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p4" ContentType="video/mp4"/>
  <Default Extension="rels" ContentType="application/vnd.openxmlformats-package.relationships+xml"/>
  <Override PartName="/customXml/itemProps23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8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2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webExtensions/webExtension1.xml" ContentType="application/vnd.wps-officedocument.webExtension+xml"/>
  <Override PartName="/ppt/webExtensions/webExtension2.xml" ContentType="application/vnd.wps-officedocument.webExtension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3"/>
  </p:sldMasterIdLst>
  <p:notesMasterIdLst>
    <p:notesMasterId r:id="rId41"/>
  </p:notesMasterIdLst>
  <p:sldIdLst>
    <p:sldId id="256" r:id="rId4"/>
    <p:sldId id="296" r:id="rId5"/>
    <p:sldId id="298" r:id="rId6"/>
    <p:sldId id="297" r:id="rId7"/>
    <p:sldId id="262" r:id="rId8"/>
    <p:sldId id="258" r:id="rId9"/>
    <p:sldId id="270" r:id="rId10"/>
    <p:sldId id="283" r:id="rId11"/>
    <p:sldId id="286" r:id="rId12"/>
    <p:sldId id="285" r:id="rId13"/>
    <p:sldId id="284" r:id="rId14"/>
    <p:sldId id="290" r:id="rId15"/>
    <p:sldId id="301" r:id="rId16"/>
    <p:sldId id="300" r:id="rId17"/>
    <p:sldId id="305" r:id="rId18"/>
    <p:sldId id="288" r:id="rId19"/>
    <p:sldId id="287" r:id="rId20"/>
    <p:sldId id="27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43" r:id="rId52"/>
    <p:sldId id="344" r:id="rId53"/>
    <p:sldId id="345" r:id="rId54"/>
    <p:sldId id="346" r:id="rId55"/>
    <p:sldId id="347" r:id="rId56"/>
  </p:sldIdLst>
  <p:sldSz cx="12192000" cy="6858000"/>
  <p:notesSz cx="6858000" cy="9144000"/>
  <p:embeddedFontLst>
    <p:embeddedFont>
      <p:font typeface="华文新魏" panose="02010800040101010101" charset="-122"/>
      <p:regular r:id="rId62"/>
    </p:embeddedFont>
    <p:embeddedFont>
      <p:font typeface="华文仿宋" panose="02010600040101010101" charset="-122"/>
      <p:regular r:id="rId63"/>
    </p:embeddedFont>
    <p:embeddedFont>
      <p:font typeface="汉仪书魂体简" panose="02010600000101010101" charset="-122"/>
      <p:regular r:id="rId64"/>
    </p:embeddedFont>
    <p:embeddedFont>
      <p:font typeface="Calibri" panose="020F0502020204030204" charset="0"/>
      <p:regular r:id="rId65"/>
      <p:bold r:id="rId66"/>
      <p:italic r:id="rId67"/>
      <p:boldItalic r:id="rId68"/>
    </p:embeddedFont>
    <p:embeddedFont>
      <p:font typeface="字体管家方萌" panose="02020600040101010101" charset="-122"/>
      <p:regular r:id="rId69"/>
    </p:embeddedFont>
    <p:embeddedFont>
      <p:font typeface="汉仪正圆-45W" panose="00020600040101010101" charset="-122"/>
      <p:regular r:id="rId70"/>
    </p:embeddedFont>
    <p:embeddedFont>
      <p:font typeface="五只小可爱" panose="02000503000000000000" charset="-122"/>
      <p:regular r:id="rId71"/>
    </p:embeddedFont>
    <p:embeddedFont>
      <p:font typeface="仿宋" panose="02010609060101010101" charset="-122"/>
      <p:regular r:id="rId72"/>
    </p:embeddedFont>
    <p:embeddedFont>
      <p:font typeface="汉仪铸字木头人W" panose="00020600040101010101" charset="-122"/>
      <p:regular r:id="rId73"/>
    </p:embeddedFont>
    <p:embeddedFont>
      <p:font typeface="松栗奶油" panose="02000000000000000000" charset="-122"/>
      <p:regular r:id="rId74"/>
    </p:embeddedFont>
    <p:embeddedFont>
      <p:font typeface="站酷小薇LOGO体" panose="02010600010101010101" charset="-122"/>
      <p:regular r:id="rId75"/>
    </p:embeddedFont>
    <p:embeddedFont>
      <p:font typeface="义启春芽" panose="02010601030101010101" charset="-122"/>
      <p:regular r:id="rId76"/>
    </p:embeddedFont>
    <p:embeddedFont>
      <p:font typeface="汉仪超级战甲W" panose="00020600040101010101" charset="-122"/>
      <p:regular r:id="rId77"/>
    </p:embeddedFont>
    <p:embeddedFont>
      <p:font typeface="汉仪刚艺体-85W" panose="00020600040101010101" charset="-122"/>
      <p:bold r:id="rId78"/>
    </p:embeddedFont>
    <p:embeddedFont>
      <p:font typeface="三极奶油体" charset="-122"/>
      <p:regular r:id="rId79"/>
    </p:embeddedFont>
    <p:embeddedFont>
      <p:font typeface="幼圆" panose="02010509060101010101" pitchFamily="49" charset="-122"/>
      <p:regular r:id="rId80"/>
    </p:embeddedFont>
    <p:embeddedFont>
      <p:font typeface="汉仪铸字卡酷体W" panose="00020600040101010101" charset="-122"/>
      <p:regular r:id="rId81"/>
    </p:embeddedFont>
  </p:embeddedFontLst>
  <p:custDataLst>
    <p:tags r:id="rId8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0" userDrawn="1">
          <p15:clr>
            <a:srgbClr val="A4A3A4"/>
          </p15:clr>
        </p15:guide>
        <p15:guide id="2" pos="38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C90A0F"/>
    <a:srgbClr val="FEF3A5"/>
    <a:srgbClr val="FF5347"/>
    <a:srgbClr val="F01C14"/>
    <a:srgbClr val="FCCB33"/>
    <a:srgbClr val="A41714"/>
    <a:srgbClr val="FFFBBB"/>
    <a:srgbClr val="FEF7D6"/>
    <a:srgbClr val="FEF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31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456" y="62"/>
      </p:cViewPr>
      <p:guideLst>
        <p:guide orient="horz" pos="2180"/>
        <p:guide pos="38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2" Type="http://schemas.openxmlformats.org/officeDocument/2006/relationships/tags" Target="tags/tag232.xml"/><Relationship Id="rId81" Type="http://schemas.openxmlformats.org/officeDocument/2006/relationships/font" Target="fonts/font20.fntdata"/><Relationship Id="rId80" Type="http://schemas.openxmlformats.org/officeDocument/2006/relationships/font" Target="fonts/font19.fntdata"/><Relationship Id="rId8" Type="http://schemas.openxmlformats.org/officeDocument/2006/relationships/slide" Target="slides/slide5.xml"/><Relationship Id="rId79" Type="http://schemas.openxmlformats.org/officeDocument/2006/relationships/font" Target="fonts/font18.fntdata"/><Relationship Id="rId78" Type="http://schemas.openxmlformats.org/officeDocument/2006/relationships/font" Target="fonts/font17.fntdata"/><Relationship Id="rId77" Type="http://schemas.openxmlformats.org/officeDocument/2006/relationships/font" Target="fonts/font16.fntdata"/><Relationship Id="rId76" Type="http://schemas.openxmlformats.org/officeDocument/2006/relationships/font" Target="fonts/font15.fntdata"/><Relationship Id="rId75" Type="http://schemas.openxmlformats.org/officeDocument/2006/relationships/font" Target="fonts/font14.fntdata"/><Relationship Id="rId74" Type="http://schemas.openxmlformats.org/officeDocument/2006/relationships/font" Target="fonts/font13.fntdata"/><Relationship Id="rId73" Type="http://schemas.openxmlformats.org/officeDocument/2006/relationships/font" Target="fonts/font12.fntdata"/><Relationship Id="rId72" Type="http://schemas.openxmlformats.org/officeDocument/2006/relationships/font" Target="fonts/font11.fntdata"/><Relationship Id="rId71" Type="http://schemas.openxmlformats.org/officeDocument/2006/relationships/font" Target="fonts/font10.fntdata"/><Relationship Id="rId70" Type="http://schemas.openxmlformats.org/officeDocument/2006/relationships/font" Target="fonts/font9.fntdata"/><Relationship Id="rId7" Type="http://schemas.openxmlformats.org/officeDocument/2006/relationships/slide" Target="slides/slide4.xml"/><Relationship Id="rId69" Type="http://schemas.openxmlformats.org/officeDocument/2006/relationships/font" Target="fonts/font8.fntdata"/><Relationship Id="rId68" Type="http://schemas.openxmlformats.org/officeDocument/2006/relationships/font" Target="fonts/font7.fntdata"/><Relationship Id="rId67" Type="http://schemas.openxmlformats.org/officeDocument/2006/relationships/font" Target="fonts/font6.fntdata"/><Relationship Id="rId66" Type="http://schemas.openxmlformats.org/officeDocument/2006/relationships/font" Target="fonts/font5.fntdata"/><Relationship Id="rId65" Type="http://schemas.openxmlformats.org/officeDocument/2006/relationships/font" Target="fonts/font4.fntdata"/><Relationship Id="rId64" Type="http://schemas.openxmlformats.org/officeDocument/2006/relationships/font" Target="fonts/font3.fntdata"/><Relationship Id="rId63" Type="http://schemas.openxmlformats.org/officeDocument/2006/relationships/font" Target="fonts/font2.fntdata"/><Relationship Id="rId62" Type="http://schemas.openxmlformats.org/officeDocument/2006/relationships/font" Target="fonts/font1.fntdata"/><Relationship Id="rId61" Type="http://schemas.openxmlformats.org/officeDocument/2006/relationships/customXml" Target="../customXml/item1.xml"/><Relationship Id="rId60" Type="http://schemas.openxmlformats.org/officeDocument/2006/relationships/customXmlProps" Target="../customXml/itemProps231.xml"/><Relationship Id="rId6" Type="http://schemas.openxmlformats.org/officeDocument/2006/relationships/slide" Target="slides/slide3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&#24037;&#20316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t>想体验劳动的乐趣吗</a:t>
            </a:r>
          </a:p>
        </c:rich>
      </c:tx>
      <c:layout>
        <c:manualLayout>
          <c:xMode val="edge"/>
          <c:yMode val="edge"/>
          <c:x val="0.273941534405692"/>
          <c:y val="0.049551166965888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[工作簿1]Sheet1!$A$23:$A$26</c:f>
              <c:strCache>
                <c:ptCount val="4"/>
                <c:pt idx="0">
                  <c:v>想体验劳动的乐趣吗</c:v>
                </c:pt>
                <c:pt idx="1">
                  <c:v>想</c:v>
                </c:pt>
                <c:pt idx="2">
                  <c:v>不想</c:v>
                </c:pt>
                <c:pt idx="3">
                  <c:v>无所谓</c:v>
                </c:pt>
              </c:strCache>
            </c:strRef>
          </c:cat>
          <c:val>
            <c:numRef>
              <c:f>[工作簿1]Sheet1!$B$23:$B$26</c:f>
              <c:numCache>
                <c:formatCode>General</c:formatCode>
                <c:ptCount val="4"/>
                <c:pt idx="1">
                  <c:v>28</c:v>
                </c:pt>
                <c:pt idx="2">
                  <c:v>7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image" Target="../media/image5.png"/><Relationship Id="rId6" Type="http://schemas.openxmlformats.org/officeDocument/2006/relationships/tags" Target="../tags/tag70.xml"/><Relationship Id="rId5" Type="http://schemas.openxmlformats.org/officeDocument/2006/relationships/image" Target="../media/image6.png"/><Relationship Id="rId4" Type="http://schemas.openxmlformats.org/officeDocument/2006/relationships/tags" Target="../tags/tag69.xml"/><Relationship Id="rId3" Type="http://schemas.openxmlformats.org/officeDocument/2006/relationships/image" Target="../media/image4.png"/><Relationship Id="rId2" Type="http://schemas.openxmlformats.org/officeDocument/2006/relationships/tags" Target="../tags/tag68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tags" Target="../tags/tag1.xml"/><Relationship Id="rId16" Type="http://schemas.openxmlformats.org/officeDocument/2006/relationships/image" Target="../media/image6.png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image" Target="../media/image7.png"/><Relationship Id="rId4" Type="http://schemas.openxmlformats.org/officeDocument/2006/relationships/tags" Target="../tags/tag19.xml"/><Relationship Id="rId3" Type="http://schemas.openxmlformats.org/officeDocument/2006/relationships/image" Target="../media/image4.png"/><Relationship Id="rId2" Type="http://schemas.openxmlformats.org/officeDocument/2006/relationships/tags" Target="../tags/tag1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image" Target="../media/image9.png"/><Relationship Id="rId6" Type="http://schemas.openxmlformats.org/officeDocument/2006/relationships/tags" Target="../tags/tag30.xml"/><Relationship Id="rId5" Type="http://schemas.openxmlformats.org/officeDocument/2006/relationships/image" Target="../media/image8.png"/><Relationship Id="rId4" Type="http://schemas.openxmlformats.org/officeDocument/2006/relationships/tags" Target="../tags/tag29.xml"/><Relationship Id="rId3" Type="http://schemas.openxmlformats.org/officeDocument/2006/relationships/image" Target="../media/image4.png"/><Relationship Id="rId2" Type="http://schemas.openxmlformats.org/officeDocument/2006/relationships/tags" Target="../tags/tag2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364400"/>
            <a:ext cx="5157787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061275"/>
            <a:ext cx="5157787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64400"/>
            <a:ext cx="518318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061275"/>
            <a:ext cx="5183188" cy="4128388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8200" y="1296000"/>
            <a:ext cx="10514012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VCG41N636377118 [转换]-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58"/>
            <a:ext cx="12192000" cy="6857683"/>
          </a:xfrm>
          <a:prstGeom prst="rect">
            <a:avLst/>
          </a:prstGeom>
        </p:spPr>
      </p:pic>
      <p:pic>
        <p:nvPicPr>
          <p:cNvPr id="15" name="图片 14" descr="VCG211390807422-0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8946" t="19861" r="32117" b="475"/>
          <a:stretch>
            <a:fillRect/>
          </a:stretch>
        </p:blipFill>
        <p:spPr>
          <a:xfrm flipH="1">
            <a:off x="208912" y="136525"/>
            <a:ext cx="1529716" cy="1375476"/>
          </a:xfrm>
          <a:prstGeom prst="rect">
            <a:avLst/>
          </a:prstGeom>
        </p:spPr>
      </p:pic>
      <p:pic>
        <p:nvPicPr>
          <p:cNvPr id="16" name="图片 15" descr="VCG21139080742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-191" t="18656" r="38419" b="-1199"/>
          <a:stretch>
            <a:fillRect/>
          </a:stretch>
        </p:blipFill>
        <p:spPr>
          <a:xfrm flipH="1">
            <a:off x="6181724" y="1342517"/>
            <a:ext cx="5768976" cy="528688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1197152" y="3039006"/>
            <a:ext cx="5526048" cy="1189564"/>
          </a:xfrm>
        </p:spPr>
        <p:txBody>
          <a:bodyPr wrap="square" anchor="b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60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9"/>
            </p:custDataLst>
          </p:nvPr>
        </p:nvSpPr>
        <p:spPr>
          <a:xfrm>
            <a:off x="1197152" y="4372571"/>
            <a:ext cx="5526048" cy="9720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dk1">
                    <a:lumMod val="80000"/>
                    <a:lumOff val="20000"/>
                  </a:schemeClr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8" name="年号占位符 8"/>
          <p:cNvSpPr>
            <a:spLocks noGrp="1"/>
          </p:cNvSpPr>
          <p:nvPr>
            <p:ph type="body" sz="quarter" idx="15" hasCustomPrompt="1"/>
            <p:custDataLst>
              <p:tags r:id="rId13"/>
            </p:custDataLst>
          </p:nvPr>
        </p:nvSpPr>
        <p:spPr>
          <a:xfrm>
            <a:off x="1197152" y="1782080"/>
            <a:ext cx="5526048" cy="1112289"/>
          </a:xfrm>
        </p:spPr>
        <p:txBody>
          <a:bodyPr wrap="square" anchor="b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400">
                <a:solidFill>
                  <a:schemeClr val="dk1">
                    <a:lumMod val="80000"/>
                    <a:lumOff val="2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年号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234" y="691082"/>
            <a:ext cx="3820277" cy="428322"/>
          </a:xfrm>
        </p:spPr>
        <p:txBody>
          <a:bodyPr wrap="none">
            <a:spAutoFit/>
          </a:bodyPr>
          <a:lstStyle>
            <a:lvl1pPr>
              <a:defRPr sz="2400" b="1">
                <a:solidFill>
                  <a:srgbClr val="C0000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243941" y="225885"/>
            <a:ext cx="11760490" cy="6416993"/>
            <a:chOff x="1410191" y="1250404"/>
            <a:chExt cx="8433916" cy="3490622"/>
          </a:xfrm>
        </p:grpSpPr>
        <p:sp>
          <p:nvSpPr>
            <p:cNvPr id="9" name="矩形: 圆角 8"/>
            <p:cNvSpPr/>
            <p:nvPr/>
          </p:nvSpPr>
          <p:spPr>
            <a:xfrm>
              <a:off x="1410191" y="1250404"/>
              <a:ext cx="8433916" cy="3490622"/>
            </a:xfrm>
            <a:prstGeom prst="roundRect">
              <a:avLst>
                <a:gd name="adj" fmla="val 274"/>
              </a:avLst>
            </a:prstGeom>
            <a:solidFill>
              <a:srgbClr val="FEF3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: 圆角 9"/>
            <p:cNvSpPr/>
            <p:nvPr userDrawn="1"/>
          </p:nvSpPr>
          <p:spPr>
            <a:xfrm>
              <a:off x="1480529" y="1299535"/>
              <a:ext cx="8296321" cy="337357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 userDrawn="1"/>
        </p:nvSpPr>
        <p:spPr>
          <a:xfrm>
            <a:off x="1410613" y="672728"/>
            <a:ext cx="2170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0" dirty="0">
                <a:solidFill>
                  <a:srgbClr val="C90A0F"/>
                </a:solidFill>
                <a:effectLst/>
                <a:latin typeface="优设标题黑" panose="00000500000000000000" pitchFamily="2" charset="-122"/>
                <a:ea typeface="优设标题黑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红领巾伴我成长</a:t>
            </a:r>
            <a:endParaRPr lang="zh-CN" altLang="en-US" sz="2400" b="0" dirty="0">
              <a:solidFill>
                <a:srgbClr val="C90A0F"/>
              </a:solidFill>
              <a:effectLst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8941300" y="797245"/>
            <a:ext cx="25574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觅知中小学少先队知识竞赛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515979" y="1119404"/>
            <a:ext cx="9982787" cy="0"/>
          </a:xfrm>
          <a:prstGeom prst="line">
            <a:avLst/>
          </a:prstGeom>
          <a:ln>
            <a:solidFill>
              <a:srgbClr val="C90A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54" y="471538"/>
            <a:ext cx="1022683" cy="1022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VCG41N636377118 [转换]-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58"/>
            <a:ext cx="12192000" cy="6857683"/>
          </a:xfrm>
          <a:prstGeom prst="rect">
            <a:avLst/>
          </a:prstGeom>
        </p:spPr>
      </p:pic>
      <p:pic>
        <p:nvPicPr>
          <p:cNvPr id="13" name="图片 12" descr="VCG211390807422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-191" t="18656" r="38419" b="-1199"/>
          <a:stretch>
            <a:fillRect/>
          </a:stretch>
        </p:blipFill>
        <p:spPr>
          <a:xfrm flipH="1">
            <a:off x="6181724" y="1342517"/>
            <a:ext cx="5768976" cy="528688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997584" y="1918356"/>
            <a:ext cx="5199177" cy="2893695"/>
          </a:xfrm>
        </p:spPr>
        <p:txBody>
          <a:bodyPr vert="horz" wrap="square" lIns="101600" tIns="38100" rIns="76200" bIns="381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6600" b="0" i="0" u="none" strike="noStrike" kern="0" cap="none" spc="0" normalizeH="0" baseline="0" noProof="1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j-ea"/>
                <a:ea typeface="+mj-ea"/>
              </a:defRPr>
            </a:lvl1pPr>
          </a:lstStyle>
          <a:p>
            <a:pPr marL="0" marR="0" lvl="0" fontAlgn="auto" hangingPunct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997584" y="4985406"/>
            <a:ext cx="5199177" cy="911703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1600" b="0" i="0" u="none" strike="noStrike" kern="0" cap="none" spc="0" normalizeH="0" baseline="0" noProof="1" dirty="0">
                <a:ln>
                  <a:noFill/>
                </a:ln>
                <a:solidFill>
                  <a:schemeClr val="dk1">
                    <a:lumMod val="80000"/>
                    <a:lumOff val="20000"/>
                  </a:schemeClr>
                </a:solidFill>
                <a:effectLst/>
                <a:uFillTx/>
                <a:latin typeface="+mj-ea"/>
                <a:ea typeface="+mj-ea"/>
                <a:cs typeface="+mj-cs"/>
              </a:defRPr>
            </a:lvl1pPr>
          </a:lstStyle>
          <a:p>
            <a:pPr marL="57150" marR="0" lvl="0" indent="-285750" fontAlgn="auto" hangingPunct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997584" y="1202185"/>
            <a:ext cx="5199177" cy="625366"/>
          </a:xfrm>
        </p:spPr>
        <p:txBody>
          <a:bodyPr vert="horz" wrap="square" lIns="101600" tIns="0" rIns="82550" bIns="0" rtlCol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kumimoji="0" lang="zh-CN" altLang="en-US" sz="1800" b="0" i="0" u="none" strike="noStrike" kern="0" cap="none" spc="1000" normalizeH="0" baseline="0" noProof="1" dirty="0">
                <a:ln>
                  <a:noFill/>
                </a:ln>
                <a:solidFill>
                  <a:schemeClr val="dk1">
                    <a:lumMod val="80000"/>
                    <a:lumOff val="20000"/>
                  </a:schemeClr>
                </a:solidFill>
                <a:effectLst/>
                <a:uFillTx/>
                <a:latin typeface="+mn-ea"/>
                <a:ea typeface="+mn-ea"/>
                <a:cs typeface="汉仪旗黑-35S" panose="00020600040101010101" charset="-122"/>
              </a:defRPr>
            </a:lvl1pPr>
          </a:lstStyle>
          <a:p>
            <a:pPr marL="57150" marR="0" lvl="0" indent="-28575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17" name="椭圆 16"/>
          <p:cNvSpPr/>
          <p:nvPr>
            <p:custDataLst>
              <p:tags r:id="rId12"/>
            </p:custDataLst>
          </p:nvPr>
        </p:nvSpPr>
        <p:spPr>
          <a:xfrm>
            <a:off x="1172209" y="976125"/>
            <a:ext cx="119380" cy="119380"/>
          </a:xfrm>
          <a:prstGeom prst="ellipse">
            <a:avLst/>
          </a:prstGeom>
          <a:noFill/>
          <a:ln>
            <a:solidFill>
              <a:schemeClr val="dk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+mn-ea"/>
              <a:ea typeface="+mn-ea"/>
              <a:cs typeface="汉仪正圆-45W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3"/>
            </p:custDataLst>
          </p:nvPr>
        </p:nvSpPr>
        <p:spPr>
          <a:xfrm>
            <a:off x="1395729" y="973585"/>
            <a:ext cx="119380" cy="119380"/>
          </a:xfrm>
          <a:prstGeom prst="ellipse">
            <a:avLst/>
          </a:prstGeom>
          <a:noFill/>
          <a:ln>
            <a:solidFill>
              <a:schemeClr val="dk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+mn-ea"/>
              <a:ea typeface="+mn-ea"/>
              <a:cs typeface="汉仪正圆-45W" panose="00020600040101010101" charset="-122"/>
            </a:endParaRPr>
          </a:p>
        </p:txBody>
      </p:sp>
      <p:sp>
        <p:nvSpPr>
          <p:cNvPr id="21" name="椭圆 20"/>
          <p:cNvSpPr/>
          <p:nvPr>
            <p:custDataLst>
              <p:tags r:id="rId14"/>
            </p:custDataLst>
          </p:nvPr>
        </p:nvSpPr>
        <p:spPr>
          <a:xfrm>
            <a:off x="1619249" y="978665"/>
            <a:ext cx="119380" cy="119380"/>
          </a:xfrm>
          <a:prstGeom prst="ellipse">
            <a:avLst/>
          </a:prstGeom>
          <a:noFill/>
          <a:ln>
            <a:solidFill>
              <a:schemeClr val="dk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latin typeface="+mn-ea"/>
              <a:ea typeface="+mn-ea"/>
              <a:cs typeface="汉仪正圆-45W" panose="00020600040101010101" charset="-122"/>
            </a:endParaRPr>
          </a:p>
        </p:txBody>
      </p:sp>
      <p:pic>
        <p:nvPicPr>
          <p:cNvPr id="22" name="图片 21" descr="VCG211390807422-01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6"/>
          <a:srcRect l="8946" t="19861" r="32117" b="475"/>
          <a:stretch>
            <a:fillRect/>
          </a:stretch>
        </p:blipFill>
        <p:spPr>
          <a:xfrm flipH="1">
            <a:off x="208912" y="136525"/>
            <a:ext cx="1529716" cy="13754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VCG41N636377118 [转换]-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58"/>
            <a:ext cx="12192000" cy="6857683"/>
          </a:xfrm>
          <a:prstGeom prst="rect">
            <a:avLst/>
          </a:prstGeom>
        </p:spPr>
      </p:pic>
      <p:pic>
        <p:nvPicPr>
          <p:cNvPr id="11" name="图片 10" descr="VCG21138920960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-4747" t="80080" r="83941" b="-4562"/>
          <a:stretch>
            <a:fillRect/>
          </a:stretch>
        </p:blipFill>
        <p:spPr>
          <a:xfrm>
            <a:off x="62865" y="5671820"/>
            <a:ext cx="1338580" cy="1004570"/>
          </a:xfrm>
          <a:prstGeom prst="rect">
            <a:avLst/>
          </a:prstGeom>
        </p:spPr>
      </p:pic>
      <p:pic>
        <p:nvPicPr>
          <p:cNvPr id="12" name="图片 11" descr="VCG21138920960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5"/>
          <a:srcRect l="38362" t="-5913" r="-308" b="13580"/>
          <a:stretch>
            <a:fillRect/>
          </a:stretch>
        </p:blipFill>
        <p:spPr>
          <a:xfrm>
            <a:off x="6604000" y="1066800"/>
            <a:ext cx="5359400" cy="50904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800160" y="635341"/>
            <a:ext cx="5070539" cy="1081088"/>
          </a:xfrm>
        </p:spPr>
        <p:txBody>
          <a:bodyPr wrap="square" anchor="b">
            <a:normAutofit/>
          </a:bodyPr>
          <a:lstStyle>
            <a:lvl1pPr>
              <a:defRPr sz="6000" b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1800160" y="1805341"/>
            <a:ext cx="5070539" cy="504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cxnSp>
        <p:nvCxnSpPr>
          <p:cNvPr id="13" name="直接连接符 12"/>
          <p:cNvCxnSpPr/>
          <p:nvPr>
            <p:custDataLst>
              <p:tags r:id="rId12"/>
            </p:custDataLst>
          </p:nvPr>
        </p:nvCxnSpPr>
        <p:spPr>
          <a:xfrm>
            <a:off x="1789842" y="2401415"/>
            <a:ext cx="269795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13"/>
            </p:custDataLst>
          </p:nvPr>
        </p:nvCxnSpPr>
        <p:spPr>
          <a:xfrm>
            <a:off x="1787461" y="2401415"/>
            <a:ext cx="504825" cy="0"/>
          </a:xfrm>
          <a:prstGeom prst="line">
            <a:avLst/>
          </a:prstGeom>
          <a:ln w="889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VCG41N636377118 [转换]-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11" y="318"/>
            <a:ext cx="12190166" cy="6857683"/>
          </a:xfrm>
          <a:prstGeom prst="rect">
            <a:avLst/>
          </a:prstGeom>
        </p:spPr>
      </p:pic>
      <p:pic>
        <p:nvPicPr>
          <p:cNvPr id="10" name="图片 9" descr="VCG21138920960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-2210" t="-19615" r="-475" b="-5354"/>
          <a:stretch>
            <a:fillRect/>
          </a:stretch>
        </p:blipFill>
        <p:spPr>
          <a:xfrm>
            <a:off x="114777" y="2356547"/>
            <a:ext cx="4114800" cy="4364928"/>
          </a:xfrm>
          <a:prstGeom prst="rect">
            <a:avLst/>
          </a:prstGeom>
        </p:spPr>
      </p:pic>
      <p:pic>
        <p:nvPicPr>
          <p:cNvPr id="11" name="图片 10" descr="VCG211390807422-0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35394" t="13334" r="15578" b="31732"/>
          <a:stretch>
            <a:fillRect/>
          </a:stretch>
        </p:blipFill>
        <p:spPr>
          <a:xfrm>
            <a:off x="10371298" y="136525"/>
            <a:ext cx="1642902" cy="1224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4329468" y="3494469"/>
            <a:ext cx="6620224" cy="1018726"/>
          </a:xfrm>
        </p:spPr>
        <p:txBody>
          <a:bodyPr vert="horz" wrap="square" lIns="101600" tIns="0" rIns="76200" bIns="0"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sz="4800" b="0" i="0" u="none" strike="noStrike" cap="none" spc="200" normalizeH="0" baseline="0" noProof="1" dirty="0">
                <a:solidFill>
                  <a:schemeClr val="dk1">
                    <a:lumMod val="80000"/>
                    <a:lumOff val="20000"/>
                  </a:schemeClr>
                </a:solidFill>
                <a:uFillTx/>
                <a:latin typeface="+mj-ea"/>
                <a:ea typeface="+mj-ea"/>
                <a:cs typeface="+mn-cs"/>
              </a:defRPr>
            </a:lvl1pPr>
          </a:lstStyle>
          <a:p>
            <a:pPr marL="0" marR="0" lvl="0" algn="ctr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4329722" y="4834137"/>
            <a:ext cx="6619717" cy="526191"/>
          </a:xfrm>
        </p:spPr>
        <p:txBody>
          <a:bodyPr vert="horz" wrap="square" lIns="101600" tIns="0" rIns="82550" bIns="0"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zh-CN" altLang="en-US" sz="1600" b="0" i="0" u="none" strike="noStrike" cap="none" spc="200" normalizeH="0" baseline="0" noProof="1" dirty="0">
                <a:solidFill>
                  <a:schemeClr val="dk1">
                    <a:lumMod val="80000"/>
                    <a:lumOff val="20000"/>
                  </a:schemeClr>
                </a:solidFill>
                <a:uFillTx/>
                <a:latin typeface="+mj-ea"/>
                <a:ea typeface="+mj-ea"/>
              </a:defRPr>
            </a:lvl1pPr>
          </a:lstStyle>
          <a:p>
            <a:pPr marL="57150" marR="0" lvl="0" indent="-285750" algn="ctr" fontAlgn="auto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0"/>
            </p:custDataLst>
          </p:nvPr>
        </p:nvSpPr>
        <p:spPr>
          <a:xfrm>
            <a:off x="4329469" y="1187186"/>
            <a:ext cx="6620223" cy="2132227"/>
          </a:xfrm>
          <a:noFill/>
        </p:spPr>
        <p:txBody>
          <a:bodyPr wrap="square" tIns="0" bIns="0" rtlCol="0"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8000" b="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  <a:cs typeface="汉仪正圆-45W" panose="00020600040101010101" charset="-122"/>
              </a:defRPr>
            </a:lvl1pPr>
          </a:lstStyle>
          <a:p>
            <a:pPr marL="0" lvl="0" algn="ctr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cxnSp>
        <p:nvCxnSpPr>
          <p:cNvPr id="12" name="直接连接符 11"/>
          <p:cNvCxnSpPr/>
          <p:nvPr>
            <p:custDataLst>
              <p:tags r:id="rId14"/>
            </p:custDataLst>
          </p:nvPr>
        </p:nvCxnSpPr>
        <p:spPr>
          <a:xfrm>
            <a:off x="6747035" y="4684236"/>
            <a:ext cx="178508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64400"/>
            <a:ext cx="5181600" cy="481320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4" Type="http://schemas.openxmlformats.org/officeDocument/2006/relationships/theme" Target="../theme/theme2.xml"/><Relationship Id="rId23" Type="http://schemas.openxmlformats.org/officeDocument/2006/relationships/tags" Target="../tags/tag85.xml"/><Relationship Id="rId22" Type="http://schemas.openxmlformats.org/officeDocument/2006/relationships/tags" Target="../tags/tag84.xml"/><Relationship Id="rId21" Type="http://schemas.openxmlformats.org/officeDocument/2006/relationships/tags" Target="../tags/tag83.xml"/><Relationship Id="rId20" Type="http://schemas.openxmlformats.org/officeDocument/2006/relationships/tags" Target="../tags/tag82.xml"/><Relationship Id="rId2" Type="http://schemas.openxmlformats.org/officeDocument/2006/relationships/slideLayout" Target="../slideLayouts/slideLayout6.xml"/><Relationship Id="rId19" Type="http://schemas.openxmlformats.org/officeDocument/2006/relationships/tags" Target="../tags/tag81.xml"/><Relationship Id="rId18" Type="http://schemas.openxmlformats.org/officeDocument/2006/relationships/tags" Target="../tags/tag80.xml"/><Relationship Id="rId17" Type="http://schemas.openxmlformats.org/officeDocument/2006/relationships/image" Target="../media/image11.png"/><Relationship Id="rId16" Type="http://schemas.openxmlformats.org/officeDocument/2006/relationships/tags" Target="../tags/tag79.xml"/><Relationship Id="rId15" Type="http://schemas.openxmlformats.org/officeDocument/2006/relationships/image" Target="../media/image10.png"/><Relationship Id="rId14" Type="http://schemas.openxmlformats.org/officeDocument/2006/relationships/tags" Target="../tags/tag78.xml"/><Relationship Id="rId13" Type="http://schemas.openxmlformats.org/officeDocument/2006/relationships/image" Target="../media/image4.png"/><Relationship Id="rId12" Type="http://schemas.openxmlformats.org/officeDocument/2006/relationships/tags" Target="../tags/tag77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VCG41N636377118 [转换]-0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10" name="图片 9" descr="VCG211390807422-01"/>
          <p:cNvPicPr/>
          <p:nvPr>
            <p:custDataLst>
              <p:tags r:id="rId14"/>
            </p:custDataLst>
          </p:nvPr>
        </p:nvPicPr>
        <p:blipFill rotWithShape="1">
          <a:blip r:embed="rId15"/>
          <a:srcRect l="58206" t="-20" r="-397" b="45112"/>
          <a:stretch>
            <a:fillRect/>
          </a:stretch>
        </p:blipFill>
        <p:spPr>
          <a:xfrm flipH="1">
            <a:off x="2540" y="314337"/>
            <a:ext cx="833120" cy="740595"/>
          </a:xfrm>
          <a:prstGeom prst="rect">
            <a:avLst/>
          </a:prstGeom>
        </p:spPr>
      </p:pic>
      <p:pic>
        <p:nvPicPr>
          <p:cNvPr id="11" name="图片 10" descr="VCG211390807422-01"/>
          <p:cNvPicPr/>
          <p:nvPr>
            <p:custDataLst>
              <p:tags r:id="rId16"/>
            </p:custDataLst>
          </p:nvPr>
        </p:nvPicPr>
        <p:blipFill rotWithShape="1">
          <a:blip r:embed="rId17"/>
          <a:srcRect l="10773" t="58319" r="68155" b="-987"/>
          <a:stretch>
            <a:fillRect/>
          </a:stretch>
        </p:blipFill>
        <p:spPr>
          <a:xfrm>
            <a:off x="11226800" y="5600700"/>
            <a:ext cx="825500" cy="112077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838200" y="360000"/>
            <a:ext cx="10515600" cy="864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838200" y="1364400"/>
            <a:ext cx="10515600" cy="48132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dk1">
              <a:lumMod val="80000"/>
              <a:lumOff val="2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dk1">
              <a:lumMod val="80000"/>
              <a:lumOff val="20000"/>
            </a:schemeClr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1">
              <a:lumMod val="80000"/>
              <a:lumOff val="20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dk1">
              <a:lumMod val="80000"/>
              <a:lumOff val="20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dk1">
              <a:lumMod val="80000"/>
              <a:lumOff val="20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dk1">
              <a:lumMod val="80000"/>
              <a:lumOff val="2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1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image" Target="../media/image24.png"/><Relationship Id="rId3" Type="http://schemas.openxmlformats.org/officeDocument/2006/relationships/tags" Target="../tags/tag95.xml"/><Relationship Id="rId2" Type="http://schemas.openxmlformats.org/officeDocument/2006/relationships/image" Target="../media/image1.png"/><Relationship Id="rId1" Type="http://schemas.openxmlformats.org/officeDocument/2006/relationships/tags" Target="../tags/tag9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0.xml"/><Relationship Id="rId3" Type="http://schemas.openxmlformats.org/officeDocument/2006/relationships/image" Target="../media/image20.png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tags" Target="../tags/tag8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121.xml"/><Relationship Id="rId4" Type="http://schemas.openxmlformats.org/officeDocument/2006/relationships/image" Target="../media/image26.png"/><Relationship Id="rId3" Type="http://www.wps.cn/officeDocument/2018/webExtension" Target="../webExtensions/webExtension1.xml" TargetMode="External"/><Relationship Id="rId2" Type="http://www.wps.cn/officeDocument/2018/webExtension" Target="../webExtensions/webExtension1.xml"/><Relationship Id="rId1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22.xml"/><Relationship Id="rId1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23.xml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7.xml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8.xml"/><Relationship Id="rId1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29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tags" Target="../tags/tag87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30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31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5" Type="http://schemas.openxmlformats.org/officeDocument/2006/relationships/slideLayout" Target="../slideLayouts/slideLayout12.xml"/><Relationship Id="rId24" Type="http://schemas.openxmlformats.org/officeDocument/2006/relationships/tags" Target="../tags/tag153.xml"/><Relationship Id="rId23" Type="http://schemas.openxmlformats.org/officeDocument/2006/relationships/tags" Target="../tags/tag152.xml"/><Relationship Id="rId22" Type="http://schemas.openxmlformats.org/officeDocument/2006/relationships/image" Target="../media/image39.png"/><Relationship Id="rId21" Type="http://schemas.openxmlformats.org/officeDocument/2006/relationships/image" Target="../media/image38.png"/><Relationship Id="rId20" Type="http://schemas.openxmlformats.org/officeDocument/2006/relationships/tags" Target="../tags/tag151.xml"/><Relationship Id="rId2" Type="http://schemas.openxmlformats.org/officeDocument/2006/relationships/tags" Target="../tags/tag133.xml"/><Relationship Id="rId19" Type="http://schemas.openxmlformats.org/officeDocument/2006/relationships/tags" Target="../tags/tag150.xml"/><Relationship Id="rId18" Type="http://schemas.openxmlformats.org/officeDocument/2006/relationships/tags" Target="../tags/tag149.xml"/><Relationship Id="rId17" Type="http://schemas.openxmlformats.org/officeDocument/2006/relationships/tags" Target="../tags/tag148.xml"/><Relationship Id="rId16" Type="http://schemas.openxmlformats.org/officeDocument/2006/relationships/tags" Target="../tags/tag147.xml"/><Relationship Id="rId15" Type="http://schemas.openxmlformats.org/officeDocument/2006/relationships/tags" Target="../tags/tag146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tags" Target="../tags/tag132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0" Type="http://schemas.openxmlformats.org/officeDocument/2006/relationships/slideLayout" Target="../slideLayouts/slideLayout12.xml"/><Relationship Id="rId2" Type="http://schemas.openxmlformats.org/officeDocument/2006/relationships/tags" Target="../tags/tag155.xml"/><Relationship Id="rId19" Type="http://schemas.openxmlformats.org/officeDocument/2006/relationships/tags" Target="../tags/tag168.xml"/><Relationship Id="rId18" Type="http://schemas.openxmlformats.org/officeDocument/2006/relationships/image" Target="../media/image43.jpeg"/><Relationship Id="rId17" Type="http://schemas.openxmlformats.org/officeDocument/2006/relationships/image" Target="../media/image42.jpeg"/><Relationship Id="rId16" Type="http://schemas.openxmlformats.org/officeDocument/2006/relationships/image" Target="../media/image41.jpeg"/><Relationship Id="rId15" Type="http://schemas.openxmlformats.org/officeDocument/2006/relationships/image" Target="../media/image40.jpeg"/><Relationship Id="rId14" Type="http://schemas.openxmlformats.org/officeDocument/2006/relationships/tags" Target="../tags/tag167.xml"/><Relationship Id="rId13" Type="http://schemas.openxmlformats.org/officeDocument/2006/relationships/tags" Target="../tags/tag166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tags" Target="../tags/tag154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173.xml"/><Relationship Id="rId2" Type="http://schemas.openxmlformats.org/officeDocument/2006/relationships/image" Target="../media/image44.png"/><Relationship Id="rId1" Type="http://schemas.openxmlformats.org/officeDocument/2006/relationships/tags" Target="../tags/tag172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tags" Target="../tags/tag174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jpeg"/><Relationship Id="rId8" Type="http://schemas.openxmlformats.org/officeDocument/2006/relationships/image" Target="../media/image55.png"/><Relationship Id="rId7" Type="http://schemas.openxmlformats.org/officeDocument/2006/relationships/image" Target="../media/image54.jpe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11.xml"/><Relationship Id="rId16" Type="http://schemas.openxmlformats.org/officeDocument/2006/relationships/tags" Target="../tags/tag175.xml"/><Relationship Id="rId15" Type="http://schemas.openxmlformats.org/officeDocument/2006/relationships/image" Target="../media/image45.png"/><Relationship Id="rId14" Type="http://schemas.openxmlformats.org/officeDocument/2006/relationships/image" Target="../media/image61.png"/><Relationship Id="rId13" Type="http://schemas.openxmlformats.org/officeDocument/2006/relationships/image" Target="../media/image60.png"/><Relationship Id="rId12" Type="http://schemas.openxmlformats.org/officeDocument/2006/relationships/image" Target="../media/image59.png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image" Target="../media/image62.jpeg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9" Type="http://schemas.openxmlformats.org/officeDocument/2006/relationships/slideLayout" Target="../slideLayouts/slideLayout11.xml"/><Relationship Id="rId18" Type="http://schemas.openxmlformats.org/officeDocument/2006/relationships/tags" Target="../tags/tag188.xml"/><Relationship Id="rId17" Type="http://schemas.openxmlformats.org/officeDocument/2006/relationships/image" Target="../media/image66.png"/><Relationship Id="rId16" Type="http://schemas.openxmlformats.org/officeDocument/2006/relationships/tags" Target="../tags/tag187.xml"/><Relationship Id="rId15" Type="http://schemas.openxmlformats.org/officeDocument/2006/relationships/image" Target="../media/image65.jpeg"/><Relationship Id="rId14" Type="http://schemas.openxmlformats.org/officeDocument/2006/relationships/tags" Target="../tags/tag186.xml"/><Relationship Id="rId13" Type="http://schemas.openxmlformats.org/officeDocument/2006/relationships/image" Target="../media/image64.jpeg"/><Relationship Id="rId12" Type="http://schemas.openxmlformats.org/officeDocument/2006/relationships/tags" Target="../tags/tag185.xml"/><Relationship Id="rId11" Type="http://schemas.openxmlformats.org/officeDocument/2006/relationships/image" Target="../media/image63.jpeg"/><Relationship Id="rId10" Type="http://schemas.openxmlformats.org/officeDocument/2006/relationships/tags" Target="../tags/tag184.xml"/><Relationship Id="rId1" Type="http://schemas.openxmlformats.org/officeDocument/2006/relationships/tags" Target="../tags/tag176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89.xml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tags" Target="../tags/tag88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91.xml"/><Relationship Id="rId2" Type="http://schemas.openxmlformats.org/officeDocument/2006/relationships/image" Target="../media/image69.png"/><Relationship Id="rId1" Type="http://schemas.openxmlformats.org/officeDocument/2006/relationships/tags" Target="../tags/tag190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image" Target="../media/image72.jpeg"/><Relationship Id="rId5" Type="http://schemas.openxmlformats.org/officeDocument/2006/relationships/tags" Target="../tags/tag194.xml"/><Relationship Id="rId4" Type="http://schemas.openxmlformats.org/officeDocument/2006/relationships/image" Target="../media/image71.jpeg"/><Relationship Id="rId3" Type="http://schemas.openxmlformats.org/officeDocument/2006/relationships/tags" Target="../tags/tag193.xml"/><Relationship Id="rId2" Type="http://schemas.openxmlformats.org/officeDocument/2006/relationships/image" Target="../media/image70.jpeg"/><Relationship Id="rId1" Type="http://schemas.openxmlformats.org/officeDocument/2006/relationships/tags" Target="../tags/tag192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image" Target="../media/image73.emf"/><Relationship Id="rId1" Type="http://schemas.openxmlformats.org/officeDocument/2006/relationships/tags" Target="../tags/tag197.xml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01.xml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tags" Target="../tags/tag200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image" Target="../media/image78.jpeg"/><Relationship Id="rId6" Type="http://schemas.openxmlformats.org/officeDocument/2006/relationships/tags" Target="../tags/tag205.xml"/><Relationship Id="rId5" Type="http://schemas.openxmlformats.org/officeDocument/2006/relationships/image" Target="../media/image77.jpeg"/><Relationship Id="rId4" Type="http://schemas.openxmlformats.org/officeDocument/2006/relationships/tags" Target="../tags/tag204.xml"/><Relationship Id="rId3" Type="http://schemas.openxmlformats.org/officeDocument/2006/relationships/image" Target="../media/image76.jpeg"/><Relationship Id="rId2" Type="http://schemas.openxmlformats.org/officeDocument/2006/relationships/tags" Target="../tags/tag203.xml"/><Relationship Id="rId13" Type="http://schemas.openxmlformats.org/officeDocument/2006/relationships/slideLayout" Target="../slideLayouts/slideLayout6.xml"/><Relationship Id="rId12" Type="http://schemas.openxmlformats.org/officeDocument/2006/relationships/tags" Target="../tags/tag209.xml"/><Relationship Id="rId11" Type="http://schemas.openxmlformats.org/officeDocument/2006/relationships/image" Target="../media/image79.jpeg"/><Relationship Id="rId10" Type="http://schemas.openxmlformats.org/officeDocument/2006/relationships/tags" Target="../tags/tag208.xml"/><Relationship Id="rId1" Type="http://schemas.openxmlformats.org/officeDocument/2006/relationships/tags" Target="../tags/tag202.xml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11.xml"/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tags" Target="../tags/tag210.xml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12.xml"/><Relationship Id="rId3" Type="http://schemas.openxmlformats.org/officeDocument/2006/relationships/image" Target="../media/image8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3" Type="http://schemas.openxmlformats.org/officeDocument/2006/relationships/tags" Target="../tags/tag217.xml"/><Relationship Id="rId2" Type="http://schemas.openxmlformats.org/officeDocument/2006/relationships/image" Target="../media/image83.png"/><Relationship Id="rId1" Type="http://schemas.openxmlformats.org/officeDocument/2006/relationships/tags" Target="../tags/tag21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222.xml"/><Relationship Id="rId5" Type="http://schemas.openxmlformats.org/officeDocument/2006/relationships/image" Target="../media/image86.jpeg"/><Relationship Id="rId4" Type="http://schemas.openxmlformats.org/officeDocument/2006/relationships/tags" Target="../tags/tag221.xml"/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tags" Target="../tags/tag2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23.xml"/><Relationship Id="rId3" Type="http://schemas.openxmlformats.org/officeDocument/2006/relationships/image" Target="../media/image87.png"/><Relationship Id="rId2" Type="http://www.wps.cn/officeDocument/2018/webExtension" Target="../webExtensions/webExtension2.xml" TargetMode="External"/><Relationship Id="rId1" Type="http://www.wps.cn/officeDocument/2018/webExtension" Target="../webExtensions/webExtension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226.xml"/><Relationship Id="rId5" Type="http://schemas.openxmlformats.org/officeDocument/2006/relationships/image" Target="../media/image88.jpeg"/><Relationship Id="rId4" Type="http://schemas.openxmlformats.org/officeDocument/2006/relationships/tags" Target="../tags/tag225.xml"/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tags" Target="../tags/tag224.xml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tags" Target="../tags/tag22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9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90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8" t="67695" r="40480" b="5676"/>
          <a:stretch>
            <a:fillRect/>
          </a:stretch>
        </p:blipFill>
        <p:spPr>
          <a:xfrm>
            <a:off x="8508669" y="4282845"/>
            <a:ext cx="3917341" cy="264561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70180"/>
            <a:ext cx="1566545" cy="13652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837815" y="1591945"/>
            <a:ext cx="6285230" cy="37230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96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寻榜样力量</a:t>
            </a:r>
            <a:endParaRPr lang="en-US" altLang="zh-CN" sz="9600" b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algn="ctr"/>
            <a:r>
              <a:rPr lang="zh-CN" altLang="en-US" sz="96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创英雄中队</a:t>
            </a:r>
            <a:endParaRPr lang="zh-CN" altLang="en-US" sz="9600" b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algn="ctr"/>
            <a:endParaRPr lang="zh-CN" altLang="en-US" sz="2400">
              <a:solidFill>
                <a:schemeClr val="bg1"/>
              </a:solidFill>
              <a:effectLst/>
              <a:latin typeface="华文新魏" panose="02010800040101010101" charset="-122"/>
              <a:ea typeface="华文新魏" panose="02010800040101010101" charset="-122"/>
            </a:endParaRPr>
          </a:p>
          <a:p>
            <a:pPr algn="ctr"/>
            <a:endParaRPr lang="zh-CN" altLang="en-US" sz="2000">
              <a:solidFill>
                <a:schemeClr val="tx1"/>
              </a:solidFill>
              <a:effectLst/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D6E6F5">
                <a:alpha val="100000"/>
              </a:srgb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670" y="8255"/>
            <a:ext cx="12223750" cy="68846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0" y="1681480"/>
            <a:ext cx="12250420" cy="3147695"/>
          </a:xfrm>
          <a:prstGeom prst="roundRect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25000"/>
                  <a:lumOff val="75000"/>
                </a:schemeClr>
              </a:gs>
              <a:gs pos="100000">
                <a:schemeClr val="accent4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5415" y="-182880"/>
            <a:ext cx="11786870" cy="62509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/>
          </a:p>
          <a:p>
            <a:r>
              <a:rPr lang="en-US" altLang="zh-CN" sz="2000"/>
              <a:t>          </a:t>
            </a:r>
            <a:r>
              <a:rPr lang="zh-CN" altLang="en-US" sz="32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四、创建“英雄中队”的基本步骤和方法是什么？（文件）</a:t>
            </a:r>
            <a:endParaRPr lang="zh-CN" altLang="en-US" sz="3200" b="1"/>
          </a:p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1. 选定英雄人物。</a:t>
            </a:r>
            <a:r>
              <a:rPr lang="zh-CN" altLang="en-US" sz="2400" b="1" u="sng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发动队员</a:t>
            </a:r>
            <a:r>
              <a:rPr lang="zh-CN" altLang="en-US" sz="24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展开讨论，选定一个敬仰的英雄榜样。充分利用</a:t>
            </a:r>
            <a:r>
              <a:rPr lang="zh-CN" altLang="en-US" sz="2400" b="1" u="sng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身边教育资源</a:t>
            </a:r>
            <a:r>
              <a:rPr lang="zh-CN" altLang="en-US" sz="24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，倡导学习</a:t>
            </a:r>
            <a:r>
              <a:rPr lang="zh-CN" altLang="en-US" sz="2400" b="1" u="sng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当地</a:t>
            </a:r>
            <a:r>
              <a:rPr lang="zh-CN" altLang="en-US" sz="24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先锋人物。</a:t>
            </a:r>
            <a:endParaRPr lang="zh-CN" altLang="en-US" sz="24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>
              <a:lnSpc>
                <a:spcPct val="100000"/>
              </a:lnSpc>
            </a:pPr>
            <a:endParaRPr lang="zh-CN" altLang="en-US" sz="24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2. 制定创设计划。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发动队员多渠道了解英雄事迹，明确</a:t>
            </a:r>
            <a:r>
              <a:rPr lang="zh-CN" altLang="en-US" sz="2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创设目标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，讨论</a:t>
            </a:r>
            <a:r>
              <a:rPr lang="zh-CN" altLang="en-US" sz="2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创设方法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，制定</a:t>
            </a:r>
            <a:r>
              <a:rPr lang="zh-CN" altLang="en-US" sz="2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创设计划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。</a:t>
            </a: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>
              <a:lnSpc>
                <a:spcPct val="100000"/>
              </a:lnSpc>
            </a:pP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3. 开展创设活动。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依照“创设计划”开展活动。</a:t>
            </a: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>
              <a:lnSpc>
                <a:spcPct val="100000"/>
              </a:lnSpc>
            </a:pPr>
            <a:endParaRPr lang="zh-CN" alt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4. 创设中队文化。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“英雄中队”文化要做到“四有”：有学英雄成长铭言，有学英雄中队角，有学英雄成长记载簿，有学英雄活动宣传阵地（墙报、板报、网页、微信等）。有条件的中队鼓励谱写“英雄中队”歌曲，设计“英雄中队”队徽等独特的文化标识。</a:t>
            </a:r>
            <a:br>
              <a:rPr lang="zh-CN" altLang="en-US" sz="24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</a:br>
            <a:endParaRPr lang="zh-CN" altLang="en-US" sz="2400" b="1">
              <a:solidFill>
                <a:srgbClr val="FF0000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5. 提交申报材料。</a:t>
            </a:r>
            <a:r>
              <a:rPr lang="zh-CN" altLang="en-US" sz="24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包含：①创设的“英雄中队”名称；②中队队情简要分析；③所选英雄人物的简介和主要事迹；④创设活动计划及具体内容、措施和初步成果。</a:t>
            </a:r>
            <a:endParaRPr lang="zh-CN" altLang="en-US" sz="24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>
              <a:lnSpc>
                <a:spcPct val="100000"/>
              </a:lnSpc>
            </a:pPr>
            <a:endParaRPr lang="zh-CN" altLang="en-US" sz="24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6. 举行“英雄中队”授旗仪式。</a:t>
            </a:r>
            <a:r>
              <a:rPr lang="zh-CN" altLang="en-US" sz="24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经学校少工委批复后，进行命名授旗仪式。（</a:t>
            </a:r>
            <a:r>
              <a:rPr lang="zh-CN" altLang="en-US" sz="24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“英雄中队”创设活动原则上至少开展满一学期，方能予以命名批准。</a:t>
            </a:r>
            <a:r>
              <a:rPr lang="zh-CN" altLang="en-US" sz="24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）</a:t>
            </a:r>
            <a:endParaRPr lang="zh-CN" altLang="en-US" sz="24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endParaRPr lang="zh-CN" altLang="en-US" sz="24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/>
          <a:stretch>
            <a:fillRect/>
          </a:stretch>
        </p:blipFill>
        <p:spPr>
          <a:xfrm>
            <a:off x="-232410" y="31115"/>
            <a:ext cx="2760345" cy="2326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1638300" y="109855"/>
            <a:ext cx="106038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     </a:t>
            </a:r>
            <a:r>
              <a:rPr lang="zh-CN" altLang="en-US" sz="44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五、怎样开展英雄中队创建活动？</a:t>
            </a:r>
            <a:r>
              <a:rPr lang="en-US" altLang="zh-CN" sz="44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       </a:t>
            </a:r>
            <a:endParaRPr lang="en-US" altLang="zh-CN" sz="44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en-US" sz="3600">
                <a:solidFill>
                  <a:schemeClr val="tx1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</a:rPr>
              <a:t>三井小学英雄中队创建</a:t>
            </a:r>
            <a:r>
              <a:rPr lang="en-US" altLang="zh-CN" sz="3600">
                <a:solidFill>
                  <a:schemeClr val="tx1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</a:rPr>
              <a:t>“</a:t>
            </a:r>
            <a:r>
              <a:rPr lang="zh-CN" altLang="en-US" sz="3600">
                <a:solidFill>
                  <a:schemeClr val="tx1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</a:rPr>
              <a:t>十步四有法</a:t>
            </a:r>
            <a:r>
              <a:rPr lang="en-US" altLang="zh-CN" sz="3600">
                <a:solidFill>
                  <a:schemeClr val="tx1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</a:rPr>
              <a:t>”</a:t>
            </a:r>
            <a:r>
              <a:rPr lang="en-US" altLang="zh-CN" sz="3200">
                <a:solidFill>
                  <a:srgbClr val="0070C0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en-US" altLang="zh-CN" sz="2400">
                <a:solidFill>
                  <a:srgbClr val="0070C0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</a:rPr>
              <a:t> </a:t>
            </a:r>
            <a:r>
              <a:rPr lang="zh-CN" altLang="en-US" sz="2400">
                <a:solidFill>
                  <a:srgbClr val="0070C0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</a:rPr>
              <a:t>锤炼精神：</a:t>
            </a:r>
            <a:r>
              <a:rPr lang="en-US" altLang="zh-CN" sz="2400">
                <a:solidFill>
                  <a:srgbClr val="0070C0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</a:rPr>
              <a:t>1-6</a:t>
            </a:r>
            <a:endParaRPr lang="en-US" altLang="zh-CN" sz="2400">
              <a:solidFill>
                <a:srgbClr val="0070C0"/>
              </a:solidFill>
              <a:highlight>
                <a:srgbClr val="FFFF00"/>
              </a:highligh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225280" y="2846070"/>
            <a:ext cx="26784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graphicFrame>
        <p:nvGraphicFramePr>
          <p:cNvPr id="10" name="内容占位符 9"/>
          <p:cNvGraphicFramePr/>
          <p:nvPr>
            <p:ph idx="1"/>
            <p:custDataLst>
              <p:tags r:id="rId2"/>
            </p:custDataLst>
          </p:nvPr>
        </p:nvGraphicFramePr>
        <p:xfrm>
          <a:off x="1998980" y="1555115"/>
          <a:ext cx="9987915" cy="5295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230"/>
                <a:gridCol w="4105275"/>
                <a:gridCol w="4042410"/>
              </a:tblGrid>
              <a:tr h="4705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</a:rPr>
                        <a:t>十步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sym typeface="+mn-ea"/>
                        </a:rPr>
                        <a:t>具体内容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sym typeface="+mn-ea"/>
                        </a:rPr>
                        <a:t>举例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sym typeface="+mn-ea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137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1.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学习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资料，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 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 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确定英雄</a:t>
                      </a:r>
                      <a:endParaRPr lang="en-US" altLang="zh-CN" sz="200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>
                    <a:solidFill>
                      <a:srgbClr val="FCCB33"/>
                    </a:solidFill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  <a:sym typeface="+mn-ea"/>
                        </a:rPr>
                        <a:t>上网、书籍报纸等资料查找生平事迹。利用各方资源，提前思考可开展的活动。辅导员指导下，队员们进行分享交流，确定英雄。</a:t>
                      </a:r>
                      <a:endParaRPr lang="zh-CN" altLang="en-US" sz="20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  <a:sym typeface="+mn-ea"/>
                      </a:endParaRPr>
                    </a:p>
                  </a:txBody>
                  <a:tcPr>
                    <a:solidFill>
                      <a:srgbClr val="FCCB33"/>
                    </a:solidFill>
                  </a:tcPr>
                </a:tc>
                <a:tc hMerge="1">
                  <a:tcPr>
                    <a:solidFill>
                      <a:srgbClr val="FCCB33"/>
                    </a:solidFill>
                  </a:tcPr>
                </a:tc>
              </a:tr>
              <a:tr h="73723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2.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制定计划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0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   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填申报表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>
                    <a:solidFill>
                      <a:srgbClr val="FCCB33"/>
                    </a:solidFill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  <a:sym typeface="+mn-ea"/>
                        </a:rPr>
                        <a:t>①创设的“英雄中队”名称；②中队队情简要分析；③所选英雄人物的简介和主要事迹；④创设活动计划及具体内容、措施和初步成果</a:t>
                      </a:r>
                      <a:endParaRPr lang="zh-CN" altLang="en-US" sz="20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  <a:sym typeface="+mn-ea"/>
                      </a:endParaRPr>
                    </a:p>
                  </a:txBody>
                  <a:tcPr>
                    <a:solidFill>
                      <a:srgbClr val="FCCB33"/>
                    </a:solidFill>
                  </a:tcPr>
                </a:tc>
                <a:tc hMerge="1">
                  <a:tcPr>
                    <a:solidFill>
                      <a:srgbClr val="FCCB33"/>
                    </a:solidFill>
                  </a:tcPr>
                </a:tc>
              </a:tr>
              <a:tr h="64579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3.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授旗仪式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  <a:sym typeface="+mn-ea"/>
                        </a:rPr>
                        <a:t>由学校统一组织，如果英雄人物在世且影响力大（董江天），可向学校申请，为其单独组织中队授旗仪式，扩大宣传。</a:t>
                      </a:r>
                      <a:endParaRPr lang="zh-CN" altLang="en-US" sz="20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  <a:sym typeface="+mn-ea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  <a:sym typeface="+mn-ea"/>
                        </a:rPr>
                        <a:t>4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  <a:sym typeface="+mn-ea"/>
                        </a:rPr>
                        <a:t>.观摩影片，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  <a:sym typeface="+mn-ea"/>
                        </a:rPr>
                        <a:t> 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  <a:sym typeface="+mn-ea"/>
                        </a:rPr>
                        <a:t>  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  <a:sym typeface="+mn-ea"/>
                        </a:rPr>
                        <a:t>增加了解</a:t>
                      </a:r>
                      <a:endParaRPr lang="zh-CN" altLang="en-US" sz="200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  <a:sym typeface="+mn-ea"/>
                        </a:rPr>
                        <a:t>英雄事迹电影/话剧</a:t>
                      </a:r>
                      <a:endParaRPr lang="zh-CN" altLang="en-US" sz="20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  <a:sym typeface="+mn-ea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  <a:sym typeface="+mn-ea"/>
                        </a:rPr>
                        <a:t>《秋之白华》</a:t>
                      </a:r>
                      <a:endParaRPr lang="zh-CN" altLang="en-US" sz="20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20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  <a:sym typeface="+mn-ea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8064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  <a:sym typeface="+mn-ea"/>
                        </a:rPr>
                        <a:t>5.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  <a:sym typeface="+mn-ea"/>
                        </a:rPr>
                        <a:t>寻访</a:t>
                      </a:r>
                      <a:r>
                        <a:rPr lang="zh-CN" altLang="en-US" sz="32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  <a:sym typeface="+mn-ea"/>
                        </a:rPr>
                        <a:t>人</a:t>
                      </a:r>
                      <a:endParaRPr lang="zh-CN" altLang="en-US" sz="320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32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  <a:sym typeface="+mn-ea"/>
                        </a:rPr>
                        <a:t> </a:t>
                      </a:r>
                      <a:r>
                        <a:rPr lang="en-US" altLang="zh-CN" sz="32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  <a:sym typeface="+mn-ea"/>
                        </a:rPr>
                        <a:t> </a:t>
                      </a:r>
                      <a:endParaRPr lang="en-US" altLang="zh-CN" sz="2000">
                        <a:solidFill>
                          <a:schemeClr val="tx1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>
                    <a:solidFill>
                      <a:srgbClr val="FCCB33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  <a:sym typeface="+mn-ea"/>
                        </a:rPr>
                        <a:t>与英雄人物及其亲属、战友等相关人士面对面寻访交流</a:t>
                      </a:r>
                      <a:endParaRPr lang="zh-CN" altLang="en-US" sz="20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  <a:sym typeface="+mn-ea"/>
                      </a:endParaRPr>
                    </a:p>
                  </a:txBody>
                  <a:tcPr>
                    <a:solidFill>
                      <a:srgbClr val="FCCB33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  <a:sym typeface="+mn-ea"/>
                        </a:rPr>
                        <a:t>胡年喜  （哥哥、孙女）镇江</a:t>
                      </a:r>
                      <a:endParaRPr lang="zh-CN" altLang="en-US" sz="20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0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  <a:sym typeface="+mn-ea"/>
                        </a:rPr>
                        <a:t>雷锋班  赵明才（雷锋生前战友）             </a:t>
                      </a:r>
                      <a:endParaRPr lang="zh-CN" altLang="en-US" sz="20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  <a:sym typeface="+mn-ea"/>
                      </a:endParaRPr>
                    </a:p>
                  </a:txBody>
                  <a:tcPr>
                    <a:solidFill>
                      <a:srgbClr val="FCCB33"/>
                    </a:solidFill>
                  </a:tcPr>
                </a:tc>
              </a:tr>
              <a:tr h="90487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  <a:sym typeface="+mn-ea"/>
                        </a:rPr>
                        <a:t>6.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  <a:sym typeface="+mn-ea"/>
                        </a:rPr>
                        <a:t>寻访</a:t>
                      </a:r>
                      <a:r>
                        <a:rPr lang="zh-CN" altLang="en-US" sz="3200" b="1">
                          <a:solidFill>
                            <a:srgbClr val="FF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  <a:sym typeface="+mn-ea"/>
                        </a:rPr>
                        <a:t>地</a:t>
                      </a:r>
                      <a:endParaRPr lang="zh-CN" altLang="en-US" sz="3200" b="1">
                        <a:solidFill>
                          <a:srgbClr val="FF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  <a:sym typeface="+mn-ea"/>
                        </a:rPr>
                        <a:t>英雄的故居/纪念馆/战斗过的地方</a:t>
                      </a:r>
                      <a:endParaRPr lang="zh-CN" altLang="en-US" sz="20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0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三杰纪念馆</a:t>
                      </a:r>
                      <a:endParaRPr lang="zh-CN" altLang="en-US" sz="20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000" b="1">
                          <a:latin typeface="华文仿宋" panose="02010600040101010101" charset="-122"/>
                          <a:ea typeface="华文仿宋" panose="02010600040101010101" charset="-122"/>
                          <a:cs typeface="华文仿宋" panose="02010600040101010101" charset="-122"/>
                        </a:rPr>
                        <a:t>渡江战役纪念馆</a:t>
                      </a:r>
                      <a:endParaRPr lang="zh-CN" altLang="en-US" sz="2000" b="1">
                        <a:latin typeface="华文仿宋" panose="02010600040101010101" charset="-122"/>
                        <a:ea typeface="华文仿宋" panose="02010600040101010101" charset="-122"/>
                        <a:cs typeface="华文仿宋" panose="0201060004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-109855" y="5718175"/>
            <a:ext cx="609600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zh-CN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活动深入</a:t>
            </a:r>
            <a:endParaRPr lang="en-US" altLang="zh-CN" sz="200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buNone/>
            </a:pPr>
            <a:endParaRPr lang="en-US" altLang="zh-CN" sz="200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13" name="左大括号 12"/>
          <p:cNvSpPr/>
          <p:nvPr/>
        </p:nvSpPr>
        <p:spPr>
          <a:xfrm>
            <a:off x="1638300" y="4313555"/>
            <a:ext cx="443865" cy="2345690"/>
          </a:xfrm>
          <a:prstGeom prst="leftBrace">
            <a:avLst>
              <a:gd name="adj1" fmla="val 8333"/>
              <a:gd name="adj2" fmla="val 50814"/>
            </a:avLst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63515" y="276225"/>
            <a:ext cx="6871970" cy="6581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1635" y="2292350"/>
            <a:ext cx="5323840" cy="39077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1.</a:t>
            </a:r>
            <a:r>
              <a:rPr lang="zh-CN" altLang="en-US" sz="2800" b="1">
                <a:solidFill>
                  <a:srgbClr val="FF0000"/>
                </a:solidFill>
              </a:rPr>
              <a:t>定制英雄中队旗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000"/>
              <a:t>左侧：</a:t>
            </a:r>
            <a:endParaRPr lang="zh-CN" altLang="en-US" sz="2000"/>
          </a:p>
          <a:p>
            <a:r>
              <a:rPr lang="zh-CN" altLang="en-US" sz="2000"/>
              <a:t>三井实验小学</a:t>
            </a:r>
            <a:r>
              <a:rPr lang="en-US" altLang="zh-CN" sz="2000"/>
              <a:t>/</a:t>
            </a:r>
            <a:r>
              <a:rPr lang="zh-CN" altLang="en-US" sz="2000"/>
              <a:t>新北区</a:t>
            </a:r>
            <a:r>
              <a:rPr lang="en-US" altLang="zh-CN" sz="2000"/>
              <a:t>/</a:t>
            </a:r>
            <a:r>
              <a:rPr lang="zh-CN" altLang="en-US" sz="2000"/>
              <a:t>常州市少先队英雄中队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中间：瞿秋白中队</a:t>
            </a:r>
            <a:r>
              <a:rPr lang="en-US" altLang="zh-CN" sz="2000"/>
              <a:t>/</a:t>
            </a:r>
            <a:r>
              <a:rPr lang="zh-CN" altLang="en-US" sz="2000"/>
              <a:t>小萝卜头中队</a:t>
            </a:r>
            <a:endParaRPr lang="zh-CN" altLang="en-US" sz="2000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 sz="2800" b="1">
                <a:solidFill>
                  <a:srgbClr val="FF0000"/>
                </a:solidFill>
              </a:rPr>
              <a:t>2.</a:t>
            </a:r>
            <a:r>
              <a:rPr lang="zh-CN" altLang="en-US" sz="2800" b="1">
                <a:solidFill>
                  <a:srgbClr val="FF0000"/>
                </a:solidFill>
              </a:rPr>
              <a:t>定制中队横幅：</a:t>
            </a:r>
            <a:endParaRPr lang="zh-CN" altLang="en-US" sz="2800" b="1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 sz="2000"/>
              <a:t>例：三井实验小学三（</a:t>
            </a:r>
            <a:r>
              <a:rPr lang="en-US" altLang="zh-CN" sz="2000"/>
              <a:t>1</a:t>
            </a:r>
            <a:r>
              <a:rPr lang="zh-CN" altLang="en-US" sz="2000"/>
              <a:t>）中队</a:t>
            </a:r>
            <a:endParaRPr lang="zh-CN" altLang="en-US" sz="2000"/>
          </a:p>
          <a:p>
            <a:endParaRPr lang="zh-CN" altLang="en-US" sz="2000"/>
          </a:p>
        </p:txBody>
      </p:sp>
      <p:sp>
        <p:nvSpPr>
          <p:cNvPr id="5" name="上箭头 4"/>
          <p:cNvSpPr/>
          <p:nvPr/>
        </p:nvSpPr>
        <p:spPr>
          <a:xfrm rot="15960000">
            <a:off x="5293360" y="2406650"/>
            <a:ext cx="268605" cy="1387475"/>
          </a:xfrm>
          <a:prstGeom prst="upArrow">
            <a:avLst/>
          </a:prstGeom>
          <a:noFill/>
          <a:ln>
            <a:solidFill>
              <a:srgbClr val="F01C1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上箭头 6"/>
          <p:cNvSpPr/>
          <p:nvPr>
            <p:custDataLst>
              <p:tags r:id="rId2"/>
            </p:custDataLst>
          </p:nvPr>
        </p:nvSpPr>
        <p:spPr>
          <a:xfrm rot="17340000">
            <a:off x="5706110" y="2832735"/>
            <a:ext cx="268605" cy="3361690"/>
          </a:xfrm>
          <a:prstGeom prst="upArrow">
            <a:avLst/>
          </a:prstGeom>
          <a:noFill/>
          <a:ln>
            <a:solidFill>
              <a:srgbClr val="F01C1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/>
          <a:stretch>
            <a:fillRect/>
          </a:stretch>
        </p:blipFill>
        <p:spPr>
          <a:xfrm>
            <a:off x="-76200" y="48260"/>
            <a:ext cx="2922905" cy="24631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1619885" y="1330325"/>
            <a:ext cx="5853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highlight>
                  <a:srgbClr val="FFFF00"/>
                </a:highlight>
              </a:rPr>
              <a:t>寻访活动用好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</a:rPr>
              <a:t>两面旗</a:t>
            </a:r>
            <a:r>
              <a:rPr lang="zh-CN" altLang="en-US" sz="2800">
                <a:highlight>
                  <a:srgbClr val="FFFF00"/>
                </a:highlight>
              </a:rPr>
              <a:t>、一张活动单</a:t>
            </a:r>
            <a:endParaRPr lang="zh-CN" altLang="en-US" sz="280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150495" y="-635"/>
            <a:ext cx="12392025" cy="697103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3587115" y="27940"/>
            <a:ext cx="6045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highlight>
                  <a:srgbClr val="FFFF00"/>
                </a:highlight>
              </a:rPr>
              <a:t>寻访活动用好两面旗、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</a:rPr>
              <a:t>一张活动单</a:t>
            </a:r>
            <a:endParaRPr lang="zh-CN" altLang="en-US" sz="28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925" y="543560"/>
            <a:ext cx="10480675" cy="631444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60070" y="328295"/>
            <a:ext cx="2439670" cy="5969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大标题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-150495" y="3429000"/>
            <a:ext cx="1981835" cy="4540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</a:rPr>
              <a:t>板块标题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6"/>
            </p:custDataLst>
          </p:nvPr>
        </p:nvSpPr>
        <p:spPr>
          <a:xfrm>
            <a:off x="9968230" y="4611370"/>
            <a:ext cx="1981835" cy="4540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chemeClr val="tx1"/>
                </a:solidFill>
              </a:rPr>
              <a:t>寻访心得</a:t>
            </a:r>
            <a:endParaRPr lang="zh-CN" altLang="en-US" sz="3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1683385" y="1830070"/>
          <a:ext cx="10277475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4705"/>
                <a:gridCol w="6922770"/>
              </a:tblGrid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十步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备注、举例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8295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7.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上好主题队课</a:t>
                      </a:r>
                      <a:endParaRPr lang="zh-CN" altLang="en-US" sz="2400" b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注意规范性、</a:t>
                      </a:r>
                      <a:r>
                        <a:rPr lang="zh-CN" altLang="en-US" sz="24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积极参与每月新北区队课观摩学习</a:t>
                      </a:r>
                      <a:endParaRPr lang="zh-CN" altLang="en-US" sz="2400" b="1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/>
                </a:tc>
              </a:tr>
              <a:tr h="8229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8.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做红领巾宣讲</a:t>
                      </a:r>
                      <a:endParaRPr lang="zh-CN" altLang="en-US" sz="2400" b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buNone/>
                      </a:pPr>
                      <a:endParaRPr lang="zh-CN" altLang="en-US" sz="2400" b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研学寻访英雄后的汇报展示</a:t>
                      </a:r>
                      <a:endParaRPr lang="zh-CN" altLang="en-US" sz="2400"/>
                    </a:p>
                  </a:txBody>
                  <a:tcPr/>
                </a:tc>
              </a:tr>
              <a:tr h="61912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9.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当红领巾讲解员</a:t>
                      </a:r>
                      <a:endParaRPr lang="zh-CN" altLang="en-US" sz="2400" b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做英雄纪念馆</a:t>
                      </a:r>
                      <a:r>
                        <a:rPr lang="en-US" altLang="zh-CN" sz="2400"/>
                        <a:t>/</a:t>
                      </a:r>
                      <a:r>
                        <a:rPr lang="zh-CN" altLang="en-US" sz="2400"/>
                        <a:t>故居讲解</a:t>
                      </a:r>
                      <a:endParaRPr lang="zh-CN" altLang="en-US" sz="2400"/>
                    </a:p>
                  </a:txBody>
                  <a:tcPr/>
                </a:tc>
              </a:tr>
              <a:tr h="19202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10.</a:t>
                      </a:r>
                      <a:r>
                        <a:rPr lang="zh-CN" altLang="en-US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进行日常行动</a:t>
                      </a:r>
                      <a:endParaRPr lang="zh-CN" altLang="en-US" sz="2400" b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 </a:t>
                      </a:r>
                      <a:r>
                        <a:rPr lang="en-US" altLang="zh-CN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  </a:t>
                      </a:r>
                      <a:endParaRPr lang="zh-CN" altLang="en-US" sz="2400" b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红领巾劳动打卡</a:t>
                      </a:r>
                      <a:endParaRPr lang="zh-CN" altLang="en-US" sz="2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节约粮食宣传</a:t>
                      </a:r>
                      <a:endParaRPr lang="zh-CN" altLang="en-US" sz="2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学雷锋善举记录</a:t>
                      </a:r>
                      <a:endParaRPr lang="zh-CN" altLang="en-US" sz="24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……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/>
          <a:stretch>
            <a:fillRect/>
          </a:stretch>
        </p:blipFill>
        <p:spPr>
          <a:xfrm>
            <a:off x="-76200" y="-635"/>
            <a:ext cx="2576195" cy="21710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274445" y="981710"/>
            <a:ext cx="10686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三井小学英雄中队创建</a:t>
            </a:r>
            <a:r>
              <a:rPr lang="en-US" altLang="zh-CN" sz="3600"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“</a:t>
            </a:r>
            <a:r>
              <a:rPr lang="zh-CN" altLang="en-US" sz="3600"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十步四有法</a:t>
            </a:r>
            <a:r>
              <a:rPr lang="en-US" altLang="zh-CN" sz="3600"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”</a:t>
            </a: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 </a:t>
            </a:r>
            <a:r>
              <a:rPr lang="zh-CN" sz="280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践行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精神：</a:t>
            </a: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7-10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6670" y="8255"/>
            <a:ext cx="12223750" cy="68846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过程贯穿</a:t>
            </a:r>
            <a:r>
              <a:rPr lang="en-US" altLang="zh-CN" sz="32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zh-CN" altLang="en-US" sz="32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不断完善</a:t>
            </a:r>
            <a:endParaRPr lang="zh-CN" altLang="en-US" sz="3200" b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3200" b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6925" y="563880"/>
            <a:ext cx="10515600" cy="1325563"/>
          </a:xfrm>
        </p:spPr>
        <p:txBody>
          <a:bodyPr/>
          <a:p>
            <a:br>
              <a:rPr lang="zh-CN" altLang="en-US"/>
            </a:br>
            <a:endParaRPr lang="zh-CN" altLang="en-US" sz="4000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33045" y="1951990"/>
            <a:ext cx="11725910" cy="46920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“英雄中队”文化要做到“四有”：</a:t>
            </a:r>
            <a:endParaRPr lang="zh-CN" alt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有学英雄成长铭言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有学英雄中队角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有学英雄成长记载簿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有学英雄活动宣传阵地（墙报、板报、网页、微信等）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有条件的中队鼓励谱写“英雄中队”歌曲，设计“英雄中队”队徽等独特的文化标识。</a:t>
            </a: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67385" y="705485"/>
            <a:ext cx="11291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三井小学英雄中队创建</a:t>
            </a:r>
            <a:r>
              <a:rPr lang="en-US" altLang="zh-CN" sz="3600"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“</a:t>
            </a:r>
            <a:r>
              <a:rPr lang="zh-CN" altLang="en-US" sz="3600"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十步四有法</a:t>
            </a:r>
            <a:r>
              <a:rPr lang="en-US" altLang="zh-CN" sz="3600"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”</a:t>
            </a:r>
            <a:r>
              <a:rPr lang="zh-CN" sz="3200">
                <a:solidFill>
                  <a:srgbClr val="0070C0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文化体现</a:t>
            </a:r>
            <a:r>
              <a:rPr lang="zh-CN" altLang="en-US" sz="2800">
                <a:solidFill>
                  <a:srgbClr val="0070C0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：</a:t>
            </a:r>
            <a:r>
              <a:rPr lang="zh-CN" altLang="en-US" sz="3200">
                <a:solidFill>
                  <a:srgbClr val="0070C0"/>
                </a:solidFill>
                <a:highlight>
                  <a:srgbClr val="FFFF00"/>
                </a:highlight>
                <a:latin typeface="华文新魏" panose="02010800040101010101" charset="-122"/>
                <a:ea typeface="华文新魏" panose="02010800040101010101" charset="-122"/>
                <a:sym typeface="+mn-ea"/>
              </a:rPr>
              <a:t>四有</a:t>
            </a:r>
            <a:endParaRPr lang="zh-CN" altLang="en-US" sz="3200" b="1">
              <a:solidFill>
                <a:srgbClr val="0070C0"/>
              </a:solidFill>
              <a:highlight>
                <a:srgbClr val="FFFF00"/>
              </a:highligh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" y="4956810"/>
            <a:ext cx="12139295" cy="19011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/>
          <a:stretch>
            <a:fillRect/>
          </a:stretch>
        </p:blipFill>
        <p:spPr>
          <a:xfrm>
            <a:off x="-76200" y="48260"/>
            <a:ext cx="2922905" cy="24631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625600" y="325120"/>
            <a:ext cx="10566400" cy="6954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      </a:t>
            </a:r>
            <a:r>
              <a:rPr lang="zh-CN" altLang="en-US" sz="44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六、如何使活动成文、成果有影响？</a:t>
            </a:r>
            <a:endParaRPr lang="zh-CN" altLang="en-US" sz="44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endParaRPr lang="zh-CN" altLang="en-US"/>
          </a:p>
          <a:p>
            <a:r>
              <a:rPr lang="zh-CN" altLang="en-US" sz="2400" b="1">
                <a:solidFill>
                  <a:srgbClr val="FF0000"/>
                </a:solidFill>
              </a:rPr>
              <a:t>报道</a:t>
            </a:r>
            <a:r>
              <a:rPr lang="en-US" altLang="zh-CN" sz="2400" b="1">
                <a:solidFill>
                  <a:srgbClr val="FF0000"/>
                </a:solidFill>
              </a:rPr>
              <a:t>/</a:t>
            </a:r>
            <a:r>
              <a:rPr lang="zh-CN" altLang="en-US" sz="2400" b="1">
                <a:solidFill>
                  <a:srgbClr val="FF0000"/>
                </a:solidFill>
              </a:rPr>
              <a:t>论文发表：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chemeClr val="tx1"/>
                </a:solidFill>
                <a:highlight>
                  <a:srgbClr val="FFFF00"/>
                </a:highlight>
              </a:rPr>
              <a:t>杂志：</a:t>
            </a:r>
            <a:r>
              <a:rPr lang="zh-CN" altLang="en-US" sz="2400" b="1">
                <a:solidFill>
                  <a:schemeClr val="tx1"/>
                </a:solidFill>
              </a:rPr>
              <a:t>《辅导员》《少先队活动》《少年号角》《中国德育》《中小学德育》</a:t>
            </a:r>
            <a:endParaRPr lang="zh-CN" altLang="en-US" sz="2400" b="1">
              <a:solidFill>
                <a:schemeClr val="tx1"/>
              </a:solidFill>
            </a:endParaRPr>
          </a:p>
          <a:p>
            <a:r>
              <a:rPr lang="zh-CN" altLang="en-US" sz="2400">
                <a:highlight>
                  <a:srgbClr val="FFFF00"/>
                </a:highlight>
              </a:rPr>
              <a:t>网站</a:t>
            </a:r>
            <a:r>
              <a:rPr lang="en-US" altLang="zh-CN" sz="2400">
                <a:highlight>
                  <a:srgbClr val="FFFF00"/>
                </a:highlight>
              </a:rPr>
              <a:t>/</a:t>
            </a:r>
            <a:r>
              <a:rPr lang="zh-CN" altLang="en-US" sz="2400">
                <a:highlight>
                  <a:srgbClr val="FFFF00"/>
                </a:highlight>
              </a:rPr>
              <a:t>公众号：</a:t>
            </a:r>
            <a:r>
              <a:rPr lang="en-US" altLang="zh-CN" sz="2400"/>
              <a:t> </a:t>
            </a:r>
            <a:r>
              <a:rPr lang="zh-CN" altLang="en-US" sz="2400"/>
              <a:t>学校公众号、新北少先队网站、江苏少先队、全国少工委</a:t>
            </a:r>
            <a:endParaRPr lang="zh-CN" altLang="en-US" sz="2400"/>
          </a:p>
          <a:p>
            <a:r>
              <a:rPr lang="zh-CN" altLang="en-US" sz="2400">
                <a:highlight>
                  <a:srgbClr val="FFFF00"/>
                </a:highlight>
              </a:rPr>
              <a:t>电视台</a:t>
            </a:r>
            <a:r>
              <a:rPr lang="zh-CN" altLang="en-US" sz="2400"/>
              <a:t>：常州电视台</a:t>
            </a:r>
            <a:endParaRPr lang="zh-CN" altLang="en-US" sz="2400"/>
          </a:p>
          <a:p>
            <a:r>
              <a:rPr lang="zh-CN" altLang="en-US" sz="2400">
                <a:highlight>
                  <a:srgbClr val="FFFF00"/>
                </a:highlight>
              </a:rPr>
              <a:t>纸媒</a:t>
            </a:r>
            <a:r>
              <a:rPr lang="en-US" altLang="zh-CN" sz="2400">
                <a:highlight>
                  <a:srgbClr val="FFFF00"/>
                </a:highlight>
              </a:rPr>
              <a:t>:</a:t>
            </a:r>
            <a:r>
              <a:rPr lang="zh-CN" altLang="en-US" sz="2400"/>
              <a:t>扬子晚报、常州日报、常州晚报等</a:t>
            </a:r>
            <a:r>
              <a:rPr lang="en-US" altLang="zh-CN" sz="2400"/>
              <a:t> </a:t>
            </a: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【主动用好个人、学校、家长资源】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zh-CN" altLang="en-US" sz="2400" b="1"/>
              <a:t>注意：要注明：</a:t>
            </a:r>
            <a:r>
              <a:rPr lang="en-US" altLang="zh-CN" sz="2400" b="1"/>
              <a:t>XX</a:t>
            </a:r>
            <a:r>
              <a:rPr lang="zh-CN" altLang="en-US" sz="2400" b="1"/>
              <a:t>中队辅导员（某某班班主任），表明身份。</a:t>
            </a:r>
            <a:endParaRPr lang="zh-CN" altLang="en-US" sz="2400" b="1"/>
          </a:p>
          <a:p>
            <a:r>
              <a:rPr lang="zh-CN" altLang="en-US" sz="2400" b="1"/>
              <a:t> </a:t>
            </a:r>
            <a:r>
              <a:rPr lang="en-US" altLang="zh-CN" sz="2400" b="1"/>
              <a:t>     </a:t>
            </a:r>
            <a:r>
              <a:rPr lang="zh-CN" altLang="en-US" sz="2400" b="1"/>
              <a:t>在班主任评选中，可以加分</a:t>
            </a:r>
            <a:endParaRPr lang="zh-CN" altLang="en-US" sz="2400"/>
          </a:p>
          <a:p>
            <a:r>
              <a:rPr lang="zh-CN" altLang="en-US" sz="2400" b="1">
                <a:solidFill>
                  <a:srgbClr val="FF0000"/>
                </a:solidFill>
              </a:rPr>
              <a:t>集体荣誉：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/>
              <a:t> </a:t>
            </a:r>
            <a:r>
              <a:rPr lang="en-US" altLang="zh-CN" sz="2400"/>
              <a:t>   </a:t>
            </a:r>
            <a:r>
              <a:rPr lang="zh-CN" altLang="en-US" sz="2400"/>
              <a:t>国家省市区</a:t>
            </a:r>
            <a:r>
              <a:rPr lang="zh-CN" altLang="en-US" sz="2400" b="1"/>
              <a:t>英雄中队</a:t>
            </a:r>
            <a:endParaRPr lang="zh-CN" altLang="en-US" sz="2400" b="1"/>
          </a:p>
          <a:p>
            <a:r>
              <a:rPr lang="zh-CN" altLang="en-US" sz="2400" b="1"/>
              <a:t> </a:t>
            </a:r>
            <a:r>
              <a:rPr lang="en-US" altLang="zh-CN" sz="2400" b="1"/>
              <a:t>   </a:t>
            </a:r>
            <a:r>
              <a:rPr lang="zh-CN" altLang="en-US" sz="2400"/>
              <a:t>国家省市区</a:t>
            </a:r>
            <a:r>
              <a:rPr lang="zh-CN" altLang="en-US" sz="2400" b="1"/>
              <a:t>红领巾中队、</a:t>
            </a:r>
            <a:endParaRPr lang="zh-CN" altLang="en-US" sz="2400" b="1"/>
          </a:p>
          <a:p>
            <a:r>
              <a:rPr lang="zh-CN" altLang="en-US" sz="2400" b="1"/>
              <a:t> </a:t>
            </a:r>
            <a:r>
              <a:rPr lang="en-US" altLang="zh-CN" sz="2400" b="1"/>
              <a:t>   </a:t>
            </a:r>
            <a:r>
              <a:rPr lang="zh-CN" altLang="en-US" sz="2400">
                <a:sym typeface="+mn-ea"/>
              </a:rPr>
              <a:t>国家省市区</a:t>
            </a:r>
            <a:r>
              <a:rPr lang="zh-CN" altLang="en-US" sz="2400" b="1"/>
              <a:t>优秀中队（小队）</a:t>
            </a:r>
            <a:endParaRPr lang="zh-CN" altLang="en-US" sz="2400" b="1"/>
          </a:p>
          <a:p>
            <a:r>
              <a:rPr lang="zh-CN" altLang="en-US" sz="2400"/>
              <a:t> </a:t>
            </a:r>
            <a:r>
              <a:rPr lang="en-US" altLang="zh-CN" sz="2400"/>
              <a:t>   </a:t>
            </a:r>
            <a:r>
              <a:rPr lang="zh-CN" altLang="en-US" sz="2400" b="1"/>
              <a:t>红领巾三星章（市）、四星章（省）、五星章（国家）</a:t>
            </a:r>
            <a:endParaRPr lang="zh-CN" altLang="en-US" sz="2400"/>
          </a:p>
          <a:p>
            <a:r>
              <a:rPr lang="zh-CN" altLang="en-US" sz="2400" b="1">
                <a:solidFill>
                  <a:srgbClr val="FF0000"/>
                </a:solidFill>
              </a:rPr>
              <a:t>个人荣誉：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/>
              <a:t> </a:t>
            </a:r>
            <a:r>
              <a:rPr lang="en-US" altLang="zh-CN" sz="2400"/>
              <a:t>   </a:t>
            </a:r>
            <a:r>
              <a:rPr lang="zh-CN" altLang="en-US" sz="2400"/>
              <a:t>全国、省市区</a:t>
            </a:r>
            <a:r>
              <a:rPr lang="zh-CN" altLang="en-US" sz="2400" b="1"/>
              <a:t>优秀少先队辅导员</a:t>
            </a:r>
            <a:endParaRPr lang="zh-CN" altLang="en-US" sz="2400" b="1"/>
          </a:p>
          <a:p>
            <a:endParaRPr lang="zh-CN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" y="4956810"/>
            <a:ext cx="12139295" cy="19011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/>
          <a:stretch>
            <a:fillRect/>
          </a:stretch>
        </p:blipFill>
        <p:spPr>
          <a:xfrm>
            <a:off x="-76200" y="48260"/>
            <a:ext cx="2922905" cy="24631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695450" y="984250"/>
            <a:ext cx="10382885" cy="6322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少先队工作，一些规范的提醒：</a:t>
            </a:r>
            <a:endParaRPr lang="zh-CN" altLang="en-US" sz="44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en-US" altLang="zh-CN" sz="32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1.</a:t>
            </a:r>
            <a:r>
              <a:rPr lang="zh-CN" altLang="en-US" sz="32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用</a:t>
            </a:r>
            <a:r>
              <a:rPr lang="zh-CN" altLang="en-US" sz="3200" b="1">
                <a:solidFill>
                  <a:schemeClr val="accent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少先队</a:t>
            </a:r>
            <a:r>
              <a:rPr lang="zh-CN" altLang="en-US" sz="32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的专业表述，区分于</a:t>
            </a:r>
            <a:r>
              <a:rPr lang="zh-CN" altLang="en-US" sz="3200" b="1">
                <a:solidFill>
                  <a:schemeClr val="accent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班级工作</a:t>
            </a:r>
            <a:r>
              <a:rPr lang="zh-CN" altLang="en-US" sz="32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的表述系统：</a:t>
            </a:r>
            <a:endParaRPr lang="zh-CN" altLang="en-US" sz="3200" b="1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zh-CN" altLang="en-US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班级</a:t>
            </a:r>
            <a:r>
              <a:rPr lang="en-US" altLang="zh-CN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→</a:t>
            </a:r>
            <a:r>
              <a:rPr lang="zh-CN" altLang="en-US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中队</a:t>
            </a:r>
            <a:r>
              <a:rPr lang="en-US" altLang="zh-CN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 </a:t>
            </a:r>
            <a:r>
              <a:rPr lang="zh-CN" altLang="en-US" sz="3200">
                <a:highlight>
                  <a:srgbClr val="FFFF00"/>
                </a:highligh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三（</a:t>
            </a:r>
            <a:r>
              <a:rPr lang="en-US" altLang="zh-CN" sz="3200">
                <a:highlight>
                  <a:srgbClr val="FFFF00"/>
                </a:highligh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1</a:t>
            </a:r>
            <a:r>
              <a:rPr lang="zh-CN" altLang="en-US" sz="3200">
                <a:highlight>
                  <a:srgbClr val="FFFF00"/>
                </a:highligh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）中队</a:t>
            </a:r>
            <a:endParaRPr lang="zh-CN" altLang="en-US" sz="3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zh-CN" altLang="en-US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学生</a:t>
            </a:r>
            <a:r>
              <a:rPr lang="en-US" altLang="zh-CN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/</a:t>
            </a:r>
            <a:r>
              <a:rPr lang="zh-CN" altLang="en-US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同学</a:t>
            </a:r>
            <a:r>
              <a:rPr lang="en-US" altLang="zh-CN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→</a:t>
            </a:r>
            <a:r>
              <a:rPr lang="zh-CN" altLang="en-US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少先队员</a:t>
            </a:r>
            <a:r>
              <a:rPr lang="en-US" altLang="zh-CN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/</a:t>
            </a:r>
            <a:r>
              <a:rPr lang="zh-CN" altLang="en-US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队员</a:t>
            </a:r>
            <a:endParaRPr lang="zh-CN" altLang="en-US" sz="3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zh-CN" altLang="en-US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班主任</a:t>
            </a:r>
            <a:r>
              <a:rPr lang="en-US" altLang="zh-CN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→</a:t>
            </a:r>
            <a:r>
              <a:rPr lang="zh-CN" altLang="en-US" sz="3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（中队）辅导员</a:t>
            </a:r>
            <a:endParaRPr lang="zh-CN" altLang="en-US" sz="3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</a:rPr>
              <a:t>2.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活动照片必须有红领巾，并且正确佩戴</a:t>
            </a:r>
            <a:r>
              <a:rPr lang="zh-CN" altLang="en-US" sz="2000">
                <a:latin typeface="华文新魏" panose="02010800040101010101" charset="-122"/>
                <a:ea typeface="华文新魏" panose="02010800040101010101" charset="-122"/>
              </a:rPr>
              <a:t>（辅导员、队员）</a:t>
            </a:r>
            <a:endParaRPr lang="zh-CN" altLang="en-US" sz="2000"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</a:rPr>
              <a:t>3.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标准队礼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</a:rPr>
              <a:t>4.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正确使用队旗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</a:rPr>
              <a:t>     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小队旗、中队旗尺寸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</a:rPr>
              <a:t>5.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小队寻访活动人数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</a:rPr>
              <a:t> 5-13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人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</a:endParaRPr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9625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170180"/>
            <a:ext cx="1566545" cy="13652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0375" y="1445895"/>
            <a:ext cx="9288145" cy="3938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0000101010101" charset="-122"/>
                <a:ea typeface="汉仪书魂体简" panose="02010600000101010101" charset="-122"/>
              </a:rPr>
              <a:t>少先队工作推荐学习：</a:t>
            </a:r>
            <a:endParaRPr lang="zh-CN" altLang="en-US" sz="4000" b="1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0000101010101" charset="-122"/>
              <a:ea typeface="汉仪书魂体简" panose="0201060000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240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汉仪书魂体简" panose="02010600000101010101" charset="-122"/>
              <a:ea typeface="汉仪书魂体简" panose="0201060000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汉仪书魂体简" panose="02010600000101010101" charset="-122"/>
                <a:ea typeface="汉仪书魂体简" panose="02010600000101010101" charset="-122"/>
              </a:rPr>
              <a:t>书籍杂志：《辅导员》《少先队活动》《少年号角》</a:t>
            </a:r>
            <a:endParaRPr lang="zh-CN" altLang="en-US" sz="240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汉仪书魂体简" panose="02010600000101010101" charset="-122"/>
              <a:ea typeface="汉仪书魂体简" panose="0201060000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汉仪书魂体简" panose="02010600000101010101" charset="-122"/>
                <a:ea typeface="汉仪书魂体简" panose="02010600000101010101" charset="-122"/>
              </a:rPr>
              <a:t>公众号：全国少工委、江苏少先队、红领巾集结号</a:t>
            </a:r>
            <a:endParaRPr lang="zh-CN" altLang="en-US" sz="240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汉仪书魂体简" panose="02010600000101010101" charset="-122"/>
              <a:ea typeface="汉仪书魂体简" panose="0201060000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网站：https://zgsxd.k618.cn/</a:t>
            </a:r>
            <a:endParaRPr lang="zh-CN" altLang="en-US" sz="240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汉仪书魂体简" panose="02010600000101010101" charset="-122"/>
              <a:ea typeface="汉仪书魂体简" panose="0201060000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 </a:t>
            </a:r>
            <a:r>
              <a:rPr lang="en-US" altLang="zh-CN" sz="240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   </a:t>
            </a:r>
            <a:r>
              <a:rPr lang="zh-CN" altLang="en-US" sz="2000">
                <a:solidFill>
                  <a:schemeClr val="bg1"/>
                </a:solidFill>
                <a:effectLst/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（政策文件、优秀队课、时事资料、少先队要闻</a:t>
            </a:r>
            <a:r>
              <a:rPr lang="en-US" altLang="zh-CN" sz="2000">
                <a:solidFill>
                  <a:schemeClr val="bg1"/>
                </a:solidFill>
                <a:effectLst/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……</a:t>
            </a:r>
            <a:r>
              <a:rPr lang="zh-CN" altLang="en-US" sz="2000">
                <a:solidFill>
                  <a:schemeClr val="bg1"/>
                </a:solidFill>
                <a:effectLst/>
                <a:latin typeface="汉仪书魂体简" panose="02010600000101010101" charset="-122"/>
                <a:ea typeface="汉仪书魂体简" panose="02010600000101010101" charset="-122"/>
                <a:sym typeface="+mn-ea"/>
              </a:rPr>
              <a:t>）</a:t>
            </a:r>
            <a:endParaRPr lang="zh-CN" altLang="en-US" sz="2000">
              <a:solidFill>
                <a:schemeClr val="bg1"/>
              </a:solidFill>
              <a:effectLst/>
              <a:latin typeface="汉仪书魂体简" panose="02010600000101010101" charset="-122"/>
              <a:ea typeface="汉仪书魂体简" panose="02010600000101010101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000">
              <a:solidFill>
                <a:schemeClr val="bg1"/>
              </a:solidFill>
              <a:effectLst/>
              <a:latin typeface="汉仪书魂体简" panose="02010600000101010101" charset="-122"/>
              <a:ea typeface="汉仪书魂体简" panose="0201060000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670" y="-101600"/>
            <a:ext cx="4799330" cy="7126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公司名"/>
          <p:cNvSpPr>
            <a:spLocks noGrp="1"/>
          </p:cNvSpPr>
          <p:nvPr>
            <p:ph type="body" idx="4294967295"/>
            <p:custDataLst>
              <p:tags r:id="rId1"/>
            </p:custDataLst>
          </p:nvPr>
        </p:nvSpPr>
        <p:spPr>
          <a:xfrm>
            <a:off x="1214755" y="1877695"/>
            <a:ext cx="9997440" cy="1315720"/>
          </a:xfrm>
        </p:spPr>
        <p:txBody>
          <a:bodyPr>
            <a:noAutofit/>
          </a:bodyPr>
          <a:p>
            <a:pPr marL="0" lvl="0" indent="-285750" algn="l" fontAlgn="ctr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汉仪超级战甲W" panose="00020600040101010101" charset="-122"/>
                <a:ea typeface="汉仪超级战甲W" panose="00020600040101010101" charset="-122"/>
                <a:cs typeface="汉仪超级战甲W" panose="00020600040101010101" charset="-122"/>
              </a:rPr>
              <a:t>      </a:t>
            </a:r>
            <a:r>
              <a:rPr lang="zh-CN" alt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汉仪超级战甲W" panose="00020600040101010101" charset="-122"/>
                <a:ea typeface="汉仪超级战甲W" panose="00020600040101010101" charset="-122"/>
                <a:cs typeface="汉仪超级战甲W" panose="00020600040101010101" charset="-122"/>
              </a:rPr>
              <a:t>劳动创造了中华民族，造就了中华民族的辉煌历史，也必将创造出中华民族的光明未来。</a:t>
            </a:r>
            <a:endParaRPr lang="zh-CN" alt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汉仪超级战甲W" panose="00020600040101010101" charset="-122"/>
              <a:ea typeface="汉仪超级战甲W" panose="00020600040101010101" charset="-122"/>
              <a:cs typeface="汉仪超级战甲W" panose="00020600040101010101" charset="-122"/>
            </a:endParaRPr>
          </a:p>
          <a:p>
            <a:pPr marL="0" lvl="0" indent="-285750" algn="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汉仪超级战甲W" panose="00020600040101010101" charset="-122"/>
                <a:ea typeface="汉仪超级战甲W" panose="00020600040101010101" charset="-122"/>
                <a:cs typeface="汉仪超级战甲W" panose="00020600040101010101" charset="-122"/>
              </a:rPr>
              <a:t>——习近平</a:t>
            </a:r>
            <a:endParaRPr lang="en-US" altLang="zh-CN" sz="3200" dirty="0">
              <a:solidFill>
                <a:schemeClr val="accent5">
                  <a:lumMod val="60000"/>
                  <a:lumOff val="40000"/>
                </a:schemeClr>
              </a:solidFill>
              <a:latin typeface="汉仪超级战甲W" panose="00020600040101010101" charset="-122"/>
              <a:ea typeface="汉仪超级战甲W" panose="00020600040101010101" charset="-122"/>
              <a:cs typeface="汉仪超级战甲W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4661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85" y="0"/>
            <a:ext cx="5572125" cy="6810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621145" y="0"/>
            <a:ext cx="5570855" cy="5666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bg1"/>
                </a:solidFill>
              </a:rPr>
              <a:t>  </a:t>
            </a:r>
            <a:r>
              <a:rPr lang="en-US" altLang="zh-CN" sz="20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  </a:t>
            </a:r>
            <a:endParaRPr lang="zh-CN" altLang="en-US" sz="2000" b="1">
              <a:solidFill>
                <a:schemeClr val="bg1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endParaRPr lang="zh-CN" altLang="en-US" sz="2000" b="1">
              <a:solidFill>
                <a:schemeClr val="bg1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en-US" altLang="zh-CN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    84</a:t>
            </a:r>
            <a:r>
              <a:rPr lang="zh-CN" altLang="en-US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年前，在</a:t>
            </a:r>
            <a:r>
              <a:rPr lang="en-US" altLang="zh-CN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绿化祖国</a:t>
            </a:r>
            <a:r>
              <a:rPr lang="en-US" altLang="zh-CN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”</a:t>
            </a:r>
            <a:r>
              <a:rPr lang="zh-CN" altLang="en-US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号召下，</a:t>
            </a:r>
            <a:r>
              <a:rPr lang="en-US" altLang="zh-CN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9</a:t>
            </a:r>
            <a:r>
              <a:rPr lang="zh-CN" altLang="en-US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名少先队员送种子给前线部队。</a:t>
            </a:r>
            <a:r>
              <a:rPr lang="en-US" altLang="zh-CN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   </a:t>
            </a:r>
            <a:endParaRPr lang="en-US" altLang="zh-CN" sz="2800" b="1">
              <a:solidFill>
                <a:schemeClr val="bg1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endParaRPr lang="en-US" altLang="zh-CN" sz="2800" b="1">
              <a:solidFill>
                <a:schemeClr val="bg1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en-US" altLang="zh-CN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     1955</a:t>
            </a:r>
            <a:r>
              <a:rPr lang="zh-CN" altLang="en-US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年</a:t>
            </a:r>
            <a:r>
              <a:rPr lang="en-US" altLang="zh-CN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1</a:t>
            </a:r>
            <a:r>
              <a:rPr lang="zh-CN" altLang="en-US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月，该部队在</a:t>
            </a:r>
            <a:r>
              <a:rPr lang="zh-CN" altLang="en-US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强攻</a:t>
            </a:r>
            <a:r>
              <a:rPr lang="zh-CN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190高地</a:t>
            </a:r>
            <a:r>
              <a:rPr lang="zh-CN" altLang="en-US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的激烈战斗中，排长</a:t>
            </a:r>
            <a:r>
              <a:rPr lang="zh-CN" altLang="en-US" sz="2800" b="1">
                <a:solidFill>
                  <a:srgbClr val="FFFF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史戍辰牺牲</a:t>
            </a:r>
            <a:r>
              <a:rPr lang="zh-CN" altLang="en-US" sz="2800" b="1">
                <a:solidFill>
                  <a:srgbClr val="FFC000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，</a:t>
            </a:r>
            <a:r>
              <a:rPr lang="zh-CN" altLang="en-US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左手还攥着被献血染红的马尾松种子。</a:t>
            </a:r>
            <a:endParaRPr lang="zh-CN" altLang="en-US" sz="2800" b="1">
              <a:solidFill>
                <a:schemeClr val="bg1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r>
              <a:rPr lang="zh-CN" altLang="en-US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 </a:t>
            </a:r>
            <a:r>
              <a:rPr lang="en-US" altLang="zh-CN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    </a:t>
            </a:r>
            <a:endParaRPr lang="en-US" altLang="zh-CN" sz="2800" b="1">
              <a:solidFill>
                <a:schemeClr val="bg1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  <a:p>
            <a:r>
              <a:rPr lang="en-US" altLang="zh-CN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    </a:t>
            </a:r>
            <a:r>
              <a:rPr lang="zh-CN" altLang="en-US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5月，部队特许以一九〇高地，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命名送种子的少先队员所在的小队为“一九〇”小队。后来，学校又将“一九〇”小队发展为“一九〇”中队</a:t>
            </a:r>
            <a:r>
              <a:rPr lang="zh-CN" altLang="en-US" sz="2800" b="1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。</a:t>
            </a:r>
            <a:endParaRPr lang="zh-CN" altLang="en-US" sz="2800" b="1">
              <a:solidFill>
                <a:schemeClr val="bg1"/>
              </a:solidFill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3917950" y="5892800"/>
            <a:ext cx="2547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buClrTx/>
              <a:buSzTx/>
              <a:buFontTx/>
            </a:pPr>
            <a:r>
              <a:rPr lang="zh-CN" altLang="en-US" sz="2400" b="1">
                <a:solidFill>
                  <a:srgbClr val="92D050"/>
                </a:solidFill>
                <a:latin typeface="三极奶油体" charset="-122"/>
                <a:ea typeface="三极奶油体" charset="-122"/>
                <a:cs typeface="三极奶油体" charset="-122"/>
                <a:sym typeface="+mn-ea"/>
              </a:rPr>
              <a:t>汇报人 李雯姝</a:t>
            </a:r>
            <a:endParaRPr lang="zh-CN" altLang="en-US" sz="2400" b="1">
              <a:solidFill>
                <a:srgbClr val="92D050"/>
              </a:solidFill>
              <a:latin typeface="三极奶油体" charset="-122"/>
              <a:ea typeface="三极奶油体" charset="-122"/>
              <a:cs typeface="三极奶油体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166870" y="5432425"/>
            <a:ext cx="2050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 b="1">
                <a:solidFill>
                  <a:srgbClr val="92D050"/>
                </a:solidFill>
                <a:latin typeface="三极奶油体" charset="-122"/>
                <a:ea typeface="三极奶油体" charset="-122"/>
                <a:cs typeface="三极奶油体" charset="-122"/>
              </a:rPr>
              <a:t>一11小脚印班</a:t>
            </a:r>
            <a:endParaRPr lang="zh-CN" altLang="en-US" sz="2400" b="1">
              <a:solidFill>
                <a:srgbClr val="92D050"/>
              </a:solidFill>
              <a:latin typeface="三极奶油体" charset="-122"/>
              <a:ea typeface="三极奶油体" charset="-122"/>
              <a:cs typeface="三极奶油体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267460" y="3271520"/>
            <a:ext cx="6047105" cy="1012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480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5400000" algn="ctr" rotWithShape="0">
                    <a:srgbClr val="E8AA77">
                      <a:alpha val="100000"/>
                    </a:srgbClr>
                  </a:outerShdw>
                </a:effectLst>
                <a:latin typeface="三极奶油体" charset="-122"/>
                <a:ea typeface="三极奶油体" charset="-122"/>
                <a:cs typeface="三极奶油体" charset="-122"/>
              </a:rPr>
              <a:t>——</a:t>
            </a:r>
            <a:r>
              <a:rPr lang="zh-CN" sz="480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5400000" algn="ctr" rotWithShape="0">
                    <a:srgbClr val="E8AA77">
                      <a:alpha val="100000"/>
                    </a:srgbClr>
                  </a:outerShdw>
                </a:effectLst>
                <a:latin typeface="三极奶油体" charset="-122"/>
                <a:ea typeface="三极奶油体" charset="-122"/>
                <a:cs typeface="三极奶油体" charset="-122"/>
              </a:rPr>
              <a:t>亚夫村的奋斗记</a:t>
            </a:r>
            <a:endParaRPr lang="zh-CN" sz="4800">
              <a:ln>
                <a:noFill/>
              </a:ln>
              <a:solidFill>
                <a:schemeClr val="accent4">
                  <a:lumMod val="75000"/>
                </a:schemeClr>
              </a:solidFill>
              <a:effectLst>
                <a:outerShdw blurRad="50800" dist="38100" dir="5400000" algn="ctr" rotWithShape="0">
                  <a:srgbClr val="E8AA77">
                    <a:alpha val="100000"/>
                  </a:srgbClr>
                </a:outerShdw>
              </a:effectLst>
              <a:latin typeface="三极奶油体" charset="-122"/>
              <a:ea typeface="三极奶油体" charset="-122"/>
              <a:cs typeface="三极奶油体" charset="-122"/>
            </a:endParaRPr>
          </a:p>
        </p:txBody>
      </p:sp>
      <p:sp>
        <p:nvSpPr>
          <p:cNvPr id="32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099185" y="929005"/>
            <a:ext cx="6383655" cy="2893695"/>
          </a:xfrm>
        </p:spPr>
        <p:txBody>
          <a:bodyPr/>
          <a:p>
            <a:r>
              <a:rPr lang="zh-CN" altLang="en-US" sz="7200" dirty="0"/>
              <a:t>小脚印</a:t>
            </a:r>
            <a:r>
              <a:rPr lang="en-US" altLang="zh-CN" sz="7200" dirty="0"/>
              <a:t> </a:t>
            </a:r>
            <a:r>
              <a:rPr sz="7200" dirty="0"/>
              <a:t>大幸福</a:t>
            </a:r>
            <a:endParaRPr sz="7200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>
            <p:custDataLst>
              <p:tags r:id="rId1"/>
            </p:custDataLst>
          </p:nvPr>
        </p:nvSpPr>
        <p:spPr>
          <a:xfrm>
            <a:off x="886460" y="3296285"/>
            <a:ext cx="2508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 b="1">
                <a:gradFill>
                  <a:gsLst>
                    <a:gs pos="50000">
                      <a:srgbClr val="63786E"/>
                    </a:gs>
                    <a:gs pos="0">
                      <a:srgbClr val="97A59E"/>
                    </a:gs>
                    <a:gs pos="100000">
                      <a:srgbClr val="2E4B3D"/>
                    </a:gs>
                  </a:gsLst>
                  <a:lin ang="5400000" scaled="1"/>
                </a:gradFill>
                <a:latin typeface="义启春芽" panose="02010601030101010101" charset="-122"/>
                <a:ea typeface="义启春芽" panose="02010601030101010101" charset="-122"/>
              </a:rPr>
              <a:t>亚夫村概况</a:t>
            </a:r>
            <a:endParaRPr lang="zh-CN" altLang="en-US" sz="2800" b="1">
              <a:gradFill>
                <a:gsLst>
                  <a:gs pos="50000">
                    <a:srgbClr val="63786E"/>
                  </a:gs>
                  <a:gs pos="0">
                    <a:srgbClr val="97A59E"/>
                  </a:gs>
                  <a:gs pos="100000">
                    <a:srgbClr val="2E4B3D"/>
                  </a:gs>
                </a:gsLst>
                <a:lin ang="5400000" scaled="1"/>
              </a:gradFill>
              <a:latin typeface="义启春芽" panose="02010601030101010101" charset="-122"/>
              <a:ea typeface="义启春芽" panose="02010601030101010101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2"/>
            </p:custDataLst>
          </p:nvPr>
        </p:nvSpPr>
        <p:spPr>
          <a:xfrm>
            <a:off x="4794885" y="3296285"/>
            <a:ext cx="2362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buClrTx/>
              <a:buSzTx/>
              <a:buFontTx/>
            </a:pPr>
            <a:r>
              <a:rPr lang="zh-CN" altLang="en-US" sz="2800" b="1">
                <a:gradFill>
                  <a:gsLst>
                    <a:gs pos="50000">
                      <a:srgbClr val="63786E"/>
                    </a:gs>
                    <a:gs pos="0">
                      <a:srgbClr val="97A59E"/>
                    </a:gs>
                    <a:gs pos="100000">
                      <a:srgbClr val="2E4B3D"/>
                    </a:gs>
                  </a:gsLst>
                  <a:lin ang="5400000" scaled="1"/>
                </a:gradFill>
                <a:latin typeface="义启春芽" panose="02010601030101010101" charset="-122"/>
                <a:ea typeface="义启春芽" panose="02010601030101010101" charset="-122"/>
                <a:sym typeface="+mn-ea"/>
              </a:rPr>
              <a:t>亚夫村实践</a:t>
            </a:r>
            <a:endParaRPr lang="zh-CN" altLang="en-US" sz="2800" b="1">
              <a:gradFill>
                <a:gsLst>
                  <a:gs pos="50000">
                    <a:srgbClr val="63786E"/>
                  </a:gs>
                  <a:gs pos="0">
                    <a:srgbClr val="97A59E"/>
                  </a:gs>
                  <a:gs pos="100000">
                    <a:srgbClr val="2E4B3D"/>
                  </a:gs>
                </a:gsLst>
                <a:lin ang="5400000" scaled="1"/>
              </a:gradFill>
              <a:latin typeface="义启春芽" panose="02010601030101010101" charset="-122"/>
              <a:ea typeface="义启春芽" panose="02010601030101010101" charset="-122"/>
              <a:sym typeface="+mn-ea"/>
            </a:endParaRPr>
          </a:p>
        </p:txBody>
      </p:sp>
      <p:sp>
        <p:nvSpPr>
          <p:cNvPr id="44" name="文本框 43"/>
          <p:cNvSpPr txBox="1"/>
          <p:nvPr>
            <p:custDataLst>
              <p:tags r:id="rId3"/>
            </p:custDataLst>
          </p:nvPr>
        </p:nvSpPr>
        <p:spPr>
          <a:xfrm>
            <a:off x="886460" y="4145280"/>
            <a:ext cx="2345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 b="1">
                <a:gradFill>
                  <a:gsLst>
                    <a:gs pos="50000">
                      <a:srgbClr val="63786E"/>
                    </a:gs>
                    <a:gs pos="0">
                      <a:srgbClr val="97A59E"/>
                    </a:gs>
                    <a:gs pos="100000">
                      <a:srgbClr val="2E4B3D"/>
                    </a:gs>
                  </a:gsLst>
                  <a:lin ang="5400000" scaled="1"/>
                </a:gradFill>
                <a:latin typeface="义启春芽" panose="02010601030101010101" charset="-122"/>
                <a:ea typeface="义启春芽" panose="02010601030101010101" charset="-122"/>
              </a:rPr>
              <a:t>亚夫村活动</a:t>
            </a:r>
            <a:endParaRPr lang="zh-CN" altLang="en-US" sz="2800" b="1">
              <a:gradFill>
                <a:gsLst>
                  <a:gs pos="50000">
                    <a:srgbClr val="63786E"/>
                  </a:gs>
                  <a:gs pos="0">
                    <a:srgbClr val="97A59E"/>
                  </a:gs>
                  <a:gs pos="100000">
                    <a:srgbClr val="2E4B3D"/>
                  </a:gs>
                </a:gsLst>
                <a:lin ang="5400000" scaled="1"/>
              </a:gradFill>
              <a:latin typeface="义启春芽" panose="02010601030101010101" charset="-122"/>
              <a:ea typeface="义启春芽" panose="02010601030101010101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4"/>
            </p:custDataLst>
          </p:nvPr>
        </p:nvSpPr>
        <p:spPr>
          <a:xfrm>
            <a:off x="4794885" y="4136390"/>
            <a:ext cx="2362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 b="1">
                <a:gradFill>
                  <a:gsLst>
                    <a:gs pos="50000">
                      <a:srgbClr val="63786E"/>
                    </a:gs>
                    <a:gs pos="0">
                      <a:srgbClr val="97A59E"/>
                    </a:gs>
                    <a:gs pos="100000">
                      <a:srgbClr val="2E4B3D"/>
                    </a:gs>
                  </a:gsLst>
                  <a:lin ang="5400000" scaled="1"/>
                </a:gradFill>
                <a:latin typeface="义启春芽" panose="02010601030101010101" charset="-122"/>
                <a:ea typeface="义启春芽" panose="02010601030101010101" charset="-122"/>
              </a:rPr>
              <a:t>亚夫村成效</a:t>
            </a:r>
            <a:endParaRPr lang="zh-CN" altLang="en-US" sz="2800" b="1">
              <a:gradFill>
                <a:gsLst>
                  <a:gs pos="50000">
                    <a:srgbClr val="63786E"/>
                  </a:gs>
                  <a:gs pos="0">
                    <a:srgbClr val="97A59E"/>
                  </a:gs>
                  <a:gs pos="100000">
                    <a:srgbClr val="2E4B3D"/>
                  </a:gs>
                </a:gsLst>
                <a:lin ang="5400000" scaled="1"/>
              </a:gradFill>
              <a:latin typeface="义启春芽" panose="02010601030101010101" charset="-122"/>
              <a:ea typeface="义启春芽" panose="02010601030101010101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5"/>
            </p:custDataLst>
          </p:nvPr>
        </p:nvSpPr>
        <p:spPr>
          <a:xfrm>
            <a:off x="376555" y="3157855"/>
            <a:ext cx="6324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>
                <a:solidFill>
                  <a:srgbClr val="BC8068"/>
                </a:solidFill>
                <a:effectLst>
                  <a:outerShdw blurRad="50800" dist="50800" dir="5400000" algn="ctr" rotWithShape="0">
                    <a:srgbClr val="E8AA77">
                      <a:alpha val="100000"/>
                    </a:srgbClr>
                  </a:outerShdw>
                </a:effectLst>
                <a:latin typeface="站酷小薇LOGO体" panose="02010600010101010101" charset="-122"/>
                <a:ea typeface="站酷小薇LOGO体" panose="02010600010101010101" charset="-122"/>
              </a:rPr>
              <a:t>01</a:t>
            </a:r>
            <a:endParaRPr lang="en-US" altLang="zh-CN" sz="4400">
              <a:solidFill>
                <a:srgbClr val="BC8068"/>
              </a:solidFill>
              <a:effectLst>
                <a:outerShdw blurRad="50800" dist="50800" dir="5400000" algn="ctr" rotWithShape="0">
                  <a:srgbClr val="E8AA77">
                    <a:alpha val="100000"/>
                  </a:srgbClr>
                </a:outerShdw>
              </a:effectLst>
              <a:latin typeface="站酷小薇LOGO体" panose="02010600010101010101" charset="-122"/>
              <a:ea typeface="站酷小薇LOGO体" panose="02010600010101010101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6"/>
            </p:custDataLst>
          </p:nvPr>
        </p:nvSpPr>
        <p:spPr>
          <a:xfrm>
            <a:off x="376555" y="4025265"/>
            <a:ext cx="6572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>
                <a:solidFill>
                  <a:srgbClr val="BC8068"/>
                </a:solidFill>
                <a:effectLst>
                  <a:outerShdw blurRad="50800" dist="50800" dir="5400000" algn="ctr" rotWithShape="0">
                    <a:srgbClr val="E8AA77">
                      <a:alpha val="100000"/>
                    </a:srgbClr>
                  </a:outerShdw>
                </a:effectLst>
                <a:latin typeface="站酷小薇LOGO体" panose="02010600010101010101" charset="-122"/>
                <a:ea typeface="站酷小薇LOGO体" panose="02010600010101010101" charset="-122"/>
              </a:rPr>
              <a:t>03</a:t>
            </a:r>
            <a:endParaRPr lang="en-US" altLang="zh-CN" sz="4400">
              <a:solidFill>
                <a:srgbClr val="BC8068"/>
              </a:solidFill>
              <a:effectLst>
                <a:outerShdw blurRad="50800" dist="50800" dir="5400000" algn="ctr" rotWithShape="0">
                  <a:srgbClr val="E8AA77">
                    <a:alpha val="100000"/>
                  </a:srgbClr>
                </a:outerShdw>
              </a:effectLst>
              <a:latin typeface="站酷小薇LOGO体" panose="02010600010101010101" charset="-122"/>
              <a:ea typeface="站酷小薇LOGO体" panose="02010600010101010101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7"/>
            </p:custDataLst>
          </p:nvPr>
        </p:nvSpPr>
        <p:spPr>
          <a:xfrm>
            <a:off x="4266565" y="3987165"/>
            <a:ext cx="66040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>
                <a:solidFill>
                  <a:srgbClr val="BC8068"/>
                </a:solidFill>
                <a:effectLst>
                  <a:outerShdw blurRad="50800" dist="50800" dir="5400000" algn="ctr" rotWithShape="0">
                    <a:srgbClr val="E8AA77">
                      <a:alpha val="100000"/>
                    </a:srgbClr>
                  </a:outerShdw>
                </a:effectLst>
                <a:latin typeface="站酷小薇LOGO体" panose="02010600010101010101" charset="-122"/>
                <a:ea typeface="站酷小薇LOGO体" panose="02010600010101010101" charset="-122"/>
              </a:rPr>
              <a:t>04</a:t>
            </a:r>
            <a:endParaRPr lang="en-US" altLang="zh-CN" sz="4400">
              <a:solidFill>
                <a:srgbClr val="BC8068"/>
              </a:solidFill>
              <a:effectLst>
                <a:outerShdw blurRad="50800" dist="50800" dir="5400000" algn="ctr" rotWithShape="0">
                  <a:srgbClr val="E8AA77">
                    <a:alpha val="100000"/>
                  </a:srgbClr>
                </a:outerShdw>
              </a:effectLst>
              <a:latin typeface="站酷小薇LOGO体" panose="02010600010101010101" charset="-122"/>
              <a:ea typeface="站酷小薇LOGO体" panose="02010600010101010101" charset="-122"/>
            </a:endParaRPr>
          </a:p>
        </p:txBody>
      </p:sp>
      <p:sp>
        <p:nvSpPr>
          <p:cNvPr id="49" name="文本框 48"/>
          <p:cNvSpPr txBox="1"/>
          <p:nvPr>
            <p:custDataLst>
              <p:tags r:id="rId8"/>
            </p:custDataLst>
          </p:nvPr>
        </p:nvSpPr>
        <p:spPr>
          <a:xfrm>
            <a:off x="4266565" y="3129280"/>
            <a:ext cx="64643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>
                <a:solidFill>
                  <a:srgbClr val="BC8068"/>
                </a:solidFill>
                <a:effectLst>
                  <a:outerShdw blurRad="50800" dist="50800" dir="5400000" algn="ctr" rotWithShape="0">
                    <a:srgbClr val="E8AA77">
                      <a:alpha val="100000"/>
                    </a:srgbClr>
                  </a:outerShdw>
                </a:effectLst>
                <a:latin typeface="站酷小薇LOGO体" panose="02010600010101010101" charset="-122"/>
                <a:ea typeface="站酷小薇LOGO体" panose="02010600010101010101" charset="-122"/>
              </a:rPr>
              <a:t>02</a:t>
            </a:r>
            <a:endParaRPr lang="en-US" altLang="zh-CN" sz="4400">
              <a:solidFill>
                <a:srgbClr val="BC8068"/>
              </a:solidFill>
              <a:effectLst>
                <a:outerShdw blurRad="50800" dist="50800" dir="5400000" algn="ctr" rotWithShape="0">
                  <a:srgbClr val="E8AA77">
                    <a:alpha val="100000"/>
                  </a:srgbClr>
                </a:outerShdw>
              </a:effectLst>
              <a:latin typeface="站酷小薇LOGO体" panose="02010600010101010101" charset="-122"/>
              <a:ea typeface="站酷小薇LOGO体" panose="02010600010101010101" charset="-122"/>
            </a:endParaRPr>
          </a:p>
        </p:txBody>
      </p:sp>
      <p:sp>
        <p:nvSpPr>
          <p:cNvPr id="50" name="标题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711835" y="1160780"/>
            <a:ext cx="6812280" cy="10814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kern="12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+mj-cs"/>
              </a:defRPr>
            </a:lvl1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6600" b="1">
                <a:gradFill>
                  <a:gsLst>
                    <a:gs pos="0">
                      <a:srgbClr val="37989B"/>
                    </a:gs>
                    <a:gs pos="100000">
                      <a:srgbClr val="C62C21"/>
                    </a:gs>
                    <a:gs pos="44000">
                      <a:srgbClr val="FA8C53"/>
                    </a:gs>
                  </a:gsLst>
                  <a:lin ang="2700000" scaled="1"/>
                </a:gradFill>
                <a:latin typeface="义启春芽" panose="02010601030101010101" charset="-122"/>
                <a:ea typeface="义启春芽" panose="02010601030101010101" charset="-122"/>
              </a:rPr>
              <a:t>聆听多彩的村故事</a:t>
            </a:r>
            <a:endParaRPr lang="zh-CN" altLang="en-US" sz="6600" b="1">
              <a:gradFill>
                <a:gsLst>
                  <a:gs pos="0">
                    <a:srgbClr val="37989B"/>
                  </a:gs>
                  <a:gs pos="100000">
                    <a:srgbClr val="C62C21"/>
                  </a:gs>
                  <a:gs pos="44000">
                    <a:srgbClr val="FA8C53"/>
                  </a:gs>
                </a:gsLst>
                <a:lin ang="2700000" scaled="1"/>
              </a:gradFill>
              <a:latin typeface="义启春芽" panose="02010601030101010101" charset="-122"/>
              <a:ea typeface="义启春芽" panose="02010601030101010101" charset="-122"/>
            </a:endParaRPr>
          </a:p>
        </p:txBody>
      </p:sp>
    </p:spTree>
    <p:custDataLst>
      <p:tags r:id="rId10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6000"/>
              <a:t>亚</a:t>
            </a:r>
            <a:r>
              <a:rPr lang="en-US" altLang="zh-CN" sz="6000"/>
              <a:t> </a:t>
            </a:r>
            <a:r>
              <a:rPr sz="6000"/>
              <a:t>夫</a:t>
            </a:r>
            <a:r>
              <a:rPr lang="en-US" altLang="zh-CN" sz="6000"/>
              <a:t> </a:t>
            </a:r>
            <a:r>
              <a:rPr sz="6000"/>
              <a:t>村</a:t>
            </a:r>
            <a:r>
              <a:rPr lang="en-US" altLang="zh-CN" sz="6000"/>
              <a:t> </a:t>
            </a:r>
            <a:r>
              <a:rPr sz="6000"/>
              <a:t>概</a:t>
            </a:r>
            <a:r>
              <a:rPr lang="en-US" altLang="zh-CN" sz="6000"/>
              <a:t> </a:t>
            </a:r>
            <a:r>
              <a:rPr sz="6000"/>
              <a:t>况</a:t>
            </a:r>
            <a:endParaRPr sz="6000"/>
          </a:p>
        </p:txBody>
      </p:sp>
      <p:sp>
        <p:nvSpPr>
          <p:cNvPr id="18" name="节编号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329469" y="1187186"/>
            <a:ext cx="6620223" cy="213222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8000" b="0" kern="120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  <a:cs typeface="汉仪正圆-45W" panose="00020600040101010101" charset="-122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01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412115" y="2663190"/>
            <a:ext cx="5574665" cy="3019425"/>
          </a:xfrm>
          <a:prstGeom prst="rect">
            <a:avLst/>
          </a:prstGeom>
          <a:ln>
            <a:solidFill>
              <a:srgbClr val="999999"/>
            </a:solidFill>
          </a:ln>
          <a:extLst>
            <wpswe:webExtensionRef xmlns:wpswe="http://www.wps.cn/officeDocument/2018/webExtension" r:id="rId3"/>
          </a:extLst>
        </p:spPr>
      </p:pic>
      <p:graphicFrame>
        <p:nvGraphicFramePr>
          <p:cNvPr id="55" name="图表 3"/>
          <p:cNvGraphicFramePr/>
          <p:nvPr/>
        </p:nvGraphicFramePr>
        <p:xfrm>
          <a:off x="6694805" y="2663190"/>
          <a:ext cx="4869815" cy="3020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4305935" y="2775585"/>
            <a:ext cx="1369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劳动是什么？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90575" y="971550"/>
            <a:ext cx="10774045" cy="1383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>
                <a:solidFill>
                  <a:schemeClr val="accent4">
                    <a:lumMod val="75000"/>
                  </a:schemeClr>
                </a:solidFill>
              </a:rPr>
              <a:t>      </a:t>
            </a:r>
            <a:r>
              <a:rPr lang="en-US" altLang="zh-CN" sz="2400">
                <a:solidFill>
                  <a:schemeClr val="accent4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 </a:t>
            </a:r>
            <a:r>
              <a:rPr lang="zh-CN" altLang="en-US" sz="2400">
                <a:solidFill>
                  <a:schemeClr val="accent4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我们班41位小朋友，他们基本来自城镇，天真活泼，身上充满了朝气和干劲。初次相遇，我们都对未来的小学生活充满期待。通过入学调查，我发现孩子们对劳动了解比较少。但是大部分小朋友都是愿意参与劳动，去积极探索。</a:t>
            </a:r>
            <a:endParaRPr lang="zh-CN" altLang="en-US" sz="2400">
              <a:solidFill>
                <a:schemeClr val="accent4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5345" y="407035"/>
            <a:ext cx="27692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sz="2400" b="1">
                <a:latin typeface="思源黑体 CN Normal" panose="020B0400000000000000" charset="-122"/>
                <a:ea typeface="思源黑体 CN Normal" panose="020B0400000000000000" charset="-122"/>
              </a:rPr>
              <a:t>班情分析</a:t>
            </a:r>
            <a:endParaRPr lang="zh-CN" sz="2400" b="1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55345" y="407035"/>
            <a:ext cx="2769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sz="2800" b="1">
                <a:latin typeface="思源黑体 CN Normal" panose="020B0400000000000000" charset="-122"/>
                <a:ea typeface="思源黑体 CN Normal" panose="020B0400000000000000" charset="-122"/>
              </a:rPr>
              <a:t>育人理念</a:t>
            </a:r>
            <a:endParaRPr lang="zh-CN" sz="2800" b="1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11175" y="867410"/>
            <a:ext cx="111696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altLang="zh-CN" sz="3200" b="1">
                <a:solidFill>
                  <a:srgbClr val="222222"/>
                </a:solidFill>
                <a:ea typeface="宋体" panose="02010600030101010101" pitchFamily="2" charset="-122"/>
              </a:rPr>
              <a:t>     </a:t>
            </a:r>
            <a:r>
              <a:rPr lang="zh-CN" sz="3200" b="1">
                <a:solidFill>
                  <a:schemeClr val="accent4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“劳动创造幸福”</a:t>
            </a:r>
            <a:r>
              <a:rPr lang="zh-CN" sz="3200" b="1">
                <a:solidFill>
                  <a:srgbClr val="222222"/>
                </a:solidFill>
                <a:ea typeface="宋体" panose="02010600030101010101" pitchFamily="2" charset="-122"/>
              </a:rPr>
              <a:t>。</a:t>
            </a:r>
            <a:r>
              <a:rPr lang="zh-CN" sz="3200" b="0">
                <a:solidFill>
                  <a:srgbClr val="222222"/>
                </a:solidFill>
                <a:ea typeface="宋体" panose="02010600030101010101" pitchFamily="2" charset="-122"/>
              </a:rPr>
              <a:t>以劳动为载体，培育</a:t>
            </a:r>
            <a:r>
              <a:rPr lang="zh-CN" sz="3200" b="1">
                <a:solidFill>
                  <a:schemeClr val="accent4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脚踏实地、知行合一</a:t>
            </a:r>
            <a:r>
              <a:rPr lang="zh-CN" sz="3200" b="0">
                <a:solidFill>
                  <a:srgbClr val="222222"/>
                </a:solidFill>
                <a:ea typeface="宋体" panose="02010600030101010101" pitchFamily="2" charset="-122"/>
              </a:rPr>
              <a:t>的</a:t>
            </a:r>
            <a:r>
              <a:rPr lang="zh-CN" sz="3200" b="1">
                <a:solidFill>
                  <a:schemeClr val="accent4">
                    <a:lumMod val="75000"/>
                  </a:schemeClr>
                </a:solidFill>
                <a:ea typeface="宋体" panose="02010600030101010101" pitchFamily="2" charset="-122"/>
              </a:rPr>
              <a:t>乐劳动、会劳动、创幸福</a:t>
            </a:r>
            <a:r>
              <a:rPr lang="zh-CN" sz="3200" b="0">
                <a:solidFill>
                  <a:srgbClr val="222222"/>
                </a:solidFill>
                <a:ea typeface="宋体" panose="02010600030101010101" pitchFamily="2" charset="-122"/>
              </a:rPr>
              <a:t>的好少年。</a:t>
            </a:r>
            <a:endParaRPr lang="zh-CN" altLang="en-US" sz="3200" b="0">
              <a:solidFill>
                <a:srgbClr val="222222"/>
              </a:solidFill>
              <a:ea typeface="宋体" panose="02010600030101010101" pitchFamily="2" charset="-122"/>
            </a:endParaRPr>
          </a:p>
        </p:txBody>
      </p:sp>
      <p:pic>
        <p:nvPicPr>
          <p:cNvPr id="2" name="图片 1" descr="IMG_0772"/>
          <p:cNvPicPr>
            <a:picLocks noChangeAspect="1"/>
          </p:cNvPicPr>
          <p:nvPr/>
        </p:nvPicPr>
        <p:blipFill>
          <a:blip r:embed="rId1"/>
          <a:srcRect b="15453"/>
          <a:stretch>
            <a:fillRect/>
          </a:stretch>
        </p:blipFill>
        <p:spPr>
          <a:xfrm>
            <a:off x="2896235" y="2534285"/>
            <a:ext cx="5975985" cy="37896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55345" y="407035"/>
            <a:ext cx="27692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sz="2400" b="1">
                <a:latin typeface="思源黑体 CN Normal" panose="020B0400000000000000" charset="-122"/>
                <a:ea typeface="思源黑体 CN Normal" panose="020B0400000000000000" charset="-122"/>
              </a:rPr>
              <a:t>育人目标</a:t>
            </a:r>
            <a:endParaRPr lang="zh-CN" sz="2400" b="1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55775" y="800735"/>
            <a:ext cx="93833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>
                <a:latin typeface="字体管家方萌" panose="02020600040101010101" charset="-122"/>
                <a:ea typeface="字体管家方萌" panose="02020600040101010101" charset="-122"/>
              </a:rPr>
              <a:t>成长计划：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</a:rPr>
              <a:t>做劳动的小主人、做劳动的小能手、做劳动的小创客</a:t>
            </a:r>
            <a:r>
              <a:rPr lang="zh-CN" altLang="en-US" sz="2400">
                <a:latin typeface="字体管家方萌" panose="02020600040101010101" charset="-122"/>
                <a:ea typeface="字体管家方萌" panose="02020600040101010101" charset="-122"/>
              </a:rPr>
              <a:t>。</a:t>
            </a:r>
            <a:endParaRPr lang="zh-CN" altLang="en-US" sz="2400">
              <a:latin typeface="字体管家方萌" panose="02020600040101010101" charset="-122"/>
              <a:ea typeface="字体管家方萌" panose="02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chemeClr val="accent6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</a:rPr>
              <a:t>从自立走到自律，从自律走向自强！</a:t>
            </a:r>
            <a:endParaRPr lang="zh-CN" altLang="en-US" sz="2000" b="1">
              <a:solidFill>
                <a:schemeClr val="accent6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</a:endParaRPr>
          </a:p>
        </p:txBody>
      </p:sp>
      <p:pic>
        <p:nvPicPr>
          <p:cNvPr id="57" name="图片 57" descr="C:/Users/Lee/Desktop/111_01.png111_0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077720" y="1970405"/>
            <a:ext cx="8103870" cy="4753610"/>
          </a:xfrm>
          <a:prstGeom prst="rect">
            <a:avLst/>
          </a:prstGeom>
          <a:ln w="28575" cmpd="sng">
            <a:gradFill>
              <a:gsLst>
                <a:gs pos="42000">
                  <a:schemeClr val="accent6">
                    <a:lumMod val="60000"/>
                    <a:lumOff val="40000"/>
                  </a:schemeClr>
                </a:gs>
                <a:gs pos="10000">
                  <a:schemeClr val="accent1">
                    <a:lumMod val="5000"/>
                    <a:lumOff val="95000"/>
                  </a:schemeClr>
                </a:gs>
                <a:gs pos="74000">
                  <a:schemeClr val="tx2">
                    <a:lumMod val="60000"/>
                    <a:lumOff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dashDot"/>
          </a:ln>
        </p:spPr>
      </p:pic>
    </p:spTree>
    <p:custDataLst>
      <p:tags r:id="rId2"/>
    </p:custData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6000"/>
              <a:t>亚</a:t>
            </a:r>
            <a:r>
              <a:rPr lang="en-US" altLang="zh-CN" sz="6000"/>
              <a:t> </a:t>
            </a:r>
            <a:r>
              <a:rPr sz="6000"/>
              <a:t>夫</a:t>
            </a:r>
            <a:r>
              <a:rPr lang="en-US" altLang="zh-CN" sz="6000"/>
              <a:t> </a:t>
            </a:r>
            <a:r>
              <a:rPr sz="6000"/>
              <a:t>村</a:t>
            </a:r>
            <a:r>
              <a:rPr lang="en-US" altLang="zh-CN" sz="6000"/>
              <a:t> </a:t>
            </a:r>
            <a:r>
              <a:rPr sz="6000"/>
              <a:t>实</a:t>
            </a:r>
            <a:r>
              <a:rPr lang="en-US" altLang="zh-CN" sz="6000"/>
              <a:t> </a:t>
            </a:r>
            <a:r>
              <a:rPr sz="6000"/>
              <a:t>践</a:t>
            </a:r>
            <a:endParaRPr sz="6000"/>
          </a:p>
        </p:txBody>
      </p:sp>
      <p:sp>
        <p:nvSpPr>
          <p:cNvPr id="18" name="节编号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329469" y="1187186"/>
            <a:ext cx="6620223" cy="213222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8000" b="0" kern="120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  <a:cs typeface="汉仪正圆-45W" panose="00020600040101010101" charset="-122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02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82930" y="407035"/>
            <a:ext cx="2052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实践做法</a:t>
            </a:r>
            <a:endParaRPr lang="zh-CN" altLang="en-US" sz="2800" b="1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pic>
        <p:nvPicPr>
          <p:cNvPr id="2" name="C9F754DE-2CAD-44b6-B708-469DEB6407EB-2" descr="wpp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420" y="-92710"/>
            <a:ext cx="10427335" cy="69507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61035" y="453390"/>
            <a:ext cx="5260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sz="2400">
                <a:solidFill>
                  <a:schemeClr val="accent3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</a:rPr>
              <a:t>一、精神文化：踏在希望的田野上</a:t>
            </a:r>
            <a:endParaRPr sz="2400">
              <a:solidFill>
                <a:schemeClr val="accent3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</a:endParaRPr>
          </a:p>
        </p:txBody>
      </p:sp>
      <p:pic>
        <p:nvPicPr>
          <p:cNvPr id="10" name="图片 9" descr="C:/Users/Lee/Documents/Tencent Files/1275893753/FileRecv/MobileFile/IMG_9579(20230902-030702).JPGIMG_9579(20230902-030702)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9189" t="10233" r="17672" b="10233"/>
          <a:stretch>
            <a:fillRect/>
          </a:stretch>
        </p:blipFill>
        <p:spPr>
          <a:xfrm>
            <a:off x="335280" y="1303655"/>
            <a:ext cx="3939540" cy="351091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235575" y="1363980"/>
            <a:ext cx="5744845" cy="2237105"/>
          </a:xfrm>
          <a:prstGeom prst="rect">
            <a:avLst/>
          </a:prstGeom>
          <a:solidFill>
            <a:srgbClr val="BC8068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062730" y="3637280"/>
            <a:ext cx="3764280" cy="2094865"/>
          </a:xfrm>
          <a:prstGeom prst="rect">
            <a:avLst/>
          </a:prstGeom>
          <a:solidFill>
            <a:srgbClr val="BC8068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859395" y="3637280"/>
            <a:ext cx="3121025" cy="2094865"/>
          </a:xfrm>
          <a:prstGeom prst="rect">
            <a:avLst/>
          </a:prstGeom>
          <a:solidFill>
            <a:srgbClr val="BC8068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420995" y="1485900"/>
            <a:ext cx="10261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chemeClr val="tx1"/>
                </a:solidFill>
                <a:latin typeface="字体管家方萌" panose="02020600040101010101" charset="-122"/>
                <a:ea typeface="字体管家方萌" panose="02020600040101010101" charset="-122"/>
              </a:rPr>
              <a:t>壹</a:t>
            </a:r>
            <a:endParaRPr lang="zh-CN" altLang="en-US" sz="4400">
              <a:solidFill>
                <a:schemeClr val="tx1"/>
              </a:solidFill>
              <a:latin typeface="字体管家方萌" panose="02020600040101010101" charset="-122"/>
              <a:ea typeface="字体管家方萌" panose="0202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61155" y="3714115"/>
            <a:ext cx="10261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>
                <a:latin typeface="字体管家方萌" panose="02020600040101010101" charset="-122"/>
                <a:ea typeface="字体管家方萌" panose="02020600040101010101" charset="-122"/>
                <a:sym typeface="+mn-ea"/>
              </a:rPr>
              <a:t>贰</a:t>
            </a:r>
            <a:endParaRPr lang="zh-CN" altLang="en-US" sz="4400">
              <a:latin typeface="字体管家方萌" panose="02020600040101010101" charset="-122"/>
              <a:ea typeface="字体管家方萌" panose="020206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973695" y="3714115"/>
            <a:ext cx="10261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>
                <a:latin typeface="字体管家方萌" panose="02020600040101010101" charset="-122"/>
                <a:ea typeface="字体管家方萌" panose="02020600040101010101" charset="-122"/>
                <a:sym typeface="+mn-ea"/>
              </a:rPr>
              <a:t>叁</a:t>
            </a:r>
            <a:endParaRPr lang="zh-CN" altLang="en-US" sz="4400">
              <a:latin typeface="字体管家方萌" panose="02020600040101010101" charset="-122"/>
              <a:ea typeface="字体管家方萌" panose="02020600040101010101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797550" y="2209800"/>
            <a:ext cx="49657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</a:t>
            </a:r>
            <a:r>
              <a:rPr lang="en-US" altLang="zh-CN" sz="1600">
                <a:gradFill>
                  <a:gsLst>
                    <a:gs pos="50000">
                      <a:srgbClr val="2CAF29"/>
                    </a:gs>
                    <a:gs pos="2000">
                      <a:srgbClr val="A3E9A3"/>
                    </a:gs>
                    <a:gs pos="100000">
                      <a:srgbClr val="0B8F08"/>
                    </a:gs>
                  </a:gsLst>
                  <a:lin ang="162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  </a:t>
            </a:r>
            <a:r>
              <a:rPr lang="zh-CN" altLang="en-US" sz="1600" b="1">
                <a:solidFill>
                  <a:schemeClr val="bg1">
                    <a:lumMod val="50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不积跬步，无以至千里。踏实、肯干、努力、向上，最终才能到达成功的彼岸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。脚印就象征我们的孩子，他们也会通过自己的努力去迎接自己崭新的未来。</a:t>
            </a:r>
            <a:endParaRPr lang="zh-CN" altLang="en-US" sz="1600">
              <a:solidFill>
                <a:schemeClr val="bg1">
                  <a:lumMod val="50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57290" y="1551305"/>
            <a:ext cx="403034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gradFill>
                  <a:gsLst>
                    <a:gs pos="50000">
                      <a:srgbClr val="2CAF29"/>
                    </a:gs>
                    <a:gs pos="2000">
                      <a:srgbClr val="A3E9A3"/>
                    </a:gs>
                    <a:gs pos="100000">
                      <a:srgbClr val="0B8F08"/>
                    </a:gs>
                  </a:gsLst>
                  <a:lin ang="16200000" scaled="0"/>
                  <a:tileRect r="-100000" b="-100000"/>
                </a:gradFill>
                <a:latin typeface="五只小可爱" panose="02000503000000000000" charset="-122"/>
                <a:ea typeface="五只小可爱" panose="02000503000000000000" charset="-122"/>
                <a:cs typeface="思源黑体 CN Normal" panose="020B0400000000000000" charset="-122"/>
                <a:sym typeface="+mn-ea"/>
              </a:rPr>
              <a:t>班徽理念</a:t>
            </a:r>
            <a:endParaRPr lang="zh-CN" altLang="en-US" sz="2800" b="1">
              <a:gradFill>
                <a:gsLst>
                  <a:gs pos="50000">
                    <a:srgbClr val="2CAF29"/>
                  </a:gs>
                  <a:gs pos="2000">
                    <a:srgbClr val="A3E9A3"/>
                  </a:gs>
                  <a:gs pos="100000">
                    <a:srgbClr val="0B8F08"/>
                  </a:gs>
                </a:gsLst>
                <a:lin ang="16200000" scaled="0"/>
                <a:tileRect r="-100000" b="-100000"/>
              </a:gradFill>
              <a:latin typeface="五只小可爱" panose="02000503000000000000" charset="-122"/>
              <a:ea typeface="五只小可爱" panose="02000503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74185" y="4537710"/>
            <a:ext cx="3277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b="1">
                <a:gradFill>
                  <a:gsLst>
                    <a:gs pos="0">
                      <a:srgbClr val="FBAF03"/>
                    </a:gs>
                    <a:gs pos="81000">
                      <a:srgbClr val="FE6719"/>
                    </a:gs>
                    <a:gs pos="35000">
                      <a:srgbClr val="FF8C0B"/>
                    </a:gs>
                  </a:gsLst>
                  <a:lin ang="189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行以致远</a:t>
            </a:r>
            <a:r>
              <a:rPr lang="en-US" altLang="zh-CN" sz="2000" b="1">
                <a:gradFill>
                  <a:gsLst>
                    <a:gs pos="0">
                      <a:srgbClr val="FBAF03"/>
                    </a:gs>
                    <a:gs pos="81000">
                      <a:srgbClr val="FE6719"/>
                    </a:gs>
                    <a:gs pos="35000">
                      <a:srgbClr val="FF8C0B"/>
                    </a:gs>
                  </a:gsLst>
                  <a:lin ang="189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     </a:t>
            </a:r>
            <a:r>
              <a:rPr lang="zh-CN" altLang="en-US" sz="2000" b="1">
                <a:gradFill>
                  <a:gsLst>
                    <a:gs pos="0">
                      <a:srgbClr val="FBAF03"/>
                    </a:gs>
                    <a:gs pos="81000">
                      <a:srgbClr val="FE6719"/>
                    </a:gs>
                    <a:gs pos="35000">
                      <a:srgbClr val="FF8C0B"/>
                    </a:gs>
                  </a:gsLst>
                  <a:lin ang="189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劳动创造幸福 </a:t>
            </a:r>
            <a:endParaRPr lang="zh-CN" altLang="en-US" sz="2000" b="1">
              <a:gradFill>
                <a:gsLst>
                  <a:gs pos="0">
                    <a:srgbClr val="FBAF03"/>
                  </a:gs>
                  <a:gs pos="81000">
                    <a:srgbClr val="FE6719"/>
                  </a:gs>
                  <a:gs pos="35000">
                    <a:srgbClr val="FF8C0B"/>
                  </a:gs>
                </a:gsLst>
                <a:lin ang="18900000" scaled="0"/>
              </a:gra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812665" y="3831590"/>
            <a:ext cx="224282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gradFill>
                  <a:gsLst>
                    <a:gs pos="18000">
                      <a:srgbClr val="C48818"/>
                    </a:gs>
                    <a:gs pos="83000">
                      <a:srgbClr val="F0C781"/>
                    </a:gs>
                  </a:gsLst>
                  <a:lin ang="16200000" scaled="1"/>
                </a:gradFill>
                <a:latin typeface="五只小可爱" panose="02000503000000000000" charset="-122"/>
                <a:ea typeface="五只小可爱" panose="02000503000000000000" charset="-122"/>
                <a:cs typeface="思源黑体 CN Normal" panose="020B0400000000000000" charset="-122"/>
                <a:sym typeface="+mn-ea"/>
              </a:rPr>
              <a:t>班级口号</a:t>
            </a:r>
            <a:endParaRPr lang="zh-CN" altLang="en-US" sz="2800" b="1">
              <a:gradFill>
                <a:gsLst>
                  <a:gs pos="18000">
                    <a:srgbClr val="C48818"/>
                  </a:gs>
                  <a:gs pos="83000">
                    <a:srgbClr val="F0C781"/>
                  </a:gs>
                </a:gsLst>
                <a:lin ang="16200000" scaled="1"/>
              </a:gradFill>
              <a:latin typeface="五只小可爱" panose="02000503000000000000" charset="-122"/>
              <a:ea typeface="五只小可爱" panose="02000503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712710" y="4465320"/>
            <a:ext cx="3430905" cy="948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b="1">
                <a:gradFill>
                  <a:gsLst>
                    <a:gs pos="54000">
                      <a:srgbClr val="EF4747"/>
                    </a:gs>
                    <a:gs pos="64000">
                      <a:srgbClr val="F56D3B"/>
                    </a:gs>
                    <a:gs pos="76000">
                      <a:srgbClr val="F99E4B"/>
                    </a:gs>
                    <a:gs pos="37000">
                      <a:srgbClr val="582840"/>
                    </a:gs>
                    <a:gs pos="100000">
                      <a:srgbClr val="CE2949"/>
                    </a:gs>
                  </a:gsLst>
                  <a:lin ang="162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赵亚夫</a:t>
            </a:r>
            <a:r>
              <a:rPr lang="en-US" altLang="zh-CN" b="1">
                <a:gradFill>
                  <a:gsLst>
                    <a:gs pos="54000">
                      <a:srgbClr val="EF4747"/>
                    </a:gs>
                    <a:gs pos="64000">
                      <a:srgbClr val="F56D3B"/>
                    </a:gs>
                    <a:gs pos="76000">
                      <a:srgbClr val="F99E4B"/>
                    </a:gs>
                    <a:gs pos="37000">
                      <a:srgbClr val="582840"/>
                    </a:gs>
                    <a:gs pos="100000">
                      <a:srgbClr val="CE2949"/>
                    </a:gs>
                  </a:gsLst>
                  <a:lin ang="162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——</a:t>
            </a:r>
            <a:r>
              <a:rPr lang="zh-CN" altLang="en-US" sz="1600" b="1">
                <a:gradFill>
                  <a:gsLst>
                    <a:gs pos="54000">
                      <a:srgbClr val="EF4747"/>
                    </a:gs>
                    <a:gs pos="64000">
                      <a:srgbClr val="F56D3B"/>
                    </a:gs>
                    <a:gs pos="76000">
                      <a:srgbClr val="F99E4B"/>
                    </a:gs>
                    <a:gs pos="37000">
                      <a:srgbClr val="582840"/>
                    </a:gs>
                    <a:gs pos="100000">
                      <a:srgbClr val="CE2949"/>
                    </a:gs>
                  </a:gsLst>
                  <a:lin ang="162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时代楷模；最美奋斗者</a:t>
            </a:r>
            <a:endParaRPr lang="en-US" altLang="zh-CN" b="1">
              <a:gradFill>
                <a:gsLst>
                  <a:gs pos="54000">
                    <a:srgbClr val="EF4747"/>
                  </a:gs>
                  <a:gs pos="64000">
                    <a:srgbClr val="F56D3B"/>
                  </a:gs>
                  <a:gs pos="76000">
                    <a:srgbClr val="F99E4B"/>
                  </a:gs>
                  <a:gs pos="37000">
                    <a:srgbClr val="582840"/>
                  </a:gs>
                  <a:gs pos="100000">
                    <a:srgbClr val="CE2949"/>
                  </a:gs>
                </a:gsLst>
                <a:lin ang="16200000" scaled="0"/>
              </a:gra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  <a:p>
            <a:pPr lvl="0"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</a:pPr>
            <a:r>
              <a:rPr lang="zh-CN" b="1">
                <a:gradFill>
                  <a:gsLst>
                    <a:gs pos="54000">
                      <a:srgbClr val="EF4747"/>
                    </a:gs>
                    <a:gs pos="64000">
                      <a:srgbClr val="F56D3B"/>
                    </a:gs>
                    <a:gs pos="76000">
                      <a:srgbClr val="F99E4B"/>
                    </a:gs>
                    <a:gs pos="37000">
                      <a:srgbClr val="582840"/>
                    </a:gs>
                    <a:gs pos="100000">
                      <a:srgbClr val="CE2949"/>
                    </a:gs>
                  </a:gsLst>
                  <a:lin ang="162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劳动最光荣！</a:t>
            </a:r>
            <a:endParaRPr lang="zh-CN" b="1">
              <a:gradFill>
                <a:gsLst>
                  <a:gs pos="54000">
                    <a:srgbClr val="EF4747"/>
                  </a:gs>
                  <a:gs pos="64000">
                    <a:srgbClr val="F56D3B"/>
                  </a:gs>
                  <a:gs pos="76000">
                    <a:srgbClr val="F99E4B"/>
                  </a:gs>
                  <a:gs pos="37000">
                    <a:srgbClr val="582840"/>
                  </a:gs>
                  <a:gs pos="100000">
                    <a:srgbClr val="CE2949"/>
                  </a:gs>
                </a:gsLst>
                <a:lin ang="16200000" scaled="0"/>
              </a:gra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692515" y="3839210"/>
            <a:ext cx="304736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gradFill>
                  <a:gsLst>
                    <a:gs pos="0">
                      <a:srgbClr val="D92763"/>
                    </a:gs>
                    <a:gs pos="50000">
                      <a:srgbClr val="E3447A"/>
                    </a:gs>
                    <a:gs pos="100000">
                      <a:srgbClr val="EC6091"/>
                    </a:gs>
                  </a:gsLst>
                  <a:lin ang="5400000" scaled="1"/>
                </a:gradFill>
                <a:latin typeface="五只小可爱" panose="02000503000000000000" charset="-122"/>
                <a:ea typeface="五只小可爱" panose="02000503000000000000" charset="-122"/>
                <a:cs typeface="思源黑体 CN Normal" panose="020B0400000000000000" charset="-122"/>
                <a:sym typeface="+mn-ea"/>
              </a:rPr>
              <a:t>英雄中队</a:t>
            </a:r>
            <a:endParaRPr lang="zh-CN" altLang="en-US" sz="2800" b="1">
              <a:gradFill>
                <a:gsLst>
                  <a:gs pos="0">
                    <a:srgbClr val="D92763"/>
                  </a:gs>
                  <a:gs pos="50000">
                    <a:srgbClr val="E3447A"/>
                  </a:gs>
                  <a:gs pos="100000">
                    <a:srgbClr val="EC6091"/>
                  </a:gs>
                </a:gsLst>
                <a:lin ang="5400000" scaled="1"/>
              </a:gradFill>
              <a:latin typeface="五只小可爱" panose="02000503000000000000" charset="-122"/>
              <a:ea typeface="五只小可爱" panose="02000503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61035" y="453390"/>
            <a:ext cx="5260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sz="2400">
                <a:solidFill>
                  <a:schemeClr val="accent4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</a:rPr>
              <a:t>二、环境文化：看看幸福的生产队</a:t>
            </a:r>
            <a:endParaRPr sz="2400">
              <a:solidFill>
                <a:schemeClr val="accent4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3435350" y="3666490"/>
          <a:ext cx="486410" cy="731520"/>
        </p:xfrm>
        <a:graphic>
          <a:graphicData uri="http://schemas.openxmlformats.org/drawingml/2006/table">
            <a:tbl>
              <a:tblPr/>
              <a:tblGrid>
                <a:gridCol w="243205"/>
                <a:gridCol w="243205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/>
          <p:nvPr/>
        </p:nvGraphicFramePr>
        <p:xfrm>
          <a:off x="6096000" y="766763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/>
        </p:nvGraphicFramePr>
        <p:xfrm>
          <a:off x="6096000" y="1498282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981075" y="1031240"/>
            <a:ext cx="10394315" cy="215392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>
              <a:lnSpc>
                <a:spcPct val="150000"/>
              </a:lnSpc>
            </a:pPr>
            <a:r>
              <a:rPr lang="en-US" altLang="zh-CN" b="1">
                <a:solidFill>
                  <a:srgbClr val="30C0B4"/>
                </a:solidFill>
                <a:ea typeface="仿宋" panose="02010609060101010101" charset="-122"/>
              </a:rPr>
              <a:t>1</a:t>
            </a:r>
            <a:r>
              <a:rPr lang="zh-CN" b="1">
                <a:solidFill>
                  <a:srgbClr val="30C0B4"/>
                </a:solidFill>
                <a:ea typeface="仿宋" panose="02010609060101010101" charset="-122"/>
              </a:rPr>
              <a:t>、农耕小田园</a:t>
            </a:r>
            <a:endParaRPr lang="zh-CN" b="0">
              <a:solidFill>
                <a:srgbClr val="222222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altLang="zh-CN" b="0">
                <a:solidFill>
                  <a:srgbClr val="222222"/>
                </a:solidFill>
                <a:ea typeface="宋体" panose="02010600030101010101" pitchFamily="2" charset="-122"/>
              </a:rPr>
              <a:t>      </a:t>
            </a:r>
            <a:r>
              <a:rPr lang="zh-CN" b="0">
                <a:solidFill>
                  <a:srgbClr val="222222"/>
                </a:solidFill>
                <a:ea typeface="宋体" panose="02010600030101010101" pitchFamily="2" charset="-122"/>
              </a:rPr>
              <a:t>《关于全面加强新时代大中小学劳动教育的意见》中指出提高劳动教育站位，把劳动教育摆在突出位置上，作为当前全面贯彻党的教育方针的重点工作。在班级中，我们也开拓了这样一片角落，种子从无到有，体验种植乐趣，感悟劳动真谛。勤劳的双手能带来幸福。</a:t>
            </a:r>
            <a:endParaRPr lang="zh-CN" altLang="en-US" b="0">
              <a:solidFill>
                <a:srgbClr val="222222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14" name="表格 13"/>
          <p:cNvGraphicFramePr/>
          <p:nvPr/>
        </p:nvGraphicFramePr>
        <p:xfrm>
          <a:off x="6096000" y="4259897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" name="图片 14"/>
          <p:cNvPicPr/>
          <p:nvPr/>
        </p:nvPicPr>
        <p:blipFill>
          <a:blip r:embed="rId1"/>
          <a:stretch>
            <a:fillRect/>
          </a:stretch>
        </p:blipFill>
        <p:spPr>
          <a:xfrm>
            <a:off x="1634490" y="3035300"/>
            <a:ext cx="2353945" cy="315912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6" name="表格 15"/>
          <p:cNvGraphicFramePr/>
          <p:nvPr/>
        </p:nvGraphicFramePr>
        <p:xfrm>
          <a:off x="6096000" y="4991417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" name="图片 16"/>
          <p:cNvPicPr/>
          <p:nvPr/>
        </p:nvPicPr>
        <p:blipFill>
          <a:blip r:embed="rId2"/>
          <a:stretch>
            <a:fillRect/>
          </a:stretch>
        </p:blipFill>
        <p:spPr>
          <a:xfrm>
            <a:off x="4984750" y="3035300"/>
            <a:ext cx="2345690" cy="31591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895" y="494030"/>
            <a:ext cx="10940415" cy="1325880"/>
          </a:xfrm>
        </p:spPr>
        <p:txBody>
          <a:bodyPr>
            <a:normAutofit fontScale="90000"/>
          </a:bodyPr>
          <a:p>
            <a:r>
              <a:rPr lang="zh-CN" altLang="en-US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江苏省英雄中队</a:t>
            </a:r>
            <a:r>
              <a:rPr lang="en-US" altLang="zh-CN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-</a:t>
            </a:r>
            <a:r>
              <a:rPr lang="zh-CN" altLang="en-US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董江天中队</a:t>
            </a:r>
            <a:br>
              <a:rPr lang="zh-CN" altLang="en-US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zh-CN" altLang="en-US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            </a:t>
            </a:r>
            <a:r>
              <a:rPr lang="zh-CN" altLang="en-US" sz="2000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</a:t>
            </a:r>
            <a:r>
              <a:rPr lang="en-US" altLang="zh-CN" sz="2000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2020</a:t>
            </a:r>
            <a:r>
              <a:rPr lang="zh-CN" altLang="en-US" sz="2000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创建）</a:t>
            </a:r>
            <a:br>
              <a:rPr lang="zh-CN" altLang="en-US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endParaRPr lang="zh-CN" altLang="en-US" b="1">
              <a:solidFill>
                <a:srgbClr val="FFFF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71105" y="-47625"/>
            <a:ext cx="4780280" cy="6857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79955"/>
            <a:ext cx="7570470" cy="462978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61035" y="453390"/>
            <a:ext cx="5260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sz="2400">
                <a:solidFill>
                  <a:schemeClr val="accent4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</a:rPr>
              <a:t>二、环境文化：看看幸福的生产队</a:t>
            </a:r>
            <a:endParaRPr sz="2400">
              <a:solidFill>
                <a:schemeClr val="accent4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85215" y="1139190"/>
            <a:ext cx="9954895" cy="2168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>
              <a:lnSpc>
                <a:spcPct val="150000"/>
              </a:lnSpc>
            </a:pPr>
            <a:r>
              <a:rPr lang="en-US" altLang="zh-CN" b="1">
                <a:solidFill>
                  <a:srgbClr val="30C0B4"/>
                </a:solidFill>
                <a:ea typeface="宋体" panose="02010600030101010101" pitchFamily="2" charset="-122"/>
              </a:rPr>
              <a:t>2</a:t>
            </a:r>
            <a:r>
              <a:rPr lang="zh-CN" b="1">
                <a:solidFill>
                  <a:srgbClr val="30C0B4"/>
                </a:solidFill>
                <a:ea typeface="宋体" panose="02010600030101010101" pitchFamily="2" charset="-122"/>
              </a:rPr>
              <a:t>、劳模小书角</a:t>
            </a:r>
            <a:endParaRPr lang="zh-CN" b="0"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</a:pPr>
            <a:r>
              <a:rPr lang="en-US" altLang="zh-CN" b="0">
                <a:ea typeface="宋体" panose="02010600030101010101" pitchFamily="2" charset="-122"/>
              </a:rPr>
              <a:t>       </a:t>
            </a:r>
            <a:r>
              <a:rPr lang="zh-CN" b="0">
                <a:ea typeface="宋体" panose="02010600030101010101" pitchFamily="2" charset="-122"/>
              </a:rPr>
              <a:t>《中小学德育工作指南》还指出：推进书香班级、书香校园建设，向学生推荐阅读书目，调动学生阅读积极性。</a:t>
            </a:r>
            <a:r>
              <a:rPr lang="zh-CN" b="0">
                <a:solidFill>
                  <a:srgbClr val="222222"/>
                </a:solidFill>
                <a:ea typeface="宋体" panose="02010600030101010101" pitchFamily="2" charset="-122"/>
              </a:rPr>
              <a:t>“书中自有黄金屋，书中自有千钟粟，书中自有颜如玉”。孩子们在这里能找到心灵的安定。我</a:t>
            </a:r>
            <a:r>
              <a:rPr lang="zh-CN" b="0">
                <a:ea typeface="宋体" panose="02010600030101010101" pitchFamily="2" charset="-122"/>
              </a:rPr>
              <a:t>还专门设置了</a:t>
            </a:r>
            <a:r>
              <a:rPr lang="en-US" b="0">
                <a:latin typeface="仿宋" panose="02010609060101010101" charset="-122"/>
                <a:ea typeface="宋体" panose="02010600030101010101" pitchFamily="2" charset="-122"/>
              </a:rPr>
              <a:t>“</a:t>
            </a:r>
            <a:r>
              <a:rPr lang="zh-CN" b="0">
                <a:ea typeface="宋体" panose="02010600030101010101" pitchFamily="2" charset="-122"/>
              </a:rPr>
              <a:t>红色阅读区” ，在他们心中种下红色的种子，</a:t>
            </a:r>
            <a:r>
              <a:rPr lang="zh-CN" b="0">
                <a:solidFill>
                  <a:srgbClr val="222222"/>
                </a:solidFill>
                <a:ea typeface="宋体" panose="02010600030101010101" pitchFamily="2" charset="-122"/>
              </a:rPr>
              <a:t>这里就是他们的快乐泉源。</a:t>
            </a:r>
            <a:endParaRPr lang="zh-CN" altLang="en-US" b="0">
              <a:solidFill>
                <a:srgbClr val="222222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3435350" y="3666490"/>
          <a:ext cx="486410" cy="731520"/>
        </p:xfrm>
        <a:graphic>
          <a:graphicData uri="http://schemas.openxmlformats.org/drawingml/2006/table">
            <a:tbl>
              <a:tblPr/>
              <a:tblGrid>
                <a:gridCol w="243205"/>
                <a:gridCol w="243205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019175" y="3533140"/>
            <a:ext cx="3332480" cy="2656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4810760" y="3533140"/>
            <a:ext cx="3319145" cy="26574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61035" y="453390"/>
            <a:ext cx="5260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sz="2400">
                <a:solidFill>
                  <a:schemeClr val="accent4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</a:rPr>
              <a:t>二、环境文化：看看幸福的生产队</a:t>
            </a:r>
            <a:endParaRPr sz="2400">
              <a:solidFill>
                <a:schemeClr val="accent4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3435350" y="3666490"/>
          <a:ext cx="486410" cy="731520"/>
        </p:xfrm>
        <a:graphic>
          <a:graphicData uri="http://schemas.openxmlformats.org/drawingml/2006/table">
            <a:tbl>
              <a:tblPr/>
              <a:tblGrid>
                <a:gridCol w="243205"/>
                <a:gridCol w="243205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/>
          <p:nvPr/>
        </p:nvGraphicFramePr>
        <p:xfrm>
          <a:off x="6096000" y="766763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/>
        </p:nvGraphicFramePr>
        <p:xfrm>
          <a:off x="6096000" y="1498282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/>
          <p:nvPr/>
        </p:nvGraphicFramePr>
        <p:xfrm>
          <a:off x="6096000" y="4259897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表格 15"/>
          <p:cNvGraphicFramePr/>
          <p:nvPr/>
        </p:nvGraphicFramePr>
        <p:xfrm>
          <a:off x="6096000" y="4991417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8728710" y="767080"/>
            <a:ext cx="2272665" cy="3137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661035" y="941070"/>
            <a:ext cx="7742555" cy="3830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>
              <a:lnSpc>
                <a:spcPct val="150000"/>
              </a:lnSpc>
            </a:pPr>
            <a:r>
              <a:rPr lang="en-US" altLang="zh-CN" b="1">
                <a:solidFill>
                  <a:srgbClr val="30C0B4"/>
                </a:solidFill>
                <a:ea typeface="宋体" panose="02010600030101010101" pitchFamily="2" charset="-122"/>
                <a:sym typeface="+mn-ea"/>
              </a:rPr>
              <a:t>3、农具博物馆</a:t>
            </a:r>
            <a:r>
              <a:rPr lang="zh-CN" b="0">
                <a:solidFill>
                  <a:srgbClr val="222222"/>
                </a:solidFill>
                <a:ea typeface="宋体" panose="02010600030101010101" pitchFamily="2" charset="-122"/>
              </a:rPr>
              <a:t>工欲善其事必先利其器，小小农具博物馆开张啦！孩子们在这里能够找到合适的工具，开展一次奇特的种植之旅！</a:t>
            </a:r>
            <a:r>
              <a:rPr lang="en-US" b="0">
                <a:solidFill>
                  <a:srgbClr val="222222"/>
                </a:solidFill>
                <a:latin typeface="仿宋" panose="02010609060101010101" charset="-122"/>
                <a:ea typeface="宋体" panose="02010600030101010101" pitchFamily="2" charset="-122"/>
              </a:rPr>
              <a:t> </a:t>
            </a:r>
            <a:endParaRPr lang="en-US" b="0">
              <a:solidFill>
                <a:srgbClr val="222222"/>
              </a:solidFill>
              <a:latin typeface="仿宋" panose="02010609060101010101" charset="-122"/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</a:pPr>
            <a:r>
              <a:rPr lang="en-US" b="0">
                <a:solidFill>
                  <a:srgbClr val="222222"/>
                </a:solidFill>
                <a:latin typeface="仿宋" panose="02010609060101010101" charset="-122"/>
                <a:ea typeface="宋体" panose="02010600030101010101" pitchFamily="2" charset="-122"/>
              </a:rPr>
              <a:t> </a:t>
            </a:r>
            <a:endParaRPr lang="zh-CN" b="1">
              <a:solidFill>
                <a:srgbClr val="30C0B4"/>
              </a:solidFill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</a:pPr>
            <a:r>
              <a:rPr lang="en-US" altLang="zh-CN" b="1">
                <a:solidFill>
                  <a:srgbClr val="30C0B4"/>
                </a:solidFill>
                <a:ea typeface="宋体" panose="02010600030101010101" pitchFamily="2" charset="-122"/>
              </a:rPr>
              <a:t>  </a:t>
            </a:r>
            <a:r>
              <a:rPr lang="zh-CN" b="1">
                <a:solidFill>
                  <a:srgbClr val="30C0B4"/>
                </a:solidFill>
                <a:ea typeface="宋体" panose="02010600030101010101" pitchFamily="2" charset="-122"/>
              </a:rPr>
              <a:t>4、“天气”预报站（心理角）</a:t>
            </a:r>
            <a:r>
              <a:rPr lang="zh-CN" b="0">
                <a:solidFill>
                  <a:srgbClr val="222222"/>
                </a:solidFill>
                <a:ea typeface="宋体" panose="02010600030101010101" pitchFamily="2" charset="-122"/>
              </a:rPr>
              <a:t>耕作需要关注天天气变化，孩子们也需要关注他们的心理变化。在班级里开拓一片“心情晴雨表”，让坏心情都拜拜掉！</a:t>
            </a:r>
            <a:r>
              <a:rPr lang="en-US" b="1">
                <a:solidFill>
                  <a:srgbClr val="30C0B4"/>
                </a:solidFill>
                <a:latin typeface="仿宋" panose="02010609060101010101" charset="-122"/>
                <a:ea typeface="宋体" panose="02010600030101010101" pitchFamily="2" charset="-122"/>
              </a:rPr>
              <a:t> </a:t>
            </a:r>
            <a:endParaRPr lang="en-US" altLang="en-US" b="1">
              <a:solidFill>
                <a:srgbClr val="30C0B4"/>
              </a:solidFill>
              <a:latin typeface="仿宋" panose="02010609060101010101" charset="-122"/>
              <a:ea typeface="宋体" panose="02010600030101010101" pitchFamily="2" charset="-122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3556000" y="5547043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1040765" y="4476750"/>
            <a:ext cx="2880995" cy="172339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2" name="表格 11"/>
          <p:cNvGraphicFramePr/>
          <p:nvPr/>
        </p:nvGraphicFramePr>
        <p:xfrm>
          <a:off x="3556000" y="6278563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" name="图片 17"/>
          <p:cNvPicPr/>
          <p:nvPr/>
        </p:nvPicPr>
        <p:blipFill>
          <a:blip r:embed="rId3"/>
          <a:stretch>
            <a:fillRect/>
          </a:stretch>
        </p:blipFill>
        <p:spPr>
          <a:xfrm>
            <a:off x="4754880" y="4476750"/>
            <a:ext cx="2546985" cy="1722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18"/>
          <p:cNvSpPr txBox="1"/>
          <p:nvPr/>
        </p:nvSpPr>
        <p:spPr>
          <a:xfrm>
            <a:off x="3556000" y="701008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1">
                <a:solidFill>
                  <a:srgbClr val="30C0B4"/>
                </a:solidFill>
                <a:latin typeface="仿宋" panose="02010609060101010101" charset="-122"/>
              </a:rPr>
              <a:t> </a:t>
            </a:r>
            <a:endParaRPr lang="en-US" altLang="en-US" b="1">
              <a:solidFill>
                <a:srgbClr val="30C0B4"/>
              </a:solidFill>
              <a:latin typeface="仿宋" panose="02010609060101010101" charset="-122"/>
            </a:endParaRPr>
          </a:p>
        </p:txBody>
      </p:sp>
      <p:graphicFrame>
        <p:nvGraphicFramePr>
          <p:cNvPr id="20" name="表格 19"/>
          <p:cNvGraphicFramePr/>
          <p:nvPr/>
        </p:nvGraphicFramePr>
        <p:xfrm>
          <a:off x="6096000" y="2544128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表格 21"/>
          <p:cNvGraphicFramePr/>
          <p:nvPr/>
        </p:nvGraphicFramePr>
        <p:xfrm>
          <a:off x="6096000" y="3275648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61035" y="453390"/>
            <a:ext cx="6495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sz="2400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</a:rPr>
              <a:t>三、制度文化：凝聚奋斗的亚夫村</a:t>
            </a:r>
            <a:endParaRPr sz="2400">
              <a:solidFill>
                <a:schemeClr val="accent2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19175" y="809625"/>
            <a:ext cx="9954895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>
              <a:lnSpc>
                <a:spcPct val="150000"/>
              </a:lnSpc>
            </a:pPr>
            <a:r>
              <a:rPr lang="en-US" altLang="zh-CN" b="1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01</a:t>
            </a:r>
            <a:r>
              <a:rPr lang="zh-CN" altLang="en-US" b="1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、</a:t>
            </a:r>
            <a:r>
              <a:rPr lang="zh-CN" b="1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制度文化 ：幸福的生产队</a:t>
            </a:r>
            <a:r>
              <a:rPr lang="en-US" altLang="zh-CN" b="0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      </a:t>
            </a:r>
            <a:endParaRPr lang="en-US" altLang="zh-CN" b="0">
              <a:solidFill>
                <a:schemeClr val="accent2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3435350" y="3666490"/>
          <a:ext cx="486410" cy="731520"/>
        </p:xfrm>
        <a:graphic>
          <a:graphicData uri="http://schemas.openxmlformats.org/drawingml/2006/table">
            <a:tbl>
              <a:tblPr/>
              <a:tblGrid>
                <a:gridCol w="243205"/>
                <a:gridCol w="243205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3" name="任意多边形: 形状 102"/>
          <p:cNvSpPr/>
          <p:nvPr>
            <p:custDataLst>
              <p:tags r:id="rId1"/>
            </p:custDataLst>
          </p:nvPr>
        </p:nvSpPr>
        <p:spPr>
          <a:xfrm>
            <a:off x="611505" y="1775143"/>
            <a:ext cx="10969200" cy="1850650"/>
          </a:xfrm>
          <a:custGeom>
            <a:avLst/>
            <a:gdLst>
              <a:gd name="connsiteX0" fmla="*/ 0 w 10969200"/>
              <a:gd name="connsiteY0" fmla="*/ 0 h 1850650"/>
              <a:gd name="connsiteX1" fmla="*/ 10969200 w 10969200"/>
              <a:gd name="connsiteY1" fmla="*/ 0 h 1850650"/>
              <a:gd name="connsiteX2" fmla="*/ 10969200 w 10969200"/>
              <a:gd name="connsiteY2" fmla="*/ 827641 h 1850650"/>
              <a:gd name="connsiteX3" fmla="*/ 10802207 w 10969200"/>
              <a:gd name="connsiteY3" fmla="*/ 906408 h 1850650"/>
              <a:gd name="connsiteX4" fmla="*/ 5484603 w 10969200"/>
              <a:gd name="connsiteY4" fmla="*/ 1850650 h 1850650"/>
              <a:gd name="connsiteX5" fmla="*/ 166996 w 10969200"/>
              <a:gd name="connsiteY5" fmla="*/ 906408 h 1850650"/>
              <a:gd name="connsiteX6" fmla="*/ 0 w 10969200"/>
              <a:gd name="connsiteY6" fmla="*/ 827639 h 185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69200" h="1850650">
                <a:moveTo>
                  <a:pt x="0" y="0"/>
                </a:moveTo>
                <a:lnTo>
                  <a:pt x="10969200" y="0"/>
                </a:lnTo>
                <a:lnTo>
                  <a:pt x="10969200" y="827641"/>
                </a:lnTo>
                <a:lnTo>
                  <a:pt x="10802207" y="906408"/>
                </a:lnTo>
                <a:cubicBezTo>
                  <a:pt x="9441313" y="1489809"/>
                  <a:pt x="7561256" y="1850650"/>
                  <a:pt x="5484603" y="1850650"/>
                </a:cubicBezTo>
                <a:cubicBezTo>
                  <a:pt x="3407948" y="1850650"/>
                  <a:pt x="1527891" y="1489809"/>
                  <a:pt x="166996" y="906408"/>
                </a:cubicBezTo>
                <a:lnTo>
                  <a:pt x="0" y="827639"/>
                </a:lnTo>
                <a:close/>
              </a:path>
            </a:pathLst>
          </a:custGeom>
          <a:noFill/>
          <a:ln w="15875">
            <a:gradFill flip="none" rotWithShape="1">
              <a:gsLst>
                <a:gs pos="0">
                  <a:schemeClr val="accent1">
                    <a:alpha val="40000"/>
                  </a:schemeClr>
                </a:gs>
                <a:gs pos="53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任意多边形: 形状 7"/>
          <p:cNvSpPr/>
          <p:nvPr>
            <p:custDataLst>
              <p:tags r:id="rId2"/>
            </p:custDataLst>
          </p:nvPr>
        </p:nvSpPr>
        <p:spPr>
          <a:xfrm>
            <a:off x="611505" y="2003743"/>
            <a:ext cx="10969200" cy="1850650"/>
          </a:xfrm>
          <a:custGeom>
            <a:avLst/>
            <a:gdLst>
              <a:gd name="connsiteX0" fmla="*/ 0 w 10969200"/>
              <a:gd name="connsiteY0" fmla="*/ 0 h 1850650"/>
              <a:gd name="connsiteX1" fmla="*/ 10969200 w 10969200"/>
              <a:gd name="connsiteY1" fmla="*/ 0 h 1850650"/>
              <a:gd name="connsiteX2" fmla="*/ 10969200 w 10969200"/>
              <a:gd name="connsiteY2" fmla="*/ 827641 h 1850650"/>
              <a:gd name="connsiteX3" fmla="*/ 10802207 w 10969200"/>
              <a:gd name="connsiteY3" fmla="*/ 906408 h 1850650"/>
              <a:gd name="connsiteX4" fmla="*/ 5484603 w 10969200"/>
              <a:gd name="connsiteY4" fmla="*/ 1850650 h 1850650"/>
              <a:gd name="connsiteX5" fmla="*/ 166996 w 10969200"/>
              <a:gd name="connsiteY5" fmla="*/ 906408 h 1850650"/>
              <a:gd name="connsiteX6" fmla="*/ 0 w 10969200"/>
              <a:gd name="connsiteY6" fmla="*/ 827639 h 185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69200" h="1850650">
                <a:moveTo>
                  <a:pt x="0" y="0"/>
                </a:moveTo>
                <a:lnTo>
                  <a:pt x="10969200" y="0"/>
                </a:lnTo>
                <a:lnTo>
                  <a:pt x="10969200" y="827641"/>
                </a:lnTo>
                <a:lnTo>
                  <a:pt x="10802207" y="906408"/>
                </a:lnTo>
                <a:cubicBezTo>
                  <a:pt x="9441313" y="1489809"/>
                  <a:pt x="7561256" y="1850650"/>
                  <a:pt x="5484603" y="1850650"/>
                </a:cubicBezTo>
                <a:cubicBezTo>
                  <a:pt x="3407948" y="1850650"/>
                  <a:pt x="1527891" y="1489809"/>
                  <a:pt x="166996" y="906408"/>
                </a:cubicBezTo>
                <a:lnTo>
                  <a:pt x="0" y="827639"/>
                </a:lnTo>
                <a:close/>
              </a:path>
            </a:pathLst>
          </a:custGeom>
          <a:noFill/>
          <a:ln>
            <a:gradFill flip="none" rotWithShape="1">
              <a:gsLst>
                <a:gs pos="0">
                  <a:schemeClr val="accent1"/>
                </a:gs>
                <a:gs pos="53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矩形 2"/>
          <p:cNvSpPr/>
          <p:nvPr>
            <p:custDataLst>
              <p:tags r:id="rId3"/>
            </p:custDataLst>
          </p:nvPr>
        </p:nvSpPr>
        <p:spPr>
          <a:xfrm>
            <a:off x="3388995" y="3410903"/>
            <a:ext cx="559435" cy="559435"/>
          </a:xfrm>
          <a:prstGeom prst="ellipse">
            <a:avLst/>
          </a:prstGeom>
          <a:gradFill flip="none" rotWithShape="1">
            <a:gsLst>
              <a:gs pos="75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016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28" name="椭圆 27"/>
          <p:cNvSpPr/>
          <p:nvPr>
            <p:custDataLst>
              <p:tags r:id="rId4"/>
            </p:custDataLst>
          </p:nvPr>
        </p:nvSpPr>
        <p:spPr>
          <a:xfrm>
            <a:off x="3340100" y="3361373"/>
            <a:ext cx="657860" cy="657860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/>
                </a:gs>
                <a:gs pos="86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图形 21"/>
          <p:cNvSpPr/>
          <p:nvPr>
            <p:custDataLst>
              <p:tags r:id="rId5"/>
            </p:custDataLst>
          </p:nvPr>
        </p:nvSpPr>
        <p:spPr>
          <a:xfrm>
            <a:off x="3534410" y="3556318"/>
            <a:ext cx="268605" cy="268605"/>
          </a:xfrm>
          <a:custGeom>
            <a:avLst/>
            <a:gdLst>
              <a:gd name="connsiteX0" fmla="*/ 160322 w 268869"/>
              <a:gd name="connsiteY0" fmla="*/ 161989 h 268869"/>
              <a:gd name="connsiteX1" fmla="*/ 160322 w 268869"/>
              <a:gd name="connsiteY1" fmla="*/ 230459 h 268869"/>
              <a:gd name="connsiteX2" fmla="*/ 178691 w 268869"/>
              <a:gd name="connsiteY2" fmla="*/ 248828 h 268869"/>
              <a:gd name="connsiteX3" fmla="*/ 228792 w 268869"/>
              <a:gd name="connsiteY3" fmla="*/ 248828 h 268869"/>
              <a:gd name="connsiteX4" fmla="*/ 247161 w 268869"/>
              <a:gd name="connsiteY4" fmla="*/ 230459 h 268869"/>
              <a:gd name="connsiteX5" fmla="*/ 247161 w 268869"/>
              <a:gd name="connsiteY5" fmla="*/ 180358 h 268869"/>
              <a:gd name="connsiteX6" fmla="*/ 228792 w 268869"/>
              <a:gd name="connsiteY6" fmla="*/ 161989 h 268869"/>
              <a:gd name="connsiteX7" fmla="*/ 160322 w 268869"/>
              <a:gd name="connsiteY7" fmla="*/ 161989 h 268869"/>
              <a:gd name="connsiteX8" fmla="*/ 230459 w 268869"/>
              <a:gd name="connsiteY8" fmla="*/ 268870 h 268869"/>
              <a:gd name="connsiteX9" fmla="*/ 180358 w 268869"/>
              <a:gd name="connsiteY9" fmla="*/ 268870 h 268869"/>
              <a:gd name="connsiteX10" fmla="*/ 143619 w 268869"/>
              <a:gd name="connsiteY10" fmla="*/ 232131 h 268869"/>
              <a:gd name="connsiteX11" fmla="*/ 143619 w 268869"/>
              <a:gd name="connsiteY11" fmla="*/ 143619 h 268869"/>
              <a:gd name="connsiteX12" fmla="*/ 232131 w 268869"/>
              <a:gd name="connsiteY12" fmla="*/ 143619 h 268869"/>
              <a:gd name="connsiteX13" fmla="*/ 268870 w 268869"/>
              <a:gd name="connsiteY13" fmla="*/ 180358 h 268869"/>
              <a:gd name="connsiteX14" fmla="*/ 268870 w 268869"/>
              <a:gd name="connsiteY14" fmla="*/ 230459 h 268869"/>
              <a:gd name="connsiteX15" fmla="*/ 258851 w 268869"/>
              <a:gd name="connsiteY15" fmla="*/ 257184 h 268869"/>
              <a:gd name="connsiteX16" fmla="*/ 230459 w 268869"/>
              <a:gd name="connsiteY16" fmla="*/ 268870 h 268869"/>
              <a:gd name="connsiteX17" fmla="*/ 36738 w 268869"/>
              <a:gd name="connsiteY17" fmla="*/ 161989 h 268869"/>
              <a:gd name="connsiteX18" fmla="*/ 18369 w 268869"/>
              <a:gd name="connsiteY18" fmla="*/ 180358 h 268869"/>
              <a:gd name="connsiteX19" fmla="*/ 18369 w 268869"/>
              <a:gd name="connsiteY19" fmla="*/ 230459 h 268869"/>
              <a:gd name="connsiteX20" fmla="*/ 36738 w 268869"/>
              <a:gd name="connsiteY20" fmla="*/ 248828 h 268869"/>
              <a:gd name="connsiteX21" fmla="*/ 86839 w 268869"/>
              <a:gd name="connsiteY21" fmla="*/ 248828 h 268869"/>
              <a:gd name="connsiteX22" fmla="*/ 105209 w 268869"/>
              <a:gd name="connsiteY22" fmla="*/ 230459 h 268869"/>
              <a:gd name="connsiteX23" fmla="*/ 105209 w 268869"/>
              <a:gd name="connsiteY23" fmla="*/ 161989 h 268869"/>
              <a:gd name="connsiteX24" fmla="*/ 36738 w 268869"/>
              <a:gd name="connsiteY24" fmla="*/ 161989 h 268869"/>
              <a:gd name="connsiteX25" fmla="*/ 88512 w 268869"/>
              <a:gd name="connsiteY25" fmla="*/ 268870 h 268869"/>
              <a:gd name="connsiteX26" fmla="*/ 38411 w 268869"/>
              <a:gd name="connsiteY26" fmla="*/ 268870 h 268869"/>
              <a:gd name="connsiteX27" fmla="*/ 0 w 268869"/>
              <a:gd name="connsiteY27" fmla="*/ 232131 h 268869"/>
              <a:gd name="connsiteX28" fmla="*/ 0 w 268869"/>
              <a:gd name="connsiteY28" fmla="*/ 182025 h 268869"/>
              <a:gd name="connsiteX29" fmla="*/ 11690 w 268869"/>
              <a:gd name="connsiteY29" fmla="*/ 155304 h 268869"/>
              <a:gd name="connsiteX30" fmla="*/ 38411 w 268869"/>
              <a:gd name="connsiteY30" fmla="*/ 143614 h 268869"/>
              <a:gd name="connsiteX31" fmla="*/ 125250 w 268869"/>
              <a:gd name="connsiteY31" fmla="*/ 143614 h 268869"/>
              <a:gd name="connsiteX32" fmla="*/ 125250 w 268869"/>
              <a:gd name="connsiteY32" fmla="*/ 232126 h 268869"/>
              <a:gd name="connsiteX33" fmla="*/ 115232 w 268869"/>
              <a:gd name="connsiteY33" fmla="*/ 258846 h 268869"/>
              <a:gd name="connsiteX34" fmla="*/ 88506 w 268869"/>
              <a:gd name="connsiteY34" fmla="*/ 268870 h 268869"/>
              <a:gd name="connsiteX35" fmla="*/ 160322 w 268869"/>
              <a:gd name="connsiteY35" fmla="*/ 108548 h 268869"/>
              <a:gd name="connsiteX36" fmla="*/ 228792 w 268869"/>
              <a:gd name="connsiteY36" fmla="*/ 108548 h 268869"/>
              <a:gd name="connsiteX37" fmla="*/ 247161 w 268869"/>
              <a:gd name="connsiteY37" fmla="*/ 90179 h 268869"/>
              <a:gd name="connsiteX38" fmla="*/ 247161 w 268869"/>
              <a:gd name="connsiteY38" fmla="*/ 40078 h 268869"/>
              <a:gd name="connsiteX39" fmla="*/ 228792 w 268869"/>
              <a:gd name="connsiteY39" fmla="*/ 21709 h 268869"/>
              <a:gd name="connsiteX40" fmla="*/ 178691 w 268869"/>
              <a:gd name="connsiteY40" fmla="*/ 21709 h 268869"/>
              <a:gd name="connsiteX41" fmla="*/ 160322 w 268869"/>
              <a:gd name="connsiteY41" fmla="*/ 40078 h 268869"/>
              <a:gd name="connsiteX42" fmla="*/ 160322 w 268869"/>
              <a:gd name="connsiteY42" fmla="*/ 108548 h 268869"/>
              <a:gd name="connsiteX43" fmla="*/ 230459 w 268869"/>
              <a:gd name="connsiteY43" fmla="*/ 126917 h 268869"/>
              <a:gd name="connsiteX44" fmla="*/ 141947 w 268869"/>
              <a:gd name="connsiteY44" fmla="*/ 126917 h 268869"/>
              <a:gd name="connsiteX45" fmla="*/ 141947 w 268869"/>
              <a:gd name="connsiteY45" fmla="*/ 38405 h 268869"/>
              <a:gd name="connsiteX46" fmla="*/ 153637 w 268869"/>
              <a:gd name="connsiteY46" fmla="*/ 11690 h 268869"/>
              <a:gd name="connsiteX47" fmla="*/ 180363 w 268869"/>
              <a:gd name="connsiteY47" fmla="*/ 0 h 268869"/>
              <a:gd name="connsiteX48" fmla="*/ 230459 w 268869"/>
              <a:gd name="connsiteY48" fmla="*/ 0 h 268869"/>
              <a:gd name="connsiteX49" fmla="*/ 267197 w 268869"/>
              <a:gd name="connsiteY49" fmla="*/ 38411 h 268869"/>
              <a:gd name="connsiteX50" fmla="*/ 267197 w 268869"/>
              <a:gd name="connsiteY50" fmla="*/ 88512 h 268869"/>
              <a:gd name="connsiteX51" fmla="*/ 257179 w 268869"/>
              <a:gd name="connsiteY51" fmla="*/ 115232 h 268869"/>
              <a:gd name="connsiteX52" fmla="*/ 230459 w 268869"/>
              <a:gd name="connsiteY52" fmla="*/ 126917 h 268869"/>
              <a:gd name="connsiteX53" fmla="*/ 36738 w 268869"/>
              <a:gd name="connsiteY53" fmla="*/ 20042 h 268869"/>
              <a:gd name="connsiteX54" fmla="*/ 18369 w 268869"/>
              <a:gd name="connsiteY54" fmla="*/ 38411 h 268869"/>
              <a:gd name="connsiteX55" fmla="*/ 18369 w 268869"/>
              <a:gd name="connsiteY55" fmla="*/ 88512 h 268869"/>
              <a:gd name="connsiteX56" fmla="*/ 36738 w 268869"/>
              <a:gd name="connsiteY56" fmla="*/ 106881 h 268869"/>
              <a:gd name="connsiteX57" fmla="*/ 105209 w 268869"/>
              <a:gd name="connsiteY57" fmla="*/ 106881 h 268869"/>
              <a:gd name="connsiteX58" fmla="*/ 105209 w 268869"/>
              <a:gd name="connsiteY58" fmla="*/ 38411 h 268869"/>
              <a:gd name="connsiteX59" fmla="*/ 86839 w 268869"/>
              <a:gd name="connsiteY59" fmla="*/ 20042 h 268869"/>
              <a:gd name="connsiteX60" fmla="*/ 36738 w 268869"/>
              <a:gd name="connsiteY60" fmla="*/ 20042 h 268869"/>
              <a:gd name="connsiteX61" fmla="*/ 125250 w 268869"/>
              <a:gd name="connsiteY61" fmla="*/ 126917 h 268869"/>
              <a:gd name="connsiteX62" fmla="*/ 36738 w 268869"/>
              <a:gd name="connsiteY62" fmla="*/ 126917 h 268869"/>
              <a:gd name="connsiteX63" fmla="*/ 0 w 268869"/>
              <a:gd name="connsiteY63" fmla="*/ 90179 h 268869"/>
              <a:gd name="connsiteX64" fmla="*/ 0 w 268869"/>
              <a:gd name="connsiteY64" fmla="*/ 40078 h 268869"/>
              <a:gd name="connsiteX65" fmla="*/ 11690 w 268869"/>
              <a:gd name="connsiteY65" fmla="*/ 13357 h 268869"/>
              <a:gd name="connsiteX66" fmla="*/ 36738 w 268869"/>
              <a:gd name="connsiteY66" fmla="*/ 1672 h 268869"/>
              <a:gd name="connsiteX67" fmla="*/ 86839 w 268869"/>
              <a:gd name="connsiteY67" fmla="*/ 1672 h 268869"/>
              <a:gd name="connsiteX68" fmla="*/ 123578 w 268869"/>
              <a:gd name="connsiteY68" fmla="*/ 38411 h 268869"/>
              <a:gd name="connsiteX69" fmla="*/ 123578 w 268869"/>
              <a:gd name="connsiteY69" fmla="*/ 126923 h 268869"/>
              <a:gd name="connsiteX70" fmla="*/ 125245 w 268869"/>
              <a:gd name="connsiteY70" fmla="*/ 126923 h 26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8869" h="268869">
                <a:moveTo>
                  <a:pt x="160322" y="161989"/>
                </a:moveTo>
                <a:lnTo>
                  <a:pt x="160322" y="230459"/>
                </a:lnTo>
                <a:cubicBezTo>
                  <a:pt x="160322" y="240477"/>
                  <a:pt x="168667" y="248828"/>
                  <a:pt x="178691" y="248828"/>
                </a:cubicBezTo>
                <a:lnTo>
                  <a:pt x="228792" y="248828"/>
                </a:lnTo>
                <a:cubicBezTo>
                  <a:pt x="238810" y="248828"/>
                  <a:pt x="247161" y="240477"/>
                  <a:pt x="247161" y="230459"/>
                </a:cubicBezTo>
                <a:lnTo>
                  <a:pt x="247161" y="180358"/>
                </a:lnTo>
                <a:cubicBezTo>
                  <a:pt x="247161" y="170340"/>
                  <a:pt x="238810" y="161989"/>
                  <a:pt x="228792" y="161989"/>
                </a:cubicBezTo>
                <a:lnTo>
                  <a:pt x="160322" y="161989"/>
                </a:lnTo>
                <a:close/>
                <a:moveTo>
                  <a:pt x="230459" y="268870"/>
                </a:moveTo>
                <a:lnTo>
                  <a:pt x="180358" y="268870"/>
                </a:lnTo>
                <a:cubicBezTo>
                  <a:pt x="160322" y="268870"/>
                  <a:pt x="143619" y="252167"/>
                  <a:pt x="143619" y="232131"/>
                </a:cubicBezTo>
                <a:lnTo>
                  <a:pt x="143619" y="143619"/>
                </a:lnTo>
                <a:lnTo>
                  <a:pt x="232131" y="143619"/>
                </a:lnTo>
                <a:cubicBezTo>
                  <a:pt x="252167" y="143619"/>
                  <a:pt x="268870" y="160322"/>
                  <a:pt x="268870" y="180358"/>
                </a:cubicBezTo>
                <a:lnTo>
                  <a:pt x="268870" y="230459"/>
                </a:lnTo>
                <a:cubicBezTo>
                  <a:pt x="268870" y="240477"/>
                  <a:pt x="265530" y="248828"/>
                  <a:pt x="258851" y="257184"/>
                </a:cubicBezTo>
                <a:cubicBezTo>
                  <a:pt x="248828" y="265525"/>
                  <a:pt x="240477" y="268870"/>
                  <a:pt x="230459" y="268870"/>
                </a:cubicBezTo>
                <a:close/>
                <a:moveTo>
                  <a:pt x="36738" y="161989"/>
                </a:moveTo>
                <a:cubicBezTo>
                  <a:pt x="26720" y="161989"/>
                  <a:pt x="18369" y="170340"/>
                  <a:pt x="18369" y="180358"/>
                </a:cubicBezTo>
                <a:lnTo>
                  <a:pt x="18369" y="230459"/>
                </a:lnTo>
                <a:cubicBezTo>
                  <a:pt x="18369" y="240477"/>
                  <a:pt x="26720" y="248828"/>
                  <a:pt x="36738" y="248828"/>
                </a:cubicBezTo>
                <a:lnTo>
                  <a:pt x="86839" y="248828"/>
                </a:lnTo>
                <a:cubicBezTo>
                  <a:pt x="96858" y="248828"/>
                  <a:pt x="105209" y="240477"/>
                  <a:pt x="105209" y="230459"/>
                </a:cubicBezTo>
                <a:lnTo>
                  <a:pt x="105209" y="161989"/>
                </a:lnTo>
                <a:lnTo>
                  <a:pt x="36738" y="161989"/>
                </a:lnTo>
                <a:close/>
                <a:moveTo>
                  <a:pt x="88512" y="268870"/>
                </a:moveTo>
                <a:lnTo>
                  <a:pt x="38411" y="268870"/>
                </a:lnTo>
                <a:cubicBezTo>
                  <a:pt x="16702" y="268870"/>
                  <a:pt x="0" y="252167"/>
                  <a:pt x="0" y="232131"/>
                </a:cubicBezTo>
                <a:lnTo>
                  <a:pt x="0" y="182025"/>
                </a:lnTo>
                <a:cubicBezTo>
                  <a:pt x="0" y="172007"/>
                  <a:pt x="3339" y="161983"/>
                  <a:pt x="11690" y="155304"/>
                </a:cubicBezTo>
                <a:cubicBezTo>
                  <a:pt x="18369" y="148626"/>
                  <a:pt x="28393" y="143614"/>
                  <a:pt x="38411" y="143614"/>
                </a:cubicBezTo>
                <a:lnTo>
                  <a:pt x="125250" y="143614"/>
                </a:lnTo>
                <a:lnTo>
                  <a:pt x="125250" y="232126"/>
                </a:lnTo>
                <a:cubicBezTo>
                  <a:pt x="125250" y="242144"/>
                  <a:pt x="121911" y="250495"/>
                  <a:pt x="115232" y="258846"/>
                </a:cubicBezTo>
                <a:cubicBezTo>
                  <a:pt x="106881" y="265530"/>
                  <a:pt x="98530" y="268870"/>
                  <a:pt x="88506" y="268870"/>
                </a:cubicBezTo>
                <a:close/>
                <a:moveTo>
                  <a:pt x="160322" y="108548"/>
                </a:moveTo>
                <a:lnTo>
                  <a:pt x="228792" y="108548"/>
                </a:lnTo>
                <a:cubicBezTo>
                  <a:pt x="238810" y="108548"/>
                  <a:pt x="247161" y="100202"/>
                  <a:pt x="247161" y="90179"/>
                </a:cubicBezTo>
                <a:lnTo>
                  <a:pt x="247161" y="40078"/>
                </a:lnTo>
                <a:cubicBezTo>
                  <a:pt x="247161" y="30060"/>
                  <a:pt x="238810" y="21709"/>
                  <a:pt x="228792" y="21709"/>
                </a:cubicBezTo>
                <a:lnTo>
                  <a:pt x="178691" y="21709"/>
                </a:lnTo>
                <a:cubicBezTo>
                  <a:pt x="168667" y="21709"/>
                  <a:pt x="160322" y="30060"/>
                  <a:pt x="160322" y="40078"/>
                </a:cubicBezTo>
                <a:lnTo>
                  <a:pt x="160322" y="108548"/>
                </a:lnTo>
                <a:close/>
                <a:moveTo>
                  <a:pt x="230459" y="126917"/>
                </a:moveTo>
                <a:lnTo>
                  <a:pt x="141947" y="126917"/>
                </a:lnTo>
                <a:lnTo>
                  <a:pt x="141947" y="38405"/>
                </a:lnTo>
                <a:cubicBezTo>
                  <a:pt x="141947" y="28393"/>
                  <a:pt x="145292" y="18369"/>
                  <a:pt x="153637" y="11690"/>
                </a:cubicBezTo>
                <a:cubicBezTo>
                  <a:pt x="160322" y="5012"/>
                  <a:pt x="170340" y="0"/>
                  <a:pt x="180363" y="0"/>
                </a:cubicBezTo>
                <a:lnTo>
                  <a:pt x="230459" y="0"/>
                </a:lnTo>
                <a:cubicBezTo>
                  <a:pt x="250500" y="1667"/>
                  <a:pt x="267197" y="18369"/>
                  <a:pt x="267197" y="38411"/>
                </a:cubicBezTo>
                <a:lnTo>
                  <a:pt x="267197" y="88512"/>
                </a:lnTo>
                <a:cubicBezTo>
                  <a:pt x="267197" y="98530"/>
                  <a:pt x="263863" y="106881"/>
                  <a:pt x="257179" y="115232"/>
                </a:cubicBezTo>
                <a:cubicBezTo>
                  <a:pt x="248828" y="123578"/>
                  <a:pt x="240477" y="126917"/>
                  <a:pt x="230459" y="126917"/>
                </a:cubicBezTo>
                <a:close/>
                <a:moveTo>
                  <a:pt x="36738" y="20042"/>
                </a:moveTo>
                <a:cubicBezTo>
                  <a:pt x="26720" y="20042"/>
                  <a:pt x="18369" y="28393"/>
                  <a:pt x="18369" y="38411"/>
                </a:cubicBezTo>
                <a:lnTo>
                  <a:pt x="18369" y="88512"/>
                </a:lnTo>
                <a:cubicBezTo>
                  <a:pt x="18369" y="98530"/>
                  <a:pt x="26720" y="106881"/>
                  <a:pt x="36738" y="106881"/>
                </a:cubicBezTo>
                <a:lnTo>
                  <a:pt x="105209" y="106881"/>
                </a:lnTo>
                <a:lnTo>
                  <a:pt x="105209" y="38411"/>
                </a:lnTo>
                <a:cubicBezTo>
                  <a:pt x="105209" y="28393"/>
                  <a:pt x="96858" y="20042"/>
                  <a:pt x="86839" y="20042"/>
                </a:cubicBezTo>
                <a:lnTo>
                  <a:pt x="36738" y="20042"/>
                </a:lnTo>
                <a:close/>
                <a:moveTo>
                  <a:pt x="125250" y="126917"/>
                </a:moveTo>
                <a:lnTo>
                  <a:pt x="36738" y="126917"/>
                </a:lnTo>
                <a:cubicBezTo>
                  <a:pt x="16702" y="126917"/>
                  <a:pt x="0" y="110220"/>
                  <a:pt x="0" y="90179"/>
                </a:cubicBezTo>
                <a:lnTo>
                  <a:pt x="0" y="40078"/>
                </a:lnTo>
                <a:cubicBezTo>
                  <a:pt x="0" y="30060"/>
                  <a:pt x="3339" y="20042"/>
                  <a:pt x="11690" y="13357"/>
                </a:cubicBezTo>
                <a:cubicBezTo>
                  <a:pt x="18369" y="5012"/>
                  <a:pt x="28393" y="1672"/>
                  <a:pt x="36738" y="1672"/>
                </a:cubicBezTo>
                <a:lnTo>
                  <a:pt x="86839" y="1672"/>
                </a:lnTo>
                <a:cubicBezTo>
                  <a:pt x="106881" y="1672"/>
                  <a:pt x="123578" y="18369"/>
                  <a:pt x="123578" y="38411"/>
                </a:cubicBezTo>
                <a:lnTo>
                  <a:pt x="123578" y="126923"/>
                </a:lnTo>
                <a:lnTo>
                  <a:pt x="125245" y="126923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FFFFF">
                  <a:alpha val="60000"/>
                </a:srgbClr>
              </a:gs>
            </a:gsLst>
            <a:lin ang="2700000" scaled="1"/>
          </a:gradFill>
          <a:ln w="335" cap="flat">
            <a:noFill/>
            <a:prstDash val="solid"/>
            <a:miter/>
          </a:ln>
          <a:effectLst>
            <a:outerShdw blurRad="88900" dist="25400" dir="2700000" algn="tl" rotWithShape="0">
              <a:schemeClr val="accent1">
                <a:alpha val="30000"/>
              </a:schemeClr>
            </a:outerShdw>
          </a:effectLst>
        </p:spPr>
        <p:txBody>
          <a:bodyPr rtlCol="0" anchor="ctr"/>
          <a:p>
            <a:endParaRPr lang="zh-CN" altLang="en-US"/>
          </a:p>
        </p:txBody>
      </p:sp>
      <p:sp>
        <p:nvSpPr>
          <p:cNvPr id="30" name="Oval 11+"/>
          <p:cNvSpPr/>
          <p:nvPr>
            <p:custDataLst>
              <p:tags r:id="rId6"/>
            </p:custDataLst>
          </p:nvPr>
        </p:nvSpPr>
        <p:spPr>
          <a:xfrm>
            <a:off x="3275330" y="3296603"/>
            <a:ext cx="787400" cy="787400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/>
                </a:gs>
                <a:gs pos="86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>
            <p:custDataLst>
              <p:tags r:id="rId7"/>
            </p:custDataLst>
          </p:nvPr>
        </p:nvSpPr>
        <p:spPr>
          <a:xfrm>
            <a:off x="661035" y="4487545"/>
            <a:ext cx="3896995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gradFill flip="none" rotWithShape="1">
                  <a:gsLst>
                    <a:gs pos="3600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+mn-ea"/>
                <a:cs typeface="+mn-ea"/>
              </a:rPr>
              <a:t>1、“幸福生产队”生产守则</a:t>
            </a:r>
            <a:endParaRPr lang="zh-CN" altLang="en-US" sz="2400" b="1">
              <a:gradFill flip="none" rotWithShape="1">
                <a:gsLst>
                  <a:gs pos="36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+mn-ea"/>
              <a:cs typeface="+mn-ea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8"/>
            </p:custDataLst>
          </p:nvPr>
        </p:nvCxnSpPr>
        <p:spPr>
          <a:xfrm>
            <a:off x="3669030" y="4084638"/>
            <a:ext cx="0" cy="538480"/>
          </a:xfrm>
          <a:prstGeom prst="line">
            <a:avLst/>
          </a:prstGeom>
          <a:ln w="15875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2"/>
          <p:cNvSpPr/>
          <p:nvPr>
            <p:custDataLst>
              <p:tags r:id="rId9"/>
            </p:custDataLst>
          </p:nvPr>
        </p:nvSpPr>
        <p:spPr>
          <a:xfrm>
            <a:off x="5819140" y="3573463"/>
            <a:ext cx="559435" cy="559435"/>
          </a:xfrm>
          <a:prstGeom prst="ellipse">
            <a:avLst/>
          </a:prstGeom>
          <a:gradFill flip="none" rotWithShape="1">
            <a:gsLst>
              <a:gs pos="75000">
                <a:schemeClr val="accent4"/>
              </a:gs>
              <a:gs pos="0">
                <a:schemeClr val="accent4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01600" sx="102000" sy="102000" algn="ctr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35" name="椭圆 34"/>
          <p:cNvSpPr/>
          <p:nvPr>
            <p:custDataLst>
              <p:tags r:id="rId10"/>
            </p:custDataLst>
          </p:nvPr>
        </p:nvSpPr>
        <p:spPr>
          <a:xfrm>
            <a:off x="5770245" y="3523933"/>
            <a:ext cx="657860" cy="657860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4"/>
                </a:gs>
                <a:gs pos="86000">
                  <a:schemeClr val="accent4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Oval 11+"/>
          <p:cNvSpPr/>
          <p:nvPr>
            <p:custDataLst>
              <p:tags r:id="rId11"/>
            </p:custDataLst>
          </p:nvPr>
        </p:nvSpPr>
        <p:spPr>
          <a:xfrm>
            <a:off x="5705475" y="3459163"/>
            <a:ext cx="787400" cy="787400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4"/>
                </a:gs>
                <a:gs pos="86000">
                  <a:schemeClr val="accent4">
                    <a:alpha val="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12"/>
            </p:custDataLst>
          </p:nvPr>
        </p:nvSpPr>
        <p:spPr>
          <a:xfrm>
            <a:off x="5356225" y="5370830"/>
            <a:ext cx="2257425" cy="6229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人人有岗，岗岗有责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sp>
        <p:nvSpPr>
          <p:cNvPr id="38" name="矩形 37"/>
          <p:cNvSpPr/>
          <p:nvPr>
            <p:custDataLst>
              <p:tags r:id="rId13"/>
            </p:custDataLst>
          </p:nvPr>
        </p:nvSpPr>
        <p:spPr>
          <a:xfrm>
            <a:off x="4534535" y="4850130"/>
            <a:ext cx="3483610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gradFill flip="none" rotWithShape="1">
                  <a:gsLst>
                    <a:gs pos="36000">
                      <a:schemeClr val="accent4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+mn-ea"/>
                <a:cs typeface="+mn-ea"/>
              </a:rPr>
              <a:t>2、“幸福生产队”岗位</a:t>
            </a:r>
            <a:endParaRPr lang="zh-CN" altLang="en-US" sz="2400" b="1">
              <a:gradFill flip="none" rotWithShape="1">
                <a:gsLst>
                  <a:gs pos="3600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+mn-ea"/>
              <a:cs typeface="+mn-ea"/>
            </a:endParaRPr>
          </a:p>
        </p:txBody>
      </p:sp>
      <p:sp>
        <p:nvSpPr>
          <p:cNvPr id="40" name="图形 5"/>
          <p:cNvSpPr/>
          <p:nvPr>
            <p:custDataLst>
              <p:tags r:id="rId14"/>
            </p:custDataLst>
          </p:nvPr>
        </p:nvSpPr>
        <p:spPr>
          <a:xfrm>
            <a:off x="5960110" y="3714433"/>
            <a:ext cx="278130" cy="278130"/>
          </a:xfrm>
          <a:custGeom>
            <a:avLst/>
            <a:gdLst>
              <a:gd name="connsiteX0" fmla="*/ 129669 w 277883"/>
              <a:gd name="connsiteY0" fmla="*/ 0 h 277883"/>
              <a:gd name="connsiteX1" fmla="*/ 129669 w 277883"/>
              <a:gd name="connsiteY1" fmla="*/ 18515 h 277883"/>
              <a:gd name="connsiteX2" fmla="*/ 0 w 277883"/>
              <a:gd name="connsiteY2" fmla="*/ 148215 h 277883"/>
              <a:gd name="connsiteX3" fmla="*/ 129669 w 277883"/>
              <a:gd name="connsiteY3" fmla="*/ 277883 h 277883"/>
              <a:gd name="connsiteX4" fmla="*/ 259337 w 277883"/>
              <a:gd name="connsiteY4" fmla="*/ 148215 h 277883"/>
              <a:gd name="connsiteX5" fmla="*/ 277883 w 277883"/>
              <a:gd name="connsiteY5" fmla="*/ 148215 h 277883"/>
              <a:gd name="connsiteX6" fmla="*/ 129669 w 277883"/>
              <a:gd name="connsiteY6" fmla="*/ 0 h 277883"/>
              <a:gd name="connsiteX7" fmla="*/ 148215 w 277883"/>
              <a:gd name="connsiteY7" fmla="*/ 19849 h 277883"/>
              <a:gd name="connsiteX8" fmla="*/ 258035 w 277883"/>
              <a:gd name="connsiteY8" fmla="*/ 129669 h 277883"/>
              <a:gd name="connsiteX9" fmla="*/ 148215 w 277883"/>
              <a:gd name="connsiteY9" fmla="*/ 129669 h 277883"/>
              <a:gd name="connsiteX10" fmla="*/ 148215 w 277883"/>
              <a:gd name="connsiteY10" fmla="*/ 19849 h 277883"/>
              <a:gd name="connsiteX11" fmla="*/ 129669 w 277883"/>
              <a:gd name="connsiteY11" fmla="*/ 259368 h 277883"/>
              <a:gd name="connsiteX12" fmla="*/ 18515 w 277883"/>
              <a:gd name="connsiteY12" fmla="*/ 148215 h 277883"/>
              <a:gd name="connsiteX13" fmla="*/ 129669 w 277883"/>
              <a:gd name="connsiteY13" fmla="*/ 37061 h 277883"/>
              <a:gd name="connsiteX14" fmla="*/ 129669 w 277883"/>
              <a:gd name="connsiteY14" fmla="*/ 148215 h 277883"/>
              <a:gd name="connsiteX15" fmla="*/ 240822 w 277883"/>
              <a:gd name="connsiteY15" fmla="*/ 148215 h 277883"/>
              <a:gd name="connsiteX16" fmla="*/ 129669 w 277883"/>
              <a:gd name="connsiteY16" fmla="*/ 259368 h 277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7883" h="277883">
                <a:moveTo>
                  <a:pt x="129669" y="0"/>
                </a:moveTo>
                <a:lnTo>
                  <a:pt x="129669" y="18515"/>
                </a:lnTo>
                <a:cubicBezTo>
                  <a:pt x="58058" y="18515"/>
                  <a:pt x="0" y="76573"/>
                  <a:pt x="0" y="148215"/>
                </a:cubicBezTo>
                <a:cubicBezTo>
                  <a:pt x="0" y="219826"/>
                  <a:pt x="58058" y="277883"/>
                  <a:pt x="129669" y="277883"/>
                </a:cubicBezTo>
                <a:cubicBezTo>
                  <a:pt x="201279" y="277883"/>
                  <a:pt x="259337" y="219826"/>
                  <a:pt x="259337" y="148215"/>
                </a:cubicBezTo>
                <a:lnTo>
                  <a:pt x="277883" y="148215"/>
                </a:lnTo>
                <a:cubicBezTo>
                  <a:pt x="277883" y="66338"/>
                  <a:pt x="211545" y="0"/>
                  <a:pt x="129669" y="0"/>
                </a:cubicBezTo>
                <a:close/>
                <a:moveTo>
                  <a:pt x="148215" y="19849"/>
                </a:moveTo>
                <a:cubicBezTo>
                  <a:pt x="204908" y="28005"/>
                  <a:pt x="249878" y="72975"/>
                  <a:pt x="258035" y="129669"/>
                </a:cubicBezTo>
                <a:lnTo>
                  <a:pt x="148215" y="129669"/>
                </a:lnTo>
                <a:lnTo>
                  <a:pt x="148215" y="19849"/>
                </a:lnTo>
                <a:close/>
                <a:moveTo>
                  <a:pt x="129669" y="259368"/>
                </a:moveTo>
                <a:cubicBezTo>
                  <a:pt x="68385" y="259368"/>
                  <a:pt x="18515" y="209498"/>
                  <a:pt x="18515" y="148215"/>
                </a:cubicBezTo>
                <a:cubicBezTo>
                  <a:pt x="18515" y="86932"/>
                  <a:pt x="68385" y="37061"/>
                  <a:pt x="129669" y="37061"/>
                </a:cubicBezTo>
                <a:lnTo>
                  <a:pt x="129669" y="148215"/>
                </a:lnTo>
                <a:lnTo>
                  <a:pt x="240822" y="148215"/>
                </a:lnTo>
                <a:cubicBezTo>
                  <a:pt x="240822" y="209498"/>
                  <a:pt x="190983" y="259368"/>
                  <a:pt x="129669" y="25936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FFFFF">
                  <a:alpha val="60000"/>
                </a:srgbClr>
              </a:gs>
            </a:gsLst>
            <a:lin ang="2700000" scaled="1"/>
          </a:gradFill>
          <a:ln w="335" cap="flat">
            <a:noFill/>
            <a:prstDash val="solid"/>
            <a:miter/>
          </a:ln>
          <a:effectLst>
            <a:outerShdw blurRad="88900" dist="25400" dir="2700000" algn="tl" rotWithShape="0">
              <a:schemeClr val="accent1">
                <a:alpha val="30000"/>
              </a:schemeClr>
            </a:outerShdw>
          </a:effectLst>
        </p:spPr>
        <p:txBody>
          <a:bodyPr rtlCol="0" anchor="ctr"/>
          <a:p>
            <a:endParaRPr lang="zh-CN" altLang="en-US"/>
          </a:p>
        </p:txBody>
      </p:sp>
      <p:sp>
        <p:nvSpPr>
          <p:cNvPr id="61" name="矩形 2"/>
          <p:cNvSpPr/>
          <p:nvPr>
            <p:custDataLst>
              <p:tags r:id="rId15"/>
            </p:custDataLst>
          </p:nvPr>
        </p:nvSpPr>
        <p:spPr>
          <a:xfrm>
            <a:off x="8249285" y="3410903"/>
            <a:ext cx="559435" cy="559435"/>
          </a:xfrm>
          <a:prstGeom prst="ellipse">
            <a:avLst/>
          </a:prstGeom>
          <a:gradFill flip="none" rotWithShape="1">
            <a:gsLst>
              <a:gs pos="75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016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62" name="椭圆 61"/>
          <p:cNvSpPr/>
          <p:nvPr>
            <p:custDataLst>
              <p:tags r:id="rId16"/>
            </p:custDataLst>
          </p:nvPr>
        </p:nvSpPr>
        <p:spPr>
          <a:xfrm>
            <a:off x="8200390" y="3361373"/>
            <a:ext cx="657860" cy="657860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/>
                </a:gs>
                <a:gs pos="86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Oval 11+"/>
          <p:cNvSpPr/>
          <p:nvPr>
            <p:custDataLst>
              <p:tags r:id="rId17"/>
            </p:custDataLst>
          </p:nvPr>
        </p:nvSpPr>
        <p:spPr>
          <a:xfrm>
            <a:off x="8135620" y="3296603"/>
            <a:ext cx="787400" cy="787400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/>
                </a:gs>
                <a:gs pos="86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矩形 40"/>
          <p:cNvSpPr/>
          <p:nvPr>
            <p:custDataLst>
              <p:tags r:id="rId18"/>
            </p:custDataLst>
          </p:nvPr>
        </p:nvSpPr>
        <p:spPr>
          <a:xfrm>
            <a:off x="8542655" y="4785360"/>
            <a:ext cx="2898775" cy="10502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        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每月评选出“五星级劳动好把式”和“四星级劳动好把式”。每个“五星级劳动好把式”要帮助两个上个月在常规习惯上相对较落后的同学，让他们形成团结协作的精神。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</a:endParaRPr>
          </a:p>
        </p:txBody>
      </p:sp>
      <p:sp>
        <p:nvSpPr>
          <p:cNvPr id="42" name="矩形 41"/>
          <p:cNvSpPr/>
          <p:nvPr>
            <p:custDataLst>
              <p:tags r:id="rId19"/>
            </p:custDataLst>
          </p:nvPr>
        </p:nvSpPr>
        <p:spPr>
          <a:xfrm>
            <a:off x="8311515" y="4320540"/>
            <a:ext cx="3129915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gradFill flip="none" rotWithShape="1">
                  <a:gsLst>
                    <a:gs pos="3600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+mn-ea"/>
                <a:cs typeface="+mn-ea"/>
              </a:rPr>
              <a:t>  3、幸福结对 齐致富</a:t>
            </a:r>
            <a:endParaRPr lang="zh-CN" altLang="en-US" sz="2400" b="1">
              <a:gradFill flip="none" rotWithShape="1">
                <a:gsLst>
                  <a:gs pos="36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+mn-ea"/>
              <a:cs typeface="+mn-ea"/>
            </a:endParaRPr>
          </a:p>
        </p:txBody>
      </p:sp>
      <p:sp>
        <p:nvSpPr>
          <p:cNvPr id="108" name="任意多边形: 形状 107"/>
          <p:cNvSpPr/>
          <p:nvPr>
            <p:custDataLst>
              <p:tags r:id="rId20"/>
            </p:custDataLst>
          </p:nvPr>
        </p:nvSpPr>
        <p:spPr>
          <a:xfrm>
            <a:off x="8375015" y="3495993"/>
            <a:ext cx="309246" cy="273050"/>
          </a:xfrm>
          <a:custGeom>
            <a:avLst/>
            <a:gdLst>
              <a:gd name="connsiteX0" fmla="*/ 235364 w 235363"/>
              <a:gd name="connsiteY0" fmla="*/ 10309 h 122418"/>
              <a:gd name="connsiteX1" fmla="*/ 225055 w 235363"/>
              <a:gd name="connsiteY1" fmla="*/ 0 h 122418"/>
              <a:gd name="connsiteX2" fmla="*/ 214746 w 235363"/>
              <a:gd name="connsiteY2" fmla="*/ 10309 h 122418"/>
              <a:gd name="connsiteX3" fmla="*/ 214746 w 235363"/>
              <a:gd name="connsiteY3" fmla="*/ 96094 h 122418"/>
              <a:gd name="connsiteX4" fmla="*/ 214930 w 235363"/>
              <a:gd name="connsiteY4" fmla="*/ 98119 h 122418"/>
              <a:gd name="connsiteX5" fmla="*/ 214194 w 235363"/>
              <a:gd name="connsiteY5" fmla="*/ 102537 h 122418"/>
              <a:gd name="connsiteX6" fmla="*/ 209039 w 235363"/>
              <a:gd name="connsiteY6" fmla="*/ 103825 h 122418"/>
              <a:gd name="connsiteX7" fmla="*/ 151420 w 235363"/>
              <a:gd name="connsiteY7" fmla="*/ 103825 h 122418"/>
              <a:gd name="connsiteX8" fmla="*/ 151052 w 235363"/>
              <a:gd name="connsiteY8" fmla="*/ 42892 h 122418"/>
              <a:gd name="connsiteX9" fmla="*/ 145713 w 235363"/>
              <a:gd name="connsiteY9" fmla="*/ 21906 h 122418"/>
              <a:gd name="connsiteX10" fmla="*/ 129145 w 235363"/>
              <a:gd name="connsiteY10" fmla="*/ 14727 h 122418"/>
              <a:gd name="connsiteX11" fmla="*/ 106686 w 235363"/>
              <a:gd name="connsiteY11" fmla="*/ 14727 h 122418"/>
              <a:gd name="connsiteX12" fmla="*/ 90119 w 235363"/>
              <a:gd name="connsiteY12" fmla="*/ 21906 h 122418"/>
              <a:gd name="connsiteX13" fmla="*/ 84780 w 235363"/>
              <a:gd name="connsiteY13" fmla="*/ 42892 h 122418"/>
              <a:gd name="connsiteX14" fmla="*/ 84412 w 235363"/>
              <a:gd name="connsiteY14" fmla="*/ 103641 h 122418"/>
              <a:gd name="connsiteX15" fmla="*/ 26608 w 235363"/>
              <a:gd name="connsiteY15" fmla="*/ 103641 h 122418"/>
              <a:gd name="connsiteX16" fmla="*/ 21454 w 235363"/>
              <a:gd name="connsiteY16" fmla="*/ 102537 h 122418"/>
              <a:gd name="connsiteX17" fmla="*/ 20718 w 235363"/>
              <a:gd name="connsiteY17" fmla="*/ 98119 h 122418"/>
              <a:gd name="connsiteX18" fmla="*/ 20902 w 235363"/>
              <a:gd name="connsiteY18" fmla="*/ 96278 h 122418"/>
              <a:gd name="connsiteX19" fmla="*/ 20902 w 235363"/>
              <a:gd name="connsiteY19" fmla="*/ 10493 h 122418"/>
              <a:gd name="connsiteX20" fmla="*/ 10593 w 235363"/>
              <a:gd name="connsiteY20" fmla="*/ 184 h 122418"/>
              <a:gd name="connsiteX21" fmla="*/ 284 w 235363"/>
              <a:gd name="connsiteY21" fmla="*/ 10493 h 122418"/>
              <a:gd name="connsiteX22" fmla="*/ 284 w 235363"/>
              <a:gd name="connsiteY22" fmla="*/ 93516 h 122418"/>
              <a:gd name="connsiteX23" fmla="*/ 5438 w 235363"/>
              <a:gd name="connsiteY23" fmla="*/ 113766 h 122418"/>
              <a:gd name="connsiteX24" fmla="*/ 26424 w 235363"/>
              <a:gd name="connsiteY24" fmla="*/ 122418 h 122418"/>
              <a:gd name="connsiteX25" fmla="*/ 94353 w 235363"/>
              <a:gd name="connsiteY25" fmla="*/ 122418 h 122418"/>
              <a:gd name="connsiteX26" fmla="*/ 104662 w 235363"/>
              <a:gd name="connsiteY26" fmla="*/ 115791 h 122418"/>
              <a:gd name="connsiteX27" fmla="*/ 105030 w 235363"/>
              <a:gd name="connsiteY27" fmla="*/ 45838 h 122418"/>
              <a:gd name="connsiteX28" fmla="*/ 104846 w 235363"/>
              <a:gd name="connsiteY28" fmla="*/ 40499 h 122418"/>
              <a:gd name="connsiteX29" fmla="*/ 105398 w 235363"/>
              <a:gd name="connsiteY29" fmla="*/ 35345 h 122418"/>
              <a:gd name="connsiteX30" fmla="*/ 129513 w 235363"/>
              <a:gd name="connsiteY30" fmla="*/ 35345 h 122418"/>
              <a:gd name="connsiteX31" fmla="*/ 130066 w 235363"/>
              <a:gd name="connsiteY31" fmla="*/ 40499 h 122418"/>
              <a:gd name="connsiteX32" fmla="*/ 129881 w 235363"/>
              <a:gd name="connsiteY32" fmla="*/ 45838 h 122418"/>
              <a:gd name="connsiteX33" fmla="*/ 130250 w 235363"/>
              <a:gd name="connsiteY33" fmla="*/ 115791 h 122418"/>
              <a:gd name="connsiteX34" fmla="*/ 140559 w 235363"/>
              <a:gd name="connsiteY34" fmla="*/ 122418 h 122418"/>
              <a:gd name="connsiteX35" fmla="*/ 208487 w 235363"/>
              <a:gd name="connsiteY35" fmla="*/ 122418 h 122418"/>
              <a:gd name="connsiteX36" fmla="*/ 229473 w 235363"/>
              <a:gd name="connsiteY36" fmla="*/ 113766 h 122418"/>
              <a:gd name="connsiteX37" fmla="*/ 234627 w 235363"/>
              <a:gd name="connsiteY37" fmla="*/ 93516 h 122418"/>
              <a:gd name="connsiteX38" fmla="*/ 235364 w 235363"/>
              <a:gd name="connsiteY38" fmla="*/ 10309 h 12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87" h="430">
                <a:moveTo>
                  <a:pt x="429" y="253"/>
                </a:moveTo>
                <a:cubicBezTo>
                  <a:pt x="429" y="244"/>
                  <a:pt x="422" y="237"/>
                  <a:pt x="413" y="237"/>
                </a:cubicBezTo>
                <a:cubicBezTo>
                  <a:pt x="404" y="237"/>
                  <a:pt x="397" y="244"/>
                  <a:pt x="397" y="253"/>
                </a:cubicBezTo>
                <a:lnTo>
                  <a:pt x="397" y="388"/>
                </a:lnTo>
                <a:cubicBezTo>
                  <a:pt x="397" y="390"/>
                  <a:pt x="397" y="391"/>
                  <a:pt x="397" y="392"/>
                </a:cubicBezTo>
                <a:cubicBezTo>
                  <a:pt x="397" y="393"/>
                  <a:pt x="397" y="397"/>
                  <a:pt x="396" y="399"/>
                </a:cubicBezTo>
                <a:cubicBezTo>
                  <a:pt x="395" y="400"/>
                  <a:pt x="392" y="401"/>
                  <a:pt x="388" y="401"/>
                </a:cubicBezTo>
                <a:lnTo>
                  <a:pt x="297" y="401"/>
                </a:lnTo>
                <a:lnTo>
                  <a:pt x="296" y="305"/>
                </a:lnTo>
                <a:cubicBezTo>
                  <a:pt x="297" y="300"/>
                  <a:pt x="298" y="283"/>
                  <a:pt x="288" y="272"/>
                </a:cubicBezTo>
                <a:cubicBezTo>
                  <a:pt x="283" y="266"/>
                  <a:pt x="275" y="260"/>
                  <a:pt x="262" y="260"/>
                </a:cubicBezTo>
                <a:lnTo>
                  <a:pt x="226" y="260"/>
                </a:lnTo>
                <a:cubicBezTo>
                  <a:pt x="213" y="260"/>
                  <a:pt x="204" y="266"/>
                  <a:pt x="200" y="272"/>
                </a:cubicBezTo>
                <a:cubicBezTo>
                  <a:pt x="190" y="283"/>
                  <a:pt x="191" y="299"/>
                  <a:pt x="192" y="305"/>
                </a:cubicBezTo>
                <a:lnTo>
                  <a:pt x="191" y="400"/>
                </a:lnTo>
                <a:lnTo>
                  <a:pt x="100" y="400"/>
                </a:lnTo>
                <a:cubicBezTo>
                  <a:pt x="95" y="400"/>
                  <a:pt x="93" y="400"/>
                  <a:pt x="92" y="399"/>
                </a:cubicBezTo>
                <a:cubicBezTo>
                  <a:pt x="91" y="397"/>
                  <a:pt x="90" y="394"/>
                  <a:pt x="91" y="392"/>
                </a:cubicBezTo>
                <a:cubicBezTo>
                  <a:pt x="91" y="391"/>
                  <a:pt x="91" y="390"/>
                  <a:pt x="91" y="389"/>
                </a:cubicBezTo>
                <a:lnTo>
                  <a:pt x="91" y="254"/>
                </a:lnTo>
                <a:cubicBezTo>
                  <a:pt x="91" y="245"/>
                  <a:pt x="84" y="237"/>
                  <a:pt x="75" y="237"/>
                </a:cubicBezTo>
                <a:cubicBezTo>
                  <a:pt x="66" y="237"/>
                  <a:pt x="58" y="245"/>
                  <a:pt x="58" y="254"/>
                </a:cubicBezTo>
                <a:lnTo>
                  <a:pt x="58" y="384"/>
                </a:lnTo>
                <a:cubicBezTo>
                  <a:pt x="58" y="390"/>
                  <a:pt x="57" y="405"/>
                  <a:pt x="67" y="416"/>
                </a:cubicBezTo>
                <a:cubicBezTo>
                  <a:pt x="72" y="423"/>
                  <a:pt x="82" y="430"/>
                  <a:pt x="100" y="430"/>
                </a:cubicBezTo>
                <a:lnTo>
                  <a:pt x="207" y="430"/>
                </a:lnTo>
                <a:cubicBezTo>
                  <a:pt x="216" y="430"/>
                  <a:pt x="223" y="423"/>
                  <a:pt x="223" y="420"/>
                </a:cubicBezTo>
                <a:lnTo>
                  <a:pt x="224" y="309"/>
                </a:lnTo>
                <a:cubicBezTo>
                  <a:pt x="224" y="303"/>
                  <a:pt x="224" y="302"/>
                  <a:pt x="223" y="301"/>
                </a:cubicBezTo>
                <a:cubicBezTo>
                  <a:pt x="223" y="298"/>
                  <a:pt x="223" y="294"/>
                  <a:pt x="224" y="293"/>
                </a:cubicBezTo>
                <a:lnTo>
                  <a:pt x="262" y="293"/>
                </a:lnTo>
                <a:cubicBezTo>
                  <a:pt x="263" y="294"/>
                  <a:pt x="263" y="298"/>
                  <a:pt x="263" y="301"/>
                </a:cubicBezTo>
                <a:cubicBezTo>
                  <a:pt x="263" y="302"/>
                  <a:pt x="263" y="303"/>
                  <a:pt x="263" y="309"/>
                </a:cubicBezTo>
                <a:lnTo>
                  <a:pt x="263" y="420"/>
                </a:lnTo>
                <a:cubicBezTo>
                  <a:pt x="263" y="423"/>
                  <a:pt x="271" y="430"/>
                  <a:pt x="280" y="430"/>
                </a:cubicBezTo>
                <a:lnTo>
                  <a:pt x="387" y="430"/>
                </a:lnTo>
                <a:cubicBezTo>
                  <a:pt x="405" y="430"/>
                  <a:pt x="414" y="422"/>
                  <a:pt x="420" y="416"/>
                </a:cubicBezTo>
                <a:cubicBezTo>
                  <a:pt x="429" y="405"/>
                  <a:pt x="429" y="390"/>
                  <a:pt x="428" y="384"/>
                </a:cubicBezTo>
                <a:lnTo>
                  <a:pt x="429" y="253"/>
                </a:lnTo>
                <a:close/>
                <a:moveTo>
                  <a:pt x="483" y="223"/>
                </a:moveTo>
                <a:lnTo>
                  <a:pt x="299" y="26"/>
                </a:lnTo>
                <a:cubicBezTo>
                  <a:pt x="295" y="21"/>
                  <a:pt x="276" y="1"/>
                  <a:pt x="248" y="0"/>
                </a:cubicBezTo>
                <a:cubicBezTo>
                  <a:pt x="227" y="-1"/>
                  <a:pt x="207" y="9"/>
                  <a:pt x="189" y="28"/>
                </a:cubicBezTo>
                <a:cubicBezTo>
                  <a:pt x="163" y="56"/>
                  <a:pt x="104" y="119"/>
                  <a:pt x="13" y="214"/>
                </a:cubicBezTo>
                <a:cubicBezTo>
                  <a:pt x="8" y="220"/>
                  <a:pt x="5" y="223"/>
                  <a:pt x="4" y="223"/>
                </a:cubicBezTo>
                <a:cubicBezTo>
                  <a:pt x="-2" y="230"/>
                  <a:pt x="-1" y="240"/>
                  <a:pt x="5" y="247"/>
                </a:cubicBezTo>
                <a:cubicBezTo>
                  <a:pt x="8" y="250"/>
                  <a:pt x="12" y="251"/>
                  <a:pt x="16" y="251"/>
                </a:cubicBezTo>
                <a:lnTo>
                  <a:pt x="17" y="251"/>
                </a:lnTo>
                <a:cubicBezTo>
                  <a:pt x="21" y="251"/>
                  <a:pt x="25" y="249"/>
                  <a:pt x="28" y="246"/>
                </a:cubicBezTo>
                <a:cubicBezTo>
                  <a:pt x="28" y="245"/>
                  <a:pt x="32" y="242"/>
                  <a:pt x="37" y="236"/>
                </a:cubicBezTo>
                <a:cubicBezTo>
                  <a:pt x="128" y="141"/>
                  <a:pt x="186" y="78"/>
                  <a:pt x="213" y="50"/>
                </a:cubicBezTo>
                <a:cubicBezTo>
                  <a:pt x="224" y="39"/>
                  <a:pt x="235" y="32"/>
                  <a:pt x="246" y="33"/>
                </a:cubicBezTo>
                <a:cubicBezTo>
                  <a:pt x="261" y="33"/>
                  <a:pt x="273" y="46"/>
                  <a:pt x="273" y="47"/>
                </a:cubicBezTo>
                <a:lnTo>
                  <a:pt x="274" y="48"/>
                </a:lnTo>
                <a:lnTo>
                  <a:pt x="459" y="246"/>
                </a:lnTo>
                <a:cubicBezTo>
                  <a:pt x="462" y="249"/>
                  <a:pt x="466" y="251"/>
                  <a:pt x="471" y="251"/>
                </a:cubicBezTo>
                <a:cubicBezTo>
                  <a:pt x="475" y="251"/>
                  <a:pt x="479" y="250"/>
                  <a:pt x="482" y="247"/>
                </a:cubicBezTo>
                <a:cubicBezTo>
                  <a:pt x="488" y="240"/>
                  <a:pt x="489" y="230"/>
                  <a:pt x="483" y="22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FFFFF">
                  <a:alpha val="60000"/>
                </a:srgbClr>
              </a:gs>
            </a:gsLst>
            <a:lin ang="2700000" scaled="1"/>
          </a:gradFill>
          <a:ln w="335" cap="flat">
            <a:noFill/>
            <a:prstDash val="solid"/>
            <a:miter/>
          </a:ln>
          <a:effectLst>
            <a:outerShdw blurRad="88900" dist="25400" dir="2700000" algn="tl" rotWithShape="0">
              <a:schemeClr val="accent1">
                <a:alpha val="30000"/>
              </a:schemeClr>
            </a:outerShdw>
          </a:effectLst>
        </p:spPr>
        <p:txBody>
          <a:bodyPr rtlCol="0" anchor="ctr"/>
          <a:p>
            <a:endParaRPr lang="zh-CN" altLang="en-US"/>
          </a:p>
        </p:txBody>
      </p:sp>
      <p:pic>
        <p:nvPicPr>
          <p:cNvPr id="43" name="图片 1" descr="C:\Users\Lee\Desktop\劳动节10_01(1).png劳动节10_01(1)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466090" y="1437640"/>
            <a:ext cx="4068445" cy="2809240"/>
          </a:xfrm>
          <a:prstGeom prst="rect">
            <a:avLst/>
          </a:prstGeom>
          <a:ln>
            <a:noFill/>
          </a:ln>
        </p:spPr>
      </p:pic>
      <p:pic>
        <p:nvPicPr>
          <p:cNvPr id="44" name="图片 11" descr="C:\Users\Lee\Desktop\小岗位_01.png小岗位_0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291070" y="1370330"/>
            <a:ext cx="4584065" cy="2705100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23"/>
            </p:custDataLst>
          </p:nvPr>
        </p:nvSpPr>
        <p:spPr>
          <a:xfrm>
            <a:off x="1545590" y="4945380"/>
            <a:ext cx="2257425" cy="6229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自觉遵守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 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幸福常伴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61035" y="453390"/>
            <a:ext cx="6495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sz="2400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</a:rPr>
              <a:t>三、制度文化：凝聚奋斗的亚夫村</a:t>
            </a:r>
            <a:endParaRPr sz="2400">
              <a:solidFill>
                <a:schemeClr val="accent2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19175" y="809625"/>
            <a:ext cx="995489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02</a:t>
            </a:r>
            <a:r>
              <a:rPr lang="zh-CN" altLang="en-US" sz="2000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、</a:t>
            </a:r>
            <a:r>
              <a:rPr sz="2000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评价机制：奋进的亚夫村</a:t>
            </a:r>
            <a:r>
              <a:rPr lang="en-US" altLang="zh-CN" sz="2000" b="0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     </a:t>
            </a:r>
            <a:endParaRPr lang="en-US" altLang="zh-CN" sz="2000" b="0">
              <a:solidFill>
                <a:schemeClr val="accent2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3435350" y="3666490"/>
          <a:ext cx="486410" cy="731520"/>
        </p:xfrm>
        <a:graphic>
          <a:graphicData uri="http://schemas.openxmlformats.org/drawingml/2006/table">
            <a:tbl>
              <a:tblPr/>
              <a:tblGrid>
                <a:gridCol w="243205"/>
                <a:gridCol w="243205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24467" y="2508988"/>
            <a:ext cx="3776138" cy="3408656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444949" y="5185536"/>
            <a:ext cx="543730" cy="54373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627830" y="5181969"/>
            <a:ext cx="543730" cy="54373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8621602" y="4830186"/>
            <a:ext cx="2593776" cy="71070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3、生产富农“奋斗史”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8621602" y="5540887"/>
            <a:ext cx="2593776" cy="69785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成长手册记录点滴成长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1410049" y="4830186"/>
            <a:ext cx="2742909" cy="71070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2、劳动“好把式”榜单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1409693" y="5540887"/>
            <a:ext cx="2593776" cy="69785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班级劳动好把式展示栏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4850769" y="982972"/>
            <a:ext cx="2593776" cy="71070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1、“劳动致富”银行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3435350" y="1774825"/>
            <a:ext cx="4008120" cy="6807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指向自理、担当、服务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组合拳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知边界、守分寸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图形 20"/>
          <p:cNvSpPr/>
          <p:nvPr>
            <p:custDataLst>
              <p:tags r:id="rId10"/>
            </p:custDataLst>
          </p:nvPr>
        </p:nvSpPr>
        <p:spPr>
          <a:xfrm>
            <a:off x="5317839" y="3473002"/>
            <a:ext cx="1993675" cy="1799588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3200" b="1">
                <a:solidFill>
                  <a:schemeClr val="lt1"/>
                </a:solidFill>
                <a:uFillTx/>
                <a:latin typeface="+mn-ea"/>
                <a:cs typeface="+mn-ea"/>
                <a:sym typeface="+mn-ea"/>
              </a:rPr>
              <a:t>评价机制</a:t>
            </a:r>
            <a:endParaRPr lang="zh-CN" altLang="en-US" sz="3200" b="1">
              <a:solidFill>
                <a:schemeClr val="lt1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1"/>
            </p:custDataLst>
          </p:nvPr>
        </p:nvSpPr>
        <p:spPr>
          <a:xfrm>
            <a:off x="6040671" y="2691659"/>
            <a:ext cx="543730" cy="54373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4" name="图片 15" descr="343439383331313b343532303032383bbfcdbba7b9dcc0ed"/>
          <p:cNvSpPr/>
          <p:nvPr>
            <p:custDataLst>
              <p:tags r:id="rId12"/>
            </p:custDataLst>
          </p:nvPr>
        </p:nvSpPr>
        <p:spPr>
          <a:xfrm>
            <a:off x="6202648" y="2852922"/>
            <a:ext cx="221201" cy="222315"/>
          </a:xfrm>
          <a:custGeom>
            <a:avLst/>
            <a:gdLst>
              <a:gd name="connsiteX0" fmla="*/ 148958 w 196849"/>
              <a:gd name="connsiteY0" fmla="*/ 154912 h 197840"/>
              <a:gd name="connsiteX1" fmla="*/ 107222 w 196849"/>
              <a:gd name="connsiteY1" fmla="*/ 122221 h 197840"/>
              <a:gd name="connsiteX2" fmla="*/ 104750 w 196849"/>
              <a:gd name="connsiteY2" fmla="*/ 115355 h 197840"/>
              <a:gd name="connsiteX3" fmla="*/ 104750 w 196849"/>
              <a:gd name="connsiteY3" fmla="*/ 115252 h 197840"/>
              <a:gd name="connsiteX4" fmla="*/ 105046 w 196849"/>
              <a:gd name="connsiteY4" fmla="*/ 114638 h 197840"/>
              <a:gd name="connsiteX5" fmla="*/ 120672 w 196849"/>
              <a:gd name="connsiteY5" fmla="*/ 70878 h 197840"/>
              <a:gd name="connsiteX6" fmla="*/ 104354 w 196849"/>
              <a:gd name="connsiteY6" fmla="*/ 24147 h 197840"/>
              <a:gd name="connsiteX7" fmla="*/ 103464 w 196849"/>
              <a:gd name="connsiteY7" fmla="*/ 18305 h 197840"/>
              <a:gd name="connsiteX8" fmla="*/ 130562 w 196849"/>
              <a:gd name="connsiteY8" fmla="*/ 166 h 197840"/>
              <a:gd name="connsiteX9" fmla="*/ 166166 w 196849"/>
              <a:gd name="connsiteY9" fmla="*/ 31935 h 197840"/>
              <a:gd name="connsiteX10" fmla="*/ 154298 w 196849"/>
              <a:gd name="connsiteY10" fmla="*/ 79077 h 197840"/>
              <a:gd name="connsiteX11" fmla="*/ 150342 w 196849"/>
              <a:gd name="connsiteY11" fmla="*/ 84201 h 197840"/>
              <a:gd name="connsiteX12" fmla="*/ 149946 w 196849"/>
              <a:gd name="connsiteY12" fmla="*/ 92092 h 197840"/>
              <a:gd name="connsiteX13" fmla="*/ 151430 w 196849"/>
              <a:gd name="connsiteY13" fmla="*/ 94654 h 197840"/>
              <a:gd name="connsiteX14" fmla="*/ 163298 w 196849"/>
              <a:gd name="connsiteY14" fmla="*/ 100700 h 197840"/>
              <a:gd name="connsiteX15" fmla="*/ 176155 w 196849"/>
              <a:gd name="connsiteY15" fmla="*/ 106849 h 197840"/>
              <a:gd name="connsiteX16" fmla="*/ 195935 w 196849"/>
              <a:gd name="connsiteY16" fmla="*/ 125296 h 197840"/>
              <a:gd name="connsiteX17" fmla="*/ 193957 w 196849"/>
              <a:gd name="connsiteY17" fmla="*/ 144767 h 197840"/>
              <a:gd name="connsiteX18" fmla="*/ 153804 w 196849"/>
              <a:gd name="connsiteY18" fmla="*/ 157679 h 197840"/>
              <a:gd name="connsiteX19" fmla="*/ 148958 w 196849"/>
              <a:gd name="connsiteY19" fmla="*/ 154912 h 197840"/>
              <a:gd name="connsiteX20" fmla="*/ 114 w 196849"/>
              <a:gd name="connsiteY20" fmla="*/ 175409 h 197840"/>
              <a:gd name="connsiteX21" fmla="*/ 114 w 196849"/>
              <a:gd name="connsiteY21" fmla="*/ 168235 h 197840"/>
              <a:gd name="connsiteX22" fmla="*/ 2092 w 196849"/>
              <a:gd name="connsiteY22" fmla="*/ 162087 h 197840"/>
              <a:gd name="connsiteX23" fmla="*/ 20586 w 196849"/>
              <a:gd name="connsiteY23" fmla="*/ 143845 h 197840"/>
              <a:gd name="connsiteX24" fmla="*/ 21180 w 196849"/>
              <a:gd name="connsiteY24" fmla="*/ 143435 h 197840"/>
              <a:gd name="connsiteX25" fmla="*/ 39674 w 196849"/>
              <a:gd name="connsiteY25" fmla="*/ 134417 h 197840"/>
              <a:gd name="connsiteX26" fmla="*/ 45608 w 196849"/>
              <a:gd name="connsiteY26" fmla="*/ 131854 h 197840"/>
              <a:gd name="connsiteX27" fmla="*/ 47289 w 196849"/>
              <a:gd name="connsiteY27" fmla="*/ 130522 h 197840"/>
              <a:gd name="connsiteX28" fmla="*/ 50454 w 196849"/>
              <a:gd name="connsiteY28" fmla="*/ 113920 h 197840"/>
              <a:gd name="connsiteX29" fmla="*/ 46597 w 196849"/>
              <a:gd name="connsiteY29" fmla="*/ 108899 h 197840"/>
              <a:gd name="connsiteX30" fmla="*/ 46399 w 196849"/>
              <a:gd name="connsiteY30" fmla="*/ 108694 h 197840"/>
              <a:gd name="connsiteX31" fmla="*/ 31663 w 196849"/>
              <a:gd name="connsiteY31" fmla="*/ 60630 h 197840"/>
              <a:gd name="connsiteX32" fmla="*/ 68256 w 196849"/>
              <a:gd name="connsiteY32" fmla="*/ 25786 h 197840"/>
              <a:gd name="connsiteX33" fmla="*/ 105838 w 196849"/>
              <a:gd name="connsiteY33" fmla="*/ 60425 h 197840"/>
              <a:gd name="connsiteX34" fmla="*/ 105936 w 196849"/>
              <a:gd name="connsiteY34" fmla="*/ 60938 h 197840"/>
              <a:gd name="connsiteX35" fmla="*/ 100992 w 196849"/>
              <a:gd name="connsiteY35" fmla="*/ 91477 h 197840"/>
              <a:gd name="connsiteX36" fmla="*/ 91299 w 196849"/>
              <a:gd name="connsiteY36" fmla="*/ 108591 h 197840"/>
              <a:gd name="connsiteX37" fmla="*/ 90904 w 196849"/>
              <a:gd name="connsiteY37" fmla="*/ 109206 h 197840"/>
              <a:gd name="connsiteX38" fmla="*/ 87343 w 196849"/>
              <a:gd name="connsiteY38" fmla="*/ 113510 h 197840"/>
              <a:gd name="connsiteX39" fmla="*/ 86948 w 196849"/>
              <a:gd name="connsiteY39" fmla="*/ 114535 h 197840"/>
              <a:gd name="connsiteX40" fmla="*/ 89124 w 196849"/>
              <a:gd name="connsiteY40" fmla="*/ 131444 h 197840"/>
              <a:gd name="connsiteX41" fmla="*/ 96838 w 196849"/>
              <a:gd name="connsiteY41" fmla="*/ 134417 h 197840"/>
              <a:gd name="connsiteX42" fmla="*/ 97332 w 196849"/>
              <a:gd name="connsiteY42" fmla="*/ 134621 h 197840"/>
              <a:gd name="connsiteX43" fmla="*/ 129573 w 196849"/>
              <a:gd name="connsiteY43" fmla="*/ 153888 h 197840"/>
              <a:gd name="connsiteX44" fmla="*/ 129870 w 196849"/>
              <a:gd name="connsiteY44" fmla="*/ 154093 h 197840"/>
              <a:gd name="connsiteX45" fmla="*/ 137189 w 196849"/>
              <a:gd name="connsiteY45" fmla="*/ 165263 h 197840"/>
              <a:gd name="connsiteX46" fmla="*/ 137584 w 196849"/>
              <a:gd name="connsiteY46" fmla="*/ 168747 h 197840"/>
              <a:gd name="connsiteX47" fmla="*/ 137584 w 196849"/>
              <a:gd name="connsiteY47" fmla="*/ 176741 h 197840"/>
              <a:gd name="connsiteX48" fmla="*/ 137387 w 196849"/>
              <a:gd name="connsiteY48" fmla="*/ 178176 h 197840"/>
              <a:gd name="connsiteX49" fmla="*/ 107914 w 196849"/>
              <a:gd name="connsiteY49" fmla="*/ 194881 h 197840"/>
              <a:gd name="connsiteX50" fmla="*/ 32751 w 196849"/>
              <a:gd name="connsiteY50" fmla="*/ 194881 h 197840"/>
              <a:gd name="connsiteX51" fmla="*/ 4070 w 196849"/>
              <a:gd name="connsiteY51" fmla="*/ 182582 h 197840"/>
              <a:gd name="connsiteX52" fmla="*/ 114 w 196849"/>
              <a:gd name="connsiteY52" fmla="*/ 175409 h 19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6849" h="197840">
                <a:moveTo>
                  <a:pt x="148958" y="154912"/>
                </a:moveTo>
                <a:cubicBezTo>
                  <a:pt x="140452" y="138209"/>
                  <a:pt x="124826" y="129498"/>
                  <a:pt x="107222" y="122221"/>
                </a:cubicBezTo>
                <a:cubicBezTo>
                  <a:pt x="104551" y="121094"/>
                  <a:pt x="103464" y="117917"/>
                  <a:pt x="104750" y="115355"/>
                </a:cubicBezTo>
                <a:lnTo>
                  <a:pt x="104750" y="115252"/>
                </a:lnTo>
                <a:lnTo>
                  <a:pt x="105046" y="114638"/>
                </a:lnTo>
                <a:cubicBezTo>
                  <a:pt x="112860" y="103365"/>
                  <a:pt x="119683" y="89120"/>
                  <a:pt x="120672" y="70878"/>
                </a:cubicBezTo>
                <a:cubicBezTo>
                  <a:pt x="122551" y="49972"/>
                  <a:pt x="114936" y="35215"/>
                  <a:pt x="104354" y="24147"/>
                </a:cubicBezTo>
                <a:cubicBezTo>
                  <a:pt x="102870" y="22610"/>
                  <a:pt x="102475" y="20252"/>
                  <a:pt x="103464" y="18305"/>
                </a:cubicBezTo>
                <a:cubicBezTo>
                  <a:pt x="108507" y="8672"/>
                  <a:pt x="116321" y="1089"/>
                  <a:pt x="130562" y="166"/>
                </a:cubicBezTo>
                <a:cubicBezTo>
                  <a:pt x="152320" y="-859"/>
                  <a:pt x="164188" y="13489"/>
                  <a:pt x="166166" y="31935"/>
                </a:cubicBezTo>
                <a:cubicBezTo>
                  <a:pt x="169133" y="52432"/>
                  <a:pt x="162210" y="68829"/>
                  <a:pt x="154298" y="79077"/>
                </a:cubicBezTo>
                <a:cubicBezTo>
                  <a:pt x="153309" y="81127"/>
                  <a:pt x="151331" y="82151"/>
                  <a:pt x="150342" y="84201"/>
                </a:cubicBezTo>
                <a:cubicBezTo>
                  <a:pt x="149551" y="85840"/>
                  <a:pt x="149353" y="89632"/>
                  <a:pt x="149946" y="92092"/>
                </a:cubicBezTo>
                <a:cubicBezTo>
                  <a:pt x="150145" y="93117"/>
                  <a:pt x="150639" y="93937"/>
                  <a:pt x="151430" y="94654"/>
                </a:cubicBezTo>
                <a:cubicBezTo>
                  <a:pt x="154199" y="97113"/>
                  <a:pt x="159836" y="98856"/>
                  <a:pt x="163298" y="100700"/>
                </a:cubicBezTo>
                <a:cubicBezTo>
                  <a:pt x="168243" y="102750"/>
                  <a:pt x="172199" y="104799"/>
                  <a:pt x="176155" y="106849"/>
                </a:cubicBezTo>
                <a:cubicBezTo>
                  <a:pt x="184067" y="110948"/>
                  <a:pt x="192968" y="117097"/>
                  <a:pt x="195935" y="125296"/>
                </a:cubicBezTo>
                <a:cubicBezTo>
                  <a:pt x="197913" y="130420"/>
                  <a:pt x="196924" y="140668"/>
                  <a:pt x="193957" y="144767"/>
                </a:cubicBezTo>
                <a:cubicBezTo>
                  <a:pt x="187528" y="154298"/>
                  <a:pt x="169034" y="155835"/>
                  <a:pt x="153804" y="157679"/>
                </a:cubicBezTo>
                <a:cubicBezTo>
                  <a:pt x="151826" y="157782"/>
                  <a:pt x="149946" y="156757"/>
                  <a:pt x="148958" y="154912"/>
                </a:cubicBezTo>
                <a:moveTo>
                  <a:pt x="114" y="175409"/>
                </a:moveTo>
                <a:lnTo>
                  <a:pt x="114" y="168235"/>
                </a:lnTo>
                <a:cubicBezTo>
                  <a:pt x="114" y="166186"/>
                  <a:pt x="1103" y="164136"/>
                  <a:pt x="2092" y="162087"/>
                </a:cubicBezTo>
                <a:cubicBezTo>
                  <a:pt x="5949" y="153990"/>
                  <a:pt x="13762" y="148867"/>
                  <a:pt x="20586" y="143845"/>
                </a:cubicBezTo>
                <a:cubicBezTo>
                  <a:pt x="20784" y="143743"/>
                  <a:pt x="20982" y="143537"/>
                  <a:pt x="21180" y="143435"/>
                </a:cubicBezTo>
                <a:cubicBezTo>
                  <a:pt x="27015" y="140463"/>
                  <a:pt x="32850" y="137388"/>
                  <a:pt x="39674" y="134417"/>
                </a:cubicBezTo>
                <a:cubicBezTo>
                  <a:pt x="41355" y="133597"/>
                  <a:pt x="43729" y="132675"/>
                  <a:pt x="45608" y="131854"/>
                </a:cubicBezTo>
                <a:cubicBezTo>
                  <a:pt x="46300" y="131547"/>
                  <a:pt x="46893" y="131137"/>
                  <a:pt x="47289" y="130522"/>
                </a:cubicBezTo>
                <a:cubicBezTo>
                  <a:pt x="50157" y="126935"/>
                  <a:pt x="53223" y="119557"/>
                  <a:pt x="50454" y="113920"/>
                </a:cubicBezTo>
                <a:cubicBezTo>
                  <a:pt x="49465" y="111871"/>
                  <a:pt x="48476" y="110846"/>
                  <a:pt x="46597" y="108899"/>
                </a:cubicBezTo>
                <a:lnTo>
                  <a:pt x="46399" y="108694"/>
                </a:lnTo>
                <a:cubicBezTo>
                  <a:pt x="37498" y="98446"/>
                  <a:pt x="29685" y="81024"/>
                  <a:pt x="31663" y="60630"/>
                </a:cubicBezTo>
                <a:cubicBezTo>
                  <a:pt x="33641" y="40134"/>
                  <a:pt x="46498" y="25786"/>
                  <a:pt x="68256" y="25786"/>
                </a:cubicBezTo>
                <a:cubicBezTo>
                  <a:pt x="89915" y="25786"/>
                  <a:pt x="102772" y="40031"/>
                  <a:pt x="105838" y="60425"/>
                </a:cubicBezTo>
                <a:cubicBezTo>
                  <a:pt x="105838" y="60630"/>
                  <a:pt x="105838" y="60733"/>
                  <a:pt x="105936" y="60938"/>
                </a:cubicBezTo>
                <a:cubicBezTo>
                  <a:pt x="106826" y="73133"/>
                  <a:pt x="103958" y="84303"/>
                  <a:pt x="100992" y="91477"/>
                </a:cubicBezTo>
                <a:cubicBezTo>
                  <a:pt x="98123" y="98548"/>
                  <a:pt x="95156" y="103570"/>
                  <a:pt x="91299" y="108591"/>
                </a:cubicBezTo>
                <a:cubicBezTo>
                  <a:pt x="91102" y="108796"/>
                  <a:pt x="91002" y="109001"/>
                  <a:pt x="90904" y="109206"/>
                </a:cubicBezTo>
                <a:cubicBezTo>
                  <a:pt x="89915" y="110846"/>
                  <a:pt x="88332" y="111871"/>
                  <a:pt x="87343" y="113510"/>
                </a:cubicBezTo>
                <a:cubicBezTo>
                  <a:pt x="87146" y="113818"/>
                  <a:pt x="87046" y="114125"/>
                  <a:pt x="86948" y="114535"/>
                </a:cubicBezTo>
                <a:cubicBezTo>
                  <a:pt x="85266" y="120582"/>
                  <a:pt x="87146" y="128473"/>
                  <a:pt x="89124" y="131444"/>
                </a:cubicBezTo>
                <a:cubicBezTo>
                  <a:pt x="90112" y="133392"/>
                  <a:pt x="93871" y="133494"/>
                  <a:pt x="96838" y="134417"/>
                </a:cubicBezTo>
                <a:cubicBezTo>
                  <a:pt x="97036" y="134519"/>
                  <a:pt x="97134" y="134519"/>
                  <a:pt x="97332" y="134621"/>
                </a:cubicBezTo>
                <a:cubicBezTo>
                  <a:pt x="109101" y="139745"/>
                  <a:pt x="120772" y="145792"/>
                  <a:pt x="129573" y="153888"/>
                </a:cubicBezTo>
                <a:cubicBezTo>
                  <a:pt x="129672" y="153990"/>
                  <a:pt x="129771" y="154093"/>
                  <a:pt x="129870" y="154093"/>
                </a:cubicBezTo>
                <a:cubicBezTo>
                  <a:pt x="132441" y="156757"/>
                  <a:pt x="135804" y="160345"/>
                  <a:pt x="137189" y="165263"/>
                </a:cubicBezTo>
                <a:cubicBezTo>
                  <a:pt x="137485" y="166390"/>
                  <a:pt x="137584" y="167621"/>
                  <a:pt x="137584" y="168747"/>
                </a:cubicBezTo>
                <a:lnTo>
                  <a:pt x="137584" y="176741"/>
                </a:lnTo>
                <a:cubicBezTo>
                  <a:pt x="137584" y="177254"/>
                  <a:pt x="137485" y="177766"/>
                  <a:pt x="137387" y="178176"/>
                </a:cubicBezTo>
                <a:cubicBezTo>
                  <a:pt x="134024" y="188834"/>
                  <a:pt x="120475" y="191908"/>
                  <a:pt x="107914" y="194881"/>
                </a:cubicBezTo>
                <a:cubicBezTo>
                  <a:pt x="86156" y="198980"/>
                  <a:pt x="55498" y="198980"/>
                  <a:pt x="32751" y="194881"/>
                </a:cubicBezTo>
                <a:cubicBezTo>
                  <a:pt x="21872" y="192831"/>
                  <a:pt x="10004" y="189757"/>
                  <a:pt x="4070" y="182582"/>
                </a:cubicBezTo>
                <a:cubicBezTo>
                  <a:pt x="2092" y="181558"/>
                  <a:pt x="1103" y="179508"/>
                  <a:pt x="114" y="175409"/>
                </a:cubicBezTo>
              </a:path>
            </a:pathLst>
          </a:custGeom>
          <a:solidFill>
            <a:schemeClr val="lt1">
              <a:lumMod val="100000"/>
            </a:schemeClr>
          </a:solidFill>
          <a:ln w="68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图片 31" descr="343435383036303b343532343134393bcdb7c4d4b7e7b1a9"/>
          <p:cNvSpPr/>
          <p:nvPr>
            <p:custDataLst>
              <p:tags r:id="rId13"/>
            </p:custDataLst>
          </p:nvPr>
        </p:nvSpPr>
        <p:spPr>
          <a:xfrm>
            <a:off x="7616916" y="5336810"/>
            <a:ext cx="196740" cy="229764"/>
          </a:xfrm>
          <a:custGeom>
            <a:avLst/>
            <a:gdLst>
              <a:gd name="connsiteX0" fmla="*/ 97055 w 175081"/>
              <a:gd name="connsiteY0" fmla="*/ 114 h 204469"/>
              <a:gd name="connsiteX1" fmla="*/ 19903 w 175081"/>
              <a:gd name="connsiteY1" fmla="*/ 65852 h 204469"/>
              <a:gd name="connsiteX2" fmla="*/ 1198 w 175081"/>
              <a:gd name="connsiteY2" fmla="*/ 98851 h 204469"/>
              <a:gd name="connsiteX3" fmla="*/ 8353 w 175081"/>
              <a:gd name="connsiteY3" fmla="*/ 111131 h 204469"/>
              <a:gd name="connsiteX4" fmla="*/ 20973 w 175081"/>
              <a:gd name="connsiteY4" fmla="*/ 111131 h 204469"/>
              <a:gd name="connsiteX5" fmla="*/ 20973 w 175081"/>
              <a:gd name="connsiteY5" fmla="*/ 152145 h 204469"/>
              <a:gd name="connsiteX6" fmla="*/ 43068 w 175081"/>
              <a:gd name="connsiteY6" fmla="*/ 169560 h 204469"/>
              <a:gd name="connsiteX7" fmla="*/ 57221 w 175081"/>
              <a:gd name="connsiteY7" fmla="*/ 167605 h 204469"/>
              <a:gd name="connsiteX8" fmla="*/ 57221 w 175081"/>
              <a:gd name="connsiteY8" fmla="*/ 191373 h 204469"/>
              <a:gd name="connsiteX9" fmla="*/ 70433 w 175081"/>
              <a:gd name="connsiteY9" fmla="*/ 204584 h 204469"/>
              <a:gd name="connsiteX10" fmla="*/ 113376 w 175081"/>
              <a:gd name="connsiteY10" fmla="*/ 204584 h 204469"/>
              <a:gd name="connsiteX11" fmla="*/ 126590 w 175081"/>
              <a:gd name="connsiteY11" fmla="*/ 191373 h 204469"/>
              <a:gd name="connsiteX12" fmla="*/ 126590 w 175081"/>
              <a:gd name="connsiteY12" fmla="*/ 150566 h 204469"/>
              <a:gd name="connsiteX13" fmla="*/ 175198 w 175081"/>
              <a:gd name="connsiteY13" fmla="*/ 78236 h 204469"/>
              <a:gd name="connsiteX14" fmla="*/ 97055 w 175081"/>
              <a:gd name="connsiteY14" fmla="*/ 114 h 204469"/>
              <a:gd name="connsiteX15" fmla="*/ 125430 w 175081"/>
              <a:gd name="connsiteY15" fmla="*/ 70505 h 204469"/>
              <a:gd name="connsiteX16" fmla="*/ 82830 w 175081"/>
              <a:gd name="connsiteY16" fmla="*/ 115282 h 204469"/>
              <a:gd name="connsiteX17" fmla="*/ 77168 w 175081"/>
              <a:gd name="connsiteY17" fmla="*/ 112527 h 204469"/>
              <a:gd name="connsiteX18" fmla="*/ 81655 w 175081"/>
              <a:gd name="connsiteY18" fmla="*/ 81869 h 204469"/>
              <a:gd name="connsiteX19" fmla="*/ 62178 w 175081"/>
              <a:gd name="connsiteY19" fmla="*/ 81869 h 204469"/>
              <a:gd name="connsiteX20" fmla="*/ 59783 w 175081"/>
              <a:gd name="connsiteY20" fmla="*/ 76291 h 204469"/>
              <a:gd name="connsiteX21" fmla="*/ 102386 w 175081"/>
              <a:gd name="connsiteY21" fmla="*/ 31515 h 204469"/>
              <a:gd name="connsiteX22" fmla="*/ 108048 w 175081"/>
              <a:gd name="connsiteY22" fmla="*/ 34270 h 204469"/>
              <a:gd name="connsiteX23" fmla="*/ 103562 w 175081"/>
              <a:gd name="connsiteY23" fmla="*/ 64928 h 204469"/>
              <a:gd name="connsiteX24" fmla="*/ 123038 w 175081"/>
              <a:gd name="connsiteY24" fmla="*/ 64928 h 204469"/>
              <a:gd name="connsiteX25" fmla="*/ 125430 w 175081"/>
              <a:gd name="connsiteY25" fmla="*/ 70505 h 20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5081" h="204469">
                <a:moveTo>
                  <a:pt x="97055" y="114"/>
                </a:moveTo>
                <a:cubicBezTo>
                  <a:pt x="58115" y="114"/>
                  <a:pt x="25839" y="28592"/>
                  <a:pt x="19903" y="65852"/>
                </a:cubicBezTo>
                <a:lnTo>
                  <a:pt x="1198" y="98851"/>
                </a:lnTo>
                <a:cubicBezTo>
                  <a:pt x="-1911" y="104333"/>
                  <a:pt x="2050" y="111131"/>
                  <a:pt x="8353" y="111131"/>
                </a:cubicBezTo>
                <a:lnTo>
                  <a:pt x="20973" y="111131"/>
                </a:lnTo>
                <a:lnTo>
                  <a:pt x="20973" y="152145"/>
                </a:lnTo>
                <a:cubicBezTo>
                  <a:pt x="20973" y="163728"/>
                  <a:pt x="31803" y="172264"/>
                  <a:pt x="43068" y="169560"/>
                </a:cubicBezTo>
                <a:lnTo>
                  <a:pt x="57221" y="167605"/>
                </a:lnTo>
                <a:lnTo>
                  <a:pt x="57221" y="191373"/>
                </a:lnTo>
                <a:cubicBezTo>
                  <a:pt x="57221" y="198669"/>
                  <a:pt x="63136" y="204584"/>
                  <a:pt x="70433" y="204584"/>
                </a:cubicBezTo>
                <a:lnTo>
                  <a:pt x="113376" y="204584"/>
                </a:lnTo>
                <a:cubicBezTo>
                  <a:pt x="120674" y="204584"/>
                  <a:pt x="126590" y="198669"/>
                  <a:pt x="126590" y="191373"/>
                </a:cubicBezTo>
                <a:lnTo>
                  <a:pt x="126590" y="150566"/>
                </a:lnTo>
                <a:cubicBezTo>
                  <a:pt x="155101" y="138919"/>
                  <a:pt x="175198" y="110928"/>
                  <a:pt x="175198" y="78236"/>
                </a:cubicBezTo>
                <a:cubicBezTo>
                  <a:pt x="175196" y="35088"/>
                  <a:pt x="140209" y="114"/>
                  <a:pt x="97055" y="114"/>
                </a:cubicBezTo>
                <a:moveTo>
                  <a:pt x="125430" y="70505"/>
                </a:moveTo>
                <a:lnTo>
                  <a:pt x="82830" y="115282"/>
                </a:lnTo>
                <a:cubicBezTo>
                  <a:pt x="80610" y="117616"/>
                  <a:pt x="76703" y="115714"/>
                  <a:pt x="77168" y="112527"/>
                </a:cubicBezTo>
                <a:lnTo>
                  <a:pt x="81655" y="81869"/>
                </a:lnTo>
                <a:lnTo>
                  <a:pt x="62178" y="81869"/>
                </a:lnTo>
                <a:cubicBezTo>
                  <a:pt x="59275" y="81869"/>
                  <a:pt x="57784" y="78395"/>
                  <a:pt x="59783" y="76291"/>
                </a:cubicBezTo>
                <a:lnTo>
                  <a:pt x="102386" y="31515"/>
                </a:lnTo>
                <a:cubicBezTo>
                  <a:pt x="104606" y="29180"/>
                  <a:pt x="108513" y="31082"/>
                  <a:pt x="108048" y="34270"/>
                </a:cubicBezTo>
                <a:lnTo>
                  <a:pt x="103562" y="64928"/>
                </a:lnTo>
                <a:lnTo>
                  <a:pt x="123038" y="64928"/>
                </a:lnTo>
                <a:cubicBezTo>
                  <a:pt x="125939" y="64928"/>
                  <a:pt x="127432" y="68401"/>
                  <a:pt x="125430" y="70505"/>
                </a:cubicBezTo>
              </a:path>
            </a:pathLst>
          </a:custGeom>
          <a:solidFill>
            <a:schemeClr val="lt1">
              <a:lumMod val="100000"/>
            </a:schemeClr>
          </a:solidFill>
          <a:ln w="714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图片 32" descr="343439383331313b343532303033313bd3a6d3c3c9ccb3c7"/>
          <p:cNvSpPr/>
          <p:nvPr>
            <p:custDataLst>
              <p:tags r:id="rId14"/>
            </p:custDataLst>
          </p:nvPr>
        </p:nvSpPr>
        <p:spPr>
          <a:xfrm>
            <a:off x="4800511" y="5343946"/>
            <a:ext cx="198389" cy="222629"/>
          </a:xfrm>
          <a:custGeom>
            <a:avLst/>
            <a:gdLst>
              <a:gd name="connsiteX0" fmla="*/ 143561 w 176548"/>
              <a:gd name="connsiteY0" fmla="*/ 198234 h 198120"/>
              <a:gd name="connsiteX1" fmla="*/ 33218 w 176548"/>
              <a:gd name="connsiteY1" fmla="*/ 198234 h 198120"/>
              <a:gd name="connsiteX2" fmla="*/ 115 w 176548"/>
              <a:gd name="connsiteY2" fmla="*/ 165214 h 198120"/>
              <a:gd name="connsiteX3" fmla="*/ 115 w 176548"/>
              <a:gd name="connsiteY3" fmla="*/ 33134 h 198120"/>
              <a:gd name="connsiteX4" fmla="*/ 33218 w 176548"/>
              <a:gd name="connsiteY4" fmla="*/ 114 h 198120"/>
              <a:gd name="connsiteX5" fmla="*/ 143561 w 176548"/>
              <a:gd name="connsiteY5" fmla="*/ 114 h 198120"/>
              <a:gd name="connsiteX6" fmla="*/ 176663 w 176548"/>
              <a:gd name="connsiteY6" fmla="*/ 33134 h 198120"/>
              <a:gd name="connsiteX7" fmla="*/ 176663 w 176548"/>
              <a:gd name="connsiteY7" fmla="*/ 165214 h 198120"/>
              <a:gd name="connsiteX8" fmla="*/ 143561 w 176548"/>
              <a:gd name="connsiteY8" fmla="*/ 198234 h 198120"/>
              <a:gd name="connsiteX9" fmla="*/ 88389 w 176548"/>
              <a:gd name="connsiteY9" fmla="*/ 91312 h 198120"/>
              <a:gd name="connsiteX10" fmla="*/ 132526 w 176548"/>
              <a:gd name="connsiteY10" fmla="*/ 45713 h 198120"/>
              <a:gd name="connsiteX11" fmla="*/ 121492 w 176548"/>
              <a:gd name="connsiteY11" fmla="*/ 34313 h 198120"/>
              <a:gd name="connsiteX12" fmla="*/ 110458 w 176548"/>
              <a:gd name="connsiteY12" fmla="*/ 45713 h 198120"/>
              <a:gd name="connsiteX13" fmla="*/ 88389 w 176548"/>
              <a:gd name="connsiteY13" fmla="*/ 68513 h 198120"/>
              <a:gd name="connsiteX14" fmla="*/ 66321 w 176548"/>
              <a:gd name="connsiteY14" fmla="*/ 45713 h 198120"/>
              <a:gd name="connsiteX15" fmla="*/ 55286 w 176548"/>
              <a:gd name="connsiteY15" fmla="*/ 34313 h 198120"/>
              <a:gd name="connsiteX16" fmla="*/ 44252 w 176548"/>
              <a:gd name="connsiteY16" fmla="*/ 45713 h 198120"/>
              <a:gd name="connsiteX17" fmla="*/ 88389 w 176548"/>
              <a:gd name="connsiteY17" fmla="*/ 91312 h 198120"/>
              <a:gd name="connsiteX18" fmla="*/ 110458 w 176548"/>
              <a:gd name="connsiteY18" fmla="*/ 159711 h 198120"/>
              <a:gd name="connsiteX19" fmla="*/ 121492 w 176548"/>
              <a:gd name="connsiteY19" fmla="*/ 148311 h 198120"/>
              <a:gd name="connsiteX20" fmla="*/ 110458 w 176548"/>
              <a:gd name="connsiteY20" fmla="*/ 136911 h 198120"/>
              <a:gd name="connsiteX21" fmla="*/ 66321 w 176548"/>
              <a:gd name="connsiteY21" fmla="*/ 136911 h 198120"/>
              <a:gd name="connsiteX22" fmla="*/ 55286 w 176548"/>
              <a:gd name="connsiteY22" fmla="*/ 148311 h 198120"/>
              <a:gd name="connsiteX23" fmla="*/ 66321 w 176548"/>
              <a:gd name="connsiteY23" fmla="*/ 159711 h 198120"/>
              <a:gd name="connsiteX24" fmla="*/ 110458 w 176548"/>
              <a:gd name="connsiteY24" fmla="*/ 159711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6548" h="198120">
                <a:moveTo>
                  <a:pt x="143561" y="198234"/>
                </a:moveTo>
                <a:lnTo>
                  <a:pt x="33218" y="198234"/>
                </a:lnTo>
                <a:cubicBezTo>
                  <a:pt x="14460" y="198234"/>
                  <a:pt x="115" y="183926"/>
                  <a:pt x="115" y="165214"/>
                </a:cubicBezTo>
                <a:lnTo>
                  <a:pt x="115" y="33134"/>
                </a:lnTo>
                <a:cubicBezTo>
                  <a:pt x="115" y="14423"/>
                  <a:pt x="14460" y="114"/>
                  <a:pt x="33218" y="114"/>
                </a:cubicBezTo>
                <a:lnTo>
                  <a:pt x="143561" y="114"/>
                </a:lnTo>
                <a:cubicBezTo>
                  <a:pt x="162319" y="114"/>
                  <a:pt x="176663" y="14423"/>
                  <a:pt x="176663" y="33134"/>
                </a:cubicBezTo>
                <a:lnTo>
                  <a:pt x="176663" y="165214"/>
                </a:lnTo>
                <a:cubicBezTo>
                  <a:pt x="176663" y="183926"/>
                  <a:pt x="162319" y="198234"/>
                  <a:pt x="143561" y="198234"/>
                </a:cubicBezTo>
                <a:moveTo>
                  <a:pt x="88389" y="91312"/>
                </a:moveTo>
                <a:cubicBezTo>
                  <a:pt x="112664" y="91312"/>
                  <a:pt x="132526" y="70793"/>
                  <a:pt x="132526" y="45713"/>
                </a:cubicBezTo>
                <a:cubicBezTo>
                  <a:pt x="132526" y="38873"/>
                  <a:pt x="128112" y="34313"/>
                  <a:pt x="121492" y="34313"/>
                </a:cubicBezTo>
                <a:cubicBezTo>
                  <a:pt x="114871" y="34313"/>
                  <a:pt x="110458" y="38873"/>
                  <a:pt x="110458" y="45713"/>
                </a:cubicBezTo>
                <a:cubicBezTo>
                  <a:pt x="110458" y="58253"/>
                  <a:pt x="100527" y="68513"/>
                  <a:pt x="88389" y="68513"/>
                </a:cubicBezTo>
                <a:cubicBezTo>
                  <a:pt x="76251" y="68513"/>
                  <a:pt x="66321" y="58253"/>
                  <a:pt x="66321" y="45713"/>
                </a:cubicBezTo>
                <a:cubicBezTo>
                  <a:pt x="66321" y="38873"/>
                  <a:pt x="61907" y="34313"/>
                  <a:pt x="55286" y="34313"/>
                </a:cubicBezTo>
                <a:cubicBezTo>
                  <a:pt x="48666" y="34313"/>
                  <a:pt x="44252" y="38873"/>
                  <a:pt x="44252" y="45713"/>
                </a:cubicBezTo>
                <a:cubicBezTo>
                  <a:pt x="44252" y="70793"/>
                  <a:pt x="64114" y="91312"/>
                  <a:pt x="88389" y="91312"/>
                </a:cubicBezTo>
                <a:moveTo>
                  <a:pt x="110458" y="159711"/>
                </a:moveTo>
                <a:cubicBezTo>
                  <a:pt x="117078" y="159711"/>
                  <a:pt x="121492" y="155151"/>
                  <a:pt x="121492" y="148311"/>
                </a:cubicBezTo>
                <a:cubicBezTo>
                  <a:pt x="121492" y="141471"/>
                  <a:pt x="117078" y="136911"/>
                  <a:pt x="110458" y="136911"/>
                </a:cubicBezTo>
                <a:lnTo>
                  <a:pt x="66321" y="136911"/>
                </a:lnTo>
                <a:cubicBezTo>
                  <a:pt x="59700" y="136911"/>
                  <a:pt x="55286" y="141471"/>
                  <a:pt x="55286" y="148311"/>
                </a:cubicBezTo>
                <a:cubicBezTo>
                  <a:pt x="55286" y="155151"/>
                  <a:pt x="59700" y="159711"/>
                  <a:pt x="66321" y="159711"/>
                </a:cubicBezTo>
                <a:lnTo>
                  <a:pt x="110458" y="159711"/>
                </a:lnTo>
              </a:path>
            </a:pathLst>
          </a:custGeom>
          <a:solidFill>
            <a:schemeClr val="lt1">
              <a:lumMod val="100000"/>
            </a:schemeClr>
          </a:solidFill>
          <a:ln w="680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1" name="图片 20" descr="IMG_7034"/>
          <p:cNvPicPr>
            <a:picLocks noChangeAspect="1"/>
          </p:cNvPicPr>
          <p:nvPr/>
        </p:nvPicPr>
        <p:blipFill>
          <a:blip r:embed="rId15"/>
          <a:srcRect l="10862" r="16836" b="3123"/>
          <a:stretch>
            <a:fillRect/>
          </a:stretch>
        </p:blipFill>
        <p:spPr>
          <a:xfrm>
            <a:off x="447675" y="1970405"/>
            <a:ext cx="1591310" cy="2513965"/>
          </a:xfrm>
          <a:prstGeom prst="rect">
            <a:avLst/>
          </a:prstGeom>
        </p:spPr>
      </p:pic>
      <p:pic>
        <p:nvPicPr>
          <p:cNvPr id="22" name="图片 22" descr="C:\Users\Lee\Documents\Tencent Files\1275893753\FileRecv\MobileFile\76520E00-F5A4-4923-B6D7-FC6A0E7A1927(20210706-233.JPG76520E00-F5A4-4923-B6D7-FC6A0E7A1927(20210706-23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449830" y="1948815"/>
            <a:ext cx="1703070" cy="2556510"/>
          </a:xfrm>
          <a:prstGeom prst="rect">
            <a:avLst/>
          </a:prstGeom>
        </p:spPr>
      </p:pic>
      <p:pic>
        <p:nvPicPr>
          <p:cNvPr id="53" name="图片 53" descr="墙上贴着许多海报&#10;&#10;描述已自动生成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80" y="1948498"/>
            <a:ext cx="1857375" cy="2521585"/>
          </a:xfrm>
          <a:prstGeom prst="rect">
            <a:avLst/>
          </a:prstGeom>
        </p:spPr>
      </p:pic>
      <p:pic>
        <p:nvPicPr>
          <p:cNvPr id="23" name="图片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195" y="1970088"/>
            <a:ext cx="1914525" cy="255079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6000"/>
              <a:t>亚</a:t>
            </a:r>
            <a:r>
              <a:rPr lang="en-US" altLang="zh-CN" sz="6000"/>
              <a:t> </a:t>
            </a:r>
            <a:r>
              <a:rPr sz="6000"/>
              <a:t>夫</a:t>
            </a:r>
            <a:r>
              <a:rPr lang="en-US" altLang="zh-CN" sz="6000"/>
              <a:t> </a:t>
            </a:r>
            <a:r>
              <a:rPr sz="6000"/>
              <a:t>村</a:t>
            </a:r>
            <a:r>
              <a:rPr lang="en-US" altLang="zh-CN" sz="6000"/>
              <a:t> </a:t>
            </a:r>
            <a:r>
              <a:rPr sz="6000"/>
              <a:t>活</a:t>
            </a:r>
            <a:r>
              <a:rPr lang="en-US" altLang="zh-CN" sz="6000"/>
              <a:t> </a:t>
            </a:r>
            <a:r>
              <a:rPr sz="6000"/>
              <a:t>动</a:t>
            </a:r>
            <a:endParaRPr sz="6000"/>
          </a:p>
        </p:txBody>
      </p:sp>
      <p:sp>
        <p:nvSpPr>
          <p:cNvPr id="18" name="节编号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329469" y="1187186"/>
            <a:ext cx="6620223" cy="213222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8000" b="0" kern="120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  <a:cs typeface="汉仪正圆-45W" panose="00020600040101010101" charset="-122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03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班级活动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4320"/>
          <a:stretch>
            <a:fillRect/>
          </a:stretch>
        </p:blipFill>
        <p:spPr>
          <a:xfrm>
            <a:off x="1278890" y="1483995"/>
            <a:ext cx="9627870" cy="52393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77565" y="956945"/>
            <a:ext cx="5369560" cy="51879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>
                <a:solidFill>
                  <a:schemeClr val="bg1"/>
                </a:solidFill>
              </a:rPr>
              <a:t>以劳动教育为抓手</a:t>
            </a:r>
            <a:r>
              <a:rPr lang="en-US" altLang="zh-CN" sz="2400">
                <a:solidFill>
                  <a:schemeClr val="bg1"/>
                </a:solidFill>
              </a:rPr>
              <a:t> </a:t>
            </a:r>
            <a:r>
              <a:rPr lang="zh-CN" altLang="en-US" sz="2400">
                <a:solidFill>
                  <a:schemeClr val="bg1"/>
                </a:solidFill>
              </a:rPr>
              <a:t>坐看亚夫村奋斗记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650172" y="1045121"/>
            <a:ext cx="683344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01 </a:t>
            </a:r>
            <a:r>
              <a:rPr kumimoji="1" lang="zh-CN" altLang="en-US" sz="32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走进功勋——树立“愿劳”意识</a:t>
            </a:r>
            <a:endParaRPr kumimoji="1" lang="zh-CN" altLang="en-US" sz="3200" b="1" dirty="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</a:endParaRPr>
          </a:p>
        </p:txBody>
      </p:sp>
      <p:pic>
        <p:nvPicPr>
          <p:cNvPr id="12" name="图片 11" descr="图标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" y="75570"/>
            <a:ext cx="1269231" cy="1553230"/>
          </a:xfrm>
          <a:prstGeom prst="rect">
            <a:avLst/>
          </a:prstGeom>
        </p:spPr>
      </p:pic>
      <p:sp>
        <p:nvSpPr>
          <p:cNvPr id="101" name="文本框 100"/>
          <p:cNvSpPr txBox="1"/>
          <p:nvPr/>
        </p:nvSpPr>
        <p:spPr>
          <a:xfrm>
            <a:off x="1391920" y="374015"/>
            <a:ext cx="5080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kumimoji="1" lang="en-US" altLang="zh-CN" sz="3200" b="1" dirty="0">
                <a:solidFill>
                  <a:schemeClr val="accent5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1、种下爱劳动的种子</a:t>
            </a:r>
            <a:endParaRPr kumimoji="1" lang="en-US" altLang="zh-CN" sz="3200" b="1" dirty="0">
              <a:solidFill>
                <a:schemeClr val="accent5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8060690" y="1170305"/>
            <a:ext cx="3624580" cy="243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1313815" y="1778000"/>
            <a:ext cx="647890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56870">
              <a:lnSpc>
                <a:spcPct val="150000"/>
              </a:lnSpc>
            </a:pPr>
            <a:r>
              <a:rPr lang="zh-CN" sz="2000" b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“亚夫村”的小村民们通过前期班队课的学习了解到英雄赵亚夫的事迹，他在2019年被评为了“最美奋斗者”，2021年评为了“全国脱贫攻坚楷模”。</a:t>
            </a:r>
            <a:endParaRPr lang="zh-CN" altLang="en-US" sz="2000" b="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509905" y="3812540"/>
            <a:ext cx="3599815" cy="24612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4245610" y="3812540"/>
            <a:ext cx="7229475" cy="2461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lvl="0" indent="356870" algn="l">
              <a:lnSpc>
                <a:spcPct val="150000"/>
              </a:lnSpc>
              <a:buClrTx/>
              <a:buSzTx/>
              <a:buFontTx/>
            </a:pP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 </a:t>
            </a:r>
            <a:r>
              <a:rPr 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是他几十年如一日的勤苦劳动，带领群众脱贫致富，劳动创造财富，赵老用自己的实际行动，诠释劳动的价值。心系人民，乐于奉献，这才是新时代的明星，是我们学习的榜样。</a:t>
            </a:r>
            <a:endParaRPr lang="zh-CN" sz="200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  <a:p>
            <a:pPr lvl="0" indent="356870" algn="l">
              <a:lnSpc>
                <a:spcPct val="150000"/>
              </a:lnSpc>
              <a:buClrTx/>
              <a:buSzTx/>
              <a:buFontTx/>
            </a:pP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     </a:t>
            </a:r>
            <a:r>
              <a:rPr 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孩子们用自己的画笔，表达了对赵亚夫先生的敬意。</a:t>
            </a:r>
            <a:r>
              <a:rPr 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 </a:t>
            </a:r>
            <a:r>
              <a:rPr 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从小学先锋，长大做先锋！</a:t>
            </a:r>
            <a:endParaRPr lang="zh-CN" sz="200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00" y="799853"/>
            <a:ext cx="4400752" cy="567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8428">
            <a:off x="5009765" y="1686585"/>
            <a:ext cx="2102639" cy="265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337" y="889784"/>
            <a:ext cx="2170837" cy="27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454">
            <a:off x="8417475" y="2485666"/>
            <a:ext cx="2638770" cy="34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13" y="1905005"/>
            <a:ext cx="2575681" cy="34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78" y="1399304"/>
            <a:ext cx="1274556" cy="169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4340">
            <a:off x="5423664" y="2194746"/>
            <a:ext cx="1340488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1045">
            <a:off x="8932437" y="3165910"/>
            <a:ext cx="1583945" cy="211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邮票边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2479">
            <a:off x="6338081" y="3757192"/>
            <a:ext cx="1824416" cy="230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738">
            <a:off x="6741891" y="4255765"/>
            <a:ext cx="1020649" cy="136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4" descr="透明心形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76" y="7963616"/>
            <a:ext cx="1828236" cy="134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5" descr="透明心形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" y="8560332"/>
            <a:ext cx="1015687" cy="74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6" descr="透明心形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48" y="8050373"/>
            <a:ext cx="1726667" cy="126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7" descr="透明心形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40" y="8573028"/>
            <a:ext cx="1015687" cy="74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8" descr="透明心形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688" y="8065185"/>
            <a:ext cx="1421961" cy="104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9" descr="透明心形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20" y="7644099"/>
            <a:ext cx="1421961" cy="104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0" descr="透明心形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34" y="7542530"/>
            <a:ext cx="1828236" cy="13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1" descr="透明心形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568" y="7745667"/>
            <a:ext cx="1015687" cy="74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2" descr="透明心形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37" y="7948805"/>
            <a:ext cx="710981" cy="5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3" descr="透明心形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31" y="8151942"/>
            <a:ext cx="710981" cy="5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4" descr="透明心形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97" y="8151942"/>
            <a:ext cx="710981" cy="5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5" descr="透明心形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63" y="7542530"/>
            <a:ext cx="1726667" cy="126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6" descr="透明心形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75" y="7948805"/>
            <a:ext cx="1015687" cy="74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7" descr="透明心形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118" y="7491746"/>
            <a:ext cx="1726667" cy="126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本框 30"/>
          <p:cNvSpPr txBox="1"/>
          <p:nvPr/>
        </p:nvSpPr>
        <p:spPr>
          <a:xfrm>
            <a:off x="1603817" y="512356"/>
            <a:ext cx="683344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02  </a:t>
            </a:r>
            <a:r>
              <a:rPr kumimoji="1" lang="zh-CN" altLang="en-US" sz="4000" b="1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红领巾  心向党</a:t>
            </a:r>
            <a:endParaRPr kumimoji="1" lang="zh-CN" altLang="en-US" sz="4000" b="1" dirty="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</a:endParaRPr>
          </a:p>
        </p:txBody>
      </p:sp>
      <p:pic>
        <p:nvPicPr>
          <p:cNvPr id="30" name="图片 29" descr="图标&#10;&#10;描述已自动生成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" y="5"/>
            <a:ext cx="1269231" cy="15532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500235" y="512445"/>
            <a:ext cx="2079625" cy="1506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latin typeface="松栗奶油" panose="02000000000000000000" charset="-122"/>
                <a:ea typeface="松栗奶油" panose="02000000000000000000" charset="-122"/>
              </a:rPr>
              <a:t>观看视频</a:t>
            </a:r>
            <a:endParaRPr lang="zh-CN" altLang="en-US" sz="2800" b="1">
              <a:gradFill>
                <a:gsLst>
                  <a:gs pos="50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5400000" scaled="1"/>
              </a:gradFill>
              <a:latin typeface="松栗奶油" panose="02000000000000000000" charset="-122"/>
              <a:ea typeface="松栗奶油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latin typeface="松栗奶油" panose="02000000000000000000" charset="-122"/>
                <a:ea typeface="松栗奶油" panose="02000000000000000000" charset="-122"/>
              </a:rPr>
              <a:t>主动学习</a:t>
            </a:r>
            <a:endParaRPr lang="zh-CN" altLang="en-US" sz="2800" b="1">
              <a:gradFill>
                <a:gsLst>
                  <a:gs pos="50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5400000" scaled="1"/>
              </a:gradFill>
              <a:latin typeface="松栗奶油" panose="02000000000000000000" charset="-122"/>
              <a:ea typeface="松栗奶油" panose="02000000000000000000" charset="-122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16425" y="875735"/>
            <a:ext cx="10969200" cy="705600"/>
          </a:xfrm>
        </p:spPr>
        <p:txBody>
          <a:bodyPr/>
          <a:lstStyle/>
          <a:p>
            <a:r>
              <a:rPr lang="zh-CN" altLang="en-US" sz="24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主题课程《小小农具大乾坤》——感受“劳动”魅力</a:t>
            </a:r>
            <a:endParaRPr lang="zh-CN" altLang="en-US" sz="240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734060" y="949325"/>
            <a:ext cx="5207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rgbClr val="E8AA77"/>
                </a:solidFill>
                <a:effectLst>
                  <a:outerShdw blurRad="50800" dist="50800" dir="5400000" algn="ctr" rotWithShape="0">
                    <a:srgbClr val="EFC39E">
                      <a:alpha val="100000"/>
                    </a:srgbClr>
                  </a:outerShdw>
                </a:effectLst>
                <a:latin typeface="站酷小薇LOGO体" panose="02010600010101010101" charset="-122"/>
                <a:ea typeface="站酷小薇LOGO体" panose="02010600010101010101" charset="-122"/>
              </a:rPr>
              <a:t>02</a:t>
            </a:r>
            <a:endParaRPr lang="en-US" altLang="zh-CN" sz="3200">
              <a:solidFill>
                <a:srgbClr val="E8AA77"/>
              </a:solidFill>
              <a:effectLst>
                <a:outerShdw blurRad="50800" dist="50800" dir="5400000" algn="ctr" rotWithShape="0">
                  <a:srgbClr val="EFC39E">
                    <a:alpha val="100000"/>
                  </a:srgbClr>
                </a:outerShdw>
              </a:effectLst>
              <a:latin typeface="站酷小薇LOGO体" panose="02010600010101010101" charset="-122"/>
              <a:ea typeface="站酷小薇LOGO体" panose="0201060001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3225" y="4652010"/>
            <a:ext cx="2079625" cy="1856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latin typeface="松栗奶油" panose="02000000000000000000" charset="-122"/>
                <a:ea typeface="松栗奶油" panose="02000000000000000000" charset="-122"/>
              </a:rPr>
              <a:t>家长进课堂</a:t>
            </a:r>
            <a:endParaRPr lang="zh-CN" altLang="en-US" sz="2800" b="1">
              <a:gradFill>
                <a:gsLst>
                  <a:gs pos="50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5400000" scaled="1"/>
              </a:gradFill>
              <a:latin typeface="松栗奶油" panose="02000000000000000000" charset="-122"/>
              <a:ea typeface="松栗奶油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latin typeface="松栗奶油" panose="02000000000000000000" charset="-122"/>
                <a:ea typeface="松栗奶油" panose="02000000000000000000" charset="-122"/>
              </a:rPr>
              <a:t>到户外研学</a:t>
            </a:r>
            <a:endParaRPr lang="zh-CN" altLang="en-US" sz="2800" b="1">
              <a:gradFill>
                <a:gsLst>
                  <a:gs pos="50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5400000" scaled="1"/>
              </a:gradFill>
              <a:latin typeface="松栗奶油" panose="02000000000000000000" charset="-122"/>
              <a:ea typeface="松栗奶油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gradFill>
                  <a:gsLst>
                    <a:gs pos="50000">
                      <a:schemeClr val="accent4"/>
                    </a:gs>
                    <a:gs pos="0">
                      <a:schemeClr val="accent4">
                        <a:lumMod val="25000"/>
                        <a:lumOff val="75000"/>
                      </a:schemeClr>
                    </a:gs>
                    <a:gs pos="100000">
                      <a:schemeClr val="accent4">
                        <a:lumMod val="85000"/>
                      </a:schemeClr>
                    </a:gs>
                  </a:gsLst>
                  <a:lin ang="5400000" scaled="1"/>
                </a:gradFill>
                <a:latin typeface="松栗奶油" panose="02000000000000000000" charset="-122"/>
                <a:ea typeface="松栗奶油" panose="02000000000000000000" charset="-122"/>
              </a:rPr>
              <a:t>主题班会</a:t>
            </a:r>
            <a:endParaRPr lang="zh-CN" altLang="en-US" sz="2800" b="1">
              <a:gradFill>
                <a:gsLst>
                  <a:gs pos="50000">
                    <a:schemeClr val="accent4"/>
                  </a:gs>
                  <a:gs pos="0">
                    <a:schemeClr val="accent4">
                      <a:lumMod val="25000"/>
                      <a:lumOff val="75000"/>
                    </a:schemeClr>
                  </a:gs>
                  <a:gs pos="100000">
                    <a:schemeClr val="accent4">
                      <a:lumMod val="85000"/>
                    </a:schemeClr>
                  </a:gs>
                </a:gsLst>
                <a:lin ang="5400000" scaled="1"/>
              </a:gradFill>
              <a:latin typeface="松栗奶油" panose="02000000000000000000" charset="-122"/>
              <a:ea typeface="松栗奶油" panose="02000000000000000000" charset="-122"/>
            </a:endParaRPr>
          </a:p>
        </p:txBody>
      </p:sp>
      <p:sp>
        <p:nvSpPr>
          <p:cNvPr id="38" name="矩形 37"/>
          <p:cNvSpPr/>
          <p:nvPr>
            <p:custDataLst>
              <p:tags r:id="rId3"/>
            </p:custDataLst>
          </p:nvPr>
        </p:nvSpPr>
        <p:spPr>
          <a:xfrm>
            <a:off x="11781286" y="2982107"/>
            <a:ext cx="224608" cy="26267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9" name="PA-图片 14" descr="几何拼接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9382" b="9382"/>
          <a:stretch>
            <a:fillRect/>
          </a:stretch>
        </p:blipFill>
        <p:spPr>
          <a:xfrm>
            <a:off x="8278973" y="2982128"/>
            <a:ext cx="3502341" cy="2626756"/>
          </a:xfrm>
          <a:prstGeom prst="rect">
            <a:avLst/>
          </a:prstGeom>
        </p:spPr>
      </p:pic>
      <p:sp>
        <p:nvSpPr>
          <p:cNvPr id="40" name="椭圆 39"/>
          <p:cNvSpPr/>
          <p:nvPr>
            <p:custDataLst>
              <p:tags r:id="rId6"/>
            </p:custDataLst>
          </p:nvPr>
        </p:nvSpPr>
        <p:spPr>
          <a:xfrm rot="16200000">
            <a:off x="11863383" y="4279775"/>
            <a:ext cx="60385" cy="60385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6" name="椭圆 45"/>
          <p:cNvSpPr/>
          <p:nvPr>
            <p:custDataLst>
              <p:tags r:id="rId7"/>
            </p:custDataLst>
          </p:nvPr>
        </p:nvSpPr>
        <p:spPr>
          <a:xfrm rot="16200000">
            <a:off x="11863383" y="4591359"/>
            <a:ext cx="60385" cy="60385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1" name="椭圆 40"/>
          <p:cNvSpPr/>
          <p:nvPr>
            <p:custDataLst>
              <p:tags r:id="rId8"/>
            </p:custDataLst>
          </p:nvPr>
        </p:nvSpPr>
        <p:spPr>
          <a:xfrm rot="16200000">
            <a:off x="11863383" y="4123982"/>
            <a:ext cx="60385" cy="60385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2" name="椭圆 41"/>
          <p:cNvSpPr/>
          <p:nvPr>
            <p:custDataLst>
              <p:tags r:id="rId9"/>
            </p:custDataLst>
          </p:nvPr>
        </p:nvSpPr>
        <p:spPr>
          <a:xfrm rot="16200000">
            <a:off x="11863383" y="4435567"/>
            <a:ext cx="60385" cy="60385"/>
          </a:xfrm>
          <a:prstGeom prst="ellipse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43" name="PA-图片 21" descr="字体感觉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13799" b="13799"/>
          <a:stretch>
            <a:fillRect/>
          </a:stretch>
        </p:blipFill>
        <p:spPr>
          <a:xfrm>
            <a:off x="8278973" y="2982128"/>
            <a:ext cx="3502341" cy="2626756"/>
          </a:xfrm>
          <a:prstGeom prst="rect">
            <a:avLst/>
          </a:prstGeom>
        </p:spPr>
      </p:pic>
      <p:pic>
        <p:nvPicPr>
          <p:cNvPr id="44" name="PA-图片 24" descr="几何图形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12500" b="12500"/>
          <a:stretch>
            <a:fillRect/>
          </a:stretch>
        </p:blipFill>
        <p:spPr>
          <a:xfrm>
            <a:off x="8278973" y="2982128"/>
            <a:ext cx="3502341" cy="2626756"/>
          </a:xfrm>
          <a:prstGeom prst="rect">
            <a:avLst/>
          </a:prstGeom>
        </p:spPr>
      </p:pic>
      <p:pic>
        <p:nvPicPr>
          <p:cNvPr id="45" name="PA-图片 14" descr="几何拼接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t="12500" b="12500"/>
          <a:stretch>
            <a:fillRect/>
          </a:stretch>
        </p:blipFill>
        <p:spPr>
          <a:xfrm>
            <a:off x="8354437" y="2115286"/>
            <a:ext cx="3502341" cy="2626756"/>
          </a:xfrm>
          <a:prstGeom prst="rect">
            <a:avLst/>
          </a:prstGeom>
        </p:spPr>
      </p:pic>
      <p:pic>
        <p:nvPicPr>
          <p:cNvPr id="47" name="图片 58" descr="小小农具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95" y="1541780"/>
            <a:ext cx="7823835" cy="4742815"/>
          </a:xfrm>
          <a:prstGeom prst="rect">
            <a:avLst/>
          </a:prstGeom>
        </p:spPr>
      </p:pic>
      <p:sp>
        <p:nvSpPr>
          <p:cNvPr id="101" name="文本框 100"/>
          <p:cNvSpPr txBox="1"/>
          <p:nvPr/>
        </p:nvSpPr>
        <p:spPr>
          <a:xfrm>
            <a:off x="734060" y="326390"/>
            <a:ext cx="5080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kumimoji="1" lang="en-US" altLang="zh-CN" sz="3200" b="1" dirty="0">
                <a:solidFill>
                  <a:schemeClr val="accent5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1、种下爱劳动的种子</a:t>
            </a:r>
            <a:endParaRPr kumimoji="1" lang="en-US" altLang="zh-CN" sz="3200" b="1" dirty="0">
              <a:solidFill>
                <a:schemeClr val="accent5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</p:spTree>
    <p:custDataLst>
      <p:tags r:id="rId1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999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6A6A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863600" y="1045210"/>
            <a:ext cx="8031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buClrTx/>
              <a:buSzTx/>
              <a:buFontTx/>
            </a:pPr>
            <a:r>
              <a:rPr lang="en-US" altLang="zh-CN" sz="2400" b="1">
                <a:gradFill>
                  <a:gsLst>
                    <a:gs pos="51000">
                      <a:srgbClr val="C22A16"/>
                    </a:gs>
                    <a:gs pos="70000">
                      <a:srgbClr val="F2B44F"/>
                    </a:gs>
                    <a:gs pos="16000">
                      <a:srgbClr val="47224C"/>
                    </a:gs>
                    <a:gs pos="97000">
                      <a:srgbClr val="F08225"/>
                    </a:gs>
                  </a:gsLst>
                  <a:lin ang="54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01 </a:t>
            </a:r>
            <a:r>
              <a:rPr lang="en-US" altLang="zh-CN" sz="2400" b="1">
                <a:gradFill>
                  <a:gsLst>
                    <a:gs pos="51000">
                      <a:srgbClr val="C22A16"/>
                    </a:gs>
                    <a:gs pos="70000">
                      <a:srgbClr val="F2B44F"/>
                    </a:gs>
                    <a:gs pos="16000">
                      <a:srgbClr val="47224C"/>
                    </a:gs>
                    <a:gs pos="97000">
                      <a:srgbClr val="F08225"/>
                    </a:gs>
                  </a:gsLst>
                  <a:lin ang="54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我是整理好把式——自己动手，学会自理</a:t>
            </a:r>
            <a:endParaRPr lang="en-US" altLang="zh-CN" sz="2400" b="1">
              <a:gradFill>
                <a:gsLst>
                  <a:gs pos="51000">
                    <a:srgbClr val="C22A16"/>
                  </a:gs>
                  <a:gs pos="70000">
                    <a:srgbClr val="F2B44F"/>
                  </a:gs>
                  <a:gs pos="16000">
                    <a:srgbClr val="47224C"/>
                  </a:gs>
                  <a:gs pos="97000">
                    <a:srgbClr val="F08225"/>
                  </a:gs>
                </a:gsLst>
                <a:lin ang="5400000" scaled="0"/>
              </a:gra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06425" y="374015"/>
            <a:ext cx="5080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kumimoji="1" lang="en-US" altLang="zh-CN" sz="3200" b="1" dirty="0">
                <a:solidFill>
                  <a:schemeClr val="accent4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2、</a:t>
            </a:r>
            <a:r>
              <a:rPr kumimoji="1" lang="zh-CN" altLang="en-US" sz="3200" b="1" dirty="0">
                <a:solidFill>
                  <a:schemeClr val="accent4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争做会劳动的村民</a:t>
            </a:r>
            <a:endParaRPr kumimoji="1" lang="zh-CN" altLang="en-US" sz="3200" b="1" dirty="0">
              <a:solidFill>
                <a:schemeClr val="accent4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313815" y="1719580"/>
            <a:ext cx="100412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56870">
              <a:lnSpc>
                <a:spcPct val="150000"/>
              </a:lnSpc>
            </a:pPr>
            <a:r>
              <a:rPr lang="zh-CN" sz="2400" b="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在生活上要培养他们对生活负责的态度，要教育自己的事自己做，提高动手能力。只有自己动手劳动，才能感受到劳动的快乐，获得成功的喜悦。</a:t>
            </a:r>
            <a:endParaRPr lang="zh-CN" sz="2400" b="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pic>
        <p:nvPicPr>
          <p:cNvPr id="26" name="图片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675" y="3429000"/>
            <a:ext cx="3240405" cy="2431415"/>
          </a:xfrm>
          <a:prstGeom prst="roundRect">
            <a:avLst/>
          </a:prstGeom>
        </p:spPr>
      </p:pic>
      <p:pic>
        <p:nvPicPr>
          <p:cNvPr id="27" name="图片 27" descr="图片包含 人, 室内, 站, 年轻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90" y="3469005"/>
            <a:ext cx="3189605" cy="2391410"/>
          </a:xfrm>
          <a:prstGeom prst="round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1130" y="216535"/>
            <a:ext cx="11718290" cy="1325880"/>
          </a:xfrm>
        </p:spPr>
        <p:txBody>
          <a:bodyPr>
            <a:normAutofit/>
          </a:bodyPr>
          <a:p>
            <a:r>
              <a:rPr lang="zh-CN" altLang="en-US" sz="4800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三井实验小学</a:t>
            </a:r>
            <a:r>
              <a:rPr lang="en-US" altLang="zh-CN" sz="4800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4800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英雄</a:t>
            </a:r>
            <a:r>
              <a:rPr lang="en-US" altLang="zh-CN" sz="4800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100”</a:t>
            </a:r>
            <a:r>
              <a:rPr lang="zh-CN" altLang="en-US" sz="4800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授旗仪式</a:t>
            </a:r>
            <a:r>
              <a:rPr lang="zh-CN" altLang="en-US" sz="2000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</a:t>
            </a:r>
            <a:r>
              <a:rPr lang="en-US" altLang="zh-CN" sz="2000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2020.12</a:t>
            </a:r>
            <a:r>
              <a:rPr lang="zh-CN" altLang="en-US" sz="2000" b="1">
                <a:solidFill>
                  <a:srgbClr val="FFFF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）</a:t>
            </a:r>
            <a:endParaRPr lang="zh-CN" altLang="en-US" sz="2000" b="1">
              <a:solidFill>
                <a:srgbClr val="FFFF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70" y="1948815"/>
            <a:ext cx="6036945" cy="41440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5" y="2003425"/>
            <a:ext cx="6029325" cy="413004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819150" y="1080770"/>
            <a:ext cx="9266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>
                <a:gradFill>
                  <a:gsLst>
                    <a:gs pos="51000">
                      <a:srgbClr val="C22A16"/>
                    </a:gs>
                    <a:gs pos="70000">
                      <a:srgbClr val="F2B44F"/>
                    </a:gs>
                    <a:gs pos="16000">
                      <a:srgbClr val="47224C"/>
                    </a:gs>
                    <a:gs pos="97000">
                      <a:srgbClr val="F08225"/>
                    </a:gs>
                  </a:gsLst>
                  <a:lin ang="54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02</a:t>
            </a:r>
            <a:r>
              <a:rPr lang="zh-CN" altLang="en-US" sz="2400" b="1">
                <a:gradFill>
                  <a:gsLst>
                    <a:gs pos="51000">
                      <a:srgbClr val="C22A16"/>
                    </a:gs>
                    <a:gs pos="70000">
                      <a:srgbClr val="F2B44F"/>
                    </a:gs>
                    <a:gs pos="16000">
                      <a:srgbClr val="47224C"/>
                    </a:gs>
                    <a:gs pos="97000">
                      <a:srgbClr val="F08225"/>
                    </a:gs>
                  </a:gsLst>
                  <a:lin ang="54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、《一根萝卜的旅行》跨学科主题课程——有始有终，学会坚持</a:t>
            </a:r>
            <a:endParaRPr lang="zh-CN" altLang="en-US" sz="2400" b="1">
              <a:gradFill>
                <a:gsLst>
                  <a:gs pos="51000">
                    <a:srgbClr val="C22A16"/>
                  </a:gs>
                  <a:gs pos="70000">
                    <a:srgbClr val="F2B44F"/>
                  </a:gs>
                  <a:gs pos="16000">
                    <a:srgbClr val="47224C"/>
                  </a:gs>
                  <a:gs pos="97000">
                    <a:srgbClr val="F08225"/>
                  </a:gs>
                </a:gsLst>
                <a:lin ang="5400000" scaled="0"/>
              </a:gra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54050" y="444500"/>
            <a:ext cx="5080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kumimoji="1" lang="en-US" altLang="zh-CN" sz="3200" b="1" dirty="0">
                <a:solidFill>
                  <a:schemeClr val="accent4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2、</a:t>
            </a:r>
            <a:r>
              <a:rPr kumimoji="1" lang="zh-CN" altLang="en-US" sz="3200" b="1" dirty="0">
                <a:solidFill>
                  <a:schemeClr val="accent4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争做会劳动的村民</a:t>
            </a:r>
            <a:endParaRPr kumimoji="1" lang="zh-CN" altLang="en-US" sz="3200" b="1" dirty="0">
              <a:solidFill>
                <a:schemeClr val="accent4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10845" y="1593850"/>
            <a:ext cx="11664950" cy="4491990"/>
            <a:chOff x="647" y="2510"/>
            <a:chExt cx="18370" cy="7074"/>
          </a:xfrm>
        </p:grpSpPr>
        <p:pic>
          <p:nvPicPr>
            <p:cNvPr id="2" name="图片 2" descr="一个萝卜的旅行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7" y="2510"/>
              <a:ext cx="18371" cy="707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3322" y="8866"/>
              <a:ext cx="5547" cy="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b="1" dirty="0">
                  <a:solidFill>
                    <a:srgbClr val="7030A0"/>
                  </a:solidFill>
                  <a:latin typeface="义启春芽" panose="02010601030101010101" charset="-122"/>
                  <a:ea typeface="义启春芽" panose="02010601030101010101" charset="-122"/>
                </a:rPr>
                <a:t>综合、美术、语文、数学跨学科</a:t>
              </a:r>
              <a:endParaRPr lang="zh-CN" altLang="en-US" b="1" dirty="0">
                <a:solidFill>
                  <a:srgbClr val="7030A0"/>
                </a:solidFill>
                <a:latin typeface="义启春芽" panose="02010601030101010101" charset="-122"/>
                <a:ea typeface="义启春芽" panose="02010601030101010101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322" y="6490"/>
              <a:ext cx="4687" cy="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b="1" dirty="0">
                  <a:solidFill>
                    <a:srgbClr val="00B0F0"/>
                  </a:solidFill>
                  <a:latin typeface="义启春芽" panose="02010601030101010101" charset="-122"/>
                  <a:ea typeface="义启春芽" panose="02010601030101010101" charset="-122"/>
                </a:rPr>
                <a:t>综合、班会跨学科</a:t>
              </a:r>
              <a:endParaRPr lang="zh-CN" altLang="en-US" b="1" dirty="0">
                <a:solidFill>
                  <a:srgbClr val="00B0F0"/>
                </a:solidFill>
                <a:latin typeface="义启春芽" panose="02010601030101010101" charset="-122"/>
                <a:ea typeface="义启春芽" panose="02010601030101010101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976" y="4308"/>
              <a:ext cx="4687" cy="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b="1" dirty="0">
                  <a:solidFill>
                    <a:schemeClr val="accent2">
                      <a:lumMod val="75000"/>
                    </a:schemeClr>
                  </a:solidFill>
                  <a:latin typeface="义启春芽" panose="02010601030101010101" charset="-122"/>
                  <a:ea typeface="义启春芽" panose="02010601030101010101" charset="-122"/>
                </a:rPr>
                <a:t>科学、综合劳动跨学科</a:t>
              </a:r>
              <a:endParaRPr lang="zh-CN" altLang="en-US" b="1" dirty="0">
                <a:solidFill>
                  <a:schemeClr val="accent2">
                    <a:lumMod val="75000"/>
                  </a:schemeClr>
                </a:solidFill>
                <a:latin typeface="义启春芽" panose="02010601030101010101" charset="-122"/>
                <a:ea typeface="义启春芽" panose="02010601030101010101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1007" y="4058"/>
              <a:ext cx="5547" cy="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b="1" dirty="0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latin typeface="义启春芽" panose="02010601030101010101" charset="-122"/>
                  <a:ea typeface="义启春芽" panose="02010601030101010101" charset="-122"/>
                </a:rPr>
                <a:t>体育、音乐、班会跨学科</a:t>
              </a:r>
              <a:endParaRPr lang="zh-CN" altLang="en-US" b="1" dirty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义启春芽" panose="02010601030101010101" charset="-122"/>
                <a:ea typeface="义启春芽" panose="0201060103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207" y="6151"/>
              <a:ext cx="5547" cy="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b="1" dirty="0">
                  <a:solidFill>
                    <a:schemeClr val="accent4">
                      <a:lumMod val="75000"/>
                    </a:schemeClr>
                  </a:solidFill>
                  <a:latin typeface="义启春芽" panose="02010601030101010101" charset="-122"/>
                  <a:ea typeface="义启春芽" panose="02010601030101010101" charset="-122"/>
                </a:rPr>
                <a:t>家长进课堂、班会</a:t>
              </a:r>
              <a:endParaRPr lang="zh-CN" altLang="en-US" b="1" dirty="0">
                <a:solidFill>
                  <a:schemeClr val="accent4">
                    <a:lumMod val="75000"/>
                  </a:schemeClr>
                </a:solidFill>
                <a:latin typeface="义启春芽" panose="02010601030101010101" charset="-122"/>
                <a:ea typeface="义启春芽" panose="0201060103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1634" y="8830"/>
              <a:ext cx="5547" cy="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b="1" dirty="0">
                  <a:solidFill>
                    <a:srgbClr val="00B050"/>
                  </a:solidFill>
                  <a:latin typeface="义启春芽" panose="02010601030101010101" charset="-122"/>
                  <a:ea typeface="义启春芽" panose="02010601030101010101" charset="-122"/>
                </a:rPr>
                <a:t>语文、班会跨学科</a:t>
              </a:r>
              <a:endParaRPr lang="zh-CN" altLang="en-US" b="1" dirty="0">
                <a:solidFill>
                  <a:srgbClr val="00B050"/>
                </a:solidFill>
                <a:latin typeface="义启春芽" panose="02010601030101010101" charset="-122"/>
                <a:ea typeface="义启春芽" panose="02010601030101010101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30" descr="IMG_7097(20230225-213355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1060000">
            <a:off x="524510" y="2009140"/>
            <a:ext cx="3145155" cy="4631690"/>
          </a:xfrm>
          <a:prstGeom prst="rect">
            <a:avLst/>
          </a:prstGeom>
        </p:spPr>
      </p:pic>
      <p:pic>
        <p:nvPicPr>
          <p:cNvPr id="29" name="图片 29" descr="IMG_7098(20230225-213429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240000">
            <a:off x="4053840" y="1601470"/>
            <a:ext cx="3356610" cy="5035550"/>
          </a:xfrm>
          <a:prstGeom prst="rect">
            <a:avLst/>
          </a:prstGeom>
        </p:spPr>
      </p:pic>
      <p:pic>
        <p:nvPicPr>
          <p:cNvPr id="28" name="图片 28" descr="IMG_7099(20230225-213453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476490" y="1184910"/>
            <a:ext cx="4260850" cy="490220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678180" y="920115"/>
            <a:ext cx="9725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>
                <a:gradFill>
                  <a:gsLst>
                    <a:gs pos="51000">
                      <a:srgbClr val="C22A16"/>
                    </a:gs>
                    <a:gs pos="70000">
                      <a:srgbClr val="F2B44F"/>
                    </a:gs>
                    <a:gs pos="16000">
                      <a:srgbClr val="47224C"/>
                    </a:gs>
                    <a:gs pos="97000">
                      <a:srgbClr val="F08225"/>
                    </a:gs>
                  </a:gsLst>
                  <a:lin ang="54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02</a:t>
            </a:r>
            <a:r>
              <a:rPr lang="zh-CN" altLang="en-US" sz="2400" b="1">
                <a:gradFill>
                  <a:gsLst>
                    <a:gs pos="51000">
                      <a:srgbClr val="C22A16"/>
                    </a:gs>
                    <a:gs pos="70000">
                      <a:srgbClr val="F2B44F"/>
                    </a:gs>
                    <a:gs pos="16000">
                      <a:srgbClr val="47224C"/>
                    </a:gs>
                    <a:gs pos="97000">
                      <a:srgbClr val="F08225"/>
                    </a:gs>
                  </a:gsLst>
                  <a:lin ang="54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、《一根萝卜的旅行》跨学科主题课程——有始有终，学会坚持</a:t>
            </a:r>
            <a:endParaRPr lang="zh-CN" altLang="en-US" sz="2400" b="1">
              <a:gradFill>
                <a:gsLst>
                  <a:gs pos="51000">
                    <a:srgbClr val="C22A16"/>
                  </a:gs>
                  <a:gs pos="70000">
                    <a:srgbClr val="F2B44F"/>
                  </a:gs>
                  <a:gs pos="16000">
                    <a:srgbClr val="47224C"/>
                  </a:gs>
                  <a:gs pos="97000">
                    <a:srgbClr val="F08225"/>
                  </a:gs>
                </a:gsLst>
                <a:lin ang="5400000" scaled="0"/>
              </a:gra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54050" y="387350"/>
            <a:ext cx="5080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kumimoji="1" lang="en-US" altLang="zh-CN" sz="3200" b="1" dirty="0">
                <a:solidFill>
                  <a:schemeClr val="accent4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2、</a:t>
            </a:r>
            <a:r>
              <a:rPr kumimoji="1" lang="zh-CN" altLang="en-US" sz="3200" b="1" dirty="0">
                <a:solidFill>
                  <a:schemeClr val="accent4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争做会劳动的村民</a:t>
            </a:r>
            <a:endParaRPr kumimoji="1" lang="zh-CN" altLang="en-US" sz="3200" b="1" dirty="0">
              <a:solidFill>
                <a:schemeClr val="accent4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79233" y="3041650"/>
            <a:ext cx="9587865" cy="3118485"/>
          </a:xfrm>
          <a:prstGeom prst="rect">
            <a:avLst/>
          </a:prstGeom>
          <a:ln w="19050"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  <a:prstDash val="dash"/>
          </a:ln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339215" y="744220"/>
            <a:ext cx="766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gradFill>
                  <a:gsLst>
                    <a:gs pos="51000">
                      <a:srgbClr val="C22A16"/>
                    </a:gs>
                    <a:gs pos="70000">
                      <a:srgbClr val="F2B44F"/>
                    </a:gs>
                    <a:gs pos="16000">
                      <a:srgbClr val="47224C"/>
                    </a:gs>
                    <a:gs pos="97000">
                      <a:srgbClr val="F08225"/>
                    </a:gs>
                  </a:gsLst>
                  <a:lin ang="54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03</a:t>
            </a:r>
            <a:r>
              <a:rPr lang="zh-CN" altLang="en-US" sz="2800" b="1">
                <a:gradFill>
                  <a:gsLst>
                    <a:gs pos="51000">
                      <a:srgbClr val="C22A16"/>
                    </a:gs>
                    <a:gs pos="70000">
                      <a:srgbClr val="F2B44F"/>
                    </a:gs>
                    <a:gs pos="16000">
                      <a:srgbClr val="47224C"/>
                    </a:gs>
                    <a:gs pos="97000">
                      <a:srgbClr val="F08225"/>
                    </a:gs>
                  </a:gsLst>
                  <a:lin ang="54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、我是家务好把式——努力参与，承担责任</a:t>
            </a:r>
            <a:endParaRPr lang="zh-CN" altLang="en-US" sz="2800" b="1">
              <a:gradFill>
                <a:gsLst>
                  <a:gs pos="51000">
                    <a:srgbClr val="C22A16"/>
                  </a:gs>
                  <a:gs pos="70000">
                    <a:srgbClr val="F2B44F"/>
                  </a:gs>
                  <a:gs pos="16000">
                    <a:srgbClr val="47224C"/>
                  </a:gs>
                  <a:gs pos="97000">
                    <a:srgbClr val="F08225"/>
                  </a:gs>
                </a:gsLst>
                <a:lin ang="5400000" scaled="0"/>
              </a:gra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9550" y="1339215"/>
            <a:ext cx="9500870" cy="1558290"/>
          </a:xfrm>
          <a:prstGeom prst="rect">
            <a:avLst/>
          </a:prstGeom>
          <a:noFill/>
          <a:ln w="19050">
            <a:gradFill>
              <a:gsLst>
                <a:gs pos="53000">
                  <a:srgbClr val="C779D0"/>
                </a:gs>
                <a:gs pos="0">
                  <a:srgbClr val="FEA958"/>
                </a:gs>
                <a:gs pos="100000">
                  <a:srgbClr val="4BC0C8"/>
                </a:gs>
              </a:gsLst>
              <a:lin ang="0" scaled="0"/>
            </a:gradFill>
            <a:prstDash val="sysDash"/>
          </a:ln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       </a:t>
            </a:r>
            <a:r>
              <a:rPr lang="zh-CN" altLang="en-US" sz="28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</a:rPr>
              <a:t>点亮家风，发扬中华民族传统家庭美德。做点家务活一直是习近平主席对于少年儿童的殷切希望。</a:t>
            </a:r>
            <a:endParaRPr lang="zh-CN" altLang="en-US" sz="280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54050" y="244475"/>
            <a:ext cx="5080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kumimoji="1" lang="en-US" altLang="zh-CN" sz="3200" b="1" dirty="0">
                <a:solidFill>
                  <a:schemeClr val="accent4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2、</a:t>
            </a:r>
            <a:r>
              <a:rPr kumimoji="1" lang="zh-CN" altLang="en-US" sz="3200" b="1" dirty="0">
                <a:solidFill>
                  <a:schemeClr val="accent4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争做会劳动的村民</a:t>
            </a:r>
            <a:endParaRPr kumimoji="1" lang="zh-CN" altLang="en-US" sz="3200" b="1" dirty="0">
              <a:solidFill>
                <a:schemeClr val="accent4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94410" y="1000125"/>
            <a:ext cx="9036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01</a:t>
            </a:r>
            <a:r>
              <a:rPr lang="zh-CN" altLang="en-US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、简易新农具——创造我最强！</a:t>
            </a:r>
            <a:endParaRPr lang="zh-CN" altLang="en-US" sz="2400" b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54050" y="387350"/>
            <a:ext cx="5080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kumimoji="1" lang="en-US" altLang="zh-CN" sz="3200" b="1" dirty="0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3、</a:t>
            </a:r>
            <a:r>
              <a:rPr kumimoji="1" lang="zh-CN" altLang="en-US" sz="3200" b="1" dirty="0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收货劳动的甜果</a:t>
            </a:r>
            <a:endParaRPr kumimoji="1" lang="zh-CN" altLang="en-US" sz="3200" b="1" dirty="0">
              <a:solidFill>
                <a:schemeClr val="accent2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pic>
        <p:nvPicPr>
          <p:cNvPr id="37" name="图片 18" descr="C:\Users\Lee\Documents\Tencent Files\1275893753\FileRecv\MobileFile\IMG_7119(20230226-001523).JPGIMG_7119(20230226-001523)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68630" y="2003425"/>
            <a:ext cx="3106420" cy="2240915"/>
          </a:xfrm>
          <a:prstGeom prst="rect">
            <a:avLst/>
          </a:prstGeom>
          <a:noFill/>
        </p:spPr>
      </p:pic>
      <p:pic>
        <p:nvPicPr>
          <p:cNvPr id="40" name="图片 20" descr="C:\Users\Lee\Documents\Tencent Files\1275893753\FileRecv\MobileFile\IMG_7118(20230226-001513).JPGIMG_7118(20230226-001513)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089785" y="3920490"/>
            <a:ext cx="3038475" cy="2465070"/>
          </a:xfrm>
          <a:prstGeom prst="rect">
            <a:avLst/>
          </a:prstGeom>
          <a:noFill/>
        </p:spPr>
      </p:pic>
      <p:sp>
        <p:nvSpPr>
          <p:cNvPr id="5" name="文本框 4"/>
          <p:cNvSpPr txBox="1"/>
          <p:nvPr/>
        </p:nvSpPr>
        <p:spPr>
          <a:xfrm>
            <a:off x="3872865" y="1750695"/>
            <a:ext cx="78562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dist"/>
            <a:r>
              <a:rPr lang="zh-CN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汉仪超级战甲W" panose="00020600040101010101" charset="-122"/>
                <a:ea typeface="汉仪超级战甲W" panose="00020600040101010101" charset="-122"/>
              </a:rPr>
              <a:t>劳动靠双手，但同时也离不开大脑的智慧。</a:t>
            </a:r>
            <a:endParaRPr lang="zh-CN" altLang="en-US" sz="3200" b="0">
              <a:solidFill>
                <a:schemeClr val="accent1">
                  <a:lumMod val="60000"/>
                  <a:lumOff val="40000"/>
                </a:schemeClr>
              </a:solidFill>
              <a:latin typeface="汉仪超级战甲W" panose="00020600040101010101" charset="-122"/>
              <a:ea typeface="汉仪超级战甲W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06390" y="2500630"/>
            <a:ext cx="609600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p>
            <a:pPr lvl="0" indent="356870" algn="l">
              <a:lnSpc>
                <a:spcPct val="150000"/>
              </a:lnSpc>
              <a:buClrTx/>
              <a:buSzTx/>
              <a:buFontTx/>
            </a:pPr>
            <a:r>
              <a:rPr 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人们正是在劳动中不断总结经验，改革创新，现代化耕种技术才能造福农民。劳动不仅是在学习，也是在创造。赵亚夫先生也是将草莓种植技术改良创新，带领人民种植，从此走向了致富的道路。</a:t>
            </a:r>
            <a:endParaRPr lang="zh-CN" sz="200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  <a:p>
            <a:pPr lvl="0" indent="356870" algn="l">
              <a:lnSpc>
                <a:spcPct val="150000"/>
              </a:lnSpc>
              <a:buClrTx/>
              <a:buSzTx/>
              <a:buFontTx/>
            </a:pPr>
            <a:r>
              <a:rPr 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我们的孩子也深受启迪，向赵老学习，脑洞大开，发挥了自己的创造能力，用生活中的旧物品创造了简易农具，既发挥了自己的创造性，又体现了节约的美德。</a:t>
            </a:r>
            <a:endParaRPr lang="zh-CN" sz="200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94410" y="1000125"/>
            <a:ext cx="9036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02</a:t>
            </a:r>
            <a:r>
              <a:rPr lang="zh-CN" altLang="en-US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、身强体壮小农夫——拼搏我能行！</a:t>
            </a:r>
            <a:endParaRPr lang="zh-CN" altLang="en-US" sz="2400" b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54050" y="387350"/>
            <a:ext cx="5080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kumimoji="1" lang="en-US" altLang="zh-CN" sz="3200" b="1" dirty="0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3、</a:t>
            </a:r>
            <a:r>
              <a:rPr kumimoji="1" lang="zh-CN" altLang="en-US" sz="3200" b="1" dirty="0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收货劳动的甜果</a:t>
            </a:r>
            <a:endParaRPr kumimoji="1" lang="zh-CN" altLang="en-US" sz="3200" b="1" dirty="0">
              <a:solidFill>
                <a:schemeClr val="accent2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62725" y="1495425"/>
            <a:ext cx="461581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>
              <a:lnSpc>
                <a:spcPct val="150000"/>
              </a:lnSpc>
            </a:pPr>
            <a:r>
              <a:rPr lang="zh-CN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汉仪超级战甲W" panose="00020600040101010101" charset="-122"/>
                <a:ea typeface="汉仪超级战甲W" panose="00020600040101010101" charset="-122"/>
              </a:rPr>
              <a:t>身体是革命的本钱。</a:t>
            </a:r>
            <a:endParaRPr lang="zh-CN" sz="3600" b="0">
              <a:solidFill>
                <a:schemeClr val="accent1">
                  <a:lumMod val="60000"/>
                  <a:lumOff val="40000"/>
                </a:schemeClr>
              </a:solidFill>
              <a:latin typeface="汉仪超级战甲W" panose="00020600040101010101" charset="-122"/>
              <a:ea typeface="汉仪超级战甲W" panose="00020600040101010101" charset="-122"/>
            </a:endParaRPr>
          </a:p>
          <a:p>
            <a:pPr indent="0" algn="ctr">
              <a:lnSpc>
                <a:spcPct val="150000"/>
              </a:lnSpc>
            </a:pPr>
            <a:r>
              <a:rPr lang="zh-CN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汉仪超级战甲W" panose="00020600040101010101" charset="-122"/>
                <a:ea typeface="汉仪超级战甲W" panose="00020600040101010101" charset="-122"/>
              </a:rPr>
              <a:t>“野蛮其体魄”。</a:t>
            </a:r>
            <a:endParaRPr lang="zh-CN" sz="3600" b="0">
              <a:solidFill>
                <a:schemeClr val="accent1">
                  <a:lumMod val="60000"/>
                  <a:lumOff val="40000"/>
                </a:schemeClr>
              </a:solidFill>
              <a:latin typeface="汉仪超级战甲W" panose="00020600040101010101" charset="-122"/>
              <a:ea typeface="汉仪超级战甲W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60085" y="3429000"/>
            <a:ext cx="551243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p>
            <a:pPr indent="356870">
              <a:lnSpc>
                <a:spcPct val="150000"/>
              </a:lnSpc>
              <a:buClrTx/>
              <a:buSzTx/>
              <a:buFontTx/>
            </a:pPr>
            <a:r>
              <a:rPr lang="zh-CN" sz="280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以劳强体，希望孩子们能够走出温室，走向自然，去感受生命的蓬勃生机，去体会生命向上的朝气。</a:t>
            </a:r>
            <a:endParaRPr lang="zh-CN" sz="280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</p:txBody>
      </p:sp>
      <p:pic>
        <p:nvPicPr>
          <p:cNvPr id="14" name="PA-图片 4" descr="scooter-10-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2500" b="12500"/>
          <a:stretch>
            <a:fillRect/>
          </a:stretch>
        </p:blipFill>
        <p:spPr>
          <a:xfrm>
            <a:off x="1045074" y="2593207"/>
            <a:ext cx="4028685" cy="2266482"/>
          </a:xfrm>
          <a:prstGeom prst="rect">
            <a:avLst/>
          </a:prstGeom>
        </p:spPr>
      </p:pic>
      <p:pic>
        <p:nvPicPr>
          <p:cNvPr id="15" name="PA-图片 6" descr="scooter-11-144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2500" b="12500"/>
          <a:stretch>
            <a:fillRect/>
          </a:stretch>
        </p:blipFill>
        <p:spPr>
          <a:xfrm>
            <a:off x="1045074" y="2593207"/>
            <a:ext cx="4028685" cy="2266482"/>
          </a:xfrm>
          <a:prstGeom prst="rect">
            <a:avLst/>
          </a:prstGeom>
        </p:spPr>
      </p:pic>
      <p:pic>
        <p:nvPicPr>
          <p:cNvPr id="16" name="PA-图片 7" descr="scooter-01-14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2494" b="12494"/>
          <a:stretch>
            <a:fillRect/>
          </a:stretch>
        </p:blipFill>
        <p:spPr>
          <a:xfrm>
            <a:off x="1045074" y="2593207"/>
            <a:ext cx="4028685" cy="2266482"/>
          </a:xfrm>
          <a:prstGeom prst="rect">
            <a:avLst/>
          </a:prstGeom>
        </p:spPr>
      </p:pic>
      <p:sp>
        <p:nvSpPr>
          <p:cNvPr id="17" name="PA-半闭框 7"/>
          <p:cNvSpPr/>
          <p:nvPr>
            <p:custDataLst>
              <p:tags r:id="rId8"/>
            </p:custDataLst>
          </p:nvPr>
        </p:nvSpPr>
        <p:spPr>
          <a:xfrm flipH="1">
            <a:off x="4966064" y="2483516"/>
            <a:ext cx="208379" cy="208379"/>
          </a:xfrm>
          <a:prstGeom prst="halfFrame">
            <a:avLst>
              <a:gd name="adj1" fmla="val 12280"/>
              <a:gd name="adj2" fmla="val 1228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sp>
        <p:nvSpPr>
          <p:cNvPr id="18" name="PA-半闭框 8"/>
          <p:cNvSpPr/>
          <p:nvPr>
            <p:custDataLst>
              <p:tags r:id="rId9"/>
            </p:custDataLst>
          </p:nvPr>
        </p:nvSpPr>
        <p:spPr>
          <a:xfrm flipV="1">
            <a:off x="944705" y="4760746"/>
            <a:ext cx="208379" cy="208379"/>
          </a:xfrm>
          <a:prstGeom prst="halfFrame">
            <a:avLst>
              <a:gd name="adj1" fmla="val 12280"/>
              <a:gd name="adj2" fmla="val 1228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pic>
        <p:nvPicPr>
          <p:cNvPr id="19" name="PA-图片 4" descr="scooter-10-a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12477" b="12477"/>
          <a:stretch>
            <a:fillRect/>
          </a:stretch>
        </p:blipFill>
        <p:spPr>
          <a:xfrm>
            <a:off x="1045074" y="2593207"/>
            <a:ext cx="4028685" cy="2266482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99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Motion origin="layout" path="M 0 0 L -0.3015365 0.3035648 L 0.01994171 -0.02007408 L -0.01631597 0.01642425 L 0.00906442 -0.009124586 L -0.00906442 0.009124586 L 0 0 E" pathEditMode="relative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999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0 0 L 0.2107143 0 L -0.02291667 0 L 0.01875 0 L -0.01041667 0 L 0.01041667 0 L 0 0 E" pathEditMode="relative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Motion origin="layout" path="M 0 0 L 0.3015365 -0.3035648 L -0.01994171 0.02007407 L 0.01631594 -0.01642422 L -0.009064415 0.009124586 L 0.009064412 -0.009124586 L 0 0 E" pathEditMode="relative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99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99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99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999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94410" y="1000125"/>
            <a:ext cx="9036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0</a:t>
            </a:r>
            <a:r>
              <a:rPr lang="en-US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3</a:t>
            </a:r>
            <a:r>
              <a:rPr lang="zh-CN" altLang="en-US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、乐于分享小农夫——奉献我光荣！</a:t>
            </a:r>
            <a:endParaRPr lang="zh-CN" altLang="en-US" sz="2400" b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54050" y="387350"/>
            <a:ext cx="5080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kumimoji="1" lang="en-US" altLang="zh-CN" sz="3200" b="1" dirty="0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3、</a:t>
            </a:r>
            <a:r>
              <a:rPr kumimoji="1" lang="zh-CN" altLang="en-US" sz="3200" b="1" dirty="0">
                <a:solidFill>
                  <a:schemeClr val="accent2">
                    <a:lumMod val="75000"/>
                  </a:schemeClr>
                </a:soli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rPr>
              <a:t>收货劳动的甜果</a:t>
            </a:r>
            <a:endParaRPr kumimoji="1" lang="zh-CN" altLang="en-US" sz="3200" b="1" dirty="0">
              <a:solidFill>
                <a:schemeClr val="accent2">
                  <a:lumMod val="75000"/>
                </a:schemeClr>
              </a:solidFill>
              <a:latin typeface="字体管家方萌" panose="02020600040101010101" charset="-122"/>
              <a:ea typeface="字体管家方萌" panose="02020600040101010101" charset="-122"/>
              <a:cs typeface="字体管家方萌" panose="02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44315" y="1758315"/>
            <a:ext cx="81476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>
              <a:lnSpc>
                <a:spcPct val="150000"/>
              </a:lnSpc>
            </a:pPr>
            <a:r>
              <a:rPr lang="zh-CN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汉仪超级战甲W" panose="00020600040101010101" charset="-122"/>
                <a:ea typeface="汉仪超级战甲W" panose="00020600040101010101" charset="-122"/>
              </a:rPr>
              <a:t>爱如一支彩笔，书写着最高尚的社会道德。</a:t>
            </a:r>
            <a:endParaRPr lang="zh-CN" sz="3200" b="0">
              <a:solidFill>
                <a:schemeClr val="accent1">
                  <a:lumMod val="60000"/>
                  <a:lumOff val="40000"/>
                </a:schemeClr>
              </a:solidFill>
              <a:latin typeface="汉仪超级战甲W" panose="00020600040101010101" charset="-122"/>
              <a:ea typeface="汉仪超级战甲W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32805" y="2803525"/>
            <a:ext cx="578040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p>
            <a:pPr lvl="0" indent="356870"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  </a:t>
            </a:r>
            <a:r>
              <a:rPr 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  <a:sym typeface="+mn-ea"/>
              </a:rPr>
              <a:t>小朋友们带着自己亲手采摘的蔬菜，在操场上吆喝义卖，与他人一起感受劳动的喜悦。不求回报，只为了把爱传递给更多的人。这也是赵老传递给孩子们的革命精神——“奉献”。</a:t>
            </a:r>
            <a:endParaRPr lang="zh-CN" sz="2400">
              <a:solidFill>
                <a:schemeClr val="tx1">
                  <a:lumMod val="65000"/>
                  <a:lumOff val="35000"/>
                </a:schemeClr>
              </a:solidFill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  <a:sym typeface="+mn-ea"/>
            </a:endParaRPr>
          </a:p>
        </p:txBody>
      </p:sp>
      <p:pic>
        <p:nvPicPr>
          <p:cNvPr id="35" name="图片 18" descr="C:\Users\Lee\Documents\Tencent Files\1275893753\FileRecv\MobileFile\IMG_7108(20230225-223548).JPGIMG_7108(20230225-223548)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18160" y="2033905"/>
            <a:ext cx="3442970" cy="2184400"/>
          </a:xfrm>
          <a:prstGeom prst="rect">
            <a:avLst/>
          </a:prstGeom>
          <a:noFill/>
        </p:spPr>
      </p:pic>
      <p:pic>
        <p:nvPicPr>
          <p:cNvPr id="36" name="图片 20" descr="C:\Users\Lee\Documents\Tencent Files\1275893753\FileRecv\MobileFile\IMG_7109(20230225-223552).JPGIMG_7109(20230225-223552)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077085" y="3891915"/>
            <a:ext cx="3434080" cy="2289810"/>
          </a:xfrm>
          <a:prstGeom prst="rect">
            <a:avLst/>
          </a:prstGeom>
          <a:noFill/>
        </p:spPr>
      </p:pic>
    </p:spTree>
    <p:custDataLst>
      <p:tags r:id="rId4"/>
    </p:custData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46fd66e00576e3b68acc91fe9ba1c31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166870" y="0"/>
            <a:ext cx="385762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329430" y="3319145"/>
            <a:ext cx="6620510" cy="1193800"/>
          </a:xfrm>
        </p:spPr>
        <p:txBody>
          <a:bodyPr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5400"/>
              <a:t>亚</a:t>
            </a:r>
            <a:r>
              <a:rPr lang="en-US" altLang="zh-CN" sz="5400"/>
              <a:t> </a:t>
            </a:r>
            <a:r>
              <a:rPr sz="5400"/>
              <a:t>夫</a:t>
            </a:r>
            <a:r>
              <a:rPr lang="en-US" altLang="zh-CN" sz="5400"/>
              <a:t> </a:t>
            </a:r>
            <a:r>
              <a:rPr sz="5400"/>
              <a:t>村</a:t>
            </a:r>
            <a:r>
              <a:rPr lang="en-US" altLang="zh-CN" sz="5400"/>
              <a:t> </a:t>
            </a:r>
            <a:r>
              <a:rPr sz="5400"/>
              <a:t>成</a:t>
            </a:r>
            <a:r>
              <a:rPr lang="en-US" altLang="zh-CN" sz="5400"/>
              <a:t> </a:t>
            </a:r>
            <a:r>
              <a:rPr sz="5400"/>
              <a:t>效</a:t>
            </a:r>
            <a:endParaRPr sz="5400"/>
          </a:p>
        </p:txBody>
      </p:sp>
      <p:sp>
        <p:nvSpPr>
          <p:cNvPr id="18" name="节编号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329469" y="1187186"/>
            <a:ext cx="6620223" cy="213222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8000" b="0" kern="1200" dirty="0">
                <a:solidFill>
                  <a:schemeClr val="accent1">
                    <a:lumMod val="75000"/>
                  </a:schemeClr>
                </a:solidFill>
                <a:uFillTx/>
                <a:latin typeface="+mj-ea"/>
                <a:ea typeface="+mj-ea"/>
                <a:cs typeface="汉仪正圆-45W" panose="00020600040101010101" charset="-122"/>
              </a:defRPr>
            </a:lvl1pPr>
            <a:lvl2pPr marL="538480" indent="-20637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98830" indent="-1619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0605" indent="-149225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35075" indent="-127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>
                    <a:lumMod val="80000"/>
                    <a:lumOff val="2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04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082675" y="1190625"/>
            <a:ext cx="5520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（一）家校社共育 助力少年追光</a:t>
            </a:r>
            <a:endParaRPr lang="zh-CN" altLang="en-US" sz="2400" b="1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pic>
        <p:nvPicPr>
          <p:cNvPr id="15" name="图片 8" descr="图片包含 图示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" y="1875790"/>
            <a:ext cx="5419090" cy="3945890"/>
          </a:xfrm>
          <a:prstGeom prst="rect">
            <a:avLst/>
          </a:prstGeom>
        </p:spPr>
      </p:pic>
      <p:grpSp>
        <p:nvGrpSpPr>
          <p:cNvPr id="17" name="小盆栽" descr="7b0a202020202274657874626f78223a2022220a7d0a"/>
          <p:cNvGrpSpPr/>
          <p:nvPr/>
        </p:nvGrpSpPr>
        <p:grpSpPr>
          <a:xfrm>
            <a:off x="5139176" y="2078990"/>
            <a:ext cx="6569589" cy="3539490"/>
            <a:chOff x="5145" y="3479"/>
            <a:chExt cx="9612" cy="4897"/>
          </a:xfrm>
        </p:grpSpPr>
        <p:pic>
          <p:nvPicPr>
            <p:cNvPr id="18" name="图片 17" descr="横着-4_复制_横-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5145" y="3479"/>
              <a:ext cx="9612" cy="4897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6"/>
              </p:custDataLst>
            </p:nvPr>
          </p:nvSpPr>
          <p:spPr>
            <a:xfrm>
              <a:off x="5637" y="3948"/>
              <a:ext cx="6697" cy="395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50000"/>
                </a:lnSpc>
              </a:pPr>
              <a:r>
                <a:rPr lang="zh-CN" sz="2400" b="1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五只小可爱" panose="02000503000000000000" charset="-122"/>
                  <a:ea typeface="五只小可爱" panose="02000503000000000000" charset="-122"/>
                  <a:sym typeface="+mn-ea"/>
                </a:rPr>
                <a:t>坚持五育并举家校社联动</a:t>
              </a:r>
              <a:endParaRPr lang="zh-CN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五只小可爱" panose="02000503000000000000" charset="-122"/>
                <a:ea typeface="五只小可爱" panose="02000503000000000000" charset="-122"/>
              </a:endParaRPr>
            </a:p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sz="2400" b="1">
                  <a:gradFill>
                    <a:gsLst>
                      <a:gs pos="50000">
                        <a:schemeClr val="accent5"/>
                      </a:gs>
                      <a:gs pos="0">
                        <a:schemeClr val="accent5">
                          <a:lumMod val="25000"/>
                          <a:lumOff val="75000"/>
                        </a:schemeClr>
                      </a:gs>
                      <a:gs pos="100000">
                        <a:schemeClr val="accent5">
                          <a:lumMod val="85000"/>
                        </a:schemeClr>
                      </a:gs>
                    </a:gsLst>
                    <a:lin ang="5400000" scaled="1"/>
                  </a:gradFill>
                  <a:latin typeface="五只小可爱" panose="02000503000000000000" charset="-122"/>
                  <a:ea typeface="五只小可爱" panose="02000503000000000000" charset="-122"/>
                  <a:sym typeface="+mn-ea"/>
                </a:rPr>
                <a:t>建设班级劳动角、学校劳动园、校外劳动基地</a:t>
              </a:r>
              <a:endParaRPr lang="zh-CN" sz="2400" b="1">
                <a:gradFill>
                  <a:gsLst>
                    <a:gs pos="50000">
                      <a:schemeClr val="accent5"/>
                    </a:gs>
                    <a:gs pos="0">
                      <a:schemeClr val="accent5">
                        <a:lumMod val="25000"/>
                        <a:lumOff val="75000"/>
                      </a:schemeClr>
                    </a:gs>
                    <a:gs pos="100000">
                      <a:schemeClr val="accent5">
                        <a:lumMod val="85000"/>
                      </a:schemeClr>
                    </a:gs>
                  </a:gsLst>
                  <a:lin ang="5400000" scaled="1"/>
                </a:gradFill>
                <a:latin typeface="五只小可爱" panose="02000503000000000000" charset="-122"/>
                <a:ea typeface="五只小可爱" panose="02000503000000000000" charset="-122"/>
              </a:endParaRPr>
            </a:p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sz="2400" b="1">
                  <a:gradFill>
                    <a:gsLst>
                      <a:gs pos="50000">
                        <a:schemeClr val="accent3"/>
                      </a:gs>
                      <a:gs pos="0">
                        <a:schemeClr val="accent3">
                          <a:lumMod val="25000"/>
                          <a:lumOff val="75000"/>
                        </a:schemeClr>
                      </a:gs>
                      <a:gs pos="100000">
                        <a:schemeClr val="accent3">
                          <a:lumMod val="85000"/>
                        </a:schemeClr>
                      </a:gs>
                    </a:gsLst>
                    <a:lin ang="5400000" scaled="1"/>
                  </a:gradFill>
                  <a:latin typeface="五只小可爱" panose="02000503000000000000" charset="-122"/>
                  <a:ea typeface="五只小可爱" panose="02000503000000000000" charset="-122"/>
                  <a:sym typeface="+mn-ea"/>
                </a:rPr>
                <a:t>开展真实的家庭劳动、校园劳动和社会劳动</a:t>
              </a:r>
              <a:endParaRPr lang="zh-CN" altLang="zh-CN" sz="2400" b="1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latin typeface="五只小可爱" panose="02000503000000000000" charset="-122"/>
                <a:ea typeface="五只小可爱" panose="02000503000000000000" charset="-122"/>
                <a:cs typeface="汉仪刚艺体-85W" panose="00020600040101010101" charset="-122"/>
                <a:sym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061720" y="589915"/>
            <a:ext cx="17462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亚夫村成效</a:t>
            </a:r>
            <a:endParaRPr lang="zh-CN" altLang="en-US" sz="2000" b="1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1815" y="497205"/>
            <a:ext cx="5308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solidFill>
                  <a:srgbClr val="E8AA77"/>
                </a:solidFill>
                <a:effectLst>
                  <a:outerShdw blurRad="50800" dist="50800" dir="5400000" algn="ctr" rotWithShape="0">
                    <a:srgbClr val="EFC39E">
                      <a:alpha val="100000"/>
                    </a:srgbClr>
                  </a:outerShdw>
                </a:effectLst>
                <a:latin typeface="站酷小薇LOGO体" panose="02010600010101010101" charset="-122"/>
                <a:ea typeface="站酷小薇LOGO体" panose="02010600010101010101" charset="-122"/>
              </a:rPr>
              <a:t>04</a:t>
            </a:r>
            <a:endParaRPr lang="en-US" altLang="zh-CN" sz="3200">
              <a:solidFill>
                <a:srgbClr val="E8AA77"/>
              </a:solidFill>
              <a:effectLst>
                <a:outerShdw blurRad="50800" dist="50800" dir="5400000" algn="ctr" rotWithShape="0">
                  <a:srgbClr val="EFC39E">
                    <a:alpha val="100000"/>
                  </a:srgbClr>
                </a:outerShdw>
              </a:effectLst>
              <a:latin typeface="站酷小薇LOGO体" panose="02010600010101010101" charset="-122"/>
              <a:ea typeface="站酷小薇LOGO体" panose="02010600010101010101" charset="-122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>
            <a:off x="10181590" y="5732145"/>
            <a:ext cx="2710815" cy="1562100"/>
          </a:xfrm>
          <a:custGeom>
            <a:avLst/>
            <a:gdLst>
              <a:gd name="connisteX0" fmla="*/ 7395495 w 8076481"/>
              <a:gd name="connsiteY0" fmla="*/ 340085 h 4653764"/>
              <a:gd name="connisteX1" fmla="*/ 6572535 w 8076481"/>
              <a:gd name="connsiteY1" fmla="*/ 145140 h 4653764"/>
              <a:gd name="connisteX2" fmla="*/ 4696110 w 8076481"/>
              <a:gd name="connsiteY2" fmla="*/ 94975 h 4653764"/>
              <a:gd name="connisteX3" fmla="*/ 3324510 w 8076481"/>
              <a:gd name="connsiteY3" fmla="*/ 484230 h 4653764"/>
              <a:gd name="connisteX4" fmla="*/ 2458370 w 8076481"/>
              <a:gd name="connsiteY4" fmla="*/ 961115 h 4653764"/>
              <a:gd name="connisteX5" fmla="*/ 1657000 w 8076481"/>
              <a:gd name="connsiteY5" fmla="*/ 1754865 h 4653764"/>
              <a:gd name="connisteX6" fmla="*/ 1223930 w 8076481"/>
              <a:gd name="connsiteY6" fmla="*/ 2361290 h 4653764"/>
              <a:gd name="connisteX7" fmla="*/ 978185 w 8076481"/>
              <a:gd name="connsiteY7" fmla="*/ 2895325 h 4653764"/>
              <a:gd name="connisteX8" fmla="*/ 639095 w 8076481"/>
              <a:gd name="connsiteY8" fmla="*/ 3443965 h 4653764"/>
              <a:gd name="connisteX9" fmla="*/ 523525 w 8076481"/>
              <a:gd name="connsiteY9" fmla="*/ 3855445 h 4653764"/>
              <a:gd name="connisteX10" fmla="*/ 538130 w 8076481"/>
              <a:gd name="connsiteY10" fmla="*/ 4331695 h 4653764"/>
              <a:gd name="connisteX11" fmla="*/ 639095 w 8076481"/>
              <a:gd name="connsiteY11" fmla="*/ 4252320 h 4653764"/>
              <a:gd name="connisteX12" fmla="*/ 7481855 w 8076481"/>
              <a:gd name="connsiteY12" fmla="*/ 4324710 h 4653764"/>
              <a:gd name="connisteX13" fmla="*/ 7431690 w 8076481"/>
              <a:gd name="connsiteY13" fmla="*/ 347070 h 4653764"/>
              <a:gd name="connisteX14" fmla="*/ 7395495 w 8076481"/>
              <a:gd name="connsiteY14" fmla="*/ 340085 h 465376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l" t="t" r="r" b="b"/>
            <a:pathLst>
              <a:path w="8076482" h="4653764">
                <a:moveTo>
                  <a:pt x="7395495" y="340086"/>
                </a:moveTo>
                <a:cubicBezTo>
                  <a:pt x="7223410" y="299446"/>
                  <a:pt x="7112285" y="194036"/>
                  <a:pt x="6572535" y="145141"/>
                </a:cubicBezTo>
                <a:cubicBezTo>
                  <a:pt x="6032785" y="96246"/>
                  <a:pt x="5345715" y="27031"/>
                  <a:pt x="4696110" y="94976"/>
                </a:cubicBezTo>
                <a:cubicBezTo>
                  <a:pt x="4046505" y="162921"/>
                  <a:pt x="3772185" y="310876"/>
                  <a:pt x="3324510" y="484231"/>
                </a:cubicBezTo>
                <a:cubicBezTo>
                  <a:pt x="2876835" y="657586"/>
                  <a:pt x="2791745" y="707116"/>
                  <a:pt x="2458370" y="961116"/>
                </a:cubicBezTo>
                <a:cubicBezTo>
                  <a:pt x="2124995" y="1215116"/>
                  <a:pt x="1904015" y="1474831"/>
                  <a:pt x="1657000" y="1754866"/>
                </a:cubicBezTo>
                <a:cubicBezTo>
                  <a:pt x="1409985" y="2034901"/>
                  <a:pt x="1359820" y="2133326"/>
                  <a:pt x="1223930" y="2361291"/>
                </a:cubicBezTo>
                <a:cubicBezTo>
                  <a:pt x="1088040" y="2589256"/>
                  <a:pt x="1095025" y="2678791"/>
                  <a:pt x="978185" y="2895326"/>
                </a:cubicBezTo>
                <a:cubicBezTo>
                  <a:pt x="861345" y="3111861"/>
                  <a:pt x="729900" y="3252196"/>
                  <a:pt x="639095" y="3443966"/>
                </a:cubicBezTo>
                <a:cubicBezTo>
                  <a:pt x="548290" y="3635736"/>
                  <a:pt x="543845" y="3677646"/>
                  <a:pt x="523525" y="3855446"/>
                </a:cubicBezTo>
                <a:cubicBezTo>
                  <a:pt x="503205" y="4033246"/>
                  <a:pt x="515270" y="4252321"/>
                  <a:pt x="538130" y="4331696"/>
                </a:cubicBezTo>
                <a:cubicBezTo>
                  <a:pt x="560990" y="4411071"/>
                  <a:pt x="-749650" y="4253591"/>
                  <a:pt x="639095" y="4252321"/>
                </a:cubicBezTo>
                <a:cubicBezTo>
                  <a:pt x="2027840" y="4251051"/>
                  <a:pt x="6123590" y="5105761"/>
                  <a:pt x="7481855" y="4324711"/>
                </a:cubicBezTo>
                <a:cubicBezTo>
                  <a:pt x="8840120" y="3543661"/>
                  <a:pt x="7448835" y="1143996"/>
                  <a:pt x="7431690" y="347071"/>
                </a:cubicBezTo>
                <a:cubicBezTo>
                  <a:pt x="7414545" y="-449854"/>
                  <a:pt x="7567580" y="380726"/>
                  <a:pt x="7395495" y="340086"/>
                </a:cubicBezTo>
                <a:close/>
              </a:path>
            </a:pathLst>
          </a:custGeom>
          <a:solidFill>
            <a:srgbClr val="EFC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882140" y="412115"/>
            <a:ext cx="1746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班级成效</a:t>
            </a:r>
            <a:endParaRPr lang="zh-CN" altLang="en-US" b="1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82675" y="315595"/>
            <a:ext cx="5308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rgbClr val="E8AA77"/>
                </a:solidFill>
                <a:effectLst>
                  <a:outerShdw blurRad="50800" dist="50800" dir="5400000" algn="ctr" rotWithShape="0">
                    <a:srgbClr val="EFC39E">
                      <a:alpha val="100000"/>
                    </a:srgbClr>
                  </a:outerShdw>
                </a:effectLst>
                <a:latin typeface="站酷小薇LOGO体" panose="02010600010101010101" charset="-122"/>
                <a:ea typeface="站酷小薇LOGO体" panose="02010600010101010101" charset="-122"/>
              </a:rPr>
              <a:t>04</a:t>
            </a:r>
            <a:endParaRPr lang="en-US" altLang="zh-CN" sz="3200">
              <a:solidFill>
                <a:srgbClr val="E8AA77"/>
              </a:solidFill>
              <a:effectLst>
                <a:outerShdw blurRad="50800" dist="50800" dir="5400000" algn="ctr" rotWithShape="0">
                  <a:srgbClr val="EFC39E">
                    <a:alpha val="100000"/>
                  </a:srgbClr>
                </a:outerShdw>
              </a:effectLst>
              <a:latin typeface="站酷小薇LOGO体" panose="02010600010101010101" charset="-122"/>
              <a:ea typeface="站酷小薇LOGO体" panose="02010600010101010101" charset="-122"/>
            </a:endParaRPr>
          </a:p>
        </p:txBody>
      </p:sp>
      <p:grpSp>
        <p:nvGrpSpPr>
          <p:cNvPr id="17" name="小盆栽" descr="7b0a202020202274657874626f78223a2022220a7d0a"/>
          <p:cNvGrpSpPr/>
          <p:nvPr/>
        </p:nvGrpSpPr>
        <p:grpSpPr>
          <a:xfrm>
            <a:off x="5203946" y="2263775"/>
            <a:ext cx="6569589" cy="3539490"/>
            <a:chOff x="5145" y="3479"/>
            <a:chExt cx="9612" cy="4897"/>
          </a:xfrm>
        </p:grpSpPr>
        <p:pic>
          <p:nvPicPr>
            <p:cNvPr id="18" name="图片 17" descr="横着-4_复制_横-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145" y="3479"/>
              <a:ext cx="9612" cy="4897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4"/>
              </p:custDataLst>
            </p:nvPr>
          </p:nvSpPr>
          <p:spPr>
            <a:xfrm>
              <a:off x="5637" y="3948"/>
              <a:ext cx="8674" cy="34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50000"/>
                </a:lnSpc>
              </a:pPr>
              <a:r>
                <a:rPr lang="zh-CN" sz="2400" b="1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五只小可爱" panose="02000503000000000000" charset="-122"/>
                  <a:ea typeface="五只小可爱" panose="02000503000000000000" charset="-122"/>
                  <a:sym typeface="+mn-ea"/>
                </a:rPr>
                <a:t>“亚夫村”小村民们的自理力、责任力、奉献力、凝聚力得到了前所未有的提升，延伸到了家庭、学校甚至社会。</a:t>
              </a:r>
              <a:endParaRPr lang="zh-CN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五只小可爱" panose="02000503000000000000" charset="-122"/>
                <a:ea typeface="五只小可爱" panose="02000503000000000000" charset="-122"/>
                <a:sym typeface="+mn-ea"/>
              </a:endParaRPr>
            </a:p>
            <a:p>
              <a:pPr indent="0" algn="l">
                <a:lnSpc>
                  <a:spcPct val="150000"/>
                </a:lnSpc>
              </a:pPr>
              <a:r>
                <a:rPr lang="zh-CN" altLang="zh-CN" sz="3200" b="1">
                  <a:solidFill>
                    <a:schemeClr val="accent5">
                      <a:lumMod val="75000"/>
                    </a:schemeClr>
                  </a:solidFill>
                  <a:latin typeface="五只小可爱" panose="02000503000000000000" charset="-122"/>
                  <a:ea typeface="五只小可爱" panose="02000503000000000000" charset="-122"/>
                  <a:cs typeface="汉仪刚艺体-85W" panose="00020600040101010101" charset="-122"/>
                  <a:sym typeface="+mn-ea"/>
                </a:rPr>
                <a:t>喜报纷至沓来</a:t>
              </a:r>
              <a:endParaRPr lang="zh-CN" altLang="zh-CN" sz="3200" b="1">
                <a:solidFill>
                  <a:schemeClr val="accent5">
                    <a:lumMod val="75000"/>
                  </a:schemeClr>
                </a:solidFill>
                <a:latin typeface="五只小可爱" panose="02000503000000000000" charset="-122"/>
                <a:ea typeface="五只小可爱" panose="02000503000000000000" charset="-122"/>
                <a:cs typeface="汉仪刚艺体-85W" panose="00020600040101010101" charset="-122"/>
                <a:sym typeface="+mn-ea"/>
              </a:endParaRPr>
            </a:p>
          </p:txBody>
        </p:sp>
      </p:grpSp>
      <p:pic>
        <p:nvPicPr>
          <p:cNvPr id="52" name="图片 52" descr="IMG_1947(20220301-213053)"/>
          <p:cNvPicPr/>
          <p:nvPr/>
        </p:nvPicPr>
        <p:blipFill>
          <a:blip r:embed="rId5"/>
          <a:srcRect t="7200" b="2946"/>
          <a:stretch>
            <a:fillRect/>
          </a:stretch>
        </p:blipFill>
        <p:spPr>
          <a:xfrm>
            <a:off x="551815" y="2269490"/>
            <a:ext cx="4406900" cy="3642360"/>
          </a:xfrm>
          <a:prstGeom prst="round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62660" y="1689100"/>
            <a:ext cx="3919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1、学生整体素养提高</a:t>
            </a:r>
            <a:endParaRPr lang="zh-CN" altLang="en-US" sz="2000" b="1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2315" y="1047115"/>
            <a:ext cx="5520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（二）亚夫村的发光时刻</a:t>
            </a:r>
            <a:endParaRPr lang="zh-CN" altLang="en-US" sz="2400" b="1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5750" y="2247265"/>
            <a:ext cx="1196784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0000101010101" charset="-122"/>
                <a:ea typeface="汉仪书魂体简" panose="02010600000101010101" charset="-122"/>
              </a:rPr>
              <a:t>  2021</a:t>
            </a:r>
            <a:r>
              <a:rPr lang="zh-CN" altLang="en-US" sz="44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0000101010101" charset="-122"/>
                <a:ea typeface="汉仪书魂体简" panose="02010600000101010101" charset="-122"/>
              </a:rPr>
              <a:t>《江苏省少先队英雄中队建设管理办法》</a:t>
            </a:r>
            <a:endParaRPr lang="zh-CN" altLang="en-US" sz="4400" b="1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0000101010101" charset="-122"/>
              <a:ea typeface="汉仪书魂体简" panose="02010600000101010101" charset="-122"/>
            </a:endParaRPr>
          </a:p>
          <a:p>
            <a:endParaRPr lang="zh-CN" altLang="en-US" sz="4400" b="1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0000101010101" charset="-122"/>
              <a:ea typeface="汉仪书魂体简" panose="02010600000101010101" charset="-122"/>
            </a:endParaRPr>
          </a:p>
          <a:p>
            <a:r>
              <a:rPr lang="en-US" altLang="zh-CN" sz="40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0000101010101" charset="-122"/>
                <a:ea typeface="汉仪书魂体简" panose="02010600000101010101" charset="-122"/>
              </a:rPr>
              <a:t> 2023-2024</a:t>
            </a:r>
            <a:r>
              <a:rPr lang="zh-CN" altLang="en-US" sz="40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0000101010101" charset="-122"/>
                <a:ea typeface="汉仪书魂体简" panose="02010600000101010101" charset="-122"/>
              </a:rPr>
              <a:t>学年</a:t>
            </a:r>
            <a:r>
              <a:rPr lang="zh-CN" altLang="en-US" sz="44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0000101010101" charset="-122"/>
                <a:ea typeface="汉仪书魂体简" panose="02010600000101010101" charset="-122"/>
              </a:rPr>
              <a:t>三井实验小学英雄中队创建指导</a:t>
            </a:r>
            <a:endParaRPr lang="zh-CN" altLang="en-US" sz="4400" b="1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0000101010101" charset="-122"/>
              <a:ea typeface="汉仪书魂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082675" y="497205"/>
            <a:ext cx="1746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班级成效</a:t>
            </a:r>
            <a:endParaRPr lang="zh-CN" altLang="en-US" b="1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1815" y="304800"/>
            <a:ext cx="5308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rgbClr val="E8AA77"/>
                </a:solidFill>
                <a:effectLst>
                  <a:outerShdw blurRad="50800" dist="50800" dir="5400000" algn="ctr" rotWithShape="0">
                    <a:srgbClr val="EFC39E">
                      <a:alpha val="100000"/>
                    </a:srgbClr>
                  </a:outerShdw>
                </a:effectLst>
                <a:latin typeface="站酷小薇LOGO体" panose="02010600010101010101" charset="-122"/>
                <a:ea typeface="站酷小薇LOGO体" panose="02010600010101010101" charset="-122"/>
              </a:rPr>
              <a:t>04</a:t>
            </a:r>
            <a:endParaRPr lang="en-US" altLang="zh-CN" sz="3200">
              <a:solidFill>
                <a:srgbClr val="E8AA77"/>
              </a:solidFill>
              <a:effectLst>
                <a:outerShdw blurRad="50800" dist="50800" dir="5400000" algn="ctr" rotWithShape="0">
                  <a:srgbClr val="EFC39E">
                    <a:alpha val="100000"/>
                  </a:srgbClr>
                </a:outerShdw>
              </a:effectLst>
              <a:latin typeface="站酷小薇LOGO体" panose="02010600010101010101" charset="-122"/>
              <a:ea typeface="站酷小薇LOGO体" panose="0201060001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2660" y="1689100"/>
            <a:ext cx="3919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2、班级凝聚力增强</a:t>
            </a:r>
            <a:endParaRPr lang="zh-CN" altLang="en-US" sz="2000" b="1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2315" y="1047115"/>
            <a:ext cx="5520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（二）亚夫村的发光时刻</a:t>
            </a:r>
            <a:endParaRPr lang="zh-CN" altLang="en-US" sz="2400" b="1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699260" y="2269490"/>
            <a:ext cx="8274685" cy="4467860"/>
          </a:xfrm>
          <a:prstGeom prst="rect">
            <a:avLst/>
          </a:prstGeom>
          <a:extLst>
            <wpswe:webExtensionRef xmlns:wpswe="http://www.wps.cn/officeDocument/2018/webExtension" r:id="rId2"/>
          </a:extLst>
        </p:spPr>
      </p:pic>
      <p:grpSp>
        <p:nvGrpSpPr>
          <p:cNvPr id="29" name="组合 28" descr="7b0a202020202274657874626f78223a2022220a7d0a"/>
          <p:cNvGrpSpPr/>
          <p:nvPr/>
        </p:nvGrpSpPr>
        <p:grpSpPr>
          <a:xfrm>
            <a:off x="7454265" y="698500"/>
            <a:ext cx="4402455" cy="2501265"/>
            <a:chOff x="5706" y="3430"/>
            <a:chExt cx="7878" cy="3967"/>
          </a:xfrm>
        </p:grpSpPr>
        <p:sp>
          <p:nvSpPr>
            <p:cNvPr id="109" name="文本框 108"/>
            <p:cNvSpPr txBox="1"/>
            <p:nvPr/>
          </p:nvSpPr>
          <p:spPr>
            <a:xfrm>
              <a:off x="6983" y="4578"/>
              <a:ext cx="6313" cy="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p>
              <a:pPr algn="l" fontAlgn="auto">
                <a:lnSpc>
                  <a:spcPct val="150000"/>
                </a:lnSpc>
              </a:pPr>
              <a:r>
                <a:rPr lang="zh-CN" altLang="en-US" sz="1700" dirty="0">
                  <a:gradFill>
                    <a:gsLst>
                      <a:gs pos="0">
                        <a:srgbClr val="FBAF03"/>
                      </a:gs>
                      <a:gs pos="81000">
                        <a:srgbClr val="FE6719"/>
                      </a:gs>
                      <a:gs pos="35000">
                        <a:srgbClr val="FF8C0B"/>
                      </a:gs>
                    </a:gsLst>
                    <a:lin ang="18900000" scaled="0"/>
                  </a:gradFill>
                  <a:latin typeface="字体管家方萌" panose="02020600040101010101" charset="-122"/>
                  <a:ea typeface="字体管家方萌" panose="02020600040101010101" charset="-122"/>
                  <a:cs typeface="字体管家方萌" panose="02020600040101010101" charset="-122"/>
                  <a:sym typeface="+mn-ea"/>
                </a:rPr>
                <a:t>周“最美班级”共计获得</a:t>
              </a:r>
              <a:r>
                <a:rPr lang="en-US" altLang="zh-CN" sz="1700" dirty="0">
                  <a:gradFill>
                    <a:gsLst>
                      <a:gs pos="0">
                        <a:srgbClr val="FBAF03"/>
                      </a:gs>
                      <a:gs pos="81000">
                        <a:srgbClr val="FE6719"/>
                      </a:gs>
                      <a:gs pos="35000">
                        <a:srgbClr val="FF8C0B"/>
                      </a:gs>
                    </a:gsLst>
                    <a:lin ang="18900000" scaled="0"/>
                  </a:gradFill>
                  <a:latin typeface="字体管家方萌" panose="02020600040101010101" charset="-122"/>
                  <a:ea typeface="字体管家方萌" panose="02020600040101010101" charset="-122"/>
                  <a:cs typeface="字体管家方萌" panose="02020600040101010101" charset="-122"/>
                  <a:sym typeface="+mn-ea"/>
                </a:rPr>
                <a:t>25</a:t>
              </a:r>
              <a:r>
                <a:rPr lang="zh-CN" altLang="en-US" sz="1700" dirty="0">
                  <a:gradFill>
                    <a:gsLst>
                      <a:gs pos="0">
                        <a:srgbClr val="FBAF03"/>
                      </a:gs>
                      <a:gs pos="81000">
                        <a:srgbClr val="FE6719"/>
                      </a:gs>
                      <a:gs pos="35000">
                        <a:srgbClr val="FF8C0B"/>
                      </a:gs>
                    </a:gsLst>
                    <a:lin ang="18900000" scaled="0"/>
                  </a:gradFill>
                  <a:latin typeface="字体管家方萌" panose="02020600040101010101" charset="-122"/>
                  <a:ea typeface="字体管家方萌" panose="02020600040101010101" charset="-122"/>
                  <a:cs typeface="字体管家方萌" panose="02020600040101010101" charset="-122"/>
                  <a:sym typeface="+mn-ea"/>
                </a:rPr>
                <a:t>次</a:t>
              </a:r>
              <a:endParaRPr lang="zh-CN" altLang="en-US" sz="1700" dirty="0">
                <a:gradFill>
                  <a:gsLst>
                    <a:gs pos="0">
                      <a:srgbClr val="FBAF03"/>
                    </a:gs>
                    <a:gs pos="81000">
                      <a:srgbClr val="FE6719"/>
                    </a:gs>
                    <a:gs pos="35000">
                      <a:srgbClr val="FF8C0B"/>
                    </a:gs>
                  </a:gsLst>
                  <a:lin ang="189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1700" dirty="0">
                  <a:gradFill>
                    <a:gsLst>
                      <a:gs pos="0">
                        <a:srgbClr val="FBAF03"/>
                      </a:gs>
                      <a:gs pos="81000">
                        <a:srgbClr val="FE6719"/>
                      </a:gs>
                      <a:gs pos="35000">
                        <a:srgbClr val="FF8C0B"/>
                      </a:gs>
                    </a:gsLst>
                    <a:lin ang="18900000" scaled="0"/>
                  </a:gradFill>
                  <a:latin typeface="字体管家方萌" panose="02020600040101010101" charset="-122"/>
                  <a:ea typeface="字体管家方萌" panose="02020600040101010101" charset="-122"/>
                  <a:cs typeface="字体管家方萌" panose="02020600040101010101" charset="-122"/>
                  <a:sym typeface="+mn-ea"/>
                </a:rPr>
                <a:t>月“样板班级”获得</a:t>
              </a:r>
              <a:r>
                <a:rPr lang="en-US" altLang="zh-CN" sz="1700" dirty="0">
                  <a:gradFill>
                    <a:gsLst>
                      <a:gs pos="0">
                        <a:srgbClr val="FBAF03"/>
                      </a:gs>
                      <a:gs pos="81000">
                        <a:srgbClr val="FE6719"/>
                      </a:gs>
                      <a:gs pos="35000">
                        <a:srgbClr val="FF8C0B"/>
                      </a:gs>
                    </a:gsLst>
                    <a:lin ang="18900000" scaled="0"/>
                  </a:gradFill>
                  <a:latin typeface="字体管家方萌" panose="02020600040101010101" charset="-122"/>
                  <a:ea typeface="字体管家方萌" panose="02020600040101010101" charset="-122"/>
                  <a:cs typeface="字体管家方萌" panose="02020600040101010101" charset="-122"/>
                  <a:sym typeface="+mn-ea"/>
                </a:rPr>
                <a:t>3</a:t>
              </a:r>
              <a:r>
                <a:rPr lang="zh-CN" altLang="en-US" sz="1700" dirty="0">
                  <a:gradFill>
                    <a:gsLst>
                      <a:gs pos="0">
                        <a:srgbClr val="FBAF03"/>
                      </a:gs>
                      <a:gs pos="81000">
                        <a:srgbClr val="FE6719"/>
                      </a:gs>
                      <a:gs pos="35000">
                        <a:srgbClr val="FF8C0B"/>
                      </a:gs>
                    </a:gsLst>
                    <a:lin ang="18900000" scaled="0"/>
                  </a:gradFill>
                  <a:latin typeface="字体管家方萌" panose="02020600040101010101" charset="-122"/>
                  <a:ea typeface="字体管家方萌" panose="02020600040101010101" charset="-122"/>
                  <a:cs typeface="字体管家方萌" panose="02020600040101010101" charset="-122"/>
                  <a:sym typeface="+mn-ea"/>
                </a:rPr>
                <a:t>次</a:t>
              </a:r>
              <a:endParaRPr lang="zh-CN" altLang="en-US" sz="1700" dirty="0">
                <a:gradFill>
                  <a:gsLst>
                    <a:gs pos="0">
                      <a:srgbClr val="FBAF03"/>
                    </a:gs>
                    <a:gs pos="81000">
                      <a:srgbClr val="FE6719"/>
                    </a:gs>
                    <a:gs pos="35000">
                      <a:srgbClr val="FF8C0B"/>
                    </a:gs>
                  </a:gsLst>
                  <a:lin ang="189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1700" dirty="0">
                  <a:gradFill>
                    <a:gsLst>
                      <a:gs pos="0">
                        <a:srgbClr val="FBAF03"/>
                      </a:gs>
                      <a:gs pos="81000">
                        <a:srgbClr val="FE6719"/>
                      </a:gs>
                      <a:gs pos="35000">
                        <a:srgbClr val="FF8C0B"/>
                      </a:gs>
                    </a:gsLst>
                    <a:lin ang="18900000" scaled="0"/>
                  </a:gradFill>
                  <a:latin typeface="字体管家方萌" panose="02020600040101010101" charset="-122"/>
                  <a:ea typeface="字体管家方萌" panose="02020600040101010101" charset="-122"/>
                  <a:cs typeface="字体管家方萌" panose="02020600040101010101" charset="-122"/>
                  <a:sym typeface="+mn-ea"/>
                </a:rPr>
                <a:t>获得秋学期</a:t>
              </a:r>
              <a:r>
                <a:rPr lang="en-US" altLang="zh-CN" sz="1700" dirty="0">
                  <a:gradFill>
                    <a:gsLst>
                      <a:gs pos="0">
                        <a:srgbClr val="FBAF03"/>
                      </a:gs>
                      <a:gs pos="81000">
                        <a:srgbClr val="FE6719"/>
                      </a:gs>
                      <a:gs pos="35000">
                        <a:srgbClr val="FF8C0B"/>
                      </a:gs>
                    </a:gsLst>
                    <a:lin ang="18900000" scaled="0"/>
                  </a:gradFill>
                  <a:latin typeface="字体管家方萌" panose="02020600040101010101" charset="-122"/>
                  <a:ea typeface="字体管家方萌" panose="02020600040101010101" charset="-122"/>
                  <a:cs typeface="字体管家方萌" panose="02020600040101010101" charset="-122"/>
                  <a:sym typeface="+mn-ea"/>
                </a:rPr>
                <a:t>“</a:t>
              </a:r>
              <a:r>
                <a:rPr lang="zh-CN" altLang="en-US" sz="1700" dirty="0">
                  <a:gradFill>
                    <a:gsLst>
                      <a:gs pos="0">
                        <a:srgbClr val="FBAF03"/>
                      </a:gs>
                      <a:gs pos="81000">
                        <a:srgbClr val="FE6719"/>
                      </a:gs>
                      <a:gs pos="35000">
                        <a:srgbClr val="FF8C0B"/>
                      </a:gs>
                    </a:gsLst>
                    <a:lin ang="18900000" scaled="0"/>
                  </a:gradFill>
                  <a:latin typeface="字体管家方萌" panose="02020600040101010101" charset="-122"/>
                  <a:ea typeface="字体管家方萌" panose="02020600040101010101" charset="-122"/>
                  <a:cs typeface="字体管家方萌" panose="02020600040101010101" charset="-122"/>
                  <a:sym typeface="+mn-ea"/>
                </a:rPr>
                <a:t>五星级班级</a:t>
              </a:r>
              <a:r>
                <a:rPr lang="en-US" altLang="zh-CN" sz="1700" dirty="0">
                  <a:gradFill>
                    <a:gsLst>
                      <a:gs pos="0">
                        <a:srgbClr val="FBAF03"/>
                      </a:gs>
                      <a:gs pos="81000">
                        <a:srgbClr val="FE6719"/>
                      </a:gs>
                      <a:gs pos="35000">
                        <a:srgbClr val="FF8C0B"/>
                      </a:gs>
                    </a:gsLst>
                    <a:lin ang="18900000" scaled="0"/>
                  </a:gradFill>
                  <a:latin typeface="字体管家方萌" panose="02020600040101010101" charset="-122"/>
                  <a:ea typeface="字体管家方萌" panose="02020600040101010101" charset="-122"/>
                  <a:cs typeface="字体管家方萌" panose="02020600040101010101" charset="-122"/>
                  <a:sym typeface="+mn-ea"/>
                </a:rPr>
                <a:t>”</a:t>
              </a:r>
              <a:endParaRPr lang="zh-CN" altLang="en-US" sz="1700" dirty="0">
                <a:gradFill>
                  <a:gsLst>
                    <a:gs pos="0">
                      <a:srgbClr val="FBAF03"/>
                    </a:gs>
                    <a:gs pos="81000">
                      <a:srgbClr val="FE6719"/>
                    </a:gs>
                    <a:gs pos="35000">
                      <a:srgbClr val="FF8C0B"/>
                    </a:gs>
                  </a:gsLst>
                  <a:lin ang="189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1700" dirty="0">
                  <a:gradFill>
                    <a:gsLst>
                      <a:gs pos="0">
                        <a:srgbClr val="FBAF03"/>
                      </a:gs>
                      <a:gs pos="81000">
                        <a:srgbClr val="FE6719"/>
                      </a:gs>
                      <a:gs pos="35000">
                        <a:srgbClr val="FF8C0B"/>
                      </a:gs>
                    </a:gsLst>
                    <a:lin ang="18900000" scaled="0"/>
                  </a:gradFill>
                  <a:latin typeface="字体管家方萌" panose="02020600040101010101" charset="-122"/>
                  <a:ea typeface="字体管家方萌" panose="02020600040101010101" charset="-122"/>
                  <a:cs typeface="字体管家方萌" panose="02020600040101010101" charset="-122"/>
                  <a:sym typeface="+mn-ea"/>
                </a:rPr>
                <a:t>“唱响红歌”比赛获得第二名</a:t>
              </a:r>
              <a:endParaRPr lang="zh-CN" altLang="en-US" sz="1700" dirty="0">
                <a:gradFill>
                  <a:gsLst>
                    <a:gs pos="0">
                      <a:srgbClr val="FBAF03"/>
                    </a:gs>
                    <a:gs pos="81000">
                      <a:srgbClr val="FE6719"/>
                    </a:gs>
                    <a:gs pos="35000">
                      <a:srgbClr val="FF8C0B"/>
                    </a:gs>
                  </a:gsLst>
                  <a:lin ang="189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1700" dirty="0">
                  <a:gradFill>
                    <a:gsLst>
                      <a:gs pos="0">
                        <a:srgbClr val="FBAF03"/>
                      </a:gs>
                      <a:gs pos="81000">
                        <a:srgbClr val="FE6719"/>
                      </a:gs>
                      <a:gs pos="35000">
                        <a:srgbClr val="FF8C0B"/>
                      </a:gs>
                    </a:gsLst>
                    <a:lin ang="18900000" scaled="0"/>
                  </a:gradFill>
                  <a:latin typeface="字体管家方萌" panose="02020600040101010101" charset="-122"/>
                  <a:ea typeface="字体管家方萌" panose="02020600040101010101" charset="-122"/>
                  <a:cs typeface="字体管家方萌" panose="02020600040101010101" charset="-122"/>
                  <a:sym typeface="+mn-ea"/>
                </a:rPr>
                <a:t>“朗读比赛”第二名</a:t>
              </a:r>
              <a:endParaRPr lang="zh-CN" altLang="en-US" sz="1700" dirty="0">
                <a:gradFill>
                  <a:gsLst>
                    <a:gs pos="0">
                      <a:srgbClr val="FBAF03"/>
                    </a:gs>
                    <a:gs pos="81000">
                      <a:srgbClr val="FE6719"/>
                    </a:gs>
                    <a:gs pos="35000">
                      <a:srgbClr val="FF8C0B"/>
                    </a:gs>
                  </a:gsLst>
                  <a:lin ang="18900000" scaled="0"/>
                </a:gradFill>
                <a:latin typeface="字体管家方萌" panose="02020600040101010101" charset="-122"/>
                <a:ea typeface="字体管家方萌" panose="02020600040101010101" charset="-122"/>
                <a:cs typeface="字体管家方萌" panose="02020600040101010101" charset="-122"/>
                <a:sym typeface="+mn-ea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5706" y="3430"/>
              <a:ext cx="7878" cy="3967"/>
              <a:chOff x="5661" y="3372"/>
              <a:chExt cx="7878" cy="3967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5661" y="3372"/>
                <a:ext cx="6126" cy="3610"/>
                <a:chOff x="5661" y="3372"/>
                <a:chExt cx="6126" cy="3610"/>
              </a:xfrm>
            </p:grpSpPr>
            <p:cxnSp>
              <p:nvCxnSpPr>
                <p:cNvPr id="25" name="直接连接符 24"/>
                <p:cNvCxnSpPr/>
                <p:nvPr/>
              </p:nvCxnSpPr>
              <p:spPr>
                <a:xfrm>
                  <a:off x="6018" y="3862"/>
                  <a:ext cx="0" cy="3121"/>
                </a:xfrm>
                <a:prstGeom prst="line">
                  <a:avLst/>
                </a:prstGeom>
                <a:ln w="38100">
                  <a:solidFill>
                    <a:srgbClr val="E7001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组合 25"/>
                <p:cNvGrpSpPr/>
                <p:nvPr/>
              </p:nvGrpSpPr>
              <p:grpSpPr>
                <a:xfrm rot="0">
                  <a:off x="5661" y="3372"/>
                  <a:ext cx="6127" cy="713"/>
                  <a:chOff x="5103" y="3119"/>
                  <a:chExt cx="6127" cy="713"/>
                </a:xfrm>
              </p:grpSpPr>
              <p:sp>
                <p:nvSpPr>
                  <p:cNvPr id="27" name="任意多边形 26"/>
                  <p:cNvSpPr/>
                  <p:nvPr/>
                </p:nvSpPr>
                <p:spPr>
                  <a:xfrm>
                    <a:off x="5500" y="3387"/>
                    <a:ext cx="2950" cy="113"/>
                  </a:xfrm>
                  <a:custGeom>
                    <a:avLst/>
                    <a:gdLst>
                      <a:gd name="connsiteX0" fmla="*/ 0 w 5730"/>
                      <a:gd name="connsiteY0" fmla="*/ 10 h 160"/>
                      <a:gd name="connsiteX1" fmla="*/ 5500 w 5730"/>
                      <a:gd name="connsiteY1" fmla="*/ 0 h 160"/>
                      <a:gd name="connsiteX2" fmla="*/ 5730 w 5730"/>
                      <a:gd name="connsiteY2" fmla="*/ 160 h 160"/>
                      <a:gd name="connsiteX3" fmla="*/ 0 w 5730"/>
                      <a:gd name="connsiteY3" fmla="*/ 160 h 160"/>
                      <a:gd name="connsiteX4" fmla="*/ 0 w 5730"/>
                      <a:gd name="connsiteY4" fmla="*/ 10 h 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0" h="160">
                        <a:moveTo>
                          <a:pt x="2720" y="0"/>
                        </a:moveTo>
                        <a:lnTo>
                          <a:pt x="2950" y="160"/>
                        </a:lnTo>
                        <a:lnTo>
                          <a:pt x="0" y="160"/>
                        </a:lnTo>
                        <a:lnTo>
                          <a:pt x="0" y="5"/>
                        </a:lnTo>
                        <a:lnTo>
                          <a:pt x="2720" y="0"/>
                        </a:lnTo>
                        <a:close/>
                      </a:path>
                    </a:pathLst>
                  </a:custGeom>
                  <a:solidFill>
                    <a:srgbClr val="E7001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" name="任意多边形 27"/>
                  <p:cNvSpPr/>
                  <p:nvPr/>
                </p:nvSpPr>
                <p:spPr>
                  <a:xfrm>
                    <a:off x="5500" y="3553"/>
                    <a:ext cx="5730" cy="113"/>
                  </a:xfrm>
                  <a:custGeom>
                    <a:avLst/>
                    <a:gdLst>
                      <a:gd name="connsiteX0" fmla="*/ 0 w 5730"/>
                      <a:gd name="connsiteY0" fmla="*/ 10 h 160"/>
                      <a:gd name="connsiteX1" fmla="*/ 5500 w 5730"/>
                      <a:gd name="connsiteY1" fmla="*/ 0 h 160"/>
                      <a:gd name="connsiteX2" fmla="*/ 5730 w 5730"/>
                      <a:gd name="connsiteY2" fmla="*/ 160 h 160"/>
                      <a:gd name="connsiteX3" fmla="*/ 0 w 5730"/>
                      <a:gd name="connsiteY3" fmla="*/ 160 h 160"/>
                      <a:gd name="connsiteX4" fmla="*/ 0 w 5730"/>
                      <a:gd name="connsiteY4" fmla="*/ 10 h 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0" h="160">
                        <a:moveTo>
                          <a:pt x="0" y="10"/>
                        </a:moveTo>
                        <a:lnTo>
                          <a:pt x="5500" y="0"/>
                        </a:lnTo>
                        <a:lnTo>
                          <a:pt x="5730" y="160"/>
                        </a:lnTo>
                        <a:lnTo>
                          <a:pt x="0" y="16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E7001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0" name="五角星 29"/>
                  <p:cNvSpPr/>
                  <p:nvPr/>
                </p:nvSpPr>
                <p:spPr>
                  <a:xfrm>
                    <a:off x="5103" y="3119"/>
                    <a:ext cx="713" cy="713"/>
                  </a:xfrm>
                  <a:prstGeom prst="star5">
                    <a:avLst/>
                  </a:prstGeom>
                  <a:solidFill>
                    <a:srgbClr val="FFC00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31" name="组合 30"/>
              <p:cNvGrpSpPr/>
              <p:nvPr/>
            </p:nvGrpSpPr>
            <p:grpSpPr>
              <a:xfrm rot="10800000">
                <a:off x="7413" y="3774"/>
                <a:ext cx="6126" cy="3565"/>
                <a:chOff x="5662" y="3418"/>
                <a:chExt cx="6126" cy="3565"/>
              </a:xfrm>
            </p:grpSpPr>
            <p:cxnSp>
              <p:nvCxnSpPr>
                <p:cNvPr id="32" name="直接连接符 31"/>
                <p:cNvCxnSpPr/>
                <p:nvPr/>
              </p:nvCxnSpPr>
              <p:spPr>
                <a:xfrm>
                  <a:off x="6018" y="3862"/>
                  <a:ext cx="0" cy="3121"/>
                </a:xfrm>
                <a:prstGeom prst="line">
                  <a:avLst/>
                </a:prstGeom>
                <a:ln w="38100">
                  <a:solidFill>
                    <a:srgbClr val="E7001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组合 32"/>
                <p:cNvGrpSpPr/>
                <p:nvPr/>
              </p:nvGrpSpPr>
              <p:grpSpPr>
                <a:xfrm rot="0">
                  <a:off x="5662" y="3418"/>
                  <a:ext cx="6126" cy="713"/>
                  <a:chOff x="5104" y="3165"/>
                  <a:chExt cx="6126" cy="713"/>
                </a:xfrm>
              </p:grpSpPr>
              <p:sp>
                <p:nvSpPr>
                  <p:cNvPr id="34" name="任意多边形 33"/>
                  <p:cNvSpPr/>
                  <p:nvPr/>
                </p:nvSpPr>
                <p:spPr>
                  <a:xfrm>
                    <a:off x="5500" y="3387"/>
                    <a:ext cx="2950" cy="113"/>
                  </a:xfrm>
                  <a:custGeom>
                    <a:avLst/>
                    <a:gdLst>
                      <a:gd name="connsiteX0" fmla="*/ 0 w 5730"/>
                      <a:gd name="connsiteY0" fmla="*/ 10 h 160"/>
                      <a:gd name="connsiteX1" fmla="*/ 5500 w 5730"/>
                      <a:gd name="connsiteY1" fmla="*/ 0 h 160"/>
                      <a:gd name="connsiteX2" fmla="*/ 5730 w 5730"/>
                      <a:gd name="connsiteY2" fmla="*/ 160 h 160"/>
                      <a:gd name="connsiteX3" fmla="*/ 0 w 5730"/>
                      <a:gd name="connsiteY3" fmla="*/ 160 h 160"/>
                      <a:gd name="connsiteX4" fmla="*/ 0 w 5730"/>
                      <a:gd name="connsiteY4" fmla="*/ 10 h 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0" h="160">
                        <a:moveTo>
                          <a:pt x="2720" y="0"/>
                        </a:moveTo>
                        <a:lnTo>
                          <a:pt x="2950" y="160"/>
                        </a:lnTo>
                        <a:lnTo>
                          <a:pt x="0" y="160"/>
                        </a:lnTo>
                        <a:lnTo>
                          <a:pt x="0" y="5"/>
                        </a:lnTo>
                        <a:lnTo>
                          <a:pt x="2720" y="0"/>
                        </a:lnTo>
                        <a:close/>
                      </a:path>
                    </a:pathLst>
                  </a:custGeom>
                  <a:solidFill>
                    <a:srgbClr val="E7001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5" name="任意多边形 34"/>
                  <p:cNvSpPr/>
                  <p:nvPr/>
                </p:nvSpPr>
                <p:spPr>
                  <a:xfrm>
                    <a:off x="5500" y="3553"/>
                    <a:ext cx="5730" cy="113"/>
                  </a:xfrm>
                  <a:custGeom>
                    <a:avLst/>
                    <a:gdLst>
                      <a:gd name="connsiteX0" fmla="*/ 0 w 5730"/>
                      <a:gd name="connsiteY0" fmla="*/ 10 h 160"/>
                      <a:gd name="connsiteX1" fmla="*/ 5500 w 5730"/>
                      <a:gd name="connsiteY1" fmla="*/ 0 h 160"/>
                      <a:gd name="connsiteX2" fmla="*/ 5730 w 5730"/>
                      <a:gd name="connsiteY2" fmla="*/ 160 h 160"/>
                      <a:gd name="connsiteX3" fmla="*/ 0 w 5730"/>
                      <a:gd name="connsiteY3" fmla="*/ 160 h 160"/>
                      <a:gd name="connsiteX4" fmla="*/ 0 w 5730"/>
                      <a:gd name="connsiteY4" fmla="*/ 10 h 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0" h="160">
                        <a:moveTo>
                          <a:pt x="0" y="10"/>
                        </a:moveTo>
                        <a:lnTo>
                          <a:pt x="5500" y="0"/>
                        </a:lnTo>
                        <a:lnTo>
                          <a:pt x="5730" y="160"/>
                        </a:lnTo>
                        <a:lnTo>
                          <a:pt x="0" y="16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E7001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1" name="五角星 40"/>
                  <p:cNvSpPr/>
                  <p:nvPr/>
                </p:nvSpPr>
                <p:spPr>
                  <a:xfrm rot="2220000">
                    <a:off x="5104" y="3165"/>
                    <a:ext cx="713" cy="713"/>
                  </a:xfrm>
                  <a:prstGeom prst="star5">
                    <a:avLst/>
                  </a:prstGeom>
                  <a:solidFill>
                    <a:srgbClr val="FFC001"/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</p:spTree>
    <p:custDataLst>
      <p:tags r:id="rId4"/>
    </p:custData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-290195" y="-198120"/>
            <a:ext cx="3093085" cy="1578610"/>
          </a:xfrm>
          <a:custGeom>
            <a:avLst/>
            <a:gdLst>
              <a:gd name="connisteX0" fmla="*/ 223280 w 6572108"/>
              <a:gd name="connsiteY0" fmla="*/ 253163 h 3353830"/>
              <a:gd name="connisteX1" fmla="*/ 331230 w 6572108"/>
              <a:gd name="connsiteY1" fmla="*/ 2511858 h 3353830"/>
              <a:gd name="connisteX2" fmla="*/ 748425 w 6572108"/>
              <a:gd name="connsiteY2" fmla="*/ 3183053 h 3353830"/>
              <a:gd name="connisteX3" fmla="*/ 1528205 w 6572108"/>
              <a:gd name="connsiteY3" fmla="*/ 3327198 h 3353830"/>
              <a:gd name="connisteX4" fmla="*/ 2509915 w 6572108"/>
              <a:gd name="connsiteY4" fmla="*/ 2879523 h 3353830"/>
              <a:gd name="connisteX5" fmla="*/ 3440825 w 6572108"/>
              <a:gd name="connsiteY5" fmla="*/ 2021003 h 3353830"/>
              <a:gd name="connisteX6" fmla="*/ 4567315 w 6572108"/>
              <a:gd name="connsiteY6" fmla="*/ 1436168 h 3353830"/>
              <a:gd name="connisteX7" fmla="*/ 5649990 w 6572108"/>
              <a:gd name="connsiteY7" fmla="*/ 981508 h 3353830"/>
              <a:gd name="connisteX8" fmla="*/ 6177040 w 6572108"/>
              <a:gd name="connsiteY8" fmla="*/ 555423 h 3353830"/>
              <a:gd name="connisteX9" fmla="*/ 6292610 w 6572108"/>
              <a:gd name="connsiteY9" fmla="*/ 209983 h 3353830"/>
              <a:gd name="connisteX10" fmla="*/ 6256415 w 6572108"/>
              <a:gd name="connsiteY10" fmla="*/ 159818 h 3353830"/>
              <a:gd name="connisteX11" fmla="*/ 2892820 w 6572108"/>
              <a:gd name="connsiteY11" fmla="*/ 109018 h 3353830"/>
              <a:gd name="connisteX12" fmla="*/ 223280 w 6572108"/>
              <a:gd name="connsiteY12" fmla="*/ 253163 h 33538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6572108" h="3353831">
                <a:moveTo>
                  <a:pt x="223280" y="253164"/>
                </a:moveTo>
                <a:cubicBezTo>
                  <a:pt x="-289165" y="733859"/>
                  <a:pt x="226455" y="1925754"/>
                  <a:pt x="331230" y="2511859"/>
                </a:cubicBezTo>
                <a:cubicBezTo>
                  <a:pt x="436005" y="3097964"/>
                  <a:pt x="509030" y="3019859"/>
                  <a:pt x="748425" y="3183054"/>
                </a:cubicBezTo>
                <a:cubicBezTo>
                  <a:pt x="987820" y="3346249"/>
                  <a:pt x="1175780" y="3388159"/>
                  <a:pt x="1528205" y="3327199"/>
                </a:cubicBezTo>
                <a:cubicBezTo>
                  <a:pt x="1880630" y="3266239"/>
                  <a:pt x="2127645" y="3140509"/>
                  <a:pt x="2509915" y="2879524"/>
                </a:cubicBezTo>
                <a:cubicBezTo>
                  <a:pt x="2892185" y="2618539"/>
                  <a:pt x="3029345" y="2309929"/>
                  <a:pt x="3440825" y="2021004"/>
                </a:cubicBezTo>
                <a:cubicBezTo>
                  <a:pt x="3852305" y="1732079"/>
                  <a:pt x="4125355" y="1643814"/>
                  <a:pt x="4567315" y="1436169"/>
                </a:cubicBezTo>
                <a:cubicBezTo>
                  <a:pt x="5009275" y="1228524"/>
                  <a:pt x="5328045" y="1157404"/>
                  <a:pt x="5649990" y="981509"/>
                </a:cubicBezTo>
                <a:cubicBezTo>
                  <a:pt x="5971935" y="805614"/>
                  <a:pt x="6048770" y="709729"/>
                  <a:pt x="6177040" y="555424"/>
                </a:cubicBezTo>
                <a:cubicBezTo>
                  <a:pt x="6305310" y="401119"/>
                  <a:pt x="6276735" y="289359"/>
                  <a:pt x="6292610" y="209984"/>
                </a:cubicBezTo>
                <a:cubicBezTo>
                  <a:pt x="6308485" y="130609"/>
                  <a:pt x="6936500" y="180139"/>
                  <a:pt x="6256415" y="159819"/>
                </a:cubicBezTo>
                <a:cubicBezTo>
                  <a:pt x="5576330" y="139499"/>
                  <a:pt x="4099320" y="90604"/>
                  <a:pt x="2892820" y="109019"/>
                </a:cubicBezTo>
                <a:cubicBezTo>
                  <a:pt x="1686320" y="127434"/>
                  <a:pt x="735725" y="-227531"/>
                  <a:pt x="223280" y="253164"/>
                </a:cubicBezTo>
                <a:close/>
              </a:path>
            </a:pathLst>
          </a:custGeom>
          <a:solidFill>
            <a:srgbClr val="BC8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10181590" y="5732145"/>
            <a:ext cx="2710815" cy="1562100"/>
          </a:xfrm>
          <a:custGeom>
            <a:avLst/>
            <a:gdLst>
              <a:gd name="connisteX0" fmla="*/ 7395495 w 8076481"/>
              <a:gd name="connsiteY0" fmla="*/ 340085 h 4653764"/>
              <a:gd name="connisteX1" fmla="*/ 6572535 w 8076481"/>
              <a:gd name="connsiteY1" fmla="*/ 145140 h 4653764"/>
              <a:gd name="connisteX2" fmla="*/ 4696110 w 8076481"/>
              <a:gd name="connsiteY2" fmla="*/ 94975 h 4653764"/>
              <a:gd name="connisteX3" fmla="*/ 3324510 w 8076481"/>
              <a:gd name="connsiteY3" fmla="*/ 484230 h 4653764"/>
              <a:gd name="connisteX4" fmla="*/ 2458370 w 8076481"/>
              <a:gd name="connsiteY4" fmla="*/ 961115 h 4653764"/>
              <a:gd name="connisteX5" fmla="*/ 1657000 w 8076481"/>
              <a:gd name="connsiteY5" fmla="*/ 1754865 h 4653764"/>
              <a:gd name="connisteX6" fmla="*/ 1223930 w 8076481"/>
              <a:gd name="connsiteY6" fmla="*/ 2361290 h 4653764"/>
              <a:gd name="connisteX7" fmla="*/ 978185 w 8076481"/>
              <a:gd name="connsiteY7" fmla="*/ 2895325 h 4653764"/>
              <a:gd name="connisteX8" fmla="*/ 639095 w 8076481"/>
              <a:gd name="connsiteY8" fmla="*/ 3443965 h 4653764"/>
              <a:gd name="connisteX9" fmla="*/ 523525 w 8076481"/>
              <a:gd name="connsiteY9" fmla="*/ 3855445 h 4653764"/>
              <a:gd name="connisteX10" fmla="*/ 538130 w 8076481"/>
              <a:gd name="connsiteY10" fmla="*/ 4331695 h 4653764"/>
              <a:gd name="connisteX11" fmla="*/ 639095 w 8076481"/>
              <a:gd name="connsiteY11" fmla="*/ 4252320 h 4653764"/>
              <a:gd name="connisteX12" fmla="*/ 7481855 w 8076481"/>
              <a:gd name="connsiteY12" fmla="*/ 4324710 h 4653764"/>
              <a:gd name="connisteX13" fmla="*/ 7431690 w 8076481"/>
              <a:gd name="connsiteY13" fmla="*/ 347070 h 4653764"/>
              <a:gd name="connisteX14" fmla="*/ 7395495 w 8076481"/>
              <a:gd name="connsiteY14" fmla="*/ 340085 h 465376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l" t="t" r="r" b="b"/>
            <a:pathLst>
              <a:path w="8076482" h="4653764">
                <a:moveTo>
                  <a:pt x="7395495" y="340086"/>
                </a:moveTo>
                <a:cubicBezTo>
                  <a:pt x="7223410" y="299446"/>
                  <a:pt x="7112285" y="194036"/>
                  <a:pt x="6572535" y="145141"/>
                </a:cubicBezTo>
                <a:cubicBezTo>
                  <a:pt x="6032785" y="96246"/>
                  <a:pt x="5345715" y="27031"/>
                  <a:pt x="4696110" y="94976"/>
                </a:cubicBezTo>
                <a:cubicBezTo>
                  <a:pt x="4046505" y="162921"/>
                  <a:pt x="3772185" y="310876"/>
                  <a:pt x="3324510" y="484231"/>
                </a:cubicBezTo>
                <a:cubicBezTo>
                  <a:pt x="2876835" y="657586"/>
                  <a:pt x="2791745" y="707116"/>
                  <a:pt x="2458370" y="961116"/>
                </a:cubicBezTo>
                <a:cubicBezTo>
                  <a:pt x="2124995" y="1215116"/>
                  <a:pt x="1904015" y="1474831"/>
                  <a:pt x="1657000" y="1754866"/>
                </a:cubicBezTo>
                <a:cubicBezTo>
                  <a:pt x="1409985" y="2034901"/>
                  <a:pt x="1359820" y="2133326"/>
                  <a:pt x="1223930" y="2361291"/>
                </a:cubicBezTo>
                <a:cubicBezTo>
                  <a:pt x="1088040" y="2589256"/>
                  <a:pt x="1095025" y="2678791"/>
                  <a:pt x="978185" y="2895326"/>
                </a:cubicBezTo>
                <a:cubicBezTo>
                  <a:pt x="861345" y="3111861"/>
                  <a:pt x="729900" y="3252196"/>
                  <a:pt x="639095" y="3443966"/>
                </a:cubicBezTo>
                <a:cubicBezTo>
                  <a:pt x="548290" y="3635736"/>
                  <a:pt x="543845" y="3677646"/>
                  <a:pt x="523525" y="3855446"/>
                </a:cubicBezTo>
                <a:cubicBezTo>
                  <a:pt x="503205" y="4033246"/>
                  <a:pt x="515270" y="4252321"/>
                  <a:pt x="538130" y="4331696"/>
                </a:cubicBezTo>
                <a:cubicBezTo>
                  <a:pt x="560990" y="4411071"/>
                  <a:pt x="-749650" y="4253591"/>
                  <a:pt x="639095" y="4252321"/>
                </a:cubicBezTo>
                <a:cubicBezTo>
                  <a:pt x="2027840" y="4251051"/>
                  <a:pt x="6123590" y="5105761"/>
                  <a:pt x="7481855" y="4324711"/>
                </a:cubicBezTo>
                <a:cubicBezTo>
                  <a:pt x="8840120" y="3543661"/>
                  <a:pt x="7448835" y="1143996"/>
                  <a:pt x="7431690" y="347071"/>
                </a:cubicBezTo>
                <a:cubicBezTo>
                  <a:pt x="7414545" y="-449854"/>
                  <a:pt x="7567580" y="380726"/>
                  <a:pt x="7395495" y="340086"/>
                </a:cubicBezTo>
                <a:close/>
              </a:path>
            </a:pathLst>
          </a:custGeom>
          <a:solidFill>
            <a:srgbClr val="EFC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35280" y="304800"/>
            <a:ext cx="11521440" cy="6249035"/>
          </a:xfrm>
          <a:prstGeom prst="rect">
            <a:avLst/>
          </a:prstGeom>
          <a:noFill/>
          <a:ln>
            <a:solidFill>
              <a:srgbClr val="E8AA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小盆栽" descr="7b0a202020202274657874626f78223a2022220a7d0a"/>
          <p:cNvGrpSpPr/>
          <p:nvPr/>
        </p:nvGrpSpPr>
        <p:grpSpPr>
          <a:xfrm>
            <a:off x="5287131" y="2084070"/>
            <a:ext cx="6569589" cy="3539490"/>
            <a:chOff x="5145" y="3479"/>
            <a:chExt cx="9612" cy="4897"/>
          </a:xfrm>
        </p:grpSpPr>
        <p:pic>
          <p:nvPicPr>
            <p:cNvPr id="18" name="图片 17" descr="横着-4_复制_横-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145" y="3479"/>
              <a:ext cx="9612" cy="4897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4"/>
              </p:custDataLst>
            </p:nvPr>
          </p:nvSpPr>
          <p:spPr>
            <a:xfrm>
              <a:off x="5637" y="3948"/>
              <a:ext cx="6697" cy="395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50000"/>
                </a:lnSpc>
              </a:pPr>
              <a:r>
                <a:rPr lang="zh-CN" sz="2400" b="1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五只小可爱" panose="02000503000000000000" charset="-122"/>
                  <a:ea typeface="五只小可爱" panose="02000503000000000000" charset="-122"/>
                  <a:sym typeface="+mn-ea"/>
                </a:rPr>
                <a:t>向上、向善、向美</a:t>
              </a:r>
              <a:endParaRPr lang="zh-CN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五只小可爱" panose="02000503000000000000" charset="-122"/>
                <a:ea typeface="五只小可爱" panose="02000503000000000000" charset="-122"/>
                <a:sym typeface="+mn-ea"/>
              </a:endParaRPr>
            </a:p>
            <a:p>
              <a:pPr indent="0" algn="l">
                <a:lnSpc>
                  <a:spcPct val="150000"/>
                </a:lnSpc>
              </a:pPr>
              <a:r>
                <a:rPr lang="zh-CN" sz="2400" b="1">
                  <a:gradFill>
                    <a:gsLst>
                      <a:gs pos="50000">
                        <a:schemeClr val="accent5"/>
                      </a:gs>
                      <a:gs pos="0">
                        <a:schemeClr val="accent5">
                          <a:lumMod val="25000"/>
                          <a:lumOff val="75000"/>
                        </a:schemeClr>
                      </a:gs>
                      <a:gs pos="100000">
                        <a:schemeClr val="accent5">
                          <a:lumMod val="85000"/>
                        </a:schemeClr>
                      </a:gs>
                    </a:gsLst>
                    <a:lin ang="5400000" scaled="1"/>
                  </a:gradFill>
                  <a:latin typeface="五只小可爱" panose="02000503000000000000" charset="-122"/>
                  <a:ea typeface="五只小可爱" panose="02000503000000000000" charset="-122"/>
                  <a:sym typeface="+mn-ea"/>
                </a:rPr>
                <a:t>赵亚夫同志的精神内化于心，外化于形</a:t>
              </a:r>
              <a:endParaRPr lang="zh-CN" sz="2400" b="1">
                <a:gradFill>
                  <a:gsLst>
                    <a:gs pos="50000">
                      <a:schemeClr val="accent5"/>
                    </a:gs>
                    <a:gs pos="0">
                      <a:schemeClr val="accent5">
                        <a:lumMod val="25000"/>
                        <a:lumOff val="75000"/>
                      </a:schemeClr>
                    </a:gs>
                    <a:gs pos="100000">
                      <a:schemeClr val="accent5">
                        <a:lumMod val="85000"/>
                      </a:schemeClr>
                    </a:gs>
                  </a:gsLst>
                  <a:lin ang="5400000" scaled="1"/>
                </a:gradFill>
                <a:latin typeface="五只小可爱" panose="02000503000000000000" charset="-122"/>
                <a:ea typeface="五只小可爱" panose="02000503000000000000" charset="-122"/>
                <a:sym typeface="+mn-ea"/>
              </a:endParaRPr>
            </a:p>
            <a:p>
              <a:pPr indent="0" algn="l">
                <a:lnSpc>
                  <a:spcPct val="150000"/>
                </a:lnSpc>
              </a:pPr>
              <a:r>
                <a:rPr lang="zh-CN" sz="2400" b="1">
                  <a:gradFill>
                    <a:gsLst>
                      <a:gs pos="50000">
                        <a:schemeClr val="accent3"/>
                      </a:gs>
                      <a:gs pos="0">
                        <a:schemeClr val="accent3">
                          <a:lumMod val="25000"/>
                          <a:lumOff val="75000"/>
                        </a:schemeClr>
                      </a:gs>
                      <a:gs pos="100000">
                        <a:schemeClr val="accent3">
                          <a:lumMod val="85000"/>
                        </a:schemeClr>
                      </a:gs>
                    </a:gsLst>
                    <a:lin ang="5400000" scaled="1"/>
                  </a:gradFill>
                  <a:latin typeface="五只小可爱" panose="02000503000000000000" charset="-122"/>
                  <a:ea typeface="五只小可爱" panose="02000503000000000000" charset="-122"/>
                  <a:sym typeface="+mn-ea"/>
                </a:rPr>
                <a:t>从小树立“劳动最光荣”的伟大信念</a:t>
              </a:r>
              <a:endParaRPr lang="zh-CN" sz="2400" b="1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latin typeface="五只小可爱" panose="02000503000000000000" charset="-122"/>
                <a:ea typeface="五只小可爱" panose="02000503000000000000" charset="-122"/>
                <a:sym typeface="+mn-ea"/>
              </a:endParaRPr>
            </a:p>
          </p:txBody>
        </p:sp>
      </p:grpSp>
      <p:pic>
        <p:nvPicPr>
          <p:cNvPr id="2" name="图片 9" descr="C:\Users\Lee\Documents\Tencent Files\1275893753\FileRecv\MobileFile\782EF473-A751-40C1-88F7-79E8B84BD3F6(20210614-024.JPG782EF473-A751-40C1-88F7-79E8B84BD3F6(20210614-0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1815" y="2269490"/>
            <a:ext cx="4471670" cy="3354070"/>
          </a:xfrm>
          <a:prstGeom prst="round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-290195" y="-198120"/>
            <a:ext cx="3093085" cy="1578610"/>
          </a:xfrm>
          <a:custGeom>
            <a:avLst/>
            <a:gdLst>
              <a:gd name="connisteX0" fmla="*/ 223280 w 6572108"/>
              <a:gd name="connsiteY0" fmla="*/ 253163 h 3353830"/>
              <a:gd name="connisteX1" fmla="*/ 331230 w 6572108"/>
              <a:gd name="connsiteY1" fmla="*/ 2511858 h 3353830"/>
              <a:gd name="connisteX2" fmla="*/ 748425 w 6572108"/>
              <a:gd name="connsiteY2" fmla="*/ 3183053 h 3353830"/>
              <a:gd name="connisteX3" fmla="*/ 1528205 w 6572108"/>
              <a:gd name="connsiteY3" fmla="*/ 3327198 h 3353830"/>
              <a:gd name="connisteX4" fmla="*/ 2509915 w 6572108"/>
              <a:gd name="connsiteY4" fmla="*/ 2879523 h 3353830"/>
              <a:gd name="connisteX5" fmla="*/ 3440825 w 6572108"/>
              <a:gd name="connsiteY5" fmla="*/ 2021003 h 3353830"/>
              <a:gd name="connisteX6" fmla="*/ 4567315 w 6572108"/>
              <a:gd name="connsiteY6" fmla="*/ 1436168 h 3353830"/>
              <a:gd name="connisteX7" fmla="*/ 5649990 w 6572108"/>
              <a:gd name="connsiteY7" fmla="*/ 981508 h 3353830"/>
              <a:gd name="connisteX8" fmla="*/ 6177040 w 6572108"/>
              <a:gd name="connsiteY8" fmla="*/ 555423 h 3353830"/>
              <a:gd name="connisteX9" fmla="*/ 6292610 w 6572108"/>
              <a:gd name="connsiteY9" fmla="*/ 209983 h 3353830"/>
              <a:gd name="connisteX10" fmla="*/ 6256415 w 6572108"/>
              <a:gd name="connsiteY10" fmla="*/ 159818 h 3353830"/>
              <a:gd name="connisteX11" fmla="*/ 2892820 w 6572108"/>
              <a:gd name="connsiteY11" fmla="*/ 109018 h 3353830"/>
              <a:gd name="connisteX12" fmla="*/ 223280 w 6572108"/>
              <a:gd name="connsiteY12" fmla="*/ 253163 h 33538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6572108" h="3353831">
                <a:moveTo>
                  <a:pt x="223280" y="253164"/>
                </a:moveTo>
                <a:cubicBezTo>
                  <a:pt x="-289165" y="733859"/>
                  <a:pt x="226455" y="1925754"/>
                  <a:pt x="331230" y="2511859"/>
                </a:cubicBezTo>
                <a:cubicBezTo>
                  <a:pt x="436005" y="3097964"/>
                  <a:pt x="509030" y="3019859"/>
                  <a:pt x="748425" y="3183054"/>
                </a:cubicBezTo>
                <a:cubicBezTo>
                  <a:pt x="987820" y="3346249"/>
                  <a:pt x="1175780" y="3388159"/>
                  <a:pt x="1528205" y="3327199"/>
                </a:cubicBezTo>
                <a:cubicBezTo>
                  <a:pt x="1880630" y="3266239"/>
                  <a:pt x="2127645" y="3140509"/>
                  <a:pt x="2509915" y="2879524"/>
                </a:cubicBezTo>
                <a:cubicBezTo>
                  <a:pt x="2892185" y="2618539"/>
                  <a:pt x="3029345" y="2309929"/>
                  <a:pt x="3440825" y="2021004"/>
                </a:cubicBezTo>
                <a:cubicBezTo>
                  <a:pt x="3852305" y="1732079"/>
                  <a:pt x="4125355" y="1643814"/>
                  <a:pt x="4567315" y="1436169"/>
                </a:cubicBezTo>
                <a:cubicBezTo>
                  <a:pt x="5009275" y="1228524"/>
                  <a:pt x="5328045" y="1157404"/>
                  <a:pt x="5649990" y="981509"/>
                </a:cubicBezTo>
                <a:cubicBezTo>
                  <a:pt x="5971935" y="805614"/>
                  <a:pt x="6048770" y="709729"/>
                  <a:pt x="6177040" y="555424"/>
                </a:cubicBezTo>
                <a:cubicBezTo>
                  <a:pt x="6305310" y="401119"/>
                  <a:pt x="6276735" y="289359"/>
                  <a:pt x="6292610" y="209984"/>
                </a:cubicBezTo>
                <a:cubicBezTo>
                  <a:pt x="6308485" y="130609"/>
                  <a:pt x="6936500" y="180139"/>
                  <a:pt x="6256415" y="159819"/>
                </a:cubicBezTo>
                <a:cubicBezTo>
                  <a:pt x="5576330" y="139499"/>
                  <a:pt x="4099320" y="90604"/>
                  <a:pt x="2892820" y="109019"/>
                </a:cubicBezTo>
                <a:cubicBezTo>
                  <a:pt x="1686320" y="127434"/>
                  <a:pt x="735725" y="-227531"/>
                  <a:pt x="223280" y="253164"/>
                </a:cubicBezTo>
                <a:close/>
              </a:path>
            </a:pathLst>
          </a:custGeom>
          <a:solidFill>
            <a:srgbClr val="BC8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82675" y="497205"/>
            <a:ext cx="1746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班级成效</a:t>
            </a:r>
            <a:endParaRPr lang="zh-CN" altLang="en-US" b="1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1815" y="304800"/>
            <a:ext cx="5308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rgbClr val="E8AA77"/>
                </a:solidFill>
                <a:effectLst>
                  <a:outerShdw blurRad="50800" dist="50800" dir="5400000" algn="ctr" rotWithShape="0">
                    <a:srgbClr val="EFC39E">
                      <a:alpha val="100000"/>
                    </a:srgbClr>
                  </a:outerShdw>
                </a:effectLst>
                <a:latin typeface="站酷小薇LOGO体" panose="02010600010101010101" charset="-122"/>
                <a:ea typeface="站酷小薇LOGO体" panose="02010600010101010101" charset="-122"/>
              </a:rPr>
              <a:t>04</a:t>
            </a:r>
            <a:endParaRPr lang="en-US" altLang="zh-CN" sz="3200">
              <a:solidFill>
                <a:srgbClr val="E8AA77"/>
              </a:solidFill>
              <a:effectLst>
                <a:outerShdw blurRad="50800" dist="50800" dir="5400000" algn="ctr" rotWithShape="0">
                  <a:srgbClr val="EFC39E">
                    <a:alpha val="100000"/>
                  </a:srgbClr>
                </a:outerShdw>
              </a:effectLst>
              <a:latin typeface="站酷小薇LOGO体" panose="02010600010101010101" charset="-122"/>
              <a:ea typeface="站酷小薇LOGO体" panose="0201060001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2660" y="1689100"/>
            <a:ext cx="3919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3、社会责任感增强</a:t>
            </a:r>
            <a:endParaRPr lang="zh-CN" altLang="en-US" sz="2000" b="1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2315" y="1047115"/>
            <a:ext cx="5520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 b="1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（二）亚夫村的发光时刻</a:t>
            </a:r>
            <a:endParaRPr lang="zh-CN" altLang="en-US" sz="2400" b="1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6000"/>
              <a:t>谢谢聆听</a:t>
            </a:r>
            <a:endParaRPr lang="zh-CN" altLang="en-US" sz="6000"/>
          </a:p>
        </p:txBody>
      </p:sp>
      <p:sp>
        <p:nvSpPr>
          <p:cNvPr id="13" name="副标题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en-US" altLang="zh-CN" dirty="0"/>
              <a:t>Thank you</a:t>
            </a:r>
            <a:endParaRPr lang="en-US" altLang="zh-CN" dirty="0"/>
          </a:p>
        </p:txBody>
      </p:sp>
      <p:sp>
        <p:nvSpPr>
          <p:cNvPr id="14" name="年号"/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/>
        <p:txBody>
          <a:bodyPr/>
          <a:p>
            <a:pPr marL="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>
                <a:solidFill>
                  <a:schemeClr val="dk1">
                    <a:lumMod val="80000"/>
                    <a:lumOff val="20000"/>
                  </a:schemeClr>
                </a:solidFill>
              </a:rPr>
              <a:t>一班一品</a:t>
            </a:r>
            <a:endParaRPr lang="zh-CN" altLang="en-US" sz="4400">
              <a:solidFill>
                <a:schemeClr val="dk1">
                  <a:lumMod val="80000"/>
                  <a:lumOff val="20000"/>
                </a:schemeClr>
              </a:solidFill>
            </a:endParaRPr>
          </a:p>
        </p:txBody>
      </p:sp>
    </p:spTree>
    <p:custDataLst>
      <p:tags r:id="rId4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" y="4956810"/>
            <a:ext cx="12139295" cy="19011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/>
          <a:stretch>
            <a:fillRect/>
          </a:stretch>
        </p:blipFill>
        <p:spPr>
          <a:xfrm>
            <a:off x="-40640" y="0"/>
            <a:ext cx="3058795" cy="257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08330" y="912495"/>
            <a:ext cx="11391900" cy="4226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>
              <a:solidFill>
                <a:schemeClr val="tx1"/>
              </a:solidFill>
            </a:endParaRPr>
          </a:p>
          <a:p>
            <a:pPr algn="ctr"/>
            <a:r>
              <a:rPr lang="en-US" altLang="zh-CN" sz="28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</a:t>
            </a:r>
            <a:r>
              <a:rPr lang="en-US" altLang="zh-CN" sz="32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   </a:t>
            </a:r>
            <a:r>
              <a:rPr lang="zh-CN" altLang="en-US" sz="32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一、</a:t>
            </a:r>
            <a:r>
              <a:rPr lang="en-US" altLang="zh-CN" sz="32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zh-CN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为何要创建</a:t>
            </a:r>
            <a:r>
              <a:rPr lang="en-US" altLang="zh-CN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英雄中队</a:t>
            </a:r>
            <a:r>
              <a:rPr lang="en-US" altLang="zh-CN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lang="zh-CN" altLang="en-US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？</a:t>
            </a:r>
            <a:endParaRPr lang="zh-CN" altLang="en-US" sz="40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ctr"/>
            <a:r>
              <a:rPr lang="en-US" altLang="zh-CN" sz="32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            </a:t>
            </a:r>
            <a:r>
              <a:rPr lang="zh-CN" altLang="en-US" sz="28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《江苏省少先队英雄中队建设管理办法》第一条</a:t>
            </a:r>
            <a:endParaRPr lang="zh-CN" altLang="en-US" sz="280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</a:t>
            </a:r>
            <a:r>
              <a:rPr lang="zh-CN" altLang="en-US" sz="32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为深入学习贯彻习近平新时代中国特色社会主义思想，</a:t>
            </a:r>
            <a:r>
              <a:rPr lang="zh-CN" altLang="en-US" sz="28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认真落实习近平总书记关于少年儿童和少先队工作的重要论述，依据《中共中央关于全面加强新时代少先队工作的意见》，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坚持培育共产主义接班人根本任务，建设政治鲜明、思想先进、团结友爱、活泼向上的优秀队集体，</a:t>
            </a:r>
            <a:r>
              <a:rPr lang="zh-CN" altLang="en-US" sz="28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进一步规范全省中小学少先队“英雄中队”建设和管理，提升新时代“英雄中队”活动水平，制定本办法。</a:t>
            </a:r>
            <a:endParaRPr lang="zh-CN" altLang="en-US" sz="280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 sz="2400" b="1">
              <a:solidFill>
                <a:schemeClr val="bg1"/>
              </a:solidFill>
            </a:endParaRPr>
          </a:p>
          <a:p>
            <a:endParaRPr lang="zh-CN" altLang="en-U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" y="4956810"/>
            <a:ext cx="12139295" cy="19011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/>
          <a:stretch>
            <a:fillRect/>
          </a:stretch>
        </p:blipFill>
        <p:spPr>
          <a:xfrm>
            <a:off x="-76200" y="48260"/>
            <a:ext cx="2922905" cy="24631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69900" y="1329690"/>
            <a:ext cx="11558270" cy="4226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chemeClr val="tx1"/>
                </a:solidFill>
              </a:rPr>
              <a:t> </a:t>
            </a:r>
            <a:endParaRPr lang="en-US" altLang="zh-CN" sz="2400">
              <a:solidFill>
                <a:schemeClr val="tx1"/>
              </a:solidFill>
            </a:endParaRPr>
          </a:p>
          <a:p>
            <a:r>
              <a:rPr lang="en-US" altLang="zh-CN" sz="24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                                  </a:t>
            </a:r>
            <a:r>
              <a:rPr lang="en-US" altLang="zh-CN" sz="44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</a:t>
            </a:r>
            <a:r>
              <a:rPr lang="zh-CN" altLang="en-US" sz="44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二、什么是英雄中队？</a:t>
            </a:r>
            <a:endParaRPr lang="zh-CN" altLang="en-US" sz="28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zh-CN" altLang="en-US" sz="24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</a:t>
            </a:r>
            <a:r>
              <a:rPr lang="en-US" altLang="zh-CN" sz="24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</a:t>
            </a:r>
            <a:r>
              <a:rPr lang="en-US" altLang="zh-CN" sz="28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</a:t>
            </a:r>
            <a:r>
              <a:rPr lang="zh-CN" altLang="en-US" sz="32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少先队“英雄中队”，是指</a:t>
            </a:r>
            <a:r>
              <a:rPr lang="zh-CN" altLang="en-US" sz="4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以</a:t>
            </a:r>
            <a:r>
              <a:rPr lang="zh-CN" alt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英雄的名字命名</a:t>
            </a:r>
            <a:r>
              <a:rPr lang="zh-CN" altLang="en-US" sz="4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的少先队中队集体</a:t>
            </a:r>
            <a:r>
              <a:rPr lang="zh-CN" altLang="en-US" sz="24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</a:t>
            </a:r>
            <a:r>
              <a:rPr lang="zh-CN" altLang="en-US" sz="4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用</a:t>
            </a:r>
            <a:r>
              <a:rPr lang="zh-CN" alt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英雄的精神</a:t>
            </a:r>
            <a:r>
              <a:rPr lang="zh-CN" altLang="en-US" sz="4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建设中队集体</a:t>
            </a:r>
            <a:r>
              <a:rPr lang="zh-CN" altLang="en-US" sz="24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。</a:t>
            </a:r>
            <a:endParaRPr lang="zh-CN" altLang="en-US" sz="24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en-US" altLang="zh-CN" sz="3600" b="1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</a:t>
            </a:r>
            <a:r>
              <a:rPr lang="en-US" altLang="zh-CN" sz="32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</a:t>
            </a:r>
            <a:r>
              <a:rPr lang="zh-CN" altLang="en-US" sz="32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其</a:t>
            </a:r>
            <a:r>
              <a:rPr lang="zh-CN" altLang="en-US" sz="3200">
                <a:solidFill>
                  <a:schemeClr val="tx1"/>
                </a:soli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目的</a:t>
            </a:r>
            <a:r>
              <a:rPr lang="zh-CN" altLang="en-US" sz="32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是引导少先队员以英雄模范人物为榜样，从小学先锋、长大做先锋。</a:t>
            </a:r>
            <a:endParaRPr lang="zh-CN" altLang="en-US" sz="3600" b="1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2400" b="1">
              <a:solidFill>
                <a:schemeClr val="tx1"/>
              </a:solidFill>
            </a:endParaRPr>
          </a:p>
          <a:p>
            <a:endParaRPr lang="zh-CN" altLang="en-US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" y="4956810"/>
            <a:ext cx="12139295" cy="19011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/>
          <a:stretch>
            <a:fillRect/>
          </a:stretch>
        </p:blipFill>
        <p:spPr>
          <a:xfrm>
            <a:off x="-76200" y="48260"/>
            <a:ext cx="2922905" cy="24631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767715" y="1448435"/>
            <a:ext cx="1090866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  </a:t>
            </a:r>
            <a:r>
              <a:rPr lang="en-US" altLang="zh-CN"/>
              <a:t>   </a:t>
            </a:r>
            <a:r>
              <a:rPr lang="en-US" altLang="zh-CN" sz="36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</a:t>
            </a:r>
            <a:r>
              <a:rPr lang="en-US" altLang="zh-CN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</a:t>
            </a:r>
            <a:r>
              <a:rPr lang="zh-CN" altLang="en-US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三、</a:t>
            </a:r>
            <a:r>
              <a:rPr lang="en-US" altLang="zh-CN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英雄中队</a:t>
            </a:r>
            <a:r>
              <a:rPr lang="en-US" altLang="zh-CN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lang="zh-CN" altLang="en-US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的</a:t>
            </a:r>
            <a:r>
              <a:rPr lang="en-US" altLang="zh-CN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英雄</a:t>
            </a:r>
            <a:r>
              <a:rPr lang="en-US" altLang="zh-CN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lang="zh-CN" altLang="en-US" sz="40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指的是谁？</a:t>
            </a:r>
            <a:endParaRPr lang="en-US" altLang="zh-CN"/>
          </a:p>
          <a:p>
            <a:endParaRPr lang="zh-CN" altLang="en-US" sz="32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32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   </a:t>
            </a:r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少先队“英雄中队”命名所选的英雄应该为</a:t>
            </a:r>
            <a:r>
              <a:rPr lang="zh-CN" altLang="en-US" sz="32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中国共产党成立以来</a:t>
            </a:r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涌现出的</a:t>
            </a:r>
            <a:r>
              <a:rPr lang="zh-CN" altLang="en-US" sz="32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“坚持真理、坚守理想，践行初心、担当使命，</a:t>
            </a:r>
            <a:r>
              <a:rPr lang="zh-CN" alt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不怕牺牲、英勇斗争</a:t>
            </a:r>
            <a:r>
              <a:rPr lang="zh-CN" alt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，对党忠诚、不负人民</a:t>
            </a:r>
            <a:r>
              <a:rPr lang="zh-CN" altLang="en-US" sz="32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”的英烈、楷模、先锋、榜样。</a:t>
            </a:r>
            <a:endParaRPr lang="zh-CN" altLang="en-US" sz="3200">
              <a:solidFill>
                <a:srgbClr val="0070C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32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</a:t>
            </a:r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少先队“英雄中队”命名选定的英雄</a:t>
            </a:r>
            <a:r>
              <a:rPr lang="zh-CN" altLang="en-US" sz="32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可以是</a:t>
            </a:r>
            <a:r>
              <a:rPr lang="zh-CN" altLang="en-US" sz="32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英雄模范个人，</a:t>
            </a:r>
            <a:r>
              <a:rPr lang="zh-CN" altLang="en-US" sz="32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也可以是</a:t>
            </a:r>
            <a:r>
              <a:rPr lang="zh-CN" altLang="en-US" sz="32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英雄群体。</a:t>
            </a:r>
            <a:endParaRPr lang="zh-CN" altLang="en-US" sz="3200">
              <a:solidFill>
                <a:srgbClr val="0070C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6600825" y="185420"/>
            <a:ext cx="4846955" cy="1090295"/>
          </a:xfrm>
          <a:prstGeom prst="wedgeRect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rgbClr val="FFFF00"/>
                </a:solidFill>
              </a:rPr>
              <a:t>满足两个条件</a:t>
            </a:r>
            <a:endParaRPr lang="zh-CN" altLang="en-US" sz="3600">
              <a:solidFill>
                <a:srgbClr val="FFFF00"/>
              </a:solidFill>
            </a:endParaRPr>
          </a:p>
          <a:p>
            <a:pPr algn="ctr"/>
            <a:r>
              <a:rPr lang="zh-CN" altLang="en-US" sz="3600">
                <a:solidFill>
                  <a:srgbClr val="FFFF00"/>
                </a:solidFill>
              </a:rPr>
              <a:t>有一定认可度</a:t>
            </a:r>
            <a:endParaRPr lang="zh-CN" altLang="en-US" sz="3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84886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860" y="106045"/>
            <a:ext cx="5194300" cy="6751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240520" y="299720"/>
            <a:ext cx="6410960" cy="7108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英雄模范个人</a:t>
            </a:r>
            <a:endParaRPr lang="zh-CN" altLang="en-US" sz="36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endParaRPr lang="zh-CN" altLang="en-US" sz="36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endParaRPr lang="zh-CN" altLang="en-US" sz="36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endParaRPr lang="zh-CN" altLang="en-US" sz="36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endParaRPr lang="zh-CN" altLang="en-US" sz="36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endParaRPr lang="zh-CN" altLang="en-US" sz="36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r>
              <a:rPr lang="zh-CN" altLang="en-US" sz="36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英雄群体</a:t>
            </a:r>
            <a:endParaRPr lang="zh-CN" altLang="en-US" sz="36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endParaRPr lang="zh-CN" altLang="en-US" sz="36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endParaRPr lang="zh-CN" altLang="en-US" sz="36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r>
              <a:rPr lang="en-US" altLang="zh-CN" sz="36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endParaRPr lang="zh-CN" altLang="en-US" sz="3600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r>
              <a:rPr lang="en-US" altLang="zh-CN" sz="32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</a:t>
            </a:r>
            <a:r>
              <a:rPr lang="zh-CN" altLang="en-US" sz="32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耳熟能详或</a:t>
            </a:r>
            <a:endParaRPr lang="zh-CN" altLang="en-US" sz="3200">
              <a:solidFill>
                <a:srgbClr val="0070C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r>
              <a:rPr lang="zh-CN" altLang="en-US" sz="32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en-US" altLang="zh-CN" sz="32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</a:t>
            </a:r>
            <a:r>
              <a:rPr lang="zh-CN" altLang="en-US" sz="32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本地烈士</a:t>
            </a:r>
            <a:r>
              <a:rPr lang="en-US" altLang="zh-CN" sz="32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……</a:t>
            </a:r>
            <a:endParaRPr lang="zh-CN" altLang="en-US" sz="3200">
              <a:solidFill>
                <a:srgbClr val="0070C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endParaRPr lang="zh-CN" altLang="en-US" sz="3200">
              <a:solidFill>
                <a:srgbClr val="0070C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YPE" val="i"/>
  <p:tag name="KSO_WM_UNIT_INDEX" val="1"/>
  <p:tag name="KSO_WM_UNIT_ID" val="_1*i*1"/>
  <p:tag name="KSO_WM_BEAUTIFY_FLAG" val="#wm#"/>
  <p:tag name="KSO_WM_TAG_VERSION" val="1.0"/>
  <p:tag name="KSO_WM_CHIP_GROUPID" val="62fdab4c295c1bf6da971a2b"/>
  <p:tag name="KSO_WM_CHIP_XID" val="62fdab56295c1bf6da971a3e"/>
  <p:tag name="KSO_WM_UNIT_DEC_AREA_ID" val="f7c0bf4724f24adc959471aa3bc287f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f77a2e83f9f4b4c9a8102f77de1f3dc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149b7c05c1384c63918bd0813faf23b8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9ded4456c5b5f57912a6db"/>
  <p:tag name="KSO_WM_CHIP_XID" val="619ded4456c5b5f57912a6d8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0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5"/>
  <p:tag name="KSO_WM_UNIT_ID" val="custom20231606_1*f*5"/>
  <p:tag name="KSO_WM_TEMPLATE_CATEGORY" val="custom"/>
  <p:tag name="KSO_WM_TEMPLATE_INDEX" val="20231606"/>
  <p:tag name="KSO_WM_UNIT_LAYERLEVEL" val="1"/>
  <p:tag name="KSO_WM_TAG_VERSION" val="1.0"/>
  <p:tag name="KSO_WM_BEAUTIFY_FLAG" val="#wm#"/>
  <p:tag name="KSO_WM_UNIT_SUBTYPE" val="g"/>
  <p:tag name="KSO_WM_UNIT_PRESET_TEXT" val="金山办公软件有限公司"/>
</p:tagLst>
</file>

<file path=ppt/tags/tag105.xml><?xml version="1.0" encoding="utf-8"?>
<p:tagLst xmlns:p="http://schemas.openxmlformats.org/presentationml/2006/main">
  <p:tag name="KSO_WM_SLIDE_ID" val="custom20231606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1606"/>
  <p:tag name="KSO_WM_SLIDE_LAYOUT" val="a_b_f"/>
  <p:tag name="KSO_WM_SLIDE_LAYOUT_CNT" val="1_1_1"/>
  <p:tag name="KSO_WM_SLIDE_TYPE" val="title"/>
  <p:tag name="KSO_WM_SLIDE_SUBTYPE" val="pureTxt"/>
  <p:tag name="KSO_WM_TEMPLATE_THUMBS_INDEX" val="1、9"/>
  <p:tag name="KSO_WM_SLIDE_THEME_ID" val="3318799"/>
  <p:tag name="KSO_WM_SLIDE_THEME_NAME" val="橙黄色可爱动物卡通风主题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606_1*a*1"/>
  <p:tag name="KSO_WM_TEMPLATE_CATEGORY" val="custom"/>
  <p:tag name="KSO_WM_TEMPLATE_INDEX" val="20231606"/>
  <p:tag name="KSO_WM_UNIT_LAYERLEVEL" val="1"/>
  <p:tag name="KSO_WM_TAG_VERSION" val="1.0"/>
  <p:tag name="KSO_WM_BEAUTIFY_FLAG" val="#wm#"/>
  <p:tag name="KSO_WM_UNIT_PRESET_TEXT" val="单击此处添加文档标题"/>
</p:tagLst>
</file>

<file path=ppt/tags/tag107.xml><?xml version="1.0" encoding="utf-8"?>
<p:tagLst xmlns:p="http://schemas.openxmlformats.org/presentationml/2006/main">
  <p:tag name="KSO_WM_SLIDE_ID" val="custom20231606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1606"/>
  <p:tag name="KSO_WM_SLIDE_LAYOUT" val="a_b_f"/>
  <p:tag name="KSO_WM_SLIDE_LAYOUT_CNT" val="1_1_1"/>
  <p:tag name="KSO_WM_SLIDE_TYPE" val="title"/>
  <p:tag name="KSO_WM_SLIDE_SUBTYPE" val="pureTxt"/>
  <p:tag name="KSO_WM_TEMPLATE_THUMBS_INDEX" val="1、9"/>
  <p:tag name="KSO_WM_SLIDE_THEME_ID" val="3318799"/>
  <p:tag name="KSO_WM_SLIDE_THEME_NAME" val="橙黄色可爱动物卡通风主题"/>
</p:tagLst>
</file>

<file path=ppt/tags/tag108.xml><?xml version="1.0" encoding="utf-8"?>
<p:tagLst xmlns:p="http://schemas.openxmlformats.org/presentationml/2006/main">
  <p:tag name="KSO_WM_DIAGRAM_VIRTUALLY_FRAME" val="{&quot;height&quot;:113.5,&quot;left&quot;:223.55,&quot;top&quot;:228.2,&quot;width&quot;:519}"/>
</p:tagLst>
</file>

<file path=ppt/tags/tag109.xml><?xml version="1.0" encoding="utf-8"?>
<p:tagLst xmlns:p="http://schemas.openxmlformats.org/presentationml/2006/main">
  <p:tag name="KSO_WM_DIAGRAM_VIRTUALLY_FRAME" val="{&quot;height&quot;:113.5,&quot;left&quot;:223.55,&quot;top&quot;:228.2,&quot;width&quot;:519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5f73b916f0884c8d80d9420689ce8a5a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9ded4456c5b5f57912a6db"/>
  <p:tag name="KSO_WM_CHIP_XID" val="619ded4456c5b5f57912a6d8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0"/>
</p:tagLst>
</file>

<file path=ppt/tags/tag110.xml><?xml version="1.0" encoding="utf-8"?>
<p:tagLst xmlns:p="http://schemas.openxmlformats.org/presentationml/2006/main">
  <p:tag name="KSO_WM_DIAGRAM_VIRTUALLY_FRAME" val="{&quot;height&quot;:113.5,&quot;left&quot;:223.55,&quot;top&quot;:228.2,&quot;width&quot;:519}"/>
</p:tagLst>
</file>

<file path=ppt/tags/tag111.xml><?xml version="1.0" encoding="utf-8"?>
<p:tagLst xmlns:p="http://schemas.openxmlformats.org/presentationml/2006/main">
  <p:tag name="KSO_WM_DIAGRAM_VIRTUALLY_FRAME" val="{&quot;height&quot;:113.5,&quot;left&quot;:223.55,&quot;top&quot;:228.2,&quot;width&quot;:519}"/>
</p:tagLst>
</file>

<file path=ppt/tags/tag112.xml><?xml version="1.0" encoding="utf-8"?>
<p:tagLst xmlns:p="http://schemas.openxmlformats.org/presentationml/2006/main">
  <p:tag name="KSO_WM_DIAGRAM_VIRTUALLY_FRAME" val="{&quot;height&quot;:113.5,&quot;left&quot;:223.55,&quot;top&quot;:228.2,&quot;width&quot;:519}"/>
</p:tagLst>
</file>

<file path=ppt/tags/tag113.xml><?xml version="1.0" encoding="utf-8"?>
<p:tagLst xmlns:p="http://schemas.openxmlformats.org/presentationml/2006/main">
  <p:tag name="KSO_WM_DIAGRAM_VIRTUALLY_FRAME" val="{&quot;height&quot;:113.5,&quot;left&quot;:223.55,&quot;top&quot;:228.2,&quot;width&quot;:519}"/>
</p:tagLst>
</file>

<file path=ppt/tags/tag114.xml><?xml version="1.0" encoding="utf-8"?>
<p:tagLst xmlns:p="http://schemas.openxmlformats.org/presentationml/2006/main">
  <p:tag name="KSO_WM_DIAGRAM_VIRTUALLY_FRAME" val="{&quot;height&quot;:113.5,&quot;left&quot;:223.55,&quot;top&quot;:228.2,&quot;width&quot;:519}"/>
</p:tagLst>
</file>

<file path=ppt/tags/tag115.xml><?xml version="1.0" encoding="utf-8"?>
<p:tagLst xmlns:p="http://schemas.openxmlformats.org/presentationml/2006/main">
  <p:tag name="KSO_WM_DIAGRAM_VIRTUALLY_FRAME" val="{&quot;height&quot;:113.5,&quot;left&quot;:223.55,&quot;top&quot;:228.2,&quot;width&quot;:519}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606_7*a*1"/>
  <p:tag name="KSO_WM_TEMPLATE_CATEGORY" val="custom"/>
  <p:tag name="KSO_WM_TEMPLATE_INDEX" val="20231606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117.xml><?xml version="1.0" encoding="utf-8"?>
<p:tagLst xmlns:p="http://schemas.openxmlformats.org/presentationml/2006/main">
  <p:tag name="KSO_WM_SLIDE_ID" val="custom20231606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1606"/>
  <p:tag name="KSO_WM_SLIDE_TYPE" val="sectionTitle"/>
  <p:tag name="KSO_WM_SLIDE_SUBTYPE" val="pureTxt"/>
  <p:tag name="KSO_WM_SLIDE_LAYOUT" val="a_b_e"/>
  <p:tag name="KSO_WM_SLIDE_LAYOUT_CNT" val="1_1_1"/>
  <p:tag name="KSO_WM_SLIDE_THEME_ID" val="3318799"/>
  <p:tag name="KSO_WM_SLIDE_THEME_NAME" val="橙黄色可爱动物卡通风主题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606_7*a*1"/>
  <p:tag name="KSO_WM_TEMPLATE_CATEGORY" val="custom"/>
  <p:tag name="KSO_WM_TEMPLATE_INDEX" val="20231606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119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606_7*e*1"/>
  <p:tag name="KSO_WM_TEMPLATE_CATEGORY" val="custom"/>
  <p:tag name="KSO_WM_TEMPLATE_INDEX" val="20231606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2"/>
</p:tagLst>
</file>

<file path=ppt/tags/tag12.xml><?xml version="1.0" encoding="utf-8"?>
<p:tagLst xmlns:p="http://schemas.openxmlformats.org/presentationml/2006/main">
  <p:tag name="KSO_WM_UNIT_TYPE" val="i"/>
  <p:tag name="KSO_WM_UNIT_INDEX" val="6"/>
  <p:tag name="KSO_WM_UNIT_ID" val="_1*i*6"/>
  <p:tag name="KSO_WM_BEAUTIFY_FLAG" val="#wm#"/>
  <p:tag name="KSO_WM_TAG_VERSION" val="1.0"/>
  <p:tag name="KSO_WM_CHIP_GROUPID" val="62fdab4c295c1bf6da971a2b"/>
  <p:tag name="KSO_WM_CHIP_XID" val="62fdab56295c1bf6da971a3b"/>
  <p:tag name="KSO_WM_UNIT_DEC_AREA_ID" val="71a9f89fac524d879843b40fbf0182c6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0ce9624ccb449f284c42e4965fd117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p="http://schemas.openxmlformats.org/presentationml/2006/main">
  <p:tag name="KSO_WM_SLIDE_ID" val="custom20231606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1606"/>
  <p:tag name="KSO_WM_SLIDE_TYPE" val="sectionTitle"/>
  <p:tag name="KSO_WM_SLIDE_SUBTYPE" val="pureTxt"/>
  <p:tag name="KSO_WM_SLIDE_LAYOUT" val="a_b_e"/>
  <p:tag name="KSO_WM_SLIDE_LAYOUT_CNT" val="1_1_1"/>
  <p:tag name="KSO_WM_SLIDE_THEME_ID" val="3318799"/>
  <p:tag name="KSO_WM_SLIDE_THEME_NAME" val="橙黄色可爱动物卡通风主题"/>
</p:tagLst>
</file>

<file path=ppt/tags/tag121.xml><?xml version="1.0" encoding="utf-8"?>
<p:tagLst xmlns:p="http://schemas.openxmlformats.org/presentationml/2006/main">
  <p:tag name="KSO_WM_SLIDE_THEME_ID" val="3318799"/>
  <p:tag name="KSO_WM_SLIDE_THEME_NAME" val="橙黄色可爱动物卡通风主题"/>
  <p:tag name="KSO_WM_SLIDE_TYPE" val="text"/>
</p:tagLst>
</file>

<file path=ppt/tags/tag122.xml><?xml version="1.0" encoding="utf-8"?>
<p:tagLst xmlns:p="http://schemas.openxmlformats.org/presentationml/2006/main">
  <p:tag name="KSO_WM_SLIDE_THEME_ID" val="3318799"/>
  <p:tag name="KSO_WM_SLIDE_THEME_NAME" val="橙黄色可爱动物卡通风主题"/>
  <p:tag name="KSO_WM_SLIDE_TYPE" val="text"/>
</p:tagLst>
</file>

<file path=ppt/tags/tag123.xml><?xml version="1.0" encoding="utf-8"?>
<p:tagLst xmlns:p="http://schemas.openxmlformats.org/presentationml/2006/main">
  <p:tag name="KSO_WM_SLIDE_THEME_ID" val="3318799"/>
  <p:tag name="KSO_WM_SLIDE_THEME_NAME" val="橙黄色可爱动物卡通风主题"/>
  <p:tag name="KSO_WM_SLIDE_TYPE" val="text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606_7*a*1"/>
  <p:tag name="KSO_WM_TEMPLATE_CATEGORY" val="custom"/>
  <p:tag name="KSO_WM_TEMPLATE_INDEX" val="20231606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12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606_7*e*1"/>
  <p:tag name="KSO_WM_TEMPLATE_CATEGORY" val="custom"/>
  <p:tag name="KSO_WM_TEMPLATE_INDEX" val="20231606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3"/>
</p:tagLst>
</file>

<file path=ppt/tags/tag126.xml><?xml version="1.0" encoding="utf-8"?>
<p:tagLst xmlns:p="http://schemas.openxmlformats.org/presentationml/2006/main">
  <p:tag name="KSO_WM_SLIDE_ID" val="custom20231606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1606"/>
  <p:tag name="KSO_WM_SLIDE_TYPE" val="sectionTitle"/>
  <p:tag name="KSO_WM_SLIDE_SUBTYPE" val="pureTxt"/>
  <p:tag name="KSO_WM_SLIDE_LAYOUT" val="a_b_e"/>
  <p:tag name="KSO_WM_SLIDE_LAYOUT_CNT" val="1_1_1"/>
  <p:tag name="KSO_WM_SLIDE_THEME_ID" val="3318799"/>
  <p:tag name="KSO_WM_SLIDE_THEME_NAME" val="橙黄色可爱动物卡通风主题"/>
</p:tagLst>
</file>

<file path=ppt/tags/tag1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THEME_ID" val="3318799"/>
  <p:tag name="KSO_WM_SLIDE_THEME_NAME" val="橙黄色可爱动物卡通风主题"/>
</p:tagLst>
</file>

<file path=ppt/tags/tag12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THEME_ID" val="3318799"/>
  <p:tag name="KSO_WM_SLIDE_THEME_NAME" val="橙黄色可爱动物卡通风主题"/>
</p:tagLst>
</file>

<file path=ppt/tags/tag12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THEME_ID" val="3318799"/>
  <p:tag name="KSO_WM_SLIDE_THEME_NAME" val="橙黄色可爱动物卡通风主题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3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THEME_ID" val="3318799"/>
  <p:tag name="KSO_WM_SLIDE_THEME_NAME" val="橙黄色可爱动物卡通风主题"/>
</p:tagLst>
</file>

<file path=ppt/tags/tag13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THEME_ID" val="3318799"/>
  <p:tag name="KSO_WM_SLIDE_THEME_NAME" val="橙黄色可爱动物卡通风主题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i*1_1"/>
  <p:tag name="KSO_WM_TEMPLATE_CATEGORY" val="diagram"/>
  <p:tag name="KSO_WM_TEMPLATE_INDEX" val="20231564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6000000238418579},{&quot;brightness&quot;:0,&quot;colorType&quot;:1,&quot;foreColorIndex&quot;:5,&quot;pos&quot;:0.5299999713897705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i*1_2"/>
  <p:tag name="KSO_WM_TEMPLATE_CATEGORY" val="diagram"/>
  <p:tag name="KSO_WM_TEMPLATE_INDEX" val="20231564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5299999713897705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h_i*1_1_3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gradient&quot;:[{&quot;brightness&quot;:0,&quot;colorType&quot;:1,&quot;foreColorIndex&quot;:5,&quot;pos&quot;:0.7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h_i*1_1_4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600000143051147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h_x*1_1_1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UNIT_VALUE" val="75*75"/>
  <p:tag name="KSO_WM_DIAGRAM_GROUP_CODE" val="l1-1"/>
  <p:tag name="KSO_WM_UNIT_TYPE" val="l_h_x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h_i*1_1_1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600000143051147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564_2*l_h_a*1_1_1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36000001430511475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PRESET_TEXT" val="项标题"/>
  <p:tag name="KSO_WM_DIAGRAM_USE_COLOR_VALUE" val="{&quot;color_scheme&quot;:1,&quot;color_type&quot;:1,&quot;theme_color_indexes&quot;:[]}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h_i*1_1_2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h_i*1_2_3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gradient&quot;:[{&quot;brightness&quot;:0,&quot;colorType&quot;:1,&quot;foreColorIndex&quot;:8,&quot;pos&quot;:0.75,&quot;transparency&quot;:0},{&quot;brightness&quot;:0.4000000059604645,&quot;colorType&quot;:1,&quot;foreColorIndex&quot;:8,&quot;pos&quot;:0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h_i*1_2_4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8,&quot;pos&quot;:0,&quot;transparency&quot;:0},{&quot;brightness&quot;:0,&quot;colorType&quot;:1,&quot;foreColorIndex&quot;:8,&quot;pos&quot;:0.8600000143051147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h_i*1_2_1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8,&quot;pos&quot;:0,&quot;transparency&quot;:0},{&quot;brightness&quot;:0,&quot;colorType&quot;:1,&quot;foreColorIndex&quot;:8,&quot;pos&quot;:0.8600000143051147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564_2*l_h_f*1_2_1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"/>
  <p:tag name="KSO_WM_DIAGRAM_USE_COLOR_VALUE" val="{&quot;color_scheme&quot;:1,&quot;color_type&quot;:1,&quot;theme_color_indexes&quot;:[]}"/>
</p:tagLst>
</file>

<file path=ppt/tags/tag1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564_2*l_h_a*1_2_1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8,&quot;pos&quot;:0.36000001430511475,&quot;transparency&quot;:0},{&quot;brightness&quot;:0.4000000059604645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PRESET_TEXT" val="项标题"/>
  <p:tag name="KSO_WM_DIAGRAM_USE_COLOR_VALUE" val="{&quot;color_scheme&quot;:1,&quot;color_type&quot;:1,&quot;theme_color_indexes&quot;:[]}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h_x*1_2_1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UNIT_VALUE" val="77*77"/>
  <p:tag name="KSO_WM_DIAGRAM_GROUP_CODE" val="l1-1"/>
  <p:tag name="KSO_WM_UNIT_TYPE" val="l_h_x"/>
  <p:tag name="KSO_WM_UNIT_INDEX" val="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h_i*1_3_3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gradient&quot;:[{&quot;brightness&quot;:0,&quot;colorType&quot;:1,&quot;foreColorIndex&quot;:5,&quot;pos&quot;:0.7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h_i*1_3_4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600000143051147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h_i*1_3_1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600000143051147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564_2*l_h_f*1_3_1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"/>
  <p:tag name="KSO_WM_DIAGRAM_USE_COLOR_VALUE" val="{&quot;color_scheme&quot;:1,&quot;color_type&quot;:1,&quot;theme_color_indexes&quot;:[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564_2*l_h_a*1_3_1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36000001430511475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PRESET_TEXT" val="项标题"/>
  <p:tag name="KSO_WM_DIAGRAM_USE_COLOR_VALUE" val="{&quot;color_scheme&quot;:1,&quot;color_type&quot;:1,&quot;theme_color_indexes&quot;:[]}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64_2*l_h_x*1_3_5"/>
  <p:tag name="KSO_WM_TEMPLATE_CATEGORY" val="diagram"/>
  <p:tag name="KSO_WM_TEMPLATE_INDEX" val="20231564"/>
  <p:tag name="KSO_WM_UNIT_LAYERLEVEL" val="1_1_1"/>
  <p:tag name="KSO_WM_TAG_VERSION" val="3.0"/>
  <p:tag name="KSO_WM_BEAUTIFY_FLAG" val="#wm#"/>
  <p:tag name="KSO_WM_DIAGRAM_GROUP_CODE" val="l1-1"/>
  <p:tag name="KSO_WM_UNIT_TYPE" val="l_h_x"/>
  <p:tag name="KSO_WM_UNIT_INDEX" val="1_3_5"/>
  <p:tag name="KSO_WM_UNIT_VALUE" val="76*86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564_2*l_h_f*1_2_1"/>
  <p:tag name="KSO_WM_TEMPLATE_CATEGORY" val="diagram"/>
  <p:tag name="KSO_WM_TEMPLATE_INDEX" val="20231564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5.82496062992135,&quot;left&quot;:48.149991349347964,&quot;top&quot;:139.77503937007873,&quot;width&quot;:863.716552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"/>
  <p:tag name="KSO_WM_DIAGRAM_USE_COLOR_VALUE" val="{&quot;color_scheme&quot;:1,&quot;color_type&quot;:1,&quot;theme_color_indexes&quot;:[]}"/>
</p:tagLst>
</file>

<file path=ppt/tags/tag15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THEME_ID" val="3318799"/>
  <p:tag name="KSO_WM_SLIDE_THEME_NAME" val="橙黄色可爱动物卡通风主题"/>
</p:tagLst>
</file>

<file path=ppt/tags/tag154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413.85062381774424,&quot;left&quot;:110.99944732906314,&quot;top&quot;:77.39937007874015,&quot;width&quot;:772.1011840820313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]}"/>
</p:tagLst>
</file>

<file path=ppt/tags/tag155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13.85062381774424,&quot;left&quot;:110.99944732906314,&quot;top&quot;:77.39937007874015,&quot;width&quot;:772.101184082031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56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13.85062381774424,&quot;left&quot;:110.99944732906314,&quot;top&quot;:77.39937007874015,&quot;width&quot;:772.101184082031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413.85062381774424,&quot;left&quot;:110.99944732906314,&quot;top&quot;:77.39937007874015,&quot;width&quot;:772.10118408203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5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413.85062381774424,&quot;left&quot;:110.99944732906314,&quot;top&quot;:77.39937007874015,&quot;width&quot;:772.10118408203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413.85062381774424,&quot;left&quot;:110.99944732906314,&quot;top&quot;:77.39937007874015,&quot;width&quot;:772.10118408203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413.85062381774424,&quot;left&quot;:110.99944732906314,&quot;top&quot;:77.39937007874015,&quot;width&quot;:772.10118408203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413.85062381774424,&quot;left&quot;:110.99944732906314,&quot;top&quot;:77.39937007874015,&quot;width&quot;:772.10118408203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6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413.85062381774424,&quot;left&quot;:110.99944732906314,&quot;top&quot;:77.39937007874015,&quot;width&quot;:772.10118408203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63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413.85062381774424,&quot;left&quot;:110.99944732906314,&quot;top&quot;:77.39937007874015,&quot;width&quot;:772.101184082031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&#10;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64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413.85062381774424,&quot;left&quot;:110.99944732906314,&quot;top&quot;:77.39937007874015,&quot;width&quot;:772.1011840820313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6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5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13.85062381774424,&quot;left&quot;:110.99944732906314,&quot;top&quot;:77.39937007874015,&quot;width&quot;:772.1011840820313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6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7*49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13.85062381774424,&quot;left&quot;:110.99944732906314,&quot;top&quot;:77.39937007874015,&quot;width&quot;:772.1011840820313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6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5*49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13.85062381774424,&quot;left&quot;:110.99944732906314,&quot;top&quot;:77.39937007874015,&quot;width&quot;:772.1011840820313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THEME_ID" val="3318799"/>
  <p:tag name="KSO_WM_SLIDE_THEME_NAME" val="橙黄色可爱动物卡通风主题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606_7*a*1"/>
  <p:tag name="KSO_WM_TEMPLATE_CATEGORY" val="custom"/>
  <p:tag name="KSO_WM_TEMPLATE_INDEX" val="20231606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606_7*e*1"/>
  <p:tag name="KSO_WM_TEMPLATE_CATEGORY" val="custom"/>
  <p:tag name="KSO_WM_TEMPLATE_INDEX" val="20231606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3"/>
</p:tagLst>
</file>

<file path=ppt/tags/tag171.xml><?xml version="1.0" encoding="utf-8"?>
<p:tagLst xmlns:p="http://schemas.openxmlformats.org/presentationml/2006/main">
  <p:tag name="KSO_WM_SLIDE_ID" val="custom20231606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1606"/>
  <p:tag name="KSO_WM_SLIDE_TYPE" val="sectionTitle"/>
  <p:tag name="KSO_WM_SLIDE_SUBTYPE" val="pureTxt"/>
  <p:tag name="KSO_WM_SLIDE_LAYOUT" val="a_b_e"/>
  <p:tag name="KSO_WM_SLIDE_LAYOUT_CNT" val="1_1_1"/>
  <p:tag name="KSO_WM_SLIDE_THEME_ID" val="3318799"/>
  <p:tag name="KSO_WM_SLIDE_THEME_NAME" val="橙黄色可爱动物卡通风主题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THEME_ID" val="3318799"/>
  <p:tag name="KSO_WM_SLIDE_THEME_NAME" val="橙黄色可爱动物卡通风主题"/>
  <p:tag name="KSO_WM_SLIDE_TYPE" val="text"/>
</p:tagLst>
</file>

<file path=ppt/tags/tag174.xml><?xml version="1.0" encoding="utf-8"?>
<p:tagLst xmlns:p="http://schemas.openxmlformats.org/presentationml/2006/main">
  <p:tag name="KSO_WM_SLIDE_THEME_ID" val="3318799"/>
  <p:tag name="KSO_WM_SLIDE_THEME_NAME" val="橙黄色可爱动物卡通风主题"/>
  <p:tag name="KSO_WM_SLIDE_TYPE" val="text"/>
</p:tagLst>
</file>

<file path=ppt/tags/tag175.xml><?xml version="1.0" encoding="utf-8"?>
<p:tagLst xmlns:p="http://schemas.openxmlformats.org/presentationml/2006/main">
  <p:tag name="KSO_WM_SLIDE_THEME_ID" val="3318799"/>
  <p:tag name="KSO_WM_SLIDE_THEME_NAME" val="橙黄色可爱动物卡通风主题"/>
  <p:tag name="KSO_WM_SLIDE_TYPE" val="text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SUBTYPE" val="f"/>
  <p:tag name="KSO_WM_UNIT_TYPE" val="ζ_i"/>
  <p:tag name="KSO_WM_UNIT_INDEX" val="1_1"/>
  <p:tag name="KSO_WM_UNIT_ID" val="mixed20199732_1*ζ_i*1_1"/>
  <p:tag name="KSO_WM_TEMPLATE_CATEGORY" val="mixed"/>
  <p:tag name="KSO_WM_TEMPLATE_INDEX" val="20199732"/>
  <p:tag name="KSO_WM_UNIT_LAYERLEVEL" val="1_1"/>
  <p:tag name="KSO_WM_TAG_VERSION" val="1.0"/>
  <p:tag name="KSO_WM_BEAUTIFY_FLAG" val="#wm#"/>
  <p:tag name="KSO_WM_UNIT_DIAGRAM_MODELTYPE" val="flashPicture"/>
</p:tagLst>
</file>

<file path=ppt/tags/tag179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2_1*ζ_h_d*1_1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18.xml><?xml version="1.0" encoding="utf-8"?>
<p:tagLst xmlns:p="http://schemas.openxmlformats.org/presentationml/2006/main">
  <p:tag name="KSO_WM_UNIT_TYPE" val="i"/>
  <p:tag name="KSO_WM_UNIT_INDEX" val="1"/>
  <p:tag name="KSO_WM_UNIT_ID" val="_3*i*1"/>
  <p:tag name="KSO_WM_BEAUTIFY_FLAG" val="#wm#"/>
  <p:tag name="KSO_WM_TAG_VERSION" val="1.0"/>
  <p:tag name="KSO_WM_CHIP_GROUPID" val="62fdab4c295c1bf6da971a2b"/>
  <p:tag name="KSO_WM_CHIP_XID" val="62fdab56295c1bf6da971a3e"/>
  <p:tag name="KSO_WM_UNIT_DEC_AREA_ID" val="f7c0bf4724f24adc959471aa3bc287f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f77a2e83f9f4b4c9a8102f77de1f3dc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0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2_1"/>
  <p:tag name="KSO_WM_UNIT_ID" val="mixed20199732_1*ζ_h_i*1_2_1"/>
  <p:tag name="KSO_WM_TEMPLATE_CATEGORY" val="mixed"/>
  <p:tag name="KSO_WM_TEMPLATE_INDEX" val="20199732"/>
  <p:tag name="KSO_WM_UNIT_LAYERLEVEL" val="1_1_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4_1"/>
  <p:tag name="KSO_WM_UNIT_ID" val="mixed20199732_1*ζ_h_i*1_4_1"/>
  <p:tag name="KSO_WM_TEMPLATE_CATEGORY" val="mixed"/>
  <p:tag name="KSO_WM_TEMPLATE_INDEX" val="20199732"/>
  <p:tag name="KSO_WM_UNIT_LAYERLEVEL" val="1_1_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mixed20199732_1*ζ_h_i*1_1_1"/>
  <p:tag name="KSO_WM_TEMPLATE_CATEGORY" val="mixed"/>
  <p:tag name="KSO_WM_TEMPLATE_INDEX" val="20199732"/>
  <p:tag name="KSO_WM_UNIT_LAYERLEVEL" val="1_1_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3_1"/>
  <p:tag name="KSO_WM_UNIT_ID" val="mixed20199732_1*ζ_h_i*1_3_1"/>
  <p:tag name="KSO_WM_TEMPLATE_CATEGORY" val="mixed"/>
  <p:tag name="KSO_WM_TEMPLATE_INDEX" val="20199732"/>
  <p:tag name="KSO_WM_UNIT_LAYERLEVEL" val="1_1_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2_1*ζ_h_d*1_2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185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2_1*ζ_h_d*1_3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186.xml><?xml version="1.0" encoding="utf-8"?>
<p:tagLst xmlns:p="http://schemas.openxmlformats.org/presentationml/2006/main">
  <p:tag name="PA" val="v5.2.4"/>
  <p:tag name="RESOURCELIBID_ANIM" val="557348"/>
  <p:tag name="KSO_WM_UNIT_DIAGRAM_MODELTYPE" val="flashPicture"/>
  <p:tag name="KSO_WM_UNIT_VALUE" val="1533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2_1*ζ_h_d*1_4_1"/>
  <p:tag name="KSO_WM_TEMPLATE_CATEGORY" val="mixed"/>
  <p:tag name="KSO_WM_TEMPLATE_INDEX" val="20199732"/>
  <p:tag name="KSO_WM_UNIT_LAYERLEVEL" val="1_1_1"/>
  <p:tag name="KSO_WM_TAG_VERSION" val="1.0"/>
  <p:tag name="KSO_WM_BEAUTIFY_FLAG" val="#wm#"/>
  <p:tag name="KSO_WM_UNIT_FLASH_PICTURE_RATE" val="2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UNIT_FLASH_PICTURE_TYPE" val="0"/>
  <p:tag name="KSO_WM_SLIDE_THEME_ID" val="3318799"/>
  <p:tag name="KSO_WM_SLIDE_THEME_NAME" val="橙黄色可爱动物卡通风主题"/>
  <p:tag name="KSO_WM_SLIDE_TYPE" val="text"/>
</p:tagLst>
</file>

<file path=ppt/tags/tag189.xml><?xml version="1.0" encoding="utf-8"?>
<p:tagLst xmlns:p="http://schemas.openxmlformats.org/presentationml/2006/main">
  <p:tag name="KSO_WM_SLIDE_THEME_ID" val="3318799"/>
  <p:tag name="KSO_WM_SLIDE_THEME_NAME" val="橙黄色可爱动物卡通风主题"/>
  <p:tag name="KSO_WM_SLIDE_TYPE" val="text"/>
</p:tagLst>
</file>

<file path=ppt/tags/tag19.xml><?xml version="1.0" encoding="utf-8"?>
<p:tagLst xmlns:p="http://schemas.openxmlformats.org/presentationml/2006/main">
  <p:tag name="KSO_WM_UNIT_TYPE" val="i"/>
  <p:tag name="KSO_WM_UNIT_INDEX" val="2"/>
  <p:tag name="KSO_WM_UNIT_ID" val="_3*i*2"/>
  <p:tag name="KSO_WM_BEAUTIFY_FLAG" val="#wm#"/>
  <p:tag name="KSO_WM_TAG_VERSION" val="1.0"/>
  <p:tag name="KSO_WM_CHIP_GROUPID" val="62fdab4c295c1bf6da971a2b"/>
  <p:tag name="KSO_WM_CHIP_XID" val="62fdab56295c1bf6da971a2e"/>
  <p:tag name="KSO_WM_UNIT_DEC_AREA_ID" val="08877496858840be947ab4475983fb86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2f3bbbef54643baa94190b4b462dd13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THEME_ID" val="3318799"/>
  <p:tag name="KSO_WM_SLIDE_THEME_NAME" val="橙黄色可爱动物卡通风主题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THEME_ID" val="3318799"/>
  <p:tag name="KSO_WM_SLIDE_THEME_NAME" val="橙黄色可爱动物卡通风主题"/>
  <p:tag name="KSO_WM_SLIDE_TYPE" val="text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THEME_ID" val="3318799"/>
  <p:tag name="KSO_WM_SLIDE_THEME_NAME" val="橙黄色可爱动物卡通风主题"/>
  <p:tag name="KSO_WM_SLIDE_TYPE" val="text"/>
</p:tagLst>
</file>

<file path=ppt/tags/tag2.xml><?xml version="1.0" encoding="utf-8"?>
<p:tagLst xmlns:p="http://schemas.openxmlformats.org/presentationml/2006/main">
  <p:tag name="KSO_WM_UNIT_TYPE" val="i"/>
  <p:tag name="KSO_WM_UNIT_INDEX" val="2"/>
  <p:tag name="KSO_WM_UNIT_ID" val="_1*i*2"/>
  <p:tag name="KSO_WM_BEAUTIFY_FLAG" val="#wm#"/>
  <p:tag name="KSO_WM_TAG_VERSION" val="1.0"/>
  <p:tag name="KSO_WM_CHIP_GROUPID" val="62fdab4c295c1bf6da971a2b"/>
  <p:tag name="KSO_WM_CHIP_XID" val="62fdab56295c1bf6da971a3c"/>
  <p:tag name="KSO_WM_UNIT_DEC_AREA_ID" val="1249f7de35774ca1b44e0a4356db9c83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b11622af7974202ac2404d578b2f4d4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TYPE" val="i"/>
  <p:tag name="KSO_WM_UNIT_INDEX" val="3"/>
  <p:tag name="KSO_WM_UNIT_ID" val="_3*i*3"/>
  <p:tag name="KSO_WM_BEAUTIFY_FLAG" val="#wm#"/>
  <p:tag name="KSO_WM_TAG_VERSION" val="1.0"/>
  <p:tag name="KSO_WM_CHIP_GROUPID" val="62fdab4c295c1bf6da971a2b"/>
  <p:tag name="KSO_WM_CHIP_XID" val="62fdab56295c1bf6da971a2f"/>
  <p:tag name="KSO_WM_UNIT_DEC_AREA_ID" val="d0ff20764a9440c3b49a7b96fd0c2282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8660008a4c14b3da07d3d796c92e115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THEME_ID" val="3318799"/>
  <p:tag name="KSO_WM_SLIDE_THEME_NAME" val="橙黄色可爱动物卡通风主题"/>
  <p:tag name="KSO_WM_SLIDE_TYPE" val="text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1_1*ζ_h_d*1_1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195.71724409448817,&quot;left&quot;:74.38619232177734,&quot;top&quot;:195.55244094488188,&quot;width&quot;:333.050264371136}"/>
</p:tagLst>
</file>

<file path=ppt/tags/tag204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1_1*ζ_h_d*1_2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195.71724409448817,&quot;left&quot;:74.38619232177734,&quot;top&quot;:195.55244094488188,&quot;width&quot;:333.050264371136}"/>
</p:tagLst>
</file>

<file path=ppt/tags/tag205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1_1*ζ_h_d*1_3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195.71724409448817,&quot;left&quot;:74.38619232177734,&quot;top&quot;:195.55244094488188,&quot;width&quot;:333.050264371136}"/>
</p:tagLst>
</file>

<file path=ppt/tags/tag206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1"/>
  <p:tag name="KSO_WM_UNIT_ID" val="mixed20199731_1*ζ_i*1_1"/>
  <p:tag name="KSO_WM_TEMPLATE_CATEGORY" val="mixed"/>
  <p:tag name="KSO_WM_TEMPLATE_INDEX" val="20199731"/>
  <p:tag name="KSO_WM_UNIT_LAYERLEVEL" val="1_1"/>
  <p:tag name="KSO_WM_TAG_VERSION" val="1.0"/>
  <p:tag name="KSO_WM_BEAUTIFY_FLAG" val="#wm#"/>
  <p:tag name="KSO_WM_UNIT_SUBTYPE" val="f"/>
  <p:tag name="KSO_WM_DIAGRAM_VIRTUALLY_FRAME" val="{&quot;height&quot;:195.71724409448817,&quot;left&quot;:74.38619232177734,&quot;top&quot;:195.55244094488188,&quot;width&quot;:333.050264371136}"/>
</p:tagLst>
</file>

<file path=ppt/tags/tag207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2"/>
  <p:tag name="KSO_WM_UNIT_ID" val="mixed20199731_1*ζ_i*1_2"/>
  <p:tag name="KSO_WM_TEMPLATE_CATEGORY" val="mixed"/>
  <p:tag name="KSO_WM_TEMPLATE_INDEX" val="20199731"/>
  <p:tag name="KSO_WM_UNIT_LAYERLEVEL" val="1_1"/>
  <p:tag name="KSO_WM_TAG_VERSION" val="1.0"/>
  <p:tag name="KSO_WM_BEAUTIFY_FLAG" val="#wm#"/>
  <p:tag name="KSO_WM_UNIT_SUBTYPE" val="f"/>
  <p:tag name="KSO_WM_DIAGRAM_VIRTUALLY_FRAME" val="{&quot;height&quot;:195.71724409448817,&quot;left&quot;:74.38619232177734,&quot;top&quot;:195.55244094488188,&quot;width&quot;:333.050264371136}"/>
</p:tagLst>
</file>

<file path=ppt/tags/tag208.xml><?xml version="1.0" encoding="utf-8"?>
<p:tagLst xmlns:p="http://schemas.openxmlformats.org/presentationml/2006/main">
  <p:tag name="SCENESHAPETYPE" val="SceneShape"/>
  <p:tag name="SCENESHAPESUBTYPE" val="ScenePicShape"/>
  <p:tag name="SCENESHAPENAME" val="轮播图形"/>
  <p:tag name="LOOPID" val="636833441596593358"/>
  <p:tag name="RESOURCEID" val="636833441596593358"/>
  <p:tag name="SCENEID" val="Unkown"/>
  <p:tag name="SCENELINKIDS" val="5|7|8"/>
  <p:tag name="ANIMSTRING" val="9ed3c3b50b8c1028c4c0ef6a594c9619"/>
  <p:tag name="PA" val="v5.2.3"/>
  <p:tag name="RESOURCELIBID_ANIM" val="265"/>
  <p:tag name="KSO_WM_UNIT_DIAGRAM_MODELTYPE" val="flashPicture"/>
  <p:tag name="KSO_WM_UNIT_VALUE" val="1150*20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1_1*ζ_h_d*1_4_1"/>
  <p:tag name="KSO_WM_TEMPLATE_CATEGORY" val="mixed"/>
  <p:tag name="KSO_WM_TEMPLATE_INDEX" val="20199731"/>
  <p:tag name="KSO_WM_UNIT_LAYERLEVEL" val="1_1_1"/>
  <p:tag name="KSO_WM_TAG_VERSION" val="1.0"/>
  <p:tag name="KSO_WM_BEAUTIFY_FLAG" val="#wm#"/>
  <p:tag name="KSO_WM_UNIT_FLASH_PICTURE_RATE" val="2"/>
  <p:tag name="KSO_WM_DIAGRAM_VIRTUALLY_FRAME" val="{&quot;height&quot;:195.71724409448817,&quot;left&quot;:74.38619232177734,&quot;top&quot;:195.55244094488188,&quot;width&quot;:333.050264371136}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UNIT_FLASH_PICTURE_TYPE" val="0"/>
  <p:tag name="KSO_WM_SLIDE_THEME_ID" val="3318799"/>
  <p:tag name="KSO_WM_SLIDE_THEME_NAME" val="橙黄色可爱动物卡通风主题"/>
  <p:tag name="KSO_WM_SLIDE_TYPE" val="text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THEME_ID" val="3318799"/>
  <p:tag name="KSO_WM_SLIDE_THEME_NAME" val="橙黄色可爱动物卡通风主题"/>
  <p:tag name="KSO_WM_SLIDE_TYPE" val="text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606_7*a*1"/>
  <p:tag name="KSO_WM_TEMPLATE_CATEGORY" val="custom"/>
  <p:tag name="KSO_WM_TEMPLATE_INDEX" val="20231606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214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606_7*e*1"/>
  <p:tag name="KSO_WM_TEMPLATE_CATEGORY" val="custom"/>
  <p:tag name="KSO_WM_TEMPLATE_INDEX" val="20231606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4"/>
</p:tagLst>
</file>

<file path=ppt/tags/tag215.xml><?xml version="1.0" encoding="utf-8"?>
<p:tagLst xmlns:p="http://schemas.openxmlformats.org/presentationml/2006/main">
  <p:tag name="KSO_WM_SLIDE_ID" val="custom20231606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1606"/>
  <p:tag name="KSO_WM_SLIDE_TYPE" val="sectionTitle"/>
  <p:tag name="KSO_WM_SLIDE_SUBTYPE" val="pureTxt"/>
  <p:tag name="KSO_WM_SLIDE_LAYOUT" val="a_b_e"/>
  <p:tag name="KSO_WM_SLIDE_LAYOUT_CNT" val="1_1_1"/>
  <p:tag name="KSO_WM_SLIDE_THEME_ID" val="3318799"/>
  <p:tag name="KSO_WM_SLIDE_THEME_NAME" val="橙黄色可爱动物卡通风主题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THEME_ID" val="3318799"/>
  <p:tag name="KSO_WM_SLIDE_THEME_NAME" val="橙黄色可爱动物卡通风主题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副标题"/>
  <p:tag name="KSO_WM_UNIT_NOCLEAR" val="0"/>
  <p:tag name="KSO_WM_UNIT_VALUE" val="10"/>
  <p:tag name="KSO_WM_UNIT_TYPE" val="b"/>
  <p:tag name="KSO_WM_UNIT_INDEX" val="1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THEME_ID" val="3318799"/>
  <p:tag name="KSO_WM_SLIDE_THEME_NAME" val="橙黄色可爱动物卡通风主题"/>
</p:tagLst>
</file>

<file path=ppt/tags/tag22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THEME_ID" val="3318799"/>
  <p:tag name="KSO_WM_SLIDE_THEME_NAME" val="橙黄色可爱动物卡通风主题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THEME_ID" val="3318799"/>
  <p:tag name="KSO_WM_SLIDE_THEME_NAME" val="橙黄色可爱动物卡通风主题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606_9*a*1"/>
  <p:tag name="KSO_WM_TEMPLATE_CATEGORY" val="custom"/>
  <p:tag name="KSO_WM_TEMPLATE_INDEX" val="20231606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观看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606_9*b*1"/>
  <p:tag name="KSO_WM_TEMPLATE_CATEGORY" val="custom"/>
  <p:tag name="KSO_WM_TEMPLATE_INDEX" val="20231606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80"/>
  <p:tag name="KSO_WM_UNIT_TYPE" val="b"/>
  <p:tag name="KSO_WM_UNIT_INDEX" val="1"/>
  <p:tag name="KSO_WM_UNIT_PRESET_TEXT" val="Thank you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606_9*f*2"/>
  <p:tag name="KSO_WM_TEMPLATE_CATEGORY" val="custom"/>
  <p:tag name="KSO_WM_TEMPLATE_INDEX" val="20231606"/>
  <p:tag name="KSO_WM_UNIT_LAYERLEVEL" val="1"/>
  <p:tag name="KSO_WM_TAG_VERSION" val="1.0"/>
  <p:tag name="KSO_WM_BEAUTIFY_FLAG" val="#wm#"/>
  <p:tag name="KSO_WM_UNIT_SUBTYPE" val="e"/>
  <p:tag name="KSO_WM_UNIT_NOCLEAR" val="0"/>
  <p:tag name="KSO_WM_UNIT_VALUE" val="8"/>
  <p:tag name="KSO_WM_UNIT_TYPE" val="f"/>
  <p:tag name="KSO_WM_UNIT_INDEX" val="2"/>
  <p:tag name="KSO_WM_UNIT_PRESET_TEXT" val="20XX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ID" val="custom20231606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1606"/>
  <p:tag name="KSO_WM_SLIDE_TYPE" val="endPage"/>
  <p:tag name="KSO_WM_SLIDE_SUBTYPE" val="pureTxt"/>
  <p:tag name="KSO_WM_SLIDE_LAYOUT" val="a_b_f"/>
  <p:tag name="KSO_WM_SLIDE_LAYOUT_CNT" val="1_1_1"/>
  <p:tag name="KSO_WM_SLIDE_THEME_ID" val="3318799"/>
  <p:tag name="KSO_WM_SLIDE_THEME_NAME" val="橙黄色可爱动物卡通风主题"/>
</p:tagLst>
</file>

<file path=ppt/tags/tag232.xml><?xml version="1.0" encoding="utf-8"?>
<p:tagLst xmlns:p="http://schemas.openxmlformats.org/presentationml/2006/main">
  <p:tag name="KSO_WPP_MARK_KEY" val="6724ee64-2457-45ab-890a-3c2f0b862b9d"/>
  <p:tag name="COMMONDATA" val="eyJoZGlkIjoiYTc2ZGZiNzZiNDVlOGViOWVmM2JhOTY0NGJkNjUyYzgifQ=="/>
  <p:tag name="commondata" val="eyJoZGlkIjoiOTM2MzA4OGYzMjdmMjczMjJjNjA1YWY2ZWFjNDJkNWIifQ==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BLOCK" val="0"/>
  <p:tag name="KSO_WM_UNIT_DEC_AREA_ID" val="4e22eb3c813d4929a7de33c14b3fb8b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1.0"/>
  <p:tag name="KSO_WM_BEAUTIFY_FLAG" val="#wm#"/>
  <p:tag name="KSO_WM_CHIP_GROUPID" val="619326cc18adb49c6c1f3ec4"/>
  <p:tag name="KSO_WM_CHIP_XID" val="6193567418adb49c6c1f40cc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adc46694ac72408e8dbaa71eb4e3ecac"/>
  <p:tag name="KSO_WM_UNIT_LINE_FORE_SCHEMECOLOR_INDEX_BRIGHTNESS" val="0"/>
  <p:tag name="KSO_WM_UNIT_LINE_FORE_SCHEMECOLOR_INDEX" val="5"/>
  <p:tag name="KSO_WM_UNIT_LINE_FILL_TYPE" val="2"/>
</p:tagLst>
</file>

<file path=ppt/tags/tag27.xml><?xml version="1.0" encoding="utf-8"?>
<p:tagLst xmlns:p="http://schemas.openxmlformats.org/presentationml/2006/main">
  <p:tag name="KSO_WM_UNIT_BLOCK" val="0"/>
  <p:tag name="KSO_WM_UNIT_DEC_AREA_ID" val="ec8e3723276d4b6dac47508d81c7dbcc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1.0"/>
  <p:tag name="KSO_WM_BEAUTIFY_FLAG" val="#wm#"/>
  <p:tag name="KSO_WM_CHIP_GROUPID" val="619326cc18adb49c6c1f3ec4"/>
  <p:tag name="KSO_WM_CHIP_XID" val="6193567418adb49c6c1f40cc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adc46694ac72408e8dbaa71eb4e3ecac"/>
  <p:tag name="KSO_WM_UNIT_LINE_FORE_SCHEMECOLOR_INDEX_BRIGHTNESS" val="-0.25"/>
  <p:tag name="KSO_WM_UNIT_LINE_FORE_SCHEMECOLOR_INDEX" val="5"/>
  <p:tag name="KSO_WM_UNIT_LINE_FILL_TYPE" val="2"/>
</p:tagLst>
</file>

<file path=ppt/tags/tag28.xml><?xml version="1.0" encoding="utf-8"?>
<p:tagLst xmlns:p="http://schemas.openxmlformats.org/presentationml/2006/main">
  <p:tag name="KSO_WM_UNIT_TYPE" val="i"/>
  <p:tag name="KSO_WM_UNIT_INDEX" val="1"/>
  <p:tag name="KSO_WM_UNIT_ID" val="_4*i*1"/>
  <p:tag name="KSO_WM_BEAUTIFY_FLAG" val="#wm#"/>
  <p:tag name="KSO_WM_TAG_VERSION" val="1.0"/>
  <p:tag name="KSO_WM_CHIP_GROUPID" val="62fdab4c295c1bf6da971a2b"/>
  <p:tag name="KSO_WM_CHIP_XID" val="62fdab56295c1bf6da971a37"/>
  <p:tag name="KSO_WM_UNIT_DEC_AREA_ID" val="30fc54ba0ded4e0d81a6ad8a3cbf2bb7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37f242fcf3d4068960ad95422e6560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2"/>
  <p:tag name="KSO_WM_UNIT_ID" val="_4*i*2"/>
  <p:tag name="KSO_WM_BEAUTIFY_FLAG" val="#wm#"/>
  <p:tag name="KSO_WM_TAG_VERSION" val="1.0"/>
  <p:tag name="KSO_WM_CHIP_GROUPID" val="62fdab4c295c1bf6da971a2b"/>
  <p:tag name="KSO_WM_CHIP_XID" val="62fdab56295c1bf6da971a36"/>
  <p:tag name="KSO_WM_UNIT_DEC_AREA_ID" val="be595a54967042e4bc38349ec42544b5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8fa430999ac4df3b1472d94d703026d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30.xml><?xml version="1.0" encoding="utf-8"?>
<p:tagLst xmlns:p="http://schemas.openxmlformats.org/presentationml/2006/main">
  <p:tag name="KSO_WM_UNIT_TYPE" val="i"/>
  <p:tag name="KSO_WM_UNIT_INDEX" val="3"/>
  <p:tag name="KSO_WM_UNIT_ID" val="_4*i*3"/>
  <p:tag name="KSO_WM_BEAUTIFY_FLAG" val="#wm#"/>
  <p:tag name="KSO_WM_TAG_VERSION" val="1.0"/>
  <p:tag name="KSO_WM_CHIP_GROUPID" val="62fdab4c295c1bf6da971a2b"/>
  <p:tag name="KSO_WM_CHIP_XID" val="62fdab56295c1bf6da971a35"/>
  <p:tag name="KSO_WM_UNIT_DEC_AREA_ID" val="1dea7e70c2114a1eab66c9de1f88f8a9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685542bf9ce4c048d0ec25dd0d21e4e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b*1"/>
  <p:tag name="KSO_WM_UNIT_LAYERLEVEL" val="1"/>
  <p:tag name="KSO_WM_TAG_VERSION" val="1.0"/>
  <p:tag name="KSO_WM_BEAUTIFY_FLAG" val="#wm#"/>
  <p:tag name="KSO_WM_UNIT_PRESET_TEXT" val="单击此处编辑副标题"/>
  <p:tag name="KSO_WM_UNIT_NOCLEAR" val="0"/>
  <p:tag name="KSO_WM_UNIT_TYPE" val="b"/>
  <p:tag name="KSO_WM_UNIT_INDEX" val="1"/>
  <p:tag name="KSO_WM_UNIT_ISCONTENTSTITLE" val="0"/>
  <p:tag name="KSO_WM_UNIT_ISNUMDGMTITLE" val="0"/>
</p:tagLst>
</file>

<file path=ppt/tags/tag33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1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4*i*4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365e6be8cfe14d22ad65009aaba7b135"/>
  <p:tag name="KSO_WM_UNIT_DECORATE_INFO" val="{&quot;DecorateInfoH&quot;:{&quot;IsAbs&quot;:true},&quot;DecorateInfoW&quot;:{&quot;IsAbs&quot;:false},&quot;DecorateInfoX&quot;:{&quot;IsAbs&quot;:true,&quot;Pos&quot;:1},&quot;DecorateInfoY&quot;:{&quot;IsAbs&quot;:true,&quot;Pos&quot;:0},&quot;ReferentInfo&quot;:{&quot;Id&quot;:&quot;30167e74aefc4b8ea76b7caf975e983f&quot;,&quot;X&quot;:{&quot;Pos&quot;:1},&quot;Y&quot;:{&quot;Pos&quot;:2}},&quot;whChangeMode&quot;:0}"/>
  <p:tag name="KSO_WM_CHIP_GROUPID" val="6184fb2204b8904ebc644da0"/>
  <p:tag name="KSO_WM_CHIP_XID" val="6184fb2204b8904ebc644d9d"/>
  <p:tag name="KSO_WM_CHIP_FILLAREA_FILL_RULE" val="{&quot;fill_align&quot;:&quot;ct&quot;,&quot;fill_mode&quot;:&quot;adaptive&quot;,&quot;sacle_strategy&quot;:&quot;smart&quot;}"/>
  <p:tag name="KSO_WM_UNIT_DEC_SUPPORTCHANGEPIC" val="0"/>
  <p:tag name="KSO_WM_UNIT_DEC_CHANGEPICRESERVED" val="0"/>
  <p:tag name="KSO_WM_ASSEMBLE_CHIP_INDEX" val="0ffe765b4e074b73a91469379fe40406"/>
  <p:tag name="KSO_WM_UNIT_LINE_FORE_SCHEMECOLOR_INDEX_BRIGHTNESS" val="0"/>
  <p:tag name="KSO_WM_UNIT_LINE_FORE_SCHEMECOLOR_INDEX" val="5"/>
  <p:tag name="KSO_WM_UNIT_LINE_FILL_TYPE" val="2"/>
  <p:tag name="KSO_WM_TEMPLATE_ASSEMBLE_XID" val="63059705a35593066dce13c8"/>
  <p:tag name="KSO_WM_TEMPLATE_ASSEMBLE_GROUPID" val="62fdab4c295c1bf6da971a2b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TYPE" val="i"/>
  <p:tag name="KSO_WM_UNIT_INDEX" val="1"/>
  <p:tag name="KSO_WM_UNIT_ID" val="_11*i*1"/>
  <p:tag name="KSO_WM_BEAUTIFY_FLAG" val="#wm#"/>
  <p:tag name="KSO_WM_TAG_VERSION" val="1.0"/>
  <p:tag name="KSO_WM_CHIP_GROUPID" val="62fdab4c295c1bf6da971a2b"/>
  <p:tag name="KSO_WM_CHIP_XID" val="62fdab56295c1bf6da971a3e"/>
  <p:tag name="KSO_WM_UNIT_DEC_AREA_ID" val="f7c0bf4724f24adc959471aa3bc287f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f77a2e83f9f4b4c9a8102f77de1f3dc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i"/>
  <p:tag name="KSO_WM_UNIT_INDEX" val="2"/>
  <p:tag name="KSO_WM_UNIT_ID" val="_11*i*2"/>
  <p:tag name="KSO_WM_BEAUTIFY_FLAG" val="#wm#"/>
  <p:tag name="KSO_WM_TAG_VERSION" val="1.0"/>
  <p:tag name="KSO_WM_CHIP_GROUPID" val="62fdab4c295c1bf6da971a2b"/>
  <p:tag name="KSO_WM_CHIP_XID" val="62fdab56295c1bf6da971a3b"/>
  <p:tag name="KSO_WM_UNIT_DEC_AREA_ID" val="71a9f89fac524d879843b40fbf0182c6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0ce9624ccb449f284c42e4965fd117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YPE" val="i"/>
  <p:tag name="KSO_WM_UNIT_INDEX" val="3"/>
  <p:tag name="KSO_WM_UNIT_ID" val="_11*i*3"/>
  <p:tag name="KSO_WM_BEAUTIFY_FLAG" val="#wm#"/>
  <p:tag name="KSO_WM_TAG_VERSION" val="1.0"/>
  <p:tag name="KSO_WM_CHIP_GROUPID" val="62fdab4c295c1bf6da971a2b"/>
  <p:tag name="KSO_WM_CHIP_XID" val="62fdab56295c1bf6da971a3c"/>
  <p:tag name="KSO_WM_UNIT_DEC_AREA_ID" val="1249f7de35774ca1b44e0a4356db9c83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b11622af7974202ac2404d578b2f4d4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NOCLEAR" val="0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1.0"/>
  <p:tag name="KSO_WM_BEAUTIFY_FLAG" val="#wm#"/>
  <p:tag name="KSO_WM_UNIT_SUBTYPE" val="e"/>
  <p:tag name="KSO_WM_UNIT_PRESET_TEXT" val="年号占位符"/>
  <p:tag name="KSO_WM_UNIT_NOCLEAR" val="0"/>
  <p:tag name="KSO_WM_UNIT_VALUE" val="8"/>
  <p:tag name="KSO_WM_UNIT_TYPE" val="f"/>
  <p:tag name="KSO_WM_UNIT_INDEX" val="1"/>
</p:tagLst>
</file>

<file path=ppt/tags/tag77.xml><?xml version="1.0" encoding="utf-8"?>
<p:tagLst xmlns:p="http://schemas.openxmlformats.org/presentationml/2006/main">
  <p:tag name="KSO_WM_UNIT_TYPE" val="i"/>
  <p:tag name="KSO_WM_UNIT_INDEX" val="1"/>
  <p:tag name="KSO_WM_UNIT_ID" val="_0*i*1"/>
  <p:tag name="KSO_WM_BEAUTIFY_FLAG" val="#wm#"/>
  <p:tag name="KSO_WM_TAG_VERSION" val="1.0"/>
  <p:tag name="KSO_WM_CHIP_GROUPID" val="62fdab4c295c1bf6da971a2b"/>
  <p:tag name="KSO_WM_CHIP_XID" val="62fdab56295c1bf6da971a3a"/>
  <p:tag name="KSO_WM_UNIT_DEC_AREA_ID" val="8ae74439919c46e78404602b44ce10fc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26c609d9ea24602a97e017d3f9f0fd3"/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TYPE" val="i"/>
  <p:tag name="KSO_WM_UNIT_INDEX" val="2"/>
  <p:tag name="KSO_WM_UNIT_ID" val="_0*i*2"/>
  <p:tag name="KSO_WM_BEAUTIFY_FLAG" val="#wm#"/>
  <p:tag name="KSO_WM_TAG_VERSION" val="1.0"/>
  <p:tag name="KSO_WM_CHIP_GROUPID" val="62fdab4c295c1bf6da971a2b"/>
  <p:tag name="KSO_WM_CHIP_XID" val="62fdab56295c1bf6da971a38"/>
  <p:tag name="KSO_WM_UNIT_DEC_AREA_ID" val="bc488181f4cd41958c645d7d4095c025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bc1923f5bb7479f914d947250547a30"/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3"/>
  <p:tag name="KSO_WM_UNIT_ID" val="_0*i*3"/>
  <p:tag name="KSO_WM_BEAUTIFY_FLAG" val="#wm#"/>
  <p:tag name="KSO_WM_TAG_VERSION" val="1.0"/>
  <p:tag name="KSO_WM_CHIP_GROUPID" val="62fdab4c295c1bf6da971a2b"/>
  <p:tag name="KSO_WM_CHIP_XID" val="62fdab56295c1bf6da971a39"/>
  <p:tag name="KSO_WM_UNIT_DEC_AREA_ID" val="52634a8781b64d16a542f3e1107329a8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ce9ca9e2b0047009e986fd3da066980"/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1.0"/>
  <p:tag name="KSO_WM_BEAUTIFY_FLAG" val="#wm#"/>
  <p:tag name="KSO_WM_UNIT_PRESET_TEXT" val="公司名占位符"/>
  <p:tag name="KSO_WM_UNIT_NOCLEAR" val="0"/>
  <p:tag name="KSO_WM_UNIT_VALUE" val="11"/>
  <p:tag name="KSO_WM_UNIT_TYPE" val="f"/>
  <p:tag name="KSO_WM_UNIT_INDEX" val="1"/>
  <p:tag name="KSO_WM_UNIT_SUBTYPE" val="g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606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1606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1606"/>
  <p:tag name="KSO_WM_TEMPLATE_THUMBS_INDEX" val="1、9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7ca2bf9eb967493ab52815b92f584c9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CHIP_GROUPID" val="619ded4456c5b5f57912a6db"/>
  <p:tag name="KSO_WM_CHIP_XID" val="619ded4456c5b5f57912a6d8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0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TABLE_ENDDRAG_ORIGIN_RECT" val="786*407"/>
  <p:tag name="TABLE_ENDDRAG_RECT" val="157*122*786*407"/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TABLE_ENDDRAG_ORIGIN_RECT" val="809*345"/>
  <p:tag name="TABLE_ENDDRAG_RECT" val="132*144*809*345"/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805">
      <a:dk1>
        <a:srgbClr val="000000"/>
      </a:dk1>
      <a:lt1>
        <a:srgbClr val="FFFFFF"/>
      </a:lt1>
      <a:dk2>
        <a:srgbClr val="151218"/>
      </a:dk2>
      <a:lt2>
        <a:srgbClr val="FFFFFF"/>
      </a:lt2>
      <a:accent1>
        <a:srgbClr val="EFA404"/>
      </a:accent1>
      <a:accent2>
        <a:srgbClr val="A0D3D8"/>
      </a:accent2>
      <a:accent3>
        <a:srgbClr val="D8A882"/>
      </a:accent3>
      <a:accent4>
        <a:srgbClr val="F4A27F"/>
      </a:accent4>
      <a:accent5>
        <a:srgbClr val="A64718"/>
      </a:accent5>
      <a:accent6>
        <a:srgbClr val="988CA6"/>
      </a:accent6>
      <a:hlink>
        <a:srgbClr val="304FFE"/>
      </a:hlink>
      <a:folHlink>
        <a:srgbClr val="492067"/>
      </a:folHlink>
    </a:clrScheme>
    <a:fontScheme name="自定义 156">
      <a:majorFont>
        <a:latin typeface="汉仪铸字卡酷体W"/>
        <a:ea typeface="汉仪铸字卡酷体W"/>
        <a:cs typeface=""/>
      </a:majorFont>
      <a:minorFont>
        <a:latin typeface="汉仪正圆-45W"/>
        <a:ea typeface="汉仪正圆-4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oleObject" Target="C:/Users/Lee/AppData/Local/Temp/wps.VpGKIr/WebExtensionDataSource2%20in%20Wps.xlsx" TargetMode="External"/></Relationships>
</file>

<file path=ppt/webExtensions/_rels/webExtension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oleObject" Target="C:/Users/Lee/AppData/Local/Temp/wps.abtWet/WebExtensionDataSource2%20in%20Wps.xlsx" TargetMode="External"/></Relationships>
</file>

<file path=ppt/webExtensions/webExtension1.xml><?xml version="1.0" encoding="utf-8"?>
<wpswe:webExtension xmlns:wpswe="http://www.wps.cn/officeDocument/2018/webExtension">
  <wpswe:extSource id="dschart" version="1.0"/>
  <wpswe:properties>
    <wpswe:property key="DiscardFirstCodeChange" value="0"/>
    <wpswe:property key="autoSnapshot" value="0"/>
    <wpswe:property key="dschart" value="{&quot;dschart_data&quot;:{&quot;blockId&quot;:&quot;161243067184340517&quot;,&quot;chart_type&quot;:&quot;柱状图&quot;,&quot;classifty_type&quot;:[&quot;比较类&quot;],&quot;dataSrc&quot;:{&quot;data&quot;:[[[&quot;类目&quot;,&quot;人数&quot;],[&quot;扫地等家务活&quot;,&quot;18&quot;],[&quot;耕种等田间行为&quot;,&quot;11&quot;],[&quot;父母叫我做的事&quot;,&quot;9&quot;],[&quot;不知道&quot;,&quot;3&quot;]]],&quot;dataType&quot;:&quot;obejct-table&quot;,&quot;download&quot;:false,&quot;srcType&quot;:&quot;local&quot;,&quot;url&quot;:&quot;&quot;},&quot;function_type&quot;:[&quot;条形图&quot;],&quot;gif&quot;:&quot;//web.docer.wpscdn.cn/docer/ds-page/v2/images/154772011302084304.gif?imageView2/2/w/500/quality/90&quot;,&quot;isFree&quot;:&quot;0&quot;,&quot;label&quot;:&quot;&lt;e-basic-horizontal-bar-chart&gt;&quot;,&quot;projectId&quot;:&quot;154772011302084304&quot;,&quot;props&quot;:{&quot;animation&quot;:{&quot;duration&quot;:&quot;1.3&quot;,&quot;easeStyle&quot;:&quot;&quot;,&quot;endPause&quot;:&quot;1&quot;,&quot;moveOptions&quot;:[&quot;横向同步拉伸&quot;,&quot;横向分组拉伸&quot;,&quot;横向分类拉伸&quot;,&quot;按分组的百叶窗&quot;,&quot;百叶窗&quot;,&quot;按分类的百叶窗&quot;],&quot;moveStyle&quot;:&quot;横向同步拉伸&quot;,&quot;startDelay&quot;:&quot;0&quot;,&quot;transition&quot;:true},&quot;axis&quot;:{&quot;grid&quot;:{&quot;color&quot;:&quot;#e9e9e9&quot;,&quot;gridLineWidth&quot;:&quot;1&quot;,&quot;lineStyle&quot;:&quot;dashline&quot;,&quot;show&quot;:&quot;none&quot;},&quot;x&quot;:{&quot;axisColor&quot;:&quot;#bfbfbf&quot;,&quot;axisLineWidth&quot;:&quot;1&quot;,&quot;axisPositonChoice&quot;:&quot;下面&quot;,&quot;axisPositonOptions&quot;:[&quot;上面&quot;,&quot;下面&quot;],&quot;axisShow&quot;:true,&quot;labelAngle&quot;:&quot;0&quot;,&quot;labelDirection&quot;:&quot;自动&quot;,&quot;labelDirectionOptions&quot;:[&quot;自动&quot;,&quot;横排&quot;,&quot;竖排&quot;],&quot;labelShow&quot;:true,&quot;labelSuffix&quot;:&quot;&quot;,&quot;name&quot;:&quot;&quot;,&quot;range&quot;:[],&quot;stepOfLabel&quot;:&quot;&quot;},&quot;y&quot;:{&quot;axisColor&quot;:&quot;#bfbfbf&quot;,&quot;axisLineWidth&quot;:&quot;1&quot;,&quot;axisShow&quot;:true,&quot;labelShow&quot;:true,&quot;name&quot;:&quot;&quot;}},&quot;backgroundColor&quot;:&quot;&quot;,&quot;borderColor&quot;:&quot;#999999ff&quot;,&quot;colors&quot;:{&quot;colorControlers&quot;:[&quot;single&quot;,&quot;multiple&quot;,&quot;linear&quot;],&quot;list&quot;:[0],&quot;type&quot;:&quot;multiple&quot;},&quot;display&quot;:{&quot;bar4CornerRadius&quot;:[0,0,0,0],&quot;barWidthPercent&quot;:&quot;0.5&quot;,&quot;barborderColor&quot;:&quot;&quot;,&quot;barborderWidth&quot;:&quot;0&quot;,&quot;fillOpacity&quot;:&quot;1&quot;},&quot;font&quot;:{&quot;color&quot;:&quot;#545454&quot;,&quot;fontFamily&quot;:&quot;黑体&quot;,&quot;fontSize&quot;:&quot;14&quot;},&quot;label&quot;:{&quot;display&quot;:true,&quot;positionChoice&quot;:&quot;右边&quot;,&quot;positionOptions&quot;:[&quot;内部居左&quot;,&quot;内部居右&quot;,&quot;右边&quot;],&quot;suffix&quot;:&quot;&quot;,&quot;textLabel&quot;:{&quot;color&quot;:&quot;#545454&quot;,&quot;fontFamily&quot;:&quot;黑体&quot;,&quot;fontSize&quot;:&quot;14&quot;}},&quot;legend&quot;:{&quot;color&quot;:[&quot;#545454&quot;],&quot;fontFamily&quot;:[&quot;黑体&quot;],&quot;fontSize&quot;:&quot;14&quot;,&quot;lineHeight&quot;:&quot;15&quot;,&quot;show&quot;:true,&quot;style&quot;:&quot;&quot;,&quot;styleOptions&quot;:[],&quot;xPosition&quot;:&quot;center&quot;,&quot;yPosition&quot;:&quot;bottom&quot;},&quot;logoDisplay&quot;:{&quot;bottomLineHeight&quot;:&quot;15&quot;,&quot;imgHeight&quot;:&quot;32&quot;,&quot;imgUrl&quot;:&quot;https://ss1.dydata.io/newchartLogo.png&quot;,&quot;show&quot;:true,&quot;topLineHeight&quot;:&quot;11&quot;},&quot;map&quot;:[[{&quot;allowType&quot;:[&quot;string&quot;],&quot;configurable&quot;:false,&quot;function&quot;:&quot;objCol&quot;,&quot;index&quot;:0,&quot;isLegend&quot;:false,&quot;name&quot;:&quot;Y轴对象&quot;},{&quot;allowType&quot;:[&quot;number&quot;],&quot;configurable&quot;:true,&quot;function&quot;:&quot;vCol&quot;,&quot;index&quot;:1,&quot;isLegend&quot;:false,&quot;name&quot;:&quot;数值列&quot;}]],&quot;numberFormat&quot;:{&quot;decimalPlaces&quot;:&quot;&quot;,&quot;style&quot;:&quot;1000.00&quot;},&quot;paddings&quot;:{&quot;bottom&quot;:&quot;33&quot;,&quot;chartBottom&quot;:&quot;5&quot;,&quot;left&quot;:&quot;24&quot;,&quot;right&quot;:&quot;24&quot;,&quot;top&quot;:&quot;24&quot;},&quot;publishDisplay&quot;:{&quot;color&quot;:&quot;#878787&quot;,&quot;fontFamily&quot;:&quot;黑体&quot;,&quot;fontSize&quot;:&quot;14&quot;,&quot;show&quot;:true,&quot;text&quot;:&quot;镝数出品&quot;},&quot;shadow&quot;:{&quot;display&quot;:false,&quot;shadowAngle&quot;:&quot;45&quot;,&quot;shadowBlur&quot;:&quot;5&quot;,&quot;shadowColor&quot;:&quot;#c6c6c6&quot;,&quot;shadowOpacity&quot;:&quot;100&quot;,&quot;shadowRadius&quot;:&quot;3&quot;},&quot;size&quot;:{&quot;height&quot;:318.57142857142856,&quot;ratio&quot;:&quot;&quot;,&quot;rotate&quot;:0,&quot;width&quot;:587.1428571428571},&quot;sourceDisplay&quot;:{&quot;color&quot;:&quot;#878787&quot;,&quot;fontFamily&quot;:&quot;黑体&quot;,&quot;fontSize&quot;:&quot;14&quot;,&quot;show&quot;:false,&quot;text&quot;:&quot;数据来源：示例数据&quot;,&quot;topLineHeight&quot;:&quot;15&quot;,&quot;xPosition&quot;:&quot;left&quot;,&quot;yPosition&quot;:&quot;bottom&quot;},&quot;titleDisplay&quot;:{&quot;color&quot;:&quot;#4c4c4c&quot;,&quot;fontFamily&quot;:&quot;黑体&quot;,&quot;fontSize&quot;:&quot;36&quot;,&quot;lineHeight&quot;:&quot;10&quot;,&quot;show&quot;:false,&quot;text&quot;:&quot;2018年全国各地区销售额情况&quot;,&quot;totalHeight&quot;:&quot;39&quot;,&quot;xPosition&quot;:&quot;left&quot;,&quot;yPosition&quot;:&quot;top&quot;},&quot;tooltip&quot;:true,&quot;unitDisplay&quot;:{&quot;bottomLineHeight&quot;:&quot;15&quot;,&quot;color&quot;:&quot;#878787&quot;,&quot;fontFamily&quot;:&quot;黑体&quot;,&quot;fontSize&quot;:&quot;14&quot;,&quot;show&quot;:false,&quot;text&quot;:&quot;单位：万元&quot;,&quot;xPosition&quot;:&quot;left&quot;,&quot;yPosition&quot;:&quot;top&quot;},&quot;watermarkDisplay&quot;:{&quot;imgHeight&quot;:&quot;80&quot;,&quot;imgUrl&quot;:&quot;https://ss1.dydata.io/newchartWatermark.png&quot;,&quot;imgWidth&quot;:&quot;80&quot;,&quot;show&quot;:false}},&quot;templateId&quot;:&quot;154772011302084304&quot;,&quot;templateSwitch&quot;:&quot;cross&quot;,&quot;theme&quot;:{&quot;axis&quot;:{&quot;color&quot;:&quot;#a1a1a1&quot;},&quot;backgroundColor&quot;:&quot;#FFFFFF&quot;,&quot;colors&quot;:[&quot;#5AAEF3&quot;,&quot;#62D9AD&quot;,&quot;#5B6E96&quot;,&quot;#a8dffa&quot;,&quot;#ffdc4c&quot;,&quot;#FF974C&quot;,&quot;#E65A56&quot;,&quot;#6D61E4&quot;,&quot;#4A6FE2&quot;,&quot;#6D9AE7&quot;,&quot;#23C2DB&quot;,&quot;#D4EC59&quot;,&quot;#FFE88E&quot;,&quot;#FEB64D&quot;,&quot;#FB6E6C&quot;],&quot;fonts&quot;:{&quot;accessoryColor&quot;:&quot;#878787&quot;,&quot;color&quot;:&quot;#545454&quot;,&quot;fontFamily&quot;:&quot;黑体&quot;,&quot;fontSize&quot;:&quot;14&quot;},&quot;grid&quot;:{&quot;color&quot;:&quot;#ccc&quot;},&quot;name&quot;:&quot;默认主题&quot;,&quot;price&quot;:&quot;0.0&quot;,&quot;shapeColor&quot;:1,&quot;themeId&quot;:&quot;18&quot;,&quot;titleFont&quot;:{&quot;color&quot;:&quot;#4c4c4c&quot;,&quot;fontFamily&quot;:&quot;黑体&quot;,&quot;fontSize&quot;:&quot;36&quot;}},&quot;thumb&quot;:&quot;//web.docer.wpscdn.cn/docer/ds-page/v2/images/basice.3F34E305.jpg?imageView2/2/w/500/quality/90&quot;,&quot;title&quot;:&quot;基础条形图&quot;,&quot;type&quot;:&quot;chart&quot;},&quot;dschart_id&quot;:&quot;154772011302084304&quot;,&quot;id&quot;:&quot;45&quot;}"/>
    <wpswe:property key="isUseCommonErrorPage" value="false"/>
    <wpswe:property key="loadingImage" value="res:/icons/DsWebShapeDefaultPage.svg"/>
    <wpswe:property key="useSourceFormat" value="true"/>
  </wpswe:properties>
  <wpswe:watchingCache>
    <wpswe:linkPath>C:/Users/Lee/AppData/Local/Temp/wps.VpGKIr/WebExtensionDataSource2 in Wps.xlsx</wpswe:linkPath>
  </wpswe:watchingCache>
  <wpswe:snapshot xmlns:r="http://schemas.openxmlformats.org/officeDocument/2006/relationships" r:embed="rId2"/>
  <wpswe:externalData xmlns:r="http://schemas.openxmlformats.org/officeDocument/2006/relationships" r:id="rId1"/>
  <wpswe:url>https://clientweb.docer.wps.cn//docer-ds/web-shape-1.0.0/?id=45&amp;dschart_id=154772011302084304&amp;from=chartwins&amp;productEntry=insert&amp;sceneEntry=rec</wpswe:url>
  <wpswe:constantSnapshot>false</wpswe:constantSnapshot>
</wpswe:webExtension>
</file>

<file path=ppt/webExtensions/webExtension2.xml><?xml version="1.0" encoding="utf-8"?>
<wpswe:webExtension xmlns:wpswe="http://www.wps.cn/officeDocument/2018/webExtension">
  <wpswe:extSource id="dschart" version="1.0"/>
  <wpswe:properties>
    <wpswe:property key="DiscardFirstCodeChange" value="0"/>
    <wpswe:property key="autoSnapshot" value="0"/>
    <wpswe:property key="dschart" value="{&quot;dschart_data&quot;:{&quot;blockId&quot;:&quot;163946333884485250&quot;,&quot;chart_type&quot;:&quot;柱状图&quot;,&quot;classifty_type&quot;:[&quot;比较类&quot;],&quot;dataSrc&quot;:{&quot;data&quot;:[[[&quot;校级奖项&quot;,&quot;次数&quot;],[&quot;周最美班级&quot;,&quot;25&quot;],[&quot;月度样板班级&quot;,&quot;3&quot;],[&quot;学期五星班级&quot;,&quot;1&quot;],[&quot;唱响红歌&quot;,&quot;2&quot;],[&quot;朗读比赛&quot;,&quot;2&quot;]]],&quot;dataType&quot;:&quot;obejct-table&quot;,&quot;download&quot;:false,&quot;srcType&quot;:&quot;local&quot;,&quot;url&quot;:&quot;&quot;},&quot;function_type&quot;:[&quot;柱形图&quot;],&quot;gif&quot;:&quot;https://image.dycharts.com/111734748594536325.gif?imageView2/2/w/500/quality/90&quot;,&quot;isFree&quot;:&quot;0&quot;,&quot;label&quot;:&quot;&lt;e-pictorialbarvelocity-chart&gt;&quot;,&quot;position&quot;:{&quot;left&quot;:0,&quot;top&quot;:0},&quot;price&quot;:2,&quot;projectId&quot;:&quot;164785396909736481&quot;,&quot;props&quot;:{&quot;animation&quot;:{&quot;duration&quot;:&quot;2&quot;,&quot;easeStyle&quot;:&quot;&quot;,&quot;endPause&quot;:&quot;1&quot;,&quot;moveOptions&quot;:[&quot;纵向同步拉伸&quot;],&quot;moveStyle&quot;:&quot;纵向同步拉伸&quot;,&quot;startDelay&quot;:&quot;0&quot;,&quot;transition&quot;:true},&quot;axis&quot;:{&quot;grid&quot;:{&quot;color&quot;:&quot;#e9e9e9&quot;,&quot;gridLineWidth&quot;:&quot;1&quot;,&quot;lineStyle&quot;:&quot;dashline&quot;,&quot;show&quot;:&quot;none&quot;},&quot;x&quot;:{&quot;axisColor&quot;:&quot;#bfbfbf&quot;,&quot;axisLineWidth&quot;:&quot;1&quot;,&quot;axisShow&quot;:false,&quot;labelAngle&quot;:&quot;0&quot;,&quot;labelDirection&quot;:&quot;自动&quot;,&quot;labelDirectionOptions&quot;:[&quot;自动&quot;,&quot;横排&quot;,&quot;竖排&quot;],&quot;labelShow&quot;:false,&quot;name&quot;:&quot;&quot;},&quot;y&quot;:{&quot;axisColor&quot;:&quot;#bfbfbf&quot;,&quot;axisLineWidth&quot;:&quot;1&quot;,&quot;axisShow&quot;:false,&quot;labelShow&quot;:false,&quot;labelSuffix&quot;:&quot;&quot;,&quot;name&quot;:&quot;&quot;,&quot;range&quot;:[],&quot;stepOfLabel&quot;:&quot;&quot;}},&quot;backgroundColor&quot;:&quot;&quot;,&quot;colors&quot;:{&quot;colorControlers&quot;:[&quot;single&quot;,&quot;multiple&quot;,&quot;linear&quot;],&quot;list&quot;:[&quot;#ffd8d9ff&quot;,&quot;#ff999aff&quot;,0,&quot;#C1FFD1ff&quot;,&quot;#ffddb3ff&quot;],&quot;type&quot;:&quot;multiple&quot;},&quot;display&quot;:{&quot;barborderColor&quot;:&quot;&quot;,&quot;barborderWidth&quot;:1.5,&quot;fillOpacity&quot;:0.6},&quot;font&quot;:{&quot;color&quot;:&quot;#545454ff&quot;,&quot;fontFamily&quot;:&quot;阿里巴巴普惠体 常规&quot;,&quot;fontSize&quot;:&quot;20&quot;},&quot;label&quot;:{&quot;display&quot;:true,&quot;positionChoice&quot;:&quot;上面&quot;,&quot;positionOptions&quot;:[&quot;上面&quot;,&quot;内部居下&quot;],&quot;suffix&quot;:&quot;&quot;,&quot;textLabel&quot;:{&quot;color&quot;:&quot;#545454&quot;,&quot;fontFamily&quot;:&quot;阿里巴巴普惠体 常规&quot;,&quot;fontSize&quot;:&quot;33&quot;}},&quot;legend&quot;:{&quot;color&quot;:[&quot;#545454&quot;],&quot;fontFamily&quot;:&quot;阿里巴巴普惠体 常规&quot;,&quot;fontSize&quot;:&quot;14&quot;,&quot;lineHeight&quot;:&quot;15&quot;,&quot;show&quot;:true,&quot;style&quot;:&quot;&quot;,&quot;styleOptions&quot;:[],&quot;xPosition&quot;:&quot;center&quot;,&quot;yPosition&quot;:&quot;bottom&quot;},&quot;logoDisplay&quot;:{&quot;bottomLineHeight&quot;:&quot;15&quot;,&quot;imgHeight&quot;:&quot;32&quot;,&quot;imgUrl&quot;:&quot;https://ss1.dycharts.com/newchartLogo.png&quot;,&quot;show&quot;:false,&quot;topLineHeight&quot;:&quot;11&quot;},&quot;map&quot;:[[{&quot;allowType&quot;:[&quot;string&quot;],&quot;configurable&quot;:false,&quot;function&quot;:&quot;objCol&quot;,&quot;index&quot;:0,&quot;isLegend&quot;:true,&quot;name&quot;:&quot;名称&quot;},{&quot;allowType&quot;:[&quot;number&quot;],&quot;configurable&quot;:false,&quot;function&quot;:&quot;vCol&quot;,&quot;index&quot;:1,&quot;isLegend&quot;:false,&quot;name&quot;:&quot;值&quot;}]],&quot;numberFormat&quot;:{&quot;decimalPlaces&quot;:&quot;&quot;,&quot;style&quot;:&quot;1000.00&quot;},&quot;paddings&quot;:{&quot;bottom&quot;:&quot;23&quot;,&quot;chartBottom&quot;:&quot;5&quot;,&quot;left&quot;:&quot;24&quot;,&quot;right&quot;:&quot;24&quot;,&quot;top&quot;:&quot;20&quot;},&quot;publishDisplay&quot;:{&quot;color&quot;:&quot;#878787&quot;,&quot;fontFamily&quot;:&quot;阿里巴巴普惠体 常规&quot;,&quot;fontSize&quot;:&quot;14&quot;,&quot;show&quot;:false,&quot;text&quot;:&quot;镝数出品&quot;},&quot;shadow&quot;:{&quot;display&quot;:false,&quot;shadowAngle&quot;:&quot;45&quot;,&quot;shadowBlur&quot;:&quot;5&quot;,&quot;shadowColor&quot;:&quot;#c6c6c6&quot;,&quot;shadowOpacity&quot;:&quot;100&quot;,&quot;shadowRadius&quot;:&quot;3&quot;},&quot;size&quot;:{&quot;height&quot;:475.86206896551727,&quot;ratio&quot;:&quot;&quot;,&quot;rotate&quot;:0,&quot;width&quot;:879.3103448275862},&quot;sourceDisplay&quot;:{&quot;color&quot;:&quot;#878787&quot;,&quot;fontFamily&quot;:&quot;阿里巴巴普惠体 常规&quot;,&quot;fontSize&quot;:&quot;14&quot;,&quot;show&quot;:false,&quot;text&quot;:&quot;数据来源：示例数据&quot;,&quot;topLineHeight&quot;:&quot;15&quot;,&quot;xPosition&quot;:&quot;left&quot;,&quot;yPosition&quot;:&quot;bottom&quot;},&quot;titleDisplay&quot;:{&quot;color&quot;:&quot;#4c4c4c&quot;,&quot;fontFamily&quot;:&quot;阿里巴巴普惠体 常规&quot;,&quot;fontSize&quot;:&quot;36&quot;,&quot;lineHeight&quot;:&quot;10&quot;,&quot;show&quot;:false,&quot;text&quot;:&quot;不同交通方式速度对比&quot;,&quot;totalHeight&quot;:&quot;39&quot;,&quot;xPosition&quot;:&quot;left&quot;,&quot;yPosition&quot;:&quot;top&quot;},&quot;tooltip&quot;:true,&quot;unitDisplay&quot;:{&quot;bottomLineHeight&quot;:&quot;15&quot;,&quot;color&quot;:&quot;#878787&quot;,&quot;fontFamily&quot;:&quot;阿里巴巴普惠体 常规&quot;,&quot;fontSize&quot;:&quot;14&quot;,&quot;show&quot;:false,&quot;text&quot;:&quot;单位：km/h&quot;,&quot;xPosition&quot;:&quot;left&quot;,&quot;yPosition&quot;:&quot;top&quot;},&quot;watermarkDisplay&quot;:{&quot;imgHeight&quot;:&quot;80&quot;,&quot;imgUrl&quot;:&quot;https://ss1.dycharts.com/newchartWatermark.png&quot;,&quot;imgWidth&quot;:&quot;80&quot;,&quot;show&quot;:false}},&quot;templateId&quot;:&quot;111734748594536325-2&quot;,&quot;templateSwitch&quot;:&quot;key-value&quot;,&quot;theme&quot;:{&quot;_id&quot;:18,&quot;axis&quot;:{&quot;color&quot;:&quot;#a1a1a1 &quot;},&quot;backgroundColor&quot;:&quot;#FFFFFF&quot;,&quot;colors&quot;:[&quot;#ffd8d9ff&quot;,&quot;#ff999aff&quot;,&quot;#C1FFD1ff&quot;,&quot;#ffddb3ff&quot;,&quot;#D9D9FFff&quot;,&quot;#ffe1f1ff&quot;,&quot;#ffd8d9ff&quot;,&quot;#ff999aff&quot;,&quot;#C1FFD1ff&quot;,&quot;#ffddb3ff&quot;,&quot;#D9D9FFff&quot;,&quot;#ffe1f1ff&quot;,&quot;#ffd8d9ff&quot;,&quot;#ff999aff&quot;],&quot;fonts&quot;:{&quot;accessoryColor&quot;:&quot;#878787&quot;,&quot;color&quot;:&quot;#545454&quot;,&quot;fontFamily&quot;:&quot;阿里巴巴普惠体 常规&quot;,&quot;fontSize&quot;:&quot;14&quot;},&quot;grid&quot;:{&quot;color&quot;:&quot;#cccccc&quot;},&quot;id&quot;:&quot;17&quot;,&quot;name&quot;:&quot;默认主题&quot;,&quot;price&quot;:&quot;0.0&quot;,&quot;shapeColor&quot;:1,&quot;themeId&quot;:&quot;18&quot;,&quot;thumb&quot;:&quot;https://ss1.dydata.io/v2/themes/17.png&quot;,&quot;titleFont&quot;:{&quot;color&quot;:&quot;#4c4c4c&quot;,&quot;fontFamily&quot;:&quot;阿里巴巴普惠体 常规&quot;,&quot;fontSize&quot;:&quot;36&quot;}},&quot;thumb&quot;:&quot;//web.docer.wpscdn.cn/docer/ds-page/v2/images/111734748594536325-2.png&quot;,&quot;title&quot;:&quot;变形柱状图&quot;,&quot;type&quot;:&quot;chart&quot;},&quot;dschart_id&quot;:&quot;111734748594536325-2&quot;,&quot;flag&quot;:&quot;1001&quot;,&quot;id&quot;:&quot;57&quot;}"/>
    <wpswe:property key="isUseCommonErrorPage" value="false"/>
    <wpswe:property key="loadingImage" value="res:/icons/DsWebShapeDefaultPage.svg"/>
    <wpswe:property key="useSourceFormat" value="true"/>
  </wpswe:properties>
  <wpswe:watchingCache>
    <wpswe:linkPath>C:/Users/Lee/AppData/Local/Temp/wps.abtWet/WebExtensionDataSource2 in Wps.xlsx</wpswe:linkPath>
  </wpswe:watchingCache>
  <wpswe:snapshot xmlns:r="http://schemas.openxmlformats.org/officeDocument/2006/relationships" r:embed="rId2"/>
  <wpswe:externalData xmlns:r="http://schemas.openxmlformats.org/officeDocument/2006/relationships" r:id="rId1"/>
  <wpswe:url>https://clientweb.docer.wps.cn//docer-ds/web-shape-1.0.0/?id=57&amp;dschart_id=111734748594536325-2&amp;from=resource&amp;productEntry=docers&amp;sceneEntry=docrec</wpswe:url>
  <wpswe:constantSnapshot>false</wpswe:constantSnapshot>
</wpswe:webExtension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2">
      <extobjdata type="C9F754DE-2CAD-44b6-B708-469DEB6407EB" data="ewoJIkZpbGVJZCIgOiAiMjE5MDE3NjI5NjEzIiwKCSJHcm91cElkIiA6ICIzMjQwMzgxMjAiLAoJIkltYWdlIiA6ICJpVkJPUncwS0dnb0FBQUFOU1VoRVVnQUFCS0VBQUFNV0NBWUFBQUFwcjVWa0FBQUFBWE5TUjBJQXJzNGM2UUFBSUFCSlJFRlVlSnpzM1hkMEZOWC94dkYzc21ta1FHaUIwSnQwcFRjcEFpSUlnb0lnb0tpZ29OaEZSU3hmRkJVVjVTZEtFVVFCQWFuU2xZNDA2U1hTVzVBV0NFa0lJYVJuMDNaL2YyellaTmxOU0lBUUljL3JISTh6ZCs3TTNJM0I0ejdlKzdsT1pyUFpqSWlJaUlpSWlJaUlTQjV5enU4QmlJaUlpSWlJaUlqSXZVOGhsSWlJaUlpSWlJaUk1RG1GVUNJaUlpSWlJaUlpa3VjVVFvbUlpSWlJaUlpSVNKNVRDQ1VpSWlJaUlpSWlJbmxPSVpTSWlJaUlpSWlJaU9RNWhWQWlJaUlpSWlJaUlwTG5GRUtKaUlpSWlJaUlpRWllVXdnbElpSWlJaUlpSWlKNVRpR1VpSWlJaUlpSWlJamtPWVZRSWlJaUlpSWlJaUtTNXhSQ2lZaUlpSWlJaUloSW5sTUlKU0lpSWlJaUlpSWllVTRobElpSWlJaUlpSWlJNURtRlVDSWlJaUlpSWlJaWt1Y1VRb21JaUlpSWlJaUlTSjVUQ0NVaUlpSWlJaUlpSW5sT0laU0lpSWlJaUlpSWlPUTVoVkFpSWlJaUlpSWlJcExuRkVLSmlJaUlpSWlJaUVpZVV3Z2xJaUlpSWlJaUlpSjVUaUdVaUlpSWlJaUlpSWprT1lWUUlpSWlJaUlpSWlLUzV4UkNpWWlJaUlpSWlJaElubE1JSlNJaUlpSWlJaUlpZVU0aGxJaUlpSWlJaUlpSTVEbUZVQ0lpSWlJaUlpSWlrdWNVUW9tSWlJaUlpSWlJU0o1VENDVWlJaUlpSWlJaUlubE9JWlNJaUlpSWlJaUlpT1E1aFZBaUlpSWlJaUlpSXBMbkZFS0ppSWlJaUlpSWlFaWVVd2dsSWlJaUlpSWlJaUo1VGlHVWlJaUlpSWlJaUlqa09ZVlFJaUlpSWlJaUlpS1M1eFJDaVlpSWlJaUlpSWhJbmxNSUpTSWlJaUlpSWlJaWVVNGhsSWlJaUlpSWlJaUk1RG1GVUNJaUlpSWlJaUlpa3VjVVFvbUlpSWlJaUlpSVNKNVRDQ1VpSWlJaUlpSWlJbmxPSVpTSWlJaUlpSWlJaU9RNWhWQWlJaUlpSWlJaUlwTG5GRUtKaUlpSWlJaUlpRWllVXdnbElpSWlJaUlpSWlKNVRpR1VpSWlJaUlpSWlJamtPWVZRSWlJaUlpSWlJaUtTNXhSQ2lZaUlpSWlJaUloSW5sTUlKU0lpSWlJaUlpSWllVTRobElpSWlJaUlpSWlJNURtRlVDSWlJaUlpSWlJaWt1Y1VRb21JaUlpSWlJamNKb2VPL1V0a1ZJeGQrN0hBTTRSSFJGclBMMTJPNU5UWkMzZHlhQURFeFNkdzRlSWx6R2F6M1RXVHliNU41SFpTQ0NVaUlpSWlJaUtTYnRIeTlYUjk1bTJIMTdvKzh6YUxscS9QOXY0UFBoL0gzdjFIN2RwSGpwbkNwbTBCMXZQVjY3Y3hhdXl2dVJwYmZFSWl2UWNPWStHZmYrWHF2c3hXL3JXTkh2M2ZKVGtsMWFaOXhydy9HZnplbDRTRlg4bjIvb05IVC9MMHl4OXhOUEQwVFk5QkNpNlgvQjZBaUlpSWlJaUlTSDZKaW80bE5pN0JlbjRsTWhxajBjaUZpNWZzK2hxTlJxNUVSdHRjOC9IMnhMZUlqOE5uLzNQd09HZlBYd1FnT2lhT0EwY0NNUmdzYzBHT25EakZsY2dvYTZoVnpMY0k3VnMzeVhhc0pwT0pNMEVYaWJ4cVA5UHFWalZyZEQ5TFYyM2ltY0VmOGNXSHI5R3FXWDI3UGdtSlJqNGJQWm00K0VSaVl1TFp2ZStJWForaVJYeW9YclhpYlIrZjNCc1VRb21JaUlpSWlFaUJOWFgyVXVZdlhXdlgzcVAvdXc3N1Q1bTFoQ216bGxqUCsvYm94TkRYbjNmWWQ5K2g0MnpjdWhld2hGMEhEZ2R5N253SUFGZWpZb2hMU0dUeDhnMEFWSzFVN29ZaFZGNnFWYjB5Y3laL3hZY2pKL0RlSjJOWU1uTU1aZjM5ck5kTkpqUER2NTdJeGRCdzNOemNlUC96c2JZUE1Kc3hKaVhUcW5rRHhuNDU5QTZQWHU0V0NxRkVSRVJFUkVTa3dIcGxRQytlNjkzVmVyNTg3ZC9NWDdxV09aTy90dXZiNzVXUDZkdWpFOTA2UFdSdDgvTDB3R3cyazJZeVdkdk1KaE9wYVdrTTdOZURsNTU3RW9DblgvNkk3bDNhMGFkN1I4Q3kvRzNycnYxTUd6Y2lyejRhVHc1NGovQ0lxelp0cWFtV1pYZ1BQem5ZNFQwcjU0NG44TlE1bXdES2JEWXplc0lNZGdZY1l0TG9qMmxjdjdiZGZkK09uOEdLZFZzWTBQZngyL2dKNUY2akVFcEVSRVJFUkVRS0xHOHZUN3k5UEszbkZjdjVVL08reXBRcVdjeXViODM3S2xPeG5ML2R0ZlZiZHZQaEYrT3Q1OE5IVFdMNHFFbDA3ZGlhTndiMUpURXhpU2M2dDZXc3Y1OTFLVitsQ21YeDhpckVoWXVYS09UaFRvbml2bmJ2Vy9qblgyelp1WTlSdzkrMEdlTTFGeTVlNHF2dnAvTGgyeTlRcVVJWnUrdHZEdXBMb2pISnBtMzNQNGRaK2RjMmhyM1JIeGNYZzdWOVY4QmhWbS9ZVG1FZkw1bzJyR3R0VDAxTDQ1dHgwMW0yYWhQZE9yVWhMajZCemRzRGJKNjU3OUFKRnY3NUYvMTZkU1lxT3NaNjNjZmJpMGIxYXRtTlN3b3VKN09qa3ZnaUlpSWlJaUlpQmNDeHdETmN1UnA5MC9jWEwxcUVzdjUrbkE4TzQ5akpNL3pmanpONVpVQXZtalc4bjZLK1B2d3dlUTdiZHUzSDFjM1Y0ZjJwS2FrMGJsQ0hINy81d083YU00TS94bVF5TVgvS053REV4c1hUcnZ2THZQVGNrd3p1MzVPNCtBUzY5UnRDa3dhMUdUMWlTSTdHKy91eWRmemZqelBadm1vRzdwbkdORzNPTW1ZdlhNV21aYjlZMnhLTlNiejd5UmoySHo2QnlXVEMyZGtaRnhmYnVTeEdZeEl1QmdNdXJyYnRLY2twM0ZlMUlyTi8rakpINDVLQ1FUT2hSRVJFUkVSRXBNQ2FObWNaVzNmdHc4M05MZGYzSmljbjA3cDVROFo4OFM3MzE2N0dtbzNiQWZBdlZaSmExU3RiWnhvOTBhVXRIdzhaNlBBWll5ZlA0ZFM1WUx2MndGTkJuRHdkbEdXOUtiRE00dXJYcXpPVFp5emlhT0JwNnRTb211dlBjRTFzWEFLRmZieHMyZ3A1dU5PcVdRTUc5Ky9Ga1ArTlptQy9IanpYK3pHYlBwMzd2RUgzTHUwWTNMK25UZnZYWTZkeExQRHNUWTlIN2swS29VUkVSRVJFUktSQWE5cndmcnVaU01HaDRaejQ5eXpOR3RiRng5dkw0WDF2ZlBpdDlkaGtNclArNzkyNHVCaVlNSFVlaDQ2ZTVLTWhMd0x3eDZyTnJGcS8zZUV6cnMyRXV0N0NQOWJoNnVwQzU0ZGJaanYydmowNk1YdmhTaVpPVzhDazBSOWwyemM3Y1hIeERqOW52MTZkYi9xWkl0ZFRDQ1VpSWlJaUlpSUZWdmt5cFVoSkw5YWQyYWF0ZXhuM3kxeVd6QmlUWlFoVnVtUXhYRjB0UzlxMjd0cEhVZC9DT0RzNzA2ZDdSMzZkK3dlMWFsUUI0TkdISCtUTmw1NTIrSXlwczVZU0hCcHUweFliRjgrYWpUdDR1SFZUaWhUMnpuYjgzbDZlOU9uZWlXbHpsaEZ3OEJpTjYxbUtocmZxK3FMRC9sa1ZKazlKVHNGa05sdnZtelZ4SkpVcmxyWHBNL0hYMy9uNXQ4VTJiVVpqRXRQbi9zR3NoU3Z0bm5kZjFZclpqbDBLSG9WUUlpSWlJaUlpVW1BTmVhVWYrdzZkc0N1MmZmeWtaU25ab1dNbk9STmt2MXpPeFdCZytIc3ZBWmJkNHliUFdNU2o3Ui9rOTJYcjhDOWRrbGNHOU9KeVJDUUE4UWxHUXNNaUhMNC9MajdCcm0zQkgzOWhURXJtcVNjZXlkRm42TnVqRTdNV3JHVHFiMHRwUE1ZU1FuMlNQcmJyN1FvNHhQSzFXL2pvN1JkdENwTmZjK1pjTU5QbUxMT3IvV1F5bVhuODBZZG8yN0t4VGZ1bm95YlJ2RWs5dW5Td25iSDErOUsxWExrYWs2UHhTOEdoRUVwRVJFUkVSRVFLdEttemwzSXM4TFJOVzJKaUVrNU9UbnczOFRlNy9zbkpxUlF1N01XYTN5Y0NzR0hMSHM1ZENLRnJwemI4dm13ZEFFOC8rU2hPVGs2ODkrbjM3UDduTUNmK1BRZEE1TlZvM054Y3JidmR4Y2JGYzMvdCs2elBOaHFUbUxkNE5ZM3ExYUplbmVvNUduOVIzOEowNjlTR3hTczJjT0J3SVBYdnIwR25kaTBjOW8yS2ptWDUyaTEwZUtpWlRXSHlhN2J2T1FpQVc2WnJack9aaEVRanRlNnJ6SU5ONnRuMGQzVjFwWHlaVW5idG03Y0hLSVFTT3dxaFJFUkVSRVJFcEVDN3ZwYVN5V1RtMGQ2dlViZFdOYjRmK1o1ZC81OW5MbWJUdHIzV2MxZFhGNTdvM0pZU3hYeXRiVTVPVGdDODlmTFR1QmdNbFBYM0ErQzUxNGJ6K0tNUDhkVGpsbGxPWWVFUkdJM0oxdnZtTEY1TlZFd2NBL3QxejlWbmVLWlhaeGF2Mk1DVVdVdVllQXUxb1ZKU1VnQnd5N1RiM2JYWld1Y3ZockZqNzBHNy9oZENMdG0xWHdxL2N0TmprSHVYUWlnUkVSRVJFUkdSVERadTIwTmtWQXh0V2pSMGVEMG1OZzdmSWo3VzgxYk5HOUR3Z1pwMi9UcjJlcFVFWTVKTm05R1l4S216RnhqM3l6eWI5bkwrZnN5WThEbXpGcXlrYnMycU5HMVlOMWRqcmxqT24xYk5HM0RrK0NraW8ySW81bHM0Vi9kZkV4RVpoY0haMmFZTzF0bnpJUUFzL09NdkZ2NjUzdTd6ck4rOHkyNDVvMnBDaVNNS29VUkVSRVJFUkVUU25Uc2Z3cmZqWjFETzM0L0hIbW50c00vbEsxZHRaajFkSDlwYzgvT1k0YVNaVE5iem42WXY1UFRaQzBURnhORzljMXU2ZG1wanZlYm02b3FIaHp2VHhvMGc4YnJnS3FjK2ZPc0ZmSXY0NE9IdWx1Tjc1aTlkU3lFUGQ0b1U5aUU1SlpsWkMxWlNxM3BsbTNwUlIwK2N4c25KaVRVTEp1SHRWY2ptL3M1OTNxQjdsM1lNN3QvVHB2M3JzZE00Rm5qMnBqNkgzTHNVUW9tSWlJaUlpRWlCWnpLWldmblhWc1pNbW9YWmJHYkNxR0c0dXRwL1pUYVp6QncvZVRiTGdDcXphN3ZMUlVSR01mYm51Znh6OEJnL2ovbUVoTVJFM2huK0hmR0pSbDUvc2JmTnJLcXFsY3BsK1R4amttWFpuck96azhQcnBmMkszM0JNMTl2OXoyRzI3dHB2UFM5ZnRoUWZ2djJDVForVmYyMmpUczJxZGdGVWRreHBKcHdjRDFNS01JVlFJaUlpSWlJaVVtQmR1UnJOK3I5M3MyRFpPb0tDUTZsZG93b2pQM3FOaXVYOFNUT1ptRHByS1lWOXZLeXppN2J2T1VEb3BZZ3NsK3BkRTNFbGloMTdEN0p0OTM2MjdOaEhuWnBWbVRYcEs4cVhMUVhBeklraitYVFVUM1R1K3dadFdqU2tTWU02OU9yV3dlNDU0MzZaaTlHWWpMdTdHd2VQQmdKWTYwdmREajk4T1pUVXREU002Yk92cmhWTXYyYmoxcjJjK1Bjc0h3MTU4WWJQK24zWk9seGRYRWhKVFdYcnJ2M1VxbEhsdG8xVDdnMEtvVVJFUkVSRVJLVEFHdmJaV0E0ZVBjbDlWU3J3MWYvZW9HUGI1dGFpNGdablo5WnUyc0g1NERCci81TEZpL0xoMnk5USt3WUJTK2lsQ01iOU1wZVdUZXN6NFpzUGFOS2dqczMxaXVYOG1mSGo1MnpjdXBlbHF6WVJtY1ZPY3FGaEVhemZzaHNBRHc5M09yVnJRY2Uyam5lK3Uxa3VCb05kK0hUTjN6c0NxRkN1Tkk5M2Vzamg5U0tGdmZId3NBUjA4NWFzSVRqa0VtQ1psVFdnNytPM2RaeHk5M015bTgzbS9CNkVpSWlJaUlpSVNINjRjUEVTMGJGeDFLMVpOY3MrWnJPWk5KTUpKeWNuRE03T09YNjIyV3kyQmxxM0tzMWt5dFc3YjVlazVCVENMMGRhWjNEZGlObHN4bXpPZXNtZ0ZHd0tvVVJFUkVSRVJFUkVKTS9kK1JoVlJFUkVSRVJFUkVRS0hJVlFJaUlpSWlJaUlpS1M1eFJDaVlpSWlJaUlpSWhJbmxNSUpTSWlJaUlpSWlJaWVVNGhsSWlJaUlpSWlJaUk1RG1GVUNJaUlpSWlJaUlpa3VjVVFvbUlpSWlJaUlpSVNKNXp5ZThCaUlpSWlJaUlpTnlVa0VTNGJJVHdKSWd3UW9vcHYwY2tlYUZqR1NqdGtkK2prTnRBSVpTSWlJaUlpSWo4OTExTWhOVVg0Y0JWQ0V1RTZKVDhIcEhjS2ZXS0tvUzZSeWlFRWhFUkVSRVJrZitteERUWWRBbldoc0N4NlB3ZWpZamNJb1ZRSWlJaUlpSWk4dDl5NENxc0M0Ry93eUU1bXlWMnZxNVFxcEJsbGt5cFF1Q3Vzc2YzcEZLRjhuc0VjcHNvaEJJUkVSRVJFWkgvaHRnVStQSUk3SXQwZkwxaE1YakVINnI3S0hRU3VRc3BoQklSRVJFUkVaSDhkeUlHUGpzRVY1SnMyeXQ2V1lLblIveWhtRnYrakUxRWJndUZVQ0lpSWlJaUlwSy9sZ1hEenljaDFaelI1dU1LYjFTSDlxWHpiMXdpY2xzcGhCSVJFUkVSRVpIOE0rTTB6RGxuMi9hUUg3eFpFNHE0NXMrWVJDUlBLSVFTRVJFUkVSR1IvTEg4b20wQTVlc0tRMnREc3hMNU55WVJ5VE1Lb1VSRVJFUkVST1RPMjNnSnhwL0lPTy9rRDY5V0J5OTlUUlc1VitsUHQ0aUlpSWlJaU54WnV5TGcyeU1aNXdPcVFyOUsrVGNlRWJranRKK2xpSWlJaUlpSTNEa0hyOExuaDhDVWZ2Nkl2d0lva1FKQ0laU0lpSWlJaUlqY0dhZmo0SDhITW5iQmExQU1odGJLM3pHSnlCMmpFRXBFUkVSRVJFVHlYbndhZkx3Zmt0S25RRlgyZ2k4ZUFHZW4vQjJYaU53eENxRkVSRVJFUkVRazcwME1oTWhreTNGeE4vaW1JWGdZOG5kTUluSkhLWVFTRVJFUkVSR1J2QlZ3QmY0S3pUai9vQzRVYzh1LzhZaEl2bEFJSlNJaUlpSWlJbmtuTmhXK09acHgzclVzTkNpYWYrTVJrWHlqRUVwRVJFUkVSRVR5enRSVEVKMWlPZmJ6Z01IMzVlOTRSQ1RmS0lRU0VSRVJFUkdSdkJFVUQ2c3VacHgvVkZkMW9FUUtNSVZRSWlJaUlpSWlramNtbjh3NDdsQWE2aGJKdjdHSVNMNVRDQ1VpSWlJaUlpSzMzNkVvQ0lpMEhMczZ3YUJxK1RzZUVjbDNDcUZFUkVSRVJFVGs5aklENDA1a25EOVpBWXE3NTl0d1JPUy9RU0dVaUlpSWlJaUkzRjZyTDhMNWVNdXh0d3M4WFRsL3h5TWkvd2tLb1VSRVJFUkVST1QyU1RIRHpETVo1ODlYQVM4Vkl4Y1JoVkFpSWlJaUlpSnlPNjBKZ2Noa3k3R2ZCenhSTG4vSEl5TC9HUXFoUkVSRVJFUkU1UFpJTThQOHN4bm5BNnFDczFQK2plYzIyNzduSUJkRHc3UHRjKzU4Q0hIeENWbGVQMzB1bUxEd2lOczlOSkc3Z2tJb0VSRVJFUkVSdVQzV2gwSjRrdVhZendNZUxwMi80OG1scE9RVXpnWmRaTnV1L1Z5NGVNbnUrcWZmVEdMYjdnUFpQbVBna00vWnZ1ZGdsdGRIZnZjTDg1ZXN2YW54eFNjazBudmdNQmIrK2RkTjNTK1MzMXp5ZXdBaUlpSWlJaUp5RHpBQmM4OWxuRDlkNmE2WTl2RGVwOTl6OG5RUTBURnhKQ1FhcmUwRCtuYmpqVUY5YituWnNYSHh4TWJaem9wS1Rra2xMaUdSa0xETE51MCszcDc0ZUh0bCt6eVR5Y1Nab0l0RVhvM0owZnRmR3phS1k0R25jemZvZEdPL2ZKLzY5OWRneVlxTmZEUCsxNXQ2UnZHaXZxeisvY2VidWxmdVRRcWhSRVJFUkVSRTVOWnREb09RUk10eE1UZm9WQ1oveDVOREhSNXFScE1HZFRnVEZNektkVnY1ZGZ6bkZDOWFoS0pGQzkveXMrY3VYc09VV1V2czJrK2VEbUxacWswMmJTOCs4d1N2dmRqN2x0K1pXVUpDSXRXclZxUkxoMVoyMTc2ZE1JTU9iWnJScUY0dG0vYW9tRGgrbkRxZlZGTWFBQ2F6aVVJZUhvd1orVzZ1M3IxNVd3RHJOdTI4K2NITFBVa2hsSWlJaUlpSWlOd2FNN1k3NHZXdUNLNTNSeTJvemcrM0JHRFYrbTJzV3IrZEd0VXFXcS9OWDdyV3ByNVRVbEl5T3dNT0VSc1hiMjE3c0VrOXl2cjdjVGJvSWdCcGFXa0VYUWpsd09GQTJyWnNUTTl1RDl1OGI4akgvMGZkV3RVWTlGd1BtM2JQUWg2My9iTUJWS3BRaHU1ZDJ0bTFmemRwRnZYcVZyZTdGaEoybVIrbnpyZHBjM0V4MExoZTdWeTk5L1RaNE53UFZ1NTVDcUZFUkVSRVJFVGsxbXdOejVnRjVlVUNYZStOSGZGbXpsOU9RcUlSZHpkWEFJeEp5ZXc3ZUp4akp5eEwzS0ppWXZIeDlpSThJcEtoSTM2dzN2ZkxiNHY1NWJmRlBORzVMYSsrOEJTaFlSbUZ5Sk5UVW9pTFQ3QnBLK1ZYekdFSXRmRFB2OWl5Y3gramhyK0p0NWVuM2ZVTEZ5L3gxZmRUK2ZEdEY2aFVJZTlubm8yZk1vOEZmMlJmajhxM3NBOHI1bzdMODdISTNVa2hsSWlJaUlpSWlOeWEyWmwyeEh1cUlyamZCY1dnZ0pqWWVEWnUzUVBBNGVPblNFdExzeTZUcTFPektnQkRYMytlYnAzYUFQRHdrNE41K2ZtZTlPbmVFWUNlQTRZQzBLWkZJN2F2bXNIWm9HQ2VmWFU0bjMvd0toMGVhb2JCNE15Q1pldjQvcWZaZUhpNFc5OGJjaW1DelR2K0FTeXpxd2IzNzhtZ1oyMW5SZ0VzWGJrSms4bmtNSUFDS09yclErRHBJQ1pOWDhEb0VVTnV4NDhrV3oyNnRPZkJwdld5N2VOaVVNd2dXZE52aDRpSWlJaUlpTnk4dzFGd05zNXk3TzRNUGNybjczaHlJU282bGhuei9yUWN4OFNSa3BKcVBYK3VUOWNjUDhmWjJRbDNOMWZyem5rdUxnYnI3Q21BY3Y1K0xKdjFnOE43bjM3NUk0ZnRnYWVDT0hrNmlLR3ZQNS9sZTcyOVBPblhxek9UWnl6aWFPQnA2dFNvbXVNeDM0enlaVXRSdm15cFBIMkgzTnNVUW9tSWlJaUlpTWpOVzNRKzQ3aWpQM2dhOG04c3VWU2hYR2xyT0RUNHZTODVHbmpHSml5YU9tdHBycDYzZGVkKzNOMWMrWFhPTXM0SGgvTFNjMDhDRUhvcGdxN1B2TzN3bm9nclZ4MjJML3hqSGE2dUx0YWFWVm5wMjZNVHN4ZXVaT0swQlV3YWJSOW9YUXEvd282OUIrM2FUV2ttemdaZHRMc1dlVFhhNFh2T0I0ZHgvTit6RHE5ZHIwUXgzeHoxazRKSElaU0lpSWlJaUlqY25MQkUySGs1NC95cGlsbjMvUThMdlJUQlB3ZVA0K0hoenJyTk8yblRvaEVlN202NWVzYlpvSXU0dWJuaTRlRk82eFlObWZuN0Nvb1dzZXl3VjdSb1lUNForcExEKzBiOU1NMnVMVFl1bmpVYmQvQnc2NllVS2V5ZDdYdTl2VHpwMDcwVDArWXNJK0RnTWJzQzR0djNIR1Q3SHZzUUN1RDNaZXY0ZmRtNm5IdzhqZ2FldG9aeVY2NUdrNXFhU3FtU3hRRUlDZzZsWlBHaTFycFdEZTZ2d1gxVjc4N2ZCY2xiQ3FGRVJFUkVSRVRrNWl3K2I5a1pENkJKY2ZBdmxLL0R1Vm0vTDF1SGk4RkFXbG9hUDAxZnlJcTFXL2wrNUhzQW1Fd21VdFBTckgzTlpyUE4rVFhUNS8xSjI1YU5PUk1VekgxVkt2RHhrQmRadm5ZTHJabzF3TVBOaldZTjZ6cDhkeUVIQmNrWC9QRVh4cVJrbm5yaWtSeU52MitQVHN4YXNKS3B2eTJsOFJqYkVPcUp6bTE1NzdYbjdPN3ArTlJydlA1aWI1N28zTmFtUFN6OENyMEhEclByMy9uaGx0WlpXWitObmt4c1hBSmp2bmdYZ01ZZCt2SEJXd05vMjdLeHRYOU93eTBwV0JSQ2lZaUlpSWlJU080bHBNR3FrSXp6Snl2azMxaHVRV1JVREV0V2JPQ1J0czNadEQyQUg3NThuLzZ2ZjhLNFgrWUNNSExNRkVhT21XTHQvOTNFMy9odTRtODJ6d2dKdTh6NnYzZno1a3Q5K1hYdU1nQzZkR2hGeDdZdFdQREhPb0pEdzJuUnViL0Q5NmVrcFBKd202YldjNk14aVhtTFY5T29YaTNxMWFtZW84OVExTGN3M1RxMVlmR0tEUnc0SEVqOSsydFlyeGtNemc1MzNnTndkWFd4dTVhVEdXRG5nOE9vWGFPS3cydW56bDVnN005emFkcWdUbzdHTGdXTFFpZ1JFUkVSRVJISnZlWEJrR3l5SEZmd2hNYkY4bmM4TjJuU3ROOHA3VmVjRmswZVlOUDJBQ3FWOStmL1BodENwUXBsV1AvM2JnYjM3MG1iRm8wQVM5Mm9YdDBlNXBHMkxRQVlPdUo3QUk2Y09FV2JGZzBwV2J5b3piTmRYQ3oxc1VxVkxNYTRyKzFuRndGODhQazRtL001aTFjVEZSUEh3SDdkYy9VNW51blZtY1VyTmpCbDFoSW1PcWdOZGJ1Y0R3N2p5SWxUUE4rbm04UHJseTVIY3VCSUlLMmExYyt6TWNqZFN5R1VpSWlJaUlpSTVFNmFHWlpleURpL1MyZEJoWVZIc0d6MVpzYVBHa1pVZEt5MXZXbjYwcmsvWnYrQXdXREE0T3dNV0dZVmxTeFJqQnJWTFBXT2xzd1lnN1BCbWNSRUkxVXFsc3YyWFdscEpvZnRadXQ2UnNzc3FGa0xWbEszWmxYckdIS3FZamwvV2pWdndKSGpwNGlNaXFHWWIrRmMzWjhUSVdHWGVmZlRNZFN1WG9YV0xScFkyNzA4QzdGNSt6LzRGdlpod2JLMTFLMVJGU2NucDl2K2ZybjdLWVFTRVJFUkVSR1IzTmthRGxlU0xNZGVMdERCUDMvSGM1TksrNVhnM1ZlZjVjRW05VmkxZnB2ZGRUZFgxMnp2ZDNXMWZLWDI5dktrV21YUExQdGR1aHpKd0NHZk83eVdsSlJzUGZid2NHZmF1QkVrR3BOeU1udzdINzcxQXI1RmZISmRWRDBuTG9hRzg4emdqeWxYeG84eEk5K3pCbk1BTHovZmsrbHpsN0Z1MDA1SytSWGpzMkd2Y09MZmM3ZDlESEwzVXdnbElpSWlJaUlpdVRNM1U4RFFyUnk0TzJmZDl6L3VtWjZkOC93ZDVmejlXRGJyQjRmWG5uN1pkdWxjMVVwWno2Z3lwZ2RXenM2T1p4bVY5aXR1MTdacS9YYTI3dHh2L3l4akVqOU8vWjFwczVmWnRKdE1qbWRzbGZYMzQ2di92VUhUaG5Yc3dybCt2VHJUcjVmdHoxRWhsRGlpRUVwRVJFUkVSRVJ5N21nMG5JMnpIRHM3d1JQWkwwTXJxS0pqNHRpeWN4OUhUNXdtUHRISThyVmJIUGFMaVkwajhGUVF5OWR1b1hPSGxyZ1lERGJYeC8weUY2TXhHWGQzTnc0ZURRUXNnVkJPVmE5U2dRNFBOY3R4LzVqWWVLYk9YbXIzV1RyMmVqWEh6d0JMWUpZWE03TGs3cVlRU2tSRVJFUkVSSEp1MGZtTTQ3WitVTUk5LzhaeUd6azdPK1B1bHYzeXU5eTRHaFhEakhsL0FsRFkyOHQ2ZkQwUGQzZk9uQXZtekxsZ0hubW9tVjBJRlJvV3dmb3R1eTE5UGR6cDFLNEZIZE1MbytkRXRTcmxjelhiS3lUc3NsMEk1Vm5JZzJGdkRjanhNd0IyN2ozRTFwMzdjbldQM1B1Y3pHYXorY2JkUkVSRVJFUkVwTUNMU0lKbnRtR3RwZjF6TTZqaW5hOURLaWpTVENhYk9reDNpdGxzeG1RMjU4dTc1ZDZqbVZBaUlpSWlJaUtTTXd1RE1nS291cjRLb082Zy9BcUJuSnljTUdpbk83bE5GR1dLaUlpSWlJaklqU1drd1lxTEdlZTlLdVRmV0VUa3JxUVFTa1JFUkVSRVJHNXMxVVZJVHQ4NXJiUUhQRmd5ZjhjakluY2RoVkFpSWlJaUlpS1NQUk8yQmNsN1ZnQ3QwQktSWEZJSUpTSWlJaUlpSXRuYkdnNVhraXpIaFF6UXVXeitqa2RFN2tvS29VUkVSRVJFUkNSN0M0SXlqcnVWQTNkOWxSU1IzTk8vT1VSRVJFUkVSQ1JyaDZMZ1pJemwyTmtKZXBUUDMvR0l5RjFMSVpTSWlJaElIakdaekRmdWRCZS83MTVsVEVyT1ViL1UxTFE4SG9uSWY4UnZaektPSC9LREV1NzVOeFlSdWF1NTVQY0FSRVJFUlA2TDVpMVpBOERUVHo1NlUvZHYzYldmN3liK3hxc0Rldkhvd3kxdjU5Q3l0RzdURHFiTVdzckwvWHZTcVYyTE8vTE8vNkwxZis5bTgvWUFtalc2bjZZTjYxS3FaTEVjM2JkOXowRm1MVmhCU05obGZwczRFdDhpUGxuMjNYLzRCSitNK29tM1h1NUx4N2EzLzJkOTR0UTV2aDAvblc0ZEgrTEpydTBkOWtsSU5QTGlXNTlSdjI0TjNuK3pQd2JuZ3YzL2w1T1NVMWkrOW04QWVqeld2c0QvUEc2YjQ5Rnc4R3JHK2JOVjd2d1l3b3dRRkFkQjhYQXV6bktlbUFaSjEvNHlXZjV1Tk4zNXNjbWQ4VjFEcUZjMHYwY2h0NEZDS0JFUkVTa1FFaEtOaEYrT3pQSzZpNHVCY21WS1djOFgvdmtYenM3T2RHelhnclBuTDJiNzdMbzFxK0hoN21iVDlzdHZpN2tZR282M3R4Y0FlL1lkWWRYNmJUa2U3N05QUFVhMXlybGI4akovNlZxQ2drTkpTVW5KMVgyWnZmRFdDUDQ5YytHbTc4L3NmKzhNcFBNZEN1QXlXN1YrRzF0MjdtUE54aDBBVktwUWh1YU43cWRsMC9vMHFsOExOMWRYYTkvWXVIaldiTnpCd2ovKzRrelFSVndNQnRxM2JrcDBiRnkySVZUNU1xVXhHbzJNL0c0SzFhdFdvbEo1Zit1MUN4Y3YwYVAvdXpjY1o2dG05Um43MWZzT3I2M2Z2SXZEeDA3UnNrbjlMTy9mdnZzQXA4NWV3TGV3VDQ0RGw3ajRoTnMyZzh2RnhRVnZyMExXODdtTFY3Tmo3NkViM2xldWpCOGZ2dlVDb3lmTUpDRXhNZHUrdm9WOUdQSkt2eHlOSnpIUnlEZmpwZ1BRcmROREdOd1VRdDBXdjU3T09HNVZFaXA0NXYwNy80bUUvWkdXOE90c25DVmtFcEY3Z2tJb0VSRVJLUkQyN0R2QzBCRS9aSG05WlBHaXJQNzlSNXMySnljbmR2OXptRSsvK1NuYlp5K2QrVDNseTJZRVdIL3YrSWZqSjgvU3BrVkRXald6aEFobno0ZXdZdDNXSEkrM1k3c1d1UXFoamdhZTVzaUoweFF2V29STzdSN004WDNYTXhxVEtWRzBpTjBYLzg5Ry8wejFxaFY0cG1kbmExdDhncEVSMy81RWx3NnRhTis2aWJVOUtEaVVDVlBtNTl0eXRlOUh2a2RVVEJ3QkI0NnlaOThSZHV3NXlQeWxhNW0vZEMwZTdtNDBibENIWmczcmNpendEQnUzN2lFcE9RWGZ3dDY4OE13VDlIN2lFVW9XdC8rLzdXa21FMmVEYk1QSXZrOCt5cHhGcXpsd0pKRFUxRlFBUEF0NVdLL1hxMU9kdGkwYk94emp1Ri9tWmpsK2s4bk1tbzA3Y0RFWTZQNVl1eXo3YmRpNkI0REhPcmJPK29keG5YYy9HY08rUXlkeTNEODcxNGZUcGpqNkFBQWdBRWxFUVZSb3A4OEZzeXZnRU5VcWw4Zkp5WWxFWXhMQklaY29VZHlYb2tVS0F4QjBJWlFya1ZFQXJOMjBnK2lZdUd6ZlVkcXZSSTVES01rRHg2UGhRS1paVUM5VXk1djNoQmxoZTdnbGZEcHdGVklVT29uY3F4UkNpWWlJU0lGUTF0K1BweDUvQkFDVHljVGlGUnNvVTdva0xadGFRcUxDUGw0Mi9jMW1NMDVBN2VwVmVQZlZaeTMzbWMyTW5UeUhTdVg5ZWJMcnc5YStSWDB6WnN5a3BxVXhZY284UE56ZGVQK04vdGIybmwwZnBsdW5ObXplSHNDbjMvekU2eS8ycGsrUFRqYnZURXRMby9mQUQ0aThHazNsQ3JiYm55Y2tHdmw2N0s5WmZyNVRaODRENE9IaHp1ZmYvWkxUSHdzQWpldlhwbnZudHRaemIyOHZ1L0RFelhVYWZpV0wyN1JIUmNjQ1VLVmlXWnYydzhkTzVlcjllY0czc0RjZDJqU2pRNXRtQUJ3NjlpL2pwOHpqd09GQXR1M2F6N1pkKzYxOUsxVW93eGNmdkVydEdsa3ZNNHFOamFmdlN4ODZ2UGJsbUNuVzR5WU42dkR4a0lFQTFLcGVtZWQ2UCtid0hrY2hsREVwR1pQSnhMNkR4d2tMdjBMYmxvM3hMT1JCUXFMUjJ1ZGF5QlVkRThmZk8vN0J4V0NnVnZYS2hJUmRkdnh6S09KakU0eGQwN3pSL2JpNEdCemVzM1B2SVZ4Y0REUnBVTWZoZFdOU01nRUhqam04QmpCejRramMzVnc1Y0RpUVFlOThRYitlWGF3L2g5NERoMW43YlZqeWM1YlArR2JjZEJZdFgwL1RobzdISUhmSTlNeXpvUHh1L3l5b3Z5L0JtaEFJeUhxV0t0NHU0Ri9JOGxlWlFsQTYvUzlQRi9Cd0JnOER1QnNzZi9kMC9Ec3RJdjhkQ3FGRVJFU2tRTGl2U2dVK2VHc0FZS2tkczNqRkJwczJnRVYvcnNmSHg0dE83VnBnTmx0bVFsV3FVSVpLRmNvQWxvQnA3T1E1bEM1VjBtWkdVR2FML2x6UHVRdWh2UFhTMC9pWEtrRktTaXFmZnZzVDNUcTE0Y0VtOWF4THdkemMzT3pDZ1ZYcnQzSDV5bFU2UDl3Uy8xSWxiSzRsSjZld1pzUDJHMzdPaTZIaFhBd056L2tQQm5CM2M3VUpvZUxpNHRtOFBjRDIvU21waEYrK1l0TWVuMkFKUjg0RVhiUnBEd29PemRYNzg4TFZxQmdDVDUxai8rRkE5dXcvd3JFVFowZ3pXV1pYMUs1UmhSYU5IK0RVMlF2czNIdUljK2REZVA3MVR5aGZ0aFFQdDI1S3U5Wk5xRk9qcXMzemZIeThtRFA1YXhJU0UzbnBuWkcwYkZxUDExN3NZL2RlTDA4UGtsTXNzNklXL2JtZVphczM1M2pNZzRaOHdZbC96MXJQTjI4UG9FMjNnVFo5MWkrZWpHOFJIMVp2MkU1SytudXlDc2NBUnJ3L21HNmQydGkxZi9ueDYxa3VOMno3eENDOHZieXlYQ29ZRW5hWng1OGRjc1BQa3hQSEFzOXc3a0lJWFRxMHNyYk5Ycmd5UFlDcWF3MzBKQjhjajRiOW1XZEJWYzI2YjI1RXA4QWZGMkJWQ0Z4SmN0eW5jVEZvVWdKYWxMQ0VUeUp5ejFBSUpTSWlJcEp1MXNLVlZLbFkxbExVMjJ6R3lja3BWL2VIaFY5aDBxOExxRm10RXMvMHNvUlU4NWFzNGEvTnUzQXhHSGl3U1QxTVprc1E0dWpSdi8yK0FvRCtmYnZaWGZNdDRzT1c1ZE1jdnZmOUVUK3dlOThSM252dE9aN0lGQ2JsMVBVellpNkdYV2I0cUVsMi9ZNmRQTXZ3cnllU25KS0N3V0RBWUREZzRlSE94bTE3MmJodHI3V2YyWlEvUzJuQ3dpUDRadndNQXY4OXgrVXJHVitlM1Z4ZGFkSGtBZHEwYUVTYkZnMHBVZHpYZWkwaDBjaVduZnZZc0dVUDIzY2ZZTWI4NWN5WXY1eFNKWXZ4MkNPdGVlM0YzZ0FZbkoycFVhMGlzWEh4QVBqNGVGT2pXa1dINHpnYWFKazkwcWhlTFJvOFVOTmhuOGt6Rm1YNU9Sek5VanB3SkpDNGVFdjlwRFNUaWZucGhmTWZhZHNjZzhGKzlzZmhZLzl5TVRRY1Y5YzcvNS83OHhhdnhtQXdXR2RuL1hQb3VQVmFkRXdjeFlvV3NaNlAvMlVlQVFlUGtaQmdwTmZqSGRpMGJTL2pmcGxIdGNybEdUMWlTSmF6dGVRT21KRnBSN3pXdDJrVzFPTHpsdWNhSFN6VmJWOEsycFNDUnNVdE01eEU1SjZrRUVwRVJFUWtYVnBhR2k0dWx2ODhNa091UXFnMGs0blAvKzlua2xOU0dERnNNQzRHQTFldVJqTnR6aktLK1JabTZPdlBwNy9ERXRCRVJzWFkzTDh0dmNoMDYrWU5zcXdGNVdoWjFmWTlCOW05N3doVks1V2pkL2VPMWdMVll5ZlBZZlAyQUVaOThoYTFxbGZPOGVmNDN6c0R3Y21KdWpVZHozb0lQQlZFdjFjK1ptQy94eG5jdjZmRFBuSHhpUndOUEUzVml1V3lmVmRxYWhweDhRblpGZ0RQalZJbGl4TWNjZ21UeVVUYmxvMnBWNmM2RDlTNWoxclZLK1BtNnNxRUtmUHA5OHJIUFB2VVk5YmxZWjZGUEhpMC9ZTTgydjVCNHVJVDJiUnRMNnMzYkNmZ3dOR2JEbkN1UkVZRDBMNU5VM3BtV3JhWldYWWhsS05aU3MrK090dzZTMnI5MzdzSkRnMm5WZk1HakJyK3BzTm5mREpxa2lXRWNybnovN24vNDdUZmJjNnZYLzZZT1lRYS9ka1FCci8zSmQrTW44NzVpMkVzV2JFQnZ4SkZHVDlxbUUzUmM3bkRqa2ZEdmt4TDVBYmM0aXlvSTlId2YwY2g1THBDOU40dTBLMGNkQzhQeGR3YzN5c2k5eFNGVUNJaUlpTHBVbFBUckRNdlRDWVR6czQ1RDZIK1hMMlp2ZnVQNGxlaUdML08vUU9qTVlrTElaZUlUMGprczJHREtWTFlHN0FzQlFUWXRIVXZid3pNV000MWE0RmxGbFNmN2gydE5ZQ2NuWnp3OEhEUDhwMUp5U2w4TjNFbUFFTmZmOTVtaDdTSXE5RUVoNGFUbEpTY28vR0hoVWV3YmZjQjYzbm1aV0daWGR0aDhQakpNeXhhdmo3YloxNjRHSWEzbHllUHRyY3ZsQjRYbjhpenIzeE1jR2c0SHc4WnlKTmQyK2Rvbk5seGNuTGl0NGtqSFlaMVIwNmNadGJDRlhoNWVtYTVZNSszVnlHNmRXcER0MDV0aUlpTXd0c3Jaek0vTGwyT1pQM2Z1MW0zYVNkanZ4ckttWFBCQUFRY09NYlY2OExHVzVXU21zcFAweGNDTU9qWkhsbjJNNlhQUnN1UG1WQ2IvNWlDcTZzcmg0NmU1TlgzdithTmdYMTRPbjM1NnJPdi9zK21iMkVmTHlhTi9vaUJRejVuN3VMVmVIa1dZdnlvRC9BclVleVd4dkQraUI5dStPZjNvUWNiMGVPeFcvKzl1eWY5ZURManVNMHR6b0thZWdwK0Q3SnRLK3hxV2Q3WHRhemplMFRrbnFVUVNrUkVSQ1JkY2tvS0xvYk1JVlRPbDRSVXJWd2VieTlQQ25tNGMvbktWYTVlalNFb09KUkhIMjVKdTFZWk84ZGRDNFdDZ2tNNWRmYUNkZFpUNEtsekFMeng0YmZXdm81MjdNdHM0clRmdVhEeEV1MWJOOG15aUhST0JRV0g4Y3ZNeFRmc2Q2MnVVc0RCNHh3TFBIT0QzbERHMzg5aENIWHVRZ2pCNmJXcnR1M2VmOHNoVkZSTUhGMmZlU3ZMNjZrcHFaaE1adUlURXVqZS85MWNQYnYzRTQvdzFrdFBBMWpyYlVWRnhUQjc0VW8yYk4xakxjVHU3T3lFeVd6bTc1My9BTEIxMTM2Mlpwb0JkRHRzMkxLSDRKQkxQTksyZVphejFjQlN2d3pBTFI5Q0tGZFhWOXpkWEsyenNBd0dBKzV1bGxwb2ptS2hvcjZGbVREcUExNTRjd1RSTVhFMzNERXZKM2JzUFhqRFB1WEtsTHBobndKcDR5VTRtUjZlR3B4ZzBFM3VpSGN4QVQ0L0JHZmpiZHNmS3dzdjNRZGVXbW9wVWhBcGhCSVJFWkVDSVRvbWpxZGV0QzIwdkdQdlFUcjJlaFdBNTNwM0pUa2wxZnBsT1MzTlpET3o2RVllcUgwZm0vK3c3SklXRjU5QW4wRWZVS0s0TDhNeTdaQUhFSitRc1J4bDVWOWJlZnZsWndCNHRIMUxqRW1XSXIySnhpUTJiTm1UYlQyY2ZZZE9NRy9KR2x4Y0RMejhmRStiSGRRczQ3ZUVFTWJrWkx0cjE3aTV1bHJmMGF4aFhkWXQrdW1Hbi9QYWNyem5ubm9zeStWNE9WRzdlaFdlZXZ3Ui9qMFR4TUJudTkvMGM2NXhkVEhRckdGZHUzYVR5Y1MyM1Fjd204M1VxbDc1cG1iWVZDam5iejJlbVY2M2E5Yy9oOW4xejJIY1hGMXAzYndCN1ZvMW9VMkxoaHcrZm9yRHgwN3gwSU9OR1BPRjQ3QXJPaWFPaDU4YzdMQ1cwNDA4MnY1QktsVW9ROFZ5L3N4YnNvWUhtOWFqWXFieFhYUHRuNzlMUG9SUWljWWswdExTTUNaYkF0ZVUxRlRyNzZESmJNWUE3TjEvMVBxenZNYmIyNVBJcUJoK25ya0kxL1FDL2dBUFBkalF1ck5sVHMzKzZVdnIwdHFzM0s1bG9QY1Vvd2wrempRTDZzbnlOMWNZZkdzNGZIc1VrakxWaC9NdkJCL1dnZHBGc3I1UFJPNTVDcUZFUkVTa1FIQjJkckorNlRSanFjbms2dUppYlhOM2Q4Vm9UTUxUMC9LRkt6VXREV2RuWjA2ZHZjRFFUNyszZWRhQnd5Zm8vdHc3MXZObHMzNnd1Zjd0K0JsY3VoekpqOTkrU0dFZkw1dHJNYkdXV1FFZUh1NzhzWG96Zy92M3dzUGRqUS9mZnNIYVo4bUtqV3pZc29jV1RSNXcrRm11UnNVdy9PdUptTTFtVWxQVHN0MGQ3WTBQdnNueTJpc0RlamxjMHJWdTgwNisrRzZLdzN1dUZSMmZQdmNQWmkxY21lV3o1MHoreW1FNGNvMnpzNVBOem9TM3lzdXprTVBRWi9TRW1aak5abXBXcThUVXNTTndkM1BsYWxRTW84YjlTdjI2TmJMYzVUQXJkV3BVNGEvTnUyamJzakVkMnpXblZiTUcxdVYvSjA4SDhjbW9TYmk2dXZEbW9MN1dlMHdtTSs5LzlnT0ZQTnh4Y1hIaCtFbkxETExLRlc5dUtWTHpSdmV6YmZjQnhreWF4Y0kvLzJMbWoxL2c0MjM3ZTVhYVhudk1MVk9ZazluN240M05NdVJNVEV3aU9UbVZWOS8vMnVIMTVQUWxwVm5wOE9SZ20vTkp2eTVnMHE4THJPZjNWYWxBVkhRc1I0Ny9hMjB6bXkwQnJZdkJZSjBWbUpxYWhqRXBtY3JwdTFQbVJ1V0s1YXlCc3VUQy9MTVFtYjZFdDdBclBGc2xkL2ViZ1JtblllNjVqRFluTERXZkJsVUROeFVjRnlub0ZFS0ppSWhJZ2VEajdjV0NhYU1CU3kybGxsMEcwS1JCSFd0d2taQm9aUFNFbVhoNldnS0ZoQVFqaFR6Y2NYSnl3dTI2TDdPTzJxNVp1bklqcXpkczU1bWVuV25lNkg2NzY1RlhMVVdyZTNScHg3d2xhMWl6WVR2ZHU3U3o2Yk5rNVVZQXVuUm9iWGQvbXNuRVJ5TW5FQjZSVVRTNGZlc211TG5aRnZVOWRQUWtJV0dYYWQ3b2ZueDlDOXRjdXhoNnlicUV6SkhVMURTTXhpUUdQZGVEbXRVcVpkblBrZlYvNzJiTnhoMllUZVpjM1pjWHBzNWV5b0kvMXVIajdjWG96NFpZUTRsRVl4SWJ0KzY5cVpsSS9YcDFvWG5qQnh3V2ovLytwOW5FeFNmdzJiREJWTW9VbkRnN094RWRHOGZPdllkSVMwdWpVQ0VQMnJac3pQTzl1enA4eDZoeHY5ck1CQUlJQ1F1M09XL1ZyRDZkMnJWZzdhYWREUDk2SWo5OCtiNU5EYVRVMU95WDQrMC9mQ0xiejVsbU1yRjMvOUZzKzJUbGxRRzljREVZQ0wwVXdlSVZHMmpadEI0TjdyZnNFamgzOFdyQXNxdmZJMjJiVysrSmlvNmxRODlYYU5lNmliWFkrdWdKTTFud3h6cGFOcTEzVStPUVhBcFBnZ1daYWpjTnFnYWV1Zmd6WWt5ekxMOEx5RlRRM01zQW56NEFEVyt0eHBlSTNEc1VRb21JaUloZ1dVSUg0RldvRUluR0pKSlRVaWhTMkllcWxjcFp3NnZVdERTYWQzcWVlblZyOE9NM0g5ZzlZMWZBSWI0ZFA0TnlaVXJSdm5WVDFtL1pUVmo0RmNJdVJkQzg4UU8wYWxhZnNQQUlBUHIwNk1TS2RWdVpPbnNaWFI1cFpaMnhjdUxmczV6NDl5elZxMWFrZnQzcWR1LzQ0YWZaQkJ3OGhuK3BFcmk3dTNIdWZBakQzaHhBaVdLK052MkdqNXBFU05obEJqM2JnL3IzMTdDNXRuenRsbXhEcUd0cVZxdEVVd2RMM0xKejR0OXpOKzUwQjB5WnRZU2YwMnRjRFgzOWVUd0xlUkFWSFF0QVRKeGxObHBLU3FxMXpSRkh5N1dTa2xNb1U3cWt3eVdPdzk4ZHhLNkF3N1J2M2RUdSt2aXZoOW4xejZybTJJWXRlN0ljVTJZZnZ6T1FvNEZuMkw3bklGTm1MYkZaSHBtYW1ncGdGMlpkczN6T09HdXgvT3QxNmZzRzNsNmUxdC83NjRXRlg2SDNRUHZQODc5M0J2SFJrQmV0ZGRVT0hBNWs4WW9OTks1Zng3b2I0WE45SEFkdjE0dFBTR1RWK3EyVUtsbU1wZzN0dzF6SkE1TUNJU1U5UEs3c0RZL21ZZ1phVEFvTS9jZTIvbE5sTC9peVB2alpieFFnSWdXWFFpZ1JFUkVSTXBiSmVYcG1oQlc1clJuenkyOUxTRTFMSXpqa0VvT0dmRzV0OXl6a1FiUDBXVkhuZzhQdzhpeEVPWDgvK25Udm1ENWI1eStlN2RVRmdQRlQ1Z05ZdjdSbk5tdkJTdVl2WFl0bklROSsrSElvbzhiK212c1BtZ3REUi94dzQwNy9NV2ttRS84M1lhYk56bjBqdm5WYzYycno5Z0EyYncvSThsbTcxdjVtRFZTdWVlSE5FZng3NW55MlkvaG0vUFFjamJWS3hiSU9neDVIQWRGTDczeEI0Q25iSGNhOFBBdng1VWV2OGNKYm56RjE5bElhUGxEVFdxQStKY1VTUW1XMUhLK1FoN3ZEWFFRek9HVjUzY1BkeldHN3M3TVR6bVEvY3lhbmRkYVdyTmhJWEh3aS9mdDB5OVV1bFhLVGprVEQ5c3NaNSsvVmNseEYzcEVyeWZCdUFJUmsxTHVqdFI5OFZBZGN0ZnhPUkd3cGhCSVJFUkVCcWxZcXg1YmwwM0J6ZGVWWWVzMmUzSVpRSGR1MW9MUmZDU3FXOTZkaWVYL0srZnRSMXQrUG91bkw0Y0lqSW9tSWpMTE9jSHFtWjJjVy9MR09uMmNzNHFFV2pUaDI4Z3g3OWgyaFd1WHlkR3BudTZQY2djT0JqUHRsTGs1T1Ruejl2emNjTGdlNzNUNGE4aUwxNnRqUHhzck8wcFViK1gzWnVqd2FVZmFpWXVJWS92VkVkZ1Vjc3JiZFg3c2FkV3JZN2lJWG41REk4clZicUZDdU5BODJzVi9xdFg3TGJpS3VSRGw4Ujc5ZVhiZ2FGWlB0T0diTS81T2twR1FHOSsrVmJiK3NmcjhjQlVST1RvNi96TmV0VlkxbmVqN0tuRVdyK1duNlFtc0lsWlJldHltclphTjU0ZlAvKzVtVTlHV0FZTmxCRUdEdHhoMEVucllOME40WTJKdlNmaVd5ZkZhTEpnOFFuNWhJajY0UDU4MWdKWU14RGI0OWtuSGVyaFRVS0p4MS84d3VKc0w3LzhEbHBJeTJRZFdnVDhYYk8wWVJ1V2NvaEJJUkVSSEJVdWZwMmhmL2cwY3N1MFBkVnlWM1FVL2ZIcDNvMjZOVGx0ZTM3ejRBUVAzMCtqaUZmYng0WlVBdlJrK1l5ZisrL3RGYTUrbWRWNSsxbS8xUnQzWTFtamU2bitaTkhxQlY4d2E1R3RmTmlvMk41MHA2RGF1Y2lrOXd2Qk5mWGp0MTlnSnZmenlhUzVjajhTOVZnaTRkV2pGdHpqSmFOcTF2VjN3OUpPd3l5OWR1b1VhMVNneDkvWG03WngwL2VUYkxFS3ByUi9zNlhkZGJuRDRMeTlGc3Ryenc2Z3U5TVp2aHBlY3lQbWR5K3M1MGQ3STQ5NWFkKzZ6aEYyUVVzVDkxN2dMbmdrTnQrZzdvMnkzYloxV3JYUDZPQkswQy9CZ0lZZWwvYmwyZFlIQU9nK2RUc1RCc0g4U21aclNOdUI5YStkMytNWXJJUFVNaGxJaUlpTWgxOWgwNkRrQzl1alZ1MERON0pwT1prMmVDQ0Rod2pINDlPN05wbTJYcFY2dG1HU0hTVTQ4L3dzWXRld2s0ZUF5QTdwM2Iwc3hCSFNZWGc0RXhJOSs3bzZIQ0w3OHR3ZG1RdStVMDEyb1IzV2xsL2Ywb1hzeVhXdFdyTU9MOWx6bHc1T1NOYjdwSkJ3NEhXdjk1T1JJVEYwOXljZ3BUWnkvTnNrL2plclh0YW5YZExBOTNOOTU5OVZtYk5tTlNlZ2lWeGRLNXZMQmh5YzgyNXdjT0J6TG9uUzk0L2NVK2R5eVFrMXphSFFGck13V0VyOWFBNGpuNG5ka1hDWjhlaENSTDBFaGhWeGpWQUtybmJ2YW9pQlE4Q3FGRVJFU2tRRXN6bVFnT3VVVFFoVkRhdEdpSU1TbVovWWNES1YrMkZNVjhjN2drSlozWmJPYjB1V0FDRGh3ajRNQlIvamw0Z3RqMEl0aU42OVZpeDk2RGxQWXJUcjA2OTluY1Y3cFV4cktrTkpNSms4bnNzQTdPN1FxZzB0Sm5xTnpJZDErODQzQzVXbmFtemw3SzVCbUxidGpQWkRJeitzY1pCSjQ2eDlEWG43ZGJNcGRiaFR6YytYbk1jQXA1dU4vU2MzSWk0T0N4SEgzRzdQcThNcURYYlF1aEhFbElzTlRuY1hlN2N5R1UzR1VpaytHYlREc2d0dmFEYm1WdmZOL2FVUGd1VXdoYndRdEdxUUM1aU9TTVFpZ1JFUkVwRUs1R3hYRHc2RWxDd2k0VEhHTFo3bjVYd0NGYWRobEFhbW9hUHQ1ZWJGcjJDMyt1MlV4Y2ZBSTlIbXVYcStldldMZVZzWk5uRXhVVEI0Q0xpNEY2ZGFyVG9razlXalIrZ0puemx3UFE2L0ZIY0hLeUJFeHBKaFBmakp2T2luVmI4UEgySWpVMWxlVnJ0eEFWSGN2SWoxN0QyOHZ6dG56MnlLZ1lYQXdHUEQwOU1CcVQrRHU5R0xlUHQxZTI5NDM0ZG5LdVE0eHJ1d3pleUxHVFoxajBwMlhaMnJUWnkvaCs1SHU1ZW84anR5dUFpb3FPeGVEc25HVVI3WUg5dWpQZzZjZXp2TC9YZ0tIRXhpZXdkdUdrTFB2a3RFRDN6WXBMU01UZHpmVS9WOVRiWkRKek5Ub0drOGxFeWVKRjgzczRCWmNaK1BJd3hLWFBYQ3hUQ0liVnVmRjlNOC9BN0xNWjV3LzR3aGYxd0V0ZkswVWtaL1J2Q3hFUkVTa1FqcDQ0YmJmYlc1ckpSTGt5cGFoVTNwODZOYXFTWmpJeGUrRXFETTdPOU9tZWRXMG5SMnJlVndsWFYxZTZkMjVMcStZTmFOcXdyclhHMU02OWgxaTNlU2UrUlh6bzFhMERZTm1OYi9qWEU5bXg5eUJGZlFzejhkc1BTVTFONDYyUFI3TjExMzZlZmVWL2ZQYkJxOVlpNXJkaXdwUjVMRis3eGE2OS9nMldHejd4NkVQY1Z6VjNCWVkzYmR2TCtyOTMzN0JmcGZMK2xDbGRrcEN3eXp6WU5IZXpyVzYzMFJObWNqNDRGRTlQRHk1ZnVVcFFjQ2cxcWxXMGhvWFhjM0p5c3RzMXo1R2M5SEdrUTg5WGJ1cSthOExDSTBoTlRhTjR5U0paOXVuYTcrMHNyeG1OU2NURko5S3E2NHVPTzVqTmRrMVhvMklJdlJSQlZFd3MwVEZ4UkVYSGNqSzlHUGtmcXpmeDE5Kzd1Qnh4bGNpcjBhU1pURHo3MUdNTUdmeE1qaitUeVdUR21KU1ViWjlFWTVMTmNWcGFXamE5TTdpNEdMTGNSZkNlOWROSk9KeGU5OHpWQ1ViV0E0OXNnbEdUR2I0OUJodkRNdHJhK01GSGRjSGx2eFYwaXNoL20wSW9FUkVSS1JBcVZTaERwM1l0cUZLcEhGVXFscVZ5eFhLVUwxdktaa2JLajlOK0p5VHNNbyswYlU1cHYrTEV4TWJ6d1JmanJOZk42VisrajU4OHc2dnZmMjF0cjFqZW53L2Zlb0hWdi85bzk5N0xWNjd5K1hlV1dqbXZ2ZEFiYjY5Q0JCdzh4bWZmVGlZcy9Bb2xpeGZscCsvK1I2WHkvZ0JNR3plQ056LzhsdURRY0Y1NjV3dWVmS3c5cnd6b1pkMWg3MlkwYi93QVFSZENNWm5OWURiajQrTkZsdzZ0cUZFdCs0Q3BZYjFhdVY2T2QrRmlXSTVDS0c4dlQ1Yk1HRU5jZkVLdWR5SE1DVmNYQTBVS2UrT1J3OWxSdS80NWJEMnVWS0VNSHcwWmFIUDlhbFNNZFRiYmpVVEZ4SkdTa3NMWXlYTnkxTDkvMzI0Mi8zenIxcXlLNGJvQTYrVHBJSnVRQlNEZ3dESE1aalAzMTc0UGovVGFUMmttRTFObldXcFJWYTJVZFdIdjBpV0w0WHlUczdGUzA5STRIeHhtMHpadnlScCtuZnVIdy83bkxvUmljSGFtYU5IQzFMaXZFaVdLK2RLb1hpMmJQdGNLNEdjMVEreE1VREI5WC9vd3gyUHM4T1RnSFBkOTlPR1dmUG5SYXpudWY5ZWJkdzZXWHNnNGY3T21aVWxkVnFKU1lNUkJPSlpwazRLK0ZXRmd0YndibzRqY3N4UkNpWWlJU0lGUXJrd3B2dnJmRzFsZTM3QmxEelBtL1ltM2x5ZHZ2ZlEwWVBteWZmajRLWnQrSGg3dUpDV24yTFNuWkZPTSszOWYvVWpFbFNpYU4zNkFIbysxNDV0eDAxbVV2bnRhODBiMzg4blFseWxWc3BpMWY4Vnkvc3laL0JXanhrNW4zZWFkTEY2eGdYcDFxOU9sUXl1N1ovZnIxWVdPN1ZyZzdWa28yOC9lcVYwTE9yVnJrVzJmemR2L0lTSFJVa2ZvME5GL0FkaTcveWhSMGJIWjNuZTlmOCtjQnl3N3BSMDdlUWFBQjJyZlI3a3lwZXo2dXJnWThpU0FBa3Z3ZG4yaDdLeTgrOXF6dkRHb0R5YVRHVmRYRjRlMXQyTGk0bG0wWWtPTzMrL2s3SnpqL2oyNnRyY0pvY1orOWI3ZHorWFpWNGR6NHQrek5tMG5Ud2Z4L1Urek1UZzdVN3lZTDc1RmZMaDg1U3BYbzJJQTZObnQ0U3pmT1hYc2lKdisyWWVFWGVieFo0Zll0Rld2V3BGV3plcFRza1F4U2hZdmlsK0pvcFFvNWt1SjlMOFg4eTFpdHpTdzcwc2Y0dUh1aHJ1N0cyZUNMZ0pRb1p5L3czZTZ1N2xScFdJTzZoWGRoTktaL3Z6ZDg5YUd3cStuTTg3N1ZvTE9aYkx1ZnpRYVBqOEVWeTJGN25FQzNxMEZqMlp6ajRoSU5oUkNpWWlJaUdBSmw3eTlQUGwwNk12NHB4Y0tMK1pibUcwcmZyMmw1dzU5L1hsR1Q1akJWeCsvanBPVEU4MGExV1h0cHAyOC9mTFRkTy9pdU82VWo3Y1hYdzkvZ3dlYjFpTW1OczVoQUFYUXZuV1RXeHBiWm1Nbnp5WTROTnltYmRhQ2xUZjl2UEZUNWxtUGg3ODd5R0VJOVYvaFlqRGdVaWo3cFhNVnkvbmY4dS9DN1ZhK2JHbkFNdnNwUENLUzhJaElBRXFWTE1aTHp6M0pRdzgydW1OajZmQlFNem84MUN6WDl4MDVZUWxFWEYxZGFOSGtBZnIyY0x3TXRuelpVaXlZTnZxV3hsamdMUStHOFlFWjV4MzlZV0EyR3dJc0RJS3BweTFMOFFCOFhPQ3plcFk2VUNJaU44bkpiSGF3cUZ0RVJFU2tBSXFNaXNuMWpuZzN3MmhNeXZFeU1TazRRaTlGa0pTVVRQbHlwWE5WdUR3NUpZWGs1QlNNU2NsNEZ2S3cxaUs3RzVqTlpsSlQwM0J4TVdSWmcwdHVnMTlQVzViaFhkUEtEejY1SHh6OW1sMUpzdFIvMmgrWjBWYlZCNzZzQnlYMDd5MFJ1VFVLb1VSRVJFUkVSTzVGSnVEYm83WUZ4ZHVYaGc5cWc2T2RFMWVId09TVGtKQ3BxSHZYc3ZCYURVc0JjeEdSVzVTM2U4T0tpSWlJaUlqSW5SZVJCTzhFMkFaUS9TckJSM1hzQTZnclNUQnNQM3gvUENPQUt1SUtYOVdIdDJzcWdNb0h3YUhoQkJ3OGxtMmZyYnYyVzJ2QWhWNkt5TGJ2aVZQbmlJaU1zbW1MdUJMRnhldVdZZCtLdVBoRUlxNUUzYmlqRkdnS29VUkVSRVJFUk80bE95Tmc0TTZNSGUyY2dQZHF3WURyYWtERnBzQXZwMkRBRHR2bGR5MUt3UFFXMExUNEhSdnlmOW1TRlJ1WlBITlJqdnVmT25zaFYzOWR2bkxWN2htYnR1NWwxQS9aMTZGN1ovaDNIUC8zTFArZU9VK3ZGNGJ5L21kakNRdDNIRVlOL2ZRSDFtM2FhZE0yWi9FcUJnNzVISlBweG91anJrYkYwT3VGb1p3N0g1SmxuMUZqcHpGaytIY2tKYWZjOEhsU2NLa3d1WWlJaUlpSXlMM0FhSUlKSjJCZGFFYWJud2Q4WEJmcUZNbG91NWdJSzROaFdUQ2ttRExhdlF6d1ZrM0xrajJ4bWpIL1QrclZxWjdqL24xZitqQlh6MytpYzFzK2VlK2xMSzlIUnNWd09jSStxQUs0R0JwTzhhSytmUFBwMjh4WnRJcmcwSENpWStLcFVhMGk0UkdSSEQxeG1yWXRHOXZkWnphYldiZHBKNCsyYjJtM2M2VWpSMCtjSmlRc0F2L1NKYlBzODg0cnovTDA0SStZdjNRTi9mdDB1K0V6cFdCU0NDVWlJaUlpSW5JM013Ti9oY0wwMDVabGVOYzg0Zzl2MW9CQ0JrdEE5WGNZckFtQkk5RzI5enNCajVhQmdkVXN5L0FLb0QzN2pwQ2FsbWJYSG5rMW1wQ3d5N1JyMVpnZGV3ODZ2TGQ0VVY5cVZLdG8wemJzemY2MGI5MzBodTk5LzdNZmJ0aG41YnF0VEpxK3dPRzFNUk5uNFpRcFJIcnp3MjhCMkxsNkp2c09uZUNyNzZleTFjSE9uanNERG5IcGNpVDE2MWJud3NWTERwL3Q2dXBDYVQvTGJMaUFnOGU1djNZMUFKS1NVM0J5Z3Vsei8yVFpxazAyOXlRYWs1aTNaQTN6bDZ5MWFaL3g0eGVVS2xuc2hwOVY3bjBLb1VSRVJFUkVSTzVXdTYvQXRGTndOaTZqemRzRjNxc05yVXJDMFdoTDhMVDVFaGp0UXhacUZvWWh0YUNxOTUwYjgzL1FzTS9Ia3BTY2dzRmdzR2xQVGs3R3ljbUp4U3Myc25qRlJydjdrcE9UYWR1eU1hTkhETEZwajd3YVEzQVc0VTVtU1VrM1hycjJYTy9IZUs3M1kzYnRqVHYwNC9zdjMrUEJKdlVjM2hjY2NvbXkvbjRPcnkzNmN6MEFRMGRrSFlMVnJWV05HUk0rQjJESG5nT2NDYnBJeXk0REFQRHdjS2Q3NTdiNGxTakc0QUU5czN4R3hKVW92dmp1RjlJY0JIeFNNQ21FRWhFUkVSRVJ1WnRFSkZtQ3BiVWhFR2JNYUhkMWdvZEtRMVV2UzBIeXNjY2hPb3VRbzJseDZGd0dXamtPS1FxaUQ5NGNRUGN1N2F6bjBURnhQUEhjRUh5TEZHYlpiOTg3dkdmWTUyTWR0cy84ZlRtekY2MjY0VHVUa3BLcFZiMnk5VHpSbU1UNTREQXVYN2xLY2tvS2dhZUNLRjYwQ010V2JXTGQ1cDEyOTMvOXc2OTRGbkszbnZzVzhlR1g3ejhCSURna25OUG5nbW5WOVVXTXhpVEdUNW5IcE9rTCtmQ3RGOWk2YXo5RFgzOGVGeGNEMzR5Ynp1NE1oSTRBQUNBQVNVUkJWSy9qUDJQLzRSUDg5T3RDWms0Y3laUlppMGxNdE15cU8zWDJBdWN1aERCand1ZDRlM215YlBWbWRnVWNva1R4b3RTcVVUbkxFQXdnTFB3S1ZTcVd4ZFZWMFlOWTZEZEJSRVJFUkVUa3YrNXdsT1d2ZlpGd01GTjlJTE1UT0ptaGRDR0lUWWIxb2JBK2kyZVU5NFNPL3ZCSUdTanVka2VHZlRlYlB1OVA0dUlUaVl0UDVHelFSU3BYTEp2amV6OTU3eVc2ZEdoMXczNHZ2enZTNWp6dzMzTU1ldWNMNjNtL1Z6Nm1mNTl1eE1iSDQrM2x5ZUFCdmF6WFhoODJpdjluNzc2am82cjJObzUvSjcwUlFoS1NFQUlCUW04Q1VoVUJSVUFFeFlvb29paGN1eUtDQ0FpaUtJS0FsU0xGZ3FBbzJGQjRCUkdWb2tqdnZmY1NXaW9wTThtOGY1eGtra2tta0dRQ2dlVDVyRFdYT2Z1Y3MyZUg2Mklteit6OTJ3L2MxWjQ2dGFvQnNHcmRGdjV2OFFyYitZMWJkOUhqM2s1MGJOZUtnU00rb09PdHJlallyaFZmZnZzTGxTcUcwcjFiUitiK3NwaVE0RUFhMXEzQjlsMzdDUXNKb2xiMVNEemNQVENaakgzTWZwaS9oS2FONmhFV0dveWZydy9iZCsyblRhc205TzV4RnpPKy9aVjdldlhQOCtkcmQzTlQ1bjQrTm45L2FWSXFLSVFTRVJFUkVSRXBUaGZUakFMaDVuU0l0OENCQkRpYUFNZVM0T2hGT0JCdlhHZkZDSnlzR1RXQVRCbkhBS2VTSFBmdDVRcnRRdUhPY0toVDF2RTFRcS91WGFsVnZZcnQrTmlKMDh5ZHQ1aEhIK3pDLy8yeGdtVXIxenNNb2NZTTcrZXd2NzBIanVSWlF5cTd1UGhFdStQS2xTb3c0dFduV2JsMk14czI3K1NGdmoyb1hyVVNQLy8yRjk1ZW5sUUtEN1c3UGpnb3dOYTJKeURyLzk5RFIwNXcvR1EwSGRxMXBFSGQ2cmk3dTFNaE5CaFhWeGVXLzdlQk1jTmZ3c1hGeFA1RHg2aGJ5NWlKZGZ4a05CRVZqYUwwRjVPVENmRDNJems1aGZtTGx2SEdxMC9UNjlsaDlINzRialp2MzAyL3B4NEdJQ1kySGk4dlQvby8rMml1bjIzV25BV2N2UkNicTExS040VlFJaUlpNHB6VHlYQW1HYUpUNEd5eWZjMlJsSFRqT0RrTlVqTCtYSDJ1K01ZcUluTE5zQUltKzJESmxObG1OUUltVEJuWFpUSmxCRkNtclBBcEp6ODNxQmNBRFFLZ2ZnRFU4Z2UzeSs5K1Z0cjE2WG1QN2JuRmtzYlFVUlB4OS9mbGY3M3VKU1VsbFY4V0xhWFhRMTF4ZFRGbUJ5VWtKakZ1NGd4cVZhL0NJL2QzenRYZnZOK1dzdWpQbFpkOTNRdXhjZFNySFdVN0Rnenc1NjVPYllpSmpXZlB2c1BjMWFrTkFELy9CdXMyN2VDUnA0ZlkzVC9ta3htNHVScGpNcHN0K1BwNEEzRDB4R2tDL1AzcytnYW9GbG1Sd2YyZTRQYTJMYkJhcmZ5M2Rnc1AzM2NIQVBzUEhiTUZjVWxKeVlTSGxzZkx5NU8rajk1TCt6Yk4rV2pLTjVUeDgrSGpVWVBzK3ZVdjQwdUxKdlZ6L1d3TGwveURKUzA5Vjd1VWJncWhSRVJFSkV1TTJmZzIvWFNTVVdma1ZGTEdJOWtJbTh6Nk1Da2lVcVF5d3laYjZBU1lURGt2d0JaR21iSTl6OG5EQk1HZTRBS2NUNEc5Y1pCb2dacitFRkE2ZDcwcmpFK21mOHVPM1FlWU9PWTFmSDI4NmQ2dEE5Ly8rZ2NMZmw5T3Q4N3RXTFYrSysrOC94bm5MOFJTSXlyU1lSK3Z2dkJZb1pialhVcnpHK3N6NHRXbmJjZDNkSCtlWWEvMHBXbWp1Z0Q4c1hRVlg4NytCWUJiV2pabTFxZWpiS0Vad01Xa1pKWXNYMDNqQnJVQjJMeHRENmVpejlMMnBpWlkwdExZdG5NZjkzWXhhbUlsSmliaDQrTUZ3Qk9QZExQMTRlcnFTcXRtRGUzR0ZSZWZ5T29OMjNLTjkreTVHQUlDL1BQOTgwbnBvQkJLUkVTa05JazNad3VYa3JNQ3A1UEp4cDhwQ3BsRVJLNk9nczVPTXRuZllzMXF0a20xd3FGRTQ1RlRtRGZVSzJzODZnWkFWVDhqckJJN003NmJ6K3dmRjFLcmVpUXRteHBoUzlYSWl0eDJTek9tei9xWlZldTM4c2ZTVlRSdlVwL0pZNGRRT1NMTVlUK2pQL3FDOXlmUHV1enJKU1JjcEZKRngzM2t0R3JkVnU3cWFiLzg3ODMzcG1CeU1mNGpTRTlMcDZ4LzFpNkhGVUtEU1V0UFo4MzZiU1FrWG1US2pCOXdjVEh4M2h2OWlLb1N3YmMvTCtMR0crb1FFUjdLdWswN1NFcE80Y1liakVBck1Ta0p2NHhaVlpkejVOZ3BSbi80ZWE3Mjh6Rnh0TG5weG56MUlhV0hRaWdSRVpHU0tqb1o5c2JEdm5qajIvQXRNWkIwQmJaSUR2R0VjQi93ZFFOUFY2UCtpSmNyZUx1Q3AwdldzV2UyZHYzaUl5SUNGaXNFZVJwZkVNUmJJTTVzL050OU5nbk9wY0tGVktNbVZMS0RmN3V6aDA5dUpxT3ZTOG1jMmZybktlUFl5OFZZdHRjbUJHNHFEd0VxVkQ1cjd2OHg4YlB2OFBMTUtzcWQ2YVduSHFIN2s0TllzV29qWTk1NGlkdmJ0TGhrWHozdXU0TVdOK1plb3BiVCs1TXVIMVJsYXRPcUNlK1BmTVYyM0xycms3dy84aFZhTktuUDZUUG5XYk5oRzcvL2JleWdGeE9Yd1BTWlA3SjQ2U291eE1RQmNFZjdtM241NlVjSURneGcyY3IxL1AzUFdtWk9NbVppTFZpOG5BWjFxeE5VenFnckZaOXcwVFlUNm5McTE0bXk3Y2lYWFV4c2ZMNS9OaWs5RkVLSmlJaVVCQ2VUc2dLblBYSEdJOTVTTkgxSCtFQUZiNmprYXdSTzViMk1SNGluOGN1VGlJaGNXWWNTWVVjTWJJK0ZUZWVOR256WlpRWlEvbTdRTEJpcWxvRzRWT085NFhBaUhIRXdNeW81SGRhZk54NGY3b0w2WmFGdEdMUVBoVEtsYStsZVNxcVpjUk5tTUcvaFVycDBhRTI1Z0xLczI3VEQ3cHFJQ2lIMGY3WW43MzB5ZzdQbllpN2JaOVhLNFRUTm1GVjBLV1g4ZlBJMXhtZDdQMGhhdXYxczVYOFdmR0Y3L3RwYkg5R29maTBtam5rTkFJdkZ3cnpmL3FaRHU1YmNjK2R0REh0M0VuVnJWaVU0TUlEOWg0N3g1dGlwOUxqM0RtclhxTXJSNDZkWnVPUmZodmJ2WStzdklmRWl2ajc1RzF0Q1loS2J0dTdPODN5TnFNcTJXbFVpQ3FGRVJFU3VSMGNTalMyNk14OHhadWY2Qy9PR2FuNVEwZHVZMVZReEkzZ0t5OSszb0NJaWNnVlY4VFVlZDJic3pyWS9BVmFlZ2YvT0dGOUFaSXF6R0RPZFBLUGh3VWdZVk0rWThSUnZ5UXF4dHNmQXJqaEl6Ykg4ZWx1czhmaDBEelFMaE5zckdET2tQRXIyMU5XVVZETjlYbnFUWGZzTzhlaURYZWozMU1OTS9HeU93MnNmdkxzRE8vY2NaUHlrbWFTbW1ubnNvYTYyY3o4dCtJc1Bwbnh0TzM3Ny9lbTgrOUVYanJxeGYvMlVWRFp2MjJPYndaUTlXTXJVYitoWS9sdTM1Wkw5cEtkYjJiWnJQN04vV2dqQXF5ODh6cUs1a3lqajUydDMzZjVEeDNqdTFYZXBGUlhKQzMwZklqM2R5cnNmZlU1NGhmSjA2WGdMQUVuSktWZ3NhZmo1T2c2T3pwNlBZY09XblhSczF3cUFBNGVQTWVTZENibXVzMkxsN0xrWXZ2emtMUnJVclg2WnZ3a3BMUlJDaVlpSVhBOE9KOEtXQzdBcEkzU0tkU0owOG5ReGl0VFdLd3QxQXFCdVdSV3NGUkc1bmtUNUdZOWVWWTNaVGd0UHdPOG40SHlxY1Q0bEhiNCtDQXVQd3hQVm9XTUZhQkZzUERMdGpETm1WYTAvYjd5dlpFcTNHcnVZcmo1bjdMUjNWd1RjVXdrQ1MrWnlQVThQZHlJclZhQnZyM3RwZDNOVGg5ZGNURXJtaDErWFVLZG1WVjUvcFMrcFpvdXRlUG1nbDNvVEdPQlBpeHZyODg2UTUzTGRlK1RZcVZ4MW8ySmk0eW5yNzRmSmxMKzZZTU1IUEVWU2NncC8vN09XNkxQbjZkNnRZNjU3WHh2NU1YVnFWcVYzajdzQktCZFFCai9mM0RPWnl2ajVVTDlPZFVZT2ZoWVBkM2NtZmo2SDladDNNTzJETjNCemRRVWdOczRJTmgzZGYraklDU1orOWgzTkd0ZXpoVkFONjlad3VCenZZbEl5YmU3cWs2dGRTamVGVUNJaUl0ZWlvZ3lkeXJoQmswQm9VTTRJbkdxVUticHhpb2hJOGFyZ0RVOUdHWThWMFREN2tMRTBHNHk2VXVOM0dBSFY2dzBnS0Z1UVZNZmZlRHhjeFFpdE5wNkhQMDdDOHVpc2F4SXM4TzBoNDlHcGdqRzdLdEorWmsxSk1PcjFGK3lPTTVlOVhZaUpZKzR2ZnpEM2w4V2twcG9aOStiTHVMcTQ4UGJnWjZrU1VZRnBzMzVrOVladDlMeS9NejN1NjJRTHNkTFRyZnl6ZWlQZi9yU0l0UnUzTTN6QS8rald1UjFnQkRNUFBQRXFMaTRtYm0vYmtnN3RXbEN2VnRRbHh4Y2NGQUJBemFqS2ZQdlRJdllkT01yYlE1K2pmRkE1MnpVZTdtNlU4ZldoVXNYUVMvWVZFaHhvcXlzMTlhc2ZtZkh0cnd4NHJoZU42dGUwWFhQZzhISEFLR3lleVdKSkl6WXVnZW16ZnFMVHJhMFkzTytKUzc2T1NGNFVRb21JaUZ3TDBxeEcyTFR5alBFNGszTDVlL0xpYWpKbU9kMFlCRTBEb2JxL0NvR0xpSlFHdDRSQTZ4QlljaEttN3pNS213TnNqWUcrLzhIZ2V2YXpvVEo1dWtETFlPTVJiNGEvVDhPQ1kzQXdXeTJwMzA4YWo2WkJ4Z3lzdW1XdnpzOTBsYVduVzltMGJUZUhqcDZneThNdjRlL3ZTNjhIdTNEL1hlMXRTOXRNSmhOOWU5MUx5MllOR1R0aEJ2TVcvczE5ZDdWbnovN0QvUDdYZi96KzkwcE9SWitqWHEwbzNobnlITGUzYlducjM4ZmJpL0Z2OVdmeDBsVXMvdnMvdnY3Ky93Z1BLMC9IZGkyNW8vM05WSzlhS2MreHRXemFrRytuajJIV25BV1l6UmJXYnR5T2w2Y25zWEh4N0R0MExOODcwU1VucC9EbXVLa3NXYmFhRi9yMm9FUGJsc3lhKzM4RWxDMURXbG9hTStjdUlES2lBdUZoNVczM2JOeTZpMVN6bWQ0OTd1TDVQZy9aemNUYXNHVVhyVG8vWHRDL2FpbWxGRUtKaUlnVWwrUjBXSE1XL2owRHE4OUNvaE9GeEN2NXdJMkJSdkRVS05Db0FTSWlJcVdQQ2VoUXdRaWtaaDJFbjQ0WWhjc1RMREJzczdHODd0a2E0SjdIKzBRWmQ3Zzd3bmlzT3c5ekRobXpjak90TzJjOEdnVEFJMVdOTHp0S2tMaUVSQTRjT2tad3ViTDBmcVFiWFc1dmpidTc0MStiNjllT1l1YWt0NG1KamNmTnpZMm5YakYybXV0NGF5dTZkVzZYNXd5bnVyV3FVYmRXTmZvOTlURHJOKzlrM3NLbGZQUGpRZ0lDL0M4WlFnRUUrUHZ4NHY5NnNIdmZZWjU5OVYwQVhGeE0xS2xSamJzN3RjM1h6K2ptNWtaeVNpcnZ2ZEdQOW0yYUU1K1F5TWZUWmdQZzZ1SkNqYWhJaGczb2EzZFBzOGIxbVBiQmNKbzByTzN3NXhuNTJyTzUycE5UVW5qMDJXSDVHcE9VSGlhcjFYcVp2VHhGUkVTa3lNU2FqZERwbjJoWWU4NjV2cXI2UXR0UWFCZG1GQlFYRVJISjZXQUN2TEVaVGlWbnRkVXRDMk1hZzdkci92cllFMmNzeWZ2blRPNXoxY3RBN3lob0VWUTA0NzBHYk42K2h6bzFxK0xoWHJCNmlidjNIYVpLNVhBOFBRcGVaekVtTmg0dkwwKzhQQXRXZXlzOTNZckpSTDdyUzEyS3haS0d5Y1dFcTB2K3Y4aUtpMDhrMVd3bU9EREE2ZGVYMGtFaGxJaUl5SlYyS2dtV1JSdkw3SGJFNW4xZDVqdXl5WXJ4VmJZREZYMmdYU2gwQ0RPZWk0aUlYTTdGTkJpekRmNDdtOVZXMHgvR05nSGZmQVpSQUVjdndzd0RzT3gwMW50V3Bqcis4RlFOcUs4d1FrVHlwaEJLUkVUa1NraTB3SkpUUmpIWTdOdG4yN0dsVHBmdUs5VExtUEYwYTZqeGpiT0lpRWhoekRnQTN4ek1PcTVlQnNZM0FkOENWbWs1ZWhGbUh6VGU1M0s2b1J4MGl6Q1dBNHFJNUtBUVNrUkVwS2hZZ1EzbllkRUpZOG1kT1QyUGl3Q3JpekhqNlJLVG5tZ2JDbDByUXFOeWVWd2dJaUpTUUl0T3dBYzdzNzRIYVJnQTd6VUJ0MElzNXpxZUJMTU93SjhPd3FoUUw3aXZFblFNQnorVkloWVJnMElvRVJFUlo1MU9ob1VuNEk4VEVPMWdWenNyRHBiWTVaRStWZlNHT3l0QzUzQ2pPS3lJaUVoUlcza0dSbXpKT3I0dEZJYlVMM3gveDVQZzZ3UHcxeW5JK2YyTHU4bllzYTlMUldPV2xJaVVhZ3FoUkVSRUNpTWxIVlpFRzk4b2I3N2crQm9yWURKaFh6akRRZmprWm9LYnkwT1hDR2lzRCtnaUluSVZySWlHa1Z1empudFVnVDZPZDNQTHQxTkpNUHNRTEQ0SmFRNSt6UXoxZ3R2QzRQWXdxT3pyM0d1SnlIVkpJWlNJaUVoQm5FdUJINC9Dd3VQR2R0YzUyZDVWVFJtem43STM1Z2lmeXJoQjF3aTRyeklFYU5hVGlJaGNaYk1Qd1pmN3M0NEgxb0ZPNGM3M2V5WUY1aHlDMzA5Q2NwcmphNEk4aldMbXRjdENuYkpReXg4ODg3OHJtNGhjbnhSQ2lZaUk1TWZXR1BqcEtLeU16cjNVSUh2d0JGbmhVMTUxeDhPOWplRHBqbkI5NEJZUmtlSTFmb2NSRmdHNG1HQmlNNmhSUkp0Z1pNNGFYbndDTnVZeGF6aVRDeERoYXhSTHIxRW02OCtDRmswWGtXdWFRaWdSRVpHOG1LMnc5SlFSUHUxenRNTmRIaWxUWHVGVHZiTHdRR1c0T2VTeUcrS0ppSWhjRmVsV0dMTEoyRmdESU13YnByY0FMOWVpZlowektiRHN0UEhZRlZld2UvM2NqUEY0dTJiOTZaSHgzTXNGUERPZnV4cGhscFE4SGNNaHpLdTRSeUZGUUNHVWlJaElUckZtK09Vb3pEOE9NYW01ejF2QmZybGQ5bmJzQXlZWGpOQ3BSeVRVOUw4aXd4VVJFWEZLWWhvOHVSTE9aN3puZFE2SFYrcGN1ZGVMTWNPbTg4YnNxRTNuNFVUU2xYc3RLUm5HTjFGaCt4SkNJWlNJaUVpbU15bnc3U0ZZZE55WUJaV2R3eDN1c3AyMG1uS0hUN2VHUWE5cXhvNTNJaUlpMTdMTkYyRGdocXpqa1RkQXErQ3I4OXBuVW1CdkhCeTlDQ2VUNE1SRlk4ZTk2T1NyOC9weTdWTUlWV0lvaEJJUkVUbVZCTjhjZ2o4YzdlWmpCYXRMN2xsUHRuTTV3aWNUY0dzb1BCYWw4RWxFUks0dm4rNkZuNDRZei8zYzRMTldFT1JSdkdNNm4yck1TbzVOaFF0bTQzbWlCZlJyYk9taTVYZ2xoa0lvRVJFcHZZNG53YXdEOFBlcDNNWEd5WmoxWk0yeDdNNXF3cmJ1TG1mNDFEWVVIcXNHbFh5dTVLaEZSRVN1RExNVm5sNWx6RWdDYUJnQTc5OVl2R01Ta1JKRklaU0lpSlEraHhOaDVnRmp4NTdzNzRLWFhISm5kNUY5VTVzUUkzeUs5QzN5b1lxSWlGeFZCeExnK1RWZ3lYaURmS1dPVVNOS1JLUUlLSVFTRVpIU1kxKzhNZk5wNWRrY0ovTGF6aTd6ZE1ic3A1eW5XNGRBYjRWUElpSlN3bngvQktidE5aNzd1c0hYTnh2TDgwUkVuS1FRU2tSRVNyNmRzVER6SUt3N2wrTkV4bHRnWGpXZnJDWXdwWk1yZmFydER5L1docHBscnNSb1JVUkVpcGNWZUhvMUhFd3dqdStzQ1AxckYrdVFSS1JrVUFnbElpSWwxN0dMOE9rZVdKTWpmTHJNeEtlc21VODVsdDZGZUVLZkduQmJhTkdQVlVSRTVGcXlPdzVlV0p0MVBMRVoxUEl2dnZHSVNJbWdFRXBFUkVxZUdETjh1UjhXSGJjdk9KNnZtay9rTHZ2azVRSTlxc0NEa2VEaFV1VERGUkVSdVNaOXVCTitPMkU4citvSFUxdGM5aTFVUk9SU0ZFS0ppRWpKa1pJTzN4K0dPWWNoT1MycjNUYnpLZHZPZGpubFZmZXBRd1hvVTczNHQ2Z1dFUkc1MmhJczhPaS9rR2d4amwrcUJYZEZGTytZUk9TNnBoQktSRVN1ZjFaZzhRbjQ4Z0NjUzNGd3NvQXpud0RxbFRYcVBrWDVGZGt3UlVSRXJqdnpqOE1udTR6bnZtN3cxVTFRMXIxNHh5UWkxeTJGVUNJaWNuM2JFZ01UZHNHaHhCd244aEUrT2Jxc3JEczhYY09ZQVNVaUlsTGE1U3hTZmxlRU1TTktSS1FRRkVLSmlNajE2ZGhGbUx3SDFqb29PbTRpWTJlN1M3M0ZPUWlwN2dnM0FpaHRReTBpSXBJbGU1RnlGNHpaVUdIZXhUb2tFYmsrS1lRU0VaSHJTM0k2ek5nUFB4K3hMenFlMzVsUGpyYkdpL0NCMStwQmJlMzZJeUlpNHRDNzIrRHYwOGJ6ZHFId2V2M2lIWStJWEpjVVFvbUl5UFZqM1RrWXZ3UE9wV1pyekhnYnM3cGNldWFUMVFTbWRPekNKdzhYZUxRcWRJOEVWMjMzSXlJaWtxZVRTZEI3WmRZWFFOTmFHRHZtaVlnVWdFSW9FUkc1OXAxUE5lbysvWFBHdmowL2s1OXN1OTdsdUxoUk9YaTFIb1I0RnUxWVJVUkVTcXFQZDhHQzQ4Ynpwb0V3dW5IeGprZEVyanNLb1VSRTVOcGxCZVlkaFMvM1ExSmFqaFA1S1RxZUdVQmxhd3YwZ09kcVF0dlFJaDJxaUloSWlYYytGUjc5Rjh3WjA2RSt2QkhxQnhUdm1FVGt1dUpTM0FNUUVSRng2RUFDUExmR0tENmVHVUJaTS8vbk1nR1UxWlJ4V2JyOXBlM0Q0TXViRkVDSmlJZ1VScUFIM0Y4cDYvalRQY1UzRmhHNUxta21sSWlJWEZ1UzA0MlpUL055RkI3UGQ5MXhCN09meXJqQndIcHdVM0NSRGxWRVJLVFVTYlJBejM4Z01lTUxvaEVOb0hWSThZNUpSSzRibWdrbElpTFhqblhuNFBGLzRhZWNPOStSdndBcXMvWlQ5bXRiQk1NWE55bUFFaEVSS1FxK2J0Q2pTdGJ4NS90enYyZUxpT1JCTTZGRVJLVDRKYWNaVS9wL08ySGZudC9aVDQ0dTluRTFhajkxQ2krYU1ZcUlpSWdoSlIxNi9Rc1hNbmFyN1Y4SDd0VDdyWWhjbm1aQ2lZaEk4ZG9aQjMxWDVRaWdyTWF5dXNJR1VQWEt3dlJXQ3FCRVJFU3VCRThYNkZVdDYzam1ma2pWZENnUnVUeUZVQ0lpVWp3c1ZwaStEL3F0aGRQSldlMVdBSk94ck82eU1xL0pDS0RjWGVDWkd2QmhVd2p4TE5yeGlvaUlTSll1NFJEbWJUdy9sd3EvSEMzZThZaklkVUVobElpSVhIMzdFK0NaMVREM2NGYU81T3pzcHlxK01LVUYzRis1QUgySWlJaElvYmlZNEltb3JPTnZEaHJMNjBWRUxrRWhsSWlJWEQzcHdPeEQ4TUlhT0p5WTFXNEZyQzc1blAxRTFteXBUSjNDWVZKenFPeFRkR01WRVJHUlM3c3RGS3I1R2M4VDArQzdROFU3bmhKSUpad3Z6V0pSOEhtOVVXRnlFUkc1T2s0bHc2aXRzQ3N1VzJPQktvL252dDdUQlY2dEMyMURpMmFNSWlJaVVqQ3J6OEd3VGNaekx4ZjRwalg0dXhmdm1FcVF3U00vQVdETUd5OFZ5K3RiclZaU3pSYUg1OXpjWExrUUUrZndYRTRCWmN2ZzV1b0tRTzhYUjlDeFhVc2V1Yjh6QUducDZaY04yMHdtRTY0dTluTm9KbjQraDgzYjlqRDl3K0Y1M3ZmRVN5T29WeXVLZ2M4L2xxOXh5cFhuVnR3REVCR1JVdURYWXpCOUx5Um5MMXBhZ0FES2FnSlR1djMxa2I0dzhnWUk5eTdDZ1lxSWlFaUJ0QWlDQmdHd05jWjRuNTkxQUo2dlZkeWp1bUxTMDYxMGZ1aDVYbjN4Y2RyZjBwdzdlN3pJZ09kN2NYdWJGcXplc0kwQmIzeFFxSDREL011d1lQYkhkbTF4OFlrcysyODlQZTd0UkVxcU9kOTl1YnU1NGVKaWZHYjZhT3BzNXYzMkYwdCtuTXFVR2QvejNiekZMUGx4Q2w2ZUh2bnFhL08yUGZUdFA5TGh1Ukd2UHMxYjQ2Ym1xNStaazk2bWJpMmptSDFNVEJ3WGs3THFnVDQ3Y0JRYnR1eTY1UDErdnQ0cy9lVXp1N1liNnRWa3hyZS9zbXJkRmxvMmJland2dVRrVkZMTitmKzdreXRQSVpTSWlGdzVGMUpoMURiWWZDR3J6Wlk5RlNDQXlobFlkUTZIRjJzWmhjaEZSRVNrZUQxVkExNWNhenhmY0J3ZXJGSmlOd2padkgwMzV5N0UwcmhCYmJidTNNZVpjeGRvM0tBMkFGVXFoVFB3dVY0TzcxdXliRFdyMW05bDJDdDlIWjczOE1nOWUreUgrVXN3bXkzTW12dC96SnI3Zi9rZTQ2alhYNkRUcmEwQTJMaGxGMjFhM1lpYm15c2J0dXlpZGZORytRNmdBR3JWcU1JM1U5NjFhL3R5OWkrc1hMdVpodlZxOFBOWFdhRmJTbW9xUGY0M21CZjY5cUQ5TGMzdDdna05DYnprNjdScDFZUW5IdTdtOE54dlMvNWh4YW9OdWRwYnQyaEVWSlVJdnY5MVNaNGhsRng3RkVLSmlNaVY4ZGNwbUxBYkVySlA0YlppbENQTTcwcHdxMzFXcGVWM0lpSWkxNTdhL3RBeUdGYWROWGEvbmJZWGh0VXY3bEZkRVg4dVgwUGxpRENDeXBWbDVwejV0dWNBb2VVRHVlZk9XeDNlZC9ESWNkWnMzSmJuK1p5U2sxUDQ5cWRGM042MkJZOTE3MXFnTVVhRUc1K1RrcEpUMkxYM0lFODgwbzNrbEZSMjdEbEFqL3M2RmFndmJ5OVBhbFdQWk1IaTVkemVwZ1dyMW0vbHp4VnJHUGZteTBSR1ZMQzdkdWVlZ3dEYzFLd2hsU3JhZjFaTFNMekk2dlhiako4dEpaWERSMCt5WXRWR3dzUEtBMUF1d0o4R2RhczdITU95bGV2d0wrTm5PejV3K0RpSmlVa0E5T3JlbGJDUUlMYnUyQWRBV0dnUTVZUEsyZDEvL0VRMFM1YXZ0bXVyWHJVeVZTclpqMSt1RG9WUUlpSlN0QklzTUhZNy9IYzJxeTF6SWxOK2k0OXIrWjJJaU1qMTVabWFzT2Fzc1FuSnN0Tndkd1EwRENqdVVSVXBxOVhLWHl2V2NsTXpZOWJOWHl2VzBxSkovc0sydExSMFhGenlQNFA3eTI5L0pURXhpU2NlN29hbmcxbFNlYWxTT2R6MmZQUDJQWGg0dU5PcVdVTzI3dGlMaThtRjFpMGE1N3V2VElrWGs1ang3YS84TVA5UERodzZScCtlOTlEdTVxWUFIRDUya3UyNzlnT3daY2RlQUhidk84eStnMGR0OXplc1c0T0V4SXNNZXVzakFNeG1DNHYvL284bHkxZnp3RjIzNTNxOUgzNWRncCtmRDc0KzNpUW1YdVMzSmYvU3ZFazkyL2xSSDN6RzV1MTdISTcxaFQ0UDBmdmh1KzNhVm0vWXh1b04yeTU3blZ3ZEtrd3VJaUpGWjhONUdMMGRZbEt6MmdwYWU5elJQWGRXaEJkcWF2bWRpSWpJdGV6VHZmRFRFZU41WlYrWTNnSmNDdm9oNE5wbE5sdllzSFVYa1JGaEJBZVdZLzJXblVSR2hCRVdFbnpaZTkvN1pBYnpmMS9HUC8vMzVXV3ZQWFQwSkk4OE5ZU0g3dTFJWUVCWlBwNDJPOTlqWExma0c5dnowMmZPYys1OERIVnJWU1A2N0htaXoxNmdmdTJvZlBlVlhmVFo4L1IrWVFUSktTbjg5dTBFdkx5TTVaWno1aTNtL2NrekNTcm5PSEE4ZHlHR29TLzNzWnNCZGsrdi9uVHQxSWErajk0THdGT3Z2RTJsaW1FTUgvQS9BSHEvOEFaN0R4ekJZa25EMDlPREJuV3E4OGFyVHhOYVB1OGxmVmFyRlpNcDkzOXJEejgxaEFaMXF6UDA1VDZGK3JtbDZHa21sSWlJT0MvZENwL3RnKytQWkd2TS9JNGpuOHZ2c3M5K3l2d000ZWtDUStyRHplV0xkTGdpSWlKeUJUeGVEZjQ4Q2JGbU9KSm9iRXh5VDZYaUhsV1JjWGQzczV2NWxQMTVja29xWjg1ZWNIUWJBQmRpNHpDWlRCdzlmdnFTL1FlVks4dnJveVlRRWx5T1BqM3Z4Y3ZUZy92dmFsK284WWFXRDdRRk55SEJnWVFFWDdvdWt5UFJaODl6OE1nSkFCNis3dzQrLzJZZXkxZHRvS3gvR1h5OHZETDZEcklWVmY5djdSYUNBc3RTTXlvU2dNNFB2VkRnMTV3eDBYRWg5RXdKaVJkNWMrd1Urai96S0JVcmhBQkd5SGZ5OUJrK2ZuZFFnVjlQcmk2RlVDSWk0cHg0TXd6YkREdGk3ZHN6bDk1cCtaMklpRWpwNE9NS2ZhckRCenVONHkvMlEvc0tVS2JrLzlxNWJkYytuaGt3NnJMWDNmdjRLM21lcTFHdE1oTkd2OGFoSXljWTlmb0xiTis5djBCamFOcW9ib0d1ejQrVmE3Y3dmdEpNQUN4bUMybnA2WXdjUHgyTHhVSmtSQVh1NjJvZmtFMzk2Z2VhTjZsdkM2SHlZa2xMNDk4MW0yM0hDMzVmenU5Ly8zZkpleGJObVlpZnI3Rk1iOE9XWGF4ZXY0Mzd1dDRHd1BiZCs0bXFVbklDejVLczVQOXJJQ0lpVjg2K2VDT0FPcGVTclRGakxWMSt3cWVjOTJUcVVoR2UxL0k3RVJHUjY4NGQ0ZkRMVWRpZkFFbHBNSDB2dkZLbnVFZDF4ZFd0V1MzWExuS1pyRmg1WnNBN0pDUW04Zkl6UFduV3FKN0Q2enc5UFFnT0NtRGllNE01ZVBnRUg0eWVuSy9YVGt0THcyeTJzSHorNS9oNGV4WDZaM0RrbnM3dHVLZHpPOENZYmJULzBGR21mVENjTjhkT0lmRmljb0g2aW90UDVMOTFXNGlOVCtTeldUOEQ4T3dURHdMUXJFbDlXalp0d0NmVFpqUCtyVmR3YzNPMTNiZjQ3Ly80Yy9rYXZEeU5KWUFtazRsRzlXdXhlc05XN3V0Nkd4WkxHdnNPSHFYSHZYZGdTVXZqM1Btc0wwWXRhV2trSmFWdytzeDVXNXVmcnplK1B2cVNzN2dvaEJJUmtjS1pmeHdtN3paMndRSEFtakg3cVFCOVpNNkF5bHpENzJLQ1FYV2hmVmhSajFaRVJFU3VCaFBRcnc2OHROWTRYbmdDT29aRC9iTEZPcXdyemNmYmkxclZIYy8rMmJ4OUR3bUpTWVNXRDJUYmpuMDgrc0NkbCt5cmNZUGFORzVRMnpiTDUzSVcvdmt2dy9NWldCVUZxOVhLNnZYYjZOUHpIdExTMCszT21TMFczTjF6eHd4TGxxMW02S2dKcEtkYmNYRXhjZHN0emVqL3pLTlVDQTFtOWZxdGhKWVBwSHUzRGt6NThuczgzTjFvMmJTaDdkNXBNMytpZGN2R2RzRlVvL3ExbURsM0FRQjdEeHpCYkxiUXJIRmRqaDAvelFOUHZtcjMyZ2NQSDJmaG4vL2FqcC9wL1lDdEhwVmNmZnFLV1VSRUNzYWNEcU8zd1NlNzdBT29nczUrc3BKeGZVWUFWY1lkREwybm9BQUFJQUJKUkVGVVByaFJBWlNJaU1qMXJvNC9kSzJZZFR4Nkc2U201MzE5Q1RmajIxOEpEUERubmFIUDgrZUtOWFk3eHhVRmR6Y2o5RWsxVzRxMDM3eWNQUjlEVUdBQWJXKytNZGU1Q3pIeCtKZnh5OVZlc1VJSS9aOTVsTisrbTBCNGFIbHFSa1ZTSWRTK29MdUh1enUzM2RLYzczNyszZGEyYWV0dXR1M2NSL2R1SGV5dWJkeWdOakd4OFJ3NmNvSjFtM1pRT1NMTXJ1YlZSNk5lNWRldlA4cjF5S3doSmNWSElaU0lpT1JmZERJOHZ3Yit5bFpVMHdvRm12NWtOZVhlL2E2U0QweHBBZlZLOXJla0lpSWlwY1pUTlNBa1kybFlkREpNMlZ1ODR5a21meTVmdzRwVkczbnNvYTQwYmxDYkcrclg1SzF4VTdGWTBvcnNOVEozcWt0T0x0anl1TUlxSDFTT3J6OTloL0pCNWV6YXoxMklKZnJzZVNJamNuK2hXS2RtVlI2Kzc0N0xGa2Z2K2NDZC9MdG1NLyt0M1lMWmJHSE1KMS9TckhFOUdqZW9uYXMvTDA4UGR1NDl5SnFOMjNJdGNTd2ZWSTd3c1BLNUhtNnVya2p4VWdnbElpTDVzK0U4UExVS0RpWm10ZVVNa3k3SG1qRmJLdnM5ellOZ1VuTUk4U3lpZ1lxSWlFaXg4M2FGSWRtQ2dmbkhZR1BldThlVlJOdDM3MmZFMkNuVWpJcWt4NzEzQVBENnkzMDRkT1FFYjR6NU5OZFN0c0xLRElQT25JMGgxV3ltMzlDeEhEOFpYU1I5RjhTdkM1Y0NFRkd4OExQYWExV1BwRnZuZGd3Zk01bWhveVp5L0dRMFEvbzltZXM2TnpkWDVuL3pNUjNhdG1UVDF0MDBhMXlQNUpSVWtsTlRDLzNhY25Vb2hCSVJrY3Y3K2lBTTNnaUpHZC9hWmE2NkswZ0FaWGRqaHU2UjhFNGo0NE9xaUlpSWxDejFBK3lYNVkzYUN1ZEtSMGp3ejZxTlBETmdGRDVlbm94NzgyVmJQYU9xa1JVWk1laHBGaS85ai82dmp5YzJMc0hwMTRvSUQ4RmtNbkhnOERGaVl1UDVkODFtTGlaZG5WbFJIZHUxNUtOUkE5bTE3eEJmelA2Rk1uNis5SHAyR0Q4dCtBdXIxY29ub3dmUjd1YW1CZXJ6aGI0OVNFbEo1ZTkvMXRLMzE3MVVkakN6NmtKTUhIc09IR0hLak85SlNrNWh3bWZmMGZhdVBxemJ1TDJvZmpTNVFsU1lYRVJFOG5ZeERkN1pDbXZQWld1MFpoVVNMNUJzOTdtWllLQUtrSXVJaUpSNFQ5V0FOZWVNSlhteFpuaDlFMHhvV21KM3dJMVBTR1R5Rjkvei9hOS9FQllTeE1UM2h1U3FRM1I3bXhhODlkcXpqUHJnTXg1NDhsV2VlK0pCdW5aczQ3Q2dkMzc0K25oVG8xcGwxbTdjVG1TbGNJQXJVdnZJYXMxZCs3TmNnRDhidCs1bTVQaHBWSTJzeU9TeFEvaGgvcCtNbS9RVjh4Y3ZZOFRBcHdrb1c4YnVublFIL1dRNmVQZzRROTZaZ0l1TEM3V3FSL0xwRjk5alRyWHdXSSt1ZUxpN0EvQlEzOWZZZitnWUFNR0JBZHpTc2pGMWExV2picTBvQXNybXJrY2wxeGFGVUNJaTR0aVJST09ENHFsczM2UlpLVVFBbGJsbUwxc0I4dEdOb0paLzBZeFRSRVJFcmwzZXJ2Qm1RK2kzRnN4VzJCOFA3KzJBWWZXTGUyUkZLaUV4aVI4WExHSFduQVhFeENWd1M4dkdqQmowREFIK2prT1JMaDFhVTdWeU9FUGVtY0NvRHo5bjZsYy8wcTF6TzU1OTRzRkN2ZjZkSFZveitmTzV1THE2VUtWeU9EN2VYczc4T0RZblQ1OWw0OVpkdUxxNnNuTHRabXBHVmJhZDI3WnpIOU5tL3NUS3RadHBlOU9OdlBYYU0vajUrdEM3eDEyMGJ0R0lZZTlPNHBHbmgvSk03d2ZvMnFrTmZ5eGRSV3FxbVpPbnoxTEd6OWZ1ZFZKU1Vwbjh4VnhtemwxQS9kcFJ6Sjc2THFFaFFVejk2a2VtemZxUk9iOHM1c0c3Ty9DL1h2ZlM4NEU3OGZIeG9uN3RLTUpDN0l1Ykh6cHlBb0RIWHhpT3ljRm5Wdk5WS3Q0dWVWTUlKU0lpdVMyUGh2ZTJaOXZKSm5QM3V3TDBZVFdSYTlaVUZWOFkxVmoxbjBSRVJFcVRHbVdnZjEwWW03RlVhdGxwaVBLRGg2c1U3N2lLMElXWU9MNzZiajcrZnI0TWZ2bEpibS9UNHJMMzFLMVZqUisvSE0rOGhYL3o1ZXhmcUY2MVVxRmYvNEd1N2ZubnY0MHNXN21lRWE4K1hlaCtjb3BQU09TTk1aOENVQ0UwbUVjZjZBSVlSY2hmR2Y0K1hsNmVqSHI5QlRyZDJzcnV2dXBWS3pGajRrakdUL3lLUDVhdDR1NU9iUmczOFNzQW9xcEUwTDVOYzd2ckx5WWxzMnI5Vm9hOTBwY3VIVzZ4QlVqUFA5bWR6dTF2WnNMMGIzRjNjOFZrTW5IM0hXMHZPKzVYWDNpY2lQRFFYTzBqeDAwdCtGK0NGQ21UMWRHY09oRVJLWjNTck1idU5mT3lieDFzeFNnaFdJQzNpOHdDNU5rMUQ0TGhEY0dyWkU2L0Z4RVJrY3Y0ZEMvOGRDVHJ1R2RWNkYydCtNWlR4STZkakNZc0pLaFFPN0NscGFmajZuSjlmVVk2RlgyVzRLQnlsLzE1VTFMTmVIcTRZMGt6YW90cWg3clNUU0dVaUlnWVlzd3diQlBzanN0cUsranVkM25kMktNS1BCbFZ5TDVFUkVTa3hCaXlDZFpscXpYWm9RSU1xbHQ4NHhHUnEwb2hsSWlJd0tGRUdMSVJ6cVprYTdTQzFTWDNqS2JMeWhaQXVabGdjSDFvVy9URk1VVkVST1E2WkxIQzIxdGc1ZG1zdHNhQk1QSUd6WllXS1FVVVFvbUlsSFpiWW93WlVFbHBHUTJGblA1a3F3R1ZjUnpnRHUrb0FMbUlpSWprWUFVbTdJTDV4N1Bhb3Z4Z1RCUGo4NE9JbEZnS29VUkVTck5sMFRCNm0xRUxDZ3EvL0M3bmZlSGVNTzVHRlNBWEVSR1J2SDEvQktidHpUb3U2dzZQVjRNdUZjRkZhL2hGU2lLRlVDSWlwZFdjdy9EWnZxeGpLeGc3NEJXd0FIbjIyVThBVVdWZ2JHUHcxemVaSWlJaWNoazV2eEFEcU93RFQ5V0VGa0hGTnk0UnVTSVVRb21JbERhT3BzQVgxUXlvRzhyQk96ZUFsM1k5RVJFUmtYdzZjaEUrMkFIYlkrM2JHd1pBdjlwUTJiZDR4aVVpUlU0aGxJaElhV0pPaDNlMjJoY0RMYW9FcW5WNWVMMkJVWXhjUkVSRXBLQ1dSOFBVUFJDZFl0OWV5eDlhbFllYmdxR3FYL0dNVFVTS2hFSW9FWkhTSXRGaWJJdThNL3UzakVXd0F4N0FuZUh3Y3AzQ1pWa2lJaUlpbVZMVFlmWkIrT2FRNC9OQkhuQkxDRlR3aHJJZXhxT2N1L0Zuc0dwUmlsenJGRUtKaUpRR3A1Tmg4RVk0ZGpGYll5Rm1RRmxOWUVxM3Y2OW5WZWhkclFnR0tTSWlJcEloM2dML1JzT3kwN0RoQXFUcjExYTVCdnpSdnJoSGNOMVRDQ1VpVXRMdGo0ZlhOa0tzT2FPaGtNdnZIQVZRL1d2RG5SV0xZSkFpSWlJaWVWQWdKZGNLaFZCT1V3Z2xJbEtTYlRnUGIyeUdsUFNNaHNMV2Y4cHhxNnNKaHRXSDFpSE9qMUZFUkVRa3YrSXRSbW1CVTBsd0xnVk9KY09aak1lcDVPSWVuWlIwQ3FHY3BoQktSS1NrK3ZNVWpOME96dVpQVnBOeGMrYTlYaTd3ZGlOb1ZLNUloaWtpSWlJaUlxV0RXM0VQUUVSRXJvQ3ZEOEpYQjdLT25aZ0FaUmRBbFhHSHNZMmhlaG5ueGljaUlpSWlJcVdPUWlnUmtaSWtIZmhnSi94K0lsdWpGVXhGc0FTdnZDZU11eEVxZWpzM1JoRVJFUkVSS1pVVVFvbUlsQlNwNmZEbUZsaDdMbHRqb2RmZ0dmZGwzbHJKeHdpZ2dqeWNIcWFJaUlpSWlKUk9DcUZFUkVxQ3BEUVl2QkYyeEdhMVdTbmtES2djd1ZWVUdSamZCUHowbGlFaUlpSWlJb1duM3loRVJLNTNpV2t3YUFQc2ljdldXTmdsZURrQ3FOcitNTFlKZUxzNk9VZ1JFUkVSRVNudEZFS0ppRnpQRXROZ3dEclluNUN0MGNrbGVKa1VRSW1JaUlpSVNCRnlLZTRCaUloSUljVmJIQVJRb0FCS1JFUkVSRVN1UlpvSkpTSnlQWW8xdzREMWNEaXhpRHBVQUNVaUlpSWlJbGVXUWlnUmtldk5oVlI0WlQwY3UyZ2NGM2IxblNNS29FUkVSRVJFNUFwUkNDVWljajI1a0FvdnJZTlRTUmtOaFMxQTdvQUNLQkVSRVJFUnVZSlVFMHBFNUhweE5zVStnTEpDa1UyQlVnQWxJaUlpSWlKWG1HWkNpWWhjRDA0bkcwdndvcE9OWXkzQkV4RVJFUkdSNjR4Q0tCR1JhOTNwWk9pM0RzNmxaRFJvQ1o2SWlJaUlpRngvdEJ4UFJPUmFkakxKUG9EU0Vqd1JFUkVSRWJsT0tZUVNFYmxXSGIxbzFJQ3ltd0ZWUkgwcmdCSVJFUkVSa2F0TXkvRkVSSzVGUnkvQ3krc2d6bXdjVzNGdUNWNzJHbElLb0VSRVJFUkVwQmhvSnBTSXlMWG1VS0tEQU1xSi9oUkFpWWlJaUlqSU5jQmt0VnF0eFQwSUVSSEpjQ3hqQ1Y1OFJnQlZsQWxVcEM5ODBneDhGRUNKaUlpSWlNalZwNWxRSWlMWGl1Z1VHTGcrSzRDeUF0WkMvak50TmRrWE1RL3podkZORkVDSmlJaUlpRWl4VVUwb0VaRnJRVXdxREZnUDUxS05ZOXNFcHNKT1ZzMVd4RHpJQTk2L0VRSThuQjZtaUlpSWlJaElZV2ttbEloSWNVdXd3TUFOY0NySk9DN0tHbEJsM0dIOGpSRGk2ZHdZUlVSRVJFUkVuS1FRU2tTa09DV253MnNiNFhCaVJvTzE4QUdVMVdSL3Y3Y3JqR3NDRVQ3T2oxTkVSRVJFUk1SSkNxRkVSSXFMMlFyRE5zR2V1S3kyd3RhQU1tN0dsa0M1dThEb3hoRGw1OHdJUlVSRVJFUkVpb3hDS0JHUjRwQnVoYmUyd09ZTFdXMVdFNWdLV1FNcSt4SThGMkRrRFZDdnJKT0RGQkVSRVJFUktUb0tvVVJFcmpZck1HWTdyRDVyMzFZVUFSVEFhL1doYVdEaHh5Y2lJaUlpSW5JRktJUVNFYm5hUHRrRmY1L08xdUJFSGFpYzk3NVVHMjRMTGZ6WVJFUkVSRVJFcmhDRlVDSWlWOU5YQjJEQjhXd05UbXlGWjhYKzN0NVJjRmZGd285TlJFUkVSRVRrQ2xJSUpTSnl0ZngwRkw0K21IVnN4WWxDNURsbVFOMWJDWHBXY1dKd0lpSWlJaUlpVjVaQ0tCR1JxK0gzay9EcG5td05HU0ZTWWV0QVpVK2dPbGFBNTJvNk1UZ1JFUkVSRVpFclR5R1VpTWlWdHVvc3ZMOGo2OWlaR1ZEV0hFdjNXZ1REZ0xxRkhwcUlpSWlJaU1qVm9oQktST1JLMm53QjN0cVNVYjhKYkRXZ0NqTUR5bW9pVzBkd1F6a1kwVkQva291SWlJaUl5SFhCWkxWYUM3c1dSRVJFTG1WM0hBeFlEeW5weHJFVE5jaXhtc0NVbnRWQlRYOTQvMGJ3VWdJbElpSWlJaUxYQi8zMklpSnlKUnkvQ0lNM0ZrMEFsYk9EU0Y5NHI3RUNLQkVSRVJFUnVhN29OeGdSa2FJV2I0SFhOa0tDSmFQQjZsd0FsVDNBQ3ZPRzhVM0F6ODI1TVlxSWlJaUlpRnhsQ3FGRVJJcVN4UXF2YjRMVHlSa05UazZCeW42N254dU1hd0lCSHM2TlVVUkVSRVJFcEJnb2hCSVJLVXJqdHNQTzJHd05UazZCeXJ6ZDFRU2pHa0dZbHhQOWlZaUlpSWlJRkIrRlVDSWlSV1hXUWZqcmROWnhZYmQ5c0pveTdzMFdZQTJxQzNYTE9qRTRFUkVSRVNsTyt3NGVKU1l1SWQvWFgrazl4TXhtQzJhejVmSVhYa1o2dXZZNmsveFRDQ1VpVWhSV1JNUE1BMW5IT1VPa0FzbFJRNnBuVmJndHJQQmpFeEVSRVpGaTErTi9nNW0vYUZtK3J0MjJjeC9kZXZYbjJNbG9BTkxTMHpseDZreStIckVPZ2k2TEpTMVg0UFRNd0ZFOC85cG9wMzZtdFJ1M2MvZWovVGg5NXZ4bHIwMUpOUk1URzUvcmtYTmNUNzcwSm92K1d1blV1QXJMVWFCMjZPakpmQWR0dzBkUFp2eWttYm5hbng4MG12Y256M0o2ZkNXQkt0dUtpRGhyUnl5TTNwWjFiS3ZqVk1odmhiSUhVSzFEb0hlMXdvOU5SRVJFUklwTWVycVZ6Zzg5ejZzdlBrNzdXNXB6WjQ4WEdmQjhMMjV2MHdLQXhJdEpEa09nVEhFSmladzRkU1pYdTV1Ykt5SEJnYmJqS3BVcmN2RmlFaDlQbmMyNE4xL203TGtZN243MDVYeU44Y0c3Ty9EYVM3M3QybjVkdEl3UFBwM0ZuTS9lbzJLRmtIejFreDgxcWxVbUlUR0o2VE4vWk5pQS8xM3kybm0vL2MyNGlWL2xhaC8xK2d0MHVyV1Y3WGpyem4zYzNyYkZKZnY2YU9wczV2MzJGMHQrbk1xVUdkL3ozYnpGTFBseENsNmV6dFZPZlhId0dDcUdoekQwNVQ0QUhEaDhuTzU5QmpGbStFdVhIZE9SWTZkWTlOZEtSZzUrMXE3OXhLa3pyTjZ3alZ0dmFlYlUyRW9LaFZBaUlzNDRsV3dVSWpkbkJFNU8xaUczNjZCbUdSaGF6N254aVlpSWlFaVIyYng5TitjdXhOSzRRVzIyN3R6SG1YTVhhTnlndHUzOGdzVXJIQVl0bWI2Yy9RdGZ6djRsVjN0RWhSRG16ZnJRZHV6bjY4MmozYnZ5OTRxMUpDZW5FRm8ra0hWTHZpbjB1SCtZdjRScVZTSUtGVUM5KzlIbi9MYmszenpQcDZhbU1tL2hVaGI5L1YrZTE0d2U5aUpnaEczZlRSc0R3SnFOMnhnNzRhdGNZN0phcmJpNFhIclIxc1l0dTJqVDZrYmMzRnpac0dVWHJaczNjanFBV3JOaEc2czNiR053Nnlkc2JkVWlLOUtvZmsyKy9QWVgycmRwanNtVTl3ZjlLVE4rb0ZiMUt0eHgyMDEyN1hOLytRTjNkemZxMVlyaTBKRVR1ZTd6OGZHeUN5QkxPb1ZRSWlLRmxaZ0dnemRBUXVZVVlpdGM0bzNwOHJJRlVLRmU4RzVqY05lcWFSRVJFWkZyeFovTDExQTVJb3lnY21XWk9XZSs3WG1tdSs5b1M3dWJtenE4dDh2REw5S241ejNjMTdWOXJuT3Vyc1puUGt0YUduOHVYd05BK2FCeVBIei9IU3o3YndPUkVXRzR1Ym14OU45MWx4eGZ5NllOcVY4N3lxNXQrWDhiMkxQL01QZDBic2VLVlJ0dDdYRUppYmlZVEhadDJWV05yRWhFaFJDNmQrdG85ek5GbnpsUGNrb3FsU055bDR1d1dOSTRjdXdrMWFwRTJMWFhybEdWRTZmT1lES1pxRkk1SElBWjMvMUtwWXFodWNZTDRPYnFtdWZQbUpTY3dxNjlCM25pa1c0a3A2U3lZODhCZXR6WEtjL3I4eVBWYkdiOHBKbFVxaGpLUFYxdXRUdlhwK2U5dkRqa1BiNysvamQ2ZGUvaThQN3R1L2Z6eDdKVlRIMS9HQ2FUaVUzYjlsQ2pXaVdzVml2emZ2c2JzOWxDcitlR09ieTMzYzFOR2Y5V2Y2ZkdmejFSQ0NVaVVoZ1dLN3l4Q1k0blpUUTRPUVhLU2xhQTVlTUs3eldHc3U1T0RsSkVSRVJFaW9yVmF1V3ZGV3U1cVZsREFQNWFzWllXVGVyYlhlUHQ1WW0zbDJlZWZmajUraEJhUHU5WkwyYXpoYmZmbjI3WGxweWNRdmR1SGFsZko0b3ZaLzlDbDQ2M09MejNqNldyOGZIMnNndDEwdExUbWZ6RlhBRG1MVnpLdklWTGM5M1hmOWg0aC8zMWUrb1Jlblh2UXZXcWxhaGV0Wkt0dlUrL3Q0aFBTR1RtNUhkeXpUNmE4ZDE4cG56NVBWOU5lcHRhMVNQei9EbFRVczBzL1hjOWp6NXdwMTI3eFpJR2dNa2w3OC9WbTdmdndjUERuVmJOR3JKMXgxNWNUQzYwYnRFNHordnpZL0xuY3psdytEaFQzbjg5VndEV3FsbER1bmE4aFVtZno2Rnh3OXE1UXJPMDlIUkdmL2dGZDkvUmxpWU5hM1AyZkF3dkRYbVB1KzlvaTVlWEoybHBhY3lhL0k3RC95NzZEeCtQcDBmcCtzeXZFRXBFcERER2JZY3RNZGthbkp3QmxSbEF1UUJ2TjRLS1BrNzBKeUlpSWlKRnpXSkpZOFNncDRtTUNNTmlTV1BZZ1A4Um1XMDIwSDI5QnhCOTlzSWwrNWoweFJ5bXp2d3h6L092OSsvRFB3dStzQjMvdDNZTEx3NTVqMXRiTitYTXVRdjQrbmpiNmhYbHRHbnI3bHh0cytZc1lOL0JvNHdlOWlJdG16YXdPL2Zpa0xHNHVyancwYWlCRHZ2enpHTjUyOUQrZmVqMTdEREdUL3pLcmc3VTZUUG4rZXpybjdudGx1YVhES0FBbHY2N2pvdEpTZHpkdWExZGUzeENJZ0FuSGRUTnlsUzFja1dtdmo4TVR3OTNLa2VFTWUzRDRmaDRlMTN5OVM1bDhkTC8rUHFIMytoeGJ5ZWEzbERYNFRVRG4zK01qVnQzODlLUTk1ZzRaakIxYTJYVmJQMXk5aTlFbnozUDVIRkRBWmo0MlhkNGUzblN0Vk1iK3ZaN2kwZnU3MHlkbWxVZDl1dGljc256Nzdta1VnZ2xJbEpRM3gyQ3YwNW5IVHN6Q1NyN0RDaUFWK3BBd3dBbkJpY2lJaUlpVjRLN3U1dmR6S2VjczZBR3YvUUVLYWxtQU9MaUUvbmcwMW4wZk9CT2FsU3JuS3V2NHllaitXVGF0eno3eElPMjVXa0FOYU95d3B1azVCVEdUNXBKMTQ1dGFOYTRIcjh0K1ljTHNmRjBmYVNmdy9HZFBXY2ZnTzNZZllCcE0zL2kxdGJONk5DdVphN3JYVjFjY0hWMW9ZeWZiejUrK2l4UlZTSjQ3c2tIU2MyeHE5MzdrMmNTWEs0c1EvczdEc215Vzdqa0grclVxSmFyRnRLRjJIZ0E5aDA2bHVlOW9lVURiYlBKUW9JRG5hcW50R0hMTGthOE40VUdkYXZ6MGxNUDUzbWRuNjhQazhZT29lL0xiL0hzcSsveTdyQVh1Ym41RFlCUjlEMHVJWkc3ZXZZajFXekdiTFl3ZXRpTFRKLzVFMzYrUGp6MjBGMVlyVmFIOWFSU3pXWThOQk5LUkVUeXRDSWFQdCtmZFd3Rkk0RXF6RTU0T1dwSVBSZ0puY0x6dmx4RVJFUkVybG5OczRWU0thbG1aczFkd0U4TC9tVG01SGNJRFBDM25VdElUT0tUNmQvaTUrdk5iYmMweTdOWStLZ1BQOGRrZ2tFdlBtNXI4eS9qbStmTXBZRWpQclE3ZnVPOVR3a3M1OC9RbDU5MDVzY0NZTmUrUS9SOWVXU3U5aSt5RlZsUFRrN0J6ZFdWT3g1NjN1NmFUcmUyWW5pT25mUHVhSDh6dzk2ZHhEK3JOOUc2UlNOYis0SERSdmkwZWRzZTB0T3R1RnhpV1o2elZxN2R6S0MzUGlZNE1JRDNSdzdBdzkwSWcySmk0NW53MlhmMGZPQk9xa1ZXdEYwZlVTR0V5V09IOHZ5ZzBmUWJPcGI3dTdibjVXZDY4c2JBcDBoS1RzSGJ5NVBYUjAya1RxMXFkR2pYa2daMWEzQXEraHpIVHB4aStKaFArZVRkUVZRSURiWWJnOWxpMFhJOEVSSEp3NTQ0R0wwdDY5ZzJBNm93QVJUWVRaOXFFUXovcTE3NHNZbUlpSWpJTmNQVHc1MzNSdlRqaVJkSHNHSHpUbTV2MjhKMmJ0TzIzWnlPUHNlVThhL25HVUNObnpTVFJYLytTNWNPclpuMzI5ODhmTjhkTkc5Y24yK25qYzV6NTdocEh3ekR4ZVJpeks1eGQrZVozZzhRRVI1S3VXd0JXR0dscDZXVG5KekN3T2NmYzFpUS9GTEtCNVhMMVhiSGJUY3hmOUV5UHByeU5UYzN2OEUyUzJqcmpyMkVsZy9rM1BsWWR1emVULzA2VitiemNVeGNBa1BlbmtCd3ViSk1IamZVTGlUODdPdWYrV1hoVW01djA4SXVoQUpqdDd4dnByN0xrTGMvWWVmZWc1aE1KcG8yTXBid1RmNWlMbW5wNmJiQUxTd2tpTENRSUJJU2swaEtTbWJvcUFsTS8vQU51NXBUcWFsbVBEMjBIRTlFUkhJNmt3SkROb0U1STNCeXNnNjUzZjFWL1dCNEErZjZFeEVSRVpGaU4ydnUvL0h4dE5sMmJZUGYvZ1Rlem4zdFk4OFB0ejB2SDFTT2hYTW1rbW8yTTNMOGRQNWN2aG8vWDI5U1VzeDhNdTFiUXNzSDhkcklqL00xaGcvZkdjZ3RMUnR6ZXhzaitHclhyUytXdFBSYzE2V2twQUxRdW12dW1WS2VIdTc4K2RQVVhPMDMxS3VaWjMyamducm8zazY4TXZ4OWR1dzVRTDFhUnJIdkZhczJjbXZyWmh3OGZKeEZmNjI4WWlGVWdMOGZIN3c5Z01pSUNnUUhaWlhDT0hyOE5EL01YMExIZHExb2xWR0FQcWZBQUg4bWp4dEtYRnlDclREN3VrMDdtUEhkcjN3d2NvRGRib2tBZnI3ZURCLzRGTThQR3MxbnMzN21tZDRQMk02bHBwcFZFMHBFUkhKSVRJUEJHeURPV09QdlhBQmxBdEt6bHVFRmU4S1l4dURwK0JzdEVSRVJFYmwrZExxdEZRM3lDRTc2OWgvSmczZDNvTk90clhLZGMvY3dmaldQaTA5azZiL3IrUENkZ1h3OGRUYjFha2RSczNva0thbEdZTFRreHlrRWxDMERHRE4yL2xtMWtSa1RzNWJKdGVyOGVLNisrei96S0ZacjdwbjdNNzZiajR1TGljZTZkODExempYSERuRm1pMUgveWMzTk5kZTFoZFd3YmcwQWpoNDdSYjFhVWF6YnRJTWp4MDR4Nk1YZVZLa1V6b1RQdnVQcHgrOHZjTTJxL0xyeGhqcTUyc1pOL0FvdlR3OWVlZTVSVzF2aXhTU1NrbE1JRHN3S3ExeGRYR3d6ekk2ZE9NM2d0eitoWnJWSURoMDd5WXFQTm5MNDZFazhQZDM1K04xQmdGRS83SzVPYmZoaTlqeGF0MnhzMjJFdlJTR1VpSWprOHU1V09ISXg2N2pRUmNnemFrZGxCbENlTHZCdUl3Z3NYVzg4SWlJaUlpWFY1UXBsaDRlVnAxR0RXbm1lRHc0TVlOYWt0NmthV1pITWVVOVBQdEtOaTBuSmhSNVR0ODd0SExiUC8zMDVycTR1M0hQbnJaZnRJL0ZpRWdEZVR1eENseW16U1BleEU4WkdQNW54MkdlemZpYXFTZ1RORzllbmZ1MG9KbjB4bDYrK204OExmWHM0L1pyNXNXVDVhbGF1M2N5UWw1KzBDNXdHRFArQUZITnFycVYwbVRadjMwdE1iRHd4c2ZGRW56MVA1VW9WcUJKUmdXWTVDdGUvL0hSUHpweTlZSnM5bFpKcXhtcTEybzVMQzRWUUlpS1hNdXNnckRtWGRlek1MQ2hUZXRiTkp1Q3RHNHlsZUNJaUlpSnkzZnQzeldiUzAzTXZlOHZ1NEpIanJGaTFNYy96OVdwSFVUVkhIYUxzdXZiTTJoblBZckdRbHBadXQ1ek9uR1BIdXFKeTZyVHhlVGl3Q09wTGpaODBreitXcnVKQ2JEemxBdnhwM3FRK0N4YXZZTjNtSFl4L3F6OHVMaWI4ZkgzbytVQm5wcy84aWR0dWFVN2RXdFdjZnQxTE9SOFR4NWlQdjZSMXk4YmMzN1c5M2JrWCtqN0VrLzNlWk5MbmMrajMxQ081N20zVHFqRXpKbzZrU3FVSytQbjY1UGthWmYzOW1QamVZTnR4VW5JS0FGNmVua1gwVTF3ZkZFS0ppT1JsM1RtWWVTRHIyS2xsZURsdWZxNFczRmo0N1dSRlJFUkU1TnJ5MXRncHBKck5sN3htMFo4citXdkZtanpQang3MlVwNjFpQUErKytnTi9ET1dwODJkdDVnMUc3Y3ovcTMrdHZQMzlSNVF3RkhuejdaZCt3Z3RINGhQRWN5RXV1Zk9XeWxYMXAreVpmMjQ5ZVptbkRzZnc1aVB2NkRkelUxcGQzTlQyM1U5SDdpVFJYLyt5eXR2dk04WEg3OUplRmg1cDEvYmtiVDBkRjRmTlJGWEZ4ZEdESHdxMS9uNmRhclR1OGZkZkRIN0Y1bzJxc2ZOelcrd08xL0d6OWUydkM1N244ZE9uQ1lrT0JCdkw4Y2hVMEtpc2RJaXIvTWxsVUlvRVJGSG9wUGhuYTFaeDg0RVVGYXlsdUFCM0ZVUjdvbHdZbkFpSWlJaWNxMVovTU9ubHp6ZjlQYWVQUHZFZy9UcTNxWFFyeEZXUHNoV0U4clB6d2NQZHplN2NNYVU3VE5uUW1JU1ZtdmVNN1BTTW1adHhTY2s1bm1ObDZjblpvdUZKY3RXYzJlSDFvVWVkM1kxcWxXbVJyWEtBT3paZjVqblhuMlhzTkJnM25ydEdidnJ2TDA4R2Z0bWZ4NTdmamhQdnZRbTc0M294dzMxYWhiSkdESWxKYWZ3N29lZnMzYmpkZ2IzZTRLWTJIaE9uemxIY29xWjVKUVVrcEtTU1VwT0lTZ3dBRThQZDBhT204cWN6OGNTNEorMW1tSGJydjBjT1hhU0k4ZFBjZVRvS1E0ZU9jNmhveWN3bXkzOCt2VkhlT2NSbmgwOGZCd2dWeUh6a2s0aGxJaElUaW5wTUd5elVaQWNzS3ZqVkJqWmIyMGVCQy9WZG1aMElpSWlJbEpLRldRNVhyZGVMeE1ibDNEWlBtKzlKL2ZzbjB5RCt6M0JnVVBIU1VwT29YdTNqb1VjdFdOL3JWakxHKzk5U2xoSUVCTkd2NGF2ajNldWE2cEZWdVNqZHdZeWNNU0g5QnM2am5relA3Q0ZjRVZod3ZUdldQam52d0NNK2ZoTGg5ZjRlSHZoNCtORldFZ3d4MDlHTSthakx4anp4a3UyODBQZm1jREowMmVwVkRHVXFDcVZ1S1ZsWTNwMTcwSkVlQ2loSVVFQXJGcTNoZFVidGhFWVVCWnZMMCtTVTFMNDd1ZmY4Uy9qUzYwYVZZcnM1N2tlS0lRU0VjbnBneDF3TVBNTjI0a3BVTFpDNUJuSGxYMWdlQVBueHljaUlpSWlKWjZycXlzbUYvdlBvVlBmZngxL3Y3eHJpajdZNTFYYjgzRnY5cmZ0YWxkWVZTdUhzK2l2bGZSKytHNnFYYUpXVldHRVZ5aFA4OGIxZUhQUU0vaVh5WHNIdkthTjZ2TEZKMjl5UGlhMlNBTW9nRjdkdTJDMVdvbXFFa0c1QUdPSm9MK2ZMLzVsZlBIejljSEgyeHVYYlA4ZlRQeDhEbDk5TjUvZCt3NVRxM29rQUpQSERpRTRNQUN2U3l5cnMxcU41Wk9wWm91dE1IdGtwUXE4TWZDcFVyY2N6MlIxdEZlamlFaHBOZjhZZkxLN2lEckxGbUFGZU1EazVsQytkTDNKaUlpSWlNajFMU1kySGo4L0g0Yzd3NVUyeVNtcDdEdHdoUHAxcWhlNkQ3UFpnc2xrd3MydGRQNTlLb1FTRWNtME54NWVYQXRwbWY4c09sMEl5bmpxQW56VUZPcVVydlhlSWlJaUlpSWkyYmtVOXdCRVJLNEpNYWt3ZkZOV0FHV0Z3aS9EeTNIdnM3VVVRSW1JaUlpSVNLbW5FRXBFSk4wS2IyeUdjNmtaRGM3TWdNcmh0bER0aENjaUlpSWlJb0pDS0JFUm1MWVBkc1psYXpDQnFiQXJsYk1WSXEvcUN3UHJPams0RVJFUkVSR1Jra0VobElpVWJ2OUV3NDlIc280TG5UMWw3SVNYbVVENXVzSTdqY0JkLzh5S2lJaUlpSWlBUWlnUktjMk9YSVF4MjdNMVdBdS9DcytVanUxbUUvQkdRd2p4Y201OElpSWlJaUlpSlloQ0tCRXBuWkxTWU5nbVNFblBhSENpRGxUT1F1UTlaTDM1QUFBZ0FFbEVRVlJQUmtHVFFPZkdKeUlpSWlJaVVzSW9oQktSMG1uVVZqaVpaRHgzWmljOHNLOGYxU0lJZWxSeFptUWlJaUlpSWlJbGtsdHhEMEJFNUtxYmZRaFdueXVpenJMTm9LcmtBNjgzS0tKK1JVUkVSQ1EvWWhNaC9pTEVKMEZhV25HUFJ1VHFxVisxdUVkUWNBcWhSS1IwMlJJRE0vWm5hN0NDeVlsbGVKbjNlbVVVSXZkMmRYYUVJaUlpSXVMQXhyMndmaS9zT3dZeEdjRlRZbkp4ajBxaytNeDd1N2hIVUhBS29VU2s5SWhPaGpjM1o5c0J6NGs2VURuRHEySDFJZHpidWZHSmlJaUlpTTNaV0ZpN0c5YnZnUzBISU5WYzNDTVNFV2NwaEJLUjBzR2NiaFFpajdka05EaFppRHg3QVBWSUZXZ1I3T1FBUlVSRVJBU013T25INWJCNS8rV3ZCZkR4Qkg5ZkNQQURWMVU5RnJtbUtZUVNrZEpoL0E0NG1HZzh6eGtpT2FOeElQU09LcHErUkVSRVJFcXg1VnZnNTMvZzRFbkg1OE9Eb0VrTmFGQU5RZ0tnckI4RWxybTZZeFFSNXlpRUVwR1M3NDlUOE5mcEl1b3Myeks4RUU4WTBjQ3BqZlZFUkVSRVNycy8xaHN6bjA2ZHozM3U1dnJRS0FvYTE0RGdzbGQvYkNKU3RCUkNpVWpKZGlvSlB0bVpkZXhNR2Fqc04zdTZHSVhJZmZYUHFJaUlpRWhobkRvUEkyZkJpYlAyN1Y0ZTBMazVkTHZaV0dJbklpV0hmbnNTa1pJckhYaHpLeVNuRzhkV01FSWthOTczNUNYbkVyN0I5YUNxUGhXSmlJaUlGTWJHdlRCMkRpU2xaTFdWOFlHdXJhQnJTL0QxS3I2eGljaVZveEJLUkVxdW1RZGdmN3p4M0RhSnFSQUJGTmpQbnJxdkVyUU9jVzVzSWlJaUlxWFV0My9CbkwvdDIxclVnZjluNzc3am15cTdBSTcva25UU0ZncTB6TEtuN0wybnNrRkFVQVJFOWhTWkFpSkR0Z2l5MVZkRVpNdVNKUnRrN3lXYnNrZWhGQ2dVdW1mRyswZlNOR21TYmlqUTgvMThZdTU5N3NnVFd0UGNjNS9ubk1IdEpQZ2t4UHRPZ2xCQ2lQZlQ5V0JZZlQ5dVhaR2FlWGdteDM2UUdmb1ZTMlhuaEJCQ0NDRXlwbG5yNE5qVnVIVUhPK2pURWhwWFNiOCtDU0hlSEFsQ0NTSGVQK0VhbUhJNWJ0QlRxcXZoR1k3TjdnQ1R5NE5TTXBFTElZUVFRaVNIVGdlejE1c0hvQXJtZ3RHZElGZTI5T3VYRU9MTmtpQ1VFT0w5ODVNM1BJOU5NS0JMUlFES1pBU1VTZ0ZUS29DN1F4cDBVQWdoaEJBaVkvbjFIL01BMUVlVllOQW42ZGNmSVVUNlVLWjNCNFFRSWszOSt3U08rY2V0NjlJZ0FBWFF2eGdVYzB0Tno0UVFRZ2doTXFSMWgyRGZmM0hyRGNyRDEyM1RyejlDaVBRalFTZ2h4UHZqYVFRc3VHSFNvRXRGR2lpVEE2dGtoN2I1VXRNeklZUVFRb2dNNmI5YnNHWi8zSHFkTWpDNGZTb3pKUWdoM2xrU2hCSkN2QjgwT3BoNEJTSzErblVkb0V2cFI1eEo4Q3E3STR3dGt3WWRGRUlJSVlUSVdCNi9nSi9XeGExL2tCK0dmeWJwTllYSXlDUUlKWVI0UDZ5NEIzZEQ5TXV4TStrVXVvU09zRTRIeGdpVUFwaFVEbHdsZlo0UVFnZ2hSSEpFUnNQa0ZmcG5nS3l1TUtZTEtPVUtWSWdNVFQ0Q2hCRHZ2dXZCc09aQjJwekw5TTVjdHlKUUluUGFuRmNJSVlRUUlvUFE2V0RtV25qMlNyOXVwNEx4WGNITk9YMzdKWVJJZnhLRUVrSzgyOEkxTU9XeVlRUVRGdm5FazA0UmR3NkEwbG1nYzhGVWQwOElJWVFRSXFQWmNoek8zNDViSDlvZUN1ZE92LzRJSWQ0ZUVvUVNRcnpiZnZLRzUxR0dsZFFrSWpjNTFzMGVKcFJMK2JtRUVFSUlJVElvMytmdzE3NjQ5U1pWb0U3WjlPdVBFT0x0SWtFb0ljUzdhODhUT09ZZnQ2NUxZZFFvL3VpcDc4dENWb2ZVOUV3SUlZUVFJc1BSYVBXSnlOVWEvWHJPck5DemVmcjJTUWp4ZHBFZ2xCRGkzZlEwQW42NUViZWU0bWw0OFk3clVBQXFaRTFGeDRRUVFnZ2hNcWExQjhEbm1YNVpvWUJSSGNGSjd1c0pJVXhJRUVvSThlN1I2R0RpRllqVTZ0ZFRFNEF5elFOVlBEUDBMSkxLemdraGhCQkNaRHgzL1dERGtiajF6eHRDa1R6cDF4OGh4TnRKZ2xCQ2lIZlA4bnR3TjBTL25OSUFsRTZCV1E0cFp4Vk1LZ2NxU1FRbGhCQkNDSkVjR2kzTVdxOVBzUW42Sk9RZEdxUnZuNFFRYnljSlFna2gzaTJYQTJITmc5U2ZSeEV2ZWpXNk5IZzRwdjY4UWdnaGhCQVp6TitINFVtQWZ0blJYajhOVHluMzlZUVFWa2dRU2dqeDdnalh3TlFyY2V1cEhRVVZxMlZlcU9XWnlzNEpJWVFRUW1ROGZnR3cvbERjK2hlTklGZTI5T3VQRU9MdEprRW9JY1M3WThFTmVCVnRXTkdsUEErVWFmUXF2d3Q4VlR6MWZSTkN2RmUwV2wzaU80a01MVFFzUEwyNzhOcm9kRHJVR28zOGZ5Q1NaTjRHMEJyU2RPYlBBYTFxcEc5LzNtWjM3ajhpTURnMHlmdnJkSy8zLzhHWUdEVXhNZXBVbitkOS9LeFFhelJFUmtZbCs3aUVqbm1mLzI0a2h3U2hoQkR2aGdzdllmL1QxSi9IZFBTVXZSSW1sd2NIK1NnVVFzUlp2bTRiclRvUDVyN1A0elE1M3hmOXh6QjA3RS9jdXV0ajF2NHFNSmhSaytZeGJlNmZxWDZOcmdQSDAvenpyNU4xektoSjgyalFwamNQZlpQLzJmcm84VE5HVHB6SC9FV3JrMzNzMjJEQXlCK28wdWdMYnQ3eFNYem5lSjRIdktKenZ6RjhQWHJHYTcxQXZISG5BVDBHVDJEVDlnTTI5d21QaUtSam45SDhPSDhwbXRnb1FCcFlzMmszTlpwMjVhZGZscWZaT1dNRkJvVXdmOUZxL3RsMUtQR2QwOENpRlp1WU9ITmhzaTc4UmRMdE9RdTNmT1BXaDdRSHBYeXRzcWxqbjlGczIzMDRTZnRldlg2SE5sOE93L2VKUHdBYXJSYS9wOCtUOUFpeTh2dXVWbXNzQWs3OVIweGo0TGZUVS9XZXpsNjRSdXN1UTNqMi9HV2krMFpGeHhBWUZHTHhpTit2bm9NbnN2dkFpVlQxSzZsQ1FzTjQ4VExRb24zTHpvTjgwdTBicThjOEQzaEZhRmlFMVcwVFppNmtVOS92TE5yM0hqcEp5MDZEdVhIN2Z1bzYvQjZ3Uys4T0NDRkVvaUkwTU1QYnBDR0Y4L0RpSHphb0JPUjFUbDNmaEJEdkhmL25ML0YvOFpJZkZ5emw5OW5qVW5XdXE5ZnZjUE9PRC9kOEhqTmhaRCt6YlJHUlVSdzRlaGJQN0ZtVGZkNWVReWFSSjVjblU3NzdDb0RnNEZBQ2cwT1NkWTd3aUNoQ3d5TFFwaUI0WVcrdjRzU1ppNmpWR3RxMmFFZ0JyOXpKUHNlN3lpT2JPNDZPOWx6eHZzUFczWWRwMDF5ZmZYbnZvWk5NbnZWSHNzL1h0bmtEUmd6c2F0Rys3OUFwcm5qZm9YYlZDamFQUFg3NkluZnVQOEk5c3h1cUZGejU3emw0a3FPbkx0QzJlUU9xVkNpVjdPTlQ0djdEeDZ4Y3Z3UDN6SzU4Vks4NnJpNUovenZzNi9lTXVRdi9zcm05K1VlMWFWUy91bG5ia1JQL2NlUE9BL3AzL3d3eXU2YTQzOEpTWUNnczNSMjMzcXhheHFpR3A5WHFhUDc1UUVZTzZzWkhkYXZSb3VNZ3ZobjRKWTNxNlgvM3dzSWpyQWFCWWdXSGh1SDM5TGxGdTUyZGlod2VjZk1ZQytiUFMzaDRCUE4vWDgxUEU0ZnlJaUNRMWwyR0pxbVBuN1Z1ekxlRHU1dTFiZDE5bURtL3JXVGQ0aG5relowalNlZEppbUtGOHhNYUZzRWZLell5N3BzK0NlNjdaZWRCcThIdGFXTy9wbW5EbXNiMUs5ZnZXUHkvSE4rODMxZXpaZWNCOW0zOG5ZWEwvbWJ0bHIzczI3Z1FKMGVIWlBWLzVmb2RYTHg2azBWenhpZjVtSUdqcHRPMlJVTTZ0Mjl1MWg0ZEU4T0pNNWRvMmJpdXhURlZLcFRHd2NHZWtSUG44ZGZDSDhqczVwS3NmcjVQSkFnbGhIajdMYndGQWJGRFcxT2FDQ3FlV2g3UVBBTjhVeEpDSkZ1L2JwK3ljOTl4L3J0MG5YOFBuYUp4ZzVUUExkbng3ekVBbWphc1NWYjN6TWsrWHEzUllLZFNtYlU5ZS82U1M5ZHVZVytmOUs5eGFyV0daV3UzVWpCZm5rUy8yR3UwV3U3Y2U1VG9PUnZXcWNydUF5ZjQrWTgxOVBteWZZTDdlbnBrSlZzSzNuOUszTG4vaVBYLzdFMXdud2NQL1FCWXNub0xXUklJVEJUS241ZE83WnFadFNrVUNvYjAvWUxlUXlmeHZ5WHJhVlMvT2k2Wm5NbWZOeGVmdHZvbzJmMHRXNnFZUlp0V3EyUDNnUlBZcVZTMGJkblE1ckg3ajU0Qm9HVVR5d3VlcEZpNWZnYzNidC9ud3pwVlUzUjhmT0VSa1ludVU2Sm9RZXJWck1TUmsrZFp2bTRiUFRxMVR2UVllenM3N08zdENBNEo0L0NKLzFBcGxkZzcyQnUzcTJQVXFEVWFTcFVvYlBNY1NzbVNuZVorM3dhUmhpd0piczdRdlduNjl1ZE51WFR0SmdHdmdxaFl0aVJYcnQvaGVjQXJLcFl0YWR5K2ZlL1JCRWNSTGwzOUQwdFgvMlBSN3BVN0IxdFd6ald1dTdvNDA2VkRLdzRlUFV0a1pCUTVQYk54YnAvdElHeGlObXpiUitHQ1hpa0tRUDB3NzA5MjdqdHVjM3QwZERSYmRoMWk5OEdUTnZlWlBtNFFvQSsyclYzMEl3Qm5MbHhsNXMvTExmcWswK2xRSmhKWXYzRDVCdlZxVnNiT1RzWDV5emVvVTYxQ3NnTlFhZTM0Nll0RVJFYlJvbkVkaTIzWjNEUHovWWkrTEZ6Mk40RkJJUktFRWtLSXQ5YlZRTmpwRjdldVU2UThCaFY3WEU0bitMWk1hbnNtaEhoUFpYWnpvVnZIajltOS96Z3V5UmlsRVY5b1dBUzc5dXVEVUozYU5VOWtiMHVuemwzbWgzbExtUFJ0ZjdNTG5EMkdLUXFsU2hRMjNrMVhhN1RvZERxcmQ5ZHo1L1FnT2lhR2hjczJVTDlXNVVTRFVPSGhFWHpSZjB5Uyszbm8rSDhjT3Y1Zmd2dDgzZXR6dWljaDJKQVduang3a2VBVU5sUDdqNXhKY0h2VmlxVXRnbEFBRmNvVXAxTzdacFF2WFJ4bkp5Y0FTaFlyUk1saWhaTGZZUk9SVWRGb3RWck9YN3JPVS84QUd0U3VRaVpuSjdQZ1RpWm4vZXNGQllkeStNUi8yS2xVZkZDOGtOV2ZQWUI3Rmpmak1hYXUzYnpMamR2M3llR1JqWHExS3FXcTM2Q2ZadGVvZmY5a0hXUHJZankrbnAzYjhGWFBEc2IxeGcxck10VXdDaEJnMEhjek9IbjJNaVdLRnJRNFZtdVlNcG5ZQmExSW5yTTM0S1RKSVBVK3JjQXBmYS8vMzVqOVI4NlEzeXNYMmJObVljVzZiY2JsV0syYjFhZEI3U3BXajIzWmFSQzl2bWhMT3lzQmE1VksvenVxMW1pTW4wMmUyYlBTcVgwekRwODhUd0d2WE5qWjJYSG8rTGtFKzFlalNqbktsQ3hpMW5iazVIbHUzZldoYmZNR0hEMTF3ZGdlSEJxR1VxRXdhek5WcUVCZXZITG5vRU9iSm1idnlmLzVTeUtqb3NudmxjdmlHTFZhdzBQZkp4UXU2R1hXWHJLWS9uTktvVkJRTUwvK1J2Q3l0VnZKbHplblJYOEJpeHN3cGlJaW83aHgrejQ5T3JjaE1pb2E3MXYzNk5ndTVWSFFDMWR1VXFkVlQ3TTJqVVkvZlRGK08wQlVWTFJGRzhEbUhRY3BXaWdmZVhQbnNIb2NBRG9kbmVQOWpjM2s1TWplRGIrbHJQUHZJQWxDQ1NIZVhsRmFtSDdOcEVFSGloU1Z3OE1ZZ1ZJcFlGSjV5R1Q3RDVzUTR2MjBhZnNCNWl4Y2xhUjlkVm90Q29XQ1VaUG1KMm4vN2FzWDRCNXZSTTJHcmY4U0doWkJuUm9WS1ZHMFFMTDYrdUNoSDZPbkxDQTBMSUoxVy9ZYWcxQmFyYzZZUzJmRnV1MnNXTGZkN0RoclV6V09iRXRaenFuY09UM28wS2FKY1YyajFSSWVIb0dEdlQyT051NDJoNFNHb2RWcXlaTFp6YXk5WXJtU1Z2ZC9IV3BWSzUvb2V4NDJiaGIvWGJyT2tnVVRLVm9vbjgzOVZDWVhRZWN1ZXJOcnYvbElnSlBuTG5QeTNHVUF2dm5xUzdSYUxVUEcvSlRrdnM3L1lTU3VMcG1NNjcySFRqYkxGM0xvK0RucWZkekw3Smg5R3hmaW5zV05YZnVQRy9Pb2RPd3oydVpyVEJqWmo0K2Ixck5vLzJQbFprQS9paW82T29ab1lvemJZdFQ2ODZvMW1rUkhOOFdPVW5Kd3NEZE9UWXhQcTlXbUtnaVUwQWluNEpBd3pwNi9ScGJNcnRTb1hOYnFhMFBDRjdRaWVTS2o0WmN0Y2V1bENrQzljdW5YbnpkSnA5Tng0T2haYWxYVnYrRURSODlTdlpMNWpVMW5KMGVjblJ4dG5zUFZKUk01UFcyWEQ0eUpVVE5sdHZuVTNzaklLRHEwYVVLWkQ0cXdkUFUvTmtjLy9udm9OSm1jbmN5Q09ocXRsdjh0V1EvQWxsMkgyR0lsSDl1d2NiT3NubTlJMzg1ODJhRWxSUXZsTS91czdEVmtFaUdoWWF6NDMxU0wwVWZMMW01ajRkSy9XZjdybEFULzlrVkZ4M0RvK0g5MCtiU0ZXYnRhclFGQWtjRG94VXZYYnVIZ1lFL05xdVc0NG4wYnBVSkpuZW9WYmU2ZmtGWk42bEdoYklsa0hUUG50MVVXbzVGOS9aNXg4dHhsK25Wcmo2dExKc1luTWpYUlZFYjdmSklnbEJEaTdiWDROdmdidnZ6cVNGa0FLdjV4ZllwQ0Vja0pJVVJHbERtekMwWGozWm05ZXVNdWRpb1ZKWXRaanFDSUx6UXNuQWVQbnVEcTRrekJmT2JUZWUxVTVoZllVZEV4ck5ta1Q1YlN1OHNueWVwbllIQW9ROGZOSWpRc2dxS0Y4cG5sa2pwdzdBdyt2azhvODBGUnFsVXNiV3ovZStzK3dzTEQ2ZDdSY3JTUnZaMmRNYWlRSERrOHN2RmxoNWJHOVN2ZWQrZ3hlQUlkUDJscU5ZY1JRS2UrMy9IZ2tSOG5kNlY5UXV1a1VpbVZWa2YrbUlvTmlEZzZPQ1M2YjZ5N0Qzd1RUS1k5cUhkSFFIOXg1SlU3QjJXc1RMT0xkZFg3TnI1UC9JMFhXL0hWcUZ3V096dnppNUtMVjI4YUUrRnF0RnJXR242L0dqZW9ZUllzaTNYRit6YVBuL2hibmJaNTljWmRqaGxHUGlRMEdtbnpqZ05zM3BId3FMSnVuMy9Nb0Q0ZHllVHNaSEhSRlJPajV0Y2w2N2x3K1FhTDVvN0gwV1FLWFh5emZsMkJuVXBGMzI3dGsvd3pBVGg0N0N4cWpZWW1EV3BhL0pzQnhvVHQxcmFKbEZtK0I0TEM5TXNPZGpBMDRkbTQ3eFcxV3NPRVVmMG80SlVMdFZyRHVHLzZVTUJrTkZDNzd0L2cvK0pWZ3VmNGRjazZmbCt4MGViMnNjTjZjV3o3RXVQNnliT1hHZlRkREJyV3FjTHpnRmU0WkhKbXpOQmVWbys5ZU9XbVJkdktkZHU1Yy84UjA4Y05va1lWODBEdG9POW1vbElxbVRkdGhOWHoyYnJoTUdaWUw3NGNNSTVadnl3M3l3UDE3UGxMRnEvYXpJZDFxeVY2OCtYUThYT0VSMFRRdW5sOXMvYVFVUDB2MXhNYm96dEJQMVg2OTluamNIU3dKNzlYTGhiTkhaK3N6dzFUZWZQa0lFOXV6MlFkcy9hUEgxSEV1eTVac3ZvZmREb2RqZzRPT0RyWTA3UmhUYTdkdkVzbUp5Y0tGY2hyOVR5ck4rNmljSUc4MUtpU1FhSzRCaEtFRWtLOG5XNEV3eGJmeFBkTGlFNEJDaTNHVVZCVnNrUDcvS251bWhEaTNkU29YblZqNHRoWW5mcCt4NTM3ajFndy9kdEU4ek9zM2J5SFdiK3VvRldUZWphRE1MRldiOWhKd0tzZ25Kd2NyVTR6c0NVOElwSVJFK2JnNi9jTXoreFptVHQxaFBHT2VuUk1ETDhzWG9kU3FXRGl5SDdHNlF3QWV3K2VKRElxeW16S2txbVVCS0ZBUDhva09rWS9RaVlvUko5b056SXEybW9sSWRCUFh3QXN0cnRuZHJNYUJGQ3JOWVNHaGVPZXhjMWlXM0pwdEZxYlV5VGlpeDBkRXhVZG5hUThSa3FsMHVvVW14dTM3L1BOOTNQSW16c0hycTZaQ0EzVmw5K3VYS0ZVZ25mQnA4eit3MWp4eXBxcFl3WmEvSnQwR1RET09FcHEzK0hUK0Q3eHAwNk5pc1k4Sy9HTm4vNC9mUkRLenZ6cnZsYXJZODcvVmdKUU1IOGVzcmhaM3BoNUh2QUt2NmZQOGNqbW5taittTnk1UEd4dXM3TlRjZmZCSTY3ZHZNdTBPWXVaUEhxQTFmMnUzN3JQdWkxN1VTbVZOS3BmblRJZkZFM3dOVTNGVnRDeU50b0xJRHBhLy91YkZtWG9oYjRTM2k2VFdhd2RQNFFjeWErdDhNNnl0N2N6Ry9rVWZ4VFU2TUU5aURMOHpnV0hoREhudDVWODhXa0xpaFcyL1A3NStJay9DeGF0WVVDUHo4dyt6NHNYaVF2ZVJFUkdHZi91VksxWW1wMzdqdkVxS0lSV25ZZFk3ZCtMQVBNQW1QZk5leXhhc1ltR2RhcGF6VytvVWlwUnFaUzR1U1l2UDFHUmdsNTgxZk16b3VQOWZ6WDdmeXZ3eUpxRk1jT3NCOGxNN2RwM2pBK0tGVFpMeGc3d0traGZaT1BPQTl2WEFUazlzeGxIaytYd3lHWnhqdVRvTlhnaVYyL2NUZlp4WlVvV1lka3Zrd0Y5eGRnZGU0OWE3RE5tNmkrVUwxM2M2bWRmVkxUK2IzcXRhdVVrQ0NXRUVPa3VSZ2ZUcjhhdHB6UVh1V2tBS29zOWpKRThVRUlJYzFVcmx1YjJ2WWY4ZDhtYmhva2taNzV3NVFhZ3IzQ1RrQmNCZ1N4SlFwNmIrQUtEUWhnOFppYmVOKy9obnNXTjMzNGFRKzZjY1JmNDBkRXhWQzcvQVZVcmxqYTdZSG1keGt6N2hWT0c2V2F4dHV3OHlKYWRCeE04cmxtSGdXYnJpK2QrYnpIZElUUXNnaTc5eCtEN3hKOHhRM3ZScnRXSHFlcnJ1WXZlREJ5VnZGTGpQUWRQVE5KK2xjcVZaTkdjOFJaVGJDYi85RHVnSHdYMXBxWlR4S2pWL0xiMGJ5RGhVWGF4Z2JiNEk2SCszdm92bDcxdmt6dW5CNnYrTnhVbks5T0dWbS9jeFp6ZlZ0R3dUbFdMQ2x2Sm9WQW9tUExkUURyMy9ZNmQrNDVSc1d3SlBtbHAvbk5XYXpSTW03TVluVTdIc0FGZGtoV0FldXIvZ3JNWHJsRzBVRDZiVS9aaVIxWDQrRDVOVVhFQUVVZWpoYmtiNHRiejVZQzJ0ZE92UDIramFpWkJxYWpvR0ZhdTM4Nm03ZnRaOGIrcFpzVVpRc01pV1BESEdseGRuUG13YmxXYndkNXBjLzlFb1lCUmc3b1oyeks3dWRnY3VUUml3bHl6OWU5bi9FYTJySmtaTTlSR2ZxSmt1SEhuQWIySFRyWm9OLzE3RnhrWmhaMUtSYlBQemY4R05HMVkweUl3Myt5ajJvejc0VmVPbmI1SW5lcHhWVUR2K2VpRFQ1ZXUza0tyMWIyUm9nSXRHdFhoczlhTjBhRkRZZU9pSXpnMGpNeUdZTjNmVy8vbG9lOFQ0N2FmZmxtT1IzWjM0OGpMV0UwYjFtVE5wdDFFUnZXeW1MWjQ0Zkoxb21OaStMQnV0VFIrTjI4L0NVSUpJZDQreSs2Q1g0UmhSUWNvRGMvSkVTOXlOYm9NdU1sSG5oRENYTFZLWlZpOWNSZW56bDFKTUFpbDFlbzRmL2tHQ29XQ1NvbmtOL3A1OFJvaUlxTVMzQ2UrcC80QmZQM3RkQjQ4ZWtKVzk4ejhPbU8wUmFEcG9lOVRxbFVxZzA2blkwKzhDa1RoRVpIb3RKYnRzYXpseWttS1QxbzBOTjdwZityL2duVmI5bEtoYkFucTE2eHNkZisvTnU3azFhdGd2alpNVFl0bGJhckRnMGQreHRGQXgwNWZTSFVReWpON1ZscFp5Wk55NnR3VmN1ZnlvSUJYN2dTUHYrZnptSWUrVDJsUTIvSzl4WjkrQ2ZEdm9WT2NQbitWQ21XS1d5Ujd2M1B2RVN2WDc3RDVXa21wUG1qTC9pTm44UFY3UnVNR05SSWNaYWMyakVwek1BbENQWGpveHkrTDF3THczZENlVmdOUWFjMDlzeXZmaitqRHNQR3pDUXVQc05pK2JQVldidHg1UUxPUGF2TjUyeVpXem1EYjlqMzZrUWUyZm5lMFdoMWhoaW1NOTMxOHFWQ21lREo3TDB4dE9BSlBBdlRMU2dVTSt4UWszN3R0amc3MnpKZ3doQjZESm5EKzBuV3p6NG1MVjIveXpEK0FoYlBHMmd4QXpmcDFCYnYzSDZkbDR6cHMyWG1RVHUyYVVhMWlHZFlzbW00eng5cWlPZU5RS3BSRXg4VGdZRzlQLys2ZjRwVW5aNW9FWUxVYUxaR1JVWXdZMk5WcVF2S0VlR2EzSEM3WDdNTmFiTnQ5bUhrTFYxRzdXbm5qOUxZcjNyZko2Wm1OZ0pkQmVOKzhtNnpBZEVwNVpzOUtrVUplOUJ3OGtRNXRtbGg4cHB5NzZNMjRIMzVsY0orT2ZOTHlRdzRkUDJjTVFqMTYvSXdUWnk4eGM4SlFGaXhhYlhiY1IvV3FzMlQxUHh3L2ZaR1A2cGtIbTA2ZHU0S2RuWXA2TlZOZkdPSmRJMWRrUW9pM3k5MFEyT0FUdDY1VGdDSzVBYWg0bXVhR0tpa2ZwaXVFZUgvVnFGSVdqK3p1N0Q1d2dzRjlPK0dTeVhvMXZHT25ML0FxTUpnYVZjb2xPRzN2NktrTDdQajNHSzR1bVFnTkMwOVNIOElqSXVrMVpDTFBucjhrYis0Yy9QTGphUExseldteDM1WmRCeE90K2paMjJpOVcyN2V1bXBla3ZzUm4rcVg1aXZjZDFtM1pTOG1pQmMxeVJabmF1ZThZUWNHaE5yZWJLbFc4TUorMWJzenRlejcwNnRJMlJmMHpWYmhBWGlhT01xL09kdkhxTGJidlBZcENvV0Q2dU1Ia3lwSGQ2ckYrVDUvVC9ldnZDUTBMcDFxbE1yUm9aRmxlMjlSVC93Q216ZjBUUndkN3hvL29hN0g5eHUzNzNQV3hQWlVrSmpyRzVyYkVOUHV3RmdYejU2R0FWMjdXYk5wTnJXcmxyUWJZWXFkRzJobUNVS0ZoRVh6ei9Sd2lJcU5vMWFRdXRhcVdUM0VmRWhMd0tvamZsMit3YUs5VnRUd1BIei9saDNseFNlTjFPdGkyNXpBQVNvWENiRnVzYk81WjZOLzlVNnV2RldvSWF0MjQvY0RxZHIrbi9zYVJDVmR2M0xVWWhTV1N6dWNaL0cyU0VxMVZUU2ljY0Z3M3cxcTVmZ2Z6NHdValJrOVpBRk1zOSswNmNMeHgyVE43Vm5hdCs0WG9tQmdtei9xRC9VZE80K3JpVEZSVURBc1dyU0duWjNhK25aeTBZaGx6cDQ2Z2JvMkt4aW5vRGRyMFJxM1JXdXdYTzRYWldpVTNSd2Q3OW0vNjNhSzlmT25pZkZBOGRaVkFZMzMrU1ZPR2o1K045NjE3bEM2aEQ2b2ZQWFdCaG5XcWN0L25NYnNQbkhnalFTalFWeDd0OGxsTFppeFl5dUVUNXhnL29pOGUyZHpadXZzd1A4ejlrMllmMWFKVkU4dHB2L255NXFSN3A5WjhXTGVxUlJDcVJORUNlT1hPd2I0anB5MkNVTWZPWEtSRzViSm14U2t5Q2dsQ0NTSGVIaG9kL0hBTmpIOGowNkFhbnFjamZKMjhpaGRDaUl6RFRxV2lYY3VQV0xSaUk5djJIS0hqSjlaTFBHL1l1ZytBVHorMkxLc2RLekFvaENtekZnRXdyUDhYRnRXTmJBa0xqeUFzUElMeXBZc3pZOElRUExLNVc5MnZRNXNtMUsxaC9ZN3B0RG1MQ1F3SzRhZEp3Nnh1VDhzdnVmZDlIck50enhHcjI0SU5lYU9TUXFsVXBHcXFWMUpVS0ZPY0RtMmFzUDZmdlF6NmJnWi96cHRnRVVRTUNRMWo4SmladkF3TXBtM3pCb2tHb0VMRHdoazY5aWRDdzhJWjByZXpXUURJM3Q2TytyVXFVNzF5R2JQS2d2R3QvMmN2cC8rN2FqVnBlRkxVcUZ5V1k2Y3ZNdnQvSy9sNzY3OHMvMld5UlU2WDJBdE9CM3Q5TW5BZlh6OGVQL0duZUpFQ2pCNlMrcWs1dG9TRWhDVWFMTFZtNTc1alZ0dTljdWV3R1lUNnF1ZG5IRDl6a2EyN0Q5T2tZVTJMRVgvM0gvb1psLys3ZEQzWmZSSjYwV3FZc1FaaTgraG5jNE11amRLM1QyK3pwaC9XcEt5TndFbnZZWlA1ckhWam1qYXNhYkhOM2tIL2VSQWNFc2FoNCtlWU8zVUU4MzlmVGVtU1JTaGV0QUJSMGZxQVVXeUZUSURGcXpaejdOUUZZMjRpZ0pyTnUxbWNlMWovTHVoMGxqZDFsNjNkaGxLcG9HdUhWaGJiNGhjOGlNMHRtSlpKL3NzWkNqZzg4bjFLNlJKRk9IZlJtNGUrVHhrMXFEc0Y4K1hoNThWcjZkZXRmYkp6VnFWVXF5WjFLVis2T045Ti9ablBlMzlMN1dvVjJMbnZHQU42ZkVhdkwyemZMUG02MStjMnQ5V3JWWmt0T3c4YVI2ZUIvc2JIZzRkK2RQdjg0elIvRCs4Q0NVSUpJZDRlcSs3RFEwTzVsWlJXd3dQTXB1R05Md3RPVWhGSENHRmJ1NVlmc256dFZwYXYzVWFySnZWd2RURWZEWFg5MW4xT25ydE1EbzlzMUUxZzJQeks5VHQ0R1JoTW5lb1ZhTm1rYm9KQktMK256NW14WUtseC9mTzJUUmpXdjB1Q1grN2psOGcyNWVUb2dFS3BvRzRONnlXcWs1SjhPNVpXcTc5UXNWVWUrL1Q1cTV3K2Y5WHFOckRNUVpUZWhuL1ZoYnNQSGhFVUhFcGdVSWhGRU9wRlFDQWhJV0Y4V0xjcVk0YjFUdkJjNFJHUkRCMDNpenYzOWRQcG52cS9vUCtJYVN5WVBncWREb0tDUS9ubXF5OEIvYy9ZbGpyVksxS25la1dDZ2tPeHQ3Y3pYcGpFbWo1L0NmYngydnllbWljeXIxTzlBazBiMW1UUHdaT00rK0ZYNWs0ZGFaWTdKYmJ5WHV4MHZOSWxpakI2YUUrcVZpaGxrWnZrZGFoYy9nUG1UcldldHlZNWxBbDhGM0N3dDJmRXdLNE1IRFdkWC81WWF4R0V1blJWWHlrc2IrNGMrUG85dzlmdkdWNTVMRWNaaW9RdDNRVitBWEhyMzNTQUJBb2RabmlKSmNyT2s4dlRJa2VlS1k5czdxejhkUXFGQ3VRbGR0eFR6ODV0a3ZVNUhsK2I1ZzJzdG0vYmN3U1ZTa25iRmcwVFBVZnNkRnJuRkZhaE02WFQ2VkFvRlBqNlBkT3ZHOW9Ycjl4TWtZSmVWS3RZaGpJbGkvRHJrdlVzWDd2TllvcjM2NVF2YjA1bVRScktGLzNIc25QZk1Zb1Z6ay83VnJadlFDV21YczFLck42NGl6UG5yeGx6WHgwNWVSNDdsWXI2dGF4UGJYL2Z2VjNmRW9RUUdaZFBHS3kyUHB3K2VVeEdRYlhQRHg5a1NZTnpDaUhlWng3WjNlblJxUTBMbDIvZ2w4VnJHVDJraDNHYlJxdGwydHcvMGVsMGZOMzdjMVFKSkVDcFY2c1NPL1lkWmNMSWZqYjNpWWxSODhjdEloWUFBQ0FBU1VSQlZOZUduU3hldFpsSXd6UUl6K3haR2ZtMTVaMXJXMEpDdzlERW0xYWhOZHpoRGpSVUZUS1ZKYk5sOWJPRXhGYkRpMTlWVGFIUWoxNXEzYlErUFczY0VSNDFhVDVQbnRrT3Zyd0pldzZldERrdHNWMzNiMndlZCtEb1dhbzE2V0xXWmxyOTZFVkFJRVBHenVUbUhSL3M3ZTJJaVZFVEZCTEd1WXZlL1BUTENoclZyNTdzeE9nQVN4ZE1vbXdwODFFVCs0K2NzYkczdVRIRGVuSHQ1ajJPbjduRUh5czMwYTliZStNMnRXSFVnbWt3cTYzaFFuVFNUNzl6K2RwdG0rY05OaVR6M3JYL09HY1NDRGg2ZW1SbDRheXhWcmVwVktvVWwweFBqdXFWeWxDMFVENXUzSG5BelRzK1ptWGhUNXpWSjlYL3FtY0h4azc3aFQwSFR5WTRta0ZZdW5UWHZCcGV1N3BRdW1ENjllZHRkL3pNSldOUkFGdnVQM3pNMFZNWGJHNHZYYklJaFFya3RibTkxUmR4bGZIVWFqVWFqZFpzT3QzcnFnVDU5SmsrRXBrdERmSkx6ZnAxQmY4ZU9zV3JvQkN5dW1lbVdxVXliTjk3bEhPWHZKazFhUmhLcFFKWGwweDg4V2x6L2xpeGlRL3JWck5aZkNDdDdUbDRrcGsvTHlOWGp1d003ZmNGdnl4ZXkrZTl2MlhjTjMxczN1aEpTSVV5SmNqazdNVGhFLzhaZzFBSGo1MmxhcVhTaVZibGZWOUpFRW9Ja2Y2MGhtcDRocnZ2S2E2R1p6cDZ5aXNUOUhvemM4aUZFTysrcmgxYnNYM3ZFVFpzMjBlZDZoV29ZL2lpdVhUMVA5eTRmWitLWlVzbU9rMnJmT25pTFB4cExGbmRNeHVUUXNlS2lWR3pkYzlobHZ5MWhXZlBYNkpRS0toVG95TEhFcmdRc2FYWGtFbmM4M2xzZFZ1ajl2MHQybmF2L3pWWndZRFl1KzJPaHRFeXNldUZDM3B4NkovRkNSNjdhTTQ0NHpFcWxRckhkQmd1a1Nlbko4MCtTcmhrMTluelZ3bDRGVVR0YXVWeGM3TWRwTXRuTW1wbTZacC91SG5IeDFpaGNPR3lEYlJ0MFlEUTBEQzI3ejNDQjhYME9WSStyRnVWSmlaVGJZS0R3L2hoM3AvVXJGck9iRFRDMFpQbjJmR3Y5U2xvMi82YWJ4RTg3RE5zTWpmditKaTF1V1J5WnVwM1g5Rmo4RVFXcjlwTXBYSWxxVnBSWDcweDlrSTAvaWdyZ0lDWFFmZ2xFQ3pVR29LYzRSRVJ4aWxBMXVpc0ZBMkovZDFYcWQ1Y3h1bzYxU3R3NS80akxsMjdhUXhDK2ZnKzRkWmRId3JteTAzaitqV1kvZXNLdHU4OVFvOU9iZDVJdGEzM1FYQTR6Rm9mdDE0b04zd2gwL0FTTkdubVFtTWczNWJkKzA5dzRLanRRUFAwY1lPcFdiV2N6ZTJMNTMxdnJOSzJmc3Rlemx5NHhpeVRxZGdKQmR0VDQrcU5PK1QwekpZbXdlVzJMUnFTTlV0bXNtUnhwV0h0cWdTOERPVEgrVXRvVUxzS0RXcFhNZTczeGFjdDJMMy9PTU8vbjgyUytSUEprOHV5eUVWYWVSVVl6SThMbHJML3lCaytiOXVFSWYwNjQyQnZUOTBhRlpreSt3K0dqWnRGNjJiMWphTmRrOHJPVHNYQVhwOGJjejIrREF6bXdwVWJqRTFrNU8zN1RJSlFRb2owdDk0SDdzYm1FVWxoSGlqVHdKVlNBZCtYQlh2NWtpbUVTQm9IZTNzbWp1cFAveEhUR0QxbEFRdG5qZVhCb3ljc1hMWUJsMHpPakIzV0swbm5pVi9STHRiWG8zODA1cVNwWGEwOGcvcDBJcE96VTRxQ1VBQk9UbzUwYnRmTXVQNzMxbjJFaFlmVHZXTnJZOXZoRS85eDk0SHQ1TmkydkFyVWo2Wnl6K3lHV3FPaDNzZEplKy94MWE5Vm1kbVRoNmZvMk5Rb1c2cW94Y2lpK0FhTS9JR0FWMEY4MWZOenM1RXpDYWxXcVF3UEh6L2xwNG5EMkxSOXY3Rjl6TEJlK2lsOWhrVDBCZlBsTVNZREJuajIvQ1VBWHJsem1yVS9lZnJDNW1zNU96bGFYT2dwRk5hRE9tVStLRXJuOXMzNGE4TXVmbHY2dHpFSUZXVklmdTVnSlJDNFlQcW9CTi9yNm8yN21QUGJLdHEzYXBUc3ZGMnhRYXY0SStsZXB3S0c2b1VCTDRPTWJiRjUzQm8zcUlsU3FhQmV6VXBzMlhXSWc4Zk9XaVFJRnRiTlhnOGhodm9LanZZd3VoTzh3ZGppTzJudmh0OFMzRjZsMFJjTTZQRlprb28zMkpMTE03c3hKNVNyYXlZYzdPM01nak1LaysvUm9XRVI2SFMyUjJiRkp1NFBNWXgrdE1iSjBaRVl0WnA5aDAvVG9uSENOMk9TcWxqaC9CUXJuQitBVzNkOStHcmtEK1RLNmNHa2I4MXZwRGc3T1RKejRqQzZEaHhQejhFVG1URmhDT1ZMdjU0cWx6OHZYc3Z0ZXcvNWZmWTRLcGYvd05qdW5zV04yWk9IczJuN0FiYnVPVXhrVkxUVkFIeENUQ3QvN2p0OENnVUtzMkJiUmlOQktDRkUrbm9jQWN2dnBmSWs4U3JvZFMwRWhaSTMvVVFJSVNxVUxjSElRZDJZUG04Smc3NmJTWGg0QkNxbGtobmZEN1laWEVxcWZ0MCtaY0VmYXhqVXU2UHh5MjFDT1lOaTNiemp3NjkvcnFORjR6bzArN0NXc1QyVGt5TmY5ZXhnWE45NzhDU1JVVkZtYlg3UFhxUW9DQldiZThqVEl5dEtoWkkrWDdZRFlOMldQUVNIaFBIcHg0MXNsdnNPajRoZzNaYTlxTlVhQ3VaTDNiL1oyNlphcFRMVXFscmVJdWRWYlA2WGhQSmt2VzREZW5SQXA0TStYMzVpYklzMkJJUGU5R2kwNEdEOXhleWJyUGprWXlpVkhwdDRPZUJWRVAvc09xUXZQR0FvdGQ2eFhUTzI3RHJFb2hVYnFWKzdNbllxeVJlWmtMOFA2NmZpeGVyZEFuSm1UYi8raURqSm1ZN1g1c3VoQkFVblhqQ2lZVnZMS3AreFJnL3B3YjBIajRtSWpFcXc0RUpLSERoNmx1OW4vRWF1SE5uNWVmcTNWaXZVRmk2UWwzbFRSekJpd2x5R2pQbUpMU3ZtR0lOd2FXbmsxOTFRS3BWV1B6TWZQUFFqTER5Q1ZvM3JjdURvR1E0Y1BVc0JyMXcyejdWcXcwNFdMck9zRWdyNjZxZ2FyWmFXblFlYnRjK2JOb0lxNVV1bDdrMjhJeVFJSllSSVB6cjAwL0RVdXJnR25kSThvSlRvT1JTZzBHSWNCbFhVRFRxbFRkbFlJVVRHODNIVGV2ejl6Ny9HeE5OTkc5YWtSaFhiMHlLU3FsSzVraXo3ZVZLeWozdnhNcEFUWnkveDhsV1FXUkFxdVJRS0JVNU9qamc2Sko2UU9yYWlXUDY4dVZBcUZjWThRMVVxbEdMZ3Q5TTVmZjRLLzVzNWh0dzVQY3lPODN2Nm5HSGpacUZXYS9pOGJSTys3bTI3V3REcmNPM21YYmJ2T1pxa2ZYMGU2WU1XeTladXhUMXo0aGN6SHhRdlJPdG05Wk4wN2hYcnRyTjYwKzY0QmtOZ1pQT09BMnpiRzFkVk1EWm5VMXB3Y25SZytBRHpmRmF4T2NjYzMwQVNjbE5QL2ZVanZOSWliMHhDSnM5YWhGYXJJekE0aEpObkxnRlF5UkRnL2ZYUGRZUkhSTksyZVFNOHMrc2pKMFVMNWVQRHVsVTVjUFFzcS83ZVNmZU9HYk1xVlZKY3VBMS83WXRicjF3Y0dtZmNRUnZwU3FWU1dSU0orSDMyV0RLNzJyN1orbG12a2NibG55WU9NMWExUzZsQytmT3crOEFKdW5kcVRlRUVjbFdsUko3Y25sU3JXSnFKby9vbm1CK3BTb1ZTTEZrd2taZUJRYThsQUFYNlVWY0oyYmpOOEQrRlFrRU9qNnowNy82WnpYMXJWeTF2L094SnFrTDUwL2JmOW0wbVFTZ2hSUHJaL0JCdUJ1dVhZL001SlNjQUJlWUJLSHVsZmhxZURCVVhRcVRBdVl2ZVRKKzNCQi9mSjlpcFZLZzFHdlljUEVuQXl5Q0dmOVdGNGtXU05tMHJMZmsvMXllQ3paa2plNnJPNCt6a3lMSHRTNUswN3hWdmZjTHErTlBVS3BmL2dJa2orekZoeGtLNmYvMDkzdzN0UllQYWxkSHBkR3piYzRUNWkxWVRIQkpHLys2ZjBydkxKOVpPYlVhcjFUSHpsMlhjdlBPQUVRTzdVcnBFa2VTL01STStqNTd3OTlaL2szWE12NGRPSldtL3hnMXFKRGtJVmFaVVVhcFdLRzFjRHd1UFlQWEdYUlF2V29EYTFTb1kyeTlmdS9WYVIwK0ZHeXBaSlNYd21KWnUzOU1IY0wzeXZ0NHFkQXFGZ3UxN0R3UDYwVjdkUHYyWUdwWExjdVRrZWJidVBrd21aeWY2OXpDL1NPemJ0VDBIajUxajRiSy9xVkM2ZUlJVnlqS3FSLzR3WTIzY2VwN3MrbXA0SW0yYzIvZFhzdlpmOWR0VTQzSW1aNmNrSFg5cTl3cmpjcVZ5SlpQMWVyYk1tamdNVjlmVWoyNzh2RzBUczZscEpZc1daTTZVcE9Xd0tsd2diNW9Id1FCajhZbUVGTXlmaHkwcjV5YTZuK2srQ1NXWHorZ2tDQ1dFU0IvUEl1SFB1NG52bHlpVHUwTjlpMEZ1eTJHOFFnaVJrSE9YdkZtOFlqUG5MbmtEK29wb0U3OGR3SDBmWDZiTldjeTVTOTUwN2plR1dsWEw4OFZuTGFoYW9YU2FKRGFPemR1UlVHNkoyQVRrK1JNWTltOUxoQ0dodUYweWN2T0VoVWR3OGVwTlhGMmNLVklvbjhYMlpoL1ZKb2RuZGtaUG5zK0lDWE5vVks4Ni9pOWVjdG43Tm5sejUyRDI1RytvVUNacCtUcThiOTB6NXUzNWM5V1dKRitJMk5Lb2ZuVnFWUzJmcEgxSFRwekhoU3MzV0RoN0xFVUxXcjdQK09KUHdVdElwYklsemFyVVBYditrdFViZDFHNlJCR3o5cFhyZDd6V0lGUm9lQVNPRHZadk5BbTNWcXZqMkdsOW5yTXlKVk1YVkV6TWdCNmYwYkp4WGV6c1ZCUXU0SVdyaXpNUGZaOHlZY1pDQUVZTTdJcEhObmV6WTRvV3lrZnZMcC93eDhwTmpKZzRsMFZ6eHIrV2k5cDNWV2dFVEZvT2tZWmM5TTZPTUtFYlpFcDRnSWpJQUY3WDZDT1JNVWtRU2dpUlBuNjhDdEdHUklrcHFZWVhmeHBlT1hkbzY1V0dIUlJDdk05Q3c4TFp1ZThZbTdZZk1FNjk4OGptVHArdTdXamJvaUVxcFpLQytYSlRzV3hKRnEzWXhLYnQremx4OWhJbnpsNGlwMmMybWplcVErUDZOWktjMU5xYTJDLzFMMThGNGZ2RUg2L2NPY3kyaDRWSGNQakVmd0NVS0pxMG11Z256MTVtNzZHVHFOVWFqcCsrU0piTXJyaG50ajV0d3pnZHpDU0o3ZDZEK21OcjE2MkFTbWw5V0dtcEVvWHA4bGxMRnZ5eGhuMUhUZ1A2NldCRCszVk9OQ0c0cVlMNWNwTW5seWQrVDU5VHExclNna2NKY2JDM3h5RkwwdklmMmRucDh3RzV1Ymk4bFJkWDFxb2NKc2RUL3hlbzFScXllMll4dG1tMFdxS2liRmU2TXhVN2ZVZXQwUmlySXlaRXFWVGk1T2pBaWJPWDhIdjZuRnc1UEpMOE81dFNIdG5jellKTXZrLzg2VDlpR2lHaFliUnNYTWZteUxVK1g3YmowclZibkRsL2xkNURKekZyMHZBMEd5M3lMbE5yWU9vcWVHRVlvSzVRd0pqT2tnZEtDSkgySkFnbGhIanp0aitHcTNFVmJKSWRnQUx6QUZRbUZZd3BteFk5RTBLOHgwTER3amw4NGp6N2o1em01TG5MeHVTdG50bXowckZkVXo1djB3U25lRGtoM0xPNE1XcFFOenEzYjhieWRkdlorZTlSbmoxL3liSTFXMW0yWml1ZTJiTlNwMFpGaHZicmJEV2hha0tjblJ3cFc2b29WN3p2MExudmQ1UW9XdEFZSE5GcXRkeTkvNGpBNEZDeVpIYWxUdlVLaVp4Tno5N0JqbTE3amhqZjE4aXZ1eG0zUlVSR0dYTmV2QXdNNXRaZEh5QXVkNDlhcldINXV1MEFmQnp2QXQ3L3hVdk9YZlRtNktrTEhEOTlrZkNJU096dDdXalNvQWFQbi9oejhlb3RSazZjaDN0bVY2cFdLa1BsY2g5UW9taEJpaGJPWnpQUGhxdExKall0bTAxb1dQaGJHUWhLcWZOWGJ2RDc4bzNHOVRERHRMaHJOKythdFYrK2Rzdm1PY3FVTElJcVh1THNXM2Q5aUlpTU1tczdkOUViblU1SDJWTEZjRExrZnRKb3RTeGV1Um1BSWlhanZJNmVQTStJQ1lsUEp6RzFlY2NCTnU4NGtPaCtKWXNWWXZIYzhjejdYVDlWcUdPN3BtWVZ1bDYzSzk1M0dEbHBMaThDQXFsYXNUVGpodmV4dWE5U3FXRGFtSUgwKzJZcTkzd2UwKyticWZUcjFqNUpVMGpmVjFxdGZncmVqWWR4YlQyYlE5bkM2ZGNuSWNUN1M0SlFRb2czS3lnR0Z0Mk9XMC9SS0NqTTd0d3p1Q1JrZjdNNUw0UVE3NTZMVjI4eFlVWmMrZXd5Sll2d1dac21ORzFZMHhqOHNjVXJUMDdHRHV2RndKNGQyTGg5UDl0Mkg4YjNpVC9QQTE2UkpiTnJzZ05Rc2FhTS9vcnA4NVp3OGVwTkxseTVZYmJOVHFXaWJLbWlmUE5WVjdOS1l6Mi9hRXQwZEl6VjgxVXBYNHFUdTVhalVDb3Nxbjk5MW5Na1FjR2h1THBrSWpBNGhKZ1lOVVVMNVRNbWcxMjFZU2UrZnM4b1diUWdWU3VXWnRtYXJkeTQvUUR2Vy9mTUt2a1ZLcENYRmgvVnBuWHpCbVRQcWg5cDQzM3pIdHYzSHVYQTBUUDhlK2lVV2E0bDl5eHVET3Jka1RiTkcxajAxODVPOVY0Rm9BQ3VldC9oeHUwSFptMU9UbzdjODNsc25GNEpDU2NtbnpkdHBNVy9TNWNCNDdoeCs3NVoyNjI3UHN6NWJSVXFwWkxzMmR4eHorTEc4NEJYdkFyVUQyZHAvL0ZIeG4yelpjMlNKa24yclNuZ2xZc04yL2J4NEtFZkJieHk4MW5yeHEvbGRheDVHUmpNd0crbkV4NFJTWTNLWlprMWVYaWkweWV6dW1mbXova1RHRGxoSGhldjNxUmNxV0p2cUxkdkg2MFdacTJIc3lZZlAvWEx3OGMxMDY5UFFvajNtd1NoaEJCdjF1KzNJRUtqWDA2TGFYZzFQT0NqNU9kS0VVSmtQSFdxVjJCZ3p3NjhDZ3FoVGZNR0ZDbVkvQ204N2xuYzZQVkZXM3A5MFpZTFYyN3czOFhyOVB5aWJZcjc1SlVuSjcvTy9BNmRUa2RrVkxTeHhEeUFrNk9qMVh3K2lWWEpzM1VCWHJSd2ZvNmR1a0JFWkJSMmRpcktsQ3pDbUdHOWpOdWJOS2pCbW8yNytHYmdsNmlVU255ZitMUHZ5R21jblJ5cFdyRTBOYXFVcFhhMUNoUzFraXVxVkluQ2xDcFJtQkVEdTNMcm5nL25MMTNuc3ZkdDd0eC94TXRYUVRTby9YNlYxbEtwVk5qYjI2RlVXRTVaN1BwNUs3N3FtWGdtNTVYcmR6Qi8wZXBVOVNOZlh2M2ZQNDFXaS8rTGwvaS9lQWxBVHM5czlQbXlIZlZyVlRidVc2NVVNWDc1OGR0VXZWNUN3aU1pMlhQd0pHT0g5N1phNHZ4MXllYWVtWW1qK25QbXdsVkdET3hxRVh5MXhjM1ZoWjkvL0pZcjErOWsyT2w0c1FHb0U5ZmkybXFWaHNIdDBxOVBRb2ozbjBKbittMUhDQ0ZlcDF2Qk1QQ3NTVU9LaDBIcEY3UFl3OUphNENieGRDR0VTQXV2QW9QSmFwaWVGeHdTaHYrTGx4UXU0SldxNU5ZNm5lNk5UczE2bHoxNTlvS29xR2p5ZWVXeW1aUExtdWlZR0tLalk0aU1paWFUc3hPWm5KMWVZeTl0VTJzMFNRNENpZlEzYXowY3V4SzMvbEVsR0pSeFp5VUtJZDRRQ1VJSklkNE1IZER2Rk53UGkxdFBSZndKZ09rVm9VcTJOT21lRUVJSUlVUkc4TkFmZmxvSGovemoyajZxQkYrM05jOTJJSVFRcjRNTUh4QkN2Qm4vK01ZRm9OQ2w3RnVPd2lRSzFTS1BCS0NFRUVJSUlaSklxNFBOUjJITkFYMDF2RmdmMTRSZUxkS3ZYMEtJakVXQ1VFS0kxeThvQnBiY1NlVkpUQUpRbm80d29IaHFleVdFRUVJSWtTSDR2OUpQdjd2bEc5Zm00Z1I5V2tHRDh1blhyMWhSTVJBZUJSR1IrdWZ3S0lnd1BHTFhZOVQ2L2RScWlOSG9BMmt4Nm5qUEdwQjVQaUlqbWRZcjhYM2VOaEtFRWtLOGZuL2NqcGVNUEptam9PSWZNNzRzT0VuT0NTR0VFRUtJeE93NkE4dDI2d000c2NvWGdXR2ZncnZybSttRFRnY3ZRK0JKZ09IeDB2dzV5bnJCVHlIRWUwaUNVRUtJMSt0V01PeDVrdkxqNDFmRDYxQUFQc2lTSmwwVFFnZ2hoSGdmeGFqaDBDWFlmaEo4bnNXMU96dEN6K2JRdUxMdFkxUHIyU3Q0OEZUL3V2Zjh3QzhBbnI2RWFQWHJlMDBoeEx0RGdsQkNpTmRIQjh6eU5sOVBkaW9vazRQeU9FUDNJbW5TTlNHRUVFS0k5MDFRbUQ3d3RQc3NoSVNiYnl0VENJWi9CdG5jMHVhMUlxTGd3VE45d01uM09keDlEUGVmcG54VWs2c3paSExVQjhwY25QVFBtUndoazJIWjJRSHNWR0J2Qi9hcXVHVTdPOE95Q2h6dDArYTlDU0ZlSHdsQ0NTRmVuKzJwVEVZZVAyajFYUm13bDdJdFFnZ2hoQkNtN2orQnpjZmcrRlhRYU0yM09kcER0NmJRb25yS3poMGRvNitvNS9OTVgxSFB4eDhlUG9PQTRLUWRyMVJDZGpmd3lBS2U3b2JuTE9CaHN1enFuTEsrQ1NIZVBSS0VFa0s4SHFGcStQTnUzTHBPa1lKUlVDWSs5b0tTbVZQZExTR0VFRUtJZDkwamYvRDJNVHdld1BNZ3kzMXlaNGNtVmFCUlpYQkxKTWdUSEE0QlFmQWlXUC84UEVnZmFIcm9yNTllbDFUdXJsQXdGeFRPRFFWeTZwY0w1RXplZXhOQ3ZOOGtDQ1dFZUQxK3Z3MWhoc24vS1oyR0Z6dHlLcnNqOUNtYWhwMFRRZ2doaEhnM2FMUncxMDhmYlBMMmdlcytFQkpoZlYrVkVtcVUwZ2VmU3VUVFY1VUxESUhITHlBb1ZEOTZLU0FZWGdTWlA4Y2tNMStUZ3owVXlBRmVubkdCcHFKNVpVU1RFQ0p4Q3AxT2lsZ0tJZExZcldBWWVEWnVQZGxCcUhnSHpLd0lGYk9sVGQrRXlNQWlvL1VYR2pHR2N0WVd5eWJyYW8xK0NrYU1sUkxZR2kxb2RhRFY2aCt4NnhvdGFEUnh5OGJ0OGZhOWZDKzkveVdFRU9MdFVDaVhQbmdUSFFOUmF2M25kR1NVUG5nVUdnRVIwZnJjU3haMGNVOEtoVDRvNU9JRWRrcjlNYUUyZ2xUSlpScHNLcEFUOHVXQWZKNlFJMnZhbkY4SWtmSElTQ2doUk5wS2syVGtKaHJrbEFDVXlIQ2lZdlFYSWxIUkVCbHZPU3JhY0pGaVdJNk8wVjl3eEQvRzJsM3Rhdy9lL0hzUlFnaGhuUTU5SXUvN1Q2MXZTekNkcHNMc2llZ1kvU081c3JoQXRzeVEzZVNSelpDL0tVOTJDVFlKSWRLZUJLR0VFR2xyeCtPNFpPUXBDVURGM3RJRGNGSEI0QkpwMkRraDNweWdNQWlMZ05ESXVPZlFDQWlMZlRaWk5tdVBUTytlQ3lHRVNHOEs0MytzaS8yS3BUTUpWTGs2Nnl2SnVjU3JNT2ZpcE4vbWxza2swSlFaY3JpLy92Y2hoQkR4U1JCS0NKRjJRdFd3K0U3cXptSDZoV3RnQ1hDVFdyc2kvZm0vZ2xlaCtrZGdpRDdBRkJKaE81aVUwdkxVNmNYRlNWODl5ZlJDeGNFZUhPeE1TbUhiNmZkUkt2U1ZqbFJLL2JOU0ViZXNVcG92eCs1cnVxNVM2a3RwQ3lGRVJqZDl0WDZxblVLaER5WnBrNUVrSmZicmt1bElLWjBPU2hlQU9tV2hjdkUwN2FvUVFxUVp5UWtsaEVnN2MyL0F6c2Y2NVJTUGdqSXNWOHdLTXl1bFhkK0VpT2RWaUNHd0ZBS0JvZnFIY1RrTVhvYm9BMDdoMW5KeHZHWGNuTUhGT1M2STVPSmtmc2M3OXFIV2dLTURPRG5FQloyRUVFSzhYWUxESVR3eUxoL1U4MER3Q3dDL0Y0Ym5BQnQ1b2t3NE9lZ1RsTmNvQlRVK2VEUDlGa0tJcEpBZ2xCQWliZHdQaGI2bjQ5YVRHNFF5M2Q5QkNjdHJnWWRqMnZWUFpBZ2g0WVpna2tsUUtiYnNkR3hiWUtoK0pOUGJLcHViZnBwRU5qZkk2cVovZG5IU0I1bGNuZUtDVGJFQkp5ZUg5TzZ4RUVLSU55MHdOQzR3OWVBcEhMK3EvenRuallzVHRLMERyV3ZwYjBBSUlVUjZraUNVRUNMMWRNRFhaK0JXU054NmFrWkJEU2dHN2ZLbldmZkUrOFAvRmZnSDZlOEtQdzhFZjVQbkp3SHAzYnVFWlhYVkI1ZGlBMHZaVFpaajI3TzZwbmN2aFJCQ3ZLdHUrY0tKcTNEQ1cvLzNNcjdNbWFCZFhXaFJYVC9sV2dnaDBvTUVvWVFRcWJmVEQrWmUxeStucUJxZXlVRkZYT0czNnFtcnFDZmVXYjdQNDRKS0w0TGcyYXU0Z05PTDRQVHVuVzA1c3VvVHZIcG0wUzluY3pNWnlXUVkxU1NFRUVLOEtYZjk5S09qVG5wYjNxVEo0Z0x0NjBHenFoS01Fa0s4ZVJLRUVrS2tUcWdhdWh5SE1FTTkrTlJNdzFNcVlGRjFLT0NTdG4wVWI0MklLUDMwZ1NjQjhPUWxQSDFwV0E2d1BZMGd2VG5ZR3dKTTdwYlBudTZRM1MyQkV0cENDQ0ZFT3Z2dkZxemFCL2VmbUxkbmRZVlA2MFBMR3VuVEx5RkV4aVJCS0NGRTZpeTRBZHNNeWNoVE1neks5SkF2Q2tIM3dtblhONUV1Z3NJTUFTWkRvT2xKUUZ5d0tTUWlkZWZXNlF3bHFSVVlmM2NVS1JwOUY4ZkZLUzZnWkJwa2lsM09JakZSSVlRUTc0RlQzckI2UHp6ME4yOHY3Z1dqT29KSGx2VHBseEFpWTVFZ2xCQWk1WHpDb1BlcHVQVmtCd05NRHNqakRJdHJncjBNS1hrWHZBd3hEeTZaQnB0U1hFMU9wdzh1S1RBRW14VG12MUs2MktCVENrK2Z6eFB5ZWtBZUQvQXlMT2ZMQVpray83MFFRb2dNUXFlRFkxZGh6WDc5eU9SWW1SeGhjSHVwcENlRWVQMGtDQ1dFU0xtUjUrR2lJZk5sS2tlak1LOEtsSlpiY0c4VG5VNmZrK21SUHp4Nkh2ZnMreHdpbzFONlVzT3pJb0ZmR1YzY1UzS251V1Z4MFFlWDhucUNsNGRoMlFOeVowOWhmNFVRUW9qMzFJNVQ4TWNPODdiR2xhRlBLM0N3UzU4K0NTSGVmKzl0RU9vOWZWdEN2RDNPQk1EWWkvcmwxRmJEYSswRmcwcWtYZDlFa2lnTUVSNnRWaitTS1g2dzZmRnppRlluLzd3NjB3VXJJNWRpZi9RNjlGUHBkQ2tZM1pRdmh6NjQ1R1VJT09YMTBJOTBjcFpSVFVJSUlVU1NQZlNISDllQTM0dTR0aUo1WUdJM2NNdVVmdjBTUXJ5LzNwc2dsTFczOFo2OE5TSGVQbG9kOUR3SmZvWUVQNm1aaHBmZEVaYlVCR2RWMnZaUldGQnI5RVB2SC9tRDd3c0Z2ckhCcGhmNmJZcmtERHN5L0FoamN6UWxPTElKazhCVUF2dFk0NWtGQ3ViU1B3cmtoQUs1OUFFbnBjemFGRUlJSWRKRXRGby9JdXJmYzNGdHViUER0RjVTM1ZVSWtmYmU2U0NVYWRkdExRc2hYb050dnZETFRjT0tEblJLUTNib0pJZ2ZxZml4SWxUTWxzWWR6TmhpMU9EN3doQnM4amNzUDlmbmJOSnE0KzFzRm5oU21EVHJsNDAvcnRST3QweUVrd01VTkFTWllwOEw1OWEzQ3lHRUVPTDEyM3NPL3ZkUDNMcEhGcGpjQS9MSWxIWWhSQnA2WjROUXNkMjIxbjJGUXBHOE8vcENDSkVCQlFUcnVQbEl4ODFIY1A0VytQaGpsb2hKbWNUUDBkZ2s0a21oVU9qdnJwb0duQXJtZ3B4WlUvWWVoQkJDQ0pGMlRuckRySFdnTWR5MHlwd0pmdW92ZjZlRkVHbm5uUXRDeFE4KzZYUTZGQW9GU3FVeVBic2xoQkR2TkswV05oN1ZzbWEvRG8wMk5xS2tmemFPaWpKSjVwU1VvSk5iSnYwVXVvSzV6SU5POXBMc1ZBZ2hoSGhyWGJrSFUxZEJWSXgrM1NNei9OaFhQekpLQ0NGUzY1MEtRcGtHbm1LWGxVcWxqSG9TUW9nMGNzOVB4NExOV3U3NWdRSUZPb1VDQllubmkzSjIxQ2N5TGU0RlJmTkNNUzk5UGljaGhCQkN2SHZ1UFlFSlN5SEVrUDR6UjFhWTBRZXlTbzRvSVVRcXZYTkJLTk9IU3FXU0FKUVFRcVN4cHk5MWZEVlBnMGFqTUF4NU1wL2liS2VDUXJuMGdhWmlocUNUbDBmU3ArUUpJWVFRNHUzMzBCKysrd1BDSXZYcnViUER6SDdnNXB5Ky9YcGJQSDdpajBxbEpGY09qeVR0SHp1REp5MW90RnBVNytoTUlMVmFnNTFkMmhVa0NnMEx4OVVsWmFVY3RWb2RTcWwyODhhOU0wR28rQUVvaFVLQlNpWFZ0SVFRNG5YWWVGakQ4cjA2bEFvRlhwNEtpdWRUVU14TFFiRzgrdWwxYWZqZFFRZ2hoQkJ2cWR1UFlleWZFRzJZbWxjZ0ovelFHMXljMHJkZmI0Tyt3NmVReWRtSmVkTkdKcnB2U0dnWUEwYjhRSmZQV3REc285b0ErTDk0aVZxdFNmUlllM3M3UExPYkorVWFNL1VYSEIzdG1UQ3luOVZqUmt5WUM4Q3NTY01TUFg5U2ZmL2piMlIyYzJIRXdLNHBQc2RmRzNheGFmdCsxdnd4SFFkN2U1djdhYlJhWGdVR0ozZ3U5eXh1MktsVTlCb3lpVUlGOGpKdWVPOWs5ZVdwZndCOWgwOWg0cWorVkNwWE1sbkhpdFI1SnpKeldLdDhKd0VvSVlSNGZkclZVMUd1c0pvOEhqcWNIUldHVVU1cGR3ZFBDQ0dFRUcrL1lubmgreTloNG5KUWE4RG5HVXhlQVZON1pvd2NqMnExQnY4WEw2MXVpNDZPUWFsVTR2ZjB1ZFh0T1hOa040NVdjbk4xd1QyTEd3ditXRXVET2xWeGNuU2c3N0FwK0Q3eFQ3UVBoUXZrWmYyZk00M3JUNTY5WU4rUlU0d2RaanZvb2xhckV6MXZjajMxZjBGa1ZGU3F6bEdqU2xrV0xGck4zb01uYWRXa25zMzludmtIMExyTDBBVFB0ZmFQSDhuazdNU2xhN2ZvK25rcm0vczlEM2hGWkdTMDFXMlozVnlaUG44SnN5Y050L2tkTjJlT2JBa0d6RVR5dlJNam9VeEhRR20xV2xRcWxTUWlGMEtJMTB5cjFhTFJhSXk1OTZUeXFCQkNDSkV4bmIwSlAveGxLRklDMUN3RjMzWkszejY5Q1hmdVA2SmpuOUVwT25iSG1wL0o2Wm5OdUg3MStoMUdUcHpIL0I5R1VyeElnUlQzNllkNWYvTGZ4ZXVzWHpJVGxWSkp3S3NnUWtMQ3pQYVpQbjhKQU44TjZXblc3dXFTaVl2WGJqSjY4Z0tyNTI3MlVXMm1mdmVWMVcxOWgwL0JQWXNiTXlja0hCenFPbkE4OTN3ZTI5d2VGUldObzZPRHplMVZLcFJpMXNSaCtQbzlBMkRkbHIzc1BYU1NoYlBHWW04WEYvbk1tenNIeTlkdFkrTzIvV3hmczhEbTlNUUJJMy9nL0tYcjJEc2tNNUNrMHhFWkZjM1NCWk1vVzZwbzhvNFZUNlMzV0FBQUlBQkpSRUZVQ1hycjQ5ZnhrNUduNVZ4YUlZUVFDVE10QktGUUtPUXpXQWdoaE1pQXFwYUF2cTNnOTIzNjlaUGVzSG8vZFA0b2ZmdjF1aFhNbjRjZGEzNjJ1dTNieWZOeGRuSms0cWorVnJkN1pIY0g0TlM1eXdRWmdrUURlM1hnL2tNL1hyd01wSHpwNHF6WnREdmgxOCtYaDBiMXF4dlgvWjQrWit2dXcwd2ZOd2lWVWtsZ1VBaUxWMjdtNzYzL1dqMyswNTdtVXdWYk5hbkxnQjRkbURiMmE0dDk1L3h2SlM3T1RvU0ZSeEFUWXptU1NxM1dFQk9qSmpBb0JKVktpWnVyaTlYWEhOUzdJMkhoK296Mm03WWY0TUtWRzR3YTFCMDNWOHU4VFRmditQREh5azAwYlZpVHhnMXFBSkRWUFROMmRpb0s1czlEWkdRVS94NCtSZmVPclNtUUx6ZGJkaDZrZGRQNk9EazVvdFpvK0dmWElRSmVCVksvdGVXb3NHS0Y4N0Ywd1NRQTJyUm93SmlodmF6MjE1Wm56MS9Tc3RPZ1pCMGprdWF0RDBLQlpTQktMb0NFRU9MMVV5cVZacCs3OHZrcmhCQkNaRnpOcTRIL0s5aDhUTCsrL2hCNGVVSzljdW5icjlmSlRxVXlHODFreXNIZURrY0hlNXZiWXkzK2F3czNiajh3cmtkSFIxTW9mMTRXVFArV2hjczIwTGhCRGFzQm1vdFhicEl2Ynk2eklOUzgzLytpN0FmRmFGaW5LbGU4NzlCbitHUitIRCtFN3AxYW14MDdjZVpDL1hPOEFKbXpreU9aM1Z3byswRlJQTE5ueGQ0d3AxS2oxVEp4NWtLS0Z5M0ExRG1MK2ZmUUtadnZwMUg3L2haVEJFMVZyVmphdUZ5bFFtbTZmejJlelRzTzhPdk03M0IyY2pSdXUzcjlEcE0yTDZKdWpZcE1HajBBT3l2cGRsYjl2Uk1uUndjNnRHMEN3TEkxMjRpS2l1SExEaTNac2Zjb1Q1NjlZR2kvemhUSWx3ZlFCK2wrK21VNW93WjFvMWpoL0dibittSGVuMnphZnNEbSt6TFY3S1BhRE9yZE1VbjdpdVI3SjRKUVlENFNTZ2doeEpzaG8xQ0ZFRUlJRWF0ckUzajZVajhTQ21EK1JzaVJGVXJtUzk5K3ZRNVRadi9Cbm9NbmJXNlBpb3BHb1lBNnJYcmEzS2RGbzlvc252dTljZjFsWURDZmRCMU93N3BWalczOXVyYW5ZUDQ4RnNmT1dMRE1MQi9Wa1pQbk9YejhQMVl0bklaT3AyUE93cFVVTDFLQXVqVXJXa3hGY3pSTVBiTVdJRk9yTmZRZU9wa1dqZXZ3ZGEvUEFYajArQmt4TVdwS0ZpdEl4YklsYWYreDVSQzMyYit1eE5VbEUvMjZ0emNMSmlYRTFjV1pPVk5HTVBEYjZmUVlOSUhKb3dkUXVLQVhxLzdleWFMbEc2bGJzeUtUUjM5bE5RRDEwUGNweTladVplS28vampZMnhFV0hza25MUnV5Zk4wMlBtbjVJVXZYYkFYMG84WHExS2dJNkFOM0FBMXFWeUdIaC82OWQyN2ZIRmNYWjhxV0tzWTNYeVV0cWJwS3FTUkdyV2Iwa0I3a3paTWpTY2VJcEh0bmdsQ0FCS0dFRU9JTms4OWNJWVFRUXNSU0tQUzVvTDc3QTY0L0JJMFdwcXlBbWYwZ3IwZDY5eTV0ZFdqVGhBYTFxd0Q2NzBNTGwyMmdZTDQ4Tkc5VTIyTGY2T2dZZnBqM0p3M3JWS1YrcmNyRzl2aEJvRG0vcmNJenV6czlPclVoTUNnRWdQNGpwMkduc3J3c0R3NEpOUnRWdFBmZ1NUUmFMVjBIamljbVJvMUtxV1RsYjFOUktaVThldnpNN05qWVJOengyL1BselltZG5Zb0JQVDVqeXV4RjFLdFppWEtsaXVGOTh5NHFwWkppaGZQallHK1BaM1ozaStsMmJxNlpjTS9pUnBYeXBSTDl0ek9WM3lzWEszK2J4dWhKOCtuNjFYank1czdCazJjdkdENmdDNSsyYm1UMW1KZ1lOVitOK29ISXFHZ216MXJFNkNubU9heVdyZDFLTnZmTU9EazY4RHpnbGJFOU1EZ1UwRmZPaTFYWEVLQzZjLzhSM1FkTlNGS2ZmNTQraW9wbFMvTHB4OWI3SjFMbm5RaENtUWFmNUlKSUNDSGVITk9SVURJYVNnZ2hoQkFBWTd2QXlOL2hTUUNFUmNLa0ZUQm5BTGc2cDNmUDBrNkpvZ1VvVVRRdWdmaVJrK2ZadnZjSW43VnBSTVd5SmMzMkhULzlmNFNFaGxHdlppVmowQ08relRzT2NQRG9HWmIvT3NVNFVnbGd6TkJlNU1ubGFiSC8wdFgvRUJrVlY5V3Q5NWZ0YU5tNExncWxnbEVUNTlHaGJSTmpndk5QdWcyMytwcngyMC90V1lHZFNzWEhUZXV4Ny9BcHZ2L3hOOVlzbXM3QlkrZW9XckUwRHZiMitEMTlUcWUrM3pGdHpFRGpDS09VMHVsMGVOKzZ4NUVUNTNuaS93S2RUa2RZZUFScWpab0R4ODZpMW1pb1VxRVVoUXQ0b1ZUR2ZjZTB0N2VqWTd0bXhFVEg0SlVuSjFxZGpod2VXU2xTTUIrck4rMWl5NDZEYlAxckh0UG1MT2JPL1VmRzR4NzZQaUducC9WcWRocU5sc2pJS0hhdS9UbkJrVndmdGV1SFJxdE4xZnNXQ1h1cmcxQVNjQkpDaUxlUEJLT0VFRUtJak0zVkdTWjFoMjkrZzVCd2ZhNm82YXRoV3ZKeVA3OVRSbjdkaldzMzduTGc2Rm16SUpUL2k1ZWNPSHVKVVlPNlU2OW1KYXZIN2p0eW11bnpsMUNtWkZGMjdUdk9nSjZmNGVqb3dJNDFQNk5TV2EvcU5yVC9Gd0NFaFVmZ2tzbVpndmx5VXpCZmJpYk9YRWllWEo3MDY5cmV1Ty9XVmZPUzlCNU1wNzJOSGQ2YkRyMUdNV1BCVWs2ZXZjVG9JVDBBeUpQTGsxSWxDak4xN21JMkxQa0pWeGZMZkZXMjZIUTZUcCsveW8xYjk3bnNmWnVMVjI4U0hCSkd3Zng1K0xocFBkbzBiMEQyck82Y1BIZVpmWWRQc1hqVlptYjl1Z0luSjBlS0Y4NVB3Zng1S0ZXaU1KOSszSWd1bjdZd25yZnY4Q25reWVYSnhGSDk2ZGkyS2EyYjFzZkIzcDRTUlF1eTEyVEs1RDBmMzBRckQvWWNQQkd3L1QxV3E1VVl4T3YyVmdlaHdEd1FKZFB4aEJEaXpZci91U3NCS0NHRUVFSUE1SENINzd2cXArYXBOWER0QWN6ZEFNTStUZStlcFIzdm0vZm9PbkM4V2R2dGV3K3RWclg3Y2Y1U2ZweS8xTGkrZWZrYzh1WE55WnBOdTVtN2NCWHVtZDFRS0JUc09YZ0NoVkxCcVhOWHVISDdmcUo5NlBKcEMyTkFhdmVCRSt3NWVKS1YvNXVLdmIwZEdxMFd0VnBqZFNSVlluSjRaR05ZL3k1TW1mMEhqZzcyTkt3VGw2ZnFtNisrcEhPLzcvamZrcjhaTmFoYmtzK3BVQ2pZc0hVZnAvNjdRdmxTeGVqUnFRMDVjMlFqVnc0UHlwVXFadHl2ZHJYeTFLNVdudXUzN25QenpnT2lvbU80Y3YwT2w2N2VvbFNKd2dtK2huc1dOK04wdTZvVlN6TjM0Vis4Q0FqRUk3czdwLys3U3FkMnphd2U1K2hnVHdHdjNNeVlNQVJIQndlYjV4LysvV3ljSEpPVzgwcWtqRUwzRmtkMVRLZUFhTFZhTkJvTkdvMEdGeGZyNVNDRkVFS2tyYkN3TUZRcUZTcVZDcVZTaVVLaE1ENkVFRUlJSVk1ZmhaL1d4YTMzYkE2dGE2VmZmOUpTZUVRa3QrNzRXTjAyODVmbE9EazZNTGhQSjZ2YlB5aFJHRWNIZXo3dE9aSVdqZXJ3OGxVUXZuN1A2TlMrT2VjdWVuUHk3R1c2ZC9xWVJ2WDAxZTh1WHJsSjcyR1RPYjV6bVhHNjN0ZWpaMUMwb0JkRCszL0JyYnMrOUJ3OEVVK1ByQlF0bEorSHZrOTQrUGdwYzZlTzROOURweEpNb2c3UXRHRk54bi9UeDZ3dEtqcUdKcDhPd043ZWpzM0xaNXZsZ1pvMjkwLysyWFdRalV0bmt5OXZUdm9PbjRMNy85bTc3L0FvcWpXTzQ5L1p6YWFRRUZJaDlGNmtTQlh3VWtSNmJ5b2RwQWdpVWhRVlVGRkFwUWlvS0YxQU9vb1U2ZEpCbW5RUUFlbTloSkNFSktSdmR1ZitzY21TVFRZa20yeElBdS9uZVhMZG1UbHo1dXhTYnZMam5QZmt5YzNrTVIraytwazVPdXJNczY1R1Q1eEY4S05RWmszK05GbmJUNytaenVQd1NHWk1HcG5zV3RNMzN5TldyemYzcVZFME9EdWJ3aU1YWjJmK1hEa0RnRGY3ZkV5ckp2V29WdmtsK2cwYng4YmxQNUkvbjJXQnNodTM3bkg3bm1WOXJMU29VN09LeFRKQllSL1pmaWFVRUVJSUlZUVFRb2pzcVU1RnVIWWYxdXd6SFMvY0NuNWVVTFBjMCsvTENYSzVPRk9sVWxtcjE5eGNYWjU2UGNHVU1SOVF2R2hCcHM1Y0FrQ3RhaFdwVmEwaWZ4ODdZOU5ZUWtJZm85VnFjWGR6d3pXWE04MGIvbytpaFF0UXVVSVpObTNmVDdIQ0JSalU5eTJyOTg2WXY1S1lXSDJ5ODh0V2JTWW1KaGFqMGNpVUdVdjRhdFI3NW12djlYbUxlcldyVXJoZ1BwdkdtY3ZGT2RtNDNYUGJQb2xrOUVmOU1jYlhacHIxeSs5NGVlU2hTOGRtQUdnVExTdnMxTDRwczM1WnhlRVQvMUszZHRWa0FSVEF4bTM3MkxyN0lINTVMYS9kdWZlQU9JT0JZb1V0ZHljTUNBem0vb05BaTBCUTJJK0VVRUlJSVlRUVFnZ2gwcTFIWTdnVkFNY3VnS3JDNU45TVMvVmVmdnJLcW16dDdJV3JQQW9KUy9GNmFGZzQwVEd4N0Q5OEtzVTJoZkxucFhqUmdpbGUvM0xpYk1aT25ndUFHaCs0Tk9yNHJ2bDZiR3dzcFlvVkFreEx6LzdhTUQvRnZqenk1T1ovcjFTMmVtM3A3NXVUbmJ0ODdSYnpsLzFCMys3dGNjL3R5dFNaUzJoWXJ5WU42cGgyOS9QeWNFK3h4cFV0cmx5L1Jmc1dyOXQ4WCtKbnIxanpKMzc1dk0yN0ZTYldzVlVqbHEvK2t4UC8vTWVpNmVOUzdLOVZrM29NNnR2SjR0eUVhUXNJQ1gyY2JIYlgwdDgzOCtQUEsyd2VzMGdiQ2FHRUVFSUlJWVFRUXFTYm9zQW5uZUd6K1hEbHJxbEcxUGhsTUxFL2xNaWYxYU5MbnlVck4zTDA1TmtVcjBkR1JhT2c4TVhFbVNtMjZkeStHZS8xc1Q0N0NXRDRlejM0WDAxVGNIVCswalZHZmZVVHkyYVB4MUZuK2pGOXpMZHp6RzBUbDBLSWpvN2gzTVZybkRsM2lhSkpadkdrUlVoWU9KK01uVWJSUXZucDI2MGRHbzJHYlhzT01lR0grVlNwV01aY2N5bWpEaDgvUTJCUUNMV3JWN0pMZjZxcUVoUWN5djBIZ1pRcFZSUW5SeDE3RGh6ai9vT0hLSXJDMUpsTG1EWmhCQjd1YnNudS9XWEZlbjVac2Q1cXZ6VWFkN2ZMK0VUYVNBZ2xoQkJDQ0NHRUVDSkRIQjFNTythTm1nZTNBeUJHRDJNV3dwU0JwdVY1T1UxcXRZOEdEUCthWEM3T1RCdi9TYnFmNGVHUjIxeFVQT0JoTUFENTgvbVlsNEE1T1QwcG9IM2d5R2tPSGYySE0rY3ZjL25xVFF4R0l4NTVjdlBSb0o0MlBUTWlNb29QUjA4aCtGRW9DMzRjZzRORGZPMm00ZjBaK3VtMzNMNzd3R29JRlJrWmphKzNaNXFmODkrbDY0ejVkZzZWSzVSSmRjbGlVdjRCUWV3OWVKeUF3R0FlQmo3aXl2WGJuTHR3bGEyN0R4RVhad0RnMTU4bnNudi9NZVl0WFV2bjlrMTV0Y2JMZkR6MkI5NzVZQnhmanhyRVMyV0tXL1RadTBzYitpZmFVUkJneXZSRmhJU0ZNLzd6d1JibmYxM3pKek1XckVSa0RnbWhoQkJDQ0NHRUVFSmttS3N6Zk5NWFJzeUZCNC9nY1JSOE9oL0c5NE1DM2xrOXV1ekhsdVY0ZngwNndlSGpaNmhhcVJ4dnRHNUkxVXJsS0ZiRU5BdnE0TkYvT0h6OEREV2I5ckQ2SEtOUnBYbWpPZ0Q4K1BNS0xseSt3ZlJKSXlsZG9vaTVUY2xpaFZpL2RKbzVsRnE3YVRjQlFjRTRPemx4enorQUMxZHU4SHE5VjZ6Mm45aVY2N2Y1ZGUxV05tM2JSN0VpQlpqNHhSQmJQeGJpREFibUxGcEYvbnkrRlBEenBXWGp1aFRNbjVjQ2ZyNFV6SitYaDRHUEdEZDVMcGV2M1dKSS95NjgzYmtOQURPK0hjV29yMzZpMS90ZjBLWlpmVVlONjRPanpoVG9iZDE5aURQbkwxczg1OVlkZitMaTRoZ3lhcExGK1FmeGdhRElIQkpDQ1NHRUVFSUlJWVN3aXp5dXB0RHBvOWtRR2dHUEhzUEl1ZkIxWHlqbWw5V2p5enBhclFhTlJtTnhidGk3M1ZLczR3UXdidXBjOCt1UlEzcWJBeUpyS3BZcnlRZnZXbDlXOXQzc3BlYlhQZDlxVFoyYVZhaFJ1WHl5ZG9uN3Yzbm5Ic3RYL3dtQXM1TWo5Vit0UnVmMnpWSjhmb0tRc01mczNuK01QdDNhMGJ0clc1d1R6ZVpLcTBMNTg3SjNmY3IxcjM1ZXNvWll2Wjc1MDhaUXFYd3A4L2thbGN2ejI4K1RtUGpqTHpnNjZzd0JGRUNsOHFWcDJiaHVtcDYvNThBeDd0NFBzSG5jSW0wVVZWWFZyQjVFU2xSVk5YOFpqVVlNQmdNR2d3RlhWOXVyNndzaGhMQmRSRVFFV3EwV3JWYUxScU5CVVJUemx4QkNDQ0ZFU3U0RndlY0xUQ0VVZ0lzVGpIMGJ5aGJPMm5HSnRETWFWVlJVdEVuQ3M5VEV4Um1lR3BobFZHUlVOSTZPT2h5MEtUOURWVlg1ZmpXYnN1MTNreEJDQ0NHRUVFSUlrWW9DM2pENVhjZ2JYMFlvS2daRy93SmJqMmJ0dUVUYWFUU0t6UUVVa0trQkZFQXVGK2VuQmxDQUJGRFptSVJRUWdnaGhCQkNDQ0hzempjUFRIa1hDcHRxYjZPUGd6a2JZZUlLaUlqTzJyRUpJYktHTE1jVFFnaVJJbG1PSjRRUVFvaU1pb3lCS2IvQnFTdFB6bm00UWZmRzBLZ2FhT1RiQ2lGZUdCSkNDU0dFU0pHRVVFSUlJWVN3QjFXRkZidGcxVitXNXd2bmhYZmJRTVZpV1RNdUljU3pKU0dVRUVLSUZFa0lKWVFRUWdoN092SWZ6TjRBSWVHVzUxOHBDMzFhbUdwSkNTR2VYeEpDQ1NHRVNKR0VVRUlJSVlTd3R4ZzkvSEVBMXU2SFdQMlQ4eG9GS3BXQWVwWGcxUXJnNnB4MVl4UkNaQTd0MkxGangyYjFJTklpY1NEbDZPaVkxY01SaWZ5eGVUZHpGNjltNis1RE9EazVVcnhJd1V4NVRrUmtGTnQyLzgybHF6ZlJ4OFdSMThjcnczM2VmeERJM29QSHVYVDFKZzRPV3J3ODNHMjZmL3ZldjVtOWNCVmg0UkY0ZXJpVDJ5MVhtdTdidWU4SVAvMzhLdytEUW5CM2M4WFR4dWRteFBtTDEvaGs3QS80UHd3aXQ1c3JQbDRleit6Wk9VRkVaQlJqdnAzRHJuMUh1WG43UHRWZUxwZlZROHBTZXIwZWpVYVRMSUNTRUVvSUlZUVE2ZVdnaFlyRm9YRTFDSTJBRy82bTh5cnc0QkVjdldBS3FLN2VnOGVSRUJzSGJpNmdjOGpTWVFzaDdFRCtHSXNNdTNyakRnZU9uQWFnUnRVS21mYWM0RWRoakpzeUY0QXVIWnBSc1Z6SkRQZDU3dUpWYzUvREJuU2paTEZDTnQyL2JzdGVqcDQ4eTk2REoramFzVGtmRGVxWnB2dTI3anJFZ1NPbk9YRGtOS3FxVXJ4bzVnUjMxbXpjdG8rekY2NXk5c0pWM0hLNVVMWlUwV2YyN0xTS2lkVlRwMlZ2QUh5OVBmbHo1WXhuOW15OVBvNGRldzhERUJMNm1IN2Qyeit6WndzaGhCQkN2RWc4YzhNSGIwQzNSckRqT093OENZOGVQN2wrN0tMcEs0RzNPeFR6TTMxNXVFRWVWM0RQRmY5ZlY5TjFJVVQySmlGVUZwcXphRFgrQVlGWjl2eE83WnBTdm13SnUvYXBlWUZtUndRR2gzRDg5RGtBRkVXaGMvdW1hYm92T2pxR3c4ZlBtSStidnY1cXBvelBtcGhZUGR2My9nMkFUdWRBNjZiMW45bXpoUkJDQ0NHRXNDYXZoMm1udks2TjROUmwySG5DTkJ2S1lMUnNGeFJtK2pweEtXdkdLWVN0S2hTRDhmMnllaFRaaTRSUVdlaXZReWU0Zk8xV2xqMi9idTJxZGcraFhxUWxPcHUyNzhkb05KVlVxMWU3S29VSzVFdlRmWDhmUDBOMFRDd0FWU3VWd3kvdnM2dSt1R3I5ZGtMRFRGVWdXeldwaDBlZTNKbitUSVBSeU95RnEzaXpUZU5uK2w2RkVFSUlJVVRPb2xHZ2VoblRWNHdlTHQrQkM3Zmg0bTI0ZE51MGRFOElrYk5KQ0NVeUxIRnQreGNsaEZKVmxYVmI5cGlQZTd6VktzMzNidDV4d1B5NlRiUDB6MFNLaW83QmxuMEZvbU5pV2ZUckJnQTBHb1V1SFpvUkdSV2Q3dWZuY2tsYnBjaDVTOWF5Nk5jTnJQeGpHKy8xZVl2T0hacWgxV2pTL1Z4YjJmbzVSVVhIbUY4YmpVYWJQeU9kZ3dNNktWZ2doQkJDQ0pFaFRqcFQzYWlLeForYzh3ODJCVkszQTB5QjFPTklDSXQ4OGw4SnFZVEkvdVFucFN5MGNQbzRqRVpqcXUxNnZmOEZOMjdkQStEM0JaT3R6aWI1ZU13UEhEMTVGb0FaMzQ3aTVmS2xVKzNYeWNrK0JkNFQvM3ovUElkUWljT0lVLzllNU02OUJ3Q1VLbDZZY3FXTFdRMHJ0Rm90VG80NjgzRndTQmdIRHA4Q3dFR3JwVlR4d3VaZjI5UVVLcGdQQjYzV2ZOeTYyMUR6ckNaYkdZMHFYZnFQU3RlOUNmYXMrNW5jYmsvZnFUTE9ZT0QwV2ROQy9xam9HTDZmdll3dE93OHkrcU4zS0ZlcVdJYWVuMVlaK1p4Ty9QTWY5ZHZZTm4rMmI3ZDJET3JiS1YzUEUwSUlJWVFRS2ZQek1uMEpJWEl1Q2FHeWtITWFRNkRFZFphY25SeXR6a0RSSkpwWjR1eG92VTFhTEZtNWlhT256dGwwejQxYmQ4MnZWMjNZd2Y3NGtDV3QvSHk5R1AxUmY1dnV5UW9waFJGWHJ0OU84ZG9yVlNzd2U4cG41dU5OMi9ZUlp6QUFwb0NtMS90ZnBQbjUyMWJOd3Rzemp3MGp6bm9PV2kyenAzekdyMnUzTW1QK1NtTDFlaTVjdms2dlFhUHA4VllyQnZaK0UwZWRMdldPaEJCQ0NDR0VFRUxrZUJKQ0NRdVhydDJ5S0pwdHF4dTM3cVY1WmsrQ29vWHlKenMzZStFcVl1THJKaVY0SEJGcGZuMzYzNHRNbTdQYzRuclowc1ZvMGFnT2F6YnRTblp2U2k1ZGZWS1Q2OVMvRjlCcUxaZUpWYXY4a3QxbTdCaU5LbXMzNzA3My9Ub0h5eit1ZmJxMUl6clIwckdVK0Q4SVpOMmZlODNIYjdadGpJK1hoM2xNaTM3ZFFLeGVqMGFqMEt0em16U0hvMm1kU2Fjb0N0M2VhRUhOYWhVWlBXRW1WNjdmeG1oVVdiSnlFL3YrUHNuWVQ5Nmw0a3VsMHRSWFJuaDZ1S2VwZUh6aVpZdUY4dWVsZFJxV1RQb0hCRmtzenhSQ0NDR0VFRUlJa1p5RVVNS0NrNk1PWjJjbm0rN1J4K294eEM4cjFPa2MwQ1phTXBZV0xsYWV0M0xkTnNJam9sSzg1OEtWRzF5NGNzUGlYSk1HdFduUnFBNnpmdms5WGN1djl2MTlrbjEvbjdRNE4veTlIc2xDS0E5M041bzBTSGxIdTFpOW52V0pRcDhFdS9ZZE1TL2hLMTJpQ0kzcTEweDFUQXRYckNjbVZnK1FyTTVRanpkYnBucS9mMEFnQTRaL1l6NXUzNklCbzRiMnNXaVR5OFdKYVhOWFlEU3EzTDBmd1BqUEJxUFIySDlaWmFuaWhWa3k2MnVtelZuQjcrdTNBNmJRc3Urd3NYUi9zeVVEZTc5bHNYVFIzanp6NU9hZEhoMVNiUmNTK3RnY1F1WDM4MDNUUGFmL3ZTZ2hsQkJDQ0NHRUVFS2tRa0tvTEJZU0ZzN2FUYnNva00rSDVvM3FaUHJ6dnArOWpEcTFxbEN6YWdXcjladSsrS2cvWDlpNE5PNmI3K2FaWjlxTUdQdzJIVm8xelBBNFhaeWRpVXV5SjJ1Y1BzNjhsTTFCcThVaFNTaVRtUUZHWXI0K1hvd2MyanZGNnlHaGo2MkdVSXQvMjJoK1BlemRidFN1WGluVlp5MWJ0ZmxKQ09WZzJ4OVgvNEFnM3Yxb1BQZjhId0pRc1Z4SlBobVNmTnpkM21qSmdTT25PWDc2UER2MkhzWlI1OEFYSHcrd3FEOWxMNDQ2SFNPR3ZFMk5LdVg1YXVyUGhFZEVZalNxTFAxOU14WEtscVR4YTdYcy9rd2hoQkJDQ0NHRUVObURoRkJaS0RBNGhQWTlQeVE2SnBiU0pZcGtlZ2gxNGNvTlZxejVreFZyL3FSWWtRTDhObStTWFlLR3hHR1JyYk9nVXZMbnlobkp6bjA0ZXFxNTN0U2JiUnZ6OGZ1OXJONjdmTTZFTkJWOEJ6aDA5QjhtL2JRUU1DMXY2OUR5ZFl2cjdybmRiQmwyaXZZZlBtV2V1VldoYk1rMEJWQUFoa1NmcllORDJqL2I0NmZQTTNyQ1RBS0RRd0FvVjdvNDB5ZU50QnJVYVRRS1U4Y05aK0JIMzNEaHlnMDI3empBL1FlQlRCZzl4THhzejk0YTFudUZzcVdLTXZLcm43aHcrVG9ONjcwaUFaUVFRZ2doaEJCQ1BPY2toTXBDUGw0ZUZDOWFrUDh1WGVmeXRWdjhlLzRLbGNwblhtMmNQM2NlTUw4dVdheVEzV2E2R09Kbko0SDlRcWlrWW1MMUhFdGp3WFJydXdlbXhNTWp0L20xdTVzckJmeDhiUjViYXVJTUJuNmMrNlIrVmYrZXFTL3ZTbUJNdE13eExReEdJL09Xcm1YQnNuV284ZHNXVmlwZmloL0hqM2pxVG5adXJpNU1uelNTOXo2WndKWHJ0emw1NWdLZCtvMWcrSHM5YU5Xa25zMjdIaTVldVJFZkwwOWFOYW1iWXB1QytmUHl5MDlqbUx0b0RUMDd0N2FwZnlHRUVFSUlJWVFRT1k4bTlTWWlNN1Z0L3ByNTlacE5PelB0T1FhamtXMjcvellmdDIveCtsTmEyMFlmRjJkK25iU3d0NzBjTzNtVzZEUVdHODl1VnEzZndZM2I5d0dvVWJrOGRXdFhUZk85Y1hHbWdDOHRPOGlkK3ZjQ2ZZZU1aZjdTUDh3QlZOdm1yL0h6ZDEvZ25qdmxBQ3FCcDRjN0M2ZVBvMkc5VndBSWV4ekIyTWx6ZVh2d2x4dzllVGJOWXo1Kytqd3o1cTlrekxlekdmalJlRzdldVo5aVcwZWRqaUg5dStEaGJwOFpaMElJSVlRUVFnZ2hzaThKb2JKWTg0Yi9Nd2NNTy9ZZTVuRjRSS1k4NStpSnMrYWxXWDU1dmFtVnh1VmdhUkViWDdNSXlKUTZRZ0I3RGg2MytaNkhRWS9NSVU1V0tsKzJCTFdxVlVSUkZJWVA2Z0ZnRG9sU1l5NzQvcFNsZU5kdjNtWDRGOS9SLzhPdk9YZnhLZ0M1WEp6NTdJTitmUG54Z0RUUG9nSlRrZmh2dnh6R3NBSGR6RXYzemwrOHhxQVJFK2s1YURSYmR4MGtWcTkvYWgvM0h3U2E2MWNkLytjOFhmcVBZdjZ5UDdMRnI0VVFRZ2doaEJCQ2lLd2pJVlFXeSszbVNvTTZOUURUa3JQTk93Nmtja2Y2SkM2VTNiWjVBN3Z1ZnBZNGhNcU1tVkRoRVpGczIvTjNzdk9xcW5ML1FXQ3k4d2Fqa1YvWGJ1V04zaCt6OE5mMWRoK1ByU3BYS01QTXlaK3lZdTRFeXBRc3l1cU5PK241M21qQ0l5S2ZlbDljb21XT3VpUXpvZUlNQnZZZVBNR3d6eWJUNloyUkZydjYxYTVlaWQ4WGZFdkgxdWtyRUs4b0NqMDd0V0xsZ3NrV3Rhdit1M1NkMFJObjBhTHpZS2JNV016cHM1ZXNobWx0bXRWbitaeng1bDBGOWZvNDVpeGFUZmVCbjNIMnZ5dnBHcE1RUWdnaGhCQkNpSnhQYWtKbEEyMWJ2TWIydmFhUVpjMm1YWFRwME15dS9ZZUVQbWJ2SWROTUlxMUdRNGRXeVpmaVBRNlBzQ2lDYll2RVlVcDBUQ3dob1kvVDFZK2lLT1N4c2l4cjAvYjlSRWZINE96a2FGNlNGeEw2bUE4K244TFpDMWRaUFBOckN1WFBhMjRmRVJIRmdtVi9FQmtWellMbDYyaFlyeVlsaXhWSzE1anNxWFNKSWl4Y3NaNlp2L3dPd0dmZnpHRGErRTlTREFRVC8zbzRKaW9vdnYvd0tjWi9QOTg4c3kycDArY3U4V2JmRVhZY3VhWFFzSEJXcnR2T21vMjdXUERUR0NxVUxabXNUZkdpQlZrMDR5dm1MbG5ENHQ4MllEU3FYTDF4aHo1RHg5TDl6WllNN1AwbXprNk9tVFpHYTR5cVNtUlVkS3J0b3FKam50eGpOS2JwbnVqWW5MbFVWQWdoaEJCQ0NDR2VKUW1oc29HYVZTdVN6OWVMQncrRHVYN3pMcWZQWHFKS3hUSjI2My96amdQbXBWRDEvMWNkWDIvUFpHMzZEUnZIdFp0M00veXNMeWJPU3ZlOWVkemQyTFYycnNVNVZWVlpzMmtYQUEzcTFHRHI3a01Bbkwxd2xUdjNIZ0F3ZlBSVUZrNGZoMnN1RndEY2M3c3lxRzluSmt4YlFGeWNnYSttL013djA4ZWkxV1Q5eEwvMkxWOW41ZnJ0QkFhRmNPallQMHlmL3l2REJuU3oybGF2ZjFKcksvR1N1cXFWeXVHVUtNREo0KzVHL255K1hMaDhIWURvUkNHS1BkV3FWaEY5WEJ3bnoxd0FZSEQvTGxZRHFBUU9EbHJlNzl1SnVyV3E4UG40bWZnSEJLS3FLc3RXYldiLzN5Y1pOM0lnRlYvS3ZFTDhTZDI0ZFkvNmJmclpkTStKZi82eitSNGhoQkJDQ0NHRUVOWkpDSlVOYURRS0xSclhaZEd2R3dEWXRPMHZ1NFpRZjJ6WmJYNzlWdHZHZHV2M1dkaTYreERYNDhPeEZvM3Jta09vdXJXcUVHY3dzSHJEVHE3ZHZNdm40MmZ3L2RjZm0yY1Z0Vy81T21zMzdlTENsUnVjdTNpVlg5ZjhTWSszV3RsbFRGZXUzNlp1Njc3cHV0ZlR3NTBKbnc5aDRNZmZZRFNxTFAxOU0rWExsS0JKZzlySjJpWmVqcGU0TUxtYnF3dGZmanlBTWQvT3B0c2JMZWpZcWlITFZtOHhoMUFkV3pmRTI5TWp4VEhjdW5QZnZMeXgyZXV2VXFSUS9oVGJob1ErWnRXR0hRQlVLRmVTUVgwN2NmM21YZjQ2ZElKdUhWdWs2VDFYcmxDR0ZYTW44TlhVdWV3OWVBS0FtM2Z1TTJENE4yeFlQZzBmcjVUSEtvUVFRZ2doaEJEaStTRWhWRGJSNUxYYTVoQnF4MTlIK0hqdzIzWlpyblRrNUZsdTNMb0hRTEhDK1htbGFnV3I3Wm8yZUpXQW9HQ2IrdzkrRkdvT0ZzQzBwSzVkaS9UVm5Ncmw3R3h4SEJkbllNNmkxUUJVZktrVVJRcjZXVnovNkwyZS9IZnhPdWN1WHVYQWtkTVdzNG8wR29VUlEzdlRkK2hZQU9Zc1hrUFQxMThscjQrWHplTktTbFhWRE0wMnF2WnlPZDU5KzAxbUwxd0Z3TGlwUDFPcWVHR0tGeTFvMFM0dTBVd294eVRGeGF0WGZva055MzYwK2ptLzBib3haVXNWVGZINSt3K2ZNb2RRelJ2Vm9kNVRkdXU3Y2V1ZU9ZUktVTHhvd1dSalRZMTdibGVtamh2T3IydTM4dVBQSzRnbCs2VXpBQUFnQUVsRVFWU0xNOUMzVzd0bkVrRDE2ZGJPcGwrdmg0R1B6TFB2U2hVdlRPUFhhcVY2ajM5QUVPdTI3RW4zR0lVUVFnZ2hoQkRpUlNBaFZEWlJ0bFJSQ2hYSXg1MTdENGlJakdMdmdXTTBiMVFudy8zK3ZtNjcrWFdYanMxUkZPdmgwRHM5TzZTci8xOVdyTGNJb1ZSVnBVN055cnhlOTVWMDlaZlltazI3dUhzL0FJQ3VIWnNudTY3VE9URHB5NkYwSGZBcDRSR1JMUDE5TXlXTEZhSjEwL29BdkZ5K05NMGIxV0hycm9ORVI4ZncwOCsvOHMxbjcyZDRYQjd1YmpScDhHcUsxMlAxZW90QzhOYjA2ZHFPNDZmUGMrelVPYUtqWXhqNTFZOHNtZmsxenM1T0Z2MGtTRnFZSExCcmNmbG5wV3ZINWxTdVVJYmxxN2ZRcDN1N0RQVVZIaEhKL1FlQitBY0VjZi9CUS9SNkE5M2ZURDQ3cThlYkxRSDQ5L3dWMW16YXllaVArajkxRjhkZCs0NmFRNmhYcWxiZ25SNnAvOWs0L2U5RkNhR0VFRUlJSVlRUUloVVNRbVVqalYrclpaNE50WEhidmd5SFVQZjhIN0wvc0duWE5QZmNyclJ1VWkvRFkwenF6MTBIQVhCMmNzUTl0eHNCZ2NFcy9YMXpoa01vLzRBZ1pzVVg4TTdyNDBXaitqVzU3NTk4Sjd6OCtYd1kvZEU3alBycUp3QldyTmxLaThaMXpmV2YzdS9iaVYzN2pxRFh4N0YxOXlIZWFOT0lxcFhLWldoc3ZqNWVqQnphTzhYcklhR1BVdzJoTkJxRkx6OGVRS2QrSTRpS2p1SGF6YnRNbmJtRTBSLzFON2ZSeHoyWkNlWGttRHlFeXFuS2x5M0IrTThIUDdXTmFueFNsRDBxT29iRkt6ZmkveUNJK3dHQitEOEl4RDhna1BDSUtJdDdQRDNjcllaUUFPdiszTXY0NytlanFpcmVuaDRNNmQ4bHhXZmZ1SDNQL0xxQW4yOWEzaEtGQ3VUams4RnZBMUNoYklrMDNTT0VFRUlJSVlRUUx4b0pvYktSeEV2eWpwNDZ4NE9Id2VUelRmL3lzV1dydG1BMHFnQjBiTjNJWXBhTlBlelllOWhjcjZsaHZab1VMWnlmMlF0WGNlYjhaWGJ0TzBxaitqWFQzZmMzMzgwakl0SVVNdlRxM1BxcE0xY2ExNjlGKzVhdjR4OFF4S1F2aGxnVUlNK2Z6NGZPN1pxeWJQVVdBR1l1V01uOGFXUFNQUzU3eXAvUGh5SDl1ekI1K21MQUZKUTBxUHNLZFd0VkFTQW01c21PYTQ3UFVRZ0ZFQmtWalg5QUVQNEJnZmcvTVAwM1lWYVRmMEFnRHdNZm1kdUdSMFF5ZmQ1dnFmWVpFdm9ZZzlGb3RRRDlxelZleGpXWEMrRVJrU3hldVpFeXBZclM3SFhyczlsTy9QT2YrWFdaa2lrdmEwek14OXVEenUyYnBxbXRFRUlJSVlRUVFyeW9KSVRLUmhJdnlWTlZsYzA3OXRPM1cvcVdMSVdFaGJOaHEyazJqcU5PUjVjT3pldzVWS0pqWXBtNVlLWDV1RU9yMXlsU0tEL3pscTRsTHM3QTFKbExxRlc5RW02dUxqYjN2ZWZBTVE2ZitCZUFndm56OGticlJxbmU4OG5ndDNGdzBGb05JUHAyYjgrR2JYOVJwMmFWRkhlaXl5cHZ0VzNDanIxSE9QWHZCVHEyYmtpTnlpK1pyOFhHUGxtTzUyUkRmYkN6RjY0UUV2WTR4ZXVYcnQ2MGVQMjBnT3RCUUZDYW41dkFhRlFKZWhSaURwZE15K1VDemEvOUF3SUpleHhoYzc5SmFUVWFmSDA4OGN2cmpWOWVIL3p5K1JBWFowRHJtUHozUUQ1ZkwwWU43YzNvK04wYngzdzdtenk1WGFsZDQyV0xkcEZSMFp6Kzl5SmdXdTc1TEhmdkUwSUlJWVFRUW9qbm5ZUlEyVXpDa3J3YWxjdnpjb1hTNmU3bnlyVmI2SFE2b21OaWFkT3N2dDBMUUUrWnNaZzc4ZldhWG4zbFpmTVN0MDd0bXJKaXpaODhESHJFMTkvOXpLUXZocVpZaHlvbDVVb1hSNk5STUJwVmhyelRCWjB1OWQrbVQxdXU1cDdibGJXTHZzTWpUMjZieHZFc0tJcHBXZDcxVzNlcC8ybzFpMnZSaVdaQzJiSWNiK0swWDlMY05xRTRla2JvOVhGODgvMjgrSUFwaUFjQlFSWTcrMldVazZPT05zMWVpdytidlBITDU0dGZYbTk4ZlR5dGhvNHBhZDZvRGhjdTMyRFo2aTNFeFJrWS9zWDNqUC84Zll1bG8xdDJIakRYNHFwZXVmeHp0UXhTQ0NHRUVFSUlJYkthaEZEWlRNZFdEV244V2kzS2xTcVdvWDVxVkNuUDVsOS80by9OZTJoUXA3cWRSbWV5YnNzZWM4MGpCNjNXWW5aUi81NGQyTHhqUDZGaDRlemFkNVQ1eS82Z2Y4K09OdldmUDU4UERldldKTTRRbDZhZHlkSWlPd1pRQ1FvWHpFZmhndm1TblUrOG81dXprMzJYVXRxVFR1ZkFybjFITFVLejFDaUtncmRuSHZ6eStUeVp5V1NlMGVTTnQyY2VXblEyMVkxeXorM0dxR0Y5N0RMV29RTzZjZGYvSVhzT0hDTldyMmZFdUIvNWNHQjN1cjNSZ2ppRGdkL1dialczYmRmOE5iczhVd2doaEJCQ0NDR0VpWVJRMlV3QlAxOEtrTFppeUtuSjVlS2NZcUhtOU5xODR3RGpmMWhnUGg3U3Z5dWxpaGMySCtkMmMyWFUwRDU4K3MxMEFPWXVYb09qbzQ2M083ZXg2VG05dTdXMSsreXRuQ1lpS3RyODJza3A3VE55cG8zL2hCSkZDNlo0L2RpcGMzejkzVHdBdnZpb1A2OVVyWkJpMnp2M0hqQm94TVJVbjVuUDE1dWJkKzZiajUyZG5mRHo5VEl2azBzY01Qbmw5Y0hQMXhzSGg1VHJmTVVrV29wb1R4cU53c1RSUXhnOWNTWTcvenFDcXFwOFAzc1pSMCtkbzJ6Sm90eTRiWG9QdnQ2ZXZHYm44RllJSVlRUVFnZ2hYblFTUW9rMCsrMlBiWHczYXltcWFpcDIzcUJPRGJxOTBUeFp1eVlOYW5QODlIbnpOdmZUNS8xR2FGZzRnL3QxUWFOSjI5SzhqTTRFZXg1RUpRcWhYSnlkMDN5ZnI3Zm5VM2QxOC9MTVkvSDZhVzFqMHhnR21YYWJVOHdoazRlN1c1ckgrNnc1T0dpWjhQa1FQUE80czJyRERnQU9IRDdGZ2NPbnpHM2U2L01XampwWmlpZUVFRUlJSVlRUTlpUWhsRWhWZEV3c0UzNVl3SmFkQjh6bmFsUXV6L2pQQjZkWTcrbmo5M3R4MS84aGg0K2ZBV0RKeWsyY3UzQ1ZyejhkUkY2ZjlPLzQ5eUpKWEx6YnhTWDdMc2NEVXlDWmsyZzBDaU9IOXFaeWhkSjg4OE1DaTZXUFlDcFFIaFVkZzR1ZGQ1UVVRZ2doaEJCQ2lCZVpoRkRpcVU3ODh4L2ZmRCtQMjNjZm1NOVZyL3dTMzMvejBWT0xOdXQwRGt3ZDl5RWZmRGFGNC8rY04vZlZwZjhvM24zN1RkNW8wd2dIYmNyTHNaNFoxZlpiQWdLRG1UQnRRWXJYMHpwN0tEVzM3dnFiWDd2bXNuMlhRWkU2TjlkYzZCd2NpTVl5aEpvNmN3bHpGcTJtNmV1MWFkbW9McFVybHJHNXdMNFFRZ2doaEJCQ0NFc1NRbVVCZzlGSVpHUlVtdHNiMVNkSlNVUmtGSS9EazI5dmIwaTBHMWxrZExUVk50Ym9IQnh3dGpMYkl6QW9oTm1MVnBrTGtDZG8zYlFlbzRmM2Yybzlud1RPVG83OE5Ha0VFMzVZd0tidCt3SFQ3SjRwTXhhemFzTU9CdlRxU01ONk5iTTBqRXJZNFE5STB5NThBS0ZoNGF6ZHREdXpoZ1JBbk1IQThWUG56TWMrWHA2Wityd1hqWDlBSURNWC9NNmZ1dzZhejNsNXVPUGxtWWNyMTI4REVCNFJ5ZHBOdTFtN2FUZGVIdTdVcVZXRld0VXFVcVZTT2Z6eWVtZlYwSVVRUWdnaGhCQWl4NUlRS2d0Y3VYYWI3Z00vUzllOVhRZDhtbXFib1o5T1RuTi9yWnZXWSt5SWdlYmpzTWNSTEZtNWtkLysyR2F4MjVtalRzZlFBVjNwMHFHWlRlTjExT2tZTzJJZzVVb1haL3E4WDgwRnAyL2N1c2RuMzh3Z242OFhiN1Z0UXZOR2RUTGxCL3VRME1jNE91ckk1Wks4cHRMcGZ5K3liTlZtODdHdjk3TUplaDQ4RE9iMlhYK0tGUzZBajNmeTR1dXhlajNUNXF5d0NNaktseTJlNXY3N0RoMkRvdEdrZU4xb01KcGZqeHozSXhwdHltMVIwekZWTEJ2Nzkvd1YxbXpheWRiZGg0aUxleExjbGl0VmpDbmpQaVIvUGg4T0hEN0ZiK3UyYytURXYrYjZaOEVoWVd6Y3RvK04yL1lCa05mSGkzS2xpMUdtVkZHS0ZTNUFrWUorRkNxUUQvZmNybG55dm9RUVFnZ2hoQkFpSjVBUVNnQncrKzREZmwyN2xZM2IvaUlxU1gyY1VzVUw4ODFuNzF2c2dtZXJMaDJhVWJkV0ZjYi9zSUJqaVdiNFBIZ1l6SXdGSzVteFlDVVZ5NVZrMkx2ZHFGcXBYTHFmazlRMzM4OWo3OEVUS0lwQ0xoZG5uSjBjMGVrY0NBMEx0M2lmRGc1YXFyMmN0dWVXS2w2WVgzNGFtK0wxMExCdzJuUWZsdUwxOEloSUJuNDhIZ0EzVnhmODh2cmc1dXFDbTJzdTlQbzRMbCs3UlhCSW1MbDl6V29WYmFxalpjdk9jckY2UFdUT1JuVFpRbWhZT1ArZXY4emhFLyt5NysrVDNQTi9hSEhkeVZGSHI4NXQ2TmU5dlhsMlg5M2FWYWxidXlyK0FZRnMzZjAzdS9jZjVmekZheGIzQlFRR0V4QVl6TDYvVHlicno5ZkhDeThQZDl6ZDNhajBVaW42ZFcrZnVXOVNDQ0dFRUVJSUlYSUlDYUd5Z0plbk96M2ViSm5Wd3dDZ2ZMa1NYTDk1bDY3dmZtb3hNd1JNZFlqNjkrcElsdzdON0xKa3JsQ0JmTXllOGhsN0Q1NWczdEkxWEx4eTArSjZXSGdFWmUyOEsxNlprc1hZZS9BRXFxb1NFUmxGUkFyTElIdDNiWXVuaDN1YStrd0l0RktTV2sybzRrVUtvdE01b05mSEVSNFJaVjcrWlUwZWR6ZEdEZTJUcG5FbGFOK2lnY1VPZUJrUkdoWnUzdVV3cC9BUENHVEtqQ1ZjdlhHSE8vY2VXRzNqNUtpamJmTUd2TjJsVFlvejhQenkrdEM3U3h0NmQybERZRkFJUjA2ZTVkaXBjL3g3L2pJMzc5eTNlazlNcko0Nzl4NlluOXVvWGszN3ZDa2hoQkJDQ0NHRWVBNUlDSlVGZkwwOStXQmc5NndlaG9XUEJ2WGsyNThXQWVDZzFkS20rV3NNN1AwbTNuWUtNeEpyVUtjNkRlcFVaLy9oVTZ6WnVKTkR4LzdCUWV2QXQxOE9lMnE0a3g1bFNoYkJRYXZGWURTYWwxWWwwT2tjS0Ztc01HKzFiVXk3Rmczcyt0eW4wV2dVaWhiSy85VHdLWmVMTTYvOXJ6cnY5K3VFWDE0Zm0vcC9xMTFUeXBZcW10RmhBcVpsa3prdGhQTEw2ME4wZEV5eUFFcWpVYWhjb1N6TlhuK1ZaZzFmSmJkYjJwZk8rWGg3MEtwSlhWbzFxUXZBNC9BSUxsNjV5WlhydDdsKzh5NjM3dnB6My84aC9nRkJ4TVhYWjh2dDVrclQxMSsxM3hzVFFnZ2hoQkJDaUJ4T1FpZ0J3RnR0bTNEeDhnMFVqWVorM2R2WkhIeWtSNzNhVmFsWHV5b1BneDV4OTE0QXBVc1VzZnN6R3RTcHdlRnRTOHpIcXFxYUM3MXJuMUkzeVpyak81ZW5xWjFIbnR5cHR2MXQzaVRBTkhNbUppYVcyRmc5MGJHeDZHUDF1TGc0NGV2alpmUDR4Qk5EQm5UbC9NY1RLRm1zSUMrVktVSFZTdVdvWHZrbDhyaTcyYVgvM0c2dTFLaFNuaHBWeWx1Y054cFZRc0llRS93b0ZGVlZuN3FEcEJCQ0NDR0VFRUs4YUJRMTZmU1FiRVJWVmZPWDBXakVZREJnTUJod2RaWGl2MElJOFN4RVJFU2cxV3JSYXJWb05Cb1VSVEYvQ1NHRUVFSUlJWVF0WktxRkVFSUlJWVFRUWdnaGhNaDBFa0lKSVlRUVFnZ2hoQkJDaUV3bklaUVFRZ2doaEJCQ0NDR0V5SFFTUWdraGhCQkNDQ0dFRUVLSVRDY2hsQkJDQ0NHRUVFSUlJWVRJZEJKQ0NTR0VFRUlJSVlRUU9VeFVkQXdHb3pIZDl4dU5xaDFIWTd1UXNQQXNmYjdJR2hKQ0NTR0VFRUlJSVlRUThWWnYzRW5yYnNPc1htdmRiUmlyTis3TVVQL0xWLzlKNHpjR3BuajlVVWdZZ2NFaEtYNUZSOGNBc0hERmVqcjFIWUdxMmhZbXFhcktvQkVUK1dYNU9wdnVlMy9FUkRadDMyOCtqbzZKNWNIRDRLZCtSY1dQTmFuYmR4L1F1dHRRZnZ0am0wMWpFRG1mUTFZUFFBZ2hoQkJDQ0NHRXlDb2hvWTk1SEI1cFBnNEtEaVU2T3ByYmR4OGtheHNkSFUxUWNLakZ0ZHh1dWZESWs1dmJkeCt3Ly9CSnE4L3d5K3REdzNxdkFCQVRHMHRVVkhTSzQrazU2QXY4QXdKVHZQN0o0TGZwMUs0SlczY2Zva0dkR2lpS1lyVmQyT01JUWxPWWJWU2tvQisvckZqUEs5VXE0T1dSeDJvYmp6eHU1SFp6QmVESXliTWNPWG1XL3IzZU1GOC9jT1FVbzc3NktjVnhKb3kxYy91bUZ1ZjAramkrL0hZV3JpN09OSDZ0RmdCako4L2wwTkhUVCszcnZUNXYwYUZWdzZlMkVkbWZoRkJDQ0NHRUVFSUlJVjVZODVmOVlYVkdUb2UzaDF0dFAyL3BXdVl0WFdzKzd0S2hHUisvMzR2YjkvejVmZDEycS9kVXJsakdIRUtwcW9wR2svS2lwRGxUUHlNdXpzRFpDMWNaTzNrT1U4WitRUEVpQmMzWHZiM3k4TS9aUzl6emYwakhwNFF5djYvZnpweEZxM0YyZHJKNlhhUFY4UDdJU1ZhdlJVZkhNTGhmWjNwM2JRdkFpdFZiOFBIMklNNFF4L0YvenVNZUgwNEJiRnorSXpwZDhtaWh6NUF4VnZ2K2R2b2l6bDI0eXF6Sm4rSGo1UUZBNDlkcThWS1o0aW0rRjRBSzVVbys5YnJJR1NTRUVrSUlJWVFRUWdqeHdoclkrMDE2ZG1wdFB0NjQ3UzkrKzJNYnkrZE1TTmEyKzhEUDZOS2hHVzJhdldZKzU1ckxHWUQvdlZLWmRVdC9zUHFNV0wyZXZRZVBBM0Q5NWwxVVZUVWZKL0QxOGFSQzJaSVVLcEFQZ0IvbUxLTnVyU3E4WHZjVjloNDhRY0g4dnBRdVVRU0ExWnQyQWRCajBHaXJ6OXU2Y2dZQVJRdmxaODJpcWFsL0NFbTA3L21oK2ZYaEUvOXk4T2cvNkhRT0RCbjFMUUN2VktsQTJ4YW16OERMTXc5T2pycGtmV2l0QkcwLy9yeUNkVnYyTUxSL1YycFVLVzgrWDdkV0ZadkhLSEltQ2FHRUVFSUlJWVFRUXJ5dzNGeHo0ZWFheTN4Y3RGQit5cFV1VGo1ZnIyUnR5NVV1VHRGQythMWVlNXF3eHhGOFBNWXlvRXA2M0xUQnEwd1lQUmlBazJjdThQZnhNNnlZT3hHQVAzY2RJQ1ltbG1ualArSFdIWCsyN3psRTY2YjFhRlMvbHZuK3o3NlpUb3ZHZGFoWHU1ckY3S2R0ZS83bTgvRXowalJPWDI5UC9sejVwRzFVZEF3VGZsaEFsWXBsbUQvTmNtYlR6bjFIQUZpM1pROWFiZkxBS1R3eXl2dzZ6bUJnL1BmejJiaHRIKy8zN1VTdnpxM1p0SDBmZW4wYzdWdStudUtTUXZIOHlaRWhsS3FxOHB0VUNDRXltYTFGTG9VUVFnZ2hjcUx6RjY4UjlDalVmT3pzN0VUbjlrM1pmL2hVc3JZSjlZMFNYL1AyekVQNXNpV2UrZ3dmTHc4T2Jsa0VtSmJ6YmRxK2ovVkxwNW12RC9wa0FqcWRGakFWL0o0OGZSRWRXemVpVlBIQ1JFZkg4RWJyUmd3YU1aR3pGNjZ5ZXNNT2pFWVZqenp1MUt0ZDFkeEhiS3llcXBYS21jL1ZyVldGSW9YOGFGeS9OZzNxMUVqVFo1SHdZL2JBUG05UnZFaEJkdjUxQlArQVFON3AwWUdMVjI0K2VjOWVUK3BJYmR0OXlPclA1NUdSVCtwZUtZckNtWE9YR2Y1ZUQ3cTkwWUpISVdGOE4yc1o1VW9YbzMzTDE5TTBOdkY4eVBZaGxLSW9GajhJS1lxQ3dXREF3U0hiRDEwSUlYSTBnOEdRN0JzSytRY0FJWVFRUWp4dkZpeGZ4LzdESjNGMGRMVDUzdGpZV09yVnJzYTNYdzVqMS82alQyMzdVdW5pRkNua2g4Rmd3TW5SMFdJSlcxeWNBVjM4ejdqanBzemx5dlhiM0xrZndOcE51ekFhbi93OC9QUGlOZVJ5Y2FaR2xmSUVCajB5bncrUGlNUmdOT0xobnR0OHJsenA0cFFyYmFxejFMN25oenlPZUZKOFBTVjl1N1dqYjdkMk5HLzRQd0JLRml0RUxoZG5SbjcxWTdKMlpVb1ZCV0QyMU0rdExzZEx2S1JQcTlIdzh3OWY0TzFwQ3E4bXoxaU1xaG9aODhtN25EanpId0VQZzFNZEc1anFRaFV0bEQ5TmJVWDJsS09TbklRZmZveEdZeGFQUkFnaG5uOEpmOWRLOENTRUVFS0k1MTNOYXBXWU1XbWt4Yms3OXdPNGNQazZ0YXBWTk84U2w5VGcrQnBKMFRFeGZQM2RQTk5KVlNVNkpoYWR6Z0d0Vm10dU8zeGdENG9VOGlQNFVhaEZXQVNnajR2REliNjRkNnNtOVNqbzUwdUpZb1hRT1RqZzR1ekVTMlZMY1BYNmJRYU5tTWlLdVJPNGNQa0dLOWI4YWI3LzVwMzdBQlF1NUdkMW5GSFIwWHo1Y1g5ZXJmRnlpcC9CUjE5K2oxNGZaM0hPd1VGTG8vbzFPYmhsRVcrLy93WE5HLzZQcm0rMFFLdlZKS3RwbFpxRUFHcmp0bjNzMkh1WWNTUGZ3eSt2TnovTVdjYkJvLzhrYXg4WEYwZGNuTUZpYWVId2dUMGtoTXJoc25VSWxYZ1dWT0lmZ3ZSNmZicFNhaUdFRUdtbjErdk5mL2NtL2p0WVFpa2hoQkJDUEU4S0Y4aUhQaTR1MmZrOSs0L3g0ODhyV0x2b3V4UkRLRDlmTDNRNkhXNnV1VGl3NlJjQTl2MTlrdUZmZk1meU9STW9VYlJnc25zQ2cwTHc4blMzT0tlUGl6UFBKcXBicTRxNVVQZmN4V3ZZdUcwZm0xYjhpTGRuSHBiTS9Kb3lKWXVpcW5EdDVoMmlvbU53Y1hiaTJvMjd1T1p5b2FDZmI0cnZjOHFNSlRnOTVlZm80RWVoVks5YzN1bzFKMGNkaXFLZzFXcVR6WHI2YXNwY0ZDdEZ5Qk12Y1V4dzV2eGxKazR6ZlU2Tlh6UFZzL3IyeTJGV256bC8yUi9NV2JTYXZldm40WkFvekJNNVc3WU9vUklraEZHS29xQW9Da2Fqa1ppWUdKeWNyRzgxS1lRUUltT2lvNlBOMndkYkM2S0VFRUlJSVo0WEh3enN6c2t6RjVMTjdQbnYwblVBenB5L3hMV2JkNUxkNTZEVk12cWovc25PYjlqNkZ6VXFsemNIVUFhajBXS251QWNQZzZoU3NhekZQWHA5SERwZDhpVnRTU1hVbmlwVHNnaTUzVnpaZi9na1RSdTh5cEVULzFLbFlwa1V2MThyVWlnLzNkNW9RWVd5SlZQc2U5YkMzL0hJWXpsRDY4SERZRzdjdmdkQVZGUTB0Kzc2YytUa1dWeHp1WmpiYURRYUlpS2oyUGYzU1JyVXFZR2JxK2xhSG5jM25KeWVoRjZYcnQ1aytPaXBzckxwQlpjalFxakVFb0tvbUpnWUhCd3NwemNLSVlUSU9JUEJRR3hzTEZxdFZvSW5JWVFRUXJ3UTVpLzdnL01YcjFxY2k0cUtRVkVVcHM1Y2txeDliR3djN3U2dWJGMDUwK0o4WUhBSUJ3NmZZdEtYUXpFWWpidzk2QXM2dFc5SzIrYXZBUkFjRXNhTjIvZnA5a1pMaS91aW8yTndqcCtsTkdMY05JNmVQQXRBVEt3ZXZUNk9CdTNlTWJlZCs5MFhsQzFWbEViMWE3TGh6NytvVjdzYUI0NmM1dVAzZXlVYjU2T1FNTTVldUVyL25oMEJ6SUdTTlMwYjF3Vk1SZGNybGl1SnA0YzdCNCtjNXZzNXkweGppWW5GZjl0Zi9MbnJJT1ZLRjZOTGgyWUFqUDZvUDFxdGhwYWRCMU83UmlYZWJOUFk5RmtFaFRCcjRlODByUHNLY1FZREE0Wi9ROEg4dm5TcDh3cHpGcTlPY1J6aStaWmpRcWlFOENueFYzUjBOSzZ1MXFkRkNpR0VTSitvcUNpcmYrY0tJWVFRUWp5dlprMysxT0xZYUZScDNta1FGVjhxeGZkZmY1U3MvZHpGYTloejRGaXk4Nyt2MjQ1ZlhtL3F2MW9kalVhaGFPSDhyRnkzelJ4Q0hUNStCb0JhMVN0YTNCY1pGWTJ6c3ltRTZ2RldLM01ndEczUDN4dzdkWTdSdzUrRVVBWDhmQURvMUs0cFhRZDh5aGNUWitLb2M2QlIvWnJKeHZQZjVldU1uakNUVXNVTFc1d1BDWDNNblhzUHFQaFNxV1RqdUh6dEZqOU5ITUgvWHFsTXg5WU42ZGk2SVFCZEIzeEt5OFoxNmRtcEZRQTc5eDB4MytlZzFkS2ljUjFXcnR0T2gxWU5PWHJpTEY5TW1vV3Z0eWZCajBJcFZxUUE5V3BYNVpQQmIvUG5yb1BKeGlsZUhEa2loRXE4RkNUaFM2UFJZREFZQ0FrSndjbkpDUmNYbDFSNkVVSUk4VFJSVVZIRXhNU2cwV2pRYXJYbXBYZ1NSQWtoaEJEaVJiUDd3RkdDUThLby8ybzFxOWZESG9jblc3b1dFaGJPNm8wN0dkeXZDeHFONmZ1bXpoMmEwWGZvV0U2ZnZVU1ZpbVhZdnZjd2hRcmtvMkQrdkJiM1JzZkU0QnhmYnVibDhxWE41eTlldWNtLzU2L1FvRTZOWkdNb1Zid3dMUnJWWWN2T0F3eCtwd3N1enRiTDFaUXFYcGdGUDQ2eE9MZHR6OTlNbnI0bzJmbnpGNi9SNi8wdnJQYVRtczd0bTdGbTAyNEdqNXpFcVg4djBMdExXOTdwMFFFSEI5UHFwYTgvSFpTdWZzWHpKZHVIVUVtTGt5Y0VVSUQ1ZkV4TURMR3hzZWgwT3JSYUxUcWR6dHhHQ0NHRWRVYWpFYjFlajhGZ1FLL1htMnRBSlh4WkM1OGtpQkpDQ0NIRTgrN0dyWHQ4KzlNaUN1WFBTNnNtOWF5MmVSajBDQjh2RC9OeHJGN1BKMk4rSUZZZmgzdHVWOVp0MlVQUW8xQUNnMEp3Y05DeWN0MDJITFFhRGh3K2xXelpYSFJNTEVhalNxNWN6azhkVjlqakNPNC9DTVRMMHgxZmIwK3UzYnpMNGVOblVCU0Y1YXUzVUx0NlJjcVZMcDdzdm4vT1hhSkc0KzVXKzB6cGZHb3VYTG1SN0Z5K3ZONE02Tm1SbitiOXl1QjN1dEM3UzV0MDlTMmViOWsraEVxUTBteW9CS3FxRWhNVFl3Nm1rdjVYQ0pFeHQ2TzJjaXowTTlPQnFvSk5ZWVFLbU5yWHpET0pRaTVObjk1Y0g0djYyenhZOHdzWURZbDZVVkd3UXdoaWJmeFZYMFVaUEFaOHJXOXIrenhKV21nODRlL1RsQUlvbVFVbGhCQkNpQmVCMGFpeWVjZCt2cHUxRkZWVm1UNXhCRHBkOGgrWmpVYVYveTVkdHdpb0hIVTZJaUtqaUk2T1lkeVV1ZVQxOGNMSDJ3TmZiMDlxMTNpWmY4NWU0dDc5aC9oNGU1aVh0eVVJREE0QndOM05sYmc0QSt1Mzd1Vmg0Q01DQW9QNTUrd2xBZ0tEcU4rbUg1RlIwUUNNR3RvSEw4ODhmRFYxTHNXTEZtVFdsTThZK3VsazN2MW9QSjhQNzBmVEJxOWE5UDl5K2RMTW52cTV4Ym1kZngzaCs5bEwyZkxiREl2ekZ5NWZwOSt3Y1NsK1J0RXhNVXlkdVlTdHV3NHk2b08rOForSGtjMDdEckJnK1IrTUhOcUhGbzNxTUhQQlNnd0dBNzI3dHJVb3ltNkwyRmc5SVA4SStyekpFU0ZVMHRsUWljT254RHZtSmJTVEFFb0kreXZxMW9KTFVmTUppN3NHR1FpQ3prZE9wNGhiVXhTZXNxbUExZ1Y2RDRYNlRWRy9IdzNYTDhWZlVDQitwOHdNL2VsV0ZCUlVWSlVuWWRTcHcvQmVPNVF1NzBMSHQwR1g4dmExejRPVWd2MkVBQ3J4NjZUM0NDR0VFRUk4VDRJZWhiTHpyeVA4dm00N04rL2NwM3paRW56OTZTQ0tGc3FQd1doay90SS9jTS90aW5QOFRtOEhqNTdtL29QQVpFdjFaazMrRksxV1EyNDN5N3JGTWJGNnZ2MXBJUnUyL3NXNGtlL2hxTk94ZS84eHJ0KzZTMjYzWE96ZWR3eU5ScUZzNldJNE9HaFp2bm9MQ2dyNS9YeXBYdVVsMmpSL2pZSit2aFRJNzR0RzBiQjQ1VVoyL25XRUpnMXFNK2JqQVRnN08vSExUMlA1K012ditleWJHYXhhdjVPeEk5NDFML203ZXVNT1EwWk5zaGhUY0VnWTRlR1J5YzVIUmtaYi9Zd2lJcU80NS8rUW41ZXNwVVRSZ2t3Yi93bi9uTHNNUU9kM1JoTHdNSmpXVGV0UnVrUVJ2aHIxSHI0K25zeGV1SXExbTNieFJwdkdkSCt6SlU2T1Q5Lzk3L1MvRjlsNzZBUnV1VnhRVVZtN2VUZGVIdTdwRHJGRTlwUWpRaWhJL3NOUDBpVjVpUU1vQ2FHRXlBeGFLdVo1bjhNaEg2ZnJidE5jS0lVbzduRWplaldsWEx1bGZsUHBDakJqRmF4YWdMcDhOc1RwemFHUmlvcVNPRVN5V2FKK0V2clF4OExTNmJEekQ1UVB4ME9sNUd2dm54Y3BoVkRXWHN0TUtDR0VFRUk4ejBhTW5jWS81eTVSdWtRUnhuOCttS1lOYXB1Lzk5RnFOR3piYzRoYmQvek43WDI5UFJrMXJBL2x5NWF3NkNkcGphZ0VEd0tDMkxMakFKM2JONlZWRTFQQjhmc1BBcG05Y0JVQWJxNHVmRGl3Qjc3ZW5nQ3NYZlJkaW1OZHVXNDd4MDZkWTh3bjc5S21XWDN6ZWIrODN2d3lmU3cvTDE3RGlUUC80WjFvcVdCZVh5OTZkbXFkcHMvaTlsMS9xMHZ0SGdhRllEQVk2TktoR1VQNmQ4RlJwMlBlMHJVb2lrTFZTbVY1OSswM0tlRG5hMjQvdEg5WDZ0ZXV4c3hmZnVmRTZmUDA2ZG8yMVdkSHg4YXliTlZtODdHWGh6dkQzK3VScG5HTG5FTlJjMUJTa3poY1N1MHI2VDFDQ1B2WUZ0Q1dVTU1Wd1BUbkt6M2hoRTV4cDNXKzdlZ1U5N1RmZFBzYTZxUlA0TW81aTlPS3FwcG1SV1VvSkZGQlZaSlA4R3JRQ3VYZGtlQ1YxK3BkT1ZYUzJVMnBmU1c5UndnaGhCRGllWEw3N2dOQ0g0ZFRzVnpKRk51b3Fvb2hmdlZOZW1ibUhEbDVsdXFWWDhKQmE3a2FJQzdPWUM3Y25WYVB3eU9TemJaS090Yk0rTjd0N3YwQWk0THFENE1lY2VmZUE2cFdLdmZVKzJKaTlhbk9na3BnK25uZTlBL0ZNZ1BxK1pTalFpaElYdXZKV3Zna002R0V5RHkzbzdkeEtIaVkrVmd4clpCTG5RSVluOVJpS3UzYWcycDVSdHYyY0tNUk5xNUFYZmdEUkR4TzFuMUcvOFFyeEFkYWlkTW9GMWVVUGg5Q3V4N3dIUDBmb2JXNlVDa0ZUeEpBQ1NHRUVFSUlJZXdoeDRWUUNWSUtvNUplRjBMWW04cVdnQmFFeFYyTlAwcGZzWEFGRFMzemJTTzN0cGp0UXdnSlF2MzVXOWk2SnNuSU1ycEVMNzRmYS85NlZLd1V5dEN2b0VxdERQV2RuVmliRVpYNHZJUlBRamdjUkljQUFDQUFTVVJCVkFnaGhCQkNDSHZLc1NFVWtHTG9sSVBma2hBNXdwM29iUndJSG1RK1R2TnNLQ3czcHN2blZKZlh2UmVuZnlEL25VYWQ4aWxjdjJCeDJoNUw5QlRpL3k1SjJrZWRKaWlEUmtPQkl1bnVPenRKcWZDNEJGQkNDQ0dFRUVJSWU4dlJJVlNDbE43Q2MvRFdoTWltVkxZK2JNTWovZm40UXl0aFRScTk1djBMQlp3YXBIOG9SaU9zVzRMNnkvY1FIbVp4eVI1TDlGUTFmcVpYNHJmbm9JTTMrcUM4UFJSeXVXWHdDVmtqcFpCSndpY2hoQkJDQ0NGRVpua3VRaWhybnRPM0pVUzJjVGQ2Qi91Q0I1aVBiWmtObFppYnRpaXQ4KzFDd2JhQ2pNbUVCS0hPR2cvYm51RVNQUTl2bFA2ZlFNdk9PYkplbEFST1FnZ2hoQkJDaUdmcHVRMmhoQkNaYit2RFZ1YlpVTGJWaGpJdGwwdG9YejNQR01xNDlyYlBvTTRlUi8zdWM3aVdhSW1lcWo0SnlUSWplQ2xXR3VYRGI2QktiZnYzTFlRUVFnZ2hoQkRQQ1FtaGhCRHBkaTk2TjM4Rjl3UFNVYUE4MFJJK25lSk9XNzk5T0NwNTdETXdveEhXTGtiOTVidk0yMFhQV3FCVnZ6bktlNTgvTi9XaWhCQkNDQ0dFRU1LZUpJUVNRbVRJOW9jZENOS2Zqajh5elc5S2t5UnBVQm5YM2xUUE04YStnd3NKUXAzNURXeGZhM0hhdEVSUFNmTlFVNkx3WkU2WG1jNFIzdXFIMG1zb3VPVEsyQU9FRUVJSUlVVHFRb0lnOUJHRWhVQ2NQcXRISTdLejB1WEJ6VTcvOEMzU1JVSW9JVVNHQk1RZVlWZGdGOU9CQ21oSTExUWpCUTJ0OHUwaXQ3YVlQWWRuY3ZZNDZ1UlJjUFB5azNOcXd0eXQ5QmRWTjNlRmFYYVVSUmpsNllQU2Z3UzA3SlE1U3dDRkVFSUlJVjQwUi85Q1BiSUgvanNESVlFUUdnTGhvVms5S3BHREtOTitnNnF2WnZVd1htZ1NRZ2toTW14UFVFLzhZdzdFSDlrd0d3ckxqZlg4bk9yeHV2Y1N1NDhQQUlNQk52MXEya1V2SkNqUkFCSXRKY3hRVnFUR3YvVWtuWlI4eVZRdnFsS05qSFF1aEJCQ0NQSGlDYmdIaDNhaEh0NERKdzlDVEhSV2owamtjQkpDWlQwSm9ZUVFHUmFpLzQ4L0g3YU1QNHBQbGRMNU44dHIzZ3NwNE5UQWJtTkxKakljZGNWc1dEb2p5UVUxZm5sZHhtWXRwVmh6cWw0emxBRWpvVWpKRFBVdmhCQkNDUEhjTzNrUWRka3NPSEVnOWJZQXJybkJ3d3M4ZlVHYndSMlh4WE5OR1RJR1NsZkk2bUc4MENTRUVrTFl4ZjdnZ2R5SjNoWi9aTnRzcU1UY3RFVnBuVzhYQ3BuOERVVEFQZFE1RTJIWEJzdnphcUlnS1FONWxCSS92OHJ5cEFKTk9xQzg4ekhrSzVqK3pvVVFRZ2dobmtjNzE2UCtOaGN1bjdOK3ZWQnhxTlVBcGRyL1ROOUxlZnFBVDc1bk8wWWhSSVpJQ0NXRXNJdXd1S3RzRG1oQ3dqd2cyM2FoU3lqdmJRcHRxdVg1a3JLdWZldy9TR3N1bkVIOThVczRmeXJKa05UNENWMFpTS0pVVUpVVWRnMXMxUVdsMzBmZ25UZjkvUXNoaEJCQ1BBODIvNGE2ZkJiY3ZabjgydXV0VUdyVWc1cXZRZDRDejM1c1FnaTdraEJLQ0dFM2gwTSs0WHJrNm5UZS9XVDJsRTV4cDYzZlBoeVZaN2h6eGQ3TnFITW13ZjFiU1lhVjhjTGxvS0txOFZGVTRxNGNuYUJqYjVUdWc4RGRJNFBQRUVJSUlZVElZZTdlUkIzWkcyNWZzenp2NGdydGU2SjBlZ2U4ZkxObWJFS0lUQ0VobEJEQ2JpSU45OWo0b0FGRzRyZkdWVlJRMHhqZ0tJRHhTZUJUeHZWdHF1Y1ptemtEZlpyVnY2QXUvQUhDd3l4T3E1amVUb1pLUmlYc3lKZTBEMmNYbEs0RG9YTi8wemRkUWdnaGhCRFB1Nk4vb1k0WkJKSGhUODdsOFVSNW93KzgwUWZjM0xOdWJFS0lUQ01obEJEQ3JrNkVqdVZTeEdJZ1k1T0lGRFMweXJlTDNOcGlkaHhkR2owT05lMml0MzRaR09LZW5GZFZWTVhxNGpvYnhjK01TdHBSSGsrVTd1OURoMTZtV1ZKQ0NDR0VFTThoZGVFUHNHaWE1Y202VFZFKy9VN0NKeUdlY3hKQ0NTSHNLc2I0aUhYK3IySWtCaUMrUEhmYVk1dkV3WldmVXoxZTkxNlNHY05NbTdzM1VXZCtCUWQzV3A1WDQydFkyV09aSGlUL2ZIenlvYno5QWJUcUJGcUhERDVEQ0NHRUVDTDdVTWUrRDNzMlBUbmg2SVF5YkJ5MDdwcDFneEpDUERNU1Fna2g3TzZmc0NtY0Q1OEZaTHlrMG12ZUN5bmcxTUJPSTB1blUzK2p6cDBFLzUxT2RpbWpLL1NJdjErMTFwRmZJWlErSDBMek56UDRCQ0dFRUVLSUxLYXFxT01HV3daUUpWOUMrWG91RkN5YWRlTVNRanhURWtJSklleE9yejVtdlg4ZDlPcmorRE0yUmpXSmtpczNiVkZhNTl1Rmd0YnU0N1Rac2YybTZlUG5UaVM3WkJweXhpSXBVeGhsSmJVclhnYmxuVStnYnROMDl5MkVFRUlJa1pYVXlTTmc4OG9uSjFwMlFoazVKZXNHSklUSUVwcXNIb0FRNHZtalUzSlRQdmNnODdITlViZVNzRkFOd2cwM3VSU1JoVXZ5RW51bEhzcXN0U2hUbDBHRjZoYVhsUGl0NzB5alRsKzJyOFozcEtoSityaCtDZlh6L3FnRDI4R0pBK25xV3dnaGhCQWl5eXorMFRLQWF0b1JaY1RrckJ1UEVDTEx5RXdvSVVTbU1CRERCdjk2UkJzZm1rN1lQRW5veVEwNnhaMjJmdnR3VlBMWWVaUVo5TlNaVWZHMXNES3dWcyswdWFDVkQ2NVNEWlRCWTZEY3krbnZYQWdoaEJEaVdUaThCM1ZrN3lmSHI3ZEcrWEk2YUdRK2hCQXZJZ21oaEJDWjVuTEVVbzZIZm1rNlVESE52VXpyM3pnS1lIeXlOSzIwYXk5cTVCbVhDYU8wZzJQN1VSZE5nN1BIazExU1VWSFVESVJScW9xaUtPWVM1aFplcVlmU1l6QlVxWjNPem9VUVFnZ2hNdEd0cTZnRFdrTlVwT200VWcyVUgzOEhiVFlvc3lDRXlCSVNRZ2toTW8yS2dRMFA2aEZwdUc4K1kwc2FrN2kxZ29aVytYYVJXMXZNenFPMG8rTUhURE9qcklWUmF2eGl2UXhVYVZjeHpZNUs5aEZXcUliUy9YMm8wempkZlFzaGhCQkMyRlZVQkdxZjVuRC9sdW5ZS3kvSzRoM2c3cEcxNHhKQ1pDa0pvWVFRbWVwRzFCLzgvV2k0NmNEVzJWQlk3cTZYeitsL05QUmVidThoMnQvVHdpaEF5ZENXZ1NvcWl2VXdxbmdabE82RG9HRmIrUmRHSVlRUVFtUWRWVFV0d1R1eTEzU3NjMFNaL1FlVXJwaTE0eEpDWkRrSm9ZUVFtVXJGeUphQXBvVEZYWTAvWVdNQW82Z0pGYnNCK0ovblR4UjFhV1AzY1dhS3A0UlJrT3l0MlNaK056N1YyczM1QzZOMEhRZ3QzZ0pIcDNSMExvUVFRZ2lSQWIvT1FaMHowWHlvakprQkRYUEk5MjlDaUV3bElaUVFJdFBkaWQ3Qi91QUJnSGtlajQwOVBKbjI0Nnp4cFUyKzNUZ29idllkWkdaS1N4aGxkV3BUMnBqdXQzTEJ5eGZsclg3UXZpZmt5a0dmbHhCQ0NDRnlycHRYVVBzMmh6aTk2YmhOTjVTUEp6NzlIaUhFQzBOQ0tDSEVNN0h0WVh1QzlmL0VIOWtXdUNoWXp2Z3A2OXFIYW5tK3RPOEFuNFV6UjFGLyt4a083VFROQ0V0TTVjbTdUT2RTUFlYNGJwUGU3dVlPSFhxaGRPb3ZkUmlFRUVJSWtYa01jYWp2dElKckYwekgrWXVnTE53R0xybXlkbHhDaUd4RFFpZ2h4RE1SR0h1S0hZRWRBZHRYNUlIbERDb0ZEYzN6YnNMRDRTVjdEL1BadUhNRGRlWFBzSFUxeE1aWVhsTlZWTVgydVdLSkpRM3R6Snljb1hWWGxLN3ZnbS8rRER4QkNDR0VFQ0k1ZGY0VVdEckRkS0FvS0Q5dmhES1ZzblpRUW9oc1JVSW9JY1F6Y3lENFBXNUhid1ZzblF0Ri9EMVBnaWd2M2NzMDgxMXYzd0UrYTQ5RFljMUMxRCtXUUVpUWxRYW05NXZldjZRVk5UNk1TdnBCYXgyZ1NYdFRFZk1pSmRQWnV4QkNDQ0ZFSWhmL1JYMjNqWG0ydDlMblErajlRUllQU2dpUjNVZ0lKWVI0WmlJTWQ5bjRvQUVxY2FZVENqYnRsQWVXczZocWVreWlaSzdPZGgxamx0REh3clkxcUwvUGg1dFhyRFJRRXhVeFQ5OGNLYXUxdUJRRjZqVkQ2VFZFZHFzUlFnZ2hSUG9aNGxCN05ZSTdOMHpIcFN1YVprRnBORms3TGlGRXRpTWhsQkRpbVRvVk5vRUw0Zk9BOUJZcGYwS251TlBPYno4NnhkMWV3OHQ2Zis5Q1hUa1BUdjF0NWFLS3FpcnB6YUZNOTJNcVpKNnNreHAxVWJxL0Q5WCtsOTdPaFJCQ0NQR2lXalROdEFrTGdMTUx5c0x0VUtCSTFvNUpDSkV0U1FnbGhIaW05T3BqMXZ2WFJhK0dBYllIVVVrblQ1WE0xWm1hSHBQc084anM0Tm9GMU9XellNOG1NQmdzcjZueFlWSzYwNmlFTU12S29zalNGVkE2OUlJbUhjRFJLWjM5Q3lHRUVPS0ZjZWU2YVJaVS9QY3J5dUF2NGExK1dUd29JVVIySlNHVUVPS1p1eHl4aE9PaFl4S2RTVStGcUNlYSthN0RTMWM1dytQS2xnSWZtSmJwYlZ3QmtlSEpyNnVnS0dwOE1HZjdaL2hrWmxTU0MyNTVvRlVubEk2OXdhK1F6ZjBLSVlRUTRzV2dEbXdILzUwMkhSUXZnN0pnSzJpMVdUc29JVVMySll0MGhSRFBYQ25YN3JocGkyYXNrMFQ1K1pGSG8xQXhQS1Z4RHVhVEQyWFE1eWhyajZJTUdnMTVDMWhlVjRqZkNVK0ovMGhzKzNjRkpmNS9GQldMejVUd1VGZzVEN1Z6SGRTUnZlSHdIc3ZyUXVSUVJxUEtuRVdydVhMOWRxWS82MkhRSS9vTkc4Zm1IUWRTYkxQb3Q0MjgydUp0ZWc4WmsyS2JsQXdZL2pVanhrM0x5QkRUck5mN1g5Q2k4MkNiN2hreGJob04ycjNEclR2K21UU3E5QnM3ZVM3RFBwdk1uZnNCTnQrN2RmY2hidHk2bCtMMXFUT1hVTGQxWHc0ZCs4ZmlmSGhFSkhWYjk2WFAwTFQ5V2wrNGNvTStROGV3ZHRQdUZOdEVSa1hUcGY4b0p2MjRFSVBSbUxZM2tBME1Iam1KcmdNKzVWRklXTHI3T0hicUhJMDZ2c3ZDRmJadFVuTGoxajBhZFh5WEx5Zk5UdmV6UlNJYmxqOEpvQURsMCs5emRBQVZFdnFZNkpqWXJCNkczWVdHaFJNVkhaUGk5WURBWUp2Nk14cmxlMEtSZmc1WlBRQWh4SXRIUVV0MWp6SDhGZFFYSUgxMWpoTFc1U2tRRW5lQlN4RkxLT3ZheDk1RHpUNWNYS0Z6ZjVRMys1cnFSbTFZRGtmL3NnaUdsSVJFS2I1NHV5M2ZIcWp4OXlxb0dFbFNOK3J3SHRURGU2QkFFWlQydmFCVko5Tk1LU0Z5b04vWGIyZitzajlZdlhFbmMvL1AzbjJIUlhGMUFSeit6ZEk3aWdMMlhtTHZzWmZZalQzR0dJMnhHelcyR1BXenh0aU5zU2VXcUZGajExaGo3NzMzaGhVcktpQWduUVYyZDc0L1psbFlka0ZBRk1YN1BrOGljNmZkUmRUZE0rZWNPM01NaGZJcm1YNkJyME9ZTVg5bG1xNVpyVklaV2phcFl6SisvTXhscnQyNlI0V3luNWs5TC9CMUNNdldiQ00yVnNQTjJ3KzRlTTJMU21WTHBQaSt6NTc3RVJsbCtxRWlQQ0x5amErbFQ5ZDJlTHBuUzNKL2owSGp5ZW1abllrait3RVFHaHBPY0doWWl1Y0dFQmtWVFhoRUZMb1BMRGdTR2hiQi9pTm5jSEsweHlOYjFsU2RlL1htUGNaTW1VL3h3dmxaL3NkNHJLeE0zMHJIeE1haVZrZWoxUnEvYmxtV1VhdWpVYXRUOWdIMzROR3ozUEI2UUkzSzVaSTg1dFM1cXp4NDlBeFhaeWNzVXRBQSt1ekY2eHc0ZGk1RjkwOHBTd3NMUmc3dW5xcHpIangrUmtCZ3NNbjNLRFZpTlpvM2ZyQTJSNlBWRWhJYVRrUmtWSnJ2TGVnRnZVSmVNQ2wrdTlWM1VLeDB4czBuSFV5YnR4eGZ2d0JXL0RuaHJhN1RxRjFmQnZiK2x1YU5hcWZUekV5dDNyU2JNK2V2TVgvNlNPNDhlRXhBd0d0cVZpMXY5dGdoWTJkU3JYSVplbjdYeG1SZlFHQXdyVHNQWWRLb0gvbWlWdVUzM2pjZ01KZytReWN4NklkTzFESnp2NkRnVVBvT25VejNUcTFwWEs5YTZsK1lrT21KSUpRZ0NCa2lwMDA5M0swL3h6L21uRDdXa2RxU1BNbW9qdXg2NkV6eTJuMkpuY285L1NmN0liR3dnSnFOa0dvMkF2OFhTakJxMTBZSVN2QTAzeENBaXV1NGxmTHZiWHlITGhsWmxvMzdUcjE0cXJ6WlhQbzdOR3l0Qk1RS0ZrK3ZWeVlJNzBXN2xnMDRkZjRxWnk1Y3A4L1F5ZncxY3d3RjgrVWlNbExOZ2FObjAzUk5WMmNuczBHb0UyY3VBMUEvaVRmMWMvOWFxMlN5dEduTTFsMkhtVGhqQ2V1WFRNUE85dTM2c2Ftalk5aTUvMFN5eDN6YnRtbVNRU2kvVjBGY3UzWFBiSUFsS1JxTmxoWHIveU4vbnB3MHFQTjVxdWI3dnEzK2R4Y3hzYkY4M2FwaHFsNGpRTGxTUldsU3Z3WjdENTFpd2ZLTkRPcmQ4WjNNVWFlVDJYdjROSllXRnJUK3NsNlN4eDA2Y1I2QUx4dlZTdEYxN3o5OHh2WTlSOU5sam5Hc3JDeFRIWVNLSTZuU1hvb3ZaRHg1emk4UUZhbHNPTHNpOVIyVnNSTktCejR2L0NsY3dMZ05RYmVCNDdqL01QbnMyZSsrYmthZkx1ME0yNUhxYURRYUpVcy9KamFXbWwrKytVRnA2YytLOFBmY2xHZkZCZ2VIY3UvaFV3RE9YYnJCbjBzM01LQm5CNzcvcG5tS3J3R1F6YzJWbGszcXNIamxadXJWclBUR25xTnVXVjM0ckdoQmh2MDZtNWtUZnFaR0ZlT1dHQk5uTE1idlZTQ0ZDK1JKMVR5RVQ0Y0lRZ21Da0dFcXVVNWt0MzhqL1paazJuWDhUU1NRZFVxZ1JDTkhjQ1ZrRXRXenpIc0hNLzFBdWVkRTZqa011ZzJCVXdlVWdOU0Y0d2tPaUFzb3hmOC94ZDllU1g5dVhNOHBXWXFQWThWRXc2NE55THMyUU1tS1NHMjdRTjFtWUdtVkxpOUxFTjRsU3dzTHBvOGJUTS9CNDduNzRBbjloazFoeWV4ZnlKa2pPN3ZXL1dIMm5DRmpaM0Qzd1JPV3p2NkZISjdaVGZiYjI1a0dqY0lqSWpsLytSYTVjN2hUdkVnQmsvM2I5eHhsOThHVGxDdGRqSi83ZGNiVEl4dHpGcTFoN05RRi9EWnVVSXF5V3Q2a1NNRzhUQjB6d0dqc3R6OVdjT0hLcldUUDIzZjROQUFsaWhYa2hlOHJBRFJhSGJJc0c3WVR5dUdSalpqWVdCYXQyRVNkNmhVek5BaDE4dHhWMW0vZGwrd3hWMi9jQWVEVSthdGN2WG52amRkMGRMQmoydGlCaHUwUkE3dHg5Y1pkVnYrN214cFZ5bEdwWE1xejE5NUVIUjJEVHFmajhyWGIrUG9IVXJkR0plenRiSW1NVWh1T3NiZXpCWlR5bW1PbkwyRnBZY0ZuUlF1WS9iMEJjSFZ4TXB6VG9ra2RxbFV1WS9hNFVaUCs0T0dUNTh3WS94TzVjM29ZeGlmTldzck4ydzhZLzcrK0ZDdHNXa3F2U3NQUHFxd3Y1VkdsZmJsWElhT2RPUVRIZGhzMnBVSGpsYXp0ajV6UEN6K1R2OFA2ZFAyYXNQQUlrMk4xT2gyTFZtemlxWTh2dVhONG1PeVBJOHRLWUxsdnQ2OHA5VmxoQUg2YnQ1eWlCZlBScHZrWEFHejY3eUN2VWxrU1oyVmxaUWgwZGZtbUJSWVdGc3hadElaaVJmTHplWVZTU1o0WEV4dkxGMjErTUg0dFdoMHlNclZhR0RlVW56TjVxQ0ZEVjYyTzV1WmRiMEFKZkYrN2RZOWxhN1poWXhQLy91L3FqYnVjT0h1RkhwMWE4em9rbEl2WHZIQnpkYUZBdmx5cGVtMUM1aWFDVUlJZ1pCZ1h5eUlVc3Y4Vzc4aDFnRktxa0pxVjhwQWxWQW5LenA1RTdhQ1EvVGQ0Mk5SSS84bCt5Q3dzb0hZVHBOcE5sT3lvYmF0ZzkwWjRIV0IwV0Z6TEtGbVNVWUZ4WUNrcGNUMm45SWNxcFhweWZLbmVyVXZJdHk3Qm54T2dSVWVrVnQ5QnRxVGZpQW5DaDhETzFvWVo0NGZRdWU5b1pGa204SFVJZVhKNWtOWFZHWFYwTkU2T3hoK2tyQ3lWdDB0dVdWM3h5QjVmdnFYUmFvbU1WSnNjRDByZm9KallXSm8ycUdteXordnVRMzZidHdJblJ3ZCtIZllEa2lUUnNXMVR6bDY0enRGVEY1azJkem1qZnpKZFdlcjBoV3RjdlhIWHNCMFJHWVVzeXl4WXR0RXcxcjFqSzhQWE50Wlc1TTlyM0VjdUxoaVJGSjFPTm1US3JOeXdrNVViZGhydGIvbmRZSk56anUvNE85bHJ2azhCZ2ErNWRNM0w3RDVabGcwZjJDd3RMYmh6L3pGYXJSYWRUc1pDcFVKbFlUNlk0dXJzWkxUdDZHREg4QUZkR0RKMkpyOU8vNHR0SzJleGNmdCt0dTArQXNDcndHQkErWkQ1eDVKMWh2TjArdkxwSjg5ZTByN0hjTVA0cUo5NlVxNVVVUUI2RHA3QW5mdVBEUHVPbnJwSTdVUWZDZzl1WG9Tcml4TjdEcDBpTmxZRFFJZGVJNUw4bm93YjlnTXRHdGZXdnhaSFhKMGR6UjVuYlcwTlFPNmNIa1laREhHWmViazhzNmNvczJIQnNvMGNQWFV4MldPQ1E1VFN6bDQvVFhoakVHdmxna25ZMmxnank3SlI2VjFNVEN5Zy8zT29EOUpKa3ZUV21ZUkNDa1JGSU04WUdiOWRwZ28wYUoxeDgzbExrVkZxYnR4K1FGUlVOT0VSa1VSSHgzRHU4azBBUExLN21RM29STWZFTW1yU0h6eC80Yy9ZbjN2UnZGRXRORm90TjcwZUFDRHJkRHg3N3NmVkczZkpuaTBMQUVVTDVUTmN5OTdPRGsvMytHdWZPSFBaRUlSNi9QUUZOMjQvZU9POHZSOC9Jem82aGgzN2xBZVFMazZPZEdqVEdQOVhRUnc1ZVlFYW41Zmo0bFhsNzhPdzhBaWVQZmZsOUlWcmVHUjNZOFVmNDRtS2ltYjV1dTMwL0s0TjF0WktJQ2syVnNPOEpldjR2bjF6c21mTFFxNGM4UlVHdnY2QjlQbDVNcW9FR1l5Ky9nSDBHellGbmY2aHNDU0JTaVd4Zk4xMmxxL2JqazRuMDZSK0RTYnBTN3NGQVVRUVNoQ0VERmJXK1djZVIyMUZLNnYxQWFqVWxlWEpodjhyNTV3TEhrbHpqME9vK0VTemN0eHpJdlgrSC9UNEdVN3NRLzV2TFZ4SzBCUlp3bENncDVUcmtlTEFuK0c3TENsTjBLV0V5K3E5RG9DVjg1RFh6SWVhalpIYWZBL2xSUjhBNGNPVnd5TWJjeVlQdzlNOUc5bmNYQWtJQ3FiUHo1UElseWNuTXljTVNkRTFObXpkei9KMTJ4bjlVdy9xMVRRdXVmdHY3ekVBazM0WXQrNTYwLzkvdjZIVmFwayticEFoNDBTbGtwajJ5eUI2L1RTQnJic09vMVpITTNwSVQyeHRyQTNubnI5MGs5V2JkaHRkTHpKS3piSUVqWms3ZnRVMDVkOEVNdzZmUE04VG41ZVUrcXd3VmNxWE5Jei8rOTlCSWlJajZkcWhwY2s1VnBhV3hHbzBiM1hmOU5LNldUMWFOek10WDlQcFpDYk1XTXpPL2NmNXZFSXAvcGcyQXBWS3d1dnVRN29OR0VldW5PNHNtL3Nycmk1T1pxNXFxbmExQ3JScjJZQkdkYXRoYVdtQlZxc3pCRVhpZW1CcE5GckRHTVFIb1hTeXptaGNsazM3SWxXdFdCcExTK1BtemxkdjNpVThRdWxqcE5YcFdMOWxMd0FONjFiRndrd2o2QnRlOTNuKzBqL1ZKWWR2S3pnMGpCZCtBY2tlRTlkRTNmZlZtek0vNUFUQnUzYmRoNW5zVHhnc2RYRjJaT1BmMDJuZWNhREpjWW12ZC96TVphbzE3V0lZUDdscmVicGtJSDRLNUNXL1E0Q2ZzbUZwaFRScVZzWk82QzA5ZSs3SGo4T25HcmFYck5waStMcDlxMFlNSDlERjZQaXc4QWgrR2p1VE8vY2VNWFBDRUVNZnB2Q0lLUHFQL0ExUWdsUnJ0K3hody9iOTlPL3hUYXJtYytYR0hlWXVYdnZHNDJKak5jVEV4akp6Z1hFUHdKMzdqNU0zZHc1S0ZDdkV3SkhURGVNUG56eG4xNEdUZk4yeUlmOGIyQlcxT2hxdmV3ODVmdVl5ZmJxMk01eDc5ZVpkZmhuYW14d2U1a3UyMS80MTFTUWdYYk41ZHdiLzBKRjJMUm9ZalE4ZS9YdUtYclB3YVJGQktFRVFNcFNOeW8xU1RnTzVGaHIzajZTVTZxbzhRMUFFaU5BKzQwNzRFa280ZnVKUFhDd3NvZTZYU0hXL0JGOGY1TzJybGV5bzRNRDRZd3dsZDdMK2ExbS8wdDZieFNWQ1NlamYwTWNOYUxWd2JEZnlzZDJRdndoU215N1ErQ3V3czAvUFZ5Y0k2U0t1TEFMQUxZc0xycTdPSER0OWlUMkhUdEcwZnZJWmxhK0RRMW15YWpQaEVWR0dESkk0ZHg0OHh1dnVRd0Nqb01ibDYzY1lQUHAzb3RUUmpCdldtOG9KZ2p5Z1pOak1tenFjZnNPbnN1ZlFLUjQ5ZWM2VU1RUEltOXNUVUpxSmQvMVdDUUk5ZlBLYzNrTW1VcVJnWGhiK0h0K0h4Y1haa2NEWElXbjRiaWdsR244dTNZQktKZkhyc0IrTXNxajJIem1ET2pxYWZ0M2JtejAzclVFb2pVWkxlRVJraW9NL2FiM0g1TmxMOVIvTVBKazA2a2ZEay93U3hRclNyMGQ3L2xpeW5vR2pwak5yd3M5a2MzTk4wWFZIREl6djhkSzUvWmQwYnY4bEFKTm4vODNXWFljWk02U25VWlBnc1BBSTZyWHVUWUc4dVZpM2VLcko5UkthTk9wSGsrL0pkMzNIR0xLa0RoNDdoODlMZjJwV0xXOVNjaGxuN05RRlNoREtNdjd0dms0bk0vL3ZEVnozdXMrUzJXTlQ5RHFUY3VIS0xSYXQyRVNuZHMyTW1obVBHdHlEVVlOTk0va1NxdHVxRitFUmtlemJPQjhIZTdzVTNjL1J3WjdtQ1hwZlhmZTZ6MU1mWHdvWHlFUHhJdmtCSmJ2RXl0S1NjcVdLSlhtZEtIVTBOMjgvd01YWmtTSUY4eHJHVTVXSi9TbTdmeE0yTHpkc1NsMEdRbzZQdS9kUDRZSjVPTEp0TVZ0M0hXSFoybTNzV0RNWFVESVRuWjFOTTEwWHJkakVmZStuTFB4OU5LVkx4UDg3NHVyc3lNbWR5d0FsS0RPMFgyZGFONnRIZEV4c3FoYSthUFBsRjdUNThvczNIcmR6LzNGK25mNFgremN0eE5ySy9NUFhpd2ZYNEI4UVJMTU9BK2pUdFIwOXYydURScU0xckJEYnJFRk5UbCs0WmloQlhMOWxIMS9VckV4RVpCUVBIajBqYXhZWHNybzZHMTFUcDlPaDBacXVTaTNMc3NtNExGWldGc3dRUVNoQkVESmNjY2NlM0k5WVE2VDJPYUF2K1VyTkJXUU1nUlNBbTJGL2tOK3VOZllXT1pNLzcxUGhtUnZwaHhIUWN5Z2MzNnYwanJwOE9uNi9GTmVLWEtsdGxFRmY1dmltckRSOVJwVWtJY21nazJTa2hDVitqKzhqeng0RGk2WW81WUtOdm9JSzFVRThhUlkrUUpJa01XSmdOenI5TUlyZi8veUhhcFhLSkJzWW1idDRMZUVSVVRTcFg4T2tLZXVLZGY4WmJldDBNaXMzN0dEaDhuOEJKY0NRMUlwQjJkMnlzR3p1T0lhTm04UEZhMTYwN3ptYzlxMGEwZk83TmpnN09XQ3JMelc2cVMvVnNMQ3dTTGNBVGt4TUxCWExma2JsOGlWTnl2amVoZkNJS0w3ck13cWZsLzZNR3R5RHRzM2YvS0VydFY3NkJUQnk0anh1M3ZFbVgrNGNMSm81bWl5SlBsQjErYVlGSWFIaHJOeXdrdzY5Ui9ETDBON1VybFloM2VlU1htSTFHc1BQa3JtVnJ1TEVaV1FseklSU3FTUXVYdlhpMWwxdmJuZzlNUG9BblZwN0RwM2kycTE3bENsWkpFVXJhcG1iVzJveWo3SzV1ZkxyOEQ2RzdVNTlsT0JyN1dvVlRJS2pDUU96aVQxNDlJd092VVpRdG1UUkZHYzlDbnBhTGZLa0JDVzV1Zk5EcDQvL29aK0ZTb1dUb3dPUG43MmdXT0g4aGhMcjE4R2habGZRak5Wb3lKUEw4NjMrL0tTSHVIbUdSMFNSMVRYcENvQVRaNjhBRUJVVmpkK3JJTFJhTFIxNmpWQXliZlh2QWJzT2lHK0kvdGpuSmNmT1hDWTZPb1p1MzdZMCtmUFY4UWZ6Zjc1K203ZUMzK2F0TUJsdjhvYUhPc0tuUndTaEJFSEljQ3FzS2U4OGdsT3Y5VTl6VTd0UUhzb0h5TGp6dExLYWl5SGpxSjExU1hwUDllTm1ZUW4xbWlQVmF3NitQbkI0Qi9LQmJmRHdUdnd4Q2Z2RHl4S3lCQ3A5T0NxNTN4UlpYK1puT0Q5aGRsUlVKT3piZ3J4dkM3aTVROE0yU00yK2hueEYzdFVyRlFTemZwMitpSVBIenh1TjdWdzd6OUFqcDNDQlBIemRxaUhydCs1ajNwSjEvREswdDlucm5EeDdoWjM3VDVEVjFabWgvVG9iN1h2MjNJOURpZTR4L3ZkRjdEcHdFaWRIQnlhUC9wSHFsWTJEVm9rNU9Ucnc1MjhqK0d2bFpsYXUzOEhtSFFmNXNtRXRuSjNpbjhnZk8zMHB4YTg3cFo3NitGS2xRaWxrV1diZmtUTkcreUtqMU1nNjAvRTRWU3VtZmxuMng4OWU0UE5TV2RuejVMa3I2UnFFaW82SlpkMld2YXhZdDUzd2lDaXFWUzdEbE5IOXpmYnZBaGpZNjF0eWVtUm54dnlWREJrN2swcGxTOUMzKzllVUxWblVjTXkyUFVmWmZjQjQxY0ZaRTMvRzBjRTQwL05kUC9rL2RQdzhQaS84YUZpM0txV0tGMHJ5dUxpTUJPdEU1WGd0R3RmbTFsMXZOdTg4bE9ZUDBkRXhzUnpXcjh6WHFrbmRWSjhmbHpsbnJvd3dKUUlDZzduNzRFbWF6aFhld3RvRjhQaStZVk1hUFVkNWI1RkozTDczaUtxVmxML0x3aU9pQ0FvT3hjUGR6YVFwZVd5c0JwMU9aekp1WjJlTHBabWY2YmlnNjltTDF3a01VbnJHQlllRThlRFJNME12dVlkUG5odWQ4OFRuSmFHaHBzM1E0emc1MmhzQzZrR3ZRMHl5bFJLS1c2bjF3TEd6N0R0eTJoRE1YYmQ0R25seWVhRFR5WXlZT0plMlgzNUIxVXJ4Q3hmMEdEVGU3UFYrKzJXUTBlSUZBTjBIanFOVHUyYlVyMjNjMVAzMytmOGtPUy9oMDVWNS90WVFCT0dqbHRldU9YZkNseEVZZTBVZnUwaDlKRXBTNlZkeEE1NnJEL0lpK2dnNWJaSmUydnFUNXBrYk92WkY2dGdYbnR4SFByQWREbTJIRjAvamp6RUVwUFNaVXJLK29ma2JWak9LeTQ1Qzh1TU1oUUFBSUFCSlJFRlVWc3I3akhwSEJmckQrcitRMS84RkJZc2pOVzRMamRwQVZ2ZGtyaWdJNlNOUExrOUs2MHZ3N25rL0lTUTBYTW1pVEtCbjU3YnMzSCtDLy9ZZW8ydUhsb1pTdURpeHNSb216MVlhY1kvNXVaZEpGdEpmLzJ4Q2xtVnNiVzFRNjVzb2Y5TzZNVStmK3pKcDVJL2t5dUhPeEpsTDhMcjdrTVd6eHBnRVJjWk1tWS8zWXg5V3pwL0lqOTNiVTc5MkZmejhBNDFXSlh2aTg1SnJ0NVJWM2JSYUxlTitXOGlYRFd0UkpablZrRkppMjU0amJObDVPTmxqUmsvKzArejRmNnZucFBwK0pZb1c1T3VXRGJuLzhBazl2a3VmcHNiQm9lSHMzSCtjZFp2MzRQY3FDRnRiRzRiKytEM2Z0RzcweG1YSDI3VnNRTmxTUlprOGF5a1hyM25SWTlCNFNoVXZ4SmVOYXRHb2JqVjgvUU80ZWxOcERLL1RyKzRXMStnOElVTVE2aDJ0L05ia2krcmt6NXVUZkxsenNHN0xYcXBYS1V1KzNEbE1qdFBxZzFDV2lZSlFqYitveHN5RnF6aHc5QXcvOS9zdXljQmNjbzZjdkVCNFJCVGxTaFZOZGRhY0xNdUdodXBwRFVMdFBYekthRHMyVm1PVThSVWVFY21DWmYvU3FWMVRvOGJLd2x0NDhnQjUrZXo0N1RaZG9FVDVwSS8veUlSSFJPSDkrQmsvZEZGNkk5MS9xQVE1cjN2ZE4rcXJsRkM5MXNZUEtoYk5IRTJsc2lVTWZ3ZnNPM0tHOVZ2MzBVMi9ZTVNoNCtjNWRlNHFBSllXS254ZStCa3laNE5EdzhpZkovN1AwcnpGNjVKOTJGQzFVaG5HRE9rSndLdUExMGt1R2hBU0dzN1ZtM2NwWENBUERlcDhUa0JnTUU5OWZKazlhU2lXbGhZRTZJTmkrZkxrWk5xOEZTeWVOY2F3V0VDLzd1MXhzRGRkekNKZm5od205NU5VS3R5elp6VlpRZE14aGVXMndxZEZCS0VFUWZoZ1ZIYWR5TjVYemZWYnFYL3pyZ1NnNGdNZUY0SkgwOExqS0Nxc2t6M3ZrNWV2Q0ZMUG9VcTUzcDNyeUFlM3dlRWRTc0FvQVVtU0VxMndwL1RpU3ZLM0txN25GRW4wbTNwNEIzbmhGRmcwRlNyV1VNcjFhamNSL2FPRWQ2WkhwOWIwNktRRU8vcVArSTJ6RjYrYkhPUHE3TWl3L2wxd3krcGlFb0FDcGJScDNMRGVuTDl5eTZSazYrck5lK3c5ZkpyQ0JmS1FPNmVIWVlXd0VzVUtzbnhlL0JQbFo4OTl1Zi93S1ZxdGFVUHF4ODllY3YvaFUwTVQ2K0tGODFPOGNINmpZN2J1T29LdGpUVldWbGE4RGdubDVMbXI3RHR5aGttamZxUkJvcWZRcWRHK1ZTTnFWVFZmaGpaNTFsS0NROEw0ZmZ4UFp2Y256Z1pLQ1pWSzRuOER1NmI2dktTY3ZYaWRuOGJPTkFRNEFHSmpZdm56N3czOCtmZUdsRjlJLzcyWEpJbWJkN3k1ZWNlYko4OWVNdlRINyttai80RGFkOWdVTGx5NUJZRGZxeUNqaklpUVVHWGxOMS8vQUVQZkZjQ3dnbHRNVEt6Uk9DZ0JVaHZybEMrb1ViVmlhVTZldThyTUJhdjQ5NzhEL1BQbkJKTmdra2IvODVXNFY0eVRvd04xcWxmazRMRno3RHB3a2c1dEdxZjR2bkhpVmxEOEtrRVQ0dkNJS0liOU9qdXBVd3dTWm9yOStML2tlMlBGK2FaMVkrcldxR2pZM3JyckNJNE9kb1JIUkhIcmpqZXRPdi9FdU9FL0dGWWFPM251S2h1MzcrZmhFeDhXelJpZG9uc0l5ZEJxa0gvOVVlbjdDSkF6TDFLL3pQVjl2WExqRHJJTUZjc1dCK0RjNVp2a3o1dVRkaTBhVUtOeU9hTmovOW13ZzhkUG56TnVXQitqY1FjSGU4Wk1tYy9aaTlkUnE2UFJhclY4MjdZSkZjdCtCc0RvSVQycFZkVjg0Tzdnc1hNODk0MS8zelYyYUcrR1I4Y0FjUC9oVXdhUC9wM0pvL3NiK3AzWldGdmg3T1NJamJVVlQ1LzdVcTF5R2JQWFhiZDFMK1ZLRlNNc1BCS0FFWU82TVdQK1NxYk1NYitxYWJNT3BqM216dTViYVpUaDFlWEhzVWlKU21uVjZtaG1MbGpGbkwrTUc2ckh4TVRRcUY1MXMvY1NQbDBpQ0NVSXdnY2ppMVZKOHRtMTRFblVEdjFJR3VyeWtBenRvU0sxTDdrUk9wZXl6cWFyNlFoSktGNEdxWGdaNkRjR3JwOUhQcmdkanU2Q3NBU05qaE91c0NjcDJXY3FpV1FEVXZFQktEbEIreTc5bUN6RHhaUElGMC9DckZGUXE0bVNJVld4cHVnZkpXU0lMeHZXVEhaLzFVcGxqRW9XNHN6WEJ6b0c5ZTdJMXQzSlp4U2xWVWhvT0Z0MkhxSk85WXBjdm40SHQ2eXVqQm5TZ3o1REp6TnEwaDlZL0tLaXBMNUVLL0hxYW05U3VFQ2VKSittMjlwWUk2bWtKRDlBeFFWWU1sS1ZDcVVwVzdJb1dWeWQrYkpCVFFhUG1VR1dMTTZVTEdaYXN1WjE5eUd2QWw5VHZYSlprOVhqUXNNaXVITGpEdTFiTmFScXBUSWNQWFdSL2owN0pIbmZQNWF1WisraFV5YmowK1l1TjNPMGtzbldvZGNJbzdFMWk2WVlaUkJNbmJzTXEwVEJveGUreGc4R2FuNWVqc2IxcXJIdnlCbkdUSm5QN0VuRGpKWk9qOHZTU2x5T0I5QzhVVzBPSGp2SHpuM0hVeDJFOG5ucHo0VXJ0M0IxZHFSKzdTb0o3cWN4Qk9aU0txWEgxNjFSeWZEMXlYTlhlZUx6a3VhTmFyTnovM0hzN0d3SkRRdG54SVI1L1BQbkJQTG05cVJ4dldxczM3cVBpMWU5MkxycmNJcWFQQXRKazVmUGlTL2RseVNrWHhlQXRVM0dUaXFkdVRvNzRXQnZ5K1RaZi9QTDBONGNQSGFPbWxYS2tTMnJLOW15R2k5V2tEV0xNNzcrZ1NibHJNOWYraE1TRnM3UFAzN1A1RmxMYWRhZ0pxMmExaVU2d1dxWVNZbHJEQjQvSDBmRDEzRWxmSzR1VG5oa04rNVJWU0J2THJ3Zkd3ZTE0MFJFUnJGaDYzN0dET25KMnMxN0RPT0QrM1JpUUs5dkFXalhiU2dkdjJwSzIrYjFrNXhiNGhMRElmMDZtNnljTi9TWDJiVDVzaDQxUGpjTzJQMjFZbk9TMXhVK1hTSUlKUWpDQjZXOHkyaWVSZTFEUnd6eDNZbFMyeUFxL3B6YjRZc3A1UEFOamhaNWt6OUhNS1pTUWJtcVNPV3F3dUFKY09FNDhzSC80TlIrcGNlVGdVUmNPNjY0VnVZcU9ibVNQY2xRYmhuZnpKejRzaFYxRkJ6WWlueGdxMUtpMTZBbFVxTzJVS1JrRXRjVGhMZDN6L3NKc3hldFNYTC9vNmN2QUJqMzIwSnNiTXhuVm1aeGNhWlk0WHk0WlhHaFd1VXl5UWFoNGhKQlZHa0lzcTdadEp2SUtEVXRtOWJsOG5YbFEySHhJZ1dZTlhFb2Z5eGRSL25TeFhrVitCb0FHK3UwWllHR2hVZVlaR25GWldZRmg0U1pITytTNE1OU1JsS3BKQmIrUGdwSmt2QjdGUVJBbVJKRm1ENXVzTW14SXlmOXdZR2paNWt3b3E5SlNlVU5yd2QwR3pnT1NWS0Nia2tGM3VMVXJWR1JuQWsra0czY3ZsOXB1dDZ1R2RZSnNwdGlZaldzL25jWFdWMmRhZDNNdUZUY0xhdUwwWGJpdm1KSkdmVlREMjdkZmNpcDg5ZFlzbW9MUDNUNXlyQlBvKys3bERpWUJmQjVoVkk0T3RoejU4RmpIang2bG1UdzBaeE4veDBFb0hXemVrWlpWcTR1VGh6ZllUNjdJcUcxbS9hdzZKOU5BRFN0WDRPUmc3dS84Wnk0KzhpeXpNTGxHM0Ywc0tOTzlRcnMzSCtjZ3ZseVVidGFCU2JNV015UVgyYXk0bzhKT0RyWU1mVEg3K25hL3hmbUxsNUh2WnFWMytrS2pKbWE5MjFZbmFBTTk3ditVQ3oxUGVBK2RLVkxGR2JadlBFTUdqV2RyN29PNVZYZ2E3Ti9keVFuVnc1My9wajZQd0JEMlhacXZBNE9KU3c4MG13V2JsSktmVmFZS3pmdW1OMTMrLzRqbkJ6dHFWdXprbEVReXRMQ3doQlllaDBTUm1oWUJONlBUQU5aT1QyekcvMjU4WEIzWTk3VTRaUXJWUXg3TytNeVBaV0ZpZ0w1Y3BuMFBNenE2cHptc2xzaDh4SkJLRUVRUGloMktnOUtPdlhqUmxoY2Y1RWtTcm1TSVNYSWhwTFJjRHBvRUkyeWIzMDNFLzRVV0ZwQnRmcEkxZXBEVExRU2tEcTZHMDRkZ0lnRUgwajE1WGR5Z2dRbmxTRkFsWmlVcUptNUhGOU9HUmVRQ3ZLSGpVdVJOeTZGSEhtVkZmYnFOc3RVUFNpRUQwTm9lRVNLTWpLdWU5MVBjbDkydHl6TW56N1NxSGw0VXNMQ0k1QWtLZFVsYkQ0di9Wbjk3MjRLNU10bEtEdUtVNkZNY1VQSlgxeXBsMU1LNW1KT2owSGpUWnJreG1ud1ZSK1RzYjBiNTV0OElNa29iK3I3OUM0MHFQMjVvUXd5T0NTTVpXdTNreTJySzRQN2RESTZMaXc4Z3RYLzdzSXRxNnZKYWxPSjdWZ3oxeVM0MSt1bkNTYk51QjNzN1pnMHNoL2RCdjdLMHRWYnFWQ21PSlhMSzBIN3VMSkVjMHUzVzFsWlVxZDZCWFlkT01uTy9TY1kvRVBIRkwxV2RYUU0vKzA5aW9WS3hkZXRHcG5zZjlQUGdVNG5zLy9vR1ZRcWlSSkZDM0x3K0RrRzlPcUF1NWtWeU16WmZmQVVkeDg4b2VOWFRZMEN3aTJiMU9Ic3hSdnNQM3FHU2JPV01HM3NRRW9WTDJUSUZQdno3dzJHL2psQ0tzUkVJNC85SVQ1eVhxUWtVcmZVQldZK0pnWHo1V0xKN0Y5bzAyVUlWbGFXK1BrSFVqQmZydmQyLyt0ZTkvbjVsMW1zL1dzS1JRdmxlL01KUU5WS3BkbTA0eURQWC9vYitwK2RQSGVWRzE3MzZmbGRHNGIxNzVMa0twVGVqMzFRcTZOWnYzVWZHN2Z2TjlvWEVock9sREg5YVZSWFdjbjF5TWtMeE9qL1RvbGJiUzhoclZiTDdYdVBrbHk4NHVHVDU1UXFYa2owYUJNQUVZUVNCT0VEVk1LcEw5NlJHNGpVdmdSQVJ4cUs4aElrVVFYR1h1Vit4RXFLT0h5ZnpqUDlCRm5iUUkyR1NEVWFnaVlXTHA1QVBySUxUaDZBOEJDalF3MFpVcklNa2xLU2w5VHZveHpYQlYxL2pKdzRBKzdsVTlpd0dIbkRZc2p1cVpUczFXa0taYXFJa2ozaHJaVXZYVHpaREk0K1F5ZmpkZmNoNnhaUFRmSU50RXFTc0xWTldYbEtjRWdZVG83MlJxVlRLYkYwMVJaaVltUHAzYmx0c3NjRkJTdC9GbFA2d2Q0Y1cxc2JPclp0WXRqKzk3K0RSRVJHMHJWRFM4UFlzZE9YOEg3c2srWjdaRVp4ZmNEaStyYWtsWjJ0alVsQVI1TE0vMTFYNnJQQ2RQeXFDV3MyN1dIaDhuOE5RYWk0RWlEckpIcE5OYWhUbFYwSFRyTDMwQ2tHOUVxNjNEQ2hIZnVPRVJvV1FhTzYxVXpLZ2xKaTk4RVRQSHp5bkZwVnk5TzJlWDErR2pPREdmTlhwaWpqSkNnNGxGa0xWMkZwYWNHM2Jadnc2S2x4b0hUazRHNEVCTDJtNTNkdERHUDl1cmZuMEluejdOaDdqRjZkMjZacHpwOHllZllZZUs0UGZOcmFJVTFjbEtsV3d6Tm42ZXF0MkZoYlU2SllRUWFObnM2ZzNwM28xSzdwZTduM0M5OVhBT1QwalA5M0pqWldZMmdlZnVMTVpTNWN2b25QQzMrZXZmQ2xUdlZLZlA5TmM1d2NIZGk2NjdDaGJQamFyWHZzUG5DQ3Z0MitUamFUYytmKzR6ZzdPYkQvMzRWRzVkczZuY3pualR1VE5VdDhodVlmUzljcmkza2tJVFpXdzc0alp3eC9CNW96ZkVCWEVZUVNBQkdFRWdUaEE2VENta291NHprZXBLdzZvc1FtNVBnVW01UktVSlozTmZRM2N0czF3azZWOGhSbjRRMHNyYURxRjBoVnZ3Q3RCaTZmMWdlazlrSEk2L2pqcExqMjVIcXlFbVJTSVNGTHB1V1dzdUZvR1VrMmM4d3JYOWl5QW5uTENuQjFnMXFObFlCVWhlcVovczJ4OEc1WXFGVEpabkNvOUQvRHRqYW1nWUhVaW9tTkpUZ2tMRTF2eElzV3lrZVpFcjRtdlVNU3UzNUx5ZGpLbDhkMHhiVEVIang2eHBKVlcrajJiVXVLRnlsZ0dMZTN0VEhLMXRsLzVBenE2R2lqc1JkK0FSOThFT3JvcVl2VWJHNWE3aFdyRDlBMDd6VElaSitzTTIwWW54SmFuWTUvTmlnOURWczBxWk9tYTZSVjMyN3RrV1hvMVRrK0FCTVRvelExVHFyaGVkV0twWEYwc0NOdmJrOUNrL2x3bWRENXkwckdZSmNPTFZJOXgrY3YvWmt4ZnlVQVAzUnRSN0ZDK1NoWnJCQ0hUMXhJVWQrbVk2Y3VFaElhVHZ0V2pjamhrYzBrQ09YazZNRGlXV09OeG5MbGNHZG92KzhwVmFLd0NFQ2wxcEdkc0h1allWUDZhWktTbFp5Si9iMW1HOXYzSEdYMnBLRlVyVlNhOGRQLzRzako4N1J2MWRDb2Q1eE9KNmRxOGN1NFRLUm9mYVB4cE54OThKaGNPZHg1NGV2UDVGbC80K3NmUU9EcitBZDgyL2NjSlZjT2QzTG45S0J5K1ZKOFhyRVV0amJXZk5PbUVhczM3cUo1NHpya3o1T0RldzhlODFuUkFzbmNDUzVlOVdMZDVyMTA3OVRhcEgrZ2YwQVFzaXlUTFV0OEw2d3RLMlltZTcyYXpic3orSWVPdEV1d1dJRWdKRVc4V3hjRTRZT1V5N1loSGpiVjhZcytEVWpJdXJTc2RoMmZEcVdSSXpuN2VoajEzRmFsKzF3RmxPQlA1ZHBJbFd2RHoxUGc2aG1sWk8vNFhnZ09ORDQyWVdOekFGbldaMDBsL2cyVzlIRkhaVnpHS0s2b0NBNkVIV3VSZDZ3RlJ4ZW8wUUNwVGpPb1VodXN4S3FJUXNycGRETGhFWkVwS3FkN0c5ZHUza09qMVZLaVdNRlVuOXVrZmcycVZ5bjN4cEt6ODVkdkF2QlprZVEvaElDeUxQaWg0K2Z4eU81bUZJUktMVW1mQ1piV1BsVHZpbnUyckpRclhkeGsvT3FOdS9qNkIxQ2pTbG1UbmtuQklXRm1WMDU4a3orV3JPZlpjejhLNXN0RjlTUldxbnBYYkcyc0dkTDNPNk14dGY0RGIxSjl6S3lzTE5td2RIcXFnak8vL3pxWW0zZThUWlpoZjVPQXdHQUdqUHlOOElnb09yVnJhbGp4Y2ZqQUx2UVlPSjdmNXEwZ2k2dUwwUXA0aVRXc1c0MS9OdXcwNm51VkV1MWFpZy9GcWZiNFB2S1VJZkhiRFZwQmszWVpONTkzVEtQVk1tM09NcmJ0T2NyL0JuYWxwcjY1OW9RUmZZbU9qc0hLeXBJdE93L2o1S2lVVUorOWVNUHNuNEdZMkZoT25yM0tTNzhBMU9wbzdQUVBMU3d0TGNqdWxvVi9OdXhBa2lTVDdFU2RUc2Y5aDAvWmUrZzAzN1JwUkU1UGQzSjRaS05LeFZMa3plVkpucHdlNU1udGlWc1dGNU43QW5UdDBKTGpweS9UWitna09yWnR5dmtydHhqVU8ra1MyeDM3ampOdDdqSXFsUDJNYnQrMnhEOGdpQnRlRHd5dmI4dXV3N2c0TzVJMzk1c2ZaQWhDV29nZ2xDQUlINndxcmxQWjZWY2ZHVTBhQWxCNjhWMno4WTAreWFQSXpSU3dUOTBiV0NHVkxDeWdZazJraWpYaHAwbHcreXJ5MlNOdzlnamN1NUhvWUVsZnFoZFB5Wkl5RFVvWjRsR3l2bGd2OFE5RmVBanMyNHk4YnpQWU9VQzFMNVFNcWFwZmdLMWRlcjlLSVJNSmZCM0MyS2tMYU5ta0RrMitlTGRMU1orN3BQd1pxRml1UktyUHplcnFURlpYNTJTUDhYbmh4OE1uejNGeGRreFJVQ211MFhoMnR5eXBuazlDZHJZMm5OeTVMRlhuNkhReTAvOWN3ZDBIanhuNjQvZG1WN0Y3V3lXS0ZXVFN5SDRtNHlNbi9ZR3Zmd0FqQjNVMzI1ajhUVUVvV1phTnZ2NTd6VFpXLzdzTFN3c0xmaDNlSjBONlV5VVdHUmtGSk4rZ1BpM1pRYVdLcCs3MzZjR2pad3o5WlJZK0wvMnBVS1k0QTNwK2E5aFhzbGdoQnZUNmx0bUxWdk8vOFhNWTJ2OTd2bTdaME94MUhCM3NXRGJ2MXcrbUVYNm1GUmFDUExTejBnTVNvR0F4cFAvOW5yRnplc2RVa29vWGZnRkdQWkFnUHJnT3NIYnpiaDQvZTRra1NlVFBtNU5lMzV1V1JhdFVLa1pOK2dPTlZrdlJRdm1NZ3RGRGYveWUzLy84aC85Tm1HdDJEazZPRGpUK29ocDl1bjZObmEwTjAzNFptT0w1MjlwWXMvRDNVY3hjc0lyRkt6ZFRLRjl1bWpVd3Y4cHJXSGdFUzFkdnBVV1RPZ3pwK3gxV1ZwWkVxYU1aT1drZU9wM3k5MXJlM0o1TUh0MC8xU1hqZ3BCU0lnZ2xDTUlIeTlFaUx5V2MrbkFyTEg1Vmx0UTJLZGMzSlNJdWZlWlN5SGh5Mk5iQlZwVXR1Yk9FOUtKU1Fja0tTQ1VyUUkrZmxjeWwwNGVVb05URkU4YU56ZlVNV1ZLeWpDeEordFgyRWg1ZzNGdEtsdVBTNGhPTVJrWEE0UjNJaDNjb2ZhdytyNnNFcEtvM0FBZXhRcElRNyt5bEc4eGFzSXFnNEZDYU5hanhUdStsVmtmejM5NWpTSkprMGxnOHZmejFqN0ljZHQwYWxWTDBBZUpWZ0ZJNjYrbnVsdXA3UlVXcEFiQzBUTnZiU2E5N0R3MHJyZjI5ZWh1ekp2NmNwdXU4YjZjdlhPUHk5ZHVBRW1ESms4dVRmN2Nmd0VLbFl2U1FubW5LY25zWHdpT2pzTEcyeXJBUGtySXNzM25ISWVZc1hvdGFIVTNwRW9XWlBXbW9TZWxQcDNaTmVSMGN3b3IxTy9odDNnck9YYnJCMEIrL3g5UGQ5Ti9wTndWaGhiZWtpVVVlMFIxZUtUMDVjWEJDbXJaYytYYzBFMU9wSlA2Y05pTFpQeXVibHM4QWxPQjVVc2RaV2xod2ZPZmZTRWhHNVhzQTlXdFhvWDd0S3VrMzZVUmNuQjJaTUtJdkUwYjBOYnYvNzduakRGOXYvSHU2VVpsdXZ0dzVPTDkvTlRxZGpJeWNaQ1B6NUtUMklZVHdhUk5CS0VFUVBtaWxuQWJ3S0hMeld6VXBSNG8vTVZZTzQyTHdMOVRNdWlCOUp5cWtqS3NiTkd1UDFLeTkwa2ZxeGtWOWx0UmhlSFRQK05oRXErMHB2YVJNeXpJVFpoekkrajVTUmo4a01kRndZaC95aVgxSzJXQ0pja2lWYWtIRm1sQ2luT2dqOVlueTlROEFZTXlVK2RqYVdETnFjQSthTjZyOVR1KzVmdXMrZ29KRGFWRDdjM0o0cEg4Zy9QN0RwK3c5ZkJxQXI1TW9RWW9MQUVUb3MyUnUzM3NFUU00YzJWTjBqek1YcnJQLzZCazBHaTJuemwzRnhka1IxeVF5VXpRYVpTV2xwRkpaOCtmSlFVN1A3THp3ZlVYMUttWE5Idk9oOFg3c3c4aUpmMkJ2WjRlbHBRWFQ1aTVqMmJ6eExKb3hHbC8vUUtvbFU0Wm5aV2xKay9vMVV2UjdiMjRWd3RUdzlROUFvOUhpbGoyK2ZFZWoxUktqNzRWbGppd3J2YkNpWTJLSTFBY1lRU2tWQWxBbkdrOUlwVkpobTZEczc5cXRlOHo5YTYxaFJjbUdkYXZ5Ni9BK1NmYW42dCt6QTluY3NqQjc0V3FPbnJyRTZmUFgrYXBGZlRxMGFaenVqWXcxV2kyUU1Tc3BmdEJrR1huOEFMZ1ozMWhhbXJBSVBON2Y2bkFaS2FYQjJqY2RaMjQxeWc5TlVuOE9sZGNtL2x3STc1NTQ1eTBJd2dkTmhUVVZYY1p4SWtoNVE1Nm1KdVd5aEZMZnBXUkVQVlB2NGJuNkVMbHM2NytER1FzcFptRUo1YW9pbGFzS2ZVWXFEY2ZQSEVJK2N3Z3Vud1oxbFBIeFJyR2x1SXc0ZllOek9XNS8vRUdTckQ4bVlTT3B1TURYall1d2ZEYlkyVVBacWtpVmFpcEJxWUp2dDZLVjhIRTRmZUVhajUrK0FLQlEvdHhNSFR2d25TL0RmZmZCRTVhdTJRWkE5MDZ0MHYzNkFZSEJEQms3RTFtVythSlc1U1JMOGVJKzBJLzdiU0g1OCtiazdNVWJPRHJZVWF4US9oVGR4OHJha2gzN2pnTktDZCt3L2wwTSs2TFUwZGpwUzFlQ2drTzU1NjJzcXBWVTlvcWpnejFiVnN3a1BDTFNwQ1F1dmFSblkvTGcwSENHakoxSlJHUVVjNmNNSnl3c25ERlRGOUJ6OEhoRy9kUXoyUUFVS0NzT21pc05OS2RVOFVKWVdCaG5ETjN6ZmtLVU90cG83T0pWTDJSWnBuU0pJb1lna0ZhblkrbXFyUUFVeXAvSGNPeWVnNmNZLy90ZmI3eDNseDkvTVR2ZS8zL1RranluWUw1Y2JQeDdPdWN1MzJUTnY3czVmZUVhb0pScER1bjczUnViamdOMGFOT1kwaVVLTTNIR0VoNDhlc2E2TFh0WnYzVWZGY3Q4UnRzV1h4aVZTYVZVd3A5SlVBSlFPL1UvdjIremVtUm1KTThhRGNmM0dMYWx3Uk9na3ZtU0xrRVFoTGNoZ2xDQ0lIendjdHMyZnZzbTVYTENvanc0SHp5QzVoNkhzWkpFYWRZSEk3c250T3lFMUxLVHNuMzl2TExpM3VYVGNPMWNvb1BqU3ZMMHBYc1NLSUVwbEtBVVNpbGYvTkV5T2xsZjZKZndoeWNxRXM0ZVJqNTdXTm5Pa2cwcTFsRDZXVld1QmRsRlU4N01xRmpoL0xnNk8xTGo4M0tNSE5UZDBQUGpYUWtKRGVlbk1UTlFxNlBwMUs0cFJRdWxycWx6U3Z4dndseGUrZ1hnNHV6SXovMitUL0s0OXEwYWN2ajRlWHhlK3ZQU0x3QnJLeXYrTjdDYlVZbFU5MDZ0azh5WXFWUzJCR2YyL0lPa2tyQk1GQ1Q1dXZzd1FrTERjWFN3SnpnMGpOaFlEWVVMNUVtMjJidWxwY1U3QzBBQlpNM2lrdXBlVTZGaEVWeTVjY2RrZlBFL20zbiswcC9PN2Ira2hqNXo2NFZmQUF1V2JhVG40UEhrOU14TzN0dzVjTEMzeGRMQ0FrdExDeXd0TGJHMHNFQ1NKR0kxR21Kak5mcGZZL1ZmYTRtSmpXVm92ODVHZ2NNNWs0ZVpmRisrNnp1R08vY2ZHWTNkODM3Q3JJV3JzVkNwY012cWlxdUxFNjhDWC9NNk9CU0FyMXJFUDJ6eGRIZWpUdldrRzMrL2pSd2UyYmg5N3hHRFJrMUhvMUV5alJyV3JjcmdIenFscXU5VXlXS0ZXTDFvTXJzUG5HVFoydTM0dlBEajRqVXZ1bjZiK3RYNEFEcjFHWVhQQ3ovc2JHMnh0cllpUENLUzJGZ2xRNjltMVhKcHVtWm1KQytaRHYrdGlSL28yQmZhZEVuNkJFRVFoTGNnZ2xDQ0lId1VFamNwVDd4SVdrcElTRW8ybENTaDFnVndPV1FDbjd0bTdtYWJIN1V5VmFCTUZhU3VnNVdTdXBzWGxZRFU1VE53NjVLWkV5VERlb2h4S3lQS2hsQVZDZnBHeVVoSTZHVDkzb1JCcWRjQmNIQTc4c0h0eW5idS9FcVQ5VW8xb1VKMVpRVSs0YVBubHNXRmxRc21rZE16WlNWb2I4dkYyWkUyWDliajByWGJERXhteFNJQVZ4Y25zcm82cHpyUTNybDljKzVPK1pOcFl3Y20rNkhmMHowYlcxZk93dTlWRUJxTmh1elpzcHFVWnJ5cE9YdmlYaWR4Q2hmTXk4bXpWNGhTUjJOcGFVR3A0b1VZOVZPUDFMMlFkRmFtUkJHbWp4dWNxbk51ZUQyZzI4QnhKdVBOR3RUZzh2WGI5T3ZXM2pEV3ZXTXJQcTlZaXZWYjl1RjE5eUZYYjl3eHJFcVhVczVPRGhRdWtEZFY1OFRKazhzVFVMS2YvQU9DOEE4SUFwU0c0NzA2dHpVS09sVXVYNUxLNVV1bTZUNHA5YjhCWFRsMjVqSzlPN2ROYzI4c1N3c0xXamFwUTR2R3RUbC81UlorL29GVXJaUzIxUWFMRnk3QVV4OWZJaUtqaUlpTVFwSWtjbnBtNTl1MlRhaGUrZU1vQVgzWDVFVlRZZDJpK0lHNlh5TDlNQ0xqSmlRSVFxWW55UW1YOXhBRVFmaUFYUXVkamxmNFFzTjJxcHVVQTRuRFYvWGNWdUpwVXl0OUppaThQMUdSY1AwODhwVXpjUGtVM0UyODZsNFM5Q3ZycVNUSnNDS2YwakxNVEM4cGM0cVZqZzlLbGE2YzZadTFDdWxMbzlXYVpBK2xKMS8vd0RRMUdCZFNMdkIxU0pMTHBDZWswV3JSeEdyUWFMWEV4bXJRNm5SSWtvUktrcFJlUlBxZWQ1SWtZV2xwZ2IxK0tmZVhmZ0ZFUjhlUUo3ZG5xcG9EeDhUR0VoTVRpem82Qm5zN1c4UDFCSVVzeS9vSEQ1Slk4U3NCZWVyUHNIZFQvRUNEMWtoanphL2VKZ2lDa0Y1RUVFb1FoSStHVm83aVA3ODZxSFd2Z0xnOGw5Uy9tVXdZaHJKVGVkREM0eWdXa25qRC9sR0xESWRiVitEV0plU2JsOERyaXRtVjkweklHSUpSS21UaTRsQTZKS05XVW1aWjIwQ3BTdkg5cElxbjdVbTlJQWlDSUx4WGorNGgvOW9QSHQrUEgydldIbW40OURUME94QUVRVWdkRVlRU0JPR2o4alJxRjZkZTk5ZHZ5Umd2bjVaQzhUVmJBQlIxNkVwRkY5UFNDK0VqOS9BdTNMeUVmUE9pVXI3bjh6akZwOHF5akVwU2ZsQjBzcFN5OStSMjlsQ2tKQlFyZzFTc05CUXREZmtLcDNuNmdpQUlncEN1ZERwWXR3aDUyU3pRSk9qNzFxNDcwZ0R4UGtnUWhQZERCS0VFUWZqb0hBaG9SMENNMGhNb3JkbFFpY3Z5R21YZmlwdVZhRkthcVlXOGpnOUszYndJMXkrazZ2VDRuNWhVZENTenNWVksrSXFYUlNwY0VvcVdnZ0pGVXpkdlFSQUVRWGhiTDU4aGorOFB0Ni9HanptNklBMzZGUnExemJoNXhWRkhRV1FZUklRci8wV0dRV1JFL05jUjRjaXhNY3B4c1RFSi9vdlYveG9kLzdYNGVKc3BTUVBHS1EvN2hJK2VDRUlKZ3ZEUkNkVThaSTkvVTNURU5YOU5TNXR5NDdPY0xQTFR6R01mS3F6VGFaYkNCMCtyZ2Z1M0VnU21Mc0VyMzNkLzM3aU1xYUtsbFl5cFltVWdieUZSQWlFSWdpQzhHOXRXSVMrY3JBUnc0bFNzaVRSbURtUjlQd3MwSU1zUTRBYytqK0Q1WStUblQ1UU01ZWY2L3hMT1RSRE1rT2FzaC9MVk1ub2FRam9RUVNoQkVENUtOOFBtY1NOczl0dGZLRUVrcW9SalA4bzZEM3Y3YXdvZnI2Qlg0SDBiSG5naGU5OEJieTk0NHEwRXJONGxrOEJVYWNoYldBU21CRUVRaExTSmlZWURXNUUzTFZQSzArUFlPeUwxSHd0ZmRuaDM5Mzc1Rkx6dndNTTd5UGR1NmdOUFQ1UTVDVUlhaVNCVTVpR0NVSUlnZkpSa05PenliMHlZNXFGK095MjVVTVpuU3FobzZyNEhGMHRSTGlVa29JbUZSL2VVTjlNUHZPREJiU1U0RmZMNjNkN1gyZ1p5NUlWY2VTRlhmcVJjK1NCWGZzaVpEM0xrQmd2TGQzdC9RUkFFNGVQek9nQjU4M0w0YjQzcHYxUGxxaUtOblFmWlBOTG5YcEhoU3JESit6Ynlrd2ZLU3JYZVhtblBhbkp5QVFjbnNIY0VSMmV3ZDFDMkhSekIzZ25Kemg2c3JCUDhad1ZXTm1CdERaWld5cGltMjhqOUFBQWdBRWxFUVZTTldHZ20weXBTQWh6ZnZEcXA4T0VUUVNoQkVENWFBVEdYT1JEd1ZZS1JOSmJseWZFSkoxbXNTdEE0KzM5SXZMdGwxSVZNNG5VQVBQV0dKOTdJVCs0clh6LzFCbCtmZDM5dmxRbzhjcHNQVU9YS0o5NkVDNElnZkdydTMwSmV2eGlPN0RUTjNyVzFRK296RXRwMFNkdTFvOVhLdzVoSGQ1SDF2L0xvYnNwTDJDMHNJSnNudU9jQWoxemduaFBKUGFmK2EvMllrd2d1Q01LblFnU2hCRUg0cUYwSUhzT0R5RFhLUnRyVG9Zd2lVV1dkaDFQQ3NXKzZ6RS80QkVXckRRRXArYWszUExtdmxQVDVQSHAvcFFodTdrb3dLbWMrcE54eHdhbjg0SklGY3VSNVAzTVFCRUVRM3AzSDkrSDZCZVRyNStINmVmQjdibnBNN3Z4SXpiOVZTdStjWFpPL1hrZ1ErTDlVQWt1dlhpTDdQZGNIbSs0cjVYVXBsVFU3RkNvT1JVb2hGU3dHaFVwQXdXS3BlMjJDSUdScUlnZ2xDTUpIVFNOSHNNT3ZIbXJkcTNTN3Bnb3Jtcm52dzhteVFMcGRVeEFBcFNmR00yOTQ4a0FwWFhpcWZFMW84UHVkaDdVTlpNa0dybG1WWDEyeWdwczdrck1ydUxwQkZqZmxWMWMzOE16OWZ1Y21DSUlnR05OcWxGSzM2K2VScjErQUd4ZVMvbmZEd2hKcU4wWnEwUkZLVklDSU1BZ1BoWWhRZUIyb0JKaGUrZW9EVGkvQi80WFNNRHkxRDBsc2JLRkFNY2hYR0tuUVoxQ3dPQlF2SXpLYUJFRjRJeEdFRWdUaG8vZE12WmVUUWVtUXVaUWdrOHJOcWh5TnNtOGg3YWxWZ3BBS1VaSEtCNEZBZitVcGRLQWZjb0NmOG5YUUsrV0Rncm1uM08rTGphMFNySEp6QnhzN3BmOUd3cjRjTmpaS1h3NHJhNlhzdzhKQ0NYUlpXY2YzNjdDeWpoOFQ1WUtDSUFod2NMc1NKSEp3aE9nb1VLdEJIUW1SRWZyZ1VaanlhMVJFb214dkdWM2NodjZqbkdSakMwNnVZR21wOUdvS0MwbWZPU1lNTmhVc0J2bUxRTDRpSXF0V0VJUTBFMEVvUVJBeWhlTkJ2WG11UGdDa1Q1TnlnRW91NHluaThIMDZ6RTRRMGtsd29QTEVPdEJmQ1V3RitpdkJxa0EvWlR4dW55QUlndkRoUzlpVTBtUWZJT25mbDhneU1xQkN2NW1lRDhoYzNTQzdwOUt6S2JzSFV2WWM0T1lCN2praGQzNFJiQklFSWQySklKUWdDSm1DV3ZlS0hYNTEwY2lSYjNtbCtFQ1VwV1JQYzQ5RDJLazgzM3ArZ3ZCZUJmb3JnYW1nVitEdkMwSCtTdm1GaFlYeVZEMGlYUDlybVBMRVBEdzAvWjZhQzRJZ0NDbVRYQkFxaGVmTEVxaVFrRUVwaFhOMFRyRENuQlBZT3ltL09ya2l1V1F4Qkp2STVpbktyUVZCeUJBaUNDVUlRcVp4TCtJZkxvWDgrdllYU3ZDbTBOT21KdlhjVnIzOU5RWGhZeEN0VnZxR3hBV3BJaVAwdlVUMGdhdklNT1NZR0tVL2lVNW4vS3RXQ3pvdGFNenRTL2kxRGk2Znl1aFhLZ2lDa09Ga1dRYVZDa21sVXQ1NzZIUnZkMEZIRjZqUkFPbUxGbEMxWHZwTVVoQUVJWjJKSUpRZ0NKbUl6TjVYTFhrZGU5T3cvUmJMNVJuT3JlbzZnd0wyWDZYRC9BUkJFQVJCRU40Z0pFZ2YrQTlYSGdiNCtTRDdQSVpuRCtIWkkyVzExY2p3NUs5aDU2QTBLSy9WQkdvMWZqL3pGZ1JCU0FFUmhCSUVJVk1KMGR4bGovK1h5R2dCa0pHUjBoU0lTbGlXNTZndnkzTlB2NGtLZ2lBSWdpQ2tWZEFyMEFlbVpPL2JjR1FYQkNYUkU5RFJCYWxEYi9pNkI5amF2ZDk1Q29JZ0pDS0NVSUlnWkRyWFFxZmpGYjRRMEZmV3FWQmlTcWtoR1ovamJsMlYrdG5XSWxiTEV3UkJFQVRoZytSMUJmbm9iamkrQjE0K005M3ZraFdwWXg5bzAwV3NVaW9JUW9ZUlFTaEJFRElkSFRIczlLdFBoTlpIR1VocjQwOUpCam4rdlBMT295bnUyRE9kWmlrSWdpQUlndkNPM0wyQmZIU1hFcER5ZVd5OEwwczJwSTU5b2RWM0loZ2xDTUo3SjRKUWdpQmtTcTlpTG5Bd29MMWhPNjFsZVFuUFUyRkZVL2M5T0ZzV1NyZDVDb0lnQ0lJZ3ZGTm5EeU12blFIM2J4bVBaM1ZINnZ3anRPMmFNZk1TQk9HVEpJSlFnaUJrV2hkRHhuRS9ZcVd5SWFOa05yMWxmeWhYeStJMGR0K09DdXQwbXFVZ0NJSWdDTUo3Y0h3djhyS1o4T2llOFhpSjhrampGNEI3em95Wmx5QUlueFFSaEJJRUlkUFN5bXAyK2pjZ1V2dGNHVWhqV1o2RWpBNE1HVkhGSFh0UzNubDBPczVVRUFSQkVBVGhQWkJsT0x3RGVka3NaWlc5T0E1T1NDTm5pcFgwQkVGNDUwUVFTaENFVEMyOXl2SVNaa01CMU0rMkRuZnJxbTgvUVVFUUJFRVFoSXl3WlFYeTNISEdZMTkyUUJvOEFheHRNbVpPZ2lCa2VxcU1ub0FnQ01LN2xOMjZNa1Vjdmpkc1MzS2laZTlTVERJNjYxVFFRR0xsc0xlZG5pQUlnaUFJUXNabzJ4VnB4UUhJVXpCK2JOZDY1QisvZ3BEWEdUY3ZRUkF5TlJHRUVnUWgweXZ2UEJKN2kxektSbHBqVUJoWDhxbDFyN2dRTEVyeUJFRVFCRUg0aUJVb2lyUnNMelQvTm43czNnM2tmcTBod0MvajVpVUlRcVlsZ2xDQ0lHUjZGcEl0MWJQTWpoOUlRMThvd0NSNDlTUnFCMCtqZHFaOVlvSWdDSUlnQ0JuTjJnWnAyRFNrb1ZQangzd2VJL2R0YmR3M1NoQUVJUjJJSUpRZ0NKK0V4R1Y1cEhXaFBNUEppblBCSTRuUytiL04xQVJCRUFSQkVESmVpNDVJRXhlQmhhV3k3ZjhDdVY5YmVQazBZK2NsQ0VLbUlvSlFnaUI4TWhLWDVhVjVYUVpKVWxhWEFUUnlPS2VEQnBIbUdqOUJFQVJCRUlRUFJlMm1TRE5XZ2EyZHNoMFNoRHlnUGZpL3lOaDVDWUtRYVlnZ2xDQUluNHpFWlhsU1dodEV5UmlWOVBuSG5PVk8rTkszbjZBZ0NJSWdDRUpHcTFBZDZjOU40T3lxYkw5NmlUeXdQUVNLekc5QkVONmVDRUlKZ3ZCSk1TM0xrOUtsTE85YTZPOEVhMjYvMWR3RVFSQUVRUkErQ0VWS0ljMzdGeHlkbGUyWHo1QUhmZzJod1JrN0x5Rk5ybnZkSnlnNDFHVGM2KzVEL0FPQ0ROdCtyNEo0OE9qWis1eWE4QWtTUVNoQkVENDU2VmFXbHlDVFNrY3NwNElHb0NNbVhlWW9DSUlnQ0lLUW9Rb1VSWnE1R214c2xXMmZ4OGlEdm9GdzAyQkdaaFlSR1VYN0hzUDU5NzhER1hhZFRUc08wcnpqSUxQN21uY2N4S1lkQjVNOS8zL2o1M0xoeWkyVDhZa3psM0RrNUVYRDlwNkRKNWs2WjFtcTV1YnowcDhKTXhiajZ4K1Fxdk9TcytpZlRkUnQxVFBONTQrWk1wK3pGNituMjN5RTlHV1owUk1RQkVGNDMrTEs4ZzRHdEFlVXNqd1pXVitlbHpvU29OT2ZHNnJ4NWxybzc1UjNIcDNPTXhZRVFSQUVRY2dBeGNzaS9iWUNlV2huME1UQ3d6dkl3N3NnelZrUDFqWVpQYnYzUXFmVDhmREpjNEpldjEzd0xUWFhDUTRKSXl3ODByQWRHQlNDV3EzbTJYTS9rMlBWYWpXQlFTRkcrNXdjN1hGMWNUSjc3VXZYYnZQbzZYTUFRa0xEdVhyekxoWVdTbTdLelRzUENBd0tOZ1Mxc3JxNjhFV3R5c25PZGZ1ZW94dzdmWW5oL2J1ODhYVWw5Tkl2Z0VVci9tVkFyMi9KbHRYVmFKOU9xME9qMWFYcWVnbnRQM3FHMGlXS1VMVlNtVFJmUTNoM1JCQktFSVJQVWx4WjN2MklsWWF4dUZCVWFzaUora3JkQ1Y5S0x0djZ1RnRYVGErcENvSWdDSUlnWkp6eTFaQW0vb1U4cW9leU1NdXR5OGdUQnlrcjZRbnZ4TkxWVzFtL2RaL0plSnN1UTh3ZXYyVFZGcGFzMm1MWTd0Q21NVU4vL043c3NaZXYzK2J3aVF1QUV1eTZldU11ajU4cWplZGZCNGNTSGhuRjVoMkhBQ2lVUHpkZjFLck00MmN2ZWZESWRKVkVXU2V6Y2R0K1NuOVdtSlBucnliNWV2TG55VW5oQW5tTXhrSkN3N2g2OHg1ZmR4L09UMzA2MGJKSm5TVFBOK2ZSaytmY3Z2L0k3RDVaQnErNzN1dytlTkprbjZPRFBiV3JWVWpWdllUMEpZSlFnaUI4c3NxN2pPS0YrZ2dSMm1lR2JLaTBVTTZOYnkxMUttZ2d6VDBPWVNXWmZ3SWxDSUlnQ0lMd1VhbGVIMm53Uk9UWlk1VHQ0M3VRLzU2SjFPUG5qSjFYSnRXbmF6czZ0Mjl1Mk42eDd4anJ0KzVqemFJcEpzZDI2ak9LRG0wYTA2SnhmQkRId2Q0V1daYlI2dUt6aVdTZERvMVdTNDlPYmVqVnVTMEEzL1llU2V0bTlmaW1kU01BVnF6N2p4Tm5yL0QzM0hGRzl6aDkvaXFMVjI0MnVYZDRSQlNXRmhiY3ZQT0FTOWR2RXh1cndkSEJ6dVM0amw4MU13bENGUzlTZ0hXTHB6Smova29tekZqTXZzT25HVDJrSnprOXM2ZmtXOFRKYzFlWnQyUWRXY3hrZk1teXpKR1RGemx6d2Jna0wxSWRqVWUyckNJSWxjRkVFRW9RaEUrV0JUYlV5cnFBZmE5YUk2T0Z0eW5MUzVBUXBkYTk0bnp3U0dwaytUTmQ1eXNJZ2lBSWdwQmhXbmNHWHg5WXA4K0FXamtQOGhXQ0JxMHpkbDdwN04vL0RuRDh6R1dtamhtQW80Tzl5ZjVuei8yWVBHc3BJd1oxSTMvZW5PL2tPbzRPOWtibjVNdWRnK0pGQ3VDUlBhdkpkWW9YS1VDKzNEbE05aDA4Zm80UkUrWVp0c2RNWGNDWXFRdG8zcWdXL1h0MklDb3FtbFpONjVJcmg3dWhsQzkvM2x3NE9Oang3TGtmZHJZMlpITlR5dVE2ZnRXVWpsODFOYnIrcklXcldiZGxMM09uRHVmekNxVzRkZGViN2dOK3BVL1hyK25RcG5HUzM1ZUU3TzFzK1dWb2J5cVZLOEdVT2N2NGIrOHgrblJ0bDZKekFiSzRPTEYvMDBLVDhTcU52dVBISHQ4WWdtdHhGaXpieUtIajUxTjhmZUhkRUVFb1FSQSthVm1zU2xIYWFURFh3MllDcENrQUJaQTRpZXBwMUM1eTJ6WWluMTNMdDV5aElBaUNJQWpDaDBINllRVHk4eWR3ZkE4QThwU2ZrWExrZ1pJVk0zaG02V2ZycmlQb2REcXpnU09BTEs1TzNQVit3b0xsRzVrK2J2QTd1WTdYM1ljRXZnNHhiTnZhMnZCTjYwYWNPSHZGNURweGdaYUUrOXl5dUZDNVhFbVd6eHVQMTcySC9QN25QL1RwMm83UEs1UW1pNnNUVStjczQrVFpLMWhaVzVtZDI4ellWVlFxWDVJL3AvM1BaSjlhSGMyMGVTdll1Zjg0dnd6dHplY1ZTZ0ZRc2xnaFJ2M1VnMG16bHVJZkVFUy9idTJ4dExRd09UODhJcEp4dnkyaWU2ZFdsQ3hXQ0lCbURXcFNxbmpoRkdkQkNSODNFWVFTQk9HVFY4S3BIOC9WaHdtTTFmL2pMY3Vna2t3Q1N5bVNvQzd2ZlBCbzNHMnFZcWR5VDYrcENvSWdDSUlnWkJ4SlFwcTRDTG4vVjNEakltZzF5TU83SWkzY0Jua0xaZlRzM3RyZEIwKzQ1LzBreVg1S29HUXBkV3JYbEVVck5uSHJycmNoa0pLZTEvbDd6VFpPbkwyTXRiVjFxbDlEVEV3TXRhcFdZT2FFSVpRdVVaaTloMDhCa01Nak81OFZMV0FJRExWcVZwZFJnM3VZdmNhY1JXdDQ4TmpIWlB6VStXdk1YcmlLVjRIQnpKd3doRHJWallPUHJacld4Y0hCanZIVC8rTDQ2VXYwK3Y0ckd0YXBpa29WLzVCWHJZNGhKQ3ljcnYzSDhVM3JSdlRyM2g1N08xdnk1dlpNOVdzVlBrNGlDQ1VJd2lkUFFrWE5ySCt5MDc4Qldqa0tKQWxaVGx0WkhpcEFKNE1rb1pIRE9SMDBpUHJaMWtKYU02d0VRUkFFUVJBK01OTFVaY2g5V29MUFl3Z1BWVmJNVzdJTG5Gd3llbXB2NWQvdCs3R3lzcVJwL1JySkh0ZWhUV05XLzd1TCtYOXZaTUgwa2Uva09sVXFsRGJKUlBKNTZjK2QrNC80dkVJcG5Cd2R6RjZ6LzRqZkRGL3JkRElIajUzRDB0S0NQNWF1NC9xdGU0d2MzQjJBN2J1UHN2dmdLYlBYME1ScXFGUytKQUF4c2JFY09uNmVUZjhkNU5xdGU3ZzZPekw0aDQ1WVdWbHkrc0kxazNQdDdXd1ozS2NUQzVmL3krakpmekp2OFZxYU5xaEp0MjliNG1CdlJ6WTNWeGJQSE11eU5kdFlzbW9MeDA1ZjRwZWh2YW1zdjE5cWFiUmFzK095TEp2c1MxdjNWeUc5aVNDVUlBZ0NZRytSazhvdUV6a2JQQlI0eTdJOEtmNWMvNWl6M0FsZlNuSEhYdWt3UzBFUUJFRVFoQStBa3d2U3pEWEl2WnREeUd0NCtReDVkQytrZVJzemVtWnBGaFlld2Q3RHA2bGZxd291em83Skh1dm9ZTTgzclJ2ejk1cHRYTHptUmFXeUpkTDFPbmx5ZWhDcjBaZ2NmK1RFQmVZdVhzdVdGVE9UREVKNVpzK0tsWlZTWm5maTdHV3l1RHFqVXFuNHBuVWpscTNkem1mRkNnTFFwSDUxQnZUNjF1dzFscTdhaXM5TGZ3Q2lvMk9ZLy9jR3NybGxJWWRITnZ4ZkJURno0ZXI0ZzJVWmRYUU10amJXUnUrQk5iRWFjdWYwb0VqQnZEeDY4aHdIKy9pRzVTcVZSTS9PYmFoU3NSU2pKLy9KcEZsTDJieDhodG55dmVRRUJZZFN0Ykg1YkxNWjgxY3lZLzVLay9GOHVYT2s2aDVDK2hOQktFRVFCTDBDOWwveFRMMkg1K3BEQ1VZVHJudVhHdkhuWFF2OUhVL2JtcmhhZnBZT3N4UUVRUkFFUWZnQWVPWkdtdjRQY3Y5MkVCc0QxODRoVHhxTU5HWk9SczhzVFRadVA0QTZPb2F2V3pWTTBmRWQyalJtMWNaZExGMjVsVW96NDROUTZYR2R3WDA2Y2ZuNkhZNmV1bWgwN08xN2p3QzQ3bldQaDA5TXkrVXNMU3dZODdQeTRGT1daUmF0MkVTVEw2cXpZZHQrY25obXAwL1hkcndLQ0FJZ0lsTE5TOThBczNNS2o0ZzBmTzNrNk1ENkpkTndkTENuOTVDSlZLdGN4cWlNNy9IVEY3VHJQb3gxaTZlUko1ZUhZZnkzZVN2d2Z2eU0zMzlOdW05V21SSkZXTGQ0R242dkFrMENVTEpPeDhWclh2ajZCZURyRjhoTC93QkNRc09ZTVg0SUFBM3JWdVd6b2dVSURnbkQxVFYraGJ6Z2tEQkdUSmpIRDEyK29ueVo0a2JYM0w3N0tGNTNIeVk1SCtIOUVFRW9RUkNFQktwbW1jbHV2MFpFNlpTblAybU9RU0VoSzFWNTZJamxkTkFnR3J2dndBS2JkSnl0SUFpQ0lBaENCaXBlRm1uMEhPUmYreW5iQjdaQzBWTFF2bWZHeml1VjFPcG8xbTNlUThXeW4xRzJaTkVVblpQRjFaa1dqV3V6ZWVjaHJ0NjRTN25TeGRMdE9nQkxWMi9GNjY2MzBiRlJVZEZJa21RMnd5Y21Sb096c3dON044d0g0TkR4OHp4KzlvTG1qV3V6WWR0K0FMNXQyd1JKa3ZqNWwxbWN1M1NETy9jZkF4RDBPZ1JyYXl0REUvV3c4QWhLbHloaXVIWlN6ZFhUS2pna0RGLy9BSHo5QTVYLy9PSytWbjROQ0FvR29NL1BrdzNudURvNzR1bVJIYTFPaDRWS2hhZTdHNnMyN3VUMGhXdXNuRC9Sa0JrV1Z5TDRSYTBxRk1xZjIraStqZzcydlBSOWxhNnZSVWc5RVlRU0JFRkl3RnB5b1hyV2VSd0s2S0FNU0JJeWFlc1BKYWt3OUpZSzBkem5VdkE0cXJoT1MrY1pDNElnL0orOSt3NlBxdHI2T1A0OWswd1Mwa2dqdEVqdlJVQkV3SUlvVjVBcnFLaXZvR0svS0NwaUF3UUx4UXBJVndIQmdxQUNGa0JCUlVRNkNJZ1VRWHFWRGtsSXp5UXptZlArTWNra1F4Sklnd1Q4Zlo3SGV6bjc3TDFuVFFhU3lacTkxeFlSS1VVMzNRWjdub1l2SndKZ1Rud0xvMnAxdUs1Z0s0SEtnaSsvKzVtNGhDUWVmK0RPUW8yNy81N09mTGZnTjZiT21NT0hJd2VWMkR4QXJocFJUcWZKcmZjK1RaT0dkUmp6NWt1NTV2am84KzlZdXVvUDk3WFY2czBkbmRzVEVSYmliak15dDh2MWZlSSt2TDI4cUZyWmRYak9nMCsveHUyMzNzai8zZTU2elU2Y2lzWm1TODh6MWtWTDEvTG41aDN1NjZ4dGczMEdEc2ZiSzNzMVU4eVplT3JWcnVZUmYvZGVMM1A4eEdsc2FaNXplM3Q1RVZraGpFcVI0Vnh6VlJQK09YcUMzWHNQTWZidGZsU0tES2RTWkFTK2Vaems5K0M5dDdGd3lSb0d2Zmsrbzk1NEVUOWZIelpzM282dmo1WHFWK1RlZHRlZ1RnMGExS21SNS9PU2kwZEpLQkdSczBUNnRLWit3R1BzU3Y0MHU5R2c4TlVNVGJCZ3VJZnRTNWxOUmQ5cnFWN3U5aEtLVkVSRVJLVDBHYjBHWUI3Y0Rhc1hnMmxpRG40SzQ3M1A0YXB6RitZdUMyeTJOR1o4L1NOTkd0VG1tcXVhRkdwczlhaktYTittQmR0MjdPWFlpZE1sTWs5c1hBSmhJY0c1K2l4WnRaN1l1QVRhdGIwcXp6a1NFcE1JS1orOUxlMzZOaTI0NnF6dGFBQWQ3M21LRkZ1YVI1dk5sc2JlQTRjWlAyV21SM3RVNVVobVRmWDhBTFZSL1ZyYzBibTkrL3AwekJuR1RmNlNIdDA2RVJhYVhaaCsvc0xscE52dDdtdUx4YUJ4L2RxMGF0N1lsVmlxNkVvdVZZb01KeUlzMU9NRXZZbWZmczNlQTRkcGZaNnZZNlhJQ0lhLzNwY1hYaHZGWTMySE1xVC9rOHhaOEJ1ZE8xem5rUkNUc2tWSktCR1JQRFF2L3pMSDBwYVI2TmlQUWRGUHl6UHgzTkczTHU1bHdxeE5DZkt1V1pMaGlvaUlpSlFldzhBWU9oSHoyWHRnNTEvZ3NHTU9laHpqZzIraGJ1RVNNaGVibjU4dm40d2ZRdXBaaVptQ0d0ajNVVUxLQitIbjYxTmk4NXp0NEQvSEdERmhHbEdWSTdudGxodnlISDg2NW96SHFpY3ZpeVhQNHVVZmpYNk5ES2ZUZlQzcHMyL1lkK0F3Y1FsSjNObTVQVjA2dFhQZjg3SG1YbjBVVlNXU1RqZTE5WWh0M09RdnViNTFDNCthVUp1MzdtTGZ3Y01lWTRjT2VETFAySXVqVll2R2ZEeHVNTSsvTm9xZVQ3MkthWnJjMWFWRGlUK09sQnhMYVFjZ0lsSVdXZkRoK3JBUHNlRDY0V3ZnMnBaWEZJYUJlMnlHYVdObDdKTmtVTFEzS0NJaUlpSmxrbzh2eHVndm9FWm1MU0ZiS3VhTEQ4RFJRNlViVndIVXJoRkZrd2ExODd5WHRYVXM1MHFkbkNwRmhyc1RSeVUxVHhhbjAyVCtMeXQ0NU5raHBLZmJHVDY0TDFacjduVWtUcWZKanQwSGlLcFNNZGU5czlXc1hwVTZOYThncEh3UTAyYk41ODh0MnhreDVIbkd2dlVTODM1ZXl1eDVpNGdJQzZGT3pTdW9GbFhwdlBPVkJaVXFWcUIrN2VxWXB1djk5dE1EM21INGhNL1lzSG03eDJvc0tSdTBFa3BFSkI4aDNnMW9GdHlmVFFudkZHOGkwN1VIMzdNKzFGQ3VDWG0zWkFJVkVSRVJLUXNDeTJPTW00WDVWRGM0L2c4a3hHRStldy9HaEs4aDZ0SlpCVDUreWxmWWJPbjQrdnF3NWU5ZEFPNzZTUmRqbnBnejhTeGV2bzZ2NXkzaTBKSGpOS3BmaXpjSFBVMzFxTXBrT0oxOFBHTXV3VUVCN3FUVjZ2V2JPWDR5T3QrdGVsbWlZK0pZODhjV1ZxM2J4SW8xRzJuY29EWXpKcjd0WHNIMCtZZHZNdmpkU1hUdTBZZDJiYStpVll2RzNOUDFQeDV6ZlAvVE1uNWF2RHE3SVRQeGM5OFRBMTJmdkdaeTJCMWMyYmd1RjRwcG12eTlheitMbHY3T3ZKK1drcEdSd1dzdjllTEtSblg1ZXQ0aUZ2NjJobTkvV0l5dmo1Vkc5V3RUdTBZVU5hdFhwV0tGTUVKRGdxa2VWZGxqKzZKY1BFcENpWWljUTRQQVhoeExXOGJKdERVNXR1TVY0Y2k4ekVSVTFtS3FmU216cU9qYlZ2V2hSRVJFNVBJU0dvRXhZVFptcnk0UUZ3TXhwekNmdWhOajNDeW8zYkMwb3l1UTR5ZWlXYnhpSGVEYXJ0ZnBwclowYk4vMlBLTkticDRCUThleDVlL2QxSzFWamJkZjdVUEg5bTNjUmNXOUxCWitXYnFHZjQ2Y2NQZXZFQjdLd09jZXBWSDlXdWVPNTJRMDQ2ZDh4WFhYTk9mOTRTL1Rxa1Zqai92Vm95b3o3WU5oTEZuNUIzTi9Xa3JzbVlSY2M3UzV1aW5kdTNVNjczUDQ1dnRmU1U1SlBXKy93a3BMdDlOdnlCaiszcm1QaE1Sa3lnY0hjdnV0Ti9Kd2o2NVVDQThGWU9Cemo5S3Z6MFA4OWZjZTFtL2N4czQ5QjFpKzVrKytuYi9ZUGMrazkxN0o5ZnpsNGpETXJEVnJJaUtTcHpUbkdYNDYxUkdiTXhySVBQSE9LSHg5S1BCTVgza1pmblN1OEpQcVE0bUlpTWpsNThnQnpMNzNRc3dwMTdWL0lNYW9HZEQ0M0t0MXlwSU1weE12Uy9FcjJCUjJuc05IVHhLZm1KVHYxajV3dlIvTmNEb3hES05RY3hmbmZXeFo4ZlgzaTBoT1RxVnBvN28wYjFxL3dFWEliYlkwVGtXZklUbzJMcytpN1hKeEtBa2xJbElBcDlNM3NEajZYcktXTXBrVXJWQTVCaDVGenN0NzE2VlQ1SHk4OEMzQmFFVkVSRVRLZ0pOSE1aL3JEc2N6QzFUNytHTDBHUXgzOUN6ZHVFU2sxS2d3dVloSUFWVHd1WnFtUWM4VmY2S3MrbENaeVN4WGZhaGh4WjlYUkVSRXBLeXBXQlZqMGp5b25sa2JLRDBOYzh5cm1LLzJncVRjVzcxRTVQS25KSlNJU0FFMUNlcExwRThiZ0tLdGdzcGllbGFVMnBjeWswT3A4NHNYbklpSWlFaFpGQnFCTVdrdXRHcVgzYlpxRWVhRE44T1BzOERwTEwzWVJPU2kwM1k4RVpGQ1VIMG9FUkVSa1NJd1RjeFBSc0dNRHp6YmE5VEZlT0V0YU42bWRPSVNrWXRLU1NnUmtVSTZ1ejVVa1U3TEE5V0hFaEVSa1grZlZZc3dSNzhDc2FjOTI2L3RnUEhNNnhDbEQrUkVMbWRLUW9tSUZNRzJ4QWxzVFJ3TEZLTklPZVJLUk5YMnY0OXJRdDRwcVRCRlJFUkV5aDViS3N6NkNQT3JTWkJteTI2M1dLREZ0UmdkYm9jYk8wTmdjT25GS0NJWGhKSlFJaUpGWXZKYjlQMmNTbDliSW5QbFhFbDFiZWdFcXBmcldnTHppb2lJaUpSaE1hY3dQM29YZnBtVDkvMXJPMkMwYWdlMUdrRGR4aEFRZEhIakU1RVNweVNVaUVnUmxXUjlxSnlKS05XSEVoRVJrWCtWRTBjd0Y4eUVuNzZHbUZQNTk2dFFDV28zaE5vTk1jSXFRRWdZbEE5My9YOUl1T3UraUpScFNrS0ppQlJEN3ZwUVJYVFd0cnhnNzlyY1dtRStYa2E1NGdjcElpSWljaWx3T21IOWNzd2ZaOFBxWHlIRFVkb1JpWGd3bGg4cTdSQXVlVXBDaVlnVTA5K0o3L05YNGhpZytQV2hjdWF5b3Z3NmNVUFk1T0lIS0NJaUluS3BzYVhDanMyd2ZSUG0zMy9DMzVzZ0xxYTBvNUovT1NXaGlrOUpLQkdSWWl2SitsQ2VtZ2NQb21IZ0V5VStyNGlJaU1nbDU5Zy84UGVmbUFmM1FGd3N4R2Y5RitmNmZ5V3A1QUpURXFyNGxJUVNFU2tCSlZvZnlqVEJQZGFnUThSTUluMWFsMHlnSWlJaUlpSWlwY1JTMmdHSWlGd09mQzJoWEI4Mmlhemk0a1V2VUE0WVJvNWRlU1lyWTU0a0plTm9NU01VRVJFUkVSRXBYVXBDaVlpVWtBbytWOU04ZUtCblkxSExReG5aNWFIU3pYaVd4VHlPay9SaXhTY2lJaUlpSWxLYWxJUVNFU2xCRFFPZklNcXZrL3ZhTkUwd2lyRHIyUVRETU4yWnFIakhMdGFlNlY5Q1VZcUlpSWlJaUZ4OFNrS0ppSlN3YTBQSFV0NjdQZ0FHQnFaWjFOcFFCamwzOVIxSy9ZSGR5WitYUUlRaUlpSWlJaUlYbjVKUUlpSWx6TXNvUi92d1QvQXh5Z091SFhsRlBRTGk3R0ViNDk4Z09uMVRzZUlURVJFUkVSRXBEVXBDaVloY0FQNWVWYmtoL0NPeUM1Vm5iczByb3F5aEprNVd4UFlpMVhteUJLSVVFUkVSRVJHNWVKU0VFaEc1UUNKOVd0TWllSkQ3MmpDTW90WXB6NndQNWNwRXBUbGpXQjd6T0U3c0pSQ2xpSWlJaUlqSXhhRWtsSWpJQmRRZ3NCZlZ5OTN1dmpiTm9oNllaMkFZaG50RjFCbjczMnlJRzFJU0lZcUlpSWlJaUZ3VVNrS0ppRnhnYlVMZmN4Y3F4NzB0ci9CYjgwendLRlMrTDJVbSsxTytLWkVZUlVSRVJFUkVMalFsb1VSRUxqQUxQaDZGeWpHS2NXSWVrRE9CdFQ3dUZjN1l0eFV2UUJFUkVSRVJrWXRBU1NnUmtZc2dxMUM1a2ZsdDE3V2lxWWlGeWcwd004ZWFPRmdXOHhpcHpsTWxFNmlJaUlpSWlNZ0ZvaVNVaU1oRkV1blRtdWJCcitSb0tlSnFLTk5WSHlxclFKVE5lWnBsTVkrU1lkcUtINlNJaUlpSWlNZ0ZvaVNVaU1oRjFDRHc4VnlGeW9za3MwQlUxdmc0KzNaV24zbVdJcSt1RWhFUkVSRVJ1Y0NVaEJJUnVjaHlGaW8zaWxNYUNqQnlmQmMvYWx2TWxvVDNpamVoaUlpSWlJaklCYUlrbElqSVJaYXJVRG5nV3NGVWhGVk1adzNabmpTSmc2bHppeE9laUlpSWlJaklCYUVrbEloSUtmRDNxc3FONFo5aXdTZXp4WUJpblppWGJlMlpBY1RhdDVUSVhDSWlJaUlpSWlWRlNTZ1JrVklTNFhNVjE0YU55MjRvem9sNU9VWm1uWmlYa25Hc09PR0ppSWlJaUlpVUtDV2hSRVJLMFJWK25ia3k2TVVjTFVWZkRlVTZNTStWaWtwenhySTA1bUVjWm5JeEl4UVJFUkVSRVNrWlNrS0ppSlN5eGtIUGVweVlCMmJSY2xFbUdLNU1GQUFKanIyc2pIMGFFMmVKeENraUlpSWlJbEljU2tLSmlKUUJiVUpIRWVuVE92UEtvRmg1b3h6YitrNmtyV0JUL0Z2RmpFNUVSRVJFUktUNGxJUVNFU2tETEZocEZ6NlZJSzhhcm9aaTFTZzNQQ3BMN1VyK2pIMHBzNG96b1lpSWlJaUlTTEVwQ1NVaVVrWllqU0J1aXBpQnJ5VTB1OUdrU0FrcEE4T2p4dmtmY2E5eU12MzNZc2NvSWlJaUlpSlNWRXBDaVlpVUlRRmVVYlFQbjRZRkgxZURnYXZHazFHRVUvTXNKbVptSnNyRXlZcVlKMGgwN0MrNVlFVkVSRVJFUkFwQlNTZ1JrVEltekhvbDE0YU55OUZpWk5VYUx4elR3REFNZHlMS1ljVFpzYlVBQUNBQVNVUkJWQ2F4Sk9aQjBweG5TaVJPRVJFUkVSR1J3bEFTU2tTa0RMckNyelBOZ3dlNnI0MmlGb2s2NjZDOWxJeGpMSTNwaWNOTUtWNkFJaUlpSWlJaWhhUWtsSWhJR2RVdzhFbHErZC9qMFZhMFZKVG5xRFAyN2F5SStSOG1HVVdPVFVSRVJFUkVwTENVaEJJUktjT3VDUmxPSmQvcjNkY21ZQlQ1NUR5VHJHcmxKOU4vWisyWmZzVU5UMFJFUkVSRXBNQ1VoQklSS2NNTXZMZ2g3Q09Ddld1NzI1eW1pVkdVUXVWbnJZZzZtRHFQTFFudkZUTkNFUkVSRVJHUmdsRVNTa1NralBNMi9MazU0a3Y4dlNvRHJ2cFFUcWRSeEwxNTJZWEtBYlluVFdSZnl1eVNDVlJFUkVSRVJPUWNsSVFTRWJrRWxMTlVwRVBFTEh3dDRZQnJTNTdyeEx6Q3I0ZzZ1OGo1K3JoQkhMWDlXZ0pSaW9pSWlJaUk1RTlKS0JHUlMwU2dWelU2Ukh5RnR4RUF1QlpDRlRVUmhjZDJQcE5Wc2M4UVk5OWNBbEdLaUlpSWlJamtUVWtvRVpGTFNIbnZldHdVL2prV2ZBRXdEQVBNSWhRck53MlBqWGxPN0N5TmZwZ0V4LzRTalZkRVJFUkVSQ1NMa2xBaUlwZVlDSitXM0JnK0JRTXZWNE5oNEhRV3ZrU1VpZUZLWHJtV1UyRTNFMWdTZlI4MlozU0p4aXNpSWlJaUlnSktRb21JWEpJcStiYmp1ckQzM2RmWk5hSUt5WFFOemhxYTZqekZrdWdIY0poSkpSR21pSWlJaUlpSW01SlFJaUtYcUN2OE90T3EvRnZaRFRsV05SV1dBZTdTVXZHTzNTeUxlUlFUUjNGREZCRVJFUkVSY1ZNU1NrVGtFbFluNEFHYUJyMlEzWkJqVlZPaEdTWlptYWpUNlJ0WUhmc2NSU3A2TGlJaUluS1pXcjErQzBlUG55cnRNS1NBOUhxVlBVcENpWWhjNHBvRTlhV08vd1B1NjhMV2hzcG1ZT1FZZmRqMkUrdmpYaWxXYkNJaUlpS1hrclIwT3djT0hXWFYyazBjUG5veTEvM0J3eWV5YXQyRlAxSFlORTB5bkU3c2RnZTJ0SFNTa2xPSmkwL2tWSFFzUjQ2Zll2K2hvMnpmdForTmYrMWt6UjliV0x4OEhmTitXc29YMy96SXpyMEg4NXp6Mi9tTDZYTC9jM25lNjNML2MzdzdmM0d4WXY3eTI1LzV6OTI5QzlUM3hkZEhNK3JENlhuZUd6cHlNbStOK2JoQTg1U1YxMHNLenJ1MEF4QVJrZUpyRmZJbWRqT0JRNm56c3hzTkNyMlF5YlVXeW5Rbm8vYWx6TUpxQ2FKRnNKSlJJaUlpY25sNmFmQVlkdTg3Ukh4Q0VpbXBObmY3SXoyNjB1ZC9QUW8weDVIanAvaHgwY3BpeFJFV0dzei8zWDRMQVArNXV6ZnhDZWV2MGVudDdZV2ZyeTkrdmo3NCsvdmg3K2RIY0ZBZ0RlclVJQzQra2NTa0ZIZmZtTmg0YkRaYm5za2FtODFHVEd5OHg3MmdRSDlDeWdkeCtPaEpWcTdkbU9malY0cU00T1liV2dHUWxwNU9hbzZ2WDM2T0hqL0ZpdDgzMHVmeDdubkVrY2JpNWV1NDk4Nk8rWTR2aWRjclMyeGNBcmYzZkw1UVl3QzZkbXpIeTMwZktmUTRVUkpLUk9ReVlkQTJkQ3gyTTVsanRpV3VwaUx1cERNd01FMVhzWE9BblVsVHNSb0JOQW5LKzVNekVSRVJrVXZaZjI1c1Rhc1dqZGwvNkFnL0xsckpweE9HRVI1YW50RFE0QUxQY2VKVU5ETysrVEhQZTg0TUorbDJPejVXS3hhdi9EY2oxYXBlMVoyRW12RHVBRTZkanVXRGoyZnp6T1BkcVJaVkNSK3JsVFYvYkdIVzNGLzRaUHdRUXNzSFk3RzQzckFObi9BWnAwN0g4dDZ3Ri9DeXVCN2o0eS9tTW12dUw3a2VwOXZETCtiNStGTm56R0hxakRudTZ4N2RPdEh2bVljNGZPd0VYODlibE9lWVprM3F1Wk5RcG1saXNlVC8vT3gyQjNhSGcrOFcvSWFQMWNxdEhhNTFKNUY4ckZhOHZiMVl1bm9EdHJSMHJtN2VpSk9uWXozRysvbjZVRDQ0c0VSZXJ5eis1Zng0K2RtQ0paT09uVGpOWnpPL3grbDBVcjlPOVVJL2xyZ1lwbG5FS3JZaUlsTG1PRW5udCtqN2lFN1ArOU9xd2pEeDNOclhzdnhRNmdVOFhPeDVSVVJFUk1xaW54YXY0cDF4bjdKcXdhZnV0bGx6ZnlFcE9YczEwYlNaUDNCMWk4WTBhVkRiM1hadHEyWTBxbDhyMzNtWHJkNUF2eUZqbWZEdUFLNXQxYXpBOGFUYjdmUjYvazFTYkRZK0hUK0VvTUFBb21QaTZON3JaYTV2M1p4aEx6OEZ3Tm9OZjlGbjRBajZQTjZkUis2NzNUMCtLVG1GNUpUc2xVTHpmMW5PckxtLzhPWGtkM0k5MWdPOVg2Rkh0MDUwN1hTanV5M0EzNC9BQVAvenhyaG0vUllBRmk5Zng3TFZHM2pybFdjOCtsU0lDS1Z4L2RwODlQbDNIa211blByM2VaanVkM2FrZDcrMzJiQjVlNTU5YnUxd0hXOE5ldHA5ZmFGZXI3ejh1bXd0YjQvOW1ISitmcno5YWgrdXVySkJvY1pMTnEyRUVoRzVqRmp3NGFidzZTeUo3a21NdlhqNzMxMG41bVV2aWZvemZpaGVoZysxL2U4cmZxQWlJaUlpbDREUFo4MG5KZFdHcjQ4VkFGdGFPaHUzN0dEN3puMEF4Q1VrRWhRWVVPaWt4cmtrSmlXemRjZGVBTHJkZGhOZmZQTWphemRzSlNDZ0hBQ2RPMXlIdzVIQm1qOWN5WjhWYXpaU3VXSUVkV3RYWjgwZld3Z0xMVStET2pVSURQRDNTQ0pWajZwTWc3bzFxVmdoTE5kak5xaGJrK3BSbGZPOGR5NEppY24wR3pMV28rM3M2NDd0Mi9MT2EzMEFDQW9NWVBqZ3ZoNzMrN3c4SElDZGV3K3lZZk4yWG55cUowMGIxdlhvTS9ETjhWaTl2YzRiVDBtL1hqWmJHcU1tem1EZVQwdTVvVTBMaGd6b1RVaHdZSUhHU3Q2VWhCSVJ1Y3g0R3dIY0hQRUZ5MkllNFhUNmh1Sk5ac25NUTJWZXJvOTdCYXNSUkxWeVhZb2RwNGlJaUVocFMwaE1ac25LOVFCczNiR1hqSXdNNXYyMEZJREdtYXRuK2ozekVGMDd0UU9ndzExUDhzUkRkOU05czJiUjNZLzBLL0JqMmUwT0R2NXpqQnJWcXB5ejM3NERSK2c3YUNSK3ZqN3VEd09IalpxU3E5K0NYejFyVUwzOHhualMwOU81b2MxVmpIN2pSYmJ2MmsvTW1YajNmVDgvWDdyZjJaR1ZhemZsbWl2citlUzhGeDVhL3J6Sm1vaXdFRmIvTkExd2JlZGJzR2dGMzg4WTU3Ny9kUDkzc0ZxemswZFdieTlhWDlYRVk0NnNFaEFmejVqREZWVXIwcVBicmU1dGhsbTh2YjJ4V3IwdjZ1dTFaLzgvREhycmZZNGVQMFcvWng2aVI3ZE9CUjRyK1ZNU1NrVGtNdVJ0QkhCVCtIU1d4anhVdkVTVWFXQVlZRHF6M3lDc09mTWNGc09IS0wvOEMwYUtpSWlJWEFyaTRoT1pOdk1IMTU4VGtyRGJIZTdyQjd1WDdJZHVVMmZNWmMrK1E5eDdaMGVlZlBnZUFqTlhOdVZuNXBUaFhGRzFJZ0FaVGljakowemp1dGJOYWRmMnFuekh2RFI0alB2UG4zdzVqNVZyTitMajQxUG9XTE9TV1NNR1A4ZHZtVW1mL0RTc1c1TnFVWlhJeU1qQTE4Zkh2UW9Kd09ISXdPcDkvclREOFpQUnJGNi9oV0V2OTg2VmdITE40OERxN1gxUlg2OFJFejRqS1RtRmFlKy9vUnBRSlVoSktCR1J5NVNYVWE2RUVsRmdNY0NaZVdxZWlaTlZzVS9UTG53cVZYeHZLcm1BUlVSRVJDNnlhbEdWbURmRHRYM3N5WmZlNHU5ZCs5M1hBQi9QbUZ0aWozWGZYYmZ5eDZadHpKeXprRVZMZitlRjNnOXdhNGZyY3ZYejkvZmo0ZTVkU1U1SmNaOVc5L2ZPdlh5MzREZGFObStZNStsMldkcTJ1aEp3YlVNRHVPYXFwbnd3L0dXUFBrZU9uMkxubmdPMHZxb0pRWUVCZWM3VForQ0l6SG5TZUhQMFZGZWphV0pMUzhkcTljYkxLM3QxMDR1OWUxSXRxaEt4WitJSkNRN3ltTWZ1Y09CdFBYL2FvWExGQ09aTkg4dm1iYnNZOXQ1SERPbi9wTWY5akF3blZxdTFSRit2REtlVGM1WElOazJvVStNS2F0ZU13cEdSa1djZkw0c0Z3OGlkTkpQOEtRa2xJbklaeXpjUlpWQ28wL05NY1AyQWRickdtbVN3TXVaSmJvcVlRYVJQNnhLT1drUkVST1RpT240eW1qKzM3TURQejVkRnkzNm5YZHVXcnUxd0pTZzBKSWloQTNyVHBXTTczaHJ6TWErOU81RUZpMVl5NlBuSHFGbzUwdDN2NHkvbXNtVGxIM3crZTM2dU9WNTU2NE1DUGRZVlZTdHhSWldLMkIyT1hQZVdydnlEOFZPK1lzNjAwZmttb1NwVkNNTnF0UklZNE84dS9MM2k5NDI4K1Bwb3ZwejhEcldxVjgwMUpqb21qckN6VHFpek94d2VLNlBTN1E2V3JmYjhjRFFyRDFTeFFoakJnUUVzV0xTU3FwVWorVi9QYnU0K0RvY0RueHpKckpKNHZUcDBlNEtrNU5UejltdlQ2YUY4NzJVVlZKZUNVeEpLUk9ReWwyY2lLdXZvdThLY2orbytMcy8xQnlkMmxzVTh3czNoWHhIaDA2S0VveFlSRVJHNWVHYlBXNFMzbHhjWkdSbE0rdXdiRnZ5eWtqRnZ2Z1NBMCtuMFdBbGptbWErSzJNSzR1cm1qWmcxZFRnZmZEeUxXWE4vb1h1dmdmUjc1aUh1N053ZWdDSDluK1NWNXg5Mzk5KzU1d0I5Qm83Z3RSZi9SL3Zycmk3UVl3UUcrTlA2cWlacy9HdG5ycVRQanQwSEFQaHIrMjcySHpxU2E2eTNseGV2dmRRclYvc1BDNWR6ZGJORzdnUlVodE9KbDhYaXZuL3lkQXpObTlUM0dHTzNPN0JhczVOUVNja3B2UGJ1Ukk4K09WY2p0VzExSlk4L2NDZVRwMzFMby9xMTNLY0pwdHNkK09TWXB5UmVyM2RmNjN2TzEzSEMxSm40V3EwOCtjZzkrZmFwWFNNcTMzdVNOeVdoUkVUK0JVb3NFVVhXVU5mV3ZBelR4dEtZbnR4UzRWdEN2QnVXWk1naUlpSWlGMFZzWEFKekZ2ekdMZTNic0hUMUJzYSsxWitIbjNtZDhWTytBdUROMFZPenQ2UUJvejZjenFnUHB4ZnJNZjE4ZmVqM3pFTzBhM3NWZzBkTThxZ1BGZUR2V1N2cXM1ay80T2ZyUTRXSU1IYnRPM1RPZWE5c1ZKZHlmcjd1NjQrL21NdjJYZnM4K3FTbXBtRVlScDdQSVQzZFFYQndBQXRuZitqUkhoMGJ4NnExbXhnK3VDOFpUaWNQUC8wNjk5N1prZHR2dlJGd2ZRMFBIajdPL1hmLzEyT2N6WmFHWDQ2YVZHRWh3U3o2ZHBKSG4yczY5dlM0N3ZYUVhhejVZd3VEaDA5aTVwUjNxUkFlaXQzaHdPcmo3WDZza25pOXNyWXU1bWZhekI4b1Y4NlBHOXJvdzlhU3BDU1VpTWkvUk1rbG9seVZvYkk0ekJRV24rNUJoNGlaaEZvYmxXREVJaUlpSWhmZXhFOW1VeWt5bkxhdHJtVHA2ZzNVdUtJeTd3MTluaHJWcXJCNCtUcWVmUGh1MnJWdENianFFTjNUdFFPM3RHOExRTDhoWTg0MTlYbGRjMVVUNW40K3hpTnhsTk9zdWIvdzU1WWRBTHc4YkJ5KytXdzVTMHBLSWNQcFpQYkhJenhXNTB3Y09jaWpuOU5wY3V1OVQ5T2tZUjMzeXFHY1B2cjhPNWF1K2lOWCs5ZnpGbEVwTXB4MmJWdGlzUmhVdjZJeXMrZjk0azVDcmQzd0Z3Q3RXM3FlZkplU2FzUFByM0RiNUx3c0ZvWU82TTEzOHhjVDRGOE9wOVBFYm5mZ201bk1LczNYUzRwUFNTZ1JrWCtSa2sxRVpRK3htd2tzanU1T2g0Z3ZDTE0ySzhtUVJVUkVSQzZZRTZlaW1mZnpNaWE4TzRDNCtFUjMrelZYdVpJcDMzOHhGaTh2TC9lMk15OHZDeFVpd3R5bnBjMlpOaHFMbHlYM3hJV1FYd0xxcisxN0dEL2xLKzdxY2pPcHFXbHMyTHlkY1cvM3ozVlMyM2NMZm1Qa2hHbmMxZVhtUEdzMTViUmsxWHBpNHhMeVBXRXZJVEdKa1BLZXhjWGpFcEw0ZHY1aStqemV3MzF5WGZkdW5YaXM3MUEyYjl0Tjh5YjFXTFJzTFZGVktuclV0Z0pYWVhNLzM3eWYzN25VcWw2Vi9uMGVCaURWbGdhNFZvK1ZoZGRMaWtkZmZSR1JmNW1zUkZSRm43YlpqZTU2VHdWM2RzN0tZU2J4Vy9UOVJLZi9XZHdRUlVSRVJDNktTcEVSdlBoVVQzZnRvYlA1V0swZWRZL09aclY2bi9OK1VlM2NlNUMrZzBiU3RHRWRCdlI1aENFRG5xUnBvem84L3Z3d3Z2cnVaeHdaR1VUSHhERjQrQ1NHai8rTWgzcDA1WlhuSHovblNXMEgvem5HaUFuVGlLb2N5VzIzM0pCbm45TXhaNGdJQzNGZnA5dnQ5Qjh5bG5TN2crQ2dBT2I5dEpSUHZwekh6NHRYNCszdHhleDV2N0J0eDE1V3JkMUVqMjZkUE9heXBhWGpkSnI0Ky9zVjYydVJuRms4M00vUHQ4eStYbEp3V2drbEl2SXY1R1dVNDhhSXoxZ2UvU2duMDM5M05acEZMQkZsQUU0VERBT0htY0tTNkFlNE9lSkxJbnhhbG16UUlpSWlJaGZBL1hkM0x1MFFQS3hjdTRuWDN2bVF5aFVqR0Rua2VieTl2UUFZT2VSNVpzMzloZkZUdnVMcjczOGxPamFPQ3VFaFRCMDdtT1pONnVVN245TnA4dU92S3hrOWNRYW1hZkwrdXdPd1duT25BcHhPa3gyN0QzZ2txSHlzVnBKVFVySFowaGoyM2tkRVJvUVJFUjVDaGZCUTJseDlKVnUyN2ViWThkTkVoSWR3VjVlYlBlYUxqbzBESURqSENYeXhjUWxjMytXeFhJOTdMZ2NQSHdNZ05NUjE4dDdGZXIzUzB0SnoxZWVTNGxNU1NrVGtYOG9MMzF5SktCUFhNYm5uK0JBdE54TXdEUGRpcWd6U1dCTDlBTzBqcGhIcDA2YmtBeGNSRVJHNVROblMwaGs4ZkJKTkc5WmgrT0RuQ0F3b2g5M3VZTmUrUTJ6WTlEY3IxMjdDYm5mZ2REcHhaamc1ZmlLYUNWTytvbVh6UmpTdVg1dEtGY09wRkJsQlNIQWdNV2ZpV2J4OEhWL1BXOFNoSThkcFZMOFdidzU2bXVwUmxjbHdPdmw0eGx5Q2d3THd5Nnd6dFhyOVpvNmZqTTYxVlcvaXlFRjRlVmtJeXBGTUFraEx0ek5pd21mOHNIQTV3MTUrQ2grcmxTVXIvK0RBUDBjSkN2Um55WW8vc0ZnTTZ0ZXQ0UjRUNEYrT2ZzODg1REhQRzZPbXVQK2NicmZUYi9CWW1qYXFROFVLNFRoTmt5KytYb0N2ajVYNmRXcHdJYzFac0lTangwOFJGQlJBVEd3Y08vY2U1TjQ3T2w3UXgvdzNVaEpLUk9SZnpBdGYya2RNWTJYc1V4eXpMUUZjQ1NqVE5ERXNnRm53YkpSclhIWWlhbW4wdzl3WS9qR1ZmUE5lN2kwaUlpSlNsbGdzRm54OXJLVWFnNSt2RDJQZjZrZWRtbGN3WXNKbjdEdDRoUDJIanVCd1pCQlZwU0xYdDI3T3M3M3VvM21UZWlRa0pyTjQrVHBXcmR2RU45Ly95bWZKMzd2bitmekROeGd6OFF1Mi9MMmJ1cldxOGZhcmZlall2bzE3dTU2WHhjSXZTOWZ3ejVFVDdqRVZ3a01aK055ak5LcGZ5eU9tczJ0RVpUbDVLb2FmZmwxRjl6czdjdHN0MXdOdy9HUTBrejc3Qm9EQWdISzgwTHNuRmNKRDNXTjhmYXgwN2RUT1k1NDNSMmNub1h5c1Z2WWRQTXlhUDdhNDIwSkRnaGt5NEVsQ2dnTTl4cFgwNjdYdjRHRm16MXNFZ0xlM0Z5MmFOdUNSKzdxVzJQemlZcGltV1lURHVVVkU1SEppNG1SZDNBQU9wSHlYM1dhYTU2d3JrQ2NEVEdmMk9BTnYyb1Y5UkJXL204OHpVRVJFUkVSeW1yTmdDYWRqemxDM1ZqV3ViRlNYaVBDUWZQdWFwc21oSXljNGNPZ0lhV25wM05yaE9nNGZQVWw4WWhKTkd0USs1N2dNcHhQRE1JcFVLMm5keG0yMGJOWVFieTh2ajNhSEk4TzlqVEJMWWxJeXlTazJLa1dHbjNmZXRIUTc2ZW5wbUNZRUJ3V2N0MzlKeW5BNnNSaEc0ZDhIUzRFb0NTVWlJbTZiRTBhd0kybHlqcFlpVkN3L2E1U0JGKzNDcGlnUkpTSWlJaUx5TDZja2xJaUllTmlkL0RsL3hnOTFYN3RxUkJVK0dYVjJJdXI2c0ErSjh1dDByaUVpSWlJaUluSVpVeEpLUkVSeU9aUTZuOS9QdklCSkJsREVyWG11Z2U0cTV3WVcyb2FPbzNvNTdhMFhFUkVSRWZrM1VoSktSRVR5ZENKdEJjdGpldUVrSGNqTUoxbk1RaFVySjBleDhpeHRRa1pSMC8vdWtnMVdSRVJFUkVUS1BDV2hSRVFrWDZmVE43QXM1aEVjWnJLcndUUmRwK0FWYW11ZWlZbmhNYUpsK2FIVUMzaTRKRU1WRVJFUkVaRXlUa2tvRVJFNXB6akhUcFpFOXlUTkdWT01XVXhNMHlEbmpyNUdnVS9STEhoQXNlTVRFUkVSRVpGTGc1SlFJaUp5WHNrWlIvZ3QrajZTTTQ1a3RtVDk2Q2hrc2ZLemFrdlY5TCtiMWlIRE1mQXVtVUJGUkVSRVJLVE1VaEpLUkVRS3hPYU1aa2wwVCtJZHU5eHRoYTRUWldTdWlNclJWTW4zQnRxRlRjSEw4Q3ZaZ0VWRVJFUkVwRXhSRWtwRVJBck1ZU2F4Tk9ZUm90UC9kTGU1RHNBektjeXFxTE43aDFtYmNYUEVkS3hHY0luRktpSWlJdjhPYWM0WTBweHhwRG5QWU9JbzdYQkV6aXZTcDAxcGgxQnFsSVFTRVpGQ2NaTE8yak1ET0pUNmZYYWphWUxGeU42bFZ4QUdIdjJEdld0elUvaDAvTDJxbEZTb0lpSWljaGs1bnJhQzQ3Wmx4TmkzWU11SUljMTVCcnVaVU5waGlSVGFmVlVPbEhZSXBVWkpLQkVSS1pJZFNSK3hPV0VFV1pra2s4eDZUNFg4cVpMejdEdy9Td1U2Uk13azJMdDJDVWNySWlJaWw1cVVqR01jdFMzaFdOcFNUcWF0SWNPMGxYWklJaVZDU1NnUkVaRWlPSmEybEZXeFQ3dmZGT1pNS0JXS2EwOGZBRllqbUpzaVBpZmMycndrUXhVUkVaRkx4TW0wTmZ5ZE5KR1RhYXNMMU45cUJPRnJDY1BQS3dLTERqdVJTMENIaUZtbEhVS3BVUkpLUkVTS0pkNnhpMlV4ajVLU2NkemRkdllwZU9kbG1KaE9JeXNQaFJlK1hCZjJJVlg5T3BSd3RDSWlJbEpXSFVyOWdSMUpIM0hHdmozUCswSGVOYW5zZXlNVmZhOGx3S3NxZmw3aGxMTlV2TWhSaWtoeEtBa2xJaUxGbHVZOHc3S1lSNGkxLzVXak5YTjFVeUYreW5nbXJ3emFoTHhIVGYrN1N6SlVFUkVSS1dQMnBjeG1lK0lra2pJTzVicFhyZHh0VlBLOW5zcSs3VlEzVXVReW9DU1VpSWlVaUR3TGxrT3VBdVRuWm1LYTJTdWlBQm9GUGsyejRINFU1dlE5RVJFUktmdVNNZzZ4TE9ZeEVoMzdQZHE5alFEcUJ2U2tRZUQvOExORWxGSjBJbkloS0FrbElpSWxha2ZTWkRZbmpDUzdZSGxtdWFkQ3JZakNJeEZWeGJjOTE0ZE54TXNvVjVLaGlvaUlTQ2s1bnJhQ1ZiSFA0RENUM0cyK2xsRHFCVHhDL2NCSHNScEJwUmlkaUZ3b1NrS0ppRWlKTzd0Z2VaRzI1dUc1OXFtOGR6M2FoMyttcGZnaUlpS1h1SzJKNDlpV09ONmpMY3F2STIxQ1J5bjVKSEtaVXhKS1JFUXVpRHdMbGdOR3J2UlN3ZmxZUXJncGZCcGgxbVlsRTZTSWlJaGNWS3ZQUE1zL3FRdmMxMTc0MGpKa0tMWDllNVJpVkNKeXNTZ0pKU0lpRjB5Nk00NVZaL3A0SHJGc0FoWUt0U29xSnd0V1dvZU9wRWE1TzBzaVJCRVJFYmtvVEZhZjZldVJnQXJ4YnNnTjRaTUk5S3BlaW5HSnlNV2tKSlNJaUZ4Z0puOG5mc0RXeEhHWU9OMXRSdWFhcUlMUDRybCtxa0ZnTDVvSEQ4VEFVbktoaW9pSXlBV3hMdTVsOXFkODdiNnU1ZjkvdEE0WldZb1JpVWhwVUJKS1JFUXVpbFBwNjFnVit6UnB6bGgzVzZHMjV4bTRLcGJuNkZ2Ujl6cmFoWDJFdHhGUTB1R0tpSWhJQ2RtV09JR3RpV1BkMXpYS2RhTnQ2R2gwOHEzSXY0K1NVQ0lpY3RIWW5LZFpIZnNzcDlMWFpUY1dabnVlQWFiVDgrUzhZTy9hdEErZlJvQlhWQWxIS3lJaUlzVjFMRzBaeTJNZWRWOVhLOWVGYTBQSGF5V3p5TCtVa2xBaUluSlJtVGpabWpDR3Y1TSs5R2gxS2VBbm9nYVlwbXRMSDREVkNLWjkrS2RFK0xRczBWaEZSRVNrNkJJYysvbmxkRmNjWmdvQUZYeXVwa1BFTEF5OFNqa3lFU2t0U2tLSmlFaXBPSjYyZ3RXeHoySTNFOXh0Sm1abVdxbGcyL055SnFJQVdwWWZRcjJBUjBvOFZoRVJFU2tjaDVuTVQ2YzZrNXh4R0FBL1N3VnVpMXlFanlXa2xDTVRrZEtrSkpTSWlKU2FWT2NKVnNZOFRZeDlrMGU3WVdTV2Z5b0EwL1RjbmxldFhCZGFod3hYblNnUkVaRlNZN0lzNWxHT3B5MEh3SUlQSFN2TUlkVGF1SlRqRXBIU3BvMjRJaUpTYXNwWkt0R3h3aHdhQlA3UG85MDB5WDBjWGo0c1ovMGsreWQxQVF0UDMwNkNZMitKeFNraUlpSUZ0eU5waWpzQkJkQTJkTFFTVUNJQ2FDV1VpSWlVRVVkdHYvTDdtWmV3bTRuWmpRVk1SR1YxZG5WM0RmRENsOWFoSTZoZTdvNFNqbFJFUkVUeWsrRFl4OCtuT3VQRURrQnQvL3U0SnVTZFVvNUtSTW9LSmFGRVJLVE1TTTQ0d3U5blh1QjArZ2FQZG9PQ0haNEhtWFdpY3V6UDA1dGZFUkdSaThQRXdjSlRYWWx6N0FRZ3dPc0svaHU1RUcvRHY1UWpFNUd5UXR2eFJFU2t6QWp3aXFKRHhHeWFCdy9DZ28rNzNYVC83L2xUVVliRjhLZ250UzlsSmorZHV0VmRHRlZFUkVRdWpLMEo0OXdKS0RDNElXeWlFbEFpNGtGSktCRVJLVk1NTERRTWZJTE9rVDlTM3J1K3g1MENMWWZLTEZTZXMydThZeGMvbmVyTVVkdXZKUnl0aUlpSUFNVGF0L0ozMGtUM2RkT2c1d2kxTmluRmlFU2tMTkoyUEJFUktiT2MyTm1hTUk0ZFNaTXhjYnJiVFRLMzNKMzNKNWlKNmE0UzVkSWdzQmZOZ3dkZzRIMGhRaFlSRWZuWE1YSHc0OGxiU013NENFQ290VEdkS3Z5QW9UVVBJbklXSmFGRVJLVE1pMDcva3pWblh2RFlVbWVhWUNsQUhzb0FuSm1ybzdLRVdodHhmZGdrQXIycVhaQjRSVVJFL2syMkpZNW5hK0k0QUx5TWN2dzNjcUYreG9wSW5wU2FGaEdSTWkvQ3B5VzNSZjVDSGY4SDNHM3VoVkRuK1N6RkJBeUxaN2N6OXUzOGRLb1RlMU8rdWlEeGlvaUkvRnNrT2c2d0xmRjk5M1d6NEg1S1FJbEl2clFTU2tSRUxpbkgwNWF6OWt4L2JNN1Q3cmJjbSs3eVlZRHA5RndWVmRuM1J0cUVqc0xQRW5FQm9wVkxXWWJUaVpmbHduNWVsNWlVVEVwcUdxRWhRZmhZclJmMHNjVEY2VFJ4bWs0TXc3amdyKysvWFZ4Q0Vpa3BxVVNFaCtUNzl6c2hNWm1UcDJPb0ZsVVpYeC85RzdnVUxUcmRqUmo3WmdES2U5ZWpjK1JQR0hpVmNsU2x5K2swc1ZqTy83N2tZdnljRVNscjlEZGVSRVF1S1pWOWI2Ukx4Y1ZFK1hWeXQyVWxvTTc3c1lxWnVTb3F4eWErNDJuTCtmSFVMUnkxTGI0UTRjb2w2TmlKMDd6NCttaGVIamIrZ2ovVzFCbHp1ZTIrWjFuLzV6WXluRTc2RFJuRDU3UG40M1RtLzVkNTdZYS9zTm5TTG5oc0JaV1VuRXFYKzUvanlaZmVLdTFRem12cjlyMTB1T3RKYnVqeUdMLy84ZGNGZlN4Yldqb09SMGFSeCsvY2U1QkgrdzVoem9JbCtmWkpTYlhSbzlkQWhvLy9qQXluTTk5K2VmbGowOTkwdU90SlB2dnErMEtOTy9qUE1UcmM5U1NEaDA4NmI5K0puODdtOXA3UHMzM24vbno3TEY2K2p2dWVHTVFuWDh3dFZCem44dVJMYnpGMDVFY2xOcC9rYjIvS1YrNEVGRUNiMEZHWFJRSnF4KzREUFBMc0VIYnNQbENrOGQvL3ZKUjdIdXRQMW5xUHNaTy9vTitRTWJuNmRYdm9SV2JPV1Zpb3VUZHYzY1dvRDZjWDZYdll0L01YMCtYKzUvSzgxK1grNS9oMmZ2SGVDMzM1N2MvODUrN2VCZXI3NHV1akdmWGg5RHp2RFIwNW1iZkdmRnlrR0pKVFVybjM4UUY4ODBQaEQ2TTVmUFFrOXo0K2dCT25ZbkxkNi9uVWE2emJ1SzFJTVlrblZXVVZFWkZManRVSTVvYXd5Unl4L2NxZjhVTkl5VGdPWksxd01qRk5BOE5DM2dXanpNeWtsV0ZpT2cwTUE5S2RjYXlJN1VVdC8zdG9XWDRvM2tiQVJYdzJVdGI0V0sxczJycUx4S1JrZmxpNG5OdHZ2YkhBWStNVGt2aS94L3JuUGErUER3dSs4a3hzK2ZyNkFHQjNPRWhLU2lFdUlZbjNwODVpemZvdERIdjVLU3BGaG52MFg3ZHhHMzFmR1VtMXFwVjQ2OVUrTktoVEk5ZmpwTnZ0cEtXbGs1eGlJemtsMWZWZmNpcnhpVW5FSjdqK2k0dFBKRHIyRE5FeGNZU1VEMkxNbXk4VitEbWV6ZWwwY3VKVU5INitaWHNWeTlvTmY5RnY2RGd5TWpJWU5leEZycnVtV2FIR3A2WGIrWFhaN3lTbjJFakovTG9tcGFTU2xKeEtVbklLaVluSkpDWWxrNWlVUW54Q0V1bDJPNFA3UFpIdjM1L2hFejRqTEtROGo5NTNPMVpyN3Jma2k1ZXRaZXYydlZ6WHFubStNYTFldDVtOUJ3NFRFaHhVNk5VVWRvZUQrSVFrVWd1WjBIUmtaQkNma0VSeVNtcWh4dVZuNDlhZEFGelZyT0U1KzJXdHFpcUlIYnNQa0ppVXdyRVRwOC9mR2FnUUhwcm5heURuWm5OR3N5bitiZmQxbllBSENMTTJMY1dJU29iTmxzYmdFWk9JaTA4a09TV1Z6VnQzNWVyajYrdER3M28xODUxajNaL2JxRlFoM0hXSUNwQ2U3c0NXWnZmb0V4ZWZ5TEVUcDRtcVVySEFzUjArZXBJWEI0OG1KZFhHdW8zYitMVGhFSUlDODMvUEVoZWZTR0pTaXZzNkpqWWVtODNHNGFNbmMvVzEyV3pFeE1aNzNBc0s5Q2VrZkJDSGo1NWs1ZHFOZVQ1R3BjZ0licjZoRlFCcDZlbWtwdHJPK3p5T0hqL0ZpdDgzMHVmeDdubkVrY2JpNWV1NDk4Nk81NTBuTDA2bmsvMkhqaEo3SnFIUVk5UFMwOWwvNkNoMnV5UFh2ZDM3RHBLWWxGeWttTVNUdnR1S2lNZ2xLOHJ2RmlyN1hzOWZpV1BabGZRcEpobUFLN0YwU0ptMU1RQUFJQUJKUkVGVTNvcmxwcXVmbWFObytmNlViem1SOWp2WGhZNG53cWZsQlk1ZXlxcUk4QkJlNlAwQWI0eWF3dlRaOC9udkxkZmo3Vld3VC9aTjB5UTJMb0hyMjdTZzVaWFp2MVF2VzcyQjdidHpyd2J4eTVHRUtoOGN5T1JSci9MaEo3T1o4ZldQUE5EN0ZiNmJOcHFRNEVCMy84YjFhOUd1YlV1V3JkN0FJMzBHMCsrWmg3aW42My9ZdWZjZ2ovY2RTbHE2UGRkam5JK1AxWXJEa1lHM3R4Y0xGcTFnK0lScDV4MHphK3B3b2lwSHVwOHpnRmNCdjBhbDRZdHZmbVRDMUprNG5TWjFhMVZqK1pvTkxGK3o0YnpqdW5Sc3g1V042Z0xnWS9WbXpLUXZTRWpNKzVlUXdJQnlCQVlFRUJvU1RQV295Z1FGQmVEdG5mZlg1TU5QditiYkh4WVRWVG1TdTdyY1RFUllpTWQ5cDlOazRaSTFlSHQ1Y2VkdE4rVWIzMjhyMXdOd1c4Y2J6dnRjeWlMVE5QbHo4M2FzVm0rYU5hNTN6cjd2VDUzSjl6OHZLL0RjdS9jZDR2YWV6eGVvNy9RUDM2UlIvVm9Gbmx0Y05zUzlqc04wSlRoOExDRzBDQjVVeWhFVm4ybWF2RDU4RW9jT0g4UEh4NGZuWHh1VnE0L05sa1pVbFlyTW01NTdaUk80UGdoWSsrZFdubmpvcm5NKzF1WnRydVJXL1RyVkN4UmJ6Smw0bm4vMVBTSWp3aGc1NUhtZWVmbGQrZzhaeDRUaEEvTGQ3dnJ4RjNPWk5mZVhYTzNkSG40eHovNVRaOHhoNm93NTd1c2UzVHJSNzVtSE9IenNCRi9QVzVUbm1HWk42cm1UVUtacFlqbEhRdHh1ZDJCM09QaHV3Vy80V0szYzJ1RmFVaktUVmo1V0s5N2VYaXhkdlFGYldqcFhOMi9FeWRPeEh1UDlmSDBvbitOblluRTlPMmdFbTNJa0djM01GYVgzUFRIUXMzWURydS9MZzkrZGxHdVY1YnV2UGNzTmJWcVVXRXovQmtwQ2lZaklKYzNMS0VlTDRGZW81ZjkvckQzVG4xajdGby83cG1saW5PTVlQY05pZ3RQQU5GeDFwVkl5anZKcjlQOVJMK0JobWdYM3g5dnd2d2pQUWk2V1dYTi80WTlOZjUrM24ybWFlRmtzUkZZSVArKzJ2SWl3RUFZOS81aEhXOHNyRy9MZ3ZiZTVyNCtkT0oxUEVzb1hBTHZkdFczTDI4dUw1NTY0bjNxMXF4TVRHK2VSZ0FJSURQQm4xTEFYbUQ1N0FlOS9QSXZoNHo4ak9qYU9SM3JjemhWVksrSGpZOFhQMXdmL2NuNzQrZmxTenMrWFA3ZnM0TmlKMDl4L2QyZHFWYTlLVUdBQTVZTURDUTV5SlV4Q1E0TGRTYmFnd0FEcTFJZzY3OWZINnAzOUZqTHJuOWE1ZnZFb0xRbUp5Ynd6OWhNV3Ixam5idHV6L3gvMjdQK25RT09iTnF6clRrSVpoc0U3cnoxTFdsbzZnUUgrQkFYNkV4amdqOFZpSVNJOEpGZWk4c2l4azdsV09EZ3lNaGcrN2xQbS9ieU1TcEhoVEJyMXFrY0N5cGFXanRQcFpPT1dIWnc0RlVQNzY2N0d2NXlmKzVjMEFQOXlmb0JyMWQzeU5YL2k3ZVZGdzNvMTgxMzFFMUkreUQybXJObTBkUmVuWTg1d2JhdG1sUFB6UFdmZmU3citoN2F0cml6UXZFTkhUS1pDUkNqUDVMSEtJaStGV1lraUxrZHRpemxzeTk1R2R2VmxzSXJZTkUzZUhmOHA2LzdjeXBReGcybmVKSGRpOU92dkZ6SHF3K24wZnZqdWZPZFp0WFl6U2NrcFhObTRubnNWVlhSc0hFbEp5ZTdyU2hYRFdiMStDOTVlWGl4ZXZzNWovSjMvdlNuWHY5a1RwNko1cXY4N21FNlRqOGE4UmtSWUNLUGZlSkgvUGY4R1QvVjdoOUZ2dkVoSSthQmNzZlIrNUI0ZXZMZUwrM3IrTDh1Wk5mY1h2cHo4VHE2K0QvUitoUjdkT3RHMVUvYnF6UUIvVnh6WHRtckd2QmxqODN5KzZYWTd5MWE3a3ZvSERoM0ZORTMzZFpZS0VhRTBybCtiVDcvNjNpUEpsWE5yWVA4K0Q5UDl6bzd1WkhQZlFTTnpQZGF0SGE3anJVRlA1eGxIVVR6UzQzYnU2Snk5WXVya3FWakdUdjZDWjN2ZFIzaFllWSsrZzk1OG4zdnZ1SVVtamVwNHREZW9tM3RGc3B5YmtsQWlJbkpaS085ZGwwNFY1ckl2WlJhYjRvZGpOMTF2S2d6RHlDNUdicGhnbmxVbzFEVEFjRzNSTXlHcnVoUzdrNmR4T0hVaGJVSkhVTW0zM2NWOU1uTEI3Tnh6Z09Wci9peHcvL1VGcVArUXRTS29LUHo4WEN1aEhJN3NwZi9wZGp1TjY5Zm0yTW5UelB0cEtZWmhjRWZuOWg3akh1cmVoZG8xcjJEVWg1L1R0V003L0h4OW1EVjFlSjZQOGRMZ01SdzdjWnBiYjc3MnZLczlicnkySlRkZWUvNVZnT2wydXpzeGtyWDF3akFNajJSSlRxV1JCRm0xZGhOdmpmbVk2Tmc0bWpXdXh4c0RueUkwSlBpY1k3YnUyTXV3a1I5eEtqcVdMaDF2b0VPN2F6enV0Mm5abEQzNy82RnVMZGZKWHp2M0hLRFB3QkU4OThUOWRPMlUvWDFpei81L3VQL0pWM2pzL2p0NDZ0SC9BK0RJOFZNTUhUbVp6VnQzMGFCT0RjYTkzWitJY004VlVQOTcvZzEyN3NtdVFiTnM5UWJhZFgzY284L2k3eVlUVWo2SW4zOWI3ZDR5MHFQWHdIeWYwNUQrVDlLMVV6dE0wL1RZZXBlZXVXck9rWkhoZnQwTXd6aHZNaWcvam93TTk1eFpNakpjcXdwczZla2VmemV5SG1maGt0VUFCQWNGOE12UzMvT2R1MWIxcWpTc1Y5TzkvU2twT1pXRXhLUjgrMXNzRnNyNStkR29YdjUvMzhOQ3k3dFhJa3JoT014azFzZGxyM3FxNEhNTjFjdmRVWW9SRlYrNjNjNmJvNmF5Y01rYStqM3pFRDVXYjdidjh2emdZTXZmdXhrOWNRWTk3L2t2MWFJcXMzM1hmcXhXYi9mM2d5enpmMW5PRlZVcmN2am9DZDRlK3drQURyc0RwK21rejZBUkFQUzg1NytzV1BNbmxTTERXYjl4R3pGbjR0bXgrd0RYdDI3T2YyKzVBZjl5MmZQOXRYMFBBOStZUUhCUUFCOE1IK2hPWE5lclhaM0pvMTZsNzZBUlBOSm5NRzhPZW9hbVp5VklBZ05jeWZJczFhTXEwNkJ1VFNwV0NNdjFOV2hRdHliVm95cm5lZTljRWhLVDZUZkVNMEYxOW5YSDltMTU1N1UrZ092RGp1R0QrM3JjNy9PeTYrZlh6cjBIMmJCNU95OCsxWk9tRGV0NjlCbjQ1bmlzZWF3dS9lYUhYMW54KzBiZWZlMVpqK2VhNWZEUms3dzk1bU1HUHZjb05hcFY4YmpYOHF4dHdIc1BIQVpjU2JjcnFub21wMTh4M3FkSm96cjhwMTNyWEk4aGhhTWtsSWlJWEVZTWF2dmZSNVRmcld5TWY1T0RxYTVDdDFrcnFrMm5nY1dTZndIenM4K3hTWFdlWUduTXcxUXIxNVdyeXcvRjExSzROMlpTZG8xL1p3QXRtdFkvYjcrNCtFVFMwKzJFaGdUbnFobmpkRHBwZjBldlFqOTJja29xSjA3RmNPSlVqUHVYbksrL1g4UzhuNWR5L0VRMDBiRnhIdjJqcWxUTWxZUUN1TzZhWnJTNWVsU3BuS3owenRoUFdMQm9wVWZiN24ySGNpVk1zaXlkTitXY2RVdEswckVUcDVrd1phWjc5ZE1EOTNUbTJWNzNrWkhoelBmME5WdGFPaC9QbU1PTXIzK2tYRGsvM25tdER4M2J0ODNWNzRPUFp6SDk2d1hNbkRLYzJqV2lxRms5Q3F1M041T25mVVBIbTlxNjUvL284Mjh4VFpPcm16ZkM0Y2pnMi9tTCtlQ1QyZGhzYVhTNnFTMnZ2ZFRybk1tZU5pMmI1dHJLdDNuYkxwS1NYVFdSTXB4T1ptVVdNNzZsZlpzOHQwSnUzYjZIbzhkUHVmL2VIanA4bkh2eXFGYzJmZllDcHM5ZUFFRDU0RUMrL21Ra1hlN3ZtNnRmbHF6dGx5dCszMGpiemcrNzIxOTRxaWNqODluS21mVUxacGJ5d1lITW16NkdoYit0QVdEaGtqVXNYTEltMzhkOHVIdFhqMS8wNS82NGhQRlR2c3EzUDV4L085N1l0L3BwQzAwUmJVNFlqczBaRFlBWHZyUU5IVjNLRVJWZi95RmoyYjc3QUZVclJ6SjZvbWV4Yk5QTTJtWm1ZTEVZZkRYblo3NmE4ek5PcDBtRjhGQitudjJCdSsraEk4ZFp1WFlUdGFwWHBYT0g2K2pjNFRvQVJreVl4dUZqSi9sZytNc0FMRnY5SnpGbjR1bjk4RDM4NzhGdUxQeHROU1BlLzV4eGIyZi9HM1U2VFdaOHM0Q0puM3hOc3liMUdEWHNSWUtEUEwrUE5xcGZpNC9IRGFIZmtERTg5dHhRN3IzakZwNTgrQjUzdisyNzloTnpKdDdkMzgvUGwrNTNkbVRsMmsyNXZnYmRNMnN3NWJ3WEhscit2QjllUklTRnNQb24xNy85cVRQbXNHRFJDcjZmTWM1OS8rbis3MkMxWm4rUHNucDcwZnFxSmg1elpMMVArM2pHSEs2b1dwRWUzVzdOZGJxZ3Q3ZDNuclhiNXY2NEZLZlRtV2NDQ2lBMEpJaGQrdzR4OGJPdkdUbmszRnQwYTllSVl2VlAwL0RKNDNFV2ZUdVpnREs2cXZSU295U1VpSWhjZG53dG9iUU5IVVB0Z082c096T0FwQXpYMXB1c0dsQ3VDODVaTnlwbnJhaC9VdWR6d3JhQ0Z1VmZvNWIvUFJjMGRyazRmSDJ0K0pmekl5azVsZWRmSFVtWFRqZlNwZU1OdWJaVTlSOHlsblVidHpGMTdPdTBhTnJBNDU0am8vQW5ueDA1ZHBJN0g4cGRpMlBYM2tNRUJwU2pVbVFFamVyWG9rcWxDbFNxR0VHVmloV0lxcEs5MG1ybW5JVjB1dmxhd2pKWDlKVFcwZDYxcWtmUnFrVmpBT3gyTzV1MzdTWXd3RDlYb2Q2dE8vWmlzNlhoN1ozM1cwNkhJNE9rNUpROHQ1RVV4YXExbXhnd2JEenBkanRSVlNveThMbEhhZE95S2ZOL1djR0VxVE1aOTNZL0d0ZXY3VEZtOFlwMVRKZ3lrMk1uVHRPOGFYM2VHdlEwbFNJajhweS9TNmNibWZIMWo0ejZjRHFUM25zRlh4OHIvM3V3RysrTys1U1pjeGJ5U0krdWJOKzFuMldyLytTR05pMklpMC9rbmtmN2NlVDRLUUw4eXpIczVhZTQ3WmJyei9zODNucmxtVnhmazU1UHZlWmVKYlY0K1RxT0hEL0Y5VzFhOE81cnorWTV4K3Z2VG5RbG9USy85b0VCL25USlVUdnFyKzE3K09mSUNlclV2TUs5bmNTL1hEbXMzdDQwYjVKL2dqYlZsc2EySFhzcEh4em9rUmlxV2pFeTF5cTYzZnNPY2Z4a05NMmIxcWQ4VVBiVzBnRC9jc3lldTRpVVZCc1I0U0VNN1B1b3g3aHRPL2N4YmVZUDNIcnp0ZnpueHRaVWk2cWNaeXdqQmorWDUxYTYvejAvaktxVkl4bjI4bE81N3EzZnVPMjhDU3pKWDR4OU0zdVN2M0JmTncxK25nQ3Y4Mi9oTGV1ZWVQaHVnZ0lDcUJaVktkZTlqNytZeXhmZi9NaXk3ejFQYS92bzgrK1k5OU5TajdacE0zOG8wT045OGUyUEFNVEd1Vlp0eHljbXU3K3ZRL1lKZUR2M0hzejh3T0ZLZnY1dGRiN3pkYjMxUnRadTJNcnNlWXY0WWVGeTd1amNuc2NldUpOUHZwekh5clViOGZFcC9LcS85UFIwYm1oekZTTUdQK2V1UDVlZmhuVnJVaTJxRWhrWkdmajYrSGdrL0IyT0RJOHQzUGs1ZmpLYTFldTNNT3psM3JrU1VLNTVITG5tMmJYM0VMdjNIYUxmTXcvbE8yOWdnRDhQM05PWnlkTys1ZTlkKzNMOUROaTU5eUQvZS82Tjg4WjN0c0g5ZXVYNVlZV2NuNUpRSWlKeTJZcjBhYzF0Rlg5bFIrSVV0aVYrZ0pNY3AwQ1o1NjRYNVVwWW1abUpLSU4wTTU1MWNmM1puL0kxYlVKSEVlaFZMZmNnS2ZQYVgzYzFsU3RXb0VyRkNnRHMyTDJmdlFjTzg5Ym9xWHoyMWZjOC9kaTlkTG9wKzAybDh4eEZ0eTJHaFY0UDNwVm5rZFFQUDUzTlI5Ty9jMTg3N0E0TWkwR1ZTcEhjMHI0TkZjSkRxVmdobk9TVVZLWk0vNDZIdW5laGI2Lzd6aG43RHd1WE0zcmlES2JPbU1NTHZYdTZ0MzhsSmFmU2YyamV0VG9BZC8yakVST200ZStmOTZlNGxTTERHZEwveVhNK2ZrNFBkZS9DUTkxZGRVYU9Iai9GSFErK1FQMDYxWm4wM2lzZS9lNTY1Q1grT1hJaXoxOUFrcEpUNmRuN0ZZNGNQOFVyenovT1hWMXVMdkRqNStlYWxrMW8xcVFlVFJ2VzRmR2UzZHkvQ0VWVmljUm1TK09aQWNPWjlONHJOS3hYazkvLytJdVBQditXYlR2M0VSNWFubGRmZUp3N090K1U1eTgvV1dwY1VabHVYVzdtMng4V3MzVFZIOXgwZlN1NmRtckgxT2x6V0x4c0xROTM3OEtZU1RQdzl2YmloZDQ5V2JKeVBVZU9uNkxUVFcxNXZ2Y0RWQWdQZGM5bHR6dVlPV2NoM2J0MXluZUZWbDdzRGdlVFB2c0dnUC8xN0padlAyZG1nZDJzbFFNUjRTRU1IWkI5ZFBvRHZWMnZWYnUyVi9IMFkvZDZqRDM3ZGN4cDc0SEQ5T2cxa0dhTjZ6SDZEYytFNm5XdFBVOGNmR2ZjSjh4WnNJUStqM1duZVk2VmgwbkpLZHo1NEFzQUpDZW4wdjY2cXozR25ZNDVBMERybGsxejNjdnBpcW9WcVpWSERUTXZMd3Qrdmo3VXJwbjczajlIanVjN241eWJpWVBmWTE5d1g1ZjNya3VEd01LdkJpMkx6azVNRk1XZS9mK3dZTkZLMnJXOWlpUEhjcDgrbDJYbm5nTnMyYmFiTmkyYmN2UzRxOStKVTlGVXpEd045Y1NwYUo0ZThDN2hZZVY1LzkyWFNVeE9ac0tVV2VkOS9OZGVmSnduSHJxTHNaTy9aT21xUCtqOWlPdERzMnV1YXVwZWdaWGx5UEZUN054emdOWlhOY2wzbFdxZmdhNnRnN2EwTk40Y1BkWFZhSnJZMHRLeFdyMDlmaTYrMkxzbjFhSXFFWHNtbnBCZ3p3UzYzZUhBdXdDblQxYXVHTUc4NldQWnZHMFh3OTc3S05mUHBJd01KOWF6Q3JCLzgvMGlyRlp2OTRxei9QVG8xb2t2dnZtUkR6LzVtb2tqUFF2b096T2MyR3hwdlBaU0w0ODZqSWxKS1F4Nzd5T2U3ZFdENm1jbHd2c1BIWWZEVWZnUG9zUkZTU2dSRWJtc1dmQ2hjVkFmYXZyZnhaYUU5emlZT3M5OXo2TmVWQjZ5amxiT3JoVUZwOVAvNEtlVEhXa2EvRHdOQW50aFVIWlBCSlBjMmw5M3RjY3Z0YTFhTkdiZTlMRk0vdnhiNWl6NGpWZmYvb0NaY3hZeStvMFhDUTh0aitsMEphSHlPaDNQWWpGNDh1eml0SVpydThhTjE3YWtWWXZHalB2b0sycFdxOElkbmR2ajdlV0Z4V0o0ckZ6WnMvOGZwa3ovRHBzdC9ieXgzM3hESzliOXVaVmZsdjdPc1BjK1l0bnFEYnora3VzWHdJSVVXLzk3MTc1ODcxV1Bxb3pObGtaOFBpZS9uYzByc3hnM2dEM3pqWGhlaWFhc04rbDVuUkozOFBBeGpody9CY0NxZFp0S0pBbmxZN1htbVVCcDBiUUI0OTd1VDk5QkkzaDZ3THRFVllsa3grNEQrUHBZZWV6K08zamt2dHNMWExmcThRZnVaTVdhamU2VENIMnNWajRZTVpBYVYxVGgwT0hqN05sL21QdnV1cFZxVVpWNHVFZFgybHpkbEFaMVBWZUltYWJKc1BjK1l1R1NOUnc2Y3R6OU9oYkVieXZXYytUWVNXNXAzNFltRGZML3hUbHJwVjVlMjBxaVkrTFl0ZmRRZ1IrenBIM3d5V3ppRXBMdzl2SWkxWlpHUW1LeXh6YWo0eWRkVzcycVZLcHd6bm51ZnpML1pObTJuZnRvMHluLzFSRlNlSDhuVGlReDR5QUFCaGJhaG82OWJINEc5dWcxMFAzOTZHd09od09ISTRQcnUzZ2VRT0d3TzNCa1pMZTN2cW9Kelp2VTV6ODN0bmF2aUpveWZRNC8vYnFTdUlSRUhJNE03bnp3QmFLcVZtSkkveWZ3OWZGaHd0U1pBQncrZW9KYTFhc0NVQ2t5Z29rakIxRy9iZzMzdHQzQ3JMajUvSU0zaUk2Tkl6REFueXVxVk1TZW8rWmdscVVyLzJEOGxLK1lNMjEwdmttb1NoWENzRnF0QkFiNHMyckJwNEJyRys2THI0L215OG52dU9QTktUb21qckJRejlwN2RvZkRJOUdlYm5ma0tseWV0VXE5WW9Vd2dnTURXTEJvSlZVclIzb2syaDBPaDhmM3M4U2taQll1V1VPSEc2NDU3NGw1Z1FIK2RMK3pFNTk4T1k4Tlc3WnpkYk5HdWZxMHZmcEtqM3BZV1Z2anIycmFNRmV0cmZ6ZU4wckJLQWtsSWlML0N2NWVWV2diT3BaR1FiM1pFRGVFVSttdWVqSHVlbEU1L256MnlxanNadGNKZWhta3NUbGhCUHRUdnVYcThzT282SHZ1VCtDa2JOcThkUmZObXRRanBId1FBL3MrU3JmLzNzeTc0ejdCMThmcTNoYVJZbk1WVXk1b3NlYVE0RURXTDhyZXFqTHBzMitJcWxLUmU3citKOC8rd1psYmxPSVRFajNhTTV4T0RoODl5ZDc5LzdEM3dHR3V1Nlk1VFJ2VjRlMVgrOUMyMVpXOE8rNVRscS81RTlNMEdmUG1TNnlZLzBtK01iM3k5Z2VzV3J1SnFXTmZwMzZkdkUveHNSZ0dDNWVzNGEweEgrZDUvMnpsZ3dQNWJZN3JtT3FVRkZlZElyODh2a1oydXlQUEJCNUFvM3ExK0wvYmIySFAva004M3ZQT0FqMXVVUjA1Zm9vL052OU51WEoreE1VbnNtZmZQM1RwMkk1V0xScXo1ZTlkZlByVjkvUjY4SzRDclVpcUVCN0tEMStPY3ordnlaOS95NUlWNi9sdzVDQnFWS3ZDL0MvSHU1TnVobUhrU2tDbHBkc1pNbndTaTFlc28yNnRhanozeFAyRmVpNjMzbnd0TmFwVm9YcFVaV2JPV2NpMTF6VEw5U2s5UUVabUVpcXZGUWhaQmNHejJPME9qMW9yU2NrcFRQejBHeDY0cHpOVmkxRjRQeThIL3puR2QvTi9vMEo0S0hkMzZjRGt6Nzlsei81L1BBb0U3ODVNa0oxZEdEaExPVDlmd2tLQzZmMy83TjEzZUpOVkg4YnhiNUttZTdmc3ZZY0l5SkFwTWhSd2d3UGNpcjRxb3VJRXhZR2l1RVZBeFlHZ0lLQ0FJRU1VMlhzamUrODkyOUxkN0x4L3BBME5hVXRCQ2dyMzU1S3I1SnpuZVhJU29lVzVjODd2UEhvUHhlSmovUHI3OVArU0V2R3h2TkQ5QWIrK3JUdjJNbUhxTEFMUFlmYVpRSXBqTzV2VFR0YytxaDcyS0RIbXF5N2hpQzZzTjEvNkh4WmIzaDhHL0Rsck1UUG5MMmZRKzYvNHRFK2JzWkRGeTlmeTBkdWVIZDdNcGdDaW95UFl2TzEwNEg4cU9aV295QWp2bjhXRnk5YXdhZXN1Ym0zZmluMEhqbkQwdUtjTzRPWnRlM3crSUtsN1ZYVmNidGQ1TGZzR2lJdnhmRWp3UXZjSFdMTmhtMS9vczNXSFoybnZoaTA3MkxQL2tOLzVBU1lUYitZUmprLzlhd0dONnRYMkJsQk9sOHRuV2ZqeGs0bCt5M2s5MzE5Ty8zMUx6OGprelErLzlqbkduYXRZWjdQR2RYbjhnVTU4TzJJQ3RXdFVwbmxqend4TG05MUJZSzdyako4eUM0dlZ4ajEzM0ZqQU8zSGF2WjA3TUdyOEh3ejdhUktOQnZpSFVITHhLSVFTRVpFclNsUkFEZHJGaitXb2RTSHJVajRrMmJFTnlBNmF2UDhHeWozMzZUVGZIZlFnMWJHYnVZa1BVanE0TFEwaTN5UWlvSkxmT2ZMdmxQTnBidFZLNVhqMHZ0dHAzN29aTmFwVzRJY3YrcEdSbWVtZEJaZVJYUWc2TlBkV1JRWFl1Lzh3VzNmdTVZYnJtL2o4WXprL09aL2U3dGwvbURFVHByTXpPM1Rhcys4UU52dnBuY2JDdzBPOW44VGUycjRWMWF0VTROM1B2dmZXd1Nob0ZrL09EVUpRWUdDQng1VXZXOHFuWnRDZS9ZZlpzbjBQbFN1VThTdE1HeHB5K3YxSXo4Z0VUbS9sblp2RDZjejNadDlvTlBCcXowZnpIYzgvbFpTY3lzS2xmek50MWlMdnR1Z3gwWkg4NzhITzNIM2JEZncxZHduOVB2MlcrTmdZdnZyNHRYTmFFcGM3V0R1WmNJbzkrdzk3ZDZvN3MzQndib2VPbnVDTi9sK3hlZnR1NzNLMmdvN1BUOU9HVjdONHhUb0dmRDJLWDZmT1l1Ulg3L3JOWm5CazcweVgxNS9EU1gvTUl6d3NoUFNNTERadjI4MGRENzNJMjcyZjhoWUxYcnhpSGVPbnpHVFAva044KzlrYjV6eStncFF2VzRycm1sN0RQYmZmNkEzck5tN2Q1UTJoM0c0M203YnRvbmg4TE1Yai9UZURPSmw0aXV1YU5lQzZaZzN5ZlE2VDBVaHdjQ0RWcTFUdzY2dGVwUUozM05RNnp3TEhramNuVmhZbFBZMEx6L2VrRUdNSjZrWDZGN24vTDZ0VHEycStmZXMyYmlmQVpQU2JQZlAzdXEyWXpXYS85dHdoRkhpV3d1WUVURWVPbldUVDFsMkE1KzlDWEV3VVAwK2N6c25FVXpTKzVuU3g3cysvR2NYWVNUUE8rL1hjMjdtRDkrZkRzTkdUMkhMR1ROaXNMQ3NHZzRIUGh2emtkNjdONWlBeU1veS94ZzN4YVU5SVN2YUVibjE3NG5TNWVLVEhXM1RwMUo3Yk8xNFBlTDduN2p0NGxQdnZ1dG5uUEl2RlNuQ3VtbFN4MFpITW5QQ056ekhYdG4vUTUvRVREOS9KMGxYcjZmdlJOL3d5OUVPS3hjVmdkemd3QndaNHIvbkx4T2swckZlTGVsZFZMOVI3RWhNZHlXMGRXakZ4Mmh6V2JkenVzMFFZWU5ucURYN0w4UURXYk54SzRpbmZEVVB5MitCR0NrZmZmVVZFNUlwVUtxZ1ZKWXUzWkYvbUpOYW5ma2FXNjFpdVhrOEZjNFBCNEZjdXluK0JIaHl4ek9Xb1pTRTF3aCtoVHNUem1BMFhwc2l5RkowSzVVclJvVTB6WnM1Znpwc2ZEUEhXZzdxK2VVT2ZtL2xUS1o2aXNXZWI2cDlqOFlwMURCNzZNODBiMXlNd0t1OVFZOXJNaFd6ZHNaZmRldyt4Ty9zVDZKMTdEakR3MjlNenFHS2lJNmxYcVRyVktwZW5XdVh5TktydmU1TlR2VW9GUm4vVC81eGU4OWswcUZ1VEJuVlBGMTkvdWUvbm5xL1BQT3kzazFGdUp4STg5WHRpb2lMOSt1eDJSNTdMd1lyS3RsMzdXTHhzTFl0WHJHWHo5ajNlVDlkclZxMUkxODRkNk5DMkdSYUxqUThHRHZmdW5sZTlTbm5HVHZvcjMyczJxbC9idXhUbXVUNGZzelk3ME1waHoxNlcxK1h4M2o1ck5LSWpJNWoyODJEQUU2eE0vSDBPZzRiK2pNVmlwV083RnZSOTVZbDhnOG9QQi8vZ1Yvdmt5REhmcFVJdG05U25RNXRtekppM2pEYy9HTUxBL3IxODZsbmxMSVU4OC8xZnZHSWQrdzhkNWRiMnJaZzJjeUVoSWNHa3BxWHoycnRmTVBLcmR5bGZ0aVFkMmpSajdLUVpyRjYzaFVsL3pLWHpMWVZiS3JsNi9SWm16bHZtZlp6elhvMzY5US8rbkxNNGV6eG1QdTMzSWlhamtiVDBESXhHQTZ2WGJ1YlJlMjhEWU11T1BhUm5aTkdzY1QzL0p3RHVlYXlYZDVmQWdtemZ0WjliN3N1N2FEdEF0Y3JsK1dYb2g0VjZYVmU2dFNuOVNYUHM5VDV1SGpzWWsrSHkyeVZzM2NidHAyc2Y1WktTbWtaR3BvVzdIdldkQ1pXY21sYW9EeHZ5WXpRYTZOaXVPV04rL1pPYTFTcjVMQVc3KzdZYmFINnQ3OStCekV3TC9UNzlqaktsaXRQenlZSnJDT2JVUFFUOGF5QzUzSFRzMG9NNnRhcnkrWHN2KzUzNzNjaUp6RnU4eXE5OS9PU1psQ3dlUjZ0bURURWFEVlFvVjRweGsyZDRRNmpscXpjQTBLU2g3OCtMekN3THdjSG5WaGpkWkRUeVR1L3VUUHg5Tm1HaEliaGNidXgyQjBIWllkYVlpZE5KVGszbjhRZk9iUmJ0L1hmZnhNUnBjL2grMUc4TU9lTjkrZXlya2I3cjdMSi9mZ3dkT1JIREdadUF1SlZDL1NNS29VUkU1SXBsd0VpbDBMc29IM29yMjlOL1lIUGExempjNmRtZG5nQXE5eTU1dWM4MFpDL095OG1qM0RqWWxqNmN2Wm0vVVRmaVphcUUzWHZaMU1xNEhGVW9XNHIzMzNpV0p4NjZreStIaldYQjByOTU0NE1oVEJvNXdGczhPaU16eTF1ckpqam8zSGNXeXJGajEzNEdmVHNHZ090Yk5HVHNwSm5lWGM3Q3cwSUlOSnV4MmUyODhOVDlWSzFjbnFxVnloRWZHNDNMNVNZenkwSjRXT0ZtWVYxSXlhbnBMRm01anJLbFMzRHROUVV2dVRtY1hVZWxkQ24vK2owT3A3UFFTeG4vcWZTTVRGNTQ0MU1TRWoyZldOZXNXcEcycmE2bFhhdHJ2Y3ZWNWkvNW13OEhEZmZac256eGluVUZYdGRrTkhsRHFESWxpNU9XcTI2V3krMW15L1k5Z0dkV1ErN0FKenc3ekZ5NVpoTmZEUDJGYmJ2MkVSb1N6RnN2UDhFZE43VXU4RG5uTEN4NEo2b2NyNy80T0p1MzcySEp5dlY4UCtvM254cGxqdXc2TUxuRExMZmJ6VGMvamljOExJVHJtemRnMnN5RlZLNVFobGJOR3ZEdVowTjVxZThBUm56NUx1RmhJYnp5ek1NOCtteGZCZy85aFRZdEd4ZHFCOFBkZXcveDI3UzVmdTBMbHY3dC9YMXdjSkIzaGtaRWVCZzFxMVZpMWRyTkpLZW1FeDBaemw5emxnTGtHM3grK0diUHN5NVJLbWc1SHNEN2hWeDJLbkRNdXRobk43eGE0ZDBwSHRqa0VvNm82SlF0VTRJbno2enpCOHhidklyRnk5ZjY5YzFadUlLTlczYjlvK2ZzMkxZRll5Wk01NDZicnZkcHIxaStOQlhMbC9acDY5MXZFQ0hCUVF6cy93cWxTbmgyOE55MGJUZWJ0dTdpM3M0ZEN2MmNjeGV2SkNrNWxWYjV6Q1pNVFV2MysvdWVuSnJPaE45bjgremo5M3JEN3E2ZE8vQll6M2RZdDJrSDlldFVaK2I4NVpRdFhjSnZDYS9GYWlVNDZOeC9EbFN1VUlaZXp6NENlSGJsQkFnT0NzUmlzVEpxL0IvVXFWbUZhd3Y0Z0NRdkZjcVdvbVhUYTlpMGRSZEp5YWsrT3hKT0hESEFyeVpVeHk3UDhPMW5iL3JWaERwejVwYWNHNFZRSWlKeXhUTVJSTzN3cDZrU2VpK2IwcjVnWjhabzNIaHU0SElIVUFiQWJjQ3pzMTdPVENnajREcWRWRmxkcDFpVjhpYmJNMzVVdmFqL2dJcmxTelBnM1pkWXRYWXpDVW5KUHJ1WDdkanRxVXRUc1Z6cC9FNHZsRU5IampOaDJod0F5cFF1VHM4bjdzVmdNRkNwZkJuaTQ2THAzVzhRY3hldG9sMnJKdDRiQzRCUHZ4ckp5aldiR1BSK0w3L2FPRGtGV2UrNHFiWDNrL2dmZnA3Q0R6OVA4WHQrVzNhZGt5ZGVmTmZ2MDF5QUJWT0grZFQwQUpnK2V6RU9oNU83Yjc4Qmc4R1pza1FyQUFBZ0FFbEVRVlRndVFHWk9vdjc3dXhJMkJsTEUzUGVwL0o1MUNXeTJXd0V4VVNkOVQyNkVNTERRbm1uZDNkMjdUbEEyK3V1OVNscWZleEVBbDhNSGN2TStjc0lEZzZpend1UEZiaWIwczhUcC9QdGlBbUVCQWZSc1YxemIvdHJ6M2Z6T1c3aXREbmVFT3F6ZmkvNkZkTGVmK2dvejc3MkVTNlhtMmFONi9KcXoyNlV6WFdEWnJQYjJiWG5vTjl5eDkvSERQYWJmZmZFaSsvNkZSTVBDdzJoZjU4ZWRPdjVEc05HVDZKQjNabzB6ZzROYzVZSDVwNnA4ZWZzSld6ZnRaLzc3N3FKb0Z6QjZ1M1oyN3ZQbkwrTS9wOS96MGR2OWFST3pTcmVtVlpmRFIvSG15LzlMOS8zNjB5OW4zdUV0dGRkNjlmKzFFdjlPWjZRNU5QV3Fsa0R0bXpmdy9UWmkrbDhTMXRtekYySzJSeVE1L25ncVJkek5nRW1JeEhob1Z6WDlKbzgrLzlKcUh3bHNicVNXSHFxcC9keGpMazI5U0w5Wjg1Y0x1SmpvMzEyUjgxeDhQQXhscS9lNE5kWHUzcGxqaWNrbnZXNmFla1ozdThUeDAvNkhqLzFyd1VBekppN2xNNDN0ODF6RXdmd0ZQTmZ1bW9EMzM3NnVzL1BpVjE3RHZEWmtKOUlTRHpGcy8rNzk2eGoyWGZnQ0I5L01ZS3lwWXB6eTQzWDVYbk15Y1JUeE1kR2V4L2I3SFo2dlQwUW05MUJaRVFZay8rY1IrS3BGQklTa3drSU1ERnU4Z3dDVEVZV0wxL3JEWmh6V0t3MlhDNTN2anV6RmxiTzB2amc0Q0NDZzRNWVB2aHRiekIxcmw3cjJZM29xQWg5SDdpRUZFS0ppSWhrQ3pMRzBERHFiV3FGUDhtVzlLL1puZkVyTGs3L0k4Y040TUszWEZTdWl1WTVoY3ZoZEwyb0VrRXRxQnZ4TXZHQmVkOE15Y1dUWmJINkxIbkx5OXFOMjd5LzM3UC9NT0JaY3ZIQm9Qd0xmd08wYWRFNDM1dmp0cTJ1OWRrUjcwelZxMVJnN3FKVjdOeHp3SHR6TVd6MEpINmRPb3RpY1RGNTdzS3pmUFZHUHY1aUJMOU5tK3RkVW1TM083QllyRlN0Vkk2WWFQK2xjV2ZhdEhVWFdSWnJuc3NLZnZ0akxzSEJRZHlSdmN4aS9PU1pEUDFwSWxHUjRkeHp1MjhSMkkxYmRnTDQ3ZFNXYy9NUmRCSC9vZCswNGRVMGJYaTE5M0Y2UmlZLy9qeVZYMzc3QzV2ZFR0M2ExWGk3OTFONUZ2SUd6ektWcjM4Y3o0aGZwaElhRXN5WEg3MmFiNzJScE9SVWhnd2Y1MzJjbHA3cG5SR1FvMExaVXJ6MDlFT1VLaEhQOWMwYitwenZkcnZwKzlFM3pGK3ltZ0h2dmt5TFhFdHZRb0tEL09wM0dReitBU0o0YXRuY2YxZEh4a3lZempjLy91b05vYnk3OTJYWHVrcEtUdVh6YjBZUkVHRGl2anM3c3ZmQVlaL3I5SG1oR3dsSnAzeDJvK3J4V0JmbUxGcko3Mzh0NEltSDd2U1pKVkNROExCUW41dllIQ2FULzJ1NHRmMTFmRHRpQWorTm00YlZhaU1wT1pWMnJhNzFxNVgxeHZ0Zk1UZVBKVUo1c2RzZGJOcTJtMlkzUFpKdlArRHRmLzJGeDdtdFE2dENYZnRLc3VSVVQ2d3V6M0pia3lHRTYySy94WEFGM2o1YXJEYU1lUVQ0NWNxVXlMZDRmbTdyTm0zbnlaZFBMNS9PS2VyOTQ4OVRtRGh0TnQwZnZac1JZMytuMzZmZjhYYXZwL3lDcU9GakpqUDYxejhZOUg0dm45cFZEcWVUZHEydTVkakpSSWFObWtSS1dnYXZ2L0NZdDZaaGJpNlhtejltTFdMQTE2Tnd1OTE4K1dIdlBPdWl1Vnh1dHU3WTZ4TlFCWnJOWkdSbVliRlk2ZmZwZHhTUGp5VStMcHBpY1RFMGJWU1g5WnQyY09Ub1NlTGpvdjEyT2MzWllTNHkxekwzcE9SVXY1MEdYYTZDbDdmdE8zZ0V3UHV6clVyRnN2a2VhN0Y2UG5qSnZUdzV0NUxGNC9Kc1QwdlA4S2tObUpvOTZ6VTlJNVBrbExROHo1SHpjK1Y5RnhFUkVUbUxVRk1wR2tXOVI1Mkk1OW1hUHBTZEdhTnh1ck5ya0hoMzA4dWVDMlV3ZUF1YWV3SW90MDh3ZGR5NmhGbldKWlFLdXA1NmtiMHVxOTJFL211c1ZsdWVTNFhPNXNDaFl4dzRkS3pBWTBxWEtGYW9HUnA1cVZYZE13dG03Y1p0dEd4eURWOE0vWm5SRS80a1BqYWE3d2E4U2RuUy9qYzVTMVo2bHBEVnJWM05yKzkvRDNYbWhsWm5YeTV6MzVOOTJMbm5nRi83aWpXYjJMdi9NUGZjZnFPM1BsYm5XOW93ZlBRa2ZwMHl5eWVFMnJKOUQwbkpxVlNyWEo3d3NGQ2Y2MlJsZVhZV3ZKZ2hWSTZFeEdUR1RabkpoS216U1V2UElDSThqSmVmZVlnN2IybkwwZU1KN0R0NGxJcmxmSU9vNU5SMCtuNzROVXRYcmFkRXNWZ0d2UGN5TmZQWlRkRGxjdlBtQjBPdzJSMDBxRnVUTlJ1MjhlSGdIOWl5ZlRjOUh1dktJMTF2OWQ0STVyZE1adkRRWDVpOVlBVVZ5cGJpcWpNQ3ZIUDFkTGN1dU4zd3hFT25BNlNjR1hBNU4xVUxscXdtSlRXZExuZTBwMVNKZUw4UUtpSThqS0dmditYVFZxWlVjVjdwOFRCMWFsY3RkQUIxcmtvV2o2ZDFpNGJNWC9JM1EzNFlEMEMzKzI3M082N3RkZGRTS1k4dDRmUHl3NWdwUkVkRitOMFE1L2g1NG5UTUFRSGVYYlh5S21CK3BkdWNQb1RqMXRPN0tEYU02a3VZcWR3bEhOSEZzMm5iYmpadTJVbEljQkFXcTQwcDArZFRyblRKODdwV2FFZ3dIZHUyNE4zWG52YTJPVjB1Qm4wN2hwOS9tMDdmVjU3azF2YXRxRlc5TXIzZkdjakJ3OGNZOUg0dm9xTWljRGlkUFBmYXg2eGF1NW5JaURDK0dQb0xIMmIrUUVabUZwbVpGcC9OS3dBbS9URVh0OXZOR3k4Kzd2MytrM2dxaGRrTFZqQis4a3oySHpwSzdScVZlYTlQRHlxVUxZWFQ1V0xZcUVrK1M4NlhyRnpIMGVNSmZrdjF2djZrRHlhVDBXOERCS3ZOenNkZi9NalV2eGJRNzlXbkNUU2JtYnRvRlhzUEhDWWlQSlM1QzFkaE5CcW9VZTMwOTlLdzBCQy9HVlB2ZmpiVSszdWIzYzRyZlFkeWRlMnFsQ2dXaDh2dFp2VDRhUVFGbXZQZDRYWHcwSit4V0d3RUJRV3lmck9uRnQyNTd1eDU3eE92NWRuK1hKK1B6K2s2Y25ZS29VUkVSUElSYkl6bm1zalhxUlB4TEZ2VGg3RWpmU1IydDZkUXRlRjBHb1Z2b1hJREJvTm53aFM1WmtZZHRTN2c2TWtGbEFtK2dicVJMeE1kVUJPNXVDSWp3cGswOHZOQ0hmdnhseU5Zdm5vRGplclg1bzBYejc0TUtUcXFjSVhMODlLd2JrMEN6V1lXcjFqSDNnTkhXTHg4TFdWTGwyRFErNzBvWGl5V0ZXczJjZTAxVjNsdkt0eHVOMHRYcmdlZ1RjdEdCVjM2dlB3NFpncEdvNEVIN2ptOXcxR3h1QmphdEd6TTdJVXIrSHY5VnU5T1pyTVdMQWZ3MlZvOFIyWjJDSFd4bHp5TUd2OEhRMzRZaDhQaHhHd080TUc3YitheEJ6b1JHUkZHVW5JcUR6NzlCcUVoSVl6NHFwOTN0czY4eGF2NGNOQVBKQ1duVXJkMk5UN3Q5eUp4QlN3ai9HcjRXRmF1MmNSYkx6L0JoaTA3V2JOaEc4ODgxb1ZQdnhySlY4UEdzbUh6RHZxOTJ0M3ZoZzA4QmNNL0d2d0RrNmZQSno0Mm1xOCtmczFuUjZiekVSd1V5RXRQKzlZb3laa05rQk1DM3RpNkdTUEhUZk9wRzFVWWQ5OSt3ejhhVzJGMGYvUWU1aS81RzdmYlRZYzJ6YWhaelgrbjBYYXQ4bDZlbDVmUnYvNUI4ZmdZbjFsZHVVMmI0U25JbmwvL2xlNm9kU0ViVWovelBpNGQxSVlxb1dkZjZuVzVTRHFWd29DdlJ3R2UyVFFWeTVYbTVXY2VPcTlyUGZlRS8vdTJmZWMrL3B5OW1NSHY5L1orZU5IaTJub01HL1EyZjh4YVJHU0U1L3RCZ01sRTJkSWx5TWpNb25xVkNrUkdoQkVaRVU1a2VCaVJrV0dlcnpsdEVXRk1uRGFITDc4ZlM3dnJydlZldC9jN2cxaS9lUWZWS3Bmbi9UZWVwWDNycHQ2ZkpTYWprUm56bHZwOHlGSXNMb2JYbnUvbXQwUTR2NXB3eDA4azh1ZXN4WFR0MUo1YmJtd0p3TkhqQ1h6ejQ2K0FwKzdoaTkwZjlGbnFIaFJvOXB0NStONkEweUZVb05uTTduMEhXYnBxdmJjdEpqcVN0M3MvbGUvM3lxUEhFcnliVFFRSEI5R2hUVE52TGIvQyt1cWpWNG1KTHR6eThZZDZYTmhkUTY4MENxRkVSRVRPd215SXBHN0VTOVFPZjVJZEdhUFlsajRNcXl0M1haUFQ0WURCYVBBVU04L3A4cDBZeFdITGJBNWJabE11dUNOWFI3NUVWSUQvVEJZcEdrYWo0YXhMSit4Mmh6ZUFBdGl3ZVNjanhrN2wvcnR1S25ENi96OFJIQnpFVlRXcnNIYmpOdmJ1UDB6enh2VjQvNDFuaUFnUFkvZStRenpUKzBOdWJYOGQ3L1R1RHNDMm5mdElTazRsUEN5RVJ2VXY3TXk2NlhPV3NIcjlGanEwYWVaVHV3amduanR1WlBiQ0ZmdzZaUllONjlYQ1lyRXlaZnA4QURxMGJlNTNyWng2SGZrVkpuZTUzSHp5MVFpMjc5ckhLODg4ekZVMS90bHNvQnl0V3pSaTFQaHBkR3pYZ2dmdnVabmk4YWRuOE1SR1I5S2pXeGMrK3VKSFhuajlVMTd0MlkzdmZwckk4dFViQ0RDWmVPcVJ1K2gyL3gwRW1QTGZWR0RVK0QvNGFkdzAybDdYbUR0dWFzMkc3T1dJWlVvVjU4Y3YrL0Y2L3k5WnVHd05Eejc5Smw5LzBzZm4wL2prbERSNjl4dkVtZzNiS0YyeUdJUGY3K1ZUMytWQ3lzejB6TjdNMlUwcVBDeUVINzU0cDlBN1BWNU11UXVYNzlwN2tQU01UTCtaZFRuT1hNYVRGNHZGeXVidGUvSTkxbUt4VXExeStmTWI3R1V1eGJHVHhVbW5aKzFFQkZTaWVlemdTemlpaTY5VnN3YXNuajNtdk0rLytZYVczSHhEeTN6N2E5ZW96TzgvZitHejlBdWdWdlZLMUtydUc4Qys4ZUxqaFg3ZVI3cmVSb09yYS9rVTBYNm5kM2RTMHRMOWxrdm4rRzNFQU54dU4wNlhDNFBCNEZjZjhHektseTNKNEE5N2V6K1lBSGpnN3B0NDRPNmJjRGljZmtzTDc3K3JZNTRiTTZ5YzZidFUvbzlmdnNScXMyT3oyWEM3OFZ1ZWU2YVArbnBxbHpsZHJuTitEVFdyVldMaDc4TUpDUTdLY3lsalhzNGNyNXdiaFZBaUlpS0ZGR0FJcDNiNDA5UUk2OGF1ekYvWW12WWRXYTdqM241RDl0SzgwenZxR1R6L0djRHR5am5HOC9XZzVTOE9XdjZpZk1odFhCM3hBcEVCbGYyZVR5NnUxZXUzOE5sWFA3RnI3MEdpSThONXNNdXRUSnU1a0NuVDV6TmwrbnlhTnJ5YUIrNisrWnlYM1RrY1RuYnVPY0RPUFFlb2UxVjFuM0JuNDVaZGZQM2plRzh0cXJxMXF6SG8vVjdlV2hhSGpuaitmSlVzZmpxb21ERnZHUUF0bXpiSXQ0anQrVmk5Zmd2OVB2a084TlQwR2ZMRGVFNmRTaUhoVkFvSkNhYzRtZWlwRFROdjhTb1NFcE9aTm5NaHFXa1pOR3RjMTI5cEc1eWVDUlVTa25kQjJpMDc5akJoNm13QWhvK2VuT2RXNGVlalhKa1MvRG51cTN5RHBMdHZ2NEZscXpld1lPbmZkT3Y1TnVCNTMzdjNmRFRmNVhjNXZoLzFHOStObkVqMUtoWG8rOHFUZnYxaG9TRU1lTzlsUGh6MEE3djNIZklKd0tiUFdjTEFiMGFUbEp4Sy9UclYrYXpmUzRYYWNlNThwV2RtRVJSbzlxbUxFbHVJV21FWGdzM3U4UDcvejgyVlIvMngwYi8rd1RjLy9vclJhQ0ErTm9iZCt3N1JzODhuRE96L1NwNkIyVk1QbjMwbTF6Yy8va3BzVENSZE8rVzlGSExFMkttRmVCVlhIcHM3aGZtSmorQndad0tlbjNsdDRrWmlOaFRkbjlNcjFaa0IxSVZ5NWk1dTVjcVVvQndGZi9oaU1CZ0tETjdQSnIrZExQUDYrUlFSSHBibkRORzhCQVdhei9sOU90Y0FDandmVUoxWmcwK0tsa0lvRVJHUmMyUXlCRk1qckJzMXdycXhQK3QzZG1iOHhFbmJhbSsvNGN6QzVUbHQyU1dqY3EvZU81RDFPd2V5cGxFbStBWnFoajlHOGNDbUYrZEZDT0NwWjdGZzZXcCtuVExiR3dUVnIxT2RkMS9yUWVtU3hYaWs2NjBzV0xxR2tlT21zdnp2alN6L2V5T1ZLcFRoZ2J0dTRxWWJXdnI4QTlsaXRaR1NsZzU0YnF3UEhUMUJlbm9tOHhhdllsNTJRZVVCNzc1RXFSTHhyUGg3SStNbnoyVHhDazl0cDJ1dXJzbXhFd2xzM3JhYkxUdjJlRCsxM3IzdkVBQTFzK3RwT0YwdS9wcmpxZFBTSm84bGNQOUVoYktsdkVYS0oyYnY1Z2VlRzRuNDJHaEtsWWluV0Z3TTIzYnRZOFRZcWQ1WlVQa3RhVW82NVZtNm10K01sb3JsU2xHNlpER09IRHRKODF4RnVTK0V2RzZvamh3N3lkeEZLNWs4ZlQ3N0RuaUszSllyVTRJZTNicHdZK3V6LzcyYnQzZ1YzNDJjU1BteUpmbnE0OWZ5ZlYwQkpoTnZ2ZndFNlJsWm1NMEJudDJvdmh6QnFyV2JNUmdNZE8zVW5oZWVlaURQb3NBNWJyaXJleUZmYWQ2T25VakE0WEFTVit6Qzcwem9jRG9CQ3B3eDBIL0E5L1FmOEgyZWZjSFpNK01jVGllRHZoM0QyRWt6Q0FndzhmN3J6M0pWemNvOC9udy9ObXpaeVdNOTMrR2p2ajM5Wml3OTFPV1dzNDV4Mk9oSnhNZkY1SHZzcG0yN3ZEUEV4TU9GblFXSmo1UHBQSnJkWXFCVjNOQXJwZzZVaUZ3OENxRkVSRVQrZ1FvaHQxRWg1RGFTSGR2WWtmNFQrN0ltbnk1aURyNkZ6TjNaRDR6WnM2VzhZWlNidzVaWkhMYk1JanFnRmpYQ0g2Tmk2TzBZMFUxU1VUaDQrRGgvcjkvQzh0VWJXYkp5blhmWldKbFN4WG5pb1R1NTVjYVczaHRzZzhGQTZ4WU5hZDJpSVdzM2JtUEVMMU5ac25JOS9UOGZ4bGZEeDNIMzdUZHd6KzAzRWhjVHhXZGZqV1J5ZGpBell1enYzbXRXcTF5ZUdsVXJVQ3d1aG1Xck52RFI0Qis5czRxcVZpckhzNDkzcFdYVGExaTZhajA5KzN6Q0MyOTh5bnV2OWFCQnZWck1YdUNwY1ZFM2U0ZTI1YXMza3BDVVRGQ2dPZC9ncHUrSDMvQk85b3ltZ2xpemF3YmxLQllYdytzdlBvN2Q0YUJrc1RpS0Y0dWxlTEU0bnhvY0p4TlBzWDdURGtiLytnZFpGaXZ0V3pmejdoNlhrWmxGV0dnSTRGbldPR1g2UENEL1hZekN3MEw1YmNRQTBqTXlpMlJHVUZwNkJ1czM3MlRkeG0wc1dibmVwd2g3M2RyVmVQQ2VXMmpkb2xHK095aWRxVTNMeHZSNTRURmFYRnUvVURPSzloODZ3c2l4dnpOdjhXcmNiamNWeTVmbXJaZWZ5SGUzdmR6cTFLeUM2WXdnYmNmdS9YNWJrcTlldHdXMzI4M1Z0YXQ1YTIvbEZCc0dxRkx4bndVSVdSYXJ6M0pLaDlQSnRCa0xBWHhtZVoycFVmM2FsQytiZHlIblFMT1pvOGNUZU92RElhemJ0SU5BczVsUDNubUJsazNxQXpCODhOczgxK2NUOXU0L3pNUFB2TVZqOTkvQlEvZmM0ZzJ2enViSXNaTmtaR2I1N01aMXBvLzdQbCtvYTEwcDNEaFpuTlNEQk52cFpaRU5vdDZpUk9DNTFkUVJFU2tNaFZBaUlpSVhRSFJBVGE2Ti9vQnJvdnF3SjNNQ096TkdrZWJZNiswM2VPdEdnUUUzUmd5NERXNXZiNDVreDFaV0pQZGlYZXBIVkF0N2dHcGhEeEpzTEhZeFg4cGxhOWZlZ3p6NTBudmViWmZCTXcyL2FjT3I2WFJMRzFxM2FGVGdrb1JycnE3Sk5WZlhaUFAyM1h3L2FoS0xsNjlsMktoSmpCbzNqVWsvZlU2YjY2N0ZZclZSczFwRmFsYXZSTTJxbFFnUEMvR2ViN0hhR0RudWR4S1NrbW5ldUI1MzMzNERMWnRjNHcxQm1qZXV4M05QM011WDM0L2x1VDRmWXpBWWNMdmROTDdtS20vb01XUHVVZ0NhTnFxYmI2Mmw4bVZMZXJleExzaW1yYnY4UW8yOGFuWGtGaHNUeFp4Rks5bTBiVGZ4Y2RIMGZ1NFJiOS9EUGQ3aWVFSVM0V0VocEdkNHR2TU9OSnZ6TEZxZUl5REFkRUVEcUpWck5qRnU4a3gyN3ozSTRXTW52VE83QU1xV0xrR0hOczI0cVYwTEtwWXZmVjdYdit2V2RvVTZidkRRbnhrMS9nL0FVMUQzd1h0dTV2NDdieXB3OWxOdU9idGo1ZmJnMDIreWJlZGVuN1lkdS9meitUZWpNUm1OeE1WR0V4MFZ3Y25FVTV4SzlzeEN1K3Uyd28wM1B3OTBmNTFEUjQ0VEVoeE1ZS0NaOUl4TTdIWUhBQzJiMXZjN1BpZ29rS2pJY082Ky9ZWjhkMmljdTJnVlhSN3ZUWmJGU3NWeXBYaXZ6ek0rZFhCS0ZvL254eS82MGYvejc1bTlZQVhmalp6SWtXTW5lYnZYVTNsZWI4eUU2Znp5MjNUaVlxSUpDako3WncvV3ZVcjE5Z3JEalpNbFNjOXgyRExiMjFZeHBCTTF3cnBkd2xHSnlPVk1JWlNJaU1nRlpEWkVlSmZxSGJNdVprZkdUeHkyelBMMjU5U0s4bXlxWjhndVd1N090WStlaDlXVnlLYTBMOWlVOWdXVlF1NmtSdmhqeEpndmJCSHFLMDNWU3VXb1g2Y0dHemJ2b0VHOVdqUy90ajZ0bWpVNDV6bzVWOVdvd3FEK3I3QnQ1MTZHL3ZRYk1kR1JGSStQcFhoOExDMEtXRllXSEJUSWdIZGZKaWpRbk8vVzBZOTB2WTBxRmNzeGZNd2tkdTQ1U05WSzVYanI1U2U4L2EvMmZKUTZ0YXBRdW1UK1cwLy83NkhPK1FZQXVkMzNaQitmMlVHRmtYUXFoVFhydDJJMkIvRGhtOC81QkNXMWExVG0wSkhqSkdRSFd4WEtsdUtGN2c4VVdlSHR2RlNyWEo2LzEyOGxQU09UVWlYaXFWMmpNbzNyWDBXVGhsZWZ0U2o5aFhSdjU0NHNYNzJSVzl1MzRxNWIyeFo2RnMrNUtsZkdNOXZJNlhKeElpR0pFd21lRFJOS0ZJdmxpWWZ1NVBybURmL1I5V3RXcmNTQlE4Zkl5TXdpSXpNTGc4RkE2WkxGdU8vT2pqUnY3UDludmROTnJlbDBsaUN6WHAzcXhNZEYwNnhSUFhvK2VWK2V1eWVHaDRYdzBWczkrYXZGVWthUC80TVhubm9nMyt1VktWV2NZeWNTT1hZaUVUaTlNOWI5ZDkxMGpxLzJ5cE1UUUIyMFRQZTJsUXUrbWFZeG4xN0NVWW5JNWM3Z2R1ZFJJVkJFUkVRdW1Fem5FWFptakdGMzVqaXNyc1E4ajNIbkZJcHl1L090dFJKcnZwcEtvWGRTTWFRVGdjYm9JaHp4NWN0cXN4Tm9EaWowRGppRjRYSzVDNzJrNjNLd2ZkZCtqaHc3UVp1V2pmUHN6OWxwNlo4VXV2MG5EaDQrVG5SVWVLR0wzLzZiSEQyZWdOVnFvMXpaa3VkVVlOZG10Mk96MmJGWWJZU0dCRi93SXJ0dXR4dVgyeE9WWDRnLzYxYWIvWUlYWm5ZNG5iaGNMc3dCRi9idjkrVnN5YW1lSE1qNjNmdTRjdWpkTklsV0FDVWlSVXNobElpSXlFVjAyREtIL1ZtL2M4Z3lBNmZiZi9lb0hLZDMyTXRibWVCMlZBcTlpM0xCK3JSZlJFUUtMOFd4Z3lWSno1TGkyT2x0cXh4NkQwMmlQd1lVNElsSTBWSUlKU0lpY2drNDNaYnNRR29xUnl6emNXRTcrMGw1Q0RSRVVTSDBkaXFGM2ttYzJiOUdpNGlJQ0lBYkYxdlR2Mk5qNmtCYzJMM3ROY0llbzBIVVc1ZHdaQ0p5SlZFSUpTSWljb2s1M09rY3pKckJ2cXlwSExjdXdZM3p2SzRUWmlwTDJlRDJsQTI1a1dLQmpURndhWlpEaVlqSXYwdUc4eEJMa3A0ajBiN08yMlkyUk5JbytoMHFoblMraENQemNMcXpzTHZUc2J2U3NyK21ZM2RuWUhlbjRYQ2xZM2VuNDNUYmNMcXpjTHB0dU54MlhGaHh1dTI0M0RaYzJMeS9COTNleXI5ZnUvaXhsM29JbDR4Q0tCRVJrWDhSbXp1Rm81WUZITGJNNWFobFBqWjN5bmxkSjlBUVJlbmd0cFFOdVpIU1FhMHhHVUxPZnBLSWlGeDJkbWFNWm0zcUJ6amRXZDYyRWtFdGFCNHppR0RqeGRvNHdFMlc2emhwam4zWnYvYVRudjAxemJuUFoyd2lWNEw3U3U4OSswR1hLWVZRSWlJaS8ySW5iYXM0WXBuSEVjdDhraDFiei9zNnBZS3VwMExJYlpRSWFrNm9xZFFGSEtHSWlQemJ1TEN4TjNNUzI5Ti9KTVd4M2RzZVlBaW5RZFNiVkFudFdtVFBuZUU4eUNuN05sTHMyMGl5YnlMTnNZOTB4MzZjV0l2c09VWCtheFJDaVlpSXlMOWVsdXNZaHkxek9XeVp3M0hyMGdJTG14Y2szRlNlNGtGTktCblVndUpCVFFreFhyeXQ2MFZFcE9oWVhBbnNTQi9CcnN5ZnNicE8rZlFWRDJ4Szg5aEJGK3g3dnNPZHppbjdOcEx0MjBoMTdDTEp2cEZUOXEzblBhc3AwQkNGMlJpQjJSQ08yUmlKMlJDRzJSaU8yUkNCMlJoT2dDRVVveUVRSTRHWURJRVlEV2FNaGtCTUJIcmFEWUVFR0M3c3pwQWlSYVY0WU5OTFBZUkxSaUdVaUlqSWY1QUxHOGVzU3psaW1jdGh5MXd5bllmUCsxb1Jwb29VRDJwR2lleGZGMjk1aG9pSVhBaW43RnZZbWo2VUExbC80TWJoMDJjeWhIQk41R3RVQzN2NHZLN3RkRnRJY2V3ZzJiNkRGTWNPVXV3N1NMWnZKOHQxckZEbkd6QVJZaXBKbUtrMG9hWlNoSm5LRUdvcVJhaXB0S2N0b0RTQmhxanpHcHVJL1Bjb2hCSVJFYmtNcERzUGtHaGJUNEx0YjA3YVZuUEt2dm04cnhWaUxFR1V1UVl4NXRwRW1hc1JIVkNUR0hQdEN6aGFFUkg1SjFJY096bHBXOFZKNnlwTzJGYmwrVUZFaEtraVZjTHVwVXBvVndLTjBRVmV6K3BLSXRONWpFem5VYktjeDhod0h2WUdUeG5PZzRVZVY3Q3hHTkhtbXNTYTZ4QmxyazZNdVJaUkFUWE8rZldKeU9WTElaU0lpTWhseU9tMmtHaGZUNEp0TFFtMnYwbXdyY1hxU3Z4SDE0d0txRUY0UURsQ1RTVUpOWlVoTlB1VDdSQlRTY0pONVMvUXlFVkVKRGMzRHBMc216aGhYY2xKMjJwTzJsWmhjeVhuZWF5QkFNcUZkS0JxNkgzRUJWNkQzWjJHelpXSzNaV0d4WlZJbHZPb04yenlmRDFDcHZNNHJuT3MxMlF5QkJNVlVJTW9jMVdpQTJwNGdxZkF1cHJSSkNKbnBSQktSRVRrQ3BMaFBFaWFZei9KOXUya08vZVQ1dGhMcW1NUG1jNGovL2phd2NaNFFrMWx6bHFUNDRSdHhUOStMaEdSeTBGc1VDMWlBdXJpZEZ0eHVqTnh1RE94dXpLenc2TTBITzQwN0s0TU1MakJiUUJEOW04QnR4c01CczkxVEFRVGFJckVRQUFPVjhaNTc2eDZwdHhoVTFSQWRhTE0xWWdLcUVhWXFld0Z1YjZJWEhrVVFvbUlpQWd1Yk41QTZ2VFhQYVRhOTF5d214a1JFY25GRFJnSzZISzdQZjNaNFJOa3AwN3VBazQ4UjBIR09FSk5KUWd4bFNUVVdKSlFVMGxDVENVSU5aVWlJcUNTd2lZUnVlQVVRb21JaUVpQm5GaXh1MUt4dWRLd3UxTnh1REt4dXBLd3U5T3d1bEpJZGV6T1h0SnhsRXpuMGZQZXRVOUU1SXJ5RDdLa25Id0t3K2xnS3RBUTdkbGR6aGlKMlJCT29ER0NnT3l2Z2Nab2dvd3hoQmhMWkFkTkpRa3psYm1BTDBaRXBIQVVRb21JaU1nRjUzQm40SFJiY1dIRDZiYmhjbnUrNXJSNTdyNUVSSzVjQ3hPZnhPSEtCSU1CTnk3QTlZK3VaelpFVWpia1JzcUgzRXJwb05ZWFpwQWlJaGVZUWlnUkVSRVJFWkYvQ2M5TTAzUWNyZ3pzN25ReW5JZEpjK3p6TEpGMjdDWE5zUStITzczQWF3UVl3aWdYM0lHeUlSMG9HOXorSW8xY1JPVHNGRUtKaUlpSWlJajhoMWhjQ2FRNTlwTG0yTXNwKzFZT1pQMkJ4WFV5ejJQTmhraHFSVHhKemJESE1CbENMdkpJUlVSOEtZUVNFUkVSRVJINWowdTByK05BMXA4Y3pKcE9odk9RWDMrUU1aWmE0VTlSUGV4aFRHZlp4VlJFcEtnb2hCSVJFUkVSRWJtTUpOazNjakJyT2dlenBwUG0zT2ZURjJ5TXAxWjRkNnFGUGFBd1NrUXVPb1ZRSWlJaUlpSWlsNmtqMW5sc1NQMk1VL1l0UHUzQnhtSmNGZkVNMWNNZXVVUWpFNUVya1VJb0VSRVJFUkdSeTl3aHl3dzJwSDVPaW1PSFQzdWMrUnBheG41RnFLbjBKUnFaaUZ4SkZFS0ppSWlJaUloY0VkenN6NXJHeHJTQnBEbjJlbHZOaGdpYXhueW1uZlJFcE1ncGhCSVJFUkVSRWJuQzdNZ1l5ZDhwNy9pMFZRbnRTc1BvZnBnSXVrU2pFcEhMblVJb0VSRVJFUkdSSzFDS1l3ZUxrcDRtemJISDJ4Wmpya09idUo4SU1zWmN3cEdKeU9WS0laU0lpSWlJaU1nVnlvbVZ2NVBmWVhmbVdHOWJoS2tpN1lxTkpjUlk0aEtPVEVRdVJ3cWhSRVJFUkVSRXJuQzdNMzloWmZMcjNzZWhwdEswalJ0TlJFQ2xTemdxRWJuY0tJUVNFUkVSRVJFUkRscitZa25TYzdoeEFCQmtqS1ZEc2NtRW1jcGQ0cEdKeU9WQ0laU0lpSWlJaUlnQWNOeTJqQVdKaitOMFp3RVFhaXJGamZFVENEV1Z2c1FqRTVITGdVSW9FUkVSRVJFUjhUcGwzOHpjeEFleHVaSUJDRE9WNWNaaUV3a3hGci9FSXhPUi96cmpwUjZBaUlpSWlJaUkvSHZFbUsvaWh2aHhtQTJSQUdRNER6SG5aRmR2S0hXNTIzZndLTW1wNmQ3SFZwdWRRMGVPWC9SeDdObC9tT1NVTko4Mmg4T0p6VzczT3pZOUkrdGlEZXRmTHlrNWxYMEhqL3ExSnlRbGMrRFFzVXN3SXNsTklaU0lpSWlJaUlqNGlBcW9UdHY0bnpBWmdnRkljKzVqVHNKOTJOMXBaem56disvcFY5N256MW1MdkkrWHJWcFBwNGRmWXN2MlBlZDBIWnZkenJYdEgyVFcvT1YrZlYwZTc4MlFIOFlYZVA0enZUOWt4cnhsUG0wdjl4M0EwSjkrODJsTFNFem1sdnVlNDllcHN3cTgzb1RmWjNQci9jL24yWGZyL2M4ejRmZlpCWjUvTm1NbVRPZUd1N29YNnRpWDNockFaME4reXJQdm5VKytwZi9udzg1NkRhdk56b21FSkhidU9jRHFkVnRZdUd3TkFGT256NmYzT3dQOWpoOC9lU1o5UHhBRXVGd0FBQmUyU1VSQlZQcmFyLzFrNGltT24wdzZwMThXaTdWUXIxUDhCVnpxQVlpSWlJaUlpTWkvVDZ5NUhxM2pmbVJld3NPNHNKUHMyTWI4eEVkb0Z6OFdJNEdYZW5nWHpZS2xmeE1mRjAydDZnWHZGR2l4V0hIbHFuWmpzenR3dWR4WWJUWXlzeXcreHpxY1RteDV0QWNHbWdrd21mSjlqa2IxcjJMSThISGNmRU5MS2xjb0E4QVBQMC9CYm5mUXBNSFZQc2NtcDZTUmxwN3BmWnlZbElMRll1SGdZZjlaWFJhTGhjU2tGSisraVBCUW9xTWlPSGo0T0l1V3I4bHpQQ1dMeDlQMnVzWUFXRzAyc3M1NFBYazVmUFFFQzVldDRkbkh1K1l4RGl1ekY2eWdTNmYyK1o3L1RPOFBXYmRwTzFhYi80eXcrVk8rUCt2em42bnpJeStmYzZqMGRxK251SzFEcTNOK0xsRUlKU0lpSWlJaUl2a29IdGlVbHJIZnNERHBDY0JOZ20wdFM1T2VwMlhzTjVkNmFCZk12Z05IMkxGblArMWJOL1ByczFpc3pGbTRrdHM3WG8vQllDandPdmMrOFJxSGpwN3dhMy9uays5NDU1UHYvTnJIVEpqT21BblRmZHJlZitOWk9yVHhIMGVPKys3cXlNVGZaL1BEejFQbzM2Y0hCdzRkNDdkcGMrais2TjJVTDF2UzU5aGhveWN4ZHRJTXYydDBmdVNsUEsvOS9hamYrSDdVNlZsVzkzYnV3Q3ZQUE16Qkk4Y1lQM2xtbnVmVXExUGRHMEs1M1c2TXh2d1hXOW50RHV3T0J4T256U0hRYktaanUrYmVFQzdRYkNZZ3dNUzhKYXV4V0cwMHFsK2I0eWVUZk00UERnb2tLaktjeHgvc1RFcHFHcUdoSWJ6UzkzTjZQTmFGbTI5b1NYaDRLS1lDbnI4Z0wzUi9nSTV0bS91MGRYcm9SYnAzdXlmUGRqbC9DcUZFUkVSRVJFUWtYMldDMjlFbzZsMVdwN3dGd0VITFgyeEkrNXk2RVhtSEdmODFLOVpzWXZqb1NYbUdVTE1XckNBenkwSmdvTmx2YVZ5T3NOQVFXamFwejJmdnZvUXQxK3djdThQQjQ4LzNvOGRqWFdqYTBIZVdVdTkrZzJsVXZ4WmQ3dkNkOFZPMmRBbWZ4MjYzbTVUVWRLSWl3MW05Ymd0WkZpdnRXaldoVW9VeUxGcStsbkdUWnhJV0ZrTEY4cVZadEh3dEljRkJOS3BmRzREdWo5N05RMTF1OVY3cjl4a0xHRHRwQm1PKy9jRHZOVHpRL1hYdTdkeUIyenBjbit0MWVaWmlObTljajhtai9KZTNnV2ZKNGZ3bHF3SFl1Lzh3YnJmYit6aEhzZmdZcnFwUmhSOStudUlUY3VWZUd0anIyVWZvMnFrOVU2YlBCNkJubjAvOG5xdGp1eGIwNzlPREJuVnJldHRNSmlOUmtlRkVSWVlEOFBBemI3Rm4zeUZzZGp2dDdueks1M3lMeFlyRDRhVGRuVTh4NHN0M0tWZm05SHNkSGhwQ2ZHeTA3eE1hRFBtMnkvbFRDQ1VpSWlJaUlpSUZxaGIySUJuT1EyeE45OHpvMlp6MkpWRUJWYWdRY3NjbEhsblJHalBoVDR4R0ErT24rTlpic3R2c3VOeHVnb0lDcVZpMkZDMmIxS2RxcFhJc1hMYUdPcldxRWhzZGljdmw1c0Y3YnFGOTY2WSs0WkxkN3VDK096dFN0M1kxS2xVb2c5a2M0TE1FYi9HS2RXUm1lUXFORHg4em1UOW5MK2FId2UvUWY4RDNIRHVaU0VDQS8yMzhteDkramNQaG9HU3hPRzlnRkI0V1NuaFlxUGVZQ21WTFViTmFKVW9VaS9VN3YyYTFTbFFvV3lyUHZvS2twbVh3eXR1K0FkV1pqOXUzYnNZSGJ6NExRRVI0R0IvMTdlblQvK3lySHdHd2JkYytWcS9id2t0UFA4alZ0YXI1SFBQYWU0TXhCK1MvVERISE00OTM1WStaaTFpellTdXZQUE93VDk5ZmM1YXlZODkrZWo1eEgzR3hVVDU5N3c4Y3pnZURodnUwdVZ6dWZOdmwvQ21FRWhFUkVSRVJrYk9xSC9rcTZZNzlITFQ4QmNDeVU2OFFaaXBIZkdDRFN6eXlvckZzMVFaMjdUM0lWVFdxTUhMSXV6NTlyNzQ3bU13c0MxOSsrS3EzemUxMk0zYlNERTU4L3dzL0RINkhMVHYyTUhiU1gxU3VVTVluaE5xei96QUR2eDNOMk84LzRzdnZ4N0ptdzFiNnZ2SWt0V3RVQm1EVy9HVkVoSWNCME9ubU5veWZQSk1mZjVrQ3dJdmRINlJyUHZXU3hrMmV5UzhUVHkvdjI3SjlENG1uVXJ5UGc0T0Q2TnFwUFl1V3IvVTdOK2VhdWZ2aVlxSzhZOHBQZkd3MFMvNGNBWGlXODAyYnVaQXBvd1o1KzN2MCtnQ3orWFI0WkE0dzBhUkJIWjlyNUV3c0dqYnFOOHFWS2NHOW5UdGlOUHJPTmdvSUNNQnNEc0JtdDlQKzdxZTk3ZWtaV1h3d2NEaWZmT2tady9OUDNrL2xDbVhZdG5NdnJWczA4cm5HbHUxN09IWWl3YThkNE1tSDc2Uk55OFkrYlk4ODh4YVAzbmQ3bnUxeS9oUkNpWWlJaUlpSVNDRVlhQm43RGJNVDd1R2tiVFZ1SE14UDdFYjdZcE9JRENnNHJQZ3YrdnBIeis1MVI0K2Y5T3RMU0V5bVVuWmg4QndHZzRIUCtyM0lvOC8yNWRuWFBtTFB2a004MHZVMmJ1OTR2ZC81QUNhamtaNVAzTXRuWDQraTIzTnZNM0xJdTlTc1ZvbDlCNDdTK2RhMnpGbTRrdmpZYUo1LzhuNnNOdHM1ajMvNG1Na3NXcjZHd01Cekx5SnZzOW00cm1rRFB1NzdQSE1XclN6dzJGclZLbEcrYkVtY1RpZEJnWUVFQlpxOWZRNkhFM01lTTdmT2RQUjRBa3RXcnFmZnE5MzlBaWpQZFJ5WUF3SUlNQVh3NXN0UGVOdmYrZmhiT3QzY2h2cFgxd0NnWnRXS3pGNndvckF2MDZ0WVhBeFZLNVh6YVRNWWpmbTJ5L2xUQ0NVaUlpSWlJaUtGMWlwdUdETlBkQ0xOdVErN081WDVpWS9Rc2ZnMEFnMVJaei81UCtMQTRXTnMyN21QeHgvb3hQQXhremwySW9HU3hlTUJ6NHluUGZzUGMzM3pobjduaFFRSDBhSkpmVWFOLzRNYld6Zmw2VzczK0IzamNEb0FNSmxNQkFjSDhlWkwvK1BXOXEyb1dhMFNEcWVUWFhzUFVLM3k2ZURqemx2YkFqQXVqeUxqWjNOdGc2djU2cU5YZmRvT0hUM0J0cDE3YWRLZ2puZkcxWm1lZmUxakFDeFdLKzhOeU41eHp1M0dZclZoTmdkZ3lyVjg4S1h1RDFLK2JFbVNUcVVRSFJuaGN4Mjd3MEdBK2V5eFE2a1M4VXorYVNEck5tMm4zNmZmOFhZdjMzcE9UcWNMczltTTBXamdobFpOdk8zOUIzeFA3UnFWZmRyT3g4ZGZqdUN6cjBmNXRGa3MxbnpiNWZ3cGhCSVJFUkVSRVpGQ0N6UkUwU1orTkROTzNvYlZkWW9NNXlFV0pUNUZ1L2l4bDNwb0YwejVNaVVaOUg0dm1qU293NWlKMDFtMmFnT2RiL0dFUWJ2M0hTSXRQY09uUURaNGR0bjc5S3VSYk42K2g2WU5yMmI5cGgzWTdRNSsvbTA2MzQrYTVEM083WElCY1A5VGZmeUtYQS81K0RYS2xDcE9sUXBsOHh6WDNnT0hXYnBxZmI1OXVaVXJYUUs3dytGMzNMeEZxeGc4OUdkK0d6RWczeENxWkxGWXpHWXo0V0doTEo3MkF3QUxsNjNocGJjR01PYmJENmg4eGl3dzhNd09pNDJKOUdtek94dytNNk5zZG9kZjRYSjNkb21sRXNWaWlRd1BZOXJNUlpRcFZaei9QZGpaZTR6RDRTQ3dFR0ZXN3VjOWVQaTRUMXRxZWthZXh3YVlqSFM1NDBhYVgxdlBwNzNuYTUvUXBWTjdXamF0NzlQKzRodWZuWFduUk1tZlFpZ1JFUkVSRVJFNUoyR21NclNPKzVGWko3dmd3c1lKMndxV25YcVJaakY1NzZMMlg5UWlPNVM0dmxrREp2MDV6eHRDL1RWM0tWR1I0ZFNzWHNsN3JOVm01K2xlSDFDbFVqbkdELzhZcTlWTzUwZGVZc0hTdjJuYjhsb3E1d3FWVnZ5OWtiR1RabkRYYmUxb1ZQOHFuK2VzVWFVQzQ0Zjc3d3lYWS9LZjg1Z3lmVDUydTRQZzRDQWNEZ2NPaDlQNys1TEY0cnpIdnREOUFkWnMyT1lYK216ZHNSZUFEVnQyc0dmL0liL25DRENaZkphODVaajYxd0lhMWF2dERhQ2NMaGVtWEV2VGpwOU1wSDZkR2o3bjJPME96T2JUSVZSNlJpWnZmdmkxenpGdTkrbEMzODBhMStYeEJ6cng3WWdKMUs1Um1lYU5QZjhQYkhZSGdkblhPWG84Z1FPSGp3SGdjTHJZcys4UUs5WnNJaWd3a1BwMXFnTnc4UEJ4T2ovaXYzdGpuWnBWL05ybVR4bm0xd1pnTkJtcFdLNFVqZXJWOW1sZmxCM0t5ZmxSQ0NVaUlpSWlJaUxuTE5aY2oyWXhuN1BrbEdmbnMzMVprNGt4MTZGbStPT1hlR1RueCsxMk0yL3hhdExPbURGejEyMDM4T1JMNzdGODlRYnExYW5CMU9uenVlT20xajQ3MmdVRm12bnh5M2U4Uy9iNjlQOFNnUGxMVm5QRDlVMG9WK1owWWZJbEs5Y0JrSnlTeG5WTnJ5bjArQ3BWS0VPUHg3dVFuSkxHbUFuVG1USnFvTGNZK2VSUkE1azVmeG5UWnkveE9XZlk2RWxzMmI3YnB5MHJ5K3FwWHpYa0o3L25zTmtjUkVhRzhkZTRJVDd0Q1VuSkxGNitsby82OXNUcGN2RklqN2ZvMHFtOXQ5NVZVbklxK3c0ZTVmNjdidlk1ejJLeEVweXJKbFZzZENRekozempjOHkxN1IvMGVmekV3M2V5ZE5WNituNzBEYjhNL1pCaWNUSFlIUTdNZ1o3NFlzYmNwUXo1WVR4QlFaN3JqcDA4a3pFVHB4TVhFODIwbndjRFVLNU1DUWErOTRyUGRYLzU3UysyNzlybmZmeDYvNjlZdUh5TjMzdVFlK3g1TGNmTGJjeTM3MU9oYktsOCs4V2ZRaWdSRVJFUkVSRTVMK1ZEYnVHVWZUTmIwajNCd3RyVTk0a0lLRStaNEJzdjhjZ0tMeU16aTB5TGxZZWVmcE5kK3c2QzI3ZS9RZDJhTkcxNE5lOFBIRTZMSnZYSnRGanAycW1EMzNWeUFxaXZobzFsMVpwTjNOU3VCVnQzN1BFNXh1VnlzM0xOSnFwV0tzZkNaV3V4V0cwRUJ4V3VjUGpBL3A1UTVjdnZ4MUlzUHNhdnYzM3JaclJ2M2N5bjdldFArdmc5ZjhjdVBhaFRxeXFmdi9leTN6VytHem1SZVl0WCtiV1BuenlUa3NYamFOV3NJVWFqZ1FybFNqRnU4Z3h2Q0xWODlRWUFtalQwM2ZrdU04dENjUEM1RlVZM0dZMjgwN3M3RTMrZlRWaG9DQzZYRzd2ZFFWQ3VNS3RHMVlxTS9xYS85L0hrUCtjeGJQUms3Mk56UUFBVnk1ZjJ1VzVVWkxqUDQvdnY2a2o3TmsxOTJsd3VOOE5HVHlJcE9RV0gzVUYwWkFSMmg0TVhubnFBOExBUXY3RVdpL1AvL3lBRlUxbDNFUkVSRVJFUk9XLzFJbnRSSnZpRzdFZHVGaWM5dzNIcjBrczZwbk94Y05rYUxCWXJjYkZSakIvMkNUSFJrWDdIdlBueS8waEx6MlRDMU5sMGYvUnVTaFNMOVR2R2JuZncvc0RoakowMGcwSHY5NkpwbzdvY081SG9jOHlNZVVzNWNPZ1lINzc1SEFZRC9EUnUyam1QZC8yV0hkU3FWaW5mL3VUVTlIejc1aTVlU1ZKeUtxMmFOY2l6UHpVdG5lZ28zK0xpeWFucFRQaDlOZzkzdmMyN2MxM1h6aDNZdm1zLzZ6YnRBR0RtL09XVUxWMkNNcVdLKzV4cnNWb0pEZ29xMU92S3JYS0ZNdlI2OWhGQ1E0SzlPd01XTnF3cnJEcTFxdEs2UlNQdnI2dHJWMlB5bi9OSVRVdG4yTUMrQkpnRCtOOURuV2w4elZXTS92VVB5cFl1NFhOODZ4YU5DQTBKdnFCanVoSW9oQklSRVJFUkVaRi93RUNMMksrSU5kY0Z3SVdkQlVuLzQ1Ujk4eVVlVitFODNlMGVYbnUrRzRNLzZFMzVzaVh6UEdiVjJpMVlySjVkMFdiTlcrNVg5TnJwY3RHdDV6c3NXYkdPYndlOFNaMWFWUWswQjJDejI3M0hKSjVLWWNqd2NYUnMyNXhLRmNwdzM1MGQrV25jNyt6ZDcxdFF2Q0NidHU1aTNjYnRkR2piUE45amJuL2dlUll0WCt2WHZ1L0FFVDcrWWdSbFN4WG5saHV2eS9QY2s0bW5pSStOOWo2MjJlMzBlbnNnTnJ1RHlJZ3dKdjg1aitGakpqTjk5aElDQWt5TW16eURUVnQzc1hqNVd1N3Q3RHM3ekdLMTRYSzVDUTM5WjBGTlJrWVdBTUhCNXg1bUZZYlQ1V0x5bi9PNDU3RmVPSnhPUm4zZG43S2xQY3NuVFVZajcvWHBRYlBHZFhtdyt4c00rSG9VeDA0a0ZNazRyaFJhamljaUlpSWlJaUwvaUlrZzJzYVBZdGJKdTBseDdNVHB6bUp1NG9OMEtEYVpjRk9GU3oyOEFqVnBVSWNtRGVyazJaZVVuTXFBSVQ4eFk5NHlPdC9TbGx0dXZJNCs3MzFCbC8vMXB1c2Q3WG5nbnBzcEZoZUR5V2lrKzZOM1U3dEdaV0t6WjFJZFBucUN1QmhQb0pPZWtjbHpyMzJNMVdibjVSNFBBZkRvdmJjelk5NHludTc5QWQ5LzN0ZW5ibFJlOXV3L1RPOStnN25uOWh2ekxMQ2RNOTdNTEF2UmthZG5NN2xjYnY2WXRZZ0JYNC9DN1hiejVZZTlNZWV4MDV6TDVXYnJqcjArQVZXZzJVeEdaaFlXaTVWK24zNUg4ZmhZNHVPaUtSWVhROU5HZFZtL2FRZEhqcDRrUGk2YU8yOXQ2M085aEtSa0FDSno3Y0NYbEp4S3kxc2Y4M3ZlZ3V3N2VBVEFaNFphVnBhRmRSdTNleCtmR1FwYXJEYWZmdkFVVGovem1CbHpsekp5M084a0pxWHdkTGQ3NkhKSGUrOXNyeHdCSmhQUFAzay9qYSs1aXMrRy9NUzR5VE5vM3JnZUxadGN3L1V0R21wSjNqbFNDQ1VpSWlJaUlpTC9tTmtRU2R2NG41bDU4azR5bkFleHVaS1pmYklMN2VMSEVoR1EvL0t4ZnlPTDFjYUlzYjh6NHBlcG1FeEcrdmZwUWNkMkxRQVlQL3hqdnZoK0xELy9OcDJ4azJad1hiTUc5SHUxT3kyYjFPZXZ1VXNKTUpsSVRjdGc5SzkvY0gyTFJxemR1STErbjN4SFdrWW0zMzcyaGpkTU1ac0RHUFIrTDU1NDRWMGVlZll0bm5tOEs1MXZidXNYZ2pnY1RuNmRPb3NoUDR6bjlnN1g4OG96RDN2N29pTERPWFl5a2ZsTFZoTWVGc3JzQlNzd0dZMVVxbENHeEZNcHpGNndndkdUWjdMLzBGRnExNmpNZTMxNlVLRnNLWnd1RjhOR1RTSXlJc3k3ekczSnluVWNQWjdndDFUdjYwLzZZRElaaWNnVkpvRm5SOENQdi9pUnFYOHRvTityVHhOb05qTjMwU3IySGpoTVJIZ29jeGV1d21nMFVLTmFSZTg1WWFFaFB1TUhlUGV6b2Q3ZjIreDJYdWs3a0t0clY2VkVzVGhjYmplangwOGpLTkJNamFxbnI3UC8wRkgrOStLN1B0ZkpxY2tGY09UWVNiOSs4TjBkcjljN0ExbTFaak8zMzNROVR6eDA1MW5EcE9hTjZ6RisrQ2RNbTdtSVNkUG04c1BQVTJqVlBPOWxqWkkvaFZBaUlpSWlJaUp5UVFRYjQ3a2hmaXgvbmJ3ZHF5dVJMTmNKWmliY1NidjRuNGtPcUhXcGgxZG9kcnVEbWZPVzBiNU5VM3AwNitKVEp5a2lQSXczWG55YysrL3N5TWh4dnhNZEZlbXREVFJsK254V3JkMU1hRWd3VFJwZXpVTmRidVdSWjk2aWRNbGlET3ovQ3BVcWxQRjVucktsaXZQOXdMZDQ4NE1oREIwNWtSYlgxdk1KVXdBMmJObko1RC9uMGIvUE03UnUwZENucjFXekJ0U3RYWTFYK3czRzZYSVJGaHJDMDQ5MUlUd3NoT2RmLzRUMW0zZFFyWEo1M24valdkcTNib3JCNEFtNFRFYWp0ejVWam1KeE1iejJmRGRxMTZqczh4eG4xb2pLY2Z4RUluL09Xa3pYVHUyNTVjYVdBQnc5bnNBM1AvNEtRSGhZQ0M5MmY5QW4zQWtLTkhOYmgxWSsxM2x2d09rUUt0QnNadmUrZ3l4ZHRkN2JGaE1keWR1OW55STZ1N0I0ZUZnbzF6Vzl4bHVvSFdEMndoVk1tRHJiKzdoeWhUS01ILzZKei9OOC9jTjRWcTdaNUgzOC91dlBrcEdaUmFrU3Z1OTNRUUpNSmpyZDFKcE9ON1hHYXJNVEZHZ3U5TG5pWVhDNzNRWFBmUk1SRVJFUkVSRTVCMm1PdmN4SnVKY3Mxd2tBQWd6aHRJbjdpZmpBYXk3eHlBclA2WEpoTXA1N0dXV1h5KzB6bTJucmpyMVVyVlF1enlWd3VaL3JaTUlwU2hhUE82K3g1dVhnNGVPa3BLWG51M1FQd08xMjQzUzVNQmdNNS9WYVY2elpSTU42dFFnd21YemFIUTRuQVFHK2JXbnBHV1JrV2dyMUdxMDJPemFiRGJjYklpUEN6bnE4L0hjb2hCSVJFUkVSRVpFTEx0TjVtTmtKOTVMaFBBU0FrU0FhUnIxRjFiQUhMdkhJUk9SU1VRZ2xJaUlpSWlJaVJjTGlTbUJPd24ya09uWjUyOG9HdDZkcHpHZVlEWGt2OHhLUnk1ZENLQkVSRVJFUkVTa3lkbmNhaTVPZTVaaDFvYmN0MkZpTXVwRXZVem4wSGd5Yyt6SXdFZmx2VWdnbElpSWlJaUlpUmN6Tmh0UUJiRTRmNHRNYUZWQ05SdEh2VVR5d3lTVWFsNGhjVEFxaFJFUkVSRVJFNUtJNFpKbkZxdVEzc0xoTytyU1hDVzdITlpGdkVCRlE2UktOVEVRdUJvVlFJaUlpSWlJaWN0RTQzVmxzVFIvS2x2UnZjYm90M25ZRFJvb0hOYU5peU8yVUM3bEpOYU5FTGtNS29VUkVSRVJFUk9TaXkzS2RZSDNLeCt6TitpM1AvakxCN1NnWmRCM1I1cHJFbUdzcmxCSzVEQ2lFRWhFUkVSRVJrVXNtdzNtWTNSbS9zQ2Z6VjdKY0ovSTlMc1JZa2hoelRhTE50UWcyRlNQWUdFdVFNWllnWXh6QnBsaENqQ1V2NHFoRjVId29oQklSRVJFUkVaRkx6bzJMWTlaRjdNNFl4MkhMYkZ6WUwvV1FSSXJFZmFYM1h1b2hYRElLb1VSRVJFUkVST1JmeGVuT0l0RytnUVRiR2hKc2EwbTByY1hpU3JqVXd4SzVJQlJDaVlpSWlJaUlpUHlMWlRnUGttQmJRNHA5SnhaWElsWlhFbFpYTWxaWEVqWlhza0lxK2M5UUNDVWlJaUlpSWlJaUlsS0VqSmQ2QUNJaUlpSWlJaUlpY3ZsVENDVWlJaUlpSWlJaUlrVk9JWlNJaUlpSWlJaUlpQlE1aFZBaUlpSWlJaUlpSWxMa0ZFS0ppSWlJaUlpSWlFaVJVd2dsSWlJaUlpSWlJaUpGVGlHVWlJaUlpSWlJaUlnVU9ZVlFJaUlpSWlJaUlpSlM1QlJDaVlpSWlJaUlpSWhJa1ZNSUpTSWlJaUlpSWlJaVJVNGhsSWlJaUlpSWlJaUlGRG1GVUNJaUlpSWlJaUlpVXVRVVFvbUlpSWlJaUlpSVNKRlRDQ1VpSWlJaUlpSWlJa1ZPSVpTSWlJaUlpSWlJaUJRNWhWQWlJaUlpSWlJaUlsTGtGRUtKaUlpSWlJaUlpRWlSVXdnbElpSWlJaUlpSWlKRlRpR1VpSWlJaUlpSWlJZ1VPWVZRSWlJaUlpSWlJaUpTNUJSQ2lZaUlpSWlJaUloSWtWTUlKU0lpSWlJaUlpSWlSVTRobElpSWlJaUlpSWlJRkRtRlVDSWlJaUlpSWlJaVV1UVVRb21JaUlpSWlJaUlTSkZUQ0NVaUlpSWlJaUlpSWtWT0laU0lpSWlJaUlpSWlCUTVoVkFpSWlJaUlpSWlJbExrRkVLSmlJaUlpSWlJaUVpUlV3Z2xJaUlpSWlJaUlpSkZUaUdVaUlpSWlJaUlpSWdVT1lWUUlpSWlJaUlpSWlKUzVCUkNpWWlJaUlpSWlJaElrVk1JSlNJaUlpSWlJaUlpUlU0aGxJaUlpSWlJeVAvYnNXTUJBQUFBZ0VIKzFxUFlWeGdCc0pOUUFBQUFBT3drRkFBQUFBQTdDUVVBQUFEQVRrSUJBQUFBc0pOUUFBQUFBT3drRkFBQUFBQTdDUVVBQUFEQUxxQkxmOC9BcEh5MkFBQUFBRWxGVGtTdVFtQ0MiLAoJIlRoZW1lIiA6ICIiLAoJIlR5cGUiIDogIm1pbmQiLAoJIlZlcnNpb24iIDogIiIKfQo="/>
    </extobj>
  </extobjs>
</s:customData>
</file>

<file path=customXml/itemProps231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5448</Words>
  <Application>WPS 演示</Application>
  <PresentationFormat>宽屏</PresentationFormat>
  <Paragraphs>519</Paragraphs>
  <Slides>52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35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89" baseType="lpstr">
      <vt:lpstr>Arial</vt:lpstr>
      <vt:lpstr>宋体</vt:lpstr>
      <vt:lpstr>Wingdings</vt:lpstr>
      <vt:lpstr>优设标题黑</vt:lpstr>
      <vt:lpstr>黑体</vt:lpstr>
      <vt:lpstr>阿里巴巴普惠体</vt:lpstr>
      <vt:lpstr>思源宋体 CN Heavy</vt:lpstr>
      <vt:lpstr>华文新魏</vt:lpstr>
      <vt:lpstr>华文仿宋</vt:lpstr>
      <vt:lpstr>汉仪书魂体简</vt:lpstr>
      <vt:lpstr>微软雅黑</vt:lpstr>
      <vt:lpstr>Arial Unicode MS</vt:lpstr>
      <vt:lpstr>Calibri</vt:lpstr>
      <vt:lpstr>思源黑体 CN Normal</vt:lpstr>
      <vt:lpstr>字体管家方萌</vt:lpstr>
      <vt:lpstr>汉仪正圆-45W</vt:lpstr>
      <vt:lpstr>五只小可爱</vt:lpstr>
      <vt:lpstr>仿宋</vt:lpstr>
      <vt:lpstr>Calibri</vt:lpstr>
      <vt:lpstr>Roboto Regular</vt:lpstr>
      <vt:lpstr>思源黑体 CN Regular</vt:lpstr>
      <vt:lpstr>+中文标题</vt:lpstr>
      <vt:lpstr>汉仪铸字木头人W</vt:lpstr>
      <vt:lpstr>松栗奶油</vt:lpstr>
      <vt:lpstr>站酷小薇LOGO体</vt:lpstr>
      <vt:lpstr>Arial</vt:lpstr>
      <vt:lpstr>义启春芽</vt:lpstr>
      <vt:lpstr>汉仪超级战甲W</vt:lpstr>
      <vt:lpstr>汉仪刚艺体-85W</vt:lpstr>
      <vt:lpstr>Segoe Print</vt:lpstr>
      <vt:lpstr>Wingdings</vt:lpstr>
      <vt:lpstr>三极奶油体</vt:lpstr>
      <vt:lpstr>幼圆</vt:lpstr>
      <vt:lpstr>汉仪旗黑-35S</vt:lpstr>
      <vt:lpstr>汉仪铸字卡酷体W</vt:lpstr>
      <vt:lpstr>Office 主题</vt:lpstr>
      <vt:lpstr>1_Office 主题​​</vt:lpstr>
      <vt:lpstr>PowerPoint 演示文稿</vt:lpstr>
      <vt:lpstr>PowerPoint 演示文稿</vt:lpstr>
      <vt:lpstr>江苏省英雄中队-董江天中队                     （2020创建） </vt:lpstr>
      <vt:lpstr>三井实验小学“英雄100”授旗仪式（2020.12）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小脚印 大幸福</vt:lpstr>
      <vt:lpstr>PowerPoint 演示文稿</vt:lpstr>
      <vt:lpstr>亚 夫 村 概 况</vt:lpstr>
      <vt:lpstr>PowerPoint 演示文稿</vt:lpstr>
      <vt:lpstr>PowerPoint 演示文稿</vt:lpstr>
      <vt:lpstr>PowerPoint 演示文稿</vt:lpstr>
      <vt:lpstr>亚 夫 村 实 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亚 夫 村 活 动</vt:lpstr>
      <vt:lpstr>PowerPoint 演示文稿</vt:lpstr>
      <vt:lpstr>PowerPoint 演示文稿</vt:lpstr>
      <vt:lpstr>PowerPoint 演示文稿</vt:lpstr>
      <vt:lpstr>主题课程《小小农具大乾坤》——感受“劳动”魅力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亚 夫 村 成 效</vt:lpstr>
      <vt:lpstr>PowerPoint 演示文稿</vt:lpstr>
      <vt:lpstr>PowerPoint 演示文稿</vt:lpstr>
      <vt:lpstr>PowerPoint 演示文稿</vt:lpstr>
      <vt:lpstr>PowerPoint 演示文稿</vt:lpstr>
      <vt:lpstr>谢谢聆听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主题名称</dc:title>
  <dc:creator>张勇</dc:creator>
  <cp:lastModifiedBy>茶豌香香</cp:lastModifiedBy>
  <cp:revision>121</cp:revision>
  <dcterms:created xsi:type="dcterms:W3CDTF">2022-08-17T14:34:00Z</dcterms:created>
  <dcterms:modified xsi:type="dcterms:W3CDTF">2024-05-22T02:09:09Z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9306DA528ABF4ABDB2F7D62608302C07_13</vt:lpwstr>
  </property>
  <property fmtid="{D5CDD505-2E9C-101B-9397-08002B2CF9AE}" pid="3" name="KSOProductBuildVer">
    <vt:lpwstr>2052-12.1.0.16929</vt:lpwstr>
  </property>
</Properties>
</file>