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media/image6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  <p:sldMasterId id="2147483674" r:id="rId4"/>
  </p:sldMasterIdLst>
  <p:notesMasterIdLst>
    <p:notesMasterId r:id="rId6"/>
  </p:notesMasterIdLst>
  <p:handoutMasterIdLst>
    <p:handoutMasterId r:id="rId20"/>
  </p:handoutMasterIdLst>
  <p:sldIdLst>
    <p:sldId id="415" r:id="rId5"/>
    <p:sldId id="398" r:id="rId7"/>
    <p:sldId id="256" r:id="rId8"/>
    <p:sldId id="392" r:id="rId9"/>
    <p:sldId id="279" r:id="rId10"/>
    <p:sldId id="446" r:id="rId11"/>
    <p:sldId id="445" r:id="rId12"/>
    <p:sldId id="290" r:id="rId13"/>
    <p:sldId id="430" r:id="rId14"/>
    <p:sldId id="291" r:id="rId15"/>
    <p:sldId id="429" r:id="rId16"/>
    <p:sldId id="372" r:id="rId17"/>
    <p:sldId id="299" r:id="rId18"/>
    <p:sldId id="456" r:id="rId19"/>
  </p:sldIdLst>
  <p:sldSz cx="12192000" cy="6858000"/>
  <p:notesSz cx="6858000" cy="9144000"/>
  <p:embeddedFontLst>
    <p:embeddedFont>
      <p:font typeface="字魂36号-正文宋楷" panose="00000500000000000000" charset="-122"/>
      <p:regular r:id="rId24"/>
    </p:embeddedFont>
    <p:embeddedFont>
      <p:font typeface="柳公权楷书" panose="02010600010101010101" charset="-122"/>
      <p:regular r:id="rId25"/>
    </p:embeddedFont>
    <p:embeddedFont>
      <p:font typeface="楷体" panose="02010609060101010101" charset="-122"/>
      <p:regular r:id="rId26"/>
    </p:embeddedFont>
    <p:embeddedFont>
      <p:font typeface="字魂正文宋楷" panose="00000500000000000000" charset="-122"/>
      <p:regular r:id="rId27"/>
    </p:embeddedFont>
    <p:embeddedFont>
      <p:font typeface="字魂江舟行客" panose="00000500000000000000" charset="-122"/>
      <p:regular r:id="rId28"/>
    </p:embeddedFont>
    <p:embeddedFont>
      <p:font typeface="微软雅黑" panose="020B0503020204020204" charset="-122"/>
      <p:regular r:id="rId29"/>
    </p:embeddedFont>
    <p:embeddedFont>
      <p:font typeface="字魂49号-逍遥行书" panose="00000500000000000000" charset="-122"/>
      <p:regular r:id="rId30"/>
    </p:embeddedFont>
    <p:embeddedFont>
      <p:font typeface="字魂87号-乾坤手书" panose="00000500000000000000" charset="-122"/>
      <p:regular r:id="rId31"/>
    </p:embeddedFont>
    <p:embeddedFont>
      <p:font typeface="字小魂乾坤手书" panose="00000500000000000000" charset="-122"/>
      <p:regular r:id="rId32"/>
    </p:embeddedFont>
    <p:embeddedFont>
      <p:font typeface="字魂逍遥行书" panose="00000500000000000000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tags" Target="tags/tag212.xml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微信公众号：初中语文匠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0000" y="1585595"/>
            <a:ext cx="4572000" cy="46482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375285" y="804545"/>
            <a:ext cx="116814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微信扫码关注公众号：初中语文匠</a:t>
            </a:r>
            <a:r>
              <a:rPr lang="en-US" altLang="zh-CN" sz="32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 </a:t>
            </a:r>
            <a:r>
              <a:rPr lang="zh-CN" altLang="en-US" sz="320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获取更多原创优质课件资源！</a:t>
            </a:r>
            <a:endParaRPr lang="zh-CN" altLang="en-US" sz="320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2" Type="http://schemas.openxmlformats.org/officeDocument/2006/relationships/theme" Target="../theme/theme1.xml"/><Relationship Id="rId51" Type="http://schemas.openxmlformats.org/officeDocument/2006/relationships/tags" Target="../tags/tag40.xml"/><Relationship Id="rId50" Type="http://schemas.openxmlformats.org/officeDocument/2006/relationships/tags" Target="../tags/tag39.xml"/><Relationship Id="rId5" Type="http://schemas.openxmlformats.org/officeDocument/2006/relationships/slideLayout" Target="../slideLayouts/slideLayout5.xml"/><Relationship Id="rId49" Type="http://schemas.openxmlformats.org/officeDocument/2006/relationships/tags" Target="../tags/tag38.xml"/><Relationship Id="rId48" Type="http://schemas.openxmlformats.org/officeDocument/2006/relationships/tags" Target="../tags/tag37.xml"/><Relationship Id="rId47" Type="http://schemas.openxmlformats.org/officeDocument/2006/relationships/tags" Target="../tags/tag36.xml"/><Relationship Id="rId46" Type="http://schemas.openxmlformats.org/officeDocument/2006/relationships/tags" Target="../tags/tag35.xml"/><Relationship Id="rId45" Type="http://schemas.openxmlformats.org/officeDocument/2006/relationships/tags" Target="../tags/tag34.xml"/><Relationship Id="rId44" Type="http://schemas.openxmlformats.org/officeDocument/2006/relationships/tags" Target="../tags/tag33.xml"/><Relationship Id="rId43" Type="http://schemas.openxmlformats.org/officeDocument/2006/relationships/tags" Target="../tags/tag32.xml"/><Relationship Id="rId42" Type="http://schemas.openxmlformats.org/officeDocument/2006/relationships/tags" Target="../tags/tag31.xml"/><Relationship Id="rId41" Type="http://schemas.openxmlformats.org/officeDocument/2006/relationships/tags" Target="../tags/tag30.xml"/><Relationship Id="rId40" Type="http://schemas.openxmlformats.org/officeDocument/2006/relationships/tags" Target="../tags/tag29.xml"/><Relationship Id="rId4" Type="http://schemas.openxmlformats.org/officeDocument/2006/relationships/slideLayout" Target="../slideLayouts/slideLayout4.xml"/><Relationship Id="rId39" Type="http://schemas.openxmlformats.org/officeDocument/2006/relationships/tags" Target="../tags/tag28.xml"/><Relationship Id="rId38" Type="http://schemas.openxmlformats.org/officeDocument/2006/relationships/tags" Target="../tags/tag27.xml"/><Relationship Id="rId37" Type="http://schemas.openxmlformats.org/officeDocument/2006/relationships/tags" Target="../tags/tag26.xml"/><Relationship Id="rId36" Type="http://schemas.openxmlformats.org/officeDocument/2006/relationships/tags" Target="../tags/tag25.xml"/><Relationship Id="rId35" Type="http://schemas.openxmlformats.org/officeDocument/2006/relationships/tags" Target="../tags/tag24.xml"/><Relationship Id="rId34" Type="http://schemas.openxmlformats.org/officeDocument/2006/relationships/tags" Target="../tags/tag23.xml"/><Relationship Id="rId33" Type="http://schemas.openxmlformats.org/officeDocument/2006/relationships/tags" Target="../tags/tag22.xml"/><Relationship Id="rId32" Type="http://schemas.openxmlformats.org/officeDocument/2006/relationships/tags" Target="../tags/tag21.xml"/><Relationship Id="rId31" Type="http://schemas.openxmlformats.org/officeDocument/2006/relationships/tags" Target="../tags/tag20.xml"/><Relationship Id="rId30" Type="http://schemas.openxmlformats.org/officeDocument/2006/relationships/tags" Target="../tags/tag19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18.xml"/><Relationship Id="rId28" Type="http://schemas.openxmlformats.org/officeDocument/2006/relationships/tags" Target="../tags/tag17.xml"/><Relationship Id="rId27" Type="http://schemas.openxmlformats.org/officeDocument/2006/relationships/tags" Target="../tags/tag16.xml"/><Relationship Id="rId26" Type="http://schemas.openxmlformats.org/officeDocument/2006/relationships/tags" Target="../tags/tag15.xml"/><Relationship Id="rId25" Type="http://schemas.openxmlformats.org/officeDocument/2006/relationships/tags" Target="../tags/tag14.xml"/><Relationship Id="rId24" Type="http://schemas.openxmlformats.org/officeDocument/2006/relationships/tags" Target="../tags/tag13.xml"/><Relationship Id="rId23" Type="http://schemas.openxmlformats.org/officeDocument/2006/relationships/tags" Target="../tags/tag12.xml"/><Relationship Id="rId22" Type="http://schemas.openxmlformats.org/officeDocument/2006/relationships/tags" Target="../tags/tag11.xml"/><Relationship Id="rId21" Type="http://schemas.openxmlformats.org/officeDocument/2006/relationships/tags" Target="../tags/tag10.xml"/><Relationship Id="rId20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.xml"/><Relationship Id="rId18" Type="http://schemas.openxmlformats.org/officeDocument/2006/relationships/tags" Target="../tags/tag7.xml"/><Relationship Id="rId17" Type="http://schemas.openxmlformats.org/officeDocument/2006/relationships/tags" Target="../tags/tag6.xml"/><Relationship Id="rId16" Type="http://schemas.openxmlformats.org/officeDocument/2006/relationships/tags" Target="../tags/tag5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8" Type="http://schemas.openxmlformats.org/officeDocument/2006/relationships/theme" Target="../theme/theme3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微信公众号：初中语文匠"/>
          <p:cNvSpPr txBox="1"/>
          <p:nvPr userDrawn="1">
            <p:custDataLst>
              <p:tags r:id="rId14"/>
            </p:custDataLst>
          </p:nvPr>
        </p:nvSpPr>
        <p:spPr>
          <a:xfrm rot="1020000">
            <a:off x="12454890" y="183896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8" name="微信公众号：初中语文匠"/>
          <p:cNvSpPr txBox="1"/>
          <p:nvPr userDrawn="1">
            <p:custDataLst>
              <p:tags r:id="rId15"/>
            </p:custDataLst>
          </p:nvPr>
        </p:nvSpPr>
        <p:spPr>
          <a:xfrm>
            <a:off x="12412980" y="2459355"/>
            <a:ext cx="147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9" name="微信公众号：初中语文匠"/>
          <p:cNvSpPr txBox="1"/>
          <p:nvPr userDrawn="1">
            <p:custDataLst>
              <p:tags r:id="rId16"/>
            </p:custDataLst>
          </p:nvPr>
        </p:nvSpPr>
        <p:spPr>
          <a:xfrm rot="19020000">
            <a:off x="12139930" y="3199130"/>
            <a:ext cx="20186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0" name="微信公众号：初中语文匠"/>
          <p:cNvSpPr txBox="1"/>
          <p:nvPr userDrawn="1">
            <p:custDataLst>
              <p:tags r:id="rId17"/>
            </p:custDataLst>
          </p:nvPr>
        </p:nvSpPr>
        <p:spPr>
          <a:xfrm rot="2580000">
            <a:off x="13276580" y="349250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noFill/>
              </a:rPr>
              <a:t>微信公众号：初中语文匠</a:t>
            </a:r>
            <a:endParaRPr lang="zh-CN" altLang="en-US" sz="1000">
              <a:noFill/>
            </a:endParaRPr>
          </a:p>
        </p:txBody>
      </p:sp>
      <p:sp>
        <p:nvSpPr>
          <p:cNvPr id="11" name="微信公众号：初中语文匠"/>
          <p:cNvSpPr txBox="1"/>
          <p:nvPr userDrawn="1">
            <p:custDataLst>
              <p:tags r:id="rId18"/>
            </p:custDataLst>
          </p:nvPr>
        </p:nvSpPr>
        <p:spPr>
          <a:xfrm rot="5400000">
            <a:off x="12410440" y="4313555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2" name="微信公众号：初中语文匠"/>
          <p:cNvSpPr txBox="1"/>
          <p:nvPr userDrawn="1">
            <p:custDataLst>
              <p:tags r:id="rId19"/>
            </p:custDataLst>
          </p:nvPr>
        </p:nvSpPr>
        <p:spPr>
          <a:xfrm>
            <a:off x="14021435" y="245935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3" name="微信公众号：初中语文匠"/>
          <p:cNvSpPr txBox="1"/>
          <p:nvPr userDrawn="1">
            <p:custDataLst>
              <p:tags r:id="rId20"/>
            </p:custDataLst>
          </p:nvPr>
        </p:nvSpPr>
        <p:spPr>
          <a:xfrm rot="1020000">
            <a:off x="14944725" y="452628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4" name="微信公众号：初中语文匠"/>
          <p:cNvSpPr txBox="1"/>
          <p:nvPr userDrawn="1">
            <p:custDataLst>
              <p:tags r:id="rId21"/>
            </p:custDataLst>
          </p:nvPr>
        </p:nvSpPr>
        <p:spPr>
          <a:xfrm rot="5400000">
            <a:off x="14685010" y="3672840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5" name="微信公众号：初中语文匠"/>
          <p:cNvSpPr txBox="1"/>
          <p:nvPr userDrawn="1">
            <p:custDataLst>
              <p:tags r:id="rId22"/>
            </p:custDataLst>
          </p:nvPr>
        </p:nvSpPr>
        <p:spPr>
          <a:xfrm rot="17940000">
            <a:off x="13833475" y="3672840"/>
            <a:ext cx="20186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6" name="微信公众号：初中语文匠"/>
          <p:cNvSpPr txBox="1"/>
          <p:nvPr userDrawn="1">
            <p:custDataLst>
              <p:tags r:id="rId23"/>
            </p:custDataLst>
          </p:nvPr>
        </p:nvSpPr>
        <p:spPr>
          <a:xfrm rot="5400000">
            <a:off x="15325725" y="3317875"/>
            <a:ext cx="19767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7" name="微信公众号：初中语文匠"/>
          <p:cNvSpPr txBox="1"/>
          <p:nvPr userDrawn="1">
            <p:custDataLst>
              <p:tags r:id="rId24"/>
            </p:custDataLst>
          </p:nvPr>
        </p:nvSpPr>
        <p:spPr>
          <a:xfrm>
            <a:off x="16382365" y="255206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8" name="微信公众号：初中语文匠"/>
          <p:cNvSpPr txBox="1"/>
          <p:nvPr userDrawn="1">
            <p:custDataLst>
              <p:tags r:id="rId25"/>
            </p:custDataLst>
          </p:nvPr>
        </p:nvSpPr>
        <p:spPr>
          <a:xfrm>
            <a:off x="16340455" y="397510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9" name="微信公众号：初中语文匠"/>
          <p:cNvSpPr txBox="1"/>
          <p:nvPr userDrawn="1">
            <p:custDataLst>
              <p:tags r:id="rId26"/>
            </p:custDataLst>
          </p:nvPr>
        </p:nvSpPr>
        <p:spPr>
          <a:xfrm rot="5400000">
            <a:off x="17143095" y="3405505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0" name="微信公众号：初中语文匠"/>
          <p:cNvSpPr txBox="1"/>
          <p:nvPr userDrawn="1">
            <p:custDataLst>
              <p:tags r:id="rId27"/>
            </p:custDataLst>
          </p:nvPr>
        </p:nvSpPr>
        <p:spPr>
          <a:xfrm rot="5400000">
            <a:off x="15045690" y="3423920"/>
            <a:ext cx="444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noFill/>
              </a:rPr>
              <a:t>微信公众号：初中语文匠</a:t>
            </a:r>
            <a:endParaRPr lang="zh-CN" altLang="en-US" sz="2800">
              <a:noFill/>
            </a:endParaRPr>
          </a:p>
        </p:txBody>
      </p:sp>
      <p:sp>
        <p:nvSpPr>
          <p:cNvPr id="21" name="微信公众号：初中语文匠"/>
          <p:cNvSpPr txBox="1"/>
          <p:nvPr userDrawn="1">
            <p:custDataLst>
              <p:tags r:id="rId28"/>
            </p:custDataLst>
          </p:nvPr>
        </p:nvSpPr>
        <p:spPr>
          <a:xfrm rot="3240000">
            <a:off x="18392775" y="189801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2" name="微信公众号：初中语文匠"/>
          <p:cNvSpPr txBox="1"/>
          <p:nvPr userDrawn="1">
            <p:custDataLst>
              <p:tags r:id="rId29"/>
            </p:custDataLst>
          </p:nvPr>
        </p:nvSpPr>
        <p:spPr>
          <a:xfrm>
            <a:off x="18460720" y="2467610"/>
            <a:ext cx="1270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3" name="微信公众号：初中语文匠"/>
          <p:cNvSpPr txBox="1"/>
          <p:nvPr userDrawn="1">
            <p:custDataLst>
              <p:tags r:id="rId30"/>
            </p:custDataLst>
          </p:nvPr>
        </p:nvSpPr>
        <p:spPr>
          <a:xfrm rot="5400000">
            <a:off x="18289270" y="3571240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4" name="微信公众号：初中语文匠"/>
          <p:cNvSpPr txBox="1"/>
          <p:nvPr userDrawn="1">
            <p:custDataLst>
              <p:tags r:id="rId31"/>
            </p:custDataLst>
          </p:nvPr>
        </p:nvSpPr>
        <p:spPr>
          <a:xfrm rot="19500000">
            <a:off x="18938240" y="439356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5" name="微信公众号：初中语文匠"/>
          <p:cNvSpPr txBox="1"/>
          <p:nvPr userDrawn="1">
            <p:custDataLst>
              <p:tags r:id="rId32"/>
            </p:custDataLst>
          </p:nvPr>
        </p:nvSpPr>
        <p:spPr>
          <a:xfrm>
            <a:off x="19592925" y="167894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6" name="微信公众号：初中语文匠"/>
          <p:cNvSpPr txBox="1"/>
          <p:nvPr userDrawn="1">
            <p:custDataLst>
              <p:tags r:id="rId33"/>
            </p:custDataLst>
          </p:nvPr>
        </p:nvSpPr>
        <p:spPr>
          <a:xfrm rot="5400000">
            <a:off x="19280505" y="2887345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7" name="微信公众号：初中语文匠"/>
          <p:cNvSpPr txBox="1"/>
          <p:nvPr userDrawn="1">
            <p:custDataLst>
              <p:tags r:id="rId34"/>
            </p:custDataLst>
          </p:nvPr>
        </p:nvSpPr>
        <p:spPr>
          <a:xfrm>
            <a:off x="19592925" y="245872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8" name="微信公众号：初中语文匠"/>
          <p:cNvSpPr txBox="1"/>
          <p:nvPr userDrawn="1">
            <p:custDataLst>
              <p:tags r:id="rId35"/>
            </p:custDataLst>
          </p:nvPr>
        </p:nvSpPr>
        <p:spPr>
          <a:xfrm rot="5400000">
            <a:off x="20521295" y="308610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9" name="微信公众号：初中语文匠"/>
          <p:cNvSpPr txBox="1"/>
          <p:nvPr userDrawn="1">
            <p:custDataLst>
              <p:tags r:id="rId36"/>
            </p:custDataLst>
          </p:nvPr>
        </p:nvSpPr>
        <p:spPr>
          <a:xfrm>
            <a:off x="19592925" y="367284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0" name="微信公众号：初中语文匠"/>
          <p:cNvSpPr txBox="1"/>
          <p:nvPr userDrawn="1">
            <p:custDataLst>
              <p:tags r:id="rId37"/>
            </p:custDataLst>
          </p:nvPr>
        </p:nvSpPr>
        <p:spPr>
          <a:xfrm rot="5400000">
            <a:off x="18691225" y="4798695"/>
            <a:ext cx="19767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1" name="微信公众号：初中语文匠"/>
          <p:cNvSpPr txBox="1"/>
          <p:nvPr userDrawn="1">
            <p:custDataLst>
              <p:tags r:id="rId38"/>
            </p:custDataLst>
          </p:nvPr>
        </p:nvSpPr>
        <p:spPr>
          <a:xfrm>
            <a:off x="19747865" y="403288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2" name="微信公众号：初中语文匠"/>
          <p:cNvSpPr txBox="1"/>
          <p:nvPr userDrawn="1">
            <p:custDataLst>
              <p:tags r:id="rId39"/>
            </p:custDataLst>
          </p:nvPr>
        </p:nvSpPr>
        <p:spPr>
          <a:xfrm>
            <a:off x="19705955" y="545592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3" name="微信公众号：初中语文匠"/>
          <p:cNvSpPr txBox="1"/>
          <p:nvPr userDrawn="1">
            <p:custDataLst>
              <p:tags r:id="rId40"/>
            </p:custDataLst>
          </p:nvPr>
        </p:nvSpPr>
        <p:spPr>
          <a:xfrm rot="5400000">
            <a:off x="20508595" y="4886325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4" name="微信公众号：初中语文匠"/>
          <p:cNvSpPr txBox="1"/>
          <p:nvPr userDrawn="1">
            <p:custDataLst>
              <p:tags r:id="rId41"/>
            </p:custDataLst>
          </p:nvPr>
        </p:nvSpPr>
        <p:spPr>
          <a:xfrm rot="1020000">
            <a:off x="22444710" y="105791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5" name="微信公众号：初中语文匠"/>
          <p:cNvSpPr txBox="1"/>
          <p:nvPr userDrawn="1">
            <p:custDataLst>
              <p:tags r:id="rId42"/>
            </p:custDataLst>
          </p:nvPr>
        </p:nvSpPr>
        <p:spPr>
          <a:xfrm>
            <a:off x="21962110" y="167386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6" name="微信公众号：初中语文匠"/>
          <p:cNvSpPr txBox="1"/>
          <p:nvPr userDrawn="1">
            <p:custDataLst>
              <p:tags r:id="rId43"/>
            </p:custDataLst>
          </p:nvPr>
        </p:nvSpPr>
        <p:spPr>
          <a:xfrm rot="2580000">
            <a:off x="22110700" y="2656205"/>
            <a:ext cx="19996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noFill/>
              </a:rPr>
              <a:t>微信公众号：初中语文匠</a:t>
            </a:r>
            <a:endParaRPr lang="zh-CN" altLang="en-US" sz="1000">
              <a:noFill/>
            </a:endParaRPr>
          </a:p>
        </p:txBody>
      </p:sp>
      <p:sp>
        <p:nvSpPr>
          <p:cNvPr id="37" name="微信公众号：初中语文匠"/>
          <p:cNvSpPr txBox="1"/>
          <p:nvPr userDrawn="1">
            <p:custDataLst>
              <p:tags r:id="rId44"/>
            </p:custDataLst>
          </p:nvPr>
        </p:nvSpPr>
        <p:spPr>
          <a:xfrm rot="19020000">
            <a:off x="21863685" y="2459990"/>
            <a:ext cx="20186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8" name="微信公众号：初中语文匠"/>
          <p:cNvSpPr txBox="1"/>
          <p:nvPr userDrawn="1">
            <p:custDataLst>
              <p:tags r:id="rId45"/>
            </p:custDataLst>
          </p:nvPr>
        </p:nvSpPr>
        <p:spPr>
          <a:xfrm>
            <a:off x="22040850" y="410146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9" name="微信公众号：初中语文匠"/>
          <p:cNvSpPr txBox="1"/>
          <p:nvPr userDrawn="1">
            <p:custDataLst>
              <p:tags r:id="rId46"/>
            </p:custDataLst>
          </p:nvPr>
        </p:nvSpPr>
        <p:spPr>
          <a:xfrm rot="5400000">
            <a:off x="21189950" y="5216525"/>
            <a:ext cx="19767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0" name="微信公众号：初中语文匠"/>
          <p:cNvSpPr txBox="1"/>
          <p:nvPr userDrawn="1">
            <p:custDataLst>
              <p:tags r:id="rId47"/>
            </p:custDataLst>
          </p:nvPr>
        </p:nvSpPr>
        <p:spPr>
          <a:xfrm>
            <a:off x="22045930" y="620014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1" name="微信公众号：初中语文匠"/>
          <p:cNvSpPr txBox="1"/>
          <p:nvPr userDrawn="1">
            <p:custDataLst>
              <p:tags r:id="rId48"/>
            </p:custDataLst>
          </p:nvPr>
        </p:nvSpPr>
        <p:spPr>
          <a:xfrm rot="19500000">
            <a:off x="22429470" y="460438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2" name="微信公众号：初中语文匠"/>
          <p:cNvSpPr txBox="1"/>
          <p:nvPr userDrawn="1">
            <p:custDataLst>
              <p:tags r:id="rId49"/>
            </p:custDataLst>
          </p:nvPr>
        </p:nvSpPr>
        <p:spPr>
          <a:xfrm rot="5400000">
            <a:off x="22050375" y="554164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3" name="微信公众号：初中语文匠"/>
          <p:cNvSpPr txBox="1"/>
          <p:nvPr userDrawn="1">
            <p:custDataLst>
              <p:tags r:id="rId50"/>
            </p:custDataLst>
          </p:nvPr>
        </p:nvSpPr>
        <p:spPr>
          <a:xfrm>
            <a:off x="22745700" y="5058410"/>
            <a:ext cx="1174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4" name="微信公众号：初中语文匠"/>
          <p:cNvSpPr txBox="1"/>
          <p:nvPr userDrawn="1">
            <p:custDataLst>
              <p:tags r:id="rId51"/>
            </p:custDataLst>
          </p:nvPr>
        </p:nvSpPr>
        <p:spPr>
          <a:xfrm rot="5400000">
            <a:off x="22666325" y="573849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2" Type="http://schemas.openxmlformats.org/officeDocument/2006/relationships/notesSlide" Target="../notesSlides/notesSlide12.xml"/><Relationship Id="rId41" Type="http://schemas.openxmlformats.org/officeDocument/2006/relationships/slideLayout" Target="../slideLayouts/slideLayout1.xml"/><Relationship Id="rId40" Type="http://schemas.openxmlformats.org/officeDocument/2006/relationships/image" Target="../media/image11.png"/><Relationship Id="rId4" Type="http://schemas.openxmlformats.org/officeDocument/2006/relationships/tags" Target="../tags/tag176.xml"/><Relationship Id="rId39" Type="http://schemas.openxmlformats.org/officeDocument/2006/relationships/tags" Target="../tags/tag211.xml"/><Relationship Id="rId38" Type="http://schemas.openxmlformats.org/officeDocument/2006/relationships/tags" Target="../tags/tag210.xml"/><Relationship Id="rId37" Type="http://schemas.openxmlformats.org/officeDocument/2006/relationships/tags" Target="../tags/tag209.xml"/><Relationship Id="rId36" Type="http://schemas.openxmlformats.org/officeDocument/2006/relationships/tags" Target="../tags/tag208.xml"/><Relationship Id="rId35" Type="http://schemas.openxmlformats.org/officeDocument/2006/relationships/tags" Target="../tags/tag207.xml"/><Relationship Id="rId34" Type="http://schemas.openxmlformats.org/officeDocument/2006/relationships/tags" Target="../tags/tag206.xml"/><Relationship Id="rId33" Type="http://schemas.openxmlformats.org/officeDocument/2006/relationships/tags" Target="../tags/tag205.xml"/><Relationship Id="rId32" Type="http://schemas.openxmlformats.org/officeDocument/2006/relationships/tags" Target="../tags/tag204.xml"/><Relationship Id="rId31" Type="http://schemas.openxmlformats.org/officeDocument/2006/relationships/tags" Target="../tags/tag203.xml"/><Relationship Id="rId30" Type="http://schemas.openxmlformats.org/officeDocument/2006/relationships/tags" Target="../tags/tag202.xml"/><Relationship Id="rId3" Type="http://schemas.microsoft.com/office/2007/relationships/hdphoto" Target="../media/image17.wdp"/><Relationship Id="rId29" Type="http://schemas.openxmlformats.org/officeDocument/2006/relationships/tags" Target="../tags/tag201.xml"/><Relationship Id="rId28" Type="http://schemas.openxmlformats.org/officeDocument/2006/relationships/tags" Target="../tags/tag200.xml"/><Relationship Id="rId27" Type="http://schemas.openxmlformats.org/officeDocument/2006/relationships/tags" Target="../tags/tag199.xml"/><Relationship Id="rId26" Type="http://schemas.openxmlformats.org/officeDocument/2006/relationships/tags" Target="../tags/tag198.xml"/><Relationship Id="rId25" Type="http://schemas.openxmlformats.org/officeDocument/2006/relationships/tags" Target="../tags/tag197.xml"/><Relationship Id="rId24" Type="http://schemas.openxmlformats.org/officeDocument/2006/relationships/tags" Target="../tags/tag196.xml"/><Relationship Id="rId23" Type="http://schemas.openxmlformats.org/officeDocument/2006/relationships/tags" Target="../tags/tag195.xml"/><Relationship Id="rId22" Type="http://schemas.openxmlformats.org/officeDocument/2006/relationships/tags" Target="../tags/tag194.xml"/><Relationship Id="rId21" Type="http://schemas.openxmlformats.org/officeDocument/2006/relationships/tags" Target="../tags/tag193.xml"/><Relationship Id="rId20" Type="http://schemas.openxmlformats.org/officeDocument/2006/relationships/tags" Target="../tags/tag192.xml"/><Relationship Id="rId2" Type="http://schemas.openxmlformats.org/officeDocument/2006/relationships/image" Target="../media/image16.png"/><Relationship Id="rId19" Type="http://schemas.openxmlformats.org/officeDocument/2006/relationships/tags" Target="../tags/tag191.xml"/><Relationship Id="rId18" Type="http://schemas.openxmlformats.org/officeDocument/2006/relationships/tags" Target="../tags/tag190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tags" Target="../tags/tag165.xml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image" Target="../media/image11.png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73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4.xml"/><Relationship Id="rId4" Type="http://schemas.openxmlformats.org/officeDocument/2006/relationships/image" Target="../media/image11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5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甲骨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405" y="500380"/>
            <a:ext cx="2065020" cy="2434590"/>
          </a:xfrm>
          <a:prstGeom prst="rect">
            <a:avLst/>
          </a:prstGeom>
        </p:spPr>
      </p:pic>
      <p:pic>
        <p:nvPicPr>
          <p:cNvPr id="9" name="图片 8" descr="11969899de5c8c0ee2536579e7d849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500380"/>
            <a:ext cx="2374900" cy="2374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06865" y="571500"/>
            <a:ext cx="2331085" cy="2614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600">
                <a:latin typeface="柳公权楷书" panose="02010600010101010101" charset="-122"/>
                <a:ea typeface="柳公权楷书" panose="02010600010101010101" charset="-122"/>
              </a:rPr>
              <a:t>圣</a:t>
            </a:r>
            <a:endParaRPr lang="zh-CN" altLang="en-US" sz="16600"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pic>
        <p:nvPicPr>
          <p:cNvPr id="11" name="图片 10" descr="向右箭头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0820" y="1437640"/>
            <a:ext cx="914400" cy="914400"/>
          </a:xfrm>
          <a:prstGeom prst="rect">
            <a:avLst/>
          </a:prstGeom>
        </p:spPr>
      </p:pic>
      <p:pic>
        <p:nvPicPr>
          <p:cNvPr id="12" name="图片 11" descr="向右箭头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3735" y="1437640"/>
            <a:ext cx="914400" cy="914400"/>
          </a:xfrm>
          <a:prstGeom prst="rect">
            <a:avLst/>
          </a:prstGeom>
        </p:spPr>
      </p:pic>
      <p:pic>
        <p:nvPicPr>
          <p:cNvPr id="13" name="图片 12" descr="向右箭头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6650" y="1437640"/>
            <a:ext cx="914400" cy="9144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80465" y="3186430"/>
            <a:ext cx="8234045" cy="95313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许慎《说文解字》：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聖，从耳者，谓其耳顺。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《风俗通》：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聖者，声也。言闻声知情。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68135" y="500380"/>
            <a:ext cx="247396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600">
                <a:latin typeface="柳公权楷书" panose="02010600010101010101" charset="-122"/>
                <a:ea typeface="柳公权楷书" panose="02010600010101010101" charset="-122"/>
              </a:rPr>
              <a:t>聖</a:t>
            </a:r>
            <a:endParaRPr lang="zh-CN" altLang="en-US" sz="16600"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85215" y="4279265"/>
            <a:ext cx="927608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rgbClr val="FF0000"/>
                </a:solidFill>
                <a:latin typeface="字魂正文宋楷" panose="00000500000000000000" charset="-122"/>
                <a:ea typeface="字魂正文宋楷" panose="00000500000000000000" charset="-122"/>
              </a:rPr>
              <a:t>圣人可以用耳朵听到不同的声音，并且用自己的口与笔将这些声音中包含的情感表现出来。</a:t>
            </a:r>
            <a:endParaRPr lang="zh-CN" altLang="en-US" sz="3200" b="0">
              <a:solidFill>
                <a:srgbClr val="FF0000"/>
              </a:solidFill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 bldLvl="0" animBg="1"/>
      <p:bldP spid="14" grpId="1"/>
      <p:bldP spid="16" grpId="0"/>
      <p:bldP spid="16" grpId="1"/>
      <p:bldP spid="100" grpId="0"/>
      <p:bldP spid="10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-230505" y="132080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微信公众号：初中语文匠"/>
          <p:cNvGrpSpPr/>
          <p:nvPr/>
        </p:nvGrpSpPr>
        <p:grpSpPr>
          <a:xfrm>
            <a:off x="594995" y="497205"/>
            <a:ext cx="3405441" cy="1259205"/>
            <a:chOff x="7568" y="7551"/>
            <a:chExt cx="8685" cy="1983"/>
          </a:xfrm>
        </p:grpSpPr>
        <p:pic>
          <p:nvPicPr>
            <p:cNvPr id="5" name="图片 4" descr="bb57172afc319ef4bf0479511eef8bb7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7568" y="7551"/>
              <a:ext cx="8684" cy="198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290" y="7985"/>
              <a:ext cx="796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联读</a:t>
              </a:r>
              <a:r>
                <a:rPr lang="en-US" altLang="zh-CN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 </a:t>
              </a:r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见圣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sp>
        <p:nvSpPr>
          <p:cNvPr id="8" name="微信公众号：初中语文匠"/>
          <p:cNvSpPr txBox="1"/>
          <p:nvPr/>
        </p:nvSpPr>
        <p:spPr>
          <a:xfrm>
            <a:off x="614292" y="2988327"/>
            <a:ext cx="10963415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“府帖昨夜下，次选中男行。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……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况乃王师顺，抚养甚分明。”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——《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新安吏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“士卒何草草，筑城潼关道。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……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请嘱防关将，慎勿学哥舒！”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——《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潼关吏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“暮婚晨告别， 无乃太匆忙！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……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勿为新婚念， 努力事戎行！”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——《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新婚别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“县吏知我至， 召令习鼓鞞。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……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人生无家别， 何以为蒸黎！”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——《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无家别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“四郊未宁静，垂老不得安。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……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何乡为乐土？安敢尚盘桓？”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——《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垂老别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05700" y="651510"/>
            <a:ext cx="3456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</a:rPr>
              <a:t>三吏三别</a:t>
            </a:r>
            <a:endParaRPr lang="zh-CN" altLang="en-US" sz="4800">
              <a:solidFill>
                <a:srgbClr val="C00000"/>
              </a:solidFill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6415" y="2988310"/>
            <a:ext cx="4165600" cy="3130550"/>
          </a:xfrm>
          <a:prstGeom prst="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399915" y="5250180"/>
            <a:ext cx="75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pí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44440" y="2988945"/>
            <a:ext cx="4150995" cy="3137535"/>
          </a:xfrm>
          <a:prstGeom prst="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584450" y="1851025"/>
            <a:ext cx="81864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字魂逍遥行书" panose="00000500000000000000" charset="-122"/>
                <a:ea typeface="字魂逍遥行书" panose="00000500000000000000" charset="-122"/>
              </a:rPr>
              <a:t>你看到了怎样的诗人？</a:t>
            </a:r>
            <a:endParaRPr lang="zh-CN" altLang="en-US" sz="4400">
              <a:latin typeface="字魂逍遥行书" panose="00000500000000000000" charset="-122"/>
              <a:ea typeface="字魂逍遥行书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 bldLvl="0" animBg="1"/>
      <p:bldP spid="9" grpId="1" animBg="1"/>
      <p:bldP spid="2" grpId="0" bldLvl="0" animBg="1"/>
      <p:bldP spid="2" grpId="1" animBg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-132080" y="-142875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1378585" y="1637030"/>
            <a:ext cx="8589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800000"/>
                </a:solidFill>
                <a:latin typeface="字魂49号-逍遥行书" panose="00000500000000000000" charset="-122"/>
                <a:ea typeface="字魂49号-逍遥行书" panose="00000500000000000000" charset="-122"/>
                <a:cs typeface="字魂49号-逍遥行书" panose="00000500000000000000" charset="-122"/>
              </a:rPr>
              <a:t>为何唯独《石壕吏》没有议论抒情？</a:t>
            </a:r>
            <a:endParaRPr lang="en-US" altLang="zh-CN" sz="4000" dirty="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  <a:cs typeface="字魂49号-逍遥行书" panose="00000500000000000000" charset="-122"/>
            </a:endParaRPr>
          </a:p>
        </p:txBody>
      </p:sp>
      <p:grpSp>
        <p:nvGrpSpPr>
          <p:cNvPr id="4" name="微信公众号：初中语文匠"/>
          <p:cNvGrpSpPr/>
          <p:nvPr/>
        </p:nvGrpSpPr>
        <p:grpSpPr>
          <a:xfrm>
            <a:off x="342265" y="220345"/>
            <a:ext cx="3405049" cy="1092835"/>
            <a:chOff x="7568" y="7551"/>
            <a:chExt cx="8684" cy="1721"/>
          </a:xfrm>
        </p:grpSpPr>
        <p:pic>
          <p:nvPicPr>
            <p:cNvPr id="5" name="图片 4" descr="bb57172afc319ef4bf0479511eef8bb7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7568" y="7551"/>
              <a:ext cx="8684" cy="172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261" y="7855"/>
              <a:ext cx="796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联读：见圣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sp>
        <p:nvSpPr>
          <p:cNvPr id="8" name="微信公众号：初中语文匠"/>
          <p:cNvSpPr txBox="1"/>
          <p:nvPr/>
        </p:nvSpPr>
        <p:spPr>
          <a:xfrm>
            <a:off x="821690" y="3259455"/>
            <a:ext cx="5481320" cy="2306955"/>
          </a:xfrm>
          <a:prstGeom prst="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况乃王师顺，抚养甚分明。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新安吏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请嘱防关将，慎勿学哥舒！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潼关吏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勿为新婚念， 努力事戎行！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新婚别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何乡为乐土？安敢尚盘桓？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《</a:t>
            </a:r>
            <a:r>
              <a:rPr lang="zh-CN" altLang="en-US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垂老别</a:t>
            </a:r>
            <a:r>
              <a:rPr lang="en-US" altLang="zh-CN" sz="24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</a:rPr>
              <a:t>》</a:t>
            </a:r>
            <a:endParaRPr lang="en-US" altLang="zh-CN" sz="24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37985" y="3259455"/>
            <a:ext cx="4224655" cy="2030095"/>
          </a:xfrm>
          <a:prstGeom prst="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夜久语声绝， 如闻泣幽咽。</a:t>
            </a:r>
            <a:endParaRPr lang="zh-CN" altLang="en-US" sz="28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天明登前途，独与老翁别。</a:t>
            </a:r>
            <a:r>
              <a:rPr lang="en-US" altLang="zh-CN" sz="28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           《</a:t>
            </a:r>
            <a:r>
              <a:rPr lang="zh-CN" altLang="en-US" sz="28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石壕吏</a:t>
            </a:r>
            <a:r>
              <a:rPr lang="en-US" altLang="zh-CN" sz="2800" b="1" dirty="0">
                <a:latin typeface="字魂36号-正文宋楷" panose="00000500000000000000" charset="-122"/>
                <a:ea typeface="字魂36号-正文宋楷" panose="00000500000000000000" charset="-122"/>
                <a:cs typeface="字魂36号-正文宋楷" panose="00000500000000000000" charset="-122"/>
                <a:sym typeface="+mn-ea"/>
              </a:rPr>
              <a:t>》</a:t>
            </a:r>
            <a:endParaRPr lang="en-US" altLang="zh-CN" sz="2800" b="1" dirty="0">
              <a:latin typeface="字魂36号-正文宋楷" panose="00000500000000000000" charset="-122"/>
              <a:ea typeface="字魂36号-正文宋楷" panose="00000500000000000000" charset="-122"/>
              <a:cs typeface="字魂36号-正文宋楷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微信公众号：初中语文匠"/>
          <p:cNvSpPr/>
          <p:nvPr/>
        </p:nvSpPr>
        <p:spPr>
          <a:xfrm>
            <a:off x="-1031240" y="-494665"/>
            <a:ext cx="13949680" cy="784733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微信公众号：初中语文匠"/>
          <p:cNvSpPr txBox="1"/>
          <p:nvPr/>
        </p:nvSpPr>
        <p:spPr>
          <a:xfrm>
            <a:off x="1203052" y="2290200"/>
            <a:ext cx="9785896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从官宦世家的公子到为在长安谋职而奔波劳碌的小吏</a:t>
            </a:r>
            <a:r>
              <a:rPr lang="en-US" altLang="zh-CN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800" b="1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从周游四方的游士到内心矛盾的无奈诗人</a:t>
            </a:r>
            <a:r>
              <a:rPr lang="en-US" altLang="zh-CN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800" b="1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从只为个人忙碌的士人到忧国忧民的沉郁诗人；</a:t>
            </a:r>
            <a:endParaRPr lang="en-US" altLang="zh-CN" sz="2800" b="1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杜甫一步步进入“诗圣”，一步步迈向人民，一步步走出内心困顿，转而进入民生之境。</a:t>
            </a:r>
            <a:endParaRPr lang="en-US" altLang="zh-CN" sz="2800" b="1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r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冯至</a:t>
            </a:r>
            <a:r>
              <a:rPr lang="en-US" altLang="zh-CN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杜甫传</a:t>
            </a:r>
            <a:r>
              <a:rPr lang="en-US" altLang="zh-CN" sz="2800" b="1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微信公众号：初中语文匠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0" b="99860" l="10000" r="90000">
                        <a14:foregroundMark x1="50200" y1="22797" x2="50800" y2="43497"/>
                        <a14:foregroundMark x1="45800" y1="31748" x2="38000" y2="35524"/>
                        <a14:foregroundMark x1="40800" y1="32587" x2="31600" y2="38322"/>
                        <a14:foregroundMark x1="31600" y1="38322" x2="15800" y2="41678"/>
                        <a14:foregroundMark x1="40000" y1="44196" x2="26400" y2="70909"/>
                        <a14:foregroundMark x1="26400" y1="70909" x2="26400" y2="71329"/>
                        <a14:foregroundMark x1="40600" y1="85594" x2="41400" y2="99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698" y="3643951"/>
            <a:ext cx="2250896" cy="3218781"/>
          </a:xfrm>
          <a:prstGeom prst="rect">
            <a:avLst/>
          </a:prstGeom>
        </p:spPr>
      </p:pic>
      <p:sp>
        <p:nvSpPr>
          <p:cNvPr id="4" name="微信公众号：初中语文匠"/>
          <p:cNvSpPr txBox="1"/>
          <p:nvPr>
            <p:custDataLst>
              <p:tags r:id="rId4"/>
            </p:custDataLst>
          </p:nvPr>
        </p:nvSpPr>
        <p:spPr>
          <a:xfrm rot="1020000">
            <a:off x="307975" y="155892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5" name="微信公众号：初中语文匠"/>
          <p:cNvSpPr txBox="1"/>
          <p:nvPr>
            <p:custDataLst>
              <p:tags r:id="rId5"/>
            </p:custDataLst>
          </p:nvPr>
        </p:nvSpPr>
        <p:spPr>
          <a:xfrm>
            <a:off x="266065" y="2179320"/>
            <a:ext cx="147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6" name="微信公众号：初中语文匠"/>
          <p:cNvSpPr txBox="1"/>
          <p:nvPr>
            <p:custDataLst>
              <p:tags r:id="rId6"/>
            </p:custDataLst>
          </p:nvPr>
        </p:nvSpPr>
        <p:spPr>
          <a:xfrm rot="19020000">
            <a:off x="-6985" y="2919095"/>
            <a:ext cx="20186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" name="微信公众号：初中语文匠"/>
          <p:cNvSpPr txBox="1"/>
          <p:nvPr>
            <p:custDataLst>
              <p:tags r:id="rId7"/>
            </p:custDataLst>
          </p:nvPr>
        </p:nvSpPr>
        <p:spPr>
          <a:xfrm rot="2580000">
            <a:off x="1129665" y="3212465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noFill/>
              </a:rPr>
              <a:t>微信公众号：初中语文匠</a:t>
            </a:r>
            <a:endParaRPr lang="zh-CN" altLang="en-US" sz="1000">
              <a:noFill/>
            </a:endParaRPr>
          </a:p>
        </p:txBody>
      </p:sp>
      <p:sp>
        <p:nvSpPr>
          <p:cNvPr id="3" name="微信公众号：初中语文匠"/>
          <p:cNvSpPr txBox="1"/>
          <p:nvPr>
            <p:custDataLst>
              <p:tags r:id="rId8"/>
            </p:custDataLst>
          </p:nvPr>
        </p:nvSpPr>
        <p:spPr>
          <a:xfrm rot="5400000">
            <a:off x="263525" y="4033520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1" name="微信公众号：初中语文匠"/>
          <p:cNvSpPr txBox="1"/>
          <p:nvPr>
            <p:custDataLst>
              <p:tags r:id="rId9"/>
            </p:custDataLst>
          </p:nvPr>
        </p:nvSpPr>
        <p:spPr>
          <a:xfrm>
            <a:off x="1874520" y="217932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5" name="微信公众号：初中语文匠"/>
          <p:cNvSpPr txBox="1"/>
          <p:nvPr>
            <p:custDataLst>
              <p:tags r:id="rId10"/>
            </p:custDataLst>
          </p:nvPr>
        </p:nvSpPr>
        <p:spPr>
          <a:xfrm rot="17940000">
            <a:off x="1686560" y="3392805"/>
            <a:ext cx="20186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6" name="微信公众号：初中语文匠"/>
          <p:cNvSpPr txBox="1"/>
          <p:nvPr>
            <p:custDataLst>
              <p:tags r:id="rId11"/>
            </p:custDataLst>
          </p:nvPr>
        </p:nvSpPr>
        <p:spPr>
          <a:xfrm rot="5400000">
            <a:off x="3178810" y="3037840"/>
            <a:ext cx="19767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19" name="微信公众号：初中语文匠"/>
          <p:cNvSpPr txBox="1"/>
          <p:nvPr>
            <p:custDataLst>
              <p:tags r:id="rId12"/>
            </p:custDataLst>
          </p:nvPr>
        </p:nvSpPr>
        <p:spPr>
          <a:xfrm>
            <a:off x="4235450" y="227203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0" name="微信公众号：初中语文匠"/>
          <p:cNvSpPr txBox="1"/>
          <p:nvPr>
            <p:custDataLst>
              <p:tags r:id="rId13"/>
            </p:custDataLst>
          </p:nvPr>
        </p:nvSpPr>
        <p:spPr>
          <a:xfrm>
            <a:off x="4193540" y="369506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1" name="微信公众号：初中语文匠"/>
          <p:cNvSpPr txBox="1"/>
          <p:nvPr>
            <p:custDataLst>
              <p:tags r:id="rId14"/>
            </p:custDataLst>
          </p:nvPr>
        </p:nvSpPr>
        <p:spPr>
          <a:xfrm rot="5400000">
            <a:off x="4996180" y="3125470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2" name="微信公众号：初中语文匠"/>
          <p:cNvSpPr txBox="1"/>
          <p:nvPr>
            <p:custDataLst>
              <p:tags r:id="rId15"/>
            </p:custDataLst>
          </p:nvPr>
        </p:nvSpPr>
        <p:spPr>
          <a:xfrm rot="5400000">
            <a:off x="2898775" y="3143885"/>
            <a:ext cx="444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noFill/>
              </a:rPr>
              <a:t>微信公众号：初中语文匠</a:t>
            </a:r>
            <a:endParaRPr lang="zh-CN" altLang="en-US" sz="2800">
              <a:noFill/>
            </a:endParaRPr>
          </a:p>
        </p:txBody>
      </p:sp>
      <p:sp>
        <p:nvSpPr>
          <p:cNvPr id="23" name="微信公众号：初中语文匠"/>
          <p:cNvSpPr txBox="1"/>
          <p:nvPr>
            <p:custDataLst>
              <p:tags r:id="rId16"/>
            </p:custDataLst>
          </p:nvPr>
        </p:nvSpPr>
        <p:spPr>
          <a:xfrm rot="3240000">
            <a:off x="6245860" y="161798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4" name="微信公众号：初中语文匠"/>
          <p:cNvSpPr txBox="1"/>
          <p:nvPr>
            <p:custDataLst>
              <p:tags r:id="rId17"/>
            </p:custDataLst>
          </p:nvPr>
        </p:nvSpPr>
        <p:spPr>
          <a:xfrm>
            <a:off x="6313805" y="2187575"/>
            <a:ext cx="1270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5" name="微信公众号：初中语文匠"/>
          <p:cNvSpPr txBox="1"/>
          <p:nvPr>
            <p:custDataLst>
              <p:tags r:id="rId18"/>
            </p:custDataLst>
          </p:nvPr>
        </p:nvSpPr>
        <p:spPr>
          <a:xfrm rot="5400000">
            <a:off x="6142355" y="3291205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6" name="微信公众号：初中语文匠"/>
          <p:cNvSpPr txBox="1"/>
          <p:nvPr>
            <p:custDataLst>
              <p:tags r:id="rId19"/>
            </p:custDataLst>
          </p:nvPr>
        </p:nvSpPr>
        <p:spPr>
          <a:xfrm rot="19500000">
            <a:off x="6791325" y="411353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7" name="微信公众号：初中语文匠"/>
          <p:cNvSpPr txBox="1"/>
          <p:nvPr>
            <p:custDataLst>
              <p:tags r:id="rId20"/>
            </p:custDataLst>
          </p:nvPr>
        </p:nvSpPr>
        <p:spPr>
          <a:xfrm>
            <a:off x="7446010" y="139890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8" name="微信公众号：初中语文匠"/>
          <p:cNvSpPr txBox="1"/>
          <p:nvPr>
            <p:custDataLst>
              <p:tags r:id="rId21"/>
            </p:custDataLst>
          </p:nvPr>
        </p:nvSpPr>
        <p:spPr>
          <a:xfrm rot="5400000">
            <a:off x="7133590" y="2607310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29" name="微信公众号：初中语文匠"/>
          <p:cNvSpPr txBox="1"/>
          <p:nvPr>
            <p:custDataLst>
              <p:tags r:id="rId22"/>
            </p:custDataLst>
          </p:nvPr>
        </p:nvSpPr>
        <p:spPr>
          <a:xfrm>
            <a:off x="7446010" y="217868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0" name="微信公众号：初中语文匠"/>
          <p:cNvSpPr txBox="1"/>
          <p:nvPr>
            <p:custDataLst>
              <p:tags r:id="rId23"/>
            </p:custDataLst>
          </p:nvPr>
        </p:nvSpPr>
        <p:spPr>
          <a:xfrm rot="5400000">
            <a:off x="8374380" y="280606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1" name="微信公众号：初中语文匠"/>
          <p:cNvSpPr txBox="1"/>
          <p:nvPr>
            <p:custDataLst>
              <p:tags r:id="rId24"/>
            </p:custDataLst>
          </p:nvPr>
        </p:nvSpPr>
        <p:spPr>
          <a:xfrm>
            <a:off x="7446010" y="339280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2" name="微信公众号：初中语文匠"/>
          <p:cNvSpPr txBox="1"/>
          <p:nvPr>
            <p:custDataLst>
              <p:tags r:id="rId25"/>
            </p:custDataLst>
          </p:nvPr>
        </p:nvSpPr>
        <p:spPr>
          <a:xfrm rot="5400000">
            <a:off x="6544310" y="4518660"/>
            <a:ext cx="19767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3" name="微信公众号：初中语文匠"/>
          <p:cNvSpPr txBox="1"/>
          <p:nvPr>
            <p:custDataLst>
              <p:tags r:id="rId26"/>
            </p:custDataLst>
          </p:nvPr>
        </p:nvSpPr>
        <p:spPr>
          <a:xfrm>
            <a:off x="7600950" y="375285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4" name="微信公众号：初中语文匠"/>
          <p:cNvSpPr txBox="1"/>
          <p:nvPr>
            <p:custDataLst>
              <p:tags r:id="rId27"/>
            </p:custDataLst>
          </p:nvPr>
        </p:nvSpPr>
        <p:spPr>
          <a:xfrm>
            <a:off x="7559040" y="517588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5" name="微信公众号：初中语文匠"/>
          <p:cNvSpPr txBox="1"/>
          <p:nvPr>
            <p:custDataLst>
              <p:tags r:id="rId28"/>
            </p:custDataLst>
          </p:nvPr>
        </p:nvSpPr>
        <p:spPr>
          <a:xfrm rot="5400000">
            <a:off x="8361680" y="4606290"/>
            <a:ext cx="215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6" name="微信公众号：初中语文匠"/>
          <p:cNvSpPr txBox="1"/>
          <p:nvPr>
            <p:custDataLst>
              <p:tags r:id="rId29"/>
            </p:custDataLst>
          </p:nvPr>
        </p:nvSpPr>
        <p:spPr>
          <a:xfrm rot="1020000">
            <a:off x="10297795" y="77787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7" name="微信公众号：初中语文匠"/>
          <p:cNvSpPr txBox="1"/>
          <p:nvPr>
            <p:custDataLst>
              <p:tags r:id="rId30"/>
            </p:custDataLst>
          </p:nvPr>
        </p:nvSpPr>
        <p:spPr>
          <a:xfrm>
            <a:off x="9815195" y="139382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38" name="微信公众号：初中语文匠"/>
          <p:cNvSpPr txBox="1"/>
          <p:nvPr>
            <p:custDataLst>
              <p:tags r:id="rId31"/>
            </p:custDataLst>
          </p:nvPr>
        </p:nvSpPr>
        <p:spPr>
          <a:xfrm rot="2580000">
            <a:off x="9963785" y="2376170"/>
            <a:ext cx="19996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noFill/>
              </a:rPr>
              <a:t>微信公众号：初中语文匠</a:t>
            </a:r>
            <a:endParaRPr lang="zh-CN" altLang="en-US" sz="1000">
              <a:noFill/>
            </a:endParaRPr>
          </a:p>
        </p:txBody>
      </p:sp>
      <p:sp>
        <p:nvSpPr>
          <p:cNvPr id="39" name="微信公众号：初中语文匠"/>
          <p:cNvSpPr txBox="1"/>
          <p:nvPr>
            <p:custDataLst>
              <p:tags r:id="rId32"/>
            </p:custDataLst>
          </p:nvPr>
        </p:nvSpPr>
        <p:spPr>
          <a:xfrm rot="19020000">
            <a:off x="9716770" y="2179955"/>
            <a:ext cx="20186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0" name="微信公众号：初中语文匠"/>
          <p:cNvSpPr txBox="1"/>
          <p:nvPr>
            <p:custDataLst>
              <p:tags r:id="rId33"/>
            </p:custDataLst>
          </p:nvPr>
        </p:nvSpPr>
        <p:spPr>
          <a:xfrm>
            <a:off x="9893935" y="3821430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1" name="微信公众号：初中语文匠"/>
          <p:cNvSpPr txBox="1"/>
          <p:nvPr>
            <p:custDataLst>
              <p:tags r:id="rId34"/>
            </p:custDataLst>
          </p:nvPr>
        </p:nvSpPr>
        <p:spPr>
          <a:xfrm rot="5400000">
            <a:off x="9043035" y="4936490"/>
            <a:ext cx="19767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2" name="微信公众号：初中语文匠"/>
          <p:cNvSpPr txBox="1"/>
          <p:nvPr>
            <p:custDataLst>
              <p:tags r:id="rId35"/>
            </p:custDataLst>
          </p:nvPr>
        </p:nvSpPr>
        <p:spPr>
          <a:xfrm>
            <a:off x="9899015" y="5920105"/>
            <a:ext cx="2129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3" name="微信公众号：初中语文匠"/>
          <p:cNvSpPr txBox="1"/>
          <p:nvPr>
            <p:custDataLst>
              <p:tags r:id="rId36"/>
            </p:custDataLst>
          </p:nvPr>
        </p:nvSpPr>
        <p:spPr>
          <a:xfrm rot="19500000">
            <a:off x="10282555" y="432435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4" name="微信公众号：初中语文匠"/>
          <p:cNvSpPr txBox="1"/>
          <p:nvPr>
            <p:custDataLst>
              <p:tags r:id="rId37"/>
            </p:custDataLst>
          </p:nvPr>
        </p:nvSpPr>
        <p:spPr>
          <a:xfrm rot="5400000">
            <a:off x="9903460" y="526161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5" name="微信公众号：初中语文匠"/>
          <p:cNvSpPr txBox="1"/>
          <p:nvPr>
            <p:custDataLst>
              <p:tags r:id="rId38"/>
            </p:custDataLst>
          </p:nvPr>
        </p:nvSpPr>
        <p:spPr>
          <a:xfrm>
            <a:off x="10598785" y="4778375"/>
            <a:ext cx="11747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sp>
        <p:nvSpPr>
          <p:cNvPr id="46" name="微信公众号：初中语文匠"/>
          <p:cNvSpPr txBox="1"/>
          <p:nvPr>
            <p:custDataLst>
              <p:tags r:id="rId39"/>
            </p:custDataLst>
          </p:nvPr>
        </p:nvSpPr>
        <p:spPr>
          <a:xfrm rot="5400000">
            <a:off x="10519410" y="5458460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noFill/>
              </a:rPr>
              <a:t>微信公众号：初中语文匠</a:t>
            </a:r>
            <a:endParaRPr lang="zh-CN" altLang="en-US" sz="1200">
              <a:noFill/>
            </a:endParaRPr>
          </a:p>
        </p:txBody>
      </p:sp>
      <p:grpSp>
        <p:nvGrpSpPr>
          <p:cNvPr id="47" name="微信公众号：初中语文匠"/>
          <p:cNvGrpSpPr/>
          <p:nvPr/>
        </p:nvGrpSpPr>
        <p:grpSpPr>
          <a:xfrm>
            <a:off x="1099820" y="692150"/>
            <a:ext cx="3830320" cy="1259205"/>
            <a:chOff x="7568" y="7551"/>
            <a:chExt cx="14031" cy="1983"/>
          </a:xfrm>
        </p:grpSpPr>
        <p:pic>
          <p:nvPicPr>
            <p:cNvPr id="48" name="图片 47" descr="bb57172afc319ef4bf0479511eef8bb7"/>
            <p:cNvPicPr>
              <a:picLocks noChangeAspect="1"/>
            </p:cNvPicPr>
            <p:nvPr/>
          </p:nvPicPr>
          <p:blipFill>
            <a:blip r:embed="rId40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7568" y="7551"/>
              <a:ext cx="12407" cy="1983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8290" y="7985"/>
              <a:ext cx="133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联读</a:t>
              </a:r>
              <a:r>
                <a:rPr lang="en-US" altLang="zh-CN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-</a:t>
              </a:r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见圣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微信公众号：初中语文匠"/>
          <p:cNvSpPr txBox="1"/>
          <p:nvPr/>
        </p:nvSpPr>
        <p:spPr>
          <a:xfrm>
            <a:off x="1197610" y="1949450"/>
            <a:ext cx="9570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60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</a:endParaRPr>
          </a:p>
          <a:p>
            <a:r>
              <a:rPr lang="en-US" altLang="zh-CN" sz="3600">
                <a:solidFill>
                  <a:srgbClr val="800000"/>
                </a:solidFill>
                <a:latin typeface="字魂49号-逍遥行书" panose="00000500000000000000" charset="-122"/>
                <a:ea typeface="字魂49号-逍遥行书" panose="00000500000000000000" charset="-122"/>
              </a:rPr>
              <a:t>    </a:t>
            </a:r>
            <a:endParaRPr lang="zh-CN" altLang="en-US" sz="360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</a:endParaRPr>
          </a:p>
        </p:txBody>
      </p:sp>
      <p:pic>
        <p:nvPicPr>
          <p:cNvPr id="15" name="微信公众号：初中语文匠" descr="2894dca4ad4606357211ac015db183a2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-6000"/>
          </a:blip>
          <a:srcRect l="26308" t="16095" r="28154" b="33979"/>
          <a:stretch>
            <a:fillRect/>
          </a:stretch>
        </p:blipFill>
        <p:spPr>
          <a:xfrm rot="16200000" flipH="1">
            <a:off x="9911028" y="205264"/>
            <a:ext cx="1769905" cy="20032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99590" y="2278380"/>
            <a:ext cx="8968105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3200" b="1" dirty="0">
                <a:sym typeface="+mn-ea"/>
              </a:rPr>
              <a:t>他，</a:t>
            </a:r>
            <a:endParaRPr lang="zh-CN" altLang="en-US" sz="3200" b="1" dirty="0"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b="1" dirty="0">
                <a:sym typeface="+mn-ea"/>
              </a:rPr>
              <a:t>杜甫，</a:t>
            </a:r>
            <a:endParaRPr lang="zh-CN" altLang="en-US" sz="3200" b="1" dirty="0"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b="1" dirty="0">
                <a:sym typeface="+mn-ea"/>
              </a:rPr>
              <a:t>中国文学史上最伟大的现实主义诗人！</a:t>
            </a:r>
            <a:endParaRPr lang="zh-CN" altLang="en-US" sz="3200" b="1"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微信公众号：初中语文匠"/>
          <p:cNvSpPr txBox="1"/>
          <p:nvPr/>
        </p:nvSpPr>
        <p:spPr>
          <a:xfrm>
            <a:off x="1327785" y="2091690"/>
            <a:ext cx="9570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360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</a:endParaRPr>
          </a:p>
          <a:p>
            <a:r>
              <a:rPr lang="en-US" altLang="zh-CN" sz="3600">
                <a:solidFill>
                  <a:srgbClr val="800000"/>
                </a:solidFill>
                <a:latin typeface="字魂49号-逍遥行书" panose="00000500000000000000" charset="-122"/>
                <a:ea typeface="字魂49号-逍遥行书" panose="00000500000000000000" charset="-122"/>
              </a:rPr>
              <a:t>    </a:t>
            </a:r>
            <a:endParaRPr lang="zh-CN" altLang="en-US" sz="360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</a:endParaRPr>
          </a:p>
        </p:txBody>
      </p:sp>
      <p:pic>
        <p:nvPicPr>
          <p:cNvPr id="15" name="微信公众号：初中语文匠" descr="2894dca4ad4606357211ac015db183a2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-6000"/>
          </a:blip>
          <a:srcRect l="26308" t="16095" r="28154" b="33979"/>
          <a:stretch>
            <a:fillRect/>
          </a:stretch>
        </p:blipFill>
        <p:spPr>
          <a:xfrm rot="16200000" flipH="1">
            <a:off x="9911028" y="205264"/>
            <a:ext cx="1769905" cy="2003270"/>
          </a:xfrm>
          <a:prstGeom prst="rect">
            <a:avLst/>
          </a:prstGeom>
        </p:spPr>
      </p:pic>
      <p:grpSp>
        <p:nvGrpSpPr>
          <p:cNvPr id="10" name="微信公众号：初中语文匠"/>
          <p:cNvGrpSpPr/>
          <p:nvPr/>
        </p:nvGrpSpPr>
        <p:grpSpPr>
          <a:xfrm>
            <a:off x="419785" y="497205"/>
            <a:ext cx="2910159" cy="1259205"/>
            <a:chOff x="6874" y="7551"/>
            <a:chExt cx="11527" cy="1983"/>
          </a:xfrm>
        </p:grpSpPr>
        <p:pic>
          <p:nvPicPr>
            <p:cNvPr id="16" name="图片 15" descr="bb57172afc319ef4bf0479511eef8bb7"/>
            <p:cNvPicPr>
              <a:picLocks noChangeAspect="1"/>
            </p:cNvPicPr>
            <p:nvPr/>
          </p:nvPicPr>
          <p:blipFill>
            <a:blip r:embed="rId3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6874" y="7551"/>
              <a:ext cx="10327" cy="198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8290" y="7985"/>
              <a:ext cx="1011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拓展阅读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799590" y="2278380"/>
            <a:ext cx="896810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柳公权楷书" panose="02010600010101010101" charset="-122"/>
                <a:ea typeface="柳公权楷书" panose="02010600010101010101" charset="-122"/>
              </a:rPr>
              <a:t>三吏：《新安吏》《石壕吏》《潼关吏》</a:t>
            </a:r>
            <a:endParaRPr lang="zh-CN" altLang="en-US" sz="3200">
              <a:latin typeface="柳公权楷书" panose="02010600010101010101" charset="-122"/>
              <a:ea typeface="柳公权楷书" panose="02010600010101010101" charset="-122"/>
            </a:endParaRPr>
          </a:p>
          <a:p>
            <a:r>
              <a:rPr lang="zh-CN" altLang="en-US" sz="3200">
                <a:latin typeface="柳公权楷书" panose="02010600010101010101" charset="-122"/>
                <a:ea typeface="柳公权楷书" panose="02010600010101010101" charset="-122"/>
              </a:rPr>
              <a:t>三别：《无家别》《新婚别》《垂老别》</a:t>
            </a:r>
            <a:endParaRPr lang="zh-CN" altLang="en-US" sz="3200">
              <a:latin typeface="柳公权楷书" panose="02010600010101010101" charset="-122"/>
              <a:ea typeface="柳公权楷书" panose="02010600010101010101" charset="-122"/>
            </a:endParaRPr>
          </a:p>
          <a:p>
            <a:pPr algn="ctr"/>
            <a:r>
              <a:rPr lang="zh-CN" altLang="en-US" sz="3200">
                <a:latin typeface="柳公权楷书" panose="02010600010101010101" charset="-122"/>
                <a:ea typeface="柳公权楷书" panose="02010600010101010101" charset="-122"/>
              </a:rPr>
              <a:t>《茅屋为天下所破歌》</a:t>
            </a:r>
            <a:endParaRPr lang="zh-CN" altLang="en-US" sz="3200">
              <a:latin typeface="柳公权楷书" panose="02010600010101010101" charset="-122"/>
              <a:ea typeface="柳公权楷书" panose="02010600010101010101" charset="-122"/>
            </a:endParaRPr>
          </a:p>
          <a:p>
            <a:endParaRPr lang="zh-CN" altLang="en-US" sz="3200"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微信公众号：初中语文匠"/>
          <p:cNvSpPr/>
          <p:nvPr/>
        </p:nvSpPr>
        <p:spPr>
          <a:xfrm>
            <a:off x="-1031240" y="-494665"/>
            <a:ext cx="13949680" cy="784733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67815" y="1135380"/>
            <a:ext cx="93586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公元</a:t>
            </a:r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759</a:t>
            </a:r>
            <a:r>
              <a:rPr lang="zh-CN" altLang="en-US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年，肃宗昏庸，指挥不利，史思明再度反叛，</a:t>
            </a:r>
            <a:endParaRPr lang="zh-CN" altLang="en-US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pPr algn="ctr"/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60</a:t>
            </a:r>
            <a:r>
              <a:rPr lang="zh-CN" altLang="en-US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万官军，邺城大败</a:t>
            </a:r>
            <a:endParaRPr lang="zh-CN" altLang="en-US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pPr algn="ctr"/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唐军全线崩溃，退守河阳</a:t>
            </a:r>
            <a:endParaRPr lang="en-US" altLang="zh-CN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pPr algn="ctr"/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……</a:t>
            </a:r>
            <a:endParaRPr lang="en-US" altLang="zh-CN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pPr algn="ctr"/>
            <a:endParaRPr lang="zh-CN" altLang="en-US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pPr algn="ctr"/>
            <a:r>
              <a:rPr lang="zh-CN" altLang="en-US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石壕村成为重点征兵之地</a:t>
            </a:r>
            <a:endParaRPr lang="zh-CN" altLang="en-US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微信公众号：初中语文匠"/>
          <p:cNvSpPr/>
          <p:nvPr/>
        </p:nvSpPr>
        <p:spPr>
          <a:xfrm>
            <a:off x="-1031240" y="-494665"/>
            <a:ext cx="13949680" cy="784733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微信公众号：初中语文匠"/>
          <p:cNvGrpSpPr/>
          <p:nvPr/>
        </p:nvGrpSpPr>
        <p:grpSpPr>
          <a:xfrm>
            <a:off x="4070985" y="3795395"/>
            <a:ext cx="635000" cy="939165"/>
            <a:chOff x="8144" y="6301"/>
            <a:chExt cx="1000" cy="1479"/>
          </a:xfrm>
        </p:grpSpPr>
        <p:pic>
          <p:nvPicPr>
            <p:cNvPr id="3" name="图片 2" descr="123213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6573" t="44840" r="46760" b="45300"/>
            <a:stretch>
              <a:fillRect/>
            </a:stretch>
          </p:blipFill>
          <p:spPr>
            <a:xfrm>
              <a:off x="8144" y="6301"/>
              <a:ext cx="1000" cy="147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261" y="6569"/>
              <a:ext cx="772" cy="94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字魂江舟行客" panose="00000500000000000000" charset="-122"/>
                  <a:ea typeface="字魂江舟行客" panose="00000500000000000000" charset="-122"/>
                </a:rPr>
                <a:t>杜甫</a:t>
              </a:r>
              <a:endParaRPr lang="zh-CN" altLang="en-US" sz="2000">
                <a:solidFill>
                  <a:schemeClr val="bg1"/>
                </a:solidFill>
                <a:latin typeface="字魂江舟行客" panose="00000500000000000000" charset="-122"/>
                <a:ea typeface="字魂江舟行客" panose="00000500000000000000" charset="-122"/>
              </a:endParaRPr>
            </a:p>
          </p:txBody>
        </p:sp>
      </p:grpSp>
      <p:pic>
        <p:nvPicPr>
          <p:cNvPr id="9" name="微信公众号：初中语文匠" descr="898b370c875f9d8047c6302c27b0dd6d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060" y="870585"/>
            <a:ext cx="2528570" cy="5116830"/>
          </a:xfrm>
          <a:prstGeom prst="rect">
            <a:avLst/>
          </a:prstGeom>
        </p:spPr>
      </p:pic>
      <p:sp>
        <p:nvSpPr>
          <p:cNvPr id="2" name="微信公众号：初中语文匠"/>
          <p:cNvSpPr txBox="1"/>
          <p:nvPr/>
        </p:nvSpPr>
        <p:spPr>
          <a:xfrm rot="16200000">
            <a:off x="4568190" y="949960"/>
            <a:ext cx="1290320" cy="1920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正文宋楷" panose="00000500000000000000" charset="-122"/>
                <a:ea typeface="字魂正文宋楷" panose="00000500000000000000" charset="-122"/>
              </a:rPr>
              <a:t>所见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  <p:sp>
        <p:nvSpPr>
          <p:cNvPr id="5" name="微信公众号：初中语文匠"/>
          <p:cNvSpPr txBox="1"/>
          <p:nvPr/>
        </p:nvSpPr>
        <p:spPr>
          <a:xfrm rot="16200000">
            <a:off x="6488430" y="2367280"/>
            <a:ext cx="1290320" cy="2834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正文宋楷" panose="00000500000000000000" charset="-122"/>
                <a:ea typeface="字魂正文宋楷" panose="00000500000000000000" charset="-122"/>
              </a:rPr>
              <a:t>石壕吏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微信公众号：初中语文匠"/>
          <p:cNvSpPr/>
          <p:nvPr/>
        </p:nvSpPr>
        <p:spPr>
          <a:xfrm>
            <a:off x="-1031240" y="-494665"/>
            <a:ext cx="13949680" cy="784733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955675" y="1830070"/>
            <a:ext cx="10614025" cy="42271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暮投石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壕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村，有吏夜捉人。老翁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逾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墙走，老妇出门看。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吏呼一何怒，妇啼一何苦！听妇前致词：三男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邺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城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戍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一男附书至，二男新战死。存者且偷生，死者长已矣！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室中更无人， 惟有乳下孙。有孙母未去，出入无完</a:t>
            </a:r>
            <a:r>
              <a:rPr lang="zh-CN" altLang="en-US" sz="3200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裙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老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妪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力虽衰，请从吏夜归，急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应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河阳役，犹得备晨炊。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夜久语声绝，如闻泣幽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咽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。天明登前途，独与老翁别。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2339020" y="1610472"/>
            <a:ext cx="959242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háo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7193189" y="1775316"/>
            <a:ext cx="897988" cy="460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yú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9872345" y="2378075"/>
            <a:ext cx="735330" cy="47180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yè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微信公众号：初中语文匠"/>
          <p:cNvGrpSpPr/>
          <p:nvPr/>
        </p:nvGrpSpPr>
        <p:grpSpPr>
          <a:xfrm>
            <a:off x="955468" y="350996"/>
            <a:ext cx="6168277" cy="1259205"/>
            <a:chOff x="7568" y="7551"/>
            <a:chExt cx="14031" cy="1983"/>
          </a:xfrm>
        </p:grpSpPr>
        <p:pic>
          <p:nvPicPr>
            <p:cNvPr id="12" name="图片 11" descr="bb57172afc319ef4bf0479511eef8bb7"/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7568" y="7551"/>
              <a:ext cx="12407" cy="198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8290" y="7985"/>
              <a:ext cx="133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读准字音，读清节奏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10519234" y="2388256"/>
            <a:ext cx="903850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shù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229734" y="4461298"/>
            <a:ext cx="652976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yù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6409892" y="4461298"/>
            <a:ext cx="982395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yìng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5356353" y="5156783"/>
            <a:ext cx="739729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yè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0" y="65405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微信公众号：初中语文匠"/>
          <p:cNvGrpSpPr/>
          <p:nvPr/>
        </p:nvGrpSpPr>
        <p:grpSpPr>
          <a:xfrm>
            <a:off x="1323512" y="2243508"/>
            <a:ext cx="1010920" cy="1019810"/>
            <a:chOff x="1932" y="2812"/>
            <a:chExt cx="1592" cy="1606"/>
          </a:xfrm>
        </p:grpSpPr>
        <p:pic>
          <p:nvPicPr>
            <p:cNvPr id="7" name="图片 6" descr="ert48e5t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32" y="2812"/>
              <a:ext cx="1592" cy="160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2084" y="3204"/>
              <a:ext cx="140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87号-乾坤手书" panose="00000500000000000000" charset="-122"/>
                  <a:ea typeface="字魂87号-乾坤手书" panose="00000500000000000000" charset="-122"/>
                  <a:sym typeface="+mn-ea"/>
                </a:rPr>
                <a:t>时间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87号-乾坤手书" panose="00000500000000000000" charset="-122"/>
                <a:ea typeface="字魂87号-乾坤手书" panose="00000500000000000000" charset="-122"/>
                <a:sym typeface="+mn-ea"/>
              </a:endParaRPr>
            </a:p>
          </p:txBody>
        </p:sp>
      </p:grpSp>
      <p:grpSp>
        <p:nvGrpSpPr>
          <p:cNvPr id="9" name="微信公众号：初中语文匠"/>
          <p:cNvGrpSpPr/>
          <p:nvPr/>
        </p:nvGrpSpPr>
        <p:grpSpPr>
          <a:xfrm>
            <a:off x="2879262" y="2243508"/>
            <a:ext cx="1010920" cy="1019810"/>
            <a:chOff x="1932" y="2812"/>
            <a:chExt cx="1592" cy="1606"/>
          </a:xfrm>
        </p:grpSpPr>
        <p:pic>
          <p:nvPicPr>
            <p:cNvPr id="11" name="图片 10" descr="ert48e5t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32" y="2812"/>
              <a:ext cx="1592" cy="160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087" y="3204"/>
              <a:ext cx="140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87号-乾坤手书" panose="00000500000000000000" charset="-122"/>
                  <a:ea typeface="字魂87号-乾坤手书" panose="00000500000000000000" charset="-122"/>
                  <a:sym typeface="+mn-ea"/>
                </a:rPr>
                <a:t>地点</a:t>
              </a: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字魂87号-乾坤手书" panose="00000500000000000000" charset="-122"/>
                <a:ea typeface="字魂87号-乾坤手书" panose="00000500000000000000" charset="-122"/>
                <a:sym typeface="+mn-ea"/>
              </a:endParaRPr>
            </a:p>
          </p:txBody>
        </p:sp>
      </p:grpSp>
      <p:grpSp>
        <p:nvGrpSpPr>
          <p:cNvPr id="14" name="微信公众号：初中语文匠"/>
          <p:cNvGrpSpPr/>
          <p:nvPr/>
        </p:nvGrpSpPr>
        <p:grpSpPr>
          <a:xfrm>
            <a:off x="6139352" y="2243508"/>
            <a:ext cx="1010920" cy="1019810"/>
            <a:chOff x="1932" y="2812"/>
            <a:chExt cx="1592" cy="1606"/>
          </a:xfrm>
        </p:grpSpPr>
        <p:pic>
          <p:nvPicPr>
            <p:cNvPr id="15" name="图片 14" descr="ert48e5t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32" y="2812"/>
              <a:ext cx="1592" cy="160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090" y="3204"/>
              <a:ext cx="141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87号-乾坤手书" panose="00000500000000000000" charset="-122"/>
                  <a:ea typeface="字魂87号-乾坤手书" panose="00000500000000000000" charset="-122"/>
                  <a:sym typeface="+mn-ea"/>
                </a:rPr>
                <a:t>起因</a:t>
              </a: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字魂87号-乾坤手书" panose="00000500000000000000" charset="-122"/>
                <a:ea typeface="字魂87号-乾坤手书" panose="00000500000000000000" charset="-122"/>
                <a:sym typeface="+mn-ea"/>
              </a:endParaRPr>
            </a:p>
          </p:txBody>
        </p:sp>
      </p:grpSp>
      <p:grpSp>
        <p:nvGrpSpPr>
          <p:cNvPr id="18" name="微信公众号：初中语文匠"/>
          <p:cNvGrpSpPr/>
          <p:nvPr/>
        </p:nvGrpSpPr>
        <p:grpSpPr>
          <a:xfrm>
            <a:off x="9400077" y="2243508"/>
            <a:ext cx="1010920" cy="1019810"/>
            <a:chOff x="1932" y="2812"/>
            <a:chExt cx="1592" cy="1606"/>
          </a:xfrm>
        </p:grpSpPr>
        <p:pic>
          <p:nvPicPr>
            <p:cNvPr id="19" name="图片 18" descr="ert48e5t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32" y="2812"/>
              <a:ext cx="1592" cy="160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2087" y="3204"/>
              <a:ext cx="141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87号-乾坤手书" panose="00000500000000000000" charset="-122"/>
                  <a:ea typeface="字魂87号-乾坤手书" panose="00000500000000000000" charset="-122"/>
                  <a:sym typeface="+mn-ea"/>
                </a:rPr>
                <a:t>结果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87号-乾坤手书" panose="00000500000000000000" charset="-122"/>
                <a:ea typeface="字魂87号-乾坤手书" panose="00000500000000000000" charset="-122"/>
                <a:sym typeface="+mn-ea"/>
              </a:endParaRPr>
            </a:p>
          </p:txBody>
        </p:sp>
      </p:grpSp>
      <p:grpSp>
        <p:nvGrpSpPr>
          <p:cNvPr id="22" name="微信公众号：初中语文匠"/>
          <p:cNvGrpSpPr/>
          <p:nvPr/>
        </p:nvGrpSpPr>
        <p:grpSpPr>
          <a:xfrm>
            <a:off x="4535342" y="2243508"/>
            <a:ext cx="1010920" cy="1019810"/>
            <a:chOff x="1932" y="2812"/>
            <a:chExt cx="1592" cy="1606"/>
          </a:xfrm>
        </p:grpSpPr>
        <p:pic>
          <p:nvPicPr>
            <p:cNvPr id="23" name="图片 22" descr="ert48e5t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32" y="2812"/>
              <a:ext cx="1592" cy="160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2086" y="3204"/>
              <a:ext cx="140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87号-乾坤手书" panose="00000500000000000000" charset="-122"/>
                  <a:ea typeface="字魂87号-乾坤手书" panose="00000500000000000000" charset="-122"/>
                  <a:sym typeface="+mn-ea"/>
                </a:rPr>
                <a:t>人物</a:t>
              </a: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字魂87号-乾坤手书" panose="00000500000000000000" charset="-122"/>
                <a:ea typeface="字魂87号-乾坤手书" panose="00000500000000000000" charset="-122"/>
                <a:sym typeface="+mn-ea"/>
              </a:endParaRPr>
            </a:p>
          </p:txBody>
        </p:sp>
      </p:grpSp>
      <p:grpSp>
        <p:nvGrpSpPr>
          <p:cNvPr id="37" name="微信公众号：初中语文匠"/>
          <p:cNvGrpSpPr/>
          <p:nvPr/>
        </p:nvGrpSpPr>
        <p:grpSpPr>
          <a:xfrm>
            <a:off x="749300" y="350520"/>
            <a:ext cx="3258820" cy="1259205"/>
            <a:chOff x="1555" y="7117"/>
            <a:chExt cx="13801" cy="1983"/>
          </a:xfrm>
        </p:grpSpPr>
        <p:pic>
          <p:nvPicPr>
            <p:cNvPr id="38" name="图片 37" descr="bb57172afc319ef4bf0479511eef8bb7"/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1555" y="7117"/>
              <a:ext cx="12407" cy="1983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2047" y="7611"/>
              <a:ext cx="133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初读</a:t>
              </a:r>
              <a:r>
                <a:rPr lang="en-US" altLang="zh-CN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 </a:t>
              </a:r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见事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sp>
        <p:nvSpPr>
          <p:cNvPr id="28" name="微信公众号：初中语文匠"/>
          <p:cNvSpPr txBox="1"/>
          <p:nvPr/>
        </p:nvSpPr>
        <p:spPr>
          <a:xfrm>
            <a:off x="1364787" y="3429053"/>
            <a:ext cx="895350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sym typeface="+mn-ea"/>
              </a:rPr>
              <a:t>暮</a:t>
            </a:r>
            <a:endParaRPr lang="zh-CN" altLang="en-US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sym typeface="+mn-ea"/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sym typeface="+mn-ea"/>
              </a:rPr>
              <a:t>夜</a:t>
            </a:r>
            <a:endParaRPr lang="zh-CN" altLang="en-US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sym typeface="+mn-ea"/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sym typeface="+mn-ea"/>
              </a:rPr>
              <a:t>天明</a:t>
            </a:r>
            <a:endParaRPr lang="zh-CN" altLang="en-US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sym typeface="+mn-ea"/>
            </a:endParaRPr>
          </a:p>
        </p:txBody>
      </p:sp>
      <p:sp>
        <p:nvSpPr>
          <p:cNvPr id="29" name="微信公众号：初中语文匠"/>
          <p:cNvSpPr txBox="1"/>
          <p:nvPr/>
        </p:nvSpPr>
        <p:spPr>
          <a:xfrm>
            <a:off x="2756072" y="3547163"/>
            <a:ext cx="12515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sym typeface="+mn-ea"/>
              </a:rPr>
              <a:t>石壕村</a:t>
            </a:r>
            <a:endParaRPr lang="zh-CN" altLang="en-US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sym typeface="+mn-ea"/>
            </a:endParaRPr>
          </a:p>
        </p:txBody>
      </p:sp>
      <p:sp>
        <p:nvSpPr>
          <p:cNvPr id="31" name="微信公众号：初中语文匠"/>
          <p:cNvSpPr txBox="1"/>
          <p:nvPr/>
        </p:nvSpPr>
        <p:spPr>
          <a:xfrm>
            <a:off x="4375639" y="3547163"/>
            <a:ext cx="1251585" cy="1814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+mn-ea"/>
              </a:rPr>
              <a:t>官吏</a:t>
            </a:r>
            <a:endParaRPr lang="zh-CN" altLang="en-US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+mn-ea"/>
            </a:endParaRPr>
          </a:p>
          <a:p>
            <a:pPr marL="0" lvl="0" indent="0" algn="ctr"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+mn-ea"/>
              </a:rPr>
              <a:t>妇人</a:t>
            </a:r>
            <a:endParaRPr lang="zh-CN" altLang="en-US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+mn-ea"/>
            </a:endParaRPr>
          </a:p>
          <a:p>
            <a:pPr marL="0" lvl="0" indent="0" algn="ctr"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+mn-ea"/>
              </a:rPr>
              <a:t>老翁</a:t>
            </a:r>
            <a:endParaRPr lang="zh-CN" altLang="en-US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+mn-ea"/>
            </a:endParaRPr>
          </a:p>
          <a:p>
            <a:pPr marL="0" lvl="0" indent="0" algn="ctr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+mn-ea"/>
              </a:rPr>
              <a:t>我</a:t>
            </a:r>
            <a:r>
              <a:rPr lang="en-US" altLang="zh-CN" sz="2800" b="1" dirty="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+mn-ea"/>
              </a:rPr>
              <a:t>”</a:t>
            </a:r>
            <a:endParaRPr lang="en-US" altLang="zh-CN" sz="2800" b="1" dirty="0">
              <a:solidFill>
                <a:schemeClr val="tx1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+mn-ea"/>
            </a:endParaRPr>
          </a:p>
        </p:txBody>
      </p:sp>
      <p:sp>
        <p:nvSpPr>
          <p:cNvPr id="3" name="微信公众号：初中语文匠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42100" y="894715"/>
            <a:ext cx="9444990" cy="715010"/>
          </a:xfrm>
        </p:spPr>
        <p:txBody>
          <a:bodyPr>
            <a:noAutofit/>
          </a:bodyPr>
          <a:p>
            <a:pPr mar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dirty="0">
                <a:latin typeface="字小魂乾坤手书" panose="00000500000000000000" charset="-122"/>
                <a:ea typeface="字小魂乾坤手书" panose="00000500000000000000" charset="-122"/>
                <a:cs typeface="字小魂乾坤手书" panose="00000500000000000000" charset="-122"/>
                <a:sym typeface="+mn-ea"/>
              </a:rPr>
              <a:t>     提示：用</a:t>
            </a:r>
            <a:r>
              <a:rPr lang="zh-CN" altLang="en-US" sz="3600" dirty="0">
                <a:solidFill>
                  <a:srgbClr val="FF0000"/>
                </a:solidFill>
                <a:latin typeface="字小魂乾坤手书" panose="00000500000000000000" charset="-122"/>
                <a:ea typeface="字小魂乾坤手书" panose="00000500000000000000" charset="-122"/>
                <a:cs typeface="字小魂乾坤手书" panose="00000500000000000000" charset="-122"/>
                <a:sym typeface="+mn-ea"/>
              </a:rPr>
              <a:t>文中语</a:t>
            </a:r>
            <a:endParaRPr lang="zh-CN" altLang="en-US" sz="3600" dirty="0">
              <a:latin typeface="字小魂乾坤手书" panose="00000500000000000000" charset="-122"/>
              <a:ea typeface="字小魂乾坤手书" panose="00000500000000000000" charset="-122"/>
              <a:cs typeface="字小魂乾坤手书" panose="0000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80480" y="3547110"/>
            <a:ext cx="613410" cy="1997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b="1">
                <a:latin typeface="字魂正文宋楷" panose="00000500000000000000" charset="-122"/>
                <a:ea typeface="字魂正文宋楷" panose="00000500000000000000" charset="-122"/>
              </a:rPr>
              <a:t>有吏夜捉人</a:t>
            </a:r>
            <a:endParaRPr lang="zh-CN" altLang="en-US" sz="2800" b="1"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  <p:grpSp>
        <p:nvGrpSpPr>
          <p:cNvPr id="5" name="微信公众号：初中语文匠"/>
          <p:cNvGrpSpPr/>
          <p:nvPr/>
        </p:nvGrpSpPr>
        <p:grpSpPr>
          <a:xfrm>
            <a:off x="7649382" y="2243508"/>
            <a:ext cx="1010920" cy="1019810"/>
            <a:chOff x="1932" y="2812"/>
            <a:chExt cx="1592" cy="1606"/>
          </a:xfrm>
        </p:grpSpPr>
        <p:pic>
          <p:nvPicPr>
            <p:cNvPr id="10" name="图片 9" descr="ert48e5t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32" y="2812"/>
              <a:ext cx="1592" cy="16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092" y="3204"/>
              <a:ext cx="141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87号-乾坤手书" panose="00000500000000000000" charset="-122"/>
                  <a:ea typeface="字魂87号-乾坤手书" panose="00000500000000000000" charset="-122"/>
                  <a:sym typeface="+mn-ea"/>
                </a:rPr>
                <a:t>经过</a:t>
              </a: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字魂87号-乾坤手书" panose="00000500000000000000" charset="-122"/>
                <a:ea typeface="字魂87号-乾坤手书" panose="00000500000000000000" charset="-122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9498330" y="3547110"/>
            <a:ext cx="1044575" cy="23704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endParaRPr lang="zh-CN" altLang="en-US" sz="2800" b="1">
              <a:latin typeface="字魂正文宋楷" panose="00000500000000000000" charset="-122"/>
              <a:ea typeface="字魂正文宋楷" panose="00000500000000000000" charset="-122"/>
            </a:endParaRPr>
          </a:p>
          <a:p>
            <a:r>
              <a:rPr lang="zh-CN" altLang="en-US" sz="2800" b="1">
                <a:latin typeface="字魂正文宋楷" panose="00000500000000000000" charset="-122"/>
                <a:ea typeface="字魂正文宋楷" panose="00000500000000000000" charset="-122"/>
              </a:rPr>
              <a:t>独与老翁别</a:t>
            </a:r>
            <a:endParaRPr lang="zh-CN" altLang="en-US" sz="2800" b="1"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15555" y="3547110"/>
            <a:ext cx="1044575" cy="210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b="1">
                <a:latin typeface="字魂正文宋楷" panose="00000500000000000000" charset="-122"/>
                <a:ea typeface="字魂正文宋楷" panose="00000500000000000000" charset="-122"/>
              </a:rPr>
              <a:t>吏呼一何怒</a:t>
            </a:r>
            <a:endParaRPr lang="zh-CN" altLang="en-US" sz="2800" b="1">
              <a:latin typeface="字魂正文宋楷" panose="00000500000000000000" charset="-122"/>
              <a:ea typeface="字魂正文宋楷" panose="00000500000000000000" charset="-122"/>
            </a:endParaRPr>
          </a:p>
          <a:p>
            <a:r>
              <a:rPr lang="zh-CN" altLang="en-US" sz="2800" b="1">
                <a:latin typeface="字魂正文宋楷" panose="00000500000000000000" charset="-122"/>
                <a:ea typeface="字魂正文宋楷" panose="00000500000000000000" charset="-122"/>
              </a:rPr>
              <a:t>妇啼一何苦</a:t>
            </a:r>
            <a:endParaRPr lang="zh-CN" altLang="en-US" sz="2800" b="1"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35170" y="941070"/>
            <a:ext cx="2728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</a:rPr>
              <a:t>叙事诗</a:t>
            </a:r>
            <a:endParaRPr lang="zh-CN" altLang="en-US" sz="480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4" grpId="0"/>
      <p:bldP spid="4" grpId="1"/>
      <p:bldP spid="17" grpId="0"/>
      <p:bldP spid="17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微信公众号：初中语文匠"/>
          <p:cNvGrpSpPr/>
          <p:nvPr/>
        </p:nvGrpSpPr>
        <p:grpSpPr>
          <a:xfrm>
            <a:off x="440690" y="332105"/>
            <a:ext cx="2744140" cy="1259205"/>
            <a:chOff x="3013" y="7551"/>
            <a:chExt cx="7180" cy="1983"/>
          </a:xfrm>
        </p:grpSpPr>
        <p:pic>
          <p:nvPicPr>
            <p:cNvPr id="3" name="图片 2" descr="bb57172afc319ef4bf0479511eef8bb7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3013" y="7551"/>
              <a:ext cx="6498" cy="198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3374" y="7985"/>
              <a:ext cx="681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细读</a:t>
              </a:r>
              <a:r>
                <a:rPr lang="en-US" altLang="zh-CN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 </a:t>
              </a:r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见情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13765" y="1734185"/>
            <a:ext cx="103644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有人说，</a:t>
            </a:r>
            <a:endParaRPr lang="zh-CN" altLang="en-US" sz="28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r>
              <a:rPr lang="zh-CN" altLang="en-US" sz="28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《石壕吏》</a:t>
            </a:r>
            <a:r>
              <a:rPr lang="zh-CN" altLang="en-US" sz="280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只是</a:t>
            </a:r>
            <a:r>
              <a:rPr lang="zh-CN" altLang="en-US" sz="280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“</a:t>
            </a:r>
            <a:r>
              <a:rPr lang="zh-CN" altLang="en-US" sz="2800" u="sng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客观</a:t>
            </a:r>
            <a:r>
              <a:rPr lang="zh-CN" altLang="en-US" sz="2800">
                <a:solidFill>
                  <a:schemeClr val="tx1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”</a:t>
            </a:r>
            <a:r>
              <a:rPr lang="zh-CN" altLang="en-US" sz="28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地叙述，并无情感、态度的</a:t>
            </a:r>
            <a:r>
              <a:rPr lang="zh-CN" altLang="en-US" sz="2800" u="sng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直接</a:t>
            </a:r>
            <a:r>
              <a:rPr lang="zh-CN" altLang="en-US" sz="28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表露。</a:t>
            </a:r>
            <a:endParaRPr lang="zh-CN" altLang="en-US" sz="28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28090" y="2829560"/>
            <a:ext cx="98456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字魂正文宋楷" panose="00000500000000000000" charset="-122"/>
                <a:ea typeface="字魂正文宋楷" panose="00000500000000000000" charset="-122"/>
              </a:rPr>
              <a:t>圈画</a:t>
            </a:r>
            <a:r>
              <a:rPr lang="en-US" altLang="zh-CN" sz="3600">
                <a:latin typeface="字魂正文宋楷" panose="00000500000000000000" charset="-122"/>
                <a:ea typeface="字魂正文宋楷" panose="00000500000000000000" charset="-122"/>
              </a:rPr>
              <a:t>能够体现作者情感</a:t>
            </a:r>
            <a:r>
              <a:rPr lang="zh-CN" altLang="en-US" sz="3600">
                <a:latin typeface="字魂正文宋楷" panose="00000500000000000000" charset="-122"/>
                <a:ea typeface="字魂正文宋楷" panose="00000500000000000000" charset="-122"/>
              </a:rPr>
              <a:t>、态度</a:t>
            </a:r>
            <a:r>
              <a:rPr lang="en-US" altLang="zh-CN" sz="3600">
                <a:latin typeface="字魂正文宋楷" panose="00000500000000000000" charset="-122"/>
                <a:ea typeface="字魂正文宋楷" panose="00000500000000000000" charset="-122"/>
              </a:rPr>
              <a:t>的句子（或词语）</a:t>
            </a:r>
            <a:endParaRPr lang="en-US" altLang="zh-CN" sz="3600">
              <a:latin typeface="字魂正文宋楷" panose="00000500000000000000" charset="-122"/>
              <a:ea typeface="字魂正文宋楷" panose="00000500000000000000" charset="-122"/>
            </a:endParaRPr>
          </a:p>
          <a:p>
            <a:pPr algn="ctr"/>
            <a:r>
              <a:rPr lang="zh-CN" altLang="en-US" sz="3600">
                <a:latin typeface="字魂正文宋楷" panose="00000500000000000000" charset="-122"/>
                <a:ea typeface="字魂正文宋楷" panose="00000500000000000000" charset="-122"/>
              </a:rPr>
              <a:t>先读一读</a:t>
            </a:r>
            <a:r>
              <a:rPr lang="en-US" altLang="zh-CN" sz="3600">
                <a:latin typeface="字魂正文宋楷" panose="00000500000000000000" charset="-122"/>
                <a:ea typeface="字魂正文宋楷" panose="00000500000000000000" charset="-122"/>
              </a:rPr>
              <a:t>            </a:t>
            </a:r>
            <a:endParaRPr lang="en-US" altLang="zh-CN" sz="3600">
              <a:latin typeface="字魂正文宋楷" panose="00000500000000000000" charset="-122"/>
              <a:ea typeface="字魂正文宋楷" panose="00000500000000000000" charset="-122"/>
            </a:endParaRPr>
          </a:p>
          <a:p>
            <a:r>
              <a:rPr lang="en-US" altLang="zh-CN" sz="3600">
                <a:latin typeface="字魂正文宋楷" panose="00000500000000000000" charset="-122"/>
                <a:ea typeface="字魂正文宋楷" panose="00000500000000000000" charset="-122"/>
              </a:rPr>
              <a:t>         </a:t>
            </a:r>
            <a:r>
              <a:rPr lang="zh-CN" altLang="en-US" sz="3600">
                <a:latin typeface="字魂正文宋楷" panose="00000500000000000000" charset="-122"/>
                <a:ea typeface="字魂正文宋楷" panose="00000500000000000000" charset="-122"/>
              </a:rPr>
              <a:t>说说你读到了作者怎样的情感和态度？</a:t>
            </a:r>
            <a:endParaRPr lang="zh-CN" altLang="en-US" sz="3600">
              <a:latin typeface="字魂正文宋楷" panose="00000500000000000000" charset="-122"/>
              <a:ea typeface="字魂正文宋楷" panose="00000500000000000000" charset="-122"/>
            </a:endParaRPr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792210" y="5135880"/>
            <a:ext cx="669925" cy="60642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671444" y="2138335"/>
            <a:ext cx="109296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方正苏新诗柳楷简体" panose="02000000000000000000" charset="-122"/>
                <a:ea typeface="方正苏新诗柳楷简体" panose="02000000000000000000" charset="-122"/>
                <a:sym typeface="+mn-ea"/>
              </a:rPr>
              <a:t>老妪：三男邺城戍。一男附书至，二男新战死。存者且偷生，死者长已矣！</a:t>
            </a:r>
            <a:endParaRPr lang="zh-CN" altLang="en-US" sz="3200" dirty="0">
              <a:solidFill>
                <a:schemeClr val="tx1"/>
              </a:solidFill>
              <a:latin typeface="方正苏新诗柳楷简体" panose="02000000000000000000" charset="-122"/>
              <a:ea typeface="方正苏新诗柳楷简体" panose="02000000000000000000" charset="-122"/>
              <a:sym typeface="+mn-ea"/>
            </a:endParaRPr>
          </a:p>
          <a:p>
            <a:endParaRPr lang="zh-CN" altLang="en-US" sz="3200" dirty="0">
              <a:solidFill>
                <a:schemeClr val="tx1"/>
              </a:solidFill>
              <a:latin typeface="方正苏新诗柳楷简体" panose="02000000000000000000" charset="-122"/>
              <a:ea typeface="方正苏新诗柳楷简体" panose="02000000000000000000" charset="-122"/>
              <a:sym typeface="+mn-ea"/>
            </a:endParaRPr>
          </a:p>
          <a:p>
            <a:r>
              <a:rPr lang="zh-CN" altLang="en-US" sz="3200" dirty="0">
                <a:solidFill>
                  <a:schemeClr val="tx1"/>
                </a:solidFill>
                <a:latin typeface="方正苏新诗柳楷简体" panose="02000000000000000000" charset="-122"/>
                <a:ea typeface="方正苏新诗柳楷简体" panose="02000000000000000000" charset="-122"/>
                <a:sym typeface="+mn-ea"/>
              </a:rPr>
              <a:t>老妪：室中更无人，惟有乳下孙。有孙母未去，出入无完裙。</a:t>
            </a:r>
            <a:endParaRPr lang="zh-CN" altLang="en-US" sz="3200" dirty="0">
              <a:solidFill>
                <a:schemeClr val="tx1"/>
              </a:solidFill>
              <a:latin typeface="方正苏新诗柳楷简体" panose="02000000000000000000" charset="-122"/>
              <a:ea typeface="方正苏新诗柳楷简体" panose="02000000000000000000" charset="-122"/>
              <a:sym typeface="+mn-ea"/>
            </a:endParaRPr>
          </a:p>
          <a:p>
            <a:endParaRPr lang="zh-CN" altLang="en-US" sz="3200" dirty="0">
              <a:solidFill>
                <a:schemeClr val="tx1"/>
              </a:solidFill>
              <a:latin typeface="方正苏新诗柳楷简体" panose="02000000000000000000" charset="-122"/>
              <a:ea typeface="方正苏新诗柳楷简体" panose="02000000000000000000" charset="-122"/>
              <a:sym typeface="+mn-ea"/>
            </a:endParaRPr>
          </a:p>
          <a:p>
            <a:r>
              <a:rPr lang="zh-CN" altLang="en-US" sz="3200" dirty="0">
                <a:solidFill>
                  <a:schemeClr val="tx1"/>
                </a:solidFill>
                <a:latin typeface="方正苏新诗柳楷简体" panose="02000000000000000000" charset="-122"/>
                <a:ea typeface="方正苏新诗柳楷简体" panose="02000000000000000000" charset="-122"/>
                <a:sym typeface="+mn-ea"/>
              </a:rPr>
              <a:t>老妪：老妪力虽衰，请从吏夜归，急应河阳役，犹得备晨炊。</a:t>
            </a:r>
            <a:endParaRPr lang="zh-CN" altLang="en-US" sz="3200" dirty="0">
              <a:solidFill>
                <a:schemeClr val="tx1"/>
              </a:solidFill>
              <a:latin typeface="方正苏新诗柳楷简体" panose="02000000000000000000" charset="-122"/>
              <a:ea typeface="方正苏新诗柳楷简体" panose="02000000000000000000" charset="-122"/>
              <a:sym typeface="+mn-ea"/>
            </a:endParaRPr>
          </a:p>
        </p:txBody>
      </p:sp>
      <p:sp>
        <p:nvSpPr>
          <p:cNvPr id="3" name="微信公众号：初中语文匠"/>
          <p:cNvSpPr txBox="1"/>
          <p:nvPr/>
        </p:nvSpPr>
        <p:spPr>
          <a:xfrm>
            <a:off x="671195" y="1732280"/>
            <a:ext cx="10682605" cy="122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rgbClr val="800000"/>
                </a:solidFill>
                <a:latin typeface="字魂87号-乾坤手书" panose="00000500000000000000" charset="-122"/>
                <a:ea typeface="字魂87号-乾坤手书" panose="00000500000000000000" charset="-122"/>
              </a:rPr>
              <a:t>石壕吏：</a:t>
            </a:r>
            <a:r>
              <a:rPr lang="en-US" altLang="zh-CN" sz="3200" b="1" dirty="0">
                <a:solidFill>
                  <a:srgbClr val="800000"/>
                </a:solidFill>
                <a:latin typeface="字魂87号-乾坤手书" panose="00000500000000000000" charset="-122"/>
                <a:ea typeface="字魂87号-乾坤手书" panose="00000500000000000000" charset="-122"/>
              </a:rPr>
              <a:t>_______________________</a:t>
            </a:r>
            <a:endParaRPr lang="en-US" altLang="zh-CN" sz="3200" b="1" dirty="0">
              <a:solidFill>
                <a:srgbClr val="800000"/>
              </a:solidFill>
              <a:latin typeface="字魂87号-乾坤手书" panose="00000500000000000000" charset="-122"/>
              <a:ea typeface="字魂87号-乾坤手书" panose="00000500000000000000" charset="-122"/>
            </a:endParaRPr>
          </a:p>
        </p:txBody>
      </p:sp>
      <p:sp>
        <p:nvSpPr>
          <p:cNvPr id="4" name="微信公众号：初中语文匠"/>
          <p:cNvSpPr txBox="1"/>
          <p:nvPr/>
        </p:nvSpPr>
        <p:spPr>
          <a:xfrm>
            <a:off x="671195" y="3200400"/>
            <a:ext cx="102698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800000"/>
                </a:solidFill>
                <a:latin typeface="字魂87号-乾坤手书" panose="00000500000000000000" charset="-122"/>
                <a:ea typeface="字魂87号-乾坤手书" panose="00000500000000000000" charset="-122"/>
              </a:rPr>
              <a:t>石壕吏：</a:t>
            </a:r>
            <a:r>
              <a:rPr lang="en-US" altLang="zh-CN" sz="3200" b="1">
                <a:solidFill>
                  <a:srgbClr val="800000"/>
                </a:solidFill>
                <a:latin typeface="字魂87号-乾坤手书" panose="00000500000000000000" charset="-122"/>
                <a:ea typeface="字魂87号-乾坤手书" panose="00000500000000000000" charset="-122"/>
              </a:rPr>
              <a:t>_______________________</a:t>
            </a:r>
            <a:endParaRPr lang="en-US" altLang="zh-CN" sz="3200" b="1">
              <a:solidFill>
                <a:srgbClr val="800000"/>
              </a:solidFill>
              <a:latin typeface="字魂87号-乾坤手书" panose="00000500000000000000" charset="-122"/>
              <a:ea typeface="字魂87号-乾坤手书" panose="00000500000000000000" charset="-122"/>
            </a:endParaRPr>
          </a:p>
        </p:txBody>
      </p:sp>
      <p:sp>
        <p:nvSpPr>
          <p:cNvPr id="5" name="微信公众号：初中语文匠"/>
          <p:cNvSpPr txBox="1"/>
          <p:nvPr/>
        </p:nvSpPr>
        <p:spPr>
          <a:xfrm>
            <a:off x="671195" y="4196080"/>
            <a:ext cx="101784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800000"/>
                </a:solidFill>
                <a:latin typeface="字魂87号-乾坤手书" panose="00000500000000000000" charset="-122"/>
                <a:ea typeface="字魂87号-乾坤手书" panose="00000500000000000000" charset="-122"/>
              </a:rPr>
              <a:t>石壕吏：</a:t>
            </a:r>
            <a:r>
              <a:rPr lang="en-US" altLang="zh-CN" sz="3200" b="1" dirty="0">
                <a:solidFill>
                  <a:srgbClr val="800000"/>
                </a:solidFill>
                <a:latin typeface="字魂87号-乾坤手书" panose="00000500000000000000" charset="-122"/>
                <a:ea typeface="字魂87号-乾坤手书" panose="00000500000000000000" charset="-122"/>
              </a:rPr>
              <a:t>_______________________</a:t>
            </a:r>
            <a:endParaRPr lang="en-US" altLang="zh-CN" sz="3200" b="1" dirty="0">
              <a:solidFill>
                <a:srgbClr val="800000"/>
              </a:solidFill>
              <a:latin typeface="字魂87号-乾坤手书" panose="00000500000000000000" charset="-122"/>
              <a:ea typeface="字魂87号-乾坤手书" panose="00000500000000000000" charset="-122"/>
            </a:endParaRPr>
          </a:p>
        </p:txBody>
      </p:sp>
      <p:sp>
        <p:nvSpPr>
          <p:cNvPr id="7" name="微信公众号：初中语文匠"/>
          <p:cNvSpPr txBox="1"/>
          <p:nvPr/>
        </p:nvSpPr>
        <p:spPr>
          <a:xfrm>
            <a:off x="2267046" y="1689030"/>
            <a:ext cx="507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800000"/>
                </a:solidFill>
                <a:latin typeface="字魂49号-逍遥行书" panose="00000500000000000000" charset="-122"/>
                <a:ea typeface="字魂49号-逍遥行书" panose="00000500000000000000" charset="-122"/>
              </a:rPr>
              <a:t>家有男丁否？</a:t>
            </a:r>
            <a:endParaRPr lang="zh-CN" altLang="en-US" sz="360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</a:endParaRPr>
          </a:p>
        </p:txBody>
      </p:sp>
      <p:sp>
        <p:nvSpPr>
          <p:cNvPr id="8" name="微信公众号：初中语文匠"/>
          <p:cNvSpPr txBox="1"/>
          <p:nvPr/>
        </p:nvSpPr>
        <p:spPr>
          <a:xfrm>
            <a:off x="2267198" y="308925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800000"/>
                </a:solidFill>
                <a:latin typeface="字魂49号-逍遥行书" panose="00000500000000000000" charset="-122"/>
                <a:ea typeface="字魂49号-逍遥行书" panose="00000500000000000000" charset="-122"/>
              </a:rPr>
              <a:t>尚有他人否？</a:t>
            </a:r>
            <a:endParaRPr lang="zh-CN" altLang="en-US" sz="3600" dirty="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</a:endParaRPr>
          </a:p>
        </p:txBody>
      </p:sp>
      <p:sp>
        <p:nvSpPr>
          <p:cNvPr id="9" name="微信公众号：初中语文匠"/>
          <p:cNvSpPr txBox="1"/>
          <p:nvPr/>
        </p:nvSpPr>
        <p:spPr>
          <a:xfrm>
            <a:off x="2140198" y="4122296"/>
            <a:ext cx="4445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800000"/>
                </a:solidFill>
                <a:latin typeface="字魂49号-逍遥行书" panose="00000500000000000000" charset="-122"/>
                <a:ea typeface="字魂49号-逍遥行书" panose="00000500000000000000" charset="-122"/>
              </a:rPr>
              <a:t>必须出一人！</a:t>
            </a:r>
            <a:endParaRPr lang="zh-CN" altLang="en-US" sz="3600" dirty="0">
              <a:solidFill>
                <a:srgbClr val="800000"/>
              </a:solidFill>
              <a:latin typeface="字魂49号-逍遥行书" panose="00000500000000000000" charset="-122"/>
              <a:ea typeface="字魂49号-逍遥行书" panose="00000500000000000000" charset="-122"/>
            </a:endParaRPr>
          </a:p>
        </p:txBody>
      </p:sp>
      <p:grpSp>
        <p:nvGrpSpPr>
          <p:cNvPr id="12" name="微信公众号：初中语文匠"/>
          <p:cNvGrpSpPr/>
          <p:nvPr/>
        </p:nvGrpSpPr>
        <p:grpSpPr>
          <a:xfrm>
            <a:off x="3392598" y="381839"/>
            <a:ext cx="5454338" cy="1259205"/>
            <a:chOff x="7568" y="7551"/>
            <a:chExt cx="12407" cy="1983"/>
          </a:xfrm>
        </p:grpSpPr>
        <p:pic>
          <p:nvPicPr>
            <p:cNvPr id="13" name="图片 12" descr="bb57172afc319ef4bf0479511eef8bb7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7568" y="7551"/>
              <a:ext cx="12407" cy="198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8942" y="7962"/>
              <a:ext cx="10281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补充石壕吏的问题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pic>
        <p:nvPicPr>
          <p:cNvPr id="15" name="微信公众号：初中语文匠" descr="2894dca4ad4606357211ac015db183a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-6000"/>
          </a:blip>
          <a:srcRect l="26308" t="16095" r="28154" b="33979"/>
          <a:stretch>
            <a:fillRect/>
          </a:stretch>
        </p:blipFill>
        <p:spPr>
          <a:xfrm rot="16200000" flipH="1">
            <a:off x="9911028" y="205264"/>
            <a:ext cx="1769905" cy="200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微信公众号：初中语文匠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94080" y="1776730"/>
            <a:ext cx="104032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      </a:t>
            </a:r>
            <a:r>
              <a:rPr lang="zh-CN" altLang="en-US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举一家而万室可知，举一村而他村可知，举一陕县而他县可知，举河阳一役而他役可知，勿只做一时一家叙事读过。  </a:t>
            </a:r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                                                        </a:t>
            </a:r>
            <a:endParaRPr lang="en-US" altLang="zh-CN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                                                                    </a:t>
            </a:r>
            <a:r>
              <a:rPr lang="zh-CN" altLang="en-US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【清】汪灏</a:t>
            </a:r>
            <a:endParaRPr lang="zh-CN" altLang="en-US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  <a:p>
            <a:r>
              <a:rPr lang="zh-CN" altLang="en-US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 </a:t>
            </a:r>
            <a:r>
              <a:rPr lang="en-US" altLang="zh-CN" sz="3200"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</a:rPr>
              <a:t>     </a:t>
            </a:r>
            <a:endParaRPr lang="zh-CN" altLang="en-US" sz="3200"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</a:endParaRPr>
          </a:p>
        </p:txBody>
      </p:sp>
      <p:grpSp>
        <p:nvGrpSpPr>
          <p:cNvPr id="11" name="微信公众号：初中语文匠"/>
          <p:cNvGrpSpPr/>
          <p:nvPr/>
        </p:nvGrpSpPr>
        <p:grpSpPr>
          <a:xfrm>
            <a:off x="955675" y="351155"/>
            <a:ext cx="3364230" cy="1259205"/>
            <a:chOff x="7568" y="7551"/>
            <a:chExt cx="17773" cy="1983"/>
          </a:xfrm>
        </p:grpSpPr>
        <p:pic>
          <p:nvPicPr>
            <p:cNvPr id="12" name="图片 11" descr="bb57172afc319ef4bf0479511eef8bb7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rcRect l="1854" t="21245" r="927" b="26094"/>
            <a:stretch>
              <a:fillRect/>
            </a:stretch>
          </p:blipFill>
          <p:spPr>
            <a:xfrm>
              <a:off x="7568" y="7551"/>
              <a:ext cx="17773" cy="198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8291" y="7985"/>
              <a:ext cx="170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细读</a:t>
              </a:r>
              <a:r>
                <a:rPr lang="en-US" altLang="zh-CN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-</a:t>
              </a:r>
              <a:r>
                <a:rPr lang="zh-CN" altLang="en-US" sz="4000" dirty="0">
                  <a:latin typeface="字魂49号-逍遥行书" panose="00000500000000000000" charset="-122"/>
                  <a:ea typeface="字魂49号-逍遥行书" panose="00000500000000000000" charset="-122"/>
                </a:rPr>
                <a:t>见时</a:t>
              </a:r>
              <a:endParaRPr lang="zh-CN" altLang="en-US" sz="4000" dirty="0">
                <a:latin typeface="字魂49号-逍遥行书" panose="00000500000000000000" charset="-122"/>
                <a:ea typeface="字魂49号-逍遥行书" panose="00000500000000000000" charset="-122"/>
              </a:endParaRPr>
            </a:p>
          </p:txBody>
        </p:sp>
      </p:grpSp>
      <p:sp>
        <p:nvSpPr>
          <p:cNvPr id="3" name="左箭头 2">
            <a:hlinkClick r:id="rId3" action="ppaction://hlinksldjump"/>
          </p:cNvPr>
          <p:cNvSpPr/>
          <p:nvPr/>
        </p:nvSpPr>
        <p:spPr>
          <a:xfrm>
            <a:off x="9015730" y="4992370"/>
            <a:ext cx="734060" cy="638175"/>
          </a:xfrm>
          <a:prstGeom prst="lef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微信公众号：初中语文匠"/>
          <p:cNvSpPr/>
          <p:nvPr/>
        </p:nvSpPr>
        <p:spPr>
          <a:xfrm>
            <a:off x="-1031240" y="-494665"/>
            <a:ext cx="13949680" cy="7847330"/>
          </a:xfrm>
          <a:prstGeom prst="rect">
            <a:avLst/>
          </a:prstGeom>
          <a:blipFill rotWithShape="1">
            <a:blip r:embed="rId1">
              <a:alphaModFix amt="4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955675" y="1610360"/>
            <a:ext cx="10614025" cy="49161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有吏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夜捉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人。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吏呼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一何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怒，妇啼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一何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苦！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存者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且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偷生，死者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长已矣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！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夜久语声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绝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，如闻泣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幽咽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天明登前途，</a:t>
            </a:r>
            <a:r>
              <a:rPr lang="zh-CN" altLang="en-US" sz="3200" dirty="0">
                <a:solidFill>
                  <a:srgbClr val="C00000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独</a:t>
            </a:r>
            <a:r>
              <a:rPr lang="zh-CN" altLang="en-US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与老翁别。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字魂正文宋楷" panose="00000500000000000000" charset="-122"/>
                <a:ea typeface="字魂正文宋楷" panose="00000500000000000000" charset="-122"/>
                <a:cs typeface="字魂正文宋楷" panose="00000500000000000000" charset="-122"/>
                <a:sym typeface="字魂正文宋楷" panose="00000500000000000000" charset="-122"/>
              </a:rPr>
              <a:t>……</a:t>
            </a: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3200" dirty="0">
              <a:solidFill>
                <a:prstClr val="black"/>
              </a:solidFill>
              <a:latin typeface="字魂正文宋楷" panose="00000500000000000000" charset="-122"/>
              <a:ea typeface="字魂正文宋楷" panose="00000500000000000000" charset="-122"/>
              <a:cs typeface="字魂正文宋楷" panose="00000500000000000000" charset="-122"/>
              <a:sym typeface="字魂正文宋楷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5.xml><?xml version="1.0" encoding="utf-8"?>
<p:tagLst xmlns:p="http://schemas.openxmlformats.org/presentationml/2006/main">
  <p:tag name="KSO_WM_UNIT_PLACING_PICTURE_USER_VIEWPORT" val="{&quot;height&quot;:8058,&quot;width&quot;:3982}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ID" val="custom20200968_9*a*1"/>
  <p:tag name="KSO_WM_TEMPLATE_CATEGORY" val="custom"/>
  <p:tag name="KSO_WM_TEMPLATE_INDEX" val="20200968"/>
  <p:tag name="KSO_WM_UNIT_LAYERLEVEL" val="1"/>
  <p:tag name="KSO_WM_TAG_VERSION" val="1.0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COMMONDATA" val="eyJoZGlkIjoiNzZlMDQ4ZGNhNjU4ODQwMjU1MDZlNWFjYzJjMTYzMzIifQ=="/>
  <p:tag name="KSO_WPP_MARK_KEY" val="68908981-33ad-4ea0-b13c-7610fa5c74b6"/>
  <p:tag name="commondata" val="eyJoZGlkIjoiOTViODQ1YWZiZDA4N2UxZWRiMjU3MTNmZjBhNWU2NzUifQ==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微信公众号：初中语文匠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微信公众号：初中语文匠  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微信公众号：初中语文匠   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1866</Words>
  <Application>WPS 演示</Application>
  <PresentationFormat>宽屏</PresentationFormat>
  <Paragraphs>245</Paragraphs>
  <Slides>14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字魂36号-正文宋楷</vt:lpstr>
      <vt:lpstr>Wingdings</vt:lpstr>
      <vt:lpstr>柳公权楷书</vt:lpstr>
      <vt:lpstr>楷体</vt:lpstr>
      <vt:lpstr>字魂正文宋楷</vt:lpstr>
      <vt:lpstr>字魂江舟行客</vt:lpstr>
      <vt:lpstr>微软雅黑</vt:lpstr>
      <vt:lpstr>字魂49号-逍遥行书</vt:lpstr>
      <vt:lpstr>字魂87号-乾坤手书</vt:lpstr>
      <vt:lpstr>字小魂乾坤手书</vt:lpstr>
      <vt:lpstr>方正苏新诗柳楷简体</vt:lpstr>
      <vt:lpstr>字魂逍遥行书</vt:lpstr>
      <vt:lpstr>Calibri</vt:lpstr>
      <vt:lpstr>Arial Unicode MS</vt:lpstr>
      <vt:lpstr>微信公众号：初中语文匠</vt:lpstr>
      <vt:lpstr>微信公众号：初中语文匠  </vt:lpstr>
      <vt:lpstr>微信公众号：初中语文匠   </vt:lpstr>
      <vt:lpstr>PowerPoint 演示文稿</vt:lpstr>
      <vt:lpstr>PowerPoint 演示文稿</vt:lpstr>
      <vt:lpstr>PowerPoint 演示文稿</vt:lpstr>
      <vt:lpstr>PowerPoint 演示文稿</vt:lpstr>
      <vt:lpstr>     提示：用文中语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LENOVO</cp:lastModifiedBy>
  <cp:revision>80</cp:revision>
  <dcterms:created xsi:type="dcterms:W3CDTF">2020-05-13T03:05:00Z</dcterms:created>
  <dcterms:modified xsi:type="dcterms:W3CDTF">2024-06-13T05:25:56Z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1287626FED1C459B90E48B870F318021_13</vt:lpwstr>
  </property>
</Properties>
</file>