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8.xml" ContentType="application/vnd.openxmlformats-officedocument.presentationml.tags+xml"/>
  <Override PartName="/ppt/notesSlides/notesSlide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2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3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4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5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6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sldIdLst>
    <p:sldId id="353" r:id="rId3"/>
    <p:sldId id="256" r:id="rId4"/>
    <p:sldId id="258" r:id="rId5"/>
    <p:sldId id="327" r:id="rId6"/>
    <p:sldId id="346" r:id="rId7"/>
    <p:sldId id="347" r:id="rId8"/>
    <p:sldId id="328" r:id="rId9"/>
    <p:sldId id="307" r:id="rId10"/>
    <p:sldId id="329" r:id="rId11"/>
    <p:sldId id="259" r:id="rId12"/>
    <p:sldId id="309" r:id="rId13"/>
    <p:sldId id="330" r:id="rId14"/>
    <p:sldId id="331" r:id="rId15"/>
    <p:sldId id="332" r:id="rId16"/>
    <p:sldId id="354" r:id="rId17"/>
    <p:sldId id="342" r:id="rId18"/>
    <p:sldId id="341" r:id="rId19"/>
    <p:sldId id="334" r:id="rId20"/>
    <p:sldId id="351" r:id="rId21"/>
    <p:sldId id="345" r:id="rId22"/>
    <p:sldId id="317" r:id="rId23"/>
    <p:sldId id="322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D85"/>
    <a:srgbClr val="7EB781"/>
    <a:srgbClr val="044F29"/>
    <a:srgbClr val="649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2" y="31"/>
      </p:cViewPr>
      <p:guideLst>
        <p:guide orient="horz" pos="2214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23C6D-28AF-4911-B9BD-721FDFC06652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4CA16-EE09-49A4-8405-8296BDBCE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89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988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21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没有粥米果腹，他就开荒种粮；没有美酒下肚，他就亲自酿造；没有地方落脚，他就搭建雪堂。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560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937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233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536575" algn="l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ym typeface="+mn-ea"/>
              </a:rPr>
              <a:t>他的乐观不是盲目的，而是在充分认识到人生的艰难和社会的复杂之后，依然能够保持的一种积极向上、豁然开朗的心态。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404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苏轼的诗词和散文涵盖了广泛的体裁，从自然到人生哲理，从政治失意到生活情趣。我们的选择范围很广。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9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72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587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155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早在变法之初，他就曾上书表达了自己对新法的看法，分析利弊。参政议政，这本是一种积极的态度，也是封建社会士大夫们的优良传统。但是在当时党争斗争激烈的特殊时期，正常的规则遭到了践踏。苏轼的对社会的责任感变成了他的“罪证”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22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66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23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”乌台诗案“引起了广泛关注，之后，统治者认为诗歌是文人乱政的工具，曾一度下诏禁止作诗。苏轼的诗多用比兴手法，而这种文学手法却成为被人利用的突破口。欲加之罪，何患无辞。有的诗人不敢作诗了，甚至有人改行填词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微信公众号：初中语文匠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4CA16-EE09-49A4-8405-8296BDBCE57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66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2024/6/5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9" Type="http://schemas.openxmlformats.org/officeDocument/2006/relationships/tags" Target="../tags/tag27.xml"/><Relationship Id="rId21" Type="http://schemas.openxmlformats.org/officeDocument/2006/relationships/tags" Target="../tags/tag9.xml"/><Relationship Id="rId34" Type="http://schemas.openxmlformats.org/officeDocument/2006/relationships/tags" Target="../tags/tag22.xml"/><Relationship Id="rId42" Type="http://schemas.openxmlformats.org/officeDocument/2006/relationships/tags" Target="../tags/tag30.xml"/><Relationship Id="rId47" Type="http://schemas.openxmlformats.org/officeDocument/2006/relationships/tags" Target="../tags/tag35.xml"/><Relationship Id="rId50" Type="http://schemas.openxmlformats.org/officeDocument/2006/relationships/tags" Target="../tags/tag3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9" Type="http://schemas.openxmlformats.org/officeDocument/2006/relationships/tags" Target="../tags/tag17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2.xml"/><Relationship Id="rId32" Type="http://schemas.openxmlformats.org/officeDocument/2006/relationships/tags" Target="../tags/tag20.xml"/><Relationship Id="rId37" Type="http://schemas.openxmlformats.org/officeDocument/2006/relationships/tags" Target="../tags/tag25.xml"/><Relationship Id="rId40" Type="http://schemas.openxmlformats.org/officeDocument/2006/relationships/tags" Target="../tags/tag28.xml"/><Relationship Id="rId45" Type="http://schemas.openxmlformats.org/officeDocument/2006/relationships/tags" Target="../tags/tag33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36" Type="http://schemas.openxmlformats.org/officeDocument/2006/relationships/tags" Target="../tags/tag24.xml"/><Relationship Id="rId49" Type="http://schemas.openxmlformats.org/officeDocument/2006/relationships/tags" Target="../tags/tag37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31" Type="http://schemas.openxmlformats.org/officeDocument/2006/relationships/tags" Target="../tags/tag19.xml"/><Relationship Id="rId44" Type="http://schemas.openxmlformats.org/officeDocument/2006/relationships/tags" Target="../tags/tag3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tags" Target="../tags/tag15.xml"/><Relationship Id="rId30" Type="http://schemas.openxmlformats.org/officeDocument/2006/relationships/tags" Target="../tags/tag18.xml"/><Relationship Id="rId35" Type="http://schemas.openxmlformats.org/officeDocument/2006/relationships/tags" Target="../tags/tag23.xml"/><Relationship Id="rId43" Type="http://schemas.openxmlformats.org/officeDocument/2006/relationships/tags" Target="../tags/tag31.xml"/><Relationship Id="rId48" Type="http://schemas.openxmlformats.org/officeDocument/2006/relationships/tags" Target="../tags/tag36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9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33" Type="http://schemas.openxmlformats.org/officeDocument/2006/relationships/tags" Target="../tags/tag21.xml"/><Relationship Id="rId38" Type="http://schemas.openxmlformats.org/officeDocument/2006/relationships/tags" Target="../tags/tag26.xml"/><Relationship Id="rId46" Type="http://schemas.openxmlformats.org/officeDocument/2006/relationships/tags" Target="../tags/tag34.xml"/><Relationship Id="rId20" Type="http://schemas.openxmlformats.org/officeDocument/2006/relationships/tags" Target="../tags/tag8.xml"/><Relationship Id="rId41" Type="http://schemas.openxmlformats.org/officeDocument/2006/relationships/tags" Target="../tags/tag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4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>
            <p:custDataLst>
              <p:tags r:id="rId14"/>
            </p:custDataLst>
          </p:nvPr>
        </p:nvSpPr>
        <p:spPr>
          <a:xfrm rot="1020000">
            <a:off x="456565" y="7844790"/>
            <a:ext cx="1380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微信公众号：初中语文匠原创</a:t>
            </a:r>
          </a:p>
        </p:txBody>
      </p:sp>
      <p:sp>
        <p:nvSpPr>
          <p:cNvPr id="8" name="文本框 7"/>
          <p:cNvSpPr txBox="1"/>
          <p:nvPr userDrawn="1">
            <p:custDataLst>
              <p:tags r:id="rId15"/>
            </p:custDataLst>
          </p:nvPr>
        </p:nvSpPr>
        <p:spPr>
          <a:xfrm>
            <a:off x="419100" y="8433435"/>
            <a:ext cx="1473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9" name="文本框 8"/>
          <p:cNvSpPr txBox="1"/>
          <p:nvPr userDrawn="1">
            <p:custDataLst>
              <p:tags r:id="rId16"/>
            </p:custDataLst>
          </p:nvPr>
        </p:nvSpPr>
        <p:spPr>
          <a:xfrm rot="19020000">
            <a:off x="146050" y="9173210"/>
            <a:ext cx="2018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10" name="文本框 9"/>
          <p:cNvSpPr txBox="1"/>
          <p:nvPr userDrawn="1">
            <p:custDataLst>
              <p:tags r:id="rId17"/>
            </p:custDataLst>
          </p:nvPr>
        </p:nvSpPr>
        <p:spPr>
          <a:xfrm rot="2580000">
            <a:off x="1282700" y="9466580"/>
            <a:ext cx="1549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11" name="文本框 10"/>
          <p:cNvSpPr txBox="1"/>
          <p:nvPr userDrawn="1">
            <p:custDataLst>
              <p:tags r:id="rId18"/>
            </p:custDataLst>
          </p:nvPr>
        </p:nvSpPr>
        <p:spPr>
          <a:xfrm rot="5400000">
            <a:off x="416560" y="10287635"/>
            <a:ext cx="2152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12" name="文本框 11"/>
          <p:cNvSpPr txBox="1"/>
          <p:nvPr userDrawn="1">
            <p:custDataLst>
              <p:tags r:id="rId19"/>
            </p:custDataLst>
          </p:nvPr>
        </p:nvSpPr>
        <p:spPr>
          <a:xfrm>
            <a:off x="2027555" y="8433435"/>
            <a:ext cx="212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13" name="文本框 12"/>
          <p:cNvSpPr txBox="1"/>
          <p:nvPr userDrawn="1">
            <p:custDataLst>
              <p:tags r:id="rId20"/>
            </p:custDataLst>
          </p:nvPr>
        </p:nvSpPr>
        <p:spPr>
          <a:xfrm rot="1020000">
            <a:off x="2950845" y="10500360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14" name="文本框 13"/>
          <p:cNvSpPr txBox="1"/>
          <p:nvPr userDrawn="1">
            <p:custDataLst>
              <p:tags r:id="rId21"/>
            </p:custDataLst>
          </p:nvPr>
        </p:nvSpPr>
        <p:spPr>
          <a:xfrm rot="5400000">
            <a:off x="2691130" y="9646920"/>
            <a:ext cx="2152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15" name="文本框 14"/>
          <p:cNvSpPr txBox="1"/>
          <p:nvPr userDrawn="1">
            <p:custDataLst>
              <p:tags r:id="rId22"/>
            </p:custDataLst>
          </p:nvPr>
        </p:nvSpPr>
        <p:spPr>
          <a:xfrm rot="17940000">
            <a:off x="1839595" y="9646920"/>
            <a:ext cx="2018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16" name="文本框 15"/>
          <p:cNvSpPr txBox="1"/>
          <p:nvPr userDrawn="1">
            <p:custDataLst>
              <p:tags r:id="rId23"/>
            </p:custDataLst>
          </p:nvPr>
        </p:nvSpPr>
        <p:spPr>
          <a:xfrm rot="5400000">
            <a:off x="3331845" y="9291955"/>
            <a:ext cx="1976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17" name="文本框 16"/>
          <p:cNvSpPr txBox="1"/>
          <p:nvPr userDrawn="1">
            <p:custDataLst>
              <p:tags r:id="rId24"/>
            </p:custDataLst>
          </p:nvPr>
        </p:nvSpPr>
        <p:spPr>
          <a:xfrm>
            <a:off x="4388485" y="8526145"/>
            <a:ext cx="212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18" name="文本框 17"/>
          <p:cNvSpPr txBox="1"/>
          <p:nvPr userDrawn="1">
            <p:custDataLst>
              <p:tags r:id="rId25"/>
            </p:custDataLst>
          </p:nvPr>
        </p:nvSpPr>
        <p:spPr>
          <a:xfrm>
            <a:off x="4346575" y="9949180"/>
            <a:ext cx="212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19" name="文本框 18"/>
          <p:cNvSpPr txBox="1"/>
          <p:nvPr userDrawn="1">
            <p:custDataLst>
              <p:tags r:id="rId26"/>
            </p:custDataLst>
          </p:nvPr>
        </p:nvSpPr>
        <p:spPr>
          <a:xfrm rot="5400000">
            <a:off x="5149215" y="9379585"/>
            <a:ext cx="2152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20" name="文本框 19"/>
          <p:cNvSpPr txBox="1"/>
          <p:nvPr userDrawn="1">
            <p:custDataLst>
              <p:tags r:id="rId27"/>
            </p:custDataLst>
          </p:nvPr>
        </p:nvSpPr>
        <p:spPr>
          <a:xfrm rot="5400000">
            <a:off x="3051810" y="9398000"/>
            <a:ext cx="4443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21" name="文本框 20"/>
          <p:cNvSpPr txBox="1"/>
          <p:nvPr userDrawn="1">
            <p:custDataLst>
              <p:tags r:id="rId28"/>
            </p:custDataLst>
          </p:nvPr>
        </p:nvSpPr>
        <p:spPr>
          <a:xfrm rot="3240000">
            <a:off x="6398895" y="7872095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22" name="文本框 21"/>
          <p:cNvSpPr txBox="1"/>
          <p:nvPr userDrawn="1">
            <p:custDataLst>
              <p:tags r:id="rId29"/>
            </p:custDataLst>
          </p:nvPr>
        </p:nvSpPr>
        <p:spPr>
          <a:xfrm>
            <a:off x="6466840" y="8441690"/>
            <a:ext cx="1270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23" name="文本框 22"/>
          <p:cNvSpPr txBox="1"/>
          <p:nvPr userDrawn="1">
            <p:custDataLst>
              <p:tags r:id="rId30"/>
            </p:custDataLst>
          </p:nvPr>
        </p:nvSpPr>
        <p:spPr>
          <a:xfrm rot="5400000">
            <a:off x="6295390" y="9545320"/>
            <a:ext cx="2152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24" name="文本框 23"/>
          <p:cNvSpPr txBox="1"/>
          <p:nvPr userDrawn="1">
            <p:custDataLst>
              <p:tags r:id="rId31"/>
            </p:custDataLst>
          </p:nvPr>
        </p:nvSpPr>
        <p:spPr>
          <a:xfrm rot="19500000">
            <a:off x="6944360" y="10367645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25" name="文本框 24"/>
          <p:cNvSpPr txBox="1"/>
          <p:nvPr userDrawn="1">
            <p:custDataLst>
              <p:tags r:id="rId32"/>
            </p:custDataLst>
          </p:nvPr>
        </p:nvSpPr>
        <p:spPr>
          <a:xfrm>
            <a:off x="7599045" y="7653020"/>
            <a:ext cx="212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26" name="文本框 25"/>
          <p:cNvSpPr txBox="1"/>
          <p:nvPr userDrawn="1">
            <p:custDataLst>
              <p:tags r:id="rId33"/>
            </p:custDataLst>
          </p:nvPr>
        </p:nvSpPr>
        <p:spPr>
          <a:xfrm rot="5400000">
            <a:off x="7286625" y="8861425"/>
            <a:ext cx="2152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27" name="文本框 26"/>
          <p:cNvSpPr txBox="1"/>
          <p:nvPr userDrawn="1">
            <p:custDataLst>
              <p:tags r:id="rId34"/>
            </p:custDataLst>
          </p:nvPr>
        </p:nvSpPr>
        <p:spPr>
          <a:xfrm>
            <a:off x="7599045" y="8432800"/>
            <a:ext cx="212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28" name="文本框 27"/>
          <p:cNvSpPr txBox="1"/>
          <p:nvPr userDrawn="1">
            <p:custDataLst>
              <p:tags r:id="rId35"/>
            </p:custDataLst>
          </p:nvPr>
        </p:nvSpPr>
        <p:spPr>
          <a:xfrm rot="5400000">
            <a:off x="8527415" y="9060180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29" name="文本框 28"/>
          <p:cNvSpPr txBox="1"/>
          <p:nvPr userDrawn="1">
            <p:custDataLst>
              <p:tags r:id="rId36"/>
            </p:custDataLst>
          </p:nvPr>
        </p:nvSpPr>
        <p:spPr>
          <a:xfrm>
            <a:off x="7599045" y="9646920"/>
            <a:ext cx="212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30" name="文本框 29"/>
          <p:cNvSpPr txBox="1"/>
          <p:nvPr userDrawn="1">
            <p:custDataLst>
              <p:tags r:id="rId37"/>
            </p:custDataLst>
          </p:nvPr>
        </p:nvSpPr>
        <p:spPr>
          <a:xfrm rot="5400000">
            <a:off x="6697345" y="10772775"/>
            <a:ext cx="1976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31" name="文本框 30"/>
          <p:cNvSpPr txBox="1"/>
          <p:nvPr userDrawn="1">
            <p:custDataLst>
              <p:tags r:id="rId38"/>
            </p:custDataLst>
          </p:nvPr>
        </p:nvSpPr>
        <p:spPr>
          <a:xfrm>
            <a:off x="7753985" y="10006965"/>
            <a:ext cx="212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32" name="文本框 31"/>
          <p:cNvSpPr txBox="1"/>
          <p:nvPr userDrawn="1">
            <p:custDataLst>
              <p:tags r:id="rId39"/>
            </p:custDataLst>
          </p:nvPr>
        </p:nvSpPr>
        <p:spPr>
          <a:xfrm>
            <a:off x="7712075" y="11430000"/>
            <a:ext cx="212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33" name="文本框 32"/>
          <p:cNvSpPr txBox="1"/>
          <p:nvPr userDrawn="1">
            <p:custDataLst>
              <p:tags r:id="rId40"/>
            </p:custDataLst>
          </p:nvPr>
        </p:nvSpPr>
        <p:spPr>
          <a:xfrm rot="5400000">
            <a:off x="8514715" y="10860405"/>
            <a:ext cx="21520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34" name="文本框 33"/>
          <p:cNvSpPr txBox="1"/>
          <p:nvPr userDrawn="1">
            <p:custDataLst>
              <p:tags r:id="rId41"/>
            </p:custDataLst>
          </p:nvPr>
        </p:nvSpPr>
        <p:spPr>
          <a:xfrm rot="1020000">
            <a:off x="10450830" y="7031990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35" name="文本框 34"/>
          <p:cNvSpPr txBox="1"/>
          <p:nvPr userDrawn="1">
            <p:custDataLst>
              <p:tags r:id="rId42"/>
            </p:custDataLst>
          </p:nvPr>
        </p:nvSpPr>
        <p:spPr>
          <a:xfrm>
            <a:off x="9968230" y="7647940"/>
            <a:ext cx="212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36" name="文本框 35"/>
          <p:cNvSpPr txBox="1"/>
          <p:nvPr userDrawn="1">
            <p:custDataLst>
              <p:tags r:id="rId43"/>
            </p:custDataLst>
          </p:nvPr>
        </p:nvSpPr>
        <p:spPr>
          <a:xfrm rot="2580000">
            <a:off x="10116820" y="8630285"/>
            <a:ext cx="199961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37" name="文本框 36"/>
          <p:cNvSpPr txBox="1"/>
          <p:nvPr userDrawn="1">
            <p:custDataLst>
              <p:tags r:id="rId44"/>
            </p:custDataLst>
          </p:nvPr>
        </p:nvSpPr>
        <p:spPr>
          <a:xfrm rot="19020000">
            <a:off x="9869805" y="8434070"/>
            <a:ext cx="20186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38" name="文本框 37"/>
          <p:cNvSpPr txBox="1"/>
          <p:nvPr userDrawn="1">
            <p:custDataLst>
              <p:tags r:id="rId45"/>
            </p:custDataLst>
          </p:nvPr>
        </p:nvSpPr>
        <p:spPr>
          <a:xfrm>
            <a:off x="10046970" y="10075545"/>
            <a:ext cx="212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39" name="文本框 38"/>
          <p:cNvSpPr txBox="1"/>
          <p:nvPr userDrawn="1">
            <p:custDataLst>
              <p:tags r:id="rId46"/>
            </p:custDataLst>
          </p:nvPr>
        </p:nvSpPr>
        <p:spPr>
          <a:xfrm rot="5400000">
            <a:off x="9196070" y="11190605"/>
            <a:ext cx="1976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40" name="文本框 39"/>
          <p:cNvSpPr txBox="1"/>
          <p:nvPr userDrawn="1">
            <p:custDataLst>
              <p:tags r:id="rId47"/>
            </p:custDataLst>
          </p:nvPr>
        </p:nvSpPr>
        <p:spPr>
          <a:xfrm>
            <a:off x="10052050" y="12174220"/>
            <a:ext cx="212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41" name="文本框 40"/>
          <p:cNvSpPr txBox="1"/>
          <p:nvPr userDrawn="1">
            <p:custDataLst>
              <p:tags r:id="rId48"/>
            </p:custDataLst>
          </p:nvPr>
        </p:nvSpPr>
        <p:spPr>
          <a:xfrm rot="19500000">
            <a:off x="10435590" y="10578465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42" name="文本框 41"/>
          <p:cNvSpPr txBox="1"/>
          <p:nvPr userDrawn="1">
            <p:custDataLst>
              <p:tags r:id="rId49"/>
            </p:custDataLst>
          </p:nvPr>
        </p:nvSpPr>
        <p:spPr>
          <a:xfrm rot="5400000">
            <a:off x="10056495" y="11515725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43" name="文本框 42"/>
          <p:cNvSpPr txBox="1"/>
          <p:nvPr userDrawn="1">
            <p:custDataLst>
              <p:tags r:id="rId50"/>
            </p:custDataLst>
          </p:nvPr>
        </p:nvSpPr>
        <p:spPr>
          <a:xfrm>
            <a:off x="10751820" y="11032490"/>
            <a:ext cx="1174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44" name="文本框 43"/>
          <p:cNvSpPr txBox="1"/>
          <p:nvPr userDrawn="1">
            <p:custDataLst>
              <p:tags r:id="rId51"/>
            </p:custDataLst>
          </p:nvPr>
        </p:nvSpPr>
        <p:spPr>
          <a:xfrm rot="5400000">
            <a:off x="10672445" y="11712575"/>
            <a:ext cx="1164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tx1">
                    <a:alpha val="0"/>
                  </a:schemeClr>
                </a:solidFill>
              </a:rPr>
              <a:t>微信公众号：初中语文匠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4ED29-CEA3-400E-92F4-ABC7898246AB}" type="datetimeFigureOut">
              <a:rPr lang="zh-CN" altLang="en-US" smtClean="0"/>
              <a:t>2024/6/5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261B7-4DCA-4008-94E5-AC915ECFE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0" y="1585595"/>
            <a:ext cx="4572000" cy="46482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375285" y="804545"/>
            <a:ext cx="117208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微信扫码关注公众号：初中语文匠</a:t>
            </a:r>
            <a:r>
              <a:rPr lang="en-US" altLang="zh-CN" sz="3200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 </a:t>
            </a:r>
            <a:r>
              <a:rPr lang="zh-CN" altLang="en-US" sz="3200">
                <a:latin typeface="柳公权楷书" panose="02010600010101010101" charset="-122"/>
                <a:ea typeface="柳公权楷书" panose="02010600010101010101" charset="-122"/>
                <a:cs typeface="柳公权楷书" panose="02010600010101010101" charset="-122"/>
              </a:rPr>
              <a:t>获取更多原创优质课件资源！</a:t>
            </a: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7185" algn="l"/>
          <a:tab pos="1607185" algn="l"/>
          <a:tab pos="1607185" algn="l"/>
          <a:tab pos="160718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3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3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23.xml"/><Relationship Id="rId7" Type="http://schemas.openxmlformats.org/officeDocument/2006/relationships/image" Target="../media/image3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image" Target="../media/image3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10" Type="http://schemas.openxmlformats.org/officeDocument/2006/relationships/tags" Target="../tags/tag134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3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7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53340" y="142292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90E08EE-83D5-57AF-F220-013498367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" b="43111"/>
          <a:stretch/>
        </p:blipFill>
        <p:spPr bwMode="auto">
          <a:xfrm>
            <a:off x="1163955" y="391318"/>
            <a:ext cx="9633585" cy="62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2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353695" y="390525"/>
            <a:ext cx="11543030" cy="6075680"/>
            <a:chOff x="557" y="442"/>
            <a:chExt cx="18178" cy="9568"/>
          </a:xfrm>
        </p:grpSpPr>
        <p:sp>
          <p:nvSpPr>
            <p:cNvPr id="5" name="矩形 4"/>
            <p:cNvSpPr/>
            <p:nvPr userDrawn="1">
              <p:custDataLst>
                <p:tags r:id="rId4"/>
              </p:custDataLst>
            </p:nvPr>
          </p:nvSpPr>
          <p:spPr>
            <a:xfrm>
              <a:off x="557" y="442"/>
              <a:ext cx="18178" cy="956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811" y="740"/>
              <a:ext cx="17577" cy="8974"/>
            </a:xfrm>
            <a:prstGeom prst="rect">
              <a:avLst/>
            </a:prstGeom>
            <a:noFill/>
            <a:ln w="38100">
              <a:solidFill>
                <a:srgbClr val="649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490" name="文本框 126464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94000" y="1090931"/>
            <a:ext cx="6604000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73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卜算子</a:t>
            </a:r>
            <a:r>
              <a:rPr lang="en-US" altLang="zh-CN" sz="373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·</a:t>
            </a:r>
            <a:r>
              <a:rPr lang="zh-CN" altLang="en-US" sz="373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黄州定慧院</a:t>
            </a:r>
            <a:r>
              <a:rPr lang="zh-CN" altLang="en-US" sz="3735" b="1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寓居</a:t>
            </a:r>
            <a:r>
              <a:rPr lang="zh-CN" altLang="en-US" sz="373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作</a:t>
            </a:r>
          </a:p>
        </p:txBody>
      </p:sp>
      <p:sp>
        <p:nvSpPr>
          <p:cNvPr id="63491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5990" y="5319231"/>
            <a:ext cx="10679854" cy="543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935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注释：元丰三年，苏轼初到黄州，一家人寓居在定慧院中。</a:t>
            </a:r>
          </a:p>
        </p:txBody>
      </p:sp>
      <p:sp>
        <p:nvSpPr>
          <p:cNvPr id="63492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97280" y="2147571"/>
            <a:ext cx="10357274" cy="25773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6575" defTabSz="457200" eaLnBrk="0" hangingPunct="0">
              <a:lnSpc>
                <a:spcPct val="150000"/>
              </a:lnSpc>
            </a:pPr>
            <a:r>
              <a:rPr lang="en-US" altLang="zh-CN" sz="373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 </a:t>
            </a:r>
            <a:r>
              <a:rPr lang="zh-CN" altLang="en-US" sz="3735" dirty="0">
                <a:solidFill>
                  <a:schemeClr val="tx1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缺月挂</a:t>
            </a:r>
            <a:r>
              <a:rPr lang="zh-CN" altLang="en-US" sz="3735" dirty="0">
                <a:solidFill>
                  <a:schemeClr val="tx1"/>
                </a:solidFill>
                <a:ea typeface="字魂江舟行客" panose="00000500000000000000" charset="-122"/>
                <a:sym typeface="+mn-ea"/>
              </a:rPr>
              <a:t>疏桐</a:t>
            </a:r>
            <a:r>
              <a:rPr lang="zh-CN" altLang="en-US" sz="3735" dirty="0">
                <a:solidFill>
                  <a:schemeClr val="tx1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，漏断人初静。谁见</a:t>
            </a:r>
            <a:r>
              <a:rPr lang="zh-CN" altLang="en-US" sz="3735" dirty="0">
                <a:solidFill>
                  <a:schemeClr val="tx1"/>
                </a:solidFill>
                <a:ea typeface="字魂江舟行客" panose="00000500000000000000" charset="-122"/>
                <a:sym typeface="+mn-ea"/>
              </a:rPr>
              <a:t>幽</a:t>
            </a:r>
            <a:r>
              <a:rPr lang="zh-CN" altLang="en-US" sz="3735" dirty="0">
                <a:solidFill>
                  <a:schemeClr val="tx1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人</a:t>
            </a:r>
            <a:r>
              <a:rPr lang="zh-CN" altLang="en-US" sz="3735" dirty="0">
                <a:solidFill>
                  <a:schemeClr val="tx1"/>
                </a:solidFill>
                <a:ea typeface="字魂江舟行客" panose="00000500000000000000" charset="-122"/>
                <a:sym typeface="+mn-ea"/>
              </a:rPr>
              <a:t>独</a:t>
            </a:r>
            <a:r>
              <a:rPr lang="zh-CN" altLang="en-US" sz="3735" dirty="0">
                <a:solidFill>
                  <a:schemeClr val="tx1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往来，</a:t>
            </a:r>
            <a:r>
              <a:rPr lang="zh-CN" altLang="en-US" sz="3735" dirty="0">
                <a:solidFill>
                  <a:schemeClr val="tx1"/>
                </a:solidFill>
                <a:ea typeface="字魂江舟行客" panose="00000500000000000000" charset="-122"/>
                <a:sym typeface="+mn-ea"/>
              </a:rPr>
              <a:t>缥缈孤</a:t>
            </a:r>
            <a:r>
              <a:rPr lang="zh-CN" altLang="en-US" sz="3735" dirty="0">
                <a:solidFill>
                  <a:schemeClr val="tx1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鸿影。    </a:t>
            </a:r>
            <a:r>
              <a:rPr lang="zh-CN" altLang="en-US" sz="3735" dirty="0">
                <a:solidFill>
                  <a:schemeClr val="tx1"/>
                </a:solidFill>
                <a:ea typeface="字魂江舟行客" panose="00000500000000000000" charset="-122"/>
                <a:sym typeface="+mn-ea"/>
              </a:rPr>
              <a:t>惊</a:t>
            </a:r>
            <a:r>
              <a:rPr lang="zh-CN" altLang="en-US" sz="3735" dirty="0">
                <a:solidFill>
                  <a:schemeClr val="tx1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起却回头，有</a:t>
            </a:r>
            <a:r>
              <a:rPr lang="zh-CN" altLang="en-US" sz="3735" dirty="0">
                <a:solidFill>
                  <a:schemeClr val="tx1"/>
                </a:solidFill>
                <a:ea typeface="字魂江舟行客" panose="00000500000000000000" charset="-122"/>
                <a:sym typeface="+mn-ea"/>
              </a:rPr>
              <a:t>恨</a:t>
            </a:r>
            <a:r>
              <a:rPr lang="zh-CN" altLang="en-US" sz="3735" dirty="0">
                <a:solidFill>
                  <a:schemeClr val="tx1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无人省。拣尽寒枝</a:t>
            </a:r>
            <a:r>
              <a:rPr lang="zh-CN" altLang="en-US" sz="3735" dirty="0">
                <a:solidFill>
                  <a:schemeClr val="tx1"/>
                </a:solidFill>
                <a:ea typeface="字魂江舟行客" panose="00000500000000000000" charset="-122"/>
                <a:sym typeface="+mn-ea"/>
              </a:rPr>
              <a:t>不肯</a:t>
            </a:r>
            <a:r>
              <a:rPr lang="zh-CN" altLang="en-US" sz="3735" dirty="0">
                <a:solidFill>
                  <a:schemeClr val="tx1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栖，寂寞沙洲</a:t>
            </a:r>
            <a:r>
              <a:rPr lang="zh-CN" altLang="en-US" sz="3735" dirty="0">
                <a:solidFill>
                  <a:schemeClr val="tx1"/>
                </a:solidFill>
                <a:ea typeface="字魂江舟行客" panose="00000500000000000000" charset="-122"/>
                <a:sym typeface="+mn-ea"/>
              </a:rPr>
              <a:t>冷</a:t>
            </a:r>
            <a:r>
              <a:rPr lang="zh-CN" altLang="en-US" sz="3735" dirty="0">
                <a:solidFill>
                  <a:schemeClr val="tx1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。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2C20428-4A41-D8B2-8283-7A3AFA91C005}"/>
              </a:ext>
            </a:extLst>
          </p:cNvPr>
          <p:cNvSpPr/>
          <p:nvPr/>
        </p:nvSpPr>
        <p:spPr>
          <a:xfrm rot="21302867">
            <a:off x="8213853" y="3834123"/>
            <a:ext cx="3091688" cy="1488244"/>
          </a:xfrm>
          <a:prstGeom prst="roundRect">
            <a:avLst/>
          </a:prstGeom>
          <a:solidFill>
            <a:srgbClr val="9ACD8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心境的孤独</a:t>
            </a:r>
            <a:endParaRPr lang="en-US" altLang="zh-CN" sz="32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zh-CN" alt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志趣的高洁</a:t>
            </a:r>
            <a:endParaRPr lang="zh-CN" altLang="en-US" sz="3200" b="1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76AB09C-F1C7-D674-4F20-C6390451464B}"/>
              </a:ext>
            </a:extLst>
          </p:cNvPr>
          <p:cNvCxnSpPr/>
          <p:nvPr/>
        </p:nvCxnSpPr>
        <p:spPr>
          <a:xfrm>
            <a:off x="1859280" y="3025140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917A648-09AE-6ACF-C9F5-16DC555CADEE}"/>
              </a:ext>
            </a:extLst>
          </p:cNvPr>
          <p:cNvCxnSpPr/>
          <p:nvPr/>
        </p:nvCxnSpPr>
        <p:spPr>
          <a:xfrm>
            <a:off x="3352800" y="3025140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FAA8A6-45F5-F3FB-DE84-C81A510EDF1E}"/>
              </a:ext>
            </a:extLst>
          </p:cNvPr>
          <p:cNvCxnSpPr/>
          <p:nvPr/>
        </p:nvCxnSpPr>
        <p:spPr>
          <a:xfrm>
            <a:off x="8529320" y="3025140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74E4285-837C-19FE-FBD4-FF64E16FCA63}"/>
              </a:ext>
            </a:extLst>
          </p:cNvPr>
          <p:cNvCxnSpPr/>
          <p:nvPr/>
        </p:nvCxnSpPr>
        <p:spPr>
          <a:xfrm>
            <a:off x="2179320" y="3896437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FA56C9F-53CA-67BE-9768-9E40532B539B}"/>
              </a:ext>
            </a:extLst>
          </p:cNvPr>
          <p:cNvCxnSpPr/>
          <p:nvPr/>
        </p:nvCxnSpPr>
        <p:spPr>
          <a:xfrm>
            <a:off x="4465320" y="3904057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51E2F8F-AC09-A621-DD86-D7FB12B70243}"/>
              </a:ext>
            </a:extLst>
          </p:cNvPr>
          <p:cNvCxnSpPr/>
          <p:nvPr/>
        </p:nvCxnSpPr>
        <p:spPr>
          <a:xfrm>
            <a:off x="7808978" y="3926917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FA3535F-6463-FF85-9F1B-6616991060F8}"/>
              </a:ext>
            </a:extLst>
          </p:cNvPr>
          <p:cNvCxnSpPr/>
          <p:nvPr/>
        </p:nvCxnSpPr>
        <p:spPr>
          <a:xfrm>
            <a:off x="4114800" y="4823460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A117980-D3DB-FF41-3066-525A2B633D05}"/>
              </a:ext>
            </a:extLst>
          </p:cNvPr>
          <p:cNvCxnSpPr/>
          <p:nvPr/>
        </p:nvCxnSpPr>
        <p:spPr>
          <a:xfrm>
            <a:off x="7374638" y="1882140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324485" y="306705"/>
            <a:ext cx="11543030" cy="6075680"/>
            <a:chOff x="557" y="442"/>
            <a:chExt cx="18178" cy="9568"/>
          </a:xfrm>
        </p:grpSpPr>
        <p:sp>
          <p:nvSpPr>
            <p:cNvPr id="5" name="矩形 4"/>
            <p:cNvSpPr/>
            <p:nvPr userDrawn="1">
              <p:custDataLst>
                <p:tags r:id="rId4"/>
              </p:custDataLst>
            </p:nvPr>
          </p:nvSpPr>
          <p:spPr>
            <a:xfrm>
              <a:off x="557" y="442"/>
              <a:ext cx="18178" cy="956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5"/>
              </p:custDataLst>
            </p:nvPr>
          </p:nvSpPr>
          <p:spPr>
            <a:xfrm>
              <a:off x="811" y="740"/>
              <a:ext cx="17577" cy="8974"/>
            </a:xfrm>
            <a:prstGeom prst="rect">
              <a:avLst/>
            </a:prstGeom>
            <a:noFill/>
            <a:ln w="38100">
              <a:solidFill>
                <a:srgbClr val="649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21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9630" y="1845310"/>
            <a:ext cx="10826750" cy="91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6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宋体" panose="02010600030101010101" pitchFamily="2" charset="-122"/>
              </a:rPr>
              <a:t>    </a:t>
            </a:r>
            <a:r>
              <a:rPr lang="zh-CN" altLang="en-US" sz="266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宋体" panose="02010600030101010101" pitchFamily="2" charset="-122"/>
              </a:rPr>
              <a:t>（元丰五年）</a:t>
            </a:r>
            <a:r>
              <a:rPr lang="zh-CN" altLang="zh-CN" sz="266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宋体" panose="02010600030101010101" pitchFamily="2" charset="-122"/>
              </a:rPr>
              <a:t>三月七日，沙湖道中遇雨，雨具先去，同行皆狼狈，余独不觉。</a:t>
            </a:r>
            <a:r>
              <a:rPr lang="zh-CN" altLang="en-US" sz="266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宋体" panose="02010600030101010101" pitchFamily="2" charset="-122"/>
              </a:rPr>
              <a:t>已</a:t>
            </a:r>
            <a:r>
              <a:rPr lang="zh-CN" altLang="zh-CN" sz="266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宋体" panose="02010600030101010101" pitchFamily="2" charset="-122"/>
              </a:rPr>
              <a:t>而遂晴，故作此词。</a:t>
            </a:r>
          </a:p>
        </p:txBody>
      </p:sp>
      <p:sp>
        <p:nvSpPr>
          <p:cNvPr id="9222" name="矩形 1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4230" y="2968187"/>
            <a:ext cx="10543539" cy="222131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宋体" panose="02010600030101010101" pitchFamily="2" charset="-122"/>
              </a:rPr>
              <a:t>    </a:t>
            </a:r>
            <a:r>
              <a:rPr lang="zh-CN" altLang="zh-CN" sz="32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宋体" panose="02010600030101010101" pitchFamily="2" charset="-122"/>
              </a:rPr>
              <a:t>莫听穿林打叶声，何妨吟啸且徐行。竹杖芒鞋轻胜马，谁怕？一蓑烟雨任平生。</a:t>
            </a:r>
            <a:r>
              <a:rPr lang="en-US" altLang="zh-CN" sz="32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宋体" panose="02010600030101010101" pitchFamily="2" charset="-122"/>
              </a:rPr>
              <a:t>        </a:t>
            </a:r>
            <a:r>
              <a:rPr lang="zh-CN" altLang="zh-CN" sz="32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宋体" panose="02010600030101010101" pitchFamily="2" charset="-122"/>
              </a:rPr>
              <a:t>料峭春风吹酒醒，微冷，山头斜照却相迎。回首向来萧瑟处，归去，也无风雨也无晴。</a:t>
            </a:r>
          </a:p>
        </p:txBody>
      </p:sp>
      <p:sp>
        <p:nvSpPr>
          <p:cNvPr id="9223" name="Text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365" y="708661"/>
            <a:ext cx="3710305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73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定风波</a:t>
            </a:r>
            <a:endParaRPr lang="en-US" altLang="zh-CN" sz="3735" dirty="0">
              <a:latin typeface="字魂江舟行客" panose="00000500000000000000" charset="-122"/>
              <a:ea typeface="字魂江舟行客" panose="00000500000000000000" charset="-122"/>
              <a:cs typeface="字魂江舟行客" panose="00000500000000000000" charset="-122"/>
            </a:endParaRPr>
          </a:p>
          <a:p>
            <a:r>
              <a:rPr lang="zh-CN" altLang="en-US" sz="28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               </a:t>
            </a:r>
            <a:r>
              <a:rPr lang="en-US" altLang="zh-CN" sz="28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   </a:t>
            </a:r>
            <a:endParaRPr lang="zh-CN" altLang="en-US" sz="3200" dirty="0">
              <a:latin typeface="字魂江舟行客" panose="00000500000000000000" charset="-122"/>
              <a:ea typeface="字魂江舟行客" panose="00000500000000000000" charset="-122"/>
              <a:cs typeface="字魂江舟行客" panose="00000500000000000000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B57F624-F60D-8F62-31DB-47C0D787BB8C}"/>
              </a:ext>
            </a:extLst>
          </p:cNvPr>
          <p:cNvSpPr/>
          <p:nvPr/>
        </p:nvSpPr>
        <p:spPr>
          <a:xfrm rot="21302867">
            <a:off x="8608207" y="4086357"/>
            <a:ext cx="2871557" cy="1288310"/>
          </a:xfrm>
          <a:prstGeom prst="roundRect">
            <a:avLst/>
          </a:prstGeom>
          <a:solidFill>
            <a:srgbClr val="9ACD8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随遇而安</a:t>
            </a:r>
            <a:endParaRPr lang="en-US" altLang="zh-CN" sz="32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zh-CN" altLang="en-US" sz="3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不惧风雨</a:t>
            </a:r>
            <a:endParaRPr lang="zh-CN" altLang="en-US" sz="3200" b="1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2AEA244-64B7-8DEE-F2B2-E42AC3C159E6}"/>
              </a:ext>
            </a:extLst>
          </p:cNvPr>
          <p:cNvCxnSpPr/>
          <p:nvPr/>
        </p:nvCxnSpPr>
        <p:spPr>
          <a:xfrm>
            <a:off x="1013460" y="2757170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70CDB9B-1D90-89CF-7A36-BADC42140022}"/>
              </a:ext>
            </a:extLst>
          </p:cNvPr>
          <p:cNvCxnSpPr/>
          <p:nvPr/>
        </p:nvCxnSpPr>
        <p:spPr>
          <a:xfrm>
            <a:off x="6621780" y="3741420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F5B9136-AB08-A9E4-2E36-42A0F269FBD5}"/>
              </a:ext>
            </a:extLst>
          </p:cNvPr>
          <p:cNvCxnSpPr>
            <a:cxnSpLocks/>
          </p:cNvCxnSpPr>
          <p:nvPr/>
        </p:nvCxnSpPr>
        <p:spPr>
          <a:xfrm>
            <a:off x="7924800" y="3741420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034434E-041A-0967-B78F-93EA011F046B}"/>
              </a:ext>
            </a:extLst>
          </p:cNvPr>
          <p:cNvCxnSpPr/>
          <p:nvPr/>
        </p:nvCxnSpPr>
        <p:spPr>
          <a:xfrm>
            <a:off x="849630" y="4488180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792C1FF-0A8F-2251-2FF9-3E8FB6E64FC5}"/>
              </a:ext>
            </a:extLst>
          </p:cNvPr>
          <p:cNvCxnSpPr>
            <a:cxnSpLocks/>
          </p:cNvCxnSpPr>
          <p:nvPr/>
        </p:nvCxnSpPr>
        <p:spPr>
          <a:xfrm>
            <a:off x="3702685" y="4488180"/>
            <a:ext cx="1212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7B89F4C-4F61-C462-F820-EC882D1D09F8}"/>
              </a:ext>
            </a:extLst>
          </p:cNvPr>
          <p:cNvCxnSpPr>
            <a:cxnSpLocks/>
          </p:cNvCxnSpPr>
          <p:nvPr/>
        </p:nvCxnSpPr>
        <p:spPr>
          <a:xfrm>
            <a:off x="8163308" y="5288280"/>
            <a:ext cx="29009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353695" y="390525"/>
            <a:ext cx="11543030" cy="6075680"/>
            <a:chOff x="557" y="442"/>
            <a:chExt cx="18178" cy="9568"/>
          </a:xfrm>
        </p:grpSpPr>
        <p:sp>
          <p:nvSpPr>
            <p:cNvPr id="5" name="矩形 4"/>
            <p:cNvSpPr/>
            <p:nvPr userDrawn="1">
              <p:custDataLst>
                <p:tags r:id="rId3"/>
              </p:custDataLst>
            </p:nvPr>
          </p:nvSpPr>
          <p:spPr>
            <a:xfrm>
              <a:off x="557" y="442"/>
              <a:ext cx="18178" cy="956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811" y="740"/>
              <a:ext cx="17577" cy="8974"/>
            </a:xfrm>
            <a:prstGeom prst="rect">
              <a:avLst/>
            </a:prstGeom>
            <a:noFill/>
            <a:ln w="38100">
              <a:solidFill>
                <a:srgbClr val="649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490" name="文本框 126464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93682" y="1070471"/>
            <a:ext cx="6604000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73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记承天寺夜游</a:t>
            </a:r>
          </a:p>
        </p:txBody>
      </p:sp>
      <p:sp>
        <p:nvSpPr>
          <p:cNvPr id="63492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0580" y="1736586"/>
            <a:ext cx="10753513" cy="43016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6575" defTabSz="457200" eaLnBrk="0" hangingPunct="0">
              <a:lnSpc>
                <a:spcPct val="150000"/>
              </a:lnSpc>
            </a:pPr>
            <a:r>
              <a:rPr lang="zh-CN" altLang="en-US" sz="36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元丰</a:t>
            </a:r>
            <a:r>
              <a:rPr lang="zh-CN" altLang="en-US" sz="3600" b="1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六年</a:t>
            </a:r>
            <a:r>
              <a:rPr lang="zh-CN" altLang="en-US" sz="36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十月十二日夜，解衣欲睡，月色入户，欣然起行。念无与为乐者，遂至承天寺寻张怀民。怀民亦未寝，相与步于中庭</a:t>
            </a:r>
            <a:r>
              <a:rPr lang="zh-CN" altLang="en-US" sz="3600" dirty="0">
                <a:solidFill>
                  <a:schemeClr val="tx1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。庭下如积水空明，水中藻荇交横，盖竹柏影也。何夜无月？何处无竹柏？但少闲人如吾两人者耳。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1368F17C-CDCA-5B14-F1B4-62D302C4CC1C}"/>
              </a:ext>
            </a:extLst>
          </p:cNvPr>
          <p:cNvSpPr/>
          <p:nvPr/>
        </p:nvSpPr>
        <p:spPr>
          <a:xfrm rot="21302867">
            <a:off x="8445965" y="4067460"/>
            <a:ext cx="2871557" cy="1288310"/>
          </a:xfrm>
          <a:prstGeom prst="roundRect">
            <a:avLst/>
          </a:prstGeom>
          <a:solidFill>
            <a:srgbClr val="9ACD85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自我调适</a:t>
            </a:r>
            <a:endParaRPr lang="en-US" altLang="zh-CN" sz="3200" b="1" dirty="0"/>
          </a:p>
          <a:p>
            <a:pPr algn="ctr"/>
            <a:r>
              <a:rPr lang="zh-CN" altLang="en-US" sz="3200" b="1" dirty="0"/>
              <a:t>风趣幽默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2AE9338-0F63-10CE-F0A7-3136D8C80B87}"/>
              </a:ext>
            </a:extLst>
          </p:cNvPr>
          <p:cNvCxnSpPr/>
          <p:nvPr/>
        </p:nvCxnSpPr>
        <p:spPr>
          <a:xfrm>
            <a:off x="883920" y="3459480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5148C1-AD07-C3BC-3884-5F4C2F90FE17}"/>
              </a:ext>
            </a:extLst>
          </p:cNvPr>
          <p:cNvCxnSpPr>
            <a:cxnSpLocks/>
          </p:cNvCxnSpPr>
          <p:nvPr/>
        </p:nvCxnSpPr>
        <p:spPr>
          <a:xfrm>
            <a:off x="6096000" y="4282440"/>
            <a:ext cx="350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0D695A4-33CF-F443-2990-5A0FB41973C0}"/>
              </a:ext>
            </a:extLst>
          </p:cNvPr>
          <p:cNvCxnSpPr/>
          <p:nvPr/>
        </p:nvCxnSpPr>
        <p:spPr>
          <a:xfrm>
            <a:off x="960120" y="5875020"/>
            <a:ext cx="868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353695" y="390525"/>
            <a:ext cx="11543030" cy="6075680"/>
            <a:chOff x="557" y="442"/>
            <a:chExt cx="18178" cy="9568"/>
          </a:xfrm>
        </p:grpSpPr>
        <p:sp>
          <p:nvSpPr>
            <p:cNvPr id="5" name="矩形 4"/>
            <p:cNvSpPr/>
            <p:nvPr userDrawn="1">
              <p:custDataLst>
                <p:tags r:id="rId3"/>
              </p:custDataLst>
            </p:nvPr>
          </p:nvSpPr>
          <p:spPr>
            <a:xfrm>
              <a:off x="557" y="442"/>
              <a:ext cx="18178" cy="956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811" y="740"/>
              <a:ext cx="17577" cy="8974"/>
            </a:xfrm>
            <a:prstGeom prst="rect">
              <a:avLst/>
            </a:prstGeom>
            <a:noFill/>
            <a:ln w="38100">
              <a:solidFill>
                <a:srgbClr val="649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490" name="文本框 126464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93682" y="1070471"/>
            <a:ext cx="6604000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73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房梁挂钱</a:t>
            </a:r>
          </a:p>
        </p:txBody>
      </p:sp>
      <p:sp>
        <p:nvSpPr>
          <p:cNvPr id="63492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8613" y="1736586"/>
            <a:ext cx="10917767" cy="38942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536575" defTabSz="457200" eaLnBrk="0" hangingPunct="0">
              <a:lnSpc>
                <a:spcPct val="150000"/>
              </a:lnSpc>
            </a:pPr>
            <a:r>
              <a:rPr lang="zh-CN" altLang="en-US" sz="28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写给挚友秦观的信</a:t>
            </a:r>
            <a:r>
              <a:rPr lang="en-US" altLang="zh-CN" sz="28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——《</a:t>
            </a:r>
            <a:r>
              <a:rPr lang="zh-CN" altLang="en-US" sz="28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答秦太虚书</a:t>
            </a:r>
            <a:r>
              <a:rPr lang="en-US" altLang="zh-CN" sz="28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》</a:t>
            </a:r>
            <a:r>
              <a:rPr lang="zh-CN" altLang="en-US" sz="28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中，苏轼对眼下困窘的生活进行了详细描述。此时他并无收入来源，囊中余钱约可支撑一年左右。为了保证一家老小的基本生活水平，他不得不采用量入为出之法，每月初一，取四千五百钱，平分为三十等份，穿绳悬于屋梁之上，每日取用一份，当日若有盈余，则存贮于大竹筒中，作为日后招待宾客的资金。</a:t>
            </a:r>
          </a:p>
        </p:txBody>
      </p:sp>
    </p:spTree>
    <p:extLst>
      <p:ext uri="{BB962C8B-B14F-4D97-AF65-F5344CB8AC3E}">
        <p14:creationId xmlns:p14="http://schemas.microsoft.com/office/powerpoint/2010/main" val="2921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353695" y="390525"/>
            <a:ext cx="11543030" cy="6075680"/>
            <a:chOff x="557" y="442"/>
            <a:chExt cx="18178" cy="9568"/>
          </a:xfrm>
        </p:grpSpPr>
        <p:sp>
          <p:nvSpPr>
            <p:cNvPr id="5" name="矩形 4"/>
            <p:cNvSpPr/>
            <p:nvPr userDrawn="1">
              <p:custDataLst>
                <p:tags r:id="rId3"/>
              </p:custDataLst>
            </p:nvPr>
          </p:nvSpPr>
          <p:spPr>
            <a:xfrm>
              <a:off x="557" y="442"/>
              <a:ext cx="18178" cy="956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811" y="740"/>
              <a:ext cx="17577" cy="8974"/>
            </a:xfrm>
            <a:prstGeom prst="rect">
              <a:avLst/>
            </a:prstGeom>
            <a:noFill/>
            <a:ln w="38100">
              <a:solidFill>
                <a:srgbClr val="649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490" name="文本框 126464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33638" y="975856"/>
            <a:ext cx="6604000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373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《</a:t>
            </a:r>
            <a:r>
              <a:rPr lang="zh-CN" altLang="en-US" sz="373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猪肉颂</a:t>
            </a:r>
            <a:r>
              <a:rPr lang="en-US" altLang="zh-CN" sz="3735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》</a:t>
            </a:r>
            <a:endParaRPr lang="zh-CN" altLang="en-US" sz="3735" dirty="0">
              <a:latin typeface="字魂江舟行客" panose="00000500000000000000" charset="-122"/>
              <a:ea typeface="字魂江舟行客" panose="00000500000000000000" charset="-122"/>
              <a:cs typeface="字魂江舟行客" panose="00000500000000000000" charset="-122"/>
            </a:endParaRPr>
          </a:p>
        </p:txBody>
      </p:sp>
      <p:sp>
        <p:nvSpPr>
          <p:cNvPr id="63492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25440" y="2033492"/>
            <a:ext cx="5722620" cy="32478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6575" defTabSz="457200" eaLnBrk="0" hangingPunct="0">
              <a:lnSpc>
                <a:spcPct val="150000"/>
              </a:lnSpc>
            </a:pPr>
            <a:r>
              <a:rPr lang="zh-CN" altLang="en-US" sz="2800" dirty="0"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“净洗铛，少著水，柴头罨烟焰不起。待他自熟莫催他，火候足时他自美。黄州好猪肉，价贱如泥土。贵者不肯吃，贫者不解煮，早晨起来打两碗，饱得自家君莫管。”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33D2F8-F8B7-CC67-A96F-93EE262DB3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00" y="1736586"/>
            <a:ext cx="3577861" cy="39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440915" y="364341"/>
            <a:ext cx="11543030" cy="6075680"/>
            <a:chOff x="557" y="442"/>
            <a:chExt cx="18178" cy="9568"/>
          </a:xfrm>
        </p:grpSpPr>
        <p:sp>
          <p:nvSpPr>
            <p:cNvPr id="5" name="矩形 4"/>
            <p:cNvSpPr/>
            <p:nvPr userDrawn="1">
              <p:custDataLst>
                <p:tags r:id="rId16"/>
              </p:custDataLst>
            </p:nvPr>
          </p:nvSpPr>
          <p:spPr>
            <a:xfrm>
              <a:off x="557" y="442"/>
              <a:ext cx="18178" cy="956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17"/>
              </p:custDataLst>
            </p:nvPr>
          </p:nvSpPr>
          <p:spPr>
            <a:xfrm>
              <a:off x="811" y="740"/>
              <a:ext cx="17577" cy="8974"/>
            </a:xfrm>
            <a:prstGeom prst="rect">
              <a:avLst/>
            </a:prstGeom>
            <a:noFill/>
            <a:ln w="38100">
              <a:solidFill>
                <a:srgbClr val="649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26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8519" y="1612435"/>
            <a:ext cx="448168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</a:rPr>
              <a:t>      冰山在海里移动很是庄严宏伟</a:t>
            </a:r>
            <a:r>
              <a:rPr lang="en-US" altLang="zh-CN" sz="3200" dirty="0">
                <a:solidFill>
                  <a:schemeClr val="tx1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</a:rPr>
              <a:t>,</a:t>
            </a:r>
            <a:r>
              <a:rPr lang="zh-CN" altLang="en-US" sz="3200" dirty="0">
                <a:solidFill>
                  <a:schemeClr val="tx1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</a:rPr>
              <a:t>因为它只有八分之一露出水面。</a:t>
            </a:r>
            <a:endParaRPr lang="en-US" altLang="zh-CN" sz="3200" dirty="0">
              <a:solidFill>
                <a:schemeClr val="tx1"/>
              </a:solidFill>
              <a:latin typeface="字魂杨任东楷书" panose="00000500000000000000" charset="-122"/>
              <a:ea typeface="字魂杨任东楷书" panose="00000500000000000000" charset="-122"/>
              <a:cs typeface="字魂杨任东楷书" panose="00000500000000000000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</a:rPr>
              <a:t>       </a:t>
            </a:r>
            <a:r>
              <a:rPr lang="en-US" altLang="zh-CN" sz="3200" dirty="0">
                <a:solidFill>
                  <a:schemeClr val="tx1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</a:rPr>
              <a:t>——</a:t>
            </a:r>
            <a:r>
              <a:rPr lang="zh-CN" altLang="en-US" sz="3200" dirty="0">
                <a:solidFill>
                  <a:schemeClr val="tx1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</a:rPr>
              <a:t>海明威的</a:t>
            </a:r>
            <a:endParaRPr lang="en-US" altLang="zh-CN" sz="3200" dirty="0">
              <a:solidFill>
                <a:schemeClr val="tx1"/>
              </a:solidFill>
              <a:latin typeface="字魂杨任东楷书" panose="00000500000000000000" charset="-122"/>
              <a:ea typeface="字魂杨任东楷书" panose="00000500000000000000" charset="-122"/>
              <a:cs typeface="字魂杨任东楷书" panose="00000500000000000000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</a:rPr>
              <a:t>                </a:t>
            </a:r>
            <a:r>
              <a:rPr lang="zh-CN" altLang="en-US" sz="3200" dirty="0">
                <a:solidFill>
                  <a:schemeClr val="tx1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</a:rPr>
              <a:t>“冰山原则”</a:t>
            </a:r>
          </a:p>
          <a:p>
            <a:pPr eaLnBrk="1" hangingPunct="1"/>
            <a:endParaRPr lang="zh-CN" altLang="en-US" sz="3200" dirty="0">
              <a:solidFill>
                <a:schemeClr val="tx1"/>
              </a:solidFill>
              <a:latin typeface="字魂杨任东楷书" panose="00000500000000000000" charset="-122"/>
              <a:ea typeface="字魂杨任东楷书" panose="00000500000000000000" charset="-122"/>
              <a:cs typeface="字魂杨任东楷书" panose="000005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9878" y="106947"/>
            <a:ext cx="829994" cy="829994"/>
            <a:chOff x="2125395" y="1131837"/>
            <a:chExt cx="829994" cy="829994"/>
          </a:xfrm>
        </p:grpSpPr>
        <p:sp>
          <p:nvSpPr>
            <p:cNvPr id="8" name="椭圆 7"/>
            <p:cNvSpPr/>
            <p:nvPr>
              <p:custDataLst>
                <p:tags r:id="rId14"/>
              </p:custDataLst>
            </p:nvPr>
          </p:nvSpPr>
          <p:spPr>
            <a:xfrm>
              <a:off x="2125395" y="1131837"/>
              <a:ext cx="829994" cy="829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5"/>
              </p:custDataLst>
            </p:nvPr>
          </p:nvSpPr>
          <p:spPr>
            <a:xfrm>
              <a:off x="2186432" y="1228173"/>
              <a:ext cx="697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44F29"/>
                  </a:solidFill>
                  <a:latin typeface="字魂江舟行客" panose="00000500000000000000" charset="-122"/>
                  <a:ea typeface="字魂江舟行客" panose="00000500000000000000" charset="-122"/>
                </a:rPr>
                <a:t>合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80003" y="106947"/>
            <a:ext cx="829994" cy="829994"/>
            <a:chOff x="2125395" y="1131837"/>
            <a:chExt cx="829994" cy="829994"/>
          </a:xfrm>
        </p:grpSpPr>
        <p:sp>
          <p:nvSpPr>
            <p:cNvPr id="12" name="椭圆 11"/>
            <p:cNvSpPr/>
            <p:nvPr>
              <p:custDataLst>
                <p:tags r:id="rId12"/>
              </p:custDataLst>
            </p:nvPr>
          </p:nvSpPr>
          <p:spPr>
            <a:xfrm>
              <a:off x="2125395" y="1131837"/>
              <a:ext cx="829994" cy="829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2186432" y="1228173"/>
              <a:ext cx="697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3600" dirty="0">
                  <a:solidFill>
                    <a:srgbClr val="044F29"/>
                  </a:solidFill>
                  <a:latin typeface="字魂江舟行客" panose="00000500000000000000" charset="-122"/>
                  <a:ea typeface="字魂江舟行客" panose="00000500000000000000" charset="-122"/>
                  <a:sym typeface="+mn-ea"/>
                </a:rPr>
                <a:t>作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87113" y="106947"/>
            <a:ext cx="829994" cy="829994"/>
            <a:chOff x="2125395" y="1131837"/>
            <a:chExt cx="829994" cy="829994"/>
          </a:xfrm>
        </p:grpSpPr>
        <p:sp>
          <p:nvSpPr>
            <p:cNvPr id="20" name="椭圆 19"/>
            <p:cNvSpPr/>
            <p:nvPr>
              <p:custDataLst>
                <p:tags r:id="rId10"/>
              </p:custDataLst>
            </p:nvPr>
          </p:nvSpPr>
          <p:spPr>
            <a:xfrm>
              <a:off x="2125395" y="1131837"/>
              <a:ext cx="829994" cy="829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1"/>
              </p:custDataLst>
            </p:nvPr>
          </p:nvSpPr>
          <p:spPr>
            <a:xfrm>
              <a:off x="2186432" y="1228173"/>
              <a:ext cx="697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3600" dirty="0">
                  <a:solidFill>
                    <a:srgbClr val="044F29"/>
                  </a:solidFill>
                  <a:latin typeface="字魂江舟行客" panose="00000500000000000000" charset="-122"/>
                  <a:ea typeface="字魂江舟行客" panose="00000500000000000000" charset="-122"/>
                  <a:sym typeface="+mn-ea"/>
                </a:rPr>
                <a:t>探</a:t>
              </a:r>
            </a:p>
          </p:txBody>
        </p:sp>
      </p:grpSp>
      <p:sp>
        <p:nvSpPr>
          <p:cNvPr id="16" name="微信公众号：初中语文匠"/>
          <p:cNvSpPr/>
          <p:nvPr>
            <p:custDataLst>
              <p:tags r:id="rId2"/>
            </p:custDataLst>
          </p:nvPr>
        </p:nvSpPr>
        <p:spPr>
          <a:xfrm>
            <a:off x="3455183" y="120917"/>
            <a:ext cx="829994" cy="82999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</p:txBody>
      </p:sp>
      <p:sp>
        <p:nvSpPr>
          <p:cNvPr id="17" name="微信公众号：初中语文匠"/>
          <p:cNvSpPr txBox="1"/>
          <p:nvPr>
            <p:custDataLst>
              <p:tags r:id="rId3"/>
            </p:custDataLst>
          </p:nvPr>
        </p:nvSpPr>
        <p:spPr>
          <a:xfrm>
            <a:off x="3465420" y="203283"/>
            <a:ext cx="69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6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sym typeface="+mn-ea"/>
              </a:rPr>
              <a:t>究</a:t>
            </a:r>
          </a:p>
        </p:txBody>
      </p:sp>
      <p:sp>
        <p:nvSpPr>
          <p:cNvPr id="18" name="微信公众号：初中语文匠"/>
          <p:cNvSpPr/>
          <p:nvPr>
            <p:custDataLst>
              <p:tags r:id="rId4"/>
            </p:custDataLst>
          </p:nvPr>
        </p:nvSpPr>
        <p:spPr>
          <a:xfrm>
            <a:off x="7650434" y="848443"/>
            <a:ext cx="1947545" cy="15347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latin typeface="字魂江舟行客" panose="00000500000000000000" charset="-122"/>
                <a:ea typeface="字魂江舟行客" panose="00000500000000000000" charset="-122"/>
              </a:rPr>
              <a:t>乐观</a:t>
            </a:r>
          </a:p>
        </p:txBody>
      </p:sp>
      <p:sp>
        <p:nvSpPr>
          <p:cNvPr id="19" name="微信公众号：初中语文匠"/>
          <p:cNvSpPr/>
          <p:nvPr>
            <p:custDataLst>
              <p:tags r:id="rId5"/>
            </p:custDataLst>
          </p:nvPr>
        </p:nvSpPr>
        <p:spPr>
          <a:xfrm>
            <a:off x="6617310" y="4049015"/>
            <a:ext cx="4120845" cy="5816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字魂杨任东楷书" panose="00000500000000000000" charset="-122"/>
                <a:ea typeface="字魂杨任东楷书" panose="00000500000000000000" charset="-122"/>
              </a:rPr>
              <a:t>对美和艺术的追求</a:t>
            </a:r>
          </a:p>
        </p:txBody>
      </p:sp>
      <p:sp>
        <p:nvSpPr>
          <p:cNvPr id="23" name="微信公众号：初中语文匠"/>
          <p:cNvSpPr/>
          <p:nvPr>
            <p:custDataLst>
              <p:tags r:id="rId6"/>
            </p:custDataLst>
          </p:nvPr>
        </p:nvSpPr>
        <p:spPr>
          <a:xfrm>
            <a:off x="6623355" y="2618875"/>
            <a:ext cx="4270465" cy="6413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字魂杨任东楷书" panose="00000500000000000000" charset="-122"/>
                <a:ea typeface="字魂杨任东楷书" panose="00000500000000000000" charset="-122"/>
              </a:rPr>
              <a:t>对命运的接受与超越</a:t>
            </a:r>
          </a:p>
        </p:txBody>
      </p:sp>
      <p:sp>
        <p:nvSpPr>
          <p:cNvPr id="24" name="微信公众号：初中语文匠"/>
          <p:cNvSpPr/>
          <p:nvPr>
            <p:custDataLst>
              <p:tags r:id="rId7"/>
            </p:custDataLst>
          </p:nvPr>
        </p:nvSpPr>
        <p:spPr>
          <a:xfrm>
            <a:off x="6617310" y="4701416"/>
            <a:ext cx="3067710" cy="5816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字魂杨任东楷书" panose="00000500000000000000" charset="-122"/>
                <a:ea typeface="字魂杨任东楷书" panose="00000500000000000000" charset="-122"/>
              </a:rPr>
              <a:t>  对友情的珍视</a:t>
            </a:r>
          </a:p>
        </p:txBody>
      </p:sp>
      <p:sp>
        <p:nvSpPr>
          <p:cNvPr id="25" name="微信公众号：初中语文匠"/>
          <p:cNvSpPr/>
          <p:nvPr>
            <p:custDataLst>
              <p:tags r:id="rId8"/>
            </p:custDataLst>
          </p:nvPr>
        </p:nvSpPr>
        <p:spPr>
          <a:xfrm>
            <a:off x="6623355" y="3382828"/>
            <a:ext cx="4424093" cy="5824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字魂杨任东楷书" panose="00000500000000000000" charset="-122"/>
                <a:ea typeface="字魂杨任东楷书" panose="00000500000000000000" charset="-122"/>
              </a:rPr>
              <a:t>对自然的热爱与赞美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3D360A8-739A-AAF4-DF9D-AC71A431A2CC}"/>
              </a:ext>
            </a:extLst>
          </p:cNvPr>
          <p:cNvCxnSpPr/>
          <p:nvPr/>
        </p:nvCxnSpPr>
        <p:spPr>
          <a:xfrm>
            <a:off x="6520735" y="2538637"/>
            <a:ext cx="44240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微信公众号：初中语文匠">
            <a:extLst>
              <a:ext uri="{FF2B5EF4-FFF2-40B4-BE49-F238E27FC236}">
                <a16:creationId xmlns:a16="http://schemas.microsoft.com/office/drawing/2014/main" id="{2E0D9354-27E1-46EE-9E8A-BA7D7C92BE3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617310" y="5308837"/>
            <a:ext cx="3067710" cy="5816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字魂杨任东楷书" panose="00000500000000000000" charset="-122"/>
                <a:ea typeface="字魂杨任东楷书" panose="00000500000000000000" charset="-122"/>
              </a:rPr>
              <a:t>……</a:t>
            </a:r>
            <a:endParaRPr lang="zh-CN" altLang="en-US" sz="3200" dirty="0">
              <a:latin typeface="字魂杨任东楷书" panose="00000500000000000000" charset="-122"/>
              <a:ea typeface="字魂杨任东楷书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69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8" grpId="0" bldLvl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353695" y="390525"/>
            <a:ext cx="11543030" cy="6075680"/>
            <a:chOff x="557" y="442"/>
            <a:chExt cx="18178" cy="9568"/>
          </a:xfrm>
        </p:grpSpPr>
        <p:sp>
          <p:nvSpPr>
            <p:cNvPr id="5" name="矩形 4"/>
            <p:cNvSpPr/>
            <p:nvPr userDrawn="1">
              <p:custDataLst>
                <p:tags r:id="rId3"/>
              </p:custDataLst>
            </p:nvPr>
          </p:nvSpPr>
          <p:spPr>
            <a:xfrm>
              <a:off x="557" y="442"/>
              <a:ext cx="18178" cy="956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811" y="740"/>
              <a:ext cx="17577" cy="8974"/>
            </a:xfrm>
            <a:prstGeom prst="rect">
              <a:avLst/>
            </a:prstGeom>
            <a:noFill/>
            <a:ln w="38100">
              <a:solidFill>
                <a:srgbClr val="649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微信公众号：初中语文匠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0635" y="1391690"/>
            <a:ext cx="10123170" cy="326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/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           乌台诗案之后，苏轼离开了官场，踏上了前往黄州的旅途。他在黄州城东，开垦了一片十亩左右的坡地，自称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"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东坡居士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"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，开始了自耕自足的生活。他在黄州务农酿酒，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"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夜饮东坡醒复醉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"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；在黄州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"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倚杖听江声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"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；在黄州写下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"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大江东去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"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的千古名篇。他总是那样淡泊从容，将所有的痛苦失意抛之于脑后，铭记着世界的美好。不然，何来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"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亲煮东坡肉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"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之风雅？“问汝平生功业</a:t>
            </a:r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,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</a:rPr>
              <a:t>黄州惠州儋州”的旷达与豪迈？当风雨袭来的时候，苏轼没有迎风改舵，也没有惊慌失措，而是以一颗平常心对待一切变故，再艰难也没有放弃。他以矢志不移之姿俯视人间，既为历史添上一抹璀璨光华，也照亮了后人不断寻找自我的道路。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字魂江舟行客" panose="00000500000000000000" charset="-122"/>
              <a:ea typeface="字魂江舟行客" panose="00000500000000000000" charset="-122"/>
              <a:cs typeface="字魂江舟行客" panose="00000500000000000000" charset="-122"/>
              <a:sym typeface="+mn-ea"/>
            </a:endParaRPr>
          </a:p>
        </p:txBody>
      </p:sp>
      <p:sp>
        <p:nvSpPr>
          <p:cNvPr id="3" name="微信公众号：初中语文匠">
            <a:extLst>
              <a:ext uri="{FF2B5EF4-FFF2-40B4-BE49-F238E27FC236}">
                <a16:creationId xmlns:a16="http://schemas.microsoft.com/office/drawing/2014/main" id="{F5927986-D5D1-4D0C-6047-B1A62FADA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5825" y="787329"/>
            <a:ext cx="1461135" cy="762548"/>
          </a:xfrm>
          <a:prstGeom prst="roundRect">
            <a:avLst/>
          </a:prstGeom>
          <a:solidFill>
            <a:srgbClr val="7EB78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字魂杨任东楷书" panose="00000500000000000000" charset="-122"/>
                <a:ea typeface="字魂杨任东楷书" panose="00000500000000000000" charset="-122"/>
              </a:rPr>
              <a:t>素材</a:t>
            </a:r>
          </a:p>
        </p:txBody>
      </p:sp>
    </p:spTree>
    <p:extLst>
      <p:ext uri="{BB962C8B-B14F-4D97-AF65-F5344CB8AC3E}">
        <p14:creationId xmlns:p14="http://schemas.microsoft.com/office/powerpoint/2010/main" val="3593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353695" y="390525"/>
            <a:ext cx="11543030" cy="6075680"/>
            <a:chOff x="557" y="442"/>
            <a:chExt cx="18178" cy="9568"/>
          </a:xfrm>
        </p:grpSpPr>
        <p:sp>
          <p:nvSpPr>
            <p:cNvPr id="5" name="矩形 4"/>
            <p:cNvSpPr/>
            <p:nvPr userDrawn="1">
              <p:custDataLst>
                <p:tags r:id="rId2"/>
              </p:custDataLst>
            </p:nvPr>
          </p:nvSpPr>
          <p:spPr>
            <a:xfrm>
              <a:off x="557" y="442"/>
              <a:ext cx="18178" cy="956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811" y="740"/>
              <a:ext cx="17577" cy="8974"/>
            </a:xfrm>
            <a:prstGeom prst="rect">
              <a:avLst/>
            </a:prstGeom>
            <a:noFill/>
            <a:ln w="38100">
              <a:solidFill>
                <a:srgbClr val="649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492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92250" y="1439406"/>
            <a:ext cx="9265920" cy="41141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6575" defTabSz="457200"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苏轼</a:t>
            </a: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，他生命的起点是眉州。</a:t>
            </a:r>
            <a:endParaRPr lang="en-US" altLang="zh-CN" sz="32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  <a:cs typeface="字魂江舟行客" panose="00000500000000000000" charset="-122"/>
              <a:sym typeface="+mn-ea"/>
            </a:endParaRPr>
          </a:p>
          <a:p>
            <a:pPr indent="536575" defTabSz="457200" eaLnBrk="0" hangingPunct="0">
              <a:lnSpc>
                <a:spcPct val="150000"/>
              </a:lnSpc>
            </a:pP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而</a:t>
            </a:r>
            <a:r>
              <a:rPr lang="zh-CN" altLang="en-US" sz="3200" b="1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苏东坡</a:t>
            </a: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，他生命的起点却是在黄州。</a:t>
            </a:r>
            <a:endParaRPr lang="en-US" altLang="zh-CN" sz="32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  <a:cs typeface="字魂江舟行客" panose="00000500000000000000" charset="-122"/>
              <a:sym typeface="+mn-ea"/>
            </a:endParaRPr>
          </a:p>
          <a:p>
            <a:pPr indent="536575" defTabSz="457200" eaLnBrk="0" hangingPunct="0">
              <a:lnSpc>
                <a:spcPct val="150000"/>
              </a:lnSpc>
            </a:pPr>
            <a:endParaRPr lang="en-US" altLang="zh-CN" dirty="0">
              <a:latin typeface="字魂江舟行客" panose="00000500000000000000" charset="-122"/>
              <a:ea typeface="字魂江舟行客" panose="00000500000000000000" charset="-122"/>
              <a:cs typeface="字魂江舟行客" panose="00000500000000000000" charset="-122"/>
              <a:sym typeface="+mn-ea"/>
            </a:endParaRPr>
          </a:p>
          <a:p>
            <a:pPr indent="536575" defTabSz="457200" eaLnBrk="0" hangingPunct="0">
              <a:lnSpc>
                <a:spcPct val="150000"/>
              </a:lnSpc>
            </a:pP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他最大的魅力，不是让内心被环境吞噬，而是超出环境，以</a:t>
            </a:r>
            <a:r>
              <a:rPr lang="zh-CN" altLang="en-US" sz="3200" b="1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内心的光亮</a:t>
            </a: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去照亮生活的路。</a:t>
            </a:r>
            <a:endParaRPr lang="en-US" altLang="zh-CN" sz="32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  <a:cs typeface="字魂江舟行客" panose="00000500000000000000" charset="-122"/>
              <a:sym typeface="+mn-ea"/>
            </a:endParaRPr>
          </a:p>
          <a:p>
            <a:pPr indent="536575" defTabSz="457200" eaLnBrk="0" hangingPunct="0">
              <a:lnSpc>
                <a:spcPct val="150000"/>
              </a:lnSpc>
            </a:pPr>
            <a:r>
              <a:rPr lang="en-US" altLang="zh-CN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                                 ——</a:t>
            </a: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林语堂</a:t>
            </a:r>
            <a:r>
              <a:rPr lang="en-US" altLang="zh-CN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《</a:t>
            </a: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苏东坡传</a:t>
            </a:r>
            <a:r>
              <a:rPr lang="en-US" altLang="zh-CN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  <a:cs typeface="字魂江舟行客" panose="00000500000000000000" charset="-122"/>
                <a:sym typeface="+mn-ea"/>
              </a:rPr>
              <a:t>》</a:t>
            </a:r>
            <a:endParaRPr lang="zh-CN" altLang="en-US" sz="32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  <a:cs typeface="字魂江舟行客" panose="000005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2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53340" y="165152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椭圆 3"/>
          <p:cNvSpPr/>
          <p:nvPr/>
        </p:nvSpPr>
        <p:spPr>
          <a:xfrm>
            <a:off x="1474464" y="1107113"/>
            <a:ext cx="1537027" cy="1537027"/>
          </a:xfrm>
          <a:prstGeom prst="ellipse">
            <a:avLst/>
          </a:prstGeom>
          <a:solidFill>
            <a:srgbClr val="9ACD8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804670" y="1875626"/>
            <a:ext cx="8582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任务三</a:t>
            </a:r>
            <a:endParaRPr lang="en-US" altLang="zh-CN" sz="60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  <a:p>
            <a:r>
              <a:rPr lang="zh-CN" altLang="en-US" sz="60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引用经典，致敬苏轼</a:t>
            </a:r>
            <a:endParaRPr lang="zh-CN" sz="60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</p:txBody>
      </p:sp>
      <p:pic>
        <p:nvPicPr>
          <p:cNvPr id="7" name="图片 6" descr="3fe582e9cb45419ff6edd050ec86c5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0000">
            <a:off x="8948577" y="-221563"/>
            <a:ext cx="4327525" cy="76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353695" y="390525"/>
            <a:ext cx="11543030" cy="6075680"/>
            <a:chOff x="557" y="442"/>
            <a:chExt cx="18178" cy="9568"/>
          </a:xfrm>
        </p:grpSpPr>
        <p:sp>
          <p:nvSpPr>
            <p:cNvPr id="5" name="矩形 4"/>
            <p:cNvSpPr/>
            <p:nvPr userDrawn="1">
              <p:custDataLst>
                <p:tags r:id="rId1"/>
              </p:custDataLst>
            </p:nvPr>
          </p:nvSpPr>
          <p:spPr>
            <a:xfrm>
              <a:off x="557" y="442"/>
              <a:ext cx="18178" cy="956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2"/>
              </p:custDataLst>
            </p:nvPr>
          </p:nvSpPr>
          <p:spPr>
            <a:xfrm>
              <a:off x="811" y="740"/>
              <a:ext cx="17577" cy="8974"/>
            </a:xfrm>
            <a:prstGeom prst="rect">
              <a:avLst/>
            </a:prstGeom>
            <a:noFill/>
            <a:ln w="38100">
              <a:solidFill>
                <a:srgbClr val="649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F379D6D-885D-3294-8E86-36745F999989}"/>
              </a:ext>
            </a:extLst>
          </p:cNvPr>
          <p:cNvSpPr txBox="1"/>
          <p:nvPr/>
        </p:nvSpPr>
        <p:spPr>
          <a:xfrm>
            <a:off x="1411923" y="3081900"/>
            <a:ext cx="8047037" cy="954107"/>
          </a:xfrm>
          <a:prstGeom prst="rect">
            <a:avLst/>
          </a:prstGeom>
          <a:solidFill>
            <a:srgbClr val="9ACD85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间接引用。不必拘泥于原文的准确字词，而是对苏轼的思想进行概括和转述。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65C2C7-CBEC-768C-1693-736233982D64}"/>
              </a:ext>
            </a:extLst>
          </p:cNvPr>
          <p:cNvSpPr txBox="1"/>
          <p:nvPr/>
        </p:nvSpPr>
        <p:spPr>
          <a:xfrm>
            <a:off x="929560" y="943314"/>
            <a:ext cx="21565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写法指导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70CA3E-B0C9-7942-2E6E-21DAACB08757}"/>
              </a:ext>
            </a:extLst>
          </p:cNvPr>
          <p:cNvSpPr txBox="1"/>
          <p:nvPr/>
        </p:nvSpPr>
        <p:spPr>
          <a:xfrm>
            <a:off x="1411923" y="4183630"/>
            <a:ext cx="9891077" cy="954107"/>
          </a:xfrm>
          <a:prstGeom prst="rect">
            <a:avLst/>
          </a:prstGeom>
          <a:solidFill>
            <a:srgbClr val="9ACD85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解析引用。对苏轼的某句诗词或文段进行解读和分析，深入探讨其背后的哲学意义和情感表达。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826A04-83C8-13EC-D99F-0016CCFE66A8}"/>
              </a:ext>
            </a:extLst>
          </p:cNvPr>
          <p:cNvSpPr txBox="1"/>
          <p:nvPr/>
        </p:nvSpPr>
        <p:spPr>
          <a:xfrm>
            <a:off x="1411923" y="1980170"/>
            <a:ext cx="6229827" cy="954107"/>
          </a:xfrm>
          <a:prstGeom prst="rect">
            <a:avLst/>
          </a:prstGeom>
          <a:solidFill>
            <a:srgbClr val="9ACD85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直接引用，让读者直接感受到苏轼的语言魅力和思想深度。</a:t>
            </a:r>
            <a:endParaRPr lang="zh-CN" sz="2800" b="1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4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r="394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6362898" y="470535"/>
            <a:ext cx="1292662" cy="4431030"/>
          </a:xfrm>
          <a:prstGeom prst="rect">
            <a:avLst/>
          </a:prstGeom>
          <a:noFill/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走进黄州</a:t>
            </a: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182772" y="1534795"/>
            <a:ext cx="1292662" cy="4431030"/>
          </a:xfrm>
          <a:prstGeom prst="rect">
            <a:avLst/>
          </a:prstGeom>
          <a:noFill/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感悟苏轼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23377" y="2927986"/>
            <a:ext cx="738664" cy="38309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>
                <a:solidFill>
                  <a:srgbClr val="64924E"/>
                </a:solidFill>
                <a:latin typeface="仿宋" panose="02010609060101010101" charset="-122"/>
                <a:ea typeface="仿宋" panose="02010609060101010101" charset="-122"/>
              </a:rPr>
              <a:t>苏轼作品专题复习</a:t>
            </a:r>
            <a:endParaRPr lang="en-US" altLang="zh-CN" sz="3600" b="1" dirty="0">
              <a:solidFill>
                <a:srgbClr val="64924E"/>
              </a:solidFill>
              <a:latin typeface="字魂杨任东楷书" panose="00000500000000000000" charset="-122"/>
              <a:ea typeface="字魂杨任东楷书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165152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椭圆 3"/>
          <p:cNvSpPr/>
          <p:nvPr/>
        </p:nvSpPr>
        <p:spPr>
          <a:xfrm>
            <a:off x="1474464" y="1107113"/>
            <a:ext cx="1537027" cy="1537027"/>
          </a:xfrm>
          <a:prstGeom prst="ellipse">
            <a:avLst/>
          </a:prstGeom>
          <a:solidFill>
            <a:srgbClr val="9ACD8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30580" y="1342872"/>
            <a:ext cx="93192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作业</a:t>
            </a:r>
            <a:endParaRPr lang="en-US" altLang="zh-CN" sz="60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  <a:p>
            <a:pPr indent="457200"/>
            <a:endParaRPr lang="en-US" altLang="zh-CN" sz="44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  <a:p>
            <a:pPr indent="457200"/>
            <a:r>
              <a:rPr lang="zh-CN" altLang="en-US" sz="44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你可以写苏轼，还可以写李白，杜甫、韩愈</a:t>
            </a:r>
            <a:r>
              <a:rPr lang="en-US" altLang="zh-CN" sz="44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……</a:t>
            </a:r>
            <a:r>
              <a:rPr lang="zh-CN" altLang="en-US" sz="44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修改二模作文，把你喜欢的诗人或诗句写进作文中。</a:t>
            </a:r>
            <a:endParaRPr lang="zh-CN" sz="44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</p:txBody>
      </p:sp>
      <p:pic>
        <p:nvPicPr>
          <p:cNvPr id="7" name="图片 6" descr="3fe582e9cb45419ff6edd050ec86c5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0000">
            <a:off x="8948577" y="-221563"/>
            <a:ext cx="4327525" cy="76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324485" y="391160"/>
            <a:ext cx="11543030" cy="6075680"/>
            <a:chOff x="557" y="442"/>
            <a:chExt cx="18178" cy="9568"/>
          </a:xfrm>
        </p:grpSpPr>
        <p:sp>
          <p:nvSpPr>
            <p:cNvPr id="5" name="矩形 4"/>
            <p:cNvSpPr/>
            <p:nvPr userDrawn="1">
              <p:custDataLst>
                <p:tags r:id="rId2"/>
              </p:custDataLst>
            </p:nvPr>
          </p:nvSpPr>
          <p:spPr>
            <a:xfrm>
              <a:off x="557" y="442"/>
              <a:ext cx="18178" cy="9569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811" y="740"/>
              <a:ext cx="17577" cy="8974"/>
            </a:xfrm>
            <a:prstGeom prst="rect">
              <a:avLst/>
            </a:prstGeom>
            <a:noFill/>
            <a:ln w="38100">
              <a:solidFill>
                <a:srgbClr val="6492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微信公众号：初中语文匠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7377" y="856140"/>
            <a:ext cx="10918190" cy="406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读书时，他告诉我们：博观而约取，厚积而薄发。</a:t>
            </a:r>
            <a:endParaRPr lang="en-US" altLang="zh-CN" sz="32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迷茫时，他引导我们：不识庐山真面目，只缘身在此山中。</a:t>
            </a:r>
            <a:endParaRPr lang="en-US" altLang="zh-CN" sz="32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失败时，他宽慰我们：人生如逆旅，我亦是行人。</a:t>
            </a:r>
            <a:endParaRPr lang="en-US" altLang="zh-CN" sz="32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放不下时，他开导我们：江山风月，本无常主，闲者便是主。悲伤时，他安慰我们：人有悲欢离合，月有阴晴圆缺，此事古难全。</a:t>
            </a:r>
            <a:endParaRPr lang="en-US" altLang="zh-CN" sz="32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决定再出发时，他鼓励我们：竹杖芒鞋轻胜马，谁怕？一蓑烟雨任平生。</a:t>
            </a:r>
            <a:endParaRPr lang="zh-CN" altLang="zh-CN" sz="32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r="3944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081270" y="218440"/>
            <a:ext cx="1659890" cy="6112510"/>
          </a:xfrm>
          <a:prstGeom prst="rect">
            <a:avLst/>
          </a:prstGeom>
          <a:noFill/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r>
              <a:rPr lang="zh-CN" altLang="en-US" sz="960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感谢观看！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38336" y="1786255"/>
            <a:ext cx="615553" cy="45446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044F29"/>
                </a:solidFill>
                <a:latin typeface="仿宋" panose="02010609060101010101" charset="-122"/>
                <a:ea typeface="仿宋" panose="02010609060101010101" charset="-122"/>
              </a:rPr>
              <a:t>人生如逆旅，你我亦是行人</a:t>
            </a:r>
            <a:r>
              <a:rPr lang="zh-CN" altLang="en-US" sz="2400" dirty="0">
                <a:solidFill>
                  <a:srgbClr val="64924E"/>
                </a:solidFill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en-US" altLang="zh-CN" sz="2400" dirty="0">
              <a:solidFill>
                <a:srgbClr val="64924E"/>
              </a:solidFill>
              <a:latin typeface="字魂杨任东楷书" panose="00000500000000000000" charset="-122"/>
              <a:ea typeface="字魂杨任东楷书" panose="000005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1566525" y="104140"/>
            <a:ext cx="551815" cy="6654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chemeClr val="bg1">
                    <a:alpha val="39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—</a:t>
            </a:r>
            <a:r>
              <a:rPr lang="zh-CN" altLang="en-US" sz="2400">
                <a:solidFill>
                  <a:schemeClr val="bg1">
                    <a:alpha val="39000"/>
                  </a:schemeClr>
                </a:solidFill>
                <a:latin typeface="字魂杨任东楷书" panose="00000500000000000000" charset="-122"/>
                <a:ea typeface="字魂杨任东楷书" panose="00000500000000000000" charset="-122"/>
              </a:rPr>
              <a:t>初中语文匠</a:t>
            </a:r>
            <a:r>
              <a:rPr lang="en-US" altLang="zh-CN" sz="2400">
                <a:solidFill>
                  <a:schemeClr val="bg1">
                    <a:alpha val="39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53340" y="165152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椭圆 3"/>
          <p:cNvSpPr/>
          <p:nvPr/>
        </p:nvSpPr>
        <p:spPr>
          <a:xfrm>
            <a:off x="1474464" y="1107113"/>
            <a:ext cx="1537027" cy="1537027"/>
          </a:xfrm>
          <a:prstGeom prst="ellipse">
            <a:avLst/>
          </a:prstGeom>
          <a:solidFill>
            <a:srgbClr val="9ACD8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062480" y="1925158"/>
            <a:ext cx="7919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任务一</a:t>
            </a:r>
            <a:endParaRPr lang="en-US" altLang="zh-CN" sz="60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  <a:p>
            <a:r>
              <a:rPr lang="zh-CN" altLang="en-US" sz="60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梳理所学，回看“诗案”</a:t>
            </a:r>
            <a:endParaRPr lang="zh-CN" sz="60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</p:txBody>
      </p:sp>
      <p:pic>
        <p:nvPicPr>
          <p:cNvPr id="7" name="图片 6" descr="3fe582e9cb45419ff6edd050ec86c5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0000">
            <a:off x="8948577" y="-221563"/>
            <a:ext cx="4327525" cy="7631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9" name="图片 8" descr="25300d57cd0ed87ec7067153ca5f6e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609205" y="142875"/>
            <a:ext cx="4655185" cy="349123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A1ED41B-F791-B6F9-509F-7C87D3550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59177"/>
              </p:ext>
            </p:extLst>
          </p:nvPr>
        </p:nvGraphicFramePr>
        <p:xfrm>
          <a:off x="739140" y="1061062"/>
          <a:ext cx="10363200" cy="459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080">
                  <a:extLst>
                    <a:ext uri="{9D8B030D-6E8A-4147-A177-3AD203B41FA5}">
                      <a16:colId xmlns:a16="http://schemas.microsoft.com/office/drawing/2014/main" val="471583751"/>
                    </a:ext>
                  </a:extLst>
                </a:gridCol>
                <a:gridCol w="5356860">
                  <a:extLst>
                    <a:ext uri="{9D8B030D-6E8A-4147-A177-3AD203B41FA5}">
                      <a16:colId xmlns:a16="http://schemas.microsoft.com/office/drawing/2014/main" val="3744385277"/>
                    </a:ext>
                  </a:extLst>
                </a:gridCol>
                <a:gridCol w="2461260">
                  <a:extLst>
                    <a:ext uri="{9D8B030D-6E8A-4147-A177-3AD203B41FA5}">
                      <a16:colId xmlns:a16="http://schemas.microsoft.com/office/drawing/2014/main" val="1213123226"/>
                    </a:ext>
                  </a:extLst>
                </a:gridCol>
              </a:tblGrid>
              <a:tr h="669472">
                <a:tc>
                  <a:txBody>
                    <a:bodyPr/>
                    <a:lstStyle/>
                    <a:p>
                      <a:pPr algn="ctr"/>
                      <a:r>
                        <a:rPr lang="zh-CN" sz="3200" kern="100" dirty="0">
                          <a:solidFill>
                            <a:srgbClr val="044F29"/>
                          </a:solidFill>
                          <a:effectLst/>
                        </a:rPr>
                        <a:t>出处</a:t>
                      </a:r>
                      <a:endParaRPr lang="zh-CN" sz="32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3200" kern="100" dirty="0">
                          <a:solidFill>
                            <a:srgbClr val="044F29"/>
                          </a:solidFill>
                          <a:effectLst/>
                        </a:rPr>
                        <a:t>名句</a:t>
                      </a:r>
                      <a:endParaRPr lang="zh-CN" sz="32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3200" kern="100" dirty="0">
                          <a:solidFill>
                            <a:srgbClr val="044F29"/>
                          </a:solidFill>
                          <a:effectLst/>
                        </a:rPr>
                        <a:t>关键词</a:t>
                      </a:r>
                      <a:endParaRPr lang="zh-CN" sz="32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890241"/>
                  </a:ext>
                </a:extLst>
              </a:tr>
              <a:tr h="836114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江城子 </a:t>
                      </a:r>
                      <a:r>
                        <a:rPr lang="zh-CN" sz="2400" kern="100" dirty="0">
                          <a:solidFill>
                            <a:srgbClr val="FF0000"/>
                          </a:solidFill>
                          <a:effectLst/>
                        </a:rPr>
                        <a:t>密州</a:t>
                      </a:r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出猎（九</a:t>
                      </a:r>
                      <a:r>
                        <a:rPr lang="zh-CN" altLang="en-US" sz="2400" kern="100" dirty="0">
                          <a:solidFill>
                            <a:srgbClr val="044F29"/>
                          </a:solidFill>
                          <a:effectLst/>
                        </a:rPr>
                        <a:t>下</a:t>
                      </a:r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）</a:t>
                      </a:r>
                      <a:endParaRPr lang="zh-CN" sz="24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u="sng" kern="100" dirty="0">
                          <a:solidFill>
                            <a:srgbClr val="044F29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en-US" sz="2800" kern="100" dirty="0">
                          <a:solidFill>
                            <a:srgbClr val="044F29"/>
                          </a:solidFill>
                          <a:effectLst/>
                        </a:rPr>
                        <a:t>，西北望，射天狼  。</a:t>
                      </a:r>
                      <a:endParaRPr lang="zh-CN" sz="28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</a:rPr>
                        <a:t>建功立业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232048"/>
                  </a:ext>
                </a:extLst>
              </a:tr>
              <a:tr h="669472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水调歌头</a:t>
                      </a:r>
                      <a:endParaRPr lang="en-US" altLang="zh-CN" sz="2400" kern="100" dirty="0">
                        <a:solidFill>
                          <a:srgbClr val="044F29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（九</a:t>
                      </a:r>
                      <a:r>
                        <a:rPr lang="zh-CN" altLang="en-US" sz="2400" kern="100" dirty="0">
                          <a:solidFill>
                            <a:srgbClr val="044F29"/>
                          </a:solidFill>
                          <a:effectLst/>
                        </a:rPr>
                        <a:t>上</a:t>
                      </a:r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）</a:t>
                      </a:r>
                      <a:endParaRPr lang="zh-CN" sz="24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zh-CN" altLang="en-US" sz="2800" b="0" i="0" u="sng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44F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kumimoji="0" lang="zh-CN" altLang="en-US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44F2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，千里共婵娟。</a:t>
                      </a:r>
                      <a:endParaRPr lang="zh-CN" sz="28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800" b="1" kern="100" dirty="0">
                          <a:solidFill>
                            <a:srgbClr val="044F29"/>
                          </a:solidFill>
                          <a:effectLst/>
                        </a:rPr>
                        <a:t>思念祝愿</a:t>
                      </a:r>
                      <a:endParaRPr lang="zh-CN" sz="2800" b="1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902448"/>
                  </a:ext>
                </a:extLst>
              </a:tr>
              <a:tr h="892038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卜算子 </a:t>
                      </a:r>
                      <a:r>
                        <a:rPr lang="zh-CN" sz="2400" kern="100" dirty="0">
                          <a:solidFill>
                            <a:srgbClr val="FF0000"/>
                          </a:solidFill>
                          <a:effectLst/>
                        </a:rPr>
                        <a:t>黄州</a:t>
                      </a:r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定慧院寓居作（八下）</a:t>
                      </a:r>
                      <a:endParaRPr lang="zh-CN" sz="24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u="sng" kern="100" dirty="0">
                          <a:solidFill>
                            <a:srgbClr val="044F29"/>
                          </a:solidFill>
                          <a:effectLst/>
                        </a:rPr>
                        <a:t>                  </a:t>
                      </a:r>
                      <a:r>
                        <a:rPr lang="zh-CN" altLang="en-US" sz="2800" kern="100" dirty="0">
                          <a:solidFill>
                            <a:srgbClr val="044F29"/>
                          </a:solidFill>
                          <a:effectLst/>
                        </a:rPr>
                        <a:t>，</a:t>
                      </a:r>
                      <a:r>
                        <a:rPr lang="zh-CN" altLang="en-US" sz="2800" b="1" kern="100" dirty="0">
                          <a:solidFill>
                            <a:srgbClr val="044F29"/>
                          </a:solidFill>
                          <a:effectLst/>
                        </a:rPr>
                        <a:t>缥缈孤鸿影</a:t>
                      </a:r>
                      <a:r>
                        <a:rPr lang="zh-CN" altLang="en-US" sz="2800" kern="100" dirty="0">
                          <a:solidFill>
                            <a:srgbClr val="044F29"/>
                          </a:solidFill>
                          <a:effectLst/>
                        </a:rPr>
                        <a:t>。</a:t>
                      </a:r>
                      <a:endParaRPr lang="zh-CN" sz="28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00" dirty="0">
                          <a:solidFill>
                            <a:srgbClr val="FF0000"/>
                          </a:solidFill>
                          <a:effectLst/>
                        </a:rPr>
                        <a:t>寂寞孤独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66199"/>
                  </a:ext>
                </a:extLst>
              </a:tr>
              <a:tr h="669472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定风波</a:t>
                      </a:r>
                      <a:endParaRPr lang="en-US" altLang="zh-CN" sz="2400" kern="100" dirty="0">
                        <a:solidFill>
                          <a:srgbClr val="044F29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（九下）</a:t>
                      </a:r>
                      <a:endParaRPr lang="zh-CN" sz="24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u="sng" kern="100" dirty="0">
                          <a:solidFill>
                            <a:srgbClr val="044F29"/>
                          </a:solidFill>
                          <a:effectLst/>
                        </a:rPr>
                        <a:t>               </a:t>
                      </a:r>
                      <a:r>
                        <a:rPr lang="zh-CN" altLang="en-US" sz="2800" kern="100" dirty="0">
                          <a:solidFill>
                            <a:srgbClr val="044F29"/>
                          </a:solidFill>
                          <a:effectLst/>
                        </a:rPr>
                        <a:t>。</a:t>
                      </a:r>
                      <a:r>
                        <a:rPr lang="zh-CN" sz="2800" kern="100" dirty="0">
                          <a:solidFill>
                            <a:srgbClr val="044F29"/>
                          </a:solidFill>
                          <a:effectLst/>
                        </a:rPr>
                        <a:t>谁怕？</a:t>
                      </a:r>
                      <a:r>
                        <a:rPr lang="en-US" altLang="zh-CN" sz="2800" u="sng" kern="100" dirty="0">
                          <a:solidFill>
                            <a:srgbClr val="044F29"/>
                          </a:solidFill>
                          <a:effectLst/>
                        </a:rPr>
                        <a:t>              </a:t>
                      </a:r>
                      <a:r>
                        <a:rPr lang="zh-CN" altLang="en-US" sz="2800" kern="100" dirty="0">
                          <a:solidFill>
                            <a:srgbClr val="044F29"/>
                          </a:solidFill>
                          <a:effectLst/>
                        </a:rPr>
                        <a:t>。</a:t>
                      </a:r>
                      <a:endParaRPr lang="zh-CN" sz="28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800" b="1" kern="100" dirty="0">
                          <a:solidFill>
                            <a:srgbClr val="044F29"/>
                          </a:solidFill>
                          <a:effectLst/>
                        </a:rPr>
                        <a:t>积极乐观</a:t>
                      </a:r>
                      <a:endParaRPr lang="zh-CN" sz="2800" b="1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61205"/>
                  </a:ext>
                </a:extLst>
              </a:tr>
              <a:tr h="669472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记承天寺夜游</a:t>
                      </a:r>
                      <a:endParaRPr lang="en-US" altLang="zh-CN" sz="2400" kern="100" dirty="0">
                        <a:solidFill>
                          <a:srgbClr val="044F29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alt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   </a:t>
                      </a:r>
                      <a:r>
                        <a:rPr lang="zh-CN" sz="2400" kern="100" dirty="0">
                          <a:solidFill>
                            <a:srgbClr val="044F29"/>
                          </a:solidFill>
                          <a:effectLst/>
                        </a:rPr>
                        <a:t>（八上）</a:t>
                      </a:r>
                      <a:endParaRPr lang="zh-CN" sz="2400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u="sng" kern="100" dirty="0">
                          <a:solidFill>
                            <a:srgbClr val="044F29"/>
                          </a:solidFill>
                          <a:effectLst/>
                        </a:rPr>
                        <a:t>             </a:t>
                      </a:r>
                      <a:r>
                        <a:rPr lang="zh-CN" altLang="en-US" sz="2800" u="none" kern="100" dirty="0">
                          <a:solidFill>
                            <a:srgbClr val="044F29"/>
                          </a:solidFill>
                          <a:effectLst/>
                        </a:rPr>
                        <a:t>，</a:t>
                      </a:r>
                      <a:r>
                        <a:rPr lang="zh-CN" altLang="en-US" sz="2800" u="sng" kern="100" dirty="0">
                          <a:solidFill>
                            <a:srgbClr val="044F29"/>
                          </a:solidFill>
                          <a:effectLst/>
                        </a:rPr>
                        <a:t>            </a:t>
                      </a:r>
                      <a:r>
                        <a:rPr lang="zh-CN" altLang="en-US" sz="2800" u="none" kern="100" dirty="0">
                          <a:solidFill>
                            <a:srgbClr val="044F29"/>
                          </a:solidFill>
                          <a:effectLst/>
                        </a:rPr>
                        <a:t>，盖竹柏影也。</a:t>
                      </a:r>
                      <a:endParaRPr lang="zh-CN" sz="2800" u="sng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800" b="1" kern="100" dirty="0">
                          <a:solidFill>
                            <a:srgbClr val="044F29"/>
                          </a:solidFill>
                          <a:effectLst/>
                        </a:rPr>
                        <a:t>月夜美景</a:t>
                      </a:r>
                      <a:endParaRPr lang="zh-CN" sz="2800" b="1" kern="100" dirty="0">
                        <a:solidFill>
                          <a:srgbClr val="044F29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71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5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2495" y="814705"/>
            <a:ext cx="3240405" cy="7328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字魂杨任东楷书" panose="00000500000000000000" charset="-122"/>
                <a:sym typeface="+mn-ea"/>
              </a:rPr>
              <a:t>“乌台诗案”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  <a:cs typeface="字魂杨任东楷书" panose="00000500000000000000" charset="-122"/>
              <a:sym typeface="+mn-ea"/>
            </a:endParaRPr>
          </a:p>
        </p:txBody>
      </p:sp>
      <p:pic>
        <p:nvPicPr>
          <p:cNvPr id="9" name="图片 8" descr="25300d57cd0ed87ec7067153ca5f6e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536815" y="-41248"/>
            <a:ext cx="4655185" cy="349123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E088C6D-13D0-6C80-29AF-FDD528FB0F3D}"/>
              </a:ext>
            </a:extLst>
          </p:cNvPr>
          <p:cNvSpPr txBox="1"/>
          <p:nvPr/>
        </p:nvSpPr>
        <p:spPr>
          <a:xfrm>
            <a:off x="988695" y="2002336"/>
            <a:ext cx="10469880" cy="3005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楷书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从字面上理解，御史台查处了一件和诗有关的案件。</a:t>
            </a:r>
            <a:endParaRPr lang="en-US" altLang="zh-CN" sz="3200" b="1" dirty="0">
              <a:solidFill>
                <a:prstClr val="black"/>
              </a:solidFill>
              <a:latin typeface="楷书"/>
              <a:ea typeface="字魂杨任东楷书" panose="00000500000000000000" charset="-122"/>
              <a:cs typeface="字魂杨任东楷书" panose="00000500000000000000" charset="-122"/>
              <a:sym typeface="+mn-ea"/>
            </a:endParaRPr>
          </a:p>
          <a:p>
            <a:pPr indent="45720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楷书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据</a:t>
            </a:r>
            <a:r>
              <a:rPr lang="en-US" altLang="zh-CN" sz="3200" b="1" dirty="0">
                <a:solidFill>
                  <a:prstClr val="black"/>
                </a:solidFill>
                <a:latin typeface="楷书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《</a:t>
            </a:r>
            <a:r>
              <a:rPr lang="zh-CN" altLang="en-US" sz="3200" b="1" dirty="0">
                <a:solidFill>
                  <a:prstClr val="black"/>
                </a:solidFill>
                <a:latin typeface="楷书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汉书</a:t>
            </a:r>
            <a:r>
              <a:rPr lang="en-US" altLang="zh-CN" sz="3200" b="1" dirty="0">
                <a:solidFill>
                  <a:prstClr val="black"/>
                </a:solidFill>
                <a:latin typeface="楷书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·</a:t>
            </a:r>
            <a:r>
              <a:rPr lang="zh-CN" altLang="en-US" sz="3200" b="1" dirty="0">
                <a:solidFill>
                  <a:prstClr val="black"/>
                </a:solidFill>
                <a:latin typeface="楷书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薛宣朱博传</a:t>
            </a:r>
            <a:r>
              <a:rPr lang="en-US" altLang="zh-CN" sz="3200" b="1" dirty="0">
                <a:solidFill>
                  <a:prstClr val="black"/>
                </a:solidFill>
                <a:latin typeface="楷书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》</a:t>
            </a:r>
            <a:r>
              <a:rPr lang="zh-CN" altLang="en-US" sz="3200" b="1" dirty="0">
                <a:solidFill>
                  <a:prstClr val="black"/>
                </a:solidFill>
                <a:latin typeface="楷书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记载，御史台中有柏树，野乌鸦数千栖居其上。故称御史台为“乌台”。</a:t>
            </a:r>
          </a:p>
          <a:p>
            <a:pPr lvl="0" indent="45720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楷书"/>
                <a:ea typeface="字魂杨任东楷书" panose="00000500000000000000" charset="-122"/>
                <a:cs typeface="字魂杨任东楷书" panose="00000500000000000000" charset="-122"/>
              </a:rPr>
              <a:t>此案是由监察御史告发的，在御史台受审，证据就是苏轼的诗集。所以称“乌台诗案”。</a:t>
            </a:r>
            <a:endParaRPr lang="en-US" altLang="zh-CN" sz="3200" b="1" dirty="0">
              <a:solidFill>
                <a:prstClr val="black"/>
              </a:solidFill>
              <a:latin typeface="楷书"/>
              <a:ea typeface="字魂杨任东楷书" panose="00000500000000000000" charset="-122"/>
              <a:cs typeface="字魂杨任东楷书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11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20982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901315" y="1199782"/>
            <a:ext cx="6242685" cy="6425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3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王复秀才所居双桧二首其一</a:t>
            </a:r>
            <a:endParaRPr lang="en-US" altLang="zh-CN" sz="3000" b="1" dirty="0">
              <a:solidFill>
                <a:srgbClr val="C00000"/>
              </a:solidFill>
              <a:latin typeface="字魂杨任东楷书" panose="00000500000000000000" charset="-122"/>
              <a:ea typeface="字魂杨任东楷书" panose="00000500000000000000" charset="-122"/>
              <a:cs typeface="字魂杨任东楷书" panose="00000500000000000000" charset="-122"/>
              <a:sym typeface="+mn-ea"/>
            </a:endParaRPr>
          </a:p>
        </p:txBody>
      </p:sp>
      <p:pic>
        <p:nvPicPr>
          <p:cNvPr id="9" name="图片 8" descr="25300d57cd0ed87ec7067153ca5f6e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7536815" y="-41248"/>
            <a:ext cx="4655185" cy="349123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CF4D2C7-9B1B-FB36-9212-ED616A1C3CA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25955" y="2341850"/>
            <a:ext cx="7545705" cy="19289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凛然相对敢相欺，直干凌空未要奇。</a:t>
            </a:r>
            <a:endParaRPr lang="en-US" altLang="zh-CN" sz="3600" b="1" dirty="0">
              <a:solidFill>
                <a:srgbClr val="C00000"/>
              </a:solidFill>
              <a:latin typeface="字魂杨任东楷书" panose="00000500000000000000" charset="-122"/>
              <a:ea typeface="字魂杨任东楷书" panose="00000500000000000000" charset="-122"/>
              <a:cs typeface="字魂杨任东楷书" panose="00000500000000000000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根到九泉无曲处 </a:t>
            </a:r>
            <a:r>
              <a:rPr lang="en-US" altLang="zh-CN" sz="3600" b="1" dirty="0">
                <a:solidFill>
                  <a:srgbClr val="C00000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, </a:t>
            </a:r>
            <a:r>
              <a:rPr lang="zh-CN" altLang="en-US" sz="3600" b="1" dirty="0">
                <a:solidFill>
                  <a:srgbClr val="C00000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岁寒唯有蛰龙知。</a:t>
            </a:r>
          </a:p>
          <a:p>
            <a:pPr algn="l" fontAlgn="auto">
              <a:lnSpc>
                <a:spcPct val="120000"/>
              </a:lnSpc>
            </a:pPr>
            <a:endParaRPr lang="en-US" altLang="zh-CN" sz="3000" dirty="0">
              <a:solidFill>
                <a:srgbClr val="C00000"/>
              </a:solidFill>
              <a:latin typeface="字魂杨任东楷书" panose="00000500000000000000" charset="-122"/>
              <a:ea typeface="字魂杨任东楷书" panose="00000500000000000000" charset="-122"/>
              <a:cs typeface="字魂杨任东楷书" panose="00000500000000000000" charset="-122"/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DA5BD06-714A-6680-0F73-58E1AF1FCF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8174" y="4090468"/>
            <a:ext cx="11127105" cy="227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2400" dirty="0"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前两句写的是双桧相对而立表现出不可侵犯的气势，它们的枝干笔直地耸入云天，但这并没有什么奇特。因为还有更奇特的地方，那就是它们的深埋于地下的根也是毫无弯曲笔直地伸向大地深处，只是这样的情形世人难以看到，只有蛰伏在地下的真龙才知晓。这其实就是以桧喻人，来赞扬像好友王复一样表里如一、光明磊落的君子。</a:t>
            </a:r>
            <a:endParaRPr lang="en-US" altLang="zh-CN" sz="2400" dirty="0">
              <a:latin typeface="字魂杨任东楷书" panose="00000500000000000000" charset="-122"/>
              <a:ea typeface="字魂杨任东楷书" panose="00000500000000000000" charset="-122"/>
              <a:cs typeface="字魂杨任东楷书" panose="00000500000000000000" charset="-122"/>
              <a:sym typeface="+mn-ea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B936162-9490-86AE-1170-A0A01A478EAA}"/>
              </a:ext>
            </a:extLst>
          </p:cNvPr>
          <p:cNvSpPr/>
          <p:nvPr/>
        </p:nvSpPr>
        <p:spPr>
          <a:xfrm>
            <a:off x="4625340" y="4345671"/>
            <a:ext cx="6772275" cy="13125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“今陛下飞龙在天，（苏）轼欲求之地下之蛰龙，不臣孰甚焉？”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38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</p:pic>
      <p:pic>
        <p:nvPicPr>
          <p:cNvPr id="9" name="图片 8" descr="25300d57cd0ed87ec7067153ca5f6e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609205" y="142875"/>
            <a:ext cx="4655185" cy="349123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2738C69-0563-D2FA-4003-F8D3F21FDE31}"/>
              </a:ext>
            </a:extLst>
          </p:cNvPr>
          <p:cNvSpPr txBox="1"/>
          <p:nvPr/>
        </p:nvSpPr>
        <p:spPr>
          <a:xfrm>
            <a:off x="792480" y="1307105"/>
            <a:ext cx="10332720" cy="424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3000" b="1" dirty="0">
                <a:ea typeface="字魂杨任东楷书" panose="00000500000000000000" charset="-122"/>
              </a:rPr>
              <a:t>提出审查苏轼的人是监察御史舒亶、御史中丞李定，此二人正是前宰相王安石在变法期间提拔的人，那此</a:t>
            </a:r>
            <a:r>
              <a:rPr lang="zh-CN" altLang="en-US" sz="3000" b="1" dirty="0">
                <a:solidFill>
                  <a:srgbClr val="C00000"/>
                </a:solidFill>
                <a:ea typeface="字魂杨任东楷书" panose="00000500000000000000" charset="-122"/>
              </a:rPr>
              <a:t>二人为何会针对苏轼呢</a:t>
            </a:r>
            <a:r>
              <a:rPr lang="zh-CN" altLang="en-US" sz="3000" b="1" dirty="0">
                <a:ea typeface="字魂杨任东楷书" panose="00000500000000000000" charset="-122"/>
              </a:rPr>
              <a:t>，这还得从王安石变法说起。</a:t>
            </a:r>
          </a:p>
          <a:p>
            <a:pPr indent="457200">
              <a:lnSpc>
                <a:spcPct val="130000"/>
              </a:lnSpc>
            </a:pPr>
            <a:r>
              <a:rPr lang="zh-CN" altLang="en-US" sz="3000" b="1" dirty="0">
                <a:ea typeface="字魂杨任东楷书" panose="00000500000000000000" charset="-122"/>
              </a:rPr>
              <a:t>王安石变法期间，朝廷形成了赞成与反对新法的“新、旧两派”，而苏轼就是“旧派”的中坚人物，他不支持王安石变法，而且多次写诗作文讥讽新法的弊端，“新派”成员对之恨之入骨，欲除之而后快。</a:t>
            </a:r>
          </a:p>
        </p:txBody>
      </p:sp>
    </p:spTree>
    <p:extLst>
      <p:ext uri="{BB962C8B-B14F-4D97-AF65-F5344CB8AC3E}">
        <p14:creationId xmlns:p14="http://schemas.microsoft.com/office/powerpoint/2010/main" val="32202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009650" y="1310005"/>
            <a:ext cx="10172700" cy="3369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     十一月二十九日，入狱一百零三天后，皇帝下诏赦免苏轼，前后持续五个月的“乌台诗案”终于有了结果。但被赦免后的苏轼是戴罪之身，被贬黄州，充</a:t>
            </a:r>
            <a:r>
              <a:rPr lang="zh-CN" altLang="en-US" sz="3000" b="1" dirty="0">
                <a:solidFill>
                  <a:srgbClr val="C00000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团练副使</a:t>
            </a:r>
            <a:r>
              <a:rPr lang="zh-CN" altLang="en-US" sz="3000" b="1" dirty="0"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 </a:t>
            </a:r>
            <a:r>
              <a:rPr lang="en-US" altLang="zh-CN" sz="3000" b="1" dirty="0"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, </a:t>
            </a:r>
            <a:r>
              <a:rPr lang="zh-CN" altLang="en-US" sz="3000" b="1" dirty="0"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并且不准</a:t>
            </a:r>
            <a:r>
              <a:rPr lang="zh-CN" altLang="en-US" sz="3000" b="1" dirty="0">
                <a:solidFill>
                  <a:srgbClr val="C00000"/>
                </a:solidFill>
                <a:ea typeface="字魂杨任东楷书" panose="00000500000000000000" charset="-122"/>
                <a:sym typeface="+mn-ea"/>
              </a:rPr>
              <a:t>擅离</a:t>
            </a:r>
            <a:r>
              <a:rPr lang="zh-CN" altLang="en-US" sz="3000" b="1" dirty="0"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黄州，</a:t>
            </a:r>
            <a:r>
              <a:rPr lang="zh-CN" altLang="en-US" sz="3000" b="1" dirty="0">
                <a:solidFill>
                  <a:srgbClr val="C00000"/>
                </a:solidFill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无权签署公文 </a:t>
            </a:r>
            <a:r>
              <a:rPr lang="zh-CN" altLang="en-US" sz="3000" b="1" dirty="0">
                <a:latin typeface="字魂杨任东楷书" panose="00000500000000000000" charset="-122"/>
                <a:ea typeface="字魂杨任东楷书" panose="00000500000000000000" charset="-122"/>
                <a:cs typeface="字魂杨任东楷书" panose="00000500000000000000" charset="-122"/>
                <a:sym typeface="+mn-ea"/>
              </a:rPr>
              <a:t>。</a:t>
            </a:r>
          </a:p>
          <a:p>
            <a:pPr algn="l" fontAlgn="auto">
              <a:lnSpc>
                <a:spcPct val="120000"/>
              </a:lnSpc>
            </a:pPr>
            <a:endParaRPr lang="zh-CN" altLang="en-US" sz="3000" dirty="0">
              <a:latin typeface="字魂杨任东楷书" panose="00000500000000000000" charset="-122"/>
              <a:ea typeface="字魂杨任东楷书" panose="00000500000000000000" charset="-122"/>
              <a:cs typeface="字魂杨任东楷书" panose="00000500000000000000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endParaRPr sz="3000" dirty="0">
              <a:latin typeface="字魂杨任东楷书" panose="00000500000000000000" charset="-122"/>
              <a:ea typeface="字魂杨任东楷书" panose="00000500000000000000" charset="-122"/>
              <a:cs typeface="字魂杨任东楷书" panose="00000500000000000000" charset="-122"/>
              <a:sym typeface="+mn-ea"/>
            </a:endParaRPr>
          </a:p>
        </p:txBody>
      </p:sp>
      <p:pic>
        <p:nvPicPr>
          <p:cNvPr id="9" name="图片 8" descr="25300d57cd0ed87ec7067153ca5f6e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609205" y="142875"/>
            <a:ext cx="4655185" cy="3491230"/>
          </a:xfrm>
          <a:prstGeom prst="rect">
            <a:avLst/>
          </a:prstGeom>
        </p:spPr>
      </p:pic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ABC6912C-B7A2-5384-7C4E-FECE93F998F9}"/>
              </a:ext>
            </a:extLst>
          </p:cNvPr>
          <p:cNvSpPr/>
          <p:nvPr/>
        </p:nvSpPr>
        <p:spPr>
          <a:xfrm>
            <a:off x="131156" y="3790948"/>
            <a:ext cx="2301371" cy="882869"/>
          </a:xfrm>
          <a:prstGeom prst="wedgeRoundRectCallout">
            <a:avLst>
              <a:gd name="adj1" fmla="val 24332"/>
              <a:gd name="adj2" fmla="val -7930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无人身自由</a:t>
            </a:r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91D846A0-B2C1-3DBD-CEDE-BAED4B5750AB}"/>
              </a:ext>
            </a:extLst>
          </p:cNvPr>
          <p:cNvSpPr/>
          <p:nvPr/>
        </p:nvSpPr>
        <p:spPr>
          <a:xfrm>
            <a:off x="6790863" y="3273845"/>
            <a:ext cx="2667173" cy="1076482"/>
          </a:xfrm>
          <a:prstGeom prst="wedgeRoundRectCallout">
            <a:avLst>
              <a:gd name="adj1" fmla="val 26638"/>
              <a:gd name="adj2" fmla="val -814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有品级但无实权，贬官专用</a:t>
            </a: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3C423026-A016-0EDF-5980-9A72493ACEA8}"/>
              </a:ext>
            </a:extLst>
          </p:cNvPr>
          <p:cNvSpPr/>
          <p:nvPr/>
        </p:nvSpPr>
        <p:spPr>
          <a:xfrm>
            <a:off x="3232389" y="3867144"/>
            <a:ext cx="1937387" cy="588710"/>
          </a:xfrm>
          <a:prstGeom prst="wedgeRoundRectCallout">
            <a:avLst>
              <a:gd name="adj1" fmla="val 19250"/>
              <a:gd name="adj2" fmla="val -1045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没有工资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53340" y="165152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椭圆 3"/>
          <p:cNvSpPr/>
          <p:nvPr/>
        </p:nvSpPr>
        <p:spPr>
          <a:xfrm>
            <a:off x="1474464" y="1107113"/>
            <a:ext cx="1537027" cy="1537027"/>
          </a:xfrm>
          <a:prstGeom prst="ellipse">
            <a:avLst/>
          </a:prstGeom>
          <a:solidFill>
            <a:srgbClr val="9ACD8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062480" y="1925158"/>
            <a:ext cx="798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任务二</a:t>
            </a:r>
            <a:endParaRPr lang="en-US" altLang="zh-CN" sz="60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  <a:p>
            <a:r>
              <a:rPr lang="zh-CN" altLang="en-US" sz="6000" dirty="0">
                <a:solidFill>
                  <a:srgbClr val="044F29"/>
                </a:solidFill>
                <a:latin typeface="字魂江舟行客" panose="00000500000000000000" charset="-122"/>
                <a:ea typeface="字魂江舟行客" panose="00000500000000000000" charset="-122"/>
              </a:rPr>
              <a:t>走进黄州，感悟“乐观”</a:t>
            </a:r>
            <a:endParaRPr lang="zh-CN" sz="6000" dirty="0">
              <a:solidFill>
                <a:srgbClr val="044F29"/>
              </a:solidFill>
              <a:latin typeface="字魂江舟行客" panose="00000500000000000000" charset="-122"/>
              <a:ea typeface="字魂江舟行客" panose="00000500000000000000" charset="-122"/>
            </a:endParaRPr>
          </a:p>
        </p:txBody>
      </p:sp>
      <p:pic>
        <p:nvPicPr>
          <p:cNvPr id="7" name="图片 6" descr="3fe582e9cb45419ff6edd050ec86c5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0000">
            <a:off x="8948577" y="-221563"/>
            <a:ext cx="4327525" cy="763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文艺小清新工作汇报总结PPT模板"/>
  <p:tag name="ISPRING_FIRST_PUBLISH" val="1"/>
  <p:tag name="KSO_WPP_MARK_KEY" val="895a04f9-7567-4a8f-a09e-0d458d7073e2"/>
  <p:tag name="COMMONDATA" val="eyJoZGlkIjoiN2YxZTRlZDZiNjg0NzA4OThjOGQ4OTRlYzBmNWNjOD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微信公众号：初中语文匠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关注公众号，获取更多资源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1896</Words>
  <Application>Microsoft Office PowerPoint</Application>
  <PresentationFormat>宽屏</PresentationFormat>
  <Paragraphs>138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等线</vt:lpstr>
      <vt:lpstr>等线 Light</vt:lpstr>
      <vt:lpstr>仿宋</vt:lpstr>
      <vt:lpstr>黑体</vt:lpstr>
      <vt:lpstr>楷书</vt:lpstr>
      <vt:lpstr>柳公权楷书</vt:lpstr>
      <vt:lpstr>字魂江舟行客</vt:lpstr>
      <vt:lpstr>字魂杨任东楷书</vt:lpstr>
      <vt:lpstr>arial</vt:lpstr>
      <vt:lpstr>arial</vt:lpstr>
      <vt:lpstr>Wingdings</vt:lpstr>
      <vt:lpstr>微信公众号：初中语文匠</vt:lpstr>
      <vt:lpstr>关注公众号，获取更多资源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微信公众号：初中语文匠</dc:title>
  <dc:subject>微信公众号：初中语文匠</dc:subject>
  <dc:creator>微信公众号：初中语文匠</dc:creator>
  <cp:keywords>微信公众号：初中语文匠</cp:keywords>
  <dc:description>微信公众号：初中语文匠</dc:description>
  <cp:lastModifiedBy>帆 杨</cp:lastModifiedBy>
  <cp:revision>49</cp:revision>
  <dcterms:created xsi:type="dcterms:W3CDTF">2019-07-21T13:51:00Z</dcterms:created>
  <dcterms:modified xsi:type="dcterms:W3CDTF">2024-06-05T10:38:16Z</dcterms:modified>
  <cp:category>微信公众号：初中语文匠</cp:category>
  <cp:contentStatus>微信公众号：初中语文匠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2CF2968A6FC444E7AB5842006E5B412C_13</vt:lpwstr>
  </property>
  <property fmtid="{D5CDD505-2E9C-101B-9397-08002B2CF9AE}" pid="3" name="KSOProductBuildVer">
    <vt:lpwstr>2052-11.1.0.14309</vt:lpwstr>
  </property>
</Properties>
</file>