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55" r:id="rId3"/>
    <p:sldId id="349" r:id="rId4"/>
    <p:sldId id="344" r:id="rId6"/>
    <p:sldId id="559" r:id="rId7"/>
    <p:sldId id="577" r:id="rId8"/>
    <p:sldId id="575" r:id="rId9"/>
    <p:sldId id="655" r:id="rId10"/>
    <p:sldId id="300" r:id="rId11"/>
    <p:sldId id="628" r:id="rId12"/>
    <p:sldId id="558" r:id="rId13"/>
    <p:sldId id="567" r:id="rId14"/>
    <p:sldId id="573" r:id="rId15"/>
    <p:sldId id="346" r:id="rId16"/>
    <p:sldId id="542" r:id="rId17"/>
    <p:sldId id="502" r:id="rId18"/>
    <p:sldId id="348" r:id="rId19"/>
    <p:sldId id="466" r:id="rId20"/>
    <p:sldId id="576" r:id="rId21"/>
    <p:sldId id="427" r:id="rId22"/>
    <p:sldId id="350" r:id="rId23"/>
    <p:sldId id="540" r:id="rId24"/>
    <p:sldId id="541" r:id="rId25"/>
    <p:sldId id="691" r:id="rId26"/>
    <p:sldId id="700" r:id="rId27"/>
    <p:sldId id="351" r:id="rId28"/>
    <p:sldId id="683" r:id="rId29"/>
    <p:sldId id="428" r:id="rId30"/>
    <p:sldId id="354" r:id="rId31"/>
    <p:sldId id="684" r:id="rId32"/>
    <p:sldId id="572" r:id="rId33"/>
    <p:sldId id="560" r:id="rId34"/>
    <p:sldId id="397" r:id="rId35"/>
    <p:sldId id="398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7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6182" autoAdjust="0"/>
  </p:normalViewPr>
  <p:slideViewPr>
    <p:cSldViewPr snapToGrid="0" showGuides="1">
      <p:cViewPr varScale="1">
        <p:scale>
          <a:sx n="104" d="100"/>
          <a:sy n="104" d="100"/>
        </p:scale>
        <p:origin x="1020" y="114"/>
      </p:cViewPr>
      <p:guideLst>
        <p:guide orient="horz" pos="2337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gs" Target="tags/tag8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616EA-0D99-40F8-B5FA-F777CCBF7E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3DB9F-F804-4351-B565-428BC041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image2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338CD-5D4A-4C85-BC14-BE8187E393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5595-03B3-4E33-A4B8-3BB2F514322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1"/>
            <a:ext cx="12193057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20.png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19.png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18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image" Target="../media/image21.png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33.xml"/><Relationship Id="rId7" Type="http://schemas.openxmlformats.org/officeDocument/2006/relationships/image" Target="../media/image24.png"/><Relationship Id="rId6" Type="http://schemas.openxmlformats.org/officeDocument/2006/relationships/tags" Target="../tags/tag32.xml"/><Relationship Id="rId5" Type="http://schemas.openxmlformats.org/officeDocument/2006/relationships/image" Target="../media/image23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2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7.png"/><Relationship Id="rId12" Type="http://schemas.openxmlformats.org/officeDocument/2006/relationships/tags" Target="../tags/tag35.xml"/><Relationship Id="rId11" Type="http://schemas.openxmlformats.org/officeDocument/2006/relationships/image" Target="../media/image26.png"/><Relationship Id="rId10" Type="http://schemas.openxmlformats.org/officeDocument/2006/relationships/tags" Target="../tags/tag34.xml"/><Relationship Id="rId1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.xml"/><Relationship Id="rId4" Type="http://schemas.openxmlformats.org/officeDocument/2006/relationships/image" Target="../media/image29.png"/><Relationship Id="rId3" Type="http://schemas.openxmlformats.org/officeDocument/2006/relationships/tags" Target="../tags/tag38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31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30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32.png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" Type="http://schemas.openxmlformats.org/officeDocument/2006/relationships/image" Target="../media/image34.png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5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36.png"/><Relationship Id="rId2" Type="http://schemas.openxmlformats.org/officeDocument/2006/relationships/tags" Target="../tags/tag57.xml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GIF"/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tags" Target="../tags/tag69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7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tags" Target="../tags/tag72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tags" Target="../tags/tag75.xml"/><Relationship Id="rId4" Type="http://schemas.openxmlformats.org/officeDocument/2006/relationships/image" Target="../media/image44.png"/><Relationship Id="rId3" Type="http://schemas.openxmlformats.org/officeDocument/2006/relationships/tags" Target="../tags/tag74.xml"/><Relationship Id="rId2" Type="http://schemas.openxmlformats.org/officeDocument/2006/relationships/image" Target="../media/image11.jpeg"/><Relationship Id="rId1" Type="http://schemas.openxmlformats.org/officeDocument/2006/relationships/tags" Target="../tags/tag73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8.xml"/><Relationship Id="rId7" Type="http://schemas.openxmlformats.org/officeDocument/2006/relationships/image" Target="../media/image48.png"/><Relationship Id="rId6" Type="http://schemas.openxmlformats.org/officeDocument/2006/relationships/image" Target="file:///C:\Users\Administrator\AppData\Local\Temp\wps\INetCache\img_downloading.svg" TargetMode="External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tags" Target="../tags/tag77.xml"/><Relationship Id="rId2" Type="http://schemas.openxmlformats.org/officeDocument/2006/relationships/image" Target="../media/image45.jpeg"/><Relationship Id="rId10" Type="http://schemas.openxmlformats.org/officeDocument/2006/relationships/notesSlide" Target="../notesSlides/notesSlide29.xml"/><Relationship Id="rId1" Type="http://schemas.openxmlformats.org/officeDocument/2006/relationships/tags" Target="../tags/tag76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tags" Target="../tags/tag6.xml"/><Relationship Id="rId4" Type="http://schemas.openxmlformats.org/officeDocument/2006/relationships/image" Target="../media/image7.png"/><Relationship Id="rId3" Type="http://schemas.openxmlformats.org/officeDocument/2006/relationships/tags" Target="../tags/tag5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11.jpeg"/><Relationship Id="rId3" Type="http://schemas.openxmlformats.org/officeDocument/2006/relationships/tags" Target="../tags/tag9.xml"/><Relationship Id="rId2" Type="http://schemas.openxmlformats.org/officeDocument/2006/relationships/image" Target="../media/image10.jpeg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tags" Target="../tags/tag14.xml"/><Relationship Id="rId4" Type="http://schemas.openxmlformats.org/officeDocument/2006/relationships/image" Target="../media/image11.jpeg"/><Relationship Id="rId3" Type="http://schemas.openxmlformats.org/officeDocument/2006/relationships/tags" Target="../tags/tag13.xml"/><Relationship Id="rId2" Type="http://schemas.openxmlformats.org/officeDocument/2006/relationships/image" Target="../media/image10.jpeg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2">
            <a:lum contrast="-6000"/>
          </a:blip>
          <a:stretch>
            <a:fillRect/>
          </a:stretch>
        </p:blipFill>
        <p:spPr>
          <a:xfrm>
            <a:off x="655955" y="838835"/>
            <a:ext cx="5477510" cy="39179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6" name="图片 5" descr="QQ图片20211208223306"/>
          <p:cNvPicPr>
            <a:picLocks noChangeAspect="1"/>
          </p:cNvPicPr>
          <p:nvPr/>
        </p:nvPicPr>
        <p:blipFill>
          <a:blip r:embed="rId3">
            <a:clrChange>
              <a:clrFrom>
                <a:srgbClr val="E9EAEF">
                  <a:alpha val="100000"/>
                </a:srgbClr>
              </a:clrFrom>
              <a:clrTo>
                <a:srgbClr val="E9EAEF">
                  <a:alpha val="100000"/>
                  <a:alpha val="0"/>
                </a:srgbClr>
              </a:clrTo>
            </a:clrChange>
            <a:lum contrast="12000"/>
          </a:blip>
          <a:stretch>
            <a:fillRect/>
          </a:stretch>
        </p:blipFill>
        <p:spPr>
          <a:xfrm>
            <a:off x="5937250" y="747395"/>
            <a:ext cx="5122545" cy="4979035"/>
          </a:xfrm>
          <a:prstGeom prst="round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1707" y="1331595"/>
            <a:ext cx="2863238" cy="1712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/>
          <a:srcRect t="26363" b="6605"/>
          <a:stretch>
            <a:fillRect/>
          </a:stretch>
        </p:blipFill>
        <p:spPr>
          <a:xfrm>
            <a:off x="6456045" y="3596005"/>
            <a:ext cx="5157470" cy="2018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797560" y="5019675"/>
            <a:ext cx="5001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伽利略的天文望远镜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25 0.0492593 L -0.104531 -0.183611 " pathEditMode="relative" rAng="0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56055" y="309880"/>
            <a:ext cx="3975100" cy="2631440"/>
          </a:xfrm>
          <a:prstGeom prst="round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882775" y="2941320"/>
            <a:ext cx="3120390" cy="702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法国米迪天文台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67525" y="309880"/>
            <a:ext cx="3935683" cy="2631600"/>
          </a:xfrm>
          <a:prstGeom prst="round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867525" y="2941320"/>
            <a:ext cx="3977640" cy="805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瑞士斯芬克斯天文台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55420" y="3549015"/>
            <a:ext cx="3975043" cy="2631600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27850" y="3523615"/>
            <a:ext cx="3875353" cy="2631600"/>
          </a:xfrm>
          <a:prstGeom prst="roundRect">
            <a:avLst/>
          </a:prstGeom>
        </p:spPr>
      </p:pic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1882775" y="6180455"/>
            <a:ext cx="3799840" cy="702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南京紫金山天文台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6927850" y="6180455"/>
            <a:ext cx="3875405" cy="702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西班牙法布拉天文台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71090" y="1189990"/>
            <a:ext cx="7202170" cy="5277485"/>
          </a:xfrm>
          <a:prstGeom prst="roundRect">
            <a:avLst/>
          </a:prstGeom>
          <a:effectLst>
            <a:outerShdw blurRad="50800" dist="50800" dir="240000" algn="ctr" rotWithShape="0">
              <a:srgbClr val="000000">
                <a:alpha val="43000"/>
              </a:srgbClr>
            </a:outerShdw>
            <a:softEdge rad="76200"/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740785" y="149860"/>
            <a:ext cx="4121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哈勃空间望远镜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779885" y="1290955"/>
            <a:ext cx="37053520" cy="5421630"/>
            <a:chOff x="-2372" y="1795"/>
            <a:chExt cx="58352" cy="8538"/>
          </a:xfrm>
        </p:grpSpPr>
        <p:grpSp>
          <p:nvGrpSpPr>
            <p:cNvPr id="11" name="组合 10"/>
            <p:cNvGrpSpPr>
              <a:grpSpLocks noChangeAspect="1"/>
            </p:cNvGrpSpPr>
            <p:nvPr/>
          </p:nvGrpSpPr>
          <p:grpSpPr>
            <a:xfrm>
              <a:off x="11750" y="1799"/>
              <a:ext cx="44230" cy="8535"/>
              <a:chOff x="10698" y="2174"/>
              <a:chExt cx="32315" cy="6236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19200" y="2174"/>
                <a:ext cx="7977" cy="6236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34317" y="2174"/>
                <a:ext cx="8696" cy="6236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0698" y="2174"/>
                <a:ext cx="8513" cy="623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27177" y="2174"/>
                <a:ext cx="7140" cy="6236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-2372" y="1795"/>
              <a:ext cx="14122" cy="85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323 0 L -2.86589 -0.0349074 " pathEditMode="relative" rAng="0" ptsTypes="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" y="-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56150" y="452120"/>
            <a:ext cx="3016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中国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天眼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lang="en-US" altLang="zh-CN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4" descr="IMG_2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13660" y="1259840"/>
            <a:ext cx="6964680" cy="4646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南仁东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524635" y="1311910"/>
            <a:ext cx="9142730" cy="51447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070100" y="363855"/>
            <a:ext cx="835850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中国天眼”之父——南仁东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37110" y="-10674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635" y="1354455"/>
            <a:ext cx="12064365" cy="2160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有了观测工具，人类就相当于有了“千里眼”、“顺风耳”，能够看得更清、更远了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</a:rPr>
              <a:t>！</a:t>
            </a:r>
            <a:endParaRPr lang="en-US" altLang="zh-CN" sz="4400" b="1">
              <a:latin typeface="华文楷体" panose="02010600040101010101" charset="-122"/>
              <a:ea typeface="华文楷体" panose="02010600040101010101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sz="4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3920490"/>
            <a:ext cx="1219136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人类就此满足了吗？</a:t>
            </a:r>
            <a:endParaRPr lang="zh-CN" sz="4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54" r="12575"/>
          <a:stretch>
            <a:fillRect/>
          </a:stretch>
        </p:blipFill>
        <p:spPr>
          <a:xfrm>
            <a:off x="3975770" y="1701464"/>
            <a:ext cx="4101559" cy="3652374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418330" y="5697220"/>
            <a:ext cx="365887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万户和他的飞行器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70900" y="3717290"/>
            <a:ext cx="3516630" cy="2598420"/>
            <a:chOff x="13340" y="5854"/>
            <a:chExt cx="5538" cy="4092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1" t="29794" r="16623" b="27999"/>
            <a:stretch>
              <a:fillRect/>
            </a:stretch>
          </p:blipFill>
          <p:spPr>
            <a:xfrm>
              <a:off x="16856" y="7782"/>
              <a:ext cx="2022" cy="2165"/>
            </a:xfrm>
            <a:prstGeom prst="rect">
              <a:avLst/>
            </a:prstGeom>
          </p:spPr>
        </p:pic>
        <p:sp>
          <p:nvSpPr>
            <p:cNvPr id="5" name="云形标注 4"/>
            <p:cNvSpPr/>
            <p:nvPr>
              <p:custDataLst>
                <p:tags r:id="rId6"/>
              </p:custDataLst>
            </p:nvPr>
          </p:nvSpPr>
          <p:spPr>
            <a:xfrm>
              <a:off x="13340" y="5854"/>
              <a:ext cx="4419" cy="2268"/>
            </a:xfrm>
            <a:prstGeom prst="cloudCallout">
              <a:avLst>
                <a:gd name="adj1" fmla="val 23215"/>
                <a:gd name="adj2" fmla="val 78968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rPr>
                <a:t>万户这样做值得吗？</a:t>
              </a:r>
              <a:endPara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0" y="6508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世界航天第一人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——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万户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26951" r="51710" b="34139"/>
          <a:stretch>
            <a:fillRect/>
          </a:stretch>
        </p:blipFill>
        <p:spPr>
          <a:xfrm>
            <a:off x="242570" y="5126355"/>
            <a:ext cx="1132840" cy="126873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 flipH="1">
            <a:off x="861060" y="3686175"/>
            <a:ext cx="2935605" cy="1440180"/>
          </a:xfrm>
          <a:prstGeom prst="cloudCallout">
            <a:avLst>
              <a:gd name="adj1" fmla="val 23215"/>
              <a:gd name="adj2" fmla="val 78968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万户为什么没成功？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" y="2232025"/>
            <a:ext cx="3975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请勿模仿！</a:t>
            </a:r>
            <a:endParaRPr lang="zh-CN" sz="4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322580" y="1517650"/>
            <a:ext cx="3587750" cy="295719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10210" y="5337175"/>
            <a:ext cx="3620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中国古代火箭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142865" y="5337175"/>
            <a:ext cx="6811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长征系列运载火箭部分成员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420" y="1294765"/>
            <a:ext cx="7578090" cy="318008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7568565" y="1348105"/>
            <a:ext cx="737235" cy="31013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7576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冲出地球</a:t>
            </a:r>
            <a:r>
              <a:rPr lang="zh-CN" sz="4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最大的困难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是什么</a:t>
            </a:r>
            <a:r>
              <a:rPr lang="zh-CN" sz="4000" b="1">
                <a:latin typeface="华文楷体" panose="02010600040101010101" charset="-122"/>
                <a:ea typeface="华文楷体" panose="02010600040101010101" charset="-122"/>
              </a:rPr>
              <a:t>？</a:t>
            </a:r>
            <a:endParaRPr lang="zh-CN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1620" y="0"/>
            <a:ext cx="6589395" cy="56445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166745" y="5335270"/>
            <a:ext cx="8265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sz="4000" b="1">
                <a:latin typeface="华文楷体" panose="02010600040101010101" charset="-122"/>
                <a:ea typeface="华文楷体" panose="02010600040101010101" charset="-122"/>
              </a:rPr>
              <a:t>沙包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        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小球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羽毛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神州十七号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100000"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40385" y="492125"/>
            <a:ext cx="11126470" cy="1383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活动要求：</a:t>
            </a:r>
            <a:endParaRPr lang="zh-CN" altLang="en-US" sz="2800" b="1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轻轻地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将沙包、小球、羽毛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竖直向上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抛向空中（每种物体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抛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次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endParaRPr lang="zh-CN" altLang="en-US" sz="2800" b="1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、观察并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画出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抛向空中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最高点后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物体的运动轨迹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60600" y="1981835"/>
            <a:ext cx="7482205" cy="455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312545"/>
            <a:ext cx="1219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地球引力</a:t>
            </a: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lang="en-US" altLang="zh-CN" sz="4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69415" y="2375535"/>
            <a:ext cx="9478010" cy="2627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地球上一切物体都受到地球的吸引力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地球不需要接触物体就可以对其施加引力</a:t>
            </a:r>
            <a:endParaRPr lang="zh-CN" altLang="en-US" sz="44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200000"/>
              </a:lnSpc>
            </a:pPr>
            <a:endParaRPr lang="zh-CN" altLang="en-US" sz="4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81935" y="1138555"/>
            <a:ext cx="6628130" cy="487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391795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探究</a:t>
            </a:r>
            <a:r>
              <a:rPr lang="zh-CN" sz="40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火箭上升高度</a:t>
            </a:r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与</a:t>
            </a:r>
            <a:r>
              <a:rPr lang="zh-CN" sz="40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橡皮筋弹力大小</a:t>
            </a:r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的关系</a:t>
            </a:r>
            <a:endParaRPr lang="zh-CN" sz="40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905635" y="1532255"/>
            <a:ext cx="8621395" cy="4642537"/>
            <a:chOff x="559" y="265"/>
            <a:chExt cx="8513" cy="4620"/>
          </a:xfrm>
        </p:grpSpPr>
        <p:grpSp>
          <p:nvGrpSpPr>
            <p:cNvPr id="24" name="组合 23"/>
            <p:cNvGrpSpPr/>
            <p:nvPr/>
          </p:nvGrpSpPr>
          <p:grpSpPr>
            <a:xfrm>
              <a:off x="559" y="265"/>
              <a:ext cx="8513" cy="4620"/>
              <a:chOff x="559" y="265"/>
              <a:chExt cx="8513" cy="462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559" y="265"/>
                <a:ext cx="8513" cy="4620"/>
                <a:chOff x="573" y="4569"/>
                <a:chExt cx="8513" cy="4620"/>
              </a:xfrm>
            </p:grpSpPr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3" y="4569"/>
                  <a:ext cx="7980" cy="4620"/>
                </a:xfrm>
                <a:prstGeom prst="rect">
                  <a:avLst/>
                </a:prstGeom>
              </p:spPr>
            </p:pic>
            <p:sp>
              <p:nvSpPr>
                <p:cNvPr id="8" name="文本框 7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6344" y="8670"/>
                  <a:ext cx="2742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2800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发射器</a:t>
                  </a:r>
                  <a:endParaRPr lang="zh-CN" altLang="en-US" sz="28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0" name="文本框 9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4526" y="4799"/>
                  <a:ext cx="1988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2800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小火箭</a:t>
                  </a:r>
                  <a:endParaRPr lang="zh-CN" altLang="en-US" sz="28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1" name="下箭头 10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876" y="5548"/>
                  <a:ext cx="320" cy="479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" name="下箭头 11"/>
                <p:cNvSpPr/>
                <p:nvPr>
                  <p:custDataLst>
                    <p:tags r:id="rId7"/>
                  </p:custDataLst>
                </p:nvPr>
              </p:nvSpPr>
              <p:spPr>
                <a:xfrm rot="10800000">
                  <a:off x="6672" y="8104"/>
                  <a:ext cx="320" cy="479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1" name="文本框 2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859" y="3307"/>
                <a:ext cx="1614" cy="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8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起点</a:t>
                </a:r>
                <a:endParaRPr lang="zh-CN" altLang="en-US" sz="28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algn="ctr"/>
                <a:endParaRPr lang="zh-CN" altLang="en-US" sz="28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22" name="下箭头 21"/>
              <p:cNvSpPr/>
              <p:nvPr>
                <p:custDataLst>
                  <p:tags r:id="rId9"/>
                </p:custDataLst>
              </p:nvPr>
            </p:nvSpPr>
            <p:spPr>
              <a:xfrm rot="10800000">
                <a:off x="3490" y="2813"/>
                <a:ext cx="320" cy="47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749" y="495"/>
              <a:ext cx="1614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线团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6" name="下箭头 25"/>
            <p:cNvSpPr/>
            <p:nvPr>
              <p:custDataLst>
                <p:tags r:id="rId11"/>
              </p:custDataLst>
            </p:nvPr>
          </p:nvSpPr>
          <p:spPr>
            <a:xfrm>
              <a:off x="975" y="1244"/>
              <a:ext cx="320" cy="47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>
            <p:custDataLst>
              <p:tags r:id="rId12"/>
            </p:custDataLst>
          </p:nvPr>
        </p:nvSpPr>
        <p:spPr>
          <a:xfrm>
            <a:off x="5007610" y="3543300"/>
            <a:ext cx="8636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391795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探究</a:t>
            </a:r>
            <a:r>
              <a:rPr lang="zh-CN" sz="40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火箭上升高度</a:t>
            </a:r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与</a:t>
            </a:r>
            <a:r>
              <a:rPr lang="zh-CN" sz="4000" b="1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橡皮筋弹力大小</a:t>
            </a:r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的关系</a:t>
            </a:r>
            <a:endParaRPr lang="zh-CN" sz="40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0440" y="897255"/>
            <a:ext cx="10684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探究火箭上升高度与橡皮筋弹力大小的关系</a:t>
            </a:r>
            <a:endParaRPr lang="zh-CN" sz="40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41020" y="3608705"/>
            <a:ext cx="2423160" cy="9531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、用彩笔在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起点处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标记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6355" y="2506345"/>
            <a:ext cx="2619375" cy="1306830"/>
          </a:xfrm>
          <a:prstGeom prst="rect">
            <a:avLst/>
          </a:prstGeom>
        </p:spPr>
      </p:pic>
      <p:pic>
        <p:nvPicPr>
          <p:cNvPr id="14" name="图片 13" descr="小火箭刻度1发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95885"/>
            <a:ext cx="4990283" cy="2808000"/>
          </a:xfrm>
          <a:prstGeom prst="rect">
            <a:avLst/>
          </a:prstGeom>
        </p:spPr>
      </p:pic>
      <p:pic>
        <p:nvPicPr>
          <p:cNvPr id="15" name="图片 14" descr="小火箭刻度1发射后标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2306320"/>
            <a:ext cx="4992840" cy="2808000"/>
          </a:xfrm>
          <a:prstGeom prst="rect">
            <a:avLst/>
          </a:prstGeom>
        </p:spPr>
      </p:pic>
      <p:pic>
        <p:nvPicPr>
          <p:cNvPr id="16" name="图片 15" descr="小火箭刻度2发射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35" y="3944620"/>
            <a:ext cx="4990944" cy="280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55895" y="129540"/>
            <a:ext cx="67964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撕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开双面胶将玫红色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吸管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固定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在桌子边缘，线上的红点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拉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至起点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。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、发射器的三分之一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放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置在桌子边缘。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3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、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火箭上端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钩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住橡皮筋，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拉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到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刻度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处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松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手发射火箭（</a:t>
            </a:r>
            <a:r>
              <a:rPr 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使火箭尽量落至桌面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8460" y="5340985"/>
            <a:ext cx="6683375" cy="9531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、将红点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拉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至起点，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火箭上端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钩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住橡皮筋，拉到刻度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、刻度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处，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发射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并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标记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下箭头 25"/>
          <p:cNvSpPr/>
          <p:nvPr/>
        </p:nvSpPr>
        <p:spPr>
          <a:xfrm rot="16200000">
            <a:off x="2914247" y="3813331"/>
            <a:ext cx="385114" cy="6183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18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第一宇宙速度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8820" y="906780"/>
            <a:ext cx="8015605" cy="5045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vol="96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05835" y="897255"/>
            <a:ext cx="58718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第一宇宙速度</a:t>
            </a:r>
            <a:r>
              <a:rPr lang="en-US" alt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7.9km/s</a:t>
            </a:r>
            <a:endParaRPr lang="en-US" altLang="zh-CN" sz="40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1890" y="1708785"/>
            <a:ext cx="7063105" cy="373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文本框 22"/>
          <p:cNvSpPr txBox="1"/>
          <p:nvPr/>
        </p:nvSpPr>
        <p:spPr>
          <a:xfrm>
            <a:off x="5118100" y="5550535"/>
            <a:ext cx="194818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大约20圈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8470" y="221615"/>
            <a:ext cx="8734425" cy="6430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8470" y="221615"/>
            <a:ext cx="8734425" cy="6430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发射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12720" y="-1216660"/>
            <a:ext cx="6839585" cy="903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6005" y="136525"/>
            <a:ext cx="5108400" cy="3353143"/>
          </a:xfrm>
          <a:prstGeom prst="round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5" name="文本框 4"/>
          <p:cNvSpPr txBox="1"/>
          <p:nvPr/>
        </p:nvSpPr>
        <p:spPr>
          <a:xfrm>
            <a:off x="870585" y="306705"/>
            <a:ext cx="5452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遥望浩瀚星空，现在的你最想知道什么？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图片 5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0295" y="3150235"/>
            <a:ext cx="5108400" cy="3708000"/>
          </a:xfrm>
          <a:prstGeom prst="roundRect">
            <a:avLst/>
          </a:prstGeom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8090" y="1505585"/>
            <a:ext cx="4385310" cy="5213350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7575" y="2653665"/>
            <a:ext cx="4711065" cy="3285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 r:link="rId6"/>
              </a:ext>
            </a:extLst>
          </a:blip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</p:spPr>
      </p:pic>
      <p:pic>
        <p:nvPicPr>
          <p:cNvPr id="4" name="图片 3" descr="致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0" y="2653030"/>
            <a:ext cx="5276850" cy="32861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0" y="690880"/>
            <a:ext cx="12192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致敬中国航天人！</a:t>
            </a:r>
            <a:endParaRPr lang="zh-CN" sz="4000" b="1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4000" b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致敬中国航天事业！</a:t>
            </a:r>
            <a:endParaRPr lang="zh-CN" sz="40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514850" y="768350"/>
            <a:ext cx="6505575" cy="37846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8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科技创新</a:t>
            </a:r>
            <a:endParaRPr lang="zh-CN" altLang="en-US" sz="8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8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强国有我</a:t>
            </a:r>
            <a:endParaRPr lang="zh-CN" altLang="en-US" sz="8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" y="2996378"/>
            <a:ext cx="3704696" cy="31439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15745" y="2059940"/>
            <a:ext cx="4665345" cy="2393950"/>
            <a:chOff x="3451" y="1406"/>
            <a:chExt cx="7347" cy="3770"/>
          </a:xfrm>
        </p:grpSpPr>
        <p:pic>
          <p:nvPicPr>
            <p:cNvPr id="7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11112" r="5267" b="10826"/>
            <a:stretch>
              <a:fillRect/>
            </a:stretch>
          </p:blipFill>
          <p:spPr>
            <a:xfrm>
              <a:off x="3766" y="1406"/>
              <a:ext cx="7032" cy="3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2" descr="IMG_25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20640000">
              <a:off x="3451" y="2894"/>
              <a:ext cx="1845" cy="184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6088380" y="2057400"/>
            <a:ext cx="4441190" cy="2350770"/>
            <a:chOff x="9831" y="5176"/>
            <a:chExt cx="6994" cy="3702"/>
          </a:xfrm>
        </p:grpSpPr>
        <p:pic>
          <p:nvPicPr>
            <p:cNvPr id="6" name="图片 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9831" y="5176"/>
              <a:ext cx="6994" cy="3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1" descr="IMG_25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5579" y="5302"/>
              <a:ext cx="1100" cy="11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50610" y="3188335"/>
            <a:ext cx="5106670" cy="3707765"/>
          </a:xfrm>
          <a:prstGeom prst="round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36005" y="136525"/>
            <a:ext cx="5108400" cy="3353143"/>
          </a:xfrm>
          <a:prstGeom prst="round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70585" y="306705"/>
            <a:ext cx="5452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遥望浩瀚星空，如果你是古人，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你最想知道什么？</a:t>
            </a:r>
            <a:endParaRPr lang="zh-CN" altLang="en-US" sz="36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2995" y="1420495"/>
            <a:ext cx="4573905" cy="5437505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50610" y="3188335"/>
            <a:ext cx="5106670" cy="3707765"/>
          </a:xfrm>
          <a:prstGeom prst="round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36005" y="136525"/>
            <a:ext cx="5108400" cy="3353143"/>
          </a:xfrm>
          <a:prstGeom prst="round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5" name="文本框 4"/>
          <p:cNvSpPr txBox="1"/>
          <p:nvPr/>
        </p:nvSpPr>
        <p:spPr>
          <a:xfrm>
            <a:off x="870585" y="481965"/>
            <a:ext cx="5452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用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肉眼观察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有什么局限？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2995" y="1420495"/>
            <a:ext cx="4573905" cy="5437505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2387600"/>
            <a:ext cx="12090400" cy="8693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为了</a:t>
            </a:r>
            <a:r>
              <a:rPr lang="zh-CN" sz="4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看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得更清、更远，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人类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做了哪些努力</a:t>
            </a:r>
            <a:r>
              <a:rPr lang="zh-CN" sz="4000" b="1">
                <a:latin typeface="华文楷体" panose="02010600040101010101" charset="-122"/>
                <a:ea typeface="华文楷体" panose="02010600040101010101" charset="-122"/>
              </a:rPr>
              <a:t>？</a:t>
            </a:r>
            <a:endParaRPr lang="zh-CN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403860"/>
            <a:ext cx="12191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人类探索太空的观测工具的发展历程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32175" y="1207135"/>
            <a:ext cx="4246245" cy="5543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69250" y="2783840"/>
            <a:ext cx="3352165" cy="1964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请圈出它们的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优点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和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局限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，为它们代言。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2387600"/>
            <a:ext cx="12090400" cy="8693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为了</a:t>
            </a:r>
            <a:r>
              <a:rPr lang="zh-CN" sz="4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看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得更清、更远，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人类</a:t>
            </a:r>
            <a:r>
              <a:rPr lang="zh-CN" sz="4400" b="1">
                <a:latin typeface="华文楷体" panose="02010600040101010101" charset="-122"/>
                <a:ea typeface="华文楷体" panose="02010600040101010101" charset="-122"/>
              </a:rPr>
              <a:t>做了哪些努力</a:t>
            </a:r>
            <a:r>
              <a:rPr lang="zh-CN" sz="4000" b="1">
                <a:latin typeface="华文楷体" panose="02010600040101010101" charset="-122"/>
                <a:ea typeface="华文楷体" panose="02010600040101010101" charset="-122"/>
              </a:rPr>
              <a:t>？</a:t>
            </a:r>
            <a:endParaRPr lang="zh-CN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74*4874*1050*105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501*3162*1620*16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575*6300*1620*16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ISPRING_PRESENTATION_TITLE" val="创意手绘风ｐｐｔ模板"/>
  <p:tag name="commondata" val="eyJoZGlkIjoiZmRkNTY5MWY2MjI5NDg2NjM0Y2U0NDg3MzM5MDdkMzE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WPS 演示</Application>
  <PresentationFormat>宽屏</PresentationFormat>
  <Paragraphs>96</Paragraphs>
  <Slides>33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宋体</vt:lpstr>
      <vt:lpstr>Wingdings</vt:lpstr>
      <vt:lpstr>华文楷体</vt:lpstr>
      <vt:lpstr>微软雅黑</vt:lpstr>
      <vt:lpstr>Arial Unicode MS</vt:lpstr>
      <vt:lpstr>等线 Light</vt:lpstr>
      <vt:lpstr>等线</vt:lpstr>
      <vt:lpstr>楷体</vt:lpstr>
      <vt:lpstr>Times New Roman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category>http://www.ypppt.com/</cp:category>
  <cp:lastModifiedBy>青青果栋</cp:lastModifiedBy>
  <cp:revision>428</cp:revision>
  <dcterms:created xsi:type="dcterms:W3CDTF">2017-07-27T08:46:00Z</dcterms:created>
  <dcterms:modified xsi:type="dcterms:W3CDTF">2023-12-28T12:54:01Z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2C8EF7812D004A09AB5DEE0BCD9B567F_13</vt:lpwstr>
  </property>
  <property fmtid="{D5CDD505-2E9C-101B-9397-08002B2CF9AE}" pid="3" name="KSOProductBuildVer">
    <vt:lpwstr>2052-12.1.0.16120</vt:lpwstr>
  </property>
</Properties>
</file>