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73" r:id="rId3"/>
    <p:sldId id="2989" r:id="rId5"/>
    <p:sldId id="2962" r:id="rId6"/>
    <p:sldId id="2960" r:id="rId7"/>
    <p:sldId id="2961" r:id="rId8"/>
    <p:sldId id="2991" r:id="rId9"/>
    <p:sldId id="2876" r:id="rId10"/>
    <p:sldId id="2877" r:id="rId11"/>
    <p:sldId id="2878" r:id="rId12"/>
    <p:sldId id="2879" r:id="rId13"/>
    <p:sldId id="2904" r:id="rId14"/>
    <p:sldId id="2942" r:id="rId15"/>
    <p:sldId id="2907" r:id="rId16"/>
    <p:sldId id="2908" r:id="rId17"/>
    <p:sldId id="2909" r:id="rId18"/>
    <p:sldId id="2910" r:id="rId19"/>
    <p:sldId id="2931" r:id="rId20"/>
    <p:sldId id="2932" r:id="rId21"/>
    <p:sldId id="2933" r:id="rId22"/>
    <p:sldId id="2943" r:id="rId23"/>
    <p:sldId id="2934" r:id="rId24"/>
    <p:sldId id="2935" r:id="rId25"/>
    <p:sldId id="2936" r:id="rId26"/>
    <p:sldId id="2944" r:id="rId27"/>
    <p:sldId id="2938" r:id="rId28"/>
    <p:sldId id="2939" r:id="rId29"/>
    <p:sldId id="2940" r:id="rId30"/>
    <p:sldId id="2941" r:id="rId31"/>
    <p:sldId id="2874" r:id="rId32"/>
    <p:sldId id="2875" r:id="rId33"/>
    <p:sldId id="2946" r:id="rId34"/>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Y"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0604"/>
    <a:srgbClr val="FF8F2F"/>
    <a:srgbClr val="FF3920"/>
    <a:srgbClr val="FFE6E6"/>
    <a:srgbClr val="FF882C"/>
    <a:srgbClr val="FEEFAC"/>
    <a:srgbClr val="FAC96C"/>
    <a:srgbClr val="C83B24"/>
    <a:srgbClr val="AD2A2D"/>
    <a:srgbClr val="FD5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1" autoAdjust="0"/>
    <p:restoredTop sz="94717" autoAdjust="0"/>
  </p:normalViewPr>
  <p:slideViewPr>
    <p:cSldViewPr snapToGrid="0" showGuides="1">
      <p:cViewPr>
        <p:scale>
          <a:sx n="75" d="100"/>
          <a:sy n="75" d="100"/>
        </p:scale>
        <p:origin x="1050" y="852"/>
      </p:cViewPr>
      <p:guideLst>
        <p:guide orient="horz" pos="4320"/>
        <p:guide pos="388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158.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8CC04FE3-EBCB-4EEC-958A-82DFA604CA6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A45F0484-0F60-4837-8BE2-4414FF4B5C1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22C99D-E9DD-4775-B556-67484E93A47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22C99D-E9DD-4775-B556-67484E93A47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5F0484-0F60-4837-8BE2-4414FF4B5C1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FE52745D-27F4-468B-ABDA-F1A531F5A7D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C577F4DE-BE2C-43B4-9115-CEFCD05E949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3" Type="http://schemas.openxmlformats.org/officeDocument/2006/relationships/notesSlide" Target="../notesSlides/notesSlide9.xml"/><Relationship Id="rId12" Type="http://schemas.openxmlformats.org/officeDocument/2006/relationships/slideLayout" Target="../slideLayouts/slideLayout1.xml"/><Relationship Id="rId11" Type="http://schemas.openxmlformats.org/officeDocument/2006/relationships/image" Target="../media/image31.png"/><Relationship Id="rId10" Type="http://schemas.openxmlformats.org/officeDocument/2006/relationships/tags" Target="../tags/tag31.xml"/><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2.png"/><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0" Type="http://schemas.openxmlformats.org/officeDocument/2006/relationships/notesSlide" Target="../notesSlides/notesSlide10.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tags" Target="../tags/tag38.xml"/><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36.png"/><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3" Type="http://schemas.openxmlformats.org/officeDocument/2006/relationships/notesSlide" Target="../notesSlides/notesSlide13.xml"/><Relationship Id="rId12" Type="http://schemas.openxmlformats.org/officeDocument/2006/relationships/slideLayout" Target="../slideLayouts/slideLayout1.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4" Type="http://schemas.openxmlformats.org/officeDocument/2006/relationships/notesSlide" Target="../notesSlides/notesSlide14.xml"/><Relationship Id="rId13" Type="http://schemas.openxmlformats.org/officeDocument/2006/relationships/slideLayout" Target="../slideLayouts/slideLayout1.xml"/><Relationship Id="rId12" Type="http://schemas.openxmlformats.org/officeDocument/2006/relationships/image" Target="../media/image37.png"/><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2" Type="http://schemas.openxmlformats.org/officeDocument/2006/relationships/notesSlide" Target="../notesSlides/notesSlide15.xml"/><Relationship Id="rId11" Type="http://schemas.openxmlformats.org/officeDocument/2006/relationships/slideLayout" Target="../slideLayouts/slideLayout1.xml"/><Relationship Id="rId10" Type="http://schemas.openxmlformats.org/officeDocument/2006/relationships/tags" Target="../tags/tag72.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8" Type="http://schemas.openxmlformats.org/officeDocument/2006/relationships/notesSlide" Target="../notesSlides/notesSlide16.xml"/><Relationship Id="rId17" Type="http://schemas.openxmlformats.org/officeDocument/2006/relationships/slideLayout" Target="../slideLayouts/slideLayout1.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1" Type="http://schemas.openxmlformats.org/officeDocument/2006/relationships/notesSlide" Target="../notesSlides/notesSlide17.xml"/><Relationship Id="rId10" Type="http://schemas.openxmlformats.org/officeDocument/2006/relationships/slideLayout" Target="../slideLayouts/slideLayout1.xml"/><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tags" Target="../tags/tag101.xml"/><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image" Target="../media/image39.png"/><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0" Type="http://schemas.openxmlformats.org/officeDocument/2006/relationships/notesSlide" Target="../notesSlides/notesSlide21.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image" Target="../media/image40.png"/><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1" Type="http://schemas.openxmlformats.org/officeDocument/2006/relationships/notesSlide" Target="../notesSlides/notesSlide22.xml"/><Relationship Id="rId10" Type="http://schemas.openxmlformats.org/officeDocument/2006/relationships/slideLayout" Target="../slideLayouts/slideLayout1.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tags" Target="../tags/tag120.xml"/><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1.png"/><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notesSlide" Target="../notesSlides/notesSlide24.xml"/><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1.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38.xml"/><Relationship Id="rId7" Type="http://schemas.openxmlformats.org/officeDocument/2006/relationships/image" Target="../media/image42.png"/><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notesSlide" Target="../notesSlides/notesSlide26.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hyperlink" Target="http://www.tukuppt.com/ppt/" TargetMode="Externa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notesSlide" Target="../notesSlides/notesSlide27.xml"/><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tags" Target="../tags/tag150.xml"/><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image" Target="../media/image2.png"/><Relationship Id="rId11" Type="http://schemas.openxmlformats.org/officeDocument/2006/relationships/notesSlide" Target="../notesSlides/notesSlide30.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16.jpe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image" Target="../media/image28.jpeg"/><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1" Type="http://schemas.openxmlformats.org/officeDocument/2006/relationships/notesSlide" Target="../notesSlides/notesSlide5.xml"/><Relationship Id="rId10" Type="http://schemas.openxmlformats.org/officeDocument/2006/relationships/slideLayout" Target="../slideLayouts/slideLayout3.xml"/><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image" Target="../media/image30.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notesSlide" Target="../notesSlides/notesSlide7.x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6" name="图片 5" descr="1a"/>
          <p:cNvPicPr>
            <a:picLocks noChangeAspect="1"/>
          </p:cNvPicPr>
          <p:nvPr/>
        </p:nvPicPr>
        <p:blipFill rotWithShape="1">
          <a:blip r:embed="rId2"/>
          <a:srcRect l="68746" t="40456"/>
          <a:stretch>
            <a:fillRect/>
          </a:stretch>
        </p:blipFill>
        <p:spPr>
          <a:xfrm>
            <a:off x="8522251" y="3080851"/>
            <a:ext cx="3446172" cy="3694021"/>
          </a:xfrm>
          <a:prstGeom prst="rect">
            <a:avLst/>
          </a:prstGeom>
        </p:spPr>
      </p:pic>
      <p:grpSp>
        <p:nvGrpSpPr>
          <p:cNvPr id="7" name="组合 6"/>
          <p:cNvGrpSpPr/>
          <p:nvPr/>
        </p:nvGrpSpPr>
        <p:grpSpPr>
          <a:xfrm>
            <a:off x="1513342" y="1447095"/>
            <a:ext cx="9190893" cy="1632585"/>
            <a:chOff x="777681" y="1126990"/>
            <a:chExt cx="10636000" cy="1632585"/>
          </a:xfrm>
        </p:grpSpPr>
        <p:sp>
          <p:nvSpPr>
            <p:cNvPr id="5" name="文本框 4"/>
            <p:cNvSpPr txBox="1"/>
            <p:nvPr/>
          </p:nvSpPr>
          <p:spPr>
            <a:xfrm>
              <a:off x="777681" y="1129530"/>
              <a:ext cx="10635999" cy="163004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10000"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rPr>
                <a:t>红色少年家乡行</a:t>
              </a:r>
              <a:endParaRPr lang="zh-CN" altLang="en-US" sz="10000"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endParaRPr>
            </a:p>
          </p:txBody>
        </p:sp>
        <p:sp>
          <p:nvSpPr>
            <p:cNvPr id="3" name="文本框 2"/>
            <p:cNvSpPr txBox="1"/>
            <p:nvPr/>
          </p:nvSpPr>
          <p:spPr>
            <a:xfrm>
              <a:off x="777682" y="1126990"/>
              <a:ext cx="10635999" cy="163004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10000"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rPr>
                <a:t>红色少年家乡行</a:t>
              </a:r>
              <a:endParaRPr lang="zh-CN" altLang="en-US" sz="10000"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p:txBody>
        </p:sp>
      </p:grpSp>
      <p:grpSp>
        <p:nvGrpSpPr>
          <p:cNvPr id="8" name="组合 7"/>
          <p:cNvGrpSpPr/>
          <p:nvPr/>
        </p:nvGrpSpPr>
        <p:grpSpPr>
          <a:xfrm>
            <a:off x="2364055" y="969338"/>
            <a:ext cx="7777475" cy="485140"/>
            <a:chOff x="777681" y="1129530"/>
            <a:chExt cx="10636000" cy="485140"/>
          </a:xfrm>
        </p:grpSpPr>
        <p:sp>
          <p:nvSpPr>
            <p:cNvPr id="9" name="文本框 8"/>
            <p:cNvSpPr txBox="1"/>
            <p:nvPr/>
          </p:nvSpPr>
          <p:spPr>
            <a:xfrm>
              <a:off x="777681" y="1129530"/>
              <a:ext cx="10635999" cy="47561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行</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走</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的</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思</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政</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课</a:t>
              </a:r>
              <a:endPar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endParaRPr>
            </a:p>
          </p:txBody>
        </p:sp>
        <p:sp>
          <p:nvSpPr>
            <p:cNvPr id="10" name="文本框 9"/>
            <p:cNvSpPr txBox="1"/>
            <p:nvPr/>
          </p:nvSpPr>
          <p:spPr>
            <a:xfrm>
              <a:off x="777682" y="1139055"/>
              <a:ext cx="10635999" cy="47561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行</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走</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的</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思</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政</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课</a:t>
              </a:r>
              <a:endPar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endParaRPr>
            </a:p>
          </p:txBody>
        </p:sp>
      </p:grpSp>
      <p:sp>
        <p:nvSpPr>
          <p:cNvPr id="17" name="文本框 16"/>
          <p:cNvSpPr txBox="1"/>
          <p:nvPr>
            <p:custDataLst>
              <p:tags r:id="rId3"/>
            </p:custDataLst>
          </p:nvPr>
        </p:nvSpPr>
        <p:spPr>
          <a:xfrm>
            <a:off x="3356610" y="3665855"/>
            <a:ext cx="4852035" cy="398780"/>
          </a:xfrm>
          <a:prstGeom prst="rect">
            <a:avLst/>
          </a:prstGeom>
          <a:noFill/>
        </p:spPr>
        <p:txBody>
          <a:bodyPr wrap="square" rtlCol="0">
            <a:spAutoFit/>
          </a:bodyPr>
          <a:lstStyle/>
          <a:p>
            <a:r>
              <a:rPr lang="zh-CN" altLang="en-US" sz="2000" dirty="0">
                <a:solidFill>
                  <a:schemeClr val="tx1"/>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常州市新北区奔牛实验小学</a:t>
            </a:r>
            <a:r>
              <a:rPr lang="en-US" altLang="zh-CN" sz="2000" dirty="0">
                <a:solidFill>
                  <a:schemeClr val="tx1"/>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    </a:t>
            </a:r>
            <a:r>
              <a:rPr lang="zh-CN" altLang="en-US" sz="2000" dirty="0">
                <a:solidFill>
                  <a:schemeClr val="tx1"/>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许小宇</a:t>
            </a:r>
            <a:endParaRPr lang="zh-CN" altLang="en-US" sz="2000" dirty="0">
              <a:solidFill>
                <a:schemeClr val="tx1"/>
              </a:solidFill>
              <a:latin typeface="思源黑体 CN Regular" panose="020B0500000000000000" pitchFamily="34" charset="-122"/>
              <a:ea typeface="思源黑体 CN Regular" panose="020B0500000000000000" pitchFamily="34" charset="-122"/>
              <a:cs typeface="阿里巴巴普惠体 2.0 55 Regular" panose="00020600040101010101" charset="-122"/>
            </a:endParaRPr>
          </a:p>
        </p:txBody>
      </p:sp>
      <p:sp>
        <p:nvSpPr>
          <p:cNvPr id="11" name="副标题 2"/>
          <p:cNvSpPr>
            <a:spLocks noGrp="1"/>
          </p:cNvSpPr>
          <p:nvPr/>
        </p:nvSpPr>
        <p:spPr>
          <a:xfrm>
            <a:off x="3697054" y="3288505"/>
            <a:ext cx="4756467" cy="35877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endParaRPr sz="2400" dirty="0">
              <a:solidFill>
                <a:srgbClr val="FF0000"/>
              </a:solidFill>
              <a:latin typeface="思源黑体 CN Regular" panose="020B0500000000000000" pitchFamily="34" charset="-122"/>
              <a:ea typeface="思源黑体 CN Regular" panose="020B0500000000000000" pitchFamily="34" charset="-122"/>
              <a:cs typeface="有爱魔兽圆体 CN Medium" panose="020B06020405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唱响红色主旋律</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唱响红色主旋律</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16" name="椭圆 15"/>
          <p:cNvSpPr/>
          <p:nvPr>
            <p:custDataLst>
              <p:tags r:id="rId4"/>
            </p:custDataLst>
          </p:nvPr>
        </p:nvSpPr>
        <p:spPr>
          <a:xfrm>
            <a:off x="4765739" y="2102988"/>
            <a:ext cx="2453904" cy="2453904"/>
          </a:xfrm>
          <a:prstGeom prst="ellipse">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1000">
                    <a:srgbClr val="FD5927"/>
                  </a:gs>
                  <a:gs pos="100000">
                    <a:srgbClr val="C83B24"/>
                  </a:gs>
                </a:gsLst>
                <a:lin ang="5400000" scaled="1"/>
              </a:gradFill>
              <a:latin typeface="微软雅黑" panose="020B0503020204020204" pitchFamily="34" charset="-122"/>
              <a:ea typeface="微软雅黑" panose="020B0503020204020204" pitchFamily="34" charset="-122"/>
            </a:endParaRPr>
          </a:p>
        </p:txBody>
      </p:sp>
      <p:sp>
        <p:nvSpPr>
          <p:cNvPr id="18" name="TextBox 47"/>
          <p:cNvSpPr txBox="1"/>
          <p:nvPr>
            <p:custDataLst>
              <p:tags r:id="rId5"/>
            </p:custDataLst>
          </p:nvPr>
        </p:nvSpPr>
        <p:spPr>
          <a:xfrm>
            <a:off x="4859943" y="2261951"/>
            <a:ext cx="2304866" cy="1814830"/>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nSpc>
                <a:spcPct val="100000"/>
              </a:lnSpc>
            </a:pPr>
            <a:r>
              <a:rPr lang="zh-CN" altLang="en-US" sz="2800" b="1" i="0" spc="0" dirty="0">
                <a:effectLst/>
                <a:latin typeface="微软雅黑" panose="020B0503020204020204" pitchFamily="34" charset="-122"/>
                <a:ea typeface="微软雅黑" panose="020B0503020204020204" pitchFamily="34" charset="-122"/>
              </a:rPr>
              <a:t>4、</a:t>
            </a:r>
            <a:endParaRPr lang="zh-CN" altLang="en-US" sz="2800" b="1" i="0" spc="0" dirty="0">
              <a:effectLst/>
              <a:latin typeface="微软雅黑" panose="020B0503020204020204" pitchFamily="34" charset="-122"/>
              <a:ea typeface="微软雅黑" panose="020B0503020204020204" pitchFamily="34" charset="-122"/>
            </a:endParaRPr>
          </a:p>
          <a:p>
            <a:pPr>
              <a:lnSpc>
                <a:spcPct val="100000"/>
              </a:lnSpc>
            </a:pPr>
            <a:r>
              <a:rPr lang="zh-CN" altLang="en-US" sz="2800" b="1" i="0" spc="0" dirty="0">
                <a:effectLst/>
                <a:latin typeface="微软雅黑" panose="020B0503020204020204" pitchFamily="34" charset="-122"/>
                <a:ea typeface="微软雅黑" panose="020B0503020204020204" pitchFamily="34" charset="-122"/>
              </a:rPr>
              <a:t>中国共产党领导下取得的辉煌成就</a:t>
            </a:r>
            <a:endParaRPr lang="zh-CN" altLang="en-US" sz="2800" b="1" i="0" spc="0" dirty="0">
              <a:effectLst/>
              <a:latin typeface="微软雅黑" panose="020B0503020204020204" pitchFamily="34" charset="-122"/>
              <a:ea typeface="微软雅黑" panose="020B0503020204020204" pitchFamily="34" charset="-122"/>
            </a:endParaRPr>
          </a:p>
        </p:txBody>
      </p:sp>
      <p:sp>
        <p:nvSpPr>
          <p:cNvPr id="19" name="椭圆 18"/>
          <p:cNvSpPr/>
          <p:nvPr>
            <p:custDataLst>
              <p:tags r:id="rId6"/>
            </p:custDataLst>
          </p:nvPr>
        </p:nvSpPr>
        <p:spPr>
          <a:xfrm>
            <a:off x="4544891" y="1882140"/>
            <a:ext cx="2895600" cy="2895600"/>
          </a:xfrm>
          <a:prstGeom prst="ellipse">
            <a:avLst/>
          </a:prstGeom>
          <a:noFill/>
          <a:ln w="6350">
            <a:solidFill>
              <a:schemeClr val="accent1"/>
            </a:solid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 name="矩形 19"/>
          <p:cNvSpPr/>
          <p:nvPr>
            <p:custDataLst>
              <p:tags r:id="rId7"/>
            </p:custDataLst>
          </p:nvPr>
        </p:nvSpPr>
        <p:spPr>
          <a:xfrm>
            <a:off x="824881" y="1958349"/>
            <a:ext cx="3052006" cy="1370965"/>
          </a:xfrm>
          <a:prstGeom prst="rect">
            <a:avLst/>
          </a:prstGeom>
        </p:spPr>
        <p:txBody>
          <a:bodyPr wrap="square">
            <a:spAutoFit/>
          </a:bodyPr>
          <a:lstStyle/>
          <a:p>
            <a:pPr lvl="0" indent="0">
              <a:lnSpc>
                <a:spcPct val="130000"/>
              </a:lnSpc>
              <a:buClr>
                <a:schemeClr val="accent1"/>
              </a:buClr>
              <a:buNone/>
              <a:defRPr/>
            </a:pP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在中国共产党的坚强领导下，经过全国人民自力更生、艰苦奋斗，我们很快有了中国历史上的</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无数个第一</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a:t>
            </a:r>
            <a:endPar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endParaRPr>
          </a:p>
        </p:txBody>
      </p:sp>
      <p:cxnSp>
        <p:nvCxnSpPr>
          <p:cNvPr id="22" name="直接连接符 21"/>
          <p:cNvCxnSpPr/>
          <p:nvPr>
            <p:custDataLst>
              <p:tags r:id="rId8"/>
            </p:custDataLst>
          </p:nvPr>
        </p:nvCxnSpPr>
        <p:spPr>
          <a:xfrm>
            <a:off x="4201691" y="1958441"/>
            <a:ext cx="0" cy="3425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9"/>
            </p:custDataLst>
          </p:nvPr>
        </p:nvCxnSpPr>
        <p:spPr>
          <a:xfrm>
            <a:off x="7770391" y="1958441"/>
            <a:ext cx="0" cy="34048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10"/>
            </p:custDataLst>
          </p:nvPr>
        </p:nvSpPr>
        <p:spPr>
          <a:xfrm>
            <a:off x="8051165" y="1958340"/>
            <a:ext cx="3545205" cy="3046095"/>
          </a:xfrm>
          <a:prstGeom prst="rect">
            <a:avLst/>
          </a:prstGeom>
        </p:spPr>
        <p:txBody>
          <a:bodyPr wrap="square">
            <a:spAutoFit/>
          </a:bodyPr>
          <a:lstStyle/>
          <a:p>
            <a:pPr lvl="0" indent="0">
              <a:lnSpc>
                <a:spcPct val="150000"/>
              </a:lnSpc>
              <a:buClr>
                <a:schemeClr val="accent1"/>
              </a:buClr>
              <a:buNone/>
              <a:defRPr/>
            </a:pP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生产出第一架</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飞机</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、第一辆</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汽车</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、第一台</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拖拉机</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，自行研制第一颗</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原子弹</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、氢弹先后爆炸成功，自行研制第一颗</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人造地球卫星</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发射成功，自行研制第一艘</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核潜艇</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顺利下水，自行设计建造第一座大桥——</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南京长江大桥</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，在世界上首次人工合成</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牛胰岛素</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，首次培育成功强优势籼型</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杂交水稻等</a:t>
            </a:r>
            <a:r>
              <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rPr>
              <a:t>。</a:t>
            </a:r>
            <a:endParaRPr lang="zh-CN" altLang="en-US" sz="1600" dirty="0">
              <a:solidFill>
                <a:schemeClr val="bg2">
                  <a:lumMod val="10000"/>
                </a:schemeClr>
              </a:solidFill>
              <a:latin typeface="思源黑体 CN Light" panose="020B0300000000000000" pitchFamily="34" charset="-122"/>
              <a:ea typeface="思源黑体 CN Light" panose="020B0300000000000000" pitchFamily="34" charset="-122"/>
              <a:cs typeface="+mn-ea"/>
              <a:sym typeface="+mn-lt"/>
            </a:endParaRPr>
          </a:p>
        </p:txBody>
      </p:sp>
      <p:pic>
        <p:nvPicPr>
          <p:cNvPr id="3" name="图片 2" descr="6344d4b8650e61665455288419"/>
          <p:cNvPicPr>
            <a:picLocks noChangeAspect="1"/>
          </p:cNvPicPr>
          <p:nvPr/>
        </p:nvPicPr>
        <p:blipFill>
          <a:blip r:embed="rId11"/>
          <a:stretch>
            <a:fillRect/>
          </a:stretch>
        </p:blipFill>
        <p:spPr>
          <a:xfrm>
            <a:off x="876935" y="3309620"/>
            <a:ext cx="3096895" cy="22117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8" grpId="0" bldLvl="0" animBg="1"/>
      <p:bldP spid="19" grpId="0" bldLvl="0" animBg="1"/>
      <p:bldP spid="20"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唱响红色主旋律</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唱响红色主旋律</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7" name="矩形 6"/>
          <p:cNvSpPr/>
          <p:nvPr>
            <p:custDataLst>
              <p:tags r:id="rId4"/>
            </p:custDataLst>
          </p:nvPr>
        </p:nvSpPr>
        <p:spPr bwMode="auto">
          <a:xfrm>
            <a:off x="1196340" y="2071370"/>
            <a:ext cx="9827895" cy="3667125"/>
          </a:xfrm>
          <a:prstGeom prst="rect">
            <a:avLst/>
          </a:prstGeom>
          <a:solidFill>
            <a:srgbClr val="FFE6E6"/>
          </a:solidFill>
          <a:ln w="6350" cap="flat" cmpd="sng" algn="ctr">
            <a:solidFill>
              <a:schemeClr val="accent1"/>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grpSp>
        <p:nvGrpSpPr>
          <p:cNvPr id="8" name="组合 7"/>
          <p:cNvGrpSpPr/>
          <p:nvPr/>
        </p:nvGrpSpPr>
        <p:grpSpPr>
          <a:xfrm>
            <a:off x="1196340" y="1103630"/>
            <a:ext cx="5720079" cy="1383665"/>
            <a:chOff x="2027239" y="1371261"/>
            <a:chExt cx="4765069" cy="1383665"/>
          </a:xfrm>
        </p:grpSpPr>
        <p:sp>
          <p:nvSpPr>
            <p:cNvPr id="9" name="Rectangle 11"/>
            <p:cNvSpPr>
              <a:spLocks noChangeArrowheads="1"/>
            </p:cNvSpPr>
            <p:nvPr>
              <p:custDataLst>
                <p:tags r:id="rId5"/>
              </p:custDataLst>
            </p:nvPr>
          </p:nvSpPr>
          <p:spPr bwMode="auto">
            <a:xfrm>
              <a:off x="2027239" y="1533186"/>
              <a:ext cx="4765069" cy="565785"/>
            </a:xfrm>
            <a:prstGeom prst="roundRect">
              <a:avLst>
                <a:gd name="adj" fmla="val 45512"/>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pPr algn="dist"/>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10" name="TextBox 47"/>
            <p:cNvSpPr txBox="1"/>
            <p:nvPr>
              <p:custDataLst>
                <p:tags r:id="rId6"/>
              </p:custDataLst>
            </p:nvPr>
          </p:nvSpPr>
          <p:spPr>
            <a:xfrm>
              <a:off x="2378757" y="1371261"/>
              <a:ext cx="4113039" cy="138366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lnSpc>
                  <a:spcPct val="150000"/>
                </a:lnSpc>
              </a:pPr>
              <a:r>
                <a:rPr lang="zh-CN" altLang="en-US" sz="2800" i="0" spc="0" dirty="0">
                  <a:effectLst/>
                  <a:latin typeface="微软雅黑" panose="020B0503020204020204" pitchFamily="34" charset="-122"/>
                  <a:ea typeface="微软雅黑" panose="020B0503020204020204" pitchFamily="34" charset="-122"/>
                </a:rPr>
                <a:t>5、革命先辈的奋斗创取精神</a:t>
              </a:r>
              <a:endParaRPr lang="zh-CN" altLang="en-US" sz="2800" i="0" spc="0" dirty="0">
                <a:effectLst/>
                <a:latin typeface="微软雅黑" panose="020B0503020204020204" pitchFamily="34" charset="-122"/>
                <a:ea typeface="微软雅黑" panose="020B0503020204020204" pitchFamily="34" charset="-122"/>
              </a:endParaRPr>
            </a:p>
            <a:p>
              <a:pPr algn="dist">
                <a:lnSpc>
                  <a:spcPct val="150000"/>
                </a:lnSpc>
              </a:pPr>
              <a:endParaRPr lang="zh-CN" altLang="en-US" sz="2800" i="0" spc="0" dirty="0">
                <a:effectLst/>
                <a:latin typeface="微软雅黑" panose="020B0503020204020204" pitchFamily="34" charset="-122"/>
                <a:ea typeface="微软雅黑" panose="020B0503020204020204" pitchFamily="34" charset="-122"/>
              </a:endParaRPr>
            </a:p>
          </p:txBody>
        </p:sp>
      </p:grpSp>
      <p:sp>
        <p:nvSpPr>
          <p:cNvPr id="11" name="矩形 10"/>
          <p:cNvSpPr/>
          <p:nvPr>
            <p:custDataLst>
              <p:tags r:id="rId7"/>
            </p:custDataLst>
          </p:nvPr>
        </p:nvSpPr>
        <p:spPr>
          <a:xfrm>
            <a:off x="1337310" y="2185035"/>
            <a:ext cx="7188835" cy="3046095"/>
          </a:xfrm>
          <a:prstGeom prst="rect">
            <a:avLst/>
          </a:prstGeom>
        </p:spPr>
        <p:txBody>
          <a:bodyPr wrap="square">
            <a:spAutoFit/>
          </a:bodyPr>
          <a:lstStyle/>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大庆工人王进喜同志喊出“石油工人一声吼，地球也要抖三抖”，铁人精神给全国人民带来了难忘的印象、记忆和感动，激励和鼓舞全国人民不畏艰难、勇往直前。</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河南林县人民用简陋的工具，劈开太行山的重峦叠嶂，引漳河水入林县，建成“人造天河”红旗渠的事迹，就是这时全国人民奋发图强的一个缩影。</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pic>
        <p:nvPicPr>
          <p:cNvPr id="3" name="图片 2" descr="6344d786b79461665456006654"/>
          <p:cNvPicPr>
            <a:picLocks noChangeAspect="1"/>
          </p:cNvPicPr>
          <p:nvPr/>
        </p:nvPicPr>
        <p:blipFill>
          <a:blip r:embed="rId8"/>
          <a:stretch>
            <a:fillRect/>
          </a:stretch>
        </p:blipFill>
        <p:spPr>
          <a:xfrm>
            <a:off x="7969885" y="1992630"/>
            <a:ext cx="4241800" cy="41973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524" y="0"/>
            <a:ext cx="12188952" cy="6858000"/>
          </a:xfrm>
          <a:prstGeom prst="rect">
            <a:avLst/>
          </a:prstGeom>
        </p:spPr>
      </p:pic>
      <p:pic>
        <p:nvPicPr>
          <p:cNvPr id="5" name="图片 4" descr="1a"/>
          <p:cNvPicPr>
            <a:picLocks noChangeAspect="1"/>
          </p:cNvPicPr>
          <p:nvPr/>
        </p:nvPicPr>
        <p:blipFill>
          <a:blip r:embed="rId2"/>
          <a:srcRect l="66267"/>
          <a:stretch>
            <a:fillRect/>
          </a:stretch>
        </p:blipFill>
        <p:spPr>
          <a:xfrm flipH="1">
            <a:off x="-184785" y="841691"/>
            <a:ext cx="3432256" cy="5724844"/>
          </a:xfrm>
          <a:prstGeom prst="rect">
            <a:avLst/>
          </a:prstGeom>
        </p:spPr>
      </p:pic>
      <p:grpSp>
        <p:nvGrpSpPr>
          <p:cNvPr id="8" name="组合 7"/>
          <p:cNvGrpSpPr/>
          <p:nvPr/>
        </p:nvGrpSpPr>
        <p:grpSpPr>
          <a:xfrm>
            <a:off x="2336562" y="394260"/>
            <a:ext cx="7824622" cy="1639378"/>
            <a:chOff x="2205936" y="631917"/>
            <a:chExt cx="7824622" cy="1639378"/>
          </a:xfrm>
        </p:grpSpPr>
        <p:sp>
          <p:nvSpPr>
            <p:cNvPr id="9" name="矩形: 圆角 8"/>
            <p:cNvSpPr/>
            <p:nvPr/>
          </p:nvSpPr>
          <p:spPr>
            <a:xfrm>
              <a:off x="5072455" y="1749927"/>
              <a:ext cx="1953303" cy="521368"/>
            </a:xfrm>
            <a:prstGeom prst="roundRect">
              <a:avLst>
                <a:gd name="adj" fmla="val 44690"/>
              </a:avLst>
            </a:prstGeom>
            <a:solidFill>
              <a:srgbClr val="FF0604"/>
            </a:solidFill>
            <a:ln w="12700" cap="flat" cmpd="sng" algn="ctr">
              <a:noFill/>
              <a:prstDash val="solid"/>
            </a:ln>
            <a:effectLst/>
          </p:spPr>
          <p:txBody>
            <a:bodyPr rtlCol="0" anchor="ctr"/>
            <a:lstStyle/>
            <a:p>
              <a:pPr algn="dist"/>
              <a:r>
                <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rPr>
                <a:t>第二部分</a:t>
              </a:r>
              <a:endPar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cxnSp>
          <p:nvCxnSpPr>
            <p:cNvPr id="10" name="直接连接符 9"/>
            <p:cNvCxnSpPr/>
            <p:nvPr/>
          </p:nvCxnSpPr>
          <p:spPr>
            <a:xfrm>
              <a:off x="7577562"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2205936"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836" y="631917"/>
              <a:ext cx="1183799" cy="1183799"/>
            </a:xfrm>
            <a:prstGeom prst="rect">
              <a:avLst/>
            </a:prstGeom>
          </p:spPr>
        </p:pic>
      </p:grpSp>
      <p:grpSp>
        <p:nvGrpSpPr>
          <p:cNvPr id="14" name="组合 13"/>
          <p:cNvGrpSpPr/>
          <p:nvPr/>
        </p:nvGrpSpPr>
        <p:grpSpPr>
          <a:xfrm>
            <a:off x="1484494" y="2030996"/>
            <a:ext cx="9274628" cy="2554545"/>
            <a:chOff x="777681" y="1129530"/>
            <a:chExt cx="10636000" cy="2554545"/>
          </a:xfrm>
        </p:grpSpPr>
        <p:sp>
          <p:nvSpPr>
            <p:cNvPr id="15" name="文本框 14"/>
            <p:cNvSpPr txBox="1"/>
            <p:nvPr/>
          </p:nvSpPr>
          <p:spPr>
            <a:xfrm>
              <a:off x="777681" y="1129530"/>
              <a:ext cx="10635999" cy="255454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rPr>
                <a:t>清澈的爱，只为中国</a:t>
              </a:r>
              <a:endPar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endParaRPr>
            </a:p>
          </p:txBody>
        </p:sp>
        <p:sp>
          <p:nvSpPr>
            <p:cNvPr id="16" name="文本框 15"/>
            <p:cNvSpPr txBox="1"/>
            <p:nvPr/>
          </p:nvSpPr>
          <p:spPr>
            <a:xfrm>
              <a:off x="777682" y="1129530"/>
              <a:ext cx="10635999" cy="255454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rPr>
                <a:t>清澈的爱，只为中国</a:t>
              </a:r>
              <a:endPar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p:txBody>
        </p:sp>
      </p:grpSp>
      <p:sp>
        <p:nvSpPr>
          <p:cNvPr id="17" name="副标题 2"/>
          <p:cNvSpPr>
            <a:spLocks noGrp="1"/>
          </p:cNvSpPr>
          <p:nvPr/>
        </p:nvSpPr>
        <p:spPr>
          <a:xfrm>
            <a:off x="3918725" y="3567748"/>
            <a:ext cx="4756467" cy="35877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endParaRPr sz="2400" dirty="0">
              <a:solidFill>
                <a:srgbClr val="FF0000"/>
              </a:solidFill>
              <a:latin typeface="思源黑体 CN Regular" panose="020B0500000000000000" pitchFamily="34" charset="-122"/>
              <a:ea typeface="思源黑体 CN Regular" panose="020B0500000000000000" pitchFamily="34" charset="-122"/>
              <a:cs typeface="有爱魔兽圆体 CN Medium" panose="020B0602040504020204" charset="-122"/>
            </a:endParaRPr>
          </a:p>
        </p:txBody>
      </p:sp>
      <p:sp>
        <p:nvSpPr>
          <p:cNvPr id="18" name="五角星 63"/>
          <p:cNvSpPr/>
          <p:nvPr/>
        </p:nvSpPr>
        <p:spPr>
          <a:xfrm>
            <a:off x="8718538" y="3579109"/>
            <a:ext cx="263052" cy="263102"/>
          </a:xfrm>
          <a:prstGeom prst="star5">
            <a:avLst>
              <a:gd name="adj" fmla="val 23355"/>
              <a:gd name="hf" fmla="val 105146"/>
              <a:gd name="vf" fmla="val 110557"/>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9" name="五角星 64"/>
          <p:cNvSpPr/>
          <p:nvPr/>
        </p:nvSpPr>
        <p:spPr>
          <a:xfrm>
            <a:off x="3497694" y="3618865"/>
            <a:ext cx="263052" cy="263102"/>
          </a:xfrm>
          <a:prstGeom prst="star5">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文本框 19"/>
          <p:cNvSpPr txBox="1"/>
          <p:nvPr>
            <p:custDataLst>
              <p:tags r:id="rId4"/>
            </p:custDataLst>
          </p:nvPr>
        </p:nvSpPr>
        <p:spPr>
          <a:xfrm>
            <a:off x="3829476" y="3544330"/>
            <a:ext cx="4845716" cy="461665"/>
          </a:xfrm>
          <a:prstGeom prst="rect">
            <a:avLst/>
          </a:prstGeom>
          <a:noFill/>
        </p:spPr>
        <p:txBody>
          <a:bodyPr wrap="square" rtlCol="0">
            <a:spAutoFit/>
          </a:bodyPr>
          <a:lstStyle/>
          <a:p>
            <a:pPr algn="dist"/>
            <a:r>
              <a:rPr lang="en-US" altLang="zh-CN"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2023</a:t>
            </a:r>
            <a:r>
              <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年度学校思想政治理论教育课</a:t>
            </a:r>
            <a:endPar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6116" y="3492078"/>
            <a:ext cx="2118120" cy="124690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nodePh="1">
                                  <p:stCondLst>
                                    <p:cond delay="0"/>
                                  </p:stCondLst>
                                  <p:endCondLst>
                                    <p:cond evt="begin" delay="0">
                                      <p:tn val="30"/>
                                    </p:cond>
                                  </p:end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3" name="矩形 2"/>
          <p:cNvSpPr/>
          <p:nvPr>
            <p:custDataLst>
              <p:tags r:id="rId4"/>
            </p:custDataLst>
          </p:nvPr>
        </p:nvSpPr>
        <p:spPr bwMode="auto">
          <a:xfrm>
            <a:off x="1013683" y="2076731"/>
            <a:ext cx="10259472" cy="3082644"/>
          </a:xfrm>
          <a:prstGeom prst="rect">
            <a:avLst/>
          </a:prstGeom>
          <a:solidFill>
            <a:schemeClr val="bg1">
              <a:lumMod val="85000"/>
              <a:alpha val="8000"/>
            </a:schemeClr>
          </a:solidFill>
          <a:ln w="6350" cap="flat" cmpd="sng" algn="ctr">
            <a:solidFill>
              <a:schemeClr val="accent1"/>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5" name="矩形 4"/>
          <p:cNvSpPr/>
          <p:nvPr>
            <p:custDataLst>
              <p:tags r:id="rId5"/>
            </p:custDataLst>
          </p:nvPr>
        </p:nvSpPr>
        <p:spPr>
          <a:xfrm>
            <a:off x="1335722" y="2741286"/>
            <a:ext cx="6250663" cy="1753235"/>
          </a:xfrm>
          <a:prstGeom prst="rect">
            <a:avLst/>
          </a:prstGeom>
        </p:spPr>
        <p:txBody>
          <a:bodyPr wrap="square">
            <a:spAutoFit/>
          </a:bodyPr>
          <a:lstStyle/>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从林则徐的</a:t>
            </a:r>
            <a:r>
              <a:rPr lang="zh-CN" altLang="en-US" dirty="0">
                <a:solidFill>
                  <a:srgbClr val="FF0000"/>
                </a:solidFill>
                <a:latin typeface="思源黑体 CN Light" panose="020B0300000000000000" pitchFamily="34" charset="-122"/>
                <a:ea typeface="思源黑体 CN Light" panose="020B0300000000000000" pitchFamily="34" charset="-122"/>
                <a:cs typeface="+mn-ea"/>
                <a:sym typeface="+mn-lt"/>
              </a:rPr>
              <a:t>“苟利国家生死以”</a:t>
            </a: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，到鲁迅的</a:t>
            </a:r>
            <a:r>
              <a:rPr lang="zh-CN" altLang="en-US" dirty="0">
                <a:solidFill>
                  <a:srgbClr val="FF0000"/>
                </a:solidFill>
                <a:latin typeface="思源黑体 CN Light" panose="020B0300000000000000" pitchFamily="34" charset="-122"/>
                <a:ea typeface="思源黑体 CN Light" panose="020B0300000000000000" pitchFamily="34" charset="-122"/>
                <a:cs typeface="+mn-ea"/>
                <a:sym typeface="+mn-lt"/>
              </a:rPr>
              <a:t>“我以我血荐轩辕”</a:t>
            </a: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，从“铁肩担道义”的李大钊，到“为中华之崛起而读书”的周恩来，家国情怀蕴含在中华民族不屈不挠、自强不息的精神里。</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pic>
        <p:nvPicPr>
          <p:cNvPr id="18" name="图片 17"/>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7229538" y="1892194"/>
            <a:ext cx="4354400" cy="4354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8" name="椭圆 7"/>
          <p:cNvSpPr/>
          <p:nvPr>
            <p:custDataLst>
              <p:tags r:id="rId4"/>
            </p:custDataLst>
          </p:nvPr>
        </p:nvSpPr>
        <p:spPr>
          <a:xfrm>
            <a:off x="2082484" y="2925731"/>
            <a:ext cx="377346" cy="377346"/>
          </a:xfrm>
          <a:prstGeom prst="ellipse">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rPr>
              <a:t>1</a:t>
            </a:r>
            <a:endParaRPr lang="zh-CN" altLang="en-US" sz="20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endParaRPr>
          </a:p>
        </p:txBody>
      </p:sp>
      <p:sp>
        <p:nvSpPr>
          <p:cNvPr id="10" name="矩形 9"/>
          <p:cNvSpPr/>
          <p:nvPr>
            <p:custDataLst>
              <p:tags r:id="rId5"/>
            </p:custDataLst>
          </p:nvPr>
        </p:nvSpPr>
        <p:spPr>
          <a:xfrm>
            <a:off x="2643823" y="2828444"/>
            <a:ext cx="7774622" cy="522964"/>
          </a:xfrm>
          <a:prstGeom prst="rect">
            <a:avLst/>
          </a:prstGeom>
        </p:spPr>
        <p:txBody>
          <a:bodyPr wrap="square">
            <a:spAutoFit/>
          </a:bodyPr>
          <a:lstStyle/>
          <a:p>
            <a:pPr lvl="0">
              <a:lnSpc>
                <a:spcPct val="120000"/>
              </a:lnSpc>
              <a:buClr>
                <a:schemeClr val="accent1"/>
              </a:buClr>
              <a:defRPr/>
            </a:pPr>
            <a:r>
              <a:rPr lang="zh-CN" altLang="en-US" sz="2500" b="1" dirty="0">
                <a:solidFill>
                  <a:srgbClr val="FF0000"/>
                </a:solidFill>
                <a:latin typeface="思源黑体 CN Light" panose="020B0300000000000000" pitchFamily="34" charset="-122"/>
                <a:ea typeface="思源黑体 CN Light" panose="020B0300000000000000" pitchFamily="34" charset="-122"/>
                <a:cs typeface="+mn-ea"/>
                <a:sym typeface="+mn-lt"/>
              </a:rPr>
              <a:t>钟南山——欣逢盛世 定不负之</a:t>
            </a:r>
            <a:endParaRPr lang="zh-CN" altLang="en-US" sz="2500" b="1" dirty="0">
              <a:solidFill>
                <a:srgbClr val="FF0000"/>
              </a:solidFill>
              <a:latin typeface="思源黑体 CN Light" panose="020B0300000000000000" pitchFamily="34" charset="-122"/>
              <a:ea typeface="思源黑体 CN Light" panose="020B0300000000000000" pitchFamily="34" charset="-122"/>
              <a:cs typeface="+mn-ea"/>
              <a:sym typeface="+mn-lt"/>
            </a:endParaRPr>
          </a:p>
        </p:txBody>
      </p:sp>
      <p:sp>
        <p:nvSpPr>
          <p:cNvPr id="11" name="椭圆 10"/>
          <p:cNvSpPr/>
          <p:nvPr>
            <p:custDataLst>
              <p:tags r:id="rId6"/>
            </p:custDataLst>
          </p:nvPr>
        </p:nvSpPr>
        <p:spPr>
          <a:xfrm>
            <a:off x="2082484" y="3851323"/>
            <a:ext cx="377346" cy="377346"/>
          </a:xfrm>
          <a:prstGeom prst="ellipse">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rPr>
              <a:t>2</a:t>
            </a:r>
            <a:endParaRPr lang="zh-CN" altLang="en-US" sz="20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endParaRPr>
          </a:p>
        </p:txBody>
      </p:sp>
      <p:sp>
        <p:nvSpPr>
          <p:cNvPr id="14" name="矩形 13"/>
          <p:cNvSpPr/>
          <p:nvPr>
            <p:custDataLst>
              <p:tags r:id="rId7"/>
            </p:custDataLst>
          </p:nvPr>
        </p:nvSpPr>
        <p:spPr>
          <a:xfrm>
            <a:off x="2643505" y="3799840"/>
            <a:ext cx="8434705" cy="1568450"/>
          </a:xfrm>
          <a:prstGeom prst="rect">
            <a:avLst/>
          </a:prstGeom>
        </p:spPr>
        <p:txBody>
          <a:bodyPr wrap="square">
            <a:spAutoFit/>
          </a:bodyPr>
          <a:lstStyle/>
          <a:p>
            <a:pPr lvl="0">
              <a:lnSpc>
                <a:spcPct val="150000"/>
              </a:lnSpc>
              <a:buClr>
                <a:schemeClr val="accent1"/>
              </a:buCl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一边进行临床救治任务，一边进行科研攻关，钟南山团队先后获得部级科研立项</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5项</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、省级科研</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16项</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、市级</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5项</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，牵头开展新冠应急临床试验项目</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41项</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，在《新英格兰医学杂志》等权威杂志上发表SCI文章</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20篇</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，授权专利</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6项</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，牵头完成新冠相关疾病指南</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3项</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，牵头完成新冠相关论著</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2部</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，群策群力，助力临床救治。</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cxnSp>
        <p:nvCxnSpPr>
          <p:cNvPr id="16" name="直接连接符 15"/>
          <p:cNvCxnSpPr>
            <a:stCxn id="8" idx="4"/>
          </p:cNvCxnSpPr>
          <p:nvPr>
            <p:custDataLst>
              <p:tags r:id="rId8"/>
            </p:custDataLst>
          </p:nvPr>
        </p:nvCxnSpPr>
        <p:spPr>
          <a:xfrm>
            <a:off x="2271157" y="3302442"/>
            <a:ext cx="3810" cy="4832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9"/>
            </p:custDataLst>
          </p:nvPr>
        </p:nvCxnSpPr>
        <p:spPr>
          <a:xfrm>
            <a:off x="2271157" y="4353469"/>
            <a:ext cx="0" cy="100529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911303" y="1672503"/>
            <a:ext cx="4637405" cy="737235"/>
            <a:chOff x="2027239" y="1418251"/>
            <a:chExt cx="4637405" cy="737235"/>
          </a:xfrm>
        </p:grpSpPr>
        <p:sp>
          <p:nvSpPr>
            <p:cNvPr id="24" name="Rectangle 11"/>
            <p:cNvSpPr>
              <a:spLocks noChangeArrowheads="1"/>
            </p:cNvSpPr>
            <p:nvPr>
              <p:custDataLst>
                <p:tags r:id="rId10"/>
              </p:custDataLst>
            </p:nvPr>
          </p:nvSpPr>
          <p:spPr bwMode="auto">
            <a:xfrm>
              <a:off x="2027239" y="1533186"/>
              <a:ext cx="4637405" cy="565785"/>
            </a:xfrm>
            <a:prstGeom prst="roundRect">
              <a:avLst>
                <a:gd name="adj" fmla="val 45512"/>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pPr algn="dist"/>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25" name="TextBox 47"/>
            <p:cNvSpPr txBox="1"/>
            <p:nvPr>
              <p:custDataLst>
                <p:tags r:id="rId11"/>
              </p:custDataLst>
            </p:nvPr>
          </p:nvSpPr>
          <p:spPr>
            <a:xfrm>
              <a:off x="2404429" y="1418251"/>
              <a:ext cx="3935730" cy="73723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lnSpc>
                  <a:spcPct val="150000"/>
                </a:lnSpc>
              </a:pPr>
              <a:r>
                <a:rPr lang="zh-CN" altLang="en-US" sz="2800" i="0" spc="0" dirty="0">
                  <a:effectLst/>
                  <a:latin typeface="微软雅黑" panose="020B0503020204020204" pitchFamily="34" charset="-122"/>
                  <a:ea typeface="微软雅黑" panose="020B0503020204020204" pitchFamily="34" charset="-122"/>
                </a:rPr>
                <a:t>1、抗击新冠肺炎疫情</a:t>
              </a:r>
              <a:endParaRPr lang="zh-CN" altLang="en-US" sz="2800" i="0" spc="0" dirty="0">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p:bldP spid="11" grpId="0" bldLvl="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3" name="组合 2"/>
          <p:cNvGrpSpPr/>
          <p:nvPr/>
        </p:nvGrpSpPr>
        <p:grpSpPr>
          <a:xfrm>
            <a:off x="2928136" y="1354232"/>
            <a:ext cx="6816671" cy="737235"/>
            <a:chOff x="2027239" y="1418251"/>
            <a:chExt cx="7577333" cy="737235"/>
          </a:xfrm>
        </p:grpSpPr>
        <p:sp>
          <p:nvSpPr>
            <p:cNvPr id="4" name="Rectangle 11"/>
            <p:cNvSpPr>
              <a:spLocks noChangeArrowheads="1"/>
            </p:cNvSpPr>
            <p:nvPr>
              <p:custDataLst>
                <p:tags r:id="rId4"/>
              </p:custDataLst>
            </p:nvPr>
          </p:nvSpPr>
          <p:spPr bwMode="auto">
            <a:xfrm>
              <a:off x="2027239" y="1533056"/>
              <a:ext cx="7577333" cy="565924"/>
            </a:xfrm>
            <a:prstGeom prst="roundRect">
              <a:avLst>
                <a:gd name="adj" fmla="val 45512"/>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pPr algn="dist"/>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5" name="TextBox 47"/>
            <p:cNvSpPr txBox="1"/>
            <p:nvPr>
              <p:custDataLst>
                <p:tags r:id="rId5"/>
              </p:custDataLst>
            </p:nvPr>
          </p:nvSpPr>
          <p:spPr>
            <a:xfrm>
              <a:off x="2404585" y="1418251"/>
              <a:ext cx="6839998" cy="73723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lnSpc>
                  <a:spcPct val="150000"/>
                </a:lnSpc>
              </a:pPr>
              <a:r>
                <a:rPr lang="zh-CN" altLang="en-US" sz="2800" i="0" spc="0" dirty="0">
                  <a:effectLst/>
                  <a:latin typeface="微软雅黑" panose="020B0503020204020204" pitchFamily="34" charset="-122"/>
                  <a:ea typeface="微软雅黑" panose="020B0503020204020204" pitchFamily="34" charset="-122"/>
                </a:rPr>
                <a:t>张伯礼——贤以弘德 术以辅仁</a:t>
              </a:r>
              <a:endParaRPr lang="zh-CN" altLang="en-US" sz="2800" i="0" spc="0" dirty="0">
                <a:effectLst/>
                <a:latin typeface="微软雅黑" panose="020B0503020204020204" pitchFamily="34" charset="-122"/>
                <a:ea typeface="微软雅黑" panose="020B0503020204020204" pitchFamily="34" charset="-122"/>
              </a:endParaRPr>
            </a:p>
          </p:txBody>
        </p:sp>
      </p:grpSp>
      <p:sp>
        <p:nvSpPr>
          <p:cNvPr id="7" name="矩形: 圆角 9"/>
          <p:cNvSpPr>
            <a:spLocks noChangeAspect="1"/>
          </p:cNvSpPr>
          <p:nvPr>
            <p:custDataLst>
              <p:tags r:id="rId6"/>
            </p:custDataLst>
          </p:nvPr>
        </p:nvSpPr>
        <p:spPr>
          <a:xfrm>
            <a:off x="1041542" y="2569957"/>
            <a:ext cx="447039" cy="447039"/>
          </a:xfrm>
          <a:prstGeom prst="roundRect">
            <a:avLst/>
          </a:prstGeom>
          <a:solidFill>
            <a:srgbClr val="C83B24"/>
          </a:solidFill>
          <a:ln w="5715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FDF8"/>
                </a:solidFill>
                <a:latin typeface="思源黑体 Normal" panose="020B0400000000000000" pitchFamily="34" charset="-122"/>
                <a:ea typeface="思源黑体 Normal" panose="020B0400000000000000" pitchFamily="34" charset="-122"/>
              </a:rPr>
              <a:t>01</a:t>
            </a:r>
            <a:endParaRPr lang="zh-CN" altLang="en-US" sz="1400" dirty="0">
              <a:solidFill>
                <a:srgbClr val="FFFDF8"/>
              </a:solidFill>
              <a:latin typeface="思源黑体 Normal" panose="020B0400000000000000" pitchFamily="34" charset="-122"/>
              <a:ea typeface="思源黑体 Normal" panose="020B0400000000000000" pitchFamily="34" charset="-122"/>
            </a:endParaRPr>
          </a:p>
        </p:txBody>
      </p:sp>
      <p:sp>
        <p:nvSpPr>
          <p:cNvPr id="9" name="箭头: 五边形 5"/>
          <p:cNvSpPr/>
          <p:nvPr>
            <p:custDataLst>
              <p:tags r:id="rId7"/>
            </p:custDataLst>
          </p:nvPr>
        </p:nvSpPr>
        <p:spPr>
          <a:xfrm>
            <a:off x="1638178" y="2544229"/>
            <a:ext cx="5847828" cy="1193792"/>
          </a:xfrm>
          <a:prstGeom prst="homePlate">
            <a:avLst/>
          </a:prstGeom>
          <a:solidFill>
            <a:srgbClr val="FF8751">
              <a:alpha val="15000"/>
            </a:srgbClr>
          </a:solidFill>
          <a:ln w="12700">
            <a:solidFill>
              <a:srgbClr val="FFA07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381000" indent="-381000" algn="ctr">
              <a:lnSpc>
                <a:spcPct val="120000"/>
              </a:lnSpc>
              <a:buClr>
                <a:srgbClr val="7D0000"/>
              </a:buClr>
              <a:buFont typeface="Wingdings" panose="05000000000000000000" pitchFamily="2" charset="2"/>
              <a:buChar char="l"/>
            </a:pPr>
            <a:endParaRPr lang="en-US" altLang="zh-CN" dirty="0">
              <a:solidFill>
                <a:srgbClr val="C00000"/>
              </a:solidFill>
              <a:latin typeface="思源黑体 CN Heavy" panose="020B0A00000000000000" pitchFamily="34" charset="-122"/>
              <a:ea typeface="思源黑体 CN Heavy" panose="020B0A00000000000000" pitchFamily="34" charset="-122"/>
              <a:cs typeface="+mn-ea"/>
              <a:sym typeface="+mn-lt"/>
            </a:endParaRPr>
          </a:p>
        </p:txBody>
      </p:sp>
      <p:sp>
        <p:nvSpPr>
          <p:cNvPr id="13" name="矩形 12"/>
          <p:cNvSpPr/>
          <p:nvPr>
            <p:custDataLst>
              <p:tags r:id="rId8"/>
            </p:custDataLst>
          </p:nvPr>
        </p:nvSpPr>
        <p:spPr>
          <a:xfrm>
            <a:off x="1654654" y="2576035"/>
            <a:ext cx="5178867" cy="1198880"/>
          </a:xfrm>
          <a:prstGeom prst="rect">
            <a:avLst/>
          </a:prstGeom>
        </p:spPr>
        <p:txBody>
          <a:bodyPr wrap="square">
            <a:spAutoFit/>
          </a:bodyPr>
          <a:lstStyle/>
          <a:p>
            <a:pPr marL="285750" lvl="0" indent="-285750">
              <a:lnSpc>
                <a:spcPct val="15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面对突如其来的新冠肺炎疫情，张伯礼临危受命，于1月27日飞赴武汉参与新冠肺炎的救治，在抗疫前线奋战了80多天。</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
        <p:nvSpPr>
          <p:cNvPr id="15" name="矩形: 圆角 9"/>
          <p:cNvSpPr>
            <a:spLocks noChangeAspect="1"/>
          </p:cNvSpPr>
          <p:nvPr>
            <p:custDataLst>
              <p:tags r:id="rId9"/>
            </p:custDataLst>
          </p:nvPr>
        </p:nvSpPr>
        <p:spPr>
          <a:xfrm>
            <a:off x="1041542" y="4109972"/>
            <a:ext cx="447039" cy="447039"/>
          </a:xfrm>
          <a:prstGeom prst="roundRect">
            <a:avLst/>
          </a:prstGeom>
          <a:solidFill>
            <a:srgbClr val="C83B24"/>
          </a:solidFill>
          <a:ln w="57150">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FDF8"/>
                </a:solidFill>
                <a:latin typeface="思源黑体 Normal" panose="020B0400000000000000" pitchFamily="34" charset="-122"/>
                <a:ea typeface="思源黑体 Normal" panose="020B0400000000000000" pitchFamily="34" charset="-122"/>
              </a:rPr>
              <a:t>02</a:t>
            </a:r>
            <a:endParaRPr lang="zh-CN" altLang="en-US" sz="1400" dirty="0">
              <a:solidFill>
                <a:srgbClr val="FFFDF8"/>
              </a:solidFill>
              <a:latin typeface="思源黑体 Normal" panose="020B0400000000000000" pitchFamily="34" charset="-122"/>
              <a:ea typeface="思源黑体 Normal" panose="020B0400000000000000" pitchFamily="34" charset="-122"/>
            </a:endParaRPr>
          </a:p>
        </p:txBody>
      </p:sp>
      <p:sp>
        <p:nvSpPr>
          <p:cNvPr id="17" name="箭头: 五边形 5"/>
          <p:cNvSpPr/>
          <p:nvPr>
            <p:custDataLst>
              <p:tags r:id="rId10"/>
            </p:custDataLst>
          </p:nvPr>
        </p:nvSpPr>
        <p:spPr>
          <a:xfrm>
            <a:off x="1638300" y="4084320"/>
            <a:ext cx="8705215" cy="1690370"/>
          </a:xfrm>
          <a:prstGeom prst="homePlate">
            <a:avLst/>
          </a:prstGeom>
          <a:solidFill>
            <a:srgbClr val="FF8751">
              <a:alpha val="15000"/>
            </a:srgbClr>
          </a:solidFill>
          <a:ln w="12700">
            <a:solidFill>
              <a:srgbClr val="FFA07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381000" indent="-381000" algn="ctr">
              <a:lnSpc>
                <a:spcPct val="120000"/>
              </a:lnSpc>
              <a:buClr>
                <a:srgbClr val="7D0000"/>
              </a:buClr>
              <a:buFont typeface="Wingdings" panose="05000000000000000000" pitchFamily="2" charset="2"/>
              <a:buChar char="l"/>
            </a:pPr>
            <a:endParaRPr lang="en-US" altLang="zh-CN" dirty="0">
              <a:solidFill>
                <a:srgbClr val="C00000"/>
              </a:solidFill>
              <a:latin typeface="思源黑体 CN Heavy" panose="020B0A00000000000000" pitchFamily="34" charset="-122"/>
              <a:ea typeface="思源黑体 CN Heavy" panose="020B0A00000000000000" pitchFamily="34" charset="-122"/>
              <a:cs typeface="+mn-ea"/>
              <a:sym typeface="+mn-lt"/>
            </a:endParaRPr>
          </a:p>
        </p:txBody>
      </p:sp>
      <p:sp>
        <p:nvSpPr>
          <p:cNvPr id="18" name="矩形 17"/>
          <p:cNvSpPr/>
          <p:nvPr>
            <p:custDataLst>
              <p:tags r:id="rId11"/>
            </p:custDataLst>
          </p:nvPr>
        </p:nvSpPr>
        <p:spPr>
          <a:xfrm>
            <a:off x="1654810" y="4116070"/>
            <a:ext cx="7416800" cy="1568450"/>
          </a:xfrm>
          <a:prstGeom prst="rect">
            <a:avLst/>
          </a:prstGeom>
        </p:spPr>
        <p:txBody>
          <a:bodyPr wrap="square">
            <a:spAutoFit/>
          </a:bodyPr>
          <a:lstStyle/>
          <a:p>
            <a:pPr marL="285750" lvl="0" indent="-285750">
              <a:lnSpc>
                <a:spcPct val="15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张伯礼带领下，中医医疗团队进驻武汉市江夏方舱医院，中医药全过程、全方位深度介入治疗，实现患者零转重、零复阳，医护人员零感染，湖北省的确诊病例中医药使用率和总有效率超过了90%。张伯礼主持研究制定的中西医结合疗法也成为中国方案的亮点。</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pic>
        <p:nvPicPr>
          <p:cNvPr id="19" name="图片 18" descr="5e5f52a477b3d1583305380258"/>
          <p:cNvPicPr>
            <a:picLocks noChangeAspect="1"/>
          </p:cNvPicPr>
          <p:nvPr/>
        </p:nvPicPr>
        <p:blipFill>
          <a:blip r:embed="rId12"/>
          <a:stretch>
            <a:fillRect/>
          </a:stretch>
        </p:blipFill>
        <p:spPr>
          <a:xfrm>
            <a:off x="8615680" y="2258060"/>
            <a:ext cx="3435350" cy="31540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8" decel="4000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par>
                                <p:cTn id="12" presetID="8" presetClass="emph" presetSubtype="0" fill="hold" grpId="1" nodeType="withEffect">
                                  <p:stCondLst>
                                    <p:cond delay="0"/>
                                  </p:stCondLst>
                                  <p:childTnLst>
                                    <p:animRot by="21600000">
                                      <p:cBhvr>
                                        <p:cTn id="13" dur="1000" fill="hold"/>
                                        <p:tgtEl>
                                          <p:spTgt spid="7"/>
                                        </p:tgtEl>
                                        <p:attrNameLst>
                                          <p:attrName>r</p:attrName>
                                        </p:attrNameLst>
                                      </p:cBhvr>
                                    </p:animRo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8" decel="4000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000" fill="hold"/>
                                        <p:tgtEl>
                                          <p:spTgt spid="15"/>
                                        </p:tgtEl>
                                        <p:attrNameLst>
                                          <p:attrName>ppt_x</p:attrName>
                                        </p:attrNameLst>
                                      </p:cBhvr>
                                      <p:tavLst>
                                        <p:tav tm="0">
                                          <p:val>
                                            <p:strVal val="0-#ppt_w/2"/>
                                          </p:val>
                                        </p:tav>
                                        <p:tav tm="100000">
                                          <p:val>
                                            <p:strVal val="#ppt_x"/>
                                          </p:val>
                                        </p:tav>
                                      </p:tavLst>
                                    </p:anim>
                                    <p:anim calcmode="lin" valueType="num">
                                      <p:cBhvr additive="base">
                                        <p:cTn id="25" dur="1000" fill="hold"/>
                                        <p:tgtEl>
                                          <p:spTgt spid="15"/>
                                        </p:tgtEl>
                                        <p:attrNameLst>
                                          <p:attrName>ppt_y</p:attrName>
                                        </p:attrNameLst>
                                      </p:cBhvr>
                                      <p:tavLst>
                                        <p:tav tm="0">
                                          <p:val>
                                            <p:strVal val="#ppt_y"/>
                                          </p:val>
                                        </p:tav>
                                        <p:tav tm="100000">
                                          <p:val>
                                            <p:strVal val="#ppt_y"/>
                                          </p:val>
                                        </p:tav>
                                      </p:tavLst>
                                    </p:anim>
                                  </p:childTnLst>
                                </p:cTn>
                              </p:par>
                              <p:par>
                                <p:cTn id="26" presetID="8" presetClass="emph" presetSubtype="0" fill="hold" grpId="1" nodeType="withEffect">
                                  <p:stCondLst>
                                    <p:cond delay="0"/>
                                  </p:stCondLst>
                                  <p:childTnLst>
                                    <p:animRot by="21600000">
                                      <p:cBhvr>
                                        <p:cTn id="27" dur="1000" fill="hold"/>
                                        <p:tgtEl>
                                          <p:spTgt spid="15"/>
                                        </p:tgtEl>
                                        <p:attrNameLst>
                                          <p:attrName>r</p:attrName>
                                        </p:attrNameLst>
                                      </p:cBhvr>
                                    </p:animRo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1000"/>
                                        <p:tgtEl>
                                          <p:spTgt spid="17"/>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9" grpId="0" bldLvl="0" animBg="1"/>
      <p:bldP spid="13" grpId="0"/>
      <p:bldP spid="15" grpId="0" bldLvl="0" animBg="1"/>
      <p:bldP spid="15" grpId="1" bldLvl="0" animBg="1"/>
      <p:bldP spid="17" grpId="0" bldLvl="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32" name="组合 31"/>
          <p:cNvGrpSpPr/>
          <p:nvPr/>
        </p:nvGrpSpPr>
        <p:grpSpPr>
          <a:xfrm>
            <a:off x="5908244" y="2206559"/>
            <a:ext cx="4709795" cy="2842260"/>
            <a:chOff x="5861254" y="2230054"/>
            <a:chExt cx="4709795" cy="2842260"/>
          </a:xfrm>
        </p:grpSpPr>
        <p:sp>
          <p:nvSpPr>
            <p:cNvPr id="25" name="矩形: 圆角 24"/>
            <p:cNvSpPr/>
            <p:nvPr>
              <p:custDataLst>
                <p:tags r:id="rId4"/>
              </p:custDataLst>
            </p:nvPr>
          </p:nvSpPr>
          <p:spPr bwMode="auto">
            <a:xfrm>
              <a:off x="5861254" y="2230054"/>
              <a:ext cx="4709795" cy="2842260"/>
            </a:xfrm>
            <a:prstGeom prst="roundRect">
              <a:avLst>
                <a:gd name="adj" fmla="val 140"/>
              </a:avLst>
            </a:prstGeom>
            <a:noFill/>
            <a:ln>
              <a:solidFill>
                <a:srgbClr val="FF0000"/>
              </a:solid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defRPr/>
              </a:pPr>
              <a:endParaRPr lang="zh-CN" altLang="en-US" sz="16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26" name="矩形 25"/>
            <p:cNvSpPr/>
            <p:nvPr>
              <p:custDataLst>
                <p:tags r:id="rId5"/>
              </p:custDataLst>
            </p:nvPr>
          </p:nvSpPr>
          <p:spPr>
            <a:xfrm>
              <a:off x="6344489" y="2630104"/>
              <a:ext cx="3956050" cy="2306955"/>
            </a:xfrm>
            <a:prstGeom prst="rect">
              <a:avLst/>
            </a:prstGeom>
          </p:spPr>
          <p:txBody>
            <a:bodyPr wrap="square">
              <a:spAutoFit/>
            </a:bodyPr>
            <a:lstStyle/>
            <a:p>
              <a:pPr lvl="0" indent="0">
                <a:lnSpc>
                  <a:spcPct val="150000"/>
                </a:lnSpc>
                <a:buFont typeface="+mj-lt"/>
                <a:buNone/>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第24届冬季奥林匹克运动会（XXIV Olympic Winter Games），简称2022年北京冬季奥运会，是由中国举办的国际性奥林匹克赛事，于2022年2月4日开幕，2月20日闭幕。</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342900" lvl="0" indent="-342900">
                <a:lnSpc>
                  <a:spcPct val="150000"/>
                </a:lnSpc>
                <a:buFont typeface="+mj-lt"/>
                <a:buAutoNum type="arabicPeriod"/>
                <a:defRPr/>
              </a:pP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grpSp>
      <p:sp>
        <p:nvSpPr>
          <p:cNvPr id="29" name="燕尾形 7"/>
          <p:cNvSpPr/>
          <p:nvPr>
            <p:custDataLst>
              <p:tags r:id="rId6"/>
            </p:custDataLst>
          </p:nvPr>
        </p:nvSpPr>
        <p:spPr>
          <a:xfrm>
            <a:off x="4809100" y="3437436"/>
            <a:ext cx="243840" cy="294640"/>
          </a:xfrm>
          <a:prstGeom prst="chevron">
            <a:avLst/>
          </a:prstGeom>
          <a:noFill/>
          <a:ln>
            <a:gradFill>
              <a:gsLst>
                <a:gs pos="94000">
                  <a:srgbClr val="C00000"/>
                </a:gs>
                <a:gs pos="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0" name="燕尾形 7"/>
          <p:cNvSpPr/>
          <p:nvPr>
            <p:custDataLst>
              <p:tags r:id="rId7"/>
            </p:custDataLst>
          </p:nvPr>
        </p:nvSpPr>
        <p:spPr>
          <a:xfrm>
            <a:off x="5164257" y="3412639"/>
            <a:ext cx="243840" cy="294640"/>
          </a:xfrm>
          <a:prstGeom prst="chevron">
            <a:avLst/>
          </a:prstGeom>
          <a:noFill/>
          <a:ln>
            <a:gradFill>
              <a:gsLst>
                <a:gs pos="94000">
                  <a:srgbClr val="C00000"/>
                </a:gs>
                <a:gs pos="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1" name="燕尾形 7"/>
          <p:cNvSpPr/>
          <p:nvPr>
            <p:custDataLst>
              <p:tags r:id="rId8"/>
            </p:custDataLst>
          </p:nvPr>
        </p:nvSpPr>
        <p:spPr>
          <a:xfrm>
            <a:off x="4436599" y="3437436"/>
            <a:ext cx="243840" cy="294640"/>
          </a:xfrm>
          <a:prstGeom prst="chevron">
            <a:avLst/>
          </a:prstGeom>
          <a:noFill/>
          <a:ln>
            <a:gradFill>
              <a:gsLst>
                <a:gs pos="94000">
                  <a:srgbClr val="C00000"/>
                </a:gs>
                <a:gs pos="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矩形: 圆角 7"/>
          <p:cNvSpPr/>
          <p:nvPr>
            <p:custDataLst>
              <p:tags r:id="rId9"/>
            </p:custDataLst>
          </p:nvPr>
        </p:nvSpPr>
        <p:spPr bwMode="auto">
          <a:xfrm>
            <a:off x="1810990" y="2141563"/>
            <a:ext cx="2067455" cy="3027816"/>
          </a:xfrm>
          <a:prstGeom prst="roundRect">
            <a:avLst>
              <a:gd name="adj" fmla="val 140"/>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defRPr/>
            </a:pPr>
            <a:endParaRPr lang="zh-CN" altLang="en-US" sz="16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10" name="矩形 9"/>
          <p:cNvSpPr/>
          <p:nvPr>
            <p:custDataLst>
              <p:tags r:id="rId10"/>
            </p:custDataLst>
          </p:nvPr>
        </p:nvSpPr>
        <p:spPr>
          <a:xfrm>
            <a:off x="2098725" y="2700839"/>
            <a:ext cx="1535164" cy="1863725"/>
          </a:xfrm>
          <a:prstGeom prst="rect">
            <a:avLst/>
          </a:prstGeom>
          <a:noFill/>
          <a:ln>
            <a:noFill/>
          </a:ln>
          <a:effectLst/>
        </p:spPr>
        <p:txBody>
          <a:bodyPr wrap="square" rtlCol="0">
            <a:spAutoFit/>
          </a:bodyPr>
          <a:lstStyle/>
          <a:p>
            <a:pPr algn="ctr">
              <a:lnSpc>
                <a:spcPct val="90000"/>
              </a:lnSpc>
            </a:pPr>
            <a:r>
              <a:rPr lang="zh-CN" altLang="en-US" sz="32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rPr>
              <a:t>2</a:t>
            </a:r>
            <a:endParaRPr lang="zh-CN" altLang="en-US" sz="32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a:p>
            <a:pPr algn="ctr">
              <a:lnSpc>
                <a:spcPct val="90000"/>
              </a:lnSpc>
            </a:pPr>
            <a:r>
              <a:rPr lang="zh-CN" altLang="en-US" sz="32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rPr>
              <a:t>冬奥赛场，拼搏昂扬</a:t>
            </a:r>
            <a:endParaRPr lang="zh-CN" altLang="en-US" sz="32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8"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cxnSp>
        <p:nvCxnSpPr>
          <p:cNvPr id="3" name="直接连接符 2"/>
          <p:cNvCxnSpPr>
            <a:stCxn id="14" idx="6"/>
            <a:endCxn id="4" idx="2"/>
          </p:cNvCxnSpPr>
          <p:nvPr>
            <p:custDataLst>
              <p:tags r:id="rId4"/>
            </p:custDataLst>
          </p:nvPr>
        </p:nvCxnSpPr>
        <p:spPr>
          <a:xfrm flipV="1">
            <a:off x="2551281" y="1565315"/>
            <a:ext cx="1976896" cy="5442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5"/>
            </p:custDataLst>
          </p:nvPr>
        </p:nvSpPr>
        <p:spPr>
          <a:xfrm>
            <a:off x="4528177" y="1278232"/>
            <a:ext cx="574166" cy="574166"/>
          </a:xfrm>
          <a:prstGeom prst="ellipse">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rPr>
              <a:t>2</a:t>
            </a:r>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endParaRPr>
          </a:p>
        </p:txBody>
      </p:sp>
      <p:sp>
        <p:nvSpPr>
          <p:cNvPr id="7" name="矩形 6"/>
          <p:cNvSpPr/>
          <p:nvPr>
            <p:custDataLst>
              <p:tags r:id="rId6"/>
            </p:custDataLst>
          </p:nvPr>
        </p:nvSpPr>
        <p:spPr>
          <a:xfrm>
            <a:off x="3677644" y="2163463"/>
            <a:ext cx="2189244" cy="3290570"/>
          </a:xfrm>
          <a:prstGeom prst="rect">
            <a:avLst/>
          </a:prstGeom>
        </p:spPr>
        <p:txBody>
          <a:bodyPr wrap="square">
            <a:spAutoFit/>
          </a:bodyPr>
          <a:lstStyle/>
          <a:p>
            <a:pPr lvl="0" algn="ctr">
              <a:lnSpc>
                <a:spcPct val="130000"/>
              </a:lnSpc>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在冰丝带速滑男子500米赛道，高亭宇像离弦之箭，一骑绝尘，以34.32秒的成绩打破冬奥会纪录。“只要发挥好了，对手只有自己。”在平昌冬奥会后蛰伏4年，潜心苦练，兑现了给奖牌换颜色的承诺。</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
        <p:nvSpPr>
          <p:cNvPr id="5" name="矩形 4"/>
          <p:cNvSpPr/>
          <p:nvPr>
            <p:custDataLst>
              <p:tags r:id="rId7"/>
            </p:custDataLst>
          </p:nvPr>
        </p:nvSpPr>
        <p:spPr>
          <a:xfrm>
            <a:off x="6100103" y="2935656"/>
            <a:ext cx="2365814" cy="2011045"/>
          </a:xfrm>
          <a:prstGeom prst="rect">
            <a:avLst/>
          </a:prstGeom>
        </p:spPr>
        <p:txBody>
          <a:bodyPr wrap="square">
            <a:spAutoFit/>
          </a:bodyPr>
          <a:lstStyle/>
          <a:p>
            <a:pPr lvl="0" algn="ctr">
              <a:lnSpc>
                <a:spcPct val="130000"/>
              </a:lnSpc>
              <a:defRPr/>
            </a:pP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在首都体育馆双人滑赛场，隋文静和韩聪瘦小的身躯迸发出巨大能量，以力与美的呈现刷新冬奥会短节目最高得分纪录。</a:t>
            </a:r>
            <a:endPar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
        <p:nvSpPr>
          <p:cNvPr id="9" name="矩形 8"/>
          <p:cNvSpPr/>
          <p:nvPr>
            <p:custDataLst>
              <p:tags r:id="rId8"/>
            </p:custDataLst>
          </p:nvPr>
        </p:nvSpPr>
        <p:spPr>
          <a:xfrm>
            <a:off x="8793867" y="2163439"/>
            <a:ext cx="2365814" cy="2971165"/>
          </a:xfrm>
          <a:prstGeom prst="rect">
            <a:avLst/>
          </a:prstGeom>
        </p:spPr>
        <p:txBody>
          <a:bodyPr wrap="square">
            <a:spAutoFit/>
          </a:bodyPr>
          <a:lstStyle/>
          <a:p>
            <a:pPr lvl="0" algn="ctr">
              <a:lnSpc>
                <a:spcPct val="130000"/>
              </a:lnSpc>
              <a:defRPr/>
            </a:pP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在自由式滑雪U型场地比赛中，张可欣在第二轮挑战高难度动作失误的情况下不畏失败，第三轮继续挑战这个动作，虽然失败受伤，却赢得掌声。勇于超越自我，为梦想努力，每个人都是自己的英雄。</a:t>
            </a:r>
            <a:endPar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
        <p:nvSpPr>
          <p:cNvPr id="11" name="椭圆 10"/>
          <p:cNvSpPr/>
          <p:nvPr>
            <p:custDataLst>
              <p:tags r:id="rId9"/>
            </p:custDataLst>
          </p:nvPr>
        </p:nvSpPr>
        <p:spPr>
          <a:xfrm>
            <a:off x="6995927" y="2160210"/>
            <a:ext cx="574166" cy="574166"/>
          </a:xfrm>
          <a:prstGeom prst="ellipse">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rPr>
              <a:t>3</a:t>
            </a:r>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endParaRPr>
          </a:p>
        </p:txBody>
      </p:sp>
      <p:sp>
        <p:nvSpPr>
          <p:cNvPr id="17" name="椭圆 16"/>
          <p:cNvSpPr/>
          <p:nvPr>
            <p:custDataLst>
              <p:tags r:id="rId10"/>
            </p:custDataLst>
          </p:nvPr>
        </p:nvSpPr>
        <p:spPr>
          <a:xfrm>
            <a:off x="9700955" y="1248278"/>
            <a:ext cx="574166" cy="574166"/>
          </a:xfrm>
          <a:prstGeom prst="ellipse">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rPr>
              <a:t>4</a:t>
            </a:r>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endParaRPr>
          </a:p>
        </p:txBody>
      </p:sp>
      <p:cxnSp>
        <p:nvCxnSpPr>
          <p:cNvPr id="13" name="直接连接符 12"/>
          <p:cNvCxnSpPr/>
          <p:nvPr>
            <p:custDataLst>
              <p:tags r:id="rId11"/>
            </p:custDataLst>
          </p:nvPr>
        </p:nvCxnSpPr>
        <p:spPr>
          <a:xfrm>
            <a:off x="5102343" y="1565315"/>
            <a:ext cx="1893584" cy="8819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1" idx="6"/>
            <a:endCxn id="17" idx="2"/>
          </p:cNvCxnSpPr>
          <p:nvPr>
            <p:custDataLst>
              <p:tags r:id="rId12"/>
            </p:custDataLst>
          </p:nvPr>
        </p:nvCxnSpPr>
        <p:spPr>
          <a:xfrm flipV="1">
            <a:off x="7570093" y="1535361"/>
            <a:ext cx="2130862" cy="9119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椭圆 13"/>
          <p:cNvSpPr/>
          <p:nvPr>
            <p:custDataLst>
              <p:tags r:id="rId13"/>
            </p:custDataLst>
          </p:nvPr>
        </p:nvSpPr>
        <p:spPr>
          <a:xfrm>
            <a:off x="1977115" y="1822444"/>
            <a:ext cx="574166" cy="574166"/>
          </a:xfrm>
          <a:prstGeom prst="ellipse">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rPr>
              <a:t>1</a:t>
            </a:r>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endParaRPr>
          </a:p>
        </p:txBody>
      </p:sp>
      <p:sp>
        <p:nvSpPr>
          <p:cNvPr id="34" name="矩形 33"/>
          <p:cNvSpPr/>
          <p:nvPr>
            <p:custDataLst>
              <p:tags r:id="rId14"/>
            </p:custDataLst>
          </p:nvPr>
        </p:nvSpPr>
        <p:spPr>
          <a:xfrm>
            <a:off x="1085081" y="2634744"/>
            <a:ext cx="2189244" cy="2792095"/>
          </a:xfrm>
          <a:prstGeom prst="rect">
            <a:avLst/>
          </a:prstGeom>
        </p:spPr>
        <p:txBody>
          <a:bodyPr wrap="square">
            <a:spAutoFit/>
          </a:bodyPr>
          <a:lstStyle/>
          <a:p>
            <a:pPr lvl="0" algn="ctr">
              <a:lnSpc>
                <a:spcPct val="130000"/>
              </a:lnSpc>
              <a:defRPr/>
            </a:pPr>
            <a:r>
              <a:rPr lang="zh-CN" altLang="en-US" sz="15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在自由式滑雪大跳台比赛中，谷爱凌在确保一块奖牌的情况下，在最后一跳采用了比赛中从未使用过的高难动作空中转体1620，奋力一搏不为战胜别人，只为突破自己的极限，做最好的自己。</a:t>
            </a:r>
            <a:endParaRPr lang="zh-CN" altLang="en-US" sz="15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grpSp>
        <p:nvGrpSpPr>
          <p:cNvPr id="8" name="组合 7"/>
          <p:cNvGrpSpPr/>
          <p:nvPr/>
        </p:nvGrpSpPr>
        <p:grpSpPr>
          <a:xfrm>
            <a:off x="6259696" y="5137914"/>
            <a:ext cx="2189244" cy="574546"/>
            <a:chOff x="6259696" y="5137914"/>
            <a:chExt cx="2189244" cy="574546"/>
          </a:xfrm>
        </p:grpSpPr>
        <p:sp>
          <p:nvSpPr>
            <p:cNvPr id="15" name="矩形 14"/>
            <p:cNvSpPr/>
            <p:nvPr>
              <p:custDataLst>
                <p:tags r:id="rId15"/>
              </p:custDataLst>
            </p:nvPr>
          </p:nvSpPr>
          <p:spPr>
            <a:xfrm>
              <a:off x="6259696" y="5137914"/>
              <a:ext cx="2189244" cy="533479"/>
            </a:xfrm>
            <a:prstGeom prst="rect">
              <a:avLst/>
            </a:prstGeom>
          </p:spPr>
          <p:txBody>
            <a:bodyPr wrap="square">
              <a:spAutoFit/>
            </a:bodyPr>
            <a:lstStyle/>
            <a:p>
              <a:pPr lvl="0" algn="ctr">
                <a:lnSpc>
                  <a:spcPct val="130000"/>
                </a:lnSpc>
                <a:defRPr/>
              </a:pPr>
              <a:r>
                <a:rPr lang="zh-CN" altLang="en-US" sz="2400" b="1" dirty="0">
                  <a:solidFill>
                    <a:srgbClr val="FF0000"/>
                  </a:solidFill>
                  <a:latin typeface="思源黑体 CN Light" panose="020B0300000000000000" pitchFamily="34" charset="-122"/>
                  <a:ea typeface="思源黑体 CN Light" panose="020B0300000000000000" pitchFamily="34" charset="-122"/>
                  <a:cs typeface="+mn-ea"/>
                  <a:sym typeface="+mn-lt"/>
                </a:rPr>
                <a:t>追求超越</a:t>
              </a:r>
              <a:endParaRPr lang="zh-CN" altLang="en-US" sz="2400" b="1" dirty="0">
                <a:solidFill>
                  <a:srgbClr val="FF0000"/>
                </a:solidFill>
                <a:latin typeface="思源黑体 CN Light" panose="020B0300000000000000" pitchFamily="34" charset="-122"/>
                <a:ea typeface="思源黑体 CN Light" panose="020B0300000000000000" pitchFamily="34" charset="-122"/>
                <a:cs typeface="+mn-ea"/>
                <a:sym typeface="+mn-lt"/>
              </a:endParaRPr>
            </a:p>
          </p:txBody>
        </p:sp>
        <p:sp>
          <p:nvSpPr>
            <p:cNvPr id="16" name="矩形 15"/>
            <p:cNvSpPr/>
            <p:nvPr>
              <p:custDataLst>
                <p:tags r:id="rId16"/>
              </p:custDataLst>
            </p:nvPr>
          </p:nvSpPr>
          <p:spPr>
            <a:xfrm>
              <a:off x="6330315" y="5191760"/>
              <a:ext cx="2000250" cy="52070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p:bldP spid="5" grpId="0"/>
      <p:bldP spid="9" grpId="0"/>
      <p:bldP spid="11" grpId="0" bldLvl="0" animBg="1"/>
      <p:bldP spid="17" grpId="0" bldLvl="0" animBg="1"/>
      <p:bldP spid="14" grpId="0" bldLvl="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3" name="组合 2"/>
          <p:cNvGrpSpPr/>
          <p:nvPr/>
        </p:nvGrpSpPr>
        <p:grpSpPr>
          <a:xfrm>
            <a:off x="1172711" y="1911479"/>
            <a:ext cx="2189244" cy="1050290"/>
            <a:chOff x="1172711" y="1911479"/>
            <a:chExt cx="2189244" cy="1050290"/>
          </a:xfrm>
        </p:grpSpPr>
        <p:sp>
          <p:nvSpPr>
            <p:cNvPr id="8" name="矩形 7"/>
            <p:cNvSpPr/>
            <p:nvPr>
              <p:custDataLst>
                <p:tags r:id="rId4"/>
              </p:custDataLst>
            </p:nvPr>
          </p:nvSpPr>
          <p:spPr>
            <a:xfrm>
              <a:off x="1172711" y="1911479"/>
              <a:ext cx="2189244" cy="1050290"/>
            </a:xfrm>
            <a:prstGeom prst="rect">
              <a:avLst/>
            </a:prstGeom>
          </p:spPr>
          <p:txBody>
            <a:bodyPr wrap="square">
              <a:spAutoFit/>
            </a:bodyPr>
            <a:lstStyle/>
            <a:p>
              <a:pPr lvl="0" algn="ctr">
                <a:lnSpc>
                  <a:spcPct val="130000"/>
                </a:lnSpc>
                <a:defRPr/>
              </a:pPr>
              <a:r>
                <a:rPr lang="zh-CN" altLang="en-US" sz="2400" b="1" dirty="0">
                  <a:solidFill>
                    <a:srgbClr val="FF0000"/>
                  </a:solidFill>
                  <a:latin typeface="思源黑体 CN Light" panose="020B0300000000000000" pitchFamily="34" charset="-122"/>
                  <a:ea typeface="思源黑体 CN Light" panose="020B0300000000000000" pitchFamily="34" charset="-122"/>
                  <a:cs typeface="+mn-ea"/>
                  <a:sym typeface="+mn-lt"/>
                </a:rPr>
                <a:t>青春风暴</a:t>
              </a:r>
              <a:endParaRPr lang="zh-CN" altLang="en-US" sz="2400" b="1" dirty="0">
                <a:solidFill>
                  <a:srgbClr val="FF0000"/>
                </a:solidFill>
                <a:latin typeface="思源黑体 CN Light" panose="020B0300000000000000" pitchFamily="34" charset="-122"/>
                <a:ea typeface="思源黑体 CN Light" panose="020B0300000000000000" pitchFamily="34" charset="-122"/>
                <a:cs typeface="+mn-ea"/>
                <a:sym typeface="+mn-lt"/>
              </a:endParaRPr>
            </a:p>
            <a:p>
              <a:pPr lvl="0" algn="ctr">
                <a:lnSpc>
                  <a:spcPct val="130000"/>
                </a:lnSpc>
                <a:defRPr/>
              </a:pPr>
              <a:endParaRPr lang="zh-CN" altLang="en-US" sz="2400" b="1" dirty="0">
                <a:solidFill>
                  <a:srgbClr val="FF0000"/>
                </a:solidFill>
                <a:latin typeface="思源黑体 CN Light" panose="020B0300000000000000" pitchFamily="34" charset="-122"/>
                <a:ea typeface="思源黑体 CN Light" panose="020B0300000000000000" pitchFamily="34" charset="-122"/>
                <a:cs typeface="+mn-ea"/>
                <a:sym typeface="+mn-lt"/>
              </a:endParaRPr>
            </a:p>
          </p:txBody>
        </p:sp>
        <p:sp>
          <p:nvSpPr>
            <p:cNvPr id="10" name="矩形 9"/>
            <p:cNvSpPr/>
            <p:nvPr>
              <p:custDataLst>
                <p:tags r:id="rId5"/>
              </p:custDataLst>
            </p:nvPr>
          </p:nvSpPr>
          <p:spPr>
            <a:xfrm>
              <a:off x="1243330" y="1965325"/>
              <a:ext cx="2000250" cy="52070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sp>
        <p:nvSpPr>
          <p:cNvPr id="18" name="矩形 17"/>
          <p:cNvSpPr/>
          <p:nvPr>
            <p:custDataLst>
              <p:tags r:id="rId6"/>
            </p:custDataLst>
          </p:nvPr>
        </p:nvSpPr>
        <p:spPr>
          <a:xfrm>
            <a:off x="1172845" y="2961640"/>
            <a:ext cx="2309495" cy="2306955"/>
          </a:xfrm>
          <a:prstGeom prst="rect">
            <a:avLst/>
          </a:prstGeom>
        </p:spPr>
        <p:txBody>
          <a:bodyPr wrap="square">
            <a:spAutoFit/>
          </a:bodyPr>
          <a:lstStyle/>
          <a:p>
            <a:pPr lvl="0" algn="just">
              <a:lnSpc>
                <a:spcPct val="160000"/>
              </a:lnSpc>
              <a:buClrTx/>
              <a:buSzTx/>
              <a:buFontTx/>
            </a:pPr>
            <a:r>
              <a:rPr lang="zh-CN" altLang="en-US" sz="1500" dirty="0">
                <a:latin typeface="微软雅黑" panose="020B0503020204020204" pitchFamily="34" charset="-122"/>
                <a:ea typeface="微软雅黑" panose="020B0503020204020204" pitchFamily="34" charset="-122"/>
                <a:cs typeface="阿里巴巴普惠体 2.0 45 Light" panose="00020600040101010101" charset="-122"/>
                <a:sym typeface="+mn-ea"/>
              </a:rPr>
              <a:t>竞技体育是年轻人的世界。在北京冬奥会的赛场上，“00后”年轻人刮起了一股青春风暴，比赛场上更酷更炫更耀眼，张扬着个性，洋溢着自信。</a:t>
            </a:r>
            <a:endParaRPr lang="zh-CN" altLang="en-US" sz="15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
        <p:nvSpPr>
          <p:cNvPr id="19" name="矩形 18"/>
          <p:cNvSpPr/>
          <p:nvPr>
            <p:custDataLst>
              <p:tags r:id="rId7"/>
            </p:custDataLst>
          </p:nvPr>
        </p:nvSpPr>
        <p:spPr>
          <a:xfrm>
            <a:off x="4194810" y="1965325"/>
            <a:ext cx="3499485" cy="3415030"/>
          </a:xfrm>
          <a:prstGeom prst="rect">
            <a:avLst/>
          </a:prstGeom>
        </p:spPr>
        <p:txBody>
          <a:bodyPr wrap="square">
            <a:spAutoFit/>
          </a:bodyPr>
          <a:lstStyle/>
          <a:p>
            <a:pPr lvl="0" algn="just">
              <a:lnSpc>
                <a:spcPct val="160000"/>
              </a:lnSpc>
              <a:buClrTx/>
              <a:buSzTx/>
              <a:buFontTx/>
            </a:pPr>
            <a:r>
              <a:rPr lang="zh-CN" altLang="en-US" sz="1500" dirty="0">
                <a:latin typeface="微软雅黑" panose="020B0503020204020204" pitchFamily="34" charset="-122"/>
                <a:ea typeface="微软雅黑" panose="020B0503020204020204" pitchFamily="34" charset="-122"/>
                <a:cs typeface="阿里巴巴普惠体 2.0 45 Light" panose="00020600040101010101" charset="-122"/>
                <a:sym typeface="+mn-ea"/>
              </a:rPr>
              <a:t>17岁的苏翊鸣、18岁的谷爱凌、21岁的李文龙用自己的优秀表现一战成名。还有更多年轻人在赛场拼搏，17岁的跳台滑雪选手彭清玥、18岁的北欧两项选手宋祺武、19岁的钢架雪车选手赵丹、19岁的花滑选手朱易……他们梦想闪亮，目标明确，内心坚定，或在冬奥赛场上争金夺银，或为自己的项目取得零的突破，共同书写了一部青春赞歌。</a:t>
            </a:r>
            <a:endParaRPr lang="zh-CN" altLang="en-US" sz="1500" dirty="0">
              <a:latin typeface="微软雅黑" panose="020B0503020204020204" pitchFamily="34" charset="-122"/>
              <a:ea typeface="微软雅黑" panose="020B0503020204020204" pitchFamily="34" charset="-122"/>
              <a:cs typeface="阿里巴巴普惠体 2.0 45 Light" panose="00020600040101010101" charset="-122"/>
              <a:sym typeface="+mn-ea"/>
            </a:endParaRPr>
          </a:p>
        </p:txBody>
      </p:sp>
      <p:pic>
        <p:nvPicPr>
          <p:cNvPr id="48" name="图片 47"/>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7694076" y="1857231"/>
            <a:ext cx="4129687" cy="412968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清澈的爱只为中国</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21" name="组合 20"/>
          <p:cNvGrpSpPr/>
          <p:nvPr/>
        </p:nvGrpSpPr>
        <p:grpSpPr>
          <a:xfrm>
            <a:off x="1164501" y="1850237"/>
            <a:ext cx="3142844" cy="3142844"/>
            <a:chOff x="1054546" y="1857578"/>
            <a:chExt cx="3142844" cy="3142844"/>
          </a:xfrm>
        </p:grpSpPr>
        <p:sp>
          <p:nvSpPr>
            <p:cNvPr id="3" name="椭圆 2"/>
            <p:cNvSpPr/>
            <p:nvPr>
              <p:custDataLst>
                <p:tags r:id="rId4"/>
              </p:custDataLst>
            </p:nvPr>
          </p:nvSpPr>
          <p:spPr>
            <a:xfrm>
              <a:off x="1294251" y="2097283"/>
              <a:ext cx="2663434" cy="2663434"/>
            </a:xfrm>
            <a:prstGeom prst="ellipse">
              <a:avLst/>
            </a:prstGeom>
            <a:gradFill>
              <a:gsLst>
                <a:gs pos="1000">
                  <a:srgbClr val="FD5927"/>
                </a:gs>
                <a:gs pos="100000">
                  <a:srgbClr val="C83B2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TextBox 47"/>
            <p:cNvSpPr txBox="1"/>
            <p:nvPr>
              <p:custDataLst>
                <p:tags r:id="rId5"/>
              </p:custDataLst>
            </p:nvPr>
          </p:nvSpPr>
          <p:spPr>
            <a:xfrm>
              <a:off x="1473535" y="2536022"/>
              <a:ext cx="2304866" cy="175323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nSpc>
                  <a:spcPct val="100000"/>
                </a:lnSpc>
              </a:pPr>
              <a:r>
                <a:rPr lang="zh-CN" altLang="en-US" sz="3600" i="0" spc="0" dirty="0">
                  <a:effectLst/>
                  <a:latin typeface="微软雅黑" panose="020B0503020204020204" pitchFamily="34" charset="-122"/>
                  <a:ea typeface="微软雅黑" panose="020B0503020204020204" pitchFamily="34" charset="-122"/>
                </a:rPr>
                <a:t>3</a:t>
              </a:r>
              <a:endParaRPr lang="zh-CN" altLang="en-US" sz="3600" i="0" spc="0" dirty="0">
                <a:effectLst/>
                <a:latin typeface="微软雅黑" panose="020B0503020204020204" pitchFamily="34" charset="-122"/>
                <a:ea typeface="微软雅黑" panose="020B0503020204020204" pitchFamily="34" charset="-122"/>
              </a:endParaRPr>
            </a:p>
            <a:p>
              <a:pPr>
                <a:lnSpc>
                  <a:spcPct val="100000"/>
                </a:lnSpc>
              </a:pPr>
              <a:r>
                <a:rPr lang="zh-CN" altLang="en-US" sz="3600" i="0" spc="0" dirty="0">
                  <a:effectLst/>
                  <a:latin typeface="微软雅黑" panose="020B0503020204020204" pitchFamily="34" charset="-122"/>
                  <a:ea typeface="微软雅黑" panose="020B0503020204020204" pitchFamily="34" charset="-122"/>
                </a:rPr>
                <a:t>我们的时代楷模</a:t>
              </a:r>
              <a:endParaRPr lang="zh-CN" altLang="en-US" sz="3600" i="0" spc="0" dirty="0">
                <a:effectLst/>
                <a:latin typeface="微软雅黑" panose="020B0503020204020204" pitchFamily="34" charset="-122"/>
                <a:ea typeface="微软雅黑" panose="020B0503020204020204" pitchFamily="34" charset="-122"/>
              </a:endParaRPr>
            </a:p>
          </p:txBody>
        </p:sp>
        <p:sp>
          <p:nvSpPr>
            <p:cNvPr id="16" name="椭圆 15"/>
            <p:cNvSpPr/>
            <p:nvPr>
              <p:custDataLst>
                <p:tags r:id="rId6"/>
              </p:custDataLst>
            </p:nvPr>
          </p:nvSpPr>
          <p:spPr>
            <a:xfrm>
              <a:off x="1054546" y="1857578"/>
              <a:ext cx="3142844" cy="3142844"/>
            </a:xfrm>
            <a:prstGeom prst="ellipse">
              <a:avLst/>
            </a:prstGeom>
            <a:noFill/>
            <a:ln w="6350">
              <a:solidFill>
                <a:srgbClr val="FF0000"/>
              </a:solid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sp>
        <p:nvSpPr>
          <p:cNvPr id="20" name="矩形 19"/>
          <p:cNvSpPr/>
          <p:nvPr>
            <p:custDataLst>
              <p:tags r:id="rId7"/>
            </p:custDataLst>
          </p:nvPr>
        </p:nvSpPr>
        <p:spPr>
          <a:xfrm>
            <a:off x="4558030" y="1701800"/>
            <a:ext cx="6727190" cy="3830955"/>
          </a:xfrm>
          <a:prstGeom prst="rect">
            <a:avLst/>
          </a:prstGeom>
        </p:spPr>
        <p:txBody>
          <a:bodyPr wrap="square">
            <a:spAutoFit/>
          </a:bodyPr>
          <a:lstStyle/>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八步沙林场“六老汉”三代人治沙造林先进群体，是“绿水青山就是金山银山”理念的忠实践行者，是荒漠变绿洲的接续奋斗者，他们以愚公移山精神生动书写了从“沙逼人退”到“人进沙退”的绿色篇章，为生态环境治理作出了重要贡献。</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八步沙林场地处河西走廊东端、腾格里沙漠南缘的甘肃省古浪县。昔日这里风沙肆虐，侵蚀周围村庄和农田，严重影响群众生产生活。为保护家园，义无反顾挺进八步沙，从20世纪80年代初至今，四十多年来，至今完成治沙造林28.7万亩，管护封沙育林草面积43万亩。</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思政活动通知"/>
          <p:cNvPicPr>
            <a:picLocks noChangeAspect="1"/>
          </p:cNvPicPr>
          <p:nvPr/>
        </p:nvPicPr>
        <p:blipFill>
          <a:blip r:embed="rId1"/>
          <a:stretch>
            <a:fillRect/>
          </a:stretch>
        </p:blipFill>
        <p:spPr>
          <a:xfrm>
            <a:off x="547370" y="1153160"/>
            <a:ext cx="3201035" cy="4348480"/>
          </a:xfrm>
          <a:prstGeom prst="rect">
            <a:avLst/>
          </a:prstGeom>
        </p:spPr>
      </p:pic>
      <p:pic>
        <p:nvPicPr>
          <p:cNvPr id="3" name="图片 2" descr="思政活动通知2"/>
          <p:cNvPicPr>
            <a:picLocks noChangeAspect="1"/>
          </p:cNvPicPr>
          <p:nvPr/>
        </p:nvPicPr>
        <p:blipFill>
          <a:blip r:embed="rId2"/>
          <a:stretch>
            <a:fillRect/>
          </a:stretch>
        </p:blipFill>
        <p:spPr>
          <a:xfrm>
            <a:off x="8122285" y="1221105"/>
            <a:ext cx="3202940" cy="4565650"/>
          </a:xfrm>
          <a:prstGeom prst="rect">
            <a:avLst/>
          </a:prstGeom>
        </p:spPr>
      </p:pic>
      <p:pic>
        <p:nvPicPr>
          <p:cNvPr id="4" name="图片 3"/>
          <p:cNvPicPr>
            <a:picLocks noChangeAspect="1"/>
          </p:cNvPicPr>
          <p:nvPr/>
        </p:nvPicPr>
        <p:blipFill>
          <a:blip r:embed="rId3"/>
          <a:stretch>
            <a:fillRect/>
          </a:stretch>
        </p:blipFill>
        <p:spPr>
          <a:xfrm>
            <a:off x="4335145" y="513080"/>
            <a:ext cx="3132455" cy="4417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524" y="0"/>
            <a:ext cx="12188952" cy="6858000"/>
          </a:xfrm>
          <a:prstGeom prst="rect">
            <a:avLst/>
          </a:prstGeom>
        </p:spPr>
      </p:pic>
      <p:pic>
        <p:nvPicPr>
          <p:cNvPr id="5" name="图片 4" descr="1a"/>
          <p:cNvPicPr>
            <a:picLocks noChangeAspect="1"/>
          </p:cNvPicPr>
          <p:nvPr/>
        </p:nvPicPr>
        <p:blipFill>
          <a:blip r:embed="rId2"/>
          <a:srcRect l="66267"/>
          <a:stretch>
            <a:fillRect/>
          </a:stretch>
        </p:blipFill>
        <p:spPr>
          <a:xfrm flipH="1">
            <a:off x="-184785" y="841691"/>
            <a:ext cx="3432256" cy="5724844"/>
          </a:xfrm>
          <a:prstGeom prst="rect">
            <a:avLst/>
          </a:prstGeom>
        </p:spPr>
      </p:pic>
      <p:grpSp>
        <p:nvGrpSpPr>
          <p:cNvPr id="8" name="组合 7"/>
          <p:cNvGrpSpPr/>
          <p:nvPr/>
        </p:nvGrpSpPr>
        <p:grpSpPr>
          <a:xfrm>
            <a:off x="2336562" y="394260"/>
            <a:ext cx="7824622" cy="1639378"/>
            <a:chOff x="2205936" y="631917"/>
            <a:chExt cx="7824622" cy="1639378"/>
          </a:xfrm>
        </p:grpSpPr>
        <p:sp>
          <p:nvSpPr>
            <p:cNvPr id="9" name="矩形: 圆角 8"/>
            <p:cNvSpPr/>
            <p:nvPr/>
          </p:nvSpPr>
          <p:spPr>
            <a:xfrm>
              <a:off x="5072455" y="1749927"/>
              <a:ext cx="1953303" cy="521368"/>
            </a:xfrm>
            <a:prstGeom prst="roundRect">
              <a:avLst>
                <a:gd name="adj" fmla="val 44690"/>
              </a:avLst>
            </a:prstGeom>
            <a:solidFill>
              <a:srgbClr val="FF0604"/>
            </a:solidFill>
            <a:ln w="12700" cap="flat" cmpd="sng" algn="ctr">
              <a:noFill/>
              <a:prstDash val="solid"/>
            </a:ln>
            <a:effectLst/>
          </p:spPr>
          <p:txBody>
            <a:bodyPr rtlCol="0" anchor="ctr"/>
            <a:lstStyle/>
            <a:p>
              <a:pPr algn="dist"/>
              <a:r>
                <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rPr>
                <a:t>第三部分</a:t>
              </a:r>
              <a:endPar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cxnSp>
          <p:nvCxnSpPr>
            <p:cNvPr id="10" name="直接连接符 9"/>
            <p:cNvCxnSpPr/>
            <p:nvPr/>
          </p:nvCxnSpPr>
          <p:spPr>
            <a:xfrm>
              <a:off x="7577562"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2205936"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836" y="631917"/>
              <a:ext cx="1183799" cy="1183799"/>
            </a:xfrm>
            <a:prstGeom prst="rect">
              <a:avLst/>
            </a:prstGeom>
          </p:spPr>
        </p:pic>
      </p:grpSp>
      <p:grpSp>
        <p:nvGrpSpPr>
          <p:cNvPr id="14" name="组合 13"/>
          <p:cNvGrpSpPr/>
          <p:nvPr/>
        </p:nvGrpSpPr>
        <p:grpSpPr>
          <a:xfrm>
            <a:off x="1484494" y="2030996"/>
            <a:ext cx="9274628" cy="1323439"/>
            <a:chOff x="777681" y="1129530"/>
            <a:chExt cx="10636000" cy="1323439"/>
          </a:xfrm>
        </p:grpSpPr>
        <p:sp>
          <p:nvSpPr>
            <p:cNvPr id="15" name="文本框 14"/>
            <p:cNvSpPr txBox="1"/>
            <p:nvPr/>
          </p:nvSpPr>
          <p:spPr>
            <a:xfrm>
              <a:off x="777681" y="1129530"/>
              <a:ext cx="10635999" cy="1323439"/>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rPr>
                <a:t>为共产主义奋斗终身</a:t>
              </a:r>
              <a:endPar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endParaRPr>
            </a:p>
          </p:txBody>
        </p:sp>
        <p:sp>
          <p:nvSpPr>
            <p:cNvPr id="16" name="文本框 15"/>
            <p:cNvSpPr txBox="1"/>
            <p:nvPr/>
          </p:nvSpPr>
          <p:spPr>
            <a:xfrm>
              <a:off x="777682" y="1129530"/>
              <a:ext cx="10635999" cy="1323439"/>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rPr>
                <a:t>为共产主义奋斗终身</a:t>
              </a:r>
              <a:endPar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p:txBody>
        </p:sp>
      </p:grpSp>
      <p:sp>
        <p:nvSpPr>
          <p:cNvPr id="17" name="副标题 2"/>
          <p:cNvSpPr>
            <a:spLocks noGrp="1"/>
          </p:cNvSpPr>
          <p:nvPr/>
        </p:nvSpPr>
        <p:spPr>
          <a:xfrm>
            <a:off x="3918725" y="3567748"/>
            <a:ext cx="4756467" cy="35877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endParaRPr sz="2400" dirty="0">
              <a:solidFill>
                <a:srgbClr val="FF0000"/>
              </a:solidFill>
              <a:latin typeface="思源黑体 CN Regular" panose="020B0500000000000000" pitchFamily="34" charset="-122"/>
              <a:ea typeface="思源黑体 CN Regular" panose="020B0500000000000000" pitchFamily="34" charset="-122"/>
              <a:cs typeface="有爱魔兽圆体 CN Medium" panose="020B0602040504020204" charset="-122"/>
            </a:endParaRPr>
          </a:p>
        </p:txBody>
      </p:sp>
      <p:sp>
        <p:nvSpPr>
          <p:cNvPr id="18" name="五角星 63"/>
          <p:cNvSpPr/>
          <p:nvPr/>
        </p:nvSpPr>
        <p:spPr>
          <a:xfrm>
            <a:off x="8718538" y="3579109"/>
            <a:ext cx="263052" cy="263102"/>
          </a:xfrm>
          <a:prstGeom prst="star5">
            <a:avLst>
              <a:gd name="adj" fmla="val 23355"/>
              <a:gd name="hf" fmla="val 105146"/>
              <a:gd name="vf" fmla="val 110557"/>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9" name="五角星 64"/>
          <p:cNvSpPr/>
          <p:nvPr/>
        </p:nvSpPr>
        <p:spPr>
          <a:xfrm>
            <a:off x="3497694" y="3618865"/>
            <a:ext cx="263052" cy="263102"/>
          </a:xfrm>
          <a:prstGeom prst="star5">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文本框 19"/>
          <p:cNvSpPr txBox="1"/>
          <p:nvPr>
            <p:custDataLst>
              <p:tags r:id="rId4"/>
            </p:custDataLst>
          </p:nvPr>
        </p:nvSpPr>
        <p:spPr>
          <a:xfrm>
            <a:off x="3829476" y="3544330"/>
            <a:ext cx="4845716" cy="461665"/>
          </a:xfrm>
          <a:prstGeom prst="rect">
            <a:avLst/>
          </a:prstGeom>
          <a:noFill/>
        </p:spPr>
        <p:txBody>
          <a:bodyPr wrap="square" rtlCol="0">
            <a:spAutoFit/>
          </a:bodyPr>
          <a:lstStyle/>
          <a:p>
            <a:pPr algn="dist"/>
            <a:r>
              <a:rPr lang="en-US" altLang="zh-CN"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2023</a:t>
            </a:r>
            <a:r>
              <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年度学校思想政治理论教育课</a:t>
            </a:r>
            <a:endPar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6116" y="3492078"/>
            <a:ext cx="2118120" cy="124690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nodePh="1">
                                  <p:stCondLst>
                                    <p:cond delay="0"/>
                                  </p:stCondLst>
                                  <p:endCondLst>
                                    <p:cond evt="begin" delay="0">
                                      <p:tn val="30"/>
                                    </p:cond>
                                  </p:end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为共产主义奋斗终身</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为共产主义奋斗终身</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49" name="组合 48"/>
          <p:cNvGrpSpPr/>
          <p:nvPr/>
        </p:nvGrpSpPr>
        <p:grpSpPr>
          <a:xfrm>
            <a:off x="1551578" y="1915158"/>
            <a:ext cx="970915" cy="3512820"/>
            <a:chOff x="1300480" y="1699258"/>
            <a:chExt cx="970915" cy="3512820"/>
          </a:xfrm>
        </p:grpSpPr>
        <p:sp>
          <p:nvSpPr>
            <p:cNvPr id="5" name="椭圆 22"/>
            <p:cNvSpPr/>
            <p:nvPr>
              <p:custDataLst>
                <p:tags r:id="rId4"/>
              </p:custDataLst>
            </p:nvPr>
          </p:nvSpPr>
          <p:spPr>
            <a:xfrm>
              <a:off x="1300480" y="1700528"/>
              <a:ext cx="970915" cy="3510915"/>
            </a:xfrm>
            <a:prstGeom prst="rect">
              <a:avLst/>
            </a:prstGeom>
            <a:gradFill>
              <a:gsLst>
                <a:gs pos="1000">
                  <a:srgbClr val="FD5927"/>
                </a:gs>
                <a:gs pos="100000">
                  <a:srgbClr val="C83B2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思源黑体 CN Normal" panose="020B0400000000000000" pitchFamily="34" charset="-122"/>
                <a:ea typeface="思源黑体 CN Normal" panose="020B0400000000000000" pitchFamily="34" charset="-122"/>
                <a:sym typeface="思源黑体" panose="020B0500000000000000" pitchFamily="34" charset="-122"/>
              </a:endParaRPr>
            </a:p>
          </p:txBody>
        </p:sp>
        <p:sp>
          <p:nvSpPr>
            <p:cNvPr id="7" name="TextBox 3"/>
            <p:cNvSpPr txBox="1"/>
            <p:nvPr>
              <p:custDataLst>
                <p:tags r:id="rId5"/>
              </p:custDataLst>
            </p:nvPr>
          </p:nvSpPr>
          <p:spPr>
            <a:xfrm>
              <a:off x="1477699" y="1699258"/>
              <a:ext cx="518160" cy="3512820"/>
            </a:xfrm>
            <a:prstGeom prst="rect">
              <a:avLst/>
            </a:prstGeom>
            <a:noFill/>
          </p:spPr>
          <p:txBody>
            <a:bodyPr vert="eaVert" wrap="square" lIns="0" tIns="0" rIns="0" bIns="0" rtlCol="0" anchor="ctr" anchorCtr="0">
              <a:noAutofit/>
            </a:bodyPr>
            <a:lstStyle/>
            <a:p>
              <a:pPr algn="ctr"/>
              <a:r>
                <a:rPr lang="zh-CN" altLang="en-US" sz="2200" dirty="0">
                  <a:solidFill>
                    <a:schemeClr val="bg1"/>
                  </a:solidFill>
                  <a:latin typeface="思源黑体 CN Bold" panose="020B0800000000000000" pitchFamily="34" charset="-122"/>
                  <a:ea typeface="思源黑体 CN Bold" panose="020B0800000000000000" pitchFamily="34" charset="-122"/>
                  <a:sym typeface="+mn-ea"/>
                </a:rPr>
                <a:t>王</a:t>
              </a:r>
              <a:r>
                <a:rPr lang="en-US" altLang="zh-CN" sz="2200" dirty="0">
                  <a:solidFill>
                    <a:schemeClr val="bg1"/>
                  </a:solidFill>
                  <a:latin typeface="思源黑体 CN Bold" panose="020B0800000000000000" pitchFamily="34" charset="-122"/>
                  <a:ea typeface="思源黑体 CN Bold" panose="020B0800000000000000" pitchFamily="34" charset="-122"/>
                  <a:sym typeface="+mn-ea"/>
                </a:rPr>
                <a:t>     </a:t>
              </a:r>
              <a:r>
                <a:rPr lang="zh-CN" altLang="en-US" sz="2200" dirty="0">
                  <a:solidFill>
                    <a:schemeClr val="bg1"/>
                  </a:solidFill>
                  <a:latin typeface="思源黑体 CN Bold" panose="020B0800000000000000" pitchFamily="34" charset="-122"/>
                  <a:ea typeface="思源黑体 CN Bold" panose="020B0800000000000000" pitchFamily="34" charset="-122"/>
                  <a:sym typeface="+mn-ea"/>
                </a:rPr>
                <a:t>发</a:t>
              </a:r>
              <a:endParaRPr lang="zh-CN" altLang="en-US" sz="2200" dirty="0">
                <a:solidFill>
                  <a:schemeClr val="bg1"/>
                </a:solidFill>
                <a:latin typeface="思源黑体 CN Bold" panose="020B0800000000000000" pitchFamily="34" charset="-122"/>
                <a:ea typeface="思源黑体 CN Bold" panose="020B0800000000000000" pitchFamily="34" charset="-122"/>
                <a:sym typeface="+mn-ea"/>
              </a:endParaRPr>
            </a:p>
          </p:txBody>
        </p:sp>
      </p:grpSp>
      <p:sp>
        <p:nvSpPr>
          <p:cNvPr id="8" name="矩形 7"/>
          <p:cNvSpPr/>
          <p:nvPr>
            <p:custDataLst>
              <p:tags r:id="rId6"/>
            </p:custDataLst>
          </p:nvPr>
        </p:nvSpPr>
        <p:spPr>
          <a:xfrm>
            <a:off x="3151505" y="1915160"/>
            <a:ext cx="7955915" cy="3415030"/>
          </a:xfrm>
          <a:prstGeom prst="rect">
            <a:avLst/>
          </a:prstGeom>
        </p:spPr>
        <p:txBody>
          <a:bodyPr wrap="square">
            <a:spAutoFit/>
          </a:bodyPr>
          <a:lstStyle/>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佤族男孩王发8岁时被选拔到昆明打网球，那是他第一次走出大山。</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他6点半起床进行发球、挥拍训练，每天挥拍不低于7000次，刻苦的训练使王发的球技突飞猛进。在2022年青少年网球巡回赛广州站，王发以黑马的姿态不断晋级，最终顺利夺得冠军。</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在网球场上，王发有着不服输的劲头，他觉得，网球运动痛苦和快乐并存，痛苦并不是指训练过程多么累，而是指输球时自己的不甘心。</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为共产主义奋斗终身</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为共产主义奋斗终身</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pic>
        <p:nvPicPr>
          <p:cNvPr id="3" name="图片 2"/>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761615" y="906780"/>
            <a:ext cx="8534400" cy="5360670"/>
          </a:xfrm>
          <a:prstGeom prst="rect">
            <a:avLst/>
          </a:prstGeom>
        </p:spPr>
      </p:pic>
      <p:grpSp>
        <p:nvGrpSpPr>
          <p:cNvPr id="49" name="组合 48"/>
          <p:cNvGrpSpPr/>
          <p:nvPr/>
        </p:nvGrpSpPr>
        <p:grpSpPr>
          <a:xfrm>
            <a:off x="1594758" y="1893568"/>
            <a:ext cx="970915" cy="3512820"/>
            <a:chOff x="1300480" y="1699258"/>
            <a:chExt cx="970915" cy="3512820"/>
          </a:xfrm>
        </p:grpSpPr>
        <p:sp>
          <p:nvSpPr>
            <p:cNvPr id="5" name="椭圆 22"/>
            <p:cNvSpPr/>
            <p:nvPr>
              <p:custDataLst>
                <p:tags r:id="rId6"/>
              </p:custDataLst>
            </p:nvPr>
          </p:nvSpPr>
          <p:spPr>
            <a:xfrm>
              <a:off x="1300480" y="1700528"/>
              <a:ext cx="970915" cy="3510915"/>
            </a:xfrm>
            <a:prstGeom prst="rect">
              <a:avLst/>
            </a:prstGeom>
            <a:gradFill>
              <a:gsLst>
                <a:gs pos="1000">
                  <a:srgbClr val="FD5927"/>
                </a:gs>
                <a:gs pos="100000">
                  <a:srgbClr val="C83B2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思源黑体 CN Normal" panose="020B0400000000000000" pitchFamily="34" charset="-122"/>
                <a:ea typeface="思源黑体 CN Normal" panose="020B0400000000000000" pitchFamily="34" charset="-122"/>
                <a:sym typeface="思源黑体" panose="020B0500000000000000" pitchFamily="34" charset="-122"/>
              </a:endParaRPr>
            </a:p>
          </p:txBody>
        </p:sp>
        <p:sp>
          <p:nvSpPr>
            <p:cNvPr id="7" name="TextBox 3"/>
            <p:cNvSpPr txBox="1"/>
            <p:nvPr>
              <p:custDataLst>
                <p:tags r:id="rId7"/>
              </p:custDataLst>
            </p:nvPr>
          </p:nvSpPr>
          <p:spPr>
            <a:xfrm>
              <a:off x="1477699" y="1699258"/>
              <a:ext cx="518160" cy="3512820"/>
            </a:xfrm>
            <a:prstGeom prst="rect">
              <a:avLst/>
            </a:prstGeom>
            <a:noFill/>
          </p:spPr>
          <p:txBody>
            <a:bodyPr vert="eaVert" wrap="square" lIns="0" tIns="0" rIns="0" bIns="0" rtlCol="0" anchor="ctr" anchorCtr="0">
              <a:noAutofit/>
            </a:bodyPr>
            <a:lstStyle/>
            <a:p>
              <a:pPr algn="ctr"/>
              <a:r>
                <a:rPr sz="2200" dirty="0">
                  <a:solidFill>
                    <a:schemeClr val="bg1"/>
                  </a:solidFill>
                  <a:latin typeface="思源黑体 CN Bold" panose="020B0800000000000000" pitchFamily="34" charset="-122"/>
                  <a:ea typeface="思源黑体 CN Bold" panose="020B0800000000000000" pitchFamily="34" charset="-122"/>
                  <a:sym typeface="+mn-ea"/>
                </a:rPr>
                <a:t>万</a:t>
              </a:r>
              <a:r>
                <a:rPr lang="en-US" sz="2200" dirty="0">
                  <a:solidFill>
                    <a:schemeClr val="bg1"/>
                  </a:solidFill>
                  <a:latin typeface="思源黑体 CN Bold" panose="020B0800000000000000" pitchFamily="34" charset="-122"/>
                  <a:ea typeface="思源黑体 CN Bold" panose="020B0800000000000000" pitchFamily="34" charset="-122"/>
                  <a:sym typeface="+mn-ea"/>
                </a:rPr>
                <a:t>   </a:t>
              </a:r>
              <a:r>
                <a:rPr sz="2200" dirty="0">
                  <a:solidFill>
                    <a:schemeClr val="bg1"/>
                  </a:solidFill>
                  <a:latin typeface="思源黑体 CN Bold" panose="020B0800000000000000" pitchFamily="34" charset="-122"/>
                  <a:ea typeface="思源黑体 CN Bold" panose="020B0800000000000000" pitchFamily="34" charset="-122"/>
                  <a:sym typeface="+mn-ea"/>
                </a:rPr>
                <a:t>春</a:t>
              </a:r>
              <a:r>
                <a:rPr lang="en-US" sz="2200" dirty="0">
                  <a:solidFill>
                    <a:schemeClr val="bg1"/>
                  </a:solidFill>
                  <a:latin typeface="思源黑体 CN Bold" panose="020B0800000000000000" pitchFamily="34" charset="-122"/>
                  <a:ea typeface="思源黑体 CN Bold" panose="020B0800000000000000" pitchFamily="34" charset="-122"/>
                  <a:sym typeface="+mn-ea"/>
                </a:rPr>
                <a:t>   </a:t>
              </a:r>
              <a:r>
                <a:rPr sz="2200" dirty="0">
                  <a:solidFill>
                    <a:schemeClr val="bg1"/>
                  </a:solidFill>
                  <a:latin typeface="思源黑体 CN Bold" panose="020B0800000000000000" pitchFamily="34" charset="-122"/>
                  <a:ea typeface="思源黑体 CN Bold" panose="020B0800000000000000" pitchFamily="34" charset="-122"/>
                  <a:sym typeface="+mn-ea"/>
                </a:rPr>
                <a:t>海</a:t>
              </a:r>
              <a:endParaRPr sz="2200" dirty="0">
                <a:solidFill>
                  <a:schemeClr val="bg1"/>
                </a:solidFill>
                <a:latin typeface="思源黑体 CN Bold" panose="020B0800000000000000" pitchFamily="34" charset="-122"/>
                <a:ea typeface="思源黑体 CN Bold" panose="020B0800000000000000" pitchFamily="34" charset="-122"/>
                <a:sym typeface="+mn-ea"/>
              </a:endParaRPr>
            </a:p>
          </p:txBody>
        </p:sp>
      </p:grpSp>
      <p:sp>
        <p:nvSpPr>
          <p:cNvPr id="8" name="矩形 7"/>
          <p:cNvSpPr/>
          <p:nvPr>
            <p:custDataLst>
              <p:tags r:id="rId8"/>
            </p:custDataLst>
          </p:nvPr>
        </p:nvSpPr>
        <p:spPr>
          <a:xfrm>
            <a:off x="3732530" y="2240915"/>
            <a:ext cx="6506845" cy="2584450"/>
          </a:xfrm>
          <a:prstGeom prst="rect">
            <a:avLst/>
          </a:prstGeom>
        </p:spPr>
        <p:txBody>
          <a:bodyPr wrap="square">
            <a:spAutoFit/>
          </a:bodyPr>
          <a:lstStyle/>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万春海曾是一名快递小哥，2007年，得知有招飞计划后，为了通过体检，他一周减重16斤。在万春海眼中，“这个时代会给你很多机遇，一旦抓住， 这种成就会超出你的预期” 。</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2020年，已成为机长的他，执飞航班为武汉运送抗疫物资。</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150000"/>
              </a:lnSpc>
              <a:buClr>
                <a:schemeClr val="accent1"/>
              </a:buClr>
              <a:buFont typeface="Arial" panose="020B0604020202020204" pitchFamily="34" charset="0"/>
              <a:buChar cha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在万春海看来，“时代好才能行业好，行业好才能个人好”。</a:t>
            </a: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为共产主义奋斗终身</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为共产主义奋斗终身</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4" name="组合 3"/>
          <p:cNvGrpSpPr/>
          <p:nvPr/>
        </p:nvGrpSpPr>
        <p:grpSpPr>
          <a:xfrm>
            <a:off x="2250440" y="1349375"/>
            <a:ext cx="9021445" cy="492760"/>
            <a:chOff x="5754" y="2499"/>
            <a:chExt cx="14207" cy="776"/>
          </a:xfrm>
        </p:grpSpPr>
        <p:pic>
          <p:nvPicPr>
            <p:cNvPr id="37" name="图片 36"/>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5754" y="2499"/>
              <a:ext cx="776" cy="776"/>
            </a:xfrm>
            <a:prstGeom prst="rect">
              <a:avLst/>
            </a:prstGeom>
          </p:spPr>
        </p:pic>
        <p:sp>
          <p:nvSpPr>
            <p:cNvPr id="38" name="TextBox 22"/>
            <p:cNvSpPr txBox="1"/>
            <p:nvPr>
              <p:custDataLst>
                <p:tags r:id="rId6"/>
              </p:custDataLst>
            </p:nvPr>
          </p:nvSpPr>
          <p:spPr>
            <a:xfrm>
              <a:off x="6739" y="2578"/>
              <a:ext cx="13223" cy="605"/>
            </a:xfrm>
            <a:prstGeom prst="rect">
              <a:avLst/>
            </a:prstGeom>
            <a:noFill/>
          </p:spPr>
          <p:txBody>
            <a:bodyPr wrap="square" lIns="0" tIns="0" rIns="0" bIns="0" rtlCol="0">
              <a:spAutoFit/>
            </a:bodyPr>
            <a:lstStyle/>
            <a:p>
              <a:pPr indent="0" algn="just" fontAlgn="auto">
                <a:lnSpc>
                  <a:spcPct val="100000"/>
                </a:lnSpc>
              </a:pPr>
              <a:r>
                <a:rPr lang="zh-CN" altLang="en-US" sz="2500" b="1" dirty="0">
                  <a:gradFill>
                    <a:gsLst>
                      <a:gs pos="0">
                        <a:srgbClr val="FF0000"/>
                      </a:gs>
                      <a:gs pos="100000">
                        <a:srgbClr val="FF0000"/>
                      </a:gs>
                    </a:gsLst>
                    <a:lin ang="5400000" scaled="0"/>
                  </a:gradFill>
                  <a:latin typeface="思源黑体 CN Bold" panose="020B0800000000000000" pitchFamily="34" charset="-122"/>
                  <a:ea typeface="思源黑体 CN Bold" panose="020B0800000000000000" pitchFamily="34" charset="-122"/>
                  <a:cs typeface="阿里巴巴普惠体" panose="00020600040101010101" charset="-122"/>
                  <a:sym typeface="+mn-ea"/>
                </a:rPr>
                <a:t>奋斗的道路不会一帆风顺，往往荆棘丛生、充满坎坷。</a:t>
              </a:r>
              <a:endParaRPr lang="zh-CN" altLang="en-US" sz="2500" b="1" dirty="0">
                <a:gradFill>
                  <a:gsLst>
                    <a:gs pos="0">
                      <a:srgbClr val="FF0000"/>
                    </a:gs>
                    <a:gs pos="100000">
                      <a:srgbClr val="FF0000"/>
                    </a:gs>
                  </a:gsLst>
                  <a:lin ang="5400000" scaled="0"/>
                </a:gradFill>
                <a:latin typeface="思源黑体 CN Bold" panose="020B0800000000000000" pitchFamily="34" charset="-122"/>
                <a:ea typeface="思源黑体 CN Bold" panose="020B0800000000000000" pitchFamily="34" charset="-122"/>
                <a:cs typeface="阿里巴巴普惠体" panose="00020600040101010101" charset="-122"/>
                <a:sym typeface="+mn-ea"/>
              </a:endParaRPr>
            </a:p>
          </p:txBody>
        </p:sp>
      </p:grpSp>
      <p:sp>
        <p:nvSpPr>
          <p:cNvPr id="9" name="矩形 8"/>
          <p:cNvSpPr/>
          <p:nvPr>
            <p:custDataLst>
              <p:tags r:id="rId7"/>
            </p:custDataLst>
          </p:nvPr>
        </p:nvSpPr>
        <p:spPr bwMode="auto">
          <a:xfrm>
            <a:off x="1729740" y="2077085"/>
            <a:ext cx="9003665" cy="3238500"/>
          </a:xfrm>
          <a:prstGeom prst="rect">
            <a:avLst/>
          </a:prstGeom>
          <a:solidFill>
            <a:schemeClr val="bg1">
              <a:lumMod val="85000"/>
              <a:alpha val="8000"/>
            </a:schemeClr>
          </a:solidFill>
          <a:ln w="6350" cap="flat" cmpd="sng" algn="ctr">
            <a:solidFill>
              <a:schemeClr val="accent1"/>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10" name="矩形 9"/>
          <p:cNvSpPr/>
          <p:nvPr>
            <p:custDataLst>
              <p:tags r:id="rId8"/>
            </p:custDataLst>
          </p:nvPr>
        </p:nvSpPr>
        <p:spPr>
          <a:xfrm>
            <a:off x="2014855" y="2120900"/>
            <a:ext cx="8523605" cy="3046095"/>
          </a:xfrm>
          <a:prstGeom prst="rect">
            <a:avLst/>
          </a:prstGeom>
        </p:spPr>
        <p:txBody>
          <a:bodyPr wrap="square">
            <a:spAutoFit/>
          </a:bodyPr>
          <a:lstStyle/>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强者，总是从挫折中不断奋起、永不气馁。苏炳添曾一度被腰伤和骨裂困扰，但最终以顽强意志走出低谷，成为第一个站上奥运会男子百米决赛跑道的中国运动员；</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江梦南半岁时因药物导致失聪，却怀揣“知命不惧，日日自新”的信念，凭借顽强毅力和不懈努力，顺利完成本科和硕士研究生学业，并如愿被清华大学录取；</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安徽砀山县的李娟，常年卧病在床，可她没有向命运低头，用嘴咬着触控笔做电商，带动乡亲们脱贫致富……顺境不骄、逆境不馁</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
        <p:nvSpPr>
          <p:cNvPr id="11" name="TextBox 22"/>
          <p:cNvSpPr txBox="1"/>
          <p:nvPr>
            <p:custDataLst>
              <p:tags r:id="rId9"/>
            </p:custDataLst>
          </p:nvPr>
        </p:nvSpPr>
        <p:spPr>
          <a:xfrm>
            <a:off x="3698875" y="5445125"/>
            <a:ext cx="8396605" cy="384175"/>
          </a:xfrm>
          <a:prstGeom prst="rect">
            <a:avLst/>
          </a:prstGeom>
          <a:noFill/>
        </p:spPr>
        <p:txBody>
          <a:bodyPr wrap="square" lIns="0" tIns="0" rIns="0" bIns="0" rtlCol="0">
            <a:spAutoFit/>
          </a:bodyPr>
          <a:lstStyle/>
          <a:p>
            <a:pPr indent="0" algn="just" fontAlgn="auto">
              <a:lnSpc>
                <a:spcPct val="100000"/>
              </a:lnSpc>
            </a:pPr>
            <a:r>
              <a:rPr lang="zh-CN" altLang="en-US" sz="2500" b="1" dirty="0">
                <a:gradFill>
                  <a:gsLst>
                    <a:gs pos="0">
                      <a:srgbClr val="FF0000"/>
                    </a:gs>
                    <a:gs pos="100000">
                      <a:srgbClr val="FF0000"/>
                    </a:gs>
                  </a:gsLst>
                  <a:lin ang="5400000" scaled="0"/>
                </a:gradFill>
                <a:latin typeface="思源黑体 CN Bold" panose="020B0800000000000000" pitchFamily="34" charset="-122"/>
                <a:ea typeface="思源黑体 CN Bold" panose="020B0800000000000000" pitchFamily="34" charset="-122"/>
                <a:cs typeface="阿里巴巴普惠体" panose="00020600040101010101" charset="-122"/>
                <a:sym typeface="+mn-ea"/>
              </a:rPr>
              <a:t>人生因奋斗而精彩，青春因拼搏而亮丽。</a:t>
            </a:r>
            <a:endParaRPr lang="zh-CN" altLang="en-US" sz="2500" b="1" dirty="0">
              <a:gradFill>
                <a:gsLst>
                  <a:gs pos="0">
                    <a:srgbClr val="FF0000"/>
                  </a:gs>
                  <a:gs pos="100000">
                    <a:srgbClr val="FF0000"/>
                  </a:gs>
                </a:gsLst>
                <a:lin ang="5400000" scaled="0"/>
              </a:gradFill>
              <a:latin typeface="思源黑体 CN Bold" panose="020B0800000000000000" pitchFamily="34" charset="-122"/>
              <a:ea typeface="思源黑体 CN Bold" panose="020B0800000000000000" pitchFamily="34" charset="-122"/>
              <a:cs typeface="阿里巴巴普惠体" panose="0002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524" y="0"/>
            <a:ext cx="12188952" cy="6858000"/>
          </a:xfrm>
          <a:prstGeom prst="rect">
            <a:avLst/>
          </a:prstGeom>
        </p:spPr>
      </p:pic>
      <p:pic>
        <p:nvPicPr>
          <p:cNvPr id="5" name="图片 4" descr="1a"/>
          <p:cNvPicPr>
            <a:picLocks noChangeAspect="1"/>
          </p:cNvPicPr>
          <p:nvPr/>
        </p:nvPicPr>
        <p:blipFill>
          <a:blip r:embed="rId2"/>
          <a:srcRect l="66267"/>
          <a:stretch>
            <a:fillRect/>
          </a:stretch>
        </p:blipFill>
        <p:spPr>
          <a:xfrm flipH="1">
            <a:off x="-184785" y="841691"/>
            <a:ext cx="3432256" cy="5724844"/>
          </a:xfrm>
          <a:prstGeom prst="rect">
            <a:avLst/>
          </a:prstGeom>
        </p:spPr>
      </p:pic>
      <p:grpSp>
        <p:nvGrpSpPr>
          <p:cNvPr id="8" name="组合 7"/>
          <p:cNvGrpSpPr/>
          <p:nvPr/>
        </p:nvGrpSpPr>
        <p:grpSpPr>
          <a:xfrm>
            <a:off x="2336562" y="394260"/>
            <a:ext cx="7824622" cy="1639378"/>
            <a:chOff x="2205936" y="631917"/>
            <a:chExt cx="7824622" cy="1639378"/>
          </a:xfrm>
        </p:grpSpPr>
        <p:sp>
          <p:nvSpPr>
            <p:cNvPr id="9" name="矩形: 圆角 8"/>
            <p:cNvSpPr/>
            <p:nvPr/>
          </p:nvSpPr>
          <p:spPr>
            <a:xfrm>
              <a:off x="5072455" y="1749927"/>
              <a:ext cx="1953303" cy="521368"/>
            </a:xfrm>
            <a:prstGeom prst="roundRect">
              <a:avLst>
                <a:gd name="adj" fmla="val 44690"/>
              </a:avLst>
            </a:prstGeom>
            <a:solidFill>
              <a:srgbClr val="FF0604"/>
            </a:solidFill>
            <a:ln w="12700" cap="flat" cmpd="sng" algn="ctr">
              <a:noFill/>
              <a:prstDash val="solid"/>
            </a:ln>
            <a:effectLst/>
          </p:spPr>
          <p:txBody>
            <a:bodyPr rtlCol="0" anchor="ctr"/>
            <a:lstStyle/>
            <a:p>
              <a:pPr algn="dist"/>
              <a:r>
                <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rPr>
                <a:t>第四部分</a:t>
              </a:r>
              <a:endPar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cxnSp>
          <p:nvCxnSpPr>
            <p:cNvPr id="10" name="直接连接符 9"/>
            <p:cNvCxnSpPr/>
            <p:nvPr/>
          </p:nvCxnSpPr>
          <p:spPr>
            <a:xfrm>
              <a:off x="7577562"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2205936"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836" y="631917"/>
              <a:ext cx="1183799" cy="1183799"/>
            </a:xfrm>
            <a:prstGeom prst="rect">
              <a:avLst/>
            </a:prstGeom>
          </p:spPr>
        </p:pic>
      </p:grpSp>
      <p:grpSp>
        <p:nvGrpSpPr>
          <p:cNvPr id="14" name="组合 13"/>
          <p:cNvGrpSpPr/>
          <p:nvPr/>
        </p:nvGrpSpPr>
        <p:grpSpPr>
          <a:xfrm>
            <a:off x="1484494" y="2030996"/>
            <a:ext cx="9274628" cy="2554545"/>
            <a:chOff x="777681" y="1129530"/>
            <a:chExt cx="10636000" cy="2554545"/>
          </a:xfrm>
        </p:grpSpPr>
        <p:sp>
          <p:nvSpPr>
            <p:cNvPr id="15" name="文本框 14"/>
            <p:cNvSpPr txBox="1"/>
            <p:nvPr/>
          </p:nvSpPr>
          <p:spPr>
            <a:xfrm>
              <a:off x="777681" y="1129530"/>
              <a:ext cx="10635999" cy="1323439"/>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rPr>
                <a:t>勤奋学习，扬帆远航</a:t>
              </a:r>
              <a:endPar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endParaRPr>
            </a:p>
          </p:txBody>
        </p:sp>
        <p:sp>
          <p:nvSpPr>
            <p:cNvPr id="16" name="文本框 15"/>
            <p:cNvSpPr txBox="1"/>
            <p:nvPr/>
          </p:nvSpPr>
          <p:spPr>
            <a:xfrm>
              <a:off x="777682" y="1129530"/>
              <a:ext cx="10635999" cy="255454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rPr>
                <a:t>勤奋学习，扬帆远航</a:t>
              </a:r>
              <a:endPar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a:p>
              <a:pPr algn="dist"/>
              <a:endPar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p:txBody>
        </p:sp>
      </p:grpSp>
      <p:sp>
        <p:nvSpPr>
          <p:cNvPr id="17" name="副标题 2"/>
          <p:cNvSpPr>
            <a:spLocks noGrp="1"/>
          </p:cNvSpPr>
          <p:nvPr/>
        </p:nvSpPr>
        <p:spPr>
          <a:xfrm>
            <a:off x="3918725" y="3567748"/>
            <a:ext cx="4756467" cy="35877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endParaRPr sz="2400" dirty="0">
              <a:solidFill>
                <a:srgbClr val="FF0000"/>
              </a:solidFill>
              <a:latin typeface="思源黑体 CN Regular" panose="020B0500000000000000" pitchFamily="34" charset="-122"/>
              <a:ea typeface="思源黑体 CN Regular" panose="020B0500000000000000" pitchFamily="34" charset="-122"/>
              <a:cs typeface="有爱魔兽圆体 CN Medium" panose="020B0602040504020204" charset="-122"/>
            </a:endParaRPr>
          </a:p>
        </p:txBody>
      </p:sp>
      <p:sp>
        <p:nvSpPr>
          <p:cNvPr id="18" name="五角星 63"/>
          <p:cNvSpPr/>
          <p:nvPr/>
        </p:nvSpPr>
        <p:spPr>
          <a:xfrm>
            <a:off x="8718538" y="3579109"/>
            <a:ext cx="263052" cy="263102"/>
          </a:xfrm>
          <a:prstGeom prst="star5">
            <a:avLst>
              <a:gd name="adj" fmla="val 23355"/>
              <a:gd name="hf" fmla="val 105146"/>
              <a:gd name="vf" fmla="val 110557"/>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9" name="五角星 64"/>
          <p:cNvSpPr/>
          <p:nvPr/>
        </p:nvSpPr>
        <p:spPr>
          <a:xfrm>
            <a:off x="3497694" y="3618865"/>
            <a:ext cx="263052" cy="263102"/>
          </a:xfrm>
          <a:prstGeom prst="star5">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文本框 19"/>
          <p:cNvSpPr txBox="1"/>
          <p:nvPr>
            <p:custDataLst>
              <p:tags r:id="rId4"/>
            </p:custDataLst>
          </p:nvPr>
        </p:nvSpPr>
        <p:spPr>
          <a:xfrm>
            <a:off x="3829476" y="3544330"/>
            <a:ext cx="4845716" cy="461665"/>
          </a:xfrm>
          <a:prstGeom prst="rect">
            <a:avLst/>
          </a:prstGeom>
          <a:noFill/>
        </p:spPr>
        <p:txBody>
          <a:bodyPr wrap="square" rtlCol="0">
            <a:spAutoFit/>
          </a:bodyPr>
          <a:lstStyle/>
          <a:p>
            <a:pPr algn="dist"/>
            <a:r>
              <a:rPr lang="en-US" altLang="zh-CN"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2023</a:t>
            </a:r>
            <a:r>
              <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年度学校思想政治理论教育课</a:t>
            </a:r>
            <a:endPar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6116" y="3492078"/>
            <a:ext cx="2118120" cy="124690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nodePh="1">
                                  <p:stCondLst>
                                    <p:cond delay="0"/>
                                  </p:stCondLst>
                                  <p:endCondLst>
                                    <p:cond evt="begin" delay="0">
                                      <p:tn val="30"/>
                                    </p:cond>
                                  </p:end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勤奋学习扬帆远航</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勤奋学习扬帆远航</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3" name="组合 2"/>
          <p:cNvGrpSpPr/>
          <p:nvPr/>
        </p:nvGrpSpPr>
        <p:grpSpPr>
          <a:xfrm>
            <a:off x="1298575" y="1630045"/>
            <a:ext cx="4365625" cy="4022725"/>
            <a:chOff x="1298575" y="1630045"/>
            <a:chExt cx="4365625" cy="4022725"/>
          </a:xfrm>
        </p:grpSpPr>
        <p:grpSp>
          <p:nvGrpSpPr>
            <p:cNvPr id="7" name="组合 6"/>
            <p:cNvGrpSpPr/>
            <p:nvPr/>
          </p:nvGrpSpPr>
          <p:grpSpPr>
            <a:xfrm>
              <a:off x="1298575" y="1630045"/>
              <a:ext cx="4353560" cy="1644650"/>
              <a:chOff x="2453" y="2771"/>
              <a:chExt cx="6856" cy="2590"/>
            </a:xfrm>
          </p:grpSpPr>
          <p:sp>
            <p:nvSpPr>
              <p:cNvPr id="20" name="Aichitds2"/>
              <p:cNvSpPr/>
              <p:nvPr>
                <p:custDataLst>
                  <p:tags r:id="rId4"/>
                </p:custDataLst>
              </p:nvPr>
            </p:nvSpPr>
            <p:spPr bwMode="auto">
              <a:xfrm>
                <a:off x="2453" y="2771"/>
                <a:ext cx="6856" cy="2590"/>
              </a:xfrm>
              <a:prstGeom prst="rect">
                <a:avLst/>
              </a:prstGeom>
              <a:solidFill>
                <a:schemeClr val="bg1">
                  <a:lumMod val="85000"/>
                  <a:alpha val="23000"/>
                </a:schemeClr>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p:cNvSpPr/>
              <p:nvPr>
                <p:custDataLst>
                  <p:tags r:id="rId5"/>
                </p:custDataLst>
              </p:nvPr>
            </p:nvSpPr>
            <p:spPr>
              <a:xfrm>
                <a:off x="3094" y="2931"/>
                <a:ext cx="5830" cy="2159"/>
              </a:xfrm>
              <a:prstGeom prst="rect">
                <a:avLst/>
              </a:prstGeom>
            </p:spPr>
            <p:txBody>
              <a:bodyPr wrap="square">
                <a:spAutoFit/>
              </a:bodyPr>
              <a:lstStyle/>
              <a:p>
                <a:pPr lvl="0">
                  <a:lnSpc>
                    <a:spcPct val="130000"/>
                  </a:lnSpc>
                  <a:defRPr/>
                </a:pP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领导人曾以自己年轻时在农村插队的经历，激励广大青年求真学问、练真本领。他说：“上山放羊，我揣着书，把羊拴到山坡上，就开始看书。</a:t>
                </a:r>
                <a:endPar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grpSp>
        <p:grpSp>
          <p:nvGrpSpPr>
            <p:cNvPr id="8" name="组合 7"/>
            <p:cNvGrpSpPr/>
            <p:nvPr/>
          </p:nvGrpSpPr>
          <p:grpSpPr>
            <a:xfrm>
              <a:off x="1310640" y="3597275"/>
              <a:ext cx="4353560" cy="2055495"/>
              <a:chOff x="2453" y="2771"/>
              <a:chExt cx="6856" cy="3237"/>
            </a:xfrm>
          </p:grpSpPr>
          <p:sp>
            <p:nvSpPr>
              <p:cNvPr id="13" name="Aichitds2"/>
              <p:cNvSpPr/>
              <p:nvPr>
                <p:custDataLst>
                  <p:tags r:id="rId6"/>
                </p:custDataLst>
              </p:nvPr>
            </p:nvSpPr>
            <p:spPr bwMode="auto">
              <a:xfrm>
                <a:off x="2453" y="2771"/>
                <a:ext cx="6856" cy="3237"/>
              </a:xfrm>
              <a:prstGeom prst="rect">
                <a:avLst/>
              </a:prstGeom>
              <a:solidFill>
                <a:schemeClr val="bg1">
                  <a:lumMod val="85000"/>
                  <a:alpha val="23000"/>
                </a:schemeClr>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p:cNvSpPr/>
              <p:nvPr>
                <p:custDataLst>
                  <p:tags r:id="rId7"/>
                </p:custDataLst>
              </p:nvPr>
            </p:nvSpPr>
            <p:spPr>
              <a:xfrm>
                <a:off x="3094" y="2999"/>
                <a:ext cx="5830" cy="2663"/>
              </a:xfrm>
              <a:prstGeom prst="rect">
                <a:avLst/>
              </a:prstGeom>
            </p:spPr>
            <p:txBody>
              <a:bodyPr wrap="square">
                <a:spAutoFit/>
              </a:bodyPr>
              <a:lstStyle/>
              <a:p>
                <a:pPr lvl="0">
                  <a:lnSpc>
                    <a:spcPct val="130000"/>
                  </a:lnSpc>
                  <a:defRPr/>
                </a:pPr>
                <a:r>
                  <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锄地到田头，开始休息一会儿时，我就拿出新华字典记一个字的多种含义，一点一滴积累。我并不觉得农村7年时光被荒废了，很多知识的基础是那时候打下来的。”</a:t>
                </a:r>
                <a:endPar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grpSp>
      </p:grpSp>
      <p:pic>
        <p:nvPicPr>
          <p:cNvPr id="15" name="图片 14" descr="64cc5ee7cab411691115239951"/>
          <p:cNvPicPr>
            <a:picLocks noChangeAspect="1"/>
          </p:cNvPicPr>
          <p:nvPr/>
        </p:nvPicPr>
        <p:blipFill>
          <a:blip r:embed="rId8"/>
          <a:stretch>
            <a:fillRect/>
          </a:stretch>
        </p:blipFill>
        <p:spPr>
          <a:xfrm>
            <a:off x="6144895" y="1075055"/>
            <a:ext cx="4948555" cy="49485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勤奋学习扬帆远航</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勤奋学习扬帆远航</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grpSp>
        <p:nvGrpSpPr>
          <p:cNvPr id="7" name="组合 6"/>
          <p:cNvGrpSpPr/>
          <p:nvPr/>
        </p:nvGrpSpPr>
        <p:grpSpPr>
          <a:xfrm>
            <a:off x="1567553" y="1888570"/>
            <a:ext cx="9302115" cy="3343910"/>
            <a:chOff x="1567553" y="1888570"/>
            <a:chExt cx="9302115" cy="3343910"/>
          </a:xfrm>
        </p:grpSpPr>
        <p:grpSp>
          <p:nvGrpSpPr>
            <p:cNvPr id="18" name="组合 17"/>
            <p:cNvGrpSpPr/>
            <p:nvPr/>
          </p:nvGrpSpPr>
          <p:grpSpPr>
            <a:xfrm>
              <a:off x="1567553" y="1888570"/>
              <a:ext cx="9302115" cy="3343910"/>
              <a:chOff x="1207600" y="1196420"/>
              <a:chExt cx="9302115" cy="3343910"/>
            </a:xfrm>
          </p:grpSpPr>
          <p:sp>
            <p:nvSpPr>
              <p:cNvPr id="3" name="Aichitds2"/>
              <p:cNvSpPr/>
              <p:nvPr>
                <p:custDataLst>
                  <p:tags r:id="rId4"/>
                </p:custDataLst>
              </p:nvPr>
            </p:nvSpPr>
            <p:spPr bwMode="auto">
              <a:xfrm>
                <a:off x="1459060" y="1196420"/>
                <a:ext cx="9050655" cy="3343910"/>
              </a:xfrm>
              <a:prstGeom prst="rect">
                <a:avLst/>
              </a:prstGeom>
              <a:solidFill>
                <a:schemeClr val="bg1">
                  <a:lumMod val="85000"/>
                  <a:alpha val="23000"/>
                </a:schemeClr>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lstStyle/>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圆角 3"/>
              <p:cNvSpPr/>
              <p:nvPr>
                <p:custDataLst>
                  <p:tags r:id="rId5"/>
                </p:custDataLst>
              </p:nvPr>
            </p:nvSpPr>
            <p:spPr bwMode="auto">
              <a:xfrm>
                <a:off x="1207600" y="2074406"/>
                <a:ext cx="499104" cy="499430"/>
              </a:xfrm>
              <a:prstGeom prst="roundRect">
                <a:avLst>
                  <a:gd name="adj" fmla="val 140"/>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altLang="zh-CN"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rPr>
                  <a:t>1</a:t>
                </a:r>
                <a:endParaRPr lang="en-US" altLang="zh-CN"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16" name="矩形 15"/>
              <p:cNvSpPr/>
              <p:nvPr>
                <p:custDataLst>
                  <p:tags r:id="rId6"/>
                </p:custDataLst>
              </p:nvPr>
            </p:nvSpPr>
            <p:spPr>
              <a:xfrm>
                <a:off x="1974045" y="1197055"/>
                <a:ext cx="8270240" cy="2810510"/>
              </a:xfrm>
              <a:prstGeom prst="rect">
                <a:avLst/>
              </a:prstGeom>
            </p:spPr>
            <p:txBody>
              <a:bodyPr wrap="square">
                <a:spAutoFit/>
              </a:bodyPr>
              <a:lstStyle/>
              <a:p>
                <a:pPr lvl="0">
                  <a:lnSpc>
                    <a:spcPct val="130000"/>
                  </a:lnSpc>
                  <a:defRPr/>
                </a:pPr>
                <a:endParaRPr lang="en-US" altLang="zh-CN"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lvl="0">
                  <a:lnSpc>
                    <a:spcPct val="130000"/>
                  </a:lnSpc>
                  <a:defRPr/>
                </a:pPr>
                <a:r>
                  <a:rPr sz="2400" dirty="0">
                    <a:solidFill>
                      <a:srgbClr val="FF0000"/>
                    </a:solidFill>
                    <a:latin typeface="思源黑体 CN Light" panose="020B0300000000000000" pitchFamily="34" charset="-122"/>
                    <a:ea typeface="思源黑体 CN Light" panose="020B0300000000000000" pitchFamily="34" charset="-122"/>
                    <a:cs typeface="+mn-ea"/>
                    <a:sym typeface="+mn-lt"/>
                  </a:rPr>
                  <a:t>梁江波</a:t>
                </a:r>
                <a:endParaRPr sz="2400" dirty="0">
                  <a:solidFill>
                    <a:srgbClr val="FF0000"/>
                  </a:solidFill>
                  <a:latin typeface="思源黑体 CN Light" panose="020B0300000000000000" pitchFamily="34" charset="-122"/>
                  <a:ea typeface="思源黑体 CN Light" panose="020B0300000000000000" pitchFamily="34" charset="-122"/>
                  <a:cs typeface="+mn-ea"/>
                  <a:sym typeface="+mn-lt"/>
                </a:endParaRPr>
              </a:p>
              <a:p>
                <a:pPr lvl="0">
                  <a:lnSpc>
                    <a:spcPct val="130000"/>
                  </a:lnSpc>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2022年，视障小伙梁江波终于圆梦清华，为了这一一天，他准备了25年。梁江波从小患先天性视力障碍，13岁时彻底失明，但清华梦-直扎根在心里。</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lvl="0">
                  <a:lnSpc>
                    <a:spcPct val="130000"/>
                  </a:lnSpc>
                  <a:defRPr/>
                </a:pP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lvl="0">
                  <a:lnSpc>
                    <a:spcPct val="130000"/>
                  </a:lnSpc>
                  <a:defRPr/>
                </a:pP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lvl="0">
                  <a:lnSpc>
                    <a:spcPct val="130000"/>
                  </a:lnSpc>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没有盲文版教材，梁江波就下载电子版转音频，重要的内容就手抄下来。梁江波说，即使身体有缺陷，只要有梦想并为之奋斗，就会有成功的可能。</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grpSp>
        <p:sp>
          <p:nvSpPr>
            <p:cNvPr id="5" name="矩形: 圆角 3"/>
            <p:cNvSpPr/>
            <p:nvPr>
              <p:custDataLst>
                <p:tags r:id="rId7"/>
              </p:custDataLst>
            </p:nvPr>
          </p:nvSpPr>
          <p:spPr bwMode="auto">
            <a:xfrm>
              <a:off x="1586603" y="4102596"/>
              <a:ext cx="499104" cy="499430"/>
            </a:xfrm>
            <a:prstGeom prst="roundRect">
              <a:avLst>
                <a:gd name="adj" fmla="val 140"/>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altLang="zh-CN"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rPr>
                <a:t>2</a:t>
              </a:r>
              <a:endParaRPr lang="en-US" altLang="zh-CN"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勤奋学习扬帆远航</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勤奋学习扬帆远航</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7" name="矩形 6"/>
          <p:cNvSpPr/>
          <p:nvPr>
            <p:custDataLst>
              <p:tags r:id="rId4"/>
            </p:custDataLst>
          </p:nvPr>
        </p:nvSpPr>
        <p:spPr bwMode="auto">
          <a:xfrm>
            <a:off x="1641529" y="2259979"/>
            <a:ext cx="6716422" cy="2418598"/>
          </a:xfrm>
          <a:prstGeom prst="rect">
            <a:avLst/>
          </a:prstGeom>
          <a:solidFill>
            <a:schemeClr val="bg1">
              <a:lumMod val="85000"/>
              <a:alpha val="8000"/>
            </a:schemeClr>
          </a:solidFill>
          <a:ln w="6350" cap="flat" cmpd="sng" algn="ctr">
            <a:solidFill>
              <a:schemeClr val="accent1"/>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sp>
        <p:nvSpPr>
          <p:cNvPr id="8" name="矩形 7"/>
          <p:cNvSpPr/>
          <p:nvPr>
            <p:custDataLst>
              <p:tags r:id="rId5"/>
            </p:custDataLst>
          </p:nvPr>
        </p:nvSpPr>
        <p:spPr>
          <a:xfrm>
            <a:off x="2070735" y="2371725"/>
            <a:ext cx="5284470" cy="2584450"/>
          </a:xfrm>
          <a:prstGeom prst="rect">
            <a:avLst/>
          </a:prstGeom>
        </p:spPr>
        <p:txBody>
          <a:bodyPr wrap="square">
            <a:spAutoFit/>
          </a:bodyPr>
          <a:lstStyle/>
          <a:p>
            <a:pPr lvl="0">
              <a:lnSpc>
                <a:spcPct val="150000"/>
              </a:lnSpc>
              <a:buClr>
                <a:schemeClr val="accent1"/>
              </a:buClr>
              <a:defRPr/>
            </a:pPr>
            <a: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不断学习、不断实践、不断创新，厚积知识、丰富学识、增长见识，在实现民族复兴的赛道上奋勇争先，当代青年一定能用青春的能动力和创造力激荡起民族复兴的澎湃春潮，用青春的智慧和汗水打拼出一个更加美好的中国。</a:t>
            </a:r>
            <a:br>
              <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br>
            <a:endParaRPr lang="zh-CN" altLang="en-US"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grpSp>
        <p:nvGrpSpPr>
          <p:cNvPr id="3" name="组合 2"/>
          <p:cNvGrpSpPr/>
          <p:nvPr/>
        </p:nvGrpSpPr>
        <p:grpSpPr>
          <a:xfrm>
            <a:off x="6497960" y="1073946"/>
            <a:ext cx="5068330" cy="5068330"/>
            <a:chOff x="6497960" y="1073946"/>
            <a:chExt cx="5068330" cy="5068330"/>
          </a:xfrm>
        </p:grpSpPr>
        <p:pic>
          <p:nvPicPr>
            <p:cNvPr id="9" name="图片 8"/>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6497960" y="1073946"/>
              <a:ext cx="5068330" cy="5068330"/>
            </a:xfrm>
            <a:prstGeom prst="rect">
              <a:avLst/>
            </a:prstGeom>
          </p:spPr>
        </p:pic>
        <p:sp>
          <p:nvSpPr>
            <p:cNvPr id="10" name="矩形 9"/>
            <p:cNvSpPr/>
            <p:nvPr>
              <p:custDataLst>
                <p:tags r:id="rId8"/>
              </p:custDataLst>
            </p:nvPr>
          </p:nvSpPr>
          <p:spPr>
            <a:xfrm>
              <a:off x="8029614" y="2507294"/>
              <a:ext cx="2134481" cy="1753235"/>
            </a:xfrm>
            <a:prstGeom prst="rect">
              <a:avLst/>
            </a:prstGeom>
          </p:spPr>
          <p:txBody>
            <a:bodyPr wrap="square">
              <a:spAutoFit/>
            </a:bodyPr>
            <a:lstStyle/>
            <a:p>
              <a:pPr lvl="0" algn="ctr">
                <a:lnSpc>
                  <a:spcPct val="150000"/>
                </a:lnSpc>
                <a:buClr>
                  <a:schemeClr val="accent1"/>
                </a:buClr>
                <a:defRPr/>
              </a:pPr>
              <a:r>
                <a:rPr lang="zh-CN" altLang="en-US" sz="2400" dirty="0">
                  <a:solidFill>
                    <a:srgbClr val="C83B24"/>
                  </a:solidFill>
                  <a:latin typeface="思源黑体 CN Bold" panose="020B0800000000000000" pitchFamily="34" charset="-122"/>
                  <a:ea typeface="思源黑体 CN Bold" panose="020B0800000000000000" pitchFamily="34" charset="-122"/>
                  <a:cs typeface="+mn-ea"/>
                  <a:sym typeface="+mn-lt"/>
                </a:rPr>
                <a:t>百舸争流千帆竞</a:t>
              </a:r>
              <a:r>
                <a:rPr lang="en-US" altLang="zh-CN" sz="2400" dirty="0">
                  <a:solidFill>
                    <a:srgbClr val="C83B24"/>
                  </a:solidFill>
                  <a:latin typeface="思源黑体 CN Bold" panose="020B0800000000000000" pitchFamily="34" charset="-122"/>
                  <a:ea typeface="思源黑体 CN Bold" panose="020B0800000000000000" pitchFamily="34" charset="-122"/>
                  <a:cs typeface="+mn-ea"/>
                  <a:sym typeface="+mn-lt"/>
                </a:rPr>
                <a:t>,</a:t>
              </a:r>
              <a:r>
                <a:rPr lang="zh-CN" altLang="en-US" sz="2400" dirty="0">
                  <a:solidFill>
                    <a:srgbClr val="C83B24"/>
                  </a:solidFill>
                  <a:latin typeface="思源黑体 CN Bold" panose="020B0800000000000000" pitchFamily="34" charset="-122"/>
                  <a:ea typeface="思源黑体 CN Bold" panose="020B0800000000000000" pitchFamily="34" charset="-122"/>
                  <a:cs typeface="+mn-ea"/>
                  <a:sym typeface="+mn-lt"/>
                </a:rPr>
                <a:t>波涛在后岸在前</a:t>
              </a:r>
              <a:endParaRPr lang="zh-CN" altLang="en-US" sz="2400" dirty="0">
                <a:solidFill>
                  <a:srgbClr val="C83B24"/>
                </a:solidFill>
                <a:latin typeface="思源黑体 CN Bold" panose="020B0800000000000000" pitchFamily="34" charset="-122"/>
                <a:ea typeface="思源黑体 CN Bold" panose="020B0800000000000000" pitchFamily="34"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版权声明</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版权声明</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3" name="文本框 18"/>
          <p:cNvSpPr txBox="1"/>
          <p:nvPr>
            <p:custDataLst>
              <p:tags r:id="rId4"/>
            </p:custDataLst>
          </p:nvPr>
        </p:nvSpPr>
        <p:spPr>
          <a:xfrm>
            <a:off x="1751647" y="1676455"/>
            <a:ext cx="9023985" cy="300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感谢您下载平台上提供的</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PPT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作品，为了您和熊猫办公以及原创作者的利益，请勿复制、传播、销售，否则将承担法律责任！熊猫办公将对作品进行维权，按照传播下载次数进行十倍的索取赔偿！</a:t>
            </a:r>
            <a:endPar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endParaRPr>
          </a:p>
          <a:p>
            <a:pPr algn="just">
              <a:lnSpc>
                <a:spcPct val="150000"/>
              </a:lnSpc>
            </a:pPr>
            <a:endPar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endParaRPr>
          </a:p>
          <a:p>
            <a:pPr algn="just">
              <a:lnSpc>
                <a:spcPct val="150000"/>
              </a:lnSpc>
            </a:pP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1.</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在熊猫办公出售的</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PPT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模板是免版税类（</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RF</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Royalty-Free</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）正版受</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中国人民共和国著作法</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和</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世界版权公约</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的保护，作品的所有权、版权和著作权归熊猫办公所有，您下载的是</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PPT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模板素材的使用权。</a:t>
            </a:r>
            <a:endPar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endParaRPr>
          </a:p>
          <a:p>
            <a:pPr algn="just">
              <a:lnSpc>
                <a:spcPct val="150000"/>
              </a:lnSpc>
            </a:pP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2.</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不得将熊猫办公的</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PPT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模板、</a:t>
            </a:r>
            <a:r>
              <a:rPr lang="en-US" altLang="zh-CN"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PPT</a:t>
            </a: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rPr>
              <a:t>素材，本身用于再出售，或者出租、出借、转让、分销、发布或者作为礼物供他人使用，不得转授权、出卖、转让本协议或者本协议中的权利。</a:t>
            </a:r>
            <a:endParaRPr lang="zh-CN" altLang="en-US" sz="1600" dirty="0">
              <a:solidFill>
                <a:schemeClr val="bg2">
                  <a:lumMod val="50000"/>
                </a:schemeClr>
              </a:solidFill>
              <a:latin typeface="微软雅黑" panose="020B0503020204020204" pitchFamily="34" charset="-122"/>
              <a:ea typeface="微软雅黑" panose="020B0503020204020204" pitchFamily="34" charset="-122"/>
              <a:cs typeface="思源宋体 CN" panose="02020400000000000000" pitchFamily="18" charset="-122"/>
            </a:endParaRPr>
          </a:p>
        </p:txBody>
      </p:sp>
      <p:sp>
        <p:nvSpPr>
          <p:cNvPr id="4" name="文本框 19">
            <a:hlinkClick r:id="rId5"/>
          </p:cNvPr>
          <p:cNvSpPr txBox="1"/>
          <p:nvPr>
            <p:custDataLst>
              <p:tags r:id="rId6"/>
            </p:custDataLst>
          </p:nvPr>
        </p:nvSpPr>
        <p:spPr>
          <a:xfrm>
            <a:off x="1751647" y="5167341"/>
            <a:ext cx="5975033"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zh-CN" altLang="en-US" dirty="0">
                <a:solidFill>
                  <a:srgbClr val="C83B24"/>
                </a:solidFill>
                <a:latin typeface="微软雅黑" panose="020B0503020204020204" pitchFamily="34" charset="-122"/>
                <a:ea typeface="微软雅黑" panose="020B0503020204020204" pitchFamily="34" charset="-122"/>
                <a:cs typeface="思源宋体 CN" panose="02020400000000000000" pitchFamily="18" charset="-122"/>
              </a:rPr>
              <a:t>更多精品</a:t>
            </a:r>
            <a:r>
              <a:rPr lang="en-US" altLang="zh-CN" dirty="0">
                <a:solidFill>
                  <a:srgbClr val="C83B24"/>
                </a:solidFill>
                <a:latin typeface="微软雅黑" panose="020B0503020204020204" pitchFamily="34" charset="-122"/>
                <a:ea typeface="微软雅黑" panose="020B0503020204020204" pitchFamily="34" charset="-122"/>
                <a:cs typeface="思源宋体 CN" panose="02020400000000000000" pitchFamily="18" charset="-122"/>
              </a:rPr>
              <a:t>PPT</a:t>
            </a:r>
            <a:r>
              <a:rPr lang="zh-CN" altLang="en-US" dirty="0">
                <a:solidFill>
                  <a:srgbClr val="C83B24"/>
                </a:solidFill>
                <a:latin typeface="微软雅黑" panose="020B0503020204020204" pitchFamily="34" charset="-122"/>
                <a:ea typeface="微软雅黑" panose="020B0503020204020204" pitchFamily="34" charset="-122"/>
                <a:cs typeface="思源宋体 CN" panose="02020400000000000000" pitchFamily="18" charset="-122"/>
              </a:rPr>
              <a:t>模板：</a:t>
            </a:r>
            <a:r>
              <a:rPr lang="en-US" altLang="zh-CN" dirty="0">
                <a:solidFill>
                  <a:srgbClr val="C83B24"/>
                </a:solidFill>
                <a:latin typeface="微软雅黑" panose="020B0503020204020204" pitchFamily="34" charset="-122"/>
                <a:ea typeface="微软雅黑" panose="020B0503020204020204" pitchFamily="34" charset="-122"/>
                <a:cs typeface="思源宋体 CN" panose="02020400000000000000" pitchFamily="18" charset="-122"/>
              </a:rPr>
              <a:t>http://www.tukuppt.com/ppt/</a:t>
            </a:r>
            <a:endParaRPr lang="en-US" altLang="zh-CN" dirty="0">
              <a:solidFill>
                <a:srgbClr val="C83B24"/>
              </a:solidFill>
              <a:latin typeface="微软雅黑" panose="020B0503020204020204" pitchFamily="34" charset="-122"/>
              <a:ea typeface="微软雅黑" panose="020B0503020204020204" pitchFamily="34" charset="-122"/>
              <a:cs typeface="思源宋体 CN" panose="02020400000000000000" pitchFamily="18" charset="-122"/>
            </a:endParaRPr>
          </a:p>
        </p:txBody>
      </p:sp>
      <p:grpSp>
        <p:nvGrpSpPr>
          <p:cNvPr id="5" name="组合 4"/>
          <p:cNvGrpSpPr/>
          <p:nvPr/>
        </p:nvGrpSpPr>
        <p:grpSpPr>
          <a:xfrm>
            <a:off x="8575040" y="5167342"/>
            <a:ext cx="1425892" cy="380023"/>
            <a:chOff x="9144000" y="5450205"/>
            <a:chExt cx="1425892" cy="380023"/>
          </a:xfrm>
        </p:grpSpPr>
        <p:sp>
          <p:nvSpPr>
            <p:cNvPr id="11" name="矩形: 对角圆角 5"/>
            <p:cNvSpPr/>
            <p:nvPr>
              <p:custDataLst>
                <p:tags r:id="rId7"/>
              </p:custDataLst>
            </p:nvPr>
          </p:nvSpPr>
          <p:spPr>
            <a:xfrm>
              <a:off x="9144000" y="5461928"/>
              <a:ext cx="1425892" cy="368300"/>
            </a:xfrm>
            <a:prstGeom prst="round2DiagRect">
              <a:avLst/>
            </a:prstGeom>
            <a:gradFill>
              <a:gsLst>
                <a:gs pos="1000">
                  <a:srgbClr val="FD5927"/>
                </a:gs>
                <a:gs pos="100000">
                  <a:srgbClr val="C83B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文本框 20"/>
            <p:cNvSpPr txBox="1"/>
            <p:nvPr>
              <p:custDataLst>
                <p:tags r:id="rId8"/>
              </p:custDataLst>
            </p:nvPr>
          </p:nvSpPr>
          <p:spPr>
            <a:xfrm>
              <a:off x="9325927" y="5450205"/>
              <a:ext cx="1243965"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a:solidFill>
                    <a:schemeClr val="bg1"/>
                  </a:solidFill>
                  <a:latin typeface="微软雅黑" panose="020B0503020204020204" pitchFamily="34" charset="-122"/>
                  <a:ea typeface="微软雅黑" panose="020B0503020204020204" pitchFamily="34" charset="-122"/>
                </a:rPr>
                <a:t>点击进入</a:t>
              </a:r>
              <a:endParaRPr lang="zh-CN" altLang="en-US">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1"/>
          <p:cNvSpPr/>
          <p:nvPr>
            <p:custDataLst>
              <p:tags r:id="rId2"/>
            </p:custDataLst>
          </p:nvPr>
        </p:nvSpPr>
        <p:spPr>
          <a:xfrm>
            <a:off x="3918759" y="994930"/>
            <a:ext cx="504000" cy="504000"/>
          </a:xfrm>
          <a:prstGeom prst="roundRect">
            <a:avLst/>
          </a:prstGeom>
          <a:gradFill>
            <a:gsLst>
              <a:gs pos="12000">
                <a:srgbClr val="FF8F2F"/>
              </a:gs>
              <a:gs pos="100000">
                <a:srgbClr val="FF3920"/>
              </a:gs>
            </a:gsLst>
            <a:lin ang="5400000" scaled="0"/>
          </a:gradFill>
          <a:ln w="19050" cap="flat" cmpd="sng" algn="ctr">
            <a:solidFill>
              <a:schemeClr val="bg1"/>
            </a:solidFill>
            <a:prstDash val="solid"/>
            <a:miter lim="800000"/>
          </a:ln>
          <a:effectLst>
            <a:outerShdw blurRad="63500" sx="102000" sy="102000" algn="ctr" rotWithShape="0">
              <a:srgbClr val="FA804F">
                <a:alpha val="40000"/>
              </a:srgbClr>
            </a:outerShdw>
          </a:effectLst>
        </p:spPr>
        <p:txBody>
          <a:bodyPr tIns="10795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一</a:t>
            </a:r>
            <a:endParaRPr kumimoji="0" lang="zh-CN" altLang="en-US" sz="240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5" name="1"/>
          <p:cNvSpPr/>
          <p:nvPr>
            <p:custDataLst>
              <p:tags r:id="rId3"/>
            </p:custDataLst>
          </p:nvPr>
        </p:nvSpPr>
        <p:spPr>
          <a:xfrm>
            <a:off x="4478655" y="712470"/>
            <a:ext cx="7263130" cy="3710940"/>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fontAlgn="auto">
              <a:lnSpc>
                <a:spcPts val="6340"/>
              </a:lnSpc>
              <a:spcBef>
                <a:spcPts val="0"/>
              </a:spcBef>
              <a:spcAft>
                <a:spcPts val="300"/>
              </a:spcAft>
              <a:buClrTx/>
              <a:buSzTx/>
              <a:buNone/>
            </a:pPr>
            <a:r>
              <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rPr>
              <a:t>小少年，爱创造，这些发明我探索</a:t>
            </a:r>
            <a:endPar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endParaRPr>
          </a:p>
          <a:p>
            <a:pPr marL="0" lvl="0" algn="just" fontAlgn="auto">
              <a:lnSpc>
                <a:spcPts val="6340"/>
              </a:lnSpc>
              <a:spcBef>
                <a:spcPts val="0"/>
              </a:spcBef>
              <a:spcAft>
                <a:spcPts val="300"/>
              </a:spcAft>
              <a:buClrTx/>
              <a:buSzTx/>
              <a:buNone/>
            </a:pPr>
            <a:r>
              <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rPr>
              <a:t>小先锋，学榜样，这种精神我学习</a:t>
            </a:r>
            <a:endPar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endParaRPr>
          </a:p>
          <a:p>
            <a:pPr marL="0" lvl="0" algn="just" fontAlgn="auto">
              <a:lnSpc>
                <a:spcPts val="6340"/>
              </a:lnSpc>
              <a:spcBef>
                <a:spcPts val="0"/>
              </a:spcBef>
              <a:spcAft>
                <a:spcPts val="300"/>
              </a:spcAft>
              <a:buClrTx/>
              <a:buSzTx/>
              <a:buNone/>
            </a:pPr>
            <a:r>
              <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rPr>
              <a:t>小邮差，爱家乡，这些历史我追寻</a:t>
            </a:r>
            <a:endPar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endParaRPr>
          </a:p>
          <a:p>
            <a:pPr marL="0" lvl="0" algn="just" fontAlgn="auto">
              <a:lnSpc>
                <a:spcPts val="6340"/>
              </a:lnSpc>
              <a:spcBef>
                <a:spcPts val="0"/>
              </a:spcBef>
              <a:spcAft>
                <a:spcPts val="300"/>
              </a:spcAft>
              <a:buClrTx/>
              <a:buSzTx/>
              <a:buNone/>
            </a:pPr>
            <a:r>
              <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rPr>
              <a:t>红领巾，爱学习，这些榜样我来讲</a:t>
            </a:r>
            <a:endParaRPr lang="zh-CN" altLang="en-US" sz="3200" dirty="0">
              <a:solidFill>
                <a:srgbClr val="FF0604"/>
              </a:solidFill>
              <a:latin typeface="微软雅黑" panose="020B0503020204020204" pitchFamily="34" charset="-122"/>
              <a:ea typeface="微软雅黑" panose="020B0503020204020204" pitchFamily="34" charset="-122"/>
              <a:cs typeface="阿里巴巴普惠体 2.0 95 ExtraBold" panose="00020600040101010101" charset="-122"/>
              <a:sym typeface="+mn-ea"/>
            </a:endParaRPr>
          </a:p>
        </p:txBody>
      </p:sp>
      <p:sp>
        <p:nvSpPr>
          <p:cNvPr id="5" name="1"/>
          <p:cNvSpPr/>
          <p:nvPr>
            <p:custDataLst>
              <p:tags r:id="rId4"/>
            </p:custDataLst>
          </p:nvPr>
        </p:nvSpPr>
        <p:spPr>
          <a:xfrm>
            <a:off x="3918759" y="1859610"/>
            <a:ext cx="504000" cy="503555"/>
          </a:xfrm>
          <a:prstGeom prst="roundRect">
            <a:avLst/>
          </a:prstGeom>
          <a:gradFill>
            <a:gsLst>
              <a:gs pos="12000">
                <a:srgbClr val="FF8F2F"/>
              </a:gs>
              <a:gs pos="100000">
                <a:srgbClr val="FF3920"/>
              </a:gs>
            </a:gsLst>
            <a:lin ang="5400000" scaled="0"/>
          </a:gradFill>
          <a:ln w="19050" cap="flat" cmpd="sng" algn="ctr">
            <a:solidFill>
              <a:schemeClr val="bg1"/>
            </a:solidFill>
            <a:prstDash val="solid"/>
            <a:miter lim="800000"/>
          </a:ln>
          <a:effectLst>
            <a:outerShdw blurRad="63500" sx="102000" sy="102000" algn="ctr" rotWithShape="0">
              <a:srgbClr val="FA804F">
                <a:alpha val="40000"/>
              </a:srgbClr>
            </a:outerShdw>
          </a:effectLst>
        </p:spPr>
        <p:txBody>
          <a:bodyPr tIns="107950" rtlCol="0" anchor="ctr">
            <a:noAutofit/>
          </a:bodyPr>
          <a:lstStyle/>
          <a:p>
            <a:pPr lvl="0" algn="ctr">
              <a:spcBef>
                <a:spcPts val="0"/>
              </a:spcBef>
              <a:spcAft>
                <a:spcPts val="0"/>
              </a:spcAft>
              <a:buClrTx/>
              <a:buSzTx/>
              <a:buFontTx/>
              <a:defRPr/>
            </a:pPr>
            <a:r>
              <a:rPr lang="zh-CN" altLang="en-US" sz="24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rPr>
              <a:t>二</a:t>
            </a:r>
            <a:endParaRPr lang="zh-CN" altLang="en-US" sz="24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endParaRPr>
          </a:p>
        </p:txBody>
      </p:sp>
      <p:sp>
        <p:nvSpPr>
          <p:cNvPr id="6" name="1"/>
          <p:cNvSpPr/>
          <p:nvPr>
            <p:custDataLst>
              <p:tags r:id="rId5"/>
            </p:custDataLst>
          </p:nvPr>
        </p:nvSpPr>
        <p:spPr>
          <a:xfrm>
            <a:off x="3918759" y="2695270"/>
            <a:ext cx="504000" cy="503555"/>
          </a:xfrm>
          <a:prstGeom prst="roundRect">
            <a:avLst/>
          </a:prstGeom>
          <a:gradFill>
            <a:gsLst>
              <a:gs pos="12000">
                <a:srgbClr val="FF8F2F"/>
              </a:gs>
              <a:gs pos="100000">
                <a:srgbClr val="FF3920"/>
              </a:gs>
            </a:gsLst>
            <a:lin ang="5400000" scaled="0"/>
          </a:gradFill>
          <a:ln w="19050" cap="flat" cmpd="sng" algn="ctr">
            <a:solidFill>
              <a:schemeClr val="bg1"/>
            </a:solidFill>
            <a:prstDash val="solid"/>
            <a:miter lim="800000"/>
          </a:ln>
          <a:effectLst>
            <a:outerShdw blurRad="63500" sx="102000" sy="102000" algn="ctr" rotWithShape="0">
              <a:srgbClr val="FA804F">
                <a:alpha val="40000"/>
              </a:srgbClr>
            </a:outerShdw>
          </a:effectLst>
        </p:spPr>
        <p:txBody>
          <a:bodyPr tIns="107950" rtlCol="0" anchor="ctr">
            <a:noAutofit/>
          </a:bodyPr>
          <a:lstStyle/>
          <a:p>
            <a:pPr lvl="0" algn="ctr">
              <a:spcBef>
                <a:spcPts val="0"/>
              </a:spcBef>
              <a:spcAft>
                <a:spcPts val="0"/>
              </a:spcAft>
              <a:buClrTx/>
              <a:buSzTx/>
              <a:buFontTx/>
              <a:defRPr/>
            </a:pPr>
            <a:r>
              <a:rPr lang="zh-CN" altLang="en-US" sz="24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rPr>
              <a:t>三</a:t>
            </a:r>
            <a:endParaRPr lang="zh-CN" altLang="en-US" sz="24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endParaRPr>
          </a:p>
        </p:txBody>
      </p:sp>
      <p:sp>
        <p:nvSpPr>
          <p:cNvPr id="7" name="1"/>
          <p:cNvSpPr/>
          <p:nvPr>
            <p:custDataLst>
              <p:tags r:id="rId6"/>
            </p:custDataLst>
          </p:nvPr>
        </p:nvSpPr>
        <p:spPr>
          <a:xfrm>
            <a:off x="3918759" y="3540455"/>
            <a:ext cx="504000" cy="503555"/>
          </a:xfrm>
          <a:prstGeom prst="roundRect">
            <a:avLst/>
          </a:prstGeom>
          <a:gradFill>
            <a:gsLst>
              <a:gs pos="12000">
                <a:srgbClr val="FF8F2F"/>
              </a:gs>
              <a:gs pos="100000">
                <a:srgbClr val="FF3920"/>
              </a:gs>
            </a:gsLst>
            <a:lin ang="5400000" scaled="0"/>
          </a:gradFill>
          <a:ln w="19050" cap="flat" cmpd="sng" algn="ctr">
            <a:solidFill>
              <a:schemeClr val="bg1"/>
            </a:solidFill>
            <a:prstDash val="solid"/>
            <a:miter lim="800000"/>
          </a:ln>
          <a:effectLst>
            <a:outerShdw blurRad="63500" sx="102000" sy="102000" algn="ctr" rotWithShape="0">
              <a:srgbClr val="FA804F">
                <a:alpha val="40000"/>
              </a:srgbClr>
            </a:outerShdw>
          </a:effectLst>
        </p:spPr>
        <p:txBody>
          <a:bodyPr tIns="107950" rtlCol="0" anchor="ctr">
            <a:noAutofit/>
          </a:bodyPr>
          <a:lstStyle/>
          <a:p>
            <a:pPr lvl="0" algn="ctr">
              <a:spcBef>
                <a:spcPts val="0"/>
              </a:spcBef>
              <a:spcAft>
                <a:spcPts val="0"/>
              </a:spcAft>
              <a:buClrTx/>
              <a:buSzTx/>
              <a:buFontTx/>
              <a:defRPr/>
            </a:pPr>
            <a:r>
              <a:rPr lang="zh-CN" altLang="en-US" sz="24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rPr>
              <a:t>四</a:t>
            </a:r>
            <a:endParaRPr lang="zh-CN" altLang="en-US" sz="24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endParaRPr>
          </a:p>
        </p:txBody>
      </p:sp>
      <p:grpSp>
        <p:nvGrpSpPr>
          <p:cNvPr id="14" name="组合 13"/>
          <p:cNvGrpSpPr/>
          <p:nvPr/>
        </p:nvGrpSpPr>
        <p:grpSpPr>
          <a:xfrm>
            <a:off x="1314104" y="876425"/>
            <a:ext cx="1383724" cy="3169285"/>
            <a:chOff x="777681" y="1129530"/>
            <a:chExt cx="10636000" cy="3169285"/>
          </a:xfrm>
        </p:grpSpPr>
        <p:sp>
          <p:nvSpPr>
            <p:cNvPr id="17" name="文本框 16"/>
            <p:cNvSpPr txBox="1"/>
            <p:nvPr/>
          </p:nvSpPr>
          <p:spPr>
            <a:xfrm>
              <a:off x="777681" y="1129530"/>
              <a:ext cx="10635999" cy="1631216"/>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10000"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rPr>
                <a:t>目录</a:t>
              </a:r>
              <a:endParaRPr lang="zh-CN" altLang="en-US" sz="10000"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endParaRPr>
            </a:p>
          </p:txBody>
        </p:sp>
        <p:sp>
          <p:nvSpPr>
            <p:cNvPr id="20" name="文本框 19"/>
            <p:cNvSpPr txBox="1"/>
            <p:nvPr/>
          </p:nvSpPr>
          <p:spPr>
            <a:xfrm>
              <a:off x="777682" y="1129530"/>
              <a:ext cx="10635999" cy="31692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10000"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rPr>
                <a:t>目录</a:t>
              </a:r>
              <a:endParaRPr lang="zh-CN" altLang="en-US" sz="10000"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p:txBody>
        </p:sp>
      </p:grpSp>
    </p:spTree>
  </p:cSld>
  <p:clrMapOvr>
    <a:masterClrMapping/>
  </p:clrMapOvr>
  <p:transition spd="med">
    <p:pull/>
  </p:transition>
  <p:timing>
    <p:tnLst>
      <p:par>
        <p:cTn id="1" dur="indefinite" restart="never" nodeType="tmRoot"/>
      </p:par>
    </p:tnLst>
    <p:bldLst>
      <p:bldP spid="4" grpId="1" animBg="1"/>
      <p:bldP spid="15" grpId="1"/>
      <p:bldP spid="5" grpId="1" animBg="1"/>
      <p:bldP spid="6" grpId="1"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E:/照片——个人、学生获奖/10.24王莹记者 思政课照片/11.jpg11"/>
          <p:cNvPicPr>
            <a:picLocks noChangeAspect="1"/>
          </p:cNvPicPr>
          <p:nvPr/>
        </p:nvPicPr>
        <p:blipFill>
          <a:blip r:embed="rId1"/>
          <a:srcRect t="1072" b="1072"/>
          <a:stretch>
            <a:fillRect/>
          </a:stretch>
        </p:blipFill>
        <p:spPr>
          <a:xfrm>
            <a:off x="4480642" y="833751"/>
            <a:ext cx="5238073" cy="3417180"/>
          </a:xfrm>
          <a:prstGeom prst="rect">
            <a:avLst/>
          </a:prstGeom>
          <a:ln w="50800">
            <a:solidFill>
              <a:schemeClr val="bg1"/>
            </a:solidFill>
          </a:ln>
          <a:effectLst>
            <a:outerShdw blurRad="292100" dist="139700" dir="2700000" algn="tl" rotWithShape="0">
              <a:srgbClr val="333333">
                <a:alpha val="65000"/>
              </a:srgbClr>
            </a:outerShdw>
          </a:effectLst>
        </p:spPr>
      </p:pic>
      <p:sp>
        <p:nvSpPr>
          <p:cNvPr id="17" name="TextBox 3"/>
          <p:cNvSpPr txBox="1">
            <a:spLocks noChangeArrowheads="1"/>
          </p:cNvSpPr>
          <p:nvPr/>
        </p:nvSpPr>
        <p:spPr bwMode="auto">
          <a:xfrm>
            <a:off x="3151862" y="1701207"/>
            <a:ext cx="921385" cy="1990132"/>
          </a:xfrm>
          <a:prstGeom prst="rect">
            <a:avLst/>
          </a:prstGeom>
          <a:noFill/>
          <a:ln w="9525">
            <a:noFill/>
            <a:miter lim="800000"/>
          </a:ln>
        </p:spPr>
        <p:txBody>
          <a:bodyPr vert="eaVert" wrap="square">
            <a:spAutoFit/>
          </a:bodyPr>
          <a:lstStyle/>
          <a:p>
            <a:r>
              <a:rPr lang="zh-CN" altLang="en-US" sz="1600" dirty="0">
                <a:solidFill>
                  <a:schemeClr val="tx1"/>
                </a:solidFill>
                <a:latin typeface="宋体" panose="02010600030101010101" pitchFamily="2" charset="-122"/>
                <a:ea typeface="宋体" panose="02010600030101010101" pitchFamily="2" charset="-122"/>
              </a:rPr>
              <a:t>现代智能化</a:t>
            </a:r>
            <a:endParaRPr lang="zh-CN" altLang="en-US" sz="1600" dirty="0">
              <a:solidFill>
                <a:schemeClr val="tx1"/>
              </a:solidFill>
              <a:latin typeface="宋体" panose="02010600030101010101" pitchFamily="2" charset="-122"/>
              <a:ea typeface="宋体" panose="02010600030101010101" pitchFamily="2" charset="-122"/>
            </a:endParaRPr>
          </a:p>
          <a:p>
            <a:r>
              <a:rPr lang="zh-CN" altLang="en-US" sz="1600" dirty="0">
                <a:solidFill>
                  <a:schemeClr val="tx1"/>
                </a:solidFill>
                <a:latin typeface="宋体" panose="02010600030101010101" pitchFamily="2" charset="-122"/>
                <a:ea typeface="宋体" panose="02010600030101010101" pitchFamily="2" charset="-122"/>
              </a:rPr>
              <a:t>高科技</a:t>
            </a:r>
            <a:endParaRPr lang="zh-CN" altLang="en-US" sz="1600" dirty="0">
              <a:solidFill>
                <a:schemeClr val="tx1"/>
              </a:solidFill>
              <a:latin typeface="宋体" panose="02010600030101010101" pitchFamily="2" charset="-122"/>
              <a:ea typeface="宋体" panose="02010600030101010101" pitchFamily="2" charset="-122"/>
            </a:endParaRPr>
          </a:p>
          <a:p>
            <a:r>
              <a:rPr lang="zh-CN" altLang="en-US" sz="1600" dirty="0">
                <a:solidFill>
                  <a:schemeClr val="tx1"/>
                </a:solidFill>
                <a:latin typeface="宋体" panose="02010600030101010101" pitchFamily="2" charset="-122"/>
                <a:ea typeface="宋体" panose="02010600030101010101" pitchFamily="2" charset="-122"/>
              </a:rPr>
              <a:t>智慧大棚</a:t>
            </a:r>
            <a:endParaRPr lang="zh-CN" altLang="en-US" sz="1600" dirty="0">
              <a:solidFill>
                <a:schemeClr val="tx1"/>
              </a:solidFill>
              <a:latin typeface="宋体" panose="02010600030101010101" pitchFamily="2" charset="-122"/>
              <a:ea typeface="宋体" panose="02010600030101010101" pitchFamily="2" charset="-122"/>
            </a:endParaRPr>
          </a:p>
        </p:txBody>
      </p:sp>
      <p:sp>
        <p:nvSpPr>
          <p:cNvPr id="18" name="TextBox 14"/>
          <p:cNvSpPr txBox="1">
            <a:spLocks noChangeArrowheads="1"/>
          </p:cNvSpPr>
          <p:nvPr/>
        </p:nvSpPr>
        <p:spPr bwMode="auto">
          <a:xfrm>
            <a:off x="2538560" y="1487144"/>
            <a:ext cx="613410" cy="4259798"/>
          </a:xfrm>
          <a:prstGeom prst="rect">
            <a:avLst/>
          </a:prstGeom>
          <a:noFill/>
          <a:ln w="9525">
            <a:noFill/>
            <a:miter lim="800000"/>
          </a:ln>
        </p:spPr>
        <p:txBody>
          <a:bodyPr vert="eaVert" wrap="square">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果蔬田舍</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pic>
        <p:nvPicPr>
          <p:cNvPr id="19" name="图片 18" descr="E:/照片——个人、学生获奖/10.24王莹记者 思政课照片/12.jpg12"/>
          <p:cNvPicPr/>
          <p:nvPr/>
        </p:nvPicPr>
        <p:blipFill>
          <a:blip r:embed="rId2"/>
          <a:srcRect t="22" b="22"/>
          <a:stretch>
            <a:fillRect/>
          </a:stretch>
        </p:blipFill>
        <p:spPr>
          <a:xfrm>
            <a:off x="7273510" y="4446830"/>
            <a:ext cx="2445205" cy="1629539"/>
          </a:xfrm>
          <a:prstGeom prst="rect">
            <a:avLst/>
          </a:prstGeom>
          <a:ln w="50800">
            <a:solidFill>
              <a:schemeClr val="bg1"/>
            </a:solidFill>
          </a:ln>
          <a:effectLst>
            <a:outerShdw blurRad="50800" dist="38100" dir="2700000" sx="102000" sy="102000" algn="tl" rotWithShape="0">
              <a:prstClr val="black">
                <a:alpha val="40000"/>
              </a:prstClr>
            </a:outerShdw>
          </a:effectLst>
        </p:spPr>
      </p:pic>
      <p:pic>
        <p:nvPicPr>
          <p:cNvPr id="20" name="图片 19" descr="E:/照片——个人、学生获奖/10.24王莹记者 思政课照片/1.jpg1"/>
          <p:cNvPicPr/>
          <p:nvPr/>
        </p:nvPicPr>
        <p:blipFill>
          <a:blip r:embed="rId3"/>
          <a:srcRect l="23" r="23"/>
          <a:stretch>
            <a:fillRect/>
          </a:stretch>
        </p:blipFill>
        <p:spPr>
          <a:xfrm>
            <a:off x="4627936" y="4443758"/>
            <a:ext cx="2443410" cy="1629540"/>
          </a:xfrm>
          <a:prstGeom prst="rect">
            <a:avLst/>
          </a:prstGeom>
          <a:ln w="38100">
            <a:solidFill>
              <a:schemeClr val="bg1"/>
            </a:solidFill>
          </a:ln>
          <a:effectLst>
            <a:outerShdw blurRad="50800" dist="38100" dir="2700000" sx="102000" sy="102000" algn="tl" rotWithShape="0">
              <a:prstClr val="black">
                <a:alpha val="40000"/>
              </a:prstClr>
            </a:outerShdw>
          </a:effectLst>
        </p:spPr>
      </p:pic>
      <p:pic>
        <p:nvPicPr>
          <p:cNvPr id="21" name="图片 20" descr="E:/照片——个人、学生获奖/10.24王莹记者 思政课照片/10.jpg10"/>
          <p:cNvPicPr/>
          <p:nvPr/>
        </p:nvPicPr>
        <p:blipFill>
          <a:blip r:embed="rId4"/>
          <a:srcRect l="43" r="43"/>
          <a:stretch>
            <a:fillRect/>
          </a:stretch>
        </p:blipFill>
        <p:spPr>
          <a:xfrm>
            <a:off x="1979938" y="4446830"/>
            <a:ext cx="2442871" cy="1629539"/>
          </a:xfrm>
          <a:prstGeom prst="rect">
            <a:avLst/>
          </a:prstGeom>
          <a:ln w="38100">
            <a:solidFill>
              <a:schemeClr val="bg1"/>
            </a:solidFill>
          </a:ln>
          <a:effectLst>
            <a:outerShdw blurRad="50800" dist="38100" dir="2700000" sx="102000" sy="102000" algn="tl" rotWithShape="0">
              <a:prstClr val="black">
                <a:alpha val="40000"/>
              </a:prstClr>
            </a:outerShdw>
          </a:effectLst>
        </p:spPr>
      </p:pic>
      <p:sp>
        <p:nvSpPr>
          <p:cNvPr id="22" name="文本框 5"/>
          <p:cNvSpPr txBox="1"/>
          <p:nvPr/>
        </p:nvSpPr>
        <p:spPr>
          <a:xfrm>
            <a:off x="356870" y="294005"/>
            <a:ext cx="4074795" cy="398780"/>
          </a:xfrm>
          <a:prstGeom prst="rect">
            <a:avLst/>
          </a:prstGeom>
          <a:noFill/>
        </p:spPr>
        <p:txBody>
          <a:bodyPr wrap="square" rtlCol="0">
            <a:spAutoFit/>
          </a:bodyPr>
          <a:lstStyle/>
          <a:p>
            <a:r>
              <a:rPr lang="zh-CN" altLang="en-US" sz="2000" b="1" dirty="0">
                <a:solidFill>
                  <a:schemeClr val="tx1"/>
                </a:solidFill>
                <a:latin typeface="黑体" panose="02010609060101010101" charset="-122"/>
                <a:ea typeface="黑体" panose="02010609060101010101" charset="-122"/>
              </a:rPr>
              <a:t>小少年，爱创造，这些发明我探索</a:t>
            </a:r>
            <a:endParaRPr lang="zh-CN" altLang="en-US" sz="2000" b="1" dirty="0">
              <a:solidFill>
                <a:schemeClr val="tx1"/>
              </a:solidFill>
              <a:latin typeface="黑体" panose="02010609060101010101" charset="-122"/>
              <a:ea typeface="黑体" panose="02010609060101010101" charset="-122"/>
            </a:endParaRPr>
          </a:p>
        </p:txBody>
      </p:sp>
      <p:grpSp>
        <p:nvGrpSpPr>
          <p:cNvPr id="24" name="组合 23"/>
          <p:cNvGrpSpPr/>
          <p:nvPr/>
        </p:nvGrpSpPr>
        <p:grpSpPr>
          <a:xfrm>
            <a:off x="4605987" y="508139"/>
            <a:ext cx="8382214" cy="0"/>
            <a:chOff x="4348525" y="620688"/>
            <a:chExt cx="8181294" cy="0"/>
          </a:xfrm>
        </p:grpSpPr>
        <p:cxnSp>
          <p:nvCxnSpPr>
            <p:cNvPr id="25" name="直接连接符 24"/>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48" presetClass="entr" presetSubtype="0" accel="5000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0"/>
                                        </p:tgtEl>
                                        <p:attrNameLst>
                                          <p:attrName>ppt_y</p:attrName>
                                        </p:attrNameLst>
                                      </p:cBhvr>
                                      <p:tavLst>
                                        <p:tav tm="0">
                                          <p:val>
                                            <p:strVal val="#ppt_y"/>
                                          </p:val>
                                        </p:tav>
                                        <p:tav tm="100000">
                                          <p:val>
                                            <p:strVal val="#ppt_y"/>
                                          </p:val>
                                        </p:tav>
                                      </p:tavLst>
                                    </p:anim>
                                    <p:animEffect transition="in" filter="fade">
                                      <p:cBhvr>
                                        <p:cTn id="18" dur="1000"/>
                                        <p:tgtEl>
                                          <p:spTgt spid="10"/>
                                        </p:tgtEl>
                                      </p:cBhvr>
                                    </p:animEffect>
                                  </p:childTnLst>
                                </p:cTn>
                              </p:par>
                            </p:childTnLst>
                          </p:cTn>
                        </p:par>
                        <p:par>
                          <p:cTn id="19" fill="hold">
                            <p:stCondLst>
                              <p:cond delay="2000"/>
                            </p:stCondLst>
                            <p:childTnLst>
                              <p:par>
                                <p:cTn id="20" presetID="2" presetClass="entr" presetSubtype="2"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3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30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524" y="0"/>
            <a:ext cx="12188952" cy="6858000"/>
          </a:xfrm>
          <a:prstGeom prst="rect">
            <a:avLst/>
          </a:prstGeom>
        </p:spPr>
      </p:pic>
      <p:pic>
        <p:nvPicPr>
          <p:cNvPr id="5" name="图片 4" descr="1a"/>
          <p:cNvPicPr>
            <a:picLocks noChangeAspect="1"/>
          </p:cNvPicPr>
          <p:nvPr/>
        </p:nvPicPr>
        <p:blipFill rotWithShape="1">
          <a:blip r:embed="rId2"/>
          <a:srcRect l="66267" t="43133"/>
          <a:stretch>
            <a:fillRect/>
          </a:stretch>
        </p:blipFill>
        <p:spPr>
          <a:xfrm flipH="1">
            <a:off x="-184785" y="3311011"/>
            <a:ext cx="3432256" cy="3255523"/>
          </a:xfrm>
          <a:prstGeom prst="rect">
            <a:avLst/>
          </a:prstGeom>
        </p:spPr>
      </p:pic>
      <p:grpSp>
        <p:nvGrpSpPr>
          <p:cNvPr id="8" name="组合 7"/>
          <p:cNvGrpSpPr/>
          <p:nvPr/>
        </p:nvGrpSpPr>
        <p:grpSpPr>
          <a:xfrm>
            <a:off x="2336562" y="394260"/>
            <a:ext cx="7824622" cy="1639378"/>
            <a:chOff x="2205936" y="631917"/>
            <a:chExt cx="7824622" cy="1639378"/>
          </a:xfrm>
        </p:grpSpPr>
        <p:sp>
          <p:nvSpPr>
            <p:cNvPr id="9" name="矩形: 圆角 8"/>
            <p:cNvSpPr/>
            <p:nvPr/>
          </p:nvSpPr>
          <p:spPr>
            <a:xfrm>
              <a:off x="5072455" y="1749927"/>
              <a:ext cx="1953303" cy="521368"/>
            </a:xfrm>
            <a:prstGeom prst="roundRect">
              <a:avLst>
                <a:gd name="adj" fmla="val 44690"/>
              </a:avLst>
            </a:prstGeom>
            <a:solidFill>
              <a:srgbClr val="FF0604"/>
            </a:solidFill>
            <a:ln w="12700" cap="flat" cmpd="sng" algn="ctr">
              <a:noFill/>
              <a:prstDash val="solid"/>
            </a:ln>
            <a:effectLst/>
          </p:spPr>
          <p:txBody>
            <a:bodyPr rtlCol="0" anchor="ctr"/>
            <a:lstStyle/>
            <a:p>
              <a:pPr algn="dist"/>
              <a:r>
                <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rPr>
                <a:t>第一部分</a:t>
              </a:r>
              <a:endParaRPr lang="zh-CN" altLang="en-US" sz="2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cxnSp>
          <p:nvCxnSpPr>
            <p:cNvPr id="10" name="直接连接符 9"/>
            <p:cNvCxnSpPr/>
            <p:nvPr/>
          </p:nvCxnSpPr>
          <p:spPr>
            <a:xfrm>
              <a:off x="7577562"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2205936" y="2026226"/>
              <a:ext cx="2452996" cy="0"/>
            </a:xfrm>
            <a:prstGeom prst="line">
              <a:avLst/>
            </a:prstGeom>
            <a:ln w="25400" cap="rnd">
              <a:solidFill>
                <a:srgbClr val="FF0604"/>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836" y="631917"/>
              <a:ext cx="1183799" cy="1183799"/>
            </a:xfrm>
            <a:prstGeom prst="rect">
              <a:avLst/>
            </a:prstGeom>
          </p:spPr>
        </p:pic>
      </p:grpSp>
      <p:grpSp>
        <p:nvGrpSpPr>
          <p:cNvPr id="14" name="组合 13"/>
          <p:cNvGrpSpPr/>
          <p:nvPr/>
        </p:nvGrpSpPr>
        <p:grpSpPr>
          <a:xfrm>
            <a:off x="2090058" y="2057122"/>
            <a:ext cx="8280274" cy="1323439"/>
            <a:chOff x="777681" y="1129530"/>
            <a:chExt cx="10636000" cy="1323439"/>
          </a:xfrm>
        </p:grpSpPr>
        <p:sp>
          <p:nvSpPr>
            <p:cNvPr id="15" name="文本框 14"/>
            <p:cNvSpPr txBox="1"/>
            <p:nvPr/>
          </p:nvSpPr>
          <p:spPr>
            <a:xfrm>
              <a:off x="777681" y="1129530"/>
              <a:ext cx="10635999" cy="1323439"/>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rPr>
                <a:t>唱响红色主旋律</a:t>
              </a:r>
              <a:endParaRPr lang="zh-CN" altLang="en-US"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endParaRPr>
            </a:p>
          </p:txBody>
        </p:sp>
        <p:sp>
          <p:nvSpPr>
            <p:cNvPr id="16" name="文本框 15"/>
            <p:cNvSpPr txBox="1"/>
            <p:nvPr/>
          </p:nvSpPr>
          <p:spPr>
            <a:xfrm>
              <a:off x="777682" y="1129530"/>
              <a:ext cx="10635999" cy="1323439"/>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rPr>
                <a:t>唱响红色主旋律</a:t>
              </a:r>
              <a:endParaRPr lang="zh-CN" altLang="en-US"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p:txBody>
        </p:sp>
      </p:grpSp>
      <p:sp>
        <p:nvSpPr>
          <p:cNvPr id="17" name="副标题 2"/>
          <p:cNvSpPr>
            <a:spLocks noGrp="1"/>
          </p:cNvSpPr>
          <p:nvPr/>
        </p:nvSpPr>
        <p:spPr>
          <a:xfrm>
            <a:off x="3918725" y="3567748"/>
            <a:ext cx="4756467" cy="35877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endParaRPr sz="2400" dirty="0">
              <a:solidFill>
                <a:srgbClr val="FF0000"/>
              </a:solidFill>
              <a:latin typeface="思源黑体 CN Regular" panose="020B0500000000000000" pitchFamily="34" charset="-122"/>
              <a:ea typeface="思源黑体 CN Regular" panose="020B0500000000000000" pitchFamily="34" charset="-122"/>
              <a:cs typeface="有爱魔兽圆体 CN Medium" panose="020B0602040504020204" charset="-122"/>
            </a:endParaRPr>
          </a:p>
        </p:txBody>
      </p:sp>
      <p:sp>
        <p:nvSpPr>
          <p:cNvPr id="18" name="五角星 63"/>
          <p:cNvSpPr/>
          <p:nvPr/>
        </p:nvSpPr>
        <p:spPr>
          <a:xfrm>
            <a:off x="8718538" y="3579109"/>
            <a:ext cx="263052" cy="263102"/>
          </a:xfrm>
          <a:prstGeom prst="star5">
            <a:avLst>
              <a:gd name="adj" fmla="val 23355"/>
              <a:gd name="hf" fmla="val 105146"/>
              <a:gd name="vf" fmla="val 110557"/>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9" name="五角星 64"/>
          <p:cNvSpPr/>
          <p:nvPr/>
        </p:nvSpPr>
        <p:spPr>
          <a:xfrm>
            <a:off x="3497694" y="3618865"/>
            <a:ext cx="263052" cy="263102"/>
          </a:xfrm>
          <a:prstGeom prst="star5">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文本框 19"/>
          <p:cNvSpPr txBox="1"/>
          <p:nvPr>
            <p:custDataLst>
              <p:tags r:id="rId4"/>
            </p:custDataLst>
          </p:nvPr>
        </p:nvSpPr>
        <p:spPr>
          <a:xfrm>
            <a:off x="3829476" y="3544330"/>
            <a:ext cx="4845716" cy="461665"/>
          </a:xfrm>
          <a:prstGeom prst="rect">
            <a:avLst/>
          </a:prstGeom>
          <a:noFill/>
        </p:spPr>
        <p:txBody>
          <a:bodyPr wrap="square" rtlCol="0">
            <a:spAutoFit/>
          </a:bodyPr>
          <a:lstStyle/>
          <a:p>
            <a:pPr algn="dist"/>
            <a:r>
              <a:rPr lang="en-US" altLang="zh-CN"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2023</a:t>
            </a:r>
            <a:r>
              <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年度学校思想政治理论教育课</a:t>
            </a:r>
            <a:endPar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1752" y="3311012"/>
            <a:ext cx="2118120" cy="124690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nodePh="1">
                                  <p:stCondLst>
                                    <p:cond delay="0"/>
                                  </p:stCondLst>
                                  <p:endCondLst>
                                    <p:cond evt="begin" delay="0">
                                      <p:tn val="30"/>
                                    </p:cond>
                                  </p:end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6" name="图片 5" descr="1a"/>
          <p:cNvPicPr>
            <a:picLocks noChangeAspect="1"/>
          </p:cNvPicPr>
          <p:nvPr/>
        </p:nvPicPr>
        <p:blipFill rotWithShape="1">
          <a:blip r:embed="rId2"/>
          <a:srcRect l="68746" t="40456"/>
          <a:stretch>
            <a:fillRect/>
          </a:stretch>
        </p:blipFill>
        <p:spPr>
          <a:xfrm>
            <a:off x="8522251" y="3080851"/>
            <a:ext cx="3446172" cy="3694021"/>
          </a:xfrm>
          <a:prstGeom prst="rect">
            <a:avLst/>
          </a:prstGeom>
        </p:spPr>
      </p:pic>
      <p:grpSp>
        <p:nvGrpSpPr>
          <p:cNvPr id="7" name="组合 6"/>
          <p:cNvGrpSpPr/>
          <p:nvPr/>
        </p:nvGrpSpPr>
        <p:grpSpPr>
          <a:xfrm>
            <a:off x="1513342" y="1449635"/>
            <a:ext cx="9190893" cy="1631216"/>
            <a:chOff x="777681" y="1129530"/>
            <a:chExt cx="10636000" cy="1631216"/>
          </a:xfrm>
        </p:grpSpPr>
        <p:sp>
          <p:nvSpPr>
            <p:cNvPr id="5" name="文本框 4"/>
            <p:cNvSpPr txBox="1"/>
            <p:nvPr/>
          </p:nvSpPr>
          <p:spPr>
            <a:xfrm>
              <a:off x="777681" y="1129530"/>
              <a:ext cx="10635999" cy="1631216"/>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10000"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rPr>
                <a:t>开学思政第一课</a:t>
              </a:r>
              <a:endParaRPr lang="zh-CN" altLang="en-US" sz="10000" i="0" dirty="0">
                <a:ln w="92075">
                  <a:solidFill>
                    <a:schemeClr val="bg1"/>
                  </a:solidFill>
                </a:ln>
                <a:solidFill>
                  <a:schemeClr val="bg1"/>
                </a:solidFill>
                <a:effectLst>
                  <a:outerShdw blurRad="50800" dist="50800" dir="5400000" algn="ctr" rotWithShape="0">
                    <a:srgbClr val="FF0604">
                      <a:alpha val="28000"/>
                    </a:srgbClr>
                  </a:outerShdw>
                </a:effectLst>
                <a:latin typeface="汉仪菱心体简" panose="02010400000101010101" pitchFamily="2" charset="-122"/>
                <a:ea typeface="汉仪菱心体简" panose="02010400000101010101" pitchFamily="2" charset="-122"/>
                <a:sym typeface="+mn-lt"/>
              </a:endParaRPr>
            </a:p>
          </p:txBody>
        </p:sp>
        <p:sp>
          <p:nvSpPr>
            <p:cNvPr id="3" name="文本框 2"/>
            <p:cNvSpPr txBox="1"/>
            <p:nvPr/>
          </p:nvSpPr>
          <p:spPr>
            <a:xfrm>
              <a:off x="777682" y="1129530"/>
              <a:ext cx="10635999" cy="1631216"/>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10000"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rPr>
                <a:t>开学思政第一课</a:t>
              </a:r>
              <a:endParaRPr lang="zh-CN" altLang="en-US" sz="10000" i="0" dirty="0">
                <a:gradFill>
                  <a:gsLst>
                    <a:gs pos="12000">
                      <a:srgbClr val="FF8F2F"/>
                    </a:gs>
                    <a:gs pos="100000">
                      <a:srgbClr val="FF3920"/>
                    </a:gs>
                  </a:gsLst>
                  <a:lin ang="5400000" scaled="0"/>
                </a:gradFill>
                <a:effectLst/>
                <a:latin typeface="汉仪菱心体简" panose="02010400000101010101" pitchFamily="2" charset="-122"/>
                <a:ea typeface="汉仪菱心体简" panose="02010400000101010101" pitchFamily="2" charset="-122"/>
                <a:sym typeface="+mn-lt"/>
              </a:endParaRPr>
            </a:p>
          </p:txBody>
        </p:sp>
      </p:grpSp>
      <p:grpSp>
        <p:nvGrpSpPr>
          <p:cNvPr id="8" name="组合 7"/>
          <p:cNvGrpSpPr/>
          <p:nvPr/>
        </p:nvGrpSpPr>
        <p:grpSpPr>
          <a:xfrm>
            <a:off x="2364055" y="969338"/>
            <a:ext cx="7777475" cy="861774"/>
            <a:chOff x="777681" y="1129530"/>
            <a:chExt cx="10636000" cy="861774"/>
          </a:xfrm>
        </p:grpSpPr>
        <p:sp>
          <p:nvSpPr>
            <p:cNvPr id="9" name="文本框 8"/>
            <p:cNvSpPr txBox="1"/>
            <p:nvPr/>
          </p:nvSpPr>
          <p:spPr>
            <a:xfrm>
              <a:off x="777681" y="1129530"/>
              <a:ext cx="10635999" cy="861774"/>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青</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春</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逢</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盛</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世</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青</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年</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显</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担</a:t>
              </a:r>
              <a:r>
                <a:rPr lang="en-US" altLang="zh-CN"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a:t>
              </a:r>
              <a:r>
                <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rPr>
                <a:t>当</a:t>
              </a:r>
              <a:endPar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endParaRPr>
            </a:p>
            <a:p>
              <a:pPr algn="dist"/>
              <a:endParaRPr lang="zh-CN" altLang="en-US" sz="2500" i="0" dirty="0">
                <a:ln w="92075">
                  <a:solidFill>
                    <a:schemeClr val="bg1"/>
                  </a:solidFill>
                </a:ln>
                <a:solidFill>
                  <a:schemeClr val="bg1"/>
                </a:solidFill>
                <a:effectLst>
                  <a:outerShdw blurRad="50800" dist="50800" dir="5400000" algn="ctr" rotWithShape="0">
                    <a:srgbClr val="FF0604">
                      <a:alpha val="28000"/>
                    </a:srgbClr>
                  </a:outerShdw>
                </a:effectLst>
                <a:latin typeface="048-上首三国体" panose="02010609000101010101" pitchFamily="49" charset="-122"/>
                <a:ea typeface="048-上首三国体" panose="02010609000101010101" pitchFamily="49" charset="-122"/>
                <a:sym typeface="+mn-lt"/>
              </a:endParaRPr>
            </a:p>
          </p:txBody>
        </p:sp>
        <p:sp>
          <p:nvSpPr>
            <p:cNvPr id="10" name="文本框 9"/>
            <p:cNvSpPr txBox="1"/>
            <p:nvPr/>
          </p:nvSpPr>
          <p:spPr>
            <a:xfrm>
              <a:off x="777682" y="1129530"/>
              <a:ext cx="10635999" cy="861774"/>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青</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春</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逢</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盛</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世</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青</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年</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显</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担</a:t>
              </a:r>
              <a:r>
                <a:rPr lang="en-US" altLang="zh-CN" sz="2500" i="0" dirty="0">
                  <a:solidFill>
                    <a:srgbClr val="FF0604"/>
                  </a:solidFill>
                  <a:effectLst/>
                  <a:latin typeface="048-上首三国体" panose="02010609000101010101" pitchFamily="49" charset="-122"/>
                  <a:ea typeface="048-上首三国体" panose="02010609000101010101" pitchFamily="49" charset="-122"/>
                  <a:sym typeface="+mn-lt"/>
                </a:rPr>
                <a:t>/</a:t>
              </a:r>
              <a:r>
                <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rPr>
                <a:t>当</a:t>
              </a:r>
              <a:endPar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endParaRPr>
            </a:p>
            <a:p>
              <a:pPr algn="dist"/>
              <a:endParaRPr lang="zh-CN" altLang="en-US" sz="2500" i="0" dirty="0">
                <a:solidFill>
                  <a:srgbClr val="FF0604"/>
                </a:solidFill>
                <a:effectLst/>
                <a:latin typeface="048-上首三国体" panose="02010609000101010101" pitchFamily="49" charset="-122"/>
                <a:ea typeface="048-上首三国体" panose="02010609000101010101" pitchFamily="49" charset="-122"/>
                <a:sym typeface="+mn-lt"/>
              </a:endParaRPr>
            </a:p>
          </p:txBody>
        </p:sp>
      </p:grpSp>
      <p:grpSp>
        <p:nvGrpSpPr>
          <p:cNvPr id="23" name="组合 22"/>
          <p:cNvGrpSpPr/>
          <p:nvPr/>
        </p:nvGrpSpPr>
        <p:grpSpPr>
          <a:xfrm>
            <a:off x="3907496" y="3997460"/>
            <a:ext cx="4513580" cy="428131"/>
            <a:chOff x="4054475" y="3894455"/>
            <a:chExt cx="4513580" cy="428131"/>
          </a:xfrm>
        </p:grpSpPr>
        <p:grpSp>
          <p:nvGrpSpPr>
            <p:cNvPr id="14" name="组合 13"/>
            <p:cNvGrpSpPr/>
            <p:nvPr/>
          </p:nvGrpSpPr>
          <p:grpSpPr>
            <a:xfrm>
              <a:off x="4054475" y="3894455"/>
              <a:ext cx="416560" cy="416560"/>
              <a:chOff x="4330700" y="4445000"/>
              <a:chExt cx="330200" cy="330200"/>
            </a:xfrm>
          </p:grpSpPr>
          <p:sp>
            <p:nvSpPr>
              <p:cNvPr id="15" name="椭圆 14"/>
              <p:cNvSpPr/>
              <p:nvPr>
                <p:custDataLst>
                  <p:tags r:id="rId3"/>
                </p:custDataLst>
              </p:nvPr>
            </p:nvSpPr>
            <p:spPr>
              <a:xfrm>
                <a:off x="4330700" y="4445000"/>
                <a:ext cx="330200" cy="330200"/>
              </a:xfrm>
              <a:prstGeom prst="ellipse">
                <a:avLst/>
              </a:prstGeom>
              <a:solidFill>
                <a:srgbClr val="FF0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srgbClr val="E30000"/>
                      </a:gs>
                      <a:gs pos="100000">
                        <a:srgbClr val="760303"/>
                      </a:gs>
                    </a:gsLst>
                    <a:lin scaled="0"/>
                  </a:gradFill>
                  <a:latin typeface="阿里巴巴普惠体 2.0 55 Regular" panose="00020600040101010101" charset="-122"/>
                  <a:ea typeface="阿里巴巴普惠体 2.0 55 Regular" panose="00020600040101010101" charset="-122"/>
                </a:endParaRPr>
              </a:p>
            </p:txBody>
          </p:sp>
          <p:sp>
            <p:nvSpPr>
              <p:cNvPr id="16" name="PA-任意多边形 88"/>
              <p:cNvSpPr>
                <a:spLocks noChangeArrowheads="1"/>
              </p:cNvSpPr>
              <p:nvPr>
                <p:custDataLst>
                  <p:tags r:id="rId4"/>
                </p:custDataLst>
              </p:nvPr>
            </p:nvSpPr>
            <p:spPr bwMode="auto">
              <a:xfrm>
                <a:off x="4400550" y="4513449"/>
                <a:ext cx="190500" cy="193302"/>
              </a:xfrm>
              <a:custGeom>
                <a:avLst/>
                <a:gdLst>
                  <a:gd name="T0" fmla="*/ 2147483646 w 601"/>
                  <a:gd name="T1" fmla="*/ 2147483646 h 609"/>
                  <a:gd name="T2" fmla="*/ 2147483646 w 601"/>
                  <a:gd name="T3" fmla="*/ 2147483646 h 609"/>
                  <a:gd name="T4" fmla="*/ 0 w 601"/>
                  <a:gd name="T5" fmla="*/ 2147483646 h 609"/>
                  <a:gd name="T6" fmla="*/ 2147483646 w 601"/>
                  <a:gd name="T7" fmla="*/ 0 h 609"/>
                  <a:gd name="T8" fmla="*/ 2147483646 w 601"/>
                  <a:gd name="T9" fmla="*/ 2147483646 h 609"/>
                  <a:gd name="T10" fmla="*/ 2147483646 w 601"/>
                  <a:gd name="T11" fmla="*/ 2147483646 h 609"/>
                  <a:gd name="T12" fmla="*/ 2147483646 w 601"/>
                  <a:gd name="T13" fmla="*/ 2147483646 h 609"/>
                  <a:gd name="T14" fmla="*/ 2147483646 w 601"/>
                  <a:gd name="T15" fmla="*/ 2147483646 h 609"/>
                  <a:gd name="T16" fmla="*/ 2147483646 w 601"/>
                  <a:gd name="T17" fmla="*/ 2147483646 h 609"/>
                  <a:gd name="T18" fmla="*/ 2147483646 w 601"/>
                  <a:gd name="T19" fmla="*/ 2147483646 h 609"/>
                  <a:gd name="T20" fmla="*/ 2147483646 w 601"/>
                  <a:gd name="T21" fmla="*/ 2147483646 h 609"/>
                  <a:gd name="T22" fmla="*/ 2147483646 w 601"/>
                  <a:gd name="T23" fmla="*/ 2147483646 h 609"/>
                  <a:gd name="T24" fmla="*/ 2147483646 w 601"/>
                  <a:gd name="T25" fmla="*/ 2147483646 h 609"/>
                  <a:gd name="T26" fmla="*/ 2147483646 w 601"/>
                  <a:gd name="T27" fmla="*/ 2147483646 h 609"/>
                  <a:gd name="T28" fmla="*/ 2147483646 w 601"/>
                  <a:gd name="T29" fmla="*/ 2147483646 h 609"/>
                  <a:gd name="T30" fmla="*/ 2147483646 w 601"/>
                  <a:gd name="T31" fmla="*/ 2147483646 h 609"/>
                  <a:gd name="T32" fmla="*/ 2147483646 w 601"/>
                  <a:gd name="T33" fmla="*/ 2147483646 h 609"/>
                  <a:gd name="T34" fmla="*/ 2147483646 w 601"/>
                  <a:gd name="T35" fmla="*/ 2147483646 h 609"/>
                  <a:gd name="T36" fmla="*/ 2147483646 w 601"/>
                  <a:gd name="T37" fmla="*/ 2147483646 h 609"/>
                  <a:gd name="T38" fmla="*/ 2147483646 w 601"/>
                  <a:gd name="T39" fmla="*/ 2147483646 h 609"/>
                  <a:gd name="T40" fmla="*/ 2147483646 w 601"/>
                  <a:gd name="T41" fmla="*/ 2147483646 h 609"/>
                  <a:gd name="T42" fmla="*/ 2147483646 w 601"/>
                  <a:gd name="T43" fmla="*/ 2147483646 h 609"/>
                  <a:gd name="T44" fmla="*/ 2147483646 w 601"/>
                  <a:gd name="T45" fmla="*/ 2147483646 h 609"/>
                  <a:gd name="T46" fmla="*/ 2147483646 w 601"/>
                  <a:gd name="T47" fmla="*/ 2147483646 h 609"/>
                  <a:gd name="T48" fmla="*/ 2147483646 w 601"/>
                  <a:gd name="T49" fmla="*/ 2147483646 h 609"/>
                  <a:gd name="T50" fmla="*/ 2147483646 w 601"/>
                  <a:gd name="T51" fmla="*/ 2147483646 h 609"/>
                  <a:gd name="T52" fmla="*/ 2147483646 w 601"/>
                  <a:gd name="T53" fmla="*/ 2147483646 h 609"/>
                  <a:gd name="T54" fmla="*/ 2147483646 w 601"/>
                  <a:gd name="T55" fmla="*/ 2147483646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chemeClr val="bg1"/>
              </a:solidFill>
            </p:spPr>
            <p:txBody>
              <a:bodyPr wrap="none" anchor="ctr"/>
              <a:lstStyle/>
              <a:p>
                <a:endParaRPr lang="zh-CN" altLang="en-US" sz="2400" dirty="0">
                  <a:gradFill>
                    <a:gsLst>
                      <a:gs pos="0">
                        <a:srgbClr val="E30000"/>
                      </a:gs>
                      <a:gs pos="100000">
                        <a:srgbClr val="760303"/>
                      </a:gs>
                    </a:gsLst>
                    <a:lin scaled="0"/>
                  </a:gradFill>
                  <a:latin typeface="阿里巴巴普惠体 2.0 55 Regular" panose="00020600040101010101" charset="-122"/>
                  <a:ea typeface="阿里巴巴普惠体 2.0 55 Regular" panose="00020600040101010101" charset="-122"/>
                  <a:cs typeface="+mn-ea"/>
                  <a:sym typeface="+mn-lt"/>
                </a:endParaRPr>
              </a:p>
            </p:txBody>
          </p:sp>
        </p:grpSp>
        <p:sp>
          <p:nvSpPr>
            <p:cNvPr id="17" name="文本框 16"/>
            <p:cNvSpPr txBox="1"/>
            <p:nvPr>
              <p:custDataLst>
                <p:tags r:id="rId5"/>
              </p:custDataLst>
            </p:nvPr>
          </p:nvSpPr>
          <p:spPr>
            <a:xfrm>
              <a:off x="4472305" y="3905885"/>
              <a:ext cx="1546225" cy="398780"/>
            </a:xfrm>
            <a:prstGeom prst="rect">
              <a:avLst/>
            </a:prstGeom>
            <a:noFill/>
          </p:spPr>
          <p:txBody>
            <a:bodyPr wrap="square" rtlCol="0">
              <a:spAutoFit/>
            </a:bodyPr>
            <a:lstStyle/>
            <a:p>
              <a:r>
                <a:rPr lang="zh-CN"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姓名：</a:t>
              </a:r>
              <a:r>
                <a:rPr lang="en-US"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XXX</a:t>
              </a:r>
              <a:endParaRPr lang="en-US"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endParaRPr>
            </a:p>
          </p:txBody>
        </p:sp>
        <p:grpSp>
          <p:nvGrpSpPr>
            <p:cNvPr id="18" name="组合 17"/>
            <p:cNvGrpSpPr/>
            <p:nvPr/>
          </p:nvGrpSpPr>
          <p:grpSpPr>
            <a:xfrm>
              <a:off x="6122670" y="3905853"/>
              <a:ext cx="2445385" cy="416733"/>
              <a:chOff x="6751863" y="4432300"/>
              <a:chExt cx="1937628" cy="330200"/>
            </a:xfrm>
          </p:grpSpPr>
          <p:grpSp>
            <p:nvGrpSpPr>
              <p:cNvPr id="19" name="组合 18"/>
              <p:cNvGrpSpPr/>
              <p:nvPr/>
            </p:nvGrpSpPr>
            <p:grpSpPr>
              <a:xfrm>
                <a:off x="6751863" y="4432300"/>
                <a:ext cx="330200" cy="330200"/>
                <a:chOff x="6540500" y="4445000"/>
                <a:chExt cx="330200" cy="330200"/>
              </a:xfrm>
            </p:grpSpPr>
            <p:sp>
              <p:nvSpPr>
                <p:cNvPr id="21" name="椭圆 20"/>
                <p:cNvSpPr/>
                <p:nvPr>
                  <p:custDataLst>
                    <p:tags r:id="rId6"/>
                  </p:custDataLst>
                </p:nvPr>
              </p:nvSpPr>
              <p:spPr>
                <a:xfrm>
                  <a:off x="6540500" y="4445000"/>
                  <a:ext cx="330200" cy="330200"/>
                </a:xfrm>
                <a:prstGeom prst="ellipse">
                  <a:avLst/>
                </a:prstGeom>
                <a:solidFill>
                  <a:srgbClr val="FF0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a:gsLst>
                        <a:gs pos="0">
                          <a:srgbClr val="E30000"/>
                        </a:gs>
                        <a:gs pos="100000">
                          <a:srgbClr val="760303"/>
                        </a:gs>
                      </a:gsLst>
                      <a:lin scaled="0"/>
                    </a:gradFill>
                    <a:latin typeface="思源黑体 CN Regular" panose="020B0500000000000000" pitchFamily="34" charset="-122"/>
                    <a:ea typeface="思源黑体 CN Regular" panose="020B0500000000000000" pitchFamily="34" charset="-122"/>
                  </a:endParaRPr>
                </a:p>
              </p:txBody>
            </p:sp>
            <p:sp>
              <p:nvSpPr>
                <p:cNvPr id="22" name="PA-任意多边形 87"/>
                <p:cNvSpPr>
                  <a:spLocks noChangeArrowheads="1"/>
                </p:cNvSpPr>
                <p:nvPr>
                  <p:custDataLst>
                    <p:tags r:id="rId7"/>
                  </p:custDataLst>
                </p:nvPr>
              </p:nvSpPr>
              <p:spPr bwMode="auto">
                <a:xfrm>
                  <a:off x="6609649" y="4513449"/>
                  <a:ext cx="191904" cy="193302"/>
                </a:xfrm>
                <a:custGeom>
                  <a:avLst/>
                  <a:gdLst>
                    <a:gd name="T0" fmla="*/ 2147483646 w 602"/>
                    <a:gd name="T1" fmla="*/ 2147483646 h 609"/>
                    <a:gd name="T2" fmla="*/ 2147483646 w 602"/>
                    <a:gd name="T3" fmla="*/ 2147483646 h 609"/>
                    <a:gd name="T4" fmla="*/ 0 w 602"/>
                    <a:gd name="T5" fmla="*/ 2147483646 h 609"/>
                    <a:gd name="T6" fmla="*/ 2147483646 w 602"/>
                    <a:gd name="T7" fmla="*/ 0 h 609"/>
                    <a:gd name="T8" fmla="*/ 2147483646 w 602"/>
                    <a:gd name="T9" fmla="*/ 2147483646 h 609"/>
                    <a:gd name="T10" fmla="*/ 2147483646 w 602"/>
                    <a:gd name="T11" fmla="*/ 2147483646 h 609"/>
                    <a:gd name="T12" fmla="*/ 2147483646 w 602"/>
                    <a:gd name="T13" fmla="*/ 2147483646 h 609"/>
                    <a:gd name="T14" fmla="*/ 2147483646 w 602"/>
                    <a:gd name="T15" fmla="*/ 2147483646 h 609"/>
                    <a:gd name="T16" fmla="*/ 2147483646 w 602"/>
                    <a:gd name="T17" fmla="*/ 2147483646 h 609"/>
                    <a:gd name="T18" fmla="*/ 2147483646 w 602"/>
                    <a:gd name="T19" fmla="*/ 2147483646 h 609"/>
                    <a:gd name="T20" fmla="*/ 2147483646 w 602"/>
                    <a:gd name="T21" fmla="*/ 2147483646 h 609"/>
                    <a:gd name="T22" fmla="*/ 2147483646 w 602"/>
                    <a:gd name="T23" fmla="*/ 2147483646 h 609"/>
                    <a:gd name="T24" fmla="*/ 2147483646 w 602"/>
                    <a:gd name="T25" fmla="*/ 2147483646 h 609"/>
                    <a:gd name="T26" fmla="*/ 2147483646 w 602"/>
                    <a:gd name="T27" fmla="*/ 2147483646 h 609"/>
                    <a:gd name="T28" fmla="*/ 2147483646 w 602"/>
                    <a:gd name="T29" fmla="*/ 2147483646 h 609"/>
                    <a:gd name="T30" fmla="*/ 2147483646 w 602"/>
                    <a:gd name="T31" fmla="*/ 2147483646 h 609"/>
                    <a:gd name="T32" fmla="*/ 2147483646 w 602"/>
                    <a:gd name="T33" fmla="*/ 2147483646 h 609"/>
                    <a:gd name="T34" fmla="*/ 2147483646 w 602"/>
                    <a:gd name="T35" fmla="*/ 2147483646 h 609"/>
                    <a:gd name="T36" fmla="*/ 2147483646 w 602"/>
                    <a:gd name="T37" fmla="*/ 2147483646 h 609"/>
                    <a:gd name="T38" fmla="*/ 2147483646 w 602"/>
                    <a:gd name="T39" fmla="*/ 2147483646 h 609"/>
                    <a:gd name="T40" fmla="*/ 2147483646 w 602"/>
                    <a:gd name="T41" fmla="*/ 2147483646 h 609"/>
                    <a:gd name="T42" fmla="*/ 2147483646 w 602"/>
                    <a:gd name="T43" fmla="*/ 2147483646 h 609"/>
                    <a:gd name="T44" fmla="*/ 2147483646 w 602"/>
                    <a:gd name="T45" fmla="*/ 2147483646 h 609"/>
                    <a:gd name="T46" fmla="*/ 2147483646 w 602"/>
                    <a:gd name="T47" fmla="*/ 2147483646 h 609"/>
                    <a:gd name="T48" fmla="*/ 2147483646 w 602"/>
                    <a:gd name="T49" fmla="*/ 2147483646 h 609"/>
                    <a:gd name="T50" fmla="*/ 2147483646 w 602"/>
                    <a:gd name="T51" fmla="*/ 2147483646 h 609"/>
                    <a:gd name="T52" fmla="*/ 2147483646 w 602"/>
                    <a:gd name="T53" fmla="*/ 2147483646 h 6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2" h="609">
                      <a:moveTo>
                        <a:pt x="304" y="608"/>
                      </a:moveTo>
                      <a:lnTo>
                        <a:pt x="304" y="608"/>
                      </a:lnTo>
                      <a:cubicBezTo>
                        <a:pt x="134" y="608"/>
                        <a:pt x="0" y="474"/>
                        <a:pt x="0" y="304"/>
                      </a:cubicBezTo>
                      <a:cubicBezTo>
                        <a:pt x="0" y="135"/>
                        <a:pt x="134" y="0"/>
                        <a:pt x="304" y="0"/>
                      </a:cubicBezTo>
                      <a:cubicBezTo>
                        <a:pt x="466" y="0"/>
                        <a:pt x="601" y="135"/>
                        <a:pt x="601" y="304"/>
                      </a:cubicBezTo>
                      <a:cubicBezTo>
                        <a:pt x="601" y="474"/>
                        <a:pt x="466" y="608"/>
                        <a:pt x="304" y="608"/>
                      </a:cubicBezTo>
                      <a:close/>
                      <a:moveTo>
                        <a:pt x="304" y="57"/>
                      </a:moveTo>
                      <a:lnTo>
                        <a:pt x="304" y="57"/>
                      </a:lnTo>
                      <a:cubicBezTo>
                        <a:pt x="169" y="57"/>
                        <a:pt x="56" y="170"/>
                        <a:pt x="56" y="304"/>
                      </a:cubicBezTo>
                      <a:cubicBezTo>
                        <a:pt x="56" y="439"/>
                        <a:pt x="169" y="552"/>
                        <a:pt x="304" y="552"/>
                      </a:cubicBezTo>
                      <a:cubicBezTo>
                        <a:pt x="438" y="552"/>
                        <a:pt x="544" y="439"/>
                        <a:pt x="544" y="304"/>
                      </a:cubicBezTo>
                      <a:cubicBezTo>
                        <a:pt x="544" y="170"/>
                        <a:pt x="438" y="57"/>
                        <a:pt x="304" y="57"/>
                      </a:cubicBezTo>
                      <a:close/>
                      <a:moveTo>
                        <a:pt x="424" y="333"/>
                      </a:moveTo>
                      <a:lnTo>
                        <a:pt x="424" y="333"/>
                      </a:lnTo>
                      <a:cubicBezTo>
                        <a:pt x="367" y="333"/>
                        <a:pt x="367" y="333"/>
                        <a:pt x="367" y="333"/>
                      </a:cubicBezTo>
                      <a:cubicBezTo>
                        <a:pt x="332" y="333"/>
                        <a:pt x="332" y="333"/>
                        <a:pt x="332" y="333"/>
                      </a:cubicBezTo>
                      <a:cubicBezTo>
                        <a:pt x="304" y="333"/>
                        <a:pt x="304" y="333"/>
                        <a:pt x="304" y="333"/>
                      </a:cubicBezTo>
                      <a:cubicBezTo>
                        <a:pt x="283" y="333"/>
                        <a:pt x="276" y="319"/>
                        <a:pt x="276" y="304"/>
                      </a:cubicBezTo>
                      <a:cubicBezTo>
                        <a:pt x="276" y="135"/>
                        <a:pt x="276" y="135"/>
                        <a:pt x="276" y="135"/>
                      </a:cubicBezTo>
                      <a:cubicBezTo>
                        <a:pt x="276" y="121"/>
                        <a:pt x="283" y="107"/>
                        <a:pt x="304" y="107"/>
                      </a:cubicBezTo>
                      <a:cubicBezTo>
                        <a:pt x="318" y="107"/>
                        <a:pt x="332" y="121"/>
                        <a:pt x="332" y="135"/>
                      </a:cubicBezTo>
                      <a:cubicBezTo>
                        <a:pt x="332" y="276"/>
                        <a:pt x="332" y="276"/>
                        <a:pt x="332" y="276"/>
                      </a:cubicBezTo>
                      <a:cubicBezTo>
                        <a:pt x="367" y="276"/>
                        <a:pt x="367" y="276"/>
                        <a:pt x="367" y="276"/>
                      </a:cubicBezTo>
                      <a:cubicBezTo>
                        <a:pt x="424" y="276"/>
                        <a:pt x="424" y="276"/>
                        <a:pt x="424" y="276"/>
                      </a:cubicBezTo>
                      <a:cubicBezTo>
                        <a:pt x="438" y="276"/>
                        <a:pt x="452" y="290"/>
                        <a:pt x="452" y="304"/>
                      </a:cubicBezTo>
                      <a:cubicBezTo>
                        <a:pt x="452" y="319"/>
                        <a:pt x="438" y="333"/>
                        <a:pt x="424" y="333"/>
                      </a:cubicBezTo>
                      <a:close/>
                    </a:path>
                  </a:pathLst>
                </a:custGeom>
                <a:solidFill>
                  <a:schemeClr val="bg1"/>
                </a:solidFill>
              </p:spPr>
              <p:txBody>
                <a:bodyPr wrap="none" anchor="ctr"/>
                <a:lstStyle/>
                <a:p>
                  <a:endParaRPr lang="zh-CN" altLang="en-US" sz="2400" dirty="0">
                    <a:gradFill>
                      <a:gsLst>
                        <a:gs pos="0">
                          <a:srgbClr val="E30000"/>
                        </a:gs>
                        <a:gs pos="100000">
                          <a:srgbClr val="760303"/>
                        </a:gs>
                      </a:gsLst>
                      <a:lin scaled="0"/>
                    </a:gradFill>
                    <a:latin typeface="思源黑体 CN Regular" panose="020B0500000000000000" pitchFamily="34" charset="-122"/>
                    <a:ea typeface="思源黑体 CN Regular" panose="020B0500000000000000" pitchFamily="34" charset="-122"/>
                    <a:cs typeface="+mn-ea"/>
                    <a:sym typeface="+mn-lt"/>
                  </a:endParaRPr>
                </a:p>
              </p:txBody>
            </p:sp>
          </p:grpSp>
          <p:sp>
            <p:nvSpPr>
              <p:cNvPr id="20" name="文本框 19"/>
              <p:cNvSpPr txBox="1"/>
              <p:nvPr>
                <p:custDataLst>
                  <p:tags r:id="rId8"/>
                </p:custDataLst>
              </p:nvPr>
            </p:nvSpPr>
            <p:spPr>
              <a:xfrm>
                <a:off x="7067841" y="4432326"/>
                <a:ext cx="1621650" cy="315975"/>
              </a:xfrm>
              <a:prstGeom prst="rect">
                <a:avLst/>
              </a:prstGeom>
              <a:noFill/>
            </p:spPr>
            <p:txBody>
              <a:bodyPr wrap="square" rtlCol="0">
                <a:spAutoFit/>
              </a:bodyPr>
              <a:lstStyle/>
              <a:p>
                <a:pPr lvl="0" algn="l">
                  <a:buClrTx/>
                  <a:buSzTx/>
                  <a:buFontTx/>
                </a:pPr>
                <a:r>
                  <a:rPr lang="zh-CN"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sym typeface="+mn-ea"/>
                  </a:rPr>
                  <a:t>日期：202</a:t>
                </a:r>
                <a:r>
                  <a:rPr lang="en-US" altLang="zh-CN"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sym typeface="+mn-ea"/>
                  </a:rPr>
                  <a:t>3</a:t>
                </a:r>
                <a:r>
                  <a:rPr lang="zh-CN"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sym typeface="+mn-ea"/>
                  </a:rPr>
                  <a:t>.</a:t>
                </a:r>
                <a:r>
                  <a:rPr lang="en-US" altLang="zh-CN"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sym typeface="+mn-ea"/>
                  </a:rPr>
                  <a:t>XX</a:t>
                </a:r>
                <a:endParaRPr lang="zh-CN" sz="20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阿里巴巴普惠体 2.0 55 Regular" panose="00020600040101010101" charset="-122"/>
                  <a:sym typeface="+mn-ea"/>
                </a:endParaRPr>
              </a:p>
            </p:txBody>
          </p:sp>
        </p:grpSp>
      </p:grpSp>
      <p:sp>
        <p:nvSpPr>
          <p:cNvPr id="11" name="副标题 2"/>
          <p:cNvSpPr>
            <a:spLocks noGrp="1"/>
          </p:cNvSpPr>
          <p:nvPr/>
        </p:nvSpPr>
        <p:spPr>
          <a:xfrm>
            <a:off x="3697054" y="3288505"/>
            <a:ext cx="4756467" cy="35877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endParaRPr sz="2400" dirty="0">
              <a:solidFill>
                <a:srgbClr val="FF0000"/>
              </a:solidFill>
              <a:latin typeface="思源黑体 CN Regular" panose="020B0500000000000000" pitchFamily="34" charset="-122"/>
              <a:ea typeface="思源黑体 CN Regular" panose="020B0500000000000000" pitchFamily="34" charset="-122"/>
              <a:cs typeface="有爱魔兽圆体 CN Medium" panose="020B0602040504020204" charset="-122"/>
            </a:endParaRPr>
          </a:p>
        </p:txBody>
      </p:sp>
      <p:sp>
        <p:nvSpPr>
          <p:cNvPr id="12" name="五角星 63"/>
          <p:cNvSpPr/>
          <p:nvPr/>
        </p:nvSpPr>
        <p:spPr>
          <a:xfrm>
            <a:off x="8496867" y="3299866"/>
            <a:ext cx="263052" cy="263102"/>
          </a:xfrm>
          <a:prstGeom prst="star5">
            <a:avLst>
              <a:gd name="adj" fmla="val 23355"/>
              <a:gd name="hf" fmla="val 105146"/>
              <a:gd name="vf" fmla="val 110557"/>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3" name="五角星 64"/>
          <p:cNvSpPr/>
          <p:nvPr/>
        </p:nvSpPr>
        <p:spPr>
          <a:xfrm>
            <a:off x="3276023" y="3339622"/>
            <a:ext cx="263052" cy="263102"/>
          </a:xfrm>
          <a:prstGeom prst="star5">
            <a:avLst/>
          </a:prstGeom>
          <a:gradFill>
            <a:gsLst>
              <a:gs pos="12000">
                <a:srgbClr val="FF8F2F"/>
              </a:gs>
              <a:gs pos="100000">
                <a:srgbClr val="FF392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文本框 23"/>
          <p:cNvSpPr txBox="1"/>
          <p:nvPr>
            <p:custDataLst>
              <p:tags r:id="rId9"/>
            </p:custDataLst>
          </p:nvPr>
        </p:nvSpPr>
        <p:spPr>
          <a:xfrm>
            <a:off x="3607805" y="3265087"/>
            <a:ext cx="4845716" cy="461665"/>
          </a:xfrm>
          <a:prstGeom prst="rect">
            <a:avLst/>
          </a:prstGeom>
          <a:noFill/>
        </p:spPr>
        <p:txBody>
          <a:bodyPr wrap="square" rtlCol="0">
            <a:spAutoFit/>
          </a:bodyPr>
          <a:lstStyle/>
          <a:p>
            <a:pPr algn="dist"/>
            <a:r>
              <a:rPr lang="en-US" altLang="zh-CN"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2023</a:t>
            </a:r>
            <a:r>
              <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rPr>
              <a:t>年度学校思想政治理论教育课</a:t>
            </a:r>
            <a:endParaRPr lang="zh-CN" altLang="en-US" sz="2400" dirty="0">
              <a:solidFill>
                <a:srgbClr val="FF0000"/>
              </a:solidFill>
              <a:latin typeface="思源黑体 CN Regular" panose="020B0500000000000000" pitchFamily="34" charset="-122"/>
              <a:ea typeface="思源黑体 CN Regular" panose="020B0500000000000000" pitchFamily="34" charset="-122"/>
              <a:cs typeface="阿里巴巴普惠体 2.0 55 Regular"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nodePh="1">
                                  <p:stCondLst>
                                    <p:cond delay="0"/>
                                  </p:stCondLst>
                                  <p:endCondLst>
                                    <p:cond evt="begin" delay="0">
                                      <p:tn val="24"/>
                                    </p:cond>
                                  </p:end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282388" y="-1"/>
            <a:ext cx="2823883" cy="558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rot="21196288">
            <a:off x="7543800" y="512626"/>
            <a:ext cx="2944906" cy="2849137"/>
            <a:chOff x="4598894" y="1949823"/>
            <a:chExt cx="3307977" cy="3200401"/>
          </a:xfrm>
        </p:grpSpPr>
        <p:sp>
          <p:nvSpPr>
            <p:cNvPr id="19" name="矩形 18"/>
            <p:cNvSpPr/>
            <p:nvPr/>
          </p:nvSpPr>
          <p:spPr>
            <a:xfrm>
              <a:off x="4598894" y="1949823"/>
              <a:ext cx="3307977" cy="3200401"/>
            </a:xfrm>
            <a:prstGeom prst="rect">
              <a:avLst/>
            </a:prstGeom>
            <a:solidFill>
              <a:schemeClr val="bg1"/>
            </a:solidFill>
            <a:ln>
              <a:solidFill>
                <a:srgbClr val="10C9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E:/照片——个人、学生获奖/10.24王莹记者 思政课照片/39.jpg39"/>
            <p:cNvPicPr>
              <a:picLocks noChangeAspect="1"/>
            </p:cNvPicPr>
            <p:nvPr/>
          </p:nvPicPr>
          <p:blipFill>
            <a:blip r:embed="rId1"/>
            <a:srcRect t="58" b="58"/>
            <a:stretch>
              <a:fillRect/>
            </a:stretch>
          </p:blipFill>
          <p:spPr>
            <a:xfrm>
              <a:off x="4704403" y="2210398"/>
              <a:ext cx="3102821" cy="2066478"/>
            </a:xfrm>
            <a:prstGeom prst="rect">
              <a:avLst/>
            </a:prstGeom>
          </p:spPr>
        </p:pic>
      </p:grpSp>
      <p:grpSp>
        <p:nvGrpSpPr>
          <p:cNvPr id="2" name="组合 1"/>
          <p:cNvGrpSpPr/>
          <p:nvPr/>
        </p:nvGrpSpPr>
        <p:grpSpPr>
          <a:xfrm>
            <a:off x="508000" y="498475"/>
            <a:ext cx="2597150" cy="2675255"/>
            <a:chOff x="508165" y="498212"/>
            <a:chExt cx="2400300" cy="2471245"/>
          </a:xfrm>
        </p:grpSpPr>
        <p:sp>
          <p:nvSpPr>
            <p:cNvPr id="12" name="圆角矩形 11"/>
            <p:cNvSpPr/>
            <p:nvPr/>
          </p:nvSpPr>
          <p:spPr>
            <a:xfrm>
              <a:off x="508165" y="498212"/>
              <a:ext cx="2400300" cy="2471245"/>
            </a:xfrm>
            <a:prstGeom prst="roundRect">
              <a:avLst>
                <a:gd name="adj" fmla="val 739"/>
              </a:avLst>
            </a:prstGeom>
            <a:solidFill>
              <a:srgbClr val="10C9D2"/>
            </a:solidFill>
            <a:ln>
              <a:noFill/>
            </a:ln>
            <a:effectLst>
              <a:outerShdw blurRad="190500" dist="76200" dir="72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33895" y="2212713"/>
              <a:ext cx="2160270" cy="674370"/>
            </a:xfrm>
            <a:prstGeom prst="rect">
              <a:avLst/>
            </a:prstGeom>
            <a:solidFill>
              <a:srgbClr val="10C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140535" y="2341666"/>
              <a:ext cx="1198880" cy="36837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植物发电</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rot="327457">
            <a:off x="8319394" y="2528351"/>
            <a:ext cx="3195918" cy="2958046"/>
            <a:chOff x="623047" y="3267635"/>
            <a:chExt cx="3733800" cy="3455894"/>
          </a:xfrm>
        </p:grpSpPr>
        <p:sp>
          <p:nvSpPr>
            <p:cNvPr id="17" name="矩形 16"/>
            <p:cNvSpPr/>
            <p:nvPr/>
          </p:nvSpPr>
          <p:spPr>
            <a:xfrm>
              <a:off x="623047" y="3267635"/>
              <a:ext cx="3733800" cy="3455894"/>
            </a:xfrm>
            <a:prstGeom prst="rect">
              <a:avLst/>
            </a:prstGeom>
            <a:solidFill>
              <a:schemeClr val="bg1"/>
            </a:solidFill>
            <a:ln>
              <a:solidFill>
                <a:srgbClr val="10C9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E:/照片——个人、学生获奖/10.24王莹记者 思政课照片/36.jpg36"/>
            <p:cNvPicPr>
              <a:picLocks noChangeAspect="1"/>
            </p:cNvPicPr>
            <p:nvPr/>
          </p:nvPicPr>
          <p:blipFill>
            <a:blip r:embed="rId2"/>
            <a:srcRect t="54" b="54"/>
            <a:stretch>
              <a:fillRect/>
            </a:stretch>
          </p:blipFill>
          <p:spPr>
            <a:xfrm>
              <a:off x="744484" y="3568343"/>
              <a:ext cx="3491339" cy="2325231"/>
            </a:xfrm>
            <a:prstGeom prst="rect">
              <a:avLst/>
            </a:prstGeom>
          </p:spPr>
        </p:pic>
      </p:grpSp>
      <p:grpSp>
        <p:nvGrpSpPr>
          <p:cNvPr id="23" name="组合 22"/>
          <p:cNvGrpSpPr/>
          <p:nvPr/>
        </p:nvGrpSpPr>
        <p:grpSpPr>
          <a:xfrm rot="275128">
            <a:off x="3841377" y="486099"/>
            <a:ext cx="3164541" cy="2772570"/>
            <a:chOff x="7512424" y="3890682"/>
            <a:chExt cx="3944470" cy="3455894"/>
          </a:xfrm>
        </p:grpSpPr>
        <p:sp>
          <p:nvSpPr>
            <p:cNvPr id="18" name="矩形 17"/>
            <p:cNvSpPr/>
            <p:nvPr/>
          </p:nvSpPr>
          <p:spPr>
            <a:xfrm>
              <a:off x="7512424" y="3890682"/>
              <a:ext cx="3944470" cy="3455894"/>
            </a:xfrm>
            <a:prstGeom prst="rect">
              <a:avLst/>
            </a:prstGeom>
            <a:solidFill>
              <a:schemeClr val="bg1"/>
            </a:solidFill>
            <a:ln>
              <a:solidFill>
                <a:srgbClr val="10C9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E:/照片——个人、学生获奖/10.24王莹记者 思政课照片/23.jpg23"/>
            <p:cNvPicPr>
              <a:picLocks noChangeAspect="1"/>
            </p:cNvPicPr>
            <p:nvPr/>
          </p:nvPicPr>
          <p:blipFill>
            <a:blip r:embed="rId3"/>
            <a:srcRect t="54" b="54"/>
            <a:stretch>
              <a:fillRect/>
            </a:stretch>
          </p:blipFill>
          <p:spPr>
            <a:xfrm>
              <a:off x="7734419" y="4001722"/>
              <a:ext cx="3461033" cy="2305049"/>
            </a:xfrm>
            <a:prstGeom prst="rect">
              <a:avLst/>
            </a:prstGeom>
          </p:spPr>
        </p:pic>
      </p:grpSp>
      <p:sp>
        <p:nvSpPr>
          <p:cNvPr id="26" name="矩形 25"/>
          <p:cNvSpPr/>
          <p:nvPr/>
        </p:nvSpPr>
        <p:spPr>
          <a:xfrm>
            <a:off x="643704" y="3524278"/>
            <a:ext cx="2196354" cy="1444691"/>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点击输入简要文字内容，言简意赅的说明研究成果内容</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团队成绩，理念口号等</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点击文字内容，文字内容需概括精炼，言简意赅</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rot="21400400">
            <a:off x="4746811" y="2770092"/>
            <a:ext cx="3099993" cy="3052483"/>
            <a:chOff x="3482788" y="147918"/>
            <a:chExt cx="3509683" cy="3455894"/>
          </a:xfrm>
        </p:grpSpPr>
        <p:sp>
          <p:nvSpPr>
            <p:cNvPr id="16" name="矩形 15"/>
            <p:cNvSpPr/>
            <p:nvPr/>
          </p:nvSpPr>
          <p:spPr>
            <a:xfrm>
              <a:off x="3482788" y="147918"/>
              <a:ext cx="3509683" cy="3455894"/>
            </a:xfrm>
            <a:prstGeom prst="rect">
              <a:avLst/>
            </a:prstGeom>
            <a:solidFill>
              <a:schemeClr val="bg1"/>
            </a:solidFill>
            <a:ln>
              <a:solidFill>
                <a:srgbClr val="10C9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E:/照片——个人、学生获奖/10.24王莹记者 思政课照片/41.jpg41"/>
            <p:cNvPicPr>
              <a:picLocks noChangeAspect="1"/>
            </p:cNvPicPr>
            <p:nvPr/>
          </p:nvPicPr>
          <p:blipFill>
            <a:blip r:embed="rId4"/>
            <a:srcRect l="4" r="4"/>
            <a:stretch>
              <a:fillRect/>
            </a:stretch>
          </p:blipFill>
          <p:spPr>
            <a:xfrm>
              <a:off x="3573192" y="464758"/>
              <a:ext cx="3321705" cy="2214470"/>
            </a:xfrm>
            <a:prstGeom prst="rect">
              <a:avLst/>
            </a:prstGeom>
            <a:ln w="0">
              <a:noFill/>
            </a:ln>
          </p:spPr>
        </p:pic>
      </p:grpSp>
      <p:sp>
        <p:nvSpPr>
          <p:cNvPr id="30" name="五角星 29"/>
          <p:cNvSpPr/>
          <p:nvPr/>
        </p:nvSpPr>
        <p:spPr>
          <a:xfrm rot="20909865">
            <a:off x="352755" y="308225"/>
            <a:ext cx="500281" cy="500281"/>
          </a:xfrm>
          <a:prstGeom prst="star5">
            <a:avLst>
              <a:gd name="adj" fmla="val 32318"/>
              <a:gd name="hf" fmla="val 105146"/>
              <a:gd name="vf" fmla="val 110557"/>
            </a:avLst>
          </a:prstGeom>
          <a:solidFill>
            <a:srgbClr val="92D050"/>
          </a:solidFill>
          <a:ln w="41275">
            <a:solidFill>
              <a:schemeClr val="bg1"/>
            </a:solidFill>
          </a:ln>
          <a:effectLst>
            <a:outerShdw blurRad="1143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180495">
            <a:off x="3396781" y="1614712"/>
            <a:ext cx="931851" cy="1059582"/>
          </a:xfrm>
          <a:prstGeom prst="rect">
            <a:avLst/>
          </a:prstGeom>
          <a:effectLst>
            <a:outerShdw blurRad="76200" dist="50800" dir="5400000" sx="94000" sy="94000" algn="ctr" rotWithShape="0">
              <a:srgbClr val="000000">
                <a:alpha val="78000"/>
              </a:srgbClr>
            </a:outerShdw>
          </a:effectLst>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787903">
            <a:off x="7861337" y="3475339"/>
            <a:ext cx="1019011" cy="1023730"/>
          </a:xfrm>
          <a:prstGeom prst="rect">
            <a:avLst/>
          </a:prstGeom>
          <a:effectLst>
            <a:outerShdw blurRad="114300" dist="50800" dir="5400000" sx="82000" sy="82000" algn="ctr" rotWithShape="0">
              <a:srgbClr val="000000">
                <a:alpha val="62000"/>
              </a:srgbClr>
            </a:outerShdw>
          </a:effectLst>
        </p:spPr>
      </p:pic>
      <p:pic>
        <p:nvPicPr>
          <p:cNvPr id="28" name="图片 27" descr="E:/照片——个人、学生获奖/10.24王莹记者 思政课照片/16.jpg16"/>
          <p:cNvPicPr>
            <a:picLocks noChangeAspect="1"/>
          </p:cNvPicPr>
          <p:nvPr/>
        </p:nvPicPr>
        <p:blipFill>
          <a:blip r:embed="rId7"/>
          <a:srcRect t="52" b="52"/>
          <a:stretch>
            <a:fillRect/>
          </a:stretch>
        </p:blipFill>
        <p:spPr>
          <a:xfrm>
            <a:off x="602615" y="631825"/>
            <a:ext cx="2374900" cy="1581785"/>
          </a:xfrm>
          <a:prstGeom prst="rect">
            <a:avLst/>
          </a:prstGeom>
          <a:ln>
            <a:solidFill>
              <a:schemeClr val="bg1"/>
            </a:solidFill>
          </a:ln>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500"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 presetClass="entr" presetSubtype="1" fill="hold" nodeType="withEffect" p14:presetBounceEnd="56000">
                                      <p:stCondLst>
                                        <p:cond delay="1500"/>
                                      </p:stCondLst>
                                      <p:childTnLst>
                                        <p:set>
                                          <p:cBhvr>
                                            <p:cTn id="9" dur="500" fill="hold">
                                              <p:stCondLst>
                                                <p:cond delay="0"/>
                                              </p:stCondLst>
                                            </p:cTn>
                                            <p:tgtEl>
                                              <p:spTgt spid="2"/>
                                            </p:tgtEl>
                                            <p:attrNameLst>
                                              <p:attrName>style.visibility</p:attrName>
                                            </p:attrNameLst>
                                          </p:cBhvr>
                                          <p:to>
                                            <p:strVal val="visible"/>
                                          </p:to>
                                        </p:set>
                                        <p:anim calcmode="lin" valueType="num" p14:bounceEnd="56000">
                                          <p:cBhvr additive="base">
                                            <p:cTn id="10" dur="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11" dur="500" fill="hold"/>
                                            <p:tgtEl>
                                              <p:spTgt spid="2"/>
                                            </p:tgtEl>
                                            <p:attrNameLst>
                                              <p:attrName>ppt_y</p:attrName>
                                            </p:attrNameLst>
                                          </p:cBhvr>
                                          <p:tavLst>
                                            <p:tav tm="0">
                                              <p:val>
                                                <p:strVal val="0-#ppt_h/2"/>
                                              </p:val>
                                            </p:tav>
                                            <p:tav tm="100000">
                                              <p:val>
                                                <p:strVal val="#ppt_y"/>
                                              </p:val>
                                            </p:tav>
                                          </p:tavLst>
                                        </p:anim>
                                      </p:childTnLst>
                                    </p:cTn>
                                  </p:par>
                                  <p:par>
                                    <p:cTn id="12" presetID="31" presetClass="entr" presetSubtype="0" fill="hold" grpId="0" nodeType="withEffect">
                                      <p:stCondLst>
                                        <p:cond delay="2500"/>
                                      </p:stCondLst>
                                      <p:childTnLst>
                                        <p:set>
                                          <p:cBhvr>
                                            <p:cTn id="13" dur="500"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style.rotation</p:attrName>
                                            </p:attrNameLst>
                                          </p:cBhvr>
                                          <p:tavLst>
                                            <p:tav tm="0">
                                              <p:val>
                                                <p:fltVal val="90"/>
                                              </p:val>
                                            </p:tav>
                                            <p:tav tm="100000">
                                              <p:val>
                                                <p:fltVal val="0"/>
                                              </p:val>
                                            </p:tav>
                                          </p:tavLst>
                                        </p:anim>
                                        <p:animEffect transition="in" filter="fade">
                                          <p:cBhvr>
                                            <p:cTn id="17" dur="500"/>
                                            <p:tgtEl>
                                              <p:spTgt spid="30"/>
                                            </p:tgtEl>
                                          </p:cBhvr>
                                        </p:animEffect>
                                      </p:childTnLst>
                                    </p:cTn>
                                  </p:par>
                                  <p:par>
                                    <p:cTn id="18" presetID="22" presetClass="entr" presetSubtype="1" fill="hold" grpId="0" nodeType="withEffect">
                                      <p:stCondLst>
                                        <p:cond delay="2750"/>
                                      </p:stCondLst>
                                      <p:childTnLst>
                                        <p:set>
                                          <p:cBhvr>
                                            <p:cTn id="19" dur="500"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30" presetClass="entr" presetSubtype="0" fill="hold" nodeType="withEffect">
                                      <p:stCondLst>
                                        <p:cond delay="5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400" decel="100000"/>
                                            <p:tgtEl>
                                              <p:spTgt spid="23"/>
                                            </p:tgtEl>
                                          </p:cBhvr>
                                        </p:animEffect>
                                        <p:anim calcmode="lin" valueType="num">
                                          <p:cBhvr>
                                            <p:cTn id="24" dur="400" decel="100000" fill="hold"/>
                                            <p:tgtEl>
                                              <p:spTgt spid="23"/>
                                            </p:tgtEl>
                                            <p:attrNameLst>
                                              <p:attrName>style.rotation</p:attrName>
                                            </p:attrNameLst>
                                          </p:cBhvr>
                                          <p:tavLst>
                                            <p:tav tm="0">
                                              <p:val>
                                                <p:fltVal val="-90"/>
                                              </p:val>
                                            </p:tav>
                                            <p:tav tm="100000">
                                              <p:val>
                                                <p:fltVal val="0"/>
                                              </p:val>
                                            </p:tav>
                                          </p:tavLst>
                                        </p:anim>
                                        <p:anim calcmode="lin" valueType="num">
                                          <p:cBhvr>
                                            <p:cTn id="25" dur="400" decel="100000" fill="hold"/>
                                            <p:tgtEl>
                                              <p:spTgt spid="23"/>
                                            </p:tgtEl>
                                            <p:attrNameLst>
                                              <p:attrName>ppt_x</p:attrName>
                                            </p:attrNameLst>
                                          </p:cBhvr>
                                          <p:tavLst>
                                            <p:tav tm="0">
                                              <p:val>
                                                <p:strVal val="#ppt_x+0.4"/>
                                              </p:val>
                                            </p:tav>
                                            <p:tav tm="100000">
                                              <p:val>
                                                <p:strVal val="#ppt_x-0.05"/>
                                              </p:val>
                                            </p:tav>
                                          </p:tavLst>
                                        </p:anim>
                                        <p:anim calcmode="lin" valueType="num">
                                          <p:cBhvr>
                                            <p:cTn id="26" dur="400" decel="100000" fill="hold"/>
                                            <p:tgtEl>
                                              <p:spTgt spid="23"/>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23"/>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23"/>
                                            </p:tgtEl>
                                            <p:attrNameLst>
                                              <p:attrName>ppt_y</p:attrName>
                                            </p:attrNameLst>
                                          </p:cBhvr>
                                          <p:tavLst>
                                            <p:tav tm="0">
                                              <p:val>
                                                <p:strVal val="#ppt_y+0.1"/>
                                              </p:val>
                                            </p:tav>
                                            <p:tav tm="100000">
                                              <p:val>
                                                <p:strVal val="#ppt_y"/>
                                              </p:val>
                                            </p:tav>
                                          </p:tavLst>
                                        </p:anim>
                                      </p:childTnLst>
                                    </p:cTn>
                                  </p:par>
                                  <p:par>
                                    <p:cTn id="29" presetID="15" presetClass="entr" presetSubtype="0" fill="hold" nodeType="withEffect">
                                      <p:stCondLst>
                                        <p:cond delay="6000"/>
                                      </p:stCondLst>
                                      <p:childTnLst>
                                        <p:set>
                                          <p:cBhvr>
                                            <p:cTn id="30" dur="500"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21"/>
                                            </p:tgtEl>
                                            <p:attrNameLst>
                                              <p:attrName>ppt_y</p:attrName>
                                            </p:attrNameLst>
                                          </p:cBhvr>
                                          <p:tavLst>
                                            <p:tav tm="0" fmla="#ppt_y+(sin(-2*pi*(1-$))*-#ppt_x+cos(-2*pi*(1-$))*(1-#ppt_y))*(1-$)">
                                              <p:val>
                                                <p:fltVal val="0"/>
                                              </p:val>
                                            </p:tav>
                                            <p:tav tm="100000">
                                              <p:val>
                                                <p:fltVal val="1"/>
                                              </p:val>
                                            </p:tav>
                                          </p:tavLst>
                                        </p:anim>
                                      </p:childTnLst>
                                    </p:cTn>
                                  </p:par>
                                  <p:par>
                                    <p:cTn id="35" presetID="52" presetClass="entr" presetSubtype="0" fill="hold" nodeType="withEffect">
                                      <p:stCondLst>
                                        <p:cond delay="7250"/>
                                      </p:stCondLst>
                                      <p:childTnLst>
                                        <p:set>
                                          <p:cBhvr>
                                            <p:cTn id="36" dur="500" fill="hold">
                                              <p:stCondLst>
                                                <p:cond delay="0"/>
                                              </p:stCondLst>
                                            </p:cTn>
                                            <p:tgtEl>
                                              <p:spTgt spid="22"/>
                                            </p:tgtEl>
                                            <p:attrNameLst>
                                              <p:attrName>style.visibility</p:attrName>
                                            </p:attrNameLst>
                                          </p:cBhvr>
                                          <p:to>
                                            <p:strVal val="visible"/>
                                          </p:to>
                                        </p:set>
                                        <p:animScale>
                                          <p:cBhvr>
                                            <p:cTn id="37" dur="5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22"/>
                                            </p:tgtEl>
                                            <p:attrNameLst>
                                              <p:attrName>ppt_x</p:attrName>
                                              <p:attrName>ppt_y</p:attrName>
                                            </p:attrNameLst>
                                          </p:cBhvr>
                                        </p:animMotion>
                                        <p:animEffect transition="in" filter="fade">
                                          <p:cBhvr>
                                            <p:cTn id="39" dur="500"/>
                                            <p:tgtEl>
                                              <p:spTgt spid="22"/>
                                            </p:tgtEl>
                                          </p:cBhvr>
                                        </p:animEffect>
                                      </p:childTnLst>
                                    </p:cTn>
                                  </p:par>
                                  <p:par>
                                    <p:cTn id="40" presetID="25" presetClass="entr" presetSubtype="0" fill="hold" nodeType="withEffect">
                                      <p:stCondLst>
                                        <p:cond delay="8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25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3" dur="25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4" dur="250" accel="50000" fill="hold">
                                              <p:stCondLst>
                                                <p:cond delay="250"/>
                                              </p:stCondLst>
                                            </p:cTn>
                                            <p:tgtEl>
                                              <p:spTgt spid="20"/>
                                            </p:tgtEl>
                                            <p:attrNameLst>
                                              <p:attrName>ppt_w</p:attrName>
                                            </p:attrNameLst>
                                          </p:cBhvr>
                                          <p:tavLst>
                                            <p:tav tm="0">
                                              <p:val>
                                                <p:strVal val="#ppt_w*.05"/>
                                              </p:val>
                                            </p:tav>
                                            <p:tav tm="100000">
                                              <p:val>
                                                <p:strVal val="#ppt_w"/>
                                              </p:val>
                                            </p:tav>
                                          </p:tavLst>
                                        </p:anim>
                                        <p:anim calcmode="lin" valueType="num">
                                          <p:cBhvr>
                                            <p:cTn id="45" dur="500" fill="hold"/>
                                            <p:tgtEl>
                                              <p:spTgt spid="20"/>
                                            </p:tgtEl>
                                            <p:attrNameLst>
                                              <p:attrName>ppt_h</p:attrName>
                                            </p:attrNameLst>
                                          </p:cBhvr>
                                          <p:tavLst>
                                            <p:tav tm="0">
                                              <p:val>
                                                <p:strVal val="#ppt_h"/>
                                              </p:val>
                                            </p:tav>
                                            <p:tav tm="100000">
                                              <p:val>
                                                <p:strVal val="#ppt_h"/>
                                              </p:val>
                                            </p:tav>
                                          </p:tavLst>
                                        </p:anim>
                                        <p:anim calcmode="lin" valueType="num">
                                          <p:cBhvr>
                                            <p:cTn id="46" dur="25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7" dur="25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8" dur="250" accel="50000" fill="hold">
                                              <p:stCondLst>
                                                <p:cond delay="250"/>
                                              </p:stCondLst>
                                            </p:cTn>
                                            <p:tgtEl>
                                              <p:spTgt spid="20"/>
                                            </p:tgtEl>
                                            <p:attrNameLst>
                                              <p:attrName>ppt_y</p:attrName>
                                            </p:attrNameLst>
                                          </p:cBhvr>
                                          <p:tavLst>
                                            <p:tav tm="0">
                                              <p:val>
                                                <p:strVal val="#ppt_y+.1"/>
                                              </p:val>
                                            </p:tav>
                                            <p:tav tm="100000">
                                              <p:val>
                                                <p:strVal val="#ppt_y"/>
                                              </p:val>
                                            </p:tav>
                                          </p:tavLst>
                                        </p:anim>
                                        <p:animEffect transition="in" filter="fade">
                                          <p:cBhvr>
                                            <p:cTn id="49" dur="500" decel="50000">
                                              <p:stCondLst>
                                                <p:cond delay="0"/>
                                              </p:stCondLst>
                                            </p:cTn>
                                            <p:tgtEl>
                                              <p:spTgt spid="20"/>
                                            </p:tgtEl>
                                          </p:cBhvr>
                                        </p:animEffect>
                                      </p:childTnLst>
                                    </p:cTn>
                                  </p:par>
                                  <p:par>
                                    <p:cTn id="50" presetID="2" presetClass="entr" presetSubtype="3" fill="hold" nodeType="withEffect">
                                      <p:stCondLst>
                                        <p:cond delay="9250"/>
                                      </p:stCondLst>
                                      <p:childTnLst>
                                        <p:set>
                                          <p:cBhvr>
                                            <p:cTn id="51" dur="500"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1+#ppt_w/2"/>
                                              </p:val>
                                            </p:tav>
                                            <p:tav tm="100000">
                                              <p:val>
                                                <p:strVal val="#ppt_x"/>
                                              </p:val>
                                            </p:tav>
                                          </p:tavLst>
                                        </p:anim>
                                        <p:anim calcmode="lin" valueType="num">
                                          <p:cBhvr additive="base">
                                            <p:cTn id="53" dur="500" fill="hold"/>
                                            <p:tgtEl>
                                              <p:spTgt spid="32"/>
                                            </p:tgtEl>
                                            <p:attrNameLst>
                                              <p:attrName>ppt_y</p:attrName>
                                            </p:attrNameLst>
                                          </p:cBhvr>
                                          <p:tavLst>
                                            <p:tav tm="0">
                                              <p:val>
                                                <p:strVal val="0-#ppt_h/2"/>
                                              </p:val>
                                            </p:tav>
                                            <p:tav tm="100000">
                                              <p:val>
                                                <p:strVal val="#ppt_y"/>
                                              </p:val>
                                            </p:tav>
                                          </p:tavLst>
                                        </p:anim>
                                      </p:childTnLst>
                                    </p:cTn>
                                  </p:par>
                                  <p:par>
                                    <p:cTn id="54" presetID="8" presetClass="emph" presetSubtype="0" fill="hold" nodeType="withEffect">
                                      <p:stCondLst>
                                        <p:cond delay="9250"/>
                                      </p:stCondLst>
                                      <p:childTnLst>
                                        <p:animRot by="10800000">
                                          <p:cBhvr>
                                            <p:cTn id="55" dur="500" fill="hold"/>
                                            <p:tgtEl>
                                              <p:spTgt spid="32"/>
                                            </p:tgtEl>
                                            <p:attrNameLst>
                                              <p:attrName>r</p:attrName>
                                            </p:attrNameLst>
                                          </p:cBhvr>
                                        </p:animRot>
                                      </p:childTnLst>
                                    </p:cTn>
                                  </p:par>
                                  <p:par>
                                    <p:cTn id="56" presetID="52" presetClass="entr" presetSubtype="0" fill="hold" nodeType="withEffect">
                                      <p:stCondLst>
                                        <p:cond delay="10750"/>
                                      </p:stCondLst>
                                      <p:childTnLst>
                                        <p:set>
                                          <p:cBhvr>
                                            <p:cTn id="57" dur="500" fill="hold">
                                              <p:stCondLst>
                                                <p:cond delay="0"/>
                                              </p:stCondLst>
                                            </p:cTn>
                                            <p:tgtEl>
                                              <p:spTgt spid="31"/>
                                            </p:tgtEl>
                                            <p:attrNameLst>
                                              <p:attrName>style.visibility</p:attrName>
                                            </p:attrNameLst>
                                          </p:cBhvr>
                                          <p:to>
                                            <p:strVal val="visible"/>
                                          </p:to>
                                        </p:set>
                                        <p:animScale>
                                          <p:cBhvr>
                                            <p:cTn id="58" dur="5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31"/>
                                            </p:tgtEl>
                                            <p:attrNameLst>
                                              <p:attrName>ppt_x</p:attrName>
                                              <p:attrName>ppt_y</p:attrName>
                                            </p:attrNameLst>
                                          </p:cBhvr>
                                        </p:animMotion>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6" grpId="0"/>
          <p:bldP spid="3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500"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 presetClass="entr" presetSubtype="1" fill="hold" nodeType="withEffect">
                                      <p:stCondLst>
                                        <p:cond delay="1500"/>
                                      </p:stCondLst>
                                      <p:childTnLst>
                                        <p:set>
                                          <p:cBhvr>
                                            <p:cTn id="9" dur="500"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par>
                                    <p:cTn id="12" presetID="31" presetClass="entr" presetSubtype="0" fill="hold" grpId="0" nodeType="withEffect">
                                      <p:stCondLst>
                                        <p:cond delay="2500"/>
                                      </p:stCondLst>
                                      <p:childTnLst>
                                        <p:set>
                                          <p:cBhvr>
                                            <p:cTn id="13" dur="500"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style.rotation</p:attrName>
                                            </p:attrNameLst>
                                          </p:cBhvr>
                                          <p:tavLst>
                                            <p:tav tm="0">
                                              <p:val>
                                                <p:fltVal val="90"/>
                                              </p:val>
                                            </p:tav>
                                            <p:tav tm="100000">
                                              <p:val>
                                                <p:fltVal val="0"/>
                                              </p:val>
                                            </p:tav>
                                          </p:tavLst>
                                        </p:anim>
                                        <p:animEffect transition="in" filter="fade">
                                          <p:cBhvr>
                                            <p:cTn id="17" dur="500"/>
                                            <p:tgtEl>
                                              <p:spTgt spid="30"/>
                                            </p:tgtEl>
                                          </p:cBhvr>
                                        </p:animEffect>
                                      </p:childTnLst>
                                    </p:cTn>
                                  </p:par>
                                  <p:par>
                                    <p:cTn id="18" presetID="22" presetClass="entr" presetSubtype="1" fill="hold" grpId="0" nodeType="withEffect">
                                      <p:stCondLst>
                                        <p:cond delay="2750"/>
                                      </p:stCondLst>
                                      <p:childTnLst>
                                        <p:set>
                                          <p:cBhvr>
                                            <p:cTn id="19" dur="500"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30" presetClass="entr" presetSubtype="0" fill="hold" nodeType="withEffect">
                                      <p:stCondLst>
                                        <p:cond delay="5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400" decel="100000"/>
                                            <p:tgtEl>
                                              <p:spTgt spid="23"/>
                                            </p:tgtEl>
                                          </p:cBhvr>
                                        </p:animEffect>
                                        <p:anim calcmode="lin" valueType="num">
                                          <p:cBhvr>
                                            <p:cTn id="24" dur="400" decel="100000" fill="hold"/>
                                            <p:tgtEl>
                                              <p:spTgt spid="23"/>
                                            </p:tgtEl>
                                            <p:attrNameLst>
                                              <p:attrName>style.rotation</p:attrName>
                                            </p:attrNameLst>
                                          </p:cBhvr>
                                          <p:tavLst>
                                            <p:tav tm="0">
                                              <p:val>
                                                <p:fltVal val="-90"/>
                                              </p:val>
                                            </p:tav>
                                            <p:tav tm="100000">
                                              <p:val>
                                                <p:fltVal val="0"/>
                                              </p:val>
                                            </p:tav>
                                          </p:tavLst>
                                        </p:anim>
                                        <p:anim calcmode="lin" valueType="num">
                                          <p:cBhvr>
                                            <p:cTn id="25" dur="400" decel="100000" fill="hold"/>
                                            <p:tgtEl>
                                              <p:spTgt spid="23"/>
                                            </p:tgtEl>
                                            <p:attrNameLst>
                                              <p:attrName>ppt_x</p:attrName>
                                            </p:attrNameLst>
                                          </p:cBhvr>
                                          <p:tavLst>
                                            <p:tav tm="0">
                                              <p:val>
                                                <p:strVal val="#ppt_x+0.4"/>
                                              </p:val>
                                            </p:tav>
                                            <p:tav tm="100000">
                                              <p:val>
                                                <p:strVal val="#ppt_x-0.05"/>
                                              </p:val>
                                            </p:tav>
                                          </p:tavLst>
                                        </p:anim>
                                        <p:anim calcmode="lin" valueType="num">
                                          <p:cBhvr>
                                            <p:cTn id="26" dur="400" decel="100000" fill="hold"/>
                                            <p:tgtEl>
                                              <p:spTgt spid="23"/>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23"/>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23"/>
                                            </p:tgtEl>
                                            <p:attrNameLst>
                                              <p:attrName>ppt_y</p:attrName>
                                            </p:attrNameLst>
                                          </p:cBhvr>
                                          <p:tavLst>
                                            <p:tav tm="0">
                                              <p:val>
                                                <p:strVal val="#ppt_y+0.1"/>
                                              </p:val>
                                            </p:tav>
                                            <p:tav tm="100000">
                                              <p:val>
                                                <p:strVal val="#ppt_y"/>
                                              </p:val>
                                            </p:tav>
                                          </p:tavLst>
                                        </p:anim>
                                      </p:childTnLst>
                                    </p:cTn>
                                  </p:par>
                                  <p:par>
                                    <p:cTn id="29" presetID="15" presetClass="entr" presetSubtype="0" fill="hold" nodeType="withEffect">
                                      <p:stCondLst>
                                        <p:cond delay="6000"/>
                                      </p:stCondLst>
                                      <p:childTnLst>
                                        <p:set>
                                          <p:cBhvr>
                                            <p:cTn id="30" dur="500"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21"/>
                                            </p:tgtEl>
                                            <p:attrNameLst>
                                              <p:attrName>ppt_y</p:attrName>
                                            </p:attrNameLst>
                                          </p:cBhvr>
                                          <p:tavLst>
                                            <p:tav tm="0" fmla="#ppt_y+(sin(-2*pi*(1-$))*-#ppt_x+cos(-2*pi*(1-$))*(1-#ppt_y))*(1-$)">
                                              <p:val>
                                                <p:fltVal val="0"/>
                                              </p:val>
                                            </p:tav>
                                            <p:tav tm="100000">
                                              <p:val>
                                                <p:fltVal val="1"/>
                                              </p:val>
                                            </p:tav>
                                          </p:tavLst>
                                        </p:anim>
                                      </p:childTnLst>
                                    </p:cTn>
                                  </p:par>
                                  <p:par>
                                    <p:cTn id="35" presetID="52" presetClass="entr" presetSubtype="0" fill="hold" nodeType="withEffect">
                                      <p:stCondLst>
                                        <p:cond delay="7250"/>
                                      </p:stCondLst>
                                      <p:childTnLst>
                                        <p:set>
                                          <p:cBhvr>
                                            <p:cTn id="36" dur="500" fill="hold">
                                              <p:stCondLst>
                                                <p:cond delay="0"/>
                                              </p:stCondLst>
                                            </p:cTn>
                                            <p:tgtEl>
                                              <p:spTgt spid="22"/>
                                            </p:tgtEl>
                                            <p:attrNameLst>
                                              <p:attrName>style.visibility</p:attrName>
                                            </p:attrNameLst>
                                          </p:cBhvr>
                                          <p:to>
                                            <p:strVal val="visible"/>
                                          </p:to>
                                        </p:set>
                                        <p:animScale>
                                          <p:cBhvr>
                                            <p:cTn id="37" dur="5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22"/>
                                            </p:tgtEl>
                                            <p:attrNameLst>
                                              <p:attrName>ppt_x</p:attrName>
                                              <p:attrName>ppt_y</p:attrName>
                                            </p:attrNameLst>
                                          </p:cBhvr>
                                        </p:animMotion>
                                        <p:animEffect transition="in" filter="fade">
                                          <p:cBhvr>
                                            <p:cTn id="39" dur="500"/>
                                            <p:tgtEl>
                                              <p:spTgt spid="22"/>
                                            </p:tgtEl>
                                          </p:cBhvr>
                                        </p:animEffect>
                                      </p:childTnLst>
                                    </p:cTn>
                                  </p:par>
                                  <p:par>
                                    <p:cTn id="40" presetID="25" presetClass="entr" presetSubtype="0" fill="hold" nodeType="withEffect">
                                      <p:stCondLst>
                                        <p:cond delay="8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25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3" dur="25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4" dur="250" accel="50000" fill="hold">
                                              <p:stCondLst>
                                                <p:cond delay="250"/>
                                              </p:stCondLst>
                                            </p:cTn>
                                            <p:tgtEl>
                                              <p:spTgt spid="20"/>
                                            </p:tgtEl>
                                            <p:attrNameLst>
                                              <p:attrName>ppt_w</p:attrName>
                                            </p:attrNameLst>
                                          </p:cBhvr>
                                          <p:tavLst>
                                            <p:tav tm="0">
                                              <p:val>
                                                <p:strVal val="#ppt_w*.05"/>
                                              </p:val>
                                            </p:tav>
                                            <p:tav tm="100000">
                                              <p:val>
                                                <p:strVal val="#ppt_w"/>
                                              </p:val>
                                            </p:tav>
                                          </p:tavLst>
                                        </p:anim>
                                        <p:anim calcmode="lin" valueType="num">
                                          <p:cBhvr>
                                            <p:cTn id="45" dur="500" fill="hold"/>
                                            <p:tgtEl>
                                              <p:spTgt spid="20"/>
                                            </p:tgtEl>
                                            <p:attrNameLst>
                                              <p:attrName>ppt_h</p:attrName>
                                            </p:attrNameLst>
                                          </p:cBhvr>
                                          <p:tavLst>
                                            <p:tav tm="0">
                                              <p:val>
                                                <p:strVal val="#ppt_h"/>
                                              </p:val>
                                            </p:tav>
                                            <p:tav tm="100000">
                                              <p:val>
                                                <p:strVal val="#ppt_h"/>
                                              </p:val>
                                            </p:tav>
                                          </p:tavLst>
                                        </p:anim>
                                        <p:anim calcmode="lin" valueType="num">
                                          <p:cBhvr>
                                            <p:cTn id="46" dur="25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7" dur="25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8" dur="250" accel="50000" fill="hold">
                                              <p:stCondLst>
                                                <p:cond delay="250"/>
                                              </p:stCondLst>
                                            </p:cTn>
                                            <p:tgtEl>
                                              <p:spTgt spid="20"/>
                                            </p:tgtEl>
                                            <p:attrNameLst>
                                              <p:attrName>ppt_y</p:attrName>
                                            </p:attrNameLst>
                                          </p:cBhvr>
                                          <p:tavLst>
                                            <p:tav tm="0">
                                              <p:val>
                                                <p:strVal val="#ppt_y+.1"/>
                                              </p:val>
                                            </p:tav>
                                            <p:tav tm="100000">
                                              <p:val>
                                                <p:strVal val="#ppt_y"/>
                                              </p:val>
                                            </p:tav>
                                          </p:tavLst>
                                        </p:anim>
                                        <p:animEffect transition="in" filter="fade">
                                          <p:cBhvr>
                                            <p:cTn id="49" dur="500" decel="50000">
                                              <p:stCondLst>
                                                <p:cond delay="0"/>
                                              </p:stCondLst>
                                            </p:cTn>
                                            <p:tgtEl>
                                              <p:spTgt spid="20"/>
                                            </p:tgtEl>
                                          </p:cBhvr>
                                        </p:animEffect>
                                      </p:childTnLst>
                                    </p:cTn>
                                  </p:par>
                                  <p:par>
                                    <p:cTn id="50" presetID="2" presetClass="entr" presetSubtype="3" fill="hold" nodeType="withEffect">
                                      <p:stCondLst>
                                        <p:cond delay="9250"/>
                                      </p:stCondLst>
                                      <p:childTnLst>
                                        <p:set>
                                          <p:cBhvr>
                                            <p:cTn id="51" dur="500"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1+#ppt_w/2"/>
                                              </p:val>
                                            </p:tav>
                                            <p:tav tm="100000">
                                              <p:val>
                                                <p:strVal val="#ppt_x"/>
                                              </p:val>
                                            </p:tav>
                                          </p:tavLst>
                                        </p:anim>
                                        <p:anim calcmode="lin" valueType="num">
                                          <p:cBhvr additive="base">
                                            <p:cTn id="53" dur="500" fill="hold"/>
                                            <p:tgtEl>
                                              <p:spTgt spid="32"/>
                                            </p:tgtEl>
                                            <p:attrNameLst>
                                              <p:attrName>ppt_y</p:attrName>
                                            </p:attrNameLst>
                                          </p:cBhvr>
                                          <p:tavLst>
                                            <p:tav tm="0">
                                              <p:val>
                                                <p:strVal val="0-#ppt_h/2"/>
                                              </p:val>
                                            </p:tav>
                                            <p:tav tm="100000">
                                              <p:val>
                                                <p:strVal val="#ppt_y"/>
                                              </p:val>
                                            </p:tav>
                                          </p:tavLst>
                                        </p:anim>
                                      </p:childTnLst>
                                    </p:cTn>
                                  </p:par>
                                  <p:par>
                                    <p:cTn id="54" presetID="8" presetClass="emph" presetSubtype="0" fill="hold" nodeType="withEffect">
                                      <p:stCondLst>
                                        <p:cond delay="9250"/>
                                      </p:stCondLst>
                                      <p:childTnLst>
                                        <p:animRot by="10800000">
                                          <p:cBhvr>
                                            <p:cTn id="55" dur="500" fill="hold"/>
                                            <p:tgtEl>
                                              <p:spTgt spid="32"/>
                                            </p:tgtEl>
                                            <p:attrNameLst>
                                              <p:attrName>r</p:attrName>
                                            </p:attrNameLst>
                                          </p:cBhvr>
                                        </p:animRot>
                                      </p:childTnLst>
                                    </p:cTn>
                                  </p:par>
                                  <p:par>
                                    <p:cTn id="56" presetID="52" presetClass="entr" presetSubtype="0" fill="hold" nodeType="withEffect">
                                      <p:stCondLst>
                                        <p:cond delay="10750"/>
                                      </p:stCondLst>
                                      <p:childTnLst>
                                        <p:set>
                                          <p:cBhvr>
                                            <p:cTn id="57" dur="500" fill="hold">
                                              <p:stCondLst>
                                                <p:cond delay="0"/>
                                              </p:stCondLst>
                                            </p:cTn>
                                            <p:tgtEl>
                                              <p:spTgt spid="31"/>
                                            </p:tgtEl>
                                            <p:attrNameLst>
                                              <p:attrName>style.visibility</p:attrName>
                                            </p:attrNameLst>
                                          </p:cBhvr>
                                          <p:to>
                                            <p:strVal val="visible"/>
                                          </p:to>
                                        </p:set>
                                        <p:animScale>
                                          <p:cBhvr>
                                            <p:cTn id="58" dur="5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31"/>
                                            </p:tgtEl>
                                            <p:attrNameLst>
                                              <p:attrName>ppt_x</p:attrName>
                                              <p:attrName>ppt_y</p:attrName>
                                            </p:attrNameLst>
                                          </p:cBhvr>
                                        </p:animMotion>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6" grpId="0"/>
          <p:bldP spid="30" grpId="0" bldLvl="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43697" y="934441"/>
            <a:ext cx="3473143" cy="2320059"/>
            <a:chOff x="543697" y="934441"/>
            <a:chExt cx="3473143" cy="2320059"/>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697" y="934441"/>
              <a:ext cx="3473143" cy="2320059"/>
            </a:xfrm>
            <a:prstGeom prst="rect">
              <a:avLst/>
            </a:prstGeom>
            <a:ln>
              <a:solidFill>
                <a:srgbClr val="13CCDF"/>
              </a:solidFill>
            </a:ln>
          </p:spPr>
        </p:pic>
        <p:sp>
          <p:nvSpPr>
            <p:cNvPr id="22" name="矩形 21"/>
            <p:cNvSpPr/>
            <p:nvPr/>
          </p:nvSpPr>
          <p:spPr>
            <a:xfrm>
              <a:off x="547617" y="2413020"/>
              <a:ext cx="3450843" cy="7415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1300019" y="2566248"/>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输入图片说明文字</a:t>
              </a:r>
              <a:endParaRPr lang="zh-CN" altLang="en-US" dirty="0">
                <a:latin typeface="微软雅黑" panose="020B0503020204020204" pitchFamily="34" charset="-122"/>
                <a:ea typeface="微软雅黑" panose="020B0503020204020204" pitchFamily="34" charset="-122"/>
              </a:endParaRPr>
            </a:p>
          </p:txBody>
        </p:sp>
      </p:grpSp>
      <p:sp>
        <p:nvSpPr>
          <p:cNvPr id="7" name="矩形 6"/>
          <p:cNvSpPr/>
          <p:nvPr/>
        </p:nvSpPr>
        <p:spPr>
          <a:xfrm>
            <a:off x="8200768" y="1560721"/>
            <a:ext cx="3204518" cy="3416320"/>
          </a:xfrm>
          <a:prstGeom prst="rect">
            <a:avLst/>
          </a:prstGeom>
        </p:spPr>
        <p:txBody>
          <a:bodyPr wrap="square">
            <a:spAutoFit/>
          </a:bodyPr>
          <a:lstStyle/>
          <a:p>
            <a:pPr>
              <a:lnSpc>
                <a:spcPct val="20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花的事业是尊贵的，果的事业是甜美的。让我们都来做叶的事业吧，因为叶，是平凡而谦逊地垂着绿荫。”我们深切地感受着教师职业的辛劳与荣光，因为她代表着一份责任、一种使命；我们深深地知道，我们不是栋梁，但我们的事业是栋梁！我们不是未来，但我们的学生是未来！当人们把更多的热情与尊重、理解与关怀给予了我们，便有了更加不寻常的意义。</a:t>
            </a:r>
            <a:endParaRPr lang="zh-CN" altLang="en-US" sz="1200" dirty="0">
              <a:solidFill>
                <a:schemeClr val="bg1">
                  <a:lumMod val="50000"/>
                </a:schemeClr>
              </a:solidFill>
            </a:endParaRPr>
          </a:p>
        </p:txBody>
      </p:sp>
      <p:grpSp>
        <p:nvGrpSpPr>
          <p:cNvPr id="9" name="组合 8"/>
          <p:cNvGrpSpPr/>
          <p:nvPr/>
        </p:nvGrpSpPr>
        <p:grpSpPr>
          <a:xfrm>
            <a:off x="4188941" y="940212"/>
            <a:ext cx="3433541" cy="2289027"/>
            <a:chOff x="4188941" y="940212"/>
            <a:chExt cx="3433541" cy="2289027"/>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8941" y="940212"/>
              <a:ext cx="3433541" cy="2289027"/>
            </a:xfrm>
            <a:prstGeom prst="rect">
              <a:avLst/>
            </a:prstGeom>
            <a:ln>
              <a:solidFill>
                <a:srgbClr val="13CCDF"/>
              </a:solidFill>
            </a:ln>
          </p:spPr>
        </p:pic>
        <p:sp>
          <p:nvSpPr>
            <p:cNvPr id="23" name="矩形 22"/>
            <p:cNvSpPr/>
            <p:nvPr/>
          </p:nvSpPr>
          <p:spPr>
            <a:xfrm>
              <a:off x="4188941" y="2419141"/>
              <a:ext cx="3430919" cy="769581"/>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4875240" y="2570367"/>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输入图片说明文字</a:t>
              </a:r>
              <a:endParaRPr lang="zh-CN" altLang="en-US"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33838" y="3583631"/>
            <a:ext cx="3487359" cy="2311235"/>
            <a:chOff x="533838" y="3583631"/>
            <a:chExt cx="3487359" cy="2311235"/>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45" y="3583631"/>
              <a:ext cx="3470323" cy="2311235"/>
            </a:xfrm>
            <a:prstGeom prst="rect">
              <a:avLst/>
            </a:prstGeom>
            <a:ln>
              <a:solidFill>
                <a:srgbClr val="13CCDF"/>
              </a:solidFill>
            </a:ln>
          </p:spPr>
        </p:pic>
        <p:sp>
          <p:nvSpPr>
            <p:cNvPr id="24" name="矩形 23"/>
            <p:cNvSpPr/>
            <p:nvPr/>
          </p:nvSpPr>
          <p:spPr>
            <a:xfrm>
              <a:off x="533838" y="5136284"/>
              <a:ext cx="3487359" cy="67163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a:off x="1217641" y="5251783"/>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输入图片说明文字</a:t>
              </a:r>
              <a:endParaRPr lang="zh-CN" altLang="en-US"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178037" y="3590207"/>
            <a:ext cx="3458439" cy="2287153"/>
            <a:chOff x="4178037" y="3590207"/>
            <a:chExt cx="3458439" cy="2287153"/>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561" y="3590207"/>
              <a:ext cx="3454915" cy="2287153"/>
            </a:xfrm>
            <a:prstGeom prst="rect">
              <a:avLst/>
            </a:prstGeom>
            <a:ln>
              <a:solidFill>
                <a:srgbClr val="13CCDF"/>
              </a:solidFill>
            </a:ln>
          </p:spPr>
        </p:pic>
        <p:sp>
          <p:nvSpPr>
            <p:cNvPr id="25" name="矩形 24"/>
            <p:cNvSpPr/>
            <p:nvPr/>
          </p:nvSpPr>
          <p:spPr>
            <a:xfrm>
              <a:off x="4178037" y="5147652"/>
              <a:ext cx="3449693" cy="68562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p:cNvSpPr txBox="1"/>
            <p:nvPr/>
          </p:nvSpPr>
          <p:spPr>
            <a:xfrm>
              <a:off x="4862884" y="5276497"/>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输入图片说明文字</a:t>
              </a:r>
              <a:endParaRPr lang="zh-CN" altLang="en-US" dirty="0">
                <a:latin typeface="微软雅黑" panose="020B0503020204020204" pitchFamily="34" charset="-122"/>
                <a:ea typeface="微软雅黑" panose="020B0503020204020204" pitchFamily="34" charset="-122"/>
              </a:endParaRPr>
            </a:p>
          </p:txBody>
        </p:sp>
      </p:grpSp>
      <p:sp>
        <p:nvSpPr>
          <p:cNvPr id="54" name="椭圆 53"/>
          <p:cNvSpPr/>
          <p:nvPr/>
        </p:nvSpPr>
        <p:spPr>
          <a:xfrm>
            <a:off x="7249601" y="3042526"/>
            <a:ext cx="581563" cy="614234"/>
          </a:xfrm>
          <a:prstGeom prst="ellipse">
            <a:avLst/>
          </a:prstGeom>
          <a:solidFill>
            <a:schemeClr val="bg1">
              <a:alpha val="60000"/>
            </a:schemeClr>
          </a:solidFill>
          <a:ln w="50800">
            <a:solidFill>
              <a:srgbClr val="13C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802906" y="3316658"/>
            <a:ext cx="398392" cy="420773"/>
          </a:xfrm>
          <a:prstGeom prst="ellipse">
            <a:avLst/>
          </a:prstGeom>
          <a:solidFill>
            <a:schemeClr val="bg1">
              <a:alpha val="60000"/>
            </a:schemeClr>
          </a:solidFill>
          <a:ln w="50800">
            <a:solidFill>
              <a:srgbClr val="13C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0978798" y="5679286"/>
            <a:ext cx="628650" cy="628650"/>
          </a:xfrm>
          <a:prstGeom prst="ellipse">
            <a:avLst/>
          </a:prstGeom>
          <a:solidFill>
            <a:srgbClr val="68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946958" y="5314072"/>
            <a:ext cx="765452" cy="765452"/>
          </a:xfrm>
          <a:prstGeom prst="ellipse">
            <a:avLst/>
          </a:prstGeom>
          <a:solidFill>
            <a:srgbClr val="10C9D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10646119" y="4409119"/>
            <a:ext cx="971550" cy="971550"/>
          </a:xfrm>
          <a:prstGeom prst="ellipse">
            <a:avLst/>
          </a:prstGeom>
          <a:solidFill>
            <a:srgbClr val="FF97B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11250919" y="3757933"/>
            <a:ext cx="616646" cy="616646"/>
          </a:xfrm>
          <a:prstGeom prst="ellipse">
            <a:avLst/>
          </a:prstGeom>
          <a:solidFill>
            <a:srgbClr val="FFC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10614855" y="952728"/>
            <a:ext cx="439194" cy="439194"/>
          </a:xfrm>
          <a:prstGeom prst="ellipse">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9537677" y="5107974"/>
            <a:ext cx="971550" cy="971550"/>
          </a:xfrm>
          <a:prstGeom prst="ellipse">
            <a:avLst/>
          </a:prstGeom>
          <a:solidFill>
            <a:srgbClr val="FFFF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933936" y="1173892"/>
            <a:ext cx="1569660" cy="369332"/>
          </a:xfrm>
          <a:prstGeom prst="rect">
            <a:avLst/>
          </a:prstGeom>
          <a:noFill/>
        </p:spPr>
        <p:txBody>
          <a:bodyPr wrap="none" rtlCol="0">
            <a:spAutoFit/>
          </a:bodyPr>
          <a:lstStyle/>
          <a:p>
            <a:r>
              <a:rPr lang="zh-CN" altLang="en-US" b="1" dirty="0">
                <a:solidFill>
                  <a:srgbClr val="0EB6BE"/>
                </a:solidFill>
                <a:latin typeface="微软雅黑" panose="020B0503020204020204" pitchFamily="34" charset="-122"/>
                <a:ea typeface="微软雅黑" panose="020B0503020204020204" pitchFamily="34" charset="-122"/>
              </a:rPr>
              <a:t>输入标题文字</a:t>
            </a:r>
            <a:endParaRPr lang="zh-CN" altLang="en-US" b="1" dirty="0">
              <a:solidFill>
                <a:srgbClr val="0EB6B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2" presetClass="entr" presetSubtype="1" fill="hold" grpId="0" nodeType="withEffect" p14:presetBounceEnd="50000">
                                      <p:stCondLst>
                                        <p:cond delay="2500"/>
                                      </p:stCondLst>
                                      <p:childTnLst>
                                        <p:set>
                                          <p:cBhvr>
                                            <p:cTn id="24" dur="1" fill="hold">
                                              <p:stCondLst>
                                                <p:cond delay="0"/>
                                              </p:stCondLst>
                                            </p:cTn>
                                            <p:tgtEl>
                                              <p:spTgt spid="12"/>
                                            </p:tgtEl>
                                            <p:attrNameLst>
                                              <p:attrName>style.visibility</p:attrName>
                                            </p:attrNameLst>
                                          </p:cBhvr>
                                          <p:to>
                                            <p:strVal val="visible"/>
                                          </p:to>
                                        </p:set>
                                        <p:anim calcmode="lin" valueType="num" p14:bounceEnd="50000">
                                          <p:cBhvr additive="base">
                                            <p:cTn id="25"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6" dur="1000" fill="hold"/>
                                            <p:tgtEl>
                                              <p:spTgt spid="12"/>
                                            </p:tgtEl>
                                            <p:attrNameLst>
                                              <p:attrName>ppt_y</p:attrName>
                                            </p:attrNameLst>
                                          </p:cBhvr>
                                          <p:tavLst>
                                            <p:tav tm="0">
                                              <p:val>
                                                <p:strVal val="0-#ppt_h/2"/>
                                              </p:val>
                                            </p:tav>
                                            <p:tav tm="100000">
                                              <p:val>
                                                <p:strVal val="#ppt_y"/>
                                              </p:val>
                                            </p:tav>
                                          </p:tavLst>
                                        </p:anim>
                                      </p:childTnLst>
                                    </p:cTn>
                                  </p:par>
                                  <p:par>
                                    <p:cTn id="27" presetID="22" presetClass="entr" presetSubtype="1" fill="hold" grpId="0" nodeType="withEffect">
                                      <p:stCondLst>
                                        <p:cond delay="350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3000"/>
                                            <p:tgtEl>
                                              <p:spTgt spid="7"/>
                                            </p:tgtEl>
                                          </p:cBhvr>
                                        </p:animEffect>
                                      </p:childTnLst>
                                    </p:cTn>
                                  </p:par>
                                  <p:par>
                                    <p:cTn id="30" presetID="2" presetClass="entr" presetSubtype="1" fill="hold" nodeType="withEffect">
                                      <p:stCondLst>
                                        <p:cond delay="65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250" fill="hold"/>
                                            <p:tgtEl>
                                              <p:spTgt spid="8"/>
                                            </p:tgtEl>
                                            <p:attrNameLst>
                                              <p:attrName>ppt_x</p:attrName>
                                            </p:attrNameLst>
                                          </p:cBhvr>
                                          <p:tavLst>
                                            <p:tav tm="0">
                                              <p:val>
                                                <p:strVal val="#ppt_x"/>
                                              </p:val>
                                            </p:tav>
                                            <p:tav tm="100000">
                                              <p:val>
                                                <p:strVal val="#ppt_x"/>
                                              </p:val>
                                            </p:tav>
                                          </p:tavLst>
                                        </p:anim>
                                        <p:anim calcmode="lin" valueType="num">
                                          <p:cBhvr additive="base">
                                            <p:cTn id="33" dur="1250" fill="hold"/>
                                            <p:tgtEl>
                                              <p:spTgt spid="8"/>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7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250" fill="hold"/>
                                            <p:tgtEl>
                                              <p:spTgt spid="9"/>
                                            </p:tgtEl>
                                            <p:attrNameLst>
                                              <p:attrName>ppt_x</p:attrName>
                                            </p:attrNameLst>
                                          </p:cBhvr>
                                          <p:tavLst>
                                            <p:tav tm="0">
                                              <p:val>
                                                <p:strVal val="#ppt_x"/>
                                              </p:val>
                                            </p:tav>
                                            <p:tav tm="100000">
                                              <p:val>
                                                <p:strVal val="#ppt_x"/>
                                              </p:val>
                                            </p:tav>
                                          </p:tavLst>
                                        </p:anim>
                                        <p:anim calcmode="lin" valueType="num">
                                          <p:cBhvr additive="base">
                                            <p:cTn id="37" dur="1250" fill="hold"/>
                                            <p:tgtEl>
                                              <p:spTgt spid="9"/>
                                            </p:tgtEl>
                                            <p:attrNameLst>
                                              <p:attrName>ppt_y</p:attrName>
                                            </p:attrNameLst>
                                          </p:cBhvr>
                                          <p:tavLst>
                                            <p:tav tm="0">
                                              <p:val>
                                                <p:strVal val="0-#ppt_h/2"/>
                                              </p:val>
                                            </p:tav>
                                            <p:tav tm="100000">
                                              <p:val>
                                                <p:strVal val="#ppt_y"/>
                                              </p:val>
                                            </p:tav>
                                          </p:tavLst>
                                        </p:anim>
                                      </p:childTnLst>
                                    </p:cTn>
                                  </p:par>
                                  <p:par>
                                    <p:cTn id="38" presetID="2" presetClass="entr" presetSubtype="8" fill="hold" nodeType="withEffect">
                                      <p:stCondLst>
                                        <p:cond delay="800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0-#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4" fill="hold" nodeType="withEffect">
                                      <p:stCondLst>
                                        <p:cond delay="875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1250" fill="hold"/>
                                            <p:tgtEl>
                                              <p:spTgt spid="11"/>
                                            </p:tgtEl>
                                            <p:attrNameLst>
                                              <p:attrName>ppt_x</p:attrName>
                                            </p:attrNameLst>
                                          </p:cBhvr>
                                          <p:tavLst>
                                            <p:tav tm="0">
                                              <p:val>
                                                <p:strVal val="#ppt_x"/>
                                              </p:val>
                                            </p:tav>
                                            <p:tav tm="100000">
                                              <p:val>
                                                <p:strVal val="#ppt_x"/>
                                              </p:val>
                                            </p:tav>
                                          </p:tavLst>
                                        </p:anim>
                                        <p:anim calcmode="lin" valueType="num">
                                          <p:cBhvr additive="base">
                                            <p:cTn id="45" dur="1250" fill="hold"/>
                                            <p:tgtEl>
                                              <p:spTgt spid="11"/>
                                            </p:tgtEl>
                                            <p:attrNameLst>
                                              <p:attrName>ppt_y</p:attrName>
                                            </p:attrNameLst>
                                          </p:cBhvr>
                                          <p:tavLst>
                                            <p:tav tm="0">
                                              <p:val>
                                                <p:strVal val="1+#ppt_h/2"/>
                                              </p:val>
                                            </p:tav>
                                            <p:tav tm="100000">
                                              <p:val>
                                                <p:strVal val="#ppt_y"/>
                                              </p:val>
                                            </p:tav>
                                          </p:tavLst>
                                        </p:anim>
                                      </p:childTnLst>
                                    </p:cTn>
                                  </p:par>
                                  <p:par>
                                    <p:cTn id="46" presetID="53" presetClass="entr" presetSubtype="16" fill="hold" grpId="0" nodeType="withEffect">
                                      <p:stCondLst>
                                        <p:cond delay="9750"/>
                                      </p:stCondLst>
                                      <p:childTnLst>
                                        <p:set>
                                          <p:cBhvr>
                                            <p:cTn id="47" dur="1" fill="hold">
                                              <p:stCondLst>
                                                <p:cond delay="0"/>
                                              </p:stCondLst>
                                            </p:cTn>
                                            <p:tgtEl>
                                              <p:spTgt spid="54"/>
                                            </p:tgtEl>
                                            <p:attrNameLst>
                                              <p:attrName>style.visibility</p:attrName>
                                            </p:attrNameLst>
                                          </p:cBhvr>
                                          <p:to>
                                            <p:strVal val="visible"/>
                                          </p:to>
                                        </p:set>
                                        <p:anim calcmode="lin" valueType="num">
                                          <p:cBhvr>
                                            <p:cTn id="48" dur="750" fill="hold"/>
                                            <p:tgtEl>
                                              <p:spTgt spid="54"/>
                                            </p:tgtEl>
                                            <p:attrNameLst>
                                              <p:attrName>ppt_w</p:attrName>
                                            </p:attrNameLst>
                                          </p:cBhvr>
                                          <p:tavLst>
                                            <p:tav tm="0">
                                              <p:val>
                                                <p:fltVal val="0"/>
                                              </p:val>
                                            </p:tav>
                                            <p:tav tm="100000">
                                              <p:val>
                                                <p:strVal val="#ppt_w"/>
                                              </p:val>
                                            </p:tav>
                                          </p:tavLst>
                                        </p:anim>
                                        <p:anim calcmode="lin" valueType="num">
                                          <p:cBhvr>
                                            <p:cTn id="49" dur="750" fill="hold"/>
                                            <p:tgtEl>
                                              <p:spTgt spid="54"/>
                                            </p:tgtEl>
                                            <p:attrNameLst>
                                              <p:attrName>ppt_h</p:attrName>
                                            </p:attrNameLst>
                                          </p:cBhvr>
                                          <p:tavLst>
                                            <p:tav tm="0">
                                              <p:val>
                                                <p:fltVal val="0"/>
                                              </p:val>
                                            </p:tav>
                                            <p:tav tm="100000">
                                              <p:val>
                                                <p:strVal val="#ppt_h"/>
                                              </p:val>
                                            </p:tav>
                                          </p:tavLst>
                                        </p:anim>
                                        <p:animEffect transition="in" filter="fade">
                                          <p:cBhvr>
                                            <p:cTn id="50" dur="750"/>
                                            <p:tgtEl>
                                              <p:spTgt spid="54"/>
                                            </p:tgtEl>
                                          </p:cBhvr>
                                        </p:animEffect>
                                      </p:childTnLst>
                                    </p:cTn>
                                  </p:par>
                                  <p:par>
                                    <p:cTn id="51" presetID="53" presetClass="entr" presetSubtype="16" fill="hold" grpId="0" nodeType="withEffect">
                                      <p:stCondLst>
                                        <p:cond delay="10000"/>
                                      </p:stCondLst>
                                      <p:childTnLst>
                                        <p:set>
                                          <p:cBhvr>
                                            <p:cTn id="52" dur="1" fill="hold">
                                              <p:stCondLst>
                                                <p:cond delay="0"/>
                                              </p:stCondLst>
                                            </p:cTn>
                                            <p:tgtEl>
                                              <p:spTgt spid="55"/>
                                            </p:tgtEl>
                                            <p:attrNameLst>
                                              <p:attrName>style.visibility</p:attrName>
                                            </p:attrNameLst>
                                          </p:cBhvr>
                                          <p:to>
                                            <p:strVal val="visible"/>
                                          </p:to>
                                        </p:set>
                                        <p:anim calcmode="lin" valueType="num">
                                          <p:cBhvr>
                                            <p:cTn id="53" dur="750" fill="hold"/>
                                            <p:tgtEl>
                                              <p:spTgt spid="55"/>
                                            </p:tgtEl>
                                            <p:attrNameLst>
                                              <p:attrName>ppt_w</p:attrName>
                                            </p:attrNameLst>
                                          </p:cBhvr>
                                          <p:tavLst>
                                            <p:tav tm="0">
                                              <p:val>
                                                <p:fltVal val="0"/>
                                              </p:val>
                                            </p:tav>
                                            <p:tav tm="100000">
                                              <p:val>
                                                <p:strVal val="#ppt_w"/>
                                              </p:val>
                                            </p:tav>
                                          </p:tavLst>
                                        </p:anim>
                                        <p:anim calcmode="lin" valueType="num">
                                          <p:cBhvr>
                                            <p:cTn id="54" dur="750" fill="hold"/>
                                            <p:tgtEl>
                                              <p:spTgt spid="55"/>
                                            </p:tgtEl>
                                            <p:attrNameLst>
                                              <p:attrName>ppt_h</p:attrName>
                                            </p:attrNameLst>
                                          </p:cBhvr>
                                          <p:tavLst>
                                            <p:tav tm="0">
                                              <p:val>
                                                <p:fltVal val="0"/>
                                              </p:val>
                                            </p:tav>
                                            <p:tav tm="100000">
                                              <p:val>
                                                <p:strVal val="#ppt_h"/>
                                              </p:val>
                                            </p:tav>
                                          </p:tavLst>
                                        </p:anim>
                                        <p:animEffect transition="in" filter="fade">
                                          <p:cBhvr>
                                            <p:cTn id="55"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bldLvl="0" animBg="1"/>
          <p:bldP spid="55" grpId="0" bldLvl="0" animBg="1"/>
          <p:bldP spid="83" grpId="0" bldLvl="0" animBg="1"/>
          <p:bldP spid="84" grpId="0" bldLvl="0" animBg="1"/>
          <p:bldP spid="85" grpId="0" bldLvl="0" animBg="1"/>
          <p:bldP spid="86" grpId="0" bldLvl="0" animBg="1"/>
          <p:bldP spid="87" grpId="0" bldLvl="0" animBg="1"/>
          <p:bldP spid="88" grpId="0" bldLvl="0" animBg="1"/>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2" presetClass="entr" presetSubtype="1" fill="hold" grpId="0" nodeType="withEffect">
                                      <p:stCondLst>
                                        <p:cond delay="25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ppt_x"/>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par>
                                    <p:cTn id="27" presetID="22" presetClass="entr" presetSubtype="1" fill="hold" grpId="0" nodeType="withEffect">
                                      <p:stCondLst>
                                        <p:cond delay="350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3000"/>
                                            <p:tgtEl>
                                              <p:spTgt spid="7"/>
                                            </p:tgtEl>
                                          </p:cBhvr>
                                        </p:animEffect>
                                      </p:childTnLst>
                                    </p:cTn>
                                  </p:par>
                                  <p:par>
                                    <p:cTn id="30" presetID="2" presetClass="entr" presetSubtype="1" fill="hold" nodeType="withEffect">
                                      <p:stCondLst>
                                        <p:cond delay="650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250" fill="hold"/>
                                            <p:tgtEl>
                                              <p:spTgt spid="8"/>
                                            </p:tgtEl>
                                            <p:attrNameLst>
                                              <p:attrName>ppt_x</p:attrName>
                                            </p:attrNameLst>
                                          </p:cBhvr>
                                          <p:tavLst>
                                            <p:tav tm="0">
                                              <p:val>
                                                <p:strVal val="#ppt_x"/>
                                              </p:val>
                                            </p:tav>
                                            <p:tav tm="100000">
                                              <p:val>
                                                <p:strVal val="#ppt_x"/>
                                              </p:val>
                                            </p:tav>
                                          </p:tavLst>
                                        </p:anim>
                                        <p:anim calcmode="lin" valueType="num">
                                          <p:cBhvr additive="base">
                                            <p:cTn id="33" dur="1250" fill="hold"/>
                                            <p:tgtEl>
                                              <p:spTgt spid="8"/>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7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250" fill="hold"/>
                                            <p:tgtEl>
                                              <p:spTgt spid="9"/>
                                            </p:tgtEl>
                                            <p:attrNameLst>
                                              <p:attrName>ppt_x</p:attrName>
                                            </p:attrNameLst>
                                          </p:cBhvr>
                                          <p:tavLst>
                                            <p:tav tm="0">
                                              <p:val>
                                                <p:strVal val="#ppt_x"/>
                                              </p:val>
                                            </p:tav>
                                            <p:tav tm="100000">
                                              <p:val>
                                                <p:strVal val="#ppt_x"/>
                                              </p:val>
                                            </p:tav>
                                          </p:tavLst>
                                        </p:anim>
                                        <p:anim calcmode="lin" valueType="num">
                                          <p:cBhvr additive="base">
                                            <p:cTn id="37" dur="1250" fill="hold"/>
                                            <p:tgtEl>
                                              <p:spTgt spid="9"/>
                                            </p:tgtEl>
                                            <p:attrNameLst>
                                              <p:attrName>ppt_y</p:attrName>
                                            </p:attrNameLst>
                                          </p:cBhvr>
                                          <p:tavLst>
                                            <p:tav tm="0">
                                              <p:val>
                                                <p:strVal val="0-#ppt_h/2"/>
                                              </p:val>
                                            </p:tav>
                                            <p:tav tm="100000">
                                              <p:val>
                                                <p:strVal val="#ppt_y"/>
                                              </p:val>
                                            </p:tav>
                                          </p:tavLst>
                                        </p:anim>
                                      </p:childTnLst>
                                    </p:cTn>
                                  </p:par>
                                  <p:par>
                                    <p:cTn id="38" presetID="2" presetClass="entr" presetSubtype="8" fill="hold" nodeType="withEffect">
                                      <p:stCondLst>
                                        <p:cond delay="800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0-#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4" fill="hold" nodeType="withEffect">
                                      <p:stCondLst>
                                        <p:cond delay="875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1250" fill="hold"/>
                                            <p:tgtEl>
                                              <p:spTgt spid="11"/>
                                            </p:tgtEl>
                                            <p:attrNameLst>
                                              <p:attrName>ppt_x</p:attrName>
                                            </p:attrNameLst>
                                          </p:cBhvr>
                                          <p:tavLst>
                                            <p:tav tm="0">
                                              <p:val>
                                                <p:strVal val="#ppt_x"/>
                                              </p:val>
                                            </p:tav>
                                            <p:tav tm="100000">
                                              <p:val>
                                                <p:strVal val="#ppt_x"/>
                                              </p:val>
                                            </p:tav>
                                          </p:tavLst>
                                        </p:anim>
                                        <p:anim calcmode="lin" valueType="num">
                                          <p:cBhvr additive="base">
                                            <p:cTn id="45" dur="1250" fill="hold"/>
                                            <p:tgtEl>
                                              <p:spTgt spid="11"/>
                                            </p:tgtEl>
                                            <p:attrNameLst>
                                              <p:attrName>ppt_y</p:attrName>
                                            </p:attrNameLst>
                                          </p:cBhvr>
                                          <p:tavLst>
                                            <p:tav tm="0">
                                              <p:val>
                                                <p:strVal val="1+#ppt_h/2"/>
                                              </p:val>
                                            </p:tav>
                                            <p:tav tm="100000">
                                              <p:val>
                                                <p:strVal val="#ppt_y"/>
                                              </p:val>
                                            </p:tav>
                                          </p:tavLst>
                                        </p:anim>
                                      </p:childTnLst>
                                    </p:cTn>
                                  </p:par>
                                  <p:par>
                                    <p:cTn id="46" presetID="53" presetClass="entr" presetSubtype="16" fill="hold" grpId="0" nodeType="withEffect">
                                      <p:stCondLst>
                                        <p:cond delay="9750"/>
                                      </p:stCondLst>
                                      <p:childTnLst>
                                        <p:set>
                                          <p:cBhvr>
                                            <p:cTn id="47" dur="1" fill="hold">
                                              <p:stCondLst>
                                                <p:cond delay="0"/>
                                              </p:stCondLst>
                                            </p:cTn>
                                            <p:tgtEl>
                                              <p:spTgt spid="54"/>
                                            </p:tgtEl>
                                            <p:attrNameLst>
                                              <p:attrName>style.visibility</p:attrName>
                                            </p:attrNameLst>
                                          </p:cBhvr>
                                          <p:to>
                                            <p:strVal val="visible"/>
                                          </p:to>
                                        </p:set>
                                        <p:anim calcmode="lin" valueType="num">
                                          <p:cBhvr>
                                            <p:cTn id="48" dur="750" fill="hold"/>
                                            <p:tgtEl>
                                              <p:spTgt spid="54"/>
                                            </p:tgtEl>
                                            <p:attrNameLst>
                                              <p:attrName>ppt_w</p:attrName>
                                            </p:attrNameLst>
                                          </p:cBhvr>
                                          <p:tavLst>
                                            <p:tav tm="0">
                                              <p:val>
                                                <p:fltVal val="0"/>
                                              </p:val>
                                            </p:tav>
                                            <p:tav tm="100000">
                                              <p:val>
                                                <p:strVal val="#ppt_w"/>
                                              </p:val>
                                            </p:tav>
                                          </p:tavLst>
                                        </p:anim>
                                        <p:anim calcmode="lin" valueType="num">
                                          <p:cBhvr>
                                            <p:cTn id="49" dur="750" fill="hold"/>
                                            <p:tgtEl>
                                              <p:spTgt spid="54"/>
                                            </p:tgtEl>
                                            <p:attrNameLst>
                                              <p:attrName>ppt_h</p:attrName>
                                            </p:attrNameLst>
                                          </p:cBhvr>
                                          <p:tavLst>
                                            <p:tav tm="0">
                                              <p:val>
                                                <p:fltVal val="0"/>
                                              </p:val>
                                            </p:tav>
                                            <p:tav tm="100000">
                                              <p:val>
                                                <p:strVal val="#ppt_h"/>
                                              </p:val>
                                            </p:tav>
                                          </p:tavLst>
                                        </p:anim>
                                        <p:animEffect transition="in" filter="fade">
                                          <p:cBhvr>
                                            <p:cTn id="50" dur="750"/>
                                            <p:tgtEl>
                                              <p:spTgt spid="54"/>
                                            </p:tgtEl>
                                          </p:cBhvr>
                                        </p:animEffect>
                                      </p:childTnLst>
                                    </p:cTn>
                                  </p:par>
                                  <p:par>
                                    <p:cTn id="51" presetID="53" presetClass="entr" presetSubtype="16" fill="hold" grpId="0" nodeType="withEffect">
                                      <p:stCondLst>
                                        <p:cond delay="10000"/>
                                      </p:stCondLst>
                                      <p:childTnLst>
                                        <p:set>
                                          <p:cBhvr>
                                            <p:cTn id="52" dur="1" fill="hold">
                                              <p:stCondLst>
                                                <p:cond delay="0"/>
                                              </p:stCondLst>
                                            </p:cTn>
                                            <p:tgtEl>
                                              <p:spTgt spid="55"/>
                                            </p:tgtEl>
                                            <p:attrNameLst>
                                              <p:attrName>style.visibility</p:attrName>
                                            </p:attrNameLst>
                                          </p:cBhvr>
                                          <p:to>
                                            <p:strVal val="visible"/>
                                          </p:to>
                                        </p:set>
                                        <p:anim calcmode="lin" valueType="num">
                                          <p:cBhvr>
                                            <p:cTn id="53" dur="750" fill="hold"/>
                                            <p:tgtEl>
                                              <p:spTgt spid="55"/>
                                            </p:tgtEl>
                                            <p:attrNameLst>
                                              <p:attrName>ppt_w</p:attrName>
                                            </p:attrNameLst>
                                          </p:cBhvr>
                                          <p:tavLst>
                                            <p:tav tm="0">
                                              <p:val>
                                                <p:fltVal val="0"/>
                                              </p:val>
                                            </p:tav>
                                            <p:tav tm="100000">
                                              <p:val>
                                                <p:strVal val="#ppt_w"/>
                                              </p:val>
                                            </p:tav>
                                          </p:tavLst>
                                        </p:anim>
                                        <p:anim calcmode="lin" valueType="num">
                                          <p:cBhvr>
                                            <p:cTn id="54" dur="750" fill="hold"/>
                                            <p:tgtEl>
                                              <p:spTgt spid="55"/>
                                            </p:tgtEl>
                                            <p:attrNameLst>
                                              <p:attrName>ppt_h</p:attrName>
                                            </p:attrNameLst>
                                          </p:cBhvr>
                                          <p:tavLst>
                                            <p:tav tm="0">
                                              <p:val>
                                                <p:fltVal val="0"/>
                                              </p:val>
                                            </p:tav>
                                            <p:tav tm="100000">
                                              <p:val>
                                                <p:strVal val="#ppt_h"/>
                                              </p:val>
                                            </p:tav>
                                          </p:tavLst>
                                        </p:anim>
                                        <p:animEffect transition="in" filter="fade">
                                          <p:cBhvr>
                                            <p:cTn id="55"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bldLvl="0" animBg="1"/>
          <p:bldP spid="55" grpId="0" bldLvl="0" animBg="1"/>
          <p:bldP spid="83" grpId="0" bldLvl="0" animBg="1"/>
          <p:bldP spid="84" grpId="0" bldLvl="0" animBg="1"/>
          <p:bldP spid="85" grpId="0" bldLvl="0" animBg="1"/>
          <p:bldP spid="86" grpId="0" bldLvl="0" animBg="1"/>
          <p:bldP spid="87" grpId="0" bldLvl="0" animBg="1"/>
          <p:bldP spid="88" grpId="0" bldLvl="0" animBg="1"/>
          <p:bldP spid="1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6"/>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958645" y="1715466"/>
            <a:ext cx="2349914" cy="1567530"/>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7" name="Picture 11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25146" y="3553798"/>
            <a:ext cx="2477918" cy="1652917"/>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8" name="Picture 11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48347" y="3661343"/>
            <a:ext cx="2235913" cy="1491485"/>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9" name="Picture 11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48347" y="1844092"/>
            <a:ext cx="2235913" cy="1491485"/>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0" name="Picture 1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60327" y="3597031"/>
            <a:ext cx="2348294" cy="1566450"/>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1" name="Picture 11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394356" y="1662883"/>
            <a:ext cx="2507566" cy="1672694"/>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2" name="Picture 11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1266" y="1715466"/>
            <a:ext cx="6163792" cy="3625760"/>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3" name="文本框 5"/>
          <p:cNvSpPr txBox="1"/>
          <p:nvPr/>
        </p:nvSpPr>
        <p:spPr>
          <a:xfrm>
            <a:off x="661927" y="293958"/>
            <a:ext cx="1672022" cy="389255"/>
          </a:xfrm>
          <a:prstGeom prst="rect">
            <a:avLst/>
          </a:prstGeom>
          <a:noFill/>
        </p:spPr>
        <p:txBody>
          <a:bodyPr wrap="square" rtlCol="0">
            <a:spAutoFit/>
          </a:bodyPr>
          <a:lstStyle/>
          <a:p>
            <a:r>
              <a:rPr lang="zh-CN" altLang="en-US" sz="1935" dirty="0" smtClean="0">
                <a:solidFill>
                  <a:schemeClr val="accent1">
                    <a:lumMod val="50000"/>
                  </a:schemeClr>
                </a:solidFill>
                <a:latin typeface="微软雅黑" panose="020B0503020204020204" pitchFamily="34" charset="-122"/>
                <a:ea typeface="微软雅黑" panose="020B0503020204020204" pitchFamily="34" charset="-122"/>
              </a:rPr>
              <a:t>单击输入标题</a:t>
            </a:r>
            <a:endParaRPr lang="zh-CN" altLang="en-US" sz="1935"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2194614" y="352729"/>
            <a:ext cx="2329834" cy="329565"/>
          </a:xfrm>
          <a:prstGeom prst="rect">
            <a:avLst/>
          </a:prstGeom>
          <a:noFill/>
        </p:spPr>
        <p:txBody>
          <a:bodyPr wrap="square" rtlCol="0">
            <a:spAutoFit/>
          </a:bodyPr>
          <a:lstStyle>
            <a:defPPr>
              <a:defRPr lang="zh-CN"/>
            </a:defPPr>
            <a:lvl1pPr>
              <a:defRPr sz="1600">
                <a:solidFill>
                  <a:schemeClr val="accent1">
                    <a:lumMod val="50000"/>
                  </a:schemeClr>
                </a:solidFill>
                <a:effectLst/>
                <a:latin typeface="微软雅黑" panose="020B0503020204020204" pitchFamily="34" charset="-122"/>
                <a:ea typeface="微软雅黑" panose="020B0503020204020204" pitchFamily="34" charset="-122"/>
              </a:defRPr>
            </a:lvl1pPr>
          </a:lstStyle>
          <a:p>
            <a:r>
              <a:rPr lang="en-US" altLang="zh-CN" sz="1550" dirty="0"/>
              <a:t>Company profile </a:t>
            </a:r>
            <a:endParaRPr lang="zh-CN" altLang="en-US" sz="1550" dirty="0"/>
          </a:p>
        </p:txBody>
      </p:sp>
      <p:grpSp>
        <p:nvGrpSpPr>
          <p:cNvPr id="25" name="组合 24"/>
          <p:cNvGrpSpPr/>
          <p:nvPr/>
        </p:nvGrpSpPr>
        <p:grpSpPr>
          <a:xfrm>
            <a:off x="4053537" y="508139"/>
            <a:ext cx="8382214" cy="0"/>
            <a:chOff x="4348525" y="620688"/>
            <a:chExt cx="8181294" cy="0"/>
          </a:xfrm>
        </p:grpSpPr>
        <p:cxnSp>
          <p:nvCxnSpPr>
            <p:cNvPr id="26" name="直接连接符 25"/>
            <p:cNvCxnSpPr/>
            <p:nvPr/>
          </p:nvCxnSpPr>
          <p:spPr>
            <a:xfrm>
              <a:off x="4348525" y="620688"/>
              <a:ext cx="2585006"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893128" y="620688"/>
              <a:ext cx="233289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226024" y="620688"/>
              <a:ext cx="181743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003546" y="620688"/>
              <a:ext cx="15262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6" name="Picture 11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567605" y="1715466"/>
            <a:ext cx="2584675" cy="1724129"/>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0" name="Picture 11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569387" y="3620582"/>
            <a:ext cx="2582893" cy="1722942"/>
          </a:xfrm>
          <a:prstGeom prst="snip2DiagRect">
            <a:avLst>
              <a:gd name="adj1" fmla="val 0"/>
              <a:gd name="adj2" fmla="val 0"/>
            </a:avLst>
          </a:prstGeom>
          <a:solidFill>
            <a:srgbClr val="FFFFFF">
              <a:shade val="85000"/>
            </a:srgbClr>
          </a:solidFill>
          <a:ln w="88900" cap="sq">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9" fill="hold"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0-ppt_w/2"/>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6" fill="hold" nodeType="withEffect">
                                  <p:stCondLst>
                                    <p:cond delay="0"/>
                                  </p:stCondLst>
                                  <p:childTnLst>
                                    <p:anim calcmode="lin" valueType="num">
                                      <p:cBhvr additive="base">
                                        <p:cTn id="36" dur="500"/>
                                        <p:tgtEl>
                                          <p:spTgt spid="17"/>
                                        </p:tgtEl>
                                        <p:attrNameLst>
                                          <p:attrName>ppt_x</p:attrName>
                                        </p:attrNameLst>
                                      </p:cBhvr>
                                      <p:tavLst>
                                        <p:tav tm="0">
                                          <p:val>
                                            <p:strVal val="ppt_x"/>
                                          </p:val>
                                        </p:tav>
                                        <p:tav tm="100000">
                                          <p:val>
                                            <p:strVal val="1+ppt_w/2"/>
                                          </p:val>
                                        </p:tav>
                                      </p:tavLst>
                                    </p:anim>
                                    <p:anim calcmode="lin" valueType="num">
                                      <p:cBhvr additive="base">
                                        <p:cTn id="37" dur="500"/>
                                        <p:tgtEl>
                                          <p:spTgt spid="17"/>
                                        </p:tgtEl>
                                        <p:attrNameLst>
                                          <p:attrName>ppt_y</p:attrName>
                                        </p:attrNameLst>
                                      </p:cBhvr>
                                      <p:tavLst>
                                        <p:tav tm="0">
                                          <p:val>
                                            <p:strVal val="ppt_y"/>
                                          </p:val>
                                        </p:tav>
                                        <p:tav tm="100000">
                                          <p:val>
                                            <p:strVal val="1+ppt_h/2"/>
                                          </p:val>
                                        </p:tav>
                                      </p:tavLst>
                                    </p:anim>
                                    <p:set>
                                      <p:cBhvr>
                                        <p:cTn id="38" dur="1" fill="hold">
                                          <p:stCondLst>
                                            <p:cond delay="499"/>
                                          </p:stCondLst>
                                        </p:cTn>
                                        <p:tgtEl>
                                          <p:spTgt spid="17"/>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8"/>
                                        </p:tgtEl>
                                        <p:attrNameLst>
                                          <p:attrName>ppt_x</p:attrName>
                                        </p:attrNameLst>
                                      </p:cBhvr>
                                      <p:tavLst>
                                        <p:tav tm="0">
                                          <p:val>
                                            <p:strVal val="ppt_x"/>
                                          </p:val>
                                        </p:tav>
                                        <p:tav tm="100000">
                                          <p:val>
                                            <p:strVal val="ppt_x"/>
                                          </p:val>
                                        </p:tav>
                                      </p:tavLst>
                                    </p:anim>
                                    <p:anim calcmode="lin" valueType="num">
                                      <p:cBhvr additive="base">
                                        <p:cTn id="41" dur="500"/>
                                        <p:tgtEl>
                                          <p:spTgt spid="18"/>
                                        </p:tgtEl>
                                        <p:attrNameLst>
                                          <p:attrName>ppt_y</p:attrName>
                                        </p:attrNameLst>
                                      </p:cBhvr>
                                      <p:tavLst>
                                        <p:tav tm="0">
                                          <p:val>
                                            <p:strVal val="ppt_y"/>
                                          </p:val>
                                        </p:tav>
                                        <p:tav tm="100000">
                                          <p:val>
                                            <p:strVal val="1+ppt_h/2"/>
                                          </p:val>
                                        </p:tav>
                                      </p:tavLst>
                                    </p:anim>
                                    <p:set>
                                      <p:cBhvr>
                                        <p:cTn id="42" dur="1" fill="hold">
                                          <p:stCondLst>
                                            <p:cond delay="499"/>
                                          </p:stCondLst>
                                        </p:cTn>
                                        <p:tgtEl>
                                          <p:spTgt spid="18"/>
                                        </p:tgtEl>
                                        <p:attrNameLst>
                                          <p:attrName>style.visibility</p:attrName>
                                        </p:attrNameLst>
                                      </p:cBhvr>
                                      <p:to>
                                        <p:strVal val="hidden"/>
                                      </p:to>
                                    </p:set>
                                  </p:childTnLst>
                                </p:cTn>
                              </p:par>
                              <p:par>
                                <p:cTn id="43" presetID="2" presetClass="exit" presetSubtype="1" fill="hold" nodeType="withEffect">
                                  <p:stCondLst>
                                    <p:cond delay="0"/>
                                  </p:stCondLst>
                                  <p:childTnLst>
                                    <p:anim calcmode="lin" valueType="num">
                                      <p:cBhvr additive="base">
                                        <p:cTn id="44" dur="500"/>
                                        <p:tgtEl>
                                          <p:spTgt spid="19"/>
                                        </p:tgtEl>
                                        <p:attrNameLst>
                                          <p:attrName>ppt_x</p:attrName>
                                        </p:attrNameLst>
                                      </p:cBhvr>
                                      <p:tavLst>
                                        <p:tav tm="0">
                                          <p:val>
                                            <p:strVal val="ppt_x"/>
                                          </p:val>
                                        </p:tav>
                                        <p:tav tm="100000">
                                          <p:val>
                                            <p:strVal val="ppt_x"/>
                                          </p:val>
                                        </p:tav>
                                      </p:tavLst>
                                    </p:anim>
                                    <p:anim calcmode="lin" valueType="num">
                                      <p:cBhvr additive="base">
                                        <p:cTn id="45" dur="500"/>
                                        <p:tgtEl>
                                          <p:spTgt spid="19"/>
                                        </p:tgtEl>
                                        <p:attrNameLst>
                                          <p:attrName>ppt_y</p:attrName>
                                        </p:attrNameLst>
                                      </p:cBhvr>
                                      <p:tavLst>
                                        <p:tav tm="0">
                                          <p:val>
                                            <p:strVal val="ppt_y"/>
                                          </p:val>
                                        </p:tav>
                                        <p:tav tm="100000">
                                          <p:val>
                                            <p:strVal val="0-ppt_h/2"/>
                                          </p:val>
                                        </p:tav>
                                      </p:tavLst>
                                    </p:anim>
                                    <p:set>
                                      <p:cBhvr>
                                        <p:cTn id="46" dur="1" fill="hold">
                                          <p:stCondLst>
                                            <p:cond delay="499"/>
                                          </p:stCondLst>
                                        </p:cTn>
                                        <p:tgtEl>
                                          <p:spTgt spid="19"/>
                                        </p:tgtEl>
                                        <p:attrNameLst>
                                          <p:attrName>style.visibility</p:attrName>
                                        </p:attrNameLst>
                                      </p:cBhvr>
                                      <p:to>
                                        <p:strVal val="hidden"/>
                                      </p:to>
                                    </p:set>
                                  </p:childTnLst>
                                </p:cTn>
                              </p:par>
                              <p:par>
                                <p:cTn id="47" presetID="2" presetClass="exit" presetSubtype="12" fill="hold" nodeType="withEffect">
                                  <p:stCondLst>
                                    <p:cond delay="0"/>
                                  </p:stCondLst>
                                  <p:childTnLst>
                                    <p:anim calcmode="lin" valueType="num">
                                      <p:cBhvr additive="base">
                                        <p:cTn id="48" dur="500"/>
                                        <p:tgtEl>
                                          <p:spTgt spid="20"/>
                                        </p:tgtEl>
                                        <p:attrNameLst>
                                          <p:attrName>ppt_x</p:attrName>
                                        </p:attrNameLst>
                                      </p:cBhvr>
                                      <p:tavLst>
                                        <p:tav tm="0">
                                          <p:val>
                                            <p:strVal val="ppt_x"/>
                                          </p:val>
                                        </p:tav>
                                        <p:tav tm="100000">
                                          <p:val>
                                            <p:strVal val="0-ppt_w/2"/>
                                          </p:val>
                                        </p:tav>
                                      </p:tavLst>
                                    </p:anim>
                                    <p:anim calcmode="lin" valueType="num">
                                      <p:cBhvr additive="base">
                                        <p:cTn id="49" dur="500"/>
                                        <p:tgtEl>
                                          <p:spTgt spid="20"/>
                                        </p:tgtEl>
                                        <p:attrNameLst>
                                          <p:attrName>ppt_y</p:attrName>
                                        </p:attrNameLst>
                                      </p:cBhvr>
                                      <p:tavLst>
                                        <p:tav tm="0">
                                          <p:val>
                                            <p:strVal val="ppt_y"/>
                                          </p:val>
                                        </p:tav>
                                        <p:tav tm="100000">
                                          <p:val>
                                            <p:strVal val="1+ppt_h/2"/>
                                          </p:val>
                                        </p:tav>
                                      </p:tavLst>
                                    </p:anim>
                                    <p:set>
                                      <p:cBhvr>
                                        <p:cTn id="50" dur="1" fill="hold">
                                          <p:stCondLst>
                                            <p:cond delay="499"/>
                                          </p:stCondLst>
                                        </p:cTn>
                                        <p:tgtEl>
                                          <p:spTgt spid="20"/>
                                        </p:tgtEl>
                                        <p:attrNameLst>
                                          <p:attrName>style.visibility</p:attrName>
                                        </p:attrNameLst>
                                      </p:cBhvr>
                                      <p:to>
                                        <p:strVal val="hidden"/>
                                      </p:to>
                                    </p:set>
                                  </p:childTnLst>
                                </p:cTn>
                              </p:par>
                              <p:par>
                                <p:cTn id="51" presetID="2" presetClass="exit" presetSubtype="3" fill="hold" nodeType="withEffect">
                                  <p:stCondLst>
                                    <p:cond delay="0"/>
                                  </p:stCondLst>
                                  <p:childTnLst>
                                    <p:anim calcmode="lin" valueType="num">
                                      <p:cBhvr additive="base">
                                        <p:cTn id="52" dur="500"/>
                                        <p:tgtEl>
                                          <p:spTgt spid="21"/>
                                        </p:tgtEl>
                                        <p:attrNameLst>
                                          <p:attrName>ppt_x</p:attrName>
                                        </p:attrNameLst>
                                      </p:cBhvr>
                                      <p:tavLst>
                                        <p:tav tm="0">
                                          <p:val>
                                            <p:strVal val="ppt_x"/>
                                          </p:val>
                                        </p:tav>
                                        <p:tav tm="100000">
                                          <p:val>
                                            <p:strVal val="1+ppt_w/2"/>
                                          </p:val>
                                        </p:tav>
                                      </p:tavLst>
                                    </p:anim>
                                    <p:anim calcmode="lin" valueType="num">
                                      <p:cBhvr additive="base">
                                        <p:cTn id="53" dur="500"/>
                                        <p:tgtEl>
                                          <p:spTgt spid="21"/>
                                        </p:tgtEl>
                                        <p:attrNameLst>
                                          <p:attrName>ppt_y</p:attrName>
                                        </p:attrNameLst>
                                      </p:cBhvr>
                                      <p:tavLst>
                                        <p:tav tm="0">
                                          <p:val>
                                            <p:strVal val="ppt_y"/>
                                          </p:val>
                                        </p:tav>
                                        <p:tav tm="100000">
                                          <p:val>
                                            <p:strVal val="0-ppt_h/2"/>
                                          </p:val>
                                        </p:tav>
                                      </p:tavLst>
                                    </p:anim>
                                    <p:set>
                                      <p:cBhvr>
                                        <p:cTn id="54" dur="1" fill="hold">
                                          <p:stCondLst>
                                            <p:cond delay="499"/>
                                          </p:stCondLst>
                                        </p:cTn>
                                        <p:tgtEl>
                                          <p:spTgt spid="21"/>
                                        </p:tgtEl>
                                        <p:attrNameLst>
                                          <p:attrName>style.visibility</p:attrName>
                                        </p:attrNameLst>
                                      </p:cBhvr>
                                      <p:to>
                                        <p:strVal val="hidden"/>
                                      </p:to>
                                    </p:set>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par>
                                <p:cTn id="61" presetID="53" presetClass="entr" presetSubtype="16"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par>
                                <p:cTn id="66" presetID="53" presetClass="entr" presetSubtype="16"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唱响红色主旋律</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唱响红色主旋律</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7" name="矩形 6"/>
          <p:cNvSpPr/>
          <p:nvPr>
            <p:custDataLst>
              <p:tags r:id="rId4"/>
            </p:custDataLst>
          </p:nvPr>
        </p:nvSpPr>
        <p:spPr bwMode="auto">
          <a:xfrm>
            <a:off x="2023745" y="3273425"/>
            <a:ext cx="8524875" cy="2091690"/>
          </a:xfrm>
          <a:prstGeom prst="rect">
            <a:avLst/>
          </a:prstGeom>
          <a:solidFill>
            <a:schemeClr val="bg1">
              <a:lumMod val="85000"/>
              <a:alpha val="8000"/>
            </a:schemeClr>
          </a:solidFill>
          <a:ln w="6350" cap="flat" cmpd="sng" algn="ctr">
            <a:solidFill>
              <a:schemeClr val="accent1"/>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grpSp>
        <p:nvGrpSpPr>
          <p:cNvPr id="8" name="组合 7"/>
          <p:cNvGrpSpPr/>
          <p:nvPr/>
        </p:nvGrpSpPr>
        <p:grpSpPr>
          <a:xfrm>
            <a:off x="2881146" y="2799242"/>
            <a:ext cx="6816671" cy="737235"/>
            <a:chOff x="2027239" y="1371261"/>
            <a:chExt cx="7577333" cy="737235"/>
          </a:xfrm>
        </p:grpSpPr>
        <p:sp>
          <p:nvSpPr>
            <p:cNvPr id="9" name="Rectangle 11"/>
            <p:cNvSpPr>
              <a:spLocks noChangeArrowheads="1"/>
            </p:cNvSpPr>
            <p:nvPr>
              <p:custDataLst>
                <p:tags r:id="rId5"/>
              </p:custDataLst>
            </p:nvPr>
          </p:nvSpPr>
          <p:spPr bwMode="auto">
            <a:xfrm>
              <a:off x="2027239" y="1533056"/>
              <a:ext cx="7577333" cy="565924"/>
            </a:xfrm>
            <a:prstGeom prst="roundRect">
              <a:avLst>
                <a:gd name="adj" fmla="val 45512"/>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pPr algn="dist"/>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10" name="TextBox 47"/>
            <p:cNvSpPr txBox="1"/>
            <p:nvPr>
              <p:custDataLst>
                <p:tags r:id="rId6"/>
              </p:custDataLst>
            </p:nvPr>
          </p:nvSpPr>
          <p:spPr>
            <a:xfrm>
              <a:off x="2378468" y="1371261"/>
              <a:ext cx="6839998" cy="73723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lnSpc>
                  <a:spcPct val="150000"/>
                </a:lnSpc>
              </a:pPr>
              <a:r>
                <a:rPr lang="zh-CN" altLang="en-US" sz="2800" i="0" spc="0" dirty="0">
                  <a:effectLst/>
                  <a:latin typeface="微软雅黑" panose="020B0503020204020204" pitchFamily="34" charset="-122"/>
                  <a:ea typeface="微软雅黑" panose="020B0503020204020204" pitchFamily="34" charset="-122"/>
                </a:rPr>
                <a:t>1、中国共产党的建立</a:t>
              </a:r>
              <a:endParaRPr lang="zh-CN" altLang="en-US" sz="2800" i="0" spc="0" dirty="0">
                <a:effectLst/>
                <a:latin typeface="微软雅黑" panose="020B0503020204020204" pitchFamily="34" charset="-122"/>
                <a:ea typeface="微软雅黑" panose="020B0503020204020204" pitchFamily="34" charset="-122"/>
              </a:endParaRPr>
            </a:p>
          </p:txBody>
        </p:sp>
      </p:grpSp>
      <p:sp>
        <p:nvSpPr>
          <p:cNvPr id="11" name="矩形 10"/>
          <p:cNvSpPr/>
          <p:nvPr>
            <p:custDataLst>
              <p:tags r:id="rId7"/>
            </p:custDataLst>
          </p:nvPr>
        </p:nvSpPr>
        <p:spPr>
          <a:xfrm>
            <a:off x="2265718" y="3927226"/>
            <a:ext cx="8496499" cy="1007840"/>
          </a:xfrm>
          <a:prstGeom prst="rect">
            <a:avLst/>
          </a:prstGeom>
        </p:spPr>
        <p:txBody>
          <a:bodyPr wrap="square">
            <a:spAutoFit/>
          </a:bodyPr>
          <a:lstStyle/>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1921年7月23日，党的一大在上海召开，几天后在浙江嘉兴南湖的红船上结束。</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r>
              <a:rPr lang="zh-CN" altLang="en-US" sz="1600" b="1" dirty="0">
                <a:solidFill>
                  <a:srgbClr val="FF0000"/>
                </a:solidFill>
                <a:latin typeface="思源黑体 CN Medium" panose="020B0600000000000000" pitchFamily="34" charset="-122"/>
                <a:ea typeface="思源黑体 CN Medium" panose="020B0600000000000000" pitchFamily="34" charset="-122"/>
                <a:cs typeface="+mn-ea"/>
                <a:sym typeface="+mn-lt"/>
              </a:rPr>
              <a:t>一大的召开标志着中国共产党的正式建立。</a:t>
            </a:r>
            <a:endParaRPr lang="zh-CN" altLang="en-US" sz="1600" b="1" dirty="0">
              <a:solidFill>
                <a:srgbClr val="FF0000"/>
              </a:solidFill>
              <a:latin typeface="思源黑体 CN Medium" panose="020B0600000000000000" pitchFamily="34" charset="-122"/>
              <a:ea typeface="思源黑体 CN Medium" panose="020B0600000000000000" pitchFamily="34" charset="-122"/>
              <a:cs typeface="+mn-ea"/>
              <a:sym typeface="+mn-lt"/>
            </a:endParaRPr>
          </a:p>
        </p:txBody>
      </p:sp>
      <p:grpSp>
        <p:nvGrpSpPr>
          <p:cNvPr id="13" name="组合 12"/>
          <p:cNvGrpSpPr/>
          <p:nvPr/>
        </p:nvGrpSpPr>
        <p:grpSpPr>
          <a:xfrm>
            <a:off x="2452370" y="1780540"/>
            <a:ext cx="7701280" cy="509270"/>
            <a:chOff x="3642" y="8632"/>
            <a:chExt cx="12128" cy="802"/>
          </a:xfrm>
        </p:grpSpPr>
        <p:sp>
          <p:nvSpPr>
            <p:cNvPr id="22" name="矩形 21"/>
            <p:cNvSpPr/>
            <p:nvPr>
              <p:custDataLst>
                <p:tags r:id="rId8"/>
              </p:custDataLst>
            </p:nvPr>
          </p:nvSpPr>
          <p:spPr bwMode="auto">
            <a:xfrm>
              <a:off x="3642" y="8632"/>
              <a:ext cx="12128" cy="802"/>
            </a:xfrm>
            <a:prstGeom prst="rect">
              <a:avLst/>
            </a:prstGeom>
            <a:solidFill>
              <a:srgbClr val="C83B24"/>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endParaRPr>
            </a:p>
          </p:txBody>
        </p:sp>
        <p:sp>
          <p:nvSpPr>
            <p:cNvPr id="23" name="矩形 22"/>
            <p:cNvSpPr/>
            <p:nvPr>
              <p:custDataLst>
                <p:tags r:id="rId9"/>
              </p:custDataLst>
            </p:nvPr>
          </p:nvSpPr>
          <p:spPr>
            <a:xfrm>
              <a:off x="3951" y="8692"/>
              <a:ext cx="11765" cy="667"/>
            </a:xfrm>
            <a:prstGeom prst="rect">
              <a:avLst/>
            </a:prstGeom>
          </p:spPr>
          <p:txBody>
            <a:bodyPr wrap="square">
              <a:spAutoFit/>
            </a:bodyPr>
            <a:lstStyle/>
            <a:p>
              <a:pPr lvl="0" algn="dist">
                <a:lnSpc>
                  <a:spcPct val="120000"/>
                </a:lnSpc>
                <a:buClr>
                  <a:schemeClr val="accent1"/>
                </a:buClr>
                <a:defRPr/>
              </a:pPr>
              <a:r>
                <a:rPr dirty="0">
                  <a:solidFill>
                    <a:schemeClr val="bg1"/>
                  </a:solidFill>
                  <a:latin typeface="思源黑体 CN Light" panose="020B0300000000000000" pitchFamily="34" charset="-122"/>
                  <a:ea typeface="思源黑体 CN Light" panose="020B0300000000000000" pitchFamily="34" charset="-122"/>
                  <a:cs typeface="+mn-ea"/>
                  <a:sym typeface="+mn-lt"/>
                </a:rPr>
                <a:t>“红色是中国共产党、中华人民共和国最鲜亮的底色”。</a:t>
              </a:r>
              <a:endParaRPr dirty="0">
                <a:solidFill>
                  <a:schemeClr val="bg1"/>
                </a:solidFill>
                <a:latin typeface="思源黑体 CN Light" panose="020B0300000000000000" pitchFamily="34" charset="-122"/>
                <a:ea typeface="思源黑体 CN Light" panose="020B0300000000000000" pitchFamily="34"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唱响红色主旋律</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唱响红色主旋律</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7" name="矩形 6"/>
          <p:cNvSpPr/>
          <p:nvPr>
            <p:custDataLst>
              <p:tags r:id="rId4"/>
            </p:custDataLst>
          </p:nvPr>
        </p:nvSpPr>
        <p:spPr bwMode="auto">
          <a:xfrm>
            <a:off x="1443355" y="2004695"/>
            <a:ext cx="6066155" cy="3584575"/>
          </a:xfrm>
          <a:prstGeom prst="rect">
            <a:avLst/>
          </a:prstGeom>
          <a:solidFill>
            <a:schemeClr val="bg1">
              <a:lumMod val="85000"/>
              <a:alpha val="8000"/>
            </a:schemeClr>
          </a:solidFill>
          <a:ln w="6350" cap="flat" cmpd="sng" algn="ctr">
            <a:solidFill>
              <a:schemeClr val="accent1"/>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grpSp>
        <p:nvGrpSpPr>
          <p:cNvPr id="8" name="组合 7"/>
          <p:cNvGrpSpPr/>
          <p:nvPr/>
        </p:nvGrpSpPr>
        <p:grpSpPr>
          <a:xfrm>
            <a:off x="1103146" y="1530512"/>
            <a:ext cx="6816671" cy="737235"/>
            <a:chOff x="2027239" y="1371261"/>
            <a:chExt cx="7577333" cy="737235"/>
          </a:xfrm>
        </p:grpSpPr>
        <p:sp>
          <p:nvSpPr>
            <p:cNvPr id="9" name="Rectangle 11"/>
            <p:cNvSpPr>
              <a:spLocks noChangeArrowheads="1"/>
            </p:cNvSpPr>
            <p:nvPr>
              <p:custDataLst>
                <p:tags r:id="rId5"/>
              </p:custDataLst>
            </p:nvPr>
          </p:nvSpPr>
          <p:spPr bwMode="auto">
            <a:xfrm>
              <a:off x="2027239" y="1533056"/>
              <a:ext cx="7577333" cy="565924"/>
            </a:xfrm>
            <a:prstGeom prst="roundRect">
              <a:avLst>
                <a:gd name="adj" fmla="val 45512"/>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pPr algn="dist"/>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10" name="TextBox 47"/>
            <p:cNvSpPr txBox="1"/>
            <p:nvPr>
              <p:custDataLst>
                <p:tags r:id="rId6"/>
              </p:custDataLst>
            </p:nvPr>
          </p:nvSpPr>
          <p:spPr>
            <a:xfrm>
              <a:off x="2378468" y="1371261"/>
              <a:ext cx="6839998" cy="73723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lnSpc>
                  <a:spcPct val="150000"/>
                </a:lnSpc>
              </a:pPr>
              <a:r>
                <a:rPr lang="zh-CN" altLang="en-US" sz="2800" i="0" spc="0" dirty="0">
                  <a:effectLst/>
                  <a:latin typeface="微软雅黑" panose="020B0503020204020204" pitchFamily="34" charset="-122"/>
                  <a:ea typeface="微软雅黑" panose="020B0503020204020204" pitchFamily="34" charset="-122"/>
                </a:rPr>
                <a:t>2、中国共产党的艰难探索</a:t>
              </a:r>
              <a:endParaRPr lang="zh-CN" altLang="en-US" sz="2800" i="0" spc="0" dirty="0">
                <a:effectLst/>
                <a:latin typeface="微软雅黑" panose="020B0503020204020204" pitchFamily="34" charset="-122"/>
                <a:ea typeface="微软雅黑" panose="020B0503020204020204" pitchFamily="34" charset="-122"/>
              </a:endParaRPr>
            </a:p>
          </p:txBody>
        </p:sp>
      </p:grpSp>
      <p:sp>
        <p:nvSpPr>
          <p:cNvPr id="11" name="矩形 10"/>
          <p:cNvSpPr/>
          <p:nvPr>
            <p:custDataLst>
              <p:tags r:id="rId7"/>
            </p:custDataLst>
          </p:nvPr>
        </p:nvSpPr>
        <p:spPr>
          <a:xfrm>
            <a:off x="1513840" y="2447290"/>
            <a:ext cx="5948680" cy="3046095"/>
          </a:xfrm>
          <a:prstGeom prst="rect">
            <a:avLst/>
          </a:prstGeom>
        </p:spPr>
        <p:txBody>
          <a:bodyPr wrap="square">
            <a:spAutoFit/>
          </a:bodyPr>
          <a:lstStyle/>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中国共产党对中国革命道路的探索经历了艰难的历程。在艰辛的探索实践中，中国共产党坚持把马克思主义基本原理同中国革命具体实际相结合，团结带领中国人民找到了一条农村包围城市、武装夺取政权的正确革命道路，进行了28年浴血奋战，打败日本帝国主义，推翻了国民党反动统治，完成了新民主主义革命，建立了中华人民共和国。</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
        <p:nvSpPr>
          <p:cNvPr id="3" name="矩形 2"/>
          <p:cNvSpPr/>
          <p:nvPr>
            <p:custDataLst>
              <p:tags r:id="rId8"/>
            </p:custDataLst>
          </p:nvPr>
        </p:nvSpPr>
        <p:spPr>
          <a:xfrm>
            <a:off x="7589520" y="2423795"/>
            <a:ext cx="3663315" cy="3046095"/>
          </a:xfrm>
          <a:prstGeom prst="rect">
            <a:avLst/>
          </a:prstGeom>
        </p:spPr>
        <p:txBody>
          <a:bodyPr wrap="square">
            <a:spAutoFit/>
          </a:bodyPr>
          <a:lstStyle/>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据不完全统计，从1921年至1949年，牺牲的全国有名可查的革命烈士达370多万人，平均每天牺牲370多人。他们真正用行动诠释了</a:t>
            </a:r>
            <a:r>
              <a:rPr lang="zh-CN" altLang="en-US" sz="1600" b="1" dirty="0">
                <a:solidFill>
                  <a:srgbClr val="FF0000"/>
                </a:solidFill>
                <a:latin typeface="思源黑体 CN Light" panose="020B0300000000000000" pitchFamily="34" charset="-122"/>
                <a:ea typeface="思源黑体 CN Light" panose="020B0300000000000000" pitchFamily="34" charset="-122"/>
                <a:cs typeface="+mn-ea"/>
                <a:sym typeface="+mn-lt"/>
              </a:rPr>
              <a:t>“为有牺牲多壮志，敢教日月换新天”</a:t>
            </a: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的豪情与壮志。</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270" y="0"/>
            <a:ext cx="12188825" cy="6858000"/>
          </a:xfrm>
          <a:prstGeom prst="rect">
            <a:avLst/>
          </a:prstGeom>
        </p:spPr>
      </p:pic>
      <p:sp>
        <p:nvSpPr>
          <p:cNvPr id="6" name="文本框 5"/>
          <p:cNvSpPr txBox="1"/>
          <p:nvPr>
            <p:custDataLst>
              <p:tags r:id="rId2"/>
            </p:custDataLst>
          </p:nvPr>
        </p:nvSpPr>
        <p:spPr>
          <a:xfrm>
            <a:off x="2625333" y="23468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rPr>
              <a:t>唱响红色主旋律</a:t>
            </a:r>
            <a:endParaRPr lang="zh-CN" altLang="en-US" sz="3000" b="1" i="0" dirty="0">
              <a:ln w="47625">
                <a:solidFill>
                  <a:schemeClr val="bg1"/>
                </a:solidFill>
              </a:ln>
              <a:solidFill>
                <a:schemeClr val="bg1"/>
              </a:solidFill>
              <a:effectLst/>
              <a:latin typeface="汉仪力量黑简" panose="00020600040101010101" pitchFamily="18" charset="-122"/>
              <a:ea typeface="汉仪力量黑简" panose="00020600040101010101" pitchFamily="18" charset="-122"/>
              <a:sym typeface="+mn-lt"/>
            </a:endParaRPr>
          </a:p>
        </p:txBody>
      </p:sp>
      <p:sp>
        <p:nvSpPr>
          <p:cNvPr id="12" name="文本框 11"/>
          <p:cNvSpPr txBox="1"/>
          <p:nvPr>
            <p:custDataLst>
              <p:tags r:id="rId3"/>
            </p:custDataLst>
          </p:nvPr>
        </p:nvSpPr>
        <p:spPr>
          <a:xfrm>
            <a:off x="2625968" y="228337"/>
            <a:ext cx="7080739" cy="55308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r>
              <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rPr>
              <a:t>唱响红色主旋律</a:t>
            </a:r>
            <a:endParaRPr lang="zh-CN" altLang="en-US" sz="3000" i="0" dirty="0">
              <a:gradFill>
                <a:gsLst>
                  <a:gs pos="1000">
                    <a:srgbClr val="FF882C"/>
                  </a:gs>
                  <a:gs pos="100000">
                    <a:srgbClr val="FF0604"/>
                  </a:gs>
                </a:gsLst>
                <a:lin ang="5400000" scaled="1"/>
              </a:gradFill>
              <a:effectLst/>
              <a:latin typeface="汉仪力量黑简" panose="00020600040101010101" pitchFamily="18" charset="-122"/>
              <a:ea typeface="汉仪力量黑简" panose="00020600040101010101" pitchFamily="18" charset="-122"/>
              <a:sym typeface="+mn-lt"/>
            </a:endParaRPr>
          </a:p>
        </p:txBody>
      </p:sp>
      <p:sp>
        <p:nvSpPr>
          <p:cNvPr id="7" name="矩形 6"/>
          <p:cNvSpPr/>
          <p:nvPr>
            <p:custDataLst>
              <p:tags r:id="rId4"/>
            </p:custDataLst>
          </p:nvPr>
        </p:nvSpPr>
        <p:spPr bwMode="auto">
          <a:xfrm>
            <a:off x="1255395" y="2051685"/>
            <a:ext cx="9827895" cy="3869690"/>
          </a:xfrm>
          <a:prstGeom prst="rect">
            <a:avLst/>
          </a:prstGeom>
          <a:solidFill>
            <a:srgbClr val="FFE6E6"/>
          </a:solidFill>
          <a:ln w="6350" cap="flat" cmpd="sng" algn="ctr">
            <a:solidFill>
              <a:schemeClr val="accent1"/>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Noto Sans CJK Regular" panose="020B0500000000000000" pitchFamily="34" charset="-122"/>
              <a:ea typeface="宋体" panose="02010600030101010101" pitchFamily="2" charset="-122"/>
              <a:cs typeface="+mn-cs"/>
            </a:endParaRPr>
          </a:p>
        </p:txBody>
      </p:sp>
      <p:grpSp>
        <p:nvGrpSpPr>
          <p:cNvPr id="8" name="组合 7"/>
          <p:cNvGrpSpPr/>
          <p:nvPr/>
        </p:nvGrpSpPr>
        <p:grpSpPr>
          <a:xfrm>
            <a:off x="3933976" y="1084107"/>
            <a:ext cx="4483735" cy="737235"/>
            <a:chOff x="2027239" y="1371261"/>
            <a:chExt cx="4984068" cy="737235"/>
          </a:xfrm>
        </p:grpSpPr>
        <p:sp>
          <p:nvSpPr>
            <p:cNvPr id="9" name="Rectangle 11"/>
            <p:cNvSpPr>
              <a:spLocks noChangeArrowheads="1"/>
            </p:cNvSpPr>
            <p:nvPr>
              <p:custDataLst>
                <p:tags r:id="rId5"/>
              </p:custDataLst>
            </p:nvPr>
          </p:nvSpPr>
          <p:spPr bwMode="auto">
            <a:xfrm>
              <a:off x="2027239" y="1533186"/>
              <a:ext cx="4984068" cy="565785"/>
            </a:xfrm>
            <a:prstGeom prst="roundRect">
              <a:avLst>
                <a:gd name="adj" fmla="val 45512"/>
              </a:avLst>
            </a:prstGeom>
            <a:gradFill>
              <a:gsLst>
                <a:gs pos="1000">
                  <a:srgbClr val="FD5927"/>
                </a:gs>
                <a:gs pos="100000">
                  <a:srgbClr val="C83B24"/>
                </a:gs>
              </a:gsLst>
              <a:lin ang="5400000" scaled="1"/>
            </a:gra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pPr algn="dist"/>
              <a:endParaRPr lang="zh-CN" altLang="en-US" sz="2400" dirty="0">
                <a:ln w="19050">
                  <a:noFill/>
                </a:ln>
                <a:gradFill>
                  <a:gsLst>
                    <a:gs pos="100000">
                      <a:srgbClr val="E9BE61"/>
                    </a:gs>
                    <a:gs pos="49000">
                      <a:srgbClr val="FEEFAC"/>
                    </a:gs>
                  </a:gsLst>
                  <a:lin ang="5400000" scaled="0"/>
                </a:gradFill>
                <a:latin typeface="微软雅黑" panose="020B0503020204020204" pitchFamily="34" charset="-122"/>
                <a:ea typeface="微软雅黑" panose="020B0503020204020204" pitchFamily="34" charset="-122"/>
                <a:sym typeface="+mn-lt"/>
              </a:endParaRPr>
            </a:p>
          </p:txBody>
        </p:sp>
        <p:sp>
          <p:nvSpPr>
            <p:cNvPr id="10" name="TextBox 47"/>
            <p:cNvSpPr txBox="1"/>
            <p:nvPr>
              <p:custDataLst>
                <p:tags r:id="rId6"/>
              </p:custDataLst>
            </p:nvPr>
          </p:nvSpPr>
          <p:spPr>
            <a:xfrm>
              <a:off x="2378757" y="1371261"/>
              <a:ext cx="4113039" cy="737235"/>
            </a:xfrm>
            <a:prstGeom prst="rect">
              <a:avLst/>
            </a:prstGeom>
            <a:noFill/>
            <a:ln>
              <a:noFill/>
            </a:ln>
            <a:effectLst/>
          </p:spPr>
          <p:txBody>
            <a:bodyPr wrap="square" rtlCol="0">
              <a:spAutoFit/>
            </a:bodyPr>
            <a:lstStyle>
              <a:defPPr>
                <a:defRPr lang="zh-CN"/>
              </a:defPPr>
              <a:lvl1pPr algn="ctr">
                <a:defRPr sz="8000" i="1" spc="-300">
                  <a:ln w="19050">
                    <a:noFill/>
                  </a:ln>
                  <a:gradFill>
                    <a:gsLst>
                      <a:gs pos="100000">
                        <a:srgbClr val="E9BE61"/>
                      </a:gs>
                      <a:gs pos="49000">
                        <a:srgbClr val="FEEFAC"/>
                      </a:gs>
                    </a:gsLst>
                    <a:lin ang="5400000" scaled="0"/>
                  </a:gradFill>
                  <a:effectLst>
                    <a:outerShdw blurRad="254000" dist="114300" dir="5400000" algn="ctr" rotWithShape="0">
                      <a:srgbClr val="000000">
                        <a:alpha val="23000"/>
                      </a:srgbClr>
                    </a:outerShdw>
                  </a:effectLst>
                  <a:latin typeface="字魂143号-正酷超级黑" panose="00000500000000000000" pitchFamily="2" charset="-122"/>
                  <a:ea typeface="字魂143号-正酷超级黑" panose="00000500000000000000" pitchFamily="2" charset="-122"/>
                </a:defRPr>
              </a:lvl1pPr>
            </a:lstStyle>
            <a:p>
              <a:pPr algn="dist">
                <a:lnSpc>
                  <a:spcPct val="150000"/>
                </a:lnSpc>
              </a:pPr>
              <a:r>
                <a:rPr lang="zh-CN" altLang="en-US" sz="2800" i="0" spc="0" dirty="0">
                  <a:effectLst/>
                  <a:latin typeface="微软雅黑" panose="020B0503020204020204" pitchFamily="34" charset="-122"/>
                  <a:ea typeface="微软雅黑" panose="020B0503020204020204" pitchFamily="34" charset="-122"/>
                </a:rPr>
                <a:t>3、新中国成立</a:t>
              </a:r>
              <a:endParaRPr lang="zh-CN" altLang="en-US" sz="2800" i="0" spc="0" dirty="0">
                <a:effectLst/>
                <a:latin typeface="微软雅黑" panose="020B0503020204020204" pitchFamily="34" charset="-122"/>
                <a:ea typeface="微软雅黑" panose="020B0503020204020204" pitchFamily="34" charset="-122"/>
              </a:endParaRPr>
            </a:p>
          </p:txBody>
        </p:sp>
      </p:grpSp>
      <p:sp>
        <p:nvSpPr>
          <p:cNvPr id="11" name="矩形 10"/>
          <p:cNvSpPr/>
          <p:nvPr>
            <p:custDataLst>
              <p:tags r:id="rId7"/>
            </p:custDataLst>
          </p:nvPr>
        </p:nvSpPr>
        <p:spPr>
          <a:xfrm>
            <a:off x="1396365" y="2165350"/>
            <a:ext cx="9519920" cy="3538220"/>
          </a:xfrm>
          <a:prstGeom prst="rect">
            <a:avLst/>
          </a:prstGeom>
        </p:spPr>
        <p:txBody>
          <a:bodyPr wrap="square">
            <a:spAutoFit/>
          </a:bodyPr>
          <a:lstStyle/>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新中国的成立，标志着中国共产党领导的人民大众的反帝反封建的新民主主义革命的胜利，宣告中国人民从此站立起来了！</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它彻底结束了旧中国半殖民地半封建社会的历史，彻底结束了旧中国一盘散沙的局面，彻底废除了列强强加给中国的不平等条约和帝国主义在中国的一切特权。</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a:p>
            <a:pPr marL="285750" lvl="0" indent="-285750">
              <a:lnSpc>
                <a:spcPct val="200000"/>
              </a:lnSpc>
              <a:buClr>
                <a:schemeClr val="accent1"/>
              </a:buClr>
              <a:buFont typeface="Arial" panose="020B0604020202020204" pitchFamily="34" charset="0"/>
              <a:buChar char="•"/>
              <a:defRPr/>
            </a:pPr>
            <a:r>
              <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中国人民真正成为国家和社会的主人，实现了中国从几千年封建专制政治向人民民主的伟大飞跃。</a:t>
            </a:r>
            <a:endParaRPr lang="zh-CN" altLang="en-US" sz="16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0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1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UNIT_TEXT_FILL_FORE_SCHEMECOLOR_INDEX_BRIGHTNESS" val="0.25"/>
  <p:tag name="KSO_WM_UNIT_TEXT_FILL_FORE_SCHEMECOLOR_INDEX" val="13"/>
  <p:tag name="KSO_WM_UNIT_TEXT_FILL_TYPE" val="1"/>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PA" val="v5.2.11"/>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PA" val="v5.2.11"/>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ISPRING_PRESENTATION_TITLE" val="PowerPoint 演示文稿"/>
  <p:tag name="COMMONDATA" val="eyJoZGlkIjoiMGE5NWQ4NjY4N2RmYjIzZTYzYWQ2ZDA0ZDlkMDVmYzUifQ=="/>
  <p:tag name="commondata" val="eyJoZGlkIjoiYjhlMmRiZjUwZmVmNDQ2ZTA1MzQ4MGJlMjZjYmE1ZTcifQ=="/>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4436</Words>
  <Application>WPS 演示</Application>
  <PresentationFormat>宽屏</PresentationFormat>
  <Paragraphs>324</Paragraphs>
  <Slides>31</Slides>
  <Notes>26</Notes>
  <HiddenSlides>0</HiddenSlides>
  <MMClips>1</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31</vt:i4>
      </vt:variant>
    </vt:vector>
  </HeadingPairs>
  <TitlesOfParts>
    <vt:vector size="65" baseType="lpstr">
      <vt:lpstr>Arial</vt:lpstr>
      <vt:lpstr>宋体</vt:lpstr>
      <vt:lpstr>Wingdings</vt:lpstr>
      <vt:lpstr>微软雅黑</vt:lpstr>
      <vt:lpstr>字魂143号-正酷超级黑</vt:lpstr>
      <vt:lpstr>黑体</vt:lpstr>
      <vt:lpstr>汉仪菱心体简</vt:lpstr>
      <vt:lpstr>048-上首三国体</vt:lpstr>
      <vt:lpstr>思源黑体 CN Regular</vt:lpstr>
      <vt:lpstr>阿里巴巴普惠体 2.0 55 Regular</vt:lpstr>
      <vt:lpstr>有爱魔兽圆体 CN Medium</vt:lpstr>
      <vt:lpstr>阿里巴巴普惠体 2.0 95 ExtraBold</vt:lpstr>
      <vt:lpstr>思源黑体 CN Medium</vt:lpstr>
      <vt:lpstr>汉仪力量黑简</vt:lpstr>
      <vt:lpstr>Noto Sans CJK Regular</vt:lpstr>
      <vt:lpstr>思源黑体 CN Light</vt:lpstr>
      <vt:lpstr>Arial Unicode MS</vt:lpstr>
      <vt:lpstr>思源黑体 Normal</vt:lpstr>
      <vt:lpstr>思源黑体 CN Heavy</vt:lpstr>
      <vt:lpstr>阿里巴巴普惠体 2.0 45 Light</vt:lpstr>
      <vt:lpstr>思源黑体 CN Normal</vt:lpstr>
      <vt:lpstr>思源黑体</vt:lpstr>
      <vt:lpstr>思源黑体 CN Bold</vt:lpstr>
      <vt:lpstr>阿里巴巴普惠体</vt:lpstr>
      <vt:lpstr>思源宋体 CN</vt:lpstr>
      <vt:lpstr>等线</vt:lpstr>
      <vt:lpstr>等线 Light</vt:lpstr>
      <vt:lpstr>Calibri</vt:lpstr>
      <vt:lpstr>楷体</vt:lpstr>
      <vt:lpstr>方正兰亭超细黑简体</vt:lpstr>
      <vt:lpstr>hakuyoxingshu7000</vt:lpstr>
      <vt:lpstr>方正粗黑宋简体</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330</cp:revision>
  <dcterms:created xsi:type="dcterms:W3CDTF">2020-07-06T02:40:00Z</dcterms:created>
  <dcterms:modified xsi:type="dcterms:W3CDTF">2023-11-22T08:34:06Z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C71F01F909F14AB5862F9DB79F6E5013_12</vt:lpwstr>
  </property>
  <property fmtid="{D5CDD505-2E9C-101B-9397-08002B2CF9AE}" pid="3" name="KSOProductBuildVer">
    <vt:lpwstr>2052-12.1.0.15712</vt:lpwstr>
  </property>
</Properties>
</file>