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8" r:id="rId3"/>
    <p:sldId id="279" r:id="rId4"/>
    <p:sldId id="280" r:id="rId5"/>
    <p:sldId id="285" r:id="rId6"/>
    <p:sldId id="281" r:id="rId7"/>
    <p:sldId id="286" r:id="rId8"/>
    <p:sldId id="287" r:id="rId9"/>
    <p:sldId id="288" r:id="rId10"/>
    <p:sldId id="301" r:id="rId11"/>
    <p:sldId id="300" r:id="rId12"/>
    <p:sldId id="291" r:id="rId14"/>
    <p:sldId id="293" r:id="rId15"/>
    <p:sldId id="282" r:id="rId16"/>
    <p:sldId id="283" r:id="rId17"/>
    <p:sldId id="298" r:id="rId18"/>
  </p:sldIdLst>
  <p:sldSz cx="12195175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0" userDrawn="1">
          <p15:clr>
            <a:srgbClr val="A4A3A4"/>
          </p15:clr>
        </p15:guide>
        <p15:guide id="2" pos="38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1349"/>
    <a:srgbClr val="FFFB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93" d="100"/>
          <a:sy n="93" d="100"/>
        </p:scale>
        <p:origin x="-426" y="138"/>
      </p:cViewPr>
      <p:guideLst>
        <p:guide orient="horz" pos="2260"/>
        <p:guide pos="384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gs" Target="tags/tag124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C0D6D-A908-48C6-983D-90F2BD11E2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BB924-28C1-4EF7-A019-613D541E4AA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作用：为植物提供营养。当然我们发现，分解者并没有写入食物链中，你知道为什么么？虽然没有写入，但分解者对生态系统至关重要，如果没有分解者的参与，世界会变成什么样？所以三者在生态系统中缺一不可。</a:t>
            </a:r>
            <a:r>
              <a:rPr lang="en-US" altLang="zh-CN"/>
              <a:t>(</a:t>
            </a:r>
            <a:r>
              <a:rPr lang="zh-CN" altLang="zh-CN"/>
              <a:t>生态系统包括环境与三者</a:t>
            </a:r>
            <a:r>
              <a:rPr lang="en-US" altLang="zh-CN"/>
              <a:t>)</a:t>
            </a:r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过去，人们还没有意识到保护物种多样性的意义，走过一些弯路，我们来看一则真实案例。麻雀的案例看完了，你又有什么新的启示？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638" y="1122363"/>
            <a:ext cx="1036589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397" y="3602039"/>
            <a:ext cx="914638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7174" y="365128"/>
            <a:ext cx="2629585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423" y="365128"/>
            <a:ext cx="7736314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068" y="1709744"/>
            <a:ext cx="105183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068" y="4589469"/>
            <a:ext cx="105183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418" y="1825625"/>
            <a:ext cx="5182949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808" y="1825625"/>
            <a:ext cx="5182949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7" y="365129"/>
            <a:ext cx="10518338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8" y="1681163"/>
            <a:ext cx="515913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8" y="2505075"/>
            <a:ext cx="515913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3812" y="1681163"/>
            <a:ext cx="51845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3812" y="2505075"/>
            <a:ext cx="518453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7" y="457200"/>
            <a:ext cx="393326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4538" y="987431"/>
            <a:ext cx="617380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7" y="2057401"/>
            <a:ext cx="393326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7" y="457200"/>
            <a:ext cx="393326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538" y="987431"/>
            <a:ext cx="617380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7" y="2057401"/>
            <a:ext cx="393326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419" y="365129"/>
            <a:ext cx="105183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419" y="1825625"/>
            <a:ext cx="10518338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418" y="6356356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F20FC-145E-4034-86AC-8B4FEA629A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9652" y="6356356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2843" y="6356356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917A1-3B14-48C2-8A2E-F3CB7EC4523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image" Target="../media/image16.jpeg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6" Type="http://schemas.openxmlformats.org/officeDocument/2006/relationships/notesSlide" Target="../notesSlides/notesSlide1.xml"/><Relationship Id="rId25" Type="http://schemas.openxmlformats.org/officeDocument/2006/relationships/slideLayout" Target="../slideLayouts/slideLayout7.xml"/><Relationship Id="rId24" Type="http://schemas.openxmlformats.org/officeDocument/2006/relationships/image" Target="../media/image27.jpeg"/><Relationship Id="rId23" Type="http://schemas.openxmlformats.org/officeDocument/2006/relationships/tags" Target="../tags/tag94.xml"/><Relationship Id="rId22" Type="http://schemas.openxmlformats.org/officeDocument/2006/relationships/image" Target="../media/image26.jpeg"/><Relationship Id="rId21" Type="http://schemas.openxmlformats.org/officeDocument/2006/relationships/image" Target="../media/image25.jpeg"/><Relationship Id="rId20" Type="http://schemas.openxmlformats.org/officeDocument/2006/relationships/image" Target="../media/image24.jpeg"/><Relationship Id="rId2" Type="http://schemas.openxmlformats.org/officeDocument/2006/relationships/tags" Target="../tags/tag84.xml"/><Relationship Id="rId19" Type="http://schemas.openxmlformats.org/officeDocument/2006/relationships/image" Target="../media/image23.jpeg"/><Relationship Id="rId18" Type="http://schemas.openxmlformats.org/officeDocument/2006/relationships/image" Target="../media/image22.jpeg"/><Relationship Id="rId17" Type="http://schemas.openxmlformats.org/officeDocument/2006/relationships/image" Target="../media/image21.jpeg"/><Relationship Id="rId16" Type="http://schemas.openxmlformats.org/officeDocument/2006/relationships/image" Target="../media/image20.jpeg"/><Relationship Id="rId15" Type="http://schemas.openxmlformats.org/officeDocument/2006/relationships/image" Target="../media/image19.jpeg"/><Relationship Id="rId14" Type="http://schemas.openxmlformats.org/officeDocument/2006/relationships/tags" Target="../tags/tag93.xml"/><Relationship Id="rId13" Type="http://schemas.openxmlformats.org/officeDocument/2006/relationships/tags" Target="../tags/tag92.xml"/><Relationship Id="rId12" Type="http://schemas.openxmlformats.org/officeDocument/2006/relationships/image" Target="../media/image18.jpeg"/><Relationship Id="rId11" Type="http://schemas.openxmlformats.org/officeDocument/2006/relationships/tags" Target="../tags/tag91.xml"/><Relationship Id="rId10" Type="http://schemas.openxmlformats.org/officeDocument/2006/relationships/image" Target="../media/image17.jpeg"/><Relationship Id="rId1" Type="http://schemas.openxmlformats.org/officeDocument/2006/relationships/tags" Target="../tags/tag8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11.jpeg"/><Relationship Id="rId16" Type="http://schemas.openxmlformats.org/officeDocument/2006/relationships/image" Target="../media/image10.jpeg"/><Relationship Id="rId15" Type="http://schemas.openxmlformats.org/officeDocument/2006/relationships/image" Target="../media/image9.jpeg"/><Relationship Id="rId14" Type="http://schemas.openxmlformats.org/officeDocument/2006/relationships/image" Target="../media/image8.jpeg"/><Relationship Id="rId13" Type="http://schemas.openxmlformats.org/officeDocument/2006/relationships/image" Target="../media/image7.jpeg"/><Relationship Id="rId12" Type="http://schemas.openxmlformats.org/officeDocument/2006/relationships/image" Target="../media/image6.jpeg"/><Relationship Id="rId11" Type="http://schemas.openxmlformats.org/officeDocument/2006/relationships/image" Target="../media/image5.jpeg"/><Relationship Id="rId10" Type="http://schemas.openxmlformats.org/officeDocument/2006/relationships/image" Target="../media/image4.jpeg"/><Relationship Id="rId1" Type="http://schemas.openxmlformats.org/officeDocument/2006/relationships/tags" Target="../tags/tag9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jpeg"/><Relationship Id="rId8" Type="http://schemas.openxmlformats.org/officeDocument/2006/relationships/image" Target="../media/image4.jpeg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7" Type="http://schemas.openxmlformats.org/officeDocument/2006/relationships/notesSlide" Target="../notesSlides/notesSlide2.xml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7.jpeg"/><Relationship Id="rId14" Type="http://schemas.openxmlformats.org/officeDocument/2006/relationships/image" Target="../media/image11.jpeg"/><Relationship Id="rId13" Type="http://schemas.openxmlformats.org/officeDocument/2006/relationships/image" Target="../media/image10.jpeg"/><Relationship Id="rId12" Type="http://schemas.openxmlformats.org/officeDocument/2006/relationships/image" Target="../media/image9.jpeg"/><Relationship Id="rId11" Type="http://schemas.openxmlformats.org/officeDocument/2006/relationships/image" Target="../media/image8.jpeg"/><Relationship Id="rId10" Type="http://schemas.openxmlformats.org/officeDocument/2006/relationships/image" Target="../media/image6.jpeg"/><Relationship Id="rId1" Type="http://schemas.openxmlformats.org/officeDocument/2006/relationships/tags" Target="../tags/tag10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microsoft.com/office/2007/relationships/media" Target="../media/media3.mp4"/><Relationship Id="rId7" Type="http://schemas.openxmlformats.org/officeDocument/2006/relationships/video" Target="../media/media3.mp4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9.png"/><Relationship Id="rId1" Type="http://schemas.openxmlformats.org/officeDocument/2006/relationships/tags" Target="../tags/tag1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2" Type="http://schemas.openxmlformats.org/officeDocument/2006/relationships/slideLayout" Target="../slideLayouts/slideLayout7.xml"/><Relationship Id="rId21" Type="http://schemas.openxmlformats.org/officeDocument/2006/relationships/tags" Target="../tags/tag28.xml"/><Relationship Id="rId20" Type="http://schemas.openxmlformats.org/officeDocument/2006/relationships/tags" Target="../tags/tag27.xml"/><Relationship Id="rId2" Type="http://schemas.openxmlformats.org/officeDocument/2006/relationships/tags" Target="../tags/tag9.xml"/><Relationship Id="rId19" Type="http://schemas.openxmlformats.org/officeDocument/2006/relationships/tags" Target="../tags/tag26.xml"/><Relationship Id="rId18" Type="http://schemas.openxmlformats.org/officeDocument/2006/relationships/tags" Target="../tags/tag25.xml"/><Relationship Id="rId17" Type="http://schemas.openxmlformats.org/officeDocument/2006/relationships/tags" Target="../tags/tag24.xml"/><Relationship Id="rId16" Type="http://schemas.openxmlformats.org/officeDocument/2006/relationships/tags" Target="../tags/tag23.xml"/><Relationship Id="rId15" Type="http://schemas.openxmlformats.org/officeDocument/2006/relationships/tags" Target="../tags/tag22.xml"/><Relationship Id="rId14" Type="http://schemas.openxmlformats.org/officeDocument/2006/relationships/tags" Target="../tags/tag21.xml"/><Relationship Id="rId13" Type="http://schemas.openxmlformats.org/officeDocument/2006/relationships/tags" Target="../tags/tag20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tags" Target="../tags/tag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38.xml"/><Relationship Id="rId1" Type="http://schemas.openxmlformats.org/officeDocument/2006/relationships/tags" Target="../tags/tag2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8" Type="http://schemas.openxmlformats.org/officeDocument/2006/relationships/image" Target="../media/image9.jpeg"/><Relationship Id="rId7" Type="http://schemas.openxmlformats.org/officeDocument/2006/relationships/image" Target="../media/image8.jpeg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tags" Target="../tags/tag40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41.xml"/><Relationship Id="rId10" Type="http://schemas.openxmlformats.org/officeDocument/2006/relationships/image" Target="../media/image11.jpeg"/><Relationship Id="rId1" Type="http://schemas.openxmlformats.org/officeDocument/2006/relationships/tags" Target="../tags/tag3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tags" Target="../tags/tag48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image" Target="../media/image12.png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56.xml"/><Relationship Id="rId15" Type="http://schemas.openxmlformats.org/officeDocument/2006/relationships/tags" Target="../tags/tag55.xml"/><Relationship Id="rId14" Type="http://schemas.openxmlformats.org/officeDocument/2006/relationships/tags" Target="../tags/tag54.xml"/><Relationship Id="rId13" Type="http://schemas.openxmlformats.org/officeDocument/2006/relationships/tags" Target="../tags/tag53.xml"/><Relationship Id="rId12" Type="http://schemas.openxmlformats.org/officeDocument/2006/relationships/tags" Target="../tags/tag52.xml"/><Relationship Id="rId11" Type="http://schemas.openxmlformats.org/officeDocument/2006/relationships/tags" Target="../tags/tag51.xml"/><Relationship Id="rId10" Type="http://schemas.openxmlformats.org/officeDocument/2006/relationships/tags" Target="../tags/tag50.xml"/><Relationship Id="rId1" Type="http://schemas.openxmlformats.org/officeDocument/2006/relationships/tags" Target="../tags/tag4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image" Target="../media/image13.jpeg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68.xml"/><Relationship Id="rId12" Type="http://schemas.openxmlformats.org/officeDocument/2006/relationships/tags" Target="../tags/tag67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tags" Target="../tags/tag5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microsoft.com/office/2007/relationships/media" Target="../media/media1.mp4"/><Relationship Id="rId7" Type="http://schemas.openxmlformats.org/officeDocument/2006/relationships/video" Target="../media/media1.mp4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4.png"/><Relationship Id="rId1" Type="http://schemas.openxmlformats.org/officeDocument/2006/relationships/tags" Target="../tags/tag6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microsoft.com/office/2007/relationships/media" Target="../media/media2.mp4"/><Relationship Id="rId7" Type="http://schemas.openxmlformats.org/officeDocument/2006/relationships/video" Target="../media/media2.mp4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1" Type="http://schemas.openxmlformats.org/officeDocument/2006/relationships/tags" Target="../tags/tag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610" y="190500"/>
            <a:ext cx="11852910" cy="6667500"/>
          </a:xfrm>
          <a:prstGeom prst="roundRect">
            <a:avLst/>
          </a:prstGeom>
        </p:spPr>
      </p:pic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0" y="0"/>
            <a:ext cx="32251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 smtClean="0">
                <a:solidFill>
                  <a:srgbClr val="00B050"/>
                </a:solidFill>
              </a:rPr>
              <a:t>角色扮演</a:t>
            </a:r>
            <a:endParaRPr lang="zh-CN" altLang="en-US" sz="4000" b="1" smtClean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10727055" y="5669280"/>
            <a:ext cx="1477645" cy="1200150"/>
            <a:chOff x="16749" y="8982"/>
            <a:chExt cx="2327" cy="1890"/>
          </a:xfrm>
        </p:grpSpPr>
        <p:grpSp>
          <p:nvGrpSpPr>
            <p:cNvPr id="35" name="组合 34"/>
            <p:cNvGrpSpPr/>
            <p:nvPr/>
          </p:nvGrpSpPr>
          <p:grpSpPr>
            <a:xfrm rot="1500000">
              <a:off x="17858" y="8982"/>
              <a:ext cx="1218" cy="1770"/>
              <a:chOff x="1024" y="691"/>
              <a:chExt cx="1218" cy="1770"/>
            </a:xfrm>
          </p:grpSpPr>
          <p:sp>
            <p:nvSpPr>
              <p:cNvPr id="36" name="等腰三角形 35"/>
              <p:cNvSpPr/>
              <p:nvPr>
                <p:custDataLst>
                  <p:tags r:id="rId1"/>
                </p:custDataLst>
              </p:nvPr>
            </p:nvSpPr>
            <p:spPr>
              <a:xfrm rot="20820000">
                <a:off x="1024" y="747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7" name="等腰三角形 36"/>
              <p:cNvSpPr/>
              <p:nvPr>
                <p:custDataLst>
                  <p:tags r:id="rId2"/>
                </p:custDataLst>
              </p:nvPr>
            </p:nvSpPr>
            <p:spPr>
              <a:xfrm>
                <a:off x="1260" y="691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8" name="等腰三角形 37"/>
              <p:cNvSpPr/>
              <p:nvPr>
                <p:custDataLst>
                  <p:tags r:id="rId3"/>
                </p:custDataLst>
              </p:nvPr>
            </p:nvSpPr>
            <p:spPr>
              <a:xfrm rot="240000">
                <a:off x="1546" y="713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 rot="19800000">
              <a:off x="16749" y="9102"/>
              <a:ext cx="1218" cy="1770"/>
              <a:chOff x="1024" y="691"/>
              <a:chExt cx="1218" cy="1770"/>
            </a:xfrm>
          </p:grpSpPr>
          <p:sp>
            <p:nvSpPr>
              <p:cNvPr id="40" name="等腰三角形 39"/>
              <p:cNvSpPr/>
              <p:nvPr>
                <p:custDataLst>
                  <p:tags r:id="rId4"/>
                </p:custDataLst>
              </p:nvPr>
            </p:nvSpPr>
            <p:spPr>
              <a:xfrm rot="20820000">
                <a:off x="1024" y="747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1" name="等腰三角形 40"/>
              <p:cNvSpPr/>
              <p:nvPr>
                <p:custDataLst>
                  <p:tags r:id="rId5"/>
                </p:custDataLst>
              </p:nvPr>
            </p:nvSpPr>
            <p:spPr>
              <a:xfrm>
                <a:off x="1260" y="691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2" name="等腰三角形 41"/>
              <p:cNvSpPr/>
              <p:nvPr>
                <p:custDataLst>
                  <p:tags r:id="rId6"/>
                </p:custDataLst>
              </p:nvPr>
            </p:nvSpPr>
            <p:spPr>
              <a:xfrm rot="240000">
                <a:off x="1546" y="713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pic>
        <p:nvPicPr>
          <p:cNvPr id="1536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886315" y="2178050"/>
            <a:ext cx="1456055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5" name="图片 4">
            <a:hlinkClick r:id="" action="ppaction://noaction"/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278495" y="2177415"/>
            <a:ext cx="1560195" cy="11455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278495" y="3474085"/>
            <a:ext cx="1575435" cy="10750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" name="文本框 43"/>
          <p:cNvSpPr txBox="1"/>
          <p:nvPr/>
        </p:nvSpPr>
        <p:spPr>
          <a:xfrm>
            <a:off x="781815" y="866243"/>
            <a:ext cx="1446156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生产者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570730" y="861695"/>
            <a:ext cx="1510030" cy="5835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消费者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907145" y="868680"/>
            <a:ext cx="1510030" cy="5835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分解者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>
            <p:custDataLst>
              <p:tags r:id="rId13"/>
            </p:custDataLst>
          </p:nvPr>
        </p:nvSpPr>
        <p:spPr>
          <a:xfrm>
            <a:off x="8539480" y="4564380"/>
            <a:ext cx="2692400" cy="5219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</a:rPr>
              <a:t>细</a:t>
            </a:r>
            <a:r>
              <a:rPr lang="zh-CN" altLang="en-US" sz="28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菌、真菌等</a:t>
            </a:r>
            <a:endParaRPr lang="zh-CN" altLang="en-US" sz="2800" b="1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886075" y="5856605"/>
            <a:ext cx="6267450" cy="623570"/>
            <a:chOff x="4670" y="9016"/>
            <a:chExt cx="9870" cy="982"/>
          </a:xfrm>
        </p:grpSpPr>
        <p:sp>
          <p:nvSpPr>
            <p:cNvPr id="16" name="Rectangle 3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670" y="9039"/>
              <a:ext cx="9871" cy="89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91440" tIns="45720" rIns="91440" bIns="45720" numCol="1" anchor="ctr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sz="2400" b="0" i="0" u="none" strike="noStrike" cap="none" normalizeH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如果没有分解者，世界将会变成什么样？</a:t>
              </a:r>
              <a:endParaRPr kumimoji="0" lang="zh-CN" sz="2400" b="0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4671" y="9016"/>
              <a:ext cx="8815" cy="982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717550" y="1903730"/>
            <a:ext cx="7012305" cy="1654810"/>
            <a:chOff x="216293" y="-43549"/>
            <a:chExt cx="10919252" cy="2376763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 rotWithShape="1">
            <a:blip r:embed="rId15" cstate="print">
              <a:clrChange>
                <a:clrFrom>
                  <a:srgbClr val="FFFEFC"/>
                </a:clrFrom>
                <a:clrTo>
                  <a:srgbClr val="FF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8" t="34230" r="52598" b="35898"/>
            <a:stretch>
              <a:fillRect/>
            </a:stretch>
          </p:blipFill>
          <p:spPr>
            <a:xfrm>
              <a:off x="216293" y="-43549"/>
              <a:ext cx="2198791" cy="2180080"/>
            </a:xfrm>
            <a:prstGeom prst="rect">
              <a:avLst/>
            </a:prstGeom>
          </p:spPr>
        </p:pic>
        <p:pic>
          <p:nvPicPr>
            <p:cNvPr id="58" name="图片 57"/>
            <p:cNvPicPr>
              <a:picLocks noChangeAspect="1"/>
            </p:cNvPicPr>
            <p:nvPr/>
          </p:nvPicPr>
          <p:blipFill rotWithShape="1">
            <a:blip r:embed="rId16" cstate="print">
              <a:clrChange>
                <a:clrFrom>
                  <a:srgbClr val="FFFEFC"/>
                </a:clrFrom>
                <a:clrTo>
                  <a:srgbClr val="FF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3" t="34612" r="52289" b="35062"/>
            <a:stretch>
              <a:fillRect/>
            </a:stretch>
          </p:blipFill>
          <p:spPr>
            <a:xfrm>
              <a:off x="3408735" y="232585"/>
              <a:ext cx="1810674" cy="1772475"/>
            </a:xfrm>
            <a:prstGeom prst="rect">
              <a:avLst/>
            </a:prstGeom>
          </p:spPr>
        </p:pic>
        <p:pic>
          <p:nvPicPr>
            <p:cNvPr id="59" name="图片 58"/>
            <p:cNvPicPr>
              <a:picLocks noChangeAspect="1"/>
            </p:cNvPicPr>
            <p:nvPr/>
          </p:nvPicPr>
          <p:blipFill rotWithShape="1">
            <a:blip r:embed="rId17" cstate="print">
              <a:clrChange>
                <a:clrFrom>
                  <a:srgbClr val="FFFEFC"/>
                </a:clrFrom>
                <a:clrTo>
                  <a:srgbClr val="FF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6" t="34193" r="51822" b="34304"/>
            <a:stretch>
              <a:fillRect/>
            </a:stretch>
          </p:blipFill>
          <p:spPr>
            <a:xfrm>
              <a:off x="6213060" y="85940"/>
              <a:ext cx="2052918" cy="2160494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 rotWithShape="1">
            <a:blip r:embed="rId18" cstate="print">
              <a:clrChange>
                <a:clrFrom>
                  <a:srgbClr val="FFFEFC"/>
                </a:clrFrom>
                <a:clrTo>
                  <a:srgbClr val="FF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2" t="34604" r="52496" b="34153"/>
            <a:stretch>
              <a:fillRect/>
            </a:stretch>
          </p:blipFill>
          <p:spPr>
            <a:xfrm>
              <a:off x="9136414" y="190648"/>
              <a:ext cx="1999131" cy="2142566"/>
            </a:xfrm>
            <a:prstGeom prst="rect">
              <a:avLst/>
            </a:prstGeom>
          </p:spPr>
        </p:pic>
        <p:sp>
          <p:nvSpPr>
            <p:cNvPr id="61" name="右箭头 60"/>
            <p:cNvSpPr/>
            <p:nvPr/>
          </p:nvSpPr>
          <p:spPr>
            <a:xfrm>
              <a:off x="2567354" y="1015044"/>
              <a:ext cx="626551" cy="2862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2" name="右箭头 61"/>
            <p:cNvSpPr/>
            <p:nvPr/>
          </p:nvSpPr>
          <p:spPr>
            <a:xfrm>
              <a:off x="5407804" y="975713"/>
              <a:ext cx="626551" cy="2862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3" name="右箭头 62"/>
            <p:cNvSpPr/>
            <p:nvPr/>
          </p:nvSpPr>
          <p:spPr>
            <a:xfrm>
              <a:off x="8244458" y="1015044"/>
              <a:ext cx="626551" cy="2862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30580" y="3878580"/>
            <a:ext cx="7051040" cy="1552575"/>
            <a:chOff x="488966" y="1698299"/>
            <a:chExt cx="11047355" cy="2421041"/>
          </a:xfrm>
        </p:grpSpPr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9" cstate="print">
              <a:clrChange>
                <a:clrFrom>
                  <a:srgbClr val="FFFEFC"/>
                </a:clrFrom>
                <a:clrTo>
                  <a:srgbClr val="FF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7" t="34366" r="52444" b="34864"/>
            <a:stretch>
              <a:fillRect/>
            </a:stretch>
          </p:blipFill>
          <p:spPr>
            <a:xfrm>
              <a:off x="3487264" y="1816084"/>
              <a:ext cx="2092571" cy="2110155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20" cstate="print">
              <a:clrChange>
                <a:clrFrom>
                  <a:srgbClr val="FFFEFC"/>
                </a:clrFrom>
                <a:clrTo>
                  <a:srgbClr val="FF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8" t="34636" r="54446" b="34595"/>
            <a:stretch>
              <a:fillRect/>
            </a:stretch>
          </p:blipFill>
          <p:spPr>
            <a:xfrm>
              <a:off x="488966" y="1698299"/>
              <a:ext cx="2004647" cy="2110155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21" cstate="print">
              <a:clrChange>
                <a:clrFrom>
                  <a:srgbClr val="FFFEFC"/>
                </a:clrFrom>
                <a:clrTo>
                  <a:srgbClr val="FF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2" t="35032" r="53181" b="34902"/>
            <a:stretch>
              <a:fillRect/>
            </a:stretch>
          </p:blipFill>
          <p:spPr>
            <a:xfrm>
              <a:off x="6348674" y="2057458"/>
              <a:ext cx="2043954" cy="2061882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22" cstate="print">
              <a:clrChange>
                <a:clrFrom>
                  <a:srgbClr val="FFFEFC"/>
                </a:clrFrom>
                <a:clrTo>
                  <a:srgbClr val="FF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" t="34898" r="53433" b="35429"/>
            <a:stretch>
              <a:fillRect/>
            </a:stretch>
          </p:blipFill>
          <p:spPr>
            <a:xfrm>
              <a:off x="9510298" y="2057458"/>
              <a:ext cx="2026023" cy="2034989"/>
            </a:xfrm>
            <a:prstGeom prst="rect">
              <a:avLst/>
            </a:prstGeom>
          </p:spPr>
        </p:pic>
        <p:sp>
          <p:nvSpPr>
            <p:cNvPr id="69" name="右箭头 68"/>
            <p:cNvSpPr/>
            <p:nvPr/>
          </p:nvSpPr>
          <p:spPr>
            <a:xfrm>
              <a:off x="2699952" y="2662674"/>
              <a:ext cx="626551" cy="2862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0" name="右箭头 69"/>
            <p:cNvSpPr/>
            <p:nvPr/>
          </p:nvSpPr>
          <p:spPr>
            <a:xfrm>
              <a:off x="5549819" y="2658337"/>
              <a:ext cx="626551" cy="2862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1" name="右箭头 70"/>
            <p:cNvSpPr/>
            <p:nvPr/>
          </p:nvSpPr>
          <p:spPr>
            <a:xfrm>
              <a:off x="8447008" y="2728052"/>
              <a:ext cx="626551" cy="2862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72" name="右大括号 71"/>
          <p:cNvSpPr/>
          <p:nvPr/>
        </p:nvSpPr>
        <p:spPr>
          <a:xfrm rot="16200000">
            <a:off x="4997450" y="-445770"/>
            <a:ext cx="520700" cy="450469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3" name="矩形 72"/>
          <p:cNvSpPr/>
          <p:nvPr/>
        </p:nvSpPr>
        <p:spPr>
          <a:xfrm>
            <a:off x="0" y="0"/>
            <a:ext cx="2640330" cy="70675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4000" b="1">
                <a:solidFill>
                  <a:srgbClr val="00B050"/>
                </a:solidFill>
              </a:rPr>
              <a:t>生态系统</a:t>
            </a:r>
            <a:endParaRPr lang="en-US" altLang="zh-CN" sz="4000" b="1">
              <a:solidFill>
                <a:srgbClr val="00B050"/>
              </a:solidFill>
            </a:endParaRPr>
          </a:p>
        </p:txBody>
      </p:sp>
      <p:pic>
        <p:nvPicPr>
          <p:cNvPr id="2" name="图片 3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9886315" y="3473450"/>
            <a:ext cx="1414145" cy="10502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7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10727055" y="5669280"/>
            <a:ext cx="1477645" cy="1200150"/>
            <a:chOff x="16749" y="8982"/>
            <a:chExt cx="2327" cy="1890"/>
          </a:xfrm>
        </p:grpSpPr>
        <p:grpSp>
          <p:nvGrpSpPr>
            <p:cNvPr id="35" name="组合 34"/>
            <p:cNvGrpSpPr/>
            <p:nvPr/>
          </p:nvGrpSpPr>
          <p:grpSpPr>
            <a:xfrm rot="1500000">
              <a:off x="17858" y="8982"/>
              <a:ext cx="1218" cy="1770"/>
              <a:chOff x="1024" y="691"/>
              <a:chExt cx="1218" cy="1770"/>
            </a:xfrm>
          </p:grpSpPr>
          <p:sp>
            <p:nvSpPr>
              <p:cNvPr id="36" name="等腰三角形 35"/>
              <p:cNvSpPr/>
              <p:nvPr>
                <p:custDataLst>
                  <p:tags r:id="rId1"/>
                </p:custDataLst>
              </p:nvPr>
            </p:nvSpPr>
            <p:spPr>
              <a:xfrm rot="20820000">
                <a:off x="1024" y="747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7" name="等腰三角形 36"/>
              <p:cNvSpPr/>
              <p:nvPr>
                <p:custDataLst>
                  <p:tags r:id="rId2"/>
                </p:custDataLst>
              </p:nvPr>
            </p:nvSpPr>
            <p:spPr>
              <a:xfrm>
                <a:off x="1260" y="691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8" name="等腰三角形 37"/>
              <p:cNvSpPr/>
              <p:nvPr>
                <p:custDataLst>
                  <p:tags r:id="rId3"/>
                </p:custDataLst>
              </p:nvPr>
            </p:nvSpPr>
            <p:spPr>
              <a:xfrm rot="240000">
                <a:off x="1546" y="713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 rot="19800000">
              <a:off x="16749" y="9102"/>
              <a:ext cx="1218" cy="1770"/>
              <a:chOff x="1024" y="691"/>
              <a:chExt cx="1218" cy="1770"/>
            </a:xfrm>
          </p:grpSpPr>
          <p:sp>
            <p:nvSpPr>
              <p:cNvPr id="40" name="等腰三角形 39"/>
              <p:cNvSpPr/>
              <p:nvPr>
                <p:custDataLst>
                  <p:tags r:id="rId4"/>
                </p:custDataLst>
              </p:nvPr>
            </p:nvSpPr>
            <p:spPr>
              <a:xfrm rot="20820000">
                <a:off x="1024" y="747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1" name="等腰三角形 40"/>
              <p:cNvSpPr/>
              <p:nvPr>
                <p:custDataLst>
                  <p:tags r:id="rId5"/>
                </p:custDataLst>
              </p:nvPr>
            </p:nvSpPr>
            <p:spPr>
              <a:xfrm>
                <a:off x="1260" y="691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2" name="等腰三角形 41"/>
              <p:cNvSpPr/>
              <p:nvPr>
                <p:custDataLst>
                  <p:tags r:id="rId6"/>
                </p:custDataLst>
              </p:nvPr>
            </p:nvSpPr>
            <p:spPr>
              <a:xfrm rot="240000">
                <a:off x="1546" y="713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0" y="0"/>
            <a:ext cx="2266315" cy="70675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4000" b="1">
                <a:solidFill>
                  <a:srgbClr val="00B050"/>
                </a:solidFill>
              </a:rPr>
              <a:t>交互捕食</a:t>
            </a:r>
            <a:endParaRPr lang="zh-CN" altLang="en-US" sz="4000" b="1">
              <a:solidFill>
                <a:srgbClr val="00B050"/>
              </a:solidFill>
            </a:endParaRPr>
          </a:p>
        </p:txBody>
      </p:sp>
      <p:sp>
        <p:nvSpPr>
          <p:cNvPr id="16" name="TextBox 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665605" y="3794760"/>
            <a:ext cx="4798695" cy="23069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要求：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1.拉一拉：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用红绳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勾住你的食物。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2.找一找：你在哪条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完整食物链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中？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3.画一画：存在的各条食物链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rcRect t="11511" r="119" b="9759"/>
          <a:stretch>
            <a:fillRect/>
          </a:stretch>
        </p:blipFill>
        <p:spPr>
          <a:xfrm>
            <a:off x="2050415" y="594360"/>
            <a:ext cx="4279265" cy="3200400"/>
          </a:xfrm>
          <a:prstGeom prst="round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7135495" y="1036320"/>
            <a:ext cx="4607560" cy="4773930"/>
            <a:chOff x="1754" y="1160"/>
            <a:chExt cx="7256" cy="7518"/>
          </a:xfrm>
        </p:grpSpPr>
        <p:grpSp>
          <p:nvGrpSpPr>
            <p:cNvPr id="22" name="组合 21"/>
            <p:cNvGrpSpPr/>
            <p:nvPr/>
          </p:nvGrpSpPr>
          <p:grpSpPr>
            <a:xfrm>
              <a:off x="1754" y="1160"/>
              <a:ext cx="7256" cy="6572"/>
              <a:chOff x="12050" y="28"/>
              <a:chExt cx="6882" cy="6068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10" cstate="print">
                <a:clrChange>
                  <a:clrFrom>
                    <a:srgbClr val="FFFEFC"/>
                  </a:clrFrom>
                  <a:clrTo>
                    <a:srgbClr val="FF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98" t="34230" r="52598" b="35898"/>
              <a:stretch>
                <a:fillRect/>
              </a:stretch>
            </p:blipFill>
            <p:spPr>
              <a:xfrm>
                <a:off x="12176" y="1581"/>
                <a:ext cx="1783" cy="1769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11" cstate="print">
                <a:clrChange>
                  <a:clrFrom>
                    <a:srgbClr val="FFFEFC"/>
                  </a:clrFrom>
                  <a:clrTo>
                    <a:srgbClr val="FF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3" t="34612" r="52289" b="35062"/>
              <a:stretch>
                <a:fillRect/>
              </a:stretch>
            </p:blipFill>
            <p:spPr>
              <a:xfrm>
                <a:off x="13468" y="299"/>
                <a:ext cx="1469" cy="1439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 rotWithShape="1">
              <a:blip r:embed="rId12" cstate="print">
                <a:clrChange>
                  <a:clrFrom>
                    <a:srgbClr val="FFFEFC"/>
                  </a:clrFrom>
                  <a:clrTo>
                    <a:srgbClr val="FF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46" t="34193" r="51822" b="34304"/>
              <a:stretch>
                <a:fillRect/>
              </a:stretch>
            </p:blipFill>
            <p:spPr>
              <a:xfrm>
                <a:off x="15044" y="142"/>
                <a:ext cx="1665" cy="1753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13" cstate="print">
                <a:clrChange>
                  <a:clrFrom>
                    <a:srgbClr val="FFFEFC"/>
                  </a:clrFrom>
                  <a:clrTo>
                    <a:srgbClr val="FF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82" t="34604" r="52496" b="34153"/>
              <a:stretch>
                <a:fillRect/>
              </a:stretch>
            </p:blipFill>
            <p:spPr>
              <a:xfrm>
                <a:off x="16709" y="862"/>
                <a:ext cx="1622" cy="1739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 rotWithShape="1">
              <a:blip r:embed="rId14" cstate="print">
                <a:clrChange>
                  <a:clrFrom>
                    <a:srgbClr val="FFFEFC"/>
                  </a:clrFrom>
                  <a:clrTo>
                    <a:srgbClr val="FF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7" t="34366" r="52444" b="34864"/>
              <a:stretch>
                <a:fillRect/>
              </a:stretch>
            </p:blipFill>
            <p:spPr>
              <a:xfrm>
                <a:off x="14194" y="4253"/>
                <a:ext cx="1697" cy="1712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/>
            </p:nvPicPr>
            <p:blipFill rotWithShape="1">
              <a:blip r:embed="rId15" cstate="print">
                <a:clrChange>
                  <a:clrFrom>
                    <a:srgbClr val="FFFEFC"/>
                  </a:clrFrom>
                  <a:clrTo>
                    <a:srgbClr val="FF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18" t="34636" r="54446" b="34595"/>
              <a:stretch>
                <a:fillRect/>
              </a:stretch>
            </p:blipFill>
            <p:spPr>
              <a:xfrm>
                <a:off x="12569" y="3551"/>
                <a:ext cx="1743" cy="1837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 rotWithShape="1">
              <a:blip r:embed="rId16" cstate="print">
                <a:clrChange>
                  <a:clrFrom>
                    <a:srgbClr val="FFFEFC"/>
                  </a:clrFrom>
                  <a:clrTo>
                    <a:srgbClr val="FF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72" t="35032" r="53181" b="34902"/>
              <a:stretch>
                <a:fillRect/>
              </a:stretch>
            </p:blipFill>
            <p:spPr>
              <a:xfrm>
                <a:off x="15891" y="3943"/>
                <a:ext cx="1658" cy="1673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 rotWithShape="1">
              <a:blip r:embed="rId17" cstate="print">
                <a:clrChange>
                  <a:clrFrom>
                    <a:srgbClr val="FFFEFC"/>
                  </a:clrFrom>
                  <a:clrTo>
                    <a:srgbClr val="FF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91" t="34898" r="53433" b="35429"/>
              <a:stretch>
                <a:fillRect/>
              </a:stretch>
            </p:blipFill>
            <p:spPr>
              <a:xfrm>
                <a:off x="17290" y="2780"/>
                <a:ext cx="1643" cy="1651"/>
              </a:xfrm>
              <a:prstGeom prst="rect">
                <a:avLst/>
              </a:prstGeom>
            </p:spPr>
          </p:pic>
          <p:sp>
            <p:nvSpPr>
              <p:cNvPr id="21" name="椭圆 20"/>
              <p:cNvSpPr/>
              <p:nvPr/>
            </p:nvSpPr>
            <p:spPr>
              <a:xfrm>
                <a:off x="12050" y="28"/>
                <a:ext cx="6882" cy="6069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4" name="Rectangle 1"/>
            <p:cNvSpPr>
              <a:spLocks noChangeArrowheads="1"/>
            </p:cNvSpPr>
            <p:nvPr/>
          </p:nvSpPr>
          <p:spPr bwMode="auto">
            <a:xfrm>
              <a:off x="3767" y="7780"/>
              <a:ext cx="3637" cy="89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91440" tIns="45720" rIns="91440" bIns="45720" numCol="1" anchor="ctr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304800" algn="just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en-US" sz="2400" b="1" i="0" u="none" strike="noStrike" cap="none" normalizeH="0" dirty="0">
                  <a:latin typeface="黑体" panose="02010609060101010101" pitchFamily="49" charset="-122"/>
                  <a:ea typeface="黑体" panose="02010609060101010101" pitchFamily="49" charset="-122"/>
                </a:rPr>
                <a:t>记录单二</a:t>
              </a:r>
              <a:endParaRPr kumimoji="0" lang="zh-CN" altLang="en-US" sz="2400" b="1" i="0" u="none" strike="noStrike" cap="none" normalizeH="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10727055" y="5669280"/>
            <a:ext cx="1477645" cy="1200150"/>
            <a:chOff x="16749" y="8982"/>
            <a:chExt cx="2327" cy="1890"/>
          </a:xfrm>
        </p:grpSpPr>
        <p:grpSp>
          <p:nvGrpSpPr>
            <p:cNvPr id="35" name="组合 34"/>
            <p:cNvGrpSpPr/>
            <p:nvPr/>
          </p:nvGrpSpPr>
          <p:grpSpPr>
            <a:xfrm rot="1500000">
              <a:off x="17858" y="8982"/>
              <a:ext cx="1218" cy="1770"/>
              <a:chOff x="1024" y="691"/>
              <a:chExt cx="1218" cy="1770"/>
            </a:xfrm>
          </p:grpSpPr>
          <p:sp>
            <p:nvSpPr>
              <p:cNvPr id="36" name="等腰三角形 35"/>
              <p:cNvSpPr/>
              <p:nvPr>
                <p:custDataLst>
                  <p:tags r:id="rId1"/>
                </p:custDataLst>
              </p:nvPr>
            </p:nvSpPr>
            <p:spPr>
              <a:xfrm rot="20820000">
                <a:off x="1024" y="747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7" name="等腰三角形 36"/>
              <p:cNvSpPr/>
              <p:nvPr>
                <p:custDataLst>
                  <p:tags r:id="rId2"/>
                </p:custDataLst>
              </p:nvPr>
            </p:nvSpPr>
            <p:spPr>
              <a:xfrm>
                <a:off x="1260" y="691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8" name="等腰三角形 37"/>
              <p:cNvSpPr/>
              <p:nvPr>
                <p:custDataLst>
                  <p:tags r:id="rId3"/>
                </p:custDataLst>
              </p:nvPr>
            </p:nvSpPr>
            <p:spPr>
              <a:xfrm rot="240000">
                <a:off x="1546" y="713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 rot="19800000">
              <a:off x="16749" y="9102"/>
              <a:ext cx="1218" cy="1770"/>
              <a:chOff x="1024" y="691"/>
              <a:chExt cx="1218" cy="1770"/>
            </a:xfrm>
          </p:grpSpPr>
          <p:sp>
            <p:nvSpPr>
              <p:cNvPr id="40" name="等腰三角形 39"/>
              <p:cNvSpPr/>
              <p:nvPr>
                <p:custDataLst>
                  <p:tags r:id="rId4"/>
                </p:custDataLst>
              </p:nvPr>
            </p:nvSpPr>
            <p:spPr>
              <a:xfrm rot="20820000">
                <a:off x="1024" y="747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1" name="等腰三角形 40"/>
              <p:cNvSpPr/>
              <p:nvPr>
                <p:custDataLst>
                  <p:tags r:id="rId5"/>
                </p:custDataLst>
              </p:nvPr>
            </p:nvSpPr>
            <p:spPr>
              <a:xfrm>
                <a:off x="1260" y="691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2" name="等腰三角形 41"/>
              <p:cNvSpPr/>
              <p:nvPr>
                <p:custDataLst>
                  <p:tags r:id="rId6"/>
                </p:custDataLst>
              </p:nvPr>
            </p:nvSpPr>
            <p:spPr>
              <a:xfrm rot="240000">
                <a:off x="1546" y="713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0" y="0"/>
            <a:ext cx="1858645" cy="70675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4000" b="1">
                <a:solidFill>
                  <a:srgbClr val="00B050"/>
                </a:solidFill>
              </a:rPr>
              <a:t>食物网</a:t>
            </a:r>
            <a:endParaRPr lang="zh-CN" altLang="en-US" sz="4000" b="1">
              <a:solidFill>
                <a:srgbClr val="00B05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" t="34230" r="52598" b="35898"/>
          <a:stretch>
            <a:fillRect/>
          </a:stretch>
        </p:blipFill>
        <p:spPr>
          <a:xfrm>
            <a:off x="2249170" y="1148080"/>
            <a:ext cx="1671320" cy="16573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" t="34612" r="52289" b="35062"/>
          <a:stretch>
            <a:fillRect/>
          </a:stretch>
        </p:blipFill>
        <p:spPr>
          <a:xfrm>
            <a:off x="4465320" y="109220"/>
            <a:ext cx="1376045" cy="13474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34193" r="51822" b="34304"/>
          <a:stretch>
            <a:fillRect/>
          </a:stretch>
        </p:blipFill>
        <p:spPr>
          <a:xfrm>
            <a:off x="6774815" y="808990"/>
            <a:ext cx="1560195" cy="164211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t="34366" r="52444" b="34864"/>
          <a:stretch>
            <a:fillRect/>
          </a:stretch>
        </p:blipFill>
        <p:spPr>
          <a:xfrm>
            <a:off x="3292475" y="5099685"/>
            <a:ext cx="1590040" cy="16040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t="34636" r="54446" b="34595"/>
          <a:stretch>
            <a:fillRect/>
          </a:stretch>
        </p:blipFill>
        <p:spPr>
          <a:xfrm>
            <a:off x="1893570" y="3554095"/>
            <a:ext cx="1523365" cy="16040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" t="35032" r="53181" b="34902"/>
          <a:stretch>
            <a:fillRect/>
          </a:stretch>
        </p:blipFill>
        <p:spPr>
          <a:xfrm>
            <a:off x="5671185" y="5158105"/>
            <a:ext cx="1553210" cy="156718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" t="34898" r="53433" b="35429"/>
          <a:stretch>
            <a:fillRect/>
          </a:stretch>
        </p:blipFill>
        <p:spPr>
          <a:xfrm>
            <a:off x="7681595" y="4170680"/>
            <a:ext cx="1539875" cy="1546860"/>
          </a:xfrm>
          <a:prstGeom prst="rect">
            <a:avLst/>
          </a:prstGeom>
        </p:spPr>
      </p:pic>
      <p:cxnSp>
        <p:nvCxnSpPr>
          <p:cNvPr id="18" name="直接箭头连接符 17"/>
          <p:cNvCxnSpPr/>
          <p:nvPr/>
        </p:nvCxnSpPr>
        <p:spPr>
          <a:xfrm flipV="1">
            <a:off x="3922395" y="1384300"/>
            <a:ext cx="819785" cy="7118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V="1">
            <a:off x="2927350" y="1403985"/>
            <a:ext cx="2058670" cy="293624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V="1">
            <a:off x="3942080" y="1901190"/>
            <a:ext cx="3082925" cy="2540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3903345" y="2145030"/>
            <a:ext cx="273050" cy="29171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V="1">
            <a:off x="3122930" y="2018665"/>
            <a:ext cx="3940810" cy="23215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V="1">
            <a:off x="4810125" y="5803265"/>
            <a:ext cx="1034415" cy="3937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V="1">
            <a:off x="4780915" y="4671695"/>
            <a:ext cx="2897505" cy="10242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5688330" y="828040"/>
            <a:ext cx="1336675" cy="49784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7912735" y="1774190"/>
            <a:ext cx="556260" cy="6438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>
            <a:off x="7747000" y="2477135"/>
            <a:ext cx="594995" cy="19507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 flipH="1">
            <a:off x="6624955" y="2379345"/>
            <a:ext cx="838835" cy="24872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/>
          <p:nvPr/>
        </p:nvCxnSpPr>
        <p:spPr>
          <a:xfrm flipV="1">
            <a:off x="4293235" y="3354705"/>
            <a:ext cx="4048760" cy="18929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>
          <a:xfrm flipV="1">
            <a:off x="6839585" y="3501390"/>
            <a:ext cx="1395095" cy="19900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stCxn id="16" idx="3"/>
          </p:cNvCxnSpPr>
          <p:nvPr/>
        </p:nvCxnSpPr>
        <p:spPr>
          <a:xfrm flipV="1">
            <a:off x="7224395" y="5325745"/>
            <a:ext cx="659130" cy="61595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5688330" y="5194935"/>
            <a:ext cx="1101090" cy="16630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r>
              <a:rPr lang="zh-CN" altLang="en-US" sz="11500" b="1">
                <a:solidFill>
                  <a:srgbClr val="FF0000"/>
                </a:solidFill>
                <a:latin typeface="Arial" panose="020B0604020202020204" pitchFamily="34" charset="0"/>
              </a:rPr>
              <a:t>×</a:t>
            </a:r>
            <a:endParaRPr lang="zh-CN" altLang="en-US" sz="115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2" t="34604" r="52496" b="34153"/>
          <a:stretch>
            <a:fillRect/>
          </a:stretch>
        </p:blipFill>
        <p:spPr>
          <a:xfrm>
            <a:off x="8341995" y="2418080"/>
            <a:ext cx="1343025" cy="1478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2251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00B050"/>
                </a:solidFill>
              </a:rPr>
              <a:t>拓展延伸</a:t>
            </a:r>
            <a:endParaRPr lang="zh-CN" altLang="en-US" sz="4000" b="1" smtClean="0">
              <a:solidFill>
                <a:srgbClr val="00B050"/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0727055" y="5669280"/>
            <a:ext cx="1477645" cy="1200150"/>
            <a:chOff x="16749" y="8982"/>
            <a:chExt cx="2327" cy="1890"/>
          </a:xfrm>
        </p:grpSpPr>
        <p:grpSp>
          <p:nvGrpSpPr>
            <p:cNvPr id="20" name="组合 19"/>
            <p:cNvGrpSpPr/>
            <p:nvPr/>
          </p:nvGrpSpPr>
          <p:grpSpPr>
            <a:xfrm rot="1500000">
              <a:off x="17858" y="8982"/>
              <a:ext cx="1218" cy="1770"/>
              <a:chOff x="1024" y="691"/>
              <a:chExt cx="1218" cy="1770"/>
            </a:xfrm>
          </p:grpSpPr>
          <p:sp>
            <p:nvSpPr>
              <p:cNvPr id="16" name="等腰三角形 15"/>
              <p:cNvSpPr/>
              <p:nvPr/>
            </p:nvSpPr>
            <p:spPr>
              <a:xfrm rot="20820000">
                <a:off x="1024" y="747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7" name="等腰三角形 16"/>
              <p:cNvSpPr/>
              <p:nvPr>
                <p:custDataLst>
                  <p:tags r:id="rId2"/>
                </p:custDataLst>
              </p:nvPr>
            </p:nvSpPr>
            <p:spPr>
              <a:xfrm>
                <a:off x="1260" y="691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等腰三角形 18"/>
              <p:cNvSpPr/>
              <p:nvPr>
                <p:custDataLst>
                  <p:tags r:id="rId3"/>
                </p:custDataLst>
              </p:nvPr>
            </p:nvSpPr>
            <p:spPr>
              <a:xfrm rot="240000">
                <a:off x="1546" y="713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 rot="19800000">
              <a:off x="16749" y="9102"/>
              <a:ext cx="1218" cy="1770"/>
              <a:chOff x="1024" y="691"/>
              <a:chExt cx="1218" cy="1770"/>
            </a:xfrm>
          </p:grpSpPr>
          <p:sp>
            <p:nvSpPr>
              <p:cNvPr id="22" name="等腰三角形 21"/>
              <p:cNvSpPr/>
              <p:nvPr>
                <p:custDataLst>
                  <p:tags r:id="rId4"/>
                </p:custDataLst>
              </p:nvPr>
            </p:nvSpPr>
            <p:spPr>
              <a:xfrm rot="20820000">
                <a:off x="1024" y="747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3" name="等腰三角形 22"/>
              <p:cNvSpPr/>
              <p:nvPr>
                <p:custDataLst>
                  <p:tags r:id="rId5"/>
                </p:custDataLst>
              </p:nvPr>
            </p:nvSpPr>
            <p:spPr>
              <a:xfrm>
                <a:off x="1260" y="691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4" name="等腰三角形 23"/>
              <p:cNvSpPr/>
              <p:nvPr>
                <p:custDataLst>
                  <p:tags r:id="rId6"/>
                </p:custDataLst>
              </p:nvPr>
            </p:nvSpPr>
            <p:spPr>
              <a:xfrm rot="240000">
                <a:off x="1546" y="713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pic>
        <p:nvPicPr>
          <p:cNvPr id="3" name="麻雀案例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-117475" y="0"/>
            <a:ext cx="12313285" cy="680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2251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00B050"/>
                </a:solidFill>
              </a:rPr>
              <a:t>课后延伸</a:t>
            </a:r>
            <a:endParaRPr lang="zh-CN" altLang="en-US" sz="4000" b="1" smtClean="0">
              <a:solidFill>
                <a:srgbClr val="00B050"/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0727055" y="5669280"/>
            <a:ext cx="1477645" cy="1200150"/>
            <a:chOff x="16749" y="8982"/>
            <a:chExt cx="2327" cy="1890"/>
          </a:xfrm>
        </p:grpSpPr>
        <p:grpSp>
          <p:nvGrpSpPr>
            <p:cNvPr id="20" name="组合 19"/>
            <p:cNvGrpSpPr/>
            <p:nvPr/>
          </p:nvGrpSpPr>
          <p:grpSpPr>
            <a:xfrm rot="1500000">
              <a:off x="17858" y="8982"/>
              <a:ext cx="1218" cy="1770"/>
              <a:chOff x="1024" y="691"/>
              <a:chExt cx="1218" cy="1770"/>
            </a:xfrm>
          </p:grpSpPr>
          <p:sp>
            <p:nvSpPr>
              <p:cNvPr id="16" name="等腰三角形 15"/>
              <p:cNvSpPr/>
              <p:nvPr/>
            </p:nvSpPr>
            <p:spPr>
              <a:xfrm rot="20820000">
                <a:off x="1024" y="747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7" name="等腰三角形 16"/>
              <p:cNvSpPr/>
              <p:nvPr>
                <p:custDataLst>
                  <p:tags r:id="rId2"/>
                </p:custDataLst>
              </p:nvPr>
            </p:nvSpPr>
            <p:spPr>
              <a:xfrm>
                <a:off x="1260" y="691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等腰三角形 18"/>
              <p:cNvSpPr/>
              <p:nvPr>
                <p:custDataLst>
                  <p:tags r:id="rId3"/>
                </p:custDataLst>
              </p:nvPr>
            </p:nvSpPr>
            <p:spPr>
              <a:xfrm rot="240000">
                <a:off x="1546" y="713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 rot="19800000">
              <a:off x="16749" y="9102"/>
              <a:ext cx="1218" cy="1770"/>
              <a:chOff x="1024" y="691"/>
              <a:chExt cx="1218" cy="1770"/>
            </a:xfrm>
          </p:grpSpPr>
          <p:sp>
            <p:nvSpPr>
              <p:cNvPr id="22" name="等腰三角形 21"/>
              <p:cNvSpPr/>
              <p:nvPr>
                <p:custDataLst>
                  <p:tags r:id="rId4"/>
                </p:custDataLst>
              </p:nvPr>
            </p:nvSpPr>
            <p:spPr>
              <a:xfrm rot="20820000">
                <a:off x="1024" y="747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3" name="等腰三角形 22"/>
              <p:cNvSpPr/>
              <p:nvPr>
                <p:custDataLst>
                  <p:tags r:id="rId5"/>
                </p:custDataLst>
              </p:nvPr>
            </p:nvSpPr>
            <p:spPr>
              <a:xfrm>
                <a:off x="1260" y="691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4" name="等腰三角形 23"/>
              <p:cNvSpPr/>
              <p:nvPr>
                <p:custDataLst>
                  <p:tags r:id="rId6"/>
                </p:custDataLst>
              </p:nvPr>
            </p:nvSpPr>
            <p:spPr>
              <a:xfrm rot="240000">
                <a:off x="1546" y="713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1249680" y="1362075"/>
            <a:ext cx="9695815" cy="2069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不同栖息地的生物存在不同的食物关系，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课后可以去查阅相关资料，画一画这些栖息地的食物链、食物网。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如果在麦田中大量喷洒农药，从能量流动的角度思考，会有什么后果？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 flipH="1">
            <a:off x="7330239" y="-560091"/>
            <a:ext cx="5728746" cy="8113195"/>
            <a:chOff x="-1344978" y="-685187"/>
            <a:chExt cx="5727254" cy="8113195"/>
          </a:xfrm>
        </p:grpSpPr>
        <p:sp>
          <p:nvSpPr>
            <p:cNvPr id="2" name="椭圆 1"/>
            <p:cNvSpPr/>
            <p:nvPr/>
          </p:nvSpPr>
          <p:spPr>
            <a:xfrm>
              <a:off x="-185195" y="-312516"/>
              <a:ext cx="2245488" cy="22454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椭圆 2"/>
            <p:cNvSpPr/>
            <p:nvPr/>
          </p:nvSpPr>
          <p:spPr>
            <a:xfrm>
              <a:off x="-1344978" y="-144876"/>
              <a:ext cx="2689956" cy="26899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/>
          </p:nvSpPr>
          <p:spPr>
            <a:xfrm>
              <a:off x="494840" y="1571529"/>
              <a:ext cx="1318720" cy="13187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-844556" y="2481611"/>
              <a:ext cx="1947513" cy="194751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1344978" y="-685187"/>
              <a:ext cx="1644608" cy="164460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-574093" y="4228496"/>
              <a:ext cx="1130238" cy="11302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-185195" y="5404454"/>
              <a:ext cx="1351188" cy="135118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666017" y="5533920"/>
              <a:ext cx="1894088" cy="18940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2625707" y="3733966"/>
              <a:ext cx="817868" cy="8178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2371916" y="4306414"/>
              <a:ext cx="245420" cy="2454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1921862" y="3754016"/>
              <a:ext cx="245420" cy="2454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3779290" y="3536976"/>
              <a:ext cx="245420" cy="2454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3533870" y="4916451"/>
              <a:ext cx="490840" cy="4908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2725463" y="-125194"/>
              <a:ext cx="1656813" cy="1656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矩形 19"/>
          <p:cNvSpPr/>
          <p:nvPr/>
        </p:nvSpPr>
        <p:spPr>
          <a:xfrm>
            <a:off x="3194050" y="2555240"/>
            <a:ext cx="3661410" cy="110680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感谢聆听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bldLvl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46685" y="132080"/>
            <a:ext cx="32251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00B050"/>
                </a:solidFill>
              </a:rPr>
              <a:t>觅</a:t>
            </a:r>
            <a:r>
              <a:rPr lang="zh-CN" altLang="en-US" sz="4000" b="1" smtClean="0">
                <a:solidFill>
                  <a:srgbClr val="00B050"/>
                </a:solidFill>
              </a:rPr>
              <a:t>食游戏</a:t>
            </a:r>
            <a:endParaRPr lang="zh-CN" altLang="en-US" sz="4000" b="1" smtClean="0">
              <a:solidFill>
                <a:srgbClr val="00B050"/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0727055" y="5669280"/>
            <a:ext cx="1477645" cy="1200150"/>
            <a:chOff x="16749" y="8982"/>
            <a:chExt cx="2327" cy="1890"/>
          </a:xfrm>
        </p:grpSpPr>
        <p:grpSp>
          <p:nvGrpSpPr>
            <p:cNvPr id="20" name="组合 19"/>
            <p:cNvGrpSpPr/>
            <p:nvPr/>
          </p:nvGrpSpPr>
          <p:grpSpPr>
            <a:xfrm rot="1500000">
              <a:off x="17858" y="8982"/>
              <a:ext cx="1218" cy="1770"/>
              <a:chOff x="1024" y="691"/>
              <a:chExt cx="1218" cy="1770"/>
            </a:xfrm>
          </p:grpSpPr>
          <p:sp>
            <p:nvSpPr>
              <p:cNvPr id="16" name="等腰三角形 15"/>
              <p:cNvSpPr/>
              <p:nvPr/>
            </p:nvSpPr>
            <p:spPr>
              <a:xfrm rot="20820000">
                <a:off x="1024" y="747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7" name="等腰三角形 16"/>
              <p:cNvSpPr/>
              <p:nvPr>
                <p:custDataLst>
                  <p:tags r:id="rId2"/>
                </p:custDataLst>
              </p:nvPr>
            </p:nvSpPr>
            <p:spPr>
              <a:xfrm>
                <a:off x="1260" y="691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等腰三角形 18"/>
              <p:cNvSpPr/>
              <p:nvPr>
                <p:custDataLst>
                  <p:tags r:id="rId3"/>
                </p:custDataLst>
              </p:nvPr>
            </p:nvSpPr>
            <p:spPr>
              <a:xfrm rot="240000">
                <a:off x="1546" y="713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 rot="19800000">
              <a:off x="16749" y="9102"/>
              <a:ext cx="1218" cy="1770"/>
              <a:chOff x="1024" y="691"/>
              <a:chExt cx="1218" cy="1770"/>
            </a:xfrm>
          </p:grpSpPr>
          <p:sp>
            <p:nvSpPr>
              <p:cNvPr id="22" name="等腰三角形 21"/>
              <p:cNvSpPr/>
              <p:nvPr>
                <p:custDataLst>
                  <p:tags r:id="rId4"/>
                </p:custDataLst>
              </p:nvPr>
            </p:nvSpPr>
            <p:spPr>
              <a:xfrm rot="20820000">
                <a:off x="1024" y="747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3" name="等腰三角形 22"/>
              <p:cNvSpPr/>
              <p:nvPr>
                <p:custDataLst>
                  <p:tags r:id="rId5"/>
                </p:custDataLst>
              </p:nvPr>
            </p:nvSpPr>
            <p:spPr>
              <a:xfrm>
                <a:off x="1260" y="691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4" name="等腰三角形 23"/>
              <p:cNvSpPr/>
              <p:nvPr>
                <p:custDataLst>
                  <p:tags r:id="rId6"/>
                </p:custDataLst>
              </p:nvPr>
            </p:nvSpPr>
            <p:spPr>
              <a:xfrm rot="240000">
                <a:off x="1546" y="713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1076960" y="972185"/>
            <a:ext cx="11118850" cy="279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304800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3200" kern="100">
                <a:solidFill>
                  <a:srgbClr val="000000"/>
                </a:solidFill>
                <a:latin typeface="+mj-ea"/>
                <a:ea typeface="+mj-ea"/>
                <a:cs typeface="宋体" panose="02010600030101010101" pitchFamily="2" charset="-122"/>
                <a:sym typeface="+mn-ea"/>
              </a:rPr>
              <a:t>规则：</a:t>
            </a:r>
            <a:r>
              <a:rPr lang="en-US" altLang="zh-CN" sz="3200" kern="100">
                <a:solidFill>
                  <a:srgbClr val="000000"/>
                </a:solidFill>
                <a:latin typeface="+mj-ea"/>
                <a:ea typeface="+mj-ea"/>
                <a:cs typeface="Calibri" panose="020F0502020204030204" charset="0"/>
                <a:sym typeface="+mn-ea"/>
              </a:rPr>
              <a:t>①</a:t>
            </a:r>
            <a:r>
              <a:rPr lang="zh-CN" altLang="zh-CN" sz="3200" kern="100">
                <a:solidFill>
                  <a:srgbClr val="000000"/>
                </a:solidFill>
                <a:latin typeface="+mj-ea"/>
                <a:ea typeface="+mj-ea"/>
                <a:cs typeface="宋体" panose="02010600030101010101" pitchFamily="2" charset="-122"/>
                <a:sym typeface="+mn-ea"/>
              </a:rPr>
              <a:t>手拿红绳，绳子另一头勾住你的食物。</a:t>
            </a:r>
            <a:endParaRPr lang="zh-CN" altLang="zh-CN" sz="3200" kern="100">
              <a:latin typeface="+mj-ea"/>
              <a:ea typeface="+mj-ea"/>
              <a:cs typeface="Times New Roman" panose="02020603050405020304" pitchFamily="18" charset="0"/>
            </a:endParaRPr>
          </a:p>
          <a:p>
            <a:pPr indent="304800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3200" kern="100">
                <a:solidFill>
                  <a:srgbClr val="000000"/>
                </a:solidFill>
                <a:latin typeface="+mj-ea"/>
                <a:ea typeface="+mj-ea"/>
                <a:cs typeface="宋体" panose="02010600030101010101" pitchFamily="2" charset="-122"/>
                <a:sym typeface="+mn-ea"/>
              </a:rPr>
              <a:t>      </a:t>
            </a:r>
            <a:r>
              <a:rPr lang="en-US" altLang="zh-CN" sz="3200" kern="100" smtClean="0">
                <a:solidFill>
                  <a:srgbClr val="000000"/>
                </a:solidFill>
                <a:latin typeface="+mj-ea"/>
                <a:ea typeface="+mj-ea"/>
                <a:cs typeface="Calibri" panose="020F0502020204030204" charset="0"/>
                <a:sym typeface="+mn-ea"/>
              </a:rPr>
              <a:t>②</a:t>
            </a:r>
            <a:r>
              <a:rPr lang="zh-CN" altLang="zh-CN" sz="3200" kern="100">
                <a:solidFill>
                  <a:srgbClr val="000000"/>
                </a:solidFill>
                <a:latin typeface="+mj-ea"/>
                <a:ea typeface="+mj-ea"/>
                <a:cs typeface="宋体" panose="02010600030101010101" pitchFamily="2" charset="-122"/>
                <a:sym typeface="+mn-ea"/>
              </a:rPr>
              <a:t>将</a:t>
            </a:r>
            <a:r>
              <a:rPr lang="zh-CN" altLang="zh-CN" sz="3200" kern="100">
                <a:solidFill>
                  <a:srgbClr val="FF0000"/>
                </a:solidFill>
                <a:latin typeface="+mj-ea"/>
                <a:ea typeface="+mj-ea"/>
                <a:cs typeface="宋体" panose="02010600030101010101" pitchFamily="2" charset="-122"/>
                <a:sym typeface="+mn-ea"/>
              </a:rPr>
              <a:t>“养分”</a:t>
            </a:r>
            <a:r>
              <a:rPr lang="zh-CN" altLang="zh-CN" sz="3200" kern="100">
                <a:solidFill>
                  <a:srgbClr val="000000"/>
                </a:solidFill>
                <a:latin typeface="+mj-ea"/>
                <a:ea typeface="+mj-ea"/>
                <a:cs typeface="宋体" panose="02010600030101010101" pitchFamily="2" charset="-122"/>
                <a:sym typeface="+mn-ea"/>
              </a:rPr>
              <a:t>按照捕食关系进行转移。</a:t>
            </a:r>
            <a:endParaRPr lang="zh-CN" altLang="zh-CN" sz="3200" kern="100">
              <a:latin typeface="+mj-ea"/>
              <a:ea typeface="+mj-ea"/>
              <a:cs typeface="Times New Roman" panose="02020603050405020304" pitchFamily="18" charset="0"/>
            </a:endParaRPr>
          </a:p>
          <a:p>
            <a:pPr indent="304800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3200" kern="100">
                <a:solidFill>
                  <a:srgbClr val="000000"/>
                </a:solidFill>
                <a:latin typeface="+mj-ea"/>
                <a:ea typeface="+mj-ea"/>
                <a:cs typeface="宋体" panose="02010600030101010101" pitchFamily="2" charset="-122"/>
                <a:sym typeface="+mn-ea"/>
              </a:rPr>
              <a:t>      </a:t>
            </a:r>
            <a:r>
              <a:rPr lang="en-US" altLang="zh-CN" sz="3200" kern="100" smtClean="0">
                <a:solidFill>
                  <a:srgbClr val="000000"/>
                </a:solidFill>
                <a:latin typeface="+mj-ea"/>
                <a:ea typeface="+mj-ea"/>
                <a:cs typeface="Calibri" panose="020F0502020204030204" charset="0"/>
                <a:sym typeface="+mn-ea"/>
              </a:rPr>
              <a:t>③</a:t>
            </a:r>
            <a:r>
              <a:rPr lang="zh-CN" altLang="zh-CN" sz="3200" kern="100">
                <a:solidFill>
                  <a:srgbClr val="000000"/>
                </a:solidFill>
                <a:latin typeface="+mj-ea"/>
                <a:ea typeface="+mj-ea"/>
                <a:cs typeface="宋体" panose="02010600030101010101" pitchFamily="2" charset="-122"/>
                <a:sym typeface="+mn-ea"/>
              </a:rPr>
              <a:t>在记录单上用</a:t>
            </a:r>
            <a:r>
              <a:rPr lang="zh-CN" altLang="zh-CN" sz="3200" kern="100">
                <a:solidFill>
                  <a:srgbClr val="FF0000"/>
                </a:solidFill>
                <a:latin typeface="+mj-ea"/>
                <a:ea typeface="+mj-ea"/>
                <a:cs typeface="宋体" panose="02010600030101010101" pitchFamily="2" charset="-122"/>
                <a:sym typeface="+mn-ea"/>
              </a:rPr>
              <a:t>箭头</a:t>
            </a:r>
            <a:r>
              <a:rPr lang="zh-CN" altLang="zh-CN" sz="3200" kern="100">
                <a:solidFill>
                  <a:srgbClr val="000000"/>
                </a:solidFill>
                <a:latin typeface="+mj-ea"/>
                <a:ea typeface="+mj-ea"/>
                <a:cs typeface="宋体" panose="02010600030101010101" pitchFamily="2" charset="-122"/>
                <a:sym typeface="+mn-ea"/>
              </a:rPr>
              <a:t>记录下</a:t>
            </a:r>
            <a:r>
              <a:rPr lang="zh-CN" altLang="zh-CN" sz="3200" kern="100">
                <a:solidFill>
                  <a:srgbClr val="FF0000"/>
                </a:solidFill>
                <a:latin typeface="+mj-ea"/>
                <a:ea typeface="+mj-ea"/>
                <a:cs typeface="宋体" panose="02010600030101010101" pitchFamily="2" charset="-122"/>
                <a:sym typeface="+mn-ea"/>
              </a:rPr>
              <a:t>“养分”</a:t>
            </a:r>
            <a:r>
              <a:rPr lang="zh-CN" altLang="zh-CN" sz="3200" kern="100">
                <a:solidFill>
                  <a:srgbClr val="000000"/>
                </a:solidFill>
                <a:latin typeface="+mj-ea"/>
                <a:ea typeface="+mj-ea"/>
                <a:cs typeface="宋体" panose="02010600030101010101" pitchFamily="2" charset="-122"/>
                <a:sym typeface="+mn-ea"/>
              </a:rPr>
              <a:t>的传递方向。</a:t>
            </a:r>
            <a:endParaRPr lang="zh-CN" altLang="zh-CN" sz="3200" kern="100">
              <a:solidFill>
                <a:srgbClr val="000000"/>
              </a:solidFill>
              <a:latin typeface="+mj-ea"/>
              <a:ea typeface="+mj-ea"/>
              <a:cs typeface="宋体" panose="02010600030101010101" pitchFamily="2" charset="-122"/>
            </a:endParaRPr>
          </a:p>
          <a:p>
            <a:endParaRPr lang="zh-CN" altLang="zh-CN" sz="3200" kern="100">
              <a:solidFill>
                <a:srgbClr val="000000"/>
              </a:solidFill>
              <a:latin typeface="+mj-ea"/>
              <a:ea typeface="+mj-ea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472180" y="3429000"/>
            <a:ext cx="4954270" cy="3149600"/>
            <a:chOff x="5468" y="5400"/>
            <a:chExt cx="7802" cy="496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/>
            <a:srcRect t="15201" r="32"/>
            <a:stretch>
              <a:fillRect/>
            </a:stretch>
          </p:blipFill>
          <p:spPr>
            <a:xfrm>
              <a:off x="5468" y="5400"/>
              <a:ext cx="7803" cy="496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55" y="6524"/>
              <a:ext cx="2112" cy="90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2794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 smtClean="0">
                <a:solidFill>
                  <a:srgbClr val="00B050"/>
                </a:solidFill>
              </a:rPr>
              <a:t>食物关系</a:t>
            </a:r>
            <a:endParaRPr lang="zh-CN" altLang="en-US" sz="4000" b="1" smtClean="0">
              <a:solidFill>
                <a:srgbClr val="00B050"/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0727055" y="5669280"/>
            <a:ext cx="1477645" cy="1200150"/>
            <a:chOff x="16749" y="8982"/>
            <a:chExt cx="2327" cy="1890"/>
          </a:xfrm>
        </p:grpSpPr>
        <p:grpSp>
          <p:nvGrpSpPr>
            <p:cNvPr id="20" name="组合 19"/>
            <p:cNvGrpSpPr/>
            <p:nvPr/>
          </p:nvGrpSpPr>
          <p:grpSpPr>
            <a:xfrm rot="1500000">
              <a:off x="17858" y="8982"/>
              <a:ext cx="1218" cy="1770"/>
              <a:chOff x="1024" y="691"/>
              <a:chExt cx="1218" cy="1770"/>
            </a:xfrm>
          </p:grpSpPr>
          <p:sp>
            <p:nvSpPr>
              <p:cNvPr id="16" name="等腰三角形 15"/>
              <p:cNvSpPr/>
              <p:nvPr/>
            </p:nvSpPr>
            <p:spPr>
              <a:xfrm rot="20820000">
                <a:off x="1024" y="747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7" name="等腰三角形 16"/>
              <p:cNvSpPr/>
              <p:nvPr>
                <p:custDataLst>
                  <p:tags r:id="rId2"/>
                </p:custDataLst>
              </p:nvPr>
            </p:nvSpPr>
            <p:spPr>
              <a:xfrm>
                <a:off x="1260" y="691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等腰三角形 18"/>
              <p:cNvSpPr/>
              <p:nvPr>
                <p:custDataLst>
                  <p:tags r:id="rId3"/>
                </p:custDataLst>
              </p:nvPr>
            </p:nvSpPr>
            <p:spPr>
              <a:xfrm rot="240000">
                <a:off x="1546" y="713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 rot="19800000">
              <a:off x="16749" y="9102"/>
              <a:ext cx="1218" cy="1770"/>
              <a:chOff x="1024" y="691"/>
              <a:chExt cx="1218" cy="1770"/>
            </a:xfrm>
          </p:grpSpPr>
          <p:sp>
            <p:nvSpPr>
              <p:cNvPr id="22" name="等腰三角形 21"/>
              <p:cNvSpPr/>
              <p:nvPr>
                <p:custDataLst>
                  <p:tags r:id="rId4"/>
                </p:custDataLst>
              </p:nvPr>
            </p:nvSpPr>
            <p:spPr>
              <a:xfrm rot="20820000">
                <a:off x="1024" y="747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3" name="等腰三角形 22"/>
              <p:cNvSpPr/>
              <p:nvPr>
                <p:custDataLst>
                  <p:tags r:id="rId5"/>
                </p:custDataLst>
              </p:nvPr>
            </p:nvSpPr>
            <p:spPr>
              <a:xfrm>
                <a:off x="1260" y="691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4" name="等腰三角形 23"/>
              <p:cNvSpPr/>
              <p:nvPr>
                <p:custDataLst>
                  <p:tags r:id="rId6"/>
                </p:custDataLst>
              </p:nvPr>
            </p:nvSpPr>
            <p:spPr>
              <a:xfrm rot="240000">
                <a:off x="1546" y="713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563210" y="4143713"/>
            <a:ext cx="11231182" cy="1477328"/>
          </a:xfrm>
          <a:prstGeom prst="rect">
            <a:avLst/>
          </a:prstGeom>
          <a:noFill/>
          <a:ln w="12700" cap="rnd" cmpd="sng">
            <a:solidFill>
              <a:srgbClr val="00B050">
                <a:alpha val="53000"/>
              </a:srgbClr>
            </a:solidFill>
            <a:prstDash val="solid"/>
            <a:round/>
          </a:ln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800" smtClean="0"/>
              <a:t>        </a:t>
            </a:r>
            <a:r>
              <a:rPr lang="zh-CN" altLang="zh-CN" sz="2800" smtClean="0"/>
              <a:t>生物</a:t>
            </a:r>
            <a:r>
              <a:rPr lang="zh-CN" altLang="en-US" sz="2800"/>
              <a:t>之</a:t>
            </a:r>
            <a:r>
              <a:rPr lang="zh-CN" altLang="en-US" sz="2800" smtClean="0"/>
              <a:t>间普遍</a:t>
            </a:r>
            <a:r>
              <a:rPr lang="zh-CN" altLang="zh-CN" sz="2800" smtClean="0"/>
              <a:t>存在</a:t>
            </a:r>
            <a:r>
              <a:rPr lang="zh-CN" altLang="en-US" sz="2800" smtClean="0"/>
              <a:t>着</a:t>
            </a:r>
            <a:r>
              <a:rPr lang="zh-CN" altLang="zh-CN" sz="2800" smtClean="0">
                <a:solidFill>
                  <a:schemeClr val="accent1">
                    <a:lumMod val="75000"/>
                  </a:schemeClr>
                </a:solidFill>
              </a:rPr>
              <a:t>吃</a:t>
            </a:r>
            <a:r>
              <a:rPr lang="zh-CN" altLang="zh-CN" sz="2800">
                <a:solidFill>
                  <a:schemeClr val="accent1">
                    <a:lumMod val="75000"/>
                  </a:schemeClr>
                </a:solidFill>
              </a:rPr>
              <a:t>与被吃</a:t>
            </a:r>
            <a:r>
              <a:rPr lang="zh-CN" altLang="zh-CN" sz="2800"/>
              <a:t>的关系，这种关系像链条一</a:t>
            </a:r>
            <a:r>
              <a:rPr lang="zh-CN" altLang="zh-CN" sz="2800" smtClean="0"/>
              <a:t>样</a:t>
            </a:r>
            <a:r>
              <a:rPr lang="zh-CN" altLang="en-US" sz="2800" smtClean="0"/>
              <a:t>，</a:t>
            </a:r>
            <a:r>
              <a:rPr lang="zh-CN" altLang="zh-CN" sz="2800" smtClean="0"/>
              <a:t>把</a:t>
            </a:r>
            <a:r>
              <a:rPr lang="zh-CN" altLang="en-US" sz="2800" smtClean="0"/>
              <a:t>一些</a:t>
            </a:r>
            <a:r>
              <a:rPr lang="zh-CN" altLang="zh-CN" sz="2800" smtClean="0"/>
              <a:t>生</a:t>
            </a:r>
            <a:r>
              <a:rPr lang="zh-CN" altLang="zh-CN" sz="2800"/>
              <a:t>物紧</a:t>
            </a:r>
            <a:r>
              <a:rPr lang="zh-CN" altLang="zh-CN" sz="2800" smtClean="0"/>
              <a:t>密</a:t>
            </a:r>
            <a:r>
              <a:rPr lang="zh-CN" altLang="en-US" sz="2800" smtClean="0"/>
              <a:t>地</a:t>
            </a:r>
            <a:r>
              <a:rPr lang="zh-CN" altLang="zh-CN" sz="2800" smtClean="0"/>
              <a:t>联系</a:t>
            </a:r>
            <a:r>
              <a:rPr lang="zh-CN" altLang="en-US" sz="2800"/>
              <a:t>起来</a:t>
            </a:r>
            <a:r>
              <a:rPr lang="zh-CN" altLang="zh-CN" sz="2800" smtClean="0"/>
              <a:t>，</a:t>
            </a:r>
            <a:r>
              <a:rPr lang="zh-CN" altLang="en-US" sz="2800" smtClean="0"/>
              <a:t>生物学家把生物之间的食物联系叫做</a:t>
            </a:r>
            <a:r>
              <a:rPr lang="zh-CN" altLang="zh-CN" sz="3200" b="1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食</a:t>
            </a:r>
            <a:r>
              <a:rPr lang="zh-CN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物</a:t>
            </a:r>
            <a:r>
              <a:rPr lang="zh-CN" altLang="zh-CN" sz="3200" b="1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链</a:t>
            </a:r>
            <a:r>
              <a:rPr lang="zh-CN" altLang="en-US" sz="2800" smtClean="0"/>
              <a:t>。</a:t>
            </a:r>
            <a:endParaRPr lang="zh-CN" altLang="en-US" sz="2800" b="1">
              <a:solidFill>
                <a:schemeClr val="accent2"/>
              </a:solidFill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3164205" y="1268095"/>
            <a:ext cx="5283835" cy="939800"/>
            <a:chOff x="4983" y="1997"/>
            <a:chExt cx="8321" cy="1480"/>
          </a:xfrm>
        </p:grpSpPr>
        <p:sp>
          <p:nvSpPr>
            <p:cNvPr id="5" name="椭圆 4"/>
            <p:cNvSpPr/>
            <p:nvPr/>
          </p:nvSpPr>
          <p:spPr>
            <a:xfrm>
              <a:off x="4983" y="1997"/>
              <a:ext cx="2677" cy="1481"/>
            </a:xfrm>
            <a:prstGeom prst="ellips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>
              <p:custDataLst>
                <p:tags r:id="rId7"/>
              </p:custDataLst>
            </p:nvPr>
          </p:nvSpPr>
          <p:spPr>
            <a:xfrm>
              <a:off x="6861" y="1997"/>
              <a:ext cx="2677" cy="1481"/>
            </a:xfrm>
            <a:prstGeom prst="ellips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>
              <p:custDataLst>
                <p:tags r:id="rId8"/>
              </p:custDataLst>
            </p:nvPr>
          </p:nvSpPr>
          <p:spPr>
            <a:xfrm>
              <a:off x="8718" y="1997"/>
              <a:ext cx="2677" cy="1481"/>
            </a:xfrm>
            <a:prstGeom prst="ellips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>
              <p:custDataLst>
                <p:tags r:id="rId9"/>
              </p:custDataLst>
            </p:nvPr>
          </p:nvSpPr>
          <p:spPr>
            <a:xfrm>
              <a:off x="10628" y="1997"/>
              <a:ext cx="2677" cy="1481"/>
            </a:xfrm>
            <a:prstGeom prst="ellips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164205" y="2619375"/>
            <a:ext cx="5283835" cy="939800"/>
            <a:chOff x="4983" y="4125"/>
            <a:chExt cx="8321" cy="1480"/>
          </a:xfrm>
        </p:grpSpPr>
        <p:sp>
          <p:nvSpPr>
            <p:cNvPr id="10" name="椭圆 9"/>
            <p:cNvSpPr/>
            <p:nvPr>
              <p:custDataLst>
                <p:tags r:id="rId10"/>
              </p:custDataLst>
            </p:nvPr>
          </p:nvSpPr>
          <p:spPr>
            <a:xfrm>
              <a:off x="4983" y="4125"/>
              <a:ext cx="2677" cy="1481"/>
            </a:xfrm>
            <a:prstGeom prst="ellips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>
              <p:custDataLst>
                <p:tags r:id="rId11"/>
              </p:custDataLst>
            </p:nvPr>
          </p:nvSpPr>
          <p:spPr>
            <a:xfrm>
              <a:off x="6861" y="4125"/>
              <a:ext cx="2677" cy="1481"/>
            </a:xfrm>
            <a:prstGeom prst="ellips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>
              <p:custDataLst>
                <p:tags r:id="rId12"/>
              </p:custDataLst>
            </p:nvPr>
          </p:nvSpPr>
          <p:spPr>
            <a:xfrm>
              <a:off x="8718" y="4125"/>
              <a:ext cx="2677" cy="1481"/>
            </a:xfrm>
            <a:prstGeom prst="ellips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>
              <p:custDataLst>
                <p:tags r:id="rId13"/>
              </p:custDataLst>
            </p:nvPr>
          </p:nvSpPr>
          <p:spPr>
            <a:xfrm>
              <a:off x="10628" y="4125"/>
              <a:ext cx="2677" cy="1481"/>
            </a:xfrm>
            <a:prstGeom prst="ellips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1995" name="TextBox 3"/>
          <p:cNvSpPr txBox="1"/>
          <p:nvPr>
            <p:custDataLst>
              <p:tags r:id="rId14"/>
            </p:custDataLst>
          </p:nvPr>
        </p:nvSpPr>
        <p:spPr>
          <a:xfrm>
            <a:off x="3490595" y="1298575"/>
            <a:ext cx="5154295" cy="737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>
              <a:lnSpc>
                <a:spcPct val="150000"/>
              </a:lnSpc>
            </a:pPr>
            <a:r>
              <a:rPr lang="zh-CN" altLang="zh-CN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小麦</a:t>
            </a:r>
            <a:r>
              <a:rPr lang="en-US" altLang="zh-CN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zh-CN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田鼠</a:t>
            </a:r>
            <a:r>
              <a:rPr lang="en-US" altLang="zh-CN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zh-CN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蛇</a:t>
            </a:r>
            <a:r>
              <a:rPr lang="en-US" altLang="zh-CN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</a:t>
            </a:r>
            <a:r>
              <a:rPr lang="zh-CN" alt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老</a:t>
            </a:r>
            <a:r>
              <a:rPr lang="zh-CN" altLang="zh-CN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鹰</a:t>
            </a:r>
            <a:endParaRPr lang="zh-CN" altLang="zh-CN" sz="2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cxnSp>
        <p:nvCxnSpPr>
          <p:cNvPr id="14" name="直接箭头连接符 13"/>
          <p:cNvCxnSpPr/>
          <p:nvPr>
            <p:custDataLst>
              <p:tags r:id="rId15"/>
            </p:custDataLst>
          </p:nvPr>
        </p:nvCxnSpPr>
        <p:spPr>
          <a:xfrm>
            <a:off x="4330808" y="1722066"/>
            <a:ext cx="578485" cy="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>
            <p:custDataLst>
              <p:tags r:id="rId16"/>
            </p:custDataLst>
          </p:nvPr>
        </p:nvCxnSpPr>
        <p:spPr>
          <a:xfrm>
            <a:off x="5536038" y="1722066"/>
            <a:ext cx="578485" cy="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>
            <p:custDataLst>
              <p:tags r:id="rId17"/>
            </p:custDataLst>
          </p:nvPr>
        </p:nvCxnSpPr>
        <p:spPr>
          <a:xfrm>
            <a:off x="6748888" y="1722066"/>
            <a:ext cx="578485" cy="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3"/>
          <p:cNvSpPr txBox="1"/>
          <p:nvPr>
            <p:custDataLst>
              <p:tags r:id="rId18"/>
            </p:custDataLst>
          </p:nvPr>
        </p:nvSpPr>
        <p:spPr>
          <a:xfrm>
            <a:off x="3504565" y="2691765"/>
            <a:ext cx="5154295" cy="737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草</a:t>
            </a:r>
            <a:r>
              <a:rPr lang="en-US" altLang="zh-CN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zh-CN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虫子</a:t>
            </a:r>
            <a:r>
              <a:rPr lang="en-US" altLang="zh-CN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zh-CN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鸡</a:t>
            </a:r>
            <a:r>
              <a:rPr lang="en-US" altLang="zh-CN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</a:t>
            </a:r>
            <a:r>
              <a:rPr lang="zh-CN" alt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狼</a:t>
            </a:r>
            <a:endParaRPr lang="zh-CN" altLang="zh-CN" sz="2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cxnSp>
        <p:nvCxnSpPr>
          <p:cNvPr id="29" name="直接箭头连接符 28"/>
          <p:cNvCxnSpPr/>
          <p:nvPr>
            <p:custDataLst>
              <p:tags r:id="rId19"/>
            </p:custDataLst>
          </p:nvPr>
        </p:nvCxnSpPr>
        <p:spPr>
          <a:xfrm>
            <a:off x="4274293" y="3105731"/>
            <a:ext cx="605790" cy="9525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>
            <p:custDataLst>
              <p:tags r:id="rId20"/>
            </p:custDataLst>
          </p:nvPr>
        </p:nvCxnSpPr>
        <p:spPr>
          <a:xfrm>
            <a:off x="5571598" y="3115256"/>
            <a:ext cx="578485" cy="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>
            <p:custDataLst>
              <p:tags r:id="rId21"/>
            </p:custDataLst>
          </p:nvPr>
        </p:nvCxnSpPr>
        <p:spPr>
          <a:xfrm flipV="1">
            <a:off x="6708883" y="3115256"/>
            <a:ext cx="686435" cy="127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2631685" y="2367568"/>
            <a:ext cx="926709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p>
            <a:pPr algn="ctr"/>
            <a:r>
              <a:rPr lang="zh-CN" altLang="en-US" sz="11500" b="1" cap="none" spc="0" smtClean="0">
                <a:solidFill>
                  <a:schemeClr val="accent3"/>
                </a:solidFill>
                <a:effectLst/>
              </a:rPr>
              <a:t>有趣的食物链</a:t>
            </a:r>
            <a:endParaRPr lang="zh-CN" altLang="en-US" sz="11500" b="1" cap="none" spc="0" smtClean="0">
              <a:solidFill>
                <a:schemeClr val="accent3"/>
              </a:solidFill>
              <a:effectLst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4994665" y="5275607"/>
            <a:ext cx="245484" cy="2454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4243721" y="4916451"/>
            <a:ext cx="490968" cy="4908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/>
          <p:nvPr/>
        </p:nvCxnSpPr>
        <p:spPr>
          <a:xfrm>
            <a:off x="7508647" y="4023452"/>
            <a:ext cx="3768090" cy="3111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7752080" y="4054475"/>
            <a:ext cx="34696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新北区泰山小学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    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王甜甜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4" name="椭圆 23"/>
          <p:cNvSpPr/>
          <p:nvPr>
            <p:custDataLst>
              <p:tags r:id="rId2"/>
            </p:custDataLst>
          </p:nvPr>
        </p:nvSpPr>
        <p:spPr>
          <a:xfrm>
            <a:off x="1264731" y="-138526"/>
            <a:ext cx="2246073" cy="22454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椭圆 26"/>
          <p:cNvSpPr/>
          <p:nvPr>
            <p:custDataLst>
              <p:tags r:id="rId3"/>
            </p:custDataLst>
          </p:nvPr>
        </p:nvSpPr>
        <p:spPr>
          <a:xfrm>
            <a:off x="-202694" y="126904"/>
            <a:ext cx="2690657" cy="26899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椭圆 27"/>
          <p:cNvSpPr/>
          <p:nvPr>
            <p:custDataLst>
              <p:tags r:id="rId4"/>
            </p:custDataLst>
          </p:nvPr>
        </p:nvSpPr>
        <p:spPr>
          <a:xfrm>
            <a:off x="1203899" y="1571529"/>
            <a:ext cx="1319063" cy="13187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椭圆 28"/>
          <p:cNvSpPr/>
          <p:nvPr>
            <p:custDataLst>
              <p:tags r:id="rId5"/>
            </p:custDataLst>
          </p:nvPr>
        </p:nvSpPr>
        <p:spPr>
          <a:xfrm>
            <a:off x="-135842" y="2481617"/>
            <a:ext cx="1948020" cy="19475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椭圆 30"/>
          <p:cNvSpPr/>
          <p:nvPr>
            <p:custDataLst>
              <p:tags r:id="rId6"/>
            </p:custDataLst>
          </p:nvPr>
        </p:nvSpPr>
        <p:spPr>
          <a:xfrm>
            <a:off x="134690" y="4228501"/>
            <a:ext cx="1130533" cy="11302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椭圆 32"/>
          <p:cNvSpPr/>
          <p:nvPr>
            <p:custDataLst>
              <p:tags r:id="rId7"/>
            </p:custDataLst>
          </p:nvPr>
        </p:nvSpPr>
        <p:spPr>
          <a:xfrm>
            <a:off x="1203772" y="4803745"/>
            <a:ext cx="1351540" cy="13511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椭圆 34"/>
          <p:cNvSpPr/>
          <p:nvPr>
            <p:custDataLst>
              <p:tags r:id="rId8"/>
            </p:custDataLst>
          </p:nvPr>
        </p:nvSpPr>
        <p:spPr>
          <a:xfrm>
            <a:off x="2487723" y="4964049"/>
            <a:ext cx="1894581" cy="18940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9"/>
            </p:custDataLst>
          </p:nvPr>
        </p:nvSpPr>
        <p:spPr>
          <a:xfrm>
            <a:off x="3208464" y="4433415"/>
            <a:ext cx="245484" cy="2454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椭圆 37"/>
          <p:cNvSpPr/>
          <p:nvPr>
            <p:custDataLst>
              <p:tags r:id="rId10"/>
            </p:custDataLst>
          </p:nvPr>
        </p:nvSpPr>
        <p:spPr>
          <a:xfrm>
            <a:off x="2758293" y="3881017"/>
            <a:ext cx="245484" cy="2454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2251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00B050"/>
                </a:solidFill>
              </a:rPr>
              <a:t>食物链</a:t>
            </a:r>
            <a:endParaRPr lang="zh-CN" altLang="en-US" sz="4000" b="1" smtClean="0">
              <a:solidFill>
                <a:srgbClr val="00B050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091690" y="113665"/>
            <a:ext cx="8733790" cy="737235"/>
            <a:chOff x="3517" y="-39"/>
            <a:chExt cx="13754" cy="1161"/>
          </a:xfrm>
        </p:grpSpPr>
        <p:sp>
          <p:nvSpPr>
            <p:cNvPr id="48137" name="文本框 99"/>
            <p:cNvSpPr txBox="1"/>
            <p:nvPr>
              <p:custDataLst>
                <p:tags r:id="rId2"/>
              </p:custDataLst>
            </p:nvPr>
          </p:nvSpPr>
          <p:spPr>
            <a:xfrm>
              <a:off x="3517" y="-39"/>
              <a:ext cx="13755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zh-CN" sz="280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完整的食物链一般从</a:t>
              </a:r>
              <a:r>
                <a:rPr lang="zh-CN" altLang="zh-CN" sz="28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植物开始，</a:t>
              </a:r>
              <a:r>
                <a:rPr lang="zh-CN" altLang="zh-CN" sz="280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到</a:t>
              </a:r>
              <a:r>
                <a:rPr lang="zh-CN" altLang="zh-CN" sz="28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凶猛肉食动物</a:t>
              </a:r>
              <a:r>
                <a:rPr lang="zh-CN" altLang="zh-CN" sz="280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结束。</a:t>
              </a:r>
              <a:endPara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517" y="230"/>
              <a:ext cx="13442" cy="892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48615" y="2633980"/>
            <a:ext cx="10278110" cy="2324735"/>
            <a:chOff x="216293" y="-43549"/>
            <a:chExt cx="10919252" cy="2376763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EFC"/>
                </a:clrFrom>
                <a:clrTo>
                  <a:srgbClr val="FF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8" t="34230" r="52598" b="35898"/>
            <a:stretch>
              <a:fillRect/>
            </a:stretch>
          </p:blipFill>
          <p:spPr>
            <a:xfrm>
              <a:off x="216293" y="-43549"/>
              <a:ext cx="2198791" cy="218008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EFC"/>
                </a:clrFrom>
                <a:clrTo>
                  <a:srgbClr val="FF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3" t="34612" r="52289" b="35062"/>
            <a:stretch>
              <a:fillRect/>
            </a:stretch>
          </p:blipFill>
          <p:spPr>
            <a:xfrm>
              <a:off x="3408735" y="232585"/>
              <a:ext cx="1810674" cy="177247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EFC"/>
                </a:clrFrom>
                <a:clrTo>
                  <a:srgbClr val="FF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6" t="34193" r="51822" b="34304"/>
            <a:stretch>
              <a:fillRect/>
            </a:stretch>
          </p:blipFill>
          <p:spPr>
            <a:xfrm>
              <a:off x="6213060" y="85940"/>
              <a:ext cx="2052918" cy="2160494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EFC"/>
                </a:clrFrom>
                <a:clrTo>
                  <a:srgbClr val="FF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2" t="34604" r="52496" b="34153"/>
            <a:stretch>
              <a:fillRect/>
            </a:stretch>
          </p:blipFill>
          <p:spPr>
            <a:xfrm>
              <a:off x="9136414" y="190648"/>
              <a:ext cx="1999131" cy="2142566"/>
            </a:xfrm>
            <a:prstGeom prst="rect">
              <a:avLst/>
            </a:prstGeom>
          </p:spPr>
        </p:pic>
        <p:sp>
          <p:nvSpPr>
            <p:cNvPr id="30" name="右箭头 29"/>
            <p:cNvSpPr/>
            <p:nvPr/>
          </p:nvSpPr>
          <p:spPr>
            <a:xfrm>
              <a:off x="2567354" y="1015044"/>
              <a:ext cx="626551" cy="2862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右箭头 31"/>
            <p:cNvSpPr/>
            <p:nvPr/>
          </p:nvSpPr>
          <p:spPr>
            <a:xfrm>
              <a:off x="5407804" y="975713"/>
              <a:ext cx="626551" cy="2862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右箭头 32"/>
            <p:cNvSpPr/>
            <p:nvPr/>
          </p:nvSpPr>
          <p:spPr>
            <a:xfrm>
              <a:off x="8244458" y="1015044"/>
              <a:ext cx="626551" cy="2862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15265" y="4458970"/>
            <a:ext cx="10610850" cy="2298700"/>
            <a:chOff x="488966" y="1698299"/>
            <a:chExt cx="11047355" cy="2421041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EFC"/>
                </a:clrFrom>
                <a:clrTo>
                  <a:srgbClr val="FF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7" t="34366" r="52444" b="34864"/>
            <a:stretch>
              <a:fillRect/>
            </a:stretch>
          </p:blipFill>
          <p:spPr>
            <a:xfrm>
              <a:off x="3487264" y="1816084"/>
              <a:ext cx="2092571" cy="2110155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EFC"/>
                </a:clrFrom>
                <a:clrTo>
                  <a:srgbClr val="FF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8" t="34636" r="54446" b="34595"/>
            <a:stretch>
              <a:fillRect/>
            </a:stretch>
          </p:blipFill>
          <p:spPr>
            <a:xfrm>
              <a:off x="488966" y="1698299"/>
              <a:ext cx="2004647" cy="2110155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FFEFC"/>
                </a:clrFrom>
                <a:clrTo>
                  <a:srgbClr val="FF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2" t="35032" r="53181" b="34902"/>
            <a:stretch>
              <a:fillRect/>
            </a:stretch>
          </p:blipFill>
          <p:spPr>
            <a:xfrm>
              <a:off x="6348674" y="2057458"/>
              <a:ext cx="2043954" cy="2061882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EFC"/>
                </a:clrFrom>
                <a:clrTo>
                  <a:srgbClr val="FF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" t="34898" r="53433" b="35429"/>
            <a:stretch>
              <a:fillRect/>
            </a:stretch>
          </p:blipFill>
          <p:spPr>
            <a:xfrm>
              <a:off x="9510298" y="2057458"/>
              <a:ext cx="2026023" cy="2034989"/>
            </a:xfrm>
            <a:prstGeom prst="rect">
              <a:avLst/>
            </a:prstGeom>
          </p:spPr>
        </p:pic>
        <p:sp>
          <p:nvSpPr>
            <p:cNvPr id="39" name="右箭头 38"/>
            <p:cNvSpPr/>
            <p:nvPr/>
          </p:nvSpPr>
          <p:spPr>
            <a:xfrm>
              <a:off x="2699952" y="2662674"/>
              <a:ext cx="626551" cy="2862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0" name="右箭头 39"/>
            <p:cNvSpPr/>
            <p:nvPr/>
          </p:nvSpPr>
          <p:spPr>
            <a:xfrm>
              <a:off x="5549819" y="2658337"/>
              <a:ext cx="626551" cy="2862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1" name="右箭头 40"/>
            <p:cNvSpPr/>
            <p:nvPr/>
          </p:nvSpPr>
          <p:spPr>
            <a:xfrm>
              <a:off x="8447008" y="2728052"/>
              <a:ext cx="626551" cy="2862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3" name="矩形 42"/>
          <p:cNvSpPr/>
          <p:nvPr>
            <p:custDataLst>
              <p:tags r:id="rId11"/>
            </p:custDataLst>
          </p:nvPr>
        </p:nvSpPr>
        <p:spPr>
          <a:xfrm>
            <a:off x="215358" y="717990"/>
            <a:ext cx="11246781" cy="230695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sz="3200" kern="100" smtClean="0">
                <a:solidFill>
                  <a:srgbClr val="000000"/>
                </a:solidFill>
                <a:latin typeface="+mj-ea"/>
                <a:ea typeface="+mj-ea"/>
                <a:cs typeface="宋体" panose="02010600030101010101" pitchFamily="2" charset="-122"/>
              </a:rPr>
              <a:t>分析</a:t>
            </a:r>
            <a:r>
              <a:rPr lang="zh-CN" altLang="en-US" sz="3200" kern="100" smtClean="0">
                <a:solidFill>
                  <a:srgbClr val="000000"/>
                </a:solidFill>
                <a:latin typeface="+mj-ea"/>
                <a:ea typeface="+mj-ea"/>
                <a:cs typeface="宋体" panose="02010600030101010101" pitchFamily="2" charset="-122"/>
              </a:rPr>
              <a:t>：</a:t>
            </a:r>
            <a:endParaRPr lang="en-US" altLang="zh-CN" sz="3200" kern="100" smtClean="0">
              <a:solidFill>
                <a:srgbClr val="000000"/>
              </a:solidFill>
              <a:latin typeface="+mj-ea"/>
              <a:ea typeface="+mj-ea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kern="100" smtClean="0">
                <a:solidFill>
                  <a:srgbClr val="000000"/>
                </a:solidFill>
                <a:latin typeface="+mj-ea"/>
                <a:ea typeface="+mj-ea"/>
                <a:cs typeface="宋体" panose="02010600030101010101" pitchFamily="2" charset="-122"/>
              </a:rPr>
              <a:t>1</a:t>
            </a:r>
            <a:r>
              <a:rPr lang="zh-CN" altLang="en-US" sz="3200" kern="100" smtClean="0">
                <a:solidFill>
                  <a:srgbClr val="000000"/>
                </a:solidFill>
                <a:latin typeface="+mj-ea"/>
                <a:ea typeface="+mj-ea"/>
                <a:cs typeface="宋体" panose="02010600030101010101" pitchFamily="2" charset="-122"/>
              </a:rPr>
              <a:t>、</a:t>
            </a:r>
            <a:r>
              <a:rPr lang="zh-CN" altLang="zh-CN" sz="3200" kern="100" smtClean="0">
                <a:solidFill>
                  <a:srgbClr val="000000"/>
                </a:solidFill>
                <a:latin typeface="+mj-ea"/>
                <a:ea typeface="+mj-ea"/>
                <a:cs typeface="宋体" panose="02010600030101010101" pitchFamily="2" charset="-122"/>
              </a:rPr>
              <a:t>图</a:t>
            </a:r>
            <a:r>
              <a:rPr lang="zh-CN" altLang="zh-CN" sz="3200" kern="100">
                <a:solidFill>
                  <a:srgbClr val="000000"/>
                </a:solidFill>
                <a:latin typeface="+mj-ea"/>
                <a:ea typeface="+mj-ea"/>
                <a:cs typeface="宋体" panose="02010600030101010101" pitchFamily="2" charset="-122"/>
              </a:rPr>
              <a:t>中的两条食物链有什么规律</a:t>
            </a:r>
            <a:r>
              <a:rPr lang="zh-CN" altLang="zh-CN" sz="3200" kern="100" smtClean="0">
                <a:solidFill>
                  <a:srgbClr val="000000"/>
                </a:solidFill>
                <a:latin typeface="+mj-ea"/>
                <a:ea typeface="+mj-ea"/>
                <a:cs typeface="宋体" panose="02010600030101010101" pitchFamily="2" charset="-122"/>
              </a:rPr>
              <a:t>？</a:t>
            </a:r>
            <a:endParaRPr lang="zh-CN" altLang="zh-CN" sz="3200" kern="100" smtClean="0">
              <a:solidFill>
                <a:srgbClr val="000000"/>
              </a:solidFill>
              <a:latin typeface="+mj-ea"/>
              <a:ea typeface="+mj-ea"/>
              <a:cs typeface="宋体" panose="02010600030101010101" pitchFamily="2" charset="-122"/>
            </a:endParaRPr>
          </a:p>
          <a:p>
            <a:pPr lvl="0">
              <a:lnSpc>
                <a:spcPct val="150000"/>
              </a:lnSpc>
            </a:pPr>
            <a:r>
              <a:rPr lang="en-US" altLang="zh-CN" sz="3200" smtClean="0">
                <a:latin typeface="+mj-ea"/>
                <a:ea typeface="+mj-ea"/>
              </a:rPr>
              <a:t>2</a:t>
            </a:r>
            <a:r>
              <a:rPr lang="zh-CN" altLang="en-US" sz="3200" smtClean="0">
                <a:latin typeface="+mj-ea"/>
                <a:ea typeface="+mj-ea"/>
              </a:rPr>
              <a:t>、</a:t>
            </a:r>
            <a:r>
              <a:rPr lang="zh-CN" altLang="zh-CN" sz="3200" smtClean="0">
                <a:latin typeface="+mj-ea"/>
                <a:ea typeface="+mj-ea"/>
              </a:rPr>
              <a:t>那植物</a:t>
            </a:r>
            <a:r>
              <a:rPr lang="zh-CN" altLang="zh-CN" sz="3200">
                <a:latin typeface="+mj-ea"/>
                <a:ea typeface="+mj-ea"/>
              </a:rPr>
              <a:t>的能量从哪里来呢？</a:t>
            </a:r>
            <a:endParaRPr lang="zh-CN" altLang="zh-CN" sz="320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2"/>
          <p:cNvSpPr/>
          <p:nvPr>
            <p:custDataLst>
              <p:tags r:id="rId1"/>
            </p:custDataLst>
          </p:nvPr>
        </p:nvSpPr>
        <p:spPr>
          <a:xfrm>
            <a:off x="1687195" y="1064895"/>
            <a:ext cx="4888230" cy="465518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0" y="0"/>
            <a:ext cx="32251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00B050"/>
                </a:solidFill>
              </a:rPr>
              <a:t>光合作用</a:t>
            </a:r>
            <a:endParaRPr lang="zh-CN" altLang="en-US" sz="4000" b="1" smtClean="0">
              <a:solidFill>
                <a:srgbClr val="00B050"/>
              </a:solidFill>
            </a:endParaRPr>
          </a:p>
        </p:txBody>
      </p:sp>
      <p:sp>
        <p:nvSpPr>
          <p:cNvPr id="10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79757" y="1087825"/>
            <a:ext cx="4547939" cy="448276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3048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0" i="0" u="none" strike="noStrike" cap="none" spc="300" normalizeH="0" dirty="0">
                <a:ln>
                  <a:noFill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kumimoji="0" lang="zh-CN" sz="3200" b="0" i="0" u="none" strike="noStrike" cap="none" spc="300" normalizeH="0" dirty="0">
                <a:ln>
                  <a:noFill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大多数植物可以制造“食物”，它们利用太阳光的能量，以叶子吸收的二氧化碳和根吸收的水为原料，生产出糖类和氧气，这就是光合作用。</a:t>
            </a:r>
            <a:endParaRPr kumimoji="0" lang="zh-CN" sz="3200" b="0" i="0" u="none" strike="noStrike" cap="none" spc="300" normalizeH="0" dirty="0">
              <a:ln>
                <a:noFill/>
              </a:ln>
              <a:effectLst/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grpSp>
        <p:nvGrpSpPr>
          <p:cNvPr id="12" name="组合 16"/>
          <p:cNvGrpSpPr/>
          <p:nvPr/>
        </p:nvGrpSpPr>
        <p:grpSpPr>
          <a:xfrm>
            <a:off x="6912699" y="1438275"/>
            <a:ext cx="4389158" cy="3820795"/>
            <a:chOff x="10071" y="1773"/>
            <a:chExt cx="5220" cy="4281"/>
          </a:xfrm>
        </p:grpSpPr>
        <p:pic>
          <p:nvPicPr>
            <p:cNvPr id="13" name="图片 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 l="1495" t="2599" r="2179"/>
            <a:stretch>
              <a:fillRect/>
            </a:stretch>
          </p:blipFill>
          <p:spPr>
            <a:xfrm>
              <a:off x="10132" y="1773"/>
              <a:ext cx="5159" cy="428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" name="文本框 3"/>
            <p:cNvSpPr txBox="1"/>
            <p:nvPr>
              <p:custDataLst>
                <p:tags r:id="rId6"/>
              </p:custDataLst>
            </p:nvPr>
          </p:nvSpPr>
          <p:spPr>
            <a:xfrm>
              <a:off x="11073" y="1886"/>
              <a:ext cx="1112" cy="41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b="1" dirty="0">
                  <a:latin typeface="Arial" panose="020B0604020202020204" pitchFamily="34" charset="0"/>
                </a:rPr>
                <a:t>阳光</a:t>
              </a:r>
              <a:endParaRPr lang="zh-CN" altLang="en-US" b="1" dirty="0">
                <a:latin typeface="Arial" panose="020B0604020202020204" pitchFamily="34" charset="0"/>
              </a:endParaRPr>
            </a:p>
          </p:txBody>
        </p:sp>
        <p:sp>
          <p:nvSpPr>
            <p:cNvPr id="28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13342" y="1773"/>
              <a:ext cx="1264" cy="41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b="1" dirty="0">
                  <a:latin typeface="Arial" panose="020B0604020202020204" pitchFamily="34" charset="0"/>
                </a:rPr>
                <a:t>氧气</a:t>
              </a:r>
              <a:endParaRPr lang="zh-CN" altLang="en-US" b="1" dirty="0">
                <a:latin typeface="Arial" panose="020B0604020202020204" pitchFamily="34" charset="0"/>
              </a:endParaRPr>
            </a:p>
          </p:txBody>
        </p:sp>
        <p:sp>
          <p:nvSpPr>
            <p:cNvPr id="30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13795" y="3020"/>
              <a:ext cx="1316" cy="41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b="1" dirty="0">
                  <a:latin typeface="Arial" panose="020B0604020202020204" pitchFamily="34" charset="0"/>
                </a:rPr>
                <a:t>糖类</a:t>
              </a:r>
              <a:endParaRPr lang="zh-CN" altLang="en-US" b="1" dirty="0">
                <a:latin typeface="Arial" panose="020B0604020202020204" pitchFamily="34" charset="0"/>
              </a:endParaRPr>
            </a:p>
          </p:txBody>
        </p:sp>
        <p:sp>
          <p:nvSpPr>
            <p:cNvPr id="32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10071" y="3360"/>
              <a:ext cx="874" cy="72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zh-CN" altLang="en-US" b="1" dirty="0">
                  <a:latin typeface="Arial" panose="020B0604020202020204" pitchFamily="34" charset="0"/>
                </a:rPr>
                <a:t>二氧</a:t>
              </a:r>
              <a:endParaRPr lang="zh-CN" altLang="en-US" b="1" dirty="0">
                <a:latin typeface="Arial" panose="020B0604020202020204" pitchFamily="34" charset="0"/>
              </a:endParaRPr>
            </a:p>
            <a:p>
              <a:r>
                <a:rPr lang="zh-CN" altLang="en-US" b="1" dirty="0">
                  <a:latin typeface="Arial" panose="020B0604020202020204" pitchFamily="34" charset="0"/>
                </a:rPr>
                <a:t>化碳</a:t>
              </a:r>
              <a:endParaRPr lang="zh-CN" altLang="en-US" b="1" dirty="0">
                <a:latin typeface="Arial" panose="020B0604020202020204" pitchFamily="34" charset="0"/>
              </a:endParaRPr>
            </a:p>
          </p:txBody>
        </p:sp>
        <p:sp>
          <p:nvSpPr>
            <p:cNvPr id="33" name="文本框 15"/>
            <p:cNvSpPr txBox="1"/>
            <p:nvPr>
              <p:custDataLst>
                <p:tags r:id="rId10"/>
              </p:custDataLst>
            </p:nvPr>
          </p:nvSpPr>
          <p:spPr>
            <a:xfrm>
              <a:off x="10307" y="5132"/>
              <a:ext cx="700" cy="41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水</a:t>
              </a:r>
              <a:endParaRPr lang="zh-CN" altLang="en-US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0727055" y="5669280"/>
            <a:ext cx="1477645" cy="1200150"/>
            <a:chOff x="16749" y="8982"/>
            <a:chExt cx="2327" cy="1890"/>
          </a:xfrm>
        </p:grpSpPr>
        <p:grpSp>
          <p:nvGrpSpPr>
            <p:cNvPr id="35" name="组合 34"/>
            <p:cNvGrpSpPr/>
            <p:nvPr/>
          </p:nvGrpSpPr>
          <p:grpSpPr>
            <a:xfrm rot="1500000">
              <a:off x="17858" y="8982"/>
              <a:ext cx="1218" cy="1770"/>
              <a:chOff x="1024" y="691"/>
              <a:chExt cx="1218" cy="1770"/>
            </a:xfrm>
          </p:grpSpPr>
          <p:sp>
            <p:nvSpPr>
              <p:cNvPr id="36" name="等腰三角形 35"/>
              <p:cNvSpPr/>
              <p:nvPr>
                <p:custDataLst>
                  <p:tags r:id="rId11"/>
                </p:custDataLst>
              </p:nvPr>
            </p:nvSpPr>
            <p:spPr>
              <a:xfrm rot="20820000">
                <a:off x="1024" y="747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7" name="等腰三角形 36"/>
              <p:cNvSpPr/>
              <p:nvPr>
                <p:custDataLst>
                  <p:tags r:id="rId12"/>
                </p:custDataLst>
              </p:nvPr>
            </p:nvSpPr>
            <p:spPr>
              <a:xfrm>
                <a:off x="1260" y="691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8" name="等腰三角形 37"/>
              <p:cNvSpPr/>
              <p:nvPr>
                <p:custDataLst>
                  <p:tags r:id="rId13"/>
                </p:custDataLst>
              </p:nvPr>
            </p:nvSpPr>
            <p:spPr>
              <a:xfrm rot="240000">
                <a:off x="1546" y="713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 rot="19800000">
              <a:off x="16749" y="9102"/>
              <a:ext cx="1218" cy="1770"/>
              <a:chOff x="1024" y="691"/>
              <a:chExt cx="1218" cy="1770"/>
            </a:xfrm>
          </p:grpSpPr>
          <p:sp>
            <p:nvSpPr>
              <p:cNvPr id="40" name="等腰三角形 39"/>
              <p:cNvSpPr/>
              <p:nvPr>
                <p:custDataLst>
                  <p:tags r:id="rId14"/>
                </p:custDataLst>
              </p:nvPr>
            </p:nvSpPr>
            <p:spPr>
              <a:xfrm rot="20820000">
                <a:off x="1024" y="747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1" name="等腰三角形 40"/>
              <p:cNvSpPr/>
              <p:nvPr>
                <p:custDataLst>
                  <p:tags r:id="rId15"/>
                </p:custDataLst>
              </p:nvPr>
            </p:nvSpPr>
            <p:spPr>
              <a:xfrm>
                <a:off x="1260" y="691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2" name="等腰三角形 41"/>
              <p:cNvSpPr/>
              <p:nvPr>
                <p:custDataLst>
                  <p:tags r:id="rId16"/>
                </p:custDataLst>
              </p:nvPr>
            </p:nvSpPr>
            <p:spPr>
              <a:xfrm rot="240000">
                <a:off x="1546" y="713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图片 104"/>
          <p:cNvPicPr/>
          <p:nvPr>
            <p:custDataLst>
              <p:tags r:id="rId1"/>
            </p:custDataLst>
          </p:nvPr>
        </p:nvPicPr>
        <p:blipFill>
          <a:blip r:embed="rId2"/>
          <a:srcRect r="5045"/>
          <a:stretch>
            <a:fillRect/>
          </a:stretch>
        </p:blipFill>
        <p:spPr>
          <a:xfrm>
            <a:off x="17145" y="5401945"/>
            <a:ext cx="1565910" cy="140525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6" name="组合 25"/>
          <p:cNvGrpSpPr/>
          <p:nvPr/>
        </p:nvGrpSpPr>
        <p:grpSpPr>
          <a:xfrm>
            <a:off x="1829435" y="1618615"/>
            <a:ext cx="9501505" cy="2651125"/>
            <a:chOff x="3145" y="2972"/>
            <a:chExt cx="14963" cy="4175"/>
          </a:xfrm>
        </p:grpSpPr>
        <p:sp>
          <p:nvSpPr>
            <p:cNvPr id="11" name="矩形: 圆角 2"/>
            <p:cNvSpPr/>
            <p:nvPr>
              <p:custDataLst>
                <p:tags r:id="rId3"/>
              </p:custDataLst>
            </p:nvPr>
          </p:nvSpPr>
          <p:spPr>
            <a:xfrm>
              <a:off x="3530" y="3330"/>
              <a:ext cx="13926" cy="350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" name="Rectangle 1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3145" y="2972"/>
              <a:ext cx="14963" cy="4175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91440" tIns="45720" rIns="91440" bIns="45720" numCol="1" anchor="ctr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304800" algn="just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sz="3200" spc="300" dirty="0">
                  <a:ln>
                    <a:noFill/>
                  </a:ln>
                  <a:effectLst/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生物学家给食物链上的生物起了不同的名字：</a:t>
              </a:r>
              <a:endParaRPr lang="zh-CN" sz="3200" spc="300" dirty="0">
                <a:ln>
                  <a:noFill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endParaRPr>
            </a:p>
            <a:p>
              <a:pPr marL="0" marR="0" lvl="0" indent="304800" algn="just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sz="3200" spc="300" dirty="0">
                  <a:ln>
                    <a:noFill/>
                  </a:ln>
                  <a:effectLst/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能自己制造“食物”的</a:t>
              </a:r>
              <a:r>
                <a:rPr lang="zh-CN" sz="3200" spc="300" dirty="0">
                  <a:ln>
                    <a:noFill/>
                  </a:ln>
                  <a:effectLst/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植物叫</a:t>
              </a:r>
              <a:r>
                <a:rPr lang="zh-CN" sz="3200" spc="300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生产者</a:t>
              </a:r>
              <a:r>
                <a:rPr lang="zh-CN" altLang="en-US" sz="3200" dirty="0">
                  <a:ln>
                    <a:noFill/>
                  </a:ln>
                  <a:effectLst/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；</a:t>
              </a:r>
              <a:endParaRPr kumimoji="0" lang="zh-CN" altLang="en-US" sz="3200" b="0" i="0" u="none" strike="noStrike" cap="none" normalizeH="0" dirty="0">
                <a:ln>
                  <a:noFill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endParaRPr>
            </a:p>
            <a:p>
              <a:pPr marL="0" marR="0" lvl="0" indent="304800" algn="just" defTabSz="914400" rtl="0" eaLnBrk="0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sz="3200" spc="300" dirty="0">
                  <a:ln>
                    <a:noFill/>
                  </a:ln>
                  <a:effectLst/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以植物或其他动物为食的动物叫</a:t>
              </a:r>
              <a:r>
                <a:rPr lang="zh-CN" sz="3200" spc="300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消费者</a:t>
              </a:r>
              <a:r>
                <a:rPr lang="zh-CN" altLang="en-US" sz="3200" dirty="0">
                  <a:ln>
                    <a:noFill/>
                  </a:ln>
                  <a:effectLst/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；</a:t>
              </a:r>
              <a:endParaRPr lang="zh-CN" altLang="en-US" sz="3200" dirty="0">
                <a:ln>
                  <a:noFill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endParaRPr>
            </a:p>
            <a:p>
              <a:pPr marL="0" marR="0" lvl="0" indent="304800" algn="just" defTabSz="914400" rtl="0" eaLnBrk="0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sz="3200" b="0" i="0" u="none" strike="noStrike" cap="none" spc="300" normalizeH="0" dirty="0">
                <a:ln>
                  <a:noFill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0727055" y="5669280"/>
            <a:ext cx="1477645" cy="1200150"/>
            <a:chOff x="16749" y="8982"/>
            <a:chExt cx="2327" cy="1890"/>
          </a:xfrm>
        </p:grpSpPr>
        <p:grpSp>
          <p:nvGrpSpPr>
            <p:cNvPr id="4" name="组合 3"/>
            <p:cNvGrpSpPr/>
            <p:nvPr/>
          </p:nvGrpSpPr>
          <p:grpSpPr>
            <a:xfrm rot="1500000">
              <a:off x="17858" y="8982"/>
              <a:ext cx="1218" cy="1770"/>
              <a:chOff x="1024" y="691"/>
              <a:chExt cx="1218" cy="1770"/>
            </a:xfrm>
          </p:grpSpPr>
          <p:sp>
            <p:nvSpPr>
              <p:cNvPr id="5" name="等腰三角形 4"/>
              <p:cNvSpPr/>
              <p:nvPr>
                <p:custDataLst>
                  <p:tags r:id="rId5"/>
                </p:custDataLst>
              </p:nvPr>
            </p:nvSpPr>
            <p:spPr>
              <a:xfrm rot="20820000">
                <a:off x="1024" y="747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" name="等腰三角形 5"/>
              <p:cNvSpPr/>
              <p:nvPr>
                <p:custDataLst>
                  <p:tags r:id="rId6"/>
                </p:custDataLst>
              </p:nvPr>
            </p:nvSpPr>
            <p:spPr>
              <a:xfrm>
                <a:off x="1260" y="691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7" name="等腰三角形 6"/>
              <p:cNvSpPr/>
              <p:nvPr>
                <p:custDataLst>
                  <p:tags r:id="rId7"/>
                </p:custDataLst>
              </p:nvPr>
            </p:nvSpPr>
            <p:spPr>
              <a:xfrm rot="240000">
                <a:off x="1546" y="713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 rot="19800000">
              <a:off x="16749" y="9102"/>
              <a:ext cx="1218" cy="1770"/>
              <a:chOff x="1024" y="691"/>
              <a:chExt cx="1218" cy="1770"/>
            </a:xfrm>
          </p:grpSpPr>
          <p:sp>
            <p:nvSpPr>
              <p:cNvPr id="9" name="等腰三角形 8"/>
              <p:cNvSpPr/>
              <p:nvPr>
                <p:custDataLst>
                  <p:tags r:id="rId8"/>
                </p:custDataLst>
              </p:nvPr>
            </p:nvSpPr>
            <p:spPr>
              <a:xfrm rot="20820000">
                <a:off x="1024" y="747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4" name="等腰三角形 13"/>
              <p:cNvSpPr/>
              <p:nvPr>
                <p:custDataLst>
                  <p:tags r:id="rId9"/>
                </p:custDataLst>
              </p:nvPr>
            </p:nvSpPr>
            <p:spPr>
              <a:xfrm>
                <a:off x="1260" y="691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5" name="等腰三角形 14"/>
              <p:cNvSpPr/>
              <p:nvPr>
                <p:custDataLst>
                  <p:tags r:id="rId10"/>
                </p:custDataLst>
              </p:nvPr>
            </p:nvSpPr>
            <p:spPr>
              <a:xfrm rot="240000">
                <a:off x="1546" y="713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39" name="矩形 38"/>
          <p:cNvSpPr/>
          <p:nvPr>
            <p:custDataLst>
              <p:tags r:id="rId11"/>
            </p:custDataLst>
          </p:nvPr>
        </p:nvSpPr>
        <p:spPr>
          <a:xfrm>
            <a:off x="0" y="0"/>
            <a:ext cx="3762375" cy="70675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4000" b="1">
                <a:solidFill>
                  <a:srgbClr val="00B050"/>
                </a:solidFill>
              </a:rPr>
              <a:t>生产者、消费者</a:t>
            </a:r>
            <a:endParaRPr lang="zh-CN" altLang="en-US" sz="4000" b="1">
              <a:solidFill>
                <a:srgbClr val="00B050"/>
              </a:solidFill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1305560" y="5102225"/>
            <a:ext cx="3679190" cy="1223010"/>
            <a:chOff x="2774448" y="4428896"/>
            <a:chExt cx="3982119" cy="1114926"/>
          </a:xfrm>
        </p:grpSpPr>
        <p:sp>
          <p:nvSpPr>
            <p:cNvPr id="48" name="对话气泡: 圆角矩形 2"/>
            <p:cNvSpPr/>
            <p:nvPr>
              <p:custDataLst>
                <p:tags r:id="rId12"/>
              </p:custDataLst>
            </p:nvPr>
          </p:nvSpPr>
          <p:spPr>
            <a:xfrm>
              <a:off x="2774448" y="4428896"/>
              <a:ext cx="3982119" cy="1114926"/>
            </a:xfrm>
            <a:prstGeom prst="wedgeRoundRectCallout">
              <a:avLst>
                <a:gd name="adj1" fmla="val -57186"/>
                <a:gd name="adj2" fmla="val 13507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50" name="Rectangle 3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907781" y="4501256"/>
              <a:ext cx="3848786" cy="95747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91440" tIns="45720" rIns="91440" bIns="45720" numCol="1" anchor="ctr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sz="2400" b="0" i="0" u="none" strike="noStrike" cap="none" normalizeH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最后流向凶猛动物的能量又去了哪？</a:t>
              </a:r>
              <a:endParaRPr kumimoji="0" lang="zh-CN" sz="2400" b="0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1829435" y="3429000"/>
            <a:ext cx="8300085" cy="7308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3048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sz="3200" b="0" i="0" u="none" strike="noStrike" cap="none" spc="300" normalizeH="0" dirty="0">
                <a:ln>
                  <a:noFill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以分解动植物残骸或废物的叫</a:t>
            </a:r>
            <a:r>
              <a:rPr kumimoji="0" lang="zh-CN" sz="3200" b="0" i="0" u="none" strike="noStrike" cap="none" spc="300" normalizeH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分解者</a:t>
            </a:r>
            <a:r>
              <a:rPr kumimoji="0" lang="zh-CN" sz="3200" b="0" i="0" u="none" strike="noStrike" cap="none" spc="300" normalizeH="0" dirty="0">
                <a:ln>
                  <a:noFill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0" lang="zh-CN" sz="3200" b="0" i="0" u="none" strike="noStrike" cap="none" spc="300" normalizeH="0" dirty="0">
              <a:ln>
                <a:noFill/>
              </a:ln>
              <a:effectLst/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10727055" y="5669280"/>
            <a:ext cx="1477645" cy="1200150"/>
            <a:chOff x="16749" y="8982"/>
            <a:chExt cx="2327" cy="1890"/>
          </a:xfrm>
        </p:grpSpPr>
        <p:grpSp>
          <p:nvGrpSpPr>
            <p:cNvPr id="35" name="组合 34"/>
            <p:cNvGrpSpPr/>
            <p:nvPr/>
          </p:nvGrpSpPr>
          <p:grpSpPr>
            <a:xfrm rot="1500000">
              <a:off x="17858" y="8982"/>
              <a:ext cx="1218" cy="1770"/>
              <a:chOff x="1024" y="691"/>
              <a:chExt cx="1218" cy="1770"/>
            </a:xfrm>
          </p:grpSpPr>
          <p:sp>
            <p:nvSpPr>
              <p:cNvPr id="36" name="等腰三角形 35"/>
              <p:cNvSpPr/>
              <p:nvPr>
                <p:custDataLst>
                  <p:tags r:id="rId1"/>
                </p:custDataLst>
              </p:nvPr>
            </p:nvSpPr>
            <p:spPr>
              <a:xfrm rot="20820000">
                <a:off x="1024" y="747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7" name="等腰三角形 36"/>
              <p:cNvSpPr/>
              <p:nvPr>
                <p:custDataLst>
                  <p:tags r:id="rId2"/>
                </p:custDataLst>
              </p:nvPr>
            </p:nvSpPr>
            <p:spPr>
              <a:xfrm>
                <a:off x="1260" y="691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8" name="等腰三角形 37"/>
              <p:cNvSpPr/>
              <p:nvPr>
                <p:custDataLst>
                  <p:tags r:id="rId3"/>
                </p:custDataLst>
              </p:nvPr>
            </p:nvSpPr>
            <p:spPr>
              <a:xfrm rot="240000">
                <a:off x="1546" y="713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 rot="19800000">
              <a:off x="16749" y="9102"/>
              <a:ext cx="1218" cy="1770"/>
              <a:chOff x="1024" y="691"/>
              <a:chExt cx="1218" cy="1770"/>
            </a:xfrm>
          </p:grpSpPr>
          <p:sp>
            <p:nvSpPr>
              <p:cNvPr id="40" name="等腰三角形 39"/>
              <p:cNvSpPr/>
              <p:nvPr>
                <p:custDataLst>
                  <p:tags r:id="rId4"/>
                </p:custDataLst>
              </p:nvPr>
            </p:nvSpPr>
            <p:spPr>
              <a:xfrm rot="20820000">
                <a:off x="1024" y="747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1" name="等腰三角形 40"/>
              <p:cNvSpPr/>
              <p:nvPr>
                <p:custDataLst>
                  <p:tags r:id="rId5"/>
                </p:custDataLst>
              </p:nvPr>
            </p:nvSpPr>
            <p:spPr>
              <a:xfrm>
                <a:off x="1260" y="691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2" name="等腰三角形 41"/>
              <p:cNvSpPr/>
              <p:nvPr>
                <p:custDataLst>
                  <p:tags r:id="rId6"/>
                </p:custDataLst>
              </p:nvPr>
            </p:nvSpPr>
            <p:spPr>
              <a:xfrm rot="240000">
                <a:off x="1546" y="713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pic>
        <p:nvPicPr>
          <p:cNvPr id="2" name="蜣螂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09295" y="1032510"/>
            <a:ext cx="7670165" cy="511302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0"/>
            <a:ext cx="2096770" cy="70675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4000" b="1">
                <a:solidFill>
                  <a:srgbClr val="00B050"/>
                </a:solidFill>
              </a:rPr>
              <a:t>分解者</a:t>
            </a:r>
            <a:endParaRPr lang="zh-CN" altLang="en-US" sz="4000" b="1">
              <a:solidFill>
                <a:srgbClr val="00B050"/>
              </a:solidFill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8604885" y="2423160"/>
            <a:ext cx="3237865" cy="20110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3048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sz="3200" b="0" i="0" u="none" strike="noStrike" cap="none" spc="300" normalizeH="0" dirty="0">
                <a:ln>
                  <a:noFill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像蚯蚓、屎壳郎这一类也属于</a:t>
            </a:r>
            <a:r>
              <a:rPr kumimoji="0" lang="zh-CN" sz="3200" b="0" i="0" u="none" strike="noStrike" cap="none" spc="300" normalizeH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分解者</a:t>
            </a:r>
            <a:r>
              <a:rPr kumimoji="0" lang="zh-CN" sz="3200" b="0" i="0" u="none" strike="noStrike" cap="none" spc="300" normalizeH="0" dirty="0">
                <a:ln>
                  <a:noFill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0" lang="zh-CN" sz="3200" b="0" i="0" u="none" strike="noStrike" cap="none" spc="300" normalizeH="0" dirty="0">
              <a:ln>
                <a:noFill/>
              </a:ln>
              <a:effectLst/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1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10727055" y="5669280"/>
            <a:ext cx="1477645" cy="1200150"/>
            <a:chOff x="16749" y="8982"/>
            <a:chExt cx="2327" cy="1890"/>
          </a:xfrm>
        </p:grpSpPr>
        <p:grpSp>
          <p:nvGrpSpPr>
            <p:cNvPr id="35" name="组合 34"/>
            <p:cNvGrpSpPr/>
            <p:nvPr/>
          </p:nvGrpSpPr>
          <p:grpSpPr>
            <a:xfrm rot="1500000">
              <a:off x="17858" y="8982"/>
              <a:ext cx="1218" cy="1770"/>
              <a:chOff x="1024" y="691"/>
              <a:chExt cx="1218" cy="1770"/>
            </a:xfrm>
          </p:grpSpPr>
          <p:sp>
            <p:nvSpPr>
              <p:cNvPr id="36" name="等腰三角形 35"/>
              <p:cNvSpPr/>
              <p:nvPr>
                <p:custDataLst>
                  <p:tags r:id="rId1"/>
                </p:custDataLst>
              </p:nvPr>
            </p:nvSpPr>
            <p:spPr>
              <a:xfrm rot="20820000">
                <a:off x="1024" y="747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7" name="等腰三角形 36"/>
              <p:cNvSpPr/>
              <p:nvPr>
                <p:custDataLst>
                  <p:tags r:id="rId2"/>
                </p:custDataLst>
              </p:nvPr>
            </p:nvSpPr>
            <p:spPr>
              <a:xfrm>
                <a:off x="1260" y="691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8" name="等腰三角形 37"/>
              <p:cNvSpPr/>
              <p:nvPr>
                <p:custDataLst>
                  <p:tags r:id="rId3"/>
                </p:custDataLst>
              </p:nvPr>
            </p:nvSpPr>
            <p:spPr>
              <a:xfrm rot="240000">
                <a:off x="1546" y="713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 rot="19800000">
              <a:off x="16749" y="9102"/>
              <a:ext cx="1218" cy="1770"/>
              <a:chOff x="1024" y="691"/>
              <a:chExt cx="1218" cy="1770"/>
            </a:xfrm>
          </p:grpSpPr>
          <p:sp>
            <p:nvSpPr>
              <p:cNvPr id="40" name="等腰三角形 39"/>
              <p:cNvSpPr/>
              <p:nvPr>
                <p:custDataLst>
                  <p:tags r:id="rId4"/>
                </p:custDataLst>
              </p:nvPr>
            </p:nvSpPr>
            <p:spPr>
              <a:xfrm rot="20820000">
                <a:off x="1024" y="747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1" name="等腰三角形 40"/>
              <p:cNvSpPr/>
              <p:nvPr>
                <p:custDataLst>
                  <p:tags r:id="rId5"/>
                </p:custDataLst>
              </p:nvPr>
            </p:nvSpPr>
            <p:spPr>
              <a:xfrm>
                <a:off x="1260" y="691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2" name="等腰三角形 41"/>
              <p:cNvSpPr/>
              <p:nvPr>
                <p:custDataLst>
                  <p:tags r:id="rId6"/>
                </p:custDataLst>
              </p:nvPr>
            </p:nvSpPr>
            <p:spPr>
              <a:xfrm rot="240000">
                <a:off x="1546" y="713"/>
                <a:ext cx="697" cy="171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pic>
        <p:nvPicPr>
          <p:cNvPr id="2" name="生产者、消费者和分解者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4450" y="10160"/>
            <a:ext cx="12102465" cy="6795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419*5084*552*55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commondata" val="eyJoZGlkIjoiYTc5M2NmNzc3ZDM1MzA5YzFlZTVlOWM2ZWMxMDA3YjUifQ==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593*3579*892*89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083*4904*892*89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主题1">
  <a:themeElements>
    <a:clrScheme name="MOMODA1">
      <a:dk1>
        <a:sysClr val="windowText" lastClr="000000"/>
      </a:dk1>
      <a:lt1>
        <a:sysClr val="window" lastClr="FFFFFF"/>
      </a:lt1>
      <a:dk2>
        <a:srgbClr val="A5A5A5"/>
      </a:dk2>
      <a:lt2>
        <a:srgbClr val="DCD8DC"/>
      </a:lt2>
      <a:accent1>
        <a:srgbClr val="CF5F55"/>
      </a:accent1>
      <a:accent2>
        <a:srgbClr val="F2C06B"/>
      </a:accent2>
      <a:accent3>
        <a:srgbClr val="5F9387"/>
      </a:accent3>
      <a:accent4>
        <a:srgbClr val="97A6AB"/>
      </a:accent4>
      <a:accent5>
        <a:srgbClr val="837664"/>
      </a:accent5>
      <a:accent6>
        <a:srgbClr val="3F3F3F"/>
      </a:accent6>
      <a:hlink>
        <a:srgbClr val="FFFFFF"/>
      </a:hlink>
      <a:folHlink>
        <a:srgbClr val="8C8C8C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657</Words>
  <Application>WPS 演示</Application>
  <PresentationFormat>自定义</PresentationFormat>
  <Paragraphs>96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Arial</vt:lpstr>
      <vt:lpstr>宋体</vt:lpstr>
      <vt:lpstr>Wingdings</vt:lpstr>
      <vt:lpstr>黑体</vt:lpstr>
      <vt:lpstr>Times New Roman</vt:lpstr>
      <vt:lpstr>Calibri</vt:lpstr>
      <vt:lpstr>微软雅黑</vt:lpstr>
      <vt:lpstr>Arial Unicode MS</vt:lpstr>
      <vt:lpstr>Calibri Light</vt:lpstr>
      <vt:lpstr>主题1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PPTS</dc:title>
  <dc:creator>PPTS</dc:creator>
  <cp:keywords>****.taobao.com</cp:keywords>
  <dc:description>****.taobao.com</dc:description>
  <dc:subject>PPTS</dc:subject>
  <cp:category>****.taobao.com</cp:category>
  <cp:lastModifiedBy>Administrator</cp:lastModifiedBy>
  <cp:revision>139</cp:revision>
  <dcterms:created xsi:type="dcterms:W3CDTF">2015-01-07T12:23:00Z</dcterms:created>
  <dcterms:modified xsi:type="dcterms:W3CDTF">2024-03-15T10:02:20Z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A8945BD453104F8D971979FDEDDA8809_12</vt:lpwstr>
  </property>
  <property fmtid="{D5CDD505-2E9C-101B-9397-08002B2CF9AE}" pid="3" name="KSOProductBuildVer">
    <vt:lpwstr>2052-12.1.0.16388</vt:lpwstr>
  </property>
</Properties>
</file>