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982" r:id="rId2"/>
    <p:sldId id="298" r:id="rId3"/>
    <p:sldId id="592" r:id="rId4"/>
    <p:sldId id="308" r:id="rId5"/>
    <p:sldId id="306" r:id="rId6"/>
    <p:sldId id="968" r:id="rId7"/>
    <p:sldId id="977" r:id="rId8"/>
    <p:sldId id="985" r:id="rId9"/>
    <p:sldId id="986" r:id="rId10"/>
    <p:sldId id="965" r:id="rId11"/>
    <p:sldId id="987" r:id="rId12"/>
    <p:sldId id="972" r:id="rId13"/>
    <p:sldId id="984" r:id="rId14"/>
    <p:sldId id="595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DD1"/>
    <a:srgbClr val="6FA3F0"/>
    <a:srgbClr val="6B9AEC"/>
    <a:srgbClr val="77C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678" y="102"/>
      </p:cViewPr>
      <p:guideLst>
        <p:guide orient="horz" pos="2205"/>
        <p:guide pos="38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SzPct val="100000"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SzPct val="100000"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8A960E01-BB14-48E4-826A-3A4BE735846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2024/5/15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SzPct val="100000"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SzPct val="100000"/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260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7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746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rgbClr val="000000"/>
            </a:gs>
            <a:gs pos="100000">
              <a:srgbClr val="3399FF"/>
            </a:gs>
          </a:gsLst>
          <a:lin ang="189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l" eaLnBrk="1" fontAlgn="base" hangingPunct="1">
              <a:buSzPct val="100000"/>
              <a:buFont typeface="Arial" panose="020B0604020202020204"/>
              <a:defRPr sz="1400" noProof="1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eaLnBrk="1" fontAlgn="base" hangingPunct="1">
              <a:buSzPct val="100000"/>
              <a:buFont typeface="Arial" panose="020B0604020202020204"/>
              <a:defRPr sz="1400" noProof="1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31" name="New picture" hidden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New pictur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lvl="1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2pPr>
      <a:lvl3pPr lvl="2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3pPr>
      <a:lvl4pPr lvl="3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4pPr>
      <a:lvl5pPr lvl="4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5pPr>
      <a:lvl6pPr marL="2514600" lvl="5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6pPr>
      <a:lvl7pPr marL="2971800" lvl="6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7pPr>
      <a:lvl8pPr marL="3429000" lvl="7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8pPr>
      <a:lvl9pPr marL="3886200" lvl="8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36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1397" y="3599083"/>
            <a:ext cx="11089205" cy="2192908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1.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sym typeface="+mn-ea"/>
              </a:rPr>
              <a:t>①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号干燥试管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,</a:t>
            </a: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放入</a:t>
            </a:r>
            <a:r>
              <a:rPr lang="zh-CN" altLang="en-US" sz="3200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干燥</a:t>
            </a: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的蓝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石蕊试纸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.②</a:t>
            </a: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号试管，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加水</a:t>
            </a: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sym typeface="+mn-ea"/>
              </a:rPr>
              <a:t>浸润蓝石蕊试纸</a:t>
            </a:r>
            <a:endParaRPr lang="en-US" altLang="zh-CN" sz="3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水平摇动汽水瓶，观察实验现象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116D9C-9442-446F-3113-C825914FC971}"/>
              </a:ext>
            </a:extLst>
          </p:cNvPr>
          <p:cNvSpPr txBox="1"/>
          <p:nvPr/>
        </p:nvSpPr>
        <p:spPr>
          <a:xfrm>
            <a:off x="1919536" y="5934889"/>
            <a:ext cx="900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友情提醒：通入试管的</a:t>
            </a: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导管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每次都要用纸巾</a:t>
            </a:r>
            <a:r>
              <a:rPr kumimoji="0" lang="zh-CN" altLang="en-US" sz="3200" b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擦干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B8F2CB-868F-35B1-FD7F-17CC006A1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2" y="332656"/>
            <a:ext cx="2268796" cy="30243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F2582-9228-B082-C3F1-4A83C550B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r="37403" b="19551"/>
          <a:stretch/>
        </p:blipFill>
        <p:spPr>
          <a:xfrm>
            <a:off x="3287688" y="332653"/>
            <a:ext cx="986803" cy="3024337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2C151A-04CD-1324-438A-C11EA834304A}"/>
              </a:ext>
            </a:extLst>
          </p:cNvPr>
          <p:cNvSpPr/>
          <p:nvPr/>
        </p:nvSpPr>
        <p:spPr>
          <a:xfrm>
            <a:off x="3647728" y="1772816"/>
            <a:ext cx="504056" cy="3532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4D32635-4E98-94FE-24A5-E48149B642B0}"/>
              </a:ext>
            </a:extLst>
          </p:cNvPr>
          <p:cNvGrpSpPr/>
          <p:nvPr/>
        </p:nvGrpSpPr>
        <p:grpSpPr>
          <a:xfrm>
            <a:off x="6076552" y="338336"/>
            <a:ext cx="3109044" cy="3084874"/>
            <a:chOff x="5994495" y="3429001"/>
            <a:chExt cx="2919267" cy="302387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2B41D3-7732-3EC8-71B8-2F77946B1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4495" y="3429001"/>
              <a:ext cx="2017951" cy="3023877"/>
            </a:xfrm>
            <a:prstGeom prst="rect">
              <a:avLst/>
            </a:prstGeom>
          </p:spPr>
        </p:pic>
        <p:sp>
          <p:nvSpPr>
            <p:cNvPr id="11" name="对话气泡: 椭圆形 10">
              <a:extLst>
                <a:ext uri="{FF2B5EF4-FFF2-40B4-BE49-F238E27FC236}">
                  <a16:creationId xmlns:a16="http://schemas.microsoft.com/office/drawing/2014/main" id="{F16D1999-F872-A300-D9A5-FC78351D53CD}"/>
                </a:ext>
              </a:extLst>
            </p:cNvPr>
            <p:cNvSpPr/>
            <p:nvPr/>
          </p:nvSpPr>
          <p:spPr>
            <a:xfrm>
              <a:off x="7841956" y="4725144"/>
              <a:ext cx="1071806" cy="576293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加水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072130" y="4509135"/>
            <a:ext cx="9740900" cy="9759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  <a:sym typeface="Arial" panose="020B0604020202020204" pitchFamily="34" charset="0"/>
              </a:rPr>
              <a:t>二氧化碳与水反应生成一种酸性物质</a:t>
            </a: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  <a:sym typeface="Arial" panose="020B0604020202020204" pitchFamily="34" charset="0"/>
              </a:rPr>
              <a:t>——</a:t>
            </a:r>
            <a:r>
              <a:rPr kumimoji="0" lang="zh-CN" alt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  <a:sym typeface="Arial" panose="020B0604020202020204" pitchFamily="34" charset="0"/>
              </a:rPr>
              <a:t>碳酸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/>
                <a:ea typeface="宋体"/>
                <a:cs typeface="+mn-cs"/>
                <a:sym typeface="Arial" panose="020B0604020202020204" pitchFamily="34" charset="0"/>
              </a:rPr>
              <a:t>          </a:t>
            </a:r>
            <a:endParaRPr kumimoji="0" lang="zh-CN" altLang="en-US" sz="3200" b="1" i="0" u="none" strike="noStrike" kern="1200" cap="none" spc="1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/>
              <a:ea typeface="宋体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8439" name="组合 11"/>
          <p:cNvGrpSpPr/>
          <p:nvPr/>
        </p:nvGrpSpPr>
        <p:grpSpPr>
          <a:xfrm>
            <a:off x="695325" y="2276793"/>
            <a:ext cx="1931988" cy="2914650"/>
            <a:chOff x="-77" y="2970"/>
            <a:chExt cx="2107" cy="4589"/>
          </a:xfrm>
        </p:grpSpPr>
        <p:sp>
          <p:nvSpPr>
            <p:cNvPr id="17" name="椭圆 16"/>
            <p:cNvSpPr/>
            <p:nvPr>
              <p:custDataLst>
                <p:tags r:id="rId2"/>
              </p:custDataLst>
            </p:nvPr>
          </p:nvSpPr>
          <p:spPr>
            <a:xfrm>
              <a:off x="-21" y="2970"/>
              <a:ext cx="2051" cy="1597"/>
            </a:xfrm>
            <a:prstGeom prst="ellipse">
              <a:avLst/>
            </a:prstGeom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/>
                  <a:ea typeface="宋体"/>
                  <a:cs typeface="+mn-cs"/>
                  <a:sym typeface="Arial" panose="020B0604020202020204" pitchFamily="34" charset="0"/>
                </a:rPr>
                <a:t>现象</a:t>
              </a:r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>
              <a:off x="-77" y="5962"/>
              <a:ext cx="2107" cy="1597"/>
            </a:xfrm>
            <a:prstGeom prst="ellipse">
              <a:avLst/>
            </a:prstGeom>
            <a:solidFill>
              <a:srgbClr val="8EAADC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宋体"/>
                  <a:ea typeface="宋体"/>
                  <a:cs typeface="+mn-cs"/>
                  <a:sym typeface="Arial" panose="020B0604020202020204" pitchFamily="34" charset="0"/>
                </a:rPr>
                <a:t>结论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071813" y="2132648"/>
            <a:ext cx="4968875" cy="149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①</a:t>
            </a:r>
            <a:r>
              <a:rPr kumimoji="0" lang="zh-CN" alt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号：没有变化</a:t>
            </a:r>
            <a:endParaRPr kumimoji="0" lang="en-US" altLang="zh-CN" sz="3200" b="1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华文楷体" panose="0201060004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②</a:t>
            </a:r>
            <a:r>
              <a:rPr kumimoji="0" lang="zh-CN" alt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号：变红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11225" y="908685"/>
            <a:ext cx="5229225" cy="70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你观察到什么现象？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AA2EA72-DD8A-CAB0-1D44-00E084A30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10" y="768895"/>
            <a:ext cx="2098138" cy="35507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C7ED81B-73F0-CAEC-784B-47E79F207503}"/>
              </a:ext>
            </a:extLst>
          </p:cNvPr>
          <p:cNvGrpSpPr/>
          <p:nvPr/>
        </p:nvGrpSpPr>
        <p:grpSpPr>
          <a:xfrm>
            <a:off x="8963620" y="768896"/>
            <a:ext cx="3109044" cy="3550763"/>
            <a:chOff x="5994495" y="3429001"/>
            <a:chExt cx="2919267" cy="30238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F131A8F-FC5D-A748-BCDE-E59AE9613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4495" y="3429001"/>
              <a:ext cx="2017951" cy="3023877"/>
            </a:xfrm>
            <a:prstGeom prst="rect">
              <a:avLst/>
            </a:prstGeom>
          </p:spPr>
        </p:pic>
        <p:sp>
          <p:nvSpPr>
            <p:cNvPr id="5" name="对话气泡: 椭圆形 4">
              <a:extLst>
                <a:ext uri="{FF2B5EF4-FFF2-40B4-BE49-F238E27FC236}">
                  <a16:creationId xmlns:a16="http://schemas.microsoft.com/office/drawing/2014/main" id="{F4EB7E03-392C-4CB0-103B-DF3503FC822F}"/>
                </a:ext>
              </a:extLst>
            </p:cNvPr>
            <p:cNvSpPr/>
            <p:nvPr/>
          </p:nvSpPr>
          <p:spPr>
            <a:xfrm>
              <a:off x="7841956" y="4725144"/>
              <a:ext cx="1071806" cy="576293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加水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888BEC0-10E5-58D8-75C1-6043B4B66976}"/>
              </a:ext>
            </a:extLst>
          </p:cNvPr>
          <p:cNvSpPr txBox="1"/>
          <p:nvPr/>
        </p:nvSpPr>
        <p:spPr>
          <a:xfrm>
            <a:off x="695400" y="76470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宋体"/>
                <a:ea typeface="宋体"/>
                <a:cs typeface="+mn-cs"/>
              </a:rPr>
              <a:t>碳酸饮料可以多喝吗？</a:t>
            </a:r>
          </a:p>
        </p:txBody>
      </p:sp>
      <p:pic>
        <p:nvPicPr>
          <p:cNvPr id="2" name="碳酸饮料的危害">
            <a:hlinkClick r:id="" action="ppaction://media"/>
            <a:extLst>
              <a:ext uri="{FF2B5EF4-FFF2-40B4-BE49-F238E27FC236}">
                <a16:creationId xmlns:a16="http://schemas.microsoft.com/office/drawing/2014/main" id="{D77C82BB-6FBF-EA2A-8E46-25E5B2DF6E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52" y="1628800"/>
            <a:ext cx="11521280" cy="47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6119235-7FEA-F854-5401-AE3273260E6D}"/>
              </a:ext>
            </a:extLst>
          </p:cNvPr>
          <p:cNvSpPr txBox="1"/>
          <p:nvPr/>
        </p:nvSpPr>
        <p:spPr>
          <a:xfrm>
            <a:off x="765846" y="4473248"/>
            <a:ext cx="11018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拓展作业：</a:t>
            </a:r>
            <a:endParaRPr lang="en-US" altLang="zh-CN" sz="2800" b="1" dirty="0"/>
          </a:p>
          <a:p>
            <a:r>
              <a:rPr lang="en-US" altLang="zh-CN" sz="2800" b="1" dirty="0"/>
              <a:t>1.</a:t>
            </a:r>
            <a:r>
              <a:rPr lang="zh-CN" altLang="en-US" sz="2800" b="1" dirty="0"/>
              <a:t>蓝石蕊试纸测试其他碳酸饮料中是否含有碳酸。</a:t>
            </a:r>
            <a:endParaRPr lang="en-US" altLang="zh-CN" sz="2800" b="1" dirty="0"/>
          </a:p>
          <a:p>
            <a:r>
              <a:rPr lang="en-US" altLang="zh-CN" sz="2800" b="1" dirty="0"/>
              <a:t>2.</a:t>
            </a:r>
            <a:r>
              <a:rPr lang="zh-CN" altLang="en-US" sz="2800" b="1" dirty="0"/>
              <a:t>取两个蛋壳，分别放入雪碧和水中观察一个星期，记录两者变化。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4D9780-D805-B76A-BFF6-E4455B12B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836712"/>
            <a:ext cx="2160240" cy="288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13F2AA-E99B-3E6C-B589-B4DFF1139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830923"/>
            <a:ext cx="2160240" cy="28817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4408EA7-E58F-7341-9ED2-9A138EEC2238}"/>
              </a:ext>
            </a:extLst>
          </p:cNvPr>
          <p:cNvSpPr txBox="1"/>
          <p:nvPr/>
        </p:nvSpPr>
        <p:spPr>
          <a:xfrm>
            <a:off x="6852084" y="3838203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雪碧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290D21-0488-83ED-2714-5749B767882B}"/>
              </a:ext>
            </a:extLst>
          </p:cNvPr>
          <p:cNvSpPr txBox="1"/>
          <p:nvPr/>
        </p:nvSpPr>
        <p:spPr>
          <a:xfrm>
            <a:off x="10128448" y="383820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水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27CE949-F0BA-043E-C5C9-2EB45AB99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7" y="813867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0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07768" y="2276872"/>
            <a:ext cx="56165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Pct val="100000"/>
              <a:buFontTx/>
              <a:buNone/>
              <a:defRPr/>
            </a:pPr>
            <a:r>
              <a:rPr kumimoji="0" lang="zh-CN" altLang="en-US" sz="80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cs"/>
              </a:rPr>
              <a:t>谢谢！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20FD375-A339-0440-5514-78F5E109F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628800"/>
            <a:ext cx="4464471" cy="4943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5480" y="1916832"/>
            <a:ext cx="56165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 eaLnBrk="1" hangingPunct="1">
              <a:buClrTx/>
              <a:buSzPct val="100000"/>
              <a:buFontTx/>
              <a:buNone/>
              <a:defRPr/>
            </a:pPr>
            <a:r>
              <a:rPr kumimoji="0" lang="zh-CN" altLang="en-US" sz="6600" kern="1200" cap="none" spc="0" normalizeH="0" baseline="0" noProof="1">
                <a:latin typeface="华文新魏" panose="02010800040101010101" charset="-122"/>
                <a:ea typeface="华文新魏" panose="02010800040101010101" charset="-122"/>
                <a:cs typeface="+mn-cs"/>
              </a:rPr>
              <a:t>探秘</a:t>
            </a:r>
            <a:r>
              <a:rPr kumimoji="0" lang="zh-CN" altLang="en-US" sz="6600" kern="1200" cap="none" spc="0" normalizeH="0" baseline="0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+mn-cs"/>
              </a:rPr>
              <a:t>汽水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1FEC7EA-557A-D6E0-8D41-FF94DC679326}"/>
              </a:ext>
            </a:extLst>
          </p:cNvPr>
          <p:cNvSpPr txBox="1"/>
          <p:nvPr/>
        </p:nvSpPr>
        <p:spPr>
          <a:xfrm>
            <a:off x="1415480" y="3680441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常州市新北区春江中心小学  徐晓婷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359696" y="3104963"/>
            <a:ext cx="487340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</a:rPr>
              <a:t>你观察到什么现象？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这是什么气体？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如何证明你的猜想？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079" name="文本框 4"/>
          <p:cNvSpPr txBox="1">
            <a:spLocks noChangeArrowheads="1"/>
          </p:cNvSpPr>
          <p:nvPr/>
        </p:nvSpPr>
        <p:spPr bwMode="auto">
          <a:xfrm>
            <a:off x="2855640" y="906105"/>
            <a:ext cx="8064896" cy="18774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zh-CN" altLang="en-US" sz="40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4000" b="1" dirty="0">
                <a:latin typeface="华文楷体" panose="02010600040101010101" charset="-122"/>
                <a:ea typeface="华文楷体" panose="02010600040101010101" charset="-122"/>
              </a:rPr>
              <a:t>活动一：汽水中有什么？</a:t>
            </a:r>
            <a:endParaRPr lang="en-US" altLang="zh-CN" sz="40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zh-CN" altLang="en-US" sz="4000" b="1" dirty="0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3600" b="1" dirty="0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en-US" altLang="zh-CN" b="1" dirty="0"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捏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</a:rPr>
              <a:t>一捏</a:t>
            </a:r>
            <a:r>
              <a:rPr lang="en-US" altLang="zh-CN" b="1" dirty="0" err="1">
                <a:latin typeface="华文楷体" panose="02010600040101010101" charset="-122"/>
                <a:ea typeface="华文楷体" panose="02010600040101010101" charset="-122"/>
              </a:rPr>
              <a:t>汽水瓶</a:t>
            </a:r>
            <a:endParaRPr lang="en-US" altLang="zh-CN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en-US" altLang="zh-CN" b="1" dirty="0">
                <a:latin typeface="宋体" panose="02010600030101010101" pitchFamily="2" charset="-122"/>
              </a:rPr>
              <a:t> 2</a:t>
            </a:r>
            <a:r>
              <a:rPr lang="zh-CN" altLang="en-US" b="1" dirty="0">
                <a:latin typeface="宋体" panose="02010600030101010101" pitchFamily="2" charset="-122"/>
              </a:rPr>
              <a:t>、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</a:rPr>
              <a:t>分别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倒</a:t>
            </a:r>
            <a:r>
              <a:rPr lang="zh-CN" altLang="en-US" b="1" dirty="0">
                <a:latin typeface="华文楷体" panose="02010600040101010101" charset="-122"/>
                <a:ea typeface="华文楷体" panose="02010600040101010101" charset="-122"/>
              </a:rPr>
              <a:t>入杯子中，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观察</a:t>
            </a:r>
            <a:r>
              <a:rPr lang="en-US" altLang="zh-CN" b="1" dirty="0" err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汽水</a:t>
            </a:r>
            <a:r>
              <a:rPr lang="en-US" altLang="zh-CN" b="1" dirty="0"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3078" name="图片 1" descr="2015060717444782427_副本"/>
          <p:cNvPicPr>
            <a:picLocks noChangeAspect="1"/>
          </p:cNvPicPr>
          <p:nvPr/>
        </p:nvPicPr>
        <p:blipFill rotWithShape="1">
          <a:blip r:embed="rId4"/>
          <a:srcRect r="35795"/>
          <a:stretch/>
        </p:blipFill>
        <p:spPr>
          <a:xfrm>
            <a:off x="623392" y="1844824"/>
            <a:ext cx="2088232" cy="3888431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/>
          <p:cNvSpPr>
            <a:spLocks noChangeArrowheads="1"/>
          </p:cNvSpPr>
          <p:nvPr/>
        </p:nvSpPr>
        <p:spPr bwMode="auto">
          <a:xfrm>
            <a:off x="619321" y="686692"/>
            <a:ext cx="866665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zh-CN" altLang="en-US" sz="40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活动二：这种气体是二氧化碳吗？</a:t>
            </a:r>
            <a:endParaRPr lang="en-US" altLang="zh-CN" sz="4000" b="1" dirty="0">
              <a:effectLst>
                <a:outerShdw blurRad="38100" dist="38100" dir="2700000">
                  <a:srgbClr val="FFFFFF"/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123" name="图片 5"/>
          <p:cNvPicPr>
            <a:picLocks noChangeAspect="1"/>
          </p:cNvPicPr>
          <p:nvPr/>
        </p:nvPicPr>
        <p:blipFill rotWithShape="1">
          <a:blip r:embed="rId4"/>
          <a:srcRect r="34796"/>
          <a:stretch/>
        </p:blipFill>
        <p:spPr>
          <a:xfrm>
            <a:off x="185608" y="1678474"/>
            <a:ext cx="1298489" cy="2372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图片 11"/>
          <p:cNvSpPr>
            <a:spLocks noChangeAspect="1"/>
          </p:cNvSpPr>
          <p:nvPr/>
        </p:nvSpPr>
        <p:spPr>
          <a:xfrm>
            <a:off x="3071813" y="2276475"/>
            <a:ext cx="4360862" cy="2622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SzTx/>
              <a:buNone/>
            </a:pPr>
            <a:endParaRPr lang="zh-CN" altLang="en-US" sz="1800" dirty="0"/>
          </a:p>
        </p:txBody>
      </p:sp>
      <p:sp>
        <p:nvSpPr>
          <p:cNvPr id="5127" name="图片 4"/>
          <p:cNvSpPr>
            <a:spLocks noChangeAspect="1"/>
          </p:cNvSpPr>
          <p:nvPr/>
        </p:nvSpPr>
        <p:spPr>
          <a:xfrm>
            <a:off x="6481763" y="2371725"/>
            <a:ext cx="2808287" cy="28590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C072A6E-CC8A-BCE1-B038-309DC0B97CD1}"/>
              </a:ext>
            </a:extLst>
          </p:cNvPr>
          <p:cNvGrpSpPr/>
          <p:nvPr/>
        </p:nvGrpSpPr>
        <p:grpSpPr>
          <a:xfrm>
            <a:off x="1758431" y="3444054"/>
            <a:ext cx="1855657" cy="1845488"/>
            <a:chOff x="7409957" y="2756390"/>
            <a:chExt cx="2444695" cy="232879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18654F3-4D7E-864C-FEBE-060C9A0F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67907" y="2698440"/>
              <a:ext cx="2328795" cy="244469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B97CC97-44EB-0D15-8226-37DC0DECDA2E}"/>
                </a:ext>
              </a:extLst>
            </p:cNvPr>
            <p:cNvSpPr/>
            <p:nvPr/>
          </p:nvSpPr>
          <p:spPr>
            <a:xfrm>
              <a:off x="9508821" y="4581128"/>
              <a:ext cx="345831" cy="504057"/>
            </a:xfrm>
            <a:prstGeom prst="rect">
              <a:avLst/>
            </a:prstGeom>
            <a:solidFill>
              <a:srgbClr val="588D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18A24DA-5C40-327A-9A62-90718B231208}"/>
              </a:ext>
            </a:extLst>
          </p:cNvPr>
          <p:cNvGrpSpPr/>
          <p:nvPr/>
        </p:nvGrpSpPr>
        <p:grpSpPr>
          <a:xfrm>
            <a:off x="2058237" y="1496532"/>
            <a:ext cx="1392907" cy="1750385"/>
            <a:chOff x="2501557" y="2276475"/>
            <a:chExt cx="1392907" cy="1750385"/>
          </a:xfrm>
        </p:grpSpPr>
        <p:pic>
          <p:nvPicPr>
            <p:cNvPr id="5125" name="图片 1"/>
            <p:cNvPicPr>
              <a:picLocks noChangeAspect="1"/>
            </p:cNvPicPr>
            <p:nvPr/>
          </p:nvPicPr>
          <p:blipFill rotWithShape="1">
            <a:blip r:embed="rId6"/>
            <a:srcRect l="18568" t="13813" r="16609" b="4726"/>
            <a:stretch/>
          </p:blipFill>
          <p:spPr>
            <a:xfrm>
              <a:off x="2501557" y="2276475"/>
              <a:ext cx="1392907" cy="17503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1DA887AB-AB5C-11A5-1891-B4F8B2084DCA}"/>
                </a:ext>
              </a:extLst>
            </p:cNvPr>
            <p:cNvSpPr txBox="1"/>
            <p:nvPr/>
          </p:nvSpPr>
          <p:spPr>
            <a:xfrm>
              <a:off x="2712929" y="2859279"/>
              <a:ext cx="1008112" cy="584775"/>
            </a:xfrm>
            <a:custGeom>
              <a:avLst/>
              <a:gdLst>
                <a:gd name="connsiteX0" fmla="*/ 0 w 1326043"/>
                <a:gd name="connsiteY0" fmla="*/ 0 h 369332"/>
                <a:gd name="connsiteX1" fmla="*/ 1326043 w 1326043"/>
                <a:gd name="connsiteY1" fmla="*/ 0 h 369332"/>
                <a:gd name="connsiteX2" fmla="*/ 1326043 w 1326043"/>
                <a:gd name="connsiteY2" fmla="*/ 369332 h 369332"/>
                <a:gd name="connsiteX3" fmla="*/ 0 w 1326043"/>
                <a:gd name="connsiteY3" fmla="*/ 369332 h 369332"/>
                <a:gd name="connsiteX4" fmla="*/ 0 w 1326043"/>
                <a:gd name="connsiteY4" fmla="*/ 0 h 369332"/>
                <a:gd name="connsiteX0" fmla="*/ 0 w 1326043"/>
                <a:gd name="connsiteY0" fmla="*/ 0 h 369332"/>
                <a:gd name="connsiteX1" fmla="*/ 1326043 w 1326043"/>
                <a:gd name="connsiteY1" fmla="*/ 0 h 369332"/>
                <a:gd name="connsiteX2" fmla="*/ 1326043 w 1326043"/>
                <a:gd name="connsiteY2" fmla="*/ 369332 h 369332"/>
                <a:gd name="connsiteX3" fmla="*/ 0 w 1326043"/>
                <a:gd name="connsiteY3" fmla="*/ 369332 h 369332"/>
                <a:gd name="connsiteX4" fmla="*/ 0 w 1326043"/>
                <a:gd name="connsiteY4" fmla="*/ 0 h 369332"/>
                <a:gd name="connsiteX0" fmla="*/ 0 w 1326043"/>
                <a:gd name="connsiteY0" fmla="*/ 0 h 369332"/>
                <a:gd name="connsiteX1" fmla="*/ 1326043 w 1326043"/>
                <a:gd name="connsiteY1" fmla="*/ 0 h 369332"/>
                <a:gd name="connsiteX2" fmla="*/ 1326043 w 1326043"/>
                <a:gd name="connsiteY2" fmla="*/ 369332 h 369332"/>
                <a:gd name="connsiteX3" fmla="*/ 0 w 1326043"/>
                <a:gd name="connsiteY3" fmla="*/ 369332 h 369332"/>
                <a:gd name="connsiteX4" fmla="*/ 0 w 1326043"/>
                <a:gd name="connsiteY4" fmla="*/ 0 h 369332"/>
                <a:gd name="connsiteX0" fmla="*/ 0 w 1326043"/>
                <a:gd name="connsiteY0" fmla="*/ 0 h 369332"/>
                <a:gd name="connsiteX1" fmla="*/ 1326043 w 1326043"/>
                <a:gd name="connsiteY1" fmla="*/ 0 h 369332"/>
                <a:gd name="connsiteX2" fmla="*/ 1326043 w 1326043"/>
                <a:gd name="connsiteY2" fmla="*/ 369332 h 369332"/>
                <a:gd name="connsiteX3" fmla="*/ 0 w 1326043"/>
                <a:gd name="connsiteY3" fmla="*/ 369332 h 369332"/>
                <a:gd name="connsiteX4" fmla="*/ 0 w 1326043"/>
                <a:gd name="connsiteY4" fmla="*/ 0 h 369332"/>
                <a:gd name="connsiteX0" fmla="*/ 0 w 1326043"/>
                <a:gd name="connsiteY0" fmla="*/ 0 h 389857"/>
                <a:gd name="connsiteX1" fmla="*/ 1326043 w 1326043"/>
                <a:gd name="connsiteY1" fmla="*/ 0 h 389857"/>
                <a:gd name="connsiteX2" fmla="*/ 1326043 w 1326043"/>
                <a:gd name="connsiteY2" fmla="*/ 369332 h 389857"/>
                <a:gd name="connsiteX3" fmla="*/ 0 w 1326043"/>
                <a:gd name="connsiteY3" fmla="*/ 369332 h 389857"/>
                <a:gd name="connsiteX4" fmla="*/ 0 w 1326043"/>
                <a:gd name="connsiteY4" fmla="*/ 0 h 389857"/>
                <a:gd name="connsiteX0" fmla="*/ 0 w 1326043"/>
                <a:gd name="connsiteY0" fmla="*/ 0 h 414943"/>
                <a:gd name="connsiteX1" fmla="*/ 1326043 w 1326043"/>
                <a:gd name="connsiteY1" fmla="*/ 0 h 414943"/>
                <a:gd name="connsiteX2" fmla="*/ 1326043 w 1326043"/>
                <a:gd name="connsiteY2" fmla="*/ 369332 h 414943"/>
                <a:gd name="connsiteX3" fmla="*/ 0 w 1326043"/>
                <a:gd name="connsiteY3" fmla="*/ 369332 h 414943"/>
                <a:gd name="connsiteX4" fmla="*/ 0 w 1326043"/>
                <a:gd name="connsiteY4" fmla="*/ 0 h 41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6043" h="414943">
                  <a:moveTo>
                    <a:pt x="0" y="0"/>
                  </a:moveTo>
                  <a:cubicBezTo>
                    <a:pt x="442014" y="36946"/>
                    <a:pt x="874793" y="64655"/>
                    <a:pt x="1326043" y="0"/>
                  </a:cubicBezTo>
                  <a:lnTo>
                    <a:pt x="1326043" y="369332"/>
                  </a:lnTo>
                  <a:cubicBezTo>
                    <a:pt x="884029" y="415514"/>
                    <a:pt x="414305" y="443223"/>
                    <a:pt x="0" y="3693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47625" cmpd="thickThin">
              <a:solidFill>
                <a:srgbClr val="0070C0">
                  <a:alpha val="97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澄清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石灰水</a:t>
              </a:r>
            </a:p>
          </p:txBody>
        </p:sp>
      </p:grpSp>
      <p:pic>
        <p:nvPicPr>
          <p:cNvPr id="6" name="二氧化碳检验实验">
            <a:hlinkClick r:id="" action="ppaction://media"/>
            <a:extLst>
              <a:ext uri="{FF2B5EF4-FFF2-40B4-BE49-F238E27FC236}">
                <a16:creationId xmlns:a16="http://schemas.microsoft.com/office/drawing/2014/main" id="{DD29C1DC-6E02-F4BD-DD36-947CA213E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1297" y="1469690"/>
            <a:ext cx="6635481" cy="35734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979175" y="1790131"/>
            <a:ext cx="637161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100000"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塞   </a:t>
            </a:r>
            <a:endParaRPr lang="en-US" altLang="zh-CN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buSzPct val="100000"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下   </a:t>
            </a:r>
            <a:endParaRPr lang="en-US" altLang="zh-CN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  <a:buSzPct val="100000"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摇   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>
              <a:lnSpc>
                <a:spcPct val="150000"/>
              </a:lnSpc>
              <a:buSzPct val="100000"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盖</a:t>
            </a:r>
            <a:endParaRPr kumimoji="0" lang="zh-CN" altLang="en-US" sz="2800" b="1" kern="1200" cap="none" spc="0" normalizeH="0" baseline="0" noProof="0" dirty="0">
              <a:latin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58AC8E-0DEF-BD81-65CF-656377F3E8E8}"/>
              </a:ext>
            </a:extLst>
          </p:cNvPr>
          <p:cNvSpPr txBox="1"/>
          <p:nvPr/>
        </p:nvSpPr>
        <p:spPr>
          <a:xfrm>
            <a:off x="4291297" y="5425088"/>
            <a:ext cx="518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注意：</a:t>
            </a:r>
            <a:r>
              <a:rPr lang="zh-CN" altLang="en-US" sz="2800" b="1" noProof="1">
                <a:solidFill>
                  <a:srgbClr val="FF0000"/>
                </a:solidFill>
                <a:latin typeface="宋体" panose="02010600030101010101" pitchFamily="2" charset="-122"/>
              </a:rPr>
              <a:t>澄清石灰水具有腐蚀性。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Rectangle 5"/>
          <p:cNvSpPr/>
          <p:nvPr/>
        </p:nvSpPr>
        <p:spPr>
          <a:xfrm>
            <a:off x="1127448" y="1227108"/>
            <a:ext cx="8794750" cy="8713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</a:t>
            </a:r>
            <a:r>
              <a:rPr lang="en-US" altLang="zh-CN" sz="4000" b="1" noProof="1">
                <a:latin typeface="宋体" panose="02010600030101010101" pitchFamily="2" charset="-122"/>
              </a:rPr>
              <a:t>: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你发现二氧化碳有什么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特点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</p:txBody>
      </p:sp>
      <p:sp>
        <p:nvSpPr>
          <p:cNvPr id="9219" name="文本框 1"/>
          <p:cNvSpPr txBox="1">
            <a:spLocks noChangeArrowheads="1"/>
          </p:cNvSpPr>
          <p:nvPr/>
        </p:nvSpPr>
        <p:spPr bwMode="auto">
          <a:xfrm>
            <a:off x="4007768" y="2115944"/>
            <a:ext cx="1512168" cy="33371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宋体" panose="02010600030101010101" pitchFamily="2" charset="-122"/>
              </a:rPr>
              <a:t>无色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tx2"/>
                </a:solidFill>
                <a:latin typeface="宋体" panose="02010600030101010101" pitchFamily="2" charset="-122"/>
                <a:sym typeface="+mn-ea"/>
              </a:rPr>
              <a:t>无味</a:t>
            </a:r>
            <a:endParaRPr lang="en-US" altLang="zh-CN" sz="3600" b="1" dirty="0">
              <a:solidFill>
                <a:schemeClr val="tx2"/>
              </a:solidFill>
              <a:latin typeface="宋体" panose="02010600030101010101" pitchFamily="2" charset="-122"/>
              <a:sym typeface="+mn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tx2"/>
                </a:solidFill>
                <a:latin typeface="宋体" panose="02010600030101010101" pitchFamily="2" charset="-122"/>
                <a:sym typeface="+mn-ea"/>
              </a:rPr>
              <a:t>透明</a:t>
            </a:r>
            <a:endParaRPr lang="en-US" altLang="zh-CN" sz="3600" b="1" dirty="0">
              <a:solidFill>
                <a:schemeClr val="tx2"/>
              </a:solidFill>
              <a:latin typeface="宋体" panose="02010600030101010101" pitchFamily="2" charset="-122"/>
              <a:sym typeface="+mn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tx2"/>
                </a:solidFill>
                <a:latin typeface="宋体" panose="02010600030101010101" pitchFamily="2" charset="-122"/>
                <a:sym typeface="+mn-ea"/>
              </a:rPr>
              <a:t>气体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2DE55EC-956F-F18A-52B4-2973A1848C08}"/>
              </a:ext>
            </a:extLst>
          </p:cNvPr>
          <p:cNvSpPr txBox="1"/>
          <p:nvPr/>
        </p:nvSpPr>
        <p:spPr>
          <a:xfrm>
            <a:off x="911424" y="836712"/>
            <a:ext cx="10369152" cy="87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  <a:buSzPct val="100000"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阅读</a:t>
            </a:r>
            <a:r>
              <a:rPr lang="zh-CN" altLang="en-US" sz="4000" b="1" noProof="1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配料表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: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汽水中有哪些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成分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BF308C-1F5E-2CC6-86DF-13BF73B6D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1" b="6861"/>
          <a:stretch/>
        </p:blipFill>
        <p:spPr>
          <a:xfrm>
            <a:off x="1847528" y="2116678"/>
            <a:ext cx="7672036" cy="26246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E23E00B-D328-5ABB-16F9-955BAFF95A6A}"/>
              </a:ext>
            </a:extLst>
          </p:cNvPr>
          <p:cNvCxnSpPr/>
          <p:nvPr/>
        </p:nvCxnSpPr>
        <p:spPr>
          <a:xfrm>
            <a:off x="3215680" y="3212976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288F58A-F83C-7E16-5361-F874056165BD}"/>
              </a:ext>
            </a:extLst>
          </p:cNvPr>
          <p:cNvCxnSpPr/>
          <p:nvPr/>
        </p:nvCxnSpPr>
        <p:spPr>
          <a:xfrm>
            <a:off x="4151784" y="3212976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871E233-9B1F-93D5-B0B5-B65E1354F205}"/>
              </a:ext>
            </a:extLst>
          </p:cNvPr>
          <p:cNvCxnSpPr/>
          <p:nvPr/>
        </p:nvCxnSpPr>
        <p:spPr>
          <a:xfrm>
            <a:off x="4151784" y="3802146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8EED94A-F423-A33C-C96B-1D0D0FFBA9F8}"/>
              </a:ext>
            </a:extLst>
          </p:cNvPr>
          <p:cNvCxnSpPr/>
          <p:nvPr/>
        </p:nvCxnSpPr>
        <p:spPr>
          <a:xfrm>
            <a:off x="3215680" y="3802146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2D8C0C3-D703-5E78-8A4C-FC6997140D28}"/>
              </a:ext>
            </a:extLst>
          </p:cNvPr>
          <p:cNvCxnSpPr/>
          <p:nvPr/>
        </p:nvCxnSpPr>
        <p:spPr>
          <a:xfrm>
            <a:off x="2384404" y="3768473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64C610A-DD22-64A0-A50E-0804B1C4D92C}"/>
              </a:ext>
            </a:extLst>
          </p:cNvPr>
          <p:cNvCxnSpPr/>
          <p:nvPr/>
        </p:nvCxnSpPr>
        <p:spPr>
          <a:xfrm>
            <a:off x="8256240" y="3284984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CBA41DF-75EB-A350-59D9-2CDD2C9A827F}"/>
              </a:ext>
            </a:extLst>
          </p:cNvPr>
          <p:cNvCxnSpPr/>
          <p:nvPr/>
        </p:nvCxnSpPr>
        <p:spPr>
          <a:xfrm>
            <a:off x="7320136" y="3284984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E031F76-D85F-7474-EC62-F23F98B857D3}"/>
              </a:ext>
            </a:extLst>
          </p:cNvPr>
          <p:cNvCxnSpPr/>
          <p:nvPr/>
        </p:nvCxnSpPr>
        <p:spPr>
          <a:xfrm>
            <a:off x="5248527" y="3861048"/>
            <a:ext cx="576064" cy="57606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9E3B3D0-0756-DA32-3565-787317B843CB}"/>
              </a:ext>
            </a:extLst>
          </p:cNvPr>
          <p:cNvSpPr txBox="1"/>
          <p:nvPr/>
        </p:nvSpPr>
        <p:spPr>
          <a:xfrm>
            <a:off x="577053" y="3011110"/>
            <a:ext cx="4668957" cy="2523768"/>
          </a:xfrm>
          <a:prstGeom prst="rect">
            <a:avLst/>
          </a:prstGeom>
          <a:noFill/>
          <a:ln w="47625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资料卡</a:t>
            </a:r>
            <a:endParaRPr lang="en-US" altLang="zh-CN" sz="28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zh-CN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蓝石蕊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panose="02010600030101010101" pitchFamily="2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panose="02010600030101010101" pitchFamily="2" charset="-122"/>
              </a:rPr>
              <a:t>ruǐ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panose="02010600030101010101" pitchFamily="2" charset="-122"/>
              </a:rPr>
              <a:t>）</a:t>
            </a:r>
            <a:r>
              <a:rPr lang="zh-CN" altLang="zh-CN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试纸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遇到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碳酸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柠檬酸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醋酸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等物质</a:t>
            </a:r>
            <a:r>
              <a:rPr lang="zh-CN" altLang="zh-CN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变红色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28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一般用于检测气体和液体</a:t>
            </a:r>
            <a:endParaRPr lang="zh-CN" altLang="zh-CN" sz="28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FE6934-6C83-D9F7-6B05-38FE7D66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12600" r="41202" b="62200"/>
          <a:stretch/>
        </p:blipFill>
        <p:spPr>
          <a:xfrm>
            <a:off x="418930" y="892235"/>
            <a:ext cx="2646379" cy="16726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343152-2CED-C683-B912-527AB8DAA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65750" r="64700" b="12201"/>
          <a:stretch/>
        </p:blipFill>
        <p:spPr>
          <a:xfrm>
            <a:off x="3287688" y="892235"/>
            <a:ext cx="2309877" cy="1672670"/>
          </a:xfrm>
          <a:prstGeom prst="rect">
            <a:avLst/>
          </a:prstGeom>
        </p:spPr>
      </p:pic>
      <p:pic>
        <p:nvPicPr>
          <p:cNvPr id="3" name="检验雪碧酸碱性">
            <a:hlinkClick r:id="" action="ppaction://media"/>
            <a:extLst>
              <a:ext uri="{FF2B5EF4-FFF2-40B4-BE49-F238E27FC236}">
                <a16:creationId xmlns:a16="http://schemas.microsoft.com/office/drawing/2014/main" id="{C613573C-BF45-387E-E576-96CD446A23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9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29106" y="1580515"/>
            <a:ext cx="5852312" cy="3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柠檬酸">
            <a:hlinkClick r:id="" action="ppaction://media"/>
            <a:extLst>
              <a:ext uri="{FF2B5EF4-FFF2-40B4-BE49-F238E27FC236}">
                <a16:creationId xmlns:a16="http://schemas.microsoft.com/office/drawing/2014/main" id="{B36C7355-FA99-130F-4359-CBB650876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584" y="1844824"/>
            <a:ext cx="7920880" cy="44554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190C0CC-0672-811F-262C-8838A5C4931C}"/>
              </a:ext>
            </a:extLst>
          </p:cNvPr>
          <p:cNvSpPr txBox="1"/>
          <p:nvPr/>
        </p:nvSpPr>
        <p:spPr>
          <a:xfrm>
            <a:off x="2322981" y="692696"/>
            <a:ext cx="7920880" cy="87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柠檬酸遇到蓝石蕊试纸</a:t>
            </a:r>
            <a:endParaRPr kumimoji="0" lang="en-US" altLang="zh-CN" sz="4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1356291" y="858322"/>
            <a:ext cx="7710805" cy="644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哪种物质使蓝石蕊试纸变红？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835582" y="1761236"/>
            <a:ext cx="3977224" cy="16677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猜想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：二氧化碳和水反应生成的碳酸能使紫色石蕊试液变红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3A9F39-FE34-934E-4DD7-FDEF98E0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429000"/>
            <a:ext cx="2267909" cy="30238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7406A37-1D0B-7994-2A92-33DEBAC39ECA}"/>
              </a:ext>
            </a:extLst>
          </p:cNvPr>
          <p:cNvSpPr txBox="1"/>
          <p:nvPr/>
        </p:nvSpPr>
        <p:spPr>
          <a:xfrm>
            <a:off x="1271464" y="1988840"/>
            <a:ext cx="3096344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猜想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charset="-122"/>
              </a:rPr>
              <a:t>：二氧化碳能使紫色石蕊试液变红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7FDA3F-3A61-30B9-704D-2F1C3A3C5649}"/>
              </a:ext>
            </a:extLst>
          </p:cNvPr>
          <p:cNvGrpSpPr/>
          <p:nvPr/>
        </p:nvGrpSpPr>
        <p:grpSpPr>
          <a:xfrm>
            <a:off x="5994495" y="3429001"/>
            <a:ext cx="3557889" cy="3023877"/>
            <a:chOff x="5994495" y="3429001"/>
            <a:chExt cx="2919267" cy="302387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B72270D-C98F-E5CB-AB88-ED6EDA5A5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495" y="3429001"/>
              <a:ext cx="2017951" cy="3023877"/>
            </a:xfrm>
            <a:prstGeom prst="rect">
              <a:avLst/>
            </a:prstGeom>
          </p:spPr>
        </p:pic>
        <p:sp>
          <p:nvSpPr>
            <p:cNvPr id="9" name="对话气泡: 椭圆形 8">
              <a:extLst>
                <a:ext uri="{FF2B5EF4-FFF2-40B4-BE49-F238E27FC236}">
                  <a16:creationId xmlns:a16="http://schemas.microsoft.com/office/drawing/2014/main" id="{210771FE-1C23-5EFE-5893-8DB76C0A7EB7}"/>
                </a:ext>
              </a:extLst>
            </p:cNvPr>
            <p:cNvSpPr/>
            <p:nvPr/>
          </p:nvSpPr>
          <p:spPr>
            <a:xfrm>
              <a:off x="7841956" y="4725144"/>
              <a:ext cx="1071806" cy="576293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加水</a:t>
              </a:r>
            </a:p>
          </p:txBody>
        </p:sp>
      </p:grpSp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lkM2ExMjgwNWRhNjJlZGRiYjhkM2JkNzdhNjNlOD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_1*l_h_f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1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1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 overrid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 overrid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FFFFF"/>
        </a:accent3>
        <a:accent4>
          <a:srgbClr val="004C4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4D19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FFFFFF"/>
        </a:accent3>
        <a:accent4>
          <a:srgbClr val="002A56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2A56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656565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FFFFFF"/>
        </a:accent3>
        <a:accent4>
          <a:srgbClr val="34344D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251A1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294</Words>
  <Application>Microsoft Office PowerPoint</Application>
  <PresentationFormat>宽屏</PresentationFormat>
  <Paragraphs>50</Paragraphs>
  <Slides>14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华文楷体</vt:lpstr>
      <vt:lpstr>华文新魏</vt:lpstr>
      <vt:lpstr>华文行楷</vt:lpstr>
      <vt:lpstr>宋体</vt:lpstr>
      <vt:lpstr>Arial</vt:lpstr>
      <vt:lpstr>Wingdings</vt:lpstr>
      <vt:lpstr> overriden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微软系统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ssxx</dc:creator>
  <cp:lastModifiedBy>晓婷 徐</cp:lastModifiedBy>
  <cp:revision>174</cp:revision>
  <dcterms:created xsi:type="dcterms:W3CDTF">2009-04-05T05:27:02Z</dcterms:created>
  <dcterms:modified xsi:type="dcterms:W3CDTF">2024-05-15T00:57:39Z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A0BAD988A3554DA18A08C0F398521CA9</vt:lpwstr>
  </property>
</Properties>
</file>