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12.svg" ContentType="image/svg+xml"/>
  <Override PartName="/ppt/media/image14.svg" ContentType="image/svg+xml"/>
  <Override PartName="/ppt/media/image2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11088829" r:id="rId5"/>
    <p:sldId id="11088837" r:id="rId6"/>
    <p:sldId id="11088839" r:id="rId7"/>
    <p:sldId id="11088860" r:id="rId8"/>
    <p:sldId id="11088906" r:id="rId9"/>
    <p:sldId id="11088840" r:id="rId10"/>
    <p:sldId id="11088851" r:id="rId11"/>
    <p:sldId id="11088850" r:id="rId12"/>
    <p:sldId id="11088935" r:id="rId13"/>
    <p:sldId id="11088844" r:id="rId14"/>
    <p:sldId id="11088854" r:id="rId15"/>
    <p:sldId id="11088856" r:id="rId16"/>
    <p:sldId id="11088853" r:id="rId17"/>
    <p:sldId id="11088857" r:id="rId18"/>
    <p:sldId id="11088858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6" userDrawn="1">
          <p15:clr>
            <a:srgbClr val="A4A3A4"/>
          </p15:clr>
        </p15:guide>
        <p15:guide id="2" pos="15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69"/>
    <a:srgbClr val="95E25C"/>
    <a:srgbClr val="E2B3BD"/>
    <a:srgbClr val="9DBDF1"/>
    <a:srgbClr val="C5C979"/>
    <a:srgbClr val="D9695D"/>
    <a:srgbClr val="163B72"/>
    <a:srgbClr val="DDDAB1"/>
    <a:srgbClr val="85B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61" autoAdjust="0"/>
    <p:restoredTop sz="96101" autoAdjust="0"/>
  </p:normalViewPr>
  <p:slideViewPr>
    <p:cSldViewPr snapToGrid="0" showGuides="1">
      <p:cViewPr varScale="1">
        <p:scale>
          <a:sx n="105" d="100"/>
          <a:sy n="105" d="100"/>
        </p:scale>
        <p:origin x="990" y="108"/>
      </p:cViewPr>
      <p:guideLst>
        <p:guide orient="horz" pos="1896"/>
        <p:guide pos="1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5F546-99FF-4E93-85F1-EFA6EEFA80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A38F9-CCFB-4D8B-9122-31F7D0C58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D2132-5E73-419A-89AA-058F58F40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4" Type="http://schemas.openxmlformats.org/officeDocument/2006/relationships/notesSlide" Target="../notesSlides/notesSlide1.xml"/><Relationship Id="rId53" Type="http://schemas.openxmlformats.org/officeDocument/2006/relationships/slideLayout" Target="../slideLayouts/slideLayout1.xml"/><Relationship Id="rId52" Type="http://schemas.openxmlformats.org/officeDocument/2006/relationships/tags" Target="../tags/tag18.xml"/><Relationship Id="rId51" Type="http://schemas.openxmlformats.org/officeDocument/2006/relationships/tags" Target="../tags/tag17.xml"/><Relationship Id="rId50" Type="http://schemas.openxmlformats.org/officeDocument/2006/relationships/tags" Target="../tags/tag16.xml"/><Relationship Id="rId5" Type="http://schemas.openxmlformats.org/officeDocument/2006/relationships/image" Target="../media/image5.png"/><Relationship Id="rId49" Type="http://schemas.openxmlformats.org/officeDocument/2006/relationships/tags" Target="../tags/tag15.xml"/><Relationship Id="rId48" Type="http://schemas.openxmlformats.org/officeDocument/2006/relationships/tags" Target="../tags/tag14.xml"/><Relationship Id="rId47" Type="http://schemas.openxmlformats.org/officeDocument/2006/relationships/image" Target="../media/image34.png"/><Relationship Id="rId46" Type="http://schemas.openxmlformats.org/officeDocument/2006/relationships/image" Target="../media/image33.svg"/><Relationship Id="rId45" Type="http://schemas.openxmlformats.org/officeDocument/2006/relationships/image" Target="../media/image32.png"/><Relationship Id="rId44" Type="http://schemas.openxmlformats.org/officeDocument/2006/relationships/tags" Target="../tags/tag13.xml"/><Relationship Id="rId43" Type="http://schemas.openxmlformats.org/officeDocument/2006/relationships/tags" Target="../tags/tag12.xml"/><Relationship Id="rId42" Type="http://schemas.openxmlformats.org/officeDocument/2006/relationships/tags" Target="../tags/tag11.xml"/><Relationship Id="rId41" Type="http://schemas.openxmlformats.org/officeDocument/2006/relationships/tags" Target="../tags/tag10.xml"/><Relationship Id="rId40" Type="http://schemas.openxmlformats.org/officeDocument/2006/relationships/tags" Target="../tags/tag9.xml"/><Relationship Id="rId4" Type="http://schemas.openxmlformats.org/officeDocument/2006/relationships/image" Target="../media/image4.svg"/><Relationship Id="rId39" Type="http://schemas.openxmlformats.org/officeDocument/2006/relationships/tags" Target="../tags/tag8.xml"/><Relationship Id="rId38" Type="http://schemas.openxmlformats.org/officeDocument/2006/relationships/tags" Target="../tags/tag7.xml"/><Relationship Id="rId37" Type="http://schemas.openxmlformats.org/officeDocument/2006/relationships/tags" Target="../tags/tag6.xml"/><Relationship Id="rId36" Type="http://schemas.openxmlformats.org/officeDocument/2006/relationships/tags" Target="../tags/tag5.xml"/><Relationship Id="rId35" Type="http://schemas.openxmlformats.org/officeDocument/2006/relationships/image" Target="../media/image31.svg"/><Relationship Id="rId34" Type="http://schemas.openxmlformats.org/officeDocument/2006/relationships/image" Target="../media/image30.png"/><Relationship Id="rId33" Type="http://schemas.openxmlformats.org/officeDocument/2006/relationships/tags" Target="../tags/tag4.xml"/><Relationship Id="rId32" Type="http://schemas.openxmlformats.org/officeDocument/2006/relationships/tags" Target="../tags/tag3.xml"/><Relationship Id="rId31" Type="http://schemas.openxmlformats.org/officeDocument/2006/relationships/image" Target="../media/image29.svg"/><Relationship Id="rId30" Type="http://schemas.openxmlformats.org/officeDocument/2006/relationships/image" Target="../media/image28.png"/><Relationship Id="rId3" Type="http://schemas.openxmlformats.org/officeDocument/2006/relationships/image" Target="../media/image3.png"/><Relationship Id="rId29" Type="http://schemas.openxmlformats.org/officeDocument/2006/relationships/image" Target="../media/image27.svg"/><Relationship Id="rId28" Type="http://schemas.openxmlformats.org/officeDocument/2006/relationships/image" Target="../media/image26.png"/><Relationship Id="rId27" Type="http://schemas.openxmlformats.org/officeDocument/2006/relationships/tags" Target="../tags/tag2.xml"/><Relationship Id="rId26" Type="http://schemas.openxmlformats.org/officeDocument/2006/relationships/image" Target="../media/image25.svg"/><Relationship Id="rId25" Type="http://schemas.openxmlformats.org/officeDocument/2006/relationships/image" Target="../media/image24.png"/><Relationship Id="rId24" Type="http://schemas.openxmlformats.org/officeDocument/2006/relationships/tags" Target="../tags/tag1.xml"/><Relationship Id="rId23" Type="http://schemas.openxmlformats.org/officeDocument/2006/relationships/image" Target="../media/image23.sv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sv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0.png"/><Relationship Id="rId10" Type="http://schemas.openxmlformats.org/officeDocument/2006/relationships/tags" Target="../tags/tag19.xml"/><Relationship Id="rId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43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43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43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43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10" Type="http://schemas.openxmlformats.org/officeDocument/2006/relationships/tags" Target="../tags/tag20.xml"/><Relationship Id="rId1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43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6.jpeg"/><Relationship Id="rId15" Type="http://schemas.openxmlformats.org/officeDocument/2006/relationships/image" Target="../media/image3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42.jpeg"/><Relationship Id="rId2" Type="http://schemas.openxmlformats.org/officeDocument/2006/relationships/image" Target="../media/image2.svg"/><Relationship Id="rId19" Type="http://schemas.openxmlformats.org/officeDocument/2006/relationships/image" Target="../media/image41.jpeg"/><Relationship Id="rId18" Type="http://schemas.openxmlformats.org/officeDocument/2006/relationships/image" Target="../media/image40.jpeg"/><Relationship Id="rId17" Type="http://schemas.openxmlformats.org/officeDocument/2006/relationships/image" Target="../media/image39.jpeg"/><Relationship Id="rId16" Type="http://schemas.openxmlformats.org/officeDocument/2006/relationships/image" Target="../media/image38.png"/><Relationship Id="rId15" Type="http://schemas.openxmlformats.org/officeDocument/2006/relationships/image" Target="../media/image37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5" Type="http://schemas.openxmlformats.org/officeDocument/2006/relationships/image" Target="../media/image43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2.sv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47.png"/><Relationship Id="rId17" Type="http://schemas.openxmlformats.org/officeDocument/2006/relationships/image" Target="../media/image46.png"/><Relationship Id="rId16" Type="http://schemas.openxmlformats.org/officeDocument/2006/relationships/image" Target="../media/image45.jpeg"/><Relationship Id="rId15" Type="http://schemas.openxmlformats.org/officeDocument/2006/relationships/image" Target="../media/image38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48.jpe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50.png"/><Relationship Id="rId16" Type="http://schemas.openxmlformats.org/officeDocument/2006/relationships/image" Target="../media/image49.jpeg"/><Relationship Id="rId15" Type="http://schemas.openxmlformats.org/officeDocument/2006/relationships/image" Target="../media/image43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51.jpeg"/><Relationship Id="rId15" Type="http://schemas.openxmlformats.org/officeDocument/2006/relationships/image" Target="../media/image43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8" Type="http://schemas.openxmlformats.org/officeDocument/2006/relationships/notesSlide" Target="../notesSlides/notesSlide9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15" Type="http://schemas.openxmlformats.org/officeDocument/2006/relationships/image" Target="../media/image43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1" y="-43982"/>
            <a:ext cx="12146816" cy="6855170"/>
            <a:chOff x="-1" y="-43982"/>
            <a:chExt cx="12146816" cy="6855170"/>
          </a:xfrm>
        </p:grpSpPr>
        <p:grpSp>
          <p:nvGrpSpPr>
            <p:cNvPr id="8" name="组合 7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18" name="图形 1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20" name="图形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21" name="图形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24" name="图形 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62" name="图形 6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63" name="图形 6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64" name="图形 6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9" name="矩形: 圆角 8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圆角 13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702832" y="3804023"/>
            <a:ext cx="6357756" cy="2954469"/>
            <a:chOff x="2702832" y="3804023"/>
            <a:chExt cx="6357756" cy="295446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5"/>
            <a:srcRect l="4423" t="37533" r="4180"/>
            <a:stretch>
              <a:fillRect/>
            </a:stretch>
          </p:blipFill>
          <p:spPr>
            <a:xfrm>
              <a:off x="4780564" y="4176912"/>
              <a:ext cx="2581275" cy="258158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6"/>
            <a:srcRect l="6840" t="55028" r="83551" b="20646"/>
            <a:stretch>
              <a:fillRect/>
            </a:stretch>
          </p:blipFill>
          <p:spPr>
            <a:xfrm>
              <a:off x="2702832" y="5813562"/>
              <a:ext cx="673768" cy="378460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17"/>
            <a:srcRect l="6645" r="82111" b="81114"/>
            <a:stretch>
              <a:fillRect/>
            </a:stretch>
          </p:blipFill>
          <p:spPr>
            <a:xfrm rot="19049884">
              <a:off x="4356213" y="4421996"/>
              <a:ext cx="851161" cy="478790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8"/>
            <a:srcRect l="81622" t="59473" r="5620" b="25764"/>
            <a:stretch>
              <a:fillRect/>
            </a:stretch>
          </p:blipFill>
          <p:spPr>
            <a:xfrm rot="1937145">
              <a:off x="7199150" y="4648599"/>
              <a:ext cx="938816" cy="527685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8"/>
            <a:srcRect l="50512" r="38767" b="81708"/>
            <a:stretch>
              <a:fillRect/>
            </a:stretch>
          </p:blipFill>
          <p:spPr>
            <a:xfrm>
              <a:off x="8254649" y="4195637"/>
              <a:ext cx="805939" cy="452755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9"/>
            <a:srcRect l="7299" t="36089" r="81277" b="44896"/>
            <a:stretch>
              <a:fillRect/>
            </a:stretch>
          </p:blipFill>
          <p:spPr>
            <a:xfrm>
              <a:off x="6881010" y="3804023"/>
              <a:ext cx="494198" cy="277495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6"/>
            <a:srcRect l="38685" t="20519" r="50000" b="62344"/>
            <a:stretch>
              <a:fillRect/>
            </a:stretch>
          </p:blipFill>
          <p:spPr>
            <a:xfrm>
              <a:off x="8112198" y="5419312"/>
              <a:ext cx="489481" cy="274955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20"/>
            <a:srcRect l="70645" t="17160" r="20552" b="65938"/>
            <a:stretch>
              <a:fillRect/>
            </a:stretch>
          </p:blipFill>
          <p:spPr>
            <a:xfrm rot="16960946">
              <a:off x="3178232" y="4062481"/>
              <a:ext cx="590692" cy="332105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21"/>
            <a:srcRect l="62066" t="19689" r="29363" b="66347"/>
            <a:stretch>
              <a:fillRect/>
            </a:stretch>
          </p:blipFill>
          <p:spPr>
            <a:xfrm>
              <a:off x="3877189" y="5250675"/>
              <a:ext cx="604962" cy="340360"/>
            </a:xfrm>
            <a:prstGeom prst="rect">
              <a:avLst/>
            </a:prstGeom>
          </p:spPr>
        </p:pic>
      </p:grpSp>
      <p:pic>
        <p:nvPicPr>
          <p:cNvPr id="26" name="图形 25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90894" y="1524444"/>
            <a:ext cx="1137016" cy="396233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990508" y="1413952"/>
            <a:ext cx="1499820" cy="609604"/>
          </a:xfrm>
          <a:prstGeom prst="rect">
            <a:avLst/>
          </a:prstGeom>
        </p:spPr>
      </p:pic>
      <p:pic>
        <p:nvPicPr>
          <p:cNvPr id="28" name="图形 2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411951" y="2629398"/>
            <a:ext cx="1016424" cy="499598"/>
          </a:xfrm>
          <a:prstGeom prst="rect">
            <a:avLst/>
          </a:prstGeom>
        </p:spPr>
      </p:pic>
      <p:pic>
        <p:nvPicPr>
          <p:cNvPr id="29" name="图形 28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839094" y="2452096"/>
            <a:ext cx="844149" cy="396233"/>
          </a:xfrm>
          <a:prstGeom prst="rect">
            <a:avLst/>
          </a:prstGeom>
        </p:spPr>
      </p:pic>
      <p:grpSp>
        <p:nvGrpSpPr>
          <p:cNvPr id="65" name="组合 64"/>
          <p:cNvGrpSpPr/>
          <p:nvPr>
            <p:custDataLst>
              <p:tags r:id="rId32"/>
            </p:custDataLst>
          </p:nvPr>
        </p:nvGrpSpPr>
        <p:grpSpPr>
          <a:xfrm>
            <a:off x="2470798" y="1704122"/>
            <a:ext cx="7466065" cy="1425083"/>
            <a:chOff x="2343950" y="1767181"/>
            <a:chExt cx="7466065" cy="1425083"/>
          </a:xfrm>
        </p:grpSpPr>
        <p:pic>
          <p:nvPicPr>
            <p:cNvPr id="36" name="图形 35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8566868" y="1949117"/>
              <a:ext cx="1243147" cy="1243147"/>
            </a:xfrm>
            <a:prstGeom prst="rect">
              <a:avLst/>
            </a:prstGeom>
          </p:spPr>
        </p:pic>
        <p:pic>
          <p:nvPicPr>
            <p:cNvPr id="37" name="图形 36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472647" y="1947697"/>
              <a:ext cx="1243147" cy="1243147"/>
            </a:xfrm>
            <a:prstGeom prst="rect">
              <a:avLst/>
            </a:prstGeom>
          </p:spPr>
        </p:pic>
        <p:pic>
          <p:nvPicPr>
            <p:cNvPr id="38" name="图形 37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041763" y="1939119"/>
              <a:ext cx="1243147" cy="1243147"/>
            </a:xfrm>
            <a:prstGeom prst="rect">
              <a:avLst/>
            </a:prstGeom>
          </p:spPr>
        </p:pic>
        <p:pic>
          <p:nvPicPr>
            <p:cNvPr id="44" name="图形 43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3880678" y="1934723"/>
              <a:ext cx="1243147" cy="1243147"/>
            </a:xfrm>
            <a:prstGeom prst="rect">
              <a:avLst/>
            </a:prstGeom>
          </p:spPr>
        </p:pic>
        <p:pic>
          <p:nvPicPr>
            <p:cNvPr id="45" name="图形 44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2355573" y="1924725"/>
              <a:ext cx="1243147" cy="1243147"/>
            </a:xfrm>
            <a:prstGeom prst="rect">
              <a:avLst/>
            </a:prstGeom>
          </p:spPr>
        </p:pic>
        <p:sp>
          <p:nvSpPr>
            <p:cNvPr id="39" name="标题 1"/>
            <p:cNvSpPr txBox="1"/>
            <p:nvPr>
              <p:custDataLst>
                <p:tags r:id="rId40"/>
              </p:custDataLst>
            </p:nvPr>
          </p:nvSpPr>
          <p:spPr>
            <a:xfrm>
              <a:off x="2343950" y="1789314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磁</a:t>
              </a:r>
              <a:endParaRPr lang="zh-CN" altLang="en-US" sz="7200" b="1" dirty="0">
                <a:solidFill>
                  <a:srgbClr val="163B7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0" name="标题 1"/>
            <p:cNvSpPr txBox="1"/>
            <p:nvPr>
              <p:custDataLst>
                <p:tags r:id="rId41"/>
              </p:custDataLst>
            </p:nvPr>
          </p:nvSpPr>
          <p:spPr>
            <a:xfrm>
              <a:off x="3913105" y="1781131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</a:t>
              </a:r>
              <a:endParaRPr lang="zh-CN" altLang="en-US" sz="7200" b="1" dirty="0">
                <a:solidFill>
                  <a:srgbClr val="163B7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1" name="标题 1"/>
            <p:cNvSpPr txBox="1"/>
            <p:nvPr>
              <p:custDataLst>
                <p:tags r:id="rId42"/>
              </p:custDataLst>
            </p:nvPr>
          </p:nvSpPr>
          <p:spPr>
            <a:xfrm>
              <a:off x="5501044" y="1774777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</a:t>
              </a:r>
              <a:endParaRPr lang="zh-CN" altLang="en-US" sz="7200" b="1" dirty="0">
                <a:solidFill>
                  <a:srgbClr val="163B7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2" name="标题 1"/>
            <p:cNvSpPr txBox="1"/>
            <p:nvPr>
              <p:custDataLst>
                <p:tags r:id="rId43"/>
              </p:custDataLst>
            </p:nvPr>
          </p:nvSpPr>
          <p:spPr>
            <a:xfrm>
              <a:off x="7046536" y="1768609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磁</a:t>
              </a:r>
              <a:endParaRPr lang="zh-CN" altLang="en-US" sz="7200" b="1" dirty="0">
                <a:solidFill>
                  <a:srgbClr val="163B7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标题 1"/>
            <p:cNvSpPr txBox="1"/>
            <p:nvPr>
              <p:custDataLst>
                <p:tags r:id="rId44"/>
              </p:custDataLst>
            </p:nvPr>
          </p:nvSpPr>
          <p:spPr>
            <a:xfrm>
              <a:off x="8519683" y="1767181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力</a:t>
              </a:r>
              <a:endParaRPr lang="zh-CN" altLang="en-US" sz="7200" b="1" dirty="0">
                <a:solidFill>
                  <a:srgbClr val="163B7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360291" y="539889"/>
            <a:ext cx="3772828" cy="709818"/>
            <a:chOff x="7608379" y="3085393"/>
            <a:chExt cx="3772828" cy="589561"/>
          </a:xfrm>
        </p:grpSpPr>
        <p:sp>
          <p:nvSpPr>
            <p:cNvPr id="51" name="等腰三角形 50"/>
            <p:cNvSpPr/>
            <p:nvPr/>
          </p:nvSpPr>
          <p:spPr>
            <a:xfrm rot="10800000">
              <a:off x="7608379" y="3093953"/>
              <a:ext cx="673961" cy="58100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等腰三角形 51"/>
            <p:cNvSpPr/>
            <p:nvPr/>
          </p:nvSpPr>
          <p:spPr>
            <a:xfrm rot="10800000">
              <a:off x="8128869" y="3090532"/>
              <a:ext cx="673961" cy="581001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10800000">
              <a:off x="8649359" y="3089073"/>
              <a:ext cx="673961" cy="58100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等腰三角形 53"/>
            <p:cNvSpPr/>
            <p:nvPr/>
          </p:nvSpPr>
          <p:spPr>
            <a:xfrm rot="10800000">
              <a:off x="9169849" y="3086569"/>
              <a:ext cx="673961" cy="581001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/>
          </p:nvSpPr>
          <p:spPr>
            <a:xfrm rot="10800000">
              <a:off x="9666266" y="3089356"/>
              <a:ext cx="673961" cy="58100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等腰三角形 55"/>
            <p:cNvSpPr/>
            <p:nvPr/>
          </p:nvSpPr>
          <p:spPr>
            <a:xfrm rot="10800000">
              <a:off x="10186756" y="3086852"/>
              <a:ext cx="673961" cy="581001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等腰三角形 56"/>
            <p:cNvSpPr/>
            <p:nvPr/>
          </p:nvSpPr>
          <p:spPr>
            <a:xfrm rot="10800000">
              <a:off x="10707246" y="3085393"/>
              <a:ext cx="673961" cy="581001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标题 3"/>
          <p:cNvSpPr txBox="1"/>
          <p:nvPr/>
        </p:nvSpPr>
        <p:spPr>
          <a:xfrm>
            <a:off x="7442495" y="559686"/>
            <a:ext cx="5213723" cy="451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2400" b="1" spc="1650" dirty="0">
                <a:solidFill>
                  <a:srgbClr val="163B7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小学科学苏教版</a:t>
            </a:r>
            <a:endParaRPr lang="zh-CN" altLang="en-US" sz="2400" b="1" spc="1650" dirty="0">
              <a:solidFill>
                <a:srgbClr val="163B7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6"/>
          <a:srcRect l="79117" t="19089" r="8987" b="65638"/>
          <a:stretch>
            <a:fillRect/>
          </a:stretch>
        </p:blipFill>
        <p:spPr>
          <a:xfrm rot="20400000">
            <a:off x="1031875" y="779780"/>
            <a:ext cx="1324610" cy="7448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994947" y="2999826"/>
            <a:ext cx="1152525" cy="1276350"/>
            <a:chOff x="9640564" y="2426312"/>
            <a:chExt cx="1152525" cy="1276350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9640564" y="2426312"/>
              <a:ext cx="1152525" cy="1276350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47"/>
            <a:srcRect l="79117" t="19089" r="8987" b="65638"/>
            <a:stretch>
              <a:fillRect/>
            </a:stretch>
          </p:blipFill>
          <p:spPr>
            <a:xfrm rot="11666819" flipV="1">
              <a:off x="9751836" y="2669284"/>
              <a:ext cx="823275" cy="462915"/>
            </a:xfrm>
            <a:prstGeom prst="rect">
              <a:avLst/>
            </a:prstGeom>
          </p:spPr>
        </p:pic>
      </p:grpSp>
      <p:sp>
        <p:nvSpPr>
          <p:cNvPr id="74" name="矩形 73"/>
          <p:cNvSpPr/>
          <p:nvPr/>
        </p:nvSpPr>
        <p:spPr>
          <a:xfrm>
            <a:off x="2343950" y="3168869"/>
            <a:ext cx="7495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二年级下册 第二单元 玩磁铁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8" name="标题 1"/>
          <p:cNvSpPr txBox="1"/>
          <p:nvPr>
            <p:custDataLst>
              <p:tags r:id="rId48"/>
            </p:custDataLst>
          </p:nvPr>
        </p:nvSpPr>
        <p:spPr>
          <a:xfrm>
            <a:off x="2507697" y="1365060"/>
            <a:ext cx="1210720" cy="59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err="1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cí</a:t>
            </a:r>
            <a:r>
              <a:rPr lang="en-US" altLang="zh-CN" sz="4000" b="1" dirty="0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sz="4000" b="1" dirty="0">
              <a:solidFill>
                <a:srgbClr val="163B72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1" name="标题 1"/>
          <p:cNvSpPr txBox="1"/>
          <p:nvPr>
            <p:custDataLst>
              <p:tags r:id="rId49"/>
            </p:custDataLst>
          </p:nvPr>
        </p:nvSpPr>
        <p:spPr>
          <a:xfrm>
            <a:off x="3990717" y="1353464"/>
            <a:ext cx="1210720" cy="59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err="1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tiě</a:t>
            </a:r>
            <a:endParaRPr lang="zh-CN" altLang="en-US" sz="4000" b="1" dirty="0">
              <a:solidFill>
                <a:srgbClr val="163B72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5" name="标题 1"/>
          <p:cNvSpPr txBox="1"/>
          <p:nvPr>
            <p:custDataLst>
              <p:tags r:id="rId50"/>
            </p:custDataLst>
          </p:nvPr>
        </p:nvSpPr>
        <p:spPr>
          <a:xfrm>
            <a:off x="5611543" y="1348711"/>
            <a:ext cx="1210720" cy="59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de</a:t>
            </a:r>
            <a:endParaRPr lang="zh-CN" altLang="en-US" sz="4000" b="1" dirty="0">
              <a:solidFill>
                <a:srgbClr val="163B72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6" name="标题 1"/>
          <p:cNvSpPr txBox="1"/>
          <p:nvPr>
            <p:custDataLst>
              <p:tags r:id="rId51"/>
            </p:custDataLst>
          </p:nvPr>
        </p:nvSpPr>
        <p:spPr>
          <a:xfrm>
            <a:off x="7145311" y="1348711"/>
            <a:ext cx="1210720" cy="59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err="1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+mn-ea"/>
              </a:rPr>
              <a:t>cí</a:t>
            </a:r>
            <a:endParaRPr lang="zh-CN" altLang="en-US" sz="4000" b="1" dirty="0">
              <a:solidFill>
                <a:srgbClr val="163B72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7" name="标题 1"/>
          <p:cNvSpPr txBox="1"/>
          <p:nvPr>
            <p:custDataLst>
              <p:tags r:id="rId52"/>
            </p:custDataLst>
          </p:nvPr>
        </p:nvSpPr>
        <p:spPr>
          <a:xfrm>
            <a:off x="8726143" y="1348711"/>
            <a:ext cx="1210720" cy="59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err="1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lì</a:t>
            </a:r>
            <a:r>
              <a:rPr lang="en-US" altLang="zh-CN" sz="4000" b="1" dirty="0">
                <a:solidFill>
                  <a:srgbClr val="163B72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endParaRPr lang="zh-CN" altLang="en-US" sz="4000" b="1" dirty="0">
              <a:solidFill>
                <a:srgbClr val="163B72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WeChat_20240428140534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175076" y="1989209"/>
            <a:ext cx="8101120" cy="4663724"/>
            <a:chOff x="3175076" y="1989209"/>
            <a:chExt cx="8101120" cy="4663724"/>
          </a:xfrm>
        </p:grpSpPr>
        <p:grpSp>
          <p:nvGrpSpPr>
            <p:cNvPr id="5" name="组合 4"/>
            <p:cNvGrpSpPr/>
            <p:nvPr/>
          </p:nvGrpSpPr>
          <p:grpSpPr>
            <a:xfrm>
              <a:off x="3175076" y="1989209"/>
              <a:ext cx="7547264" cy="1626599"/>
              <a:chOff x="3175076" y="1989209"/>
              <a:chExt cx="7547264" cy="1626599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240931" y="1989209"/>
                <a:ext cx="7219359" cy="162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zh-CN" altLang="en-US" sz="3200" spc="5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磁铁在生活中有哪些应用呢？一起来讨论吧！</a:t>
                </a:r>
                <a:endParaRPr lang="zh-CN" altLang="en-US" sz="3200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358775" y="1989209"/>
                <a:ext cx="73635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cí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tiě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zài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sheng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huó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zhōng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yǒu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nǎ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xiē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yìng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yòng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ne </a:t>
                </a:r>
                <a:r>
                  <a:rPr lang="zh-CN" altLang="en-US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</a:t>
                </a:r>
                <a:r>
                  <a:rPr lang="en-US" altLang="zh-CN" sz="1800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ī</a:t>
                </a:r>
                <a:r>
                  <a:rPr lang="en-US" altLang="zh-CN" sz="1800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zh-CN" altLang="en-US" spc="-8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3175076" y="2801161"/>
                <a:ext cx="7453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qǐ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lái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tǎo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lùn</a:t>
                </a:r>
                <a:r>
                  <a:rPr lang="en-US" altLang="zh-CN" spc="-8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US" altLang="zh-CN" spc="-8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ba</a:t>
                </a:r>
                <a:endParaRPr lang="zh-CN" altLang="en-US" spc="-8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66576" y="3343183"/>
              <a:ext cx="3309620" cy="33097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03495" y="2494490"/>
            <a:ext cx="9493820" cy="3412069"/>
            <a:chOff x="1403495" y="2494490"/>
            <a:chExt cx="9493820" cy="3412069"/>
          </a:xfrm>
        </p:grpSpPr>
        <p:sp>
          <p:nvSpPr>
            <p:cNvPr id="21" name="流程图: 显示 20"/>
            <p:cNvSpPr/>
            <p:nvPr/>
          </p:nvSpPr>
          <p:spPr>
            <a:xfrm>
              <a:off x="6764735" y="3119411"/>
              <a:ext cx="4132580" cy="1081114"/>
            </a:xfrm>
            <a:prstGeom prst="flowChartDisplay">
              <a:avLst/>
            </a:prstGeom>
            <a:solidFill>
              <a:schemeClr val="accent4">
                <a:lumMod val="20000"/>
                <a:lumOff val="8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60000"/>
                </a:lnSpc>
              </a:pP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cí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xìng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mén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xī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endPara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algn="ctr"/>
              <a:r>
                <a:rPr lang="zh-CN" altLang="en-US" sz="32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磁 性 门 吸</a:t>
              </a:r>
              <a:endPara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pic>
          <p:nvPicPr>
            <p:cNvPr id="1028" name="Picture 4" descr="门吸如何安装会更加方便实用?_将门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03495" y="2494490"/>
              <a:ext cx="4971415" cy="34120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534919" y="1009890"/>
            <a:ext cx="6164667" cy="837842"/>
            <a:chOff x="3534919" y="1009890"/>
            <a:chExt cx="6164667" cy="837842"/>
          </a:xfrm>
        </p:grpSpPr>
        <p:sp>
          <p:nvSpPr>
            <p:cNvPr id="23" name="文本框 22"/>
            <p:cNvSpPr txBox="1"/>
            <p:nvPr/>
          </p:nvSpPr>
          <p:spPr>
            <a:xfrm>
              <a:off x="3613550" y="1058285"/>
              <a:ext cx="608603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zh-CN" altLang="en-US" sz="3200" spc="500" dirty="0">
                  <a:latin typeface="黑体" panose="02010609060101010101" pitchFamily="49" charset="-122"/>
                  <a:ea typeface="黑体" panose="02010609060101010101" pitchFamily="49" charset="-122"/>
                </a:rPr>
                <a:t>生活中哪些地方用到了磁铁？</a:t>
              </a:r>
              <a:endParaRPr lang="zh-CN" altLang="en-US" sz="3200" spc="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534919" y="1009890"/>
              <a:ext cx="5867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shēng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huó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zhōng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sz="1800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ǎ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xiē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dì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fang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yòng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dào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le 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cí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tiě</a:t>
              </a:r>
              <a:endParaRPr lang="zh-CN" altLang="en-US" spc="-8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372950" y="2112328"/>
            <a:ext cx="9524365" cy="2632710"/>
            <a:chOff x="1372950" y="2112328"/>
            <a:chExt cx="9524365" cy="2632710"/>
          </a:xfrm>
        </p:grpSpPr>
        <p:sp>
          <p:nvSpPr>
            <p:cNvPr id="21" name="流程图: 显示 20"/>
            <p:cNvSpPr/>
            <p:nvPr/>
          </p:nvSpPr>
          <p:spPr>
            <a:xfrm>
              <a:off x="6764735" y="3119411"/>
              <a:ext cx="4132580" cy="1081114"/>
            </a:xfrm>
            <a:prstGeom prst="flowChartDisplay">
              <a:avLst/>
            </a:prstGeom>
            <a:solidFill>
              <a:schemeClr val="accent4">
                <a:lumMod val="20000"/>
                <a:lumOff val="8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60000"/>
                </a:lnSpc>
              </a:pP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cí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xìng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bǎn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tiē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endPara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algn="ctr"/>
              <a:r>
                <a:rPr lang="zh-CN" altLang="en-US" sz="32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磁 性 板 贴</a:t>
              </a:r>
              <a:endPara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pic>
          <p:nvPicPr>
            <p:cNvPr id="19" name="图片 18" descr="图片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72950" y="2112328"/>
              <a:ext cx="5391785" cy="263271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3534919" y="1009890"/>
            <a:ext cx="6164667" cy="837842"/>
            <a:chOff x="3534919" y="1009890"/>
            <a:chExt cx="6164667" cy="837842"/>
          </a:xfrm>
        </p:grpSpPr>
        <p:sp>
          <p:nvSpPr>
            <p:cNvPr id="23" name="文本框 22"/>
            <p:cNvSpPr txBox="1"/>
            <p:nvPr/>
          </p:nvSpPr>
          <p:spPr>
            <a:xfrm>
              <a:off x="3613550" y="1058285"/>
              <a:ext cx="608603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zh-CN" altLang="en-US" sz="3200" spc="500" dirty="0">
                  <a:latin typeface="黑体" panose="02010609060101010101" pitchFamily="49" charset="-122"/>
                  <a:ea typeface="黑体" panose="02010609060101010101" pitchFamily="49" charset="-122"/>
                </a:rPr>
                <a:t>生活中哪些地方用到了磁铁？</a:t>
              </a:r>
              <a:endParaRPr lang="zh-CN" altLang="en-US" sz="3200" spc="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534919" y="1009890"/>
              <a:ext cx="5867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shēng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huó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zhōng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sz="1800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ǎ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xiē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dì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fang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yòng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dào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le 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cí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tiě</a:t>
              </a:r>
              <a:endParaRPr lang="zh-CN" altLang="en-US" spc="-8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534919" y="1009890"/>
            <a:ext cx="6164667" cy="837842"/>
            <a:chOff x="3534919" y="1009890"/>
            <a:chExt cx="6164667" cy="837842"/>
          </a:xfrm>
        </p:grpSpPr>
        <p:sp>
          <p:nvSpPr>
            <p:cNvPr id="17" name="文本框 16"/>
            <p:cNvSpPr txBox="1"/>
            <p:nvPr/>
          </p:nvSpPr>
          <p:spPr>
            <a:xfrm>
              <a:off x="3613550" y="1058285"/>
              <a:ext cx="6086036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zh-CN" altLang="en-US" sz="3200" spc="500" dirty="0">
                  <a:latin typeface="黑体" panose="02010609060101010101" pitchFamily="49" charset="-122"/>
                  <a:ea typeface="黑体" panose="02010609060101010101" pitchFamily="49" charset="-122"/>
                </a:rPr>
                <a:t>生活中哪些地方用到了磁铁？</a:t>
              </a:r>
              <a:endParaRPr lang="zh-CN" altLang="en-US" sz="3200" spc="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534919" y="1009890"/>
              <a:ext cx="5867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shēng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huó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zhōng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sz="1800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ǎ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xiē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dì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fang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yòng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dào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le 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cí</a:t>
              </a:r>
              <a:r>
                <a:rPr lang="en-US" altLang="zh-CN" spc="-8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pc="-8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tiě</a:t>
              </a:r>
              <a:endParaRPr lang="zh-CN" altLang="en-US" spc="-8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61769" y="2620267"/>
            <a:ext cx="9435546" cy="3206115"/>
            <a:chOff x="1461769" y="2620267"/>
            <a:chExt cx="9435546" cy="3206115"/>
          </a:xfrm>
        </p:grpSpPr>
        <p:pic>
          <p:nvPicPr>
            <p:cNvPr id="20" name="图片 19" descr="图片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1769" y="2620267"/>
              <a:ext cx="4007928" cy="3206115"/>
            </a:xfrm>
            <a:prstGeom prst="ellipse">
              <a:avLst/>
            </a:prstGeom>
            <a:effectLst>
              <a:softEdge rad="127000"/>
            </a:effectLst>
          </p:spPr>
        </p:pic>
        <p:sp>
          <p:nvSpPr>
            <p:cNvPr id="21" name="流程图: 显示 20"/>
            <p:cNvSpPr/>
            <p:nvPr/>
          </p:nvSpPr>
          <p:spPr>
            <a:xfrm>
              <a:off x="6764735" y="3119411"/>
              <a:ext cx="4132580" cy="1081114"/>
            </a:xfrm>
            <a:prstGeom prst="flowChartDisplay">
              <a:avLst/>
            </a:prstGeom>
            <a:solidFill>
              <a:schemeClr val="accent4">
                <a:lumMod val="20000"/>
                <a:lumOff val="8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60000"/>
                </a:lnSpc>
              </a:pP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cā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bō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      li        </a:t>
              </a:r>
              <a:r>
                <a:rPr lang="en-US" altLang="zh-CN" sz="2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qì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endPara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algn="ctr"/>
              <a:r>
                <a:rPr lang="zh-CN" altLang="en-US" sz="32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擦 玻 璃 器</a:t>
              </a:r>
              <a:endPara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9454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磁铁的用途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5691" y="-43982"/>
                <a:ext cx="4295775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2155" y="2530961"/>
            <a:ext cx="10654014" cy="3554414"/>
            <a:chOff x="892155" y="2530961"/>
            <a:chExt cx="10654014" cy="3554414"/>
          </a:xfrm>
        </p:grpSpPr>
        <p:grpSp>
          <p:nvGrpSpPr>
            <p:cNvPr id="15" name="组合 14"/>
            <p:cNvGrpSpPr/>
            <p:nvPr/>
          </p:nvGrpSpPr>
          <p:grpSpPr>
            <a:xfrm>
              <a:off x="892155" y="2530961"/>
              <a:ext cx="7225110" cy="3270570"/>
              <a:chOff x="6500" y="3977"/>
              <a:chExt cx="9710" cy="4831"/>
            </a:xfrm>
          </p:grpSpPr>
          <p:sp>
            <p:nvSpPr>
              <p:cNvPr id="16" name="爆炸形 1 1"/>
              <p:cNvSpPr/>
              <p:nvPr/>
            </p:nvSpPr>
            <p:spPr>
              <a:xfrm>
                <a:off x="6500" y="3977"/>
                <a:ext cx="9013" cy="4831"/>
              </a:xfrm>
              <a:prstGeom prst="irregularSeal1">
                <a:avLst/>
              </a:prstGeom>
              <a:solidFill>
                <a:schemeClr val="accent6">
                  <a:lumMod val="20000"/>
                  <a:lumOff val="80000"/>
                  <a:alpha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7942" y="6075"/>
                <a:ext cx="8268" cy="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spc="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磁铁的作用可真大</a:t>
                </a:r>
                <a:r>
                  <a:rPr lang="zh-CN" altLang="en-US" sz="36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！</a:t>
                </a:r>
                <a:endParaRPr lang="zh-CN" altLang="en-US" sz="36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5" name="图片 4" descr="卡通人物&#10;&#10;描述已自动生成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7169" y="2656375"/>
              <a:ext cx="3429000" cy="34290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133601" y="3674805"/>
              <a:ext cx="4573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cí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tiě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de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zuò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yòng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kě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zhēn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263140" y="638810"/>
            <a:ext cx="7400290" cy="5405120"/>
            <a:chOff x="3564" y="1006"/>
            <a:chExt cx="11654" cy="8512"/>
          </a:xfrm>
        </p:grpSpPr>
        <p:grpSp>
          <p:nvGrpSpPr>
            <p:cNvPr id="11" name="组合 10"/>
            <p:cNvGrpSpPr/>
            <p:nvPr/>
          </p:nvGrpSpPr>
          <p:grpSpPr>
            <a:xfrm>
              <a:off x="3564" y="1006"/>
              <a:ext cx="11654" cy="2393"/>
              <a:chOff x="2263390" y="638507"/>
              <a:chExt cx="7400419" cy="1519792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3155529" y="723483"/>
                <a:ext cx="6508280" cy="1434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70000"/>
                  </a:lnSpc>
                </a:pPr>
                <a:r>
                  <a:rPr lang="zh-CN" altLang="en-US" sz="2800" spc="5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下列物体哪些能被磁铁吸起来？</a:t>
                </a:r>
                <a:endParaRPr lang="en-US" altLang="zh-CN" sz="2800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algn="ctr">
                  <a:lnSpc>
                    <a:spcPct val="170000"/>
                  </a:lnSpc>
                </a:pPr>
                <a:r>
                  <a:rPr lang="zh-CN" altLang="en-US" sz="2800" spc="5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猜一猜，试一试！</a:t>
                </a:r>
                <a:endParaRPr lang="zh-CN" altLang="en-US" sz="2800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415357" y="688449"/>
                <a:ext cx="56925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xià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liè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wù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tǐ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nǎ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xiē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néng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bèi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cí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tiě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xī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qǐ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lái</a:t>
                </a:r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4653023" y="1395426"/>
                <a:ext cx="30441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cāi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yi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cāi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shì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yi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en-US" altLang="zh-CN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shì</a:t>
                </a:r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图片 9" descr="图片包含 徽标&#10;&#10;描述已自动生成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3390" y="638507"/>
                <a:ext cx="989965" cy="9906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9" name="图片 8" descr="磁铁材料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33" y="3638"/>
              <a:ext cx="7839" cy="5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7051" y="0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17" name="表格 16"/>
          <p:cNvGraphicFramePr/>
          <p:nvPr/>
        </p:nvGraphicFramePr>
        <p:xfrm>
          <a:off x="880505" y="1031940"/>
          <a:ext cx="10343023" cy="1992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650"/>
                <a:gridCol w="1724429"/>
                <a:gridCol w="1531430"/>
                <a:gridCol w="1377259"/>
                <a:gridCol w="1257920"/>
                <a:gridCol w="1758950"/>
                <a:gridCol w="1556385"/>
              </a:tblGrid>
              <a:tr h="6762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None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spc="-80" baseline="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    </a:t>
                      </a:r>
                      <a:endParaRPr lang="en-US" altLang="zh-CN" sz="32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60000"/>
                        </a:lnSpc>
                        <a:buNone/>
                      </a:pPr>
                      <a:r>
                        <a:rPr lang="en-US" altLang="zh-CN" sz="1600" b="0" spc="-10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  <a:sym typeface="+mn-ea"/>
                        </a:rPr>
                        <a:t> </a:t>
                      </a:r>
                      <a:endParaRPr lang="zh-CN" altLang="en-US" sz="3200" b="0" dirty="0"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600" b="0" spc="-1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60000"/>
                        </a:lnSpc>
                        <a:buNone/>
                      </a:pPr>
                      <a:r>
                        <a:rPr lang="en-US" altLang="zh-CN" sz="1600" b="0" spc="-100" baseline="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   </a:t>
                      </a: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</a:tr>
              <a:tr h="6762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预</a:t>
                      </a:r>
                      <a:r>
                        <a:rPr lang="en-US" altLang="zh-CN" sz="2800" b="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2800" b="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测</a:t>
                      </a:r>
                      <a:endParaRPr lang="zh-CN" altLang="en-US" sz="28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buNone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32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90000"/>
                        </a:lnSpc>
                        <a:buNone/>
                      </a:pPr>
                      <a:endParaRPr lang="zh-CN" altLang="en-US" sz="3200" b="0" dirty="0"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60000"/>
                        </a:lnSpc>
                        <a:buNone/>
                      </a:pPr>
                      <a:endParaRPr lang="zh-CN" altLang="en-US" sz="3200" b="0" spc="300" baseline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</a:tr>
              <a:tr h="479466">
                <a:tc>
                  <a:txBody>
                    <a:bodyPr/>
                    <a:lstStyle/>
                    <a:p>
                      <a:pPr>
                        <a:lnSpc>
                          <a:spcPct val="60000"/>
                        </a:lnSpc>
                        <a:buNone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a:t>   </a:t>
                      </a:r>
                      <a:endParaRPr lang="en-US" altLang="zh-CN" sz="16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结 果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 b="1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2439670" y="2348230"/>
            <a:ext cx="8057515" cy="1324610"/>
            <a:chOff x="4355" y="3696"/>
            <a:chExt cx="12689" cy="2086"/>
          </a:xfrm>
        </p:grpSpPr>
        <p:sp>
          <p:nvSpPr>
            <p:cNvPr id="18" name="文本框 17"/>
            <p:cNvSpPr txBox="1"/>
            <p:nvPr/>
          </p:nvSpPr>
          <p:spPr>
            <a:xfrm>
              <a:off x="4355" y="3698"/>
              <a:ext cx="724" cy="20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√</a:t>
              </a:r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320" y="3698"/>
              <a:ext cx="724" cy="20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√</a:t>
              </a:r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289" y="3698"/>
              <a:ext cx="724" cy="20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√</a:t>
              </a:r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804" y="3696"/>
              <a:ext cx="724" cy="20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187" y="3696"/>
              <a:ext cx="724" cy="2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√</a:t>
              </a:r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238" y="3698"/>
              <a:ext cx="724" cy="20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53795" y="3024505"/>
            <a:ext cx="8249920" cy="1334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实验要求：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（1）</a:t>
            </a:r>
            <a:r>
              <a:rPr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吸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：按照顺序用磁铁</a:t>
            </a:r>
            <a:r>
              <a:rPr sz="2800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一个一个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吸</a:t>
            </a:r>
            <a:endParaRPr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（2）</a:t>
            </a:r>
            <a:r>
              <a:rPr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记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：每吸完一个物品及时</a:t>
            </a:r>
            <a:r>
              <a:rPr sz="2800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记录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结果</a:t>
            </a:r>
            <a:endParaRPr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（3）</a:t>
            </a:r>
            <a:r>
              <a:rPr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理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：材料放进托盘</a:t>
            </a:r>
            <a:r>
              <a:rPr sz="2800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送回</a:t>
            </a: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原处</a:t>
            </a:r>
            <a:endParaRPr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r>
              <a:rPr 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思</a:t>
            </a:r>
            <a:r>
              <a:rPr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思考可以被磁铁吸引的物体有什么</a:t>
            </a:r>
            <a:r>
              <a:rPr lang="zh-CN" sz="28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共同点</a:t>
            </a:r>
            <a:endParaRPr lang="zh-CN" sz="2800" u="sng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3" name="图片 12" descr="回形针.webp"/>
          <p:cNvPicPr>
            <a:picLocks noChangeAspect="1"/>
          </p:cNvPicPr>
          <p:nvPr/>
        </p:nvPicPr>
        <p:blipFill>
          <a:blip r:embed="rId15"/>
          <a:srcRect t="24670" b="24229"/>
          <a:stretch>
            <a:fillRect/>
          </a:stretch>
        </p:blipFill>
        <p:spPr>
          <a:xfrm flipH="1">
            <a:off x="2242820" y="1046480"/>
            <a:ext cx="1247775" cy="637540"/>
          </a:xfrm>
          <a:prstGeom prst="rect">
            <a:avLst/>
          </a:prstGeom>
        </p:spPr>
      </p:pic>
      <p:pic>
        <p:nvPicPr>
          <p:cNvPr id="14" name="图片 13" descr="1角.webp"/>
          <p:cNvPicPr>
            <a:picLocks noChangeAspect="1"/>
          </p:cNvPicPr>
          <p:nvPr/>
        </p:nvPicPr>
        <p:blipFill>
          <a:blip r:embed="rId16"/>
          <a:srcRect l="50914"/>
          <a:stretch>
            <a:fillRect/>
          </a:stretch>
        </p:blipFill>
        <p:spPr>
          <a:xfrm>
            <a:off x="4079240" y="1042035"/>
            <a:ext cx="670560" cy="683895"/>
          </a:xfrm>
          <a:prstGeom prst="rect">
            <a:avLst/>
          </a:prstGeom>
        </p:spPr>
      </p:pic>
      <p:pic>
        <p:nvPicPr>
          <p:cNvPr id="15" name="图片 14" descr="铝盖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5945" y="989330"/>
            <a:ext cx="725805" cy="751840"/>
          </a:xfrm>
          <a:prstGeom prst="rect">
            <a:avLst/>
          </a:prstGeom>
        </p:spPr>
      </p:pic>
      <p:pic>
        <p:nvPicPr>
          <p:cNvPr id="16" name="图片 15" descr="刀片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1000" y="1046480"/>
            <a:ext cx="1092200" cy="678180"/>
          </a:xfrm>
          <a:prstGeom prst="rect">
            <a:avLst/>
          </a:prstGeom>
        </p:spPr>
      </p:pic>
      <p:pic>
        <p:nvPicPr>
          <p:cNvPr id="24" name="图片 23" descr="铜钥匙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52460" y="1045845"/>
            <a:ext cx="977265" cy="695325"/>
          </a:xfrm>
          <a:prstGeom prst="rect">
            <a:avLst/>
          </a:prstGeom>
        </p:spPr>
      </p:pic>
      <p:pic>
        <p:nvPicPr>
          <p:cNvPr id="25" name="图片 24" descr="铁夹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7445" y="1061085"/>
            <a:ext cx="686435" cy="636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59160" y="2309346"/>
            <a:ext cx="10654014" cy="3554414"/>
            <a:chOff x="892155" y="2530961"/>
            <a:chExt cx="10654014" cy="3554414"/>
          </a:xfrm>
        </p:grpSpPr>
        <p:grpSp>
          <p:nvGrpSpPr>
            <p:cNvPr id="15" name="组合 14"/>
            <p:cNvGrpSpPr/>
            <p:nvPr/>
          </p:nvGrpSpPr>
          <p:grpSpPr>
            <a:xfrm>
              <a:off x="892155" y="2530961"/>
              <a:ext cx="7460986" cy="3270570"/>
              <a:chOff x="6500" y="3977"/>
              <a:chExt cx="10027" cy="4831"/>
            </a:xfrm>
          </p:grpSpPr>
          <p:sp>
            <p:nvSpPr>
              <p:cNvPr id="16" name="爆炸形 1 1"/>
              <p:cNvSpPr/>
              <p:nvPr/>
            </p:nvSpPr>
            <p:spPr>
              <a:xfrm>
                <a:off x="6500" y="3977"/>
                <a:ext cx="9013" cy="4831"/>
              </a:xfrm>
              <a:prstGeom prst="irregularSeal1">
                <a:avLst/>
              </a:prstGeom>
              <a:solidFill>
                <a:srgbClr val="49B8A5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259" y="6028"/>
                <a:ext cx="8268" cy="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spc="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磁铁能吸铁和镍</a:t>
                </a:r>
                <a:r>
                  <a:rPr lang="zh-CN" altLang="en-US" sz="36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！</a:t>
                </a:r>
                <a:endParaRPr lang="zh-CN" altLang="en-US" sz="36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5" name="图片 4" descr="卡通人物&#10;&#10;描述已自动生成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17169" y="2656375"/>
              <a:ext cx="3429000" cy="34290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366452" y="3674805"/>
              <a:ext cx="434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cí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tiě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néng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xī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tiě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hé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altLang="zh-CN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niè</a:t>
              </a:r>
              <a:endPara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173480" y="1681480"/>
            <a:ext cx="3106420" cy="4039235"/>
            <a:chOff x="2824" y="2953"/>
            <a:chExt cx="4892" cy="6361"/>
          </a:xfrm>
        </p:grpSpPr>
        <p:pic>
          <p:nvPicPr>
            <p:cNvPr id="3" name="图片 2" descr="1角.webp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24" y="2953"/>
              <a:ext cx="4893" cy="2447"/>
            </a:xfrm>
            <a:prstGeom prst="rect">
              <a:avLst/>
            </a:prstGeom>
          </p:spPr>
        </p:pic>
        <p:pic>
          <p:nvPicPr>
            <p:cNvPr id="5" name="图片 4" descr="1元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90" y="5400"/>
              <a:ext cx="3937" cy="3915"/>
            </a:xfrm>
            <a:prstGeom prst="rect">
              <a:avLst/>
            </a:prstGeom>
          </p:spPr>
        </p:pic>
      </p:grpSp>
      <p:pic>
        <p:nvPicPr>
          <p:cNvPr id="8" name="图片 7" descr="螺母.web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8615" y="704215"/>
            <a:ext cx="3049905" cy="3049905"/>
          </a:xfrm>
          <a:prstGeom prst="rect">
            <a:avLst/>
          </a:prstGeom>
        </p:spPr>
      </p:pic>
      <p:pic>
        <p:nvPicPr>
          <p:cNvPr id="7" name="图片 6" descr="餐具.webp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8205" y="3054350"/>
            <a:ext cx="400177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" name="TextBox 3"/>
          <p:cNvSpPr txBox="1"/>
          <p:nvPr/>
        </p:nvSpPr>
        <p:spPr>
          <a:xfrm>
            <a:off x="6912565" y="2528327"/>
            <a:ext cx="375329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457200">
              <a:lnSpc>
                <a:spcPct val="150000"/>
              </a:lnSpc>
            </a:pP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给你提供一块磁铁、一把直尺、几个回形针和小铁珠，你打算怎么玩磁铁？</a:t>
            </a:r>
            <a:r>
              <a:rPr lang="zh-CN" altLang="zh-CN" sz="2400" dirty="0"/>
              <a:t> </a:t>
            </a:r>
            <a:endParaRPr lang="zh-CN" altLang="zh-CN" sz="2400" dirty="0"/>
          </a:p>
          <a:p>
            <a:pPr indent="457200">
              <a:lnSpc>
                <a:spcPct val="150000"/>
              </a:lnSpc>
            </a:pPr>
            <a:endParaRPr lang="zh-CN" altLang="en-US" sz="2400" dirty="0"/>
          </a:p>
        </p:txBody>
      </p:sp>
      <p:sp>
        <p:nvSpPr>
          <p:cNvPr id="10" name="文本框 13"/>
          <p:cNvSpPr txBox="1"/>
          <p:nvPr/>
        </p:nvSpPr>
        <p:spPr>
          <a:xfrm>
            <a:off x="5205732" y="898450"/>
            <a:ext cx="170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600" spc="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玩磁铁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5537" y="703005"/>
            <a:ext cx="434089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altLang="zh-CN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altLang="zh-CN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cí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zh-CN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tiě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zh-CN" alt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 descr="磁铁材料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1986280" y="1260475"/>
            <a:ext cx="3790315" cy="5055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45965" y="5309870"/>
            <a:ext cx="3540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5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能传递吸铁、镍</a:t>
            </a:r>
            <a:endParaRPr lang="zh-CN" altLang="en-US" sz="3200" spc="5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5" r="26050" b="24375"/>
          <a:stretch>
            <a:fillRect/>
          </a:stretch>
        </p:blipFill>
        <p:spPr>
          <a:xfrm>
            <a:off x="6901815" y="1381760"/>
            <a:ext cx="3836035" cy="3543300"/>
          </a:xfrm>
        </p:spPr>
      </p:pic>
      <p:pic>
        <p:nvPicPr>
          <p:cNvPr id="14" name="图片 13" descr="图片13"/>
          <p:cNvPicPr>
            <a:picLocks noChangeAspect="1"/>
          </p:cNvPicPr>
          <p:nvPr/>
        </p:nvPicPr>
        <p:blipFill>
          <a:blip r:embed="rId17"/>
          <a:srcRect l="44747" b="5658"/>
          <a:stretch>
            <a:fillRect/>
          </a:stretch>
        </p:blipFill>
        <p:spPr>
          <a:xfrm>
            <a:off x="2751455" y="1440180"/>
            <a:ext cx="3941445" cy="35560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125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pic>
        <p:nvPicPr>
          <p:cNvPr id="16" name="图片占位符 15" descr="IMG_3047"/>
          <p:cNvPicPr>
            <a:picLocks noGrp="1"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97630" y="1309370"/>
            <a:ext cx="4743450" cy="35585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30040" y="5243195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spc="5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能隔物吸铁、镍</a:t>
            </a:r>
            <a:endParaRPr lang="zh-CN" altLang="en-US" sz="3200" spc="5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34" y="-37931"/>
            <a:ext cx="12146816" cy="6855170"/>
            <a:chOff x="-1" y="-43982"/>
            <a:chExt cx="12146816" cy="6855170"/>
          </a:xfrm>
        </p:grpSpPr>
        <p:grpSp>
          <p:nvGrpSpPr>
            <p:cNvPr id="36" name="组合 35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38" name="图形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40" name="图形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41" name="图形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42" name="图形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43" name="图形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44" name="图形 4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20000">
            <a:off x="-648573" y="-197693"/>
            <a:ext cx="4382135" cy="3187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57015" y="4980305"/>
            <a:ext cx="4907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spc="5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能隔空</a:t>
            </a:r>
            <a:r>
              <a:rPr lang="zh-CN" altLang="en-US" sz="3200" spc="5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吸铁、镍</a:t>
            </a:r>
            <a:endParaRPr lang="zh-CN" altLang="en-US" sz="3200" spc="5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" name="图片 24" descr="图片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4861" y="1561710"/>
            <a:ext cx="6315710" cy="2684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0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1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2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3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4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5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6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7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8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ISPRING_PRESENTATION_TITLE" val="教育公开课1"/>
  <p:tag name="KSO_WPP_MARK_KEY" val="787599d7-1d05-4b35-922a-e21e66f29a4f"/>
  <p:tag name="COMMONDATA" val="eyJoZGlkIjoiOWVkMjE0OGZkZWZlMDBmNGVlYWMyYzY0MjJhN2NlZWMifQ=="/>
  <p:tag name="commondata" val="eyJoZGlkIjoiYTVjZGU2YTE4MGM5NjAxMDcyY2E0YmQzNTA0OTg4NDgifQ=="/>
</p:tagLst>
</file>

<file path=ppt/tags/tag3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4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5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6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7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8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ags/tag9.xml><?xml version="1.0" encoding="utf-8"?>
<p:tagLst xmlns:p="http://schemas.openxmlformats.org/presentationml/2006/main">
  <p:tag name="KSO_WM_DIAGRAM_VIRTUALLY_FRAME" val="{&quot;height&quot;:140.19637795275588,&quot;left&quot;:194.55102362204724,&quot;top&quot;:106.19771653543307,&quot;width&quot;:587.879133858267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WPS 演示</Application>
  <PresentationFormat>宽屏</PresentationFormat>
  <Paragraphs>116</Paragraphs>
  <Slides>16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黑体</vt:lpstr>
      <vt:lpstr>Calibri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教育公开课1</dc:title>
  <dc:creator>张 建春</dc:creator>
  <cp:lastModifiedBy>呆老湿</cp:lastModifiedBy>
  <cp:revision>87</cp:revision>
  <dcterms:created xsi:type="dcterms:W3CDTF">2019-10-15T09:41:00Z</dcterms:created>
  <dcterms:modified xsi:type="dcterms:W3CDTF">2024-04-29T05:21:17Z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089BD43175F6432D98C3B579B1D932A7_13</vt:lpwstr>
  </property>
  <property fmtid="{D5CDD505-2E9C-101B-9397-08002B2CF9AE}" pid="3" name="KSOProductBuildVer">
    <vt:lpwstr>2052-12.1.0.16729</vt:lpwstr>
  </property>
</Properties>
</file>