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56" r:id="rId3"/>
    <p:sldId id="257" r:id="rId5"/>
    <p:sldId id="258" r:id="rId6"/>
    <p:sldId id="259" r:id="rId7"/>
    <p:sldId id="261" r:id="rId8"/>
    <p:sldId id="262" r:id="rId9"/>
    <p:sldId id="318" r:id="rId10"/>
    <p:sldId id="319" r:id="rId11"/>
    <p:sldId id="323" r:id="rId12"/>
    <p:sldId id="324" r:id="rId13"/>
    <p:sldId id="332" r:id="rId14"/>
    <p:sldId id="325" r:id="rId15"/>
    <p:sldId id="326" r:id="rId16"/>
    <p:sldId id="310" r:id="rId17"/>
    <p:sldId id="311" r:id="rId18"/>
    <p:sldId id="314" r:id="rId19"/>
    <p:sldId id="264" r:id="rId20"/>
    <p:sldId id="327" r:id="rId21"/>
    <p:sldId id="267" r:id="rId22"/>
    <p:sldId id="328" r:id="rId23"/>
    <p:sldId id="329" r:id="rId24"/>
    <p:sldId id="330" r:id="rId25"/>
    <p:sldId id="268" r:id="rId26"/>
    <p:sldId id="357" r:id="rId27"/>
    <p:sldId id="273" r:id="rId28"/>
    <p:sldId id="358" r:id="rId29"/>
    <p:sldId id="303" r:id="rId30"/>
    <p:sldId id="304" r:id="rId31"/>
    <p:sldId id="331" r:id="rId32"/>
    <p:sldId id="277" r:id="rId33"/>
    <p:sldId id="359" r:id="rId34"/>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8" userDrawn="1">
          <p15:clr>
            <a:srgbClr val="A4A3A4"/>
          </p15:clr>
        </p15:guide>
        <p15:guide id="2" pos="38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新课标第一网" initials="" lastIdx="0" clrIdx="0"/>
  <p:cmAuthor id="2" name="DELL" initials="D" lastIdx="0" clrIdx="1"/>
  <p:cmAuthor id="3" name="Administrator" initials="A" lastIdx="0" clrIdx="2"/>
  <p:cmAuthor id="4" name="jh" initials="j" lastIdx="0" clrIdx="0"/>
  <p:cmAuthor id="5" name="www.xkb1.com" initials="w" lastIdx="0" clrIdx="1"/>
  <p:cmAuthor id="7" name="张路霞" initials="张" lastIdx="0" clrIdx="0"/>
  <p:cmAuthor id="8" name="xkb1.com" initials="x" lastIdx="0" clrIdx="0"/>
  <p:cmAuthor id="9" name="MING" initials="M" lastIdx="0" clrIdx="2"/>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06B"/>
    <a:srgbClr val="4874CB"/>
    <a:srgbClr val="3CE9D0"/>
    <a:srgbClr val="B2B2B2"/>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98"/>
        <p:guide pos="3802"/>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image" Target="../media/image16.GIF"/><Relationship Id="rId13" Type="http://schemas.openxmlformats.org/officeDocument/2006/relationships/slideLayout" Target="../slideLayouts/slideLayout7.xml"/><Relationship Id="rId12" Type="http://schemas.openxmlformats.org/officeDocument/2006/relationships/image" Target="../media/image8.jpeg"/><Relationship Id="rId11" Type="http://schemas.openxmlformats.org/officeDocument/2006/relationships/image" Target="../media/image7.jpeg"/><Relationship Id="rId10" Type="http://schemas.openxmlformats.org/officeDocument/2006/relationships/tags" Target="../tags/tag90.xml"/><Relationship Id="rId1" Type="http://schemas.openxmlformats.org/officeDocument/2006/relationships/tags" Target="../tags/tag82.xml"/></Relationships>
</file>

<file path=ppt/slides/_rels/slide11.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16.GIF"/><Relationship Id="rId13" Type="http://schemas.openxmlformats.org/officeDocument/2006/relationships/slideLayout" Target="../slideLayouts/slideLayout7.xml"/><Relationship Id="rId12" Type="http://schemas.openxmlformats.org/officeDocument/2006/relationships/image" Target="../media/image9.jpeg"/><Relationship Id="rId11" Type="http://schemas.openxmlformats.org/officeDocument/2006/relationships/tags" Target="../tags/tag99.xml"/><Relationship Id="rId10" Type="http://schemas.openxmlformats.org/officeDocument/2006/relationships/image" Target="../media/image8.jpeg"/><Relationship Id="rId1" Type="http://schemas.openxmlformats.org/officeDocument/2006/relationships/tags" Target="../tags/tag91.xml"/></Relationships>
</file>

<file path=ppt/slides/_rels/slide12.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6.GIF"/><Relationship Id="rId10" Type="http://schemas.openxmlformats.org/officeDocument/2006/relationships/slideLayout" Target="../slideLayouts/slideLayout7.xml"/><Relationship Id="rId1" Type="http://schemas.openxmlformats.org/officeDocument/2006/relationships/tags" Target="../tags/tag100.xml"/></Relationships>
</file>

<file path=ppt/slides/_rels/slide13.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2" Type="http://schemas.openxmlformats.org/officeDocument/2006/relationships/slideLayout" Target="../slideLayouts/slideLayout7.xml"/><Relationship Id="rId11" Type="http://schemas.openxmlformats.org/officeDocument/2006/relationships/image" Target="../media/image17.png"/><Relationship Id="rId10" Type="http://schemas.openxmlformats.org/officeDocument/2006/relationships/tags" Target="../tags/tag116.xml"/><Relationship Id="rId1" Type="http://schemas.openxmlformats.org/officeDocument/2006/relationships/tags" Target="../tags/tag107.xml"/></Relationships>
</file>

<file path=ppt/slides/_rels/slide14.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21.xml"/><Relationship Id="rId7" Type="http://schemas.openxmlformats.org/officeDocument/2006/relationships/image" Target="../media/image20.png"/><Relationship Id="rId6" Type="http://schemas.openxmlformats.org/officeDocument/2006/relationships/tags" Target="../tags/tag120.xml"/><Relationship Id="rId5" Type="http://schemas.openxmlformats.org/officeDocument/2006/relationships/image" Target="../media/image19.png"/><Relationship Id="rId4" Type="http://schemas.openxmlformats.org/officeDocument/2006/relationships/tags" Target="../tags/tag119.xml"/><Relationship Id="rId3" Type="http://schemas.openxmlformats.org/officeDocument/2006/relationships/image" Target="../media/image18.png"/><Relationship Id="rId28" Type="http://schemas.openxmlformats.org/officeDocument/2006/relationships/notesSlide" Target="../notesSlides/notesSlide8.xml"/><Relationship Id="rId27" Type="http://schemas.openxmlformats.org/officeDocument/2006/relationships/slideLayout" Target="../slideLayouts/slideLayout1.xml"/><Relationship Id="rId26" Type="http://schemas.openxmlformats.org/officeDocument/2006/relationships/image" Target="../media/image22.png"/><Relationship Id="rId25" Type="http://schemas.openxmlformats.org/officeDocument/2006/relationships/tags" Target="../tags/tag137.xml"/><Relationship Id="rId24" Type="http://schemas.openxmlformats.org/officeDocument/2006/relationships/tags" Target="../tags/tag136.xml"/><Relationship Id="rId23" Type="http://schemas.openxmlformats.org/officeDocument/2006/relationships/tags" Target="../tags/tag135.xml"/><Relationship Id="rId22" Type="http://schemas.openxmlformats.org/officeDocument/2006/relationships/tags" Target="../tags/tag134.xml"/><Relationship Id="rId21" Type="http://schemas.openxmlformats.org/officeDocument/2006/relationships/tags" Target="../tags/tag133.xml"/><Relationship Id="rId20" Type="http://schemas.openxmlformats.org/officeDocument/2006/relationships/tags" Target="../tags/tag132.xml"/><Relationship Id="rId2" Type="http://schemas.openxmlformats.org/officeDocument/2006/relationships/tags" Target="../tags/tag118.xml"/><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7.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tags" Target="../tags/tag138.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23.jpe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tags" Target="../tags/tag147.xml"/><Relationship Id="rId1" Type="http://schemas.openxmlformats.org/officeDocument/2006/relationships/tags" Target="../tags/tag14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tags" Target="../tags/tag149.xml"/><Relationship Id="rId1" Type="http://schemas.openxmlformats.org/officeDocument/2006/relationships/tags" Target="../tags/tag148.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tags" Target="../tags/tag153.xml"/><Relationship Id="rId4" Type="http://schemas.openxmlformats.org/officeDocument/2006/relationships/image" Target="../media/image6.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tags" Target="../tags/tag155.xml"/><Relationship Id="rId1" Type="http://schemas.openxmlformats.org/officeDocument/2006/relationships/tags" Target="../tags/tag154.xml"/></Relationships>
</file>

<file path=ppt/slides/_rels/slide21.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27.jpeg"/><Relationship Id="rId13" Type="http://schemas.openxmlformats.org/officeDocument/2006/relationships/slideLayout" Target="../slideLayouts/slideLayout7.xml"/><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6.xml"/></Relationships>
</file>

<file path=ppt/slides/_rels/slide22.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0" Type="http://schemas.openxmlformats.org/officeDocument/2006/relationships/slideLayout" Target="../slideLayouts/slideLayout7.xml"/><Relationship Id="rId3" Type="http://schemas.openxmlformats.org/officeDocument/2006/relationships/tags" Target="../tags/tag168.xml"/><Relationship Id="rId29" Type="http://schemas.openxmlformats.org/officeDocument/2006/relationships/tags" Target="../tags/tag194.xml"/><Relationship Id="rId28" Type="http://schemas.openxmlformats.org/officeDocument/2006/relationships/tags" Target="../tags/tag193.xml"/><Relationship Id="rId27" Type="http://schemas.openxmlformats.org/officeDocument/2006/relationships/tags" Target="../tags/tag192.xml"/><Relationship Id="rId26" Type="http://schemas.openxmlformats.org/officeDocument/2006/relationships/tags" Target="../tags/tag191.xml"/><Relationship Id="rId25" Type="http://schemas.openxmlformats.org/officeDocument/2006/relationships/tags" Target="../tags/tag190.xml"/><Relationship Id="rId24" Type="http://schemas.openxmlformats.org/officeDocument/2006/relationships/tags" Target="../tags/tag189.xml"/><Relationship Id="rId23" Type="http://schemas.openxmlformats.org/officeDocument/2006/relationships/tags" Target="../tags/tag188.xml"/><Relationship Id="rId22" Type="http://schemas.openxmlformats.org/officeDocument/2006/relationships/tags" Target="../tags/tag187.xml"/><Relationship Id="rId21" Type="http://schemas.openxmlformats.org/officeDocument/2006/relationships/tags" Target="../tags/tag186.xml"/><Relationship Id="rId20" Type="http://schemas.openxmlformats.org/officeDocument/2006/relationships/tags" Target="../tags/tag185.xml"/><Relationship Id="rId2" Type="http://schemas.openxmlformats.org/officeDocument/2006/relationships/image" Target="../media/image28.jpeg"/><Relationship Id="rId19" Type="http://schemas.openxmlformats.org/officeDocument/2006/relationships/tags" Target="../tags/tag184.xml"/><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7.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195.xml"/><Relationship Id="rId3" Type="http://schemas.openxmlformats.org/officeDocument/2006/relationships/image" Target="../media/image29.png"/><Relationship Id="rId2" Type="http://schemas.microsoft.com/office/2007/relationships/media" Target="../media/media2.mp4"/><Relationship Id="rId1" Type="http://schemas.openxmlformats.org/officeDocument/2006/relationships/video" Target="../media/media2.mp4"/></Relationships>
</file>

<file path=ppt/slides/_rels/slide24.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image" Target="../media/image31.jpeg"/><Relationship Id="rId3" Type="http://schemas.openxmlformats.org/officeDocument/2006/relationships/tags" Target="../tags/tag197.xml"/><Relationship Id="rId2" Type="http://schemas.openxmlformats.org/officeDocument/2006/relationships/image" Target="../media/image30.jpeg"/><Relationship Id="rId13" Type="http://schemas.openxmlformats.org/officeDocument/2006/relationships/notesSlide" Target="../notesSlides/notesSlide14.xml"/><Relationship Id="rId12" Type="http://schemas.openxmlformats.org/officeDocument/2006/relationships/slideLayout" Target="../slideLayouts/slideLayout1.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6.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tags" Target="../tags/tag207.xml"/><Relationship Id="rId4" Type="http://schemas.openxmlformats.org/officeDocument/2006/relationships/image" Target="../media/image33.jpeg"/><Relationship Id="rId3" Type="http://schemas.openxmlformats.org/officeDocument/2006/relationships/tags" Target="../tags/tag206.xml"/><Relationship Id="rId2" Type="http://schemas.openxmlformats.org/officeDocument/2006/relationships/image" Target="../media/image32.png"/><Relationship Id="rId1" Type="http://schemas.openxmlformats.org/officeDocument/2006/relationships/tags" Target="../tags/tag20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microsoft.com/office/2007/relationships/media" Target="../media/media3.mp4"/><Relationship Id="rId1" Type="http://schemas.openxmlformats.org/officeDocument/2006/relationships/video" Target="../media/media3.mp4"/></Relationships>
</file>

<file path=ppt/slides/_rels/slide27.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212.xml"/><Relationship Id="rId7" Type="http://schemas.openxmlformats.org/officeDocument/2006/relationships/image" Target="../media/image37.png"/><Relationship Id="rId6" Type="http://schemas.openxmlformats.org/officeDocument/2006/relationships/tags" Target="../tags/tag211.xml"/><Relationship Id="rId5" Type="http://schemas.openxmlformats.org/officeDocument/2006/relationships/image" Target="../media/image36.png"/><Relationship Id="rId4" Type="http://schemas.openxmlformats.org/officeDocument/2006/relationships/tags" Target="../tags/tag210.xml"/><Relationship Id="rId3" Type="http://schemas.openxmlformats.org/officeDocument/2006/relationships/image" Target="../media/image35.png"/><Relationship Id="rId2" Type="http://schemas.openxmlformats.org/officeDocument/2006/relationships/tags" Target="../tags/tag209.xml"/><Relationship Id="rId10" Type="http://schemas.openxmlformats.org/officeDocument/2006/relationships/slideLayout" Target="../slideLayouts/slideLayout2.xml"/><Relationship Id="rId1" Type="http://schemas.openxmlformats.org/officeDocument/2006/relationships/tags" Target="../tags/tag208.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9.png"/><Relationship Id="rId2" Type="http://schemas.openxmlformats.org/officeDocument/2006/relationships/tags" Target="../tags/tag214.xml"/><Relationship Id="rId1" Type="http://schemas.openxmlformats.org/officeDocument/2006/relationships/tags" Target="../tags/tag213.xml"/></Relationships>
</file>

<file path=ppt/slides/_rels/slide29.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image" Target="../media/image40.jpeg"/><Relationship Id="rId2" Type="http://schemas.openxmlformats.org/officeDocument/2006/relationships/tags" Target="../tags/tag216.xml"/><Relationship Id="rId11" Type="http://schemas.openxmlformats.org/officeDocument/2006/relationships/slideLayout" Target="../slideLayouts/slideLayout6.xml"/><Relationship Id="rId10" Type="http://schemas.openxmlformats.org/officeDocument/2006/relationships/tags" Target="../tags/tag223.xml"/><Relationship Id="rId1" Type="http://schemas.openxmlformats.org/officeDocument/2006/relationships/tags" Target="../tags/tag215.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tags" Target="../tags/tag8.xml"/><Relationship Id="rId3" Type="http://schemas.openxmlformats.org/officeDocument/2006/relationships/image" Target="../media/image4.jpeg"/><Relationship Id="rId2" Type="http://schemas.openxmlformats.org/officeDocument/2006/relationships/tags" Target="../tags/tag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image" Target="../media/image41.jpeg"/><Relationship Id="rId2" Type="http://schemas.openxmlformats.org/officeDocument/2006/relationships/tags" Target="../tags/tag225.xml"/><Relationship Id="rId1" Type="http://schemas.openxmlformats.org/officeDocument/2006/relationships/tags" Target="../tags/tag224.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42.png"/><Relationship Id="rId2" Type="http://schemas.microsoft.com/office/2007/relationships/media" Target="../media/media4.mp4"/><Relationship Id="rId1" Type="http://schemas.openxmlformats.org/officeDocument/2006/relationships/video" Target="../media/media4.mp4"/></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2" Type="http://schemas.openxmlformats.org/officeDocument/2006/relationships/notesSlide" Target="../notesSlides/notesSlide4.xml"/><Relationship Id="rId11" Type="http://schemas.openxmlformats.org/officeDocument/2006/relationships/slideLayout" Target="../slideLayouts/slideLayout1.xml"/><Relationship Id="rId10" Type="http://schemas.openxmlformats.org/officeDocument/2006/relationships/tags" Target="../tags/tag1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8.xml"/><Relationship Id="rId7" Type="http://schemas.openxmlformats.org/officeDocument/2006/relationships/image" Target="../media/image8.jpeg"/><Relationship Id="rId6" Type="http://schemas.openxmlformats.org/officeDocument/2006/relationships/tags" Target="../tags/tag17.xml"/><Relationship Id="rId5" Type="http://schemas.openxmlformats.org/officeDocument/2006/relationships/image" Target="../media/image7.jpeg"/><Relationship Id="rId4" Type="http://schemas.openxmlformats.org/officeDocument/2006/relationships/tags" Target="../tags/tag16.xml"/><Relationship Id="rId3" Type="http://schemas.openxmlformats.org/officeDocument/2006/relationships/image" Target="../media/image6.png"/><Relationship Id="rId2" Type="http://schemas.openxmlformats.org/officeDocument/2006/relationships/tags" Target="../tags/tag15.xml"/><Relationship Id="rId16" Type="http://schemas.openxmlformats.org/officeDocument/2006/relationships/notesSlide" Target="../notesSlides/notesSlide5.xml"/><Relationship Id="rId15" Type="http://schemas.openxmlformats.org/officeDocument/2006/relationships/slideLayout" Target="../slideLayouts/slideLayout1.xml"/><Relationship Id="rId14" Type="http://schemas.openxmlformats.org/officeDocument/2006/relationships/image" Target="../media/image10.png"/><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9.jpeg"/><Relationship Id="rId7" Type="http://schemas.openxmlformats.org/officeDocument/2006/relationships/tags" Target="../tags/tag26.xml"/><Relationship Id="rId6" Type="http://schemas.openxmlformats.org/officeDocument/2006/relationships/image" Target="../media/image8.jpeg"/><Relationship Id="rId5" Type="http://schemas.openxmlformats.org/officeDocument/2006/relationships/tags" Target="../tags/tag25.xml"/><Relationship Id="rId4" Type="http://schemas.openxmlformats.org/officeDocument/2006/relationships/image" Target="../media/image7.jpeg"/><Relationship Id="rId3" Type="http://schemas.openxmlformats.org/officeDocument/2006/relationships/tags" Target="../tags/tag24.xml"/><Relationship Id="rId2" Type="http://schemas.openxmlformats.org/officeDocument/2006/relationships/image" Target="../media/image6.png"/><Relationship Id="rId17" Type="http://schemas.openxmlformats.org/officeDocument/2006/relationships/notesSlide" Target="../notesSlides/notesSlide6.xml"/><Relationship Id="rId16" Type="http://schemas.openxmlformats.org/officeDocument/2006/relationships/slideLayout" Target="../slideLayouts/slideLayout1.xml"/><Relationship Id="rId15" Type="http://schemas.openxmlformats.org/officeDocument/2006/relationships/image" Target="../media/image11.jpeg"/><Relationship Id="rId14" Type="http://schemas.openxmlformats.org/officeDocument/2006/relationships/tags" Target="../tags/tag31.xml"/><Relationship Id="rId13" Type="http://schemas.openxmlformats.org/officeDocument/2006/relationships/image" Target="../media/image10.png"/><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image" Target="../media/image12.png"/><Relationship Id="rId3" Type="http://schemas.openxmlformats.org/officeDocument/2006/relationships/tags" Target="../tags/tag34.xml"/><Relationship Id="rId28" Type="http://schemas.openxmlformats.org/officeDocument/2006/relationships/slideLayout" Target="../slideLayouts/slideLayout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3.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61.xml"/><Relationship Id="rId7" Type="http://schemas.openxmlformats.org/officeDocument/2006/relationships/image" Target="../media/image8.jpeg"/><Relationship Id="rId6" Type="http://schemas.openxmlformats.org/officeDocument/2006/relationships/tags" Target="../tags/tag60.xml"/><Relationship Id="rId5" Type="http://schemas.openxmlformats.org/officeDocument/2006/relationships/image" Target="../media/image7.jpeg"/><Relationship Id="rId4" Type="http://schemas.openxmlformats.org/officeDocument/2006/relationships/tags" Target="../tags/tag59.xml"/><Relationship Id="rId3" Type="http://schemas.openxmlformats.org/officeDocument/2006/relationships/image" Target="../media/image6.png"/><Relationship Id="rId20" Type="http://schemas.openxmlformats.org/officeDocument/2006/relationships/notesSlide" Target="../notesSlides/notesSlide7.xml"/><Relationship Id="rId2" Type="http://schemas.openxmlformats.org/officeDocument/2006/relationships/tags" Target="../tags/tag58.xml"/><Relationship Id="rId19" Type="http://schemas.openxmlformats.org/officeDocument/2006/relationships/slideLayout" Target="../slideLayouts/slideLayout1.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image" Target="../media/image10.png"/><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7.xml"/></Relationships>
</file>

<file path=ppt/slides/_rels/slide9.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tags" Target="../tags/tag73.xml"/><Relationship Id="rId7" Type="http://schemas.openxmlformats.org/officeDocument/2006/relationships/oleObject" Target="../embeddings/oleObject3.bin"/><Relationship Id="rId6" Type="http://schemas.openxmlformats.org/officeDocument/2006/relationships/tags" Target="../tags/tag72.xml"/><Relationship Id="rId5" Type="http://schemas.openxmlformats.org/officeDocument/2006/relationships/oleObject" Target="../embeddings/oleObject2.bin"/><Relationship Id="rId4" Type="http://schemas.openxmlformats.org/officeDocument/2006/relationships/tags" Target="../tags/tag71.xml"/><Relationship Id="rId3" Type="http://schemas.openxmlformats.org/officeDocument/2006/relationships/image" Target="../media/image14.wmf"/><Relationship Id="rId22" Type="http://schemas.openxmlformats.org/officeDocument/2006/relationships/vmlDrawing" Target="../drawings/vmlDrawing1.vml"/><Relationship Id="rId21" Type="http://schemas.openxmlformats.org/officeDocument/2006/relationships/slideLayout" Target="../slideLayouts/slideLayout7.xml"/><Relationship Id="rId20" Type="http://schemas.openxmlformats.org/officeDocument/2006/relationships/image" Target="../media/image7.jpeg"/><Relationship Id="rId2" Type="http://schemas.openxmlformats.org/officeDocument/2006/relationships/oleObject" Target="../embeddings/oleObject1.bin"/><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slide" Target="slide17.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image" Target="../media/image15.wmf"/><Relationship Id="rId1" Type="http://schemas.openxmlformats.org/officeDocument/2006/relationships/tags" Target="../tags/tag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785620" y="1615440"/>
            <a:ext cx="8423910" cy="2306955"/>
          </a:xfrm>
          <a:prstGeom prst="rect">
            <a:avLst/>
          </a:prstGeom>
          <a:noFill/>
          <a:ln>
            <a:noFill/>
          </a:ln>
        </p:spPr>
        <p:txBody>
          <a:bodyPr wrap="none" rtlCol="0" anchor="t">
            <a:spAutoFit/>
          </a:bodyPr>
          <a:p>
            <a:pPr algn="ctr"/>
            <a:r>
              <a:rPr lang="zh-CN" altLang="en-US" sz="7200" b="1">
                <a:solidFill>
                  <a:schemeClr val="accent1">
                    <a:lumMod val="60000"/>
                    <a:lumOff val="40000"/>
                  </a:schemeClr>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生态系统中的</a:t>
            </a:r>
            <a:endParaRPr lang="zh-CN" altLang="en-US" sz="7200" b="1">
              <a:solidFill>
                <a:schemeClr val="accent1">
                  <a:lumMod val="60000"/>
                  <a:lumOff val="40000"/>
                </a:schemeClr>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a:p>
            <a:pPr algn="ctr"/>
            <a:r>
              <a:rPr lang="zh-CN" altLang="en-US" sz="7200" b="1">
                <a:solidFill>
                  <a:schemeClr val="accent1">
                    <a:lumMod val="60000"/>
                    <a:lumOff val="40000"/>
                  </a:schemeClr>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能量流动和物质循环</a:t>
            </a:r>
            <a:endParaRPr lang="zh-CN" altLang="en-US" sz="7200" b="1">
              <a:solidFill>
                <a:schemeClr val="accent1">
                  <a:lumMod val="60000"/>
                  <a:lumOff val="40000"/>
                </a:schemeClr>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4" name="矩形 3"/>
          <p:cNvSpPr/>
          <p:nvPr>
            <p:custDataLst>
              <p:tags r:id="rId2"/>
            </p:custDataLst>
          </p:nvPr>
        </p:nvSpPr>
        <p:spPr>
          <a:xfrm>
            <a:off x="7053263" y="4807585"/>
            <a:ext cx="4147185" cy="583565"/>
          </a:xfrm>
          <a:prstGeom prst="rect">
            <a:avLst/>
          </a:prstGeom>
          <a:noFill/>
          <a:ln>
            <a:noFill/>
          </a:ln>
        </p:spPr>
        <p:txBody>
          <a:bodyPr wrap="none" rtlCol="0" anchor="t">
            <a:spAutoFit/>
          </a:bodyPr>
          <a:p>
            <a:pPr algn="ctr"/>
            <a:r>
              <a:rPr lang="zh-CN" altLang="en-US" sz="3200" b="1">
                <a:solidFill>
                  <a:schemeClr val="accent1">
                    <a:lumMod val="75000"/>
                  </a:schemeClr>
                </a:solidFill>
                <a:effectLst>
                  <a:outerShdw blurRad="38100" dist="25400" dir="5400000" algn="ctr" rotWithShape="0">
                    <a:srgbClr val="6E747A">
                      <a:alpha val="43000"/>
                      <a:alpha val="43000"/>
                    </a:srgbClr>
                  </a:outerShdw>
                </a:effectLst>
                <a:latin typeface="楷体" panose="02010609060101010101" charset="-122"/>
                <a:ea typeface="楷体" panose="02010609060101010101" charset="-122"/>
                <a:cs typeface="楷体" panose="02010609060101010101" charset="-122"/>
              </a:rPr>
              <a:t>奔牛初级中学</a:t>
            </a:r>
            <a:r>
              <a:rPr lang="en-US" altLang="zh-CN" sz="3200" b="1">
                <a:solidFill>
                  <a:schemeClr val="accent1">
                    <a:lumMod val="75000"/>
                  </a:schemeClr>
                </a:solidFill>
                <a:effectLst>
                  <a:outerShdw blurRad="38100" dist="25400" dir="5400000" algn="ctr" rotWithShape="0">
                    <a:srgbClr val="6E747A">
                      <a:alpha val="43000"/>
                      <a:alpha val="43000"/>
                    </a:srgbClr>
                  </a:outerShdw>
                </a:effectLst>
                <a:latin typeface="楷体" panose="02010609060101010101" charset="-122"/>
                <a:ea typeface="楷体" panose="02010609060101010101" charset="-122"/>
                <a:cs typeface="楷体" panose="02010609060101010101" charset="-122"/>
              </a:rPr>
              <a:t>   </a:t>
            </a:r>
            <a:r>
              <a:rPr lang="zh-CN" altLang="en-US" sz="3200" b="1">
                <a:solidFill>
                  <a:schemeClr val="accent1">
                    <a:lumMod val="75000"/>
                  </a:schemeClr>
                </a:solidFill>
                <a:effectLst>
                  <a:outerShdw blurRad="38100" dist="25400" dir="5400000" algn="ctr" rotWithShape="0">
                    <a:srgbClr val="6E747A">
                      <a:alpha val="43000"/>
                      <a:alpha val="43000"/>
                    </a:srgbClr>
                  </a:outerShdw>
                </a:effectLst>
                <a:latin typeface="楷体" panose="02010609060101010101" charset="-122"/>
                <a:ea typeface="楷体" panose="02010609060101010101" charset="-122"/>
                <a:cs typeface="楷体" panose="02010609060101010101" charset="-122"/>
              </a:rPr>
              <a:t>赵晓瑄</a:t>
            </a:r>
            <a:endParaRPr lang="zh-CN" altLang="en-US" sz="3200" b="1">
              <a:solidFill>
                <a:schemeClr val="accent1">
                  <a:lumMod val="75000"/>
                </a:schemeClr>
              </a:solidFill>
              <a:effectLst>
                <a:outerShdw blurRad="38100" dist="25400" dir="5400000" algn="ctr" rotWithShape="0">
                  <a:srgbClr val="6E747A">
                    <a:alpha val="43000"/>
                    <a:alpha val="43000"/>
                  </a:srgb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p:cNvPicPr>
            <a:picLocks noChangeAspect="1"/>
          </p:cNvPicPr>
          <p:nvPr>
            <p:custDataLst>
              <p:tags r:id="rId1"/>
            </p:custDataLst>
          </p:nvPr>
        </p:nvPicPr>
        <p:blipFill>
          <a:blip r:embed="rId2"/>
          <a:stretch>
            <a:fillRect/>
          </a:stretch>
        </p:blipFill>
        <p:spPr>
          <a:xfrm rot="240000">
            <a:off x="1598613" y="5024438"/>
            <a:ext cx="2928937" cy="396875"/>
          </a:xfrm>
          <a:prstGeom prst="rect">
            <a:avLst/>
          </a:prstGeom>
          <a:noFill/>
          <a:ln>
            <a:noFill/>
            <a:miter lim="800000"/>
            <a:headEnd/>
            <a:tailEnd/>
          </a:ln>
        </p:spPr>
      </p:pic>
      <p:sp>
        <p:nvSpPr>
          <p:cNvPr id="22530" name="Text Box 6"/>
          <p:cNvSpPr txBox="1">
            <a:spLocks noChangeArrowheads="1"/>
          </p:cNvSpPr>
          <p:nvPr>
            <p:custDataLst>
              <p:tags r:id="rId3"/>
            </p:custDataLst>
          </p:nvPr>
        </p:nvSpPr>
        <p:spPr bwMode="auto">
          <a:xfrm>
            <a:off x="3296068" y="459790"/>
            <a:ext cx="6768752" cy="707887"/>
          </a:xfrm>
          <a:prstGeom prst="rect">
            <a:avLst/>
          </a:prstGeom>
          <a:noFill/>
          <a:ln w="9525">
            <a:noFill/>
            <a:miter lim="800000"/>
          </a:ln>
        </p:spPr>
        <p:txBody>
          <a:bodyPr numCol="1">
            <a:prstTxWarp prst="textWave1">
              <a:avLst/>
            </a:prstTxWarp>
            <a:spAutoFit/>
          </a:bodyPr>
          <a:lstStyle/>
          <a:p>
            <a:pPr marR="0" defTabSz="914400" fontAlgn="base">
              <a:buClrTx/>
              <a:buSzTx/>
              <a:buFont typeface="Arial" panose="020B0604020202020204" pitchFamily="34" charset="0"/>
              <a:defRPr/>
            </a:pPr>
            <a:r>
              <a:rPr kumimoji="1" lang="zh-CN" altLang="en-US" sz="4000" strike="noStrike" kern="1200" cap="none" spc="600" normalizeH="0" baseline="0" noProof="0">
                <a:solidFill>
                  <a:srgbClr val="0033CC"/>
                </a:solidFill>
                <a:effectLst>
                  <a:outerShdw blurRad="80000" dist="40000" dir="5040000" algn="tl">
                    <a:srgbClr val="000000">
                      <a:alpha val="30000"/>
                    </a:srgbClr>
                  </a:outerShdw>
                </a:effectLst>
                <a:latin typeface="华文琥珀" panose="02010800040101010101" pitchFamily="2" charset="-122"/>
                <a:ea typeface="华文琥珀" panose="02010800040101010101" pitchFamily="2" charset="-122"/>
                <a:cs typeface="+mn-cs"/>
                <a:sym typeface="+mn-ea"/>
              </a:rPr>
              <a:t>羊的能量到哪里去了</a:t>
            </a:r>
            <a:r>
              <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rPr>
              <a:t>？</a:t>
            </a:r>
            <a:endPar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endParaRPr>
          </a:p>
        </p:txBody>
      </p:sp>
      <p:sp>
        <p:nvSpPr>
          <p:cNvPr id="22531" name="TextBox 10"/>
          <p:cNvSpPr txBox="1"/>
          <p:nvPr>
            <p:custDataLst>
              <p:tags r:id="rId4"/>
            </p:custDataLst>
          </p:nvPr>
        </p:nvSpPr>
        <p:spPr>
          <a:xfrm>
            <a:off x="6461125" y="2514600"/>
            <a:ext cx="3348038" cy="6445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3600" b="1">
                <a:latin typeface="楷体" panose="02010609060101010101" charset="-122"/>
                <a:ea typeface="楷体" panose="02010609060101010101" charset="-122"/>
              </a:rPr>
              <a:t>  </a:t>
            </a:r>
            <a:r>
              <a:rPr lang="zh-CN" altLang="en-US" sz="3600" b="1">
                <a:solidFill>
                  <a:srgbClr val="FF0000"/>
                </a:solidFill>
                <a:latin typeface="楷体" panose="02010609060101010101" charset="-122"/>
                <a:ea typeface="楷体" panose="02010609060101010101" charset="-122"/>
              </a:rPr>
              <a:t>呼吸作用</a:t>
            </a:r>
            <a:endParaRPr lang="zh-CN" altLang="en-US" sz="3600" b="1">
              <a:solidFill>
                <a:srgbClr val="FF0000"/>
              </a:solidFill>
              <a:latin typeface="楷体" panose="02010609060101010101" charset="-122"/>
              <a:ea typeface="楷体" panose="02010609060101010101" charset="-122"/>
            </a:endParaRPr>
          </a:p>
        </p:txBody>
      </p:sp>
      <p:sp>
        <p:nvSpPr>
          <p:cNvPr id="22532" name="TextBox 11"/>
          <p:cNvSpPr txBox="1"/>
          <p:nvPr>
            <p:custDataLst>
              <p:tags r:id="rId5"/>
            </p:custDataLst>
          </p:nvPr>
        </p:nvSpPr>
        <p:spPr>
          <a:xfrm>
            <a:off x="2206625" y="1498600"/>
            <a:ext cx="5184775" cy="64611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3600" b="1">
                <a:solidFill>
                  <a:srgbClr val="FF0000"/>
                </a:solidFill>
                <a:latin typeface="楷体" panose="02010609060101010101" charset="-122"/>
                <a:ea typeface="楷体" panose="02010609060101010101" charset="-122"/>
              </a:rPr>
              <a:t>流入下一营养级</a:t>
            </a:r>
            <a:endParaRPr lang="zh-CN" altLang="en-US" sz="3600" b="1">
              <a:solidFill>
                <a:srgbClr val="FF0000"/>
              </a:solidFill>
              <a:latin typeface="楷体" panose="02010609060101010101" charset="-122"/>
              <a:ea typeface="楷体" panose="02010609060101010101" charset="-122"/>
            </a:endParaRPr>
          </a:p>
        </p:txBody>
      </p:sp>
      <p:sp>
        <p:nvSpPr>
          <p:cNvPr id="22533" name="TextBox 12"/>
          <p:cNvSpPr txBox="1"/>
          <p:nvPr>
            <p:custDataLst>
              <p:tags r:id="rId6"/>
            </p:custDataLst>
          </p:nvPr>
        </p:nvSpPr>
        <p:spPr>
          <a:xfrm>
            <a:off x="6286500" y="4162425"/>
            <a:ext cx="4262438" cy="120015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en-US" altLang="zh-CN" sz="3600" b="1">
                <a:solidFill>
                  <a:srgbClr val="CC0000"/>
                </a:solidFill>
                <a:latin typeface="楷体" panose="02010609060101010101" charset="-122"/>
                <a:ea typeface="楷体" panose="02010609060101010101" charset="-122"/>
              </a:rPr>
              <a:t>  </a:t>
            </a:r>
            <a:r>
              <a:rPr lang="en-US" altLang="zh-CN" sz="3600" b="1">
                <a:solidFill>
                  <a:srgbClr val="FF0000"/>
                </a:solidFill>
                <a:latin typeface="楷体" panose="02010609060101010101" charset="-122"/>
                <a:ea typeface="楷体" panose="02010609060101010101" charset="-122"/>
              </a:rPr>
              <a:t>(</a:t>
            </a:r>
            <a:r>
              <a:rPr lang="zh-CN" altLang="en-US" sz="3600" b="1">
                <a:solidFill>
                  <a:srgbClr val="FF0000"/>
                </a:solidFill>
                <a:latin typeface="楷体" panose="02010609060101010101" charset="-122"/>
                <a:ea typeface="楷体" panose="02010609060101010101" charset="-122"/>
              </a:rPr>
              <a:t>遗体、残骸等）</a:t>
            </a:r>
            <a:endParaRPr lang="en-US" altLang="zh-CN" sz="3600" b="1">
              <a:solidFill>
                <a:srgbClr val="FF0000"/>
              </a:solidFill>
              <a:latin typeface="楷体" panose="02010609060101010101" charset="-122"/>
              <a:ea typeface="楷体" panose="02010609060101010101" charset="-122"/>
            </a:endParaRPr>
          </a:p>
          <a:p>
            <a:pPr lvl="0" algn="ctr"/>
            <a:r>
              <a:rPr lang="zh-CN" altLang="en-US" sz="3600" b="1">
                <a:solidFill>
                  <a:srgbClr val="FF0000"/>
                </a:solidFill>
                <a:latin typeface="楷体" panose="02010609060101010101" charset="-122"/>
                <a:ea typeface="楷体" panose="02010609060101010101" charset="-122"/>
              </a:rPr>
              <a:t>分解者分解</a:t>
            </a:r>
            <a:endParaRPr lang="zh-CN" altLang="en-US" sz="3600" b="1">
              <a:solidFill>
                <a:srgbClr val="FF0000"/>
              </a:solidFill>
              <a:latin typeface="楷体" panose="02010609060101010101" charset="-122"/>
              <a:ea typeface="楷体" panose="02010609060101010101" charset="-122"/>
            </a:endParaRPr>
          </a:p>
        </p:txBody>
      </p:sp>
      <p:sp>
        <p:nvSpPr>
          <p:cNvPr id="22535" name="上箭头 9"/>
          <p:cNvSpPr/>
          <p:nvPr>
            <p:custDataLst>
              <p:tags r:id="rId7"/>
            </p:custDataLst>
          </p:nvPr>
        </p:nvSpPr>
        <p:spPr>
          <a:xfrm rot="2580000">
            <a:off x="3544888" y="2874963"/>
            <a:ext cx="312737" cy="1289050"/>
          </a:xfrm>
          <a:prstGeom prst="upArrow">
            <a:avLst>
              <a:gd name="adj1" fmla="val 50000"/>
              <a:gd name="adj2" fmla="val 49996"/>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2536" name="上箭头 13"/>
          <p:cNvSpPr/>
          <p:nvPr>
            <p:custDataLst>
              <p:tags r:id="rId8"/>
            </p:custDataLst>
          </p:nvPr>
        </p:nvSpPr>
        <p:spPr>
          <a:xfrm rot="3840000">
            <a:off x="5600700" y="2057400"/>
            <a:ext cx="271463" cy="3211513"/>
          </a:xfrm>
          <a:prstGeom prst="upArrow">
            <a:avLst>
              <a:gd name="adj1" fmla="val 50000"/>
              <a:gd name="adj2" fmla="val 4995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2537" name="上箭头 14"/>
          <p:cNvSpPr/>
          <p:nvPr>
            <p:custDataLst>
              <p:tags r:id="rId9"/>
            </p:custDataLst>
          </p:nvPr>
        </p:nvSpPr>
        <p:spPr>
          <a:xfrm rot="5400000">
            <a:off x="5625307" y="3658394"/>
            <a:ext cx="258762" cy="2247900"/>
          </a:xfrm>
          <a:prstGeom prst="upArrow">
            <a:avLst>
              <a:gd name="adj1" fmla="val 50000"/>
              <a:gd name="adj2" fmla="val 4999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pic>
        <p:nvPicPr>
          <p:cNvPr id="7" name="图片 6" descr="IMG_8031(20231219-202131)"/>
          <p:cNvPicPr>
            <a:picLocks noChangeAspect="1"/>
          </p:cNvPicPr>
          <p:nvPr>
            <p:custDataLst>
              <p:tags r:id="rId10"/>
            </p:custDataLst>
          </p:nvPr>
        </p:nvPicPr>
        <p:blipFill>
          <a:blip r:embed="rId11"/>
          <a:stretch>
            <a:fillRect/>
          </a:stretch>
        </p:blipFill>
        <p:spPr>
          <a:xfrm>
            <a:off x="2610485" y="4083685"/>
            <a:ext cx="904875" cy="974725"/>
          </a:xfrm>
          <a:prstGeom prst="rect">
            <a:avLst/>
          </a:prstGeom>
        </p:spPr>
      </p:pic>
      <p:pic>
        <p:nvPicPr>
          <p:cNvPr id="8" name="图片 7" descr="IMG_8032(20231219-202214)"/>
          <p:cNvPicPr>
            <a:picLocks noChangeAspect="1"/>
          </p:cNvPicPr>
          <p:nvPr/>
        </p:nvPicPr>
        <p:blipFill>
          <a:blip r:embed="rId12"/>
          <a:stretch>
            <a:fillRect/>
          </a:stretch>
        </p:blipFill>
        <p:spPr>
          <a:xfrm>
            <a:off x="3998595" y="2145030"/>
            <a:ext cx="974725" cy="9747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2530"/>
                                        </p:tgtEl>
                                        <p:attrNameLst>
                                          <p:attrName>style.visibility</p:attrName>
                                        </p:attrNameLst>
                                      </p:cBhvr>
                                      <p:to>
                                        <p:strVal val="visible"/>
                                      </p:to>
                                    </p:set>
                                    <p:anim by="(-#ppt_w*2)" calcmode="lin" valueType="num">
                                      <p:cBhvr>
                                        <p:cTn id="7" dur="250" autoRev="1" fill="hold">
                                          <p:stCondLst>
                                            <p:cond delay="0"/>
                                          </p:stCondLst>
                                        </p:cTn>
                                        <p:tgtEl>
                                          <p:spTgt spid="22530"/>
                                        </p:tgtEl>
                                        <p:attrNameLst>
                                          <p:attrName>ppt_w</p:attrName>
                                        </p:attrNameLst>
                                      </p:cBhvr>
                                    </p:anim>
                                    <p:anim by="(#ppt_w*0.50)" calcmode="lin" valueType="num">
                                      <p:cBhvr>
                                        <p:cTn id="8" dur="250" decel="50000" autoRev="1" fill="hold">
                                          <p:stCondLst>
                                            <p:cond delay="0"/>
                                          </p:stCondLst>
                                        </p:cTn>
                                        <p:tgtEl>
                                          <p:spTgt spid="22530"/>
                                        </p:tgtEl>
                                        <p:attrNameLst>
                                          <p:attrName>ppt_x</p:attrName>
                                        </p:attrNameLst>
                                      </p:cBhvr>
                                    </p:anim>
                                    <p:anim from="(-#ppt_h/2)" to="(#ppt_y)" calcmode="lin" valueType="num">
                                      <p:cBhvr>
                                        <p:cTn id="9" dur="500" fill="hold">
                                          <p:stCondLst>
                                            <p:cond delay="0"/>
                                          </p:stCondLst>
                                        </p:cTn>
                                        <p:tgtEl>
                                          <p:spTgt spid="22530"/>
                                        </p:tgtEl>
                                        <p:attrNameLst>
                                          <p:attrName>ppt_y</p:attrName>
                                        </p:attrNameLst>
                                      </p:cBhvr>
                                    </p:anim>
                                    <p:animRot by="21600000" from="0" to="0">
                                      <p:cBhvr>
                                        <p:cTn id="10" dur="500" fill="hold">
                                          <p:stCondLst>
                                            <p:cond delay="0"/>
                                          </p:stCondLst>
                                        </p:cTn>
                                        <p:tgtEl>
                                          <p:spTgt spid="225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edge">
                                      <p:cBhvr>
                                        <p:cTn id="15" dur="500"/>
                                        <p:tgtEl>
                                          <p:spTgt spid="225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531"/>
                                        </p:tgtEl>
                                        <p:attrNameLst>
                                          <p:attrName>style.visibility</p:attrName>
                                        </p:attrNameLst>
                                      </p:cBhvr>
                                      <p:to>
                                        <p:strVal val="visible"/>
                                      </p:to>
                                    </p:set>
                                    <p:animEffect transition="in" filter="dissolve">
                                      <p:cBhvr>
                                        <p:cTn id="18" dur="500"/>
                                        <p:tgtEl>
                                          <p:spTgt spid="22531"/>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22535"/>
                                        </p:tgtEl>
                                        <p:attrNameLst>
                                          <p:attrName>style.visibility</p:attrName>
                                        </p:attrNameLst>
                                      </p:cBhvr>
                                      <p:to>
                                        <p:strVal val="visible"/>
                                      </p:to>
                                    </p:set>
                                    <p:animEffect transition="in" filter="wedge">
                                      <p:cBhvr>
                                        <p:cTn id="23" dur="500"/>
                                        <p:tgtEl>
                                          <p:spTgt spid="22535"/>
                                        </p:tgtEl>
                                      </p:cBhvr>
                                    </p:animEffec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9" presetClass="entr" presetSubtype="0" fill="hold" grpId="0" nodeType="withEffect">
                                  <p:stCondLst>
                                    <p:cond delay="0"/>
                                  </p:stCondLst>
                                  <p:childTnLst>
                                    <p:set>
                                      <p:cBhvr>
                                        <p:cTn id="27" dur="1" fill="hold">
                                          <p:stCondLst>
                                            <p:cond delay="0"/>
                                          </p:stCondLst>
                                        </p:cTn>
                                        <p:tgtEl>
                                          <p:spTgt spid="22532"/>
                                        </p:tgtEl>
                                        <p:attrNameLst>
                                          <p:attrName>style.visibility</p:attrName>
                                        </p:attrNameLst>
                                      </p:cBhvr>
                                      <p:to>
                                        <p:strVal val="visible"/>
                                      </p:to>
                                    </p:set>
                                    <p:animEffect transition="in" filter="dissolve">
                                      <p:cBhvr>
                                        <p:cTn id="28" dur="500"/>
                                        <p:tgtEl>
                                          <p:spTgt spid="22532"/>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22537"/>
                                        </p:tgtEl>
                                        <p:attrNameLst>
                                          <p:attrName>style.visibility</p:attrName>
                                        </p:attrNameLst>
                                      </p:cBhvr>
                                      <p:to>
                                        <p:strVal val="visible"/>
                                      </p:to>
                                    </p:set>
                                    <p:animEffect transition="in" filter="wedge">
                                      <p:cBhvr>
                                        <p:cTn id="33" dur="500"/>
                                        <p:tgtEl>
                                          <p:spTgt spid="2253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2533"/>
                                        </p:tgtEl>
                                        <p:attrNameLst>
                                          <p:attrName>style.visibility</p:attrName>
                                        </p:attrNameLst>
                                      </p:cBhvr>
                                      <p:to>
                                        <p:strVal val="visible"/>
                                      </p:to>
                                    </p:set>
                                    <p:animEffect transition="in" filter="dissolve">
                                      <p:cBhvr>
                                        <p:cTn id="36"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2" grpId="0"/>
      <p:bldP spid="225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p:cNvPicPr>
            <a:picLocks noChangeAspect="1"/>
          </p:cNvPicPr>
          <p:nvPr>
            <p:custDataLst>
              <p:tags r:id="rId1"/>
            </p:custDataLst>
          </p:nvPr>
        </p:nvPicPr>
        <p:blipFill>
          <a:blip r:embed="rId2"/>
          <a:stretch>
            <a:fillRect/>
          </a:stretch>
        </p:blipFill>
        <p:spPr>
          <a:xfrm rot="240000">
            <a:off x="1598613" y="5024438"/>
            <a:ext cx="2928937" cy="396875"/>
          </a:xfrm>
          <a:prstGeom prst="rect">
            <a:avLst/>
          </a:prstGeom>
          <a:noFill/>
          <a:ln>
            <a:noFill/>
            <a:miter lim="800000"/>
            <a:headEnd/>
            <a:tailEnd/>
          </a:ln>
        </p:spPr>
      </p:pic>
      <p:sp>
        <p:nvSpPr>
          <p:cNvPr id="22530" name="Text Box 6"/>
          <p:cNvSpPr txBox="1">
            <a:spLocks noChangeArrowheads="1"/>
          </p:cNvSpPr>
          <p:nvPr>
            <p:custDataLst>
              <p:tags r:id="rId3"/>
            </p:custDataLst>
          </p:nvPr>
        </p:nvSpPr>
        <p:spPr bwMode="auto">
          <a:xfrm>
            <a:off x="3296068" y="459790"/>
            <a:ext cx="6768752" cy="707887"/>
          </a:xfrm>
          <a:prstGeom prst="rect">
            <a:avLst/>
          </a:prstGeom>
          <a:noFill/>
          <a:ln w="9525">
            <a:noFill/>
            <a:miter lim="800000"/>
          </a:ln>
        </p:spPr>
        <p:txBody>
          <a:bodyPr numCol="1">
            <a:prstTxWarp prst="textWave1">
              <a:avLst/>
            </a:prstTxWarp>
            <a:spAutoFit/>
          </a:bodyPr>
          <a:lstStyle/>
          <a:p>
            <a:pPr marR="0" defTabSz="914400" fontAlgn="base">
              <a:buClrTx/>
              <a:buSzTx/>
              <a:buFont typeface="Arial" panose="020B0604020202020204" pitchFamily="34" charset="0"/>
              <a:defRPr/>
            </a:pPr>
            <a:r>
              <a:rPr kumimoji="1" lang="zh-CN" altLang="en-US" sz="4000" strike="noStrike" kern="1200" cap="none" spc="600" normalizeH="0" baseline="0" noProof="0">
                <a:solidFill>
                  <a:srgbClr val="0033CC"/>
                </a:solidFill>
                <a:effectLst>
                  <a:outerShdw blurRad="80000" dist="40000" dir="5040000" algn="tl">
                    <a:srgbClr val="000000">
                      <a:alpha val="30000"/>
                    </a:srgbClr>
                  </a:outerShdw>
                </a:effectLst>
                <a:latin typeface="华文琥珀" panose="02010800040101010101" pitchFamily="2" charset="-122"/>
                <a:ea typeface="华文琥珀" panose="02010800040101010101" pitchFamily="2" charset="-122"/>
                <a:cs typeface="+mn-cs"/>
                <a:sym typeface="+mn-ea"/>
              </a:rPr>
              <a:t>羊的能量到哪里去了</a:t>
            </a:r>
            <a:r>
              <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rPr>
              <a:t>？</a:t>
            </a:r>
            <a:endPar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endParaRPr>
          </a:p>
        </p:txBody>
      </p:sp>
      <p:sp>
        <p:nvSpPr>
          <p:cNvPr id="22531" name="TextBox 10"/>
          <p:cNvSpPr txBox="1"/>
          <p:nvPr>
            <p:custDataLst>
              <p:tags r:id="rId4"/>
            </p:custDataLst>
          </p:nvPr>
        </p:nvSpPr>
        <p:spPr>
          <a:xfrm>
            <a:off x="6461125" y="2514600"/>
            <a:ext cx="3348038" cy="6445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3600" b="1">
                <a:latin typeface="楷体" panose="02010609060101010101" charset="-122"/>
                <a:ea typeface="楷体" panose="02010609060101010101" charset="-122"/>
              </a:rPr>
              <a:t>  </a:t>
            </a:r>
            <a:r>
              <a:rPr lang="zh-CN" altLang="en-US" sz="3600" b="1">
                <a:solidFill>
                  <a:srgbClr val="FF0000"/>
                </a:solidFill>
                <a:latin typeface="楷体" panose="02010609060101010101" charset="-122"/>
                <a:ea typeface="楷体" panose="02010609060101010101" charset="-122"/>
              </a:rPr>
              <a:t>呼吸作用</a:t>
            </a:r>
            <a:endParaRPr lang="zh-CN" altLang="en-US" sz="3600" b="1">
              <a:solidFill>
                <a:srgbClr val="FF0000"/>
              </a:solidFill>
              <a:latin typeface="楷体" panose="02010609060101010101" charset="-122"/>
              <a:ea typeface="楷体" panose="02010609060101010101" charset="-122"/>
            </a:endParaRPr>
          </a:p>
        </p:txBody>
      </p:sp>
      <p:sp>
        <p:nvSpPr>
          <p:cNvPr id="22532" name="TextBox 11"/>
          <p:cNvSpPr txBox="1"/>
          <p:nvPr>
            <p:custDataLst>
              <p:tags r:id="rId5"/>
            </p:custDataLst>
          </p:nvPr>
        </p:nvSpPr>
        <p:spPr>
          <a:xfrm>
            <a:off x="2206625" y="1498600"/>
            <a:ext cx="5184775" cy="64611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3600" b="1">
                <a:solidFill>
                  <a:srgbClr val="FF0000"/>
                </a:solidFill>
                <a:latin typeface="楷体" panose="02010609060101010101" charset="-122"/>
                <a:ea typeface="楷体" panose="02010609060101010101" charset="-122"/>
              </a:rPr>
              <a:t>流入下一营养级</a:t>
            </a:r>
            <a:endParaRPr lang="zh-CN" altLang="en-US" sz="3600" b="1">
              <a:solidFill>
                <a:srgbClr val="FF0000"/>
              </a:solidFill>
              <a:latin typeface="楷体" panose="02010609060101010101" charset="-122"/>
              <a:ea typeface="楷体" panose="02010609060101010101" charset="-122"/>
            </a:endParaRPr>
          </a:p>
        </p:txBody>
      </p:sp>
      <p:sp>
        <p:nvSpPr>
          <p:cNvPr id="22533" name="TextBox 12"/>
          <p:cNvSpPr txBox="1"/>
          <p:nvPr>
            <p:custDataLst>
              <p:tags r:id="rId6"/>
            </p:custDataLst>
          </p:nvPr>
        </p:nvSpPr>
        <p:spPr>
          <a:xfrm>
            <a:off x="6286500" y="4162425"/>
            <a:ext cx="4262438" cy="120015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en-US" altLang="zh-CN" sz="3600" b="1">
                <a:solidFill>
                  <a:srgbClr val="CC0000"/>
                </a:solidFill>
                <a:latin typeface="楷体" panose="02010609060101010101" charset="-122"/>
                <a:ea typeface="楷体" panose="02010609060101010101" charset="-122"/>
              </a:rPr>
              <a:t>  </a:t>
            </a:r>
            <a:r>
              <a:rPr lang="en-US" altLang="zh-CN" sz="3600" b="1">
                <a:solidFill>
                  <a:srgbClr val="FF0000"/>
                </a:solidFill>
                <a:latin typeface="楷体" panose="02010609060101010101" charset="-122"/>
                <a:ea typeface="楷体" panose="02010609060101010101" charset="-122"/>
              </a:rPr>
              <a:t>(</a:t>
            </a:r>
            <a:r>
              <a:rPr lang="zh-CN" altLang="en-US" sz="3600" b="1">
                <a:solidFill>
                  <a:srgbClr val="FF0000"/>
                </a:solidFill>
                <a:latin typeface="楷体" panose="02010609060101010101" charset="-122"/>
                <a:ea typeface="楷体" panose="02010609060101010101" charset="-122"/>
              </a:rPr>
              <a:t>遗体、残骸等）</a:t>
            </a:r>
            <a:endParaRPr lang="en-US" altLang="zh-CN" sz="3600" b="1">
              <a:solidFill>
                <a:srgbClr val="FF0000"/>
              </a:solidFill>
              <a:latin typeface="楷体" panose="02010609060101010101" charset="-122"/>
              <a:ea typeface="楷体" panose="02010609060101010101" charset="-122"/>
            </a:endParaRPr>
          </a:p>
          <a:p>
            <a:pPr lvl="0" algn="ctr"/>
            <a:r>
              <a:rPr lang="zh-CN" altLang="en-US" sz="3600" b="1">
                <a:solidFill>
                  <a:srgbClr val="FF0000"/>
                </a:solidFill>
                <a:latin typeface="楷体" panose="02010609060101010101" charset="-122"/>
                <a:ea typeface="楷体" panose="02010609060101010101" charset="-122"/>
              </a:rPr>
              <a:t>分解者分解</a:t>
            </a:r>
            <a:endParaRPr lang="zh-CN" altLang="en-US" sz="3600" b="1">
              <a:solidFill>
                <a:srgbClr val="FF0000"/>
              </a:solidFill>
              <a:latin typeface="楷体" panose="02010609060101010101" charset="-122"/>
              <a:ea typeface="楷体" panose="02010609060101010101" charset="-122"/>
            </a:endParaRPr>
          </a:p>
        </p:txBody>
      </p:sp>
      <p:sp>
        <p:nvSpPr>
          <p:cNvPr id="22535" name="上箭头 9"/>
          <p:cNvSpPr/>
          <p:nvPr>
            <p:custDataLst>
              <p:tags r:id="rId7"/>
            </p:custDataLst>
          </p:nvPr>
        </p:nvSpPr>
        <p:spPr>
          <a:xfrm rot="2580000">
            <a:off x="3544888" y="2874963"/>
            <a:ext cx="312737" cy="1289050"/>
          </a:xfrm>
          <a:prstGeom prst="upArrow">
            <a:avLst>
              <a:gd name="adj1" fmla="val 50000"/>
              <a:gd name="adj2" fmla="val 49996"/>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2536" name="上箭头 13"/>
          <p:cNvSpPr/>
          <p:nvPr>
            <p:custDataLst>
              <p:tags r:id="rId8"/>
            </p:custDataLst>
          </p:nvPr>
        </p:nvSpPr>
        <p:spPr>
          <a:xfrm rot="3840000">
            <a:off x="5600700" y="2057400"/>
            <a:ext cx="271463" cy="3211513"/>
          </a:xfrm>
          <a:prstGeom prst="upArrow">
            <a:avLst>
              <a:gd name="adj1" fmla="val 50000"/>
              <a:gd name="adj2" fmla="val 4995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2537" name="上箭头 14"/>
          <p:cNvSpPr/>
          <p:nvPr>
            <p:custDataLst>
              <p:tags r:id="rId9"/>
            </p:custDataLst>
          </p:nvPr>
        </p:nvSpPr>
        <p:spPr>
          <a:xfrm rot="5400000">
            <a:off x="5625307" y="3658394"/>
            <a:ext cx="258762" cy="2247900"/>
          </a:xfrm>
          <a:prstGeom prst="upArrow">
            <a:avLst>
              <a:gd name="adj1" fmla="val 50000"/>
              <a:gd name="adj2" fmla="val 4999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pic>
        <p:nvPicPr>
          <p:cNvPr id="8" name="图片 7" descr="IMG_8032(20231219-202214)"/>
          <p:cNvPicPr>
            <a:picLocks noChangeAspect="1"/>
          </p:cNvPicPr>
          <p:nvPr/>
        </p:nvPicPr>
        <p:blipFill>
          <a:blip r:embed="rId10"/>
          <a:stretch>
            <a:fillRect/>
          </a:stretch>
        </p:blipFill>
        <p:spPr>
          <a:xfrm>
            <a:off x="2461260" y="4097655"/>
            <a:ext cx="974725" cy="974725"/>
          </a:xfrm>
          <a:prstGeom prst="rect">
            <a:avLst/>
          </a:prstGeom>
        </p:spPr>
      </p:pic>
      <p:pic>
        <p:nvPicPr>
          <p:cNvPr id="9" name="图片 8" descr="IMG_8033(20231219-202414)"/>
          <p:cNvPicPr>
            <a:picLocks noChangeAspect="1"/>
          </p:cNvPicPr>
          <p:nvPr>
            <p:custDataLst>
              <p:tags r:id="rId11"/>
            </p:custDataLst>
          </p:nvPr>
        </p:nvPicPr>
        <p:blipFill>
          <a:blip r:embed="rId12"/>
          <a:stretch>
            <a:fillRect/>
          </a:stretch>
        </p:blipFill>
        <p:spPr>
          <a:xfrm>
            <a:off x="4233545" y="2145030"/>
            <a:ext cx="1033780" cy="118237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custDataLst>
              <p:tags r:id="rId1"/>
            </p:custDataLst>
          </p:nvPr>
        </p:nvPicPr>
        <p:blipFill>
          <a:blip r:embed="rId2"/>
          <a:stretch>
            <a:fillRect/>
          </a:stretch>
        </p:blipFill>
        <p:spPr>
          <a:xfrm rot="240000">
            <a:off x="1598613" y="5024438"/>
            <a:ext cx="2928937" cy="396875"/>
          </a:xfrm>
          <a:prstGeom prst="rect">
            <a:avLst/>
          </a:prstGeom>
          <a:noFill/>
          <a:ln>
            <a:noFill/>
            <a:miter lim="800000"/>
            <a:headEnd/>
            <a:tailEnd/>
          </a:ln>
        </p:spPr>
      </p:pic>
      <p:sp>
        <p:nvSpPr>
          <p:cNvPr id="23554" name="Text Box 6"/>
          <p:cNvSpPr txBox="1">
            <a:spLocks noChangeArrowheads="1"/>
          </p:cNvSpPr>
          <p:nvPr>
            <p:custDataLst>
              <p:tags r:id="rId3"/>
            </p:custDataLst>
          </p:nvPr>
        </p:nvSpPr>
        <p:spPr bwMode="auto">
          <a:xfrm>
            <a:off x="3143653" y="764590"/>
            <a:ext cx="6768752" cy="707887"/>
          </a:xfrm>
          <a:prstGeom prst="rect">
            <a:avLst/>
          </a:prstGeom>
          <a:noFill/>
          <a:ln w="9525">
            <a:noFill/>
            <a:miter lim="800000"/>
          </a:ln>
        </p:spPr>
        <p:txBody>
          <a:bodyPr numCol="1">
            <a:prstTxWarp prst="textWave1">
              <a:avLst/>
            </a:prstTxWarp>
            <a:spAutoFit/>
          </a:bodyPr>
          <a:lstStyle/>
          <a:p>
            <a:pPr marR="0" defTabSz="914400" fontAlgn="base">
              <a:buClrTx/>
              <a:buSzTx/>
              <a:buFont typeface="Arial" panose="020B0604020202020204" pitchFamily="34" charset="0"/>
              <a:defRPr/>
            </a:pPr>
            <a:r>
              <a:rPr kumimoji="1" lang="zh-CN" altLang="en-US" sz="4000" strike="noStrike" kern="1200" cap="none" spc="600" normalizeH="0" baseline="0" noProof="0">
                <a:solidFill>
                  <a:srgbClr val="0033CC"/>
                </a:solidFill>
                <a:effectLst>
                  <a:outerShdw blurRad="80000" dist="40000" dir="5040000" algn="tl">
                    <a:srgbClr val="000000">
                      <a:alpha val="30000"/>
                    </a:srgbClr>
                  </a:outerShdw>
                </a:effectLst>
                <a:latin typeface="华文琥珀" panose="02010800040101010101" pitchFamily="2" charset="-122"/>
                <a:ea typeface="华文琥珀" panose="02010800040101010101" pitchFamily="2" charset="-122"/>
                <a:cs typeface="+mn-cs"/>
                <a:sym typeface="+mn-ea"/>
              </a:rPr>
              <a:t>虎的能量到哪里去了</a:t>
            </a:r>
            <a:r>
              <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rPr>
              <a:t>？</a:t>
            </a:r>
            <a:endParaRPr kumimoji="1" lang="zh-CN" altLang="en-US" sz="4000" b="1" strike="noStrike" kern="1200" cap="none" spc="600" normalizeH="0" baseline="0" noProof="0">
              <a:solidFill>
                <a:srgbClr val="450C8D"/>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endParaRPr>
          </a:p>
        </p:txBody>
      </p:sp>
      <p:sp>
        <p:nvSpPr>
          <p:cNvPr id="23555" name="TextBox 10"/>
          <p:cNvSpPr txBox="1"/>
          <p:nvPr>
            <p:custDataLst>
              <p:tags r:id="rId4"/>
            </p:custDataLst>
          </p:nvPr>
        </p:nvSpPr>
        <p:spPr>
          <a:xfrm>
            <a:off x="6461125" y="2514600"/>
            <a:ext cx="3348038" cy="6445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3600" b="1">
                <a:latin typeface="楷体" panose="02010609060101010101" charset="-122"/>
                <a:ea typeface="楷体" panose="02010609060101010101" charset="-122"/>
              </a:rPr>
              <a:t>  </a:t>
            </a:r>
            <a:r>
              <a:rPr lang="zh-CN" altLang="en-US" sz="3600" b="1">
                <a:solidFill>
                  <a:srgbClr val="FF0000"/>
                </a:solidFill>
                <a:latin typeface="楷体" panose="02010609060101010101" charset="-122"/>
                <a:ea typeface="楷体" panose="02010609060101010101" charset="-122"/>
              </a:rPr>
              <a:t>呼吸作用</a:t>
            </a:r>
            <a:endParaRPr lang="zh-CN" altLang="en-US" sz="3600" b="1">
              <a:solidFill>
                <a:srgbClr val="FF0000"/>
              </a:solidFill>
              <a:latin typeface="楷体" panose="02010609060101010101" charset="-122"/>
              <a:ea typeface="楷体" panose="02010609060101010101" charset="-122"/>
            </a:endParaRPr>
          </a:p>
        </p:txBody>
      </p:sp>
      <p:sp>
        <p:nvSpPr>
          <p:cNvPr id="23556" name="TextBox 12"/>
          <p:cNvSpPr txBox="1"/>
          <p:nvPr>
            <p:custDataLst>
              <p:tags r:id="rId5"/>
            </p:custDataLst>
          </p:nvPr>
        </p:nvSpPr>
        <p:spPr>
          <a:xfrm>
            <a:off x="6361113" y="4162425"/>
            <a:ext cx="4175125" cy="120015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en-US" altLang="zh-CN" sz="3600" b="1">
                <a:solidFill>
                  <a:srgbClr val="CC0000"/>
                </a:solidFill>
                <a:latin typeface="楷体" panose="02010609060101010101" charset="-122"/>
                <a:ea typeface="楷体" panose="02010609060101010101" charset="-122"/>
              </a:rPr>
              <a:t>  </a:t>
            </a:r>
            <a:r>
              <a:rPr lang="en-US" altLang="zh-CN" sz="3600" b="1">
                <a:solidFill>
                  <a:srgbClr val="FF0000"/>
                </a:solidFill>
                <a:latin typeface="楷体" panose="02010609060101010101" charset="-122"/>
                <a:ea typeface="楷体" panose="02010609060101010101" charset="-122"/>
              </a:rPr>
              <a:t>(</a:t>
            </a:r>
            <a:r>
              <a:rPr lang="zh-CN" altLang="en-US" sz="3600" b="1">
                <a:solidFill>
                  <a:srgbClr val="FF0000"/>
                </a:solidFill>
                <a:latin typeface="楷体" panose="02010609060101010101" charset="-122"/>
                <a:ea typeface="楷体" panose="02010609060101010101" charset="-122"/>
              </a:rPr>
              <a:t>遗体、残骸等）</a:t>
            </a:r>
            <a:endParaRPr lang="en-US" altLang="zh-CN" sz="3600" b="1">
              <a:solidFill>
                <a:srgbClr val="FF0000"/>
              </a:solidFill>
              <a:latin typeface="楷体" panose="02010609060101010101" charset="-122"/>
              <a:ea typeface="楷体" panose="02010609060101010101" charset="-122"/>
            </a:endParaRPr>
          </a:p>
          <a:p>
            <a:pPr lvl="0" algn="ctr"/>
            <a:r>
              <a:rPr lang="zh-CN" altLang="en-US" sz="3600" b="1">
                <a:solidFill>
                  <a:srgbClr val="FF0000"/>
                </a:solidFill>
                <a:latin typeface="楷体" panose="02010609060101010101" charset="-122"/>
                <a:ea typeface="楷体" panose="02010609060101010101" charset="-122"/>
              </a:rPr>
              <a:t>分解者分解</a:t>
            </a:r>
            <a:endParaRPr lang="zh-CN" altLang="en-US" sz="3600" b="1">
              <a:solidFill>
                <a:srgbClr val="FF0000"/>
              </a:solidFill>
              <a:latin typeface="楷体" panose="02010609060101010101" charset="-122"/>
              <a:ea typeface="楷体" panose="02010609060101010101" charset="-122"/>
            </a:endParaRPr>
          </a:p>
        </p:txBody>
      </p:sp>
      <p:sp>
        <p:nvSpPr>
          <p:cNvPr id="23557" name="上箭头 13"/>
          <p:cNvSpPr/>
          <p:nvPr>
            <p:custDataLst>
              <p:tags r:id="rId6"/>
            </p:custDataLst>
          </p:nvPr>
        </p:nvSpPr>
        <p:spPr>
          <a:xfrm rot="3840000">
            <a:off x="5600700" y="2057400"/>
            <a:ext cx="271463" cy="3211513"/>
          </a:xfrm>
          <a:prstGeom prst="upArrow">
            <a:avLst>
              <a:gd name="adj1" fmla="val 50000"/>
              <a:gd name="adj2" fmla="val 4995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3558" name="上箭头 14"/>
          <p:cNvSpPr/>
          <p:nvPr>
            <p:custDataLst>
              <p:tags r:id="rId7"/>
            </p:custDataLst>
          </p:nvPr>
        </p:nvSpPr>
        <p:spPr>
          <a:xfrm rot="5400000">
            <a:off x="5625307" y="3658394"/>
            <a:ext cx="258762" cy="2247900"/>
          </a:xfrm>
          <a:prstGeom prst="upArrow">
            <a:avLst>
              <a:gd name="adj1" fmla="val 50000"/>
              <a:gd name="adj2" fmla="val 49991"/>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pic>
        <p:nvPicPr>
          <p:cNvPr id="9" name="图片 8" descr="IMG_8033(20231219-202414)"/>
          <p:cNvPicPr>
            <a:picLocks noChangeAspect="1"/>
          </p:cNvPicPr>
          <p:nvPr>
            <p:custDataLst>
              <p:tags r:id="rId8"/>
            </p:custDataLst>
          </p:nvPr>
        </p:nvPicPr>
        <p:blipFill>
          <a:blip r:embed="rId9"/>
          <a:stretch>
            <a:fillRect/>
          </a:stretch>
        </p:blipFill>
        <p:spPr>
          <a:xfrm>
            <a:off x="2636520" y="3948430"/>
            <a:ext cx="1033780" cy="118237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4"/>
          <p:cNvSpPr/>
          <p:nvPr>
            <p:custDataLst>
              <p:tags r:id="rId1"/>
            </p:custDataLst>
          </p:nvPr>
        </p:nvSpPr>
        <p:spPr>
          <a:xfrm>
            <a:off x="1960880" y="1763713"/>
            <a:ext cx="215900" cy="2663825"/>
          </a:xfrm>
          <a:prstGeom prst="leftBrace">
            <a:avLst>
              <a:gd name="adj1" fmla="val 102190"/>
              <a:gd name="adj2" fmla="val 50000"/>
            </a:avLst>
          </a:prstGeom>
          <a:noFill/>
          <a:ln w="38100">
            <a:solidFill>
              <a:schemeClr val="tx1"/>
            </a:solidFill>
            <a:round/>
          </a:ln>
          <a:effectLst>
            <a:outerShdw blurRad="40000" dist="23000" dir="5400000">
              <a:srgbClr val="000000">
                <a:alpha val="34999"/>
              </a:srgbClr>
            </a:outerShdw>
          </a:effectLst>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hangingPunct="0"/>
            <a:endParaRPr lang="zh-CN" altLang="zh-CN">
              <a:solidFill>
                <a:srgbClr val="000000"/>
              </a:solidFill>
            </a:endParaRPr>
          </a:p>
        </p:txBody>
      </p:sp>
      <p:sp>
        <p:nvSpPr>
          <p:cNvPr id="24578" name="Text Box 5"/>
          <p:cNvSpPr txBox="1"/>
          <p:nvPr>
            <p:custDataLst>
              <p:tags r:id="rId2"/>
            </p:custDataLst>
          </p:nvPr>
        </p:nvSpPr>
        <p:spPr>
          <a:xfrm>
            <a:off x="2176780" y="1566863"/>
            <a:ext cx="3314700" cy="58420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200" b="1">
                <a:solidFill>
                  <a:srgbClr val="FF0000"/>
                </a:solidFill>
                <a:latin typeface="CommercialScript BT"/>
                <a:ea typeface="华文楷体" panose="02010600040101010101" pitchFamily="2" charset="-122"/>
              </a:rPr>
              <a:t>呼吸作用消耗</a:t>
            </a:r>
            <a:endParaRPr lang="en-US" altLang="zh-CN" sz="3200" b="1">
              <a:solidFill>
                <a:srgbClr val="FF0000"/>
              </a:solidFill>
              <a:latin typeface="CommercialScript BT"/>
              <a:ea typeface="华文楷体" panose="02010600040101010101" pitchFamily="2" charset="-122"/>
            </a:endParaRPr>
          </a:p>
        </p:txBody>
      </p:sp>
      <p:sp>
        <p:nvSpPr>
          <p:cNvPr id="24579" name="Text Box 11"/>
          <p:cNvSpPr txBox="1"/>
          <p:nvPr>
            <p:custDataLst>
              <p:tags r:id="rId3"/>
            </p:custDataLst>
          </p:nvPr>
        </p:nvSpPr>
        <p:spPr>
          <a:xfrm>
            <a:off x="4737418" y="3021013"/>
            <a:ext cx="3041650" cy="58420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200" b="1">
                <a:solidFill>
                  <a:srgbClr val="2B8313"/>
                </a:solidFill>
                <a:latin typeface="楷体" panose="02010609060101010101" charset="-122"/>
                <a:ea typeface="楷体" panose="02010609060101010101" charset="-122"/>
              </a:rPr>
              <a:t>流入下一营养级</a:t>
            </a:r>
            <a:endParaRPr lang="zh-CN" altLang="en-US" sz="3200" b="1">
              <a:solidFill>
                <a:srgbClr val="2B8313"/>
              </a:solidFill>
              <a:latin typeface="楷体" panose="02010609060101010101" charset="-122"/>
              <a:ea typeface="楷体" panose="02010609060101010101" charset="-122"/>
            </a:endParaRPr>
          </a:p>
        </p:txBody>
      </p:sp>
      <p:sp>
        <p:nvSpPr>
          <p:cNvPr id="24580" name="Text Box 8"/>
          <p:cNvSpPr txBox="1"/>
          <p:nvPr>
            <p:custDataLst>
              <p:tags r:id="rId4"/>
            </p:custDataLst>
          </p:nvPr>
        </p:nvSpPr>
        <p:spPr>
          <a:xfrm>
            <a:off x="4658043" y="4629150"/>
            <a:ext cx="3201987" cy="10763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200" b="1">
                <a:solidFill>
                  <a:srgbClr val="2B8313"/>
                </a:solidFill>
                <a:latin typeface="楷体" panose="02010609060101010101" charset="-122"/>
                <a:ea typeface="楷体" panose="02010609060101010101" charset="-122"/>
              </a:rPr>
              <a:t>残枝败叶、遗体残骸、粪便等</a:t>
            </a:r>
            <a:endParaRPr lang="zh-CN" altLang="en-US" sz="3200" b="1">
              <a:solidFill>
                <a:srgbClr val="2B8313"/>
              </a:solidFill>
              <a:latin typeface="楷体" panose="02010609060101010101" charset="-122"/>
              <a:ea typeface="楷体" panose="02010609060101010101" charset="-122"/>
            </a:endParaRPr>
          </a:p>
        </p:txBody>
      </p:sp>
      <p:sp>
        <p:nvSpPr>
          <p:cNvPr id="24581" name="AutoShape 7"/>
          <p:cNvSpPr/>
          <p:nvPr>
            <p:custDataLst>
              <p:tags r:id="rId5"/>
            </p:custDataLst>
          </p:nvPr>
        </p:nvSpPr>
        <p:spPr>
          <a:xfrm>
            <a:off x="4480243" y="3233738"/>
            <a:ext cx="188912" cy="1687512"/>
          </a:xfrm>
          <a:prstGeom prst="leftBrace">
            <a:avLst>
              <a:gd name="adj1" fmla="val 213601"/>
              <a:gd name="adj2" fmla="val 50000"/>
            </a:avLst>
          </a:prstGeom>
          <a:noFill/>
          <a:ln w="38100">
            <a:solidFill>
              <a:schemeClr val="tx1"/>
            </a:solidFill>
            <a:round/>
          </a:ln>
          <a:effectLst>
            <a:outerShdw blurRad="40000" dist="23000" dir="5400000">
              <a:srgbClr val="000000">
                <a:alpha val="34999"/>
              </a:srgbClr>
            </a:outerShdw>
          </a:effectLst>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hangingPunct="0"/>
            <a:endParaRPr lang="zh-CN" altLang="zh-CN">
              <a:solidFill>
                <a:srgbClr val="000000"/>
              </a:solidFill>
            </a:endParaRPr>
          </a:p>
        </p:txBody>
      </p:sp>
      <p:sp>
        <p:nvSpPr>
          <p:cNvPr id="24582" name="文本框 2"/>
          <p:cNvSpPr txBox="1"/>
          <p:nvPr>
            <p:custDataLst>
              <p:tags r:id="rId6"/>
            </p:custDataLst>
          </p:nvPr>
        </p:nvSpPr>
        <p:spPr>
          <a:xfrm>
            <a:off x="2176780" y="3165475"/>
            <a:ext cx="2303463" cy="206057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r>
              <a:rPr lang="zh-CN" altLang="en-US" sz="3200" b="1">
                <a:solidFill>
                  <a:srgbClr val="FF0000"/>
                </a:solidFill>
                <a:latin typeface="CommercialScript BT"/>
                <a:ea typeface="华文楷体" panose="02010600040101010101" pitchFamily="2" charset="-122"/>
              </a:rPr>
              <a:t>储藏在生物体内，用于生长、发育和生殖等</a:t>
            </a:r>
            <a:endParaRPr lang="zh-CN" altLang="en-US" sz="3200" b="1">
              <a:solidFill>
                <a:srgbClr val="FF0000"/>
              </a:solidFill>
              <a:latin typeface="CommercialScript BT"/>
              <a:ea typeface="华文楷体" panose="02010600040101010101" pitchFamily="2" charset="-122"/>
            </a:endParaRPr>
          </a:p>
        </p:txBody>
      </p:sp>
      <p:cxnSp>
        <p:nvCxnSpPr>
          <p:cNvPr id="24583" name="Line 9"/>
          <p:cNvCxnSpPr/>
          <p:nvPr>
            <p:custDataLst>
              <p:tags r:id="rId7"/>
            </p:custDataLst>
          </p:nvPr>
        </p:nvCxnSpPr>
        <p:spPr>
          <a:xfrm flipV="1">
            <a:off x="7693343" y="4921250"/>
            <a:ext cx="844550" cy="0"/>
          </a:xfrm>
          <a:prstGeom prst="line">
            <a:avLst/>
          </a:prstGeom>
          <a:noFill/>
          <a:ln w="25400">
            <a:solidFill>
              <a:schemeClr val="tx1"/>
            </a:solidFill>
            <a:round/>
            <a:tailEnd type="triangle"/>
          </a:ln>
          <a:effectLst>
            <a:outerShdw blurRad="40000" dist="20000" dir="5400000">
              <a:srgbClr val="000000">
                <a:alpha val="37999"/>
              </a:srgbClr>
            </a:outerShdw>
          </a:effectLst>
        </p:spPr>
      </p:cxnSp>
      <p:sp>
        <p:nvSpPr>
          <p:cNvPr id="24584" name="Text Box 10"/>
          <p:cNvSpPr txBox="1"/>
          <p:nvPr>
            <p:custDataLst>
              <p:tags r:id="rId8"/>
            </p:custDataLst>
          </p:nvPr>
        </p:nvSpPr>
        <p:spPr>
          <a:xfrm>
            <a:off x="8539480" y="4629150"/>
            <a:ext cx="2617788" cy="58420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200" b="1">
                <a:solidFill>
                  <a:srgbClr val="2B8313"/>
                </a:solidFill>
                <a:latin typeface="楷体" panose="02010609060101010101" charset="-122"/>
                <a:ea typeface="楷体" panose="02010609060101010101" charset="-122"/>
              </a:rPr>
              <a:t>分解者利用</a:t>
            </a:r>
            <a:endParaRPr lang="zh-CN" altLang="en-US" sz="3200" b="1">
              <a:solidFill>
                <a:srgbClr val="2B8313"/>
              </a:solidFill>
              <a:latin typeface="楷体" panose="02010609060101010101" charset="-122"/>
              <a:ea typeface="楷体" panose="02010609060101010101" charset="-122"/>
            </a:endParaRPr>
          </a:p>
        </p:txBody>
      </p:sp>
      <p:sp>
        <p:nvSpPr>
          <p:cNvPr id="24585" name="Text Box 6"/>
          <p:cNvSpPr txBox="1"/>
          <p:nvPr>
            <p:custDataLst>
              <p:tags r:id="rId9"/>
            </p:custDataLst>
          </p:nvPr>
        </p:nvSpPr>
        <p:spPr>
          <a:xfrm>
            <a:off x="246380" y="682625"/>
            <a:ext cx="9623425" cy="706438"/>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spcBef>
                <a:spcPct val="50000"/>
              </a:spcBef>
            </a:pPr>
            <a:r>
              <a:rPr lang="zh-CN" altLang="en-US" sz="4000" b="1">
                <a:solidFill>
                  <a:schemeClr val="tx1"/>
                </a:solidFill>
                <a:latin typeface="楷体" panose="02010609060101010101" charset="-122"/>
                <a:ea typeface="楷体" panose="02010609060101010101" charset="-122"/>
              </a:rPr>
              <a:t>各营养级能量的去路：</a:t>
            </a:r>
            <a:endParaRPr lang="zh-CN" altLang="en-US" sz="4000" b="1">
              <a:solidFill>
                <a:schemeClr val="tx1"/>
              </a:solidFill>
              <a:latin typeface="楷体" panose="02010609060101010101" charset="-122"/>
              <a:ea typeface="楷体" panose="02010609060101010101" charset="-122"/>
            </a:endParaRPr>
          </a:p>
        </p:txBody>
      </p:sp>
      <p:pic>
        <p:nvPicPr>
          <p:cNvPr id="2" name="Picture 2"/>
          <p:cNvPicPr>
            <a:picLocks noChangeAspect="1"/>
          </p:cNvPicPr>
          <p:nvPr>
            <p:custDataLst>
              <p:tags r:id="rId10"/>
            </p:custDataLst>
          </p:nvPr>
        </p:nvPicPr>
        <p:blipFill>
          <a:blip r:embed="rId11"/>
          <a:stretch>
            <a:fillRect/>
          </a:stretch>
        </p:blipFill>
        <p:spPr>
          <a:xfrm flipH="1">
            <a:off x="10287000" y="12471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additive="base">
                                        <p:cTn id="7" dur="500" fill="hold"/>
                                        <p:tgtEl>
                                          <p:spTgt spid="24577"/>
                                        </p:tgtEl>
                                        <p:attrNameLst>
                                          <p:attrName>ppt_x</p:attrName>
                                        </p:attrNameLst>
                                      </p:cBhvr>
                                      <p:tavLst>
                                        <p:tav tm="0">
                                          <p:val>
                                            <p:strVal val="#ppt_x"/>
                                          </p:val>
                                        </p:tav>
                                        <p:tav tm="100000">
                                          <p:val>
                                            <p:strVal val="#ppt_x"/>
                                          </p:val>
                                        </p:tav>
                                      </p:tavLst>
                                    </p:anim>
                                    <p:anim calcmode="lin" valueType="num">
                                      <p:cBhvr additive="base">
                                        <p:cTn id="8" dur="500" fill="hold"/>
                                        <p:tgtEl>
                                          <p:spTgt spid="245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ppt_x</p:attrName>
                                        </p:attrNameLst>
                                      </p:cBhvr>
                                      <p:tavLst>
                                        <p:tav tm="0">
                                          <p:val>
                                            <p:strVal val="#ppt_x"/>
                                          </p:val>
                                        </p:tav>
                                        <p:tav tm="100000">
                                          <p:val>
                                            <p:strVal val="#ppt_x"/>
                                          </p:val>
                                        </p:tav>
                                      </p:tavLst>
                                    </p:anim>
                                    <p:anim calcmode="lin" valueType="num">
                                      <p:cBhvr>
                                        <p:cTn id="13"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582"/>
                                        </p:tgtEl>
                                        <p:attrNameLst>
                                          <p:attrName>style.visibility</p:attrName>
                                        </p:attrNameLst>
                                      </p:cBhvr>
                                      <p:to>
                                        <p:strVal val="visible"/>
                                      </p:to>
                                    </p:set>
                                    <p:anim calcmode="lin" valueType="num">
                                      <p:cBhvr>
                                        <p:cTn id="18" dur="500" fill="hold"/>
                                        <p:tgtEl>
                                          <p:spTgt spid="24582"/>
                                        </p:tgtEl>
                                        <p:attrNameLst>
                                          <p:attrName>ppt_x</p:attrName>
                                        </p:attrNameLst>
                                      </p:cBhvr>
                                      <p:tavLst>
                                        <p:tav tm="0">
                                          <p:val>
                                            <p:strVal val="#ppt_x"/>
                                          </p:val>
                                        </p:tav>
                                        <p:tav tm="100000">
                                          <p:val>
                                            <p:strVal val="#ppt_x"/>
                                          </p:val>
                                        </p:tav>
                                      </p:tavLst>
                                    </p:anim>
                                    <p:anim calcmode="lin" valueType="num">
                                      <p:cBhvr>
                                        <p:cTn id="19"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581"/>
                                        </p:tgtEl>
                                        <p:attrNameLst>
                                          <p:attrName>style.visibility</p:attrName>
                                        </p:attrNameLst>
                                      </p:cBhvr>
                                      <p:to>
                                        <p:strVal val="visible"/>
                                      </p:to>
                                    </p:set>
                                    <p:anim calcmode="lin" valueType="num">
                                      <p:cBhvr>
                                        <p:cTn id="24" dur="500" fill="hold"/>
                                        <p:tgtEl>
                                          <p:spTgt spid="24581"/>
                                        </p:tgtEl>
                                        <p:attrNameLst>
                                          <p:attrName>ppt_x</p:attrName>
                                        </p:attrNameLst>
                                      </p:cBhvr>
                                      <p:tavLst>
                                        <p:tav tm="0">
                                          <p:val>
                                            <p:strVal val="#ppt_x"/>
                                          </p:val>
                                        </p:tav>
                                        <p:tav tm="100000">
                                          <p:val>
                                            <p:strVal val="#ppt_x"/>
                                          </p:val>
                                        </p:tav>
                                      </p:tavLst>
                                    </p:anim>
                                    <p:anim calcmode="lin" valueType="num">
                                      <p:cBhvr>
                                        <p:cTn id="25" dur="500" fill="hold"/>
                                        <p:tgtEl>
                                          <p:spTgt spid="24581"/>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24579"/>
                                        </p:tgtEl>
                                        <p:attrNameLst>
                                          <p:attrName>style.visibility</p:attrName>
                                        </p:attrNameLst>
                                      </p:cBhvr>
                                      <p:to>
                                        <p:strVal val="visible"/>
                                      </p:to>
                                    </p:set>
                                    <p:anim calcmode="lin" valueType="num">
                                      <p:cBhvr>
                                        <p:cTn id="29" dur="500" fill="hold"/>
                                        <p:tgtEl>
                                          <p:spTgt spid="24579"/>
                                        </p:tgtEl>
                                        <p:attrNameLst>
                                          <p:attrName>ppt_x</p:attrName>
                                        </p:attrNameLst>
                                      </p:cBhvr>
                                      <p:tavLst>
                                        <p:tav tm="0">
                                          <p:val>
                                            <p:strVal val="#ppt_x"/>
                                          </p:val>
                                        </p:tav>
                                        <p:tav tm="100000">
                                          <p:val>
                                            <p:strVal val="#ppt_x"/>
                                          </p:val>
                                        </p:tav>
                                      </p:tavLst>
                                    </p:anim>
                                    <p:anim calcmode="lin" valueType="num">
                                      <p:cBhvr>
                                        <p:cTn id="30" dur="500" fill="hold"/>
                                        <p:tgtEl>
                                          <p:spTgt spid="245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580"/>
                                        </p:tgtEl>
                                        <p:attrNameLst>
                                          <p:attrName>style.visibility</p:attrName>
                                        </p:attrNameLst>
                                      </p:cBhvr>
                                      <p:to>
                                        <p:strVal val="visible"/>
                                      </p:to>
                                    </p:set>
                                    <p:anim calcmode="lin" valueType="num">
                                      <p:cBhvr>
                                        <p:cTn id="33" dur="500" fill="hold"/>
                                        <p:tgtEl>
                                          <p:spTgt spid="24580"/>
                                        </p:tgtEl>
                                        <p:attrNameLst>
                                          <p:attrName>ppt_x</p:attrName>
                                        </p:attrNameLst>
                                      </p:cBhvr>
                                      <p:tavLst>
                                        <p:tav tm="0">
                                          <p:val>
                                            <p:strVal val="#ppt_x"/>
                                          </p:val>
                                        </p:tav>
                                        <p:tav tm="100000">
                                          <p:val>
                                            <p:strVal val="#ppt_x"/>
                                          </p:val>
                                        </p:tav>
                                      </p:tavLst>
                                    </p:anim>
                                    <p:anim calcmode="lin" valueType="num">
                                      <p:cBhvr>
                                        <p:cTn id="34" dur="500" fill="hold"/>
                                        <p:tgtEl>
                                          <p:spTgt spid="2458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4583"/>
                                        </p:tgtEl>
                                        <p:attrNameLst>
                                          <p:attrName>style.visibility</p:attrName>
                                        </p:attrNameLst>
                                      </p:cBhvr>
                                      <p:to>
                                        <p:strVal val="visible"/>
                                      </p:to>
                                    </p:set>
                                    <p:anim calcmode="lin" valueType="num">
                                      <p:cBhvr>
                                        <p:cTn id="37" dur="500" fill="hold"/>
                                        <p:tgtEl>
                                          <p:spTgt spid="24583"/>
                                        </p:tgtEl>
                                        <p:attrNameLst>
                                          <p:attrName>ppt_x</p:attrName>
                                        </p:attrNameLst>
                                      </p:cBhvr>
                                      <p:tavLst>
                                        <p:tav tm="0">
                                          <p:val>
                                            <p:strVal val="#ppt_x"/>
                                          </p:val>
                                        </p:tav>
                                        <p:tav tm="100000">
                                          <p:val>
                                            <p:strVal val="#ppt_x"/>
                                          </p:val>
                                        </p:tav>
                                      </p:tavLst>
                                    </p:anim>
                                    <p:anim calcmode="lin" valueType="num">
                                      <p:cBhvr>
                                        <p:cTn id="38" dur="500" fill="hold"/>
                                        <p:tgtEl>
                                          <p:spTgt spid="2458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584"/>
                                        </p:tgtEl>
                                        <p:attrNameLst>
                                          <p:attrName>style.visibility</p:attrName>
                                        </p:attrNameLst>
                                      </p:cBhvr>
                                      <p:to>
                                        <p:strVal val="visible"/>
                                      </p:to>
                                    </p:set>
                                    <p:anim calcmode="lin" valueType="num">
                                      <p:cBhvr>
                                        <p:cTn id="41" dur="500" fill="hold"/>
                                        <p:tgtEl>
                                          <p:spTgt spid="24584"/>
                                        </p:tgtEl>
                                        <p:attrNameLst>
                                          <p:attrName>ppt_x</p:attrName>
                                        </p:attrNameLst>
                                      </p:cBhvr>
                                      <p:tavLst>
                                        <p:tav tm="0">
                                          <p:val>
                                            <p:strVal val="#ppt_x"/>
                                          </p:val>
                                        </p:tav>
                                        <p:tav tm="100000">
                                          <p:val>
                                            <p:strVal val="#ppt_x"/>
                                          </p:val>
                                        </p:tav>
                                      </p:tavLst>
                                    </p:anim>
                                    <p:anim calcmode="lin" valueType="num">
                                      <p:cBhvr>
                                        <p:cTn id="42"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80" grpId="0"/>
      <p:bldP spid="24581" grpId="0" bldLvl="0" animBg="1"/>
      <p:bldP spid="24582" grpId="0"/>
      <p:bldP spid="24584" grpId="0"/>
      <p:bldP spid="2457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397760" y="375920"/>
            <a:ext cx="8811260" cy="645160"/>
          </a:xfrm>
          <a:prstGeom prst="rect">
            <a:avLst/>
          </a:prstGeom>
          <a:noFill/>
        </p:spPr>
        <p:txBody>
          <a:bodyPr wrap="square" rtlCol="0">
            <a:spAutoFit/>
          </a:bodyPr>
          <a:p>
            <a:r>
              <a:rPr lang="zh-CN" altLang="en-US" sz="3600"/>
              <a:t>任务一：搭建生态系统能量流动模型</a:t>
            </a:r>
            <a:endParaRPr lang="zh-CN" altLang="en-US" sz="3600"/>
          </a:p>
        </p:txBody>
      </p:sp>
      <p:sp>
        <p:nvSpPr>
          <p:cNvPr id="5" name="文本框 4"/>
          <p:cNvSpPr txBox="1"/>
          <p:nvPr/>
        </p:nvSpPr>
        <p:spPr>
          <a:xfrm>
            <a:off x="1934845" y="5307965"/>
            <a:ext cx="8608060" cy="1076325"/>
          </a:xfrm>
          <a:prstGeom prst="rect">
            <a:avLst/>
          </a:prstGeom>
          <a:noFill/>
        </p:spPr>
        <p:txBody>
          <a:bodyPr wrap="square" rtlCol="0" anchor="t">
            <a:spAutoFit/>
          </a:bodyPr>
          <a:p>
            <a:r>
              <a:rPr lang="zh-CN" altLang="en-US" sz="3200"/>
              <a:t>箭头的粗细代表什么? </a:t>
            </a:r>
            <a:r>
              <a:rPr lang="en-US" altLang="zh-CN" sz="3200"/>
              <a:t>  </a:t>
            </a:r>
            <a:r>
              <a:rPr lang="zh-CN" altLang="en-US" sz="3200"/>
              <a:t>箭头的方向又代表什么? </a:t>
            </a:r>
            <a:endParaRPr lang="zh-CN" altLang="en-US" sz="3200"/>
          </a:p>
          <a:p>
            <a:r>
              <a:rPr lang="zh-CN" altLang="en-US" sz="3200"/>
              <a:t>不同颜色的箭头会有不同的意义吗?</a:t>
            </a:r>
            <a:endParaRPr lang="zh-CN" altLang="en-US" sz="3200"/>
          </a:p>
        </p:txBody>
      </p:sp>
      <p:sp>
        <p:nvSpPr>
          <p:cNvPr id="6" name="文本框 5"/>
          <p:cNvSpPr txBox="1"/>
          <p:nvPr/>
        </p:nvSpPr>
        <p:spPr>
          <a:xfrm>
            <a:off x="286385" y="5215890"/>
            <a:ext cx="1501140" cy="768350"/>
          </a:xfrm>
          <a:prstGeom prst="rect">
            <a:avLst/>
          </a:prstGeom>
          <a:noFill/>
        </p:spPr>
        <p:txBody>
          <a:bodyPr wrap="square" rtlCol="0">
            <a:spAutoFit/>
          </a:bodyPr>
          <a:p>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思考</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pic>
        <p:nvPicPr>
          <p:cNvPr id="2" name="图片 1" descr="/private/var/folders/01/qmnp8h0d2zz8hvlncr9jr3hh0000gn/T/com.kingsoft.wpsoffice.mac/photoeditapp/20231220012757/temp.pngtemp"/>
          <p:cNvPicPr>
            <a:picLocks noChangeAspect="1"/>
          </p:cNvPicPr>
          <p:nvPr>
            <p:custDataLst>
              <p:tags r:id="rId2"/>
            </p:custDataLst>
          </p:nvPr>
        </p:nvPicPr>
        <p:blipFill>
          <a:blip r:embed="rId3"/>
          <a:stretch>
            <a:fillRect/>
          </a:stretch>
        </p:blipFill>
        <p:spPr>
          <a:xfrm>
            <a:off x="1570355" y="1258570"/>
            <a:ext cx="1372235" cy="1372235"/>
          </a:xfrm>
          <a:prstGeom prst="rect">
            <a:avLst/>
          </a:prstGeom>
        </p:spPr>
      </p:pic>
      <p:pic>
        <p:nvPicPr>
          <p:cNvPr id="7" name="图片 6" descr="/private/var/folders/01/qmnp8h0d2zz8hvlncr9jr3hh0000gn/T/com.kingsoft.wpsoffice.mac/photoeditapp/20231220012811/temp.pngtemp"/>
          <p:cNvPicPr>
            <a:picLocks noChangeAspect="1"/>
          </p:cNvPicPr>
          <p:nvPr>
            <p:custDataLst>
              <p:tags r:id="rId4"/>
            </p:custDataLst>
          </p:nvPr>
        </p:nvPicPr>
        <p:blipFill>
          <a:blip r:embed="rId5"/>
          <a:srcRect b="28390"/>
          <a:stretch>
            <a:fillRect/>
          </a:stretch>
        </p:blipFill>
        <p:spPr>
          <a:xfrm>
            <a:off x="3524250" y="1386840"/>
            <a:ext cx="1307465" cy="929005"/>
          </a:xfrm>
          <a:prstGeom prst="rect">
            <a:avLst/>
          </a:prstGeom>
        </p:spPr>
      </p:pic>
      <p:pic>
        <p:nvPicPr>
          <p:cNvPr id="8" name="图片 7" descr="/private/var/folders/01/qmnp8h0d2zz8hvlncr9jr3hh0000gn/T/com.kingsoft.wpsoffice.mac/photoeditapp/20231220012826/temp.pngtemp"/>
          <p:cNvPicPr>
            <a:picLocks noChangeAspect="1"/>
          </p:cNvPicPr>
          <p:nvPr>
            <p:custDataLst>
              <p:tags r:id="rId6"/>
            </p:custDataLst>
          </p:nvPr>
        </p:nvPicPr>
        <p:blipFill>
          <a:blip r:embed="rId7"/>
          <a:srcRect b="23204"/>
          <a:stretch>
            <a:fillRect/>
          </a:stretch>
        </p:blipFill>
        <p:spPr>
          <a:xfrm>
            <a:off x="5236845" y="1172845"/>
            <a:ext cx="1363980" cy="1153795"/>
          </a:xfrm>
          <a:prstGeom prst="rect">
            <a:avLst/>
          </a:prstGeom>
        </p:spPr>
      </p:pic>
      <p:pic>
        <p:nvPicPr>
          <p:cNvPr id="9" name="图片 8" descr="/private/var/folders/01/qmnp8h0d2zz8hvlncr9jr3hh0000gn/T/com.kingsoft.wpsoffice.mac/photoeditapp/20231220012835/temp.pngtemp"/>
          <p:cNvPicPr>
            <a:picLocks noChangeAspect="1"/>
          </p:cNvPicPr>
          <p:nvPr>
            <p:custDataLst>
              <p:tags r:id="rId8"/>
            </p:custDataLst>
          </p:nvPr>
        </p:nvPicPr>
        <p:blipFill>
          <a:blip r:embed="rId9"/>
          <a:srcRect b="25593"/>
          <a:stretch>
            <a:fillRect/>
          </a:stretch>
        </p:blipFill>
        <p:spPr>
          <a:xfrm>
            <a:off x="7078980" y="1258570"/>
            <a:ext cx="1304925" cy="1076325"/>
          </a:xfrm>
          <a:prstGeom prst="rect">
            <a:avLst/>
          </a:prstGeom>
        </p:spPr>
      </p:pic>
      <p:sp>
        <p:nvSpPr>
          <p:cNvPr id="12" name="文本框 11"/>
          <p:cNvSpPr txBox="1"/>
          <p:nvPr/>
        </p:nvSpPr>
        <p:spPr>
          <a:xfrm>
            <a:off x="3017520" y="3049905"/>
            <a:ext cx="1198245" cy="392430"/>
          </a:xfrm>
          <a:prstGeom prst="rect">
            <a:avLst/>
          </a:prstGeom>
          <a:solidFill>
            <a:schemeClr val="accent3">
              <a:lumMod val="20000"/>
              <a:lumOff val="80000"/>
            </a:schemeClr>
          </a:solidFill>
        </p:spPr>
        <p:txBody>
          <a:bodyPr wrap="square" rtlCol="0">
            <a:noAutofit/>
          </a:bodyPr>
          <a:p>
            <a:r>
              <a:rPr lang="zh-CN" altLang="en-US">
                <a:solidFill>
                  <a:schemeClr val="tx1"/>
                </a:solidFill>
              </a:rPr>
              <a:t>呼吸作用</a:t>
            </a:r>
            <a:endParaRPr lang="zh-CN" altLang="en-US">
              <a:solidFill>
                <a:schemeClr val="tx1"/>
              </a:solidFill>
            </a:endParaRPr>
          </a:p>
        </p:txBody>
      </p:sp>
      <p:sp>
        <p:nvSpPr>
          <p:cNvPr id="13" name="文本框 12"/>
          <p:cNvSpPr txBox="1"/>
          <p:nvPr>
            <p:custDataLst>
              <p:tags r:id="rId10"/>
            </p:custDataLst>
          </p:nvPr>
        </p:nvSpPr>
        <p:spPr>
          <a:xfrm>
            <a:off x="4695825" y="3049905"/>
            <a:ext cx="1198245" cy="392430"/>
          </a:xfrm>
          <a:prstGeom prst="rect">
            <a:avLst/>
          </a:prstGeom>
          <a:solidFill>
            <a:schemeClr val="accent3">
              <a:lumMod val="20000"/>
              <a:lumOff val="80000"/>
            </a:schemeClr>
          </a:solidFill>
        </p:spPr>
        <p:txBody>
          <a:bodyPr wrap="square" rtlCol="0">
            <a:noAutofit/>
          </a:bodyPr>
          <a:p>
            <a:r>
              <a:rPr lang="zh-CN" altLang="en-US">
                <a:solidFill>
                  <a:schemeClr val="tx1"/>
                </a:solidFill>
              </a:rPr>
              <a:t>呼吸作用</a:t>
            </a:r>
            <a:endParaRPr lang="zh-CN" altLang="en-US">
              <a:solidFill>
                <a:schemeClr val="tx1"/>
              </a:solidFill>
            </a:endParaRPr>
          </a:p>
        </p:txBody>
      </p:sp>
      <p:sp>
        <p:nvSpPr>
          <p:cNvPr id="14" name="文本框 13"/>
          <p:cNvSpPr txBox="1"/>
          <p:nvPr>
            <p:custDataLst>
              <p:tags r:id="rId11"/>
            </p:custDataLst>
          </p:nvPr>
        </p:nvSpPr>
        <p:spPr>
          <a:xfrm>
            <a:off x="6600825" y="3067050"/>
            <a:ext cx="945515" cy="358775"/>
          </a:xfrm>
          <a:prstGeom prst="rect">
            <a:avLst/>
          </a:prstGeom>
          <a:solidFill>
            <a:schemeClr val="accent5">
              <a:lumMod val="20000"/>
              <a:lumOff val="80000"/>
            </a:schemeClr>
          </a:solidFill>
        </p:spPr>
        <p:txBody>
          <a:bodyPr wrap="square" rtlCol="0">
            <a:noAutofit/>
          </a:bodyPr>
          <a:p>
            <a:r>
              <a:rPr lang="zh-CN" altLang="en-US">
                <a:solidFill>
                  <a:schemeClr val="tx1"/>
                </a:solidFill>
              </a:rPr>
              <a:t>分解者</a:t>
            </a:r>
            <a:endParaRPr lang="zh-CN" altLang="en-US">
              <a:solidFill>
                <a:schemeClr val="tx1"/>
              </a:solidFill>
            </a:endParaRPr>
          </a:p>
        </p:txBody>
      </p:sp>
      <p:sp>
        <p:nvSpPr>
          <p:cNvPr id="15" name="右箭头 14"/>
          <p:cNvSpPr/>
          <p:nvPr>
            <p:custDataLst>
              <p:tags r:id="rId12"/>
            </p:custDataLst>
          </p:nvPr>
        </p:nvSpPr>
        <p:spPr>
          <a:xfrm>
            <a:off x="2809875" y="3724910"/>
            <a:ext cx="1179830" cy="488950"/>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右箭头 15"/>
          <p:cNvSpPr/>
          <p:nvPr>
            <p:custDataLst>
              <p:tags r:id="rId13"/>
            </p:custDataLst>
          </p:nvPr>
        </p:nvSpPr>
        <p:spPr>
          <a:xfrm>
            <a:off x="4343400" y="3707130"/>
            <a:ext cx="1196975" cy="404495"/>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右箭头 16"/>
          <p:cNvSpPr/>
          <p:nvPr>
            <p:custDataLst>
              <p:tags r:id="rId14"/>
            </p:custDataLst>
          </p:nvPr>
        </p:nvSpPr>
        <p:spPr>
          <a:xfrm>
            <a:off x="5894070" y="3699510"/>
            <a:ext cx="1298575" cy="320040"/>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右箭头 17"/>
          <p:cNvSpPr/>
          <p:nvPr>
            <p:custDataLst>
              <p:tags r:id="rId15"/>
            </p:custDataLst>
          </p:nvPr>
        </p:nvSpPr>
        <p:spPr>
          <a:xfrm>
            <a:off x="7546340" y="3733165"/>
            <a:ext cx="1297940" cy="219075"/>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右箭头 18"/>
          <p:cNvSpPr/>
          <p:nvPr>
            <p:custDataLst>
              <p:tags r:id="rId16"/>
            </p:custDataLst>
          </p:nvPr>
        </p:nvSpPr>
        <p:spPr>
          <a:xfrm>
            <a:off x="2815590" y="4322445"/>
            <a:ext cx="1282065" cy="32004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右箭头 19"/>
          <p:cNvSpPr/>
          <p:nvPr>
            <p:custDataLst>
              <p:tags r:id="rId17"/>
            </p:custDataLst>
          </p:nvPr>
        </p:nvSpPr>
        <p:spPr>
          <a:xfrm>
            <a:off x="4343400" y="4376420"/>
            <a:ext cx="1298575" cy="23622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custDataLst>
              <p:tags r:id="rId18"/>
            </p:custDataLst>
          </p:nvPr>
        </p:nvSpPr>
        <p:spPr>
          <a:xfrm>
            <a:off x="5901690" y="4389755"/>
            <a:ext cx="1281430" cy="11811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右箭头 21"/>
          <p:cNvSpPr/>
          <p:nvPr>
            <p:custDataLst>
              <p:tags r:id="rId19"/>
            </p:custDataLst>
          </p:nvPr>
        </p:nvSpPr>
        <p:spPr>
          <a:xfrm>
            <a:off x="7546340" y="4406900"/>
            <a:ext cx="1247775" cy="100965"/>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右箭头 22"/>
          <p:cNvSpPr/>
          <p:nvPr>
            <p:custDataLst>
              <p:tags r:id="rId20"/>
            </p:custDataLst>
          </p:nvPr>
        </p:nvSpPr>
        <p:spPr>
          <a:xfrm>
            <a:off x="9240520" y="4432300"/>
            <a:ext cx="1230630" cy="75565"/>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右箭头 23"/>
          <p:cNvSpPr/>
          <p:nvPr>
            <p:custDataLst>
              <p:tags r:id="rId21"/>
            </p:custDataLst>
          </p:nvPr>
        </p:nvSpPr>
        <p:spPr>
          <a:xfrm>
            <a:off x="2801620" y="4815205"/>
            <a:ext cx="1282065" cy="32004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右箭头 24"/>
          <p:cNvSpPr/>
          <p:nvPr>
            <p:custDataLst>
              <p:tags r:id="rId22"/>
            </p:custDataLst>
          </p:nvPr>
        </p:nvSpPr>
        <p:spPr>
          <a:xfrm>
            <a:off x="4329430" y="4869180"/>
            <a:ext cx="1298575" cy="23622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右箭头 25"/>
          <p:cNvSpPr/>
          <p:nvPr>
            <p:custDataLst>
              <p:tags r:id="rId23"/>
            </p:custDataLst>
          </p:nvPr>
        </p:nvSpPr>
        <p:spPr>
          <a:xfrm>
            <a:off x="5887720" y="4882515"/>
            <a:ext cx="1281430" cy="11811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右箭头 26"/>
          <p:cNvSpPr/>
          <p:nvPr>
            <p:custDataLst>
              <p:tags r:id="rId24"/>
            </p:custDataLst>
          </p:nvPr>
        </p:nvSpPr>
        <p:spPr>
          <a:xfrm>
            <a:off x="7532370" y="4899660"/>
            <a:ext cx="1247775" cy="100965"/>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descr="/private/var/folders/01/qmnp8h0d2zz8hvlncr9jr3hh0000gn/T/com.kingsoft.wpsoffice.mac/photoeditapp/20231220012850/temp.pngtemp"/>
          <p:cNvPicPr>
            <a:picLocks noChangeAspect="1"/>
          </p:cNvPicPr>
          <p:nvPr>
            <p:custDataLst>
              <p:tags r:id="rId25"/>
            </p:custDataLst>
          </p:nvPr>
        </p:nvPicPr>
        <p:blipFill>
          <a:blip r:embed="rId26"/>
          <a:srcRect b="25824"/>
          <a:stretch>
            <a:fillRect/>
          </a:stretch>
        </p:blipFill>
        <p:spPr>
          <a:xfrm>
            <a:off x="8911590" y="1257935"/>
            <a:ext cx="1198245" cy="1057910"/>
          </a:xfrm>
          <a:prstGeom prst="rect">
            <a:avLst/>
          </a:prstGeom>
        </p:spPr>
      </p:pic>
      <p:sp>
        <p:nvSpPr>
          <p:cNvPr id="30" name="文本框 29"/>
          <p:cNvSpPr txBox="1"/>
          <p:nvPr/>
        </p:nvSpPr>
        <p:spPr>
          <a:xfrm>
            <a:off x="3218180" y="2181225"/>
            <a:ext cx="7171055" cy="768350"/>
          </a:xfrm>
          <a:prstGeom prst="rect">
            <a:avLst/>
          </a:prstGeom>
          <a:noFill/>
        </p:spPr>
        <p:txBody>
          <a:bodyPr wrap="square" rtlCol="0">
            <a:noAutofit/>
          </a:bodyPr>
          <a:p>
            <a:r>
              <a:rPr lang="en-US" altLang="zh-CN"/>
              <a:t>         </a:t>
            </a:r>
            <a:r>
              <a:rPr lang="zh-CN" altLang="en-US">
                <a:latin typeface="汉仪乐喵体简" panose="00020600040101010101" charset="-122"/>
                <a:ea typeface="汉仪乐喵体简" panose="00020600040101010101" charset="-122"/>
                <a:cs typeface="汉仪乐喵体简" panose="00020600040101010101" charset="-122"/>
              </a:rPr>
              <a:t>生产者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初级消费者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次级消费者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三级消费者</a:t>
            </a:r>
            <a:endParaRPr lang="zh-CN" altLang="en-US">
              <a:latin typeface="汉仪乐喵体简" panose="00020600040101010101" charset="-122"/>
              <a:ea typeface="汉仪乐喵体简" panose="00020600040101010101" charset="-122"/>
              <a:cs typeface="汉仪乐喵体简" panose="00020600040101010101" charset="-122"/>
            </a:endParaRPr>
          </a:p>
          <a:p>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（第一营养级）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（第二营养级）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（第三营养级）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（第四营养级）</a:t>
            </a:r>
            <a:endParaRPr lang="zh-CN" altLang="en-US">
              <a:latin typeface="汉仪乐喵体简" panose="00020600040101010101" charset="-122"/>
              <a:ea typeface="汉仪乐喵体简" panose="00020600040101010101" charset="-122"/>
              <a:cs typeface="汉仪乐喵体简" panose="00020600040101010101" charset="-122"/>
            </a:endParaRPr>
          </a:p>
          <a:p>
            <a:endParaRPr lang="zh-CN" altLang="en-US">
              <a:latin typeface="汉仪乐喵体简" panose="00020600040101010101" charset="-122"/>
              <a:ea typeface="汉仪乐喵体简" panose="00020600040101010101" charset="-122"/>
              <a:cs typeface="汉仪乐喵体简" panose="00020600040101010101" charset="-122"/>
            </a:endParaRPr>
          </a:p>
        </p:txBody>
      </p:sp>
      <p:sp>
        <p:nvSpPr>
          <p:cNvPr id="31" name="文本框 30"/>
          <p:cNvSpPr txBox="1"/>
          <p:nvPr/>
        </p:nvSpPr>
        <p:spPr>
          <a:xfrm>
            <a:off x="1906905" y="1720850"/>
            <a:ext cx="693420" cy="391795"/>
          </a:xfrm>
          <a:prstGeom prst="rect">
            <a:avLst/>
          </a:prstGeom>
          <a:solidFill>
            <a:srgbClr val="FAD06B"/>
          </a:solidFill>
        </p:spPr>
        <p:txBody>
          <a:bodyPr wrap="square" rtlCol="0">
            <a:noAutofit/>
          </a:bodyPr>
          <a:p>
            <a:r>
              <a:rPr lang="zh-CN" altLang="en-US" sz="2000">
                <a:latin typeface="汉仪乐喵体简" panose="00020600040101010101" charset="-122"/>
                <a:ea typeface="汉仪乐喵体简" panose="00020600040101010101" charset="-122"/>
              </a:rPr>
              <a:t>光能</a:t>
            </a:r>
            <a:endParaRPr lang="zh-CN" altLang="en-US" sz="2000">
              <a:latin typeface="汉仪乐喵体简" panose="00020600040101010101" charset="-122"/>
              <a:ea typeface="汉仪乐喵体简" panose="0002060004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rivate/var/folders/01/qmnp8h0d2zz8hvlncr9jr3hh0000gn/T/com.kingsoft.wpsoffice.mac/photoeditapp/20231220012757/temp.pngtemp"/>
          <p:cNvPicPr>
            <a:picLocks noChangeAspect="1"/>
          </p:cNvPicPr>
          <p:nvPr/>
        </p:nvPicPr>
        <p:blipFill>
          <a:blip r:embed="rId1"/>
          <a:stretch>
            <a:fillRect/>
          </a:stretch>
        </p:blipFill>
        <p:spPr>
          <a:xfrm>
            <a:off x="506095" y="2662555"/>
            <a:ext cx="1372235" cy="1372235"/>
          </a:xfrm>
          <a:prstGeom prst="rect">
            <a:avLst/>
          </a:prstGeom>
        </p:spPr>
      </p:pic>
      <p:pic>
        <p:nvPicPr>
          <p:cNvPr id="7" name="图片 6" descr="/private/var/folders/01/qmnp8h0d2zz8hvlncr9jr3hh0000gn/T/com.kingsoft.wpsoffice.mac/photoeditapp/20231220012811/temp.pngtemp"/>
          <p:cNvPicPr>
            <a:picLocks noChangeAspect="1"/>
          </p:cNvPicPr>
          <p:nvPr/>
        </p:nvPicPr>
        <p:blipFill>
          <a:blip r:embed="rId2"/>
          <a:srcRect b="28390"/>
          <a:stretch>
            <a:fillRect/>
          </a:stretch>
        </p:blipFill>
        <p:spPr>
          <a:xfrm>
            <a:off x="2703830" y="2872740"/>
            <a:ext cx="1307465" cy="929005"/>
          </a:xfrm>
          <a:prstGeom prst="rect">
            <a:avLst/>
          </a:prstGeom>
        </p:spPr>
      </p:pic>
      <p:pic>
        <p:nvPicPr>
          <p:cNvPr id="8" name="图片 7" descr="/private/var/folders/01/qmnp8h0d2zz8hvlncr9jr3hh0000gn/T/com.kingsoft.wpsoffice.mac/photoeditapp/20231220012826/temp.pngtemp"/>
          <p:cNvPicPr>
            <a:picLocks noChangeAspect="1"/>
          </p:cNvPicPr>
          <p:nvPr/>
        </p:nvPicPr>
        <p:blipFill>
          <a:blip r:embed="rId3"/>
          <a:srcRect b="23204"/>
          <a:stretch>
            <a:fillRect/>
          </a:stretch>
        </p:blipFill>
        <p:spPr>
          <a:xfrm>
            <a:off x="4938395" y="2662555"/>
            <a:ext cx="1363980" cy="1153795"/>
          </a:xfrm>
          <a:prstGeom prst="rect">
            <a:avLst/>
          </a:prstGeom>
        </p:spPr>
      </p:pic>
      <p:pic>
        <p:nvPicPr>
          <p:cNvPr id="9" name="图片 8" descr="/private/var/folders/01/qmnp8h0d2zz8hvlncr9jr3hh0000gn/T/com.kingsoft.wpsoffice.mac/photoeditapp/20231220012835/temp.pngtemp"/>
          <p:cNvPicPr>
            <a:picLocks noChangeAspect="1"/>
          </p:cNvPicPr>
          <p:nvPr/>
        </p:nvPicPr>
        <p:blipFill>
          <a:blip r:embed="rId4"/>
          <a:srcRect b="25593"/>
          <a:stretch>
            <a:fillRect/>
          </a:stretch>
        </p:blipFill>
        <p:spPr>
          <a:xfrm>
            <a:off x="7120890" y="2662555"/>
            <a:ext cx="1304925" cy="1076325"/>
          </a:xfrm>
          <a:prstGeom prst="rect">
            <a:avLst/>
          </a:prstGeom>
        </p:spPr>
      </p:pic>
      <p:sp>
        <p:nvSpPr>
          <p:cNvPr id="12" name="文本框 11"/>
          <p:cNvSpPr txBox="1"/>
          <p:nvPr/>
        </p:nvSpPr>
        <p:spPr>
          <a:xfrm>
            <a:off x="5976620" y="1224915"/>
            <a:ext cx="1477010" cy="405130"/>
          </a:xfrm>
          <a:prstGeom prst="rect">
            <a:avLst/>
          </a:prstGeom>
          <a:solidFill>
            <a:schemeClr val="accent3">
              <a:lumMod val="20000"/>
              <a:lumOff val="80000"/>
            </a:schemeClr>
          </a:solidFill>
        </p:spPr>
        <p:txBody>
          <a:bodyPr wrap="square" rtlCol="0">
            <a:noAutofit/>
          </a:bodyPr>
          <a:p>
            <a:r>
              <a:rPr lang="zh-CN" altLang="en-US" sz="2400">
                <a:solidFill>
                  <a:schemeClr val="tx1"/>
                </a:solidFill>
              </a:rPr>
              <a:t>呼吸作用</a:t>
            </a:r>
            <a:endParaRPr lang="zh-CN" altLang="en-US" sz="2400">
              <a:solidFill>
                <a:schemeClr val="tx1"/>
              </a:solidFill>
            </a:endParaRPr>
          </a:p>
        </p:txBody>
      </p:sp>
      <p:sp>
        <p:nvSpPr>
          <p:cNvPr id="14" name="文本框 13"/>
          <p:cNvSpPr txBox="1"/>
          <p:nvPr/>
        </p:nvSpPr>
        <p:spPr>
          <a:xfrm>
            <a:off x="6183630" y="5302250"/>
            <a:ext cx="1196975" cy="405130"/>
          </a:xfrm>
          <a:prstGeom prst="rect">
            <a:avLst/>
          </a:prstGeom>
          <a:solidFill>
            <a:schemeClr val="accent5">
              <a:lumMod val="20000"/>
              <a:lumOff val="80000"/>
            </a:schemeClr>
          </a:solidFill>
        </p:spPr>
        <p:txBody>
          <a:bodyPr wrap="square" rtlCol="0">
            <a:noAutofit/>
          </a:bodyPr>
          <a:p>
            <a:r>
              <a:rPr lang="zh-CN" altLang="en-US" sz="2400">
                <a:solidFill>
                  <a:schemeClr val="tx1"/>
                </a:solidFill>
              </a:rPr>
              <a:t>分解者</a:t>
            </a:r>
            <a:endParaRPr lang="zh-CN" altLang="en-US" sz="2400">
              <a:solidFill>
                <a:schemeClr val="tx1"/>
              </a:solidFill>
            </a:endParaRPr>
          </a:p>
        </p:txBody>
      </p:sp>
      <p:sp>
        <p:nvSpPr>
          <p:cNvPr id="15" name="右箭头 14"/>
          <p:cNvSpPr/>
          <p:nvPr/>
        </p:nvSpPr>
        <p:spPr>
          <a:xfrm>
            <a:off x="1728470" y="3124835"/>
            <a:ext cx="1179830" cy="488950"/>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右箭头 15"/>
          <p:cNvSpPr/>
          <p:nvPr/>
        </p:nvSpPr>
        <p:spPr>
          <a:xfrm>
            <a:off x="4011295" y="3103880"/>
            <a:ext cx="1196975" cy="404495"/>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右箭头 16"/>
          <p:cNvSpPr/>
          <p:nvPr/>
        </p:nvSpPr>
        <p:spPr>
          <a:xfrm>
            <a:off x="6183630" y="3101975"/>
            <a:ext cx="1298575" cy="320040"/>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右箭头 17"/>
          <p:cNvSpPr/>
          <p:nvPr/>
        </p:nvSpPr>
        <p:spPr>
          <a:xfrm>
            <a:off x="8286115" y="3129915"/>
            <a:ext cx="1297940" cy="219075"/>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右箭头 18"/>
          <p:cNvSpPr/>
          <p:nvPr/>
        </p:nvSpPr>
        <p:spPr>
          <a:xfrm rot="20160000">
            <a:off x="3610610" y="2019935"/>
            <a:ext cx="2266315" cy="30480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右箭头 19"/>
          <p:cNvSpPr/>
          <p:nvPr/>
        </p:nvSpPr>
        <p:spPr>
          <a:xfrm rot="18840000">
            <a:off x="5725160" y="2009140"/>
            <a:ext cx="998855" cy="245745"/>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nvSpPr>
        <p:spPr>
          <a:xfrm rot="14340000">
            <a:off x="6941185" y="2087880"/>
            <a:ext cx="1118870" cy="13716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右箭头 21"/>
          <p:cNvSpPr/>
          <p:nvPr/>
        </p:nvSpPr>
        <p:spPr>
          <a:xfrm rot="12420000">
            <a:off x="7736205" y="2087245"/>
            <a:ext cx="2171700" cy="7620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右箭头 22"/>
          <p:cNvSpPr/>
          <p:nvPr/>
        </p:nvSpPr>
        <p:spPr>
          <a:xfrm rot="5400000" flipV="1">
            <a:off x="6438265" y="6038850"/>
            <a:ext cx="749300" cy="7620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descr="/private/var/folders/01/qmnp8h0d2zz8hvlncr9jr3hh0000gn/T/com.kingsoft.wpsoffice.mac/photoeditapp/20231220012850/temp.pngtemp"/>
          <p:cNvPicPr>
            <a:picLocks noChangeAspect="1"/>
          </p:cNvPicPr>
          <p:nvPr/>
        </p:nvPicPr>
        <p:blipFill>
          <a:blip r:embed="rId5"/>
          <a:srcRect b="25824"/>
          <a:stretch>
            <a:fillRect/>
          </a:stretch>
        </p:blipFill>
        <p:spPr>
          <a:xfrm>
            <a:off x="9361805" y="2662555"/>
            <a:ext cx="1198245" cy="1057910"/>
          </a:xfrm>
          <a:prstGeom prst="rect">
            <a:avLst/>
          </a:prstGeom>
        </p:spPr>
      </p:pic>
      <p:sp>
        <p:nvSpPr>
          <p:cNvPr id="30" name="文本框 29"/>
          <p:cNvSpPr txBox="1"/>
          <p:nvPr/>
        </p:nvSpPr>
        <p:spPr>
          <a:xfrm>
            <a:off x="2465070" y="3738880"/>
            <a:ext cx="8735695" cy="768350"/>
          </a:xfrm>
          <a:prstGeom prst="rect">
            <a:avLst/>
          </a:prstGeom>
          <a:noFill/>
        </p:spPr>
        <p:txBody>
          <a:bodyPr wrap="square" rtlCol="0">
            <a:noAutofit/>
          </a:bodyPr>
          <a:p>
            <a:r>
              <a:rPr lang="en-US" altLang="zh-CN"/>
              <a:t>         </a:t>
            </a:r>
            <a:r>
              <a:rPr lang="zh-CN" altLang="en-US">
                <a:latin typeface="汉仪乐喵体简" panose="00020600040101010101" charset="-122"/>
                <a:ea typeface="汉仪乐喵体简" panose="00020600040101010101" charset="-122"/>
                <a:cs typeface="汉仪乐喵体简" panose="00020600040101010101" charset="-122"/>
              </a:rPr>
              <a:t>生产者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初级消费者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次级消费者</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三级消费者</a:t>
            </a:r>
            <a:endParaRPr lang="zh-CN" altLang="en-US">
              <a:latin typeface="汉仪乐喵体简" panose="00020600040101010101" charset="-122"/>
              <a:ea typeface="汉仪乐喵体简" panose="00020600040101010101" charset="-122"/>
              <a:cs typeface="汉仪乐喵体简" panose="00020600040101010101" charset="-122"/>
            </a:endParaRPr>
          </a:p>
          <a:p>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（第一营养级）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（第二营养级）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（第三营养级）</a:t>
            </a:r>
            <a:r>
              <a:rPr lang="en-US" altLang="zh-CN">
                <a:latin typeface="汉仪乐喵体简" panose="00020600040101010101" charset="-122"/>
                <a:ea typeface="汉仪乐喵体简" panose="00020600040101010101" charset="-122"/>
                <a:cs typeface="汉仪乐喵体简" panose="00020600040101010101" charset="-122"/>
              </a:rPr>
              <a:t>      </a:t>
            </a:r>
            <a:r>
              <a:rPr lang="zh-CN" altLang="en-US">
                <a:latin typeface="汉仪乐喵体简" panose="00020600040101010101" charset="-122"/>
                <a:ea typeface="汉仪乐喵体简" panose="00020600040101010101" charset="-122"/>
                <a:cs typeface="汉仪乐喵体简" panose="00020600040101010101" charset="-122"/>
              </a:rPr>
              <a:t>（第四营养级）</a:t>
            </a:r>
            <a:endParaRPr lang="zh-CN" altLang="en-US">
              <a:latin typeface="汉仪乐喵体简" panose="00020600040101010101" charset="-122"/>
              <a:ea typeface="汉仪乐喵体简" panose="00020600040101010101" charset="-122"/>
              <a:cs typeface="汉仪乐喵体简" panose="00020600040101010101" charset="-122"/>
            </a:endParaRPr>
          </a:p>
          <a:p>
            <a:endParaRPr lang="zh-CN" altLang="en-US">
              <a:latin typeface="汉仪乐喵体简" panose="00020600040101010101" charset="-122"/>
              <a:ea typeface="汉仪乐喵体简" panose="00020600040101010101" charset="-122"/>
              <a:cs typeface="汉仪乐喵体简" panose="00020600040101010101" charset="-122"/>
            </a:endParaRPr>
          </a:p>
        </p:txBody>
      </p:sp>
      <p:sp>
        <p:nvSpPr>
          <p:cNvPr id="3" name="文本框 2"/>
          <p:cNvSpPr txBox="1"/>
          <p:nvPr/>
        </p:nvSpPr>
        <p:spPr>
          <a:xfrm>
            <a:off x="6043930" y="6438265"/>
            <a:ext cx="1477010" cy="405130"/>
          </a:xfrm>
          <a:prstGeom prst="rect">
            <a:avLst/>
          </a:prstGeom>
          <a:solidFill>
            <a:schemeClr val="accent3">
              <a:lumMod val="20000"/>
              <a:lumOff val="80000"/>
            </a:schemeClr>
          </a:solidFill>
        </p:spPr>
        <p:txBody>
          <a:bodyPr wrap="square" rtlCol="0">
            <a:noAutofit/>
          </a:bodyPr>
          <a:p>
            <a:r>
              <a:rPr lang="zh-CN" altLang="en-US" sz="2400">
                <a:solidFill>
                  <a:schemeClr val="tx1"/>
                </a:solidFill>
              </a:rPr>
              <a:t>呼吸作用</a:t>
            </a:r>
            <a:endParaRPr lang="zh-CN" altLang="en-US" sz="2400">
              <a:solidFill>
                <a:schemeClr val="tx1"/>
              </a:solidFill>
            </a:endParaRPr>
          </a:p>
        </p:txBody>
      </p:sp>
      <p:sp>
        <p:nvSpPr>
          <p:cNvPr id="31" name="文本框 30"/>
          <p:cNvSpPr txBox="1"/>
          <p:nvPr/>
        </p:nvSpPr>
        <p:spPr>
          <a:xfrm>
            <a:off x="842645" y="3124835"/>
            <a:ext cx="693420" cy="391795"/>
          </a:xfrm>
          <a:prstGeom prst="rect">
            <a:avLst/>
          </a:prstGeom>
          <a:solidFill>
            <a:srgbClr val="FAD06B"/>
          </a:solidFill>
        </p:spPr>
        <p:txBody>
          <a:bodyPr wrap="square" rtlCol="0">
            <a:noAutofit/>
          </a:bodyPr>
          <a:p>
            <a:r>
              <a:rPr lang="zh-CN" altLang="en-US" sz="2000">
                <a:latin typeface="汉仪乐喵体简" panose="00020600040101010101" charset="-122"/>
                <a:ea typeface="汉仪乐喵体简" panose="00020600040101010101" charset="-122"/>
              </a:rPr>
              <a:t>光能</a:t>
            </a:r>
            <a:endParaRPr lang="zh-CN" altLang="en-US" sz="2000">
              <a:latin typeface="汉仪乐喵体简" panose="00020600040101010101" charset="-122"/>
              <a:ea typeface="汉仪乐喵体简" panose="00020600040101010101" charset="-122"/>
            </a:endParaRPr>
          </a:p>
        </p:txBody>
      </p:sp>
      <p:sp>
        <p:nvSpPr>
          <p:cNvPr id="11" name="右箭头 10"/>
          <p:cNvSpPr/>
          <p:nvPr/>
        </p:nvSpPr>
        <p:spPr>
          <a:xfrm rot="1080000">
            <a:off x="3718560" y="4740910"/>
            <a:ext cx="2266315" cy="30480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右箭头 27"/>
          <p:cNvSpPr/>
          <p:nvPr/>
        </p:nvSpPr>
        <p:spPr>
          <a:xfrm rot="2640000">
            <a:off x="5716270" y="4710430"/>
            <a:ext cx="998855" cy="245745"/>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右箭头 31"/>
          <p:cNvSpPr/>
          <p:nvPr/>
        </p:nvSpPr>
        <p:spPr>
          <a:xfrm rot="8340000">
            <a:off x="6899275" y="4738370"/>
            <a:ext cx="1118870" cy="13716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右箭头 32"/>
          <p:cNvSpPr/>
          <p:nvPr/>
        </p:nvSpPr>
        <p:spPr>
          <a:xfrm rot="9420000">
            <a:off x="7706995" y="4890770"/>
            <a:ext cx="2171700" cy="7620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custDataLst>
              <p:tags r:id="rId6"/>
            </p:custDataLst>
          </p:nvPr>
        </p:nvSpPr>
        <p:spPr>
          <a:xfrm>
            <a:off x="2942590" y="375920"/>
            <a:ext cx="5902325" cy="645160"/>
          </a:xfrm>
          <a:prstGeom prst="rect">
            <a:avLst/>
          </a:prstGeom>
          <a:noFill/>
        </p:spPr>
        <p:txBody>
          <a:bodyPr wrap="square" rtlCol="0">
            <a:spAutoFit/>
          </a:bodyPr>
          <a:p>
            <a:r>
              <a:rPr lang="zh-CN" altLang="en-US" sz="3600"/>
              <a:t>生态系统能量流动模型</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0" grpId="0"/>
      <p:bldP spid="31" grpId="0" animBg="1"/>
      <p:bldP spid="12" grpId="0" animBg="1"/>
      <p:bldP spid="19" grpId="0" animBg="1"/>
      <p:bldP spid="20" grpId="0" animBg="1"/>
      <p:bldP spid="21" grpId="0" animBg="1"/>
      <p:bldP spid="22" grpId="0" animBg="1"/>
      <p:bldP spid="23" grpId="0" animBg="1"/>
      <p:bldP spid="3" grpId="0" animBg="1"/>
      <p:bldP spid="14" grpId="0" animBg="1"/>
      <p:bldP spid="11" grpId="0" animBg="1"/>
      <p:bldP spid="28"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276985" y="3429000"/>
            <a:ext cx="7242175" cy="632460"/>
          </a:xfrm>
          <a:prstGeom prst="rect">
            <a:avLst/>
          </a:prstGeom>
          <a:noFill/>
        </p:spPr>
        <p:txBody>
          <a:bodyPr wrap="square" rtlCol="0" anchor="t">
            <a:noAutofit/>
          </a:bodyPr>
          <a:p>
            <a:r>
              <a:rPr lang="zh-CN" altLang="en-US" sz="2800"/>
              <a:t>总结：能量流动三个去向</a:t>
            </a:r>
            <a:endParaRPr lang="zh-CN" altLang="en-US" sz="2800"/>
          </a:p>
        </p:txBody>
      </p:sp>
      <p:sp>
        <p:nvSpPr>
          <p:cNvPr id="5" name="文本框 4"/>
          <p:cNvSpPr txBox="1"/>
          <p:nvPr/>
        </p:nvSpPr>
        <p:spPr>
          <a:xfrm>
            <a:off x="5651500" y="3968750"/>
            <a:ext cx="3549650" cy="760095"/>
          </a:xfrm>
          <a:prstGeom prst="rect">
            <a:avLst/>
          </a:prstGeom>
          <a:noFill/>
        </p:spPr>
        <p:txBody>
          <a:bodyPr wrap="square" rtlCol="0" anchor="t">
            <a:noAutofit/>
          </a:bodyPr>
          <a:p>
            <a:r>
              <a:rPr lang="zh-CN" altLang="en-US" sz="2800">
                <a:sym typeface="+mn-ea"/>
              </a:rPr>
              <a:t>通过呼吸作用散失</a:t>
            </a:r>
            <a:endParaRPr lang="zh-CN" altLang="en-US" sz="2800">
              <a:sym typeface="+mn-ea"/>
            </a:endParaRPr>
          </a:p>
          <a:p>
            <a:endParaRPr lang="zh-CN" altLang="en-US" sz="2800">
              <a:sym typeface="+mn-ea"/>
            </a:endParaRPr>
          </a:p>
        </p:txBody>
      </p:sp>
      <p:sp>
        <p:nvSpPr>
          <p:cNvPr id="6" name="文本框 5"/>
          <p:cNvSpPr txBox="1"/>
          <p:nvPr>
            <p:custDataLst>
              <p:tags r:id="rId1"/>
            </p:custDataLst>
          </p:nvPr>
        </p:nvSpPr>
        <p:spPr>
          <a:xfrm>
            <a:off x="5668010" y="5427345"/>
            <a:ext cx="3549650" cy="632460"/>
          </a:xfrm>
          <a:prstGeom prst="rect">
            <a:avLst/>
          </a:prstGeom>
          <a:noFill/>
        </p:spPr>
        <p:txBody>
          <a:bodyPr wrap="square" rtlCol="0" anchor="t">
            <a:noAutofit/>
          </a:bodyPr>
          <a:p>
            <a:r>
              <a:rPr lang="zh-CN" altLang="en-US" sz="2800">
                <a:sym typeface="+mn-ea"/>
              </a:rPr>
              <a:t>被分解者利用</a:t>
            </a:r>
            <a:endParaRPr lang="zh-CN" altLang="en-US" sz="2800">
              <a:sym typeface="+mn-ea"/>
            </a:endParaRPr>
          </a:p>
        </p:txBody>
      </p:sp>
      <p:sp>
        <p:nvSpPr>
          <p:cNvPr id="9" name="文本框 8"/>
          <p:cNvSpPr txBox="1"/>
          <p:nvPr>
            <p:custDataLst>
              <p:tags r:id="rId2"/>
            </p:custDataLst>
          </p:nvPr>
        </p:nvSpPr>
        <p:spPr>
          <a:xfrm>
            <a:off x="5651500" y="4728845"/>
            <a:ext cx="3549650" cy="632460"/>
          </a:xfrm>
          <a:prstGeom prst="rect">
            <a:avLst/>
          </a:prstGeom>
          <a:noFill/>
        </p:spPr>
        <p:txBody>
          <a:bodyPr wrap="square" rtlCol="0" anchor="t">
            <a:noAutofit/>
          </a:bodyPr>
          <a:p>
            <a:r>
              <a:rPr lang="zh-CN" altLang="en-US" sz="2800">
                <a:sym typeface="+mn-ea"/>
              </a:rPr>
              <a:t>下一营养级摄取</a:t>
            </a:r>
            <a:endParaRPr lang="zh-CN" altLang="en-US" sz="2800">
              <a:sym typeface="+mn-ea"/>
            </a:endParaRPr>
          </a:p>
          <a:p>
            <a:endParaRPr lang="zh-CN" altLang="en-US" sz="2800">
              <a:sym typeface="+mn-ea"/>
            </a:endParaRPr>
          </a:p>
        </p:txBody>
      </p:sp>
      <p:sp>
        <p:nvSpPr>
          <p:cNvPr id="12" name="文本框 11"/>
          <p:cNvSpPr txBox="1"/>
          <p:nvPr>
            <p:custDataLst>
              <p:tags r:id="rId3"/>
            </p:custDataLst>
          </p:nvPr>
        </p:nvSpPr>
        <p:spPr>
          <a:xfrm>
            <a:off x="1364615" y="4667885"/>
            <a:ext cx="1163955" cy="759460"/>
          </a:xfrm>
          <a:prstGeom prst="rect">
            <a:avLst/>
          </a:prstGeom>
          <a:noFill/>
        </p:spPr>
        <p:txBody>
          <a:bodyPr wrap="square" rtlCol="0" anchor="t">
            <a:noAutofit/>
          </a:bodyPr>
          <a:p>
            <a:r>
              <a:rPr lang="zh-CN" altLang="en-US" sz="2800">
                <a:sym typeface="+mn-ea"/>
              </a:rPr>
              <a:t>流向</a:t>
            </a:r>
            <a:endParaRPr lang="zh-CN" altLang="en-US" sz="2800">
              <a:sym typeface="+mn-ea"/>
            </a:endParaRPr>
          </a:p>
          <a:p>
            <a:endParaRPr lang="zh-CN" altLang="en-US" sz="2800">
              <a:sym typeface="+mn-ea"/>
            </a:endParaRPr>
          </a:p>
        </p:txBody>
      </p:sp>
      <p:pic>
        <p:nvPicPr>
          <p:cNvPr id="13" name="图片 12"/>
          <p:cNvPicPr>
            <a:picLocks noChangeAspect="1"/>
          </p:cNvPicPr>
          <p:nvPr>
            <p:custDataLst>
              <p:tags r:id="rId4"/>
            </p:custDataLst>
          </p:nvPr>
        </p:nvPicPr>
        <p:blipFill>
          <a:blip r:embed="rId5"/>
          <a:stretch>
            <a:fillRect/>
          </a:stretch>
        </p:blipFill>
        <p:spPr>
          <a:xfrm>
            <a:off x="2130425" y="132080"/>
            <a:ext cx="6958330" cy="3296285"/>
          </a:xfrm>
          <a:prstGeom prst="rect">
            <a:avLst/>
          </a:prstGeom>
        </p:spPr>
      </p:pic>
      <p:sp>
        <p:nvSpPr>
          <p:cNvPr id="16" name="右箭头 15"/>
          <p:cNvSpPr/>
          <p:nvPr>
            <p:custDataLst>
              <p:tags r:id="rId6"/>
            </p:custDataLst>
          </p:nvPr>
        </p:nvSpPr>
        <p:spPr>
          <a:xfrm>
            <a:off x="2528570" y="4861560"/>
            <a:ext cx="3101340" cy="212090"/>
          </a:xfrm>
          <a:prstGeom prst="rightArrow">
            <a:avLst/>
          </a:prstGeom>
          <a:solidFill>
            <a:schemeClr val="accent4">
              <a:lumMod val="75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custDataLst>
              <p:tags r:id="rId7"/>
            </p:custDataLst>
          </p:nvPr>
        </p:nvSpPr>
        <p:spPr>
          <a:xfrm rot="21060000" flipV="1">
            <a:off x="2527300" y="4359910"/>
            <a:ext cx="3103880" cy="227330"/>
          </a:xfrm>
          <a:prstGeom prst="rightArrow">
            <a:avLst/>
          </a:prstGeom>
          <a:solidFill>
            <a:srgbClr val="0070C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右箭头 14"/>
          <p:cNvSpPr/>
          <p:nvPr>
            <p:custDataLst>
              <p:tags r:id="rId8"/>
            </p:custDataLst>
          </p:nvPr>
        </p:nvSpPr>
        <p:spPr>
          <a:xfrm rot="600000" flipV="1">
            <a:off x="2524760" y="5407660"/>
            <a:ext cx="3103880" cy="227330"/>
          </a:xfrm>
          <a:prstGeom prst="rightArrow">
            <a:avLst/>
          </a:prstGeom>
          <a:solidFill>
            <a:srgbClr val="7030A0"/>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62075" y="3327400"/>
            <a:ext cx="10311130" cy="3069590"/>
          </a:xfrm>
          <a:prstGeom prst="rect">
            <a:avLst/>
          </a:prstGeom>
          <a:noFill/>
        </p:spPr>
        <p:txBody>
          <a:bodyPr wrap="square" rtlCol="0" anchor="t">
            <a:noAutofit/>
          </a:bodyPr>
          <a:p>
            <a:r>
              <a:rPr lang="zh-CN" altLang="en-US" sz="2800">
                <a:latin typeface="楷体" panose="02010609060101010101" charset="-122"/>
                <a:ea typeface="楷体" panose="02010609060101010101" charset="-122"/>
                <a:cs typeface="楷体" panose="02010609060101010101" charset="-122"/>
              </a:rPr>
              <a:t>① 生产者固定的能量会再转化为光能吗?</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② 流入消费者体内的能量会再重新流回生产者吗? </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 </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③ 箭头的粗细有什么含义?</a:t>
            </a:r>
            <a:endParaRPr lang="zh-CN" altLang="en-US" sz="2800">
              <a:latin typeface="楷体" panose="02010609060101010101" charset="-122"/>
              <a:ea typeface="楷体" panose="02010609060101010101" charset="-122"/>
              <a:cs typeface="楷体" panose="02010609060101010101" charset="-122"/>
            </a:endParaRPr>
          </a:p>
          <a:p>
            <a:r>
              <a:rPr lang="zh-CN" altLang="en-US" sz="2800">
                <a:latin typeface="楷体" panose="02010609060101010101" charset="-122"/>
                <a:ea typeface="楷体" panose="02010609060101010101" charset="-122"/>
                <a:cs typeface="楷体" panose="02010609060101010101" charset="-122"/>
              </a:rPr>
              <a:t>④ 随着营养级的升高,能量如何变化?</a:t>
            </a:r>
            <a:endParaRPr lang="zh-CN" altLang="en-US" sz="2800">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1"/>
            </p:custDataLst>
          </p:nvPr>
        </p:nvSpPr>
        <p:spPr>
          <a:xfrm>
            <a:off x="118110" y="3138170"/>
            <a:ext cx="1407160" cy="768350"/>
          </a:xfrm>
          <a:prstGeom prst="rect">
            <a:avLst/>
          </a:prstGeom>
          <a:noFill/>
        </p:spPr>
        <p:txBody>
          <a:bodyPr wrap="square" rtlCol="0">
            <a:spAutoFit/>
          </a:bodyPr>
          <a:p>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思考</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pic>
        <p:nvPicPr>
          <p:cNvPr id="5" name="图片 4"/>
          <p:cNvPicPr>
            <a:picLocks noChangeAspect="1"/>
          </p:cNvPicPr>
          <p:nvPr>
            <p:custDataLst>
              <p:tags r:id="rId2"/>
            </p:custDataLst>
          </p:nvPr>
        </p:nvPicPr>
        <p:blipFill>
          <a:blip r:embed="rId3"/>
          <a:stretch>
            <a:fillRect/>
          </a:stretch>
        </p:blipFill>
        <p:spPr>
          <a:xfrm>
            <a:off x="2366645" y="68580"/>
            <a:ext cx="6666230" cy="3069590"/>
          </a:xfrm>
          <a:prstGeom prst="rect">
            <a:avLst/>
          </a:prstGeom>
        </p:spPr>
      </p:pic>
      <p:sp>
        <p:nvSpPr>
          <p:cNvPr id="8" name="文本框 7"/>
          <p:cNvSpPr txBox="1"/>
          <p:nvPr/>
        </p:nvSpPr>
        <p:spPr>
          <a:xfrm>
            <a:off x="8985885" y="3327400"/>
            <a:ext cx="3206115" cy="962025"/>
          </a:xfrm>
          <a:prstGeom prst="rect">
            <a:avLst/>
          </a:prstGeom>
          <a:noFill/>
        </p:spPr>
        <p:txBody>
          <a:bodyPr wrap="square" rtlCol="0">
            <a:noAutofit/>
          </a:bodyPr>
          <a:p>
            <a:r>
              <a:rPr lang="zh-CN" altLang="en-US" sz="4400">
                <a:solidFill>
                  <a:schemeClr val="accent1"/>
                </a:solidFill>
                <a:effectLst>
                  <a:outerShdw blurRad="38100" dist="25400" dir="5400000" algn="ctr" rotWithShape="0">
                    <a:srgbClr val="6E747A">
                      <a:alpha val="43000"/>
                      <a:alpha val="43000"/>
                    </a:srgbClr>
                  </a:outerShdw>
                </a:effectLst>
                <a:latin typeface="汉仪颜楷简" panose="00020600040101010101" charset="-122"/>
                <a:ea typeface="汉仪颜楷简" panose="00020600040101010101" charset="-122"/>
                <a:cs typeface="楷体" panose="02010609060101010101" charset="-122"/>
                <a:sym typeface="+mn-ea"/>
              </a:rPr>
              <a:t>①</a:t>
            </a:r>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cs typeface="楷体" panose="02010609060101010101" charset="-122"/>
                <a:sym typeface="+mn-ea"/>
              </a:rPr>
              <a:t>单向流动</a:t>
            </a:r>
            <a:r>
              <a:rPr lang="zh-CN" altLang="en-US" sz="4400">
                <a:latin typeface="楷体" panose="02010609060101010101" charset="-122"/>
                <a:ea typeface="楷体" panose="02010609060101010101" charset="-122"/>
                <a:cs typeface="楷体" panose="02010609060101010101" charset="-122"/>
                <a:sym typeface="+mn-ea"/>
              </a:rPr>
              <a:t> </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9" name="文本框 8"/>
          <p:cNvSpPr txBox="1"/>
          <p:nvPr/>
        </p:nvSpPr>
        <p:spPr>
          <a:xfrm>
            <a:off x="8985885" y="4727575"/>
            <a:ext cx="3086100" cy="962025"/>
          </a:xfrm>
          <a:prstGeom prst="rect">
            <a:avLst/>
          </a:prstGeom>
          <a:noFill/>
        </p:spPr>
        <p:txBody>
          <a:bodyPr wrap="square" rtlCol="0">
            <a:noAutofit/>
          </a:bodyPr>
          <a:p>
            <a:r>
              <a:rPr lang="zh-CN" altLang="en-US" sz="4400">
                <a:solidFill>
                  <a:schemeClr val="accent1"/>
                </a:solidFill>
                <a:effectLst>
                  <a:outerShdw blurRad="38100" dist="25400" dir="5400000" algn="ctr" rotWithShape="0">
                    <a:srgbClr val="6E747A">
                      <a:alpha val="43000"/>
                      <a:alpha val="43000"/>
                    </a:srgbClr>
                  </a:outerShdw>
                </a:effectLst>
                <a:latin typeface="汉仪颜楷简" panose="00020600040101010101" charset="-122"/>
                <a:ea typeface="汉仪颜楷简" panose="00020600040101010101" charset="-122"/>
                <a:cs typeface="汉仪乐喵体简" panose="00020600040101010101" charset="-122"/>
                <a:sym typeface="+mn-ea"/>
              </a:rPr>
              <a:t>②</a:t>
            </a:r>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cs typeface="汉仪乐喵体简" panose="00020600040101010101" charset="-122"/>
                <a:sym typeface="+mn-ea"/>
              </a:rPr>
              <a:t>逐级递减</a:t>
            </a:r>
            <a:r>
              <a:rPr lang="zh-CN" altLang="en-US" sz="4400">
                <a:latin typeface="楷体" panose="02010609060101010101" charset="-122"/>
                <a:ea typeface="楷体" panose="02010609060101010101" charset="-122"/>
                <a:cs typeface="楷体" panose="02010609060101010101" charset="-122"/>
                <a:sym typeface="+mn-ea"/>
              </a:rPr>
              <a:t> </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10" name="文本框 9"/>
          <p:cNvSpPr txBox="1"/>
          <p:nvPr/>
        </p:nvSpPr>
        <p:spPr>
          <a:xfrm>
            <a:off x="9116060" y="1415415"/>
            <a:ext cx="2557145" cy="1473835"/>
          </a:xfrm>
          <a:prstGeom prst="rect">
            <a:avLst/>
          </a:prstGeom>
          <a:noFill/>
        </p:spPr>
        <p:txBody>
          <a:bodyPr wrap="square" rtlCol="0">
            <a:noAutofit/>
          </a:bodyPr>
          <a:p>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能量流动</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a:p>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的</a:t>
            </a:r>
            <a:r>
              <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特点</a:t>
            </a:r>
            <a:endParaRPr lang="zh-CN" altLang="en-US" sz="44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11" name="椭圆 10"/>
          <p:cNvSpPr/>
          <p:nvPr/>
        </p:nvSpPr>
        <p:spPr>
          <a:xfrm>
            <a:off x="8721725" y="2887345"/>
            <a:ext cx="3416935" cy="3069590"/>
          </a:xfrm>
          <a:prstGeom prst="ellipse">
            <a:avLst/>
          </a:prstGeom>
          <a:noFill/>
          <a:ln w="76200">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421640" y="5629275"/>
            <a:ext cx="10065385" cy="1088390"/>
          </a:xfrm>
          <a:prstGeom prst="rect">
            <a:avLst/>
          </a:prstGeom>
          <a:solidFill>
            <a:schemeClr val="accent3">
              <a:lumMod val="20000"/>
              <a:lumOff val="80000"/>
            </a:schemeClr>
          </a:solidFill>
          <a:ln w="57150">
            <a:solidFill>
              <a:schemeClr val="accent5">
                <a:lumMod val="50000"/>
              </a:schemeClr>
            </a:solidFill>
          </a:ln>
        </p:spPr>
        <p:txBody>
          <a:bodyPr wrap="square" rtlCol="0">
            <a:noAutofit/>
          </a:bodyPr>
          <a:p>
            <a:r>
              <a:rPr lang="zh-CN" altLang="en-US" sz="3200"/>
              <a:t>一个营养级只有</a:t>
            </a:r>
            <a:r>
              <a:rPr lang="en-US" altLang="zh-CN" sz="3200">
                <a:solidFill>
                  <a:srgbClr val="C00000"/>
                </a:solidFill>
              </a:rPr>
              <a:t>10%-20%</a:t>
            </a:r>
            <a:r>
              <a:rPr lang="zh-CN" altLang="en-US" sz="3200"/>
              <a:t>的能量被下一营养级利用</a:t>
            </a:r>
            <a:endParaRPr lang="zh-CN" altLang="en-US" sz="3200"/>
          </a:p>
          <a:p>
            <a:r>
              <a:rPr lang="zh-CN" altLang="en-US" sz="3200"/>
              <a:t>食物链中的营养级一般不超过</a:t>
            </a:r>
            <a:r>
              <a:rPr lang="en-US" altLang="zh-CN" sz="3200">
                <a:solidFill>
                  <a:srgbClr val="C00000"/>
                </a:solidFill>
              </a:rPr>
              <a:t>5</a:t>
            </a:r>
            <a:r>
              <a:rPr lang="zh-CN" altLang="en-US" sz="3200"/>
              <a:t>个</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724535" y="381635"/>
            <a:ext cx="11348085" cy="750570"/>
          </a:xfrm>
          <a:prstGeom prst="rect">
            <a:avLst/>
          </a:prstGeom>
          <a:noFill/>
        </p:spPr>
        <p:txBody>
          <a:bodyPr wrap="square" rtlCol="0">
            <a:noAutofit/>
          </a:bodyPr>
          <a:p>
            <a:r>
              <a:rPr lang="zh-CN" altLang="en-US" sz="3600">
                <a:latin typeface="楷体" panose="02010609060101010101" charset="-122"/>
                <a:ea typeface="楷体" panose="02010609060101010101" charset="-122"/>
                <a:cs typeface="楷体" panose="02010609060101010101" charset="-122"/>
              </a:rPr>
              <a:t>从能量流动的角度解释为什么“一山不容二虎”</a:t>
            </a:r>
            <a:endParaRPr lang="zh-CN" altLang="en-US" sz="3600">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2"/>
            </p:custDataLst>
          </p:nvPr>
        </p:nvSpPr>
        <p:spPr>
          <a:xfrm>
            <a:off x="7157085" y="1516380"/>
            <a:ext cx="4559300" cy="2706370"/>
          </a:xfrm>
          <a:prstGeom prst="rect">
            <a:avLst/>
          </a:prstGeom>
          <a:noFill/>
        </p:spPr>
        <p:txBody>
          <a:bodyPr wrap="square" rtlCol="0">
            <a:noAutofit/>
          </a:bodyPr>
          <a:p>
            <a:r>
              <a:rPr lang="zh-CN" altLang="en-US" sz="4000"/>
              <a:t>为了保证维持生存所必须的能量不被其他生物</a:t>
            </a:r>
            <a:endParaRPr lang="zh-CN" altLang="en-US" sz="4000"/>
          </a:p>
          <a:p>
            <a:r>
              <a:rPr lang="zh-CN" altLang="en-US" sz="4000"/>
              <a:t>抢夺。</a:t>
            </a:r>
            <a:endParaRPr lang="zh-CN" altLang="en-US" sz="4000"/>
          </a:p>
        </p:txBody>
      </p:sp>
      <p:pic>
        <p:nvPicPr>
          <p:cNvPr id="7" name="图片 6"/>
          <p:cNvPicPr>
            <a:picLocks noChangeAspect="1"/>
          </p:cNvPicPr>
          <p:nvPr/>
        </p:nvPicPr>
        <p:blipFill>
          <a:blip r:embed="rId3"/>
          <a:stretch>
            <a:fillRect/>
          </a:stretch>
        </p:blipFill>
        <p:spPr>
          <a:xfrm>
            <a:off x="724535" y="1285240"/>
            <a:ext cx="6134735" cy="4074160"/>
          </a:xfrm>
          <a:prstGeom prst="rect">
            <a:avLst/>
          </a:prstGeom>
        </p:spPr>
      </p:pic>
      <p:sp>
        <p:nvSpPr>
          <p:cNvPr id="2" name="文本框 1"/>
          <p:cNvSpPr txBox="1"/>
          <p:nvPr/>
        </p:nvSpPr>
        <p:spPr>
          <a:xfrm>
            <a:off x="986790" y="5426710"/>
            <a:ext cx="9474200" cy="929640"/>
          </a:xfrm>
          <a:prstGeom prst="rect">
            <a:avLst/>
          </a:prstGeom>
          <a:noFill/>
        </p:spPr>
        <p:txBody>
          <a:bodyPr wrap="square" rtlCol="0">
            <a:noAutofit/>
          </a:bodyPr>
          <a:p>
            <a:r>
              <a:rPr lang="zh-CN" altLang="en-US" sz="3600"/>
              <a:t>思考：二虎相争后失败的老虎遗体去了哪里？</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107565" y="376555"/>
            <a:ext cx="6778625" cy="583565"/>
          </a:xfrm>
          <a:prstGeom prst="rect">
            <a:avLst/>
          </a:prstGeom>
          <a:noFill/>
        </p:spPr>
        <p:txBody>
          <a:bodyPr wrap="square" rtlCol="0">
            <a:spAutoFit/>
          </a:bodyPr>
          <a:p>
            <a:r>
              <a:rPr lang="zh-CN" altLang="en-US" sz="3200"/>
              <a:t>探究活动二：生态系统中的</a:t>
            </a:r>
            <a:r>
              <a:rPr lang="zh-CN" altLang="en-US" sz="3200"/>
              <a:t>物质循环</a:t>
            </a:r>
            <a:endParaRPr lang="zh-CN" altLang="en-US" sz="3200"/>
          </a:p>
        </p:txBody>
      </p:sp>
      <p:sp>
        <p:nvSpPr>
          <p:cNvPr id="4" name="文本框 3"/>
          <p:cNvSpPr txBox="1"/>
          <p:nvPr/>
        </p:nvSpPr>
        <p:spPr>
          <a:xfrm>
            <a:off x="1310640" y="4114800"/>
            <a:ext cx="9080500" cy="1720215"/>
          </a:xfrm>
          <a:prstGeom prst="rect">
            <a:avLst/>
          </a:prstGeom>
          <a:noFill/>
        </p:spPr>
        <p:txBody>
          <a:bodyPr wrap="square" rtlCol="0" anchor="t">
            <a:noAutofit/>
          </a:bodyPr>
          <a:p>
            <a:r>
              <a:rPr lang="zh-CN" altLang="en-US" sz="3200"/>
              <a:t>任何一种生物的组成物质—碳、氢、氧、氮等都可以在生物和环境之间周而复始地被反复利用,即</a:t>
            </a:r>
            <a:r>
              <a:rPr lang="zh-CN" altLang="en-US" sz="3200">
                <a:solidFill>
                  <a:srgbClr val="C00000"/>
                </a:solidFill>
              </a:rPr>
              <a:t>物质循环</a:t>
            </a:r>
            <a:endParaRPr lang="zh-CN" altLang="en-US" sz="3200">
              <a:solidFill>
                <a:srgbClr val="C00000"/>
              </a:solidFill>
            </a:endParaRPr>
          </a:p>
        </p:txBody>
      </p:sp>
      <p:sp>
        <p:nvSpPr>
          <p:cNvPr id="6" name="文本框 5"/>
          <p:cNvSpPr txBox="1"/>
          <p:nvPr>
            <p:custDataLst>
              <p:tags r:id="rId2"/>
            </p:custDataLst>
          </p:nvPr>
        </p:nvSpPr>
        <p:spPr>
          <a:xfrm>
            <a:off x="1555750" y="1327785"/>
            <a:ext cx="9080500" cy="803910"/>
          </a:xfrm>
          <a:prstGeom prst="rect">
            <a:avLst/>
          </a:prstGeom>
          <a:noFill/>
        </p:spPr>
        <p:txBody>
          <a:bodyPr wrap="square" rtlCol="0">
            <a:noAutofit/>
          </a:bodyPr>
          <a:p>
            <a:r>
              <a:rPr lang="zh-CN" altLang="en-US" sz="3200"/>
              <a:t>两虎相争时死掉的那一只遗体去向了</a:t>
            </a:r>
            <a:r>
              <a:rPr lang="zh-CN" altLang="en-US" sz="3200"/>
              <a:t>哪里？</a:t>
            </a:r>
            <a:endParaRPr lang="zh-CN" altLang="en-US" sz="3200"/>
          </a:p>
        </p:txBody>
      </p:sp>
      <p:pic>
        <p:nvPicPr>
          <p:cNvPr id="7" name="图片 6" descr="/private/var/folders/01/qmnp8h0d2zz8hvlncr9jr3hh0000gn/T/com.kingsoft.wpsoffice.mac/photoeditapp/20231219202344/temp.pngtemp"/>
          <p:cNvPicPr>
            <a:picLocks noChangeAspect="1"/>
          </p:cNvPicPr>
          <p:nvPr>
            <p:custDataLst>
              <p:tags r:id="rId3"/>
            </p:custDataLst>
          </p:nvPr>
        </p:nvPicPr>
        <p:blipFill>
          <a:blip r:embed="rId4"/>
          <a:stretch>
            <a:fillRect/>
          </a:stretch>
        </p:blipFill>
        <p:spPr>
          <a:xfrm>
            <a:off x="2107565" y="2251710"/>
            <a:ext cx="7247890" cy="1615440"/>
          </a:xfrm>
          <a:prstGeom prst="rect">
            <a:avLst/>
          </a:prstGeom>
        </p:spPr>
      </p:pic>
      <p:pic>
        <p:nvPicPr>
          <p:cNvPr id="3" name="图片 2" descr="/private/var/folders/01/qmnp8h0d2zz8hvlncr9jr3hh0000gn/T/com.kingsoft.wpsoffice.mac/photoeditapp/20231221095705/temp.pngtemp"/>
          <p:cNvPicPr>
            <a:picLocks noChangeAspect="1"/>
          </p:cNvPicPr>
          <p:nvPr>
            <p:custDataLst>
              <p:tags r:id="rId5"/>
            </p:custDataLst>
          </p:nvPr>
        </p:nvPicPr>
        <p:blipFill>
          <a:blip r:embed="rId6"/>
          <a:srcRect l="30561" t="38065" r="31663" b="37343"/>
          <a:stretch>
            <a:fillRect/>
          </a:stretch>
        </p:blipFill>
        <p:spPr>
          <a:xfrm rot="5400000">
            <a:off x="5004435" y="1454785"/>
            <a:ext cx="1367790" cy="296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57500" y="653415"/>
            <a:ext cx="5802630" cy="645160"/>
          </a:xfrm>
          <a:prstGeom prst="rect">
            <a:avLst/>
          </a:prstGeom>
          <a:noFill/>
        </p:spPr>
        <p:txBody>
          <a:bodyPr wrap="square" rtlCol="0">
            <a:spAutoFit/>
          </a:bodyPr>
          <a:p>
            <a:r>
              <a:rPr lang="zh-CN" altLang="en-US" sz="3600">
                <a:latin typeface="楷体" panose="02010609060101010101" charset="-122"/>
                <a:ea typeface="楷体" panose="02010609060101010101" charset="-122"/>
                <a:cs typeface="楷体" panose="02010609060101010101" charset="-122"/>
              </a:rPr>
              <a:t>特邀嘉宾——老虎的</a:t>
            </a:r>
            <a:r>
              <a:rPr lang="en-US" altLang="zh-CN" sz="3600">
                <a:latin typeface="楷体" panose="02010609060101010101" charset="-122"/>
                <a:ea typeface="楷体" panose="02010609060101010101" charset="-122"/>
                <a:cs typeface="楷体" panose="02010609060101010101" charset="-122"/>
              </a:rPr>
              <a:t>VCR1</a:t>
            </a:r>
            <a:endParaRPr lang="zh-CN" altLang="en-US" sz="3600">
              <a:latin typeface="楷体" panose="02010609060101010101" charset="-122"/>
              <a:ea typeface="楷体" panose="02010609060101010101" charset="-122"/>
              <a:cs typeface="楷体" panose="02010609060101010101" charset="-122"/>
            </a:endParaRPr>
          </a:p>
        </p:txBody>
      </p:sp>
      <p:pic>
        <p:nvPicPr>
          <p:cNvPr id="5" name="老虎的真实战斗力有多恐怖 - 001 - 老虎的真实战斗力有多恐怖的副本">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51915" y="1429385"/>
            <a:ext cx="9081770" cy="5047615"/>
          </a:xfrm>
          <a:prstGeom prst="rect">
            <a:avLst/>
          </a:prstGeom>
        </p:spPr>
      </p:pic>
    </p:spTree>
  </p:cSld>
  <p:clrMapOvr>
    <a:masterClrMapping/>
  </p:clrMapOvr>
  <p:timing>
    <p:tnLst>
      <p:par>
        <p:cTn id="1" dur="indefinite" restart="never" nodeType="tmRoot">
          <p:childTnLst>
            <p:video fullScrn="0">
              <p:cMediaNode vol="63000">
                <p:cTn id="2" fill="hold" display="1">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75" name="矩形 1"/>
          <p:cNvSpPr/>
          <p:nvPr>
            <p:custDataLst>
              <p:tags r:id="rId1"/>
            </p:custDataLst>
          </p:nvPr>
        </p:nvSpPr>
        <p:spPr>
          <a:xfrm>
            <a:off x="4528185" y="408305"/>
            <a:ext cx="3211182" cy="1198880"/>
          </a:xfrm>
          <a:prstGeom prst="rect">
            <a:avLst/>
          </a:prstGeom>
          <a:noFill/>
          <a:ln>
            <a:noFill/>
          </a:ln>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rPr>
              <a:t>水循环</a:t>
            </a:r>
            <a:endPar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endParaRPr>
          </a:p>
        </p:txBody>
      </p:sp>
      <p:pic>
        <p:nvPicPr>
          <p:cNvPr id="2" name="图片 1"/>
          <p:cNvPicPr/>
          <p:nvPr>
            <p:custDataLst>
              <p:tags r:id="rId2"/>
            </p:custDataLst>
          </p:nvPr>
        </p:nvPicPr>
        <p:blipFill>
          <a:blip r:embed="rId3"/>
          <a:stretch>
            <a:fillRect/>
          </a:stretch>
        </p:blipFill>
        <p:spPr>
          <a:xfrm>
            <a:off x="2279015" y="1772920"/>
            <a:ext cx="7709535" cy="4550410"/>
          </a:xfrm>
          <a:prstGeom prst="rect">
            <a:avLst/>
          </a:prstGeom>
          <a:noFill/>
          <a:ln w="9525">
            <a:noFill/>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20481"/>
          <p:cNvPicPr>
            <a:picLocks noChangeAspect="1"/>
          </p:cNvPicPr>
          <p:nvPr>
            <p:custDataLst>
              <p:tags r:id="rId1"/>
            </p:custDataLst>
          </p:nvPr>
        </p:nvPicPr>
        <p:blipFill>
          <a:blip r:embed="rId2"/>
          <a:stretch>
            <a:fillRect/>
          </a:stretch>
        </p:blipFill>
        <p:spPr>
          <a:xfrm>
            <a:off x="2171700" y="730250"/>
            <a:ext cx="7848600" cy="4784725"/>
          </a:xfrm>
          <a:prstGeom prst="rect">
            <a:avLst/>
          </a:prstGeom>
          <a:noFill/>
          <a:ln>
            <a:solidFill>
              <a:schemeClr val="accent1"/>
            </a:solidFill>
            <a:miter lim="800000"/>
            <a:headEnd/>
            <a:tailEnd/>
          </a:ln>
        </p:spPr>
      </p:pic>
      <p:sp>
        <p:nvSpPr>
          <p:cNvPr id="52226" name="文本框 20482"/>
          <p:cNvSpPr txBox="1"/>
          <p:nvPr>
            <p:custDataLst>
              <p:tags r:id="rId3"/>
            </p:custDataLst>
          </p:nvPr>
        </p:nvSpPr>
        <p:spPr>
          <a:xfrm>
            <a:off x="5070475" y="2519363"/>
            <a:ext cx="1709738" cy="522287"/>
          </a:xfrm>
          <a:prstGeom prst="rect">
            <a:avLst/>
          </a:prstGeom>
          <a:noFill/>
          <a:ln>
            <a:solidFill>
              <a:schemeClr val="accent1"/>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9900FF"/>
                </a:solidFill>
                <a:latin typeface="楷体" panose="02010609060101010101" charset="-122"/>
                <a:ea typeface="楷体" panose="02010609060101010101" charset="-122"/>
              </a:rPr>
              <a:t>光合作用</a:t>
            </a:r>
            <a:endParaRPr lang="zh-CN" altLang="en-US" sz="2800" b="1">
              <a:solidFill>
                <a:srgbClr val="9900FF"/>
              </a:solidFill>
              <a:latin typeface="楷体" panose="02010609060101010101" charset="-122"/>
              <a:ea typeface="楷体" panose="02010609060101010101" charset="-122"/>
            </a:endParaRPr>
          </a:p>
        </p:txBody>
      </p:sp>
      <p:sp>
        <p:nvSpPr>
          <p:cNvPr id="52227" name="文本框 20483"/>
          <p:cNvSpPr txBox="1"/>
          <p:nvPr>
            <p:custDataLst>
              <p:tags r:id="rId4"/>
            </p:custDataLst>
          </p:nvPr>
        </p:nvSpPr>
        <p:spPr>
          <a:xfrm>
            <a:off x="5073650" y="3281363"/>
            <a:ext cx="1711325" cy="522287"/>
          </a:xfrm>
          <a:prstGeom prst="rect">
            <a:avLst/>
          </a:prstGeom>
          <a:noFill/>
          <a:ln>
            <a:solidFill>
              <a:schemeClr val="accent1"/>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9900FF"/>
                </a:solidFill>
                <a:latin typeface="楷体" panose="02010609060101010101" charset="-122"/>
                <a:ea typeface="楷体" panose="02010609060101010101" charset="-122"/>
              </a:rPr>
              <a:t>呼吸作用</a:t>
            </a:r>
            <a:endParaRPr lang="zh-CN" altLang="en-US" sz="2800" b="1">
              <a:solidFill>
                <a:srgbClr val="9900FF"/>
              </a:solidFill>
              <a:latin typeface="楷体" panose="02010609060101010101" charset="-122"/>
              <a:ea typeface="楷体" panose="02010609060101010101" charset="-122"/>
            </a:endParaRPr>
          </a:p>
        </p:txBody>
      </p:sp>
      <p:sp>
        <p:nvSpPr>
          <p:cNvPr id="52228" name="文本框 20484"/>
          <p:cNvSpPr txBox="1"/>
          <p:nvPr>
            <p:custDataLst>
              <p:tags r:id="rId5"/>
            </p:custDataLst>
          </p:nvPr>
        </p:nvSpPr>
        <p:spPr>
          <a:xfrm>
            <a:off x="6959600" y="2855913"/>
            <a:ext cx="1778000" cy="522287"/>
          </a:xfrm>
          <a:prstGeom prst="rect">
            <a:avLst/>
          </a:prstGeom>
          <a:noFill/>
          <a:ln>
            <a:solidFill>
              <a:schemeClr val="accent1"/>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eaLnBrk="0" hangingPunct="0"/>
            <a:r>
              <a:rPr lang="zh-CN" altLang="en-US" sz="2800" b="1">
                <a:solidFill>
                  <a:srgbClr val="FF0066"/>
                </a:solidFill>
                <a:latin typeface="楷体" panose="02010609060101010101" charset="-122"/>
                <a:ea typeface="楷体" panose="02010609060101010101" charset="-122"/>
              </a:rPr>
              <a:t>二氧化碳</a:t>
            </a:r>
            <a:endParaRPr lang="zh-CN" altLang="en-US" sz="2800" b="1">
              <a:solidFill>
                <a:srgbClr val="FF0066"/>
              </a:solidFill>
              <a:latin typeface="楷体" panose="02010609060101010101" charset="-122"/>
              <a:ea typeface="楷体" panose="02010609060101010101" charset="-122"/>
            </a:endParaRPr>
          </a:p>
        </p:txBody>
      </p:sp>
      <p:sp>
        <p:nvSpPr>
          <p:cNvPr id="52229" name="文本框 20485"/>
          <p:cNvSpPr txBox="1"/>
          <p:nvPr>
            <p:custDataLst>
              <p:tags r:id="rId6"/>
            </p:custDataLst>
          </p:nvPr>
        </p:nvSpPr>
        <p:spPr>
          <a:xfrm>
            <a:off x="3284538" y="1811338"/>
            <a:ext cx="2530475" cy="522287"/>
          </a:xfrm>
          <a:prstGeom prst="rect">
            <a:avLst/>
          </a:prstGeom>
          <a:noFill/>
          <a:ln>
            <a:solidFill>
              <a:schemeClr val="accent1"/>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9900FF"/>
                </a:solidFill>
                <a:latin typeface="楷体" panose="02010609060101010101" charset="-122"/>
                <a:ea typeface="楷体" panose="02010609060101010101" charset="-122"/>
              </a:rPr>
              <a:t>大气中的氧气</a:t>
            </a:r>
            <a:endParaRPr lang="zh-CN" altLang="en-US" sz="2800" b="1" baseline="-25000">
              <a:solidFill>
                <a:srgbClr val="9900FF"/>
              </a:solidFill>
              <a:latin typeface="楷体" panose="02010609060101010101" charset="-122"/>
              <a:ea typeface="楷体" panose="02010609060101010101" charset="-122"/>
            </a:endParaRPr>
          </a:p>
        </p:txBody>
      </p:sp>
      <p:sp>
        <p:nvSpPr>
          <p:cNvPr id="52230" name="文本框 20486"/>
          <p:cNvSpPr txBox="1"/>
          <p:nvPr>
            <p:custDataLst>
              <p:tags r:id="rId7"/>
            </p:custDataLst>
          </p:nvPr>
        </p:nvSpPr>
        <p:spPr>
          <a:xfrm>
            <a:off x="3368675" y="890588"/>
            <a:ext cx="898525" cy="522287"/>
          </a:xfrm>
          <a:prstGeom prst="rect">
            <a:avLst/>
          </a:prstGeom>
          <a:noFill/>
          <a:ln>
            <a:solidFill>
              <a:schemeClr val="accent1"/>
            </a:solid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r>
              <a:rPr lang="zh-CN" altLang="zh-CN" sz="2800" b="1">
                <a:solidFill>
                  <a:srgbClr val="3333FF"/>
                </a:solidFill>
                <a:latin typeface="楷体" panose="02010609060101010101" charset="-122"/>
                <a:ea typeface="楷体" panose="02010609060101010101" charset="-122"/>
              </a:rPr>
              <a:t>臭氧</a:t>
            </a:r>
            <a:endParaRPr lang="zh-CN" altLang="zh-CN" sz="2800" b="1">
              <a:solidFill>
                <a:srgbClr val="3333FF"/>
              </a:solidFill>
              <a:latin typeface="楷体" panose="02010609060101010101" charset="-122"/>
              <a:ea typeface="楷体" panose="02010609060101010101" charset="-122"/>
            </a:endParaRPr>
          </a:p>
        </p:txBody>
      </p:sp>
      <p:sp>
        <p:nvSpPr>
          <p:cNvPr id="52231" name="文本框 20487"/>
          <p:cNvSpPr txBox="1"/>
          <p:nvPr>
            <p:custDataLst>
              <p:tags r:id="rId8"/>
            </p:custDataLst>
          </p:nvPr>
        </p:nvSpPr>
        <p:spPr>
          <a:xfrm>
            <a:off x="7634288" y="4697413"/>
            <a:ext cx="1768475" cy="522287"/>
          </a:xfrm>
          <a:prstGeom prst="rect">
            <a:avLst/>
          </a:prstGeom>
          <a:noFill/>
          <a:ln>
            <a:solidFill>
              <a:schemeClr val="accent1"/>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9900FF"/>
                </a:solidFill>
                <a:latin typeface="楷体" panose="02010609060101010101" charset="-122"/>
                <a:ea typeface="楷体" panose="02010609060101010101" charset="-122"/>
              </a:rPr>
              <a:t>物质燃烧</a:t>
            </a:r>
            <a:endParaRPr lang="zh-CN" altLang="en-US" sz="2800" b="1">
              <a:solidFill>
                <a:srgbClr val="9900FF"/>
              </a:solidFill>
              <a:latin typeface="楷体" panose="02010609060101010101" charset="-122"/>
              <a:ea typeface="楷体" panose="02010609060101010101" charset="-122"/>
            </a:endParaRPr>
          </a:p>
        </p:txBody>
      </p:sp>
      <p:sp>
        <p:nvSpPr>
          <p:cNvPr id="52232" name="矩形 20488"/>
          <p:cNvSpPr/>
          <p:nvPr>
            <p:custDataLst>
              <p:tags r:id="rId9"/>
            </p:custDataLst>
          </p:nvPr>
        </p:nvSpPr>
        <p:spPr>
          <a:xfrm>
            <a:off x="4572000" y="5384800"/>
            <a:ext cx="3244850" cy="1014413"/>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fontAlgn="t" hangingPunct="0">
              <a:lnSpc>
                <a:spcPct val="150000"/>
              </a:lnSpc>
            </a:pPr>
            <a:r>
              <a:rPr lang="zh-CN" altLang="en-US" sz="4000" b="1">
                <a:solidFill>
                  <a:srgbClr val="0000FF"/>
                </a:solidFill>
                <a:latin typeface="楷体" panose="02010609060101010101" charset="-122"/>
                <a:ea typeface="楷体" panose="02010609060101010101" charset="-122"/>
              </a:rPr>
              <a:t>氧循环示意图</a:t>
            </a:r>
            <a:endParaRPr lang="zh-CN" altLang="en-US" sz="4000" b="1">
              <a:solidFill>
                <a:srgbClr val="0000FF"/>
              </a:solidFill>
              <a:latin typeface="楷体" panose="02010609060101010101" charset="-122"/>
              <a:ea typeface="楷体" panose="02010609060101010101" charset="-122"/>
            </a:endParaRPr>
          </a:p>
        </p:txBody>
      </p:sp>
      <p:cxnSp>
        <p:nvCxnSpPr>
          <p:cNvPr id="52233" name="直接连接符 20489"/>
          <p:cNvCxnSpPr/>
          <p:nvPr>
            <p:custDataLst>
              <p:tags r:id="rId10"/>
            </p:custDataLst>
          </p:nvPr>
        </p:nvCxnSpPr>
        <p:spPr>
          <a:xfrm flipH="1">
            <a:off x="3683000" y="1524000"/>
            <a:ext cx="0" cy="323850"/>
          </a:xfrm>
          <a:prstGeom prst="line">
            <a:avLst/>
          </a:prstGeom>
          <a:noFill/>
          <a:ln w="19050">
            <a:solidFill>
              <a:srgbClr val="FF0000"/>
            </a:solidFill>
            <a:round/>
            <a:tailEnd type="stealth"/>
          </a:ln>
        </p:spPr>
      </p:cxnSp>
      <p:cxnSp>
        <p:nvCxnSpPr>
          <p:cNvPr id="52234" name="直接连接符 20490"/>
          <p:cNvCxnSpPr/>
          <p:nvPr>
            <p:custDataLst>
              <p:tags r:id="rId11"/>
            </p:custDataLst>
          </p:nvPr>
        </p:nvCxnSpPr>
        <p:spPr>
          <a:xfrm flipH="1" flipV="1">
            <a:off x="3863975" y="1522413"/>
            <a:ext cx="0" cy="360362"/>
          </a:xfrm>
          <a:prstGeom prst="line">
            <a:avLst/>
          </a:prstGeom>
          <a:noFill/>
          <a:ln w="19050">
            <a:solidFill>
              <a:srgbClr val="FF0000"/>
            </a:solidFill>
            <a:round/>
            <a:tailEnd type="stealth"/>
          </a:ln>
        </p:spPr>
      </p:cxnSp>
      <p:sp>
        <p:nvSpPr>
          <p:cNvPr id="52235" name="矩形 4"/>
          <p:cNvSpPr/>
          <p:nvPr>
            <p:custDataLst>
              <p:tags r:id="rId12"/>
            </p:custDataLst>
          </p:nvPr>
        </p:nvSpPr>
        <p:spPr>
          <a:xfrm>
            <a:off x="4528185" y="100964"/>
            <a:ext cx="3211182" cy="1198880"/>
          </a:xfrm>
          <a:prstGeom prst="rect">
            <a:avLst/>
          </a:prstGeom>
          <a:noFill/>
          <a:ln>
            <a:noFill/>
          </a:ln>
        </p:spPr>
        <p:txBody>
          <a:bodyPr>
            <a:sp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rPr>
              <a:t>氧循环</a:t>
            </a:r>
            <a:endPar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p:cNvPicPr>
          <p:nvPr>
            <p:custDataLst>
              <p:tags r:id="rId1"/>
            </p:custDataLst>
          </p:nvPr>
        </p:nvPicPr>
        <p:blipFill>
          <a:blip r:embed="rId2"/>
          <a:stretch>
            <a:fillRect/>
          </a:stretch>
        </p:blipFill>
        <p:spPr>
          <a:xfrm>
            <a:off x="1546860" y="1231900"/>
            <a:ext cx="9175750" cy="4588510"/>
          </a:xfrm>
          <a:prstGeom prst="rect">
            <a:avLst/>
          </a:prstGeom>
          <a:noFill/>
          <a:ln>
            <a:noFill/>
            <a:miter lim="800000"/>
            <a:headEnd/>
            <a:tailEnd/>
          </a:ln>
        </p:spPr>
      </p:pic>
      <p:sp>
        <p:nvSpPr>
          <p:cNvPr id="53250" name="Text Box 3"/>
          <p:cNvSpPr txBox="1"/>
          <p:nvPr>
            <p:custDataLst>
              <p:tags r:id="rId3"/>
            </p:custDataLst>
          </p:nvPr>
        </p:nvSpPr>
        <p:spPr>
          <a:xfrm>
            <a:off x="1906905" y="2616200"/>
            <a:ext cx="3601720" cy="564515"/>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植物中的氮化合物</a:t>
            </a:r>
            <a:endParaRPr lang="zh-CN" altLang="en-US" sz="2800" b="1">
              <a:solidFill>
                <a:srgbClr val="CC0000"/>
              </a:solidFill>
              <a:latin typeface="楷体" panose="02010609060101010101" charset="-122"/>
              <a:ea typeface="楷体" panose="02010609060101010101" charset="-122"/>
            </a:endParaRPr>
          </a:p>
        </p:txBody>
      </p:sp>
      <p:sp>
        <p:nvSpPr>
          <p:cNvPr id="53251" name="Text Box 4"/>
          <p:cNvSpPr txBox="1"/>
          <p:nvPr>
            <p:custDataLst>
              <p:tags r:id="rId4"/>
            </p:custDataLst>
          </p:nvPr>
        </p:nvSpPr>
        <p:spPr>
          <a:xfrm>
            <a:off x="4356735" y="1970405"/>
            <a:ext cx="3423285" cy="565785"/>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动物中的氮化合物</a:t>
            </a:r>
            <a:endParaRPr lang="zh-CN" altLang="en-US" sz="2800" b="1">
              <a:solidFill>
                <a:srgbClr val="CC0000"/>
              </a:solidFill>
              <a:latin typeface="楷体" panose="02010609060101010101" charset="-122"/>
              <a:ea typeface="楷体" panose="02010609060101010101" charset="-122"/>
            </a:endParaRPr>
          </a:p>
        </p:txBody>
      </p:sp>
      <p:sp>
        <p:nvSpPr>
          <p:cNvPr id="53252" name="Text Box 5"/>
          <p:cNvSpPr txBox="1"/>
          <p:nvPr>
            <p:custDataLst>
              <p:tags r:id="rId5"/>
            </p:custDataLst>
          </p:nvPr>
        </p:nvSpPr>
        <p:spPr>
          <a:xfrm>
            <a:off x="4500880" y="1160780"/>
            <a:ext cx="2706370" cy="565785"/>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大气中的氮</a:t>
            </a:r>
            <a:endParaRPr lang="zh-CN" altLang="en-US" sz="2800" b="1">
              <a:solidFill>
                <a:srgbClr val="CC0000"/>
              </a:solidFill>
              <a:latin typeface="楷体" panose="02010609060101010101" charset="-122"/>
              <a:ea typeface="楷体" panose="02010609060101010101" charset="-122"/>
            </a:endParaRPr>
          </a:p>
        </p:txBody>
      </p:sp>
      <p:sp>
        <p:nvSpPr>
          <p:cNvPr id="53253" name="Text Box 6"/>
          <p:cNvSpPr txBox="1"/>
          <p:nvPr>
            <p:custDataLst>
              <p:tags r:id="rId6"/>
            </p:custDataLst>
          </p:nvPr>
        </p:nvSpPr>
        <p:spPr>
          <a:xfrm>
            <a:off x="7449185" y="2527300"/>
            <a:ext cx="2639695" cy="566420"/>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死去的有机物</a:t>
            </a:r>
            <a:endParaRPr lang="zh-CN" altLang="en-US" sz="2800" b="1">
              <a:solidFill>
                <a:srgbClr val="CC0000"/>
              </a:solidFill>
              <a:latin typeface="楷体" panose="02010609060101010101" charset="-122"/>
              <a:ea typeface="楷体" panose="02010609060101010101" charset="-122"/>
            </a:endParaRPr>
          </a:p>
        </p:txBody>
      </p:sp>
      <p:sp>
        <p:nvSpPr>
          <p:cNvPr id="53254" name="Text Box 7"/>
          <p:cNvSpPr txBox="1"/>
          <p:nvPr>
            <p:custDataLst>
              <p:tags r:id="rId7"/>
            </p:custDataLst>
          </p:nvPr>
        </p:nvSpPr>
        <p:spPr>
          <a:xfrm>
            <a:off x="1548130" y="3349625"/>
            <a:ext cx="1651000" cy="1032510"/>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泥土中的氮</a:t>
            </a:r>
            <a:endParaRPr lang="zh-CN" altLang="en-US" sz="2800" b="1">
              <a:solidFill>
                <a:srgbClr val="CC0000"/>
              </a:solidFill>
              <a:latin typeface="楷体" panose="02010609060101010101" charset="-122"/>
              <a:ea typeface="楷体" panose="02010609060101010101" charset="-122"/>
            </a:endParaRPr>
          </a:p>
        </p:txBody>
      </p:sp>
      <p:sp>
        <p:nvSpPr>
          <p:cNvPr id="53255" name="Text Box 8"/>
          <p:cNvSpPr txBox="1"/>
          <p:nvPr>
            <p:custDataLst>
              <p:tags r:id="rId8"/>
            </p:custDataLst>
          </p:nvPr>
        </p:nvSpPr>
        <p:spPr>
          <a:xfrm>
            <a:off x="2553335" y="4537075"/>
            <a:ext cx="1370965" cy="566420"/>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硝酸盐</a:t>
            </a:r>
            <a:endParaRPr lang="zh-CN" altLang="en-US" sz="2800" b="1">
              <a:solidFill>
                <a:srgbClr val="CC0000"/>
              </a:solidFill>
              <a:latin typeface="楷体" panose="02010609060101010101" charset="-122"/>
              <a:ea typeface="楷体" panose="02010609060101010101" charset="-122"/>
            </a:endParaRPr>
          </a:p>
        </p:txBody>
      </p:sp>
      <p:sp>
        <p:nvSpPr>
          <p:cNvPr id="53256" name="Text Box 9"/>
          <p:cNvSpPr txBox="1"/>
          <p:nvPr>
            <p:custDataLst>
              <p:tags r:id="rId9"/>
            </p:custDataLst>
          </p:nvPr>
        </p:nvSpPr>
        <p:spPr>
          <a:xfrm>
            <a:off x="4931410" y="4545330"/>
            <a:ext cx="1764030" cy="565785"/>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亚硝酸盐</a:t>
            </a:r>
            <a:endParaRPr lang="zh-CN" altLang="en-US" sz="2800" b="1">
              <a:solidFill>
                <a:srgbClr val="CC0000"/>
              </a:solidFill>
              <a:latin typeface="楷体" panose="02010609060101010101" charset="-122"/>
              <a:ea typeface="楷体" panose="02010609060101010101" charset="-122"/>
            </a:endParaRPr>
          </a:p>
        </p:txBody>
      </p:sp>
      <p:sp>
        <p:nvSpPr>
          <p:cNvPr id="53257" name="Text Box 10"/>
          <p:cNvSpPr txBox="1"/>
          <p:nvPr>
            <p:custDataLst>
              <p:tags r:id="rId10"/>
            </p:custDataLst>
          </p:nvPr>
        </p:nvSpPr>
        <p:spPr>
          <a:xfrm>
            <a:off x="8027035" y="4537075"/>
            <a:ext cx="684530" cy="566420"/>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hangingPunct="0">
              <a:spcBef>
                <a:spcPct val="50000"/>
              </a:spcBef>
            </a:pPr>
            <a:r>
              <a:rPr lang="zh-CN" altLang="en-US" sz="2800" b="1">
                <a:solidFill>
                  <a:srgbClr val="CC0000"/>
                </a:solidFill>
                <a:latin typeface="楷体" panose="02010609060101010101" charset="-122"/>
                <a:ea typeface="楷体" panose="02010609060101010101" charset="-122"/>
              </a:rPr>
              <a:t>氨</a:t>
            </a:r>
            <a:endParaRPr lang="zh-CN" altLang="en-US" sz="2800" b="1">
              <a:solidFill>
                <a:srgbClr val="CC0000"/>
              </a:solidFill>
              <a:latin typeface="楷体" panose="02010609060101010101" charset="-122"/>
              <a:ea typeface="楷体" panose="02010609060101010101" charset="-122"/>
            </a:endParaRPr>
          </a:p>
        </p:txBody>
      </p:sp>
      <p:cxnSp>
        <p:nvCxnSpPr>
          <p:cNvPr id="53258" name="Line 11"/>
          <p:cNvCxnSpPr/>
          <p:nvPr>
            <p:custDataLst>
              <p:tags r:id="rId11"/>
            </p:custDataLst>
          </p:nvPr>
        </p:nvCxnSpPr>
        <p:spPr>
          <a:xfrm>
            <a:off x="3202305" y="2314575"/>
            <a:ext cx="1287145" cy="309245"/>
          </a:xfrm>
          <a:prstGeom prst="line">
            <a:avLst/>
          </a:prstGeom>
          <a:noFill/>
          <a:ln w="25400">
            <a:solidFill>
              <a:srgbClr val="0000FF"/>
            </a:solidFill>
            <a:round/>
            <a:tailEnd type="triangle"/>
          </a:ln>
        </p:spPr>
      </p:cxnSp>
      <p:cxnSp>
        <p:nvCxnSpPr>
          <p:cNvPr id="53259" name="Line 12"/>
          <p:cNvCxnSpPr/>
          <p:nvPr>
            <p:custDataLst>
              <p:tags r:id="rId12"/>
            </p:custDataLst>
          </p:nvPr>
        </p:nvCxnSpPr>
        <p:spPr>
          <a:xfrm>
            <a:off x="7232968" y="2449513"/>
            <a:ext cx="534670" cy="240030"/>
          </a:xfrm>
          <a:prstGeom prst="line">
            <a:avLst/>
          </a:prstGeom>
          <a:noFill/>
          <a:ln w="25400">
            <a:solidFill>
              <a:srgbClr val="0000FF"/>
            </a:solidFill>
            <a:round/>
            <a:tailEnd type="triangle"/>
          </a:ln>
        </p:spPr>
      </p:cxnSp>
      <p:cxnSp>
        <p:nvCxnSpPr>
          <p:cNvPr id="53260" name="Line 13"/>
          <p:cNvCxnSpPr/>
          <p:nvPr>
            <p:custDataLst>
              <p:tags r:id="rId13"/>
            </p:custDataLst>
          </p:nvPr>
        </p:nvCxnSpPr>
        <p:spPr>
          <a:xfrm>
            <a:off x="2914333" y="1879600"/>
            <a:ext cx="0" cy="858520"/>
          </a:xfrm>
          <a:prstGeom prst="line">
            <a:avLst/>
          </a:prstGeom>
          <a:noFill/>
          <a:ln w="25400">
            <a:solidFill>
              <a:srgbClr val="0000FF"/>
            </a:solidFill>
            <a:round/>
          </a:ln>
        </p:spPr>
      </p:cxnSp>
      <p:cxnSp>
        <p:nvCxnSpPr>
          <p:cNvPr id="53261" name="Line 14"/>
          <p:cNvCxnSpPr/>
          <p:nvPr>
            <p:custDataLst>
              <p:tags r:id="rId14"/>
            </p:custDataLst>
          </p:nvPr>
        </p:nvCxnSpPr>
        <p:spPr>
          <a:xfrm>
            <a:off x="2914968" y="1879600"/>
            <a:ext cx="5862955" cy="0"/>
          </a:xfrm>
          <a:prstGeom prst="line">
            <a:avLst/>
          </a:prstGeom>
          <a:noFill/>
          <a:ln w="25400">
            <a:solidFill>
              <a:srgbClr val="0000FF"/>
            </a:solidFill>
            <a:round/>
          </a:ln>
        </p:spPr>
      </p:cxnSp>
      <p:cxnSp>
        <p:nvCxnSpPr>
          <p:cNvPr id="53262" name="Line 15"/>
          <p:cNvCxnSpPr/>
          <p:nvPr>
            <p:custDataLst>
              <p:tags r:id="rId15"/>
            </p:custDataLst>
          </p:nvPr>
        </p:nvCxnSpPr>
        <p:spPr>
          <a:xfrm>
            <a:off x="8457883" y="1879600"/>
            <a:ext cx="0" cy="469265"/>
          </a:xfrm>
          <a:prstGeom prst="line">
            <a:avLst/>
          </a:prstGeom>
          <a:noFill/>
          <a:ln w="25400">
            <a:solidFill>
              <a:srgbClr val="0000FF"/>
            </a:solidFill>
            <a:round/>
            <a:tailEnd type="triangle"/>
          </a:ln>
        </p:spPr>
      </p:cxnSp>
      <p:cxnSp>
        <p:nvCxnSpPr>
          <p:cNvPr id="53263" name="Line 16"/>
          <p:cNvCxnSpPr/>
          <p:nvPr>
            <p:custDataLst>
              <p:tags r:id="rId16"/>
            </p:custDataLst>
          </p:nvPr>
        </p:nvCxnSpPr>
        <p:spPr>
          <a:xfrm>
            <a:off x="8387080" y="3321050"/>
            <a:ext cx="227330" cy="1247775"/>
          </a:xfrm>
          <a:prstGeom prst="line">
            <a:avLst/>
          </a:prstGeom>
          <a:noFill/>
          <a:ln w="25400">
            <a:solidFill>
              <a:srgbClr val="0000FF"/>
            </a:solidFill>
            <a:round/>
            <a:tailEnd type="triangle"/>
          </a:ln>
        </p:spPr>
      </p:cxnSp>
      <p:cxnSp>
        <p:nvCxnSpPr>
          <p:cNvPr id="53264" name="Line 17"/>
          <p:cNvCxnSpPr/>
          <p:nvPr>
            <p:custDataLst>
              <p:tags r:id="rId17"/>
            </p:custDataLst>
          </p:nvPr>
        </p:nvCxnSpPr>
        <p:spPr>
          <a:xfrm>
            <a:off x="6513830" y="4760913"/>
            <a:ext cx="1599565" cy="635"/>
          </a:xfrm>
          <a:prstGeom prst="line">
            <a:avLst/>
          </a:prstGeom>
          <a:noFill/>
          <a:ln w="25400">
            <a:solidFill>
              <a:srgbClr val="0000FF"/>
            </a:solidFill>
            <a:round/>
            <a:tailEnd type="triangle"/>
          </a:ln>
        </p:spPr>
      </p:cxnSp>
      <p:cxnSp>
        <p:nvCxnSpPr>
          <p:cNvPr id="53265" name="Line 18"/>
          <p:cNvCxnSpPr/>
          <p:nvPr>
            <p:custDataLst>
              <p:tags r:id="rId18"/>
            </p:custDataLst>
          </p:nvPr>
        </p:nvCxnSpPr>
        <p:spPr>
          <a:xfrm>
            <a:off x="3634105" y="4760913"/>
            <a:ext cx="1522730" cy="0"/>
          </a:xfrm>
          <a:prstGeom prst="line">
            <a:avLst/>
          </a:prstGeom>
          <a:noFill/>
          <a:ln w="25400">
            <a:solidFill>
              <a:srgbClr val="0000FF"/>
            </a:solidFill>
            <a:round/>
            <a:tailEnd type="triangle"/>
          </a:ln>
        </p:spPr>
      </p:cxnSp>
      <p:cxnSp>
        <p:nvCxnSpPr>
          <p:cNvPr id="53266" name="Line 19"/>
          <p:cNvCxnSpPr/>
          <p:nvPr>
            <p:custDataLst>
              <p:tags r:id="rId19"/>
            </p:custDataLst>
          </p:nvPr>
        </p:nvCxnSpPr>
        <p:spPr>
          <a:xfrm>
            <a:off x="2049780" y="4760913"/>
            <a:ext cx="612140" cy="635"/>
          </a:xfrm>
          <a:prstGeom prst="line">
            <a:avLst/>
          </a:prstGeom>
          <a:noFill/>
          <a:ln w="25400">
            <a:solidFill>
              <a:srgbClr val="0000FF"/>
            </a:solidFill>
            <a:round/>
          </a:ln>
        </p:spPr>
      </p:cxnSp>
      <p:cxnSp>
        <p:nvCxnSpPr>
          <p:cNvPr id="53267" name="Line 20"/>
          <p:cNvCxnSpPr/>
          <p:nvPr>
            <p:custDataLst>
              <p:tags r:id="rId20"/>
            </p:custDataLst>
          </p:nvPr>
        </p:nvCxnSpPr>
        <p:spPr>
          <a:xfrm>
            <a:off x="2049145" y="4184650"/>
            <a:ext cx="0" cy="624205"/>
          </a:xfrm>
          <a:prstGeom prst="line">
            <a:avLst/>
          </a:prstGeom>
          <a:noFill/>
          <a:ln w="25400">
            <a:solidFill>
              <a:srgbClr val="0000FF"/>
            </a:solidFill>
            <a:round/>
            <a:tailEnd type="triangle"/>
          </a:ln>
        </p:spPr>
      </p:cxnSp>
      <p:cxnSp>
        <p:nvCxnSpPr>
          <p:cNvPr id="53268" name="Line 21"/>
          <p:cNvCxnSpPr/>
          <p:nvPr>
            <p:custDataLst>
              <p:tags r:id="rId21"/>
            </p:custDataLst>
          </p:nvPr>
        </p:nvCxnSpPr>
        <p:spPr>
          <a:xfrm>
            <a:off x="2986405" y="3392488"/>
            <a:ext cx="227330" cy="1169670"/>
          </a:xfrm>
          <a:prstGeom prst="line">
            <a:avLst/>
          </a:prstGeom>
          <a:noFill/>
          <a:ln w="25400">
            <a:solidFill>
              <a:srgbClr val="0000FF"/>
            </a:solidFill>
            <a:round/>
            <a:tailEnd type="triangle"/>
          </a:ln>
        </p:spPr>
      </p:cxnSp>
      <p:cxnSp>
        <p:nvCxnSpPr>
          <p:cNvPr id="53269" name="Line 22"/>
          <p:cNvCxnSpPr/>
          <p:nvPr>
            <p:custDataLst>
              <p:tags r:id="rId22"/>
            </p:custDataLst>
          </p:nvPr>
        </p:nvCxnSpPr>
        <p:spPr>
          <a:xfrm>
            <a:off x="3202305" y="3248025"/>
            <a:ext cx="5102860" cy="1326515"/>
          </a:xfrm>
          <a:prstGeom prst="line">
            <a:avLst/>
          </a:prstGeom>
          <a:noFill/>
          <a:ln w="25400">
            <a:solidFill>
              <a:srgbClr val="0000FF"/>
            </a:solidFill>
            <a:round/>
            <a:tailEnd type="triangle"/>
          </a:ln>
        </p:spPr>
      </p:cxnSp>
      <p:cxnSp>
        <p:nvCxnSpPr>
          <p:cNvPr id="53270" name="Line 23"/>
          <p:cNvCxnSpPr/>
          <p:nvPr>
            <p:custDataLst>
              <p:tags r:id="rId23"/>
            </p:custDataLst>
          </p:nvPr>
        </p:nvCxnSpPr>
        <p:spPr>
          <a:xfrm>
            <a:off x="1977708" y="1376363"/>
            <a:ext cx="0" cy="2185670"/>
          </a:xfrm>
          <a:prstGeom prst="line">
            <a:avLst/>
          </a:prstGeom>
          <a:noFill/>
          <a:ln w="25400">
            <a:solidFill>
              <a:srgbClr val="0000FF"/>
            </a:solidFill>
            <a:round/>
          </a:ln>
        </p:spPr>
      </p:cxnSp>
      <p:cxnSp>
        <p:nvCxnSpPr>
          <p:cNvPr id="53271" name="Line 24"/>
          <p:cNvCxnSpPr/>
          <p:nvPr>
            <p:custDataLst>
              <p:tags r:id="rId24"/>
            </p:custDataLst>
          </p:nvPr>
        </p:nvCxnSpPr>
        <p:spPr>
          <a:xfrm>
            <a:off x="1978343" y="1376363"/>
            <a:ext cx="2740660" cy="635"/>
          </a:xfrm>
          <a:prstGeom prst="line">
            <a:avLst/>
          </a:prstGeom>
          <a:noFill/>
          <a:ln w="25400">
            <a:solidFill>
              <a:srgbClr val="0000FF"/>
            </a:solidFill>
            <a:round/>
            <a:tailEnd type="triangle"/>
          </a:ln>
        </p:spPr>
      </p:cxnSp>
      <p:cxnSp>
        <p:nvCxnSpPr>
          <p:cNvPr id="53272" name="Line 25"/>
          <p:cNvCxnSpPr/>
          <p:nvPr>
            <p:custDataLst>
              <p:tags r:id="rId25"/>
            </p:custDataLst>
          </p:nvPr>
        </p:nvCxnSpPr>
        <p:spPr>
          <a:xfrm>
            <a:off x="6536055" y="1447800"/>
            <a:ext cx="3327400" cy="0"/>
          </a:xfrm>
          <a:prstGeom prst="line">
            <a:avLst/>
          </a:prstGeom>
          <a:noFill/>
          <a:ln w="25400">
            <a:solidFill>
              <a:srgbClr val="0000FF"/>
            </a:solidFill>
            <a:round/>
          </a:ln>
        </p:spPr>
      </p:cxnSp>
      <p:cxnSp>
        <p:nvCxnSpPr>
          <p:cNvPr id="53273" name="Line 26"/>
          <p:cNvCxnSpPr/>
          <p:nvPr>
            <p:custDataLst>
              <p:tags r:id="rId26"/>
            </p:custDataLst>
          </p:nvPr>
        </p:nvCxnSpPr>
        <p:spPr>
          <a:xfrm>
            <a:off x="9681845" y="1447800"/>
            <a:ext cx="0" cy="3592195"/>
          </a:xfrm>
          <a:prstGeom prst="line">
            <a:avLst/>
          </a:prstGeom>
          <a:noFill/>
          <a:ln w="25400">
            <a:solidFill>
              <a:srgbClr val="0000FF"/>
            </a:solidFill>
            <a:round/>
          </a:ln>
        </p:spPr>
      </p:cxnSp>
      <p:cxnSp>
        <p:nvCxnSpPr>
          <p:cNvPr id="53274" name="Line 27"/>
          <p:cNvCxnSpPr/>
          <p:nvPr>
            <p:custDataLst>
              <p:tags r:id="rId27"/>
            </p:custDataLst>
          </p:nvPr>
        </p:nvCxnSpPr>
        <p:spPr>
          <a:xfrm>
            <a:off x="8602980" y="4760913"/>
            <a:ext cx="1141095" cy="0"/>
          </a:xfrm>
          <a:prstGeom prst="line">
            <a:avLst/>
          </a:prstGeom>
          <a:noFill/>
          <a:ln w="25400">
            <a:solidFill>
              <a:srgbClr val="0000FF"/>
            </a:solidFill>
            <a:round/>
            <a:tailEnd type="triangle"/>
          </a:ln>
        </p:spPr>
      </p:cxnSp>
      <p:sp>
        <p:nvSpPr>
          <p:cNvPr id="53275" name="矩形 1"/>
          <p:cNvSpPr/>
          <p:nvPr>
            <p:custDataLst>
              <p:tags r:id="rId28"/>
            </p:custDataLst>
          </p:nvPr>
        </p:nvSpPr>
        <p:spPr>
          <a:xfrm>
            <a:off x="4528185" y="172720"/>
            <a:ext cx="3211182" cy="1198880"/>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rPr>
              <a:t>氮循环</a:t>
            </a:r>
            <a:endParaRPr kumimoji="0" lang="zh-CN" altLang="en-US" sz="7200" b="1" i="0" u="none" strike="noStrike" kern="1200" cap="none" spc="0" normalizeH="0" baseline="0" noProof="1">
              <a:solidFill>
                <a:schemeClr val="accent1"/>
              </a:solidFill>
              <a:effectLst>
                <a:outerShdw blurRad="38100" dist="25400" dir="5400000" algn="ctr" rotWithShape="0">
                  <a:srgbClr val="6E747A">
                    <a:alpha val="43000"/>
                    <a:alpha val="43000"/>
                  </a:srgbClr>
                </a:outerShdw>
              </a:effectLst>
              <a:uLnTx/>
              <a:uFillTx/>
              <a:latin typeface="汉仪乐喵体简" panose="00020600040101010101" charset="-122"/>
              <a:ea typeface="汉仪乐喵体简" panose="00020600040101010101" charset="-122"/>
              <a:cs typeface="+mn-cs"/>
              <a:sym typeface="+mn-ea"/>
            </a:endParaRPr>
          </a:p>
        </p:txBody>
      </p:sp>
      <p:sp>
        <p:nvSpPr>
          <p:cNvPr id="53276" name="矩形 20488"/>
          <p:cNvSpPr/>
          <p:nvPr>
            <p:custDataLst>
              <p:tags r:id="rId29"/>
            </p:custDataLst>
          </p:nvPr>
        </p:nvSpPr>
        <p:spPr>
          <a:xfrm>
            <a:off x="4570413" y="5819775"/>
            <a:ext cx="3246437" cy="1014413"/>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eaLnBrk="0" fontAlgn="t" hangingPunct="0">
              <a:lnSpc>
                <a:spcPct val="150000"/>
              </a:lnSpc>
            </a:pPr>
            <a:r>
              <a:rPr lang="zh-CN" altLang="en-US" sz="4000" b="1">
                <a:solidFill>
                  <a:srgbClr val="0000FF"/>
                </a:solidFill>
                <a:latin typeface="楷体" panose="02010609060101010101" charset="-122"/>
                <a:ea typeface="楷体" panose="02010609060101010101" charset="-122"/>
              </a:rPr>
              <a:t>氮循环示意图</a:t>
            </a:r>
            <a:endParaRPr lang="zh-CN" altLang="en-US" sz="4000" b="1">
              <a:solidFill>
                <a:srgbClr val="0000FF"/>
              </a:solidFill>
              <a:latin typeface="楷体" panose="02010609060101010101" charset="-122"/>
              <a:ea typeface="楷体" panose="02010609060101010101"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5980" y="5278120"/>
            <a:ext cx="10480040" cy="1079500"/>
          </a:xfrm>
          <a:prstGeom prst="rect">
            <a:avLst/>
          </a:prstGeom>
          <a:noFill/>
        </p:spPr>
        <p:txBody>
          <a:bodyPr wrap="square" rtlCol="0" anchor="t">
            <a:noAutofit/>
          </a:bodyPr>
          <a:p>
            <a:r>
              <a:rPr lang="zh-CN" altLang="en-US" sz="2800"/>
              <a:t>以小组为单位,结合教材第 </a:t>
            </a:r>
            <a:r>
              <a:rPr lang="en-US" altLang="zh-CN" sz="2800"/>
              <a:t>110</a:t>
            </a:r>
            <a:r>
              <a:rPr lang="zh-CN" altLang="en-US" sz="2800"/>
              <a:t> 页思考并完成活动单以及教材</a:t>
            </a:r>
            <a:r>
              <a:rPr lang="en-US" altLang="zh-CN" sz="2800"/>
              <a:t>109</a:t>
            </a:r>
            <a:r>
              <a:rPr lang="zh-CN" altLang="en-US" sz="2800"/>
              <a:t>页图</a:t>
            </a:r>
            <a:r>
              <a:rPr lang="en-US" altLang="zh-CN" sz="2800"/>
              <a:t>19-8</a:t>
            </a:r>
            <a:endParaRPr lang="en-US" altLang="zh-CN" sz="2800"/>
          </a:p>
        </p:txBody>
      </p:sp>
      <p:pic>
        <p:nvPicPr>
          <p:cNvPr id="3" name="【化学】自然界中的碳循环 - 001 - 【化学】自然界中的碳循环">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016760" y="1240790"/>
            <a:ext cx="7904480" cy="3870325"/>
          </a:xfrm>
          <a:prstGeom prst="rect">
            <a:avLst/>
          </a:prstGeom>
        </p:spPr>
      </p:pic>
      <p:sp>
        <p:nvSpPr>
          <p:cNvPr id="5" name="文本框 4"/>
          <p:cNvSpPr txBox="1"/>
          <p:nvPr>
            <p:custDataLst>
              <p:tags r:id="rId4"/>
            </p:custDataLst>
          </p:nvPr>
        </p:nvSpPr>
        <p:spPr>
          <a:xfrm>
            <a:off x="2658745" y="428625"/>
            <a:ext cx="5684520" cy="768350"/>
          </a:xfrm>
          <a:prstGeom prst="rect">
            <a:avLst/>
          </a:prstGeom>
          <a:noFill/>
        </p:spPr>
        <p:txBody>
          <a:bodyPr wrap="square" rtlCol="0">
            <a:spAutoFit/>
          </a:bodyPr>
          <a:p>
            <a:r>
              <a:rPr lang="zh-CN" altLang="en-US" sz="360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分析生态系统中的</a:t>
            </a:r>
            <a:r>
              <a:rPr lang="zh-CN" altLang="en-US" sz="4400" b="1">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碳循环</a:t>
            </a:r>
            <a:endParaRPr lang="zh-CN" altLang="en-US" sz="4400" b="1">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tretch>
            <a:fillRect/>
          </a:stretch>
        </p:blipFill>
        <p:spPr>
          <a:xfrm>
            <a:off x="0" y="1632585"/>
            <a:ext cx="6096000" cy="4658360"/>
          </a:xfrm>
          <a:prstGeom prst="rect">
            <a:avLst/>
          </a:prstGeom>
        </p:spPr>
      </p:pic>
      <p:sp>
        <p:nvSpPr>
          <p:cNvPr id="12" name="文本框 11"/>
          <p:cNvSpPr txBox="1"/>
          <p:nvPr/>
        </p:nvSpPr>
        <p:spPr>
          <a:xfrm>
            <a:off x="555625" y="871855"/>
            <a:ext cx="4586605" cy="645160"/>
          </a:xfrm>
          <a:prstGeom prst="rect">
            <a:avLst/>
          </a:prstGeom>
          <a:noFill/>
        </p:spPr>
        <p:txBody>
          <a:bodyPr wrap="square" rtlCol="0">
            <a:spAutoFit/>
          </a:bodyPr>
          <a:p>
            <a:r>
              <a:rPr lang="zh-CN" altLang="en-US" sz="3600"/>
              <a:t>任务二：分析碳循环</a:t>
            </a:r>
            <a:endParaRPr lang="zh-CN" altLang="en-US" sz="3600"/>
          </a:p>
        </p:txBody>
      </p:sp>
      <p:pic>
        <p:nvPicPr>
          <p:cNvPr id="2" name="图片 1"/>
          <p:cNvPicPr>
            <a:picLocks noChangeAspect="1"/>
          </p:cNvPicPr>
          <p:nvPr>
            <p:custDataLst>
              <p:tags r:id="rId3"/>
            </p:custDataLst>
          </p:nvPr>
        </p:nvPicPr>
        <p:blipFill>
          <a:blip r:embed="rId4"/>
          <a:stretch>
            <a:fillRect/>
          </a:stretch>
        </p:blipFill>
        <p:spPr>
          <a:xfrm>
            <a:off x="6096000" y="101600"/>
            <a:ext cx="5742305" cy="6572250"/>
          </a:xfrm>
          <a:prstGeom prst="rect">
            <a:avLst/>
          </a:prstGeom>
        </p:spPr>
      </p:pic>
      <p:sp>
        <p:nvSpPr>
          <p:cNvPr id="13" name="文本框 12"/>
          <p:cNvSpPr txBox="1"/>
          <p:nvPr>
            <p:custDataLst>
              <p:tags r:id="rId5"/>
            </p:custDataLst>
          </p:nvPr>
        </p:nvSpPr>
        <p:spPr>
          <a:xfrm>
            <a:off x="9806305" y="296545"/>
            <a:ext cx="2134235" cy="720090"/>
          </a:xfrm>
          <a:prstGeom prst="rect">
            <a:avLst/>
          </a:prstGeom>
          <a:noFill/>
        </p:spPr>
        <p:txBody>
          <a:bodyPr wrap="square" rtlCol="0">
            <a:noAutofit/>
          </a:bodyPr>
          <a:p>
            <a:r>
              <a:rPr lang="zh-CN" altLang="en-US" sz="2800"/>
              <a:t>二氧化碳</a:t>
            </a:r>
            <a:endParaRPr lang="zh-CN" altLang="en-US" sz="2800"/>
          </a:p>
        </p:txBody>
      </p:sp>
      <p:sp>
        <p:nvSpPr>
          <p:cNvPr id="14" name="文本框 13"/>
          <p:cNvSpPr txBox="1"/>
          <p:nvPr>
            <p:custDataLst>
              <p:tags r:id="rId6"/>
            </p:custDataLst>
          </p:nvPr>
        </p:nvSpPr>
        <p:spPr>
          <a:xfrm>
            <a:off x="9577070" y="1367790"/>
            <a:ext cx="2133600" cy="679450"/>
          </a:xfrm>
          <a:prstGeom prst="rect">
            <a:avLst/>
          </a:prstGeom>
          <a:noFill/>
        </p:spPr>
        <p:txBody>
          <a:bodyPr wrap="square" rtlCol="0">
            <a:noAutofit/>
          </a:bodyPr>
          <a:p>
            <a:r>
              <a:rPr lang="zh-CN" altLang="en-US" sz="2800"/>
              <a:t>含碳有机物</a:t>
            </a:r>
            <a:endParaRPr lang="zh-CN" altLang="en-US" sz="2800"/>
          </a:p>
        </p:txBody>
      </p:sp>
      <p:sp>
        <p:nvSpPr>
          <p:cNvPr id="15" name="文本框 14"/>
          <p:cNvSpPr txBox="1"/>
          <p:nvPr>
            <p:custDataLst>
              <p:tags r:id="rId7"/>
            </p:custDataLst>
          </p:nvPr>
        </p:nvSpPr>
        <p:spPr>
          <a:xfrm>
            <a:off x="9806305" y="2306320"/>
            <a:ext cx="1804035" cy="748030"/>
          </a:xfrm>
          <a:prstGeom prst="rect">
            <a:avLst/>
          </a:prstGeom>
          <a:noFill/>
        </p:spPr>
        <p:txBody>
          <a:bodyPr wrap="square" rtlCol="0">
            <a:noAutofit/>
          </a:bodyPr>
          <a:p>
            <a:r>
              <a:rPr lang="zh-CN" altLang="en-US" sz="2800"/>
              <a:t>光合作用</a:t>
            </a:r>
            <a:endParaRPr lang="zh-CN" altLang="en-US" sz="2800"/>
          </a:p>
        </p:txBody>
      </p:sp>
      <p:sp>
        <p:nvSpPr>
          <p:cNvPr id="16" name="文本框 15"/>
          <p:cNvSpPr txBox="1"/>
          <p:nvPr>
            <p:custDataLst>
              <p:tags r:id="rId8"/>
            </p:custDataLst>
          </p:nvPr>
        </p:nvSpPr>
        <p:spPr>
          <a:xfrm>
            <a:off x="9906000" y="3313430"/>
            <a:ext cx="1804670" cy="655320"/>
          </a:xfrm>
          <a:prstGeom prst="rect">
            <a:avLst/>
          </a:prstGeom>
          <a:noFill/>
        </p:spPr>
        <p:txBody>
          <a:bodyPr wrap="square" rtlCol="0">
            <a:noAutofit/>
          </a:bodyPr>
          <a:p>
            <a:r>
              <a:rPr lang="zh-CN" altLang="en-US" sz="2800"/>
              <a:t>食物链</a:t>
            </a:r>
            <a:endParaRPr lang="zh-CN" altLang="en-US" sz="2800"/>
          </a:p>
        </p:txBody>
      </p:sp>
      <p:sp>
        <p:nvSpPr>
          <p:cNvPr id="17" name="文本框 16"/>
          <p:cNvSpPr txBox="1"/>
          <p:nvPr>
            <p:custDataLst>
              <p:tags r:id="rId9"/>
            </p:custDataLst>
          </p:nvPr>
        </p:nvSpPr>
        <p:spPr>
          <a:xfrm>
            <a:off x="9806305" y="4221480"/>
            <a:ext cx="1896110" cy="611505"/>
          </a:xfrm>
          <a:prstGeom prst="rect">
            <a:avLst/>
          </a:prstGeom>
          <a:noFill/>
        </p:spPr>
        <p:txBody>
          <a:bodyPr wrap="square" rtlCol="0">
            <a:noAutofit/>
          </a:bodyPr>
          <a:p>
            <a:r>
              <a:rPr lang="zh-CN" altLang="en-US" sz="2800"/>
              <a:t>呼吸作用</a:t>
            </a:r>
            <a:endParaRPr lang="zh-CN" altLang="en-US" sz="2800"/>
          </a:p>
        </p:txBody>
      </p:sp>
      <p:sp>
        <p:nvSpPr>
          <p:cNvPr id="18" name="文本框 17"/>
          <p:cNvSpPr txBox="1"/>
          <p:nvPr>
            <p:custDataLst>
              <p:tags r:id="rId10"/>
            </p:custDataLst>
          </p:nvPr>
        </p:nvSpPr>
        <p:spPr>
          <a:xfrm>
            <a:off x="9906000" y="5085080"/>
            <a:ext cx="1931670" cy="544195"/>
          </a:xfrm>
          <a:prstGeom prst="rect">
            <a:avLst/>
          </a:prstGeom>
          <a:noFill/>
        </p:spPr>
        <p:txBody>
          <a:bodyPr wrap="square" rtlCol="0">
            <a:noAutofit/>
          </a:bodyPr>
          <a:p>
            <a:r>
              <a:rPr lang="zh-CN" altLang="en-US" sz="2800"/>
              <a:t>分解作用</a:t>
            </a:r>
            <a:endParaRPr lang="zh-CN" altLang="en-US" sz="2800"/>
          </a:p>
        </p:txBody>
      </p:sp>
      <p:sp>
        <p:nvSpPr>
          <p:cNvPr id="19" name="文本框 18"/>
          <p:cNvSpPr txBox="1"/>
          <p:nvPr>
            <p:custDataLst>
              <p:tags r:id="rId11"/>
            </p:custDataLst>
          </p:nvPr>
        </p:nvSpPr>
        <p:spPr>
          <a:xfrm>
            <a:off x="10055225" y="5867400"/>
            <a:ext cx="1414780" cy="720090"/>
          </a:xfrm>
          <a:prstGeom prst="rect">
            <a:avLst/>
          </a:prstGeom>
          <a:noFill/>
        </p:spPr>
        <p:txBody>
          <a:bodyPr wrap="square" rtlCol="0">
            <a:noAutofit/>
          </a:bodyPr>
          <a:p>
            <a:r>
              <a:rPr lang="zh-CN" altLang="en-US" sz="2800"/>
              <a:t>燃烧</a:t>
            </a:r>
            <a:endParaRPr lang="zh-CN" alt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MG_8044"/>
          <p:cNvPicPr>
            <a:picLocks noChangeAspect="1"/>
          </p:cNvPicPr>
          <p:nvPr>
            <p:custDataLst>
              <p:tags r:id="rId1"/>
            </p:custDataLst>
          </p:nvPr>
        </p:nvPicPr>
        <p:blipFill>
          <a:blip r:embed="rId2"/>
          <a:stretch>
            <a:fillRect/>
          </a:stretch>
        </p:blipFill>
        <p:spPr>
          <a:xfrm>
            <a:off x="504825" y="1229360"/>
            <a:ext cx="4135755" cy="2867660"/>
          </a:xfrm>
          <a:prstGeom prst="rect">
            <a:avLst/>
          </a:prstGeom>
        </p:spPr>
      </p:pic>
      <p:pic>
        <p:nvPicPr>
          <p:cNvPr id="2" name="图片 1" descr="IMG_8046(20231219-230359)"/>
          <p:cNvPicPr>
            <a:picLocks noChangeAspect="1"/>
          </p:cNvPicPr>
          <p:nvPr>
            <p:custDataLst>
              <p:tags r:id="rId3"/>
            </p:custDataLst>
          </p:nvPr>
        </p:nvPicPr>
        <p:blipFill>
          <a:blip r:embed="rId4"/>
          <a:stretch>
            <a:fillRect/>
          </a:stretch>
        </p:blipFill>
        <p:spPr>
          <a:xfrm>
            <a:off x="328930" y="4322445"/>
            <a:ext cx="4914265" cy="2242185"/>
          </a:xfrm>
          <a:prstGeom prst="rect">
            <a:avLst/>
          </a:prstGeom>
        </p:spPr>
      </p:pic>
      <p:sp>
        <p:nvSpPr>
          <p:cNvPr id="4" name="文本框 3"/>
          <p:cNvSpPr txBox="1"/>
          <p:nvPr/>
        </p:nvSpPr>
        <p:spPr>
          <a:xfrm>
            <a:off x="5243195" y="1043940"/>
            <a:ext cx="6483350" cy="5015865"/>
          </a:xfrm>
          <a:prstGeom prst="rect">
            <a:avLst/>
          </a:prstGeom>
          <a:noFill/>
        </p:spPr>
        <p:txBody>
          <a:bodyPr wrap="square" rtlCol="0" anchor="t">
            <a:spAutoFit/>
          </a:bodyPr>
          <a:p>
            <a:r>
              <a:rPr lang="zh-CN" altLang="en-US" sz="3200"/>
              <a:t>① 从图中你得到了什么信息?</a:t>
            </a:r>
            <a:endParaRPr lang="zh-CN" altLang="en-US" sz="3200"/>
          </a:p>
          <a:p>
            <a:endParaRPr lang="zh-CN" altLang="en-US" sz="3200"/>
          </a:p>
          <a:p>
            <a:r>
              <a:rPr lang="zh-CN" altLang="en-US" sz="3200"/>
              <a:t>② 你认为导致碳平衡被破坏的原因是什么? </a:t>
            </a:r>
            <a:endParaRPr lang="zh-CN" altLang="en-US" sz="3200"/>
          </a:p>
          <a:p>
            <a:endParaRPr lang="zh-CN" altLang="en-US" sz="3200"/>
          </a:p>
          <a:p>
            <a:endParaRPr lang="zh-CN" altLang="en-US" sz="3200"/>
          </a:p>
          <a:p>
            <a:r>
              <a:rPr lang="zh-CN" altLang="en-US" sz="3200"/>
              <a:t>③ 碳平衡被破坏会带来什么后果?</a:t>
            </a:r>
            <a:endParaRPr lang="zh-CN" altLang="en-US" sz="3200"/>
          </a:p>
          <a:p>
            <a:endParaRPr lang="zh-CN" altLang="en-US" sz="3200"/>
          </a:p>
          <a:p>
            <a:r>
              <a:rPr lang="zh-CN" altLang="en-US" sz="3200"/>
              <a:t>④ 我们可以通过哪些方式来改善全球变暖的现状呢?</a:t>
            </a:r>
            <a:endParaRPr lang="zh-CN" altLang="en-US" sz="3200"/>
          </a:p>
        </p:txBody>
      </p:sp>
      <p:sp>
        <p:nvSpPr>
          <p:cNvPr id="5" name="文本框 4"/>
          <p:cNvSpPr txBox="1"/>
          <p:nvPr/>
        </p:nvSpPr>
        <p:spPr>
          <a:xfrm>
            <a:off x="5513705" y="3089910"/>
            <a:ext cx="1229995" cy="953135"/>
          </a:xfrm>
          <a:prstGeom prst="rect">
            <a:avLst/>
          </a:prstGeom>
          <a:noFill/>
        </p:spPr>
        <p:txBody>
          <a:bodyPr wrap="square" rtlCol="0">
            <a:spAutoFit/>
          </a:bodyPr>
          <a:p>
            <a:r>
              <a:rPr lang="zh-CN" altLang="en-US" sz="2800">
                <a:solidFill>
                  <a:srgbClr val="C00000"/>
                </a:solidFill>
              </a:rPr>
              <a:t>人口</a:t>
            </a:r>
            <a:endParaRPr lang="zh-CN" altLang="en-US" sz="2800">
              <a:solidFill>
                <a:srgbClr val="C00000"/>
              </a:solidFill>
            </a:endParaRPr>
          </a:p>
          <a:p>
            <a:r>
              <a:rPr lang="zh-CN" altLang="en-US" sz="2800">
                <a:solidFill>
                  <a:srgbClr val="C00000"/>
                </a:solidFill>
              </a:rPr>
              <a:t>剧增</a:t>
            </a:r>
            <a:endParaRPr lang="zh-CN" altLang="en-US" sz="2800">
              <a:solidFill>
                <a:srgbClr val="C00000"/>
              </a:solidFill>
            </a:endParaRPr>
          </a:p>
        </p:txBody>
      </p:sp>
      <p:sp>
        <p:nvSpPr>
          <p:cNvPr id="6" name="文本框 5"/>
          <p:cNvSpPr txBox="1"/>
          <p:nvPr/>
        </p:nvSpPr>
        <p:spPr>
          <a:xfrm>
            <a:off x="6845300" y="3089910"/>
            <a:ext cx="1229995" cy="953135"/>
          </a:xfrm>
          <a:prstGeom prst="rect">
            <a:avLst/>
          </a:prstGeom>
          <a:noFill/>
        </p:spPr>
        <p:txBody>
          <a:bodyPr wrap="square" rtlCol="0">
            <a:spAutoFit/>
          </a:bodyPr>
          <a:p>
            <a:r>
              <a:rPr lang="zh-CN" altLang="en-US" sz="2800">
                <a:solidFill>
                  <a:srgbClr val="C00000"/>
                </a:solidFill>
              </a:rPr>
              <a:t>乱砍</a:t>
            </a:r>
            <a:endParaRPr lang="zh-CN" altLang="en-US" sz="2800">
              <a:solidFill>
                <a:srgbClr val="C00000"/>
              </a:solidFill>
            </a:endParaRPr>
          </a:p>
          <a:p>
            <a:r>
              <a:rPr lang="zh-CN" altLang="en-US" sz="2800">
                <a:solidFill>
                  <a:srgbClr val="C00000"/>
                </a:solidFill>
              </a:rPr>
              <a:t>滥伐</a:t>
            </a:r>
            <a:endParaRPr lang="zh-CN" altLang="en-US" sz="2800">
              <a:solidFill>
                <a:srgbClr val="C00000"/>
              </a:solidFill>
            </a:endParaRPr>
          </a:p>
        </p:txBody>
      </p:sp>
      <p:sp>
        <p:nvSpPr>
          <p:cNvPr id="7" name="文本框 6"/>
          <p:cNvSpPr txBox="1"/>
          <p:nvPr/>
        </p:nvSpPr>
        <p:spPr>
          <a:xfrm>
            <a:off x="8288655" y="3089910"/>
            <a:ext cx="1229995" cy="953135"/>
          </a:xfrm>
          <a:prstGeom prst="rect">
            <a:avLst/>
          </a:prstGeom>
          <a:noFill/>
        </p:spPr>
        <p:txBody>
          <a:bodyPr wrap="square" rtlCol="0">
            <a:spAutoFit/>
          </a:bodyPr>
          <a:p>
            <a:r>
              <a:rPr lang="zh-CN" altLang="en-US" sz="2800">
                <a:solidFill>
                  <a:srgbClr val="C00000"/>
                </a:solidFill>
              </a:rPr>
              <a:t>工业</a:t>
            </a:r>
            <a:endParaRPr lang="zh-CN" altLang="en-US" sz="2800">
              <a:solidFill>
                <a:srgbClr val="C00000"/>
              </a:solidFill>
            </a:endParaRPr>
          </a:p>
          <a:p>
            <a:r>
              <a:rPr lang="zh-CN" altLang="en-US" sz="2800">
                <a:solidFill>
                  <a:srgbClr val="C00000"/>
                </a:solidFill>
              </a:rPr>
              <a:t>活动</a:t>
            </a:r>
            <a:endParaRPr lang="zh-CN" altLang="en-US" sz="2800">
              <a:solidFill>
                <a:srgbClr val="C00000"/>
              </a:solidFill>
            </a:endParaRPr>
          </a:p>
        </p:txBody>
      </p:sp>
      <p:sp>
        <p:nvSpPr>
          <p:cNvPr id="8" name="文本框 7"/>
          <p:cNvSpPr txBox="1"/>
          <p:nvPr/>
        </p:nvSpPr>
        <p:spPr>
          <a:xfrm>
            <a:off x="9732010" y="3089910"/>
            <a:ext cx="1718945" cy="953135"/>
          </a:xfrm>
          <a:prstGeom prst="rect">
            <a:avLst/>
          </a:prstGeom>
          <a:noFill/>
        </p:spPr>
        <p:txBody>
          <a:bodyPr wrap="square" rtlCol="0">
            <a:spAutoFit/>
          </a:bodyPr>
          <a:p>
            <a:r>
              <a:rPr lang="zh-CN" altLang="en-US" sz="2800">
                <a:solidFill>
                  <a:srgbClr val="C00000"/>
                </a:solidFill>
              </a:rPr>
              <a:t>化石燃</a:t>
            </a:r>
            <a:endParaRPr lang="zh-CN" altLang="en-US" sz="2800">
              <a:solidFill>
                <a:srgbClr val="C00000"/>
              </a:solidFill>
            </a:endParaRPr>
          </a:p>
          <a:p>
            <a:r>
              <a:rPr lang="zh-CN" altLang="en-US" sz="2800">
                <a:solidFill>
                  <a:srgbClr val="C00000"/>
                </a:solidFill>
              </a:rPr>
              <a:t>料燃烧</a:t>
            </a:r>
            <a:endParaRPr lang="zh-CN" altLang="en-US" sz="2800">
              <a:solidFill>
                <a:srgbClr val="C00000"/>
              </a:solidFill>
            </a:endParaRPr>
          </a:p>
        </p:txBody>
      </p:sp>
      <p:sp>
        <p:nvSpPr>
          <p:cNvPr id="9" name="文本框 8"/>
          <p:cNvSpPr txBox="1"/>
          <p:nvPr/>
        </p:nvSpPr>
        <p:spPr>
          <a:xfrm>
            <a:off x="5996305" y="4525010"/>
            <a:ext cx="2292350" cy="521970"/>
          </a:xfrm>
          <a:prstGeom prst="rect">
            <a:avLst/>
          </a:prstGeom>
          <a:noFill/>
        </p:spPr>
        <p:txBody>
          <a:bodyPr wrap="square" rtlCol="0">
            <a:spAutoFit/>
          </a:bodyPr>
          <a:p>
            <a:r>
              <a:rPr lang="zh-CN" altLang="en-US" sz="2800">
                <a:solidFill>
                  <a:srgbClr val="C00000"/>
                </a:solidFill>
              </a:rPr>
              <a:t>温室效应</a:t>
            </a:r>
            <a:r>
              <a:rPr lang="en-US" altLang="zh-CN" sz="2800">
                <a:solidFill>
                  <a:srgbClr val="C00000"/>
                </a:solidFill>
              </a:rPr>
              <a:t>...</a:t>
            </a:r>
            <a:endParaRPr lang="en-US" altLang="zh-CN" sz="2800">
              <a:solidFill>
                <a:srgbClr val="C00000"/>
              </a:solidFill>
            </a:endParaRPr>
          </a:p>
        </p:txBody>
      </p:sp>
      <p:sp>
        <p:nvSpPr>
          <p:cNvPr id="10" name="文本框 9"/>
          <p:cNvSpPr txBox="1"/>
          <p:nvPr/>
        </p:nvSpPr>
        <p:spPr>
          <a:xfrm>
            <a:off x="5996305" y="6042660"/>
            <a:ext cx="1879600" cy="521970"/>
          </a:xfrm>
          <a:prstGeom prst="rect">
            <a:avLst/>
          </a:prstGeom>
          <a:noFill/>
        </p:spPr>
        <p:txBody>
          <a:bodyPr wrap="square" rtlCol="0">
            <a:spAutoFit/>
          </a:bodyPr>
          <a:p>
            <a:r>
              <a:rPr lang="zh-CN" altLang="en-US" sz="2800">
                <a:solidFill>
                  <a:srgbClr val="C00000"/>
                </a:solidFill>
              </a:rPr>
              <a:t>低碳生活</a:t>
            </a:r>
            <a:r>
              <a:rPr lang="en-US" altLang="zh-CN" sz="2800">
                <a:solidFill>
                  <a:srgbClr val="C00000"/>
                </a:solidFill>
              </a:rPr>
              <a:t>...</a:t>
            </a:r>
            <a:endParaRPr lang="en-US" altLang="zh-CN" sz="2800">
              <a:solidFill>
                <a:srgbClr val="C00000"/>
              </a:solidFill>
            </a:endParaRPr>
          </a:p>
        </p:txBody>
      </p:sp>
      <p:sp>
        <p:nvSpPr>
          <p:cNvPr id="11" name="文本框 10"/>
          <p:cNvSpPr txBox="1"/>
          <p:nvPr/>
        </p:nvSpPr>
        <p:spPr>
          <a:xfrm>
            <a:off x="5102860" y="1549400"/>
            <a:ext cx="7089140" cy="521335"/>
          </a:xfrm>
          <a:prstGeom prst="rect">
            <a:avLst/>
          </a:prstGeom>
          <a:noFill/>
        </p:spPr>
        <p:txBody>
          <a:bodyPr wrap="square" rtlCol="0">
            <a:noAutofit/>
          </a:bodyPr>
          <a:p>
            <a:r>
              <a:rPr lang="zh-CN" altLang="en-US" sz="2800">
                <a:solidFill>
                  <a:srgbClr val="C00000"/>
                </a:solidFill>
              </a:rPr>
              <a:t>近几十年来二氧化碳浓度和温度</a:t>
            </a:r>
            <a:r>
              <a:rPr lang="zh-CN" altLang="en-US" sz="2800">
                <a:solidFill>
                  <a:srgbClr val="C00000"/>
                </a:solidFill>
              </a:rPr>
              <a:t>都持续升高</a:t>
            </a:r>
            <a:endParaRPr lang="zh-CN" altLang="en-US" sz="2800">
              <a:solidFill>
                <a:srgbClr val="C00000"/>
              </a:solidFill>
            </a:endParaRPr>
          </a:p>
        </p:txBody>
      </p:sp>
      <p:sp>
        <p:nvSpPr>
          <p:cNvPr id="12" name="文本框 11"/>
          <p:cNvSpPr txBox="1"/>
          <p:nvPr>
            <p:custDataLst>
              <p:tags r:id="rId5"/>
            </p:custDataLst>
          </p:nvPr>
        </p:nvSpPr>
        <p:spPr>
          <a:xfrm>
            <a:off x="555625" y="358775"/>
            <a:ext cx="10217785" cy="645160"/>
          </a:xfrm>
          <a:prstGeom prst="rect">
            <a:avLst/>
          </a:prstGeom>
          <a:noFill/>
        </p:spPr>
        <p:txBody>
          <a:bodyPr wrap="square" rtlCol="0">
            <a:spAutoFit/>
          </a:bodyPr>
          <a:p>
            <a:r>
              <a:rPr lang="zh-CN" altLang="en-US" sz="3600"/>
              <a:t>任务三：分析二氧化碳浓度以及温度</a:t>
            </a:r>
            <a:r>
              <a:rPr lang="zh-CN" altLang="en-US" sz="3600"/>
              <a:t>变化图</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地球开始“发烧”了？全球变暖已经带来了那些危害？ - 001 - 地球开始“发烧”了？全球变暖已经带来了那些危害？">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85800" y="381000"/>
            <a:ext cx="10820400" cy="6096000"/>
          </a:xfrm>
          <a:prstGeom prst="rect">
            <a:avLst/>
          </a:prstGeom>
        </p:spPr>
      </p:pic>
    </p:spTree>
  </p:cSld>
  <p:clrMapOvr>
    <a:masterClrMapping/>
  </p:clrMapOvr>
  <p:timing>
    <p:tnLst>
      <p:par>
        <p:cTn id="1" dur="indefinite" restart="never" nodeType="tmRoot">
          <p:childTnLst>
            <p:video fullScrn="0">
              <p:cMediaNode vol="100000">
                <p:cTn id="2" fill="hold" display="1">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556510" y="553085"/>
            <a:ext cx="4208145" cy="430530"/>
          </a:xfrm>
          <a:prstGeom prst="rect">
            <a:avLst/>
          </a:prstGeom>
          <a:noFill/>
        </p:spPr>
        <p:txBody>
          <a:bodyPr wrap="square" rtlCol="0" anchor="t">
            <a:noAutofit/>
          </a:bodyPr>
          <a:lstStyle/>
          <a:p>
            <a:pPr algn="ctr"/>
            <a:r>
              <a:rPr lang="zh-CN" altLang="en-US" sz="2800" b="1">
                <a:solidFill>
                  <a:srgbClr val="0000FF"/>
                </a:solidFill>
                <a:sym typeface="+mn-ea"/>
              </a:rPr>
              <a:t>人类活动对碳循环的影响</a:t>
            </a:r>
            <a:endParaRPr lang="zh-CN" altLang="en-US" sz="2800" b="1">
              <a:solidFill>
                <a:srgbClr val="0000FF"/>
              </a:solidFill>
              <a:sym typeface="+mn-ea"/>
            </a:endParaRPr>
          </a:p>
        </p:txBody>
      </p:sp>
      <p:pic>
        <p:nvPicPr>
          <p:cNvPr id="56325" name="图片 5"/>
          <p:cNvPicPr>
            <a:picLocks noChangeAspect="1"/>
          </p:cNvPicPr>
          <p:nvPr>
            <p:custDataLst>
              <p:tags r:id="rId2"/>
            </p:custDataLst>
          </p:nvPr>
        </p:nvPicPr>
        <p:blipFill>
          <a:blip r:embed="rId3"/>
          <a:stretch>
            <a:fillRect/>
          </a:stretch>
        </p:blipFill>
        <p:spPr>
          <a:xfrm>
            <a:off x="6012815" y="3703320"/>
            <a:ext cx="3458845" cy="2294890"/>
          </a:xfrm>
          <a:prstGeom prst="rect">
            <a:avLst/>
          </a:prstGeom>
          <a:noFill/>
          <a:ln w="9525">
            <a:noFill/>
          </a:ln>
        </p:spPr>
      </p:pic>
      <p:pic>
        <p:nvPicPr>
          <p:cNvPr id="57346" name="图片 2"/>
          <p:cNvPicPr>
            <a:picLocks noChangeAspect="1"/>
          </p:cNvPicPr>
          <p:nvPr>
            <p:custDataLst>
              <p:tags r:id="rId4"/>
            </p:custDataLst>
          </p:nvPr>
        </p:nvPicPr>
        <p:blipFill>
          <a:blip r:embed="rId5"/>
          <a:stretch>
            <a:fillRect/>
          </a:stretch>
        </p:blipFill>
        <p:spPr>
          <a:xfrm>
            <a:off x="2556510" y="1371600"/>
            <a:ext cx="3352800" cy="2237105"/>
          </a:xfrm>
          <a:prstGeom prst="rect">
            <a:avLst/>
          </a:prstGeom>
          <a:noFill/>
          <a:ln w="9525">
            <a:noFill/>
          </a:ln>
        </p:spPr>
      </p:pic>
      <p:pic>
        <p:nvPicPr>
          <p:cNvPr id="56324" name="图片 4"/>
          <p:cNvPicPr>
            <a:picLocks noChangeAspect="1"/>
          </p:cNvPicPr>
          <p:nvPr>
            <p:custDataLst>
              <p:tags r:id="rId6"/>
            </p:custDataLst>
          </p:nvPr>
        </p:nvPicPr>
        <p:blipFill>
          <a:blip r:embed="rId7"/>
          <a:stretch>
            <a:fillRect/>
          </a:stretch>
        </p:blipFill>
        <p:spPr>
          <a:xfrm>
            <a:off x="6012815" y="1381125"/>
            <a:ext cx="3458210" cy="2250440"/>
          </a:xfrm>
          <a:prstGeom prst="rect">
            <a:avLst/>
          </a:prstGeom>
          <a:noFill/>
          <a:ln w="9525">
            <a:noFill/>
          </a:ln>
        </p:spPr>
      </p:pic>
      <p:pic>
        <p:nvPicPr>
          <p:cNvPr id="1026" name="Picture 2"/>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2545080" y="3675380"/>
            <a:ext cx="3364230" cy="225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99415" y="5680075"/>
            <a:ext cx="11393170" cy="970915"/>
          </a:xfrm>
          <a:prstGeom prst="rect">
            <a:avLst/>
          </a:prstGeom>
          <a:noFill/>
        </p:spPr>
        <p:txBody>
          <a:bodyPr wrap="square">
            <a:noAutofit/>
          </a:bodyPr>
          <a:lstStyle/>
          <a:p>
            <a:pPr>
              <a:lnSpc>
                <a:spcPct val="100000"/>
              </a:lnSpc>
            </a:pPr>
            <a:r>
              <a:rPr lang="zh-CN" altLang="en-US" sz="2400" b="1" i="0">
                <a:effectLst/>
                <a:latin typeface="Courier New" panose="02070309020205020404" pitchFamily="49" charset="0"/>
              </a:rPr>
              <a:t>  </a:t>
            </a:r>
            <a:r>
              <a:rPr lang="zh-CN" altLang="en-US" sz="2800" b="1" i="0">
                <a:effectLst/>
                <a:latin typeface="Courier New" panose="02070309020205020404" pitchFamily="49" charset="0"/>
              </a:rPr>
              <a:t> 减少二氧化碳排放，倡导“</a:t>
            </a:r>
            <a:r>
              <a:rPr lang="zh-CN" altLang="en-US" sz="2800" b="1" i="0">
                <a:solidFill>
                  <a:srgbClr val="FF0000"/>
                </a:solidFill>
                <a:effectLst/>
                <a:latin typeface="Courier New" panose="02070309020205020404" pitchFamily="49" charset="0"/>
              </a:rPr>
              <a:t>低碳生活</a:t>
            </a:r>
            <a:r>
              <a:rPr lang="zh-CN" altLang="en-US" sz="2800" b="1" i="0">
                <a:effectLst/>
                <a:latin typeface="Courier New" panose="02070309020205020404" pitchFamily="49" charset="0"/>
              </a:rPr>
              <a:t>”，是每位公民应尽的义务。</a:t>
            </a:r>
            <a:endParaRPr lang="zh-CN" altLang="en-US" sz="2800" b="1" i="0">
              <a:effectLst/>
              <a:latin typeface="Courier New" panose="02070309020205020404" pitchFamily="49" charset="0"/>
            </a:endParaRPr>
          </a:p>
        </p:txBody>
      </p:sp>
      <p:pic>
        <p:nvPicPr>
          <p:cNvPr id="17" name="图片 16"/>
          <p:cNvPicPr>
            <a:picLocks noChangeAspect="1"/>
          </p:cNvPicPr>
          <p:nvPr>
            <p:custDataLst>
              <p:tags r:id="rId2"/>
            </p:custDataLst>
          </p:nvPr>
        </p:nvPicPr>
        <p:blipFill>
          <a:blip r:embed="rId3"/>
          <a:stretch>
            <a:fillRect/>
          </a:stretch>
        </p:blipFill>
        <p:spPr>
          <a:xfrm>
            <a:off x="1733550" y="325120"/>
            <a:ext cx="7610475" cy="5222875"/>
          </a:xfrm>
          <a:prstGeom prst="rect">
            <a:avLst/>
          </a:prstGeom>
          <a:ln>
            <a:noFill/>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34"/>
          <p:cNvSpPr/>
          <p:nvPr>
            <p:custDataLst>
              <p:tags r:id="rId1"/>
            </p:custDataLst>
          </p:nvPr>
        </p:nvSpPr>
        <p:spPr>
          <a:xfrm>
            <a:off x="4101465" y="187325"/>
            <a:ext cx="3798570" cy="703580"/>
          </a:xfrm>
        </p:spPr>
        <p:txBody>
          <a:bodyPr wrap="none" fromWordArt="1" anchor="t" anchorCtr="0">
            <a:prstTxWarp prst="textPlain">
              <a:avLst>
                <a:gd name="adj" fmla="val 50000"/>
              </a:avLst>
            </a:prstTxWarp>
          </a:bodyPr>
          <a:p>
            <a:pPr algn="ctr"/>
            <a:r>
              <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课堂</a:t>
            </a:r>
            <a:r>
              <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小结</a:t>
            </a:r>
            <a:endPar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pic>
        <p:nvPicPr>
          <p:cNvPr id="10" name="图片 9"/>
          <p:cNvPicPr>
            <a:picLocks noChangeAspect="1"/>
          </p:cNvPicPr>
          <p:nvPr>
            <p:custDataLst>
              <p:tags r:id="rId2"/>
            </p:custDataLst>
          </p:nvPr>
        </p:nvPicPr>
        <p:blipFill>
          <a:blip r:embed="rId3"/>
          <a:stretch>
            <a:fillRect/>
          </a:stretch>
        </p:blipFill>
        <p:spPr>
          <a:xfrm>
            <a:off x="1129665" y="1134745"/>
            <a:ext cx="10237470" cy="5440680"/>
          </a:xfrm>
          <a:prstGeom prst="rect">
            <a:avLst/>
          </a:prstGeom>
        </p:spPr>
      </p:pic>
      <p:sp>
        <p:nvSpPr>
          <p:cNvPr id="11" name="文本框 10"/>
          <p:cNvSpPr txBox="1"/>
          <p:nvPr>
            <p:custDataLst>
              <p:tags r:id="rId4"/>
            </p:custDataLst>
          </p:nvPr>
        </p:nvSpPr>
        <p:spPr>
          <a:xfrm>
            <a:off x="7899400" y="5083175"/>
            <a:ext cx="2132965" cy="460375"/>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合成与分解</a:t>
            </a:r>
            <a:endPar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custDataLst>
              <p:tags r:id="rId5"/>
            </p:custDataLst>
          </p:nvPr>
        </p:nvSpPr>
        <p:spPr>
          <a:xfrm>
            <a:off x="5394960" y="5503545"/>
            <a:ext cx="1347470" cy="468630"/>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rPr>
              <a:t>食物链</a:t>
            </a:r>
            <a:endParaRPr lang="zh-CN" altLang="en-US" sz="2400">
              <a:solidFill>
                <a:srgbClr val="C00000"/>
              </a:solidFill>
              <a:latin typeface="宋体" panose="02010600030101010101" pitchFamily="2" charset="-122"/>
              <a:ea typeface="宋体" panose="02010600030101010101" pitchFamily="2" charset="-122"/>
            </a:endParaRPr>
          </a:p>
        </p:txBody>
      </p:sp>
      <p:sp>
        <p:nvSpPr>
          <p:cNvPr id="13" name="文本框 12"/>
          <p:cNvSpPr txBox="1"/>
          <p:nvPr>
            <p:custDataLst>
              <p:tags r:id="rId6"/>
            </p:custDataLst>
          </p:nvPr>
        </p:nvSpPr>
        <p:spPr>
          <a:xfrm>
            <a:off x="7900035" y="5512435"/>
            <a:ext cx="2132965" cy="460375"/>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rPr>
              <a:t>载体</a:t>
            </a:r>
            <a:endParaRPr lang="zh-CN" altLang="en-US" sz="2400">
              <a:solidFill>
                <a:srgbClr val="C00000"/>
              </a:solidFill>
              <a:latin typeface="宋体" panose="02010600030101010101" pitchFamily="2" charset="-122"/>
              <a:ea typeface="宋体" panose="02010600030101010101" pitchFamily="2" charset="-122"/>
            </a:endParaRPr>
          </a:p>
        </p:txBody>
      </p:sp>
      <p:sp>
        <p:nvSpPr>
          <p:cNvPr id="14" name="文本框 13"/>
          <p:cNvSpPr txBox="1"/>
          <p:nvPr>
            <p:custDataLst>
              <p:tags r:id="rId7"/>
            </p:custDataLst>
          </p:nvPr>
        </p:nvSpPr>
        <p:spPr>
          <a:xfrm>
            <a:off x="8877300" y="5925820"/>
            <a:ext cx="1155700" cy="532130"/>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rPr>
              <a:t>动力</a:t>
            </a:r>
            <a:endParaRPr lang="zh-CN" altLang="en-US" sz="2400">
              <a:solidFill>
                <a:srgbClr val="C00000"/>
              </a:solidFill>
              <a:latin typeface="宋体" panose="02010600030101010101" pitchFamily="2" charset="-122"/>
              <a:ea typeface="宋体" panose="02010600030101010101" pitchFamily="2" charset="-122"/>
            </a:endParaRPr>
          </a:p>
        </p:txBody>
      </p:sp>
      <p:sp>
        <p:nvSpPr>
          <p:cNvPr id="15" name="文本框 14"/>
          <p:cNvSpPr txBox="1"/>
          <p:nvPr>
            <p:custDataLst>
              <p:tags r:id="rId8"/>
            </p:custDataLst>
          </p:nvPr>
        </p:nvSpPr>
        <p:spPr>
          <a:xfrm>
            <a:off x="3430270" y="1987550"/>
            <a:ext cx="2132965" cy="460375"/>
          </a:xfrm>
          <a:prstGeom prst="rect">
            <a:avLst/>
          </a:prstGeom>
          <a:noFill/>
        </p:spPr>
        <p:txBody>
          <a:bodyPr wrap="square" rtlCol="0">
            <a:noAutofit/>
          </a:bodyPr>
          <a:p>
            <a:r>
              <a:rPr lang="zh-CN" altLang="en-US" sz="2400">
                <a:solidFill>
                  <a:srgbClr val="C00000"/>
                </a:solidFill>
                <a:effectLst/>
                <a:latin typeface="宋体" panose="02010600030101010101" pitchFamily="2" charset="-122"/>
                <a:ea typeface="宋体" panose="02010600030101010101" pitchFamily="2" charset="-122"/>
              </a:rPr>
              <a:t>食物链</a:t>
            </a:r>
            <a:endParaRPr lang="zh-CN" altLang="en-US" sz="2400">
              <a:solidFill>
                <a:srgbClr val="C00000"/>
              </a:solidFill>
              <a:effectLst/>
              <a:latin typeface="宋体" panose="02010600030101010101" pitchFamily="2" charset="-122"/>
              <a:ea typeface="宋体" panose="02010600030101010101" pitchFamily="2" charset="-122"/>
            </a:endParaRPr>
          </a:p>
        </p:txBody>
      </p:sp>
      <p:sp>
        <p:nvSpPr>
          <p:cNvPr id="16" name="文本框 15"/>
          <p:cNvSpPr txBox="1"/>
          <p:nvPr>
            <p:custDataLst>
              <p:tags r:id="rId9"/>
            </p:custDataLst>
          </p:nvPr>
        </p:nvSpPr>
        <p:spPr>
          <a:xfrm>
            <a:off x="2646680" y="4002405"/>
            <a:ext cx="3401060" cy="521335"/>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单向流动、</a:t>
            </a:r>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逐级递减</a:t>
            </a:r>
            <a:endPar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文本框 16"/>
          <p:cNvSpPr txBox="1"/>
          <p:nvPr>
            <p:custDataLst>
              <p:tags r:id="rId10"/>
            </p:custDataLst>
          </p:nvPr>
        </p:nvSpPr>
        <p:spPr>
          <a:xfrm>
            <a:off x="6971665" y="4063365"/>
            <a:ext cx="2132965" cy="460375"/>
          </a:xfrm>
          <a:prstGeom prst="rect">
            <a:avLst/>
          </a:prstGeom>
          <a:noFill/>
        </p:spPr>
        <p:txBody>
          <a:bodyPr wrap="square" rtlCol="0">
            <a:noAutofit/>
          </a:bodyPr>
          <a:p>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反复</a:t>
            </a:r>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循环</a:t>
            </a:r>
            <a:endPar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257290" y="1427480"/>
            <a:ext cx="5157470" cy="4003675"/>
          </a:xfrm>
          <a:prstGeom prst="rect">
            <a:avLst/>
          </a:prstGeom>
        </p:spPr>
      </p:pic>
      <p:pic>
        <p:nvPicPr>
          <p:cNvPr id="6" name="图片 5"/>
          <p:cNvPicPr>
            <a:picLocks noChangeAspect="1"/>
          </p:cNvPicPr>
          <p:nvPr>
            <p:custDataLst>
              <p:tags r:id="rId2"/>
            </p:custDataLst>
          </p:nvPr>
        </p:nvPicPr>
        <p:blipFill>
          <a:blip r:embed="rId3"/>
          <a:srcRect b="20170"/>
          <a:stretch>
            <a:fillRect/>
          </a:stretch>
        </p:blipFill>
        <p:spPr>
          <a:xfrm>
            <a:off x="543560" y="208280"/>
            <a:ext cx="4854575" cy="2748915"/>
          </a:xfrm>
          <a:prstGeom prst="rect">
            <a:avLst/>
          </a:prstGeom>
        </p:spPr>
      </p:pic>
      <p:pic>
        <p:nvPicPr>
          <p:cNvPr id="7" name="图片 6"/>
          <p:cNvPicPr>
            <a:picLocks noChangeAspect="1"/>
          </p:cNvPicPr>
          <p:nvPr>
            <p:custDataLst>
              <p:tags r:id="rId4"/>
            </p:custDataLst>
          </p:nvPr>
        </p:nvPicPr>
        <p:blipFill>
          <a:blip r:embed="rId5"/>
          <a:srcRect b="7252"/>
          <a:stretch>
            <a:fillRect/>
          </a:stretch>
        </p:blipFill>
        <p:spPr>
          <a:xfrm>
            <a:off x="543560" y="3142615"/>
            <a:ext cx="4933950" cy="3321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custDataLst>
              <p:tags r:id="rId1"/>
            </p:custDataLst>
          </p:nvPr>
        </p:nvSpPr>
        <p:spPr>
          <a:xfrm>
            <a:off x="1442720" y="1689100"/>
            <a:ext cx="10233660" cy="5168900"/>
          </a:xfrm>
          <a:prstGeom prst="rect">
            <a:avLst/>
          </a:prstGeom>
          <a:noFill/>
          <a:ln w="9525">
            <a:noFill/>
          </a:ln>
        </p:spPr>
        <p:txBody>
          <a:bodyPr>
            <a:noAutofit/>
          </a:bodyPr>
          <a:p>
            <a:pPr marL="228600" indent="-228600"/>
            <a:r>
              <a:rPr lang="en-US" sz="2400" b="1">
                <a:latin typeface="宋体" panose="02010600030101010101" pitchFamily="2" charset="-122"/>
                <a:ea typeface="宋体" panose="02010600030101010101" pitchFamily="2" charset="-122"/>
              </a:rPr>
              <a:t> </a:t>
            </a:r>
            <a:r>
              <a:rPr lang="en-US" sz="2800">
                <a:latin typeface="宋体" panose="02010600030101010101" pitchFamily="2" charset="-122"/>
                <a:ea typeface="宋体" panose="02010600030101010101" pitchFamily="2" charset="-122"/>
                <a:cs typeface="宋体" panose="02010600030101010101" pitchFamily="2" charset="-122"/>
              </a:rPr>
              <a:t>1.</a:t>
            </a:r>
            <a:r>
              <a:rPr lang="zh-CN" sz="2800">
                <a:latin typeface="宋体" panose="02010600030101010101" pitchFamily="2" charset="-122"/>
                <a:ea typeface="宋体" panose="02010600030101010101" pitchFamily="2" charset="-122"/>
                <a:cs typeface="宋体" panose="02010600030101010101" pitchFamily="2" charset="-122"/>
              </a:rPr>
              <a:t>下列生理活动中，可使生物体内的碳进入大气中的是（</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sz="2800">
              <a:latin typeface="宋体" panose="02010600030101010101" pitchFamily="2" charset="-122"/>
              <a:ea typeface="宋体" panose="02010600030101010101" pitchFamily="2" charset="-122"/>
              <a:cs typeface="宋体" panose="02010600030101010101" pitchFamily="2" charset="-122"/>
            </a:endParaRPr>
          </a:p>
          <a:p>
            <a:pPr marL="228600" indent="-228600"/>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A．光合作用</a:t>
            </a:r>
            <a:r>
              <a:rPr lang="en-US"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B．呼吸作用 </a:t>
            </a:r>
            <a:r>
              <a:rPr lang="en-US" sz="2800">
                <a:latin typeface="宋体" panose="02010600030101010101" pitchFamily="2" charset="-122"/>
                <a:ea typeface="宋体" panose="02010600030101010101" pitchFamily="2" charset="-122"/>
                <a:cs typeface="宋体" panose="02010600030101010101" pitchFamily="2" charset="-122"/>
              </a:rPr>
              <a:t>	</a:t>
            </a:r>
            <a:endParaRPr lang="en-US" sz="2800">
              <a:latin typeface="宋体" panose="02010600030101010101" pitchFamily="2" charset="-122"/>
              <a:ea typeface="宋体" panose="02010600030101010101" pitchFamily="2" charset="-122"/>
              <a:cs typeface="宋体" panose="02010600030101010101" pitchFamily="2" charset="-122"/>
            </a:endParaRPr>
          </a:p>
          <a:p>
            <a:pPr marL="228600"/>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C．蒸腾作用</a:t>
            </a:r>
            <a:r>
              <a:rPr lang="en-US"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D．输导作用</a:t>
            </a:r>
            <a:endParaRPr lang="zh-CN" sz="2800">
              <a:latin typeface="宋体" panose="02010600030101010101" pitchFamily="2" charset="-122"/>
              <a:ea typeface="宋体" panose="02010600030101010101" pitchFamily="2" charset="-122"/>
              <a:cs typeface="宋体" panose="02010600030101010101" pitchFamily="2" charset="-122"/>
            </a:endParaRPr>
          </a:p>
          <a:p>
            <a:pPr marL="228600"/>
            <a:r>
              <a:rPr lang="en-US" sz="2800">
                <a:latin typeface="宋体" panose="02010600030101010101" pitchFamily="2" charset="-122"/>
                <a:ea typeface="宋体" panose="02010600030101010101" pitchFamily="2" charset="-122"/>
                <a:cs typeface="宋体" panose="02010600030101010101" pitchFamily="2" charset="-122"/>
              </a:rPr>
              <a:t>2</a:t>
            </a:r>
            <a:r>
              <a:rPr lang="zh-CN" sz="2800">
                <a:latin typeface="宋体" panose="02010600030101010101" pitchFamily="2" charset="-122"/>
                <a:ea typeface="宋体" panose="02010600030101010101" pitchFamily="2" charset="-122"/>
                <a:cs typeface="宋体" panose="02010600030101010101" pitchFamily="2" charset="-122"/>
              </a:rPr>
              <a:t>．地球上所有生物生命活动的能量最终来源于（</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a:t>
            </a:r>
            <a:endParaRPr lang="zh-CN" sz="2800">
              <a:latin typeface="宋体" panose="02010600030101010101" pitchFamily="2" charset="-122"/>
              <a:ea typeface="宋体" panose="02010600030101010101" pitchFamily="2" charset="-122"/>
              <a:cs typeface="宋体" panose="02010600030101010101" pitchFamily="2" charset="-122"/>
            </a:endParaRPr>
          </a:p>
          <a:p>
            <a:pPr marL="228600"/>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A．绿色植物</a:t>
            </a:r>
            <a:r>
              <a:rPr lang="en-US"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B．动物</a:t>
            </a:r>
            <a:r>
              <a:rPr lang="en-US" sz="2800">
                <a:latin typeface="宋体" panose="02010600030101010101" pitchFamily="2" charset="-122"/>
                <a:ea typeface="宋体" panose="02010600030101010101" pitchFamily="2" charset="-122"/>
                <a:cs typeface="宋体" panose="02010600030101010101" pitchFamily="2" charset="-122"/>
              </a:rPr>
              <a:t>		</a:t>
            </a:r>
            <a:endParaRPr lang="en-US" sz="2800">
              <a:latin typeface="宋体" panose="02010600030101010101" pitchFamily="2" charset="-122"/>
              <a:ea typeface="宋体" panose="02010600030101010101" pitchFamily="2" charset="-122"/>
              <a:cs typeface="宋体" panose="02010600030101010101" pitchFamily="2" charset="-122"/>
            </a:endParaRPr>
          </a:p>
          <a:p>
            <a:pPr marL="228600"/>
            <a:r>
              <a:rPr lang="en-US"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C．细菌和真菌</a:t>
            </a:r>
            <a:r>
              <a:rPr lang="en-US"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D．太阳能</a:t>
            </a:r>
            <a:endParaRPr lang="zh-CN" sz="2800">
              <a:latin typeface="宋体" panose="02010600030101010101" pitchFamily="2" charset="-122"/>
              <a:ea typeface="宋体" panose="02010600030101010101" pitchFamily="2" charset="-122"/>
              <a:cs typeface="宋体" panose="02010600030101010101" pitchFamily="2" charset="-122"/>
            </a:endParaRPr>
          </a:p>
          <a:p>
            <a:pPr marL="228600"/>
            <a:r>
              <a:rPr lang="en-US" sz="2800">
                <a:solidFill>
                  <a:srgbClr val="333333"/>
                </a:solidFill>
                <a:latin typeface="宋体" panose="02010600030101010101" pitchFamily="2" charset="-122"/>
                <a:ea typeface="宋体" panose="02010600030101010101" pitchFamily="2" charset="-122"/>
                <a:cs typeface="宋体" panose="02010600030101010101" pitchFamily="2" charset="-122"/>
              </a:rPr>
              <a:t>3</a:t>
            </a:r>
            <a:r>
              <a:rPr lang="en-US" sz="2800">
                <a:latin typeface="宋体" panose="02010600030101010101" pitchFamily="2" charset="-122"/>
                <a:ea typeface="宋体" panose="02010600030101010101" pitchFamily="2" charset="-122"/>
                <a:cs typeface="宋体" panose="02010600030101010101" pitchFamily="2" charset="-122"/>
              </a:rPr>
              <a:t>.</a:t>
            </a:r>
            <a:r>
              <a:rPr lang="zh-CN" sz="2800">
                <a:latin typeface="宋体" panose="02010600030101010101" pitchFamily="2" charset="-122"/>
                <a:ea typeface="宋体" panose="02010600030101010101" pitchFamily="2" charset="-122"/>
                <a:cs typeface="宋体" panose="02010600030101010101" pitchFamily="2" charset="-122"/>
              </a:rPr>
              <a:t>一个天然湖泊生态系统中，肉食性鱼总比草食性鱼的数量少得多是由于</a:t>
            </a:r>
            <a:r>
              <a:rPr lang="zh-CN" sz="280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a:t>
            </a:r>
            <a:endParaRPr lang="zh-CN" sz="2800">
              <a:latin typeface="宋体" panose="02010600030101010101" pitchFamily="2" charset="-122"/>
              <a:ea typeface="宋体" panose="02010600030101010101" pitchFamily="2" charset="-122"/>
              <a:cs typeface="宋体" panose="02010600030101010101" pitchFamily="2" charset="-122"/>
            </a:endParaRPr>
          </a:p>
          <a:p>
            <a:pPr marL="228600"/>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A.湖泊中鱼的密度太大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sz="2800">
                <a:latin typeface="宋体" panose="02010600030101010101" pitchFamily="2" charset="-122"/>
                <a:ea typeface="宋体" panose="02010600030101010101" pitchFamily="2" charset="-122"/>
                <a:cs typeface="宋体" panose="02010600030101010101" pitchFamily="2" charset="-122"/>
              </a:rPr>
              <a:t>B.湖泊中氧气</a:t>
            </a:r>
            <a:r>
              <a:rPr lang="zh-CN" sz="2800">
                <a:latin typeface="宋体" panose="02010600030101010101" pitchFamily="2" charset="-122"/>
                <a:ea typeface="宋体" panose="02010600030101010101" pitchFamily="2" charset="-122"/>
                <a:cs typeface="宋体" panose="02010600030101010101" pitchFamily="2" charset="-122"/>
                <a:sym typeface="+mn-ea"/>
              </a:rPr>
              <a:t>不足</a:t>
            </a:r>
            <a:r>
              <a:rPr lang="en-US" sz="2800">
                <a:latin typeface="宋体" panose="02010600030101010101" pitchFamily="2" charset="-122"/>
                <a:ea typeface="宋体" panose="02010600030101010101" pitchFamily="2" charset="-122"/>
                <a:cs typeface="宋体" panose="02010600030101010101" pitchFamily="2" charset="-122"/>
                <a:sym typeface="+mn-ea"/>
              </a:rPr>
              <a:t>   </a:t>
            </a:r>
            <a:r>
              <a:rPr lang="en-US" sz="2800">
                <a:solidFill>
                  <a:srgbClr val="FFFFFF"/>
                </a:solidFill>
                <a:latin typeface="宋体" panose="02010600030101010101" pitchFamily="2" charset="-122"/>
                <a:ea typeface="宋体" panose="02010600030101010101" pitchFamily="2" charset="-122"/>
                <a:cs typeface="宋体" panose="02010600030101010101" pitchFamily="2" charset="-122"/>
                <a:sym typeface="+mn-ea"/>
              </a:rPr>
              <a:t> </a:t>
            </a:r>
            <a:endParaRPr lang="en-US" sz="2800">
              <a:solidFill>
                <a:srgbClr val="FFFFFF"/>
              </a:solidFill>
              <a:latin typeface="宋体" panose="02010600030101010101" pitchFamily="2" charset="-122"/>
              <a:ea typeface="宋体" panose="02010600030101010101" pitchFamily="2" charset="-122"/>
              <a:cs typeface="宋体" panose="02010600030101010101" pitchFamily="2" charset="-122"/>
              <a:sym typeface="+mn-ea"/>
            </a:endParaRPr>
          </a:p>
          <a:p>
            <a:pPr marL="228600"/>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sz="2800">
                <a:latin typeface="宋体" panose="02010600030101010101" pitchFamily="2" charset="-122"/>
                <a:ea typeface="宋体" panose="02010600030101010101" pitchFamily="2" charset="-122"/>
                <a:cs typeface="宋体" panose="02010600030101010101" pitchFamily="2" charset="-122"/>
                <a:sym typeface="+mn-ea"/>
              </a:rPr>
              <a:t>C.水鸟叼走肉食性鱼苗过多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sz="2800">
                <a:latin typeface="宋体" panose="02010600030101010101" pitchFamily="2" charset="-122"/>
                <a:ea typeface="宋体" panose="02010600030101010101" pitchFamily="2" charset="-122"/>
                <a:cs typeface="宋体" panose="02010600030101010101" pitchFamily="2" charset="-122"/>
                <a:sym typeface="+mn-ea"/>
              </a:rPr>
              <a:t>D.能量在食物链中逐级递减</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marL="228600" indent="-228600"/>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p:nvPr>
            <p:custDataLst>
              <p:tags r:id="rId2"/>
            </p:custDataLst>
          </p:nvPr>
        </p:nvPicPr>
        <p:blipFill>
          <a:blip r:embed="rId3"/>
          <a:stretch>
            <a:fillRect/>
          </a:stretch>
        </p:blipFill>
        <p:spPr>
          <a:xfrm>
            <a:off x="3224530" y="5132705"/>
            <a:ext cx="76200" cy="76200"/>
          </a:xfrm>
          <a:prstGeom prst="rect">
            <a:avLst/>
          </a:prstGeom>
          <a:noFill/>
          <a:ln w="9525">
            <a:noFill/>
          </a:ln>
        </p:spPr>
      </p:pic>
      <p:sp>
        <p:nvSpPr>
          <p:cNvPr id="33795" name="Text Box 3"/>
          <p:cNvSpPr txBox="1"/>
          <p:nvPr>
            <p:custDataLst>
              <p:tags r:id="rId4"/>
            </p:custDataLst>
          </p:nvPr>
        </p:nvSpPr>
        <p:spPr>
          <a:xfrm>
            <a:off x="10338435" y="1584325"/>
            <a:ext cx="492125" cy="619760"/>
          </a:xfrm>
          <a:prstGeom prst="rect">
            <a:avLst/>
          </a:prstGeom>
          <a:noFill/>
          <a:ln w="9525">
            <a:noFill/>
          </a:ln>
        </p:spPr>
        <p:txBody>
          <a:bodyPr>
            <a:noAutofit/>
          </a:bodyPr>
          <a:p>
            <a:pPr>
              <a:lnSpc>
                <a:spcPct val="100000"/>
              </a:lnSpc>
            </a:pPr>
            <a:r>
              <a:rPr lang="en-US" altLang="zh-CN" sz="3600" b="1">
                <a:solidFill>
                  <a:srgbClr val="FF3300"/>
                </a:solidFill>
                <a:latin typeface="黑体" panose="02010609060101010101" pitchFamily="2" charset="-122"/>
                <a:ea typeface="黑体" panose="02010609060101010101" pitchFamily="2" charset="-122"/>
              </a:rPr>
              <a:t>B</a:t>
            </a:r>
            <a:endParaRPr lang="en-US" altLang="zh-CN" sz="3600" b="1">
              <a:solidFill>
                <a:srgbClr val="FF3300"/>
              </a:solidFill>
              <a:latin typeface="黑体" panose="02010609060101010101" pitchFamily="2" charset="-122"/>
              <a:ea typeface="黑体" panose="02010609060101010101" pitchFamily="2" charset="-122"/>
            </a:endParaRPr>
          </a:p>
        </p:txBody>
      </p:sp>
      <p:sp>
        <p:nvSpPr>
          <p:cNvPr id="3" name="Text Box 3"/>
          <p:cNvSpPr txBox="1"/>
          <p:nvPr>
            <p:custDataLst>
              <p:tags r:id="rId5"/>
            </p:custDataLst>
          </p:nvPr>
        </p:nvSpPr>
        <p:spPr>
          <a:xfrm>
            <a:off x="9385300" y="2929890"/>
            <a:ext cx="492125" cy="619760"/>
          </a:xfrm>
          <a:prstGeom prst="rect">
            <a:avLst/>
          </a:prstGeom>
          <a:noFill/>
          <a:ln w="9525">
            <a:noFill/>
          </a:ln>
        </p:spPr>
        <p:txBody>
          <a:bodyPr>
            <a:noAutofit/>
          </a:bodyPr>
          <a:p>
            <a:pPr>
              <a:lnSpc>
                <a:spcPct val="100000"/>
              </a:lnSpc>
            </a:pPr>
            <a:r>
              <a:rPr lang="en-US" altLang="zh-CN" sz="3600" b="1">
                <a:solidFill>
                  <a:srgbClr val="FF3300"/>
                </a:solidFill>
                <a:latin typeface="黑体" panose="02010609060101010101" pitchFamily="2" charset="-122"/>
                <a:ea typeface="黑体" panose="02010609060101010101" pitchFamily="2" charset="-122"/>
              </a:rPr>
              <a:t>D</a:t>
            </a:r>
            <a:endParaRPr lang="en-US" altLang="zh-CN" sz="3600" b="1">
              <a:solidFill>
                <a:srgbClr val="FF3300"/>
              </a:solidFill>
              <a:latin typeface="黑体" panose="02010609060101010101" pitchFamily="2" charset="-122"/>
              <a:ea typeface="黑体" panose="02010609060101010101" pitchFamily="2" charset="-122"/>
            </a:endParaRPr>
          </a:p>
        </p:txBody>
      </p:sp>
      <p:sp>
        <p:nvSpPr>
          <p:cNvPr id="4" name="Text Box 3"/>
          <p:cNvSpPr txBox="1"/>
          <p:nvPr>
            <p:custDataLst>
              <p:tags r:id="rId6"/>
            </p:custDataLst>
          </p:nvPr>
        </p:nvSpPr>
        <p:spPr>
          <a:xfrm>
            <a:off x="3874135" y="4589145"/>
            <a:ext cx="626745" cy="619760"/>
          </a:xfrm>
          <a:prstGeom prst="rect">
            <a:avLst/>
          </a:prstGeom>
          <a:noFill/>
          <a:ln w="9525">
            <a:noFill/>
          </a:ln>
        </p:spPr>
        <p:txBody>
          <a:bodyPr>
            <a:noAutofit/>
          </a:bodyPr>
          <a:p>
            <a:pPr>
              <a:lnSpc>
                <a:spcPct val="100000"/>
              </a:lnSpc>
            </a:pPr>
            <a:r>
              <a:rPr lang="en-US" altLang="zh-CN" sz="3600" b="1">
                <a:solidFill>
                  <a:srgbClr val="FF3300"/>
                </a:solidFill>
                <a:latin typeface="黑体" panose="02010609060101010101" pitchFamily="2" charset="-122"/>
                <a:ea typeface="黑体" panose="02010609060101010101" pitchFamily="2" charset="-122"/>
              </a:rPr>
              <a:t>D</a:t>
            </a:r>
            <a:endParaRPr lang="en-US" altLang="zh-CN" sz="3600" b="1">
              <a:solidFill>
                <a:srgbClr val="FF3300"/>
              </a:solidFill>
              <a:latin typeface="黑体" panose="02010609060101010101" pitchFamily="2" charset="-122"/>
              <a:ea typeface="黑体" panose="02010609060101010101" pitchFamily="2" charset="-122"/>
            </a:endParaRPr>
          </a:p>
        </p:txBody>
      </p:sp>
      <p:sp>
        <p:nvSpPr>
          <p:cNvPr id="54305" name="WordArt 34"/>
          <p:cNvSpPr/>
          <p:nvPr>
            <p:custDataLst>
              <p:tags r:id="rId7"/>
            </p:custDataLst>
          </p:nvPr>
        </p:nvSpPr>
        <p:spPr>
          <a:xfrm>
            <a:off x="3743325" y="502920"/>
            <a:ext cx="3989070" cy="781050"/>
          </a:xfrm>
        </p:spPr>
        <p:txBody>
          <a:bodyPr wrap="none" fromWordArt="1" anchor="t" anchorCtr="0">
            <a:prstTxWarp prst="textPlain">
              <a:avLst>
                <a:gd name="adj" fmla="val 50000"/>
              </a:avLst>
            </a:prstTxWarp>
          </a:bodyPr>
          <a:p>
            <a:pPr algn="ctr"/>
            <a:r>
              <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课堂</a:t>
            </a:r>
            <a:r>
              <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巩固</a:t>
            </a:r>
            <a:endParaRPr lang="zh-CN" sz="3600" b="1" kern="10">
              <a:solidFill>
                <a:schemeClr val="accent1"/>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全球变暖」公益短片 - 001 - 「全球变暖」公益短片">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685800" y="381000"/>
            <a:ext cx="10820400" cy="6096000"/>
          </a:xfrm>
          <a:prstGeom prst="rect">
            <a:avLst/>
          </a:prstGeom>
        </p:spPr>
      </p:pic>
    </p:spTree>
  </p:cSld>
  <p:clrMapOvr>
    <a:masterClrMapping/>
  </p:clrMapOvr>
  <p:timing>
    <p:tnLst>
      <p:par>
        <p:cTn id="1" dur="indefinite" restart="never" nodeType="tmRoot">
          <p:childTnLst>
            <p:video fullScrn="0">
              <p:cMediaNode vol="100000">
                <p:cTn id="2" fill="hold" display="1">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7565" y="376555"/>
            <a:ext cx="6778625" cy="583565"/>
          </a:xfrm>
          <a:prstGeom prst="rect">
            <a:avLst/>
          </a:prstGeom>
          <a:noFill/>
        </p:spPr>
        <p:txBody>
          <a:bodyPr wrap="square" rtlCol="0">
            <a:spAutoFit/>
          </a:bodyPr>
          <a:p>
            <a:r>
              <a:rPr lang="zh-CN" altLang="en-US" sz="3200"/>
              <a:t>探究活动一：生态系统中的能量流动</a:t>
            </a:r>
            <a:endParaRPr lang="zh-CN" altLang="en-US" sz="3200"/>
          </a:p>
        </p:txBody>
      </p:sp>
      <p:pic>
        <p:nvPicPr>
          <p:cNvPr id="3" name="图片 2" descr="/private/var/folders/01/qmnp8h0d2zz8hvlncr9jr3hh0000gn/T/com.kingsoft.wpsoffice.mac/photoeditapp/20231219202344/temp.pngtemp"/>
          <p:cNvPicPr>
            <a:picLocks noChangeAspect="1"/>
          </p:cNvPicPr>
          <p:nvPr/>
        </p:nvPicPr>
        <p:blipFill>
          <a:blip r:embed="rId1"/>
          <a:stretch>
            <a:fillRect/>
          </a:stretch>
        </p:blipFill>
        <p:spPr>
          <a:xfrm>
            <a:off x="1766570" y="1717040"/>
            <a:ext cx="1615440" cy="1615440"/>
          </a:xfrm>
          <a:prstGeom prst="rect">
            <a:avLst/>
          </a:prstGeom>
        </p:spPr>
      </p:pic>
      <p:pic>
        <p:nvPicPr>
          <p:cNvPr id="4" name="图片 3" descr="IMG_8031(20231219-202131)"/>
          <p:cNvPicPr>
            <a:picLocks noChangeAspect="1"/>
          </p:cNvPicPr>
          <p:nvPr/>
        </p:nvPicPr>
        <p:blipFill>
          <a:blip r:embed="rId2"/>
          <a:stretch>
            <a:fillRect/>
          </a:stretch>
        </p:blipFill>
        <p:spPr>
          <a:xfrm>
            <a:off x="4655185" y="1716405"/>
            <a:ext cx="1499870" cy="1615440"/>
          </a:xfrm>
          <a:prstGeom prst="rect">
            <a:avLst/>
          </a:prstGeom>
        </p:spPr>
      </p:pic>
      <p:pic>
        <p:nvPicPr>
          <p:cNvPr id="5" name="图片 4" descr="IMG_8032(20231219-202214)"/>
          <p:cNvPicPr>
            <a:picLocks noChangeAspect="1"/>
          </p:cNvPicPr>
          <p:nvPr/>
        </p:nvPicPr>
        <p:blipFill>
          <a:blip r:embed="rId3"/>
          <a:stretch>
            <a:fillRect/>
          </a:stretch>
        </p:blipFill>
        <p:spPr>
          <a:xfrm>
            <a:off x="7428230" y="1716405"/>
            <a:ext cx="1615440" cy="1615440"/>
          </a:xfrm>
          <a:prstGeom prst="rect">
            <a:avLst/>
          </a:prstGeom>
        </p:spPr>
      </p:pic>
      <p:pic>
        <p:nvPicPr>
          <p:cNvPr id="6" name="图片 5" descr="IMG_8033(20231219-202414)"/>
          <p:cNvPicPr>
            <a:picLocks noChangeAspect="1"/>
          </p:cNvPicPr>
          <p:nvPr/>
        </p:nvPicPr>
        <p:blipFill>
          <a:blip r:embed="rId4"/>
          <a:stretch>
            <a:fillRect/>
          </a:stretch>
        </p:blipFill>
        <p:spPr>
          <a:xfrm>
            <a:off x="10333355" y="1717040"/>
            <a:ext cx="1412875" cy="1614805"/>
          </a:xfrm>
          <a:prstGeom prst="rect">
            <a:avLst/>
          </a:prstGeom>
        </p:spPr>
      </p:pic>
      <p:sp>
        <p:nvSpPr>
          <p:cNvPr id="8" name="右箭头 7"/>
          <p:cNvSpPr/>
          <p:nvPr/>
        </p:nvSpPr>
        <p:spPr>
          <a:xfrm>
            <a:off x="3495675"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右箭头 9"/>
          <p:cNvSpPr/>
          <p:nvPr/>
        </p:nvSpPr>
        <p:spPr>
          <a:xfrm>
            <a:off x="9165590"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右箭头 10"/>
          <p:cNvSpPr/>
          <p:nvPr/>
        </p:nvSpPr>
        <p:spPr>
          <a:xfrm>
            <a:off x="6360160"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1395095" y="3429000"/>
            <a:ext cx="6113145" cy="645160"/>
          </a:xfrm>
          <a:prstGeom prst="rect">
            <a:avLst/>
          </a:prstGeom>
          <a:noFill/>
        </p:spPr>
        <p:txBody>
          <a:bodyPr wrap="square" rtlCol="0" anchor="t">
            <a:spAutoFit/>
          </a:bodyPr>
          <a:p>
            <a:r>
              <a:rPr lang="zh-CN" altLang="en-US" sz="3600">
                <a:latin typeface="汉仪乐喵体简" panose="00020600040101010101" charset="-122"/>
                <a:ea typeface="汉仪乐喵体简" panose="00020600040101010101" charset="-122"/>
              </a:rPr>
              <a:t>草的能量是如何来的呢？</a:t>
            </a:r>
            <a:endParaRPr lang="zh-CN" altLang="en-US" sz="3600">
              <a:latin typeface="汉仪乐喵体简" panose="00020600040101010101" charset="-122"/>
              <a:ea typeface="汉仪乐喵体简" panose="00020600040101010101" charset="-122"/>
            </a:endParaRPr>
          </a:p>
        </p:txBody>
      </p:sp>
      <p:pic>
        <p:nvPicPr>
          <p:cNvPr id="13" name="图片 12" descr="/private/var/folders/01/qmnp8h0d2zz8hvlncr9jr3hh0000gn/T/com.kingsoft.wpsoffice.mac/photoeditapp/20231219203020/temp.pngtemp"/>
          <p:cNvPicPr>
            <a:picLocks noChangeAspect="1"/>
          </p:cNvPicPr>
          <p:nvPr/>
        </p:nvPicPr>
        <p:blipFill>
          <a:blip r:embed="rId5"/>
          <a:stretch>
            <a:fillRect/>
          </a:stretch>
        </p:blipFill>
        <p:spPr>
          <a:xfrm>
            <a:off x="137795" y="506730"/>
            <a:ext cx="1729740" cy="1729740"/>
          </a:xfrm>
          <a:prstGeom prst="rect">
            <a:avLst/>
          </a:prstGeom>
        </p:spPr>
      </p:pic>
      <p:sp>
        <p:nvSpPr>
          <p:cNvPr id="23" name="文本框 22"/>
          <p:cNvSpPr txBox="1"/>
          <p:nvPr/>
        </p:nvSpPr>
        <p:spPr>
          <a:xfrm>
            <a:off x="393700" y="4579620"/>
            <a:ext cx="11797665" cy="1511935"/>
          </a:xfrm>
          <a:prstGeom prst="rect">
            <a:avLst/>
          </a:prstGeom>
          <a:noFill/>
        </p:spPr>
        <p:txBody>
          <a:bodyPr wrap="square" rtlCol="0" anchor="t">
            <a:noAutofit/>
          </a:bodyPr>
          <a:p>
            <a:r>
              <a:rPr lang="zh-CN" altLang="en-US" sz="3600"/>
              <a:t>生产者通过</a:t>
            </a:r>
            <a:r>
              <a:rPr lang="en-US" altLang="zh-CN" sz="3600" u="sng"/>
              <a:t>          </a:t>
            </a:r>
            <a:r>
              <a:rPr lang="zh-CN" altLang="en-US" sz="3600"/>
              <a:t>作用将</a:t>
            </a:r>
            <a:r>
              <a:rPr lang="en-US" altLang="zh-CN" sz="3600" u="sng"/>
              <a:t>       </a:t>
            </a:r>
            <a:r>
              <a:rPr lang="zh-CN" altLang="en-US" sz="3600"/>
              <a:t>能转变成</a:t>
            </a:r>
            <a:r>
              <a:rPr lang="en-US" altLang="zh-CN" sz="3600" u="sng"/>
              <a:t>           </a:t>
            </a:r>
            <a:r>
              <a:rPr lang="zh-CN" altLang="en-US" sz="3600"/>
              <a:t>能储存在</a:t>
            </a:r>
            <a:endParaRPr lang="zh-CN" altLang="en-US" sz="3600"/>
          </a:p>
          <a:p>
            <a:r>
              <a:rPr lang="zh-CN" altLang="en-US" sz="3600"/>
              <a:t>含碳</a:t>
            </a:r>
            <a:r>
              <a:rPr lang="en-US" altLang="zh-CN" sz="3600"/>
              <a:t> </a:t>
            </a:r>
            <a:r>
              <a:rPr lang="en-US" altLang="zh-CN" sz="3600" u="sng"/>
              <a:t>               </a:t>
            </a:r>
            <a:r>
              <a:rPr lang="zh-CN" altLang="en-US" sz="3600"/>
              <a:t>中。能量沿</a:t>
            </a:r>
            <a:r>
              <a:rPr lang="en-US" altLang="zh-CN" sz="3600" u="sng"/>
              <a:t>               </a:t>
            </a:r>
            <a:r>
              <a:rPr lang="zh-CN" altLang="en-US" sz="3600"/>
              <a:t>在生物体之间流动</a:t>
            </a:r>
            <a:endParaRPr lang="zh-CN" altLang="en-US" sz="3600"/>
          </a:p>
        </p:txBody>
      </p:sp>
      <p:sp>
        <p:nvSpPr>
          <p:cNvPr id="24" name="文本框 23"/>
          <p:cNvSpPr txBox="1"/>
          <p:nvPr>
            <p:custDataLst>
              <p:tags r:id="rId6"/>
            </p:custDataLst>
          </p:nvPr>
        </p:nvSpPr>
        <p:spPr>
          <a:xfrm>
            <a:off x="5625465" y="4527550"/>
            <a:ext cx="940435" cy="644525"/>
          </a:xfrm>
          <a:prstGeom prst="rect">
            <a:avLst/>
          </a:prstGeom>
          <a:noFill/>
        </p:spPr>
        <p:txBody>
          <a:bodyPr wrap="square" rtlCol="0">
            <a:noAutofit/>
          </a:bodyPr>
          <a:p>
            <a:r>
              <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光</a:t>
            </a:r>
            <a:endPar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25" name="文本框 24"/>
          <p:cNvSpPr txBox="1"/>
          <p:nvPr>
            <p:custDataLst>
              <p:tags r:id="rId7"/>
            </p:custDataLst>
          </p:nvPr>
        </p:nvSpPr>
        <p:spPr>
          <a:xfrm>
            <a:off x="8325485" y="4489450"/>
            <a:ext cx="1615440" cy="644525"/>
          </a:xfrm>
          <a:prstGeom prst="rect">
            <a:avLst/>
          </a:prstGeom>
          <a:noFill/>
        </p:spPr>
        <p:txBody>
          <a:bodyPr wrap="square" rtlCol="0">
            <a:noAutofit/>
          </a:bodyPr>
          <a:p>
            <a:r>
              <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化学</a:t>
            </a:r>
            <a:endPar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26" name="文本框 25"/>
          <p:cNvSpPr txBox="1"/>
          <p:nvPr>
            <p:custDataLst>
              <p:tags r:id="rId8"/>
            </p:custDataLst>
          </p:nvPr>
        </p:nvSpPr>
        <p:spPr>
          <a:xfrm>
            <a:off x="1627505" y="5099685"/>
            <a:ext cx="1885950" cy="644525"/>
          </a:xfrm>
          <a:prstGeom prst="rect">
            <a:avLst/>
          </a:prstGeom>
          <a:noFill/>
        </p:spPr>
        <p:txBody>
          <a:bodyPr wrap="square" rtlCol="0">
            <a:noAutofit/>
          </a:bodyPr>
          <a:p>
            <a:r>
              <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有机物</a:t>
            </a:r>
            <a:endPar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27" name="文本框 26"/>
          <p:cNvSpPr txBox="1"/>
          <p:nvPr>
            <p:custDataLst>
              <p:tags r:id="rId9"/>
            </p:custDataLst>
          </p:nvPr>
        </p:nvSpPr>
        <p:spPr>
          <a:xfrm>
            <a:off x="5672455" y="5110480"/>
            <a:ext cx="1885950" cy="644525"/>
          </a:xfrm>
          <a:prstGeom prst="rect">
            <a:avLst/>
          </a:prstGeom>
          <a:noFill/>
        </p:spPr>
        <p:txBody>
          <a:bodyPr wrap="square" rtlCol="0">
            <a:noAutofit/>
          </a:bodyPr>
          <a:p>
            <a:r>
              <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食物链</a:t>
            </a:r>
            <a:endParaRPr lang="zh-CN" altLang="en-US" sz="36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
        <p:nvSpPr>
          <p:cNvPr id="28" name="文本框 27"/>
          <p:cNvSpPr txBox="1"/>
          <p:nvPr>
            <p:custDataLst>
              <p:tags r:id="rId10"/>
            </p:custDataLst>
          </p:nvPr>
        </p:nvSpPr>
        <p:spPr>
          <a:xfrm>
            <a:off x="2937510" y="4527550"/>
            <a:ext cx="1045845" cy="582930"/>
          </a:xfrm>
          <a:prstGeom prst="rect">
            <a:avLst/>
          </a:prstGeom>
          <a:noFill/>
        </p:spPr>
        <p:txBody>
          <a:bodyPr wrap="square" rtlCol="0">
            <a:noAutofit/>
          </a:bodyPr>
          <a:p>
            <a:r>
              <a:rPr lang="zh-CN" altLang="en-US" sz="32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rPr>
              <a:t>光合</a:t>
            </a:r>
            <a:endParaRPr lang="zh-CN" altLang="en-US" sz="3200">
              <a:solidFill>
                <a:srgbClr val="C00000"/>
              </a:solidFill>
              <a:effectLst>
                <a:outerShdw blurRad="38100" dist="25400" dir="5400000" algn="ctr" rotWithShape="0">
                  <a:srgbClr val="6E747A">
                    <a:alpha val="43000"/>
                    <a:alpha val="43000"/>
                  </a:srgbClr>
                </a:outerShdw>
              </a:effectLst>
              <a:latin typeface="汉仪乐喵体简" panose="00020600040101010101" charset="-122"/>
              <a:ea typeface="汉仪乐喵体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12" grpId="0"/>
      <p:bldP spid="24" grpId="0"/>
      <p:bldP spid="25" grpId="0"/>
      <p:bldP spid="26" grpId="0"/>
      <p:bldP spid="27" grpId="0"/>
      <p:bldP spid="28"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p:cNvSpPr txBox="1"/>
          <p:nvPr/>
        </p:nvSpPr>
        <p:spPr>
          <a:xfrm>
            <a:off x="2593340" y="3625850"/>
            <a:ext cx="6609715" cy="706755"/>
          </a:xfrm>
          <a:prstGeom prst="rect">
            <a:avLst/>
          </a:prstGeom>
          <a:noFill/>
        </p:spPr>
        <p:txBody>
          <a:bodyPr wrap="square" rtlCol="0">
            <a:spAutoFit/>
          </a:bodyPr>
          <a:p>
            <a:r>
              <a:rPr lang="zh-CN" altLang="en-US" sz="4000"/>
              <a:t>能量流动的</a:t>
            </a:r>
            <a:r>
              <a:rPr lang="zh-CN" altLang="en-US" sz="4000">
                <a:solidFill>
                  <a:srgbClr val="C00000"/>
                </a:solidFill>
              </a:rPr>
              <a:t>根本来源</a:t>
            </a:r>
            <a:r>
              <a:rPr lang="zh-CN" altLang="en-US" sz="4000"/>
              <a:t>是什么？</a:t>
            </a:r>
            <a:endParaRPr lang="zh-CN" altLang="en-US" sz="4000"/>
          </a:p>
        </p:txBody>
      </p:sp>
      <p:sp>
        <p:nvSpPr>
          <p:cNvPr id="3" name="文本框 2"/>
          <p:cNvSpPr txBox="1"/>
          <p:nvPr/>
        </p:nvSpPr>
        <p:spPr>
          <a:xfrm>
            <a:off x="2593975" y="4839970"/>
            <a:ext cx="6356985" cy="706755"/>
          </a:xfrm>
          <a:prstGeom prst="rect">
            <a:avLst/>
          </a:prstGeom>
          <a:noFill/>
        </p:spPr>
        <p:txBody>
          <a:bodyPr wrap="square" rtlCol="0">
            <a:spAutoFit/>
          </a:bodyPr>
          <a:p>
            <a:r>
              <a:rPr lang="zh-CN" altLang="en-US" sz="4000"/>
              <a:t>能量流动的</a:t>
            </a:r>
            <a:r>
              <a:rPr lang="zh-CN" altLang="en-US" sz="4000">
                <a:solidFill>
                  <a:srgbClr val="C00000"/>
                </a:solidFill>
              </a:rPr>
              <a:t>渠道</a:t>
            </a:r>
            <a:r>
              <a:rPr lang="zh-CN" altLang="en-US" sz="4000"/>
              <a:t>是</a:t>
            </a:r>
            <a:r>
              <a:rPr lang="zh-CN" altLang="en-US" sz="4000"/>
              <a:t>什么？</a:t>
            </a:r>
            <a:endParaRPr lang="zh-CN" altLang="en-US" sz="4000"/>
          </a:p>
        </p:txBody>
      </p:sp>
      <p:sp>
        <p:nvSpPr>
          <p:cNvPr id="4" name="文本框 3"/>
          <p:cNvSpPr txBox="1"/>
          <p:nvPr/>
        </p:nvSpPr>
        <p:spPr>
          <a:xfrm>
            <a:off x="3875405" y="4219575"/>
            <a:ext cx="4064000" cy="706755"/>
          </a:xfrm>
          <a:prstGeom prst="rect">
            <a:avLst/>
          </a:prstGeom>
          <a:noFill/>
        </p:spPr>
        <p:txBody>
          <a:bodyPr wrap="square" rtlCol="0">
            <a:spAutoFit/>
          </a:bodyPr>
          <a:p>
            <a:r>
              <a:rPr lang="zh-CN" altLang="en-US" sz="4000">
                <a:solidFill>
                  <a:srgbClr val="C00000"/>
                </a:solidFill>
              </a:rPr>
              <a:t>太阳能</a:t>
            </a:r>
            <a:endParaRPr lang="zh-CN" altLang="en-US" sz="4000">
              <a:solidFill>
                <a:srgbClr val="C00000"/>
              </a:solidFill>
            </a:endParaRPr>
          </a:p>
        </p:txBody>
      </p:sp>
      <p:sp>
        <p:nvSpPr>
          <p:cNvPr id="5" name="文本框 4"/>
          <p:cNvSpPr txBox="1"/>
          <p:nvPr/>
        </p:nvSpPr>
        <p:spPr>
          <a:xfrm>
            <a:off x="3875405" y="5546725"/>
            <a:ext cx="4064000" cy="706755"/>
          </a:xfrm>
          <a:prstGeom prst="rect">
            <a:avLst/>
          </a:prstGeom>
          <a:noFill/>
        </p:spPr>
        <p:txBody>
          <a:bodyPr wrap="square" rtlCol="0">
            <a:spAutoFit/>
          </a:bodyPr>
          <a:p>
            <a:r>
              <a:rPr lang="zh-CN" altLang="en-US" sz="4000">
                <a:solidFill>
                  <a:srgbClr val="C00000"/>
                </a:solidFill>
              </a:rPr>
              <a:t>食物链</a:t>
            </a:r>
            <a:endParaRPr lang="zh-CN" altLang="en-US" sz="4000">
              <a:solidFill>
                <a:srgbClr val="C00000"/>
              </a:solidFill>
            </a:endParaRPr>
          </a:p>
        </p:txBody>
      </p:sp>
      <p:sp>
        <p:nvSpPr>
          <p:cNvPr id="6" name="文本框 5"/>
          <p:cNvSpPr txBox="1"/>
          <p:nvPr/>
        </p:nvSpPr>
        <p:spPr>
          <a:xfrm>
            <a:off x="1473835" y="3166745"/>
            <a:ext cx="1313815" cy="645160"/>
          </a:xfrm>
          <a:prstGeom prst="rect">
            <a:avLst/>
          </a:prstGeom>
          <a:noFill/>
        </p:spPr>
        <p:txBody>
          <a:bodyPr wrap="square" rtlCol="0">
            <a:spAutoFit/>
          </a:bodyPr>
          <a:p>
            <a:r>
              <a:rPr lang="zh-CN" altLang="en-US" sz="3600"/>
              <a:t>总结：</a:t>
            </a:r>
            <a:endParaRPr lang="zh-CN" altLang="en-US" sz="3600"/>
          </a:p>
        </p:txBody>
      </p:sp>
      <p:sp>
        <p:nvSpPr>
          <p:cNvPr id="10" name="文本框 9"/>
          <p:cNvSpPr txBox="1"/>
          <p:nvPr>
            <p:custDataLst>
              <p:tags r:id="rId1"/>
            </p:custDataLst>
          </p:nvPr>
        </p:nvSpPr>
        <p:spPr>
          <a:xfrm>
            <a:off x="2107565" y="376555"/>
            <a:ext cx="6778625" cy="583565"/>
          </a:xfrm>
          <a:prstGeom prst="rect">
            <a:avLst/>
          </a:prstGeom>
          <a:noFill/>
        </p:spPr>
        <p:txBody>
          <a:bodyPr wrap="square" rtlCol="0">
            <a:spAutoFit/>
          </a:bodyPr>
          <a:p>
            <a:r>
              <a:rPr lang="zh-CN" altLang="en-US" sz="3200"/>
              <a:t>探究活动一：生态系统中的能量流动</a:t>
            </a:r>
            <a:endParaRPr lang="zh-CN" altLang="en-US" sz="3200"/>
          </a:p>
        </p:txBody>
      </p:sp>
      <p:pic>
        <p:nvPicPr>
          <p:cNvPr id="11" name="图片 10" descr="/private/var/folders/01/qmnp8h0d2zz8hvlncr9jr3hh0000gn/T/com.kingsoft.wpsoffice.mac/photoeditapp/20231219202344/temp.pngtemp"/>
          <p:cNvPicPr>
            <a:picLocks noChangeAspect="1"/>
          </p:cNvPicPr>
          <p:nvPr>
            <p:custDataLst>
              <p:tags r:id="rId2"/>
            </p:custDataLst>
          </p:nvPr>
        </p:nvPicPr>
        <p:blipFill>
          <a:blip r:embed="rId3"/>
          <a:stretch>
            <a:fillRect/>
          </a:stretch>
        </p:blipFill>
        <p:spPr>
          <a:xfrm>
            <a:off x="1766570" y="1717040"/>
            <a:ext cx="1615440" cy="1615440"/>
          </a:xfrm>
          <a:prstGeom prst="rect">
            <a:avLst/>
          </a:prstGeom>
        </p:spPr>
      </p:pic>
      <p:pic>
        <p:nvPicPr>
          <p:cNvPr id="12" name="图片 11" descr="IMG_8031(20231219-202131)"/>
          <p:cNvPicPr>
            <a:picLocks noChangeAspect="1"/>
          </p:cNvPicPr>
          <p:nvPr>
            <p:custDataLst>
              <p:tags r:id="rId4"/>
            </p:custDataLst>
          </p:nvPr>
        </p:nvPicPr>
        <p:blipFill>
          <a:blip r:embed="rId5"/>
          <a:stretch>
            <a:fillRect/>
          </a:stretch>
        </p:blipFill>
        <p:spPr>
          <a:xfrm>
            <a:off x="4655185" y="1716405"/>
            <a:ext cx="1499870" cy="1615440"/>
          </a:xfrm>
          <a:prstGeom prst="rect">
            <a:avLst/>
          </a:prstGeom>
        </p:spPr>
      </p:pic>
      <p:pic>
        <p:nvPicPr>
          <p:cNvPr id="13" name="图片 12" descr="IMG_8032(20231219-202214)"/>
          <p:cNvPicPr>
            <a:picLocks noChangeAspect="1"/>
          </p:cNvPicPr>
          <p:nvPr>
            <p:custDataLst>
              <p:tags r:id="rId6"/>
            </p:custDataLst>
          </p:nvPr>
        </p:nvPicPr>
        <p:blipFill>
          <a:blip r:embed="rId7"/>
          <a:stretch>
            <a:fillRect/>
          </a:stretch>
        </p:blipFill>
        <p:spPr>
          <a:xfrm>
            <a:off x="7428230" y="1716405"/>
            <a:ext cx="1615440" cy="1615440"/>
          </a:xfrm>
          <a:prstGeom prst="rect">
            <a:avLst/>
          </a:prstGeom>
        </p:spPr>
      </p:pic>
      <p:pic>
        <p:nvPicPr>
          <p:cNvPr id="14" name="图片 13" descr="IMG_8033(20231219-202414)"/>
          <p:cNvPicPr>
            <a:picLocks noChangeAspect="1"/>
          </p:cNvPicPr>
          <p:nvPr>
            <p:custDataLst>
              <p:tags r:id="rId8"/>
            </p:custDataLst>
          </p:nvPr>
        </p:nvPicPr>
        <p:blipFill>
          <a:blip r:embed="rId9"/>
          <a:stretch>
            <a:fillRect/>
          </a:stretch>
        </p:blipFill>
        <p:spPr>
          <a:xfrm>
            <a:off x="10333355" y="1717040"/>
            <a:ext cx="1412875" cy="1614805"/>
          </a:xfrm>
          <a:prstGeom prst="rect">
            <a:avLst/>
          </a:prstGeom>
        </p:spPr>
      </p:pic>
      <p:sp>
        <p:nvSpPr>
          <p:cNvPr id="19" name="右箭头 18"/>
          <p:cNvSpPr/>
          <p:nvPr>
            <p:custDataLst>
              <p:tags r:id="rId10"/>
            </p:custDataLst>
          </p:nvPr>
        </p:nvSpPr>
        <p:spPr>
          <a:xfrm>
            <a:off x="3495675"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右箭头 21"/>
          <p:cNvSpPr/>
          <p:nvPr>
            <p:custDataLst>
              <p:tags r:id="rId11"/>
            </p:custDataLst>
          </p:nvPr>
        </p:nvSpPr>
        <p:spPr>
          <a:xfrm>
            <a:off x="9165590"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右箭头 22"/>
          <p:cNvSpPr/>
          <p:nvPr>
            <p:custDataLst>
              <p:tags r:id="rId12"/>
            </p:custDataLst>
          </p:nvPr>
        </p:nvSpPr>
        <p:spPr>
          <a:xfrm>
            <a:off x="6360160" y="2472055"/>
            <a:ext cx="1045845" cy="253365"/>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4" name="图片 23" descr="/private/var/folders/01/qmnp8h0d2zz8hvlncr9jr3hh0000gn/T/com.kingsoft.wpsoffice.mac/photoeditapp/20231219203020/temp.pngtemp"/>
          <p:cNvPicPr>
            <a:picLocks noChangeAspect="1"/>
          </p:cNvPicPr>
          <p:nvPr>
            <p:custDataLst>
              <p:tags r:id="rId13"/>
            </p:custDataLst>
          </p:nvPr>
        </p:nvPicPr>
        <p:blipFill>
          <a:blip r:embed="rId14"/>
          <a:stretch>
            <a:fillRect/>
          </a:stretch>
        </p:blipFill>
        <p:spPr>
          <a:xfrm>
            <a:off x="137795" y="506730"/>
            <a:ext cx="1729740" cy="1729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6372860" y="3171825"/>
            <a:ext cx="4980940" cy="1682750"/>
          </a:xfrm>
          <a:prstGeom prst="rect">
            <a:avLst/>
          </a:prstGeom>
          <a:noFill/>
        </p:spPr>
        <p:txBody>
          <a:bodyPr wrap="square" rtlCol="0">
            <a:noAutofit/>
          </a:bodyPr>
          <a:p>
            <a:pPr indent="0" fontAlgn="auto">
              <a:lnSpc>
                <a:spcPts val="4340"/>
              </a:lnSpc>
            </a:pPr>
            <a:r>
              <a:rPr lang="zh-CN" altLang="en-US" sz="3200"/>
              <a:t>生态学上把处于食物链某一环节上的所有生物的总和称为一个营养级</a:t>
            </a:r>
            <a:endParaRPr lang="zh-CN" altLang="en-US" sz="3200"/>
          </a:p>
        </p:txBody>
      </p:sp>
      <p:pic>
        <p:nvPicPr>
          <p:cNvPr id="21" name="图片 20" descr="/private/var/folders/01/qmnp8h0d2zz8hvlncr9jr3hh0000gn/T/com.kingsoft.wpsoffice.mac/photoeditapp/20231219202344/temp.pngtemp"/>
          <p:cNvPicPr>
            <a:picLocks noChangeAspect="1"/>
          </p:cNvPicPr>
          <p:nvPr>
            <p:custDataLst>
              <p:tags r:id="rId1"/>
            </p:custDataLst>
          </p:nvPr>
        </p:nvPicPr>
        <p:blipFill>
          <a:blip r:embed="rId2"/>
          <a:stretch>
            <a:fillRect/>
          </a:stretch>
        </p:blipFill>
        <p:spPr>
          <a:xfrm>
            <a:off x="1679575" y="661670"/>
            <a:ext cx="974725" cy="974725"/>
          </a:xfrm>
          <a:prstGeom prst="rect">
            <a:avLst/>
          </a:prstGeom>
        </p:spPr>
      </p:pic>
      <p:pic>
        <p:nvPicPr>
          <p:cNvPr id="22" name="图片 21" descr="IMG_8031(20231219-202131)"/>
          <p:cNvPicPr>
            <a:picLocks noChangeAspect="1"/>
          </p:cNvPicPr>
          <p:nvPr>
            <p:custDataLst>
              <p:tags r:id="rId3"/>
            </p:custDataLst>
          </p:nvPr>
        </p:nvPicPr>
        <p:blipFill>
          <a:blip r:embed="rId4"/>
          <a:stretch>
            <a:fillRect/>
          </a:stretch>
        </p:blipFill>
        <p:spPr>
          <a:xfrm>
            <a:off x="4452620" y="769620"/>
            <a:ext cx="904875" cy="974725"/>
          </a:xfrm>
          <a:prstGeom prst="rect">
            <a:avLst/>
          </a:prstGeom>
        </p:spPr>
      </p:pic>
      <p:pic>
        <p:nvPicPr>
          <p:cNvPr id="23" name="图片 22" descr="IMG_8032(20231219-202214)"/>
          <p:cNvPicPr>
            <a:picLocks noChangeAspect="1"/>
          </p:cNvPicPr>
          <p:nvPr>
            <p:custDataLst>
              <p:tags r:id="rId5"/>
            </p:custDataLst>
          </p:nvPr>
        </p:nvPicPr>
        <p:blipFill>
          <a:blip r:embed="rId6"/>
          <a:stretch>
            <a:fillRect/>
          </a:stretch>
        </p:blipFill>
        <p:spPr>
          <a:xfrm>
            <a:off x="7107555" y="769620"/>
            <a:ext cx="974725" cy="974725"/>
          </a:xfrm>
          <a:prstGeom prst="rect">
            <a:avLst/>
          </a:prstGeom>
        </p:spPr>
      </p:pic>
      <p:pic>
        <p:nvPicPr>
          <p:cNvPr id="24" name="图片 23" descr="IMG_8033(20231219-202414)"/>
          <p:cNvPicPr>
            <a:picLocks noChangeAspect="1"/>
          </p:cNvPicPr>
          <p:nvPr>
            <p:custDataLst>
              <p:tags r:id="rId7"/>
            </p:custDataLst>
          </p:nvPr>
        </p:nvPicPr>
        <p:blipFill>
          <a:blip r:embed="rId8"/>
          <a:stretch>
            <a:fillRect/>
          </a:stretch>
        </p:blipFill>
        <p:spPr>
          <a:xfrm>
            <a:off x="10194290" y="769620"/>
            <a:ext cx="852170" cy="974090"/>
          </a:xfrm>
          <a:prstGeom prst="rect">
            <a:avLst/>
          </a:prstGeom>
        </p:spPr>
      </p:pic>
      <p:sp>
        <p:nvSpPr>
          <p:cNvPr id="25" name="右箭头 24"/>
          <p:cNvSpPr/>
          <p:nvPr>
            <p:custDataLst>
              <p:tags r:id="rId9"/>
            </p:custDataLst>
          </p:nvPr>
        </p:nvSpPr>
        <p:spPr>
          <a:xfrm>
            <a:off x="3237865" y="1195070"/>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右箭头 25"/>
          <p:cNvSpPr/>
          <p:nvPr>
            <p:custDataLst>
              <p:tags r:id="rId10"/>
            </p:custDataLst>
          </p:nvPr>
        </p:nvSpPr>
        <p:spPr>
          <a:xfrm>
            <a:off x="8822690" y="1238885"/>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右箭头 26"/>
          <p:cNvSpPr/>
          <p:nvPr>
            <p:custDataLst>
              <p:tags r:id="rId11"/>
            </p:custDataLst>
          </p:nvPr>
        </p:nvSpPr>
        <p:spPr>
          <a:xfrm>
            <a:off x="5941060" y="1238885"/>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8" name="图片 27" descr="/private/var/folders/01/qmnp8h0d2zz8hvlncr9jr3hh0000gn/T/com.kingsoft.wpsoffice.mac/photoeditapp/20231219203020/temp.pngtemp"/>
          <p:cNvPicPr>
            <a:picLocks noChangeAspect="1"/>
          </p:cNvPicPr>
          <p:nvPr>
            <p:custDataLst>
              <p:tags r:id="rId12"/>
            </p:custDataLst>
          </p:nvPr>
        </p:nvPicPr>
        <p:blipFill>
          <a:blip r:embed="rId13"/>
          <a:stretch>
            <a:fillRect/>
          </a:stretch>
        </p:blipFill>
        <p:spPr>
          <a:xfrm>
            <a:off x="205105" y="151765"/>
            <a:ext cx="1043305" cy="1043305"/>
          </a:xfrm>
          <a:prstGeom prst="rect">
            <a:avLst/>
          </a:prstGeom>
        </p:spPr>
      </p:pic>
      <p:sp>
        <p:nvSpPr>
          <p:cNvPr id="29" name="文本框 28"/>
          <p:cNvSpPr txBox="1"/>
          <p:nvPr/>
        </p:nvSpPr>
        <p:spPr>
          <a:xfrm>
            <a:off x="1138555" y="1743710"/>
            <a:ext cx="2056765" cy="399415"/>
          </a:xfrm>
          <a:prstGeom prst="rect">
            <a:avLst/>
          </a:prstGeom>
          <a:noFill/>
        </p:spPr>
        <p:txBody>
          <a:bodyPr wrap="square" rtlCol="0">
            <a:noAutofit/>
          </a:bodyPr>
          <a:p>
            <a:r>
              <a:rPr lang="zh-CN" altLang="en-US" sz="2800"/>
              <a:t>第一营养级</a:t>
            </a:r>
            <a:endParaRPr lang="zh-CN" altLang="en-US" sz="2800"/>
          </a:p>
        </p:txBody>
      </p:sp>
      <p:sp>
        <p:nvSpPr>
          <p:cNvPr id="30" name="文本框 29"/>
          <p:cNvSpPr txBox="1"/>
          <p:nvPr/>
        </p:nvSpPr>
        <p:spPr>
          <a:xfrm>
            <a:off x="3943350" y="1743075"/>
            <a:ext cx="2056130" cy="400050"/>
          </a:xfrm>
          <a:prstGeom prst="rect">
            <a:avLst/>
          </a:prstGeom>
          <a:noFill/>
        </p:spPr>
        <p:txBody>
          <a:bodyPr wrap="square" rtlCol="0">
            <a:noAutofit/>
          </a:bodyPr>
          <a:p>
            <a:r>
              <a:rPr lang="zh-CN" altLang="en-US" sz="2800"/>
              <a:t>第</a:t>
            </a:r>
            <a:r>
              <a:rPr lang="zh-CN" altLang="en-US" sz="2800"/>
              <a:t>二营养级</a:t>
            </a:r>
            <a:endParaRPr lang="zh-CN" altLang="en-US" sz="2800"/>
          </a:p>
        </p:txBody>
      </p:sp>
      <p:sp>
        <p:nvSpPr>
          <p:cNvPr id="31" name="文本框 30"/>
          <p:cNvSpPr txBox="1"/>
          <p:nvPr/>
        </p:nvSpPr>
        <p:spPr>
          <a:xfrm>
            <a:off x="6577330" y="1744345"/>
            <a:ext cx="2245360" cy="400050"/>
          </a:xfrm>
          <a:prstGeom prst="rect">
            <a:avLst/>
          </a:prstGeom>
          <a:noFill/>
        </p:spPr>
        <p:txBody>
          <a:bodyPr wrap="square" rtlCol="0">
            <a:noAutofit/>
          </a:bodyPr>
          <a:p>
            <a:r>
              <a:rPr lang="zh-CN" altLang="en-US" sz="2800"/>
              <a:t>第</a:t>
            </a:r>
            <a:r>
              <a:rPr lang="zh-CN" altLang="en-US" sz="2800"/>
              <a:t>三营养级</a:t>
            </a:r>
            <a:endParaRPr lang="zh-CN" altLang="en-US" sz="2800"/>
          </a:p>
        </p:txBody>
      </p:sp>
      <p:sp>
        <p:nvSpPr>
          <p:cNvPr id="32" name="文本框 31"/>
          <p:cNvSpPr txBox="1"/>
          <p:nvPr/>
        </p:nvSpPr>
        <p:spPr>
          <a:xfrm>
            <a:off x="9468485" y="1744345"/>
            <a:ext cx="2245360" cy="502285"/>
          </a:xfrm>
          <a:prstGeom prst="rect">
            <a:avLst/>
          </a:prstGeom>
          <a:noFill/>
        </p:spPr>
        <p:txBody>
          <a:bodyPr wrap="square" rtlCol="0">
            <a:noAutofit/>
          </a:bodyPr>
          <a:p>
            <a:r>
              <a:rPr lang="zh-CN" altLang="en-US" sz="2800"/>
              <a:t>第</a:t>
            </a:r>
            <a:r>
              <a:rPr lang="zh-CN" altLang="en-US" sz="2800"/>
              <a:t>四营养级</a:t>
            </a:r>
            <a:endParaRPr lang="zh-CN" altLang="en-US" sz="2800"/>
          </a:p>
        </p:txBody>
      </p:sp>
      <p:pic>
        <p:nvPicPr>
          <p:cNvPr id="8194" name="内容占位符 8193"/>
          <p:cNvPicPr>
            <a:picLocks noGrp="1" noChangeAspect="1"/>
          </p:cNvPicPr>
          <p:nvPr>
            <p:custDataLst>
              <p:tags r:id="rId14"/>
            </p:custDataLst>
          </p:nvPr>
        </p:nvPicPr>
        <p:blipFill>
          <a:blip r:embed="rId15"/>
          <a:stretch>
            <a:fillRect/>
          </a:stretch>
        </p:blipFill>
        <p:spPr>
          <a:xfrm>
            <a:off x="0" y="2250440"/>
            <a:ext cx="6120130" cy="4264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45"/>
          <p:cNvSpPr txBox="1"/>
          <p:nvPr>
            <p:custDataLst>
              <p:tags r:id="rId1"/>
            </p:custDataLst>
          </p:nvPr>
        </p:nvSpPr>
        <p:spPr>
          <a:xfrm>
            <a:off x="3338195" y="4410710"/>
            <a:ext cx="5545138" cy="64516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spcBef>
                <a:spcPct val="50000"/>
              </a:spcBef>
            </a:pPr>
            <a:r>
              <a:rPr lang="zh-CN" altLang="en-US" sz="3600" b="1">
                <a:solidFill>
                  <a:srgbClr val="1C981C"/>
                </a:solidFill>
                <a:latin typeface="楷体" panose="02010609060101010101" charset="-122"/>
                <a:ea typeface="楷体" panose="02010609060101010101" charset="-122"/>
              </a:rPr>
              <a:t>虎处于第几营养级？</a:t>
            </a:r>
            <a:endParaRPr lang="zh-CN" altLang="en-US" sz="3600" b="1">
              <a:solidFill>
                <a:srgbClr val="1C981C"/>
              </a:solidFill>
              <a:latin typeface="楷体" panose="02010609060101010101" charset="-122"/>
              <a:ea typeface="楷体" panose="02010609060101010101" charset="-122"/>
            </a:endParaRPr>
          </a:p>
        </p:txBody>
      </p:sp>
      <p:sp>
        <p:nvSpPr>
          <p:cNvPr id="13314" name="Text Box 48"/>
          <p:cNvSpPr txBox="1"/>
          <p:nvPr>
            <p:custDataLst>
              <p:tags r:id="rId2"/>
            </p:custDataLst>
          </p:nvPr>
        </p:nvSpPr>
        <p:spPr>
          <a:xfrm>
            <a:off x="3338195" y="5427980"/>
            <a:ext cx="5545455" cy="829945"/>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spcBef>
                <a:spcPct val="50000"/>
              </a:spcBef>
            </a:pPr>
            <a:r>
              <a:rPr lang="zh-CN" altLang="en-US" sz="3600" b="1">
                <a:solidFill>
                  <a:srgbClr val="1C981C"/>
                </a:solidFill>
                <a:latin typeface="楷体" panose="02010609060101010101" charset="-122"/>
                <a:ea typeface="楷体" panose="02010609060101010101" charset="-122"/>
              </a:rPr>
              <a:t>草处于第几营养级？</a:t>
            </a:r>
            <a:endParaRPr lang="zh-CN" altLang="en-US" sz="3600" b="1">
              <a:solidFill>
                <a:srgbClr val="1C981C"/>
              </a:solidFill>
              <a:latin typeface="楷体" panose="02010609060101010101" charset="-122"/>
              <a:ea typeface="楷体" panose="02010609060101010101" charset="-122"/>
            </a:endParaRPr>
          </a:p>
        </p:txBody>
      </p:sp>
      <p:pic>
        <p:nvPicPr>
          <p:cNvPr id="13315" name="图片 2"/>
          <p:cNvPicPr>
            <a:picLocks noChangeAspect="1"/>
          </p:cNvPicPr>
          <p:nvPr>
            <p:custDataLst>
              <p:tags r:id="rId3"/>
            </p:custDataLst>
          </p:nvPr>
        </p:nvPicPr>
        <p:blipFill>
          <a:blip r:embed="rId4"/>
          <a:stretch>
            <a:fillRect/>
          </a:stretch>
        </p:blipFill>
        <p:spPr>
          <a:xfrm>
            <a:off x="1277938" y="392430"/>
            <a:ext cx="6646862" cy="3902075"/>
          </a:xfrm>
          <a:prstGeom prst="rect">
            <a:avLst/>
          </a:prstGeom>
          <a:noFill/>
          <a:ln>
            <a:noFill/>
            <a:miter lim="800000"/>
            <a:headEnd/>
            <a:tailEnd/>
          </a:ln>
        </p:spPr>
      </p:pic>
      <p:grpSp>
        <p:nvGrpSpPr>
          <p:cNvPr id="13317" name="组合 17409"/>
          <p:cNvGrpSpPr/>
          <p:nvPr>
            <p:custDataLst>
              <p:tags r:id="rId5"/>
            </p:custDataLst>
          </p:nvPr>
        </p:nvGrpSpPr>
        <p:grpSpPr>
          <a:xfrm>
            <a:off x="247650" y="4311650"/>
            <a:ext cx="2617800" cy="829310"/>
            <a:chOff x="0" y="0"/>
            <a:chExt cx="3803" cy="703"/>
          </a:xfrm>
        </p:grpSpPr>
        <p:sp>
          <p:nvSpPr>
            <p:cNvPr id="13318" name="圆角矩形 19"/>
            <p:cNvSpPr/>
            <p:nvPr>
              <p:custDataLst>
                <p:tags r:id="rId6"/>
              </p:custDataLst>
            </p:nvPr>
          </p:nvSpPr>
          <p:spPr>
            <a:xfrm>
              <a:off x="315" y="104"/>
              <a:ext cx="3488" cy="496"/>
            </a:xfrm>
            <a:prstGeom prst="roundRect">
              <a:avLst>
                <a:gd name="adj" fmla="val 20785"/>
              </a:avLst>
            </a:prstGeom>
            <a:noFill/>
            <a:ln w="38100" cap="flat" cmpd="sng" algn="ctr">
              <a:solidFill>
                <a:srgbClr val="009900"/>
              </a:solidFill>
              <a:prstDash val="solid"/>
              <a:round/>
              <a:headEnd type="none" w="med" len="med"/>
              <a:tailEnd type="none" w="med" len="med"/>
            </a:ln>
            <a:effectLst>
              <a:outerShdw blurRad="50800" dist="38100" dir="2700000" algn="tl" rotWithShape="0">
                <a:prstClr val="black">
                  <a:alpha val="8000"/>
                </a:prstClr>
              </a:outerShdw>
            </a:effectLst>
          </p:spPr>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hangingPunct="0"/>
              <a:endParaRPr lang="zh-CN" altLang="en-US">
                <a:solidFill>
                  <a:srgbClr val="FFFFFF"/>
                </a:solidFill>
                <a:latin typeface="Calibri" panose="020F0502020204030204" charset="0"/>
              </a:endParaRPr>
            </a:p>
          </p:txBody>
        </p:sp>
        <p:grpSp>
          <p:nvGrpSpPr>
            <p:cNvPr id="13319" name="组合 12"/>
            <p:cNvGrpSpPr/>
            <p:nvPr>
              <p:custDataLst>
                <p:tags r:id="rId7"/>
              </p:custDataLst>
            </p:nvPr>
          </p:nvGrpSpPr>
          <p:grpSpPr>
            <a:xfrm>
              <a:off x="0" y="0"/>
              <a:ext cx="656" cy="703"/>
              <a:chOff x="1571604" y="1677056"/>
              <a:chExt cx="1041090" cy="1115215"/>
            </a:xfrm>
          </p:grpSpPr>
          <p:pic>
            <p:nvPicPr>
              <p:cNvPr id="13320" name="Picture 3" descr="C:\Documents and Settings\鱼不愚\桌面\000.png"/>
              <p:cNvPicPr>
                <a:picLocks noChangeAspect="1"/>
              </p:cNvPicPr>
              <p:nvPr>
                <p:custDataLst>
                  <p:tags r:id="rId8"/>
                </p:custDataLst>
              </p:nvPr>
            </p:nvPicPr>
            <p:blipFill>
              <a:blip r:embed="rId9"/>
              <a:stretch>
                <a:fillRect/>
              </a:stretch>
            </p:blipFill>
            <p:spPr>
              <a:xfrm>
                <a:off x="1571604" y="1677056"/>
                <a:ext cx="1000809" cy="1115215"/>
              </a:xfrm>
              <a:prstGeom prst="rect">
                <a:avLst/>
              </a:prstGeom>
              <a:noFill/>
              <a:ln>
                <a:noFill/>
                <a:miter lim="800000"/>
                <a:headEnd/>
                <a:tailEnd/>
              </a:ln>
            </p:spPr>
          </p:pic>
          <p:sp>
            <p:nvSpPr>
              <p:cNvPr id="13321" name="TextBox 10"/>
              <p:cNvSpPr/>
              <p:nvPr>
                <p:custDataLst>
                  <p:tags r:id="rId10"/>
                </p:custDataLst>
              </p:nvPr>
            </p:nvSpPr>
            <p:spPr>
              <a:xfrm>
                <a:off x="1684283" y="1800793"/>
                <a:ext cx="928411" cy="57902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endParaRPr lang="zh-CN" altLang="en-US" sz="3200">
                  <a:solidFill>
                    <a:srgbClr val="F2F2F2"/>
                  </a:solidFill>
                  <a:latin typeface="Dutch801 XBd BT" pitchFamily="18" charset="0"/>
                </a:endParaRPr>
              </a:p>
            </p:txBody>
          </p:sp>
        </p:grpSp>
        <p:sp>
          <p:nvSpPr>
            <p:cNvPr id="13322" name="TextBox 21"/>
            <p:cNvSpPr/>
            <p:nvPr>
              <p:custDataLst>
                <p:tags r:id="rId11"/>
              </p:custDataLst>
            </p:nvPr>
          </p:nvSpPr>
          <p:spPr>
            <a:xfrm>
              <a:off x="656" y="156"/>
              <a:ext cx="2918" cy="441"/>
            </a:xfrm>
            <a:prstGeom prst="rect">
              <a:avLst/>
            </a:prstGeom>
            <a:noFill/>
            <a:ln>
              <a:noFill/>
              <a:miter lim="800000"/>
            </a:ln>
          </p:spPr>
          <p:txBody>
            <a:bodyPr anchor="t" anchorCtr="0">
              <a:no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lgn="ctr"/>
              <a:r>
                <a:rPr lang="zh-CN" altLang="en-US" sz="2800" b="1">
                  <a:solidFill>
                    <a:schemeClr val="tx1"/>
                  </a:solidFill>
                  <a:latin typeface="微软雅黑" panose="020B0503020204020204" charset="-122"/>
                  <a:ea typeface="微软雅黑" panose="020B0503020204020204" charset="-122"/>
                </a:rPr>
                <a:t>思考</a:t>
              </a:r>
              <a:endParaRPr lang="zh-CN" altLang="en-US" sz="2800" b="1">
                <a:solidFill>
                  <a:schemeClr val="tx1"/>
                </a:solidFill>
                <a:latin typeface="微软雅黑" panose="020B0503020204020204" charset="-122"/>
                <a:ea typeface="微软雅黑" panose="020B0503020204020204" charset="-122"/>
              </a:endParaRPr>
            </a:p>
          </p:txBody>
        </p:sp>
      </p:grpSp>
      <p:sp>
        <p:nvSpPr>
          <p:cNvPr id="2" name="文本框 1"/>
          <p:cNvSpPr txBox="1"/>
          <p:nvPr/>
        </p:nvSpPr>
        <p:spPr>
          <a:xfrm>
            <a:off x="4663440" y="319405"/>
            <a:ext cx="581025" cy="521970"/>
          </a:xfrm>
          <a:prstGeom prst="rect">
            <a:avLst/>
          </a:prstGeom>
          <a:solidFill>
            <a:schemeClr val="bg2"/>
          </a:solidFill>
        </p:spPr>
        <p:txBody>
          <a:bodyPr wrap="square" rtlCol="0">
            <a:spAutoFit/>
          </a:bodyPr>
          <a:p>
            <a:r>
              <a:rPr lang="zh-CN" altLang="en-US" sz="2800"/>
              <a:t>虎</a:t>
            </a:r>
            <a:endParaRPr lang="zh-CN" altLang="en-US" sz="2800"/>
          </a:p>
        </p:txBody>
      </p:sp>
      <p:sp>
        <p:nvSpPr>
          <p:cNvPr id="3" name="文本框 2"/>
          <p:cNvSpPr txBox="1"/>
          <p:nvPr>
            <p:custDataLst>
              <p:tags r:id="rId12"/>
            </p:custDataLst>
          </p:nvPr>
        </p:nvSpPr>
        <p:spPr>
          <a:xfrm>
            <a:off x="4663440" y="841375"/>
            <a:ext cx="581025" cy="521970"/>
          </a:xfrm>
          <a:prstGeom prst="rect">
            <a:avLst/>
          </a:prstGeom>
          <a:solidFill>
            <a:schemeClr val="bg2"/>
          </a:solidFill>
        </p:spPr>
        <p:txBody>
          <a:bodyPr wrap="square" rtlCol="0">
            <a:spAutoFit/>
          </a:bodyPr>
          <a:p>
            <a:r>
              <a:rPr lang="zh-CN" altLang="en-US" sz="2800"/>
              <a:t>虎</a:t>
            </a:r>
            <a:endParaRPr lang="zh-CN" altLang="en-US" sz="2800"/>
          </a:p>
        </p:txBody>
      </p:sp>
      <p:sp>
        <p:nvSpPr>
          <p:cNvPr id="4" name="文本框 3"/>
          <p:cNvSpPr txBox="1"/>
          <p:nvPr>
            <p:custDataLst>
              <p:tags r:id="rId13"/>
            </p:custDataLst>
          </p:nvPr>
        </p:nvSpPr>
        <p:spPr>
          <a:xfrm>
            <a:off x="4636770" y="1363345"/>
            <a:ext cx="581025" cy="521970"/>
          </a:xfrm>
          <a:prstGeom prst="rect">
            <a:avLst/>
          </a:prstGeom>
          <a:solidFill>
            <a:schemeClr val="bg2"/>
          </a:solidFill>
        </p:spPr>
        <p:txBody>
          <a:bodyPr wrap="square" rtlCol="0">
            <a:spAutoFit/>
          </a:bodyPr>
          <a:p>
            <a:r>
              <a:rPr lang="zh-CN" altLang="en-US" sz="2800"/>
              <a:t>虎</a:t>
            </a:r>
            <a:endParaRPr lang="zh-CN" altLang="en-US" sz="2800"/>
          </a:p>
        </p:txBody>
      </p:sp>
      <p:sp>
        <p:nvSpPr>
          <p:cNvPr id="5" name="文本框 4"/>
          <p:cNvSpPr txBox="1"/>
          <p:nvPr>
            <p:custDataLst>
              <p:tags r:id="rId14"/>
            </p:custDataLst>
          </p:nvPr>
        </p:nvSpPr>
        <p:spPr>
          <a:xfrm>
            <a:off x="4642485" y="1782445"/>
            <a:ext cx="581025" cy="521970"/>
          </a:xfrm>
          <a:prstGeom prst="rect">
            <a:avLst/>
          </a:prstGeom>
          <a:solidFill>
            <a:schemeClr val="bg2"/>
          </a:solidFill>
        </p:spPr>
        <p:txBody>
          <a:bodyPr wrap="square" rtlCol="0">
            <a:spAutoFit/>
          </a:bodyPr>
          <a:p>
            <a:r>
              <a:rPr lang="zh-CN" altLang="en-US" sz="2800"/>
              <a:t>狼</a:t>
            </a:r>
            <a:endParaRPr lang="zh-CN" altLang="en-US" sz="2800"/>
          </a:p>
        </p:txBody>
      </p:sp>
      <p:sp>
        <p:nvSpPr>
          <p:cNvPr id="6" name="文本框 5"/>
          <p:cNvSpPr txBox="1"/>
          <p:nvPr>
            <p:custDataLst>
              <p:tags r:id="rId15"/>
            </p:custDataLst>
          </p:nvPr>
        </p:nvSpPr>
        <p:spPr>
          <a:xfrm>
            <a:off x="4632960" y="2222500"/>
            <a:ext cx="581025" cy="521970"/>
          </a:xfrm>
          <a:prstGeom prst="rect">
            <a:avLst/>
          </a:prstGeom>
          <a:solidFill>
            <a:schemeClr val="bg2"/>
          </a:solidFill>
        </p:spPr>
        <p:txBody>
          <a:bodyPr wrap="square" rtlCol="0">
            <a:spAutoFit/>
          </a:bodyPr>
          <a:p>
            <a:r>
              <a:rPr lang="zh-CN" altLang="en-US" sz="2800"/>
              <a:t>狼</a:t>
            </a:r>
            <a:endParaRPr lang="zh-CN" altLang="en-US" sz="2800"/>
          </a:p>
        </p:txBody>
      </p:sp>
      <p:sp>
        <p:nvSpPr>
          <p:cNvPr id="7" name="文本框 6"/>
          <p:cNvSpPr txBox="1"/>
          <p:nvPr>
            <p:custDataLst>
              <p:tags r:id="rId16"/>
            </p:custDataLst>
          </p:nvPr>
        </p:nvSpPr>
        <p:spPr>
          <a:xfrm>
            <a:off x="6153150" y="3755390"/>
            <a:ext cx="581025" cy="521970"/>
          </a:xfrm>
          <a:prstGeom prst="rect">
            <a:avLst/>
          </a:prstGeom>
          <a:solidFill>
            <a:schemeClr val="bg2"/>
          </a:solidFill>
        </p:spPr>
        <p:txBody>
          <a:bodyPr wrap="square" rtlCol="0">
            <a:spAutoFit/>
          </a:bodyPr>
          <a:p>
            <a:r>
              <a:rPr lang="zh-CN" altLang="en-US" sz="2800"/>
              <a:t>狼</a:t>
            </a:r>
            <a:endParaRPr lang="zh-CN" altLang="en-US" sz="2800"/>
          </a:p>
        </p:txBody>
      </p:sp>
      <p:sp>
        <p:nvSpPr>
          <p:cNvPr id="8" name="文本框 7"/>
          <p:cNvSpPr txBox="1"/>
          <p:nvPr>
            <p:custDataLst>
              <p:tags r:id="rId17"/>
            </p:custDataLst>
          </p:nvPr>
        </p:nvSpPr>
        <p:spPr>
          <a:xfrm>
            <a:off x="3105150" y="713740"/>
            <a:ext cx="581025" cy="521970"/>
          </a:xfrm>
          <a:prstGeom prst="rect">
            <a:avLst/>
          </a:prstGeom>
          <a:solidFill>
            <a:schemeClr val="bg2"/>
          </a:solidFill>
        </p:spPr>
        <p:txBody>
          <a:bodyPr wrap="square" rtlCol="0">
            <a:spAutoFit/>
          </a:bodyPr>
          <a:p>
            <a:r>
              <a:rPr lang="zh-CN" altLang="en-US" sz="2800"/>
              <a:t>羊</a:t>
            </a:r>
            <a:endParaRPr lang="zh-CN" altLang="en-US" sz="2800"/>
          </a:p>
        </p:txBody>
      </p:sp>
      <p:sp>
        <p:nvSpPr>
          <p:cNvPr id="9" name="文本框 8"/>
          <p:cNvSpPr txBox="1"/>
          <p:nvPr>
            <p:custDataLst>
              <p:tags r:id="rId18"/>
            </p:custDataLst>
          </p:nvPr>
        </p:nvSpPr>
        <p:spPr>
          <a:xfrm>
            <a:off x="4707255" y="2723515"/>
            <a:ext cx="581025" cy="521970"/>
          </a:xfrm>
          <a:prstGeom prst="rect">
            <a:avLst/>
          </a:prstGeom>
          <a:solidFill>
            <a:schemeClr val="bg2"/>
          </a:solidFill>
        </p:spPr>
        <p:txBody>
          <a:bodyPr wrap="square" rtlCol="0">
            <a:spAutoFit/>
          </a:bodyPr>
          <a:p>
            <a:r>
              <a:rPr lang="zh-CN" altLang="en-US" sz="2800"/>
              <a:t>狼</a:t>
            </a:r>
            <a:endParaRPr lang="zh-CN" altLang="en-US" sz="2800"/>
          </a:p>
        </p:txBody>
      </p:sp>
      <p:sp>
        <p:nvSpPr>
          <p:cNvPr id="10" name="文本框 9"/>
          <p:cNvSpPr txBox="1"/>
          <p:nvPr>
            <p:custDataLst>
              <p:tags r:id="rId19"/>
            </p:custDataLst>
          </p:nvPr>
        </p:nvSpPr>
        <p:spPr>
          <a:xfrm>
            <a:off x="4749165" y="3281680"/>
            <a:ext cx="581025" cy="521970"/>
          </a:xfrm>
          <a:prstGeom prst="rect">
            <a:avLst/>
          </a:prstGeom>
          <a:solidFill>
            <a:schemeClr val="bg2"/>
          </a:solidFill>
        </p:spPr>
        <p:txBody>
          <a:bodyPr wrap="square" rtlCol="0">
            <a:spAutoFit/>
          </a:bodyPr>
          <a:p>
            <a:r>
              <a:rPr lang="zh-CN" altLang="en-US" sz="2800"/>
              <a:t>狼</a:t>
            </a:r>
            <a:endParaRPr lang="zh-CN" altLang="en-US" sz="2800"/>
          </a:p>
        </p:txBody>
      </p:sp>
      <p:sp>
        <p:nvSpPr>
          <p:cNvPr id="11" name="文本框 10"/>
          <p:cNvSpPr txBox="1"/>
          <p:nvPr>
            <p:custDataLst>
              <p:tags r:id="rId20"/>
            </p:custDataLst>
          </p:nvPr>
        </p:nvSpPr>
        <p:spPr>
          <a:xfrm>
            <a:off x="2975610" y="1782445"/>
            <a:ext cx="581025" cy="521970"/>
          </a:xfrm>
          <a:prstGeom prst="rect">
            <a:avLst/>
          </a:prstGeom>
          <a:solidFill>
            <a:schemeClr val="bg2"/>
          </a:solidFill>
        </p:spPr>
        <p:txBody>
          <a:bodyPr wrap="square" rtlCol="0">
            <a:spAutoFit/>
          </a:bodyPr>
          <a:p>
            <a:r>
              <a:rPr lang="zh-CN" altLang="en-US" sz="2800"/>
              <a:t>羊</a:t>
            </a:r>
            <a:endParaRPr lang="zh-CN" altLang="en-US" sz="2800"/>
          </a:p>
        </p:txBody>
      </p:sp>
      <p:sp>
        <p:nvSpPr>
          <p:cNvPr id="12" name="文本框 11"/>
          <p:cNvSpPr txBox="1"/>
          <p:nvPr>
            <p:custDataLst>
              <p:tags r:id="rId21"/>
            </p:custDataLst>
          </p:nvPr>
        </p:nvSpPr>
        <p:spPr>
          <a:xfrm>
            <a:off x="3105150" y="1260475"/>
            <a:ext cx="581025" cy="521970"/>
          </a:xfrm>
          <a:prstGeom prst="rect">
            <a:avLst/>
          </a:prstGeom>
          <a:solidFill>
            <a:schemeClr val="bg2"/>
          </a:solidFill>
        </p:spPr>
        <p:txBody>
          <a:bodyPr wrap="square" rtlCol="0">
            <a:spAutoFit/>
          </a:bodyPr>
          <a:p>
            <a:r>
              <a:rPr lang="zh-CN" altLang="en-US" sz="2800"/>
              <a:t>鹿</a:t>
            </a:r>
            <a:endParaRPr lang="zh-CN" altLang="en-US" sz="2800"/>
          </a:p>
        </p:txBody>
      </p:sp>
      <p:sp>
        <p:nvSpPr>
          <p:cNvPr id="13" name="文本框 12"/>
          <p:cNvSpPr txBox="1"/>
          <p:nvPr>
            <p:custDataLst>
              <p:tags r:id="rId22"/>
            </p:custDataLst>
          </p:nvPr>
        </p:nvSpPr>
        <p:spPr>
          <a:xfrm>
            <a:off x="6199505" y="1784350"/>
            <a:ext cx="581025" cy="520065"/>
          </a:xfrm>
          <a:prstGeom prst="rect">
            <a:avLst/>
          </a:prstGeom>
          <a:solidFill>
            <a:schemeClr val="bg2"/>
          </a:solidFill>
        </p:spPr>
        <p:txBody>
          <a:bodyPr wrap="square" rtlCol="0">
            <a:noAutofit/>
          </a:bodyPr>
          <a:p>
            <a:r>
              <a:rPr lang="zh-CN" altLang="en-US" sz="2800"/>
              <a:t>虎</a:t>
            </a:r>
            <a:endParaRPr lang="zh-CN" altLang="en-US" sz="2800"/>
          </a:p>
        </p:txBody>
      </p:sp>
      <p:sp>
        <p:nvSpPr>
          <p:cNvPr id="14" name="文本框 13"/>
          <p:cNvSpPr txBox="1"/>
          <p:nvPr>
            <p:custDataLst>
              <p:tags r:id="rId23"/>
            </p:custDataLst>
          </p:nvPr>
        </p:nvSpPr>
        <p:spPr>
          <a:xfrm>
            <a:off x="6155690" y="2237740"/>
            <a:ext cx="581025" cy="520065"/>
          </a:xfrm>
          <a:prstGeom prst="rect">
            <a:avLst/>
          </a:prstGeom>
          <a:solidFill>
            <a:schemeClr val="bg2"/>
          </a:solidFill>
        </p:spPr>
        <p:txBody>
          <a:bodyPr wrap="square" rtlCol="0">
            <a:noAutofit/>
          </a:bodyPr>
          <a:p>
            <a:r>
              <a:rPr lang="zh-CN" altLang="en-US" sz="2800"/>
              <a:t>虎</a:t>
            </a:r>
            <a:endParaRPr lang="zh-CN" altLang="en-US" sz="2800"/>
          </a:p>
        </p:txBody>
      </p:sp>
      <p:sp>
        <p:nvSpPr>
          <p:cNvPr id="15" name="文本框 14"/>
          <p:cNvSpPr txBox="1"/>
          <p:nvPr>
            <p:custDataLst>
              <p:tags r:id="rId24"/>
            </p:custDataLst>
          </p:nvPr>
        </p:nvSpPr>
        <p:spPr>
          <a:xfrm>
            <a:off x="6265545" y="2740660"/>
            <a:ext cx="581025" cy="520065"/>
          </a:xfrm>
          <a:prstGeom prst="rect">
            <a:avLst/>
          </a:prstGeom>
          <a:solidFill>
            <a:schemeClr val="bg2"/>
          </a:solidFill>
        </p:spPr>
        <p:txBody>
          <a:bodyPr wrap="square" rtlCol="0">
            <a:noAutofit/>
          </a:bodyPr>
          <a:p>
            <a:r>
              <a:rPr lang="zh-CN" altLang="en-US" sz="2800"/>
              <a:t>虎</a:t>
            </a:r>
            <a:endParaRPr lang="zh-CN" altLang="en-US" sz="2800"/>
          </a:p>
        </p:txBody>
      </p:sp>
      <p:sp>
        <p:nvSpPr>
          <p:cNvPr id="16" name="文本框 15"/>
          <p:cNvSpPr txBox="1"/>
          <p:nvPr>
            <p:custDataLst>
              <p:tags r:id="rId25"/>
            </p:custDataLst>
          </p:nvPr>
        </p:nvSpPr>
        <p:spPr>
          <a:xfrm>
            <a:off x="6199505" y="3208020"/>
            <a:ext cx="581025" cy="520065"/>
          </a:xfrm>
          <a:prstGeom prst="rect">
            <a:avLst/>
          </a:prstGeom>
          <a:solidFill>
            <a:schemeClr val="bg2"/>
          </a:solidFill>
        </p:spPr>
        <p:txBody>
          <a:bodyPr wrap="square" rtlCol="0">
            <a:noAutofit/>
          </a:bodyPr>
          <a:p>
            <a:r>
              <a:rPr lang="zh-CN" altLang="en-US" sz="2800"/>
              <a:t>虎</a:t>
            </a:r>
            <a:endParaRPr lang="zh-CN" altLang="en-US" sz="2800"/>
          </a:p>
        </p:txBody>
      </p:sp>
      <p:sp>
        <p:nvSpPr>
          <p:cNvPr id="17" name="文本框 16"/>
          <p:cNvSpPr txBox="1"/>
          <p:nvPr>
            <p:custDataLst>
              <p:tags r:id="rId26"/>
            </p:custDataLst>
          </p:nvPr>
        </p:nvSpPr>
        <p:spPr>
          <a:xfrm>
            <a:off x="7343775" y="3728085"/>
            <a:ext cx="581025" cy="520065"/>
          </a:xfrm>
          <a:prstGeom prst="rect">
            <a:avLst/>
          </a:prstGeom>
          <a:solidFill>
            <a:schemeClr val="bg2"/>
          </a:solidFill>
        </p:spPr>
        <p:txBody>
          <a:bodyPr wrap="square" rtlCol="0">
            <a:noAutofit/>
          </a:bodyPr>
          <a:p>
            <a:r>
              <a:rPr lang="zh-CN" altLang="en-US" sz="2800"/>
              <a:t>虎</a:t>
            </a:r>
            <a:endParaRPr lang="zh-CN" altLang="en-US" sz="2800"/>
          </a:p>
        </p:txBody>
      </p:sp>
      <p:sp>
        <p:nvSpPr>
          <p:cNvPr id="18" name="文本框 17"/>
          <p:cNvSpPr txBox="1"/>
          <p:nvPr>
            <p:custDataLst>
              <p:tags r:id="rId27"/>
            </p:custDataLst>
          </p:nvPr>
        </p:nvSpPr>
        <p:spPr>
          <a:xfrm>
            <a:off x="3060700" y="3282950"/>
            <a:ext cx="762635" cy="644525"/>
          </a:xfrm>
          <a:prstGeom prst="rect">
            <a:avLst/>
          </a:prstGeom>
          <a:solidFill>
            <a:schemeClr val="bg2"/>
          </a:solidFill>
        </p:spPr>
        <p:txBody>
          <a:bodyPr wrap="square" rtlCol="0">
            <a:noAutofit/>
          </a:bodyPr>
          <a:p>
            <a:r>
              <a:rPr lang="zh-CN" altLang="en-US" sz="2800"/>
              <a:t>鼠</a:t>
            </a:r>
            <a:endParaRPr lang="zh-CN" altLang="en-US" sz="2800"/>
          </a:p>
        </p:txBody>
      </p:sp>
      <p:sp>
        <p:nvSpPr>
          <p:cNvPr id="20" name="文本框 19"/>
          <p:cNvSpPr txBox="1"/>
          <p:nvPr/>
        </p:nvSpPr>
        <p:spPr>
          <a:xfrm>
            <a:off x="8249285" y="1720850"/>
            <a:ext cx="3545205" cy="1487170"/>
          </a:xfrm>
          <a:prstGeom prst="rect">
            <a:avLst/>
          </a:prstGeom>
          <a:noFill/>
        </p:spPr>
        <p:txBody>
          <a:bodyPr wrap="square" rtlCol="0">
            <a:noAutofit/>
          </a:bodyPr>
          <a:p>
            <a:r>
              <a:rPr lang="zh-CN" altLang="en-US" sz="2800"/>
              <a:t>消费者在不同的食物链中所处的营养级不同</a:t>
            </a:r>
            <a:endParaRPr lang="zh-CN" altLang="en-US" sz="2800"/>
          </a:p>
          <a:p>
            <a:endParaRPr lang="zh-CN" altLang="en-US" sz="2800"/>
          </a:p>
        </p:txBody>
      </p:sp>
      <p:sp>
        <p:nvSpPr>
          <p:cNvPr id="19" name="文本框 18"/>
          <p:cNvSpPr txBox="1"/>
          <p:nvPr/>
        </p:nvSpPr>
        <p:spPr>
          <a:xfrm>
            <a:off x="8351520" y="3632200"/>
            <a:ext cx="3545205" cy="1384935"/>
          </a:xfrm>
          <a:prstGeom prst="rect">
            <a:avLst/>
          </a:prstGeom>
          <a:noFill/>
        </p:spPr>
        <p:txBody>
          <a:bodyPr wrap="square" rtlCol="0">
            <a:noAutofit/>
          </a:bodyPr>
          <a:p>
            <a:r>
              <a:rPr lang="zh-CN" altLang="en-US" sz="2800"/>
              <a:t>生产者在食物链中所处的营养级是固定的</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388620" y="3164205"/>
            <a:ext cx="11958955" cy="706755"/>
          </a:xfrm>
          <a:prstGeom prst="rect">
            <a:avLst/>
          </a:prstGeom>
          <a:noFill/>
        </p:spPr>
        <p:txBody>
          <a:bodyPr wrap="square" rtlCol="0" anchor="t">
            <a:noAutofit/>
          </a:bodyPr>
          <a:p>
            <a:r>
              <a:rPr lang="zh-CN" altLang="en-US" sz="3200">
                <a:latin typeface="楷体" panose="02010609060101010101" charset="-122"/>
                <a:ea typeface="楷体" panose="02010609060101010101" charset="-122"/>
                <a:cs typeface="楷体" panose="02010609060101010101" charset="-122"/>
                <a:sym typeface="+mn-ea"/>
              </a:rPr>
              <a:t>① </a:t>
            </a:r>
            <a:r>
              <a:rPr lang="zh-CN" altLang="en-US" sz="3200"/>
              <a:t>食物链中每个营养级获得的能量全部用于自身的生命活动了吗？</a:t>
            </a:r>
            <a:endParaRPr lang="zh-CN" altLang="en-US" sz="3200"/>
          </a:p>
        </p:txBody>
      </p:sp>
      <p:sp>
        <p:nvSpPr>
          <p:cNvPr id="18" name="文本框 17"/>
          <p:cNvSpPr txBox="1"/>
          <p:nvPr/>
        </p:nvSpPr>
        <p:spPr>
          <a:xfrm>
            <a:off x="388620" y="4184015"/>
            <a:ext cx="4064000" cy="583565"/>
          </a:xfrm>
          <a:prstGeom prst="rect">
            <a:avLst/>
          </a:prstGeom>
          <a:noFill/>
        </p:spPr>
        <p:txBody>
          <a:bodyPr wrap="square" rtlCol="0">
            <a:spAutoFit/>
          </a:bodyPr>
          <a:p>
            <a:r>
              <a:rPr lang="zh-CN" altLang="en-US" sz="3200">
                <a:latin typeface="楷体" panose="02010609060101010101" charset="-122"/>
                <a:ea typeface="楷体" panose="02010609060101010101" charset="-122"/>
                <a:cs typeface="楷体" panose="02010609060101010101" charset="-122"/>
                <a:sym typeface="+mn-ea"/>
              </a:rPr>
              <a:t>②</a:t>
            </a:r>
            <a:r>
              <a:rPr lang="zh-CN" altLang="en-US" sz="3200"/>
              <a:t>能量会有哪些去向?</a:t>
            </a:r>
            <a:endParaRPr lang="zh-CN" altLang="en-US" sz="3200"/>
          </a:p>
        </p:txBody>
      </p:sp>
      <p:pic>
        <p:nvPicPr>
          <p:cNvPr id="6" name="图片 5" descr="/private/var/folders/01/qmnp8h0d2zz8hvlncr9jr3hh0000gn/T/com.kingsoft.wpsoffice.mac/photoeditapp/20231219202344/temp.pngtemp"/>
          <p:cNvPicPr>
            <a:picLocks noChangeAspect="1"/>
          </p:cNvPicPr>
          <p:nvPr>
            <p:custDataLst>
              <p:tags r:id="rId2"/>
            </p:custDataLst>
          </p:nvPr>
        </p:nvPicPr>
        <p:blipFill>
          <a:blip r:embed="rId3"/>
          <a:stretch>
            <a:fillRect/>
          </a:stretch>
        </p:blipFill>
        <p:spPr>
          <a:xfrm>
            <a:off x="1679575" y="661670"/>
            <a:ext cx="974725" cy="974725"/>
          </a:xfrm>
          <a:prstGeom prst="rect">
            <a:avLst/>
          </a:prstGeom>
        </p:spPr>
      </p:pic>
      <p:pic>
        <p:nvPicPr>
          <p:cNvPr id="7" name="图片 6" descr="IMG_8031(20231219-202131)"/>
          <p:cNvPicPr>
            <a:picLocks noChangeAspect="1"/>
          </p:cNvPicPr>
          <p:nvPr>
            <p:custDataLst>
              <p:tags r:id="rId4"/>
            </p:custDataLst>
          </p:nvPr>
        </p:nvPicPr>
        <p:blipFill>
          <a:blip r:embed="rId5"/>
          <a:stretch>
            <a:fillRect/>
          </a:stretch>
        </p:blipFill>
        <p:spPr>
          <a:xfrm>
            <a:off x="4452620" y="769620"/>
            <a:ext cx="904875" cy="974725"/>
          </a:xfrm>
          <a:prstGeom prst="rect">
            <a:avLst/>
          </a:prstGeom>
        </p:spPr>
      </p:pic>
      <p:pic>
        <p:nvPicPr>
          <p:cNvPr id="8" name="图片 7" descr="IMG_8032(20231219-202214)"/>
          <p:cNvPicPr>
            <a:picLocks noChangeAspect="1"/>
          </p:cNvPicPr>
          <p:nvPr>
            <p:custDataLst>
              <p:tags r:id="rId6"/>
            </p:custDataLst>
          </p:nvPr>
        </p:nvPicPr>
        <p:blipFill>
          <a:blip r:embed="rId7"/>
          <a:stretch>
            <a:fillRect/>
          </a:stretch>
        </p:blipFill>
        <p:spPr>
          <a:xfrm>
            <a:off x="7107555" y="769620"/>
            <a:ext cx="974725" cy="974725"/>
          </a:xfrm>
          <a:prstGeom prst="rect">
            <a:avLst/>
          </a:prstGeom>
        </p:spPr>
      </p:pic>
      <p:pic>
        <p:nvPicPr>
          <p:cNvPr id="9" name="图片 8" descr="IMG_8033(20231219-202414)"/>
          <p:cNvPicPr>
            <a:picLocks noChangeAspect="1"/>
          </p:cNvPicPr>
          <p:nvPr>
            <p:custDataLst>
              <p:tags r:id="rId8"/>
            </p:custDataLst>
          </p:nvPr>
        </p:nvPicPr>
        <p:blipFill>
          <a:blip r:embed="rId9"/>
          <a:stretch>
            <a:fillRect/>
          </a:stretch>
        </p:blipFill>
        <p:spPr>
          <a:xfrm>
            <a:off x="10194290" y="769620"/>
            <a:ext cx="852170" cy="974090"/>
          </a:xfrm>
          <a:prstGeom prst="rect">
            <a:avLst/>
          </a:prstGeom>
        </p:spPr>
      </p:pic>
      <p:sp>
        <p:nvSpPr>
          <p:cNvPr id="10" name="右箭头 9"/>
          <p:cNvSpPr/>
          <p:nvPr>
            <p:custDataLst>
              <p:tags r:id="rId10"/>
            </p:custDataLst>
          </p:nvPr>
        </p:nvSpPr>
        <p:spPr>
          <a:xfrm>
            <a:off x="3237865" y="1195070"/>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右箭头 10"/>
          <p:cNvSpPr/>
          <p:nvPr>
            <p:custDataLst>
              <p:tags r:id="rId11"/>
            </p:custDataLst>
          </p:nvPr>
        </p:nvSpPr>
        <p:spPr>
          <a:xfrm>
            <a:off x="8822690" y="1238885"/>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右箭头 11"/>
          <p:cNvSpPr/>
          <p:nvPr>
            <p:custDataLst>
              <p:tags r:id="rId12"/>
            </p:custDataLst>
          </p:nvPr>
        </p:nvSpPr>
        <p:spPr>
          <a:xfrm>
            <a:off x="5941060" y="1238885"/>
            <a:ext cx="631190" cy="123190"/>
          </a:xfrm>
          <a:prstGeom prst="right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descr="/private/var/folders/01/qmnp8h0d2zz8hvlncr9jr3hh0000gn/T/com.kingsoft.wpsoffice.mac/photoeditapp/20231219203020/temp.pngtemp"/>
          <p:cNvPicPr>
            <a:picLocks noChangeAspect="1"/>
          </p:cNvPicPr>
          <p:nvPr>
            <p:custDataLst>
              <p:tags r:id="rId13"/>
            </p:custDataLst>
          </p:nvPr>
        </p:nvPicPr>
        <p:blipFill>
          <a:blip r:embed="rId14"/>
          <a:stretch>
            <a:fillRect/>
          </a:stretch>
        </p:blipFill>
        <p:spPr>
          <a:xfrm>
            <a:off x="205105" y="151765"/>
            <a:ext cx="1043305" cy="1043305"/>
          </a:xfrm>
          <a:prstGeom prst="rect">
            <a:avLst/>
          </a:prstGeom>
        </p:spPr>
      </p:pic>
      <p:sp>
        <p:nvSpPr>
          <p:cNvPr id="14" name="文本框 13"/>
          <p:cNvSpPr txBox="1"/>
          <p:nvPr>
            <p:custDataLst>
              <p:tags r:id="rId15"/>
            </p:custDataLst>
          </p:nvPr>
        </p:nvSpPr>
        <p:spPr>
          <a:xfrm>
            <a:off x="1138555" y="1743710"/>
            <a:ext cx="2056765" cy="399415"/>
          </a:xfrm>
          <a:prstGeom prst="rect">
            <a:avLst/>
          </a:prstGeom>
          <a:noFill/>
        </p:spPr>
        <p:txBody>
          <a:bodyPr wrap="square" rtlCol="0">
            <a:noAutofit/>
          </a:bodyPr>
          <a:p>
            <a:r>
              <a:rPr lang="zh-CN" altLang="en-US" sz="2800"/>
              <a:t>第一营养级</a:t>
            </a:r>
            <a:endParaRPr lang="zh-CN" altLang="en-US" sz="2800"/>
          </a:p>
        </p:txBody>
      </p:sp>
      <p:sp>
        <p:nvSpPr>
          <p:cNvPr id="15" name="文本框 14"/>
          <p:cNvSpPr txBox="1"/>
          <p:nvPr>
            <p:custDataLst>
              <p:tags r:id="rId16"/>
            </p:custDataLst>
          </p:nvPr>
        </p:nvSpPr>
        <p:spPr>
          <a:xfrm>
            <a:off x="3704590" y="1743075"/>
            <a:ext cx="2056130" cy="400050"/>
          </a:xfrm>
          <a:prstGeom prst="rect">
            <a:avLst/>
          </a:prstGeom>
          <a:noFill/>
        </p:spPr>
        <p:txBody>
          <a:bodyPr wrap="square" rtlCol="0">
            <a:noAutofit/>
          </a:bodyPr>
          <a:p>
            <a:r>
              <a:rPr lang="zh-CN" altLang="en-US" sz="2800"/>
              <a:t>第</a:t>
            </a:r>
            <a:r>
              <a:rPr lang="zh-CN" altLang="en-US" sz="2800"/>
              <a:t>二营养级</a:t>
            </a:r>
            <a:endParaRPr lang="zh-CN" altLang="en-US" sz="2800"/>
          </a:p>
        </p:txBody>
      </p:sp>
      <p:sp>
        <p:nvSpPr>
          <p:cNvPr id="19" name="文本框 18"/>
          <p:cNvSpPr txBox="1"/>
          <p:nvPr>
            <p:custDataLst>
              <p:tags r:id="rId17"/>
            </p:custDataLst>
          </p:nvPr>
        </p:nvSpPr>
        <p:spPr>
          <a:xfrm>
            <a:off x="6577330" y="1744345"/>
            <a:ext cx="2245360" cy="400050"/>
          </a:xfrm>
          <a:prstGeom prst="rect">
            <a:avLst/>
          </a:prstGeom>
          <a:noFill/>
        </p:spPr>
        <p:txBody>
          <a:bodyPr wrap="square" rtlCol="0">
            <a:noAutofit/>
          </a:bodyPr>
          <a:p>
            <a:r>
              <a:rPr lang="zh-CN" altLang="en-US" sz="2800"/>
              <a:t>第</a:t>
            </a:r>
            <a:r>
              <a:rPr lang="zh-CN" altLang="en-US" sz="2800"/>
              <a:t>三营养级</a:t>
            </a:r>
            <a:endParaRPr lang="zh-CN" altLang="en-US" sz="2800"/>
          </a:p>
        </p:txBody>
      </p:sp>
      <p:sp>
        <p:nvSpPr>
          <p:cNvPr id="20" name="文本框 19"/>
          <p:cNvSpPr txBox="1"/>
          <p:nvPr>
            <p:custDataLst>
              <p:tags r:id="rId18"/>
            </p:custDataLst>
          </p:nvPr>
        </p:nvSpPr>
        <p:spPr>
          <a:xfrm>
            <a:off x="9468485" y="1744345"/>
            <a:ext cx="2245360" cy="502285"/>
          </a:xfrm>
          <a:prstGeom prst="rect">
            <a:avLst/>
          </a:prstGeom>
          <a:noFill/>
        </p:spPr>
        <p:txBody>
          <a:bodyPr wrap="square" rtlCol="0">
            <a:noAutofit/>
          </a:bodyPr>
          <a:p>
            <a:r>
              <a:rPr lang="zh-CN" altLang="en-US" sz="2800"/>
              <a:t>第</a:t>
            </a:r>
            <a:r>
              <a:rPr lang="zh-CN" altLang="en-US" sz="2800"/>
              <a:t>四营养级</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5" name="Object 2"/>
          <p:cNvGraphicFramePr>
            <a:graphicFrameLocks noChangeAspect="1"/>
          </p:cNvGraphicFramePr>
          <p:nvPr>
            <p:custDataLst>
              <p:tags r:id="rId1"/>
            </p:custDataLst>
          </p:nvPr>
        </p:nvGraphicFramePr>
        <p:xfrm>
          <a:off x="1703388" y="3933825"/>
          <a:ext cx="3344862" cy="1757363"/>
        </p:xfrm>
        <a:graphic>
          <a:graphicData uri="http://schemas.openxmlformats.org/presentationml/2006/ole">
            <mc:AlternateContent xmlns:mc="http://schemas.openxmlformats.org/markup-compatibility/2006">
              <mc:Choice xmlns:v="urn:schemas-microsoft-com:vml" Requires="v">
                <p:oleObj spid="_x0000_s1039" name="" r:id="rId2" imgW="88487250" imgH="46491525" progId="Flash.Movie">
                  <p:embed/>
                </p:oleObj>
              </mc:Choice>
              <mc:Fallback>
                <p:oleObj name="" r:id="rId2" imgW="88487250" imgH="46491525" progId="Flash.Movie">
                  <p:embed/>
                  <p:pic>
                    <p:nvPicPr>
                      <p:cNvPr id="0" name="OLE substitute image"/>
                      <p:cNvPicPr/>
                      <p:nvPr/>
                    </p:nvPicPr>
                    <p:blipFill>
                      <a:blip r:embed="rId3"/>
                      <a:stretch>
                        <a:fillRect/>
                      </a:stretch>
                    </p:blipFill>
                    <p:spPr>
                      <a:xfrm>
                        <a:off x="1703388" y="3933825"/>
                        <a:ext cx="3344862" cy="1757363"/>
                      </a:xfrm>
                      <a:prstGeom prst="rect">
                        <a:avLst/>
                      </a:prstGeom>
                      <a:noFill/>
                      <a:ln w="38100">
                        <a:noFill/>
                        <a:miter lim="800000"/>
                        <a:headEnd/>
                        <a:tailEnd/>
                      </a:ln>
                    </p:spPr>
                  </p:pic>
                </p:oleObj>
              </mc:Fallback>
            </mc:AlternateContent>
          </a:graphicData>
        </a:graphic>
      </p:graphicFrame>
      <p:graphicFrame>
        <p:nvGraphicFramePr>
          <p:cNvPr id="21506" name="Object 3"/>
          <p:cNvGraphicFramePr>
            <a:graphicFrameLocks noChangeAspect="1"/>
          </p:cNvGraphicFramePr>
          <p:nvPr>
            <p:custDataLst>
              <p:tags r:id="rId4"/>
            </p:custDataLst>
          </p:nvPr>
        </p:nvGraphicFramePr>
        <p:xfrm>
          <a:off x="2981325" y="3613150"/>
          <a:ext cx="2447925" cy="1285875"/>
        </p:xfrm>
        <a:graphic>
          <a:graphicData uri="http://schemas.openxmlformats.org/presentationml/2006/ole">
            <mc:AlternateContent xmlns:mc="http://schemas.openxmlformats.org/markup-compatibility/2006">
              <mc:Choice xmlns:v="urn:schemas-microsoft-com:vml" Requires="v">
                <p:oleObj spid="_x0000_s1040" name="" r:id="rId5" imgW="88487250" imgH="46491525" progId="Flash.Movie">
                  <p:embed/>
                </p:oleObj>
              </mc:Choice>
              <mc:Fallback>
                <p:oleObj name="" r:id="rId5" imgW="88487250" imgH="46491525" progId="Flash.Movie">
                  <p:embed/>
                  <p:pic>
                    <p:nvPicPr>
                      <p:cNvPr id="0" name="OLE substitute image"/>
                      <p:cNvPicPr/>
                      <p:nvPr/>
                    </p:nvPicPr>
                    <p:blipFill>
                      <a:blip r:embed="rId3"/>
                      <a:stretch>
                        <a:fillRect/>
                      </a:stretch>
                    </p:blipFill>
                    <p:spPr>
                      <a:xfrm>
                        <a:off x="2981325" y="3613150"/>
                        <a:ext cx="2447925" cy="1285875"/>
                      </a:xfrm>
                      <a:prstGeom prst="rect">
                        <a:avLst/>
                      </a:prstGeom>
                      <a:noFill/>
                      <a:ln w="38100">
                        <a:noFill/>
                        <a:miter lim="800000"/>
                        <a:headEnd/>
                        <a:tailEnd/>
                      </a:ln>
                    </p:spPr>
                  </p:pic>
                </p:oleObj>
              </mc:Fallback>
            </mc:AlternateContent>
          </a:graphicData>
        </a:graphic>
      </p:graphicFrame>
      <p:graphicFrame>
        <p:nvGraphicFramePr>
          <p:cNvPr id="21507" name="Object 4"/>
          <p:cNvGraphicFramePr>
            <a:graphicFrameLocks noChangeAspect="1"/>
          </p:cNvGraphicFramePr>
          <p:nvPr>
            <p:custDataLst>
              <p:tags r:id="rId6"/>
            </p:custDataLst>
          </p:nvPr>
        </p:nvGraphicFramePr>
        <p:xfrm>
          <a:off x="4440238" y="4365625"/>
          <a:ext cx="2592387" cy="1362075"/>
        </p:xfrm>
        <a:graphic>
          <a:graphicData uri="http://schemas.openxmlformats.org/presentationml/2006/ole">
            <mc:AlternateContent xmlns:mc="http://schemas.openxmlformats.org/markup-compatibility/2006">
              <mc:Choice xmlns:v="urn:schemas-microsoft-com:vml" Requires="v">
                <p:oleObj spid="_x0000_s1041" name="" r:id="rId7" imgW="88487250" imgH="46491525" progId="Flash.Movie">
                  <p:embed/>
                </p:oleObj>
              </mc:Choice>
              <mc:Fallback>
                <p:oleObj name="" r:id="rId7" imgW="88487250" imgH="46491525" progId="Flash.Movie">
                  <p:embed/>
                  <p:pic>
                    <p:nvPicPr>
                      <p:cNvPr id="0" name="OLE substitute image"/>
                      <p:cNvPicPr/>
                      <p:nvPr/>
                    </p:nvPicPr>
                    <p:blipFill>
                      <a:blip r:embed="rId3"/>
                      <a:stretch>
                        <a:fillRect/>
                      </a:stretch>
                    </p:blipFill>
                    <p:spPr>
                      <a:xfrm>
                        <a:off x="4440238" y="4365625"/>
                        <a:ext cx="2592387" cy="1362075"/>
                      </a:xfrm>
                      <a:prstGeom prst="rect">
                        <a:avLst/>
                      </a:prstGeom>
                      <a:noFill/>
                      <a:ln w="38100">
                        <a:noFill/>
                        <a:miter lim="800000"/>
                        <a:headEnd/>
                        <a:tailEnd/>
                      </a:ln>
                    </p:spPr>
                  </p:pic>
                </p:oleObj>
              </mc:Fallback>
            </mc:AlternateContent>
          </a:graphicData>
        </a:graphic>
      </p:graphicFrame>
      <p:graphicFrame>
        <p:nvGraphicFramePr>
          <p:cNvPr id="21508" name="Object 5"/>
          <p:cNvGraphicFramePr>
            <a:graphicFrameLocks noChangeAspect="1"/>
          </p:cNvGraphicFramePr>
          <p:nvPr>
            <p:custDataLst>
              <p:tags r:id="rId8"/>
            </p:custDataLst>
          </p:nvPr>
        </p:nvGraphicFramePr>
        <p:xfrm>
          <a:off x="7175500" y="4292600"/>
          <a:ext cx="2592388" cy="1362075"/>
        </p:xfrm>
        <a:graphic>
          <a:graphicData uri="http://schemas.openxmlformats.org/presentationml/2006/ole">
            <mc:AlternateContent xmlns:mc="http://schemas.openxmlformats.org/markup-compatibility/2006">
              <mc:Choice xmlns:v="urn:schemas-microsoft-com:vml" Requires="v">
                <p:oleObj spid="_x0000_s1042" name="" r:id="rId9" imgW="88487250" imgH="46491525" progId="Flash.Movie">
                  <p:embed/>
                </p:oleObj>
              </mc:Choice>
              <mc:Fallback>
                <p:oleObj name="" r:id="rId9" imgW="88487250" imgH="46491525" progId="Flash.Movie">
                  <p:embed/>
                  <p:pic>
                    <p:nvPicPr>
                      <p:cNvPr id="0" name="OLE substitute image"/>
                      <p:cNvPicPr/>
                      <p:nvPr/>
                    </p:nvPicPr>
                    <p:blipFill>
                      <a:blip r:embed="rId10"/>
                      <a:stretch>
                        <a:fillRect/>
                      </a:stretch>
                    </p:blipFill>
                    <p:spPr>
                      <a:xfrm>
                        <a:off x="7175500" y="4292600"/>
                        <a:ext cx="2592388" cy="1362075"/>
                      </a:xfrm>
                      <a:prstGeom prst="rect">
                        <a:avLst/>
                      </a:prstGeom>
                      <a:noFill/>
                      <a:ln w="38100">
                        <a:noFill/>
                        <a:miter lim="800000"/>
                        <a:headEnd/>
                        <a:tailEnd/>
                      </a:ln>
                    </p:spPr>
                  </p:pic>
                </p:oleObj>
              </mc:Fallback>
            </mc:AlternateContent>
          </a:graphicData>
        </a:graphic>
      </p:graphicFrame>
      <p:sp>
        <p:nvSpPr>
          <p:cNvPr id="21509" name="Text Box 6"/>
          <p:cNvSpPr txBox="1"/>
          <p:nvPr>
            <p:custDataLst>
              <p:tags r:id="rId11"/>
            </p:custDataLst>
          </p:nvPr>
        </p:nvSpPr>
        <p:spPr>
          <a:xfrm>
            <a:off x="5994400" y="2314575"/>
            <a:ext cx="2179638" cy="64611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600" b="1">
                <a:solidFill>
                  <a:srgbClr val="FF0000"/>
                </a:solidFill>
                <a:latin typeface="楷体" panose="02010609060101010101" charset="-122"/>
                <a:ea typeface="楷体" panose="02010609060101010101" charset="-122"/>
              </a:rPr>
              <a:t>呼吸作用</a:t>
            </a:r>
            <a:endParaRPr lang="zh-CN" altLang="en-US" sz="3600" b="1">
              <a:solidFill>
                <a:srgbClr val="FF0000"/>
              </a:solidFill>
              <a:latin typeface="楷体" panose="02010609060101010101" charset="-122"/>
              <a:ea typeface="楷体" panose="02010609060101010101" charset="-122"/>
            </a:endParaRPr>
          </a:p>
        </p:txBody>
      </p:sp>
      <p:sp>
        <p:nvSpPr>
          <p:cNvPr id="21510" name="Text Box 7"/>
          <p:cNvSpPr txBox="1"/>
          <p:nvPr>
            <p:custDataLst>
              <p:tags r:id="rId12"/>
            </p:custDataLst>
          </p:nvPr>
        </p:nvSpPr>
        <p:spPr>
          <a:xfrm>
            <a:off x="6827838" y="3522663"/>
            <a:ext cx="3903662" cy="1198562"/>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en-US" altLang="zh-CN" sz="3600" b="1">
                <a:solidFill>
                  <a:srgbClr val="FF0000"/>
                </a:solidFill>
                <a:latin typeface="楷体" panose="02010609060101010101" charset="-122"/>
                <a:ea typeface="楷体" panose="02010609060101010101" charset="-122"/>
              </a:rPr>
              <a:t>(</a:t>
            </a:r>
            <a:r>
              <a:rPr lang="zh-CN" altLang="en-US" sz="3600" b="1">
                <a:solidFill>
                  <a:srgbClr val="FF0000"/>
                </a:solidFill>
                <a:latin typeface="楷体" panose="02010609060101010101" charset="-122"/>
                <a:ea typeface="楷体" panose="02010609060101010101" charset="-122"/>
              </a:rPr>
              <a:t>遗体、残枝败叶）</a:t>
            </a:r>
            <a:endParaRPr lang="zh-CN" altLang="en-US" sz="3600" b="1">
              <a:solidFill>
                <a:srgbClr val="FF0000"/>
              </a:solidFill>
              <a:latin typeface="楷体" panose="02010609060101010101" charset="-122"/>
              <a:ea typeface="楷体" panose="02010609060101010101" charset="-122"/>
            </a:endParaRPr>
          </a:p>
          <a:p>
            <a:pPr lvl="0" algn="ctr"/>
            <a:r>
              <a:rPr lang="zh-CN" altLang="en-US" sz="3600" b="1">
                <a:solidFill>
                  <a:srgbClr val="FF0000"/>
                </a:solidFill>
                <a:latin typeface="楷体" panose="02010609060101010101" charset="-122"/>
                <a:ea typeface="楷体" panose="02010609060101010101" charset="-122"/>
              </a:rPr>
              <a:t>分解者分解</a:t>
            </a:r>
            <a:endParaRPr lang="zh-CN" altLang="en-US" sz="3600" b="1">
              <a:solidFill>
                <a:srgbClr val="FF0000"/>
              </a:solidFill>
              <a:latin typeface="楷体" panose="02010609060101010101" charset="-122"/>
              <a:ea typeface="楷体" panose="02010609060101010101" charset="-122"/>
            </a:endParaRPr>
          </a:p>
        </p:txBody>
      </p:sp>
      <p:sp>
        <p:nvSpPr>
          <p:cNvPr id="21511" name="Text Box 8">
            <a:hlinkClick r:id="rId13" action="ppaction://hlinksldjump"/>
          </p:cNvPr>
          <p:cNvSpPr txBox="1"/>
          <p:nvPr>
            <p:custDataLst>
              <p:tags r:id="rId14"/>
            </p:custDataLst>
          </p:nvPr>
        </p:nvSpPr>
        <p:spPr>
          <a:xfrm>
            <a:off x="2406650" y="1752600"/>
            <a:ext cx="3960813" cy="6445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lvl="0"/>
            <a:r>
              <a:rPr lang="zh-CN" altLang="en-US" sz="3600" b="1">
                <a:solidFill>
                  <a:srgbClr val="FF0000"/>
                </a:solidFill>
                <a:latin typeface="楷体" panose="02010609060101010101" charset="-122"/>
                <a:ea typeface="楷体" panose="02010609060101010101" charset="-122"/>
              </a:rPr>
              <a:t>流入下一营养级</a:t>
            </a:r>
            <a:endParaRPr lang="zh-CN" altLang="en-US" sz="3600" b="1">
              <a:solidFill>
                <a:srgbClr val="FF0000"/>
              </a:solidFill>
              <a:latin typeface="楷体" panose="02010609060101010101" charset="-122"/>
              <a:ea typeface="楷体" panose="02010609060101010101" charset="-122"/>
            </a:endParaRPr>
          </a:p>
        </p:txBody>
      </p:sp>
      <p:sp>
        <p:nvSpPr>
          <p:cNvPr id="21512" name="Text Box 6"/>
          <p:cNvSpPr txBox="1">
            <a:spLocks noChangeArrowheads="1"/>
          </p:cNvSpPr>
          <p:nvPr>
            <p:custDataLst>
              <p:tags r:id="rId15"/>
            </p:custDataLst>
          </p:nvPr>
        </p:nvSpPr>
        <p:spPr bwMode="auto">
          <a:xfrm>
            <a:off x="3332884" y="469751"/>
            <a:ext cx="6768752" cy="707887"/>
          </a:xfrm>
          <a:prstGeom prst="rect">
            <a:avLst/>
          </a:prstGeom>
          <a:noFill/>
          <a:ln w="9525">
            <a:noFill/>
            <a:miter lim="800000"/>
          </a:ln>
        </p:spPr>
        <p:txBody>
          <a:bodyPr numCol="1">
            <a:prstTxWarp prst="textWave1">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R="0" defTabSz="914400" fontAlgn="base">
              <a:buClrTx/>
              <a:buSzTx/>
              <a:buFont typeface="Arial" panose="020B0604020202020204" pitchFamily="34" charset="0"/>
              <a:defRPr/>
            </a:pPr>
            <a:r>
              <a:rPr kumimoji="1" lang="zh-CN" altLang="en-US" sz="4000" strike="noStrike" kern="1200" cap="none" spc="600" normalizeH="0" baseline="0" noProof="0">
                <a:ln w="6600">
                  <a:solidFill>
                    <a:schemeClr val="accent2"/>
                  </a:solidFill>
                  <a:prstDash val="solid"/>
                </a:ln>
                <a:solidFill>
                  <a:srgbClr val="450C8D"/>
                </a:solidFill>
                <a:effectLst>
                  <a:outerShdw dist="38100" dir="2700000" algn="tl" rotWithShape="0">
                    <a:schemeClr val="accent2"/>
                  </a:outerShdw>
                </a:effectLst>
                <a:latin typeface="华文琥珀" panose="02010800040101010101" pitchFamily="2" charset="-122"/>
                <a:ea typeface="华文琥珀" panose="02010800040101010101" pitchFamily="2" charset="-122"/>
                <a:cs typeface="+mn-cs"/>
                <a:sym typeface="+mn-ea"/>
              </a:rPr>
              <a:t>草</a:t>
            </a:r>
            <a:r>
              <a:rPr kumimoji="1" lang="zh-CN" altLang="en-US" sz="4000" strike="noStrike" kern="1200" cap="none" spc="600" normalizeH="0" baseline="0" noProof="0">
                <a:solidFill>
                  <a:srgbClr val="0033CC"/>
                </a:solidFill>
                <a:effectLst>
                  <a:outerShdw blurRad="80000" dist="40000" dir="5040000" algn="tl">
                    <a:srgbClr val="000000">
                      <a:alpha val="30000"/>
                    </a:srgbClr>
                  </a:outerShdw>
                </a:effectLst>
                <a:latin typeface="华文琥珀" panose="02010800040101010101" pitchFamily="2" charset="-122"/>
                <a:ea typeface="华文琥珀" panose="02010800040101010101" pitchFamily="2" charset="-122"/>
                <a:cs typeface="+mn-cs"/>
                <a:sym typeface="+mn-ea"/>
              </a:rPr>
              <a:t>的能量的去向</a:t>
            </a:r>
            <a:r>
              <a:rPr kumimoji="1" lang="zh-CN" altLang="en-US" sz="4000" b="1" strike="noStrike" kern="1200" cap="none" spc="0" normalizeH="0" baseline="0" noProof="0">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方正少儿简体" pitchFamily="65" charset="-122"/>
                <a:ea typeface="方正少儿简体" pitchFamily="65" charset="-122"/>
                <a:cs typeface="+mn-cs"/>
                <a:sym typeface="+mn-ea"/>
              </a:rPr>
              <a:t>？</a:t>
            </a:r>
            <a:endParaRPr kumimoji="1" lang="zh-CN" altLang="en-US" sz="4000" b="1" strike="noStrike" kern="1200" cap="none" spc="600" normalizeH="0" baseline="0" noProof="0">
              <a:solidFill>
                <a:srgbClr val="FF0000"/>
              </a:solidFill>
              <a:effectLst>
                <a:outerShdw blurRad="80000" dist="40000" dir="5040000" algn="tl">
                  <a:srgbClr val="000000">
                    <a:alpha val="30000"/>
                  </a:srgbClr>
                </a:outerShdw>
              </a:effectLst>
              <a:latin typeface="方正少儿简体" pitchFamily="65" charset="-122"/>
              <a:ea typeface="方正少儿简体" pitchFamily="65" charset="-122"/>
              <a:cs typeface="+mn-cs"/>
              <a:sym typeface="+mn-ea"/>
            </a:endParaRPr>
          </a:p>
        </p:txBody>
      </p:sp>
      <p:sp>
        <p:nvSpPr>
          <p:cNvPr id="21514" name="上箭头 13"/>
          <p:cNvSpPr/>
          <p:nvPr>
            <p:custDataLst>
              <p:tags r:id="rId16"/>
            </p:custDataLst>
          </p:nvPr>
        </p:nvSpPr>
        <p:spPr>
          <a:xfrm rot="240000">
            <a:off x="3748405" y="3325495"/>
            <a:ext cx="375285" cy="1126490"/>
          </a:xfrm>
          <a:prstGeom prst="upArrow">
            <a:avLst>
              <a:gd name="adj1" fmla="val 50000"/>
              <a:gd name="adj2" fmla="val 49996"/>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1515" name="上箭头 11"/>
          <p:cNvSpPr/>
          <p:nvPr>
            <p:custDataLst>
              <p:tags r:id="rId17"/>
            </p:custDataLst>
          </p:nvPr>
        </p:nvSpPr>
        <p:spPr>
          <a:xfrm rot="2340000">
            <a:off x="5253038" y="2974975"/>
            <a:ext cx="279400" cy="1554163"/>
          </a:xfrm>
          <a:prstGeom prst="upArrow">
            <a:avLst>
              <a:gd name="adj1" fmla="val 50000"/>
              <a:gd name="adj2" fmla="val 49985"/>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1516" name="上箭头 12"/>
          <p:cNvSpPr/>
          <p:nvPr>
            <p:custDataLst>
              <p:tags r:id="rId18"/>
            </p:custDataLst>
          </p:nvPr>
        </p:nvSpPr>
        <p:spPr>
          <a:xfrm>
            <a:off x="8174038" y="4721225"/>
            <a:ext cx="296862" cy="504825"/>
          </a:xfrm>
          <a:prstGeom prst="upArrow">
            <a:avLst>
              <a:gd name="adj1" fmla="val 50000"/>
              <a:gd name="adj2" fmla="val 49993"/>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sp>
        <p:nvSpPr>
          <p:cNvPr id="21517" name="上箭头 1"/>
          <p:cNvSpPr/>
          <p:nvPr>
            <p:custDataLst>
              <p:tags r:id="rId19"/>
            </p:custDataLst>
          </p:nvPr>
        </p:nvSpPr>
        <p:spPr>
          <a:xfrm rot="5400000">
            <a:off x="6338888" y="4587875"/>
            <a:ext cx="279400" cy="1555750"/>
          </a:xfrm>
          <a:prstGeom prst="upArrow">
            <a:avLst>
              <a:gd name="adj1" fmla="val 50000"/>
              <a:gd name="adj2" fmla="val 49985"/>
            </a:avLst>
          </a:prstGeom>
          <a:gradFill rotWithShape="1">
            <a:gsLst>
              <a:gs pos="0">
                <a:srgbClr val="85AAAD"/>
              </a:gs>
              <a:gs pos="80000">
                <a:srgbClr val="AFDEE2"/>
              </a:gs>
              <a:gs pos="100000">
                <a:srgbClr val="AFE0E4"/>
              </a:gs>
            </a:gsLst>
            <a:lin ang="16200000"/>
          </a:gradFill>
          <a:ln>
            <a:noFill/>
            <a:miter lim="800000"/>
            <a:tailEnd type="triangle"/>
          </a:ln>
          <a:effectLst>
            <a:outerShdw blurRad="40000" dist="23000" dir="5400000">
              <a:srgbClr val="000000">
                <a:alpha val="34999"/>
              </a:srgbClr>
            </a:outerShdw>
          </a:effectLst>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000" b="0" i="0" u="none" baseline="0">
                <a:solidFill>
                  <a:srgbClr val="FF3300"/>
                </a:solidFill>
                <a:latin typeface="Arial" panose="020B0604020202020204" pitchFamily="34" charset="0"/>
                <a:ea typeface="宋体" panose="02010600030101010101" pitchFamily="2" charset="-122"/>
              </a:defRPr>
            </a:lvl5pPr>
          </a:lstStyle>
          <a:p>
            <a:pPr marL="0" lvl="0" indent="0" hangingPunct="0"/>
            <a:endParaRPr lang="zh-CN" altLang="en-US" sz="1800">
              <a:solidFill>
                <a:schemeClr val="tx1"/>
              </a:solidFill>
            </a:endParaRPr>
          </a:p>
        </p:txBody>
      </p:sp>
      <p:pic>
        <p:nvPicPr>
          <p:cNvPr id="7" name="图片 6" descr="IMG_8031(20231219-202131)"/>
          <p:cNvPicPr>
            <a:picLocks noChangeAspect="1"/>
          </p:cNvPicPr>
          <p:nvPr/>
        </p:nvPicPr>
        <p:blipFill>
          <a:blip r:embed="rId20"/>
          <a:stretch>
            <a:fillRect/>
          </a:stretch>
        </p:blipFill>
        <p:spPr>
          <a:xfrm>
            <a:off x="3535680" y="2314575"/>
            <a:ext cx="904875" cy="9747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21512"/>
                                        </p:tgtEl>
                                        <p:attrNameLst>
                                          <p:attrName>style.visibility</p:attrName>
                                        </p:attrNameLst>
                                      </p:cBhvr>
                                      <p:to>
                                        <p:strVal val="visible"/>
                                      </p:to>
                                    </p:set>
                                    <p:anim by="(-#ppt_w*2)" calcmode="lin" valueType="num">
                                      <p:cBhvr>
                                        <p:cTn id="7" dur="250" autoRev="1" fill="hold">
                                          <p:stCondLst>
                                            <p:cond delay="0"/>
                                          </p:stCondLst>
                                        </p:cTn>
                                        <p:tgtEl>
                                          <p:spTgt spid="21512"/>
                                        </p:tgtEl>
                                        <p:attrNameLst>
                                          <p:attrName>ppt_w</p:attrName>
                                        </p:attrNameLst>
                                      </p:cBhvr>
                                    </p:anim>
                                    <p:anim by="(#ppt_w*0.50)" calcmode="lin" valueType="num">
                                      <p:cBhvr>
                                        <p:cTn id="8" dur="250" decel="50000" autoRev="1" fill="hold">
                                          <p:stCondLst>
                                            <p:cond delay="0"/>
                                          </p:stCondLst>
                                        </p:cTn>
                                        <p:tgtEl>
                                          <p:spTgt spid="21512"/>
                                        </p:tgtEl>
                                        <p:attrNameLst>
                                          <p:attrName>ppt_x</p:attrName>
                                        </p:attrNameLst>
                                      </p:cBhvr>
                                    </p:anim>
                                    <p:anim from="(-#ppt_h/2)" to="(#ppt_y)" calcmode="lin" valueType="num">
                                      <p:cBhvr>
                                        <p:cTn id="9" dur="500" fill="hold">
                                          <p:stCondLst>
                                            <p:cond delay="0"/>
                                          </p:stCondLst>
                                        </p:cTn>
                                        <p:tgtEl>
                                          <p:spTgt spid="21512"/>
                                        </p:tgtEl>
                                        <p:attrNameLst>
                                          <p:attrName>ppt_y</p:attrName>
                                        </p:attrNameLst>
                                      </p:cBhvr>
                                    </p:anim>
                                    <p:animRot by="21600000" from="0" to="0">
                                      <p:cBhvr>
                                        <p:cTn id="10" dur="500" fill="hold">
                                          <p:stCondLst>
                                            <p:cond delay="0"/>
                                          </p:stCondLst>
                                        </p:cTn>
                                        <p:tgtEl>
                                          <p:spTgt spid="215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515"/>
                                        </p:tgtEl>
                                        <p:attrNameLst>
                                          <p:attrName>style.visibility</p:attrName>
                                        </p:attrNameLst>
                                      </p:cBhvr>
                                      <p:to>
                                        <p:strVal val="visible"/>
                                      </p:to>
                                    </p:set>
                                    <p:anim calcmode="lin" valueType="num">
                                      <p:cBhvr>
                                        <p:cTn id="15" dur="500" fill="hold"/>
                                        <p:tgtEl>
                                          <p:spTgt spid="21515"/>
                                        </p:tgtEl>
                                        <p:attrNameLst>
                                          <p:attrName>ppt_x</p:attrName>
                                        </p:attrNameLst>
                                      </p:cBhvr>
                                      <p:tavLst>
                                        <p:tav tm="0">
                                          <p:val>
                                            <p:strVal val="#ppt_x"/>
                                          </p:val>
                                        </p:tav>
                                        <p:tav tm="100000">
                                          <p:val>
                                            <p:strVal val="#ppt_x"/>
                                          </p:val>
                                        </p:tav>
                                      </p:tavLst>
                                    </p:anim>
                                    <p:anim calcmode="lin" valueType="num">
                                      <p:cBhvr>
                                        <p:cTn id="16" dur="500" fill="hold"/>
                                        <p:tgtEl>
                                          <p:spTgt spid="215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21509"/>
                                        </p:tgtEl>
                                        <p:attrNameLst>
                                          <p:attrName>style.visibility</p:attrName>
                                        </p:attrNameLst>
                                      </p:cBhvr>
                                      <p:to>
                                        <p:strVal val="visible"/>
                                      </p:to>
                                    </p:set>
                                    <p:anim calcmode="lin" valueType="num">
                                      <p:cBhvr>
                                        <p:cTn id="20" dur="500" fill="hold"/>
                                        <p:tgtEl>
                                          <p:spTgt spid="21509"/>
                                        </p:tgtEl>
                                        <p:attrNameLst>
                                          <p:attrName>ppt_w</p:attrName>
                                        </p:attrNameLst>
                                      </p:cBhvr>
                                      <p:tavLst>
                                        <p:tav tm="0">
                                          <p:val>
                                            <p:fltVal val="0"/>
                                          </p:val>
                                        </p:tav>
                                        <p:tav tm="100000">
                                          <p:val>
                                            <p:strVal val="#ppt_w"/>
                                          </p:val>
                                        </p:tav>
                                      </p:tavLst>
                                    </p:anim>
                                    <p:anim calcmode="lin" valueType="num">
                                      <p:cBhvr>
                                        <p:cTn id="21" dur="500" fill="hold"/>
                                        <p:tgtEl>
                                          <p:spTgt spid="21509"/>
                                        </p:tgtEl>
                                        <p:attrNameLst>
                                          <p:attrName>ppt_h</p:attrName>
                                        </p:attrNameLst>
                                      </p:cBhvr>
                                      <p:tavLst>
                                        <p:tav tm="0">
                                          <p:val>
                                            <p:strVal val="#ppt_h"/>
                                          </p:val>
                                        </p:tav>
                                        <p:tav tm="100000">
                                          <p:val>
                                            <p:strVal val="#ppt_h"/>
                                          </p:val>
                                        </p:tav>
                                      </p:tavLst>
                                    </p:anim>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21506"/>
                                        </p:tgtEl>
                                      </p:cBhvr>
                                    </p:animEffect>
                                    <p:set>
                                      <p:cBhvr>
                                        <p:cTn id="25" dur="1" fill="hold">
                                          <p:stCondLst>
                                            <p:cond delay="499"/>
                                          </p:stCondLst>
                                        </p:cTn>
                                        <p:tgtEl>
                                          <p:spTgt spid="2150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500" fill="hold">
                                          <p:stCondLst>
                                            <p:cond delay="0"/>
                                          </p:stCondLst>
                                        </p:cTn>
                                        <p:tgtEl>
                                          <p:spTgt spid="21514"/>
                                        </p:tgtEl>
                                        <p:attrNameLst>
                                          <p:attrName>style.visibility</p:attrName>
                                        </p:attrNameLst>
                                      </p:cBhvr>
                                      <p:to>
                                        <p:strVal val="visible"/>
                                      </p:to>
                                    </p:set>
                                    <p:animEffect transition="in" filter="wedge">
                                      <p:cBhvr>
                                        <p:cTn id="30" dur="500"/>
                                        <p:tgtEl>
                                          <p:spTgt spid="21514"/>
                                        </p:tgtEl>
                                      </p:cBhvr>
                                    </p:animEffect>
                                  </p:childTnLst>
                                </p:cTn>
                              </p:par>
                            </p:childTnLst>
                          </p:cTn>
                        </p:par>
                        <p:par>
                          <p:cTn id="31" fill="hold">
                            <p:stCondLst>
                              <p:cond delay="500"/>
                            </p:stCondLst>
                            <p:childTnLst>
                              <p:par>
                                <p:cTn id="32" presetID="17" presetClass="entr" presetSubtype="10" fill="hold" grpId="0" nodeType="afterEffect">
                                  <p:stCondLst>
                                    <p:cond delay="0"/>
                                  </p:stCondLst>
                                  <p:childTnLst>
                                    <p:set>
                                      <p:cBhvr>
                                        <p:cTn id="33" dur="500" fill="hold">
                                          <p:stCondLst>
                                            <p:cond delay="0"/>
                                          </p:stCondLst>
                                        </p:cTn>
                                        <p:tgtEl>
                                          <p:spTgt spid="21511"/>
                                        </p:tgtEl>
                                        <p:attrNameLst>
                                          <p:attrName>style.visibility</p:attrName>
                                        </p:attrNameLst>
                                      </p:cBhvr>
                                      <p:to>
                                        <p:strVal val="visible"/>
                                      </p:to>
                                    </p:set>
                                    <p:anim calcmode="lin" valueType="num">
                                      <p:cBhvr>
                                        <p:cTn id="34" dur="500" fill="hold"/>
                                        <p:tgtEl>
                                          <p:spTgt spid="21511"/>
                                        </p:tgtEl>
                                        <p:attrNameLst>
                                          <p:attrName>ppt_w</p:attrName>
                                        </p:attrNameLst>
                                      </p:cBhvr>
                                      <p:tavLst>
                                        <p:tav tm="0">
                                          <p:val>
                                            <p:fltVal val="0"/>
                                          </p:val>
                                        </p:tav>
                                        <p:tav tm="100000">
                                          <p:val>
                                            <p:strVal val="#ppt_w"/>
                                          </p:val>
                                        </p:tav>
                                      </p:tavLst>
                                    </p:anim>
                                    <p:anim calcmode="lin" valueType="num">
                                      <p:cBhvr>
                                        <p:cTn id="35" dur="500" fill="hold"/>
                                        <p:tgtEl>
                                          <p:spTgt spid="21511"/>
                                        </p:tgtEl>
                                        <p:attrNameLst>
                                          <p:attrName>ppt_h</p:attrName>
                                        </p:attrNameLst>
                                      </p:cBhvr>
                                      <p:tavLst>
                                        <p:tav tm="0">
                                          <p:val>
                                            <p:strVal val="#ppt_h"/>
                                          </p:val>
                                        </p:tav>
                                        <p:tav tm="100000">
                                          <p:val>
                                            <p:strVal val="#ppt_h"/>
                                          </p:val>
                                        </p:tav>
                                      </p:tavLst>
                                    </p:anim>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par>
                          <p:cTn id="38" fill="hold">
                            <p:stCondLst>
                              <p:cond delay="1000"/>
                            </p:stCondLst>
                            <p:childTnLst>
                              <p:par>
                                <p:cTn id="39" presetID="10" presetClass="exit" presetSubtype="0" fill="hold" nodeType="afterEffect">
                                  <p:stCondLst>
                                    <p:cond delay="0"/>
                                  </p:stCondLst>
                                  <p:childTnLst>
                                    <p:animEffect transition="out" filter="fade">
                                      <p:cBhvr>
                                        <p:cTn id="40" dur="500"/>
                                        <p:tgtEl>
                                          <p:spTgt spid="21507"/>
                                        </p:tgtEl>
                                      </p:cBhvr>
                                    </p:animEffect>
                                    <p:set>
                                      <p:cBhvr>
                                        <p:cTn id="41" dur="1" fill="hold">
                                          <p:stCondLst>
                                            <p:cond delay="500"/>
                                          </p:stCondLst>
                                        </p:cTn>
                                        <p:tgtEl>
                                          <p:spTgt spid="2150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517"/>
                                        </p:tgtEl>
                                        <p:attrNameLst>
                                          <p:attrName>style.visibility</p:attrName>
                                        </p:attrNameLst>
                                      </p:cBhvr>
                                      <p:to>
                                        <p:strVal val="visible"/>
                                      </p:to>
                                    </p:set>
                                    <p:anim calcmode="lin" valueType="num">
                                      <p:cBhvr>
                                        <p:cTn id="46" dur="500" fill="hold"/>
                                        <p:tgtEl>
                                          <p:spTgt spid="21517"/>
                                        </p:tgtEl>
                                        <p:attrNameLst>
                                          <p:attrName>ppt_x</p:attrName>
                                        </p:attrNameLst>
                                      </p:cBhvr>
                                      <p:tavLst>
                                        <p:tav tm="0">
                                          <p:val>
                                            <p:strVal val="#ppt_x"/>
                                          </p:val>
                                        </p:tav>
                                        <p:tav tm="100000">
                                          <p:val>
                                            <p:strVal val="#ppt_x"/>
                                          </p:val>
                                        </p:tav>
                                      </p:tavLst>
                                    </p:anim>
                                    <p:anim calcmode="lin" valueType="num">
                                      <p:cBhvr>
                                        <p:cTn id="47" dur="500" fill="hold"/>
                                        <p:tgtEl>
                                          <p:spTgt spid="21517"/>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nodeType="afterEffect">
                                  <p:stCondLst>
                                    <p:cond delay="0"/>
                                  </p:stCondLst>
                                  <p:childTnLst>
                                    <p:set>
                                      <p:cBhvr>
                                        <p:cTn id="50" dur="1" fill="hold">
                                          <p:stCondLst>
                                            <p:cond delay="0"/>
                                          </p:stCondLst>
                                        </p:cTn>
                                        <p:tgtEl>
                                          <p:spTgt spid="21508"/>
                                        </p:tgtEl>
                                        <p:attrNameLst>
                                          <p:attrName>style.visibility</p:attrName>
                                        </p:attrNameLst>
                                      </p:cBhvr>
                                      <p:to>
                                        <p:strVal val="visible"/>
                                      </p:to>
                                    </p:set>
                                    <p:anim calcmode="lin" valueType="num">
                                      <p:cBhvr>
                                        <p:cTn id="51" dur="500" fill="hold"/>
                                        <p:tgtEl>
                                          <p:spTgt spid="21508"/>
                                        </p:tgtEl>
                                        <p:attrNameLst>
                                          <p:attrName>ppt_x</p:attrName>
                                        </p:attrNameLst>
                                      </p:cBhvr>
                                      <p:tavLst>
                                        <p:tav tm="0">
                                          <p:val>
                                            <p:strVal val="#ppt_x"/>
                                          </p:val>
                                        </p:tav>
                                        <p:tav tm="100000">
                                          <p:val>
                                            <p:strVal val="#ppt_x"/>
                                          </p:val>
                                        </p:tav>
                                      </p:tavLst>
                                    </p:anim>
                                    <p:anim calcmode="lin" valueType="num">
                                      <p:cBhvr>
                                        <p:cTn id="52" dur="500" fill="hold"/>
                                        <p:tgtEl>
                                          <p:spTgt spid="21508"/>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0" presetClass="entr" presetSubtype="0" fill="hold" nodeType="afterEffect">
                                  <p:stCondLst>
                                    <p:cond delay="0"/>
                                  </p:stCondLst>
                                  <p:childTnLst>
                                    <p:set>
                                      <p:cBhvr>
                                        <p:cTn id="55" dur="1" fill="hold">
                                          <p:stCondLst>
                                            <p:cond delay="0"/>
                                          </p:stCondLst>
                                        </p:cTn>
                                        <p:tgtEl>
                                          <p:spTgt spid="21516"/>
                                        </p:tgtEl>
                                        <p:attrNameLst>
                                          <p:attrName>style.visibility</p:attrName>
                                        </p:attrNameLst>
                                      </p:cBhvr>
                                      <p:to>
                                        <p:strVal val="visible"/>
                                      </p:to>
                                    </p:set>
                                    <p:animEffect transition="in" filter="wedge">
                                      <p:cBhvr>
                                        <p:cTn id="56" dur="500"/>
                                        <p:tgtEl>
                                          <p:spTgt spid="21516"/>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1" grpId="0"/>
      <p:bldP spid="21515" grpId="0" bldLvl="0" animBg="1"/>
      <p:bldP spid="21517" grpId="0" bldLvl="0" animBg="1"/>
    </p:bldLst>
  </p:timing>
</p:sld>
</file>

<file path=ppt/tags/tag1.xml><?xml version="1.0" encoding="utf-8"?>
<p:tagLst xmlns:p="http://schemas.openxmlformats.org/presentationml/2006/main">
  <p:tag name="AS_UNIQUEID" val="373"/>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AS_UNIQUEID" val="4779"/>
</p:tagLst>
</file>

<file path=ppt/tags/tag101.xml><?xml version="1.0" encoding="utf-8"?>
<p:tagLst xmlns:p="http://schemas.openxmlformats.org/presentationml/2006/main">
  <p:tag name="AS_UNIQUEID" val="4780"/>
</p:tagLst>
</file>

<file path=ppt/tags/tag102.xml><?xml version="1.0" encoding="utf-8"?>
<p:tagLst xmlns:p="http://schemas.openxmlformats.org/presentationml/2006/main">
  <p:tag name="AS_UNIQUEID" val="4781"/>
</p:tagLst>
</file>

<file path=ppt/tags/tag103.xml><?xml version="1.0" encoding="utf-8"?>
<p:tagLst xmlns:p="http://schemas.openxmlformats.org/presentationml/2006/main">
  <p:tag name="AS_UNIQUEID" val="4782"/>
</p:tagLst>
</file>

<file path=ppt/tags/tag104.xml><?xml version="1.0" encoding="utf-8"?>
<p:tagLst xmlns:p="http://schemas.openxmlformats.org/presentationml/2006/main">
  <p:tag name="AS_UNIQUEID" val="4783"/>
</p:tagLst>
</file>

<file path=ppt/tags/tag105.xml><?xml version="1.0" encoding="utf-8"?>
<p:tagLst xmlns:p="http://schemas.openxmlformats.org/presentationml/2006/main">
  <p:tag name="AS_UNIQUEID" val="478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AS_UNIQUEID" val="4787"/>
</p:tagLst>
</file>

<file path=ppt/tags/tag108.xml><?xml version="1.0" encoding="utf-8"?>
<p:tagLst xmlns:p="http://schemas.openxmlformats.org/presentationml/2006/main">
  <p:tag name="AS_UNIQUEID" val="4788"/>
</p:tagLst>
</file>

<file path=ppt/tags/tag109.xml><?xml version="1.0" encoding="utf-8"?>
<p:tagLst xmlns:p="http://schemas.openxmlformats.org/presentationml/2006/main">
  <p:tag name="AS_UNIQUEID" val="4789"/>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AS_UNIQUEID" val="4790"/>
</p:tagLst>
</file>

<file path=ppt/tags/tag111.xml><?xml version="1.0" encoding="utf-8"?>
<p:tagLst xmlns:p="http://schemas.openxmlformats.org/presentationml/2006/main">
  <p:tag name="AS_UNIQUEID" val="4791"/>
</p:tagLst>
</file>

<file path=ppt/tags/tag112.xml><?xml version="1.0" encoding="utf-8"?>
<p:tagLst xmlns:p="http://schemas.openxmlformats.org/presentationml/2006/main">
  <p:tag name="AS_UNIQUEID" val="4792"/>
</p:tagLst>
</file>

<file path=ppt/tags/tag113.xml><?xml version="1.0" encoding="utf-8"?>
<p:tagLst xmlns:p="http://schemas.openxmlformats.org/presentationml/2006/main">
  <p:tag name="AS_UNIQUEID" val="4793"/>
</p:tagLst>
</file>

<file path=ppt/tags/tag114.xml><?xml version="1.0" encoding="utf-8"?>
<p:tagLst xmlns:p="http://schemas.openxmlformats.org/presentationml/2006/main">
  <p:tag name="AS_UNIQUEID" val="4794"/>
</p:tagLst>
</file>

<file path=ppt/tags/tag115.xml><?xml version="1.0" encoding="utf-8"?>
<p:tagLst xmlns:p="http://schemas.openxmlformats.org/presentationml/2006/main">
  <p:tag name="AS_UNIQUEID" val="4795"/>
</p:tagLst>
</file>

<file path=ppt/tags/tag116.xml><?xml version="1.0" encoding="utf-8"?>
<p:tagLst xmlns:p="http://schemas.openxmlformats.org/presentationml/2006/main">
  <p:tag name="AS_UNIQUEID" val="5118"/>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AS_UNIQUEID" val="5106"/>
</p:tagLst>
</file>

<file path=ppt/tags/tag155.xml><?xml version="1.0" encoding="utf-8"?>
<p:tagLst xmlns:p="http://schemas.openxmlformats.org/presentationml/2006/main">
  <p:tag name="AS_UNIQUEID" val="1644"/>
  <p:tag name="KSO_WM_BEAUTIFY_FLAG" val=""/>
</p:tagLst>
</file>

<file path=ppt/tags/tag156.xml><?xml version="1.0" encoding="utf-8"?>
<p:tagLst xmlns:p="http://schemas.openxmlformats.org/presentationml/2006/main">
  <p:tag name="AS_UNIQUEID" val="5068"/>
</p:tagLst>
</file>

<file path=ppt/tags/tag157.xml><?xml version="1.0" encoding="utf-8"?>
<p:tagLst xmlns:p="http://schemas.openxmlformats.org/presentationml/2006/main">
  <p:tag name="AS_UNIQUEID" val="5069"/>
</p:tagLst>
</file>

<file path=ppt/tags/tag158.xml><?xml version="1.0" encoding="utf-8"?>
<p:tagLst xmlns:p="http://schemas.openxmlformats.org/presentationml/2006/main">
  <p:tag name="AS_UNIQUEID" val="5070"/>
</p:tagLst>
</file>

<file path=ppt/tags/tag159.xml><?xml version="1.0" encoding="utf-8"?>
<p:tagLst xmlns:p="http://schemas.openxmlformats.org/presentationml/2006/main">
  <p:tag name="AS_UNIQUEID" val="507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AS_UNIQUEID" val="5072"/>
</p:tagLst>
</file>

<file path=ppt/tags/tag161.xml><?xml version="1.0" encoding="utf-8"?>
<p:tagLst xmlns:p="http://schemas.openxmlformats.org/presentationml/2006/main">
  <p:tag name="AS_UNIQUEID" val="5073"/>
</p:tagLst>
</file>

<file path=ppt/tags/tag162.xml><?xml version="1.0" encoding="utf-8"?>
<p:tagLst xmlns:p="http://schemas.openxmlformats.org/presentationml/2006/main">
  <p:tag name="AS_UNIQUEID" val="5074"/>
</p:tagLst>
</file>

<file path=ppt/tags/tag163.xml><?xml version="1.0" encoding="utf-8"?>
<p:tagLst xmlns:p="http://schemas.openxmlformats.org/presentationml/2006/main">
  <p:tag name="AS_UNIQUEID" val="5075"/>
</p:tagLst>
</file>

<file path=ppt/tags/tag164.xml><?xml version="1.0" encoding="utf-8"?>
<p:tagLst xmlns:p="http://schemas.openxmlformats.org/presentationml/2006/main">
  <p:tag name="AS_UNIQUEID" val="5076"/>
</p:tagLst>
</file>

<file path=ppt/tags/tag165.xml><?xml version="1.0" encoding="utf-8"?>
<p:tagLst xmlns:p="http://schemas.openxmlformats.org/presentationml/2006/main">
  <p:tag name="AS_UNIQUEID" val="5077"/>
</p:tagLst>
</file>

<file path=ppt/tags/tag166.xml><?xml version="1.0" encoding="utf-8"?>
<p:tagLst xmlns:p="http://schemas.openxmlformats.org/presentationml/2006/main">
  <p:tag name="AS_UNIQUEID" val="5078"/>
</p:tagLst>
</file>

<file path=ppt/tags/tag167.xml><?xml version="1.0" encoding="utf-8"?>
<p:tagLst xmlns:p="http://schemas.openxmlformats.org/presentationml/2006/main">
  <p:tag name="AS_UNIQUEID" val="5080"/>
</p:tagLst>
</file>

<file path=ppt/tags/tag168.xml><?xml version="1.0" encoding="utf-8"?>
<p:tagLst xmlns:p="http://schemas.openxmlformats.org/presentationml/2006/main">
  <p:tag name="AS_UNIQUEID" val="5081"/>
</p:tagLst>
</file>

<file path=ppt/tags/tag169.xml><?xml version="1.0" encoding="utf-8"?>
<p:tagLst xmlns:p="http://schemas.openxmlformats.org/presentationml/2006/main">
  <p:tag name="AS_UNIQUEID" val="5082"/>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AS_UNIQUEID" val="5083"/>
</p:tagLst>
</file>

<file path=ppt/tags/tag171.xml><?xml version="1.0" encoding="utf-8"?>
<p:tagLst xmlns:p="http://schemas.openxmlformats.org/presentationml/2006/main">
  <p:tag name="AS_UNIQUEID" val="5084"/>
</p:tagLst>
</file>

<file path=ppt/tags/tag172.xml><?xml version="1.0" encoding="utf-8"?>
<p:tagLst xmlns:p="http://schemas.openxmlformats.org/presentationml/2006/main">
  <p:tag name="AS_UNIQUEID" val="5085"/>
</p:tagLst>
</file>

<file path=ppt/tags/tag173.xml><?xml version="1.0" encoding="utf-8"?>
<p:tagLst xmlns:p="http://schemas.openxmlformats.org/presentationml/2006/main">
  <p:tag name="AS_UNIQUEID" val="5086"/>
</p:tagLst>
</file>

<file path=ppt/tags/tag174.xml><?xml version="1.0" encoding="utf-8"?>
<p:tagLst xmlns:p="http://schemas.openxmlformats.org/presentationml/2006/main">
  <p:tag name="AS_UNIQUEID" val="5087"/>
</p:tagLst>
</file>

<file path=ppt/tags/tag175.xml><?xml version="1.0" encoding="utf-8"?>
<p:tagLst xmlns:p="http://schemas.openxmlformats.org/presentationml/2006/main">
  <p:tag name="AS_UNIQUEID" val="5088"/>
</p:tagLst>
</file>

<file path=ppt/tags/tag176.xml><?xml version="1.0" encoding="utf-8"?>
<p:tagLst xmlns:p="http://schemas.openxmlformats.org/presentationml/2006/main">
  <p:tag name="AS_UNIQUEID" val="5089"/>
</p:tagLst>
</file>

<file path=ppt/tags/tag177.xml><?xml version="1.0" encoding="utf-8"?>
<p:tagLst xmlns:p="http://schemas.openxmlformats.org/presentationml/2006/main">
  <p:tag name="AS_UNIQUEID" val="5090"/>
</p:tagLst>
</file>

<file path=ppt/tags/tag178.xml><?xml version="1.0" encoding="utf-8"?>
<p:tagLst xmlns:p="http://schemas.openxmlformats.org/presentationml/2006/main">
  <p:tag name="AS_UNIQUEID" val="5091"/>
</p:tagLst>
</file>

<file path=ppt/tags/tag179.xml><?xml version="1.0" encoding="utf-8"?>
<p:tagLst xmlns:p="http://schemas.openxmlformats.org/presentationml/2006/main">
  <p:tag name="AS_UNIQUEID" val="5092"/>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AS_UNIQUEID" val="5093"/>
</p:tagLst>
</file>

<file path=ppt/tags/tag181.xml><?xml version="1.0" encoding="utf-8"?>
<p:tagLst xmlns:p="http://schemas.openxmlformats.org/presentationml/2006/main">
  <p:tag name="AS_UNIQUEID" val="5094"/>
</p:tagLst>
</file>

<file path=ppt/tags/tag182.xml><?xml version="1.0" encoding="utf-8"?>
<p:tagLst xmlns:p="http://schemas.openxmlformats.org/presentationml/2006/main">
  <p:tag name="AS_UNIQUEID" val="5095"/>
</p:tagLst>
</file>

<file path=ppt/tags/tag183.xml><?xml version="1.0" encoding="utf-8"?>
<p:tagLst xmlns:p="http://schemas.openxmlformats.org/presentationml/2006/main">
  <p:tag name="AS_UNIQUEID" val="5096"/>
</p:tagLst>
</file>

<file path=ppt/tags/tag184.xml><?xml version="1.0" encoding="utf-8"?>
<p:tagLst xmlns:p="http://schemas.openxmlformats.org/presentationml/2006/main">
  <p:tag name="AS_UNIQUEID" val="5097"/>
</p:tagLst>
</file>

<file path=ppt/tags/tag185.xml><?xml version="1.0" encoding="utf-8"?>
<p:tagLst xmlns:p="http://schemas.openxmlformats.org/presentationml/2006/main">
  <p:tag name="AS_UNIQUEID" val="5098"/>
</p:tagLst>
</file>

<file path=ppt/tags/tag186.xml><?xml version="1.0" encoding="utf-8"?>
<p:tagLst xmlns:p="http://schemas.openxmlformats.org/presentationml/2006/main">
  <p:tag name="AS_UNIQUEID" val="5099"/>
</p:tagLst>
</file>

<file path=ppt/tags/tag187.xml><?xml version="1.0" encoding="utf-8"?>
<p:tagLst xmlns:p="http://schemas.openxmlformats.org/presentationml/2006/main">
  <p:tag name="AS_UNIQUEID" val="5100"/>
</p:tagLst>
</file>

<file path=ppt/tags/tag188.xml><?xml version="1.0" encoding="utf-8"?>
<p:tagLst xmlns:p="http://schemas.openxmlformats.org/presentationml/2006/main">
  <p:tag name="AS_UNIQUEID" val="5101"/>
</p:tagLst>
</file>

<file path=ppt/tags/tag189.xml><?xml version="1.0" encoding="utf-8"?>
<p:tagLst xmlns:p="http://schemas.openxmlformats.org/presentationml/2006/main">
  <p:tag name="AS_UNIQUEID" val="5102"/>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AS_UNIQUEID" val="5103"/>
</p:tagLst>
</file>

<file path=ppt/tags/tag191.xml><?xml version="1.0" encoding="utf-8"?>
<p:tagLst xmlns:p="http://schemas.openxmlformats.org/presentationml/2006/main">
  <p:tag name="AS_UNIQUEID" val="5104"/>
</p:tagLst>
</file>

<file path=ppt/tags/tag192.xml><?xml version="1.0" encoding="utf-8"?>
<p:tagLst xmlns:p="http://schemas.openxmlformats.org/presentationml/2006/main">
  <p:tag name="AS_UNIQUEID" val="5105"/>
</p:tagLst>
</file>

<file path=ppt/tags/tag193.xml><?xml version="1.0" encoding="utf-8"?>
<p:tagLst xmlns:p="http://schemas.openxmlformats.org/presentationml/2006/main">
  <p:tag name="AS_UNIQUEID" val="5106"/>
</p:tagLst>
</file>

<file path=ppt/tags/tag194.xml><?xml version="1.0" encoding="utf-8"?>
<p:tagLst xmlns:p="http://schemas.openxmlformats.org/presentationml/2006/main">
  <p:tag name="AS_UNIQUEID" val="5107"/>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374"/>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AS_UNIQUEID" val="1636"/>
</p:tagLst>
</file>

<file path=ppt/tags/tag209.xml><?xml version="1.0" encoding="utf-8"?>
<p:tagLst xmlns:p="http://schemas.openxmlformats.org/presentationml/2006/main">
  <p:tag name="AS_UNIQUEID" val="1281"/>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AS_UNIQUEID" val="1296"/>
  <p:tag name="KSO_WM_BEAUTIFY_FLAG" val=""/>
</p:tagLst>
</file>

<file path=ppt/tags/tag211.xml><?xml version="1.0" encoding="utf-8"?>
<p:tagLst xmlns:p="http://schemas.openxmlformats.org/presentationml/2006/main">
  <p:tag name="AS_UNIQUEID" val="1280"/>
  <p:tag name="KSO_WM_BEAUTIFY_FLAG" val=""/>
</p:tagLst>
</file>

<file path=ppt/tags/tag212.xml><?xml version="1.0" encoding="utf-8"?>
<p:tagLst xmlns:p="http://schemas.openxmlformats.org/presentationml/2006/main">
  <p:tag name="AS_UNIQUEID" val="586"/>
  <p:tag name="KSO_WM_BEAUTIFY_FLAG" val=""/>
  <p:tag name="KSO_WM_UNIT_PLACING_PICTURE_USER_VIEWPORT" val="{&quot;height&quot;:3964.562204724409,&quot;width&quot;:6035.162204724409}"/>
</p:tagLst>
</file>

<file path=ppt/tags/tag213.xml><?xml version="1.0" encoding="utf-8"?>
<p:tagLst xmlns:p="http://schemas.openxmlformats.org/presentationml/2006/main">
  <p:tag name="AS_UNIQUEID" val="591"/>
</p:tagLst>
</file>

<file path=ppt/tags/tag214.xml><?xml version="1.0" encoding="utf-8"?>
<p:tagLst xmlns:p="http://schemas.openxmlformats.org/presentationml/2006/main">
  <p:tag name="AS_UNIQUEID" val="592"/>
</p:tagLst>
</file>

<file path=ppt/tags/tag215.xml><?xml version="1.0" encoding="utf-8"?>
<p:tagLst xmlns:p="http://schemas.openxmlformats.org/presentationml/2006/main">
  <p:tag name="AS_UNIQUEID" val="5113"/>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AS_UNIQUEID" val="1661"/>
  <p:tag name="KSO_WM_BEAUTIFY_FLAG" val=""/>
</p:tagLst>
</file>

<file path=ppt/tags/tag225.xml><?xml version="1.0" encoding="utf-8"?>
<p:tagLst xmlns:p="http://schemas.openxmlformats.org/presentationml/2006/main">
  <p:tag name="AS_UNIQUEID" val="1662"/>
  <p:tag name="KSO_WM_BEAUTIFY_FLAG" val=""/>
</p:tagLst>
</file>

<file path=ppt/tags/tag226.xml><?xml version="1.0" encoding="utf-8"?>
<p:tagLst xmlns:p="http://schemas.openxmlformats.org/presentationml/2006/main">
  <p:tag name="AS_UNIQUEID" val="1663"/>
  <p:tag name="KSO_WM_BEAUTIFY_FLAG" val=""/>
</p:tagLst>
</file>

<file path=ppt/tags/tag227.xml><?xml version="1.0" encoding="utf-8"?>
<p:tagLst xmlns:p="http://schemas.openxmlformats.org/presentationml/2006/main">
  <p:tag name="AS_UNIQUEID" val="1664"/>
  <p:tag name="KSO_WM_BEAUTIFY_FLAG" val=""/>
</p:tagLst>
</file>

<file path=ppt/tags/tag228.xml><?xml version="1.0" encoding="utf-8"?>
<p:tagLst xmlns:p="http://schemas.openxmlformats.org/presentationml/2006/main">
  <p:tag name="AS_UNIQUEID" val="1665"/>
  <p:tag name="KSO_WM_BEAUTIFY_FLAG" val=""/>
</p:tagLst>
</file>

<file path=ppt/tags/tag229.xml><?xml version="1.0" encoding="utf-8"?>
<p:tagLst xmlns:p="http://schemas.openxmlformats.org/presentationml/2006/main">
  <p:tag name="AS_UNIQUEID" val="5113"/>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37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AS_UNIQUEID" val="1493"/>
  <p:tag name="KSO_WM_BEAUTIFY_FLAG" val=""/>
</p:tagLst>
</file>

<file path=ppt/tags/tag32.xml><?xml version="1.0" encoding="utf-8"?>
<p:tagLst xmlns:p="http://schemas.openxmlformats.org/presentationml/2006/main">
  <p:tag name="AS_UNIQUEID" val="4705"/>
</p:tagLst>
</file>

<file path=ppt/tags/tag33.xml><?xml version="1.0" encoding="utf-8"?>
<p:tagLst xmlns:p="http://schemas.openxmlformats.org/presentationml/2006/main">
  <p:tag name="AS_UNIQUEID" val="4706"/>
</p:tagLst>
</file>

<file path=ppt/tags/tag34.xml><?xml version="1.0" encoding="utf-8"?>
<p:tagLst xmlns:p="http://schemas.openxmlformats.org/presentationml/2006/main">
  <p:tag name="AS_UNIQUEID" val="4707"/>
</p:tagLst>
</file>

<file path=ppt/tags/tag35.xml><?xml version="1.0" encoding="utf-8"?>
<p:tagLst xmlns:p="http://schemas.openxmlformats.org/presentationml/2006/main">
  <p:tag name="AS_UNIQUEID" val="4709"/>
</p:tagLst>
</file>

<file path=ppt/tags/tag36.xml><?xml version="1.0" encoding="utf-8"?>
<p:tagLst xmlns:p="http://schemas.openxmlformats.org/presentationml/2006/main">
  <p:tag name="AS_UNIQUEID" val="4356"/>
</p:tagLst>
</file>

<file path=ppt/tags/tag37.xml><?xml version="1.0" encoding="utf-8"?>
<p:tagLst xmlns:p="http://schemas.openxmlformats.org/presentationml/2006/main">
  <p:tag name="AS_UNIQUEID" val="4710"/>
</p:tagLst>
</file>

<file path=ppt/tags/tag38.xml><?xml version="1.0" encoding="utf-8"?>
<p:tagLst xmlns:p="http://schemas.openxmlformats.org/presentationml/2006/main">
  <p:tag name="AS_UNIQUEID" val="4357"/>
</p:tagLst>
</file>

<file path=ppt/tags/tag39.xml><?xml version="1.0" encoding="utf-8"?>
<p:tagLst xmlns:p="http://schemas.openxmlformats.org/presentationml/2006/main">
  <p:tag name="AS_UNIQUEID" val="4358"/>
</p:tagLst>
</file>

<file path=ppt/tags/tag4.xml><?xml version="1.0" encoding="utf-8"?>
<p:tagLst xmlns:p="http://schemas.openxmlformats.org/presentationml/2006/main">
  <p:tag name="AS_UNIQUEID" val="376"/>
</p:tagLst>
</file>

<file path=ppt/tags/tag40.xml><?xml version="1.0" encoding="utf-8"?>
<p:tagLst xmlns:p="http://schemas.openxmlformats.org/presentationml/2006/main">
  <p:tag name="AS_UNIQUEID" val="4359"/>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AS_UNIQUEID" val="4754"/>
</p:tagLst>
</file>

<file path=ppt/tags/tag71.xml><?xml version="1.0" encoding="utf-8"?>
<p:tagLst xmlns:p="http://schemas.openxmlformats.org/presentationml/2006/main">
  <p:tag name="AS_UNIQUEID" val="4755"/>
</p:tagLst>
</file>

<file path=ppt/tags/tag72.xml><?xml version="1.0" encoding="utf-8"?>
<p:tagLst xmlns:p="http://schemas.openxmlformats.org/presentationml/2006/main">
  <p:tag name="AS_UNIQUEID" val="4756"/>
</p:tagLst>
</file>

<file path=ppt/tags/tag73.xml><?xml version="1.0" encoding="utf-8"?>
<p:tagLst xmlns:p="http://schemas.openxmlformats.org/presentationml/2006/main">
  <p:tag name="AS_UNIQUEID" val="4757"/>
</p:tagLst>
</file>

<file path=ppt/tags/tag74.xml><?xml version="1.0" encoding="utf-8"?>
<p:tagLst xmlns:p="http://schemas.openxmlformats.org/presentationml/2006/main">
  <p:tag name="AS_UNIQUEID" val="4758"/>
</p:tagLst>
</file>

<file path=ppt/tags/tag75.xml><?xml version="1.0" encoding="utf-8"?>
<p:tagLst xmlns:p="http://schemas.openxmlformats.org/presentationml/2006/main">
  <p:tag name="AS_UNIQUEID" val="4759"/>
</p:tagLst>
</file>

<file path=ppt/tags/tag76.xml><?xml version="1.0" encoding="utf-8"?>
<p:tagLst xmlns:p="http://schemas.openxmlformats.org/presentationml/2006/main">
  <p:tag name="AS_UNIQUEID" val="4760"/>
</p:tagLst>
</file>

<file path=ppt/tags/tag77.xml><?xml version="1.0" encoding="utf-8"?>
<p:tagLst xmlns:p="http://schemas.openxmlformats.org/presentationml/2006/main">
  <p:tag name="AS_UNIQUEID" val="4761"/>
</p:tagLst>
</file>

<file path=ppt/tags/tag78.xml><?xml version="1.0" encoding="utf-8"?>
<p:tagLst xmlns:p="http://schemas.openxmlformats.org/presentationml/2006/main">
  <p:tag name="AS_UNIQUEID" val="4763"/>
</p:tagLst>
</file>

<file path=ppt/tags/tag79.xml><?xml version="1.0" encoding="utf-8"?>
<p:tagLst xmlns:p="http://schemas.openxmlformats.org/presentationml/2006/main">
  <p:tag name="AS_UNIQUEID" val="4764"/>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AS_UNIQUEID" val="4765"/>
</p:tagLst>
</file>

<file path=ppt/tags/tag81.xml><?xml version="1.0" encoding="utf-8"?>
<p:tagLst xmlns:p="http://schemas.openxmlformats.org/presentationml/2006/main">
  <p:tag name="AS_UNIQUEID" val="4766"/>
</p:tagLst>
</file>

<file path=ppt/tags/tag82.xml><?xml version="1.0" encoding="utf-8"?>
<p:tagLst xmlns:p="http://schemas.openxmlformats.org/presentationml/2006/main">
  <p:tag name="AS_UNIQUEID" val="4768"/>
</p:tagLst>
</file>

<file path=ppt/tags/tag83.xml><?xml version="1.0" encoding="utf-8"?>
<p:tagLst xmlns:p="http://schemas.openxmlformats.org/presentationml/2006/main">
  <p:tag name="AS_UNIQUEID" val="4769"/>
</p:tagLst>
</file>

<file path=ppt/tags/tag84.xml><?xml version="1.0" encoding="utf-8"?>
<p:tagLst xmlns:p="http://schemas.openxmlformats.org/presentationml/2006/main">
  <p:tag name="AS_UNIQUEID" val="4770"/>
</p:tagLst>
</file>

<file path=ppt/tags/tag85.xml><?xml version="1.0" encoding="utf-8"?>
<p:tagLst xmlns:p="http://schemas.openxmlformats.org/presentationml/2006/main">
  <p:tag name="AS_UNIQUEID" val="4771"/>
</p:tagLst>
</file>

<file path=ppt/tags/tag86.xml><?xml version="1.0" encoding="utf-8"?>
<p:tagLst xmlns:p="http://schemas.openxmlformats.org/presentationml/2006/main">
  <p:tag name="AS_UNIQUEID" val="4772"/>
</p:tagLst>
</file>

<file path=ppt/tags/tag87.xml><?xml version="1.0" encoding="utf-8"?>
<p:tagLst xmlns:p="http://schemas.openxmlformats.org/presentationml/2006/main">
  <p:tag name="AS_UNIQUEID" val="4774"/>
</p:tagLst>
</file>

<file path=ppt/tags/tag88.xml><?xml version="1.0" encoding="utf-8"?>
<p:tagLst xmlns:p="http://schemas.openxmlformats.org/presentationml/2006/main">
  <p:tag name="AS_UNIQUEID" val="4775"/>
</p:tagLst>
</file>

<file path=ppt/tags/tag89.xml><?xml version="1.0" encoding="utf-8"?>
<p:tagLst xmlns:p="http://schemas.openxmlformats.org/presentationml/2006/main">
  <p:tag name="AS_UNIQUEID" val="4776"/>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AS_UNIQUEID" val="4768"/>
</p:tagLst>
</file>

<file path=ppt/tags/tag92.xml><?xml version="1.0" encoding="utf-8"?>
<p:tagLst xmlns:p="http://schemas.openxmlformats.org/presentationml/2006/main">
  <p:tag name="AS_UNIQUEID" val="4769"/>
</p:tagLst>
</file>

<file path=ppt/tags/tag93.xml><?xml version="1.0" encoding="utf-8"?>
<p:tagLst xmlns:p="http://schemas.openxmlformats.org/presentationml/2006/main">
  <p:tag name="AS_UNIQUEID" val="4770"/>
</p:tagLst>
</file>

<file path=ppt/tags/tag94.xml><?xml version="1.0" encoding="utf-8"?>
<p:tagLst xmlns:p="http://schemas.openxmlformats.org/presentationml/2006/main">
  <p:tag name="AS_UNIQUEID" val="4771"/>
</p:tagLst>
</file>

<file path=ppt/tags/tag95.xml><?xml version="1.0" encoding="utf-8"?>
<p:tagLst xmlns:p="http://schemas.openxmlformats.org/presentationml/2006/main">
  <p:tag name="AS_UNIQUEID" val="4772"/>
</p:tagLst>
</file>

<file path=ppt/tags/tag96.xml><?xml version="1.0" encoding="utf-8"?>
<p:tagLst xmlns:p="http://schemas.openxmlformats.org/presentationml/2006/main">
  <p:tag name="AS_UNIQUEID" val="4774"/>
</p:tagLst>
</file>

<file path=ppt/tags/tag97.xml><?xml version="1.0" encoding="utf-8"?>
<p:tagLst xmlns:p="http://schemas.openxmlformats.org/presentationml/2006/main">
  <p:tag name="AS_UNIQUEID" val="4775"/>
</p:tagLst>
</file>

<file path=ppt/tags/tag98.xml><?xml version="1.0" encoding="utf-8"?>
<p:tagLst xmlns:p="http://schemas.openxmlformats.org/presentationml/2006/main">
  <p:tag name="AS_UNIQUEID" val="4776"/>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1824</Words>
  <Application>WPS 演示</Application>
  <PresentationFormat>宽屏</PresentationFormat>
  <Paragraphs>352</Paragraphs>
  <Slides>31</Slides>
  <Notes>1</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4</vt:i4>
      </vt:variant>
      <vt:variant>
        <vt:lpstr>幻灯片标题</vt:lpstr>
      </vt:variant>
      <vt:variant>
        <vt:i4>31</vt:i4>
      </vt:variant>
    </vt:vector>
  </HeadingPairs>
  <TitlesOfParts>
    <vt:vector size="53" baseType="lpstr">
      <vt:lpstr>Arial</vt:lpstr>
      <vt:lpstr>宋体</vt:lpstr>
      <vt:lpstr>Wingdings</vt:lpstr>
      <vt:lpstr>汉仪乐喵体简</vt:lpstr>
      <vt:lpstr>楷体</vt:lpstr>
      <vt:lpstr>Calibri</vt:lpstr>
      <vt:lpstr>Dutch801 XBd BT</vt:lpstr>
      <vt:lpstr>微软雅黑</vt:lpstr>
      <vt:lpstr>华文琥珀</vt:lpstr>
      <vt:lpstr>方正少儿简体</vt:lpstr>
      <vt:lpstr>Arial Unicode MS</vt:lpstr>
      <vt:lpstr>CommercialScript BT</vt:lpstr>
      <vt:lpstr>Segoe Print</vt:lpstr>
      <vt:lpstr>华文楷体</vt:lpstr>
      <vt:lpstr>汉仪颜楷简</vt:lpstr>
      <vt:lpstr>Courier New</vt:lpstr>
      <vt:lpstr>黑体</vt:lpstr>
      <vt:lpstr>WPS</vt:lpstr>
      <vt:lpstr>Flash.Movie</vt:lpstr>
      <vt:lpstr>Flash.Movie</vt:lpstr>
      <vt:lpstr>Flash.Movie</vt:lpstr>
      <vt:lpstr>Flash.Movie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陈书娴</cp:lastModifiedBy>
  <cp:revision>18</cp:revision>
  <dcterms:created xsi:type="dcterms:W3CDTF">2023-12-21T04:13:00Z</dcterms:created>
  <dcterms:modified xsi:type="dcterms:W3CDTF">2024-06-29T03:58:28Z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124A2BFBD6D1437680784485FD61D04D_13</vt:lpwstr>
  </property>
</Properties>
</file>