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8" r:id="rId3"/>
    <p:sldId id="256" r:id="rId4"/>
    <p:sldId id="257" r:id="rId5"/>
    <p:sldId id="259" r:id="rId6"/>
    <p:sldId id="260" r:id="rId7"/>
    <p:sldId id="261" r:id="rId8"/>
    <p:sldId id="262" r:id="rId9"/>
    <p:sldId id="263" r:id="rId10"/>
    <p:sldId id="270" r:id="rId11"/>
    <p:sldId id="264" r:id="rId12"/>
    <p:sldId id="265" r:id="rId13"/>
    <p:sldId id="266" r:id="rId14"/>
    <p:sldId id="271" r:id="rId15"/>
    <p:sldId id="267" r:id="rId16"/>
    <p:sldId id="272" r:id="rId17"/>
    <p:sldId id="273" r:id="rId18"/>
    <p:sldId id="274" r:id="rId19"/>
    <p:sldId id="276" r:id="rId20"/>
    <p:sldId id="278" r:id="rId21"/>
    <p:sldId id="26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224B8DC-0A95-4B21-9640-012C71AEAD66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3A653DD-4EBF-4929-923B-74F50CF1B039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49017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B8DC-0A95-4B21-9640-012C71AEAD66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53DD-4EBF-4929-923B-74F50CF1B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569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B8DC-0A95-4B21-9640-012C71AEAD66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53DD-4EBF-4929-923B-74F50CF1B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256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366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700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352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498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71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71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125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01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B8DC-0A95-4B21-9640-012C71AEAD66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53DD-4EBF-4929-923B-74F50CF1B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108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88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69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775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331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207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581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663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159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497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977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24B8DC-0A95-4B21-9640-012C71AEAD66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653DD-4EBF-4929-923B-74F50CF1B03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63888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289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2758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50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956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861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1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64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594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688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B8DC-0A95-4B21-9640-012C71AEAD66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53DD-4EBF-4929-923B-74F50CF1B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900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B8DC-0A95-4B21-9640-012C71AEAD66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53DD-4EBF-4929-923B-74F50CF1B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615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B8DC-0A95-4B21-9640-012C71AEAD66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53DD-4EBF-4929-923B-74F50CF1B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63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B8DC-0A95-4B21-9640-012C71AEAD66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53DD-4EBF-4929-923B-74F50CF1B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324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24B8DC-0A95-4B21-9640-012C71AEAD66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653DD-4EBF-4929-923B-74F50CF1B03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87952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24B8DC-0A95-4B21-9640-012C71AEAD66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653DD-4EBF-4929-923B-74F50CF1B03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299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B224B8DC-0A95-4B21-9640-012C71AEAD66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23A653DD-4EBF-4929-923B-74F50CF1B03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9265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89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7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41.png"/><Relationship Id="rId5" Type="http://schemas.openxmlformats.org/officeDocument/2006/relationships/image" Target="../media/image29.png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8.png"/><Relationship Id="rId2" Type="http://schemas.openxmlformats.org/officeDocument/2006/relationships/image" Target="../media/image26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41.png"/><Relationship Id="rId5" Type="http://schemas.openxmlformats.org/officeDocument/2006/relationships/image" Target="../media/image29.png"/><Relationship Id="rId15" Type="http://schemas.openxmlformats.org/officeDocument/2006/relationships/image" Target="../media/image47.png"/><Relationship Id="rId10" Type="http://schemas.openxmlformats.org/officeDocument/2006/relationships/image" Target="../media/image45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B30057-AD43-4F08-B1EF-524FC98F0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695" y="2143761"/>
            <a:ext cx="3557905" cy="4537075"/>
          </a:xfrm>
          <a:prstGeom prst="rect">
            <a:avLst/>
          </a:prstGeom>
        </p:spPr>
      </p:pic>
      <p:sp>
        <p:nvSpPr>
          <p:cNvPr id="5" name="标题 3">
            <a:extLst>
              <a:ext uri="{FF2B5EF4-FFF2-40B4-BE49-F238E27FC236}">
                <a16:creationId xmlns:a16="http://schemas.microsoft.com/office/drawing/2014/main" id="{417DAB59-B977-4135-B356-D263EF9EF403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242695" y="930515"/>
            <a:ext cx="9777730" cy="1118235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600" b="1" u="none" strike="noStrike" kern="1200" cap="none" spc="6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lt"/>
              </a:rPr>
              <a:t>《模型与建模》阅读交流</a:t>
            </a:r>
          </a:p>
        </p:txBody>
      </p:sp>
      <p:sp>
        <p:nvSpPr>
          <p:cNvPr id="6" name="副标题 4">
            <a:extLst>
              <a:ext uri="{FF2B5EF4-FFF2-40B4-BE49-F238E27FC236}">
                <a16:creationId xmlns:a16="http://schemas.microsoft.com/office/drawing/2014/main" id="{B3FF4BFF-8DE9-4D1A-8979-6E76641385A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104410" y="3328223"/>
            <a:ext cx="5088890" cy="13023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200" b="0" i="0" u="none" strike="noStrike" kern="1200" cap="none" spc="200" normalizeH="0" baseline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Arial" panose="020B0604020202020204" pitchFamily="34" charset="0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 algn="ctr" fontAlgn="ctr">
              <a:spcBef>
                <a:spcPts val="1000"/>
              </a:spcBef>
              <a:buSzPct val="100000"/>
              <a:buFont typeface="Wingdings" panose="05000000000000000000" charset="0"/>
              <a:buNone/>
            </a:pPr>
            <a:r>
              <a:rPr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江苏省奔牛高级中学</a:t>
            </a:r>
          </a:p>
          <a:p>
            <a:pPr indent="-285750" algn="ctr" fontAlgn="ctr">
              <a:spcBef>
                <a:spcPts val="1000"/>
              </a:spcBef>
              <a:buSzPct val="100000"/>
              <a:buFont typeface="Wingdings" panose="05000000000000000000" charset="0"/>
              <a:buNone/>
            </a:pP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杨坤</a:t>
            </a:r>
            <a:r>
              <a:rPr lang="en-US" altLang="zh-CN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</a:p>
          <a:p>
            <a:pPr indent="-285750" algn="ctr" fontAlgn="ctr">
              <a:spcBef>
                <a:spcPts val="1000"/>
              </a:spcBef>
              <a:buSzPct val="100000"/>
              <a:buFont typeface="Wingdings" panose="05000000000000000000" charset="0"/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2024.4.11</a:t>
            </a:r>
          </a:p>
        </p:txBody>
      </p:sp>
    </p:spTree>
    <p:extLst>
      <p:ext uri="{BB962C8B-B14F-4D97-AF65-F5344CB8AC3E}">
        <p14:creationId xmlns:p14="http://schemas.microsoft.com/office/powerpoint/2010/main" val="3570847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FE53BF-6864-452A-89C5-E85555E36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14300"/>
            <a:ext cx="7353300" cy="37147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80D9305-A89A-43F1-A092-CC0E2BC65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762" y="3586163"/>
            <a:ext cx="5412863" cy="299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2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9617E80-428E-4419-BAB4-82CFC99C4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831" y="284104"/>
            <a:ext cx="5100169" cy="25922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528F39D-2922-461E-83ED-EBD583E73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5" y="317561"/>
            <a:ext cx="5472112" cy="25587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3394FF9-D70D-478B-87A9-25FAD242E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57" y="3237449"/>
            <a:ext cx="5983421" cy="25587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CC0A813-9C36-4BDC-8F1E-F1D511933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578" y="3247213"/>
            <a:ext cx="5983422" cy="261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47745D-039C-425B-9FA6-3A0A6FF6D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422" y="476250"/>
            <a:ext cx="10111156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20">
            <a:extLst>
              <a:ext uri="{FF2B5EF4-FFF2-40B4-BE49-F238E27FC236}">
                <a16:creationId xmlns:a16="http://schemas.microsoft.com/office/drawing/2014/main" id="{98BB3484-7F30-4472-8A98-34CE8714736E}"/>
              </a:ext>
            </a:extLst>
          </p:cNvPr>
          <p:cNvSpPr/>
          <p:nvPr/>
        </p:nvSpPr>
        <p:spPr>
          <a:xfrm>
            <a:off x="804228" y="134620"/>
            <a:ext cx="4442460" cy="640080"/>
          </a:xfrm>
          <a:prstGeom prst="round2DiagRect">
            <a:avLst/>
          </a:prstGeom>
          <a:solidFill>
            <a:srgbClr val="154FB9"/>
          </a:solidFill>
          <a:ln w="12700" cap="flat" cmpd="sng" algn="ctr">
            <a:solidFill>
              <a:srgbClr val="5C8FC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建模式教学的常见模式</a:t>
            </a:r>
          </a:p>
        </p:txBody>
      </p:sp>
      <p:sp>
        <p:nvSpPr>
          <p:cNvPr id="3" name="剪去对角的矩形 5">
            <a:extLst>
              <a:ext uri="{FF2B5EF4-FFF2-40B4-BE49-F238E27FC236}">
                <a16:creationId xmlns:a16="http://schemas.microsoft.com/office/drawing/2014/main" id="{B3C0CF8A-CE85-4CC2-B676-6AEFD51DB26C}"/>
              </a:ext>
            </a:extLst>
          </p:cNvPr>
          <p:cNvSpPr/>
          <p:nvPr/>
        </p:nvSpPr>
        <p:spPr>
          <a:xfrm>
            <a:off x="5758404" y="134620"/>
            <a:ext cx="3312160" cy="619125"/>
          </a:xfrm>
          <a:prstGeom prst="snip2DiagRect">
            <a:avLst/>
          </a:prstGeom>
          <a:solidFill>
            <a:srgbClr val="C2E8BF"/>
          </a:solidFill>
          <a:ln w="12700" cap="flat" cmpd="sng" algn="ctr">
            <a:solidFill>
              <a:srgbClr val="5C8FC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论证式教学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8101134-4721-47DA-A8E8-DD83A7C190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23" r="9261"/>
          <a:stretch/>
        </p:blipFill>
        <p:spPr>
          <a:xfrm>
            <a:off x="2243579" y="965292"/>
            <a:ext cx="8550112" cy="517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84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3D159B2-3286-4F63-936C-22C9943B3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14" y="943736"/>
            <a:ext cx="10822364" cy="428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87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</p:spPr>
      </p:pic>
      <p:pic>
        <p:nvPicPr>
          <p:cNvPr id="2" name="组合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715215" y="1625478"/>
            <a:ext cx="3302493" cy="843378"/>
          </a:xfrm>
          <a:prstGeom prst="rect">
            <a:avLst/>
          </a:prstGeom>
        </p:spPr>
      </p:pic>
      <p:pic>
        <p:nvPicPr>
          <p:cNvPr id="3" name="组合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4242" y="2641547"/>
            <a:ext cx="4199137" cy="830997"/>
          </a:xfrm>
          <a:prstGeom prst="rect">
            <a:avLst/>
          </a:prstGeom>
        </p:spPr>
      </p:pic>
      <p:pic>
        <p:nvPicPr>
          <p:cNvPr id="4" name="组合3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33495" y="1439761"/>
            <a:ext cx="1827144" cy="1166066"/>
          </a:xfrm>
          <a:prstGeom prst="rect">
            <a:avLst/>
          </a:prstGeom>
        </p:spPr>
      </p:pic>
      <p:pic>
        <p:nvPicPr>
          <p:cNvPr id="5" name="组合4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6141028" y="1475376"/>
            <a:ext cx="3428541" cy="1047636"/>
          </a:xfrm>
          <a:prstGeom prst="rect">
            <a:avLst/>
          </a:prstGeom>
        </p:spPr>
      </p:pic>
      <p:pic>
        <p:nvPicPr>
          <p:cNvPr id="6" name="组合5"/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6919836" y="2468499"/>
            <a:ext cx="1096086" cy="754291"/>
          </a:xfrm>
          <a:prstGeom prst="rect">
            <a:avLst/>
          </a:prstGeom>
        </p:spPr>
      </p:pic>
      <p:pic>
        <p:nvPicPr>
          <p:cNvPr id="7" name="组合6"/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3906332" y="172830"/>
            <a:ext cx="4096588" cy="830997"/>
          </a:xfrm>
          <a:prstGeom prst="rect">
            <a:avLst/>
          </a:prstGeom>
        </p:spPr>
      </p:pic>
      <p:sp>
        <p:nvSpPr>
          <p:cNvPr id="8" name="形状1"/>
          <p:cNvSpPr txBox="1"/>
          <p:nvPr/>
        </p:nvSpPr>
        <p:spPr>
          <a:xfrm flipH="1">
            <a:off x="5954623" y="1003827"/>
            <a:ext cx="28575" cy="497000"/>
          </a:xfrm>
          <a:prstGeom prst="straightConnector1">
            <a:avLst/>
          </a:prstGeom>
          <a:solidFill>
            <a:srgbClr val="FFFFFF">
              <a:alpha val="0"/>
            </a:srgbClr>
          </a:solidFill>
          <a:ln w="28575">
            <a:solidFill>
              <a:srgbClr val="000000"/>
            </a:solidFill>
            <a:prstDash val="solid"/>
            <a:tailEnd type="triangle" w="med" len="med"/>
          </a:ln>
        </p:spPr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9" name="组合7"/>
          <p:cNvPicPr>
            <a:picLocks noChangeAspect="1"/>
          </p:cNvPicPr>
          <p:nvPr/>
        </p:nvPicPr>
        <p:blipFill>
          <a:blip r:embed="rId9"/>
          <a:stretch/>
        </p:blipFill>
        <p:spPr>
          <a:xfrm>
            <a:off x="3525436" y="1804217"/>
            <a:ext cx="1555886" cy="541538"/>
          </a:xfrm>
          <a:prstGeom prst="rect">
            <a:avLst/>
          </a:prstGeom>
        </p:spPr>
      </p:pic>
      <p:pic>
        <p:nvPicPr>
          <p:cNvPr id="10" name="组合8"/>
          <p:cNvPicPr>
            <a:picLocks noChangeAspect="1"/>
          </p:cNvPicPr>
          <p:nvPr/>
        </p:nvPicPr>
        <p:blipFill>
          <a:blip r:embed="rId10"/>
          <a:stretch/>
        </p:blipFill>
        <p:spPr>
          <a:xfrm>
            <a:off x="9536895" y="2039474"/>
            <a:ext cx="2612727" cy="1200329"/>
          </a:xfrm>
          <a:prstGeom prst="rect">
            <a:avLst/>
          </a:prstGeom>
        </p:spPr>
      </p:pic>
      <p:pic>
        <p:nvPicPr>
          <p:cNvPr id="11" name="组合9"/>
          <p:cNvPicPr>
            <a:picLocks noChangeAspect="1"/>
          </p:cNvPicPr>
          <p:nvPr/>
        </p:nvPicPr>
        <p:blipFill>
          <a:blip r:embed="rId11"/>
          <a:stretch/>
        </p:blipFill>
        <p:spPr>
          <a:xfrm>
            <a:off x="5688315" y="3086613"/>
            <a:ext cx="4333958" cy="104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</p:spPr>
      </p:pic>
      <p:pic>
        <p:nvPicPr>
          <p:cNvPr id="2" name="组合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715215" y="1625478"/>
            <a:ext cx="3302493" cy="843378"/>
          </a:xfrm>
          <a:prstGeom prst="rect">
            <a:avLst/>
          </a:prstGeom>
        </p:spPr>
      </p:pic>
      <p:pic>
        <p:nvPicPr>
          <p:cNvPr id="3" name="组合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4242" y="2641547"/>
            <a:ext cx="4199137" cy="830997"/>
          </a:xfrm>
          <a:prstGeom prst="rect">
            <a:avLst/>
          </a:prstGeom>
        </p:spPr>
      </p:pic>
      <p:pic>
        <p:nvPicPr>
          <p:cNvPr id="4" name="组合3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34302" y="1525011"/>
            <a:ext cx="1780913" cy="1116536"/>
          </a:xfrm>
          <a:prstGeom prst="rect">
            <a:avLst/>
          </a:prstGeom>
        </p:spPr>
      </p:pic>
      <p:pic>
        <p:nvPicPr>
          <p:cNvPr id="5" name="组合4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6147374" y="1653297"/>
            <a:ext cx="3302493" cy="843378"/>
          </a:xfrm>
          <a:prstGeom prst="rect">
            <a:avLst/>
          </a:prstGeom>
        </p:spPr>
      </p:pic>
      <p:pic>
        <p:nvPicPr>
          <p:cNvPr id="6" name="组合5"/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6860145" y="2496675"/>
            <a:ext cx="1003179" cy="690395"/>
          </a:xfrm>
          <a:prstGeom prst="rect">
            <a:avLst/>
          </a:prstGeom>
        </p:spPr>
      </p:pic>
      <p:pic>
        <p:nvPicPr>
          <p:cNvPr id="7" name="组合6"/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3906332" y="172830"/>
            <a:ext cx="4096588" cy="830997"/>
          </a:xfrm>
          <a:prstGeom prst="rect">
            <a:avLst/>
          </a:prstGeom>
        </p:spPr>
      </p:pic>
      <p:sp>
        <p:nvSpPr>
          <p:cNvPr id="8" name="形状1"/>
          <p:cNvSpPr txBox="1"/>
          <p:nvPr/>
        </p:nvSpPr>
        <p:spPr>
          <a:xfrm flipH="1">
            <a:off x="5954623" y="1003827"/>
            <a:ext cx="28575" cy="497000"/>
          </a:xfrm>
          <a:prstGeom prst="straightConnector1">
            <a:avLst/>
          </a:prstGeom>
          <a:solidFill>
            <a:srgbClr val="FFFFFF">
              <a:alpha val="0"/>
            </a:srgbClr>
          </a:solidFill>
          <a:ln w="28575">
            <a:solidFill>
              <a:srgbClr val="000000"/>
            </a:solidFill>
            <a:prstDash val="solid"/>
            <a:tailEnd type="triangle" w="med" len="med"/>
          </a:ln>
        </p:spPr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9" name="组合7"/>
          <p:cNvPicPr>
            <a:picLocks noChangeAspect="1"/>
          </p:cNvPicPr>
          <p:nvPr/>
        </p:nvPicPr>
        <p:blipFill>
          <a:blip r:embed="rId9"/>
          <a:stretch/>
        </p:blipFill>
        <p:spPr>
          <a:xfrm>
            <a:off x="3525436" y="1804217"/>
            <a:ext cx="1555886" cy="541538"/>
          </a:xfrm>
          <a:prstGeom prst="rect">
            <a:avLst/>
          </a:prstGeom>
        </p:spPr>
      </p:pic>
      <p:pic>
        <p:nvPicPr>
          <p:cNvPr id="10" name="组合8"/>
          <p:cNvPicPr>
            <a:picLocks noChangeAspect="1"/>
          </p:cNvPicPr>
          <p:nvPr/>
        </p:nvPicPr>
        <p:blipFill>
          <a:blip r:embed="rId10"/>
          <a:stretch/>
        </p:blipFill>
        <p:spPr>
          <a:xfrm>
            <a:off x="9536895" y="2074986"/>
            <a:ext cx="2612727" cy="1200329"/>
          </a:xfrm>
          <a:prstGeom prst="rect">
            <a:avLst/>
          </a:prstGeom>
        </p:spPr>
      </p:pic>
      <p:pic>
        <p:nvPicPr>
          <p:cNvPr id="11" name="组合9"/>
          <p:cNvPicPr>
            <a:picLocks noChangeAspect="1"/>
          </p:cNvPicPr>
          <p:nvPr/>
        </p:nvPicPr>
        <p:blipFill>
          <a:blip r:embed="rId11"/>
          <a:stretch/>
        </p:blipFill>
        <p:spPr>
          <a:xfrm>
            <a:off x="5688315" y="3150113"/>
            <a:ext cx="4333958" cy="1047636"/>
          </a:xfrm>
          <a:prstGeom prst="rect">
            <a:avLst/>
          </a:prstGeom>
        </p:spPr>
      </p:pic>
      <p:pic>
        <p:nvPicPr>
          <p:cNvPr id="12" name="组合10"/>
          <p:cNvPicPr>
            <a:picLocks noChangeAspect="1"/>
          </p:cNvPicPr>
          <p:nvPr/>
        </p:nvPicPr>
        <p:blipFill>
          <a:blip r:embed="rId12"/>
          <a:stretch/>
        </p:blipFill>
        <p:spPr>
          <a:xfrm>
            <a:off x="4522808" y="3505619"/>
            <a:ext cx="1171858" cy="832464"/>
          </a:xfrm>
          <a:prstGeom prst="rect">
            <a:avLst/>
          </a:prstGeom>
        </p:spPr>
      </p:pic>
      <p:pic>
        <p:nvPicPr>
          <p:cNvPr id="13" name="组合11"/>
          <p:cNvPicPr>
            <a:picLocks noChangeAspect="1"/>
          </p:cNvPicPr>
          <p:nvPr/>
        </p:nvPicPr>
        <p:blipFill>
          <a:blip r:embed="rId13"/>
          <a:stretch/>
        </p:blipFill>
        <p:spPr>
          <a:xfrm>
            <a:off x="100393" y="4313399"/>
            <a:ext cx="6961643" cy="104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67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</p:spPr>
      </p:pic>
      <p:pic>
        <p:nvPicPr>
          <p:cNvPr id="2" name="组合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715215" y="1625478"/>
            <a:ext cx="3302493" cy="843378"/>
          </a:xfrm>
          <a:prstGeom prst="rect">
            <a:avLst/>
          </a:prstGeom>
        </p:spPr>
      </p:pic>
      <p:pic>
        <p:nvPicPr>
          <p:cNvPr id="3" name="组合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4242" y="2641547"/>
            <a:ext cx="4199137" cy="830997"/>
          </a:xfrm>
          <a:prstGeom prst="rect">
            <a:avLst/>
          </a:prstGeom>
        </p:spPr>
      </p:pic>
      <p:pic>
        <p:nvPicPr>
          <p:cNvPr id="4" name="组合3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34302" y="1525011"/>
            <a:ext cx="1780913" cy="1116536"/>
          </a:xfrm>
          <a:prstGeom prst="rect">
            <a:avLst/>
          </a:prstGeom>
        </p:spPr>
      </p:pic>
      <p:pic>
        <p:nvPicPr>
          <p:cNvPr id="5" name="组合4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6147374" y="1653297"/>
            <a:ext cx="3302493" cy="843378"/>
          </a:xfrm>
          <a:prstGeom prst="rect">
            <a:avLst/>
          </a:prstGeom>
        </p:spPr>
      </p:pic>
      <p:pic>
        <p:nvPicPr>
          <p:cNvPr id="6" name="组合5"/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6860145" y="2496675"/>
            <a:ext cx="1003179" cy="690395"/>
          </a:xfrm>
          <a:prstGeom prst="rect">
            <a:avLst/>
          </a:prstGeom>
        </p:spPr>
      </p:pic>
      <p:pic>
        <p:nvPicPr>
          <p:cNvPr id="7" name="组合6"/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3906332" y="172830"/>
            <a:ext cx="4096588" cy="830997"/>
          </a:xfrm>
          <a:prstGeom prst="rect">
            <a:avLst/>
          </a:prstGeom>
        </p:spPr>
      </p:pic>
      <p:sp>
        <p:nvSpPr>
          <p:cNvPr id="8" name="形状1"/>
          <p:cNvSpPr txBox="1"/>
          <p:nvPr/>
        </p:nvSpPr>
        <p:spPr>
          <a:xfrm flipH="1">
            <a:off x="5954623" y="1003827"/>
            <a:ext cx="28575" cy="497000"/>
          </a:xfrm>
          <a:prstGeom prst="straightConnector1">
            <a:avLst/>
          </a:prstGeom>
          <a:solidFill>
            <a:srgbClr val="FFFFFF">
              <a:alpha val="0"/>
            </a:srgbClr>
          </a:solidFill>
          <a:ln w="28575">
            <a:solidFill>
              <a:srgbClr val="000000"/>
            </a:solidFill>
            <a:prstDash val="solid"/>
            <a:tailEnd type="triangle" w="med" len="med"/>
          </a:ln>
        </p:spPr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9" name="组合7"/>
          <p:cNvPicPr>
            <a:picLocks noChangeAspect="1"/>
          </p:cNvPicPr>
          <p:nvPr/>
        </p:nvPicPr>
        <p:blipFill>
          <a:blip r:embed="rId9"/>
          <a:stretch/>
        </p:blipFill>
        <p:spPr>
          <a:xfrm>
            <a:off x="3525436" y="1804217"/>
            <a:ext cx="1555886" cy="541538"/>
          </a:xfrm>
          <a:prstGeom prst="rect">
            <a:avLst/>
          </a:prstGeom>
        </p:spPr>
      </p:pic>
      <p:pic>
        <p:nvPicPr>
          <p:cNvPr id="10" name="组合8"/>
          <p:cNvPicPr>
            <a:picLocks noChangeAspect="1"/>
          </p:cNvPicPr>
          <p:nvPr/>
        </p:nvPicPr>
        <p:blipFill>
          <a:blip r:embed="rId10"/>
          <a:stretch/>
        </p:blipFill>
        <p:spPr>
          <a:xfrm>
            <a:off x="9536895" y="2074986"/>
            <a:ext cx="2612727" cy="1200329"/>
          </a:xfrm>
          <a:prstGeom prst="rect">
            <a:avLst/>
          </a:prstGeom>
        </p:spPr>
      </p:pic>
      <p:pic>
        <p:nvPicPr>
          <p:cNvPr id="11" name="组合9"/>
          <p:cNvPicPr>
            <a:picLocks noChangeAspect="1"/>
          </p:cNvPicPr>
          <p:nvPr/>
        </p:nvPicPr>
        <p:blipFill>
          <a:blip r:embed="rId11"/>
          <a:stretch/>
        </p:blipFill>
        <p:spPr>
          <a:xfrm>
            <a:off x="5694665" y="3238272"/>
            <a:ext cx="4207910" cy="843378"/>
          </a:xfrm>
          <a:prstGeom prst="rect">
            <a:avLst/>
          </a:prstGeom>
        </p:spPr>
      </p:pic>
      <p:pic>
        <p:nvPicPr>
          <p:cNvPr id="12" name="组合10"/>
          <p:cNvPicPr>
            <a:picLocks noChangeAspect="1"/>
          </p:cNvPicPr>
          <p:nvPr/>
        </p:nvPicPr>
        <p:blipFill>
          <a:blip r:embed="rId12"/>
          <a:stretch/>
        </p:blipFill>
        <p:spPr>
          <a:xfrm>
            <a:off x="4522808" y="3505619"/>
            <a:ext cx="1171858" cy="832464"/>
          </a:xfrm>
          <a:prstGeom prst="rect">
            <a:avLst/>
          </a:prstGeom>
        </p:spPr>
      </p:pic>
      <p:pic>
        <p:nvPicPr>
          <p:cNvPr id="13" name="组合11"/>
          <p:cNvPicPr>
            <a:picLocks noChangeAspect="1"/>
          </p:cNvPicPr>
          <p:nvPr/>
        </p:nvPicPr>
        <p:blipFill>
          <a:blip r:embed="rId13"/>
          <a:stretch/>
        </p:blipFill>
        <p:spPr>
          <a:xfrm>
            <a:off x="106743" y="4401558"/>
            <a:ext cx="6835595" cy="843378"/>
          </a:xfrm>
          <a:prstGeom prst="rect">
            <a:avLst/>
          </a:prstGeom>
        </p:spPr>
      </p:pic>
      <p:pic>
        <p:nvPicPr>
          <p:cNvPr id="14" name="组合12"/>
          <p:cNvPicPr>
            <a:picLocks noChangeAspect="1"/>
          </p:cNvPicPr>
          <p:nvPr/>
        </p:nvPicPr>
        <p:blipFill>
          <a:blip r:embed="rId14"/>
          <a:stretch/>
        </p:blipFill>
        <p:spPr>
          <a:xfrm>
            <a:off x="6856514" y="4127459"/>
            <a:ext cx="3855089" cy="1036885"/>
          </a:xfrm>
          <a:prstGeom prst="rect">
            <a:avLst/>
          </a:prstGeom>
        </p:spPr>
      </p:pic>
      <p:pic>
        <p:nvPicPr>
          <p:cNvPr id="15" name="组合13"/>
          <p:cNvPicPr>
            <a:picLocks noChangeAspect="1"/>
          </p:cNvPicPr>
          <p:nvPr/>
        </p:nvPicPr>
        <p:blipFill>
          <a:blip r:embed="rId15"/>
          <a:stretch/>
        </p:blipFill>
        <p:spPr>
          <a:xfrm>
            <a:off x="2203810" y="5244936"/>
            <a:ext cx="3519584" cy="118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27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</p:spPr>
      </p:pic>
      <p:pic>
        <p:nvPicPr>
          <p:cNvPr id="2" name="组合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715215" y="1625478"/>
            <a:ext cx="3302493" cy="843378"/>
          </a:xfrm>
          <a:prstGeom prst="rect">
            <a:avLst/>
          </a:prstGeom>
        </p:spPr>
      </p:pic>
      <p:pic>
        <p:nvPicPr>
          <p:cNvPr id="3" name="组合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4242" y="2641547"/>
            <a:ext cx="4199137" cy="830997"/>
          </a:xfrm>
          <a:prstGeom prst="rect">
            <a:avLst/>
          </a:prstGeom>
        </p:spPr>
      </p:pic>
      <p:pic>
        <p:nvPicPr>
          <p:cNvPr id="4" name="组合3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34302" y="1525011"/>
            <a:ext cx="1780913" cy="1116536"/>
          </a:xfrm>
          <a:prstGeom prst="rect">
            <a:avLst/>
          </a:prstGeom>
        </p:spPr>
      </p:pic>
      <p:pic>
        <p:nvPicPr>
          <p:cNvPr id="5" name="组合4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6147374" y="1653297"/>
            <a:ext cx="3302493" cy="843378"/>
          </a:xfrm>
          <a:prstGeom prst="rect">
            <a:avLst/>
          </a:prstGeom>
        </p:spPr>
      </p:pic>
      <p:pic>
        <p:nvPicPr>
          <p:cNvPr id="6" name="组合5"/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6860145" y="2496675"/>
            <a:ext cx="1003179" cy="690395"/>
          </a:xfrm>
          <a:prstGeom prst="rect">
            <a:avLst/>
          </a:prstGeom>
        </p:spPr>
      </p:pic>
      <p:pic>
        <p:nvPicPr>
          <p:cNvPr id="7" name="组合6"/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3906332" y="172830"/>
            <a:ext cx="4096588" cy="830997"/>
          </a:xfrm>
          <a:prstGeom prst="rect">
            <a:avLst/>
          </a:prstGeom>
        </p:spPr>
      </p:pic>
      <p:sp>
        <p:nvSpPr>
          <p:cNvPr id="8" name="形状1"/>
          <p:cNvSpPr txBox="1"/>
          <p:nvPr/>
        </p:nvSpPr>
        <p:spPr>
          <a:xfrm flipH="1">
            <a:off x="5954623" y="1003827"/>
            <a:ext cx="28575" cy="497000"/>
          </a:xfrm>
          <a:prstGeom prst="straightConnector1">
            <a:avLst/>
          </a:prstGeom>
          <a:solidFill>
            <a:srgbClr val="FFFFFF">
              <a:alpha val="0"/>
            </a:srgbClr>
          </a:solidFill>
          <a:ln w="28575">
            <a:solidFill>
              <a:srgbClr val="000000"/>
            </a:solidFill>
            <a:prstDash val="solid"/>
            <a:tailEnd type="triangle" w="med" len="med"/>
          </a:ln>
        </p:spPr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9" name="组合7"/>
          <p:cNvPicPr>
            <a:picLocks noChangeAspect="1"/>
          </p:cNvPicPr>
          <p:nvPr/>
        </p:nvPicPr>
        <p:blipFill>
          <a:blip r:embed="rId9"/>
          <a:stretch/>
        </p:blipFill>
        <p:spPr>
          <a:xfrm>
            <a:off x="3525436" y="1804217"/>
            <a:ext cx="1555886" cy="541538"/>
          </a:xfrm>
          <a:prstGeom prst="rect">
            <a:avLst/>
          </a:prstGeom>
        </p:spPr>
      </p:pic>
      <p:pic>
        <p:nvPicPr>
          <p:cNvPr id="10" name="组合8"/>
          <p:cNvPicPr>
            <a:picLocks noChangeAspect="1"/>
          </p:cNvPicPr>
          <p:nvPr/>
        </p:nvPicPr>
        <p:blipFill>
          <a:blip r:embed="rId10"/>
          <a:stretch/>
        </p:blipFill>
        <p:spPr>
          <a:xfrm>
            <a:off x="9536895" y="2074986"/>
            <a:ext cx="2612727" cy="1200329"/>
          </a:xfrm>
          <a:prstGeom prst="rect">
            <a:avLst/>
          </a:prstGeom>
        </p:spPr>
      </p:pic>
      <p:pic>
        <p:nvPicPr>
          <p:cNvPr id="11" name="组合9"/>
          <p:cNvPicPr>
            <a:picLocks noChangeAspect="1"/>
          </p:cNvPicPr>
          <p:nvPr/>
        </p:nvPicPr>
        <p:blipFill>
          <a:blip r:embed="rId11"/>
          <a:stretch/>
        </p:blipFill>
        <p:spPr>
          <a:xfrm>
            <a:off x="5694665" y="3238272"/>
            <a:ext cx="4207910" cy="843378"/>
          </a:xfrm>
          <a:prstGeom prst="rect">
            <a:avLst/>
          </a:prstGeom>
        </p:spPr>
      </p:pic>
      <p:pic>
        <p:nvPicPr>
          <p:cNvPr id="12" name="组合10"/>
          <p:cNvPicPr>
            <a:picLocks noChangeAspect="1"/>
          </p:cNvPicPr>
          <p:nvPr/>
        </p:nvPicPr>
        <p:blipFill>
          <a:blip r:embed="rId12"/>
          <a:stretch/>
        </p:blipFill>
        <p:spPr>
          <a:xfrm>
            <a:off x="4522808" y="3505619"/>
            <a:ext cx="1171858" cy="832464"/>
          </a:xfrm>
          <a:prstGeom prst="rect">
            <a:avLst/>
          </a:prstGeom>
        </p:spPr>
      </p:pic>
      <p:pic>
        <p:nvPicPr>
          <p:cNvPr id="13" name="组合11"/>
          <p:cNvPicPr>
            <a:picLocks noChangeAspect="1"/>
          </p:cNvPicPr>
          <p:nvPr/>
        </p:nvPicPr>
        <p:blipFill>
          <a:blip r:embed="rId13"/>
          <a:stretch/>
        </p:blipFill>
        <p:spPr>
          <a:xfrm>
            <a:off x="106743" y="4401558"/>
            <a:ext cx="6835595" cy="843378"/>
          </a:xfrm>
          <a:prstGeom prst="rect">
            <a:avLst/>
          </a:prstGeom>
        </p:spPr>
      </p:pic>
      <p:pic>
        <p:nvPicPr>
          <p:cNvPr id="14" name="组合12"/>
          <p:cNvPicPr>
            <a:picLocks noChangeAspect="1"/>
          </p:cNvPicPr>
          <p:nvPr/>
        </p:nvPicPr>
        <p:blipFill>
          <a:blip r:embed="rId14"/>
          <a:stretch/>
        </p:blipFill>
        <p:spPr>
          <a:xfrm>
            <a:off x="7072756" y="4176991"/>
            <a:ext cx="3664589" cy="846385"/>
          </a:xfrm>
          <a:prstGeom prst="rect">
            <a:avLst/>
          </a:prstGeom>
        </p:spPr>
      </p:pic>
      <p:sp>
        <p:nvSpPr>
          <p:cNvPr id="15" name="形状2"/>
          <p:cNvSpPr txBox="1"/>
          <p:nvPr/>
        </p:nvSpPr>
        <p:spPr>
          <a:xfrm>
            <a:off x="3524541" y="5244936"/>
            <a:ext cx="1191" cy="596571"/>
          </a:xfrm>
          <a:prstGeom prst="straightConnector1">
            <a:avLst/>
          </a:prstGeom>
          <a:solidFill>
            <a:srgbClr val="FFFFFF">
              <a:alpha val="0"/>
            </a:srgbClr>
          </a:solidFill>
          <a:ln w="76200">
            <a:solidFill>
              <a:srgbClr val="000000"/>
            </a:solidFill>
            <a:prstDash val="solid"/>
            <a:tailEnd type="triangle" w="med" len="med"/>
          </a:ln>
        </p:spPr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6" name="组合13"/>
          <p:cNvPicPr>
            <a:picLocks noChangeAspect="1"/>
          </p:cNvPicPr>
          <p:nvPr/>
        </p:nvPicPr>
        <p:blipFill>
          <a:blip r:embed="rId15"/>
          <a:stretch/>
        </p:blipFill>
        <p:spPr>
          <a:xfrm>
            <a:off x="6547561" y="4973441"/>
            <a:ext cx="6077592" cy="865665"/>
          </a:xfrm>
          <a:prstGeom prst="rect">
            <a:avLst/>
          </a:prstGeom>
        </p:spPr>
      </p:pic>
      <p:sp>
        <p:nvSpPr>
          <p:cNvPr id="17" name="形状3"/>
          <p:cNvSpPr txBox="1"/>
          <p:nvPr/>
        </p:nvSpPr>
        <p:spPr>
          <a:xfrm>
            <a:off x="2494260" y="5023376"/>
            <a:ext cx="4057095" cy="76200"/>
          </a:xfrm>
          <a:prstGeom prst="line">
            <a:avLst/>
          </a:prstGeom>
          <a:solidFill>
            <a:srgbClr val="FFFFFF">
              <a:alpha val="0"/>
            </a:srgbClr>
          </a:solidFill>
          <a:ln w="76200">
            <a:solidFill>
              <a:srgbClr val="0000FF"/>
            </a:solidFill>
            <a:prstDash val="solid"/>
          </a:ln>
        </p:spPr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组合14"/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128806" y="5981662"/>
            <a:ext cx="9041827" cy="6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66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4" y="19"/>
            <a:ext cx="6730565" cy="3925329"/>
          </a:xfrm>
          <a:prstGeom prst="rect">
            <a:avLst/>
          </a:prstGeom>
        </p:spPr>
      </p:pic>
      <p:pic>
        <p:nvPicPr>
          <p:cNvPr id="2" name="组合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115266" y="4474978"/>
            <a:ext cx="3847166" cy="664993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1612478" y="3835965"/>
            <a:ext cx="1502674" cy="1318941"/>
          </a:xfrm>
          <a:custGeom>
            <a:avLst/>
            <a:gdLst>
              <a:gd name="connsiteX0" fmla="*/ 0 w 1502674"/>
              <a:gd name="connsiteY0" fmla="*/ 442395 h 1318941"/>
              <a:gd name="connsiteX1" fmla="*/ 0 w 1502674"/>
              <a:gd name="connsiteY1" fmla="*/ 451663 h 1318941"/>
              <a:gd name="connsiteX2" fmla="*/ 4790 w 1502674"/>
              <a:gd name="connsiteY2" fmla="*/ 475855 h 1318941"/>
              <a:gd name="connsiteX3" fmla="*/ 5368 w 1502674"/>
              <a:gd name="connsiteY3" fmla="*/ 479895 h 1318941"/>
              <a:gd name="connsiteX4" fmla="*/ 8174 w 1502674"/>
              <a:gd name="connsiteY4" fmla="*/ 486403 h 1318941"/>
              <a:gd name="connsiteX5" fmla="*/ 11825 w 1502674"/>
              <a:gd name="connsiteY5" fmla="*/ 497787 h 1318941"/>
              <a:gd name="connsiteX6" fmla="*/ 18176 w 1502674"/>
              <a:gd name="connsiteY6" fmla="*/ 509604 h 1318941"/>
              <a:gd name="connsiteX7" fmla="*/ 21214 w 1502674"/>
              <a:gd name="connsiteY7" fmla="*/ 516651 h 1318941"/>
              <a:gd name="connsiteX8" fmla="*/ 24127 w 1502674"/>
              <a:gd name="connsiteY8" fmla="*/ 520679 h 1318941"/>
              <a:gd name="connsiteX9" fmla="*/ 26555 w 1502674"/>
              <a:gd name="connsiteY9" fmla="*/ 525196 h 1318941"/>
              <a:gd name="connsiteX10" fmla="*/ 44669 w 1502674"/>
              <a:gd name="connsiteY10" fmla="*/ 549081 h 1318941"/>
              <a:gd name="connsiteX11" fmla="*/ 47152 w 1502674"/>
              <a:gd name="connsiteY11" fmla="*/ 552513 h 1318941"/>
              <a:gd name="connsiteX12" fmla="*/ 180859 w 1502674"/>
              <a:gd name="connsiteY12" fmla="*/ 705774 h 1318941"/>
              <a:gd name="connsiteX13" fmla="*/ 1127005 w 1502674"/>
              <a:gd name="connsiteY13" fmla="*/ 656414 h 1318941"/>
              <a:gd name="connsiteX14" fmla="*/ 1502674 w 1502674"/>
              <a:gd name="connsiteY14" fmla="*/ 994701 h 1318941"/>
              <a:gd name="connsiteX15" fmla="*/ 1127005 w 1502674"/>
              <a:gd name="connsiteY15" fmla="*/ 1304893 h 1318941"/>
              <a:gd name="connsiteX16" fmla="*/ 1127005 w 1502674"/>
              <a:gd name="connsiteY16" fmla="*/ 1090565 h 1318941"/>
              <a:gd name="connsiteX17" fmla="*/ 463547 w 1502674"/>
              <a:gd name="connsiteY17" fmla="*/ 1040132 h 1318941"/>
              <a:gd name="connsiteX18" fmla="*/ 0 w 1502674"/>
              <a:gd name="connsiteY18" fmla="*/ 442395 h 1318941"/>
              <a:gd name="connsiteX0" fmla="*/ 1202139 w 1502674"/>
              <a:gd name="connsiteY0" fmla="*/ 8938 h 1318941"/>
              <a:gd name="connsiteX1" fmla="*/ 1202139 w 1502674"/>
              <a:gd name="connsiteY1" fmla="*/ 228762 h 1318941"/>
              <a:gd name="connsiteX2" fmla="*/ 638516 w 1502674"/>
              <a:gd name="connsiteY2" fmla="*/ 262633 h 1318941"/>
              <a:gd name="connsiteX3" fmla="*/ 44669 w 1502674"/>
              <a:gd name="connsiteY3" fmla="*/ 549081 h 1318941"/>
              <a:gd name="connsiteX4" fmla="*/ 24127 w 1502674"/>
              <a:gd name="connsiteY4" fmla="*/ 520679 h 1318941"/>
              <a:gd name="connsiteX5" fmla="*/ 18176 w 1502674"/>
              <a:gd name="connsiteY5" fmla="*/ 509604 h 1318941"/>
              <a:gd name="connsiteX6" fmla="*/ 8174 w 1502674"/>
              <a:gd name="connsiteY6" fmla="*/ 486403 h 1318941"/>
              <a:gd name="connsiteX7" fmla="*/ 4790 w 1502674"/>
              <a:gd name="connsiteY7" fmla="*/ 475855 h 1318941"/>
              <a:gd name="connsiteX8" fmla="*/ 0 w 1502674"/>
              <a:gd name="connsiteY8" fmla="*/ 442395 h 1318941"/>
              <a:gd name="connsiteX9" fmla="*/ 0 w 1502674"/>
              <a:gd name="connsiteY9" fmla="*/ 232172 h 131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2674" h="1295955">
                <a:moveTo>
                  <a:pt x="0" y="442395"/>
                </a:moveTo>
                <a:cubicBezTo>
                  <a:pt x="0" y="451663"/>
                  <a:pt x="989" y="460922"/>
                  <a:pt x="2962" y="470159"/>
                </a:cubicBezTo>
                <a:lnTo>
                  <a:pt x="4790" y="475855"/>
                </a:lnTo>
                <a:lnTo>
                  <a:pt x="5368" y="479895"/>
                </a:lnTo>
                <a:lnTo>
                  <a:pt x="8174" y="486403"/>
                </a:lnTo>
                <a:lnTo>
                  <a:pt x="11825" y="497787"/>
                </a:lnTo>
                <a:lnTo>
                  <a:pt x="18176" y="509604"/>
                </a:lnTo>
                <a:lnTo>
                  <a:pt x="21214" y="516651"/>
                </a:lnTo>
                <a:lnTo>
                  <a:pt x="24127" y="520679"/>
                </a:lnTo>
                <a:lnTo>
                  <a:pt x="26555" y="525196"/>
                </a:lnTo>
                <a:lnTo>
                  <a:pt x="44669" y="549081"/>
                </a:lnTo>
                <a:lnTo>
                  <a:pt x="47152" y="552513"/>
                </a:lnTo>
                <a:cubicBezTo>
                  <a:pt x="180859" y="705774"/>
                  <a:pt x="587946" y="829765"/>
                  <a:pt x="1127005" y="870742"/>
                </a:cubicBezTo>
                <a:lnTo>
                  <a:pt x="1127005" y="656414"/>
                </a:lnTo>
                <a:lnTo>
                  <a:pt x="1502674" y="994701"/>
                </a:lnTo>
                <a:lnTo>
                  <a:pt x="1127005" y="1304893"/>
                </a:lnTo>
                <a:lnTo>
                  <a:pt x="1127005" y="1090565"/>
                </a:lnTo>
                <a:cubicBezTo>
                  <a:pt x="463547" y="1040132"/>
                  <a:pt x="0" y="863949"/>
                  <a:pt x="0" y="662218"/>
                </a:cubicBezTo>
                <a:lnTo>
                  <a:pt x="0" y="442395"/>
                </a:lnTo>
                <a:close/>
              </a:path>
              <a:path w="1502674" h="1295955">
                <a:moveTo>
                  <a:pt x="1202139" y="8938"/>
                </a:moveTo>
                <a:lnTo>
                  <a:pt x="1202139" y="228762"/>
                </a:lnTo>
                <a:cubicBezTo>
                  <a:pt x="638516" y="262633"/>
                  <a:pt x="190034" y="388261"/>
                  <a:pt x="47116" y="552306"/>
                </a:cubicBezTo>
                <a:lnTo>
                  <a:pt x="44669" y="549081"/>
                </a:lnTo>
                <a:lnTo>
                  <a:pt x="24127" y="520679"/>
                </a:lnTo>
                <a:lnTo>
                  <a:pt x="18176" y="509604"/>
                </a:lnTo>
                <a:lnTo>
                  <a:pt x="8174" y="486403"/>
                </a:lnTo>
                <a:lnTo>
                  <a:pt x="4790" y="475855"/>
                </a:lnTo>
                <a:lnTo>
                  <a:pt x="0" y="442395"/>
                </a:lnTo>
                <a:cubicBezTo>
                  <a:pt x="0" y="232172"/>
                  <a:pt x="502507" y="50983"/>
                  <a:pt x="1202139" y="8938"/>
                </a:cubicBezTo>
                <a:close/>
              </a:path>
            </a:pathLst>
          </a:custGeom>
          <a:solidFill>
            <a:srgbClr val="5C81CC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希沃白板-文本1"/>
          <p:cNvSpPr txBox="1"/>
          <p:nvPr/>
        </p:nvSpPr>
        <p:spPr>
          <a:xfrm>
            <a:off x="1926050" y="5140252"/>
            <a:ext cx="11651615" cy="75681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结论：基因位于染色体上</a:t>
            </a:r>
          </a:p>
        </p:txBody>
      </p:sp>
    </p:spTree>
    <p:extLst>
      <p:ext uri="{BB962C8B-B14F-4D97-AF65-F5344CB8AC3E}">
        <p14:creationId xmlns:p14="http://schemas.microsoft.com/office/powerpoint/2010/main" val="2917285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20">
            <a:extLst>
              <a:ext uri="{FF2B5EF4-FFF2-40B4-BE49-F238E27FC236}">
                <a16:creationId xmlns:a16="http://schemas.microsoft.com/office/drawing/2014/main" id="{2D15FDEA-553C-43CB-BC9F-0671E91BBC7E}"/>
              </a:ext>
            </a:extLst>
          </p:cNvPr>
          <p:cNvSpPr/>
          <p:nvPr/>
        </p:nvSpPr>
        <p:spPr>
          <a:xfrm>
            <a:off x="776605" y="64135"/>
            <a:ext cx="4457065" cy="640080"/>
          </a:xfrm>
          <a:prstGeom prst="round2DiagRect">
            <a:avLst/>
          </a:prstGeom>
          <a:solidFill>
            <a:srgbClr val="154FB9"/>
          </a:solidFill>
          <a:ln w="12700" cap="flat" cmpd="sng" algn="ctr">
            <a:solidFill>
              <a:srgbClr val="5C8FC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建模式教学的常见模式</a:t>
            </a:r>
          </a:p>
        </p:txBody>
      </p:sp>
      <p:sp>
        <p:nvSpPr>
          <p:cNvPr id="3" name="剪去对角的矩形 2">
            <a:extLst>
              <a:ext uri="{FF2B5EF4-FFF2-40B4-BE49-F238E27FC236}">
                <a16:creationId xmlns:a16="http://schemas.microsoft.com/office/drawing/2014/main" id="{3383BCEA-15CE-4A15-8B18-B9A15AC1AAAE}"/>
              </a:ext>
            </a:extLst>
          </p:cNvPr>
          <p:cNvSpPr/>
          <p:nvPr/>
        </p:nvSpPr>
        <p:spPr>
          <a:xfrm>
            <a:off x="1921510" y="968375"/>
            <a:ext cx="3312160" cy="619125"/>
          </a:xfrm>
          <a:prstGeom prst="snip2DiagRect">
            <a:avLst/>
          </a:prstGeom>
          <a:solidFill>
            <a:srgbClr val="C2E8BF"/>
          </a:solidFill>
          <a:ln w="12700" cap="flat" cmpd="sng" algn="ctr">
            <a:solidFill>
              <a:srgbClr val="5C8FC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一、探究式教学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E156306-0090-4D12-855B-1E0F21011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710" y="0"/>
            <a:ext cx="6638290" cy="1997075"/>
          </a:xfrm>
          <a:prstGeom prst="rect">
            <a:avLst/>
          </a:prstGeom>
        </p:spPr>
      </p:pic>
      <p:sp>
        <p:nvSpPr>
          <p:cNvPr id="5" name="剪去对角的矩形 5">
            <a:extLst>
              <a:ext uri="{FF2B5EF4-FFF2-40B4-BE49-F238E27FC236}">
                <a16:creationId xmlns:a16="http://schemas.microsoft.com/office/drawing/2014/main" id="{30FA3A95-8E6F-4D81-B430-708FFAB6CCE1}"/>
              </a:ext>
            </a:extLst>
          </p:cNvPr>
          <p:cNvSpPr/>
          <p:nvPr/>
        </p:nvSpPr>
        <p:spPr>
          <a:xfrm>
            <a:off x="1921510" y="2592705"/>
            <a:ext cx="3312160" cy="619125"/>
          </a:xfrm>
          <a:prstGeom prst="snip2DiagRect">
            <a:avLst/>
          </a:prstGeom>
          <a:solidFill>
            <a:srgbClr val="C2E8BF"/>
          </a:solidFill>
          <a:ln w="12700" cap="flat" cmpd="sng" algn="ctr">
            <a:solidFill>
              <a:srgbClr val="5C8FC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二、情境式教学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B2F1235-D4DD-492F-8C46-DB9CEFA8D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225" y="2078990"/>
            <a:ext cx="6708140" cy="2050415"/>
          </a:xfrm>
          <a:prstGeom prst="rect">
            <a:avLst/>
          </a:prstGeom>
        </p:spPr>
      </p:pic>
      <p:sp>
        <p:nvSpPr>
          <p:cNvPr id="7" name="剪去对角的矩形 7">
            <a:extLst>
              <a:ext uri="{FF2B5EF4-FFF2-40B4-BE49-F238E27FC236}">
                <a16:creationId xmlns:a16="http://schemas.microsoft.com/office/drawing/2014/main" id="{26F8A059-6A18-494D-B01C-23518D8AF22F}"/>
              </a:ext>
            </a:extLst>
          </p:cNvPr>
          <p:cNvSpPr/>
          <p:nvPr/>
        </p:nvSpPr>
        <p:spPr>
          <a:xfrm>
            <a:off x="1921510" y="4784725"/>
            <a:ext cx="3312160" cy="619125"/>
          </a:xfrm>
          <a:prstGeom prst="snip2DiagRect">
            <a:avLst/>
          </a:prstGeom>
          <a:solidFill>
            <a:srgbClr val="C2E8BF"/>
          </a:solidFill>
          <a:ln w="12700" cap="flat" cmpd="sng" algn="ctr">
            <a:solidFill>
              <a:srgbClr val="5C8FC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三、支架式教学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8CB097B-21CD-40D6-96FD-172A31774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690" y="4211320"/>
            <a:ext cx="6797040" cy="233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3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5">
            <a:extLst>
              <a:ext uri="{FF2B5EF4-FFF2-40B4-BE49-F238E27FC236}">
                <a16:creationId xmlns:a16="http://schemas.microsoft.com/office/drawing/2014/main" id="{A0C914FC-20B6-413F-BC3C-50E02CA9DAC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94299" y="2130641"/>
            <a:ext cx="10875146" cy="13849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zh-CN" altLang="en-US" sz="6000" spc="15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感谢聆听！批评指正！</a:t>
            </a:r>
          </a:p>
        </p:txBody>
      </p:sp>
    </p:spTree>
    <p:extLst>
      <p:ext uri="{BB962C8B-B14F-4D97-AF65-F5344CB8AC3E}">
        <p14:creationId xmlns:p14="http://schemas.microsoft.com/office/powerpoint/2010/main" val="1800594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20">
            <a:extLst>
              <a:ext uri="{FF2B5EF4-FFF2-40B4-BE49-F238E27FC236}">
                <a16:creationId xmlns:a16="http://schemas.microsoft.com/office/drawing/2014/main" id="{5D373E4B-E82C-4B38-A31A-468360522EDD}"/>
              </a:ext>
            </a:extLst>
          </p:cNvPr>
          <p:cNvSpPr/>
          <p:nvPr/>
        </p:nvSpPr>
        <p:spPr>
          <a:xfrm>
            <a:off x="804228" y="134620"/>
            <a:ext cx="4442460" cy="640080"/>
          </a:xfrm>
          <a:prstGeom prst="round2DiagRect">
            <a:avLst/>
          </a:prstGeom>
          <a:solidFill>
            <a:srgbClr val="154FB9"/>
          </a:solidFill>
          <a:ln w="12700" cap="flat" cmpd="sng" algn="ctr">
            <a:solidFill>
              <a:srgbClr val="5C8FC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建模式教学的常见模式</a:t>
            </a:r>
          </a:p>
        </p:txBody>
      </p:sp>
      <p:sp>
        <p:nvSpPr>
          <p:cNvPr id="3" name="剪去对角的矩形 2">
            <a:extLst>
              <a:ext uri="{FF2B5EF4-FFF2-40B4-BE49-F238E27FC236}">
                <a16:creationId xmlns:a16="http://schemas.microsoft.com/office/drawing/2014/main" id="{7C588AAE-8601-4F86-B3AF-BCA6C13BC203}"/>
              </a:ext>
            </a:extLst>
          </p:cNvPr>
          <p:cNvSpPr/>
          <p:nvPr/>
        </p:nvSpPr>
        <p:spPr>
          <a:xfrm>
            <a:off x="2048193" y="934720"/>
            <a:ext cx="3312160" cy="619125"/>
          </a:xfrm>
          <a:prstGeom prst="snip2DiagRect">
            <a:avLst/>
          </a:prstGeom>
          <a:solidFill>
            <a:srgbClr val="C2E8BF"/>
          </a:solidFill>
          <a:ln w="12700" cap="flat" cmpd="sng" algn="ctr">
            <a:solidFill>
              <a:srgbClr val="5C8FC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四、主线式教学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9FEF819-D847-4BBB-BA97-591334303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483" y="0"/>
            <a:ext cx="6482080" cy="2635250"/>
          </a:xfrm>
          <a:prstGeom prst="rect">
            <a:avLst/>
          </a:prstGeom>
        </p:spPr>
      </p:pic>
      <p:sp>
        <p:nvSpPr>
          <p:cNvPr id="5" name="剪去对角的矩形 3">
            <a:extLst>
              <a:ext uri="{FF2B5EF4-FFF2-40B4-BE49-F238E27FC236}">
                <a16:creationId xmlns:a16="http://schemas.microsoft.com/office/drawing/2014/main" id="{6AE65E0D-4425-44B5-9A28-237B3D674A44}"/>
              </a:ext>
            </a:extLst>
          </p:cNvPr>
          <p:cNvSpPr/>
          <p:nvPr/>
        </p:nvSpPr>
        <p:spPr>
          <a:xfrm>
            <a:off x="2114868" y="3022600"/>
            <a:ext cx="3312160" cy="619125"/>
          </a:xfrm>
          <a:prstGeom prst="snip2DiagRect">
            <a:avLst/>
          </a:prstGeom>
          <a:solidFill>
            <a:srgbClr val="C2E8BF"/>
          </a:solidFill>
          <a:ln w="12700" cap="flat" cmpd="sng" algn="ctr">
            <a:solidFill>
              <a:srgbClr val="5C8FC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五、活动式教学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D27C80C-1BAF-4FDB-80EE-F91870C01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483" y="2733675"/>
            <a:ext cx="6482080" cy="321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3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6">
            <a:extLst>
              <a:ext uri="{FF2B5EF4-FFF2-40B4-BE49-F238E27FC236}">
                <a16:creationId xmlns:a16="http://schemas.microsoft.com/office/drawing/2014/main" id="{293A6EB3-7F8A-45C8-ACD6-50953738F65E}"/>
              </a:ext>
            </a:extLst>
          </p:cNvPr>
          <p:cNvSpPr/>
          <p:nvPr/>
        </p:nvSpPr>
        <p:spPr>
          <a:xfrm>
            <a:off x="1029018" y="303530"/>
            <a:ext cx="3312160" cy="619125"/>
          </a:xfrm>
          <a:prstGeom prst="snip2DiagRect">
            <a:avLst/>
          </a:prstGeom>
          <a:solidFill>
            <a:srgbClr val="C2E8BF"/>
          </a:solidFill>
          <a:ln w="12700" cap="flat" cmpd="sng" algn="ctr">
            <a:solidFill>
              <a:srgbClr val="5C8FC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六、变式教学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0E86A12-93BC-49DA-9728-5CA02F79E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89531" y="488566"/>
            <a:ext cx="3886343" cy="518382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56263D-9F30-4989-83C1-852C29327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07649" y="331119"/>
            <a:ext cx="4021268" cy="53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09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7">
            <a:extLst>
              <a:ext uri="{FF2B5EF4-FFF2-40B4-BE49-F238E27FC236}">
                <a16:creationId xmlns:a16="http://schemas.microsoft.com/office/drawing/2014/main" id="{21CED339-0E1C-41BF-A72F-5E1CA4A0F629}"/>
              </a:ext>
            </a:extLst>
          </p:cNvPr>
          <p:cNvSpPr/>
          <p:nvPr/>
        </p:nvSpPr>
        <p:spPr>
          <a:xfrm>
            <a:off x="941072" y="300970"/>
            <a:ext cx="3312160" cy="619125"/>
          </a:xfrm>
          <a:prstGeom prst="snip2DiagRect">
            <a:avLst/>
          </a:prstGeom>
          <a:solidFill>
            <a:srgbClr val="C2E8BF"/>
          </a:solidFill>
          <a:ln w="12700" cap="flat" cmpd="sng" algn="ctr">
            <a:solidFill>
              <a:srgbClr val="5C8FC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七、论证式教学</a:t>
            </a:r>
          </a:p>
        </p:txBody>
      </p:sp>
      <p:sp>
        <p:nvSpPr>
          <p:cNvPr id="3" name="剪去对角的矩形 8">
            <a:extLst>
              <a:ext uri="{FF2B5EF4-FFF2-40B4-BE49-F238E27FC236}">
                <a16:creationId xmlns:a16="http://schemas.microsoft.com/office/drawing/2014/main" id="{55EF45C3-FBDC-4D71-8051-A3C44B03B137}"/>
              </a:ext>
            </a:extLst>
          </p:cNvPr>
          <p:cNvSpPr/>
          <p:nvPr/>
        </p:nvSpPr>
        <p:spPr>
          <a:xfrm>
            <a:off x="941072" y="5724208"/>
            <a:ext cx="3983990" cy="619125"/>
          </a:xfrm>
          <a:prstGeom prst="snip2DiagRect">
            <a:avLst/>
          </a:prstGeom>
          <a:solidFill>
            <a:srgbClr val="C2E8BF"/>
          </a:solidFill>
          <a:ln w="12700" cap="flat" cmpd="sng" algn="ctr">
            <a:solidFill>
              <a:srgbClr val="5C8FC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八、情景体验式教学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191179D-01CC-4217-8B96-641CF3CB9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783319" y="-557287"/>
            <a:ext cx="5141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4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C6F155C-79AA-46D4-826F-5AD9DA1DD236}"/>
              </a:ext>
            </a:extLst>
          </p:cNvPr>
          <p:cNvSpPr txBox="1"/>
          <p:nvPr/>
        </p:nvSpPr>
        <p:spPr>
          <a:xfrm>
            <a:off x="932854" y="1556086"/>
            <a:ext cx="109114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/>
              <a:t>  生物学模型构建的教学旨在面向全体学生，倡导探究性学习，注重通过生活模型来搭建朴质现实与抽象思维之间的联系。注重以学生为主体，强调将认知及反思过程还给学生，将参与探究的机会还给学生，将动手和动脑，培养主动获取新知识的能力、批判性思维的能力、分析和解决问题的能力以及交流与合作的能力的机会还给学生。</a:t>
            </a:r>
          </a:p>
        </p:txBody>
      </p:sp>
      <p:sp>
        <p:nvSpPr>
          <p:cNvPr id="4" name="剪去对角的矩形 8">
            <a:extLst>
              <a:ext uri="{FF2B5EF4-FFF2-40B4-BE49-F238E27FC236}">
                <a16:creationId xmlns:a16="http://schemas.microsoft.com/office/drawing/2014/main" id="{C8FCDC76-F9E2-45EA-9C42-2F66E59FC5E9}"/>
              </a:ext>
            </a:extLst>
          </p:cNvPr>
          <p:cNvSpPr/>
          <p:nvPr/>
        </p:nvSpPr>
        <p:spPr>
          <a:xfrm>
            <a:off x="932854" y="494982"/>
            <a:ext cx="3782021" cy="619125"/>
          </a:xfrm>
          <a:prstGeom prst="snip2DiagRect">
            <a:avLst/>
          </a:prstGeom>
          <a:solidFill>
            <a:srgbClr val="C2E8BF"/>
          </a:solidFill>
          <a:ln w="12700" cap="flat" cmpd="sng" algn="ctr">
            <a:solidFill>
              <a:srgbClr val="5C8FC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左老师在书中说到：</a:t>
            </a:r>
          </a:p>
        </p:txBody>
      </p:sp>
    </p:spTree>
    <p:extLst>
      <p:ext uri="{BB962C8B-B14F-4D97-AF65-F5344CB8AC3E}">
        <p14:creationId xmlns:p14="http://schemas.microsoft.com/office/powerpoint/2010/main" val="241604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20">
            <a:extLst>
              <a:ext uri="{FF2B5EF4-FFF2-40B4-BE49-F238E27FC236}">
                <a16:creationId xmlns:a16="http://schemas.microsoft.com/office/drawing/2014/main" id="{98BB3484-7F30-4472-8A98-34CE8714736E}"/>
              </a:ext>
            </a:extLst>
          </p:cNvPr>
          <p:cNvSpPr/>
          <p:nvPr/>
        </p:nvSpPr>
        <p:spPr>
          <a:xfrm>
            <a:off x="804228" y="134620"/>
            <a:ext cx="4442460" cy="640080"/>
          </a:xfrm>
          <a:prstGeom prst="round2DiagRect">
            <a:avLst/>
          </a:prstGeom>
          <a:solidFill>
            <a:srgbClr val="154FB9"/>
          </a:solidFill>
          <a:ln w="12700" cap="flat" cmpd="sng" algn="ctr">
            <a:solidFill>
              <a:srgbClr val="5C8FC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建模式教学的常见模式</a:t>
            </a:r>
          </a:p>
        </p:txBody>
      </p:sp>
      <p:sp>
        <p:nvSpPr>
          <p:cNvPr id="3" name="剪去对角的矩形 5">
            <a:extLst>
              <a:ext uri="{FF2B5EF4-FFF2-40B4-BE49-F238E27FC236}">
                <a16:creationId xmlns:a16="http://schemas.microsoft.com/office/drawing/2014/main" id="{B3C0CF8A-CE85-4CC2-B676-6AEFD51DB26C}"/>
              </a:ext>
            </a:extLst>
          </p:cNvPr>
          <p:cNvSpPr/>
          <p:nvPr/>
        </p:nvSpPr>
        <p:spPr>
          <a:xfrm>
            <a:off x="5493385" y="134620"/>
            <a:ext cx="3312160" cy="619125"/>
          </a:xfrm>
          <a:prstGeom prst="snip2DiagRect">
            <a:avLst/>
          </a:prstGeom>
          <a:solidFill>
            <a:srgbClr val="C2E8BF"/>
          </a:solidFill>
          <a:ln w="12700" cap="flat" cmpd="sng" algn="ctr">
            <a:solidFill>
              <a:srgbClr val="5C8FC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情境式教学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17B51CF-B01D-46C3-B0DE-26C7976E6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572" y="1052235"/>
            <a:ext cx="5295658" cy="25640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DF18EB2-68ED-4902-B7AC-7E3770644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864" y="3893819"/>
            <a:ext cx="6520599" cy="258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0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5C13EEE-0287-48DA-BE29-852CAD201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18" y="157161"/>
            <a:ext cx="5116152" cy="28146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A2263B-2E1F-48CF-A73C-EBFE7694F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944" y="232170"/>
            <a:ext cx="4727666" cy="26646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C295BCF-1D06-4D1A-8A2C-FBA5EFFE2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15" y="3119345"/>
            <a:ext cx="7891462" cy="326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20">
            <a:extLst>
              <a:ext uri="{FF2B5EF4-FFF2-40B4-BE49-F238E27FC236}">
                <a16:creationId xmlns:a16="http://schemas.microsoft.com/office/drawing/2014/main" id="{98BB3484-7F30-4472-8A98-34CE8714736E}"/>
              </a:ext>
            </a:extLst>
          </p:cNvPr>
          <p:cNvSpPr/>
          <p:nvPr/>
        </p:nvSpPr>
        <p:spPr>
          <a:xfrm>
            <a:off x="804228" y="134620"/>
            <a:ext cx="4442460" cy="640080"/>
          </a:xfrm>
          <a:prstGeom prst="round2DiagRect">
            <a:avLst/>
          </a:prstGeom>
          <a:solidFill>
            <a:srgbClr val="154FB9"/>
          </a:solidFill>
          <a:ln w="12700" cap="flat" cmpd="sng" algn="ctr">
            <a:solidFill>
              <a:srgbClr val="5C8FC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建模式教学的常见模式</a:t>
            </a:r>
          </a:p>
        </p:txBody>
      </p:sp>
      <p:sp>
        <p:nvSpPr>
          <p:cNvPr id="3" name="剪去对角的矩形 5">
            <a:extLst>
              <a:ext uri="{FF2B5EF4-FFF2-40B4-BE49-F238E27FC236}">
                <a16:creationId xmlns:a16="http://schemas.microsoft.com/office/drawing/2014/main" id="{B3C0CF8A-CE85-4CC2-B676-6AEFD51DB26C}"/>
              </a:ext>
            </a:extLst>
          </p:cNvPr>
          <p:cNvSpPr/>
          <p:nvPr/>
        </p:nvSpPr>
        <p:spPr>
          <a:xfrm>
            <a:off x="5493385" y="134620"/>
            <a:ext cx="3312160" cy="619125"/>
          </a:xfrm>
          <a:prstGeom prst="snip2DiagRect">
            <a:avLst/>
          </a:prstGeom>
          <a:solidFill>
            <a:srgbClr val="C2E8BF"/>
          </a:solidFill>
          <a:ln w="12700" cap="flat" cmpd="sng" algn="ctr">
            <a:solidFill>
              <a:srgbClr val="5C8FC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kern="0" dirty="0">
                <a:solidFill>
                  <a:srgbClr val="000000"/>
                </a:solidFill>
                <a:latin typeface="Arial"/>
                <a:ea typeface="微软雅黑"/>
              </a:rPr>
              <a:t>支架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式教学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21192A7-71AE-40E7-980D-0138C0CA2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28" y="942976"/>
            <a:ext cx="6377862" cy="3238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0694C0-2802-4CFC-87B7-B5ABB4333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404" y="3786188"/>
            <a:ext cx="6094281" cy="293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0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极简大气通用模板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545_1*a*1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281_1*b*1"/>
  <p:tag name="KSO_WM_TEMPLATE_CATEGORY" val="custom"/>
  <p:tag name="KSO_WM_TEMPLATE_INDEX" val="20205281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9"/>
  <p:tag name="KSO_WM_UNIT_TYPE" val="b"/>
  <p:tag name="KSO_WM_UNIT_INDEX" val="1"/>
  <p:tag name="KSO_WM_UNIT_ISNUMDGMTITLE" val="0"/>
  <p:tag name="KSO_WM_UNIT_PRESET_TEXT" val="此处添加副标题内容"/>
  <p:tag name="KSO_WM_UNIT_BLOCK" val="0"/>
  <p:tag name="KSO_WM_UNIT_DEC_AREA_ID" val="c980e97159444202a620411a5082c42f"/>
  <p:tag name="KSO_WM_UNIT_DEFAULT_FONT" val="18;24;2"/>
  <p:tag name="KSO_WM_CHIP_GROUPID" val="5f2a1e7645e1f15ec24fe43a"/>
  <p:tag name="KSO_WM_CHIP_XID" val="5f2a1e7645e1f15ec24fe43b"/>
  <p:tag name="KSO_WM_CHIP_FILLAREA_FILL_RULE" val="{&quot;fill_align&quot;:&quot;cm&quot;,&quot;fill_mode&quot;:&quot;adaptive&quot;,&quot;sacle_strategy&quot;:&quot;smart&quot;}"/>
  <p:tag name="KSO_WM_ASSEMBLE_CHIP_INDEX" val="e7f8d54b29ea4f68b5544b20392582ab"/>
  <p:tag name="KSO_WM_UNIT_TEXT_FILL_FORE_SCHEMECOLOR_INDEX_BRIGHTNESS" val="0.35"/>
  <p:tag name="KSO_WM_UNIT_TEXT_FILL_FORE_SCHEMECOLOR_INDEX" val="13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2545_11*f*1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剪切">
  <a:themeElements>
    <a:clrScheme name="剪切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剪切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剪切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TM10001105[[fn=剪切]]</Template>
  <TotalTime>94</TotalTime>
  <Words>194</Words>
  <Application>Microsoft Office PowerPoint</Application>
  <PresentationFormat>宽屏</PresentationFormat>
  <Paragraphs>24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27" baseType="lpstr">
      <vt:lpstr>等线</vt:lpstr>
      <vt:lpstr>微软雅黑</vt:lpstr>
      <vt:lpstr>Arial</vt:lpstr>
      <vt:lpstr>Franklin Gothic Book</vt:lpstr>
      <vt:lpstr>Wingdings</vt:lpstr>
      <vt:lpstr>剪切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 坤</dc:creator>
  <cp:lastModifiedBy>杨 坤</cp:lastModifiedBy>
  <cp:revision>5</cp:revision>
  <dcterms:created xsi:type="dcterms:W3CDTF">2024-04-11T05:35:05Z</dcterms:created>
  <dcterms:modified xsi:type="dcterms:W3CDTF">2024-04-11T11:33:54Z</dcterms:modified>
</cp:coreProperties>
</file>