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jpg" ContentType="image/jpeg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36c19c6ba1224318" /><Relationship Type="http://schemas.openxmlformats.org/officeDocument/2006/relationships/extended-properties" Target="/docProps/app.xml" Id="rId2" /><Relationship Type="http://schemas.openxmlformats.org/package/2006/relationships/metadata/core-properties" Target="/docProps/core.xml" Id="R16df9b0dbf754379" /><Relationship Type="http://schemas.openxmlformats.org/officeDocument/2006/relationships/custom-properties" Target="/docProps/custom.xml" Id="Ra16507033a744770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29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30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31.png" Id="rId2" /><Relationship Type="http://schemas.openxmlformats.org/officeDocument/2006/relationships/image" Target="/ppt/media/image32.png" Id="rId3" /><Relationship Type="http://schemas.openxmlformats.org/officeDocument/2006/relationships/image" Target="/ppt/media/image33.png" Id="rId4" /><Relationship Type="http://schemas.openxmlformats.org/officeDocument/2006/relationships/image" Target="/ppt/media/image34.png" Id="rId5" /><Relationship Type="http://schemas.openxmlformats.org/officeDocument/2006/relationships/image" Target="/ppt/media/image35.png" Id="rId6" /><Relationship Type="http://schemas.openxmlformats.org/officeDocument/2006/relationships/image" Target="/ppt/media/image36.png" Id="rId7" /><Relationship Type="http://schemas.openxmlformats.org/officeDocument/2006/relationships/image" Target="/ppt/media/image37.png" Id="rId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38.png" Id="rId2" /><Relationship Type="http://schemas.openxmlformats.org/officeDocument/2006/relationships/image" Target="/ppt/media/image39.png" Id="rId3" /><Relationship Type="http://schemas.openxmlformats.org/officeDocument/2006/relationships/image" Target="/ppt/media/image40.png" Id="rId4" /><Relationship Type="http://schemas.openxmlformats.org/officeDocument/2006/relationships/image" Target="/ppt/media/image41.png" Id="rId5" /><Relationship Type="http://schemas.openxmlformats.org/officeDocument/2006/relationships/image" Target="/ppt/media/image42.png" Id="rId6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.jpg" Id="rId2" /><Relationship Type="http://schemas.openxmlformats.org/officeDocument/2006/relationships/image" Target="/ppt/media/image2.png" Id="rId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Relationship Type="http://schemas.openxmlformats.org/officeDocument/2006/relationships/image" Target="/ppt/media/image4.png" Id="rId3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5.png" Id="rId2" /><Relationship Type="http://schemas.openxmlformats.org/officeDocument/2006/relationships/image" Target="/ppt/media/image6.png" Id="rId3" /><Relationship Type="http://schemas.openxmlformats.org/officeDocument/2006/relationships/image" Target="/ppt/media/image7.png" Id="rId4" /><Relationship Type="http://schemas.openxmlformats.org/officeDocument/2006/relationships/image" Target="/ppt/media/image8.png" Id="rId5" /><Relationship Type="http://schemas.openxmlformats.org/officeDocument/2006/relationships/image" Target="/ppt/media/image9.png" Id="rId6" /><Relationship Type="http://schemas.openxmlformats.org/officeDocument/2006/relationships/image" Target="/ppt/media/image10.png" Id="rId7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11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12.png" Id="rId2" /><Relationship Type="http://schemas.openxmlformats.org/officeDocument/2006/relationships/image" Target="/ppt/media/image13.png" Id="rId3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4.png" Id="rId2" /><Relationship Type="http://schemas.openxmlformats.org/officeDocument/2006/relationships/image" Target="/ppt/media/image15.png" Id="rId3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16.png" Id="rId2" /><Relationship Type="http://schemas.openxmlformats.org/officeDocument/2006/relationships/image" Target="/ppt/media/image17.png" Id="rId3" /><Relationship Type="http://schemas.openxmlformats.org/officeDocument/2006/relationships/image" Target="/ppt/media/image18.png" Id="rId4" /><Relationship Type="http://schemas.openxmlformats.org/officeDocument/2006/relationships/image" Target="/ppt/media/image19.png" Id="rId5" /><Relationship Type="http://schemas.openxmlformats.org/officeDocument/2006/relationships/image" Target="/ppt/media/image20.png" Id="rId6" /><Relationship Type="http://schemas.openxmlformats.org/officeDocument/2006/relationships/image" Target="/ppt/media/image21.png" Id="rId7" /><Relationship Type="http://schemas.openxmlformats.org/officeDocument/2006/relationships/image" Target="/ppt/media/image22.png" Id="rId8" /><Relationship Type="http://schemas.openxmlformats.org/officeDocument/2006/relationships/image" Target="/ppt/media/image23.png" Id="rId9" /><Relationship Type="http://schemas.openxmlformats.org/officeDocument/2006/relationships/image" Target="/ppt/media/image24.png" Id="rId10" /><Relationship Type="http://schemas.openxmlformats.org/officeDocument/2006/relationships/image" Target="/ppt/media/image25.png" Id="rId11" /><Relationship Type="http://schemas.openxmlformats.org/officeDocument/2006/relationships/image" Target="/ppt/media/image26.png" Id="rId1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27.png" Id="rId2" /><Relationship Type="http://schemas.openxmlformats.org/officeDocument/2006/relationships/image" Target="/ppt/media/image28.png" Id="rId3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69" y="1169622"/>
            <a:ext cx="10472976" cy="4684995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2553443" y="251508"/>
            <a:ext cx="7239000" cy="818044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4099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第2章 基因和染色体的关系</a:t>
            </a:r>
          </a:p>
        </p:txBody>
      </p:sp>
      <p:sp>
        <p:nvSpPr>
          <p:cNvPr id="4" name="文本2"/>
          <p:cNvSpPr txBox="1"/>
          <p:nvPr/>
        </p:nvSpPr>
        <p:spPr>
          <a:xfrm>
            <a:off x="2873997" y="5802278"/>
            <a:ext cx="6286500" cy="713720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江苏省奔牛高级中学  生物组 杨坤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53572" y="224714"/>
            <a:ext cx="11886209" cy="13335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buFont typeface="Wingdings"/>
              <a:buChar char="«"/>
            </a:pPr>
            <a:r>
              <a:rPr lang="zh-CN" altLang="en-US" sz="34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小组合作活动1（6人一组）：在白板上写出</a:t>
            </a:r>
            <a:r>
              <a:rPr lang="zh-CN" altLang="en-US" sz="3499" b="1" i="0" dirty="0">
                <a:solidFill>
                  <a:srgbClr val="FF0000">
                    <a:alpha val="100000"/>
                  </a:srgbClr>
                </a:solidFill>
                <a:latin typeface="等线"/>
                <a:ea typeface="等线"/>
              </a:rPr>
              <a:t>假说3</a:t>
            </a:r>
            <a:r>
              <a:rPr lang="zh-CN" altLang="en-US" sz="34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条件下的遗传分析图解。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1585960" y="1909191"/>
            <a:ext cx="8652024" cy="619106"/>
          </a:xfrm>
          <a:prstGeom prst="rect"/>
          <a:solidFill>
            <a:srgbClr val="FFEE00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3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sp>
        <p:nvSpPr>
          <p:cNvPr id="4" name="文本1"/>
          <p:cNvSpPr txBox="1"/>
          <p:nvPr/>
        </p:nvSpPr>
        <p:spPr>
          <a:xfrm>
            <a:off x="14573" y="1327814"/>
            <a:ext cx="5905133" cy="110414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假说2：只位于X染色体上(Ⅱ</a:t>
            </a:r>
            <a:r>
              <a:rPr lang="zh-CN" altLang="en-US" sz="4242" b="1" i="0" baseline="-2500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2</a:t>
            </a: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)</a:t>
            </a:r>
          </a:p>
          <a:p>
            <a:pPr marL="0" algn="l"/>
          </a:p>
        </p:txBody>
      </p:sp>
      <p:sp>
        <p:nvSpPr>
          <p:cNvPr id="5" name="文本2"/>
          <p:cNvSpPr txBox="1"/>
          <p:nvPr/>
        </p:nvSpPr>
        <p:spPr>
          <a:xfrm>
            <a:off x="5588117" y="1327575"/>
            <a:ext cx="7270300" cy="74833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假说3：基因存在XY染色体同源区段（Ⅰ）上</a:t>
            </a:r>
          </a:p>
        </p:txBody>
      </p:sp>
      <p:sp>
        <p:nvSpPr>
          <p:cNvPr id="6" name="形状2"/>
          <p:cNvSpPr txBox="1"/>
          <p:nvPr/>
        </p:nvSpPr>
        <p:spPr>
          <a:xfrm>
            <a:off x="-798624" y="8047730"/>
            <a:ext cx="12128065" cy="4295758"/>
          </a:xfrm>
          <a:prstGeom prst="rect"/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3"/>
          <p:cNvSpPr txBox="1"/>
          <p:nvPr/>
        </p:nvSpPr>
        <p:spPr>
          <a:xfrm>
            <a:off x="1960350" y="1886712"/>
            <a:ext cx="8282883" cy="664993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100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测交方案1：用白眼雄果蝇，对红眼雌性测交</a:t>
            </a:r>
          </a:p>
        </p:txBody>
      </p:sp>
      <p:grpSp>
        <p:nvGrpSpPr>
          <p:cNvPr id="8" name="组合1"/>
          <p:cNvGrpSpPr/>
          <p:nvPr/>
        </p:nvGrpSpPr>
        <p:grpSpPr>
          <a:xfrm>
            <a:off x="342729" y="318049"/>
            <a:ext cx="4723924" cy="680301"/>
            <a:chOff x="0" y="0"/>
            <a:chExt cx="4723924" cy="680301"/>
          </a:xfrm>
        </p:grpSpPr>
        <p:sp>
          <p:nvSpPr>
            <p:cNvPr id="9" name="形状3"/>
            <p:cNvSpPr txBox="1"/>
            <p:nvPr/>
          </p:nvSpPr>
          <p:spPr>
            <a:xfrm>
              <a:off x="35518" y="56722"/>
              <a:ext cx="4438174" cy="584778"/>
            </a:xfrm>
            <a:prstGeom prst="rect"/>
            <a:solidFill>
              <a:srgbClr val="FFFF00">
                <a:alpha val="100000"/>
              </a:srgbClr>
            </a:solidFill>
            <a:ln w="19050">
              <a:solidFill>
                <a:srgbClr val="00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4"/>
            <p:cNvSpPr txBox="1"/>
            <p:nvPr/>
          </p:nvSpPr>
          <p:spPr>
            <a:xfrm>
              <a:off x="0" y="0"/>
              <a:ext cx="4723924" cy="680301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200" b="1" i="0" dirty="0">
                  <a:solidFill>
                    <a:srgbClr val="0000FF">
                      <a:alpha val="100000"/>
                    </a:srgbClr>
                  </a:solidFill>
                  <a:latin typeface="微软雅黑"/>
                  <a:ea typeface="微软雅黑"/>
                </a:rPr>
                <a:t>3、演绎推理，实验验证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257404" y="224714"/>
            <a:ext cx="11886209" cy="169303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buFont typeface="Wingdings"/>
              <a:buChar char="«"/>
            </a:pPr>
            <a:r>
              <a:rPr lang="zh-CN" altLang="en-US" sz="34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小组合作活动2（6人一组）：在白板上写出</a:t>
            </a:r>
            <a:r>
              <a:rPr lang="zh-CN" altLang="en-US" sz="3100" b="1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测交方案1：用白眼雄果蝇，对红眼雌性测交</a:t>
            </a:r>
            <a:r>
              <a:rPr lang="zh-CN" altLang="en-US" sz="34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的遗传分析图解，</a:t>
            </a:r>
            <a:r>
              <a:rPr lang="zh-CN" altLang="en-US" sz="3499" b="1" i="0" dirty="0">
                <a:solidFill>
                  <a:srgbClr val="3B00FF">
                    <a:alpha val="100000"/>
                  </a:srgbClr>
                </a:solidFill>
                <a:latin typeface="等线"/>
                <a:ea typeface="等线"/>
              </a:rPr>
              <a:t>1-4组</a:t>
            </a:r>
            <a:r>
              <a:rPr lang="zh-CN" altLang="en-US" sz="34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写出</a:t>
            </a:r>
            <a:r>
              <a:rPr lang="zh-CN" altLang="en-US" sz="3499" b="1" i="0" dirty="0">
                <a:solidFill>
                  <a:srgbClr val="3B00FF">
                    <a:alpha val="100000"/>
                  </a:srgbClr>
                </a:solidFill>
                <a:latin typeface="等线"/>
                <a:ea typeface="等线"/>
              </a:rPr>
              <a:t>假说2</a:t>
            </a:r>
            <a:r>
              <a:rPr lang="zh-CN" altLang="en-US" sz="34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的条件下，</a:t>
            </a:r>
            <a:r>
              <a:rPr lang="zh-CN" altLang="en-US" sz="3499" b="1" i="0" dirty="0">
                <a:solidFill>
                  <a:srgbClr val="3B00FF">
                    <a:alpha val="100000"/>
                  </a:srgbClr>
                </a:solidFill>
                <a:latin typeface="等线"/>
                <a:ea typeface="等线"/>
              </a:rPr>
              <a:t>5-9组</a:t>
            </a:r>
            <a:r>
              <a:rPr lang="zh-CN" altLang="en-US" sz="34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写出</a:t>
            </a:r>
            <a:r>
              <a:rPr lang="zh-CN" altLang="en-US" sz="3499" b="1" i="0" dirty="0">
                <a:solidFill>
                  <a:srgbClr val="3B00FF">
                    <a:alpha val="100000"/>
                  </a:srgbClr>
                </a:solidFill>
                <a:latin typeface="等线"/>
                <a:ea typeface="等线"/>
              </a:rPr>
              <a:t>假说3</a:t>
            </a:r>
            <a:r>
              <a:rPr lang="zh-CN" altLang="en-US" sz="34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的条件下。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77019" y="287169"/>
            <a:ext cx="4438174" cy="584778"/>
          </a:xfrm>
          <a:prstGeom prst="rect"/>
          <a:solidFill>
            <a:srgbClr val="FFFF00">
              <a:alpha val="100000"/>
            </a:srgbClr>
          </a:solidFill>
          <a:ln w="1905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3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59" y="881586"/>
            <a:ext cx="9761230" cy="3768280"/>
          </a:xfrm>
          <a:prstGeom prst="rect">
            <a:avLst/>
          </a:prstGeom>
        </p:spPr>
      </p:pic>
      <p:sp>
        <p:nvSpPr>
          <p:cNvPr id="4" name="文本1"/>
          <p:cNvSpPr txBox="1"/>
          <p:nvPr/>
        </p:nvSpPr>
        <p:spPr>
          <a:xfrm>
            <a:off x="5531977" y="2978163"/>
            <a:ext cx="2465289" cy="52721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199" b="1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（测交方案1）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25651" y="262157"/>
            <a:ext cx="4723924" cy="68030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200" b="1" i="0" dirty="0">
                <a:solidFill>
                  <a:srgbClr val="0000FF">
                    <a:alpha val="100000"/>
                  </a:srgbClr>
                </a:solidFill>
                <a:latin typeface="微软雅黑"/>
                <a:ea typeface="微软雅黑"/>
              </a:rPr>
              <a:t>3、演绎推理，实验验证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77019" y="287169"/>
            <a:ext cx="4438174" cy="584778"/>
          </a:xfrm>
          <a:prstGeom prst="rect"/>
          <a:solidFill>
            <a:srgbClr val="FFFF00">
              <a:alpha val="100000"/>
            </a:srgbClr>
          </a:solidFill>
          <a:ln w="1905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3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sp>
        <p:nvSpPr>
          <p:cNvPr id="4" name="形状2"/>
          <p:cNvSpPr txBox="1"/>
          <p:nvPr/>
        </p:nvSpPr>
        <p:spPr>
          <a:xfrm flipH="1">
            <a:off x="6278601" y="1086416"/>
            <a:ext cx="28575" cy="4643079"/>
          </a:xfrm>
          <a:prstGeom prst="line"/>
          <a:solidFill>
            <a:srgbClr val="FFFFFF">
              <a:alpha val="0"/>
            </a:srgbClr>
          </a:solidFill>
          <a:ln w="28575">
            <a:solidFill>
              <a:srgbClr val="000000">
                <a:alpha val="100000"/>
              </a:srgbClr>
            </a:solidFill>
            <a:prstDash val="sysDash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5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0" t="29437" r="0" b="0"/>
          <a:stretch>
            <a:fillRect/>
          </a:stretch>
        </p:blipFill>
        <p:spPr>
          <a:xfrm>
            <a:off x="166754" y="2704052"/>
            <a:ext cx="11830050" cy="3035008"/>
          </a:xfrm>
          <a:prstGeom prst="rect">
            <a:avLst/>
          </a:prstGeom>
        </p:spPr>
      </p:pic>
      <p:sp>
        <p:nvSpPr>
          <p:cNvPr id="6" name="形状3"/>
          <p:cNvSpPr txBox="1"/>
          <p:nvPr/>
        </p:nvSpPr>
        <p:spPr>
          <a:xfrm>
            <a:off x="2248938" y="1942662"/>
            <a:ext cx="8059684" cy="523256"/>
          </a:xfrm>
          <a:prstGeom prst="rect"/>
          <a:solidFill>
            <a:srgbClr val="FFEE00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1"/>
          <p:cNvSpPr txBox="1"/>
          <p:nvPr/>
        </p:nvSpPr>
        <p:spPr>
          <a:xfrm>
            <a:off x="2334520" y="1852174"/>
            <a:ext cx="9337700" cy="855493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100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方案2：用白眼雌果蝇，对</a:t>
            </a:r>
            <a:r>
              <a:rPr lang="zh-CN" altLang="en-US" sz="3100" b="1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野生</a:t>
            </a:r>
            <a:r>
              <a:rPr lang="zh-CN" altLang="en-US" sz="3100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红眼雄性测交</a:t>
            </a:r>
          </a:p>
        </p:txBody>
      </p:sp>
      <p:pic>
        <p:nvPicPr>
          <p:cNvPr id="8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0" r="52892" b="0"/>
          <a:stretch>
            <a:fillRect/>
          </a:stretch>
        </p:blipFill>
        <p:spPr>
          <a:xfrm>
            <a:off x="510121" y="1365523"/>
            <a:ext cx="5464140" cy="570433"/>
          </a:xfrm>
          <a:prstGeom prst="rect">
            <a:avLst/>
          </a:prstGeom>
        </p:spPr>
      </p:pic>
      <p:pic>
        <p:nvPicPr>
          <p:cNvPr id="9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384" t="0" r="0" b="0"/>
          <a:stretch>
            <a:fillRect/>
          </a:stretch>
        </p:blipFill>
        <p:spPr>
          <a:xfrm>
            <a:off x="6462274" y="1350883"/>
            <a:ext cx="5730240" cy="599440"/>
          </a:xfrm>
          <a:prstGeom prst="rect">
            <a:avLst/>
          </a:prstGeom>
        </p:spPr>
      </p:pic>
      <p:pic>
        <p:nvPicPr>
          <p:cNvPr id="10" name="图片5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727" y="4112180"/>
            <a:ext cx="114300" cy="219075"/>
          </a:xfrm>
          <a:prstGeom prst="rect">
            <a:avLst/>
          </a:prstGeom>
        </p:spPr>
      </p:pic>
      <p:sp>
        <p:nvSpPr>
          <p:cNvPr id="11" name="形状4"/>
          <p:cNvSpPr txBox="1"/>
          <p:nvPr/>
        </p:nvSpPr>
        <p:spPr>
          <a:xfrm>
            <a:off x="373618" y="3636721"/>
            <a:ext cx="5736936" cy="2098005"/>
          </a:xfrm>
          <a:prstGeom prst="rect"/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2" name="形状5"/>
          <p:cNvSpPr txBox="1"/>
          <p:nvPr/>
        </p:nvSpPr>
        <p:spPr>
          <a:xfrm>
            <a:off x="6326086" y="3597535"/>
            <a:ext cx="5737225" cy="2176145"/>
          </a:xfrm>
          <a:prstGeom prst="rect"/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13" name="图片6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739" y="5402161"/>
            <a:ext cx="8145392" cy="1047638"/>
          </a:xfrm>
          <a:prstGeom prst="rect">
            <a:avLst/>
          </a:prstGeom>
        </p:spPr>
      </p:pic>
      <p:pic>
        <p:nvPicPr>
          <p:cNvPr id="14" name="图片7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2302" t="59023" r="15277" b="34319"/>
          <a:stretch>
            <a:fillRect/>
          </a:stretch>
        </p:blipFill>
        <p:spPr>
          <a:xfrm>
            <a:off x="9340510" y="3199333"/>
            <a:ext cx="235582" cy="295275"/>
          </a:xfrm>
          <a:prstGeom prst="rect">
            <a:avLst/>
          </a:prstGeom>
        </p:spPr>
      </p:pic>
      <p:sp>
        <p:nvSpPr>
          <p:cNvPr id="15" name="文本2"/>
          <p:cNvSpPr txBox="1"/>
          <p:nvPr/>
        </p:nvSpPr>
        <p:spPr>
          <a:xfrm>
            <a:off x="73209" y="246297"/>
            <a:ext cx="4723924" cy="68030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200" b="1" i="0" dirty="0">
                <a:solidFill>
                  <a:srgbClr val="0000FF">
                    <a:alpha val="100000"/>
                  </a:srgbClr>
                </a:solidFill>
                <a:latin typeface="微软雅黑"/>
                <a:ea typeface="微软雅黑"/>
              </a:rPr>
              <a:t>3、演绎推理，实验验证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1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199834" y="1139314"/>
            <a:ext cx="11651615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结论：白眼基因仅位于X染色体上，Y染色体上不含有它的等位基因</a:t>
            </a:r>
          </a:p>
        </p:txBody>
      </p:sp>
      <p:pic>
        <p:nvPicPr>
          <p:cNvPr id="4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173" y="2543127"/>
            <a:ext cx="2449954" cy="3204610"/>
          </a:xfrm>
          <a:prstGeom prst="rect">
            <a:avLst/>
          </a:prstGeom>
        </p:spPr>
      </p:pic>
      <p:pic>
        <p:nvPicPr>
          <p:cNvPr id="5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65" y="2648160"/>
            <a:ext cx="2450238" cy="3099346"/>
          </a:xfrm>
          <a:prstGeom prst="rect">
            <a:avLst/>
          </a:prstGeom>
        </p:spPr>
      </p:pic>
      <p:pic>
        <p:nvPicPr>
          <p:cNvPr id="6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599" y="2730417"/>
            <a:ext cx="3165291" cy="2934967"/>
          </a:xfrm>
          <a:prstGeom prst="rect">
            <a:avLst/>
          </a:prstGeom>
        </p:spPr>
      </p:pic>
      <p:pic>
        <p:nvPicPr>
          <p:cNvPr id="7" name="图片5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grpSp>
        <p:nvGrpSpPr>
          <p:cNvPr id="8" name="组合1"/>
          <p:cNvGrpSpPr/>
          <p:nvPr/>
        </p:nvGrpSpPr>
        <p:grpSpPr>
          <a:xfrm>
            <a:off x="57350" y="262157"/>
            <a:ext cx="4542949" cy="680301"/>
            <a:chOff x="0" y="0"/>
            <a:chExt cx="4542949" cy="680301"/>
          </a:xfrm>
        </p:grpSpPr>
        <p:sp>
          <p:nvSpPr>
            <p:cNvPr id="9" name="形状1"/>
            <p:cNvSpPr txBox="1"/>
            <p:nvPr/>
          </p:nvSpPr>
          <p:spPr>
            <a:xfrm>
              <a:off x="19669" y="25012"/>
              <a:ext cx="4466749" cy="584778"/>
            </a:xfrm>
            <a:prstGeom prst="rect"/>
            <a:solidFill>
              <a:srgbClr val="FFFF00">
                <a:alpha val="100000"/>
              </a:srgbClr>
            </a:solidFill>
            <a:ln w="19050">
              <a:solidFill>
                <a:srgbClr val="00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2"/>
            <p:cNvSpPr txBox="1"/>
            <p:nvPr/>
          </p:nvSpPr>
          <p:spPr>
            <a:xfrm>
              <a:off x="0" y="0"/>
              <a:ext cx="4542949" cy="680301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200" b="1" i="0" dirty="0">
                  <a:solidFill>
                    <a:srgbClr val="0000FF">
                      <a:alpha val="100000"/>
                    </a:srgbClr>
                  </a:solidFill>
                  <a:latin typeface="微软雅黑"/>
                  <a:ea typeface="微软雅黑"/>
                </a:rPr>
                <a:t>4、归纳总结、得出结论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0" t="0" r="0" b="3947"/>
          <a:stretch>
            <a:fillRect/>
          </a:stretch>
        </p:blipFill>
        <p:spPr>
          <a:xfrm>
            <a:off x="-222666" y="-1038"/>
            <a:ext cx="5872201" cy="6858495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6229" y="286"/>
            <a:ext cx="5859772" cy="296449"/>
          </a:xfrm>
          <a:prstGeom prst="rect"/>
          <a:solidFill>
            <a:srgbClr val="C3C3C7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101232" y="-4496"/>
            <a:ext cx="8896350" cy="629253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698" b="0" i="0" dirty="0">
                <a:solidFill>
                  <a:srgbClr val="333333">
                    <a:alpha val="100000"/>
                  </a:srgbClr>
                </a:solidFill>
                <a:latin typeface="&amp;quot"/>
                <a:ea typeface="&amp;quot"/>
              </a:rPr>
              <a:t>格雷戈尔·孟德尔（Gregor Johann Mendel，1822-1884年)</a:t>
            </a:r>
          </a:p>
        </p:txBody>
      </p:sp>
      <p:pic>
        <p:nvPicPr>
          <p:cNvPr id="5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108" y="4846044"/>
            <a:ext cx="3680412" cy="1328042"/>
          </a:xfrm>
          <a:prstGeom prst="rect">
            <a:avLst/>
          </a:prstGeom>
        </p:spPr>
      </p:pic>
      <p:sp>
        <p:nvSpPr>
          <p:cNvPr id="6" name="文本2"/>
          <p:cNvSpPr txBox="1"/>
          <p:nvPr/>
        </p:nvSpPr>
        <p:spPr>
          <a:xfrm>
            <a:off x="5923540" y="2985316"/>
            <a:ext cx="6380693" cy="65417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buFont typeface="Wingdings"/>
              <a:buChar char="«"/>
            </a:pPr>
            <a:r>
              <a:rPr lang="zh-CN" altLang="en-US" sz="2999" b="1" i="0" dirty="0">
                <a:solidFill>
                  <a:srgbClr val="0000FF">
                    <a:alpha val="100000"/>
                  </a:srgbClr>
                </a:solidFill>
                <a:latin typeface="黑体"/>
                <a:ea typeface="黑体"/>
              </a:rPr>
              <a:t> 但有一个问题始终还没有解决：</a:t>
            </a:r>
          </a:p>
        </p:txBody>
      </p:sp>
      <p:grpSp>
        <p:nvGrpSpPr>
          <p:cNvPr id="7" name="组合1"/>
          <p:cNvGrpSpPr/>
          <p:nvPr/>
        </p:nvGrpSpPr>
        <p:grpSpPr>
          <a:xfrm>
            <a:off x="6221778" y="1351626"/>
            <a:ext cx="5784828" cy="932412"/>
            <a:chOff x="0" y="0"/>
            <a:chExt cx="5784828" cy="932412"/>
          </a:xfrm>
        </p:grpSpPr>
        <p:sp>
          <p:nvSpPr>
            <p:cNvPr id="8" name="文本3"/>
            <p:cNvSpPr txBox="1"/>
            <p:nvPr/>
          </p:nvSpPr>
          <p:spPr>
            <a:xfrm>
              <a:off x="120906" y="0"/>
              <a:ext cx="5663922" cy="93241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499" b="0" i="0" dirty="0">
                  <a:solidFill>
                    <a:srgbClr val="000000">
                      <a:alpha val="100000"/>
                    </a:srgbClr>
                  </a:solidFill>
                  <a:latin typeface="黑体"/>
                  <a:ea typeface="黑体"/>
                </a:rPr>
                <a:t>1909年 </a:t>
              </a:r>
              <a:r>
                <a:rPr lang="zh-CN" altLang="en-US" sz="2299" b="0" i="0" dirty="0">
                  <a:solidFill>
                    <a:srgbClr val="000000">
                      <a:alpha val="100000"/>
                    </a:srgbClr>
                  </a:solidFill>
                  <a:latin typeface="黑体"/>
                  <a:ea typeface="黑体"/>
                </a:rPr>
                <a:t>约翰逊将“遗传因子”起名“基因”，并提出表现型和基因型概念。</a:t>
              </a:r>
            </a:p>
          </p:txBody>
        </p:sp>
        <p:sp>
          <p:nvSpPr>
            <p:cNvPr id="9" name="形状3"/>
            <p:cNvSpPr txBox="1"/>
            <p:nvPr/>
          </p:nvSpPr>
          <p:spPr>
            <a:xfrm>
              <a:off x="0" y="142952"/>
              <a:ext cx="196395" cy="241136"/>
            </a:xfrm>
            <a:custGeom>
              <a:avLst/>
              <a:gdLst>
                <a:gd name="connsiteX0" fmla="*/ 98198 w 196395"/>
                <a:gd name="connsiteY0" fmla="*/ 0 h 241136"/>
                <a:gd name="connsiteX1" fmla="*/ 152431 w 196395"/>
                <a:gd name="connsiteY1" fmla="*/ 0 h 241136"/>
                <a:gd name="connsiteX2" fmla="*/ 196395 w 196395"/>
                <a:gd name="connsiteY2" fmla="*/ 187156 h 241136"/>
                <a:gd name="connsiteX3" fmla="*/ 43965 w 196395"/>
                <a:gd name="connsiteY3" fmla="*/ 241136 h 241136"/>
                <a:gd name="connsiteX4" fmla="*/ 0 w 196395"/>
                <a:gd name="connsiteY4" fmla="*/ 53980 h 24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95" h="241136">
                  <a:moveTo>
                    <a:pt x="98198" y="0"/>
                  </a:moveTo>
                  <a:cubicBezTo>
                    <a:pt x="152431" y="0"/>
                    <a:pt x="196395" y="53980"/>
                    <a:pt x="196395" y="120568"/>
                  </a:cubicBezTo>
                  <a:cubicBezTo>
                    <a:pt x="196395" y="187156"/>
                    <a:pt x="152431" y="241136"/>
                    <a:pt x="98198" y="241136"/>
                  </a:cubicBezTo>
                  <a:cubicBezTo>
                    <a:pt x="43965" y="241136"/>
                    <a:pt x="0" y="187156"/>
                    <a:pt x="0" y="120568"/>
                  </a:cubicBezTo>
                  <a:cubicBezTo>
                    <a:pt x="0" y="53980"/>
                    <a:pt x="43965" y="0"/>
                    <a:pt x="98198" y="0"/>
                  </a:cubicBezTo>
                  <a:close/>
                </a:path>
              </a:pathLst>
            </a:custGeom>
            <a:solidFill>
              <a:srgbClr val="F36DB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10" name="形状2"/>
          <p:cNvSpPr txBox="1"/>
          <p:nvPr/>
        </p:nvSpPr>
        <p:spPr>
          <a:xfrm>
            <a:off x="6643678" y="4365260"/>
            <a:ext cx="4493638" cy="653672"/>
          </a:xfrm>
          <a:prstGeom prst="rect"/>
          <a:solidFill>
            <a:srgbClr val="F36DB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2199" b="0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基因，究竟在细胞的什么地方呢？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7" grpId="0" animBg="1"/>
    </p:bldLst>
  </p:timing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033243" y="3795122"/>
            <a:ext cx="10448925" cy="199834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199" b="0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   萨顿用蝗虫作材料，研究精子和卵细胞的形成过程，发现孟德尔定律中</a:t>
            </a:r>
            <a:r>
              <a:rPr lang="zh-CN" altLang="en-US" sz="3199" b="0" i="0" dirty="0">
                <a:solidFill>
                  <a:srgbClr val="FF0099">
                    <a:alpha val="100000"/>
                  </a:srgbClr>
                </a:solidFill>
                <a:latin typeface="黑体"/>
                <a:ea typeface="黑体"/>
              </a:rPr>
              <a:t>基因的分离</a:t>
            </a:r>
            <a:r>
              <a:rPr lang="zh-CN" altLang="en-US" sz="3199" b="0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与减数分裂中</a:t>
            </a:r>
            <a:r>
              <a:rPr lang="zh-CN" altLang="en-US" sz="3199" b="0" i="0" dirty="0">
                <a:solidFill>
                  <a:srgbClr val="FF0099">
                    <a:alpha val="100000"/>
                  </a:srgbClr>
                </a:solidFill>
                <a:latin typeface="黑体"/>
                <a:ea typeface="黑体"/>
              </a:rPr>
              <a:t>同源染色体的分离</a:t>
            </a:r>
            <a:r>
              <a:rPr lang="zh-CN" altLang="en-US" sz="3199" b="0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非常相似。</a:t>
            </a:r>
          </a:p>
        </p:txBody>
      </p:sp>
      <p:pic>
        <p:nvPicPr>
          <p:cNvPr id="3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86" y="956053"/>
            <a:ext cx="3062983" cy="2840098"/>
          </a:xfrm>
          <a:prstGeom prst="rect">
            <a:avLst/>
          </a:prstGeom>
        </p:spPr>
      </p:pic>
      <p:pic>
        <p:nvPicPr>
          <p:cNvPr id="4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056" y="1318793"/>
            <a:ext cx="6621666" cy="247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3256762" y="424947"/>
            <a:ext cx="911568" cy="911572"/>
          </a:xfrm>
          <a:custGeom>
            <a:avLst/>
            <a:gdLst>
              <a:gd name="connsiteX0" fmla="*/ 455784 w 911568"/>
              <a:gd name="connsiteY0" fmla="*/ 0 h 911572"/>
              <a:gd name="connsiteX1" fmla="*/ 707507 w 911568"/>
              <a:gd name="connsiteY1" fmla="*/ 0 h 911572"/>
              <a:gd name="connsiteX2" fmla="*/ 911568 w 911568"/>
              <a:gd name="connsiteY2" fmla="*/ 707509 h 911572"/>
              <a:gd name="connsiteX3" fmla="*/ 204061 w 911568"/>
              <a:gd name="connsiteY3" fmla="*/ 911572 h 911572"/>
              <a:gd name="connsiteX4" fmla="*/ 0 w 911568"/>
              <a:gd name="connsiteY4" fmla="*/ 204062 h 91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568" h="911572">
                <a:moveTo>
                  <a:pt x="455784" y="0"/>
                </a:moveTo>
                <a:cubicBezTo>
                  <a:pt x="707507" y="0"/>
                  <a:pt x="911568" y="204062"/>
                  <a:pt x="911568" y="455786"/>
                </a:cubicBezTo>
                <a:cubicBezTo>
                  <a:pt x="911568" y="707509"/>
                  <a:pt x="707507" y="911572"/>
                  <a:pt x="455784" y="911572"/>
                </a:cubicBezTo>
                <a:cubicBezTo>
                  <a:pt x="204061" y="911572"/>
                  <a:pt x="0" y="707509"/>
                  <a:pt x="0" y="455786"/>
                </a:cubicBezTo>
                <a:cubicBezTo>
                  <a:pt x="0" y="204062"/>
                  <a:pt x="204061" y="0"/>
                  <a:pt x="455784" y="0"/>
                </a:cubicBezTo>
                <a:close/>
              </a:path>
            </a:pathLst>
          </a:custGeom>
          <a:solidFill>
            <a:srgbClr val="FF7E00">
              <a:alpha val="65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845344" y="637308"/>
            <a:ext cx="1471612" cy="59277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3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体细胞</a:t>
            </a:r>
          </a:p>
        </p:txBody>
      </p:sp>
      <p:sp>
        <p:nvSpPr>
          <p:cNvPr id="4" name="文本2"/>
          <p:cNvSpPr txBox="1"/>
          <p:nvPr/>
        </p:nvSpPr>
        <p:spPr>
          <a:xfrm>
            <a:off x="942578" y="1993143"/>
            <a:ext cx="1052512" cy="59277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3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配子</a:t>
            </a:r>
          </a:p>
        </p:txBody>
      </p:sp>
      <p:sp>
        <p:nvSpPr>
          <p:cNvPr id="5" name="文本3"/>
          <p:cNvSpPr txBox="1"/>
          <p:nvPr/>
        </p:nvSpPr>
        <p:spPr>
          <a:xfrm>
            <a:off x="3170275" y="408916"/>
            <a:ext cx="1084812" cy="94478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4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Dd</a:t>
            </a:r>
          </a:p>
        </p:txBody>
      </p:sp>
      <p:sp>
        <p:nvSpPr>
          <p:cNvPr id="6" name="文本4"/>
          <p:cNvSpPr txBox="1"/>
          <p:nvPr/>
        </p:nvSpPr>
        <p:spPr>
          <a:xfrm>
            <a:off x="2406929" y="-82991"/>
            <a:ext cx="2719388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99" b="1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等位基因分离</a:t>
            </a:r>
          </a:p>
        </p:txBody>
      </p:sp>
      <p:sp>
        <p:nvSpPr>
          <p:cNvPr id="7" name="形状2"/>
          <p:cNvSpPr txBox="1"/>
          <p:nvPr/>
        </p:nvSpPr>
        <p:spPr>
          <a:xfrm>
            <a:off x="9102919" y="625021"/>
            <a:ext cx="814216" cy="814219"/>
          </a:xfrm>
          <a:custGeom>
            <a:avLst/>
            <a:gdLst>
              <a:gd name="connsiteX0" fmla="*/ 407108 w 814216"/>
              <a:gd name="connsiteY0" fmla="*/ 0 h 814219"/>
              <a:gd name="connsiteX1" fmla="*/ 631948 w 814216"/>
              <a:gd name="connsiteY1" fmla="*/ 0 h 814219"/>
              <a:gd name="connsiteX2" fmla="*/ 814216 w 814216"/>
              <a:gd name="connsiteY2" fmla="*/ 631950 h 814219"/>
              <a:gd name="connsiteX3" fmla="*/ 182268 w 814216"/>
              <a:gd name="connsiteY3" fmla="*/ 814219 h 814219"/>
              <a:gd name="connsiteX4" fmla="*/ 0 w 814216"/>
              <a:gd name="connsiteY4" fmla="*/ 182269 h 81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216" h="814219">
                <a:moveTo>
                  <a:pt x="407108" y="0"/>
                </a:moveTo>
                <a:cubicBezTo>
                  <a:pt x="631948" y="0"/>
                  <a:pt x="814216" y="182269"/>
                  <a:pt x="814216" y="407110"/>
                </a:cubicBezTo>
                <a:cubicBezTo>
                  <a:pt x="814216" y="631950"/>
                  <a:pt x="631948" y="814219"/>
                  <a:pt x="407108" y="814219"/>
                </a:cubicBezTo>
                <a:cubicBezTo>
                  <a:pt x="182268" y="814219"/>
                  <a:pt x="0" y="631950"/>
                  <a:pt x="0" y="407110"/>
                </a:cubicBezTo>
                <a:cubicBezTo>
                  <a:pt x="0" y="182269"/>
                  <a:pt x="182268" y="0"/>
                  <a:pt x="407108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8" name="形状3"/>
          <p:cNvSpPr txBox="1"/>
          <p:nvPr/>
        </p:nvSpPr>
        <p:spPr>
          <a:xfrm>
            <a:off x="8428263" y="1599209"/>
            <a:ext cx="814216" cy="814219"/>
          </a:xfrm>
          <a:custGeom>
            <a:avLst/>
            <a:gdLst>
              <a:gd name="connsiteX0" fmla="*/ 407108 w 814216"/>
              <a:gd name="connsiteY0" fmla="*/ 0 h 814219"/>
              <a:gd name="connsiteX1" fmla="*/ 631948 w 814216"/>
              <a:gd name="connsiteY1" fmla="*/ 0 h 814219"/>
              <a:gd name="connsiteX2" fmla="*/ 814216 w 814216"/>
              <a:gd name="connsiteY2" fmla="*/ 631950 h 814219"/>
              <a:gd name="connsiteX3" fmla="*/ 182268 w 814216"/>
              <a:gd name="connsiteY3" fmla="*/ 814219 h 814219"/>
              <a:gd name="connsiteX4" fmla="*/ 0 w 814216"/>
              <a:gd name="connsiteY4" fmla="*/ 182269 h 81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216" h="814219">
                <a:moveTo>
                  <a:pt x="407108" y="0"/>
                </a:moveTo>
                <a:cubicBezTo>
                  <a:pt x="631948" y="0"/>
                  <a:pt x="814216" y="182269"/>
                  <a:pt x="814216" y="407110"/>
                </a:cubicBezTo>
                <a:cubicBezTo>
                  <a:pt x="814216" y="631950"/>
                  <a:pt x="631948" y="814219"/>
                  <a:pt x="407108" y="814219"/>
                </a:cubicBezTo>
                <a:cubicBezTo>
                  <a:pt x="182268" y="814219"/>
                  <a:pt x="0" y="631950"/>
                  <a:pt x="0" y="407110"/>
                </a:cubicBezTo>
                <a:cubicBezTo>
                  <a:pt x="0" y="182269"/>
                  <a:pt x="182268" y="0"/>
                  <a:pt x="407108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9" name="形状4"/>
          <p:cNvSpPr txBox="1"/>
          <p:nvPr/>
        </p:nvSpPr>
        <p:spPr>
          <a:xfrm>
            <a:off x="9831715" y="1599343"/>
            <a:ext cx="814216" cy="814219"/>
          </a:xfrm>
          <a:custGeom>
            <a:avLst/>
            <a:gdLst>
              <a:gd name="connsiteX0" fmla="*/ 407108 w 814216"/>
              <a:gd name="connsiteY0" fmla="*/ 0 h 814219"/>
              <a:gd name="connsiteX1" fmla="*/ 631948 w 814216"/>
              <a:gd name="connsiteY1" fmla="*/ 0 h 814219"/>
              <a:gd name="connsiteX2" fmla="*/ 814216 w 814216"/>
              <a:gd name="connsiteY2" fmla="*/ 631950 h 814219"/>
              <a:gd name="connsiteX3" fmla="*/ 182268 w 814216"/>
              <a:gd name="connsiteY3" fmla="*/ 814219 h 814219"/>
              <a:gd name="connsiteX4" fmla="*/ 0 w 814216"/>
              <a:gd name="connsiteY4" fmla="*/ 182269 h 81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216" h="814219">
                <a:moveTo>
                  <a:pt x="407108" y="0"/>
                </a:moveTo>
                <a:cubicBezTo>
                  <a:pt x="631948" y="0"/>
                  <a:pt x="814216" y="182269"/>
                  <a:pt x="814216" y="407110"/>
                </a:cubicBezTo>
                <a:cubicBezTo>
                  <a:pt x="814216" y="631950"/>
                  <a:pt x="631948" y="814219"/>
                  <a:pt x="407108" y="814219"/>
                </a:cubicBezTo>
                <a:cubicBezTo>
                  <a:pt x="182268" y="814219"/>
                  <a:pt x="0" y="631950"/>
                  <a:pt x="0" y="407110"/>
                </a:cubicBezTo>
                <a:cubicBezTo>
                  <a:pt x="0" y="182269"/>
                  <a:pt x="182268" y="0"/>
                  <a:pt x="407108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0" name="文本5"/>
          <p:cNvSpPr txBox="1"/>
          <p:nvPr/>
        </p:nvSpPr>
        <p:spPr>
          <a:xfrm>
            <a:off x="7971587" y="-83220"/>
            <a:ext cx="3148764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99" b="1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同源染色体分离</a:t>
            </a:r>
          </a:p>
        </p:txBody>
      </p:sp>
      <p:sp>
        <p:nvSpPr>
          <p:cNvPr id="11" name="文本6"/>
          <p:cNvSpPr txBox="1"/>
          <p:nvPr/>
        </p:nvSpPr>
        <p:spPr>
          <a:xfrm>
            <a:off x="632365" y="3227384"/>
            <a:ext cx="1471612" cy="59277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3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体细胞</a:t>
            </a:r>
          </a:p>
        </p:txBody>
      </p:sp>
      <p:sp>
        <p:nvSpPr>
          <p:cNvPr id="12" name="文本7"/>
          <p:cNvSpPr txBox="1"/>
          <p:nvPr/>
        </p:nvSpPr>
        <p:spPr>
          <a:xfrm>
            <a:off x="942965" y="4173950"/>
            <a:ext cx="1052512" cy="59277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3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配子</a:t>
            </a:r>
          </a:p>
        </p:txBody>
      </p:sp>
      <p:sp>
        <p:nvSpPr>
          <p:cNvPr id="13" name="文本8"/>
          <p:cNvSpPr txBox="1"/>
          <p:nvPr/>
        </p:nvSpPr>
        <p:spPr>
          <a:xfrm>
            <a:off x="3141821" y="3134220"/>
            <a:ext cx="1818237" cy="77717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4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AaDd</a:t>
            </a:r>
          </a:p>
        </p:txBody>
      </p:sp>
      <p:sp>
        <p:nvSpPr>
          <p:cNvPr id="14" name="形状5"/>
          <p:cNvSpPr txBox="1"/>
          <p:nvPr/>
        </p:nvSpPr>
        <p:spPr>
          <a:xfrm>
            <a:off x="3154289" y="2910307"/>
            <a:ext cx="1225982" cy="1225982"/>
          </a:xfrm>
          <a:custGeom>
            <a:avLst/>
            <a:gdLst>
              <a:gd name="connsiteX0" fmla="*/ 612991 w 1225982"/>
              <a:gd name="connsiteY0" fmla="*/ 0 h 1225982"/>
              <a:gd name="connsiteX1" fmla="*/ 951536 w 1225982"/>
              <a:gd name="connsiteY1" fmla="*/ 0 h 1225982"/>
              <a:gd name="connsiteX2" fmla="*/ 1225982 w 1225982"/>
              <a:gd name="connsiteY2" fmla="*/ 951536 h 1225982"/>
              <a:gd name="connsiteX3" fmla="*/ 274445 w 1225982"/>
              <a:gd name="connsiteY3" fmla="*/ 1225982 h 1225982"/>
              <a:gd name="connsiteX4" fmla="*/ 0 w 1225982"/>
              <a:gd name="connsiteY4" fmla="*/ 274445 h 122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982" h="1225982">
                <a:moveTo>
                  <a:pt x="612991" y="0"/>
                </a:moveTo>
                <a:cubicBezTo>
                  <a:pt x="951536" y="0"/>
                  <a:pt x="1225982" y="274445"/>
                  <a:pt x="1225982" y="612991"/>
                </a:cubicBezTo>
                <a:cubicBezTo>
                  <a:pt x="1225982" y="951536"/>
                  <a:pt x="951536" y="1225982"/>
                  <a:pt x="612991" y="1225982"/>
                </a:cubicBezTo>
                <a:cubicBezTo>
                  <a:pt x="274445" y="1225982"/>
                  <a:pt x="0" y="951536"/>
                  <a:pt x="0" y="612991"/>
                </a:cubicBezTo>
                <a:cubicBezTo>
                  <a:pt x="0" y="274445"/>
                  <a:pt x="274445" y="0"/>
                  <a:pt x="612991" y="0"/>
                </a:cubicBezTo>
                <a:close/>
              </a:path>
            </a:pathLst>
          </a:custGeom>
          <a:solidFill>
            <a:srgbClr val="00007D">
              <a:alpha val="65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5" name="形状6"/>
          <p:cNvSpPr txBox="1"/>
          <p:nvPr/>
        </p:nvSpPr>
        <p:spPr>
          <a:xfrm>
            <a:off x="9409271" y="4405055"/>
            <a:ext cx="1108158" cy="1108158"/>
          </a:xfrm>
          <a:custGeom>
            <a:avLst/>
            <a:gdLst>
              <a:gd name="connsiteX0" fmla="*/ 554079 w 1108158"/>
              <a:gd name="connsiteY0" fmla="*/ 0 h 1108158"/>
              <a:gd name="connsiteX1" fmla="*/ 860088 w 1108158"/>
              <a:gd name="connsiteY1" fmla="*/ 0 h 1108158"/>
              <a:gd name="connsiteX2" fmla="*/ 1108158 w 1108158"/>
              <a:gd name="connsiteY2" fmla="*/ 860088 h 1108158"/>
              <a:gd name="connsiteX3" fmla="*/ 248070 w 1108158"/>
              <a:gd name="connsiteY3" fmla="*/ 1108158 h 1108158"/>
              <a:gd name="connsiteX4" fmla="*/ 0 w 1108158"/>
              <a:gd name="connsiteY4" fmla="*/ 248070 h 110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158" h="1108158">
                <a:moveTo>
                  <a:pt x="554079" y="0"/>
                </a:moveTo>
                <a:cubicBezTo>
                  <a:pt x="860088" y="0"/>
                  <a:pt x="1108158" y="248070"/>
                  <a:pt x="1108158" y="554079"/>
                </a:cubicBezTo>
                <a:cubicBezTo>
                  <a:pt x="1108158" y="860088"/>
                  <a:pt x="860088" y="1108158"/>
                  <a:pt x="554079" y="1108158"/>
                </a:cubicBezTo>
                <a:cubicBezTo>
                  <a:pt x="248070" y="1108158"/>
                  <a:pt x="0" y="860088"/>
                  <a:pt x="0" y="554079"/>
                </a:cubicBezTo>
                <a:cubicBezTo>
                  <a:pt x="0" y="248070"/>
                  <a:pt x="248070" y="0"/>
                  <a:pt x="554079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6" name="形状7"/>
          <p:cNvSpPr txBox="1"/>
          <p:nvPr/>
        </p:nvSpPr>
        <p:spPr>
          <a:xfrm>
            <a:off x="8120301" y="4397807"/>
            <a:ext cx="1121854" cy="1121854"/>
          </a:xfrm>
          <a:custGeom>
            <a:avLst/>
            <a:gdLst>
              <a:gd name="connsiteX0" fmla="*/ 560927 w 1121854"/>
              <a:gd name="connsiteY0" fmla="*/ 0 h 1121854"/>
              <a:gd name="connsiteX1" fmla="*/ 870719 w 1121854"/>
              <a:gd name="connsiteY1" fmla="*/ 0 h 1121854"/>
              <a:gd name="connsiteX2" fmla="*/ 1121854 w 1121854"/>
              <a:gd name="connsiteY2" fmla="*/ 870719 h 1121854"/>
              <a:gd name="connsiteX3" fmla="*/ 251136 w 1121854"/>
              <a:gd name="connsiteY3" fmla="*/ 1121854 h 1121854"/>
              <a:gd name="connsiteX4" fmla="*/ 0 w 1121854"/>
              <a:gd name="connsiteY4" fmla="*/ 251136 h 11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54" h="1121854">
                <a:moveTo>
                  <a:pt x="560927" y="0"/>
                </a:moveTo>
                <a:cubicBezTo>
                  <a:pt x="870719" y="0"/>
                  <a:pt x="1121854" y="251136"/>
                  <a:pt x="1121854" y="560927"/>
                </a:cubicBezTo>
                <a:cubicBezTo>
                  <a:pt x="1121854" y="870719"/>
                  <a:pt x="870719" y="1121854"/>
                  <a:pt x="560927" y="1121854"/>
                </a:cubicBezTo>
                <a:cubicBezTo>
                  <a:pt x="251136" y="1121854"/>
                  <a:pt x="0" y="870719"/>
                  <a:pt x="0" y="560927"/>
                </a:cubicBezTo>
                <a:cubicBezTo>
                  <a:pt x="0" y="251136"/>
                  <a:pt x="251136" y="0"/>
                  <a:pt x="560927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7" name="形状8"/>
          <p:cNvSpPr txBox="1"/>
          <p:nvPr/>
        </p:nvSpPr>
        <p:spPr>
          <a:xfrm>
            <a:off x="6841893" y="4397616"/>
            <a:ext cx="1115901" cy="1115901"/>
          </a:xfrm>
          <a:custGeom>
            <a:avLst/>
            <a:gdLst>
              <a:gd name="connsiteX0" fmla="*/ 557951 w 1115901"/>
              <a:gd name="connsiteY0" fmla="*/ 0 h 1115901"/>
              <a:gd name="connsiteX1" fmla="*/ 866098 w 1115901"/>
              <a:gd name="connsiteY1" fmla="*/ 0 h 1115901"/>
              <a:gd name="connsiteX2" fmla="*/ 1115901 w 1115901"/>
              <a:gd name="connsiteY2" fmla="*/ 866098 h 1115901"/>
              <a:gd name="connsiteX3" fmla="*/ 249803 w 1115901"/>
              <a:gd name="connsiteY3" fmla="*/ 1115901 h 1115901"/>
              <a:gd name="connsiteX4" fmla="*/ 0 w 1115901"/>
              <a:gd name="connsiteY4" fmla="*/ 249803 h 111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901" h="1115901">
                <a:moveTo>
                  <a:pt x="557951" y="0"/>
                </a:moveTo>
                <a:cubicBezTo>
                  <a:pt x="866098" y="0"/>
                  <a:pt x="1115901" y="249803"/>
                  <a:pt x="1115901" y="557951"/>
                </a:cubicBezTo>
                <a:cubicBezTo>
                  <a:pt x="1115901" y="866098"/>
                  <a:pt x="866098" y="1115901"/>
                  <a:pt x="557951" y="1115901"/>
                </a:cubicBezTo>
                <a:cubicBezTo>
                  <a:pt x="249803" y="1115901"/>
                  <a:pt x="0" y="866098"/>
                  <a:pt x="0" y="557951"/>
                </a:cubicBezTo>
                <a:cubicBezTo>
                  <a:pt x="0" y="249803"/>
                  <a:pt x="249803" y="0"/>
                  <a:pt x="557951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8" name="形状9"/>
          <p:cNvSpPr txBox="1"/>
          <p:nvPr/>
        </p:nvSpPr>
        <p:spPr>
          <a:xfrm>
            <a:off x="8820512" y="2645883"/>
            <a:ext cx="1839201" cy="1489758"/>
          </a:xfrm>
          <a:custGeom>
            <a:avLst/>
            <a:gdLst>
              <a:gd name="connsiteX0" fmla="*/ 919601 w 1839201"/>
              <a:gd name="connsiteY0" fmla="*/ 0 h 1489758"/>
              <a:gd name="connsiteX1" fmla="*/ 1427482 w 1839201"/>
              <a:gd name="connsiteY1" fmla="*/ 0 h 1489758"/>
              <a:gd name="connsiteX2" fmla="*/ 1839201 w 1839201"/>
              <a:gd name="connsiteY2" fmla="*/ 1156264 h 1489758"/>
              <a:gd name="connsiteX3" fmla="*/ 411719 w 1839201"/>
              <a:gd name="connsiteY3" fmla="*/ 1489758 h 1489758"/>
              <a:gd name="connsiteX4" fmla="*/ 0 w 1839201"/>
              <a:gd name="connsiteY4" fmla="*/ 333494 h 148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201" h="1489758">
                <a:moveTo>
                  <a:pt x="919601" y="0"/>
                </a:moveTo>
                <a:cubicBezTo>
                  <a:pt x="1427482" y="0"/>
                  <a:pt x="1839201" y="333494"/>
                  <a:pt x="1839201" y="744879"/>
                </a:cubicBezTo>
                <a:cubicBezTo>
                  <a:pt x="1839201" y="1156264"/>
                  <a:pt x="1427482" y="1489758"/>
                  <a:pt x="919601" y="1489758"/>
                </a:cubicBezTo>
                <a:cubicBezTo>
                  <a:pt x="411719" y="1489758"/>
                  <a:pt x="0" y="1156264"/>
                  <a:pt x="0" y="744879"/>
                </a:cubicBezTo>
                <a:cubicBezTo>
                  <a:pt x="0" y="333494"/>
                  <a:pt x="411719" y="0"/>
                  <a:pt x="919601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9" name="文本9"/>
          <p:cNvSpPr txBox="1"/>
          <p:nvPr/>
        </p:nvSpPr>
        <p:spPr>
          <a:xfrm>
            <a:off x="1995364" y="5529910"/>
            <a:ext cx="4158844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99" b="1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非等位基因自由组合</a:t>
            </a:r>
          </a:p>
        </p:txBody>
      </p:sp>
      <p:sp>
        <p:nvSpPr>
          <p:cNvPr id="20" name="文本10"/>
          <p:cNvSpPr txBox="1"/>
          <p:nvPr/>
        </p:nvSpPr>
        <p:spPr>
          <a:xfrm>
            <a:off x="7171687" y="5529967"/>
            <a:ext cx="4835881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99" b="1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非同源染色体自由组合</a:t>
            </a:r>
          </a:p>
        </p:txBody>
      </p:sp>
      <p:sp>
        <p:nvSpPr>
          <p:cNvPr id="21" name="形状10"/>
          <p:cNvSpPr txBox="1"/>
          <p:nvPr/>
        </p:nvSpPr>
        <p:spPr>
          <a:xfrm>
            <a:off x="10698871" y="4404741"/>
            <a:ext cx="1108158" cy="1108158"/>
          </a:xfrm>
          <a:custGeom>
            <a:avLst/>
            <a:gdLst>
              <a:gd name="connsiteX0" fmla="*/ 554079 w 1108158"/>
              <a:gd name="connsiteY0" fmla="*/ 0 h 1108158"/>
              <a:gd name="connsiteX1" fmla="*/ 860088 w 1108158"/>
              <a:gd name="connsiteY1" fmla="*/ 0 h 1108158"/>
              <a:gd name="connsiteX2" fmla="*/ 1108158 w 1108158"/>
              <a:gd name="connsiteY2" fmla="*/ 860088 h 1108158"/>
              <a:gd name="connsiteX3" fmla="*/ 248070 w 1108158"/>
              <a:gd name="connsiteY3" fmla="*/ 1108158 h 1108158"/>
              <a:gd name="connsiteX4" fmla="*/ 0 w 1108158"/>
              <a:gd name="connsiteY4" fmla="*/ 248070 h 110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158" h="1108158">
                <a:moveTo>
                  <a:pt x="554079" y="0"/>
                </a:moveTo>
                <a:cubicBezTo>
                  <a:pt x="860088" y="0"/>
                  <a:pt x="1108158" y="248070"/>
                  <a:pt x="1108158" y="554079"/>
                </a:cubicBezTo>
                <a:cubicBezTo>
                  <a:pt x="1108158" y="860088"/>
                  <a:pt x="860088" y="1108158"/>
                  <a:pt x="554079" y="1108158"/>
                </a:cubicBezTo>
                <a:cubicBezTo>
                  <a:pt x="248070" y="1108158"/>
                  <a:pt x="0" y="860088"/>
                  <a:pt x="0" y="554079"/>
                </a:cubicBezTo>
                <a:cubicBezTo>
                  <a:pt x="0" y="248070"/>
                  <a:pt x="248070" y="0"/>
                  <a:pt x="554079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2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86000">
            <a:off x="9241241" y="805405"/>
            <a:ext cx="419100" cy="257175"/>
          </a:xfrm>
          <a:prstGeom prst="rect">
            <a:avLst/>
          </a:prstGeom>
        </p:spPr>
      </p:pic>
      <p:pic>
        <p:nvPicPr>
          <p:cNvPr id="23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20000">
            <a:off x="9223388" y="3373245"/>
            <a:ext cx="638508" cy="281997"/>
          </a:xfrm>
          <a:prstGeom prst="rect">
            <a:avLst/>
          </a:prstGeom>
        </p:spPr>
      </p:pic>
      <p:pic>
        <p:nvPicPr>
          <p:cNvPr id="24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302782" y="3336083"/>
            <a:ext cx="323850" cy="219075"/>
          </a:xfrm>
          <a:prstGeom prst="rect">
            <a:avLst/>
          </a:prstGeom>
        </p:spPr>
      </p:pic>
      <p:pic>
        <p:nvPicPr>
          <p:cNvPr id="25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586000">
            <a:off x="9465507" y="886187"/>
            <a:ext cx="438150" cy="292103"/>
          </a:xfrm>
          <a:prstGeom prst="rect">
            <a:avLst/>
          </a:prstGeom>
        </p:spPr>
      </p:pic>
      <p:pic>
        <p:nvPicPr>
          <p:cNvPr id="26" name="图片5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186000">
            <a:off x="8893454" y="3184808"/>
            <a:ext cx="554565" cy="340300"/>
          </a:xfrm>
          <a:prstGeom prst="rect">
            <a:avLst/>
          </a:prstGeom>
        </p:spPr>
      </p:pic>
      <p:pic>
        <p:nvPicPr>
          <p:cNvPr id="27" name="图片6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081327" y="3417827"/>
            <a:ext cx="314325" cy="209550"/>
          </a:xfrm>
          <a:prstGeom prst="rect">
            <a:avLst/>
          </a:prstGeom>
        </p:spPr>
      </p:pic>
      <p:grpSp>
        <p:nvGrpSpPr>
          <p:cNvPr id="28" name="组合1"/>
          <p:cNvGrpSpPr/>
          <p:nvPr/>
        </p:nvGrpSpPr>
        <p:grpSpPr>
          <a:xfrm>
            <a:off x="1995307" y="5539454"/>
            <a:ext cx="2003266" cy="675077"/>
            <a:chOff x="0" y="0"/>
            <a:chExt cx="2003266" cy="675077"/>
          </a:xfrm>
        </p:grpSpPr>
        <p:sp>
          <p:nvSpPr>
            <p:cNvPr id="29" name="形状11"/>
            <p:cNvSpPr txBox="1"/>
            <p:nvPr/>
          </p:nvSpPr>
          <p:spPr>
            <a:xfrm>
              <a:off x="25231" y="66428"/>
              <a:ext cx="1921048" cy="608649"/>
            </a:xfrm>
            <a:custGeom>
              <a:avLst/>
              <a:gdLst>
                <a:gd name="connsiteX0" fmla="*/ 101442 w 1921048"/>
                <a:gd name="connsiteY0" fmla="*/ 0 h 608649"/>
                <a:gd name="connsiteX1" fmla="*/ 1819607 w 1921048"/>
                <a:gd name="connsiteY1" fmla="*/ 0 h 608649"/>
                <a:gd name="connsiteX2" fmla="*/ 1875631 w 1921048"/>
                <a:gd name="connsiteY2" fmla="*/ 0 h 608649"/>
                <a:gd name="connsiteX3" fmla="*/ 1921048 w 1921048"/>
                <a:gd name="connsiteY3" fmla="*/ 507207 h 608649"/>
                <a:gd name="connsiteX4" fmla="*/ 1921048 w 1921048"/>
                <a:gd name="connsiteY4" fmla="*/ 563232 h 608649"/>
                <a:gd name="connsiteX5" fmla="*/ 101442 w 1921048"/>
                <a:gd name="connsiteY5" fmla="*/ 608649 h 608649"/>
                <a:gd name="connsiteX6" fmla="*/ 45417 w 1921048"/>
                <a:gd name="connsiteY6" fmla="*/ 608649 h 608649"/>
                <a:gd name="connsiteX7" fmla="*/ 0 w 1921048"/>
                <a:gd name="connsiteY7" fmla="*/ 101441 h 608649"/>
                <a:gd name="connsiteX8" fmla="*/ 0 w 1921048"/>
                <a:gd name="connsiteY8" fmla="*/ 45417 h 60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048" h="608649">
                  <a:moveTo>
                    <a:pt x="101442" y="0"/>
                  </a:moveTo>
                  <a:lnTo>
                    <a:pt x="1819607" y="0"/>
                  </a:lnTo>
                  <a:cubicBezTo>
                    <a:pt x="1875631" y="0"/>
                    <a:pt x="1921048" y="45417"/>
                    <a:pt x="1921048" y="101441"/>
                  </a:cubicBezTo>
                  <a:lnTo>
                    <a:pt x="1921048" y="507207"/>
                  </a:lnTo>
                  <a:cubicBezTo>
                    <a:pt x="1921048" y="563232"/>
                    <a:pt x="1875631" y="608649"/>
                    <a:pt x="1819607" y="608649"/>
                  </a:cubicBezTo>
                  <a:lnTo>
                    <a:pt x="101442" y="608649"/>
                  </a:lnTo>
                  <a:cubicBezTo>
                    <a:pt x="45417" y="608649"/>
                    <a:pt x="0" y="563232"/>
                    <a:pt x="0" y="507207"/>
                  </a:cubicBezTo>
                  <a:lnTo>
                    <a:pt x="0" y="101441"/>
                  </a:lnTo>
                  <a:cubicBezTo>
                    <a:pt x="0" y="45417"/>
                    <a:pt x="45417" y="0"/>
                    <a:pt x="101442" y="0"/>
                  </a:cubicBezTo>
                  <a:close/>
                </a:path>
              </a:pathLst>
            </a:custGeom>
            <a:solidFill>
              <a:srgbClr val="CCE2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0" name="文本11"/>
            <p:cNvSpPr txBox="1"/>
            <p:nvPr/>
          </p:nvSpPr>
          <p:spPr>
            <a:xfrm>
              <a:off x="0" y="0"/>
              <a:ext cx="2003266" cy="65982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799" b="1" i="0" dirty="0">
                  <a:solidFill>
                    <a:srgbClr val="3B00FF">
                      <a:alpha val="100000"/>
                    </a:srgbClr>
                  </a:solidFill>
                  <a:latin typeface="微软雅黑"/>
                  <a:ea typeface="微软雅黑"/>
                </a:rPr>
                <a:t>非等位基因</a:t>
              </a:r>
            </a:p>
          </p:txBody>
        </p:sp>
      </p:grpSp>
      <p:grpSp>
        <p:nvGrpSpPr>
          <p:cNvPr id="31" name="组合2"/>
          <p:cNvGrpSpPr/>
          <p:nvPr/>
        </p:nvGrpSpPr>
        <p:grpSpPr>
          <a:xfrm>
            <a:off x="7216931" y="5566277"/>
            <a:ext cx="2459316" cy="659828"/>
            <a:chOff x="0" y="0"/>
            <a:chExt cx="2459316" cy="659828"/>
          </a:xfrm>
        </p:grpSpPr>
        <p:sp>
          <p:nvSpPr>
            <p:cNvPr id="32" name="形状12"/>
            <p:cNvSpPr txBox="1"/>
            <p:nvPr/>
          </p:nvSpPr>
          <p:spPr>
            <a:xfrm>
              <a:off x="0" y="49120"/>
              <a:ext cx="2293925" cy="608648"/>
            </a:xfrm>
            <a:custGeom>
              <a:avLst/>
              <a:gdLst>
                <a:gd name="connsiteX0" fmla="*/ 101441 w 2293925"/>
                <a:gd name="connsiteY0" fmla="*/ 0 h 608648"/>
                <a:gd name="connsiteX1" fmla="*/ 2192484 w 2293925"/>
                <a:gd name="connsiteY1" fmla="*/ 0 h 608648"/>
                <a:gd name="connsiteX2" fmla="*/ 2248508 w 2293925"/>
                <a:gd name="connsiteY2" fmla="*/ 0 h 608648"/>
                <a:gd name="connsiteX3" fmla="*/ 2293925 w 2293925"/>
                <a:gd name="connsiteY3" fmla="*/ 507206 h 608648"/>
                <a:gd name="connsiteX4" fmla="*/ 2293925 w 2293925"/>
                <a:gd name="connsiteY4" fmla="*/ 563231 h 608648"/>
                <a:gd name="connsiteX5" fmla="*/ 101441 w 2293925"/>
                <a:gd name="connsiteY5" fmla="*/ 608648 h 608648"/>
                <a:gd name="connsiteX6" fmla="*/ 74537 w 2293925"/>
                <a:gd name="connsiteY6" fmla="*/ 608648 h 608648"/>
                <a:gd name="connsiteX7" fmla="*/ 10688 w 2293925"/>
                <a:gd name="connsiteY7" fmla="*/ 559912 h 608648"/>
                <a:gd name="connsiteX8" fmla="*/ 0 w 2293925"/>
                <a:gd name="connsiteY8" fmla="*/ 101441 h 608648"/>
                <a:gd name="connsiteX9" fmla="*/ 0 w 2293925"/>
                <a:gd name="connsiteY9" fmla="*/ 45417 h 60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3925" h="608648">
                  <a:moveTo>
                    <a:pt x="101441" y="0"/>
                  </a:moveTo>
                  <a:lnTo>
                    <a:pt x="2192484" y="0"/>
                  </a:lnTo>
                  <a:cubicBezTo>
                    <a:pt x="2248508" y="0"/>
                    <a:pt x="2293925" y="45417"/>
                    <a:pt x="2293925" y="101441"/>
                  </a:cubicBezTo>
                  <a:lnTo>
                    <a:pt x="2293925" y="507206"/>
                  </a:lnTo>
                  <a:cubicBezTo>
                    <a:pt x="2293925" y="563231"/>
                    <a:pt x="2248508" y="608648"/>
                    <a:pt x="2192484" y="608648"/>
                  </a:cubicBezTo>
                  <a:lnTo>
                    <a:pt x="101441" y="608648"/>
                  </a:lnTo>
                  <a:cubicBezTo>
                    <a:pt x="74537" y="608648"/>
                    <a:pt x="48735" y="597960"/>
                    <a:pt x="29711" y="578936"/>
                  </a:cubicBezTo>
                  <a:cubicBezTo>
                    <a:pt x="10688" y="559912"/>
                    <a:pt x="0" y="534110"/>
                    <a:pt x="0" y="507206"/>
                  </a:cubicBezTo>
                  <a:lnTo>
                    <a:pt x="0" y="101441"/>
                  </a:lnTo>
                  <a:cubicBezTo>
                    <a:pt x="0" y="45417"/>
                    <a:pt x="45417" y="0"/>
                    <a:pt x="101441" y="0"/>
                  </a:cubicBezTo>
                  <a:close/>
                </a:path>
              </a:pathLst>
            </a:custGeom>
            <a:solidFill>
              <a:srgbClr val="CCE2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3" name="文本12"/>
            <p:cNvSpPr txBox="1"/>
            <p:nvPr/>
          </p:nvSpPr>
          <p:spPr>
            <a:xfrm>
              <a:off x="17897" y="0"/>
              <a:ext cx="2441419" cy="65982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799" b="1" i="0" dirty="0">
                  <a:solidFill>
                    <a:srgbClr val="3B00FF">
                      <a:alpha val="100000"/>
                    </a:srgbClr>
                  </a:solidFill>
                  <a:latin typeface="微软雅黑"/>
                  <a:ea typeface="微软雅黑"/>
                </a:rPr>
                <a:t>非同源染色体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316325" y="331270"/>
            <a:ext cx="6975967" cy="821103"/>
          </a:xfrm>
          <a:prstGeom prst="rect"/>
          <a:solidFill>
            <a:srgbClr val="D8CCFF">
              <a:alpha val="100000"/>
            </a:srgbClr>
          </a:solidFill>
          <a:ln w="28575">
            <a:solidFill>
              <a:srgbClr val="A58A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l">
              <a:buFont typeface="Wingdings"/>
              <a:buChar char="l"/>
            </a:pPr>
            <a:r>
              <a:rPr lang="zh-CN" altLang="en-US" sz="3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基因位于染色体上的实验证据</a:t>
            </a:r>
          </a:p>
        </p:txBody>
      </p:sp>
      <p:sp>
        <p:nvSpPr>
          <p:cNvPr id="3" name="文本1"/>
          <p:cNvSpPr txBox="1"/>
          <p:nvPr/>
        </p:nvSpPr>
        <p:spPr>
          <a:xfrm>
            <a:off x="5918197" y="1600200"/>
            <a:ext cx="4714875" cy="61754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599" b="1" i="0" dirty="0">
                <a:solidFill>
                  <a:srgbClr val="FF0099">
                    <a:alpha val="100000"/>
                  </a:srgbClr>
                </a:solidFill>
                <a:latin typeface="楷体"/>
                <a:ea typeface="楷体"/>
              </a:rPr>
              <a:t>——</a:t>
            </a:r>
            <a:r>
              <a:rPr lang="zh-CN" altLang="en-US" sz="3299" b="1" i="0" dirty="0">
                <a:solidFill>
                  <a:srgbClr val="FF0099">
                    <a:alpha val="100000"/>
                  </a:srgbClr>
                </a:solidFill>
                <a:latin typeface="楷体"/>
                <a:ea typeface="楷体"/>
              </a:rPr>
              <a:t>摩尔根与他的果蝇</a:t>
            </a:r>
          </a:p>
        </p:txBody>
      </p:sp>
      <p:sp>
        <p:nvSpPr>
          <p:cNvPr id="4" name="形状2"/>
          <p:cNvSpPr txBox="1"/>
          <p:nvPr/>
        </p:nvSpPr>
        <p:spPr>
          <a:xfrm>
            <a:off x="4621616" y="2652112"/>
            <a:ext cx="7323334" cy="2166938"/>
          </a:xfrm>
          <a:custGeom>
            <a:avLst/>
            <a:gdLst>
              <a:gd name="connsiteX0" fmla="*/ 4304933 w 7323334"/>
              <a:gd name="connsiteY0" fmla="*/ 0 h 2166938"/>
              <a:gd name="connsiteX1" fmla="*/ 4729972 w 7323334"/>
              <a:gd name="connsiteY1" fmla="*/ 0 h 2166938"/>
              <a:gd name="connsiteX2" fmla="*/ 5440236 w 7323334"/>
              <a:gd name="connsiteY2" fmla="*/ 236322 h 2166938"/>
              <a:gd name="connsiteX3" fmla="*/ 6450443 w 7323334"/>
              <a:gd name="connsiteY3" fmla="*/ 224871 h 2166938"/>
              <a:gd name="connsiteX4" fmla="*/ 7026442 w 7323334"/>
              <a:gd name="connsiteY4" fmla="*/ 828208 h 2166938"/>
              <a:gd name="connsiteX5" fmla="*/ 7193862 w 7323334"/>
              <a:gd name="connsiteY5" fmla="*/ 1029131 h 2166938"/>
              <a:gd name="connsiteX6" fmla="*/ 7323334 w 7323334"/>
              <a:gd name="connsiteY6" fmla="*/ 1651623 h 2166938"/>
              <a:gd name="connsiteX7" fmla="*/ 5802455 w 7323334"/>
              <a:gd name="connsiteY7" fmla="*/ 1921624 h 2166938"/>
              <a:gd name="connsiteX8" fmla="*/ 5284374 w 7323334"/>
              <a:gd name="connsiteY8" fmla="*/ 2069367 h 2166938"/>
              <a:gd name="connsiteX9" fmla="*/ 3717987 w 7323334"/>
              <a:gd name="connsiteY9" fmla="*/ 2166938 h 2166938"/>
              <a:gd name="connsiteX10" fmla="*/ 2685674 w 7323334"/>
              <a:gd name="connsiteY10" fmla="*/ 1978060 h 2166938"/>
              <a:gd name="connsiteX11" fmla="*/ 1742704 w 7323334"/>
              <a:gd name="connsiteY11" fmla="*/ 2003395 h 2166938"/>
              <a:gd name="connsiteX12" fmla="*/ 1042766 w 7323334"/>
              <a:gd name="connsiteY12" fmla="*/ 1737191 h 2166938"/>
              <a:gd name="connsiteX13" fmla="*/ 443077 w 7323334"/>
              <a:gd name="connsiteY13" fmla="*/ 1737639 h 2166938"/>
              <a:gd name="connsiteX14" fmla="*/ 0 w 7323334"/>
              <a:gd name="connsiteY14" fmla="*/ 1174753 h 2166938"/>
              <a:gd name="connsiteX15" fmla="*/ 337727 w 7323334"/>
              <a:gd name="connsiteY15" fmla="*/ 918580 h 2166938"/>
              <a:gd name="connsiteX16" fmla="*/ 296892 w 7323334"/>
              <a:gd name="connsiteY16" fmla="*/ 555598 h 2166938"/>
              <a:gd name="connsiteX17" fmla="*/ 1417131 w 7323334"/>
              <a:gd name="connsiteY17" fmla="*/ 367971 h 2166938"/>
              <a:gd name="connsiteX18" fmla="*/ 1869255 w 7323334"/>
              <a:gd name="connsiteY18" fmla="*/ 201001 h 2166938"/>
              <a:gd name="connsiteX19" fmla="*/ 3101325 w 7323334"/>
              <a:gd name="connsiteY19" fmla="*/ 61328 h 2166938"/>
              <a:gd name="connsiteX20" fmla="*/ 3716972 w 7323334"/>
              <a:gd name="connsiteY20" fmla="*/ 47383 h 216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23334" h="2166937">
                <a:moveTo>
                  <a:pt x="4304933" y="0"/>
                </a:moveTo>
                <a:cubicBezTo>
                  <a:pt x="4729972" y="0"/>
                  <a:pt x="5109118" y="104083"/>
                  <a:pt x="5304155" y="257336"/>
                </a:cubicBezTo>
                <a:cubicBezTo>
                  <a:pt x="5440236" y="236322"/>
                  <a:pt x="5586956" y="224871"/>
                  <a:pt x="5739911" y="224871"/>
                </a:cubicBezTo>
                <a:cubicBezTo>
                  <a:pt x="6450443" y="224871"/>
                  <a:pt x="7026442" y="471990"/>
                  <a:pt x="7026442" y="776827"/>
                </a:cubicBezTo>
                <a:cubicBezTo>
                  <a:pt x="7026442" y="828208"/>
                  <a:pt x="7010078" y="877950"/>
                  <a:pt x="6979463" y="925146"/>
                </a:cubicBezTo>
                <a:cubicBezTo>
                  <a:pt x="7193862" y="1029131"/>
                  <a:pt x="7323334" y="1163411"/>
                  <a:pt x="7323334" y="1308340"/>
                </a:cubicBezTo>
                <a:cubicBezTo>
                  <a:pt x="7323334" y="1651623"/>
                  <a:pt x="6680873" y="1921624"/>
                  <a:pt x="5888357" y="1921624"/>
                </a:cubicBezTo>
                <a:cubicBezTo>
                  <a:pt x="5802455" y="1921624"/>
                  <a:pt x="5718317" y="1918452"/>
                  <a:pt x="5636568" y="1912358"/>
                </a:cubicBezTo>
                <a:cubicBezTo>
                  <a:pt x="5284374" y="2069367"/>
                  <a:pt x="4793267" y="2166938"/>
                  <a:pt x="4255451" y="2166938"/>
                </a:cubicBezTo>
                <a:cubicBezTo>
                  <a:pt x="3717987" y="2166938"/>
                  <a:pt x="3234807" y="2078032"/>
                  <a:pt x="2880403" y="1933389"/>
                </a:cubicBezTo>
                <a:cubicBezTo>
                  <a:pt x="2685674" y="1978060"/>
                  <a:pt x="2463097" y="2003395"/>
                  <a:pt x="2226689" y="2003395"/>
                </a:cubicBezTo>
                <a:cubicBezTo>
                  <a:pt x="1742704" y="2003395"/>
                  <a:pt x="1316679" y="1897209"/>
                  <a:pt x="1068920" y="1736312"/>
                </a:cubicBezTo>
                <a:cubicBezTo>
                  <a:pt x="1042766" y="1737191"/>
                  <a:pt x="1016326" y="1737639"/>
                  <a:pt x="989640" y="1737639"/>
                </a:cubicBezTo>
                <a:cubicBezTo>
                  <a:pt x="443077" y="1737639"/>
                  <a:pt x="0" y="1550011"/>
                  <a:pt x="0" y="1308340"/>
                </a:cubicBezTo>
                <a:cubicBezTo>
                  <a:pt x="0" y="1174753"/>
                  <a:pt x="161554" y="1053419"/>
                  <a:pt x="409895" y="978248"/>
                </a:cubicBezTo>
                <a:cubicBezTo>
                  <a:pt x="337727" y="918580"/>
                  <a:pt x="296892" y="850194"/>
                  <a:pt x="296892" y="776827"/>
                </a:cubicBezTo>
                <a:cubicBezTo>
                  <a:pt x="296892" y="555598"/>
                  <a:pt x="739969" y="367971"/>
                  <a:pt x="1286532" y="367971"/>
                </a:cubicBezTo>
                <a:cubicBezTo>
                  <a:pt x="1417131" y="367971"/>
                  <a:pt x="1541821" y="378683"/>
                  <a:pt x="1655970" y="398007"/>
                </a:cubicBezTo>
                <a:cubicBezTo>
                  <a:pt x="1869255" y="201001"/>
                  <a:pt x="2338133" y="61328"/>
                  <a:pt x="2869955" y="61328"/>
                </a:cubicBezTo>
                <a:cubicBezTo>
                  <a:pt x="3101325" y="61328"/>
                  <a:pt x="3317855" y="84501"/>
                  <a:pt x="3507839" y="125283"/>
                </a:cubicBezTo>
                <a:cubicBezTo>
                  <a:pt x="3716972" y="47383"/>
                  <a:pt x="3995170" y="0"/>
                  <a:pt x="4304933" y="0"/>
                </a:cubicBezTo>
                <a:close/>
              </a:path>
            </a:pathLst>
          </a:custGeom>
          <a:solidFill>
            <a:srgbClr val="F5F0AC">
              <a:alpha val="100000"/>
            </a:srgbClr>
          </a:solidFill>
          <a:ln w="14288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l"/>
            <a:r>
              <a:rPr lang="zh-CN" altLang="en-US" sz="2999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我更相信的是</a:t>
            </a:r>
            <a:r>
              <a:rPr lang="zh-CN" altLang="en-US" sz="2999" b="1" i="0" dirty="0">
                <a:solidFill>
                  <a:srgbClr val="3333FF">
                    <a:alpha val="100000"/>
                  </a:srgbClr>
                </a:solidFill>
                <a:latin typeface="黑体"/>
                <a:ea typeface="黑体"/>
              </a:rPr>
              <a:t>实验证据</a:t>
            </a:r>
            <a:r>
              <a:rPr lang="zh-CN" altLang="en-US" sz="2999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，我要通过确凿的实验找到遗传和染色体到底有什么关系，基因又是怎么一回事！</a:t>
            </a:r>
          </a:p>
        </p:txBody>
      </p: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6" y="1913620"/>
            <a:ext cx="3023378" cy="401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1044912" y="5211289"/>
            <a:ext cx="10314832" cy="1048626"/>
          </a:xfrm>
          <a:custGeom>
            <a:avLst/>
            <a:gdLst>
              <a:gd name="connsiteX0" fmla="*/ 1161269 w 10314832"/>
              <a:gd name="connsiteY0" fmla="*/ -494559 h 1048626"/>
              <a:gd name="connsiteX1" fmla="*/ 4335133 w 10314832"/>
              <a:gd name="connsiteY1" fmla="*/ 0 h 1048626"/>
              <a:gd name="connsiteX2" fmla="*/ 9790519 w 10314832"/>
              <a:gd name="connsiteY2" fmla="*/ 0 h 1048626"/>
              <a:gd name="connsiteX3" fmla="*/ 9929575 w 10314832"/>
              <a:gd name="connsiteY3" fmla="*/ 0 h 1048626"/>
              <a:gd name="connsiteX4" fmla="*/ 10259592 w 10314832"/>
              <a:gd name="connsiteY4" fmla="*/ 251896 h 1048626"/>
              <a:gd name="connsiteX5" fmla="*/ 10314832 w 10314832"/>
              <a:gd name="connsiteY5" fmla="*/ 663370 h 1048626"/>
              <a:gd name="connsiteX6" fmla="*/ 10062936 w 10314832"/>
              <a:gd name="connsiteY6" fmla="*/ 993386 h 1048626"/>
              <a:gd name="connsiteX7" fmla="*/ 524313 w 10314832"/>
              <a:gd name="connsiteY7" fmla="*/ 1048626 h 1048626"/>
              <a:gd name="connsiteX8" fmla="*/ 234743 w 10314832"/>
              <a:gd name="connsiteY8" fmla="*/ 1048626 h 1048626"/>
              <a:gd name="connsiteX9" fmla="*/ 0 w 10314832"/>
              <a:gd name="connsiteY9" fmla="*/ 234743 h 1048626"/>
              <a:gd name="connsiteX10" fmla="*/ 2538696 w 10314832"/>
              <a:gd name="connsiteY10" fmla="*/ 0 h 1048626"/>
              <a:gd name="connsiteX11" fmla="*/ 1161269 w 10314832"/>
              <a:gd name="connsiteY11" fmla="*/ -494559 h 104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14832" h="1543185">
                <a:moveTo>
                  <a:pt x="1161269" y="-494559"/>
                </a:moveTo>
                <a:lnTo>
                  <a:pt x="4335133" y="0"/>
                </a:lnTo>
                <a:lnTo>
                  <a:pt x="9790519" y="0"/>
                </a:lnTo>
                <a:cubicBezTo>
                  <a:pt x="9929575" y="0"/>
                  <a:pt x="10062936" y="55240"/>
                  <a:pt x="10161263" y="153568"/>
                </a:cubicBezTo>
                <a:cubicBezTo>
                  <a:pt x="10259592" y="251896"/>
                  <a:pt x="10314832" y="385257"/>
                  <a:pt x="10314832" y="524313"/>
                </a:cubicBezTo>
                <a:cubicBezTo>
                  <a:pt x="10314832" y="663370"/>
                  <a:pt x="10259592" y="796731"/>
                  <a:pt x="10161263" y="895059"/>
                </a:cubicBezTo>
                <a:cubicBezTo>
                  <a:pt x="10062936" y="993386"/>
                  <a:pt x="9929575" y="1048626"/>
                  <a:pt x="9790519" y="1048626"/>
                </a:cubicBezTo>
                <a:lnTo>
                  <a:pt x="524313" y="1048626"/>
                </a:lnTo>
                <a:cubicBezTo>
                  <a:pt x="234743" y="1048626"/>
                  <a:pt x="0" y="813883"/>
                  <a:pt x="0" y="524313"/>
                </a:cubicBezTo>
                <a:cubicBezTo>
                  <a:pt x="0" y="234743"/>
                  <a:pt x="234743" y="0"/>
                  <a:pt x="524313" y="0"/>
                </a:cubicBezTo>
                <a:lnTo>
                  <a:pt x="2538696" y="0"/>
                </a:lnTo>
                <a:lnTo>
                  <a:pt x="1161269" y="-494559"/>
                </a:lnTo>
                <a:close/>
              </a:path>
            </a:pathLst>
          </a:custGeom>
          <a:solidFill>
            <a:srgbClr val="CCFA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2799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①易饲养，成本低     ②繁殖快，后代数量多</a:t>
            </a:r>
          </a:p>
          <a:p>
            <a:pPr marL="0" algn="ctr"/>
            <a:r>
              <a:rPr lang="zh-CN" altLang="en-US" sz="2799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③ 相对性状多而明显    </a:t>
            </a:r>
          </a:p>
        </p:txBody>
      </p:sp>
      <p:sp>
        <p:nvSpPr>
          <p:cNvPr id="3" name="文本1"/>
          <p:cNvSpPr txBox="1"/>
          <p:nvPr/>
        </p:nvSpPr>
        <p:spPr>
          <a:xfrm>
            <a:off x="276254" y="170088"/>
            <a:ext cx="11639550" cy="165500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200" b="1" i="0" dirty="0">
                <a:solidFill>
                  <a:srgbClr val="006EFF">
                    <a:alpha val="100000"/>
                  </a:srgbClr>
                </a:solidFill>
                <a:latin typeface="黑体"/>
                <a:ea typeface="黑体"/>
              </a:rPr>
              <a:t>果蝇 ——重要的模式生物   </a:t>
            </a:r>
            <a:r>
              <a:rPr lang="zh-CN" altLang="en-US" sz="3200" b="1" i="0" dirty="0">
                <a:solidFill>
                  <a:srgbClr val="FF33CC">
                    <a:alpha val="100000"/>
                  </a:srgbClr>
                </a:solidFill>
                <a:latin typeface="Arial"/>
                <a:ea typeface="Arial"/>
              </a:rPr>
              <a:t/>
            </a:r>
          </a:p>
          <a:p>
            <a:pPr marL="0" algn="l"/>
            <a:r>
              <a:rPr lang="zh-CN" altLang="en-US" sz="3200" b="1" i="0" dirty="0">
                <a:solidFill>
                  <a:srgbClr val="FF33CC">
                    <a:alpha val="100000"/>
                  </a:srgbClr>
                </a:solidFill>
                <a:latin typeface="Arial"/>
                <a:ea typeface="Arial"/>
              </a:rPr>
              <a:t>   </a:t>
            </a:r>
            <a:r>
              <a:rPr lang="zh-CN" altLang="en-US" sz="2999" b="1" i="0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易饲养、繁殖快，10多天就繁殖一代，后代比较多。</a:t>
            </a:r>
            <a:r>
              <a:rPr lang="zh-CN" altLang="en-US" sz="2999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常用作遗传学研究的实验材料。</a:t>
            </a:r>
          </a:p>
        </p:txBody>
      </p:sp>
      <p:pic>
        <p:nvPicPr>
          <p:cNvPr id="4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037" y="1922488"/>
            <a:ext cx="3161109" cy="3161109"/>
          </a:xfrm>
          <a:prstGeom prst="rect">
            <a:avLst/>
          </a:prstGeom>
        </p:spPr>
      </p:pic>
      <p:pic>
        <p:nvPicPr>
          <p:cNvPr id="5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41" y="1996307"/>
            <a:ext cx="4788370" cy="30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628" y="2797064"/>
            <a:ext cx="5410200" cy="1881807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1334119" y="5289375"/>
            <a:ext cx="9524257" cy="667626"/>
          </a:xfrm>
          <a:custGeom>
            <a:avLst/>
            <a:gdLst>
              <a:gd name="connsiteX0" fmla="*/ 1072264 w 9524257"/>
              <a:gd name="connsiteY0" fmla="*/ -314870 h 667626"/>
              <a:gd name="connsiteX1" fmla="*/ 3995574 w 9524257"/>
              <a:gd name="connsiteY1" fmla="*/ 0 h 667626"/>
              <a:gd name="connsiteX2" fmla="*/ 9190444 w 9524257"/>
              <a:gd name="connsiteY2" fmla="*/ 0 h 667626"/>
              <a:gd name="connsiteX3" fmla="*/ 9278976 w 9524257"/>
              <a:gd name="connsiteY3" fmla="*/ 0 h 667626"/>
              <a:gd name="connsiteX4" fmla="*/ 9489087 w 9524257"/>
              <a:gd name="connsiteY4" fmla="*/ 160374 h 667626"/>
              <a:gd name="connsiteX5" fmla="*/ 9524257 w 9524257"/>
              <a:gd name="connsiteY5" fmla="*/ 422346 h 667626"/>
              <a:gd name="connsiteX6" fmla="*/ 9363883 w 9524257"/>
              <a:gd name="connsiteY6" fmla="*/ 632457 h 667626"/>
              <a:gd name="connsiteX7" fmla="*/ 333813 w 9524257"/>
              <a:gd name="connsiteY7" fmla="*/ 667626 h 667626"/>
              <a:gd name="connsiteX8" fmla="*/ 149453 w 9524257"/>
              <a:gd name="connsiteY8" fmla="*/ 667626 h 667626"/>
              <a:gd name="connsiteX9" fmla="*/ 0 w 9524257"/>
              <a:gd name="connsiteY9" fmla="*/ 149453 h 667626"/>
              <a:gd name="connsiteX10" fmla="*/ 2354769 w 9524257"/>
              <a:gd name="connsiteY10" fmla="*/ 0 h 667626"/>
              <a:gd name="connsiteX11" fmla="*/ 1072264 w 9524257"/>
              <a:gd name="connsiteY11" fmla="*/ -314870 h 66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4257" h="982496">
                <a:moveTo>
                  <a:pt x="1072264" y="-314870"/>
                </a:moveTo>
                <a:lnTo>
                  <a:pt x="3995574" y="0"/>
                </a:lnTo>
                <a:lnTo>
                  <a:pt x="9190444" y="0"/>
                </a:lnTo>
                <a:cubicBezTo>
                  <a:pt x="9278976" y="0"/>
                  <a:pt x="9363883" y="35169"/>
                  <a:pt x="9426485" y="97771"/>
                </a:cubicBezTo>
                <a:cubicBezTo>
                  <a:pt x="9489087" y="160374"/>
                  <a:pt x="9524257" y="245280"/>
                  <a:pt x="9524257" y="333813"/>
                </a:cubicBezTo>
                <a:cubicBezTo>
                  <a:pt x="9524257" y="422346"/>
                  <a:pt x="9489087" y="507253"/>
                  <a:pt x="9426485" y="569855"/>
                </a:cubicBezTo>
                <a:cubicBezTo>
                  <a:pt x="9363883" y="632457"/>
                  <a:pt x="9278976" y="667626"/>
                  <a:pt x="9190444" y="667626"/>
                </a:cubicBezTo>
                <a:lnTo>
                  <a:pt x="333813" y="667626"/>
                </a:lnTo>
                <a:cubicBezTo>
                  <a:pt x="149453" y="667626"/>
                  <a:pt x="0" y="518173"/>
                  <a:pt x="0" y="333813"/>
                </a:cubicBezTo>
                <a:cubicBezTo>
                  <a:pt x="0" y="149453"/>
                  <a:pt x="149453" y="0"/>
                  <a:pt x="333813" y="0"/>
                </a:cubicBezTo>
                <a:lnTo>
                  <a:pt x="2354769" y="0"/>
                </a:lnTo>
                <a:lnTo>
                  <a:pt x="1072264" y="-314870"/>
                </a:lnTo>
                <a:close/>
              </a:path>
            </a:pathLst>
          </a:custGeom>
          <a:solidFill>
            <a:srgbClr val="CCFA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2799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</a:t>
            </a:r>
            <a:r>
              <a:rPr lang="zh-CN" altLang="en-US" sz="3199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④</a:t>
            </a:r>
            <a:r>
              <a:rPr lang="zh-CN" altLang="en-US" sz="2799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染色体少易观察</a:t>
            </a:r>
            <a:r>
              <a:rPr lang="zh-CN" altLang="en-US" sz="2599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</a:t>
            </a:r>
          </a:p>
        </p:txBody>
      </p:sp>
      <p:sp>
        <p:nvSpPr>
          <p:cNvPr id="4" name="文本1"/>
          <p:cNvSpPr txBox="1"/>
          <p:nvPr/>
        </p:nvSpPr>
        <p:spPr>
          <a:xfrm>
            <a:off x="4096474" y="-92748"/>
            <a:ext cx="4705350" cy="711994"/>
          </a:xfrm>
          <a:prstGeom prst="rect">
            <a:avLst/>
          </a:prstGeom>
          <a:noFill/>
        </p:spPr>
        <p:txBody>
          <a:bodyPr anchor="ctr"/>
          <a:lstStyle/>
          <a:p>
            <a:pPr marL="0" algn="l"/>
            <a:r>
              <a:rPr lang="zh-CN" altLang="en-US" sz="3600" b="1" i="0" dirty="0">
                <a:solidFill>
                  <a:srgbClr val="006EFF">
                    <a:alpha val="100000"/>
                  </a:srgbClr>
                </a:solidFill>
                <a:latin typeface="黑体"/>
                <a:ea typeface="黑体"/>
              </a:rPr>
              <a:t>果蝇体细胞染色体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554117" y="4087298"/>
            <a:ext cx="2238375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常染色体：</a:t>
            </a:r>
          </a:p>
        </p:txBody>
      </p:sp>
      <p:sp>
        <p:nvSpPr>
          <p:cNvPr id="6" name="文本3"/>
          <p:cNvSpPr txBox="1"/>
          <p:nvPr/>
        </p:nvSpPr>
        <p:spPr>
          <a:xfrm>
            <a:off x="2244976" y="4086070"/>
            <a:ext cx="4463996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3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对</a:t>
            </a:r>
            <a:r>
              <a:rPr lang="zh-CN" altLang="en-US" sz="3000" b="1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Ⅱ Ⅱ，Ⅲ Ⅲ ，Ⅳ Ⅳ</a:t>
            </a:r>
          </a:p>
        </p:txBody>
      </p:sp>
      <p:sp>
        <p:nvSpPr>
          <p:cNvPr id="7" name="文本4"/>
          <p:cNvSpPr txBox="1"/>
          <p:nvPr/>
        </p:nvSpPr>
        <p:spPr>
          <a:xfrm>
            <a:off x="553917" y="4679029"/>
            <a:ext cx="2355656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性染色体：</a:t>
            </a:r>
          </a:p>
        </p:txBody>
      </p:sp>
      <p:sp>
        <p:nvSpPr>
          <p:cNvPr id="8" name="文本5"/>
          <p:cNvSpPr txBox="1"/>
          <p:nvPr/>
        </p:nvSpPr>
        <p:spPr>
          <a:xfrm>
            <a:off x="2245433" y="4730836"/>
            <a:ext cx="4350449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999" b="1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XX、XY</a:t>
            </a:r>
          </a:p>
        </p:txBody>
      </p:sp>
      <p:grpSp>
        <p:nvGrpSpPr>
          <p:cNvPr id="9" name="组合1"/>
          <p:cNvGrpSpPr/>
          <p:nvPr/>
        </p:nvGrpSpPr>
        <p:grpSpPr>
          <a:xfrm>
            <a:off x="1331433" y="614258"/>
            <a:ext cx="8069151" cy="3545065"/>
            <a:chOff x="0" y="0"/>
            <a:chExt cx="8069151" cy="3545065"/>
          </a:xfrm>
        </p:grpSpPr>
        <p:pic>
          <p:nvPicPr>
            <p:cNvPr id="10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0174" t="57764" r="35771" b="580"/>
            <a:stretch>
              <a:fillRect/>
            </a:stretch>
          </p:blipFill>
          <p:spPr>
            <a:xfrm>
              <a:off x="0" y="0"/>
              <a:ext cx="8069151" cy="3408359"/>
            </a:xfrm>
            <a:prstGeom prst="rect">
              <a:avLst/>
            </a:prstGeom>
          </p:spPr>
        </p:pic>
        <p:sp>
          <p:nvSpPr>
            <p:cNvPr id="11" name="形状2"/>
            <p:cNvSpPr txBox="1"/>
            <p:nvPr/>
          </p:nvSpPr>
          <p:spPr>
            <a:xfrm>
              <a:off x="1067867" y="57531"/>
              <a:ext cx="488947" cy="393697"/>
            </a:xfrm>
            <a:prstGeom prst="rect"/>
            <a:solidFill>
              <a:srgbClr val="FFFFFF">
                <a:alpha val="100000"/>
              </a:srgbClr>
            </a:solidFill>
            <a:ln w="28575">
              <a:solidFill>
                <a:srgbClr val="A58A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0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Ⅱ</a:t>
              </a:r>
            </a:p>
          </p:txBody>
        </p:sp>
        <p:sp>
          <p:nvSpPr>
            <p:cNvPr id="12" name="形状3"/>
            <p:cNvSpPr txBox="1"/>
            <p:nvPr/>
          </p:nvSpPr>
          <p:spPr>
            <a:xfrm>
              <a:off x="2277332" y="57531"/>
              <a:ext cx="603247" cy="393697"/>
            </a:xfrm>
            <a:prstGeom prst="rect"/>
            <a:solidFill>
              <a:srgbClr val="FFFFFF">
                <a:alpha val="100000"/>
              </a:srgbClr>
            </a:solidFill>
            <a:ln w="28575">
              <a:solidFill>
                <a:srgbClr val="A58A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0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Ⅲ</a:t>
              </a:r>
            </a:p>
          </p:txBody>
        </p:sp>
        <p:sp>
          <p:nvSpPr>
            <p:cNvPr id="13" name="形状4"/>
            <p:cNvSpPr txBox="1"/>
            <p:nvPr/>
          </p:nvSpPr>
          <p:spPr>
            <a:xfrm>
              <a:off x="5910139" y="93049"/>
              <a:ext cx="488947" cy="393697"/>
            </a:xfrm>
            <a:prstGeom prst="rect"/>
            <a:solidFill>
              <a:srgbClr val="FFFFFF">
                <a:alpha val="100000"/>
              </a:srgbClr>
            </a:solidFill>
            <a:ln w="28575">
              <a:solidFill>
                <a:srgbClr val="A58A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0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Ⅱ</a:t>
              </a:r>
            </a:p>
          </p:txBody>
        </p:sp>
        <p:sp>
          <p:nvSpPr>
            <p:cNvPr id="14" name="形状5"/>
            <p:cNvSpPr txBox="1"/>
            <p:nvPr/>
          </p:nvSpPr>
          <p:spPr>
            <a:xfrm>
              <a:off x="7219617" y="92849"/>
              <a:ext cx="603247" cy="393697"/>
            </a:xfrm>
            <a:prstGeom prst="rect"/>
            <a:solidFill>
              <a:srgbClr val="FFFFFF">
                <a:alpha val="100000"/>
              </a:srgbClr>
            </a:solidFill>
            <a:ln w="28575">
              <a:solidFill>
                <a:srgbClr val="A58A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0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Ⅲ</a:t>
              </a:r>
            </a:p>
          </p:txBody>
        </p:sp>
        <p:sp>
          <p:nvSpPr>
            <p:cNvPr id="15" name="形状6"/>
            <p:cNvSpPr txBox="1"/>
            <p:nvPr/>
          </p:nvSpPr>
          <p:spPr>
            <a:xfrm>
              <a:off x="1585389" y="1213228"/>
              <a:ext cx="603247" cy="393697"/>
            </a:xfrm>
            <a:prstGeom prst="rect"/>
            <a:solidFill>
              <a:srgbClr val="FFFFFF">
                <a:alpha val="100000"/>
              </a:srgbClr>
            </a:solidFill>
            <a:ln w="28575">
              <a:solidFill>
                <a:srgbClr val="A58A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l"/>
              <a:r>
                <a:rPr lang="zh-CN" altLang="en-US" sz="30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Ⅳ</a:t>
              </a:r>
            </a:p>
          </p:txBody>
        </p:sp>
        <p:sp>
          <p:nvSpPr>
            <p:cNvPr id="16" name="形状7"/>
            <p:cNvSpPr txBox="1"/>
            <p:nvPr/>
          </p:nvSpPr>
          <p:spPr>
            <a:xfrm>
              <a:off x="6315742" y="1309468"/>
              <a:ext cx="603247" cy="393697"/>
            </a:xfrm>
            <a:prstGeom prst="rect"/>
            <a:solidFill>
              <a:srgbClr val="FFFFFF">
                <a:alpha val="100000"/>
              </a:srgbClr>
            </a:solidFill>
            <a:ln w="28575">
              <a:solidFill>
                <a:srgbClr val="A58A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l"/>
              <a:r>
                <a:rPr lang="zh-CN" altLang="en-US" sz="30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Ⅳ</a:t>
              </a:r>
            </a:p>
          </p:txBody>
        </p:sp>
        <p:sp>
          <p:nvSpPr>
            <p:cNvPr id="17" name="形状8"/>
            <p:cNvSpPr txBox="1"/>
            <p:nvPr/>
          </p:nvSpPr>
          <p:spPr>
            <a:xfrm>
              <a:off x="1067667" y="3043418"/>
              <a:ext cx="488947" cy="393697"/>
            </a:xfrm>
            <a:prstGeom prst="rect"/>
            <a:solidFill>
              <a:srgbClr val="FFFFFF">
                <a:alpha val="100000"/>
              </a:srgbClr>
            </a:solidFill>
            <a:ln w="28575">
              <a:solidFill>
                <a:srgbClr val="A58A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0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X</a:t>
              </a:r>
            </a:p>
          </p:txBody>
        </p:sp>
        <p:sp>
          <p:nvSpPr>
            <p:cNvPr id="18" name="形状9"/>
            <p:cNvSpPr txBox="1"/>
            <p:nvPr/>
          </p:nvSpPr>
          <p:spPr>
            <a:xfrm>
              <a:off x="1969370" y="3043218"/>
              <a:ext cx="488947" cy="393697"/>
            </a:xfrm>
            <a:prstGeom prst="rect"/>
            <a:solidFill>
              <a:srgbClr val="FFFFFF">
                <a:alpha val="100000"/>
              </a:srgbClr>
            </a:solidFill>
            <a:ln w="28575">
              <a:solidFill>
                <a:srgbClr val="A58A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0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X</a:t>
              </a:r>
            </a:p>
          </p:txBody>
        </p:sp>
        <p:sp>
          <p:nvSpPr>
            <p:cNvPr id="19" name="形状10"/>
            <p:cNvSpPr txBox="1"/>
            <p:nvPr/>
          </p:nvSpPr>
          <p:spPr>
            <a:xfrm>
              <a:off x="5909739" y="3151368"/>
              <a:ext cx="488947" cy="393697"/>
            </a:xfrm>
            <a:prstGeom prst="rect"/>
            <a:solidFill>
              <a:srgbClr val="FFFFFF">
                <a:alpha val="100000"/>
              </a:srgbClr>
            </a:solidFill>
            <a:ln w="28575">
              <a:solidFill>
                <a:srgbClr val="A58A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0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X</a:t>
              </a:r>
            </a:p>
          </p:txBody>
        </p:sp>
        <p:sp>
          <p:nvSpPr>
            <p:cNvPr id="20" name="形状11"/>
            <p:cNvSpPr txBox="1"/>
            <p:nvPr/>
          </p:nvSpPr>
          <p:spPr>
            <a:xfrm>
              <a:off x="6811442" y="3151168"/>
              <a:ext cx="488947" cy="393697"/>
            </a:xfrm>
            <a:prstGeom prst="rect"/>
            <a:solidFill>
              <a:srgbClr val="FFFFFF">
                <a:alpha val="100000"/>
              </a:srgbClr>
            </a:solidFill>
            <a:ln w="28575">
              <a:solidFill>
                <a:srgbClr val="A58A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0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  <p:bldP spid="3" grpId="0" animBg="1"/>
    </p:bldLst>
  </p:timing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998" y="3278905"/>
            <a:ext cx="2409825" cy="838200"/>
          </a:xfrm>
          <a:prstGeom prst="rect">
            <a:avLst/>
          </a:prstGeom>
        </p:spPr>
      </p:pic>
      <p:pic>
        <p:nvPicPr>
          <p:cNvPr id="3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589" y="1656426"/>
            <a:ext cx="2409825" cy="838200"/>
          </a:xfrm>
          <a:prstGeom prst="rect">
            <a:avLst/>
          </a:prstGeom>
        </p:spPr>
      </p:pic>
      <p:pic>
        <p:nvPicPr>
          <p:cNvPr id="4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028" t="2918" r="59565" b="78809"/>
          <a:stretch>
            <a:fillRect/>
          </a:stretch>
        </p:blipFill>
        <p:spPr>
          <a:xfrm>
            <a:off x="1063361" y="1192794"/>
            <a:ext cx="1275173" cy="1224879"/>
          </a:xfrm>
          <a:prstGeom prst="rect">
            <a:avLst/>
          </a:prstGeom>
        </p:spPr>
      </p:pic>
      <p:pic>
        <p:nvPicPr>
          <p:cNvPr id="5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9162" t="3385" r="24432" b="78342"/>
          <a:stretch>
            <a:fillRect/>
          </a:stretch>
        </p:blipFill>
        <p:spPr>
          <a:xfrm>
            <a:off x="3016282" y="1143429"/>
            <a:ext cx="1099052" cy="1055703"/>
          </a:xfrm>
          <a:prstGeom prst="rect">
            <a:avLst/>
          </a:prstGeom>
        </p:spPr>
      </p:pic>
      <p:pic>
        <p:nvPicPr>
          <p:cNvPr id="6" name="图片5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8455" t="39287" r="25138" b="43199"/>
          <a:stretch>
            <a:fillRect/>
          </a:stretch>
        </p:blipFill>
        <p:spPr>
          <a:xfrm>
            <a:off x="2928002" y="2733062"/>
            <a:ext cx="1275175" cy="1175379"/>
          </a:xfrm>
          <a:prstGeom prst="rect">
            <a:avLst/>
          </a:prstGeom>
        </p:spPr>
      </p:pic>
      <p:pic>
        <p:nvPicPr>
          <p:cNvPr id="7" name="图片6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028" t="2918" r="59565" b="78809"/>
          <a:stretch>
            <a:fillRect/>
          </a:stretch>
        </p:blipFill>
        <p:spPr>
          <a:xfrm>
            <a:off x="1063162" y="2715807"/>
            <a:ext cx="1275173" cy="1224879"/>
          </a:xfrm>
          <a:prstGeom prst="rect">
            <a:avLst/>
          </a:prstGeom>
        </p:spPr>
      </p:pic>
      <p:pic>
        <p:nvPicPr>
          <p:cNvPr id="8" name="图片7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8455" t="39287" r="25138" b="43199"/>
          <a:stretch>
            <a:fillRect/>
          </a:stretch>
        </p:blipFill>
        <p:spPr>
          <a:xfrm>
            <a:off x="2044465" y="4464545"/>
            <a:ext cx="1275175" cy="1175379"/>
          </a:xfrm>
          <a:prstGeom prst="rect">
            <a:avLst/>
          </a:prstGeom>
        </p:spPr>
      </p:pic>
      <p:pic>
        <p:nvPicPr>
          <p:cNvPr id="9" name="图片8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4028" t="2918" r="59565" b="78809"/>
          <a:stretch>
            <a:fillRect/>
          </a:stretch>
        </p:blipFill>
        <p:spPr>
          <a:xfrm>
            <a:off x="315058" y="4401842"/>
            <a:ext cx="1275340" cy="1225039"/>
          </a:xfrm>
          <a:prstGeom prst="rect">
            <a:avLst/>
          </a:prstGeom>
        </p:spPr>
      </p:pic>
      <p:pic>
        <p:nvPicPr>
          <p:cNvPr id="10" name="图片9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59162" t="3385" r="24432" b="78342"/>
          <a:stretch>
            <a:fillRect/>
          </a:stretch>
        </p:blipFill>
        <p:spPr>
          <a:xfrm>
            <a:off x="4027341" y="4440647"/>
            <a:ext cx="1159278" cy="1113558"/>
          </a:xfrm>
          <a:prstGeom prst="rect">
            <a:avLst/>
          </a:prstGeom>
        </p:spPr>
      </p:pic>
      <p:sp>
        <p:nvSpPr>
          <p:cNvPr id="11" name="文本1"/>
          <p:cNvSpPr txBox="1"/>
          <p:nvPr/>
        </p:nvSpPr>
        <p:spPr>
          <a:xfrm>
            <a:off x="2479507" y="1143341"/>
            <a:ext cx="770850" cy="84266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×</a:t>
            </a:r>
          </a:p>
        </p:txBody>
      </p:sp>
      <p:sp>
        <p:nvSpPr>
          <p:cNvPr id="12" name="形状1"/>
          <p:cNvSpPr txBox="1"/>
          <p:nvPr/>
        </p:nvSpPr>
        <p:spPr>
          <a:xfrm flipH="1">
            <a:off x="2682051" y="1919174"/>
            <a:ext cx="19050" cy="871267"/>
          </a:xfrm>
          <a:prstGeom prst="line"/>
          <a:solidFill>
            <a:srgbClr val="FFFFFF">
              <a:alpha val="0"/>
            </a:srgbClr>
          </a:solidFill>
          <a:ln w="19050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3" name="文本2"/>
          <p:cNvSpPr txBox="1"/>
          <p:nvPr/>
        </p:nvSpPr>
        <p:spPr>
          <a:xfrm>
            <a:off x="2479510" y="3065840"/>
            <a:ext cx="770850" cy="84266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×</a:t>
            </a:r>
          </a:p>
        </p:txBody>
      </p:sp>
      <p:sp>
        <p:nvSpPr>
          <p:cNvPr id="14" name="形状2"/>
          <p:cNvSpPr txBox="1"/>
          <p:nvPr/>
        </p:nvSpPr>
        <p:spPr>
          <a:xfrm flipH="1">
            <a:off x="2682051" y="3750608"/>
            <a:ext cx="19050" cy="871267"/>
          </a:xfrm>
          <a:prstGeom prst="line"/>
          <a:solidFill>
            <a:srgbClr val="FFFFFF">
              <a:alpha val="0"/>
            </a:srgbClr>
          </a:solidFill>
          <a:ln w="19050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5" name="文本3"/>
          <p:cNvSpPr txBox="1"/>
          <p:nvPr/>
        </p:nvSpPr>
        <p:spPr>
          <a:xfrm>
            <a:off x="453476" y="5576684"/>
            <a:ext cx="1181219" cy="84266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2259</a:t>
            </a:r>
          </a:p>
        </p:txBody>
      </p:sp>
      <p:sp>
        <p:nvSpPr>
          <p:cNvPr id="16" name="文本4"/>
          <p:cNvSpPr txBox="1"/>
          <p:nvPr/>
        </p:nvSpPr>
        <p:spPr>
          <a:xfrm>
            <a:off x="4171855" y="5590219"/>
            <a:ext cx="1169806" cy="84266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998</a:t>
            </a:r>
          </a:p>
        </p:txBody>
      </p:sp>
      <p:sp>
        <p:nvSpPr>
          <p:cNvPr id="17" name="文本5"/>
          <p:cNvSpPr txBox="1"/>
          <p:nvPr/>
        </p:nvSpPr>
        <p:spPr>
          <a:xfrm>
            <a:off x="2339283" y="5576608"/>
            <a:ext cx="1051376" cy="84266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1011</a:t>
            </a:r>
          </a:p>
        </p:txBody>
      </p:sp>
      <p:sp>
        <p:nvSpPr>
          <p:cNvPr id="18" name="文本6"/>
          <p:cNvSpPr txBox="1"/>
          <p:nvPr/>
        </p:nvSpPr>
        <p:spPr>
          <a:xfrm>
            <a:off x="375037" y="1384183"/>
            <a:ext cx="735584" cy="84266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P</a:t>
            </a:r>
          </a:p>
        </p:txBody>
      </p:sp>
      <p:sp>
        <p:nvSpPr>
          <p:cNvPr id="19" name="文本7"/>
          <p:cNvSpPr txBox="1"/>
          <p:nvPr/>
        </p:nvSpPr>
        <p:spPr>
          <a:xfrm>
            <a:off x="270500" y="2831941"/>
            <a:ext cx="839780" cy="84266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F</a:t>
            </a:r>
            <a:r>
              <a:rPr lang="zh-CN" altLang="en-US" sz="4242" b="0" i="0" baseline="-250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1</a:t>
            </a:r>
          </a:p>
        </p:txBody>
      </p:sp>
      <p:sp>
        <p:nvSpPr>
          <p:cNvPr id="20" name="文本8"/>
          <p:cNvSpPr txBox="1"/>
          <p:nvPr/>
        </p:nvSpPr>
        <p:spPr>
          <a:xfrm>
            <a:off x="-3429" y="4657080"/>
            <a:ext cx="839780" cy="84266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F</a:t>
            </a:r>
            <a:r>
              <a:rPr lang="zh-CN" altLang="en-US" sz="4242" b="0" i="0" baseline="-250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21" name="文本9"/>
          <p:cNvSpPr txBox="1"/>
          <p:nvPr/>
        </p:nvSpPr>
        <p:spPr>
          <a:xfrm>
            <a:off x="680961" y="5893860"/>
            <a:ext cx="4505957" cy="84137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1" i="0" dirty="0">
                <a:solidFill>
                  <a:srgbClr val="0C0C0C">
                    <a:alpha val="100000"/>
                  </a:srgbClr>
                </a:solidFill>
                <a:latin typeface="微软雅黑"/>
                <a:ea typeface="微软雅黑"/>
              </a:rPr>
              <a:t>红（雌、雄）：白 (雄)=3:1</a:t>
            </a:r>
          </a:p>
        </p:txBody>
      </p:sp>
      <p:pic>
        <p:nvPicPr>
          <p:cNvPr id="22" name="图片10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0158" y="4925616"/>
            <a:ext cx="4426232" cy="714263"/>
          </a:xfrm>
          <a:prstGeom prst="rect">
            <a:avLst/>
          </a:prstGeom>
        </p:spPr>
      </p:pic>
      <p:sp>
        <p:nvSpPr>
          <p:cNvPr id="23" name="文本10"/>
          <p:cNvSpPr txBox="1"/>
          <p:nvPr/>
        </p:nvSpPr>
        <p:spPr>
          <a:xfrm>
            <a:off x="150971" y="11611"/>
            <a:ext cx="10800080" cy="13728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buFont typeface="Wingdings"/>
              <a:buChar char="n"/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资料1:1909年的一天，摩尔根偶然在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楷体"/>
                <a:ea typeface="楷体"/>
              </a:rPr>
              <a:t>一大群红眼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果蝇中发现了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楷体"/>
                <a:ea typeface="楷体"/>
              </a:rPr>
              <a:t>一只白眼雄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果蝇。</a:t>
            </a:r>
          </a:p>
        </p:txBody>
      </p:sp>
      <p:grpSp>
        <p:nvGrpSpPr>
          <p:cNvPr id="24" name="组合1"/>
          <p:cNvGrpSpPr/>
          <p:nvPr/>
        </p:nvGrpSpPr>
        <p:grpSpPr>
          <a:xfrm>
            <a:off x="6253601" y="4320511"/>
            <a:ext cx="4688853" cy="680301"/>
            <a:chOff x="0" y="0"/>
            <a:chExt cx="4688853" cy="680301"/>
          </a:xfrm>
        </p:grpSpPr>
        <p:sp>
          <p:nvSpPr>
            <p:cNvPr id="25" name="形状3"/>
            <p:cNvSpPr txBox="1"/>
            <p:nvPr/>
          </p:nvSpPr>
          <p:spPr>
            <a:xfrm>
              <a:off x="0" y="40882"/>
              <a:ext cx="4676299" cy="584778"/>
            </a:xfrm>
            <a:prstGeom prst="rect"/>
            <a:solidFill>
              <a:srgbClr val="FFFF00">
                <a:alpha val="100000"/>
              </a:srgbClr>
            </a:solidFill>
            <a:ln w="19050">
              <a:solidFill>
                <a:srgbClr val="00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6" name="文本11"/>
            <p:cNvSpPr txBox="1"/>
            <p:nvPr/>
          </p:nvSpPr>
          <p:spPr>
            <a:xfrm>
              <a:off x="117329" y="0"/>
              <a:ext cx="4571524" cy="680301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200" b="1" i="0" dirty="0">
                  <a:solidFill>
                    <a:srgbClr val="0000FF">
                      <a:alpha val="100000"/>
                    </a:srgbClr>
                  </a:solidFill>
                  <a:latin typeface="微软雅黑"/>
                  <a:ea typeface="微软雅黑"/>
                </a:rPr>
                <a:t>1、观察现象，提出问题</a:t>
              </a:r>
            </a:p>
          </p:txBody>
        </p:sp>
      </p:grpSp>
      <p:pic>
        <p:nvPicPr>
          <p:cNvPr id="27" name="图片1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54600" y="858917"/>
            <a:ext cx="3349390" cy="30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 spd="slow" p14:dur="75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979513" y="1055322"/>
            <a:ext cx="10887837" cy="68279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设控制果蝇颜色的一对等位基因为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楷体"/>
                <a:ea typeface="楷体"/>
              </a:rPr>
              <a:t>W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和w</a:t>
            </a:r>
            <a:r>
              <a:rPr lang="zh-CN" altLang="en-US" sz="2800" b="1" i="0" dirty="0">
                <a:solidFill>
                  <a:srgbClr val="0000FF">
                    <a:alpha val="100000"/>
                  </a:srgbClr>
                </a:solidFill>
                <a:latin typeface="Times New Roman"/>
                <a:ea typeface="Times New Roman"/>
              </a:rPr>
              <a:t>      </a:t>
            </a:r>
            <a:r>
              <a:rPr lang="zh-CN" altLang="en-US" sz="2800" b="0" i="0" u="sng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野生型红眼果蝇</a:t>
            </a:r>
            <a:r>
              <a:rPr lang="zh-CN" altLang="en-US" sz="2800" b="0" i="0" u="sng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为</a:t>
            </a:r>
            <a:r>
              <a:rPr lang="zh-CN" altLang="en-US" sz="2800" b="0" i="0" u="sng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纯种！</a:t>
            </a:r>
          </a:p>
        </p:txBody>
      </p:sp>
      <p:sp>
        <p:nvSpPr>
          <p:cNvPr id="4" name="文本2"/>
          <p:cNvSpPr txBox="1"/>
          <p:nvPr/>
        </p:nvSpPr>
        <p:spPr>
          <a:xfrm>
            <a:off x="4793275" y="1741313"/>
            <a:ext cx="6981034" cy="62507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buFont typeface="Wingdings"/>
              <a:buChar char="l"/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假说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1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：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基因</a:t>
            </a:r>
            <a:r>
              <a:rPr lang="zh-CN" altLang="en-US" sz="2800" b="1" i="0" dirty="0">
                <a:solidFill>
                  <a:srgbClr val="0000FF">
                    <a:alpha val="100000"/>
                  </a:srgbClr>
                </a:solidFill>
                <a:latin typeface="黑体"/>
                <a:ea typeface="黑体"/>
              </a:rPr>
              <a:t>只存在</a:t>
            </a:r>
            <a:r>
              <a:rPr lang="zh-CN" altLang="en-US" sz="2800" b="1" i="0" dirty="0">
                <a:solidFill>
                  <a:srgbClr val="0000FF">
                    <a:alpha val="100000"/>
                  </a:srgbClr>
                </a:solidFill>
                <a:latin typeface="Times New Roman"/>
                <a:ea typeface="Times New Roman"/>
              </a:rPr>
              <a:t>Y</a:t>
            </a:r>
            <a:r>
              <a:rPr lang="zh-CN" altLang="en-US" sz="2800" b="1" i="0" dirty="0">
                <a:solidFill>
                  <a:srgbClr val="0000FF">
                    <a:alpha val="100000"/>
                  </a:srgbClr>
                </a:solidFill>
                <a:latin typeface="黑体"/>
                <a:ea typeface="黑体"/>
              </a:rPr>
              <a:t>染色体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（III）上</a:t>
            </a:r>
          </a:p>
        </p:txBody>
      </p:sp>
      <p:sp>
        <p:nvSpPr>
          <p:cNvPr id="5" name="文本3"/>
          <p:cNvSpPr txBox="1"/>
          <p:nvPr/>
        </p:nvSpPr>
        <p:spPr>
          <a:xfrm>
            <a:off x="4793190" y="3317919"/>
            <a:ext cx="6980444" cy="62507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buFont typeface="Wingdings"/>
              <a:buChar char="l"/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假说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2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：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基因</a:t>
            </a:r>
            <a:r>
              <a:rPr lang="zh-CN" altLang="en-US" sz="2800" b="1" i="0" dirty="0">
                <a:solidFill>
                  <a:srgbClr val="0000FF">
                    <a:alpha val="100000"/>
                  </a:srgbClr>
                </a:solidFill>
                <a:latin typeface="黑体"/>
                <a:ea typeface="黑体"/>
              </a:rPr>
              <a:t>只存在</a:t>
            </a:r>
            <a:r>
              <a:rPr lang="zh-CN" altLang="en-US" sz="2800" b="1" i="0" dirty="0">
                <a:solidFill>
                  <a:srgbClr val="0000FF">
                    <a:alpha val="100000"/>
                  </a:srgbClr>
                </a:solidFill>
                <a:latin typeface="Times New Roman"/>
                <a:ea typeface="Times New Roman"/>
              </a:rPr>
              <a:t>X</a:t>
            </a:r>
            <a:r>
              <a:rPr lang="zh-CN" altLang="en-US" sz="2800" b="1" i="0" dirty="0">
                <a:solidFill>
                  <a:srgbClr val="0000FF">
                    <a:alpha val="100000"/>
                  </a:srgbClr>
                </a:solidFill>
                <a:latin typeface="黑体"/>
                <a:ea typeface="黑体"/>
              </a:rPr>
              <a:t>染色体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（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Ⅰ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）上</a:t>
            </a:r>
          </a:p>
        </p:txBody>
      </p:sp>
      <p:grpSp>
        <p:nvGrpSpPr>
          <p:cNvPr id="6" name="组合1"/>
          <p:cNvGrpSpPr/>
          <p:nvPr/>
        </p:nvGrpSpPr>
        <p:grpSpPr>
          <a:xfrm>
            <a:off x="5373719" y="2454592"/>
            <a:ext cx="5847795" cy="631721"/>
            <a:chOff x="0" y="0"/>
            <a:chExt cx="5847795" cy="631721"/>
          </a:xfrm>
        </p:grpSpPr>
        <p:sp>
          <p:nvSpPr>
            <p:cNvPr id="7" name="形状1"/>
            <p:cNvSpPr txBox="1"/>
            <p:nvPr/>
          </p:nvSpPr>
          <p:spPr>
            <a:xfrm>
              <a:off x="3810" y="49530"/>
              <a:ext cx="5843985" cy="523220"/>
            </a:xfrm>
            <a:prstGeom prst="rect"/>
            <a:solidFill>
              <a:srgbClr val="FFFFFF">
                <a:alpha val="0"/>
              </a:srgbClr>
            </a:solidFill>
            <a:ln w="19050">
              <a:solidFill>
                <a:srgbClr val="00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文本7"/>
            <p:cNvSpPr txBox="1"/>
            <p:nvPr/>
          </p:nvSpPr>
          <p:spPr>
            <a:xfrm>
              <a:off x="0" y="0"/>
              <a:ext cx="5843985" cy="631721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黑体"/>
                  <a:ea typeface="黑体"/>
                </a:rPr>
                <a:t>红眼雌：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X X        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黑体"/>
                  <a:ea typeface="黑体"/>
                </a:rPr>
                <a:t>白眼雄：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XY </a:t>
              </a:r>
              <a:r>
                <a:rPr lang="zh-CN" altLang="en-US" sz="3724" b="1" i="0" baseline="3000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—</a:t>
              </a:r>
            </a:p>
          </p:txBody>
        </p:sp>
      </p:grpSp>
      <p:grpSp>
        <p:nvGrpSpPr>
          <p:cNvPr id="9" name="组合2"/>
          <p:cNvGrpSpPr/>
          <p:nvPr/>
        </p:nvGrpSpPr>
        <p:grpSpPr>
          <a:xfrm>
            <a:off x="5383130" y="4031005"/>
            <a:ext cx="6120213" cy="1060294"/>
            <a:chOff x="0" y="0"/>
            <a:chExt cx="6120213" cy="1060294"/>
          </a:xfrm>
        </p:grpSpPr>
        <p:sp>
          <p:nvSpPr>
            <p:cNvPr id="10" name="形状2"/>
            <p:cNvSpPr txBox="1"/>
            <p:nvPr/>
          </p:nvSpPr>
          <p:spPr>
            <a:xfrm>
              <a:off x="3810" y="49530"/>
              <a:ext cx="5843985" cy="523220"/>
            </a:xfrm>
            <a:prstGeom prst="rect"/>
            <a:solidFill>
              <a:srgbClr val="FFFFFF">
                <a:alpha val="0"/>
              </a:srgbClr>
            </a:solidFill>
            <a:ln w="19050">
              <a:solidFill>
                <a:srgbClr val="00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文本8"/>
            <p:cNvSpPr txBox="1"/>
            <p:nvPr/>
          </p:nvSpPr>
          <p:spPr>
            <a:xfrm>
              <a:off x="0" y="0"/>
              <a:ext cx="6120213" cy="1060294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黑体"/>
                  <a:ea typeface="黑体"/>
                </a:rPr>
                <a:t>红眼雌：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X</a:t>
              </a:r>
              <a:r>
                <a:rPr lang="zh-CN" altLang="en-US" sz="3724" b="1" i="0" baseline="3000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 —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 X</a:t>
              </a:r>
              <a:r>
                <a:rPr lang="zh-CN" altLang="en-US" sz="3724" b="1" i="0" baseline="3000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 —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        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黑体"/>
                  <a:ea typeface="黑体"/>
                </a:rPr>
                <a:t>白眼雄：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X</a:t>
              </a:r>
              <a:r>
                <a:rPr lang="zh-CN" altLang="en-US" sz="3724" b="1" i="0" baseline="3000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 — 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Y</a:t>
              </a:r>
            </a:p>
          </p:txBody>
        </p:sp>
      </p:grpSp>
      <p:sp>
        <p:nvSpPr>
          <p:cNvPr id="12" name="文本4"/>
          <p:cNvSpPr txBox="1"/>
          <p:nvPr/>
        </p:nvSpPr>
        <p:spPr>
          <a:xfrm>
            <a:off x="146637" y="5220"/>
            <a:ext cx="11290278" cy="114461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buFont typeface="Wingdings"/>
              <a:buChar char="n"/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资料2：研究表明，X染色体和Y染色体存在同源区段和非同源区段，并且Ｘ和Ｙ同源区段的基因是成对存在的。</a:t>
            </a:r>
          </a:p>
        </p:txBody>
      </p:sp>
      <p:grpSp>
        <p:nvGrpSpPr>
          <p:cNvPr id="13" name="组合3"/>
          <p:cNvGrpSpPr/>
          <p:nvPr/>
        </p:nvGrpSpPr>
        <p:grpSpPr>
          <a:xfrm>
            <a:off x="81143" y="1946119"/>
            <a:ext cx="4676299" cy="680301"/>
            <a:chOff x="0" y="0"/>
            <a:chExt cx="4676299" cy="680301"/>
          </a:xfrm>
        </p:grpSpPr>
        <p:sp>
          <p:nvSpPr>
            <p:cNvPr id="14" name="形状3"/>
            <p:cNvSpPr txBox="1"/>
            <p:nvPr/>
          </p:nvSpPr>
          <p:spPr>
            <a:xfrm>
              <a:off x="3810" y="49540"/>
              <a:ext cx="4476274" cy="584778"/>
            </a:xfrm>
            <a:prstGeom prst="rect"/>
            <a:solidFill>
              <a:srgbClr val="FFFF00">
                <a:alpha val="100000"/>
              </a:srgbClr>
            </a:solidFill>
            <a:ln w="19050">
              <a:solidFill>
                <a:srgbClr val="00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文本9"/>
            <p:cNvSpPr txBox="1"/>
            <p:nvPr/>
          </p:nvSpPr>
          <p:spPr>
            <a:xfrm>
              <a:off x="0" y="0"/>
              <a:ext cx="4676299" cy="680301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200" b="1" i="0" dirty="0">
                  <a:solidFill>
                    <a:srgbClr val="0000FF">
                      <a:alpha val="100000"/>
                    </a:srgbClr>
                  </a:solidFill>
                  <a:latin typeface="微软雅黑"/>
                  <a:ea typeface="微软雅黑"/>
                </a:rPr>
                <a:t>2、提出假说，解释现象</a:t>
              </a:r>
            </a:p>
          </p:txBody>
        </p:sp>
      </p:grpSp>
      <p:sp>
        <p:nvSpPr>
          <p:cNvPr id="16" name="文本5"/>
          <p:cNvSpPr txBox="1"/>
          <p:nvPr/>
        </p:nvSpPr>
        <p:spPr>
          <a:xfrm>
            <a:off x="4640875" y="1408614"/>
            <a:ext cx="828548" cy="129676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6600" b="1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×</a:t>
            </a:r>
          </a:p>
        </p:txBody>
      </p:sp>
      <p:sp>
        <p:nvSpPr>
          <p:cNvPr id="17" name="文本6"/>
          <p:cNvSpPr txBox="1"/>
          <p:nvPr/>
        </p:nvSpPr>
        <p:spPr>
          <a:xfrm>
            <a:off x="4326931" y="4751085"/>
            <a:ext cx="7913618" cy="62853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buFont typeface="Wingdings"/>
              <a:buChar char="l"/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假说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3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：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基因</a:t>
            </a:r>
            <a:r>
              <a:rPr lang="zh-CN" altLang="en-US" sz="2800" b="1" i="0" dirty="0">
                <a:solidFill>
                  <a:srgbClr val="0000FF">
                    <a:alpha val="100000"/>
                  </a:srgbClr>
                </a:solidFill>
                <a:latin typeface="黑体"/>
                <a:ea typeface="黑体"/>
              </a:rPr>
              <a:t>存在</a:t>
            </a:r>
            <a:r>
              <a:rPr lang="zh-CN" altLang="en-US" sz="2800" b="1" i="0" dirty="0">
                <a:solidFill>
                  <a:srgbClr val="0000FF">
                    <a:alpha val="100000"/>
                  </a:srgbClr>
                </a:solidFill>
                <a:latin typeface="Times New Roman"/>
                <a:ea typeface="Times New Roman"/>
              </a:rPr>
              <a:t>XY</a:t>
            </a:r>
            <a:r>
              <a:rPr lang="zh-CN" altLang="en-US" sz="2800" b="1" i="0" dirty="0">
                <a:solidFill>
                  <a:srgbClr val="0000FF">
                    <a:alpha val="100000"/>
                  </a:srgbClr>
                </a:solidFill>
                <a:latin typeface="黑体"/>
                <a:ea typeface="黑体"/>
              </a:rPr>
              <a:t>染色体同源区段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（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Ⅱ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）上</a:t>
            </a:r>
          </a:p>
        </p:txBody>
      </p:sp>
      <p:grpSp>
        <p:nvGrpSpPr>
          <p:cNvPr id="18" name="组合4"/>
          <p:cNvGrpSpPr/>
          <p:nvPr/>
        </p:nvGrpSpPr>
        <p:grpSpPr>
          <a:xfrm>
            <a:off x="5357660" y="5378987"/>
            <a:ext cx="6493888" cy="1066781"/>
            <a:chOff x="0" y="0"/>
            <a:chExt cx="6493888" cy="1066781"/>
          </a:xfrm>
        </p:grpSpPr>
        <p:sp>
          <p:nvSpPr>
            <p:cNvPr id="19" name="形状4"/>
            <p:cNvSpPr txBox="1"/>
            <p:nvPr/>
          </p:nvSpPr>
          <p:spPr>
            <a:xfrm>
              <a:off x="3810" y="49530"/>
              <a:ext cx="6150990" cy="523220"/>
            </a:xfrm>
            <a:prstGeom prst="rect"/>
            <a:solidFill>
              <a:srgbClr val="FFFFFF">
                <a:alpha val="0"/>
              </a:srgbClr>
            </a:solidFill>
            <a:ln w="19050">
              <a:solidFill>
                <a:srgbClr val="00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0" name="文本10"/>
            <p:cNvSpPr txBox="1"/>
            <p:nvPr/>
          </p:nvSpPr>
          <p:spPr>
            <a:xfrm>
              <a:off x="0" y="0"/>
              <a:ext cx="6493888" cy="1066781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黑体"/>
                  <a:ea typeface="黑体"/>
                </a:rPr>
                <a:t>红眼雌：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X</a:t>
              </a:r>
              <a:r>
                <a:rPr lang="zh-CN" altLang="en-US" sz="3724" b="1" i="0" baseline="3000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 —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 X</a:t>
              </a:r>
              <a:r>
                <a:rPr lang="zh-CN" altLang="en-US" sz="3724" b="1" i="0" baseline="3000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 —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        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黑体"/>
                  <a:ea typeface="黑体"/>
                </a:rPr>
                <a:t>白眼雄：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X</a:t>
              </a:r>
              <a:r>
                <a:rPr lang="zh-CN" altLang="en-US" sz="3724" b="1" i="0" baseline="3000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 — 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Y</a:t>
              </a:r>
              <a:r>
                <a:rPr lang="zh-CN" altLang="en-US" sz="3724" b="1" i="0" baseline="3000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</a:rPr>
                <a:t> —</a:t>
              </a:r>
            </a:p>
          </p:txBody>
        </p:sp>
      </p:grpSp>
      <p:pic>
        <p:nvPicPr>
          <p:cNvPr id="21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87" y="2730522"/>
            <a:ext cx="36957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6" grpId="0" animBg="1"/>
      <p:bldP spid="5" grpId="0" animBg="1"/>
      <p:bldP spid="17" grpId="0" animBg="1"/>
      <p:bldP spid="6" grpId="0" animBg="1"/>
      <p:bldP spid="9" grpId="0" animBg="1"/>
      <p:bldP spid="13" grpId="0" animBg="1"/>
      <p:bldP spid="18" grpId="0" animBg="1"/>
    </p:bldLst>
  </p:timing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杨坤</dc:creator>
  <dc:title>基因在染色体上公开课2024.03.29YK</dc:title>
  <revision>1</revision>
  <dcterms:created xsi:type="dcterms:W3CDTF">2024-06-28T04:32:07.2952660Z</dcterms:created>
  <dcterms:modified xsi:type="dcterms:W3CDTF">2024-06-28T04:32:07.2952699Z</dcterms:modified>
  <lastModifiedBy>杨坤</lastModifiedBy>
</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EasiNote5</vt:lpwstr>
  </op:property>
  <op:property fmtid="{D5CDD505-2E9C-101B-9397-08002B2CF9AE}" pid="3" name="ApplicationVersion">
    <vt:lpwstr>5.2.4.7704</vt:lpwstr>
  </op:property>
  <op:property fmtid="{D5CDD505-2E9C-101B-9397-08002B2CF9AE}" pid="4" name="EasiNoteCoursewareInfo">
    <vt:lpwstr>1cf2f1da-a31f-48a1-9299-fdd4982a9c94:29</vt:lpwstr>
  </op:property>
  <op:property fmtid="{D5CDD505-2E9C-101B-9397-08002B2CF9AE}" pid="5" name="EasiNoteDocumentName">
    <vt:lpwstr>基因在染色体上公开课2024.03.29YK</vt:lpwstr>
  </op:property>
  <op:property fmtid="{D5CDD505-2E9C-101B-9397-08002B2CF9AE}" pid="6" name="EasiNoteAuthor">
    <vt:lpwstr>0280ee8daed840ecb9bfd98ccad8d656</vt:lpwstr>
  </op:property>
  <op:property fmtid="{D5CDD505-2E9C-101B-9397-08002B2CF9AE}" pid="7" name="EasiNoteUpstreamCoursewareInfo_0">
    <vt:lpwstr>58026be4-83e6-426c-a182-2563772607a8</vt:lpwstr>
  </op:property>
  <op:property fmtid="{D5CDD505-2E9C-101B-9397-08002B2CF9AE}" pid="8" name="EasiNoteUpstreamCoursewareInfo_1">
    <vt:lpwstr>1955e9ee-52e7-4184-8ee6-7a53d68390ac</vt:lpwstr>
  </op:property>
  <op:property fmtid="{D5CDD505-2E9C-101B-9397-08002B2CF9AE}" pid="9" name="EasiNoteUpstreamCoursewareInfo_2">
    <vt:lpwstr>1cf2f1da-a31f-48a1-9299-fdd4982a9c94</vt:lpwstr>
  </op:property>
</op:Properties>
</file>