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bmp" ContentType="image/bmp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501" r:id="rId3"/>
    <p:sldId id="580" r:id="rId4"/>
    <p:sldId id="439" r:id="rId6"/>
    <p:sldId id="608" r:id="rId7"/>
    <p:sldId id="409" r:id="rId8"/>
    <p:sldId id="465" r:id="rId9"/>
    <p:sldId id="466" r:id="rId10"/>
    <p:sldId id="467" r:id="rId11"/>
    <p:sldId id="548" r:id="rId12"/>
    <p:sldId id="609" r:id="rId13"/>
    <p:sldId id="622" r:id="rId14"/>
    <p:sldId id="545" r:id="rId15"/>
    <p:sldId id="629" r:id="rId16"/>
    <p:sldId id="472" r:id="rId17"/>
    <p:sldId id="468" r:id="rId18"/>
    <p:sldId id="606" r:id="rId19"/>
    <p:sldId id="469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禹策 谢" initials="禹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18B2"/>
    <a:srgbClr val="E71B64"/>
    <a:srgbClr val="FFFFFF"/>
    <a:srgbClr val="FA8CCD"/>
    <a:srgbClr val="A0207A"/>
    <a:srgbClr val="404040"/>
    <a:srgbClr val="CCAF8C"/>
    <a:srgbClr val="4B89D9"/>
    <a:srgbClr val="B38A55"/>
    <a:srgbClr val="7D3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-780" y="-108"/>
      </p:cViewPr>
      <p:guideLst>
        <p:guide orient="horz" pos="2160"/>
        <p:guide pos="39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168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kumimoji="0" lang="zh-CN" altLang="en-US" sz="18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defRPr sz="1600" u="none" strike="noStrike" kern="1200" cap="none" spc="150" normalizeH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sz="1600" u="none" strike="noStrike" kern="1200" cap="none" spc="150" normalizeH="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sz="1400" u="none" strike="noStrike" kern="1200" cap="none" spc="150" normalizeH="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zh-CN" altLang="en-US" sz="2000" b="1" i="0" u="none" strike="noStrike" kern="1200" cap="none" spc="2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openxmlformats.org/officeDocument/2006/relationships/tags" Target="../tags/tag66.xml"/><Relationship Id="rId7" Type="http://schemas.openxmlformats.org/officeDocument/2006/relationships/image" Target="../media/image4.jpeg"/><Relationship Id="rId6" Type="http://schemas.openxmlformats.org/officeDocument/2006/relationships/tags" Target="../tags/tag65.xml"/><Relationship Id="rId5" Type="http://schemas.openxmlformats.org/officeDocument/2006/relationships/image" Target="../media/image3.jpeg"/><Relationship Id="rId4" Type="http://schemas.openxmlformats.org/officeDocument/2006/relationships/tags" Target="../tags/tag64.xml"/><Relationship Id="rId3" Type="http://schemas.openxmlformats.org/officeDocument/2006/relationships/image" Target="../media/image2.bmp"/><Relationship Id="rId2" Type="http://schemas.openxmlformats.org/officeDocument/2006/relationships/tags" Target="../tags/tag6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6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114.xml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23.jpeg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5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0.xml"/><Relationship Id="rId6" Type="http://schemas.openxmlformats.org/officeDocument/2006/relationships/image" Target="../media/image4.jpeg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image" Target="../media/image25.jpeg"/><Relationship Id="rId2" Type="http://schemas.openxmlformats.org/officeDocument/2006/relationships/tags" Target="../tags/tag125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6" Type="http://schemas.openxmlformats.org/officeDocument/2006/relationships/slideLayout" Target="../slideLayouts/slideLayout2.xml"/><Relationship Id="rId35" Type="http://schemas.openxmlformats.org/officeDocument/2006/relationships/tags" Target="../tags/tag161.xml"/><Relationship Id="rId34" Type="http://schemas.openxmlformats.org/officeDocument/2006/relationships/tags" Target="../tags/tag160.xml"/><Relationship Id="rId33" Type="http://schemas.openxmlformats.org/officeDocument/2006/relationships/tags" Target="../tags/tag159.xml"/><Relationship Id="rId32" Type="http://schemas.openxmlformats.org/officeDocument/2006/relationships/tags" Target="../tags/tag158.xml"/><Relationship Id="rId31" Type="http://schemas.openxmlformats.org/officeDocument/2006/relationships/tags" Target="../tags/tag157.xml"/><Relationship Id="rId30" Type="http://schemas.openxmlformats.org/officeDocument/2006/relationships/tags" Target="../tags/tag156.xml"/><Relationship Id="rId3" Type="http://schemas.openxmlformats.org/officeDocument/2006/relationships/tags" Target="../tags/tag129.xml"/><Relationship Id="rId29" Type="http://schemas.openxmlformats.org/officeDocument/2006/relationships/tags" Target="../tags/tag155.xml"/><Relationship Id="rId28" Type="http://schemas.openxmlformats.org/officeDocument/2006/relationships/tags" Target="../tags/tag154.xml"/><Relationship Id="rId27" Type="http://schemas.openxmlformats.org/officeDocument/2006/relationships/tags" Target="../tags/tag153.xml"/><Relationship Id="rId26" Type="http://schemas.openxmlformats.org/officeDocument/2006/relationships/tags" Target="../tags/tag152.xml"/><Relationship Id="rId25" Type="http://schemas.openxmlformats.org/officeDocument/2006/relationships/tags" Target="../tags/tag151.xml"/><Relationship Id="rId24" Type="http://schemas.openxmlformats.org/officeDocument/2006/relationships/tags" Target="../tags/tag150.xml"/><Relationship Id="rId23" Type="http://schemas.openxmlformats.org/officeDocument/2006/relationships/tags" Target="../tags/tag149.xml"/><Relationship Id="rId22" Type="http://schemas.openxmlformats.org/officeDocument/2006/relationships/tags" Target="../tags/tag148.xml"/><Relationship Id="rId21" Type="http://schemas.openxmlformats.org/officeDocument/2006/relationships/tags" Target="../tags/tag147.xml"/><Relationship Id="rId20" Type="http://schemas.openxmlformats.org/officeDocument/2006/relationships/tags" Target="../tags/tag146.xml"/><Relationship Id="rId2" Type="http://schemas.openxmlformats.org/officeDocument/2006/relationships/tags" Target="../tags/tag128.xml"/><Relationship Id="rId19" Type="http://schemas.openxmlformats.org/officeDocument/2006/relationships/tags" Target="../tags/tag145.xml"/><Relationship Id="rId18" Type="http://schemas.openxmlformats.org/officeDocument/2006/relationships/tags" Target="../tags/tag144.xml"/><Relationship Id="rId17" Type="http://schemas.openxmlformats.org/officeDocument/2006/relationships/tags" Target="../tags/tag143.xml"/><Relationship Id="rId16" Type="http://schemas.openxmlformats.org/officeDocument/2006/relationships/tags" Target="../tags/tag142.xml"/><Relationship Id="rId15" Type="http://schemas.openxmlformats.org/officeDocument/2006/relationships/tags" Target="../tags/tag141.xml"/><Relationship Id="rId14" Type="http://schemas.openxmlformats.org/officeDocument/2006/relationships/tags" Target="../tags/tag14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3.xml"/><Relationship Id="rId3" Type="http://schemas.openxmlformats.org/officeDocument/2006/relationships/image" Target="../media/image26.png"/><Relationship Id="rId2" Type="http://schemas.openxmlformats.org/officeDocument/2006/relationships/tags" Target="../tags/tag162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tags" Target="../tags/tag165.xml"/><Relationship Id="rId7" Type="http://schemas.openxmlformats.org/officeDocument/2006/relationships/image" Target="../media/image4.jpeg"/><Relationship Id="rId6" Type="http://schemas.openxmlformats.org/officeDocument/2006/relationships/tags" Target="../tags/tag164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66.xml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7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image" Target="../media/image6.png"/><Relationship Id="rId4" Type="http://schemas.openxmlformats.org/officeDocument/2006/relationships/tags" Target="../tags/tag68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Relationship Id="rId3" Type="http://schemas.openxmlformats.org/officeDocument/2006/relationships/image" Target="../media/image7.jpeg"/><Relationship Id="rId2" Type="http://schemas.openxmlformats.org/officeDocument/2006/relationships/tags" Target="../tags/tag72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svg"/><Relationship Id="rId8" Type="http://schemas.openxmlformats.org/officeDocument/2006/relationships/image" Target="../media/image17.png"/><Relationship Id="rId7" Type="http://schemas.openxmlformats.org/officeDocument/2006/relationships/image" Target="../media/image16.svg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79.xml"/><Relationship Id="rId13" Type="http://schemas.openxmlformats.org/officeDocument/2006/relationships/image" Target="../media/image3.jpeg"/><Relationship Id="rId12" Type="http://schemas.openxmlformats.org/officeDocument/2006/relationships/tags" Target="../tags/tag78.xml"/><Relationship Id="rId11" Type="http://schemas.openxmlformats.org/officeDocument/2006/relationships/image" Target="../media/image4.jpeg"/><Relationship Id="rId10" Type="http://schemas.openxmlformats.org/officeDocument/2006/relationships/tags" Target="../tags/tag77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image" Target="../media/image19.jpeg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image" Target="../media/image20.jpeg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3.xml"/><Relationship Id="rId6" Type="http://schemas.openxmlformats.org/officeDocument/2006/relationships/image" Target="../media/image21.jpeg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image" Target="../media/image22.jpeg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59575" y="412115"/>
            <a:ext cx="5104765" cy="3256915"/>
          </a:xfrm>
          <a:prstGeom prst="round2Diag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>
            <p:custDataLst>
              <p:tags r:id="rId4"/>
            </p:custDataLst>
          </p:nvPr>
        </p:nvPicPr>
        <p:blipFill>
          <a:blip r:embed="rId5"/>
          <a:srcRect l="7328" t="3292" r="6797"/>
          <a:stretch>
            <a:fillRect/>
          </a:stretch>
        </p:blipFill>
        <p:spPr>
          <a:xfrm>
            <a:off x="739140" y="3587115"/>
            <a:ext cx="3481070" cy="241046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" name="图片 1"/>
          <p:cNvPicPr/>
          <p:nvPr>
            <p:custDataLst>
              <p:tags r:id="rId6"/>
            </p:custDataLst>
          </p:nvPr>
        </p:nvPicPr>
        <p:blipFill>
          <a:blip r:embed="rId7"/>
          <a:srcRect l="16135" r="10932" b="5899"/>
          <a:stretch>
            <a:fillRect/>
          </a:stretch>
        </p:blipFill>
        <p:spPr>
          <a:xfrm>
            <a:off x="2260600" y="862965"/>
            <a:ext cx="3327400" cy="253682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291330" y="3517900"/>
            <a:ext cx="3740785" cy="2479675"/>
          </a:xfrm>
          <a:prstGeom prst="ellipse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56870" y="364490"/>
            <a:ext cx="8338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二、探究影响泡菜亚硝酸盐浓度的因素</a:t>
            </a:r>
            <a:endParaRPr lang="zh-CN" altLang="en-US" sz="3200" b="1"/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381240" y="30289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</a:rPr>
              <a:t>——</a:t>
            </a:r>
            <a:r>
              <a:rPr lang="zh-CN" altLang="en-US" sz="3600" b="1">
                <a:solidFill>
                  <a:srgbClr val="FF0000"/>
                </a:solidFill>
              </a:rPr>
              <a:t>检测亚硝酸盐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479540" y="1567180"/>
            <a:ext cx="5105400" cy="3206750"/>
            <a:chOff x="10174" y="4822"/>
            <a:chExt cx="8040" cy="5050"/>
          </a:xfrm>
        </p:grpSpPr>
        <p:pic>
          <p:nvPicPr>
            <p:cNvPr id="9" name="图片 8"/>
            <p:cNvPicPr/>
            <p:nvPr>
              <p:custDataLst>
                <p:tags r:id="rId4"/>
              </p:custDataLst>
            </p:nvPr>
          </p:nvPicPr>
          <p:blipFill>
            <a:blip r:embed="rId5"/>
            <a:srcRect l="13695" t="32682" r="14932" b="38837"/>
            <a:stretch>
              <a:fillRect/>
            </a:stretch>
          </p:blipFill>
          <p:spPr>
            <a:xfrm>
              <a:off x="10174" y="5400"/>
              <a:ext cx="8041" cy="447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文本框 4"/>
            <p:cNvSpPr txBox="1"/>
            <p:nvPr/>
          </p:nvSpPr>
          <p:spPr>
            <a:xfrm>
              <a:off x="12732" y="4822"/>
              <a:ext cx="334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002060"/>
                  </a:solidFill>
                </a:rPr>
                <a:t>操作步骤</a:t>
              </a:r>
              <a:endParaRPr lang="zh-CN" altLang="en-US" sz="2800" b="1">
                <a:solidFill>
                  <a:srgbClr val="002060"/>
                </a:solidFill>
              </a:endParaRPr>
            </a:p>
          </p:txBody>
        </p:sp>
      </p:grpSp>
      <p:pic>
        <p:nvPicPr>
          <p:cNvPr id="4" name="检测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389630" y="948055"/>
            <a:ext cx="5306060" cy="54025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9479 -0.00064814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0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56870" y="364490"/>
            <a:ext cx="8338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二、探究影响泡菜亚硝酸盐浓度的因素</a:t>
            </a:r>
            <a:endParaRPr lang="zh-CN" altLang="en-US" sz="3200" b="1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847725" y="1346200"/>
            <a:ext cx="1040003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/>
              <a:t>活动要求：</a:t>
            </a:r>
            <a:endParaRPr lang="zh-CN" altLang="en-US" sz="3600" b="1"/>
          </a:p>
          <a:p>
            <a:pPr>
              <a:lnSpc>
                <a:spcPct val="150000"/>
              </a:lnSpc>
            </a:pPr>
            <a:r>
              <a:rPr lang="en-US" altLang="zh-CN" sz="3200" b="1"/>
              <a:t>1.</a:t>
            </a:r>
            <a:r>
              <a:rPr lang="zh-CN" altLang="en-US" sz="3200" b="1"/>
              <a:t>阅读</a:t>
            </a:r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sym typeface="+mn-ea"/>
              </a:rPr>
              <a:t>资料卡4，</a:t>
            </a:r>
            <a:r>
              <a:rPr lang="zh-CN" altLang="en-US" sz="3200" b="1">
                <a:solidFill>
                  <a:schemeClr val="tx1"/>
                </a:solidFill>
                <a:sym typeface="+mn-ea"/>
              </a:rPr>
              <a:t>影响泡菜亚硝酸盐浓度的因素</a:t>
            </a:r>
            <a:endParaRPr lang="zh-CN" altLang="en-US" sz="3200" b="1">
              <a:solidFill>
                <a:schemeClr val="tx1"/>
              </a:solidFill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sym typeface="+mn-ea"/>
              </a:rPr>
              <a:t>2.</a:t>
            </a:r>
            <a:r>
              <a:rPr lang="zh-CN" altLang="en-US" sz="3200" b="1">
                <a:sym typeface="+mn-ea"/>
              </a:rPr>
              <a:t>小组讨论：</a:t>
            </a:r>
            <a:endParaRPr lang="zh-CN" altLang="en-US" sz="3200" b="1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sym typeface="+mn-ea"/>
              </a:rPr>
              <a:t> </a:t>
            </a:r>
            <a:r>
              <a:rPr lang="en-US" altLang="zh-CN" sz="3200" b="1">
                <a:sym typeface="+mn-ea"/>
              </a:rPr>
              <a:t>     </a:t>
            </a:r>
            <a:r>
              <a:rPr lang="en-US" altLang="zh-CN" sz="2800">
                <a:sym typeface="+mn-ea"/>
              </a:rPr>
              <a:t>    </a:t>
            </a:r>
            <a:r>
              <a:rPr lang="zh-CN" altLang="en-US" sz="2800">
                <a:sym typeface="+mn-ea"/>
              </a:rPr>
              <a:t>影响泡菜亚硝酸盐浓度的因素有哪些？</a:t>
            </a:r>
            <a:endParaRPr lang="zh-CN" altLang="en-US" sz="2800"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183755" y="29210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3600" b="1">
                <a:solidFill>
                  <a:srgbClr val="FF0000"/>
                </a:solidFill>
              </a:rPr>
              <a:t>——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影响泡菜亚硝</a:t>
            </a:r>
            <a:r>
              <a:rPr lang="en-US" altLang="zh-CN" sz="3600" b="1">
                <a:solidFill>
                  <a:srgbClr val="FF0000"/>
                </a:solidFill>
                <a:sym typeface="+mn-ea"/>
              </a:rPr>
              <a:t>    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酸盐浓度的因素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/>
          <p:nvPr>
            <p:custDataLst>
              <p:tags r:id="rId5"/>
            </p:custDataLst>
          </p:nvPr>
        </p:nvPicPr>
        <p:blipFill>
          <a:blip r:embed="rId6"/>
          <a:srcRect l="16135" r="10932" b="5899"/>
          <a:stretch>
            <a:fillRect/>
          </a:stretch>
        </p:blipFill>
        <p:spPr>
          <a:xfrm>
            <a:off x="8092440" y="3740785"/>
            <a:ext cx="3327400" cy="2536825"/>
          </a:xfrm>
          <a:prstGeom prst="ellipse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437120" y="364490"/>
            <a:ext cx="7224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</a:rPr>
              <a:t>——</a:t>
            </a:r>
            <a:r>
              <a:rPr lang="zh-CN" altLang="en-US" sz="3600" b="1">
                <a:solidFill>
                  <a:srgbClr val="FF0000"/>
                </a:solidFill>
              </a:rPr>
              <a:t>探究</a:t>
            </a:r>
            <a:r>
              <a:rPr lang="zh-CN" altLang="en-US" sz="3600" b="1">
                <a:solidFill>
                  <a:srgbClr val="FF0000"/>
                </a:solidFill>
              </a:rPr>
              <a:t>方案设计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82675" y="751840"/>
            <a:ext cx="9657715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/>
              <a:t>活动要求：</a:t>
            </a:r>
            <a:endParaRPr lang="zh-CN" altLang="en-US" sz="3600" b="1"/>
          </a:p>
          <a:p>
            <a:pPr>
              <a:lnSpc>
                <a:spcPct val="150000"/>
              </a:lnSpc>
            </a:pPr>
            <a:r>
              <a:rPr lang="en-US" altLang="zh-CN" sz="3200" b="1"/>
              <a:t>1.</a:t>
            </a:r>
            <a:r>
              <a:rPr lang="zh-CN" altLang="en-US" sz="3200" b="1"/>
              <a:t>小组讨论确定</a:t>
            </a:r>
            <a:r>
              <a:rPr lang="zh-CN" altLang="en-US" sz="3200" b="1">
                <a:solidFill>
                  <a:srgbClr val="7030A0"/>
                </a:solidFill>
              </a:rPr>
              <a:t>变量</a:t>
            </a:r>
            <a:r>
              <a:rPr lang="zh-CN" altLang="en-US" sz="3200" b="1"/>
              <a:t>，选择</a:t>
            </a:r>
            <a:r>
              <a:rPr lang="zh-CN" altLang="en-US" sz="3200" b="1">
                <a:solidFill>
                  <a:srgbClr val="7030A0"/>
                </a:solidFill>
              </a:rPr>
              <a:t>原料</a:t>
            </a:r>
            <a:r>
              <a:rPr lang="zh-CN" altLang="en-US" sz="3200" b="1">
                <a:solidFill>
                  <a:schemeClr val="tx1"/>
                </a:solidFill>
              </a:rPr>
              <a:t>、</a:t>
            </a:r>
            <a:r>
              <a:rPr lang="zh-CN" altLang="en-US" sz="3200" b="1">
                <a:solidFill>
                  <a:srgbClr val="7030A0"/>
                </a:solidFill>
              </a:rPr>
              <a:t>容器</a:t>
            </a:r>
            <a:endParaRPr lang="zh-CN" altLang="en-US" sz="3200" b="1"/>
          </a:p>
          <a:p>
            <a:pPr>
              <a:lnSpc>
                <a:spcPct val="150000"/>
              </a:lnSpc>
            </a:pPr>
            <a:r>
              <a:rPr lang="zh-CN" altLang="en-US" sz="3200" b="1"/>
              <a:t>思考并记录：（</a:t>
            </a:r>
            <a:r>
              <a:rPr lang="en-US" altLang="zh-CN" sz="3200" b="1"/>
              <a:t>1</a:t>
            </a:r>
            <a:r>
              <a:rPr lang="zh-CN" altLang="en-US" sz="3200" b="1"/>
              <a:t>）</a:t>
            </a:r>
            <a:r>
              <a:rPr lang="zh-CN" altLang="en-US" sz="3200" b="1">
                <a:solidFill>
                  <a:srgbClr val="7030A0"/>
                </a:solidFill>
              </a:rPr>
              <a:t>对照实验</a:t>
            </a:r>
            <a:endParaRPr lang="zh-CN" altLang="en-US" sz="3200" b="1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sym typeface="+mn-ea"/>
              </a:rPr>
              <a:t> </a:t>
            </a:r>
            <a:r>
              <a:rPr lang="en-US" altLang="zh-CN" sz="3200" b="1">
                <a:sym typeface="+mn-ea"/>
              </a:rPr>
              <a:t>                     </a:t>
            </a:r>
            <a:r>
              <a:rPr lang="zh-CN" altLang="en-US" sz="3200" b="1">
                <a:sym typeface="+mn-ea"/>
              </a:rPr>
              <a:t>（</a:t>
            </a:r>
            <a:r>
              <a:rPr lang="en-US" altLang="zh-CN" sz="3200" b="1">
                <a:sym typeface="+mn-ea"/>
              </a:rPr>
              <a:t>2</a:t>
            </a:r>
            <a:r>
              <a:rPr lang="zh-CN" altLang="en-US" sz="3200" b="1">
                <a:sym typeface="+mn-ea"/>
              </a:rPr>
              <a:t>）</a:t>
            </a:r>
            <a:r>
              <a:rPr lang="zh-CN" altLang="en-US" sz="3200" b="1">
                <a:solidFill>
                  <a:srgbClr val="7030A0"/>
                </a:solidFill>
                <a:sym typeface="+mn-ea"/>
              </a:rPr>
              <a:t>亚硝酸盐测定的时间间隔</a:t>
            </a:r>
            <a:endParaRPr lang="zh-CN" altLang="en-US" sz="3200" b="1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sym typeface="+mn-ea"/>
              </a:rPr>
              <a:t> </a:t>
            </a:r>
            <a:r>
              <a:rPr lang="en-US" altLang="zh-CN" sz="3200" b="1">
                <a:sym typeface="+mn-ea"/>
              </a:rPr>
              <a:t>                     </a:t>
            </a:r>
            <a:r>
              <a:rPr lang="zh-CN" altLang="en-US" sz="3200" b="1">
                <a:sym typeface="+mn-ea"/>
              </a:rPr>
              <a:t>（</a:t>
            </a:r>
            <a:r>
              <a:rPr lang="en-US" altLang="zh-CN" sz="3200" b="1">
                <a:sym typeface="+mn-ea"/>
              </a:rPr>
              <a:t>3</a:t>
            </a:r>
            <a:r>
              <a:rPr lang="zh-CN" altLang="en-US" sz="3200" b="1">
                <a:sym typeface="+mn-ea"/>
              </a:rPr>
              <a:t>）</a:t>
            </a:r>
            <a:r>
              <a:rPr lang="zh-CN" altLang="en-US" sz="3200" b="1">
                <a:solidFill>
                  <a:srgbClr val="7030A0"/>
                </a:solidFill>
                <a:sym typeface="+mn-ea"/>
              </a:rPr>
              <a:t>数据记录表</a:t>
            </a:r>
            <a:r>
              <a:rPr lang="zh-CN" altLang="en-US" sz="3200" b="1"/>
              <a:t>。</a:t>
            </a:r>
            <a:endParaRPr lang="zh-CN" altLang="en-US" sz="3200" b="1"/>
          </a:p>
          <a:p>
            <a:pPr>
              <a:lnSpc>
                <a:spcPct val="150000"/>
              </a:lnSpc>
            </a:pPr>
            <a:r>
              <a:rPr lang="en-US" altLang="zh-CN" sz="3200" b="1">
                <a:sym typeface="+mn-ea"/>
              </a:rPr>
              <a:t>2.</a:t>
            </a:r>
            <a:r>
              <a:rPr lang="zh-CN" altLang="en-US" sz="3200" b="1">
                <a:sym typeface="+mn-ea"/>
              </a:rPr>
              <a:t>以小组为单位完成活动单</a:t>
            </a:r>
            <a:r>
              <a:rPr lang="en-US" altLang="zh-CN" sz="3200" b="1">
                <a:sym typeface="+mn-ea"/>
              </a:rPr>
              <a:t>“</a:t>
            </a:r>
            <a:r>
              <a:rPr lang="zh-CN" altLang="en-US" sz="3200" b="1">
                <a:sym typeface="+mn-ea"/>
              </a:rPr>
              <a:t>第</a:t>
            </a:r>
            <a:r>
              <a:rPr lang="en-US" altLang="zh-CN" sz="3200" b="1">
                <a:sym typeface="+mn-ea"/>
              </a:rPr>
              <a:t>1</a:t>
            </a:r>
            <a:r>
              <a:rPr lang="zh-CN" altLang="en-US" sz="3200" b="1">
                <a:sym typeface="+mn-ea"/>
              </a:rPr>
              <a:t>页</a:t>
            </a:r>
            <a:r>
              <a:rPr lang="en-US" altLang="zh-CN" sz="3200" b="1">
                <a:sym typeface="+mn-ea"/>
              </a:rPr>
              <a:t>”</a:t>
            </a:r>
            <a:r>
              <a:rPr lang="zh-CN" altLang="en-US" sz="3200" b="1">
                <a:sym typeface="+mn-ea"/>
              </a:rPr>
              <a:t>。</a:t>
            </a:r>
            <a:endParaRPr lang="zh-CN" altLang="en-US" sz="3200" b="1"/>
          </a:p>
          <a:p>
            <a:pPr>
              <a:lnSpc>
                <a:spcPct val="150000"/>
              </a:lnSpc>
            </a:pPr>
            <a:endParaRPr lang="zh-CN" altLang="en-US" sz="3200" b="1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56870" y="364490"/>
            <a:ext cx="8338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二、探究影响泡菜亚硝酸盐浓度的因素</a:t>
            </a:r>
            <a:endParaRPr lang="zh-CN" altLang="en-US" sz="3200" b="1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2"/>
            </p:custDataLst>
          </p:nvPr>
        </p:nvPicPr>
        <p:blipFill>
          <a:blip r:embed="rId3"/>
          <a:srcRect l="15232" t="423" r="10395"/>
          <a:stretch>
            <a:fillRect/>
          </a:stretch>
        </p:blipFill>
        <p:spPr>
          <a:xfrm>
            <a:off x="3669030" y="521970"/>
            <a:ext cx="4342130" cy="290766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95630" y="3429635"/>
            <a:ext cx="1051179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altLang="zh-CN" sz="3200" b="1">
                <a:latin typeface="Calibri" panose="020F0502020204030204" charset="0"/>
                <a:ea typeface="宋体" panose="02010600030101010101" pitchFamily="2" charset="-122"/>
              </a:rPr>
              <a:t>        </a:t>
            </a:r>
            <a:r>
              <a:rPr lang="zh-CN" altLang="en-US" sz="3200" b="1">
                <a:latin typeface="Calibri" panose="020F0502020204030204" charset="0"/>
                <a:ea typeface="宋体" panose="02010600030101010101" pitchFamily="2" charset="-122"/>
              </a:rPr>
              <a:t>一份不起眼的</a:t>
            </a:r>
            <a:r>
              <a:rPr lang="zh-CN" sz="3200" b="1">
                <a:latin typeface="Calibri" panose="020F0502020204030204" charset="0"/>
                <a:ea typeface="宋体" panose="02010600030101010101" pitchFamily="2" charset="-122"/>
              </a:rPr>
              <a:t>泡菜，承载了千百年来古人的智慧与对美食的追求。在当今时代，我们不仅要再现古人的智慧，在美味之外更要追求一份健康。</a:t>
            </a:r>
            <a:endParaRPr lang="zh-CN" altLang="en-US" sz="32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823210" y="754380"/>
            <a:ext cx="6290945" cy="481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活动流程及时间安排</a:t>
            </a:r>
            <a:endParaRPr lang="zh-CN" altLang="en-US" sz="37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537970" y="1811020"/>
            <a:ext cx="2550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设计探究方案</a:t>
            </a:r>
            <a:endParaRPr lang="zh-CN" altLang="en-US" sz="2800" b="1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cxnSp>
        <p:nvCxnSpPr>
          <p:cNvPr id="4" name="直接箭头连接符 3"/>
          <p:cNvCxnSpPr/>
          <p:nvPr>
            <p:custDataLst>
              <p:tags r:id="rId4"/>
            </p:custDataLst>
          </p:nvPr>
        </p:nvCxnSpPr>
        <p:spPr>
          <a:xfrm>
            <a:off x="2662555" y="2649220"/>
            <a:ext cx="9525" cy="62738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38100">
            <a:solidFill>
              <a:srgbClr val="C00000"/>
            </a:solidFill>
            <a:tailEnd type="arrow"/>
          </a:ln>
        </p:spPr>
      </p:cxn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537970" y="3301365"/>
            <a:ext cx="2643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开展探究活动</a:t>
            </a:r>
            <a:endParaRPr lang="zh-CN" altLang="en-US" sz="2800" b="1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cxnSp>
        <p:nvCxnSpPr>
          <p:cNvPr id="6" name="直接箭头连接符 5"/>
          <p:cNvCxnSpPr/>
          <p:nvPr>
            <p:custDataLst>
              <p:tags r:id="rId6"/>
            </p:custDataLst>
          </p:nvPr>
        </p:nvCxnSpPr>
        <p:spPr>
          <a:xfrm flipV="1">
            <a:off x="6671945" y="2124075"/>
            <a:ext cx="309880" cy="571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38100">
            <a:solidFill>
              <a:srgbClr val="002060"/>
            </a:solidFill>
            <a:tailEnd type="arrow"/>
          </a:ln>
        </p:spPr>
      </p:cxn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4032885" y="1868805"/>
            <a:ext cx="2806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2060"/>
                </a:solidFill>
                <a:latin typeface="华文行楷" panose="02010800040101010101" charset="-122"/>
                <a:ea typeface="华文行楷" panose="02010800040101010101" charset="-122"/>
              </a:rPr>
              <a:t>收集、整理资料</a:t>
            </a:r>
            <a:endParaRPr lang="zh-CN" altLang="en-US" sz="2800" b="1">
              <a:solidFill>
                <a:srgbClr val="00206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6981825" y="1868805"/>
            <a:ext cx="1744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2060"/>
                </a:solidFill>
                <a:latin typeface="华文行楷" panose="02010800040101010101" charset="-122"/>
                <a:ea typeface="华文行楷" panose="02010800040101010101" charset="-122"/>
              </a:rPr>
              <a:t>设计方案</a:t>
            </a:r>
            <a:endParaRPr lang="zh-CN" altLang="en-US" sz="2800" b="1">
              <a:solidFill>
                <a:srgbClr val="00206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cxnSp>
        <p:nvCxnSpPr>
          <p:cNvPr id="11" name="直接箭头连接符 10"/>
          <p:cNvCxnSpPr/>
          <p:nvPr>
            <p:custDataLst>
              <p:tags r:id="rId9"/>
            </p:custDataLst>
          </p:nvPr>
        </p:nvCxnSpPr>
        <p:spPr>
          <a:xfrm flipV="1">
            <a:off x="8477885" y="2118360"/>
            <a:ext cx="309880" cy="571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38100">
            <a:solidFill>
              <a:srgbClr val="002060"/>
            </a:solidFill>
            <a:tailEnd type="arrow"/>
          </a:ln>
        </p:spPr>
      </p:cxn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8869045" y="1868805"/>
            <a:ext cx="1744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50"/>
                </a:solidFill>
                <a:latin typeface="华文行楷" panose="02010800040101010101" charset="-122"/>
                <a:ea typeface="华文行楷" panose="02010800040101010101" charset="-122"/>
              </a:rPr>
              <a:t>组间交流</a:t>
            </a:r>
            <a:endParaRPr lang="zh-CN" altLang="en-US" sz="2800" b="1">
              <a:solidFill>
                <a:srgbClr val="00B05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4074160" y="2907030"/>
            <a:ext cx="2370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2060"/>
                </a:solidFill>
                <a:latin typeface="华文行楷" panose="02010800040101010101" charset="-122"/>
                <a:ea typeface="华文行楷" panose="02010800040101010101" charset="-122"/>
              </a:rPr>
              <a:t>准备实验材料</a:t>
            </a:r>
            <a:endParaRPr lang="zh-CN" altLang="en-US" sz="2800" b="1">
              <a:solidFill>
                <a:srgbClr val="00206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cxnSp>
        <p:nvCxnSpPr>
          <p:cNvPr id="14" name="直接箭头连接符 13"/>
          <p:cNvCxnSpPr/>
          <p:nvPr>
            <p:custDataLst>
              <p:tags r:id="rId12"/>
            </p:custDataLst>
          </p:nvPr>
        </p:nvCxnSpPr>
        <p:spPr>
          <a:xfrm flipV="1">
            <a:off x="6289675" y="3107055"/>
            <a:ext cx="309880" cy="571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38100">
            <a:solidFill>
              <a:srgbClr val="002060"/>
            </a:solidFill>
            <a:tailEnd type="arrow"/>
          </a:ln>
        </p:spPr>
      </p:cxn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6599555" y="2907030"/>
            <a:ext cx="4295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2060"/>
                </a:solidFill>
                <a:latin typeface="华文行楷" panose="02010800040101010101" charset="-122"/>
                <a:ea typeface="华文行楷" panose="02010800040101010101" charset="-122"/>
              </a:rPr>
              <a:t>进行探究活动</a:t>
            </a:r>
            <a:r>
              <a:rPr lang="zh-CN" altLang="en-US" sz="2800" b="1">
                <a:solidFill>
                  <a:srgbClr val="00206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、观察记录</a:t>
            </a:r>
            <a:endParaRPr lang="zh-CN" altLang="en-US" sz="2800" b="1">
              <a:solidFill>
                <a:srgbClr val="00206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cxnSp>
        <p:nvCxnSpPr>
          <p:cNvPr id="16" name="直接箭头连接符 15"/>
          <p:cNvCxnSpPr/>
          <p:nvPr>
            <p:custDataLst>
              <p:tags r:id="rId14"/>
            </p:custDataLst>
          </p:nvPr>
        </p:nvCxnSpPr>
        <p:spPr>
          <a:xfrm flipV="1">
            <a:off x="4342130" y="3676650"/>
            <a:ext cx="309880" cy="571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38100">
            <a:solidFill>
              <a:srgbClr val="002060"/>
            </a:solidFill>
            <a:tailEnd type="arrow"/>
          </a:ln>
        </p:spPr>
      </p:cxn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6839585" y="3425190"/>
            <a:ext cx="1744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2060"/>
                </a:solidFill>
                <a:latin typeface="华文行楷" panose="02010800040101010101" charset="-122"/>
                <a:ea typeface="华文行楷" panose="02010800040101010101" charset="-122"/>
              </a:rPr>
              <a:t>阶段总结</a:t>
            </a:r>
            <a:endParaRPr lang="zh-CN" altLang="en-US" sz="2800" b="1">
              <a:solidFill>
                <a:srgbClr val="00206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cxnSp>
        <p:nvCxnSpPr>
          <p:cNvPr id="18" name="直接箭头连接符 17"/>
          <p:cNvCxnSpPr/>
          <p:nvPr>
            <p:custDataLst>
              <p:tags r:id="rId16"/>
            </p:custDataLst>
          </p:nvPr>
        </p:nvCxnSpPr>
        <p:spPr>
          <a:xfrm flipV="1">
            <a:off x="6444615" y="3663315"/>
            <a:ext cx="309880" cy="571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38100">
            <a:solidFill>
              <a:srgbClr val="002060"/>
            </a:solidFill>
            <a:tailEnd type="arrow"/>
          </a:ln>
        </p:spPr>
      </p:cxnSp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8871585" y="3425190"/>
            <a:ext cx="1744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50"/>
                </a:solidFill>
                <a:latin typeface="华文行楷" panose="02010800040101010101" charset="-122"/>
                <a:ea typeface="华文行楷" panose="02010800040101010101" charset="-122"/>
              </a:rPr>
              <a:t>展示汇报</a:t>
            </a:r>
            <a:endParaRPr lang="zh-CN" altLang="en-US" sz="2800" b="1">
              <a:solidFill>
                <a:srgbClr val="00B05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cxnSp>
        <p:nvCxnSpPr>
          <p:cNvPr id="20" name="直接箭头连接符 19"/>
          <p:cNvCxnSpPr/>
          <p:nvPr>
            <p:custDataLst>
              <p:tags r:id="rId18"/>
            </p:custDataLst>
          </p:nvPr>
        </p:nvCxnSpPr>
        <p:spPr>
          <a:xfrm>
            <a:off x="2672080" y="4057015"/>
            <a:ext cx="12700" cy="495300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38100">
            <a:solidFill>
              <a:srgbClr val="C00000"/>
            </a:solidFill>
            <a:tailEnd type="arrow"/>
          </a:ln>
        </p:spPr>
      </p:cxnSp>
      <p:sp>
        <p:nvSpPr>
          <p:cNvPr id="21" name="文本框 20"/>
          <p:cNvSpPr txBox="1"/>
          <p:nvPr>
            <p:custDataLst>
              <p:tags r:id="rId19"/>
            </p:custDataLst>
          </p:nvPr>
        </p:nvSpPr>
        <p:spPr>
          <a:xfrm>
            <a:off x="1524000" y="4552315"/>
            <a:ext cx="2550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形成实践报告</a:t>
            </a:r>
            <a:endParaRPr lang="zh-CN" altLang="en-US" sz="2800" b="1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20"/>
            </p:custDataLst>
          </p:nvPr>
        </p:nvSpPr>
        <p:spPr>
          <a:xfrm>
            <a:off x="4070985" y="4396740"/>
            <a:ext cx="2540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2060"/>
                </a:solidFill>
                <a:latin typeface="华文行楷" panose="02010800040101010101" charset="-122"/>
                <a:ea typeface="华文行楷" panose="02010800040101010101" charset="-122"/>
              </a:rPr>
              <a:t>整理活动资料</a:t>
            </a:r>
            <a:endParaRPr lang="zh-CN" altLang="en-US" sz="2800" b="1">
              <a:solidFill>
                <a:srgbClr val="00206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cxnSp>
        <p:nvCxnSpPr>
          <p:cNvPr id="23" name="直接箭头连接符 22"/>
          <p:cNvCxnSpPr/>
          <p:nvPr>
            <p:custDataLst>
              <p:tags r:id="rId21"/>
            </p:custDataLst>
          </p:nvPr>
        </p:nvCxnSpPr>
        <p:spPr>
          <a:xfrm flipV="1">
            <a:off x="6445885" y="4655820"/>
            <a:ext cx="309880" cy="571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38100">
            <a:solidFill>
              <a:srgbClr val="002060"/>
            </a:solidFill>
            <a:tailEnd type="arrow"/>
          </a:ln>
        </p:spPr>
      </p:cxnSp>
      <p:sp>
        <p:nvSpPr>
          <p:cNvPr id="24" name="文本框 23"/>
          <p:cNvSpPr txBox="1"/>
          <p:nvPr>
            <p:custDataLst>
              <p:tags r:id="rId22"/>
            </p:custDataLst>
          </p:nvPr>
        </p:nvSpPr>
        <p:spPr>
          <a:xfrm>
            <a:off x="6777990" y="4396740"/>
            <a:ext cx="2032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2060"/>
                </a:solidFill>
                <a:latin typeface="华文行楷" panose="02010800040101010101" charset="-122"/>
                <a:ea typeface="华文行楷" panose="02010800040101010101" charset="-122"/>
              </a:rPr>
              <a:t>反思、总结</a:t>
            </a:r>
            <a:endParaRPr lang="zh-CN" altLang="en-US" sz="2800" b="1">
              <a:solidFill>
                <a:srgbClr val="00206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cxnSp>
        <p:nvCxnSpPr>
          <p:cNvPr id="25" name="直接箭头连接符 24"/>
          <p:cNvCxnSpPr/>
          <p:nvPr>
            <p:custDataLst>
              <p:tags r:id="rId23"/>
            </p:custDataLst>
          </p:nvPr>
        </p:nvCxnSpPr>
        <p:spPr>
          <a:xfrm flipV="1">
            <a:off x="8726805" y="4650105"/>
            <a:ext cx="309880" cy="571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38100">
            <a:solidFill>
              <a:srgbClr val="002060"/>
            </a:solidFill>
            <a:tailEnd type="arrow"/>
          </a:ln>
        </p:spPr>
      </p:cxn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8975725" y="4396740"/>
            <a:ext cx="2218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2060"/>
                </a:solidFill>
                <a:latin typeface="华文行楷" panose="02010800040101010101" charset="-122"/>
                <a:ea typeface="华文行楷" panose="02010800040101010101" charset="-122"/>
              </a:rPr>
              <a:t>撰写报告</a:t>
            </a:r>
            <a:endParaRPr lang="zh-CN" altLang="en-US" sz="2800" b="1">
              <a:solidFill>
                <a:srgbClr val="00206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cxnSp>
        <p:nvCxnSpPr>
          <p:cNvPr id="27" name="直接箭头连接符 26"/>
          <p:cNvCxnSpPr/>
          <p:nvPr>
            <p:custDataLst>
              <p:tags r:id="rId25"/>
            </p:custDataLst>
          </p:nvPr>
        </p:nvCxnSpPr>
        <p:spPr>
          <a:xfrm flipV="1">
            <a:off x="4342130" y="5238750"/>
            <a:ext cx="309880" cy="571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38100">
            <a:solidFill>
              <a:srgbClr val="002060"/>
            </a:solidFill>
            <a:tailEnd type="arrow"/>
          </a:ln>
        </p:spPr>
      </p:cxnSp>
      <p:sp>
        <p:nvSpPr>
          <p:cNvPr id="28" name="文本框 27"/>
          <p:cNvSpPr txBox="1"/>
          <p:nvPr>
            <p:custDataLst>
              <p:tags r:id="rId26"/>
            </p:custDataLst>
          </p:nvPr>
        </p:nvSpPr>
        <p:spPr>
          <a:xfrm>
            <a:off x="4828540" y="4983480"/>
            <a:ext cx="1744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50"/>
                </a:solidFill>
                <a:latin typeface="华文行楷" panose="02010800040101010101" charset="-122"/>
                <a:ea typeface="华文行楷" panose="02010800040101010101" charset="-122"/>
              </a:rPr>
              <a:t>展示汇报</a:t>
            </a:r>
            <a:endParaRPr lang="zh-CN" altLang="en-US" sz="2800" b="1">
              <a:solidFill>
                <a:srgbClr val="00B05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27"/>
            </p:custDataLst>
          </p:nvPr>
        </p:nvSpPr>
        <p:spPr>
          <a:xfrm>
            <a:off x="2143125" y="3596640"/>
            <a:ext cx="1392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两个月</a:t>
            </a:r>
            <a:endParaRPr lang="zh-CN" altLang="en-US" sz="2400" b="1">
              <a:solidFill>
                <a:srgbClr val="7030A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28"/>
            </p:custDataLst>
          </p:nvPr>
        </p:nvSpPr>
        <p:spPr>
          <a:xfrm>
            <a:off x="2288540" y="4967605"/>
            <a:ext cx="986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两周</a:t>
            </a:r>
            <a:endParaRPr lang="zh-CN" altLang="en-US" sz="2400" b="1">
              <a:solidFill>
                <a:srgbClr val="7030A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32" name="矩形 31"/>
          <p:cNvSpPr/>
          <p:nvPr>
            <p:custDataLst>
              <p:tags r:id="rId29"/>
            </p:custDataLst>
          </p:nvPr>
        </p:nvSpPr>
        <p:spPr>
          <a:xfrm>
            <a:off x="4031615" y="1706880"/>
            <a:ext cx="6554470" cy="824865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矩形 32"/>
          <p:cNvSpPr/>
          <p:nvPr>
            <p:custDataLst>
              <p:tags r:id="rId30"/>
            </p:custDataLst>
          </p:nvPr>
        </p:nvSpPr>
        <p:spPr>
          <a:xfrm>
            <a:off x="4023360" y="2851150"/>
            <a:ext cx="6554470" cy="114808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矩形 33"/>
          <p:cNvSpPr/>
          <p:nvPr>
            <p:custDataLst>
              <p:tags r:id="rId31"/>
            </p:custDataLst>
          </p:nvPr>
        </p:nvSpPr>
        <p:spPr>
          <a:xfrm>
            <a:off x="4023360" y="4379595"/>
            <a:ext cx="6554470" cy="116586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2"/>
            </p:custDataLst>
          </p:nvPr>
        </p:nvSpPr>
        <p:spPr>
          <a:xfrm>
            <a:off x="2228215" y="2190750"/>
            <a:ext cx="1392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一周</a:t>
            </a:r>
            <a:endParaRPr lang="zh-CN" altLang="en-US" sz="2400" b="1">
              <a:solidFill>
                <a:srgbClr val="7030A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cxnSp>
        <p:nvCxnSpPr>
          <p:cNvPr id="10" name="直接箭头连接符 9"/>
          <p:cNvCxnSpPr/>
          <p:nvPr>
            <p:custDataLst>
              <p:tags r:id="rId33"/>
            </p:custDataLst>
          </p:nvPr>
        </p:nvCxnSpPr>
        <p:spPr>
          <a:xfrm flipV="1">
            <a:off x="8573770" y="3657600"/>
            <a:ext cx="309880" cy="5715"/>
          </a:xfrm>
          <a:prstGeom prst="straightConnector1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 w="38100">
            <a:solidFill>
              <a:srgbClr val="002060"/>
            </a:solidFill>
            <a:tailEnd type="arrow"/>
          </a:ln>
        </p:spPr>
      </p:cxnSp>
      <p:sp>
        <p:nvSpPr>
          <p:cNvPr id="29" name="文本框 28"/>
          <p:cNvSpPr txBox="1"/>
          <p:nvPr>
            <p:custDataLst>
              <p:tags r:id="rId34"/>
            </p:custDataLst>
          </p:nvPr>
        </p:nvSpPr>
        <p:spPr>
          <a:xfrm>
            <a:off x="4701540" y="3425190"/>
            <a:ext cx="17449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2060"/>
                </a:solidFill>
                <a:latin typeface="华文行楷" panose="02010800040101010101" charset="-122"/>
                <a:ea typeface="华文行楷" panose="02010800040101010101" charset="-122"/>
              </a:rPr>
              <a:t>数据分析</a:t>
            </a:r>
            <a:endParaRPr lang="zh-CN" altLang="en-US" sz="2800" b="1">
              <a:solidFill>
                <a:srgbClr val="00206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  <p:custDataLst>
      <p:tags r:id="rId3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6079"/>
          <a:stretch>
            <a:fillRect/>
          </a:stretch>
        </p:blipFill>
        <p:spPr>
          <a:xfrm>
            <a:off x="1621155" y="1064895"/>
            <a:ext cx="8949690" cy="52482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470275" y="41973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zh-CN" sz="3600" b="1">
                <a:latin typeface="黑体" panose="02010609060101010101" charset="-122"/>
                <a:ea typeface="黑体" panose="02010609060101010101" charset="-122"/>
              </a:rPr>
              <a:t>跨学科主题学习评价表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7222490" y="642620"/>
            <a:ext cx="4180205" cy="275590"/>
            <a:chOff x="10777" y="473"/>
            <a:chExt cx="6583" cy="434"/>
          </a:xfrm>
        </p:grpSpPr>
        <p:grpSp>
          <p:nvGrpSpPr>
            <p:cNvPr id="22" name="组合 21"/>
            <p:cNvGrpSpPr/>
            <p:nvPr/>
          </p:nvGrpSpPr>
          <p:grpSpPr>
            <a:xfrm>
              <a:off x="10777" y="473"/>
              <a:ext cx="1364" cy="434"/>
              <a:chOff x="10777" y="426"/>
              <a:chExt cx="1364" cy="434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10777" y="426"/>
                <a:ext cx="1365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Regular" panose="020B0500000000000000" charset="-122"/>
                    <a:ea typeface="思源黑体 CN Regular" panose="020B0500000000000000" charset="-122"/>
                  </a:rPr>
                  <a:t>I</a:t>
                </a:r>
                <a:r>
                  <a:rPr lang="zh-CN" altLang="en-U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Regular" panose="020B0500000000000000" charset="-122"/>
                    <a:ea typeface="思源黑体 CN Regular" panose="020B0500000000000000" charset="-122"/>
                  </a:rPr>
                  <a:t>nnovate</a:t>
                </a:r>
                <a:endPara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0829" y="473"/>
                <a:ext cx="1304" cy="340"/>
              </a:xfrm>
              <a:prstGeom prst="rect">
                <a:avLst/>
              </a:prstGeom>
              <a:noFill/>
              <a:ln w="15875"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2516" y="473"/>
              <a:ext cx="1365" cy="434"/>
              <a:chOff x="12712" y="426"/>
              <a:chExt cx="1365" cy="434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12712" y="426"/>
                <a:ext cx="1365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A48C6D"/>
                    </a:solidFill>
                    <a:latin typeface="思源黑体 CN Regular" panose="020B0500000000000000" charset="-122"/>
                    <a:ea typeface="思源黑体 CN Regular" panose="020B0500000000000000" charset="-122"/>
                  </a:rPr>
                  <a:t>S</a:t>
                </a:r>
                <a:r>
                  <a:rPr sz="1200">
                    <a:solidFill>
                      <a:srgbClr val="A48C6D"/>
                    </a:solidFill>
                    <a:latin typeface="思源黑体 CN Regular" panose="020B0500000000000000" charset="-122"/>
                    <a:ea typeface="思源黑体 CN Regular" panose="020B0500000000000000" charset="-122"/>
                  </a:rPr>
                  <a:t>ervice</a:t>
                </a:r>
                <a:endParaRPr sz="1200">
                  <a:solidFill>
                    <a:srgbClr val="A48C6D"/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764" y="473"/>
                <a:ext cx="1304" cy="340"/>
              </a:xfrm>
              <a:prstGeom prst="rect">
                <a:avLst/>
              </a:prstGeom>
              <a:noFill/>
              <a:ln w="15875">
                <a:solidFill>
                  <a:srgbClr val="A48C6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4256" y="473"/>
              <a:ext cx="1365" cy="434"/>
              <a:chOff x="12712" y="426"/>
              <a:chExt cx="1365" cy="434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12712" y="426"/>
                <a:ext cx="1365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A48C6D"/>
                    </a:solidFill>
                    <a:latin typeface="思源黑体 CN Regular" panose="020B0500000000000000" charset="-122"/>
                    <a:ea typeface="思源黑体 CN Regular" panose="020B0500000000000000" charset="-122"/>
                  </a:rPr>
                  <a:t>H</a:t>
                </a:r>
                <a:r>
                  <a:rPr sz="1200">
                    <a:solidFill>
                      <a:srgbClr val="A48C6D"/>
                    </a:solidFill>
                    <a:latin typeface="思源黑体 CN Regular" panose="020B0500000000000000" charset="-122"/>
                    <a:ea typeface="思源黑体 CN Regular" panose="020B0500000000000000" charset="-122"/>
                  </a:rPr>
                  <a:t>onest</a:t>
                </a:r>
                <a:endParaRPr sz="1200">
                  <a:solidFill>
                    <a:srgbClr val="A48C6D"/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12764" y="473"/>
                <a:ext cx="1304" cy="340"/>
              </a:xfrm>
              <a:prstGeom prst="rect">
                <a:avLst/>
              </a:prstGeom>
              <a:noFill/>
              <a:ln w="15875">
                <a:solidFill>
                  <a:srgbClr val="A48C6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5996" y="473"/>
              <a:ext cx="1365" cy="434"/>
              <a:chOff x="12712" y="426"/>
              <a:chExt cx="1365" cy="434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12712" y="426"/>
                <a:ext cx="1365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sz="1200">
                    <a:solidFill>
                      <a:srgbClr val="A48C6D"/>
                    </a:solidFill>
                    <a:latin typeface="思源黑体 CN Regular" panose="020B0500000000000000" charset="-122"/>
                    <a:ea typeface="思源黑体 CN Regular" panose="020B0500000000000000" charset="-122"/>
                  </a:rPr>
                  <a:t>Efficient</a:t>
                </a:r>
                <a:endParaRPr sz="1200">
                  <a:solidFill>
                    <a:srgbClr val="A48C6D"/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2764" y="473"/>
                <a:ext cx="1304" cy="340"/>
              </a:xfrm>
              <a:prstGeom prst="rect">
                <a:avLst/>
              </a:prstGeom>
              <a:noFill/>
              <a:ln w="15875">
                <a:solidFill>
                  <a:srgbClr val="A48C6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970915" y="1343660"/>
            <a:ext cx="96513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制作泡菜</a:t>
            </a:r>
            <a:endParaRPr lang="zh-CN" altLang="en-US" sz="4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探究影响泡菜亚硝酸盐浓度的因素</a:t>
            </a:r>
            <a:endParaRPr lang="zh-CN" altLang="en-US" sz="4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952640" y="3764280"/>
            <a:ext cx="4676793" cy="443230"/>
            <a:chOff x="8609" y="7423"/>
            <a:chExt cx="2775" cy="698"/>
          </a:xfrm>
        </p:grpSpPr>
        <p:grpSp>
          <p:nvGrpSpPr>
            <p:cNvPr id="11" name="组合 10"/>
            <p:cNvGrpSpPr/>
            <p:nvPr/>
          </p:nvGrpSpPr>
          <p:grpSpPr>
            <a:xfrm>
              <a:off x="8609" y="7493"/>
              <a:ext cx="2775" cy="628"/>
              <a:chOff x="8739" y="7514"/>
              <a:chExt cx="2775" cy="628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8739" y="7514"/>
                <a:ext cx="2325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Medium" panose="020B0600000000000000" charset="-122"/>
                    <a:ea typeface="思源黑体 CN Medium" panose="020B0600000000000000" charset="-122"/>
                  </a:rPr>
                  <a:t>常州市中天实验学校</a:t>
                </a: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Medium" panose="020B0600000000000000" charset="-122"/>
                    <a:ea typeface="思源黑体 CN Medium" panose="020B0600000000000000" charset="-122"/>
                  </a:rPr>
                  <a:t>      </a:t>
                </a: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Medium" panose="020B0600000000000000" charset="-122"/>
                    <a:ea typeface="思源黑体 CN Medium" panose="020B0600000000000000" charset="-122"/>
                  </a:rPr>
                  <a:t>张梨</a:t>
                </a:r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0456" y="7514"/>
                <a:ext cx="1058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8609" y="7423"/>
              <a:ext cx="2451" cy="698"/>
            </a:xfrm>
            <a:prstGeom prst="rect">
              <a:avLst/>
            </a:prstGeom>
            <a:noFill/>
            <a:ln w="19050">
              <a:solidFill>
                <a:srgbClr val="B38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37235" y="5974715"/>
            <a:ext cx="2177415" cy="274320"/>
            <a:chOff x="954" y="9319"/>
            <a:chExt cx="3429" cy="432"/>
          </a:xfrm>
        </p:grpSpPr>
        <p:grpSp>
          <p:nvGrpSpPr>
            <p:cNvPr id="35" name="组合 34"/>
            <p:cNvGrpSpPr/>
            <p:nvPr/>
          </p:nvGrpSpPr>
          <p:grpSpPr>
            <a:xfrm>
              <a:off x="2952" y="9319"/>
              <a:ext cx="432" cy="432"/>
              <a:chOff x="3128" y="9187"/>
              <a:chExt cx="432" cy="432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3128" y="9187"/>
                <a:ext cx="433" cy="432"/>
              </a:xfrm>
              <a:prstGeom prst="rect">
                <a:avLst/>
              </a:prstGeom>
              <a:solidFill>
                <a:srgbClr val="B38A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3" name="图片 152" descr="32303038313138363b32303039303532303bcbd1cbf7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193" y="9251"/>
                <a:ext cx="303" cy="303"/>
              </a:xfrm>
              <a:prstGeom prst="rect">
                <a:avLst/>
              </a:prstGeom>
            </p:spPr>
          </p:pic>
        </p:grpSp>
        <p:grpSp>
          <p:nvGrpSpPr>
            <p:cNvPr id="36" name="组合 35"/>
            <p:cNvGrpSpPr/>
            <p:nvPr/>
          </p:nvGrpSpPr>
          <p:grpSpPr>
            <a:xfrm>
              <a:off x="1953" y="9319"/>
              <a:ext cx="432" cy="432"/>
              <a:chOff x="1915" y="9188"/>
              <a:chExt cx="432" cy="432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1915" y="9188"/>
                <a:ext cx="433" cy="432"/>
              </a:xfrm>
              <a:prstGeom prst="rect">
                <a:avLst/>
              </a:prstGeom>
              <a:solidFill>
                <a:srgbClr val="B38A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5" name="图片 154" descr="32303038313138363b32303039303532323bb2a5b7c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80" y="9252"/>
                <a:ext cx="303" cy="303"/>
              </a:xfrm>
              <a:prstGeom prst="rect">
                <a:avLst/>
              </a:prstGeom>
            </p:spPr>
          </p:pic>
        </p:grpSp>
        <p:grpSp>
          <p:nvGrpSpPr>
            <p:cNvPr id="37" name="组合 36"/>
            <p:cNvGrpSpPr/>
            <p:nvPr/>
          </p:nvGrpSpPr>
          <p:grpSpPr>
            <a:xfrm>
              <a:off x="954" y="9319"/>
              <a:ext cx="432" cy="432"/>
              <a:chOff x="1173" y="9123"/>
              <a:chExt cx="432" cy="432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173" y="9123"/>
                <a:ext cx="433" cy="432"/>
              </a:xfrm>
              <a:prstGeom prst="rect">
                <a:avLst/>
              </a:prstGeom>
              <a:solidFill>
                <a:srgbClr val="B38A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6" name="图片 155" descr="32303038313138363b32303039303532343bb1eac7a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238" y="9188"/>
                <a:ext cx="303" cy="302"/>
              </a:xfrm>
              <a:prstGeom prst="rect">
                <a:avLst/>
              </a:prstGeom>
            </p:spPr>
          </p:pic>
        </p:grpSp>
        <p:grpSp>
          <p:nvGrpSpPr>
            <p:cNvPr id="41" name="组合 40"/>
            <p:cNvGrpSpPr/>
            <p:nvPr/>
          </p:nvGrpSpPr>
          <p:grpSpPr>
            <a:xfrm>
              <a:off x="3951" y="9319"/>
              <a:ext cx="432" cy="432"/>
              <a:chOff x="4169" y="9211"/>
              <a:chExt cx="432" cy="432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4169" y="9211"/>
                <a:ext cx="433" cy="432"/>
              </a:xfrm>
              <a:prstGeom prst="rect">
                <a:avLst/>
              </a:prstGeom>
              <a:solidFill>
                <a:srgbClr val="B38A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2" name="图片 151" descr="32303038313138363b32303039303530373b4344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209" y="9233"/>
                <a:ext cx="353" cy="387"/>
              </a:xfrm>
              <a:prstGeom prst="rect">
                <a:avLst/>
              </a:prstGeom>
            </p:spPr>
          </p:pic>
        </p:grpSp>
      </p:grpSp>
      <p:pic>
        <p:nvPicPr>
          <p:cNvPr id="101" name="图片 100"/>
          <p:cNvPicPr/>
          <p:nvPr>
            <p:custDataLst>
              <p:tags r:id="rId6"/>
            </p:custDataLst>
          </p:nvPr>
        </p:nvPicPr>
        <p:blipFill>
          <a:blip r:embed="rId7"/>
          <a:srcRect l="16135" r="10932" b="5899"/>
          <a:stretch>
            <a:fillRect/>
          </a:stretch>
        </p:blipFill>
        <p:spPr>
          <a:xfrm>
            <a:off x="1905000" y="4105910"/>
            <a:ext cx="2901950" cy="229933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>
            <p:custDataLst>
              <p:tags r:id="rId8"/>
            </p:custDataLst>
          </p:nvPr>
        </p:nvPicPr>
        <p:blipFill>
          <a:blip r:embed="rId9"/>
          <a:srcRect l="7328" t="3292" r="6797"/>
          <a:stretch>
            <a:fillRect/>
          </a:stretch>
        </p:blipFill>
        <p:spPr>
          <a:xfrm>
            <a:off x="6474460" y="4211955"/>
            <a:ext cx="3134995" cy="2326005"/>
          </a:xfrm>
          <a:prstGeom prst="ellipse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mexport1713873527789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757930" y="64770"/>
            <a:ext cx="5130165" cy="6448425"/>
          </a:xfrm>
          <a:prstGeom prst="rect">
            <a:avLst/>
          </a:prstGeom>
        </p:spPr>
      </p:pic>
      <p:sp>
        <p:nvSpPr>
          <p:cNvPr id="105" name="文本框 104"/>
          <p:cNvSpPr txBox="1"/>
          <p:nvPr>
            <p:custDataLst>
              <p:tags r:id="rId6"/>
            </p:custDataLst>
          </p:nvPr>
        </p:nvSpPr>
        <p:spPr>
          <a:xfrm>
            <a:off x="5848350" y="1306195"/>
            <a:ext cx="572706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3200" b="1">
                <a:ea typeface="宋体" panose="02010600030101010101" pitchFamily="2" charset="-122"/>
              </a:rPr>
              <a:t>“中田有庐，疆埸</a:t>
            </a:r>
            <a:r>
              <a:rPr lang="en-US" altLang="zh-CN" sz="3200" b="1">
                <a:ea typeface="宋体" panose="02010600030101010101" pitchFamily="2" charset="-122"/>
              </a:rPr>
              <a:t>(yì)</a:t>
            </a:r>
            <a:r>
              <a:rPr lang="zh-CN" sz="3200" b="1">
                <a:ea typeface="宋体" panose="02010600030101010101" pitchFamily="2" charset="-122"/>
              </a:rPr>
              <a:t>有瓜，是剥是菹</a:t>
            </a:r>
            <a:r>
              <a:rPr lang="en-US" altLang="zh-CN" sz="3200" b="1">
                <a:ea typeface="宋体" panose="02010600030101010101" pitchFamily="2" charset="-122"/>
              </a:rPr>
              <a:t>(</a:t>
            </a:r>
            <a:r>
              <a:rPr lang="zh-CN" sz="3200" b="1">
                <a:ea typeface="宋体" panose="02010600030101010101" pitchFamily="2" charset="-122"/>
              </a:rPr>
              <a:t>zū</a:t>
            </a:r>
            <a:r>
              <a:rPr lang="en-US" altLang="zh-CN" sz="3200" b="1">
                <a:ea typeface="宋体" panose="02010600030101010101" pitchFamily="2" charset="-122"/>
              </a:rPr>
              <a:t>)</a:t>
            </a:r>
            <a:r>
              <a:rPr lang="zh-CN" sz="3200" b="1">
                <a:ea typeface="宋体" panose="02010600030101010101" pitchFamily="2" charset="-122"/>
              </a:rPr>
              <a:t>，献之皇祖”</a:t>
            </a:r>
            <a:r>
              <a:rPr lang="zh-CN" sz="2400">
                <a:ea typeface="宋体" panose="02010600030101010101" pitchFamily="2" charset="-122"/>
              </a:rPr>
              <a:t>（</a:t>
            </a:r>
            <a:r>
              <a:rPr lang="zh-CN" sz="240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《诗经·小雅·信南山》）</a:t>
            </a:r>
            <a:endParaRPr lang="zh-CN" altLang="en-US" sz="2400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6" name="文本框 105"/>
          <p:cNvSpPr txBox="1"/>
          <p:nvPr>
            <p:custDataLst>
              <p:tags r:id="rId7"/>
            </p:custDataLst>
          </p:nvPr>
        </p:nvSpPr>
        <p:spPr>
          <a:xfrm>
            <a:off x="5720715" y="3648075"/>
            <a:ext cx="58547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>
                <a:latin typeface="华文楷体" panose="02010600040101010101" charset="-122"/>
                <a:ea typeface="华文楷体" panose="02010600040101010101" charset="-122"/>
              </a:rPr>
              <a:t>译文：大田中间有居住房屋，田埂边长着瓜果菜蔬。削皮切块腌渍成咸菜，去奉献给伟大的先祖。</a:t>
            </a:r>
            <a:endParaRPr lang="zh-CN" altLang="en-US" sz="24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7917 0.00472222 L -0.274792 0.00472222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5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6" grpId="0"/>
      <p:bldP spid="1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文本框 104"/>
          <p:cNvSpPr txBox="1"/>
          <p:nvPr/>
        </p:nvSpPr>
        <p:spPr>
          <a:xfrm>
            <a:off x="3713480" y="442595"/>
            <a:ext cx="7980045" cy="4338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3200" b="1">
                <a:ea typeface="宋体" panose="02010600030101010101" pitchFamily="2" charset="-122"/>
              </a:rPr>
              <a:t>“收菜时，即择取好者，菅</a:t>
            </a:r>
            <a:r>
              <a:rPr lang="en-US" altLang="zh-CN" sz="3200" b="1">
                <a:ea typeface="宋体" panose="02010600030101010101" pitchFamily="2" charset="-122"/>
              </a:rPr>
              <a:t>(jiān)</a:t>
            </a:r>
            <a:r>
              <a:rPr lang="zh-CN" sz="3200" b="1">
                <a:ea typeface="宋体" panose="02010600030101010101" pitchFamily="2" charset="-122"/>
              </a:rPr>
              <a:t>蒲</a:t>
            </a:r>
            <a:r>
              <a:rPr lang="en-US" altLang="zh-CN" sz="3200" b="1">
                <a:ea typeface="宋体" panose="02010600030101010101" pitchFamily="2" charset="-122"/>
              </a:rPr>
              <a:t>(pú)</a:t>
            </a:r>
            <a:r>
              <a:rPr lang="zh-CN" sz="3200" b="1">
                <a:ea typeface="宋体" panose="02010600030101010101" pitchFamily="2" charset="-122"/>
              </a:rPr>
              <a:t>束之。作盐水，令极咸，于盐水中洗菜，即内瓮</a:t>
            </a:r>
            <a:r>
              <a:rPr lang="en-US" altLang="zh-CN" sz="3200" b="1">
                <a:ea typeface="宋体" panose="02010600030101010101" pitchFamily="2" charset="-122"/>
              </a:rPr>
              <a:t>(wèng)</a:t>
            </a:r>
            <a:r>
              <a:rPr lang="zh-CN" sz="3200" b="1">
                <a:ea typeface="宋体" panose="02010600030101010101" pitchFamily="2" charset="-122"/>
              </a:rPr>
              <a:t>中。</a:t>
            </a:r>
            <a:r>
              <a:rPr 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r>
              <a:rPr lang="zh-CN" sz="3200" b="1">
                <a:ea typeface="宋体" panose="02010600030101010101" pitchFamily="2" charset="-122"/>
              </a:rPr>
              <a:t>洗菜盐水，澄</a:t>
            </a:r>
            <a:r>
              <a:rPr lang="en-US" altLang="zh-CN" sz="3200" b="1">
                <a:ea typeface="宋体" panose="02010600030101010101" pitchFamily="2" charset="-122"/>
              </a:rPr>
              <a:t>(dèng)</a:t>
            </a:r>
            <a:r>
              <a:rPr lang="zh-CN" sz="3200" b="1">
                <a:ea typeface="宋体" panose="02010600030101010101" pitchFamily="2" charset="-122"/>
              </a:rPr>
              <a:t>取清者，泻者瓮中，令没</a:t>
            </a:r>
            <a:r>
              <a:rPr lang="en-US" altLang="zh-CN" sz="3200" b="1">
                <a:ea typeface="宋体" panose="02010600030101010101" pitchFamily="2" charset="-122"/>
              </a:rPr>
              <a:t>(mò)</a:t>
            </a:r>
            <a:r>
              <a:rPr lang="zh-CN" sz="3200" b="1">
                <a:ea typeface="宋体" panose="02010600030101010101" pitchFamily="2" charset="-122"/>
              </a:rPr>
              <a:t>菜把即止，不复调</a:t>
            </a:r>
            <a:r>
              <a:rPr lang="en-US" altLang="zh-CN" sz="3200" b="1">
                <a:ea typeface="宋体" panose="02010600030101010101" pitchFamily="2" charset="-122"/>
              </a:rPr>
              <a:t>(tiáo)</a:t>
            </a:r>
            <a:r>
              <a:rPr lang="zh-CN" sz="3200" b="1">
                <a:ea typeface="宋体" panose="02010600030101010101" pitchFamily="2" charset="-122"/>
              </a:rPr>
              <a:t>和。”</a:t>
            </a:r>
            <a:r>
              <a:rPr lang="zh-CN" sz="2400" b="0">
                <a:ea typeface="宋体" panose="02010600030101010101" pitchFamily="2" charset="-122"/>
              </a:rPr>
              <a:t>（《齐民要术·卷九</a:t>
            </a:r>
            <a:r>
              <a:rPr lang="zh-CN" sz="2400">
                <a:ea typeface="宋体" panose="02010600030101010101" pitchFamily="2" charset="-122"/>
                <a:sym typeface="+mn-ea"/>
              </a:rPr>
              <a:t>·</a:t>
            </a:r>
            <a:r>
              <a:rPr lang="zh-CN" sz="2400" b="0">
                <a:ea typeface="宋体" panose="02010600030101010101" pitchFamily="2" charset="-122"/>
              </a:rPr>
              <a:t>作菹藏生菜法第八十八》）</a:t>
            </a:r>
            <a:endParaRPr lang="zh-CN" sz="2400" b="0"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1000" y="964565"/>
            <a:ext cx="3252470" cy="4247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4060825" y="4780915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/>
              <a:t>注：菅蒲：水草。</a:t>
            </a:r>
            <a:r>
              <a:rPr lang="en-US" altLang="zh-CN" sz="2000"/>
              <a:t>      </a:t>
            </a:r>
            <a:endParaRPr lang="en-US" altLang="zh-CN" sz="2000"/>
          </a:p>
          <a:p>
            <a:pPr>
              <a:lnSpc>
                <a:spcPct val="150000"/>
              </a:lnSpc>
            </a:pPr>
            <a:r>
              <a:rPr lang="en-US" altLang="zh-CN" sz="2000"/>
              <a:t>       </a:t>
            </a:r>
            <a:r>
              <a:rPr lang="zh-CN" altLang="en-US" sz="2000"/>
              <a:t>澄：1.使液体里的杂质沉淀。2.过滤。</a:t>
            </a:r>
            <a:endParaRPr lang="zh-CN" altLang="en-US" sz="2000"/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5672455" y="1490980"/>
            <a:ext cx="543560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altLang="zh-CN" sz="3200" b="1">
                <a:latin typeface="Calibri" panose="020F0502020204030204" charset="0"/>
                <a:ea typeface="宋体" panose="02010600030101010101" pitchFamily="2" charset="-122"/>
              </a:rPr>
              <a:t>        </a:t>
            </a:r>
            <a:r>
              <a:rPr lang="zh-CN" sz="3200" b="1">
                <a:latin typeface="Calibri" panose="020F0502020204030204" charset="0"/>
                <a:ea typeface="宋体" panose="02010600030101010101" pitchFamily="2" charset="-122"/>
              </a:rPr>
              <a:t>泡菜是一种历史悠久的发酵食品，以其质脆味美的特点深受大众喜爱。</a:t>
            </a:r>
            <a:endParaRPr lang="zh-CN" altLang="en-US" sz="32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04" name="图片 103"/>
          <p:cNvPicPr/>
          <p:nvPr>
            <p:custDataLst>
              <p:tags r:id="rId3"/>
            </p:custDataLst>
          </p:nvPr>
        </p:nvPicPr>
        <p:blipFill>
          <a:blip r:embed="rId4"/>
          <a:srcRect t="19653"/>
          <a:stretch>
            <a:fillRect/>
          </a:stretch>
        </p:blipFill>
        <p:spPr>
          <a:xfrm>
            <a:off x="961390" y="831850"/>
            <a:ext cx="4203700" cy="4352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672455" y="2877185"/>
            <a:ext cx="55378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50000"/>
              </a:lnSpc>
            </a:pPr>
            <a:r>
              <a:rPr lang="en-US" altLang="zh-CN" sz="3200" b="1">
                <a:latin typeface="Calibri" panose="020F0502020204030204" charset="0"/>
                <a:ea typeface="宋体" panose="02010600030101010101" pitchFamily="2" charset="-122"/>
                <a:sym typeface="+mn-ea"/>
              </a:rPr>
              <a:t>      </a:t>
            </a:r>
            <a:endParaRPr lang="zh-CN" altLang="en-US" sz="3200" b="1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5" name="图片 4" descr="IMG_20240509_075953"/>
          <p:cNvPicPr>
            <a:picLocks noChangeAspect="1"/>
          </p:cNvPicPr>
          <p:nvPr/>
        </p:nvPicPr>
        <p:blipFill>
          <a:blip r:embed="rId5"/>
          <a:srcRect t="9519"/>
          <a:stretch>
            <a:fillRect/>
          </a:stretch>
        </p:blipFill>
        <p:spPr>
          <a:xfrm>
            <a:off x="1278255" y="225425"/>
            <a:ext cx="9458325" cy="6407150"/>
          </a:xfrm>
          <a:prstGeom prst="round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7222490" y="642620"/>
            <a:ext cx="4180205" cy="275590"/>
            <a:chOff x="10777" y="473"/>
            <a:chExt cx="6583" cy="434"/>
          </a:xfrm>
        </p:grpSpPr>
        <p:grpSp>
          <p:nvGrpSpPr>
            <p:cNvPr id="22" name="组合 21"/>
            <p:cNvGrpSpPr/>
            <p:nvPr/>
          </p:nvGrpSpPr>
          <p:grpSpPr>
            <a:xfrm>
              <a:off x="10777" y="473"/>
              <a:ext cx="1364" cy="434"/>
              <a:chOff x="10777" y="426"/>
              <a:chExt cx="1364" cy="434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10777" y="426"/>
                <a:ext cx="1365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Regular" panose="020B0500000000000000" charset="-122"/>
                    <a:ea typeface="思源黑体 CN Regular" panose="020B0500000000000000" charset="-122"/>
                  </a:rPr>
                  <a:t>I</a:t>
                </a:r>
                <a:r>
                  <a:rPr lang="zh-CN" altLang="en-U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Regular" panose="020B0500000000000000" charset="-122"/>
                    <a:ea typeface="思源黑体 CN Regular" panose="020B0500000000000000" charset="-122"/>
                  </a:rPr>
                  <a:t>nnovate</a:t>
                </a:r>
                <a:endParaRPr lang="zh-CN" alt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0829" y="473"/>
                <a:ext cx="1304" cy="340"/>
              </a:xfrm>
              <a:prstGeom prst="rect">
                <a:avLst/>
              </a:prstGeom>
              <a:noFill/>
              <a:ln w="15875"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2516" y="473"/>
              <a:ext cx="1365" cy="434"/>
              <a:chOff x="12712" y="426"/>
              <a:chExt cx="1365" cy="434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12712" y="426"/>
                <a:ext cx="1365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A48C6D"/>
                    </a:solidFill>
                    <a:latin typeface="思源黑体 CN Regular" panose="020B0500000000000000" charset="-122"/>
                    <a:ea typeface="思源黑体 CN Regular" panose="020B0500000000000000" charset="-122"/>
                  </a:rPr>
                  <a:t>S</a:t>
                </a:r>
                <a:r>
                  <a:rPr sz="1200">
                    <a:solidFill>
                      <a:srgbClr val="A48C6D"/>
                    </a:solidFill>
                    <a:latin typeface="思源黑体 CN Regular" panose="020B0500000000000000" charset="-122"/>
                    <a:ea typeface="思源黑体 CN Regular" panose="020B0500000000000000" charset="-122"/>
                  </a:rPr>
                  <a:t>ervice</a:t>
                </a:r>
                <a:endParaRPr sz="1200">
                  <a:solidFill>
                    <a:srgbClr val="A48C6D"/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764" y="473"/>
                <a:ext cx="1304" cy="340"/>
              </a:xfrm>
              <a:prstGeom prst="rect">
                <a:avLst/>
              </a:prstGeom>
              <a:noFill/>
              <a:ln w="15875">
                <a:solidFill>
                  <a:srgbClr val="A48C6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4256" y="473"/>
              <a:ext cx="1365" cy="434"/>
              <a:chOff x="12712" y="426"/>
              <a:chExt cx="1365" cy="434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12712" y="426"/>
                <a:ext cx="1365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A48C6D"/>
                    </a:solidFill>
                    <a:latin typeface="思源黑体 CN Regular" panose="020B0500000000000000" charset="-122"/>
                    <a:ea typeface="思源黑体 CN Regular" panose="020B0500000000000000" charset="-122"/>
                  </a:rPr>
                  <a:t>H</a:t>
                </a:r>
                <a:r>
                  <a:rPr sz="1200">
                    <a:solidFill>
                      <a:srgbClr val="A48C6D"/>
                    </a:solidFill>
                    <a:latin typeface="思源黑体 CN Regular" panose="020B0500000000000000" charset="-122"/>
                    <a:ea typeface="思源黑体 CN Regular" panose="020B0500000000000000" charset="-122"/>
                  </a:rPr>
                  <a:t>onest</a:t>
                </a:r>
                <a:endParaRPr sz="1200">
                  <a:solidFill>
                    <a:srgbClr val="A48C6D"/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12764" y="473"/>
                <a:ext cx="1304" cy="340"/>
              </a:xfrm>
              <a:prstGeom prst="rect">
                <a:avLst/>
              </a:prstGeom>
              <a:noFill/>
              <a:ln w="15875">
                <a:solidFill>
                  <a:srgbClr val="A48C6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5996" y="473"/>
              <a:ext cx="1365" cy="434"/>
              <a:chOff x="12712" y="426"/>
              <a:chExt cx="1365" cy="434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12712" y="426"/>
                <a:ext cx="1365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sz="1200">
                    <a:solidFill>
                      <a:srgbClr val="A48C6D"/>
                    </a:solidFill>
                    <a:latin typeface="思源黑体 CN Regular" panose="020B0500000000000000" charset="-122"/>
                    <a:ea typeface="思源黑体 CN Regular" panose="020B0500000000000000" charset="-122"/>
                  </a:rPr>
                  <a:t>Efficient</a:t>
                </a:r>
                <a:endParaRPr sz="1200">
                  <a:solidFill>
                    <a:srgbClr val="A48C6D"/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2764" y="473"/>
                <a:ext cx="1304" cy="340"/>
              </a:xfrm>
              <a:prstGeom prst="rect">
                <a:avLst/>
              </a:prstGeom>
              <a:noFill/>
              <a:ln w="15875">
                <a:solidFill>
                  <a:srgbClr val="A48C6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970915" y="1343660"/>
            <a:ext cx="96513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制作泡菜</a:t>
            </a:r>
            <a:endParaRPr lang="zh-CN" altLang="en-US" sz="4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探究影响泡菜亚硝酸盐浓度的因素</a:t>
            </a:r>
            <a:endParaRPr lang="zh-CN" altLang="en-US" sz="4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952640" y="3764280"/>
            <a:ext cx="4676793" cy="443230"/>
            <a:chOff x="8609" y="7423"/>
            <a:chExt cx="2775" cy="698"/>
          </a:xfrm>
        </p:grpSpPr>
        <p:grpSp>
          <p:nvGrpSpPr>
            <p:cNvPr id="11" name="组合 10"/>
            <p:cNvGrpSpPr/>
            <p:nvPr/>
          </p:nvGrpSpPr>
          <p:grpSpPr>
            <a:xfrm>
              <a:off x="8609" y="7493"/>
              <a:ext cx="2775" cy="628"/>
              <a:chOff x="8739" y="7514"/>
              <a:chExt cx="2775" cy="628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8739" y="7514"/>
                <a:ext cx="2325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Medium" panose="020B0600000000000000" charset="-122"/>
                    <a:ea typeface="思源黑体 CN Medium" panose="020B0600000000000000" charset="-122"/>
                  </a:rPr>
                  <a:t>常州市中天实验学校</a:t>
                </a: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Medium" panose="020B0600000000000000" charset="-122"/>
                    <a:ea typeface="思源黑体 CN Medium" panose="020B0600000000000000" charset="-122"/>
                  </a:rPr>
                  <a:t>      </a:t>
                </a: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Medium" panose="020B0600000000000000" charset="-122"/>
                    <a:ea typeface="思源黑体 CN Medium" panose="020B0600000000000000" charset="-122"/>
                  </a:rPr>
                  <a:t>张梨</a:t>
                </a:r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0456" y="7514"/>
                <a:ext cx="1058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8609" y="7423"/>
              <a:ext cx="2451" cy="698"/>
            </a:xfrm>
            <a:prstGeom prst="rect">
              <a:avLst/>
            </a:prstGeom>
            <a:noFill/>
            <a:ln w="19050">
              <a:solidFill>
                <a:srgbClr val="B38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37235" y="5974715"/>
            <a:ext cx="2177415" cy="274320"/>
            <a:chOff x="954" y="9319"/>
            <a:chExt cx="3429" cy="432"/>
          </a:xfrm>
        </p:grpSpPr>
        <p:grpSp>
          <p:nvGrpSpPr>
            <p:cNvPr id="35" name="组合 34"/>
            <p:cNvGrpSpPr/>
            <p:nvPr/>
          </p:nvGrpSpPr>
          <p:grpSpPr>
            <a:xfrm>
              <a:off x="2952" y="9319"/>
              <a:ext cx="432" cy="432"/>
              <a:chOff x="3128" y="9187"/>
              <a:chExt cx="432" cy="432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3128" y="9187"/>
                <a:ext cx="433" cy="432"/>
              </a:xfrm>
              <a:prstGeom prst="rect">
                <a:avLst/>
              </a:prstGeom>
              <a:solidFill>
                <a:srgbClr val="B38A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3" name="图片 152" descr="32303038313138363b32303039303532303bcbd1cbf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193" y="9251"/>
                <a:ext cx="303" cy="303"/>
              </a:xfrm>
              <a:prstGeom prst="rect">
                <a:avLst/>
              </a:prstGeom>
            </p:spPr>
          </p:pic>
        </p:grpSp>
        <p:grpSp>
          <p:nvGrpSpPr>
            <p:cNvPr id="36" name="组合 35"/>
            <p:cNvGrpSpPr/>
            <p:nvPr/>
          </p:nvGrpSpPr>
          <p:grpSpPr>
            <a:xfrm>
              <a:off x="1953" y="9319"/>
              <a:ext cx="432" cy="432"/>
              <a:chOff x="1915" y="9188"/>
              <a:chExt cx="432" cy="432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1915" y="9188"/>
                <a:ext cx="433" cy="432"/>
              </a:xfrm>
              <a:prstGeom prst="rect">
                <a:avLst/>
              </a:prstGeom>
              <a:solidFill>
                <a:srgbClr val="B38A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5" name="图片 154" descr="32303038313138363b32303039303532323bb2a5b7c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980" y="9252"/>
                <a:ext cx="303" cy="303"/>
              </a:xfrm>
              <a:prstGeom prst="rect">
                <a:avLst/>
              </a:prstGeom>
            </p:spPr>
          </p:pic>
        </p:grpSp>
        <p:grpSp>
          <p:nvGrpSpPr>
            <p:cNvPr id="37" name="组合 36"/>
            <p:cNvGrpSpPr/>
            <p:nvPr/>
          </p:nvGrpSpPr>
          <p:grpSpPr>
            <a:xfrm>
              <a:off x="954" y="9319"/>
              <a:ext cx="432" cy="432"/>
              <a:chOff x="1173" y="9123"/>
              <a:chExt cx="432" cy="432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173" y="9123"/>
                <a:ext cx="433" cy="432"/>
              </a:xfrm>
              <a:prstGeom prst="rect">
                <a:avLst/>
              </a:prstGeom>
              <a:solidFill>
                <a:srgbClr val="B38A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6" name="图片 155" descr="32303038313138363b32303039303532343bb1eac7a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238" y="9188"/>
                <a:ext cx="303" cy="302"/>
              </a:xfrm>
              <a:prstGeom prst="rect">
                <a:avLst/>
              </a:prstGeom>
            </p:spPr>
          </p:pic>
        </p:grpSp>
        <p:grpSp>
          <p:nvGrpSpPr>
            <p:cNvPr id="41" name="组合 40"/>
            <p:cNvGrpSpPr/>
            <p:nvPr/>
          </p:nvGrpSpPr>
          <p:grpSpPr>
            <a:xfrm>
              <a:off x="3951" y="9319"/>
              <a:ext cx="432" cy="432"/>
              <a:chOff x="4169" y="9211"/>
              <a:chExt cx="432" cy="432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4169" y="9211"/>
                <a:ext cx="433" cy="432"/>
              </a:xfrm>
              <a:prstGeom prst="rect">
                <a:avLst/>
              </a:prstGeom>
              <a:solidFill>
                <a:srgbClr val="B38A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2" name="图片 151" descr="32303038313138363b32303039303530373b434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09" y="9233"/>
                <a:ext cx="353" cy="387"/>
              </a:xfrm>
              <a:prstGeom prst="rect">
                <a:avLst/>
              </a:prstGeom>
            </p:spPr>
          </p:pic>
        </p:grpSp>
      </p:grpSp>
      <p:pic>
        <p:nvPicPr>
          <p:cNvPr id="101" name="图片 100"/>
          <p:cNvPicPr/>
          <p:nvPr>
            <p:custDataLst>
              <p:tags r:id="rId10"/>
            </p:custDataLst>
          </p:nvPr>
        </p:nvPicPr>
        <p:blipFill>
          <a:blip r:embed="rId11"/>
          <a:srcRect l="16135" r="10932" b="5899"/>
          <a:stretch>
            <a:fillRect/>
          </a:stretch>
        </p:blipFill>
        <p:spPr>
          <a:xfrm>
            <a:off x="1905000" y="4105910"/>
            <a:ext cx="2901950" cy="229933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>
            <p:custDataLst>
              <p:tags r:id="rId12"/>
            </p:custDataLst>
          </p:nvPr>
        </p:nvPicPr>
        <p:blipFill>
          <a:blip r:embed="rId13"/>
          <a:srcRect l="7328" t="3292" r="6797"/>
          <a:stretch>
            <a:fillRect/>
          </a:stretch>
        </p:blipFill>
        <p:spPr>
          <a:xfrm>
            <a:off x="6474460" y="4211955"/>
            <a:ext cx="3134995" cy="2326005"/>
          </a:xfrm>
          <a:prstGeom prst="ellipse">
            <a:avLst/>
          </a:prstGeom>
          <a:noFill/>
          <a:ln w="9525">
            <a:noFill/>
          </a:ln>
        </p:spPr>
      </p:pic>
    </p:spTree>
    <p:custDataLst>
      <p:tags r:id="rId1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868930" y="302895"/>
            <a:ext cx="7224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</a:rPr>
              <a:t>——</a:t>
            </a:r>
            <a:r>
              <a:rPr lang="zh-CN" altLang="en-US" sz="3600" b="1">
                <a:solidFill>
                  <a:srgbClr val="FF0000"/>
                </a:solidFill>
              </a:rPr>
              <a:t>制作方法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56870" y="36449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一、制作泡菜</a:t>
            </a:r>
            <a:endParaRPr lang="zh-CN" altLang="en-US" sz="3200" b="1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232535" y="1205230"/>
            <a:ext cx="10496550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4000" b="1"/>
              <a:t>活动展示：</a:t>
            </a:r>
            <a:endParaRPr lang="zh-CN" altLang="en-US" sz="4000" b="1"/>
          </a:p>
          <a:p>
            <a:pPr>
              <a:lnSpc>
                <a:spcPct val="150000"/>
              </a:lnSpc>
            </a:pPr>
            <a:r>
              <a:rPr lang="en-US" altLang="zh-CN" sz="3600" b="1">
                <a:sym typeface="+mn-ea"/>
              </a:rPr>
              <a:t>         </a:t>
            </a:r>
            <a:r>
              <a:rPr lang="zh-CN" altLang="en-US" sz="3600" b="1">
                <a:sym typeface="+mn-ea"/>
              </a:rPr>
              <a:t>小组代表分享泡菜制作方法。</a:t>
            </a:r>
            <a:endParaRPr lang="zh-CN" altLang="en-US" sz="2800" b="1"/>
          </a:p>
          <a:p>
            <a:pPr>
              <a:lnSpc>
                <a:spcPct val="150000"/>
              </a:lnSpc>
            </a:pPr>
            <a:endParaRPr lang="zh-CN" altLang="en-US" sz="2800" b="1">
              <a:sym typeface="+mn-ea"/>
            </a:endParaRPr>
          </a:p>
        </p:txBody>
      </p:sp>
      <p:pic>
        <p:nvPicPr>
          <p:cNvPr id="7" name="图片 6" descr="src=http___txtold-2.book118.com_2017_0627_book34642_34641999.jpg&amp;refer=http___txtold-2.book1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36250" b="45090"/>
          <a:stretch>
            <a:fillRect/>
          </a:stretch>
        </p:blipFill>
        <p:spPr>
          <a:xfrm>
            <a:off x="8437245" y="402590"/>
            <a:ext cx="3199130" cy="2350135"/>
          </a:xfrm>
          <a:prstGeom prst="ellipse">
            <a:avLst/>
          </a:prstGeom>
          <a:ln>
            <a:noFill/>
          </a:ln>
          <a:effectLst>
            <a:outerShdw blurRad="203200" dist="101600" dir="2700000" algn="tl" rotWithShape="0">
              <a:srgbClr val="333333">
                <a:alpha val="35000"/>
              </a:srgbClr>
            </a:outerShdw>
          </a:effectLst>
        </p:spPr>
      </p:pic>
      <p:grpSp>
        <p:nvGrpSpPr>
          <p:cNvPr id="13" name="组合 12"/>
          <p:cNvGrpSpPr/>
          <p:nvPr/>
        </p:nvGrpSpPr>
        <p:grpSpPr>
          <a:xfrm>
            <a:off x="983615" y="3436620"/>
            <a:ext cx="9999345" cy="1563370"/>
            <a:chOff x="1209" y="5412"/>
            <a:chExt cx="15747" cy="2462"/>
          </a:xfrm>
        </p:grpSpPr>
        <p:sp>
          <p:nvSpPr>
            <p:cNvPr id="10" name="文本框 1"/>
            <p:cNvSpPr/>
            <p:nvPr>
              <p:custDataLst>
                <p:tags r:id="rId7"/>
              </p:custDataLst>
            </p:nvPr>
          </p:nvSpPr>
          <p:spPr>
            <a:xfrm>
              <a:off x="1209" y="7052"/>
              <a:ext cx="2652" cy="822"/>
            </a:xfrm>
            <a:prstGeom prst="rect">
              <a:avLst/>
            </a:prstGeom>
            <a:gradFill flip="none" rotWithShape="1">
              <a:gsLst>
                <a:gs pos="0">
                  <a:srgbClr val="F0C9B6"/>
                </a:gs>
                <a:gs pos="100000">
                  <a:srgbClr val="DB8464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90500" dist="63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256540" indent="-256540" algn="ctr" defTabSz="683895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配制盐水</a:t>
              </a:r>
              <a:endPara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28" name="文本框 7"/>
            <p:cNvSpPr/>
            <p:nvPr>
              <p:custDataLst>
                <p:tags r:id="rId8"/>
              </p:custDataLst>
            </p:nvPr>
          </p:nvSpPr>
          <p:spPr>
            <a:xfrm>
              <a:off x="5554" y="6230"/>
              <a:ext cx="2763" cy="816"/>
            </a:xfrm>
            <a:prstGeom prst="rect">
              <a:avLst/>
            </a:prstGeom>
            <a:gradFill flip="none" rotWithShape="1">
              <a:gsLst>
                <a:gs pos="0">
                  <a:srgbClr val="F0C9B6"/>
                </a:gs>
                <a:gs pos="100000">
                  <a:srgbClr val="DB8464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90500" dist="63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256540" indent="-256540" algn="ctr" defTabSz="683895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蔬菜装坛</a:t>
              </a:r>
              <a:endPara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1" name="文本框 12"/>
            <p:cNvSpPr/>
            <p:nvPr>
              <p:custDataLst>
                <p:tags r:id="rId9"/>
              </p:custDataLst>
            </p:nvPr>
          </p:nvSpPr>
          <p:spPr>
            <a:xfrm>
              <a:off x="9683" y="6230"/>
              <a:ext cx="2710" cy="822"/>
            </a:xfrm>
            <a:prstGeom prst="rect">
              <a:avLst/>
            </a:prstGeom>
            <a:gradFill flip="none" rotWithShape="1">
              <a:gsLst>
                <a:gs pos="0">
                  <a:srgbClr val="F0C9B6"/>
                </a:gs>
                <a:gs pos="100000">
                  <a:srgbClr val="DB8464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90500" dist="63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256540" indent="-256540" algn="ctr" defTabSz="683895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zh-CN" altLang="en-US" sz="2800" b="1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加盐水</a:t>
              </a:r>
              <a:endParaRPr lang="zh-CN" altLang="en-US" sz="28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34" name="文本框 25"/>
            <p:cNvSpPr/>
            <p:nvPr>
              <p:custDataLst>
                <p:tags r:id="rId10"/>
              </p:custDataLst>
            </p:nvPr>
          </p:nvSpPr>
          <p:spPr>
            <a:xfrm>
              <a:off x="14096" y="6237"/>
              <a:ext cx="2860" cy="822"/>
            </a:xfrm>
            <a:prstGeom prst="rect">
              <a:avLst/>
            </a:prstGeom>
            <a:gradFill flip="none" rotWithShape="1">
              <a:gsLst>
                <a:gs pos="0">
                  <a:srgbClr val="F0C9B6"/>
                </a:gs>
                <a:gs pos="100000">
                  <a:srgbClr val="DB8464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90500" dist="63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256540" indent="-256540" algn="ctr" defTabSz="683895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封坛发酵</a:t>
              </a:r>
              <a:endPara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cxnSp>
          <p:nvCxnSpPr>
            <p:cNvPr id="2" name="直接箭头连接符 1"/>
            <p:cNvCxnSpPr/>
            <p:nvPr/>
          </p:nvCxnSpPr>
          <p:spPr>
            <a:xfrm>
              <a:off x="4098" y="5822"/>
              <a:ext cx="1265" cy="528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>
              <p:custDataLst>
                <p:tags r:id="rId11"/>
              </p:custDataLst>
            </p:nvPr>
          </p:nvCxnSpPr>
          <p:spPr>
            <a:xfrm>
              <a:off x="12441" y="6641"/>
              <a:ext cx="1435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>
              <p:custDataLst>
                <p:tags r:id="rId12"/>
              </p:custDataLst>
            </p:nvPr>
          </p:nvCxnSpPr>
          <p:spPr>
            <a:xfrm>
              <a:off x="8200" y="6641"/>
              <a:ext cx="1435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"/>
            <p:cNvSpPr/>
            <p:nvPr>
              <p:custDataLst>
                <p:tags r:id="rId13"/>
              </p:custDataLst>
            </p:nvPr>
          </p:nvSpPr>
          <p:spPr>
            <a:xfrm>
              <a:off x="1209" y="5412"/>
              <a:ext cx="2652" cy="822"/>
            </a:xfrm>
            <a:prstGeom prst="rect">
              <a:avLst/>
            </a:prstGeom>
            <a:gradFill flip="none" rotWithShape="1">
              <a:gsLst>
                <a:gs pos="0">
                  <a:srgbClr val="F0C9B6"/>
                </a:gs>
                <a:gs pos="100000">
                  <a:srgbClr val="DB8464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90500" dist="635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256540" indent="-256540" algn="ctr" defTabSz="683895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蔬菜处理</a:t>
              </a:r>
              <a:endPara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cxnSp>
          <p:nvCxnSpPr>
            <p:cNvPr id="12" name="直接箭头连接符 11"/>
            <p:cNvCxnSpPr/>
            <p:nvPr>
              <p:custDataLst>
                <p:tags r:id="rId14"/>
              </p:custDataLst>
            </p:nvPr>
          </p:nvCxnSpPr>
          <p:spPr>
            <a:xfrm flipV="1">
              <a:off x="4125" y="6910"/>
              <a:ext cx="1154" cy="544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56870" y="36449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一、制作泡菜</a:t>
            </a:r>
            <a:endParaRPr lang="zh-CN" altLang="en-US" sz="3200" b="1"/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868930" y="30289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</a:rPr>
              <a:t>——</a:t>
            </a:r>
            <a:r>
              <a:rPr lang="zh-CN" altLang="en-US" sz="3600" b="1">
                <a:solidFill>
                  <a:srgbClr val="FF0000"/>
                </a:solidFill>
              </a:rPr>
              <a:t>原理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556895" y="699135"/>
            <a:ext cx="10496550" cy="4984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/>
              <a:t>活动要求：</a:t>
            </a:r>
            <a:endParaRPr lang="zh-CN" altLang="en-US" sz="3600" b="1"/>
          </a:p>
          <a:p>
            <a:pPr>
              <a:lnSpc>
                <a:spcPct val="150000"/>
              </a:lnSpc>
            </a:pPr>
            <a:r>
              <a:rPr lang="en-US" altLang="zh-CN" sz="3200" b="1"/>
              <a:t>1.</a:t>
            </a:r>
            <a:r>
              <a:rPr lang="zh-CN" altLang="en-US" sz="3200" b="1"/>
              <a:t>仔细阅读</a:t>
            </a:r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</a:rPr>
              <a:t>资料卡</a:t>
            </a:r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zh-CN" altLang="en-US" sz="3200" b="1"/>
              <a:t>，了解乳酸菌的相关知识。</a:t>
            </a:r>
            <a:endParaRPr lang="zh-CN" altLang="en-US" sz="3200" b="1"/>
          </a:p>
          <a:p>
            <a:pPr>
              <a:lnSpc>
                <a:spcPct val="150000"/>
              </a:lnSpc>
            </a:pPr>
            <a:r>
              <a:rPr lang="en-US" altLang="zh-CN" sz="3200" b="1"/>
              <a:t>2.</a:t>
            </a:r>
            <a:r>
              <a:rPr lang="zh-CN" altLang="en-US" sz="3200" b="1"/>
              <a:t>请解释</a:t>
            </a:r>
            <a:r>
              <a:rPr lang="zh-CN" sz="3200" b="1"/>
              <a:t>：</a:t>
            </a:r>
            <a:endParaRPr lang="zh-CN" sz="3200" b="1"/>
          </a:p>
          <a:p>
            <a:pPr>
              <a:lnSpc>
                <a:spcPct val="150000"/>
              </a:lnSpc>
            </a:pPr>
            <a:r>
              <a:rPr lang="zh-CN" sz="2800"/>
              <a:t>（</a:t>
            </a:r>
            <a:r>
              <a:rPr lang="en-US" altLang="zh-CN" sz="2800"/>
              <a:t>1</a:t>
            </a:r>
            <a:r>
              <a:rPr lang="zh-CN" altLang="en-US" sz="2800"/>
              <a:t>）乳酸菌将</a:t>
            </a:r>
            <a:r>
              <a:rPr lang="zh-CN" altLang="en-US" sz="2800" u="sng"/>
              <a:t>     </a:t>
            </a:r>
            <a:r>
              <a:rPr lang="en-US" altLang="zh-CN" sz="2800" u="sng"/>
              <a:t>   </a:t>
            </a:r>
            <a:r>
              <a:rPr lang="zh-CN" altLang="en-US" sz="2800" u="sng"/>
              <a:t>     </a:t>
            </a:r>
            <a:r>
              <a:rPr lang="zh-CN" altLang="en-US" sz="2800"/>
              <a:t>分解成</a:t>
            </a:r>
            <a:r>
              <a:rPr lang="zh-CN" altLang="en-US" sz="2800" u="sng"/>
              <a:t>           </a:t>
            </a:r>
            <a:r>
              <a:rPr lang="zh-CN" altLang="en-US" sz="2800"/>
              <a:t>，使泡菜具有独特风味。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zh-CN" altLang="en-US" sz="2800"/>
              <a:t>（</a:t>
            </a:r>
            <a:r>
              <a:rPr lang="en-US" altLang="zh-CN" sz="2800"/>
              <a:t>2</a:t>
            </a:r>
            <a:r>
              <a:rPr lang="zh-CN" altLang="en-US" sz="2800"/>
              <a:t>）虽没有添加乳酸菌，但也能成功制作泡菜，为什么？</a:t>
            </a:r>
            <a:endParaRPr lang="zh-CN" altLang="en-US" sz="2800"/>
          </a:p>
          <a:p>
            <a:pPr>
              <a:lnSpc>
                <a:spcPct val="150000"/>
              </a:lnSpc>
            </a:pPr>
            <a:r>
              <a:rPr lang="zh-CN" altLang="en-US" sz="2800"/>
              <a:t>（</a:t>
            </a:r>
            <a:r>
              <a:rPr lang="en-US" altLang="zh-CN" sz="2800"/>
              <a:t>3</a:t>
            </a:r>
            <a:r>
              <a:rPr lang="zh-CN" altLang="en-US" sz="2800"/>
              <a:t>）</a:t>
            </a:r>
            <a:r>
              <a:rPr lang="zh-CN" altLang="en-US" sz="2800">
                <a:sym typeface="+mn-ea"/>
              </a:rPr>
              <a:t>如何营造低氧环境</a:t>
            </a:r>
            <a:r>
              <a:rPr lang="zh-CN" altLang="en-US" sz="2800"/>
              <a:t>使</a:t>
            </a:r>
            <a:r>
              <a:rPr lang="zh-CN" altLang="en-US" sz="2800"/>
              <a:t>乳酸菌成为优势菌种？</a:t>
            </a:r>
            <a:endParaRPr lang="zh-CN" altLang="en-US" sz="2800"/>
          </a:p>
          <a:p>
            <a:pPr>
              <a:lnSpc>
                <a:spcPct val="150000"/>
              </a:lnSpc>
            </a:pPr>
            <a:endParaRPr lang="zh-CN" altLang="en-US" sz="2800"/>
          </a:p>
        </p:txBody>
      </p:sp>
      <p:pic>
        <p:nvPicPr>
          <p:cNvPr id="101" name="图片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8690610" y="169545"/>
            <a:ext cx="2760345" cy="209232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917700" y="5244465"/>
            <a:ext cx="9046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/>
              <a:t>提示：</a:t>
            </a:r>
            <a:r>
              <a:rPr lang="en-US" altLang="zh-CN" sz="2400"/>
              <a:t> </a:t>
            </a:r>
            <a:r>
              <a:rPr lang="zh-CN" altLang="en-US" sz="2400"/>
              <a:t>泡菜容器选择可参考</a:t>
            </a:r>
            <a:r>
              <a:rPr lang="zh-CN" altLang="en-US" sz="2400">
                <a:solidFill>
                  <a:srgbClr val="0070C0"/>
                </a:solidFill>
              </a:rPr>
              <a:t>资料卡</a:t>
            </a:r>
            <a:r>
              <a:rPr lang="en-US" altLang="zh-CN" sz="2400">
                <a:solidFill>
                  <a:srgbClr val="0070C0"/>
                </a:solidFill>
              </a:rPr>
              <a:t>2</a:t>
            </a:r>
            <a:endParaRPr lang="en-US" altLang="zh-CN" sz="240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85135" y="3126740"/>
            <a:ext cx="1283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葡萄糖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5343525" y="3126740"/>
            <a:ext cx="1283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乳酸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56870" y="364490"/>
            <a:ext cx="8338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二、探究影响泡菜亚硝酸盐浓度的因素</a:t>
            </a:r>
            <a:endParaRPr lang="zh-CN" altLang="en-US" sz="3200" b="1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847725" y="1518285"/>
            <a:ext cx="1040003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/>
              <a:t>活动要求：</a:t>
            </a:r>
            <a:endParaRPr lang="zh-CN" altLang="en-US" sz="3600" b="1"/>
          </a:p>
          <a:p>
            <a:pPr>
              <a:lnSpc>
                <a:spcPct val="150000"/>
              </a:lnSpc>
            </a:pPr>
            <a:r>
              <a:rPr lang="en-US" altLang="zh-CN" sz="3200" b="1"/>
              <a:t>1.</a:t>
            </a:r>
            <a:r>
              <a:rPr lang="zh-CN" altLang="en-US" sz="3200" b="1"/>
              <a:t>阅读</a:t>
            </a:r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</a:rPr>
              <a:t>资料卡3</a:t>
            </a:r>
            <a:r>
              <a:rPr lang="zh-CN" altLang="en-US" sz="3200" b="1"/>
              <a:t>，认识亚硝酸盐。</a:t>
            </a:r>
            <a:endParaRPr lang="zh-CN" altLang="en-US" sz="3200" b="1"/>
          </a:p>
          <a:p>
            <a:pPr>
              <a:lnSpc>
                <a:spcPct val="150000"/>
              </a:lnSpc>
            </a:pPr>
            <a:r>
              <a:rPr lang="en-US" altLang="zh-CN" sz="3200" b="1"/>
              <a:t>2.</a:t>
            </a:r>
            <a:r>
              <a:rPr lang="zh-CN" altLang="en-US" sz="3200" b="1"/>
              <a:t>请说一说：</a:t>
            </a:r>
            <a:endParaRPr lang="zh-CN" altLang="en-US" sz="3200" b="1"/>
          </a:p>
          <a:p>
            <a:pPr>
              <a:lnSpc>
                <a:spcPct val="150000"/>
              </a:lnSpc>
            </a:pPr>
            <a:r>
              <a:rPr lang="zh-CN" altLang="en-US" sz="3200" b="1"/>
              <a:t> </a:t>
            </a:r>
            <a:r>
              <a:rPr lang="en-US" altLang="zh-CN" sz="3200" b="1"/>
              <a:t>         </a:t>
            </a:r>
            <a:r>
              <a:rPr lang="zh-CN" altLang="en-US" sz="2800"/>
              <a:t>亚硝酸盐浓度过高会对人体有哪些危害？</a:t>
            </a:r>
            <a:endParaRPr lang="zh-CN" altLang="en-US" sz="2800"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381240" y="30289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</a:rPr>
              <a:t>——</a:t>
            </a:r>
            <a:r>
              <a:rPr lang="zh-CN" altLang="en-US" sz="3600" b="1">
                <a:solidFill>
                  <a:srgbClr val="FF0000"/>
                </a:solidFill>
              </a:rPr>
              <a:t>认识亚硝酸盐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pic>
        <p:nvPicPr>
          <p:cNvPr id="100" name="图片 99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29830" y="948055"/>
            <a:ext cx="3975100" cy="239522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681480" y="4839970"/>
            <a:ext cx="87122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1">
                <a:solidFill>
                  <a:srgbClr val="D818B2"/>
                </a:solidFill>
                <a:ea typeface="宋体" panose="02010600030101010101" pitchFamily="2" charset="-122"/>
              </a:rPr>
              <a:t>酱腌菜中不得超过</a:t>
            </a:r>
            <a:r>
              <a:rPr lang="en-US" sz="3200" b="1">
                <a:solidFill>
                  <a:srgbClr val="D818B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20mg/kg</a:t>
            </a:r>
            <a:r>
              <a: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（我国卫生标准规定）</a:t>
            </a:r>
            <a:endParaRPr lang="zh-CN" altLang="en-US" sz="2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56870" y="364490"/>
            <a:ext cx="8338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二、探究影响泡菜亚硝酸盐浓度的因素</a:t>
            </a:r>
            <a:endParaRPr lang="zh-CN" altLang="en-US" sz="3200" b="1"/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381240" y="30289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</a:rPr>
              <a:t>——</a:t>
            </a:r>
            <a:r>
              <a:rPr lang="zh-CN" altLang="en-US" sz="3600" b="1">
                <a:solidFill>
                  <a:srgbClr val="FF0000"/>
                </a:solidFill>
              </a:rPr>
              <a:t>检测亚硝酸盐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205230" y="1614170"/>
            <a:ext cx="944753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dirty="0">
                <a:sym typeface="+mn-ea"/>
              </a:rPr>
              <a:t>     </a:t>
            </a:r>
            <a:r>
              <a:rPr lang="zh-CN" altLang="en-US" sz="2800" dirty="0">
                <a:sym typeface="+mn-ea"/>
              </a:rPr>
              <a:t>亚硝酸盐</a:t>
            </a:r>
            <a:r>
              <a:rPr lang="en-US" altLang="zh-CN" sz="2800" dirty="0">
                <a:solidFill>
                  <a:srgbClr val="C00000"/>
                </a:solidFill>
                <a:sym typeface="+mn-ea"/>
              </a:rPr>
              <a:t>  </a:t>
            </a:r>
            <a:r>
              <a:rPr lang="en-US" altLang="zh-CN" sz="2800" dirty="0">
                <a:sym typeface="+mn-ea"/>
              </a:rPr>
              <a:t>+</a:t>
            </a:r>
            <a:r>
              <a:rPr lang="en-US" altLang="zh-CN" sz="2800" dirty="0">
                <a:solidFill>
                  <a:srgbClr val="C00000"/>
                </a:solidFill>
                <a:sym typeface="+mn-ea"/>
              </a:rPr>
              <a:t>  </a:t>
            </a:r>
            <a:r>
              <a:rPr lang="zh-CN" altLang="en-US" sz="2800" dirty="0">
                <a:sym typeface="+mn-ea"/>
              </a:rPr>
              <a:t>对氨基苯磺酸</a:t>
            </a:r>
            <a:r>
              <a:rPr lang="en-US" altLang="zh-CN" sz="2800" dirty="0">
                <a:sym typeface="+mn-ea"/>
              </a:rPr>
              <a:t>                </a:t>
            </a:r>
            <a:r>
              <a:rPr lang="zh-CN" altLang="en-US" sz="2800" dirty="0">
                <a:solidFill>
                  <a:srgbClr val="0070C0"/>
                </a:solidFill>
                <a:sym typeface="+mn-ea"/>
              </a:rPr>
              <a:t>反应物</a:t>
            </a:r>
            <a:endParaRPr lang="zh-CN" altLang="en-US" sz="2800" dirty="0">
              <a:solidFill>
                <a:srgbClr val="0070C0"/>
              </a:solidFill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70C0"/>
                </a:solidFill>
                <a:sym typeface="+mn-ea"/>
              </a:rPr>
              <a:t>反应物</a:t>
            </a:r>
            <a:r>
              <a:rPr lang="en-US" altLang="zh-CN" sz="2800" dirty="0">
                <a:sym typeface="+mn-ea"/>
              </a:rPr>
              <a:t>  +  </a:t>
            </a:r>
            <a:r>
              <a:rPr lang="zh-CN" altLang="en-US" sz="2800" dirty="0">
                <a:sym typeface="+mn-ea"/>
              </a:rPr>
              <a:t>N-1－萘基乙二胺盐酸盐</a:t>
            </a:r>
            <a:r>
              <a:rPr lang="en-US" altLang="zh-CN" sz="2800" dirty="0">
                <a:sym typeface="+mn-ea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sym typeface="+mn-ea"/>
              </a:rPr>
              <a:t>               </a:t>
            </a:r>
            <a:r>
              <a:rPr lang="zh-CN" altLang="en-US" sz="2800" b="1" dirty="0">
                <a:solidFill>
                  <a:srgbClr val="E71B64"/>
                </a:solidFill>
                <a:sym typeface="+mn-ea"/>
              </a:rPr>
              <a:t>玫瑰红色</a:t>
            </a:r>
            <a:endParaRPr lang="zh-CN" altLang="en-US" sz="2800" b="1" dirty="0">
              <a:solidFill>
                <a:schemeClr val="accent6">
                  <a:lumMod val="60000"/>
                  <a:lumOff val="40000"/>
                </a:schemeClr>
              </a:solidFill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8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2487103" y="1030377"/>
            <a:ext cx="14020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>
                <a:solidFill>
                  <a:srgbClr val="E71B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比色法</a:t>
            </a:r>
            <a:endParaRPr lang="zh-CN" altLang="en-US" sz="3200" b="1" dirty="0">
              <a:solidFill>
                <a:srgbClr val="E71B6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05230" y="1030605"/>
            <a:ext cx="16129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原理：</a:t>
            </a:r>
            <a:endParaRPr lang="zh-CN" altLang="en-US" sz="3200"/>
          </a:p>
        </p:txBody>
      </p:sp>
      <p:cxnSp>
        <p:nvCxnSpPr>
          <p:cNvPr id="6" name="直接箭头连接符 5"/>
          <p:cNvCxnSpPr/>
          <p:nvPr>
            <p:custDataLst>
              <p:tags r:id="rId6"/>
            </p:custDataLst>
          </p:nvPr>
        </p:nvCxnSpPr>
        <p:spPr>
          <a:xfrm>
            <a:off x="6100445" y="2080895"/>
            <a:ext cx="106743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6906895" y="2703830"/>
            <a:ext cx="106743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480185" y="2907030"/>
            <a:ext cx="828294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sym typeface="+mn-ea"/>
              </a:rPr>
              <a:t>亚硝酸盐含量与溶液颜色深浅呈正相关。</a:t>
            </a:r>
            <a:endParaRPr lang="zh-CN" altLang="en-US" sz="2800" b="1" dirty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9" name="图片 8" descr="IMG_20240507_151218"/>
          <p:cNvPicPr>
            <a:picLocks noChangeAspect="1"/>
          </p:cNvPicPr>
          <p:nvPr/>
        </p:nvPicPr>
        <p:blipFill>
          <a:blip r:embed="rId8"/>
          <a:srcRect l="16215" t="16037" r="7389" b="20139"/>
          <a:stretch>
            <a:fillRect/>
          </a:stretch>
        </p:blipFill>
        <p:spPr>
          <a:xfrm rot="10800000">
            <a:off x="3792855" y="3644265"/>
            <a:ext cx="4606290" cy="288671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8" grpId="0"/>
      <p:bldP spid="5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02.xml><?xml version="1.0" encoding="utf-8"?>
<p:tagLst xmlns:p="http://schemas.openxmlformats.org/presentationml/2006/main">
  <p:tag name="KSO_WM_UNIT_PLACING_PICTURE_USER_VIEWPORT" val="{&quot;height&quot;:5130,&quot;width&quot;:8500}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0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UNIT_PLACING_PICTURE_USER_VIEWPORT" val="{&quot;height&quot;:4473,&quot;width&quot;:8041}"/>
  <p:tag name="KSO_WM_BEAUTIFY_FLAG" val=""/>
</p:tagLst>
</file>

<file path=ppt/tags/tag11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1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5.xml><?xml version="1.0" encoding="utf-8"?>
<p:tagLst xmlns:p="http://schemas.openxmlformats.org/presentationml/2006/main">
  <p:tag name="KSO_WM_BEAUTIFY_FLAG" val=""/>
  <p:tag name="KSO_WM_UNIT_PLACING_PICTURE_USER_VIEWPORT" val="{&quot;height&quot;:7660,&quot;width&quot;:18000}"/>
</p:tagLst>
</file>

<file path=ppt/tags/tag12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2.xml><?xml version="1.0" encoding="utf-8"?>
<p:tagLst xmlns:p="http://schemas.openxmlformats.org/presentationml/2006/main">
  <p:tag name="KSO_WM_BEAUTIFY_FLAG" val=""/>
  <p:tag name="KSO_WM_UNIT_PLACING_PICTURE_USER_VIEWPORT" val="{&quot;height&quot;:5500,&quot;width&quot;:8810}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8.xml><?xml version="1.0" encoding="utf-8"?>
<p:tagLst xmlns:p="http://schemas.openxmlformats.org/presentationml/2006/main">
  <p:tag name="KSO_WPP_MARK_KEY" val="79132043-6b08-4a1d-a20b-31333a6522ec"/>
  <p:tag name="COMMONDATA" val="eyJoZGlkIjoiNTlhMjc2NDNhY2Q2YTQ5Njk2ZGMwNDFmYjc1OGU4NTQ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5129,&quot;width&quot;:8039}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649*4687*780*78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75.xml><?xml version="1.0" encoding="utf-8"?>
<p:tagLst xmlns:p="http://schemas.openxmlformats.org/presentationml/2006/main">
  <p:tag name="KSO_WM_UNIT_PLACING_PICTURE_USER_VIEWPORT" val="{&quot;height&quot;:6244,&quot;width&quot;:6025}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83.xml><?xml version="1.0" encoding="utf-8"?>
<p:tagLst xmlns:p="http://schemas.openxmlformats.org/presentationml/2006/main">
  <p:tag name="AS_UNIQUEID" val="71"/>
</p:tagLst>
</file>

<file path=ppt/tags/tag84.xml><?xml version="1.0" encoding="utf-8"?>
<p:tagLst xmlns:p="http://schemas.openxmlformats.org/presentationml/2006/main">
  <p:tag name="AS_UNIQUEID" val="418"/>
  <p:tag name="KSO_WM_BEAUTIFY_FLAG" val=""/>
</p:tagLst>
</file>

<file path=ppt/tags/tag85.xml><?xml version="1.0" encoding="utf-8"?>
<p:tagLst xmlns:p="http://schemas.openxmlformats.org/presentationml/2006/main">
  <p:tag name="AS_UNIQUEID" val="418"/>
  <p:tag name="KSO_WM_BEAUTIFY_FLAG" val=""/>
</p:tagLst>
</file>

<file path=ppt/tags/tag86.xml><?xml version="1.0" encoding="utf-8"?>
<p:tagLst xmlns:p="http://schemas.openxmlformats.org/presentationml/2006/main">
  <p:tag name="AS_UNIQUEID" val="418"/>
  <p:tag name="KSO_WM_BEAUTIFY_FLAG" val=""/>
</p:tagLst>
</file>

<file path=ppt/tags/tag87.xml><?xml version="1.0" encoding="utf-8"?>
<p:tagLst xmlns:p="http://schemas.openxmlformats.org/presentationml/2006/main">
  <p:tag name="AS_UNIQUEID" val="418"/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418"/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9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9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1322</Words>
  <Application>WPS 演示</Application>
  <PresentationFormat>自定义</PresentationFormat>
  <Paragraphs>169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Wingdings</vt:lpstr>
      <vt:lpstr>Calibri</vt:lpstr>
      <vt:lpstr>华文楷体</vt:lpstr>
      <vt:lpstr>思源黑体 CN Regular</vt:lpstr>
      <vt:lpstr>黑体</vt:lpstr>
      <vt:lpstr>思源黑体 CN Medium</vt:lpstr>
      <vt:lpstr>华文行楷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flf</cp:lastModifiedBy>
  <cp:revision>200</cp:revision>
  <dcterms:created xsi:type="dcterms:W3CDTF">2019-06-19T02:08:00Z</dcterms:created>
  <dcterms:modified xsi:type="dcterms:W3CDTF">2024-05-09T01:10:45Z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F47F2B2A82354980850BACED15F88880_12</vt:lpwstr>
  </property>
</Properties>
</file>