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jpg" ContentType="image/jpeg"/>
  <Default Extension="png" ContentType="image/png"/>
  <Default Extension="mp4" ContentType="video/mp4"/>
  <Default Extension="rels" ContentType="application/vnd.openxmlformats-package.relationship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s/slide2.xml" ContentType="application/vnd.openxmlformats-officedocument.presentationml.slide+xml"/>
  <Override PartName="/ppt/slideLayouts/slideLayout2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8.xml" ContentType="application/vnd.openxmlformats-officedocument.presentationml.slide+xml"/>
  <Override PartName="/ppt/slideLayouts/slideLayout8.xml" ContentType="application/vnd.openxmlformats-officedocument.presentationml.slideLayout+xml"/>
  <Override PartName="/ppt/slides/slide9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1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1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3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4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5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16.xml" ContentType="application/vnd.openxmlformats-officedocument.presentationml.slide+xml"/>
  <Override PartName="/ppt/slideLayouts/slideLayout16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17.xml" ContentType="application/vnd.openxmlformats-officedocument.presentationml.slideLayout+xml"/>
  <Override PartName="/ppt/slides/slide18.xml" ContentType="application/vnd.openxmlformats-officedocument.presentationml.slide+xml"/>
  <Override PartName="/ppt/slideLayouts/slideLayout18.xml" ContentType="application/vnd.openxmlformats-officedocument.presentationml.slideLayout+xml"/>
  <Override PartName="/ppt/slides/slide19.xml" ContentType="application/vnd.openxmlformats-officedocument.presentationml.slide+xml"/>
  <Override PartName="/ppt/slideLayouts/slideLayout19.xml" ContentType="application/vnd.openxmlformats-officedocument.presentationml.slideLayout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aabf4ded0c4247" /><Relationship Type="http://schemas.openxmlformats.org/officeDocument/2006/relationships/extended-properties" Target="/docProps/app.xml" Id="rId2" /><Relationship Type="http://schemas.openxmlformats.org/package/2006/relationships/metadata/core-properties" Target="/docProps/core.xml" Id="Rd7ca0fe1eb60419d" /><Relationship Type="http://schemas.openxmlformats.org/officeDocument/2006/relationships/custom-properties" Target="/docProps/custom.xml" Id="Rf5f3a28545794c81" /></Relationships>
</file>

<file path=ppt/presentation.xml><?xml version="1.0" encoding="utf-8"?>
<p:presentation xmlns:p15="http://schemas.microsoft.com/office/powerpoint/2012/main"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p14="http://schemas.microsoft.com/office/powerpoint/2010/main" xmlns:p15="http://schemas.microsoft.com/office/powerpoint/2012/main"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/ppt/presProps.xml" Id="rId1" /><Relationship Type="http://schemas.openxmlformats.org/officeDocument/2006/relationships/viewProps" Target="/ppt/viewProps.xml" Id="rId2" /><Relationship Type="http://schemas.openxmlformats.org/officeDocument/2006/relationships/theme" Target="/ppt/theme/theme1.xml" Id="rId3" /><Relationship Type="http://schemas.openxmlformats.org/officeDocument/2006/relationships/tableStyles" Target="/ppt/tableStyles.xml" Id="rId4" /><Relationship Type="http://schemas.openxmlformats.org/officeDocument/2006/relationships/slideMaster" Target="/ppt/slideMasters/slideMaster1.xml" Id="rId5" /><Relationship Type="http://schemas.openxmlformats.org/officeDocument/2006/relationships/slide" Target="/ppt/slides/slide1.xml" Id="rId6" /><Relationship Type="http://schemas.openxmlformats.org/officeDocument/2006/relationships/slide" Target="/ppt/slides/slide2.xml" Id="rId7" /><Relationship Type="http://schemas.openxmlformats.org/officeDocument/2006/relationships/slide" Target="/ppt/slides/slide3.xml" Id="rId8" /><Relationship Type="http://schemas.openxmlformats.org/officeDocument/2006/relationships/slide" Target="/ppt/slides/slide4.xml" Id="rId9" /><Relationship Type="http://schemas.openxmlformats.org/officeDocument/2006/relationships/slide" Target="/ppt/slides/slide5.xml" Id="rId10" /><Relationship Type="http://schemas.openxmlformats.org/officeDocument/2006/relationships/slide" Target="/ppt/slides/slide6.xml" Id="rId11" /><Relationship Type="http://schemas.openxmlformats.org/officeDocument/2006/relationships/slide" Target="/ppt/slides/slide7.xml" Id="rId12" /><Relationship Type="http://schemas.openxmlformats.org/officeDocument/2006/relationships/slide" Target="/ppt/slides/slide8.xml" Id="rId13" /><Relationship Type="http://schemas.openxmlformats.org/officeDocument/2006/relationships/slide" Target="/ppt/slides/slide9.xml" Id="rId14" /><Relationship Type="http://schemas.openxmlformats.org/officeDocument/2006/relationships/slide" Target="/ppt/slides/slide10.xml" Id="rId15" /><Relationship Type="http://schemas.openxmlformats.org/officeDocument/2006/relationships/slide" Target="/ppt/slides/slide11.xml" Id="rId16" /><Relationship Type="http://schemas.openxmlformats.org/officeDocument/2006/relationships/slide" Target="/ppt/slides/slide12.xml" Id="rId17" /><Relationship Type="http://schemas.openxmlformats.org/officeDocument/2006/relationships/slide" Target="/ppt/slides/slide13.xml" Id="rId18" /><Relationship Type="http://schemas.openxmlformats.org/officeDocument/2006/relationships/slide" Target="/ppt/slides/slide14.xml" Id="rId19" /><Relationship Type="http://schemas.openxmlformats.org/officeDocument/2006/relationships/slide" Target="/ppt/slides/slide15.xml" Id="rId20" /><Relationship Type="http://schemas.openxmlformats.org/officeDocument/2006/relationships/slide" Target="/ppt/slides/slide16.xml" Id="rId21" /><Relationship Type="http://schemas.openxmlformats.org/officeDocument/2006/relationships/slide" Target="/ppt/slides/slide17.xml" Id="rId22" /><Relationship Type="http://schemas.openxmlformats.org/officeDocument/2006/relationships/slide" Target="/ppt/slides/slide18.xml" Id="rId23" /><Relationship Type="http://schemas.openxmlformats.org/officeDocument/2006/relationships/slide" Target="/ppt/slides/slide19.xml" Id="rId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3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4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5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6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7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8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9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0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2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3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4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5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6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7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8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9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slideLayout1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3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4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5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6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7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8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9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0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1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2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3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4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5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6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7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8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9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Id1" /><Relationship Type="http://schemas.openxmlformats.org/officeDocument/2006/relationships/theme" Target="/ppt/theme/theme1.xml" Id="rId2" /><Relationship Type="http://schemas.openxmlformats.org/officeDocument/2006/relationships/slideLayout" Target="/ppt/slideLayouts/slideLayout2.xml" Id="rId3" /><Relationship Type="http://schemas.openxmlformats.org/officeDocument/2006/relationships/slideLayout" Target="/ppt/slideLayouts/slideLayout3.xml" Id="rId4" /><Relationship Type="http://schemas.openxmlformats.org/officeDocument/2006/relationships/slideLayout" Target="/ppt/slideLayouts/slideLayout4.xml" Id="rId5" /><Relationship Type="http://schemas.openxmlformats.org/officeDocument/2006/relationships/slideLayout" Target="/ppt/slideLayouts/slideLayout5.xml" Id="rId6" /><Relationship Type="http://schemas.openxmlformats.org/officeDocument/2006/relationships/slideLayout" Target="/ppt/slideLayouts/slideLayout6.xml" Id="rId7" /><Relationship Type="http://schemas.openxmlformats.org/officeDocument/2006/relationships/slideLayout" Target="/ppt/slideLayouts/slideLayout7.xml" Id="rId8" /><Relationship Type="http://schemas.openxmlformats.org/officeDocument/2006/relationships/slideLayout" Target="/ppt/slideLayouts/slideLayout8.xml" Id="rId9" /><Relationship Type="http://schemas.openxmlformats.org/officeDocument/2006/relationships/slideLayout" Target="/ppt/slideLayouts/slideLayout9.xml" Id="rId10" /><Relationship Type="http://schemas.openxmlformats.org/officeDocument/2006/relationships/slideLayout" Target="/ppt/slideLayouts/slideLayout10.xml" Id="rId11" /><Relationship Type="http://schemas.openxmlformats.org/officeDocument/2006/relationships/slideLayout" Target="/ppt/slideLayouts/slideLayout11.xml" Id="rId12" /><Relationship Type="http://schemas.openxmlformats.org/officeDocument/2006/relationships/slideLayout" Target="/ppt/slideLayouts/slideLayout12.xml" Id="rId13" /><Relationship Type="http://schemas.openxmlformats.org/officeDocument/2006/relationships/slideLayout" Target="/ppt/slideLayouts/slideLayout13.xml" Id="rId14" /><Relationship Type="http://schemas.openxmlformats.org/officeDocument/2006/relationships/slideLayout" Target="/ppt/slideLayouts/slideLayout14.xml" Id="rId15" /><Relationship Type="http://schemas.openxmlformats.org/officeDocument/2006/relationships/slideLayout" Target="/ppt/slideLayouts/slideLayout15.xml" Id="rId16" /><Relationship Type="http://schemas.openxmlformats.org/officeDocument/2006/relationships/slideLayout" Target="/ppt/slideLayouts/slideLayout16.xml" Id="rId17" /><Relationship Type="http://schemas.openxmlformats.org/officeDocument/2006/relationships/slideLayout" Target="/ppt/slideLayouts/slideLayout17.xml" Id="rId18" /><Relationship Type="http://schemas.openxmlformats.org/officeDocument/2006/relationships/slideLayout" Target="/ppt/slideLayouts/slideLayout18.xml" Id="rId19" /><Relationship Type="http://schemas.openxmlformats.org/officeDocument/2006/relationships/slideLayout" Target="/ppt/slideLayouts/slideLayout19.xml" Id="rId20" /></Relationships>
</file>

<file path=ppt/slideMasters/slideMaster1.xml><?xml version="1.0" encoding="utf-8"?>
<p:sldMaster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373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Id1" /><Relationship Type="http://schemas.openxmlformats.org/officeDocument/2006/relationships/image" Target="/ppt/media/image.jpg" Id="rId2" /><Relationship Type="http://schemas.openxmlformats.org/officeDocument/2006/relationships/image" Target="/ppt/media/image2.jpg" Id="rId3" /><Relationship Type="http://schemas.openxmlformats.org/officeDocument/2006/relationships/image" Target="/ppt/media/image3.jpg" Id="rId4" /><Relationship Type="http://schemas.openxmlformats.org/officeDocument/2006/relationships/image" Target="/ppt/media/image4.jpg" Id="rId5" /><Relationship Type="http://schemas.openxmlformats.org/officeDocument/2006/relationships/image" Target="/ppt/media/image5.jpg" Id="rId6" /><Relationship Type="http://schemas.openxmlformats.org/officeDocument/2006/relationships/image" Target="/ppt/media/image.png" Id="rI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2.xml" Id="rId1" /><Relationship Type="http://schemas.openxmlformats.org/officeDocument/2006/relationships/image" Target="/ppt/media/image6.jpg" Id="rI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3.xml" Id="rId1" /><Relationship Type="http://schemas.openxmlformats.org/officeDocument/2006/relationships/image" Target="/ppt/media/image2.png" Id="rI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4.xml" Id="rId1" /><Relationship Type="http://schemas.openxmlformats.org/officeDocument/2006/relationships/image" Target="/ppt/media/image7.jpg" Id="rId2" /><Relationship Type="http://schemas.openxmlformats.org/officeDocument/2006/relationships/image" Target="/ppt/media/image3.png" Id="rId3" /><Relationship Type="http://schemas.openxmlformats.org/officeDocument/2006/relationships/image" Target="/ppt/media/image8.jpg" Id="rI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5.xml" Id="rId1" /><Relationship Type="http://schemas.openxmlformats.org/officeDocument/2006/relationships/image" Target="/ppt/media/image4.png" Id="rId2" /><Relationship Type="http://schemas.openxmlformats.org/officeDocument/2006/relationships/image" Target="/ppt/media/image9.jpg" Id="rId3" /><Relationship Type="http://schemas.openxmlformats.org/officeDocument/2006/relationships/image" Target="/ppt/media/image10.jpg" Id="rId4" /><Relationship Type="http://schemas.openxmlformats.org/officeDocument/2006/relationships/image" Target="/ppt/media/image11.jpg" Id="rId5" /><Relationship Type="http://schemas.openxmlformats.org/officeDocument/2006/relationships/image" Target="/ppt/media/image12.jpg" Id="rI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6.xml" Id="rI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7.xml" Id="rId1" /><Relationship Type="http://schemas.openxmlformats.org/officeDocument/2006/relationships/image" Target="/ppt/media/image5.png" Id="rId4" /><Relationship Type="http://schemas.openxmlformats.org/officeDocument/2006/relationships/video" Target="/media/mediadata.mp4" Id="rId3" /><Relationship Type="http://schemas.microsoft.com/office/2007/relationships/media" Target="/media/mediadata.mp4" Id="rId2" /></Relationships>
</file>

<file path=ppt/slides/_rels/slide8.xml.rels>&#65279;<?xml version="1.0" encoding="utf-8"?><Relationships xmlns="http://schemas.openxmlformats.org/package/2006/relationships"><Relationship Type="http://schemas.openxmlformats.org/officeDocument/2006/relationships/slideLayout" Target="/ppt/slideLayouts/slideLayout8.xml" Id="rId1" /><Relationship Type="http://schemas.openxmlformats.org/officeDocument/2006/relationships/image" Target="/ppt/media/image6.png" Id="rId2" /></Relationships>
</file>

<file path=ppt/slides/_rels/slide9.xml.rels>&#65279;<?xml version="1.0" encoding="utf-8"?><Relationships xmlns="http://schemas.openxmlformats.org/package/2006/relationships"><Relationship Type="http://schemas.openxmlformats.org/officeDocument/2006/relationships/slideLayout" Target="/ppt/slideLayouts/slideLayout9.xml" Id="rId1" /><Relationship Type="http://schemas.openxmlformats.org/officeDocument/2006/relationships/image" Target="/ppt/media/image7.png" Id="rId2" /></Relationships>
</file>

<file path=ppt/slides/_rels/slide1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0.xml" Id="rId1" /><Relationship Type="http://schemas.openxmlformats.org/officeDocument/2006/relationships/image" Target="/ppt/media/image8.png" Id="rId2" /></Relationships>
</file>

<file path=ppt/slides/_rels/slide1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1.xml" Id="rId1" /><Relationship Type="http://schemas.openxmlformats.org/officeDocument/2006/relationships/image" Target="/ppt/media/image13.jpg" Id="rId2" /><Relationship Type="http://schemas.openxmlformats.org/officeDocument/2006/relationships/image" Target="/ppt/media/image9.png" Id="rId3" /></Relationships>
</file>

<file path=ppt/slides/_rels/slide1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2.xml" Id="rId1" /><Relationship Type="http://schemas.openxmlformats.org/officeDocument/2006/relationships/image" Target="/ppt/media/image14.jpg" Id="rId2" /></Relationships>
</file>

<file path=ppt/slides/_rels/slide1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image" Target="/ppt/media/image10.png" Id="rId2" /></Relationships>
</file>

<file path=ppt/slides/_rels/slide1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4.xml" Id="rId1" /><Relationship Type="http://schemas.openxmlformats.org/officeDocument/2006/relationships/image" Target="/ppt/media/image15.jpg" Id="rId2" /><Relationship Type="http://schemas.openxmlformats.org/officeDocument/2006/relationships/image" Target="/ppt/media/image16.jpg" Id="rId3" /><Relationship Type="http://schemas.openxmlformats.org/officeDocument/2006/relationships/image" Target="/ppt/media/image11.png" Id="rId4" /></Relationships>
</file>

<file path=ppt/slides/_rels/slide1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5.xml" Id="rId1" /><Relationship Type="http://schemas.openxmlformats.org/officeDocument/2006/relationships/image" Target="/ppt/media/image12.png" Id="rId2" /><Relationship Type="http://schemas.openxmlformats.org/officeDocument/2006/relationships/image" Target="/ppt/media/image13.png" Id="rId3" /><Relationship Type="http://schemas.openxmlformats.org/officeDocument/2006/relationships/image" Target="/ppt/media/image14.png" Id="rId4" /></Relationships>
</file>

<file path=ppt/slides/_rels/slide1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6.xml" Id="rId1" /><Relationship Type="http://schemas.openxmlformats.org/officeDocument/2006/relationships/image" Target="/ppt/media/image17.jpg" Id="rId2" /><Relationship Type="http://schemas.openxmlformats.org/officeDocument/2006/relationships/image" Target="/ppt/media/image18.jpg" Id="rId3" /><Relationship Type="http://schemas.openxmlformats.org/officeDocument/2006/relationships/image" Target="/ppt/media/image19.jpg" Id="rId4" /><Relationship Type="http://schemas.openxmlformats.org/officeDocument/2006/relationships/image" Target="/ppt/media/image15.png" Id="rId5" /></Relationships>
</file>

<file path=ppt/slides/_rels/slide1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7.xml" Id="rId1" /><Relationship Type="http://schemas.openxmlformats.org/officeDocument/2006/relationships/image" Target="/ppt/media/image16.png" Id="rId2" /><Relationship Type="http://schemas.openxmlformats.org/officeDocument/2006/relationships/image" Target="/ppt/media/image17.png" Id="rId3" /></Relationships>
</file>

<file path=ppt/slides/_rels/slide1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8.xml" Id="rId1" /><Relationship Type="http://schemas.openxmlformats.org/officeDocument/2006/relationships/image" Target="/ppt/media/image18.png" Id="rId2" /><Relationship Type="http://schemas.openxmlformats.org/officeDocument/2006/relationships/image" Target="/ppt/media/image19.png" Id="rId3" /></Relationships>
</file>

<file path=ppt/slides/_rels/slide1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9.xml" Id="rId1" /><Relationship Type="http://schemas.openxmlformats.org/officeDocument/2006/relationships/image" Target="/ppt/media/image20.png" Id="rId2" /><Relationship Type="http://schemas.openxmlformats.org/officeDocument/2006/relationships/image" Target="/ppt/media/image21.png" Id="rId3" /><Relationship Type="http://schemas.openxmlformats.org/officeDocument/2006/relationships/image" Target="/ppt/media/image22.png" Id="rId4" /><Relationship Type="http://schemas.openxmlformats.org/officeDocument/2006/relationships/image" Target="/ppt/media/image23.png" Id="rId5" /></Relationships>
</file>

<file path=ppt/slides/slide1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1700584" y="345015"/>
            <a:ext cx="9105900" cy="84420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899" b="1" i="0" dirty="0">
                <a:solidFill>
                  <a:srgbClr val="000000"/>
                </a:solidFill>
                <a:latin typeface="微软雅黑"/>
                <a:ea typeface="微软雅黑"/>
              </a:rPr>
              <a:t>全球十二大名酒，都是如何发酵而来的？</a:t>
            </a:r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0" t="20402" r="1944" b="14920"/>
          <a:stretch>
            <a:fillRect/>
          </a:stretch>
        </p:blipFill>
        <p:spPr>
          <a:xfrm rot="0">
            <a:off x="799348" y="1373276"/>
            <a:ext cx="5422983" cy="4770558"/>
          </a:xfrm>
          <a:prstGeom prst="rect">
            <a:avLst/>
          </a:prstGeom>
        </p:spPr>
      </p:pic>
      <p:pic>
        <p:nvPicPr>
          <p:cNvPr id="4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22" t="16516" r="0" b="11658"/>
          <a:stretch>
            <a:fillRect/>
          </a:stretch>
        </p:blipFill>
        <p:spPr>
          <a:xfrm rot="0">
            <a:off x="6222397" y="1373000"/>
            <a:ext cx="5171732" cy="4770072"/>
          </a:xfrm>
          <a:prstGeom prst="rect">
            <a:avLst/>
          </a:prstGeom>
        </p:spPr>
      </p:pic>
      <p:pic>
        <p:nvPicPr>
          <p:cNvPr id="5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0" t="62803" r="1944" b="14920"/>
          <a:stretch>
            <a:fillRect/>
          </a:stretch>
        </p:blipFill>
        <p:spPr>
          <a:xfrm rot="0">
            <a:off x="798995" y="4501753"/>
            <a:ext cx="5422983" cy="1641715"/>
          </a:xfrm>
          <a:prstGeom prst="rect">
            <a:avLst/>
          </a:prstGeom>
        </p:spPr>
      </p:pic>
      <p:pic>
        <p:nvPicPr>
          <p:cNvPr id="6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22" t="64122" r="0" b="11658"/>
          <a:stretch>
            <a:fillRect/>
          </a:stretch>
        </p:blipFill>
        <p:spPr>
          <a:xfrm rot="0">
            <a:off x="6222692" y="4537110"/>
            <a:ext cx="5171732" cy="1606270"/>
          </a:xfrm>
          <a:prstGeom prst="rect">
            <a:avLst/>
          </a:prstGeom>
        </p:spPr>
      </p:pic>
      <p:pic>
        <p:nvPicPr>
          <p:cNvPr id="7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0" t="20402" r="50185" b="38167"/>
          <a:stretch>
            <a:fillRect/>
          </a:stretch>
        </p:blipFill>
        <p:spPr>
          <a:xfrm rot="0">
            <a:off x="798976" y="1372905"/>
            <a:ext cx="2757345" cy="3129001"/>
          </a:xfrm>
          <a:prstGeom prst="rect">
            <a:avLst/>
          </a:prstGeom>
        </p:spPr>
      </p:pic>
      <p:sp>
        <p:nvSpPr>
          <p:cNvPr id="8" name="形状1"/>
          <p:cNvSpPr txBox="1"/>
          <p:nvPr/>
        </p:nvSpPr>
        <p:spPr>
          <a:xfrm rot="0">
            <a:off x="5270087" y="4843977"/>
            <a:ext cx="996334" cy="1146581"/>
          </a:xfrm>
          <a:custGeom>
            <a:avLst/>
            <a:gdLst>
              <a:gd name="connsiteX0" fmla="*/ 498167 w 996334"/>
              <a:gd name="connsiteY0" fmla="*/ 0 h 1146581"/>
              <a:gd name="connsiteX1" fmla="*/ 773297 w 996334"/>
              <a:gd name="connsiteY1" fmla="*/ 0 h 1146581"/>
              <a:gd name="connsiteX2" fmla="*/ 996334 w 996334"/>
              <a:gd name="connsiteY2" fmla="*/ 889910 h 1146581"/>
              <a:gd name="connsiteX3" fmla="*/ 223037 w 996334"/>
              <a:gd name="connsiteY3" fmla="*/ 1146581 h 1146581"/>
              <a:gd name="connsiteX4" fmla="*/ 0 w 996334"/>
              <a:gd name="connsiteY4" fmla="*/ 256671 h 1146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6334" h="1146581">
                <a:moveTo>
                  <a:pt x="498167" y="0"/>
                </a:moveTo>
                <a:cubicBezTo>
                  <a:pt x="773297" y="0"/>
                  <a:pt x="996334" y="256671"/>
                  <a:pt x="996334" y="573291"/>
                </a:cubicBezTo>
                <a:cubicBezTo>
                  <a:pt x="996334" y="889910"/>
                  <a:pt x="773297" y="1146581"/>
                  <a:pt x="498167" y="1146581"/>
                </a:cubicBezTo>
                <a:cubicBezTo>
                  <a:pt x="223037" y="1146581"/>
                  <a:pt x="0" y="889910"/>
                  <a:pt x="0" y="573291"/>
                </a:cubicBezTo>
                <a:cubicBezTo>
                  <a:pt x="0" y="256671"/>
                  <a:pt x="223037" y="0"/>
                  <a:pt x="498167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47625">
            <a:solidFill>
              <a:srgbClr val="FF0000"/>
            </a:solidFill>
            <a:prstDash val="solid"/>
          </a:ln>
        </p:spPr>
        <p:txBody>
          <a:bodyPr wrap="square" rtlCol="0" anchor="ctr"/>
          <a:lstStyle/>
          <a:p>
            <a:pPr marL="0" algn="ctr"/>
          </a:p>
        </p:txBody>
      </p:sp>
      <p:sp>
        <p:nvSpPr>
          <p:cNvPr id="9" name="文本2"/>
          <p:cNvSpPr txBox="1"/>
          <p:nvPr/>
        </p:nvSpPr>
        <p:spPr>
          <a:xfrm rot="0">
            <a:off x="3781758" y="4056421"/>
            <a:ext cx="7306460" cy="84420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799" b="1" i="0" dirty="0">
                <a:solidFill>
                  <a:srgbClr val="FF0000"/>
                </a:solidFill>
                <a:latin typeface="微软雅黑"/>
                <a:ea typeface="微软雅黑"/>
              </a:rPr>
              <a:t>全球产量最高的酒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 spd="slow" p14:dur="5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 animBg="1"/>
      <p:bldP spid="4" grpId="0" animBg="1"/>
      <p:bldP spid="8" grpId="0" animBg="1"/>
      <p:bldP spid="9" grpId="0" animBg="1"/>
    </p:bldLst>
  </p:timing>
</p:sld>
</file>

<file path=ppt/slides/slide2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131397" y="173441"/>
            <a:ext cx="7766218" cy="71012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099" b="0" i="0" dirty="0">
                <a:solidFill>
                  <a:srgbClr val="000000"/>
                </a:solidFill>
                <a:latin typeface="微软雅黑"/>
                <a:ea typeface="微软雅黑"/>
              </a:rPr>
              <a:t>【传统发酵过程中遇到的问题】</a:t>
            </a:r>
          </a:p>
        </p:txBody>
      </p:sp>
      <p:sp>
        <p:nvSpPr>
          <p:cNvPr id="3" name="文本2"/>
          <p:cNvSpPr txBox="1"/>
          <p:nvPr/>
        </p:nvSpPr>
        <p:spPr>
          <a:xfrm rot="0">
            <a:off x="4674575" y="4891097"/>
            <a:ext cx="3153185" cy="1095629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5399" b="1" i="0" dirty="0">
                <a:solidFill>
                  <a:srgbClr val="000000"/>
                </a:solidFill>
                <a:latin typeface="微软雅黑"/>
                <a:ea typeface="微软雅黑"/>
              </a:rPr>
              <a:t>怎么办？</a:t>
            </a:r>
          </a:p>
        </p:txBody>
      </p:sp>
      <p:sp>
        <p:nvSpPr>
          <p:cNvPr id="4" name="文本3"/>
          <p:cNvSpPr txBox="1"/>
          <p:nvPr/>
        </p:nvSpPr>
        <p:spPr>
          <a:xfrm rot="0">
            <a:off x="5415201" y="883177"/>
            <a:ext cx="6240990" cy="426358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699" b="0" i="0" dirty="0">
                <a:solidFill>
                  <a:srgbClr val="000000"/>
                </a:solidFill>
                <a:latin typeface="微软雅黑"/>
                <a:ea typeface="微软雅黑"/>
              </a:rPr>
              <a:t>     18世纪前，啤酒主要流行于欧洲，但是人们一般只能在酒馆中喝到啤酒。</a:t>
            </a:r>
          </a:p>
          <a:p>
            <a:pPr marL="0" algn="l"/>
            <a:r>
              <a:rPr lang="zh-CN" altLang="en-US" sz="2699" b="0" i="0" dirty="0">
                <a:solidFill>
                  <a:srgbClr val="000000"/>
                </a:solidFill>
                <a:latin typeface="微软雅黑"/>
                <a:ea typeface="微软雅黑"/>
              </a:rPr>
              <a:t/>
            </a:r>
          </a:p>
          <a:p>
            <a:pPr marL="0" algn="l"/>
            <a:r>
              <a:rPr lang="zh-CN" altLang="en-US" sz="2699" b="0" i="0" dirty="0">
                <a:solidFill>
                  <a:srgbClr val="000000"/>
                </a:solidFill>
                <a:latin typeface="微软雅黑"/>
                <a:ea typeface="微软雅黑"/>
              </a:rPr>
              <a:t>      这是因为这种利用木桶发酵的啤酒本身</a:t>
            </a:r>
            <a:r>
              <a:rPr lang="zh-CN" altLang="en-US" sz="2699" b="0" i="0" dirty="0">
                <a:solidFill>
                  <a:srgbClr val="FF0000"/>
                </a:solidFill>
                <a:latin typeface="微软雅黑"/>
                <a:ea typeface="微软雅黑"/>
              </a:rPr>
              <a:t>产量有限</a:t>
            </a:r>
            <a:r>
              <a:rPr lang="zh-CN" altLang="en-US" sz="2699" b="0" i="0" dirty="0">
                <a:solidFill>
                  <a:srgbClr val="000000"/>
                </a:solidFill>
                <a:latin typeface="微软雅黑"/>
                <a:ea typeface="微软雅黑"/>
              </a:rPr>
              <a:t>，且在制作过程中有一定的</a:t>
            </a:r>
            <a:r>
              <a:rPr lang="zh-CN" altLang="en-US" sz="2699" b="0" i="0" dirty="0">
                <a:solidFill>
                  <a:srgbClr val="FF0000"/>
                </a:solidFill>
                <a:latin typeface="微软雅黑"/>
                <a:ea typeface="微软雅黑"/>
              </a:rPr>
              <a:t>腐败率</a:t>
            </a:r>
            <a:r>
              <a:rPr lang="zh-CN" altLang="en-US" sz="2699" b="0" i="0" dirty="0">
                <a:solidFill>
                  <a:srgbClr val="000000"/>
                </a:solidFill>
                <a:latin typeface="微软雅黑"/>
                <a:ea typeface="微软雅黑"/>
              </a:rPr>
              <a:t>，各桶</a:t>
            </a:r>
            <a:r>
              <a:rPr lang="zh-CN" altLang="en-US" sz="2699" b="0" i="0" dirty="0">
                <a:solidFill>
                  <a:srgbClr val="FF0000"/>
                </a:solidFill>
                <a:latin typeface="微软雅黑"/>
                <a:ea typeface="微软雅黑"/>
              </a:rPr>
              <a:t>品质不一</a:t>
            </a:r>
            <a:r>
              <a:rPr lang="zh-CN" altLang="en-US" sz="2699" b="0" i="0" dirty="0">
                <a:solidFill>
                  <a:srgbClr val="000000"/>
                </a:solidFill>
                <a:latin typeface="微软雅黑"/>
                <a:ea typeface="微软雅黑"/>
              </a:rPr>
              <a:t>，另外木桶一旦打开后，由于接触氧气，啤酒就</a:t>
            </a:r>
            <a:r>
              <a:rPr lang="zh-CN" altLang="en-US" sz="2699" b="0" i="0" dirty="0">
                <a:solidFill>
                  <a:srgbClr val="FF0000"/>
                </a:solidFill>
                <a:latin typeface="微软雅黑"/>
                <a:ea typeface="微软雅黑"/>
              </a:rPr>
              <a:t>极易变质</a:t>
            </a:r>
            <a:r>
              <a:rPr lang="zh-CN" altLang="en-US" sz="2699" b="0" i="0" dirty="0">
                <a:solidFill>
                  <a:srgbClr val="000000"/>
                </a:solidFill>
                <a:latin typeface="微软雅黑"/>
                <a:ea typeface="微软雅黑"/>
              </a:rPr>
              <a:t>，所以很难在酒吧外喝到。</a:t>
            </a:r>
          </a:p>
          <a:p>
            <a:pPr marL="0" algn="l"/>
          </a:p>
        </p:txBody>
      </p:sp>
      <p:pic>
        <p:nvPicPr>
          <p:cNvPr id="5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0">
            <a:off x="411118" y="1009336"/>
            <a:ext cx="4762500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2093681" y="495"/>
            <a:ext cx="7875271" cy="2667734"/>
          </a:xfrm>
          <a:prstGeom prst="rect">
            <a:avLst/>
          </a:prstGeom>
          <a:noFill/>
        </p:spPr>
        <p:txBody>
          <a:bodyPr wrap="square" rtlCol="0" anchor="b"/>
          <a:lstStyle/>
          <a:p>
            <a:pPr marL="0" algn="ctr"/>
            <a:r>
              <a:rPr lang="zh-CN" altLang="en-US" sz="3999" b="1" i="0" dirty="0">
                <a:solidFill>
                  <a:srgbClr val="000000"/>
                </a:solidFill>
                <a:latin typeface="微软雅黑"/>
                <a:ea typeface="微软雅黑"/>
              </a:rPr>
              <a:t>第1章   第3节</a:t>
            </a:r>
            <a:r>
              <a:rPr lang="zh-CN" altLang="en-US" sz="5399" b="1" i="0" dirty="0">
                <a:solidFill>
                  <a:srgbClr val="000000"/>
                </a:solidFill>
                <a:latin typeface="微软雅黑"/>
                <a:ea typeface="微软雅黑"/>
              </a:rPr>
              <a:t/>
            </a:r>
          </a:p>
          <a:p>
            <a:pPr marL="0" algn="ctr"/>
            <a:r>
              <a:rPr lang="zh-CN" altLang="en-US" sz="5399" b="1" i="0" dirty="0">
                <a:solidFill>
                  <a:srgbClr val="000000"/>
                </a:solidFill>
                <a:latin typeface="微软雅黑"/>
                <a:ea typeface="微软雅黑"/>
              </a:rPr>
              <a:t>发酵工程及其应用</a:t>
            </a:r>
          </a:p>
        </p:txBody>
      </p:sp>
      <p:sp>
        <p:nvSpPr>
          <p:cNvPr id="3" name="文本2"/>
          <p:cNvSpPr txBox="1"/>
          <p:nvPr/>
        </p:nvSpPr>
        <p:spPr>
          <a:xfrm rot="0">
            <a:off x="971264" y="2668181"/>
            <a:ext cx="10250672" cy="153143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999" b="0" i="0" dirty="0">
                <a:solidFill>
                  <a:srgbClr val="C72727"/>
                </a:solidFill>
                <a:latin typeface="微软雅黑"/>
                <a:ea typeface="微软雅黑"/>
              </a:rPr>
              <a:t>      利用微生物的特定功能，通过现代化工程技术，规模化生产对人类有用的产品。</a:t>
            </a:r>
          </a:p>
        </p:txBody>
      </p:sp>
      <p:sp>
        <p:nvSpPr>
          <p:cNvPr id="4" name="文本3"/>
          <p:cNvSpPr txBox="1"/>
          <p:nvPr/>
        </p:nvSpPr>
        <p:spPr>
          <a:xfrm rot="0">
            <a:off x="3277419" y="4348239"/>
            <a:ext cx="2595716" cy="1095629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5399" b="1" i="0" dirty="0">
                <a:solidFill>
                  <a:srgbClr val="FF0000"/>
                </a:solidFill>
                <a:latin typeface="微软雅黑"/>
                <a:ea typeface="微软雅黑"/>
              </a:rPr>
              <a:t>质量</a:t>
            </a:r>
          </a:p>
        </p:txBody>
      </p:sp>
      <p:sp>
        <p:nvSpPr>
          <p:cNvPr id="5" name="文本4"/>
          <p:cNvSpPr txBox="1"/>
          <p:nvPr/>
        </p:nvSpPr>
        <p:spPr>
          <a:xfrm rot="0">
            <a:off x="7038927" y="4331541"/>
            <a:ext cx="2595716" cy="1129157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5599" b="1" i="0" dirty="0">
                <a:solidFill>
                  <a:srgbClr val="FF0000"/>
                </a:solidFill>
                <a:latin typeface="微软雅黑"/>
                <a:ea typeface="微软雅黑"/>
              </a:rPr>
              <a:t>产量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4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2570236" y="73190"/>
            <a:ext cx="10664095" cy="1296797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299" b="0" i="0" dirty="0">
                <a:solidFill>
                  <a:srgbClr val="3B00FF"/>
                </a:solidFill>
                <a:latin typeface="微软雅黑"/>
                <a:ea typeface="微软雅黑"/>
              </a:rPr>
              <a:t>发酵工程通过怎样的</a:t>
            </a:r>
            <a:r>
              <a:rPr lang="zh-CN" altLang="en-US" sz="3299" b="0" i="0" dirty="0">
                <a:solidFill>
                  <a:srgbClr val="FF0000"/>
                </a:solidFill>
                <a:latin typeface="微软雅黑"/>
                <a:ea typeface="微软雅黑"/>
              </a:rPr>
              <a:t>方法环节</a:t>
            </a:r>
            <a:r>
              <a:rPr lang="zh-CN" altLang="en-US" sz="3299" b="0" i="0" dirty="0">
                <a:solidFill>
                  <a:srgbClr val="3B00FF"/>
                </a:solidFill>
                <a:latin typeface="微软雅黑"/>
                <a:ea typeface="微软雅黑"/>
              </a:rPr>
              <a:t>实现既</a:t>
            </a:r>
            <a:r>
              <a:rPr lang="zh-CN" altLang="en-US" sz="3299" b="0" i="0" dirty="0">
                <a:solidFill>
                  <a:srgbClr val="FF0000"/>
                </a:solidFill>
                <a:latin typeface="微软雅黑"/>
                <a:ea typeface="微软雅黑"/>
              </a:rPr>
              <a:t>保质</a:t>
            </a:r>
            <a:r>
              <a:rPr lang="zh-CN" altLang="en-US" sz="3299" b="0" i="0" dirty="0">
                <a:solidFill>
                  <a:srgbClr val="3B00FF"/>
                </a:solidFill>
                <a:latin typeface="微软雅黑"/>
                <a:ea typeface="微软雅黑"/>
              </a:rPr>
              <a:t>又</a:t>
            </a:r>
            <a:r>
              <a:rPr lang="zh-CN" altLang="en-US" sz="3299" b="0" i="0" dirty="0">
                <a:solidFill>
                  <a:srgbClr val="FF0000"/>
                </a:solidFill>
                <a:latin typeface="微软雅黑"/>
                <a:ea typeface="微软雅黑"/>
              </a:rPr>
              <a:t>保量</a:t>
            </a:r>
            <a:r>
              <a:rPr lang="zh-CN" altLang="en-US" sz="3299" b="0" i="0" dirty="0">
                <a:solidFill>
                  <a:srgbClr val="3B00FF"/>
                </a:solidFill>
                <a:latin typeface="微软雅黑"/>
                <a:ea typeface="微软雅黑"/>
              </a:rPr>
              <a:t>呢？</a:t>
            </a:r>
          </a:p>
          <a:p>
            <a:pPr marL="0" algn="l"/>
          </a:p>
        </p:txBody>
      </p:sp>
      <p:sp>
        <p:nvSpPr>
          <p:cNvPr id="3" name="文本2"/>
          <p:cNvSpPr txBox="1"/>
          <p:nvPr/>
        </p:nvSpPr>
        <p:spPr>
          <a:xfrm rot="0">
            <a:off x="2703795" y="913314"/>
            <a:ext cx="8286750" cy="71012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099" b="0" i="0" dirty="0">
                <a:solidFill>
                  <a:srgbClr val="000000"/>
                </a:solidFill>
                <a:latin typeface="微软雅黑"/>
                <a:ea typeface="微软雅黑"/>
              </a:rPr>
              <a:t>①请先回忆一下</a:t>
            </a:r>
            <a:r>
              <a:rPr lang="zh-CN" altLang="en-US" sz="3099" b="0" i="0" dirty="0">
                <a:solidFill>
                  <a:srgbClr val="FF0000"/>
                </a:solidFill>
                <a:latin typeface="微软雅黑"/>
                <a:ea typeface="微软雅黑"/>
              </a:rPr>
              <a:t>传统</a:t>
            </a:r>
            <a:r>
              <a:rPr lang="zh-CN" altLang="en-US" sz="3099" b="0" i="0" dirty="0">
                <a:solidFill>
                  <a:srgbClr val="000000"/>
                </a:solidFill>
                <a:latin typeface="微软雅黑"/>
                <a:ea typeface="微软雅黑"/>
              </a:rPr>
              <a:t>果酒的基本酿制环节：</a:t>
            </a:r>
          </a:p>
        </p:txBody>
      </p:sp>
      <p:sp>
        <p:nvSpPr>
          <p:cNvPr id="4" name="文本3"/>
          <p:cNvSpPr txBox="1"/>
          <p:nvPr/>
        </p:nvSpPr>
        <p:spPr>
          <a:xfrm rot="0">
            <a:off x="1170889" y="4174360"/>
            <a:ext cx="5715000" cy="71012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099" b="0" i="0" dirty="0">
                <a:solidFill>
                  <a:srgbClr val="000000"/>
                </a:solidFill>
                <a:latin typeface="微软雅黑"/>
                <a:ea typeface="微软雅黑"/>
              </a:rPr>
              <a:t>②在此基础上还需要做些什么？</a:t>
            </a:r>
          </a:p>
        </p:txBody>
      </p:sp>
      <p:grpSp>
        <p:nvGrpSpPr>
          <p:cNvPr id="5" name="组合1"/>
          <p:cNvGrpSpPr/>
          <p:nvPr/>
        </p:nvGrpSpPr>
        <p:grpSpPr>
          <a:xfrm>
            <a:off x="3098216" y="1623403"/>
            <a:ext cx="3401958" cy="2298173"/>
            <a:chOff x="0" y="0"/>
            <a:chExt cx="3401958" cy="2298173"/>
          </a:xfrm>
        </p:grpSpPr>
        <p:pic>
          <p:nvPicPr>
            <p:cNvPr id="6" name="图片3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0">
              <a:off x="401554" y="67799"/>
              <a:ext cx="3000404" cy="2230374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7" name="文本5"/>
            <p:cNvSpPr txBox="1"/>
            <p:nvPr/>
          </p:nvSpPr>
          <p:spPr>
            <a:xfrm rot="0">
              <a:off x="0" y="0"/>
              <a:ext cx="647699" cy="552640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2499" b="0" i="0" dirty="0">
                  <a:solidFill>
                    <a:srgbClr val="000000"/>
                  </a:solidFill>
                  <a:latin typeface="黑体"/>
                  <a:ea typeface="黑体"/>
                </a:rPr>
                <a:t>①</a:t>
              </a:r>
            </a:p>
          </p:txBody>
        </p:sp>
        <p:sp>
          <p:nvSpPr>
            <p:cNvPr id="8" name="文本6"/>
            <p:cNvSpPr txBox="1"/>
            <p:nvPr/>
          </p:nvSpPr>
          <p:spPr>
            <a:xfrm rot="0">
              <a:off x="2168868" y="379512"/>
              <a:ext cx="647699" cy="552641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2499" b="0" i="0" dirty="0">
                  <a:solidFill>
                    <a:srgbClr val="000000"/>
                  </a:solidFill>
                  <a:latin typeface="黑体"/>
                  <a:ea typeface="黑体"/>
                </a:rPr>
                <a:t>②</a:t>
              </a:r>
            </a:p>
          </p:txBody>
        </p:sp>
        <p:sp>
          <p:nvSpPr>
            <p:cNvPr id="9" name="文本7"/>
            <p:cNvSpPr txBox="1"/>
            <p:nvPr/>
          </p:nvSpPr>
          <p:spPr>
            <a:xfrm rot="0">
              <a:off x="340652" y="997925"/>
              <a:ext cx="647699" cy="552641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2499" b="0" i="0" dirty="0">
                  <a:solidFill>
                    <a:srgbClr val="000000"/>
                  </a:solidFill>
                  <a:latin typeface="黑体"/>
                  <a:ea typeface="黑体"/>
                </a:rPr>
                <a:t>③</a:t>
              </a:r>
            </a:p>
          </p:txBody>
        </p:sp>
      </p:grpSp>
      <p:pic>
        <p:nvPicPr>
          <p:cNvPr id="10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7060654" y="2037207"/>
            <a:ext cx="4729420" cy="3377298"/>
          </a:xfrm>
          <a:prstGeom prst="rect">
            <a:avLst/>
          </a:prstGeom>
        </p:spPr>
      </p:pic>
      <p:sp>
        <p:nvSpPr>
          <p:cNvPr id="11" name="文本4"/>
          <p:cNvSpPr txBox="1"/>
          <p:nvPr/>
        </p:nvSpPr>
        <p:spPr>
          <a:xfrm rot="0">
            <a:off x="1170394" y="4884515"/>
            <a:ext cx="5781675" cy="643064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699" b="0" i="0" dirty="0">
                <a:solidFill>
                  <a:srgbClr val="000000"/>
                </a:solidFill>
                <a:latin typeface="微软雅黑"/>
                <a:ea typeface="微软雅黑"/>
              </a:rPr>
              <a:t>可结合</a:t>
            </a:r>
            <a:r>
              <a:rPr lang="zh-CN" altLang="en-US" sz="2699" b="0" i="0" dirty="0">
                <a:solidFill>
                  <a:srgbClr val="FF0000"/>
                </a:solidFill>
                <a:latin typeface="微软雅黑"/>
                <a:ea typeface="微软雅黑"/>
              </a:rPr>
              <a:t>微生物培养</a:t>
            </a:r>
            <a:r>
              <a:rPr lang="zh-CN" altLang="en-US" sz="2699" b="0" i="0" dirty="0">
                <a:solidFill>
                  <a:srgbClr val="000000"/>
                </a:solidFill>
                <a:latin typeface="微软雅黑"/>
                <a:ea typeface="微软雅黑"/>
              </a:rPr>
              <a:t>技术进行补充改进</a:t>
            </a:r>
          </a:p>
        </p:txBody>
      </p:sp>
      <p:pic>
        <p:nvPicPr>
          <p:cNvPr id="12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526" t="6315" r="5263" b="5263"/>
          <a:stretch>
            <a:fillRect/>
          </a:stretch>
        </p:blipFill>
        <p:spPr>
          <a:xfrm rot="0">
            <a:off x="186014" y="15526"/>
            <a:ext cx="2384565" cy="2505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1" grpId="0" animBg="1"/>
      <p:bldP spid="10" grpId="0" animBg="1"/>
      <p:bldP spid="5" grpId="0" animBg="1"/>
    </p:bldLst>
  </p:timing>
</p:sld>
</file>

<file path=ppt/slides/slide5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表格1"/>
          <p:cNvPicPr>
            <a:picLocks noChangeAspect="1"/>
          </p:cNvPicPr>
          <p:nvPr/>
        </p:nvPicPr>
        <p:blipFill>
          <a:fillRect/>
          <a:blip r:embed="rId2"/>
          <a:stretch/>
        </p:blipFill>
        <p:spPr>
          <a:xfrm>
            <a:off x="7526617" y="2185235"/>
            <a:ext cx="4558989" cy="3029829"/>
          </a:xfrm>
          <a:prstGeom prst="rect">
            <a:avLst/>
          </a:prstGeom>
        </p:spPr>
      </p:pic>
      <p:sp>
        <p:nvSpPr>
          <p:cNvPr id="3" name="文本1"/>
          <p:cNvSpPr txBox="1"/>
          <p:nvPr/>
        </p:nvSpPr>
        <p:spPr>
          <a:xfrm rot="0">
            <a:off x="5143148" y="87459"/>
            <a:ext cx="1627403" cy="643064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ctr"/>
            <a:r>
              <a:rPr lang="zh-CN" altLang="en-US" sz="2699" b="0" i="0" dirty="0">
                <a:solidFill>
                  <a:srgbClr val="C72727"/>
                </a:solidFill>
                <a:latin typeface="微软雅黑"/>
                <a:ea typeface="微软雅黑"/>
              </a:rPr>
              <a:t>【资料】</a:t>
            </a:r>
          </a:p>
        </p:txBody>
      </p:sp>
      <p:sp>
        <p:nvSpPr>
          <p:cNvPr id="4" name="文本2"/>
          <p:cNvSpPr txBox="1"/>
          <p:nvPr/>
        </p:nvSpPr>
        <p:spPr>
          <a:xfrm rot="0">
            <a:off x="754199" y="730272"/>
            <a:ext cx="10865053" cy="110202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699" b="0" i="0" dirty="0">
                <a:solidFill>
                  <a:srgbClr val="000000"/>
                </a:solidFill>
                <a:latin typeface="Arial"/>
                <a:ea typeface="Arial"/>
              </a:rPr>
              <a:t>       </a:t>
            </a:r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发酵工程已广泛应用于食品、医药、化工、农业和能源等各个工业，但发酵工程的产物基本可以分为两类：</a:t>
            </a:r>
          </a:p>
        </p:txBody>
      </p:sp>
      <p:sp>
        <p:nvSpPr>
          <p:cNvPr id="5" name="文本3"/>
          <p:cNvSpPr txBox="1"/>
          <p:nvPr/>
        </p:nvSpPr>
        <p:spPr>
          <a:xfrm rot="0">
            <a:off x="8270186" y="5319379"/>
            <a:ext cx="3277657" cy="693356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999" b="1" i="0" dirty="0">
                <a:solidFill>
                  <a:srgbClr val="FF0000"/>
                </a:solidFill>
                <a:latin typeface="微软雅黑"/>
                <a:ea typeface="微软雅黑"/>
              </a:rPr>
              <a:t>分离、提纯产物</a:t>
            </a:r>
          </a:p>
        </p:txBody>
      </p:sp>
      <p:grpSp>
        <p:nvGrpSpPr>
          <p:cNvPr id="6" name="组合1"/>
          <p:cNvGrpSpPr/>
          <p:nvPr/>
        </p:nvGrpSpPr>
        <p:grpSpPr>
          <a:xfrm>
            <a:off x="9801" y="2010137"/>
            <a:ext cx="7517423" cy="3698064"/>
            <a:chOff x="0" y="0"/>
            <a:chExt cx="7517423" cy="3698064"/>
          </a:xfrm>
        </p:grpSpPr>
        <p:pic>
          <p:nvPicPr>
            <p:cNvPr id="7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14225" t="0" r="39099" b="78796"/>
            <a:stretch>
              <a:fillRect/>
            </a:stretch>
          </p:blipFill>
          <p:spPr>
            <a:xfrm rot="0">
              <a:off x="0" y="0"/>
              <a:ext cx="7516899" cy="1681661"/>
            </a:xfrm>
            <a:prstGeom prst="rect">
              <a:avLst/>
            </a:prstGeom>
          </p:spPr>
        </p:pic>
        <p:pic>
          <p:nvPicPr>
            <p:cNvPr id="8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14225" t="20925" r="39099" b="67037"/>
            <a:stretch>
              <a:fillRect/>
            </a:stretch>
          </p:blipFill>
          <p:spPr>
            <a:xfrm rot="0">
              <a:off x="524" y="1681743"/>
              <a:ext cx="7516899" cy="956259"/>
            </a:xfrm>
            <a:prstGeom prst="rect">
              <a:avLst/>
            </a:prstGeom>
          </p:spPr>
        </p:pic>
        <p:pic>
          <p:nvPicPr>
            <p:cNvPr id="9" name="图片3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14225" t="44722" r="39099" b="48611"/>
            <a:stretch>
              <a:fillRect/>
            </a:stretch>
          </p:blipFill>
          <p:spPr>
            <a:xfrm rot="0">
              <a:off x="219" y="2637930"/>
              <a:ext cx="7516899" cy="532817"/>
            </a:xfrm>
            <a:prstGeom prst="rect">
              <a:avLst/>
            </a:prstGeom>
          </p:spPr>
        </p:pic>
        <p:pic>
          <p:nvPicPr>
            <p:cNvPr id="10" name="图片4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14225" t="38796" r="39099" b="54629"/>
            <a:stretch>
              <a:fillRect/>
            </a:stretch>
          </p:blipFill>
          <p:spPr>
            <a:xfrm rot="0">
              <a:off x="334" y="3173987"/>
              <a:ext cx="7516899" cy="5240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6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433388" y="241906"/>
            <a:ext cx="11203543" cy="1296797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999" b="0" i="0" dirty="0">
                <a:solidFill>
                  <a:srgbClr val="000000"/>
                </a:solidFill>
                <a:latin typeface="微软雅黑"/>
                <a:ea typeface="微软雅黑"/>
              </a:rPr>
              <a:t>【建模活动1】</a:t>
            </a:r>
            <a:r>
              <a:rPr lang="zh-CN" altLang="en-US" sz="3299" b="0" i="0" dirty="0">
                <a:solidFill>
                  <a:srgbClr val="000000"/>
                </a:solidFill>
                <a:latin typeface="微软雅黑"/>
                <a:ea typeface="微软雅黑"/>
              </a:rPr>
              <a:t>请利用信封里的模块，有逻辑地构建</a:t>
            </a:r>
            <a:r>
              <a:rPr lang="zh-CN" altLang="en-US" sz="3299" b="0" i="0" dirty="0">
                <a:solidFill>
                  <a:srgbClr val="3B00FF"/>
                </a:solidFill>
                <a:latin typeface="微软雅黑"/>
                <a:ea typeface="微软雅黑"/>
              </a:rPr>
              <a:t>发酵工程的基本环节流程图，</a:t>
            </a:r>
            <a:r>
              <a:rPr lang="zh-CN" altLang="en-US" sz="3299" b="0" i="0" dirty="0">
                <a:solidFill>
                  <a:srgbClr val="000000"/>
                </a:solidFill>
                <a:latin typeface="微软雅黑"/>
                <a:ea typeface="微软雅黑"/>
              </a:rPr>
              <a:t>并标出</a:t>
            </a:r>
            <a:r>
              <a:rPr lang="zh-CN" altLang="en-US" sz="3299" b="0" i="0" dirty="0">
                <a:solidFill>
                  <a:srgbClr val="FF0000"/>
                </a:solidFill>
                <a:latin typeface="微软雅黑"/>
                <a:ea typeface="微软雅黑"/>
              </a:rPr>
              <a:t>中心环节</a:t>
            </a:r>
            <a:r>
              <a:rPr lang="zh-CN" altLang="en-US" sz="3299" b="0" i="0" dirty="0">
                <a:solidFill>
                  <a:srgbClr val="000000"/>
                </a:solidFill>
                <a:latin typeface="微软雅黑"/>
                <a:ea typeface="微软雅黑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7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1948977" y="95"/>
            <a:ext cx="10582037" cy="760413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399" b="0" i="0" dirty="0">
                <a:solidFill>
                  <a:srgbClr val="000000"/>
                </a:solidFill>
                <a:latin typeface="微软雅黑"/>
                <a:ea typeface="微软雅黑"/>
              </a:rPr>
              <a:t>仔细观看视频，关注每一步骤的目的是什么？</a:t>
            </a:r>
          </a:p>
        </p:txBody>
      </p:sp>
      <p:pic>
        <p:nvPicPr>
          <p:cNvPr id="3" name="视频1">
            <a:hlinkClick r:id=""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0">
            <a:off x="952" y="908466"/>
            <a:ext cx="12191943" cy="551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8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3990861" y="146876"/>
            <a:ext cx="545592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【啤酒的工业化生产流程】</a:t>
            </a:r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0" t="0" r="7219" b="0"/>
          <a:stretch>
            <a:fillRect/>
          </a:stretch>
        </p:blipFill>
        <p:spPr>
          <a:xfrm rot="0">
            <a:off x="489585" y="1031240"/>
            <a:ext cx="10941685" cy="2696210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sp>
        <p:nvSpPr>
          <p:cNvPr id="4" name="文本2"/>
          <p:cNvSpPr txBox="1"/>
          <p:nvPr/>
        </p:nvSpPr>
        <p:spPr>
          <a:xfrm rot="0">
            <a:off x="923925" y="3677920"/>
            <a:ext cx="144018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①发芽</a:t>
            </a:r>
          </a:p>
        </p:txBody>
      </p:sp>
      <p:sp>
        <p:nvSpPr>
          <p:cNvPr id="5" name="文本3"/>
          <p:cNvSpPr txBox="1"/>
          <p:nvPr/>
        </p:nvSpPr>
        <p:spPr>
          <a:xfrm rot="0">
            <a:off x="973455" y="4199890"/>
            <a:ext cx="2832100" cy="114363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大麦种子发芽，释放淀粉酶</a:t>
            </a:r>
          </a:p>
        </p:txBody>
      </p:sp>
      <p:sp>
        <p:nvSpPr>
          <p:cNvPr id="6" name="文本4"/>
          <p:cNvSpPr txBox="1"/>
          <p:nvPr/>
        </p:nvSpPr>
        <p:spPr>
          <a:xfrm rot="0">
            <a:off x="3892550" y="3677920"/>
            <a:ext cx="1440180" cy="61906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②焙烤</a:t>
            </a:r>
          </a:p>
        </p:txBody>
      </p:sp>
      <p:sp>
        <p:nvSpPr>
          <p:cNvPr id="7" name="文本5"/>
          <p:cNvSpPr txBox="1"/>
          <p:nvPr/>
        </p:nvSpPr>
        <p:spPr>
          <a:xfrm rot="0">
            <a:off x="3774440" y="4199890"/>
            <a:ext cx="3369310" cy="114363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加热杀死种子胚但不使淀粉酶失活</a:t>
            </a:r>
          </a:p>
        </p:txBody>
      </p:sp>
      <p:sp>
        <p:nvSpPr>
          <p:cNvPr id="8" name="文本6"/>
          <p:cNvSpPr txBox="1"/>
          <p:nvPr/>
        </p:nvSpPr>
        <p:spPr>
          <a:xfrm rot="0">
            <a:off x="7066280" y="3677920"/>
            <a:ext cx="144018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③碾磨</a:t>
            </a:r>
          </a:p>
        </p:txBody>
      </p:sp>
      <p:sp>
        <p:nvSpPr>
          <p:cNvPr id="9" name="文本7"/>
          <p:cNvSpPr txBox="1"/>
          <p:nvPr/>
        </p:nvSpPr>
        <p:spPr>
          <a:xfrm rot="0">
            <a:off x="7112635" y="4199890"/>
            <a:ext cx="2728595" cy="114363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将干燥的麦芽碾磨成麦芽粉</a:t>
            </a:r>
          </a:p>
        </p:txBody>
      </p:sp>
      <p:sp>
        <p:nvSpPr>
          <p:cNvPr id="10" name="文本8"/>
          <p:cNvSpPr txBox="1"/>
          <p:nvPr/>
        </p:nvSpPr>
        <p:spPr>
          <a:xfrm rot="0">
            <a:off x="9564370" y="3677920"/>
            <a:ext cx="144018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④糖化</a:t>
            </a:r>
          </a:p>
        </p:txBody>
      </p:sp>
      <p:sp>
        <p:nvSpPr>
          <p:cNvPr id="11" name="文本9"/>
          <p:cNvSpPr txBox="1"/>
          <p:nvPr/>
        </p:nvSpPr>
        <p:spPr>
          <a:xfrm rot="0">
            <a:off x="9810115" y="4199890"/>
            <a:ext cx="1988185" cy="130164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淀粉分解，形成糖浆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1" grpId="0" animBg="1"/>
    </p:bldLst>
  </p:timing>
</p:sld>
</file>

<file path=ppt/slides/slide9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0">
            <a:off x="774700" y="1076325"/>
            <a:ext cx="11057255" cy="3295015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sp>
        <p:nvSpPr>
          <p:cNvPr id="3" name="文本1"/>
          <p:cNvSpPr txBox="1"/>
          <p:nvPr/>
        </p:nvSpPr>
        <p:spPr>
          <a:xfrm rot="0">
            <a:off x="1247140" y="4103370"/>
            <a:ext cx="144018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⑤蒸煮</a:t>
            </a:r>
          </a:p>
        </p:txBody>
      </p:sp>
      <p:sp>
        <p:nvSpPr>
          <p:cNvPr id="4" name="文本2"/>
          <p:cNvSpPr txBox="1"/>
          <p:nvPr/>
        </p:nvSpPr>
        <p:spPr>
          <a:xfrm rot="0">
            <a:off x="3732530" y="4103370"/>
            <a:ext cx="144018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⑥发酵</a:t>
            </a:r>
          </a:p>
        </p:txBody>
      </p:sp>
      <p:sp>
        <p:nvSpPr>
          <p:cNvPr id="5" name="文本3"/>
          <p:cNvSpPr txBox="1"/>
          <p:nvPr/>
        </p:nvSpPr>
        <p:spPr>
          <a:xfrm rot="0">
            <a:off x="6181725" y="4103370"/>
            <a:ext cx="188595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⑦消毒</a:t>
            </a:r>
          </a:p>
        </p:txBody>
      </p:sp>
      <p:sp>
        <p:nvSpPr>
          <p:cNvPr id="6" name="文本4"/>
          <p:cNvSpPr txBox="1"/>
          <p:nvPr/>
        </p:nvSpPr>
        <p:spPr>
          <a:xfrm rot="0">
            <a:off x="8943340" y="4103370"/>
            <a:ext cx="144018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⑧终止</a:t>
            </a:r>
          </a:p>
        </p:txBody>
      </p:sp>
      <p:sp>
        <p:nvSpPr>
          <p:cNvPr id="7" name="文本5"/>
          <p:cNvSpPr txBox="1"/>
          <p:nvPr/>
        </p:nvSpPr>
        <p:spPr>
          <a:xfrm rot="0">
            <a:off x="436245" y="4761230"/>
            <a:ext cx="3235325" cy="157416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产生风味组分，终止酶的进一步作用，并对糖浆灭菌</a:t>
            </a:r>
          </a:p>
        </p:txBody>
      </p:sp>
      <p:sp>
        <p:nvSpPr>
          <p:cNvPr id="8" name="文本6"/>
          <p:cNvSpPr txBox="1"/>
          <p:nvPr/>
        </p:nvSpPr>
        <p:spPr>
          <a:xfrm rot="0">
            <a:off x="1066165" y="261620"/>
            <a:ext cx="545592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【啤酒的工业化生产流程】</a:t>
            </a:r>
          </a:p>
        </p:txBody>
      </p:sp>
      <p:sp>
        <p:nvSpPr>
          <p:cNvPr id="9" name="文本7"/>
          <p:cNvSpPr txBox="1"/>
          <p:nvPr/>
        </p:nvSpPr>
        <p:spPr>
          <a:xfrm rot="0">
            <a:off x="6521110" y="95841"/>
            <a:ext cx="5521957" cy="650872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400" b="0" i="0" dirty="0">
                <a:solidFill>
                  <a:srgbClr val="D92B93"/>
                </a:solidFill>
                <a:latin typeface="微软雅黑"/>
                <a:ea typeface="微软雅黑"/>
              </a:rPr>
              <a:t>使啤酒具有怡人的芳香气；</a:t>
            </a:r>
          </a:p>
        </p:txBody>
      </p:sp>
      <p:sp>
        <p:nvSpPr>
          <p:cNvPr id="10" name="文本8"/>
          <p:cNvSpPr txBox="1"/>
          <p:nvPr/>
        </p:nvSpPr>
        <p:spPr>
          <a:xfrm rot="0">
            <a:off x="6521320" y="596351"/>
            <a:ext cx="5247640" cy="55783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400" b="0" i="0" dirty="0">
                <a:solidFill>
                  <a:srgbClr val="D92B93"/>
                </a:solidFill>
                <a:latin typeface="微软雅黑"/>
                <a:ea typeface="微软雅黑"/>
              </a:rPr>
              <a:t>苦味可以平衡麦芽汁的自然甜度；</a:t>
            </a:r>
          </a:p>
        </p:txBody>
      </p:sp>
      <p:sp>
        <p:nvSpPr>
          <p:cNvPr id="11" name="形状1"/>
          <p:cNvSpPr txBox="1"/>
          <p:nvPr/>
        </p:nvSpPr>
        <p:spPr>
          <a:xfrm rot="0">
            <a:off x="6376797" y="431035"/>
            <a:ext cx="144742" cy="1078706"/>
          </a:xfrm>
          <a:prstGeom prst="leftBracket"/>
          <a:solidFill>
            <a:srgbClr val="FFFFFF">
              <a:alpha val="0"/>
            </a:srgbClr>
          </a:solidFill>
          <a:ln w="23812">
            <a:solidFill>
              <a:srgbClr val="3E644F"/>
            </a:solidFill>
            <a:prstDash val="solid"/>
            <a:headEnd type="none" w="med" len="med"/>
            <a:tailEnd type="none" w="med" len="med"/>
          </a:ln>
        </p:spPr>
        <p:txBody>
          <a:bodyPr wrap="square" rtlCol="0" anchor="ctr"/>
          <a:lstStyle/>
          <a:p>
            <a:pPr marL="0" algn="ctr"/>
          </a:p>
        </p:txBody>
      </p:sp>
      <p:sp>
        <p:nvSpPr>
          <p:cNvPr id="12" name="形状2"/>
          <p:cNvSpPr txBox="1"/>
          <p:nvPr/>
        </p:nvSpPr>
        <p:spPr>
          <a:xfrm rot="10800000" flipH="1">
            <a:off x="2279650" y="953770"/>
            <a:ext cx="4070350" cy="181610"/>
          </a:xfrm>
          <a:prstGeom prst="bentConnector3"/>
          <a:solidFill>
            <a:srgbClr val="FFFFFF">
              <a:alpha val="0"/>
            </a:srgbClr>
          </a:solidFill>
          <a:ln w="23812">
            <a:solidFill>
              <a:srgbClr val="3E644F"/>
            </a:solidFill>
            <a:prstDash val="solid"/>
            <a:headEnd type="none" w="med" len="med"/>
            <a:tailEnd type="arrow" w="med" len="med"/>
          </a:ln>
        </p:spPr>
        <p:txBody>
          <a:bodyPr wrap="square" rtlCol="0" anchor="ctr"/>
          <a:lstStyle/>
          <a:p>
            <a:pPr marL="0" algn="ctr"/>
          </a:p>
        </p:txBody>
      </p:sp>
      <p:sp>
        <p:nvSpPr>
          <p:cNvPr id="13" name="形状3"/>
          <p:cNvSpPr txBox="1"/>
          <p:nvPr/>
        </p:nvSpPr>
        <p:spPr>
          <a:xfrm rot="10800000">
            <a:off x="2270125" y="1116965"/>
            <a:ext cx="23812" cy="183515"/>
          </a:xfrm>
          <a:prstGeom prst="line"/>
          <a:solidFill>
            <a:srgbClr val="FFFFFF">
              <a:alpha val="0"/>
            </a:srgbClr>
          </a:solidFill>
          <a:ln w="23812">
            <a:solidFill>
              <a:srgbClr val="3E644F"/>
            </a:solidFill>
            <a:prstDash val="solid"/>
            <a:headEnd type="none" w="med" len="med"/>
            <a:tailEnd type="none" w="med" len="med"/>
          </a:ln>
        </p:spPr>
        <p:txBody>
          <a:bodyPr wrap="square" rtlCol="0" anchor="ctr"/>
          <a:lstStyle/>
          <a:p>
            <a:pPr marL="0" algn="ctr"/>
          </a:p>
        </p:txBody>
      </p:sp>
      <p:sp>
        <p:nvSpPr>
          <p:cNvPr id="14" name="文本9"/>
          <p:cNvSpPr txBox="1"/>
          <p:nvPr/>
        </p:nvSpPr>
        <p:spPr>
          <a:xfrm rot="0">
            <a:off x="6521148" y="1146658"/>
            <a:ext cx="5247640" cy="9251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400" b="0" i="0" dirty="0">
                <a:solidFill>
                  <a:srgbClr val="D92B93"/>
                </a:solidFill>
                <a:latin typeface="微软雅黑"/>
                <a:ea typeface="微软雅黑"/>
              </a:rPr>
              <a:t>挥发性酯类和酚类物质具有抑制细菌生长作用。</a:t>
            </a:r>
          </a:p>
        </p:txBody>
      </p:sp>
      <p:sp>
        <p:nvSpPr>
          <p:cNvPr id="15" name="文本10"/>
          <p:cNvSpPr txBox="1"/>
          <p:nvPr/>
        </p:nvSpPr>
        <p:spPr>
          <a:xfrm rot="0">
            <a:off x="655253" y="1076516"/>
            <a:ext cx="1322784" cy="609537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499" b="0" i="0" dirty="0">
                <a:solidFill>
                  <a:srgbClr val="FF0000"/>
                </a:solidFill>
                <a:latin typeface="微软雅黑"/>
                <a:ea typeface="微软雅黑"/>
              </a:rPr>
              <a:t>培养基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2" grpId="0" animBg="1"/>
      <p:bldP spid="11" grpId="0" animBg="1"/>
      <p:bldP spid="9" grpId="0" animBg="1"/>
      <p:bldP spid="10" grpId="0" animBg="1"/>
      <p:bldP spid="14" grpId="0" animBg="1"/>
      <p:bldP spid="7" grpId="0" animBg="1"/>
    </p:bldLst>
  </p:timing>
</p:sld>
</file>

<file path=ppt/slides/slide10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0">
            <a:off x="793290" y="1521600"/>
            <a:ext cx="11057255" cy="3295015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sp>
        <p:nvSpPr>
          <p:cNvPr id="3" name="文本1"/>
          <p:cNvSpPr txBox="1"/>
          <p:nvPr/>
        </p:nvSpPr>
        <p:spPr>
          <a:xfrm rot="0">
            <a:off x="1550860" y="4545911"/>
            <a:ext cx="144018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⑤蒸煮</a:t>
            </a:r>
          </a:p>
        </p:txBody>
      </p:sp>
      <p:sp>
        <p:nvSpPr>
          <p:cNvPr id="4" name="文本2"/>
          <p:cNvSpPr txBox="1"/>
          <p:nvPr/>
        </p:nvSpPr>
        <p:spPr>
          <a:xfrm rot="0">
            <a:off x="3811429" y="4546263"/>
            <a:ext cx="144018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⑥发酵</a:t>
            </a:r>
          </a:p>
        </p:txBody>
      </p:sp>
      <p:sp>
        <p:nvSpPr>
          <p:cNvPr id="5" name="文本3"/>
          <p:cNvSpPr txBox="1"/>
          <p:nvPr/>
        </p:nvSpPr>
        <p:spPr>
          <a:xfrm rot="0">
            <a:off x="6027220" y="4546035"/>
            <a:ext cx="188595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⑦消毒</a:t>
            </a:r>
          </a:p>
        </p:txBody>
      </p:sp>
      <p:sp>
        <p:nvSpPr>
          <p:cNvPr id="6" name="文本4"/>
          <p:cNvSpPr txBox="1"/>
          <p:nvPr/>
        </p:nvSpPr>
        <p:spPr>
          <a:xfrm rot="0">
            <a:off x="8944766" y="4458510"/>
            <a:ext cx="144018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⑧终止</a:t>
            </a:r>
          </a:p>
        </p:txBody>
      </p:sp>
      <p:sp>
        <p:nvSpPr>
          <p:cNvPr id="7" name="文本5"/>
          <p:cNvSpPr txBox="1"/>
          <p:nvPr/>
        </p:nvSpPr>
        <p:spPr>
          <a:xfrm rot="0">
            <a:off x="436026" y="5020234"/>
            <a:ext cx="3235325" cy="157416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产生风味组分，终止酶的进一步作用，并对糖浆灭菌</a:t>
            </a:r>
          </a:p>
        </p:txBody>
      </p:sp>
      <p:sp>
        <p:nvSpPr>
          <p:cNvPr id="8" name="文本6"/>
          <p:cNvSpPr txBox="1"/>
          <p:nvPr/>
        </p:nvSpPr>
        <p:spPr>
          <a:xfrm rot="0">
            <a:off x="3867566" y="5020234"/>
            <a:ext cx="2318385" cy="157416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酵母菌将糖转化为酒精和CO</a:t>
            </a:r>
            <a:r>
              <a:rPr lang="zh-CN" altLang="en-US" sz="3723" b="0" i="0" baseline="-25000" dirty="0">
                <a:solidFill>
                  <a:srgbClr val="C72727"/>
                </a:solidFill>
                <a:latin typeface="微软雅黑"/>
                <a:ea typeface="微软雅黑"/>
              </a:rPr>
              <a:t>2</a:t>
            </a:r>
          </a:p>
        </p:txBody>
      </p:sp>
      <p:sp>
        <p:nvSpPr>
          <p:cNvPr id="9" name="文本7"/>
          <p:cNvSpPr txBox="1"/>
          <p:nvPr/>
        </p:nvSpPr>
        <p:spPr>
          <a:xfrm rot="0">
            <a:off x="6027201" y="5020237"/>
            <a:ext cx="2698909" cy="1476204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杀死啤酒中的大多数微生物，延长它的保存期</a:t>
            </a:r>
          </a:p>
        </p:txBody>
      </p:sp>
      <p:sp>
        <p:nvSpPr>
          <p:cNvPr id="10" name="文本8"/>
          <p:cNvSpPr txBox="1"/>
          <p:nvPr/>
        </p:nvSpPr>
        <p:spPr>
          <a:xfrm rot="0">
            <a:off x="8944432" y="4960706"/>
            <a:ext cx="2905760" cy="114363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过滤、调节、分装啤酒进行出售</a:t>
            </a:r>
          </a:p>
        </p:txBody>
      </p:sp>
      <p:sp>
        <p:nvSpPr>
          <p:cNvPr id="11" name="文本9"/>
          <p:cNvSpPr txBox="1"/>
          <p:nvPr/>
        </p:nvSpPr>
        <p:spPr>
          <a:xfrm rot="0">
            <a:off x="1066165" y="261620"/>
            <a:ext cx="545592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【啤酒的工业化生产流程】</a:t>
            </a:r>
          </a:p>
        </p:txBody>
      </p:sp>
      <p:sp>
        <p:nvSpPr>
          <p:cNvPr id="12" name="文本10"/>
          <p:cNvSpPr txBox="1"/>
          <p:nvPr/>
        </p:nvSpPr>
        <p:spPr>
          <a:xfrm rot="0">
            <a:off x="6086142" y="238"/>
            <a:ext cx="5963679" cy="863937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199" b="0" i="0" dirty="0">
                <a:solidFill>
                  <a:srgbClr val="D92B93"/>
                </a:solidFill>
                <a:latin typeface="微软雅黑"/>
                <a:ea typeface="微软雅黑"/>
              </a:rPr>
              <a:t>主发酵：包含酵母菌的繁殖，大部分糖的分解和代谢产物的生成，一般5-10天。</a:t>
            </a:r>
          </a:p>
        </p:txBody>
      </p:sp>
      <p:sp>
        <p:nvSpPr>
          <p:cNvPr id="13" name="文本11"/>
          <p:cNvSpPr txBox="1"/>
          <p:nvPr/>
        </p:nvSpPr>
        <p:spPr>
          <a:xfrm rot="0">
            <a:off x="6086846" y="864032"/>
            <a:ext cx="5963202" cy="1874092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199" b="0" i="0" dirty="0">
                <a:solidFill>
                  <a:srgbClr val="D92B93"/>
                </a:solidFill>
                <a:latin typeface="微软雅黑"/>
                <a:ea typeface="微软雅黑"/>
              </a:rPr>
              <a:t>后发酵：主发酵结束后，发酵液还不宜饮用，需饱充CO</a:t>
            </a:r>
            <a:r>
              <a:rPr lang="zh-CN" altLang="en-US" sz="2199" b="0" i="0" baseline="-25000" dirty="0">
                <a:solidFill>
                  <a:srgbClr val="D92B93"/>
                </a:solidFill>
                <a:latin typeface="微软雅黑"/>
                <a:ea typeface="微软雅黑"/>
              </a:rPr>
              <a:t>2</a:t>
            </a:r>
            <a:r>
              <a:rPr lang="zh-CN" altLang="en-US" sz="2199" b="0" i="0" dirty="0">
                <a:solidFill>
                  <a:srgbClr val="D92B93"/>
                </a:solidFill>
                <a:latin typeface="微软雅黑"/>
                <a:ea typeface="微软雅黑"/>
              </a:rPr>
              <a:t>，充分沉淀蛋白质和菌体，澄清酒液，增加啤酒稳定性，并清除双乙酰、醛类等嫩酒味，使酒液成熟。但需要15-90天，往往只有精酿啤酒才会经过完整的此过程。</a:t>
            </a:r>
          </a:p>
        </p:txBody>
      </p:sp>
      <p:sp>
        <p:nvSpPr>
          <p:cNvPr id="14" name="形状1"/>
          <p:cNvSpPr txBox="1"/>
          <p:nvPr/>
        </p:nvSpPr>
        <p:spPr>
          <a:xfrm rot="0">
            <a:off x="5972575" y="407251"/>
            <a:ext cx="113786" cy="1434703"/>
          </a:xfrm>
          <a:prstGeom prst="leftBracket"/>
          <a:solidFill>
            <a:srgbClr val="FFFFFF">
              <a:alpha val="0"/>
            </a:srgbClr>
          </a:solidFill>
          <a:ln w="23812">
            <a:solidFill>
              <a:srgbClr val="3E644F"/>
            </a:solidFill>
            <a:prstDash val="solid"/>
            <a:headEnd type="none" w="med" len="med"/>
            <a:tailEnd type="none" w="med" len="med"/>
          </a:ln>
        </p:spPr>
        <p:txBody>
          <a:bodyPr wrap="square" rtlCol="0" anchor="ctr"/>
          <a:lstStyle/>
          <a:p>
            <a:pPr marL="0" algn="ctr"/>
          </a:p>
        </p:txBody>
      </p:sp>
      <p:sp>
        <p:nvSpPr>
          <p:cNvPr id="15" name="形状2"/>
          <p:cNvSpPr txBox="1"/>
          <p:nvPr/>
        </p:nvSpPr>
        <p:spPr>
          <a:xfrm rot="10800000">
            <a:off x="4529747" y="1122836"/>
            <a:ext cx="1191" cy="895600"/>
          </a:xfrm>
          <a:prstGeom prst="line"/>
          <a:solidFill>
            <a:srgbClr val="FFFFFF">
              <a:alpha val="0"/>
            </a:srgbClr>
          </a:solidFill>
          <a:ln w="23812">
            <a:solidFill>
              <a:srgbClr val="3E644F"/>
            </a:solidFill>
            <a:prstDash val="solid"/>
            <a:headEnd type="none" w="med" len="med"/>
            <a:tailEnd type="none" w="med" len="med"/>
          </a:ln>
        </p:spPr>
        <p:txBody>
          <a:bodyPr wrap="square" rtlCol="0" anchor="ctr"/>
          <a:lstStyle/>
          <a:p>
            <a:pPr marL="0" algn="ctr"/>
          </a:p>
        </p:txBody>
      </p:sp>
      <p:sp>
        <p:nvSpPr>
          <p:cNvPr id="16" name="形状3"/>
          <p:cNvSpPr txBox="1"/>
          <p:nvPr/>
        </p:nvSpPr>
        <p:spPr>
          <a:xfrm rot="0">
            <a:off x="4542958" y="1123821"/>
            <a:ext cx="1391377" cy="1191"/>
          </a:xfrm>
          <a:prstGeom prst="line"/>
          <a:solidFill>
            <a:srgbClr val="FFFFFF">
              <a:alpha val="0"/>
            </a:srgbClr>
          </a:solidFill>
          <a:ln w="23812">
            <a:solidFill>
              <a:srgbClr val="264C34"/>
            </a:solidFill>
            <a:prstDash val="solid"/>
            <a:tailEnd type="arrow" w="sm" len="sm"/>
          </a:ln>
        </p:spPr>
        <p:txBody>
          <a:bodyPr wrap="square" rtlCol="0" anchor="ctr"/>
          <a:lstStyle/>
          <a:p>
            <a:pPr marL="0" algn="ctr"/>
          </a:p>
        </p:txBody>
      </p:sp>
      <p:sp>
        <p:nvSpPr>
          <p:cNvPr id="17" name="文本12"/>
          <p:cNvSpPr txBox="1"/>
          <p:nvPr/>
        </p:nvSpPr>
        <p:spPr>
          <a:xfrm rot="0">
            <a:off x="3984288" y="1853422"/>
            <a:ext cx="2084784" cy="609537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499" b="0" i="0" dirty="0">
                <a:solidFill>
                  <a:srgbClr val="FF0000"/>
                </a:solidFill>
                <a:latin typeface="微软雅黑"/>
                <a:ea typeface="微软雅黑"/>
              </a:rPr>
              <a:t>酵母菌</a:t>
            </a:r>
          </a:p>
        </p:txBody>
      </p:sp>
      <p:sp>
        <p:nvSpPr>
          <p:cNvPr id="18" name="文本13"/>
          <p:cNvSpPr txBox="1"/>
          <p:nvPr/>
        </p:nvSpPr>
        <p:spPr>
          <a:xfrm rot="0">
            <a:off x="637775" y="1496625"/>
            <a:ext cx="1322784" cy="609537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499" b="0" i="0" dirty="0">
                <a:solidFill>
                  <a:srgbClr val="FF0000"/>
                </a:solidFill>
                <a:latin typeface="微软雅黑"/>
                <a:ea typeface="微软雅黑"/>
              </a:rPr>
              <a:t>培养基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8" grpId="0" animBg="1"/>
      <p:bldP spid="15" grpId="0" animBg="1"/>
      <p:bldP spid="16" grpId="0" animBg="1"/>
      <p:bldP spid="14" grpId="0" animBg="1"/>
      <p:bldP spid="12" grpId="0" animBg="1"/>
      <p:bldP spid="13" grpId="0" animBg="1"/>
      <p:bldP spid="9" grpId="0" animBg="1"/>
      <p:bldP spid="10" grpId="0" animBg="1"/>
    </p:bldLst>
  </p:timing>
</p:sld>
</file>

<file path=ppt/slides/slide11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393287" y="904361"/>
            <a:ext cx="5191878" cy="3602240"/>
            <a:chOff x="0" y="0"/>
            <a:chExt cx="5191878" cy="3602240"/>
          </a:xfrm>
        </p:grpSpPr>
        <p:pic>
          <p:nvPicPr>
            <p:cNvPr id="3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0">
              <a:off x="624564" y="178955"/>
              <a:ext cx="4567314" cy="3423285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4" name="文本6"/>
            <p:cNvSpPr txBox="1"/>
            <p:nvPr/>
          </p:nvSpPr>
          <p:spPr>
            <a:xfrm rot="0">
              <a:off x="0" y="0"/>
              <a:ext cx="698500" cy="769937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3599" b="0" i="0" dirty="0">
                  <a:solidFill>
                    <a:srgbClr val="000000"/>
                  </a:solidFill>
                  <a:latin typeface="黑体"/>
                  <a:ea typeface="黑体"/>
                </a:rPr>
                <a:t>①</a:t>
              </a:r>
            </a:p>
          </p:txBody>
        </p:sp>
        <p:sp>
          <p:nvSpPr>
            <p:cNvPr id="5" name="文本7"/>
            <p:cNvSpPr txBox="1"/>
            <p:nvPr/>
          </p:nvSpPr>
          <p:spPr>
            <a:xfrm rot="0">
              <a:off x="3434563" y="601151"/>
              <a:ext cx="698500" cy="769938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3599" b="0" i="0" dirty="0">
                  <a:solidFill>
                    <a:srgbClr val="000000"/>
                  </a:solidFill>
                  <a:latin typeface="黑体"/>
                  <a:ea typeface="黑体"/>
                </a:rPr>
                <a:t>②</a:t>
              </a:r>
            </a:p>
          </p:txBody>
        </p:sp>
        <p:sp>
          <p:nvSpPr>
            <p:cNvPr id="6" name="文本8"/>
            <p:cNvSpPr txBox="1"/>
            <p:nvPr/>
          </p:nvSpPr>
          <p:spPr>
            <a:xfrm rot="0">
              <a:off x="624974" y="1614954"/>
              <a:ext cx="698500" cy="769938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3599" b="0" i="0" dirty="0">
                  <a:solidFill>
                    <a:srgbClr val="000000"/>
                  </a:solidFill>
                  <a:latin typeface="黑体"/>
                  <a:ea typeface="黑体"/>
                </a:rPr>
                <a:t>③</a:t>
              </a:r>
            </a:p>
          </p:txBody>
        </p:sp>
      </p:grpSp>
      <p:sp>
        <p:nvSpPr>
          <p:cNvPr id="7" name="文本1"/>
          <p:cNvSpPr txBox="1"/>
          <p:nvPr/>
        </p:nvSpPr>
        <p:spPr>
          <a:xfrm rot="0">
            <a:off x="1546936" y="136922"/>
            <a:ext cx="3312378" cy="693356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999" b="0" i="0" dirty="0">
                <a:solidFill>
                  <a:srgbClr val="C72727"/>
                </a:solidFill>
                <a:latin typeface="微软雅黑"/>
                <a:ea typeface="微软雅黑"/>
              </a:rPr>
              <a:t>家用发酵罐示意图</a:t>
            </a:r>
          </a:p>
        </p:txBody>
      </p:sp>
      <p:sp>
        <p:nvSpPr>
          <p:cNvPr id="8" name="文本2"/>
          <p:cNvSpPr txBox="1"/>
          <p:nvPr/>
        </p:nvSpPr>
        <p:spPr>
          <a:xfrm rot="0">
            <a:off x="7816777" y="70028"/>
            <a:ext cx="3312378" cy="693356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999" b="0" i="0" dirty="0">
                <a:solidFill>
                  <a:srgbClr val="C72727"/>
                </a:solidFill>
                <a:latin typeface="微软雅黑"/>
                <a:ea typeface="微软雅黑"/>
              </a:rPr>
              <a:t>工程发酵罐？</a:t>
            </a:r>
          </a:p>
        </p:txBody>
      </p:sp>
      <p:pic>
        <p:nvPicPr>
          <p:cNvPr id="9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6357842" y="904332"/>
            <a:ext cx="5259629" cy="3755927"/>
          </a:xfrm>
          <a:prstGeom prst="rect">
            <a:avLst/>
          </a:prstGeom>
        </p:spPr>
      </p:pic>
      <p:sp>
        <p:nvSpPr>
          <p:cNvPr id="10" name="文本3"/>
          <p:cNvSpPr txBox="1"/>
          <p:nvPr/>
        </p:nvSpPr>
        <p:spPr>
          <a:xfrm rot="0">
            <a:off x="617382" y="5037458"/>
            <a:ext cx="10999946" cy="1296797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299" b="0" i="0" dirty="0">
                <a:solidFill>
                  <a:srgbClr val="000000"/>
                </a:solidFill>
                <a:latin typeface="微软雅黑"/>
                <a:ea typeface="微软雅黑"/>
              </a:rPr>
              <a:t>【建模活动2】请补充</a:t>
            </a:r>
            <a:r>
              <a:rPr lang="zh-CN" altLang="en-US" sz="3299" b="0" i="0" dirty="0">
                <a:solidFill>
                  <a:srgbClr val="3B00FF"/>
                </a:solidFill>
                <a:latin typeface="微软雅黑"/>
                <a:ea typeface="微软雅黑"/>
              </a:rPr>
              <a:t>工程发酵罐的功能元件</a:t>
            </a:r>
            <a:r>
              <a:rPr lang="zh-CN" altLang="en-US" sz="3299" b="0" i="0" dirty="0">
                <a:solidFill>
                  <a:srgbClr val="000000"/>
                </a:solidFill>
                <a:latin typeface="微软雅黑"/>
                <a:ea typeface="微软雅黑"/>
              </a:rPr>
              <a:t>，以文字或试着以图文并茂的形式表示出来。</a:t>
            </a:r>
          </a:p>
        </p:txBody>
      </p:sp>
      <p:sp>
        <p:nvSpPr>
          <p:cNvPr id="11" name="文本4"/>
          <p:cNvSpPr txBox="1"/>
          <p:nvPr/>
        </p:nvSpPr>
        <p:spPr>
          <a:xfrm rot="0">
            <a:off x="3418475" y="2358495"/>
            <a:ext cx="2939472" cy="260413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399" b="0" i="0" dirty="0">
                <a:solidFill>
                  <a:srgbClr val="FF0000"/>
                </a:solidFill>
                <a:latin typeface="微软雅黑"/>
                <a:ea typeface="微软雅黑"/>
              </a:rPr>
              <a:t>Tip2：工程发酵罐往往外部有冷却夹层，通过流通冷却水的方式来吸收发酵产生的热量，从而控制发酵罐内的温度。</a:t>
            </a:r>
          </a:p>
        </p:txBody>
      </p:sp>
      <p:sp>
        <p:nvSpPr>
          <p:cNvPr id="12" name="文本5"/>
          <p:cNvSpPr txBox="1"/>
          <p:nvPr/>
        </p:nvSpPr>
        <p:spPr>
          <a:xfrm rot="0">
            <a:off x="6357499" y="904561"/>
            <a:ext cx="5259629" cy="133843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499" b="0" i="0" dirty="0">
                <a:solidFill>
                  <a:srgbClr val="FF0000"/>
                </a:solidFill>
                <a:latin typeface="微软雅黑"/>
                <a:ea typeface="微软雅黑"/>
              </a:rPr>
              <a:t>Tip1:工程发酵罐的体积一般为几十立方米到几百立方米，物质难以自发混合均匀。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6363043" y="1119854"/>
            <a:ext cx="5829452" cy="4246626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499" b="0" i="0" dirty="0">
                <a:solidFill>
                  <a:srgbClr val="C72727"/>
                </a:solidFill>
                <a:latin typeface="黑体"/>
                <a:ea typeface="黑体"/>
              </a:rPr>
              <a:t>④营养物质加入口</a:t>
            </a:r>
          </a:p>
          <a:p>
            <a:pPr marL="0" algn="l"/>
            <a:r>
              <a:rPr lang="zh-CN" altLang="en-US" sz="3499" b="0" i="0" dirty="0">
                <a:solidFill>
                  <a:srgbClr val="C72727"/>
                </a:solidFill>
                <a:latin typeface="黑体"/>
                <a:ea typeface="黑体"/>
              </a:rPr>
              <a:t>⑤传感器</a:t>
            </a:r>
            <a:r>
              <a:rPr lang="zh-CN" altLang="en-US" sz="3199" b="0" i="0" dirty="0">
                <a:solidFill>
                  <a:srgbClr val="C72727"/>
                </a:solidFill>
                <a:latin typeface="黑体"/>
                <a:ea typeface="黑体"/>
              </a:rPr>
              <a:t>（温度、pH、压力、</a:t>
            </a:r>
            <a:r>
              <a:rPr lang="zh-CN" altLang="en-US" sz="3499" b="0" i="0" dirty="0">
                <a:solidFill>
                  <a:srgbClr val="C72727"/>
                </a:solidFill>
                <a:latin typeface="黑体"/>
                <a:ea typeface="黑体"/>
              </a:rPr>
              <a:t>        微生物</a:t>
            </a:r>
            <a:r>
              <a:rPr lang="zh-CN" altLang="en-US" sz="3199" b="0" i="0" dirty="0">
                <a:solidFill>
                  <a:srgbClr val="C72727"/>
                </a:solidFill>
                <a:latin typeface="黑体"/>
                <a:ea typeface="黑体"/>
              </a:rPr>
              <a:t>量、产物量）</a:t>
            </a:r>
          </a:p>
          <a:p>
            <a:pPr marL="0" algn="l"/>
            <a:r>
              <a:rPr lang="zh-CN" altLang="en-US" sz="3499" b="0" i="0" dirty="0">
                <a:solidFill>
                  <a:srgbClr val="C72727"/>
                </a:solidFill>
                <a:latin typeface="黑体"/>
                <a:ea typeface="黑体"/>
              </a:rPr>
              <a:t>⑥搅拌装置（外接电动机）</a:t>
            </a:r>
          </a:p>
          <a:p>
            <a:pPr marL="0" algn="l"/>
            <a:r>
              <a:rPr lang="zh-CN" altLang="en-US" sz="3499" b="0" i="0" dirty="0">
                <a:solidFill>
                  <a:srgbClr val="C72727"/>
                </a:solidFill>
                <a:latin typeface="黑体"/>
                <a:ea typeface="黑体"/>
              </a:rPr>
              <a:t>⑦冷却水入口</a:t>
            </a:r>
          </a:p>
          <a:p>
            <a:pPr marL="0" algn="l"/>
            <a:r>
              <a:rPr lang="zh-CN" altLang="en-US" sz="3499" b="0" i="0" dirty="0">
                <a:solidFill>
                  <a:srgbClr val="C72727"/>
                </a:solidFill>
                <a:latin typeface="黑体"/>
                <a:ea typeface="黑体"/>
              </a:rPr>
              <a:t>⑧冷却水出口</a:t>
            </a:r>
          </a:p>
          <a:p>
            <a:pPr marL="0" algn="l"/>
            <a:r>
              <a:rPr lang="zh-CN" altLang="en-US" sz="3499" b="0" i="0" dirty="0">
                <a:solidFill>
                  <a:srgbClr val="C72727"/>
                </a:solidFill>
                <a:latin typeface="黑体"/>
                <a:ea typeface="黑体"/>
              </a:rPr>
              <a:t>⑨观察孔</a:t>
            </a:r>
          </a:p>
          <a:p>
            <a:pPr marL="0" algn="l"/>
            <a:r>
              <a:rPr lang="zh-CN" altLang="en-US" sz="3499" b="0" i="0" dirty="0">
                <a:solidFill>
                  <a:srgbClr val="C72727"/>
                </a:solidFill>
                <a:latin typeface="黑体"/>
                <a:ea typeface="黑体"/>
              </a:rPr>
              <a:t>⑩取样口</a:t>
            </a:r>
          </a:p>
        </p:txBody>
      </p:sp>
      <p:grpSp>
        <p:nvGrpSpPr>
          <p:cNvPr id="3" name="组合1"/>
          <p:cNvGrpSpPr/>
          <p:nvPr/>
        </p:nvGrpSpPr>
        <p:grpSpPr>
          <a:xfrm>
            <a:off x="961377" y="1463707"/>
            <a:ext cx="4550836" cy="3161509"/>
            <a:chOff x="0" y="0"/>
            <a:chExt cx="4550836" cy="3161509"/>
          </a:xfrm>
        </p:grpSpPr>
        <p:pic>
          <p:nvPicPr>
            <p:cNvPr id="4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0">
              <a:off x="493098" y="120164"/>
              <a:ext cx="4057738" cy="3041345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5" name="文本4"/>
            <p:cNvSpPr txBox="1"/>
            <p:nvPr/>
          </p:nvSpPr>
          <p:spPr>
            <a:xfrm rot="0">
              <a:off x="0" y="0"/>
              <a:ext cx="647700" cy="711994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3599" b="0" i="0" dirty="0">
                  <a:solidFill>
                    <a:srgbClr val="000000"/>
                  </a:solidFill>
                  <a:latin typeface="黑体"/>
                  <a:ea typeface="黑体"/>
                </a:rPr>
                <a:t>①</a:t>
              </a:r>
            </a:p>
          </p:txBody>
        </p:sp>
        <p:sp>
          <p:nvSpPr>
            <p:cNvPr id="6" name="文本5"/>
            <p:cNvSpPr txBox="1"/>
            <p:nvPr/>
          </p:nvSpPr>
          <p:spPr>
            <a:xfrm rot="0">
              <a:off x="3043600" y="448670"/>
              <a:ext cx="647700" cy="711994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3599" b="0" i="0" dirty="0">
                  <a:solidFill>
                    <a:srgbClr val="000000"/>
                  </a:solidFill>
                  <a:latin typeface="黑体"/>
                  <a:ea typeface="黑体"/>
                </a:rPr>
                <a:t>②</a:t>
              </a:r>
            </a:p>
          </p:txBody>
        </p:sp>
        <p:sp>
          <p:nvSpPr>
            <p:cNvPr id="7" name="文本6"/>
            <p:cNvSpPr txBox="1"/>
            <p:nvPr/>
          </p:nvSpPr>
          <p:spPr>
            <a:xfrm rot="0">
              <a:off x="555245" y="1434772"/>
              <a:ext cx="647700" cy="711994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3599" b="0" i="0" dirty="0">
                  <a:solidFill>
                    <a:srgbClr val="000000"/>
                  </a:solidFill>
                  <a:latin typeface="黑体"/>
                  <a:ea typeface="黑体"/>
                </a:rPr>
                <a:t>③</a:t>
              </a:r>
            </a:p>
          </p:txBody>
        </p:sp>
      </p:grpSp>
      <p:sp>
        <p:nvSpPr>
          <p:cNvPr id="8" name="文本2"/>
          <p:cNvSpPr txBox="1"/>
          <p:nvPr/>
        </p:nvSpPr>
        <p:spPr>
          <a:xfrm rot="0">
            <a:off x="3836765" y="170221"/>
            <a:ext cx="6048375" cy="74364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299" b="0" i="0" dirty="0">
                <a:solidFill>
                  <a:srgbClr val="3B00FF"/>
                </a:solidFill>
                <a:latin typeface="微软雅黑"/>
                <a:ea typeface="微软雅黑"/>
              </a:rPr>
              <a:t>工程发酵罐的主要功能元件</a:t>
            </a:r>
          </a:p>
        </p:txBody>
      </p:sp>
      <p:sp>
        <p:nvSpPr>
          <p:cNvPr id="9" name="文本3"/>
          <p:cNvSpPr txBox="1"/>
          <p:nvPr/>
        </p:nvSpPr>
        <p:spPr>
          <a:xfrm rot="0">
            <a:off x="4547530" y="2044275"/>
            <a:ext cx="1816100" cy="200075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ctr"/>
            <a:r>
              <a:rPr lang="zh-CN" altLang="en-US" sz="10799" b="0" i="0" dirty="0">
                <a:solidFill>
                  <a:srgbClr val="000000"/>
                </a:solidFill>
                <a:latin typeface="微软雅黑"/>
                <a:ea typeface="微软雅黑"/>
              </a:rPr>
              <a:t>＋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3386738" y="551221"/>
            <a:ext cx="6183629" cy="6077569"/>
            <a:chOff x="0" y="0"/>
            <a:chExt cx="6183629" cy="6077569"/>
          </a:xfrm>
        </p:grpSpPr>
        <p:pic>
          <p:nvPicPr>
            <p:cNvPr id="3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0">
              <a:off x="210687" y="0"/>
              <a:ext cx="4995820" cy="5889830"/>
            </a:xfrm>
            <a:prstGeom prst="rect">
              <a:avLst/>
            </a:prstGeom>
          </p:spPr>
        </p:pic>
        <p:sp>
          <p:nvSpPr>
            <p:cNvPr id="4" name="文本2"/>
            <p:cNvSpPr txBox="1"/>
            <p:nvPr/>
          </p:nvSpPr>
          <p:spPr>
            <a:xfrm rot="0">
              <a:off x="3921886" y="31680"/>
              <a:ext cx="1182779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电动机</a:t>
              </a:r>
            </a:p>
          </p:txBody>
        </p:sp>
        <p:sp>
          <p:nvSpPr>
            <p:cNvPr id="5" name="文本3"/>
            <p:cNvSpPr txBox="1"/>
            <p:nvPr/>
          </p:nvSpPr>
          <p:spPr>
            <a:xfrm rot="0">
              <a:off x="3934664" y="345894"/>
              <a:ext cx="1326168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排气管</a:t>
              </a:r>
            </a:p>
          </p:txBody>
        </p:sp>
        <p:sp>
          <p:nvSpPr>
            <p:cNvPr id="6" name="文本4"/>
            <p:cNvSpPr txBox="1"/>
            <p:nvPr/>
          </p:nvSpPr>
          <p:spPr>
            <a:xfrm rot="0">
              <a:off x="4036172" y="657879"/>
              <a:ext cx="1107536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pH计</a:t>
              </a:r>
            </a:p>
          </p:txBody>
        </p:sp>
        <p:sp>
          <p:nvSpPr>
            <p:cNvPr id="7" name="文本5"/>
            <p:cNvSpPr txBox="1"/>
            <p:nvPr/>
          </p:nvSpPr>
          <p:spPr>
            <a:xfrm rot="0">
              <a:off x="3867939" y="1754283"/>
              <a:ext cx="1939473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冷却水排出口</a:t>
              </a:r>
            </a:p>
          </p:txBody>
        </p:sp>
        <p:sp>
          <p:nvSpPr>
            <p:cNvPr id="8" name="文本6"/>
            <p:cNvSpPr txBox="1"/>
            <p:nvPr/>
          </p:nvSpPr>
          <p:spPr>
            <a:xfrm rot="0">
              <a:off x="3893818" y="2151864"/>
              <a:ext cx="1711630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冷却夹层</a:t>
              </a:r>
            </a:p>
          </p:txBody>
        </p:sp>
        <p:sp>
          <p:nvSpPr>
            <p:cNvPr id="9" name="文本7"/>
            <p:cNvSpPr txBox="1"/>
            <p:nvPr/>
          </p:nvSpPr>
          <p:spPr>
            <a:xfrm rot="0">
              <a:off x="3977952" y="2503703"/>
              <a:ext cx="1126269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发酵液</a:t>
              </a:r>
            </a:p>
          </p:txBody>
        </p:sp>
        <p:sp>
          <p:nvSpPr>
            <p:cNvPr id="10" name="文本8"/>
            <p:cNvSpPr txBox="1"/>
            <p:nvPr/>
          </p:nvSpPr>
          <p:spPr>
            <a:xfrm rot="0">
              <a:off x="3832446" y="2775662"/>
              <a:ext cx="1565386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搅拌叶轮</a:t>
              </a:r>
            </a:p>
          </p:txBody>
        </p:sp>
        <p:sp>
          <p:nvSpPr>
            <p:cNvPr id="11" name="文本9"/>
            <p:cNvSpPr txBox="1"/>
            <p:nvPr/>
          </p:nvSpPr>
          <p:spPr>
            <a:xfrm rot="0">
              <a:off x="3921886" y="3170100"/>
              <a:ext cx="2081442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生物传感器装置</a:t>
              </a:r>
            </a:p>
          </p:txBody>
        </p:sp>
        <p:sp>
          <p:nvSpPr>
            <p:cNvPr id="12" name="文本10"/>
            <p:cNvSpPr txBox="1"/>
            <p:nvPr/>
          </p:nvSpPr>
          <p:spPr>
            <a:xfrm rot="0">
              <a:off x="4439223" y="4561876"/>
              <a:ext cx="1744406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空气入口</a:t>
              </a:r>
            </a:p>
          </p:txBody>
        </p:sp>
        <p:sp>
          <p:nvSpPr>
            <p:cNvPr id="13" name="文本11"/>
            <p:cNvSpPr txBox="1"/>
            <p:nvPr/>
          </p:nvSpPr>
          <p:spPr>
            <a:xfrm rot="0">
              <a:off x="3977862" y="5439636"/>
              <a:ext cx="1597566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放料管</a:t>
              </a:r>
            </a:p>
          </p:txBody>
        </p:sp>
        <p:sp>
          <p:nvSpPr>
            <p:cNvPr id="14" name="形状1"/>
            <p:cNvSpPr txBox="1"/>
            <p:nvPr/>
          </p:nvSpPr>
          <p:spPr>
            <a:xfrm rot="0">
              <a:off x="327937" y="4792683"/>
              <a:ext cx="797865" cy="425510"/>
            </a:xfrm>
            <a:prstGeom prst="rect"/>
            <a:solidFill>
              <a:srgbClr val="FFFFFF"/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wrap="square" rtlCol="0" anchor="ctr"/>
            <a:lstStyle/>
            <a:p>
              <a:pPr marL="0" algn="ctr"/>
            </a:p>
          </p:txBody>
        </p:sp>
        <p:sp>
          <p:nvSpPr>
            <p:cNvPr id="15" name="文本17"/>
            <p:cNvSpPr txBox="1"/>
            <p:nvPr/>
          </p:nvSpPr>
          <p:spPr>
            <a:xfrm rot="0">
              <a:off x="323688" y="4737453"/>
              <a:ext cx="797865" cy="485506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阀门</a:t>
              </a:r>
            </a:p>
          </p:txBody>
        </p:sp>
        <p:sp>
          <p:nvSpPr>
            <p:cNvPr id="16" name="文本12"/>
            <p:cNvSpPr txBox="1"/>
            <p:nvPr/>
          </p:nvSpPr>
          <p:spPr>
            <a:xfrm rot="0">
              <a:off x="106476" y="740332"/>
              <a:ext cx="1933794" cy="948852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培养物或营养物质的加入口</a:t>
              </a:r>
            </a:p>
          </p:txBody>
        </p:sp>
        <p:sp>
          <p:nvSpPr>
            <p:cNvPr id="17" name="文本13"/>
            <p:cNvSpPr txBox="1"/>
            <p:nvPr/>
          </p:nvSpPr>
          <p:spPr>
            <a:xfrm rot="0">
              <a:off x="206564" y="1359845"/>
              <a:ext cx="1290676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观察孔</a:t>
              </a:r>
            </a:p>
          </p:txBody>
        </p:sp>
        <p:sp>
          <p:nvSpPr>
            <p:cNvPr id="18" name="文本14"/>
            <p:cNvSpPr txBox="1"/>
            <p:nvPr/>
          </p:nvSpPr>
          <p:spPr>
            <a:xfrm rot="0">
              <a:off x="169651" y="1754283"/>
              <a:ext cx="1164324" cy="637933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取样管</a:t>
              </a:r>
            </a:p>
          </p:txBody>
        </p:sp>
        <p:sp>
          <p:nvSpPr>
            <p:cNvPr id="19" name="文本15"/>
            <p:cNvSpPr txBox="1"/>
            <p:nvPr/>
          </p:nvSpPr>
          <p:spPr>
            <a:xfrm rot="0">
              <a:off x="0" y="2643440"/>
              <a:ext cx="1703805" cy="948852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温度传感器和控制装置</a:t>
              </a:r>
            </a:p>
          </p:txBody>
        </p:sp>
        <p:sp>
          <p:nvSpPr>
            <p:cNvPr id="20" name="文本16"/>
            <p:cNvSpPr txBox="1"/>
            <p:nvPr/>
          </p:nvSpPr>
          <p:spPr>
            <a:xfrm rot="0">
              <a:off x="323477" y="3457572"/>
              <a:ext cx="1213303" cy="948852"/>
            </a:xfrm>
            <a:prstGeom prst="rect">
              <a:avLst/>
            </a:prstGeom>
            <a:noFill/>
          </p:spPr>
          <p:txBody>
            <a:bodyPr wrap="square" rtlCol="0" anchor="t"/>
            <a:lstStyle/>
            <a:p>
              <a:pPr marL="0" algn="l"/>
              <a:r>
                <a:rPr lang="zh-CN" altLang="en-US" sz="1600" b="1" i="0" dirty="0">
                  <a:solidFill>
                    <a:srgbClr val="000000"/>
                  </a:solidFill>
                  <a:latin typeface="微软雅黑"/>
                  <a:ea typeface="微软雅黑"/>
                </a:rPr>
                <a:t>冷却水进入口</a:t>
              </a:r>
            </a:p>
          </p:txBody>
        </p:sp>
      </p:grpSp>
      <p:sp>
        <p:nvSpPr>
          <p:cNvPr id="21" name="文本1"/>
          <p:cNvSpPr txBox="1"/>
          <p:nvPr/>
        </p:nvSpPr>
        <p:spPr>
          <a:xfrm rot="0">
            <a:off x="365095" y="326824"/>
            <a:ext cx="4862195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800" b="0" i="0" dirty="0">
                <a:solidFill>
                  <a:srgbClr val="3B00FF"/>
                </a:solidFill>
                <a:latin typeface="微软雅黑"/>
                <a:ea typeface="微软雅黑"/>
              </a:rPr>
              <a:t>工程发酵罐示意图：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4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427349" y="636708"/>
            <a:ext cx="11339198" cy="238384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499" b="0" i="0" dirty="0">
                <a:solidFill>
                  <a:srgbClr val="000000"/>
                </a:solidFill>
                <a:latin typeface="Arial"/>
                <a:ea typeface="Arial"/>
              </a:rPr>
              <a:t>      </a:t>
            </a:r>
            <a:r>
              <a:rPr lang="zh-CN" altLang="en-US" sz="2499" b="0" i="0" dirty="0">
                <a:solidFill>
                  <a:srgbClr val="000000"/>
                </a:solidFill>
                <a:latin typeface="微软雅黑"/>
                <a:ea typeface="微软雅黑"/>
              </a:rPr>
              <a:t>现在市面上流行一种</a:t>
            </a:r>
            <a:r>
              <a:rPr lang="zh-CN" altLang="en-US" sz="2499" b="1" i="0" dirty="0">
                <a:solidFill>
                  <a:srgbClr val="000000"/>
                </a:solidFill>
                <a:latin typeface="微软雅黑"/>
                <a:ea typeface="微软雅黑"/>
              </a:rPr>
              <a:t>小规模</a:t>
            </a:r>
            <a:r>
              <a:rPr lang="zh-CN" altLang="en-US" sz="2499" b="1" i="0" dirty="0">
                <a:solidFill>
                  <a:srgbClr val="000000"/>
                </a:solidFill>
                <a:latin typeface="Arial"/>
                <a:ea typeface="Arial"/>
              </a:rPr>
              <a:t>“</a:t>
            </a:r>
            <a:r>
              <a:rPr lang="zh-CN" altLang="en-US" sz="2499" b="1" i="0" dirty="0">
                <a:solidFill>
                  <a:srgbClr val="000000"/>
                </a:solidFill>
                <a:latin typeface="微软雅黑"/>
                <a:ea typeface="微软雅黑"/>
              </a:rPr>
              <a:t>精酿</a:t>
            </a:r>
            <a:r>
              <a:rPr lang="zh-CN" altLang="en-US" sz="2499" b="1" i="0" dirty="0">
                <a:solidFill>
                  <a:srgbClr val="000000"/>
                </a:solidFill>
                <a:latin typeface="Arial"/>
                <a:ea typeface="Arial"/>
              </a:rPr>
              <a:t>”</a:t>
            </a:r>
            <a:r>
              <a:rPr lang="zh-CN" altLang="en-US" sz="2499" b="1" i="0" dirty="0">
                <a:solidFill>
                  <a:srgbClr val="000000"/>
                </a:solidFill>
                <a:latin typeface="微软雅黑"/>
                <a:ea typeface="微软雅黑"/>
              </a:rPr>
              <a:t>啤酒</a:t>
            </a:r>
            <a:r>
              <a:rPr lang="zh-CN" altLang="en-US" sz="2499" b="0" i="0" dirty="0">
                <a:solidFill>
                  <a:srgbClr val="000000"/>
                </a:solidFill>
                <a:latin typeface="微软雅黑"/>
                <a:ea typeface="微软雅黑"/>
              </a:rPr>
              <a:t>，它的制作工艺与普通啤酒有所不同，如一般</a:t>
            </a:r>
            <a:r>
              <a:rPr lang="zh-CN" altLang="en-US" sz="2499" b="0" i="0" dirty="0">
                <a:solidFill>
                  <a:srgbClr val="FF0000"/>
                </a:solidFill>
                <a:latin typeface="微软雅黑"/>
                <a:ea typeface="微软雅黑"/>
              </a:rPr>
              <a:t>不添加食品添加剂，</a:t>
            </a:r>
            <a:r>
              <a:rPr lang="zh-CN" altLang="en-US" sz="2499" b="0" i="0" dirty="0">
                <a:solidFill>
                  <a:srgbClr val="000000"/>
                </a:solidFill>
                <a:latin typeface="微软雅黑"/>
                <a:ea typeface="微软雅黑"/>
              </a:rPr>
              <a:t>或</a:t>
            </a:r>
            <a:r>
              <a:rPr lang="zh-CN" altLang="en-US" sz="2499" b="0" i="0" dirty="0">
                <a:solidFill>
                  <a:srgbClr val="FF0000"/>
                </a:solidFill>
                <a:latin typeface="微软雅黑"/>
                <a:ea typeface="微软雅黑"/>
              </a:rPr>
              <a:t>不进行过滤或消毒处理</a:t>
            </a:r>
            <a:r>
              <a:rPr lang="zh-CN" altLang="en-US" sz="2499" b="0" i="0" dirty="0">
                <a:solidFill>
                  <a:srgbClr val="000000"/>
                </a:solidFill>
                <a:latin typeface="微软雅黑"/>
                <a:ea typeface="微软雅黑"/>
              </a:rPr>
              <a:t>等。有人认为饮用</a:t>
            </a:r>
            <a:r>
              <a:rPr lang="zh-CN" altLang="en-US" sz="2499" b="0" i="0" dirty="0">
                <a:solidFill>
                  <a:srgbClr val="3B00FF"/>
                </a:solidFill>
                <a:latin typeface="Arial"/>
                <a:ea typeface="Arial"/>
              </a:rPr>
              <a:t>“</a:t>
            </a:r>
            <a:r>
              <a:rPr lang="zh-CN" altLang="en-US" sz="2499" b="0" i="0" dirty="0">
                <a:solidFill>
                  <a:srgbClr val="3B00FF"/>
                </a:solidFill>
                <a:latin typeface="微软雅黑"/>
                <a:ea typeface="微软雅黑"/>
              </a:rPr>
              <a:t>精酿</a:t>
            </a:r>
            <a:r>
              <a:rPr lang="zh-CN" altLang="en-US" sz="2499" b="0" i="0" dirty="0">
                <a:solidFill>
                  <a:srgbClr val="3B00FF"/>
                </a:solidFill>
                <a:latin typeface="Arial"/>
                <a:ea typeface="Arial"/>
              </a:rPr>
              <a:t>”</a:t>
            </a:r>
            <a:r>
              <a:rPr lang="zh-CN" altLang="en-US" sz="2499" b="0" i="0" dirty="0">
                <a:solidFill>
                  <a:srgbClr val="3B00FF"/>
                </a:solidFill>
                <a:latin typeface="微软雅黑"/>
                <a:ea typeface="微软雅黑"/>
              </a:rPr>
              <a:t>啤酒比饮用</a:t>
            </a:r>
            <a:r>
              <a:rPr lang="zh-CN" altLang="en-US" sz="2499" b="0" i="0" dirty="0">
                <a:solidFill>
                  <a:srgbClr val="3B00FF"/>
                </a:solidFill>
                <a:latin typeface="Arial"/>
                <a:ea typeface="Arial"/>
              </a:rPr>
              <a:t>“</a:t>
            </a:r>
            <a:r>
              <a:rPr lang="zh-CN" altLang="en-US" sz="2499" b="0" i="0" dirty="0">
                <a:solidFill>
                  <a:srgbClr val="3B00FF"/>
                </a:solidFill>
                <a:latin typeface="微软雅黑"/>
                <a:ea typeface="微软雅黑"/>
              </a:rPr>
              <a:t>工业</a:t>
            </a:r>
            <a:r>
              <a:rPr lang="zh-CN" altLang="en-US" sz="2499" b="0" i="0" dirty="0">
                <a:solidFill>
                  <a:srgbClr val="3B00FF"/>
                </a:solidFill>
                <a:latin typeface="Arial"/>
                <a:ea typeface="Arial"/>
              </a:rPr>
              <a:t>”</a:t>
            </a:r>
            <a:r>
              <a:rPr lang="zh-CN" altLang="en-US" sz="2499" b="0" i="0" dirty="0">
                <a:solidFill>
                  <a:srgbClr val="3B00FF"/>
                </a:solidFill>
                <a:latin typeface="微软雅黑"/>
                <a:ea typeface="微软雅黑"/>
              </a:rPr>
              <a:t>啤酒更健康</a:t>
            </a:r>
            <a:r>
              <a:rPr lang="zh-CN" altLang="en-US" sz="2499" b="0" i="0" dirty="0">
                <a:solidFill>
                  <a:srgbClr val="000000"/>
                </a:solidFill>
                <a:latin typeface="微软雅黑"/>
                <a:ea typeface="微软雅黑"/>
              </a:rPr>
              <a:t>，你怎么看待这个问题？</a:t>
            </a:r>
          </a:p>
          <a:p>
            <a:pPr marL="0" algn="l"/>
            <a:r>
              <a:rPr lang="zh-CN" altLang="en-US" sz="2499" b="0" i="0" dirty="0">
                <a:solidFill>
                  <a:srgbClr val="000000"/>
                </a:solidFill>
                <a:latin typeface="微软雅黑"/>
                <a:ea typeface="微软雅黑"/>
              </a:rPr>
              <a:t>     </a:t>
            </a:r>
            <a:r>
              <a:rPr lang="zh-CN" altLang="en-US" sz="2499" b="0" i="0" dirty="0">
                <a:solidFill>
                  <a:srgbClr val="000000"/>
                </a:solidFill>
                <a:latin typeface="Arial"/>
                <a:ea typeface="Arial"/>
              </a:rPr>
              <a:t>“</a:t>
            </a:r>
            <a:r>
              <a:rPr lang="zh-CN" altLang="en-US" sz="2499" b="0" i="0" dirty="0">
                <a:solidFill>
                  <a:srgbClr val="000000"/>
                </a:solidFill>
                <a:latin typeface="微软雅黑"/>
                <a:ea typeface="微软雅黑"/>
              </a:rPr>
              <a:t>精酿</a:t>
            </a:r>
            <a:r>
              <a:rPr lang="zh-CN" altLang="en-US" sz="2499" b="0" i="0" dirty="0">
                <a:solidFill>
                  <a:srgbClr val="000000"/>
                </a:solidFill>
                <a:latin typeface="Arial"/>
                <a:ea typeface="Arial"/>
              </a:rPr>
              <a:t>” </a:t>
            </a:r>
            <a:r>
              <a:rPr lang="zh-CN" altLang="en-US" sz="2499" b="0" i="0" dirty="0">
                <a:solidFill>
                  <a:srgbClr val="000000"/>
                </a:solidFill>
                <a:latin typeface="微软雅黑"/>
                <a:ea typeface="微软雅黑"/>
              </a:rPr>
              <a:t>啤酒发酵时间长、产量低和价格高，却依然有着市场需求，我们</a:t>
            </a:r>
            <a:r>
              <a:rPr lang="zh-CN" altLang="en-US" sz="2499" b="0" i="0" dirty="0">
                <a:solidFill>
                  <a:srgbClr val="3B00FF"/>
                </a:solidFill>
                <a:latin typeface="微软雅黑"/>
                <a:ea typeface="微软雅黑"/>
              </a:rPr>
              <a:t>如何辩证地看待效率与品质，大规模生产与小规模制作的关系</a:t>
            </a:r>
            <a:r>
              <a:rPr lang="zh-CN" altLang="en-US" sz="2499" b="0" i="0" dirty="0">
                <a:solidFill>
                  <a:srgbClr val="000000"/>
                </a:solidFill>
                <a:latin typeface="微软雅黑"/>
                <a:ea typeface="微软雅黑"/>
              </a:rPr>
              <a:t>？</a:t>
            </a:r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11" t="29711" r="14045" b="36607"/>
          <a:stretch>
            <a:fillRect/>
          </a:stretch>
        </p:blipFill>
        <p:spPr>
          <a:xfrm rot="0">
            <a:off x="3029036" y="3020054"/>
            <a:ext cx="5384673" cy="1956778"/>
          </a:xfrm>
          <a:prstGeom prst="rect">
            <a:avLst/>
          </a:prstGeom>
        </p:spPr>
      </p:pic>
      <p:pic>
        <p:nvPicPr>
          <p:cNvPr id="4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648" t="22796" r="31114" b="210"/>
          <a:stretch>
            <a:fillRect/>
          </a:stretch>
        </p:blipFill>
        <p:spPr>
          <a:xfrm rot="16200000">
            <a:off x="5191125" y="-213360"/>
            <a:ext cx="1812598" cy="12192495"/>
          </a:xfrm>
          <a:prstGeom prst="rect">
            <a:avLst/>
          </a:prstGeom>
        </p:spPr>
      </p:pic>
      <p:sp>
        <p:nvSpPr>
          <p:cNvPr id="5" name="文本2"/>
          <p:cNvSpPr txBox="1"/>
          <p:nvPr/>
        </p:nvSpPr>
        <p:spPr>
          <a:xfrm rot="0">
            <a:off x="611781" y="3020177"/>
            <a:ext cx="2176206" cy="1497902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899" b="1" i="0" dirty="0">
                <a:solidFill>
                  <a:srgbClr val="FF0000"/>
                </a:solidFill>
                <a:latin typeface="微软雅黑"/>
                <a:ea typeface="微软雅黑"/>
              </a:rPr>
              <a:t>既要效率</a:t>
            </a:r>
          </a:p>
          <a:p>
            <a:pPr marL="0" algn="l"/>
            <a:r>
              <a:rPr lang="zh-CN" altLang="en-US" sz="3899" b="1" i="0" dirty="0">
                <a:solidFill>
                  <a:srgbClr val="FF0000"/>
                </a:solidFill>
                <a:latin typeface="微软雅黑"/>
                <a:ea typeface="微软雅黑"/>
              </a:rPr>
              <a:t>也要品质</a:t>
            </a:r>
          </a:p>
        </p:txBody>
      </p:sp>
      <p:sp>
        <p:nvSpPr>
          <p:cNvPr id="6" name="文本3"/>
          <p:cNvSpPr txBox="1"/>
          <p:nvPr/>
        </p:nvSpPr>
        <p:spPr>
          <a:xfrm rot="0">
            <a:off x="8407413" y="3020187"/>
            <a:ext cx="3785930" cy="1497902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899" b="1" i="0" dirty="0">
                <a:solidFill>
                  <a:srgbClr val="FF0000"/>
                </a:solidFill>
                <a:latin typeface="微软雅黑"/>
                <a:ea typeface="微软雅黑"/>
              </a:rPr>
              <a:t>同时满足大众多样化的需求！</a:t>
            </a:r>
          </a:p>
        </p:txBody>
      </p:sp>
      <p:sp>
        <p:nvSpPr>
          <p:cNvPr id="7" name="文本4"/>
          <p:cNvSpPr txBox="1"/>
          <p:nvPr/>
        </p:nvSpPr>
        <p:spPr>
          <a:xfrm rot="0">
            <a:off x="224666" y="48"/>
            <a:ext cx="2950877" cy="74364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3299" b="1" i="0" dirty="0">
                <a:solidFill>
                  <a:srgbClr val="000000"/>
                </a:solidFill>
                <a:latin typeface="微软雅黑"/>
                <a:ea typeface="微软雅黑"/>
              </a:rPr>
              <a:t>【辩证讨论】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5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2350237" y="2176882"/>
            <a:ext cx="8379743" cy="1799622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9599" b="1" i="0" dirty="0">
                <a:solidFill>
                  <a:srgbClr val="FF0000"/>
                </a:solidFill>
                <a:latin typeface="微软雅黑"/>
                <a:ea typeface="微软雅黑"/>
              </a:rPr>
              <a:t>谢谢大家！^^</a:t>
            </a:r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0">
            <a:off x="0" y="0"/>
            <a:ext cx="4396778" cy="4506887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pic>
        <p:nvPicPr>
          <p:cNvPr id="4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6096076" y="159287"/>
            <a:ext cx="6095924" cy="6698713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6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 rot="0">
            <a:off x="2403453" y="120444"/>
            <a:ext cx="8826675" cy="116268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899" b="0" i="0" dirty="0">
                <a:solidFill>
                  <a:srgbClr val="C72727"/>
                </a:solidFill>
                <a:latin typeface="微软雅黑"/>
                <a:ea typeface="微软雅黑"/>
              </a:rPr>
              <a:t>        你吃过常州本地产的“仙鹤”牌酱油吗？</a:t>
            </a:r>
          </a:p>
          <a:p>
            <a:pPr marL="0" algn="l"/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21" t="3729" r="24258" b="0"/>
          <a:stretch>
            <a:fillRect/>
          </a:stretch>
        </p:blipFill>
        <p:spPr>
          <a:xfrm rot="0">
            <a:off x="366265" y="120596"/>
            <a:ext cx="2726617" cy="6592186"/>
          </a:xfrm>
          <a:prstGeom prst="rect">
            <a:avLst/>
          </a:prstGeom>
        </p:spPr>
      </p:pic>
      <p:sp>
        <p:nvSpPr>
          <p:cNvPr id="4" name="文本2"/>
          <p:cNvSpPr txBox="1"/>
          <p:nvPr/>
        </p:nvSpPr>
        <p:spPr>
          <a:xfrm rot="0">
            <a:off x="3382213" y="668226"/>
            <a:ext cx="8134350" cy="260413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      仙鹤酱油创始于1869年的中华老字号，同治八年江南盐运司颁发的“官盐”牌考证，企业距今已有149年的历史。相比与市面上一般酱油采用</a:t>
            </a:r>
            <a:r>
              <a:rPr lang="zh-CN" altLang="en-US" sz="2399" b="0" i="0" dirty="0">
                <a:solidFill>
                  <a:srgbClr val="006EFF"/>
                </a:solidFill>
                <a:latin typeface="微软雅黑"/>
                <a:ea typeface="微软雅黑"/>
              </a:rPr>
              <a:t>黄豆</a:t>
            </a:r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酿制，</a:t>
            </a:r>
            <a:r>
              <a:rPr lang="zh-CN" altLang="en-US" sz="2399" b="0" i="0" dirty="0">
                <a:solidFill>
                  <a:srgbClr val="006EFF"/>
                </a:solidFill>
                <a:latin typeface="微软雅黑"/>
                <a:ea typeface="微软雅黑"/>
              </a:rPr>
              <a:t>添加各种食品添加剂</a:t>
            </a:r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 ，仙鹤酱油使用价格更高，但品质更好的</a:t>
            </a:r>
            <a:r>
              <a:rPr lang="zh-CN" altLang="en-US" sz="2399" b="0" i="0" dirty="0">
                <a:solidFill>
                  <a:srgbClr val="006EFF"/>
                </a:solidFill>
                <a:latin typeface="微软雅黑"/>
                <a:ea typeface="微软雅黑"/>
              </a:rPr>
              <a:t>黑豆</a:t>
            </a:r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作原料，同时坚持</a:t>
            </a:r>
            <a:r>
              <a:rPr lang="zh-CN" altLang="en-US" sz="2399" b="0" i="0" dirty="0">
                <a:solidFill>
                  <a:srgbClr val="006EFF"/>
                </a:solidFill>
                <a:latin typeface="微软雅黑"/>
                <a:ea typeface="微软雅黑"/>
              </a:rPr>
              <a:t>不添加任何食品添加剂</a:t>
            </a:r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，利用</a:t>
            </a:r>
            <a:r>
              <a:rPr lang="zh-CN" altLang="en-US" sz="2399" b="0" i="0" dirty="0">
                <a:solidFill>
                  <a:srgbClr val="006EFF"/>
                </a:solidFill>
                <a:latin typeface="微软雅黑"/>
                <a:ea typeface="微软雅黑"/>
              </a:rPr>
              <a:t>高盐稀态发酵法</a:t>
            </a:r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酿造，使得其氨基酸含量更丰富，味道更浓郁。</a:t>
            </a:r>
          </a:p>
        </p:txBody>
      </p:sp>
      <p:pic>
        <p:nvPicPr>
          <p:cNvPr id="5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623" t="25984" r="25100" b="54977"/>
          <a:stretch>
            <a:fillRect/>
          </a:stretch>
        </p:blipFill>
        <p:spPr>
          <a:xfrm rot="0">
            <a:off x="3303965" y="3845766"/>
            <a:ext cx="4490752" cy="2363791"/>
          </a:xfrm>
          <a:prstGeom prst="rect">
            <a:avLst/>
          </a:prstGeom>
        </p:spPr>
      </p:pic>
      <p:pic>
        <p:nvPicPr>
          <p:cNvPr id="6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338" t="42917" r="7858" b="27007"/>
          <a:stretch>
            <a:fillRect/>
          </a:stretch>
        </p:blipFill>
        <p:spPr>
          <a:xfrm rot="0">
            <a:off x="7870174" y="3807724"/>
            <a:ext cx="4126173" cy="2440029"/>
          </a:xfrm>
          <a:prstGeom prst="rect">
            <a:avLst/>
          </a:prstGeom>
        </p:spPr>
      </p:pic>
      <p:sp>
        <p:nvSpPr>
          <p:cNvPr id="7" name="文本3"/>
          <p:cNvSpPr txBox="1"/>
          <p:nvPr/>
        </p:nvSpPr>
        <p:spPr>
          <a:xfrm rot="0">
            <a:off x="3303670" y="2707376"/>
            <a:ext cx="8096250" cy="340868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/>
            </a:r>
          </a:p>
          <a:p>
            <a:pPr marL="0" algn="l"/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      这么好的酱油，现在在各个超市却很少见其的踪迹。</a:t>
            </a:r>
          </a:p>
          <a:p>
            <a:pPr marL="0" algn="l"/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    【课后实践】请课下了解</a:t>
            </a:r>
            <a:r>
              <a:rPr lang="zh-CN" altLang="en-US" sz="2399" b="0" i="0" dirty="0">
                <a:solidFill>
                  <a:srgbClr val="FF0000"/>
                </a:solidFill>
                <a:latin typeface="微软雅黑"/>
                <a:ea typeface="微软雅黑"/>
              </a:rPr>
              <a:t>酱油的工业化酿造流程</a:t>
            </a:r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，了解仙鹤酱油不再流行的原因，有机会也可以做</a:t>
            </a:r>
            <a:r>
              <a:rPr lang="zh-CN" altLang="en-US" sz="2399" b="0" i="0" dirty="0">
                <a:solidFill>
                  <a:srgbClr val="FF0000"/>
                </a:solidFill>
                <a:latin typeface="微软雅黑"/>
                <a:ea typeface="微软雅黑"/>
              </a:rPr>
              <a:t>实地调查</a:t>
            </a:r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，从</a:t>
            </a:r>
            <a:r>
              <a:rPr lang="zh-CN" altLang="en-US" sz="2399" b="0" i="0" dirty="0">
                <a:solidFill>
                  <a:srgbClr val="3B00FF"/>
                </a:solidFill>
                <a:latin typeface="微软雅黑"/>
                <a:ea typeface="微软雅黑"/>
              </a:rPr>
              <a:t>营销推广、技术提升、产品创新、预算和风险</a:t>
            </a:r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等方面，小组合作完成一份</a:t>
            </a:r>
            <a:r>
              <a:rPr lang="zh-CN" altLang="en-US" sz="2399" b="0" i="0" dirty="0">
                <a:solidFill>
                  <a:srgbClr val="C72727"/>
                </a:solidFill>
                <a:latin typeface="微软雅黑"/>
                <a:ea typeface="微软雅黑"/>
              </a:rPr>
              <a:t>《振兴“仙鹤”酱油策划书》</a:t>
            </a:r>
            <a:r>
              <a:rPr lang="zh-CN" altLang="en-US" sz="2399" b="0" i="0" dirty="0">
                <a:solidFill>
                  <a:srgbClr val="000000"/>
                </a:solidFill>
                <a:latin typeface="微软雅黑"/>
                <a:ea typeface="微软雅黑"/>
              </a:rPr>
              <a:t>，最后展示交流。</a:t>
            </a:r>
          </a:p>
          <a:p>
            <a:pPr marL="0" algn="l"/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1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25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5" grpId="0" animBg="1"/>
      <p:bldP spid="5" grpId="1" animBg="1"/>
      <p:bldP spid="7" grpId="0" animBg="1"/>
      <p:bldP spid="6" grpId="1" animBg="1"/>
    </p:bldLst>
  </p:timing>
</p:sld>
</file>

<file path=ppt/slides/slide17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 rot="0">
            <a:off x="798887" y="224038"/>
            <a:ext cx="2585720" cy="648335"/>
          </a:xfrm>
          <a:prstGeom prst="rect"/>
          <a:solidFill>
            <a:srgbClr val="7DAE93">
              <a:alpha val="30980"/>
            </a:srgbClr>
          </a:solidFill>
          <a:ln w="19050">
            <a:solidFill>
              <a:srgbClr val="000000">
                <a:alpha val="74509"/>
              </a:srgbClr>
            </a:solidFill>
            <a:prstDash val="solid"/>
          </a:ln>
        </p:spPr>
        <p:txBody>
          <a:bodyPr wrap="square" rtlCol="0" anchor="ctr"/>
          <a:lstStyle/>
          <a:p>
            <a:pPr marL="0" algn="ctr"/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0">
            <a:off x="631247" y="-67427"/>
            <a:ext cx="1070610" cy="1070610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sp>
        <p:nvSpPr>
          <p:cNvPr id="4" name="文本1"/>
          <p:cNvSpPr txBox="1"/>
          <p:nvPr/>
        </p:nvSpPr>
        <p:spPr>
          <a:xfrm rot="0">
            <a:off x="1607877" y="237373"/>
            <a:ext cx="191516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思考</a:t>
            </a:r>
            <a:r>
              <a:rPr lang="zh-CN" altLang="en-US" sz="2799" b="1" i="0" dirty="0">
                <a:solidFill>
                  <a:srgbClr val="000000"/>
                </a:solidFill>
                <a:latin typeface="Arial"/>
                <a:ea typeface="Arial"/>
              </a:rPr>
              <a:t> </a:t>
            </a:r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讨论</a:t>
            </a:r>
          </a:p>
        </p:txBody>
      </p:sp>
      <p:sp>
        <p:nvSpPr>
          <p:cNvPr id="5" name="文本2"/>
          <p:cNvSpPr txBox="1"/>
          <p:nvPr/>
        </p:nvSpPr>
        <p:spPr>
          <a:xfrm rot="0">
            <a:off x="631365" y="881701"/>
            <a:ext cx="9544050" cy="1171394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Arial"/>
                <a:ea typeface="Arial"/>
              </a:rPr>
              <a:t>1. </a:t>
            </a:r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微生物菌种资源丰富，选择发酵工程用的菌种时需要考虑哪些因素？</a:t>
            </a:r>
          </a:p>
        </p:txBody>
      </p:sp>
      <p:sp>
        <p:nvSpPr>
          <p:cNvPr id="6" name="形状2"/>
          <p:cNvSpPr txBox="1"/>
          <p:nvPr/>
        </p:nvSpPr>
        <p:spPr>
          <a:xfrm rot="0">
            <a:off x="2732637" y="1795863"/>
            <a:ext cx="6931657" cy="2412368"/>
          </a:xfrm>
          <a:prstGeom prst="rect"/>
          <a:solidFill>
            <a:srgbClr val="7DAE93">
              <a:alpha val="3098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需要考虑的因素有：</a:t>
            </a:r>
          </a:p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①在</a:t>
            </a:r>
            <a:r>
              <a:rPr lang="zh-CN" altLang="en-US" sz="2799" b="1" i="0" dirty="0">
                <a:solidFill>
                  <a:srgbClr val="C00000"/>
                </a:solidFill>
                <a:latin typeface="微软雅黑"/>
                <a:ea typeface="微软雅黑"/>
              </a:rPr>
              <a:t>低成本</a:t>
            </a:r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的培养基上能迅速生长繁殖</a:t>
            </a:r>
          </a:p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②生产所需代谢物的</a:t>
            </a:r>
            <a:r>
              <a:rPr lang="zh-CN" altLang="en-US" sz="2799" b="1" i="0" dirty="0">
                <a:solidFill>
                  <a:srgbClr val="C00000"/>
                </a:solidFill>
                <a:latin typeface="微软雅黑"/>
                <a:ea typeface="微软雅黑"/>
              </a:rPr>
              <a:t>产量高</a:t>
            </a:r>
            <a:r>
              <a:rPr lang="zh-CN" altLang="en-US" sz="2799" b="0" i="0" dirty="0">
                <a:solidFill>
                  <a:srgbClr val="C00000"/>
                </a:solidFill>
                <a:latin typeface="微软雅黑"/>
                <a:ea typeface="微软雅黑"/>
              </a:rPr>
              <a:t/>
            </a:r>
          </a:p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③发酵条件</a:t>
            </a:r>
            <a:r>
              <a:rPr lang="zh-CN" altLang="en-US" sz="2799" b="1" i="0" dirty="0">
                <a:solidFill>
                  <a:srgbClr val="C00000"/>
                </a:solidFill>
                <a:latin typeface="微软雅黑"/>
                <a:ea typeface="微软雅黑"/>
              </a:rPr>
              <a:t>容易控制</a:t>
            </a:r>
            <a:r>
              <a:rPr lang="zh-CN" altLang="en-US" sz="2799" b="0" i="0" dirty="0">
                <a:solidFill>
                  <a:srgbClr val="C00000"/>
                </a:solidFill>
                <a:latin typeface="微软雅黑"/>
                <a:ea typeface="微软雅黑"/>
              </a:rPr>
              <a:t/>
            </a:r>
          </a:p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④菌种</a:t>
            </a:r>
            <a:r>
              <a:rPr lang="zh-CN" altLang="en-US" sz="2799" b="1" i="0" dirty="0">
                <a:solidFill>
                  <a:srgbClr val="C00000"/>
                </a:solidFill>
                <a:latin typeface="微软雅黑"/>
                <a:ea typeface="微软雅黑"/>
              </a:rPr>
              <a:t>不易变异、退化</a:t>
            </a:r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等。</a:t>
            </a:r>
          </a:p>
        </p:txBody>
      </p:sp>
      <p:sp>
        <p:nvSpPr>
          <p:cNvPr id="7" name="文本3"/>
          <p:cNvSpPr txBox="1"/>
          <p:nvPr/>
        </p:nvSpPr>
        <p:spPr>
          <a:xfrm rot="0">
            <a:off x="1106770" y="4393072"/>
            <a:ext cx="3987496" cy="71247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  </a:t>
            </a:r>
            <a:r>
              <a:rPr lang="zh-CN" altLang="en-US" sz="2599" b="1" i="0" dirty="0">
                <a:solidFill>
                  <a:srgbClr val="000000"/>
                </a:solidFill>
                <a:latin typeface="微软雅黑"/>
                <a:ea typeface="微软雅黑"/>
              </a:rPr>
              <a:t>方法：</a:t>
            </a:r>
          </a:p>
        </p:txBody>
      </p:sp>
      <p:sp>
        <p:nvSpPr>
          <p:cNvPr id="8" name="文本4"/>
          <p:cNvSpPr txBox="1"/>
          <p:nvPr/>
        </p:nvSpPr>
        <p:spPr>
          <a:xfrm rot="0">
            <a:off x="2732392" y="4393159"/>
            <a:ext cx="9652796" cy="71247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自然界</a:t>
            </a:r>
            <a:r>
              <a:rPr lang="zh-CN" altLang="en-US" sz="2599" b="1" i="0" dirty="0">
                <a:solidFill>
                  <a:srgbClr val="FF0000"/>
                </a:solidFill>
                <a:latin typeface="微软雅黑"/>
                <a:ea typeface="微软雅黑"/>
              </a:rPr>
              <a:t>直接筛选</a:t>
            </a:r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性状优良的常规菌种；</a:t>
            </a:r>
          </a:p>
        </p:txBody>
      </p:sp>
      <p:sp>
        <p:nvSpPr>
          <p:cNvPr id="9" name="文本5"/>
          <p:cNvSpPr txBox="1"/>
          <p:nvPr/>
        </p:nvSpPr>
        <p:spPr>
          <a:xfrm rot="0">
            <a:off x="2732713" y="4912347"/>
            <a:ext cx="8400302" cy="71247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通过</a:t>
            </a:r>
            <a:r>
              <a:rPr lang="zh-CN" altLang="en-US" sz="2599" b="1" i="0" dirty="0">
                <a:solidFill>
                  <a:srgbClr val="FF0000"/>
                </a:solidFill>
                <a:latin typeface="微软雅黑"/>
                <a:ea typeface="微软雅黑"/>
              </a:rPr>
              <a:t>诱变育种</a:t>
            </a:r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或</a:t>
            </a:r>
            <a:r>
              <a:rPr lang="zh-CN" altLang="en-US" sz="2599" b="1" i="0" dirty="0">
                <a:solidFill>
                  <a:srgbClr val="FF0000"/>
                </a:solidFill>
                <a:latin typeface="微软雅黑"/>
                <a:ea typeface="微软雅黑"/>
              </a:rPr>
              <a:t>基因工程育种</a:t>
            </a:r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获得。</a:t>
            </a:r>
          </a:p>
        </p:txBody>
      </p:sp>
      <p:sp>
        <p:nvSpPr>
          <p:cNvPr id="10" name="文本6"/>
          <p:cNvSpPr txBox="1"/>
          <p:nvPr/>
        </p:nvSpPr>
        <p:spPr>
          <a:xfrm rot="0">
            <a:off x="1106780" y="5267744"/>
            <a:ext cx="4172376" cy="71247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  </a:t>
            </a:r>
            <a:r>
              <a:rPr lang="zh-CN" altLang="en-US" sz="2599" b="1" i="0" dirty="0">
                <a:solidFill>
                  <a:srgbClr val="000000"/>
                </a:solidFill>
                <a:latin typeface="微软雅黑"/>
                <a:ea typeface="微软雅黑"/>
              </a:rPr>
              <a:t>实例：</a:t>
            </a:r>
          </a:p>
        </p:txBody>
      </p:sp>
      <p:sp>
        <p:nvSpPr>
          <p:cNvPr id="11" name="文本7"/>
          <p:cNvSpPr txBox="1"/>
          <p:nvPr/>
        </p:nvSpPr>
        <p:spPr>
          <a:xfrm rot="0">
            <a:off x="2732211" y="5466655"/>
            <a:ext cx="8684131" cy="712471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选产酸量高的黑曲霉生产柠檬酸；</a:t>
            </a:r>
          </a:p>
        </p:txBody>
      </p:sp>
      <p:sp>
        <p:nvSpPr>
          <p:cNvPr id="12" name="文本8"/>
          <p:cNvSpPr txBox="1"/>
          <p:nvPr/>
        </p:nvSpPr>
        <p:spPr>
          <a:xfrm rot="0">
            <a:off x="2732278" y="5979309"/>
            <a:ext cx="8965356" cy="1047637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599" b="0" i="0" dirty="0">
                <a:solidFill>
                  <a:srgbClr val="000000"/>
                </a:solidFill>
                <a:latin typeface="微软雅黑"/>
                <a:ea typeface="微软雅黑"/>
              </a:rPr>
              <a:t>使用基因工程改造的啤酒酵母生产啤酒。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8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 rot="0">
            <a:off x="461963" y="986790"/>
            <a:ext cx="2585720" cy="648335"/>
          </a:xfrm>
          <a:prstGeom prst="rect"/>
          <a:solidFill>
            <a:srgbClr val="7DAE93">
              <a:alpha val="30980"/>
            </a:srgbClr>
          </a:solidFill>
          <a:ln w="19050">
            <a:solidFill>
              <a:srgbClr val="000000">
                <a:alpha val="74509"/>
              </a:srgbClr>
            </a:solidFill>
            <a:prstDash val="solid"/>
          </a:ln>
        </p:spPr>
        <p:txBody>
          <a:bodyPr wrap="square" rtlCol="0" anchor="ctr"/>
          <a:lstStyle/>
          <a:p>
            <a:pPr marL="0" algn="ctr"/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0">
            <a:off x="294323" y="695325"/>
            <a:ext cx="1070610" cy="1070610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sp>
        <p:nvSpPr>
          <p:cNvPr id="4" name="文本1"/>
          <p:cNvSpPr txBox="1"/>
          <p:nvPr/>
        </p:nvSpPr>
        <p:spPr>
          <a:xfrm rot="0">
            <a:off x="1270953" y="1000125"/>
            <a:ext cx="191516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思考</a:t>
            </a:r>
            <a:r>
              <a:rPr lang="zh-CN" altLang="en-US" sz="2799" b="1" i="0" dirty="0">
                <a:solidFill>
                  <a:srgbClr val="000000"/>
                </a:solidFill>
                <a:latin typeface="Arial"/>
                <a:ea typeface="Arial"/>
              </a:rPr>
              <a:t> </a:t>
            </a:r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讨论</a:t>
            </a:r>
          </a:p>
        </p:txBody>
      </p:sp>
      <p:sp>
        <p:nvSpPr>
          <p:cNvPr id="5" name="文本2"/>
          <p:cNvSpPr txBox="1"/>
          <p:nvPr/>
        </p:nvSpPr>
        <p:spPr>
          <a:xfrm rot="0">
            <a:off x="828589" y="1878492"/>
            <a:ext cx="10156193" cy="1171394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Arial"/>
                <a:ea typeface="Arial"/>
              </a:rPr>
              <a:t>2. </a:t>
            </a:r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在进行发酵生产时，排出的气体和废弃培养液等能直接排放到外界环境中吗？为什么？</a:t>
            </a:r>
          </a:p>
        </p:txBody>
      </p:sp>
      <p:sp>
        <p:nvSpPr>
          <p:cNvPr id="6" name="形状2"/>
          <p:cNvSpPr txBox="1"/>
          <p:nvPr/>
        </p:nvSpPr>
        <p:spPr>
          <a:xfrm rot="0">
            <a:off x="721976" y="3215421"/>
            <a:ext cx="10727055" cy="1739265"/>
          </a:xfrm>
          <a:prstGeom prst="rect"/>
          <a:solidFill>
            <a:srgbClr val="7DAE93">
              <a:alpha val="3098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wrap="square" rtlCol="0" anchor="t"/>
          <a:lstStyle/>
          <a:p>
            <a:pPr marL="0" algn="l"/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   不能</a:t>
            </a:r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。因为在进行发酵生产时，</a:t>
            </a:r>
            <a:r>
              <a:rPr lang="zh-CN" altLang="en-US" sz="2799" b="0" i="0" dirty="0">
                <a:solidFill>
                  <a:srgbClr val="C72727"/>
                </a:solidFill>
                <a:latin typeface="微软雅黑"/>
                <a:ea typeface="微软雅黑"/>
              </a:rPr>
              <a:t>微生物及其代谢物中都可能含有危害环境的物质</a:t>
            </a:r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。为了减少或避免污染物的产生和排放，实现清洁生产，应该对排出的气体和废弃培养液进行</a:t>
            </a:r>
            <a:r>
              <a:rPr lang="zh-CN" altLang="en-US" sz="2799" b="1" i="0" dirty="0">
                <a:solidFill>
                  <a:srgbClr val="000000"/>
                </a:solidFill>
                <a:latin typeface="微软雅黑"/>
                <a:ea typeface="微软雅黑"/>
              </a:rPr>
              <a:t>二次清洁或灭菌处理</a:t>
            </a:r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0">
            <a:off x="0" y="0"/>
            <a:ext cx="1901825" cy="1949450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8602345" y="2913380"/>
            <a:ext cx="3589655" cy="3944620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pic>
        <p:nvPicPr>
          <p:cNvPr id="4" name="表格1"/>
          <p:cNvPicPr>
            <a:picLocks noChangeAspect="1"/>
          </p:cNvPicPr>
          <p:nvPr/>
        </p:nvPicPr>
        <p:blipFill>
          <a:fillRect/>
          <a:blip r:embed="rId4"/>
          <a:stretch/>
        </p:blipFill>
        <p:spPr>
          <a:xfrm>
            <a:off x="960755" y="988695"/>
            <a:ext cx="10525125" cy="5259839"/>
          </a:xfrm>
          <a:prstGeom prst="rect">
            <a:avLst/>
          </a:prstGeom>
        </p:spPr>
      </p:pic>
      <p:sp>
        <p:nvSpPr>
          <p:cNvPr id="5" name="文本1"/>
          <p:cNvSpPr txBox="1"/>
          <p:nvPr/>
        </p:nvSpPr>
        <p:spPr>
          <a:xfrm rot="0">
            <a:off x="3706495" y="1607820"/>
            <a:ext cx="3223895" cy="114363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只使用麦芽、啤酒花、酵母菌和水</a:t>
            </a:r>
          </a:p>
        </p:txBody>
      </p:sp>
      <p:sp>
        <p:nvSpPr>
          <p:cNvPr id="6" name="文本2"/>
          <p:cNvSpPr txBox="1"/>
          <p:nvPr/>
        </p:nvSpPr>
        <p:spPr>
          <a:xfrm rot="0">
            <a:off x="7122478" y="1619885"/>
            <a:ext cx="4438015" cy="1143635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麦芽、啤酒花、酵母菌、水、大米、玉米、淀粉等</a:t>
            </a:r>
          </a:p>
        </p:txBody>
      </p:sp>
      <p:sp>
        <p:nvSpPr>
          <p:cNvPr id="7" name="文本3"/>
          <p:cNvSpPr txBox="1"/>
          <p:nvPr/>
        </p:nvSpPr>
        <p:spPr>
          <a:xfrm rot="0">
            <a:off x="4520248" y="2957830"/>
            <a:ext cx="159512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不添加</a:t>
            </a:r>
          </a:p>
        </p:txBody>
      </p:sp>
      <p:sp>
        <p:nvSpPr>
          <p:cNvPr id="8" name="文本4"/>
          <p:cNvSpPr txBox="1"/>
          <p:nvPr/>
        </p:nvSpPr>
        <p:spPr>
          <a:xfrm rot="0">
            <a:off x="8516620" y="2883535"/>
            <a:ext cx="1612900" cy="992464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添加</a:t>
            </a:r>
            <a:r>
              <a:rPr lang="zh-CN" altLang="en-US" sz="2799" b="0" i="0" dirty="0">
                <a:solidFill>
                  <a:srgbClr val="000000"/>
                </a:solidFill>
                <a:latin typeface="Arial"/>
                <a:ea typeface="Arial"/>
              </a:rPr>
              <a:t>	</a:t>
            </a:r>
          </a:p>
        </p:txBody>
      </p:sp>
      <p:sp>
        <p:nvSpPr>
          <p:cNvPr id="9" name="文本5"/>
          <p:cNvSpPr txBox="1"/>
          <p:nvPr/>
        </p:nvSpPr>
        <p:spPr>
          <a:xfrm rot="0">
            <a:off x="3409626" y="3731647"/>
            <a:ext cx="4124325" cy="61906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较高，口味丰富、浓郁</a:t>
            </a:r>
          </a:p>
        </p:txBody>
      </p:sp>
      <p:sp>
        <p:nvSpPr>
          <p:cNvPr id="10" name="文本6"/>
          <p:cNvSpPr txBox="1"/>
          <p:nvPr/>
        </p:nvSpPr>
        <p:spPr>
          <a:xfrm rot="0">
            <a:off x="7726045" y="3808730"/>
            <a:ext cx="286893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较低，口味清淡</a:t>
            </a:r>
          </a:p>
        </p:txBody>
      </p:sp>
      <p:sp>
        <p:nvSpPr>
          <p:cNvPr id="11" name="文本7"/>
          <p:cNvSpPr txBox="1"/>
          <p:nvPr/>
        </p:nvSpPr>
        <p:spPr>
          <a:xfrm rot="0">
            <a:off x="3822964" y="5071043"/>
            <a:ext cx="285750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FF0000"/>
                </a:solidFill>
                <a:latin typeface="微软雅黑"/>
                <a:ea typeface="微软雅黑"/>
              </a:rPr>
              <a:t>长，可达</a:t>
            </a:r>
            <a:r>
              <a:rPr lang="zh-CN" altLang="en-US" sz="2799" b="0" i="0" dirty="0">
                <a:solidFill>
                  <a:srgbClr val="FF0000"/>
                </a:solidFill>
                <a:latin typeface="Arial"/>
                <a:ea typeface="Arial"/>
              </a:rPr>
              <a:t>2</a:t>
            </a:r>
            <a:r>
              <a:rPr lang="zh-CN" altLang="en-US" sz="2799" b="0" i="0" dirty="0">
                <a:solidFill>
                  <a:srgbClr val="FF0000"/>
                </a:solidFill>
                <a:latin typeface="微软雅黑"/>
                <a:ea typeface="微软雅黑"/>
              </a:rPr>
              <a:t>个月</a:t>
            </a:r>
          </a:p>
        </p:txBody>
      </p:sp>
      <p:sp>
        <p:nvSpPr>
          <p:cNvPr id="12" name="文本8"/>
          <p:cNvSpPr txBox="1"/>
          <p:nvPr/>
        </p:nvSpPr>
        <p:spPr>
          <a:xfrm rot="0">
            <a:off x="7725413" y="5071243"/>
            <a:ext cx="3231515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FF0000"/>
                </a:solidFill>
                <a:latin typeface="微软雅黑"/>
                <a:ea typeface="微软雅黑"/>
              </a:rPr>
              <a:t>短，通常</a:t>
            </a:r>
            <a:r>
              <a:rPr lang="zh-CN" altLang="en-US" sz="2799" b="0" i="0" dirty="0">
                <a:solidFill>
                  <a:srgbClr val="FF0000"/>
                </a:solidFill>
                <a:latin typeface="Arial"/>
                <a:ea typeface="Arial"/>
              </a:rPr>
              <a:t>7</a:t>
            </a:r>
            <a:r>
              <a:rPr lang="zh-CN" altLang="en-US" sz="2799" b="0" i="0" dirty="0">
                <a:solidFill>
                  <a:srgbClr val="FF0000"/>
                </a:solidFill>
                <a:latin typeface="微软雅黑"/>
                <a:ea typeface="微软雅黑"/>
              </a:rPr>
              <a:t>天左右</a:t>
            </a:r>
          </a:p>
        </p:txBody>
      </p:sp>
      <p:sp>
        <p:nvSpPr>
          <p:cNvPr id="13" name="文本9"/>
          <p:cNvSpPr txBox="1"/>
          <p:nvPr/>
        </p:nvSpPr>
        <p:spPr>
          <a:xfrm rot="0">
            <a:off x="3822897" y="5634819"/>
            <a:ext cx="2990215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产量低、价格高</a:t>
            </a:r>
          </a:p>
        </p:txBody>
      </p:sp>
      <p:sp>
        <p:nvSpPr>
          <p:cNvPr id="14" name="文本10"/>
          <p:cNvSpPr txBox="1"/>
          <p:nvPr/>
        </p:nvSpPr>
        <p:spPr>
          <a:xfrm rot="0">
            <a:off x="7803232" y="5635219"/>
            <a:ext cx="307721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产量高、价格低</a:t>
            </a:r>
          </a:p>
        </p:txBody>
      </p:sp>
      <p:sp>
        <p:nvSpPr>
          <p:cNvPr id="15" name="文本11"/>
          <p:cNvSpPr txBox="1"/>
          <p:nvPr/>
        </p:nvSpPr>
        <p:spPr>
          <a:xfrm rot="0">
            <a:off x="3889181" y="4445194"/>
            <a:ext cx="285750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高，5-20°</a:t>
            </a:r>
          </a:p>
        </p:txBody>
      </p:sp>
      <p:sp>
        <p:nvSpPr>
          <p:cNvPr id="16" name="文本12"/>
          <p:cNvSpPr txBox="1"/>
          <p:nvPr/>
        </p:nvSpPr>
        <p:spPr>
          <a:xfrm rot="0">
            <a:off x="7803013" y="4445165"/>
            <a:ext cx="2857500" cy="71247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algn="l"/>
            <a:r>
              <a:rPr lang="zh-CN" altLang="en-US" sz="2799" b="0" i="0" dirty="0">
                <a:solidFill>
                  <a:srgbClr val="000000"/>
                </a:solidFill>
                <a:latin typeface="微软雅黑"/>
                <a:ea typeface="微软雅黑"/>
              </a:rPr>
              <a:t>低，3-12°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theme/theme1.xml><?xml version="1.0" encoding="utf-8"?>
<a:theme xmlns:thm15="http://schemas.microsoft.com/office/thememl/2012/main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ap:Properties xmlns:vt="http://schemas.openxmlformats.org/officeDocument/2006/docPropsVTypes" xmlns:ap="http://schemas.openxmlformats.org/officeDocument/2006/extended-properties">
  <ap:TotalTime>0</ap:TotalTime>
  <ap:Words>0</ap:Words>
  <ap:Application>Microsoft Office PowerPoint</ap:Application>
  <ap:PresentationFormat>宽屏</ap:PresentationFormat>
  <ap:Paragraphs>0</ap:Paragraphs>
  <ap:Slides>1</ap:Slides>
  <ap:Notes>0</ap:Notes>
  <ap:HiddenSlides>0</ap:HiddenSlides>
  <ap:MMClips>0</ap:MMClips>
  <ap:ScaleCrop>false</ap:ScaleCrop>
  <ap:HeadingPairs>
    <vt:vector baseType="variant" size="6">
      <vt:variant>
        <vt:lpstr>已用的字体</vt:lpstr>
      </vt:variant>
      <vt:variant>
        <vt:i4>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ap:HeadingPairs>
  <ap:TitlesOfParts>
    <vt:vector baseType="lpstr" size="3">
      <vt:lpstr>Arial</vt:lpstr>
      <vt:lpstr>Office 主题​​</vt:lpstr>
      <vt:lpstr>PowerPoint 演示文稿</vt:lpstr>
    </vt:vector>
  </ap:TitlesOfParts>
  <ap:Company/>
  <ap:LinksUpToDate>false</ap:LinksUpToDate>
  <ap:SharedDoc>false</ap:SharedDoc>
  <ap:HyperlinksChanged>false</ap:HyperlinksChanged>
  <ap:AppVersion>16.0000</ap:AppVersion>
</ap:Properties>
</file>

<file path=docProps/core.xml><?xml version="1.0" encoding="utf-8"?>
<coreProperties xmlns:dc="http://purl.org/dc/elements/1.1/" xmlns:dcterms="http://purl.org/dc/terms/" xmlns:xsi="http://www.w3.org/2001/XMLSchema-instance" xmlns="http://schemas.openxmlformats.org/package/2006/metadata/core-properties">
  <dc:creator>孙熠菁</dc:creator>
  <dc:title>《发酵工程及其应用》2024.3.1</dc:title>
  <revision>1</revision>
  <dcterms:created xsi:type="dcterms:W3CDTF">2024-06-28T04:24:13.9116315Z</dcterms:created>
  <dcterms:modified xsi:type="dcterms:W3CDTF">2024-06-28T04:24:13.9116355Z</dcterms:modified>
  <lastModifiedBy>孙熠菁</lastModifiedBy>
</coreProperties>
</file>

<file path=docProps/custom.xml><?xml version="1.0" encoding="utf-8"?>
<op:Properties xmlns:vt="http://schemas.openxmlformats.org/officeDocument/2006/docPropsVTypes" xmlns:op="http://schemas.openxmlformats.org/officeDocument/2006/custom-properties">
  <op:property fmtid="{D5CDD505-2E9C-101B-9397-08002B2CF9AE}" pid="2" name="ApplicationName">
    <vt:lpwstr>EasiNote5</vt:lpwstr>
  </op:property>
  <op:property fmtid="{D5CDD505-2E9C-101B-9397-08002B2CF9AE}" pid="3" name="ApplicationVersion">
    <vt:lpwstr>5.2.4.6953</vt:lpwstr>
  </op:property>
  <op:property fmtid="{D5CDD505-2E9C-101B-9397-08002B2CF9AE}" pid="4" name="EasiNoteCoursewareInfo">
    <vt:lpwstr>72e0eb1d-7195-4057-83cf-6e3c45a5dcef:4</vt:lpwstr>
  </op:property>
  <op:property fmtid="{D5CDD505-2E9C-101B-9397-08002B2CF9AE}" pid="5" name="EasiNoteDocumentName">
    <vt:lpwstr>《发酵工程及其应用》2024.3.1</vt:lpwstr>
  </op:property>
  <op:property fmtid="{D5CDD505-2E9C-101B-9397-08002B2CF9AE}" pid="6" name="EasiNoteAuthor">
    <vt:lpwstr>5fcb5a0a06c54637bcf95be83f252fff</vt:lpwstr>
  </op:property>
  <op:property fmtid="{D5CDD505-2E9C-101B-9397-08002B2CF9AE}" pid="7" name="EasiNoteUpstreamCoursewareInfo_0">
    <vt:lpwstr>1682a383-be43-4060-a8a7-20951d9310b8</vt:lpwstr>
  </op:property>
  <op:property fmtid="{D5CDD505-2E9C-101B-9397-08002B2CF9AE}" pid="8" name="EasiNoteUpstreamCoursewareInfo_1">
    <vt:lpwstr>c71eff24-46f6-4c49-8481-c722c14c8e57</vt:lpwstr>
  </op:property>
  <op:property fmtid="{D5CDD505-2E9C-101B-9397-08002B2CF9AE}" pid="9" name="EasiNoteUpstreamCoursewareInfo_2">
    <vt:lpwstr>50fdd9d6-1712-4865-a8da-c5054b4a39af</vt:lpwstr>
  </op:property>
  <op:property fmtid="{D5CDD505-2E9C-101B-9397-08002B2CF9AE}" pid="10" name="EasiNoteUpstreamCoursewareInfo_3">
    <vt:lpwstr>f3d188c9-744a-47af-b8a5-1067ddad4a95</vt:lpwstr>
  </op:property>
  <op:property fmtid="{D5CDD505-2E9C-101B-9397-08002B2CF9AE}" pid="11" name="EasiNoteUpstreamCoursewareInfo_4">
    <vt:lpwstr>df77c3fa-d94b-420f-a8f8-5d83deb05daf</vt:lpwstr>
  </op:property>
  <op:property fmtid="{D5CDD505-2E9C-101B-9397-08002B2CF9AE}" pid="12" name="EasiNoteUpstreamCoursewareInfo_5">
    <vt:lpwstr>72e0eb1d-7195-4057-83cf-6e3c45a5dcef</vt:lpwstr>
  </op:property>
</op:Properties>
</file>