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1403" r:id="rId4"/>
    <p:sldId id="1426" r:id="rId6"/>
    <p:sldId id="1467" r:id="rId7"/>
    <p:sldId id="1451" r:id="rId8"/>
    <p:sldId id="1456" r:id="rId9"/>
    <p:sldId id="1465" r:id="rId10"/>
    <p:sldId id="1466" r:id="rId11"/>
    <p:sldId id="1459" r:id="rId12"/>
    <p:sldId id="1457" r:id="rId13"/>
    <p:sldId id="1458" r:id="rId14"/>
    <p:sldId id="1428" r:id="rId15"/>
  </p:sldIdLst>
  <p:sldSz cx="9144000" cy="6858000" type="screen4x3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6" userDrawn="1">
          <p15:clr>
            <a:srgbClr val="A4A3A4"/>
          </p15:clr>
        </p15:guide>
        <p15:guide id="2" pos="27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  <p:cmAuthor id="2" name="psylife00" initials="p" lastIdx="16" clrIdx="1"/>
  <p:cmAuthor id="3" name="psylife" initials="p" lastIdx="1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C854"/>
    <a:srgbClr val="FF6C0D"/>
    <a:srgbClr val="FF1F1F"/>
    <a:srgbClr val="CC99FF"/>
    <a:srgbClr val="FF99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64" autoAdjust="0"/>
    <p:restoredTop sz="92896" autoAdjust="0"/>
  </p:normalViewPr>
  <p:slideViewPr>
    <p:cSldViewPr snapToGrid="0" showGuides="1">
      <p:cViewPr varScale="1">
        <p:scale>
          <a:sx n="59" d="100"/>
          <a:sy n="59" d="100"/>
        </p:scale>
        <p:origin x="284" y="64"/>
      </p:cViewPr>
      <p:guideLst>
        <p:guide orient="horz" pos="2286"/>
        <p:guide pos="276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gs" Target="tags/tag4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8EDF3-1912-4322-9381-81BCD1E94B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721DF-4CE7-4FD5-A223-91FC3B8F54E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4343400"/>
            <a:ext cx="7772400" cy="1470025"/>
          </a:xfrm>
        </p:spPr>
        <p:txBody>
          <a:bodyPr/>
          <a:lstStyle>
            <a:lvl1pPr algn="ctr">
              <a:defRPr sz="4000">
                <a:latin typeface="Arial Black" panose="020B0A04020102020204" pitchFamily="34" charset="0"/>
              </a:defRPr>
            </a:lvl1pPr>
          </a:lstStyle>
          <a:p>
            <a:pPr lvl="0"/>
            <a:r>
              <a:rPr lang="zh-CN" altLang="en-US" noProof="0"/>
              <a:t>单击此处编辑母版标题样式</a:t>
            </a:r>
            <a:endParaRPr lang="zh-TW" altLang="en-US" noProof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8674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000">
                <a:latin typeface="Arial Black" panose="020B0A04020102020204" pitchFamily="34" charset="0"/>
              </a:defRPr>
            </a:lvl1pPr>
          </a:lstStyle>
          <a:p>
            <a:pPr lvl="0"/>
            <a:r>
              <a:rPr lang="zh-CN" altLang="en-US" noProof="0"/>
              <a:t>单击此处编辑母版副标题样式</a:t>
            </a:r>
            <a:endParaRPr lang="zh-TW" altLang="en-US" noProof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66896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66896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4343400"/>
            <a:ext cx="7772400" cy="1470025"/>
          </a:xfrm>
        </p:spPr>
        <p:txBody>
          <a:bodyPr/>
          <a:lstStyle>
            <a:lvl1pPr algn="ctr">
              <a:defRPr sz="4000">
                <a:latin typeface="Arial Black" panose="020B0A04020102020204" pitchFamily="34" charset="0"/>
              </a:defRPr>
            </a:lvl1pPr>
          </a:lstStyle>
          <a:p>
            <a:pPr lvl="0"/>
            <a:r>
              <a:rPr lang="zh-CN" altLang="en-US" noProof="0"/>
              <a:t>单击此处编辑母版标题样式</a:t>
            </a:r>
            <a:endParaRPr lang="zh-TW" altLang="en-US" noProof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8674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000">
                <a:latin typeface="Arial Black" panose="020B0A04020102020204" pitchFamily="34" charset="0"/>
              </a:defRPr>
            </a:lvl1pPr>
          </a:lstStyle>
          <a:p>
            <a:pPr lvl="0"/>
            <a:r>
              <a:rPr lang="zh-CN" altLang="en-US" noProof="0"/>
              <a:t>单击此处编辑母版副标题样式</a:t>
            </a:r>
            <a:endParaRPr lang="zh-TW" altLang="en-US" noProof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534"/>
            <a:ext cx="7772400" cy="1470101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400"/>
            <a:ext cx="6400800" cy="175269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1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8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7127"/>
            <a:ext cx="7772400" cy="136214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862"/>
            <a:ext cx="7772400" cy="150026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82"/>
            <a:ext cx="4038600" cy="45261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82"/>
            <a:ext cx="4038600" cy="45261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92"/>
            <a:ext cx="4040188" cy="6397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987"/>
            <a:ext cx="4040188" cy="39514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92"/>
            <a:ext cx="4041775" cy="6397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987"/>
            <a:ext cx="4041775" cy="39514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64"/>
            <a:ext cx="3008313" cy="116211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64"/>
            <a:ext cx="5111750" cy="58534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73"/>
            <a:ext cx="3008313" cy="46913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835" indent="0">
              <a:buNone/>
              <a:defRPr sz="900"/>
            </a:lvl7pPr>
            <a:lvl8pPr marL="3201035" indent="0">
              <a:buNone/>
              <a:defRPr sz="900"/>
            </a:lvl8pPr>
            <a:lvl9pPr marL="3658235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847"/>
            <a:ext cx="5486400" cy="566767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807"/>
            <a:ext cx="5486400" cy="4115012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615"/>
            <a:ext cx="5486400" cy="80490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835" indent="0">
              <a:buNone/>
              <a:defRPr sz="900"/>
            </a:lvl7pPr>
            <a:lvl8pPr marL="3201035" indent="0">
              <a:buNone/>
              <a:defRPr sz="900"/>
            </a:lvl8pPr>
            <a:lvl9pPr marL="3658235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53"/>
            <a:ext cx="2057400" cy="5851826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53"/>
            <a:ext cx="6019800" cy="5851826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icrosoft JhengHei" panose="020B0604030504040204" pitchFamily="34" charset="-120"/>
                <a:cs typeface="Microsoft JhengHei" panose="020B0604030504040204" pitchFamily="34" charset="-120"/>
              </a:rPr>
              <a:t>单击图标添加图片</a:t>
            </a:r>
            <a:endParaRPr kumimoji="1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TW" altLang="en-US" dirty="0"/>
              <a:t>按一下以編輯母片標題樣式</a:t>
            </a:r>
            <a:endParaRPr lang="zh-TW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7924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  <a:endParaRPr lang="zh-TW" altLang="en-US" dirty="0"/>
          </a:p>
          <a:p>
            <a:pPr lvl="1"/>
            <a:r>
              <a:rPr lang="zh-TW" altLang="en-US" dirty="0"/>
              <a:t>第二層</a:t>
            </a:r>
            <a:endParaRPr lang="zh-TW" altLang="en-US" dirty="0"/>
          </a:p>
          <a:p>
            <a:pPr lvl="2"/>
            <a:r>
              <a:rPr lang="zh-TW" altLang="en-US" dirty="0"/>
              <a:t>第三層</a:t>
            </a:r>
            <a:endParaRPr lang="zh-TW" altLang="en-US" dirty="0"/>
          </a:p>
          <a:p>
            <a:pPr lvl="3"/>
            <a:r>
              <a:rPr lang="zh-TW" altLang="en-US" dirty="0"/>
              <a:t>第四層</a:t>
            </a:r>
            <a:endParaRPr lang="zh-TW" altLang="en-US" dirty="0"/>
          </a:p>
          <a:p>
            <a:pPr lvl="4"/>
            <a:r>
              <a:rPr lang="zh-TW" altLang="en-US" dirty="0"/>
              <a:t>第五層</a:t>
            </a:r>
            <a:endParaRPr lang="zh-TW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055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kumimoji="0" sz="1400" smtClean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D62132-8C20-4CAC-9112-9A10F2A507F2}" type="datetimeFigureOut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055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kumimoji="0"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055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Calibri" panose="020F050202020403020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Microsoft JhengHei" panose="020B0604030504040204" pitchFamily="34" charset="-120"/>
          <a:cs typeface="Microsoft JhengHei" panose="020B0604030504040204" pitchFamily="34" charset="-120"/>
        </a:defRPr>
      </a:lvl1pPr>
      <a:lvl2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panose="020B0604020202020204" pitchFamily="34" charset="0"/>
          <a:ea typeface="Microsoft JhengHei" panose="020B0604030504040204" pitchFamily="34" charset="-120"/>
          <a:cs typeface="Microsoft JhengHei" panose="020B0604030504040204" pitchFamily="34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panose="020B0604020202020204" pitchFamily="34" charset="0"/>
          <a:ea typeface="Microsoft JhengHei" panose="020B0604030504040204" pitchFamily="34" charset="-120"/>
          <a:cs typeface="Microsoft JhengHei" panose="020B0604030504040204" pitchFamily="34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panose="020B0604020202020204" pitchFamily="34" charset="0"/>
          <a:ea typeface="Microsoft JhengHei" panose="020B0604030504040204" pitchFamily="34" charset="-120"/>
          <a:cs typeface="Microsoft JhengHei" panose="020B0604030504040204" pitchFamily="34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panose="020B0604020202020204" pitchFamily="34" charset="0"/>
          <a:ea typeface="Microsoft JhengHei" panose="020B0604030504040204" pitchFamily="34" charset="-120"/>
          <a:cs typeface="Microsoft JhengHei" panose="020B0604030504040204" pitchFamily="34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panose="020B0604020202020204" pitchFamily="34" charset="0"/>
          <a:ea typeface="Microsoft JhengHei" panose="020B0604030504040204" pitchFamily="34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panose="020B0604020202020204" pitchFamily="34" charset="0"/>
          <a:ea typeface="Microsoft JhengHei" panose="020B0604030504040204" pitchFamily="34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panose="020B0604020202020204" pitchFamily="34" charset="0"/>
          <a:ea typeface="Microsoft JhengHei" panose="020B0604030504040204" pitchFamily="34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panose="020B0604020202020204" pitchFamily="34" charset="0"/>
          <a:ea typeface="Microsoft JhengHei" panose="020B0604030504040204" pitchFamily="34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Microsoft JhengHei" panose="020B0604030504040204" pitchFamily="34" charset="-120"/>
          <a:cs typeface="Microsoft JhengHei" panose="020B0604030504040204" pitchFamily="34" charset="-12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Microsoft JhengHei" panose="020B0604030504040204" pitchFamily="34" charset="-120"/>
          <a:cs typeface="Microsoft JhengHei" panose="020B0604030504040204" pitchFamily="34" charset="-12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Microsoft JhengHei" panose="020B0604030504040204" pitchFamily="34" charset="-120"/>
          <a:cs typeface="Microsoft JhengHei" panose="020B0604030504040204" pitchFamily="34" charset="-12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Microsoft JhengHei" panose="020B0604030504040204" pitchFamily="34" charset="-120"/>
          <a:cs typeface="Microsoft JhengHei" panose="020B0604030504040204" pitchFamily="34" charset="-12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Microsoft JhengHei" panose="020B0604030504040204" pitchFamily="34" charset="-120"/>
          <a:cs typeface="Microsoft JhengHei" panose="020B0604030504040204" pitchFamily="34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74653"/>
            <a:ext cx="8229600" cy="1143059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457200" y="1600282"/>
            <a:ext cx="8229600" cy="4526196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677"/>
            <a:ext cx="213360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677"/>
            <a:ext cx="289560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677"/>
            <a:ext cx="2133600" cy="3651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585" indent="-28638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976760" y="857568"/>
            <a:ext cx="1028573" cy="1028573"/>
          </a:xfrm>
          <a:prstGeom prst="rect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36283" y="1324235"/>
            <a:ext cx="1028573" cy="1028573"/>
          </a:xfrm>
          <a:prstGeom prst="rect">
            <a:avLst/>
          </a:prstGeom>
          <a:solidFill>
            <a:srgbClr val="FCE3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1994" y="1455188"/>
            <a:ext cx="7700012" cy="3947626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535100" y="4338525"/>
            <a:ext cx="1986909" cy="1986909"/>
          </a:xfrm>
          <a:prstGeom prst="ellipse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任意形状 9"/>
          <p:cNvSpPr/>
          <p:nvPr/>
        </p:nvSpPr>
        <p:spPr>
          <a:xfrm>
            <a:off x="564" y="3420668"/>
            <a:ext cx="1600003" cy="2638100"/>
          </a:xfrm>
          <a:custGeom>
            <a:avLst/>
            <a:gdLst>
              <a:gd name="connsiteX0" fmla="*/ 4512 w 1294051"/>
              <a:gd name="connsiteY0" fmla="*/ 0 h 2133600"/>
              <a:gd name="connsiteX1" fmla="*/ 1294051 w 1294051"/>
              <a:gd name="connsiteY1" fmla="*/ 1430216 h 2133600"/>
              <a:gd name="connsiteX2" fmla="*/ 743066 w 1294051"/>
              <a:gd name="connsiteY2" fmla="*/ 2133600 h 2133600"/>
              <a:gd name="connsiteX3" fmla="*/ 4512 w 1294051"/>
              <a:gd name="connsiteY3" fmla="*/ 2121877 h 2133600"/>
              <a:gd name="connsiteX4" fmla="*/ 4512 w 1294051"/>
              <a:gd name="connsiteY4" fmla="*/ 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4051" h="2133600">
                <a:moveTo>
                  <a:pt x="4512" y="0"/>
                </a:moveTo>
                <a:lnTo>
                  <a:pt x="1294051" y="1430216"/>
                </a:lnTo>
                <a:lnTo>
                  <a:pt x="743066" y="2133600"/>
                </a:lnTo>
                <a:lnTo>
                  <a:pt x="4512" y="2121877"/>
                </a:lnTo>
                <a:cubicBezTo>
                  <a:pt x="604" y="1410677"/>
                  <a:pt x="-3303" y="699477"/>
                  <a:pt x="4512" y="0"/>
                </a:cubicBezTo>
                <a:close/>
              </a:path>
            </a:pathLst>
          </a:cu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平行四边形 10"/>
          <p:cNvSpPr/>
          <p:nvPr/>
        </p:nvSpPr>
        <p:spPr>
          <a:xfrm rot="2762415">
            <a:off x="-2248248" y="2171856"/>
            <a:ext cx="4070245" cy="344048"/>
          </a:xfrm>
          <a:prstGeom prst="parallelogram">
            <a:avLst>
              <a:gd name="adj" fmla="val 85079"/>
            </a:avLst>
          </a:pr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任意形状 13"/>
          <p:cNvSpPr/>
          <p:nvPr/>
        </p:nvSpPr>
        <p:spPr>
          <a:xfrm rot="2762415">
            <a:off x="-1605985" y="2412927"/>
            <a:ext cx="3865483" cy="111905"/>
          </a:xfrm>
          <a:custGeom>
            <a:avLst/>
            <a:gdLst>
              <a:gd name="connsiteX0" fmla="*/ 116329 w 5154146"/>
              <a:gd name="connsiteY0" fmla="*/ 0 h 149084"/>
              <a:gd name="connsiteX1" fmla="*/ 5154146 w 5154146"/>
              <a:gd name="connsiteY1" fmla="*/ 0 h 149084"/>
              <a:gd name="connsiteX2" fmla="*/ 5027307 w 5154146"/>
              <a:gd name="connsiteY2" fmla="*/ 149084 h 149084"/>
              <a:gd name="connsiteX3" fmla="*/ 0 w 5154146"/>
              <a:gd name="connsiteY3" fmla="*/ 136731 h 149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4146" h="149084">
                <a:moveTo>
                  <a:pt x="116329" y="0"/>
                </a:moveTo>
                <a:lnTo>
                  <a:pt x="5154146" y="0"/>
                </a:lnTo>
                <a:lnTo>
                  <a:pt x="5027307" y="149084"/>
                </a:lnTo>
                <a:lnTo>
                  <a:pt x="0" y="136731"/>
                </a:lnTo>
                <a:close/>
              </a:path>
            </a:pathLst>
          </a:cu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394" name="组 29"/>
          <p:cNvGrpSpPr/>
          <p:nvPr/>
        </p:nvGrpSpPr>
        <p:grpSpPr>
          <a:xfrm>
            <a:off x="7312481" y="-265052"/>
            <a:ext cx="3098815" cy="3178577"/>
            <a:chOff x="9984672" y="-834007"/>
            <a:chExt cx="3435035" cy="3523618"/>
          </a:xfrm>
        </p:grpSpPr>
        <p:sp>
          <p:nvSpPr>
            <p:cNvPr id="15" name="弧 14"/>
            <p:cNvSpPr/>
            <p:nvPr/>
          </p:nvSpPr>
          <p:spPr>
            <a:xfrm rot="11877231">
              <a:off x="10507251" y="-834007"/>
              <a:ext cx="2912456" cy="2912593"/>
            </a:xfrm>
            <a:prstGeom prst="arc">
              <a:avLst>
                <a:gd name="adj1" fmla="val 14627694"/>
                <a:gd name="adj2" fmla="val 0"/>
              </a:avLst>
            </a:prstGeom>
            <a:ln w="28575">
              <a:solidFill>
                <a:srgbClr val="46B2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6399" name="组 28"/>
            <p:cNvGrpSpPr/>
            <p:nvPr/>
          </p:nvGrpSpPr>
          <p:grpSpPr>
            <a:xfrm>
              <a:off x="9984672" y="110679"/>
              <a:ext cx="2207328" cy="2578932"/>
              <a:chOff x="9984672" y="0"/>
              <a:chExt cx="2207328" cy="2578932"/>
            </a:xfrm>
          </p:grpSpPr>
          <p:sp>
            <p:nvSpPr>
              <p:cNvPr id="28" name="任意形状 27"/>
              <p:cNvSpPr/>
              <p:nvPr/>
            </p:nvSpPr>
            <p:spPr>
              <a:xfrm>
                <a:off x="10199774" y="224"/>
                <a:ext cx="1992663" cy="2254060"/>
              </a:xfrm>
              <a:custGeom>
                <a:avLst/>
                <a:gdLst>
                  <a:gd name="connsiteX0" fmla="*/ 88934 w 1992046"/>
                  <a:gd name="connsiteY0" fmla="*/ 0 h 2254596"/>
                  <a:gd name="connsiteX1" fmla="*/ 1992046 w 1992046"/>
                  <a:gd name="connsiteY1" fmla="*/ 0 h 2254596"/>
                  <a:gd name="connsiteX2" fmla="*/ 1992046 w 1992046"/>
                  <a:gd name="connsiteY2" fmla="*/ 2229844 h 2254596"/>
                  <a:gd name="connsiteX3" fmla="*/ 1887798 w 1992046"/>
                  <a:gd name="connsiteY3" fmla="*/ 2245754 h 2254596"/>
                  <a:gd name="connsiteX4" fmla="*/ 1712686 w 1992046"/>
                  <a:gd name="connsiteY4" fmla="*/ 2254596 h 2254596"/>
                  <a:gd name="connsiteX5" fmla="*/ 0 w 1992046"/>
                  <a:gd name="connsiteY5" fmla="*/ 541910 h 2254596"/>
                  <a:gd name="connsiteX6" fmla="*/ 76999 w 1992046"/>
                  <a:gd name="connsiteY6" fmla="*/ 32610 h 225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92045" h="2254596">
                    <a:moveTo>
                      <a:pt x="88934" y="0"/>
                    </a:moveTo>
                    <a:lnTo>
                      <a:pt x="1992046" y="0"/>
                    </a:lnTo>
                    <a:lnTo>
                      <a:pt x="1992046" y="2229844"/>
                    </a:lnTo>
                    <a:lnTo>
                      <a:pt x="1887798" y="2245754"/>
                    </a:lnTo>
                    <a:cubicBezTo>
                      <a:pt x="1830223" y="2251601"/>
                      <a:pt x="1771804" y="2254596"/>
                      <a:pt x="1712686" y="2254596"/>
                    </a:cubicBezTo>
                    <a:cubicBezTo>
                      <a:pt x="766796" y="2254596"/>
                      <a:pt x="0" y="1487800"/>
                      <a:pt x="0" y="541910"/>
                    </a:cubicBezTo>
                    <a:cubicBezTo>
                      <a:pt x="0" y="364556"/>
                      <a:pt x="26958" y="193498"/>
                      <a:pt x="76999" y="32610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任意形状 25"/>
              <p:cNvSpPr/>
              <p:nvPr/>
            </p:nvSpPr>
            <p:spPr>
              <a:xfrm>
                <a:off x="9984672" y="224"/>
                <a:ext cx="2207765" cy="2578708"/>
              </a:xfrm>
              <a:custGeom>
                <a:avLst/>
                <a:gdLst>
                  <a:gd name="connsiteX0" fmla="*/ 110390 w 2207328"/>
                  <a:gd name="connsiteY0" fmla="*/ 0 h 2578931"/>
                  <a:gd name="connsiteX1" fmla="*/ 2207328 w 2207328"/>
                  <a:gd name="connsiteY1" fmla="*/ 0 h 2578931"/>
                  <a:gd name="connsiteX2" fmla="*/ 2207328 w 2207328"/>
                  <a:gd name="connsiteY2" fmla="*/ 2558211 h 2578931"/>
                  <a:gd name="connsiteX3" fmla="*/ 2137158 w 2207328"/>
                  <a:gd name="connsiteY3" fmla="*/ 2568921 h 2578931"/>
                  <a:gd name="connsiteX4" fmla="*/ 1938915 w 2207328"/>
                  <a:gd name="connsiteY4" fmla="*/ 2578931 h 2578931"/>
                  <a:gd name="connsiteX5" fmla="*/ 0 w 2207328"/>
                  <a:gd name="connsiteY5" fmla="*/ 640016 h 2578931"/>
                  <a:gd name="connsiteX6" fmla="*/ 87170 w 2207328"/>
                  <a:gd name="connsiteY6" fmla="*/ 63442 h 2578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7328" h="2578931">
                    <a:moveTo>
                      <a:pt x="110390" y="0"/>
                    </a:moveTo>
                    <a:lnTo>
                      <a:pt x="2207328" y="0"/>
                    </a:lnTo>
                    <a:lnTo>
                      <a:pt x="2207328" y="2558211"/>
                    </a:lnTo>
                    <a:lnTo>
                      <a:pt x="2137158" y="2568921"/>
                    </a:lnTo>
                    <a:cubicBezTo>
                      <a:pt x="2071977" y="2575540"/>
                      <a:pt x="2005842" y="2578931"/>
                      <a:pt x="1938915" y="2578931"/>
                    </a:cubicBezTo>
                    <a:cubicBezTo>
                      <a:pt x="868082" y="2578931"/>
                      <a:pt x="0" y="1710849"/>
                      <a:pt x="0" y="640016"/>
                    </a:cubicBezTo>
                    <a:cubicBezTo>
                      <a:pt x="0" y="439235"/>
                      <a:pt x="30519" y="245582"/>
                      <a:pt x="87170" y="63442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18" name="文本框 30"/>
          <p:cNvSpPr txBox="1"/>
          <p:nvPr/>
        </p:nvSpPr>
        <p:spPr>
          <a:xfrm>
            <a:off x="1000046" y="1730339"/>
            <a:ext cx="6442868" cy="318452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dist">
              <a:lnSpc>
                <a:spcPct val="150000"/>
              </a:lnSpc>
              <a:defRPr kumimoji="1" sz="3600" b="1">
                <a:solidFill>
                  <a:srgbClr val="46B2A6"/>
                </a:solidFill>
                <a:effectLst>
                  <a:outerShdw blurRad="50800" dist="38100" dir="2700000" algn="tl" rotWithShape="0">
                    <a:prstClr val="black">
                      <a:alpha val="88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88000"/>
                    </a:prstClr>
                  </a:outerShdw>
                </a:effectLst>
                <a:uLnTx/>
                <a:uFillTx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义务教育</a:t>
            </a:r>
            <a:endParaRPr kumimoji="1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88000"/>
                  </a:prstClr>
                </a:outerShdw>
              </a:effectLst>
              <a:uLnTx/>
              <a:uFillTx/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88000"/>
                    </a:prstClr>
                  </a:outerShdw>
                </a:effectLst>
                <a:uLnTx/>
                <a:uFillTx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英语课程标准</a:t>
            </a:r>
            <a:endParaRPr kumimoji="1" lang="zh-CN" altLang="en-US" sz="5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88000"/>
                  </a:prstClr>
                </a:outerShdw>
              </a:effectLst>
              <a:uLnTx/>
              <a:uFillTx/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88000"/>
                    </a:prstClr>
                  </a:outerShdw>
                </a:effectLst>
                <a:uLnTx/>
                <a:uFillTx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（</a:t>
            </a:r>
            <a:r>
              <a:rPr kumimoji="1" lang="en-US" altLang="zh-CN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88000"/>
                    </a:prstClr>
                  </a:outerShdw>
                </a:effectLst>
                <a:uLnTx/>
                <a:uFillTx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2022</a:t>
            </a:r>
            <a:r>
              <a:rPr kumimoji="1" lang="zh-CN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88000"/>
                    </a:prstClr>
                  </a:outerShdw>
                </a:effectLst>
                <a:uLnTx/>
                <a:uFillTx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年版）</a:t>
            </a:r>
            <a:endParaRPr kumimoji="1" lang="zh-CN" altLang="en-US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88000"/>
                  </a:prstClr>
                </a:outerShdw>
              </a:effectLst>
              <a:uLnTx/>
              <a:uFillTx/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21995" y="1455420"/>
            <a:ext cx="7700010" cy="5148580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图片 1" descr="7eb3d92e0219424efcd352934aa126f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0" y="110490"/>
            <a:ext cx="9061450" cy="663765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21995" y="1455420"/>
            <a:ext cx="7700010" cy="4870450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535100" y="4338525"/>
            <a:ext cx="1986909" cy="1986909"/>
          </a:xfrm>
          <a:prstGeom prst="ellipse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任意形状 9"/>
          <p:cNvSpPr/>
          <p:nvPr/>
        </p:nvSpPr>
        <p:spPr>
          <a:xfrm>
            <a:off x="564" y="3420668"/>
            <a:ext cx="1600003" cy="2638100"/>
          </a:xfrm>
          <a:custGeom>
            <a:avLst/>
            <a:gdLst>
              <a:gd name="connsiteX0" fmla="*/ 4512 w 1294051"/>
              <a:gd name="connsiteY0" fmla="*/ 0 h 2133600"/>
              <a:gd name="connsiteX1" fmla="*/ 1294051 w 1294051"/>
              <a:gd name="connsiteY1" fmla="*/ 1430216 h 2133600"/>
              <a:gd name="connsiteX2" fmla="*/ 743066 w 1294051"/>
              <a:gd name="connsiteY2" fmla="*/ 2133600 h 2133600"/>
              <a:gd name="connsiteX3" fmla="*/ 4512 w 1294051"/>
              <a:gd name="connsiteY3" fmla="*/ 2121877 h 2133600"/>
              <a:gd name="connsiteX4" fmla="*/ 4512 w 1294051"/>
              <a:gd name="connsiteY4" fmla="*/ 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4051" h="2133600">
                <a:moveTo>
                  <a:pt x="4512" y="0"/>
                </a:moveTo>
                <a:lnTo>
                  <a:pt x="1294051" y="1430216"/>
                </a:lnTo>
                <a:lnTo>
                  <a:pt x="743066" y="2133600"/>
                </a:lnTo>
                <a:lnTo>
                  <a:pt x="4512" y="2121877"/>
                </a:lnTo>
                <a:cubicBezTo>
                  <a:pt x="604" y="1410677"/>
                  <a:pt x="-3303" y="699477"/>
                  <a:pt x="4512" y="0"/>
                </a:cubicBezTo>
                <a:close/>
              </a:path>
            </a:pathLst>
          </a:cu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平行四边形 10"/>
          <p:cNvSpPr/>
          <p:nvPr/>
        </p:nvSpPr>
        <p:spPr>
          <a:xfrm rot="2762415">
            <a:off x="-2248248" y="2171856"/>
            <a:ext cx="4070245" cy="344048"/>
          </a:xfrm>
          <a:prstGeom prst="parallelogram">
            <a:avLst>
              <a:gd name="adj" fmla="val 85079"/>
            </a:avLst>
          </a:pr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任意形状 13"/>
          <p:cNvSpPr/>
          <p:nvPr/>
        </p:nvSpPr>
        <p:spPr>
          <a:xfrm rot="2762415">
            <a:off x="-1605985" y="2412927"/>
            <a:ext cx="3865483" cy="111905"/>
          </a:xfrm>
          <a:custGeom>
            <a:avLst/>
            <a:gdLst>
              <a:gd name="connsiteX0" fmla="*/ 116329 w 5154146"/>
              <a:gd name="connsiteY0" fmla="*/ 0 h 149084"/>
              <a:gd name="connsiteX1" fmla="*/ 5154146 w 5154146"/>
              <a:gd name="connsiteY1" fmla="*/ 0 h 149084"/>
              <a:gd name="connsiteX2" fmla="*/ 5027307 w 5154146"/>
              <a:gd name="connsiteY2" fmla="*/ 149084 h 149084"/>
              <a:gd name="connsiteX3" fmla="*/ 0 w 5154146"/>
              <a:gd name="connsiteY3" fmla="*/ 136731 h 149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4146" h="149084">
                <a:moveTo>
                  <a:pt x="116329" y="0"/>
                </a:moveTo>
                <a:lnTo>
                  <a:pt x="5154146" y="0"/>
                </a:lnTo>
                <a:lnTo>
                  <a:pt x="5027307" y="149084"/>
                </a:lnTo>
                <a:lnTo>
                  <a:pt x="0" y="136731"/>
                </a:lnTo>
                <a:close/>
              </a:path>
            </a:pathLst>
          </a:cu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394" name="组 29"/>
          <p:cNvGrpSpPr/>
          <p:nvPr/>
        </p:nvGrpSpPr>
        <p:grpSpPr>
          <a:xfrm>
            <a:off x="7312481" y="-265052"/>
            <a:ext cx="3098815" cy="3178577"/>
            <a:chOff x="9984672" y="-834007"/>
            <a:chExt cx="3435035" cy="3523618"/>
          </a:xfrm>
        </p:grpSpPr>
        <p:sp>
          <p:nvSpPr>
            <p:cNvPr id="15" name="弧 14"/>
            <p:cNvSpPr/>
            <p:nvPr/>
          </p:nvSpPr>
          <p:spPr>
            <a:xfrm rot="11877231">
              <a:off x="10507251" y="-834007"/>
              <a:ext cx="2912456" cy="2912593"/>
            </a:xfrm>
            <a:prstGeom prst="arc">
              <a:avLst>
                <a:gd name="adj1" fmla="val 14627694"/>
                <a:gd name="adj2" fmla="val 0"/>
              </a:avLst>
            </a:prstGeom>
            <a:ln w="28575">
              <a:solidFill>
                <a:srgbClr val="46B2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6399" name="组 28"/>
            <p:cNvGrpSpPr/>
            <p:nvPr/>
          </p:nvGrpSpPr>
          <p:grpSpPr>
            <a:xfrm>
              <a:off x="9984672" y="110679"/>
              <a:ext cx="2207328" cy="2578932"/>
              <a:chOff x="9984672" y="0"/>
              <a:chExt cx="2207328" cy="2578932"/>
            </a:xfrm>
          </p:grpSpPr>
          <p:sp>
            <p:nvSpPr>
              <p:cNvPr id="28" name="任意形状 27"/>
              <p:cNvSpPr/>
              <p:nvPr/>
            </p:nvSpPr>
            <p:spPr>
              <a:xfrm>
                <a:off x="10199774" y="224"/>
                <a:ext cx="1992663" cy="2254060"/>
              </a:xfrm>
              <a:custGeom>
                <a:avLst/>
                <a:gdLst>
                  <a:gd name="connsiteX0" fmla="*/ 88934 w 1992046"/>
                  <a:gd name="connsiteY0" fmla="*/ 0 h 2254596"/>
                  <a:gd name="connsiteX1" fmla="*/ 1992046 w 1992046"/>
                  <a:gd name="connsiteY1" fmla="*/ 0 h 2254596"/>
                  <a:gd name="connsiteX2" fmla="*/ 1992046 w 1992046"/>
                  <a:gd name="connsiteY2" fmla="*/ 2229844 h 2254596"/>
                  <a:gd name="connsiteX3" fmla="*/ 1887798 w 1992046"/>
                  <a:gd name="connsiteY3" fmla="*/ 2245754 h 2254596"/>
                  <a:gd name="connsiteX4" fmla="*/ 1712686 w 1992046"/>
                  <a:gd name="connsiteY4" fmla="*/ 2254596 h 2254596"/>
                  <a:gd name="connsiteX5" fmla="*/ 0 w 1992046"/>
                  <a:gd name="connsiteY5" fmla="*/ 541910 h 2254596"/>
                  <a:gd name="connsiteX6" fmla="*/ 76999 w 1992046"/>
                  <a:gd name="connsiteY6" fmla="*/ 32610 h 225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92045" h="2254596">
                    <a:moveTo>
                      <a:pt x="88934" y="0"/>
                    </a:moveTo>
                    <a:lnTo>
                      <a:pt x="1992046" y="0"/>
                    </a:lnTo>
                    <a:lnTo>
                      <a:pt x="1992046" y="2229844"/>
                    </a:lnTo>
                    <a:lnTo>
                      <a:pt x="1887798" y="2245754"/>
                    </a:lnTo>
                    <a:cubicBezTo>
                      <a:pt x="1830223" y="2251601"/>
                      <a:pt x="1771804" y="2254596"/>
                      <a:pt x="1712686" y="2254596"/>
                    </a:cubicBezTo>
                    <a:cubicBezTo>
                      <a:pt x="766796" y="2254596"/>
                      <a:pt x="0" y="1487800"/>
                      <a:pt x="0" y="541910"/>
                    </a:cubicBezTo>
                    <a:cubicBezTo>
                      <a:pt x="0" y="364556"/>
                      <a:pt x="26958" y="193498"/>
                      <a:pt x="76999" y="32610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任意形状 25"/>
              <p:cNvSpPr/>
              <p:nvPr/>
            </p:nvSpPr>
            <p:spPr>
              <a:xfrm>
                <a:off x="9984672" y="224"/>
                <a:ext cx="2207765" cy="2578708"/>
              </a:xfrm>
              <a:custGeom>
                <a:avLst/>
                <a:gdLst>
                  <a:gd name="connsiteX0" fmla="*/ 110390 w 2207328"/>
                  <a:gd name="connsiteY0" fmla="*/ 0 h 2578931"/>
                  <a:gd name="connsiteX1" fmla="*/ 2207328 w 2207328"/>
                  <a:gd name="connsiteY1" fmla="*/ 0 h 2578931"/>
                  <a:gd name="connsiteX2" fmla="*/ 2207328 w 2207328"/>
                  <a:gd name="connsiteY2" fmla="*/ 2558211 h 2578931"/>
                  <a:gd name="connsiteX3" fmla="*/ 2137158 w 2207328"/>
                  <a:gd name="connsiteY3" fmla="*/ 2568921 h 2578931"/>
                  <a:gd name="connsiteX4" fmla="*/ 1938915 w 2207328"/>
                  <a:gd name="connsiteY4" fmla="*/ 2578931 h 2578931"/>
                  <a:gd name="connsiteX5" fmla="*/ 0 w 2207328"/>
                  <a:gd name="connsiteY5" fmla="*/ 640016 h 2578931"/>
                  <a:gd name="connsiteX6" fmla="*/ 87170 w 2207328"/>
                  <a:gd name="connsiteY6" fmla="*/ 63442 h 2578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7328" h="2578931">
                    <a:moveTo>
                      <a:pt x="110390" y="0"/>
                    </a:moveTo>
                    <a:lnTo>
                      <a:pt x="2207328" y="0"/>
                    </a:lnTo>
                    <a:lnTo>
                      <a:pt x="2207328" y="2558211"/>
                    </a:lnTo>
                    <a:lnTo>
                      <a:pt x="2137158" y="2568921"/>
                    </a:lnTo>
                    <a:cubicBezTo>
                      <a:pt x="2071977" y="2575540"/>
                      <a:pt x="2005842" y="2578931"/>
                      <a:pt x="1938915" y="2578931"/>
                    </a:cubicBezTo>
                    <a:cubicBezTo>
                      <a:pt x="868082" y="2578931"/>
                      <a:pt x="0" y="1710849"/>
                      <a:pt x="0" y="640016"/>
                    </a:cubicBezTo>
                    <a:cubicBezTo>
                      <a:pt x="0" y="439235"/>
                      <a:pt x="30519" y="245582"/>
                      <a:pt x="87170" y="63442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2" name="心形 1"/>
          <p:cNvSpPr/>
          <p:nvPr/>
        </p:nvSpPr>
        <p:spPr>
          <a:xfrm>
            <a:off x="3662680" y="2703195"/>
            <a:ext cx="3843655" cy="2512695"/>
          </a:xfrm>
          <a:prstGeom prst="heart">
            <a:avLst/>
          </a:prstGeom>
          <a:solidFill>
            <a:srgbClr val="FF9999"/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  <p:sp>
        <p:nvSpPr>
          <p:cNvPr id="3" name="心形 2"/>
          <p:cNvSpPr/>
          <p:nvPr/>
        </p:nvSpPr>
        <p:spPr>
          <a:xfrm>
            <a:off x="2153920" y="2005965"/>
            <a:ext cx="3194050" cy="3127375"/>
          </a:xfrm>
          <a:prstGeom prst="heart">
            <a:avLst/>
          </a:prstGeom>
          <a:solidFill>
            <a:srgbClr val="FF9999"/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6" name="文本框 15"/>
          <p:cNvSpPr txBox="1"/>
          <p:nvPr/>
        </p:nvSpPr>
        <p:spPr>
          <a:xfrm>
            <a:off x="1710690" y="2005965"/>
            <a:ext cx="6228080" cy="33521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/>
              <a:t>     </a:t>
            </a:r>
            <a:r>
              <a:rPr lang="en-US" altLang="zh-CN" sz="2400" b="1">
                <a:latin typeface="华文新魏" panose="02010800040101010101" charset="-122"/>
                <a:ea typeface="华文新魏" panose="02010800040101010101" charset="-122"/>
                <a:cs typeface="华文新魏" panose="02010800040101010101" charset="-122"/>
              </a:rPr>
              <a:t>   </a:t>
            </a:r>
            <a:endParaRPr lang="zh-CN" altLang="en-US" sz="2800" b="1">
              <a:latin typeface="华文新魏" panose="02010800040101010101" charset="-122"/>
              <a:ea typeface="华文新魏" panose="02010800040101010101" charset="-122"/>
              <a:cs typeface="华文新魏" panose="02010800040101010101" charset="-122"/>
            </a:endParaRPr>
          </a:p>
          <a:p>
            <a:r>
              <a:rPr lang="zh-CN" altLang="en-US" sz="2800" b="1">
                <a:latin typeface="华文新魏" panose="02010800040101010101" charset="-122"/>
                <a:ea typeface="华文新魏" panose="02010800040101010101" charset="-122"/>
                <a:cs typeface="华文新魏" panose="02010800040101010101" charset="-122"/>
              </a:rPr>
              <a:t> </a:t>
            </a:r>
            <a:r>
              <a:rPr lang="en-US" altLang="zh-CN" sz="2800" b="1">
                <a:latin typeface="华文新魏" panose="02010800040101010101" charset="-122"/>
                <a:ea typeface="华文新魏" panose="02010800040101010101" charset="-122"/>
                <a:cs typeface="华文新魏" panose="02010800040101010101" charset="-122"/>
              </a:rPr>
              <a:t>        </a:t>
            </a:r>
            <a:r>
              <a:rPr lang="zh-CN" altLang="en-US" sz="2800" b="1">
                <a:latin typeface="华文新魏" panose="02010800040101010101" charset="-122"/>
                <a:ea typeface="华文新魏" panose="02010800040101010101" charset="-122"/>
                <a:cs typeface="华文新魏" panose="02010800040101010101" charset="-122"/>
              </a:rPr>
              <a:t>在英语教学中，把关注点从语言知识转到学生思维品质、内在需求、情感表达、创新精神、生活艺术等层面上来。</a:t>
            </a:r>
            <a:endParaRPr lang="zh-CN" altLang="en-US" sz="2800" b="1">
              <a:latin typeface="华文新魏" panose="02010800040101010101" charset="-122"/>
              <a:ea typeface="华文新魏" panose="02010800040101010101" charset="-122"/>
              <a:cs typeface="华文新魏" panose="02010800040101010101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153920" y="534035"/>
            <a:ext cx="4907915" cy="1028700"/>
          </a:xfrm>
          <a:prstGeom prst="rect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1994" y="1455188"/>
            <a:ext cx="7700012" cy="3947626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535100" y="4338525"/>
            <a:ext cx="1986909" cy="1986909"/>
          </a:xfrm>
          <a:prstGeom prst="ellipse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任意形状 9"/>
          <p:cNvSpPr/>
          <p:nvPr/>
        </p:nvSpPr>
        <p:spPr>
          <a:xfrm>
            <a:off x="564" y="3420668"/>
            <a:ext cx="1600003" cy="2638100"/>
          </a:xfrm>
          <a:custGeom>
            <a:avLst/>
            <a:gdLst>
              <a:gd name="connsiteX0" fmla="*/ 4512 w 1294051"/>
              <a:gd name="connsiteY0" fmla="*/ 0 h 2133600"/>
              <a:gd name="connsiteX1" fmla="*/ 1294051 w 1294051"/>
              <a:gd name="connsiteY1" fmla="*/ 1430216 h 2133600"/>
              <a:gd name="connsiteX2" fmla="*/ 743066 w 1294051"/>
              <a:gd name="connsiteY2" fmla="*/ 2133600 h 2133600"/>
              <a:gd name="connsiteX3" fmla="*/ 4512 w 1294051"/>
              <a:gd name="connsiteY3" fmla="*/ 2121877 h 2133600"/>
              <a:gd name="connsiteX4" fmla="*/ 4512 w 1294051"/>
              <a:gd name="connsiteY4" fmla="*/ 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4051" h="2133600">
                <a:moveTo>
                  <a:pt x="4512" y="0"/>
                </a:moveTo>
                <a:lnTo>
                  <a:pt x="1294051" y="1430216"/>
                </a:lnTo>
                <a:lnTo>
                  <a:pt x="743066" y="2133600"/>
                </a:lnTo>
                <a:lnTo>
                  <a:pt x="4512" y="2121877"/>
                </a:lnTo>
                <a:cubicBezTo>
                  <a:pt x="604" y="1410677"/>
                  <a:pt x="-3303" y="699477"/>
                  <a:pt x="4512" y="0"/>
                </a:cubicBezTo>
                <a:close/>
              </a:path>
            </a:pathLst>
          </a:cu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平行四边形 10"/>
          <p:cNvSpPr/>
          <p:nvPr/>
        </p:nvSpPr>
        <p:spPr>
          <a:xfrm rot="2762415">
            <a:off x="-2248248" y="2171856"/>
            <a:ext cx="4070245" cy="344048"/>
          </a:xfrm>
          <a:prstGeom prst="parallelogram">
            <a:avLst>
              <a:gd name="adj" fmla="val 85079"/>
            </a:avLst>
          </a:pr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任意形状 13"/>
          <p:cNvSpPr/>
          <p:nvPr/>
        </p:nvSpPr>
        <p:spPr>
          <a:xfrm rot="2762415">
            <a:off x="-1605985" y="2412927"/>
            <a:ext cx="3865483" cy="111905"/>
          </a:xfrm>
          <a:custGeom>
            <a:avLst/>
            <a:gdLst>
              <a:gd name="connsiteX0" fmla="*/ 116329 w 5154146"/>
              <a:gd name="connsiteY0" fmla="*/ 0 h 149084"/>
              <a:gd name="connsiteX1" fmla="*/ 5154146 w 5154146"/>
              <a:gd name="connsiteY1" fmla="*/ 0 h 149084"/>
              <a:gd name="connsiteX2" fmla="*/ 5027307 w 5154146"/>
              <a:gd name="connsiteY2" fmla="*/ 149084 h 149084"/>
              <a:gd name="connsiteX3" fmla="*/ 0 w 5154146"/>
              <a:gd name="connsiteY3" fmla="*/ 136731 h 149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4146" h="149084">
                <a:moveTo>
                  <a:pt x="116329" y="0"/>
                </a:moveTo>
                <a:lnTo>
                  <a:pt x="5154146" y="0"/>
                </a:lnTo>
                <a:lnTo>
                  <a:pt x="5027307" y="149084"/>
                </a:lnTo>
                <a:lnTo>
                  <a:pt x="0" y="136731"/>
                </a:lnTo>
                <a:close/>
              </a:path>
            </a:pathLst>
          </a:cu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394" name="组 29"/>
          <p:cNvGrpSpPr/>
          <p:nvPr/>
        </p:nvGrpSpPr>
        <p:grpSpPr>
          <a:xfrm>
            <a:off x="7312481" y="-265052"/>
            <a:ext cx="3098815" cy="3178577"/>
            <a:chOff x="9984672" y="-834007"/>
            <a:chExt cx="3435035" cy="3523618"/>
          </a:xfrm>
        </p:grpSpPr>
        <p:sp>
          <p:nvSpPr>
            <p:cNvPr id="15" name="弧 14"/>
            <p:cNvSpPr/>
            <p:nvPr/>
          </p:nvSpPr>
          <p:spPr>
            <a:xfrm rot="11877231">
              <a:off x="10507251" y="-834007"/>
              <a:ext cx="2912456" cy="2912593"/>
            </a:xfrm>
            <a:prstGeom prst="arc">
              <a:avLst>
                <a:gd name="adj1" fmla="val 14627694"/>
                <a:gd name="adj2" fmla="val 0"/>
              </a:avLst>
            </a:prstGeom>
            <a:ln w="28575">
              <a:solidFill>
                <a:srgbClr val="46B2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6399" name="组 28"/>
            <p:cNvGrpSpPr/>
            <p:nvPr/>
          </p:nvGrpSpPr>
          <p:grpSpPr>
            <a:xfrm>
              <a:off x="9984672" y="110679"/>
              <a:ext cx="2207328" cy="2578932"/>
              <a:chOff x="9984672" y="0"/>
              <a:chExt cx="2207328" cy="2578932"/>
            </a:xfrm>
          </p:grpSpPr>
          <p:sp>
            <p:nvSpPr>
              <p:cNvPr id="28" name="任意形状 27"/>
              <p:cNvSpPr/>
              <p:nvPr/>
            </p:nvSpPr>
            <p:spPr>
              <a:xfrm>
                <a:off x="10199774" y="224"/>
                <a:ext cx="1992663" cy="2254060"/>
              </a:xfrm>
              <a:custGeom>
                <a:avLst/>
                <a:gdLst>
                  <a:gd name="connsiteX0" fmla="*/ 88934 w 1992046"/>
                  <a:gd name="connsiteY0" fmla="*/ 0 h 2254596"/>
                  <a:gd name="connsiteX1" fmla="*/ 1992046 w 1992046"/>
                  <a:gd name="connsiteY1" fmla="*/ 0 h 2254596"/>
                  <a:gd name="connsiteX2" fmla="*/ 1992046 w 1992046"/>
                  <a:gd name="connsiteY2" fmla="*/ 2229844 h 2254596"/>
                  <a:gd name="connsiteX3" fmla="*/ 1887798 w 1992046"/>
                  <a:gd name="connsiteY3" fmla="*/ 2245754 h 2254596"/>
                  <a:gd name="connsiteX4" fmla="*/ 1712686 w 1992046"/>
                  <a:gd name="connsiteY4" fmla="*/ 2254596 h 2254596"/>
                  <a:gd name="connsiteX5" fmla="*/ 0 w 1992046"/>
                  <a:gd name="connsiteY5" fmla="*/ 541910 h 2254596"/>
                  <a:gd name="connsiteX6" fmla="*/ 76999 w 1992046"/>
                  <a:gd name="connsiteY6" fmla="*/ 32610 h 225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92045" h="2254596">
                    <a:moveTo>
                      <a:pt x="88934" y="0"/>
                    </a:moveTo>
                    <a:lnTo>
                      <a:pt x="1992046" y="0"/>
                    </a:lnTo>
                    <a:lnTo>
                      <a:pt x="1992046" y="2229844"/>
                    </a:lnTo>
                    <a:lnTo>
                      <a:pt x="1887798" y="2245754"/>
                    </a:lnTo>
                    <a:cubicBezTo>
                      <a:pt x="1830223" y="2251601"/>
                      <a:pt x="1771804" y="2254596"/>
                      <a:pt x="1712686" y="2254596"/>
                    </a:cubicBezTo>
                    <a:cubicBezTo>
                      <a:pt x="766796" y="2254596"/>
                      <a:pt x="0" y="1487800"/>
                      <a:pt x="0" y="541910"/>
                    </a:cubicBezTo>
                    <a:cubicBezTo>
                      <a:pt x="0" y="364556"/>
                      <a:pt x="26958" y="193498"/>
                      <a:pt x="76999" y="32610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任意形状 25"/>
              <p:cNvSpPr/>
              <p:nvPr/>
            </p:nvSpPr>
            <p:spPr>
              <a:xfrm>
                <a:off x="9984672" y="224"/>
                <a:ext cx="2207765" cy="2578708"/>
              </a:xfrm>
              <a:custGeom>
                <a:avLst/>
                <a:gdLst>
                  <a:gd name="connsiteX0" fmla="*/ 110390 w 2207328"/>
                  <a:gd name="connsiteY0" fmla="*/ 0 h 2578931"/>
                  <a:gd name="connsiteX1" fmla="*/ 2207328 w 2207328"/>
                  <a:gd name="connsiteY1" fmla="*/ 0 h 2578931"/>
                  <a:gd name="connsiteX2" fmla="*/ 2207328 w 2207328"/>
                  <a:gd name="connsiteY2" fmla="*/ 2558211 h 2578931"/>
                  <a:gd name="connsiteX3" fmla="*/ 2137158 w 2207328"/>
                  <a:gd name="connsiteY3" fmla="*/ 2568921 h 2578931"/>
                  <a:gd name="connsiteX4" fmla="*/ 1938915 w 2207328"/>
                  <a:gd name="connsiteY4" fmla="*/ 2578931 h 2578931"/>
                  <a:gd name="connsiteX5" fmla="*/ 0 w 2207328"/>
                  <a:gd name="connsiteY5" fmla="*/ 640016 h 2578931"/>
                  <a:gd name="connsiteX6" fmla="*/ 87170 w 2207328"/>
                  <a:gd name="connsiteY6" fmla="*/ 63442 h 2578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7328" h="2578931">
                    <a:moveTo>
                      <a:pt x="110390" y="0"/>
                    </a:moveTo>
                    <a:lnTo>
                      <a:pt x="2207328" y="0"/>
                    </a:lnTo>
                    <a:lnTo>
                      <a:pt x="2207328" y="2558211"/>
                    </a:lnTo>
                    <a:lnTo>
                      <a:pt x="2137158" y="2568921"/>
                    </a:lnTo>
                    <a:cubicBezTo>
                      <a:pt x="2071977" y="2575540"/>
                      <a:pt x="2005842" y="2578931"/>
                      <a:pt x="1938915" y="2578931"/>
                    </a:cubicBezTo>
                    <a:cubicBezTo>
                      <a:pt x="868082" y="2578931"/>
                      <a:pt x="0" y="1710849"/>
                      <a:pt x="0" y="640016"/>
                    </a:cubicBezTo>
                    <a:cubicBezTo>
                      <a:pt x="0" y="439235"/>
                      <a:pt x="30519" y="245582"/>
                      <a:pt x="87170" y="63442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74" name="矩形 73"/>
          <p:cNvSpPr/>
          <p:nvPr/>
        </p:nvSpPr>
        <p:spPr>
          <a:xfrm>
            <a:off x="2455545" y="625475"/>
            <a:ext cx="3855720" cy="15684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4800" b="1"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学业质量</a:t>
            </a:r>
            <a:r>
              <a:rPr lang="zh-CN" altLang="en-US" sz="4800" b="1"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Arial" panose="020B0604020202020204" pitchFamily="34" charset="0"/>
              </a:rPr>
              <a:t>描述</a:t>
            </a:r>
            <a:endParaRPr lang="en-US" altLang="zh-CN" sz="4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endParaRPr lang="zh-CN" altLang="en-US" sz="4800" b="1"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86000" y="2490470"/>
            <a:ext cx="4572000" cy="18764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rgbClr val="FF0000"/>
                </a:solidFill>
                <a:sym typeface="+mn-ea"/>
              </a:rPr>
              <a:t>英语学业质量标准</a:t>
            </a:r>
            <a:r>
              <a:rPr lang="zh-CN" altLang="en-US" sz="2800" b="1">
                <a:sym typeface="+mn-ea"/>
              </a:rPr>
              <a:t>依据</a:t>
            </a:r>
            <a:r>
              <a:rPr lang="en-US" altLang="zh-CN" sz="2800" b="1">
                <a:sym typeface="+mn-ea"/>
              </a:rPr>
              <a:t>“</a:t>
            </a:r>
            <a:r>
              <a:rPr lang="zh-CN" altLang="en-US" sz="2800" b="1">
                <a:sym typeface="+mn-ea"/>
              </a:rPr>
              <a:t>六三</a:t>
            </a:r>
            <a:r>
              <a:rPr lang="en-US" altLang="zh-CN" sz="2800" b="1">
                <a:sym typeface="+mn-ea"/>
              </a:rPr>
              <a:t>”</a:t>
            </a:r>
            <a:r>
              <a:rPr lang="zh-CN" altLang="en-US" sz="2800" b="1">
                <a:sym typeface="+mn-ea"/>
              </a:rPr>
              <a:t>学制不同学段学业成就表现的关键特征，描述三个级别学习结果的具体表现。</a:t>
            </a:r>
            <a:endParaRPr lang="zh-CN" altLang="en-US" sz="2800" b="1">
              <a:sym typeface="+mn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21994" y="1455188"/>
            <a:ext cx="7700012" cy="3947626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535100" y="4338525"/>
            <a:ext cx="1986909" cy="1986909"/>
          </a:xfrm>
          <a:prstGeom prst="ellipse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任意形状 9"/>
          <p:cNvSpPr/>
          <p:nvPr/>
        </p:nvSpPr>
        <p:spPr>
          <a:xfrm>
            <a:off x="564" y="3420668"/>
            <a:ext cx="1600003" cy="2638100"/>
          </a:xfrm>
          <a:custGeom>
            <a:avLst/>
            <a:gdLst>
              <a:gd name="connsiteX0" fmla="*/ 4512 w 1294051"/>
              <a:gd name="connsiteY0" fmla="*/ 0 h 2133600"/>
              <a:gd name="connsiteX1" fmla="*/ 1294051 w 1294051"/>
              <a:gd name="connsiteY1" fmla="*/ 1430216 h 2133600"/>
              <a:gd name="connsiteX2" fmla="*/ 743066 w 1294051"/>
              <a:gd name="connsiteY2" fmla="*/ 2133600 h 2133600"/>
              <a:gd name="connsiteX3" fmla="*/ 4512 w 1294051"/>
              <a:gd name="connsiteY3" fmla="*/ 2121877 h 2133600"/>
              <a:gd name="connsiteX4" fmla="*/ 4512 w 1294051"/>
              <a:gd name="connsiteY4" fmla="*/ 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4051" h="2133600">
                <a:moveTo>
                  <a:pt x="4512" y="0"/>
                </a:moveTo>
                <a:lnTo>
                  <a:pt x="1294051" y="1430216"/>
                </a:lnTo>
                <a:lnTo>
                  <a:pt x="743066" y="2133600"/>
                </a:lnTo>
                <a:lnTo>
                  <a:pt x="4512" y="2121877"/>
                </a:lnTo>
                <a:cubicBezTo>
                  <a:pt x="604" y="1410677"/>
                  <a:pt x="-3303" y="699477"/>
                  <a:pt x="4512" y="0"/>
                </a:cubicBezTo>
                <a:close/>
              </a:path>
            </a:pathLst>
          </a:cu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平行四边形 10"/>
          <p:cNvSpPr/>
          <p:nvPr/>
        </p:nvSpPr>
        <p:spPr>
          <a:xfrm rot="2762415">
            <a:off x="-2248248" y="2171856"/>
            <a:ext cx="4070245" cy="344048"/>
          </a:xfrm>
          <a:prstGeom prst="parallelogram">
            <a:avLst>
              <a:gd name="adj" fmla="val 85079"/>
            </a:avLst>
          </a:pr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任意形状 13"/>
          <p:cNvSpPr/>
          <p:nvPr/>
        </p:nvSpPr>
        <p:spPr>
          <a:xfrm rot="2762415">
            <a:off x="-1605985" y="2412927"/>
            <a:ext cx="3865483" cy="111905"/>
          </a:xfrm>
          <a:custGeom>
            <a:avLst/>
            <a:gdLst>
              <a:gd name="connsiteX0" fmla="*/ 116329 w 5154146"/>
              <a:gd name="connsiteY0" fmla="*/ 0 h 149084"/>
              <a:gd name="connsiteX1" fmla="*/ 5154146 w 5154146"/>
              <a:gd name="connsiteY1" fmla="*/ 0 h 149084"/>
              <a:gd name="connsiteX2" fmla="*/ 5027307 w 5154146"/>
              <a:gd name="connsiteY2" fmla="*/ 149084 h 149084"/>
              <a:gd name="connsiteX3" fmla="*/ 0 w 5154146"/>
              <a:gd name="connsiteY3" fmla="*/ 136731 h 149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4146" h="149084">
                <a:moveTo>
                  <a:pt x="116329" y="0"/>
                </a:moveTo>
                <a:lnTo>
                  <a:pt x="5154146" y="0"/>
                </a:lnTo>
                <a:lnTo>
                  <a:pt x="5027307" y="149084"/>
                </a:lnTo>
                <a:lnTo>
                  <a:pt x="0" y="136731"/>
                </a:lnTo>
                <a:close/>
              </a:path>
            </a:pathLst>
          </a:cu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394" name="组 29"/>
          <p:cNvGrpSpPr/>
          <p:nvPr/>
        </p:nvGrpSpPr>
        <p:grpSpPr>
          <a:xfrm>
            <a:off x="7312481" y="-265052"/>
            <a:ext cx="3098815" cy="3178577"/>
            <a:chOff x="9984672" y="-834007"/>
            <a:chExt cx="3435035" cy="3523618"/>
          </a:xfrm>
        </p:grpSpPr>
        <p:sp>
          <p:nvSpPr>
            <p:cNvPr id="15" name="弧 14"/>
            <p:cNvSpPr/>
            <p:nvPr/>
          </p:nvSpPr>
          <p:spPr>
            <a:xfrm rot="11877231">
              <a:off x="10507251" y="-834007"/>
              <a:ext cx="2912456" cy="2912593"/>
            </a:xfrm>
            <a:prstGeom prst="arc">
              <a:avLst>
                <a:gd name="adj1" fmla="val 14627694"/>
                <a:gd name="adj2" fmla="val 0"/>
              </a:avLst>
            </a:prstGeom>
            <a:ln w="28575">
              <a:solidFill>
                <a:srgbClr val="46B2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6399" name="组 28"/>
            <p:cNvGrpSpPr/>
            <p:nvPr/>
          </p:nvGrpSpPr>
          <p:grpSpPr>
            <a:xfrm>
              <a:off x="9984672" y="110679"/>
              <a:ext cx="2207328" cy="2578932"/>
              <a:chOff x="9984672" y="0"/>
              <a:chExt cx="2207328" cy="2578932"/>
            </a:xfrm>
          </p:grpSpPr>
          <p:sp>
            <p:nvSpPr>
              <p:cNvPr id="28" name="任意形状 27"/>
              <p:cNvSpPr/>
              <p:nvPr/>
            </p:nvSpPr>
            <p:spPr>
              <a:xfrm>
                <a:off x="10199774" y="224"/>
                <a:ext cx="1992663" cy="2254060"/>
              </a:xfrm>
              <a:custGeom>
                <a:avLst/>
                <a:gdLst>
                  <a:gd name="connsiteX0" fmla="*/ 88934 w 1992046"/>
                  <a:gd name="connsiteY0" fmla="*/ 0 h 2254596"/>
                  <a:gd name="connsiteX1" fmla="*/ 1992046 w 1992046"/>
                  <a:gd name="connsiteY1" fmla="*/ 0 h 2254596"/>
                  <a:gd name="connsiteX2" fmla="*/ 1992046 w 1992046"/>
                  <a:gd name="connsiteY2" fmla="*/ 2229844 h 2254596"/>
                  <a:gd name="connsiteX3" fmla="*/ 1887798 w 1992046"/>
                  <a:gd name="connsiteY3" fmla="*/ 2245754 h 2254596"/>
                  <a:gd name="connsiteX4" fmla="*/ 1712686 w 1992046"/>
                  <a:gd name="connsiteY4" fmla="*/ 2254596 h 2254596"/>
                  <a:gd name="connsiteX5" fmla="*/ 0 w 1992046"/>
                  <a:gd name="connsiteY5" fmla="*/ 541910 h 2254596"/>
                  <a:gd name="connsiteX6" fmla="*/ 76999 w 1992046"/>
                  <a:gd name="connsiteY6" fmla="*/ 32610 h 225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92045" h="2254596">
                    <a:moveTo>
                      <a:pt x="88934" y="0"/>
                    </a:moveTo>
                    <a:lnTo>
                      <a:pt x="1992046" y="0"/>
                    </a:lnTo>
                    <a:lnTo>
                      <a:pt x="1992046" y="2229844"/>
                    </a:lnTo>
                    <a:lnTo>
                      <a:pt x="1887798" y="2245754"/>
                    </a:lnTo>
                    <a:cubicBezTo>
                      <a:pt x="1830223" y="2251601"/>
                      <a:pt x="1771804" y="2254596"/>
                      <a:pt x="1712686" y="2254596"/>
                    </a:cubicBezTo>
                    <a:cubicBezTo>
                      <a:pt x="766796" y="2254596"/>
                      <a:pt x="0" y="1487800"/>
                      <a:pt x="0" y="541910"/>
                    </a:cubicBezTo>
                    <a:cubicBezTo>
                      <a:pt x="0" y="364556"/>
                      <a:pt x="26958" y="193498"/>
                      <a:pt x="76999" y="32610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任意形状 25"/>
              <p:cNvSpPr/>
              <p:nvPr/>
            </p:nvSpPr>
            <p:spPr>
              <a:xfrm>
                <a:off x="9984672" y="224"/>
                <a:ext cx="2207765" cy="2578708"/>
              </a:xfrm>
              <a:custGeom>
                <a:avLst/>
                <a:gdLst>
                  <a:gd name="connsiteX0" fmla="*/ 110390 w 2207328"/>
                  <a:gd name="connsiteY0" fmla="*/ 0 h 2578931"/>
                  <a:gd name="connsiteX1" fmla="*/ 2207328 w 2207328"/>
                  <a:gd name="connsiteY1" fmla="*/ 0 h 2578931"/>
                  <a:gd name="connsiteX2" fmla="*/ 2207328 w 2207328"/>
                  <a:gd name="connsiteY2" fmla="*/ 2558211 h 2578931"/>
                  <a:gd name="connsiteX3" fmla="*/ 2137158 w 2207328"/>
                  <a:gd name="connsiteY3" fmla="*/ 2568921 h 2578931"/>
                  <a:gd name="connsiteX4" fmla="*/ 1938915 w 2207328"/>
                  <a:gd name="connsiteY4" fmla="*/ 2578931 h 2578931"/>
                  <a:gd name="connsiteX5" fmla="*/ 0 w 2207328"/>
                  <a:gd name="connsiteY5" fmla="*/ 640016 h 2578931"/>
                  <a:gd name="connsiteX6" fmla="*/ 87170 w 2207328"/>
                  <a:gd name="connsiteY6" fmla="*/ 63442 h 2578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7328" h="2578931">
                    <a:moveTo>
                      <a:pt x="110390" y="0"/>
                    </a:moveTo>
                    <a:lnTo>
                      <a:pt x="2207328" y="0"/>
                    </a:lnTo>
                    <a:lnTo>
                      <a:pt x="2207328" y="2558211"/>
                    </a:lnTo>
                    <a:lnTo>
                      <a:pt x="2137158" y="2568921"/>
                    </a:lnTo>
                    <a:cubicBezTo>
                      <a:pt x="2071977" y="2575540"/>
                      <a:pt x="2005842" y="2578931"/>
                      <a:pt x="1938915" y="2578931"/>
                    </a:cubicBezTo>
                    <a:cubicBezTo>
                      <a:pt x="868082" y="2578931"/>
                      <a:pt x="0" y="1710849"/>
                      <a:pt x="0" y="640016"/>
                    </a:cubicBezTo>
                    <a:cubicBezTo>
                      <a:pt x="0" y="439235"/>
                      <a:pt x="30519" y="245582"/>
                      <a:pt x="87170" y="63442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3" name="图片 2" descr="3e91a1a70149ddf7578e3f1b17d48f7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100965" y="762000"/>
            <a:ext cx="6313805" cy="533463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80085" y="353060"/>
            <a:ext cx="5154930" cy="139128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6022340" y="965835"/>
            <a:ext cx="250634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>
                <a:sym typeface="+mn-ea"/>
              </a:rPr>
              <a:t>文字</a:t>
            </a:r>
            <a:r>
              <a:rPr lang="en-US" altLang="zh-CN" sz="2800" b="1">
                <a:sym typeface="+mn-ea"/>
              </a:rPr>
              <a:t> </a:t>
            </a:r>
            <a:r>
              <a:rPr lang="zh-CN" altLang="en-US" sz="2800" b="1">
                <a:sym typeface="+mn-ea"/>
              </a:rPr>
              <a:t>总体描述</a:t>
            </a:r>
            <a:endParaRPr lang="zh-CN" altLang="en-US" sz="2800" b="1"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90550" y="1950085"/>
            <a:ext cx="5181600" cy="457517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6022340" y="3304540"/>
            <a:ext cx="257683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>
                <a:sym typeface="+mn-ea"/>
              </a:rPr>
              <a:t>表格</a:t>
            </a:r>
            <a:r>
              <a:rPr lang="en-US" altLang="zh-CN" sz="2800" b="1">
                <a:sym typeface="+mn-ea"/>
              </a:rPr>
              <a:t> </a:t>
            </a:r>
            <a:r>
              <a:rPr lang="zh-CN" altLang="en-US" sz="2800" b="1">
                <a:sym typeface="+mn-ea"/>
              </a:rPr>
              <a:t>细致描述</a:t>
            </a:r>
            <a:endParaRPr lang="zh-CN" altLang="en-US" sz="2800" b="1">
              <a:sym typeface="+mn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7" grpId="0"/>
      <p:bldP spid="17" grpId="1"/>
      <p:bldP spid="19" grpId="0" bldLvl="0" animBg="1"/>
      <p:bldP spid="19" grpId="1" animBg="1"/>
      <p:bldP spid="20" grpId="0"/>
      <p:bldP spid="2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153920" y="481330"/>
            <a:ext cx="4907915" cy="765810"/>
          </a:xfrm>
          <a:prstGeom prst="rect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1995" y="1455420"/>
            <a:ext cx="7700010" cy="5148580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535100" y="4338525"/>
            <a:ext cx="1986909" cy="1986909"/>
          </a:xfrm>
          <a:prstGeom prst="ellipse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任意形状 9"/>
          <p:cNvSpPr/>
          <p:nvPr/>
        </p:nvSpPr>
        <p:spPr>
          <a:xfrm>
            <a:off x="564" y="3420668"/>
            <a:ext cx="1600003" cy="2638100"/>
          </a:xfrm>
          <a:custGeom>
            <a:avLst/>
            <a:gdLst>
              <a:gd name="connsiteX0" fmla="*/ 4512 w 1294051"/>
              <a:gd name="connsiteY0" fmla="*/ 0 h 2133600"/>
              <a:gd name="connsiteX1" fmla="*/ 1294051 w 1294051"/>
              <a:gd name="connsiteY1" fmla="*/ 1430216 h 2133600"/>
              <a:gd name="connsiteX2" fmla="*/ 743066 w 1294051"/>
              <a:gd name="connsiteY2" fmla="*/ 2133600 h 2133600"/>
              <a:gd name="connsiteX3" fmla="*/ 4512 w 1294051"/>
              <a:gd name="connsiteY3" fmla="*/ 2121877 h 2133600"/>
              <a:gd name="connsiteX4" fmla="*/ 4512 w 1294051"/>
              <a:gd name="connsiteY4" fmla="*/ 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4051" h="2133600">
                <a:moveTo>
                  <a:pt x="4512" y="0"/>
                </a:moveTo>
                <a:lnTo>
                  <a:pt x="1294051" y="1430216"/>
                </a:lnTo>
                <a:lnTo>
                  <a:pt x="743066" y="2133600"/>
                </a:lnTo>
                <a:lnTo>
                  <a:pt x="4512" y="2121877"/>
                </a:lnTo>
                <a:cubicBezTo>
                  <a:pt x="604" y="1410677"/>
                  <a:pt x="-3303" y="699477"/>
                  <a:pt x="4512" y="0"/>
                </a:cubicBezTo>
                <a:close/>
              </a:path>
            </a:pathLst>
          </a:cu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平行四边形 10"/>
          <p:cNvSpPr/>
          <p:nvPr/>
        </p:nvSpPr>
        <p:spPr>
          <a:xfrm rot="2762415">
            <a:off x="-2248248" y="2171856"/>
            <a:ext cx="4070245" cy="344048"/>
          </a:xfrm>
          <a:prstGeom prst="parallelogram">
            <a:avLst>
              <a:gd name="adj" fmla="val 85079"/>
            </a:avLst>
          </a:pr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任意形状 13"/>
          <p:cNvSpPr/>
          <p:nvPr/>
        </p:nvSpPr>
        <p:spPr>
          <a:xfrm rot="2762415">
            <a:off x="-1605985" y="2412927"/>
            <a:ext cx="3865483" cy="111905"/>
          </a:xfrm>
          <a:custGeom>
            <a:avLst/>
            <a:gdLst>
              <a:gd name="connsiteX0" fmla="*/ 116329 w 5154146"/>
              <a:gd name="connsiteY0" fmla="*/ 0 h 149084"/>
              <a:gd name="connsiteX1" fmla="*/ 5154146 w 5154146"/>
              <a:gd name="connsiteY1" fmla="*/ 0 h 149084"/>
              <a:gd name="connsiteX2" fmla="*/ 5027307 w 5154146"/>
              <a:gd name="connsiteY2" fmla="*/ 149084 h 149084"/>
              <a:gd name="connsiteX3" fmla="*/ 0 w 5154146"/>
              <a:gd name="connsiteY3" fmla="*/ 136731 h 149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4146" h="149084">
                <a:moveTo>
                  <a:pt x="116329" y="0"/>
                </a:moveTo>
                <a:lnTo>
                  <a:pt x="5154146" y="0"/>
                </a:lnTo>
                <a:lnTo>
                  <a:pt x="5027307" y="149084"/>
                </a:lnTo>
                <a:lnTo>
                  <a:pt x="0" y="136731"/>
                </a:lnTo>
                <a:close/>
              </a:path>
            </a:pathLst>
          </a:cu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394" name="组 29"/>
          <p:cNvGrpSpPr/>
          <p:nvPr/>
        </p:nvGrpSpPr>
        <p:grpSpPr>
          <a:xfrm>
            <a:off x="7312481" y="-265052"/>
            <a:ext cx="3098815" cy="3178577"/>
            <a:chOff x="9984672" y="-834007"/>
            <a:chExt cx="3435035" cy="3523618"/>
          </a:xfrm>
        </p:grpSpPr>
        <p:sp>
          <p:nvSpPr>
            <p:cNvPr id="15" name="弧 14"/>
            <p:cNvSpPr/>
            <p:nvPr/>
          </p:nvSpPr>
          <p:spPr>
            <a:xfrm rot="11877231">
              <a:off x="10507251" y="-834007"/>
              <a:ext cx="2912456" cy="2912593"/>
            </a:xfrm>
            <a:prstGeom prst="arc">
              <a:avLst>
                <a:gd name="adj1" fmla="val 14627694"/>
                <a:gd name="adj2" fmla="val 0"/>
              </a:avLst>
            </a:prstGeom>
            <a:ln w="28575">
              <a:solidFill>
                <a:srgbClr val="46B2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6399" name="组 28"/>
            <p:cNvGrpSpPr/>
            <p:nvPr/>
          </p:nvGrpSpPr>
          <p:grpSpPr>
            <a:xfrm>
              <a:off x="9984672" y="110679"/>
              <a:ext cx="2207328" cy="2578932"/>
              <a:chOff x="9984672" y="0"/>
              <a:chExt cx="2207328" cy="2578932"/>
            </a:xfrm>
          </p:grpSpPr>
          <p:sp>
            <p:nvSpPr>
              <p:cNvPr id="28" name="任意形状 27"/>
              <p:cNvSpPr/>
              <p:nvPr/>
            </p:nvSpPr>
            <p:spPr>
              <a:xfrm>
                <a:off x="10199774" y="224"/>
                <a:ext cx="1992663" cy="2254060"/>
              </a:xfrm>
              <a:custGeom>
                <a:avLst/>
                <a:gdLst>
                  <a:gd name="connsiteX0" fmla="*/ 88934 w 1992046"/>
                  <a:gd name="connsiteY0" fmla="*/ 0 h 2254596"/>
                  <a:gd name="connsiteX1" fmla="*/ 1992046 w 1992046"/>
                  <a:gd name="connsiteY1" fmla="*/ 0 h 2254596"/>
                  <a:gd name="connsiteX2" fmla="*/ 1992046 w 1992046"/>
                  <a:gd name="connsiteY2" fmla="*/ 2229844 h 2254596"/>
                  <a:gd name="connsiteX3" fmla="*/ 1887798 w 1992046"/>
                  <a:gd name="connsiteY3" fmla="*/ 2245754 h 2254596"/>
                  <a:gd name="connsiteX4" fmla="*/ 1712686 w 1992046"/>
                  <a:gd name="connsiteY4" fmla="*/ 2254596 h 2254596"/>
                  <a:gd name="connsiteX5" fmla="*/ 0 w 1992046"/>
                  <a:gd name="connsiteY5" fmla="*/ 541910 h 2254596"/>
                  <a:gd name="connsiteX6" fmla="*/ 76999 w 1992046"/>
                  <a:gd name="connsiteY6" fmla="*/ 32610 h 225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92045" h="2254596">
                    <a:moveTo>
                      <a:pt x="88934" y="0"/>
                    </a:moveTo>
                    <a:lnTo>
                      <a:pt x="1992046" y="0"/>
                    </a:lnTo>
                    <a:lnTo>
                      <a:pt x="1992046" y="2229844"/>
                    </a:lnTo>
                    <a:lnTo>
                      <a:pt x="1887798" y="2245754"/>
                    </a:lnTo>
                    <a:cubicBezTo>
                      <a:pt x="1830223" y="2251601"/>
                      <a:pt x="1771804" y="2254596"/>
                      <a:pt x="1712686" y="2254596"/>
                    </a:cubicBezTo>
                    <a:cubicBezTo>
                      <a:pt x="766796" y="2254596"/>
                      <a:pt x="0" y="1487800"/>
                      <a:pt x="0" y="541910"/>
                    </a:cubicBezTo>
                    <a:cubicBezTo>
                      <a:pt x="0" y="364556"/>
                      <a:pt x="26958" y="193498"/>
                      <a:pt x="76999" y="32610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任意形状 25"/>
              <p:cNvSpPr/>
              <p:nvPr/>
            </p:nvSpPr>
            <p:spPr>
              <a:xfrm>
                <a:off x="9984672" y="224"/>
                <a:ext cx="2207765" cy="2578708"/>
              </a:xfrm>
              <a:custGeom>
                <a:avLst/>
                <a:gdLst>
                  <a:gd name="connsiteX0" fmla="*/ 110390 w 2207328"/>
                  <a:gd name="connsiteY0" fmla="*/ 0 h 2578931"/>
                  <a:gd name="connsiteX1" fmla="*/ 2207328 w 2207328"/>
                  <a:gd name="connsiteY1" fmla="*/ 0 h 2578931"/>
                  <a:gd name="connsiteX2" fmla="*/ 2207328 w 2207328"/>
                  <a:gd name="connsiteY2" fmla="*/ 2558211 h 2578931"/>
                  <a:gd name="connsiteX3" fmla="*/ 2137158 w 2207328"/>
                  <a:gd name="connsiteY3" fmla="*/ 2568921 h 2578931"/>
                  <a:gd name="connsiteX4" fmla="*/ 1938915 w 2207328"/>
                  <a:gd name="connsiteY4" fmla="*/ 2578931 h 2578931"/>
                  <a:gd name="connsiteX5" fmla="*/ 0 w 2207328"/>
                  <a:gd name="connsiteY5" fmla="*/ 640016 h 2578931"/>
                  <a:gd name="connsiteX6" fmla="*/ 87170 w 2207328"/>
                  <a:gd name="connsiteY6" fmla="*/ 63442 h 2578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7328" h="2578931">
                    <a:moveTo>
                      <a:pt x="110390" y="0"/>
                    </a:moveTo>
                    <a:lnTo>
                      <a:pt x="2207328" y="0"/>
                    </a:lnTo>
                    <a:lnTo>
                      <a:pt x="2207328" y="2558211"/>
                    </a:lnTo>
                    <a:lnTo>
                      <a:pt x="2137158" y="2568921"/>
                    </a:lnTo>
                    <a:cubicBezTo>
                      <a:pt x="2071977" y="2575540"/>
                      <a:pt x="2005842" y="2578931"/>
                      <a:pt x="1938915" y="2578931"/>
                    </a:cubicBezTo>
                    <a:cubicBezTo>
                      <a:pt x="868082" y="2578931"/>
                      <a:pt x="0" y="1710849"/>
                      <a:pt x="0" y="640016"/>
                    </a:cubicBezTo>
                    <a:cubicBezTo>
                      <a:pt x="0" y="439235"/>
                      <a:pt x="30519" y="245582"/>
                      <a:pt x="87170" y="63442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74" name="矩形 73"/>
          <p:cNvSpPr/>
          <p:nvPr/>
        </p:nvSpPr>
        <p:spPr>
          <a:xfrm>
            <a:off x="2455545" y="574675"/>
            <a:ext cx="3855720" cy="7658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zh-CN" altLang="en-US" sz="4800" b="1"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学业质量描述</a:t>
            </a:r>
            <a:endParaRPr lang="zh-CN" altLang="en-US" sz="4800" b="1"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25" name="表格 2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29995" y="1562735"/>
          <a:ext cx="6404610" cy="4934585"/>
        </p:xfrm>
        <a:graphic>
          <a:graphicData uri="http://schemas.openxmlformats.org/drawingml/2006/table">
            <a:tbl>
              <a:tblPr/>
              <a:tblGrid>
                <a:gridCol w="1104265"/>
                <a:gridCol w="1186180"/>
                <a:gridCol w="4114165"/>
              </a:tblGrid>
              <a:tr h="828040">
                <a:tc>
                  <a:txBody>
                    <a:bodyPr/>
                    <a:p>
                      <a:pPr indent="254000" algn="ctr">
                        <a:lnSpc>
                          <a:spcPct val="170000"/>
                        </a:lnSpc>
                        <a:spcAft>
                          <a:spcPts val="0"/>
                        </a:spcAft>
                      </a:pPr>
                      <a:r>
                        <a:rPr lang="zh-CN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级别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254000" algn="l">
                        <a:lnSpc>
                          <a:spcPct val="170000"/>
                        </a:lnSpc>
                        <a:spcAft>
                          <a:spcPts val="0"/>
                        </a:spcAft>
                      </a:pPr>
                      <a:r>
                        <a:rPr lang="zh-CN" alt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相同描述</a:t>
                      </a:r>
                      <a:endParaRPr lang="zh-TW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254000" algn="l">
                        <a:lnSpc>
                          <a:spcPct val="17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altLang="zh-CN" sz="1600" b="1" dirty="0"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     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不</a:t>
                      </a:r>
                      <a:r>
                        <a:rPr lang="zh-CN" altLang="zh-TW" sz="1600" b="1" dirty="0"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同描述</a:t>
                      </a:r>
                      <a:endParaRPr lang="zh-CN" altLang="zh-TW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254000" algn="l">
                        <a:lnSpc>
                          <a:spcPct val="170000"/>
                        </a:lnSpc>
                        <a:spcAft>
                          <a:spcPts val="0"/>
                        </a:spcAft>
                        <a:buNone/>
                      </a:pPr>
                      <a:endParaRPr lang="zh-CN" altLang="en-US" sz="10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89660"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第</a:t>
                      </a:r>
                      <a:r>
                        <a:rPr lang="zh-CN" alt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一级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3—4 </a:t>
                      </a: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年级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p>
                      <a:pPr lvl="0" indent="0" algn="l">
                        <a:lnSpc>
                          <a:spcPts val="171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学生能够在本学段要求的主题范围内，围绕相关主题群和子主题，根据规定的语言知识和文化知识等内容要求</a:t>
                      </a:r>
                      <a:endParaRPr lang="zh-CN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lvl="0" indent="0" algn="l">
                        <a:lnSpc>
                          <a:spcPts val="171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altLang="en-US" sz="1600" b="1" u="none" strike="noStrike" spc="0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初步运用</a:t>
                      </a:r>
                      <a:r>
                        <a:rPr lang="zh-CN" altLang="en-US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读、看、写等语言技能和学习策略，依托一级内容要求规定的语篇类型，</a:t>
                      </a:r>
                      <a:r>
                        <a:rPr lang="zh-CN" altLang="en-US" sz="1600" b="1" u="none" strike="noStrike" spc="0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感知不同</a:t>
                      </a:r>
                      <a:r>
                        <a:rPr lang="zh-CN" altLang="en-US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的语言和文化现象，</a:t>
                      </a:r>
                      <a:r>
                        <a:rPr lang="zh-CN" altLang="en-US" sz="1600" b="1" u="none" strike="noStrike" spc="0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获取基本信息</a:t>
                      </a:r>
                      <a:r>
                        <a:rPr lang="zh-CN" altLang="en-US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，与他人进行简短交流，具有初步的问题意识等。</a:t>
                      </a: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69365"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第</a:t>
                      </a:r>
                      <a:r>
                        <a:rPr lang="zh-CN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二级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5—6 </a:t>
                      </a: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年级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lvl="0" indent="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有效运用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读、看、写等语言技能和学习策略，依托二级内容要求规定的语篇类型，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了解不同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的语言和文化现象，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比较信息的异同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，围绕相关主题进行口头和书面交流，具有问题意识，能反思学习情况等。</a:t>
                      </a: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7520"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第</a:t>
                      </a:r>
                      <a:r>
                        <a:rPr lang="zh-CN" alt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三级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r>
                        <a:rPr lang="en-US" altLang="zh-CN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-</a:t>
                      </a: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9 年级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lvl="0" indent="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endParaRPr lang="zh-CN" altLang="en-US" sz="1600" b="1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lvl="0" indent="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有效运用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听、说、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读、看、写等语言技能和学习策略，依托三级内容要求规定的语篇类型，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归纳并分析不同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的语言和文化现象，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使用较为规范的语言进行口头和书面表达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，定期反思学习情况，调整学习计划学会自主探究，主动与他人合作，共同完成学习任务。</a:t>
                      </a: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42900" lvl="0" indent="-34290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158750" algn="l"/>
                        </a:tabLst>
                      </a:pP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153920" y="481330"/>
            <a:ext cx="4907915" cy="765810"/>
          </a:xfrm>
          <a:prstGeom prst="rect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1995" y="1455420"/>
            <a:ext cx="7700010" cy="5148580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535100" y="4338525"/>
            <a:ext cx="1986909" cy="1986909"/>
          </a:xfrm>
          <a:prstGeom prst="ellipse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任意形状 9"/>
          <p:cNvSpPr/>
          <p:nvPr/>
        </p:nvSpPr>
        <p:spPr>
          <a:xfrm>
            <a:off x="564" y="3420668"/>
            <a:ext cx="1600003" cy="2638100"/>
          </a:xfrm>
          <a:custGeom>
            <a:avLst/>
            <a:gdLst>
              <a:gd name="connsiteX0" fmla="*/ 4512 w 1294051"/>
              <a:gd name="connsiteY0" fmla="*/ 0 h 2133600"/>
              <a:gd name="connsiteX1" fmla="*/ 1294051 w 1294051"/>
              <a:gd name="connsiteY1" fmla="*/ 1430216 h 2133600"/>
              <a:gd name="connsiteX2" fmla="*/ 743066 w 1294051"/>
              <a:gd name="connsiteY2" fmla="*/ 2133600 h 2133600"/>
              <a:gd name="connsiteX3" fmla="*/ 4512 w 1294051"/>
              <a:gd name="connsiteY3" fmla="*/ 2121877 h 2133600"/>
              <a:gd name="connsiteX4" fmla="*/ 4512 w 1294051"/>
              <a:gd name="connsiteY4" fmla="*/ 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4051" h="2133600">
                <a:moveTo>
                  <a:pt x="4512" y="0"/>
                </a:moveTo>
                <a:lnTo>
                  <a:pt x="1294051" y="1430216"/>
                </a:lnTo>
                <a:lnTo>
                  <a:pt x="743066" y="2133600"/>
                </a:lnTo>
                <a:lnTo>
                  <a:pt x="4512" y="2121877"/>
                </a:lnTo>
                <a:cubicBezTo>
                  <a:pt x="604" y="1410677"/>
                  <a:pt x="-3303" y="699477"/>
                  <a:pt x="4512" y="0"/>
                </a:cubicBezTo>
                <a:close/>
              </a:path>
            </a:pathLst>
          </a:cu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平行四边形 10"/>
          <p:cNvSpPr/>
          <p:nvPr/>
        </p:nvSpPr>
        <p:spPr>
          <a:xfrm rot="2762415">
            <a:off x="-2248248" y="2171856"/>
            <a:ext cx="4070245" cy="344048"/>
          </a:xfrm>
          <a:prstGeom prst="parallelogram">
            <a:avLst>
              <a:gd name="adj" fmla="val 85079"/>
            </a:avLst>
          </a:pr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任意形状 13"/>
          <p:cNvSpPr/>
          <p:nvPr/>
        </p:nvSpPr>
        <p:spPr>
          <a:xfrm rot="2762415">
            <a:off x="-1605985" y="2412927"/>
            <a:ext cx="3865483" cy="111905"/>
          </a:xfrm>
          <a:custGeom>
            <a:avLst/>
            <a:gdLst>
              <a:gd name="connsiteX0" fmla="*/ 116329 w 5154146"/>
              <a:gd name="connsiteY0" fmla="*/ 0 h 149084"/>
              <a:gd name="connsiteX1" fmla="*/ 5154146 w 5154146"/>
              <a:gd name="connsiteY1" fmla="*/ 0 h 149084"/>
              <a:gd name="connsiteX2" fmla="*/ 5027307 w 5154146"/>
              <a:gd name="connsiteY2" fmla="*/ 149084 h 149084"/>
              <a:gd name="connsiteX3" fmla="*/ 0 w 5154146"/>
              <a:gd name="connsiteY3" fmla="*/ 136731 h 149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4146" h="149084">
                <a:moveTo>
                  <a:pt x="116329" y="0"/>
                </a:moveTo>
                <a:lnTo>
                  <a:pt x="5154146" y="0"/>
                </a:lnTo>
                <a:lnTo>
                  <a:pt x="5027307" y="149084"/>
                </a:lnTo>
                <a:lnTo>
                  <a:pt x="0" y="136731"/>
                </a:lnTo>
                <a:close/>
              </a:path>
            </a:pathLst>
          </a:cu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394" name="组 29"/>
          <p:cNvGrpSpPr/>
          <p:nvPr/>
        </p:nvGrpSpPr>
        <p:grpSpPr>
          <a:xfrm>
            <a:off x="7312481" y="-265052"/>
            <a:ext cx="3098815" cy="3178577"/>
            <a:chOff x="9984672" y="-834007"/>
            <a:chExt cx="3435035" cy="3523618"/>
          </a:xfrm>
        </p:grpSpPr>
        <p:sp>
          <p:nvSpPr>
            <p:cNvPr id="15" name="弧 14"/>
            <p:cNvSpPr/>
            <p:nvPr/>
          </p:nvSpPr>
          <p:spPr>
            <a:xfrm rot="11877231">
              <a:off x="10507251" y="-834007"/>
              <a:ext cx="2912456" cy="2912593"/>
            </a:xfrm>
            <a:prstGeom prst="arc">
              <a:avLst>
                <a:gd name="adj1" fmla="val 14627694"/>
                <a:gd name="adj2" fmla="val 0"/>
              </a:avLst>
            </a:prstGeom>
            <a:ln w="28575">
              <a:solidFill>
                <a:srgbClr val="46B2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6399" name="组 28"/>
            <p:cNvGrpSpPr/>
            <p:nvPr/>
          </p:nvGrpSpPr>
          <p:grpSpPr>
            <a:xfrm>
              <a:off x="9984672" y="110679"/>
              <a:ext cx="2207328" cy="2578932"/>
              <a:chOff x="9984672" y="0"/>
              <a:chExt cx="2207328" cy="2578932"/>
            </a:xfrm>
          </p:grpSpPr>
          <p:sp>
            <p:nvSpPr>
              <p:cNvPr id="28" name="任意形状 27"/>
              <p:cNvSpPr/>
              <p:nvPr/>
            </p:nvSpPr>
            <p:spPr>
              <a:xfrm>
                <a:off x="10199774" y="224"/>
                <a:ext cx="1992663" cy="2254060"/>
              </a:xfrm>
              <a:custGeom>
                <a:avLst/>
                <a:gdLst>
                  <a:gd name="connsiteX0" fmla="*/ 88934 w 1992046"/>
                  <a:gd name="connsiteY0" fmla="*/ 0 h 2254596"/>
                  <a:gd name="connsiteX1" fmla="*/ 1992046 w 1992046"/>
                  <a:gd name="connsiteY1" fmla="*/ 0 h 2254596"/>
                  <a:gd name="connsiteX2" fmla="*/ 1992046 w 1992046"/>
                  <a:gd name="connsiteY2" fmla="*/ 2229844 h 2254596"/>
                  <a:gd name="connsiteX3" fmla="*/ 1887798 w 1992046"/>
                  <a:gd name="connsiteY3" fmla="*/ 2245754 h 2254596"/>
                  <a:gd name="connsiteX4" fmla="*/ 1712686 w 1992046"/>
                  <a:gd name="connsiteY4" fmla="*/ 2254596 h 2254596"/>
                  <a:gd name="connsiteX5" fmla="*/ 0 w 1992046"/>
                  <a:gd name="connsiteY5" fmla="*/ 541910 h 2254596"/>
                  <a:gd name="connsiteX6" fmla="*/ 76999 w 1992046"/>
                  <a:gd name="connsiteY6" fmla="*/ 32610 h 225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92045" h="2254596">
                    <a:moveTo>
                      <a:pt x="88934" y="0"/>
                    </a:moveTo>
                    <a:lnTo>
                      <a:pt x="1992046" y="0"/>
                    </a:lnTo>
                    <a:lnTo>
                      <a:pt x="1992046" y="2229844"/>
                    </a:lnTo>
                    <a:lnTo>
                      <a:pt x="1887798" y="2245754"/>
                    </a:lnTo>
                    <a:cubicBezTo>
                      <a:pt x="1830223" y="2251601"/>
                      <a:pt x="1771804" y="2254596"/>
                      <a:pt x="1712686" y="2254596"/>
                    </a:cubicBezTo>
                    <a:cubicBezTo>
                      <a:pt x="766796" y="2254596"/>
                      <a:pt x="0" y="1487800"/>
                      <a:pt x="0" y="541910"/>
                    </a:cubicBezTo>
                    <a:cubicBezTo>
                      <a:pt x="0" y="364556"/>
                      <a:pt x="26958" y="193498"/>
                      <a:pt x="76999" y="32610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任意形状 25"/>
              <p:cNvSpPr/>
              <p:nvPr/>
            </p:nvSpPr>
            <p:spPr>
              <a:xfrm>
                <a:off x="9984672" y="224"/>
                <a:ext cx="2207765" cy="2578708"/>
              </a:xfrm>
              <a:custGeom>
                <a:avLst/>
                <a:gdLst>
                  <a:gd name="connsiteX0" fmla="*/ 110390 w 2207328"/>
                  <a:gd name="connsiteY0" fmla="*/ 0 h 2578931"/>
                  <a:gd name="connsiteX1" fmla="*/ 2207328 w 2207328"/>
                  <a:gd name="connsiteY1" fmla="*/ 0 h 2578931"/>
                  <a:gd name="connsiteX2" fmla="*/ 2207328 w 2207328"/>
                  <a:gd name="connsiteY2" fmla="*/ 2558211 h 2578931"/>
                  <a:gd name="connsiteX3" fmla="*/ 2137158 w 2207328"/>
                  <a:gd name="connsiteY3" fmla="*/ 2568921 h 2578931"/>
                  <a:gd name="connsiteX4" fmla="*/ 1938915 w 2207328"/>
                  <a:gd name="connsiteY4" fmla="*/ 2578931 h 2578931"/>
                  <a:gd name="connsiteX5" fmla="*/ 0 w 2207328"/>
                  <a:gd name="connsiteY5" fmla="*/ 640016 h 2578931"/>
                  <a:gd name="connsiteX6" fmla="*/ 87170 w 2207328"/>
                  <a:gd name="connsiteY6" fmla="*/ 63442 h 2578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7328" h="2578931">
                    <a:moveTo>
                      <a:pt x="110390" y="0"/>
                    </a:moveTo>
                    <a:lnTo>
                      <a:pt x="2207328" y="0"/>
                    </a:lnTo>
                    <a:lnTo>
                      <a:pt x="2207328" y="2558211"/>
                    </a:lnTo>
                    <a:lnTo>
                      <a:pt x="2137158" y="2568921"/>
                    </a:lnTo>
                    <a:cubicBezTo>
                      <a:pt x="2071977" y="2575540"/>
                      <a:pt x="2005842" y="2578931"/>
                      <a:pt x="1938915" y="2578931"/>
                    </a:cubicBezTo>
                    <a:cubicBezTo>
                      <a:pt x="868082" y="2578931"/>
                      <a:pt x="0" y="1710849"/>
                      <a:pt x="0" y="640016"/>
                    </a:cubicBezTo>
                    <a:cubicBezTo>
                      <a:pt x="0" y="439235"/>
                      <a:pt x="30519" y="245582"/>
                      <a:pt x="87170" y="63442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74" name="矩形 73"/>
          <p:cNvSpPr/>
          <p:nvPr/>
        </p:nvSpPr>
        <p:spPr>
          <a:xfrm>
            <a:off x="2455545" y="574675"/>
            <a:ext cx="3855720" cy="7658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zh-CN" altLang="en-US" sz="4800" b="1"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学业质量标准特点</a:t>
            </a:r>
            <a:endParaRPr lang="zh-CN" altLang="en-US" sz="4800" b="1"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23340" y="2290445"/>
            <a:ext cx="6380480" cy="37680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2800" b="1">
                <a:sym typeface="+mn-ea"/>
              </a:rPr>
              <a:t>1</a:t>
            </a:r>
            <a:r>
              <a:rPr lang="zh-CN" altLang="en-US" sz="2800" b="1">
                <a:sym typeface="+mn-ea"/>
              </a:rPr>
              <a:t>）进阶特征。</a:t>
            </a:r>
            <a:endParaRPr lang="zh-CN" altLang="en-US" sz="2800" b="1">
              <a:sym typeface="+mn-ea"/>
            </a:endParaRPr>
          </a:p>
          <a:p>
            <a:endParaRPr lang="zh-CN" altLang="en-US" sz="2800" b="1">
              <a:sym typeface="+mn-ea"/>
            </a:endParaRPr>
          </a:p>
          <a:p>
            <a:r>
              <a:rPr lang="zh-CN" altLang="en-US" sz="2800" b="1">
                <a:sym typeface="+mn-ea"/>
              </a:rPr>
              <a:t>学习进阶理论认为:学习是一个逐渐积累、不断演进的过程，学生对某一个主题内容的理解存在多个不同的中间水平。</a:t>
            </a:r>
            <a:endParaRPr lang="zh-CN" altLang="en-US" sz="2800" b="1">
              <a:sym typeface="+mn-ea"/>
            </a:endParaRPr>
          </a:p>
          <a:p>
            <a:r>
              <a:rPr lang="zh-CN" altLang="en-US" sz="2800" b="1">
                <a:sym typeface="+mn-ea"/>
              </a:rPr>
              <a:t>学业质量标准通过对不同核心素养所应达到的具体描述,将核心素划分为由低到高的不同水平。</a:t>
            </a:r>
            <a:endParaRPr lang="zh-CN" altLang="en-US" sz="2800" b="1">
              <a:sym typeface="+mn-ea"/>
            </a:endParaRPr>
          </a:p>
          <a:p>
            <a:endParaRPr lang="zh-CN" altLang="en-US" sz="2800" b="1">
              <a:sym typeface="+mn-ea"/>
            </a:endParaRPr>
          </a:p>
          <a:p>
            <a:endParaRPr lang="zh-CN" altLang="en-US" sz="2800" b="1">
              <a:sym typeface="+mn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153920" y="481330"/>
            <a:ext cx="4907915" cy="765810"/>
          </a:xfrm>
          <a:prstGeom prst="rect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1995" y="1455420"/>
            <a:ext cx="7700010" cy="5148580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535100" y="4338525"/>
            <a:ext cx="1986909" cy="1986909"/>
          </a:xfrm>
          <a:prstGeom prst="ellipse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任意形状 9"/>
          <p:cNvSpPr/>
          <p:nvPr/>
        </p:nvSpPr>
        <p:spPr>
          <a:xfrm>
            <a:off x="564" y="3420668"/>
            <a:ext cx="1600003" cy="2638100"/>
          </a:xfrm>
          <a:custGeom>
            <a:avLst/>
            <a:gdLst>
              <a:gd name="connsiteX0" fmla="*/ 4512 w 1294051"/>
              <a:gd name="connsiteY0" fmla="*/ 0 h 2133600"/>
              <a:gd name="connsiteX1" fmla="*/ 1294051 w 1294051"/>
              <a:gd name="connsiteY1" fmla="*/ 1430216 h 2133600"/>
              <a:gd name="connsiteX2" fmla="*/ 743066 w 1294051"/>
              <a:gd name="connsiteY2" fmla="*/ 2133600 h 2133600"/>
              <a:gd name="connsiteX3" fmla="*/ 4512 w 1294051"/>
              <a:gd name="connsiteY3" fmla="*/ 2121877 h 2133600"/>
              <a:gd name="connsiteX4" fmla="*/ 4512 w 1294051"/>
              <a:gd name="connsiteY4" fmla="*/ 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4051" h="2133600">
                <a:moveTo>
                  <a:pt x="4512" y="0"/>
                </a:moveTo>
                <a:lnTo>
                  <a:pt x="1294051" y="1430216"/>
                </a:lnTo>
                <a:lnTo>
                  <a:pt x="743066" y="2133600"/>
                </a:lnTo>
                <a:lnTo>
                  <a:pt x="4512" y="2121877"/>
                </a:lnTo>
                <a:cubicBezTo>
                  <a:pt x="604" y="1410677"/>
                  <a:pt x="-3303" y="699477"/>
                  <a:pt x="4512" y="0"/>
                </a:cubicBezTo>
                <a:close/>
              </a:path>
            </a:pathLst>
          </a:cu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平行四边形 10"/>
          <p:cNvSpPr/>
          <p:nvPr/>
        </p:nvSpPr>
        <p:spPr>
          <a:xfrm rot="2762415">
            <a:off x="-2248248" y="2171856"/>
            <a:ext cx="4070245" cy="344048"/>
          </a:xfrm>
          <a:prstGeom prst="parallelogram">
            <a:avLst>
              <a:gd name="adj" fmla="val 85079"/>
            </a:avLst>
          </a:pr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任意形状 13"/>
          <p:cNvSpPr/>
          <p:nvPr/>
        </p:nvSpPr>
        <p:spPr>
          <a:xfrm rot="2762415">
            <a:off x="-1605985" y="2412927"/>
            <a:ext cx="3865483" cy="111905"/>
          </a:xfrm>
          <a:custGeom>
            <a:avLst/>
            <a:gdLst>
              <a:gd name="connsiteX0" fmla="*/ 116329 w 5154146"/>
              <a:gd name="connsiteY0" fmla="*/ 0 h 149084"/>
              <a:gd name="connsiteX1" fmla="*/ 5154146 w 5154146"/>
              <a:gd name="connsiteY1" fmla="*/ 0 h 149084"/>
              <a:gd name="connsiteX2" fmla="*/ 5027307 w 5154146"/>
              <a:gd name="connsiteY2" fmla="*/ 149084 h 149084"/>
              <a:gd name="connsiteX3" fmla="*/ 0 w 5154146"/>
              <a:gd name="connsiteY3" fmla="*/ 136731 h 149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4146" h="149084">
                <a:moveTo>
                  <a:pt x="116329" y="0"/>
                </a:moveTo>
                <a:lnTo>
                  <a:pt x="5154146" y="0"/>
                </a:lnTo>
                <a:lnTo>
                  <a:pt x="5027307" y="149084"/>
                </a:lnTo>
                <a:lnTo>
                  <a:pt x="0" y="136731"/>
                </a:lnTo>
                <a:close/>
              </a:path>
            </a:pathLst>
          </a:cu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394" name="组 29"/>
          <p:cNvGrpSpPr/>
          <p:nvPr/>
        </p:nvGrpSpPr>
        <p:grpSpPr>
          <a:xfrm>
            <a:off x="7312481" y="-265052"/>
            <a:ext cx="3098815" cy="3178577"/>
            <a:chOff x="9984672" y="-834007"/>
            <a:chExt cx="3435035" cy="3523618"/>
          </a:xfrm>
        </p:grpSpPr>
        <p:sp>
          <p:nvSpPr>
            <p:cNvPr id="15" name="弧 14"/>
            <p:cNvSpPr/>
            <p:nvPr/>
          </p:nvSpPr>
          <p:spPr>
            <a:xfrm rot="11877231">
              <a:off x="10507251" y="-834007"/>
              <a:ext cx="2912456" cy="2912593"/>
            </a:xfrm>
            <a:prstGeom prst="arc">
              <a:avLst>
                <a:gd name="adj1" fmla="val 14627694"/>
                <a:gd name="adj2" fmla="val 0"/>
              </a:avLst>
            </a:prstGeom>
            <a:ln w="28575">
              <a:solidFill>
                <a:srgbClr val="46B2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6399" name="组 28"/>
            <p:cNvGrpSpPr/>
            <p:nvPr/>
          </p:nvGrpSpPr>
          <p:grpSpPr>
            <a:xfrm>
              <a:off x="9984672" y="110679"/>
              <a:ext cx="2207328" cy="2578932"/>
              <a:chOff x="9984672" y="0"/>
              <a:chExt cx="2207328" cy="2578932"/>
            </a:xfrm>
          </p:grpSpPr>
          <p:sp>
            <p:nvSpPr>
              <p:cNvPr id="28" name="任意形状 27"/>
              <p:cNvSpPr/>
              <p:nvPr/>
            </p:nvSpPr>
            <p:spPr>
              <a:xfrm>
                <a:off x="10199774" y="224"/>
                <a:ext cx="1992663" cy="2254060"/>
              </a:xfrm>
              <a:custGeom>
                <a:avLst/>
                <a:gdLst>
                  <a:gd name="connsiteX0" fmla="*/ 88934 w 1992046"/>
                  <a:gd name="connsiteY0" fmla="*/ 0 h 2254596"/>
                  <a:gd name="connsiteX1" fmla="*/ 1992046 w 1992046"/>
                  <a:gd name="connsiteY1" fmla="*/ 0 h 2254596"/>
                  <a:gd name="connsiteX2" fmla="*/ 1992046 w 1992046"/>
                  <a:gd name="connsiteY2" fmla="*/ 2229844 h 2254596"/>
                  <a:gd name="connsiteX3" fmla="*/ 1887798 w 1992046"/>
                  <a:gd name="connsiteY3" fmla="*/ 2245754 h 2254596"/>
                  <a:gd name="connsiteX4" fmla="*/ 1712686 w 1992046"/>
                  <a:gd name="connsiteY4" fmla="*/ 2254596 h 2254596"/>
                  <a:gd name="connsiteX5" fmla="*/ 0 w 1992046"/>
                  <a:gd name="connsiteY5" fmla="*/ 541910 h 2254596"/>
                  <a:gd name="connsiteX6" fmla="*/ 76999 w 1992046"/>
                  <a:gd name="connsiteY6" fmla="*/ 32610 h 225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92045" h="2254596">
                    <a:moveTo>
                      <a:pt x="88934" y="0"/>
                    </a:moveTo>
                    <a:lnTo>
                      <a:pt x="1992046" y="0"/>
                    </a:lnTo>
                    <a:lnTo>
                      <a:pt x="1992046" y="2229844"/>
                    </a:lnTo>
                    <a:lnTo>
                      <a:pt x="1887798" y="2245754"/>
                    </a:lnTo>
                    <a:cubicBezTo>
                      <a:pt x="1830223" y="2251601"/>
                      <a:pt x="1771804" y="2254596"/>
                      <a:pt x="1712686" y="2254596"/>
                    </a:cubicBezTo>
                    <a:cubicBezTo>
                      <a:pt x="766796" y="2254596"/>
                      <a:pt x="0" y="1487800"/>
                      <a:pt x="0" y="541910"/>
                    </a:cubicBezTo>
                    <a:cubicBezTo>
                      <a:pt x="0" y="364556"/>
                      <a:pt x="26958" y="193498"/>
                      <a:pt x="76999" y="32610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任意形状 25"/>
              <p:cNvSpPr/>
              <p:nvPr/>
            </p:nvSpPr>
            <p:spPr>
              <a:xfrm>
                <a:off x="9984672" y="224"/>
                <a:ext cx="2207765" cy="2578708"/>
              </a:xfrm>
              <a:custGeom>
                <a:avLst/>
                <a:gdLst>
                  <a:gd name="connsiteX0" fmla="*/ 110390 w 2207328"/>
                  <a:gd name="connsiteY0" fmla="*/ 0 h 2578931"/>
                  <a:gd name="connsiteX1" fmla="*/ 2207328 w 2207328"/>
                  <a:gd name="connsiteY1" fmla="*/ 0 h 2578931"/>
                  <a:gd name="connsiteX2" fmla="*/ 2207328 w 2207328"/>
                  <a:gd name="connsiteY2" fmla="*/ 2558211 h 2578931"/>
                  <a:gd name="connsiteX3" fmla="*/ 2137158 w 2207328"/>
                  <a:gd name="connsiteY3" fmla="*/ 2568921 h 2578931"/>
                  <a:gd name="connsiteX4" fmla="*/ 1938915 w 2207328"/>
                  <a:gd name="connsiteY4" fmla="*/ 2578931 h 2578931"/>
                  <a:gd name="connsiteX5" fmla="*/ 0 w 2207328"/>
                  <a:gd name="connsiteY5" fmla="*/ 640016 h 2578931"/>
                  <a:gd name="connsiteX6" fmla="*/ 87170 w 2207328"/>
                  <a:gd name="connsiteY6" fmla="*/ 63442 h 2578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7328" h="2578931">
                    <a:moveTo>
                      <a:pt x="110390" y="0"/>
                    </a:moveTo>
                    <a:lnTo>
                      <a:pt x="2207328" y="0"/>
                    </a:lnTo>
                    <a:lnTo>
                      <a:pt x="2207328" y="2558211"/>
                    </a:lnTo>
                    <a:lnTo>
                      <a:pt x="2137158" y="2568921"/>
                    </a:lnTo>
                    <a:cubicBezTo>
                      <a:pt x="2071977" y="2575540"/>
                      <a:pt x="2005842" y="2578931"/>
                      <a:pt x="1938915" y="2578931"/>
                    </a:cubicBezTo>
                    <a:cubicBezTo>
                      <a:pt x="868082" y="2578931"/>
                      <a:pt x="0" y="1710849"/>
                      <a:pt x="0" y="640016"/>
                    </a:cubicBezTo>
                    <a:cubicBezTo>
                      <a:pt x="0" y="439235"/>
                      <a:pt x="30519" y="245582"/>
                      <a:pt x="87170" y="63442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74" name="矩形 73"/>
          <p:cNvSpPr/>
          <p:nvPr/>
        </p:nvSpPr>
        <p:spPr>
          <a:xfrm>
            <a:off x="2455545" y="574675"/>
            <a:ext cx="3855720" cy="7658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zh-CN" altLang="en-US" sz="4800" b="1"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学业质量描述</a:t>
            </a:r>
            <a:endParaRPr lang="zh-CN" altLang="en-US" sz="4800" b="1"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25" name="表格 2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29995" y="1562735"/>
          <a:ext cx="6404610" cy="5021580"/>
        </p:xfrm>
        <a:graphic>
          <a:graphicData uri="http://schemas.openxmlformats.org/drawingml/2006/table">
            <a:tbl>
              <a:tblPr/>
              <a:tblGrid>
                <a:gridCol w="1104265"/>
                <a:gridCol w="1186180"/>
                <a:gridCol w="4114165"/>
              </a:tblGrid>
              <a:tr h="915035">
                <a:tc>
                  <a:txBody>
                    <a:bodyPr/>
                    <a:p>
                      <a:pPr indent="254000" algn="ctr">
                        <a:lnSpc>
                          <a:spcPct val="170000"/>
                        </a:lnSpc>
                        <a:spcAft>
                          <a:spcPts val="0"/>
                        </a:spcAft>
                      </a:pPr>
                      <a:r>
                        <a:rPr lang="zh-CN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级别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254000" algn="l">
                        <a:lnSpc>
                          <a:spcPct val="170000"/>
                        </a:lnSpc>
                        <a:spcAft>
                          <a:spcPts val="0"/>
                        </a:spcAft>
                      </a:pPr>
                      <a:r>
                        <a:rPr lang="zh-CN" alt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相同描述</a:t>
                      </a:r>
                      <a:endParaRPr lang="zh-TW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254000" algn="l">
                        <a:lnSpc>
                          <a:spcPct val="17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altLang="zh-CN" sz="1600" b="1" dirty="0"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     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不</a:t>
                      </a:r>
                      <a:r>
                        <a:rPr lang="zh-CN" altLang="zh-TW" sz="1600" b="1" dirty="0"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同描述</a:t>
                      </a:r>
                      <a:endParaRPr lang="zh-CN" altLang="zh-TW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254000" algn="l">
                        <a:lnSpc>
                          <a:spcPct val="170000"/>
                        </a:lnSpc>
                        <a:spcAft>
                          <a:spcPts val="0"/>
                        </a:spcAft>
                        <a:buNone/>
                      </a:pPr>
                      <a:endParaRPr lang="zh-CN" altLang="en-US" sz="10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89660"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第</a:t>
                      </a:r>
                      <a:r>
                        <a:rPr lang="zh-CN" alt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一级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3—4 </a:t>
                      </a: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年级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p>
                      <a:pPr lvl="0" indent="0" algn="l">
                        <a:lnSpc>
                          <a:spcPts val="171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学生能够在本学段要求的主题范围内，围绕相关主题群和子主题，根据规定的语言知识和文化知识等内容要求</a:t>
                      </a:r>
                      <a:endParaRPr lang="zh-CN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lvl="0" indent="0" algn="l">
                        <a:lnSpc>
                          <a:spcPts val="171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altLang="en-US" sz="1600" b="1" u="none" strike="noStrike" spc="0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初步运用</a:t>
                      </a:r>
                      <a:r>
                        <a:rPr lang="zh-CN" altLang="en-US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读、看、写等语言技能和学习策略，依托一级内容要求规定的语篇类型，</a:t>
                      </a:r>
                      <a:r>
                        <a:rPr lang="zh-CN" altLang="en-US" sz="1600" b="1" u="none" strike="noStrike" spc="0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感知不同</a:t>
                      </a:r>
                      <a:r>
                        <a:rPr lang="zh-CN" altLang="en-US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的语言和文化现象，</a:t>
                      </a:r>
                      <a:r>
                        <a:rPr lang="zh-CN" altLang="en-US" sz="1600" b="1" u="none" strike="noStrike" spc="0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获取基本信息</a:t>
                      </a:r>
                      <a:r>
                        <a:rPr lang="zh-CN" altLang="en-US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，与他人进行简短交流，具有初步的问题意识等。</a:t>
                      </a: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69365"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第</a:t>
                      </a:r>
                      <a:r>
                        <a:rPr lang="zh-CN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二级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5—6 </a:t>
                      </a: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年级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lvl="0" indent="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有效运用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读、看、写等语言技能和学习策略，依托二级内容要求规定的语篇类型，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了解不同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的语言和文化现象，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比较信息的异同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，围绕相关主题进行口头和书面交流，具有问题意识，能反思学习情况等。</a:t>
                      </a: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7520"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第</a:t>
                      </a:r>
                      <a:r>
                        <a:rPr lang="zh-CN" alt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三级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r>
                        <a:rPr lang="en-US" altLang="zh-CN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-</a:t>
                      </a: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9 年级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lvl="0" indent="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endParaRPr lang="zh-CN" altLang="en-US" sz="1600" b="1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lvl="0" indent="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有效运用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听、说、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读、看、写等语言技能和学习策略，依托三级内容要求规定的语篇类型，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归纳并分析不同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的语言和文化现象，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使用较为规范的语言进行口头和书面表达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，定期反思学习情况，调整学习计划学会自主探究，主动与他人合作，共同完成学习任务。</a:t>
                      </a: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42900" lvl="0" indent="-34290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158750" algn="l"/>
                        </a:tabLst>
                      </a:pP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椭圆 1"/>
          <p:cNvSpPr/>
          <p:nvPr/>
        </p:nvSpPr>
        <p:spPr>
          <a:xfrm>
            <a:off x="3183255" y="4992370"/>
            <a:ext cx="1179195" cy="27940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3275330" y="3619500"/>
            <a:ext cx="1179195" cy="27940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3183255" y="2541905"/>
            <a:ext cx="1179195" cy="27940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>
            <a:off x="4454525" y="2812415"/>
            <a:ext cx="952500" cy="44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4454525" y="3839210"/>
            <a:ext cx="952500" cy="44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4362450" y="5267325"/>
            <a:ext cx="175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3" grpId="0" animBg="1"/>
      <p:bldP spid="3" grpId="1" animBg="1"/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153920" y="481330"/>
            <a:ext cx="4907915" cy="765810"/>
          </a:xfrm>
          <a:prstGeom prst="rect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1995" y="1455420"/>
            <a:ext cx="7700010" cy="5148580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535100" y="4338525"/>
            <a:ext cx="1986909" cy="1986909"/>
          </a:xfrm>
          <a:prstGeom prst="ellipse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任意形状 9"/>
          <p:cNvSpPr/>
          <p:nvPr/>
        </p:nvSpPr>
        <p:spPr>
          <a:xfrm>
            <a:off x="564" y="3420668"/>
            <a:ext cx="1600003" cy="2638100"/>
          </a:xfrm>
          <a:custGeom>
            <a:avLst/>
            <a:gdLst>
              <a:gd name="connsiteX0" fmla="*/ 4512 w 1294051"/>
              <a:gd name="connsiteY0" fmla="*/ 0 h 2133600"/>
              <a:gd name="connsiteX1" fmla="*/ 1294051 w 1294051"/>
              <a:gd name="connsiteY1" fmla="*/ 1430216 h 2133600"/>
              <a:gd name="connsiteX2" fmla="*/ 743066 w 1294051"/>
              <a:gd name="connsiteY2" fmla="*/ 2133600 h 2133600"/>
              <a:gd name="connsiteX3" fmla="*/ 4512 w 1294051"/>
              <a:gd name="connsiteY3" fmla="*/ 2121877 h 2133600"/>
              <a:gd name="connsiteX4" fmla="*/ 4512 w 1294051"/>
              <a:gd name="connsiteY4" fmla="*/ 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4051" h="2133600">
                <a:moveTo>
                  <a:pt x="4512" y="0"/>
                </a:moveTo>
                <a:lnTo>
                  <a:pt x="1294051" y="1430216"/>
                </a:lnTo>
                <a:lnTo>
                  <a:pt x="743066" y="2133600"/>
                </a:lnTo>
                <a:lnTo>
                  <a:pt x="4512" y="2121877"/>
                </a:lnTo>
                <a:cubicBezTo>
                  <a:pt x="604" y="1410677"/>
                  <a:pt x="-3303" y="699477"/>
                  <a:pt x="4512" y="0"/>
                </a:cubicBezTo>
                <a:close/>
              </a:path>
            </a:pathLst>
          </a:cu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平行四边形 10"/>
          <p:cNvSpPr/>
          <p:nvPr/>
        </p:nvSpPr>
        <p:spPr>
          <a:xfrm rot="2762415">
            <a:off x="-2248248" y="2171856"/>
            <a:ext cx="4070245" cy="344048"/>
          </a:xfrm>
          <a:prstGeom prst="parallelogram">
            <a:avLst>
              <a:gd name="adj" fmla="val 85079"/>
            </a:avLst>
          </a:pr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任意形状 13"/>
          <p:cNvSpPr/>
          <p:nvPr/>
        </p:nvSpPr>
        <p:spPr>
          <a:xfrm rot="2762415">
            <a:off x="-1605985" y="2412927"/>
            <a:ext cx="3865483" cy="111905"/>
          </a:xfrm>
          <a:custGeom>
            <a:avLst/>
            <a:gdLst>
              <a:gd name="connsiteX0" fmla="*/ 116329 w 5154146"/>
              <a:gd name="connsiteY0" fmla="*/ 0 h 149084"/>
              <a:gd name="connsiteX1" fmla="*/ 5154146 w 5154146"/>
              <a:gd name="connsiteY1" fmla="*/ 0 h 149084"/>
              <a:gd name="connsiteX2" fmla="*/ 5027307 w 5154146"/>
              <a:gd name="connsiteY2" fmla="*/ 149084 h 149084"/>
              <a:gd name="connsiteX3" fmla="*/ 0 w 5154146"/>
              <a:gd name="connsiteY3" fmla="*/ 136731 h 149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4146" h="149084">
                <a:moveTo>
                  <a:pt x="116329" y="0"/>
                </a:moveTo>
                <a:lnTo>
                  <a:pt x="5154146" y="0"/>
                </a:lnTo>
                <a:lnTo>
                  <a:pt x="5027307" y="149084"/>
                </a:lnTo>
                <a:lnTo>
                  <a:pt x="0" y="136731"/>
                </a:lnTo>
                <a:close/>
              </a:path>
            </a:pathLst>
          </a:cu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394" name="组 29"/>
          <p:cNvGrpSpPr/>
          <p:nvPr/>
        </p:nvGrpSpPr>
        <p:grpSpPr>
          <a:xfrm>
            <a:off x="7312481" y="-265052"/>
            <a:ext cx="3098815" cy="3178577"/>
            <a:chOff x="9984672" y="-834007"/>
            <a:chExt cx="3435035" cy="3523618"/>
          </a:xfrm>
        </p:grpSpPr>
        <p:sp>
          <p:nvSpPr>
            <p:cNvPr id="15" name="弧 14"/>
            <p:cNvSpPr/>
            <p:nvPr/>
          </p:nvSpPr>
          <p:spPr>
            <a:xfrm rot="11877231">
              <a:off x="10507251" y="-834007"/>
              <a:ext cx="2912456" cy="2912593"/>
            </a:xfrm>
            <a:prstGeom prst="arc">
              <a:avLst>
                <a:gd name="adj1" fmla="val 14627694"/>
                <a:gd name="adj2" fmla="val 0"/>
              </a:avLst>
            </a:prstGeom>
            <a:ln w="28575">
              <a:solidFill>
                <a:srgbClr val="46B2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6399" name="组 28"/>
            <p:cNvGrpSpPr/>
            <p:nvPr/>
          </p:nvGrpSpPr>
          <p:grpSpPr>
            <a:xfrm>
              <a:off x="9984672" y="110679"/>
              <a:ext cx="2207328" cy="2578932"/>
              <a:chOff x="9984672" y="0"/>
              <a:chExt cx="2207328" cy="2578932"/>
            </a:xfrm>
          </p:grpSpPr>
          <p:sp>
            <p:nvSpPr>
              <p:cNvPr id="28" name="任意形状 27"/>
              <p:cNvSpPr/>
              <p:nvPr/>
            </p:nvSpPr>
            <p:spPr>
              <a:xfrm>
                <a:off x="10199774" y="224"/>
                <a:ext cx="1992663" cy="2254060"/>
              </a:xfrm>
              <a:custGeom>
                <a:avLst/>
                <a:gdLst>
                  <a:gd name="connsiteX0" fmla="*/ 88934 w 1992046"/>
                  <a:gd name="connsiteY0" fmla="*/ 0 h 2254596"/>
                  <a:gd name="connsiteX1" fmla="*/ 1992046 w 1992046"/>
                  <a:gd name="connsiteY1" fmla="*/ 0 h 2254596"/>
                  <a:gd name="connsiteX2" fmla="*/ 1992046 w 1992046"/>
                  <a:gd name="connsiteY2" fmla="*/ 2229844 h 2254596"/>
                  <a:gd name="connsiteX3" fmla="*/ 1887798 w 1992046"/>
                  <a:gd name="connsiteY3" fmla="*/ 2245754 h 2254596"/>
                  <a:gd name="connsiteX4" fmla="*/ 1712686 w 1992046"/>
                  <a:gd name="connsiteY4" fmla="*/ 2254596 h 2254596"/>
                  <a:gd name="connsiteX5" fmla="*/ 0 w 1992046"/>
                  <a:gd name="connsiteY5" fmla="*/ 541910 h 2254596"/>
                  <a:gd name="connsiteX6" fmla="*/ 76999 w 1992046"/>
                  <a:gd name="connsiteY6" fmla="*/ 32610 h 225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92045" h="2254596">
                    <a:moveTo>
                      <a:pt x="88934" y="0"/>
                    </a:moveTo>
                    <a:lnTo>
                      <a:pt x="1992046" y="0"/>
                    </a:lnTo>
                    <a:lnTo>
                      <a:pt x="1992046" y="2229844"/>
                    </a:lnTo>
                    <a:lnTo>
                      <a:pt x="1887798" y="2245754"/>
                    </a:lnTo>
                    <a:cubicBezTo>
                      <a:pt x="1830223" y="2251601"/>
                      <a:pt x="1771804" y="2254596"/>
                      <a:pt x="1712686" y="2254596"/>
                    </a:cubicBezTo>
                    <a:cubicBezTo>
                      <a:pt x="766796" y="2254596"/>
                      <a:pt x="0" y="1487800"/>
                      <a:pt x="0" y="541910"/>
                    </a:cubicBezTo>
                    <a:cubicBezTo>
                      <a:pt x="0" y="364556"/>
                      <a:pt x="26958" y="193498"/>
                      <a:pt x="76999" y="32610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任意形状 25"/>
              <p:cNvSpPr/>
              <p:nvPr/>
            </p:nvSpPr>
            <p:spPr>
              <a:xfrm>
                <a:off x="9984672" y="224"/>
                <a:ext cx="2207765" cy="2578708"/>
              </a:xfrm>
              <a:custGeom>
                <a:avLst/>
                <a:gdLst>
                  <a:gd name="connsiteX0" fmla="*/ 110390 w 2207328"/>
                  <a:gd name="connsiteY0" fmla="*/ 0 h 2578931"/>
                  <a:gd name="connsiteX1" fmla="*/ 2207328 w 2207328"/>
                  <a:gd name="connsiteY1" fmla="*/ 0 h 2578931"/>
                  <a:gd name="connsiteX2" fmla="*/ 2207328 w 2207328"/>
                  <a:gd name="connsiteY2" fmla="*/ 2558211 h 2578931"/>
                  <a:gd name="connsiteX3" fmla="*/ 2137158 w 2207328"/>
                  <a:gd name="connsiteY3" fmla="*/ 2568921 h 2578931"/>
                  <a:gd name="connsiteX4" fmla="*/ 1938915 w 2207328"/>
                  <a:gd name="connsiteY4" fmla="*/ 2578931 h 2578931"/>
                  <a:gd name="connsiteX5" fmla="*/ 0 w 2207328"/>
                  <a:gd name="connsiteY5" fmla="*/ 640016 h 2578931"/>
                  <a:gd name="connsiteX6" fmla="*/ 87170 w 2207328"/>
                  <a:gd name="connsiteY6" fmla="*/ 63442 h 2578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7328" h="2578931">
                    <a:moveTo>
                      <a:pt x="110390" y="0"/>
                    </a:moveTo>
                    <a:lnTo>
                      <a:pt x="2207328" y="0"/>
                    </a:lnTo>
                    <a:lnTo>
                      <a:pt x="2207328" y="2558211"/>
                    </a:lnTo>
                    <a:lnTo>
                      <a:pt x="2137158" y="2568921"/>
                    </a:lnTo>
                    <a:cubicBezTo>
                      <a:pt x="2071977" y="2575540"/>
                      <a:pt x="2005842" y="2578931"/>
                      <a:pt x="1938915" y="2578931"/>
                    </a:cubicBezTo>
                    <a:cubicBezTo>
                      <a:pt x="868082" y="2578931"/>
                      <a:pt x="0" y="1710849"/>
                      <a:pt x="0" y="640016"/>
                    </a:cubicBezTo>
                    <a:cubicBezTo>
                      <a:pt x="0" y="439235"/>
                      <a:pt x="30519" y="245582"/>
                      <a:pt x="87170" y="63442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74" name="矩形 73"/>
          <p:cNvSpPr/>
          <p:nvPr/>
        </p:nvSpPr>
        <p:spPr>
          <a:xfrm>
            <a:off x="2455545" y="574675"/>
            <a:ext cx="3855720" cy="7658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zh-CN" altLang="en-US" sz="4800" b="1"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学业质量描述</a:t>
            </a:r>
            <a:endParaRPr lang="zh-CN" altLang="en-US" sz="4800" b="1"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25" name="表格 2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29995" y="1562735"/>
          <a:ext cx="6404610" cy="4934585"/>
        </p:xfrm>
        <a:graphic>
          <a:graphicData uri="http://schemas.openxmlformats.org/drawingml/2006/table">
            <a:tbl>
              <a:tblPr/>
              <a:tblGrid>
                <a:gridCol w="1104265"/>
                <a:gridCol w="1186180"/>
                <a:gridCol w="4114165"/>
              </a:tblGrid>
              <a:tr h="828040">
                <a:tc>
                  <a:txBody>
                    <a:bodyPr/>
                    <a:p>
                      <a:pPr indent="254000" algn="ctr">
                        <a:lnSpc>
                          <a:spcPct val="170000"/>
                        </a:lnSpc>
                        <a:spcAft>
                          <a:spcPts val="0"/>
                        </a:spcAft>
                      </a:pPr>
                      <a:r>
                        <a:rPr lang="zh-CN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级别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254000" algn="l">
                        <a:lnSpc>
                          <a:spcPct val="170000"/>
                        </a:lnSpc>
                        <a:spcAft>
                          <a:spcPts val="0"/>
                        </a:spcAft>
                      </a:pPr>
                      <a:r>
                        <a:rPr lang="zh-CN" alt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相同描述</a:t>
                      </a:r>
                      <a:endParaRPr lang="zh-TW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254000" algn="l">
                        <a:lnSpc>
                          <a:spcPct val="17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altLang="zh-CN" sz="1600" b="1" dirty="0"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     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不</a:t>
                      </a:r>
                      <a:r>
                        <a:rPr lang="zh-CN" altLang="zh-TW" sz="1600" b="1" dirty="0"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同描述</a:t>
                      </a:r>
                      <a:endParaRPr lang="zh-CN" altLang="zh-TW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254000" algn="l">
                        <a:lnSpc>
                          <a:spcPct val="170000"/>
                        </a:lnSpc>
                        <a:spcAft>
                          <a:spcPts val="0"/>
                        </a:spcAft>
                        <a:buNone/>
                      </a:pPr>
                      <a:endParaRPr lang="zh-CN" altLang="en-US" sz="10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89660"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第</a:t>
                      </a:r>
                      <a:r>
                        <a:rPr lang="zh-CN" alt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一级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3—4 </a:t>
                      </a: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年级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p>
                      <a:pPr lvl="0" indent="0" algn="l">
                        <a:lnSpc>
                          <a:spcPts val="171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学生能够在本学段要求的主题范围内，围绕相关主题群和子主题，根据规定的语言知识和文化知识等内容要求</a:t>
                      </a:r>
                      <a:endParaRPr lang="zh-CN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lvl="0" indent="0" algn="l">
                        <a:lnSpc>
                          <a:spcPts val="171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altLang="en-US" sz="1600" b="1" u="none" strike="noStrike" spc="0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初步运用</a:t>
                      </a:r>
                      <a:r>
                        <a:rPr lang="zh-CN" altLang="en-US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读、看、写等语言技能和学习策略，依托一级内容要求规定的语篇类型，</a:t>
                      </a:r>
                      <a:r>
                        <a:rPr lang="zh-CN" altLang="en-US" sz="1600" b="1" u="none" strike="noStrike" spc="0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感知不同</a:t>
                      </a:r>
                      <a:r>
                        <a:rPr lang="zh-CN" altLang="en-US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的语言和文化现象，</a:t>
                      </a:r>
                      <a:r>
                        <a:rPr lang="zh-CN" altLang="en-US" sz="1600" b="1" u="none" strike="noStrike" spc="0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获取基本信息</a:t>
                      </a:r>
                      <a:r>
                        <a:rPr lang="zh-CN" altLang="en-US" sz="1600" b="1" u="none" strike="noStrike" spc="0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，与他人进行简短交流，具有初步的问题意识等。</a:t>
                      </a: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69365"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第</a:t>
                      </a:r>
                      <a:r>
                        <a:rPr lang="zh-CN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二级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5—6 </a:t>
                      </a: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年级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lvl="0" indent="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有效运用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读、看、写等语言技能和学习策略，依托二级内容要求规定的语篇类型，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了解不同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的语言和文化现象，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比较信息的异同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，围绕相关主题进行口头和书面交流，具有问题意识，能反思学习情况等。</a:t>
                      </a: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7520"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第</a:t>
                      </a:r>
                      <a:r>
                        <a:rPr lang="zh-CN" altLang="zh-TW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三级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r>
                        <a:rPr lang="en-US" altLang="zh-CN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-</a:t>
                      </a:r>
                      <a:r>
                        <a:rPr lang="zh-TW" sz="1600" b="1" dirty="0" smtClean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cs typeface="宋体" panose="02010600030101010101" pitchFamily="2" charset="-122"/>
                        </a:rPr>
                        <a:t>9 年级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lvl="0" indent="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endParaRPr lang="zh-CN" altLang="en-US" sz="1600" b="1" dirty="0"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lvl="0" indent="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158750" algn="l"/>
                        </a:tabLst>
                      </a:pP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有效运用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听、说、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读、看、写等语言技能和学习策略，依托三级内容要求规定的语篇类型，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归纳并分析不同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的语言和文化现象，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使用较为规范的语言进行口头和书面表达</a:t>
                      </a:r>
                      <a:r>
                        <a:rPr lang="zh-CN" altLang="en-US" sz="1600" b="1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，定期反思学习情况，调整学习计划学会自主探究，主动与他人合作，共同完成学习任务。</a:t>
                      </a: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42900" lvl="0" indent="-342900" algn="l">
                        <a:lnSpc>
                          <a:spcPts val="17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158750" algn="l"/>
                        </a:tabLst>
                      </a:pPr>
                      <a:endParaRPr lang="zh-CN" altLang="en-US" sz="1600" b="1" u="none" strike="noStrike" spc="0" dirty="0"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3884" marR="38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椭圆 3"/>
          <p:cNvSpPr/>
          <p:nvPr/>
        </p:nvSpPr>
        <p:spPr>
          <a:xfrm>
            <a:off x="6563995" y="2703195"/>
            <a:ext cx="1179195" cy="27940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6563995" y="3756025"/>
            <a:ext cx="1179195" cy="27940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3479800" y="5354955"/>
            <a:ext cx="1598295" cy="27940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>
            <a:off x="5358765" y="3131820"/>
            <a:ext cx="1234440" cy="38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5358765" y="4217035"/>
            <a:ext cx="1487805" cy="19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3550285" y="5835015"/>
            <a:ext cx="2632075" cy="5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2" grpId="0" animBg="1"/>
      <p:bldP spid="2" grpId="1" animBg="1"/>
      <p:bldP spid="3" grpId="0" animBg="1"/>
      <p:bldP spid="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153920" y="481330"/>
            <a:ext cx="4907915" cy="765810"/>
          </a:xfrm>
          <a:prstGeom prst="rect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1995" y="1455420"/>
            <a:ext cx="7700010" cy="5148580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535100" y="4338525"/>
            <a:ext cx="1986909" cy="1986909"/>
          </a:xfrm>
          <a:prstGeom prst="ellipse">
            <a:avLst/>
          </a:pr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任意形状 9"/>
          <p:cNvSpPr/>
          <p:nvPr/>
        </p:nvSpPr>
        <p:spPr>
          <a:xfrm>
            <a:off x="564" y="3420668"/>
            <a:ext cx="1600003" cy="2638100"/>
          </a:xfrm>
          <a:custGeom>
            <a:avLst/>
            <a:gdLst>
              <a:gd name="connsiteX0" fmla="*/ 4512 w 1294051"/>
              <a:gd name="connsiteY0" fmla="*/ 0 h 2133600"/>
              <a:gd name="connsiteX1" fmla="*/ 1294051 w 1294051"/>
              <a:gd name="connsiteY1" fmla="*/ 1430216 h 2133600"/>
              <a:gd name="connsiteX2" fmla="*/ 743066 w 1294051"/>
              <a:gd name="connsiteY2" fmla="*/ 2133600 h 2133600"/>
              <a:gd name="connsiteX3" fmla="*/ 4512 w 1294051"/>
              <a:gd name="connsiteY3" fmla="*/ 2121877 h 2133600"/>
              <a:gd name="connsiteX4" fmla="*/ 4512 w 1294051"/>
              <a:gd name="connsiteY4" fmla="*/ 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4051" h="2133600">
                <a:moveTo>
                  <a:pt x="4512" y="0"/>
                </a:moveTo>
                <a:lnTo>
                  <a:pt x="1294051" y="1430216"/>
                </a:lnTo>
                <a:lnTo>
                  <a:pt x="743066" y="2133600"/>
                </a:lnTo>
                <a:lnTo>
                  <a:pt x="4512" y="2121877"/>
                </a:lnTo>
                <a:cubicBezTo>
                  <a:pt x="604" y="1410677"/>
                  <a:pt x="-3303" y="699477"/>
                  <a:pt x="4512" y="0"/>
                </a:cubicBezTo>
                <a:close/>
              </a:path>
            </a:pathLst>
          </a:custGeom>
          <a:solidFill>
            <a:srgbClr val="FACD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平行四边形 10"/>
          <p:cNvSpPr/>
          <p:nvPr/>
        </p:nvSpPr>
        <p:spPr>
          <a:xfrm rot="2762415">
            <a:off x="-2248248" y="2171856"/>
            <a:ext cx="4070245" cy="344048"/>
          </a:xfrm>
          <a:prstGeom prst="parallelogram">
            <a:avLst>
              <a:gd name="adj" fmla="val 85079"/>
            </a:avLst>
          </a:pr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任意形状 13"/>
          <p:cNvSpPr/>
          <p:nvPr/>
        </p:nvSpPr>
        <p:spPr>
          <a:xfrm rot="2762415">
            <a:off x="-1605985" y="2412927"/>
            <a:ext cx="3865483" cy="111905"/>
          </a:xfrm>
          <a:custGeom>
            <a:avLst/>
            <a:gdLst>
              <a:gd name="connsiteX0" fmla="*/ 116329 w 5154146"/>
              <a:gd name="connsiteY0" fmla="*/ 0 h 149084"/>
              <a:gd name="connsiteX1" fmla="*/ 5154146 w 5154146"/>
              <a:gd name="connsiteY1" fmla="*/ 0 h 149084"/>
              <a:gd name="connsiteX2" fmla="*/ 5027307 w 5154146"/>
              <a:gd name="connsiteY2" fmla="*/ 149084 h 149084"/>
              <a:gd name="connsiteX3" fmla="*/ 0 w 5154146"/>
              <a:gd name="connsiteY3" fmla="*/ 136731 h 149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4146" h="149084">
                <a:moveTo>
                  <a:pt x="116329" y="0"/>
                </a:moveTo>
                <a:lnTo>
                  <a:pt x="5154146" y="0"/>
                </a:lnTo>
                <a:lnTo>
                  <a:pt x="5027307" y="149084"/>
                </a:lnTo>
                <a:lnTo>
                  <a:pt x="0" y="136731"/>
                </a:lnTo>
                <a:close/>
              </a:path>
            </a:pathLst>
          </a:custGeom>
          <a:solidFill>
            <a:srgbClr val="46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394" name="组 29"/>
          <p:cNvGrpSpPr/>
          <p:nvPr/>
        </p:nvGrpSpPr>
        <p:grpSpPr>
          <a:xfrm>
            <a:off x="7312481" y="-265052"/>
            <a:ext cx="3098815" cy="3178577"/>
            <a:chOff x="9984672" y="-834007"/>
            <a:chExt cx="3435035" cy="3523618"/>
          </a:xfrm>
        </p:grpSpPr>
        <p:sp>
          <p:nvSpPr>
            <p:cNvPr id="15" name="弧 14"/>
            <p:cNvSpPr/>
            <p:nvPr/>
          </p:nvSpPr>
          <p:spPr>
            <a:xfrm rot="11877231">
              <a:off x="10507251" y="-834007"/>
              <a:ext cx="2912456" cy="2912593"/>
            </a:xfrm>
            <a:prstGeom prst="arc">
              <a:avLst>
                <a:gd name="adj1" fmla="val 14627694"/>
                <a:gd name="adj2" fmla="val 0"/>
              </a:avLst>
            </a:prstGeom>
            <a:ln w="28575">
              <a:solidFill>
                <a:srgbClr val="46B2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6399" name="组 28"/>
            <p:cNvGrpSpPr/>
            <p:nvPr/>
          </p:nvGrpSpPr>
          <p:grpSpPr>
            <a:xfrm>
              <a:off x="9984672" y="110679"/>
              <a:ext cx="2207328" cy="2578932"/>
              <a:chOff x="9984672" y="0"/>
              <a:chExt cx="2207328" cy="2578932"/>
            </a:xfrm>
          </p:grpSpPr>
          <p:sp>
            <p:nvSpPr>
              <p:cNvPr id="28" name="任意形状 27"/>
              <p:cNvSpPr/>
              <p:nvPr/>
            </p:nvSpPr>
            <p:spPr>
              <a:xfrm>
                <a:off x="10199774" y="224"/>
                <a:ext cx="1992663" cy="2254060"/>
              </a:xfrm>
              <a:custGeom>
                <a:avLst/>
                <a:gdLst>
                  <a:gd name="connsiteX0" fmla="*/ 88934 w 1992046"/>
                  <a:gd name="connsiteY0" fmla="*/ 0 h 2254596"/>
                  <a:gd name="connsiteX1" fmla="*/ 1992046 w 1992046"/>
                  <a:gd name="connsiteY1" fmla="*/ 0 h 2254596"/>
                  <a:gd name="connsiteX2" fmla="*/ 1992046 w 1992046"/>
                  <a:gd name="connsiteY2" fmla="*/ 2229844 h 2254596"/>
                  <a:gd name="connsiteX3" fmla="*/ 1887798 w 1992046"/>
                  <a:gd name="connsiteY3" fmla="*/ 2245754 h 2254596"/>
                  <a:gd name="connsiteX4" fmla="*/ 1712686 w 1992046"/>
                  <a:gd name="connsiteY4" fmla="*/ 2254596 h 2254596"/>
                  <a:gd name="connsiteX5" fmla="*/ 0 w 1992046"/>
                  <a:gd name="connsiteY5" fmla="*/ 541910 h 2254596"/>
                  <a:gd name="connsiteX6" fmla="*/ 76999 w 1992046"/>
                  <a:gd name="connsiteY6" fmla="*/ 32610 h 225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92045" h="2254596">
                    <a:moveTo>
                      <a:pt x="88934" y="0"/>
                    </a:moveTo>
                    <a:lnTo>
                      <a:pt x="1992046" y="0"/>
                    </a:lnTo>
                    <a:lnTo>
                      <a:pt x="1992046" y="2229844"/>
                    </a:lnTo>
                    <a:lnTo>
                      <a:pt x="1887798" y="2245754"/>
                    </a:lnTo>
                    <a:cubicBezTo>
                      <a:pt x="1830223" y="2251601"/>
                      <a:pt x="1771804" y="2254596"/>
                      <a:pt x="1712686" y="2254596"/>
                    </a:cubicBezTo>
                    <a:cubicBezTo>
                      <a:pt x="766796" y="2254596"/>
                      <a:pt x="0" y="1487800"/>
                      <a:pt x="0" y="541910"/>
                    </a:cubicBezTo>
                    <a:cubicBezTo>
                      <a:pt x="0" y="364556"/>
                      <a:pt x="26958" y="193498"/>
                      <a:pt x="76999" y="32610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任意形状 25"/>
              <p:cNvSpPr/>
              <p:nvPr/>
            </p:nvSpPr>
            <p:spPr>
              <a:xfrm>
                <a:off x="9984672" y="224"/>
                <a:ext cx="2207765" cy="2578708"/>
              </a:xfrm>
              <a:custGeom>
                <a:avLst/>
                <a:gdLst>
                  <a:gd name="connsiteX0" fmla="*/ 110390 w 2207328"/>
                  <a:gd name="connsiteY0" fmla="*/ 0 h 2578931"/>
                  <a:gd name="connsiteX1" fmla="*/ 2207328 w 2207328"/>
                  <a:gd name="connsiteY1" fmla="*/ 0 h 2578931"/>
                  <a:gd name="connsiteX2" fmla="*/ 2207328 w 2207328"/>
                  <a:gd name="connsiteY2" fmla="*/ 2558211 h 2578931"/>
                  <a:gd name="connsiteX3" fmla="*/ 2137158 w 2207328"/>
                  <a:gd name="connsiteY3" fmla="*/ 2568921 h 2578931"/>
                  <a:gd name="connsiteX4" fmla="*/ 1938915 w 2207328"/>
                  <a:gd name="connsiteY4" fmla="*/ 2578931 h 2578931"/>
                  <a:gd name="connsiteX5" fmla="*/ 0 w 2207328"/>
                  <a:gd name="connsiteY5" fmla="*/ 640016 h 2578931"/>
                  <a:gd name="connsiteX6" fmla="*/ 87170 w 2207328"/>
                  <a:gd name="connsiteY6" fmla="*/ 63442 h 2578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7328" h="2578931">
                    <a:moveTo>
                      <a:pt x="110390" y="0"/>
                    </a:moveTo>
                    <a:lnTo>
                      <a:pt x="2207328" y="0"/>
                    </a:lnTo>
                    <a:lnTo>
                      <a:pt x="2207328" y="2558211"/>
                    </a:lnTo>
                    <a:lnTo>
                      <a:pt x="2137158" y="2568921"/>
                    </a:lnTo>
                    <a:cubicBezTo>
                      <a:pt x="2071977" y="2575540"/>
                      <a:pt x="2005842" y="2578931"/>
                      <a:pt x="1938915" y="2578931"/>
                    </a:cubicBezTo>
                    <a:cubicBezTo>
                      <a:pt x="868082" y="2578931"/>
                      <a:pt x="0" y="1710849"/>
                      <a:pt x="0" y="640016"/>
                    </a:cubicBezTo>
                    <a:cubicBezTo>
                      <a:pt x="0" y="439235"/>
                      <a:pt x="30519" y="245582"/>
                      <a:pt x="87170" y="63442"/>
                    </a:cubicBezTo>
                    <a:close/>
                  </a:path>
                </a:pathLst>
              </a:custGeom>
              <a:noFill/>
              <a:ln w="28575">
                <a:solidFill>
                  <a:srgbClr val="46B2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35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74" name="矩形 73"/>
          <p:cNvSpPr/>
          <p:nvPr/>
        </p:nvSpPr>
        <p:spPr>
          <a:xfrm>
            <a:off x="2455545" y="574675"/>
            <a:ext cx="3855720" cy="7658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zh-CN" altLang="en-US" sz="4800" b="1"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学业质量标准特点</a:t>
            </a:r>
            <a:endParaRPr lang="zh-CN" altLang="en-US" sz="4800" b="1"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23340" y="2290445"/>
            <a:ext cx="638048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>
                <a:sym typeface="+mn-ea"/>
              </a:rPr>
              <a:t>2</a:t>
            </a:r>
            <a:r>
              <a:rPr lang="zh-CN" altLang="en-US" sz="2800" b="1">
                <a:sym typeface="+mn-ea"/>
              </a:rPr>
              <a:t>）聚焦素养导向</a:t>
            </a:r>
            <a:endParaRPr lang="zh-CN" altLang="en-US" sz="2800" b="1">
              <a:sym typeface="+mn-ea"/>
            </a:endParaRPr>
          </a:p>
          <a:p>
            <a:r>
              <a:rPr lang="en-US" altLang="zh-CN" sz="2800" b="1">
                <a:sym typeface="+mn-ea"/>
              </a:rPr>
              <a:t>     </a:t>
            </a:r>
            <a:r>
              <a:rPr lang="zh-CN" altLang="en-US" sz="2800" b="1">
                <a:sym typeface="+mn-ea"/>
              </a:rPr>
              <a:t>每个水平都包含了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语言能力，文化意识，思维品质，学习能力</a:t>
            </a:r>
            <a:r>
              <a:rPr lang="zh-CN" altLang="en-US" sz="2800" b="1">
                <a:sym typeface="+mn-ea"/>
              </a:rPr>
              <a:t>在内的所有核心素养维度,在组织结构和呈现方式上是一致的。</a:t>
            </a:r>
            <a:endParaRPr lang="zh-CN" altLang="en-US" sz="2800" b="1">
              <a:sym typeface="+mn-ea"/>
            </a:endParaRPr>
          </a:p>
          <a:p>
            <a:endParaRPr lang="zh-CN" altLang="en-US" sz="2800" b="1">
              <a:sym typeface="+mn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21995" y="1455420"/>
            <a:ext cx="7700010" cy="5148580"/>
          </a:xfrm>
          <a:prstGeom prst="rect">
            <a:avLst/>
          </a:prstGeom>
          <a:noFill/>
          <a:ln w="38100">
            <a:solidFill>
              <a:srgbClr val="46B2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7938672" y="3925430"/>
            <a:ext cx="589287" cy="588097"/>
          </a:xfrm>
          <a:prstGeom prst="ellipse">
            <a:avLst/>
          </a:prstGeom>
          <a:noFill/>
          <a:ln w="28575">
            <a:solidFill>
              <a:srgbClr val="FACD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图片 2" descr="0195ac95275cc0e71ce4a6dff3f1238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475" y="710565"/>
            <a:ext cx="8629015" cy="589343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cb4bb04e-6f86-4e99-a9ff-058bd736e303}"/>
  <p:tag name="TABLE_ENDDRAG_ORIGIN_RECT" val="504*395"/>
  <p:tag name="TABLE_ENDDRAG_RECT" val="109*124*504*395"/>
</p:tagLst>
</file>

<file path=ppt/tags/tag2.xml><?xml version="1.0" encoding="utf-8"?>
<p:tagLst xmlns:p="http://schemas.openxmlformats.org/presentationml/2006/main">
  <p:tag name="KSO_WM_UNIT_TABLE_BEAUTIFY" val="smartTable{720df1ab-0662-40b7-b0f1-4050ab6a8992}"/>
  <p:tag name="TABLE_ENDDRAG_ORIGIN_RECT" val="504*395"/>
  <p:tag name="TABLE_ENDDRAG_RECT" val="109*124*504*395"/>
</p:tagLst>
</file>

<file path=ppt/tags/tag3.xml><?xml version="1.0" encoding="utf-8"?>
<p:tagLst xmlns:p="http://schemas.openxmlformats.org/presentationml/2006/main">
  <p:tag name="KSO_WM_UNIT_TABLE_BEAUTIFY" val="smartTable{120151b7-6c7c-4401-b2a2-e64b00ac722e}"/>
  <p:tag name="TABLE_ENDDRAG_ORIGIN_RECT" val="504*395"/>
  <p:tag name="TABLE_ENDDRAG_RECT" val="109*124*504*395"/>
</p:tagLst>
</file>

<file path=ppt/tags/tag4.xml><?xml version="1.0" encoding="utf-8"?>
<p:tagLst xmlns:p="http://schemas.openxmlformats.org/presentationml/2006/main">
  <p:tag name="KSO_WPP_MARK_KEY" val="5e979372-b0ed-4521-9662-e52ae7f609c1"/>
  <p:tag name="COMMONDATA" val="eyJoZGlkIjoiZGZhZmM3NTE4OTBkOTE3YzIxNzIzZjNjOGIyNTMyYjAifQ=="/>
  <p:tag name="commondata" val="eyJoZGlkIjoiZmNhYjgyNGQ3ODYwMWRjYmI4MTI4OGJhZTExNmYzZGQifQ=="/>
</p:tagLst>
</file>

<file path=ppt/theme/theme1.xml><?xml version="1.0" encoding="utf-8"?>
<a:theme xmlns:a="http://schemas.openxmlformats.org/drawingml/2006/main" name="主题14">
  <a:themeElements>
    <a:clrScheme name="ABC_Powerbar Rhe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BC_Powerbar Rhea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PMingLiU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PMingLiU" panose="02020500000000000000" pitchFamily="18" charset="-120"/>
          </a:defRPr>
        </a:defPPr>
      </a:lstStyle>
    </a:lnDef>
  </a:objectDefaults>
  <a:extraClrSchemeLst>
    <a:extraClrScheme>
      <a:clrScheme name="ABC_Powerbar Rhe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C_Powerbar Rhe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C_Powerbar Rhe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C_Powerbar Rhe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C_Powerbar Rhe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C_Powerbar Rhe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C_Powerbar Rhe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C_Powerbar Rhe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C_Powerbar Rhe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C_Powerbar Rhe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C_Powerbar Rhe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C_Powerbar Rhe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5BU10P1</Template>
  <TotalTime>0</TotalTime>
  <Words>1757</Words>
  <Application>WPS 演示</Application>
  <PresentationFormat>宽屏</PresentationFormat>
  <Paragraphs>124</Paragraphs>
  <Slides>11</Slides>
  <Notes>8</Notes>
  <HiddenSlides>0</HiddenSlides>
  <MMClips>13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9" baseType="lpstr">
      <vt:lpstr>Arial</vt:lpstr>
      <vt:lpstr>宋体</vt:lpstr>
      <vt:lpstr>Wingdings</vt:lpstr>
      <vt:lpstr>PMingLiU</vt:lpstr>
      <vt:lpstr>PMingLiU-ExtB</vt:lpstr>
      <vt:lpstr>Calibri</vt:lpstr>
      <vt:lpstr>Microsoft JhengHei</vt:lpstr>
      <vt:lpstr>Arial Black</vt:lpstr>
      <vt:lpstr>Comic Sans MS</vt:lpstr>
      <vt:lpstr>微软雅黑</vt:lpstr>
      <vt:lpstr>Times New Roman</vt:lpstr>
      <vt:lpstr>华文新魏</vt:lpstr>
      <vt:lpstr>Arial Unicode MS</vt:lpstr>
      <vt:lpstr>等线</vt:lpstr>
      <vt:lpstr>PMingLiU</vt:lpstr>
      <vt:lpstr>Segoe Print</vt:lpstr>
      <vt:lpstr>主题14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86158</dc:creator>
  <cp:lastModifiedBy>松瑾</cp:lastModifiedBy>
  <cp:revision>318</cp:revision>
  <dcterms:created xsi:type="dcterms:W3CDTF">2020-04-17T06:32:00Z</dcterms:created>
  <dcterms:modified xsi:type="dcterms:W3CDTF">2024-05-30T03:05:31Z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2052-12.1.0.16929</vt:lpwstr>
  </property>
  <property fmtid="{D5CDD505-2E9C-101B-9397-08002B2CF9AE}" pid="3" name="ICV">
    <vt:lpwstr>9E4A386E10DC416A9175BEAA13332726_13</vt:lpwstr>
  </property>
</Properties>
</file>