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78" r:id="rId3"/>
    <p:sldId id="514" r:id="rId4"/>
    <p:sldId id="256" r:id="rId5"/>
    <p:sldId id="283" r:id="rId6"/>
    <p:sldId id="257" r:id="rId7"/>
    <p:sldId id="258" r:id="rId8"/>
    <p:sldId id="264" r:id="rId9"/>
    <p:sldId id="457" r:id="rId11"/>
    <p:sldId id="310" r:id="rId12"/>
    <p:sldId id="263" r:id="rId13"/>
    <p:sldId id="262" r:id="rId14"/>
    <p:sldId id="270" r:id="rId15"/>
    <p:sldId id="383" r:id="rId16"/>
    <p:sldId id="384" r:id="rId17"/>
    <p:sldId id="278" r:id="rId18"/>
    <p:sldId id="426" r:id="rId19"/>
    <p:sldId id="277" r:id="rId20"/>
    <p:sldId id="274" r:id="rId21"/>
    <p:sldId id="435" r:id="rId22"/>
    <p:sldId id="511" r:id="rId23"/>
    <p:sldId id="434" r:id="rId24"/>
    <p:sldId id="432" r:id="rId25"/>
    <p:sldId id="541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 userDrawn="1">
          <p15:clr>
            <a:srgbClr val="A4A3A4"/>
          </p15:clr>
        </p15:guide>
        <p15:guide id="2" pos="39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0" clrIdx="0"/>
  <p:cmAuthor id="1" name="ming qiu" initials="m" lastIdx="0" clrIdx="1"/>
  <p:cmAuthor id="2" name="lenovo" initials="l" lastIdx="0" clrIdx="0"/>
  <p:cmAuthor id="3" name="yaosh" initials="y" lastIdx="0" clrIdx="3"/>
  <p:cmAuthor id="4" name="郭小球~" initials="郭" lastIdx="0" clrIdx="1"/>
  <p:cmAuthor id="5" name="86158" initials="8" lastIdx="0" clrIdx="8"/>
  <p:cmAuthor id="6" name="ҧǿ" initials="ҧ" lastIdx="0" clrIdx="0"/>
  <p:cmAuthor id="7" name="yyyaogd@126.com" initials="y" lastIdx="0" clrIdx="0"/>
  <p:cmAuthor id="8" name="1206988966@qq.com" initials="1" lastIdx="0" clrIdx="2"/>
  <p:cmAuthor id="9" name="wucj" initials="w" lastIdx="0" clrIdx="0"/>
  <p:cmAuthor id="10" name="姜伟光" initials="姜" lastIdx="0" clrIdx="0"/>
  <p:cmAuthor id="11" name="SkyUser" initials="S" lastIdx="0" clrIdx="0"/>
  <p:cmAuthor id="12" name="宋洁然" initials="宋" lastIdx="0" clrIdx="1"/>
  <p:cmAuthor id="13" name="Administrator" initials="A" lastIdx="1" clrIdx="0"/>
  <p:cmAuthor id="14" name="作者" initials="作" lastIdx="0" clrIdx="24"/>
  <p:cmAuthor id="15" name="admin" initials="a" lastIdx="0" clrIdx="14"/>
  <p:cmAuthor id="16" name="aurora" initials="a" lastIdx="0" clrIdx="15"/>
  <p:cmAuthor id="17" name="user" initials="u" lastIdx="0" clrIdx="16"/>
  <p:cmAuthor id="19" name="shx" initials="s" lastIdx="0" clrIdx="0"/>
  <p:cmAuthor id="21" name="段玲琳DLL" initials="段" lastIdx="4" clrIdx="20"/>
  <p:cmAuthor id="22" name="cuisyz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2D9"/>
    <a:srgbClr val="1D41D5"/>
    <a:srgbClr val="2747BE"/>
    <a:srgbClr val="4545C4"/>
    <a:srgbClr val="0B5FD1"/>
    <a:srgbClr val="DD35DB"/>
    <a:srgbClr val="032185"/>
    <a:srgbClr val="031285"/>
    <a:srgbClr val="210BAB"/>
    <a:srgbClr val="011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44" y="-1080"/>
      </p:cViewPr>
      <p:guideLst>
        <p:guide orient="horz" pos="2271"/>
        <p:guide pos="39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86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0" units="cm"/>
          <inkml:channel name="Y" type="integer" max="1440" units="cm"/>
          <inkml:channel name="T" type="integer" max="2147480000" units="dev"/>
        </inkml:traceFormat>
        <inkml:channelProperties>
          <inkml:channelProperty channel="X" name="resolution" value="72.97298" units="1/cm"/>
          <inkml:channelProperty channel="Y" name="resolution" value="73.09644" units="1/cm"/>
          <inkml:channelProperty channel="T" name="resolution" value="1" units="1/dev"/>
        </inkml:channelProperties>
      </inkml:inkSource>
      <inkml:timestamp xml:id="ts0" timeString="2024-05-06T09:21:1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29699 16897 0</inkml:trace>
  <inkml:trace contextRef="#ctx0" brushRef="#br0">29837 16602 0</inkml:trace>
  <inkml:trace contextRef="#ctx0" brushRef="#br0">30949 16289 0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B8A4A-39FC-4BF6-878E-A66145B904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动作按钮: 后退或前一项 23">
            <a:hlinkClick r:id="" action="ppaction://hlinkshowjump?jump=previousslide"/>
          </p:cNvPr>
          <p:cNvSpPr/>
          <p:nvPr userDrawn="1"/>
        </p:nvSpPr>
        <p:spPr>
          <a:xfrm>
            <a:off x="11157967" y="6428086"/>
            <a:ext cx="268612" cy="26861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endParaRPr lang="zh-CN" altLang="en-US"/>
          </a:p>
        </p:txBody>
      </p:sp>
      <p:sp>
        <p:nvSpPr>
          <p:cNvPr id="25" name="动作按钮: 前进或下一项 24">
            <a:hlinkClick r:id="" action="ppaction://hlinkshowjump?jump=nextslide"/>
          </p:cNvPr>
          <p:cNvSpPr/>
          <p:nvPr userDrawn="1"/>
        </p:nvSpPr>
        <p:spPr>
          <a:xfrm>
            <a:off x="11537708" y="6428086"/>
            <a:ext cx="268612" cy="26861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endParaRPr lang="zh-CN" altLang="en-US"/>
          </a:p>
        </p:txBody>
      </p:sp>
      <p:sp>
        <p:nvSpPr>
          <p:cNvPr id="26" name="动作按钮: 结束 25">
            <a:hlinkClick r:id="" action="ppaction://hlinkshowjump?jump=endshow"/>
          </p:cNvPr>
          <p:cNvSpPr/>
          <p:nvPr userDrawn="1"/>
        </p:nvSpPr>
        <p:spPr>
          <a:xfrm>
            <a:off x="11917448" y="6423958"/>
            <a:ext cx="276867" cy="276873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/>
        </p:nvSpPr>
        <p:spPr>
          <a:xfrm>
            <a:off x="10466327" y="6388929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u="sng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0" y="489968"/>
            <a:ext cx="119174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 userDrawn="1">
            <p:custDataLst>
              <p:tags r:id="rId3"/>
            </p:custDataLst>
          </p:nvPr>
        </p:nvSpPr>
        <p:spPr>
          <a:xfrm>
            <a:off x="0" y="-635"/>
            <a:ext cx="5736216" cy="483146"/>
          </a:xfrm>
          <a:custGeom>
            <a:avLst/>
            <a:gdLst>
              <a:gd name="connsiteX0" fmla="*/ 0 w 7869"/>
              <a:gd name="connsiteY0" fmla="*/ 0 h 905"/>
              <a:gd name="connsiteX1" fmla="*/ 7869 w 7869"/>
              <a:gd name="connsiteY1" fmla="*/ 5 h 905"/>
              <a:gd name="connsiteX2" fmla="*/ 7399 w 7869"/>
              <a:gd name="connsiteY2" fmla="*/ 905 h 905"/>
              <a:gd name="connsiteX3" fmla="*/ 0 w 7869"/>
              <a:gd name="connsiteY3" fmla="*/ 905 h 905"/>
              <a:gd name="connsiteX4" fmla="*/ 0 w 7869"/>
              <a:gd name="connsiteY4" fmla="*/ 0 h 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9" h="905">
                <a:moveTo>
                  <a:pt x="0" y="0"/>
                </a:moveTo>
                <a:lnTo>
                  <a:pt x="7869" y="5"/>
                </a:lnTo>
                <a:lnTo>
                  <a:pt x="7399" y="905"/>
                </a:lnTo>
                <a:lnTo>
                  <a:pt x="0" y="9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突破</a:t>
            </a:r>
            <a:r>
              <a:rPr lang="en-US" altLang="zh-CN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实验设计题的解题规律</a:t>
            </a:r>
            <a:endParaRPr lang="zh-CN" altLang="en-US" sz="2400"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圆角矩形 7">
            <a:hlinkClick r:id="" action="ppaction://noaction"/>
          </p:cNvPr>
          <p:cNvSpPr/>
          <p:nvPr userDrawn="1">
            <p:custDataLst>
              <p:tags r:id="rId4"/>
            </p:custDataLst>
          </p:nvPr>
        </p:nvSpPr>
        <p:spPr>
          <a:xfrm>
            <a:off x="10548998" y="18392"/>
            <a:ext cx="1294332" cy="441917"/>
          </a:xfrm>
          <a:prstGeom prst="round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b="1" kern="100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知识盘查</a:t>
            </a:r>
            <a:endParaRPr lang="zh-CN" altLang="en-US" sz="2000" b="1" kern="100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021王正课件模板-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22.png"/>
          <p:cNvPicPr>
            <a:picLocks noChangeAspect="1"/>
          </p:cNvPicPr>
          <p:nvPr userDrawn="1"/>
        </p:nvPicPr>
        <p:blipFill>
          <a:blip r:embed="rId2"/>
          <a:srcRect r="6570"/>
          <a:stretch>
            <a:fillRect/>
          </a:stretch>
        </p:blipFill>
        <p:spPr>
          <a:xfrm>
            <a:off x="0" y="6274435"/>
            <a:ext cx="12192000" cy="583565"/>
          </a:xfrm>
          <a:prstGeom prst="rect">
            <a:avLst/>
          </a:prstGeom>
        </p:spPr>
      </p:pic>
      <p:pic>
        <p:nvPicPr>
          <p:cNvPr id="3074" name="图片 6" descr="logo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60130" y="6342380"/>
            <a:ext cx="3456940" cy="515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3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5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6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7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8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0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1.xml"/><Relationship Id="rId3" Type="http://schemas.openxmlformats.org/officeDocument/2006/relationships/image" Target="../media/image41.png"/><Relationship Id="rId2" Type="http://schemas.openxmlformats.org/officeDocument/2006/relationships/customXml" Target="../ink/ink1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2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5.xml"/><Relationship Id="rId2" Type="http://schemas.openxmlformats.org/officeDocument/2006/relationships/image" Target="../media/image46.png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68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6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0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7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asus\Desktop\u=142196689,3362653890&amp;fm=26&amp;gp=0.jpg"/>
          <p:cNvPicPr>
            <a:picLocks noChangeAspect="1"/>
          </p:cNvPicPr>
          <p:nvPr/>
        </p:nvPicPr>
        <p:blipFill>
          <a:blip r:embed="rId1">
            <a:lum bright="9998" contrast="29999"/>
          </a:blip>
          <a:stretch>
            <a:fillRect/>
          </a:stretch>
        </p:blipFill>
        <p:spPr>
          <a:xfrm>
            <a:off x="8800783" y="3886518"/>
            <a:ext cx="2332037" cy="2332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90675" y="1629410"/>
            <a:ext cx="8823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微专题：生命的结构基础与调节</a:t>
            </a:r>
            <a:br>
              <a:rPr lang="zh-CN" altLang="en-US" sz="4800"/>
            </a:br>
            <a:r>
              <a:rPr lang="en-US" altLang="zh-CN" sz="4800"/>
              <a:t>       ——</a:t>
            </a:r>
            <a:r>
              <a:rPr lang="zh-CN" altLang="en-US" sz="4800"/>
              <a:t>南京二模卷讲评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105"/>
    </mc:Choice>
    <mc:Fallback>
      <p:transition advTm="191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02790" y="2992755"/>
            <a:ext cx="6386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成熟红细胞只进行无氧呼吸，不产生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CO2</a:t>
            </a:r>
            <a:endParaRPr lang="en-US" altLang="zh-CN" sz="2400" b="1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95800" y="1516380"/>
            <a:ext cx="20561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交感神经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382905"/>
            <a:ext cx="1117917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(%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%)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8．2023年10月26日，神舟十七号载人飞船发射取得圆满成功。航天员能在太空进行科学研究和生活。下列叙述正确的是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    )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A．现场观看飞船发射的人们副交感神经兴奋，肠胃蠕动减弱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B．航天员参与体温调节的温度感受器可存在于皮肤和下丘脑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C．航天员的成熟红细胞呼吸产生的CO2不会显著影响酸碱度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D．太空中细菌很少，航天员内环境稳态的维持无需免疫系统参与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586605" y="1287780"/>
            <a:ext cx="1554480" cy="1149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002405" y="2709545"/>
            <a:ext cx="1945640" cy="1409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552565" y="3429000"/>
            <a:ext cx="1416685" cy="166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9100" y="3797935"/>
            <a:ext cx="7696200" cy="28873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92315" y="751840"/>
            <a:ext cx="66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endParaRPr 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4232"/>
    </mc:Choice>
    <mc:Fallback>
      <p:transition advTm="134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6420" y="244475"/>
            <a:ext cx="109131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(%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%)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9．血浆渗透压升高导致渗透压渴觉，体液流失导致低血容量性渴觉。下列相关叙述正确的是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   )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A．渗透压渴觉，饮水后血浆渗透压下降，垂体合成和分泌的抗利尿激素减少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B．低血容量时，压力感受器受刺激减弱，短时间内心率加快，心输出血量增加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C．血浆渗透压升高，醛固酮含量升高会造成Na</a:t>
            </a:r>
            <a:r>
              <a:rPr lang="zh-CN" altLang="en-US" sz="2400" b="1" baseline="30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、水积聚在体内，导致组织水肿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D．低血容量时，大脑皮层产生渴觉，及时补充纯净水，即可以缓解口渴症状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48095" y="1127125"/>
            <a:ext cx="612775" cy="844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475990" y="2605405"/>
            <a:ext cx="2129155" cy="106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519285" y="2597785"/>
            <a:ext cx="1837690" cy="1143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704840" y="3302000"/>
            <a:ext cx="2205355" cy="1993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181090" y="1331595"/>
            <a:ext cx="1252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210BA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下丘脑</a:t>
            </a:r>
            <a:endParaRPr lang="zh-CN" altLang="en-US" sz="2400" b="1">
              <a:solidFill>
                <a:srgbClr val="210BA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75990" y="2767965"/>
            <a:ext cx="2470150" cy="406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210BA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醛固酮含量下降</a:t>
            </a:r>
            <a:endParaRPr lang="zh-CN" altLang="en-US" sz="2400" b="1">
              <a:solidFill>
                <a:srgbClr val="210BA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05145" y="3641090"/>
            <a:ext cx="247015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210BA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全血或生理盐水</a:t>
            </a:r>
            <a:endParaRPr lang="en-US" altLang="zh-CN" sz="2400" b="1" dirty="0">
              <a:solidFill>
                <a:srgbClr val="210BA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40785" y="568960"/>
            <a:ext cx="66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endParaRPr 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2996"/>
    </mc:Choice>
    <mc:Fallback>
      <p:transition advTm="82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70660" y="4719320"/>
            <a:ext cx="91433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A．细胞因子是免疫活性物质，属于免疫调节的物质基础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B．NF-κB 转导通路诱发炎症反应的过程存在负反馈调节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C．IKK 抑制剂、γ-氨基丁酸可能都</a:t>
            </a:r>
            <a:r>
              <a:rPr lang="zh-CN" altLang="en-US" sz="2400" b="1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具有降低血糖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的效应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</a:t>
            </a:r>
            <a:r>
              <a:rPr lang="zh-CN" altLang="en-US" sz="2400" b="1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胰岛素受体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基因缺陷是一部分Ⅰ型糖尿病的重要病因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486535"/>
            <a:ext cx="5488305" cy="303339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7680325" y="5245735"/>
            <a:ext cx="1531620" cy="130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10910" y="5957570"/>
            <a:ext cx="727710" cy="1460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74980" y="252730"/>
            <a:ext cx="107676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(%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%)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．NF-κB细胞信号转导通路在调控免疫反应、应激反应、细胞生长与死亡等多种生理过程中起关键作用。该通路若长期激活，会极大诱发细胞因子的生成，导致炎症反应。该通路的部分生理调节过程如下图所示，下列叙述正确的是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    )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73675" y="627380"/>
            <a:ext cx="5781040" cy="4588510"/>
            <a:chOff x="8305" y="988"/>
            <a:chExt cx="9104" cy="7226"/>
          </a:xfrm>
        </p:grpSpPr>
        <p:sp>
          <p:nvSpPr>
            <p:cNvPr id="7" name="矩形 6"/>
            <p:cNvSpPr/>
            <p:nvPr/>
          </p:nvSpPr>
          <p:spPr>
            <a:xfrm>
              <a:off x="8305" y="988"/>
              <a:ext cx="9105" cy="7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10684" y="1618"/>
              <a:ext cx="2171" cy="65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782060" y="2696845"/>
            <a:ext cx="629285" cy="444500"/>
          </a:xfrm>
          <a:prstGeom prst="rect">
            <a:avLst/>
          </a:prstGeom>
          <a:solidFill>
            <a:srgbClr val="F965D8">
              <a:alpha val="51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91355" y="2252345"/>
            <a:ext cx="1026795" cy="543560"/>
          </a:xfrm>
          <a:prstGeom prst="rect">
            <a:avLst/>
          </a:prstGeom>
          <a:solidFill>
            <a:srgbClr val="F965D8">
              <a:alpha val="51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85585" y="3893185"/>
            <a:ext cx="994410" cy="4445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16500" y="3808095"/>
            <a:ext cx="994410" cy="4445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84340" y="3310890"/>
            <a:ext cx="994410" cy="4445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07385" y="1911350"/>
            <a:ext cx="994410" cy="4445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266555" y="5080635"/>
            <a:ext cx="1272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正反馈</a:t>
            </a:r>
            <a:endParaRPr lang="zh-CN" sz="2400" b="1">
              <a:solidFill>
                <a:srgbClr val="1D41D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91030" y="1360805"/>
            <a:ext cx="66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AC</a:t>
            </a:r>
            <a:endParaRPr 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墨迹 28"/>
          <p:cNvSpPr/>
          <p:nvPr/>
        </p:nvSpPr>
        <p:spPr bwMode="auto">
          <a:xfrm>
            <a:off x="2932200" y="1806840"/>
            <a:ext cx="6709320" cy="4038840"/>
          </a:xfrm>
          <a:prstGeom prst="rect">
            <a:avLst/>
          </a:prstGeom>
        </p:spPr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64169"/>
    </mc:Choice>
    <mc:Fallback>
      <p:transition advTm="164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530" y="512445"/>
            <a:ext cx="9856470" cy="5709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2203"/>
    </mc:Choice>
    <mc:Fallback>
      <p:transition advTm="322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245" y="625475"/>
            <a:ext cx="9072880" cy="56978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6985"/>
    </mc:Choice>
    <mc:Fallback>
      <p:transition advTm="3698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980" y="61595"/>
            <a:ext cx="1124204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21．（12 分）生物节律是自然进化赋予生命的基本特征之一，人类和其他生物都要受到生物节律的控制与影响。果蝇复眼的光感受细胞(R8)同时释放两种物质来分离视觉信号，其中组胺作用于L₁/Tm神经元介导精细的运动视觉，而乙酰胆碱通过作用于AMA 神经元来调节昼夜节律。每个AMA 神经元的树突像巨伞一样延伸覆盖了整个视觉脑区，且不同AMA神经元间通过突触连接在一起，从而整合大视野光亮度信息。部分机制如图所示。请回答下列问题：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8929" y="4775835"/>
            <a:ext cx="115106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（1）化学性突触中充当信使作用的分子是</a:t>
            </a:r>
            <a:r>
              <a:rPr lang="en-US" altLang="zh-CN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，神经细胞和</a:t>
            </a:r>
            <a:r>
              <a:rPr lang="en-US" altLang="zh-CN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细胞形成的</a:t>
            </a:r>
            <a:r>
              <a:rPr lang="zh-CN" altLang="en-US" sz="2400" b="1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神经网络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对该类分子的循环利用以及维持机体内信号的传递起重要作用。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（2）图中AMA神经元的</a:t>
            </a:r>
            <a:r>
              <a:rPr lang="zh-CN" altLang="en-US" sz="2400" b="1" dirty="0">
                <a:highlight>
                  <a:srgbClr val="00FFFF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树突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具有的功能是</a:t>
            </a:r>
            <a:r>
              <a:rPr lang="en-US" altLang="zh-CN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。组胺作用于其受体后，突触后</a:t>
            </a:r>
            <a:r>
              <a:rPr lang="zh-CN" altLang="en-US" sz="2400" b="1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膜内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的电位变化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</a:t>
            </a:r>
            <a:r>
              <a:rPr lang="en-US" altLang="zh-CN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，图中组胺和乙酰胆碱间存在相互调控，其意义是</a:t>
            </a:r>
            <a:r>
              <a:rPr lang="en-US" altLang="zh-CN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985" y="1640205"/>
            <a:ext cx="6155690" cy="3025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" y="1752653"/>
            <a:ext cx="5640388" cy="28549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25" y="1515110"/>
            <a:ext cx="4425950" cy="30924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49674" y="6253163"/>
            <a:ext cx="5617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有利于维持组胺和乙酰胆碱的释放量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7135" y="4776470"/>
            <a:ext cx="1600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神经递质</a:t>
            </a:r>
            <a:endParaRPr 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63150" y="4776470"/>
            <a:ext cx="1638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神经胶质</a:t>
            </a:r>
            <a:endParaRPr lang="zh-CN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3290" y="5514975"/>
            <a:ext cx="4366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接受信息并将其传导到细胞体</a:t>
            </a:r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18810" y="5817235"/>
            <a:ext cx="2737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负电位→正电位</a:t>
            </a:r>
            <a:endParaRPr 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2680" y="4715510"/>
            <a:ext cx="1722755" cy="521335"/>
          </a:xfrm>
          <a:prstGeom prst="rect">
            <a:avLst/>
          </a:prstGeom>
          <a:solidFill>
            <a:srgbClr val="F965D8">
              <a:alpha val="51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88250" y="2809240"/>
            <a:ext cx="868045" cy="1115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255" y="1691640"/>
            <a:ext cx="4596765" cy="2607310"/>
          </a:xfrm>
          <a:prstGeom prst="rect">
            <a:avLst/>
          </a:prstGeom>
        </p:spPr>
      </p:pic>
      <p:sp>
        <p:nvSpPr>
          <p:cNvPr id="15" name="墨迹 14"/>
          <p:cNvSpPr/>
          <p:nvPr/>
        </p:nvSpPr>
        <p:spPr bwMode="auto">
          <a:xfrm>
            <a:off x="1031760" y="2369520"/>
            <a:ext cx="10247760" cy="4313880"/>
          </a:xfrm>
          <a:prstGeom prst="rect">
            <a:avLst/>
          </a:prstGeom>
        </p:spPr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341"/>
    </mc:Choice>
    <mc:Fallback>
      <p:transition spd="slow" advTm="22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/>
      <p:bldP spid="8" grpId="0"/>
      <p:bldP spid="9" grpId="0"/>
      <p:bldP spid="10" grpId="0"/>
      <p:bldP spid="11" grpId="0" bldLvl="0" animBg="1"/>
      <p:bldP spid="12" grpId="0" bldLvl="0" animBg="1"/>
      <p:bldP spid="12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189595" cy="4599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0" y="3807460"/>
            <a:ext cx="3412490" cy="3050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65" y="212618"/>
            <a:ext cx="6807835" cy="4886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875" y="4134485"/>
            <a:ext cx="3535680" cy="2723515"/>
          </a:xfrm>
          <a:prstGeom prst="rect">
            <a:avLst/>
          </a:prstGeom>
        </p:spPr>
      </p:pic>
      <p:sp>
        <p:nvSpPr>
          <p:cNvPr id="6" name="墨迹 5"/>
          <p:cNvSpPr/>
          <p:nvPr/>
        </p:nvSpPr>
        <p:spPr bwMode="auto">
          <a:xfrm>
            <a:off x="1162800" y="2131920"/>
            <a:ext cx="1119600" cy="44280"/>
          </a:xfrm>
          <a:prstGeom prst="rect">
            <a:avLst/>
          </a:prstGeom>
        </p:spPr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13"/>
    </mc:Choice>
    <mc:Fallback>
      <p:transition spd="slow" advTm="25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2616" y="3862349"/>
            <a:ext cx="1161097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（3）在人脑中，生物节律调节中枢位于</a:t>
            </a:r>
            <a:r>
              <a:rPr lang="en-US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sz="2400" b="1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研究表明，哺乳动物视网膜上的感光细胞可感知日照长度的变化，并把这种信号传递到松果体，调节褪黑素的分泌，调节睡眠，该过程属于</a:t>
            </a:r>
            <a:r>
              <a:rPr lang="en-US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sz="2400" b="1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调节。褪黑素分泌增多时可抑制促肾上腺皮质激素释放激素等激素的分泌，动物体内有“下丘脑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轴”，</a:t>
            </a:r>
            <a:r>
              <a:rPr sz="2400" b="1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</a:t>
            </a:r>
            <a:r>
              <a:rPr lang="en-US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sz="2400" b="1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调节，放大了促肾上腺皮质激素及其上游激素的调节效应。与肾上腺皮质激素分泌存在相似调节机制的效应激素有</a:t>
            </a:r>
            <a:r>
              <a:rPr lang="en-US" sz="2400" b="1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sz="2400" b="1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至少写出两种</a:t>
            </a:r>
            <a:r>
              <a:rPr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）。</a:t>
            </a:r>
            <a:endParaRPr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998103" y="5712140"/>
            <a:ext cx="3225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甲状腺激素、性激素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8810" y="3833251"/>
            <a:ext cx="120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下丘脑</a:t>
            </a:r>
            <a:endParaRPr lang="zh-CN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5716" y="4580126"/>
            <a:ext cx="187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神经—体液 </a:t>
            </a:r>
            <a:endParaRPr lang="zh-CN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3708" y="4969798"/>
            <a:ext cx="289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垂体—肾上腺皮质 </a:t>
            </a:r>
            <a:endParaRPr lang="zh-CN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8985" y="5311419"/>
            <a:ext cx="865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分级 </a:t>
            </a:r>
            <a:endParaRPr lang="zh-CN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55" y="165100"/>
            <a:ext cx="6645910" cy="33858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85055" y="236220"/>
            <a:ext cx="2036445" cy="1405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587" y="202615"/>
            <a:ext cx="5045287" cy="54949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墨迹 12"/>
          <p:cNvSpPr/>
          <p:nvPr/>
        </p:nvSpPr>
        <p:spPr bwMode="auto">
          <a:xfrm>
            <a:off x="112680" y="4951440"/>
            <a:ext cx="11154240" cy="1181880"/>
          </a:xfrm>
          <a:prstGeom prst="rect">
            <a:avLst/>
          </a:prstGeom>
        </p:spPr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7232"/>
    </mc:Choice>
    <mc:Fallback>
      <p:transition advTm="127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5" grpId="0"/>
      <p:bldP spid="6" grpId="0"/>
      <p:bldP spid="7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05" y="3549650"/>
            <a:ext cx="11272520" cy="2458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动物对睡眠的调节非常复杂，细菌感染后易犯困，有研究表明视上核神经元细胞上有IL-1（细胞因子）的受体，为免疫系统参与睡眠调节提供了证据。据此推测细菌感染通过促进机体产生IL-1促进睡眠。为验证该推测，科研工作者给IL-1 基因缺失鼠注射细菌X，检测其IL-1的含量。请</a:t>
            </a:r>
            <a:r>
              <a:rPr sz="2400" b="1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评价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该实验方案并</a:t>
            </a:r>
            <a:r>
              <a:rPr sz="2400" b="1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加以完善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sz="24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4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                                           </a:t>
            </a:r>
            <a:endParaRPr lang="en-US" sz="2400" b="1" u="sng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sz="24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                                         </a:t>
            </a:r>
            <a:r>
              <a:rPr lang="en-US" sz="24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               </a:t>
            </a:r>
            <a:r>
              <a:rPr lang="en-US" sz="24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                                         </a:t>
            </a:r>
            <a:endParaRPr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350" y="340995"/>
            <a:ext cx="6132830" cy="30149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89280" y="5173980"/>
            <a:ext cx="10575290" cy="902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90500" indent="0" fontAlgn="auto">
              <a:lnSpc>
                <a:spcPct val="110000"/>
              </a:lnSpc>
            </a:pP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①实验缺少对照组，应补充两组对照组：正常鼠注射细菌X和正常鼠不注射细菌X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分)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；②实验检测指标不准确，还需检测每组鼠的睡眠时间。(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分)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45740" y="4279265"/>
            <a:ext cx="3660140" cy="414020"/>
          </a:xfrm>
          <a:prstGeom prst="rect">
            <a:avLst/>
          </a:prstGeom>
          <a:solidFill>
            <a:srgbClr val="F965D8">
              <a:alpha val="51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10691640" y="5864040"/>
              <a:ext cx="450360" cy="2192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10691640" y="5864040"/>
                <a:ext cx="450360" cy="219240"/>
              </a:xfrm>
              <a:prstGeom prst="rect"/>
            </p:spPr>
          </p:pic>
        </mc:Fallback>
      </mc:AlternateContent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7712"/>
    </mc:Choice>
    <mc:Fallback>
      <p:transition advTm="87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038" y="210261"/>
            <a:ext cx="7831207" cy="315150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marL="252095" indent="-457200" algn="just">
              <a:lnSpc>
                <a:spcPct val="135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(2023·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江苏卷，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21</a:t>
            </a:r>
            <a:r>
              <a:rPr lang="zh-CN" altLang="en-US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节选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糖尿病显著增加认知障碍发生的风险。研究团队发现在胰岛素抵抗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(IR)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状态下，脂肪组织释放的外泌囊泡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(AT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EV)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中有高含量的</a:t>
            </a:r>
            <a:r>
              <a:rPr lang="en-US" altLang="zh-CN" sz="2400" b="1" kern="1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miR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3p(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一种</a:t>
            </a:r>
            <a:r>
              <a:rPr lang="en-US" altLang="zh-CN" sz="2400" b="1" kern="1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miRNA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，使神经细胞结构功能改变，导致认知水平降低。图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表示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IR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鼠脂肪组织与大脑信息交流机制。请回答下列问题：</a:t>
            </a:r>
            <a:endParaRPr lang="zh-CN" altLang="zh-CN" sz="2400" b="1" kern="100" dirty="0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6386" name="Picture 2" descr="13KTS1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12" y="265672"/>
            <a:ext cx="4102462" cy="43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0965" y="3511550"/>
            <a:ext cx="83400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(3)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为研究</a:t>
            </a:r>
            <a:r>
              <a:rPr lang="en-US" altLang="zh-CN" sz="2400" b="1" kern="1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miR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3p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对突触的影响，采集正常鼠和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IR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鼠的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AT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EV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置于缓冲液中，分别注入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组实验鼠，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组的处理是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___________________________________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zh-CN" sz="2400" b="1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1678" y="4663579"/>
            <a:ext cx="44716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注射等量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不含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AT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EV)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的缓冲液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Tm="23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77981" y="1562973"/>
            <a:ext cx="812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试题分析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499959" y="2618391"/>
          <a:ext cx="649881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077"/>
                <a:gridCol w="3673737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单选题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7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8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9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多选题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18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2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非选择题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21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51"/>
    </mc:Choice>
    <mc:Fallback>
      <p:transition spd="slow" advTm="136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6505" y="4149116"/>
            <a:ext cx="11093460" cy="178244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(4)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为研究抑制</a:t>
            </a:r>
            <a:r>
              <a:rPr lang="en-US" altLang="zh-CN" sz="2400" b="1" kern="1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miR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3p</a:t>
            </a:r>
            <a:r>
              <a:rPr lang="zh-CN" altLang="zh-CN" sz="2400" b="1" kern="100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可否改善</a:t>
            </a:r>
            <a:r>
              <a:rPr lang="en-US" altLang="zh-CN" sz="2400" b="1" kern="100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IR</a:t>
            </a:r>
            <a:r>
              <a:rPr lang="zh-CN" altLang="zh-CN" sz="2400" b="1" kern="100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引起的认知障碍症状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，运用腺病毒载体将</a:t>
            </a:r>
            <a:r>
              <a:rPr lang="en-US" altLang="zh-CN" sz="2400" b="1" kern="1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miR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3p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抑制剂导入实验鼠。导入该抑制剂后，需测定对照和实验组</a:t>
            </a:r>
            <a:r>
              <a:rPr lang="en-US" altLang="zh-CN" sz="2400" b="1" kern="1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miR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3p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含量，还需通过实验检测</a:t>
            </a:r>
            <a:r>
              <a:rPr lang="en-US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_______________________________</a:t>
            </a:r>
            <a:r>
              <a:rPr lang="zh-CN" altLang="zh-CN" sz="2400" b="1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zh-CN" sz="2400" b="1" kern="100" dirty="0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Picture 2" descr="13KTS1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08" y="845054"/>
            <a:ext cx="3082241" cy="330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3KTS1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37" y="845054"/>
            <a:ext cx="3008662" cy="298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351889" y="5341721"/>
            <a:ext cx="4927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</a:rPr>
              <a:t>突触的相对数量、认知水平（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</a:rPr>
              <a:t>分）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/>
            </a:endParaRPr>
          </a:p>
        </p:txBody>
      </p:sp>
    </p:spTree>
    <p:custDataLst>
      <p:tags r:id="rId3"/>
    </p:custDataLst>
  </p:cSld>
  <p:clrMapOvr>
    <a:masterClrMapping/>
  </p:clrMapOvr>
  <p:transition spd="slow" advTm="37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405" y="127635"/>
            <a:ext cx="7684135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zh-CN" altLang="en-US" sz="2600" kern="100"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【补充</a:t>
            </a:r>
            <a:r>
              <a:rPr lang="en-US" altLang="zh-CN" sz="2600" kern="100"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en-US" sz="2600" kern="100"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】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验证性实验操作步骤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四步曲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6" name="Picture 2" descr="A368A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30" y="996315"/>
            <a:ext cx="6651625" cy="52774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70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86360"/>
            <a:ext cx="6998335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00655" algn="l"/>
              </a:tabLst>
            </a:pPr>
            <a:r>
              <a:rPr lang="zh-CN" altLang="en-US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【补充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2</a:t>
            </a:r>
            <a:r>
              <a:rPr lang="zh-CN" altLang="en-US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】</a:t>
            </a: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五看法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评价实验设计的方案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 descr="S24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88010"/>
            <a:ext cx="7261225" cy="6022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850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576942" y="95024"/>
            <a:ext cx="43148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冲刺阶段的两点建议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3855" y="664210"/>
            <a:ext cx="4689475" cy="692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 typeface="Wingdings" panose="05000000000000000000" pitchFamily="2" charset="2"/>
            </a:pP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.深挖教材，夯实基础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855" y="1433195"/>
            <a:ext cx="11486515" cy="1989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①对</a:t>
            </a:r>
            <a:r>
              <a:rPr lang="zh-CN" altLang="en-US" sz="2400" b="1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重要概念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zh-CN" altLang="en-US" sz="2400" b="1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结论性语句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要透彻理解。</a:t>
            </a:r>
            <a:endParaRPr lang="zh-CN" altLang="en-US" sz="2400" b="1" kern="10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（寻找课文中的关键词：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“......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是指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.....”“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原因是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......”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总之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......”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因此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......”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由此可见、可见、综上所述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例如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......”“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一方面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另一方面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......”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“......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相似之处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......”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“......</a:t>
            </a:r>
            <a:r>
              <a:rPr lang="zh-CN" altLang="en-US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不同点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......”“</a:t>
            </a:r>
            <a:r>
              <a:rPr 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一般、主要、绝大多数、大多数</a:t>
            </a:r>
            <a:r>
              <a:rPr lang="en-US" alt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sz="2400" b="1" kern="10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等。</a:t>
            </a:r>
            <a:endParaRPr lang="zh-CN" altLang="en-US" sz="2400" b="1" kern="10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855" y="3470910"/>
            <a:ext cx="1114933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②全面复习教材中各种类型知识，注重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问题讨论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探究实践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思考讨论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endParaRPr 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思维训练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科学方法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以及“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生物科学进展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”等等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855" y="4643755"/>
            <a:ext cx="113334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 typeface="Wingdings" panose="05000000000000000000" pitchFamily="2" charset="2"/>
            </a:pP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2、强调“多维的训练”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310" y="5947410"/>
            <a:ext cx="8477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②关注知识、技能、思维、能力、素养的</a:t>
            </a:r>
            <a:r>
              <a:rPr lang="zh-CN" altLang="en-US" sz="2400" b="1" ker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综合练习</a:t>
            </a:r>
            <a:r>
              <a:rPr lang="zh-CN" altLang="en-US" sz="2400" b="1" ker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。</a:t>
            </a:r>
            <a:endParaRPr lang="zh-CN" altLang="en-US" sz="2400" b="1" ker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310" y="5387975"/>
            <a:ext cx="11064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①关注</a:t>
            </a:r>
            <a:r>
              <a:rPr lang="zh-CN" altLang="en-US" sz="24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查缺补漏巩固提升为主的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补偿练习。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分数是练出来的，高分是悟出来的）</a:t>
            </a:r>
            <a:endParaRPr lang="zh-CN" altLang="en-US" sz="2000" b="1" ker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" y="768350"/>
            <a:ext cx="11673205" cy="4619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469"/>
    </mc:Choice>
    <mc:Fallback>
      <p:transition advTm="100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4745" y="597535"/>
            <a:ext cx="93205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(%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%)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1．下列有关细胞中元素的叙述，正确的是（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A．脂肪酸、性激素、淀粉的组成元素都是 C、H、O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B．碳作为生命的核心元素占人体细胞鲜重比例最大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C．常用放射性同位素 </a:t>
            </a:r>
            <a:r>
              <a:rPr lang="zh-CN" altLang="en-US" sz="2400" b="1" baseline="30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C、</a:t>
            </a:r>
            <a:r>
              <a:rPr lang="zh-CN" altLang="en-US" sz="2400" b="1" baseline="30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N、</a:t>
            </a:r>
            <a:r>
              <a:rPr lang="zh-CN" altLang="en-US" sz="2400" b="1" baseline="30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32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 进行生物学研究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D．细胞中的血红蛋白由于含大量元素铁而呈现红色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03140" y="1488440"/>
            <a:ext cx="3314065" cy="1263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916170" y="1870075"/>
            <a:ext cx="459105" cy="692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75250" y="2232660"/>
            <a:ext cx="1377950" cy="895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AVPQ0E}UETYU3]34SO`LMT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4089400"/>
            <a:ext cx="9639300" cy="2438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686560"/>
            <a:ext cx="8825230" cy="23304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2400" y="5753100"/>
            <a:ext cx="7145020" cy="86550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322945" y="501650"/>
            <a:ext cx="478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8" name="图片 7" descr="I7[$QQEL%[`M$N22Y{8EJ)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30" y="312737"/>
            <a:ext cx="4653280" cy="6232525"/>
          </a:xfrm>
          <a:prstGeom prst="rect">
            <a:avLst/>
          </a:prstGeom>
        </p:spPr>
      </p:pic>
      <p:sp>
        <p:nvSpPr>
          <p:cNvPr id="24" name="墨迹 23"/>
          <p:cNvSpPr/>
          <p:nvPr/>
        </p:nvSpPr>
        <p:spPr bwMode="auto">
          <a:xfrm>
            <a:off x="1362960" y="1200240"/>
            <a:ext cx="9997920" cy="4495320"/>
          </a:xfrm>
          <a:prstGeom prst="rect">
            <a:avLst/>
          </a:prstGeom>
        </p:spPr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1644"/>
    </mc:Choice>
    <mc:Fallback>
      <p:transition advTm="131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98425"/>
            <a:ext cx="5408930" cy="3330575"/>
          </a:xfrm>
          <a:prstGeom prst="rect">
            <a:avLst/>
          </a:prstGeom>
        </p:spPr>
      </p:pic>
      <p:pic>
        <p:nvPicPr>
          <p:cNvPr id="3" name="图片 100003" descr="@@@30d4b890-a16d-465f-84ba-8ff7216ad4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15" y="3559175"/>
            <a:ext cx="2628900" cy="29718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447665" y="4630420"/>
            <a:ext cx="65189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latin typeface="黑体" panose="02010609060101010101" charset="-122"/>
                <a:ea typeface="黑体" panose="02010609060101010101" charset="-122"/>
              </a:rPr>
              <a:t>血红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蛋白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</a:rPr>
              <a:t>含</a:t>
            </a:r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铁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</a:rPr>
              <a:t>元素，但构成血红蛋白的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氨基酸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</a:rPr>
              <a:t>中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不含铁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</a:rPr>
              <a:t>元素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73830" y="1058545"/>
            <a:ext cx="850265" cy="5892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31915" y="929005"/>
            <a:ext cx="1061085" cy="8483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5266"/>
    </mc:Choice>
    <mc:Fallback>
      <p:transition advTm="25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914130" y="434340"/>
            <a:ext cx="478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1425" y="542290"/>
            <a:ext cx="92233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(%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%)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2．下列有关细胞生命历程的叙述，正确的是（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A．有丝分裂前的间期 DNA 聚合酶和 DNA 连接酶都较为活跃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B．细胞分化是生物体基因碱基序列不变但表型发生变化的现象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C．端粒学说认为端粒缩短会引起细胞衰老但不会影响染色体结构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D．细胞凋亡和细胞癌变都受基因控制且不利于维持个体细胞数量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83585" y="1447800"/>
            <a:ext cx="6368415" cy="419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836410" y="1798320"/>
            <a:ext cx="3314065" cy="1263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43370" y="2162810"/>
            <a:ext cx="1224915" cy="977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T]7S`N)Q%4_PFH5`M5_FG~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2552700"/>
            <a:ext cx="6712585" cy="40627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267934" y="2508885"/>
            <a:ext cx="5772603" cy="4065434"/>
            <a:chOff x="10954" y="3935"/>
            <a:chExt cx="7287" cy="59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4" y="3935"/>
              <a:ext cx="7286" cy="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9" y="6041"/>
              <a:ext cx="7172" cy="379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0" y="2400935"/>
            <a:ext cx="5823585" cy="4516120"/>
            <a:chOff x="103" y="3420"/>
            <a:chExt cx="7171" cy="588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" y="3420"/>
              <a:ext cx="7170" cy="34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" y="6900"/>
              <a:ext cx="7171" cy="240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185285" y="145415"/>
            <a:ext cx="7854950" cy="2915920"/>
            <a:chOff x="1025" y="804"/>
            <a:chExt cx="11600" cy="32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5" y="804"/>
              <a:ext cx="7550" cy="326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75" y="804"/>
              <a:ext cx="4050" cy="3260"/>
            </a:xfrm>
            <a:prstGeom prst="rect">
              <a:avLst/>
            </a:prstGeom>
          </p:spPr>
        </p:pic>
      </p:grp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2178"/>
    </mc:Choice>
    <mc:Fallback>
      <p:transition advTm="122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0" y="405765"/>
            <a:ext cx="1047940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(%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%)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3．溶酶体内pH为4.6左右，溶酶体膜上存在两种H</a:t>
            </a:r>
            <a:r>
              <a:rPr lang="zh-CN" altLang="en-US" sz="2400" b="1" baseline="30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转运蛋白，如下图所示。下列叙述错误的是（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A．溶酶体的形成与核糖体、高尔基体、线粒体等细胞器有关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B．转运蛋白1是载体蛋白，可能同时具有ATP水解酶活性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 若转运蛋白2转运过程中不与H</a:t>
            </a:r>
            <a:r>
              <a:rPr lang="zh-CN" altLang="en-US" sz="2400" b="1" baseline="30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结合，推测其为通道蛋白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D．溶酶体破裂释放的蛋白酶会催化质膜的基本骨架分解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1030" y="1096010"/>
            <a:ext cx="3419475" cy="21666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836920" y="4952365"/>
            <a:ext cx="2155825" cy="137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94605" y="5298440"/>
            <a:ext cx="39166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solidFill>
                  <a:srgbClr val="4545C4"/>
                </a:solidFill>
                <a:latin typeface="黑体" panose="02010609060101010101" charset="-122"/>
                <a:ea typeface="黑体" panose="02010609060101010101" charset="-122"/>
              </a:rPr>
              <a:t>质膜的基本骨架是</a:t>
            </a:r>
            <a:r>
              <a:rPr lang="zh-CN" sz="2000" b="1">
                <a:solidFill>
                  <a:srgbClr val="4545C4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磷脂</a:t>
            </a:r>
            <a:r>
              <a:rPr lang="zh-CN" sz="2000" b="1">
                <a:solidFill>
                  <a:srgbClr val="4545C4"/>
                </a:solidFill>
                <a:latin typeface="黑体" panose="02010609060101010101" charset="-122"/>
                <a:ea typeface="黑体" panose="02010609060101010101" charset="-122"/>
              </a:rPr>
              <a:t>双分子层</a:t>
            </a:r>
            <a:endParaRPr lang="zh-CN" sz="2000" b="1">
              <a:solidFill>
                <a:srgbClr val="4545C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0655" y="4784725"/>
            <a:ext cx="958850" cy="437515"/>
          </a:xfrm>
          <a:prstGeom prst="rect">
            <a:avLst/>
          </a:prstGeom>
          <a:solidFill>
            <a:srgbClr val="F965D8">
              <a:alpha val="51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895985"/>
            <a:ext cx="7391400" cy="2732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030" y="946150"/>
            <a:ext cx="5353050" cy="2466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890" y="3046730"/>
            <a:ext cx="2303145" cy="29540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56615" y="6000750"/>
            <a:ext cx="6993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[</a:t>
            </a:r>
            <a:r>
              <a:rPr lang="zh-CN" altLang="en-US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辨析</a:t>
            </a:r>
            <a:r>
              <a:rPr lang="en-US" altLang="zh-CN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]</a:t>
            </a:r>
            <a:r>
              <a:rPr lang="zh-CN" altLang="en-US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细胞</a:t>
            </a:r>
            <a:r>
              <a:rPr lang="zh-CN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骨架的成分是（</a:t>
            </a:r>
            <a:r>
              <a:rPr lang="en-US" altLang="zh-CN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           </a:t>
            </a:r>
            <a:r>
              <a:rPr lang="zh-CN" altLang="en-US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800" b="1" u="sng">
              <a:solidFill>
                <a:srgbClr val="1D41D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00650" y="6000750"/>
            <a:ext cx="2045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蛋白质纤维</a:t>
            </a:r>
            <a:endParaRPr 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0" y="1183640"/>
            <a:ext cx="9700895" cy="4114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29175" y="751840"/>
            <a:ext cx="66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endParaRPr 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6348"/>
    </mc:Choice>
    <mc:Fallback>
      <p:transition advTm="186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2940" y="421005"/>
            <a:ext cx="1068260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(%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%)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7．下列有关植物激素的调节及应用方面的说法，正确的是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    )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A．连续暴雨影响了盛花期油菜的正常受粉，为防止减产，应喷施一定浓度的赤霉素溶液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B．“凡嫁接矮果及花，用黄泥晒干，筛过，以小便浸之，十余次，则生根”与生长素有关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C．“小麦即将成熟时，经历一段时间的干热后又遇大雨，种子易在穗上发芽”与乙烯有关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D．把成熟苹果与未成熟香蕉密封在一起，可促使香蕉成熟，是由于成熟苹果释放了脱落酸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9455" y="1303020"/>
            <a:ext cx="895985" cy="1149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71245" y="3524885"/>
            <a:ext cx="574675" cy="1454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645920" y="4619625"/>
            <a:ext cx="888365" cy="1301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4760" y="4079240"/>
            <a:ext cx="5241290" cy="2759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5" y="3524885"/>
            <a:ext cx="4337050" cy="31203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4285" y="1224280"/>
            <a:ext cx="1252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210BA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生长素</a:t>
            </a:r>
            <a:endParaRPr lang="zh-CN" altLang="en-US" sz="2400" b="1">
              <a:solidFill>
                <a:srgbClr val="210BA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239260" y="939800"/>
            <a:ext cx="975360" cy="133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39035" y="3429000"/>
            <a:ext cx="1252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312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脱落酸</a:t>
            </a:r>
            <a:endParaRPr lang="zh-CN" altLang="en-US" sz="2400" b="1">
              <a:solidFill>
                <a:srgbClr val="0312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6525" y="4483735"/>
            <a:ext cx="101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32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乙烯</a:t>
            </a:r>
            <a:endParaRPr lang="zh-CN" altLang="en-US" sz="2400" b="1">
              <a:solidFill>
                <a:srgbClr val="032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" y="4277995"/>
            <a:ext cx="4337050" cy="24847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17100" y="421005"/>
            <a:ext cx="66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endParaRPr 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5734"/>
    </mc:Choice>
    <mc:Fallback>
      <p:transition advTm="13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430" y="1745615"/>
            <a:ext cx="9843770" cy="28752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07590" y="734060"/>
            <a:ext cx="7355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210BA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近五年植物的生命活动调节知识点分布</a:t>
            </a:r>
            <a:endParaRPr lang="zh-CN" altLang="en-US" sz="3200" b="1">
              <a:solidFill>
                <a:srgbClr val="210BA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6753"/>
    </mc:Choice>
    <mc:Fallback>
      <p:transition advTm="16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459105"/>
            <a:ext cx="7593330" cy="4986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35" y="252730"/>
            <a:ext cx="7988300" cy="6156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212"/>
    </mc:Choice>
    <mc:Fallback>
      <p:transition advTm="1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TIMING" val="|27.3|5|14|18.1|14.5|0.8|18.3|19|0.9|8.3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7.7|1.1|1.5|5.2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8|16.6|9.3|0.6|0.8|0.5|31.8|0.9|1|17.4|5.3|7.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38.9|24.3|19.9|29.2|0.7|2.8|33.7|1|0.5|0.7|9.1|1|1.9|0.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7.1|10.1|6|7|16.8|4.3|20.2|0.5|16.1|2|1.3|16.9|2.3|2.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0.6|0.4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0.5|2.1|0.5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23.7|2.5|0.9|0.6|15.4|12.3|0.5|0.4|11.4|26.3|6.7|1.4|10.9|18.4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9.7|1.1|28.4|0.5|0.6|21.6|0.5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46.5|7.9|4.9|0.6|12.1|23|18|13.3|0.6|26.6|0.7|8.7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53.5|9.2|30|15.2|18|5|19.5|0.5|0.5|0.5|7.3|33.6|0.6|23.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0.6|20|0.5|0.6|0.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5.3|0.7|6.1|34.1|31.3|19.5|21.2|0.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45.3|5.4"/>
</p:tagLst>
</file>

<file path=ppt/tags/tag82.xml><?xml version="1.0" encoding="utf-8"?>
<p:tagLst xmlns:p="http://schemas.openxmlformats.org/presentationml/2006/main">
  <p:tag name="TIMING" val="|14.2"/>
</p:tagLst>
</file>

<file path=ppt/tags/tag83.xml><?xml version="1.0" encoding="utf-8"?>
<p:tagLst xmlns:p="http://schemas.openxmlformats.org/presentationml/2006/main">
  <p:tag name="TIMING" val="|20.2"/>
</p:tagLst>
</file>

<file path=ppt/tags/tag84.xml><?xml version="1.0" encoding="utf-8"?>
<p:tagLst xmlns:p="http://schemas.openxmlformats.org/presentationml/2006/main">
  <p:tag name="AS_UNIQUEID" val="7939"/>
</p:tagLst>
</file>

<file path=ppt/tags/tag85.xml><?xml version="1.0" encoding="utf-8"?>
<p:tagLst xmlns:p="http://schemas.openxmlformats.org/presentationml/2006/main">
  <p:tag name="TIMING" val="|3.9|2.8|27.2|15.2|12.6|0.5|2.8|18"/>
</p:tagLst>
</file>

<file path=ppt/tags/tag86.xml><?xml version="1.0" encoding="utf-8"?>
<p:tagLst xmlns:p="http://schemas.openxmlformats.org/presentationml/2006/main">
  <p:tag name="COMMONDATA" val="eyJoZGlkIjoiOGM3YmUxZDU5Y2JmYzFhNzJmMmM3OTA1NmYwNmQzNGUifQ=="/>
  <p:tag name="RESOURCE_RECORD_KEY" val="{&quot;13&quot;:[19951231]}"/>
  <p:tag name="commondata" val="eyJoZGlkIjoiZmUxNzU1NDZjZDU5ODZkZTExMTlhNzQ3NzdlZTFjMD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3475</Words>
  <Application>WPS 演示</Application>
  <PresentationFormat>宽屏</PresentationFormat>
  <Paragraphs>180</Paragraphs>
  <Slides>23</Slides>
  <Notes>6</Notes>
  <HiddenSlides>0</HiddenSlides>
  <MMClips>32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Calibri</vt:lpstr>
      <vt:lpstr>等线</vt:lpstr>
      <vt:lpstr>微软雅黑</vt:lpstr>
      <vt:lpstr>Times New Roman</vt:lpstr>
      <vt:lpstr>黑体</vt:lpstr>
      <vt:lpstr>Arial Unicode MS</vt:lpstr>
      <vt:lpstr>Courier New</vt:lpstr>
      <vt:lpstr>Arial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lenovo</cp:lastModifiedBy>
  <cp:revision>356</cp:revision>
  <dcterms:created xsi:type="dcterms:W3CDTF">2019-06-19T02:08:00Z</dcterms:created>
  <dcterms:modified xsi:type="dcterms:W3CDTF">2024-05-14T16:12:05Z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AFABE7D1E4D64B479101EB30C5A7951C_13</vt:lpwstr>
  </property>
</Properties>
</file>