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1515" r:id="rId3"/>
    <p:sldId id="1516" r:id="rId4"/>
    <p:sldId id="1573" r:id="rId5"/>
    <p:sldId id="1716" r:id="rId6"/>
    <p:sldId id="1571" r:id="rId7"/>
    <p:sldId id="1528" r:id="rId8"/>
    <p:sldId id="1522" r:id="rId9"/>
    <p:sldId id="1527" r:id="rId10"/>
    <p:sldId id="1523" r:id="rId11"/>
    <p:sldId id="1572" r:id="rId12"/>
    <p:sldId id="1526" r:id="rId13"/>
    <p:sldId id="1524" r:id="rId14"/>
    <p:sldId id="1531" r:id="rId15"/>
    <p:sldId id="1627" r:id="rId16"/>
    <p:sldId id="1584" r:id="rId17"/>
    <p:sldId id="1585" r:id="rId18"/>
    <p:sldId id="1621" r:id="rId19"/>
    <p:sldId id="1622" r:id="rId20"/>
    <p:sldId id="1624" r:id="rId21"/>
    <p:sldId id="1625" r:id="rId22"/>
    <p:sldId id="1822" r:id="rId23"/>
    <p:sldId id="1829" r:id="rId24"/>
    <p:sldId id="1825" r:id="rId25"/>
    <p:sldId id="1827" r:id="rId26"/>
    <p:sldId id="1826" r:id="rId27"/>
    <p:sldId id="1823" r:id="rId28"/>
    <p:sldId id="1820" r:id="rId29"/>
    <p:sldId id="1824" r:id="rId30"/>
    <p:sldId id="1821" r:id="rId31"/>
    <p:sldId id="1830" r:id="rId32"/>
    <p:sldId id="1664" r:id="rId33"/>
    <p:sldId id="1659" r:id="rId34"/>
    <p:sldId id="1663" r:id="rId35"/>
    <p:sldId id="1832" r:id="rId36"/>
    <p:sldId id="1834" r:id="rId37"/>
    <p:sldId id="1835" r:id="rId38"/>
    <p:sldId id="1865" r:id="rId39"/>
    <p:sldId id="1862" r:id="rId40"/>
    <p:sldId id="1866" r:id="rId41"/>
    <p:sldId id="1863" r:id="rId42"/>
    <p:sldId id="1864" r:id="rId43"/>
    <p:sldId id="1861" r:id="rId44"/>
    <p:sldId id="1892" r:id="rId45"/>
    <p:sldId id="1670" r:id="rId46"/>
    <p:sldId id="1660" r:id="rId47"/>
    <p:sldId id="1665" r:id="rId48"/>
    <p:sldId id="1667" r:id="rId49"/>
    <p:sldId id="1666" r:id="rId50"/>
    <p:sldId id="1662" r:id="rId51"/>
    <p:sldId id="1831" r:id="rId52"/>
    <p:sldId id="1869" r:id="rId53"/>
    <p:sldId id="1870" r:id="rId54"/>
    <p:sldId id="1868" r:id="rId55"/>
    <p:sldId id="1669" r:id="rId56"/>
    <p:sldId id="1576" r:id="rId57"/>
    <p:sldId id="1623" r:id="rId58"/>
    <p:sldId id="1628" r:id="rId59"/>
    <p:sldId id="1705" r:id="rId60"/>
    <p:sldId id="1706" r:id="rId61"/>
    <p:sldId id="1713" r:id="rId62"/>
    <p:sldId id="1815" r:id="rId63"/>
    <p:sldId id="1816" r:id="rId64"/>
    <p:sldId id="1828" r:id="rId65"/>
  </p:sldIdLst>
  <p:sldSz cx="9144000" cy="6858000" type="screen4x3"/>
  <p:notesSz cx="6858000" cy="9144000"/>
  <p:embeddedFontLst>
    <p:embeddedFont>
      <p:font typeface="黑体" panose="02010609060101010101" pitchFamily="49" charset="-122"/>
      <p:regular r:id="rId71"/>
    </p:embeddedFont>
    <p:embeddedFont>
      <p:font typeface="标准粗黑" panose="02000503000000000000" charset="-122"/>
      <p:regular r:id="rId72"/>
    </p:embeddedFont>
    <p:embeddedFont>
      <p:font typeface="Calibri" panose="020F0502020204030204" charset="0"/>
      <p:regular r:id="rId73"/>
      <p:bold r:id="rId74"/>
      <p:italic r:id="rId75"/>
      <p:boldItalic r:id="rId76"/>
    </p:embeddedFont>
    <p:embeddedFont>
      <p:font typeface="微软雅黑" panose="020B0503020204020204" charset="-122"/>
      <p:regular r:id="rId77"/>
    </p:embeddedFont>
    <p:embeddedFont>
      <p:font typeface="新宋体" panose="02010609030101010101" charset="-122"/>
      <p:regular r:id="rId78"/>
    </p:embeddedFont>
  </p:embeddedFontLst>
  <p:custDataLst>
    <p:tags r:id="rId79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8" userDrawn="1">
          <p15:clr>
            <a:srgbClr val="A4A3A4"/>
          </p15:clr>
        </p15:guide>
        <p15:guide id="2" pos="2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CC33"/>
    <a:srgbClr val="34CC33"/>
    <a:srgbClr val="FFFFFF"/>
    <a:srgbClr val="000000"/>
    <a:srgbClr val="A0C6AE"/>
    <a:srgbClr val="D7D8DC"/>
    <a:srgbClr val="FFFFCC"/>
    <a:srgbClr val="FF0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42" autoAdjust="0"/>
    <p:restoredTop sz="94974" autoAdjust="0"/>
  </p:normalViewPr>
  <p:slideViewPr>
    <p:cSldViewPr showGuides="1">
      <p:cViewPr varScale="1">
        <p:scale>
          <a:sx n="78" d="100"/>
          <a:sy n="78" d="100"/>
        </p:scale>
        <p:origin x="1378" y="67"/>
      </p:cViewPr>
      <p:guideLst>
        <p:guide orient="horz" pos="2028"/>
        <p:guide pos="28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9" Type="http://schemas.openxmlformats.org/officeDocument/2006/relationships/tags" Target="tags/tag7.xml"/><Relationship Id="rId78" Type="http://schemas.openxmlformats.org/officeDocument/2006/relationships/font" Target="fonts/font8.fntdata"/><Relationship Id="rId77" Type="http://schemas.openxmlformats.org/officeDocument/2006/relationships/font" Target="fonts/font7.fntdata"/><Relationship Id="rId76" Type="http://schemas.openxmlformats.org/officeDocument/2006/relationships/font" Target="fonts/font6.fntdata"/><Relationship Id="rId75" Type="http://schemas.openxmlformats.org/officeDocument/2006/relationships/font" Target="fonts/font5.fntdata"/><Relationship Id="rId74" Type="http://schemas.openxmlformats.org/officeDocument/2006/relationships/font" Target="fonts/font4.fntdata"/><Relationship Id="rId73" Type="http://schemas.openxmlformats.org/officeDocument/2006/relationships/font" Target="fonts/font3.fntdata"/><Relationship Id="rId72" Type="http://schemas.openxmlformats.org/officeDocument/2006/relationships/font" Target="fonts/font2.fntdata"/><Relationship Id="rId71" Type="http://schemas.openxmlformats.org/officeDocument/2006/relationships/font" Target="fonts/font1.fntdata"/><Relationship Id="rId70" Type="http://schemas.openxmlformats.org/officeDocument/2006/relationships/tableStyles" Target="tableStyles.xml"/><Relationship Id="rId7" Type="http://schemas.openxmlformats.org/officeDocument/2006/relationships/slide" Target="slides/slide5.xml"/><Relationship Id="rId69" Type="http://schemas.openxmlformats.org/officeDocument/2006/relationships/viewProps" Target="viewProps.xml"/><Relationship Id="rId68" Type="http://schemas.openxmlformats.org/officeDocument/2006/relationships/presProps" Target="presProps.xml"/><Relationship Id="rId67" Type="http://schemas.openxmlformats.org/officeDocument/2006/relationships/handoutMaster" Target="handoutMasters/handoutMaster1.xml"/><Relationship Id="rId66" Type="http://schemas.openxmlformats.org/officeDocument/2006/relationships/notesMaster" Target="notesMasters/notesMaster1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kumimoji="1"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kumimoji="1"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448645A7-495B-494D-9C76-569116ADB6FC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kumimoji="1"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kumimoji="1" sz="1200"/>
            </a:lvl1pPr>
          </a:lstStyle>
          <a:p>
            <a:pPr>
              <a:defRPr/>
            </a:pPr>
            <a:fld id="{723C1ED2-8D1C-477C-BF2D-F99726D36FAD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 b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 b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 b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1F5E19DE-BD52-4976-B3F7-699D5752285D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B46B4-254C-491B-83AC-53E51BA5AE55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A78AC-F5EC-467E-B566-F782F123B36B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DBB6A-D539-4BDB-B09C-122A36C9BFC9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714BB-5025-4DB8-94D3-837C867670A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887C3-2D4E-4B66-8305-42BC9E0F9C4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963C4-FE98-4634-AA2C-EEF94FAD1F6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B94D6-8100-4303-9929-669D3609B27A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14E46-3D03-440C-9AD7-F258B6086A29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3E8AF-15AF-4BE5-AFE2-E32B0D74D51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844FF-26B5-4025-86C7-1B00DEFD1C3B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8104E-36F1-4321-BA7F-5DC947B98455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b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b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46171ABE-D665-4F27-B76A-488F878C51CA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openxmlformats.org/officeDocument/2006/relationships/image" Target="../media/image19.png"/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slide" Target="slid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27.wdp"/><Relationship Id="rId1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1" Type="http://schemas.openxmlformats.org/officeDocument/2006/relationships/image" Target="../media/image3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4.jpeg"/><Relationship Id="rId3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image" Target="../media/image3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hdphoto" Target="../media/image42.wdp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44.wdp"/><Relationship Id="rId1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27.wdp"/><Relationship Id="rId1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slide" Target="slide5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27.wdp"/><Relationship Id="rId1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47.wdp"/><Relationship Id="rId1" Type="http://schemas.openxmlformats.org/officeDocument/2006/relationships/image" Target="../media/image4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openxmlformats.org/officeDocument/2006/relationships/image" Target="../media/image49.jpeg"/><Relationship Id="rId1" Type="http://schemas.openxmlformats.org/officeDocument/2006/relationships/image" Target="../media/image16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GIF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草莓1"/>
          <p:cNvPicPr>
            <a:picLocks noChangeAspect="1"/>
          </p:cNvPicPr>
          <p:nvPr/>
        </p:nvPicPr>
        <p:blipFill>
          <a:blip r:embed="rId1">
            <a:alphaModFix amt="60000"/>
          </a:blip>
          <a:srcRect l="7369" r="9036"/>
          <a:stretch>
            <a:fillRect/>
          </a:stretch>
        </p:blipFill>
        <p:spPr>
          <a:xfrm flipH="1">
            <a:off x="0" y="0"/>
            <a:ext cx="9067800" cy="6861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21945" y="2219960"/>
            <a:ext cx="8622030" cy="2311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4000">
                <a:latin typeface="黑体" panose="02010609060101010101" pitchFamily="49" charset="-122"/>
                <a:ea typeface="黑体" panose="02010609060101010101" pitchFamily="49" charset="-122"/>
              </a:rPr>
              <a:t>复习</a:t>
            </a:r>
            <a:endParaRPr lang="zh-CN" altLang="en-US" sz="40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4000">
                <a:latin typeface="黑体" panose="02010609060101010101" pitchFamily="49" charset="-122"/>
                <a:ea typeface="黑体" panose="02010609060101010101" pitchFamily="49" charset="-122"/>
              </a:rPr>
              <a:t>光合作用、呼吸作用及其原理的应用</a:t>
            </a:r>
            <a:endParaRPr lang="zh-CN" altLang="en-US" sz="40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00000"/>
              </a:lnSpc>
            </a:pPr>
            <a:endParaRPr lang="zh-CN" altLang="en-US" sz="40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0"/>
            <a:ext cx="6561455" cy="5835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p>
            <a:r>
              <a:rPr lang="zh-CN" altLang="en-US"/>
              <a:t>复习专题</a:t>
            </a:r>
            <a:r>
              <a:rPr lang="en-US" altLang="zh-CN"/>
              <a:t>——</a:t>
            </a:r>
            <a:r>
              <a:rPr lang="zh-CN" altLang="en-US"/>
              <a:t>生物圈中的绿色植物</a:t>
            </a:r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1" name="图片 110"/>
          <p:cNvPicPr/>
          <p:nvPr/>
        </p:nvPicPr>
        <p:blipFill>
          <a:blip r:embed="rId1"/>
          <a:srcRect l="23569" r="833" b="10432"/>
          <a:stretch>
            <a:fillRect/>
          </a:stretch>
        </p:blipFill>
        <p:spPr>
          <a:xfrm>
            <a:off x="1000760" y="1295400"/>
            <a:ext cx="5797550" cy="50399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371600" y="457200"/>
            <a:ext cx="4190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连续阴雨天</a:t>
            </a:r>
            <a:r>
              <a:rPr lang="en-US" altLang="zh-CN"/>
              <a:t>  </a:t>
            </a:r>
            <a:r>
              <a:rPr lang="zh-CN" altLang="en-US"/>
              <a:t>补光</a:t>
            </a:r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748665" y="457200"/>
            <a:ext cx="6210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⑥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" name="图片 111"/>
          <p:cNvPicPr/>
          <p:nvPr/>
        </p:nvPicPr>
        <p:blipFill>
          <a:blip r:embed="rId1">
            <a:lum bright="6000"/>
          </a:blip>
          <a:stretch>
            <a:fillRect/>
          </a:stretch>
        </p:blipFill>
        <p:spPr>
          <a:xfrm>
            <a:off x="914400" y="1781175"/>
            <a:ext cx="6121400" cy="4632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143000" y="609600"/>
            <a:ext cx="8264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+mj-lt"/>
                <a:ea typeface="黑体" panose="02010609060101010101" pitchFamily="49" charset="-122"/>
                <a:cs typeface="+mj-lt"/>
                <a:sym typeface="+mn-ea"/>
              </a:rPr>
              <a:t>温度：</a:t>
            </a:r>
            <a:r>
              <a:rPr lang="zh-CN" altLang="en-US">
                <a:latin typeface="+mj-lt"/>
                <a:ea typeface="黑体" panose="02010609060101010101" pitchFamily="49" charset="-122"/>
                <a:cs typeface="+mj-lt"/>
              </a:rPr>
              <a:t>白天</a:t>
            </a:r>
            <a:r>
              <a:rPr lang="en-US" altLang="zh-CN">
                <a:latin typeface="+mj-lt"/>
                <a:ea typeface="黑体" panose="02010609060101010101" pitchFamily="49" charset="-122"/>
                <a:cs typeface="+mj-lt"/>
              </a:rPr>
              <a:t>20~25℃  </a:t>
            </a:r>
            <a:r>
              <a:rPr lang="zh-CN" altLang="en-US">
                <a:latin typeface="+mj-lt"/>
                <a:ea typeface="黑体" panose="02010609060101010101" pitchFamily="49" charset="-122"/>
                <a:cs typeface="+mj-lt"/>
              </a:rPr>
              <a:t>夜晚约</a:t>
            </a:r>
            <a:r>
              <a:rPr lang="en-US" altLang="zh-CN">
                <a:latin typeface="+mj-lt"/>
                <a:ea typeface="黑体" panose="02010609060101010101" pitchFamily="49" charset="-122"/>
                <a:cs typeface="+mj-lt"/>
              </a:rPr>
              <a:t>8</a:t>
            </a:r>
            <a:r>
              <a:rPr lang="en-US" altLang="zh-CN">
                <a:latin typeface="+mj-lt"/>
                <a:ea typeface="黑体" panose="02010609060101010101" pitchFamily="49" charset="-122"/>
                <a:cs typeface="+mj-lt"/>
                <a:sym typeface="+mn-ea"/>
              </a:rPr>
              <a:t>℃~15℃</a:t>
            </a:r>
            <a:endParaRPr lang="en-US" altLang="zh-CN">
              <a:latin typeface="+mj-lt"/>
              <a:ea typeface="黑体" panose="02010609060101010101" pitchFamily="49" charset="-122"/>
              <a:cs typeface="+mj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48665" y="457200"/>
            <a:ext cx="6210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⑦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0" name="图片 109"/>
          <p:cNvPicPr/>
          <p:nvPr/>
        </p:nvPicPr>
        <p:blipFill>
          <a:blip r:embed="rId1">
            <a:lum bright="12000" contrast="18000"/>
          </a:blip>
          <a:stretch>
            <a:fillRect/>
          </a:stretch>
        </p:blipFill>
        <p:spPr>
          <a:xfrm>
            <a:off x="914400" y="1524000"/>
            <a:ext cx="4845685" cy="48272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357755" y="631190"/>
            <a:ext cx="2148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适时</a:t>
            </a:r>
            <a:r>
              <a:rPr lang="en-US" altLang="zh-CN"/>
              <a:t> </a:t>
            </a:r>
            <a:r>
              <a:rPr lang="zh-CN" altLang="en-US"/>
              <a:t>通风</a:t>
            </a:r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748665" y="457200"/>
            <a:ext cx="6210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⑧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7"/>
          <p:cNvSpPr txBox="1">
            <a:spLocks noChangeArrowheads="1"/>
          </p:cNvSpPr>
          <p:nvPr/>
        </p:nvSpPr>
        <p:spPr bwMode="auto">
          <a:xfrm>
            <a:off x="205740" y="5597843"/>
            <a:ext cx="1403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有机物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795" name="Text Box 8"/>
          <p:cNvSpPr txBox="1">
            <a:spLocks noChangeArrowheads="1"/>
          </p:cNvSpPr>
          <p:nvPr/>
        </p:nvSpPr>
        <p:spPr bwMode="auto">
          <a:xfrm>
            <a:off x="6333490" y="5643880"/>
            <a:ext cx="996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＋水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796" name="Line 9"/>
          <p:cNvSpPr>
            <a:spLocks noChangeShapeType="1"/>
          </p:cNvSpPr>
          <p:nvPr/>
        </p:nvSpPr>
        <p:spPr bwMode="auto">
          <a:xfrm>
            <a:off x="3056890" y="5902643"/>
            <a:ext cx="1568450" cy="15875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3797" name="Text Box 10"/>
          <p:cNvSpPr txBox="1">
            <a:spLocks noChangeArrowheads="1"/>
          </p:cNvSpPr>
          <p:nvPr/>
        </p:nvSpPr>
        <p:spPr bwMode="auto">
          <a:xfrm>
            <a:off x="3133090" y="5994718"/>
            <a:ext cx="1403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活细胞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798" name="Rectangle 12"/>
          <p:cNvSpPr>
            <a:spLocks noChangeArrowheads="1"/>
          </p:cNvSpPr>
          <p:nvPr/>
        </p:nvSpPr>
        <p:spPr bwMode="auto">
          <a:xfrm>
            <a:off x="4580890" y="5613718"/>
            <a:ext cx="18097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二氧化碳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799" name="Rectangle 13"/>
          <p:cNvSpPr>
            <a:spLocks noChangeArrowheads="1"/>
          </p:cNvSpPr>
          <p:nvPr/>
        </p:nvSpPr>
        <p:spPr bwMode="auto">
          <a:xfrm>
            <a:off x="2066290" y="5613718"/>
            <a:ext cx="9969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氧气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00" name="Text Box 16"/>
          <p:cNvSpPr txBox="1">
            <a:spLocks noChangeArrowheads="1"/>
          </p:cNvSpPr>
          <p:nvPr/>
        </p:nvSpPr>
        <p:spPr bwMode="auto">
          <a:xfrm>
            <a:off x="594995" y="4620260"/>
            <a:ext cx="46990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呼吸作用（有氧呼吸）：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01" name="Rectangle 17"/>
          <p:cNvSpPr>
            <a:spLocks noChangeArrowheads="1"/>
          </p:cNvSpPr>
          <p:nvPr/>
        </p:nvSpPr>
        <p:spPr bwMode="auto">
          <a:xfrm>
            <a:off x="1532890" y="5613718"/>
            <a:ext cx="5905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＋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02" name="Text Box 8"/>
          <p:cNvSpPr txBox="1">
            <a:spLocks noChangeArrowheads="1"/>
          </p:cNvSpPr>
          <p:nvPr/>
        </p:nvSpPr>
        <p:spPr bwMode="auto">
          <a:xfrm>
            <a:off x="7247890" y="5613718"/>
            <a:ext cx="1403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＋能量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03" name="Text Box 16"/>
          <p:cNvSpPr txBox="1">
            <a:spLocks noChangeArrowheads="1"/>
          </p:cNvSpPr>
          <p:nvPr/>
        </p:nvSpPr>
        <p:spPr bwMode="auto">
          <a:xfrm>
            <a:off x="609600" y="2411730"/>
            <a:ext cx="22098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光合作用：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04" name="Text Box 2"/>
          <p:cNvSpPr txBox="1">
            <a:spLocks noChangeArrowheads="1"/>
          </p:cNvSpPr>
          <p:nvPr/>
        </p:nvSpPr>
        <p:spPr bwMode="auto">
          <a:xfrm>
            <a:off x="774383" y="3275013"/>
            <a:ext cx="263271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二氧化碳＋水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421" name="Line 3"/>
          <p:cNvSpPr>
            <a:spLocks noChangeShapeType="1"/>
          </p:cNvSpPr>
          <p:nvPr/>
        </p:nvSpPr>
        <p:spPr bwMode="auto">
          <a:xfrm>
            <a:off x="3555683" y="3603625"/>
            <a:ext cx="1568450" cy="15875"/>
          </a:xfrm>
          <a:prstGeom prst="line">
            <a:avLst/>
          </a:prstGeom>
          <a:ln w="57150"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pPr>
              <a:defRPr/>
            </a:pP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33806" name="Text Box 4"/>
          <p:cNvSpPr txBox="1">
            <a:spLocks noChangeArrowheads="1"/>
          </p:cNvSpPr>
          <p:nvPr/>
        </p:nvSpPr>
        <p:spPr bwMode="auto">
          <a:xfrm>
            <a:off x="3846195" y="2928938"/>
            <a:ext cx="59118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光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07" name="Text Box 5"/>
          <p:cNvSpPr txBox="1">
            <a:spLocks noChangeArrowheads="1"/>
          </p:cNvSpPr>
          <p:nvPr/>
        </p:nvSpPr>
        <p:spPr bwMode="auto">
          <a:xfrm>
            <a:off x="3465195" y="3709988"/>
            <a:ext cx="140779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叶绿体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08" name="Text Box 6"/>
          <p:cNvSpPr txBox="1">
            <a:spLocks noChangeArrowheads="1"/>
          </p:cNvSpPr>
          <p:nvPr/>
        </p:nvSpPr>
        <p:spPr bwMode="auto">
          <a:xfrm>
            <a:off x="5030470" y="3289300"/>
            <a:ext cx="263271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有机物＋氧气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上箭头 1"/>
          <p:cNvSpPr/>
          <p:nvPr/>
        </p:nvSpPr>
        <p:spPr>
          <a:xfrm>
            <a:off x="75883" y="2928938"/>
            <a:ext cx="692150" cy="1062037"/>
          </a:xfrm>
          <a:prstGeom prst="upArrow">
            <a:avLst/>
          </a:prstGeom>
          <a:solidFill>
            <a:srgbClr val="FF0000"/>
          </a:solidFill>
          <a:ln w="55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endParaRPr kumimoji="1"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上箭头 17"/>
          <p:cNvSpPr/>
          <p:nvPr/>
        </p:nvSpPr>
        <p:spPr>
          <a:xfrm rot="10800000">
            <a:off x="251778" y="4607243"/>
            <a:ext cx="339725" cy="749300"/>
          </a:xfrm>
          <a:prstGeom prst="upArrow">
            <a:avLst/>
          </a:prstGeom>
          <a:solidFill>
            <a:srgbClr val="FF0000"/>
          </a:solidFill>
          <a:ln w="55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endParaRPr kumimoji="1" lang="zh-CN" altLang="en-US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11" name="文本框 3"/>
          <p:cNvSpPr txBox="1">
            <a:spLocks noChangeArrowheads="1"/>
          </p:cNvSpPr>
          <p:nvPr/>
        </p:nvSpPr>
        <p:spPr bwMode="auto">
          <a:xfrm>
            <a:off x="5387975" y="2438083"/>
            <a:ext cx="3449320" cy="53403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白天或有光时进行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12" name="文本框 20"/>
          <p:cNvSpPr txBox="1">
            <a:spLocks noChangeArrowheads="1"/>
          </p:cNvSpPr>
          <p:nvPr/>
        </p:nvSpPr>
        <p:spPr bwMode="auto">
          <a:xfrm>
            <a:off x="5410200" y="4607243"/>
            <a:ext cx="1816100" cy="53403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全天进行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04800" y="842645"/>
            <a:ext cx="8404860" cy="1216660"/>
          </a:xfrm>
          <a:prstGeom prst="rect">
            <a:avLst/>
          </a:prstGeom>
          <a:ln w="38100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altLang="zh-CN" sz="3200" dirty="0">
                <a:solidFill>
                  <a:srgbClr val="CC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</a:t>
            </a:r>
            <a:r>
              <a:rPr lang="zh-CN" altLang="en-US" sz="32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光合作用</a:t>
            </a:r>
            <a:r>
              <a:rPr lang="en-US" altLang="zh-CN" sz="3200" dirty="0">
                <a:solidFill>
                  <a:srgbClr val="CC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  </a:t>
            </a:r>
            <a:r>
              <a:rPr lang="zh-CN" altLang="en-US" sz="32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呼吸作用</a:t>
            </a:r>
            <a:endParaRPr lang="zh-CN" altLang="en-US" sz="32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 ea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zh-CN" altLang="en-US" sz="32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合成有机物</a:t>
            </a:r>
            <a:r>
              <a:rPr lang="en-US" altLang="zh-CN" sz="32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- </a:t>
            </a:r>
            <a:r>
              <a:rPr lang="zh-CN" altLang="en-US" sz="32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分解的有机物</a:t>
            </a:r>
            <a:r>
              <a:rPr lang="en-US" altLang="zh-CN" sz="32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= </a:t>
            </a:r>
            <a:endParaRPr lang="zh-CN" altLang="en-US" sz="3200" b="1">
              <a:solidFill>
                <a:srgbClr val="000066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52400" y="76200"/>
            <a:ext cx="1885950" cy="5664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zh-CN" altLang="en-US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提高产量</a:t>
            </a:r>
            <a:endParaRPr lang="zh-CN" altLang="en-US" sz="32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943600" y="1371600"/>
            <a:ext cx="2677160" cy="549910"/>
          </a:xfrm>
          <a:prstGeom prst="rect">
            <a:avLst/>
          </a:prstGeom>
          <a:ln w="381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zh-CN" altLang="en-US" sz="32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积累的有机物</a:t>
            </a:r>
            <a:endParaRPr lang="zh-CN" altLang="en-US" sz="3200" b="1">
              <a:solidFill>
                <a:srgbClr val="000066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6" name="等腰三角形 5">
            <a:hlinkClick r:id="rId1" action="ppaction://hlinksldjump"/>
          </p:cNvPr>
          <p:cNvSpPr/>
          <p:nvPr/>
        </p:nvSpPr>
        <p:spPr>
          <a:xfrm>
            <a:off x="7772400" y="137160"/>
            <a:ext cx="914400" cy="624840"/>
          </a:xfrm>
          <a:prstGeom prst="triangle">
            <a:avLst/>
          </a:prstGeom>
          <a:ln>
            <a:headEnd type="none" w="med" len="med"/>
            <a:tailEnd type="none" w="med" len="med"/>
          </a:ln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4" grpId="1" animBg="1"/>
      <p:bldP spid="2" grpId="0" bldLvl="0" animBg="1"/>
      <p:bldP spid="2" grpId="1" animBg="1"/>
      <p:bldP spid="18" grpId="0" bldLvl="0" animBg="1"/>
      <p:bldP spid="18" grpId="1" animBg="1"/>
      <p:bldP spid="5" grpId="0" bldLvl="0" animBg="1"/>
      <p:bldP spid="5" grpId="1" animBg="1"/>
      <p:bldP spid="33812" grpId="0" animBg="1"/>
      <p:bldP spid="33811" grpId="0" animBg="1"/>
      <p:bldP spid="33812" grpId="1" animBg="1"/>
      <p:bldP spid="338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" name="文本框 101"/>
          <p:cNvSpPr txBox="1"/>
          <p:nvPr/>
        </p:nvSpPr>
        <p:spPr>
          <a:xfrm>
            <a:off x="2057400" y="69850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173355" indent="-173355"/>
            <a:r>
              <a:rPr lang="en-US" sz="1800" b="0">
                <a:latin typeface="宋体" panose="02010600030101010101" pitchFamily="2" charset="-122"/>
              </a:rPr>
              <a:t>  </a:t>
            </a:r>
            <a:endParaRPr lang="en-US" altLang="en-US" sz="1800" b="0">
              <a:latin typeface="宋体" panose="02010600030101010101" pitchFamily="2" charset="-122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2057400" y="210312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173355" indent="-173355"/>
            <a:r>
              <a:rPr lang="en-US" sz="1800" b="0">
                <a:latin typeface="Times New Roman" panose="02020603050405020304" charset="0"/>
              </a:rPr>
              <a:t>  </a:t>
            </a:r>
            <a:endParaRPr lang="en-US" altLang="en-US" sz="1800" b="0">
              <a:latin typeface="Times New Roman" panose="02020603050405020304" charset="0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4953000" y="117475"/>
            <a:ext cx="3382010" cy="2555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/>
        </p:nvSpPr>
        <p:spPr>
          <a:xfrm>
            <a:off x="1371600" y="350012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173355" indent="-173355"/>
            <a:r>
              <a:rPr lang="en-US" sz="1800" b="0">
                <a:latin typeface="宋体" panose="02010600030101010101" pitchFamily="2" charset="-122"/>
              </a:rPr>
              <a:t> </a:t>
            </a:r>
            <a:endParaRPr lang="en-US" altLang="en-US" sz="1800" b="0">
              <a:latin typeface="宋体" panose="02010600030101010101" pitchFamily="2" charset="-122"/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2209800" y="2590800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173355" indent="-173355"/>
            <a:r>
              <a:rPr lang="zh-CN" sz="24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图甲</a:t>
            </a:r>
            <a:r>
              <a:rPr lang="en-US" sz="24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             </a:t>
            </a:r>
            <a:r>
              <a:rPr lang="zh-CN" sz="24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图乙</a:t>
            </a:r>
            <a:r>
              <a:rPr lang="en-US" sz="24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               </a:t>
            </a:r>
            <a:endParaRPr lang="zh-CN" altLang="en-US" sz="24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81050" y="228600"/>
            <a:ext cx="3976370" cy="2216150"/>
            <a:chOff x="360" y="1560"/>
            <a:chExt cx="5796" cy="3230"/>
          </a:xfrm>
        </p:grpSpPr>
        <p:pic>
          <p:nvPicPr>
            <p:cNvPr id="101" name="图片 100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936" y="2040"/>
              <a:ext cx="312" cy="24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" name="图片 1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60" y="1560"/>
              <a:ext cx="5796" cy="32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0" name="图片 99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720" y="1866"/>
              <a:ext cx="498" cy="41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8" name="图片24" descr="菁优网：http://www.jyeoo.com"/>
          <p:cNvPicPr>
            <a:picLocks noChangeAspect="1"/>
          </p:cNvPicPr>
          <p:nvPr/>
        </p:nvPicPr>
        <p:blipFill>
          <a:blip r:embed="rId4"/>
          <a:srcRect r="57659"/>
          <a:stretch>
            <a:fillRect/>
          </a:stretch>
        </p:blipFill>
        <p:spPr>
          <a:xfrm>
            <a:off x="2002155" y="3051175"/>
            <a:ext cx="3818890" cy="3709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3276600" y="6247765"/>
            <a:ext cx="1717675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marL="173355" indent="-173355"/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图丙</a:t>
            </a:r>
            <a:endParaRPr lang="zh-CN" sz="28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4" name="等腰三角形 3">
            <a:hlinkClick r:id="rId5" action="ppaction://hlinksldjump"/>
          </p:cNvPr>
          <p:cNvSpPr/>
          <p:nvPr/>
        </p:nvSpPr>
        <p:spPr>
          <a:xfrm>
            <a:off x="7696200" y="5715000"/>
            <a:ext cx="1066800" cy="762000"/>
          </a:xfrm>
          <a:prstGeom prst="triangle">
            <a:avLst/>
          </a:prstGeom>
          <a:ln>
            <a:headEnd type="none" w="med" len="med"/>
            <a:tailEnd type="none" w="med" len="med"/>
          </a:ln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7"/>
          <p:cNvSpPr txBox="1">
            <a:spLocks noChangeArrowheads="1"/>
          </p:cNvSpPr>
          <p:nvPr/>
        </p:nvSpPr>
        <p:spPr bwMode="auto">
          <a:xfrm>
            <a:off x="205740" y="5597843"/>
            <a:ext cx="1403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有机物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795" name="Text Box 8"/>
          <p:cNvSpPr txBox="1">
            <a:spLocks noChangeArrowheads="1"/>
          </p:cNvSpPr>
          <p:nvPr/>
        </p:nvSpPr>
        <p:spPr bwMode="auto">
          <a:xfrm>
            <a:off x="6333490" y="5643880"/>
            <a:ext cx="996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＋水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796" name="Line 9"/>
          <p:cNvSpPr>
            <a:spLocks noChangeShapeType="1"/>
          </p:cNvSpPr>
          <p:nvPr/>
        </p:nvSpPr>
        <p:spPr bwMode="auto">
          <a:xfrm>
            <a:off x="3056890" y="5902643"/>
            <a:ext cx="1568450" cy="15875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3797" name="Text Box 10"/>
          <p:cNvSpPr txBox="1">
            <a:spLocks noChangeArrowheads="1"/>
          </p:cNvSpPr>
          <p:nvPr/>
        </p:nvSpPr>
        <p:spPr bwMode="auto">
          <a:xfrm>
            <a:off x="3133090" y="5994718"/>
            <a:ext cx="1403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活细胞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798" name="Rectangle 12"/>
          <p:cNvSpPr>
            <a:spLocks noChangeArrowheads="1"/>
          </p:cNvSpPr>
          <p:nvPr/>
        </p:nvSpPr>
        <p:spPr bwMode="auto">
          <a:xfrm>
            <a:off x="4580890" y="5613718"/>
            <a:ext cx="18097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二氧化碳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799" name="Rectangle 13"/>
          <p:cNvSpPr>
            <a:spLocks noChangeArrowheads="1"/>
          </p:cNvSpPr>
          <p:nvPr/>
        </p:nvSpPr>
        <p:spPr bwMode="auto">
          <a:xfrm>
            <a:off x="2066290" y="5613718"/>
            <a:ext cx="9969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氧气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00" name="Text Box 16"/>
          <p:cNvSpPr txBox="1">
            <a:spLocks noChangeArrowheads="1"/>
          </p:cNvSpPr>
          <p:nvPr/>
        </p:nvSpPr>
        <p:spPr bwMode="auto">
          <a:xfrm>
            <a:off x="594995" y="4620260"/>
            <a:ext cx="46990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呼吸作用（有氧呼吸）：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01" name="Rectangle 17"/>
          <p:cNvSpPr>
            <a:spLocks noChangeArrowheads="1"/>
          </p:cNvSpPr>
          <p:nvPr/>
        </p:nvSpPr>
        <p:spPr bwMode="auto">
          <a:xfrm>
            <a:off x="1532890" y="5613718"/>
            <a:ext cx="5905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＋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02" name="Text Box 8"/>
          <p:cNvSpPr txBox="1">
            <a:spLocks noChangeArrowheads="1"/>
          </p:cNvSpPr>
          <p:nvPr/>
        </p:nvSpPr>
        <p:spPr bwMode="auto">
          <a:xfrm>
            <a:off x="7247890" y="5613718"/>
            <a:ext cx="1403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＋能量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03" name="Text Box 16"/>
          <p:cNvSpPr txBox="1">
            <a:spLocks noChangeArrowheads="1"/>
          </p:cNvSpPr>
          <p:nvPr/>
        </p:nvSpPr>
        <p:spPr bwMode="auto">
          <a:xfrm>
            <a:off x="609600" y="2411730"/>
            <a:ext cx="22098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光合作用：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04" name="Text Box 2"/>
          <p:cNvSpPr txBox="1">
            <a:spLocks noChangeArrowheads="1"/>
          </p:cNvSpPr>
          <p:nvPr/>
        </p:nvSpPr>
        <p:spPr bwMode="auto">
          <a:xfrm>
            <a:off x="774383" y="3275013"/>
            <a:ext cx="263271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二氧化碳＋水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421" name="Line 3"/>
          <p:cNvSpPr>
            <a:spLocks noChangeShapeType="1"/>
          </p:cNvSpPr>
          <p:nvPr/>
        </p:nvSpPr>
        <p:spPr bwMode="auto">
          <a:xfrm>
            <a:off x="3555683" y="3603625"/>
            <a:ext cx="1568450" cy="15875"/>
          </a:xfrm>
          <a:prstGeom prst="line">
            <a:avLst/>
          </a:prstGeom>
          <a:ln w="57150"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pPr>
              <a:defRPr/>
            </a:pP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33806" name="Text Box 4"/>
          <p:cNvSpPr txBox="1">
            <a:spLocks noChangeArrowheads="1"/>
          </p:cNvSpPr>
          <p:nvPr/>
        </p:nvSpPr>
        <p:spPr bwMode="auto">
          <a:xfrm>
            <a:off x="3846195" y="2928938"/>
            <a:ext cx="59118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光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07" name="Text Box 5"/>
          <p:cNvSpPr txBox="1">
            <a:spLocks noChangeArrowheads="1"/>
          </p:cNvSpPr>
          <p:nvPr/>
        </p:nvSpPr>
        <p:spPr bwMode="auto">
          <a:xfrm>
            <a:off x="3465195" y="3709988"/>
            <a:ext cx="140779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叶绿体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08" name="Text Box 6"/>
          <p:cNvSpPr txBox="1">
            <a:spLocks noChangeArrowheads="1"/>
          </p:cNvSpPr>
          <p:nvPr/>
        </p:nvSpPr>
        <p:spPr bwMode="auto">
          <a:xfrm>
            <a:off x="5030470" y="3289300"/>
            <a:ext cx="263271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有机物＋氧气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上箭头 1"/>
          <p:cNvSpPr/>
          <p:nvPr/>
        </p:nvSpPr>
        <p:spPr>
          <a:xfrm>
            <a:off x="75883" y="2928938"/>
            <a:ext cx="692150" cy="1062037"/>
          </a:xfrm>
          <a:prstGeom prst="upArrow">
            <a:avLst/>
          </a:prstGeom>
          <a:solidFill>
            <a:srgbClr val="FF0000"/>
          </a:solidFill>
          <a:ln w="55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endParaRPr kumimoji="1"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上箭头 17"/>
          <p:cNvSpPr/>
          <p:nvPr/>
        </p:nvSpPr>
        <p:spPr>
          <a:xfrm rot="10800000">
            <a:off x="251778" y="4607243"/>
            <a:ext cx="339725" cy="749300"/>
          </a:xfrm>
          <a:prstGeom prst="upArrow">
            <a:avLst/>
          </a:prstGeom>
          <a:solidFill>
            <a:srgbClr val="FF0000"/>
          </a:solidFill>
          <a:ln w="55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endParaRPr kumimoji="1" lang="zh-CN" altLang="en-US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11" name="文本框 3"/>
          <p:cNvSpPr txBox="1">
            <a:spLocks noChangeArrowheads="1"/>
          </p:cNvSpPr>
          <p:nvPr/>
        </p:nvSpPr>
        <p:spPr bwMode="auto">
          <a:xfrm>
            <a:off x="5387975" y="2438083"/>
            <a:ext cx="3449320" cy="53403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白天或有光时进行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12" name="文本框 20"/>
          <p:cNvSpPr txBox="1">
            <a:spLocks noChangeArrowheads="1"/>
          </p:cNvSpPr>
          <p:nvPr/>
        </p:nvSpPr>
        <p:spPr bwMode="auto">
          <a:xfrm>
            <a:off x="5410200" y="4607243"/>
            <a:ext cx="1816100" cy="53403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全天进行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04800" y="842645"/>
            <a:ext cx="8404860" cy="1216660"/>
          </a:xfrm>
          <a:prstGeom prst="rect">
            <a:avLst/>
          </a:prstGeom>
          <a:ln w="38100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altLang="zh-CN" sz="3200" dirty="0">
                <a:solidFill>
                  <a:srgbClr val="CC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</a:t>
            </a:r>
            <a:r>
              <a:rPr lang="zh-CN" altLang="en-US" sz="32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光合作用</a:t>
            </a:r>
            <a:r>
              <a:rPr lang="en-US" altLang="zh-CN" sz="3200" dirty="0">
                <a:solidFill>
                  <a:srgbClr val="CC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  </a:t>
            </a:r>
            <a:r>
              <a:rPr lang="zh-CN" altLang="en-US" sz="32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呼吸作用</a:t>
            </a:r>
            <a:endParaRPr lang="zh-CN" altLang="en-US" sz="32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 ea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zh-CN" altLang="en-US" sz="32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合成有机物</a:t>
            </a:r>
            <a:r>
              <a:rPr lang="en-US" altLang="zh-CN" sz="32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- </a:t>
            </a:r>
            <a:r>
              <a:rPr lang="zh-CN" altLang="en-US" sz="32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分解的有机物</a:t>
            </a:r>
            <a:r>
              <a:rPr lang="en-US" altLang="zh-CN" sz="32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= </a:t>
            </a:r>
            <a:endParaRPr lang="zh-CN" altLang="en-US" sz="3200" b="1">
              <a:solidFill>
                <a:srgbClr val="000066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52400" y="76200"/>
            <a:ext cx="1885950" cy="5664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zh-CN" altLang="en-US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提高产量</a:t>
            </a:r>
            <a:endParaRPr lang="zh-CN" altLang="en-US" sz="32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943600" y="1371600"/>
            <a:ext cx="2677160" cy="549910"/>
          </a:xfrm>
          <a:prstGeom prst="rect">
            <a:avLst/>
          </a:prstGeom>
          <a:ln w="381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zh-CN" altLang="en-US" sz="32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积累的有机物</a:t>
            </a:r>
            <a:endParaRPr lang="zh-CN" altLang="en-US" sz="3200" b="1">
              <a:solidFill>
                <a:srgbClr val="000066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3" grpId="1" animBg="1"/>
      <p:bldP spid="4" grpId="1" animBg="1"/>
      <p:bldP spid="2" grpId="1" animBg="1"/>
      <p:bldP spid="18" grpId="1" animBg="1"/>
      <p:bldP spid="5" grpId="1" animBg="1"/>
      <p:bldP spid="33812" grpId="1" animBg="1"/>
      <p:bldP spid="338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3510915" y="1373505"/>
            <a:ext cx="2150110" cy="95313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2800"/>
              <a:t>大气中的</a:t>
            </a:r>
            <a:endParaRPr lang="zh-CN" altLang="en-US" sz="2800"/>
          </a:p>
          <a:p>
            <a:pPr algn="ctr"/>
            <a:r>
              <a:rPr lang="en-US" altLang="zh-CN" sz="2800"/>
              <a:t>CO</a:t>
            </a:r>
            <a:r>
              <a:rPr lang="en-US" altLang="zh-CN" sz="2800" baseline="-25000"/>
              <a:t>2</a:t>
            </a:r>
            <a:endParaRPr lang="zh-CN" altLang="en-US" sz="28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44933"/>
          <a:stretch>
            <a:fillRect/>
          </a:stretch>
        </p:blipFill>
        <p:spPr>
          <a:xfrm>
            <a:off x="5617845" y="3797935"/>
            <a:ext cx="1301115" cy="9791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660140" y="3951605"/>
            <a:ext cx="5403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人</a:t>
            </a:r>
            <a:endParaRPr lang="zh-CN" altLang="en-US" sz="3200"/>
          </a:p>
        </p:txBody>
      </p:sp>
      <p:sp>
        <p:nvSpPr>
          <p:cNvPr id="134153" name="Text Box 9"/>
          <p:cNvSpPr txBox="1">
            <a:spLocks noChangeArrowheads="1"/>
          </p:cNvSpPr>
          <p:nvPr/>
        </p:nvSpPr>
        <p:spPr bwMode="auto">
          <a:xfrm>
            <a:off x="1653540" y="2750185"/>
            <a:ext cx="915035" cy="4083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noAutofit/>
          </a:bodyPr>
          <a:p>
            <a:r>
              <a:rPr lang="en-US" altLang="zh-CN" sz="2400" dirty="0"/>
              <a:t> </a:t>
            </a:r>
            <a:r>
              <a:rPr lang="zh-CN" altLang="en-US" sz="2400" dirty="0"/>
              <a:t>燃烧</a:t>
            </a:r>
            <a:endParaRPr lang="zh-CN" altLang="en-US" sz="2400" dirty="0"/>
          </a:p>
        </p:txBody>
      </p:sp>
      <p:sp>
        <p:nvSpPr>
          <p:cNvPr id="36873" name="Line 11"/>
          <p:cNvSpPr>
            <a:spLocks noChangeShapeType="1"/>
          </p:cNvSpPr>
          <p:nvPr/>
        </p:nvSpPr>
        <p:spPr bwMode="auto">
          <a:xfrm>
            <a:off x="4201795" y="4457700"/>
            <a:ext cx="126365" cy="767715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tailEnd type="triangl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6874" name="Line 12"/>
          <p:cNvSpPr>
            <a:spLocks noChangeShapeType="1"/>
          </p:cNvSpPr>
          <p:nvPr/>
        </p:nvSpPr>
        <p:spPr bwMode="auto">
          <a:xfrm flipH="1">
            <a:off x="4914900" y="4555490"/>
            <a:ext cx="967105" cy="69596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tailEnd type="triangl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rot="6300000">
            <a:off x="4766310" y="3696335"/>
            <a:ext cx="313055" cy="1262380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tailEnd type="triangl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581400" y="5257800"/>
            <a:ext cx="1782445" cy="657860"/>
          </a:xfrm>
          <a:prstGeom prst="rect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486400" y="4780915"/>
            <a:ext cx="16027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残枝败叶</a:t>
            </a:r>
            <a:endParaRPr lang="zh-CN" altLang="en-US" sz="2400"/>
          </a:p>
          <a:p>
            <a:r>
              <a:rPr lang="zh-CN" altLang="en-US" sz="2400"/>
              <a:t>植物</a:t>
            </a:r>
            <a:r>
              <a:rPr lang="zh-CN" altLang="en-US" sz="2400"/>
              <a:t>遗体</a:t>
            </a:r>
            <a:endParaRPr lang="zh-CN" altLang="en-US" sz="2400"/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 rot="11820000">
            <a:off x="3721100" y="2392680"/>
            <a:ext cx="478155" cy="1522730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tailEnd type="triangl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4" name="Line 11"/>
          <p:cNvSpPr>
            <a:spLocks noChangeShapeType="1"/>
          </p:cNvSpPr>
          <p:nvPr/>
        </p:nvSpPr>
        <p:spPr bwMode="auto">
          <a:xfrm rot="9900000" flipH="1">
            <a:off x="5499100" y="2360930"/>
            <a:ext cx="274320" cy="1772920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tailEnd type="triangl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5" name="Line 11"/>
          <p:cNvSpPr>
            <a:spLocks noChangeShapeType="1"/>
          </p:cNvSpPr>
          <p:nvPr/>
        </p:nvSpPr>
        <p:spPr bwMode="auto">
          <a:xfrm rot="960000">
            <a:off x="5730875" y="2160905"/>
            <a:ext cx="523240" cy="1814195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tailEnd type="triangle" w="med" len="med"/>
          </a:ln>
        </p:spPr>
        <p:txBody>
          <a:bodyPr/>
          <a:p>
            <a:endParaRPr lang="zh-CN" altLang="en-US"/>
          </a:p>
        </p:txBody>
      </p:sp>
      <p:cxnSp>
        <p:nvCxnSpPr>
          <p:cNvPr id="26" name="直接连接符 25"/>
          <p:cNvCxnSpPr>
            <a:endCxn id="25" idx="0"/>
          </p:cNvCxnSpPr>
          <p:nvPr/>
        </p:nvCxnSpPr>
        <p:spPr>
          <a:xfrm>
            <a:off x="5647055" y="2118360"/>
            <a:ext cx="344170" cy="57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6081395" y="2680970"/>
            <a:ext cx="916305" cy="7962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/>
              <a:t>——</a:t>
            </a:r>
            <a:endParaRPr lang="en-US" altLang="zh-CN" sz="2400"/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/>
              <a:t>作</a:t>
            </a:r>
            <a:r>
              <a:rPr lang="en-US" altLang="zh-CN" sz="2400"/>
              <a:t> </a:t>
            </a:r>
            <a:r>
              <a:rPr lang="zh-CN" altLang="en-US" sz="2400"/>
              <a:t>用</a:t>
            </a:r>
            <a:endParaRPr lang="zh-CN" altLang="en-US" sz="2400"/>
          </a:p>
        </p:txBody>
      </p:sp>
      <p:sp>
        <p:nvSpPr>
          <p:cNvPr id="28" name="文本框 27"/>
          <p:cNvSpPr txBox="1"/>
          <p:nvPr/>
        </p:nvSpPr>
        <p:spPr>
          <a:xfrm>
            <a:off x="4744720" y="3031490"/>
            <a:ext cx="916305" cy="8566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/>
              <a:t>——</a:t>
            </a:r>
            <a:endParaRPr lang="en-US" altLang="zh-CN" sz="2400"/>
          </a:p>
          <a:p>
            <a:pPr algn="ctr"/>
            <a:r>
              <a:rPr lang="zh-CN" altLang="en-US" sz="2400"/>
              <a:t>作</a:t>
            </a:r>
            <a:r>
              <a:rPr lang="en-US" altLang="zh-CN" sz="2400"/>
              <a:t> </a:t>
            </a:r>
            <a:r>
              <a:rPr lang="zh-CN" altLang="en-US" sz="2400"/>
              <a:t>用</a:t>
            </a:r>
            <a:endParaRPr lang="zh-CN" altLang="en-US" sz="2400"/>
          </a:p>
        </p:txBody>
      </p:sp>
      <p:sp>
        <p:nvSpPr>
          <p:cNvPr id="29" name="文本框 28"/>
          <p:cNvSpPr txBox="1"/>
          <p:nvPr/>
        </p:nvSpPr>
        <p:spPr>
          <a:xfrm>
            <a:off x="3096895" y="3031490"/>
            <a:ext cx="916305" cy="7670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/>
              <a:t>——</a:t>
            </a:r>
            <a:endParaRPr lang="en-US" altLang="zh-CN" sz="2400"/>
          </a:p>
          <a:p>
            <a:pPr algn="ctr"/>
            <a:r>
              <a:rPr lang="zh-CN" altLang="en-US" sz="2400"/>
              <a:t>作</a:t>
            </a:r>
            <a:r>
              <a:rPr lang="en-US" altLang="zh-CN" sz="2400"/>
              <a:t> </a:t>
            </a:r>
            <a:r>
              <a:rPr lang="zh-CN" altLang="en-US" sz="2400"/>
              <a:t>用</a:t>
            </a:r>
            <a:endParaRPr lang="zh-CN" altLang="en-US" sz="2400"/>
          </a:p>
        </p:txBody>
      </p:sp>
      <p:sp>
        <p:nvSpPr>
          <p:cNvPr id="30" name="文本框 29"/>
          <p:cNvSpPr txBox="1"/>
          <p:nvPr/>
        </p:nvSpPr>
        <p:spPr>
          <a:xfrm>
            <a:off x="1857375" y="3951605"/>
            <a:ext cx="1391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增温块</a:t>
            </a:r>
            <a:endParaRPr lang="zh-CN" altLang="en-US" sz="2800"/>
          </a:p>
        </p:txBody>
      </p:sp>
      <p:sp>
        <p:nvSpPr>
          <p:cNvPr id="32" name="Line 11"/>
          <p:cNvSpPr>
            <a:spLocks noChangeShapeType="1"/>
          </p:cNvSpPr>
          <p:nvPr/>
        </p:nvSpPr>
        <p:spPr bwMode="auto">
          <a:xfrm rot="18960000">
            <a:off x="2651760" y="1779905"/>
            <a:ext cx="675005" cy="641350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tailEnd type="triangle" w="med" len="med"/>
          </a:ln>
        </p:spPr>
        <p:txBody>
          <a:bodyPr/>
          <a:p>
            <a:endParaRPr lang="zh-CN" altLang="en-US"/>
          </a:p>
        </p:txBody>
      </p:sp>
      <p:cxnSp>
        <p:nvCxnSpPr>
          <p:cNvPr id="33" name="直接连接符 32"/>
          <p:cNvCxnSpPr/>
          <p:nvPr/>
        </p:nvCxnSpPr>
        <p:spPr>
          <a:xfrm flipH="1" flipV="1">
            <a:off x="2554605" y="2096135"/>
            <a:ext cx="13970" cy="185610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52400" y="228600"/>
            <a:ext cx="6577330" cy="58356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00FF"/>
                </a:solidFill>
              </a:rPr>
              <a:t>活动二</a:t>
            </a:r>
            <a:r>
              <a:rPr lang="zh-CN" altLang="en-US">
                <a:sym typeface="+mn-ea"/>
              </a:rPr>
              <a:t>：</a:t>
            </a:r>
            <a:r>
              <a:rPr lang="zh-CN" altLang="en-US"/>
              <a:t>构建生物圈中的</a:t>
            </a:r>
            <a:r>
              <a:rPr lang="zh-CN" altLang="en-US"/>
              <a:t>碳循环</a:t>
            </a:r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1447800" y="5562600"/>
            <a:ext cx="2088515" cy="57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Line 11"/>
          <p:cNvSpPr>
            <a:spLocks noChangeShapeType="1"/>
          </p:cNvSpPr>
          <p:nvPr/>
        </p:nvSpPr>
        <p:spPr bwMode="auto">
          <a:xfrm rot="18960000">
            <a:off x="1732915" y="1148715"/>
            <a:ext cx="1480820" cy="1422400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tailEnd type="triangle" w="med" len="med"/>
          </a:ln>
        </p:spPr>
        <p:txBody>
          <a:bodyPr/>
          <a:p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1447800" y="1856740"/>
            <a:ext cx="5080" cy="37058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457200" y="2971800"/>
            <a:ext cx="916305" cy="7962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/>
              <a:t>——</a:t>
            </a:r>
            <a:endParaRPr lang="en-US" altLang="zh-CN" sz="2400"/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/>
              <a:t>作用</a:t>
            </a:r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4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3510915" y="1373505"/>
            <a:ext cx="2150110" cy="95313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2800"/>
              <a:t>大气中的</a:t>
            </a:r>
            <a:endParaRPr lang="zh-CN" altLang="en-US" sz="2800"/>
          </a:p>
          <a:p>
            <a:pPr algn="ctr"/>
            <a:r>
              <a:rPr lang="en-US" altLang="zh-CN" sz="2800"/>
              <a:t>CO</a:t>
            </a:r>
            <a:r>
              <a:rPr lang="en-US" altLang="zh-CN" sz="2800" baseline="-25000"/>
              <a:t>2</a:t>
            </a:r>
            <a:endParaRPr lang="zh-CN" altLang="en-US" sz="28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44933"/>
          <a:stretch>
            <a:fillRect/>
          </a:stretch>
        </p:blipFill>
        <p:spPr>
          <a:xfrm>
            <a:off x="5617845" y="3797935"/>
            <a:ext cx="1301115" cy="9791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660140" y="3951605"/>
            <a:ext cx="5403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人</a:t>
            </a:r>
            <a:endParaRPr lang="zh-CN" altLang="en-US" sz="3200"/>
          </a:p>
        </p:txBody>
      </p:sp>
      <p:sp>
        <p:nvSpPr>
          <p:cNvPr id="134153" name="Text Box 9"/>
          <p:cNvSpPr txBox="1">
            <a:spLocks noChangeArrowheads="1"/>
          </p:cNvSpPr>
          <p:nvPr/>
        </p:nvSpPr>
        <p:spPr bwMode="auto">
          <a:xfrm>
            <a:off x="1653540" y="2750185"/>
            <a:ext cx="915035" cy="4083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noAutofit/>
          </a:bodyPr>
          <a:p>
            <a:r>
              <a:rPr lang="en-US" altLang="zh-CN" sz="2400" dirty="0"/>
              <a:t> </a:t>
            </a:r>
            <a:r>
              <a:rPr lang="zh-CN" altLang="en-US" sz="2400" dirty="0"/>
              <a:t>燃烧</a:t>
            </a:r>
            <a:endParaRPr lang="zh-CN" altLang="en-US" sz="2400" dirty="0"/>
          </a:p>
        </p:txBody>
      </p:sp>
      <p:sp>
        <p:nvSpPr>
          <p:cNvPr id="36873" name="Line 11"/>
          <p:cNvSpPr>
            <a:spLocks noChangeShapeType="1"/>
          </p:cNvSpPr>
          <p:nvPr/>
        </p:nvSpPr>
        <p:spPr bwMode="auto">
          <a:xfrm>
            <a:off x="4201795" y="4457700"/>
            <a:ext cx="126365" cy="767715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tailEnd type="triangl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6874" name="Line 12"/>
          <p:cNvSpPr>
            <a:spLocks noChangeShapeType="1"/>
          </p:cNvSpPr>
          <p:nvPr/>
        </p:nvSpPr>
        <p:spPr bwMode="auto">
          <a:xfrm flipH="1">
            <a:off x="4914900" y="4555490"/>
            <a:ext cx="967105" cy="69596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tailEnd type="triangl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rot="6300000">
            <a:off x="4766310" y="3696335"/>
            <a:ext cx="313055" cy="1262380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tailEnd type="triangl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581400" y="5257800"/>
            <a:ext cx="1782445" cy="1224280"/>
          </a:xfrm>
          <a:prstGeom prst="rect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486400" y="4780915"/>
            <a:ext cx="16027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残枝败叶</a:t>
            </a:r>
            <a:endParaRPr lang="zh-CN" altLang="en-US" sz="2400"/>
          </a:p>
          <a:p>
            <a:r>
              <a:rPr lang="zh-CN" altLang="en-US" sz="2400"/>
              <a:t>植物</a:t>
            </a:r>
            <a:r>
              <a:rPr lang="zh-CN" altLang="en-US" sz="2400"/>
              <a:t>遗体</a:t>
            </a:r>
            <a:endParaRPr lang="zh-CN" altLang="en-US" sz="2400"/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 rot="11820000">
            <a:off x="3721100" y="2392680"/>
            <a:ext cx="478155" cy="1522730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tailEnd type="triangl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4" name="Line 11"/>
          <p:cNvSpPr>
            <a:spLocks noChangeShapeType="1"/>
          </p:cNvSpPr>
          <p:nvPr/>
        </p:nvSpPr>
        <p:spPr bwMode="auto">
          <a:xfrm rot="9900000" flipH="1">
            <a:off x="5499100" y="2360930"/>
            <a:ext cx="274320" cy="1772920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tailEnd type="triangl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5" name="Line 11"/>
          <p:cNvSpPr>
            <a:spLocks noChangeShapeType="1"/>
          </p:cNvSpPr>
          <p:nvPr/>
        </p:nvSpPr>
        <p:spPr bwMode="auto">
          <a:xfrm rot="960000">
            <a:off x="5730875" y="2160905"/>
            <a:ext cx="523240" cy="1814195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tailEnd type="triangle" w="med" len="med"/>
          </a:ln>
        </p:spPr>
        <p:txBody>
          <a:bodyPr/>
          <a:p>
            <a:endParaRPr lang="zh-CN" altLang="en-US"/>
          </a:p>
        </p:txBody>
      </p:sp>
      <p:cxnSp>
        <p:nvCxnSpPr>
          <p:cNvPr id="26" name="直接连接符 25"/>
          <p:cNvCxnSpPr>
            <a:endCxn id="25" idx="0"/>
          </p:cNvCxnSpPr>
          <p:nvPr/>
        </p:nvCxnSpPr>
        <p:spPr>
          <a:xfrm>
            <a:off x="5647055" y="2118360"/>
            <a:ext cx="344170" cy="57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6081395" y="2680970"/>
            <a:ext cx="916305" cy="7962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/>
              <a:t>——</a:t>
            </a:r>
            <a:endParaRPr lang="en-US" altLang="zh-CN" sz="2400"/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/>
              <a:t>作用</a:t>
            </a:r>
            <a:endParaRPr lang="zh-CN" altLang="en-US" sz="2400"/>
          </a:p>
        </p:txBody>
      </p:sp>
      <p:sp>
        <p:nvSpPr>
          <p:cNvPr id="28" name="文本框 27"/>
          <p:cNvSpPr txBox="1"/>
          <p:nvPr/>
        </p:nvSpPr>
        <p:spPr>
          <a:xfrm>
            <a:off x="4744720" y="3031490"/>
            <a:ext cx="916305" cy="8566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/>
              <a:t>——</a:t>
            </a:r>
            <a:r>
              <a:rPr lang="zh-CN" altLang="en-US" sz="2400"/>
              <a:t>作用</a:t>
            </a:r>
            <a:endParaRPr lang="zh-CN" altLang="en-US" sz="2400"/>
          </a:p>
        </p:txBody>
      </p:sp>
      <p:sp>
        <p:nvSpPr>
          <p:cNvPr id="29" name="文本框 28"/>
          <p:cNvSpPr txBox="1"/>
          <p:nvPr/>
        </p:nvSpPr>
        <p:spPr>
          <a:xfrm>
            <a:off x="3096895" y="3031490"/>
            <a:ext cx="916305" cy="7670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/>
              <a:t>——</a:t>
            </a:r>
            <a:endParaRPr lang="en-US" altLang="zh-CN" sz="2400"/>
          </a:p>
          <a:p>
            <a:pPr algn="ctr"/>
            <a:r>
              <a:rPr lang="zh-CN" altLang="en-US" sz="2400"/>
              <a:t>作用</a:t>
            </a:r>
            <a:endParaRPr lang="zh-CN" altLang="en-US" sz="2400"/>
          </a:p>
        </p:txBody>
      </p:sp>
      <p:sp>
        <p:nvSpPr>
          <p:cNvPr id="30" name="文本框 29"/>
          <p:cNvSpPr txBox="1"/>
          <p:nvPr/>
        </p:nvSpPr>
        <p:spPr>
          <a:xfrm>
            <a:off x="1857375" y="3951605"/>
            <a:ext cx="1391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增温块</a:t>
            </a:r>
            <a:endParaRPr lang="zh-CN" altLang="en-US" sz="2800"/>
          </a:p>
        </p:txBody>
      </p:sp>
      <p:sp>
        <p:nvSpPr>
          <p:cNvPr id="32" name="Line 11"/>
          <p:cNvSpPr>
            <a:spLocks noChangeShapeType="1"/>
          </p:cNvSpPr>
          <p:nvPr/>
        </p:nvSpPr>
        <p:spPr bwMode="auto">
          <a:xfrm rot="18960000">
            <a:off x="2651760" y="1779905"/>
            <a:ext cx="675005" cy="641350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tailEnd type="triangle" w="med" len="med"/>
          </a:ln>
        </p:spPr>
        <p:txBody>
          <a:bodyPr/>
          <a:p>
            <a:endParaRPr lang="zh-CN" altLang="en-US"/>
          </a:p>
        </p:txBody>
      </p:sp>
      <p:cxnSp>
        <p:nvCxnSpPr>
          <p:cNvPr id="33" name="直接连接符 32"/>
          <p:cNvCxnSpPr/>
          <p:nvPr/>
        </p:nvCxnSpPr>
        <p:spPr>
          <a:xfrm flipH="1" flipV="1">
            <a:off x="2554605" y="2096135"/>
            <a:ext cx="13970" cy="185610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6141720" y="2438400"/>
            <a:ext cx="777240" cy="4819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noAutofit/>
          </a:bodyPr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光合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4724400" y="2826385"/>
            <a:ext cx="869950" cy="490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noAutofit/>
          </a:bodyPr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呼吸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875" name="Text Box 13"/>
          <p:cNvSpPr txBox="1">
            <a:spLocks noChangeArrowheads="1"/>
          </p:cNvSpPr>
          <p:nvPr/>
        </p:nvSpPr>
        <p:spPr bwMode="auto">
          <a:xfrm>
            <a:off x="3581400" y="5410200"/>
            <a:ext cx="1706245" cy="87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noAutofit/>
          </a:bodyPr>
          <a:p>
            <a:r>
              <a:rPr lang="zh-CN" altLang="en-US" sz="2400" dirty="0"/>
              <a:t>腐生</a:t>
            </a:r>
            <a:r>
              <a:rPr lang="zh-CN" altLang="en-US" sz="2400" dirty="0"/>
              <a:t>微生物</a:t>
            </a:r>
            <a:endParaRPr lang="zh-CN" altLang="en-US" sz="2400" dirty="0"/>
          </a:p>
          <a:p>
            <a:r>
              <a:rPr lang="zh-CN" altLang="en-US" sz="2400" dirty="0"/>
              <a:t>腐生</a:t>
            </a:r>
            <a:r>
              <a:rPr lang="zh-CN" altLang="en-US" sz="2400" dirty="0"/>
              <a:t>动物</a:t>
            </a:r>
            <a:endParaRPr lang="zh-CN" altLang="en-US" sz="2400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048000" y="2738755"/>
            <a:ext cx="869950" cy="490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noAutofit/>
          </a:bodyPr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呼吸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447800" y="5562600"/>
            <a:ext cx="2088515" cy="57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Line 11"/>
          <p:cNvSpPr>
            <a:spLocks noChangeShapeType="1"/>
          </p:cNvSpPr>
          <p:nvPr/>
        </p:nvSpPr>
        <p:spPr bwMode="auto">
          <a:xfrm rot="18960000">
            <a:off x="1732915" y="1148715"/>
            <a:ext cx="1480820" cy="1422400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tailEnd type="triangle" w="med" len="med"/>
          </a:ln>
        </p:spPr>
        <p:txBody>
          <a:bodyPr/>
          <a:p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1447800" y="1856740"/>
            <a:ext cx="5080" cy="37058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457200" y="2971800"/>
            <a:ext cx="916305" cy="7962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/>
              <a:t>——</a:t>
            </a:r>
            <a:endParaRPr lang="en-US" altLang="zh-CN" sz="2400"/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/>
              <a:t>作用</a:t>
            </a:r>
            <a:endParaRPr lang="zh-CN" altLang="en-US" sz="240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17525" y="2729230"/>
            <a:ext cx="777240" cy="4819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noAutofit/>
          </a:bodyPr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分解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52400" y="228600"/>
            <a:ext cx="6577330" cy="58356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00FF"/>
                </a:solidFill>
              </a:rPr>
              <a:t>活动二</a:t>
            </a:r>
            <a:r>
              <a:rPr lang="zh-CN" altLang="en-US">
                <a:sym typeface="+mn-ea"/>
              </a:rPr>
              <a:t>：</a:t>
            </a:r>
            <a:r>
              <a:rPr lang="zh-CN" altLang="en-US"/>
              <a:t>构建生物圈中的</a:t>
            </a:r>
            <a:r>
              <a:rPr lang="zh-CN" altLang="en-US"/>
              <a:t>碳循环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9" grpId="0"/>
      <p:bldP spid="134151" grpId="0"/>
      <p:bldP spid="4" grpId="0"/>
      <p:bldP spid="12" grpId="0"/>
      <p:bldP spid="36875" grpId="0" bldLvl="0" animBg="1"/>
      <p:bldP spid="3687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/>
        </p:nvSpPr>
        <p:spPr>
          <a:xfrm>
            <a:off x="6953885" y="2225675"/>
            <a:ext cx="722630" cy="491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人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733800" y="1676400"/>
            <a:ext cx="1116330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ctr"/>
            <a:r>
              <a:rPr lang="en-US" altLang="zh-CN" sz="3600"/>
              <a:t>CO</a:t>
            </a:r>
            <a:r>
              <a:rPr lang="en-US" altLang="zh-CN" sz="3600" baseline="-25000"/>
              <a:t>2</a:t>
            </a:r>
            <a:endParaRPr lang="zh-CN" altLang="en-US" sz="3600"/>
          </a:p>
        </p:txBody>
      </p:sp>
      <p:sp>
        <p:nvSpPr>
          <p:cNvPr id="7" name="文本框 6"/>
          <p:cNvSpPr txBox="1"/>
          <p:nvPr/>
        </p:nvSpPr>
        <p:spPr>
          <a:xfrm>
            <a:off x="3733800" y="3810000"/>
            <a:ext cx="1116330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ctr"/>
            <a:r>
              <a:rPr lang="en-US" altLang="zh-CN" sz="3600"/>
              <a:t>O</a:t>
            </a:r>
            <a:r>
              <a:rPr lang="en-US" altLang="zh-CN" sz="3600" baseline="-25000"/>
              <a:t>2</a:t>
            </a:r>
            <a:endParaRPr lang="zh-CN" altLang="en-US" sz="3600"/>
          </a:p>
        </p:txBody>
      </p:sp>
      <p:sp>
        <p:nvSpPr>
          <p:cNvPr id="10" name="文本框 9"/>
          <p:cNvSpPr txBox="1"/>
          <p:nvPr/>
        </p:nvSpPr>
        <p:spPr>
          <a:xfrm>
            <a:off x="2586990" y="2590800"/>
            <a:ext cx="1084580" cy="9531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ctr"/>
            <a:r>
              <a:rPr lang="zh-CN" altLang="en-US" sz="2800"/>
              <a:t>光合作用</a:t>
            </a:r>
            <a:endParaRPr lang="zh-CN" altLang="en-US" sz="2800"/>
          </a:p>
        </p:txBody>
      </p:sp>
      <p:sp>
        <p:nvSpPr>
          <p:cNvPr id="29" name="文本框 28"/>
          <p:cNvSpPr txBox="1"/>
          <p:nvPr/>
        </p:nvSpPr>
        <p:spPr>
          <a:xfrm>
            <a:off x="6572885" y="3597275"/>
            <a:ext cx="145224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ctr"/>
            <a:r>
              <a:rPr lang="zh-CN" altLang="en-US"/>
              <a:t>微生物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09600" y="2819400"/>
            <a:ext cx="1972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绿色植物</a:t>
            </a:r>
            <a:endParaRPr lang="zh-CN" altLang="en-US"/>
          </a:p>
        </p:txBody>
      </p:sp>
      <p:sp>
        <p:nvSpPr>
          <p:cNvPr id="4" name="左弧形箭头 3"/>
          <p:cNvSpPr/>
          <p:nvPr/>
        </p:nvSpPr>
        <p:spPr>
          <a:xfrm>
            <a:off x="2465705" y="1981200"/>
            <a:ext cx="887095" cy="2378710"/>
          </a:xfrm>
          <a:prstGeom prst="curvedRightArrow">
            <a:avLst>
              <a:gd name="adj1" fmla="val 15886"/>
              <a:gd name="adj2" fmla="val 50146"/>
              <a:gd name="adj3" fmla="val 28632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25285" y="2911475"/>
            <a:ext cx="1972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植物</a:t>
            </a:r>
            <a:endParaRPr lang="zh-CN" altLang="en-US"/>
          </a:p>
        </p:txBody>
      </p:sp>
      <p:sp>
        <p:nvSpPr>
          <p:cNvPr id="6" name="左弧形箭头 5"/>
          <p:cNvSpPr/>
          <p:nvPr/>
        </p:nvSpPr>
        <p:spPr>
          <a:xfrm rot="10800000">
            <a:off x="4989195" y="1806575"/>
            <a:ext cx="1158240" cy="2503170"/>
          </a:xfrm>
          <a:prstGeom prst="curvedRightArrow">
            <a:avLst>
              <a:gd name="adj1" fmla="val 7214"/>
              <a:gd name="adj2" fmla="val 50146"/>
              <a:gd name="adj3" fmla="val 27574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左大括号 7"/>
          <p:cNvSpPr/>
          <p:nvPr/>
        </p:nvSpPr>
        <p:spPr>
          <a:xfrm>
            <a:off x="6286500" y="2362200"/>
            <a:ext cx="371475" cy="1615440"/>
          </a:xfrm>
          <a:prstGeom prst="leftBrace">
            <a:avLst>
              <a:gd name="adj1" fmla="val 20810"/>
              <a:gd name="adj2" fmla="val 5000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76800" y="2717800"/>
            <a:ext cx="1084580" cy="9531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ctr"/>
            <a:r>
              <a:rPr lang="zh-CN" altLang="en-US" sz="2800"/>
              <a:t>呼吸作用</a:t>
            </a:r>
            <a:endParaRPr lang="zh-CN" altLang="en-US" sz="2800"/>
          </a:p>
        </p:txBody>
      </p:sp>
      <p:sp>
        <p:nvSpPr>
          <p:cNvPr id="11" name="文本框 10"/>
          <p:cNvSpPr txBox="1"/>
          <p:nvPr/>
        </p:nvSpPr>
        <p:spPr>
          <a:xfrm>
            <a:off x="914400" y="685800"/>
            <a:ext cx="6994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绿色植物</a:t>
            </a:r>
            <a:r>
              <a:rPr lang="en-US" altLang="zh-CN">
                <a:solidFill>
                  <a:srgbClr val="FF0000"/>
                </a:solidFill>
              </a:rPr>
              <a:t> </a:t>
            </a:r>
            <a:r>
              <a:rPr lang="zh-CN" altLang="en-US">
                <a:solidFill>
                  <a:srgbClr val="FF0000"/>
                </a:solidFill>
              </a:rPr>
              <a:t>维持生物圈中的</a:t>
            </a:r>
            <a:r>
              <a:rPr lang="en-US" altLang="zh-CN">
                <a:solidFill>
                  <a:srgbClr val="FF0000"/>
                </a:solidFill>
              </a:rPr>
              <a:t> </a:t>
            </a:r>
            <a:r>
              <a:rPr lang="zh-CN" altLang="en-US">
                <a:solidFill>
                  <a:srgbClr val="FF0000"/>
                </a:solidFill>
              </a:rPr>
              <a:t>碳氧平衡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0" grpId="0"/>
      <p:bldP spid="10" grpId="1"/>
      <p:bldP spid="9" grpId="0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草莓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9167" t="3333" r="15833" b="3333"/>
          <a:stretch>
            <a:fillRect/>
          </a:stretch>
        </p:blipFill>
        <p:spPr>
          <a:xfrm>
            <a:off x="-228600" y="-152400"/>
            <a:ext cx="3253105" cy="2920365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853690" y="1600200"/>
            <a:ext cx="18161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营养物质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273050" y="3505200"/>
            <a:ext cx="14208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有机物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140960" y="1524000"/>
            <a:ext cx="230759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latin typeface="标准粗黑" panose="02000503000000000000" charset="-122"/>
                <a:ea typeface="标准粗黑" panose="02000503000000000000" charset="-122"/>
                <a:cs typeface="Arial" panose="020B0604020202020204" pitchFamily="34" charset="0"/>
              </a:rPr>
              <a:t>→</a:t>
            </a:r>
            <a:r>
              <a:rPr lang="en-US" altLang="zh-CN">
                <a:latin typeface="标准粗黑" panose="02000503000000000000" charset="-122"/>
                <a:ea typeface="标准粗黑" panose="02000503000000000000" charset="-122"/>
                <a:cs typeface="Arial" panose="020B0604020202020204" pitchFamily="34" charset="0"/>
              </a:rPr>
              <a:t> 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组成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成分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latin typeface="标准粗黑" panose="02000503000000000000" charset="-122"/>
                <a:ea typeface="标准粗黑" panose="02000503000000000000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标准粗黑" panose="02000503000000000000" charset="-122"/>
                <a:ea typeface="标准粗黑" panose="02000503000000000000" charset="-122"/>
                <a:cs typeface="Arial" panose="020B0604020202020204" pitchFamily="34" charset="0"/>
              </a:rPr>
              <a:t>     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生长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发育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7721283" y="3428683"/>
            <a:ext cx="110109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能量</a:t>
            </a:r>
            <a:endParaRPr lang="zh-CN" altLang="en-US" sz="36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858000" y="4682808"/>
            <a:ext cx="1008063" cy="157003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各种</a:t>
            </a:r>
            <a:endParaRPr lang="en-US" altLang="zh-CN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生命</a:t>
            </a:r>
            <a:endParaRPr lang="en-US" altLang="zh-CN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活动</a:t>
            </a:r>
            <a:endParaRPr lang="zh-CN" altLang="en-US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8078788" y="4670425"/>
            <a:ext cx="999490" cy="10763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热量</a:t>
            </a:r>
            <a:endParaRPr lang="zh-CN" altLang="en-US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散失</a:t>
            </a:r>
            <a:endParaRPr lang="zh-CN" altLang="en-US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" name="直接箭头连接符 17"/>
          <p:cNvCxnSpPr/>
          <p:nvPr/>
        </p:nvCxnSpPr>
        <p:spPr bwMode="auto">
          <a:xfrm flipH="1">
            <a:off x="7772400" y="4074160"/>
            <a:ext cx="306388" cy="52387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直接箭头连接符 20"/>
          <p:cNvCxnSpPr/>
          <p:nvPr/>
        </p:nvCxnSpPr>
        <p:spPr bwMode="auto">
          <a:xfrm>
            <a:off x="8353108" y="4074160"/>
            <a:ext cx="328612" cy="47148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438900" y="3489325"/>
            <a:ext cx="10096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＋水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3173413" y="3770313"/>
            <a:ext cx="1652587" cy="142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200400" y="3885883"/>
            <a:ext cx="14208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活细胞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4794250" y="3489325"/>
            <a:ext cx="18319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二氧化碳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57400" y="3505200"/>
            <a:ext cx="10096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氧气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1600200" y="3505200"/>
            <a:ext cx="5969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＋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7297738" y="3440113"/>
            <a:ext cx="64198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>
                <a:latin typeface="黑体" panose="02010609060101010101" pitchFamily="49" charset="-122"/>
                <a:ea typeface="黑体" panose="02010609060101010101" pitchFamily="49" charset="-122"/>
              </a:rPr>
              <a:t>＋</a:t>
            </a:r>
            <a:endParaRPr lang="zh-CN" altLang="en-US" sz="36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057525" y="4670425"/>
            <a:ext cx="22447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线粒体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en-US" altLang="zh-CN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有氧呼吸的</a:t>
            </a:r>
            <a:endParaRPr lang="en-US" altLang="zh-CN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主要场所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-187008" y="4075430"/>
            <a:ext cx="2244726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（化学能）</a:t>
            </a:r>
            <a:endParaRPr lang="zh-CN" altLang="en-US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686435" y="2667000"/>
            <a:ext cx="2167255" cy="5835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呼吸作用：</a:t>
            </a:r>
            <a:endParaRPr lang="zh-CN" altLang="en-US">
              <a:solidFill>
                <a:srgbClr val="00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4" grpId="0"/>
      <p:bldP spid="14" grpId="0"/>
      <p:bldP spid="17" grpId="0" bldLvl="0" animBg="1"/>
      <p:bldP spid="18" grpId="0" bldLvl="0" animBg="1"/>
      <p:bldP spid="8" grpId="0"/>
      <p:bldP spid="10" grpId="0"/>
      <p:bldP spid="11" grpId="0"/>
      <p:bldP spid="12" grpId="0"/>
      <p:bldP spid="13" grpId="0"/>
      <p:bldP spid="6" grpId="0"/>
      <p:bldP spid="15" grpId="0"/>
      <p:bldP spid="16" grpId="0"/>
      <p:bldP spid="25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7"/>
          <p:cNvSpPr txBox="1">
            <a:spLocks noChangeArrowheads="1"/>
          </p:cNvSpPr>
          <p:nvPr/>
        </p:nvSpPr>
        <p:spPr bwMode="auto">
          <a:xfrm>
            <a:off x="205740" y="5597843"/>
            <a:ext cx="1403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有机物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795" name="Text Box 8"/>
          <p:cNvSpPr txBox="1">
            <a:spLocks noChangeArrowheads="1"/>
          </p:cNvSpPr>
          <p:nvPr/>
        </p:nvSpPr>
        <p:spPr bwMode="auto">
          <a:xfrm>
            <a:off x="6333490" y="5643880"/>
            <a:ext cx="996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＋水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796" name="Line 9"/>
          <p:cNvSpPr>
            <a:spLocks noChangeShapeType="1"/>
          </p:cNvSpPr>
          <p:nvPr/>
        </p:nvSpPr>
        <p:spPr bwMode="auto">
          <a:xfrm>
            <a:off x="3056890" y="5902643"/>
            <a:ext cx="1568450" cy="15875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3797" name="Text Box 10"/>
          <p:cNvSpPr txBox="1">
            <a:spLocks noChangeArrowheads="1"/>
          </p:cNvSpPr>
          <p:nvPr/>
        </p:nvSpPr>
        <p:spPr bwMode="auto">
          <a:xfrm>
            <a:off x="3133090" y="5994718"/>
            <a:ext cx="1403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活细胞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798" name="Rectangle 12"/>
          <p:cNvSpPr>
            <a:spLocks noChangeArrowheads="1"/>
          </p:cNvSpPr>
          <p:nvPr/>
        </p:nvSpPr>
        <p:spPr bwMode="auto">
          <a:xfrm>
            <a:off x="4580890" y="5613718"/>
            <a:ext cx="18097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二氧化碳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799" name="Rectangle 13"/>
          <p:cNvSpPr>
            <a:spLocks noChangeArrowheads="1"/>
          </p:cNvSpPr>
          <p:nvPr/>
        </p:nvSpPr>
        <p:spPr bwMode="auto">
          <a:xfrm>
            <a:off x="2066290" y="5613718"/>
            <a:ext cx="9969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氧气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00" name="Text Box 16"/>
          <p:cNvSpPr txBox="1">
            <a:spLocks noChangeArrowheads="1"/>
          </p:cNvSpPr>
          <p:nvPr/>
        </p:nvSpPr>
        <p:spPr bwMode="auto">
          <a:xfrm>
            <a:off x="594995" y="4620260"/>
            <a:ext cx="46990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呼吸作用（有氧呼吸）：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01" name="Rectangle 17"/>
          <p:cNvSpPr>
            <a:spLocks noChangeArrowheads="1"/>
          </p:cNvSpPr>
          <p:nvPr/>
        </p:nvSpPr>
        <p:spPr bwMode="auto">
          <a:xfrm>
            <a:off x="1532890" y="5613718"/>
            <a:ext cx="5905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＋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02" name="Text Box 8"/>
          <p:cNvSpPr txBox="1">
            <a:spLocks noChangeArrowheads="1"/>
          </p:cNvSpPr>
          <p:nvPr/>
        </p:nvSpPr>
        <p:spPr bwMode="auto">
          <a:xfrm>
            <a:off x="7247890" y="5613718"/>
            <a:ext cx="1403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＋能量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03" name="Text Box 16"/>
          <p:cNvSpPr txBox="1">
            <a:spLocks noChangeArrowheads="1"/>
          </p:cNvSpPr>
          <p:nvPr/>
        </p:nvSpPr>
        <p:spPr bwMode="auto">
          <a:xfrm>
            <a:off x="609600" y="2411730"/>
            <a:ext cx="22098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光合作用：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04" name="Text Box 2"/>
          <p:cNvSpPr txBox="1">
            <a:spLocks noChangeArrowheads="1"/>
          </p:cNvSpPr>
          <p:nvPr/>
        </p:nvSpPr>
        <p:spPr bwMode="auto">
          <a:xfrm>
            <a:off x="774383" y="3275013"/>
            <a:ext cx="263271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二氧化碳＋水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421" name="Line 3"/>
          <p:cNvSpPr>
            <a:spLocks noChangeShapeType="1"/>
          </p:cNvSpPr>
          <p:nvPr/>
        </p:nvSpPr>
        <p:spPr bwMode="auto">
          <a:xfrm>
            <a:off x="3555683" y="3603625"/>
            <a:ext cx="1568450" cy="15875"/>
          </a:xfrm>
          <a:prstGeom prst="line">
            <a:avLst/>
          </a:prstGeom>
          <a:ln w="57150"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pPr>
              <a:defRPr/>
            </a:pP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33806" name="Text Box 4"/>
          <p:cNvSpPr txBox="1">
            <a:spLocks noChangeArrowheads="1"/>
          </p:cNvSpPr>
          <p:nvPr/>
        </p:nvSpPr>
        <p:spPr bwMode="auto">
          <a:xfrm>
            <a:off x="3846195" y="2928938"/>
            <a:ext cx="59118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光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07" name="Text Box 5"/>
          <p:cNvSpPr txBox="1">
            <a:spLocks noChangeArrowheads="1"/>
          </p:cNvSpPr>
          <p:nvPr/>
        </p:nvSpPr>
        <p:spPr bwMode="auto">
          <a:xfrm>
            <a:off x="3465195" y="3709988"/>
            <a:ext cx="140779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叶绿体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08" name="Text Box 6"/>
          <p:cNvSpPr txBox="1">
            <a:spLocks noChangeArrowheads="1"/>
          </p:cNvSpPr>
          <p:nvPr/>
        </p:nvSpPr>
        <p:spPr bwMode="auto">
          <a:xfrm>
            <a:off x="5030470" y="3289300"/>
            <a:ext cx="263271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有机物＋氧气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上箭头 1"/>
          <p:cNvSpPr/>
          <p:nvPr/>
        </p:nvSpPr>
        <p:spPr>
          <a:xfrm>
            <a:off x="75883" y="2928938"/>
            <a:ext cx="692150" cy="1062037"/>
          </a:xfrm>
          <a:prstGeom prst="upArrow">
            <a:avLst/>
          </a:prstGeom>
          <a:solidFill>
            <a:srgbClr val="FF0000"/>
          </a:solidFill>
          <a:ln w="55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endParaRPr kumimoji="1"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上箭头 17"/>
          <p:cNvSpPr/>
          <p:nvPr/>
        </p:nvSpPr>
        <p:spPr>
          <a:xfrm rot="10800000">
            <a:off x="251778" y="4607243"/>
            <a:ext cx="339725" cy="749300"/>
          </a:xfrm>
          <a:prstGeom prst="upArrow">
            <a:avLst/>
          </a:prstGeom>
          <a:solidFill>
            <a:srgbClr val="FF0000"/>
          </a:solidFill>
          <a:ln w="55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endParaRPr kumimoji="1" lang="zh-CN" altLang="en-US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11" name="文本框 3"/>
          <p:cNvSpPr txBox="1">
            <a:spLocks noChangeArrowheads="1"/>
          </p:cNvSpPr>
          <p:nvPr/>
        </p:nvSpPr>
        <p:spPr bwMode="auto">
          <a:xfrm>
            <a:off x="5387975" y="2438083"/>
            <a:ext cx="3449320" cy="53403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白天或有光时进行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12" name="文本框 20"/>
          <p:cNvSpPr txBox="1">
            <a:spLocks noChangeArrowheads="1"/>
          </p:cNvSpPr>
          <p:nvPr/>
        </p:nvSpPr>
        <p:spPr bwMode="auto">
          <a:xfrm>
            <a:off x="5410200" y="4607243"/>
            <a:ext cx="1816100" cy="53403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全天进行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04800" y="842645"/>
            <a:ext cx="8404860" cy="1216660"/>
          </a:xfrm>
          <a:prstGeom prst="rect">
            <a:avLst/>
          </a:prstGeom>
          <a:ln w="38100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altLang="zh-CN" sz="3200" dirty="0">
                <a:solidFill>
                  <a:srgbClr val="CC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</a:t>
            </a:r>
            <a:r>
              <a:rPr lang="zh-CN" altLang="en-US" sz="32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光合作用</a:t>
            </a:r>
            <a:r>
              <a:rPr lang="en-US" altLang="zh-CN" sz="3200" dirty="0">
                <a:solidFill>
                  <a:srgbClr val="CC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  </a:t>
            </a:r>
            <a:r>
              <a:rPr lang="zh-CN" altLang="en-US" sz="32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呼吸作用</a:t>
            </a:r>
            <a:endParaRPr lang="zh-CN" altLang="en-US" sz="32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 ea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zh-CN" altLang="en-US" sz="32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合成有机物</a:t>
            </a:r>
            <a:r>
              <a:rPr lang="en-US" altLang="zh-CN" sz="32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- </a:t>
            </a:r>
            <a:r>
              <a:rPr lang="zh-CN" altLang="en-US" sz="32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分解的有机物</a:t>
            </a:r>
            <a:r>
              <a:rPr lang="en-US" altLang="zh-CN" sz="32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= </a:t>
            </a:r>
            <a:endParaRPr lang="zh-CN" altLang="en-US" sz="3200" b="1">
              <a:solidFill>
                <a:srgbClr val="000066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52400" y="76200"/>
            <a:ext cx="1885950" cy="5664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zh-CN" altLang="en-US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提高产量</a:t>
            </a:r>
            <a:endParaRPr lang="zh-CN" altLang="en-US" sz="32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943600" y="1371600"/>
            <a:ext cx="2677160" cy="549910"/>
          </a:xfrm>
          <a:prstGeom prst="rect">
            <a:avLst/>
          </a:prstGeom>
          <a:ln w="381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zh-CN" altLang="en-US" sz="32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积累的有机物</a:t>
            </a:r>
            <a:endParaRPr lang="zh-CN" altLang="en-US" sz="3200" b="1">
              <a:solidFill>
                <a:srgbClr val="000066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6" name="等腰三角形 5">
            <a:hlinkClick r:id="rId1" action="ppaction://hlinksldjump"/>
          </p:cNvPr>
          <p:cNvSpPr/>
          <p:nvPr/>
        </p:nvSpPr>
        <p:spPr>
          <a:xfrm>
            <a:off x="7772400" y="137160"/>
            <a:ext cx="914400" cy="624840"/>
          </a:xfrm>
          <a:prstGeom prst="triangle">
            <a:avLst/>
          </a:prstGeom>
          <a:ln>
            <a:headEnd type="none" w="med" len="med"/>
            <a:tailEnd type="none" w="med" len="med"/>
          </a:ln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4" grpId="1" animBg="1"/>
      <p:bldP spid="2" grpId="0" bldLvl="0" animBg="1"/>
      <p:bldP spid="2" grpId="1" animBg="1"/>
      <p:bldP spid="18" grpId="0" bldLvl="0" animBg="1"/>
      <p:bldP spid="18" grpId="1" animBg="1"/>
      <p:bldP spid="5" grpId="0" bldLvl="0" animBg="1"/>
      <p:bldP spid="5" grpId="1" animBg="1"/>
      <p:bldP spid="33812" grpId="0" bldLvl="0" animBg="1"/>
      <p:bldP spid="33811" grpId="0" bldLvl="0" animBg="1"/>
      <p:bldP spid="33812" grpId="1" animBg="1"/>
      <p:bldP spid="3381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762000"/>
            <a:ext cx="8663940" cy="247777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04470" y="152400"/>
            <a:ext cx="88176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1.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下图是绿色植物生理活动示意图，</a:t>
            </a:r>
            <a:endParaRPr lang="zh-CN" altLang="en-US" sz="28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152400" y="3352800"/>
            <a:ext cx="8754110" cy="22377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mar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A.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a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表示</a:t>
            </a:r>
            <a:r>
              <a:rPr lang="en-US" sz="2800" b="0" u="sng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 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，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b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表示</a:t>
            </a:r>
            <a:r>
              <a:rPr lang="en-US" sz="2800" b="0" u="sng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 </a:t>
            </a:r>
            <a:r>
              <a:rPr lang="zh-CN" alt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。</a:t>
            </a:r>
            <a:endParaRPr lang="zh-CN" sz="28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B.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① 表示</a:t>
            </a:r>
            <a:r>
              <a:rPr lang="en-US" sz="2800" b="0" u="sng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 </a:t>
            </a:r>
            <a:r>
              <a:rPr lang="en-US" alt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r>
              <a:rPr lang="en-US" altLang="zh-CN" sz="2800" b="0">
                <a:latin typeface="Calibri" panose="020F0502020204030204" charset="0"/>
                <a:ea typeface="黑体" panose="02010609060101010101" pitchFamily="49" charset="-122"/>
                <a:cs typeface="黑体" panose="02010609060101010101" pitchFamily="49" charset="-122"/>
              </a:rPr>
              <a:t>②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表示</a:t>
            </a:r>
            <a:r>
              <a:rPr lang="en-US" sz="2800" b="0" u="sng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 </a:t>
            </a:r>
            <a:r>
              <a:rPr lang="zh-CN" alt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。</a:t>
            </a:r>
            <a:r>
              <a:rPr lang="en-US" alt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endParaRPr lang="zh-CN" sz="28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C.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过程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表示</a:t>
            </a:r>
            <a:r>
              <a:rPr lang="en-US" sz="2800" b="0" u="sng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 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作用，过程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表示</a:t>
            </a:r>
            <a:r>
              <a:rPr lang="en-US" sz="2800" b="0" u="sng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 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作用</a:t>
            </a:r>
            <a:endParaRPr lang="en-US" sz="28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光合作用和呼吸作用的关系是：</a:t>
            </a:r>
            <a:r>
              <a:rPr lang="en-US" sz="2800" b="0" u="sng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             </a:t>
            </a:r>
            <a:r>
              <a:rPr lang="zh-CN" alt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。</a:t>
            </a:r>
            <a:endParaRPr lang="en-US" sz="2800" b="0" u="sng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D.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绿色植物通过过程</a:t>
            </a:r>
            <a:r>
              <a:rPr lang="en-US" sz="2800" b="0" u="sng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来维持生物圈中的碳一氧平衡</a:t>
            </a:r>
            <a:endParaRPr lang="zh-CN" altLang="en-US" sz="28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1" name="文本框 100"/>
          <p:cNvSpPr txBox="1"/>
          <p:nvPr/>
        </p:nvSpPr>
        <p:spPr>
          <a:xfrm>
            <a:off x="76200" y="76200"/>
            <a:ext cx="9015730" cy="171958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marL="0" indent="0"/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2.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右图是小麦叶肉细胞内进行的某些生理活动示意图，其中① ② 为相关气体，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A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为细胞内相关细胞器。请回答下列问题。</a:t>
            </a:r>
            <a:endParaRPr lang="zh-CN" altLang="en-US" sz="28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76200" y="3429000"/>
            <a:ext cx="8856345" cy="661860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）在叶绿体中进行的生理活动是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_______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作用，</a:t>
            </a:r>
            <a:endParaRPr lang="zh-CN" sz="28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① 代表的气体为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_______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，② 代表的气体为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_______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。（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A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代表的细胞器为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_______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，该处进行的生理活动为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_______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作用。该生理活动能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_______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（选填“合成”或“分解”）有机物，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______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（选填“贮存”或“释放”）能量。</a:t>
            </a:r>
            <a:endParaRPr lang="zh-CN" sz="28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endParaRPr lang="zh-CN" altLang="en-US" sz="28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23099" t="6132" r="3754" b="4316"/>
          <a:stretch>
            <a:fillRect/>
          </a:stretch>
        </p:blipFill>
        <p:spPr>
          <a:xfrm rot="5400000">
            <a:off x="4086860" y="-657860"/>
            <a:ext cx="2654935" cy="579945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1" name="文本框 100"/>
          <p:cNvSpPr txBox="1"/>
          <p:nvPr/>
        </p:nvSpPr>
        <p:spPr>
          <a:xfrm>
            <a:off x="76200" y="152400"/>
            <a:ext cx="9015730" cy="171958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marL="0" indent="0"/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2.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右图是小麦叶肉细胞内进行的某些生理活动示意图，其中① ② 为相关气体，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A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为细胞内相关细胞器。请回答下列问题。</a:t>
            </a:r>
            <a:endParaRPr lang="zh-CN" altLang="en-US" sz="28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76200" y="3733800"/>
            <a:ext cx="9222105" cy="243967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（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3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）白天，小麦的叶片进行蒸腾作用，即植物体内的水分以气体的形式通过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_______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散失到大气中。该结构主要分布在叶片的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_______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表皮。</a:t>
            </a:r>
            <a:endParaRPr lang="zh-CN" altLang="en-US" sz="28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23099" t="6132" r="3754" b="4316"/>
          <a:stretch>
            <a:fillRect/>
          </a:stretch>
        </p:blipFill>
        <p:spPr>
          <a:xfrm rot="5400000">
            <a:off x="3543300" y="-571500"/>
            <a:ext cx="2895600" cy="63246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1" name="文本框 100"/>
          <p:cNvSpPr txBox="1"/>
          <p:nvPr/>
        </p:nvSpPr>
        <p:spPr>
          <a:xfrm>
            <a:off x="685800" y="1600200"/>
            <a:ext cx="8027035" cy="26301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>
              <a:lnSpc>
                <a:spcPct val="150000"/>
              </a:lnSpc>
            </a:pPr>
            <a:r>
              <a:rPr lang="zh-CN" altLang="en-US" sz="30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</a:t>
            </a:r>
            <a:r>
              <a:rPr lang="en-US" altLang="zh-CN" sz="30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4</a:t>
            </a:r>
            <a:r>
              <a:rPr lang="zh-CN" altLang="en-US" sz="30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</a:t>
            </a:r>
            <a:r>
              <a:rPr lang="zh-CN" sz="30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还有其他哪些方法能提高大棚番茄的产量</a:t>
            </a:r>
            <a:endParaRPr lang="zh-CN" sz="30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0" indent="0">
              <a:lnSpc>
                <a:spcPct val="150000"/>
              </a:lnSpc>
            </a:pPr>
            <a:r>
              <a:rPr lang="zh-CN" sz="30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：</a:t>
            </a:r>
            <a:r>
              <a:rPr lang="zh-CN" sz="3000" b="0" u="sng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　</a:t>
            </a:r>
            <a:r>
              <a:rPr lang="en-US" sz="3000" b="0" u="sng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            </a:t>
            </a:r>
            <a:r>
              <a:rPr lang="zh-CN" sz="3000" b="0" u="sng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　</a:t>
            </a:r>
            <a:r>
              <a:rPr lang="zh-CN" sz="30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。</a:t>
            </a:r>
            <a:r>
              <a:rPr lang="zh-CN" sz="30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（写一条即可）</a:t>
            </a:r>
            <a:endParaRPr lang="zh-CN" sz="30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0" indent="0">
              <a:lnSpc>
                <a:spcPct val="150000"/>
              </a:lnSpc>
            </a:pPr>
            <a:r>
              <a:rPr lang="zh-CN" sz="30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科学</a:t>
            </a:r>
            <a:r>
              <a:rPr lang="zh-CN" sz="30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原理是</a:t>
            </a:r>
            <a:r>
              <a:rPr lang="en-US" sz="3000" b="0" u="sng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     </a:t>
            </a:r>
            <a:r>
              <a:rPr lang="zh-CN" sz="3000" b="0" u="sng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　</a:t>
            </a:r>
            <a:r>
              <a:rPr lang="zh-CN" sz="30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。</a:t>
            </a:r>
            <a:endParaRPr lang="zh-CN" sz="30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0" indent="0"/>
            <a:endParaRPr lang="zh-CN" altLang="en-US" sz="30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76200" y="609600"/>
            <a:ext cx="4231005" cy="3036570"/>
            <a:chOff x="1800" y="4968"/>
            <a:chExt cx="6099" cy="4392"/>
          </a:xfrm>
        </p:grpSpPr>
        <p:pic>
          <p:nvPicPr>
            <p:cNvPr id="2" name="图片 1" descr="{6DF901C9-022A-4827-BE5F-07856F54D8DB}"/>
            <p:cNvPicPr>
              <a:picLocks noChangeAspect="1"/>
            </p:cNvPicPr>
            <p:nvPr/>
          </p:nvPicPr>
          <p:blipFill>
            <a:blip r:embed="rId1"/>
            <a:srcRect l="8591" t="19171" r="8719" b="1180"/>
            <a:stretch>
              <a:fillRect/>
            </a:stretch>
          </p:blipFill>
          <p:spPr>
            <a:xfrm>
              <a:off x="1800" y="4968"/>
              <a:ext cx="6099" cy="4392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2897" y="7663"/>
              <a:ext cx="817" cy="992"/>
            </a:xfrm>
            <a:prstGeom prst="rect">
              <a:avLst/>
            </a:prstGeom>
            <a:solidFill>
              <a:srgbClr val="D7D8D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0" y="3810000"/>
            <a:ext cx="5006340" cy="12541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大量元素：氮、磷、钾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、镁等</a:t>
            </a:r>
            <a:endParaRPr lang="zh-CN" altLang="en-US" sz="2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微量元素：硼、锌、铁等</a:t>
            </a:r>
            <a:endParaRPr lang="zh-CN" altLang="en-US" sz="2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105400" y="304800"/>
            <a:ext cx="3497580" cy="6005830"/>
            <a:chOff x="3480" y="840"/>
            <a:chExt cx="5202" cy="8864"/>
          </a:xfrm>
        </p:grpSpPr>
        <p:pic>
          <p:nvPicPr>
            <p:cNvPr id="101" name="图片 100"/>
            <p:cNvPicPr/>
            <p:nvPr/>
          </p:nvPicPr>
          <p:blipFill>
            <a:blip r:embed="rId2"/>
            <a:srcRect r="35782"/>
            <a:stretch>
              <a:fillRect/>
            </a:stretch>
          </p:blipFill>
          <p:spPr>
            <a:xfrm>
              <a:off x="3480" y="840"/>
              <a:ext cx="5202" cy="886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矩形 6"/>
            <p:cNvSpPr/>
            <p:nvPr/>
          </p:nvSpPr>
          <p:spPr>
            <a:xfrm>
              <a:off x="5520" y="1920"/>
              <a:ext cx="120" cy="240"/>
            </a:xfrm>
            <a:prstGeom prst="rect">
              <a:avLst/>
            </a:prstGeom>
            <a:solidFill>
              <a:srgbClr val="33CC3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7301" y="1920"/>
              <a:ext cx="259" cy="274"/>
            </a:xfrm>
            <a:prstGeom prst="rect">
              <a:avLst/>
            </a:prstGeom>
            <a:solidFill>
              <a:srgbClr val="33CC3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5289" y="3360"/>
              <a:ext cx="446" cy="216"/>
            </a:xfrm>
            <a:prstGeom prst="rect">
              <a:avLst/>
            </a:prstGeom>
            <a:solidFill>
              <a:srgbClr val="33CC3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 flipV="1">
              <a:off x="7190" y="3360"/>
              <a:ext cx="384" cy="336"/>
            </a:xfrm>
            <a:prstGeom prst="rect">
              <a:avLst/>
            </a:prstGeom>
            <a:solidFill>
              <a:srgbClr val="33CC3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 flipV="1">
              <a:off x="6806" y="3896"/>
              <a:ext cx="384" cy="336"/>
            </a:xfrm>
            <a:prstGeom prst="rect">
              <a:avLst/>
            </a:prstGeom>
            <a:solidFill>
              <a:srgbClr val="33CC3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 flipV="1">
              <a:off x="6422" y="6600"/>
              <a:ext cx="2205" cy="6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7315200" y="3886200"/>
            <a:ext cx="16960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叶绿素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9" name="组合 8"/>
          <p:cNvGrpSpPr/>
          <p:nvPr/>
        </p:nvGrpSpPr>
        <p:grpSpPr>
          <a:xfrm>
            <a:off x="2209800" y="533400"/>
            <a:ext cx="3497580" cy="6005830"/>
            <a:chOff x="3480" y="840"/>
            <a:chExt cx="5202" cy="8864"/>
          </a:xfrm>
        </p:grpSpPr>
        <p:pic>
          <p:nvPicPr>
            <p:cNvPr id="101" name="图片 100"/>
            <p:cNvPicPr/>
            <p:nvPr/>
          </p:nvPicPr>
          <p:blipFill>
            <a:blip r:embed="rId1"/>
            <a:srcRect r="35782"/>
            <a:stretch>
              <a:fillRect/>
            </a:stretch>
          </p:blipFill>
          <p:spPr>
            <a:xfrm>
              <a:off x="3480" y="840"/>
              <a:ext cx="5202" cy="886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矩形 1"/>
            <p:cNvSpPr/>
            <p:nvPr/>
          </p:nvSpPr>
          <p:spPr>
            <a:xfrm>
              <a:off x="5520" y="1920"/>
              <a:ext cx="120" cy="240"/>
            </a:xfrm>
            <a:prstGeom prst="rect">
              <a:avLst/>
            </a:prstGeom>
            <a:solidFill>
              <a:srgbClr val="33CC3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7301" y="1920"/>
              <a:ext cx="259" cy="274"/>
            </a:xfrm>
            <a:prstGeom prst="rect">
              <a:avLst/>
            </a:prstGeom>
            <a:solidFill>
              <a:srgbClr val="33CC3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5289" y="3360"/>
              <a:ext cx="446" cy="216"/>
            </a:xfrm>
            <a:prstGeom prst="rect">
              <a:avLst/>
            </a:prstGeom>
            <a:solidFill>
              <a:srgbClr val="33CC3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 flipV="1">
              <a:off x="7190" y="3360"/>
              <a:ext cx="384" cy="336"/>
            </a:xfrm>
            <a:prstGeom prst="rect">
              <a:avLst/>
            </a:prstGeom>
            <a:solidFill>
              <a:srgbClr val="33CC3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 flipV="1">
              <a:off x="6806" y="3896"/>
              <a:ext cx="384" cy="336"/>
            </a:xfrm>
            <a:prstGeom prst="rect">
              <a:avLst/>
            </a:prstGeom>
            <a:solidFill>
              <a:srgbClr val="33CC3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 flipV="1">
              <a:off x="6422" y="6600"/>
              <a:ext cx="2205" cy="6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6400800" y="2590800"/>
            <a:ext cx="16960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叶绿素</a:t>
            </a:r>
            <a:endParaRPr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图片 99"/>
          <p:cNvPicPr/>
          <p:nvPr/>
        </p:nvPicPr>
        <p:blipFill>
          <a:blip r:embed="rId1"/>
          <a:srcRect l="2083" t="9375" r="42083" b="18125"/>
          <a:stretch>
            <a:fillRect/>
          </a:stretch>
        </p:blipFill>
        <p:spPr>
          <a:xfrm>
            <a:off x="838200" y="914400"/>
            <a:ext cx="5105400" cy="441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400800" y="990600"/>
            <a:ext cx="1238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浇水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2133600" y="2590800"/>
            <a:ext cx="4462145" cy="6451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如何</a:t>
            </a:r>
            <a:r>
              <a:rPr lang="zh-CN" altLang="en-US"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提高草莓的产量？</a:t>
            </a:r>
            <a:endParaRPr lang="zh-CN" altLang="en-US" sz="36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 descr="草莓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9167" t="3333" r="15833" b="3333"/>
          <a:stretch>
            <a:fillRect/>
          </a:stretch>
        </p:blipFill>
        <p:spPr>
          <a:xfrm>
            <a:off x="-228600" y="-152400"/>
            <a:ext cx="3253105" cy="2920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3" name="文本框 102"/>
          <p:cNvSpPr txBox="1"/>
          <p:nvPr/>
        </p:nvSpPr>
        <p:spPr>
          <a:xfrm>
            <a:off x="609600" y="609600"/>
            <a:ext cx="738886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>
              <a:lnSpc>
                <a:spcPct val="150000"/>
              </a:lnSpc>
            </a:pPr>
            <a:r>
              <a:rPr lang="en-US" alt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3.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当踏入公园或山林时，人们会感到空气特别的清新和湿润，这主要是由于</a:t>
            </a:r>
            <a:r>
              <a:rPr lang="en-US" alt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(   )</a:t>
            </a:r>
            <a:endParaRPr lang="en-US" sz="28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endParaRPr lang="zh-CN" altLang="en-US" sz="28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3" name="文本框 102"/>
          <p:cNvSpPr txBox="1"/>
          <p:nvPr/>
        </p:nvSpPr>
        <p:spPr>
          <a:xfrm>
            <a:off x="228600" y="1219200"/>
            <a:ext cx="8863330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>
              <a:lnSpc>
                <a:spcPct val="150000"/>
              </a:lnSpc>
            </a:pPr>
            <a:r>
              <a:rPr lang="en-US" alt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4.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下列农业生产措施与所依据生物学原理的对应关系，错误的是</a:t>
            </a:r>
            <a:r>
              <a:rPr lang="en-US" alt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(   )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A.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春季早播覆盖地膜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--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提高地表温度，利于种子萌发</a:t>
            </a:r>
            <a:r>
              <a:rPr lang="zh-CN" alt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。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B.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幼苗带土移栽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--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保护幼根和根毛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C.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蔬菜大棚内增大昼夜温差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-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增加有机物积累量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D.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向蔬菜大棚中施气肥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--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促进蔬菜的呼吸作用</a:t>
            </a:r>
            <a:endParaRPr lang="zh-CN" altLang="en-US" sz="28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3" name="文本框 102"/>
          <p:cNvSpPr txBox="1"/>
          <p:nvPr/>
        </p:nvSpPr>
        <p:spPr>
          <a:xfrm>
            <a:off x="609600" y="990600"/>
            <a:ext cx="7330440" cy="28898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5.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下列属于促进植物呼吸作用的措施是</a:t>
            </a:r>
            <a:r>
              <a:rPr lang="en-US" alt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(    )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A.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低温保存新鲜的水果蔬菜            </a:t>
            </a:r>
            <a:endParaRPr lang="zh-CN" sz="28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B.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大雨过后，给农作物及时排涝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C.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水稻、小麦种子晒干入仓             </a:t>
            </a:r>
            <a:endParaRPr lang="zh-CN" sz="28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D.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向贮藏粮食的密闭粮仓内充入氮气</a:t>
            </a:r>
            <a:endParaRPr lang="zh-CN" altLang="en-US" sz="28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2590800" y="1600200"/>
            <a:ext cx="685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" name="直接连接符 2"/>
          <p:cNvCxnSpPr/>
          <p:nvPr/>
        </p:nvCxnSpPr>
        <p:spPr>
          <a:xfrm flipV="1">
            <a:off x="3886200" y="1600200"/>
            <a:ext cx="1447800" cy="1397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3" name="文本框 102"/>
          <p:cNvSpPr txBox="1"/>
          <p:nvPr/>
        </p:nvSpPr>
        <p:spPr>
          <a:xfrm>
            <a:off x="673100" y="838200"/>
            <a:ext cx="7797800" cy="46158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>
              <a:lnSpc>
                <a:spcPct val="150000"/>
              </a:lnSpc>
            </a:pPr>
            <a:r>
              <a:rPr lang="en-US" alt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6.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早春时节，公园的梅花叶片还没有完全长出，却可以开出娇艳的花朵。开花时所消耗的有机物的主要来源是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(   )</a:t>
            </a:r>
            <a:endParaRPr lang="en-US" sz="28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0" indent="0">
              <a:lnSpc>
                <a:spcPct val="150000"/>
              </a:lnSpc>
            </a:pP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A.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花瓣进行光合作用合成的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B.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根从土壤中吸收并运输到花瓣的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C.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树皮进行光合作用合成的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D.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叶在上一年通过光合作用制造的</a:t>
            </a:r>
            <a:endParaRPr lang="zh-CN" altLang="en-US" sz="28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17855" y="792480"/>
            <a:ext cx="2388870" cy="5683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P70--P72</a:t>
            </a:r>
            <a:endParaRPr lang="en-US" altLang="zh-CN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2400" y="2380144"/>
            <a:ext cx="8993362" cy="394445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2400" y="76200"/>
            <a:ext cx="8839200" cy="233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/>
              <a:t>P125  26.(9 </a:t>
            </a:r>
            <a:r>
              <a:rPr lang="zh-CN" altLang="en-US" sz="2800" dirty="0"/>
              <a:t>分</a:t>
            </a:r>
            <a:r>
              <a:rPr lang="en-US" altLang="zh-CN" sz="2800" dirty="0"/>
              <a:t>)</a:t>
            </a:r>
            <a:r>
              <a:rPr lang="zh-CN" altLang="en-US" sz="2800" dirty="0"/>
              <a:t>下图甲表示在一个玻璃瓶内装上萌发的种子，并通过导管与一盆用塑料袋罩住的绿色植物连通，乙表示该植物在晴朗的夏季一天 </a:t>
            </a:r>
            <a:r>
              <a:rPr lang="en-US" altLang="zh-CN" sz="2800" dirty="0"/>
              <a:t>24h</a:t>
            </a:r>
            <a:r>
              <a:rPr lang="zh-CN" altLang="en-US" sz="2800" dirty="0"/>
              <a:t>内呼吸作用和光合作用强度的变化曲线。请据图回答下列问题。</a:t>
            </a:r>
            <a:endParaRPr lang="zh-CN" altLang="en-US" sz="28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152815">
            <a:off x="1047750" y="1975168"/>
            <a:ext cx="3249613" cy="3249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 rot="18840000">
            <a:off x="2910840" y="3465195"/>
            <a:ext cx="841375" cy="1247775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8788" y="84138"/>
            <a:ext cx="5430838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绿色植物的光合作用需要光照吗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?</a:t>
            </a:r>
            <a:endParaRPr kumimoji="1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181600" y="990600"/>
            <a:ext cx="2514600" cy="2384425"/>
            <a:chOff x="2280" y="5215"/>
            <a:chExt cx="3960" cy="3755"/>
          </a:xfrm>
        </p:grpSpPr>
        <p:sp>
          <p:nvSpPr>
            <p:cNvPr id="2" name="矩形 1"/>
            <p:cNvSpPr/>
            <p:nvPr/>
          </p:nvSpPr>
          <p:spPr bwMode="auto">
            <a:xfrm>
              <a:off x="2280" y="5400"/>
              <a:ext cx="3960" cy="3570"/>
            </a:xfrm>
            <a:prstGeom prst="rect">
              <a:avLst/>
            </a:prstGeom>
            <a:solidFill>
              <a:schemeClr val="tx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2018" r="28481"/>
            <a:stretch>
              <a:fillRect/>
            </a:stretch>
          </p:blipFill>
          <p:spPr>
            <a:xfrm>
              <a:off x="2880" y="5215"/>
              <a:ext cx="2973" cy="375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8788" y="84138"/>
            <a:ext cx="5430838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绿色植物的光合作用需要光照吗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?</a:t>
            </a:r>
            <a:endParaRPr kumimoji="1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0800" y="990600"/>
            <a:ext cx="1144905" cy="11468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152815">
            <a:off x="1047750" y="1975168"/>
            <a:ext cx="3249613" cy="3249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/>
        </p:nvSpPr>
        <p:spPr>
          <a:xfrm rot="18840000">
            <a:off x="2910840" y="3465195"/>
            <a:ext cx="841375" cy="1247775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3" name="图片 102"/>
          <p:cNvPicPr/>
          <p:nvPr/>
        </p:nvPicPr>
        <p:blipFill>
          <a:blip r:embed="rId1">
            <a:lum contrast="6000"/>
          </a:blip>
          <a:srcRect l="2370"/>
          <a:stretch>
            <a:fillRect/>
          </a:stretch>
        </p:blipFill>
        <p:spPr>
          <a:xfrm>
            <a:off x="62230" y="1598295"/>
            <a:ext cx="8622665" cy="35185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066800" y="2362200"/>
            <a:ext cx="95758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800"/>
              <a:t>酒精</a:t>
            </a:r>
            <a:endParaRPr lang="zh-CN" altLang="en-US" sz="2800"/>
          </a:p>
        </p:txBody>
      </p:sp>
      <p:cxnSp>
        <p:nvCxnSpPr>
          <p:cNvPr id="3" name="直接连接符 2"/>
          <p:cNvCxnSpPr/>
          <p:nvPr/>
        </p:nvCxnSpPr>
        <p:spPr>
          <a:xfrm>
            <a:off x="762000" y="2590800"/>
            <a:ext cx="45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文本框 3"/>
          <p:cNvSpPr txBox="1"/>
          <p:nvPr/>
        </p:nvSpPr>
        <p:spPr>
          <a:xfrm>
            <a:off x="3505200" y="2209800"/>
            <a:ext cx="95758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800"/>
              <a:t>酒精</a:t>
            </a:r>
            <a:endParaRPr lang="zh-CN" altLang="en-US" sz="2800"/>
          </a:p>
        </p:txBody>
      </p:sp>
      <p:cxnSp>
        <p:nvCxnSpPr>
          <p:cNvPr id="5" name="直接连接符 4"/>
          <p:cNvCxnSpPr/>
          <p:nvPr/>
        </p:nvCxnSpPr>
        <p:spPr>
          <a:xfrm>
            <a:off x="2971800" y="2590800"/>
            <a:ext cx="5334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文本框 5"/>
          <p:cNvSpPr txBox="1"/>
          <p:nvPr/>
        </p:nvSpPr>
        <p:spPr>
          <a:xfrm>
            <a:off x="3505200" y="2667000"/>
            <a:ext cx="95758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800"/>
              <a:t>清水</a:t>
            </a:r>
            <a:endParaRPr lang="zh-CN" altLang="en-US" sz="2800"/>
          </a:p>
        </p:txBody>
      </p:sp>
      <p:cxnSp>
        <p:nvCxnSpPr>
          <p:cNvPr id="7" name="直接连接符 6"/>
          <p:cNvCxnSpPr/>
          <p:nvPr/>
        </p:nvCxnSpPr>
        <p:spPr>
          <a:xfrm>
            <a:off x="3200400" y="2827655"/>
            <a:ext cx="3048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文本框 7"/>
          <p:cNvSpPr txBox="1"/>
          <p:nvPr/>
        </p:nvSpPr>
        <p:spPr>
          <a:xfrm>
            <a:off x="7924800" y="2667000"/>
            <a:ext cx="95758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800"/>
              <a:t>酒精</a:t>
            </a:r>
            <a:endParaRPr lang="zh-CN" altLang="en-US" sz="2800"/>
          </a:p>
        </p:txBody>
      </p:sp>
      <p:cxnSp>
        <p:nvCxnSpPr>
          <p:cNvPr id="9" name="直接连接符 8"/>
          <p:cNvCxnSpPr/>
          <p:nvPr/>
        </p:nvCxnSpPr>
        <p:spPr>
          <a:xfrm>
            <a:off x="7543800" y="2514600"/>
            <a:ext cx="6096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文本框 9"/>
          <p:cNvSpPr txBox="1"/>
          <p:nvPr/>
        </p:nvSpPr>
        <p:spPr>
          <a:xfrm>
            <a:off x="7957820" y="2209800"/>
            <a:ext cx="95758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800"/>
              <a:t>清水</a:t>
            </a:r>
            <a:endParaRPr lang="zh-CN" altLang="en-US" sz="2800"/>
          </a:p>
        </p:txBody>
      </p:sp>
      <p:cxnSp>
        <p:nvCxnSpPr>
          <p:cNvPr id="11" name="直接连接符 10"/>
          <p:cNvCxnSpPr/>
          <p:nvPr/>
        </p:nvCxnSpPr>
        <p:spPr>
          <a:xfrm>
            <a:off x="7772400" y="2794000"/>
            <a:ext cx="3048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直接连接符 11"/>
          <p:cNvCxnSpPr/>
          <p:nvPr/>
        </p:nvCxnSpPr>
        <p:spPr>
          <a:xfrm>
            <a:off x="5410200" y="2590800"/>
            <a:ext cx="6096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文本框 12"/>
          <p:cNvSpPr txBox="1"/>
          <p:nvPr/>
        </p:nvSpPr>
        <p:spPr>
          <a:xfrm>
            <a:off x="5824220" y="2286000"/>
            <a:ext cx="95758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800"/>
              <a:t>清水</a:t>
            </a:r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" name="文本框 101"/>
          <p:cNvSpPr txBox="1"/>
          <p:nvPr/>
        </p:nvSpPr>
        <p:spPr>
          <a:xfrm>
            <a:off x="304800" y="152400"/>
            <a:ext cx="8463280" cy="121094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>
            <a:spAutoFit/>
          </a:bodyPr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800" u="sng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活动一</a:t>
            </a:r>
            <a:r>
              <a:rPr lang="en-US" sz="2800" u="sng">
                <a:latin typeface="Arial" panose="020B0604020202020204" pitchFamily="34" charset="0"/>
              </a:rPr>
              <a:t>:</a:t>
            </a:r>
            <a:r>
              <a:rPr lang="zh-CN" sz="2800">
                <a:latin typeface="Arial" panose="020B0604020202020204" pitchFamily="34" charset="0"/>
                <a:ea typeface="宋体" panose="02010600030101010101" pitchFamily="2" charset="-122"/>
              </a:rPr>
              <a:t>每组一种措施，请同学们用光合作用原理和呼吸作用原理解释措施的科学依据。</a:t>
            </a:r>
            <a:endParaRPr lang="zh-CN" altLang="en-US" sz="2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31775" t="24074" r="43225" b="20370"/>
          <a:stretch>
            <a:fillRect/>
          </a:stretch>
        </p:blipFill>
        <p:spPr>
          <a:xfrm>
            <a:off x="189230" y="1424940"/>
            <a:ext cx="4281170" cy="53517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32296" t="23148" r="43225" b="23148"/>
          <a:stretch>
            <a:fillRect/>
          </a:stretch>
        </p:blipFill>
        <p:spPr>
          <a:xfrm>
            <a:off x="4572635" y="1424940"/>
            <a:ext cx="4253865" cy="524954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6" name="组合 25"/>
          <p:cNvGrpSpPr/>
          <p:nvPr/>
        </p:nvGrpSpPr>
        <p:grpSpPr>
          <a:xfrm>
            <a:off x="149225" y="893763"/>
            <a:ext cx="2468563" cy="2698750"/>
            <a:chOff x="213148" y="3437293"/>
            <a:chExt cx="2469303" cy="2698921"/>
          </a:xfrm>
        </p:grpSpPr>
        <p:pic>
          <p:nvPicPr>
            <p:cNvPr id="15362" name="Picture 2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412" t="10986" r="28699" b="19514"/>
            <a:stretch>
              <a:fillRect/>
            </a:stretch>
          </p:blipFill>
          <p:spPr>
            <a:xfrm flipH="1">
              <a:off x="213148" y="3437293"/>
              <a:ext cx="2469303" cy="2698921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5363" name="直接连接符 11"/>
            <p:cNvCxnSpPr/>
            <p:nvPr/>
          </p:nvCxnSpPr>
          <p:spPr>
            <a:xfrm>
              <a:off x="676087" y="4729163"/>
              <a:ext cx="1715744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5364" name="直接连接符 26"/>
            <p:cNvCxnSpPr/>
            <p:nvPr/>
          </p:nvCxnSpPr>
          <p:spPr>
            <a:xfrm>
              <a:off x="670063" y="5410200"/>
              <a:ext cx="1755818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5365" name="直接连接符 29"/>
            <p:cNvCxnSpPr/>
            <p:nvPr/>
          </p:nvCxnSpPr>
          <p:spPr>
            <a:xfrm>
              <a:off x="670993" y="4953000"/>
              <a:ext cx="1720837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5366" name="直接连接符 35"/>
            <p:cNvCxnSpPr/>
            <p:nvPr/>
          </p:nvCxnSpPr>
          <p:spPr>
            <a:xfrm>
              <a:off x="690100" y="5181600"/>
              <a:ext cx="1715744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5367" name="直接连接符 36"/>
            <p:cNvCxnSpPr/>
            <p:nvPr/>
          </p:nvCxnSpPr>
          <p:spPr>
            <a:xfrm>
              <a:off x="676087" y="5824537"/>
              <a:ext cx="1755818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5368" name="直接连接符 37"/>
            <p:cNvCxnSpPr/>
            <p:nvPr/>
          </p:nvCxnSpPr>
          <p:spPr>
            <a:xfrm>
              <a:off x="670994" y="5607694"/>
              <a:ext cx="1720837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114800" y="171450"/>
            <a:ext cx="2971800" cy="5835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酒精脱色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029200" y="893763"/>
            <a:ext cx="4114800" cy="1076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去掉叶片中的叶绿素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使显色更明显。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222" name="Rectangle 6"/>
          <p:cNvSpPr/>
          <p:nvPr/>
        </p:nvSpPr>
        <p:spPr>
          <a:xfrm>
            <a:off x="3884613" y="790575"/>
            <a:ext cx="1433512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目的</a:t>
            </a:r>
            <a:r>
              <a:rPr lang="en-US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  <a:endParaRPr lang="en-US" altLang="zh-CN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228" name="Rectangle 12"/>
          <p:cNvSpPr/>
          <p:nvPr/>
        </p:nvSpPr>
        <p:spPr>
          <a:xfrm>
            <a:off x="3884613" y="2124075"/>
            <a:ext cx="3790950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幼圆" pitchFamily="49" charset="-122"/>
              </a:rPr>
              <a:t>叶片脱色到什么程度？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  <a:ea typeface="幼圆" pitchFamily="49" charset="-122"/>
            </a:endParaRPr>
          </a:p>
        </p:txBody>
      </p:sp>
      <p:sp>
        <p:nvSpPr>
          <p:cNvPr id="9229" name="Rectangle 13"/>
          <p:cNvSpPr/>
          <p:nvPr/>
        </p:nvSpPr>
        <p:spPr>
          <a:xfrm>
            <a:off x="4021138" y="2732088"/>
            <a:ext cx="2686050" cy="52228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 anchorCtr="0">
            <a:spAutoFit/>
          </a:bodyPr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叶片呈现黄白色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230" name="Rectangle 14"/>
          <p:cNvSpPr/>
          <p:nvPr/>
        </p:nvSpPr>
        <p:spPr>
          <a:xfrm>
            <a:off x="4021138" y="4903788"/>
            <a:ext cx="4343400" cy="52228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幼圆" pitchFamily="49" charset="-122"/>
              </a:rPr>
              <a:t>为什么要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水浴加热</a:t>
            </a:r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幼圆" pitchFamily="49" charset="-122"/>
              </a:rPr>
              <a:t>酒精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幼圆" pitchFamily="49" charset="-122"/>
              </a:rPr>
              <a:t>?</a:t>
            </a:r>
            <a:endParaRPr lang="en-US" altLang="zh-CN" sz="2800" dirty="0">
              <a:solidFill>
                <a:srgbClr val="FF0000"/>
              </a:solidFill>
              <a:latin typeface="Arial" panose="020B0604020202020204" pitchFamily="34" charset="0"/>
              <a:ea typeface="幼圆" pitchFamily="49" charset="-122"/>
            </a:endParaRPr>
          </a:p>
        </p:txBody>
      </p:sp>
      <p:sp>
        <p:nvSpPr>
          <p:cNvPr id="9231" name="Rectangle 15"/>
          <p:cNvSpPr/>
          <p:nvPr/>
        </p:nvSpPr>
        <p:spPr>
          <a:xfrm>
            <a:off x="4384675" y="5562600"/>
            <a:ext cx="3221038" cy="5222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 anchorCtr="0">
            <a:spAutoFit/>
          </a:bodyPr>
          <a:p>
            <a:r>
              <a:rPr lang="en-US" altLang="zh-CN" sz="2800" b="0" dirty="0">
                <a:latin typeface="幼圆" pitchFamily="49" charset="-122"/>
                <a:ea typeface="幼圆" pitchFamily="49" charset="-122"/>
              </a:rPr>
              <a:t> 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防止酒精燃烧伤人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2032000" y="3281363"/>
            <a:ext cx="533400" cy="0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文本框 3"/>
          <p:cNvSpPr txBox="1"/>
          <p:nvPr/>
        </p:nvSpPr>
        <p:spPr>
          <a:xfrm>
            <a:off x="2565400" y="2857500"/>
            <a:ext cx="1112838" cy="64611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热水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460625" y="2128838"/>
            <a:ext cx="1128713" cy="584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酒精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15379" name="组合 6"/>
          <p:cNvGrpSpPr/>
          <p:nvPr/>
        </p:nvGrpSpPr>
        <p:grpSpPr>
          <a:xfrm>
            <a:off x="806450" y="1470025"/>
            <a:ext cx="1416050" cy="1546225"/>
            <a:chOff x="645224" y="1558311"/>
            <a:chExt cx="1415799" cy="1547453"/>
          </a:xfrm>
        </p:grpSpPr>
        <p:pic>
          <p:nvPicPr>
            <p:cNvPr id="15380" name="Picture 2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412" t="10986" r="28699" b="19514"/>
            <a:stretch>
              <a:fillRect/>
            </a:stretch>
          </p:blipFill>
          <p:spPr>
            <a:xfrm flipH="1">
              <a:off x="645224" y="1558311"/>
              <a:ext cx="1415799" cy="15474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381" name="矩形: 圆角 5"/>
            <p:cNvSpPr/>
            <p:nvPr/>
          </p:nvSpPr>
          <p:spPr>
            <a:xfrm>
              <a:off x="883079" y="2175586"/>
              <a:ext cx="1018659" cy="847313"/>
            </a:xfrm>
            <a:prstGeom prst="roundRect">
              <a:avLst>
                <a:gd name="adj" fmla="val 16667"/>
              </a:avLst>
            </a:prstGeom>
            <a:solidFill>
              <a:srgbClr val="E7FDF3"/>
            </a:solidFill>
            <a:ln w="9525">
              <a:noFill/>
            </a:ln>
          </p:spPr>
          <p:txBody>
            <a:bodyPr anchor="t" anchorCtr="0"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15382" name="图片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800000">
              <a:off x="953073" y="2175587"/>
              <a:ext cx="800100" cy="800100"/>
            </a:xfrm>
            <a:prstGeom prst="rect">
              <a:avLst/>
            </a:prstGeom>
            <a:noFill/>
            <a:ln w="9525">
              <a:noFill/>
            </a:ln>
          </p:spPr>
        </p:pic>
      </p:grpSp>
      <p:cxnSp>
        <p:nvCxnSpPr>
          <p:cNvPr id="15383" name="直接连接符 15"/>
          <p:cNvCxnSpPr/>
          <p:nvPr/>
        </p:nvCxnSpPr>
        <p:spPr>
          <a:xfrm>
            <a:off x="1879600" y="2476500"/>
            <a:ext cx="566738" cy="0"/>
          </a:xfrm>
          <a:prstGeom prst="line">
            <a:avLst/>
          </a:prstGeom>
          <a:ln w="57150" cap="flat" cmpd="sng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8" name="组合 27"/>
          <p:cNvGrpSpPr/>
          <p:nvPr/>
        </p:nvGrpSpPr>
        <p:grpSpPr>
          <a:xfrm>
            <a:off x="-796925" y="3446463"/>
            <a:ext cx="4254500" cy="2940050"/>
            <a:chOff x="-373641" y="3434081"/>
            <a:chExt cx="4254874" cy="2938911"/>
          </a:xfrm>
        </p:grpSpPr>
        <p:pic>
          <p:nvPicPr>
            <p:cNvPr id="15385" name="Picture 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-12000"/>
            </a:blip>
            <a:srcRect t="30930"/>
            <a:stretch>
              <a:fillRect/>
            </a:stretch>
          </p:blipFill>
          <p:spPr>
            <a:xfrm>
              <a:off x="-373641" y="3434081"/>
              <a:ext cx="4254874" cy="293891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86" name="Picture 6"/>
            <p:cNvPicPr>
              <a:picLocks noChangeAspect="1"/>
            </p:cNvPicPr>
            <p:nvPr/>
          </p:nvPicPr>
          <p:blipFill>
            <a:blip r:embed="rId4">
              <a:lum bright="-12000" contrast="-12000"/>
            </a:blip>
            <a:srcRect l="43257" t="14819" r="51250" b="67683"/>
            <a:stretch>
              <a:fillRect/>
            </a:stretch>
          </p:blipFill>
          <p:spPr>
            <a:xfrm>
              <a:off x="1890582" y="3717804"/>
              <a:ext cx="155292" cy="370971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4" name="组合 43"/>
          <p:cNvGrpSpPr/>
          <p:nvPr/>
        </p:nvGrpSpPr>
        <p:grpSpPr>
          <a:xfrm>
            <a:off x="6767513" y="2630488"/>
            <a:ext cx="2286000" cy="2135187"/>
            <a:chOff x="1371600" y="4078709"/>
            <a:chExt cx="3429000" cy="3249095"/>
          </a:xfrm>
        </p:grpSpPr>
        <p:sp>
          <p:nvSpPr>
            <p:cNvPr id="15388" name="矩形 44"/>
            <p:cNvSpPr/>
            <p:nvPr/>
          </p:nvSpPr>
          <p:spPr>
            <a:xfrm>
              <a:off x="1371600" y="4198937"/>
              <a:ext cx="3429000" cy="2963863"/>
            </a:xfrm>
            <a:prstGeom prst="rect">
              <a:avLst/>
            </a:prstGeom>
            <a:solidFill>
              <a:schemeClr val="tx1"/>
            </a:solidFill>
            <a:ln w="9525">
              <a:noFill/>
            </a:ln>
          </p:spPr>
          <p:txBody>
            <a:bodyPr anchor="t" anchorCtr="0"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15389" name="图片 4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6001" contrast="-70000"/>
            </a:blip>
            <a:stretch>
              <a:fillRect/>
            </a:stretch>
          </p:blipFill>
          <p:spPr>
            <a:xfrm rot="-2447185">
              <a:off x="1441471" y="4078709"/>
              <a:ext cx="3249095" cy="324909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 animBg="1"/>
      <p:bldP spid="9229" grpId="1" animBg="1"/>
      <p:bldP spid="9230" grpId="0"/>
      <p:bldP spid="9230" grpId="1"/>
      <p:bldP spid="9231" grpId="0" animBg="1"/>
      <p:bldP spid="9231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3" name="图片 4" descr="IMG_5328"/>
          <p:cNvPicPr>
            <a:picLocks noChangeAspect="1"/>
          </p:cNvPicPr>
          <p:nvPr/>
        </p:nvPicPr>
        <p:blipFill>
          <a:blip r:embed="rId1">
            <a:lum bright="24000" contrast="18000"/>
          </a:blip>
          <a:srcRect l="14444" t="3334" r="23346" b="2222"/>
          <a:stretch>
            <a:fillRect/>
          </a:stretch>
        </p:blipFill>
        <p:spPr>
          <a:xfrm rot="-5400000">
            <a:off x="2425700" y="-2046287"/>
            <a:ext cx="4295775" cy="8694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4" name="图片 2" descr="IMG_5331"/>
          <p:cNvPicPr>
            <a:picLocks noChangeAspect="1"/>
          </p:cNvPicPr>
          <p:nvPr/>
        </p:nvPicPr>
        <p:blipFill>
          <a:blip r:embed="rId2">
            <a:lum bright="12000" contrast="24000"/>
          </a:blip>
          <a:srcRect l="14815" t="23334" r="24445" b="36667"/>
          <a:stretch>
            <a:fillRect/>
          </a:stretch>
        </p:blipFill>
        <p:spPr>
          <a:xfrm>
            <a:off x="4876800" y="-76200"/>
            <a:ext cx="3446463" cy="3027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12"/>
          <p:cNvSpPr/>
          <p:nvPr>
            <p:custDataLst>
              <p:tags r:id="rId3"/>
            </p:custDataLst>
          </p:nvPr>
        </p:nvSpPr>
        <p:spPr>
          <a:xfrm>
            <a:off x="76200" y="3862388"/>
            <a:ext cx="2039938" cy="585787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观察现象</a:t>
            </a:r>
            <a:r>
              <a:rPr lang="en-US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  <a:endParaRPr lang="en-US" altLang="zh-CN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253" name="Text Box 13"/>
          <p:cNvSpPr txBox="1"/>
          <p:nvPr>
            <p:custDataLst>
              <p:tags r:id="rId4"/>
            </p:custDataLst>
          </p:nvPr>
        </p:nvSpPr>
        <p:spPr>
          <a:xfrm>
            <a:off x="2116138" y="3581400"/>
            <a:ext cx="5486400" cy="1169988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见光部分</a:t>
            </a:r>
            <a:r>
              <a:rPr lang="zh-CN" altLang="en-US" sz="2800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变蓝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,      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遮光部分不变蓝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呈现碘液颜色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460" name="Rectangl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4800" y="5105400"/>
            <a:ext cx="1216025" cy="584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结论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: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255" name="Text Box 15"/>
          <p:cNvSpPr txBox="1"/>
          <p:nvPr>
            <p:custDataLst>
              <p:tags r:id="rId6"/>
            </p:custDataLst>
          </p:nvPr>
        </p:nvSpPr>
        <p:spPr>
          <a:xfrm>
            <a:off x="1905000" y="5791200"/>
            <a:ext cx="6948170" cy="58356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2)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绿色植物光合作用主要产物是淀粉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256" name="Text Box 16"/>
          <p:cNvSpPr txBox="1"/>
          <p:nvPr>
            <p:custDataLst>
              <p:tags r:id="rId7"/>
            </p:custDataLst>
          </p:nvPr>
        </p:nvSpPr>
        <p:spPr>
          <a:xfrm>
            <a:off x="1905000" y="5029200"/>
            <a:ext cx="5334000" cy="58356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1)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绿色植物光合作用需要光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3" grpId="0" bldLvl="0" animBg="1"/>
      <p:bldP spid="10255" grpId="0" bldLvl="0" animBg="1"/>
      <p:bldP spid="10256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152400" y="828675"/>
            <a:ext cx="2262188" cy="6461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实验过程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: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195" name="Text Box 5"/>
          <p:cNvSpPr txBox="1"/>
          <p:nvPr/>
        </p:nvSpPr>
        <p:spPr>
          <a:xfrm>
            <a:off x="2667000" y="903288"/>
            <a:ext cx="3551238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 </a:t>
            </a:r>
            <a:r>
              <a:rPr lang="zh-CN" altLang="en-US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暗处理</a:t>
            </a:r>
            <a:endParaRPr lang="zh-CN" altLang="en-US" dirty="0">
              <a:solidFill>
                <a:srgbClr val="0000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243" name="Text Box 6"/>
          <p:cNvSpPr txBox="1"/>
          <p:nvPr/>
        </p:nvSpPr>
        <p:spPr>
          <a:xfrm>
            <a:off x="2667000" y="1611313"/>
            <a:ext cx="3733800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 </a:t>
            </a:r>
            <a:r>
              <a:rPr lang="zh-CN" altLang="en-US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叶片部分遮光</a:t>
            </a:r>
            <a:endParaRPr lang="zh-CN" altLang="en-US" dirty="0">
              <a:solidFill>
                <a:srgbClr val="0000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244" name="Text Box 7"/>
          <p:cNvSpPr txBox="1"/>
          <p:nvPr/>
        </p:nvSpPr>
        <p:spPr>
          <a:xfrm>
            <a:off x="2667000" y="2317750"/>
            <a:ext cx="1912938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 </a:t>
            </a:r>
            <a:r>
              <a:rPr lang="zh-CN" altLang="en-US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照光</a:t>
            </a:r>
            <a:endParaRPr lang="zh-CN" altLang="en-US" dirty="0">
              <a:solidFill>
                <a:srgbClr val="0000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198" name="Text Box 8"/>
          <p:cNvSpPr txBox="1"/>
          <p:nvPr/>
        </p:nvSpPr>
        <p:spPr>
          <a:xfrm>
            <a:off x="2667000" y="3025775"/>
            <a:ext cx="2541588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酒精脱色</a:t>
            </a:r>
            <a:endParaRPr lang="zh-CN" altLang="en-US" dirty="0">
              <a:solidFill>
                <a:srgbClr val="0000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199" name="Rectangle 9"/>
          <p:cNvSpPr/>
          <p:nvPr/>
        </p:nvSpPr>
        <p:spPr>
          <a:xfrm>
            <a:off x="2667000" y="3733800"/>
            <a:ext cx="2917825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5.</a:t>
            </a:r>
            <a:r>
              <a:rPr lang="zh-CN" altLang="en-US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清水漂洗</a:t>
            </a:r>
            <a:r>
              <a:rPr lang="en-US" altLang="zh-CN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dirty="0">
              <a:solidFill>
                <a:srgbClr val="0000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200" name="矩形 8"/>
          <p:cNvSpPr/>
          <p:nvPr/>
        </p:nvSpPr>
        <p:spPr>
          <a:xfrm>
            <a:off x="2667000" y="4441825"/>
            <a:ext cx="3668713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6.</a:t>
            </a:r>
            <a:r>
              <a:rPr lang="zh-CN" altLang="en-US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滴加碘液染色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201" name="Rectangle 9"/>
          <p:cNvSpPr/>
          <p:nvPr/>
        </p:nvSpPr>
        <p:spPr>
          <a:xfrm>
            <a:off x="2667000" y="5148263"/>
            <a:ext cx="2917825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7.</a:t>
            </a:r>
            <a:r>
              <a:rPr lang="zh-CN" altLang="en-US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清水漂洗</a:t>
            </a:r>
            <a:r>
              <a:rPr lang="en-US" altLang="zh-CN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zh-CN" altLang="en-US" dirty="0">
              <a:solidFill>
                <a:srgbClr val="0000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202" name="Rectangle 10"/>
          <p:cNvSpPr/>
          <p:nvPr/>
        </p:nvSpPr>
        <p:spPr>
          <a:xfrm>
            <a:off x="2667000" y="5856288"/>
            <a:ext cx="1547813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8.</a:t>
            </a:r>
            <a:r>
              <a:rPr lang="zh-CN" altLang="en-US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显色</a:t>
            </a:r>
            <a:endParaRPr lang="zh-CN" altLang="en-US" dirty="0">
              <a:solidFill>
                <a:srgbClr val="0000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8788" y="84138"/>
            <a:ext cx="5430838" cy="609600"/>
          </a:xfrm>
          <a:prstGeom prst="rect">
            <a:avLst/>
          </a:prstGeom>
          <a:solidFill>
            <a:srgbClr val="E7FDF3"/>
          </a:solidFill>
          <a:ln>
            <a:solidFill>
              <a:srgbClr val="C6FAE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绿色植物的光合作用需要光照吗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?</a:t>
            </a:r>
            <a:endParaRPr kumimoji="1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修改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t="16576" r="19154" b="20078"/>
          <a:stretch>
            <a:fillRect/>
          </a:stretch>
        </p:blipFill>
        <p:spPr bwMode="auto">
          <a:xfrm>
            <a:off x="3141663" y="2133600"/>
            <a:ext cx="3335337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0" y="0"/>
            <a:ext cx="3048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400" dirty="0">
                <a:solidFill>
                  <a:srgbClr val="3333CC"/>
                </a:solidFill>
                <a:ea typeface="黑体" panose="02010609060101010101" pitchFamily="49" charset="-122"/>
              </a:rPr>
              <a:t>实验：</a:t>
            </a:r>
            <a:endParaRPr lang="zh-CN" altLang="en-US" sz="4400" dirty="0">
              <a:solidFill>
                <a:srgbClr val="3333CC"/>
              </a:solidFill>
              <a:ea typeface="黑体" panose="02010609060101010101" pitchFamily="49" charset="-122"/>
            </a:endParaRP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2676525" y="4114800"/>
            <a:ext cx="20574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A50021"/>
                </a:solidFill>
              </a:rPr>
              <a:t>A.</a:t>
            </a:r>
            <a:r>
              <a:rPr lang="zh-CN" altLang="en-US" sz="2400" dirty="0">
                <a:solidFill>
                  <a:srgbClr val="A50021"/>
                </a:solidFill>
              </a:rPr>
              <a:t>活的种子</a:t>
            </a:r>
            <a:endParaRPr lang="zh-CN" altLang="en-US" sz="2400" dirty="0">
              <a:solidFill>
                <a:srgbClr val="A50021"/>
              </a:solidFill>
            </a:endParaRPr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5131606" y="4114800"/>
            <a:ext cx="20574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A50021"/>
                </a:solidFill>
              </a:rPr>
              <a:t>B.</a:t>
            </a:r>
            <a:r>
              <a:rPr lang="zh-CN" altLang="en-US" sz="2400" dirty="0">
                <a:solidFill>
                  <a:srgbClr val="A50021"/>
                </a:solidFill>
              </a:rPr>
              <a:t>烫熟的种子</a:t>
            </a:r>
            <a:endParaRPr lang="zh-CN" altLang="en-US" sz="2400" dirty="0">
              <a:solidFill>
                <a:srgbClr val="A50021"/>
              </a:solidFill>
            </a:endParaRPr>
          </a:p>
        </p:txBody>
      </p:sp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381000" y="762000"/>
            <a:ext cx="121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>
                <a:solidFill>
                  <a:srgbClr val="FF0000"/>
                </a:solidFill>
                <a:ea typeface="幼圆" pitchFamily="49" charset="-122"/>
              </a:rPr>
              <a:t>观察</a:t>
            </a:r>
            <a:endParaRPr lang="zh-CN" altLang="en-US">
              <a:solidFill>
                <a:srgbClr val="FF0000"/>
              </a:solidFill>
              <a:ea typeface="幼圆" pitchFamily="49" charset="-122"/>
            </a:endParaRPr>
          </a:p>
        </p:txBody>
      </p:sp>
      <p:sp>
        <p:nvSpPr>
          <p:cNvPr id="8199" name="Text Box 9"/>
          <p:cNvSpPr txBox="1">
            <a:spLocks noChangeArrowheads="1"/>
          </p:cNvSpPr>
          <p:nvPr/>
        </p:nvSpPr>
        <p:spPr bwMode="auto">
          <a:xfrm>
            <a:off x="3015643" y="524203"/>
            <a:ext cx="415209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幼圆" pitchFamily="49" charset="-122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幼圆" pitchFamily="49" charset="-122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幼圆" pitchFamily="49" charset="-122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幼圆" pitchFamily="49" charset="-122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幼圆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幼圆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幼圆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幼圆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幼圆" pitchFamily="49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dirty="0">
                <a:latin typeface="+mn-ea"/>
                <a:ea typeface="+mn-ea"/>
              </a:rPr>
              <a:t>密封，</a:t>
            </a:r>
            <a:r>
              <a:rPr lang="zh-CN" altLang="en-US" sz="2800" u="sng" dirty="0">
                <a:latin typeface="黑体" panose="02010609060101010101" pitchFamily="49" charset="-122"/>
                <a:ea typeface="黑体" panose="02010609060101010101" pitchFamily="49" charset="-122"/>
              </a:rPr>
              <a:t>黑暗处</a:t>
            </a:r>
            <a:r>
              <a:rPr lang="zh-CN" altLang="en-US" sz="2800" dirty="0">
                <a:latin typeface="+mn-ea"/>
                <a:ea typeface="+mn-ea"/>
              </a:rPr>
              <a:t>放置一昼夜</a:t>
            </a:r>
            <a:endParaRPr lang="zh-CN" altLang="en-US" sz="2800" dirty="0">
              <a:latin typeface="+mn-ea"/>
              <a:ea typeface="+mn-ea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286000" y="5411153"/>
            <a:ext cx="512832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幼圆" pitchFamily="49" charset="-122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幼圆" pitchFamily="49" charset="-122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幼圆" pitchFamily="49" charset="-122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幼圆" pitchFamily="49" charset="-122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幼圆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幼圆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幼圆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幼圆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幼圆" pitchFamily="49" charset="-122"/>
              </a:defRPr>
            </a:lvl9pPr>
          </a:lstStyle>
          <a:p>
            <a:pPr eaLnBrk="1" hangingPunct="1">
              <a:defRPr/>
            </a:pPr>
            <a:r>
              <a:rPr lang="zh-CN" altLang="en-US" dirty="0">
                <a:solidFill>
                  <a:srgbClr val="000000"/>
                </a:solidFill>
                <a:ea typeface="宋体" panose="02010600030101010101" pitchFamily="2" charset="-122"/>
              </a:rPr>
              <a:t>活的植物会产生二氧化碳。</a:t>
            </a:r>
            <a:endParaRPr lang="zh-CN" altLang="en-US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grpSp>
        <p:nvGrpSpPr>
          <p:cNvPr id="2" name="Group 14"/>
          <p:cNvGrpSpPr/>
          <p:nvPr/>
        </p:nvGrpSpPr>
        <p:grpSpPr bwMode="auto">
          <a:xfrm>
            <a:off x="180481" y="4738688"/>
            <a:ext cx="8621284" cy="1128712"/>
            <a:chOff x="357" y="2640"/>
            <a:chExt cx="4726" cy="711"/>
          </a:xfrm>
        </p:grpSpPr>
        <p:sp>
          <p:nvSpPr>
            <p:cNvPr id="20498" name="Text Box 6"/>
            <p:cNvSpPr txBox="1">
              <a:spLocks noChangeArrowheads="1"/>
            </p:cNvSpPr>
            <p:nvPr/>
          </p:nvSpPr>
          <p:spPr bwMode="auto">
            <a:xfrm>
              <a:off x="1339" y="2703"/>
              <a:ext cx="374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400" dirty="0">
                  <a:solidFill>
                    <a:srgbClr val="000099"/>
                  </a:solidFill>
                </a:rPr>
                <a:t>A.</a:t>
              </a:r>
              <a:r>
                <a:rPr lang="zh-CN" altLang="en-US" sz="2400" dirty="0">
                  <a:solidFill>
                    <a:srgbClr val="000099"/>
                  </a:solidFill>
                  <a:ea typeface="黑体" panose="02010609060101010101" pitchFamily="49" charset="-122"/>
                </a:rPr>
                <a:t>澄清的石灰水</a:t>
              </a:r>
              <a:r>
                <a:rPr lang="zh-CN" altLang="en-US" sz="2400" dirty="0">
                  <a:solidFill>
                    <a:srgbClr val="FF0000"/>
                  </a:solidFill>
                  <a:ea typeface="黑体" panose="02010609060101010101" pitchFamily="49" charset="-122"/>
                </a:rPr>
                <a:t>变浑浊  </a:t>
              </a:r>
              <a:r>
                <a:rPr lang="en-US" altLang="zh-CN" sz="2400" dirty="0">
                  <a:solidFill>
                    <a:srgbClr val="000099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rPr>
                <a:t>B. </a:t>
              </a:r>
              <a:r>
                <a:rPr lang="zh-CN" altLang="en-US" sz="2400" dirty="0">
                  <a:solidFill>
                    <a:srgbClr val="000099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rPr>
                <a:t>澄清的石灰水</a:t>
              </a:r>
              <a:r>
                <a:rPr lang="zh-CN" altLang="en-US" sz="2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rPr>
                <a:t>不浑浊</a:t>
              </a:r>
              <a:endPara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endParaRPr>
            </a:p>
          </p:txBody>
        </p:sp>
        <p:sp>
          <p:nvSpPr>
            <p:cNvPr id="20499" name="Rectangle 9"/>
            <p:cNvSpPr>
              <a:spLocks noChangeArrowheads="1"/>
            </p:cNvSpPr>
            <p:nvPr/>
          </p:nvSpPr>
          <p:spPr bwMode="auto">
            <a:xfrm>
              <a:off x="1968" y="3024"/>
              <a:ext cx="177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zh-CN" altLang="en-US" sz="280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500" name="Text Box 13"/>
            <p:cNvSpPr txBox="1">
              <a:spLocks noChangeArrowheads="1"/>
            </p:cNvSpPr>
            <p:nvPr/>
          </p:nvSpPr>
          <p:spPr bwMode="auto">
            <a:xfrm>
              <a:off x="357" y="2640"/>
              <a:ext cx="1044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3000" dirty="0">
                  <a:solidFill>
                    <a:srgbClr val="FF0000"/>
                  </a:solidFill>
                  <a:ea typeface="幼圆" pitchFamily="49" charset="-122"/>
                </a:rPr>
                <a:t>实验现象：</a:t>
              </a:r>
              <a:endParaRPr lang="zh-CN" altLang="en-US" sz="3000" dirty="0">
                <a:solidFill>
                  <a:srgbClr val="FF0000"/>
                </a:solidFill>
                <a:ea typeface="幼圆" pitchFamily="49" charset="-122"/>
              </a:endParaRPr>
            </a:p>
          </p:txBody>
        </p:sp>
      </p:grp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228600" y="5409565"/>
            <a:ext cx="2216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ea typeface="幼圆" pitchFamily="49" charset="-122"/>
              </a:rPr>
              <a:t>实验结论：</a:t>
            </a:r>
            <a:endParaRPr lang="zh-CN" altLang="en-US">
              <a:ea typeface="幼圆" pitchFamily="49" charset="-122"/>
            </a:endParaRPr>
          </a:p>
        </p:txBody>
      </p:sp>
      <p:pic>
        <p:nvPicPr>
          <p:cNvPr id="20492" name="图片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4" r="28009"/>
          <a:stretch>
            <a:fillRect/>
          </a:stretch>
        </p:blipFill>
        <p:spPr bwMode="auto">
          <a:xfrm rot="8773758">
            <a:off x="5346700" y="968375"/>
            <a:ext cx="1093788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12" r="-2" b="16039"/>
          <a:stretch>
            <a:fillRect/>
          </a:stretch>
        </p:blipFill>
        <p:spPr bwMode="auto">
          <a:xfrm>
            <a:off x="7233514" y="2580967"/>
            <a:ext cx="1766067" cy="196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图片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0" r="-2" b="16039"/>
          <a:stretch>
            <a:fillRect/>
          </a:stretch>
        </p:blipFill>
        <p:spPr bwMode="auto">
          <a:xfrm>
            <a:off x="496966" y="2550376"/>
            <a:ext cx="1781877" cy="200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5" name="矩形 5"/>
          <p:cNvSpPr>
            <a:spLocks noChangeArrowheads="1"/>
          </p:cNvSpPr>
          <p:nvPr/>
        </p:nvSpPr>
        <p:spPr bwMode="auto">
          <a:xfrm>
            <a:off x="7489534" y="3586180"/>
            <a:ext cx="1107996" cy="78897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>
              <a:ea typeface="幼圆" pitchFamily="49" charset="-122"/>
            </a:endParaRPr>
          </a:p>
        </p:txBody>
      </p:sp>
      <p:cxnSp>
        <p:nvCxnSpPr>
          <p:cNvPr id="20496" name="直线箭头连接符 7"/>
          <p:cNvCxnSpPr>
            <a:cxnSpLocks noChangeShapeType="1"/>
          </p:cNvCxnSpPr>
          <p:nvPr/>
        </p:nvCxnSpPr>
        <p:spPr bwMode="auto">
          <a:xfrm flipH="1">
            <a:off x="2483222" y="1652588"/>
            <a:ext cx="1064842" cy="109840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7" name="直线箭头连接符 23"/>
          <p:cNvCxnSpPr>
            <a:cxnSpLocks noChangeShapeType="1"/>
          </p:cNvCxnSpPr>
          <p:nvPr/>
        </p:nvCxnSpPr>
        <p:spPr bwMode="auto">
          <a:xfrm>
            <a:off x="6105525" y="1670050"/>
            <a:ext cx="1127989" cy="81583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矩形 5"/>
          <p:cNvSpPr>
            <a:spLocks noChangeArrowheads="1"/>
          </p:cNvSpPr>
          <p:nvPr/>
        </p:nvSpPr>
        <p:spPr bwMode="auto">
          <a:xfrm>
            <a:off x="737653" y="3575002"/>
            <a:ext cx="1107997" cy="80014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>
              <a:ea typeface="幼圆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0494" y="1776253"/>
            <a:ext cx="1107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澄清的</a:t>
            </a:r>
            <a:endParaRPr kumimoji="1" lang="en-US" altLang="zh-CN" sz="24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r>
              <a:rPr kumimoji="1"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石灰水</a:t>
            </a:r>
            <a:endParaRPr kumimoji="1" lang="zh-CN" altLang="en-US" sz="24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539037" y="1776177"/>
            <a:ext cx="1107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澄清的</a:t>
            </a:r>
            <a:endParaRPr kumimoji="1" lang="en-US" altLang="zh-CN" sz="24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r>
              <a:rPr kumimoji="1"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石灰水</a:t>
            </a:r>
            <a:endParaRPr kumimoji="1" lang="zh-CN" altLang="en-US" sz="24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20491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4" r="28009"/>
          <a:stretch>
            <a:fillRect/>
          </a:stretch>
        </p:blipFill>
        <p:spPr bwMode="auto">
          <a:xfrm rot="8773758">
            <a:off x="3293913" y="949111"/>
            <a:ext cx="1148653" cy="121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直接连接符 27"/>
          <p:cNvCxnSpPr/>
          <p:nvPr/>
        </p:nvCxnSpPr>
        <p:spPr bwMode="auto">
          <a:xfrm>
            <a:off x="3509349" y="2333484"/>
            <a:ext cx="533386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直接连接符 28"/>
          <p:cNvCxnSpPr/>
          <p:nvPr/>
        </p:nvCxnSpPr>
        <p:spPr bwMode="auto">
          <a:xfrm>
            <a:off x="5486376" y="2333484"/>
            <a:ext cx="533386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8" t="6684" r="27608" b="28983"/>
          <a:stretch>
            <a:fillRect/>
          </a:stretch>
        </p:blipFill>
        <p:spPr bwMode="auto">
          <a:xfrm>
            <a:off x="3257603" y="2911965"/>
            <a:ext cx="1064842" cy="10733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06" t="31700" r="25309" b="54020"/>
          <a:stretch>
            <a:fillRect/>
          </a:stretch>
        </p:blipFill>
        <p:spPr>
          <a:xfrm rot="5400000">
            <a:off x="5287440" y="2980660"/>
            <a:ext cx="981077" cy="9535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bldLvl="0" animBg="1"/>
      <p:bldP spid="10" grpId="0" bldLvl="0" animBg="1"/>
      <p:bldP spid="15" grpId="0"/>
      <p:bldP spid="20495" grpId="0" bldLvl="0" animBg="1"/>
      <p:bldP spid="23" grpId="0" bldLvl="0" animBg="1"/>
      <p:bldP spid="23" grpId="1" bldLvl="0" animBg="1"/>
      <p:bldP spid="3" grpId="0"/>
      <p:bldP spid="2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234" t="2674" r="5636" b="11745"/>
          <a:stretch>
            <a:fillRect/>
          </a:stretch>
        </p:blipFill>
        <p:spPr>
          <a:xfrm>
            <a:off x="2286000" y="2895600"/>
            <a:ext cx="3938905" cy="34074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2400" y="0"/>
            <a:ext cx="8771255" cy="26911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600"/>
              <a:t>将一盆经黑暗处理的银边天竺葵(叶片边缘部分的细胞中无叶绿体)的一个叶片，用两个圆形的黑纸片在叶片的上下两面遮盖起来，然后放在阳光下照射几个小时。取下叶片，先用酒精脱色,再经漂洗，最后在叶片上滴加碘液。请回答下列问题。</a:t>
            </a:r>
            <a:r>
              <a:rPr lang="en-US" altLang="zh-CN" sz="2600"/>
              <a:t> </a:t>
            </a:r>
            <a:r>
              <a:rPr lang="zh-CN" altLang="en-US" sz="2600"/>
              <a:t>(1)试分析滴加碘液后各部位出现的现象。</a:t>
            </a:r>
            <a:endParaRPr lang="zh-CN" altLang="en-US" sz="26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244" name="picture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52400" y="87630"/>
            <a:ext cx="7991475" cy="2732405"/>
          </a:xfrm>
          <a:prstGeom prst="rect">
            <a:avLst/>
          </a:prstGeom>
        </p:spPr>
      </p:pic>
      <p:sp>
        <p:nvSpPr>
          <p:cNvPr id="103" name="文本框 102"/>
          <p:cNvSpPr txBox="1"/>
          <p:nvPr/>
        </p:nvSpPr>
        <p:spPr>
          <a:xfrm>
            <a:off x="-76200" y="2743200"/>
            <a:ext cx="9159240" cy="40093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①盆栽牵牛花植株放在暗处一昼夜后，将相同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的三个叶片分别置于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A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、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B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、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C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三个透明塑料软瓶内，密封瓶口，设为甲装置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;   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② 将甲装置移到光下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6h;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③ 分别将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A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、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B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、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C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瓶的导管伸入澄清石灰水中，打开阀门，轻挤塑料瓶，观察石灰水的变化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;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④ 取下三瓶内的叶片，分别用乙装置脱色</a:t>
            </a:r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;</a:t>
            </a:r>
            <a:endParaRPr lang="en-US" sz="28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⑤ 取出叶片，漂洗后滴加碘液。</a:t>
            </a:r>
            <a:endParaRPr lang="en-US" altLang="en-US" sz="28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244" name="picture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6835" y="87630"/>
            <a:ext cx="8642350" cy="2955290"/>
          </a:xfrm>
          <a:prstGeom prst="rect">
            <a:avLst/>
          </a:prstGeom>
        </p:spPr>
      </p:pic>
      <p:sp>
        <p:nvSpPr>
          <p:cNvPr id="103" name="文本框 102"/>
          <p:cNvSpPr txBox="1"/>
          <p:nvPr/>
        </p:nvSpPr>
        <p:spPr>
          <a:xfrm>
            <a:off x="-76200" y="3048000"/>
            <a:ext cx="9159240" cy="28898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（1）将牵牛花植株放在黑暗处一昼夜的目的是利用细胞内_______作用将叶片中的_______转运消耗掉。</a:t>
            </a:r>
            <a:endParaRPr sz="28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（2）观察甲装置可知:A与B构成的对照实验，变量是_______;B与C构成的对照实验，变量是_______。A与C不能构成对照实验，因为两者之间存在着_______个变量。</a:t>
            </a:r>
            <a:endParaRPr sz="28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244" name="picture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6835" y="87630"/>
            <a:ext cx="8642350" cy="2955290"/>
          </a:xfrm>
          <a:prstGeom prst="rect">
            <a:avLst/>
          </a:prstGeom>
        </p:spPr>
      </p:pic>
      <p:sp>
        <p:nvSpPr>
          <p:cNvPr id="103" name="文本框 102"/>
          <p:cNvSpPr txBox="1"/>
          <p:nvPr/>
        </p:nvSpPr>
        <p:spPr>
          <a:xfrm>
            <a:off x="215265" y="3048000"/>
            <a:ext cx="8867775" cy="3449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（3）步骤③ 中，从A瓶挤出的气体会使澄清石灰水变混浊，原因是瓶中气体含有较多的_______，这是叶片进行_______作用产生的;从B瓶挤出的气体不使澄清石灰水变混浊，原因是瓶中的二氧化碳被叶片进行的_______作用消耗完了。</a:t>
            </a:r>
            <a:endParaRPr sz="28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sz="28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244" name="picture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6835" y="87630"/>
            <a:ext cx="8642350" cy="2955290"/>
          </a:xfrm>
          <a:prstGeom prst="rect">
            <a:avLst/>
          </a:prstGeom>
        </p:spPr>
      </p:pic>
      <p:sp>
        <p:nvSpPr>
          <p:cNvPr id="103" name="文本框 102"/>
          <p:cNvSpPr txBox="1"/>
          <p:nvPr/>
        </p:nvSpPr>
        <p:spPr>
          <a:xfrm>
            <a:off x="186690" y="3048000"/>
            <a:ext cx="8896350" cy="28898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（4）步骤④ 用乙装置脱色时，小烧杯内装的液体是_______，观察叶片颜色的变化，直至呈现_______色。</a:t>
            </a:r>
            <a:endParaRPr sz="28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（5）步骤⑤ 滴加碘液后，变蓝的是取自____瓶的叶片实验证明:绿叶制造淀粉不可缺少的条件是_______，</a:t>
            </a:r>
            <a:endParaRPr sz="28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所需的原料有二氧化碳。</a:t>
            </a:r>
            <a:endParaRPr sz="28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2400" y="2380144"/>
            <a:ext cx="8993362" cy="394445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2400" y="76200"/>
            <a:ext cx="8839200" cy="2270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/>
              <a:t>P126  26.(9 </a:t>
            </a:r>
            <a:r>
              <a:rPr lang="zh-CN" altLang="en-US" sz="2800" dirty="0"/>
              <a:t>分</a:t>
            </a:r>
            <a:r>
              <a:rPr lang="en-US" altLang="zh-CN" sz="2800" dirty="0"/>
              <a:t>)</a:t>
            </a:r>
            <a:r>
              <a:rPr lang="zh-CN" altLang="en-US" sz="2800" dirty="0"/>
              <a:t>下图甲表示在一个玻璃瓶内装上萌发的种子，并通过导管与一盆用塑料袋罩住的绿色植物连通，乙表示该植物在晴朗的夏季一天 </a:t>
            </a:r>
            <a:r>
              <a:rPr lang="en-US" altLang="zh-CN" sz="2800" dirty="0"/>
              <a:t>24h</a:t>
            </a:r>
            <a:r>
              <a:rPr lang="zh-CN" altLang="en-US" sz="2800" dirty="0"/>
              <a:t>内呼吸作用和光合作用强度的变化曲线。请据图回答下列问题。</a:t>
            </a:r>
            <a:endParaRPr lang="zh-CN" altLang="en-US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地膜大棚膜"/>
          <p:cNvPicPr>
            <a:picLocks noChangeAspect="1"/>
          </p:cNvPicPr>
          <p:nvPr/>
        </p:nvPicPr>
        <p:blipFill>
          <a:blip r:embed="rId1">
            <a:lum bright="12000" contrast="6000"/>
          </a:blip>
          <a:stretch>
            <a:fillRect/>
          </a:stretch>
        </p:blipFill>
        <p:spPr>
          <a:xfrm>
            <a:off x="0" y="1195070"/>
            <a:ext cx="6167120" cy="462534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629400" y="1524000"/>
            <a:ext cx="1890395" cy="664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>
              <a:lnSpc>
                <a:spcPct val="100000"/>
              </a:lnSpc>
            </a:pPr>
            <a:r>
              <a:rPr lang="zh-CN" altLang="en-US"/>
              <a:t>盖大棚膜</a:t>
            </a:r>
            <a:endParaRPr lang="zh-CN" altLang="en-US"/>
          </a:p>
          <a:p>
            <a:pPr>
              <a:lnSpc>
                <a:spcPct val="150000"/>
              </a:lnSpc>
            </a:pP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172200" y="4724400"/>
            <a:ext cx="2932430" cy="5969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>
              <a:lnSpc>
                <a:spcPct val="100000"/>
              </a:lnSpc>
            </a:pPr>
            <a:r>
              <a:rPr lang="zh-CN" altLang="en-US">
                <a:sym typeface="+mn-ea"/>
              </a:rPr>
              <a:t>草莓苗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盖地膜</a:t>
            </a:r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367665" y="862330"/>
            <a:ext cx="591185" cy="583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non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Calibri" panose="020F0502020204030204" charset="0"/>
              </a:rPr>
              <a:t>①</a:t>
            </a:r>
            <a:endParaRPr lang="zh-CN" altLang="en-US">
              <a:solidFill>
                <a:srgbClr val="FF0000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7"/>
          <p:cNvSpPr txBox="1">
            <a:spLocks noChangeArrowheads="1"/>
          </p:cNvSpPr>
          <p:nvPr/>
        </p:nvSpPr>
        <p:spPr bwMode="auto">
          <a:xfrm>
            <a:off x="205740" y="5597843"/>
            <a:ext cx="1403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有机物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795" name="Text Box 8"/>
          <p:cNvSpPr txBox="1">
            <a:spLocks noChangeArrowheads="1"/>
          </p:cNvSpPr>
          <p:nvPr/>
        </p:nvSpPr>
        <p:spPr bwMode="auto">
          <a:xfrm>
            <a:off x="6333490" y="5643880"/>
            <a:ext cx="996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＋水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796" name="Line 9"/>
          <p:cNvSpPr>
            <a:spLocks noChangeShapeType="1"/>
          </p:cNvSpPr>
          <p:nvPr/>
        </p:nvSpPr>
        <p:spPr bwMode="auto">
          <a:xfrm>
            <a:off x="3056890" y="5902643"/>
            <a:ext cx="1568450" cy="15875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3797" name="Text Box 10"/>
          <p:cNvSpPr txBox="1">
            <a:spLocks noChangeArrowheads="1"/>
          </p:cNvSpPr>
          <p:nvPr/>
        </p:nvSpPr>
        <p:spPr bwMode="auto">
          <a:xfrm>
            <a:off x="3133090" y="5994718"/>
            <a:ext cx="1403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活细胞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798" name="Rectangle 12"/>
          <p:cNvSpPr>
            <a:spLocks noChangeArrowheads="1"/>
          </p:cNvSpPr>
          <p:nvPr/>
        </p:nvSpPr>
        <p:spPr bwMode="auto">
          <a:xfrm>
            <a:off x="4580890" y="5613718"/>
            <a:ext cx="18097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二氧化碳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799" name="Rectangle 13"/>
          <p:cNvSpPr>
            <a:spLocks noChangeArrowheads="1"/>
          </p:cNvSpPr>
          <p:nvPr/>
        </p:nvSpPr>
        <p:spPr bwMode="auto">
          <a:xfrm>
            <a:off x="2066290" y="5613718"/>
            <a:ext cx="9969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氧气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00" name="Text Box 16"/>
          <p:cNvSpPr txBox="1">
            <a:spLocks noChangeArrowheads="1"/>
          </p:cNvSpPr>
          <p:nvPr/>
        </p:nvSpPr>
        <p:spPr bwMode="auto">
          <a:xfrm>
            <a:off x="594995" y="4620260"/>
            <a:ext cx="46990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呼吸作用（有氧呼吸）：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01" name="Rectangle 17"/>
          <p:cNvSpPr>
            <a:spLocks noChangeArrowheads="1"/>
          </p:cNvSpPr>
          <p:nvPr/>
        </p:nvSpPr>
        <p:spPr bwMode="auto">
          <a:xfrm>
            <a:off x="1532890" y="5613718"/>
            <a:ext cx="5905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＋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02" name="Text Box 8"/>
          <p:cNvSpPr txBox="1">
            <a:spLocks noChangeArrowheads="1"/>
          </p:cNvSpPr>
          <p:nvPr/>
        </p:nvSpPr>
        <p:spPr bwMode="auto">
          <a:xfrm>
            <a:off x="7247890" y="5613718"/>
            <a:ext cx="1403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＋能量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03" name="Text Box 16"/>
          <p:cNvSpPr txBox="1">
            <a:spLocks noChangeArrowheads="1"/>
          </p:cNvSpPr>
          <p:nvPr/>
        </p:nvSpPr>
        <p:spPr bwMode="auto">
          <a:xfrm>
            <a:off x="609600" y="2411730"/>
            <a:ext cx="22098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光合作用：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04" name="Text Box 2"/>
          <p:cNvSpPr txBox="1">
            <a:spLocks noChangeArrowheads="1"/>
          </p:cNvSpPr>
          <p:nvPr/>
        </p:nvSpPr>
        <p:spPr bwMode="auto">
          <a:xfrm>
            <a:off x="774383" y="3275013"/>
            <a:ext cx="263271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二氧化碳＋水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421" name="Line 3"/>
          <p:cNvSpPr>
            <a:spLocks noChangeShapeType="1"/>
          </p:cNvSpPr>
          <p:nvPr/>
        </p:nvSpPr>
        <p:spPr bwMode="auto">
          <a:xfrm>
            <a:off x="3555683" y="3603625"/>
            <a:ext cx="1568450" cy="15875"/>
          </a:xfrm>
          <a:prstGeom prst="line">
            <a:avLst/>
          </a:prstGeom>
          <a:ln w="57150"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pPr>
              <a:defRPr/>
            </a:pPr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33806" name="Text Box 4"/>
          <p:cNvSpPr txBox="1">
            <a:spLocks noChangeArrowheads="1"/>
          </p:cNvSpPr>
          <p:nvPr/>
        </p:nvSpPr>
        <p:spPr bwMode="auto">
          <a:xfrm>
            <a:off x="3846195" y="2928938"/>
            <a:ext cx="59118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光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07" name="Text Box 5"/>
          <p:cNvSpPr txBox="1">
            <a:spLocks noChangeArrowheads="1"/>
          </p:cNvSpPr>
          <p:nvPr/>
        </p:nvSpPr>
        <p:spPr bwMode="auto">
          <a:xfrm>
            <a:off x="3465195" y="3709988"/>
            <a:ext cx="140779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叶绿体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08" name="Text Box 6"/>
          <p:cNvSpPr txBox="1">
            <a:spLocks noChangeArrowheads="1"/>
          </p:cNvSpPr>
          <p:nvPr/>
        </p:nvSpPr>
        <p:spPr bwMode="auto">
          <a:xfrm>
            <a:off x="5030470" y="3289300"/>
            <a:ext cx="263271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有机物＋氧气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上箭头 1"/>
          <p:cNvSpPr/>
          <p:nvPr/>
        </p:nvSpPr>
        <p:spPr>
          <a:xfrm>
            <a:off x="75883" y="2928938"/>
            <a:ext cx="692150" cy="1062037"/>
          </a:xfrm>
          <a:prstGeom prst="upArrow">
            <a:avLst/>
          </a:prstGeom>
          <a:solidFill>
            <a:srgbClr val="FF0000"/>
          </a:solidFill>
          <a:ln w="55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endParaRPr kumimoji="1"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上箭头 17"/>
          <p:cNvSpPr/>
          <p:nvPr/>
        </p:nvSpPr>
        <p:spPr>
          <a:xfrm rot="10800000">
            <a:off x="251778" y="4607243"/>
            <a:ext cx="339725" cy="749300"/>
          </a:xfrm>
          <a:prstGeom prst="upArrow">
            <a:avLst/>
          </a:prstGeom>
          <a:solidFill>
            <a:srgbClr val="FF0000"/>
          </a:solidFill>
          <a:ln w="55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endParaRPr kumimoji="1" lang="zh-CN" altLang="en-US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11" name="文本框 3"/>
          <p:cNvSpPr txBox="1">
            <a:spLocks noChangeArrowheads="1"/>
          </p:cNvSpPr>
          <p:nvPr/>
        </p:nvSpPr>
        <p:spPr bwMode="auto">
          <a:xfrm>
            <a:off x="5387975" y="2438083"/>
            <a:ext cx="3449320" cy="53403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白天或有光时进行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812" name="文本框 20"/>
          <p:cNvSpPr txBox="1">
            <a:spLocks noChangeArrowheads="1"/>
          </p:cNvSpPr>
          <p:nvPr/>
        </p:nvSpPr>
        <p:spPr bwMode="auto">
          <a:xfrm>
            <a:off x="5410200" y="4607243"/>
            <a:ext cx="1816100" cy="53403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全天进行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04800" y="842645"/>
            <a:ext cx="8404860" cy="1216660"/>
          </a:xfrm>
          <a:prstGeom prst="rect">
            <a:avLst/>
          </a:prstGeom>
          <a:ln w="38100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altLang="zh-CN" sz="3200" dirty="0">
                <a:solidFill>
                  <a:srgbClr val="CC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</a:t>
            </a:r>
            <a:r>
              <a:rPr lang="zh-CN" altLang="en-US" sz="32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光合作用</a:t>
            </a:r>
            <a:r>
              <a:rPr lang="en-US" altLang="zh-CN" sz="3200" dirty="0">
                <a:solidFill>
                  <a:srgbClr val="CC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  </a:t>
            </a:r>
            <a:r>
              <a:rPr lang="zh-CN" altLang="en-US" sz="32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呼吸作用</a:t>
            </a:r>
            <a:endParaRPr lang="zh-CN" altLang="en-US" sz="32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 ea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zh-CN" altLang="en-US" sz="32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合成有机物</a:t>
            </a:r>
            <a:r>
              <a:rPr lang="en-US" altLang="zh-CN" sz="32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- </a:t>
            </a:r>
            <a:r>
              <a:rPr lang="zh-CN" altLang="en-US" sz="32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分解的有机物</a:t>
            </a:r>
            <a:r>
              <a:rPr lang="en-US" altLang="zh-CN" sz="32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= </a:t>
            </a:r>
            <a:endParaRPr lang="zh-CN" altLang="en-US" sz="3200" b="1">
              <a:solidFill>
                <a:srgbClr val="000066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52400" y="76200"/>
            <a:ext cx="1885950" cy="5664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zh-CN" altLang="en-US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提高产量</a:t>
            </a:r>
            <a:endParaRPr lang="zh-CN" altLang="en-US" sz="32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943600" y="1371600"/>
            <a:ext cx="2677160" cy="549910"/>
          </a:xfrm>
          <a:prstGeom prst="rect">
            <a:avLst/>
          </a:prstGeom>
          <a:ln w="381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zh-CN" altLang="en-US" sz="3200" b="1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积累的有机物</a:t>
            </a:r>
            <a:endParaRPr lang="zh-CN" altLang="en-US" sz="3200" b="1">
              <a:solidFill>
                <a:srgbClr val="000066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6" name="等腰三角形 5">
            <a:hlinkClick r:id="rId1" action="ppaction://hlinksldjump"/>
          </p:cNvPr>
          <p:cNvSpPr/>
          <p:nvPr/>
        </p:nvSpPr>
        <p:spPr>
          <a:xfrm>
            <a:off x="7772400" y="137160"/>
            <a:ext cx="914400" cy="624840"/>
          </a:xfrm>
          <a:prstGeom prst="triangle">
            <a:avLst/>
          </a:prstGeom>
          <a:ln>
            <a:headEnd type="none" w="med" len="med"/>
            <a:tailEnd type="none" w="med" len="med"/>
          </a:ln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4" grpId="1" animBg="1"/>
      <p:bldP spid="2" grpId="0" bldLvl="0" animBg="1"/>
      <p:bldP spid="2" grpId="1" animBg="1"/>
      <p:bldP spid="18" grpId="0" bldLvl="0" animBg="1"/>
      <p:bldP spid="18" grpId="1" animBg="1"/>
      <p:bldP spid="5" grpId="0" bldLvl="0" animBg="1"/>
      <p:bldP spid="5" grpId="1" animBg="1"/>
      <p:bldP spid="33812" grpId="0" bldLvl="0" animBg="1"/>
      <p:bldP spid="33811" grpId="0" bldLvl="0" animBg="1"/>
      <p:bldP spid="33812" grpId="1" animBg="1"/>
      <p:bldP spid="33811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17855" y="792480"/>
            <a:ext cx="2388870" cy="5683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P70--P72</a:t>
            </a:r>
            <a:endParaRPr lang="en-US" altLang="zh-CN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2400" y="2380144"/>
            <a:ext cx="8993362" cy="394445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2400" y="76200"/>
            <a:ext cx="8839200" cy="233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/>
              <a:t>P125  26.(9 </a:t>
            </a:r>
            <a:r>
              <a:rPr lang="zh-CN" altLang="en-US" sz="2800" dirty="0"/>
              <a:t>分</a:t>
            </a:r>
            <a:r>
              <a:rPr lang="en-US" altLang="zh-CN" sz="2800" dirty="0"/>
              <a:t>)</a:t>
            </a:r>
            <a:r>
              <a:rPr lang="zh-CN" altLang="en-US" sz="2800" dirty="0"/>
              <a:t>下图甲表示在一个玻璃瓶内装上萌发的种子，并通过导管与一盆用塑料袋罩住的绿色植物连通，乙表示该植物在晴朗的夏季一天 </a:t>
            </a:r>
            <a:r>
              <a:rPr lang="en-US" altLang="zh-CN" sz="2800" dirty="0"/>
              <a:t>24h</a:t>
            </a:r>
            <a:r>
              <a:rPr lang="zh-CN" altLang="en-US" sz="2800" dirty="0"/>
              <a:t>内呼吸作用和光合作用强度的变化曲线。请据图回答下列问题。</a:t>
            </a:r>
            <a:endParaRPr lang="zh-CN" altLang="en-US" sz="28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349"/>
          <a:stretch>
            <a:fillRect/>
          </a:stretch>
        </p:blipFill>
        <p:spPr>
          <a:xfrm>
            <a:off x="11430" y="-76056"/>
            <a:ext cx="9132570" cy="3437111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82" name="TextBox 9"/>
          <p:cNvSpPr txBox="1">
            <a:spLocks noChangeArrowheads="1"/>
          </p:cNvSpPr>
          <p:nvPr/>
        </p:nvSpPr>
        <p:spPr bwMode="auto">
          <a:xfrm>
            <a:off x="533400" y="4572000"/>
            <a:ext cx="324612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降低呼吸作用</a:t>
            </a:r>
            <a:endParaRPr lang="zh-CN" altLang="en-US" sz="40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683" name="TextBox 10"/>
          <p:cNvSpPr txBox="1">
            <a:spLocks noChangeArrowheads="1"/>
          </p:cNvSpPr>
          <p:nvPr/>
        </p:nvSpPr>
        <p:spPr bwMode="auto">
          <a:xfrm>
            <a:off x="2209800" y="5562600"/>
            <a:ext cx="4287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降低温度，降低氧气量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66800" y="990600"/>
            <a:ext cx="69342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适当延长光照时间，适当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增加光照强度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04900" y="3500438"/>
            <a:ext cx="69342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>
                <a:latin typeface="黑体" panose="02010609060101010101" pitchFamily="49" charset="-122"/>
                <a:ea typeface="黑体" panose="02010609060101010101" pitchFamily="49" charset="-122"/>
              </a:rPr>
              <a:t>5.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合理密植（增加光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照的面积）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66800" y="1676400"/>
            <a:ext cx="69342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适当增加二氧化碳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浓度和水分 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65213" y="2689225"/>
            <a:ext cx="7164387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800"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控制温度：白天适当升温，增强光合作用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822" name="TextBox 8"/>
          <p:cNvSpPr txBox="1">
            <a:spLocks noChangeArrowheads="1"/>
          </p:cNvSpPr>
          <p:nvPr/>
        </p:nvSpPr>
        <p:spPr bwMode="auto">
          <a:xfrm>
            <a:off x="1981200" y="142875"/>
            <a:ext cx="678180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提高光合作用，增加有机物积累。</a:t>
            </a:r>
            <a:endParaRPr lang="zh-CN" altLang="en-US" sz="36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66800" y="2286000"/>
            <a:ext cx="693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适当增加无机盐的供应（施肥）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824" name="TextBox 8"/>
          <p:cNvSpPr txBox="1">
            <a:spLocks noChangeArrowheads="1"/>
          </p:cNvSpPr>
          <p:nvPr/>
        </p:nvSpPr>
        <p:spPr bwMode="auto">
          <a:xfrm>
            <a:off x="152400" y="56515"/>
            <a:ext cx="18827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小结：</a:t>
            </a:r>
            <a:endParaRPr lang="zh-CN" altLang="en-US" sz="4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-2147482622" descr="IMG_8369(20240409-170823)"/>
          <p:cNvPicPr>
            <a:picLocks noChangeAspect="1"/>
          </p:cNvPicPr>
          <p:nvPr/>
        </p:nvPicPr>
        <p:blipFill>
          <a:blip r:embed="rId1"/>
          <a:srcRect l="66974" b="12155"/>
          <a:stretch>
            <a:fillRect/>
          </a:stretch>
        </p:blipFill>
        <p:spPr>
          <a:xfrm>
            <a:off x="1676400" y="1447800"/>
            <a:ext cx="5214620" cy="33191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914400" y="533400"/>
            <a:ext cx="70523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一天</a:t>
            </a:r>
            <a:r>
              <a:rPr lang="en-US" altLang="zh-CN"/>
              <a:t>24</a:t>
            </a:r>
            <a:r>
              <a:rPr lang="zh-CN" altLang="en-US"/>
              <a:t>小时，大棚内氧气</a:t>
            </a:r>
            <a:r>
              <a:rPr lang="zh-CN" altLang="en-US"/>
              <a:t>浓度变化。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752600" y="5097780"/>
            <a:ext cx="510476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0~6</a:t>
            </a:r>
            <a:r>
              <a:rPr lang="zh-CN" altLang="en-US"/>
              <a:t>时，</a:t>
            </a:r>
            <a:r>
              <a:rPr lang="en-US" altLang="zh-CN"/>
              <a:t>18~24</a:t>
            </a:r>
            <a:r>
              <a:rPr lang="zh-CN" altLang="en-US"/>
              <a:t>时，</a:t>
            </a:r>
            <a:endParaRPr lang="zh-CN" altLang="en-US"/>
          </a:p>
          <a:p>
            <a:r>
              <a:rPr lang="zh-CN" altLang="en-US"/>
              <a:t>为什么氧气浓度在</a:t>
            </a:r>
            <a:r>
              <a:rPr lang="zh-CN" altLang="en-US"/>
              <a:t>下降？</a:t>
            </a:r>
            <a:endParaRPr lang="zh-CN" alt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76835" y="1055370"/>
            <a:ext cx="870775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173355" indent="-173355"/>
            <a:r>
              <a:rPr lang="en-US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</a:t>
            </a:r>
            <a:r>
              <a:rPr lang="zh-CN" sz="2800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．为探究大棚内番茄提高产量的原因。进行了以下研究。请根据问题作答。</a:t>
            </a:r>
            <a:endParaRPr lang="zh-CN" altLang="en-US" sz="2800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2154555"/>
            <a:ext cx="2997200" cy="22237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" name="文本框 101"/>
          <p:cNvSpPr txBox="1"/>
          <p:nvPr/>
        </p:nvSpPr>
        <p:spPr>
          <a:xfrm>
            <a:off x="2032000" y="3345180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173355" indent="-173355"/>
            <a:r>
              <a:rPr lang="en-US" sz="1800" b="0">
                <a:latin typeface="宋体" panose="02010600030101010101" pitchFamily="2" charset="-122"/>
              </a:rPr>
              <a:t>  </a:t>
            </a:r>
            <a:endParaRPr lang="en-US" altLang="en-US" sz="1800" b="0">
              <a:latin typeface="宋体" panose="02010600030101010101" pitchFamily="2" charset="-122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762000" y="4655820"/>
            <a:ext cx="65335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en-US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r>
              <a:rPr lang="zh-CN" altLang="en-US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图</a:t>
            </a:r>
            <a:r>
              <a:rPr lang="zh-CN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甲</a:t>
            </a:r>
            <a:r>
              <a:rPr lang="en-US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     </a:t>
            </a:r>
            <a:r>
              <a:rPr lang="zh-CN" altLang="en-US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图</a:t>
            </a:r>
            <a:r>
              <a:rPr lang="zh-CN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乙</a:t>
            </a:r>
            <a:r>
              <a:rPr lang="en-US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    </a:t>
            </a:r>
            <a:r>
              <a:rPr lang="zh-CN" altLang="en-US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图</a:t>
            </a:r>
            <a:r>
              <a:rPr lang="zh-CN" b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丙</a:t>
            </a:r>
            <a:endParaRPr lang="zh-CN" altLang="en-US" b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6200" y="105410"/>
            <a:ext cx="4353560" cy="645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r>
              <a:rPr lang="zh-CN" altLang="en-US" sz="36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应用</a:t>
            </a:r>
            <a:r>
              <a:rPr lang="en-US" altLang="zh-CN" sz="36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r>
              <a:rPr lang="zh-CN" altLang="en-US" sz="36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解决实际</a:t>
            </a:r>
            <a:r>
              <a:rPr lang="zh-CN" altLang="en-US" sz="36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问题</a:t>
            </a:r>
            <a:endParaRPr lang="zh-CN" altLang="en-US" sz="360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819400" y="2198370"/>
            <a:ext cx="6167120" cy="2266950"/>
            <a:chOff x="4440" y="2982"/>
            <a:chExt cx="9712" cy="3570"/>
          </a:xfrm>
        </p:grpSpPr>
        <p:pic>
          <p:nvPicPr>
            <p:cNvPr id="3" name="图片 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440" y="2982"/>
              <a:ext cx="9712" cy="35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" name="图片 1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1590" y="3360"/>
              <a:ext cx="394" cy="437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24" descr="菁优网：http://www.jyeoo.com"/>
          <p:cNvPicPr>
            <a:picLocks noChangeAspect="1"/>
          </p:cNvPicPr>
          <p:nvPr/>
        </p:nvPicPr>
        <p:blipFill>
          <a:blip r:embed="rId1"/>
          <a:srcRect r="57659"/>
          <a:stretch>
            <a:fillRect/>
          </a:stretch>
        </p:blipFill>
        <p:spPr>
          <a:xfrm>
            <a:off x="914400" y="381000"/>
            <a:ext cx="4785360" cy="46469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304800" y="381000"/>
          <a:ext cx="8255635" cy="5349875"/>
        </p:xfrm>
        <a:graphic>
          <a:graphicData uri="http://schemas.openxmlformats.org/drawingml/2006/table">
            <a:tbl>
              <a:tblPr/>
              <a:tblGrid>
                <a:gridCol w="1673225"/>
                <a:gridCol w="2037080"/>
                <a:gridCol w="2650490"/>
                <a:gridCol w="1894840"/>
              </a:tblGrid>
              <a:tr h="10699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新宋体" panose="02010609030101010101" charset="-122"/>
                        </a:rPr>
                        <a:t>空气质量</a:t>
                      </a:r>
                      <a:endParaRPr lang="en-US" altLang="en-US" sz="3000" b="0">
                        <a:latin typeface="黑体" panose="02010609060101010101" pitchFamily="49" charset="-122"/>
                        <a:ea typeface="黑体" panose="02010609060101010101" pitchFamily="49" charset="-122"/>
                        <a:cs typeface="新宋体" panose="02010609030101010101" charset="-122"/>
                      </a:endParaRPr>
                    </a:p>
                  </a:txBody>
                  <a:tcPr marL="19050" marR="19050" marT="19050" marB="1905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棚温（℃）</a:t>
                      </a:r>
                      <a:endParaRPr lang="en-US" altLang="en-US" sz="30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19050" marR="19050" marT="19050" marB="1905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新宋体" panose="02010609030101010101" charset="-122"/>
                        </a:rPr>
                        <a:t>光合色素吸收的太阳能</a:t>
                      </a:r>
                      <a:endParaRPr lang="en-US" altLang="en-US" sz="3000" b="0">
                        <a:latin typeface="黑体" panose="02010609060101010101" pitchFamily="49" charset="-122"/>
                        <a:ea typeface="黑体" panose="02010609060101010101" pitchFamily="49" charset="-122"/>
                        <a:cs typeface="新宋体" panose="02010609030101010101" charset="-122"/>
                      </a:endParaRPr>
                    </a:p>
                  </a:txBody>
                  <a:tcPr marL="19050" marR="19050" marT="19050" marB="1905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0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光合速率 </a:t>
                      </a:r>
                      <a:endParaRPr lang="en-US" altLang="en-US" sz="30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19050" marR="19050" marT="19050" marB="1905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99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新宋体" panose="02010609030101010101" charset="-122"/>
                        </a:rPr>
                        <a:t>良</a:t>
                      </a:r>
                      <a:endParaRPr lang="en-US" altLang="en-US" sz="3200" b="0">
                        <a:latin typeface="黑体" panose="02010609060101010101" pitchFamily="49" charset="-122"/>
                        <a:ea typeface="黑体" panose="02010609060101010101" pitchFamily="49" charset="-122"/>
                        <a:cs typeface="新宋体" panose="02010609030101010101" charset="-122"/>
                      </a:endParaRPr>
                    </a:p>
                  </a:txBody>
                  <a:tcPr marL="19050" marR="19050" marT="19050" marB="1905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新宋体" panose="02010609030101010101" charset="-122"/>
                        </a:rPr>
                        <a:t>25.6</a:t>
                      </a:r>
                      <a:endParaRPr lang="en-US" altLang="en-US" sz="4000" b="0">
                        <a:latin typeface="黑体" panose="02010609060101010101" pitchFamily="49" charset="-122"/>
                        <a:ea typeface="黑体" panose="02010609060101010101" pitchFamily="49" charset="-122"/>
                        <a:cs typeface="新宋体" panose="02010609030101010101" charset="-122"/>
                      </a:endParaRPr>
                    </a:p>
                  </a:txBody>
                  <a:tcPr marL="19050" marR="19050" marT="19050" marB="1905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新宋体" panose="02010609030101010101" charset="-122"/>
                        </a:rPr>
                        <a:t>987</a:t>
                      </a:r>
                      <a:endParaRPr lang="en-US" altLang="en-US" sz="4000" b="0">
                        <a:latin typeface="黑体" panose="02010609060101010101" pitchFamily="49" charset="-122"/>
                        <a:ea typeface="黑体" panose="02010609060101010101" pitchFamily="49" charset="-122"/>
                        <a:cs typeface="新宋体" panose="02010609030101010101" charset="-122"/>
                      </a:endParaRPr>
                    </a:p>
                  </a:txBody>
                  <a:tcPr marL="19050" marR="19050" marT="19050" marB="1905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新宋体" panose="02010609030101010101" charset="-122"/>
                        </a:rPr>
                        <a:t>20.4</a:t>
                      </a:r>
                      <a:endParaRPr lang="en-US" altLang="en-US" sz="4000" b="0">
                        <a:latin typeface="黑体" panose="02010609060101010101" pitchFamily="49" charset="-122"/>
                        <a:ea typeface="黑体" panose="02010609060101010101" pitchFamily="49" charset="-122"/>
                        <a:cs typeface="新宋体" panose="02010609030101010101" charset="-122"/>
                      </a:endParaRPr>
                    </a:p>
                  </a:txBody>
                  <a:tcPr marL="19050" marR="19050" marT="19050" marB="1905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99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新宋体" panose="02010609030101010101" charset="-122"/>
                        </a:rPr>
                        <a:t>轻度污染</a:t>
                      </a:r>
                      <a:endParaRPr lang="en-US" altLang="en-US" sz="3200" b="0">
                        <a:latin typeface="黑体" panose="02010609060101010101" pitchFamily="49" charset="-122"/>
                        <a:ea typeface="黑体" panose="02010609060101010101" pitchFamily="49" charset="-122"/>
                        <a:cs typeface="新宋体" panose="02010609030101010101" charset="-122"/>
                      </a:endParaRPr>
                    </a:p>
                  </a:txBody>
                  <a:tcPr marL="19050" marR="19050" marT="19050" marB="1905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新宋体" panose="02010609030101010101" charset="-122"/>
                        </a:rPr>
                        <a:t>23.4</a:t>
                      </a:r>
                      <a:endParaRPr lang="en-US" altLang="en-US" sz="4000" b="0">
                        <a:latin typeface="黑体" panose="02010609060101010101" pitchFamily="49" charset="-122"/>
                        <a:ea typeface="黑体" panose="02010609060101010101" pitchFamily="49" charset="-122"/>
                        <a:cs typeface="新宋体" panose="02010609030101010101" charset="-122"/>
                      </a:endParaRPr>
                    </a:p>
                  </a:txBody>
                  <a:tcPr marL="19050" marR="19050" marT="19050" marB="1905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新宋体" panose="02010609030101010101" charset="-122"/>
                        </a:rPr>
                        <a:t>746</a:t>
                      </a:r>
                      <a:endParaRPr lang="en-US" altLang="en-US" sz="4000" b="0">
                        <a:latin typeface="黑体" panose="02010609060101010101" pitchFamily="49" charset="-122"/>
                        <a:ea typeface="黑体" panose="02010609060101010101" pitchFamily="49" charset="-122"/>
                        <a:cs typeface="新宋体" panose="02010609030101010101" charset="-122"/>
                      </a:endParaRPr>
                    </a:p>
                  </a:txBody>
                  <a:tcPr marL="19050" marR="19050" marT="19050" marB="1905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新宋体" panose="02010609030101010101" charset="-122"/>
                        </a:rPr>
                        <a:t>19.6</a:t>
                      </a:r>
                      <a:endParaRPr lang="en-US" altLang="en-US" sz="4000" b="0">
                        <a:latin typeface="黑体" panose="02010609060101010101" pitchFamily="49" charset="-122"/>
                        <a:ea typeface="黑体" panose="02010609060101010101" pitchFamily="49" charset="-122"/>
                        <a:cs typeface="新宋体" panose="02010609030101010101" charset="-122"/>
                      </a:endParaRPr>
                    </a:p>
                  </a:txBody>
                  <a:tcPr marL="19050" marR="19050" marT="19050" marB="1905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99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新宋体" panose="02010609030101010101" charset="-122"/>
                        </a:rPr>
                        <a:t>中度污染</a:t>
                      </a:r>
                      <a:endParaRPr lang="en-US" altLang="en-US" sz="3200" b="0">
                        <a:latin typeface="黑体" panose="02010609060101010101" pitchFamily="49" charset="-122"/>
                        <a:ea typeface="黑体" panose="02010609060101010101" pitchFamily="49" charset="-122"/>
                        <a:cs typeface="新宋体" panose="02010609030101010101" charset="-122"/>
                      </a:endParaRPr>
                    </a:p>
                  </a:txBody>
                  <a:tcPr marL="19050" marR="19050" marT="19050" marB="1905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新宋体" panose="02010609030101010101" charset="-122"/>
                        </a:rPr>
                        <a:t>23.5</a:t>
                      </a:r>
                      <a:endParaRPr lang="en-US" altLang="en-US" sz="4000" b="0">
                        <a:latin typeface="黑体" panose="02010609060101010101" pitchFamily="49" charset="-122"/>
                        <a:ea typeface="黑体" panose="02010609060101010101" pitchFamily="49" charset="-122"/>
                        <a:cs typeface="新宋体" panose="02010609030101010101" charset="-122"/>
                      </a:endParaRPr>
                    </a:p>
                  </a:txBody>
                  <a:tcPr marL="19050" marR="19050" marT="19050" marB="1905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新宋体" panose="02010609030101010101" charset="-122"/>
                        </a:rPr>
                        <a:t>477</a:t>
                      </a:r>
                      <a:endParaRPr lang="en-US" altLang="en-US" sz="4000" b="0">
                        <a:latin typeface="黑体" panose="02010609060101010101" pitchFamily="49" charset="-122"/>
                        <a:ea typeface="黑体" panose="02010609060101010101" pitchFamily="49" charset="-122"/>
                        <a:cs typeface="新宋体" panose="02010609030101010101" charset="-122"/>
                      </a:endParaRPr>
                    </a:p>
                  </a:txBody>
                  <a:tcPr marL="19050" marR="19050" marT="19050" marB="1905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新宋体" panose="02010609030101010101" charset="-122"/>
                        </a:rPr>
                        <a:t>17.1</a:t>
                      </a:r>
                      <a:endParaRPr lang="en-US" altLang="en-US" sz="4000" b="0">
                        <a:latin typeface="黑体" panose="02010609060101010101" pitchFamily="49" charset="-122"/>
                        <a:ea typeface="黑体" panose="02010609060101010101" pitchFamily="49" charset="-122"/>
                        <a:cs typeface="新宋体" panose="02010609030101010101" charset="-122"/>
                      </a:endParaRPr>
                    </a:p>
                  </a:txBody>
                  <a:tcPr marL="19050" marR="19050" marT="19050" marB="1905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99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新宋体" panose="02010609030101010101" charset="-122"/>
                        </a:rPr>
                        <a:t>重度污染</a:t>
                      </a:r>
                      <a:endParaRPr lang="en-US" altLang="en-US" sz="3200" b="0">
                        <a:latin typeface="黑体" panose="02010609060101010101" pitchFamily="49" charset="-122"/>
                        <a:ea typeface="黑体" panose="02010609060101010101" pitchFamily="49" charset="-122"/>
                        <a:cs typeface="新宋体" panose="02010609030101010101" charset="-122"/>
                      </a:endParaRPr>
                    </a:p>
                  </a:txBody>
                  <a:tcPr marL="19050" marR="19050" marT="19050" marB="1905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新宋体" panose="02010609030101010101" charset="-122"/>
                        </a:rPr>
                        <a:t>23.1</a:t>
                      </a:r>
                      <a:endParaRPr lang="en-US" altLang="en-US" sz="4000" b="0">
                        <a:latin typeface="黑体" panose="02010609060101010101" pitchFamily="49" charset="-122"/>
                        <a:ea typeface="黑体" panose="02010609060101010101" pitchFamily="49" charset="-122"/>
                        <a:cs typeface="新宋体" panose="02010609030101010101" charset="-122"/>
                      </a:endParaRPr>
                    </a:p>
                  </a:txBody>
                  <a:tcPr marL="19050" marR="19050" marT="19050" marB="1905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新宋体" panose="02010609030101010101" charset="-122"/>
                        </a:rPr>
                        <a:t>325</a:t>
                      </a:r>
                      <a:endParaRPr lang="en-US" altLang="en-US" sz="4000" b="0">
                        <a:latin typeface="黑体" panose="02010609060101010101" pitchFamily="49" charset="-122"/>
                        <a:ea typeface="黑体" panose="02010609060101010101" pitchFamily="49" charset="-122"/>
                        <a:cs typeface="新宋体" panose="02010609030101010101" charset="-122"/>
                      </a:endParaRPr>
                    </a:p>
                  </a:txBody>
                  <a:tcPr marL="19050" marR="19050" marT="19050" marB="1905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0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新宋体" panose="02010609030101010101" charset="-122"/>
                        </a:rPr>
                        <a:t>11.8</a:t>
                      </a:r>
                      <a:endParaRPr lang="en-US" altLang="en-US" sz="4000" b="0">
                        <a:latin typeface="黑体" panose="02010609060101010101" pitchFamily="49" charset="-122"/>
                        <a:ea typeface="黑体" panose="02010609060101010101" pitchFamily="49" charset="-122"/>
                        <a:cs typeface="新宋体" panose="02010609030101010101" charset="-122"/>
                      </a:endParaRPr>
                    </a:p>
                  </a:txBody>
                  <a:tcPr marL="19050" marR="19050" marT="19050" marB="1905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838200" y="6019800"/>
            <a:ext cx="77222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注：光合速率大，光合作用强度就</a:t>
            </a:r>
            <a:r>
              <a:rPr lang="zh-CN" altLang="en-US"/>
              <a:t>强。</a:t>
            </a:r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6781800" y="1743075"/>
            <a:ext cx="2057400" cy="16859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/>
              <a:t>大棚膜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en-US" altLang="zh-CN"/>
              <a:t> </a:t>
            </a:r>
            <a:r>
              <a:rPr lang="zh-CN" altLang="en-US"/>
              <a:t>透明</a:t>
            </a:r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7" name="图片 6" descr="无色透明大棚"/>
          <p:cNvPicPr>
            <a:picLocks noChangeAspect="1"/>
          </p:cNvPicPr>
          <p:nvPr/>
        </p:nvPicPr>
        <p:blipFill>
          <a:blip r:embed="rId1">
            <a:lum bright="6000"/>
          </a:blip>
          <a:stretch>
            <a:fillRect/>
          </a:stretch>
        </p:blipFill>
        <p:spPr>
          <a:xfrm>
            <a:off x="0" y="152400"/>
            <a:ext cx="6337300" cy="3276600"/>
          </a:xfrm>
          <a:prstGeom prst="rect">
            <a:avLst/>
          </a:prstGeom>
        </p:spPr>
      </p:pic>
      <p:pic>
        <p:nvPicPr>
          <p:cNvPr id="10" name="图片 9" descr="地膜大棚膜"/>
          <p:cNvPicPr>
            <a:picLocks noChangeAspect="1"/>
          </p:cNvPicPr>
          <p:nvPr/>
        </p:nvPicPr>
        <p:blipFill>
          <a:blip r:embed="rId2">
            <a:lum bright="12000" contrast="6000"/>
          </a:blip>
          <a:srcRect b="40692"/>
          <a:stretch>
            <a:fillRect/>
          </a:stretch>
        </p:blipFill>
        <p:spPr>
          <a:xfrm>
            <a:off x="170180" y="3505200"/>
            <a:ext cx="6167120" cy="274320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228600" y="76200"/>
            <a:ext cx="591185" cy="583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non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Calibri" panose="020F0502020204030204" charset="0"/>
              </a:rPr>
              <a:t>②</a:t>
            </a:r>
            <a:endParaRPr lang="zh-CN" altLang="en-US">
              <a:solidFill>
                <a:srgbClr val="FF0000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图片 99"/>
          <p:cNvPicPr/>
          <p:nvPr/>
        </p:nvPicPr>
        <p:blipFill>
          <a:blip r:embed="rId1"/>
          <a:srcRect l="2083" t="9375" r="42083" b="18125"/>
          <a:stretch>
            <a:fillRect/>
          </a:stretch>
        </p:blipFill>
        <p:spPr>
          <a:xfrm>
            <a:off x="838200" y="914400"/>
            <a:ext cx="5105400" cy="441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400800" y="990600"/>
            <a:ext cx="1238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浇水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0" name="图片 109"/>
          <p:cNvPicPr/>
          <p:nvPr/>
        </p:nvPicPr>
        <p:blipFill>
          <a:blip r:embed="rId1">
            <a:lum bright="12000" contrast="18000"/>
          </a:blip>
          <a:stretch>
            <a:fillRect/>
          </a:stretch>
        </p:blipFill>
        <p:spPr>
          <a:xfrm>
            <a:off x="914400" y="1524000"/>
            <a:ext cx="4845685" cy="48272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357755" y="631190"/>
            <a:ext cx="2148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适时</a:t>
            </a:r>
            <a:r>
              <a:rPr lang="en-US" altLang="zh-CN"/>
              <a:t> </a:t>
            </a:r>
            <a:r>
              <a:rPr lang="zh-CN" altLang="en-US"/>
              <a:t>通风</a:t>
            </a:r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748665" y="457200"/>
            <a:ext cx="6210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⑧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松土"/>
          <p:cNvPicPr>
            <a:picLocks noChangeAspect="1"/>
          </p:cNvPicPr>
          <p:nvPr/>
        </p:nvPicPr>
        <p:blipFill>
          <a:blip r:embed="rId1"/>
          <a:srcRect r="1250" b="5035"/>
          <a:stretch>
            <a:fillRect/>
          </a:stretch>
        </p:blipFill>
        <p:spPr>
          <a:xfrm>
            <a:off x="990600" y="4469765"/>
            <a:ext cx="3333115" cy="2139315"/>
          </a:xfrm>
          <a:prstGeom prst="rect">
            <a:avLst/>
          </a:prstGeom>
        </p:spPr>
      </p:pic>
      <p:pic>
        <p:nvPicPr>
          <p:cNvPr id="7" name="图片 6" descr="松土2"/>
          <p:cNvPicPr>
            <a:picLocks noChangeAspect="1"/>
          </p:cNvPicPr>
          <p:nvPr/>
        </p:nvPicPr>
        <p:blipFill>
          <a:blip r:embed="rId2"/>
          <a:srcRect l="17500"/>
          <a:stretch>
            <a:fillRect/>
          </a:stretch>
        </p:blipFill>
        <p:spPr>
          <a:xfrm>
            <a:off x="991870" y="430530"/>
            <a:ext cx="3331845" cy="40392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58545" y="3707130"/>
            <a:ext cx="304800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/>
              <a:t>种草莓前</a:t>
            </a:r>
            <a:r>
              <a:rPr lang="zh-CN" altLang="en-US"/>
              <a:t>先松土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447800" y="381000"/>
            <a:ext cx="54165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草莓植株间距</a:t>
            </a:r>
            <a:r>
              <a:rPr lang="en-US" altLang="zh-CN"/>
              <a:t>:20~40CM</a:t>
            </a:r>
            <a:endParaRPr lang="en-US" altLang="zh-CN"/>
          </a:p>
        </p:txBody>
      </p:sp>
      <p:pic>
        <p:nvPicPr>
          <p:cNvPr id="4" name="图片 3" descr="IMG_8256(20240406-211334)"/>
          <p:cNvPicPr>
            <a:picLocks noChangeAspect="1"/>
          </p:cNvPicPr>
          <p:nvPr/>
        </p:nvPicPr>
        <p:blipFill>
          <a:blip r:embed="rId1">
            <a:lum bright="6000"/>
          </a:blip>
          <a:srcRect l="6083" t="3771" r="5708" b="2705"/>
          <a:stretch>
            <a:fillRect/>
          </a:stretch>
        </p:blipFill>
        <p:spPr>
          <a:xfrm>
            <a:off x="76200" y="2209800"/>
            <a:ext cx="4419600" cy="3124200"/>
          </a:xfrm>
          <a:prstGeom prst="rect">
            <a:avLst/>
          </a:prstGeom>
        </p:spPr>
      </p:pic>
      <p:pic>
        <p:nvPicPr>
          <p:cNvPr id="8" name="图片 7" descr="IMG_8235"/>
          <p:cNvPicPr>
            <a:picLocks noChangeAspect="1"/>
          </p:cNvPicPr>
          <p:nvPr/>
        </p:nvPicPr>
        <p:blipFill>
          <a:blip r:embed="rId2"/>
          <a:srcRect t="23905" r="17569"/>
          <a:stretch>
            <a:fillRect/>
          </a:stretch>
        </p:blipFill>
        <p:spPr>
          <a:xfrm>
            <a:off x="4572000" y="2209800"/>
            <a:ext cx="5554345" cy="379349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201930" y="1503680"/>
            <a:ext cx="591185" cy="583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none" rtlCol="0" anchor="t">
            <a:spAutoFit/>
          </a:bodyPr>
          <a:p>
            <a:pPr algn="l"/>
            <a:r>
              <a:rPr lang="zh-CN" altLang="en-US">
                <a:solidFill>
                  <a:srgbClr val="FF0000"/>
                </a:solidFill>
                <a:latin typeface="Calibri" panose="020F0502020204030204" charset="0"/>
                <a:sym typeface="+mn-ea"/>
              </a:rPr>
              <a:t>③</a:t>
            </a:r>
            <a:endParaRPr lang="zh-CN" altLang="en-US">
              <a:solidFill>
                <a:srgbClr val="FF0000"/>
              </a:solidFill>
              <a:latin typeface="Calibri" panose="020F0502020204030204" charset="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17170" y="3303270"/>
            <a:ext cx="6210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④</a:t>
            </a:r>
            <a:endParaRPr lang="zh-CN" altLang="en-US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IMG_8250"/>
          <p:cNvPicPr>
            <a:picLocks noChangeAspect="1"/>
          </p:cNvPicPr>
          <p:nvPr/>
        </p:nvPicPr>
        <p:blipFill>
          <a:blip r:embed="rId1"/>
          <a:srcRect t="46667" b="12222"/>
          <a:stretch>
            <a:fillRect/>
          </a:stretch>
        </p:blipFill>
        <p:spPr>
          <a:xfrm>
            <a:off x="1447800" y="207010"/>
            <a:ext cx="5077460" cy="4517390"/>
          </a:xfrm>
          <a:prstGeom prst="rect">
            <a:avLst/>
          </a:prstGeom>
        </p:spPr>
      </p:pic>
      <p:pic>
        <p:nvPicPr>
          <p:cNvPr id="107" name="图片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4568825" y="2743200"/>
            <a:ext cx="1943735" cy="197675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7301865" y="3810000"/>
            <a:ext cx="15062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增温块</a:t>
            </a:r>
            <a:r>
              <a:rPr lang="en-US" altLang="zh-CN"/>
              <a:t> </a:t>
            </a:r>
            <a:endParaRPr lang="zh-CN" altLang="en-US"/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6387465" y="4114800"/>
            <a:ext cx="8382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7" name="文本框 26"/>
          <p:cNvSpPr txBox="1"/>
          <p:nvPr/>
        </p:nvSpPr>
        <p:spPr>
          <a:xfrm>
            <a:off x="748665" y="457200"/>
            <a:ext cx="6210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④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572000" y="1054100"/>
            <a:ext cx="3917950" cy="12109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吊挂二氧化碳发生</a:t>
            </a:r>
            <a:r>
              <a:rPr lang="zh-CN" altLang="en-US"/>
              <a:t>剂</a:t>
            </a:r>
            <a:endParaRPr lang="zh-CN" altLang="en-US"/>
          </a:p>
        </p:txBody>
      </p:sp>
      <p:pic>
        <p:nvPicPr>
          <p:cNvPr id="3" name="图片 2" descr="二氧化碳释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914400"/>
            <a:ext cx="3936365" cy="393636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748665" y="457200"/>
            <a:ext cx="6210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⑤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TABLE_ENDDRAG_ORIGIN_RECT" val="650*421"/>
  <p:tag name="TABLE_ENDDRAG_RECT" val="28*70*650*421"/>
</p:tagLst>
</file>

<file path=ppt/tags/tag7.xml><?xml version="1.0" encoding="utf-8"?>
<p:tagLst xmlns:p="http://schemas.openxmlformats.org/presentationml/2006/main">
  <p:tag name="commondata" val="eyJoZGlkIjoiNDcwNWYxY2U4YjUyZDJlYzg5OWIzZjIwNWMxZmI4NzUifQ==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rtlCol="0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sz="3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3465</Words>
  <Application>WPS 演示</Application>
  <PresentationFormat>全屏显示(4:3)</PresentationFormat>
  <Paragraphs>574</Paragraphs>
  <Slides>63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63</vt:i4>
      </vt:variant>
    </vt:vector>
  </HeadingPairs>
  <TitlesOfParts>
    <vt:vector size="75" baseType="lpstr">
      <vt:lpstr>Arial</vt:lpstr>
      <vt:lpstr>宋体</vt:lpstr>
      <vt:lpstr>Wingdings</vt:lpstr>
      <vt:lpstr>黑体</vt:lpstr>
      <vt:lpstr>标准粗黑</vt:lpstr>
      <vt:lpstr>Calibri</vt:lpstr>
      <vt:lpstr>微软雅黑</vt:lpstr>
      <vt:lpstr>Arial Unicode MS</vt:lpstr>
      <vt:lpstr>Times New Roman</vt:lpstr>
      <vt:lpstr>幼圆</vt:lpstr>
      <vt:lpstr>新宋体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 jie</dc:creator>
  <cp:lastModifiedBy>曹华</cp:lastModifiedBy>
  <cp:revision>430</cp:revision>
  <cp:lastPrinted>2113-01-01T00:00:00Z</cp:lastPrinted>
  <dcterms:created xsi:type="dcterms:W3CDTF">2113-01-01T00:00:00Z</dcterms:created>
  <dcterms:modified xsi:type="dcterms:W3CDTF">2024-06-28T00:04:15Z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KSOProductBuildVer">
    <vt:lpwstr>2052-12.1.0.16929</vt:lpwstr>
  </property>
  <property fmtid="{D5CDD505-2E9C-101B-9397-08002B2CF9AE}" pid="4" name="ICV">
    <vt:lpwstr>7BF4B210AD684710882360233EC28AAA_13</vt:lpwstr>
  </property>
</Properties>
</file>