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89" r:id="rId4"/>
    <p:sldId id="257" r:id="rId5"/>
    <p:sldId id="291" r:id="rId6"/>
    <p:sldId id="292" r:id="rId7"/>
    <p:sldId id="294" r:id="rId8"/>
    <p:sldId id="295" r:id="rId9"/>
    <p:sldId id="297" r:id="rId10"/>
    <p:sldId id="298" r:id="rId11"/>
    <p:sldId id="293" r:id="rId12"/>
    <p:sldId id="288" r:id="rId13"/>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9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5.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94405"/>
            <a:ext cx="10800000" cy="792000"/>
          </a:xfrm>
        </p:spPr>
        <p:txBody>
          <a:bodyPr/>
          <a:lstStyle>
            <a:lvl1pPr algn="ctr">
              <a:defRPr sz="320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F111419-94B3-427C-B6BC-00E87AE1BC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5673DF-75F5-4470-B580-85B59FADE17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11419-94B3-427C-B6BC-00E87AE1BC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673DF-75F5-4470-B580-85B59FADE17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73742852" name="内容占位符 1073742851" descr="IMG_20200313_104911"/>
          <p:cNvPicPr>
            <a:picLocks noGrp="1" noChangeAspect="1"/>
          </p:cNvPicPr>
          <p:nvPr>
            <p:ph idx="1"/>
          </p:nvPr>
        </p:nvPicPr>
        <p:blipFill>
          <a:blip r:embed="rId1"/>
          <a:stretch>
            <a:fillRect/>
          </a:stretch>
        </p:blipFill>
        <p:spPr>
          <a:xfrm>
            <a:off x="348343" y="115570"/>
            <a:ext cx="11658599" cy="6636385"/>
          </a:xfrm>
          <a:prstGeom prst="rect">
            <a:avLst/>
          </a:prstGeom>
          <a:noFill/>
          <a:ln w="9525">
            <a:noFill/>
          </a:ln>
        </p:spPr>
      </p:pic>
      <p:pic>
        <p:nvPicPr>
          <p:cNvPr id="3" name="Picture 2"/>
          <p:cNvPicPr>
            <a:picLocks noChangeAspect="1"/>
          </p:cNvPicPr>
          <p:nvPr/>
        </p:nvPicPr>
        <p:blipFill>
          <a:blip r:embed="rId2"/>
          <a:srcRect/>
          <a:stretch>
            <a:fillRect/>
          </a:stretch>
        </p:blipFill>
        <p:spPr>
          <a:xfrm>
            <a:off x="0" y="0"/>
            <a:ext cx="12192000" cy="6858000"/>
          </a:xfrm>
          <a:prstGeom prst="rect">
            <a:avLst/>
          </a:prstGeom>
        </p:spPr>
      </p:pic>
      <p:pic>
        <p:nvPicPr>
          <p:cNvPr id="6" name="图片 5" descr="图片包含 日历&#10;&#10;描述已自动生成"/>
          <p:cNvPicPr>
            <a:picLocks noChangeAspect="1"/>
          </p:cNvPicPr>
          <p:nvPr/>
        </p:nvPicPr>
        <p:blipFill rotWithShape="1">
          <a:blip r:embed="rId3">
            <a:extLst>
              <a:ext uri="{28A0092B-C50C-407E-A947-70E740481C1C}">
                <a14:useLocalDpi xmlns:a14="http://schemas.microsoft.com/office/drawing/2010/main" val="0"/>
              </a:ext>
            </a:extLst>
          </a:blip>
          <a:srcRect l="20648" t="6121" r="22958" b="6011"/>
          <a:stretch>
            <a:fillRect/>
          </a:stretch>
        </p:blipFill>
        <p:spPr>
          <a:xfrm>
            <a:off x="414020" y="415977"/>
            <a:ext cx="3867462" cy="6026046"/>
          </a:xfrm>
          <a:prstGeom prst="rect">
            <a:avLst/>
          </a:prstGeom>
        </p:spPr>
      </p:pic>
      <p:sp>
        <p:nvSpPr>
          <p:cNvPr id="7" name="矩形 6"/>
          <p:cNvSpPr/>
          <p:nvPr/>
        </p:nvSpPr>
        <p:spPr>
          <a:xfrm>
            <a:off x="5600796" y="3986860"/>
            <a:ext cx="5674995" cy="829945"/>
          </a:xfrm>
          <a:prstGeom prst="rect">
            <a:avLst/>
          </a:prstGeom>
        </p:spPr>
        <p:txBody>
          <a:bodyPr wrap="none">
            <a:spAutoFit/>
          </a:bodyPr>
          <a:p>
            <a:pPr algn="r"/>
            <a:r>
              <a:rPr lang="zh-CN" altLang="en-US" sz="4800" b="1" dirty="0">
                <a:solidFill>
                  <a:srgbClr val="0070C0"/>
                </a:solidFill>
                <a:latin typeface="华文楷体" panose="02010600040101010101" pitchFamily="2" charset="-122"/>
                <a:ea typeface="华文楷体" panose="02010600040101010101" pitchFamily="2" charset="-122"/>
              </a:rPr>
              <a:t>第</a:t>
            </a:r>
            <a:r>
              <a:rPr lang="zh-CN" altLang="en-US" sz="4800" b="1" dirty="0">
                <a:solidFill>
                  <a:srgbClr val="0070C0"/>
                </a:solidFill>
                <a:latin typeface="华文楷体" panose="02010600040101010101" pitchFamily="2" charset="-122"/>
                <a:ea typeface="华文楷体" panose="02010600040101010101" pitchFamily="2" charset="-122"/>
              </a:rPr>
              <a:t>三次读书交流活动</a:t>
            </a:r>
            <a:endParaRPr lang="zh-CN" altLang="en-US" sz="4800" b="1" dirty="0">
              <a:solidFill>
                <a:srgbClr val="0070C0"/>
              </a:solidFill>
              <a:latin typeface="华文楷体" panose="02010600040101010101" pitchFamily="2" charset="-122"/>
              <a:ea typeface="华文楷体" panose="02010600040101010101" pitchFamily="2" charset="-122"/>
            </a:endParaRPr>
          </a:p>
        </p:txBody>
      </p:sp>
      <p:sp>
        <p:nvSpPr>
          <p:cNvPr id="8" name="文本框 7"/>
          <p:cNvSpPr txBox="1"/>
          <p:nvPr/>
        </p:nvSpPr>
        <p:spPr>
          <a:xfrm>
            <a:off x="5593350" y="2115656"/>
            <a:ext cx="5682343" cy="1200329"/>
          </a:xfrm>
          <a:prstGeom prst="rect">
            <a:avLst/>
          </a:prstGeom>
          <a:noFill/>
        </p:spPr>
        <p:txBody>
          <a:bodyPr wrap="square" rtlCol="0">
            <a:spAutoFit/>
          </a:bodyPr>
          <a:p>
            <a:r>
              <a:rPr lang="en-US" altLang="zh-CN" sz="3600" dirty="0">
                <a:latin typeface="华文新魏" panose="02010800040101010101" pitchFamily="2" charset="-122"/>
                <a:ea typeface="华文新魏" panose="02010800040101010101" pitchFamily="2" charset="-122"/>
              </a:rPr>
              <a:t>     《</a:t>
            </a:r>
            <a:r>
              <a:rPr lang="zh-CN" altLang="en-US" sz="3600" dirty="0">
                <a:latin typeface="华文新魏" panose="02010800040101010101" pitchFamily="2" charset="-122"/>
                <a:ea typeface="华文新魏" panose="02010800040101010101" pitchFamily="2" charset="-122"/>
              </a:rPr>
              <a:t>模型与建模</a:t>
            </a:r>
            <a:r>
              <a:rPr lang="en-US" altLang="zh-CN" sz="3600" dirty="0">
                <a:latin typeface="华文新魏" panose="02010800040101010101" pitchFamily="2" charset="-122"/>
                <a:ea typeface="华文新魏" panose="02010800040101010101" pitchFamily="2" charset="-122"/>
              </a:rPr>
              <a:t>》</a:t>
            </a:r>
            <a:endParaRPr lang="en-US" altLang="zh-CN" sz="3600" dirty="0">
              <a:latin typeface="华文新魏" panose="02010800040101010101" pitchFamily="2" charset="-122"/>
              <a:ea typeface="华文新魏" panose="02010800040101010101" pitchFamily="2" charset="-122"/>
            </a:endParaRPr>
          </a:p>
          <a:p>
            <a:r>
              <a:rPr lang="en-US" altLang="zh-CN" sz="3600" dirty="0">
                <a:latin typeface="华文新魏" panose="02010800040101010101" pitchFamily="2" charset="-122"/>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中学生物学模型教育</a:t>
            </a:r>
            <a:endParaRPr lang="zh-CN" altLang="en-US" sz="3600" dirty="0">
              <a:latin typeface="华文新魏" panose="02010800040101010101" pitchFamily="2" charset="-122"/>
              <a:ea typeface="华文新魏" panose="02010800040101010101" pitchFamily="2" charset="-122"/>
            </a:endParaRPr>
          </a:p>
        </p:txBody>
      </p:sp>
      <p:sp>
        <p:nvSpPr>
          <p:cNvPr id="9" name="TextBox 7"/>
          <p:cNvSpPr txBox="1"/>
          <p:nvPr/>
        </p:nvSpPr>
        <p:spPr>
          <a:xfrm>
            <a:off x="7538871" y="5178761"/>
            <a:ext cx="1736725" cy="521970"/>
          </a:xfrm>
          <a:prstGeom prst="rect">
            <a:avLst/>
          </a:prstGeom>
          <a:noFill/>
        </p:spPr>
        <p:txBody>
          <a:bodyPr wrap="none" rtlCol="0">
            <a:spAutoFit/>
          </a:bodyPr>
          <a:p>
            <a:r>
              <a:rPr lang="en-US" altLang="zh-CN" sz="2800" b="1" dirty="0"/>
              <a:t>2024.4.11</a:t>
            </a:r>
            <a:endParaRPr lang="zh-CN" altLang="en-US" sz="2800" b="1" dirty="0"/>
          </a:p>
        </p:txBody>
      </p:sp>
      <p:sp>
        <p:nvSpPr>
          <p:cNvPr id="10" name="文本框 9"/>
          <p:cNvSpPr txBox="1"/>
          <p:nvPr/>
        </p:nvSpPr>
        <p:spPr>
          <a:xfrm>
            <a:off x="4826148" y="1167827"/>
            <a:ext cx="6314101" cy="523220"/>
          </a:xfrm>
          <a:prstGeom prst="rect">
            <a:avLst/>
          </a:prstGeom>
          <a:noFill/>
        </p:spPr>
        <p:txBody>
          <a:bodyPr wrap="square" rtlCol="0">
            <a:spAutoFit/>
          </a:bodyPr>
          <a:p>
            <a:r>
              <a:rPr lang="zh-CN" altLang="en-US" sz="2800" dirty="0">
                <a:solidFill>
                  <a:srgbClr val="7030A0"/>
                </a:solidFill>
              </a:rPr>
              <a:t>新北区中学生物黄伟文优秀教师培育室</a:t>
            </a:r>
            <a:endParaRPr lang="zh-CN" altLang="en-US" sz="2800" dirty="0">
              <a:solidFill>
                <a:srgbClr val="7030A0"/>
              </a:solidFill>
            </a:endParaRPr>
          </a:p>
        </p:txBody>
      </p:sp>
      <p:sp>
        <p:nvSpPr>
          <p:cNvPr id="4" name="TextBox 7"/>
          <p:cNvSpPr txBox="1"/>
          <p:nvPr/>
        </p:nvSpPr>
        <p:spPr>
          <a:xfrm>
            <a:off x="8077351" y="4656791"/>
            <a:ext cx="894080" cy="521970"/>
          </a:xfrm>
          <a:prstGeom prst="rect">
            <a:avLst/>
          </a:prstGeom>
          <a:noFill/>
        </p:spPr>
        <p:txBody>
          <a:bodyPr wrap="none" rtlCol="0">
            <a:spAutoFit/>
          </a:bodyPr>
          <a:p>
            <a:r>
              <a:rPr lang="zh-CN" altLang="en-US" sz="2800" b="1" dirty="0">
                <a:solidFill>
                  <a:schemeClr val="tx1"/>
                </a:solidFill>
              </a:rPr>
              <a:t>陈忠</a:t>
            </a:r>
            <a:endParaRPr lang="zh-CN" altLang="en-US" sz="28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94162" y="2051685"/>
            <a:ext cx="6997192" cy="1434465"/>
          </a:xfrm>
          <a:prstGeom prst="rect">
            <a:avLst/>
          </a:prstGeom>
        </p:spPr>
        <p:txBody>
          <a:bodyPr vert="horz" wrap="square" lIns="91440" tIns="45720" rIns="91440" bIns="45720" rtlCol="0" anchor="t" anchorCtr="0">
            <a:noAutofit/>
          </a:bodyPr>
          <a:lstStyle/>
          <a:p>
            <a:pPr>
              <a:lnSpc>
                <a:spcPct val="96000"/>
              </a:lnSpc>
            </a:pPr>
            <a:r>
              <a:rPr lang="en-US" sz="8025" b="1">
                <a:solidFill>
                  <a:schemeClr val="accent1">
                    <a:alpha val="100000"/>
                  </a:schemeClr>
                </a:solidFill>
                <a:latin typeface="微软雅黑" panose="020B0503020204020204" charset="-122"/>
                <a:ea typeface="微软雅黑" panose="020B0503020204020204" charset="-122"/>
                <a:cs typeface="微软雅黑" panose="020B0503020204020204" charset="-122"/>
              </a:rPr>
              <a:t>THANKS</a:t>
            </a:r>
            <a:endParaRPr lang="en-US" sz="8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140296" y="4278553"/>
            <a:ext cx="1983105" cy="415290"/>
          </a:xfrm>
          <a:prstGeom prst="rect">
            <a:avLst/>
          </a:prstGeom>
        </p:spPr>
        <p:txBody>
          <a:bodyPr vert="horz" wrap="square" lIns="91440" tIns="45720" rIns="91440" bIns="45720" rtlCol="0" anchor="t" anchorCtr="1">
            <a:noAutofit/>
          </a:bodyPr>
          <a:lstStyle/>
          <a:p>
            <a:pPr algn="ctr">
              <a:lnSpc>
                <a:spcPct val="90000"/>
              </a:lnSpc>
            </a:pPr>
            <a:r>
              <a:rPr lang="en-US" sz="2100">
                <a:solidFill>
                  <a:schemeClr val="accent1">
                    <a:alpha val="100000"/>
                  </a:schemeClr>
                </a:solidFill>
                <a:latin typeface="微软雅黑" panose="020B0503020204020204" charset="-122"/>
                <a:ea typeface="微软雅黑" panose="020B0503020204020204" charset="-122"/>
                <a:cs typeface="微软雅黑" panose="020B0503020204020204" charset="-122"/>
              </a:rPr>
              <a:t>感谢观看</a:t>
            </a:r>
            <a:endParaRPr lang="en-US" sz="21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8360225" y="302442"/>
            <a:ext cx="3351690" cy="419156"/>
          </a:xfrm>
          <a:prstGeom prst="rect">
            <a:avLst/>
          </a:prstGeom>
          <a:noFill/>
        </p:spPr>
        <p:txBody>
          <a:bodyPr vert="horz" wrap="square" lIns="66008" tIns="33052" rIns="66008" bIns="33052" rtlCol="0" anchor="ctr" anchorCtr="0">
            <a:noAutofit/>
          </a:bodyPr>
          <a:lstStyle/>
          <a:p>
            <a:pPr algn="r">
              <a:defRPr/>
            </a:pPr>
            <a:r>
              <a:rPr lang="en-US" sz="1200">
                <a:solidFill>
                  <a:schemeClr val="lt1">
                    <a:alpha val="100000"/>
                  </a:schemeClr>
                </a:solidFill>
                <a:latin typeface="微软雅黑" panose="020B0503020204020204" charset="-122"/>
                <a:ea typeface="微软雅黑" panose="020B0503020204020204" charset="-122"/>
                <a:cs typeface="微软雅黑" panose="020B0503020204020204" charset="-122"/>
              </a:rPr>
              <a:t>https://wenku.baidu.com</a:t>
            </a:r>
            <a:endParaRPr lang="en-US" sz="1100"/>
          </a:p>
        </p:txBody>
      </p:sp>
      <p:sp>
        <p:nvSpPr>
          <p:cNvPr id="5" name="TextBox 5"/>
          <p:cNvSpPr txBox="1"/>
          <p:nvPr/>
        </p:nvSpPr>
        <p:spPr>
          <a:xfrm>
            <a:off x="689387" y="6072206"/>
            <a:ext cx="2297430" cy="291465"/>
          </a:xfrm>
          <a:prstGeom prst="rect">
            <a:avLst/>
          </a:prstGeom>
        </p:spPr>
        <p:txBody>
          <a:bodyPr vert="horz" wrap="square" lIns="91440" tIns="45720" rIns="91440" bIns="45720" rtlCol="0" anchor="t" anchorCtr="0">
            <a:spAutoFit/>
          </a:bodyPr>
          <a:lstStyle/>
          <a:p>
            <a:pPr>
              <a:lnSpc>
                <a:spcPct val="100000"/>
              </a:lnSpc>
              <a:spcBef>
                <a:spcPts val="375"/>
              </a:spcBef>
            </a:pPr>
            <a:r>
              <a:rPr lang="en-US" sz="1200">
                <a:solidFill>
                  <a:srgbClr val="FFFFFF">
                    <a:alpha val="100000"/>
                  </a:srgbClr>
                </a:solidFill>
                <a:latin typeface="微软雅黑" panose="020B0503020204020204" charset="-122"/>
                <a:ea typeface="微软雅黑" panose="020B0503020204020204" charset="-122"/>
                <a:cs typeface="微软雅黑" panose="020B0503020204020204" charset="-122"/>
              </a:rPr>
              <a:t>REPORTING</a:t>
            </a:r>
            <a:endParaRPr lang="en-US" sz="12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9067749" y="152345"/>
            <a:ext cx="2792730" cy="777240"/>
          </a:xfrm>
          <a:prstGeom prst="rect">
            <a:avLst/>
          </a:prstGeom>
        </p:spPr>
        <p:txBody>
          <a:bodyPr vert="horz" wrap="square" lIns="91440" tIns="45720" rIns="91440" bIns="45720" rtlCol="0" anchor="t" anchorCtr="0">
            <a:normAutofit/>
          </a:bodyPr>
          <a:lstStyle/>
          <a:p>
            <a:pPr algn="r">
              <a:lnSpc>
                <a:spcPct val="120000"/>
              </a:lnSpc>
            </a:pPr>
            <a:r>
              <a:rPr lang="en-US" sz="3600" b="1">
                <a:solidFill>
                  <a:schemeClr val="accent1">
                    <a:alpha val="100000"/>
                  </a:schemeClr>
                </a:solidFill>
                <a:latin typeface="微软雅黑" panose="020B0503020204020204" charset="-122"/>
                <a:ea typeface="微软雅黑" panose="020B0503020204020204" charset="-122"/>
                <a:cs typeface="微软雅黑" panose="020B0503020204020204" charset="-122"/>
              </a:rPr>
              <a:t>目 录</a:t>
            </a:r>
            <a:endParaRPr lang="en-US" sz="36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3505200" y="533400"/>
            <a:ext cx="7547610" cy="5195570"/>
          </a:xfrm>
          <a:prstGeom prst="rect">
            <a:avLst/>
          </a:prstGeom>
          <a:noFill/>
          <a:ln w="9525">
            <a:noFill/>
          </a:ln>
        </p:spPr>
        <p:txBody>
          <a:bodyPr>
            <a:noAutofit/>
          </a:bodyPr>
          <a:p>
            <a:pPr algn="l">
              <a:buClrTx/>
              <a:buSzTx/>
              <a:buNone/>
            </a:pPr>
            <a:endParaRPr lang="en-US" sz="2900" b="0">
              <a:latin typeface="Calibri" panose="020F0502020204030204" charset="0"/>
              <a:ea typeface="宋体" panose="02010600030101010101" pitchFamily="2" charset="-122"/>
              <a:cs typeface="Times New Roman" panose="02020603050405020304" charset="0"/>
            </a:endParaRPr>
          </a:p>
          <a:p>
            <a:pPr algn="l">
              <a:buClrTx/>
              <a:buSzTx/>
              <a:buNone/>
            </a:pPr>
            <a:r>
              <a:rPr lang="zh-CN" sz="3200" b="1">
                <a:ea typeface="宋体" panose="02010600030101010101" pitchFamily="2" charset="-122"/>
              </a:rPr>
              <a:t> 主题一:生物学模型概述----------是什么 主题二：生物学模型构建教学------怎么做 主题三：生物学模型构建教学中</a:t>
            </a:r>
            <a:endParaRPr lang="zh-CN" sz="3200" b="1">
              <a:ea typeface="宋体" panose="02010600030101010101" pitchFamily="2" charset="-122"/>
            </a:endParaRPr>
          </a:p>
          <a:p>
            <a:pPr algn="l">
              <a:buClrTx/>
              <a:buSzTx/>
              <a:buNone/>
            </a:pPr>
            <a:r>
              <a:rPr lang="zh-CN" sz="3200" b="1">
                <a:ea typeface="宋体" panose="02010600030101010101" pitchFamily="2" charset="-122"/>
              </a:rPr>
              <a:t>                  孕育的本真教育-------为什么</a:t>
            </a:r>
            <a:r>
              <a:rPr lang="en-US" b="1">
                <a:latin typeface="宋体" panose="02010600030101010101" pitchFamily="2" charset="-122"/>
                <a:ea typeface="宋体" panose="02010600030101010101" pitchFamily="2" charset="-122"/>
              </a:rPr>
              <a:t>  </a:t>
            </a:r>
            <a:endParaRPr lang="en-US" altLang="en-US" b="1">
              <a:latin typeface="宋体" panose="02010600030101010101" pitchFamily="2" charset="-122"/>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4" name="文本框 3"/>
          <p:cNvSpPr txBox="1"/>
          <p:nvPr/>
        </p:nvSpPr>
        <p:spPr>
          <a:xfrm>
            <a:off x="3886200" y="1143000"/>
            <a:ext cx="5080000" cy="768350"/>
          </a:xfrm>
          <a:prstGeom prst="rect">
            <a:avLst/>
          </a:prstGeom>
          <a:noFill/>
          <a:ln w="9525">
            <a:noFill/>
          </a:ln>
        </p:spPr>
        <p:txBody>
          <a:bodyPr>
            <a:spAutoFit/>
          </a:bodyPr>
          <a:p>
            <a:pPr indent="0"/>
            <a:r>
              <a:rPr lang="zh-CN" sz="4400" b="1">
                <a:ea typeface="宋体" panose="02010600030101010101" pitchFamily="2" charset="-122"/>
              </a:rPr>
              <a:t>一、模型的种类</a:t>
            </a:r>
            <a:endParaRPr lang="zh-CN" sz="4400" b="1">
              <a:ea typeface="宋体" panose="02010600030101010101" pitchFamily="2" charset="-122"/>
            </a:endParaRPr>
          </a:p>
        </p:txBody>
      </p:sp>
      <p:sp>
        <p:nvSpPr>
          <p:cNvPr id="5" name="文本框 4"/>
          <p:cNvSpPr txBox="1"/>
          <p:nvPr/>
        </p:nvSpPr>
        <p:spPr>
          <a:xfrm>
            <a:off x="4495800" y="1981200"/>
            <a:ext cx="5080000" cy="3046095"/>
          </a:xfrm>
          <a:prstGeom prst="rect">
            <a:avLst/>
          </a:prstGeom>
          <a:noFill/>
          <a:ln w="9525">
            <a:noFill/>
          </a:ln>
        </p:spPr>
        <p:txBody>
          <a:bodyPr>
            <a:spAutoFit/>
          </a:bodyPr>
          <a:p>
            <a:pPr indent="0"/>
            <a:r>
              <a:rPr lang="zh-CN" sz="4800" b="1">
                <a:ea typeface="宋体" panose="02010600030101010101" pitchFamily="2" charset="-122"/>
              </a:rPr>
              <a:t>从科学模型的角度</a:t>
            </a:r>
            <a:endParaRPr lang="zh-CN" sz="4800" b="1">
              <a:ea typeface="宋体" panose="02010600030101010101" pitchFamily="2" charset="-122"/>
            </a:endParaRPr>
          </a:p>
          <a:p>
            <a:pPr indent="0"/>
            <a:r>
              <a:rPr lang="en-US" altLang="zh-CN" sz="4800" b="1">
                <a:ea typeface="宋体" panose="02010600030101010101" pitchFamily="2" charset="-122"/>
              </a:rPr>
              <a:t>1</a:t>
            </a:r>
            <a:r>
              <a:rPr lang="zh-CN" altLang="en-US" sz="4800" b="1">
                <a:ea typeface="宋体" panose="02010600030101010101" pitchFamily="2" charset="-122"/>
              </a:rPr>
              <a:t>、</a:t>
            </a:r>
            <a:r>
              <a:rPr lang="zh-CN" sz="4800" b="1">
                <a:ea typeface="宋体" panose="02010600030101010101" pitchFamily="2" charset="-122"/>
              </a:rPr>
              <a:t>概念模型</a:t>
            </a:r>
            <a:endParaRPr lang="zh-CN" sz="4800" b="1">
              <a:ea typeface="宋体" panose="02010600030101010101" pitchFamily="2" charset="-122"/>
            </a:endParaRPr>
          </a:p>
          <a:p>
            <a:pPr indent="0"/>
            <a:r>
              <a:rPr lang="en-US" altLang="zh-CN" sz="4800" b="1">
                <a:ea typeface="宋体" panose="02010600030101010101" pitchFamily="2" charset="-122"/>
              </a:rPr>
              <a:t>2</a:t>
            </a:r>
            <a:r>
              <a:rPr lang="zh-CN" altLang="en-US" sz="4800" b="1">
                <a:ea typeface="宋体" panose="02010600030101010101" pitchFamily="2" charset="-122"/>
              </a:rPr>
              <a:t>、</a:t>
            </a:r>
            <a:r>
              <a:rPr lang="zh-CN" sz="4800" b="1">
                <a:ea typeface="宋体" panose="02010600030101010101" pitchFamily="2" charset="-122"/>
              </a:rPr>
              <a:t>物理模型</a:t>
            </a:r>
            <a:endParaRPr lang="zh-CN" sz="4800" b="1">
              <a:ea typeface="宋体" panose="02010600030101010101" pitchFamily="2" charset="-122"/>
            </a:endParaRPr>
          </a:p>
          <a:p>
            <a:pPr indent="0"/>
            <a:r>
              <a:rPr lang="en-US" altLang="zh-CN" sz="4800" b="1">
                <a:ea typeface="宋体" panose="02010600030101010101" pitchFamily="2" charset="-122"/>
              </a:rPr>
              <a:t>3</a:t>
            </a:r>
            <a:r>
              <a:rPr lang="zh-CN" altLang="en-US" sz="4800" b="1">
                <a:ea typeface="宋体" panose="02010600030101010101" pitchFamily="2" charset="-122"/>
              </a:rPr>
              <a:t>、</a:t>
            </a:r>
            <a:r>
              <a:rPr lang="zh-CN" sz="4800" b="1">
                <a:ea typeface="宋体" panose="02010600030101010101" pitchFamily="2" charset="-122"/>
              </a:rPr>
              <a:t>数学模型</a:t>
            </a:r>
            <a:endParaRPr lang="zh-CN" altLang="en-US" sz="4800" b="1">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文本框 2"/>
          <p:cNvSpPr txBox="1"/>
          <p:nvPr/>
        </p:nvSpPr>
        <p:spPr>
          <a:xfrm>
            <a:off x="3810000" y="685800"/>
            <a:ext cx="7339965" cy="1568450"/>
          </a:xfrm>
          <a:prstGeom prst="rect">
            <a:avLst/>
          </a:prstGeom>
          <a:noFill/>
          <a:ln w="9525">
            <a:noFill/>
          </a:ln>
        </p:spPr>
        <p:txBody>
          <a:bodyPr wrap="square">
            <a:spAutoFit/>
          </a:bodyPr>
          <a:p>
            <a:pPr algn="l">
              <a:buClrTx/>
              <a:buSzTx/>
              <a:buFontTx/>
            </a:pPr>
            <a:r>
              <a:rPr lang="zh-CN" sz="3200" b="1">
                <a:ea typeface="宋体" panose="02010600030101010101" pitchFamily="2" charset="-122"/>
              </a:rPr>
              <a:t>物理模型：是基于相似性而通过真实的装置或过程来模拟人类希望了解的事物的模型。</a:t>
            </a:r>
            <a:endParaRPr lang="zh-CN" sz="3200" b="1">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4419600" y="2286000"/>
            <a:ext cx="6430645" cy="4556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6" name="Group 26"/>
          <p:cNvGrpSpPr/>
          <p:nvPr/>
        </p:nvGrpSpPr>
        <p:grpSpPr>
          <a:xfrm rot="0">
            <a:off x="454963" y="93878"/>
            <a:ext cx="10641129" cy="893445"/>
            <a:chOff x="454963" y="93878"/>
            <a:chExt cx="10641129" cy="893445"/>
          </a:xfrm>
        </p:grpSpPr>
        <p:sp>
          <p:nvSpPr>
            <p:cNvPr id="27" name="AutoShape 27"/>
            <p:cNvSpPr/>
            <p:nvPr/>
          </p:nvSpPr>
          <p:spPr>
            <a:xfrm>
              <a:off x="454963" y="331168"/>
              <a:ext cx="84147" cy="84147"/>
            </a:xfrm>
            <a:prstGeom prst="ellipse">
              <a:avLst/>
            </a:prstGeom>
            <a:solidFill>
              <a:schemeClr val="accent1">
                <a:alpha val="100000"/>
              </a:schemeClr>
            </a:solidFill>
          </p:spPr>
        </p:sp>
        <p:sp>
          <p:nvSpPr>
            <p:cNvPr id="28" name="AutoShape 28"/>
            <p:cNvSpPr/>
            <p:nvPr/>
          </p:nvSpPr>
          <p:spPr>
            <a:xfrm>
              <a:off x="575049" y="337743"/>
              <a:ext cx="78137" cy="78137"/>
            </a:xfrm>
            <a:prstGeom prst="ellipse">
              <a:avLst/>
            </a:prstGeom>
            <a:solidFill>
              <a:schemeClr val="accent1">
                <a:alpha val="80000"/>
              </a:schemeClr>
            </a:solidFill>
          </p:spPr>
        </p:sp>
        <p:sp>
          <p:nvSpPr>
            <p:cNvPr id="29" name="AutoShape 29"/>
            <p:cNvSpPr/>
            <p:nvPr/>
          </p:nvSpPr>
          <p:spPr>
            <a:xfrm>
              <a:off x="689125" y="339460"/>
              <a:ext cx="74704" cy="74704"/>
            </a:xfrm>
            <a:prstGeom prst="ellipse">
              <a:avLst/>
            </a:prstGeom>
            <a:solidFill>
              <a:schemeClr val="accent1">
                <a:alpha val="60000"/>
              </a:schemeClr>
            </a:solidFill>
          </p:spPr>
        </p:sp>
        <p:sp>
          <p:nvSpPr>
            <p:cNvPr id="30" name="AutoShape 30"/>
            <p:cNvSpPr/>
            <p:nvPr/>
          </p:nvSpPr>
          <p:spPr>
            <a:xfrm>
              <a:off x="799768" y="348430"/>
              <a:ext cx="69238" cy="69238"/>
            </a:xfrm>
            <a:prstGeom prst="ellipse">
              <a:avLst/>
            </a:prstGeom>
            <a:solidFill>
              <a:schemeClr val="accent1">
                <a:alpha val="40000"/>
              </a:schemeClr>
            </a:solidFill>
          </p:spPr>
        </p:sp>
        <p:sp>
          <p:nvSpPr>
            <p:cNvPr id="31" name="AutoShape 31"/>
            <p:cNvSpPr/>
            <p:nvPr/>
          </p:nvSpPr>
          <p:spPr>
            <a:xfrm>
              <a:off x="904945" y="344297"/>
              <a:ext cx="65594" cy="65594"/>
            </a:xfrm>
            <a:prstGeom prst="ellipse">
              <a:avLst/>
            </a:prstGeom>
            <a:solidFill>
              <a:schemeClr val="accent1">
                <a:alpha val="20000"/>
              </a:schemeClr>
            </a:solidFill>
          </p:spPr>
        </p:sp>
        <p:sp>
          <p:nvSpPr>
            <p:cNvPr id="32" name="AutoShape 32"/>
            <p:cNvSpPr/>
            <p:nvPr/>
          </p:nvSpPr>
          <p:spPr>
            <a:xfrm>
              <a:off x="454963" y="448942"/>
              <a:ext cx="84147" cy="84147"/>
            </a:xfrm>
            <a:prstGeom prst="ellipse">
              <a:avLst/>
            </a:prstGeom>
            <a:solidFill>
              <a:schemeClr val="accent1">
                <a:alpha val="100000"/>
              </a:schemeClr>
            </a:solidFill>
          </p:spPr>
        </p:sp>
        <p:sp>
          <p:nvSpPr>
            <p:cNvPr id="33" name="AutoShape 33"/>
            <p:cNvSpPr/>
            <p:nvPr/>
          </p:nvSpPr>
          <p:spPr>
            <a:xfrm>
              <a:off x="575049" y="455517"/>
              <a:ext cx="78137" cy="78137"/>
            </a:xfrm>
            <a:prstGeom prst="ellipse">
              <a:avLst/>
            </a:prstGeom>
            <a:solidFill>
              <a:schemeClr val="accent1">
                <a:alpha val="80000"/>
              </a:schemeClr>
            </a:solidFill>
          </p:spPr>
        </p:sp>
        <p:sp>
          <p:nvSpPr>
            <p:cNvPr id="34" name="AutoShape 34"/>
            <p:cNvSpPr/>
            <p:nvPr/>
          </p:nvSpPr>
          <p:spPr>
            <a:xfrm>
              <a:off x="689125" y="457233"/>
              <a:ext cx="74704" cy="74704"/>
            </a:xfrm>
            <a:prstGeom prst="ellipse">
              <a:avLst/>
            </a:prstGeom>
            <a:solidFill>
              <a:schemeClr val="accent1">
                <a:alpha val="60000"/>
              </a:schemeClr>
            </a:solidFill>
          </p:spPr>
        </p:sp>
        <p:sp>
          <p:nvSpPr>
            <p:cNvPr id="35" name="AutoShape 35"/>
            <p:cNvSpPr/>
            <p:nvPr/>
          </p:nvSpPr>
          <p:spPr>
            <a:xfrm>
              <a:off x="799768" y="466203"/>
              <a:ext cx="69238" cy="69238"/>
            </a:xfrm>
            <a:prstGeom prst="ellipse">
              <a:avLst/>
            </a:prstGeom>
            <a:solidFill>
              <a:schemeClr val="accent1">
                <a:alpha val="40000"/>
              </a:schemeClr>
            </a:solidFill>
          </p:spPr>
        </p:sp>
        <p:sp>
          <p:nvSpPr>
            <p:cNvPr id="36" name="AutoShape 36"/>
            <p:cNvSpPr/>
            <p:nvPr/>
          </p:nvSpPr>
          <p:spPr>
            <a:xfrm>
              <a:off x="904945" y="462070"/>
              <a:ext cx="65594" cy="65594"/>
            </a:xfrm>
            <a:prstGeom prst="ellipse">
              <a:avLst/>
            </a:prstGeom>
            <a:solidFill>
              <a:schemeClr val="accent1">
                <a:alpha val="20000"/>
              </a:schemeClr>
            </a:solidFill>
          </p:spPr>
        </p:sp>
        <p:sp>
          <p:nvSpPr>
            <p:cNvPr id="37" name="AutoShape 37"/>
            <p:cNvSpPr/>
            <p:nvPr/>
          </p:nvSpPr>
          <p:spPr>
            <a:xfrm>
              <a:off x="454963" y="566715"/>
              <a:ext cx="84147" cy="84147"/>
            </a:xfrm>
            <a:prstGeom prst="ellipse">
              <a:avLst/>
            </a:prstGeom>
            <a:solidFill>
              <a:schemeClr val="accent1">
                <a:alpha val="100000"/>
              </a:schemeClr>
            </a:solidFill>
          </p:spPr>
        </p:sp>
        <p:sp>
          <p:nvSpPr>
            <p:cNvPr id="38" name="AutoShape 38"/>
            <p:cNvSpPr/>
            <p:nvPr/>
          </p:nvSpPr>
          <p:spPr>
            <a:xfrm>
              <a:off x="575049" y="573291"/>
              <a:ext cx="78137" cy="78137"/>
            </a:xfrm>
            <a:prstGeom prst="ellipse">
              <a:avLst/>
            </a:prstGeom>
            <a:solidFill>
              <a:schemeClr val="accent1">
                <a:alpha val="80000"/>
              </a:schemeClr>
            </a:solidFill>
          </p:spPr>
        </p:sp>
        <p:sp>
          <p:nvSpPr>
            <p:cNvPr id="39" name="AutoShape 39"/>
            <p:cNvSpPr/>
            <p:nvPr/>
          </p:nvSpPr>
          <p:spPr>
            <a:xfrm>
              <a:off x="689125" y="575007"/>
              <a:ext cx="74704" cy="74704"/>
            </a:xfrm>
            <a:prstGeom prst="ellipse">
              <a:avLst/>
            </a:prstGeom>
            <a:solidFill>
              <a:schemeClr val="accent1">
                <a:alpha val="60000"/>
              </a:schemeClr>
            </a:solidFill>
          </p:spPr>
        </p:sp>
        <p:sp>
          <p:nvSpPr>
            <p:cNvPr id="40" name="AutoShape 40"/>
            <p:cNvSpPr/>
            <p:nvPr/>
          </p:nvSpPr>
          <p:spPr>
            <a:xfrm>
              <a:off x="799768" y="583977"/>
              <a:ext cx="69238" cy="69238"/>
            </a:xfrm>
            <a:prstGeom prst="ellipse">
              <a:avLst/>
            </a:prstGeom>
            <a:solidFill>
              <a:schemeClr val="accent1">
                <a:alpha val="40000"/>
              </a:schemeClr>
            </a:solidFill>
          </p:spPr>
        </p:sp>
        <p:sp>
          <p:nvSpPr>
            <p:cNvPr id="41" name="AutoShape 41"/>
            <p:cNvSpPr/>
            <p:nvPr/>
          </p:nvSpPr>
          <p:spPr>
            <a:xfrm>
              <a:off x="904945" y="579844"/>
              <a:ext cx="65594" cy="65594"/>
            </a:xfrm>
            <a:prstGeom prst="ellipse">
              <a:avLst/>
            </a:prstGeom>
            <a:solidFill>
              <a:schemeClr val="accent1">
                <a:alpha val="20000"/>
              </a:schemeClr>
            </a:solidFill>
          </p:spPr>
        </p:sp>
        <p:sp>
          <p:nvSpPr>
            <p:cNvPr id="42" name="AutoShape 42"/>
            <p:cNvSpPr/>
            <p:nvPr/>
          </p:nvSpPr>
          <p:spPr>
            <a:xfrm>
              <a:off x="454963" y="684489"/>
              <a:ext cx="84147" cy="84147"/>
            </a:xfrm>
            <a:prstGeom prst="ellipse">
              <a:avLst/>
            </a:prstGeom>
            <a:solidFill>
              <a:schemeClr val="accent1">
                <a:alpha val="100000"/>
              </a:schemeClr>
            </a:solidFill>
          </p:spPr>
        </p:sp>
        <p:sp>
          <p:nvSpPr>
            <p:cNvPr id="43" name="AutoShape 43"/>
            <p:cNvSpPr/>
            <p:nvPr/>
          </p:nvSpPr>
          <p:spPr>
            <a:xfrm>
              <a:off x="575049" y="691064"/>
              <a:ext cx="78137" cy="78137"/>
            </a:xfrm>
            <a:prstGeom prst="ellipse">
              <a:avLst/>
            </a:prstGeom>
            <a:solidFill>
              <a:schemeClr val="accent1">
                <a:alpha val="80000"/>
              </a:schemeClr>
            </a:solidFill>
          </p:spPr>
        </p:sp>
        <p:sp>
          <p:nvSpPr>
            <p:cNvPr id="44" name="AutoShape 44"/>
            <p:cNvSpPr/>
            <p:nvPr/>
          </p:nvSpPr>
          <p:spPr>
            <a:xfrm>
              <a:off x="689125" y="692781"/>
              <a:ext cx="74704" cy="74704"/>
            </a:xfrm>
            <a:prstGeom prst="ellipse">
              <a:avLst/>
            </a:prstGeom>
            <a:solidFill>
              <a:schemeClr val="accent1">
                <a:alpha val="60000"/>
              </a:schemeClr>
            </a:solidFill>
          </p:spPr>
        </p:sp>
        <p:sp>
          <p:nvSpPr>
            <p:cNvPr id="45" name="AutoShape 45"/>
            <p:cNvSpPr/>
            <p:nvPr/>
          </p:nvSpPr>
          <p:spPr>
            <a:xfrm>
              <a:off x="799768" y="701751"/>
              <a:ext cx="69238" cy="69238"/>
            </a:xfrm>
            <a:prstGeom prst="ellipse">
              <a:avLst/>
            </a:prstGeom>
            <a:solidFill>
              <a:schemeClr val="accent1">
                <a:alpha val="40000"/>
              </a:schemeClr>
            </a:solidFill>
          </p:spPr>
        </p:sp>
        <p:sp>
          <p:nvSpPr>
            <p:cNvPr id="46" name="AutoShape 46"/>
            <p:cNvSpPr/>
            <p:nvPr/>
          </p:nvSpPr>
          <p:spPr>
            <a:xfrm>
              <a:off x="904945" y="697618"/>
              <a:ext cx="65594" cy="65594"/>
            </a:xfrm>
            <a:prstGeom prst="ellipse">
              <a:avLst/>
            </a:prstGeom>
            <a:solidFill>
              <a:schemeClr val="accent1">
                <a:alpha val="20000"/>
              </a:schemeClr>
            </a:solidFill>
          </p:spPr>
        </p:sp>
        <p:sp>
          <p:nvSpPr>
            <p:cNvPr id="47" name="TextBox 47"/>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物理模型</a:t>
              </a:r>
              <a:endPar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8" name="图片 4"/>
          <p:cNvPicPr>
            <a:picLocks noChangeAspect="1"/>
          </p:cNvPicPr>
          <p:nvPr/>
        </p:nvPicPr>
        <p:blipFill>
          <a:blip r:embed="rId2"/>
          <a:stretch>
            <a:fillRect/>
          </a:stretch>
        </p:blipFill>
        <p:spPr>
          <a:xfrm>
            <a:off x="81280" y="1219200"/>
            <a:ext cx="6624320" cy="4719320"/>
          </a:xfrm>
          <a:prstGeom prst="rect">
            <a:avLst/>
          </a:prstGeom>
          <a:noFill/>
          <a:ln>
            <a:noFill/>
          </a:ln>
        </p:spPr>
      </p:pic>
      <p:pic>
        <p:nvPicPr>
          <p:cNvPr id="49" name="图片 6"/>
          <p:cNvPicPr>
            <a:picLocks noChangeAspect="1"/>
          </p:cNvPicPr>
          <p:nvPr/>
        </p:nvPicPr>
        <p:blipFill>
          <a:blip r:embed="rId3"/>
          <a:stretch>
            <a:fillRect/>
          </a:stretch>
        </p:blipFill>
        <p:spPr>
          <a:xfrm>
            <a:off x="6705600" y="1219200"/>
            <a:ext cx="5154295" cy="47326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6" name="Group 26"/>
          <p:cNvGrpSpPr/>
          <p:nvPr/>
        </p:nvGrpSpPr>
        <p:grpSpPr>
          <a:xfrm rot="0">
            <a:off x="49833" y="228498"/>
            <a:ext cx="10789719" cy="893445"/>
            <a:chOff x="454963" y="93878"/>
            <a:chExt cx="10789719" cy="893445"/>
          </a:xfrm>
        </p:grpSpPr>
        <p:sp>
          <p:nvSpPr>
            <p:cNvPr id="27" name="AutoShape 27"/>
            <p:cNvSpPr/>
            <p:nvPr/>
          </p:nvSpPr>
          <p:spPr>
            <a:xfrm>
              <a:off x="454963" y="331168"/>
              <a:ext cx="84147" cy="84147"/>
            </a:xfrm>
            <a:prstGeom prst="ellipse">
              <a:avLst/>
            </a:prstGeom>
            <a:solidFill>
              <a:schemeClr val="accent1">
                <a:alpha val="100000"/>
              </a:schemeClr>
            </a:solidFill>
          </p:spPr>
        </p:sp>
        <p:sp>
          <p:nvSpPr>
            <p:cNvPr id="28" name="AutoShape 28"/>
            <p:cNvSpPr/>
            <p:nvPr/>
          </p:nvSpPr>
          <p:spPr>
            <a:xfrm>
              <a:off x="575049" y="337743"/>
              <a:ext cx="78137" cy="78137"/>
            </a:xfrm>
            <a:prstGeom prst="ellipse">
              <a:avLst/>
            </a:prstGeom>
            <a:solidFill>
              <a:schemeClr val="accent1">
                <a:alpha val="80000"/>
              </a:schemeClr>
            </a:solidFill>
          </p:spPr>
        </p:sp>
        <p:sp>
          <p:nvSpPr>
            <p:cNvPr id="29" name="AutoShape 29"/>
            <p:cNvSpPr/>
            <p:nvPr/>
          </p:nvSpPr>
          <p:spPr>
            <a:xfrm>
              <a:off x="689125" y="339460"/>
              <a:ext cx="74704" cy="74704"/>
            </a:xfrm>
            <a:prstGeom prst="ellipse">
              <a:avLst/>
            </a:prstGeom>
            <a:solidFill>
              <a:schemeClr val="accent1">
                <a:alpha val="60000"/>
              </a:schemeClr>
            </a:solidFill>
          </p:spPr>
        </p:sp>
        <p:sp>
          <p:nvSpPr>
            <p:cNvPr id="30" name="AutoShape 30"/>
            <p:cNvSpPr/>
            <p:nvPr/>
          </p:nvSpPr>
          <p:spPr>
            <a:xfrm>
              <a:off x="799768" y="348430"/>
              <a:ext cx="69238" cy="69238"/>
            </a:xfrm>
            <a:prstGeom prst="ellipse">
              <a:avLst/>
            </a:prstGeom>
            <a:solidFill>
              <a:schemeClr val="accent1">
                <a:alpha val="40000"/>
              </a:schemeClr>
            </a:solidFill>
          </p:spPr>
        </p:sp>
        <p:sp>
          <p:nvSpPr>
            <p:cNvPr id="31" name="AutoShape 31"/>
            <p:cNvSpPr/>
            <p:nvPr/>
          </p:nvSpPr>
          <p:spPr>
            <a:xfrm>
              <a:off x="904945" y="344297"/>
              <a:ext cx="65594" cy="65594"/>
            </a:xfrm>
            <a:prstGeom prst="ellipse">
              <a:avLst/>
            </a:prstGeom>
            <a:solidFill>
              <a:schemeClr val="accent1">
                <a:alpha val="20000"/>
              </a:schemeClr>
            </a:solidFill>
          </p:spPr>
        </p:sp>
        <p:sp>
          <p:nvSpPr>
            <p:cNvPr id="32" name="AutoShape 32"/>
            <p:cNvSpPr/>
            <p:nvPr/>
          </p:nvSpPr>
          <p:spPr>
            <a:xfrm>
              <a:off x="454963" y="448942"/>
              <a:ext cx="84147" cy="84147"/>
            </a:xfrm>
            <a:prstGeom prst="ellipse">
              <a:avLst/>
            </a:prstGeom>
            <a:solidFill>
              <a:schemeClr val="accent1">
                <a:alpha val="100000"/>
              </a:schemeClr>
            </a:solidFill>
          </p:spPr>
        </p:sp>
        <p:sp>
          <p:nvSpPr>
            <p:cNvPr id="33" name="AutoShape 33"/>
            <p:cNvSpPr/>
            <p:nvPr/>
          </p:nvSpPr>
          <p:spPr>
            <a:xfrm>
              <a:off x="575049" y="455517"/>
              <a:ext cx="78137" cy="78137"/>
            </a:xfrm>
            <a:prstGeom prst="ellipse">
              <a:avLst/>
            </a:prstGeom>
            <a:solidFill>
              <a:schemeClr val="accent1">
                <a:alpha val="80000"/>
              </a:schemeClr>
            </a:solidFill>
          </p:spPr>
        </p:sp>
        <p:sp>
          <p:nvSpPr>
            <p:cNvPr id="34" name="AutoShape 34"/>
            <p:cNvSpPr/>
            <p:nvPr/>
          </p:nvSpPr>
          <p:spPr>
            <a:xfrm>
              <a:off x="689125" y="457233"/>
              <a:ext cx="74704" cy="74704"/>
            </a:xfrm>
            <a:prstGeom prst="ellipse">
              <a:avLst/>
            </a:prstGeom>
            <a:solidFill>
              <a:schemeClr val="accent1">
                <a:alpha val="60000"/>
              </a:schemeClr>
            </a:solidFill>
          </p:spPr>
        </p:sp>
        <p:sp>
          <p:nvSpPr>
            <p:cNvPr id="35" name="AutoShape 35"/>
            <p:cNvSpPr/>
            <p:nvPr/>
          </p:nvSpPr>
          <p:spPr>
            <a:xfrm>
              <a:off x="799768" y="466203"/>
              <a:ext cx="69238" cy="69238"/>
            </a:xfrm>
            <a:prstGeom prst="ellipse">
              <a:avLst/>
            </a:prstGeom>
            <a:solidFill>
              <a:schemeClr val="accent1">
                <a:alpha val="40000"/>
              </a:schemeClr>
            </a:solidFill>
          </p:spPr>
        </p:sp>
        <p:sp>
          <p:nvSpPr>
            <p:cNvPr id="36" name="AutoShape 36"/>
            <p:cNvSpPr/>
            <p:nvPr/>
          </p:nvSpPr>
          <p:spPr>
            <a:xfrm>
              <a:off x="904945" y="462070"/>
              <a:ext cx="65594" cy="65594"/>
            </a:xfrm>
            <a:prstGeom prst="ellipse">
              <a:avLst/>
            </a:prstGeom>
            <a:solidFill>
              <a:schemeClr val="accent1">
                <a:alpha val="20000"/>
              </a:schemeClr>
            </a:solidFill>
          </p:spPr>
        </p:sp>
        <p:sp>
          <p:nvSpPr>
            <p:cNvPr id="37" name="AutoShape 37"/>
            <p:cNvSpPr/>
            <p:nvPr/>
          </p:nvSpPr>
          <p:spPr>
            <a:xfrm>
              <a:off x="454963" y="566715"/>
              <a:ext cx="84147" cy="84147"/>
            </a:xfrm>
            <a:prstGeom prst="ellipse">
              <a:avLst/>
            </a:prstGeom>
            <a:solidFill>
              <a:schemeClr val="accent1">
                <a:alpha val="100000"/>
              </a:schemeClr>
            </a:solidFill>
          </p:spPr>
        </p:sp>
        <p:sp>
          <p:nvSpPr>
            <p:cNvPr id="38" name="AutoShape 38"/>
            <p:cNvSpPr/>
            <p:nvPr/>
          </p:nvSpPr>
          <p:spPr>
            <a:xfrm>
              <a:off x="575049" y="573291"/>
              <a:ext cx="78137" cy="78137"/>
            </a:xfrm>
            <a:prstGeom prst="ellipse">
              <a:avLst/>
            </a:prstGeom>
            <a:solidFill>
              <a:schemeClr val="accent1">
                <a:alpha val="80000"/>
              </a:schemeClr>
            </a:solidFill>
          </p:spPr>
        </p:sp>
        <p:sp>
          <p:nvSpPr>
            <p:cNvPr id="39" name="AutoShape 39"/>
            <p:cNvSpPr/>
            <p:nvPr/>
          </p:nvSpPr>
          <p:spPr>
            <a:xfrm>
              <a:off x="689125" y="575007"/>
              <a:ext cx="74704" cy="74704"/>
            </a:xfrm>
            <a:prstGeom prst="ellipse">
              <a:avLst/>
            </a:prstGeom>
            <a:solidFill>
              <a:schemeClr val="accent1">
                <a:alpha val="60000"/>
              </a:schemeClr>
            </a:solidFill>
          </p:spPr>
        </p:sp>
        <p:sp>
          <p:nvSpPr>
            <p:cNvPr id="40" name="AutoShape 40"/>
            <p:cNvSpPr/>
            <p:nvPr/>
          </p:nvSpPr>
          <p:spPr>
            <a:xfrm>
              <a:off x="799768" y="583977"/>
              <a:ext cx="69238" cy="69238"/>
            </a:xfrm>
            <a:prstGeom prst="ellipse">
              <a:avLst/>
            </a:prstGeom>
            <a:solidFill>
              <a:schemeClr val="accent1">
                <a:alpha val="40000"/>
              </a:schemeClr>
            </a:solidFill>
          </p:spPr>
        </p:sp>
        <p:sp>
          <p:nvSpPr>
            <p:cNvPr id="41" name="AutoShape 41"/>
            <p:cNvSpPr/>
            <p:nvPr/>
          </p:nvSpPr>
          <p:spPr>
            <a:xfrm>
              <a:off x="904945" y="579844"/>
              <a:ext cx="65594" cy="65594"/>
            </a:xfrm>
            <a:prstGeom prst="ellipse">
              <a:avLst/>
            </a:prstGeom>
            <a:solidFill>
              <a:schemeClr val="accent1">
                <a:alpha val="20000"/>
              </a:schemeClr>
            </a:solidFill>
          </p:spPr>
        </p:sp>
        <p:sp>
          <p:nvSpPr>
            <p:cNvPr id="42" name="AutoShape 42"/>
            <p:cNvSpPr/>
            <p:nvPr/>
          </p:nvSpPr>
          <p:spPr>
            <a:xfrm>
              <a:off x="454963" y="684489"/>
              <a:ext cx="84147" cy="84147"/>
            </a:xfrm>
            <a:prstGeom prst="ellipse">
              <a:avLst/>
            </a:prstGeom>
            <a:solidFill>
              <a:schemeClr val="accent1">
                <a:alpha val="100000"/>
              </a:schemeClr>
            </a:solidFill>
          </p:spPr>
        </p:sp>
        <p:sp>
          <p:nvSpPr>
            <p:cNvPr id="43" name="AutoShape 43"/>
            <p:cNvSpPr/>
            <p:nvPr/>
          </p:nvSpPr>
          <p:spPr>
            <a:xfrm>
              <a:off x="575049" y="691064"/>
              <a:ext cx="78137" cy="78137"/>
            </a:xfrm>
            <a:prstGeom prst="ellipse">
              <a:avLst/>
            </a:prstGeom>
            <a:solidFill>
              <a:schemeClr val="accent1">
                <a:alpha val="80000"/>
              </a:schemeClr>
            </a:solidFill>
          </p:spPr>
        </p:sp>
        <p:sp>
          <p:nvSpPr>
            <p:cNvPr id="44" name="AutoShape 44"/>
            <p:cNvSpPr/>
            <p:nvPr/>
          </p:nvSpPr>
          <p:spPr>
            <a:xfrm>
              <a:off x="689125" y="692781"/>
              <a:ext cx="74704" cy="74704"/>
            </a:xfrm>
            <a:prstGeom prst="ellipse">
              <a:avLst/>
            </a:prstGeom>
            <a:solidFill>
              <a:schemeClr val="accent1">
                <a:alpha val="60000"/>
              </a:schemeClr>
            </a:solidFill>
          </p:spPr>
        </p:sp>
        <p:sp>
          <p:nvSpPr>
            <p:cNvPr id="45" name="AutoShape 45"/>
            <p:cNvSpPr/>
            <p:nvPr/>
          </p:nvSpPr>
          <p:spPr>
            <a:xfrm>
              <a:off x="799768" y="701751"/>
              <a:ext cx="69238" cy="69238"/>
            </a:xfrm>
            <a:prstGeom prst="ellipse">
              <a:avLst/>
            </a:prstGeom>
            <a:solidFill>
              <a:schemeClr val="accent1">
                <a:alpha val="40000"/>
              </a:schemeClr>
            </a:solidFill>
          </p:spPr>
        </p:sp>
        <p:sp>
          <p:nvSpPr>
            <p:cNvPr id="46" name="AutoShape 46"/>
            <p:cNvSpPr/>
            <p:nvPr/>
          </p:nvSpPr>
          <p:spPr>
            <a:xfrm>
              <a:off x="904945" y="697618"/>
              <a:ext cx="65594" cy="65594"/>
            </a:xfrm>
            <a:prstGeom prst="ellipse">
              <a:avLst/>
            </a:prstGeom>
            <a:solidFill>
              <a:schemeClr val="accent1">
                <a:alpha val="20000"/>
              </a:schemeClr>
            </a:solidFill>
          </p:spPr>
        </p:sp>
        <p:sp>
          <p:nvSpPr>
            <p:cNvPr id="47" name="TextBox 47"/>
            <p:cNvSpPr txBox="1"/>
            <p:nvPr/>
          </p:nvSpPr>
          <p:spPr>
            <a:xfrm>
              <a:off x="124343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数学模型</a:t>
              </a:r>
              <a:endPar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 name="图片 3"/>
          <p:cNvPicPr>
            <a:picLocks noChangeAspect="1"/>
          </p:cNvPicPr>
          <p:nvPr/>
        </p:nvPicPr>
        <p:blipFill>
          <a:blip r:embed="rId2"/>
          <a:stretch>
            <a:fillRect/>
          </a:stretch>
        </p:blipFill>
        <p:spPr>
          <a:xfrm>
            <a:off x="457200" y="1524000"/>
            <a:ext cx="4279265" cy="3006725"/>
          </a:xfrm>
          <a:prstGeom prst="rect">
            <a:avLst/>
          </a:prstGeom>
        </p:spPr>
      </p:pic>
      <p:sp>
        <p:nvSpPr>
          <p:cNvPr id="100" name="文本框 99"/>
          <p:cNvSpPr txBox="1"/>
          <p:nvPr/>
        </p:nvSpPr>
        <p:spPr>
          <a:xfrm>
            <a:off x="5087620" y="955040"/>
            <a:ext cx="6398895" cy="5480050"/>
          </a:xfrm>
          <a:prstGeom prst="rect">
            <a:avLst/>
          </a:prstGeom>
          <a:noFill/>
          <a:ln w="9525">
            <a:noFill/>
          </a:ln>
        </p:spPr>
        <p:txBody>
          <a:bodyPr>
            <a:noAutofit/>
          </a:bodyPr>
          <a:p>
            <a:pPr indent="266700"/>
            <a:r>
              <a:rPr lang="zh-CN" sz="2000" b="1">
                <a:ea typeface="宋体" panose="02010600030101010101" pitchFamily="2" charset="-122"/>
              </a:rPr>
              <a:t>学生反应问题：记录1分钟内的心跳次数，时间有点长，水蚤心跳比较快，不好数水蚤心跳的次数？</a:t>
            </a:r>
            <a:endParaRPr lang="zh-CN" sz="2000" b="1">
              <a:ea typeface="宋体" panose="02010600030101010101" pitchFamily="2" charset="-122"/>
            </a:endParaRPr>
          </a:p>
          <a:p>
            <a:pPr indent="266700"/>
            <a:r>
              <a:rPr lang="zh-CN" sz="2000" b="1">
                <a:ea typeface="宋体" panose="02010600030101010101" pitchFamily="2" charset="-122"/>
              </a:rPr>
              <a:t>教师：书上介绍水蚤心率每分钟100次到350次不等，确实挺快。你们有什么方法来减少数心率的误差呢？</a:t>
            </a:r>
            <a:endParaRPr lang="zh-CN" sz="2000" b="1">
              <a:ea typeface="宋体" panose="02010600030101010101" pitchFamily="2" charset="-122"/>
            </a:endParaRPr>
          </a:p>
          <a:p>
            <a:pPr indent="266700"/>
            <a:r>
              <a:rPr lang="zh-CN" sz="2000" b="1">
                <a:ea typeface="宋体" panose="02010600030101010101" pitchFamily="2" charset="-122"/>
              </a:rPr>
              <a:t>学生解决问题：我们组经过讨论一致认为：缩小时间，只要记录</a:t>
            </a:r>
            <a:r>
              <a:rPr lang="en-US" sz="2000" b="1">
                <a:latin typeface="宋体" panose="02010600030101010101" pitchFamily="2" charset="-122"/>
              </a:rPr>
              <a:t>1</a:t>
            </a:r>
            <a:r>
              <a:rPr lang="en-US" sz="2000" b="1">
                <a:latin typeface="宋体" panose="02010600030101010101" pitchFamily="2" charset="-122"/>
                <a:cs typeface="Times New Roman" panose="02020603050405020304" charset="0"/>
              </a:rPr>
              <a:t>0</a:t>
            </a:r>
            <a:r>
              <a:rPr lang="zh-CN" sz="2000" b="1">
                <a:ea typeface="宋体" panose="02010600030101010101" pitchFamily="2" charset="-122"/>
              </a:rPr>
              <a:t>秒内水蚤跳动的次数，然后换算出1分钟水蚤跳动的次数，这样就会减小点数时的误差。换算公式如下：</a:t>
            </a:r>
            <a:r>
              <a:rPr lang="en-US" sz="2000" b="1">
                <a:latin typeface="宋体" panose="02010600030101010101" pitchFamily="2" charset="-122"/>
                <a:cs typeface="Times New Roman" panose="02020603050405020304" charset="0"/>
              </a:rPr>
              <a:t>S1/C1=S2/C2C2= (S2* C1)/ S1S1</a:t>
            </a:r>
            <a:r>
              <a:rPr lang="en-US" sz="2000" b="1">
                <a:latin typeface="宋体" panose="02010600030101010101" pitchFamily="2" charset="-122"/>
              </a:rPr>
              <a:t>=</a:t>
            </a:r>
            <a:r>
              <a:rPr lang="en-US" sz="2000" b="1">
                <a:latin typeface="宋体" panose="02010600030101010101" pitchFamily="2" charset="-122"/>
                <a:cs typeface="Times New Roman" panose="02020603050405020304" charset="0"/>
              </a:rPr>
              <a:t>10</a:t>
            </a:r>
            <a:r>
              <a:rPr lang="zh-CN" sz="2000" b="1">
                <a:ea typeface="宋体" panose="02010600030101010101" pitchFamily="2" charset="-122"/>
              </a:rPr>
              <a:t>秒</a:t>
            </a:r>
            <a:r>
              <a:rPr lang="en-US" sz="2000" b="1">
                <a:latin typeface="宋体" panose="02010600030101010101" pitchFamily="2" charset="-122"/>
                <a:cs typeface="Times New Roman" panose="02020603050405020304" charset="0"/>
              </a:rPr>
              <a:t>C1</a:t>
            </a:r>
            <a:r>
              <a:rPr lang="zh-CN" sz="2000" b="1">
                <a:ea typeface="宋体" panose="02010600030101010101" pitchFamily="2" charset="-122"/>
              </a:rPr>
              <a:t>：</a:t>
            </a:r>
            <a:r>
              <a:rPr lang="en-US" sz="2000" b="1">
                <a:latin typeface="宋体" panose="02010600030101010101" pitchFamily="2" charset="-122"/>
              </a:rPr>
              <a:t>1</a:t>
            </a:r>
            <a:r>
              <a:rPr lang="en-US" sz="2000" b="1">
                <a:latin typeface="宋体" panose="02010600030101010101" pitchFamily="2" charset="-122"/>
                <a:cs typeface="Times New Roman" panose="02020603050405020304" charset="0"/>
              </a:rPr>
              <a:t>0</a:t>
            </a:r>
            <a:r>
              <a:rPr lang="zh-CN" sz="2000" b="1">
                <a:ea typeface="宋体" panose="02010600030101010101" pitchFamily="2" charset="-122"/>
              </a:rPr>
              <a:t>秒内水蚤心跳的次数</a:t>
            </a:r>
            <a:r>
              <a:rPr lang="en-US" sz="2000" b="1">
                <a:latin typeface="宋体" panose="02010600030101010101" pitchFamily="2" charset="-122"/>
                <a:cs typeface="Times New Roman" panose="02020603050405020304" charset="0"/>
              </a:rPr>
              <a:t>S2</a:t>
            </a:r>
            <a:r>
              <a:rPr lang="en-US" sz="2000" b="1">
                <a:latin typeface="宋体" panose="02010600030101010101" pitchFamily="2" charset="-122"/>
              </a:rPr>
              <a:t>=</a:t>
            </a:r>
            <a:r>
              <a:rPr lang="en-US" sz="2000" b="1">
                <a:latin typeface="宋体" panose="02010600030101010101" pitchFamily="2" charset="-122"/>
                <a:cs typeface="Times New Roman" panose="02020603050405020304" charset="0"/>
              </a:rPr>
              <a:t>60</a:t>
            </a:r>
            <a:r>
              <a:rPr lang="zh-CN" sz="2000" b="1">
                <a:ea typeface="宋体" panose="02010600030101010101" pitchFamily="2" charset="-122"/>
              </a:rPr>
              <a:t>秒</a:t>
            </a:r>
            <a:r>
              <a:rPr lang="en-US" sz="2000" b="1">
                <a:latin typeface="宋体" panose="02010600030101010101" pitchFamily="2" charset="-122"/>
                <a:cs typeface="Times New Roman" panose="02020603050405020304" charset="0"/>
              </a:rPr>
              <a:t>C2</a:t>
            </a:r>
            <a:r>
              <a:rPr lang="zh-CN" sz="2000" b="1">
                <a:ea typeface="宋体" panose="02010600030101010101" pitchFamily="2" charset="-122"/>
              </a:rPr>
              <a:t>：</a:t>
            </a:r>
            <a:r>
              <a:rPr lang="en-US" sz="2000" b="1">
                <a:latin typeface="宋体" panose="02010600030101010101" pitchFamily="2" charset="-122"/>
                <a:cs typeface="Times New Roman" panose="02020603050405020304" charset="0"/>
              </a:rPr>
              <a:t>60</a:t>
            </a:r>
            <a:r>
              <a:rPr lang="zh-CN" sz="2000" b="1">
                <a:ea typeface="宋体" panose="02010600030101010101" pitchFamily="2" charset="-122"/>
              </a:rPr>
              <a:t>秒内水蚤心跳的次数（即水蚤的心率）</a:t>
            </a:r>
            <a:endParaRPr lang="zh-CN" altLang="en-US" sz="2000" b="1">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6" name="Group 26"/>
          <p:cNvGrpSpPr/>
          <p:nvPr/>
        </p:nvGrpSpPr>
        <p:grpSpPr>
          <a:xfrm rot="0">
            <a:off x="49833" y="228498"/>
            <a:ext cx="10789719" cy="893445"/>
            <a:chOff x="454963" y="93878"/>
            <a:chExt cx="10789719" cy="893445"/>
          </a:xfrm>
        </p:grpSpPr>
        <p:sp>
          <p:nvSpPr>
            <p:cNvPr id="27" name="AutoShape 27"/>
            <p:cNvSpPr/>
            <p:nvPr/>
          </p:nvSpPr>
          <p:spPr>
            <a:xfrm>
              <a:off x="454963" y="331168"/>
              <a:ext cx="84147" cy="84147"/>
            </a:xfrm>
            <a:prstGeom prst="ellipse">
              <a:avLst/>
            </a:prstGeom>
            <a:solidFill>
              <a:schemeClr val="accent1">
                <a:alpha val="100000"/>
              </a:schemeClr>
            </a:solidFill>
          </p:spPr>
        </p:sp>
        <p:sp>
          <p:nvSpPr>
            <p:cNvPr id="28" name="AutoShape 28"/>
            <p:cNvSpPr/>
            <p:nvPr/>
          </p:nvSpPr>
          <p:spPr>
            <a:xfrm>
              <a:off x="575049" y="337743"/>
              <a:ext cx="78137" cy="78137"/>
            </a:xfrm>
            <a:prstGeom prst="ellipse">
              <a:avLst/>
            </a:prstGeom>
            <a:solidFill>
              <a:schemeClr val="accent1">
                <a:alpha val="80000"/>
              </a:schemeClr>
            </a:solidFill>
          </p:spPr>
        </p:sp>
        <p:sp>
          <p:nvSpPr>
            <p:cNvPr id="29" name="AutoShape 29"/>
            <p:cNvSpPr/>
            <p:nvPr/>
          </p:nvSpPr>
          <p:spPr>
            <a:xfrm>
              <a:off x="689125" y="339460"/>
              <a:ext cx="74704" cy="74704"/>
            </a:xfrm>
            <a:prstGeom prst="ellipse">
              <a:avLst/>
            </a:prstGeom>
            <a:solidFill>
              <a:schemeClr val="accent1">
                <a:alpha val="60000"/>
              </a:schemeClr>
            </a:solidFill>
          </p:spPr>
        </p:sp>
        <p:sp>
          <p:nvSpPr>
            <p:cNvPr id="30" name="AutoShape 30"/>
            <p:cNvSpPr/>
            <p:nvPr/>
          </p:nvSpPr>
          <p:spPr>
            <a:xfrm>
              <a:off x="799768" y="348430"/>
              <a:ext cx="69238" cy="69238"/>
            </a:xfrm>
            <a:prstGeom prst="ellipse">
              <a:avLst/>
            </a:prstGeom>
            <a:solidFill>
              <a:schemeClr val="accent1">
                <a:alpha val="40000"/>
              </a:schemeClr>
            </a:solidFill>
          </p:spPr>
        </p:sp>
        <p:sp>
          <p:nvSpPr>
            <p:cNvPr id="31" name="AutoShape 31"/>
            <p:cNvSpPr/>
            <p:nvPr/>
          </p:nvSpPr>
          <p:spPr>
            <a:xfrm>
              <a:off x="904945" y="344297"/>
              <a:ext cx="65594" cy="65594"/>
            </a:xfrm>
            <a:prstGeom prst="ellipse">
              <a:avLst/>
            </a:prstGeom>
            <a:solidFill>
              <a:schemeClr val="accent1">
                <a:alpha val="20000"/>
              </a:schemeClr>
            </a:solidFill>
          </p:spPr>
        </p:sp>
        <p:sp>
          <p:nvSpPr>
            <p:cNvPr id="32" name="AutoShape 32"/>
            <p:cNvSpPr/>
            <p:nvPr/>
          </p:nvSpPr>
          <p:spPr>
            <a:xfrm>
              <a:off x="454963" y="448942"/>
              <a:ext cx="84147" cy="84147"/>
            </a:xfrm>
            <a:prstGeom prst="ellipse">
              <a:avLst/>
            </a:prstGeom>
            <a:solidFill>
              <a:schemeClr val="accent1">
                <a:alpha val="100000"/>
              </a:schemeClr>
            </a:solidFill>
          </p:spPr>
        </p:sp>
        <p:sp>
          <p:nvSpPr>
            <p:cNvPr id="33" name="AutoShape 33"/>
            <p:cNvSpPr/>
            <p:nvPr/>
          </p:nvSpPr>
          <p:spPr>
            <a:xfrm>
              <a:off x="575049" y="455517"/>
              <a:ext cx="78137" cy="78137"/>
            </a:xfrm>
            <a:prstGeom prst="ellipse">
              <a:avLst/>
            </a:prstGeom>
            <a:solidFill>
              <a:schemeClr val="accent1">
                <a:alpha val="80000"/>
              </a:schemeClr>
            </a:solidFill>
          </p:spPr>
        </p:sp>
        <p:sp>
          <p:nvSpPr>
            <p:cNvPr id="34" name="AutoShape 34"/>
            <p:cNvSpPr/>
            <p:nvPr/>
          </p:nvSpPr>
          <p:spPr>
            <a:xfrm>
              <a:off x="689125" y="457233"/>
              <a:ext cx="74704" cy="74704"/>
            </a:xfrm>
            <a:prstGeom prst="ellipse">
              <a:avLst/>
            </a:prstGeom>
            <a:solidFill>
              <a:schemeClr val="accent1">
                <a:alpha val="60000"/>
              </a:schemeClr>
            </a:solidFill>
          </p:spPr>
        </p:sp>
        <p:sp>
          <p:nvSpPr>
            <p:cNvPr id="35" name="AutoShape 35"/>
            <p:cNvSpPr/>
            <p:nvPr/>
          </p:nvSpPr>
          <p:spPr>
            <a:xfrm>
              <a:off x="799768" y="466203"/>
              <a:ext cx="69238" cy="69238"/>
            </a:xfrm>
            <a:prstGeom prst="ellipse">
              <a:avLst/>
            </a:prstGeom>
            <a:solidFill>
              <a:schemeClr val="accent1">
                <a:alpha val="40000"/>
              </a:schemeClr>
            </a:solidFill>
          </p:spPr>
        </p:sp>
        <p:sp>
          <p:nvSpPr>
            <p:cNvPr id="36" name="AutoShape 36"/>
            <p:cNvSpPr/>
            <p:nvPr/>
          </p:nvSpPr>
          <p:spPr>
            <a:xfrm>
              <a:off x="904945" y="462070"/>
              <a:ext cx="65594" cy="65594"/>
            </a:xfrm>
            <a:prstGeom prst="ellipse">
              <a:avLst/>
            </a:prstGeom>
            <a:solidFill>
              <a:schemeClr val="accent1">
                <a:alpha val="20000"/>
              </a:schemeClr>
            </a:solidFill>
          </p:spPr>
        </p:sp>
        <p:sp>
          <p:nvSpPr>
            <p:cNvPr id="37" name="AutoShape 37"/>
            <p:cNvSpPr/>
            <p:nvPr/>
          </p:nvSpPr>
          <p:spPr>
            <a:xfrm>
              <a:off x="454963" y="566715"/>
              <a:ext cx="84147" cy="84147"/>
            </a:xfrm>
            <a:prstGeom prst="ellipse">
              <a:avLst/>
            </a:prstGeom>
            <a:solidFill>
              <a:schemeClr val="accent1">
                <a:alpha val="100000"/>
              </a:schemeClr>
            </a:solidFill>
          </p:spPr>
        </p:sp>
        <p:sp>
          <p:nvSpPr>
            <p:cNvPr id="38" name="AutoShape 38"/>
            <p:cNvSpPr/>
            <p:nvPr/>
          </p:nvSpPr>
          <p:spPr>
            <a:xfrm>
              <a:off x="575049" y="573291"/>
              <a:ext cx="78137" cy="78137"/>
            </a:xfrm>
            <a:prstGeom prst="ellipse">
              <a:avLst/>
            </a:prstGeom>
            <a:solidFill>
              <a:schemeClr val="accent1">
                <a:alpha val="80000"/>
              </a:schemeClr>
            </a:solidFill>
          </p:spPr>
        </p:sp>
        <p:sp>
          <p:nvSpPr>
            <p:cNvPr id="39" name="AutoShape 39"/>
            <p:cNvSpPr/>
            <p:nvPr/>
          </p:nvSpPr>
          <p:spPr>
            <a:xfrm>
              <a:off x="689125" y="575007"/>
              <a:ext cx="74704" cy="74704"/>
            </a:xfrm>
            <a:prstGeom prst="ellipse">
              <a:avLst/>
            </a:prstGeom>
            <a:solidFill>
              <a:schemeClr val="accent1">
                <a:alpha val="60000"/>
              </a:schemeClr>
            </a:solidFill>
          </p:spPr>
        </p:sp>
        <p:sp>
          <p:nvSpPr>
            <p:cNvPr id="40" name="AutoShape 40"/>
            <p:cNvSpPr/>
            <p:nvPr/>
          </p:nvSpPr>
          <p:spPr>
            <a:xfrm>
              <a:off x="799768" y="583977"/>
              <a:ext cx="69238" cy="69238"/>
            </a:xfrm>
            <a:prstGeom prst="ellipse">
              <a:avLst/>
            </a:prstGeom>
            <a:solidFill>
              <a:schemeClr val="accent1">
                <a:alpha val="40000"/>
              </a:schemeClr>
            </a:solidFill>
          </p:spPr>
        </p:sp>
        <p:sp>
          <p:nvSpPr>
            <p:cNvPr id="41" name="AutoShape 41"/>
            <p:cNvSpPr/>
            <p:nvPr/>
          </p:nvSpPr>
          <p:spPr>
            <a:xfrm>
              <a:off x="904945" y="579844"/>
              <a:ext cx="65594" cy="65594"/>
            </a:xfrm>
            <a:prstGeom prst="ellipse">
              <a:avLst/>
            </a:prstGeom>
            <a:solidFill>
              <a:schemeClr val="accent1">
                <a:alpha val="20000"/>
              </a:schemeClr>
            </a:solidFill>
          </p:spPr>
        </p:sp>
        <p:sp>
          <p:nvSpPr>
            <p:cNvPr id="42" name="AutoShape 42"/>
            <p:cNvSpPr/>
            <p:nvPr/>
          </p:nvSpPr>
          <p:spPr>
            <a:xfrm>
              <a:off x="454963" y="684489"/>
              <a:ext cx="84147" cy="84147"/>
            </a:xfrm>
            <a:prstGeom prst="ellipse">
              <a:avLst/>
            </a:prstGeom>
            <a:solidFill>
              <a:schemeClr val="accent1">
                <a:alpha val="100000"/>
              </a:schemeClr>
            </a:solidFill>
          </p:spPr>
        </p:sp>
        <p:sp>
          <p:nvSpPr>
            <p:cNvPr id="43" name="AutoShape 43"/>
            <p:cNvSpPr/>
            <p:nvPr/>
          </p:nvSpPr>
          <p:spPr>
            <a:xfrm>
              <a:off x="575049" y="691064"/>
              <a:ext cx="78137" cy="78137"/>
            </a:xfrm>
            <a:prstGeom prst="ellipse">
              <a:avLst/>
            </a:prstGeom>
            <a:solidFill>
              <a:schemeClr val="accent1">
                <a:alpha val="80000"/>
              </a:schemeClr>
            </a:solidFill>
          </p:spPr>
        </p:sp>
        <p:sp>
          <p:nvSpPr>
            <p:cNvPr id="44" name="AutoShape 44"/>
            <p:cNvSpPr/>
            <p:nvPr/>
          </p:nvSpPr>
          <p:spPr>
            <a:xfrm>
              <a:off x="689125" y="692781"/>
              <a:ext cx="74704" cy="74704"/>
            </a:xfrm>
            <a:prstGeom prst="ellipse">
              <a:avLst/>
            </a:prstGeom>
            <a:solidFill>
              <a:schemeClr val="accent1">
                <a:alpha val="60000"/>
              </a:schemeClr>
            </a:solidFill>
          </p:spPr>
        </p:sp>
        <p:sp>
          <p:nvSpPr>
            <p:cNvPr id="45" name="AutoShape 45"/>
            <p:cNvSpPr/>
            <p:nvPr/>
          </p:nvSpPr>
          <p:spPr>
            <a:xfrm>
              <a:off x="799768" y="701751"/>
              <a:ext cx="69238" cy="69238"/>
            </a:xfrm>
            <a:prstGeom prst="ellipse">
              <a:avLst/>
            </a:prstGeom>
            <a:solidFill>
              <a:schemeClr val="accent1">
                <a:alpha val="40000"/>
              </a:schemeClr>
            </a:solidFill>
          </p:spPr>
        </p:sp>
        <p:sp>
          <p:nvSpPr>
            <p:cNvPr id="46" name="AutoShape 46"/>
            <p:cNvSpPr/>
            <p:nvPr/>
          </p:nvSpPr>
          <p:spPr>
            <a:xfrm>
              <a:off x="904945" y="697618"/>
              <a:ext cx="65594" cy="65594"/>
            </a:xfrm>
            <a:prstGeom prst="ellipse">
              <a:avLst/>
            </a:prstGeom>
            <a:solidFill>
              <a:schemeClr val="accent1">
                <a:alpha val="20000"/>
              </a:schemeClr>
            </a:solidFill>
          </p:spPr>
        </p:sp>
        <p:sp>
          <p:nvSpPr>
            <p:cNvPr id="47" name="TextBox 47"/>
            <p:cNvSpPr txBox="1"/>
            <p:nvPr/>
          </p:nvSpPr>
          <p:spPr>
            <a:xfrm>
              <a:off x="124343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二、 建模式教学的常见模式</a:t>
              </a:r>
              <a:endPar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2" name="文本框 1"/>
          <p:cNvSpPr txBox="1"/>
          <p:nvPr/>
        </p:nvSpPr>
        <p:spPr>
          <a:xfrm>
            <a:off x="1600200" y="1219200"/>
            <a:ext cx="7762875" cy="918845"/>
          </a:xfrm>
          <a:prstGeom prst="rect">
            <a:avLst/>
          </a:prstGeom>
          <a:noFill/>
          <a:ln w="9525">
            <a:noFill/>
          </a:ln>
        </p:spPr>
        <p:txBody>
          <a:bodyPr>
            <a:noAutofit/>
          </a:bodyPr>
          <a:p>
            <a:pPr indent="0"/>
            <a:r>
              <a:rPr lang="en-US" sz="3200" b="1">
                <a:solidFill>
                  <a:srgbClr val="FF0000"/>
                </a:solidFill>
                <a:latin typeface="宋体" panose="02010600030101010101" pitchFamily="2" charset="-122"/>
                <a:ea typeface="宋体" panose="02010600030101010101" pitchFamily="2" charset="-122"/>
              </a:rPr>
              <a:t> </a:t>
            </a:r>
            <a:r>
              <a:rPr lang="zh-CN" sz="3200" b="1">
                <a:solidFill>
                  <a:srgbClr val="FF0000"/>
                </a:solidFill>
                <a:ea typeface="宋体" panose="02010600030101010101" pitchFamily="2" charset="-122"/>
              </a:rPr>
              <a:t>基于模型构建的活动教学法研究</a:t>
            </a:r>
            <a:endParaRPr lang="zh-CN" sz="3200" b="1">
              <a:solidFill>
                <a:srgbClr val="FF0000"/>
              </a:solidFill>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457200" y="1828800"/>
            <a:ext cx="6323330" cy="4696460"/>
          </a:xfrm>
          <a:prstGeom prst="rect">
            <a:avLst/>
          </a:prstGeom>
        </p:spPr>
      </p:pic>
      <p:pic>
        <p:nvPicPr>
          <p:cNvPr id="5" name="图片 4"/>
          <p:cNvPicPr>
            <a:picLocks noChangeAspect="1"/>
          </p:cNvPicPr>
          <p:nvPr/>
        </p:nvPicPr>
        <p:blipFill>
          <a:blip r:embed="rId3"/>
          <a:stretch>
            <a:fillRect/>
          </a:stretch>
        </p:blipFill>
        <p:spPr>
          <a:xfrm>
            <a:off x="6705600" y="1981200"/>
            <a:ext cx="5142230" cy="4543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6" name="Group 26"/>
          <p:cNvGrpSpPr/>
          <p:nvPr/>
        </p:nvGrpSpPr>
        <p:grpSpPr>
          <a:xfrm rot="0">
            <a:off x="49833" y="228498"/>
            <a:ext cx="10789719" cy="893445"/>
            <a:chOff x="454963" y="93878"/>
            <a:chExt cx="10789719" cy="893445"/>
          </a:xfrm>
        </p:grpSpPr>
        <p:sp>
          <p:nvSpPr>
            <p:cNvPr id="27" name="AutoShape 27"/>
            <p:cNvSpPr/>
            <p:nvPr/>
          </p:nvSpPr>
          <p:spPr>
            <a:xfrm>
              <a:off x="454963" y="331168"/>
              <a:ext cx="84147" cy="84147"/>
            </a:xfrm>
            <a:prstGeom prst="ellipse">
              <a:avLst/>
            </a:prstGeom>
            <a:solidFill>
              <a:schemeClr val="accent1">
                <a:alpha val="100000"/>
              </a:schemeClr>
            </a:solidFill>
          </p:spPr>
        </p:sp>
        <p:sp>
          <p:nvSpPr>
            <p:cNvPr id="28" name="AutoShape 28"/>
            <p:cNvSpPr/>
            <p:nvPr/>
          </p:nvSpPr>
          <p:spPr>
            <a:xfrm>
              <a:off x="575049" y="337743"/>
              <a:ext cx="78137" cy="78137"/>
            </a:xfrm>
            <a:prstGeom prst="ellipse">
              <a:avLst/>
            </a:prstGeom>
            <a:solidFill>
              <a:schemeClr val="accent1">
                <a:alpha val="80000"/>
              </a:schemeClr>
            </a:solidFill>
          </p:spPr>
        </p:sp>
        <p:sp>
          <p:nvSpPr>
            <p:cNvPr id="29" name="AutoShape 29"/>
            <p:cNvSpPr/>
            <p:nvPr/>
          </p:nvSpPr>
          <p:spPr>
            <a:xfrm>
              <a:off x="689125" y="339460"/>
              <a:ext cx="74704" cy="74704"/>
            </a:xfrm>
            <a:prstGeom prst="ellipse">
              <a:avLst/>
            </a:prstGeom>
            <a:solidFill>
              <a:schemeClr val="accent1">
                <a:alpha val="60000"/>
              </a:schemeClr>
            </a:solidFill>
          </p:spPr>
        </p:sp>
        <p:sp>
          <p:nvSpPr>
            <p:cNvPr id="30" name="AutoShape 30"/>
            <p:cNvSpPr/>
            <p:nvPr/>
          </p:nvSpPr>
          <p:spPr>
            <a:xfrm>
              <a:off x="799768" y="348430"/>
              <a:ext cx="69238" cy="69238"/>
            </a:xfrm>
            <a:prstGeom prst="ellipse">
              <a:avLst/>
            </a:prstGeom>
            <a:solidFill>
              <a:schemeClr val="accent1">
                <a:alpha val="40000"/>
              </a:schemeClr>
            </a:solidFill>
          </p:spPr>
        </p:sp>
        <p:sp>
          <p:nvSpPr>
            <p:cNvPr id="31" name="AutoShape 31"/>
            <p:cNvSpPr/>
            <p:nvPr/>
          </p:nvSpPr>
          <p:spPr>
            <a:xfrm>
              <a:off x="904945" y="344297"/>
              <a:ext cx="65594" cy="65594"/>
            </a:xfrm>
            <a:prstGeom prst="ellipse">
              <a:avLst/>
            </a:prstGeom>
            <a:solidFill>
              <a:schemeClr val="accent1">
                <a:alpha val="20000"/>
              </a:schemeClr>
            </a:solidFill>
          </p:spPr>
        </p:sp>
        <p:sp>
          <p:nvSpPr>
            <p:cNvPr id="32" name="AutoShape 32"/>
            <p:cNvSpPr/>
            <p:nvPr/>
          </p:nvSpPr>
          <p:spPr>
            <a:xfrm>
              <a:off x="454963" y="448942"/>
              <a:ext cx="84147" cy="84147"/>
            </a:xfrm>
            <a:prstGeom prst="ellipse">
              <a:avLst/>
            </a:prstGeom>
            <a:solidFill>
              <a:schemeClr val="accent1">
                <a:alpha val="100000"/>
              </a:schemeClr>
            </a:solidFill>
          </p:spPr>
        </p:sp>
        <p:sp>
          <p:nvSpPr>
            <p:cNvPr id="33" name="AutoShape 33"/>
            <p:cNvSpPr/>
            <p:nvPr/>
          </p:nvSpPr>
          <p:spPr>
            <a:xfrm>
              <a:off x="575049" y="455517"/>
              <a:ext cx="78137" cy="78137"/>
            </a:xfrm>
            <a:prstGeom prst="ellipse">
              <a:avLst/>
            </a:prstGeom>
            <a:solidFill>
              <a:schemeClr val="accent1">
                <a:alpha val="80000"/>
              </a:schemeClr>
            </a:solidFill>
          </p:spPr>
        </p:sp>
        <p:sp>
          <p:nvSpPr>
            <p:cNvPr id="34" name="AutoShape 34"/>
            <p:cNvSpPr/>
            <p:nvPr/>
          </p:nvSpPr>
          <p:spPr>
            <a:xfrm>
              <a:off x="689125" y="457233"/>
              <a:ext cx="74704" cy="74704"/>
            </a:xfrm>
            <a:prstGeom prst="ellipse">
              <a:avLst/>
            </a:prstGeom>
            <a:solidFill>
              <a:schemeClr val="accent1">
                <a:alpha val="60000"/>
              </a:schemeClr>
            </a:solidFill>
          </p:spPr>
        </p:sp>
        <p:sp>
          <p:nvSpPr>
            <p:cNvPr id="35" name="AutoShape 35"/>
            <p:cNvSpPr/>
            <p:nvPr/>
          </p:nvSpPr>
          <p:spPr>
            <a:xfrm>
              <a:off x="799768" y="466203"/>
              <a:ext cx="69238" cy="69238"/>
            </a:xfrm>
            <a:prstGeom prst="ellipse">
              <a:avLst/>
            </a:prstGeom>
            <a:solidFill>
              <a:schemeClr val="accent1">
                <a:alpha val="40000"/>
              </a:schemeClr>
            </a:solidFill>
          </p:spPr>
        </p:sp>
        <p:sp>
          <p:nvSpPr>
            <p:cNvPr id="36" name="AutoShape 36"/>
            <p:cNvSpPr/>
            <p:nvPr/>
          </p:nvSpPr>
          <p:spPr>
            <a:xfrm>
              <a:off x="904945" y="462070"/>
              <a:ext cx="65594" cy="65594"/>
            </a:xfrm>
            <a:prstGeom prst="ellipse">
              <a:avLst/>
            </a:prstGeom>
            <a:solidFill>
              <a:schemeClr val="accent1">
                <a:alpha val="20000"/>
              </a:schemeClr>
            </a:solidFill>
          </p:spPr>
        </p:sp>
        <p:sp>
          <p:nvSpPr>
            <p:cNvPr id="37" name="AutoShape 37"/>
            <p:cNvSpPr/>
            <p:nvPr/>
          </p:nvSpPr>
          <p:spPr>
            <a:xfrm>
              <a:off x="454963" y="566715"/>
              <a:ext cx="84147" cy="84147"/>
            </a:xfrm>
            <a:prstGeom prst="ellipse">
              <a:avLst/>
            </a:prstGeom>
            <a:solidFill>
              <a:schemeClr val="accent1">
                <a:alpha val="100000"/>
              </a:schemeClr>
            </a:solidFill>
          </p:spPr>
        </p:sp>
        <p:sp>
          <p:nvSpPr>
            <p:cNvPr id="38" name="AutoShape 38"/>
            <p:cNvSpPr/>
            <p:nvPr/>
          </p:nvSpPr>
          <p:spPr>
            <a:xfrm>
              <a:off x="575049" y="573291"/>
              <a:ext cx="78137" cy="78137"/>
            </a:xfrm>
            <a:prstGeom prst="ellipse">
              <a:avLst/>
            </a:prstGeom>
            <a:solidFill>
              <a:schemeClr val="accent1">
                <a:alpha val="80000"/>
              </a:schemeClr>
            </a:solidFill>
          </p:spPr>
        </p:sp>
        <p:sp>
          <p:nvSpPr>
            <p:cNvPr id="39" name="AutoShape 39"/>
            <p:cNvSpPr/>
            <p:nvPr/>
          </p:nvSpPr>
          <p:spPr>
            <a:xfrm>
              <a:off x="689125" y="575007"/>
              <a:ext cx="74704" cy="74704"/>
            </a:xfrm>
            <a:prstGeom prst="ellipse">
              <a:avLst/>
            </a:prstGeom>
            <a:solidFill>
              <a:schemeClr val="accent1">
                <a:alpha val="60000"/>
              </a:schemeClr>
            </a:solidFill>
          </p:spPr>
        </p:sp>
        <p:sp>
          <p:nvSpPr>
            <p:cNvPr id="40" name="AutoShape 40"/>
            <p:cNvSpPr/>
            <p:nvPr/>
          </p:nvSpPr>
          <p:spPr>
            <a:xfrm>
              <a:off x="799768" y="583977"/>
              <a:ext cx="69238" cy="69238"/>
            </a:xfrm>
            <a:prstGeom prst="ellipse">
              <a:avLst/>
            </a:prstGeom>
            <a:solidFill>
              <a:schemeClr val="accent1">
                <a:alpha val="40000"/>
              </a:schemeClr>
            </a:solidFill>
          </p:spPr>
        </p:sp>
        <p:sp>
          <p:nvSpPr>
            <p:cNvPr id="41" name="AutoShape 41"/>
            <p:cNvSpPr/>
            <p:nvPr/>
          </p:nvSpPr>
          <p:spPr>
            <a:xfrm>
              <a:off x="904945" y="579844"/>
              <a:ext cx="65594" cy="65594"/>
            </a:xfrm>
            <a:prstGeom prst="ellipse">
              <a:avLst/>
            </a:prstGeom>
            <a:solidFill>
              <a:schemeClr val="accent1">
                <a:alpha val="20000"/>
              </a:schemeClr>
            </a:solidFill>
          </p:spPr>
        </p:sp>
        <p:sp>
          <p:nvSpPr>
            <p:cNvPr id="42" name="AutoShape 42"/>
            <p:cNvSpPr/>
            <p:nvPr/>
          </p:nvSpPr>
          <p:spPr>
            <a:xfrm>
              <a:off x="454963" y="684489"/>
              <a:ext cx="84147" cy="84147"/>
            </a:xfrm>
            <a:prstGeom prst="ellipse">
              <a:avLst/>
            </a:prstGeom>
            <a:solidFill>
              <a:schemeClr val="accent1">
                <a:alpha val="100000"/>
              </a:schemeClr>
            </a:solidFill>
          </p:spPr>
        </p:sp>
        <p:sp>
          <p:nvSpPr>
            <p:cNvPr id="43" name="AutoShape 43"/>
            <p:cNvSpPr/>
            <p:nvPr/>
          </p:nvSpPr>
          <p:spPr>
            <a:xfrm>
              <a:off x="575049" y="691064"/>
              <a:ext cx="78137" cy="78137"/>
            </a:xfrm>
            <a:prstGeom prst="ellipse">
              <a:avLst/>
            </a:prstGeom>
            <a:solidFill>
              <a:schemeClr val="accent1">
                <a:alpha val="80000"/>
              </a:schemeClr>
            </a:solidFill>
          </p:spPr>
        </p:sp>
        <p:sp>
          <p:nvSpPr>
            <p:cNvPr id="44" name="AutoShape 44"/>
            <p:cNvSpPr/>
            <p:nvPr/>
          </p:nvSpPr>
          <p:spPr>
            <a:xfrm>
              <a:off x="689125" y="692781"/>
              <a:ext cx="74704" cy="74704"/>
            </a:xfrm>
            <a:prstGeom prst="ellipse">
              <a:avLst/>
            </a:prstGeom>
            <a:solidFill>
              <a:schemeClr val="accent1">
                <a:alpha val="60000"/>
              </a:schemeClr>
            </a:solidFill>
          </p:spPr>
        </p:sp>
        <p:sp>
          <p:nvSpPr>
            <p:cNvPr id="45" name="AutoShape 45"/>
            <p:cNvSpPr/>
            <p:nvPr/>
          </p:nvSpPr>
          <p:spPr>
            <a:xfrm>
              <a:off x="799768" y="701751"/>
              <a:ext cx="69238" cy="69238"/>
            </a:xfrm>
            <a:prstGeom prst="ellipse">
              <a:avLst/>
            </a:prstGeom>
            <a:solidFill>
              <a:schemeClr val="accent1">
                <a:alpha val="40000"/>
              </a:schemeClr>
            </a:solidFill>
          </p:spPr>
        </p:sp>
        <p:sp>
          <p:nvSpPr>
            <p:cNvPr id="46" name="AutoShape 46"/>
            <p:cNvSpPr/>
            <p:nvPr/>
          </p:nvSpPr>
          <p:spPr>
            <a:xfrm>
              <a:off x="904945" y="697618"/>
              <a:ext cx="65594" cy="65594"/>
            </a:xfrm>
            <a:prstGeom prst="ellipse">
              <a:avLst/>
            </a:prstGeom>
            <a:solidFill>
              <a:schemeClr val="accent1">
                <a:alpha val="20000"/>
              </a:schemeClr>
            </a:solidFill>
          </p:spPr>
        </p:sp>
        <p:sp>
          <p:nvSpPr>
            <p:cNvPr id="47" name="TextBox 47"/>
            <p:cNvSpPr txBox="1"/>
            <p:nvPr/>
          </p:nvSpPr>
          <p:spPr>
            <a:xfrm>
              <a:off x="124343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二、 建模式教学的常见模式</a:t>
              </a:r>
              <a:endPar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2" name="文本框 1"/>
          <p:cNvSpPr txBox="1"/>
          <p:nvPr/>
        </p:nvSpPr>
        <p:spPr>
          <a:xfrm>
            <a:off x="1600200" y="1219200"/>
            <a:ext cx="7762875" cy="918845"/>
          </a:xfrm>
          <a:prstGeom prst="rect">
            <a:avLst/>
          </a:prstGeom>
          <a:noFill/>
          <a:ln w="9525">
            <a:noFill/>
          </a:ln>
        </p:spPr>
        <p:txBody>
          <a:bodyPr>
            <a:noAutofit/>
          </a:bodyPr>
          <a:p>
            <a:pPr indent="0"/>
            <a:r>
              <a:rPr lang="en-US" sz="3200" b="1">
                <a:solidFill>
                  <a:srgbClr val="FF0000"/>
                </a:solidFill>
                <a:latin typeface="宋体" panose="02010600030101010101" pitchFamily="2" charset="-122"/>
                <a:ea typeface="宋体" panose="02010600030101010101" pitchFamily="2" charset="-122"/>
              </a:rPr>
              <a:t> </a:t>
            </a:r>
            <a:r>
              <a:rPr lang="zh-CN" sz="3200" b="1">
                <a:solidFill>
                  <a:srgbClr val="FF0000"/>
                </a:solidFill>
                <a:ea typeface="宋体" panose="02010600030101010101" pitchFamily="2" charset="-122"/>
              </a:rPr>
              <a:t>基于模型构建的活动教学法研究</a:t>
            </a:r>
            <a:endParaRPr lang="zh-CN" sz="3200" b="1">
              <a:solidFill>
                <a:srgbClr val="FF0000"/>
              </a:solidFill>
              <a:ea typeface="宋体" panose="02010600030101010101" pitchFamily="2" charset="-122"/>
            </a:endParaRPr>
          </a:p>
        </p:txBody>
      </p:sp>
      <p:cxnSp>
        <p:nvCxnSpPr>
          <p:cNvPr id="6" name="直接连接符 5"/>
          <p:cNvCxnSpPr/>
          <p:nvPr/>
        </p:nvCxnSpPr>
        <p:spPr>
          <a:xfrm flipV="1">
            <a:off x="1356360" y="2667000"/>
            <a:ext cx="8016240" cy="45085"/>
          </a:xfrm>
          <a:prstGeom prst="line">
            <a:avLst/>
          </a:prstGeom>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V="1">
            <a:off x="1447800" y="4918710"/>
            <a:ext cx="8016240" cy="45085"/>
          </a:xfrm>
          <a:prstGeom prst="line">
            <a:avLst/>
          </a:prstGeom>
        </p:spPr>
        <p:style>
          <a:lnRef idx="2">
            <a:schemeClr val="accent1"/>
          </a:lnRef>
          <a:fillRef idx="0">
            <a:srgbClr val="FFFFFF"/>
          </a:fillRef>
          <a:effectRef idx="0">
            <a:srgbClr val="FFFFFF"/>
          </a:effectRef>
          <a:fontRef idx="minor">
            <a:schemeClr val="tx1"/>
          </a:fontRef>
        </p:style>
      </p:cxnSp>
      <p:sp>
        <p:nvSpPr>
          <p:cNvPr id="8" name="椭圆 7"/>
          <p:cNvSpPr/>
          <p:nvPr/>
        </p:nvSpPr>
        <p:spPr>
          <a:xfrm>
            <a:off x="1905000" y="2362200"/>
            <a:ext cx="685800" cy="6096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 name="直接连接符 8"/>
          <p:cNvCxnSpPr/>
          <p:nvPr/>
        </p:nvCxnSpPr>
        <p:spPr>
          <a:xfrm flipH="1">
            <a:off x="1981200" y="2971800"/>
            <a:ext cx="120015" cy="191135"/>
          </a:xfrm>
          <a:prstGeom prst="line">
            <a:avLst/>
          </a:prstGeom>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2417445" y="2916555"/>
            <a:ext cx="173355" cy="207645"/>
          </a:xfrm>
          <a:prstGeom prst="line">
            <a:avLst/>
          </a:prstGeom>
        </p:spPr>
        <p:style>
          <a:lnRef idx="2">
            <a:schemeClr val="accent1"/>
          </a:lnRef>
          <a:fillRef idx="0">
            <a:srgbClr val="FFFFFF"/>
          </a:fillRef>
          <a:effectRef idx="0">
            <a:srgbClr val="FFFFFF"/>
          </a:effectRef>
          <a:fontRef idx="minor">
            <a:schemeClr val="tx1"/>
          </a:fontRef>
        </p:style>
      </p:cxnSp>
      <p:pic>
        <p:nvPicPr>
          <p:cNvPr id="13" name="图片 12"/>
          <p:cNvPicPr>
            <a:picLocks noChangeAspect="1"/>
          </p:cNvPicPr>
          <p:nvPr/>
        </p:nvPicPr>
        <p:blipFill>
          <a:blip r:embed="rId2"/>
          <a:stretch>
            <a:fillRect/>
          </a:stretch>
        </p:blipFill>
        <p:spPr>
          <a:xfrm>
            <a:off x="3200400" y="2138045"/>
            <a:ext cx="1174750" cy="1174750"/>
          </a:xfrm>
          <a:prstGeom prst="rect">
            <a:avLst/>
          </a:prstGeom>
        </p:spPr>
      </p:pic>
      <p:pic>
        <p:nvPicPr>
          <p:cNvPr id="14" name="图片 13"/>
          <p:cNvPicPr>
            <a:picLocks noChangeAspect="1"/>
          </p:cNvPicPr>
          <p:nvPr/>
        </p:nvPicPr>
        <p:blipFill>
          <a:blip r:embed="rId2"/>
          <a:stretch>
            <a:fillRect/>
          </a:stretch>
        </p:blipFill>
        <p:spPr>
          <a:xfrm>
            <a:off x="4648200" y="2133600"/>
            <a:ext cx="1174750" cy="1174750"/>
          </a:xfrm>
          <a:prstGeom prst="rect">
            <a:avLst/>
          </a:prstGeom>
        </p:spPr>
      </p:pic>
      <p:pic>
        <p:nvPicPr>
          <p:cNvPr id="15" name="图片 14"/>
          <p:cNvPicPr>
            <a:picLocks noChangeAspect="1"/>
          </p:cNvPicPr>
          <p:nvPr/>
        </p:nvPicPr>
        <p:blipFill>
          <a:blip r:embed="rId2"/>
          <a:stretch>
            <a:fillRect/>
          </a:stretch>
        </p:blipFill>
        <p:spPr>
          <a:xfrm>
            <a:off x="6324600" y="2133600"/>
            <a:ext cx="1174750" cy="1174750"/>
          </a:xfrm>
          <a:prstGeom prst="rect">
            <a:avLst/>
          </a:prstGeom>
        </p:spPr>
      </p:pic>
      <p:pic>
        <p:nvPicPr>
          <p:cNvPr id="16" name="图片 15"/>
          <p:cNvPicPr>
            <a:picLocks noChangeAspect="1"/>
          </p:cNvPicPr>
          <p:nvPr/>
        </p:nvPicPr>
        <p:blipFill>
          <a:blip r:embed="rId2"/>
          <a:stretch>
            <a:fillRect/>
          </a:stretch>
        </p:blipFill>
        <p:spPr>
          <a:xfrm>
            <a:off x="8001000" y="2133600"/>
            <a:ext cx="1174750" cy="1174750"/>
          </a:xfrm>
          <a:prstGeom prst="rect">
            <a:avLst/>
          </a:prstGeom>
        </p:spPr>
      </p:pic>
      <p:pic>
        <p:nvPicPr>
          <p:cNvPr id="17" name="图片 16"/>
          <p:cNvPicPr>
            <a:picLocks noChangeAspect="1"/>
          </p:cNvPicPr>
          <p:nvPr/>
        </p:nvPicPr>
        <p:blipFill>
          <a:blip r:embed="rId2"/>
          <a:stretch>
            <a:fillRect/>
          </a:stretch>
        </p:blipFill>
        <p:spPr>
          <a:xfrm>
            <a:off x="1752600" y="4430395"/>
            <a:ext cx="1174750" cy="1174750"/>
          </a:xfrm>
          <a:prstGeom prst="rect">
            <a:avLst/>
          </a:prstGeom>
        </p:spPr>
      </p:pic>
      <p:pic>
        <p:nvPicPr>
          <p:cNvPr id="18" name="图片 17"/>
          <p:cNvPicPr>
            <a:picLocks noChangeAspect="1"/>
          </p:cNvPicPr>
          <p:nvPr/>
        </p:nvPicPr>
        <p:blipFill>
          <a:blip r:embed="rId2"/>
          <a:stretch>
            <a:fillRect/>
          </a:stretch>
        </p:blipFill>
        <p:spPr>
          <a:xfrm>
            <a:off x="3429000" y="4361815"/>
            <a:ext cx="1174750" cy="1174750"/>
          </a:xfrm>
          <a:prstGeom prst="rect">
            <a:avLst/>
          </a:prstGeom>
        </p:spPr>
      </p:pic>
      <p:pic>
        <p:nvPicPr>
          <p:cNvPr id="19" name="图片 18"/>
          <p:cNvPicPr>
            <a:picLocks noChangeAspect="1"/>
          </p:cNvPicPr>
          <p:nvPr/>
        </p:nvPicPr>
        <p:blipFill>
          <a:blip r:embed="rId2"/>
          <a:stretch>
            <a:fillRect/>
          </a:stretch>
        </p:blipFill>
        <p:spPr>
          <a:xfrm>
            <a:off x="5410200" y="4361815"/>
            <a:ext cx="1174750" cy="1174750"/>
          </a:xfrm>
          <a:prstGeom prst="rect">
            <a:avLst/>
          </a:prstGeom>
        </p:spPr>
      </p:pic>
      <p:pic>
        <p:nvPicPr>
          <p:cNvPr id="20" name="图片 19"/>
          <p:cNvPicPr>
            <a:picLocks noChangeAspect="1"/>
          </p:cNvPicPr>
          <p:nvPr/>
        </p:nvPicPr>
        <p:blipFill>
          <a:blip r:embed="rId2"/>
          <a:stretch>
            <a:fillRect/>
          </a:stretch>
        </p:blipFill>
        <p:spPr>
          <a:xfrm>
            <a:off x="7499350" y="4361815"/>
            <a:ext cx="1174750" cy="1174750"/>
          </a:xfrm>
          <a:prstGeom prst="rect">
            <a:avLst/>
          </a:prstGeom>
        </p:spPr>
      </p:pic>
      <p:sp>
        <p:nvSpPr>
          <p:cNvPr id="21" name="文本框 20"/>
          <p:cNvSpPr txBox="1"/>
          <p:nvPr/>
        </p:nvSpPr>
        <p:spPr>
          <a:xfrm>
            <a:off x="344170" y="2098040"/>
            <a:ext cx="1653540" cy="583565"/>
          </a:xfrm>
          <a:prstGeom prst="rect">
            <a:avLst/>
          </a:prstGeom>
          <a:noFill/>
        </p:spPr>
        <p:txBody>
          <a:bodyPr wrap="square" rtlCol="0">
            <a:spAutoFit/>
          </a:bodyPr>
          <a:p>
            <a:r>
              <a:rPr lang="zh-CN" altLang="en-US" sz="3200"/>
              <a:t>消化道</a:t>
            </a:r>
            <a:endParaRPr lang="zh-CN" altLang="en-US" sz="3200"/>
          </a:p>
        </p:txBody>
      </p:sp>
      <p:sp>
        <p:nvSpPr>
          <p:cNvPr id="22" name="文本框 21"/>
          <p:cNvSpPr txBox="1"/>
          <p:nvPr/>
        </p:nvSpPr>
        <p:spPr>
          <a:xfrm>
            <a:off x="283845" y="4495800"/>
            <a:ext cx="1637665" cy="583565"/>
          </a:xfrm>
          <a:prstGeom prst="rect">
            <a:avLst/>
          </a:prstGeom>
          <a:noFill/>
        </p:spPr>
        <p:txBody>
          <a:bodyPr wrap="square" rtlCol="0">
            <a:spAutoFit/>
          </a:bodyPr>
          <a:p>
            <a:r>
              <a:rPr lang="zh-CN" altLang="en-US" sz="3200"/>
              <a:t>消化腺</a:t>
            </a:r>
            <a:endParaRPr lang="zh-CN" altLang="en-US"/>
          </a:p>
        </p:txBody>
      </p:sp>
      <p:sp>
        <p:nvSpPr>
          <p:cNvPr id="23" name="矩形 22"/>
          <p:cNvSpPr/>
          <p:nvPr/>
        </p:nvSpPr>
        <p:spPr>
          <a:xfrm>
            <a:off x="1981200" y="5715000"/>
            <a:ext cx="685800" cy="60960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nvSpPr>
        <p:spPr>
          <a:xfrm>
            <a:off x="344170" y="3352800"/>
            <a:ext cx="1503680" cy="583565"/>
          </a:xfrm>
          <a:prstGeom prst="rect">
            <a:avLst/>
          </a:prstGeom>
          <a:noFill/>
        </p:spPr>
        <p:txBody>
          <a:bodyPr wrap="square" rtlCol="0">
            <a:spAutoFit/>
          </a:bodyPr>
          <a:p>
            <a:r>
              <a:rPr lang="zh-CN" altLang="en-US" sz="3200"/>
              <a:t>消化</a:t>
            </a:r>
            <a:r>
              <a:rPr lang="zh-CN" altLang="en-US" sz="3200"/>
              <a:t>液</a:t>
            </a:r>
            <a:endParaRPr lang="zh-CN" altLang="en-US" sz="3200"/>
          </a:p>
        </p:txBody>
      </p:sp>
      <p:sp>
        <p:nvSpPr>
          <p:cNvPr id="49" name="矩形 48"/>
          <p:cNvSpPr/>
          <p:nvPr/>
        </p:nvSpPr>
        <p:spPr>
          <a:xfrm>
            <a:off x="3733800" y="5791200"/>
            <a:ext cx="685800" cy="60960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0" name="矩形 49"/>
          <p:cNvSpPr/>
          <p:nvPr/>
        </p:nvSpPr>
        <p:spPr>
          <a:xfrm>
            <a:off x="5791200" y="5791200"/>
            <a:ext cx="685800" cy="60960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1" name="矩形 50"/>
          <p:cNvSpPr/>
          <p:nvPr/>
        </p:nvSpPr>
        <p:spPr>
          <a:xfrm>
            <a:off x="7772400" y="5867400"/>
            <a:ext cx="685800" cy="60960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 name="文本框 51"/>
          <p:cNvSpPr txBox="1"/>
          <p:nvPr/>
        </p:nvSpPr>
        <p:spPr>
          <a:xfrm>
            <a:off x="4876800" y="1905000"/>
            <a:ext cx="804545" cy="368300"/>
          </a:xfrm>
          <a:prstGeom prst="rect">
            <a:avLst/>
          </a:prstGeom>
          <a:noFill/>
        </p:spPr>
        <p:txBody>
          <a:bodyPr wrap="square" rtlCol="0">
            <a:spAutoFit/>
          </a:bodyPr>
          <a:p>
            <a:r>
              <a:rPr lang="zh-CN" altLang="en-US" b="1"/>
              <a:t>小肠</a:t>
            </a:r>
            <a:endParaRPr lang="zh-CN" altLang="en-US" b="1"/>
          </a:p>
        </p:txBody>
      </p:sp>
      <p:sp>
        <p:nvSpPr>
          <p:cNvPr id="53" name="文本框 52"/>
          <p:cNvSpPr txBox="1"/>
          <p:nvPr/>
        </p:nvSpPr>
        <p:spPr>
          <a:xfrm>
            <a:off x="5638800" y="3936365"/>
            <a:ext cx="804545" cy="368300"/>
          </a:xfrm>
          <a:prstGeom prst="rect">
            <a:avLst/>
          </a:prstGeom>
          <a:noFill/>
        </p:spPr>
        <p:txBody>
          <a:bodyPr wrap="square" rtlCol="0">
            <a:spAutoFit/>
          </a:bodyPr>
          <a:p>
            <a:r>
              <a:rPr lang="zh-CN" altLang="en-US" b="1"/>
              <a:t>肝</a:t>
            </a:r>
            <a:endParaRPr lang="zh-CN" altLang="en-US" b="1"/>
          </a:p>
        </p:txBody>
      </p:sp>
      <p:sp>
        <p:nvSpPr>
          <p:cNvPr id="54" name="文本框 53"/>
          <p:cNvSpPr txBox="1"/>
          <p:nvPr/>
        </p:nvSpPr>
        <p:spPr>
          <a:xfrm>
            <a:off x="4953000" y="5943600"/>
            <a:ext cx="804545" cy="368300"/>
          </a:xfrm>
          <a:prstGeom prst="rect">
            <a:avLst/>
          </a:prstGeom>
          <a:noFill/>
        </p:spPr>
        <p:txBody>
          <a:bodyPr wrap="square" rtlCol="0">
            <a:spAutoFit/>
          </a:bodyPr>
          <a:p>
            <a:r>
              <a:rPr lang="zh-CN" altLang="en-US" b="1"/>
              <a:t>胆汁</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942708 -0.0556481 L -0.071875 -0.388889 " pathEditMode="relative" rAng="0" ptsTypes="">
                                      <p:cBhvr>
                                        <p:cTn id="6" dur="2000" fill="hold"/>
                                        <p:tgtEl>
                                          <p:spTgt spid="50"/>
                                        </p:tgtEl>
                                        <p:attrNameLst>
                                          <p:attrName>ppt_x</p:attrName>
                                          <p:attrName>ppt_y</p:attrName>
                                        </p:attrNameLst>
                                      </p:cBhvr>
                                      <p:rCtr x="-31" y="-1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6200" y="0"/>
            <a:ext cx="12192000" cy="6858000"/>
          </a:xfrm>
          <a:prstGeom prst="rect">
            <a:avLst/>
          </a:prstGeom>
        </p:spPr>
      </p:pic>
      <p:sp>
        <p:nvSpPr>
          <p:cNvPr id="5" name="文本框 4"/>
          <p:cNvSpPr txBox="1"/>
          <p:nvPr/>
        </p:nvSpPr>
        <p:spPr>
          <a:xfrm>
            <a:off x="4081780" y="768350"/>
            <a:ext cx="5283200" cy="706755"/>
          </a:xfrm>
          <a:prstGeom prst="rect">
            <a:avLst/>
          </a:prstGeom>
          <a:noFill/>
        </p:spPr>
        <p:txBody>
          <a:bodyPr wrap="square" rtlCol="0">
            <a:spAutoFit/>
          </a:bodyPr>
          <a:p>
            <a:r>
              <a:rPr lang="zh-CN" altLang="en-US" sz="4000" b="1"/>
              <a:t>多做课题，多写文章</a:t>
            </a:r>
            <a:endParaRPr lang="zh-CN" altLang="en-US" sz="4000" b="1"/>
          </a:p>
        </p:txBody>
      </p:sp>
      <p:sp>
        <p:nvSpPr>
          <p:cNvPr id="7" name="文本框 6"/>
          <p:cNvSpPr txBox="1"/>
          <p:nvPr/>
        </p:nvSpPr>
        <p:spPr>
          <a:xfrm>
            <a:off x="4132580" y="2590800"/>
            <a:ext cx="4973320" cy="706755"/>
          </a:xfrm>
          <a:prstGeom prst="rect">
            <a:avLst/>
          </a:prstGeom>
          <a:noFill/>
        </p:spPr>
        <p:txBody>
          <a:bodyPr wrap="square" rtlCol="0">
            <a:spAutoFit/>
          </a:bodyPr>
          <a:p>
            <a:r>
              <a:rPr lang="zh-CN" altLang="en-US" sz="4000" b="1"/>
              <a:t>多思考，有创新</a:t>
            </a:r>
            <a:endParaRPr lang="zh-CN" altLang="en-US" sz="4000" b="1"/>
          </a:p>
        </p:txBody>
      </p:sp>
      <p:sp>
        <p:nvSpPr>
          <p:cNvPr id="8" name="文本框 7"/>
          <p:cNvSpPr txBox="1"/>
          <p:nvPr/>
        </p:nvSpPr>
        <p:spPr>
          <a:xfrm>
            <a:off x="4038600" y="4413250"/>
            <a:ext cx="7535545" cy="706755"/>
          </a:xfrm>
          <a:prstGeom prst="rect">
            <a:avLst/>
          </a:prstGeom>
          <a:noFill/>
        </p:spPr>
        <p:txBody>
          <a:bodyPr wrap="square" rtlCol="0">
            <a:spAutoFit/>
          </a:bodyPr>
          <a:p>
            <a:r>
              <a:rPr lang="zh-CN" altLang="en-US" sz="4000" b="1">
                <a:sym typeface="+mn-ea"/>
              </a:rPr>
              <a:t>凡有建构（设计），就有建模</a:t>
            </a:r>
            <a:r>
              <a:rPr lang="zh-CN" altLang="en-US" sz="4000" b="1">
                <a:sym typeface="+mn-ea"/>
              </a:rPr>
              <a:t>在</a:t>
            </a:r>
            <a:endParaRPr lang="zh-CN" altLang="en-US" sz="4000" b="1">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commondata" val="eyJoZGlkIjoiOTA1OTBkNDAyMjBjZGIzNjM0OTM2NGMzNTBhMWMyY2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41400"/>
      </a:dk1>
      <a:lt1>
        <a:srgbClr val="F0FFD9"/>
      </a:lt1>
      <a:dk2>
        <a:srgbClr val="000000"/>
      </a:dk2>
      <a:lt2>
        <a:srgbClr val="FFFFFF"/>
      </a:lt2>
      <a:accent1>
        <a:srgbClr val="2C4A1E"/>
      </a:accent1>
      <a:accent2>
        <a:srgbClr val="29701D"/>
      </a:accent2>
      <a:accent3>
        <a:srgbClr val="6FBD2F"/>
      </a:accent3>
      <a:accent4>
        <a:srgbClr val="93BD42"/>
      </a:accent4>
      <a:accent5>
        <a:srgbClr val="B6C431"/>
      </a:accent5>
      <a:accent6>
        <a:srgbClr val="C8E06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629</Words>
  <Application>WPS 演示</Application>
  <PresentationFormat>On-screen Show (4:3)</PresentationFormat>
  <Paragraphs>82</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vt:i4>
      </vt:variant>
    </vt:vector>
  </HeadingPairs>
  <TitlesOfParts>
    <vt:vector size="23" baseType="lpstr">
      <vt:lpstr>Arial</vt:lpstr>
      <vt:lpstr>宋体</vt:lpstr>
      <vt:lpstr>Wingdings</vt:lpstr>
      <vt:lpstr>华文楷体</vt:lpstr>
      <vt:lpstr>华文新魏</vt:lpstr>
      <vt:lpstr>微软雅黑</vt:lpstr>
      <vt:lpstr>Calibri</vt:lpstr>
      <vt:lpstr>Times New Roman</vt:lpstr>
      <vt:lpstr>等线 Light</vt:lpstr>
      <vt:lpstr>等线</vt:lpstr>
      <vt:lpstr>Arial Unicode MS</vt:lpstr>
      <vt:lpstr>Office 主题​​</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Norman</cp:lastModifiedBy>
  <cp:revision>20</cp:revision>
  <dcterms:created xsi:type="dcterms:W3CDTF">2006-08-16T00:00:00Z</dcterms:created>
  <dcterms:modified xsi:type="dcterms:W3CDTF">2024-04-11T12:29:42Z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9AD334EECD304B9B871DDEBEC3205F99_12</vt:lpwstr>
  </property>
  <property fmtid="{D5CDD505-2E9C-101B-9397-08002B2CF9AE}" pid="3" name="KSOProductBuildVer">
    <vt:lpwstr>2052-12.1.0.16388</vt:lpwstr>
  </property>
</Properties>
</file>