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jpg" ContentType="image/jpeg"/>
  <Default Extension="png" ContentType="image/png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733d51c0f26c4e7b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d6390c442f444218" /><Relationship Type="http://schemas.openxmlformats.org/officeDocument/2006/relationships/custom-properties" Target="/docProps/custom.xml" Id="R81d3e93cdc8040f5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jp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1.jpg" Id="rId2" /><Relationship Type="http://schemas.openxmlformats.org/officeDocument/2006/relationships/image" Target="/ppt/media/image17.png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2.jpg" Id="rId2" /><Relationship Type="http://schemas.openxmlformats.org/officeDocument/2006/relationships/image" Target="/ppt/media/image18.png" Id="rId3" /><Relationship Type="http://schemas.openxmlformats.org/officeDocument/2006/relationships/image" Target="/ppt/media/image19.png" Id="rId4" /><Relationship Type="http://schemas.openxmlformats.org/officeDocument/2006/relationships/image" Target="/ppt/media/image13.jpg" Id="rId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jpg" Id="rId2" /><Relationship Type="http://schemas.openxmlformats.org/officeDocument/2006/relationships/image" Target="/ppt/media/image3.jpg" Id="rId3" /><Relationship Type="http://schemas.openxmlformats.org/officeDocument/2006/relationships/image" Target="/ppt/media/image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jpg" Id="rId2" /><Relationship Type="http://schemas.openxmlformats.org/officeDocument/2006/relationships/image" Target="/ppt/media/image5.jpg" Id="rId3" /><Relationship Type="http://schemas.openxmlformats.org/officeDocument/2006/relationships/image" Target="/ppt/media/image3.png" Id="rId4" /><Relationship Type="http://schemas.openxmlformats.org/officeDocument/2006/relationships/image" Target="/ppt/media/image4.png" Id="rId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.jpg" Id="rId2" /><Relationship Type="http://schemas.openxmlformats.org/officeDocument/2006/relationships/image" Target="/ppt/media/image5.png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7.jpg" Id="rId2" /><Relationship Type="http://schemas.openxmlformats.org/officeDocument/2006/relationships/image" Target="/ppt/media/image6.png" Id="rId3" /><Relationship Type="http://schemas.openxmlformats.org/officeDocument/2006/relationships/image" Target="/ppt/media/image7.png" Id="rId4" /><Relationship Type="http://schemas.openxmlformats.org/officeDocument/2006/relationships/image" Target="/ppt/media/image8.jpg" Id="rId5" /><Relationship Type="http://schemas.openxmlformats.org/officeDocument/2006/relationships/image" Target="/ppt/media/image8.png" Id="rId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9.jpg" Id="rId2" /><Relationship Type="http://schemas.openxmlformats.org/officeDocument/2006/relationships/image" Target="/ppt/media/image9.png" Id="rId3" /><Relationship Type="http://schemas.openxmlformats.org/officeDocument/2006/relationships/image" Target="/ppt/media/image10.png" Id="rId4" /><Relationship Type="http://schemas.openxmlformats.org/officeDocument/2006/relationships/image" Target="/ppt/media/image11.png" Id="rId5" /><Relationship Type="http://schemas.openxmlformats.org/officeDocument/2006/relationships/image" Target="/ppt/media/image12.png" Id="rId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13.png" Id="rId2" /><Relationship Type="http://schemas.openxmlformats.org/officeDocument/2006/relationships/image" Target="/ppt/media/image14.png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0.jpg" Id="rId2" /><Relationship Type="http://schemas.openxmlformats.org/officeDocument/2006/relationships/image" Target="/ppt/media/image15.png" Id="rId3" /><Relationship Type="http://schemas.openxmlformats.org/officeDocument/2006/relationships/image" Target="/ppt/media/image16.png" Id="rId4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 rot="0">
            <a:off x="167693" y="360883"/>
            <a:ext cx="11787128" cy="6215720"/>
          </a:xfrm>
          <a:prstGeom prst="rect"/>
          <a:solidFill>
            <a:srgbClr val="FFFFFF"/>
          </a:solidFill>
          <a:ln w="9525">
            <a:solidFill>
              <a:srgbClr val="949499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3085" y="640337"/>
            <a:ext cx="6870544" cy="5578697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 rot="0">
            <a:off x="7570003" y="1566158"/>
            <a:ext cx="3731895" cy="83565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899" b="0" i="0" dirty="0">
                <a:solidFill>
                  <a:srgbClr val="000000"/>
                </a:solidFill>
                <a:latin typeface="微软雅黑"/>
                <a:ea typeface="微软雅黑"/>
              </a:rPr>
              <a:t>人体生理与健康</a:t>
            </a:r>
          </a:p>
        </p:txBody>
      </p:sp>
      <p:sp>
        <p:nvSpPr>
          <p:cNvPr id="5" name="文本2"/>
          <p:cNvSpPr txBox="1"/>
          <p:nvPr/>
        </p:nvSpPr>
        <p:spPr>
          <a:xfrm rot="0">
            <a:off x="8062855" y="3440316"/>
            <a:ext cx="3179636" cy="126625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r"/>
            <a:r>
              <a:rPr lang="zh-CN" altLang="en-US" sz="2599" b="0" i="0" dirty="0">
                <a:solidFill>
                  <a:srgbClr val="000000"/>
                </a:solidFill>
                <a:latin typeface="华光楷体_CNKI"/>
                <a:ea typeface="华光楷体_CNKI"/>
              </a:rPr>
              <a:t>龙城初级中学</a:t>
            </a:r>
          </a:p>
          <a:p>
            <a:pPr marL="0" algn="r"/>
            <a:r>
              <a:rPr lang="zh-CN" altLang="en-US" sz="2599" b="0" i="0" dirty="0">
                <a:solidFill>
                  <a:srgbClr val="000000"/>
                </a:solidFill>
                <a:latin typeface="华光楷体_CNKI"/>
                <a:ea typeface="华光楷体_CNKI"/>
              </a:rPr>
              <a:t>    张婷</a:t>
            </a:r>
          </a:p>
          <a:p>
            <a:pPr marL="0" algn="r"/>
            <a:r>
              <a:rPr lang="zh-CN" altLang="en-US" sz="2599" b="0" i="0" dirty="0">
                <a:solidFill>
                  <a:srgbClr val="000000"/>
                </a:solidFill>
                <a:latin typeface="华光楷体_CNKI"/>
                <a:ea typeface="华光楷体_CNKI"/>
              </a:rPr>
              <a:t>2024.3.15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/>
          <p:cNvSpPr txBox="1"/>
          <p:nvPr/>
        </p:nvSpPr>
        <p:spPr>
          <a:xfrm rot="0">
            <a:off x="605155" y="419735"/>
            <a:ext cx="1466850" cy="5588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</a:p>
        </p:txBody>
      </p:sp>
      <p:sp>
        <p:nvSpPr>
          <p:cNvPr id="4" name="形状1"/>
          <p:cNvSpPr txBox="1"/>
          <p:nvPr/>
        </p:nvSpPr>
        <p:spPr>
          <a:xfrm rot="0">
            <a:off x="240516" y="302933"/>
            <a:ext cx="11712121" cy="6253620"/>
          </a:xfrm>
          <a:prstGeom prst="rect"/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文本2"/>
          <p:cNvSpPr txBox="1"/>
          <p:nvPr/>
        </p:nvSpPr>
        <p:spPr>
          <a:xfrm rot="0">
            <a:off x="273787" y="311639"/>
            <a:ext cx="5997578" cy="14302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体外膜肺氧合（ECMO)——协助重症心肺衰竭患者进行体外呼吸循环的急救设备</a:t>
            </a:r>
          </a:p>
        </p:txBody>
      </p:sp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73682" y="2070506"/>
            <a:ext cx="5996807" cy="3733800"/>
          </a:xfrm>
          <a:prstGeom prst="rect">
            <a:avLst/>
          </a:prstGeom>
        </p:spPr>
      </p:pic>
      <p:sp>
        <p:nvSpPr>
          <p:cNvPr id="7" name="文本3"/>
          <p:cNvSpPr txBox="1"/>
          <p:nvPr/>
        </p:nvSpPr>
        <p:spPr>
          <a:xfrm rot="0">
            <a:off x="6096514" y="311363"/>
            <a:ext cx="5861275" cy="535292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（1）氧合器的功能相当于人体器官中的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，能将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（选填“氧气”或“二氧化碳”）溶入血液，使得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血变成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 血。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（2）图中对血液输入营养补充液，这是模拟了人体营养物质的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过程，正常情况下，食物中的营养物质主要从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进入血液。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（3）血液在人体外循环时，需要利用电动泵使血液流动并送回人体，电动泵相当于人体器官中的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，该器官的四个腔中，肌肉壁最厚的是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，它是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循环的起点。</a:t>
            </a:r>
          </a:p>
          <a:p>
            <a:pPr marL="0" algn="l"/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（4）通过体外膜肺氧合，流回人体的血液中，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和  </a:t>
            </a:r>
            <a:r>
              <a:rPr lang="zh-CN" altLang="en-US" sz="2199" b="0" i="0" u="sng" dirty="0">
                <a:solidFill>
                  <a:srgbClr val="000000"/>
                </a:solidFill>
                <a:latin typeface="微软雅黑"/>
                <a:ea typeface="微软雅黑"/>
              </a:rPr>
              <a:t>           </a:t>
            </a:r>
            <a:r>
              <a:rPr lang="zh-CN" altLang="en-US" sz="2199" b="0" i="0" dirty="0">
                <a:solidFill>
                  <a:srgbClr val="000000"/>
                </a:solidFill>
                <a:latin typeface="微软雅黑"/>
                <a:ea typeface="微软雅黑"/>
              </a:rPr>
              <a:t>的含量增加，从而维持人体的生命活动。</a:t>
            </a:r>
          </a:p>
        </p:txBody>
      </p:sp>
      <p:sp>
        <p:nvSpPr>
          <p:cNvPr id="8" name="形状2"/>
          <p:cNvSpPr txBox="1"/>
          <p:nvPr/>
        </p:nvSpPr>
        <p:spPr>
          <a:xfrm rot="0">
            <a:off x="6155122" y="316249"/>
            <a:ext cx="5744442" cy="6225845"/>
          </a:xfrm>
          <a:prstGeom prst="rect"/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/>
          <p:cNvSpPr txBox="1"/>
          <p:nvPr/>
        </p:nvSpPr>
        <p:spPr>
          <a:xfrm rot="0">
            <a:off x="605155" y="419735"/>
            <a:ext cx="1466850" cy="5588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</a:p>
        </p:txBody>
      </p:sp>
      <p:sp>
        <p:nvSpPr>
          <p:cNvPr id="4" name="形状1"/>
          <p:cNvSpPr txBox="1"/>
          <p:nvPr/>
        </p:nvSpPr>
        <p:spPr>
          <a:xfrm rot="0">
            <a:off x="240516" y="302933"/>
            <a:ext cx="11712121" cy="6253620"/>
          </a:xfrm>
          <a:prstGeom prst="rect"/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文本2"/>
          <p:cNvSpPr txBox="1"/>
          <p:nvPr/>
        </p:nvSpPr>
        <p:spPr>
          <a:xfrm rot="0">
            <a:off x="407032" y="566423"/>
            <a:ext cx="9855203" cy="603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呼吸科最后的抢救手段——体外膜肺氧合（ECMO)</a:t>
            </a:r>
          </a:p>
        </p:txBody>
      </p:sp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53702" y="3943598"/>
            <a:ext cx="2226183" cy="2178215"/>
          </a:xfrm>
          <a:prstGeom prst="rect">
            <a:avLst/>
          </a:prstGeom>
        </p:spPr>
      </p:pic>
      <p:pic>
        <p:nvPicPr>
          <p:cNvPr id="7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28355" y="1490291"/>
            <a:ext cx="2503199" cy="2161661"/>
          </a:xfrm>
          <a:prstGeom prst="rect">
            <a:avLst/>
          </a:prstGeom>
        </p:spPr>
      </p:pic>
      <p:sp>
        <p:nvSpPr>
          <p:cNvPr id="8" name="文本3"/>
          <p:cNvSpPr txBox="1"/>
          <p:nvPr/>
        </p:nvSpPr>
        <p:spPr>
          <a:xfrm rot="0">
            <a:off x="546704" y="1534582"/>
            <a:ext cx="1104900" cy="5927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0" i="0" dirty="0">
                <a:solidFill>
                  <a:srgbClr val="3B00FF"/>
                </a:solidFill>
                <a:latin typeface="微软雅黑 Light"/>
                <a:ea typeface="微软雅黑 Light"/>
              </a:rPr>
              <a:t>静脉血</a:t>
            </a:r>
          </a:p>
        </p:txBody>
      </p:sp>
      <p:sp>
        <p:nvSpPr>
          <p:cNvPr id="9" name="形状2"/>
          <p:cNvSpPr txBox="1"/>
          <p:nvPr/>
        </p:nvSpPr>
        <p:spPr>
          <a:xfrm rot="0">
            <a:off x="1854279" y="1830972"/>
            <a:ext cx="634908" cy="19050"/>
          </a:xfrm>
          <a:prstGeom prst="line"/>
          <a:solidFill>
            <a:srgbClr val="FFFFFF"/>
          </a:solidFill>
          <a:ln w="28575">
            <a:solidFill>
              <a:srgbClr val="000000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文本4"/>
          <p:cNvSpPr txBox="1"/>
          <p:nvPr/>
        </p:nvSpPr>
        <p:spPr>
          <a:xfrm rot="0">
            <a:off x="2586857" y="1534582"/>
            <a:ext cx="1104900" cy="5927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399" b="0" i="0" dirty="0">
                <a:solidFill>
                  <a:srgbClr val="FF0000"/>
                </a:solidFill>
                <a:latin typeface="微软雅黑 Light"/>
                <a:ea typeface="微软雅黑 Light"/>
              </a:rPr>
              <a:t>动脉血</a:t>
            </a:r>
          </a:p>
        </p:txBody>
      </p:sp>
      <p:grpSp>
        <p:nvGrpSpPr>
          <p:cNvPr id="11" name="组合1"/>
          <p:cNvGrpSpPr/>
          <p:nvPr/>
        </p:nvGrpSpPr>
        <p:grpSpPr>
          <a:xfrm>
            <a:off x="9031357" y="1445743"/>
            <a:ext cx="2190779" cy="2498503"/>
          </a:xfrm>
        </p:grpSpPr>
        <p:pic>
          <p:nvPicPr>
            <p:cNvPr id="12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0">
              <a:off x="0" y="0"/>
              <a:ext cx="2190779" cy="2498503"/>
            </a:xfrm>
            <a:prstGeom prst="rect">
              <a:avLst/>
            </a:prstGeom>
          </p:spPr>
        </p:pic>
        <p:sp>
          <p:nvSpPr>
            <p:cNvPr id="13" name="文本7"/>
            <p:cNvSpPr txBox="1"/>
            <p:nvPr/>
          </p:nvSpPr>
          <p:spPr>
            <a:xfrm rot="0">
              <a:off x="1963636" y="-93193"/>
              <a:ext cx="962025" cy="95770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1599" b="1" i="0" dirty="0">
                  <a:solidFill>
                    <a:srgbClr val="000000"/>
                  </a:solidFill>
                  <a:latin typeface="华文宋体"/>
                  <a:ea typeface="华文宋体"/>
                </a:rPr>
                <a:t>氧气</a:t>
              </a:r>
              <a:r>
                <a:rPr lang="zh-CN" altLang="en-US" sz="3000" b="0" i="0" dirty="0">
                  <a:solidFill>
                    <a:srgbClr val="000000"/>
                  </a:solidFill>
                  <a:latin typeface="Microsoft YaHei"/>
                  <a:ea typeface="Microsoft YaHei"/>
                </a:rPr>
                <a:t/>
              </a:r>
            </a:p>
            <a:p>
              <a:pPr marL="0" algn="l"/>
            </a:p>
          </p:txBody>
        </p:sp>
      </p:grpSp>
      <p:sp>
        <p:nvSpPr>
          <p:cNvPr id="14" name="文本5"/>
          <p:cNvSpPr txBox="1"/>
          <p:nvPr/>
        </p:nvSpPr>
        <p:spPr>
          <a:xfrm rot="0">
            <a:off x="658073" y="2393833"/>
            <a:ext cx="4437094" cy="57600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1.V-V  转流模式(代替肺的功能）</a:t>
            </a:r>
          </a:p>
        </p:txBody>
      </p:sp>
      <p:sp>
        <p:nvSpPr>
          <p:cNvPr id="15" name="文本6"/>
          <p:cNvSpPr txBox="1"/>
          <p:nvPr/>
        </p:nvSpPr>
        <p:spPr>
          <a:xfrm rot="0">
            <a:off x="658035" y="3169768"/>
            <a:ext cx="4527547" cy="211804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2.V-A  转流模式</a:t>
            </a:r>
          </a:p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         （代替肺和心脏的功能）</a:t>
            </a:r>
          </a:p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该设备通过上腔静脉连通人工肺进行气体交换，携氧后直接注入主动脉。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7" grpId="0" animBg="1"/>
      <p:bldP spid="14" grpId="0" animBg="1"/>
      <p:bldP spid="15" grpId="0" animBg="1"/>
      <p:bldP spid="11" grpId="0" animBg="1"/>
    </p:bld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/>
          <p:cNvSpPr txBox="1"/>
          <p:nvPr/>
        </p:nvSpPr>
        <p:spPr>
          <a:xfrm rot="0">
            <a:off x="240668" y="302885"/>
            <a:ext cx="11712121" cy="6253620"/>
          </a:xfrm>
          <a:prstGeom prst="rect"/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33" t="10112" r="14166" b="0"/>
          <a:stretch>
            <a:fillRect/>
          </a:stretch>
        </p:blipFill>
        <p:spPr>
          <a:xfrm rot="0">
            <a:off x="510550" y="1131694"/>
            <a:ext cx="3826488" cy="4597051"/>
          </a:xfrm>
          <a:prstGeom prst="rect">
            <a:avLst/>
          </a:prstGeom>
        </p:spPr>
      </p:pic>
      <p:sp>
        <p:nvSpPr>
          <p:cNvPr id="5" name="文本1"/>
          <p:cNvSpPr txBox="1"/>
          <p:nvPr/>
        </p:nvSpPr>
        <p:spPr>
          <a:xfrm rot="0">
            <a:off x="4409999" y="433607"/>
            <a:ext cx="7547686" cy="187430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1" i="0" dirty="0">
                <a:solidFill>
                  <a:srgbClr val="000000"/>
                </a:solidFill>
                <a:latin typeface="华文宋体"/>
                <a:ea typeface="华文宋体"/>
              </a:rPr>
              <a:t>症状：咳嗽、咽痛、流涕、胸闷、呼吸不畅，并伴随头痛、全身肌肉酸痛、四肢无力、畏寒等。</a:t>
            </a:r>
          </a:p>
        </p:txBody>
      </p:sp>
      <p:sp>
        <p:nvSpPr>
          <p:cNvPr id="6" name="文本2"/>
          <p:cNvSpPr txBox="1"/>
          <p:nvPr/>
        </p:nvSpPr>
        <p:spPr>
          <a:xfrm rot="0">
            <a:off x="1049445" y="5837539"/>
            <a:ext cx="2247900" cy="5628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r"/>
            <a:r>
              <a:rPr lang="zh-CN" altLang="en-US" sz="2699" b="0" i="0" dirty="0">
                <a:solidFill>
                  <a:srgbClr val="000000"/>
                </a:solidFill>
                <a:latin typeface="华光楷体_CNKI"/>
                <a:ea typeface="华光楷体_CNKI"/>
              </a:rPr>
              <a:t>生病的李大爷</a:t>
            </a:r>
          </a:p>
        </p:txBody>
      </p:sp>
      <p:pic>
        <p:nvPicPr>
          <p:cNvPr id="7" name="思维导图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6990493" y="2880279"/>
            <a:ext cx="566738" cy="314325"/>
          </a:xfrm>
          <a:prstGeom prst="rect">
            <a:avLst/>
          </a:prstGeom>
        </p:spPr>
      </p:pic>
      <p:sp>
        <p:nvSpPr>
          <p:cNvPr id="8" name="形状2"/>
          <p:cNvSpPr txBox="1"/>
          <p:nvPr/>
        </p:nvSpPr>
        <p:spPr>
          <a:xfrm rot="0">
            <a:off x="6425879" y="1676943"/>
            <a:ext cx="1128655" cy="626850"/>
          </a:xfrm>
          <a:custGeom>
            <a:avLst/>
            <a:gdLst>
              <a:gd name="connsiteX0" fmla="*/ 104475 w 1128655"/>
              <a:gd name="connsiteY0" fmla="*/ 0 h 626850"/>
              <a:gd name="connsiteX1" fmla="*/ 1024180 w 1128655"/>
              <a:gd name="connsiteY1" fmla="*/ 0 h 626850"/>
              <a:gd name="connsiteX2" fmla="*/ 1051889 w 1128655"/>
              <a:gd name="connsiteY2" fmla="*/ 0 h 626850"/>
              <a:gd name="connsiteX3" fmla="*/ 1117648 w 1128655"/>
              <a:gd name="connsiteY3" fmla="*/ 50193 h 626850"/>
              <a:gd name="connsiteX4" fmla="*/ 1128655 w 1128655"/>
              <a:gd name="connsiteY4" fmla="*/ 522375 h 626850"/>
              <a:gd name="connsiteX5" fmla="*/ 1128655 w 1128655"/>
              <a:gd name="connsiteY5" fmla="*/ 550083 h 626850"/>
              <a:gd name="connsiteX6" fmla="*/ 1078463 w 1128655"/>
              <a:gd name="connsiteY6" fmla="*/ 615843 h 626850"/>
              <a:gd name="connsiteX7" fmla="*/ 104475 w 1128655"/>
              <a:gd name="connsiteY7" fmla="*/ 626850 h 626850"/>
              <a:gd name="connsiteX8" fmla="*/ 46775 w 1128655"/>
              <a:gd name="connsiteY8" fmla="*/ 626850 h 626850"/>
              <a:gd name="connsiteX9" fmla="*/ 0 w 1128655"/>
              <a:gd name="connsiteY9" fmla="*/ 104475 h 626850"/>
              <a:gd name="connsiteX10" fmla="*/ 0 w 1128655"/>
              <a:gd name="connsiteY10" fmla="*/ 46775 h 6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655" h="626850">
                <a:moveTo>
                  <a:pt x="104475" y="0"/>
                </a:moveTo>
                <a:lnTo>
                  <a:pt x="1024180" y="0"/>
                </a:lnTo>
                <a:cubicBezTo>
                  <a:pt x="1051889" y="0"/>
                  <a:pt x="1078463" y="11007"/>
                  <a:pt x="1098055" y="30600"/>
                </a:cubicBezTo>
                <a:cubicBezTo>
                  <a:pt x="1117648" y="50193"/>
                  <a:pt x="1128655" y="76766"/>
                  <a:pt x="1128655" y="104475"/>
                </a:cubicBezTo>
                <a:lnTo>
                  <a:pt x="1128655" y="522375"/>
                </a:lnTo>
                <a:cubicBezTo>
                  <a:pt x="1128655" y="550083"/>
                  <a:pt x="1117648" y="576657"/>
                  <a:pt x="1098055" y="596250"/>
                </a:cubicBezTo>
                <a:cubicBezTo>
                  <a:pt x="1078463" y="615843"/>
                  <a:pt x="1051889" y="626850"/>
                  <a:pt x="1024180" y="626850"/>
                </a:cubicBezTo>
                <a:lnTo>
                  <a:pt x="104475" y="626850"/>
                </a:lnTo>
                <a:cubicBezTo>
                  <a:pt x="46775" y="626850"/>
                  <a:pt x="0" y="580075"/>
                  <a:pt x="0" y="522375"/>
                </a:cubicBezTo>
                <a:lnTo>
                  <a:pt x="0" y="104475"/>
                </a:lnTo>
                <a:cubicBezTo>
                  <a:pt x="0" y="46775"/>
                  <a:pt x="46775" y="0"/>
                  <a:pt x="104475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949499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外科</a:t>
            </a:r>
          </a:p>
        </p:txBody>
      </p:sp>
      <p:sp>
        <p:nvSpPr>
          <p:cNvPr id="9" name="形状3"/>
          <p:cNvSpPr txBox="1"/>
          <p:nvPr/>
        </p:nvSpPr>
        <p:spPr>
          <a:xfrm rot="0">
            <a:off x="6401819" y="3428957"/>
            <a:ext cx="1176871" cy="626850"/>
          </a:xfrm>
          <a:custGeom>
            <a:avLst/>
            <a:gdLst>
              <a:gd name="connsiteX0" fmla="*/ 104475 w 1176871"/>
              <a:gd name="connsiteY0" fmla="*/ 0 h 626850"/>
              <a:gd name="connsiteX1" fmla="*/ 1072396 w 1176871"/>
              <a:gd name="connsiteY1" fmla="*/ 0 h 626850"/>
              <a:gd name="connsiteX2" fmla="*/ 1130096 w 1176871"/>
              <a:gd name="connsiteY2" fmla="*/ 0 h 626850"/>
              <a:gd name="connsiteX3" fmla="*/ 1176871 w 1176871"/>
              <a:gd name="connsiteY3" fmla="*/ 522375 h 626850"/>
              <a:gd name="connsiteX4" fmla="*/ 1176871 w 1176871"/>
              <a:gd name="connsiteY4" fmla="*/ 580075 h 626850"/>
              <a:gd name="connsiteX5" fmla="*/ 104475 w 1176871"/>
              <a:gd name="connsiteY5" fmla="*/ 626850 h 626850"/>
              <a:gd name="connsiteX6" fmla="*/ 46775 w 1176871"/>
              <a:gd name="connsiteY6" fmla="*/ 626850 h 626850"/>
              <a:gd name="connsiteX7" fmla="*/ 0 w 1176871"/>
              <a:gd name="connsiteY7" fmla="*/ 104475 h 626850"/>
              <a:gd name="connsiteX8" fmla="*/ 0 w 1176871"/>
              <a:gd name="connsiteY8" fmla="*/ 46775 h 6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871" h="626850">
                <a:moveTo>
                  <a:pt x="104475" y="0"/>
                </a:moveTo>
                <a:lnTo>
                  <a:pt x="1072396" y="0"/>
                </a:lnTo>
                <a:cubicBezTo>
                  <a:pt x="1130096" y="0"/>
                  <a:pt x="1176871" y="46775"/>
                  <a:pt x="1176871" y="104475"/>
                </a:cubicBezTo>
                <a:lnTo>
                  <a:pt x="1176871" y="522375"/>
                </a:lnTo>
                <a:cubicBezTo>
                  <a:pt x="1176871" y="580075"/>
                  <a:pt x="1130096" y="626850"/>
                  <a:pt x="1072396" y="626850"/>
                </a:cubicBezTo>
                <a:lnTo>
                  <a:pt x="104475" y="626850"/>
                </a:lnTo>
                <a:cubicBezTo>
                  <a:pt x="46775" y="626850"/>
                  <a:pt x="0" y="580075"/>
                  <a:pt x="0" y="522375"/>
                </a:cubicBezTo>
                <a:lnTo>
                  <a:pt x="0" y="104475"/>
                </a:lnTo>
                <a:cubicBezTo>
                  <a:pt x="0" y="46775"/>
                  <a:pt x="46775" y="0"/>
                  <a:pt x="104475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949499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口腔科</a:t>
            </a:r>
          </a:p>
        </p:txBody>
      </p:sp>
      <p:sp>
        <p:nvSpPr>
          <p:cNvPr id="10" name="形状4"/>
          <p:cNvSpPr txBox="1"/>
          <p:nvPr/>
        </p:nvSpPr>
        <p:spPr>
          <a:xfrm rot="0">
            <a:off x="6401972" y="4317590"/>
            <a:ext cx="1681696" cy="626850"/>
          </a:xfrm>
          <a:custGeom>
            <a:avLst/>
            <a:gdLst>
              <a:gd name="connsiteX0" fmla="*/ 104475 w 1681696"/>
              <a:gd name="connsiteY0" fmla="*/ 0 h 626850"/>
              <a:gd name="connsiteX1" fmla="*/ 1577221 w 1681696"/>
              <a:gd name="connsiteY1" fmla="*/ 0 h 626850"/>
              <a:gd name="connsiteX2" fmla="*/ 1604929 w 1681696"/>
              <a:gd name="connsiteY2" fmla="*/ 0 h 626850"/>
              <a:gd name="connsiteX3" fmla="*/ 1670689 w 1681696"/>
              <a:gd name="connsiteY3" fmla="*/ 50193 h 626850"/>
              <a:gd name="connsiteX4" fmla="*/ 1681696 w 1681696"/>
              <a:gd name="connsiteY4" fmla="*/ 522375 h 626850"/>
              <a:gd name="connsiteX5" fmla="*/ 1681696 w 1681696"/>
              <a:gd name="connsiteY5" fmla="*/ 550083 h 626850"/>
              <a:gd name="connsiteX6" fmla="*/ 1631503 w 1681696"/>
              <a:gd name="connsiteY6" fmla="*/ 615843 h 626850"/>
              <a:gd name="connsiteX7" fmla="*/ 104475 w 1681696"/>
              <a:gd name="connsiteY7" fmla="*/ 626850 h 626850"/>
              <a:gd name="connsiteX8" fmla="*/ 46775 w 1681696"/>
              <a:gd name="connsiteY8" fmla="*/ 626850 h 626850"/>
              <a:gd name="connsiteX9" fmla="*/ 0 w 1681696"/>
              <a:gd name="connsiteY9" fmla="*/ 104475 h 626850"/>
              <a:gd name="connsiteX10" fmla="*/ 0 w 1681696"/>
              <a:gd name="connsiteY10" fmla="*/ 46775 h 6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1696" h="626850">
                <a:moveTo>
                  <a:pt x="104475" y="0"/>
                </a:moveTo>
                <a:lnTo>
                  <a:pt x="1577221" y="0"/>
                </a:lnTo>
                <a:cubicBezTo>
                  <a:pt x="1604929" y="0"/>
                  <a:pt x="1631503" y="11007"/>
                  <a:pt x="1651096" y="30600"/>
                </a:cubicBezTo>
                <a:cubicBezTo>
                  <a:pt x="1670689" y="50193"/>
                  <a:pt x="1681696" y="76766"/>
                  <a:pt x="1681696" y="104475"/>
                </a:cubicBezTo>
                <a:lnTo>
                  <a:pt x="1681696" y="522375"/>
                </a:lnTo>
                <a:cubicBezTo>
                  <a:pt x="1681696" y="550083"/>
                  <a:pt x="1670689" y="576657"/>
                  <a:pt x="1651096" y="596250"/>
                </a:cubicBezTo>
                <a:cubicBezTo>
                  <a:pt x="1631503" y="615843"/>
                  <a:pt x="1604929" y="626850"/>
                  <a:pt x="1577221" y="626850"/>
                </a:cubicBezTo>
                <a:lnTo>
                  <a:pt x="104475" y="626850"/>
                </a:lnTo>
                <a:cubicBezTo>
                  <a:pt x="46775" y="626850"/>
                  <a:pt x="0" y="580075"/>
                  <a:pt x="0" y="522375"/>
                </a:cubicBezTo>
                <a:lnTo>
                  <a:pt x="0" y="104475"/>
                </a:lnTo>
                <a:cubicBezTo>
                  <a:pt x="0" y="46775"/>
                  <a:pt x="46775" y="0"/>
                  <a:pt x="104475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949499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耳鼻喉科科</a:t>
            </a:r>
          </a:p>
        </p:txBody>
      </p:sp>
      <p:sp>
        <p:nvSpPr>
          <p:cNvPr id="11" name="形状5"/>
          <p:cNvSpPr txBox="1"/>
          <p:nvPr/>
        </p:nvSpPr>
        <p:spPr>
          <a:xfrm rot="0">
            <a:off x="6401629" y="5206222"/>
            <a:ext cx="1176871" cy="626850"/>
          </a:xfrm>
          <a:custGeom>
            <a:avLst/>
            <a:gdLst>
              <a:gd name="connsiteX0" fmla="*/ 104475 w 1176871"/>
              <a:gd name="connsiteY0" fmla="*/ 0 h 626850"/>
              <a:gd name="connsiteX1" fmla="*/ 1072396 w 1176871"/>
              <a:gd name="connsiteY1" fmla="*/ 0 h 626850"/>
              <a:gd name="connsiteX2" fmla="*/ 1130096 w 1176871"/>
              <a:gd name="connsiteY2" fmla="*/ 0 h 626850"/>
              <a:gd name="connsiteX3" fmla="*/ 1176871 w 1176871"/>
              <a:gd name="connsiteY3" fmla="*/ 522375 h 626850"/>
              <a:gd name="connsiteX4" fmla="*/ 1176871 w 1176871"/>
              <a:gd name="connsiteY4" fmla="*/ 580075 h 626850"/>
              <a:gd name="connsiteX5" fmla="*/ 104475 w 1176871"/>
              <a:gd name="connsiteY5" fmla="*/ 626850 h 626850"/>
              <a:gd name="connsiteX6" fmla="*/ 46775 w 1176871"/>
              <a:gd name="connsiteY6" fmla="*/ 626850 h 626850"/>
              <a:gd name="connsiteX7" fmla="*/ 0 w 1176871"/>
              <a:gd name="connsiteY7" fmla="*/ 104475 h 626850"/>
              <a:gd name="connsiteX8" fmla="*/ 0 w 1176871"/>
              <a:gd name="connsiteY8" fmla="*/ 46775 h 6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871" h="626850">
                <a:moveTo>
                  <a:pt x="104475" y="0"/>
                </a:moveTo>
                <a:lnTo>
                  <a:pt x="1072396" y="0"/>
                </a:lnTo>
                <a:cubicBezTo>
                  <a:pt x="1130096" y="0"/>
                  <a:pt x="1176871" y="46775"/>
                  <a:pt x="1176871" y="104475"/>
                </a:cubicBezTo>
                <a:lnTo>
                  <a:pt x="1176871" y="522375"/>
                </a:lnTo>
                <a:cubicBezTo>
                  <a:pt x="1176871" y="580075"/>
                  <a:pt x="1130096" y="626850"/>
                  <a:pt x="1072396" y="626850"/>
                </a:cubicBezTo>
                <a:lnTo>
                  <a:pt x="104475" y="626850"/>
                </a:lnTo>
                <a:cubicBezTo>
                  <a:pt x="46775" y="626850"/>
                  <a:pt x="0" y="580075"/>
                  <a:pt x="0" y="522375"/>
                </a:cubicBezTo>
                <a:lnTo>
                  <a:pt x="0" y="104475"/>
                </a:lnTo>
                <a:cubicBezTo>
                  <a:pt x="0" y="46775"/>
                  <a:pt x="46775" y="0"/>
                  <a:pt x="104475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949499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299" b="0" i="0" dirty="0">
                <a:solidFill>
                  <a:srgbClr val="000000"/>
                </a:solidFill>
                <a:latin typeface="微软雅黑"/>
                <a:ea typeface="微软雅黑"/>
              </a:rPr>
              <a:t>眼科</a:t>
            </a:r>
          </a:p>
        </p:txBody>
      </p:sp>
      <p:sp>
        <p:nvSpPr>
          <p:cNvPr id="12" name="文本3"/>
          <p:cNvSpPr txBox="1"/>
          <p:nvPr/>
        </p:nvSpPr>
        <p:spPr>
          <a:xfrm rot="0">
            <a:off x="4597108" y="1674162"/>
            <a:ext cx="1019175" cy="6318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r"/>
            <a:r>
              <a:rPr lang="zh-CN" altLang="en-US" sz="3199" b="1" i="0" dirty="0">
                <a:solidFill>
                  <a:srgbClr val="3B00FF"/>
                </a:solidFill>
                <a:latin typeface="华光楷体_CNKI"/>
                <a:ea typeface="华光楷体_CNKI"/>
              </a:rPr>
              <a:t>挂号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438"/>
            <a:ext cx="12192524" cy="68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 rot="0">
            <a:off x="5623560" y="554990"/>
            <a:ext cx="4254500" cy="5588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800" b="0" i="0" dirty="0">
                <a:solidFill>
                  <a:srgbClr val="000000"/>
                </a:solidFill>
                <a:latin typeface="微软雅黑"/>
                <a:ea typeface="微软雅黑"/>
              </a:rPr>
              <a:t>胸部X光片</a:t>
            </a:r>
          </a:p>
        </p:txBody>
      </p:sp>
      <p:sp>
        <p:nvSpPr>
          <p:cNvPr id="3" name="形状1"/>
          <p:cNvSpPr txBox="1"/>
          <p:nvPr/>
        </p:nvSpPr>
        <p:spPr>
          <a:xfrm rot="0">
            <a:off x="240668" y="207197"/>
            <a:ext cx="11854996" cy="6463170"/>
          </a:xfrm>
          <a:prstGeom prst="rect"/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38882" y="505"/>
            <a:ext cx="3724275" cy="4928978"/>
          </a:xfrm>
          <a:prstGeom prst="rect">
            <a:avLst/>
          </a:prstGeom>
        </p:spPr>
      </p:pic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0" t="4750" r="0" b="18500"/>
          <a:stretch>
            <a:fillRect/>
          </a:stretch>
        </p:blipFill>
        <p:spPr>
          <a:xfrm rot="0">
            <a:off x="6633324" y="305"/>
            <a:ext cx="4201049" cy="4928702"/>
          </a:xfrm>
          <a:prstGeom prst="rect">
            <a:avLst/>
          </a:prstGeom>
        </p:spPr>
      </p:pic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8816" y="4129564"/>
            <a:ext cx="838200" cy="800100"/>
          </a:xfrm>
          <a:prstGeom prst="rect">
            <a:avLst/>
          </a:prstGeom>
        </p:spPr>
      </p:pic>
      <p:pic>
        <p:nvPicPr>
          <p:cNvPr id="7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33496" y="4128526"/>
            <a:ext cx="790575" cy="800100"/>
          </a:xfrm>
          <a:prstGeom prst="rect">
            <a:avLst/>
          </a:prstGeom>
        </p:spPr>
      </p:pic>
      <p:sp>
        <p:nvSpPr>
          <p:cNvPr id="8" name="文本2"/>
          <p:cNvSpPr txBox="1"/>
          <p:nvPr/>
        </p:nvSpPr>
        <p:spPr>
          <a:xfrm rot="0">
            <a:off x="6633334" y="4993415"/>
            <a:ext cx="4610100" cy="124653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99" b="0" i="0" dirty="0">
                <a:solidFill>
                  <a:srgbClr val="000000"/>
                </a:solidFill>
                <a:latin typeface="微软雅黑"/>
                <a:ea typeface="微软雅黑"/>
              </a:rPr>
              <a:t>肺部感染后，导致肺泡内液体增加，反映在X光片上就是大面积的白色，医学上称为——</a:t>
            </a:r>
            <a:r>
              <a:rPr lang="zh-CN" altLang="en-US" sz="2099" b="0" i="0" dirty="0">
                <a:solidFill>
                  <a:srgbClr val="3B00FF"/>
                </a:solidFill>
                <a:latin typeface="微软雅黑"/>
                <a:ea typeface="微软雅黑"/>
              </a:rPr>
              <a:t>大白肺</a:t>
            </a:r>
            <a:r>
              <a:rPr lang="zh-CN" altLang="en-US" sz="2099" b="0" i="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</p:txBody>
      </p:sp>
      <p:sp>
        <p:nvSpPr>
          <p:cNvPr id="9" name="文本3"/>
          <p:cNvSpPr txBox="1"/>
          <p:nvPr/>
        </p:nvSpPr>
        <p:spPr>
          <a:xfrm rot="0">
            <a:off x="644490" y="4993215"/>
            <a:ext cx="4514850" cy="159854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99" b="0" i="0" dirty="0">
                <a:solidFill>
                  <a:srgbClr val="000000"/>
                </a:solidFill>
                <a:latin typeface="微软雅黑"/>
                <a:ea typeface="微软雅黑"/>
              </a:rPr>
              <a:t>正常情况下，拍胸片时，影像片上显示的肺是黑色的，这是因为肺里面是我们吸入的空气，空气容易被X光穿透。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/>
          <p:cNvSpPr txBox="1"/>
          <p:nvPr/>
        </p:nvSpPr>
        <p:spPr>
          <a:xfrm rot="0">
            <a:off x="252174" y="313506"/>
            <a:ext cx="11712121" cy="6253620"/>
          </a:xfrm>
          <a:prstGeom prst="rect"/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 rot="0">
            <a:off x="397554" y="556946"/>
            <a:ext cx="3194047" cy="19047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建构一：</a:t>
            </a:r>
          </a:p>
          <a:p>
            <a:pPr marL="0" algn="l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填写学案，梳理呼吸系统和循环系统间的关系</a:t>
            </a:r>
          </a:p>
        </p:txBody>
      </p:sp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531519" y="556832"/>
            <a:ext cx="3848100" cy="5670347"/>
          </a:xfrm>
          <a:prstGeom prst="rect">
            <a:avLst/>
          </a:prstGeom>
        </p:spPr>
      </p:pic>
      <p:sp>
        <p:nvSpPr>
          <p:cNvPr id="6" name="文本2"/>
          <p:cNvSpPr txBox="1"/>
          <p:nvPr/>
        </p:nvSpPr>
        <p:spPr>
          <a:xfrm rot="0">
            <a:off x="6972872" y="711460"/>
            <a:ext cx="3857625" cy="7939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799" b="0" i="0" dirty="0">
                <a:solidFill>
                  <a:srgbClr val="000000"/>
                </a:solidFill>
                <a:latin typeface="微软雅黑"/>
                <a:ea typeface="微软雅黑"/>
              </a:rPr>
              <a:t>填写说明：方框中可填写生理活动过程、器官名称或物质名称。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/>
          <p:cNvSpPr txBox="1"/>
          <p:nvPr/>
        </p:nvSpPr>
        <p:spPr>
          <a:xfrm rot="0">
            <a:off x="234020" y="285082"/>
            <a:ext cx="11787128" cy="6346582"/>
          </a:xfrm>
          <a:prstGeom prst="rect"/>
          <a:solidFill>
            <a:srgbClr val="FFFFFF"/>
          </a:solidFill>
          <a:ln w="9525">
            <a:solidFill>
              <a:srgbClr val="949499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39700" y="425539"/>
            <a:ext cx="9144000" cy="1742589"/>
          </a:xfrm>
          <a:prstGeom prst="rect">
            <a:avLst/>
          </a:prstGeom>
        </p:spPr>
      </p:pic>
      <p:sp>
        <p:nvSpPr>
          <p:cNvPr id="5" name="文本1"/>
          <p:cNvSpPr txBox="1"/>
          <p:nvPr/>
        </p:nvSpPr>
        <p:spPr>
          <a:xfrm rot="0">
            <a:off x="443760" y="2897657"/>
            <a:ext cx="4702178" cy="144761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99" b="0" i="0" dirty="0">
                <a:solidFill>
                  <a:srgbClr val="3B00FF"/>
                </a:solidFill>
                <a:latin typeface="微软雅黑 Light"/>
                <a:ea typeface="微软雅黑 Light"/>
              </a:rPr>
              <a:t>医生打算使用</a:t>
            </a:r>
            <a:r>
              <a:rPr lang="zh-CN" altLang="en-US" sz="2499" b="0" i="0" dirty="0">
                <a:solidFill>
                  <a:srgbClr val="FF7E00"/>
                </a:solidFill>
                <a:latin typeface="微软雅黑 Light"/>
                <a:ea typeface="微软雅黑 Light"/>
              </a:rPr>
              <a:t>头孢（抗生素）</a:t>
            </a:r>
            <a:r>
              <a:rPr lang="zh-CN" altLang="en-US" sz="2499" b="0" i="0" dirty="0">
                <a:solidFill>
                  <a:srgbClr val="3B00FF"/>
                </a:solidFill>
                <a:latin typeface="微软雅黑 Light"/>
                <a:ea typeface="微软雅黑 Light"/>
              </a:rPr>
              <a:t>，你认为</a:t>
            </a:r>
            <a:r>
              <a:rPr lang="zh-CN" altLang="en-US" sz="2499" b="0" i="0" dirty="0">
                <a:solidFill>
                  <a:srgbClr val="FF7E00"/>
                </a:solidFill>
                <a:latin typeface="微软雅黑 Light"/>
                <a:ea typeface="微软雅黑 Light"/>
              </a:rPr>
              <a:t>口服</a:t>
            </a:r>
            <a:r>
              <a:rPr lang="zh-CN" altLang="en-US" sz="2499" b="0" i="0" dirty="0">
                <a:solidFill>
                  <a:srgbClr val="3B00FF"/>
                </a:solidFill>
                <a:latin typeface="微软雅黑 Light"/>
                <a:ea typeface="微软雅黑 Light"/>
              </a:rPr>
              <a:t>和</a:t>
            </a:r>
            <a:r>
              <a:rPr lang="zh-CN" altLang="en-US" sz="2499" b="0" i="0" dirty="0">
                <a:solidFill>
                  <a:srgbClr val="FF7E00"/>
                </a:solidFill>
                <a:latin typeface="微软雅黑 Light"/>
                <a:ea typeface="微软雅黑 Light"/>
              </a:rPr>
              <a:t>输液</a:t>
            </a:r>
            <a:r>
              <a:rPr lang="zh-CN" altLang="en-US" sz="2499" b="0" i="0" dirty="0">
                <a:solidFill>
                  <a:srgbClr val="3B00FF"/>
                </a:solidFill>
                <a:latin typeface="微软雅黑 Light"/>
                <a:ea typeface="微软雅黑 Light"/>
              </a:rPr>
              <a:t>哪种方式见效更快呢？</a:t>
            </a:r>
          </a:p>
        </p:txBody>
      </p:sp>
      <p:pic>
        <p:nvPicPr>
          <p:cNvPr id="6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74516" y="2877293"/>
            <a:ext cx="3101283" cy="3400777"/>
          </a:xfrm>
          <a:prstGeom prst="rect">
            <a:avLst/>
          </a:prstGeom>
        </p:spPr>
      </p:pic>
      <p:pic>
        <p:nvPicPr>
          <p:cNvPr id="7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255476" y="2877502"/>
            <a:ext cx="3101378" cy="2326034"/>
          </a:xfrm>
          <a:prstGeom prst="rect">
            <a:avLst/>
          </a:prstGeom>
        </p:spPr>
      </p:pic>
      <p:pic>
        <p:nvPicPr>
          <p:cNvPr id="8" name="图片6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9585" y="2281504"/>
            <a:ext cx="64293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52115" y="86782"/>
            <a:ext cx="2387003" cy="2145059"/>
          </a:xfrm>
          <a:prstGeom prst="rect">
            <a:avLst/>
          </a:prstGeom>
        </p:spPr>
      </p:pic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22326" y="2331444"/>
            <a:ext cx="4690520" cy="3891839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61937" y="687076"/>
            <a:ext cx="3716998" cy="5676900"/>
          </a:xfrm>
          <a:prstGeom prst="rect">
            <a:avLst/>
          </a:prstGeom>
        </p:spPr>
      </p:pic>
      <p:sp>
        <p:nvSpPr>
          <p:cNvPr id="5" name="文本1"/>
          <p:cNvSpPr txBox="1"/>
          <p:nvPr/>
        </p:nvSpPr>
        <p:spPr>
          <a:xfrm rot="0">
            <a:off x="4750775" y="86411"/>
            <a:ext cx="3184522" cy="19047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建构二：</a:t>
            </a:r>
          </a:p>
          <a:p>
            <a:pPr marL="0" algn="l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填写学案，表示出消化系统和循环系统之间的联系</a:t>
            </a:r>
          </a:p>
        </p:txBody>
      </p:sp>
      <p:pic>
        <p:nvPicPr>
          <p:cNvPr id="6" name="文本2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11591211" y="2331730"/>
            <a:ext cx="492220" cy="1104900"/>
          </a:xfrm>
          <a:prstGeom prst="rect">
            <a:avLst/>
          </a:prstGeom>
        </p:spPr>
      </p:pic>
      <p:sp>
        <p:nvSpPr>
          <p:cNvPr id="7" name="形状1"/>
          <p:cNvSpPr txBox="1"/>
          <p:nvPr/>
        </p:nvSpPr>
        <p:spPr>
          <a:xfrm rot="0">
            <a:off x="9151810" y="830180"/>
            <a:ext cx="796614" cy="417109"/>
          </a:xfrm>
          <a:prstGeom prst="rect"/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8" name="文本3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10344588" y="1251404"/>
            <a:ext cx="492220" cy="647700"/>
          </a:xfrm>
          <a:prstGeom prst="rect">
            <a:avLst/>
          </a:prstGeom>
        </p:spPr>
      </p:pic>
      <p:sp>
        <p:nvSpPr>
          <p:cNvPr id="9" name="文本4"/>
          <p:cNvSpPr txBox="1"/>
          <p:nvPr/>
        </p:nvSpPr>
        <p:spPr>
          <a:xfrm rot="0">
            <a:off x="4750660" y="2039236"/>
            <a:ext cx="3714750" cy="109566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799" b="0" i="0" dirty="0">
                <a:solidFill>
                  <a:srgbClr val="000000"/>
                </a:solidFill>
                <a:latin typeface="微软雅黑"/>
                <a:ea typeface="微软雅黑"/>
              </a:rPr>
              <a:t>填写说明：1.方框中可填写生理活动过程、器官名称或物质名称。</a:t>
            </a:r>
          </a:p>
          <a:p>
            <a:pPr marL="0" algn="l"/>
            <a:r>
              <a:rPr lang="zh-CN" altLang="en-US" sz="1799" b="0" i="0" dirty="0">
                <a:solidFill>
                  <a:srgbClr val="000000"/>
                </a:solidFill>
                <a:latin typeface="微软雅黑"/>
                <a:ea typeface="微软雅黑"/>
              </a:rPr>
              <a:t>2.抗生素是小分子，易溶于水。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3728" y="79000"/>
            <a:ext cx="3915966" cy="27432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 rot="0">
            <a:off x="186271" y="2935214"/>
            <a:ext cx="3670297" cy="147620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建构三：</a:t>
            </a:r>
          </a:p>
          <a:p>
            <a:pPr marL="0" algn="l"/>
            <a:r>
              <a:rPr lang="zh-CN" altLang="en-US" sz="2799" b="0" i="0" dirty="0">
                <a:solidFill>
                  <a:srgbClr val="3B00FF"/>
                </a:solidFill>
                <a:latin typeface="微软雅黑"/>
                <a:ea typeface="微软雅黑"/>
              </a:rPr>
              <a:t>参考《升学指导》P9,构建血液循环示意图</a:t>
            </a:r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652620" y="1007078"/>
            <a:ext cx="7104555" cy="4505325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 rot="0">
            <a:off x="7387780" y="5597481"/>
            <a:ext cx="1104900" cy="4922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799" b="0" i="0" dirty="0">
                <a:solidFill>
                  <a:srgbClr val="000000"/>
                </a:solidFill>
                <a:latin typeface="微软雅黑"/>
                <a:ea typeface="微软雅黑"/>
              </a:rPr>
              <a:t>循环系统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/>
          <p:cNvSpPr txBox="1"/>
          <p:nvPr/>
        </p:nvSpPr>
        <p:spPr>
          <a:xfrm rot="0">
            <a:off x="252174" y="313506"/>
            <a:ext cx="11712121" cy="6253620"/>
          </a:xfrm>
          <a:prstGeom prst="rect"/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 rot="0">
            <a:off x="346129" y="541496"/>
            <a:ext cx="7540228" cy="603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699" b="0" i="0" dirty="0">
                <a:solidFill>
                  <a:srgbClr val="3B00FF"/>
                </a:solidFill>
                <a:latin typeface="微软雅黑"/>
                <a:ea typeface="微软雅黑"/>
              </a:rPr>
              <a:t>为了尽快恢复健康，你能给李大爷一些建议吗？</a:t>
            </a:r>
          </a:p>
        </p:txBody>
      </p:sp>
      <p:sp>
        <p:nvSpPr>
          <p:cNvPr id="5" name="文本2"/>
          <p:cNvSpPr txBox="1"/>
          <p:nvPr/>
        </p:nvSpPr>
        <p:spPr>
          <a:xfrm rot="0">
            <a:off x="690067" y="1785833"/>
            <a:ext cx="1511300" cy="6263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99" b="0" i="0" dirty="0">
                <a:solidFill>
                  <a:srgbClr val="000000"/>
                </a:solidFill>
                <a:latin typeface="微软雅黑"/>
                <a:ea typeface="微软雅黑"/>
              </a:rPr>
              <a:t>组织细胞</a:t>
            </a:r>
          </a:p>
        </p:txBody>
      </p:sp>
      <p:pic>
        <p:nvPicPr>
          <p:cNvPr id="6" name="思维导图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8220142" y="3018892"/>
            <a:ext cx="2562225" cy="885825"/>
          </a:xfrm>
          <a:prstGeom prst="rect">
            <a:avLst/>
          </a:prstGeom>
        </p:spPr>
      </p:pic>
      <p:pic>
        <p:nvPicPr>
          <p:cNvPr id="7" name="公式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554107" y="2520877"/>
            <a:ext cx="7332574" cy="9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136****2780</dc:creator>
  <dc:title>人体生理与健康</dc:title>
  <revision>1</revision>
  <dcterms:created xsi:type="dcterms:W3CDTF">2024-03-14T16:33:43.1608661Z</dcterms:created>
  <dcterms:modified xsi:type="dcterms:W3CDTF">2024-03-14T16:33:43.1608688Z</dcterms:modified>
  <lastModifiedBy>136****2780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5.2.4.6882</vt:lpwstr>
  </op:property>
  <op:property fmtid="{D5CDD505-2E9C-101B-9397-08002B2CF9AE}" pid="4" name="EasiNoteCoursewareInfo">
    <vt:lpwstr>6ce997f0-53d3-4bc3-ab5d-95606a2661f7:32</vt:lpwstr>
  </op:property>
  <op:property fmtid="{D5CDD505-2E9C-101B-9397-08002B2CF9AE}" pid="5" name="EasiNoteDocumentName">
    <vt:lpwstr>人体生理与健康</vt:lpwstr>
  </op:property>
  <op:property fmtid="{D5CDD505-2E9C-101B-9397-08002B2CF9AE}" pid="6" name="EasiNoteAuthor">
    <vt:lpwstr>glugmznjmqhsjyhnilxrkl1544372n51</vt:lpwstr>
  </op:property>
  <op:property fmtid="{D5CDD505-2E9C-101B-9397-08002B2CF9AE}" pid="7" name="EasiNoteUpstreamCoursewareInfo_0">
    <vt:lpwstr>53a714f0-5d79-4bfa-8293-a7bfb475aad9</vt:lpwstr>
  </op:property>
  <op:property fmtid="{D5CDD505-2E9C-101B-9397-08002B2CF9AE}" pid="8" name="EasiNoteUpstreamCoursewareInfo_1">
    <vt:lpwstr>1979db9d-7cf8-427f-96ca-312ef4634d3b</vt:lpwstr>
  </op:property>
  <op:property fmtid="{D5CDD505-2E9C-101B-9397-08002B2CF9AE}" pid="9" name="EasiNoteUpstreamCoursewareInfo_2">
    <vt:lpwstr>2aaa92ec-a431-431f-90b9-7ca3246c3a58</vt:lpwstr>
  </op:property>
  <op:property fmtid="{D5CDD505-2E9C-101B-9397-08002B2CF9AE}" pid="10" name="EasiNoteUpstreamCoursewareInfo_3">
    <vt:lpwstr>6ce997f0-53d3-4bc3-ab5d-95606a2661f7</vt:lpwstr>
  </op:property>
</op:Properties>
</file>