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6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2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8" Type="http://schemas.openxmlformats.org/officeDocument/2006/relationships/slideLayout" Target="../slideLayouts/slideLayout2.xml"/><Relationship Id="rId37" Type="http://schemas.openxmlformats.org/officeDocument/2006/relationships/tags" Target="../tags/tag114.xml"/><Relationship Id="rId36" Type="http://schemas.openxmlformats.org/officeDocument/2006/relationships/image" Target="../media/image16.png"/><Relationship Id="rId35" Type="http://schemas.openxmlformats.org/officeDocument/2006/relationships/image" Target="../media/image15.png"/><Relationship Id="rId34" Type="http://schemas.openxmlformats.org/officeDocument/2006/relationships/tags" Target="../tags/tag113.xml"/><Relationship Id="rId33" Type="http://schemas.openxmlformats.org/officeDocument/2006/relationships/tags" Target="../tags/tag112.xml"/><Relationship Id="rId32" Type="http://schemas.openxmlformats.org/officeDocument/2006/relationships/tags" Target="../tags/tag111.xml"/><Relationship Id="rId31" Type="http://schemas.openxmlformats.org/officeDocument/2006/relationships/tags" Target="../tags/tag110.xml"/><Relationship Id="rId30" Type="http://schemas.openxmlformats.org/officeDocument/2006/relationships/tags" Target="../tags/tag109.xml"/><Relationship Id="rId3" Type="http://schemas.openxmlformats.org/officeDocument/2006/relationships/tags" Target="../tags/tag82.xml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tags" Target="../tags/tag106.xml"/><Relationship Id="rId26" Type="http://schemas.openxmlformats.org/officeDocument/2006/relationships/tags" Target="../tags/tag105.xml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tags" Target="../tags/tag81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7.png"/><Relationship Id="rId1" Type="http://schemas.openxmlformats.org/officeDocument/2006/relationships/tags" Target="../tags/tag1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4.xml"/><Relationship Id="rId5" Type="http://schemas.openxmlformats.org/officeDocument/2006/relationships/image" Target="../media/image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7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image" Target="../media/image10.png"/><Relationship Id="rId3" Type="http://schemas.openxmlformats.org/officeDocument/2006/relationships/tags" Target="../tags/tag76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17830" y="1774825"/>
            <a:ext cx="10653395" cy="12687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7665" y="1155700"/>
            <a:ext cx="853567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p>
            <a:endParaRPr lang="zh-CN" altLang="en-US" sz="540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生物圈中的人</a:t>
            </a:r>
            <a:r>
              <a:rPr lang="en-US" altLang="zh-CN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5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复习课（一）</a:t>
            </a:r>
            <a:r>
              <a:rPr lang="en-US" altLang="zh-CN" sz="5400"/>
              <a:t>                                          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5095" y="3429000"/>
            <a:ext cx="2788920" cy="3131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50" y="3429000"/>
            <a:ext cx="2026920" cy="3040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810" y="3429000"/>
            <a:ext cx="2034540" cy="29718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8720" y="4087495"/>
            <a:ext cx="1943100" cy="1463040"/>
          </a:xfrm>
          <a:prstGeom prst="rect">
            <a:avLst/>
          </a:prstGeom>
        </p:spPr>
      </p:pic>
      <p:sp>
        <p:nvSpPr>
          <p:cNvPr id="22" name="圆角矩形 21"/>
          <p:cNvSpPr/>
          <p:nvPr/>
        </p:nvSpPr>
        <p:spPr>
          <a:xfrm>
            <a:off x="321945" y="886460"/>
            <a:ext cx="4349750" cy="6051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945" y="9080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考核四：血管的</a:t>
            </a:r>
            <a:r>
              <a:rPr lang="zh-CN" altLang="en-US" sz="3200">
                <a:sym typeface="+mn-ea"/>
              </a:rPr>
              <a:t>结构</a:t>
            </a:r>
            <a:endParaRPr lang="zh-CN" altLang="en-US" sz="3200">
              <a:ln>
                <a:solidFill>
                  <a:srgbClr val="FF0000"/>
                </a:solidFill>
              </a:ln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52" name="组合 51"/>
          <p:cNvGrpSpPr/>
          <p:nvPr>
            <p:custDataLst>
              <p:tags r:id="rId2"/>
            </p:custDataLst>
          </p:nvPr>
        </p:nvGrpSpPr>
        <p:grpSpPr>
          <a:xfrm>
            <a:off x="1298575" y="1991995"/>
            <a:ext cx="8841740" cy="4577715"/>
            <a:chOff x="2114109" y="1457478"/>
            <a:chExt cx="8026400" cy="3905250"/>
          </a:xfrm>
        </p:grpSpPr>
        <p:sp>
          <p:nvSpPr>
            <p:cNvPr id="3" name="Line 3"/>
            <p:cNvSpPr/>
            <p:nvPr>
              <p:custDataLst>
                <p:tags r:id="rId3"/>
              </p:custDataLst>
            </p:nvPr>
          </p:nvSpPr>
          <p:spPr>
            <a:xfrm flipH="1">
              <a:off x="10107172" y="1457478"/>
              <a:ext cx="0" cy="389255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b="1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5" name="Group 4"/>
            <p:cNvGrpSpPr/>
            <p:nvPr>
              <p:custDataLst>
                <p:tags r:id="rId4"/>
              </p:custDataLst>
            </p:nvPr>
          </p:nvGrpSpPr>
          <p:grpSpPr>
            <a:xfrm>
              <a:off x="2114109" y="1457478"/>
              <a:ext cx="8026400" cy="3905250"/>
              <a:chOff x="0" y="294"/>
              <a:chExt cx="5056" cy="2460"/>
            </a:xfrm>
          </p:grpSpPr>
          <p:sp>
            <p:nvSpPr>
              <p:cNvPr id="6" name="Line 5"/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0" y="294"/>
                <a:ext cx="0" cy="246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b="1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grpSp>
            <p:nvGrpSpPr>
              <p:cNvPr id="7" name="Group 6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0" y="294"/>
                <a:ext cx="5056" cy="2460"/>
                <a:chOff x="0" y="294"/>
                <a:chExt cx="5056" cy="2460"/>
              </a:xfrm>
            </p:grpSpPr>
            <p:sp>
              <p:nvSpPr>
                <p:cNvPr id="8" name="Line 7"/>
                <p:cNvSpPr/>
                <p:nvPr>
                  <p:custDataLst>
                    <p:tags r:id="rId7"/>
                  </p:custDataLst>
                </p:nvPr>
              </p:nvSpPr>
              <p:spPr>
                <a:xfrm flipH="1">
                  <a:off x="1429" y="294"/>
                  <a:ext cx="0" cy="246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b="1">
                    <a:latin typeface="楷体" panose="02010609060101010101" charset="-122"/>
                    <a:ea typeface="楷体" panose="02010609060101010101" charset="-122"/>
                  </a:endParaRPr>
                </a:p>
              </p:txBody>
            </p:sp>
            <p:grpSp>
              <p:nvGrpSpPr>
                <p:cNvPr id="9" name="Group 8"/>
                <p:cNvGrpSpPr/>
                <p:nvPr>
                  <p:custDataLst>
                    <p:tags r:id="rId8"/>
                  </p:custDataLst>
                </p:nvPr>
              </p:nvGrpSpPr>
              <p:grpSpPr>
                <a:xfrm>
                  <a:off x="0" y="294"/>
                  <a:ext cx="5056" cy="2460"/>
                  <a:chOff x="0" y="294"/>
                  <a:chExt cx="5056" cy="2460"/>
                </a:xfrm>
              </p:grpSpPr>
              <p:sp>
                <p:nvSpPr>
                  <p:cNvPr id="10" name="Line 9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 flipH="1">
                    <a:off x="783" y="294"/>
                    <a:ext cx="0" cy="246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b="1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  <p:grpSp>
                <p:nvGrpSpPr>
                  <p:cNvPr id="11" name="Group 10"/>
                  <p:cNvGrpSpPr/>
                  <p:nvPr>
                    <p:custDataLst>
                      <p:tags r:id="rId10"/>
                    </p:custDataLst>
                  </p:nvPr>
                </p:nvGrpSpPr>
                <p:grpSpPr>
                  <a:xfrm>
                    <a:off x="0" y="294"/>
                    <a:ext cx="5056" cy="2460"/>
                    <a:chOff x="0" y="294"/>
                    <a:chExt cx="5056" cy="2460"/>
                  </a:xfrm>
                </p:grpSpPr>
                <p:grpSp>
                  <p:nvGrpSpPr>
                    <p:cNvPr id="12" name="Group 11"/>
                    <p:cNvGrpSpPr/>
                    <p:nvPr>
                      <p:custDataLst>
                        <p:tags r:id="rId11"/>
                      </p:custDataLst>
                    </p:nvPr>
                  </p:nvGrpSpPr>
                  <p:grpSpPr>
                    <a:xfrm>
                      <a:off x="8" y="294"/>
                      <a:ext cx="5035" cy="2460"/>
                      <a:chOff x="0" y="259"/>
                      <a:chExt cx="5035" cy="2460"/>
                    </a:xfrm>
                  </p:grpSpPr>
                  <p:sp>
                    <p:nvSpPr>
                      <p:cNvPr id="34" name="Line 12"/>
                      <p:cNvSpPr/>
                      <p:nvPr>
                        <p:custDataLst>
                          <p:tags r:id="rId12"/>
                        </p:custDataLst>
                      </p:nvPr>
                    </p:nvSpPr>
                    <p:spPr>
                      <a:xfrm flipH="1">
                        <a:off x="2625" y="259"/>
                        <a:ext cx="0" cy="246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b="1">
                          <a:latin typeface="楷体" panose="02010609060101010101" charset="-122"/>
                          <a:ea typeface="楷体" panose="02010609060101010101" charset="-122"/>
                        </a:endParaRPr>
                      </a:p>
                    </p:txBody>
                  </p:sp>
                  <p:sp>
                    <p:nvSpPr>
                      <p:cNvPr id="35" name="Line 13"/>
                      <p:cNvSpPr/>
                      <p:nvPr>
                        <p:custDataLst>
                          <p:tags r:id="rId13"/>
                        </p:custDataLst>
                      </p:nvPr>
                    </p:nvSpPr>
                    <p:spPr>
                      <a:xfrm flipH="1">
                        <a:off x="3399" y="259"/>
                        <a:ext cx="0" cy="246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b="1">
                          <a:latin typeface="楷体" panose="02010609060101010101" charset="-122"/>
                          <a:ea typeface="楷体" panose="02010609060101010101" charset="-122"/>
                        </a:endParaRPr>
                      </a:p>
                    </p:txBody>
                  </p:sp>
                  <p:sp>
                    <p:nvSpPr>
                      <p:cNvPr id="36" name="Line 14"/>
                      <p:cNvSpPr/>
                      <p:nvPr>
                        <p:custDataLst>
                          <p:tags r:id="rId14"/>
                        </p:custDataLst>
                      </p:nvPr>
                    </p:nvSpPr>
                    <p:spPr>
                      <a:xfrm>
                        <a:off x="0" y="2110"/>
                        <a:ext cx="5035" cy="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b="1">
                          <a:latin typeface="楷体" panose="02010609060101010101" charset="-122"/>
                          <a:ea typeface="楷体" panose="02010609060101010101" charset="-122"/>
                        </a:endParaRPr>
                      </a:p>
                    </p:txBody>
                  </p:sp>
                </p:grpSp>
                <p:grpSp>
                  <p:nvGrpSpPr>
                    <p:cNvPr id="13" name="Group 15"/>
                    <p:cNvGrpSpPr/>
                    <p:nvPr>
                      <p:custDataLst>
                        <p:tags r:id="rId15"/>
                      </p:custDataLst>
                    </p:nvPr>
                  </p:nvGrpSpPr>
                  <p:grpSpPr>
                    <a:xfrm>
                      <a:off x="0" y="294"/>
                      <a:ext cx="5056" cy="2460"/>
                      <a:chOff x="0" y="294"/>
                      <a:chExt cx="5056" cy="2460"/>
                    </a:xfrm>
                  </p:grpSpPr>
                  <p:sp>
                    <p:nvSpPr>
                      <p:cNvPr id="14" name="Line 16"/>
                      <p:cNvSpPr/>
                      <p:nvPr>
                        <p:custDataLst>
                          <p:tags r:id="rId16"/>
                        </p:custDataLst>
                      </p:nvPr>
                    </p:nvSpPr>
                    <p:spPr>
                      <a:xfrm flipH="1">
                        <a:off x="2030" y="294"/>
                        <a:ext cx="0" cy="2460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b="1">
                          <a:latin typeface="楷体" panose="02010609060101010101" charset="-122"/>
                          <a:ea typeface="楷体" panose="02010609060101010101" charset="-122"/>
                        </a:endParaRPr>
                      </a:p>
                    </p:txBody>
                  </p:sp>
                  <p:grpSp>
                    <p:nvGrpSpPr>
                      <p:cNvPr id="15" name="Group 17"/>
                      <p:cNvGrpSpPr/>
                      <p:nvPr>
                        <p:custDataLst>
                          <p:tags r:id="rId17"/>
                        </p:custDataLst>
                      </p:nvPr>
                    </p:nvGrpSpPr>
                    <p:grpSpPr>
                      <a:xfrm>
                        <a:off x="0" y="294"/>
                        <a:ext cx="5056" cy="2460"/>
                        <a:chOff x="0" y="294"/>
                        <a:chExt cx="5056" cy="2460"/>
                      </a:xfrm>
                    </p:grpSpPr>
                    <p:grpSp>
                      <p:nvGrpSpPr>
                        <p:cNvPr id="16" name="Group 18"/>
                        <p:cNvGrpSpPr/>
                        <p:nvPr>
                          <p:custDataLst>
                            <p:tags r:id="rId18"/>
                          </p:custDataLst>
                        </p:nvPr>
                      </p:nvGrpSpPr>
                      <p:grpSpPr>
                        <a:xfrm>
                          <a:off x="0" y="294"/>
                          <a:ext cx="5056" cy="2330"/>
                          <a:chOff x="0" y="294"/>
                          <a:chExt cx="5056" cy="2330"/>
                        </a:xfrm>
                      </p:grpSpPr>
                      <p:grpSp>
                        <p:nvGrpSpPr>
                          <p:cNvPr id="17" name="Group 19"/>
                          <p:cNvGrpSpPr/>
                          <p:nvPr>
                            <p:custDataLst>
                              <p:tags r:id="rId19"/>
                            </p:custDataLst>
                          </p:nvPr>
                        </p:nvGrpSpPr>
                        <p:grpSpPr>
                          <a:xfrm>
                            <a:off x="0" y="294"/>
                            <a:ext cx="5056" cy="1212"/>
                            <a:chOff x="0" y="267"/>
                            <a:chExt cx="5056" cy="1212"/>
                          </a:xfrm>
                        </p:grpSpPr>
                        <p:sp>
                          <p:nvSpPr>
                            <p:cNvPr id="30" name="Line 20"/>
                            <p:cNvSpPr/>
                            <p:nvPr>
                              <p:custDataLst>
                                <p:tags r:id="rId20"/>
                              </p:custDataLst>
                            </p:nvPr>
                          </p:nvSpPr>
                          <p:spPr>
                            <a:xfrm>
                              <a:off x="0" y="1479"/>
                              <a:ext cx="5035" cy="0"/>
                            </a:xfrm>
                            <a:prstGeom prst="line">
                              <a:avLst/>
                            </a:prstGeom>
                            <a:ln w="9525" cap="flat" cmpd="sng">
                              <a:solidFill>
                                <a:schemeClr val="tx1"/>
                              </a:solidFill>
                              <a:prstDash val="solid"/>
                              <a:headEnd type="none" w="med" len="med"/>
                              <a:tailEnd type="none" w="med" len="med"/>
                            </a:ln>
                          </p:spPr>
                          <p:txBody>
                            <a:bodyPr/>
                            <a:lstStyle/>
                            <a:p>
                              <a:endParaRPr b="1">
                                <a:latin typeface="楷体" panose="02010609060101010101" charset="-122"/>
                                <a:ea typeface="楷体" panose="02010609060101010101" charset="-122"/>
                              </a:endParaRPr>
                            </a:p>
                          </p:txBody>
                        </p:sp>
                        <p:grpSp>
                          <p:nvGrpSpPr>
                            <p:cNvPr id="31" name="Group 21"/>
                            <p:cNvGrpSpPr/>
                            <p:nvPr>
                              <p:custDataLst>
                                <p:tags r:id="rId21"/>
                              </p:custDataLst>
                            </p:nvPr>
                          </p:nvGrpSpPr>
                          <p:grpSpPr>
                            <a:xfrm>
                              <a:off x="21" y="267"/>
                              <a:ext cx="5035" cy="492"/>
                              <a:chOff x="21" y="267"/>
                              <a:chExt cx="5035" cy="492"/>
                            </a:xfrm>
                          </p:grpSpPr>
                          <p:sp>
                            <p:nvSpPr>
                              <p:cNvPr id="32" name="Line 22"/>
                              <p:cNvSpPr/>
                              <p:nvPr>
                                <p:custDataLst>
                                  <p:tags r:id="rId22"/>
                                </p:custDataLst>
                              </p:nvPr>
                            </p:nvSpPr>
                            <p:spPr>
                              <a:xfrm>
                                <a:off x="21" y="267"/>
                                <a:ext cx="5035" cy="0"/>
                              </a:xfrm>
                              <a:prstGeom prst="line">
                                <a:avLst/>
                              </a:prstGeom>
                              <a:ln w="9525" cap="flat" cmpd="sng">
                                <a:solidFill>
                                  <a:schemeClr val="tx1"/>
                                </a:solidFill>
                                <a:prstDash val="solid"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b="1">
                                  <a:latin typeface="楷体" panose="02010609060101010101" charset="-122"/>
                                  <a:ea typeface="楷体" panose="02010609060101010101" charset="-122"/>
                                </a:endParaRPr>
                              </a:p>
                            </p:txBody>
                          </p:sp>
                          <p:sp>
                            <p:nvSpPr>
                              <p:cNvPr id="33" name="Line 23"/>
                              <p:cNvSpPr/>
                              <p:nvPr>
                                <p:custDataLst>
                                  <p:tags r:id="rId23"/>
                                </p:custDataLst>
                              </p:nvPr>
                            </p:nvSpPr>
                            <p:spPr>
                              <a:xfrm>
                                <a:off x="21" y="759"/>
                                <a:ext cx="5035" cy="0"/>
                              </a:xfrm>
                              <a:prstGeom prst="line">
                                <a:avLst/>
                              </a:prstGeom>
                              <a:ln w="9525" cap="flat" cmpd="sng">
                                <a:solidFill>
                                  <a:schemeClr val="tx1"/>
                                </a:solidFill>
                                <a:prstDash val="solid"/>
                                <a:headEnd type="none" w="med" len="med"/>
                                <a:tailEnd type="none" w="med" len="med"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b="1">
                                  <a:latin typeface="楷体" panose="02010609060101010101" charset="-122"/>
                                  <a:ea typeface="楷体" panose="02010609060101010101" charset="-122"/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8" name="Group 24"/>
                          <p:cNvGrpSpPr/>
                          <p:nvPr>
                            <p:custDataLst>
                              <p:tags r:id="rId24"/>
                            </p:custDataLst>
                          </p:nvPr>
                        </p:nvGrpSpPr>
                        <p:grpSpPr>
                          <a:xfrm>
                            <a:off x="130" y="391"/>
                            <a:ext cx="4586" cy="2233"/>
                            <a:chOff x="3" y="391"/>
                            <a:chExt cx="4586" cy="2233"/>
                          </a:xfrm>
                        </p:grpSpPr>
                        <p:sp>
                          <p:nvSpPr>
                            <p:cNvPr id="19" name="Text Box 25"/>
                            <p:cNvSpPr txBox="1"/>
                            <p:nvPr>
                              <p:custDataLst>
                                <p:tags r:id="rId25"/>
                              </p:custDataLst>
                            </p:nvPr>
                          </p:nvSpPr>
                          <p:spPr>
                            <a:xfrm>
                              <a:off x="12" y="953"/>
                              <a:ext cx="653" cy="26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marL="357505" indent="-271780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 2" panose="05020102010507070707" pitchFamily="18" charset="2"/>
                                <a:buChar char=""/>
                                <a:defRPr lang="zh-CN" altLang="en-US"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1pPr>
                              <a:lvl2pPr marL="357505" indent="-357505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F4C197"/>
                                </a:buClr>
                                <a:buFont typeface="幼圆" panose="02010509060101010101" pitchFamily="49" charset="-122"/>
                                <a:buChar char=" "/>
                                <a:defRPr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2pPr>
                              <a:lvl3pPr marL="11430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</a:lstStyle>
                            <a:p>
                              <a:pPr marL="0" lvl="0" indent="0" algn="l">
                                <a:lnSpc>
                                  <a:spcPct val="100000"/>
                                </a:lnSpc>
                                <a:spcBef>
                                  <a:spcPct val="5000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zh-CN" altLang="en-US" sz="26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动脉</a:t>
                              </a:r>
                              <a:endParaRPr lang="zh-CN" altLang="en-US" sz="2600" b="1">
                                <a:latin typeface="楷体" panose="02010609060101010101" charset="-122"/>
                                <a:ea typeface="楷体" panose="02010609060101010101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0" name="Text Box 26"/>
                            <p:cNvSpPr txBox="1"/>
                            <p:nvPr>
                              <p:custDataLst>
                                <p:tags r:id="rId26"/>
                              </p:custDataLst>
                            </p:nvPr>
                          </p:nvSpPr>
                          <p:spPr>
                            <a:xfrm>
                              <a:off x="8" y="1613"/>
                              <a:ext cx="605" cy="26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marL="357505" indent="-271780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 2" panose="05020102010507070707" pitchFamily="18" charset="2"/>
                                <a:buChar char=""/>
                                <a:defRPr lang="zh-CN" altLang="en-US"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1pPr>
                              <a:lvl2pPr marL="357505" indent="-357505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F4C197"/>
                                </a:buClr>
                                <a:buFont typeface="幼圆" panose="02010509060101010101" pitchFamily="49" charset="-122"/>
                                <a:buChar char=" "/>
                                <a:defRPr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2pPr>
                              <a:lvl3pPr marL="11430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</a:lstStyle>
                            <a:p>
                              <a:pPr marL="0" lvl="0" indent="0" algn="l">
                                <a:lnSpc>
                                  <a:spcPct val="100000"/>
                                </a:lnSpc>
                                <a:spcBef>
                                  <a:spcPct val="5000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zh-CN" altLang="en-US" sz="26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静脉</a:t>
                              </a:r>
                              <a:endParaRPr lang="zh-CN" altLang="en-US" sz="2600" b="1">
                                <a:latin typeface="楷体" panose="02010609060101010101" charset="-122"/>
                                <a:ea typeface="楷体" panose="02010609060101010101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3" name="Text Box 27"/>
                            <p:cNvSpPr txBox="1"/>
                            <p:nvPr>
                              <p:custDataLst>
                                <p:tags r:id="rId27"/>
                              </p:custDataLst>
                            </p:nvPr>
                          </p:nvSpPr>
                          <p:spPr>
                            <a:xfrm>
                              <a:off x="3" y="2145"/>
                              <a:ext cx="651" cy="47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marL="357505" indent="-271780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 2" panose="05020102010507070707" pitchFamily="18" charset="2"/>
                                <a:buChar char=""/>
                                <a:defRPr lang="zh-CN" altLang="en-US"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1pPr>
                              <a:lvl2pPr marL="357505" indent="-357505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F4C197"/>
                                </a:buClr>
                                <a:buFont typeface="幼圆" panose="02010509060101010101" pitchFamily="49" charset="-122"/>
                                <a:buChar char=" "/>
                                <a:defRPr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2pPr>
                              <a:lvl3pPr marL="11430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</a:lstStyle>
                            <a:p>
                              <a:pPr marL="0" lvl="0" indent="0" algn="l">
                                <a:lnSpc>
                                  <a:spcPct val="100000"/>
                                </a:lnSpc>
                                <a:spcBef>
                                  <a:spcPct val="5000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zh-CN" altLang="en-US" sz="26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毛细血管</a:t>
                              </a:r>
                              <a:endParaRPr lang="zh-CN" altLang="en-US" sz="2600" b="1">
                                <a:latin typeface="楷体" panose="02010609060101010101" charset="-122"/>
                                <a:ea typeface="楷体" panose="02010609060101010101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4" name="Text Box 28"/>
                            <p:cNvSpPr txBox="1"/>
                            <p:nvPr>
                              <p:custDataLst>
                                <p:tags r:id="rId28"/>
                              </p:custDataLst>
                            </p:nvPr>
                          </p:nvSpPr>
                          <p:spPr>
                            <a:xfrm>
                              <a:off x="23" y="397"/>
                              <a:ext cx="595" cy="25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marL="357505" indent="-271780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 2" panose="05020102010507070707" pitchFamily="18" charset="2"/>
                                <a:buChar char=""/>
                                <a:defRPr lang="zh-CN" altLang="en-US"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1pPr>
                              <a:lvl2pPr marL="357505" indent="-357505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F4C197"/>
                                </a:buClr>
                                <a:buFont typeface="幼圆" panose="02010509060101010101" pitchFamily="49" charset="-122"/>
                                <a:buChar char=" "/>
                                <a:defRPr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2pPr>
                              <a:lvl3pPr marL="11430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</a:lstStyle>
                            <a:p>
                              <a:pPr marL="0" lvl="0" indent="0" algn="l">
                                <a:lnSpc>
                                  <a:spcPct val="100000"/>
                                </a:lnSpc>
                                <a:spcBef>
                                  <a:spcPct val="5000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zh-CN" altLang="en-US" sz="26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种类</a:t>
                              </a:r>
                              <a:endParaRPr lang="zh-CN" altLang="en-US" sz="2600" b="1">
                                <a:latin typeface="楷体" panose="02010609060101010101" charset="-122"/>
                                <a:ea typeface="楷体" panose="02010609060101010101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5" name="Text Box 29"/>
                            <p:cNvSpPr txBox="1"/>
                            <p:nvPr>
                              <p:custDataLst>
                                <p:tags r:id="rId29"/>
                              </p:custDataLst>
                            </p:nvPr>
                          </p:nvSpPr>
                          <p:spPr>
                            <a:xfrm>
                              <a:off x="692" y="407"/>
                              <a:ext cx="595" cy="25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marL="357505" indent="-271780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 2" panose="05020102010507070707" pitchFamily="18" charset="2"/>
                                <a:buChar char=""/>
                                <a:defRPr lang="zh-CN" altLang="en-US"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1pPr>
                              <a:lvl2pPr marL="357505" indent="-357505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F4C197"/>
                                </a:buClr>
                                <a:buFont typeface="幼圆" panose="02010509060101010101" pitchFamily="49" charset="-122"/>
                                <a:buChar char=" "/>
                                <a:defRPr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2pPr>
                              <a:lvl3pPr marL="11430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</a:lstStyle>
                            <a:p>
                              <a:pPr marL="0" lvl="0" indent="0" algn="l">
                                <a:lnSpc>
                                  <a:spcPct val="100000"/>
                                </a:lnSpc>
                                <a:spcBef>
                                  <a:spcPct val="5000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zh-CN" altLang="en-US" sz="26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管壁</a:t>
                              </a:r>
                              <a:endParaRPr lang="zh-CN" altLang="en-US" sz="2600" b="1">
                                <a:latin typeface="楷体" panose="02010609060101010101" charset="-122"/>
                                <a:ea typeface="楷体" panose="02010609060101010101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6" name="Text Box 30"/>
                            <p:cNvSpPr txBox="1"/>
                            <p:nvPr>
                              <p:custDataLst>
                                <p:tags r:id="rId30"/>
                              </p:custDataLst>
                            </p:nvPr>
                          </p:nvSpPr>
                          <p:spPr>
                            <a:xfrm>
                              <a:off x="1348" y="418"/>
                              <a:ext cx="595" cy="26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marL="357505" indent="-271780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 2" panose="05020102010507070707" pitchFamily="18" charset="2"/>
                                <a:buChar char=""/>
                                <a:defRPr lang="zh-CN" altLang="en-US"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1pPr>
                              <a:lvl2pPr marL="357505" indent="-357505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F4C197"/>
                                </a:buClr>
                                <a:buFont typeface="幼圆" panose="02010509060101010101" pitchFamily="49" charset="-122"/>
                                <a:buChar char=" "/>
                                <a:defRPr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2pPr>
                              <a:lvl3pPr marL="11430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</a:lstStyle>
                            <a:p>
                              <a:pPr marL="0" lvl="0" indent="0" algn="l">
                                <a:lnSpc>
                                  <a:spcPct val="100000"/>
                                </a:lnSpc>
                                <a:spcBef>
                                  <a:spcPct val="5000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sz="26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管</a:t>
                              </a:r>
                              <a:r>
                                <a:rPr sz="26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腔</a:t>
                              </a:r>
                              <a:endParaRPr sz="2600" b="1">
                                <a:latin typeface="楷体" panose="02010609060101010101" charset="-122"/>
                                <a:ea typeface="楷体" panose="02010609060101010101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7" name="Text Box 31"/>
                            <p:cNvSpPr txBox="1"/>
                            <p:nvPr>
                              <p:custDataLst>
                                <p:tags r:id="rId31"/>
                              </p:custDataLst>
                            </p:nvPr>
                          </p:nvSpPr>
                          <p:spPr>
                            <a:xfrm>
                              <a:off x="1954" y="391"/>
                              <a:ext cx="595" cy="30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marL="357505" indent="-271780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 2" panose="05020102010507070707" pitchFamily="18" charset="2"/>
                                <a:buChar char=""/>
                                <a:defRPr lang="zh-CN" altLang="en-US"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1pPr>
                              <a:lvl2pPr marL="357505" indent="-357505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F4C197"/>
                                </a:buClr>
                                <a:buFont typeface="幼圆" panose="02010509060101010101" pitchFamily="49" charset="-122"/>
                                <a:buChar char=" "/>
                                <a:defRPr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2pPr>
                              <a:lvl3pPr marL="11430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</a:lstStyle>
                            <a:p>
                              <a:pPr marL="0" lvl="0" indent="0" algn="l">
                                <a:lnSpc>
                                  <a:spcPct val="100000"/>
                                </a:lnSpc>
                                <a:spcBef>
                                  <a:spcPct val="5000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zh-CN" altLang="en-US" sz="26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弹性</a:t>
                              </a:r>
                              <a:r>
                                <a:rPr lang="zh-CN" altLang="en-US" sz="32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  </a:t>
                              </a:r>
                              <a:endParaRPr lang="zh-CN" altLang="en-US" sz="3200" b="1">
                                <a:latin typeface="楷体" panose="02010609060101010101" charset="-122"/>
                                <a:ea typeface="楷体" panose="02010609060101010101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8" name="Text Box 32"/>
                            <p:cNvSpPr txBox="1"/>
                            <p:nvPr>
                              <p:custDataLst>
                                <p:tags r:id="rId32"/>
                              </p:custDataLst>
                            </p:nvPr>
                          </p:nvSpPr>
                          <p:spPr>
                            <a:xfrm>
                              <a:off x="2631" y="415"/>
                              <a:ext cx="779" cy="25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marL="357505" indent="-271780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 2" panose="05020102010507070707" pitchFamily="18" charset="2"/>
                                <a:buChar char=""/>
                                <a:defRPr lang="zh-CN" altLang="en-US"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1pPr>
                              <a:lvl2pPr marL="357505" indent="-357505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F4C197"/>
                                </a:buClr>
                                <a:buFont typeface="幼圆" panose="02010509060101010101" pitchFamily="49" charset="-122"/>
                                <a:buChar char=" "/>
                                <a:defRPr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2pPr>
                              <a:lvl3pPr marL="11430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</a:lstStyle>
                            <a:p>
                              <a:pPr marL="0" lvl="0" indent="0" algn="l">
                                <a:lnSpc>
                                  <a:spcPct val="100000"/>
                                </a:lnSpc>
                                <a:spcBef>
                                  <a:spcPct val="5000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zh-CN" altLang="en-US" sz="26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血速</a:t>
                              </a:r>
                              <a:endParaRPr lang="zh-CN" altLang="en-US" sz="2600" b="1">
                                <a:latin typeface="楷体" panose="02010609060101010101" charset="-122"/>
                                <a:ea typeface="楷体" panose="02010609060101010101" charset="-122"/>
                              </a:endParaRPr>
                            </a:p>
                          </p:txBody>
                        </p:sp>
                        <p:sp>
                          <p:nvSpPr>
                            <p:cNvPr id="29" name="Text Box 33"/>
                            <p:cNvSpPr txBox="1"/>
                            <p:nvPr>
                              <p:custDataLst>
                                <p:tags r:id="rId33"/>
                              </p:custDataLst>
                            </p:nvPr>
                          </p:nvSpPr>
                          <p:spPr>
                            <a:xfrm>
                              <a:off x="3632" y="425"/>
                              <a:ext cx="957" cy="255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marL="357505" indent="-271780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chemeClr val="accent2"/>
                                </a:buClr>
                                <a:buSzPct val="70000"/>
                                <a:buFont typeface="Wingdings 2" panose="05020102010507070707" pitchFamily="18" charset="2"/>
                                <a:buChar char=""/>
                                <a:defRPr lang="zh-CN" altLang="en-US"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1pPr>
                              <a:lvl2pPr marL="357505" indent="-357505" algn="just" rtl="0" eaLnBrk="0" fontAlgn="base" hangingPunct="0">
                                <a:lnSpc>
                                  <a:spcPct val="13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>
                                  <a:srgbClr val="F4C197"/>
                                </a:buClr>
                                <a:buFont typeface="幼圆" panose="02010509060101010101" pitchFamily="49" charset="-122"/>
                                <a:buChar char=" "/>
                                <a:defRPr sz="2800" kern="1200">
                                  <a:solidFill>
                                    <a:srgbClr val="000000"/>
                                  </a:solidFill>
                                  <a:latin typeface="黑体" panose="02010609060101010101" charset="-122"/>
                                  <a:ea typeface="黑体" panose="02010609060101010101" charset="-122"/>
                                  <a:cs typeface="+mn-cs"/>
                                </a:defRPr>
                              </a:lvl2pPr>
                              <a:lvl3pPr marL="11430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rtl="0" eaLnBrk="0" fontAlgn="base" hangingPunct="0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spcAft>
                                  <a:spcPct val="0"/>
                                </a:spcAft>
                                <a:buFont typeface="Arial" panose="020B0604020202020204" pitchFamily="34" charset="0"/>
                                <a:buChar char="•"/>
                                <a:defRPr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</a:lstStyle>
                            <a:p>
                              <a:pPr marL="0" lvl="0" indent="0" algn="l">
                                <a:lnSpc>
                                  <a:spcPct val="100000"/>
                                </a:lnSpc>
                                <a:spcBef>
                                  <a:spcPct val="50000"/>
                                </a:spcBef>
                                <a:buClrTx/>
                                <a:buSzTx/>
                                <a:buFontTx/>
                                <a:buNone/>
                              </a:pPr>
                              <a:r>
                                <a:rPr lang="zh-CN" altLang="en-US" sz="2600" b="1">
                                  <a:latin typeface="楷体" panose="02010609060101010101" charset="-122"/>
                                  <a:ea typeface="楷体" panose="02010609060101010101" charset="-122"/>
                                </a:rPr>
                                <a:t>功   能</a:t>
                              </a:r>
                              <a:endParaRPr lang="zh-CN" altLang="en-US" sz="2600" b="1">
                                <a:latin typeface="楷体" panose="02010609060101010101" charset="-122"/>
                                <a:ea typeface="楷体" panose="02010609060101010101" charset="-122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1" name="Line 34"/>
                        <p:cNvSpPr/>
                        <p:nvPr>
                          <p:custDataLst>
                            <p:tags r:id="rId34"/>
                          </p:custDataLst>
                        </p:nvPr>
                      </p:nvSpPr>
                      <p:spPr>
                        <a:xfrm>
                          <a:off x="0" y="2754"/>
                          <a:ext cx="5035" cy="0"/>
                        </a:xfrm>
                        <a:prstGeom prst="line">
                          <a:avLst/>
                        </a:prstGeom>
                        <a:ln w="9525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b="1">
                            <a:latin typeface="楷体" panose="02010609060101010101" charset="-122"/>
                            <a:ea typeface="楷体" panose="02010609060101010101" charset="-122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38" name="文本框 37"/>
          <p:cNvSpPr txBox="1"/>
          <p:nvPr/>
        </p:nvSpPr>
        <p:spPr>
          <a:xfrm>
            <a:off x="2801620" y="3342958"/>
            <a:ext cx="91503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较厚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828925" y="4521200"/>
            <a:ext cx="915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较薄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731135" y="5748020"/>
            <a:ext cx="1202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非常薄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850640" y="3342958"/>
            <a:ext cx="91503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小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18710" y="3158173"/>
            <a:ext cx="91503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富有弹性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157595" y="3342958"/>
            <a:ext cx="91503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快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265035" y="3158808"/>
            <a:ext cx="282384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将血液从心脏输送到身体</a:t>
            </a:r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各部分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905250" y="4521200"/>
            <a:ext cx="91503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大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122670" y="4521200"/>
            <a:ext cx="91503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较慢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932045" y="4521200"/>
            <a:ext cx="91503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较小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342505" y="4336733"/>
            <a:ext cx="275780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将血液从身体各部分送回</a:t>
            </a:r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心脏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000500" y="5748020"/>
            <a:ext cx="91503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很细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951730" y="5563235"/>
            <a:ext cx="915035" cy="8299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非常</a:t>
            </a:r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小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146800" y="5748020"/>
            <a:ext cx="91503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很慢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275195" y="5379085"/>
            <a:ext cx="2803525" cy="11988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血液和组织细胞间进行物质交换的</a:t>
            </a:r>
            <a:r>
              <a:rPr lang="zh-CN" altLang="en-US" sz="24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场所</a:t>
            </a:r>
            <a:endParaRPr lang="zh-CN" altLang="en-US" sz="24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318750" y="2907665"/>
            <a:ext cx="1592580" cy="121158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605135" y="5692140"/>
            <a:ext cx="1143000" cy="701040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9170035" y="5909310"/>
            <a:ext cx="3021330" cy="948690"/>
            <a:chOff x="14441" y="9306"/>
            <a:chExt cx="4758" cy="1494"/>
          </a:xfrm>
        </p:grpSpPr>
        <p:sp>
          <p:nvSpPr>
            <p:cNvPr id="56" name="文本框 55"/>
            <p:cNvSpPr txBox="1"/>
            <p:nvPr/>
          </p:nvSpPr>
          <p:spPr>
            <a:xfrm>
              <a:off x="14441" y="9784"/>
              <a:ext cx="475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0070C0"/>
                    </a:solidFill>
                  </a:ln>
                  <a:solidFill>
                    <a:schemeClr val="accent1"/>
                  </a:solidFill>
                </a:rPr>
                <a:t>只由一层上皮细胞构成，有利于机体的</a:t>
              </a:r>
              <a:r>
                <a:rPr lang="zh-CN" altLang="en-US">
                  <a:ln>
                    <a:solidFill>
                      <a:srgbClr val="0070C0"/>
                    </a:solidFill>
                  </a:ln>
                  <a:solidFill>
                    <a:schemeClr val="accent1"/>
                  </a:solidFill>
                </a:rPr>
                <a:t>物质交换</a:t>
              </a:r>
              <a:endParaRPr lang="zh-CN" altLang="en-US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>
            <a:xfrm>
              <a:off x="15608" y="9306"/>
              <a:ext cx="642" cy="4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3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7" grpId="0"/>
      <p:bldP spid="47" grpId="1"/>
      <p:bldP spid="43" grpId="0"/>
      <p:bldP spid="43" grpId="1"/>
      <p:bldP spid="51" grpId="0"/>
      <p:bldP spid="51" grpId="1"/>
      <p:bldP spid="44" grpId="0"/>
      <p:bldP spid="44" grpId="1"/>
      <p:bldP spid="49" grpId="0"/>
      <p:bldP spid="49" grpId="1"/>
      <p:bldP spid="53" grpId="0"/>
      <p:bldP spid="53" grpId="1"/>
      <p:bldP spid="45" grpId="0"/>
      <p:bldP spid="45" grpId="1"/>
      <p:bldP spid="48" grpId="0"/>
      <p:bldP spid="48" grpId="1"/>
      <p:bldP spid="54" grpId="0"/>
      <p:bldP spid="54" grpId="1"/>
      <p:bldP spid="46" grpId="0"/>
      <p:bldP spid="46" grpId="1"/>
      <p:bldP spid="50" grpId="0"/>
      <p:bldP spid="50" grpId="1"/>
      <p:bldP spid="55" grpId="0"/>
      <p:bldP spid="5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4895" y="1050290"/>
            <a:ext cx="6732905" cy="538924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378460" y="912495"/>
            <a:ext cx="4298315" cy="6794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945" y="9080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考核五：心脏的</a:t>
            </a:r>
            <a:r>
              <a:rPr lang="zh-CN" altLang="en-US" sz="3200">
                <a:sym typeface="+mn-ea"/>
              </a:rPr>
              <a:t>结构</a:t>
            </a:r>
            <a:endParaRPr lang="zh-CN" altLang="en-US" sz="32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97295" y="3308350"/>
            <a:ext cx="878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左心房</a:t>
            </a:r>
            <a:endParaRPr lang="zh-CN" alt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1770" y="4576445"/>
            <a:ext cx="878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左心</a:t>
            </a:r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室</a:t>
            </a:r>
            <a:endParaRPr lang="zh-CN" alt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57420" y="4208145"/>
            <a:ext cx="878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右心房</a:t>
            </a:r>
            <a:endParaRPr lang="zh-CN" alt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9740" y="5026025"/>
            <a:ext cx="878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右心</a:t>
            </a:r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室</a:t>
            </a:r>
            <a:endParaRPr lang="zh-CN" alt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0975" y="2010410"/>
            <a:ext cx="987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主动脉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00975" y="2442210"/>
            <a:ext cx="987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肺动脉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0" name="Rectangle 2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5410" y="6137275"/>
            <a:ext cx="12086590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algn="ctr" defTabSz="914400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</a:t>
            </a:r>
            <a:r>
              <a:rPr lang="zh-CN" altLang="en-US" sz="40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方为心</a:t>
            </a:r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房</a:t>
            </a:r>
            <a:r>
              <a:rPr lang="zh-CN" altLang="en-US" sz="40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</a:t>
            </a:r>
            <a:r>
              <a:rPr lang="zh-CN" altLang="en-US" sz="40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方为心</a:t>
            </a:r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室</a:t>
            </a:r>
            <a:r>
              <a:rPr lang="zh-CN" altLang="en-US" sz="40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。心</a:t>
            </a:r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房</a:t>
            </a:r>
            <a:r>
              <a:rPr lang="zh-CN" altLang="en-US" sz="40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连</a:t>
            </a:r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静</a:t>
            </a:r>
            <a:r>
              <a:rPr lang="zh-CN" altLang="en-US" sz="4000" b="1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脉</a:t>
            </a:r>
            <a:r>
              <a:rPr lang="zh-CN" altLang="en-US" sz="40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，心</a:t>
            </a:r>
            <a:r>
              <a:rPr lang="zh-CN" altLang="en-US" sz="4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室</a:t>
            </a:r>
            <a:r>
              <a:rPr lang="zh-CN" altLang="en-US" sz="4000" b="1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连</a:t>
            </a:r>
            <a:r>
              <a:rPr lang="zh-CN" altLang="en-US" sz="4000" b="1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动</a:t>
            </a:r>
            <a:r>
              <a:rPr lang="zh-CN" altLang="en-US" sz="4000" b="1">
                <a:ln>
                  <a:noFill/>
                </a:ln>
                <a:solidFill>
                  <a:schemeClr val="tx1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脉。</a:t>
            </a:r>
            <a:endParaRPr lang="zh-CN" altLang="en-US" sz="4000" b="1">
              <a:ln>
                <a:noFill/>
              </a:ln>
              <a:solidFill>
                <a:schemeClr val="tx1"/>
              </a:solidFill>
              <a:highlight>
                <a:srgbClr val="FFFF00"/>
              </a:highligh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00975" y="2940050"/>
            <a:ext cx="987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肺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静脉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75915" y="4657725"/>
            <a:ext cx="987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瓣膜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39390" y="5459095"/>
            <a:ext cx="1123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下腔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静脉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40025" y="214376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上腔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静脉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92835" y="4239260"/>
            <a:ext cx="1781810" cy="588645"/>
            <a:chOff x="1721" y="6676"/>
            <a:chExt cx="2806" cy="927"/>
          </a:xfrm>
        </p:grpSpPr>
        <p:sp>
          <p:nvSpPr>
            <p:cNvPr id="17" name="文本框 16"/>
            <p:cNvSpPr txBox="1"/>
            <p:nvPr/>
          </p:nvSpPr>
          <p:spPr>
            <a:xfrm>
              <a:off x="1721" y="6676"/>
              <a:ext cx="280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防止血液倒流</a:t>
              </a:r>
              <a:endParaRPr lang="zh-CN" altLang="en-US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3804" y="7261"/>
              <a:ext cx="599" cy="3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7515860" y="4565015"/>
            <a:ext cx="1992630" cy="368300"/>
            <a:chOff x="11836" y="7189"/>
            <a:chExt cx="3138" cy="580"/>
          </a:xfrm>
        </p:grpSpPr>
        <p:sp>
          <p:nvSpPr>
            <p:cNvPr id="19" name="文本框 18"/>
            <p:cNvSpPr txBox="1"/>
            <p:nvPr/>
          </p:nvSpPr>
          <p:spPr>
            <a:xfrm>
              <a:off x="12792" y="7189"/>
              <a:ext cx="21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心壁较厚</a:t>
              </a:r>
              <a:endParaRPr lang="zh-CN" altLang="en-US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 flipV="1">
              <a:off x="11836" y="7361"/>
              <a:ext cx="1199" cy="1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2" grpId="0"/>
      <p:bldP spid="12" grpId="1"/>
      <p:bldP spid="16" grpId="0"/>
      <p:bldP spid="16" grpId="1"/>
      <p:bldP spid="15" grpId="0"/>
      <p:bldP spid="15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2985" y="1350010"/>
            <a:ext cx="7044055" cy="559816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378460" y="912495"/>
            <a:ext cx="5330825" cy="6794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945" y="90805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考核六：人体血液循环</a:t>
            </a:r>
            <a:r>
              <a:rPr lang="zh-CN" altLang="en-US" sz="3200">
                <a:sym typeface="+mn-ea"/>
              </a:rPr>
              <a:t>模式图</a:t>
            </a:r>
            <a:endParaRPr lang="zh-CN" altLang="en-US" sz="320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10585" y="582041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下腔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静脉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7585" y="347218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上腔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静脉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98360" y="331470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主动脉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98360" y="368300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肺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动脉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98360" y="405130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肺静脉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46170" y="5240020"/>
            <a:ext cx="112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瓣膜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7905" y="4259580"/>
            <a:ext cx="878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左心房</a:t>
            </a:r>
            <a:endParaRPr lang="zh-CN" alt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9740" y="5506720"/>
            <a:ext cx="878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右心</a:t>
            </a:r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室</a:t>
            </a:r>
            <a:endParaRPr lang="zh-CN" alt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51905" y="5240020"/>
            <a:ext cx="878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左心</a:t>
            </a:r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室</a:t>
            </a:r>
            <a:endParaRPr lang="zh-CN" alt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38725" y="4963160"/>
            <a:ext cx="878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右心房</a:t>
            </a:r>
            <a:endParaRPr lang="zh-CN" alt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98360" y="2010410"/>
            <a:ext cx="72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动脉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25360" y="6188710"/>
            <a:ext cx="72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静脉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12160" y="3891280"/>
            <a:ext cx="72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动脉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46170" y="1704340"/>
            <a:ext cx="72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静脉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32530" y="2368550"/>
            <a:ext cx="1558925" cy="645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zh-CN" altLang="en-US" sz="3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肺循环</a:t>
            </a:r>
            <a:endParaRPr lang="zh-CN" altLang="en-US" sz="36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30110" y="5101590"/>
            <a:ext cx="1558925" cy="645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spAutoFit/>
          </a:bodyPr>
          <a:p>
            <a:r>
              <a:rPr lang="zh-CN" altLang="en-US" sz="3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体循环</a:t>
            </a:r>
            <a:endParaRPr lang="zh-CN" altLang="en-US" sz="36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554470" y="4899025"/>
            <a:ext cx="421640" cy="43243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627745" y="4530725"/>
            <a:ext cx="421640" cy="43243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660015" y="3556000"/>
            <a:ext cx="421640" cy="43243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35915" y="2574925"/>
            <a:ext cx="3201670" cy="2526030"/>
            <a:chOff x="529" y="4055"/>
            <a:chExt cx="5042" cy="3978"/>
          </a:xfrm>
        </p:grpSpPr>
        <p:sp>
          <p:nvSpPr>
            <p:cNvPr id="21" name="文本框 20"/>
            <p:cNvSpPr txBox="1"/>
            <p:nvPr/>
          </p:nvSpPr>
          <p:spPr>
            <a:xfrm>
              <a:off x="3675" y="4479"/>
              <a:ext cx="18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毛细血管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 rot="0">
              <a:off x="529" y="4055"/>
              <a:ext cx="3660" cy="3979"/>
              <a:chOff x="529" y="4055"/>
              <a:chExt cx="3660" cy="3979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529" y="4055"/>
                <a:ext cx="2839" cy="1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>
                    <a:ln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</a:rPr>
                  <a:t>物质交换</a:t>
                </a:r>
                <a:r>
                  <a:rPr lang="zh-CN" altLang="en-US">
                    <a:ln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</a:rPr>
                  <a:t>，排出二氧化碳的同时获得氧气</a:t>
                </a:r>
                <a:endParaRPr lang="zh-CN" altLang="en-US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6" name="直接箭头连接符 25"/>
              <p:cNvCxnSpPr/>
              <p:nvPr/>
            </p:nvCxnSpPr>
            <p:spPr>
              <a:xfrm>
                <a:off x="3297" y="4949"/>
                <a:ext cx="892" cy="1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27" name="文本框 26"/>
              <p:cNvSpPr txBox="1"/>
              <p:nvPr/>
            </p:nvSpPr>
            <p:spPr>
              <a:xfrm>
                <a:off x="658" y="7018"/>
                <a:ext cx="2455" cy="10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p>
                <a:r>
                  <a:rPr lang="zh-CN" altLang="en-US" sz="360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静</a:t>
                </a:r>
                <a:r>
                  <a:rPr lang="zh-CN" altLang="en-US" sz="360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→动</a:t>
                </a:r>
                <a:endParaRPr lang="zh-CN" altLang="en-US" sz="360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 rot="0">
            <a:off x="9440545" y="3768090"/>
            <a:ext cx="2228850" cy="2559050"/>
            <a:chOff x="14867" y="5934"/>
            <a:chExt cx="3510" cy="4030"/>
          </a:xfrm>
        </p:grpSpPr>
        <p:sp>
          <p:nvSpPr>
            <p:cNvPr id="23" name="文本框 22"/>
            <p:cNvSpPr txBox="1"/>
            <p:nvPr/>
          </p:nvSpPr>
          <p:spPr>
            <a:xfrm>
              <a:off x="15467" y="5934"/>
              <a:ext cx="2910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物质交换</a:t>
              </a:r>
              <a:r>
                <a:rPr lang="zh-CN" altLang="en-US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</a:rPr>
                <a:t>运来氧气和养料，运走代谢废物。</a:t>
              </a:r>
              <a:endParaRPr lang="zh-CN" altLang="en-US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endParaRPr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H="1" flipV="1">
              <a:off x="14867" y="6533"/>
              <a:ext cx="528" cy="3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5595" y="8948"/>
              <a:ext cx="2455" cy="10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p>
              <a:r>
                <a:rPr lang="zh-CN" altLang="en-US" sz="360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动→</a:t>
              </a:r>
              <a:r>
                <a:rPr lang="zh-CN" altLang="en-US" sz="360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静</a:t>
              </a:r>
              <a:endParaRPr lang="zh-CN" altLang="en-US" sz="3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 rot="0">
            <a:off x="8321675" y="1791335"/>
            <a:ext cx="1353820" cy="2362835"/>
            <a:chOff x="13105" y="2821"/>
            <a:chExt cx="2132" cy="3721"/>
          </a:xfrm>
        </p:grpSpPr>
        <p:sp>
          <p:nvSpPr>
            <p:cNvPr id="20" name="文本框 19"/>
            <p:cNvSpPr txBox="1"/>
            <p:nvPr/>
          </p:nvSpPr>
          <p:spPr>
            <a:xfrm>
              <a:off x="13341" y="5962"/>
              <a:ext cx="18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毛细血管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3105" y="2821"/>
              <a:ext cx="1969" cy="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各级动脉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321675" y="6372860"/>
            <a:ext cx="1250315" cy="36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各级静脉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521 -0.00351852 L -0.023125 -0.0062963 L -0.0286979 -0.00916667 L -0.0342188 -0.0148148 L -0.0397917 -0.020463 L -0.0453646 -0.0261111 L -0.0509375 -0.0303704 L -0.0565104 -0.0360185 L -0.0620833 -0.0416667 L -0.0676042 -0.0459259 L -0.0731771 -0.052963 L -0.0771875 -0.0628704 L -0.0803646 -0.0727778 L -0.0835417 -0.0825926 L -0.0858854 -0.0925 L -0.0890625 -0.102407 L -0.0906771 -0.112315 L -0.0922917 -0.122222 L -0.0930729 -0.13213 L -0.0938542 -0.141944 L -0.0954688 -0.151852 L -0.09625 -0.161759 L -0.0970313 -0.171667 L -0.0970313 -0.181574 L -0.0970313 -0.191481 L -0.0970313 -0.201296 L -0.0970313 -0.211204 L -0.0946354 -0.221111 L -0.0914583 -0.231019 L -0.0875 -0.240926 L -0.0835417 -0.250833 L -0.0779687 -0.259259 L -0.0747917 -0.269167 L -0.0723958 -0.279074 L -0.0707813 -0.288981 L -0.07 -0.298889 L -0.0684375 -0.308704 L -0.0676042 -0.318611 L -0.0676042 -0.328519 L -0.0676042 -0.338426 L -0.0676042 -0.348333 L -0.0692187 -0.358241 L -0.07 -0.368056 L -0.0707813 -0.377963 L -0.0707813 -0.38787 L -0.0707813 -0.397778 L -0.0707813 -0.407685 L -0.07 -0.417593 L -0.0684375 -0.427407 L -0.0684375 -0.437315 L -0.0684375 -0.447222 L -0.0636458 -0.45713 L -0.0580729 -0.458519 L -0.0525 -0.458519 L -0.0469792 -0.458519 L -0.0414063 -0.458519 L -0.0358333 -0.45713 L -0.0302604 -0.455741 L -0.0246875 -0.455741 L -0.0191146 -0.455741 L -0.0135938 -0.455741 L -0.00802083 -0.455741 L -0.00244792 -0.455741 L 0.003125 -0.455741 L 0.00869792 -0.455741 L 0.0142708 -0.455741 L 0.0197917 -0.455741 L 0.0253646 -0.455741 L 0.0309375 -0.455741 L 0.0365104 -0.454259 L 0.0420833 -0.45287 L 0.0476562 -0.45287 L 0.0531771 -0.45287 L 0.05875 -0.45287 L 0.0643229 -0.45287 L 0.0698958 -0.454259 L 0.0754687 -0.455741 L 0.0810417 -0.455741 L 0.0865625 -0.455741 L 0.0921354 -0.45713 L 0.0977083 -0.45713 L 0.103281 -0.45713 L 0.108854 -0.45713 L 0.114427 -0.45713 L 0.12 -0.455741 L 0.125521 -0.454259 L 0.131094 -0.45287 L 0.136667 -0.45287 L 0.14224 -0.45287 L 0.147813 -0.45287 L 0.153385 -0.451481 L 0.158906 -0.451481 L 0.164479 -0.451481 L 0.170052 -0.451481 L 0.170833 -0.441574 L 0.171667 -0.431667 L 0.171667 -0.421759 L 0.171667 -0.411944 L 0.172448 -0.402037 L 0.172448 -0.39213 L 0.171667 -0.382222 L 0.171667 -0.372315 L 0.171667 -0.362407 L 0.170833 -0.352593 L 0.170833 -0.342685 L 0.170833 -0.332778 L 0.170833 -0.32287 L 0.170833 -0.312963 L 0.170833 -0.303056 L 0.170833 -0.293148 L 0.170833 -0.283333 L 0.170833 -0.273426 " pathEditMode="relative" ptsTypes="">
                                      <p:cBhvr>
                                        <p:cTn id="1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7037 L 0 0.0469444 L -0.00078125 0.0568519 L -0.00078125 0.0666667 L 0 0.0765741 L 0 0.0864815 L 0.00078125 0.0963889 L 0.00078125 0.106296 L 0.00078125 0.116204 L 0.00078125 0.126111 L 0.00078125 0.135926 L 0.00078125 0.145833 L 0.00078125 0.155741 L 0.00078125 0.165648 L 0.00078125 0.175556 L 0 0.185463 L 0 0.195278 L -0.00078125 0.205185 L -0.00078125 0.215093 L -0.00078125 0.225 L -0.00078125 0.234907 L -0.00078125 0.244815 L -0.00078125 0.25463 L -0.00078125 0.264537 L -0.00078125 0.274444 L -0.00635417 0.282963 L -0.0119271 0.28713 L -0.0175 0.288611 L -0.0230729 0.288611 L -0.0285938 0.288611 L -0.0341667 0.28713 L -0.0397396 0.28713 L -0.0453125 0.28713 L -0.0508854 0.28713 L -0.0564583 0.28713 L -0.0619792 0.288611 L -0.0675521 0.288611 L -0.073125 0.291389 L -0.0786979 0.291389 L -0.0842708 0.291389 L -0.0898438 0.291389 L -0.0953646 0.29 L -0.100938 0.29 L -0.10651 0.29 L -0.112083 0.288611 L -0.117656 0.288611 L -0.123229 0.288611 L -0.12875 0.288611 L -0.134323 0.288611 L -0.139896 0.288611 L -0.145469 0.288611 L -0.151042 0.288611 L -0.156615 0.288611 L -0.162135 0.288611 L -0.167708 0.288611 L -0.173281 0.288611 L -0.178854 0.288611 L -0.184427 0.288611 L -0.19 0.288611 L -0.195521 0.288611 L -0.201094 0.288611 L -0.206667 0.288611 L -0.21224 0.288611 L -0.217812 0.288611 L -0.223385 0.288611 L -0.228958 0.288611 L -0.234479 0.288611 L -0.240052 0.288611 L -0.245625 0.288611 L -0.251198 0.288611 L -0.256771 0.288611 L -0.262344 0.288611 L -0.267865 0.288611 L -0.273438 0.288611 L -0.27901 0.29 L -0.284583 0.29 L -0.290156 0.29 L -0.295729 0.29 L -0.30125 0.29 L -0.306823 0.29 L -0.312396 0.29 L -0.317969 0.29 L -0.323542 0.288611 L -0.329115 0.288611 L -0.334635 0.288611 L -0.340208 0.28713 L -0.345781 0.28713 L -0.34974 0.277315 L -0.352135 0.267407 L -0.352135 0.2575 L -0.351354 0.247593 L -0.350573 0.237685 L -0.350573 0.227778 L -0.352135 0.217963 L -0.352917 0.208056 L -0.352917 0.198148 L -0.352135 0.188241 L -0.350573 0.178333 L -0.350573 0.168426 L -0.350573 0.158611 L -0.351354 0.148704 L -0.352135 0.138796 L -0.352917 0.128889 L -0.352917 0.118981 L -0.35375 0.109074 L -0.352917 0.0992593 L -0.352135 0.0893519 L -0.350573 0.0794444 L -0.350573 0.069537 L -0.350573 0.0596296 L -0.351354 0.0497222 L -0.352135 0.0398148 L -0.352135 0.03 L -0.352917 0.0200926 L -0.352917 0.0101852 L -0.352917 0.000277778 L -0.352917 -0.00962963 L -0.352917 -0.019537 L -0.352917 -0.0293519 L -0.352917 -0.0392593 L -0.352917 -0.0491667 L -0.352917 -0.0590741 L -0.352917 -0.0689815 L -0.352917 -0.0788889 L -0.352917 -0.0887037 L -0.352917 -0.0986111 L -0.347396 -0.101481 L -0.341823 -0.104259 L -0.33625 -0.104259 L -0.330677 -0.104259 L -0.325104 -0.104259 L -0.319531 -0.104259 L -0.31401 -0.101481 L -0.308437 -0.0958333 L -0.302865 -0.0887037 L -0.299688 -0.0788889 L -0.29651 -0.0689815 L -0.294115 -0.0590741 L -0.293333 -0.0491667 L -0.291719 -0.0392593 L -0.290938 -0.0293519 L -0.290156 -0.019537 L -0.288542 -0.00962963 L -0.28776 0.000277778 L -0.286146 0.0101852 L -0.285365 0.0200926 L -0.283802 0.03 " pathEditMode="relative" ptsTypes="">
                                      <p:cBhvr>
                                        <p:cTn id="3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583 0.0313889 L -0.281406 0.0412963 L -0.278229 0.0512037 L -0.275052 0.0610185 L -0.272656 0.0709259 L -0.269479 0.0808333 L -0.267083 0.0907407 L -0.263906 0.100648 L -0.259948 0.110556 L -0.254375 0.116204 L -0.248802 0.117593 L -0.243229 0.114722 L -0.239271 0.104907 L -0.23849 0.095 L -0.23849 0.0850926 L -0.23849 0.0751852 L -0.240052 0.0652778 L -0.240052 0.0553704 L -0.240052 0.0455556 L -0.240833 0.0356481 L -0.240833 0.0257407 L -0.240833 0.0158333 L -0.240833 0.00592593 L -0.240833 -0.00398148 L -0.240833 -0.0137963 L -0.240833 -0.0237037 L -0.240833 -0.0336111 L -0.240833 -0.0435185 L -0.239271 -0.0534259 L -0.237656 -0.0633333 L -0.235313 -0.0731481 L -0.232135 -0.0830556 L -0.228958 -0.092963 L -0.223385 -0.10287 L -0.218594 -0.112778 L -0.213021 -0.118426 L -0.208281 -0.128333 L -0.202708 -0.133981 L -0.197135 -0.141019 L -0.191563 -0.149537 L -0.18599 -0.157963 L -0.182031 -0.16787 L -0.18125 -0.177778 L -0.18125 -0.187685 L -0.18125 -0.197593 L -0.18125 -0.207407 L -0.18125 -0.217315 L -0.18125 -0.227222 L -0.18125 -0.23713 L -0.180469 -0.247037 L -0.180469 -0.256944 L -0.18125 -0.266759 L -0.182031 -0.276667 L -0.182031 -0.286574 L -0.182031 -0.296481 L -0.182031 -0.306389 L -0.182031 -0.316296 L -0.182031 -0.326111 L -0.182031 -0.336019 L -0.182031 -0.345926 L -0.182031 -0.355833 L -0.182031 -0.365741 L -0.182031 -0.375648 L -0.182031 -0.385463 L -0.182812 -0.39537 L -0.182812 -0.405278 L -0.182812 -0.415185 L -0.182812 -0.425093 L -0.183646 -0.435 L -0.184427 -0.444815 L -0.19 -0.450556 L -0.195521 -0.451944 L -0.201094 -0.454722 L -0.206667 -0.456204 L -0.21224 -0.456204 L -0.217812 -0.454722 L -0.223385 -0.451944 L -0.228958 -0.450556 L -0.234479 -0.450556 L -0.240052 -0.450556 L -0.245625 -0.450556 L -0.251198 -0.451944 L -0.256771 -0.451944 L -0.262344 -0.451944 L -0.267865 -0.451944 L -0.273438 -0.451944 L -0.27901 -0.453333 L -0.284583 -0.454722 L -0.290156 -0.454722 L -0.295729 -0.454722 L -0.30125 -0.451944 L -0.306823 -0.451944 L -0.312396 -0.451944 L -0.317969 -0.451944 L -0.323542 -0.451944 L -0.329115 -0.451944 L -0.334635 -0.451944 L -0.340208 -0.451944 L -0.345781 -0.450556 L -0.351354 -0.450556 L -0.356927 -0.450556 L -0.3625 -0.450556 L -0.368021 -0.450556 L -0.373594 -0.450556 L -0.379167 -0.450556 L -0.38474 -0.451944 L -0.390312 -0.451944 L -0.395885 -0.451944 L -0.401406 -0.453333 L -0.406979 -0.453333 L -0.412552 -0.453333 L -0.418125 -0.453333 L -0.423698 -0.453333 L -0.429271 -0.451944 L -0.434792 -0.451944 L -0.440365 -0.451944 L -0.445938 -0.451944 L -0.45151 -0.451944 L -0.457083 -0.451944 L -0.462656 -0.451944 L -0.468177 -0.451944 L -0.47375 -0.451944 L -0.479323 -0.450556 L -0.484896 -0.450556 L -0.489688 -0.440648 L -0.490469 -0.430741 L -0.490469 -0.420833 L -0.489688 -0.410926 L -0.488073 -0.401019 L -0.488073 -0.391204 L -0.488854 -0.381296 L -0.489688 -0.371389 L -0.490469 -0.361481 L -0.490469 -0.351574 " pathEditMode="relative" ptsTypes="">
                                      <p:cBhvr>
                                        <p:cTn id="5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5208 0.0363889 L -0.00255208 0.0462963 L -0.00255208 0.0562037 L -0.00255208 0.0661111 L -0.00255208 0.0760185 L -0.000989583 0.0859259 L 0.000625 0.0957407 L 0.00619792 0.101481 L 0.0117188 0.101481 L 0.0172917 0.101481 L 0.0228646 0.1 L 0.0284375 0.0986111 L 0.0340104 0.0972222 L 0.0395833 0.0972222 L 0.0451042 0.0986111 L 0.0506771 0.1 L 0.05625 0.101481 L 0.0618229 0.104259 L 0.0673958 0.104259 L 0.0729688 0.105648 L 0.0784896 0.105648 L 0.0840625 0.105648 L 0.0896354 0.105648 L 0.0952083 0.105648 L 0.100781 0.105648 L 0.106354 0.105648 L 0.111875 0.105648 L 0.117448 0.104259 L 0.123021 0.104259 L 0.128594 0.10287 L 0.134167 0.10287 L 0.13974 0.10287 L 0.14526 0.10287 L 0.150833 0.10287 L 0.156406 0.10287 L 0.161979 0.10287 L 0.167552 0.10287 L 0.173125 0.10287 L 0.178646 0.10287 L 0.184219 0.104259 L 0.189792 0.104259 L 0.195365 0.104259 L 0.200937 0.104259 L 0.20651 0.104259 L 0.212031 0.104259 L 0.217604 0.104259 L 0.223177 0.104259 L 0.22875 0.104259 L 0.234323 0.104259 L 0.239896 0.10287 L 0.245469 0.10287 L 0.25099 0.10287 L 0.256563 0.10287 L 0.262135 0.10287 L 0.267708 0.10713 L 0.273281 0.112778 L 0.278854 0.119815 L 0.282813 0.129722 L 0.287552 0.13963 L 0.290729 0.149444 " pathEditMode="relative" ptsTypes="">
                                      <p:cBhvr>
                                        <p:cTn id="7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31" grpId="0" animBg="1"/>
      <p:bldP spid="31" grpId="1" animBg="1"/>
      <p:bldP spid="30" grpId="0" animBg="1"/>
      <p:bldP spid="30" grpId="1" animBg="1"/>
      <p:bldP spid="18" grpId="0"/>
      <p:bldP spid="18" grpId="1"/>
      <p:bldP spid="32" grpId="0" animBg="1"/>
      <p:bldP spid="32" grpId="1" animBg="1"/>
      <p:bldP spid="32" grpId="2" animBg="1"/>
      <p:bldP spid="44" grpId="0" bldLvl="0" animBg="1"/>
      <p:bldP spid="44" grpId="1" animBg="1"/>
      <p:bldP spid="38" grpId="0" animBg="1"/>
      <p:bldP spid="38" grpId="1" animBg="1"/>
      <p:bldP spid="34" grpId="0" animBg="1"/>
      <p:bldP spid="34" grpId="1" animBg="1"/>
      <p:bldP spid="34" grpId="2" animBg="1"/>
      <p:bldP spid="34" grpId="3" animBg="1"/>
      <p:bldP spid="34" grpId="4" animBg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78460" y="912495"/>
            <a:ext cx="8618855" cy="662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1945" y="908050"/>
            <a:ext cx="8750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最终考核：胰岛素在人体参与血液循环的</a:t>
            </a:r>
            <a:r>
              <a:rPr lang="zh-CN" altLang="en-US" sz="3200">
                <a:sym typeface="+mn-ea"/>
              </a:rPr>
              <a:t>流程图</a:t>
            </a:r>
            <a:endParaRPr lang="zh-CN" altLang="en-US" sz="3200">
              <a:sym typeface="+mn-ea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2570" y="1781810"/>
            <a:ext cx="8624570" cy="46335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64410" y="792480"/>
            <a:ext cx="5289550" cy="59594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06345" y="4072255"/>
            <a:ext cx="5121910" cy="316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该患者患有糖尿病</a:t>
            </a:r>
            <a:endParaRPr lang="zh-CN" altLang="en-US" sz="24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06345" y="4704080"/>
            <a:ext cx="5786120" cy="624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注射胰岛素</a:t>
            </a:r>
            <a:endParaRPr lang="zh-CN" altLang="en-US" sz="24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endParaRPr lang="zh-CN" altLang="en-US" sz="24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13025" y="5666105"/>
            <a:ext cx="34772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1.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养成良好的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生活习惯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。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US" altLang="zh-CN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2.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注意清淡饮食，多吃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瓜果蔬菜。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US" altLang="zh-CN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3.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加强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体育锻炼。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5140" y="1200785"/>
            <a:ext cx="2287905" cy="64516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3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批准出院！</a:t>
            </a:r>
            <a:endParaRPr lang="zh-CN" altLang="en-US" sz="36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52115" y="2270760"/>
            <a:ext cx="47224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考核通过！</a:t>
            </a:r>
            <a:endParaRPr lang="zh-CN" altLang="en-US" sz="80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139430" y="3765550"/>
            <a:ext cx="2468880" cy="2580640"/>
            <a:chOff x="12818" y="5361"/>
            <a:chExt cx="3888" cy="4064"/>
          </a:xfrm>
        </p:grpSpPr>
        <p:grpSp>
          <p:nvGrpSpPr>
            <p:cNvPr id="9" name="组合 8"/>
            <p:cNvGrpSpPr/>
            <p:nvPr/>
          </p:nvGrpSpPr>
          <p:grpSpPr>
            <a:xfrm>
              <a:off x="12818" y="5361"/>
              <a:ext cx="3888" cy="4065"/>
              <a:chOff x="13075" y="5634"/>
              <a:chExt cx="2381" cy="2381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3075" y="5634"/>
                <a:ext cx="2381" cy="2381"/>
                <a:chOff x="13075" y="5634"/>
                <a:chExt cx="2381" cy="2381"/>
              </a:xfrm>
            </p:grpSpPr>
            <p:sp>
              <p:nvSpPr>
                <p:cNvPr id="2" name="椭圆 1"/>
                <p:cNvSpPr/>
                <p:nvPr/>
              </p:nvSpPr>
              <p:spPr>
                <a:xfrm>
                  <a:off x="13075" y="5634"/>
                  <a:ext cx="2381" cy="2381"/>
                </a:xfrm>
                <a:prstGeom prst="ellipse">
                  <a:avLst/>
                </a:prstGeom>
                <a:noFill/>
                <a:ln w="38100" cmpd="sng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" name="文本框 5"/>
                <p:cNvSpPr txBox="1"/>
                <p:nvPr/>
              </p:nvSpPr>
              <p:spPr>
                <a:xfrm>
                  <a:off x="13367" y="5967"/>
                  <a:ext cx="1829" cy="1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1074035"/>
                    </a:avLst>
                  </a:prstTxWarp>
                  <a:noAutofit/>
                </a:bodyPr>
                <a:p>
                  <a:r>
                    <a:rPr lang="zh-CN" altLang="en-US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常</a:t>
                  </a:r>
                  <a:r>
                    <a:rPr lang="en-US" altLang="zh-CN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 </a:t>
                  </a:r>
                  <a:r>
                    <a:rPr lang="zh-CN" altLang="en-US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州</a:t>
                  </a:r>
                  <a:r>
                    <a:rPr lang="en-US" altLang="zh-CN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 </a:t>
                  </a:r>
                  <a:r>
                    <a:rPr lang="zh-CN" altLang="en-US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市</a:t>
                  </a:r>
                  <a:r>
                    <a:rPr lang="en-US" altLang="zh-CN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 </a:t>
                  </a:r>
                  <a:r>
                    <a:rPr lang="zh-CN" altLang="en-US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薛</a:t>
                  </a:r>
                  <a:r>
                    <a:rPr lang="en-US" altLang="zh-CN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 </a:t>
                  </a:r>
                  <a:r>
                    <a:rPr lang="zh-CN" altLang="en-US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中</a:t>
                  </a:r>
                  <a:r>
                    <a:rPr lang="en-US" altLang="zh-CN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 </a:t>
                  </a:r>
                  <a:r>
                    <a:rPr lang="zh-CN" altLang="en-US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医</a:t>
                  </a:r>
                  <a:r>
                    <a:rPr lang="en-US" altLang="zh-CN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 </a:t>
                  </a:r>
                  <a:r>
                    <a:rPr lang="zh-CN" altLang="en-US" sz="4000">
                      <a:ln>
                        <a:solidFill>
                          <a:srgbClr val="FF0000"/>
                        </a:solidFill>
                      </a:ln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</a:rPr>
                    <a:t>院</a:t>
                  </a:r>
                  <a:endParaRPr lang="zh-CN" altLang="en-US" sz="400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</a:endParaRPr>
                </a:p>
              </p:txBody>
            </p:sp>
          </p:grpSp>
          <p:sp>
            <p:nvSpPr>
              <p:cNvPr id="8" name="五角星 7"/>
              <p:cNvSpPr/>
              <p:nvPr/>
            </p:nvSpPr>
            <p:spPr>
              <a:xfrm>
                <a:off x="13812" y="6371"/>
                <a:ext cx="907" cy="907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3900" y="8453"/>
              <a:ext cx="238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人事部专用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pic>
        <p:nvPicPr>
          <p:cNvPr id="11" name="图片 10" descr="OIP-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4165" y="3134995"/>
            <a:ext cx="4267835" cy="34264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2604 0.622593 " pathEditMode="relative" ptsTypes="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47015" y="1487805"/>
            <a:ext cx="11303635" cy="17354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265" y="1099820"/>
            <a:ext cx="11335385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txBody>
          <a:bodyPr wrap="square" rtlCol="0">
            <a:noAutofit/>
          </a:bodyPr>
          <a:p>
            <a:endParaRPr lang="zh-CN" altLang="en-US" sz="5400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5400" b="1">
                <a:latin typeface="仿宋" panose="02010609060101010101" charset="-122"/>
                <a:ea typeface="仿宋" panose="02010609060101010101" charset="-122"/>
              </a:rPr>
              <a:t>常将人病当己病，常将他心比我心。</a:t>
            </a:r>
            <a:r>
              <a:rPr lang="en-US" altLang="zh-CN" sz="5400"/>
              <a:t>                                           </a:t>
            </a:r>
            <a:r>
              <a:rPr lang="en-US" altLang="zh-CN"/>
              <a:t> </a:t>
            </a:r>
            <a:endParaRPr lang="zh-CN" altLang="en-US"/>
          </a:p>
        </p:txBody>
      </p:sp>
      <p:pic>
        <p:nvPicPr>
          <p:cNvPr id="11" name="图片 10" descr="1-1404030010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1930" y="3603625"/>
            <a:ext cx="2600960" cy="3072765"/>
          </a:xfrm>
          <a:prstGeom prst="rect">
            <a:avLst/>
          </a:prstGeom>
        </p:spPr>
      </p:pic>
      <p:pic>
        <p:nvPicPr>
          <p:cNvPr id="12" name="图片 11" descr="3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3538220"/>
            <a:ext cx="3096260" cy="3138170"/>
          </a:xfrm>
          <a:prstGeom prst="rect">
            <a:avLst/>
          </a:prstGeom>
        </p:spPr>
      </p:pic>
      <p:pic>
        <p:nvPicPr>
          <p:cNvPr id="2" name="小娟&amp;山谷里的居民 - 天空之城(吟唱版)删减版2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265" y="6057265"/>
            <a:ext cx="619125" cy="6191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remove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0" y="840740"/>
            <a:ext cx="5289550" cy="5959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7330" y="1595755"/>
            <a:ext cx="8944610" cy="466280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96265" y="912495"/>
            <a:ext cx="5113020" cy="679450"/>
            <a:chOff x="939" y="1437"/>
            <a:chExt cx="8052" cy="1070"/>
          </a:xfrm>
        </p:grpSpPr>
        <p:sp>
          <p:nvSpPr>
            <p:cNvPr id="14" name="圆角矩形 13"/>
            <p:cNvSpPr/>
            <p:nvPr/>
          </p:nvSpPr>
          <p:spPr>
            <a:xfrm>
              <a:off x="939" y="1437"/>
              <a:ext cx="8053" cy="107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55" y="1583"/>
              <a:ext cx="798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考核一：血液的组成和功能</a:t>
              </a:r>
              <a:endParaRPr lang="zh-CN" altLang="en-US" sz="3200"/>
            </a:p>
          </p:txBody>
        </p:sp>
      </p:grp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547235" y="2929255"/>
            <a:ext cx="1038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血浆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547235" y="3752215"/>
            <a:ext cx="1130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白细胞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558030" y="4638040"/>
            <a:ext cx="1120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血小板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486275" y="5523865"/>
            <a:ext cx="1099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红细胞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6096635" y="3001645"/>
            <a:ext cx="4283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运载血细胞、运输营养物质</a:t>
            </a:r>
            <a:r>
              <a:rPr lang="zh-CN" altLang="en-US"/>
              <a:t>和代谢废物</a:t>
            </a:r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097270" y="5523865"/>
            <a:ext cx="3872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内含</a:t>
            </a:r>
            <a:r>
              <a:rPr lang="zh-CN" altLang="en-US"/>
              <a:t>血红蛋白，运输氧气</a:t>
            </a:r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6097270" y="3742055"/>
            <a:ext cx="4242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吞噬侵入体内的病菌，保护人体的</a:t>
            </a:r>
            <a:r>
              <a:rPr lang="zh-CN" altLang="en-US"/>
              <a:t>健康</a:t>
            </a:r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097270" y="4719320"/>
            <a:ext cx="3542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促进止血并加速血液</a:t>
            </a:r>
            <a:r>
              <a:rPr lang="zh-CN" altLang="en-US"/>
              <a:t>凝固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6" grpId="0"/>
      <p:bldP spid="6" grpId="1"/>
      <p:bldP spid="7" grpId="0"/>
      <p:bldP spid="7" grpId="1"/>
      <p:bldP spid="12" grpId="0"/>
      <p:bldP spid="12" grpId="1"/>
      <p:bldP spid="13" grpId="0"/>
      <p:bldP spid="13" grpId="1"/>
      <p:bldP spid="8" grpId="0"/>
      <p:bldP spid="8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080" y="932180"/>
            <a:ext cx="7440930" cy="51003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68880" y="2056130"/>
            <a:ext cx="3282315" cy="767715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noAutofit/>
          </a:bodyPr>
          <a:p>
            <a:endParaRPr lang="zh-CN" altLang="en-US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68880" y="4749165"/>
            <a:ext cx="6520815" cy="2647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noAutofit/>
          </a:bodyPr>
          <a:p>
            <a:endParaRPr lang="zh-CN" altLang="en-US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25165" y="5603875"/>
            <a:ext cx="6121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该患者患有糖尿病</a:t>
            </a:r>
            <a:endParaRPr lang="zh-CN" altLang="en-US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ee57dc9aa93363b93706a1adf6c8120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3255" y="873760"/>
            <a:ext cx="10791825" cy="5695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596265" y="912495"/>
            <a:ext cx="9763760" cy="7569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0415" y="1085850"/>
            <a:ext cx="11133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</a:rPr>
              <a:t>考核二：针对诊断结果在病历单上写出你的治疗方案</a:t>
            </a:r>
            <a:endParaRPr lang="zh-CN" altLang="en-US" sz="32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180" y="2049780"/>
            <a:ext cx="9311640" cy="45510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48940" y="2559685"/>
            <a:ext cx="6121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该患者患有糖尿病</a:t>
            </a:r>
            <a:endParaRPr lang="zh-CN" altLang="en-US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99105" y="3429000"/>
            <a:ext cx="57861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口服胰岛素</a:t>
            </a:r>
            <a:endParaRPr lang="zh-CN" altLang="en-US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n-US" altLang="zh-CN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2.</a:t>
            </a:r>
            <a:r>
              <a:rPr lang="zh-CN" altLang="en-US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注射胰岛素</a:t>
            </a:r>
            <a:endParaRPr lang="zh-CN" altLang="en-US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endParaRPr lang="zh-CN" altLang="en-US" sz="28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60" descr="17100705886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6320" y="1908175"/>
            <a:ext cx="6897370" cy="4839970"/>
          </a:xfrm>
          <a:prstGeom prst="rect">
            <a:avLst/>
          </a:prstGeom>
        </p:spPr>
      </p:pic>
      <p:sp>
        <p:nvSpPr>
          <p:cNvPr id="36" name="圆角矩形 35"/>
          <p:cNvSpPr/>
          <p:nvPr/>
        </p:nvSpPr>
        <p:spPr>
          <a:xfrm>
            <a:off x="596265" y="847090"/>
            <a:ext cx="10905490" cy="11772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0415" y="948055"/>
            <a:ext cx="1113345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</a:rPr>
              <a:t>考核三：</a:t>
            </a:r>
            <a:r>
              <a:rPr lang="zh-CN" altLang="en-US" sz="3200">
                <a:solidFill>
                  <a:schemeClr val="tx1"/>
                </a:solidFill>
              </a:rPr>
              <a:t>自主完成蛋白质、淀粉和脂肪消化过程示意图，并改进你的</a:t>
            </a:r>
            <a:r>
              <a:rPr lang="zh-CN" altLang="en-US" sz="3200">
                <a:solidFill>
                  <a:schemeClr val="tx1"/>
                </a:solidFill>
              </a:rPr>
              <a:t>治疗方案。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9350" y="2753360"/>
            <a:ext cx="823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口腔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42845" y="3060700"/>
            <a:ext cx="823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咽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19350" y="3532505"/>
            <a:ext cx="823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食道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42845" y="4565015"/>
            <a:ext cx="823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胃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65375" y="5169535"/>
            <a:ext cx="823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小肠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848225" y="2254885"/>
            <a:ext cx="1402715" cy="645160"/>
            <a:chOff x="7635" y="3551"/>
            <a:chExt cx="2209" cy="1016"/>
          </a:xfrm>
        </p:grpSpPr>
        <p:sp>
          <p:nvSpPr>
            <p:cNvPr id="14" name="文本框 13"/>
            <p:cNvSpPr txBox="1"/>
            <p:nvPr/>
          </p:nvSpPr>
          <p:spPr>
            <a:xfrm>
              <a:off x="7635" y="3551"/>
              <a:ext cx="102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唾液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662" y="3551"/>
              <a:ext cx="118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唾液</a:t>
              </a:r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淀粉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227955" y="2816860"/>
            <a:ext cx="960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麦芽糖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975225" y="5351145"/>
            <a:ext cx="1275715" cy="645160"/>
            <a:chOff x="7835" y="8427"/>
            <a:chExt cx="2009" cy="1016"/>
          </a:xfrm>
        </p:grpSpPr>
        <p:sp>
          <p:nvSpPr>
            <p:cNvPr id="17" name="文本框 16"/>
            <p:cNvSpPr txBox="1"/>
            <p:nvPr/>
          </p:nvSpPr>
          <p:spPr>
            <a:xfrm>
              <a:off x="7835" y="8427"/>
              <a:ext cx="102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肠液、胰</a:t>
              </a:r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液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818" y="8527"/>
              <a:ext cx="102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多种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70320" y="5351145"/>
            <a:ext cx="1240155" cy="645160"/>
            <a:chOff x="10032" y="8427"/>
            <a:chExt cx="1953" cy="1016"/>
          </a:xfrm>
        </p:grpSpPr>
        <p:sp>
          <p:nvSpPr>
            <p:cNvPr id="18" name="文本框 17"/>
            <p:cNvSpPr txBox="1"/>
            <p:nvPr/>
          </p:nvSpPr>
          <p:spPr>
            <a:xfrm>
              <a:off x="10032" y="8427"/>
              <a:ext cx="102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肠液、胰</a:t>
              </a:r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液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959" y="8527"/>
              <a:ext cx="102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多种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10805" y="5351145"/>
            <a:ext cx="1221740" cy="645160"/>
            <a:chOff x="12143" y="8427"/>
            <a:chExt cx="1924" cy="1016"/>
          </a:xfrm>
        </p:grpSpPr>
        <p:sp>
          <p:nvSpPr>
            <p:cNvPr id="19" name="文本框 18"/>
            <p:cNvSpPr txBox="1"/>
            <p:nvPr/>
          </p:nvSpPr>
          <p:spPr>
            <a:xfrm>
              <a:off x="12143" y="8427"/>
              <a:ext cx="102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肠液、胰</a:t>
              </a:r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液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041" y="8527"/>
              <a:ext cx="102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多种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164455" y="5996305"/>
            <a:ext cx="923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葡萄糖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33210" y="5996305"/>
            <a:ext cx="923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氨基酸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73365" y="5996305"/>
            <a:ext cx="1647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甘油和</a:t>
            </a:r>
            <a:r>
              <a: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脂肪酸</a:t>
            </a:r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297295" y="4800600"/>
            <a:ext cx="1575435" cy="368935"/>
            <a:chOff x="9917" y="7560"/>
            <a:chExt cx="2481" cy="581"/>
          </a:xfrm>
        </p:grpSpPr>
        <p:sp>
          <p:nvSpPr>
            <p:cNvPr id="26" name="文本框 25"/>
            <p:cNvSpPr txBox="1"/>
            <p:nvPr/>
          </p:nvSpPr>
          <p:spPr>
            <a:xfrm>
              <a:off x="9917" y="7560"/>
              <a:ext cx="11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胃液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914" y="7561"/>
              <a:ext cx="148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胃蛋白</a:t>
              </a:r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86510" y="2263140"/>
            <a:ext cx="1155700" cy="922020"/>
            <a:chOff x="2026" y="3564"/>
            <a:chExt cx="1820" cy="1452"/>
          </a:xfrm>
        </p:grpSpPr>
        <p:sp>
          <p:nvSpPr>
            <p:cNvPr id="28" name="文本框 27"/>
            <p:cNvSpPr txBox="1"/>
            <p:nvPr/>
          </p:nvSpPr>
          <p:spPr>
            <a:xfrm>
              <a:off x="2026" y="3564"/>
              <a:ext cx="1784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0070C0"/>
                    </a:solidFill>
                  </a:ln>
                  <a:solidFill>
                    <a:schemeClr val="accent1"/>
                  </a:solidFill>
                </a:rPr>
                <a:t>牙齿和舌的咀嚼，搅拌</a:t>
              </a:r>
              <a:endParaRPr lang="zh-CN" altLang="en-US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</a:endParaRPr>
            </a:p>
          </p:txBody>
        </p:sp>
        <p:cxnSp>
          <p:nvCxnSpPr>
            <p:cNvPr id="31" name="直接箭头连接符 30"/>
            <p:cNvCxnSpPr/>
            <p:nvPr/>
          </p:nvCxnSpPr>
          <p:spPr>
            <a:xfrm>
              <a:off x="3376" y="4246"/>
              <a:ext cx="471" cy="2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188085" y="4069715"/>
            <a:ext cx="1254125" cy="678815"/>
            <a:chOff x="1871" y="6409"/>
            <a:chExt cx="1975" cy="1069"/>
          </a:xfrm>
        </p:grpSpPr>
        <p:sp>
          <p:nvSpPr>
            <p:cNvPr id="29" name="文本框 28"/>
            <p:cNvSpPr txBox="1"/>
            <p:nvPr/>
          </p:nvSpPr>
          <p:spPr>
            <a:xfrm>
              <a:off x="1871" y="6409"/>
              <a:ext cx="185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0070C0"/>
                    </a:solidFill>
                  </a:ln>
                  <a:solidFill>
                    <a:schemeClr val="accent1"/>
                  </a:solidFill>
                </a:rPr>
                <a:t>胃的蠕动和搅拌</a:t>
              </a:r>
              <a:endParaRPr lang="zh-CN" altLang="en-US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</a:endParaRPr>
            </a:p>
          </p:txBody>
        </p:sp>
        <p:cxnSp>
          <p:nvCxnSpPr>
            <p:cNvPr id="32" name="直接箭头连接符 31"/>
            <p:cNvCxnSpPr>
              <a:endCxn id="12" idx="1"/>
            </p:cNvCxnSpPr>
            <p:nvPr/>
          </p:nvCxnSpPr>
          <p:spPr>
            <a:xfrm>
              <a:off x="3354" y="7032"/>
              <a:ext cx="493" cy="4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188085" y="5165725"/>
            <a:ext cx="1231900" cy="645160"/>
            <a:chOff x="1871" y="8135"/>
            <a:chExt cx="1940" cy="1016"/>
          </a:xfrm>
        </p:grpSpPr>
        <p:sp>
          <p:nvSpPr>
            <p:cNvPr id="30" name="文本框 29"/>
            <p:cNvSpPr txBox="1"/>
            <p:nvPr/>
          </p:nvSpPr>
          <p:spPr>
            <a:xfrm>
              <a:off x="1871" y="8135"/>
              <a:ext cx="193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0070C0"/>
                    </a:solidFill>
                  </a:ln>
                  <a:solidFill>
                    <a:schemeClr val="accent1"/>
                  </a:solidFill>
                </a:rPr>
                <a:t>小肠的蠕动和搅拌</a:t>
              </a:r>
              <a:endParaRPr lang="zh-CN" altLang="en-US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flipV="1">
              <a:off x="3511" y="8416"/>
              <a:ext cx="300" cy="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8607425" y="4628515"/>
            <a:ext cx="2807335" cy="785495"/>
            <a:chOff x="13555" y="7289"/>
            <a:chExt cx="4421" cy="1237"/>
          </a:xfrm>
        </p:grpSpPr>
        <p:sp>
          <p:nvSpPr>
            <p:cNvPr id="34" name="文本框 33"/>
            <p:cNvSpPr txBox="1"/>
            <p:nvPr/>
          </p:nvSpPr>
          <p:spPr>
            <a:xfrm>
              <a:off x="14468" y="7289"/>
              <a:ext cx="350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n>
                    <a:solidFill>
                      <a:srgbClr val="0070C0"/>
                    </a:solidFill>
                  </a:ln>
                  <a:solidFill>
                    <a:schemeClr val="accent1"/>
                  </a:solidFill>
                </a:rPr>
                <a:t>肝分泌的胆汁将脂肪乳化成脂肪微粒</a:t>
              </a:r>
              <a:endParaRPr lang="zh-CN" altLang="en-US">
                <a:ln>
                  <a:solidFill>
                    <a:srgbClr val="0070C0"/>
                  </a:solidFill>
                </a:ln>
                <a:solidFill>
                  <a:schemeClr val="accent1"/>
                </a:solidFill>
              </a:endParaRPr>
            </a:p>
          </p:txBody>
        </p:sp>
        <p:cxnSp>
          <p:nvCxnSpPr>
            <p:cNvPr id="35" name="直接箭头连接符 34"/>
            <p:cNvCxnSpPr>
              <a:endCxn id="22" idx="0"/>
            </p:cNvCxnSpPr>
            <p:nvPr/>
          </p:nvCxnSpPr>
          <p:spPr>
            <a:xfrm flipH="1">
              <a:off x="13555" y="7632"/>
              <a:ext cx="770" cy="8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6" grpId="0"/>
      <p:bldP spid="16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9590" y="1582420"/>
            <a:ext cx="7953375" cy="44862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485"/>
          </a:xfrm>
          <a:solidFill>
            <a:schemeClr val="accent2">
              <a:lumMod val="50000"/>
            </a:schemeClr>
          </a:solidFill>
        </p:spPr>
        <p:txBody>
          <a:bodyPr/>
          <a:p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常州市新北区薛家中学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3345" y="3258820"/>
            <a:ext cx="3580765" cy="324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12152"/>
</p:tagLst>
</file>

<file path=ppt/tags/tag101.xml><?xml version="1.0" encoding="utf-8"?>
<p:tagLst xmlns:p="http://schemas.openxmlformats.org/presentationml/2006/main">
  <p:tag name="AS_UNIQUEID" val="12153"/>
</p:tagLst>
</file>

<file path=ppt/tags/tag102.xml><?xml version="1.0" encoding="utf-8"?>
<p:tagLst xmlns:p="http://schemas.openxmlformats.org/presentationml/2006/main">
  <p:tag name="AS_UNIQUEID" val="12154"/>
</p:tagLst>
</file>

<file path=ppt/tags/tag103.xml><?xml version="1.0" encoding="utf-8"?>
<p:tagLst xmlns:p="http://schemas.openxmlformats.org/presentationml/2006/main">
  <p:tag name="AS_UNIQUEID" val="12155"/>
</p:tagLst>
</file>

<file path=ppt/tags/tag104.xml><?xml version="1.0" encoding="utf-8"?>
<p:tagLst xmlns:p="http://schemas.openxmlformats.org/presentationml/2006/main">
  <p:tag name="AS_UNIQUEID" val="12156"/>
</p:tagLst>
</file>

<file path=ppt/tags/tag105.xml><?xml version="1.0" encoding="utf-8"?>
<p:tagLst xmlns:p="http://schemas.openxmlformats.org/presentationml/2006/main">
  <p:tag name="AS_UNIQUEID" val="12157"/>
</p:tagLst>
</file>

<file path=ppt/tags/tag106.xml><?xml version="1.0" encoding="utf-8"?>
<p:tagLst xmlns:p="http://schemas.openxmlformats.org/presentationml/2006/main">
  <p:tag name="AS_UNIQUEID" val="12158"/>
</p:tagLst>
</file>

<file path=ppt/tags/tag107.xml><?xml version="1.0" encoding="utf-8"?>
<p:tagLst xmlns:p="http://schemas.openxmlformats.org/presentationml/2006/main">
  <p:tag name="AS_UNIQUEID" val="12159"/>
</p:tagLst>
</file>

<file path=ppt/tags/tag108.xml><?xml version="1.0" encoding="utf-8"?>
<p:tagLst xmlns:p="http://schemas.openxmlformats.org/presentationml/2006/main">
  <p:tag name="AS_UNIQUEID" val="12160"/>
</p:tagLst>
</file>

<file path=ppt/tags/tag109.xml><?xml version="1.0" encoding="utf-8"?>
<p:tagLst xmlns:p="http://schemas.openxmlformats.org/presentationml/2006/main">
  <p:tag name="AS_UNIQUEID" val="1216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12162"/>
</p:tagLst>
</file>

<file path=ppt/tags/tag111.xml><?xml version="1.0" encoding="utf-8"?>
<p:tagLst xmlns:p="http://schemas.openxmlformats.org/presentationml/2006/main">
  <p:tag name="AS_UNIQUEID" val="12163"/>
</p:tagLst>
</file>

<file path=ppt/tags/tag112.xml><?xml version="1.0" encoding="utf-8"?>
<p:tagLst xmlns:p="http://schemas.openxmlformats.org/presentationml/2006/main">
  <p:tag name="AS_UNIQUEID" val="12164"/>
</p:tagLst>
</file>

<file path=ppt/tags/tag113.xml><?xml version="1.0" encoding="utf-8"?>
<p:tagLst xmlns:p="http://schemas.openxmlformats.org/presentationml/2006/main">
  <p:tag name="AS_UNIQUEID" val="12165"/>
</p:tagLst>
</file>

<file path=ppt/tags/tag11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5.xml><?xml version="1.0" encoding="utf-8"?>
<p:tagLst xmlns:p="http://schemas.openxmlformats.org/presentationml/2006/main">
  <p:tag name="AS_UNIQUEID" val="163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p="http://schemas.openxmlformats.org/presentationml/2006/main">
  <p:tag name="commondata" val="eyJoZGlkIjoiNWYxOWJjMDE5ZjgwOWI5ZWNjZjQxMDVkODUxYjlmMWU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DIAGRAM_VIRTUALLY_FRAME" val="{&quot;height&quot;:240.55,&quot;left&quot;:353.25,&quot;top&quot;:230.65,&quot;width&quot;:464.05}"/>
</p:tagLst>
</file>

<file path=ppt/tags/tag67.xml><?xml version="1.0" encoding="utf-8"?>
<p:tagLst xmlns:p="http://schemas.openxmlformats.org/presentationml/2006/main">
  <p:tag name="KSO_WM_DIAGRAM_VIRTUALLY_FRAME" val="{&quot;height&quot;:240.55,&quot;left&quot;:353.25,&quot;top&quot;:230.65,&quot;width&quot;:464.05}"/>
</p:tagLst>
</file>

<file path=ppt/tags/tag68.xml><?xml version="1.0" encoding="utf-8"?>
<p:tagLst xmlns:p="http://schemas.openxmlformats.org/presentationml/2006/main">
  <p:tag name="KSO_WM_DIAGRAM_VIRTUALLY_FRAME" val="{&quot;height&quot;:240.55,&quot;left&quot;:353.25,&quot;top&quot;:230.65,&quot;width&quot;:464.05}"/>
</p:tagLst>
</file>

<file path=ppt/tags/tag69.xml><?xml version="1.0" encoding="utf-8"?>
<p:tagLst xmlns:p="http://schemas.openxmlformats.org/presentationml/2006/main">
  <p:tag name="KSO_WM_DIAGRAM_VIRTUALLY_FRAME" val="{&quot;height&quot;:240.55,&quot;left&quot;:353.25,&quot;top&quot;:230.65,&quot;width&quot;:464.0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40.55,&quot;left&quot;:353.25,&quot;top&quot;:230.65,&quot;width&quot;:464.05}"/>
</p:tagLst>
</file>

<file path=ppt/tags/tag71.xml><?xml version="1.0" encoding="utf-8"?>
<p:tagLst xmlns:p="http://schemas.openxmlformats.org/presentationml/2006/main">
  <p:tag name="KSO_WM_DIAGRAM_VIRTUALLY_FRAME" val="{&quot;height&quot;:240.55,&quot;left&quot;:353.25,&quot;top&quot;:230.65,&quot;width&quot;:464.05}"/>
</p:tagLst>
</file>

<file path=ppt/tags/tag72.xml><?xml version="1.0" encoding="utf-8"?>
<p:tagLst xmlns:p="http://schemas.openxmlformats.org/presentationml/2006/main">
  <p:tag name="KSO_WM_DIAGRAM_VIRTUALLY_FRAME" val="{&quot;height&quot;:240.55,&quot;left&quot;:353.25,&quot;top&quot;:230.65,&quot;width&quot;:464.05}"/>
</p:tagLst>
</file>

<file path=ppt/tags/tag73.xml><?xml version="1.0" encoding="utf-8"?>
<p:tagLst xmlns:p="http://schemas.openxmlformats.org/presentationml/2006/main">
  <p:tag name="KSO_WM_DIAGRAM_VIRTUALLY_FRAME" val="{&quot;height&quot;:240.55,&quot;left&quot;:353.25,&quot;top&quot;:230.65,&quot;width&quot;:464.05}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8267*4255*459*45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AS_UNIQUEID" val="12133"/>
</p:tagLst>
</file>

<file path=ppt/tags/tag82.xml><?xml version="1.0" encoding="utf-8"?>
<p:tagLst xmlns:p="http://schemas.openxmlformats.org/presentationml/2006/main">
  <p:tag name="AS_UNIQUEID" val="12134"/>
</p:tagLst>
</file>

<file path=ppt/tags/tag83.xml><?xml version="1.0" encoding="utf-8"?>
<p:tagLst xmlns:p="http://schemas.openxmlformats.org/presentationml/2006/main">
  <p:tag name="AS_UNIQUEID" val="12135"/>
</p:tagLst>
</file>

<file path=ppt/tags/tag84.xml><?xml version="1.0" encoding="utf-8"?>
<p:tagLst xmlns:p="http://schemas.openxmlformats.org/presentationml/2006/main">
  <p:tag name="AS_UNIQUEID" val="12136"/>
</p:tagLst>
</file>

<file path=ppt/tags/tag85.xml><?xml version="1.0" encoding="utf-8"?>
<p:tagLst xmlns:p="http://schemas.openxmlformats.org/presentationml/2006/main">
  <p:tag name="AS_UNIQUEID" val="12137"/>
</p:tagLst>
</file>

<file path=ppt/tags/tag86.xml><?xml version="1.0" encoding="utf-8"?>
<p:tagLst xmlns:p="http://schemas.openxmlformats.org/presentationml/2006/main">
  <p:tag name="AS_UNIQUEID" val="12138"/>
</p:tagLst>
</file>

<file path=ppt/tags/tag87.xml><?xml version="1.0" encoding="utf-8"?>
<p:tagLst xmlns:p="http://schemas.openxmlformats.org/presentationml/2006/main">
  <p:tag name="AS_UNIQUEID" val="12139"/>
</p:tagLst>
</file>

<file path=ppt/tags/tag88.xml><?xml version="1.0" encoding="utf-8"?>
<p:tagLst xmlns:p="http://schemas.openxmlformats.org/presentationml/2006/main">
  <p:tag name="AS_UNIQUEID" val="12140"/>
</p:tagLst>
</file>

<file path=ppt/tags/tag89.xml><?xml version="1.0" encoding="utf-8"?>
<p:tagLst xmlns:p="http://schemas.openxmlformats.org/presentationml/2006/main">
  <p:tag name="AS_UNIQUEID" val="1214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12142"/>
</p:tagLst>
</file>

<file path=ppt/tags/tag91.xml><?xml version="1.0" encoding="utf-8"?>
<p:tagLst xmlns:p="http://schemas.openxmlformats.org/presentationml/2006/main">
  <p:tag name="AS_UNIQUEID" val="12143"/>
</p:tagLst>
</file>

<file path=ppt/tags/tag92.xml><?xml version="1.0" encoding="utf-8"?>
<p:tagLst xmlns:p="http://schemas.openxmlformats.org/presentationml/2006/main">
  <p:tag name="AS_UNIQUEID" val="12144"/>
</p:tagLst>
</file>

<file path=ppt/tags/tag93.xml><?xml version="1.0" encoding="utf-8"?>
<p:tagLst xmlns:p="http://schemas.openxmlformats.org/presentationml/2006/main">
  <p:tag name="AS_UNIQUEID" val="12145"/>
</p:tagLst>
</file>

<file path=ppt/tags/tag94.xml><?xml version="1.0" encoding="utf-8"?>
<p:tagLst xmlns:p="http://schemas.openxmlformats.org/presentationml/2006/main">
  <p:tag name="AS_UNIQUEID" val="12146"/>
</p:tagLst>
</file>

<file path=ppt/tags/tag95.xml><?xml version="1.0" encoding="utf-8"?>
<p:tagLst xmlns:p="http://schemas.openxmlformats.org/presentationml/2006/main">
  <p:tag name="AS_UNIQUEID" val="12147"/>
</p:tagLst>
</file>

<file path=ppt/tags/tag96.xml><?xml version="1.0" encoding="utf-8"?>
<p:tagLst xmlns:p="http://schemas.openxmlformats.org/presentationml/2006/main">
  <p:tag name="AS_UNIQUEID" val="12148"/>
</p:tagLst>
</file>

<file path=ppt/tags/tag97.xml><?xml version="1.0" encoding="utf-8"?>
<p:tagLst xmlns:p="http://schemas.openxmlformats.org/presentationml/2006/main">
  <p:tag name="AS_UNIQUEID" val="12149"/>
</p:tagLst>
</file>

<file path=ppt/tags/tag98.xml><?xml version="1.0" encoding="utf-8"?>
<p:tagLst xmlns:p="http://schemas.openxmlformats.org/presentationml/2006/main">
  <p:tag name="AS_UNIQUEID" val="12150"/>
</p:tagLst>
</file>

<file path=ppt/tags/tag99.xml><?xml version="1.0" encoding="utf-8"?>
<p:tagLst xmlns:p="http://schemas.openxmlformats.org/presentationml/2006/main">
  <p:tag name="AS_UNIQUEID" val="1215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lang="zh-CN" altLang="en-US">
            <a:ln>
              <a:solidFill>
                <a:srgbClr val="FF0000"/>
              </a:solidFill>
            </a:ln>
            <a:solidFill>
              <a:srgbClr val="FF0000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WPS 演示</Application>
  <PresentationFormat>宽屏</PresentationFormat>
  <Paragraphs>259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楷体</vt:lpstr>
      <vt:lpstr>仿宋</vt:lpstr>
      <vt:lpstr>Wingdings 2</vt:lpstr>
      <vt:lpstr>黑体</vt:lpstr>
      <vt:lpstr>幼圆</vt:lpstr>
      <vt:lpstr>微软雅黑</vt:lpstr>
      <vt:lpstr>Arial Unicode MS</vt:lpstr>
      <vt:lpstr>Calibri</vt:lpstr>
      <vt:lpstr>WPS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  <vt:lpstr>常州市新北区薛家中学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86157</dc:creator>
  <cp:lastModifiedBy>梨花烙</cp:lastModifiedBy>
  <cp:revision>260</cp:revision>
  <dcterms:created xsi:type="dcterms:W3CDTF">2019-06-19T02:08:00Z</dcterms:created>
  <dcterms:modified xsi:type="dcterms:W3CDTF">2024-04-11T23:32:14Z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8CD8157D73F844C49ACD831B1373A67D_11</vt:lpwstr>
  </property>
</Properties>
</file>