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418" r:id="rId4"/>
    <p:sldId id="353" r:id="rId5"/>
    <p:sldId id="355" r:id="rId6"/>
    <p:sldId id="419" r:id="rId8"/>
    <p:sldId id="420" r:id="rId9"/>
    <p:sldId id="422" r:id="rId10"/>
    <p:sldId id="423" r:id="rId11"/>
    <p:sldId id="421" r:id="rId12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0066CC"/>
    <a:srgbClr val="E9E9E9"/>
    <a:srgbClr val="00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2178" y="-1212"/>
      </p:cViewPr>
      <p:guideLst>
        <p:guide orient="horz" pos="159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6876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 userDrawn="1"/>
        </p:nvGraphicFramePr>
        <p:xfrm>
          <a:off x="0" y="951570"/>
          <a:ext cx="1268760" cy="356419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68760"/>
              </a:tblGrid>
              <a:tr h="594000"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年度工作概述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项目成果展示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1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工作不足之处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明年工作计划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7" name="组合 6"/>
          <p:cNvGrpSpPr/>
          <p:nvPr userDrawn="1"/>
        </p:nvGrpSpPr>
        <p:grpSpPr>
          <a:xfrm>
            <a:off x="0" y="954496"/>
            <a:ext cx="1268760" cy="591140"/>
            <a:chOff x="0" y="1272662"/>
            <a:chExt cx="1691680" cy="78818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公司介绍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等腰三角形 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0" name="直接连接符 9"/>
          <p:cNvCxnSpPr/>
          <p:nvPr userDrawn="1"/>
        </p:nvCxnSpPr>
        <p:spPr>
          <a:xfrm>
            <a:off x="2091740" y="951570"/>
            <a:ext cx="62340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直角三角形 10"/>
          <p:cNvSpPr/>
          <p:nvPr userDrawn="1"/>
        </p:nvSpPr>
        <p:spPr>
          <a:xfrm flipH="1">
            <a:off x="8458201" y="4514851"/>
            <a:ext cx="712721" cy="64007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lvl="0" algn="ctr"/>
            <a:endParaRPr lang="zh-CN" altLang="en-US"/>
          </a:p>
        </p:txBody>
      </p:sp>
      <p:sp>
        <p:nvSpPr>
          <p:cNvPr id="12" name="五边形 11"/>
          <p:cNvSpPr/>
          <p:nvPr userDrawn="1"/>
        </p:nvSpPr>
        <p:spPr>
          <a:xfrm flipH="1">
            <a:off x="8536626" y="4776879"/>
            <a:ext cx="739955" cy="378042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noAutofit/>
          </a:bodyPr>
          <a:lstStyle/>
          <a:p>
            <a:pPr algn="ctr"/>
            <a:fld id="{170C0C04-E408-48A9-82A4-3716296300DE}" type="slidenum">
              <a:rPr lang="zh-CN" altLang="en-US" sz="14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endParaRPr lang="zh-CN" altLang="en-US" kern="0" dirty="0">
              <a:solidFill>
                <a:sysClr val="window" lastClr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6876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 userDrawn="1"/>
        </p:nvGraphicFramePr>
        <p:xfrm>
          <a:off x="0" y="951570"/>
          <a:ext cx="1268760" cy="356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68760"/>
              </a:tblGrid>
              <a:tr h="59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公司介绍</a:t>
                      </a:r>
                      <a:endParaRPr lang="zh-CN" altLang="en-US" sz="14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项目成果展示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工作不足之处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明年工作计划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直接连接符 3"/>
          <p:cNvCxnSpPr/>
          <p:nvPr userDrawn="1"/>
        </p:nvCxnSpPr>
        <p:spPr>
          <a:xfrm>
            <a:off x="2091740" y="951570"/>
            <a:ext cx="62340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 userDrawn="1"/>
        </p:nvGrpSpPr>
        <p:grpSpPr>
          <a:xfrm>
            <a:off x="0" y="1545637"/>
            <a:ext cx="1268760" cy="591140"/>
            <a:chOff x="0" y="1272662"/>
            <a:chExt cx="1691680" cy="788186"/>
          </a:xfrm>
        </p:grpSpPr>
        <p:sp>
          <p:nvSpPr>
            <p:cNvPr id="6" name="矩形 5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年度工作概述</a:t>
              </a:r>
              <a:endPara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等腰三角形 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直角三角形 7"/>
          <p:cNvSpPr/>
          <p:nvPr userDrawn="1"/>
        </p:nvSpPr>
        <p:spPr>
          <a:xfrm flipH="1">
            <a:off x="8458201" y="4514851"/>
            <a:ext cx="712721" cy="64007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lvl="0" algn="ctr"/>
            <a:endParaRPr lang="zh-CN" altLang="en-US"/>
          </a:p>
        </p:txBody>
      </p:sp>
      <p:sp>
        <p:nvSpPr>
          <p:cNvPr id="9" name="五边形 8"/>
          <p:cNvSpPr/>
          <p:nvPr userDrawn="1"/>
        </p:nvSpPr>
        <p:spPr>
          <a:xfrm flipH="1">
            <a:off x="8536626" y="4776879"/>
            <a:ext cx="739955" cy="378042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noAutofit/>
          </a:bodyPr>
          <a:lstStyle/>
          <a:p>
            <a:pPr algn="ctr"/>
            <a:fld id="{170C0C04-E408-48A9-82A4-3716296300DE}" type="slidenum">
              <a:rPr lang="zh-CN" altLang="en-US" sz="14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endParaRPr lang="zh-CN" altLang="en-US" kern="0" dirty="0">
              <a:solidFill>
                <a:sysClr val="window" lastClr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6876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 userDrawn="1"/>
        </p:nvGraphicFramePr>
        <p:xfrm>
          <a:off x="0" y="951570"/>
          <a:ext cx="1268760" cy="356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68760"/>
              </a:tblGrid>
              <a:tr h="59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公司介绍</a:t>
                      </a:r>
                      <a:endParaRPr lang="zh-CN" altLang="en-US" sz="14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年度工作概述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项目成果展示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工作不足之处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明年工作计划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直接连接符 3"/>
          <p:cNvCxnSpPr/>
          <p:nvPr userDrawn="1"/>
        </p:nvCxnSpPr>
        <p:spPr>
          <a:xfrm>
            <a:off x="2091740" y="951570"/>
            <a:ext cx="62340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 userDrawn="1"/>
        </p:nvGrpSpPr>
        <p:grpSpPr>
          <a:xfrm>
            <a:off x="0" y="2140705"/>
            <a:ext cx="1268760" cy="591140"/>
            <a:chOff x="0" y="1272662"/>
            <a:chExt cx="1691680" cy="788186"/>
          </a:xfrm>
        </p:grpSpPr>
        <p:sp>
          <p:nvSpPr>
            <p:cNvPr id="6" name="矩形 5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200" kern="1200" dirty="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工作完成情况</a:t>
              </a:r>
              <a:endParaRPr lang="zh-CN" altLang="en-US" sz="1200" kern="1200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等腰三角形 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直角三角形 7"/>
          <p:cNvSpPr/>
          <p:nvPr userDrawn="1"/>
        </p:nvSpPr>
        <p:spPr>
          <a:xfrm flipH="1">
            <a:off x="8458201" y="4514851"/>
            <a:ext cx="712721" cy="64007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lvl="0" algn="ctr"/>
            <a:endParaRPr lang="zh-CN" altLang="en-US"/>
          </a:p>
        </p:txBody>
      </p:sp>
      <p:sp>
        <p:nvSpPr>
          <p:cNvPr id="9" name="五边形 8"/>
          <p:cNvSpPr/>
          <p:nvPr userDrawn="1"/>
        </p:nvSpPr>
        <p:spPr>
          <a:xfrm flipH="1">
            <a:off x="8536626" y="4776879"/>
            <a:ext cx="739955" cy="378042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noAutofit/>
          </a:bodyPr>
          <a:lstStyle/>
          <a:p>
            <a:pPr algn="ctr"/>
            <a:fld id="{170C0C04-E408-48A9-82A4-3716296300DE}" type="slidenum">
              <a:rPr lang="zh-CN" altLang="en-US" sz="14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endParaRPr lang="zh-CN" altLang="en-US" kern="0" dirty="0">
              <a:solidFill>
                <a:sysClr val="window" lastClr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6876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 userDrawn="1"/>
        </p:nvGraphicFramePr>
        <p:xfrm>
          <a:off x="0" y="951570"/>
          <a:ext cx="1268760" cy="356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68760"/>
              </a:tblGrid>
              <a:tr h="59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公司介绍</a:t>
                      </a:r>
                      <a:endParaRPr lang="zh-CN" altLang="en-US" sz="14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年度工作概述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成果与应用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工作不足之处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明年工作计划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直接连接符 3"/>
          <p:cNvCxnSpPr/>
          <p:nvPr userDrawn="1"/>
        </p:nvCxnSpPr>
        <p:spPr>
          <a:xfrm>
            <a:off x="2091740" y="951570"/>
            <a:ext cx="62340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 userDrawn="1"/>
        </p:nvGrpSpPr>
        <p:grpSpPr>
          <a:xfrm>
            <a:off x="0" y="2736196"/>
            <a:ext cx="1268760" cy="591140"/>
            <a:chOff x="0" y="1272662"/>
            <a:chExt cx="1691680" cy="788186"/>
          </a:xfrm>
        </p:grpSpPr>
        <p:sp>
          <p:nvSpPr>
            <p:cNvPr id="6" name="矩形 5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200" kern="1200" dirty="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项目成果展示</a:t>
              </a:r>
              <a:endParaRPr lang="zh-CN" altLang="en-US" sz="1200" kern="1200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等腰三角形 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直角三角形 7"/>
          <p:cNvSpPr/>
          <p:nvPr userDrawn="1"/>
        </p:nvSpPr>
        <p:spPr>
          <a:xfrm flipH="1">
            <a:off x="8458201" y="4514851"/>
            <a:ext cx="712721" cy="64007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lvl="0" algn="ctr"/>
            <a:endParaRPr lang="zh-CN" altLang="en-US"/>
          </a:p>
        </p:txBody>
      </p:sp>
      <p:sp>
        <p:nvSpPr>
          <p:cNvPr id="9" name="五边形 8"/>
          <p:cNvSpPr/>
          <p:nvPr userDrawn="1"/>
        </p:nvSpPr>
        <p:spPr>
          <a:xfrm flipH="1">
            <a:off x="8536626" y="4776879"/>
            <a:ext cx="739955" cy="378042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noAutofit/>
          </a:bodyPr>
          <a:lstStyle/>
          <a:p>
            <a:pPr algn="ctr"/>
            <a:fld id="{170C0C04-E408-48A9-82A4-3716296300DE}" type="slidenum">
              <a:rPr lang="zh-CN" altLang="en-US" sz="14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endParaRPr lang="zh-CN" altLang="en-US" kern="0" dirty="0">
              <a:solidFill>
                <a:sysClr val="window" lastClr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6876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 userDrawn="1"/>
        </p:nvGraphicFramePr>
        <p:xfrm>
          <a:off x="0" y="951570"/>
          <a:ext cx="1268760" cy="356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68760"/>
              </a:tblGrid>
              <a:tr h="59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公司介绍</a:t>
                      </a:r>
                      <a:endParaRPr lang="zh-CN" altLang="en-US" sz="14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年度工作概述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项目成果展示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相关建议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明年工作计划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直接连接符 3"/>
          <p:cNvCxnSpPr/>
          <p:nvPr userDrawn="1"/>
        </p:nvCxnSpPr>
        <p:spPr>
          <a:xfrm>
            <a:off x="2091740" y="951570"/>
            <a:ext cx="62340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 userDrawn="1"/>
        </p:nvGrpSpPr>
        <p:grpSpPr>
          <a:xfrm>
            <a:off x="0" y="3329985"/>
            <a:ext cx="1268760" cy="591140"/>
            <a:chOff x="0" y="1272662"/>
            <a:chExt cx="1691680" cy="788186"/>
          </a:xfrm>
        </p:grpSpPr>
        <p:sp>
          <p:nvSpPr>
            <p:cNvPr id="6" name="矩形 5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kern="1200" dirty="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工作不足之处</a:t>
              </a:r>
              <a:endParaRPr lang="zh-CN" altLang="en-US" sz="1200" kern="1200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等腰三角形 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直角三角形 7"/>
          <p:cNvSpPr/>
          <p:nvPr userDrawn="1"/>
        </p:nvSpPr>
        <p:spPr>
          <a:xfrm flipH="1">
            <a:off x="8458201" y="4514851"/>
            <a:ext cx="712721" cy="64007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lvl="0" algn="ctr"/>
            <a:endParaRPr lang="zh-CN" altLang="en-US"/>
          </a:p>
        </p:txBody>
      </p:sp>
      <p:sp>
        <p:nvSpPr>
          <p:cNvPr id="9" name="五边形 8"/>
          <p:cNvSpPr/>
          <p:nvPr userDrawn="1"/>
        </p:nvSpPr>
        <p:spPr>
          <a:xfrm flipH="1">
            <a:off x="8536626" y="4776879"/>
            <a:ext cx="739955" cy="378042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noAutofit/>
          </a:bodyPr>
          <a:lstStyle/>
          <a:p>
            <a:pPr algn="ctr"/>
            <a:fld id="{170C0C04-E408-48A9-82A4-3716296300DE}" type="slidenum">
              <a:rPr lang="zh-CN" altLang="en-US" sz="14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endParaRPr lang="zh-CN" altLang="en-US" kern="0" dirty="0">
              <a:solidFill>
                <a:sysClr val="window" lastClr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6876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 userDrawn="1"/>
        </p:nvGraphicFramePr>
        <p:xfrm>
          <a:off x="0" y="951570"/>
          <a:ext cx="1268760" cy="356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68760"/>
              </a:tblGrid>
              <a:tr h="59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公司介绍</a:t>
                      </a:r>
                      <a:endParaRPr lang="zh-CN" altLang="en-US" sz="14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年度工作概述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项目成果展示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工作不足之处</a:t>
                      </a:r>
                      <a:endParaRPr lang="zh-CN" alt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  <a:endParaRPr lang="zh-CN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直接连接符 3"/>
          <p:cNvCxnSpPr/>
          <p:nvPr userDrawn="1"/>
        </p:nvCxnSpPr>
        <p:spPr>
          <a:xfrm>
            <a:off x="2091740" y="951570"/>
            <a:ext cx="62340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 userDrawn="1"/>
        </p:nvGrpSpPr>
        <p:grpSpPr>
          <a:xfrm>
            <a:off x="0" y="3923712"/>
            <a:ext cx="1268760" cy="591140"/>
            <a:chOff x="0" y="1272662"/>
            <a:chExt cx="1691680" cy="788186"/>
          </a:xfrm>
        </p:grpSpPr>
        <p:sp>
          <p:nvSpPr>
            <p:cNvPr id="6" name="矩形 5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kern="1200" dirty="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明年工作计划</a:t>
              </a:r>
              <a:endParaRPr lang="zh-CN" altLang="en-US" sz="1200" kern="1200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等腰三角形 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直角三角形 7"/>
          <p:cNvSpPr/>
          <p:nvPr userDrawn="1"/>
        </p:nvSpPr>
        <p:spPr>
          <a:xfrm flipH="1">
            <a:off x="8458201" y="4514851"/>
            <a:ext cx="712721" cy="64007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lvl="0" algn="ctr"/>
            <a:endParaRPr lang="zh-CN" altLang="en-US"/>
          </a:p>
        </p:txBody>
      </p:sp>
      <p:sp>
        <p:nvSpPr>
          <p:cNvPr id="9" name="五边形 8"/>
          <p:cNvSpPr/>
          <p:nvPr userDrawn="1"/>
        </p:nvSpPr>
        <p:spPr>
          <a:xfrm flipH="1">
            <a:off x="8536626" y="4776879"/>
            <a:ext cx="739955" cy="378042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noAutofit/>
          </a:bodyPr>
          <a:lstStyle/>
          <a:p>
            <a:pPr algn="ctr"/>
            <a:fld id="{170C0C04-E408-48A9-82A4-3716296300DE}" type="slidenum">
              <a:rPr lang="zh-CN" altLang="en-US" sz="14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endParaRPr lang="zh-CN" altLang="en-US" kern="0" dirty="0">
              <a:solidFill>
                <a:sysClr val="window" lastClr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slow" advTm="0">
    <p:cove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等腰三角形 41"/>
          <p:cNvSpPr/>
          <p:nvPr/>
        </p:nvSpPr>
        <p:spPr>
          <a:xfrm rot="10800000">
            <a:off x="801709" y="-2"/>
            <a:ext cx="1298240" cy="656822"/>
          </a:xfrm>
          <a:prstGeom prst="triangle">
            <a:avLst/>
          </a:prstGeom>
          <a:solidFill>
            <a:srgbClr val="0070C0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43" name="直角三角形 42"/>
          <p:cNvSpPr/>
          <p:nvPr/>
        </p:nvSpPr>
        <p:spPr>
          <a:xfrm flipH="1" flipV="1">
            <a:off x="7939825" y="-2"/>
            <a:ext cx="1204175" cy="1204175"/>
          </a:xfrm>
          <a:prstGeom prst="rtTriangle">
            <a:avLst/>
          </a:prstGeom>
          <a:solidFill>
            <a:srgbClr val="0070C0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44" name="等腰三角形 43"/>
          <p:cNvSpPr/>
          <p:nvPr/>
        </p:nvSpPr>
        <p:spPr>
          <a:xfrm rot="10800000" flipV="1">
            <a:off x="5903843" y="3520307"/>
            <a:ext cx="3240156" cy="1623193"/>
          </a:xfrm>
          <a:prstGeom prst="triangle">
            <a:avLst/>
          </a:prstGeom>
          <a:solidFill>
            <a:srgbClr val="0070C0">
              <a:alpha val="40000"/>
            </a:srgbClr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80" name="等腰三角形 79"/>
          <p:cNvSpPr/>
          <p:nvPr/>
        </p:nvSpPr>
        <p:spPr>
          <a:xfrm rot="5400000" flipV="1">
            <a:off x="6782107" y="3766945"/>
            <a:ext cx="988452" cy="495176"/>
          </a:xfrm>
          <a:prstGeom prst="triangle">
            <a:avLst/>
          </a:prstGeom>
          <a:solidFill>
            <a:srgbClr val="0070C0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81" name="等腰三角形 80"/>
          <p:cNvSpPr/>
          <p:nvPr/>
        </p:nvSpPr>
        <p:spPr>
          <a:xfrm rot="10800000" flipH="1" flipV="1">
            <a:off x="6535468" y="4013584"/>
            <a:ext cx="988452" cy="495176"/>
          </a:xfrm>
          <a:prstGeom prst="triangle">
            <a:avLst/>
          </a:prstGeom>
          <a:solidFill>
            <a:srgbClr val="0070C0">
              <a:alpha val="60000"/>
            </a:srgbClr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82" name="等腰三角形 81"/>
          <p:cNvSpPr/>
          <p:nvPr/>
        </p:nvSpPr>
        <p:spPr>
          <a:xfrm rot="10800000" flipV="1">
            <a:off x="-9173" y="2181310"/>
            <a:ext cx="5913014" cy="2962191"/>
          </a:xfrm>
          <a:prstGeom prst="triangle">
            <a:avLst/>
          </a:prstGeom>
          <a:solidFill>
            <a:srgbClr val="0070C0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84" name="TextBox 83"/>
          <p:cNvSpPr txBox="1"/>
          <p:nvPr/>
        </p:nvSpPr>
        <p:spPr>
          <a:xfrm>
            <a:off x="139065" y="771525"/>
            <a:ext cx="86074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sz="4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文学阅读与创意表达任务群下课堂写作练习的实践研究</a:t>
            </a:r>
            <a:endParaRPr lang="zh-CN" sz="4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780269" y="2571814"/>
            <a:ext cx="381642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anose="02010600040101010101" charset="-122"/>
                <a:ea typeface="华文楷体" panose="02010600040101010101" charset="-122"/>
              </a:rPr>
              <a:t>文献研究</a:t>
            </a:r>
            <a:endParaRPr lang="zh-CN" altLang="en-US" sz="3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86" name="等腰三角形 85"/>
          <p:cNvSpPr/>
          <p:nvPr/>
        </p:nvSpPr>
        <p:spPr>
          <a:xfrm rot="10800000">
            <a:off x="1611467" y="-2"/>
            <a:ext cx="1678385" cy="849151"/>
          </a:xfrm>
          <a:prstGeom prst="triangle">
            <a:avLst/>
          </a:prstGeom>
          <a:solidFill>
            <a:srgbClr val="0070C0">
              <a:alpha val="40000"/>
            </a:srgbClr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80" grpId="0" animBg="1"/>
      <p:bldP spid="81" grpId="0" animBg="1"/>
      <p:bldP spid="82" grpId="0" animBg="1"/>
      <p:bldP spid="84" grpId="0"/>
      <p:bldP spid="85" grpId="0"/>
      <p:bldP spid="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35560" y="1285875"/>
            <a:ext cx="9079230" cy="330898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899795" y="411480"/>
            <a:ext cx="38201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一、研究内容</a:t>
            </a:r>
            <a:endParaRPr lang="zh-CN" altLang="en-US" sz="4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72745" y="1285875"/>
            <a:ext cx="8506460" cy="2584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“文学阅读与创意表达”学习任务群旨在引导学生通过语文大单元任务群实践活动,触摸文学语言,感悟文学形象,欣赏和评价文学作品，以文学的方式表达自己独特的体验与思考,最终尝试创作文学作品,从而提高审美品位，形成健康的审美意识和正确的审美观念。以大单元学习任务群组织与呈现课程内容，</a:t>
            </a:r>
            <a:r>
              <a:rPr lang="zh-CN" altLang="en-US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一</a:t>
            </a:r>
            <a:r>
              <a:rPr lang="en-US" altLang="zh-CN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个单元就是</a:t>
            </a:r>
            <a:r>
              <a:rPr lang="zh-CN" altLang="en-US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一</a:t>
            </a:r>
            <a:r>
              <a:rPr lang="en-US" altLang="zh-CN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个相对独立的指向文学素养，体现完整教学过程的课程细胞，能够使自然单元碎片化的文学知识、读写技能相互联系形成板块。</a:t>
            </a:r>
            <a:endParaRPr lang="en-US" altLang="zh-CN" b="1" dirty="0" smtClean="0">
              <a:solidFill>
                <a:schemeClr val="bg1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251460" y="699135"/>
            <a:ext cx="9079230" cy="330898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67360" y="915035"/>
            <a:ext cx="8506460" cy="2584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       写作是学生运用语言文字进行表达和交流的重要方式</a:t>
            </a:r>
            <a:r>
              <a:rPr lang="zh-CN" altLang="en-US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，</a:t>
            </a:r>
            <a:r>
              <a:rPr lang="en-US" altLang="zh-CN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是学生认识世界、认识自我，创造性表述的过程，写作能力是学生语文素养的综合体现。在小学语文课堂设计内容多彩、形式各样的写作练习，能够在有效的时间内激发学生的写作热情，更好地帮助学生吸收和理解语文知识，提高学生的写作水平。</a:t>
            </a:r>
            <a:r>
              <a:rPr lang="en-US" altLang="zh-CN" b="1" dirty="0" smtClean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作为教师，应该充当学生学习的激发者与指引者，为学生创设适宜其习作的课堂环境,设置生动有趣的具体情境,增强学生的写作信心。</a:t>
            </a:r>
            <a:endParaRPr lang="en-US" altLang="zh-CN" b="1" dirty="0" smtClean="0">
              <a:solidFill>
                <a:schemeClr val="bg1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605" y="411480"/>
            <a:ext cx="357695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sz="2700" dirty="0">
                <a:solidFill>
                  <a:srgbClr val="0066CC"/>
                </a:solidFill>
              </a:rPr>
              <a:t>二、研究成果</a:t>
            </a:r>
            <a:endParaRPr lang="zh-CN" sz="2700" dirty="0">
              <a:solidFill>
                <a:srgbClr val="0066CC"/>
              </a:solidFill>
            </a:endParaRPr>
          </a:p>
        </p:txBody>
      </p:sp>
      <p:sp>
        <p:nvSpPr>
          <p:cNvPr id="83" name="TextBox 82"/>
          <p:cNvSpPr txBox="1"/>
          <p:nvPr>
            <p:custDataLst>
              <p:tags r:id="rId1"/>
            </p:custDataLst>
          </p:nvPr>
        </p:nvSpPr>
        <p:spPr>
          <a:xfrm>
            <a:off x="899795" y="1203325"/>
            <a:ext cx="6499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1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、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树立课堂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读写目标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，全面强化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课堂效率</a:t>
            </a:r>
            <a:endParaRPr lang="en-US" altLang="zh-CN" dirty="0" smtClean="0">
              <a:solidFill>
                <a:srgbClr val="FFC000"/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  <p:sp>
        <p:nvSpPr>
          <p:cNvPr id="17" name="TextBox 82"/>
          <p:cNvSpPr txBox="1"/>
          <p:nvPr>
            <p:custDataLst>
              <p:tags r:id="rId2"/>
            </p:custDataLst>
          </p:nvPr>
        </p:nvSpPr>
        <p:spPr>
          <a:xfrm>
            <a:off x="899795" y="1779270"/>
            <a:ext cx="6499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2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、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细化阅读内容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讲解，学习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遣词造句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手法</a:t>
            </a:r>
            <a:endParaRPr lang="en-US" altLang="zh-CN" dirty="0" smtClean="0"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  <p:sp>
        <p:nvSpPr>
          <p:cNvPr id="18" name="TextBox 82"/>
          <p:cNvSpPr txBox="1"/>
          <p:nvPr>
            <p:custDataLst>
              <p:tags r:id="rId3"/>
            </p:custDataLst>
          </p:nvPr>
        </p:nvSpPr>
        <p:spPr>
          <a:xfrm>
            <a:off x="899795" y="2379345"/>
            <a:ext cx="6499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3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、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建立写作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提纲意识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，反复阅读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润色文章</a:t>
            </a:r>
            <a:endParaRPr lang="en-US" altLang="zh-CN" dirty="0" smtClean="0">
              <a:solidFill>
                <a:srgbClr val="FFC000"/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  <p:sp>
        <p:nvSpPr>
          <p:cNvPr id="2" name="TextBox 82"/>
          <p:cNvSpPr txBox="1"/>
          <p:nvPr>
            <p:custDataLst>
              <p:tags r:id="rId4"/>
            </p:custDataLst>
          </p:nvPr>
        </p:nvSpPr>
        <p:spPr>
          <a:xfrm>
            <a:off x="899795" y="3008630"/>
            <a:ext cx="6499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4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、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发挥教学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迁移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价值，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整合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设计读写作业</a:t>
            </a:r>
            <a:endParaRPr lang="en-US" altLang="zh-CN" dirty="0" smtClean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  <p:sp>
        <p:nvSpPr>
          <p:cNvPr id="4" name="TextBox 82"/>
          <p:cNvSpPr txBox="1"/>
          <p:nvPr>
            <p:custDataLst>
              <p:tags r:id="rId5"/>
            </p:custDataLst>
          </p:nvPr>
        </p:nvSpPr>
        <p:spPr>
          <a:xfrm>
            <a:off x="899795" y="3723640"/>
            <a:ext cx="6499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5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、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边观察边</a:t>
            </a:r>
            <a:r>
              <a:rPr lang="en-US" altLang="zh-CN" dirty="0" smtClean="0">
                <a:solidFill>
                  <a:srgbClr val="FFC000"/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想象和联想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。</a:t>
            </a:r>
            <a:endParaRPr lang="en-US" altLang="zh-CN" dirty="0" smtClean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605" y="411480"/>
            <a:ext cx="489331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sz="2700" dirty="0">
                <a:solidFill>
                  <a:srgbClr val="0066CC"/>
                </a:solidFill>
              </a:rPr>
              <a:t>三、有代表性的观点和做法</a:t>
            </a:r>
            <a:endParaRPr lang="zh-CN" sz="2700" dirty="0">
              <a:solidFill>
                <a:srgbClr val="0066CC"/>
              </a:solidFill>
            </a:endParaRPr>
          </a:p>
        </p:txBody>
      </p:sp>
      <p:sp>
        <p:nvSpPr>
          <p:cNvPr id="83" name="TextBox 82"/>
          <p:cNvSpPr txBox="1"/>
          <p:nvPr>
            <p:custDataLst>
              <p:tags r:id="rId1"/>
            </p:custDataLst>
          </p:nvPr>
        </p:nvSpPr>
        <p:spPr>
          <a:xfrm>
            <a:off x="899795" y="1203325"/>
            <a:ext cx="649986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       </a:t>
            </a:r>
            <a:r>
              <a:rPr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袁爱国在《学为中心的创意表达教学路径》中指出：“文学阅读与创意表达”任务群旨在引导学生感受文学作品语言、形象、情感等方面的独特魅力和思想内涵，提升审美能力和审美品位；鼓励学生在口头交流和书面创作中，运用多样的形式呈现作品，发挥自己的创造性。因此，阅读经典文学作品，有利于学生进行审美鉴赏与创造，激活学生表达的创意。以文学阅读激活创意表达，关键在于寻找读写练习的契合点。从写作技法的学习，走向写作内容的选择以及学习情境的设计，将生活情境转化为学习情境，通过学习任务、学习过程、学习评价的细化落实，引导学生在学习情境中激活创新思维，形成写作创意，并实现创意表达。</a:t>
            </a:r>
            <a:endParaRPr dirty="0" smtClean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605" y="411480"/>
            <a:ext cx="489331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sz="2700" dirty="0">
                <a:solidFill>
                  <a:srgbClr val="0066CC"/>
                </a:solidFill>
              </a:rPr>
              <a:t>三、有代表性的观点和做法</a:t>
            </a:r>
            <a:endParaRPr lang="zh-CN" sz="2700" dirty="0">
              <a:solidFill>
                <a:srgbClr val="0066CC"/>
              </a:solidFill>
            </a:endParaRPr>
          </a:p>
        </p:txBody>
      </p:sp>
      <p:sp>
        <p:nvSpPr>
          <p:cNvPr id="83" name="TextBox 82"/>
          <p:cNvSpPr txBox="1"/>
          <p:nvPr>
            <p:custDataLst>
              <p:tags r:id="rId1"/>
            </p:custDataLst>
          </p:nvPr>
        </p:nvSpPr>
        <p:spPr>
          <a:xfrm>
            <a:off x="899795" y="1203325"/>
            <a:ext cx="649986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       </a:t>
            </a:r>
            <a:r>
              <a:rPr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孙俊成《小学语文课堂写作教学略谈》中提出：以读促写。防止学生在日常的训练中对习作产生厌烦情绪，要努力结合学生的实际，培养他们写作文的兴趣和热情。如引导学生在课文中学习写作方法。小学课文都是经过层层筛选的，适合小学生学习需要、发展需要的，文质兼美、内容饱满、生动活泼的好文章，所以我们在教学中要结合这些课文，让学生在学习课文的过程中学习写作的方法。</a:t>
            </a:r>
            <a:endParaRPr dirty="0" smtClean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605" y="411480"/>
            <a:ext cx="489331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sz="2700" dirty="0">
                <a:solidFill>
                  <a:srgbClr val="0066CC"/>
                </a:solidFill>
              </a:rPr>
              <a:t>三、有代表性的观点和做法</a:t>
            </a:r>
            <a:endParaRPr lang="zh-CN" sz="2700" dirty="0">
              <a:solidFill>
                <a:srgbClr val="0066CC"/>
              </a:solidFill>
            </a:endParaRPr>
          </a:p>
        </p:txBody>
      </p:sp>
      <p:sp>
        <p:nvSpPr>
          <p:cNvPr id="83" name="TextBox 82"/>
          <p:cNvSpPr txBox="1"/>
          <p:nvPr>
            <p:custDataLst>
              <p:tags r:id="rId1"/>
            </p:custDataLst>
          </p:nvPr>
        </p:nvSpPr>
        <p:spPr>
          <a:xfrm>
            <a:off x="899795" y="1203325"/>
            <a:ext cx="649986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       </a:t>
            </a:r>
            <a:r>
              <a:rPr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 周春霞《试论语文课堂写作教学的有效策略》中指出：教师可在语文课堂写作教学中运用情境导入教学模式。这种教学模式是指教师结合教学目标创设相应的教学情境，将学生快速带入写作状态，并拉近学生与写作目标的距离。在实际教学中应用情境导入教学模式时，教师可根据写作教学内容，借助互联网平台广泛搜集视频资源、图片资源、音频 资源等，形成教学课件，并展示给学生，以此让学生深入理解教学内容和写作素材，产生写作灵感，提升写作水平。</a:t>
            </a:r>
            <a:endParaRPr dirty="0" smtClean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605" y="411480"/>
            <a:ext cx="489331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sz="2700" dirty="0">
                <a:solidFill>
                  <a:srgbClr val="0066CC"/>
                </a:solidFill>
              </a:rPr>
              <a:t>三、有代表性的观点和做法</a:t>
            </a:r>
            <a:endParaRPr lang="zh-CN" sz="2700" dirty="0">
              <a:solidFill>
                <a:srgbClr val="0066CC"/>
              </a:solidFill>
            </a:endParaRPr>
          </a:p>
        </p:txBody>
      </p:sp>
      <p:sp>
        <p:nvSpPr>
          <p:cNvPr id="83" name="TextBox 82"/>
          <p:cNvSpPr txBox="1"/>
          <p:nvPr>
            <p:custDataLst>
              <p:tags r:id="rId1"/>
            </p:custDataLst>
          </p:nvPr>
        </p:nvSpPr>
        <p:spPr>
          <a:xfrm>
            <a:off x="899795" y="1203325"/>
            <a:ext cx="649986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     </a:t>
            </a:r>
            <a:r>
              <a:rPr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袁媛《提高小学语文课堂写作教学效率的几点建议》小学语文写作教学不能局限与教材，小学语文教师要引导学生多读课外书，这样不仅能够丰富学生的知识，还能让学生积累丰富的写作素材。 另外，小学语 文教师还可以让学生在阅读课外书时写读书笔记，这样就在丰富阅读的同时锻炼了学生的写作能力。具体来说，小学语文教师可以在班上设置一个读书分享角，让学生将自己在阅读中看到的好词佳句摘抄下来和同学们分享，每周举行一次读书交流会，让学生交流自己的读书笔记。 通过这样的方式，能够营造良好的阅读氛围与写作氛围，从而提升小学语文课堂写作教学效率。</a:t>
            </a:r>
            <a:endParaRPr dirty="0" smtClean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605" y="411480"/>
            <a:ext cx="489331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sz="2700" dirty="0">
                <a:solidFill>
                  <a:srgbClr val="0066CC"/>
                </a:solidFill>
              </a:rPr>
              <a:t>三、有代表性的观点和做法</a:t>
            </a:r>
            <a:endParaRPr lang="zh-CN" sz="2700" dirty="0">
              <a:solidFill>
                <a:srgbClr val="0066CC"/>
              </a:solidFill>
            </a:endParaRPr>
          </a:p>
        </p:txBody>
      </p:sp>
      <p:sp>
        <p:nvSpPr>
          <p:cNvPr id="83" name="TextBox 82"/>
          <p:cNvSpPr txBox="1"/>
          <p:nvPr>
            <p:custDataLst>
              <p:tags r:id="rId1"/>
            </p:custDataLst>
          </p:nvPr>
        </p:nvSpPr>
        <p:spPr>
          <a:xfrm>
            <a:off x="899795" y="1203325"/>
            <a:ext cx="649986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       </a:t>
            </a:r>
            <a:r>
              <a:rPr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仿宋" panose="02010609060101010101" charset="-122"/>
                <a:sym typeface="+mn-ea"/>
              </a:rPr>
              <a:t>限时写作。在语文教学中，我们要经常根据每个章节后面的写作练习，或者针对某一篇课文的写作特点组织限时写作训练，让学生克服面对作文时，只是想而不动笔，或者拖延、恐惧的心理。在教学中我们经常会发现，有些学生对着本子，盯着写作题目，就是半天不动笔。有觉得自己没法驾驭作文写作的心理，也有根本不知道怎么写的情况。开展限时写作训练，首先能提高学生的写作速度，让学生克服心理障碍，动笔写作；其次，让学生觉得不写不行，从而提高他们对写作的重视，提高写作意识；最后，能锻炼学生想写、敢写的一种习惯和能力，让学生从心里克服写作的障碍，爱上作文，提高写作能力。</a:t>
            </a:r>
            <a:endParaRPr dirty="0" smtClean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DIAGRAM_VIRTUALLY_FRAME" val="{&quot;height&quot;:231.35,&quot;left&quot;:73.98283464566929,&quot;top&quot;:106.1,&quot;width&quot;:582.3671653543307}"/>
</p:tagLst>
</file>

<file path=ppt/tags/tag10.xml><?xml version="1.0" encoding="utf-8"?>
<p:tagLst xmlns:p="http://schemas.openxmlformats.org/presentationml/2006/main">
  <p:tag name="KSO_WM_DIAGRAM_VIRTUALLY_FRAME" val="{&quot;height&quot;:231.35,&quot;left&quot;:73.98283464566929,&quot;top&quot;:106.1,&quot;width&quot;:582.3671653543307}"/>
</p:tagLst>
</file>

<file path=ppt/tags/tag11.xml><?xml version="1.0" encoding="utf-8"?>
<p:tagLst xmlns:p="http://schemas.openxmlformats.org/presentationml/2006/main">
  <p:tag name="ISPRING_RESOURCE_PATHS_HASH_2" val="44f7b2617ee207551e580297ad8a35c5636a42"/>
  <p:tag name="commondata" val="eyJoZGlkIjoiOTg5N2EyMDEyZjk1OTMyMGZlNDllYjFhNWEwMTAyZjUifQ=="/>
</p:tagLst>
</file>

<file path=ppt/tags/tag2.xml><?xml version="1.0" encoding="utf-8"?>
<p:tagLst xmlns:p="http://schemas.openxmlformats.org/presentationml/2006/main">
  <p:tag name="KSO_WM_BEAUTIFY_FLAG" val=""/>
  <p:tag name="KSO_WM_DIAGRAM_VIRTUALLY_FRAME" val="{&quot;height&quot;:231.35,&quot;left&quot;:73.98283464566929,&quot;top&quot;:106.1,&quot;width&quot;:582.3671653543307}"/>
</p:tagLst>
</file>

<file path=ppt/tags/tag3.xml><?xml version="1.0" encoding="utf-8"?>
<p:tagLst xmlns:p="http://schemas.openxmlformats.org/presentationml/2006/main">
  <p:tag name="KSO_WM_BEAUTIFY_FLAG" val=""/>
  <p:tag name="KSO_WM_DIAGRAM_VIRTUALLY_FRAME" val="{&quot;height&quot;:231.35,&quot;left&quot;:73.98283464566929,&quot;top&quot;:106.1,&quot;width&quot;:582.3671653543307}"/>
</p:tagLst>
</file>

<file path=ppt/tags/tag4.xml><?xml version="1.0" encoding="utf-8"?>
<p:tagLst xmlns:p="http://schemas.openxmlformats.org/presentationml/2006/main">
  <p:tag name="KSO_WM_BEAUTIFY_FLAG" val=""/>
  <p:tag name="KSO_WM_DIAGRAM_VIRTUALLY_FRAME" val="{&quot;height&quot;:231.35,&quot;left&quot;:73.98283464566929,&quot;top&quot;:106.1,&quot;width&quot;:582.3671653543307}"/>
</p:tagLst>
</file>

<file path=ppt/tags/tag5.xml><?xml version="1.0" encoding="utf-8"?>
<p:tagLst xmlns:p="http://schemas.openxmlformats.org/presentationml/2006/main">
  <p:tag name="KSO_WM_BEAUTIFY_FLAG" val=""/>
  <p:tag name="KSO_WM_DIAGRAM_VIRTUALLY_FRAME" val="{&quot;height&quot;:231.35,&quot;left&quot;:73.98283464566929,&quot;top&quot;:106.1,&quot;width&quot;:582.3671653543307}"/>
</p:tagLst>
</file>

<file path=ppt/tags/tag6.xml><?xml version="1.0" encoding="utf-8"?>
<p:tagLst xmlns:p="http://schemas.openxmlformats.org/presentationml/2006/main">
  <p:tag name="KSO_WM_DIAGRAM_VIRTUALLY_FRAME" val="{&quot;height&quot;:231.35,&quot;left&quot;:73.98283464566929,&quot;top&quot;:106.1,&quot;width&quot;:582.3671653543307}"/>
</p:tagLst>
</file>

<file path=ppt/tags/tag7.xml><?xml version="1.0" encoding="utf-8"?>
<p:tagLst xmlns:p="http://schemas.openxmlformats.org/presentationml/2006/main">
  <p:tag name="KSO_WM_DIAGRAM_VIRTUALLY_FRAME" val="{&quot;height&quot;:231.35,&quot;left&quot;:73.98283464566929,&quot;top&quot;:106.1,&quot;width&quot;:582.3671653543307}"/>
</p:tagLst>
</file>

<file path=ppt/tags/tag8.xml><?xml version="1.0" encoding="utf-8"?>
<p:tagLst xmlns:p="http://schemas.openxmlformats.org/presentationml/2006/main">
  <p:tag name="KSO_WM_DIAGRAM_VIRTUALLY_FRAME" val="{&quot;height&quot;:231.35,&quot;left&quot;:73.98283464566929,&quot;top&quot;:106.1,&quot;width&quot;:582.3671653543307}"/>
</p:tagLst>
</file>

<file path=ppt/tags/tag9.xml><?xml version="1.0" encoding="utf-8"?>
<p:tagLst xmlns:p="http://schemas.openxmlformats.org/presentationml/2006/main">
  <p:tag name="KSO_WM_DIAGRAM_VIRTUALLY_FRAME" val="{&quot;height&quot;:231.35,&quot;left&quot;:73.98283464566929,&quot;top&quot;:106.1,&quot;width&quot;:582.3671653543307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1807</Words>
  <Application>WPS 演示</Application>
  <PresentationFormat>全屏显示(16:9)</PresentationFormat>
  <Paragraphs>42</Paragraphs>
  <Slides>9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Arial Unicode MS</vt:lpstr>
      <vt:lpstr>Calibri</vt:lpstr>
      <vt:lpstr>华文楷体</vt:lpstr>
      <vt:lpstr>DFKai-SB</vt:lpstr>
      <vt:lpstr>MingLiU-ExtB</vt:lpstr>
      <vt:lpstr>方正粗黑宋简体</vt:lpstr>
      <vt:lpstr>仿宋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刘冰倩</cp:lastModifiedBy>
  <cp:revision>60</cp:revision>
  <dcterms:created xsi:type="dcterms:W3CDTF">2015-12-11T10:58:00Z</dcterms:created>
  <dcterms:modified xsi:type="dcterms:W3CDTF">2024-04-28T02:12:42Z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97072B9CF31345268EDE224DD2F0047E_13</vt:lpwstr>
  </property>
  <property fmtid="{D5CDD505-2E9C-101B-9397-08002B2CF9AE}" pid="3" name="KSOProductBuildVer">
    <vt:lpwstr>2052-12.1.0.16729</vt:lpwstr>
  </property>
</Properties>
</file>