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80" r:id="rId3"/>
    <p:sldId id="374" r:id="rId4"/>
    <p:sldId id="375" r:id="rId5"/>
    <p:sldId id="384" r:id="rId6"/>
    <p:sldId id="387" r:id="rId7"/>
    <p:sldId id="378" r:id="rId8"/>
    <p:sldId id="376" r:id="rId9"/>
    <p:sldId id="393" r:id="rId10"/>
    <p:sldId id="391" r:id="rId11"/>
    <p:sldId id="392" r:id="rId12"/>
    <p:sldId id="388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400" b="0" i="0" u="none" kern="1200" baseline="0">
        <a:solidFill>
          <a:schemeClr val="bg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400" b="0" i="0" u="none" kern="1200" baseline="0">
        <a:solidFill>
          <a:schemeClr val="bg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400" b="0" i="0" u="none" kern="1200" baseline="0">
        <a:solidFill>
          <a:schemeClr val="bg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400" b="0" i="0" u="none" kern="1200" baseline="0">
        <a:solidFill>
          <a:schemeClr val="bg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400" b="0" i="0" u="none" kern="1200" baseline="0">
        <a:solidFill>
          <a:schemeClr val="bg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400" b="0" i="0" u="none" kern="1200" baseline="0">
        <a:solidFill>
          <a:schemeClr val="bg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400" b="0" i="0" u="none" kern="1200" baseline="0">
        <a:solidFill>
          <a:schemeClr val="bg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400" b="0" i="0" u="none" kern="1200" baseline="0">
        <a:solidFill>
          <a:schemeClr val="bg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400" b="0" i="0" u="none" kern="1200" baseline="0">
        <a:solidFill>
          <a:schemeClr val="bg1"/>
        </a:solidFill>
        <a:latin typeface="Verdana" panose="020B060403050404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2F3E"/>
    <a:srgbClr val="326E4F"/>
    <a:srgbClr val="990033"/>
    <a:srgbClr val="CC0000"/>
    <a:srgbClr val="EAEAEA"/>
    <a:srgbClr val="DDDDDD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 descr="Light horizontal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blipFill rotWithShape="0">
            <a:blip r:embed="rId13"/>
          </a:blipFill>
          <a:ln w="9525">
            <a:noFill/>
          </a:ln>
        </p:spPr>
        <p:txBody>
          <a:bodyPr wrap="none" anchor="ctr" anchorCtr="0"/>
          <a:p>
            <a:pPr lvl="0" eaLnBrk="1" hangingPunct="1">
              <a:buNone/>
            </a:pPr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1027" name="Rectangle 3"/>
          <p:cNvSpPr/>
          <p:nvPr/>
        </p:nvSpPr>
        <p:spPr>
          <a:xfrm>
            <a:off x="0" y="-14287"/>
            <a:ext cx="9144000" cy="6794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lvl="0" eaLnBrk="1" hangingPunct="1">
              <a:buNone/>
            </a:pPr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1028" name="Line 4"/>
          <p:cNvSpPr/>
          <p:nvPr/>
        </p:nvSpPr>
        <p:spPr>
          <a:xfrm>
            <a:off x="468313" y="6410325"/>
            <a:ext cx="8424862" cy="0"/>
          </a:xfrm>
          <a:prstGeom prst="line">
            <a:avLst/>
          </a:prstGeom>
          <a:ln w="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9" name="AutoShape 5"/>
          <p:cNvSpPr/>
          <p:nvPr/>
        </p:nvSpPr>
        <p:spPr>
          <a:xfrm>
            <a:off x="468313" y="233363"/>
            <a:ext cx="7488237" cy="720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lvl="0" eaLnBrk="1" hangingPunct="1">
              <a:buNone/>
            </a:pPr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body" idx="1"/>
          </p:nvPr>
        </p:nvSpPr>
        <p:spPr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Click to edit Master text styles</a:t>
            </a:r>
            <a:endParaRPr lang="zh-CN" altLang="zh-CN" dirty="0"/>
          </a:p>
          <a:p>
            <a:pPr lvl="1"/>
            <a:r>
              <a:rPr lang="zh-CN" altLang="zh-CN" dirty="0"/>
              <a:t>Second level</a:t>
            </a:r>
            <a:endParaRPr lang="zh-CN" altLang="zh-CN" dirty="0"/>
          </a:p>
          <a:p>
            <a:pPr lvl="2"/>
            <a:r>
              <a:rPr lang="zh-CN" altLang="zh-CN" dirty="0"/>
              <a:t>Third level</a:t>
            </a:r>
            <a:endParaRPr lang="zh-CN" altLang="zh-CN" dirty="0"/>
          </a:p>
          <a:p>
            <a:pPr lvl="3"/>
            <a:r>
              <a:rPr lang="zh-CN" altLang="zh-CN" dirty="0"/>
              <a:t>Fourth level</a:t>
            </a:r>
            <a:endParaRPr lang="zh-CN" altLang="zh-CN" dirty="0"/>
          </a:p>
          <a:p>
            <a:pPr lvl="4"/>
            <a:r>
              <a:rPr lang="zh-CN" altLang="zh-CN" dirty="0"/>
              <a:t>Fifth level</a:t>
            </a:r>
            <a:endParaRPr lang="zh-CN" altLang="zh-CN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667000" cy="255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000" b="1" smtClean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www.themegallery.com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b="1" smtClean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6513"/>
            <a:ext cx="2133600" cy="211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000" b="1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Verdana" panose="020B0604030504040204" pitchFamily="34" charset="0"/>
              </a:rPr>
            </a:fld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1034" name="Rectangle 10"/>
          <p:cNvSpPr>
            <a:spLocks noGrp="1"/>
          </p:cNvSpPr>
          <p:nvPr>
            <p:ph type="title"/>
          </p:nvPr>
        </p:nvSpPr>
        <p:spPr>
          <a:xfrm>
            <a:off x="547688" y="319088"/>
            <a:ext cx="7162800" cy="563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zh-CN" dirty="0"/>
              <a:t>Click to edit Master title style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50" name="Rectangle 3"/>
          <p:cNvSpPr>
            <a:spLocks noGrp="1"/>
          </p:cNvSpPr>
          <p:nvPr>
            <p:ph type="title" idx="4294967295"/>
          </p:nvPr>
        </p:nvSpPr>
        <p:spPr>
          <a:xfrm>
            <a:off x="1484313" y="1484313"/>
            <a:ext cx="7162800" cy="475297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051" name="Rectangle 3"/>
          <p:cNvSpPr txBox="1"/>
          <p:nvPr/>
        </p:nvSpPr>
        <p:spPr>
          <a:xfrm>
            <a:off x="1484313" y="485775"/>
            <a:ext cx="7162800" cy="563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2052" name="Text Box 4"/>
          <p:cNvSpPr txBox="1"/>
          <p:nvPr/>
        </p:nvSpPr>
        <p:spPr>
          <a:xfrm>
            <a:off x="3492500" y="333375"/>
            <a:ext cx="3230563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 好奇的长颈鹿</a:t>
            </a:r>
            <a:endParaRPr lang="en-US" altLang="zh-CN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077" name="Picture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4438" y="1701800"/>
            <a:ext cx="5254625" cy="421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Text Box 6"/>
          <p:cNvSpPr txBox="1"/>
          <p:nvPr/>
        </p:nvSpPr>
        <p:spPr>
          <a:xfrm>
            <a:off x="6300788" y="6094413"/>
            <a:ext cx="2468562" cy="395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猜猜是什么动物吧！</a:t>
            </a:r>
            <a:endParaRPr lang="zh-CN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079" name="Picture 7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1270000"/>
            <a:ext cx="3817938" cy="485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8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38" y="1270000"/>
            <a:ext cx="3816350" cy="4849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9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0" y="1270000"/>
            <a:ext cx="3960813" cy="4813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10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800" y="1270000"/>
            <a:ext cx="4464050" cy="4873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0" name="Rectangle 3"/>
          <p:cNvSpPr txBox="1"/>
          <p:nvPr/>
        </p:nvSpPr>
        <p:spPr>
          <a:xfrm>
            <a:off x="1484313" y="485775"/>
            <a:ext cx="7162800" cy="563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11267" name="Text Box 3"/>
          <p:cNvSpPr txBox="1"/>
          <p:nvPr/>
        </p:nvSpPr>
        <p:spPr>
          <a:xfrm>
            <a:off x="2916238" y="333375"/>
            <a:ext cx="639762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 </a:t>
            </a:r>
            <a:endParaRPr lang="zh-CN" altLang="en-US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1268" name="Text Box 4"/>
          <p:cNvSpPr txBox="1"/>
          <p:nvPr/>
        </p:nvSpPr>
        <p:spPr>
          <a:xfrm>
            <a:off x="2413000" y="333375"/>
            <a:ext cx="5465763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好奇的长颈鹿——</a:t>
            </a:r>
            <a:r>
              <a:rPr lang="zh-CN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（绘画步骤）</a:t>
            </a:r>
            <a:endParaRPr lang="zh-CN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1269" name="Picture 5" descr="IMG_41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1319213"/>
            <a:ext cx="6624638" cy="5065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2290" name="Text Box 2"/>
          <p:cNvSpPr txBox="1"/>
          <p:nvPr/>
        </p:nvSpPr>
        <p:spPr>
          <a:xfrm>
            <a:off x="7019925" y="404813"/>
            <a:ext cx="1708150" cy="395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（学生作品）</a:t>
            </a:r>
            <a:endParaRPr lang="zh-CN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291" name="Text Box 3"/>
          <p:cNvSpPr txBox="1"/>
          <p:nvPr/>
        </p:nvSpPr>
        <p:spPr>
          <a:xfrm>
            <a:off x="3708400" y="260350"/>
            <a:ext cx="2773363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好奇的长颈鹿</a:t>
            </a:r>
            <a:endParaRPr lang="zh-CN" altLang="en-US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2292" name="Picture 4" descr="IMG_41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125538"/>
            <a:ext cx="3384550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5" descr="IMG_4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3789363"/>
            <a:ext cx="3375025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6" descr="IMG_42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3789363"/>
            <a:ext cx="3384550" cy="2674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IMG_41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725" y="1125538"/>
            <a:ext cx="3382963" cy="2681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8" name="Rectangle 3"/>
          <p:cNvSpPr>
            <a:spLocks noGrp="1"/>
          </p:cNvSpPr>
          <p:nvPr>
            <p:ph type="title" idx="4294967295"/>
          </p:nvPr>
        </p:nvSpPr>
        <p:spPr>
          <a:xfrm>
            <a:off x="1484313" y="1484313"/>
            <a:ext cx="7162800" cy="4752975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6000" dirty="0">
                <a:solidFill>
                  <a:srgbClr val="990033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075" name="Text Box 3"/>
          <p:cNvSpPr txBox="1"/>
          <p:nvPr/>
        </p:nvSpPr>
        <p:spPr>
          <a:xfrm>
            <a:off x="3492500" y="333375"/>
            <a:ext cx="3230563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 好奇的长颈鹿</a:t>
            </a:r>
            <a:endParaRPr lang="en-US" altLang="zh-CN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076" name="Picture 4" descr="giraffe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0838" y="1196975"/>
            <a:ext cx="7056437" cy="5292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122" name="Rectangle 3"/>
          <p:cNvSpPr txBox="1"/>
          <p:nvPr/>
        </p:nvSpPr>
        <p:spPr>
          <a:xfrm>
            <a:off x="1484313" y="485775"/>
            <a:ext cx="7162800" cy="563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4099" name="Text Box 3"/>
          <p:cNvSpPr txBox="1"/>
          <p:nvPr/>
        </p:nvSpPr>
        <p:spPr>
          <a:xfrm>
            <a:off x="2916238" y="333375"/>
            <a:ext cx="639762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 </a:t>
            </a:r>
            <a:endParaRPr lang="zh-CN" altLang="en-US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4100" name="Text Box 4"/>
          <p:cNvSpPr txBox="1"/>
          <p:nvPr/>
        </p:nvSpPr>
        <p:spPr>
          <a:xfrm>
            <a:off x="3492500" y="333375"/>
            <a:ext cx="3230563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 好奇的长颈鹿</a:t>
            </a:r>
            <a:endParaRPr lang="en-US" altLang="zh-CN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101" name="Picture 5" descr="201153193350336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1412875"/>
            <a:ext cx="7108825" cy="461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6" name="Rectangle 3"/>
          <p:cNvSpPr txBox="1"/>
          <p:nvPr/>
        </p:nvSpPr>
        <p:spPr>
          <a:xfrm>
            <a:off x="1484313" y="485775"/>
            <a:ext cx="7162800" cy="563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5123" name="Text Box 3"/>
          <p:cNvSpPr txBox="1"/>
          <p:nvPr/>
        </p:nvSpPr>
        <p:spPr>
          <a:xfrm>
            <a:off x="2916238" y="333375"/>
            <a:ext cx="639762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 </a:t>
            </a:r>
            <a:endParaRPr lang="zh-CN" altLang="en-US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124" name="Text Box 4"/>
          <p:cNvSpPr txBox="1"/>
          <p:nvPr/>
        </p:nvSpPr>
        <p:spPr>
          <a:xfrm>
            <a:off x="3492500" y="333375"/>
            <a:ext cx="3230563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 好奇的长颈鹿</a:t>
            </a:r>
            <a:endParaRPr lang="en-US" altLang="zh-CN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5125" name="Picture 5" descr="2008730235031665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5150" y="1270000"/>
            <a:ext cx="6527800" cy="489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idx="1"/>
          </p:nvPr>
        </p:nvSpPr>
        <p:spPr>
          <a:xfrm>
            <a:off x="2051050" y="2133600"/>
            <a:ext cx="6572250" cy="4600575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endParaRPr lang="zh-CN" altLang="zh-CN" sz="32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147" name="Text Box 3"/>
          <p:cNvSpPr txBox="1"/>
          <p:nvPr/>
        </p:nvSpPr>
        <p:spPr>
          <a:xfrm>
            <a:off x="3492500" y="333375"/>
            <a:ext cx="3230563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 好奇的长颈鹿</a:t>
            </a:r>
            <a:endParaRPr lang="en-US" altLang="zh-CN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6148" name="Picture 4" descr="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100" y="1196975"/>
            <a:ext cx="7385050" cy="4899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xfrm>
            <a:off x="2051050" y="2133600"/>
            <a:ext cx="6572250" cy="4600575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zh-CN" altLang="en-US" sz="3200" dirty="0">
                <a:solidFill>
                  <a:srgbClr val="000000"/>
                </a:solidFill>
                <a:ea typeface="宋体" panose="02010600030101010101" pitchFamily="2" charset="-122"/>
              </a:rPr>
              <a:t>课后作业布置：</a:t>
            </a:r>
            <a:endParaRPr lang="zh-CN" altLang="en-US" sz="3200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>
              <a:buNone/>
            </a:pPr>
            <a:r>
              <a:rPr lang="zh-CN" altLang="en-US" sz="3200" dirty="0">
                <a:solidFill>
                  <a:srgbClr val="000000"/>
                </a:solidFill>
                <a:ea typeface="宋体" panose="02010600030101010101" pitchFamily="2" charset="-122"/>
              </a:rPr>
              <a:t>        观察长颈鹿的其他特点及它生活的特点，画一幅正在游戏的长颈鹿吧！</a:t>
            </a:r>
            <a:endParaRPr lang="zh-CN" altLang="en-US" sz="32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7172" name="Text Box 4"/>
          <p:cNvSpPr txBox="1"/>
          <p:nvPr/>
        </p:nvSpPr>
        <p:spPr>
          <a:xfrm>
            <a:off x="3492500" y="333375"/>
            <a:ext cx="3230563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 好奇的长颈鹿</a:t>
            </a:r>
            <a:endParaRPr lang="en-US" altLang="zh-CN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5400" dirty="0">
                <a:solidFill>
                  <a:srgbClr val="990033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xfrm>
            <a:off x="1403350" y="1196975"/>
            <a:ext cx="8229600" cy="5248275"/>
          </a:xfrm>
          <a:ln/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教学目的：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观察、认知对象特征的重复造型，强调主体的动态、大小、方向和前后的变化。背景用同类色涂色装饰，产生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强烈的对比关系；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提高学生构图的认识，熟悉采用对比色调进行绘画；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教学要点：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zh-CN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   </a:t>
            </a: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构图中遮挡关系与局部绘画的学习；同类色的掌握和对比色调的运用。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教学准备：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zh-CN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   </a:t>
            </a: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不同造型长颈鹿的图片（主要是突出长脖子和头部的）、小黑头、一张</a:t>
            </a:r>
            <a:r>
              <a:rPr lang="zh-CN" altLang="zh-CN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8</a:t>
            </a: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开铜版纸、油性水彩笔、炫彩棒。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教学过程：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导入：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师问：猜一猜，这个是什么动物</a:t>
            </a:r>
            <a:r>
              <a:rPr lang="zh-CN" altLang="zh-CN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?</a:t>
            </a:r>
            <a:endParaRPr lang="zh-CN" altLang="zh-CN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逐步出现长颈鹿的图片，教师语言描述长颈鹿的特点，让孩子来猜。（激发兴趣并深刻记忆长颈鹿的面部特点）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观察、讨论、总结：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用故事引导（长颈鹿帮助小动物们吃高高的树上水果的故事），让学生了解长颈鹿长脖子的用途及面部特点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不同动态长颈鹿图片的评赏（总结长颈鹿面部及脖子的特点）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讨论：长颈鹿与众不同的特点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作业与展示：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提出任务：多只长颈鹿的局部绘画（头部、脖子）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教师示范：引导遮挡、交错的构图，表现不同角度长颈鹿的动态变化。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作业赏评：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学生评价作品构图合理性及长颈鹿的动态特点。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教师引导学生从色彩、构图及材料使用上分析画面的特点。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本课采用设疑导入的方式导入课题，学生在设疑过程中就掌握了长颈鹿的特点，绘画的时候很轻松。对前面构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  <a:p>
            <a:pPr>
              <a:buNone/>
            </a:pPr>
            <a:r>
              <a:rPr lang="zh-CN" altLang="en-US" sz="1200" dirty="0">
                <a:solidFill>
                  <a:srgbClr val="000000"/>
                </a:solidFill>
                <a:latin typeface="仿宋_GB2312" charset="-122"/>
                <a:ea typeface="仿宋_GB2312" charset="-122"/>
              </a:rPr>
              <a:t>图、色彩的课程有一个小结性的展示，成果不错。</a:t>
            </a:r>
            <a:endParaRPr lang="zh-CN" altLang="en-US" sz="1200" dirty="0">
              <a:solidFill>
                <a:srgbClr val="000000"/>
              </a:solidFill>
              <a:latin typeface="仿宋_GB2312" charset="-122"/>
              <a:ea typeface="仿宋_GB2312" charset="-122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3492500" y="333375"/>
            <a:ext cx="3230563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 好奇的长颈鹿</a:t>
            </a:r>
            <a:endParaRPr lang="en-US" altLang="zh-CN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Rectangle 3"/>
          <p:cNvSpPr txBox="1"/>
          <p:nvPr/>
        </p:nvSpPr>
        <p:spPr>
          <a:xfrm>
            <a:off x="1484313" y="485775"/>
            <a:ext cx="7162800" cy="563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9219" name="Text Box 3"/>
          <p:cNvSpPr txBox="1"/>
          <p:nvPr/>
        </p:nvSpPr>
        <p:spPr>
          <a:xfrm>
            <a:off x="2916238" y="333375"/>
            <a:ext cx="639762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 </a:t>
            </a:r>
            <a:endParaRPr lang="zh-CN" altLang="en-US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220" name="Text Box 4"/>
          <p:cNvSpPr txBox="1"/>
          <p:nvPr/>
        </p:nvSpPr>
        <p:spPr>
          <a:xfrm>
            <a:off x="3203575" y="333375"/>
            <a:ext cx="3890963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 鳄鱼——</a:t>
            </a:r>
            <a:r>
              <a:rPr lang="zh-CN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（绘画步骤）</a:t>
            </a:r>
            <a:endParaRPr lang="zh-CN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9221" name="Picture 5" descr="IMG_96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1196975"/>
            <a:ext cx="7342188" cy="4954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6" name="Rectangle 3"/>
          <p:cNvSpPr txBox="1"/>
          <p:nvPr/>
        </p:nvSpPr>
        <p:spPr>
          <a:xfrm>
            <a:off x="1484313" y="485775"/>
            <a:ext cx="7162800" cy="563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endParaRPr lang="zh-CN" altLang="en-US" dirty="0">
              <a:latin typeface="Verdana" panose="020B0604030504040204" pitchFamily="34" charset="0"/>
            </a:endParaRPr>
          </a:p>
        </p:txBody>
      </p:sp>
      <p:sp>
        <p:nvSpPr>
          <p:cNvPr id="10243" name="Text Box 3"/>
          <p:cNvSpPr txBox="1"/>
          <p:nvPr/>
        </p:nvSpPr>
        <p:spPr>
          <a:xfrm>
            <a:off x="2916238" y="333375"/>
            <a:ext cx="639762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 </a:t>
            </a:r>
            <a:endParaRPr lang="zh-CN" altLang="en-US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0244" name="Text Box 4"/>
          <p:cNvSpPr txBox="1"/>
          <p:nvPr/>
        </p:nvSpPr>
        <p:spPr>
          <a:xfrm>
            <a:off x="4932363" y="333375"/>
            <a:ext cx="2874962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——</a:t>
            </a:r>
            <a:r>
              <a:rPr lang="zh-CN" altLang="en-US" sz="2000" dirty="0">
                <a:solidFill>
                  <a:srgbClr val="000000"/>
                </a:solidFill>
                <a:latin typeface="Verdana" panose="020B0604030504040204" pitchFamily="34" charset="0"/>
              </a:rPr>
              <a:t>（绘画步骤）</a:t>
            </a:r>
            <a:endParaRPr lang="zh-CN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0245" name="Text Box 5"/>
          <p:cNvSpPr txBox="1"/>
          <p:nvPr/>
        </p:nvSpPr>
        <p:spPr>
          <a:xfrm>
            <a:off x="1908175" y="333375"/>
            <a:ext cx="3230563" cy="609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000000"/>
                </a:solidFill>
                <a:latin typeface="Verdana" panose="020B0604030504040204" pitchFamily="34" charset="0"/>
              </a:rPr>
              <a:t>   好奇的长颈鹿</a:t>
            </a:r>
            <a:endParaRPr lang="en-US" altLang="zh-CN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0246" name="Picture 6" descr="IMG_96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1341438"/>
            <a:ext cx="7043737" cy="489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heme/theme1.xml><?xml version="1.0" encoding="utf-8"?>
<a:theme xmlns:a="http://schemas.openxmlformats.org/drawingml/2006/main" name="134TGp_report_diagram_2">
  <a:themeElements>
    <a:clrScheme name="134TGp_report_diagram_2 2">
      <a:dk1>
        <a:srgbClr val="23387D"/>
      </a:dk1>
      <a:lt1>
        <a:srgbClr val="FFFFFF"/>
      </a:lt1>
      <a:dk2>
        <a:srgbClr val="1A3D97"/>
      </a:dk2>
      <a:lt2>
        <a:srgbClr val="DDDDDD"/>
      </a:lt2>
      <a:accent1>
        <a:srgbClr val="4972BB"/>
      </a:accent1>
      <a:accent2>
        <a:srgbClr val="6A99D8"/>
      </a:accent2>
      <a:accent3>
        <a:srgbClr val="FFFFFF"/>
      </a:accent3>
      <a:accent4>
        <a:srgbClr val="1C2E6A"/>
      </a:accent4>
      <a:accent5>
        <a:srgbClr val="B1BCDA"/>
      </a:accent5>
      <a:accent6>
        <a:srgbClr val="5F8AC4"/>
      </a:accent6>
      <a:hlink>
        <a:srgbClr val="96B1E6"/>
      </a:hlink>
      <a:folHlink>
        <a:srgbClr val="99C25C"/>
      </a:folHlink>
    </a:clrScheme>
    <a:fontScheme name="134TGp_report_diagram_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134TGp_report_diagram_2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_2 2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4972BB"/>
        </a:accent1>
        <a:accent2>
          <a:srgbClr val="6A99D8"/>
        </a:accent2>
        <a:accent3>
          <a:srgbClr val="FFFFFF"/>
        </a:accent3>
        <a:accent4>
          <a:srgbClr val="1C2E6A"/>
        </a:accent4>
        <a:accent5>
          <a:srgbClr val="B1BCDA"/>
        </a:accent5>
        <a:accent6>
          <a:srgbClr val="5F8AC4"/>
        </a:accent6>
        <a:hlink>
          <a:srgbClr val="96B1E6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4TGp_report_diagram_2 3">
        <a:dk1>
          <a:srgbClr val="23387D"/>
        </a:dk1>
        <a:lt1>
          <a:srgbClr val="FFFFFF"/>
        </a:lt1>
        <a:dk2>
          <a:srgbClr val="1A3D97"/>
        </a:dk2>
        <a:lt2>
          <a:srgbClr val="DDDDDD"/>
        </a:lt2>
        <a:accent1>
          <a:srgbClr val="6E51A7"/>
        </a:accent1>
        <a:accent2>
          <a:srgbClr val="8C8EE0"/>
        </a:accent2>
        <a:accent3>
          <a:srgbClr val="FFFFFF"/>
        </a:accent3>
        <a:accent4>
          <a:srgbClr val="1C2E6A"/>
        </a:accent4>
        <a:accent5>
          <a:srgbClr val="BAB3D0"/>
        </a:accent5>
        <a:accent6>
          <a:srgbClr val="7E80CB"/>
        </a:accent6>
        <a:hlink>
          <a:srgbClr val="96B1E6"/>
        </a:hlink>
        <a:folHlink>
          <a:srgbClr val="7BB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722</Words>
  <Application>WPS 演示</Application>
  <PresentationFormat>全屏显示(4:3)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Verdana</vt:lpstr>
      <vt:lpstr>黑体</vt:lpstr>
      <vt:lpstr>Calibri</vt:lpstr>
      <vt:lpstr>华文琥珀</vt:lpstr>
      <vt:lpstr>仿宋_GB2312</vt:lpstr>
      <vt:lpstr>仿宋</vt:lpstr>
      <vt:lpstr>微软雅黑</vt:lpstr>
      <vt:lpstr>Arial Unicode MS</vt:lpstr>
      <vt:lpstr>134TGp_report_diagram_2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Qw1ko</cp:lastModifiedBy>
  <cp:revision>3</cp:revision>
  <dcterms:created xsi:type="dcterms:W3CDTF">2024-06-26T01:59:26Z</dcterms:created>
  <dcterms:modified xsi:type="dcterms:W3CDTF">2024-06-26T01:59:48Z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135785598CCA458687F158B0CE4A2026_13</vt:lpwstr>
  </property>
  <property fmtid="{D5CDD505-2E9C-101B-9397-08002B2CF9AE}" pid="3" name="KSOProductBuildVer">
    <vt:lpwstr>2052-12.1.0.16929</vt:lpwstr>
  </property>
</Properties>
</file>