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2"/>
  </p:handoutMasterIdLst>
  <p:sldIdLst>
    <p:sldId id="256" r:id="rId3"/>
    <p:sldId id="279" r:id="rId5"/>
    <p:sldId id="276" r:id="rId6"/>
    <p:sldId id="274" r:id="rId7"/>
    <p:sldId id="275" r:id="rId8"/>
    <p:sldId id="287" r:id="rId9"/>
    <p:sldId id="260" r:id="rId10"/>
    <p:sldId id="261" r:id="rId11"/>
  </p:sldIdLst>
  <p:sldSz cx="12192000" cy="6858000"/>
  <p:notesSz cx="6858000" cy="9144000"/>
  <p:embeddedFontLst>
    <p:embeddedFont>
      <p:font typeface="微软雅黑" panose="020B0503020204020204" charset="-122"/>
      <p:regular r:id="rId16"/>
    </p:embeddedFont>
    <p:embeddedFont>
      <p:font typeface="汉仪雪君体简" panose="02010600000101010101" charset="-122"/>
      <p:regular r:id="rId17"/>
    </p:embeddedFont>
    <p:embeddedFont>
      <p:font typeface="等线" panose="02010600030101010101" charset="-122"/>
      <p:regular r:id="rId18"/>
    </p:embeddedFont>
    <p:embeddedFont>
      <p:font typeface="等线 Light" panose="02010600030101010101" charset="-122"/>
      <p:regular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9AA4"/>
    <a:srgbClr val="6D9CA4"/>
    <a:srgbClr val="F8F8F8"/>
    <a:srgbClr val="F6F6F6"/>
    <a:srgbClr val="F3F3F3"/>
    <a:srgbClr val="EAF4FC"/>
    <a:srgbClr val="EB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16" y="72"/>
      </p:cViewPr>
      <p:guideLst>
        <p:guide orient="horz" pos="2160"/>
        <p:guide pos="38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35.xml"/><Relationship Id="rId23" Type="http://schemas.openxmlformats.org/officeDocument/2006/relationships/font" Target="fonts/font8.fntdata"/><Relationship Id="rId22" Type="http://schemas.openxmlformats.org/officeDocument/2006/relationships/font" Target="fonts/font7.fntdata"/><Relationship Id="rId21" Type="http://schemas.openxmlformats.org/officeDocument/2006/relationships/font" Target="fonts/font6.fntdata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DA89D-D1C7-46D8-9BD3-91B12D023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0B348-55DC-4DDE-8903-8ED005C64A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89B0E-7277-4B2B-9460-D46686A2D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EB3F0-1E78-407B-95EE-97E111C59A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89B0E-7277-4B2B-9460-D46686A2D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EB3F0-1E78-407B-95EE-97E111C59A7A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t="17977" r="31306" b="39323"/>
          <a:stretch>
            <a:fillRect/>
          </a:stretch>
        </p:blipFill>
        <p:spPr>
          <a:xfrm>
            <a:off x="1" y="1"/>
            <a:ext cx="1391478" cy="1058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t="39363" b="25010"/>
          <a:stretch>
            <a:fillRect/>
          </a:stretch>
        </p:blipFill>
        <p:spPr>
          <a:xfrm flipH="1">
            <a:off x="9541562" y="6082748"/>
            <a:ext cx="2650438" cy="775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89B0E-7277-4B2B-9460-D46686A2D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EB3F0-1E78-407B-95EE-97E111C59A7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3" Type="http://schemas.openxmlformats.org/officeDocument/2006/relationships/notesSlide" Target="../notesSlides/notesSlide3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tags" Target="../tags/tag5.xml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image" Target="../media/image6.png"/><Relationship Id="rId2" Type="http://schemas.openxmlformats.org/officeDocument/2006/relationships/tags" Target="../tags/tag25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tags" Target="../tags/tag34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t="17977" r="31306" b="39323"/>
          <a:stretch>
            <a:fillRect/>
          </a:stretch>
        </p:blipFill>
        <p:spPr>
          <a:xfrm>
            <a:off x="0" y="0"/>
            <a:ext cx="3058267" cy="232656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2"/>
          <a:stretch>
            <a:fillRect/>
          </a:stretch>
        </p:blipFill>
        <p:spPr>
          <a:xfrm>
            <a:off x="2637183" y="1078504"/>
            <a:ext cx="9554817" cy="577949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5" b="21983"/>
          <a:stretch>
            <a:fillRect/>
          </a:stretch>
        </p:blipFill>
        <p:spPr>
          <a:xfrm>
            <a:off x="0" y="4789714"/>
            <a:ext cx="3024178" cy="20682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63215" y="1722120"/>
            <a:ext cx="889000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 b="1"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博</a:t>
            </a:r>
            <a:r>
              <a:rPr lang="en-US" altLang="zh-CN" sz="8000" b="1"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“</a:t>
            </a:r>
            <a:r>
              <a:rPr lang="zh-CN" altLang="en-US" sz="8000" b="1"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悟</a:t>
            </a:r>
            <a:r>
              <a:rPr lang="en-US" altLang="zh-CN" sz="8000" b="1"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”</a:t>
            </a:r>
            <a:r>
              <a:rPr lang="zh-CN" altLang="en-US" sz="8000" b="1"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运河</a:t>
            </a:r>
            <a:r>
              <a:rPr lang="en-US" altLang="zh-CN" sz="8000" b="1"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 </a:t>
            </a:r>
            <a:endParaRPr lang="en-US" altLang="zh-CN" sz="8000" b="1">
              <a:latin typeface="汉仪雪君体简" panose="02010600000101010101" charset="-122"/>
              <a:ea typeface="汉仪雪君体简" panose="02010600000101010101" charset="-122"/>
              <a:cs typeface="汉仪雪君体简" panose="02010600000101010101" charset="-122"/>
            </a:endParaRPr>
          </a:p>
          <a:p>
            <a:r>
              <a:rPr lang="en-US" altLang="zh-CN" sz="8000" b="1"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   </a:t>
            </a:r>
            <a:r>
              <a:rPr lang="zh-CN" altLang="en-US" sz="8000" b="1"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跃动千年</a:t>
            </a:r>
            <a:endParaRPr lang="zh-CN" altLang="en-US" sz="8000" b="1">
              <a:latin typeface="汉仪雪君体简" panose="02010600000101010101" charset="-122"/>
              <a:ea typeface="汉仪雪君体简" panose="02010600000101010101" charset="-122"/>
              <a:cs typeface="汉仪雪君体简" panose="0201060000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9270" y="985520"/>
            <a:ext cx="10923905" cy="4887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    </a:t>
            </a:r>
            <a:r>
              <a:rPr lang="zh-CN" altLang="en-US" sz="2400" b="1" dirty="0">
                <a:solidFill>
                  <a:schemeClr val="tx1"/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大运河常州段是江南运河的重要组成部分，也是江南运河中唯一连通长江、太湖的河段。运河之美，一眼望千年。穿越古今，常州老城厢因河而兴，水脉文脉在这里交融，人间烟火在此处升起。近年来，常州依托运河，围绕大运河主题的各类活动此起彼伏，精彩纷呈，常州大运河保护、长城、利用，已经得到全社会的广泛关注和热情参与。而作为常州学子，作为三井学子，可以依托博物馆资源，了解大运河，保护大运河，让运河文化流淌在代代常州人的心中。</a:t>
            </a:r>
            <a:endParaRPr lang="zh-CN" altLang="en-US" sz="2400" b="1" dirty="0">
              <a:solidFill>
                <a:schemeClr val="tx1"/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    </a:t>
            </a:r>
            <a:r>
              <a:rPr lang="zh-CN" altLang="en-US" sz="2400" b="1" dirty="0">
                <a:solidFill>
                  <a:schemeClr val="tx1"/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本主题活动通过搜集翔实的运河史料、参观考察常州博物馆、运河记忆馆、寻访运河周边景点、争做运河宣讲员、制作“桥梁”等系列活动，培养学生善于发现问题、解决问题的能力以及大胆尝试、勤于合作探究的精神，同时增强学生对运河的保护传承意识，引导学生践行社会主义核心价值观。</a:t>
            </a:r>
            <a:endParaRPr lang="zh-CN" altLang="en-US" sz="2400" b="1" dirty="0">
              <a:solidFill>
                <a:schemeClr val="tx1"/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650240" y="741045"/>
            <a:ext cx="3459480" cy="952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975995" y="52705"/>
            <a:ext cx="3171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项目简述</a:t>
            </a:r>
            <a:endParaRPr lang="zh-CN" altLang="en-US" sz="36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 flipH="1">
            <a:off x="0" y="5092648"/>
            <a:ext cx="121920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2"/>
          <p:cNvSpPr/>
          <p:nvPr>
            <p:custDataLst>
              <p:tags r:id="rId2"/>
            </p:custDataLst>
          </p:nvPr>
        </p:nvSpPr>
        <p:spPr>
          <a:xfrm>
            <a:off x="1160781" y="1726861"/>
            <a:ext cx="1944451" cy="2746634"/>
          </a:xfrm>
          <a:prstGeom prst="round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20000"/>
          </a:bodyPr>
          <a:lstStyle/>
          <a:p>
            <a:pPr>
              <a:lnSpc>
                <a:spcPct val="120000"/>
              </a:lnSpc>
            </a:pPr>
            <a:r>
              <a:rPr lang="zh-CN" spc="1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近几年扬州的中国大运河博物馆异常火爆，一票难求？常州也有运河，为什么运河博物馆不在常州呢？</a:t>
            </a:r>
            <a:endParaRPr lang="zh-CN" spc="15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泪滴形 4"/>
          <p:cNvSpPr/>
          <p:nvPr>
            <p:custDataLst>
              <p:tags r:id="rId3"/>
            </p:custDataLst>
          </p:nvPr>
        </p:nvSpPr>
        <p:spPr>
          <a:xfrm rot="8100000">
            <a:off x="1853162" y="4190179"/>
            <a:ext cx="569048" cy="569048"/>
          </a:xfrm>
          <a:prstGeom prst="teardrop">
            <a:avLst>
              <a:gd name="adj" fmla="val 125412"/>
            </a:avLst>
          </a:prstGeom>
          <a:solidFill>
            <a:schemeClr val="accent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 rot="8100000">
            <a:off x="1989910" y="4322248"/>
            <a:ext cx="295552" cy="2955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30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椭圆 1"/>
          <p:cNvSpPr/>
          <p:nvPr>
            <p:custDataLst>
              <p:tags r:id="rId5"/>
            </p:custDataLst>
          </p:nvPr>
        </p:nvSpPr>
        <p:spPr>
          <a:xfrm>
            <a:off x="2079766" y="5034728"/>
            <a:ext cx="115840" cy="11584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755650" y="5488305"/>
            <a:ext cx="2464435" cy="8616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现实的真实问题</a:t>
            </a:r>
            <a:endParaRPr lang="zh-CN" altLang="en-US" sz="2000" b="1" spc="3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圆角矩形 17"/>
          <p:cNvSpPr/>
          <p:nvPr>
            <p:custDataLst>
              <p:tags r:id="rId7"/>
            </p:custDataLst>
          </p:nvPr>
        </p:nvSpPr>
        <p:spPr>
          <a:xfrm>
            <a:off x="3801733" y="1726861"/>
            <a:ext cx="1944451" cy="2746634"/>
          </a:xfrm>
          <a:prstGeom prst="roundRect">
            <a:avLst/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pc="1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为什么要更加注重大运河？</a:t>
            </a:r>
            <a:endParaRPr lang="zh-CN" altLang="en-US" spc="15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泪滴形 10"/>
          <p:cNvSpPr/>
          <p:nvPr>
            <p:custDataLst>
              <p:tags r:id="rId8"/>
            </p:custDataLst>
          </p:nvPr>
        </p:nvSpPr>
        <p:spPr>
          <a:xfrm rot="8100000">
            <a:off x="4494114" y="4190179"/>
            <a:ext cx="569048" cy="569048"/>
          </a:xfrm>
          <a:prstGeom prst="teardrop">
            <a:avLst>
              <a:gd name="adj" fmla="val 125412"/>
            </a:avLst>
          </a:prstGeom>
          <a:solidFill>
            <a:schemeClr val="accent2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椭圆 5"/>
          <p:cNvSpPr/>
          <p:nvPr>
            <p:custDataLst>
              <p:tags r:id="rId9"/>
            </p:custDataLst>
          </p:nvPr>
        </p:nvSpPr>
        <p:spPr>
          <a:xfrm rot="8100000">
            <a:off x="4626182" y="4322248"/>
            <a:ext cx="295552" cy="2955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375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椭圆 12"/>
          <p:cNvSpPr/>
          <p:nvPr>
            <p:custDataLst>
              <p:tags r:id="rId10"/>
            </p:custDataLst>
          </p:nvPr>
        </p:nvSpPr>
        <p:spPr>
          <a:xfrm>
            <a:off x="4720718" y="5034728"/>
            <a:ext cx="115840" cy="11584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圆角矩形 25"/>
          <p:cNvSpPr/>
          <p:nvPr>
            <p:custDataLst>
              <p:tags r:id="rId11"/>
            </p:custDataLst>
          </p:nvPr>
        </p:nvSpPr>
        <p:spPr>
          <a:xfrm>
            <a:off x="6442686" y="1726861"/>
            <a:ext cx="1944451" cy="2746634"/>
          </a:xfrm>
          <a:prstGeom prst="round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pc="1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大运河给常州带来了什么？</a:t>
            </a:r>
            <a:endParaRPr lang="zh-CN" altLang="en-US" spc="15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泪滴形 13"/>
          <p:cNvSpPr/>
          <p:nvPr>
            <p:custDataLst>
              <p:tags r:id="rId12"/>
            </p:custDataLst>
          </p:nvPr>
        </p:nvSpPr>
        <p:spPr>
          <a:xfrm rot="8100000">
            <a:off x="7135067" y="4190179"/>
            <a:ext cx="569048" cy="569048"/>
          </a:xfrm>
          <a:prstGeom prst="teardrop">
            <a:avLst>
              <a:gd name="adj" fmla="val 125412"/>
            </a:avLst>
          </a:prstGeom>
          <a:solidFill>
            <a:schemeClr val="accent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13"/>
            </p:custDataLst>
          </p:nvPr>
        </p:nvSpPr>
        <p:spPr>
          <a:xfrm rot="8100000">
            <a:off x="7267135" y="4322248"/>
            <a:ext cx="295552" cy="2955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375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椭圆 27"/>
          <p:cNvSpPr/>
          <p:nvPr>
            <p:custDataLst>
              <p:tags r:id="rId14"/>
            </p:custDataLst>
          </p:nvPr>
        </p:nvSpPr>
        <p:spPr>
          <a:xfrm>
            <a:off x="7361671" y="5034728"/>
            <a:ext cx="115840" cy="11584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圆角矩形 37"/>
          <p:cNvSpPr/>
          <p:nvPr>
            <p:custDataLst>
              <p:tags r:id="rId15"/>
            </p:custDataLst>
          </p:nvPr>
        </p:nvSpPr>
        <p:spPr>
          <a:xfrm>
            <a:off x="9083637" y="1726861"/>
            <a:ext cx="1944451" cy="2746634"/>
          </a:xfrm>
          <a:prstGeom prst="roundRect">
            <a:avLst/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pc="1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如何让大运河常州段保持活态？</a:t>
            </a:r>
            <a:endParaRPr lang="zh-CN" altLang="en-US" spc="15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泪滴形 30"/>
          <p:cNvSpPr/>
          <p:nvPr>
            <p:custDataLst>
              <p:tags r:id="rId16"/>
            </p:custDataLst>
          </p:nvPr>
        </p:nvSpPr>
        <p:spPr>
          <a:xfrm rot="8100000">
            <a:off x="9776018" y="4190179"/>
            <a:ext cx="569048" cy="569048"/>
          </a:xfrm>
          <a:prstGeom prst="teardrop">
            <a:avLst>
              <a:gd name="adj" fmla="val 125412"/>
            </a:avLst>
          </a:prstGeom>
          <a:solidFill>
            <a:schemeClr val="accent2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椭圆 31"/>
          <p:cNvSpPr/>
          <p:nvPr>
            <p:custDataLst>
              <p:tags r:id="rId17"/>
            </p:custDataLst>
          </p:nvPr>
        </p:nvSpPr>
        <p:spPr>
          <a:xfrm rot="8100000">
            <a:off x="9908086" y="4322248"/>
            <a:ext cx="295552" cy="2955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375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椭圆 32"/>
          <p:cNvSpPr/>
          <p:nvPr>
            <p:custDataLst>
              <p:tags r:id="rId18"/>
            </p:custDataLst>
          </p:nvPr>
        </p:nvSpPr>
        <p:spPr>
          <a:xfrm>
            <a:off x="10002622" y="5034728"/>
            <a:ext cx="115840" cy="11584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19"/>
            </p:custDataLst>
          </p:nvPr>
        </p:nvSpPr>
        <p:spPr>
          <a:xfrm>
            <a:off x="9025978" y="5488463"/>
            <a:ext cx="2072292" cy="8617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驱动性问题</a:t>
            </a:r>
            <a:endParaRPr lang="zh-CN" altLang="en-US" sz="2000" b="1" spc="3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6" name="直接连接符 35"/>
          <p:cNvCxnSpPr/>
          <p:nvPr>
            <p:custDataLst>
              <p:tags r:id="rId20"/>
            </p:custDataLst>
          </p:nvPr>
        </p:nvCxnSpPr>
        <p:spPr>
          <a:xfrm flipV="1">
            <a:off x="650240" y="741045"/>
            <a:ext cx="3459480" cy="952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21"/>
            </p:custDataLst>
          </p:nvPr>
        </p:nvSpPr>
        <p:spPr>
          <a:xfrm>
            <a:off x="975995" y="52705"/>
            <a:ext cx="3171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驱动问题</a:t>
            </a:r>
            <a:endParaRPr lang="zh-CN" altLang="en-US" sz="36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263565" y="531930"/>
            <a:ext cx="12454890" cy="6007100"/>
            <a:chOff x="865023" y="1265555"/>
            <a:chExt cx="12454890" cy="6007100"/>
          </a:xfrm>
        </p:grpSpPr>
        <p:sp>
          <p:nvSpPr>
            <p:cNvPr id="2" name="弧形 1"/>
            <p:cNvSpPr/>
            <p:nvPr/>
          </p:nvSpPr>
          <p:spPr>
            <a:xfrm>
              <a:off x="865023" y="1818475"/>
              <a:ext cx="3685772" cy="4129541"/>
            </a:xfrm>
            <a:prstGeom prst="arc">
              <a:avLst>
                <a:gd name="adj1" fmla="val 16727755"/>
                <a:gd name="adj2" fmla="val 18045444"/>
              </a:avLst>
            </a:prstGeom>
            <a:ln w="12700">
              <a:solidFill>
                <a:srgbClr val="5E9A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弧形 2"/>
            <p:cNvSpPr/>
            <p:nvPr/>
          </p:nvSpPr>
          <p:spPr>
            <a:xfrm>
              <a:off x="877778" y="1818474"/>
              <a:ext cx="3685772" cy="4129541"/>
            </a:xfrm>
            <a:prstGeom prst="arc">
              <a:avLst>
                <a:gd name="adj1" fmla="val 19270884"/>
                <a:gd name="adj2" fmla="val 20771901"/>
              </a:avLst>
            </a:prstGeom>
            <a:ln w="12700">
              <a:solidFill>
                <a:srgbClr val="5E9A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3613741" y="2065689"/>
              <a:ext cx="706562" cy="706562"/>
            </a:xfrm>
            <a:prstGeom prst="ellipse">
              <a:avLst/>
            </a:prstGeom>
            <a:noFill/>
            <a:ln>
              <a:solidFill>
                <a:srgbClr val="5E9A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7" name="弧形 6"/>
            <p:cNvSpPr/>
            <p:nvPr/>
          </p:nvSpPr>
          <p:spPr>
            <a:xfrm>
              <a:off x="871401" y="1840025"/>
              <a:ext cx="3685772" cy="4129541"/>
            </a:xfrm>
            <a:prstGeom prst="arc">
              <a:avLst>
                <a:gd name="adj1" fmla="val 560862"/>
                <a:gd name="adj2" fmla="val 2331456"/>
              </a:avLst>
            </a:prstGeom>
            <a:ln w="12700">
              <a:solidFill>
                <a:srgbClr val="5E9A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弧形 7"/>
            <p:cNvSpPr/>
            <p:nvPr/>
          </p:nvSpPr>
          <p:spPr>
            <a:xfrm>
              <a:off x="886424" y="1829249"/>
              <a:ext cx="3685772" cy="4129541"/>
            </a:xfrm>
            <a:prstGeom prst="arc">
              <a:avLst>
                <a:gd name="adj1" fmla="val 3565969"/>
                <a:gd name="adj2" fmla="val 5148890"/>
              </a:avLst>
            </a:prstGeom>
            <a:ln w="12700">
              <a:solidFill>
                <a:srgbClr val="5E9A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椭圆 10"/>
            <p:cNvSpPr/>
            <p:nvPr/>
          </p:nvSpPr>
          <p:spPr>
            <a:xfrm>
              <a:off x="4203892" y="3447194"/>
              <a:ext cx="706562" cy="706562"/>
            </a:xfrm>
            <a:prstGeom prst="ellipse">
              <a:avLst/>
            </a:prstGeom>
            <a:noFill/>
            <a:ln>
              <a:solidFill>
                <a:srgbClr val="5E9A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675374" y="5064523"/>
              <a:ext cx="706562" cy="706562"/>
            </a:xfrm>
            <a:prstGeom prst="ellipse">
              <a:avLst/>
            </a:prstGeom>
            <a:noFill/>
            <a:ln>
              <a:solidFill>
                <a:srgbClr val="5E9A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389908" y="1265555"/>
              <a:ext cx="8702675" cy="90297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2400" dirty="0"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  </a:t>
              </a:r>
              <a:r>
                <a:rPr lang="en-US" altLang="zh-CN" sz="2400" b="1" dirty="0"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</a:t>
              </a:r>
              <a:r>
                <a:rPr lang="zh-CN" altLang="en-US" sz="2400" b="1" dirty="0"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习总书记曾指出大运河是祖先留给我们的宝贵遗产，是流动的文化，要统筹保护好、传承好、利用好。</a:t>
              </a:r>
              <a:endParaRPr lang="zh-CN" altLang="en-US" sz="2400" b="1" dirty="0">
                <a:latin typeface="方正北魏楷书简体" panose="03000509000000000000" pitchFamily="65" charset="-122"/>
                <a:ea typeface="方正北魏楷书简体" panose="03000509000000000000" pitchFamily="65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774718" y="2494280"/>
              <a:ext cx="8545195" cy="29324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l">
                <a:lnSpc>
                  <a:spcPct val="110000"/>
                </a:lnSpc>
                <a:buClrTx/>
                <a:buSzTx/>
                <a:buFontTx/>
              </a:pPr>
              <a:r>
                <a:rPr lang="en-US" altLang="zh-CN" sz="2400" dirty="0"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   </a:t>
              </a:r>
              <a:r>
                <a:rPr lang="en-US" altLang="zh-CN" sz="2400" b="1" dirty="0"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综合实践活动是从学生的真实生活和发展需要出发，从生活情境中发现问题，转化为活动主题，通过探究、服务、制作、体验等方式，培养学生综合素质的跨学科实践性课程。本主题从学生生活的常州出发，从不断兴起的有关运河</a:t>
              </a:r>
              <a:r>
                <a:rPr lang="zh-CN" altLang="en-US" sz="2400" b="1" dirty="0"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场馆、</a:t>
              </a:r>
              <a:r>
                <a:rPr lang="en-US" altLang="zh-CN" sz="2400" b="1" dirty="0"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活动中提出问题，转化为活动主题。通过查阅资料、实地考察、采访、寻访、等活动，获得有积极意义的价值体验，增加对运河的了解，增强对家乡常州的认同感，为自己是常州人感到自豪。</a:t>
              </a:r>
              <a:endParaRPr lang="en-US" altLang="zh-CN" sz="2400" b="1" dirty="0">
                <a:latin typeface="方正北魏楷书简体" panose="03000509000000000000" pitchFamily="65" charset="-122"/>
                <a:ea typeface="方正北魏楷书简体" panose="03000509000000000000" pitchFamily="65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320058" y="5558155"/>
              <a:ext cx="8400415" cy="171450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l">
                <a:lnSpc>
                  <a:spcPct val="110000"/>
                </a:lnSpc>
                <a:buClrTx/>
                <a:buSzTx/>
                <a:buFontTx/>
              </a:pPr>
              <a:r>
                <a:rPr lang="en-US" altLang="zh-CN" sz="2400" dirty="0"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   </a:t>
              </a:r>
              <a:r>
                <a:rPr lang="en-US" altLang="zh-CN" sz="2400" b="1" dirty="0"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我校学子在求原教育、全息阅读的引领下，积累了相当多的阅读实践经验，培养了对万事万物深入探究的行动思维，这促使我们能自主提疑、主动探究、深入思考，在研究大运河的过程中挖掘到更多实实在在有价值的信息。</a:t>
              </a:r>
              <a:endParaRPr lang="en-US" altLang="zh-CN" sz="2400" b="1" dirty="0">
                <a:latin typeface="方正北魏楷书简体" panose="03000509000000000000" pitchFamily="65" charset="-122"/>
                <a:ea typeface="方正北魏楷书简体" panose="03000509000000000000" pitchFamily="65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523" y="2233820"/>
              <a:ext cx="544998" cy="327717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807" y="3636616"/>
              <a:ext cx="544998" cy="327717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1077" y="5230465"/>
              <a:ext cx="544998" cy="327717"/>
            </a:xfrm>
            <a:prstGeom prst="rect">
              <a:avLst/>
            </a:prstGeom>
          </p:spPr>
        </p:pic>
      </p:grp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111319" y="1827965"/>
            <a:ext cx="2672080" cy="2565400"/>
          </a:xfrm>
          <a:prstGeom prst="ellipse">
            <a:avLst/>
          </a:prstGeom>
          <a:blipFill>
            <a:blip r:embed="rId3"/>
            <a:srcRect/>
            <a:stretch>
              <a:fillRect l="-48210" r="-122976"/>
            </a:stretch>
          </a:blipFill>
          <a:ln>
            <a:solidFill>
              <a:srgbClr val="5E9A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 flipV="1">
            <a:off x="650240" y="741045"/>
            <a:ext cx="3459480" cy="952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975995" y="52705"/>
            <a:ext cx="4639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指导思想与理论依据</a:t>
            </a:r>
            <a:endParaRPr lang="zh-CN" altLang="en-US" sz="36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" y="1404620"/>
            <a:ext cx="11821795" cy="3387725"/>
          </a:xfrm>
          <a:prstGeom prst="rect">
            <a:avLst/>
          </a:prstGeom>
        </p:spPr>
      </p:pic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 flipV="1">
            <a:off x="650240" y="741045"/>
            <a:ext cx="3459480" cy="952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75995" y="52705"/>
            <a:ext cx="3171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项目框架</a:t>
            </a:r>
            <a:endParaRPr lang="zh-CN" altLang="en-US" sz="36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86" y="1664215"/>
            <a:ext cx="1295877" cy="1295877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694" y="1664215"/>
            <a:ext cx="1295877" cy="1295877"/>
          </a:xfrm>
          <a:prstGeom prst="rect">
            <a:avLst/>
          </a:prstGeom>
        </p:spPr>
      </p:pic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 flipV="1">
            <a:off x="650240" y="741045"/>
            <a:ext cx="3459480" cy="952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75995" y="52705"/>
            <a:ext cx="45104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项目活动过程设计</a:t>
            </a:r>
            <a:endParaRPr lang="en-US" altLang="zh-CN" sz="36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313055" y="546100"/>
          <a:ext cx="11276330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570"/>
                <a:gridCol w="2343785"/>
                <a:gridCol w="7419975"/>
              </a:tblGrid>
              <a:tr h="3962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教学进度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课题题目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主要内容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第一课时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设计调查问卷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学习设计调查问卷，向校内师生设计一份有关大运河的调查问卷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第二课时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定方向，列计划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了解大运河，确定研究方向，制定研究活动计划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第三课时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列实地考察计划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对扬州大运河博物馆了解后列出实地考察计划，进行实地考察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第四课时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形成研究成果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汇报实地考察及查阅资料的成果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第五课时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了解常运之桥梁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了解常州运河桥梁的历史、形态，完成任务单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第六课时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了解常运之景点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了解常州运河周边景点，完成任务单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第七课时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了解常运之工业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了解因</a:t>
                      </a:r>
                      <a:r>
                        <a:rPr lang="en-US" altLang="zh-CN" sz="2000">
                          <a:sym typeface="+mn-ea"/>
                        </a:rPr>
                        <a:t>“</a:t>
                      </a:r>
                      <a:r>
                        <a:rPr lang="zh-CN" altLang="en-US" sz="2000">
                          <a:sym typeface="+mn-ea"/>
                        </a:rPr>
                        <a:t>运</a:t>
                      </a:r>
                      <a:r>
                        <a:rPr lang="en-US" altLang="zh-CN" sz="2000">
                          <a:sym typeface="+mn-ea"/>
                        </a:rPr>
                        <a:t>”</a:t>
                      </a:r>
                      <a:r>
                        <a:rPr lang="zh-CN" altLang="en-US" sz="2000">
                          <a:sym typeface="+mn-ea"/>
                        </a:rPr>
                        <a:t>而生的常州工业，完成任务单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第八课时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汇报研究成果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对常州的运河文化进行全方面汇报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第九课时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设计调查问卷了解运河文创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了解目前已有的运河文创，并了解消费者需求，为设计文创定下方向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第十课时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设计运河文创图案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结合前期了解的有关运河的知识，在美术老师指导下设计图案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第十一课时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制作运河文创</a:t>
                      </a:r>
                      <a:endParaRPr lang="zh-CN" altLang="en-US" sz="2000"/>
                    </a:p>
                  </a:txBody>
                  <a:tcPr/>
                </a:tc>
                <a:tc row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结合常州非遗进行文创设计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第十二课时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制作运河文创</a:t>
                      </a:r>
                      <a:endParaRPr lang="zh-CN" altLang="en-US" sz="2000"/>
                    </a:p>
                  </a:txBody>
                  <a:tcPr/>
                </a:tc>
                <a:tc vMerge="1"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第十三课时</a:t>
                      </a:r>
                      <a:endParaRPr lang="zh-CN" altLang="en-US" sz="20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学习办博览会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了解办一场博览会的准备工作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第十四课时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博览会任务分工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进行任务分工</a:t>
                      </a:r>
                      <a:endParaRPr lang="zh-CN" altLang="en-US" sz="20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t="17977" r="31306" b="39323"/>
          <a:stretch>
            <a:fillRect/>
          </a:stretch>
        </p:blipFill>
        <p:spPr>
          <a:xfrm>
            <a:off x="0" y="0"/>
            <a:ext cx="3058267" cy="23265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t="17977" r="31306" b="39323"/>
          <a:stretch>
            <a:fillRect/>
          </a:stretch>
        </p:blipFill>
        <p:spPr>
          <a:xfrm flipH="1">
            <a:off x="9133733" y="0"/>
            <a:ext cx="3058267" cy="23265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341" y="4163603"/>
            <a:ext cx="4654777" cy="35434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839" y="4163603"/>
            <a:ext cx="4654777" cy="3543429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/>
        </p:nvGraphicFramePr>
        <p:xfrm>
          <a:off x="599440" y="1171575"/>
          <a:ext cx="10993120" cy="5273040"/>
        </p:xfrm>
        <a:graphic>
          <a:graphicData uri="http://schemas.openxmlformats.org/drawingml/2006/table">
            <a:tbl>
              <a:tblPr/>
              <a:tblGrid>
                <a:gridCol w="1061085"/>
                <a:gridCol w="2907665"/>
                <a:gridCol w="2129790"/>
                <a:gridCol w="2323465"/>
                <a:gridCol w="2571115"/>
              </a:tblGrid>
              <a:tr h="317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评价要素</a:t>
                      </a:r>
                      <a:endParaRPr lang="en-US" altLang="en-US" sz="1600" b="1">
                        <a:solidFill>
                          <a:srgbClr val="FFFF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B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D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调研信息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能认真阅读相关书籍获取相关信息；能认真参观博物馆，高效完成任务单；能将获取的资料进行有效整合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能较为认真阅读相关书籍获取相关信息；能比较认真参观博物馆，完成任务单；能将获取的资料进行整合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能阅读相关书籍获取相关信息；能参观博物馆，完成任务单；能合并资料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不能阅读相关书籍获取相关信息；不能参观博物馆，完成任务单；不能合并资料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1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文创制作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展品质量颇高，富有创造性；与设计非常吻合；模型制作美观；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展品质量较高，比较具有创造性；与设计吻合；模型制作较为美观；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展品创造性较低；与设计吻合度低；模型制作美观度低；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没有制作文创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1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成果展示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态度积极，认真；主动参与到项目的学习过程中；条理清晰表达设计理念，热情、大方介绍制作的模型；能不断反思，不断进步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态度较为积极，认真；能比较主动参与到项目的学习过程中；能较好地表达设计理念，介绍制作的模型；能反思进步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没有在整个过程中保持态度积极，认真；较少参与到项目的学习过程中；简单地表达设计理念，介绍制作的模型；较少反思进步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学习态度不端正，没有参与到项目的学习过程，不能介绍设计理念和模型；不能进行反思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小组合作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能在实践的过程中和同伴开展有效的合作学习，小组成员互相启发，全体成员积极参与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在实践过程中和同伴开展较为有效的合作学习能互相启发，全体成员参与度较好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部分组员能在实践过程中和同伴合作，学习效果一般，全体成员参与度一般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在实践过程中不能和同伴开展合作学习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b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 flipV="1">
            <a:off x="650240" y="741045"/>
            <a:ext cx="3459480" cy="952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975995" y="52705"/>
            <a:ext cx="45104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项目活动评价</a:t>
            </a:r>
            <a:endParaRPr lang="en-US" altLang="zh-CN" sz="36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t="17977" r="31306" b="39323"/>
          <a:stretch>
            <a:fillRect/>
          </a:stretch>
        </p:blipFill>
        <p:spPr>
          <a:xfrm>
            <a:off x="0" y="0"/>
            <a:ext cx="3058267" cy="232656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2"/>
          <a:stretch>
            <a:fillRect/>
          </a:stretch>
        </p:blipFill>
        <p:spPr>
          <a:xfrm>
            <a:off x="2637183" y="1078504"/>
            <a:ext cx="9554817" cy="5779495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3578102" y="0"/>
            <a:ext cx="2117348" cy="5910030"/>
            <a:chOff x="3558647" y="56711"/>
            <a:chExt cx="2117348" cy="5910030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" t="56901" r="60542" b="6601"/>
            <a:stretch>
              <a:fillRect/>
            </a:stretch>
          </p:blipFill>
          <p:spPr>
            <a:xfrm>
              <a:off x="3827801" y="56711"/>
              <a:ext cx="1588832" cy="1515370"/>
            </a:xfrm>
            <a:prstGeom prst="rect">
              <a:avLst/>
            </a:prstGeom>
          </p:spPr>
        </p:pic>
        <p:grpSp>
          <p:nvGrpSpPr>
            <p:cNvPr id="36" name="组合 35"/>
            <p:cNvGrpSpPr/>
            <p:nvPr/>
          </p:nvGrpSpPr>
          <p:grpSpPr>
            <a:xfrm>
              <a:off x="3558647" y="413675"/>
              <a:ext cx="2117348" cy="5553066"/>
              <a:chOff x="3558647" y="413675"/>
              <a:chExt cx="2117348" cy="5553066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4098235" y="413675"/>
                <a:ext cx="14312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7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全唐诗简" panose="00020600040101010101" pitchFamily="18" charset="-122"/>
                    <a:ea typeface="汉仪全唐诗简" panose="00020600040101010101" pitchFamily="18" charset="-122"/>
                  </a:rPr>
                  <a:t>谢</a:t>
                </a:r>
                <a:endParaRPr lang="zh-CN" altLang="en-US" sz="7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全唐诗简" panose="00020600040101010101" pitchFamily="18" charset="-122"/>
                  <a:ea typeface="汉仪全唐诗简" panose="00020600040101010101" pitchFamily="18" charset="-122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3558647" y="1208614"/>
                <a:ext cx="143123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8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全唐诗简" panose="00020600040101010101" pitchFamily="18" charset="-122"/>
                    <a:ea typeface="汉仪全唐诗简" panose="00020600040101010101" pitchFamily="18" charset="-122"/>
                  </a:rPr>
                  <a:t>谢</a:t>
                </a:r>
                <a:endParaRPr lang="zh-CN" altLang="en-US" sz="8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全唐诗简" panose="00020600040101010101" pitchFamily="18" charset="-122"/>
                  <a:ea typeface="汉仪全唐诗简" panose="00020600040101010101" pitchFamily="18" charset="-122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4244763" y="2139716"/>
                <a:ext cx="143123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6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全唐诗简" panose="00020600040101010101" pitchFamily="18" charset="-122"/>
                    <a:ea typeface="汉仪全唐诗简" panose="00020600040101010101" pitchFamily="18" charset="-122"/>
                  </a:rPr>
                  <a:t>观</a:t>
                </a:r>
                <a:endParaRPr lang="zh-CN" altLang="en-US" sz="6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全唐诗简" panose="00020600040101010101" pitchFamily="18" charset="-122"/>
                  <a:ea typeface="汉仪全唐诗简" panose="00020600040101010101" pitchFamily="18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4244763" y="3080632"/>
                <a:ext cx="14312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7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全唐诗简" panose="00020600040101010101" pitchFamily="18" charset="-122"/>
                    <a:ea typeface="汉仪全唐诗简" panose="00020600040101010101" pitchFamily="18" charset="-122"/>
                  </a:rPr>
                  <a:t>看</a:t>
                </a:r>
                <a:endParaRPr lang="zh-CN" altLang="en-US" sz="7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全唐诗简" panose="00020600040101010101" pitchFamily="18" charset="-122"/>
                  <a:ea typeface="汉仪全唐诗简" panose="00020600040101010101" pitchFamily="18" charset="-122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4159769" y="2323911"/>
                <a:ext cx="268772" cy="26877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4274263" y="3419961"/>
                <a:ext cx="45720" cy="481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4096582" y="2532053"/>
                <a:ext cx="0" cy="306772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" name="图片 34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55" t="56926" r="16563" b="-14400"/>
              <a:stretch>
                <a:fillRect/>
              </a:stretch>
            </p:blipFill>
            <p:spPr>
              <a:xfrm>
                <a:off x="4016162" y="4360868"/>
                <a:ext cx="1400471" cy="1605873"/>
              </a:xfrm>
              <a:prstGeom prst="rect">
                <a:avLst/>
              </a:prstGeom>
            </p:spPr>
          </p:pic>
        </p:grpSp>
      </p:grp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5" b="21983"/>
          <a:stretch>
            <a:fillRect/>
          </a:stretch>
        </p:blipFill>
        <p:spPr>
          <a:xfrm>
            <a:off x="0" y="4789714"/>
            <a:ext cx="3024178" cy="20682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721_2_1"/>
  <p:tag name="KSO_WM_UNIT_LAYERLEVEL" val="1_1_1"/>
  <p:tag name="KSO_WM_TAG_VERSION" val="1.0"/>
  <p:tag name="KSO_WM_BEAUTIFY_FLAG" val="#wm#"/>
  <p:tag name="KSO_WM_UNIT_PRESET_TEXT" val="单击此处添加文本具体内容"/>
  <p:tag name="KSO_WM_TEMPLATE_CATEGORY" val="custom"/>
  <p:tag name="KSO_WM_TEMPLATE_INDEX" val="20204357"/>
  <p:tag name="KSO_WM_UNIT_ID" val="custom20204357_32*m_h_f*721_2_1"/>
  <p:tag name="KSO_WM_UNIT_SUBTYPE" val="a"/>
  <p:tag name="KSO_WM_UNIT_LINE_FORE_SCHEMECOLOR_INDEX" val="6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721_2_3"/>
  <p:tag name="KSO_WM_UNIT_LAYERLEVEL" val="1_1_1"/>
  <p:tag name="KSO_WM_TAG_VERSION" val="1.0"/>
  <p:tag name="KSO_WM_BEAUTIFY_FLAG" val="#wm#"/>
  <p:tag name="KSO_WM_TEMPLATE_CATEGORY" val="custom"/>
  <p:tag name="KSO_WM_TEMPLATE_INDEX" val="20204357"/>
  <p:tag name="KSO_WM_UNIT_ID" val="custom20204357_32*m_h_i*721_2_3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721_2_2"/>
  <p:tag name="KSO_WM_UNIT_LAYERLEVEL" val="1_1_1"/>
  <p:tag name="KSO_WM_TAG_VERSION" val="1.0"/>
  <p:tag name="KSO_WM_BEAUTIFY_FLAG" val="#wm#"/>
  <p:tag name="KSO_WM_TEMPLATE_CATEGORY" val="custom"/>
  <p:tag name="KSO_WM_TEMPLATE_INDEX" val="20204357"/>
  <p:tag name="KSO_WM_UNIT_ID" val="custom20204357_32*m_h_i*721_2_2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721_2_1"/>
  <p:tag name="KSO_WM_UNIT_LAYERLEVEL" val="1_1_1"/>
  <p:tag name="KSO_WM_TAG_VERSION" val="1.0"/>
  <p:tag name="KSO_WM_BEAUTIFY_FLAG" val="#wm#"/>
  <p:tag name="KSO_WM_TEMPLATE_CATEGORY" val="custom"/>
  <p:tag name="KSO_WM_TEMPLATE_INDEX" val="20204357"/>
  <p:tag name="KSO_WM_UNIT_ID" val="custom20204357_32*m_h_i*721_2_1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721_3_1"/>
  <p:tag name="KSO_WM_UNIT_LAYERLEVEL" val="1_1_1"/>
  <p:tag name="KSO_WM_TAG_VERSION" val="1.0"/>
  <p:tag name="KSO_WM_BEAUTIFY_FLAG" val="#wm#"/>
  <p:tag name="KSO_WM_UNIT_PRESET_TEXT" val="单击此处添加文本具体内容"/>
  <p:tag name="KSO_WM_TEMPLATE_CATEGORY" val="custom"/>
  <p:tag name="KSO_WM_TEMPLATE_INDEX" val="20204357"/>
  <p:tag name="KSO_WM_UNIT_ID" val="custom20204357_32*m_h_f*721_3_1"/>
  <p:tag name="KSO_WM_UNIT_SUBTYPE" val="a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721_3_2"/>
  <p:tag name="KSO_WM_UNIT_LAYERLEVEL" val="1_1_1"/>
  <p:tag name="KSO_WM_TAG_VERSION" val="1.0"/>
  <p:tag name="KSO_WM_BEAUTIFY_FLAG" val="#wm#"/>
  <p:tag name="KSO_WM_TEMPLATE_CATEGORY" val="custom"/>
  <p:tag name="KSO_WM_TEMPLATE_INDEX" val="20204357"/>
  <p:tag name="KSO_WM_UNIT_ID" val="custom20204357_32*m_h_i*721_3_2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721_3_1"/>
  <p:tag name="KSO_WM_UNIT_LAYERLEVEL" val="1_1_1"/>
  <p:tag name="KSO_WM_TAG_VERSION" val="1.0"/>
  <p:tag name="KSO_WM_BEAUTIFY_FLAG" val="#wm#"/>
  <p:tag name="KSO_WM_TEMPLATE_CATEGORY" val="custom"/>
  <p:tag name="KSO_WM_TEMPLATE_INDEX" val="20204357"/>
  <p:tag name="KSO_WM_UNIT_ID" val="custom20204357_32*m_h_i*721_3_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721_3_3"/>
  <p:tag name="KSO_WM_UNIT_LAYERLEVEL" val="1_1_1"/>
  <p:tag name="KSO_WM_TAG_VERSION" val="1.0"/>
  <p:tag name="KSO_WM_BEAUTIFY_FLAG" val="#wm#"/>
  <p:tag name="KSO_WM_TEMPLATE_CATEGORY" val="custom"/>
  <p:tag name="KSO_WM_TEMPLATE_INDEX" val="20204357"/>
  <p:tag name="KSO_WM_UNIT_ID" val="custom20204357_32*m_h_i*721_3_3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721_4_1"/>
  <p:tag name="KSO_WM_UNIT_LAYERLEVEL" val="1_1_1"/>
  <p:tag name="KSO_WM_TAG_VERSION" val="1.0"/>
  <p:tag name="KSO_WM_BEAUTIFY_FLAG" val="#wm#"/>
  <p:tag name="KSO_WM_UNIT_PRESET_TEXT" val="单击此处添加文本具体内容"/>
  <p:tag name="KSO_WM_TEMPLATE_CATEGORY" val="custom"/>
  <p:tag name="KSO_WM_TEMPLATE_INDEX" val="20204357"/>
  <p:tag name="KSO_WM_UNIT_ID" val="custom20204357_32*m_h_f*721_4_1"/>
  <p:tag name="KSO_WM_UNIT_SUBTYPE" val="a"/>
  <p:tag name="KSO_WM_UNIT_LINE_FORE_SCHEMECOLOR_INDEX" val="6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721_4_3"/>
  <p:tag name="KSO_WM_UNIT_LAYERLEVEL" val="1_1_1"/>
  <p:tag name="KSO_WM_TAG_VERSION" val="1.0"/>
  <p:tag name="KSO_WM_BEAUTIFY_FLAG" val="#wm#"/>
  <p:tag name="KSO_WM_TEMPLATE_CATEGORY" val="custom"/>
  <p:tag name="KSO_WM_TEMPLATE_INDEX" val="20204357"/>
  <p:tag name="KSO_WM_UNIT_ID" val="custom20204357_32*m_h_i*721_4_3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721_4_2"/>
  <p:tag name="KSO_WM_UNIT_LAYERLEVEL" val="1_1_1"/>
  <p:tag name="KSO_WM_TAG_VERSION" val="1.0"/>
  <p:tag name="KSO_WM_BEAUTIFY_FLAG" val="#wm#"/>
  <p:tag name="KSO_WM_TEMPLATE_CATEGORY" val="custom"/>
  <p:tag name="KSO_WM_TEMPLATE_INDEX" val="20204357"/>
  <p:tag name="KSO_WM_UNIT_ID" val="custom20204357_32*m_h_i*721_4_2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721_4_1"/>
  <p:tag name="KSO_WM_UNIT_LAYERLEVEL" val="1_1_1"/>
  <p:tag name="KSO_WM_TAG_VERSION" val="1.0"/>
  <p:tag name="KSO_WM_BEAUTIFY_FLAG" val="#wm#"/>
  <p:tag name="KSO_WM_TEMPLATE_CATEGORY" val="custom"/>
  <p:tag name="KSO_WM_TEMPLATE_INDEX" val="20204357"/>
  <p:tag name="KSO_WM_UNIT_ID" val="custom20204357_32*m_h_i*721_4_1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721_4_1"/>
  <p:tag name="KSO_WM_UNIT_LAYERLEVEL" val="1_1_1"/>
  <p:tag name="KSO_WM_TAG_VERSION" val="1.0"/>
  <p:tag name="KSO_WM_BEAUTIFY_FLAG" val="#wm#"/>
  <p:tag name="KSO_WM_UNIT_PRESET_TEXT" val="添加标题"/>
  <p:tag name="KSO_WM_TEMPLATE_CATEGORY" val="custom"/>
  <p:tag name="KSO_WM_TEMPLATE_INDEX" val="20204357"/>
  <p:tag name="KSO_WM_UNIT_ID" val="custom20204357_32*m_h_a*721_4_1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PLACING_PICTURE_USER_VIEWPORT" val="{&quot;height&quot;:9101.566929133858,&quot;width&quot;:15046.955905511812}"/>
</p:tagLst>
</file>

<file path=ppt/tags/tag35.xml><?xml version="1.0" encoding="utf-8"?>
<p:tagLst xmlns:p="http://schemas.openxmlformats.org/presentationml/2006/main">
  <p:tag name="COMMONDATA" val="eyJoZGlkIjoiYThkMzk3NzM1NjI1NTg5NjFmNzQyY2UyOTg2MjEzNGMifQ=="/>
  <p:tag name="commondata" val="eyJjb3VudCI6MSwiaGRpZCI6Ijg1YmNiZDI1NzRmM2UxMDM2ZjBhZGVlYmJjZGFlNzQyIiwidXNlckNvdW50IjoxfQ=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721_1"/>
  <p:tag name="KSO_WM_UNIT_LAYERLEVEL" val="1_1"/>
  <p:tag name="KSO_WM_TAG_VERSION" val="1.0"/>
  <p:tag name="KSO_WM_BEAUTIFY_FLAG" val="#wm#"/>
  <p:tag name="KSO_WM_TEMPLATE_CATEGORY" val="custom"/>
  <p:tag name="KSO_WM_TEMPLATE_INDEX" val="20204357"/>
  <p:tag name="KSO_WM_UNIT_ID" val="custom20204357_32*m_i*721_1"/>
  <p:tag name="KSO_WM_UNIT_LINE_FORE_SCHEMECOLOR_INDEX" val="13"/>
  <p:tag name="KSO_WM_UNIT_LINE_FILL_TYPE" val="2"/>
  <p:tag name="KSO_WM_UNIT_USESOURCEFORMAT_APPLY" val="1"/>
</p:tagLst>
</file>

<file path=ppt/tags/tag5.xml><?xml version="1.0" encoding="utf-8"?>
<p:tagLst xmlns:p="http://schemas.openxmlformats.org/presentationml/2006/main"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721_1_1"/>
  <p:tag name="KSO_WM_UNIT_LAYERLEVEL" val="1_1_1"/>
  <p:tag name="KSO_WM_TAG_VERSION" val="1.0"/>
  <p:tag name="KSO_WM_BEAUTIFY_FLAG" val="#wm#"/>
  <p:tag name="KSO_WM_UNIT_PRESET_TEXT" val="单击此处添加文本具体内容"/>
  <p:tag name="KSO_WM_TEMPLATE_CATEGORY" val="custom"/>
  <p:tag name="KSO_WM_TEMPLATE_INDEX" val="20204357"/>
  <p:tag name="KSO_WM_UNIT_ID" val="custom20204357_32*m_h_f*721_1_1"/>
  <p:tag name="KSO_WM_UNIT_SUBTYPE" val="a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721_1_3"/>
  <p:tag name="KSO_WM_UNIT_LAYERLEVEL" val="1_1_1"/>
  <p:tag name="KSO_WM_TAG_VERSION" val="1.0"/>
  <p:tag name="KSO_WM_BEAUTIFY_FLAG" val="#wm#"/>
  <p:tag name="KSO_WM_TEMPLATE_CATEGORY" val="custom"/>
  <p:tag name="KSO_WM_TEMPLATE_INDEX" val="20204357"/>
  <p:tag name="KSO_WM_UNIT_ID" val="custom20204357_32*m_h_i*721_1_3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721_1_2"/>
  <p:tag name="KSO_WM_UNIT_LAYERLEVEL" val="1_1_1"/>
  <p:tag name="KSO_WM_TAG_VERSION" val="1.0"/>
  <p:tag name="KSO_WM_BEAUTIFY_FLAG" val="#wm#"/>
  <p:tag name="KSO_WM_TEMPLATE_CATEGORY" val="custom"/>
  <p:tag name="KSO_WM_TEMPLATE_INDEX" val="20204357"/>
  <p:tag name="KSO_WM_UNIT_ID" val="custom20204357_32*m_h_i*721_1_2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721_1_1"/>
  <p:tag name="KSO_WM_UNIT_LAYERLEVEL" val="1_1_1"/>
  <p:tag name="KSO_WM_TAG_VERSION" val="1.0"/>
  <p:tag name="KSO_WM_BEAUTIFY_FLAG" val="#wm#"/>
  <p:tag name="KSO_WM_TEMPLATE_CATEGORY" val="custom"/>
  <p:tag name="KSO_WM_TEMPLATE_INDEX" val="20204357"/>
  <p:tag name="KSO_WM_UNIT_ID" val="custom20204357_32*m_h_i*721_1_1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721_1_1"/>
  <p:tag name="KSO_WM_UNIT_LAYERLEVEL" val="1_1_1"/>
  <p:tag name="KSO_WM_TAG_VERSION" val="1.0"/>
  <p:tag name="KSO_WM_BEAUTIFY_FLAG" val="#wm#"/>
  <p:tag name="KSO_WM_UNIT_PRESET_TEXT" val="添加标题"/>
  <p:tag name="KSO_WM_TEMPLATE_CATEGORY" val="custom"/>
  <p:tag name="KSO_WM_TEMPLATE_INDEX" val="20204357"/>
  <p:tag name="KSO_WM_UNIT_ID" val="custom20204357_32*m_h_a*721_1_1"/>
  <p:tag name="KSO_WM_UNIT_ISNUMDGMTITLE" val="0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1860</Words>
  <Application>WPS 演示</Application>
  <PresentationFormat>宽屏</PresentationFormat>
  <Paragraphs>184</Paragraphs>
  <Slides>8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汉仪雪君体简</vt:lpstr>
      <vt:lpstr>方正北魏楷书简体</vt:lpstr>
      <vt:lpstr>Impact</vt:lpstr>
      <vt:lpstr>汉仪全唐诗简</vt:lpstr>
      <vt:lpstr>等线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</dc:creator>
  <cp:lastModifiedBy>Sage</cp:lastModifiedBy>
  <cp:revision>18</cp:revision>
  <dcterms:created xsi:type="dcterms:W3CDTF">2020-04-26T00:42:00Z</dcterms:created>
  <dcterms:modified xsi:type="dcterms:W3CDTF">2023-12-20T22:08:06Z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82AAECB509964CCA8CE3F9225B9301E2_11</vt:lpwstr>
  </property>
  <property fmtid="{D5CDD505-2E9C-101B-9397-08002B2CF9AE}" pid="3" name="KSOProductBuildVer">
    <vt:lpwstr>2052-12.1.0.16120</vt:lpwstr>
  </property>
  <property fmtid="{D5CDD505-2E9C-101B-9397-08002B2CF9AE}" pid="4" name="KSOTemplateUUID">
    <vt:lpwstr>v1.0_mb_LqX92P8qFnYyPwATqzdohg==</vt:lpwstr>
  </property>
</Properties>
</file>