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2"/>
  </p:notesMasterIdLst>
  <p:sldIdLst>
    <p:sldId id="257" r:id="rId3"/>
    <p:sldId id="259" r:id="rId4"/>
    <p:sldId id="260" r:id="rId5"/>
    <p:sldId id="300" r:id="rId6"/>
    <p:sldId id="301" r:id="rId7"/>
    <p:sldId id="319" r:id="rId8"/>
    <p:sldId id="321" r:id="rId9"/>
    <p:sldId id="263" r:id="rId10"/>
    <p:sldId id="322" r:id="rId11"/>
    <p:sldId id="323" r:id="rId12"/>
    <p:sldId id="324" r:id="rId13"/>
    <p:sldId id="325" r:id="rId14"/>
    <p:sldId id="326" r:id="rId15"/>
    <p:sldId id="285" r:id="rId16"/>
    <p:sldId id="327" r:id="rId17"/>
    <p:sldId id="328" r:id="rId18"/>
    <p:sldId id="329" r:id="rId19"/>
    <p:sldId id="286" r:id="rId20"/>
    <p:sldId id="277" r:id="rId21"/>
    <p:sldId id="331" r:id="rId22"/>
    <p:sldId id="332" r:id="rId23"/>
    <p:sldId id="350" r:id="rId24"/>
    <p:sldId id="287" r:id="rId25"/>
    <p:sldId id="351" r:id="rId26"/>
    <p:sldId id="366" r:id="rId27"/>
    <p:sldId id="367" r:id="rId28"/>
    <p:sldId id="368" r:id="rId29"/>
    <p:sldId id="369" r:id="rId30"/>
    <p:sldId id="284" r:id="rId31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36" userDrawn="1">
          <p15:clr>
            <a:srgbClr val="A4A3A4"/>
          </p15:clr>
        </p15:guide>
        <p15:guide id="1" orient="horz" pos="2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57" d="100"/>
          <a:sy n="57" d="100"/>
        </p:scale>
        <p:origin x="588" y="72"/>
      </p:cViewPr>
      <p:guideLst>
        <p:guide orient="horz" pos="2178"/>
        <p:guide pos="3836"/>
        <p:guide orient="horz" pos="2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79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1443" y="-657712"/>
            <a:ext cx="14671812" cy="8668690"/>
            <a:chOff x="-111443" y="-657712"/>
            <a:chExt cx="14671812" cy="8668690"/>
          </a:xfrm>
        </p:grpSpPr>
        <p:sp>
          <p:nvSpPr>
            <p:cNvPr id="23" name="Freeform: Shape 22"/>
            <p:cNvSpPr/>
            <p:nvPr/>
          </p:nvSpPr>
          <p:spPr>
            <a:xfrm rot="18900000">
              <a:off x="8120554" y="868410"/>
              <a:ext cx="6439815" cy="5667376"/>
            </a:xfrm>
            <a:custGeom>
              <a:avLst/>
              <a:gdLst>
                <a:gd name="connsiteX0" fmla="*/ 5621777 w 6439815"/>
                <a:gd name="connsiteY0" fmla="*/ 0 h 5667376"/>
                <a:gd name="connsiteX1" fmla="*/ 6439815 w 6439815"/>
                <a:gd name="connsiteY1" fmla="*/ 818038 h 5667376"/>
                <a:gd name="connsiteX2" fmla="*/ 1590477 w 6439815"/>
                <a:gd name="connsiteY2" fmla="*/ 5667376 h 5667376"/>
                <a:gd name="connsiteX3" fmla="*/ 0 w 6439815"/>
                <a:gd name="connsiteY3" fmla="*/ 4076899 h 5667376"/>
                <a:gd name="connsiteX4" fmla="*/ 0 w 6439815"/>
                <a:gd name="connsiteY4" fmla="*/ 554586 h 5667376"/>
                <a:gd name="connsiteX5" fmla="*/ 554586 w 6439815"/>
                <a:gd name="connsiteY5" fmla="*/ 0 h 56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9815" h="5667376">
                  <a:moveTo>
                    <a:pt x="5621777" y="0"/>
                  </a:moveTo>
                  <a:lnTo>
                    <a:pt x="6439815" y="818038"/>
                  </a:lnTo>
                  <a:lnTo>
                    <a:pt x="1590477" y="5667376"/>
                  </a:lnTo>
                  <a:lnTo>
                    <a:pt x="0" y="4076899"/>
                  </a:lnTo>
                  <a:lnTo>
                    <a:pt x="0" y="554586"/>
                  </a:lnTo>
                  <a:cubicBezTo>
                    <a:pt x="0" y="248297"/>
                    <a:pt x="248297" y="0"/>
                    <a:pt x="554586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56300" r="-221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 rot="18900000">
              <a:off x="6710506" y="5705022"/>
              <a:ext cx="2305956" cy="2305956"/>
            </a:xfrm>
            <a:custGeom>
              <a:avLst/>
              <a:gdLst>
                <a:gd name="connsiteX0" fmla="*/ 2191770 w 2305956"/>
                <a:gd name="connsiteY0" fmla="*/ 114186 h 2305956"/>
                <a:gd name="connsiteX1" fmla="*/ 2305956 w 2305956"/>
                <a:gd name="connsiteY1" fmla="*/ 389855 h 2305956"/>
                <a:gd name="connsiteX2" fmla="*/ 2305956 w 2305956"/>
                <a:gd name="connsiteY2" fmla="*/ 2305956 h 2305956"/>
                <a:gd name="connsiteX3" fmla="*/ 0 w 2305956"/>
                <a:gd name="connsiteY3" fmla="*/ 0 h 2305956"/>
                <a:gd name="connsiteX4" fmla="*/ 1916101 w 2305956"/>
                <a:gd name="connsiteY4" fmla="*/ 0 h 2305956"/>
                <a:gd name="connsiteX5" fmla="*/ 2191770 w 2305956"/>
                <a:gd name="connsiteY5" fmla="*/ 114186 h 230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956" h="2305956">
                  <a:moveTo>
                    <a:pt x="2191770" y="114186"/>
                  </a:moveTo>
                  <a:cubicBezTo>
                    <a:pt x="2262320" y="184736"/>
                    <a:pt x="2305956" y="282199"/>
                    <a:pt x="2305956" y="389855"/>
                  </a:cubicBezTo>
                  <a:lnTo>
                    <a:pt x="2305956" y="2305956"/>
                  </a:lnTo>
                  <a:lnTo>
                    <a:pt x="0" y="0"/>
                  </a:lnTo>
                  <a:lnTo>
                    <a:pt x="1916101" y="0"/>
                  </a:lnTo>
                  <a:cubicBezTo>
                    <a:pt x="2023757" y="0"/>
                    <a:pt x="2121220" y="43636"/>
                    <a:pt x="2191770" y="11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Freeform: Shape 26"/>
            <p:cNvSpPr/>
            <p:nvPr/>
          </p:nvSpPr>
          <p:spPr>
            <a:xfrm rot="18900000">
              <a:off x="-111443" y="-657712"/>
              <a:ext cx="2242188" cy="1699303"/>
            </a:xfrm>
            <a:custGeom>
              <a:avLst/>
              <a:gdLst>
                <a:gd name="connsiteX0" fmla="*/ 542884 w 2242188"/>
                <a:gd name="connsiteY0" fmla="*/ 0 h 1699303"/>
                <a:gd name="connsiteX1" fmla="*/ 2242188 w 2242188"/>
                <a:gd name="connsiteY1" fmla="*/ 1699303 h 1699303"/>
                <a:gd name="connsiteX2" fmla="*/ 389855 w 2242188"/>
                <a:gd name="connsiteY2" fmla="*/ 1699303 h 1699303"/>
                <a:gd name="connsiteX3" fmla="*/ 0 w 2242188"/>
                <a:gd name="connsiteY3" fmla="*/ 1309448 h 1699303"/>
                <a:gd name="connsiteX4" fmla="*/ 0 w 2242188"/>
                <a:gd name="connsiteY4" fmla="*/ 542884 h 169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188" h="1699303">
                  <a:moveTo>
                    <a:pt x="542884" y="0"/>
                  </a:moveTo>
                  <a:lnTo>
                    <a:pt x="2242188" y="1699303"/>
                  </a:lnTo>
                  <a:lnTo>
                    <a:pt x="389855" y="1699303"/>
                  </a:lnTo>
                  <a:cubicBezTo>
                    <a:pt x="174544" y="1699303"/>
                    <a:pt x="0" y="1524759"/>
                    <a:pt x="0" y="1309448"/>
                  </a:cubicBezTo>
                  <a:lnTo>
                    <a:pt x="0" y="5428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817712" y="1879697"/>
            <a:ext cx="6513286" cy="20955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66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792761" y="4286491"/>
            <a:ext cx="3468915" cy="6296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59875" y="5857100"/>
            <a:ext cx="1701801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1701801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90204" pitchFamily="34" charset="0"/>
              <a:buChar char="•"/>
              <a:defRPr/>
            </a:lvl1pPr>
            <a:lvl2pPr marL="742950" indent="-285750">
              <a:buFont typeface="Arial" panose="020B0604020202090204" pitchFamily="34" charset="0"/>
              <a:buChar char="•"/>
              <a:defRPr/>
            </a:lvl2pPr>
            <a:lvl3pPr marL="1200150" indent="-285750">
              <a:buFont typeface="Arial" panose="020B0604020202090204" pitchFamily="34" charset="0"/>
              <a:buChar char="•"/>
              <a:defRPr/>
            </a:lvl3pPr>
            <a:lvl4pPr marL="1657350" indent="-285750">
              <a:buFont typeface="Arial" panose="020B0604020202090204" pitchFamily="34" charset="0"/>
              <a:buChar char="•"/>
              <a:defRPr/>
            </a:lvl4pPr>
            <a:lvl5pPr marL="2114550" indent="-285750">
              <a:buFont typeface="Arial" panose="020B060402020209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: Shape 11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-2370213" y="-657712"/>
            <a:ext cx="14671812" cy="8668690"/>
            <a:chOff x="-111443" y="-657712"/>
            <a:chExt cx="14671812" cy="8668690"/>
          </a:xfrm>
        </p:grpSpPr>
        <p:sp>
          <p:nvSpPr>
            <p:cNvPr id="9" name="Freeform: Shape 8"/>
            <p:cNvSpPr/>
            <p:nvPr/>
          </p:nvSpPr>
          <p:spPr>
            <a:xfrm rot="18900000">
              <a:off x="8120554" y="868410"/>
              <a:ext cx="6439815" cy="5667376"/>
            </a:xfrm>
            <a:custGeom>
              <a:avLst/>
              <a:gdLst>
                <a:gd name="connsiteX0" fmla="*/ 5621777 w 6439815"/>
                <a:gd name="connsiteY0" fmla="*/ 0 h 5667376"/>
                <a:gd name="connsiteX1" fmla="*/ 6439815 w 6439815"/>
                <a:gd name="connsiteY1" fmla="*/ 818038 h 5667376"/>
                <a:gd name="connsiteX2" fmla="*/ 1590477 w 6439815"/>
                <a:gd name="connsiteY2" fmla="*/ 5667376 h 5667376"/>
                <a:gd name="connsiteX3" fmla="*/ 0 w 6439815"/>
                <a:gd name="connsiteY3" fmla="*/ 4076899 h 5667376"/>
                <a:gd name="connsiteX4" fmla="*/ 0 w 6439815"/>
                <a:gd name="connsiteY4" fmla="*/ 554586 h 5667376"/>
                <a:gd name="connsiteX5" fmla="*/ 554586 w 6439815"/>
                <a:gd name="connsiteY5" fmla="*/ 0 h 56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9815" h="5667376">
                  <a:moveTo>
                    <a:pt x="5621777" y="0"/>
                  </a:moveTo>
                  <a:lnTo>
                    <a:pt x="6439815" y="818038"/>
                  </a:lnTo>
                  <a:lnTo>
                    <a:pt x="1590477" y="5667376"/>
                  </a:lnTo>
                  <a:lnTo>
                    <a:pt x="0" y="4076899"/>
                  </a:lnTo>
                  <a:lnTo>
                    <a:pt x="0" y="554586"/>
                  </a:lnTo>
                  <a:cubicBezTo>
                    <a:pt x="0" y="248297"/>
                    <a:pt x="248297" y="0"/>
                    <a:pt x="554586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56300" r="-221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 rot="18900000">
              <a:off x="6710506" y="5705022"/>
              <a:ext cx="2305956" cy="2305956"/>
            </a:xfrm>
            <a:custGeom>
              <a:avLst/>
              <a:gdLst>
                <a:gd name="connsiteX0" fmla="*/ 2191770 w 2305956"/>
                <a:gd name="connsiteY0" fmla="*/ 114186 h 2305956"/>
                <a:gd name="connsiteX1" fmla="*/ 2305956 w 2305956"/>
                <a:gd name="connsiteY1" fmla="*/ 389855 h 2305956"/>
                <a:gd name="connsiteX2" fmla="*/ 2305956 w 2305956"/>
                <a:gd name="connsiteY2" fmla="*/ 2305956 h 2305956"/>
                <a:gd name="connsiteX3" fmla="*/ 0 w 2305956"/>
                <a:gd name="connsiteY3" fmla="*/ 0 h 2305956"/>
                <a:gd name="connsiteX4" fmla="*/ 1916101 w 2305956"/>
                <a:gd name="connsiteY4" fmla="*/ 0 h 2305956"/>
                <a:gd name="connsiteX5" fmla="*/ 2191770 w 2305956"/>
                <a:gd name="connsiteY5" fmla="*/ 114186 h 230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956" h="2305956">
                  <a:moveTo>
                    <a:pt x="2191770" y="114186"/>
                  </a:moveTo>
                  <a:cubicBezTo>
                    <a:pt x="2262320" y="184736"/>
                    <a:pt x="2305956" y="282199"/>
                    <a:pt x="2305956" y="389855"/>
                  </a:cubicBezTo>
                  <a:lnTo>
                    <a:pt x="2305956" y="2305956"/>
                  </a:lnTo>
                  <a:lnTo>
                    <a:pt x="0" y="0"/>
                  </a:lnTo>
                  <a:lnTo>
                    <a:pt x="1916101" y="0"/>
                  </a:lnTo>
                  <a:cubicBezTo>
                    <a:pt x="2023757" y="0"/>
                    <a:pt x="2121220" y="43636"/>
                    <a:pt x="2191770" y="11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Freeform: Shape 14"/>
            <p:cNvSpPr/>
            <p:nvPr/>
          </p:nvSpPr>
          <p:spPr>
            <a:xfrm rot="18900000">
              <a:off x="-111443" y="-657712"/>
              <a:ext cx="2242188" cy="1699303"/>
            </a:xfrm>
            <a:custGeom>
              <a:avLst/>
              <a:gdLst>
                <a:gd name="connsiteX0" fmla="*/ 542884 w 2242188"/>
                <a:gd name="connsiteY0" fmla="*/ 0 h 1699303"/>
                <a:gd name="connsiteX1" fmla="*/ 2242188 w 2242188"/>
                <a:gd name="connsiteY1" fmla="*/ 1699303 h 1699303"/>
                <a:gd name="connsiteX2" fmla="*/ 389855 w 2242188"/>
                <a:gd name="connsiteY2" fmla="*/ 1699303 h 1699303"/>
                <a:gd name="connsiteX3" fmla="*/ 0 w 2242188"/>
                <a:gd name="connsiteY3" fmla="*/ 1309448 h 1699303"/>
                <a:gd name="connsiteX4" fmla="*/ 0 w 2242188"/>
                <a:gd name="connsiteY4" fmla="*/ 542884 h 169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188" h="1699303">
                  <a:moveTo>
                    <a:pt x="542884" y="0"/>
                  </a:moveTo>
                  <a:lnTo>
                    <a:pt x="2242188" y="1699303"/>
                  </a:lnTo>
                  <a:lnTo>
                    <a:pt x="389855" y="1699303"/>
                  </a:lnTo>
                  <a:cubicBezTo>
                    <a:pt x="174544" y="1699303"/>
                    <a:pt x="0" y="1524759"/>
                    <a:pt x="0" y="1309448"/>
                  </a:cubicBezTo>
                  <a:lnTo>
                    <a:pt x="0" y="5428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2819030"/>
            <a:ext cx="5435598" cy="83099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0" y="3661880"/>
            <a:ext cx="5435598" cy="8309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27A813-B2FD-42E1-9222-83B574E99074}" type="datetime1">
              <a:rPr lang="en-US" altLang="zh-CN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1443" y="-657712"/>
            <a:ext cx="14671812" cy="8668690"/>
            <a:chOff x="-111443" y="-657712"/>
            <a:chExt cx="14671812" cy="8668690"/>
          </a:xfrm>
        </p:grpSpPr>
        <p:sp>
          <p:nvSpPr>
            <p:cNvPr id="3" name="Freeform: Shape 2"/>
            <p:cNvSpPr/>
            <p:nvPr/>
          </p:nvSpPr>
          <p:spPr>
            <a:xfrm rot="18900000">
              <a:off x="8120554" y="868410"/>
              <a:ext cx="6439815" cy="5667376"/>
            </a:xfrm>
            <a:custGeom>
              <a:avLst/>
              <a:gdLst>
                <a:gd name="connsiteX0" fmla="*/ 5621777 w 6439815"/>
                <a:gd name="connsiteY0" fmla="*/ 0 h 5667376"/>
                <a:gd name="connsiteX1" fmla="*/ 6439815 w 6439815"/>
                <a:gd name="connsiteY1" fmla="*/ 818038 h 5667376"/>
                <a:gd name="connsiteX2" fmla="*/ 1590477 w 6439815"/>
                <a:gd name="connsiteY2" fmla="*/ 5667376 h 5667376"/>
                <a:gd name="connsiteX3" fmla="*/ 0 w 6439815"/>
                <a:gd name="connsiteY3" fmla="*/ 4076899 h 5667376"/>
                <a:gd name="connsiteX4" fmla="*/ 0 w 6439815"/>
                <a:gd name="connsiteY4" fmla="*/ 554586 h 5667376"/>
                <a:gd name="connsiteX5" fmla="*/ 554586 w 6439815"/>
                <a:gd name="connsiteY5" fmla="*/ 0 h 56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9815" h="5667376">
                  <a:moveTo>
                    <a:pt x="5621777" y="0"/>
                  </a:moveTo>
                  <a:lnTo>
                    <a:pt x="6439815" y="818038"/>
                  </a:lnTo>
                  <a:lnTo>
                    <a:pt x="1590477" y="5667376"/>
                  </a:lnTo>
                  <a:lnTo>
                    <a:pt x="0" y="4076899"/>
                  </a:lnTo>
                  <a:lnTo>
                    <a:pt x="0" y="554586"/>
                  </a:lnTo>
                  <a:cubicBezTo>
                    <a:pt x="0" y="248297"/>
                    <a:pt x="248297" y="0"/>
                    <a:pt x="554586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56300" r="-221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 rot="18900000">
              <a:off x="6710506" y="5705022"/>
              <a:ext cx="2305956" cy="2305956"/>
            </a:xfrm>
            <a:custGeom>
              <a:avLst/>
              <a:gdLst>
                <a:gd name="connsiteX0" fmla="*/ 2191770 w 2305956"/>
                <a:gd name="connsiteY0" fmla="*/ 114186 h 2305956"/>
                <a:gd name="connsiteX1" fmla="*/ 2305956 w 2305956"/>
                <a:gd name="connsiteY1" fmla="*/ 389855 h 2305956"/>
                <a:gd name="connsiteX2" fmla="*/ 2305956 w 2305956"/>
                <a:gd name="connsiteY2" fmla="*/ 2305956 h 2305956"/>
                <a:gd name="connsiteX3" fmla="*/ 0 w 2305956"/>
                <a:gd name="connsiteY3" fmla="*/ 0 h 2305956"/>
                <a:gd name="connsiteX4" fmla="*/ 1916101 w 2305956"/>
                <a:gd name="connsiteY4" fmla="*/ 0 h 2305956"/>
                <a:gd name="connsiteX5" fmla="*/ 2191770 w 2305956"/>
                <a:gd name="connsiteY5" fmla="*/ 114186 h 230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956" h="2305956">
                  <a:moveTo>
                    <a:pt x="2191770" y="114186"/>
                  </a:moveTo>
                  <a:cubicBezTo>
                    <a:pt x="2262320" y="184736"/>
                    <a:pt x="2305956" y="282199"/>
                    <a:pt x="2305956" y="389855"/>
                  </a:cubicBezTo>
                  <a:lnTo>
                    <a:pt x="2305956" y="2305956"/>
                  </a:lnTo>
                  <a:lnTo>
                    <a:pt x="0" y="0"/>
                  </a:lnTo>
                  <a:lnTo>
                    <a:pt x="1916101" y="0"/>
                  </a:lnTo>
                  <a:cubicBezTo>
                    <a:pt x="2023757" y="0"/>
                    <a:pt x="2121220" y="43636"/>
                    <a:pt x="2191770" y="11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Freeform: Shape 9"/>
            <p:cNvSpPr/>
            <p:nvPr/>
          </p:nvSpPr>
          <p:spPr>
            <a:xfrm rot="18900000">
              <a:off x="-111443" y="-657712"/>
              <a:ext cx="2242188" cy="1699303"/>
            </a:xfrm>
            <a:custGeom>
              <a:avLst/>
              <a:gdLst>
                <a:gd name="connsiteX0" fmla="*/ 542884 w 2242188"/>
                <a:gd name="connsiteY0" fmla="*/ 0 h 1699303"/>
                <a:gd name="connsiteX1" fmla="*/ 2242188 w 2242188"/>
                <a:gd name="connsiteY1" fmla="*/ 1699303 h 1699303"/>
                <a:gd name="connsiteX2" fmla="*/ 389855 w 2242188"/>
                <a:gd name="connsiteY2" fmla="*/ 1699303 h 1699303"/>
                <a:gd name="connsiteX3" fmla="*/ 0 w 2242188"/>
                <a:gd name="connsiteY3" fmla="*/ 1309448 h 1699303"/>
                <a:gd name="connsiteX4" fmla="*/ 0 w 2242188"/>
                <a:gd name="connsiteY4" fmla="*/ 542884 h 169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188" h="1699303">
                  <a:moveTo>
                    <a:pt x="542884" y="0"/>
                  </a:moveTo>
                  <a:lnTo>
                    <a:pt x="2242188" y="1699303"/>
                  </a:lnTo>
                  <a:lnTo>
                    <a:pt x="389855" y="1699303"/>
                  </a:lnTo>
                  <a:cubicBezTo>
                    <a:pt x="174544" y="1699303"/>
                    <a:pt x="0" y="1524759"/>
                    <a:pt x="0" y="1309448"/>
                  </a:cubicBezTo>
                  <a:lnTo>
                    <a:pt x="0" y="5428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4610" y="2328505"/>
            <a:ext cx="5771655" cy="19389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11319" y="5857100"/>
            <a:ext cx="169867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57101"/>
            <a:ext cx="169867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.xml"/><Relationship Id="rId4" Type="http://schemas.openxmlformats.org/officeDocument/2006/relationships/image" Target="../media/image17.png"/><Relationship Id="rId3" Type="http://schemas.openxmlformats.org/officeDocument/2006/relationships/tags" Target="../tags/tag26.xml"/><Relationship Id="rId2" Type="http://schemas.openxmlformats.org/officeDocument/2006/relationships/image" Target="../media/image16.jpe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tags" Target="../tags/tag31.xml"/><Relationship Id="rId4" Type="http://schemas.openxmlformats.org/officeDocument/2006/relationships/image" Target="../media/image19.png"/><Relationship Id="rId3" Type="http://schemas.openxmlformats.org/officeDocument/2006/relationships/tags" Target="../tags/tag30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image" Target="../media/image22.png"/><Relationship Id="rId3" Type="http://schemas.openxmlformats.org/officeDocument/2006/relationships/tags" Target="../tags/tag35.xml"/><Relationship Id="rId2" Type="http://schemas.openxmlformats.org/officeDocument/2006/relationships/image" Target="../media/image21.jpeg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0.xml"/><Relationship Id="rId5" Type="http://schemas.openxmlformats.org/officeDocument/2006/relationships/image" Target="../media/image24.jpeg"/><Relationship Id="rId4" Type="http://schemas.openxmlformats.org/officeDocument/2006/relationships/tags" Target="../tags/tag39.xml"/><Relationship Id="rId3" Type="http://schemas.openxmlformats.org/officeDocument/2006/relationships/image" Target="../media/image23.jpe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28.png"/><Relationship Id="rId7" Type="http://schemas.openxmlformats.org/officeDocument/2006/relationships/tags" Target="../tags/tag44.xml"/><Relationship Id="rId6" Type="http://schemas.openxmlformats.org/officeDocument/2006/relationships/image" Target="../media/image27.png"/><Relationship Id="rId5" Type="http://schemas.openxmlformats.org/officeDocument/2006/relationships/tags" Target="../tags/tag43.xml"/><Relationship Id="rId4" Type="http://schemas.openxmlformats.org/officeDocument/2006/relationships/image" Target="../media/image26.png"/><Relationship Id="rId3" Type="http://schemas.openxmlformats.org/officeDocument/2006/relationships/tags" Target="../tags/tag42.xml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.xml"/><Relationship Id="rId4" Type="http://schemas.openxmlformats.org/officeDocument/2006/relationships/image" Target="../media/image30.jpeg"/><Relationship Id="rId3" Type="http://schemas.openxmlformats.org/officeDocument/2006/relationships/tags" Target="../tags/tag49.xml"/><Relationship Id="rId2" Type="http://schemas.openxmlformats.org/officeDocument/2006/relationships/image" Target="../media/image29.jpeg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.xml"/><Relationship Id="rId4" Type="http://schemas.openxmlformats.org/officeDocument/2006/relationships/image" Target="../media/image32.jpeg"/><Relationship Id="rId3" Type="http://schemas.openxmlformats.org/officeDocument/2006/relationships/tags" Target="../tags/tag52.xml"/><Relationship Id="rId2" Type="http://schemas.openxmlformats.org/officeDocument/2006/relationships/image" Target="../media/image31.jpeg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image" Target="../media/image36.jpeg"/><Relationship Id="rId7" Type="http://schemas.openxmlformats.org/officeDocument/2006/relationships/tags" Target="../tags/tag57.xml"/><Relationship Id="rId6" Type="http://schemas.openxmlformats.org/officeDocument/2006/relationships/image" Target="../media/image35.jpeg"/><Relationship Id="rId5" Type="http://schemas.openxmlformats.org/officeDocument/2006/relationships/tags" Target="../tags/tag56.xml"/><Relationship Id="rId4" Type="http://schemas.openxmlformats.org/officeDocument/2006/relationships/image" Target="../media/image34.jpeg"/><Relationship Id="rId3" Type="http://schemas.openxmlformats.org/officeDocument/2006/relationships/tags" Target="../tags/tag55.xml"/><Relationship Id="rId2" Type="http://schemas.openxmlformats.org/officeDocument/2006/relationships/image" Target="../media/image33.png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59.xml"/><Relationship Id="rId10" Type="http://schemas.openxmlformats.org/officeDocument/2006/relationships/image" Target="../media/image37.png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41.jpeg"/><Relationship Id="rId7" Type="http://schemas.openxmlformats.org/officeDocument/2006/relationships/tags" Target="../tags/tag64.xml"/><Relationship Id="rId6" Type="http://schemas.openxmlformats.org/officeDocument/2006/relationships/image" Target="../media/image40.png"/><Relationship Id="rId5" Type="http://schemas.openxmlformats.org/officeDocument/2006/relationships/tags" Target="../tags/tag63.xml"/><Relationship Id="rId4" Type="http://schemas.openxmlformats.org/officeDocument/2006/relationships/image" Target="../media/image39.jpeg"/><Relationship Id="rId3" Type="http://schemas.openxmlformats.org/officeDocument/2006/relationships/tags" Target="../tags/tag62.xml"/><Relationship Id="rId2" Type="http://schemas.openxmlformats.org/officeDocument/2006/relationships/image" Target="../media/image38.jpeg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66.xml"/><Relationship Id="rId10" Type="http://schemas.openxmlformats.org/officeDocument/2006/relationships/image" Target="../media/image42.jpeg"/><Relationship Id="rId1" Type="http://schemas.openxmlformats.org/officeDocument/2006/relationships/tags" Target="../tags/tag6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9.xml"/><Relationship Id="rId4" Type="http://schemas.openxmlformats.org/officeDocument/2006/relationships/image" Target="../media/image44.jpeg"/><Relationship Id="rId3" Type="http://schemas.openxmlformats.org/officeDocument/2006/relationships/tags" Target="../tags/tag68.xml"/><Relationship Id="rId2" Type="http://schemas.openxmlformats.org/officeDocument/2006/relationships/image" Target="../media/image43.jpeg"/><Relationship Id="rId1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image" Target="../media/image45.jpeg"/><Relationship Id="rId1" Type="http://schemas.openxmlformats.org/officeDocument/2006/relationships/tags" Target="../tags/tag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49.png"/><Relationship Id="rId7" Type="http://schemas.openxmlformats.org/officeDocument/2006/relationships/tags" Target="../tags/tag76.xml"/><Relationship Id="rId6" Type="http://schemas.openxmlformats.org/officeDocument/2006/relationships/image" Target="../media/image48.png"/><Relationship Id="rId5" Type="http://schemas.openxmlformats.org/officeDocument/2006/relationships/tags" Target="../tags/tag75.xml"/><Relationship Id="rId4" Type="http://schemas.openxmlformats.org/officeDocument/2006/relationships/image" Target="../media/image47.png"/><Relationship Id="rId3" Type="http://schemas.openxmlformats.org/officeDocument/2006/relationships/tags" Target="../tags/tag74.xml"/><Relationship Id="rId2" Type="http://schemas.openxmlformats.org/officeDocument/2006/relationships/image" Target="../media/image46.pn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5.png"/><Relationship Id="rId7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tags" Target="../tags/tag11.xml"/><Relationship Id="rId4" Type="http://schemas.openxmlformats.org/officeDocument/2006/relationships/image" Target="../media/image7.jpeg"/><Relationship Id="rId3" Type="http://schemas.openxmlformats.org/officeDocument/2006/relationships/tags" Target="../tags/tag10.xml"/><Relationship Id="rId2" Type="http://schemas.openxmlformats.org/officeDocument/2006/relationships/image" Target="../media/image6.jpe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12.jpeg"/><Relationship Id="rId7" Type="http://schemas.openxmlformats.org/officeDocument/2006/relationships/tags" Target="../tags/tag17.xml"/><Relationship Id="rId6" Type="http://schemas.openxmlformats.org/officeDocument/2006/relationships/image" Target="../media/image11.jpeg"/><Relationship Id="rId5" Type="http://schemas.openxmlformats.org/officeDocument/2006/relationships/tags" Target="../tags/tag16.xml"/><Relationship Id="rId4" Type="http://schemas.openxmlformats.org/officeDocument/2006/relationships/image" Target="../media/image10.jpeg"/><Relationship Id="rId3" Type="http://schemas.openxmlformats.org/officeDocument/2006/relationships/tags" Target="../tags/tag15.xml"/><Relationship Id="rId2" Type="http://schemas.openxmlformats.org/officeDocument/2006/relationships/image" Target="../media/image9.jpe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2.xml"/><Relationship Id="rId6" Type="http://schemas.openxmlformats.org/officeDocument/2006/relationships/image" Target="../media/image15.jpeg"/><Relationship Id="rId5" Type="http://schemas.openxmlformats.org/officeDocument/2006/relationships/tags" Target="../tags/tag21.xml"/><Relationship Id="rId4" Type="http://schemas.openxmlformats.org/officeDocument/2006/relationships/image" Target="../media/image14.jpeg"/><Relationship Id="rId3" Type="http://schemas.openxmlformats.org/officeDocument/2006/relationships/tags" Target="../tags/tag20.xml"/><Relationship Id="rId2" Type="http://schemas.openxmlformats.org/officeDocument/2006/relationships/image" Target="../media/image13.jpe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8155" y="1249680"/>
            <a:ext cx="7910830" cy="2095500"/>
          </a:xfrm>
        </p:spPr>
        <p:txBody>
          <a:bodyPr wrap="square">
            <a:noAutofit/>
          </a:bodyPr>
          <a:lstStyle/>
          <a:p>
            <a:r>
              <a:rPr lang="zh-CN" altLang="en-US" sz="6400" b="1" dirty="0">
                <a:solidFill>
                  <a:schemeClr val="accent2">
                    <a:lumMod val="75000"/>
                  </a:schemeClr>
                </a:solidFill>
              </a:rPr>
              <a:t>动起来，拜拜</a:t>
            </a:r>
            <a:r>
              <a:rPr lang="zh-CN" altLang="en-US" sz="6400" b="1" dirty="0">
                <a:solidFill>
                  <a:schemeClr val="accent2">
                    <a:lumMod val="75000"/>
                  </a:schemeClr>
                </a:solidFill>
              </a:rPr>
              <a:t>亚健康</a:t>
            </a:r>
            <a:endParaRPr lang="zh-CN" altLang="en-US" sz="6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薛家实验小学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874520" y="1799590"/>
            <a:ext cx="8633460" cy="421767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查找资料：了解科目三受欢迎的</a:t>
            </a:r>
            <a:r>
              <a:rPr lang="zh-CN" altLang="en-US" sz="2400" b="1" dirty="0"/>
              <a:t>原因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644775" y="2654935"/>
            <a:ext cx="7863205" cy="3189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 algn="l" fontAlgn="auto">
              <a:lnSpc>
                <a:spcPct val="150000"/>
              </a:lnSpc>
            </a:pPr>
            <a:r>
              <a:rPr lang="zh-CN" sz="2000" b="0">
                <a:cs typeface="宋体" charset="0"/>
              </a:rPr>
              <a:t> “科目三”的有趣，主要表现在以下几个方面：年轻态的风格、参与式文化的基调、快乐的主题。</a:t>
            </a:r>
            <a:endParaRPr lang="zh-CN" sz="2000" b="0">
              <a:cs typeface="宋体" charset="0"/>
            </a:endParaRPr>
          </a:p>
          <a:p>
            <a:pPr indent="304800" algn="l" fontAlgn="auto">
              <a:lnSpc>
                <a:spcPct val="150000"/>
              </a:lnSpc>
            </a:pPr>
            <a:r>
              <a:rPr lang="zh-CN" sz="2000" b="0">
                <a:cs typeface="宋体" charset="0"/>
              </a:rPr>
              <a:t>无论是“听着音响摇起来，这就是属于我的舞台”，还是“只要小伙精神在，到哪都是实力派”，这些口号，都透露着一种乐观情绪，而这种乐观正是当下人们所需要的。</a:t>
            </a:r>
            <a:endParaRPr lang="zh-CN" sz="2000" b="0">
              <a:cs typeface="宋体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查找资料：探究科目三是否适合小学生跳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53" name="图片 53" descr="28cab498e05c5950bb38caed23b6971f_7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081" b="24320"/>
          <a:stretch>
            <a:fillRect/>
          </a:stretch>
        </p:blipFill>
        <p:spPr>
          <a:xfrm>
            <a:off x="1533525" y="2166620"/>
            <a:ext cx="4132580" cy="3277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5003" r="6313" b="935"/>
          <a:stretch>
            <a:fillRect/>
          </a:stretch>
        </p:blipFill>
        <p:spPr>
          <a:xfrm>
            <a:off x="6006465" y="2084705"/>
            <a:ext cx="4937760" cy="34505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现场采访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66620" y="2389505"/>
            <a:ext cx="81635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200000"/>
              </a:lnSpc>
            </a:pPr>
            <a:r>
              <a:rPr lang="en-US" altLang="zh-CN" sz="2400" b="0">
                <a:cs typeface="宋体" charset="0"/>
              </a:rPr>
              <a:t>   </a:t>
            </a:r>
            <a:r>
              <a:rPr lang="zh-CN" sz="2400" b="0">
                <a:cs typeface="宋体" charset="0"/>
              </a:rPr>
              <a:t>为更深入的了解科目三，我们陆续采访了医生、体育老师、音乐老师，向他们询问适合我们的健身操和音乐。</a:t>
            </a:r>
            <a:endParaRPr lang="zh-CN" altLang="en-US" sz="2400" b="0">
              <a:cs typeface="宋体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64080" y="1028700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现场采访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32739396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" y="1530350"/>
            <a:ext cx="3928745" cy="5090160"/>
          </a:xfrm>
          <a:prstGeom prst="rect">
            <a:avLst/>
          </a:prstGeom>
        </p:spPr>
      </p:pic>
      <p:pic>
        <p:nvPicPr>
          <p:cNvPr id="2003842247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7355"/>
          <a:stretch>
            <a:fillRect/>
          </a:stretch>
        </p:blipFill>
        <p:spPr>
          <a:xfrm>
            <a:off x="4377690" y="1541145"/>
            <a:ext cx="3849370" cy="5089525"/>
          </a:xfrm>
          <a:prstGeom prst="rect">
            <a:avLst/>
          </a:prstGeom>
        </p:spPr>
      </p:pic>
      <p:pic>
        <p:nvPicPr>
          <p:cNvPr id="1157805450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1529715"/>
            <a:ext cx="3580765" cy="51092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6430" y="2593340"/>
            <a:ext cx="6339840" cy="1056640"/>
          </a:xfrm>
        </p:spPr>
        <p:txBody>
          <a:bodyPr wrap="square">
            <a:normAutofit fontScale="90000"/>
          </a:bodyPr>
          <a:lstStyle/>
          <a:p>
            <a:pPr lvl="0"/>
            <a:r>
              <a:rPr lang="en-US" dirty="0"/>
              <a:t>02.“科目三”</a:t>
            </a:r>
            <a:r>
              <a:rPr lang="zh-CN" altLang="en-US" dirty="0"/>
              <a:t>，变，变，</a:t>
            </a:r>
            <a:r>
              <a:rPr lang="zh-CN" altLang="en-US" dirty="0"/>
              <a:t>变！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1105" y="11233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亲身体验：感受科目三的曲调和动作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“科目三”，变，变，</a:t>
            </a:r>
            <a:r>
              <a:rPr lang="zh-CN" altLang="en-US"/>
              <a:t>变！</a:t>
            </a:r>
            <a:endParaRPr lang="zh-CN" altLang="en-US"/>
          </a:p>
        </p:txBody>
      </p:sp>
      <p:pic>
        <p:nvPicPr>
          <p:cNvPr id="977648905" name="图片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6994"/>
          <a:stretch>
            <a:fillRect/>
          </a:stretch>
        </p:blipFill>
        <p:spPr>
          <a:xfrm>
            <a:off x="765175" y="1957070"/>
            <a:ext cx="3973195" cy="280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67122928" name="图片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4085" y="4194493"/>
            <a:ext cx="2362200" cy="2234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1" name="文本框 100"/>
          <p:cNvSpPr txBox="1"/>
          <p:nvPr/>
        </p:nvSpPr>
        <p:spPr>
          <a:xfrm>
            <a:off x="6539865" y="1957070"/>
            <a:ext cx="4160520" cy="39300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4572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b="0">
                <a:solidFill>
                  <a:srgbClr val="000000"/>
                </a:solidFill>
                <a:cs typeface="宋体" charset="0"/>
              </a:rPr>
              <a:t>感受：</a:t>
            </a:r>
            <a:endParaRPr lang="zh-CN" b="0">
              <a:solidFill>
                <a:srgbClr val="000000"/>
              </a:solidFill>
              <a:cs typeface="宋体" charset="0"/>
            </a:endParaRPr>
          </a:p>
          <a:p>
            <a:pPr indent="4572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b="0">
                <a:solidFill>
                  <a:srgbClr val="000000"/>
                </a:solidFill>
                <a:cs typeface="宋体" charset="0"/>
              </a:rPr>
              <a:t>学习科目三的舞蹈对我来说是一种既新鲜又困难的体验。那有节奏感的旋律，那灵活自如的小胯扭动，那左甩右甩的小手挥舞，感觉还是挺有范儿的，这就是迫使我去学习的原因。动作虽不多，但真当我对着视频舞动起来时，竟会是不堪入目。小脚像钉上了钉子般无法扭动，小腰僵硬的根本动不起来，没有一个节拍是打在点上的。</a:t>
            </a:r>
            <a:endParaRPr lang="zh-CN" altLang="en-US" b="0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452870" y="1722120"/>
            <a:ext cx="4241800" cy="469519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1105" y="11233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采访调查：不同年段的学生所感兴趣的健身操是什么？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“科目三”，变，变，</a:t>
            </a:r>
            <a:r>
              <a:rPr lang="zh-CN" altLang="en-US"/>
              <a:t>变！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15925" y="1678305"/>
          <a:ext cx="5304155" cy="4331335"/>
        </p:xfrm>
        <a:graphic>
          <a:graphicData uri="http://schemas.openxmlformats.org/drawingml/2006/table">
            <a:tbl>
              <a:tblPr/>
              <a:tblGrid>
                <a:gridCol w="894080"/>
                <a:gridCol w="862330"/>
                <a:gridCol w="869315"/>
                <a:gridCol w="799465"/>
                <a:gridCol w="834390"/>
                <a:gridCol w="1044575"/>
              </a:tblGrid>
              <a:tr h="2133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采访对象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王同学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张同学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华同学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苏同学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郭同学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年级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二年级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三年级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四年级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五年级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六年级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男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女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女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男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男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体型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偏瘦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标准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偏胖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偏胖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偏瘦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1028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喜爱的健身操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排球操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《向快乐出发》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《天天向上》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五禽戏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八段锦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898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喜爱的原因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动作简单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喜欢这首歌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歌词有正能量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可以和同学们一起做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和家人一起练、养生减肥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1459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在校运动的时间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课后服务时间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大课间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课间10分钟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课间10分钟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大课间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</a:tbl>
          </a:graphicData>
        </a:graphic>
      </p:graphicFrame>
      <p:pic>
        <p:nvPicPr>
          <p:cNvPr id="55" name="图片 55" descr="e9a354d48316331b9b74c238352ee179_7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57490" y="1583690"/>
            <a:ext cx="3820160" cy="2682240"/>
          </a:xfrm>
          <a:prstGeom prst="rect">
            <a:avLst/>
          </a:prstGeom>
        </p:spPr>
      </p:pic>
      <p:pic>
        <p:nvPicPr>
          <p:cNvPr id="56" name="图片 56" descr="d5a7340f74bc32737f9c1923fe593efc_7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3251200"/>
            <a:ext cx="3474085" cy="26060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1105" y="11233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采访调查：不同年段的学生所感兴趣的健身操是什么？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“科目三”，变，变，</a:t>
            </a:r>
            <a:r>
              <a:rPr lang="zh-CN" altLang="en-US"/>
              <a:t>变！</a:t>
            </a:r>
            <a:endParaRPr lang="zh-CN" altLang="en-US"/>
          </a:p>
        </p:txBody>
      </p:sp>
      <p:pic>
        <p:nvPicPr>
          <p:cNvPr id="11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5290" y="1678305"/>
            <a:ext cx="3646170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14700" y="3538220"/>
            <a:ext cx="3427095" cy="2221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74535" y="1583690"/>
            <a:ext cx="2543810" cy="4176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28480" y="2143125"/>
            <a:ext cx="2623820" cy="4358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785" y="1857375"/>
            <a:ext cx="921385" cy="4275455"/>
          </a:xfrm>
          <a:prstGeom prst="rect">
            <a:avLst/>
          </a:prstGeom>
          <a:noFill/>
        </p:spPr>
        <p:txBody>
          <a:bodyPr vert="mongolianVert" wrap="square" rtlCol="0">
            <a:spAutoFit/>
          </a:bodyPr>
          <a:p>
            <a:pPr algn="l"/>
            <a:r>
              <a:rPr lang="zh-CN" altLang="en-US" sz="1600">
                <a:latin typeface="宋体" charset="0"/>
                <a:ea typeface="宋体" charset="0"/>
              </a:rPr>
              <a:t>通过采访调查，我们发现不同年段的同学所感兴趣的健身操有很大的不同，将采访结果汇总整理后，我们有了新的发现。</a:t>
            </a:r>
            <a:endParaRPr lang="zh-CN" altLang="en-US" sz="1600">
              <a:latin typeface="宋体" charset="0"/>
              <a:ea typeface="宋体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8775" y="2593340"/>
            <a:ext cx="6339840" cy="1056640"/>
          </a:xfrm>
        </p:spPr>
        <p:txBody>
          <a:bodyPr wrap="square">
            <a:normAutofit fontScale="90000"/>
          </a:bodyPr>
          <a:lstStyle/>
          <a:p>
            <a:pPr lvl="0"/>
            <a:r>
              <a:rPr lang="en-US" dirty="0"/>
              <a:t>03.</a:t>
            </a:r>
            <a:r>
              <a:rPr lang="zh-CN" altLang="en-US" dirty="0"/>
              <a:t>一起创编我们的</a:t>
            </a:r>
            <a:r>
              <a:rPr lang="zh-CN" altLang="en-US" dirty="0"/>
              <a:t>健身操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2677" y="2635454"/>
            <a:ext cx="9953710" cy="2832481"/>
            <a:chOff x="872677" y="2635454"/>
            <a:chExt cx="9953710" cy="2832481"/>
          </a:xfrm>
        </p:grpSpPr>
        <p:sp>
          <p:nvSpPr>
            <p:cNvPr id="60" name="Freeform: Shape 59"/>
            <p:cNvSpPr/>
            <p:nvPr/>
          </p:nvSpPr>
          <p:spPr>
            <a:xfrm>
              <a:off x="4532474" y="2857566"/>
              <a:ext cx="2637590" cy="2610369"/>
            </a:xfrm>
            <a:custGeom>
              <a:avLst/>
              <a:gdLst>
                <a:gd name="T0" fmla="*/ 2709 w 7873"/>
                <a:gd name="T1" fmla="*/ 1592 h 7791"/>
                <a:gd name="T2" fmla="*/ 5329 w 7873"/>
                <a:gd name="T3" fmla="*/ 1624 h 7791"/>
                <a:gd name="T4" fmla="*/ 5782 w 7873"/>
                <a:gd name="T5" fmla="*/ 969 h 7791"/>
                <a:gd name="T6" fmla="*/ 5477 w 7873"/>
                <a:gd name="T7" fmla="*/ 432 h 7791"/>
                <a:gd name="T8" fmla="*/ 4004 w 7873"/>
                <a:gd name="T9" fmla="*/ 13 h 7791"/>
                <a:gd name="T10" fmla="*/ 2709 w 7873"/>
                <a:gd name="T11" fmla="*/ 368 h 7791"/>
                <a:gd name="T12" fmla="*/ 2352 w 7873"/>
                <a:gd name="T13" fmla="*/ 840 h 7791"/>
                <a:gd name="T14" fmla="*/ 2709 w 7873"/>
                <a:gd name="T15" fmla="*/ 1592 h 7791"/>
                <a:gd name="T16" fmla="*/ 2699 w 7873"/>
                <a:gd name="T17" fmla="*/ 2258 h 7791"/>
                <a:gd name="T18" fmla="*/ 3046 w 7873"/>
                <a:gd name="T19" fmla="*/ 2376 h 7791"/>
                <a:gd name="T20" fmla="*/ 3351 w 7873"/>
                <a:gd name="T21" fmla="*/ 2537 h 7791"/>
                <a:gd name="T22" fmla="*/ 4656 w 7873"/>
                <a:gd name="T23" fmla="*/ 2570 h 7791"/>
                <a:gd name="T24" fmla="*/ 5624 w 7873"/>
                <a:gd name="T25" fmla="*/ 2076 h 7791"/>
                <a:gd name="T26" fmla="*/ 5782 w 7873"/>
                <a:gd name="T27" fmla="*/ 1335 h 7791"/>
                <a:gd name="T28" fmla="*/ 5698 w 7873"/>
                <a:gd name="T29" fmla="*/ 1592 h 7791"/>
                <a:gd name="T30" fmla="*/ 2331 w 7873"/>
                <a:gd name="T31" fmla="*/ 1335 h 7791"/>
                <a:gd name="T32" fmla="*/ 2699 w 7873"/>
                <a:gd name="T33" fmla="*/ 2258 h 7791"/>
                <a:gd name="T34" fmla="*/ 3730 w 7873"/>
                <a:gd name="T35" fmla="*/ 2903 h 7791"/>
                <a:gd name="T36" fmla="*/ 3888 w 7873"/>
                <a:gd name="T37" fmla="*/ 3300 h 7791"/>
                <a:gd name="T38" fmla="*/ 4414 w 7873"/>
                <a:gd name="T39" fmla="*/ 3128 h 7791"/>
                <a:gd name="T40" fmla="*/ 5519 w 7873"/>
                <a:gd name="T41" fmla="*/ 2849 h 7791"/>
                <a:gd name="T42" fmla="*/ 5782 w 7873"/>
                <a:gd name="T43" fmla="*/ 2011 h 7791"/>
                <a:gd name="T44" fmla="*/ 5761 w 7873"/>
                <a:gd name="T45" fmla="*/ 2140 h 7791"/>
                <a:gd name="T46" fmla="*/ 3730 w 7873"/>
                <a:gd name="T47" fmla="*/ 2903 h 7791"/>
                <a:gd name="T48" fmla="*/ 3330 w 7873"/>
                <a:gd name="T49" fmla="*/ 2967 h 7791"/>
                <a:gd name="T50" fmla="*/ 1752 w 7873"/>
                <a:gd name="T51" fmla="*/ 2494 h 7791"/>
                <a:gd name="T52" fmla="*/ 742 w 7873"/>
                <a:gd name="T53" fmla="*/ 2709 h 7791"/>
                <a:gd name="T54" fmla="*/ 152 w 7873"/>
                <a:gd name="T55" fmla="*/ 3644 h 7791"/>
                <a:gd name="T56" fmla="*/ 1815 w 7873"/>
                <a:gd name="T57" fmla="*/ 4428 h 7791"/>
                <a:gd name="T58" fmla="*/ 3530 w 7873"/>
                <a:gd name="T59" fmla="*/ 3687 h 7791"/>
                <a:gd name="T60" fmla="*/ 3330 w 7873"/>
                <a:gd name="T61" fmla="*/ 2967 h 7791"/>
                <a:gd name="T62" fmla="*/ 3236 w 7873"/>
                <a:gd name="T63" fmla="*/ 4267 h 7791"/>
                <a:gd name="T64" fmla="*/ 100 w 7873"/>
                <a:gd name="T65" fmla="*/ 3837 h 7791"/>
                <a:gd name="T66" fmla="*/ 289 w 7873"/>
                <a:gd name="T67" fmla="*/ 4567 h 7791"/>
                <a:gd name="T68" fmla="*/ 3036 w 7873"/>
                <a:gd name="T69" fmla="*/ 4825 h 7791"/>
                <a:gd name="T70" fmla="*/ 3288 w 7873"/>
                <a:gd name="T71" fmla="*/ 4234 h 7791"/>
                <a:gd name="T72" fmla="*/ 3236 w 7873"/>
                <a:gd name="T73" fmla="*/ 4267 h 7791"/>
                <a:gd name="T74" fmla="*/ 7676 w 7873"/>
                <a:gd name="T75" fmla="*/ 4686 h 7791"/>
                <a:gd name="T76" fmla="*/ 5708 w 7873"/>
                <a:gd name="T77" fmla="*/ 3407 h 7791"/>
                <a:gd name="T78" fmla="*/ 4193 w 7873"/>
                <a:gd name="T79" fmla="*/ 4063 h 7791"/>
                <a:gd name="T80" fmla="*/ 3572 w 7873"/>
                <a:gd name="T81" fmla="*/ 5620 h 7791"/>
                <a:gd name="T82" fmla="*/ 4214 w 7873"/>
                <a:gd name="T83" fmla="*/ 7145 h 7791"/>
                <a:gd name="T84" fmla="*/ 5740 w 7873"/>
                <a:gd name="T85" fmla="*/ 7779 h 7791"/>
                <a:gd name="T86" fmla="*/ 7245 w 7873"/>
                <a:gd name="T87" fmla="*/ 7134 h 7791"/>
                <a:gd name="T88" fmla="*/ 7866 w 7873"/>
                <a:gd name="T89" fmla="*/ 5577 h 7791"/>
                <a:gd name="T90" fmla="*/ 7676 w 7873"/>
                <a:gd name="T91" fmla="*/ 4686 h 7791"/>
                <a:gd name="T92" fmla="*/ 5719 w 7873"/>
                <a:gd name="T93" fmla="*/ 6286 h 7791"/>
                <a:gd name="T94" fmla="*/ 4267 w 7873"/>
                <a:gd name="T95" fmla="*/ 5953 h 7791"/>
                <a:gd name="T96" fmla="*/ 4330 w 7873"/>
                <a:gd name="T97" fmla="*/ 5556 h 7791"/>
                <a:gd name="T98" fmla="*/ 5603 w 7873"/>
                <a:gd name="T99" fmla="*/ 5867 h 7791"/>
                <a:gd name="T100" fmla="*/ 6908 w 7873"/>
                <a:gd name="T101" fmla="*/ 3977 h 7791"/>
                <a:gd name="T102" fmla="*/ 7255 w 7873"/>
                <a:gd name="T103" fmla="*/ 4535 h 7791"/>
                <a:gd name="T104" fmla="*/ 5719 w 7873"/>
                <a:gd name="T105" fmla="*/ 6286 h 7791"/>
                <a:gd name="T106" fmla="*/ 121 w 7873"/>
                <a:gd name="T107" fmla="*/ 4492 h 7791"/>
                <a:gd name="T108" fmla="*/ 152 w 7873"/>
                <a:gd name="T109" fmla="*/ 5008 h 7791"/>
                <a:gd name="T110" fmla="*/ 1310 w 7873"/>
                <a:gd name="T111" fmla="*/ 5738 h 7791"/>
                <a:gd name="T112" fmla="*/ 2930 w 7873"/>
                <a:gd name="T113" fmla="*/ 5566 h 7791"/>
                <a:gd name="T114" fmla="*/ 2962 w 7873"/>
                <a:gd name="T115" fmla="*/ 5169 h 7791"/>
                <a:gd name="T116" fmla="*/ 121 w 7873"/>
                <a:gd name="T117" fmla="*/ 4492 h 7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73" h="7791">
                  <a:moveTo>
                    <a:pt x="2709" y="1592"/>
                  </a:moveTo>
                  <a:cubicBezTo>
                    <a:pt x="3377" y="2060"/>
                    <a:pt x="4681" y="2036"/>
                    <a:pt x="5329" y="1624"/>
                  </a:cubicBezTo>
                  <a:cubicBezTo>
                    <a:pt x="5545" y="1487"/>
                    <a:pt x="5785" y="1286"/>
                    <a:pt x="5782" y="969"/>
                  </a:cubicBezTo>
                  <a:cubicBezTo>
                    <a:pt x="5780" y="712"/>
                    <a:pt x="5610" y="541"/>
                    <a:pt x="5477" y="432"/>
                  </a:cubicBezTo>
                  <a:cubicBezTo>
                    <a:pt x="5134" y="153"/>
                    <a:pt x="4575" y="0"/>
                    <a:pt x="4004" y="13"/>
                  </a:cubicBezTo>
                  <a:cubicBezTo>
                    <a:pt x="3452" y="27"/>
                    <a:pt x="3028" y="142"/>
                    <a:pt x="2709" y="368"/>
                  </a:cubicBezTo>
                  <a:cubicBezTo>
                    <a:pt x="2579" y="460"/>
                    <a:pt x="2397" y="651"/>
                    <a:pt x="2352" y="840"/>
                  </a:cubicBezTo>
                  <a:cubicBezTo>
                    <a:pt x="2268" y="1188"/>
                    <a:pt x="2508" y="1452"/>
                    <a:pt x="2709" y="1592"/>
                  </a:cubicBezTo>
                  <a:close/>
                  <a:moveTo>
                    <a:pt x="2699" y="2258"/>
                  </a:moveTo>
                  <a:cubicBezTo>
                    <a:pt x="2797" y="2310"/>
                    <a:pt x="2931" y="2327"/>
                    <a:pt x="3046" y="2376"/>
                  </a:cubicBezTo>
                  <a:cubicBezTo>
                    <a:pt x="3149" y="2421"/>
                    <a:pt x="3244" y="2499"/>
                    <a:pt x="3351" y="2537"/>
                  </a:cubicBezTo>
                  <a:cubicBezTo>
                    <a:pt x="3702" y="2664"/>
                    <a:pt x="4247" y="2653"/>
                    <a:pt x="4656" y="2570"/>
                  </a:cubicBezTo>
                  <a:cubicBezTo>
                    <a:pt x="5060" y="2487"/>
                    <a:pt x="5429" y="2312"/>
                    <a:pt x="5624" y="2076"/>
                  </a:cubicBezTo>
                  <a:cubicBezTo>
                    <a:pt x="5764" y="1906"/>
                    <a:pt x="5830" y="1635"/>
                    <a:pt x="5782" y="1335"/>
                  </a:cubicBezTo>
                  <a:cubicBezTo>
                    <a:pt x="5772" y="1424"/>
                    <a:pt x="5742" y="1519"/>
                    <a:pt x="5698" y="1592"/>
                  </a:cubicBezTo>
                  <a:cubicBezTo>
                    <a:pt x="5156" y="2500"/>
                    <a:pt x="2595" y="2483"/>
                    <a:pt x="2331" y="1335"/>
                  </a:cubicBezTo>
                  <a:cubicBezTo>
                    <a:pt x="2289" y="1782"/>
                    <a:pt x="2428" y="2114"/>
                    <a:pt x="2699" y="2258"/>
                  </a:cubicBezTo>
                  <a:close/>
                  <a:moveTo>
                    <a:pt x="3730" y="2903"/>
                  </a:moveTo>
                  <a:cubicBezTo>
                    <a:pt x="3794" y="3024"/>
                    <a:pt x="3869" y="3133"/>
                    <a:pt x="3888" y="3300"/>
                  </a:cubicBezTo>
                  <a:cubicBezTo>
                    <a:pt x="4160" y="3343"/>
                    <a:pt x="4254" y="3211"/>
                    <a:pt x="4414" y="3128"/>
                  </a:cubicBezTo>
                  <a:cubicBezTo>
                    <a:pt x="4739" y="2959"/>
                    <a:pt x="5059" y="2880"/>
                    <a:pt x="5519" y="2849"/>
                  </a:cubicBezTo>
                  <a:cubicBezTo>
                    <a:pt x="5727" y="2700"/>
                    <a:pt x="5840" y="2396"/>
                    <a:pt x="5782" y="2011"/>
                  </a:cubicBezTo>
                  <a:cubicBezTo>
                    <a:pt x="5775" y="2060"/>
                    <a:pt x="5774" y="2105"/>
                    <a:pt x="5761" y="2140"/>
                  </a:cubicBezTo>
                  <a:cubicBezTo>
                    <a:pt x="5540" y="2743"/>
                    <a:pt x="4538" y="2972"/>
                    <a:pt x="3730" y="2903"/>
                  </a:cubicBezTo>
                  <a:close/>
                  <a:moveTo>
                    <a:pt x="3330" y="2967"/>
                  </a:moveTo>
                  <a:cubicBezTo>
                    <a:pt x="2977" y="2629"/>
                    <a:pt x="2385" y="2464"/>
                    <a:pt x="1752" y="2494"/>
                  </a:cubicBezTo>
                  <a:cubicBezTo>
                    <a:pt x="1329" y="2515"/>
                    <a:pt x="1030" y="2573"/>
                    <a:pt x="742" y="2709"/>
                  </a:cubicBezTo>
                  <a:cubicBezTo>
                    <a:pt x="435" y="2855"/>
                    <a:pt x="0" y="3158"/>
                    <a:pt x="152" y="3644"/>
                  </a:cubicBezTo>
                  <a:cubicBezTo>
                    <a:pt x="317" y="4167"/>
                    <a:pt x="1145" y="4424"/>
                    <a:pt x="1815" y="4428"/>
                  </a:cubicBezTo>
                  <a:cubicBezTo>
                    <a:pt x="2518" y="4432"/>
                    <a:pt x="3327" y="4194"/>
                    <a:pt x="3530" y="3687"/>
                  </a:cubicBezTo>
                  <a:cubicBezTo>
                    <a:pt x="3654" y="3377"/>
                    <a:pt x="3498" y="3127"/>
                    <a:pt x="3330" y="2967"/>
                  </a:cubicBezTo>
                  <a:close/>
                  <a:moveTo>
                    <a:pt x="3236" y="4267"/>
                  </a:moveTo>
                  <a:cubicBezTo>
                    <a:pt x="2479" y="4956"/>
                    <a:pt x="393" y="4883"/>
                    <a:pt x="100" y="3837"/>
                  </a:cubicBezTo>
                  <a:cubicBezTo>
                    <a:pt x="89" y="4158"/>
                    <a:pt x="149" y="4405"/>
                    <a:pt x="289" y="4567"/>
                  </a:cubicBezTo>
                  <a:cubicBezTo>
                    <a:pt x="809" y="5172"/>
                    <a:pt x="2306" y="5269"/>
                    <a:pt x="3036" y="4825"/>
                  </a:cubicBezTo>
                  <a:cubicBezTo>
                    <a:pt x="3102" y="4610"/>
                    <a:pt x="3176" y="4403"/>
                    <a:pt x="3288" y="4234"/>
                  </a:cubicBezTo>
                  <a:cubicBezTo>
                    <a:pt x="3260" y="4206"/>
                    <a:pt x="3247" y="4256"/>
                    <a:pt x="3236" y="4267"/>
                  </a:cubicBezTo>
                  <a:close/>
                  <a:moveTo>
                    <a:pt x="7676" y="4686"/>
                  </a:moveTo>
                  <a:cubicBezTo>
                    <a:pt x="7360" y="3976"/>
                    <a:pt x="6678" y="3405"/>
                    <a:pt x="5708" y="3407"/>
                  </a:cubicBezTo>
                  <a:cubicBezTo>
                    <a:pt x="5002" y="3409"/>
                    <a:pt x="4538" y="3710"/>
                    <a:pt x="4193" y="4063"/>
                  </a:cubicBezTo>
                  <a:cubicBezTo>
                    <a:pt x="3851" y="4412"/>
                    <a:pt x="3559" y="4942"/>
                    <a:pt x="3572" y="5620"/>
                  </a:cubicBezTo>
                  <a:cubicBezTo>
                    <a:pt x="3585" y="6291"/>
                    <a:pt x="3852" y="6780"/>
                    <a:pt x="4214" y="7145"/>
                  </a:cubicBezTo>
                  <a:cubicBezTo>
                    <a:pt x="4572" y="7506"/>
                    <a:pt x="5098" y="7791"/>
                    <a:pt x="5740" y="7779"/>
                  </a:cubicBezTo>
                  <a:cubicBezTo>
                    <a:pt x="6380" y="7767"/>
                    <a:pt x="6891" y="7500"/>
                    <a:pt x="7245" y="7134"/>
                  </a:cubicBezTo>
                  <a:cubicBezTo>
                    <a:pt x="7592" y="6776"/>
                    <a:pt x="7873" y="6254"/>
                    <a:pt x="7866" y="5577"/>
                  </a:cubicBezTo>
                  <a:cubicBezTo>
                    <a:pt x="7862" y="5260"/>
                    <a:pt x="7791" y="4942"/>
                    <a:pt x="7676" y="4686"/>
                  </a:cubicBezTo>
                  <a:close/>
                  <a:moveTo>
                    <a:pt x="5719" y="6286"/>
                  </a:moveTo>
                  <a:cubicBezTo>
                    <a:pt x="5246" y="6164"/>
                    <a:pt x="4746" y="6069"/>
                    <a:pt x="4267" y="5953"/>
                  </a:cubicBezTo>
                  <a:cubicBezTo>
                    <a:pt x="4280" y="5812"/>
                    <a:pt x="4304" y="5683"/>
                    <a:pt x="4330" y="5556"/>
                  </a:cubicBezTo>
                  <a:cubicBezTo>
                    <a:pt x="4751" y="5663"/>
                    <a:pt x="5186" y="5756"/>
                    <a:pt x="5603" y="5867"/>
                  </a:cubicBezTo>
                  <a:cubicBezTo>
                    <a:pt x="6042" y="5241"/>
                    <a:pt x="6475" y="4609"/>
                    <a:pt x="6908" y="3977"/>
                  </a:cubicBezTo>
                  <a:cubicBezTo>
                    <a:pt x="7035" y="4151"/>
                    <a:pt x="7136" y="4353"/>
                    <a:pt x="7255" y="4535"/>
                  </a:cubicBezTo>
                  <a:cubicBezTo>
                    <a:pt x="6754" y="5129"/>
                    <a:pt x="6248" y="5720"/>
                    <a:pt x="5719" y="6286"/>
                  </a:cubicBezTo>
                  <a:close/>
                  <a:moveTo>
                    <a:pt x="121" y="4492"/>
                  </a:moveTo>
                  <a:cubicBezTo>
                    <a:pt x="128" y="4663"/>
                    <a:pt x="104" y="4863"/>
                    <a:pt x="152" y="5008"/>
                  </a:cubicBezTo>
                  <a:cubicBezTo>
                    <a:pt x="286" y="5405"/>
                    <a:pt x="816" y="5648"/>
                    <a:pt x="1310" y="5738"/>
                  </a:cubicBezTo>
                  <a:cubicBezTo>
                    <a:pt x="1869" y="5840"/>
                    <a:pt x="2512" y="5761"/>
                    <a:pt x="2930" y="5566"/>
                  </a:cubicBezTo>
                  <a:cubicBezTo>
                    <a:pt x="2928" y="5421"/>
                    <a:pt x="2946" y="5296"/>
                    <a:pt x="2962" y="5169"/>
                  </a:cubicBezTo>
                  <a:cubicBezTo>
                    <a:pt x="2038" y="5580"/>
                    <a:pt x="359" y="5455"/>
                    <a:pt x="121" y="449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0000">
                  <a:schemeClr val="accent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sz="2000" b="1">
                <a:solidFill>
                  <a:schemeClr val="tx1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983855" y="2635454"/>
              <a:ext cx="2842532" cy="681752"/>
              <a:chOff x="844173" y="2422024"/>
              <a:chExt cx="2842532" cy="681752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428758" y="2422024"/>
                <a:ext cx="2257947" cy="681752"/>
                <a:chOff x="6873246" y="3437950"/>
                <a:chExt cx="2257947" cy="63592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 flipH="1">
                  <a:off x="6873246" y="3782453"/>
                  <a:ext cx="2257947" cy="291417"/>
                </a:xfrm>
                <a:prstGeom prst="rect">
                  <a:avLst/>
                </a:prstGeom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/>
                    <a:t>特色排球</a:t>
                  </a:r>
                  <a:r>
                    <a:rPr lang="zh-CN" altLang="en-US" sz="1200" dirty="0"/>
                    <a:t>操</a:t>
                  </a:r>
                  <a:endParaRPr lang="zh-CN" altLang="en-US" sz="1200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flipH="1">
                  <a:off x="6873247" y="3437950"/>
                  <a:ext cx="2257946" cy="344503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rm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zh-CN" altLang="en-US" sz="1600" dirty="0"/>
                    <a:t>校本化：</a:t>
                  </a:r>
                  <a:r>
                    <a:rPr lang="zh-CN" altLang="en-US" sz="1600" dirty="0"/>
                    <a:t>玩转大课间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844173" y="2422026"/>
                <a:ext cx="444222" cy="444220"/>
                <a:chOff x="4678401" y="2094096"/>
                <a:chExt cx="444222" cy="444220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678401" y="2094096"/>
                  <a:ext cx="444222" cy="444220"/>
                </a:xfrm>
                <a:prstGeom prst="ellipse">
                  <a:avLst/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60000">
                      <a:schemeClr val="accent4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Freeform: Shape 67"/>
                <p:cNvSpPr/>
                <p:nvPr/>
              </p:nvSpPr>
              <p:spPr bwMode="auto">
                <a:xfrm>
                  <a:off x="4788717" y="2220630"/>
                  <a:ext cx="205561" cy="171132"/>
                </a:xfrm>
                <a:custGeom>
                  <a:avLst/>
                  <a:gdLst>
                    <a:gd name="connsiteX0" fmla="*/ 483573 w 526297"/>
                    <a:gd name="connsiteY0" fmla="*/ 133971 h 438150"/>
                    <a:gd name="connsiteX1" fmla="*/ 527674 w 526297"/>
                    <a:gd name="connsiteY1" fmla="*/ 178072 h 438150"/>
                    <a:gd name="connsiteX2" fmla="*/ 527579 w 526297"/>
                    <a:gd name="connsiteY2" fmla="*/ 181501 h 438150"/>
                    <a:gd name="connsiteX3" fmla="*/ 514244 w 526297"/>
                    <a:gd name="connsiteY3" fmla="*/ 355237 h 438150"/>
                    <a:gd name="connsiteX4" fmla="*/ 485764 w 526297"/>
                    <a:gd name="connsiteY4" fmla="*/ 381621 h 438150"/>
                    <a:gd name="connsiteX5" fmla="*/ 454998 w 526297"/>
                    <a:gd name="connsiteY5" fmla="*/ 381621 h 438150"/>
                    <a:gd name="connsiteX6" fmla="*/ 454998 w 526297"/>
                    <a:gd name="connsiteY6" fmla="*/ 438771 h 438150"/>
                    <a:gd name="connsiteX7" fmla="*/ 435948 w 526297"/>
                    <a:gd name="connsiteY7" fmla="*/ 438771 h 438150"/>
                    <a:gd name="connsiteX8" fmla="*/ 435948 w 526297"/>
                    <a:gd name="connsiteY8" fmla="*/ 381621 h 438150"/>
                    <a:gd name="connsiteX9" fmla="*/ 93048 w 526297"/>
                    <a:gd name="connsiteY9" fmla="*/ 381621 h 438150"/>
                    <a:gd name="connsiteX10" fmla="*/ 93048 w 526297"/>
                    <a:gd name="connsiteY10" fmla="*/ 438771 h 438150"/>
                    <a:gd name="connsiteX11" fmla="*/ 73998 w 526297"/>
                    <a:gd name="connsiteY11" fmla="*/ 438771 h 438150"/>
                    <a:gd name="connsiteX12" fmla="*/ 73998 w 526297"/>
                    <a:gd name="connsiteY12" fmla="*/ 381621 h 438150"/>
                    <a:gd name="connsiteX13" fmla="*/ 43328 w 526297"/>
                    <a:gd name="connsiteY13" fmla="*/ 381621 h 438150"/>
                    <a:gd name="connsiteX14" fmla="*/ 14848 w 526297"/>
                    <a:gd name="connsiteY14" fmla="*/ 355237 h 438150"/>
                    <a:gd name="connsiteX15" fmla="*/ 1513 w 526297"/>
                    <a:gd name="connsiteY15" fmla="*/ 181501 h 438150"/>
                    <a:gd name="connsiteX16" fmla="*/ 42089 w 526297"/>
                    <a:gd name="connsiteY16" fmla="*/ 134162 h 438150"/>
                    <a:gd name="connsiteX17" fmla="*/ 45518 w 526297"/>
                    <a:gd name="connsiteY17" fmla="*/ 134066 h 438150"/>
                    <a:gd name="connsiteX18" fmla="*/ 101906 w 526297"/>
                    <a:gd name="connsiteY18" fmla="*/ 180834 h 438150"/>
                    <a:gd name="connsiteX19" fmla="*/ 121623 w 526297"/>
                    <a:gd name="connsiteY19" fmla="*/ 286371 h 438150"/>
                    <a:gd name="connsiteX20" fmla="*/ 407373 w 526297"/>
                    <a:gd name="connsiteY20" fmla="*/ 286371 h 438150"/>
                    <a:gd name="connsiteX21" fmla="*/ 427185 w 526297"/>
                    <a:gd name="connsiteY21" fmla="*/ 180739 h 438150"/>
                    <a:gd name="connsiteX22" fmla="*/ 483573 w 526297"/>
                    <a:gd name="connsiteY22" fmla="*/ 133971 h 438150"/>
                    <a:gd name="connsiteX23" fmla="*/ 416898 w 526297"/>
                    <a:gd name="connsiteY23" fmla="*/ 621 h 438150"/>
                    <a:gd name="connsiteX24" fmla="*/ 483573 w 526297"/>
                    <a:gd name="connsiteY24" fmla="*/ 67296 h 438150"/>
                    <a:gd name="connsiteX25" fmla="*/ 483573 w 526297"/>
                    <a:gd name="connsiteY25" fmla="*/ 115397 h 438150"/>
                    <a:gd name="connsiteX26" fmla="*/ 476429 w 526297"/>
                    <a:gd name="connsiteY26" fmla="*/ 114921 h 438150"/>
                    <a:gd name="connsiteX27" fmla="*/ 412040 w 526297"/>
                    <a:gd name="connsiteY27" fmla="*/ 166451 h 438150"/>
                    <a:gd name="connsiteX28" fmla="*/ 411564 w 526297"/>
                    <a:gd name="connsiteY28" fmla="*/ 168737 h 438150"/>
                    <a:gd name="connsiteX29" fmla="*/ 393086 w 526297"/>
                    <a:gd name="connsiteY29" fmla="*/ 267321 h 438150"/>
                    <a:gd name="connsiteX30" fmla="*/ 135911 w 526297"/>
                    <a:gd name="connsiteY30" fmla="*/ 267321 h 438150"/>
                    <a:gd name="connsiteX31" fmla="*/ 117432 w 526297"/>
                    <a:gd name="connsiteY31" fmla="*/ 168737 h 438150"/>
                    <a:gd name="connsiteX32" fmla="*/ 52567 w 526297"/>
                    <a:gd name="connsiteY32" fmla="*/ 114921 h 438150"/>
                    <a:gd name="connsiteX33" fmla="*/ 54948 w 526297"/>
                    <a:gd name="connsiteY33" fmla="*/ 67296 h 438150"/>
                    <a:gd name="connsiteX34" fmla="*/ 121623 w 526297"/>
                    <a:gd name="connsiteY34" fmla="*/ 621 h 438150"/>
                    <a:gd name="connsiteX35" fmla="*/ 416898 w 526297"/>
                    <a:gd name="connsiteY35" fmla="*/ 62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6297" h="438150">
                      <a:moveTo>
                        <a:pt x="483573" y="133971"/>
                      </a:moveTo>
                      <a:cubicBezTo>
                        <a:pt x="507957" y="133971"/>
                        <a:pt x="527674" y="153688"/>
                        <a:pt x="527674" y="178072"/>
                      </a:cubicBezTo>
                      <a:cubicBezTo>
                        <a:pt x="527674" y="179215"/>
                        <a:pt x="527674" y="180358"/>
                        <a:pt x="527579" y="181501"/>
                      </a:cubicBezTo>
                      <a:lnTo>
                        <a:pt x="514244" y="355237"/>
                      </a:lnTo>
                      <a:cubicBezTo>
                        <a:pt x="513101" y="370096"/>
                        <a:pt x="500718" y="381621"/>
                        <a:pt x="485764" y="381621"/>
                      </a:cubicBezTo>
                      <a:lnTo>
                        <a:pt x="454998" y="381621"/>
                      </a:lnTo>
                      <a:lnTo>
                        <a:pt x="454998" y="438771"/>
                      </a:lnTo>
                      <a:lnTo>
                        <a:pt x="435948" y="438771"/>
                      </a:lnTo>
                      <a:lnTo>
                        <a:pt x="435948" y="381621"/>
                      </a:lnTo>
                      <a:lnTo>
                        <a:pt x="93048" y="381621"/>
                      </a:lnTo>
                      <a:lnTo>
                        <a:pt x="93048" y="438771"/>
                      </a:lnTo>
                      <a:lnTo>
                        <a:pt x="73998" y="438771"/>
                      </a:lnTo>
                      <a:lnTo>
                        <a:pt x="73998" y="381621"/>
                      </a:lnTo>
                      <a:lnTo>
                        <a:pt x="43328" y="381621"/>
                      </a:lnTo>
                      <a:cubicBezTo>
                        <a:pt x="28373" y="381621"/>
                        <a:pt x="15991" y="370096"/>
                        <a:pt x="14848" y="355237"/>
                      </a:cubicBezTo>
                      <a:lnTo>
                        <a:pt x="1513" y="181501"/>
                      </a:lnTo>
                      <a:cubicBezTo>
                        <a:pt x="-392" y="157212"/>
                        <a:pt x="17801" y="135971"/>
                        <a:pt x="42089" y="134162"/>
                      </a:cubicBezTo>
                      <a:cubicBezTo>
                        <a:pt x="43232" y="134066"/>
                        <a:pt x="44375" y="134066"/>
                        <a:pt x="45518" y="134066"/>
                      </a:cubicBezTo>
                      <a:cubicBezTo>
                        <a:pt x="73141" y="134066"/>
                        <a:pt x="96858" y="153688"/>
                        <a:pt x="101906" y="180834"/>
                      </a:cubicBezTo>
                      <a:lnTo>
                        <a:pt x="121623" y="286371"/>
                      </a:lnTo>
                      <a:lnTo>
                        <a:pt x="407373" y="286371"/>
                      </a:lnTo>
                      <a:lnTo>
                        <a:pt x="427185" y="180739"/>
                      </a:lnTo>
                      <a:cubicBezTo>
                        <a:pt x="432233" y="153592"/>
                        <a:pt x="455951" y="133971"/>
                        <a:pt x="483573" y="133971"/>
                      </a:cubicBezTo>
                      <a:close/>
                      <a:moveTo>
                        <a:pt x="416898" y="621"/>
                      </a:moveTo>
                      <a:cubicBezTo>
                        <a:pt x="453760" y="621"/>
                        <a:pt x="483573" y="30434"/>
                        <a:pt x="483573" y="67296"/>
                      </a:cubicBezTo>
                      <a:lnTo>
                        <a:pt x="483573" y="115397"/>
                      </a:lnTo>
                      <a:cubicBezTo>
                        <a:pt x="481192" y="115112"/>
                        <a:pt x="478811" y="114921"/>
                        <a:pt x="476429" y="114921"/>
                      </a:cubicBezTo>
                      <a:cubicBezTo>
                        <a:pt x="445473" y="114921"/>
                        <a:pt x="418803" y="136448"/>
                        <a:pt x="412040" y="166451"/>
                      </a:cubicBezTo>
                      <a:lnTo>
                        <a:pt x="411564" y="168737"/>
                      </a:lnTo>
                      <a:lnTo>
                        <a:pt x="393086" y="267321"/>
                      </a:lnTo>
                      <a:lnTo>
                        <a:pt x="135911" y="267321"/>
                      </a:lnTo>
                      <a:lnTo>
                        <a:pt x="117432" y="168737"/>
                      </a:lnTo>
                      <a:cubicBezTo>
                        <a:pt x="111622" y="137495"/>
                        <a:pt x="84285" y="114921"/>
                        <a:pt x="52567" y="114921"/>
                      </a:cubicBezTo>
                      <a:lnTo>
                        <a:pt x="54948" y="67296"/>
                      </a:lnTo>
                      <a:cubicBezTo>
                        <a:pt x="54948" y="30434"/>
                        <a:pt x="84761" y="621"/>
                        <a:pt x="121623" y="621"/>
                      </a:cubicBezTo>
                      <a:lnTo>
                        <a:pt x="416898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 dirty="0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7983855" y="4748547"/>
              <a:ext cx="2842532" cy="681752"/>
              <a:chOff x="844173" y="3314604"/>
              <a:chExt cx="2842532" cy="68175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844173" y="3314606"/>
                <a:ext cx="444222" cy="444220"/>
                <a:chOff x="5472389" y="2095128"/>
                <a:chExt cx="444222" cy="444220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5472389" y="2095128"/>
                  <a:ext cx="444222" cy="444220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6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Freeform: Shape 76"/>
                <p:cNvSpPr/>
                <p:nvPr/>
              </p:nvSpPr>
              <p:spPr bwMode="auto">
                <a:xfrm>
                  <a:off x="5591720" y="2223635"/>
                  <a:ext cx="205561" cy="187207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428758" y="3314604"/>
                <a:ext cx="2257947" cy="681752"/>
                <a:chOff x="6873246" y="3437950"/>
                <a:chExt cx="2257947" cy="635920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flipH="1">
                  <a:off x="6873246" y="3782453"/>
                  <a:ext cx="2257947" cy="291417"/>
                </a:xfrm>
                <a:prstGeom prst="rect">
                  <a:avLst/>
                </a:prstGeom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/>
                    <a:t>特色</a:t>
                  </a:r>
                  <a:r>
                    <a:rPr lang="zh-CN" altLang="en-US" sz="1200" dirty="0"/>
                    <a:t>创编</a:t>
                  </a:r>
                  <a:endParaRPr lang="zh-CN" altLang="en-US" sz="1200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 flipH="1">
                  <a:off x="6873247" y="3437950"/>
                  <a:ext cx="2257946" cy="344503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rm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zh-CN" altLang="en-US" sz="1600" dirty="0"/>
                    <a:t>个性化：兴趣</a:t>
                  </a:r>
                  <a:r>
                    <a:rPr lang="zh-CN" altLang="en-US" sz="1600" dirty="0"/>
                    <a:t>爱好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872677" y="2635454"/>
              <a:ext cx="2603486" cy="681752"/>
              <a:chOff x="2682676" y="4413419"/>
              <a:chExt cx="2603486" cy="68175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4841940" y="4413421"/>
                <a:ext cx="444222" cy="444220"/>
                <a:chOff x="10268119" y="2079217"/>
                <a:chExt cx="444222" cy="44422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0268119" y="2079217"/>
                  <a:ext cx="444222" cy="444220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: Shape 83"/>
                <p:cNvSpPr/>
                <p:nvPr/>
              </p:nvSpPr>
              <p:spPr bwMode="auto">
                <a:xfrm>
                  <a:off x="10387450" y="2219484"/>
                  <a:ext cx="205561" cy="163687"/>
                </a:xfrm>
                <a:custGeom>
                  <a:avLst/>
                  <a:gdLst>
                    <a:gd name="connsiteX0" fmla="*/ 486767 w 514350"/>
                    <a:gd name="connsiteY0" fmla="*/ 621 h 409575"/>
                    <a:gd name="connsiteX1" fmla="*/ 515342 w 514350"/>
                    <a:gd name="connsiteY1" fmla="*/ 29196 h 409575"/>
                    <a:gd name="connsiteX2" fmla="*/ 515342 w 514350"/>
                    <a:gd name="connsiteY2" fmla="*/ 324471 h 409575"/>
                    <a:gd name="connsiteX3" fmla="*/ 486767 w 514350"/>
                    <a:gd name="connsiteY3" fmla="*/ 353046 h 409575"/>
                    <a:gd name="connsiteX4" fmla="*/ 192159 w 514350"/>
                    <a:gd name="connsiteY4" fmla="*/ 353046 h 409575"/>
                    <a:gd name="connsiteX5" fmla="*/ 115387 w 514350"/>
                    <a:gd name="connsiteY5" fmla="*/ 410196 h 409575"/>
                    <a:gd name="connsiteX6" fmla="*/ 115387 w 514350"/>
                    <a:gd name="connsiteY6" fmla="*/ 353046 h 409575"/>
                    <a:gd name="connsiteX7" fmla="*/ 29567 w 514350"/>
                    <a:gd name="connsiteY7" fmla="*/ 353046 h 409575"/>
                    <a:gd name="connsiteX8" fmla="*/ 992 w 514350"/>
                    <a:gd name="connsiteY8" fmla="*/ 324471 h 409575"/>
                    <a:gd name="connsiteX9" fmla="*/ 992 w 514350"/>
                    <a:gd name="connsiteY9" fmla="*/ 29196 h 409575"/>
                    <a:gd name="connsiteX10" fmla="*/ 29567 w 514350"/>
                    <a:gd name="connsiteY10" fmla="*/ 621 h 409575"/>
                    <a:gd name="connsiteX11" fmla="*/ 486767 w 514350"/>
                    <a:gd name="connsiteY11" fmla="*/ 621 h 409575"/>
                    <a:gd name="connsiteX12" fmla="*/ 124817 w 514350"/>
                    <a:gd name="connsiteY12" fmla="*/ 143496 h 409575"/>
                    <a:gd name="connsiteX13" fmla="*/ 91480 w 514350"/>
                    <a:gd name="connsiteY13" fmla="*/ 176834 h 409575"/>
                    <a:gd name="connsiteX14" fmla="*/ 124817 w 514350"/>
                    <a:gd name="connsiteY14" fmla="*/ 210171 h 409575"/>
                    <a:gd name="connsiteX15" fmla="*/ 158155 w 514350"/>
                    <a:gd name="connsiteY15" fmla="*/ 176834 h 409575"/>
                    <a:gd name="connsiteX16" fmla="*/ 124817 w 514350"/>
                    <a:gd name="connsiteY16" fmla="*/ 143496 h 409575"/>
                    <a:gd name="connsiteX17" fmla="*/ 258167 w 514350"/>
                    <a:gd name="connsiteY17" fmla="*/ 143496 h 409575"/>
                    <a:gd name="connsiteX18" fmla="*/ 224830 w 514350"/>
                    <a:gd name="connsiteY18" fmla="*/ 176834 h 409575"/>
                    <a:gd name="connsiteX19" fmla="*/ 258167 w 514350"/>
                    <a:gd name="connsiteY19" fmla="*/ 210171 h 409575"/>
                    <a:gd name="connsiteX20" fmla="*/ 291505 w 514350"/>
                    <a:gd name="connsiteY20" fmla="*/ 176834 h 409575"/>
                    <a:gd name="connsiteX21" fmla="*/ 258167 w 514350"/>
                    <a:gd name="connsiteY21" fmla="*/ 143496 h 409575"/>
                    <a:gd name="connsiteX22" fmla="*/ 391517 w 514350"/>
                    <a:gd name="connsiteY22" fmla="*/ 143496 h 409575"/>
                    <a:gd name="connsiteX23" fmla="*/ 358180 w 514350"/>
                    <a:gd name="connsiteY23" fmla="*/ 176834 h 409575"/>
                    <a:gd name="connsiteX24" fmla="*/ 391517 w 514350"/>
                    <a:gd name="connsiteY24" fmla="*/ 210171 h 409575"/>
                    <a:gd name="connsiteX25" fmla="*/ 424855 w 514350"/>
                    <a:gd name="connsiteY25" fmla="*/ 176834 h 409575"/>
                    <a:gd name="connsiteX26" fmla="*/ 391517 w 514350"/>
                    <a:gd name="connsiteY26" fmla="*/ 143496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14350" h="409575">
                      <a:moveTo>
                        <a:pt x="486767" y="621"/>
                      </a:moveTo>
                      <a:cubicBezTo>
                        <a:pt x="502579" y="621"/>
                        <a:pt x="515342" y="13385"/>
                        <a:pt x="515342" y="29196"/>
                      </a:cubicBezTo>
                      <a:lnTo>
                        <a:pt x="515342" y="324471"/>
                      </a:lnTo>
                      <a:cubicBezTo>
                        <a:pt x="515342" y="340282"/>
                        <a:pt x="502579" y="353046"/>
                        <a:pt x="486767" y="353046"/>
                      </a:cubicBezTo>
                      <a:lnTo>
                        <a:pt x="192159" y="353046"/>
                      </a:lnTo>
                      <a:lnTo>
                        <a:pt x="115387" y="410196"/>
                      </a:lnTo>
                      <a:lnTo>
                        <a:pt x="115387" y="353046"/>
                      </a:lnTo>
                      <a:lnTo>
                        <a:pt x="29567" y="353046"/>
                      </a:lnTo>
                      <a:cubicBezTo>
                        <a:pt x="13755" y="353046"/>
                        <a:pt x="992" y="340282"/>
                        <a:pt x="992" y="324471"/>
                      </a:cubicBezTo>
                      <a:lnTo>
                        <a:pt x="992" y="29196"/>
                      </a:lnTo>
                      <a:cubicBezTo>
                        <a:pt x="992" y="13385"/>
                        <a:pt x="13755" y="621"/>
                        <a:pt x="29567" y="621"/>
                      </a:cubicBezTo>
                      <a:lnTo>
                        <a:pt x="486767" y="621"/>
                      </a:lnTo>
                      <a:close/>
                      <a:moveTo>
                        <a:pt x="124817" y="143496"/>
                      </a:moveTo>
                      <a:cubicBezTo>
                        <a:pt x="106434" y="143496"/>
                        <a:pt x="91480" y="158450"/>
                        <a:pt x="91480" y="176834"/>
                      </a:cubicBezTo>
                      <a:cubicBezTo>
                        <a:pt x="91480" y="195217"/>
                        <a:pt x="106434" y="210171"/>
                        <a:pt x="124817" y="210171"/>
                      </a:cubicBezTo>
                      <a:cubicBezTo>
                        <a:pt x="143200" y="210171"/>
                        <a:pt x="158155" y="195217"/>
                        <a:pt x="158155" y="176834"/>
                      </a:cubicBezTo>
                      <a:cubicBezTo>
                        <a:pt x="158155" y="158450"/>
                        <a:pt x="143200" y="143496"/>
                        <a:pt x="124817" y="143496"/>
                      </a:cubicBezTo>
                      <a:close/>
                      <a:moveTo>
                        <a:pt x="258167" y="143496"/>
                      </a:moveTo>
                      <a:cubicBezTo>
                        <a:pt x="239784" y="143496"/>
                        <a:pt x="224830" y="158450"/>
                        <a:pt x="224830" y="176834"/>
                      </a:cubicBezTo>
                      <a:cubicBezTo>
                        <a:pt x="224830" y="195217"/>
                        <a:pt x="239784" y="210171"/>
                        <a:pt x="258167" y="210171"/>
                      </a:cubicBezTo>
                      <a:cubicBezTo>
                        <a:pt x="276550" y="210171"/>
                        <a:pt x="291505" y="195217"/>
                        <a:pt x="291505" y="176834"/>
                      </a:cubicBezTo>
                      <a:cubicBezTo>
                        <a:pt x="291505" y="158450"/>
                        <a:pt x="276550" y="143496"/>
                        <a:pt x="258167" y="143496"/>
                      </a:cubicBezTo>
                      <a:close/>
                      <a:moveTo>
                        <a:pt x="391517" y="143496"/>
                      </a:moveTo>
                      <a:cubicBezTo>
                        <a:pt x="373134" y="143496"/>
                        <a:pt x="358180" y="158450"/>
                        <a:pt x="358180" y="176834"/>
                      </a:cubicBezTo>
                      <a:cubicBezTo>
                        <a:pt x="358180" y="195217"/>
                        <a:pt x="373134" y="210171"/>
                        <a:pt x="391517" y="210171"/>
                      </a:cubicBezTo>
                      <a:cubicBezTo>
                        <a:pt x="409900" y="210171"/>
                        <a:pt x="424855" y="195217"/>
                        <a:pt x="424855" y="176834"/>
                      </a:cubicBezTo>
                      <a:cubicBezTo>
                        <a:pt x="424855" y="158450"/>
                        <a:pt x="409900" y="143496"/>
                        <a:pt x="391517" y="143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682676" y="4413419"/>
                <a:ext cx="1954395" cy="681752"/>
                <a:chOff x="8127164" y="3437950"/>
                <a:chExt cx="1954395" cy="63592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 flipH="1">
                  <a:off x="8127164" y="3782453"/>
                  <a:ext cx="1954394" cy="291417"/>
                </a:xfrm>
                <a:prstGeom prst="rect">
                  <a:avLst/>
                </a:prstGeom>
              </p:spPr>
              <p:txBody>
                <a:bodyPr wrap="square" anchor="t" anchorCtr="0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/>
                    <a:t>八段锦，五禽戏</a:t>
                  </a:r>
                  <a:endParaRPr lang="zh-CN" altLang="en-US" sz="120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 flipH="1">
                  <a:off x="8127165" y="3437950"/>
                  <a:ext cx="1954394" cy="344503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rm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zh-CN" altLang="en-US" sz="1600" dirty="0"/>
                    <a:t>班本化：</a:t>
                  </a:r>
                  <a:r>
                    <a:rPr lang="zh-CN" altLang="en-US" sz="1600" dirty="0"/>
                    <a:t>课间十分钟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872677" y="4748546"/>
              <a:ext cx="2603486" cy="681752"/>
              <a:chOff x="2682676" y="4413418"/>
              <a:chExt cx="2603486" cy="681752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841940" y="4413421"/>
                <a:ext cx="444222" cy="444220"/>
                <a:chOff x="10268119" y="2079217"/>
                <a:chExt cx="444222" cy="444220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10268119" y="2079217"/>
                  <a:ext cx="444222" cy="444220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Freeform: Shape 90"/>
                <p:cNvSpPr/>
                <p:nvPr/>
              </p:nvSpPr>
              <p:spPr bwMode="auto">
                <a:xfrm>
                  <a:off x="10387450" y="2219484"/>
                  <a:ext cx="205561" cy="163687"/>
                </a:xfrm>
                <a:custGeom>
                  <a:avLst/>
                  <a:gdLst>
                    <a:gd name="connsiteX0" fmla="*/ 486767 w 514350"/>
                    <a:gd name="connsiteY0" fmla="*/ 621 h 409575"/>
                    <a:gd name="connsiteX1" fmla="*/ 515342 w 514350"/>
                    <a:gd name="connsiteY1" fmla="*/ 29196 h 409575"/>
                    <a:gd name="connsiteX2" fmla="*/ 515342 w 514350"/>
                    <a:gd name="connsiteY2" fmla="*/ 324471 h 409575"/>
                    <a:gd name="connsiteX3" fmla="*/ 486767 w 514350"/>
                    <a:gd name="connsiteY3" fmla="*/ 353046 h 409575"/>
                    <a:gd name="connsiteX4" fmla="*/ 192159 w 514350"/>
                    <a:gd name="connsiteY4" fmla="*/ 353046 h 409575"/>
                    <a:gd name="connsiteX5" fmla="*/ 115387 w 514350"/>
                    <a:gd name="connsiteY5" fmla="*/ 410196 h 409575"/>
                    <a:gd name="connsiteX6" fmla="*/ 115387 w 514350"/>
                    <a:gd name="connsiteY6" fmla="*/ 353046 h 409575"/>
                    <a:gd name="connsiteX7" fmla="*/ 29567 w 514350"/>
                    <a:gd name="connsiteY7" fmla="*/ 353046 h 409575"/>
                    <a:gd name="connsiteX8" fmla="*/ 992 w 514350"/>
                    <a:gd name="connsiteY8" fmla="*/ 324471 h 409575"/>
                    <a:gd name="connsiteX9" fmla="*/ 992 w 514350"/>
                    <a:gd name="connsiteY9" fmla="*/ 29196 h 409575"/>
                    <a:gd name="connsiteX10" fmla="*/ 29567 w 514350"/>
                    <a:gd name="connsiteY10" fmla="*/ 621 h 409575"/>
                    <a:gd name="connsiteX11" fmla="*/ 486767 w 514350"/>
                    <a:gd name="connsiteY11" fmla="*/ 621 h 409575"/>
                    <a:gd name="connsiteX12" fmla="*/ 124817 w 514350"/>
                    <a:gd name="connsiteY12" fmla="*/ 143496 h 409575"/>
                    <a:gd name="connsiteX13" fmla="*/ 91480 w 514350"/>
                    <a:gd name="connsiteY13" fmla="*/ 176834 h 409575"/>
                    <a:gd name="connsiteX14" fmla="*/ 124817 w 514350"/>
                    <a:gd name="connsiteY14" fmla="*/ 210171 h 409575"/>
                    <a:gd name="connsiteX15" fmla="*/ 158155 w 514350"/>
                    <a:gd name="connsiteY15" fmla="*/ 176834 h 409575"/>
                    <a:gd name="connsiteX16" fmla="*/ 124817 w 514350"/>
                    <a:gd name="connsiteY16" fmla="*/ 143496 h 409575"/>
                    <a:gd name="connsiteX17" fmla="*/ 258167 w 514350"/>
                    <a:gd name="connsiteY17" fmla="*/ 143496 h 409575"/>
                    <a:gd name="connsiteX18" fmla="*/ 224830 w 514350"/>
                    <a:gd name="connsiteY18" fmla="*/ 176834 h 409575"/>
                    <a:gd name="connsiteX19" fmla="*/ 258167 w 514350"/>
                    <a:gd name="connsiteY19" fmla="*/ 210171 h 409575"/>
                    <a:gd name="connsiteX20" fmla="*/ 291505 w 514350"/>
                    <a:gd name="connsiteY20" fmla="*/ 176834 h 409575"/>
                    <a:gd name="connsiteX21" fmla="*/ 258167 w 514350"/>
                    <a:gd name="connsiteY21" fmla="*/ 143496 h 409575"/>
                    <a:gd name="connsiteX22" fmla="*/ 391517 w 514350"/>
                    <a:gd name="connsiteY22" fmla="*/ 143496 h 409575"/>
                    <a:gd name="connsiteX23" fmla="*/ 358180 w 514350"/>
                    <a:gd name="connsiteY23" fmla="*/ 176834 h 409575"/>
                    <a:gd name="connsiteX24" fmla="*/ 391517 w 514350"/>
                    <a:gd name="connsiteY24" fmla="*/ 210171 h 409575"/>
                    <a:gd name="connsiteX25" fmla="*/ 424855 w 514350"/>
                    <a:gd name="connsiteY25" fmla="*/ 176834 h 409575"/>
                    <a:gd name="connsiteX26" fmla="*/ 391517 w 514350"/>
                    <a:gd name="connsiteY26" fmla="*/ 143496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14350" h="409575">
                      <a:moveTo>
                        <a:pt x="486767" y="621"/>
                      </a:moveTo>
                      <a:cubicBezTo>
                        <a:pt x="502579" y="621"/>
                        <a:pt x="515342" y="13385"/>
                        <a:pt x="515342" y="29196"/>
                      </a:cubicBezTo>
                      <a:lnTo>
                        <a:pt x="515342" y="324471"/>
                      </a:lnTo>
                      <a:cubicBezTo>
                        <a:pt x="515342" y="340282"/>
                        <a:pt x="502579" y="353046"/>
                        <a:pt x="486767" y="353046"/>
                      </a:cubicBezTo>
                      <a:lnTo>
                        <a:pt x="192159" y="353046"/>
                      </a:lnTo>
                      <a:lnTo>
                        <a:pt x="115387" y="410196"/>
                      </a:lnTo>
                      <a:lnTo>
                        <a:pt x="115387" y="353046"/>
                      </a:lnTo>
                      <a:lnTo>
                        <a:pt x="29567" y="353046"/>
                      </a:lnTo>
                      <a:cubicBezTo>
                        <a:pt x="13755" y="353046"/>
                        <a:pt x="992" y="340282"/>
                        <a:pt x="992" y="324471"/>
                      </a:cubicBezTo>
                      <a:lnTo>
                        <a:pt x="992" y="29196"/>
                      </a:lnTo>
                      <a:cubicBezTo>
                        <a:pt x="992" y="13385"/>
                        <a:pt x="13755" y="621"/>
                        <a:pt x="29567" y="621"/>
                      </a:cubicBezTo>
                      <a:lnTo>
                        <a:pt x="486767" y="621"/>
                      </a:lnTo>
                      <a:close/>
                      <a:moveTo>
                        <a:pt x="124817" y="143496"/>
                      </a:moveTo>
                      <a:cubicBezTo>
                        <a:pt x="106434" y="143496"/>
                        <a:pt x="91480" y="158450"/>
                        <a:pt x="91480" y="176834"/>
                      </a:cubicBezTo>
                      <a:cubicBezTo>
                        <a:pt x="91480" y="195217"/>
                        <a:pt x="106434" y="210171"/>
                        <a:pt x="124817" y="210171"/>
                      </a:cubicBezTo>
                      <a:cubicBezTo>
                        <a:pt x="143200" y="210171"/>
                        <a:pt x="158155" y="195217"/>
                        <a:pt x="158155" y="176834"/>
                      </a:cubicBezTo>
                      <a:cubicBezTo>
                        <a:pt x="158155" y="158450"/>
                        <a:pt x="143200" y="143496"/>
                        <a:pt x="124817" y="143496"/>
                      </a:cubicBezTo>
                      <a:close/>
                      <a:moveTo>
                        <a:pt x="258167" y="143496"/>
                      </a:moveTo>
                      <a:cubicBezTo>
                        <a:pt x="239784" y="143496"/>
                        <a:pt x="224830" y="158450"/>
                        <a:pt x="224830" y="176834"/>
                      </a:cubicBezTo>
                      <a:cubicBezTo>
                        <a:pt x="224830" y="195217"/>
                        <a:pt x="239784" y="210171"/>
                        <a:pt x="258167" y="210171"/>
                      </a:cubicBezTo>
                      <a:cubicBezTo>
                        <a:pt x="276550" y="210171"/>
                        <a:pt x="291505" y="195217"/>
                        <a:pt x="291505" y="176834"/>
                      </a:cubicBezTo>
                      <a:cubicBezTo>
                        <a:pt x="291505" y="158450"/>
                        <a:pt x="276550" y="143496"/>
                        <a:pt x="258167" y="143496"/>
                      </a:cubicBezTo>
                      <a:close/>
                      <a:moveTo>
                        <a:pt x="391517" y="143496"/>
                      </a:moveTo>
                      <a:cubicBezTo>
                        <a:pt x="373134" y="143496"/>
                        <a:pt x="358180" y="158450"/>
                        <a:pt x="358180" y="176834"/>
                      </a:cubicBezTo>
                      <a:cubicBezTo>
                        <a:pt x="358180" y="195217"/>
                        <a:pt x="373134" y="210171"/>
                        <a:pt x="391517" y="210171"/>
                      </a:cubicBezTo>
                      <a:cubicBezTo>
                        <a:pt x="409900" y="210171"/>
                        <a:pt x="424855" y="195217"/>
                        <a:pt x="424855" y="176834"/>
                      </a:cubicBezTo>
                      <a:cubicBezTo>
                        <a:pt x="424855" y="158450"/>
                        <a:pt x="409900" y="143496"/>
                        <a:pt x="391517" y="143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682676" y="4413418"/>
                <a:ext cx="1954395" cy="681752"/>
                <a:chOff x="8127164" y="3437950"/>
                <a:chExt cx="1954395" cy="63592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 flipH="1">
                  <a:off x="8127164" y="3782453"/>
                  <a:ext cx="1954394" cy="291417"/>
                </a:xfrm>
                <a:prstGeom prst="rect">
                  <a:avLst/>
                </a:prstGeom>
              </p:spPr>
              <p:txBody>
                <a:bodyPr wrap="square" anchor="t" anchorCtr="0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/>
                    <a:t>私人订制专属</a:t>
                  </a:r>
                  <a:r>
                    <a:rPr lang="zh-CN" altLang="en-US" sz="1200" dirty="0"/>
                    <a:t>健康操</a:t>
                  </a:r>
                  <a:endParaRPr lang="zh-CN" altLang="en-US" sz="1200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 flipH="1">
                  <a:off x="8127165" y="3437950"/>
                  <a:ext cx="1954394" cy="344503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rm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zh-CN" altLang="en-US" sz="1600" dirty="0"/>
                    <a:t>家庭化：亲子</a:t>
                  </a:r>
                  <a:r>
                    <a:rPr lang="zh-CN" altLang="en-US" sz="1600" dirty="0"/>
                    <a:t>活动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一起创编我们的</a:t>
            </a:r>
            <a:r>
              <a:rPr lang="zh-CN" altLang="en-US"/>
              <a:t>健身操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233170" y="1330960"/>
            <a:ext cx="6504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noProof="0" dirty="0">
                <a:sym typeface="+mn-ea"/>
              </a:rPr>
              <a:t>创意设计：挑战自主创编属于自己的课间活动</a:t>
            </a:r>
            <a:endParaRPr lang="zh-CN" altLang="en-US" sz="2400" b="1" noProof="0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8775" y="2593340"/>
            <a:ext cx="6339840" cy="10566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01.神曲之巅“科目三”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一起创编我们的</a:t>
            </a:r>
            <a:r>
              <a:rPr lang="zh-CN" altLang="en-US"/>
              <a:t>健身操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92555" y="1210945"/>
            <a:ext cx="6640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noProof="0" dirty="0">
                <a:sym typeface="+mn-ea"/>
              </a:rPr>
              <a:t>创意设计：挑战自主创编属于自己的课间活动</a:t>
            </a:r>
            <a:endParaRPr lang="zh-CN" altLang="en-US" sz="2400" b="1" noProof="0" dirty="0">
              <a:sym typeface="+mn-ea"/>
            </a:endParaRPr>
          </a:p>
        </p:txBody>
      </p:sp>
      <p:pic>
        <p:nvPicPr>
          <p:cNvPr id="869465421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6590" y="1918970"/>
            <a:ext cx="2705735" cy="2622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9852155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594735"/>
            <a:ext cx="2862580" cy="277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1" name="文本框 100"/>
          <p:cNvSpPr txBox="1"/>
          <p:nvPr/>
        </p:nvSpPr>
        <p:spPr>
          <a:xfrm>
            <a:off x="6172200" y="1918970"/>
            <a:ext cx="2862580" cy="1126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266700"/>
            <a:r>
              <a:rPr lang="zh-CN" sz="1600" b="0">
                <a:latin typeface="宋体" charset="0"/>
                <a:ea typeface="宋体" charset="0"/>
                <a:cs typeface="宋体" charset="0"/>
              </a:rPr>
              <a:t>我是一名小学班长，在这个学期，我有幸负责教授同学们八段锦。通过这次经历，我收获了很多，也深刻体会到了教授八段锦的乐趣和挑战。</a:t>
            </a:r>
            <a:endParaRPr lang="zh-CN" sz="1600" b="0">
              <a:latin typeface="宋体" charset="0"/>
              <a:ea typeface="宋体" charset="0"/>
              <a:cs typeface="宋体" charset="0"/>
            </a:endParaRPr>
          </a:p>
          <a:p>
            <a:endParaRPr lang="en-US" altLang="en-US" b="0">
              <a:latin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5665" y="4927600"/>
            <a:ext cx="2104390" cy="112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266700"/>
            <a:r>
              <a:rPr lang="zh-CN" sz="1600">
                <a:latin typeface="宋体" charset="0"/>
                <a:ea typeface="宋体" charset="0"/>
                <a:cs typeface="宋体" charset="0"/>
                <a:sym typeface="+mn-ea"/>
              </a:rPr>
              <a:t>我会害怕教不会同学们，但我发现同学们学的很认真，我不会的，同学们会反过来教我</a:t>
            </a:r>
            <a:r>
              <a:rPr lang="en-US">
                <a:latin typeface="宋体" charset="0"/>
                <a:sym typeface="+mn-ea"/>
              </a:rPr>
              <a:t>   </a:t>
            </a:r>
            <a:endParaRPr lang="en-US">
              <a:latin typeface="宋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625" y="1853565"/>
            <a:ext cx="2625090" cy="2318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00" b="0">
                <a:latin typeface="宋体" charset="0"/>
                <a:ea typeface="宋体" charset="0"/>
                <a:cs typeface="宋体" charset="0"/>
              </a:rPr>
              <a:t>在教授过程中，我也遇到了很多挑战。有些同学对八段锦的动作掌握不够熟练，比如需要我反复指导；有些同学对八段锦的意义和作用不太了解，需要我耐心讲解。但是，通过我的努力和同学们的配合，我们最终成功完成了任务。</a:t>
            </a:r>
            <a:endParaRPr lang="zh-CN" altLang="en-US" sz="1600" b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98965" y="4008120"/>
            <a:ext cx="2438400" cy="2318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00" b="0">
                <a:latin typeface="宋体" charset="0"/>
                <a:ea typeface="宋体" charset="0"/>
                <a:cs typeface="宋体" charset="0"/>
              </a:rPr>
              <a:t>虽然我接触八段锦的时间不长，但我就是觉得它很神奇。明明节奏不快，感觉很像蜗牛那样慢，为什么练了短短的一遍后身上就会微微出汗，手掌也热乎了起来。</a:t>
            </a:r>
            <a:endParaRPr lang="zh-CN" altLang="en-US" sz="1600" b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86875" y="115570"/>
            <a:ext cx="2862580" cy="26225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l"/>
            <a:r>
              <a:rPr lang="zh-CN" sz="2100" b="1">
                <a:solidFill>
                  <a:srgbClr val="FFC000"/>
                </a:solidFill>
                <a:cs typeface="宋体" charset="0"/>
              </a:rPr>
              <a:t>【俊熙有话说】</a:t>
            </a:r>
            <a:r>
              <a:rPr lang="zh-CN" b="0">
                <a:solidFill>
                  <a:srgbClr val="000000"/>
                </a:solidFill>
                <a:cs typeface="隶书" charset="0"/>
              </a:rPr>
              <a:t>八段锦的练习并不需要华丽的场地和专业的器材，只要一颗热爱生活的心和一份坚持。可以在早晨起床洗漱后练，也可以午休后锻炼，让我们一起变成养生达人，不做“脆皮小学生”！</a:t>
            </a:r>
            <a:endParaRPr lang="zh-CN" altLang="en-US" b="0">
              <a:solidFill>
                <a:srgbClr val="000000"/>
              </a:solidFill>
              <a:cs typeface="隶书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一起创编我们的</a:t>
            </a:r>
            <a:r>
              <a:rPr lang="zh-CN" altLang="en-US"/>
              <a:t>健身操</a:t>
            </a:r>
            <a:endParaRPr lang="zh-CN" altLang="en-US"/>
          </a:p>
        </p:txBody>
      </p:sp>
      <p:pic>
        <p:nvPicPr>
          <p:cNvPr id="60" name="图片 60" descr="IMG_37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0950" y="2268855"/>
            <a:ext cx="3735705" cy="4364355"/>
          </a:xfrm>
          <a:prstGeom prst="round1Rect">
            <a:avLst/>
          </a:prstGeom>
        </p:spPr>
      </p:pic>
      <p:pic>
        <p:nvPicPr>
          <p:cNvPr id="62" name="图片 62" descr="IMG_37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55890" y="1108075"/>
            <a:ext cx="3348990" cy="389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03" name="文本框 102"/>
          <p:cNvSpPr txBox="1"/>
          <p:nvPr/>
        </p:nvSpPr>
        <p:spPr>
          <a:xfrm>
            <a:off x="777875" y="1633855"/>
            <a:ext cx="2868295" cy="42494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152400" algn="l" fontAlgn="auto">
              <a:lnSpc>
                <a:spcPct val="150000"/>
              </a:lnSpc>
            </a:pPr>
            <a:r>
              <a:rPr lang="zh-CN" b="0">
                <a:solidFill>
                  <a:srgbClr val="000000"/>
                </a:solidFill>
                <a:cs typeface="宋体" charset="0"/>
              </a:rPr>
              <a:t>看着小伙伴们一起创编的健康操深受同学们的欢迎，就有同学提出能不能跟家长一起练呢？这个主意还真不错，省</a:t>
            </a:r>
            <a:r>
              <a:rPr lang="zh-CN" b="0">
                <a:solidFill>
                  <a:srgbClr val="000000"/>
                </a:solidFill>
                <a:cs typeface="宋体" charset="0"/>
              </a:rPr>
              <a:t>得爸妈总觉得我们只会瞎玩，这次就正经玩给他们看。我们围在一起，观看了多个视频，从中采选了多种动作，创编出家庭化的科目三。</a:t>
            </a:r>
            <a:endParaRPr lang="zh-CN" altLang="en-US" b="0">
              <a:solidFill>
                <a:srgbClr val="000000"/>
              </a:solidFill>
              <a:cs typeface="宋体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一起创编我们的</a:t>
            </a:r>
            <a:r>
              <a:rPr lang="zh-CN" altLang="en-US"/>
              <a:t>健身操</a:t>
            </a:r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958215" y="1028700"/>
            <a:ext cx="2868295" cy="50095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152400" algn="l" fontAlgn="auto">
              <a:lnSpc>
                <a:spcPct val="150000"/>
              </a:lnSpc>
            </a:pPr>
            <a:r>
              <a:rPr lang="zh-CN" b="0">
                <a:solidFill>
                  <a:srgbClr val="FFC000"/>
                </a:solidFill>
                <a:cs typeface="宋体" charset="0"/>
              </a:rPr>
              <a:t>【宸瑞有话说】</a:t>
            </a:r>
            <a:endParaRPr lang="zh-CN" b="0">
              <a:solidFill>
                <a:srgbClr val="FFC000"/>
              </a:solidFill>
              <a:cs typeface="宋体" charset="0"/>
            </a:endParaRPr>
          </a:p>
          <a:p>
            <a:pPr indent="152400" algn="l" fontAlgn="auto">
              <a:lnSpc>
                <a:spcPct val="150000"/>
              </a:lnSpc>
            </a:pPr>
            <a:r>
              <a:rPr lang="zh-CN" b="0">
                <a:solidFill>
                  <a:srgbClr val="000000"/>
                </a:solidFill>
                <a:cs typeface="宋体" charset="0"/>
              </a:rPr>
              <a:t>原本以为由我们自己创编健康操就是痴人说梦。一群小学生有什么能力呢？专业技能也没有，编健康操简直是妄想。但大家并没有望而却步，反而是迎难直上，集思广益。大家对照一些健康操的视频反复观摩学习，将简单的动作整合在一起并搭配着合适的音乐，别提有多棒了！</a:t>
            </a:r>
            <a:endParaRPr lang="zh-CN" b="0">
              <a:solidFill>
                <a:srgbClr val="000000"/>
              </a:solidFill>
              <a:cs typeface="宋体" charset="0"/>
            </a:endParaRPr>
          </a:p>
        </p:txBody>
      </p:sp>
      <p:pic>
        <p:nvPicPr>
          <p:cNvPr id="67" name="图片 67" descr="3664aadb8936b64892d5813783c76425_7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46245" y="1111250"/>
            <a:ext cx="3418840" cy="278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图片 68" descr="/private/var/folders/gk/ns9pjndn57qghyqp7sh9t_vm0000gn/T/com.kingsoft.wpsoffice.mac/picturecompress_20240227194941/output_1.jpgoutput_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65620" y="1111250"/>
            <a:ext cx="3468370" cy="2703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图片 69" descr="/private/var/folders/gk/ns9pjndn57qghyqp7sh9t_vm0000gn/T/com.kingsoft.wpsoffice.mac/picturecompress_20240227195048/output_1.jpgoutput_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60988" y="3214370"/>
            <a:ext cx="3300095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图片 70" descr="/private/var/folders/gk/ns9pjndn57qghyqp7sh9t_vm0000gn/T/com.kingsoft.wpsoffice.mac/picturecompress_20240227195221/output_1.jpgoutput_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65160" y="3418523"/>
            <a:ext cx="3309620" cy="2464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568498" name="图片 1280568498" descr="866ed02551b18bfa8909de533769860c_7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323705" y="1231265"/>
            <a:ext cx="2868295" cy="2464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71440" y="2593340"/>
            <a:ext cx="6339840" cy="10566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04.</a:t>
            </a:r>
            <a:r>
              <a:rPr lang="zh-CN" altLang="en-US" dirty="0"/>
              <a:t>动起来</a:t>
            </a:r>
            <a:r>
              <a:rPr lang="en-US" altLang="zh-CN" dirty="0"/>
              <a:t>!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动起来！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5690" y="10287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noProof="0" dirty="0">
                <a:sym typeface="+mn-ea"/>
              </a:rPr>
              <a:t>宣传推广：制作运动菜单</a:t>
            </a:r>
            <a:endParaRPr lang="zh-CN" altLang="en-US" sz="2400" b="1" noProof="0" dirty="0">
              <a:sym typeface="+mn-ea"/>
            </a:endParaRPr>
          </a:p>
        </p:txBody>
      </p:sp>
      <p:pic>
        <p:nvPicPr>
          <p:cNvPr id="1315645838" name="图片 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2470" y="1643380"/>
            <a:ext cx="2054225" cy="273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03629097" name="图片 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315" y="3511550"/>
            <a:ext cx="1939925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75105" y="1489075"/>
            <a:ext cx="4007485" cy="5129530"/>
          </a:xfrm>
          <a:prstGeom prst="rect">
            <a:avLst/>
          </a:prstGeom>
        </p:spPr>
      </p:pic>
      <p:pic>
        <p:nvPicPr>
          <p:cNvPr id="697539794" name="图片 2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6695" y="1809750"/>
            <a:ext cx="2828290" cy="212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5502761" name="图片 2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8400" y="3665855"/>
            <a:ext cx="2480310" cy="186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0" name="文本框 99"/>
          <p:cNvSpPr txBox="1"/>
          <p:nvPr/>
        </p:nvSpPr>
        <p:spPr>
          <a:xfrm>
            <a:off x="5995035" y="6212840"/>
            <a:ext cx="4679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b="0">
                <a:solidFill>
                  <a:srgbClr val="000000"/>
                </a:solidFill>
                <a:cs typeface="宋体" charset="0"/>
              </a:rPr>
              <a:t>怎样才能让更多的同学知道我们的健康操呢？</a:t>
            </a:r>
            <a:endParaRPr lang="zh-CN" b="0">
              <a:solidFill>
                <a:srgbClr val="000000"/>
              </a:solidFill>
              <a:cs typeface="宋体" charset="0"/>
            </a:endParaRPr>
          </a:p>
          <a:p>
            <a:pPr marL="0" indent="0" algn="l"/>
            <a:r>
              <a:rPr lang="zh-CN" b="0">
                <a:solidFill>
                  <a:srgbClr val="000000"/>
                </a:solidFill>
                <a:cs typeface="宋体" charset="0"/>
              </a:rPr>
              <a:t>制作二维码！</a:t>
            </a:r>
            <a:endParaRPr lang="zh-CN" altLang="en-US" b="0">
              <a:solidFill>
                <a:srgbClr val="000000"/>
              </a:solidFill>
              <a:cs typeface="宋体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动起来！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5690" y="1028700"/>
            <a:ext cx="8081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noProof="0" dirty="0">
                <a:sym typeface="+mn-ea"/>
              </a:rPr>
              <a:t>宣传推广：为老师设计动作，帮助摆脱“职业病”</a:t>
            </a:r>
            <a:endParaRPr lang="zh-CN" altLang="en-US" sz="2400" b="1" noProof="0" dirty="0">
              <a:sym typeface="+mn-ea"/>
            </a:endParaRPr>
          </a:p>
        </p:txBody>
      </p:sp>
      <p:pic>
        <p:nvPicPr>
          <p:cNvPr id="1074227321" name="图片 2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1682750"/>
            <a:ext cx="4063365" cy="319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5532940" name="图片 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2730" y="3429000"/>
            <a:ext cx="4251960" cy="3188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6232525" y="2122805"/>
            <a:ext cx="54025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200000"/>
              </a:lnSpc>
            </a:pPr>
            <a:r>
              <a:rPr lang="en-US" altLang="zh-CN" b="0">
                <a:solidFill>
                  <a:srgbClr val="000000"/>
                </a:solidFill>
                <a:cs typeface="宋体" charset="0"/>
              </a:rPr>
              <a:t>     </a:t>
            </a:r>
            <a:r>
              <a:rPr lang="zh-CN" b="0">
                <a:solidFill>
                  <a:srgbClr val="000000"/>
                </a:solidFill>
                <a:cs typeface="宋体" charset="0"/>
              </a:rPr>
              <a:t>为了帮助老师们缓解因长期伏案批改作业，导致的“职业病”：腰椎间盘突出、颈椎病等，我们研究性学习小组为老师设计了几套动作。</a:t>
            </a:r>
            <a:endParaRPr lang="zh-CN" altLang="en-US" b="0">
              <a:solidFill>
                <a:srgbClr val="000000"/>
              </a:solidFill>
              <a:cs typeface="宋体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动起来！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5690" y="1028700"/>
            <a:ext cx="8081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noProof="0" dirty="0">
                <a:sym typeface="+mn-ea"/>
              </a:rPr>
              <a:t>创意策划：借助夕会时间，带动全体师生一起动起来！</a:t>
            </a:r>
            <a:endParaRPr lang="zh-CN" altLang="en-US" sz="2400" b="1" noProof="0" dirty="0">
              <a:sym typeface="+mn-ea"/>
            </a:endParaRPr>
          </a:p>
        </p:txBody>
      </p:sp>
      <p:pic>
        <p:nvPicPr>
          <p:cNvPr id="733267897" name="图片 3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225" y="1642428"/>
            <a:ext cx="3627120" cy="4836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0" name="文本框 99"/>
          <p:cNvSpPr txBox="1"/>
          <p:nvPr/>
        </p:nvSpPr>
        <p:spPr>
          <a:xfrm>
            <a:off x="1313180" y="2688590"/>
            <a:ext cx="41783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200000"/>
              </a:lnSpc>
            </a:pPr>
            <a:r>
              <a:rPr lang="zh-CN" b="0">
                <a:solidFill>
                  <a:srgbClr val="000000"/>
                </a:solidFill>
                <a:cs typeface="宋体" charset="0"/>
              </a:rPr>
              <a:t>我们决定向校长妈妈申请，将周四定为健身日，每周四的夕会时间，由我们带领老师和同学们动起来，拜拜肥肉，拜拜近视，拜拜“职业病”，拜拜亚健康！</a:t>
            </a:r>
            <a:endParaRPr lang="zh-CN" altLang="en-US" b="0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3180" y="23304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zh-CN" sz="2000" b="0">
                <a:solidFill>
                  <a:srgbClr val="FF0000"/>
                </a:solidFill>
                <a:cs typeface="宋体" charset="0"/>
              </a:rPr>
              <a:t>如何将健身操推广到全校呢？</a:t>
            </a:r>
            <a:endParaRPr lang="zh-CN" altLang="en-US" sz="2000" b="0">
              <a:solidFill>
                <a:srgbClr val="FF0000"/>
              </a:solidFill>
              <a:cs typeface="宋体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71440" y="2593340"/>
            <a:ext cx="6339840" cy="10566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05.</a:t>
            </a:r>
            <a:r>
              <a:rPr lang="zh-CN" altLang="en-US" dirty="0"/>
              <a:t>体会与收获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60400" y="115570"/>
            <a:ext cx="3587750" cy="70675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我们的体会与</a:t>
            </a:r>
            <a:r>
              <a:rPr lang="zh-CN" altLang="en-US"/>
              <a:t>收获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970" r="3418"/>
          <a:stretch>
            <a:fillRect/>
          </a:stretch>
        </p:blipFill>
        <p:spPr>
          <a:xfrm>
            <a:off x="223520" y="953135"/>
            <a:ext cx="4072890" cy="3164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3520" y="4346575"/>
            <a:ext cx="4072890" cy="2367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07535" y="1582420"/>
            <a:ext cx="3987165" cy="4624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05825" y="2246630"/>
            <a:ext cx="3587750" cy="32956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5500" y="3016547"/>
            <a:ext cx="5771655" cy="1014730"/>
          </a:xfrm>
        </p:spPr>
        <p:txBody>
          <a:bodyPr wrap="square">
            <a:spAutoFit/>
          </a:bodyPr>
          <a:lstStyle/>
          <a:p>
            <a:pPr lvl="0"/>
            <a:r>
              <a:rPr lang="zh-CN" altLang="en-US" dirty="0"/>
              <a:t>谢谢！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46580" y="1903095"/>
            <a:ext cx="9672320" cy="3267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1.问卷调查：关于全校学生日常运动及生活习惯的调查</a:t>
            </a:r>
            <a:endParaRPr lang="zh-CN" altLang="en-US" sz="2400" b="1"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2.查阅资料：了解科目三的由来以及受欢迎的原因</a:t>
            </a:r>
            <a:endParaRPr lang="zh-CN" altLang="en-US" sz="2400" b="1"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              </a:t>
            </a:r>
            <a:r>
              <a:rPr lang="zh-CN" altLang="en-US" sz="2400" b="1">
                <a:latin typeface="+mn-ea"/>
                <a:cs typeface="+mn-ea"/>
              </a:rPr>
              <a:t>了解科目三是否适合小学生跳</a:t>
            </a:r>
            <a:endParaRPr lang="zh-CN" altLang="en-US" sz="2400" b="1"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3.采访调查：采访医生，了解哪些动作不适合小学生</a:t>
            </a:r>
            <a:endParaRPr lang="zh-CN" altLang="en-US" sz="2400" b="1"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              </a:t>
            </a:r>
            <a:r>
              <a:rPr lang="zh-CN" altLang="en-US" sz="2400" b="1">
                <a:latin typeface="+mn-ea"/>
                <a:cs typeface="+mn-ea"/>
              </a:rPr>
              <a:t>采访体育老师，哪些动作能促进儿童骨骼生长</a:t>
            </a:r>
            <a:endParaRPr lang="zh-CN" altLang="en-US" sz="2400" b="1"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              </a:t>
            </a:r>
            <a:r>
              <a:rPr lang="zh-CN" altLang="en-US" sz="2400" b="1">
                <a:latin typeface="+mn-ea"/>
                <a:cs typeface="+mn-ea"/>
              </a:rPr>
              <a:t>采访音乐老师，哪些动作小学生较容易掌握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34160" y="1795780"/>
            <a:ext cx="9096375" cy="3641090"/>
          </a:xfrm>
          <a:prstGeom prst="roundRect">
            <a:avLst/>
          </a:prstGeom>
          <a:noFill/>
          <a:ln w="60325" cap="flat" cmpd="sng">
            <a:solidFill>
              <a:schemeClr val="accent1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>
                <a:solidFill>
                  <a:schemeClr val="tx1"/>
                </a:solidFill>
              </a:rPr>
              <a:t>问卷调查：关于全校学生日常运动及生活习惯的调查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5" name="图片 22" descr="IMG_368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54795" y="3766820"/>
            <a:ext cx="2875915" cy="2128520"/>
          </a:xfrm>
          <a:prstGeom prst="rect">
            <a:avLst/>
          </a:prstGeom>
        </p:spPr>
      </p:pic>
      <p:pic>
        <p:nvPicPr>
          <p:cNvPr id="21" name="图片 16" descr="384331906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19565" y="1600200"/>
            <a:ext cx="2769870" cy="1930400"/>
          </a:xfrm>
          <a:prstGeom prst="rect">
            <a:avLst/>
          </a:prstGeom>
        </p:spPr>
      </p:pic>
      <p:pic>
        <p:nvPicPr>
          <p:cNvPr id="32" name="图片 32" descr="WechatIMG2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03620" y="1891665"/>
            <a:ext cx="2875280" cy="4014470"/>
          </a:xfrm>
          <a:prstGeom prst="rect">
            <a:avLst/>
          </a:prstGeom>
        </p:spPr>
      </p:pic>
      <p:pic>
        <p:nvPicPr>
          <p:cNvPr id="25" name="图片 25" descr="12943934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7553" y="1979930"/>
            <a:ext cx="5267325" cy="36474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问卷调查：关于全校学生日常运动及生活习惯的调查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35" name="图片 35" descr="EE926F2A475026E67957FE3B3EDFF53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645" y="2109788"/>
            <a:ext cx="2560320" cy="2353945"/>
          </a:xfrm>
          <a:prstGeom prst="rect">
            <a:avLst/>
          </a:prstGeom>
        </p:spPr>
      </p:pic>
      <p:pic>
        <p:nvPicPr>
          <p:cNvPr id="19" name="图片 19" descr="1E584E2A55502F8626873EE4EED653A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4660" y="2110105"/>
            <a:ext cx="2681605" cy="2353945"/>
          </a:xfrm>
          <a:prstGeom prst="rect">
            <a:avLst/>
          </a:prstGeom>
        </p:spPr>
      </p:pic>
      <p:pic>
        <p:nvPicPr>
          <p:cNvPr id="37" name="图片 37" descr="5016790C33CF7FFE60E1E2F9959D7BC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31430" y="2146618"/>
            <a:ext cx="2560320" cy="23171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15670" y="4464050"/>
            <a:ext cx="1028319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algn="l" fontAlgn="auto">
              <a:lnSpc>
                <a:spcPct val="150000"/>
              </a:lnSpc>
            </a:pPr>
            <a:r>
              <a:rPr lang="zh-CN" b="0">
                <a:cs typeface="宋体" charset="0"/>
              </a:rPr>
              <a:t>在我们学校，绝大多数同学参加运动的意愿还是比较强烈的，对于运动带来的好处大家多少是有了解的。</a:t>
            </a:r>
            <a:endParaRPr lang="zh-CN" b="0">
              <a:cs typeface="宋体" charset="0"/>
            </a:endParaRPr>
          </a:p>
          <a:p>
            <a:pPr indent="304800" algn="l" fontAlgn="auto">
              <a:lnSpc>
                <a:spcPct val="150000"/>
              </a:lnSpc>
            </a:pPr>
            <a:r>
              <a:rPr lang="zh-CN" b="0">
                <a:cs typeface="宋体" charset="0"/>
              </a:rPr>
              <a:t>在我们学校，虽然很多同学们都积极愿意加入运动的队伍，可是由于自我可支配的时间及权利较少，所以能完全投入到每日的运动时间少之又少。</a:t>
            </a:r>
            <a:endParaRPr lang="zh-CN" b="0">
              <a:cs typeface="宋体" charset="0"/>
            </a:endParaRPr>
          </a:p>
          <a:p>
            <a:pPr indent="304800" algn="l" fontAlgn="auto">
              <a:lnSpc>
                <a:spcPct val="150000"/>
              </a:lnSpc>
            </a:pPr>
            <a:r>
              <a:rPr lang="en-US" altLang="zh-CN" b="0">
                <a:cs typeface="宋体" charset="0"/>
              </a:rPr>
              <a:t> </a:t>
            </a:r>
            <a:r>
              <a:rPr lang="zh-CN" b="0">
                <a:cs typeface="宋体" charset="0"/>
              </a:rPr>
              <a:t>在我们学校，男生比女生参加运动的人数多，这也是为什么女生近视率比男生高的原因之一。</a:t>
            </a:r>
            <a:endParaRPr lang="zh-CN" altLang="en-US" b="0">
              <a:cs typeface="宋体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651635" y="2201545"/>
            <a:ext cx="8633460" cy="343154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15035" y="13392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问卷调查：关于全校学生日常运动及生活习惯的调查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157730" y="2954020"/>
            <a:ext cx="7863205" cy="3189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 algn="l" fontAlgn="auto">
              <a:lnSpc>
                <a:spcPct val="150000"/>
              </a:lnSpc>
            </a:pPr>
            <a:r>
              <a:rPr lang="zh-CN" sz="2000" b="0">
                <a:cs typeface="宋体" charset="0"/>
              </a:rPr>
              <a:t>体育运动锻炼是获得绝大多数同学的支持的，但为什么学校的大课间活动以及跑操活动</a:t>
            </a:r>
            <a:r>
              <a:rPr lang="zh-CN" sz="2000" b="0">
                <a:cs typeface="宋体" charset="0"/>
              </a:rPr>
              <a:t>会有很多同学以各种理由逃避参与呢？</a:t>
            </a:r>
            <a:endParaRPr lang="zh-CN" sz="2000" b="0">
              <a:cs typeface="宋体" charset="0"/>
            </a:endParaRPr>
          </a:p>
          <a:p>
            <a:pPr indent="304800" algn="l" fontAlgn="auto">
              <a:lnSpc>
                <a:spcPct val="150000"/>
              </a:lnSpc>
            </a:pPr>
            <a:r>
              <a:rPr lang="zh-CN" sz="2000" b="0">
                <a:cs typeface="宋体" charset="0"/>
              </a:rPr>
              <a:t>我们分组询问了几个同学发现大家给出的理由都很相似，因为老旧单一的活动版本让他们失去了活动的兴趣。</a:t>
            </a:r>
            <a:endParaRPr lang="zh-CN" altLang="en-US" sz="2000" b="0">
              <a:cs typeface="宋体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íSḷíḑê"/>
          <p:cNvGrpSpPr/>
          <p:nvPr/>
        </p:nvGrpSpPr>
        <p:grpSpPr>
          <a:xfrm>
            <a:off x="3641859" y="1207941"/>
            <a:ext cx="7877041" cy="4327428"/>
            <a:chOff x="3641859" y="1207941"/>
            <a:chExt cx="7877041" cy="4327428"/>
          </a:xfrm>
        </p:grpSpPr>
        <p:sp>
          <p:nvSpPr>
            <p:cNvPr id="14" name="ïŝḻíḑè"/>
            <p:cNvSpPr txBox="1"/>
            <p:nvPr/>
          </p:nvSpPr>
          <p:spPr>
            <a:xfrm>
              <a:off x="3809531" y="1207941"/>
              <a:ext cx="415353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400" b="1" dirty="0">
                  <a:sym typeface="+mn-ea"/>
                </a:rPr>
                <a:t>查阅资料：了解科目三的由来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îşļïďè"/>
            <p:cNvSpPr/>
            <p:nvPr/>
          </p:nvSpPr>
          <p:spPr>
            <a:xfrm flipH="1">
              <a:off x="3694424" y="1207941"/>
              <a:ext cx="115107" cy="733670"/>
            </a:xfrm>
            <a:prstGeom prst="roundRect">
              <a:avLst>
                <a:gd name="adj" fmla="val 4490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îṣļíďè"/>
            <p:cNvSpPr txBox="1"/>
            <p:nvPr/>
          </p:nvSpPr>
          <p:spPr>
            <a:xfrm>
              <a:off x="3641859" y="4622093"/>
              <a:ext cx="2039594" cy="338554"/>
            </a:xfrm>
            <a:prstGeom prst="rect">
              <a:avLst/>
            </a:prstGeom>
            <a:noFill/>
          </p:spPr>
          <p:txBody>
            <a:bodyPr wrap="none" rtlCol="0" anchor="b">
              <a:normAutofit lnSpcReduction="10000"/>
            </a:bodyPr>
            <a:lstStyle/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b="1" dirty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</a:rPr>
                <a:t>舞蹈动作</a:t>
              </a:r>
              <a:endParaRPr lang="zh-CN" altLang="en-US" sz="16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22" name="í$ļíḑe"/>
            <p:cNvSpPr txBox="1"/>
            <p:nvPr/>
          </p:nvSpPr>
          <p:spPr>
            <a:xfrm>
              <a:off x="6458797" y="4622093"/>
              <a:ext cx="2347033" cy="338554"/>
            </a:xfrm>
            <a:prstGeom prst="rect">
              <a:avLst/>
            </a:prstGeom>
            <a:noFill/>
          </p:spPr>
          <p:txBody>
            <a:bodyPr wrap="none" rtlCol="0" anchor="b">
              <a:normAutofit lnSpcReduction="10000"/>
            </a:bodyPr>
            <a:lstStyle/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b="1" dirty="0"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60000">
                        <a:schemeClr val="accent2"/>
                      </a:gs>
                    </a:gsLst>
                    <a:lin ang="2700000" scaled="0"/>
                  </a:gradFill>
                </a:rPr>
                <a:t>社交</a:t>
              </a:r>
              <a:r>
                <a:rPr lang="zh-CN" altLang="en-US" sz="1600" b="1" dirty="0"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60000">
                        <a:schemeClr val="accent2"/>
                      </a:gs>
                    </a:gsLst>
                    <a:lin ang="2700000" scaled="0"/>
                  </a:gradFill>
                </a:rPr>
                <a:t>活动</a:t>
              </a:r>
              <a:endParaRPr lang="zh-CN" altLang="en-US" sz="1600" b="1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25" name="íṧľidê"/>
            <p:cNvSpPr txBox="1"/>
            <p:nvPr/>
          </p:nvSpPr>
          <p:spPr>
            <a:xfrm>
              <a:off x="8963896" y="4622093"/>
              <a:ext cx="2347032" cy="338554"/>
            </a:xfrm>
            <a:prstGeom prst="rect">
              <a:avLst/>
            </a:prstGeom>
            <a:noFill/>
          </p:spPr>
          <p:txBody>
            <a:bodyPr wrap="none" rtlCol="0" anchor="b">
              <a:normAutofit lnSpcReduction="10000"/>
            </a:bodyPr>
            <a:lstStyle/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b="1" dirty="0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</a:rPr>
                <a:t>文化现象</a:t>
              </a:r>
              <a:endParaRPr lang="zh-CN" altLang="en-US" sz="1600" b="1" dirty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</a:endParaRPr>
            </a:p>
          </p:txBody>
        </p:sp>
        <p:cxnSp>
          <p:nvCxnSpPr>
            <p:cNvPr id="29" name="ïṥḻîḓé"/>
            <p:cNvCxnSpPr/>
            <p:nvPr/>
          </p:nvCxnSpPr>
          <p:spPr>
            <a:xfrm flipH="1">
              <a:off x="3707125" y="5516790"/>
              <a:ext cx="2401575" cy="0"/>
            </a:xfrm>
            <a:prstGeom prst="line">
              <a:avLst/>
            </a:prstGeom>
            <a:ln w="76200" cap="rnd"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20000">
                    <a:schemeClr val="accent1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íṥ1idè"/>
            <p:cNvCxnSpPr/>
            <p:nvPr/>
          </p:nvCxnSpPr>
          <p:spPr>
            <a:xfrm flipH="1">
              <a:off x="6403751" y="5535212"/>
              <a:ext cx="2401575" cy="0"/>
            </a:xfrm>
            <a:prstGeom prst="line">
              <a:avLst/>
            </a:prstGeom>
            <a:ln w="76200" cap="rnd"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20000">
                    <a:schemeClr val="accent2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íSḷiďè"/>
            <p:cNvCxnSpPr/>
            <p:nvPr/>
          </p:nvCxnSpPr>
          <p:spPr>
            <a:xfrm flipH="1">
              <a:off x="9117325" y="5535369"/>
              <a:ext cx="2401575" cy="0"/>
            </a:xfrm>
            <a:prstGeom prst="line">
              <a:avLst/>
            </a:prstGeom>
            <a:ln w="76200" cap="rnd"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42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" y="1545590"/>
            <a:ext cx="2880995" cy="40398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图片 44" descr="IMG_3248(20240203-232659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8550" y="2518410"/>
            <a:ext cx="2454275" cy="1687195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07694822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7135" y="2522220"/>
            <a:ext cx="2480945" cy="1683385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9" name="图片 39" descr="IMG_37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90" y="2517775"/>
            <a:ext cx="2545080" cy="1687830"/>
          </a:xfrm>
          <a:prstGeom prst="flowChartAlternateProcess">
            <a:avLst/>
          </a:prstGeom>
          <a:ln w="38100">
            <a:solidFill>
              <a:srgbClr val="00B050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035" y="1339215"/>
            <a:ext cx="68224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>
                <a:sym typeface="+mn-ea"/>
              </a:rPr>
              <a:t>查阅资料：了解科目三受欢迎的原因。</a:t>
            </a:r>
            <a:endParaRPr lang="en-US" altLang="zh-CN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pic>
        <p:nvPicPr>
          <p:cNvPr id="46" name="图片 46" descr="/private/var/folders/gk/ns9pjndn57qghyqp7sh9t_vm0000gn/T/com.kingsoft.wpsoffice.mac/picturecompress_20240227104610/output_1.jp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49215" y="1799590"/>
            <a:ext cx="3789680" cy="4171315"/>
          </a:xfrm>
          <a:prstGeom prst="roundRect">
            <a:avLst/>
          </a:prstGeom>
        </p:spPr>
      </p:pic>
      <p:pic>
        <p:nvPicPr>
          <p:cNvPr id="50" name="图片 50" descr="/private/var/folders/gk/ns9pjndn57qghyqp7sh9t_vm0000gn/T/com.kingsoft.wpsoffice.mac/picturecompress_20240227112431/output_1.jpgoutput_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81795" y="1028700"/>
            <a:ext cx="2143760" cy="2536190"/>
          </a:xfrm>
          <a:prstGeom prst="roundRect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</p:pic>
      <p:pic>
        <p:nvPicPr>
          <p:cNvPr id="51" name="图片 51" descr="/private/var/folders/gk/ns9pjndn57qghyqp7sh9t_vm0000gn/T/com.kingsoft.wpsoffice.mac/picturecompress_20240227112629/output_1.jpgoutput_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5" y="3846195"/>
            <a:ext cx="2236470" cy="2535555"/>
          </a:xfrm>
          <a:prstGeom prst="roundRect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</p:pic>
      <p:sp>
        <p:nvSpPr>
          <p:cNvPr id="100" name="文本框 99"/>
          <p:cNvSpPr txBox="1"/>
          <p:nvPr/>
        </p:nvSpPr>
        <p:spPr>
          <a:xfrm>
            <a:off x="1165860" y="2477135"/>
            <a:ext cx="3640455" cy="29908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304800" algn="l" fontAlgn="auto">
              <a:lnSpc>
                <a:spcPct val="150000"/>
              </a:lnSpc>
            </a:pPr>
            <a:r>
              <a:rPr lang="zh-CN" b="0">
                <a:cs typeface="宋体" charset="0"/>
              </a:rPr>
              <a:t>随着深入的调查研究，我们发现科目三越发的火爆，不仅各行各业、各地域掀起学习风潮，就连今年的春节联欢晚会也纷纷把科目三搬上了舞台，以主流媒体的影响力传播给广大人民群众。</a:t>
            </a:r>
            <a:endParaRPr lang="zh-CN" altLang="en-US" b="0">
              <a:cs typeface="宋体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1105" y="1123315"/>
            <a:ext cx="7863840" cy="460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zh-CN" altLang="en-US" sz="2400" b="1" dirty="0"/>
              <a:t>查找资料：</a:t>
            </a:r>
            <a:r>
              <a:rPr lang="zh-CN" altLang="en-US" sz="2400" b="1" dirty="0"/>
              <a:t>了解科目三受欢迎的</a:t>
            </a:r>
            <a:r>
              <a:rPr lang="zh-CN" altLang="en-US" sz="2400" b="1" dirty="0"/>
              <a:t>原因</a:t>
            </a:r>
            <a:endParaRPr lang="zh-CN" altLang="en-US" sz="2400" b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神曲之巅“</a:t>
            </a:r>
            <a:r>
              <a:rPr lang="zh-CN" altLang="en-US"/>
              <a:t>科目三”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59430" y="2521585"/>
            <a:ext cx="66516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200000"/>
              </a:lnSpc>
            </a:pPr>
            <a:r>
              <a:rPr lang="en-GB" sz="2800">
                <a:solidFill>
                  <a:schemeClr val="tx1"/>
                </a:solidFill>
                <a:latin typeface="+mn-ea"/>
                <a:sym typeface="+mn-ea"/>
              </a:rPr>
              <a:t>看到如此火爆的科目三，</a:t>
            </a:r>
            <a:endParaRPr lang="en-GB" sz="2800">
              <a:solidFill>
                <a:schemeClr val="tx1"/>
              </a:solidFill>
              <a:latin typeface="+mn-ea"/>
              <a:sym typeface="+mn-ea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GB" sz="2800">
                <a:solidFill>
                  <a:schemeClr val="tx1"/>
                </a:solidFill>
                <a:latin typeface="+mn-ea"/>
                <a:sym typeface="+mn-ea"/>
              </a:rPr>
              <a:t>我们研究小组开始深思，为何如此火爆？</a:t>
            </a:r>
            <a:endParaRPr lang="en-GB" altLang="en-US" sz="2800">
              <a:solidFill>
                <a:schemeClr val="tx1"/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OFFICEPLUS.TAG" val="03a12446-4040-4dad-8d54-bb681f108928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13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OFFICEPLUS.TAG" val="43779941-ebb9-4272-ab0a-451395e9a0c0"/>
  <p:tag name="OFFICEPLUS.OUTLINESECTION" val="570284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23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24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28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OFFICEPLUS.TEMPLATE" val="e639270e-b8ec-41c0-bba7-bd4cd98f1674.pptx"/>
  <p:tag name="OFFICEPLUS.TAG" val="2beb2bf3-40ba-4876-8eff-8450af69fbd8"/>
  <p:tag name="OFFICEPLUS.OUTLINECONTENT" val="19179394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33.xml><?xml version="1.0" encoding="utf-8"?>
<p:tagLst xmlns:p="http://schemas.openxmlformats.org/presentationml/2006/main">
  <p:tag name="OFFICEPLUS.TAG" val="43779941-ebb9-4272-ab0a-451395e9a0c0"/>
  <p:tag name="OFFICEPLUS.OUTLINESECTION" val="5702842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37.xml><?xml version="1.0" encoding="utf-8"?>
<p:tagLst xmlns:p="http://schemas.openxmlformats.org/presentationml/2006/main">
  <p:tag name="TABLE_ENDDRAG_ORIGIN_RECT" val="417*336"/>
  <p:tag name="TABLE_ENDDRAG_RECT" val="32*132*417*33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46.xml><?xml version="1.0" encoding="utf-8"?>
<p:tagLst xmlns:p="http://schemas.openxmlformats.org/presentationml/2006/main">
  <p:tag name="OFFICEPLUS.TAG" val="43779941-ebb9-4272-ab0a-451395e9a0c0"/>
  <p:tag name="OFFICEPLUS.OUTLINESECTION" val="5702842"/>
</p:tagLst>
</file>

<file path=ppt/tags/tag47.xml><?xml version="1.0" encoding="utf-8"?>
<p:tagLst xmlns:p="http://schemas.openxmlformats.org/presentationml/2006/main">
  <p:tag name="OFFICEPLUS.TEMPLATE" val="81363978-e7be-4b4a-81ed-b6b44a9b5b47.pptx"/>
  <p:tag name="OFFICEPLUS.TAG" val="2beb2bf3-40ba-4876-8eff-8450af69fbd8"/>
  <p:tag name="OFFICEPLUS.OUTLINECONTENT" val="19179443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OFFICEPLUS.TEMPLATE" val="7cf4ba2e-9c77-4338-bf5c-83ebdf301f41.pptx"/>
  <p:tag name="OFFICEPLUS.TAG" val="2beb2bf3-40ba-4876-8eff-8450af69fbd8"/>
  <p:tag name="OFFICEPLUS.OUTLINECONTENT" val="19179403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OFFICEPLUS.TAG" val="43779941-ebb9-4272-ab0a-451395e9a0c0"/>
  <p:tag name="OFFICEPLUS.OUTLINESECTION" val="5702842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72.xml><?xml version="1.0" encoding="utf-8"?>
<p:tagLst xmlns:p="http://schemas.openxmlformats.org/presentationml/2006/main">
  <p:tag name="OFFICEPLUS.TAG" val="43779941-ebb9-4272-ab0a-451395e9a0c0"/>
  <p:tag name="OFFICEPLUS.OUTLINESECTION" val="5702842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OFFICEPLUS.TEMPLATE" val="3fe42ea7-a79e-4354-9d94-54a7c16cea20.pptx"/>
  <p:tag name="OFFICEPLUS.TAG" val="2beb2bf3-40ba-4876-8eff-8450af69fbd8"/>
  <p:tag name="OFFICEPLUS.OUTLINECONTENT" val="19179451"/>
</p:tagLst>
</file>

<file path=ppt/tags/tag78.xml><?xml version="1.0" encoding="utf-8"?>
<p:tagLst xmlns:p="http://schemas.openxmlformats.org/presentationml/2006/main">
  <p:tag name="OFFICEPLUS.TAG" val="e69c5ac3-dafd-4b9a-bbf1-d26a1016f816"/>
</p:tagLst>
</file>

<file path=ppt/tags/tag79.xml><?xml version="1.0" encoding="utf-8"?>
<p:tagLst xmlns:p="http://schemas.openxmlformats.org/presentationml/2006/main">
  <p:tag name="OFFICEPLUS.IMAGE" val="New_Batches_1222_Outline/20231222/images_object_4001_5000/ebb0fbfc-5089-42de-ab33-38d3b74aac5c-4.source.default.zh-Hans.jpg"/>
  <p:tag name="OFFICEPLUS.THEME" val="New_Batches_1222_Outline/20231222/images_object_4001_5000/ebb0fbfc-5089-42de-ab33-38d3b74aac5c-4.source.default.zh-Hans-4.pptx"/>
  <p:tag name="OFFICEPLUS.OUTLINE" val="619230"/>
  <p:tag name="OFFICEPLUS.OUTLINEEXTERNAL" val="2860c225-3694-58a0-0730-fb397eaa2aa2"/>
</p:tagLst>
</file>

<file path=ppt/tags/tag8.xml><?xml version="1.0" encoding="utf-8"?>
<p:tagLst xmlns:p="http://schemas.openxmlformats.org/presentationml/2006/main">
  <p:tag name="OFFICEPLUS.TEMPLATE" val="9a185f06-d028-4e42-8ae6-201525c2215f.pptx"/>
  <p:tag name="OFFICEPLUS.TAG" val="2beb2bf3-40ba-4876-8eff-8450af69fbd8"/>
  <p:tag name="OFFICEPLUS.OUTLINECONTENT" val="19179408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E3200"/>
      </a:accent1>
      <a:accent2>
        <a:srgbClr val="801300"/>
      </a:accent2>
      <a:accent3>
        <a:srgbClr val="0061A7"/>
      </a:accent3>
      <a:accent4>
        <a:srgbClr val="14A6F6"/>
      </a:accent4>
      <a:accent5>
        <a:srgbClr val="003874"/>
      </a:accent5>
      <a:accent6>
        <a:srgbClr val="743B4D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2503</Words>
  <Application>WPS 文字</Application>
  <PresentationFormat>Widescreen</PresentationFormat>
  <Paragraphs>257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宋体</vt:lpstr>
      <vt:lpstr>汉仪书宋二KW</vt:lpstr>
      <vt:lpstr>汉仪旗黑</vt:lpstr>
      <vt:lpstr>Arial Unicode MS</vt:lpstr>
      <vt:lpstr>等线</vt:lpstr>
      <vt:lpstr>汉仪中等线KW</vt:lpstr>
      <vt:lpstr>隶书</vt:lpstr>
      <vt:lpstr>微软雅黑</vt:lpstr>
      <vt:lpstr>报隶-简</vt:lpstr>
      <vt:lpstr>Calibri</vt:lpstr>
      <vt:lpstr>Helvetica Neue</vt:lpstr>
      <vt:lpstr>Designed by OfficePLUS</vt:lpstr>
      <vt:lpstr>动起来，拜拜亚健康</vt:lpstr>
      <vt:lpstr>01.神曲之巅“科目三”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神曲之巅“科目三”</vt:lpstr>
      <vt:lpstr>02.“科目三”变，变，变！</vt:lpstr>
      <vt:lpstr>“科目三”变，变，变！</vt:lpstr>
      <vt:lpstr>“科目三”变，变，变！</vt:lpstr>
      <vt:lpstr>“科目三”变，变，变！</vt:lpstr>
      <vt:lpstr>03.一起创编我们的健身操</vt:lpstr>
      <vt:lpstr>一起创编我们的健身操</vt:lpstr>
      <vt:lpstr>一起创编我们的健身操</vt:lpstr>
      <vt:lpstr>一起创编我们的健身操</vt:lpstr>
      <vt:lpstr>一起创编我们的健身操</vt:lpstr>
      <vt:lpstr>04.动起来</vt:lpstr>
      <vt:lpstr>动起来！</vt:lpstr>
      <vt:lpstr>动起来！</vt:lpstr>
      <vt:lpstr>动起来！</vt:lpstr>
      <vt:lpstr>04.动起来</vt:lpstr>
      <vt:lpstr>动起来！</vt:lpstr>
      <vt:lpstr>谢谢！</vt:lpstr>
    </vt:vector>
  </TitlesOfParts>
  <Company>OfficePLUS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大宝贝♛</cp:lastModifiedBy>
  <cp:revision>9</cp:revision>
  <dcterms:created xsi:type="dcterms:W3CDTF">2024-04-17T02:10:17Z</dcterms:created>
  <dcterms:modified xsi:type="dcterms:W3CDTF">2024-04-17T02:10:17Z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FFA63DA54B12DFFDFA301D660CE3D375_43</vt:lpwstr>
  </property>
  <property fmtid="{D5CDD505-2E9C-101B-9397-08002B2CF9AE}" pid="3" name="KSOProductBuildVer">
    <vt:lpwstr>2052-6.5.2.8766</vt:lpwstr>
  </property>
</Properties>
</file>