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eg" ContentType="image/jpeg"/>
  <Default Extension="JPG" ContentType="image/.jpg"/>
  <Default Extension="mp4" ContentType="video/mp4"/>
  <Default Extension="rels" ContentType="application/vnd.openxmlformats-package.relationships+xml"/>
  <Override PartName="/customXml/itemProps97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olors1.xml" ContentType="application/vnd.ms-office.chartcolorstyle+xml"/>
  <Override PartName="/ppt/charts/colors2.xml" ContentType="application/vnd.ms-office.chartcolorstyle+xml"/>
  <Override PartName="/ppt/charts/style1.xml" ContentType="application/vnd.ms-office.chartstyle+xml"/>
  <Override PartName="/ppt/charts/style2.xml" ContentType="application/vnd.ms-office.chartstyle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media/image44.svg" ContentType="image/svg+xml"/>
  <Override PartName="/ppt/media/image7.svg" ContentType="image/svg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7" r:id="rId3"/>
    <p:sldId id="258" r:id="rId4"/>
    <p:sldId id="260" r:id="rId5"/>
    <p:sldId id="262" r:id="rId6"/>
    <p:sldId id="282" r:id="rId7"/>
    <p:sldId id="261" r:id="rId8"/>
    <p:sldId id="283" r:id="rId9"/>
    <p:sldId id="263" r:id="rId10"/>
    <p:sldId id="264" r:id="rId11"/>
    <p:sldId id="267" r:id="rId12"/>
    <p:sldId id="268" r:id="rId13"/>
    <p:sldId id="269" r:id="rId14"/>
    <p:sldId id="270" r:id="rId15"/>
    <p:sldId id="305" r:id="rId16"/>
    <p:sldId id="271" r:id="rId17"/>
    <p:sldId id="272" r:id="rId18"/>
    <p:sldId id="273" r:id="rId19"/>
    <p:sldId id="275" r:id="rId20"/>
    <p:sldId id="276" r:id="rId21"/>
    <p:sldId id="277" r:id="rId22"/>
    <p:sldId id="278" r:id="rId23"/>
    <p:sldId id="308" r:id="rId24"/>
    <p:sldId id="284" r:id="rId25"/>
    <p:sldId id="280" r:id="rId26"/>
    <p:sldId id="281" r:id="rId27"/>
    <p:sldId id="285" r:id="rId28"/>
    <p:sldId id="286" r:id="rId29"/>
    <p:sldId id="304" r:id="rId30"/>
  </p:sldIdLst>
  <p:sldSz cx="12192000" cy="6858000"/>
  <p:notesSz cx="6858000" cy="9144000"/>
  <p:embeddedFontLst>
    <p:embeddedFont>
      <p:font typeface="楷体" panose="02010609060101010101" charset="-122"/>
      <p:regular r:id="rId36"/>
    </p:embeddedFont>
    <p:embeddedFont>
      <p:font typeface="汉仪铸字卡酷体W" panose="00020600040101010101" charset="-122"/>
      <p:regular r:id="rId37"/>
    </p:embeddedFont>
    <p:embeddedFont>
      <p:font typeface="字由点字奇巧" panose="00020600040101010101" charset="-122"/>
      <p:regular r:id="rId38"/>
    </p:embeddedFont>
    <p:embeddedFont>
      <p:font typeface="微软雅黑" panose="020B0503020204020204" charset="-122"/>
      <p:regular r:id="rId39"/>
    </p:embeddedFont>
  </p:embeddedFontLst>
  <p:custDataLst>
    <p:tags r:id="rId4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25" userDrawn="1">
          <p15:clr>
            <a:srgbClr val="A4A3A4"/>
          </p15:clr>
        </p15:guide>
        <p15:guide id="2" pos="383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25"/>
        <p:guide pos="3839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0" Type="http://schemas.openxmlformats.org/officeDocument/2006/relationships/tags" Target="tags/tag98.xml"/><Relationship Id="rId4" Type="http://schemas.openxmlformats.org/officeDocument/2006/relationships/slide" Target="slides/slide2.xml"/><Relationship Id="rId39" Type="http://schemas.openxmlformats.org/officeDocument/2006/relationships/font" Target="fonts/font4.fntdata"/><Relationship Id="rId38" Type="http://schemas.openxmlformats.org/officeDocument/2006/relationships/font" Target="fonts/font3.fntdata"/><Relationship Id="rId37" Type="http://schemas.openxmlformats.org/officeDocument/2006/relationships/font" Target="fonts/font2.fntdata"/><Relationship Id="rId36" Type="http://schemas.openxmlformats.org/officeDocument/2006/relationships/font" Target="fonts/font1.fntdata"/><Relationship Id="rId35" Type="http://schemas.openxmlformats.org/officeDocument/2006/relationships/customXml" Target="../customXml/item1.xml"/><Relationship Id="rId34" Type="http://schemas.openxmlformats.org/officeDocument/2006/relationships/customXmlProps" Target="../customXml/itemProps97.xml"/><Relationship Id="rId33" Type="http://schemas.openxmlformats.org/officeDocument/2006/relationships/tableStyles" Target="tableStyles.xml"/><Relationship Id="rId32" Type="http://schemas.openxmlformats.org/officeDocument/2006/relationships/viewProps" Target="viewProps.xml"/><Relationship Id="rId31" Type="http://schemas.openxmlformats.org/officeDocument/2006/relationships/presProps" Target="presProps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charts/_rels/chart1.xml.rels><?xml version="1.0" encoding="UTF-8" standalone="yes"?>
<Relationships xmlns="http://schemas.openxmlformats.org/package/2006/relationships"><Relationship Id="rId4" Type="http://schemas.microsoft.com/office/2011/relationships/chartColorStyle" Target="colors1.xml"/><Relationship Id="rId3" Type="http://schemas.microsoft.com/office/2011/relationships/chartStyle" Target="style1.xml"/><Relationship Id="rId2" Type="http://schemas.openxmlformats.org/officeDocument/2006/relationships/themeOverride" Target="../theme/themeOverride1.xml"/><Relationship Id="rId1" Type="http://schemas.openxmlformats.org/officeDocument/2006/relationships/oleObject" Target="file:///C:\Users\Administrator\Desktop\&#20851;&#20110;&#26085;&#26412;&#26680;&#27745;&#27700;&#24341;&#36215;&#30340;&#25250;&#30416;&#39118;&#27874;&#35843;&#26597;&#38382;&#21367;.xlsx" TargetMode="External"/></Relationships>
</file>

<file path=ppt/charts/_rels/chart2.xml.rels><?xml version="1.0" encoding="UTF-8" standalone="yes"?>
<Relationships xmlns="http://schemas.openxmlformats.org/package/2006/relationships"><Relationship Id="rId3" Type="http://schemas.microsoft.com/office/2011/relationships/chartColorStyle" Target="colors2.xml"/><Relationship Id="rId2" Type="http://schemas.microsoft.com/office/2011/relationships/chartStyle" Target="style2.xml"/><Relationship Id="rId1" Type="http://schemas.openxmlformats.org/officeDocument/2006/relationships/oleObject" Target="file:///C:\Users\Administrator\Desktop\&#20851;&#20110;&#26085;&#26412;&#26680;&#27745;&#27700;&#24341;&#36215;&#30340;&#25250;&#30416;&#39118;&#27874;&#35843;&#26597;&#38382;&#21367;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0" vertOverflow="ellipsis" vert="horz" wrap="square" anchor="ctr" anchorCtr="1" forceAA="0"/>
          <a:lstStyle/>
          <a:p>
            <a:pPr defTabSz="914400">
              <a:defRPr lang="zh-CN" sz="1400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t>结果汇总（人次）</a:t>
            </a:r>
          </a:p>
        </c:rich>
      </c:tx>
      <c:layout>
        <c:manualLayout>
          <c:xMode val="edge"/>
          <c:yMode val="edge"/>
          <c:x val="0.328041290996995"/>
          <c:y val="0.0297684674751929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/>
      <c:pieChart>
        <c:varyColors val="1"/>
        <c:ser>
          <c:idx val="0"/>
          <c:order val="0"/>
          <c:tx>
            <c:strRef>
              <c:f>调查1!$B$3</c:f>
              <c:strCache>
                <c:ptCount val="1"/>
                <c:pt idx="0">
                  <c:v>结果汇总（人次）</c:v>
                </c:pt>
              </c:strCache>
            </c:strRef>
          </c:tx>
          <c:spPr/>
          <c:explosion val="0"/>
          <c:dLbls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 forceAA="0"/>
              <a:lstStyle/>
              <a:p>
                <a:pPr>
                  <a:defRPr lang="zh-CN" sz="11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</a:p>
            </c:txPr>
            <c:dLblPos val="bestFit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调查1!$A$4:$A$5</c:f>
              <c:strCache>
                <c:ptCount val="2"/>
                <c:pt idx="0">
                  <c:v>抢购了食盐</c:v>
                </c:pt>
                <c:pt idx="1">
                  <c:v>没有抢购</c:v>
                </c:pt>
              </c:strCache>
            </c:strRef>
          </c:cat>
          <c:val>
            <c:numRef>
              <c:f>调查1!$B$4:$B$5</c:f>
            </c:numRef>
          </c:val>
        </c:ser>
        <c:ser>
          <c:idx val="1"/>
          <c:order val="1"/>
          <c:tx>
            <c:strRef>
              <c:f>调查1!$C$3</c:f>
              <c:strCache>
                <c:ptCount val="1"/>
                <c:pt idx="0">
                  <c:v>结果汇总（人次）</c:v>
                </c:pt>
              </c:strCache>
            </c:strRef>
          </c:tx>
          <c:spPr/>
          <c:explosion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Lbls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11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</a:p>
            </c:txPr>
            <c:dLblPos val="bestFit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调查1!$A$4:$A$5</c:f>
              <c:strCache>
                <c:ptCount val="2"/>
                <c:pt idx="0">
                  <c:v>抢购了食盐</c:v>
                </c:pt>
                <c:pt idx="1">
                  <c:v>没有抢购</c:v>
                </c:pt>
              </c:strCache>
            </c:strRef>
          </c:cat>
          <c:val>
            <c:numRef>
              <c:f>调查1!$C$4:$C$5</c:f>
              <c:numCache>
                <c:formatCode>General</c:formatCode>
                <c:ptCount val="2"/>
                <c:pt idx="0">
                  <c:v>34</c:v>
                </c:pt>
                <c:pt idx="1">
                  <c:v>162</c:v>
                </c:pt>
              </c:numCache>
            </c:numRef>
          </c:val>
        </c:ser>
        <c:ser>
          <c:idx val="2"/>
          <c:order val="2"/>
          <c:tx>
            <c:strRef>
              <c:f>调查1!$D$3</c:f>
              <c:strCache>
                <c:ptCount val="1"/>
                <c:pt idx="0">
                  <c:v>所占百分比</c:v>
                </c:pt>
              </c:strCache>
            </c:strRef>
          </c:tx>
          <c:spPr/>
          <c:explosion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Lbls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11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</a:p>
            </c:txPr>
            <c:dLblPos val="bestFit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调查1!$A$4:$A$5</c:f>
              <c:strCache>
                <c:ptCount val="2"/>
                <c:pt idx="0">
                  <c:v>抢购了食盐</c:v>
                </c:pt>
                <c:pt idx="1">
                  <c:v>没有抢购</c:v>
                </c:pt>
              </c:strCache>
            </c:strRef>
          </c:cat>
          <c:val>
            <c:numRef>
              <c:f>调查1!$D$4:$D$5</c:f>
              <c:numCache>
                <c:formatCode>0.00%</c:formatCode>
                <c:ptCount val="2"/>
                <c:pt idx="0">
                  <c:v>0.1734</c:v>
                </c:pt>
                <c:pt idx="1">
                  <c:v>0.8266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 forceAA="0"/>
        <a:lstStyle/>
        <a:p>
          <a:pPr>
            <a:defRPr lang="zh-CN"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rgbClr val="FFC000"/>
      </a:solidFill>
      <a:round/>
    </a:ln>
    <a:effectLst>
      <a:outerShdw blurRad="63500" dist="37357" dir="2700000" sx="0" sy="0" rotWithShape="0">
        <a:scrgbClr r="0" g="0" b="0"/>
      </a:outerShdw>
    </a:effectLst>
  </c:spPr>
  <c:txPr>
    <a:bodyPr/>
    <a:lstStyle/>
    <a:p>
      <a:pPr>
        <a:defRPr lang="zh-CN" sz="1100"/>
      </a:pPr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4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t>抢盐的原因？（多选）</a:t>
            </a:r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0.133312355779316"/>
          <c:y val="0.2589358245329"/>
          <c:w val="0.863016572267674"/>
          <c:h val="0.35324939073923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调查2!$B$3</c:f>
              <c:strCache>
                <c:ptCount val="1"/>
                <c:pt idx="0">
                  <c:v/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调查2!$A$4:$A$7</c:f>
              <c:strCache>
                <c:ptCount val="4"/>
                <c:pt idx="0">
                  <c:v>日本核污染排放，会影响食用盐质量，危害人们的身体健康</c:v>
                </c:pt>
                <c:pt idx="1">
                  <c:v>盐是重要生活必需品</c:v>
                </c:pt>
                <c:pt idx="2">
                  <c:v>盐可以长期存放</c:v>
                </c:pt>
                <c:pt idx="3">
                  <c:v>别人都在抢盐，害怕食盐会短缺，而买不到或价格飞涨</c:v>
                </c:pt>
              </c:strCache>
            </c:strRef>
          </c:cat>
          <c:val>
            <c:numRef>
              <c:f>调查2!$B$4:$B$7</c:f>
            </c:numRef>
          </c:val>
        </c:ser>
        <c:ser>
          <c:idx val="1"/>
          <c:order val="1"/>
          <c:tx>
            <c:strRef>
              <c:f>调查2!$C$3</c:f>
              <c:strCache>
                <c:ptCount val="1"/>
                <c:pt idx="0">
                  <c:v>结果汇总（人数）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调查2!$A$4:$A$7</c:f>
              <c:strCache>
                <c:ptCount val="4"/>
                <c:pt idx="0">
                  <c:v>日本核污染排放，会影响食用盐质量，危害人们的身体健康</c:v>
                </c:pt>
                <c:pt idx="1">
                  <c:v>盐是重要生活必需品</c:v>
                </c:pt>
                <c:pt idx="2">
                  <c:v>盐可以长期存放</c:v>
                </c:pt>
                <c:pt idx="3">
                  <c:v>别人都在抢盐，害怕食盐会短缺，而买不到或价格飞涨</c:v>
                </c:pt>
              </c:strCache>
            </c:strRef>
          </c:cat>
          <c:val>
            <c:numRef>
              <c:f>调查2!$C$4:$C$7</c:f>
              <c:numCache>
                <c:formatCode>General</c:formatCode>
                <c:ptCount val="4"/>
                <c:pt idx="0">
                  <c:v>160</c:v>
                </c:pt>
                <c:pt idx="1">
                  <c:v>125</c:v>
                </c:pt>
                <c:pt idx="2">
                  <c:v>76</c:v>
                </c:pt>
                <c:pt idx="3">
                  <c:v>133</c:v>
                </c:pt>
              </c:numCache>
            </c:numRef>
          </c:val>
        </c:ser>
        <c:ser>
          <c:idx val="2"/>
          <c:order val="2"/>
          <c:tx>
            <c:strRef>
              <c:f>调查2!$D$3</c:f>
              <c:strCache>
                <c:ptCount val="1"/>
                <c:pt idx="0">
                  <c:v>所占百分比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调查2!$A$4:$A$7</c:f>
              <c:strCache>
                <c:ptCount val="4"/>
                <c:pt idx="0">
                  <c:v>日本核污染排放，会影响食用盐质量，危害人们的身体健康</c:v>
                </c:pt>
                <c:pt idx="1">
                  <c:v>盐是重要生活必需品</c:v>
                </c:pt>
                <c:pt idx="2">
                  <c:v>盐可以长期存放</c:v>
                </c:pt>
                <c:pt idx="3">
                  <c:v>别人都在抢盐，害怕食盐会短缺，而买不到或价格飞涨</c:v>
                </c:pt>
              </c:strCache>
            </c:strRef>
          </c:cat>
          <c:val>
            <c:numRef>
              <c:f>调查2!$D$4:$D$7</c:f>
              <c:numCache>
                <c:formatCode>0.00%</c:formatCode>
                <c:ptCount val="4"/>
                <c:pt idx="0">
                  <c:v>0.8163</c:v>
                </c:pt>
                <c:pt idx="1">
                  <c:v>0.6377</c:v>
                </c:pt>
                <c:pt idx="2">
                  <c:v>0.3877</c:v>
                </c:pt>
                <c:pt idx="3">
                  <c:v>0.6785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60"/>
        <c:overlap val="-32"/>
        <c:axId val="257949056"/>
        <c:axId val="266560640"/>
      </c:barChart>
      <c:catAx>
        <c:axId val="2579490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zh-CN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</a:p>
        </c:txPr>
        <c:crossAx val="266560640"/>
        <c:crosses val="autoZero"/>
        <c:auto val="1"/>
        <c:lblAlgn val="ctr"/>
        <c:lblOffset val="100"/>
        <c:noMultiLvlLbl val="0"/>
      </c:catAx>
      <c:valAx>
        <c:axId val="266560640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txPr>
          <a:bodyPr rot="-60000000" spcFirstLastPara="0" vertOverflow="ellipsis" vert="horz" wrap="square" anchor="ctr" anchorCtr="1"/>
          <a:lstStyle/>
          <a:p>
            <a:pPr>
              <a:defRPr lang="zh-CN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</a:p>
        </c:txPr>
        <c:crossAx val="2579490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292033773861968"/>
          <c:y val="0.13302193338749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lstStyle/>
        <a:p>
          <a:pPr>
            <a:defRPr lang="zh-CN"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</a:p>
      </c:txPr>
    </c:legend>
    <c:plotVisOnly val="1"/>
    <c:dispBlanksAs val="gap"/>
    <c:showDLblsOverMax val="0"/>
  </c:chart>
  <c:spPr>
    <a:noFill/>
    <a:ln>
      <a:solidFill>
        <a:srgbClr val="0070C0"/>
      </a:solidFill>
    </a:ln>
    <a:effectLst/>
  </c:spPr>
  <c:txPr>
    <a:bodyPr/>
    <a:lstStyle/>
    <a:p>
      <a:pPr>
        <a:defRPr lang="zh-CN"/>
      </a:pPr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acrossLinear" id="2">
  <a:schemeClr val="accent1"/>
  <a:schemeClr val="accent2"/>
  <a:schemeClr val="accent3"/>
  <a:schemeClr val="accent4"/>
  <a:schemeClr val="accent5"/>
  <a:schemeClr val="accent6"/>
</cs:colorStyle>
</file>

<file path=ppt/charts/colors2.xml><?xml version="1.0" encoding="utf-8"?>
<cs:colorStyle xmlns:cs="http://schemas.microsoft.com/office/drawing/2012/chartStyle" xmlns:a="http://schemas.openxmlformats.org/drawingml/2006/main" meth="acrossLinear" id="2">
  <a:schemeClr val="accent1"/>
  <a:schemeClr val="accent2"/>
  <a:schemeClr val="accent3"/>
  <a:schemeClr val="accent4"/>
  <a:schemeClr val="accent5"/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100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0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0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1">
      <cs:styleClr val="auto"/>
    </cs:fillRef>
    <cs:effectRef idx="0"/>
    <cs:fontRef idx="minor">
      <a:schemeClr val="dk1"/>
    </cs:fontRef>
    <cs:spPr>
      <a:ln>
        <a:noFill/>
      </a:ln>
      <a:effectLst/>
    </cs:spPr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02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75000"/>
        <a:lumOff val="25000"/>
      </a:schemeClr>
    </cs:fontRef>
    <cs:defRPr sz="1400" b="1" kern="120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tags" Target="../tags/tag63.xml"/><Relationship Id="rId7" Type="http://schemas.openxmlformats.org/officeDocument/2006/relationships/image" Target="../media/image7.svg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64.xml"/><Relationship Id="rId2" Type="http://schemas.openxmlformats.org/officeDocument/2006/relationships/image" Target="../media/image4.png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66.xml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tags" Target="../tags/tag65.xml"/><Relationship Id="rId3" Type="http://schemas.microsoft.com/office/2007/relationships/media" Target="../media/media1.mp4"/><Relationship Id="rId2" Type="http://schemas.openxmlformats.org/officeDocument/2006/relationships/video" Target="../media/media1.mp4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67.xml"/><Relationship Id="rId8" Type="http://schemas.openxmlformats.org/officeDocument/2006/relationships/image" Target="../media/image12.jpeg"/><Relationship Id="rId7" Type="http://schemas.openxmlformats.org/officeDocument/2006/relationships/image" Target="../media/image11.jpeg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3.png"/><Relationship Id="rId3" Type="http://schemas.openxmlformats.org/officeDocument/2006/relationships/image" Target="../media/image1.png"/><Relationship Id="rId2" Type="http://schemas.openxmlformats.org/officeDocument/2006/relationships/chart" Target="../charts/chart2.xml"/><Relationship Id="rId10" Type="http://schemas.openxmlformats.org/officeDocument/2006/relationships/slideLayout" Target="../slideLayouts/slideLayout1.xml"/><Relationship Id="rId1" Type="http://schemas.openxmlformats.org/officeDocument/2006/relationships/chart" Target="../charts/chart1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68.xml"/><Relationship Id="rId2" Type="http://schemas.openxmlformats.org/officeDocument/2006/relationships/image" Target="../media/image4.png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tags" Target="../tags/tag69.xml"/><Relationship Id="rId4" Type="http://schemas.openxmlformats.org/officeDocument/2006/relationships/image" Target="../media/image13.png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70.xml"/><Relationship Id="rId8" Type="http://schemas.openxmlformats.org/officeDocument/2006/relationships/image" Target="../media/image18.jpeg"/><Relationship Id="rId7" Type="http://schemas.openxmlformats.org/officeDocument/2006/relationships/image" Target="../media/image17.jpeg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71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tags" Target="../tags/tag72.xml"/><Relationship Id="rId4" Type="http://schemas.openxmlformats.org/officeDocument/2006/relationships/image" Target="../media/image24.jpeg"/><Relationship Id="rId3" Type="http://schemas.openxmlformats.org/officeDocument/2006/relationships/image" Target="../media/image23.jpe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73.xml"/><Relationship Id="rId6" Type="http://schemas.openxmlformats.org/officeDocument/2006/relationships/image" Target="../media/image3.png"/><Relationship Id="rId5" Type="http://schemas.openxmlformats.org/officeDocument/2006/relationships/image" Target="../media/image28.jpeg"/><Relationship Id="rId4" Type="http://schemas.openxmlformats.org/officeDocument/2006/relationships/image" Target="../media/image27.png"/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74.xml"/><Relationship Id="rId6" Type="http://schemas.openxmlformats.org/officeDocument/2006/relationships/image" Target="../media/image32.pn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tags" Target="../tags/tag76.xml"/><Relationship Id="rId7" Type="http://schemas.openxmlformats.org/officeDocument/2006/relationships/tags" Target="../tags/tag75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hyperlink" Target="https://m.toutiao.com/is/i8tcsSss/" TargetMode="External"/><Relationship Id="rId3" Type="http://schemas.openxmlformats.org/officeDocument/2006/relationships/image" Target="../media/image33.jpe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tags" Target="../tags/tag77.xml"/><Relationship Id="rId5" Type="http://schemas.openxmlformats.org/officeDocument/2006/relationships/image" Target="../media/image38.jpeg"/><Relationship Id="rId4" Type="http://schemas.openxmlformats.org/officeDocument/2006/relationships/image" Target="../media/image37.png"/><Relationship Id="rId3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tags" Target="../tags/tag78.xml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79.xml"/><Relationship Id="rId8" Type="http://schemas.openxmlformats.org/officeDocument/2006/relationships/image" Target="../media/image44.svg"/><Relationship Id="rId7" Type="http://schemas.openxmlformats.org/officeDocument/2006/relationships/image" Target="../media/image43.png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tags" Target="../tags/tag80.xml"/><Relationship Id="rId3" Type="http://schemas.openxmlformats.org/officeDocument/2006/relationships/image" Target="../media/image45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tags" Target="../tags/tag81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Relationship Id="rId3" Type="http://schemas.openxmlformats.org/officeDocument/2006/relationships/image" Target="../media/image46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tags" Target="../tags/tag83.xml"/><Relationship Id="rId8" Type="http://schemas.openxmlformats.org/officeDocument/2006/relationships/image" Target="../media/image53.jpeg"/><Relationship Id="rId7" Type="http://schemas.openxmlformats.org/officeDocument/2006/relationships/image" Target="../media/image52.jpeg"/><Relationship Id="rId6" Type="http://schemas.openxmlformats.org/officeDocument/2006/relationships/image" Target="../media/image3.png"/><Relationship Id="rId5" Type="http://schemas.openxmlformats.org/officeDocument/2006/relationships/tags" Target="../tags/tag82.xml"/><Relationship Id="rId4" Type="http://schemas.openxmlformats.org/officeDocument/2006/relationships/image" Target="../media/image51.png"/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tags" Target="../tags/tag85.xml"/><Relationship Id="rId3" Type="http://schemas.openxmlformats.org/officeDocument/2006/relationships/tags" Target="../tags/tag84.xml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tags" Target="../tags/tag86.xml"/><Relationship Id="rId3" Type="http://schemas.openxmlformats.org/officeDocument/2006/relationships/image" Target="../media/image54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87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png"/><Relationship Id="rId3" Type="http://schemas.openxmlformats.org/officeDocument/2006/relationships/image" Target="../media/image55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89.xml"/><Relationship Id="rId6" Type="http://schemas.openxmlformats.org/officeDocument/2006/relationships/image" Target="../media/image59.png"/><Relationship Id="rId5" Type="http://schemas.openxmlformats.org/officeDocument/2006/relationships/tags" Target="../tags/tag88.xml"/><Relationship Id="rId4" Type="http://schemas.microsoft.com/office/2007/relationships/media" Target="../media/media2.mp4"/><Relationship Id="rId3" Type="http://schemas.openxmlformats.org/officeDocument/2006/relationships/video" Target="../media/media2.mp4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90.xml"/><Relationship Id="rId2" Type="http://schemas.openxmlformats.org/officeDocument/2006/relationships/image" Target="../media/image4.png"/><Relationship Id="rId1" Type="http://schemas.openxmlformats.org/officeDocument/2006/relationships/image" Target="../media/image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91.xml"/><Relationship Id="rId6" Type="http://schemas.openxmlformats.org/officeDocument/2006/relationships/image" Target="../media/image63.jpeg"/><Relationship Id="rId5" Type="http://schemas.openxmlformats.org/officeDocument/2006/relationships/image" Target="../media/image62.jpeg"/><Relationship Id="rId4" Type="http://schemas.openxmlformats.org/officeDocument/2006/relationships/image" Target="../media/image61.jpeg"/><Relationship Id="rId3" Type="http://schemas.openxmlformats.org/officeDocument/2006/relationships/image" Target="../media/image60.jpe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tags" Target="../tags/tag92.xml"/><Relationship Id="rId4" Type="http://schemas.openxmlformats.org/officeDocument/2006/relationships/image" Target="../media/image65.jpeg"/><Relationship Id="rId3" Type="http://schemas.openxmlformats.org/officeDocument/2006/relationships/image" Target="../media/image64.jpe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93.xml"/><Relationship Id="rId2" Type="http://schemas.openxmlformats.org/officeDocument/2006/relationships/image" Target="../media/image4.png"/><Relationship Id="rId1" Type="http://schemas.openxmlformats.org/officeDocument/2006/relationships/image" Target="../media/image1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95.xml"/><Relationship Id="rId6" Type="http://schemas.openxmlformats.org/officeDocument/2006/relationships/image" Target="../media/image66.png"/><Relationship Id="rId5" Type="http://schemas.openxmlformats.org/officeDocument/2006/relationships/tags" Target="../tags/tag94.xml"/><Relationship Id="rId4" Type="http://schemas.microsoft.com/office/2007/relationships/media" Target="../media/media3.mp4"/><Relationship Id="rId3" Type="http://schemas.openxmlformats.org/officeDocument/2006/relationships/video" Target="../media/media3.mp4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2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96.xml"/><Relationship Id="rId2" Type="http://schemas.openxmlformats.org/officeDocument/2006/relationships/image" Target="../media/image4.png"/><Relationship Id="rId1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 descr="千库网_卡通手绘水彩儿童节趣味装饰气球_元素编号137026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300000">
            <a:off x="7913370" y="-349250"/>
            <a:ext cx="4107815" cy="4107815"/>
          </a:xfrm>
          <a:prstGeom prst="rect">
            <a:avLst/>
          </a:prstGeom>
        </p:spPr>
      </p:pic>
      <p:sp>
        <p:nvSpPr>
          <p:cNvPr id="42" name="圆角矩形 41"/>
          <p:cNvSpPr/>
          <p:nvPr/>
        </p:nvSpPr>
        <p:spPr>
          <a:xfrm>
            <a:off x="1818005" y="1031875"/>
            <a:ext cx="8209280" cy="2294890"/>
          </a:xfrm>
          <a:prstGeom prst="roundRect">
            <a:avLst/>
          </a:prstGeom>
          <a:solidFill>
            <a:schemeClr val="bg1"/>
          </a:solidFill>
          <a:ln w="28575" cmpd="sng">
            <a:solidFill>
              <a:schemeClr val="tx1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  <a:latin typeface="站酷快乐体" panose="02010600030101010101" charset="-128"/>
              <a:ea typeface="站酷快乐体" panose="02010600030101010101" charset="-128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2825115" y="3918585"/>
            <a:ext cx="6515735" cy="18148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学校：常州市新北区新桥第二实验小学</a:t>
            </a:r>
            <a:endParaRPr lang="zh-CN" altLang="en-US" sz="2800" b="1">
              <a:solidFill>
                <a:srgbClr val="2A1B27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/>
            <a:r>
              <a:rPr lang="zh-CN" altLang="en-US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汇报人：王子豪</a:t>
            </a:r>
            <a:r>
              <a:rPr lang="en-US" altLang="zh-CN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周念一</a:t>
            </a:r>
            <a:r>
              <a:rPr lang="en-US" altLang="zh-CN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汤一诺</a:t>
            </a:r>
            <a:r>
              <a:rPr lang="en-US" altLang="zh-CN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许可为</a:t>
            </a:r>
            <a:endParaRPr lang="zh-CN" altLang="en-US" sz="2800" b="1">
              <a:solidFill>
                <a:srgbClr val="2A1B27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en-US" altLang="zh-CN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</a:t>
            </a:r>
            <a:r>
              <a:rPr lang="zh-CN" altLang="en-US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孙梦琪</a:t>
            </a:r>
            <a:r>
              <a:rPr lang="en-US" altLang="zh-CN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张思薏</a:t>
            </a:r>
            <a:r>
              <a:rPr lang="en-US" altLang="zh-CN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李嘉轩</a:t>
            </a:r>
            <a:r>
              <a:rPr lang="en-US" altLang="zh-CN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程昕雨</a:t>
            </a:r>
            <a:endParaRPr lang="zh-CN" altLang="en-US" sz="2800" b="1">
              <a:solidFill>
                <a:srgbClr val="2A1B27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/>
            <a:r>
              <a:rPr lang="zh-CN" altLang="en-US" sz="2800" b="1">
                <a:solidFill>
                  <a:srgbClr val="2A1B27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指导老师：杨逸</a:t>
            </a:r>
            <a:endParaRPr lang="zh-CN" altLang="en-US" sz="2800" b="1">
              <a:solidFill>
                <a:srgbClr val="2A1B27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890905" y="1196340"/>
            <a:ext cx="9818370" cy="188087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pPr algn="ctr"/>
            <a:r>
              <a:rPr lang="zh-CN" altLang="en-US" sz="13800">
                <a:solidFill>
                  <a:srgbClr val="00B0F0"/>
                </a:solidFill>
                <a:effectLst/>
                <a:latin typeface="汉仪铸字卡酷体W" panose="00020600040101010101" charset="-122"/>
                <a:ea typeface="汉仪铸字卡酷体W" panose="00020600040101010101" charset="-122"/>
              </a:rPr>
              <a:t>生命之盐</a:t>
            </a:r>
            <a:endParaRPr lang="zh-CN" altLang="en-US" sz="13800">
              <a:solidFill>
                <a:srgbClr val="00B0F0"/>
              </a:solidFill>
              <a:effectLst/>
              <a:latin typeface="汉仪铸字卡酷体W" panose="00020600040101010101" charset="-122"/>
              <a:ea typeface="汉仪铸字卡酷体W" panose="00020600040101010101" charset="-122"/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9450" y="2599690"/>
            <a:ext cx="5447030" cy="5447030"/>
          </a:xfrm>
          <a:prstGeom prst="rect">
            <a:avLst/>
          </a:prstGeom>
        </p:spPr>
      </p:pic>
      <p:pic>
        <p:nvPicPr>
          <p:cNvPr id="6" name="图片 5" descr="千库网_手绘洒开的食盐罐_元素编号129486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8410" y="2599690"/>
            <a:ext cx="1444625" cy="1444625"/>
          </a:xfrm>
          <a:prstGeom prst="rect">
            <a:avLst/>
          </a:prstGeom>
        </p:spPr>
      </p:pic>
      <p:pic>
        <p:nvPicPr>
          <p:cNvPr id="13" name="图片 12" descr="千库网_教师节元素老师上课学生卡通手绘教育_元素编号1367788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707390" y="3429000"/>
            <a:ext cx="3755390" cy="3755390"/>
          </a:xfrm>
          <a:prstGeom prst="rect">
            <a:avLst/>
          </a:prstGeom>
        </p:spPr>
      </p:pic>
      <p:pic>
        <p:nvPicPr>
          <p:cNvPr id="7" name="图片 6" descr="鸡蛋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61645" y="335915"/>
            <a:ext cx="1856740" cy="1856740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0" y="2392680"/>
            <a:ext cx="12212320" cy="18084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5086985" y="2251075"/>
            <a:ext cx="7105015" cy="209169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zh-CN" sz="13000">
                <a:solidFill>
                  <a:srgbClr val="00B0F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字由点字奇巧" panose="00020600040101010101" charset="-122"/>
                <a:ea typeface="字由点字奇巧" panose="00020600040101010101" charset="-122"/>
              </a:rPr>
              <a:t>研究背景</a:t>
            </a:r>
            <a:endParaRPr lang="zh-CN" altLang="en-US" sz="13000">
              <a:solidFill>
                <a:srgbClr val="00B0F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字由点字奇巧" panose="00020600040101010101" charset="-122"/>
              <a:ea typeface="字由点字奇巧" panose="00020600040101010101" charset="-122"/>
            </a:endParaRPr>
          </a:p>
        </p:txBody>
      </p:sp>
      <p:pic>
        <p:nvPicPr>
          <p:cNvPr id="14" name="图片 13" descr="千库网_手绘洒开的食盐罐_元素编号129486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85190" y="0"/>
            <a:ext cx="6592570" cy="659257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pic>
        <p:nvPicPr>
          <p:cNvPr id="8" name="核污水排海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14325" y="266065"/>
            <a:ext cx="11565890" cy="6325235"/>
          </a:xfrm>
          <a:prstGeom prst="rect">
            <a:avLst/>
          </a:prstGeom>
        </p:spPr>
      </p:pic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35890" y="-248285"/>
            <a:ext cx="1591945" cy="1591945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8067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graphicFrame>
        <p:nvGraphicFramePr>
          <p:cNvPr id="29" name="图表 29"/>
          <p:cNvGraphicFramePr/>
          <p:nvPr/>
        </p:nvGraphicFramePr>
        <p:xfrm>
          <a:off x="6341745" y="525780"/>
          <a:ext cx="5189855" cy="27819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"/>
          </a:graphicData>
        </a:graphic>
      </p:graphicFrame>
      <p:graphicFrame>
        <p:nvGraphicFramePr>
          <p:cNvPr id="31" name="图表 31"/>
          <p:cNvGraphicFramePr/>
          <p:nvPr/>
        </p:nvGraphicFramePr>
        <p:xfrm>
          <a:off x="6341745" y="3420745"/>
          <a:ext cx="5189220" cy="31267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pic>
        <p:nvPicPr>
          <p:cNvPr id="39" name="图片 39" descr="B5AC511F28388A9D80ADE9DA74E87148"/>
          <p:cNvPicPr/>
          <p:nvPr/>
        </p:nvPicPr>
        <p:blipFill>
          <a:blip r:embed="rId5"/>
          <a:srcRect l="13250" t="10070" b="16228"/>
          <a:stretch>
            <a:fillRect/>
          </a:stretch>
        </p:blipFill>
        <p:spPr>
          <a:xfrm>
            <a:off x="1219200" y="930910"/>
            <a:ext cx="4476115" cy="5429250"/>
          </a:xfrm>
          <a:prstGeom prst="roundRect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" name="图片 41" descr="2D9C99858BF4D0CD1B4FD2D44B902D49"/>
          <p:cNvPicPr/>
          <p:nvPr/>
        </p:nvPicPr>
        <p:blipFill>
          <a:blip r:embed="rId6"/>
          <a:srcRect t="9463" b="9088"/>
          <a:stretch>
            <a:fillRect/>
          </a:stretch>
        </p:blipFill>
        <p:spPr>
          <a:xfrm>
            <a:off x="1219200" y="931545"/>
            <a:ext cx="4476115" cy="5428615"/>
          </a:xfrm>
          <a:prstGeom prst="roundRect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3" name="图片 43" descr="EC6E0163A52A0E3B35A03DF495DDBD78"/>
          <p:cNvPicPr/>
          <p:nvPr/>
        </p:nvPicPr>
        <p:blipFill>
          <a:blip r:embed="rId7"/>
          <a:srcRect l="1013" t="2060" r="4094" b="6601"/>
          <a:stretch>
            <a:fillRect/>
          </a:stretch>
        </p:blipFill>
        <p:spPr>
          <a:xfrm>
            <a:off x="1219200" y="931545"/>
            <a:ext cx="4475480" cy="5428615"/>
          </a:xfrm>
          <a:prstGeom prst="roundRect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图片 21" descr="4118BA118896517894B44DB6AF3280E4"/>
          <p:cNvPicPr/>
          <p:nvPr/>
        </p:nvPicPr>
        <p:blipFill>
          <a:blip r:embed="rId8"/>
          <a:srcRect l="1902" t="2809" r="2079" b="6609"/>
          <a:stretch>
            <a:fillRect/>
          </a:stretch>
        </p:blipFill>
        <p:spPr>
          <a:xfrm>
            <a:off x="1219200" y="931545"/>
            <a:ext cx="4476115" cy="5429250"/>
          </a:xfrm>
          <a:prstGeom prst="roundRect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" name="文本框 9"/>
          <p:cNvSpPr txBox="1"/>
          <p:nvPr/>
        </p:nvSpPr>
        <p:spPr>
          <a:xfrm>
            <a:off x="1494155" y="298450"/>
            <a:ext cx="33064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字由点字奇巧" panose="00020600040101010101" charset="-122"/>
                <a:ea typeface="字由点字奇巧" panose="00020600040101010101" charset="-122"/>
                <a:cs typeface="字由点字奇巧" panose="00020600040101010101" charset="-122"/>
              </a:rPr>
              <a:t>前期调查</a:t>
            </a:r>
            <a:endParaRPr lang="zh-CN" altLang="en-US" sz="3200">
              <a:latin typeface="字由点字奇巧" panose="00020600040101010101" charset="-122"/>
              <a:ea typeface="字由点字奇巧" panose="00020600040101010101" charset="-122"/>
              <a:cs typeface="字由点字奇巧" panose="00020600040101010101" charset="-122"/>
            </a:endParaRPr>
          </a:p>
        </p:txBody>
      </p:sp>
    </p:spTree>
    <p:custDataLst>
      <p:tags r:id="rId9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0" y="2392680"/>
            <a:ext cx="12212320" cy="18084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5086985" y="2251075"/>
            <a:ext cx="7105015" cy="209169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zh-CN" sz="13000">
                <a:solidFill>
                  <a:srgbClr val="00B0F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字由点字奇巧" panose="00020600040101010101" charset="-122"/>
                <a:ea typeface="字由点字奇巧" panose="00020600040101010101" charset="-122"/>
              </a:rPr>
              <a:t>研究过程</a:t>
            </a:r>
            <a:endParaRPr lang="zh-CN" altLang="en-US" sz="13000">
              <a:solidFill>
                <a:srgbClr val="00B0F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字由点字奇巧" panose="00020600040101010101" charset="-122"/>
              <a:ea typeface="字由点字奇巧" panose="00020600040101010101" charset="-122"/>
            </a:endParaRPr>
          </a:p>
        </p:txBody>
      </p:sp>
      <p:pic>
        <p:nvPicPr>
          <p:cNvPr id="14" name="图片 13" descr="千库网_手绘洒开的食盐罐_元素编号129486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85190" y="0"/>
            <a:ext cx="6592570" cy="659257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66065"/>
            <a:ext cx="1755775" cy="175577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pic>
        <p:nvPicPr>
          <p:cNvPr id="8" name="图片 7" descr="千库网_手绘洒开的食盐罐_元素编号129486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0775" y="3996690"/>
            <a:ext cx="3947160" cy="3686175"/>
          </a:xfrm>
          <a:prstGeom prst="rect">
            <a:avLst/>
          </a:prstGeom>
        </p:spPr>
      </p:pic>
      <p:pic>
        <p:nvPicPr>
          <p:cNvPr id="168" name="图片 168" descr="{F0A19AA3-CF54-4842-9A57-58D7A383E96B}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400" y="1216025"/>
            <a:ext cx="10371455" cy="4662170"/>
          </a:xfrm>
          <a:prstGeom prst="roundRect">
            <a:avLst/>
          </a:prstGeom>
          <a:ln w="38100">
            <a:solidFill>
              <a:srgbClr val="FFC000"/>
            </a:solidFill>
          </a:ln>
        </p:spPr>
      </p:pic>
      <p:sp>
        <p:nvSpPr>
          <p:cNvPr id="10" name="文本框 9"/>
          <p:cNvSpPr txBox="1"/>
          <p:nvPr/>
        </p:nvSpPr>
        <p:spPr>
          <a:xfrm>
            <a:off x="1857375" y="480060"/>
            <a:ext cx="52939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字由点字奇巧" panose="00020600040101010101" charset="-122"/>
                <a:ea typeface="字由点字奇巧" panose="00020600040101010101" charset="-122"/>
                <a:cs typeface="字由点字奇巧" panose="00020600040101010101" charset="-122"/>
              </a:rPr>
              <a:t>组内分工</a:t>
            </a:r>
            <a:r>
              <a:rPr lang="en-US" altLang="zh-CN" sz="3200">
                <a:latin typeface="字由点字奇巧" panose="00020600040101010101" charset="-122"/>
                <a:ea typeface="字由点字奇巧" panose="00020600040101010101" charset="-122"/>
                <a:cs typeface="字由点字奇巧" panose="00020600040101010101" charset="-122"/>
              </a:rPr>
              <a:t>  </a:t>
            </a:r>
            <a:r>
              <a:rPr lang="zh-CN" altLang="en-US" sz="3200">
                <a:latin typeface="字由点字奇巧" panose="00020600040101010101" charset="-122"/>
                <a:ea typeface="字由点字奇巧" panose="00020600040101010101" charset="-122"/>
                <a:cs typeface="字由点字奇巧" panose="00020600040101010101" charset="-122"/>
              </a:rPr>
              <a:t>确定研究主题</a:t>
            </a:r>
            <a:endParaRPr lang="zh-CN" altLang="en-US" sz="3200">
              <a:latin typeface="字由点字奇巧" panose="00020600040101010101" charset="-122"/>
              <a:ea typeface="字由点字奇巧" panose="00020600040101010101" charset="-122"/>
              <a:cs typeface="字由点字奇巧" panose="00020600040101010101" charset="-122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66065"/>
            <a:ext cx="1755775" cy="175577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pic>
        <p:nvPicPr>
          <p:cNvPr id="8" name="图片 7" descr="千库网_手绘洒开的食盐罐_元素编号129486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0775" y="3996690"/>
            <a:ext cx="3947160" cy="368617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857375" y="480060"/>
            <a:ext cx="59797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字由点字奇巧" panose="00020600040101010101" charset="-122"/>
                <a:ea typeface="字由点字奇巧" panose="00020600040101010101" charset="-122"/>
                <a:cs typeface="字由点字奇巧" panose="00020600040101010101" charset="-122"/>
              </a:rPr>
              <a:t>主动探索</a:t>
            </a:r>
            <a:r>
              <a:rPr lang="en-US" altLang="zh-CN" sz="3200">
                <a:latin typeface="字由点字奇巧" panose="00020600040101010101" charset="-122"/>
                <a:ea typeface="字由点字奇巧" panose="00020600040101010101" charset="-122"/>
                <a:cs typeface="字由点字奇巧" panose="00020600040101010101" charset="-122"/>
              </a:rPr>
              <a:t>  </a:t>
            </a:r>
            <a:r>
              <a:rPr lang="zh-CN" altLang="en-US" sz="3200">
                <a:latin typeface="字由点字奇巧" panose="00020600040101010101" charset="-122"/>
                <a:ea typeface="字由点字奇巧" panose="00020600040101010101" charset="-122"/>
                <a:cs typeface="字由点字奇巧" panose="00020600040101010101" charset="-122"/>
              </a:rPr>
              <a:t>尝试多种研究方法</a:t>
            </a:r>
            <a:endParaRPr lang="zh-CN" altLang="en-US" sz="3200">
              <a:latin typeface="字由点字奇巧" panose="00020600040101010101" charset="-122"/>
              <a:ea typeface="字由点字奇巧" panose="00020600040101010101" charset="-122"/>
              <a:cs typeface="字由点字奇巧" panose="00020600040101010101" charset="-122"/>
            </a:endParaRPr>
          </a:p>
        </p:txBody>
      </p:sp>
      <p:pic>
        <p:nvPicPr>
          <p:cNvPr id="106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88755" y="629920"/>
            <a:ext cx="2680970" cy="2921635"/>
          </a:xfrm>
          <a:prstGeom prst="ellipse">
            <a:avLst/>
          </a:prstGeom>
          <a:ln w="38100">
            <a:solidFill>
              <a:srgbClr val="0070C0"/>
            </a:solidFill>
          </a:ln>
        </p:spPr>
      </p:pic>
      <p:pic>
        <p:nvPicPr>
          <p:cNvPr id="119" name="图片 5"/>
          <p:cNvPicPr>
            <a:picLocks noChangeAspect="1"/>
          </p:cNvPicPr>
          <p:nvPr/>
        </p:nvPicPr>
        <p:blipFill>
          <a:blip r:embed="rId5"/>
          <a:srcRect t="9374" r="68137" b="17380"/>
          <a:stretch>
            <a:fillRect/>
          </a:stretch>
        </p:blipFill>
        <p:spPr>
          <a:xfrm>
            <a:off x="313055" y="1105535"/>
            <a:ext cx="4636770" cy="41821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图片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9180" y="1105535"/>
            <a:ext cx="4034155" cy="3295650"/>
          </a:xfrm>
          <a:prstGeom prst="roundRect">
            <a:avLst/>
          </a:prstGeom>
          <a:ln w="38100">
            <a:solidFill>
              <a:srgbClr val="FFC000"/>
            </a:solidFill>
          </a:ln>
        </p:spPr>
      </p:pic>
      <p:pic>
        <p:nvPicPr>
          <p:cNvPr id="110" name="图片 6" descr="QQ图片20231127091607"/>
          <p:cNvPicPr>
            <a:picLocks noChangeAspect="1"/>
          </p:cNvPicPr>
          <p:nvPr/>
        </p:nvPicPr>
        <p:blipFill>
          <a:blip r:embed="rId7"/>
          <a:srcRect l="3629" t="-1546" r="-3629" b="1546"/>
          <a:stretch>
            <a:fillRect/>
          </a:stretch>
        </p:blipFill>
        <p:spPr>
          <a:xfrm>
            <a:off x="7618730" y="3770630"/>
            <a:ext cx="4041775" cy="2783840"/>
          </a:xfrm>
          <a:prstGeom prst="ellipse">
            <a:avLst/>
          </a:prstGeom>
          <a:ln w="38100">
            <a:solidFill>
              <a:srgbClr val="92D050"/>
            </a:solidFill>
          </a:ln>
        </p:spPr>
      </p:pic>
      <p:pic>
        <p:nvPicPr>
          <p:cNvPr id="90" name="图片 3" descr="2a84b99813e7f918670cc9778758fe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71140" y="3231515"/>
            <a:ext cx="4152265" cy="3246755"/>
          </a:xfrm>
          <a:prstGeom prst="hexagon">
            <a:avLst/>
          </a:prstGeom>
          <a:ln w="38100">
            <a:solidFill>
              <a:srgbClr val="FFFF00"/>
            </a:solidFill>
          </a:ln>
        </p:spPr>
      </p:pic>
    </p:spTree>
    <p:custDataLst>
      <p:tags r:id="rId9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417955" y="471805"/>
            <a:ext cx="53492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镜头一：日本核污水排放对盐的影响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7175500" y="4667250"/>
            <a:ext cx="4652010" cy="180467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91" name="图片 191" descr="{16816D02-D412-41dc-95B6-CEEC2BBA64C7}"/>
          <p:cNvPicPr>
            <a:picLocks noChangeAspect="1"/>
          </p:cNvPicPr>
          <p:nvPr/>
        </p:nvPicPr>
        <p:blipFill>
          <a:blip r:embed="rId3"/>
          <a:srcRect l="19451" r="10549"/>
          <a:stretch>
            <a:fillRect/>
          </a:stretch>
        </p:blipFill>
        <p:spPr>
          <a:xfrm>
            <a:off x="7184390" y="859155"/>
            <a:ext cx="4575810" cy="3596640"/>
          </a:xfrm>
          <a:prstGeom prst="rect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</p:spPr>
      </p:pic>
      <p:pic>
        <p:nvPicPr>
          <p:cNvPr id="175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" y="1226820"/>
            <a:ext cx="2845435" cy="2484120"/>
          </a:xfrm>
          <a:prstGeom prst="roundRect">
            <a:avLst/>
          </a:prstGeom>
          <a:ln w="38100">
            <a:solidFill>
              <a:srgbClr val="92D050"/>
            </a:solidFill>
          </a:ln>
        </p:spPr>
      </p:pic>
      <p:pic>
        <p:nvPicPr>
          <p:cNvPr id="177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055" y="4029710"/>
            <a:ext cx="2844800" cy="2344420"/>
          </a:xfrm>
          <a:prstGeom prst="roundRect">
            <a:avLst/>
          </a:prstGeom>
          <a:ln w="38100">
            <a:solidFill>
              <a:srgbClr val="FFC000"/>
            </a:solidFill>
          </a:ln>
        </p:spPr>
      </p:pic>
      <p:pic>
        <p:nvPicPr>
          <p:cNvPr id="193" name="内容占位符 3"/>
          <p:cNvPicPr>
            <a:picLocks noGrp="1"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24250" y="1212850"/>
            <a:ext cx="3527425" cy="5161915"/>
          </a:xfrm>
          <a:prstGeom prst="roundRect">
            <a:avLst/>
          </a:prstGeom>
          <a:ln w="38100">
            <a:solidFill>
              <a:srgbClr val="FF0000"/>
            </a:solidFill>
          </a:ln>
        </p:spPr>
      </p:pic>
      <p:sp>
        <p:nvSpPr>
          <p:cNvPr id="34" name="文本框 33"/>
          <p:cNvSpPr txBox="1"/>
          <p:nvPr/>
        </p:nvSpPr>
        <p:spPr>
          <a:xfrm>
            <a:off x="7148830" y="4834890"/>
            <a:ext cx="464566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bg1"/>
                </a:solidFill>
              </a:rPr>
              <a:t>       </a:t>
            </a:r>
            <a:r>
              <a:rPr lang="zh-CN" altLang="en-US" sz="2400">
                <a:solidFill>
                  <a:schemeClr val="bg1"/>
                </a:solidFill>
              </a:rPr>
              <a:t>我国主要依靠井盐，而且中国是全球原盐产能和产量最大的国家，食用盐供应充足，不会出现断货的情况。</a:t>
            </a:r>
            <a:endParaRPr lang="zh-CN" altLang="en-US" sz="2400">
              <a:solidFill>
                <a:schemeClr val="bg1"/>
              </a:solidFill>
            </a:endParaRPr>
          </a:p>
        </p:txBody>
      </p:sp>
    </p:spTree>
    <p:custDataLst>
      <p:tags r:id="rId7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417955" y="47180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镜头二：盐的历史与文化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92" name="图片 192" descr="IMG_77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6695" y="1644650"/>
            <a:ext cx="2005965" cy="3026410"/>
          </a:xfrm>
          <a:prstGeom prst="rect">
            <a:avLst/>
          </a:prstGeom>
        </p:spPr>
      </p:pic>
      <p:pic>
        <p:nvPicPr>
          <p:cNvPr id="185" name="图片 185" descr="IMG_7688"/>
          <p:cNvPicPr>
            <a:picLocks noChangeAspect="1"/>
          </p:cNvPicPr>
          <p:nvPr/>
        </p:nvPicPr>
        <p:blipFill>
          <a:blip r:embed="rId4">
            <a:lum bright="6000"/>
          </a:blip>
          <a:stretch>
            <a:fillRect/>
          </a:stretch>
        </p:blipFill>
        <p:spPr>
          <a:xfrm>
            <a:off x="1105535" y="1557655"/>
            <a:ext cx="6457950" cy="3552190"/>
          </a:xfrm>
          <a:prstGeom prst="roundRect">
            <a:avLst/>
          </a:prstGeom>
        </p:spPr>
      </p:pic>
      <p:sp>
        <p:nvSpPr>
          <p:cNvPr id="186" name="文本框 186"/>
          <p:cNvSpPr txBox="1"/>
          <p:nvPr/>
        </p:nvSpPr>
        <p:spPr>
          <a:xfrm>
            <a:off x="2352040" y="5279390"/>
            <a:ext cx="3629025" cy="328295"/>
          </a:xfrm>
          <a:prstGeom prst="rect">
            <a:avLst/>
          </a:prstGeom>
          <a:noFill/>
          <a:ln w="6350">
            <a:noFill/>
          </a:ln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p>
            <a:pPr indent="138430" algn="l" eaLnBrk="0" fontAlgn="base">
              <a:lnSpc>
                <a:spcPct val="100000"/>
              </a:lnSpc>
            </a:pPr>
            <a:r>
              <a:rPr lang="en-US" altLang="zh-CN" sz="2800" kern="0" spc="-5">
                <a:ln w="4358" cap="sq" cmpd="sng">
                  <a:solidFill>
                    <a:srgbClr val="000000"/>
                  </a:solidFill>
                  <a:prstDash val="solid"/>
                  <a:bevel/>
                </a:ln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/>
              </a:rPr>
              <a:t>夙沙氏煮海为盐</a:t>
            </a:r>
            <a:endParaRPr lang="en-US" altLang="zh-CN" sz="2800" kern="0" spc="-5">
              <a:ln w="4358" cap="sq" cmpd="sng">
                <a:solidFill>
                  <a:srgbClr val="000000"/>
                </a:solidFill>
                <a:prstDash val="solid"/>
                <a:bevel/>
              </a:ln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Times New Roman" panose="02020603050405020304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pic>
        <p:nvPicPr>
          <p:cNvPr id="83" name="图片 83" descr="0646ecd28e409f03dd13d294e9f1b8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010" y="275590"/>
            <a:ext cx="11006455" cy="3159125"/>
          </a:xfrm>
          <a:prstGeom prst="rect">
            <a:avLst/>
          </a:prstGeom>
        </p:spPr>
      </p:pic>
      <p:sp>
        <p:nvSpPr>
          <p:cNvPr id="31" name="文本框 30"/>
          <p:cNvSpPr txBox="1"/>
          <p:nvPr/>
        </p:nvSpPr>
        <p:spPr>
          <a:xfrm>
            <a:off x="1292225" y="27622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镜头二：盐的历史与文化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94" name="图片 94" descr="8989ae9d7aee8193cd3246050a139cb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290" y="4819015"/>
            <a:ext cx="9861550" cy="1476375"/>
          </a:xfrm>
          <a:prstGeom prst="roundRect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</p:spPr>
      </p:pic>
      <p:pic>
        <p:nvPicPr>
          <p:cNvPr id="87" name="图片 3"/>
          <p:cNvPicPr>
            <a:picLocks noChangeAspect="1"/>
          </p:cNvPicPr>
          <p:nvPr/>
        </p:nvPicPr>
        <p:blipFill>
          <a:blip r:embed="rId4"/>
          <a:srcRect l="6015" t="6321" r="2499"/>
          <a:stretch>
            <a:fillRect/>
          </a:stretch>
        </p:blipFill>
        <p:spPr>
          <a:xfrm>
            <a:off x="1974850" y="3296920"/>
            <a:ext cx="3406140" cy="1983105"/>
          </a:xfrm>
          <a:prstGeom prst="roundRect">
            <a:avLst/>
          </a:prstGeom>
        </p:spPr>
      </p:pic>
      <p:pic>
        <p:nvPicPr>
          <p:cNvPr id="93" name="图片 1" descr="IMG_256"/>
          <p:cNvPicPr>
            <a:picLocks noChangeAspect="1"/>
          </p:cNvPicPr>
          <p:nvPr/>
        </p:nvPicPr>
        <p:blipFill>
          <a:blip r:embed="rId5"/>
          <a:srcRect l="584" t="-259" r="-584" b="259"/>
          <a:stretch>
            <a:fillRect/>
          </a:stretch>
        </p:blipFill>
        <p:spPr>
          <a:xfrm>
            <a:off x="5822950" y="2524760"/>
            <a:ext cx="5379720" cy="278701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362075" y="30416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镜头二：盐的历史与文化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76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245" y="770255"/>
            <a:ext cx="5137785" cy="2248535"/>
          </a:xfrm>
          <a:prstGeom prst="round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5" name="图片 195" descr="IMG_7696(20240227-104458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7381875" y="-1083945"/>
            <a:ext cx="3221990" cy="5835650"/>
          </a:xfrm>
          <a:prstGeom prst="rect">
            <a:avLst/>
          </a:prstGeom>
        </p:spPr>
      </p:pic>
      <p:pic>
        <p:nvPicPr>
          <p:cNvPr id="194" name="图片 194" descr="IMG_7695(20240227-104457)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7508875" y="2176145"/>
            <a:ext cx="2993390" cy="5836285"/>
          </a:xfrm>
          <a:prstGeom prst="rect">
            <a:avLst/>
          </a:prstGeom>
        </p:spPr>
      </p:pic>
      <p:pic>
        <p:nvPicPr>
          <p:cNvPr id="77" name="图片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298"/>
          <a:stretch>
            <a:fillRect/>
          </a:stretch>
        </p:blipFill>
        <p:spPr>
          <a:xfrm>
            <a:off x="578485" y="3728085"/>
            <a:ext cx="5248910" cy="2299970"/>
          </a:xfrm>
          <a:prstGeom prst="round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文本框 2"/>
          <p:cNvSpPr txBox="1"/>
          <p:nvPr/>
        </p:nvSpPr>
        <p:spPr>
          <a:xfrm>
            <a:off x="2265680" y="3214370"/>
            <a:ext cx="254889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/>
              <a:t>扬州白塔传说</a:t>
            </a: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2155190" y="6158230"/>
            <a:ext cx="254889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/>
              <a:t>神牛造盐池传说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236345" y="40195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镜头三：盐的结构和成分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26" name="图片 2097156"/>
          <p:cNvPicPr/>
          <p:nvPr/>
        </p:nvPicPr>
        <p:blipFill>
          <a:blip r:embed="rId3"/>
          <a:srcRect l="19009" t="3676" r="20875"/>
          <a:stretch>
            <a:fillRect/>
          </a:stretch>
        </p:blipFill>
        <p:spPr>
          <a:xfrm>
            <a:off x="895985" y="1200150"/>
            <a:ext cx="4142740" cy="2588260"/>
          </a:xfrm>
          <a:prstGeom prst="roundRect">
            <a:avLst/>
          </a:prstGeom>
          <a:ln w="38100">
            <a:solidFill>
              <a:srgbClr val="FFC000"/>
            </a:solidFill>
          </a:ln>
        </p:spPr>
      </p:pic>
      <p:pic>
        <p:nvPicPr>
          <p:cNvPr id="59" name="内容占位符 3">
            <a:hlinkClick r:id="rId4"/>
          </p:cNvPr>
          <p:cNvPicPr>
            <a:picLocks noChangeAspect="1"/>
          </p:cNvPicPr>
          <p:nvPr/>
        </p:nvPicPr>
        <p:blipFill>
          <a:blip r:embed="rId5"/>
          <a:srcRect t="45785"/>
          <a:stretch>
            <a:fillRect/>
          </a:stretch>
        </p:blipFill>
        <p:spPr>
          <a:xfrm>
            <a:off x="895985" y="3978910"/>
            <a:ext cx="4055745" cy="2504440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</p:pic>
      <p:pic>
        <p:nvPicPr>
          <p:cNvPr id="124" name="图片 4"/>
          <p:cNvPicPr>
            <a:picLocks noChangeAspect="1"/>
          </p:cNvPicPr>
          <p:nvPr/>
        </p:nvPicPr>
        <p:blipFill>
          <a:blip r:embed="rId6"/>
          <a:srcRect l="7709" t="7011" r="640" b="13665"/>
          <a:stretch>
            <a:fillRect/>
          </a:stretch>
        </p:blipFill>
        <p:spPr>
          <a:xfrm>
            <a:off x="5570855" y="635000"/>
            <a:ext cx="6011545" cy="3089910"/>
          </a:xfrm>
          <a:prstGeom prst="rect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</p:spPr>
      </p:pic>
      <p:sp>
        <p:nvSpPr>
          <p:cNvPr id="3" name="矩形 2"/>
          <p:cNvSpPr/>
          <p:nvPr/>
        </p:nvSpPr>
        <p:spPr>
          <a:xfrm>
            <a:off x="5450840" y="3885565"/>
            <a:ext cx="6189345" cy="270637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0" name="文本框 99"/>
          <p:cNvSpPr txBox="1"/>
          <p:nvPr/>
        </p:nvSpPr>
        <p:spPr>
          <a:xfrm>
            <a:off x="5805170" y="3940175"/>
            <a:ext cx="5080000" cy="55816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p>
            <a:pPr indent="0" algn="ctr"/>
            <a:r>
              <a:rPr lang="zh-CN" sz="2800" b="0">
                <a:solidFill>
                  <a:schemeClr val="bg1"/>
                </a:solidFill>
                <a:ea typeface="宋体" panose="02010600030101010101" pitchFamily="2" charset="-122"/>
              </a:rPr>
              <a:t>氯化钠的主要特性</a:t>
            </a:r>
            <a:r>
              <a:rPr lang="en-US" b="0">
                <a:solidFill>
                  <a:srgbClr val="000000"/>
                </a:solidFill>
                <a:latin typeface="宋体" panose="02010600030101010101" pitchFamily="2" charset="-122"/>
              </a:rPr>
              <a:t> </a:t>
            </a:r>
            <a:endParaRPr lang="en-US" altLang="en-US" b="0">
              <a:solidFill>
                <a:srgbClr val="000000"/>
              </a:solidFill>
              <a:latin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/>
          <p:nvPr>
            <p:custDataLst>
              <p:tags r:id="rId7"/>
            </p:custDataLst>
          </p:nvPr>
        </p:nvGraphicFramePr>
        <p:xfrm>
          <a:off x="5513705" y="4498340"/>
          <a:ext cx="6012180" cy="1985010"/>
        </p:xfrm>
        <a:graphic>
          <a:graphicData uri="http://schemas.openxmlformats.org/drawingml/2006/table">
            <a:tbl>
              <a:tblPr/>
              <a:tblGrid>
                <a:gridCol w="1449705"/>
                <a:gridCol w="4562475"/>
              </a:tblGrid>
              <a:tr h="535305"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外观</a:t>
                      </a:r>
                      <a:endParaRPr lang="en-US" altLang="en-US" sz="20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在室温下氯化钠是一种白色的结晶固体。</a:t>
                      </a:r>
                      <a:endParaRPr lang="en-US" altLang="en-US" sz="20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味道</a:t>
                      </a:r>
                      <a:endParaRPr lang="en-US" altLang="en-US" sz="20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它是盐的主要成分，具有咸味。</a:t>
                      </a:r>
                      <a:endParaRPr lang="en-US" altLang="en-US" sz="20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熔点和沸点</a:t>
                      </a:r>
                      <a:endParaRPr lang="en-US" altLang="en-US" sz="20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氯化钠的熔点约为801℃，沸点约为1465℃。</a:t>
                      </a:r>
                      <a:endParaRPr lang="en-US" altLang="en-US" sz="20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5305"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溶解性</a:t>
                      </a:r>
                      <a:endParaRPr lang="en-US" altLang="en-US" sz="20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氯化钠能溶于水，形成透明的盐水溶液。</a:t>
                      </a:r>
                      <a:endParaRPr lang="en-US" altLang="en-US" sz="2000" b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custDataLst>
      <p:tags r:id="rId8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pic>
        <p:nvPicPr>
          <p:cNvPr id="218" name="图片 218" descr="AO4$7TA5E8$JSYCH`G8WSKK"/>
          <p:cNvPicPr>
            <a:picLocks noChangeAspect="1"/>
          </p:cNvPicPr>
          <p:nvPr/>
        </p:nvPicPr>
        <p:blipFill>
          <a:blip r:embed="rId3"/>
          <a:srcRect t="3244"/>
          <a:stretch>
            <a:fillRect/>
          </a:stretch>
        </p:blipFill>
        <p:spPr>
          <a:xfrm>
            <a:off x="908050" y="878840"/>
            <a:ext cx="5057140" cy="2872105"/>
          </a:xfrm>
          <a:prstGeom prst="roundRect">
            <a:avLst/>
          </a:prstGeom>
        </p:spPr>
      </p:pic>
      <p:pic>
        <p:nvPicPr>
          <p:cNvPr id="215" name="内容占位符 6" descr="微信图片_20231221213242"/>
          <p:cNvPicPr>
            <a:picLocks noGrp="1"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325" y="3919855"/>
            <a:ext cx="5015865" cy="2494915"/>
          </a:xfrm>
          <a:prstGeom prst="roundRect">
            <a:avLst/>
          </a:prstGeom>
        </p:spPr>
      </p:pic>
      <p:sp>
        <p:nvSpPr>
          <p:cNvPr id="10" name="1"/>
          <p:cNvSpPr txBox="1">
            <a:spLocks noChangeArrowheads="1"/>
          </p:cNvSpPr>
          <p:nvPr/>
        </p:nvSpPr>
        <p:spPr bwMode="auto">
          <a:xfrm>
            <a:off x="7961630" y="2355215"/>
            <a:ext cx="3053715" cy="369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9pPr>
          </a:lstStyle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·</a:t>
            </a:r>
            <a:r>
              <a:rPr kumimoji="0" lang="zh-CN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味觉刺激</a:t>
            </a:r>
            <a:endParaRPr kumimoji="0" lang="zh-CN" altLang="en-US" sz="2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·</a:t>
            </a:r>
            <a:r>
              <a:rPr kumimoji="0" lang="zh-CN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平衡和增强其他味道</a:t>
            </a:r>
            <a:endParaRPr kumimoji="0" lang="zh-CN" altLang="en-US" sz="2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·生理需求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·防腐剂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·防治脱发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·治疗咽喉炎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292225" y="34607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镜头四：盐的作用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图片 3" descr="IMG_0500(20240514-222318)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4270" y="266700"/>
            <a:ext cx="5655310" cy="632460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10" name="1"/>
          <p:cNvSpPr txBox="1">
            <a:spLocks noChangeArrowheads="1"/>
          </p:cNvSpPr>
          <p:nvPr/>
        </p:nvSpPr>
        <p:spPr bwMode="auto">
          <a:xfrm>
            <a:off x="7961630" y="2355215"/>
            <a:ext cx="3053715" cy="369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9pPr>
          </a:lstStyle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·</a:t>
            </a:r>
            <a:r>
              <a:rPr kumimoji="0" lang="zh-CN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味觉刺激</a:t>
            </a:r>
            <a:endParaRPr kumimoji="0" lang="zh-CN" altLang="en-US" sz="2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·</a:t>
            </a:r>
            <a:r>
              <a:rPr kumimoji="0" lang="zh-CN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平衡和增强其他味道</a:t>
            </a:r>
            <a:endParaRPr kumimoji="0" lang="zh-CN" altLang="en-US" sz="2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·生理需求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·防腐剂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·防治脱发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·治疗咽喉炎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292225" y="34607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镜头四：盐的作用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26770" y="1354455"/>
            <a:ext cx="6410960" cy="41541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小盐粒 有办法 食物底味都靠它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没冰箱 想储藏 小小盐粒来帮忙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和面团 要筋道 加点食盐少不了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烧苦瓜 先加盐 腌出苦水那就好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洗瓜果 放盐水 杀菌消毒一级棒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别着急 没说完 小小盐粒用处多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早上起床喉咙痒 一杯盐水漱漱口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蜂蝎蜈蚣叮咬后 盐水洗患可消肿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头发掉的没几根 盐水洗头可生发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风湿病和老寒腿 用盐热敷来缓解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14" name="图片 13" descr="千库网_手绘洒开的食盐罐_元素编号129486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7010" y="0"/>
            <a:ext cx="6592570" cy="659257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362075" y="37655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镜头五：盐的来源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9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030" y="1004570"/>
            <a:ext cx="11204575" cy="3076575"/>
          </a:xfrm>
          <a:prstGeom prst="round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11" descr="IMG_2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928" y="4389438"/>
            <a:ext cx="2362835" cy="208851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25" name="图片 14" descr="IMG_25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030" y="4305300"/>
            <a:ext cx="2400300" cy="2124710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30" name="图片 15" descr="IMG_25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 flipV="1">
            <a:off x="8971280" y="4305300"/>
            <a:ext cx="2315210" cy="2167890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4" name="图片 3" descr="箭头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324225" y="4927600"/>
            <a:ext cx="914400" cy="914400"/>
          </a:xfrm>
          <a:prstGeom prst="rect">
            <a:avLst/>
          </a:prstGeom>
        </p:spPr>
      </p:pic>
      <p:pic>
        <p:nvPicPr>
          <p:cNvPr id="3" name="图片 2" descr="箭头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785735" y="5054600"/>
            <a:ext cx="914400" cy="914400"/>
          </a:xfrm>
          <a:prstGeom prst="rect">
            <a:avLst/>
          </a:prstGeom>
        </p:spPr>
      </p:pic>
    </p:spTree>
    <p:custDataLst>
      <p:tags r:id="rId9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403985" y="33464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镜头五：盐的来源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6" name="图片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790" y="1041400"/>
            <a:ext cx="10616565" cy="5450840"/>
          </a:xfrm>
          <a:prstGeom prst="rect">
            <a:avLst/>
          </a:prstGeom>
          <a:noFill/>
          <a:ln>
            <a:noFill/>
          </a:ln>
        </p:spPr>
      </p:pic>
    </p:spTree>
    <p:custDataLst>
      <p:tags r:id="rId4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348105" y="33464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镜头六：盐的制造与加工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25" name="内容占位符 3"/>
          <p:cNvPicPr>
            <a:picLocks noGrp="1" noChangeAspect="1"/>
          </p:cNvPicPr>
          <p:nvPr/>
        </p:nvPicPr>
        <p:blipFill>
          <a:blip r:embed="rId3"/>
          <a:srcRect l="15518" r="11410" b="12796"/>
          <a:stretch>
            <a:fillRect/>
          </a:stretch>
        </p:blipFill>
        <p:spPr>
          <a:xfrm>
            <a:off x="1259840" y="979805"/>
            <a:ext cx="2880995" cy="3435350"/>
          </a:xfrm>
          <a:prstGeom prst="roundRect">
            <a:avLst/>
          </a:prstGeom>
          <a:noFill/>
          <a:ln w="38100">
            <a:solidFill>
              <a:schemeClr val="accent1"/>
            </a:solidFill>
          </a:ln>
        </p:spPr>
      </p:pic>
      <p:pic>
        <p:nvPicPr>
          <p:cNvPr id="127" name="内容占位符 3"/>
          <p:cNvPicPr>
            <a:picLocks noGrp="1"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2630" y="993140"/>
            <a:ext cx="2620010" cy="3448050"/>
          </a:xfrm>
          <a:prstGeom prst="round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29" name="内容占位符 3"/>
          <p:cNvPicPr>
            <a:picLocks noGrp="1"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1725" y="993140"/>
            <a:ext cx="2677160" cy="3434715"/>
          </a:xfrm>
          <a:prstGeom prst="round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3" name="矩形 2"/>
          <p:cNvSpPr/>
          <p:nvPr/>
        </p:nvSpPr>
        <p:spPr>
          <a:xfrm>
            <a:off x="0" y="4716145"/>
            <a:ext cx="12164695" cy="2303145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>
              <a:lnSpc>
                <a:spcPct val="150000"/>
              </a:lnSpc>
            </a:pPr>
            <a:r>
              <a:rPr lang="en-US" altLang="zh-CN" sz="2800"/>
              <a:t>  </a:t>
            </a:r>
            <a:r>
              <a:rPr lang="zh-CN" altLang="en-US" sz="2800"/>
              <a:t>盐的制造方式：1</a:t>
            </a:r>
            <a:r>
              <a:rPr lang="en-US" altLang="zh-CN" sz="2800"/>
              <a:t>.</a:t>
            </a:r>
            <a:r>
              <a:rPr lang="zh-CN" altLang="en-US" sz="2800"/>
              <a:t>海水晒盐</a:t>
            </a:r>
            <a:r>
              <a:rPr lang="en-US" altLang="zh-CN" sz="2800"/>
              <a:t>  </a:t>
            </a:r>
            <a:r>
              <a:rPr lang="zh-CN" altLang="en-US" sz="2800"/>
              <a:t>2</a:t>
            </a:r>
            <a:r>
              <a:rPr lang="en-US" altLang="zh-CN" sz="2800"/>
              <a:t>.</a:t>
            </a:r>
            <a:r>
              <a:rPr lang="zh-CN" altLang="en-US" sz="2800"/>
              <a:t>井盐开采</a:t>
            </a:r>
            <a:r>
              <a:rPr lang="en-US" altLang="zh-CN" sz="2800"/>
              <a:t>  </a:t>
            </a:r>
            <a:r>
              <a:rPr lang="zh-CN" altLang="en-US" sz="2800"/>
              <a:t>3</a:t>
            </a:r>
            <a:r>
              <a:rPr lang="en-US" altLang="zh-CN" sz="2800"/>
              <a:t>.</a:t>
            </a:r>
            <a:r>
              <a:rPr lang="zh-CN" altLang="en-US" sz="2800"/>
              <a:t>岩盐开采</a:t>
            </a:r>
            <a:endParaRPr lang="zh-CN" altLang="en-US" sz="2800"/>
          </a:p>
          <a:p>
            <a:pPr algn="l">
              <a:lnSpc>
                <a:spcPct val="150000"/>
              </a:lnSpc>
            </a:pPr>
            <a:r>
              <a:rPr lang="en-US" altLang="zh-CN" sz="2800">
                <a:sym typeface="+mn-ea"/>
              </a:rPr>
              <a:t>  </a:t>
            </a:r>
            <a:r>
              <a:rPr lang="zh-CN" altLang="en-US" sz="2800">
                <a:sym typeface="+mn-ea"/>
              </a:rPr>
              <a:t>盐的加工方法：1</a:t>
            </a:r>
            <a:r>
              <a:rPr lang="en-US" altLang="zh-CN" sz="2800">
                <a:sym typeface="+mn-ea"/>
              </a:rPr>
              <a:t>.</a:t>
            </a:r>
            <a:r>
              <a:rPr lang="zh-CN" altLang="en-US" sz="2800">
                <a:sym typeface="+mn-ea"/>
              </a:rPr>
              <a:t>太阳能蒸发法(亦称盐田法)</a:t>
            </a:r>
            <a:r>
              <a:rPr lang="en-US" altLang="zh-CN" sz="2800">
                <a:sym typeface="+mn-ea"/>
              </a:rPr>
              <a:t>  </a:t>
            </a:r>
            <a:r>
              <a:rPr lang="zh-CN" altLang="en-US" sz="2800">
                <a:sym typeface="+mn-ea"/>
              </a:rPr>
              <a:t>2</a:t>
            </a:r>
            <a:r>
              <a:rPr lang="en-US" altLang="zh-CN" sz="2800">
                <a:sym typeface="+mn-ea"/>
              </a:rPr>
              <a:t>.</a:t>
            </a:r>
            <a:r>
              <a:rPr lang="zh-CN" altLang="en-US" sz="2800">
                <a:sym typeface="+mn-ea"/>
              </a:rPr>
              <a:t>冷冻法制盐</a:t>
            </a:r>
            <a:r>
              <a:rPr lang="en-US" altLang="zh-CN" sz="2800">
                <a:sym typeface="+mn-ea"/>
              </a:rPr>
              <a:t>  </a:t>
            </a:r>
            <a:r>
              <a:rPr lang="zh-CN" altLang="en-US" sz="2800">
                <a:sym typeface="+mn-ea"/>
              </a:rPr>
              <a:t>3</a:t>
            </a:r>
            <a:r>
              <a:rPr lang="en-US" altLang="zh-CN" sz="2800">
                <a:sym typeface="+mn-ea"/>
              </a:rPr>
              <a:t>.</a:t>
            </a:r>
            <a:r>
              <a:rPr lang="zh-CN" altLang="en-US" sz="2800">
                <a:sym typeface="+mn-ea"/>
              </a:rPr>
              <a:t>电渗析法</a:t>
            </a:r>
            <a:endParaRPr lang="zh-CN" altLang="en-US" sz="2800"/>
          </a:p>
          <a:p>
            <a:pPr algn="l">
              <a:lnSpc>
                <a:spcPct val="150000"/>
              </a:lnSpc>
            </a:pPr>
            <a:r>
              <a:rPr lang="en-US" altLang="zh-CN" sz="2800"/>
              <a:t>  </a:t>
            </a:r>
            <a:r>
              <a:rPr lang="zh-CN" altLang="en-US" sz="2800"/>
              <a:t>盐的提炼工艺：1</a:t>
            </a:r>
            <a:r>
              <a:rPr lang="en-US" altLang="zh-CN" sz="2800"/>
              <a:t>.</a:t>
            </a:r>
            <a:r>
              <a:rPr lang="zh-CN" altLang="en-US" sz="2800"/>
              <a:t>原料准备</a:t>
            </a:r>
            <a:r>
              <a:rPr lang="en-US" altLang="zh-CN" sz="2800"/>
              <a:t>  </a:t>
            </a:r>
            <a:r>
              <a:rPr lang="zh-CN" altLang="en-US" sz="2800"/>
              <a:t>2</a:t>
            </a:r>
            <a:r>
              <a:rPr lang="en-US" altLang="zh-CN" sz="2800"/>
              <a:t>.</a:t>
            </a:r>
            <a:r>
              <a:rPr lang="zh-CN" altLang="en-US" sz="2800"/>
              <a:t>原料处理</a:t>
            </a:r>
            <a:r>
              <a:rPr lang="en-US" altLang="zh-CN" sz="2800"/>
              <a:t>  </a:t>
            </a:r>
            <a:r>
              <a:rPr lang="zh-CN" altLang="en-US" sz="2800"/>
              <a:t>3</a:t>
            </a:r>
            <a:r>
              <a:rPr lang="en-US" altLang="zh-CN" sz="2800"/>
              <a:t>.</a:t>
            </a:r>
            <a:r>
              <a:rPr lang="zh-CN" altLang="en-US" sz="2800"/>
              <a:t>蒸发结晶</a:t>
            </a:r>
            <a:r>
              <a:rPr lang="en-US" altLang="zh-CN" sz="2800"/>
              <a:t>  </a:t>
            </a:r>
            <a:r>
              <a:rPr lang="zh-CN" altLang="en-US" sz="2800"/>
              <a:t>4</a:t>
            </a:r>
            <a:r>
              <a:rPr lang="en-US" altLang="zh-CN" sz="2800"/>
              <a:t>.</a:t>
            </a:r>
            <a:r>
              <a:rPr lang="zh-CN" altLang="en-US" sz="2800"/>
              <a:t>脱水</a:t>
            </a:r>
            <a:r>
              <a:rPr lang="en-US" altLang="zh-CN" sz="2800"/>
              <a:t>  </a:t>
            </a:r>
            <a:r>
              <a:rPr lang="zh-CN" altLang="en-US" sz="2800"/>
              <a:t>5</a:t>
            </a:r>
            <a:r>
              <a:rPr lang="en-US" altLang="zh-CN" sz="2800"/>
              <a:t>.</a:t>
            </a:r>
            <a:r>
              <a:rPr lang="zh-CN" altLang="en-US" sz="2800"/>
              <a:t>粉碎</a:t>
            </a:r>
            <a:r>
              <a:rPr lang="en-US" altLang="zh-CN" sz="2800"/>
              <a:t>  </a:t>
            </a:r>
            <a:r>
              <a:rPr lang="zh-CN" altLang="en-US" sz="2800"/>
              <a:t>6</a:t>
            </a:r>
            <a:r>
              <a:rPr lang="en-US" altLang="zh-CN" sz="2800"/>
              <a:t>.</a:t>
            </a:r>
            <a:r>
              <a:rPr lang="zh-CN" altLang="en-US" sz="2800"/>
              <a:t>包装</a:t>
            </a:r>
            <a:endParaRPr lang="zh-CN" altLang="en-US" sz="2800"/>
          </a:p>
          <a:p>
            <a:pPr algn="l"/>
            <a:endParaRPr lang="zh-CN" altLang="en-US" sz="2800"/>
          </a:p>
        </p:txBody>
      </p:sp>
    </p:spTree>
    <p:custDataLst>
      <p:tags r:id="rId6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390015" y="29273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镜头七：盐的种类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58" name="图片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250" y="847725"/>
            <a:ext cx="1889125" cy="2493010"/>
          </a:xfrm>
          <a:prstGeom prst="rect">
            <a:avLst/>
          </a:prstGeom>
          <a:noFill/>
          <a:ln>
            <a:noFill/>
          </a:ln>
        </p:spPr>
      </p:pic>
      <p:pic>
        <p:nvPicPr>
          <p:cNvPr id="67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8803" y="865505"/>
            <a:ext cx="1943735" cy="2475230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8283" y="867093"/>
            <a:ext cx="1838325" cy="247332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表格 2"/>
          <p:cNvGraphicFramePr/>
          <p:nvPr>
            <p:custDataLst>
              <p:tags r:id="rId5"/>
            </p:custDataLst>
          </p:nvPr>
        </p:nvGraphicFramePr>
        <p:xfrm>
          <a:off x="984250" y="3557270"/>
          <a:ext cx="6162040" cy="2800985"/>
        </p:xfrm>
        <a:graphic>
          <a:graphicData uri="http://schemas.openxmlformats.org/drawingml/2006/table">
            <a:tbl>
              <a:tblPr/>
              <a:tblGrid>
                <a:gridCol w="2052955"/>
                <a:gridCol w="2054860"/>
                <a:gridCol w="2054225"/>
              </a:tblGrid>
              <a:tr h="311150"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调查选项</a:t>
                      </a: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结果汇总（人次）</a:t>
                      </a:r>
                      <a:endParaRPr lang="en-US" altLang="en-US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所占百分比</a:t>
                      </a: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低纳盐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85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23.1%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加碘盐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105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28.5%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无碘盐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51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13.9%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785"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海盐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58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15.8%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矿盐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45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12.2%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其他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24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6.5%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注：有效调查人数</a:t>
                      </a:r>
                      <a:endParaRPr lang="en-US" altLang="en-US" sz="2000" b="0">
                        <a:solidFill>
                          <a:srgbClr val="FF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368</a:t>
                      </a:r>
                      <a:endParaRPr lang="en-US" altLang="en-US" sz="2000" b="0">
                        <a:solidFill>
                          <a:srgbClr val="FF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pic>
        <p:nvPicPr>
          <p:cNvPr id="4" name="图片 19" descr="D554227573E4D1E7C0E1BF4AC84FC508"/>
          <p:cNvPicPr>
            <a:picLocks noChangeAspect="1"/>
          </p:cNvPicPr>
          <p:nvPr/>
        </p:nvPicPr>
        <p:blipFill>
          <a:blip r:embed="rId7"/>
          <a:srcRect b="13549"/>
          <a:stretch>
            <a:fillRect/>
          </a:stretch>
        </p:blipFill>
        <p:spPr>
          <a:xfrm>
            <a:off x="7495540" y="505460"/>
            <a:ext cx="4120515" cy="283527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7" name="文本框 37"/>
          <p:cNvSpPr txBox="1"/>
          <p:nvPr/>
        </p:nvSpPr>
        <p:spPr>
          <a:xfrm>
            <a:off x="7983855" y="727710"/>
            <a:ext cx="3334385" cy="430530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p>
            <a:pPr algn="l" eaLnBrk="0" fontAlgn="base">
              <a:lnSpc>
                <a:spcPct val="100000"/>
              </a:lnSpc>
            </a:pPr>
            <a:r>
              <a:rPr lang="en-US" altLang="zh-CN" sz="1600" b="1" kern="0">
                <a:solidFill>
                  <a:srgbClr val="000000"/>
                </a:solidFill>
                <a:latin typeface="Arial" panose="020B0604020202020204"/>
                <a:ea typeface="宋体" panose="02010600030101010101" pitchFamily="2" charset="-122"/>
                <a:cs typeface="Arial" panose="020B0604020202020204"/>
                <a:sym typeface="Times New Roman" panose="02020603050405020304"/>
              </a:rPr>
              <a:t>你知道每人每天正确的用盐量吗？</a:t>
            </a:r>
            <a:endParaRPr lang="en-US" altLang="zh-CN" sz="1600" b="1" kern="0">
              <a:solidFill>
                <a:srgbClr val="000000"/>
              </a:solidFill>
              <a:latin typeface="Arial" panose="020B0604020202020204"/>
              <a:ea typeface="宋体" panose="02010600030101010101" pitchFamily="2" charset="-122"/>
              <a:cs typeface="Arial" panose="020B0604020202020204"/>
              <a:sym typeface="Times New Roman" panose="02020603050405020304"/>
            </a:endParaRPr>
          </a:p>
        </p:txBody>
      </p:sp>
      <p:pic>
        <p:nvPicPr>
          <p:cNvPr id="170" name="图片 170" descr="BFD86F1925DC46FC2698BB9BA3D5C787"/>
          <p:cNvPicPr>
            <a:picLocks noChangeAspect="1"/>
          </p:cNvPicPr>
          <p:nvPr/>
        </p:nvPicPr>
        <p:blipFill>
          <a:blip r:embed="rId8"/>
          <a:srcRect t="19748" b="6448"/>
          <a:stretch>
            <a:fillRect/>
          </a:stretch>
        </p:blipFill>
        <p:spPr>
          <a:xfrm>
            <a:off x="7435850" y="3540760"/>
            <a:ext cx="4222115" cy="292925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72" name="文本框 172"/>
          <p:cNvSpPr txBox="1"/>
          <p:nvPr/>
        </p:nvSpPr>
        <p:spPr>
          <a:xfrm>
            <a:off x="8578215" y="3601085"/>
            <a:ext cx="2235200" cy="432435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p>
            <a:pPr algn="l" eaLnBrk="0" fontAlgn="base">
              <a:lnSpc>
                <a:spcPct val="100000"/>
              </a:lnSpc>
            </a:pPr>
            <a:r>
              <a:rPr lang="en-US" altLang="zh-CN" sz="1400" b="1" kern="0">
                <a:solidFill>
                  <a:schemeClr val="tx1"/>
                </a:solidFill>
                <a:latin typeface="Arial" panose="020B0604020202020204"/>
                <a:ea typeface="宋体" panose="02010600030101010101" pitchFamily="2" charset="-122"/>
                <a:cs typeface="Arial" panose="020B0604020202020204"/>
                <a:sym typeface="Times New Roman" panose="02020603050405020304"/>
              </a:rPr>
              <a:t>选购食盐，你会关注？</a:t>
            </a:r>
            <a:endParaRPr lang="en-US" altLang="zh-CN" sz="1400" b="1" kern="0">
              <a:solidFill>
                <a:schemeClr val="tx1"/>
              </a:solidFill>
              <a:latin typeface="Arial" panose="020B0604020202020204"/>
              <a:ea typeface="宋体" panose="02010600030101010101" pitchFamily="2" charset="-122"/>
              <a:cs typeface="Arial" panose="020B0604020202020204"/>
              <a:sym typeface="Times New Roman" panose="02020603050405020304"/>
            </a:endParaRPr>
          </a:p>
        </p:txBody>
      </p:sp>
    </p:spTree>
    <p:custDataLst>
      <p:tags r:id="rId9"/>
    </p:custData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376045" y="36639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镜头七：盐的种类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3" name="表格 2"/>
          <p:cNvGraphicFramePr/>
          <p:nvPr>
            <p:custDataLst>
              <p:tags r:id="rId3"/>
            </p:custDataLst>
          </p:nvPr>
        </p:nvGraphicFramePr>
        <p:xfrm>
          <a:off x="859155" y="1293495"/>
          <a:ext cx="10657205" cy="7179310"/>
        </p:xfrm>
        <a:graphic>
          <a:graphicData uri="http://schemas.openxmlformats.org/drawingml/2006/table">
            <a:tbl>
              <a:tblPr/>
              <a:tblGrid>
                <a:gridCol w="1904365"/>
                <a:gridCol w="8752840"/>
              </a:tblGrid>
              <a:tr h="274320"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种类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特点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960"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1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低钠盐</a:t>
                      </a:r>
                      <a:endParaRPr lang="en-US" altLang="en-US" sz="18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1800" b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低钠盐，一般是以碘盐为原料，再添加了一定量的氯化钾等，从而改善体内钠、钾平衡状态，预防高血压。当然现在也有无碘的低钠盐。重体力劳动、肾病患者不建议吃</a:t>
                      </a:r>
                      <a:r>
                        <a:rPr lang="en-US" sz="1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。</a:t>
                      </a:r>
                      <a:endParaRPr lang="en-US" altLang="en-US" sz="18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960"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1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加碘盐</a:t>
                      </a:r>
                      <a:endParaRPr lang="en-US" altLang="en-US" sz="18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1800" b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我们日常生活中食用的盐多为加碘盐，之所以在食盐中添加碘，是因为我国曾是碘缺乏病流行严重的国家，1996年起我国开始实施全民食盐加碘。对于甲状腺功能亢进、甲状腺炎、自身免疫性甲状腺疾病等患者中的少数人，可否吃加碘盐需遵医嘱。</a:t>
                      </a:r>
                      <a:endParaRPr lang="en-US" altLang="en-US" sz="1800" b="0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97280"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1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无碘盐 </a:t>
                      </a:r>
                      <a:endParaRPr lang="en-US" altLang="en-US" sz="18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1800" b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第一类是甲状腺功能亢进、甲状腺炎、自身免疫性甲状腺疾病等甲状腺疾病患者，因治疗需要遵医嘱可不食用或少食用碘盐；另一类是生活在高碘地区或非缺碘地区的居民，他们每天从食物和饮用水中已经得到了足够剂量的碘，这部分人群也不宜食用碘盐。</a:t>
                      </a:r>
                      <a:endParaRPr lang="en-US" altLang="en-US" sz="1800" b="0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960"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1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粗盐</a:t>
                      </a:r>
                      <a:endParaRPr lang="en-US" altLang="en-US" sz="18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1800" b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粗盐是海水或盐井、盐池、盐泉中的盐水经煎晒而成的结晶，即天然盐，是未经加工的大粒盐，主要成分为氯化钠，但因含有氯化镁等杂质，在空气中较易潮解，因此存放时应注意湿度。</a:t>
                      </a:r>
                      <a:endParaRPr lang="en-US" altLang="en-US" sz="1800" b="0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960"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1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细盐 </a:t>
                      </a:r>
                      <a:endParaRPr lang="en-US" altLang="en-US" sz="18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>
                        <a:buNone/>
                      </a:pPr>
                      <a:r>
                        <a:rPr lang="en-US" sz="1800" b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细盐也叫加工盐或精盐，是经过去除杂质后再次结晶析出的盐，杂质少，经过加工后有些微量元素也被去除了，有时还要加入碘，特意制出加碘盐，用来预防甲状腺病。</a:t>
                      </a:r>
                      <a:endParaRPr lang="en-US" altLang="en-US" sz="1800" b="0">
                        <a:solidFill>
                          <a:srgbClr val="000000"/>
                        </a:solidFill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custDataLst>
      <p:tags r:id="rId4"/>
    </p:custData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417955" y="36258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镜头八：不同人群对盐的需求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4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4100" y="938530"/>
            <a:ext cx="10149205" cy="5394325"/>
          </a:xfrm>
          <a:prstGeom prst="rect">
            <a:avLst/>
          </a:prstGeom>
          <a:noFill/>
          <a:ln>
            <a:noFill/>
          </a:ln>
        </p:spPr>
      </p:pic>
    </p:spTree>
    <p:custDataLst>
      <p:tags r:id="rId4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309245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pic>
        <p:nvPicPr>
          <p:cNvPr id="3" name="C9F754DE-2CAD-44b6-B708-469DEB6407EB-1" descr="C:/Users/dell/AppData/Local/Temp/wpp.FEzvxMwp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728" y="933450"/>
            <a:ext cx="5200650" cy="541020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4472305" y="222250"/>
            <a:ext cx="6895465" cy="1546225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pPr algn="ctr"/>
            <a:r>
              <a:rPr lang="zh-CN" altLang="en-US" sz="9000">
                <a:solidFill>
                  <a:srgbClr val="00B0F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字由点字奇巧" panose="00020600040101010101" charset="-122"/>
                <a:ea typeface="字由点字奇巧" panose="00020600040101010101" charset="-122"/>
              </a:rPr>
              <a:t>玩转食盐</a:t>
            </a:r>
            <a:endParaRPr lang="zh-CN" altLang="en-US" sz="9000">
              <a:solidFill>
                <a:srgbClr val="00B0F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字由点字奇巧" panose="00020600040101010101" charset="-122"/>
              <a:ea typeface="字由点字奇巧" panose="00020600040101010101" charset="-122"/>
            </a:endParaRPr>
          </a:p>
        </p:txBody>
      </p:sp>
      <p:pic>
        <p:nvPicPr>
          <p:cNvPr id="4" name="图片 3" descr="IMG_0497"/>
          <p:cNvPicPr>
            <a:picLocks noChangeAspect="1"/>
          </p:cNvPicPr>
          <p:nvPr/>
        </p:nvPicPr>
        <p:blipFill>
          <a:blip r:embed="rId4"/>
          <a:srcRect t="10806" b="29935"/>
          <a:stretch>
            <a:fillRect/>
          </a:stretch>
        </p:blipFill>
        <p:spPr>
          <a:xfrm>
            <a:off x="5520690" y="1657985"/>
            <a:ext cx="2314575" cy="2968625"/>
          </a:xfrm>
          <a:prstGeom prst="rect">
            <a:avLst/>
          </a:prstGeom>
        </p:spPr>
      </p:pic>
      <p:pic>
        <p:nvPicPr>
          <p:cNvPr id="6" name="图片 5" descr="IMG_0498(20240514-214059)"/>
          <p:cNvPicPr>
            <a:picLocks noChangeAspect="1"/>
          </p:cNvPicPr>
          <p:nvPr/>
        </p:nvPicPr>
        <p:blipFill>
          <a:blip r:embed="rId5"/>
          <a:srcRect t="12852" r="24352" b="20750"/>
          <a:stretch>
            <a:fillRect/>
          </a:stretch>
        </p:blipFill>
        <p:spPr>
          <a:xfrm>
            <a:off x="8314690" y="1657985"/>
            <a:ext cx="2344420" cy="2969260"/>
          </a:xfrm>
          <a:prstGeom prst="rect">
            <a:avLst/>
          </a:prstGeom>
        </p:spPr>
      </p:pic>
      <p:pic>
        <p:nvPicPr>
          <p:cNvPr id="7" name="图片 6" descr="IMG_0495(20240514-213807)"/>
          <p:cNvPicPr>
            <a:picLocks noChangeAspect="1"/>
          </p:cNvPicPr>
          <p:nvPr/>
        </p:nvPicPr>
        <p:blipFill>
          <a:blip r:embed="rId6"/>
          <a:srcRect b="74085"/>
          <a:stretch>
            <a:fillRect/>
          </a:stretch>
        </p:blipFill>
        <p:spPr>
          <a:xfrm>
            <a:off x="5520690" y="4652010"/>
            <a:ext cx="5145405" cy="1786255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417955" y="362585"/>
            <a:ext cx="54533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纸上开</a:t>
            </a:r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盐</a:t>
            </a:r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花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" name="开盐花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77570" y="1002030"/>
            <a:ext cx="10068560" cy="499491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94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 vol="0" mute="1">
                <p:cTn id="7" fill="hold" display="1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0" y="2392680"/>
            <a:ext cx="12212320" cy="18084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5086985" y="2251075"/>
            <a:ext cx="7105015" cy="209169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zh-CN" sz="13000">
                <a:solidFill>
                  <a:srgbClr val="00B0F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字由点字奇巧" panose="00020600040101010101" charset="-122"/>
                <a:ea typeface="字由点字奇巧" panose="00020600040101010101" charset="-122"/>
              </a:rPr>
              <a:t>成果交流</a:t>
            </a:r>
            <a:endParaRPr lang="zh-CN" altLang="en-US" sz="13000">
              <a:solidFill>
                <a:srgbClr val="00B0F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字由点字奇巧" panose="00020600040101010101" charset="-122"/>
              <a:ea typeface="字由点字奇巧" panose="00020600040101010101" charset="-122"/>
            </a:endParaRPr>
          </a:p>
        </p:txBody>
      </p:sp>
      <p:pic>
        <p:nvPicPr>
          <p:cNvPr id="14" name="图片 13" descr="千库网_手绘洒开的食盐罐_元素编号129486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85190" y="0"/>
            <a:ext cx="6592570" cy="659257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730" y="-27940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pic>
        <p:nvPicPr>
          <p:cNvPr id="254" name="图片 254" descr="IMG_7732(20240228-214636)"/>
          <p:cNvPicPr>
            <a:picLocks noChangeAspect="1"/>
          </p:cNvPicPr>
          <p:nvPr/>
        </p:nvPicPr>
        <p:blipFill>
          <a:blip r:embed="rId3"/>
          <a:srcRect l="25620" t="42460" b="10836"/>
          <a:stretch>
            <a:fillRect/>
          </a:stretch>
        </p:blipFill>
        <p:spPr>
          <a:xfrm>
            <a:off x="1212215" y="963930"/>
            <a:ext cx="4921885" cy="2573655"/>
          </a:xfrm>
          <a:prstGeom prst="roundRect">
            <a:avLst/>
          </a:prstGeom>
        </p:spPr>
      </p:pic>
      <p:pic>
        <p:nvPicPr>
          <p:cNvPr id="255" name="图片 255" descr="IMG_7733(20240228-214638)"/>
          <p:cNvPicPr>
            <a:picLocks noChangeAspect="1"/>
          </p:cNvPicPr>
          <p:nvPr/>
        </p:nvPicPr>
        <p:blipFill>
          <a:blip r:embed="rId4"/>
          <a:srcRect t="9002" b="31942"/>
          <a:stretch>
            <a:fillRect/>
          </a:stretch>
        </p:blipFill>
        <p:spPr>
          <a:xfrm>
            <a:off x="6409690" y="939800"/>
            <a:ext cx="4878705" cy="2606040"/>
          </a:xfrm>
          <a:prstGeom prst="roundRect">
            <a:avLst/>
          </a:prstGeom>
        </p:spPr>
      </p:pic>
      <p:pic>
        <p:nvPicPr>
          <p:cNvPr id="256" name="图片 256" descr="IMG_7734(20240228-214641)"/>
          <p:cNvPicPr>
            <a:picLocks noChangeAspect="1"/>
          </p:cNvPicPr>
          <p:nvPr/>
        </p:nvPicPr>
        <p:blipFill>
          <a:blip r:embed="rId5"/>
          <a:srcRect l="4325" t="2129" b="40847"/>
          <a:stretch>
            <a:fillRect/>
          </a:stretch>
        </p:blipFill>
        <p:spPr>
          <a:xfrm>
            <a:off x="1082040" y="3706495"/>
            <a:ext cx="5052060" cy="2685415"/>
          </a:xfrm>
          <a:prstGeom prst="roundRect">
            <a:avLst/>
          </a:prstGeom>
        </p:spPr>
      </p:pic>
      <p:pic>
        <p:nvPicPr>
          <p:cNvPr id="257" name="图片 257" descr="IMG_7735(20240228-214643)"/>
          <p:cNvPicPr>
            <a:picLocks noChangeAspect="1"/>
          </p:cNvPicPr>
          <p:nvPr/>
        </p:nvPicPr>
        <p:blipFill>
          <a:blip r:embed="rId6"/>
          <a:srcRect t="29821" b="12399"/>
          <a:stretch>
            <a:fillRect/>
          </a:stretch>
        </p:blipFill>
        <p:spPr>
          <a:xfrm>
            <a:off x="6341745" y="3745865"/>
            <a:ext cx="4996815" cy="2648585"/>
          </a:xfrm>
          <a:prstGeom prst="round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591945" y="298450"/>
            <a:ext cx="59797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字由点字奇巧" panose="00020600040101010101" charset="-122"/>
                <a:ea typeface="字由点字奇巧" panose="00020600040101010101" charset="-122"/>
                <a:cs typeface="字由点字奇巧" panose="00020600040101010101" charset="-122"/>
              </a:rPr>
              <a:t>挑选食盐不盲目</a:t>
            </a:r>
            <a:endParaRPr lang="zh-CN" altLang="en-US" sz="3200">
              <a:latin typeface="字由点字奇巧" panose="00020600040101010101" charset="-122"/>
              <a:ea typeface="字由点字奇巧" panose="00020600040101010101" charset="-122"/>
              <a:cs typeface="字由点字奇巧" panose="00020600040101010101" charset="-122"/>
            </a:endParaRPr>
          </a:p>
        </p:txBody>
      </p:sp>
    </p:spTree>
    <p:custDataLst>
      <p:tags r:id="rId7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7790" y="-8382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pic>
        <p:nvPicPr>
          <p:cNvPr id="136" name="图片 2" descr="IMG_2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650" y="1812925"/>
            <a:ext cx="5546725" cy="40474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2" name="图片 292" descr="IMG_774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30" y="1812925"/>
            <a:ext cx="5547360" cy="404749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591945" y="480060"/>
            <a:ext cx="5979795" cy="6667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3200">
                <a:latin typeface="字由点字奇巧" panose="00020600040101010101" charset="-122"/>
                <a:ea typeface="字由点字奇巧" panose="00020600040101010101" charset="-122"/>
                <a:cs typeface="字由点字奇巧" panose="00020600040101010101" charset="-122"/>
              </a:rPr>
              <a:t>健康用盐我宣传</a:t>
            </a:r>
            <a:endParaRPr lang="zh-CN" altLang="en-US" sz="3200">
              <a:latin typeface="字由点字奇巧" panose="00020600040101010101" charset="-122"/>
              <a:ea typeface="字由点字奇巧" panose="00020600040101010101" charset="-122"/>
              <a:cs typeface="字由点字奇巧" panose="00020600040101010101" charset="-122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0" y="2392680"/>
            <a:ext cx="12212320" cy="18084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5086985" y="2251075"/>
            <a:ext cx="7105015" cy="209169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zh-CN" sz="13000">
                <a:solidFill>
                  <a:srgbClr val="00B0F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字由点字奇巧" panose="00020600040101010101" charset="-122"/>
                <a:ea typeface="字由点字奇巧" panose="00020600040101010101" charset="-122"/>
              </a:rPr>
              <a:t>研究感悟</a:t>
            </a:r>
            <a:endParaRPr lang="zh-CN" altLang="en-US" sz="13000">
              <a:solidFill>
                <a:srgbClr val="00B0F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字由点字奇巧" panose="00020600040101010101" charset="-122"/>
              <a:ea typeface="字由点字奇巧" panose="00020600040101010101" charset="-122"/>
            </a:endParaRPr>
          </a:p>
        </p:txBody>
      </p:sp>
      <p:pic>
        <p:nvPicPr>
          <p:cNvPr id="14" name="图片 13" descr="千库网_手绘洒开的食盐罐_元素编号129486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85190" y="0"/>
            <a:ext cx="6592570" cy="659257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690" y="266700"/>
            <a:ext cx="11565890" cy="6324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28600">
              <a:srgbClr val="F2BCC2">
                <a:alpha val="40000"/>
              </a:srgbClr>
            </a:glow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5" name="图片 4" descr="千库网_黄色麻布盐袋_元素编号129579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7790" y="-83820"/>
            <a:ext cx="1591945" cy="1591945"/>
          </a:xfrm>
          <a:prstGeom prst="rect">
            <a:avLst/>
          </a:prstGeom>
        </p:spPr>
      </p:pic>
      <p:sp>
        <p:nvSpPr>
          <p:cNvPr id="101" name="文本框 100"/>
          <p:cNvSpPr txBox="1"/>
          <p:nvPr/>
        </p:nvSpPr>
        <p:spPr>
          <a:xfrm>
            <a:off x="3556000" y="4037013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355600"/>
            <a:r>
              <a:rPr lang="en-US" b="0">
                <a:solidFill>
                  <a:srgbClr val="000000"/>
                </a:solidFill>
                <a:latin typeface="站酷快乐体" panose="02010600030101010101" charset="-128"/>
              </a:rPr>
              <a:t> </a:t>
            </a:r>
            <a:endParaRPr lang="en-US" altLang="en-US" b="0">
              <a:solidFill>
                <a:srgbClr val="000000"/>
              </a:solidFill>
              <a:latin typeface="站酷快乐体" panose="02010600030101010101" charset="-128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591945" y="480060"/>
            <a:ext cx="5979795" cy="6667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3200">
                <a:latin typeface="字由点字奇巧" panose="00020600040101010101" charset="-122"/>
                <a:ea typeface="字由点字奇巧" panose="00020600040101010101" charset="-122"/>
                <a:cs typeface="字由点字奇巧" panose="00020600040101010101" charset="-122"/>
              </a:rPr>
              <a:t>灿烂的盐文化</a:t>
            </a:r>
            <a:endParaRPr lang="zh-CN" altLang="en-US" sz="3200">
              <a:latin typeface="字由点字奇巧" panose="00020600040101010101" charset="-122"/>
              <a:ea typeface="字由点字奇巧" panose="00020600040101010101" charset="-122"/>
              <a:cs typeface="字由点字奇巧" panose="00020600040101010101" charset="-122"/>
            </a:endParaRPr>
          </a:p>
        </p:txBody>
      </p:sp>
      <p:pic>
        <p:nvPicPr>
          <p:cNvPr id="3" name="千盐万语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13690" y="1278890"/>
            <a:ext cx="11634470" cy="5313045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0" y="2392680"/>
            <a:ext cx="12212320" cy="18084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5086985" y="2251075"/>
            <a:ext cx="7105015" cy="209169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zh-CN" altLang="en-US" sz="13000">
                <a:solidFill>
                  <a:srgbClr val="00B0F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字由点字奇巧" panose="00020600040101010101" charset="-122"/>
                <a:ea typeface="字由点字奇巧" panose="00020600040101010101" charset="-122"/>
              </a:rPr>
              <a:t>谢谢大家</a:t>
            </a:r>
            <a:endParaRPr lang="zh-CN" altLang="en-US" sz="13000">
              <a:solidFill>
                <a:srgbClr val="00B0F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字由点字奇巧" panose="00020600040101010101" charset="-122"/>
              <a:ea typeface="字由点字奇巧" panose="00020600040101010101" charset="-122"/>
            </a:endParaRPr>
          </a:p>
        </p:txBody>
      </p:sp>
      <p:pic>
        <p:nvPicPr>
          <p:cNvPr id="14" name="图片 13" descr="千库网_手绘洒开的食盐罐_元素编号129486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85190" y="0"/>
            <a:ext cx="6592570" cy="659257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5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6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9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0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1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5.xml><?xml version="1.0" encoding="utf-8"?>
<p:tagLst xmlns:p="http://schemas.openxmlformats.org/presentationml/2006/main">
  <p:tag name="TABLE_ENDDRAG_ORIGIN_RECT" val="473*153"/>
  <p:tag name="TABLE_ENDDRAG_RECT" val="434*365*473*153"/>
</p:tagLst>
</file>

<file path=ppt/tags/tag7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9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0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1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2.xml><?xml version="1.0" encoding="utf-8"?>
<p:tagLst xmlns:p="http://schemas.openxmlformats.org/presentationml/2006/main">
  <p:tag name="TABLE_ENDDRAG_ORIGIN_RECT" val="485*220"/>
  <p:tag name="TABLE_ENDDRAG_RECT" val="77*295*485*220"/>
</p:tagLst>
</file>

<file path=ppt/tags/tag8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4.xml><?xml version="1.0" encoding="utf-8"?>
<p:tagLst xmlns:p="http://schemas.openxmlformats.org/presentationml/2006/main">
  <p:tag name="TABLE_ENDDRAG_ORIGIN_RECT" val="839*467"/>
  <p:tag name="TABLE_ENDDRAG_RECT" val="25*36*839*467"/>
</p:tagLst>
</file>

<file path=ppt/tags/tag8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8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89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0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1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4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9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commondata" val="eyJoZGlkIjoiODUxOGU5ZDMxOGZjYzkxYWQxMjI0ZGViNTIwMzIwYTYifQ==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自定义 2">
    <a:dk1>
      <a:srgbClr val="000000"/>
    </a:dk1>
    <a:lt1>
      <a:srgbClr val="FFFFFF"/>
    </a:lt1>
    <a:dk2>
      <a:srgbClr val="0C0E1F"/>
    </a:dk2>
    <a:lt2>
      <a:srgbClr val="FEFFFF"/>
    </a:lt2>
    <a:accent1>
      <a:srgbClr val="4F81FF"/>
    </a:accent1>
    <a:accent2>
      <a:srgbClr val="16CC8A"/>
    </a:accent2>
    <a:accent3>
      <a:srgbClr val="83D8FF"/>
    </a:accent3>
    <a:accent4>
      <a:srgbClr val="646BFE"/>
    </a:accent4>
    <a:accent5>
      <a:srgbClr val="F64699"/>
    </a:accent5>
    <a:accent6>
      <a:srgbClr val="FFC619"/>
    </a:accent6>
    <a:hlink>
      <a:srgbClr val="304FFE"/>
    </a:hlink>
    <a:folHlink>
      <a:srgbClr val="492067"/>
    </a:folHlink>
  </a:clrScheme>
  <a:fontScheme name="自定义 2">
    <a:majorFont>
      <a:latin typeface="微软雅黑"/>
      <a:ea typeface="微软雅黑"/>
      <a:cs typeface=""/>
    </a:majorFont>
    <a:minorFont>
      <a:latin typeface="微软雅黑"/>
      <a:ea typeface="微软雅黑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item1.xml><?xml version="1.0" encoding="utf-8"?>
<s:customData xmlns="http://www.wps.cn/officeDocument/2013/wpsCustomData" xmlns:s="http://www.wps.cn/officeDocument/2013/wpsCustomData">
  <extobjs>
    <extobj name="C9F754DE-2CAD-44b6-B708-469DEB6407EB-1">
      <extobjdata type="C9F754DE-2CAD-44b6-B708-469DEB6407EB" data="ewoJIkZpbGVJZCIgOiAiMjk2NzA2NTI3Njg4IiwKCSJHcm91cElkIiA6ICIxNTQ0MjE3NTQ5IiwKCSJJbWFnZSIgOiAiaVZCT1J3MEtHZ29BQUFBTlNVaEVVZ0FBQWZzQUFBSTRDQVlBQUFCdEgwQlZBQUFBQVhOU1IwSUFyczRjNlFBQUlBQkpSRUZVZUp6czNYbDhFM1grUC9CWDdxUkplbCswVUd5TFFLR2xJS0RJN1FyQ2dnSzZYdC9GQlVVV2RRVTg4RUNRRlVYbGh3aGVpd3JMS2dzcnNzb3FvQ2lJSWtjNTVaQkRRS0F0bEt1VTNtMmFPL1A3STJWbzZFRmFrazZidnA2UEI0L09aekl6ZVFkS1g1Mlp6M3crTWtFUUJCQVJFVkhBa2t0ZEFCRVJFZmtYdzU2SWlDakFNZXlKaUlnQ0hNT2VpSWdvd0RIc2lZaUlBaHpEbm9pSUtNQXg3SW1JaUFJY3c1NklpQ2pBTWV5SmlJZ0NITU9laUlnb3dESHNpWWlJQWh6RG5vaUlLTUF4N0ltSWlBSWN3NTZJaUNqQU1leUppSWdDSE1PZWlJZ293REhzaVlpSUFoekRub2lJS01BeDdJbUlpQUljdzU2SWlDakFNZXlKaUlnQ0hNT2VpSWdvd0RIc2lZaUlBaHpEbm9pSUtNQXg3SW1JaUFJY3c1NklpQ2pBTWV5SmlJZ0NITU9laUlnb3dESHNpWWlJQWh6RG5vaUlLTUF4N0ltSWlBSWN3NTZJaUNqQU1leUppSWdDSE1PZWlJZ293REhzaVlpSUFoekRub2lJS01BeDdJbUlpQUljdzU2SWlDakFNZXlKaUlnQ0hNT2VpSWdvd0RIc2lZaUlBaHpEbm9pSUtNQXg3SW1JaUFJY3c1NklpQ2pBS2FVdWdJaW9QaXkvN0labCt6WTRzck1nTndURGR2aWcxQ1UxZWVyVU5Makt5NkJNVElLdWIzOW91bmVYdWlScVpESkJFQVNwaXlBaThrYkpnZzhnT0ozUXBLWkJtWmdFVldLaTFDVTFHL2JzYkRpeXMyQTk4Q3RrV2kxQ25uaFM2cEtvRVRIc2lhaFpLSDU3RGxTZFVxRWZObHpxVXBvOTB6ZHJZRDl4QXFIUFRwRzZGR29rREhzaWF2SktGbndBWldJU2c5NkhUTitzZ2VQY1dZUTgvamVwUzZGR3dBNTZSTlNrV1g3NUJZTFR5YUQzTWYxZEl5Q1l6YkRzMnl0MUtkUUlHUFpFMUtSWnRtZEFrNW9tZFJrQlNaM1dCZFp0R1ZLWFFZMkFZVTlFVFpvak93dkt4Q1NweXdoSXFxUWsyTE95cEM2REdnSERub2lhTkxuQnlGNzNmcUpLU29aY3I1ZTZER29FREhzaWF0SnNodzlKWFVKQTQ5OXZ5OEN3SnlJaUNuQU1leUlpb2dESHNDY2lJZ3B3REhzaUlxSUF4N0FuSWlJS2NBeDdJaUtpQU1ld0p5SWlDbkFNZXlJaW9nREhzQ2NpSWdwd0RIc2lJcUlBcDVTNkFDSWlhajdzcDAvRGNTWUhqcXhNMkxPejRjaDJUNlNqVEV5Q0tqRVJ5cVJrS05za1FOVzJyY1NWVWxVTWV5SWk4a3JKKysvQ1dWQUF1Y0VBWlZJeTlIZU5FR2NrZEdSbndaNmREZXVPN1REL3VBR0tpQWlFVEhwSzRvcnBNb1k5RVJIVnlYcndBSXBudjRIZ3YwNkE3ZytEYXR4R0VkWWRtcHU2aSsyS0h6Zmc0dWdIRWZiU2RLaFQweHFyVktvRjc5a1RVWXMzWmNvVURCa3lCRVZGUmJWdXMzTGxTZ3daTWdScjE2NzFheTFyMXF6QmtpVkxZREtaa0pPVGc4OCsrOHl2NzNjdDVWLzhGNll2djBEVXY1YlVHdlExQ1JvMEdGRUxGNlBzOCtVby85OUtQMVpJM3VDWlBSRzFlRTZuRXk2WEM0SWcxTHFOSUFod3VWeHd1VnhlSFhQV3JGbHdPQnpYM0U2cFZHTEdqQmxpKzl0dnYwVmhZU0hHakJtRDVjdVg0NmVmZmtMcjFxMHhZTUFBcjk3WGw4cS8rQytjUlVVSW4vVkdnL2FYR3d5SWVHTTJTajc2RU9VcnY0VGgzdnQ4WENGNWkyRlBST1FITzNic2dNdmxna3FscW5VYnU5ME91ZnpLQmRheXNqSmtaMmRqNk5DaGtNdmxHRGR1SExaczJZSkZpeGFoZCsvZWRSN0wxNndIRDhCMjZHQ0RnNzZxa0NmK2hvSnBVNkZPU1lHNmM2b1BxcVA2WXRnVEVkVlRibTR1WW1OanI3bmR2ZmZlaS9Ianh3TUFqaDQ5aWw5KytRVjMzMzAzakVZakFHRHg0c1g0NnF1dnhPMTM3ZG9GQU9qYnR5OEFJRG82R3NPR0RjUHExYXV4Wjg4ZTNIcnJyYjcrS0xVcW52MEdvdjYxeEdmSEMzdHBPaTQ5TVFFeC8vbmNaOGNrN3pIc2lhaEYrZkxMTDdGbzBhSWFYM3ZnZ1FjODJnOC8vREJHang3dHNXN3QyclZZc0dBQkhubmtFZHgvLy8yUXlXUmV2ZS9SbzBleGJOa3kzSDc3N1dMWVh5MGpJd05hclJhcHFhbXcyV3dBM0w4dzlPdlhEeWtwS2VJNmxVcmw5ZnMyUk1uNzd5TDRyeE1nRHdxcWRSdFhVU0hLL3YxdldQYitBdGdkVUNVbHdUam1ZYWc2ZHF4eGU3blJDT1BZUjFEeWovY1JNbkd5djBxbldqRHNpYWhGaVkyTlJZOGVQVHpXSFQxNkZDYVRDZW5wNlI2WHlsdTFhbFZ0LzlhdFd5TXZMdytMRnkvR3ZuMzdNSFhxVklTRmhkWDZmamFiRFU2bkUzYTdIUUJndFZwaE5wdXJYWkkzbVV6NDVaZGZZTFBaTUdyVXFEby93NElGQzlDK2ZmdHJmdGFHc0o4K0RXZEJmcDJkOFFTTEdRVXZUUVhrTW9RODlnUmtPaDFNWC8wUGhUTm5JUEtkOTZCb0ZWZmpma0dENzBEaDFzMnduejBEVmVzMmZxbWZhc2F3SjZJV3BWKy9mdWpYcjUvSHVxZWZmaHEvL2ZZYnBrMmJodkR3OERyM1QwOVB4NFFKRS9ENjY2OWozNzU5bURCaEFxWlBuNDZ1WGJ2V3VQMGJiN3lCN2R1M2krM0hIbnNNQVBEb280OTZiTGRod3diWWJEYTBhdFVLeWNuSjR2cU1qSXhxNjJxN011QUxqak01a0J2cVByNXB6UnE0aW9zUnRlQWp5Q01pQUFEcWppbklmKzVaMkE0ZmhxNldzQWNBbWQ0QVowNE93NzZSTWV5SmlPb3BPam9hOCtmUHg4S0ZDN0ZxMVNxOCtPS0xHRE5tRFA3ODV6OVh1N3crY09CQUpDY240K2pSbzlpelp3OUdqUm9GbzlHSTFOUlU3Tnk1RTRDN3AvODMzM3dEQU9qWnN5Y21UWm9Fd1AyVXdOQ2hRejNXK1pzakt4UEtwT1E2dDdGczN3WnRuejVpME1ObWcweXZSOVJIQzY5NWZGVnlNdXlabWREMjd1T0xjc2xMZk02ZWlLZ0JsRW9sbm56eVNUenp6RE9ReVdSWXNtUUo1czZkVzIyNzIyNjdEV1BHakVIUG5qMEJBS05HamNLWU1XT1FtbnFsVi9yV3JWdVJrNVBUYUxYWHhaNmREVlZpWXUwYk9CeHc1SnlHTXFFdHl2NzlLUzcrK1FIazN2OG41RC96Rk96SGpsM3orS3JFSk5ncmg5aWx4c016ZXlLU2hGQlJBY0ZxZ1dDMnVMOWFMQkFzVnJqRVpmZWZ4blQ0OEdHWXpXYms1dVlpTnpjWGdpQmc2dFNwZGU0emJOZ3d4TWZIWS9iczJSZzJiSmpIYXc2SEEwZVBIZ1VBWEx4NEVRQ1FtWm1KMHRKU2orMldMbDJLME5CUUZCY1grL0RUTkl3ak8wc2NBcmNtTGxNNTRITEJ0R1lWNUtHaENQbmJSTURwUlBtWC8wWGhLeSs3NzluSHhkZTZ2eklwR1k2c1RIK1VUblZnMkJPUmJ6Z2NjQllWd1ZWY0RGZXgrNnV6dUJpdWttSzRpcXEwaTRzZ21FeVNsZm5ERHovZzVNbVR1SFRwRWdvS0NzU3ZnSHNnbktxcW5uM1hKVDA5SGN1V0xhdlc2YTYwdEJTVEozdjJQSy82SHBkNy83ZHQyeFlwS1NsWXVIQWg5dTdkaTltelozdnNVM1ZkbXpadDhOQkREM2xWbDEvWUt3Y0tjcmtROGZwc3lIUTZBSUE2clF2eUhwOEEwK3BWQ0g3aVNlbnFveG94N0ltbzNwd1hMOEtlblFWSGRyYjc2NmxzT1BQeXBDN0xLM3YzN3NYR2pSdkZ0a3FsUXBzMmJSQVhGNGVZbUJqRXhNUWdOallXTVRFeGlJdXJ2YVBaMVdvYThNWm9ORmI3QmFLcXc0Y1BBd0FtVHB3SXJWYUxoUXNYNHNLRkM4aTc2dSt5NnJyT25UdjdOZXlWaVVsd1pHZEJFZGE5eHRmRmNPK1NMaTREZ0R3OEhPcDI3V0RQenE3eitONzBDU0RmWTlnVFVaM3NKMCs0WnpUTHlZSDk1RWs0c3JNaFdNelhmVnlaVm52bGorYnlzcWJLc2haeXJSYW1OYXQ5OENtdUdENThPRHAzN296NCtIakV4OGNqT2pyYVl4UzcycVNscGVIUlJ4OUZwMDZkdkg0dnRWcU5YcjE2MWZyNjViQVBDd3VEMCtrRUFOeDU1NTNWT3VoVlhlZHZxc1JFMkxPelBTYTFxVXFtMTBNZUVnSlUxbHVWNEhKQnB0SFVlWHg3ZGhaVWRkd21JUDlnMkJPUlNEQ1pZRHZ5RzJ5Ly9RYmJrY093WjJiVytFTzlSaW9WRktHaGtJZUdRaDRhQm5sb3FMc2RVbjJkekdEd3VpWmZoMzJYTGwzUXBVc1h1Rnd1V0sxV1dLMVdyL1pyMjdZdDJsYk8wVzQyWC9sbFI2RlFRSzFXVjl2KzhyajRCdzRjd004Ly8xenQ5Y1lLNy9wU0ppWER1bU43bmR0b2J1b095KzVkRU1yS0lLdDhETkJWVUFCN1ZpWU05OXhiNTc3MnpFem8rdlgzV2Iza0hZWTlVUXZtS2ltRzdkQWgySDQ3RE51UjMrQTRmZHFyL1JReE1WQWxKa0dabUFSVllpS1VpVWxRUkVYNXVWcmYyckZqQjJiT25IbmR4K25SbzBlMWUreUNJRUFRQkNnVUNtUm5aMlB0MnJYUWFyVUEzTDhFT0J3Ty9PMXZmN3Z1OS9ZSFpac0VtSC9jVU9jMmhnZitENWJkdTFEd3lnd1k3bjhBY0xsUS92bHl5UFY2NkljUHIzTmZsOGtFUlVKYlg1Wk1YbURZRTdVd3p2UG5ZZDY2R2VhTlA4RloyVU84THNya1pLZ1NreXJEUFJHcXBHVElLb01yRU54NDQ0MGVBOVpzMnJRSmNya2MvZnRmT2ZzOGNlSUVNak16Y2NzdHQ0aWo1ZG50ZHZ6MDAwODFIdlB5V1gzVisvaXJWcTJDUXFIQXFsV3JzR0RCZ2xycnVUd1pEZ0J4aHIycTYzUTZuVmZqOGplVXFtMWJLQ0lpVVBIakJnUU5HbHpqTm9yWVdFVDh2N2tvVzdvRUplKytBOGpjSGZUQ3hzMkF6QmhjNjdFcjFxK0RNallXcXRhdC9WVSsxWUpoVDlRQ09NK2ZoM25MWmxpMlpjQnhwbzdudVJVS3FHNXNEMDE2VjZqVDA2SHUwQkZRS0JxdlVBbjA2ZFBIWS96N2ZmdjJRYUZRWU1xVUtlSzZwVXVYSWpNekV3OCsrS0RZUTcra3BLVFdzQzhyS3dNQUJOVXh0bnh0ZnY3NTUycVgvYXV1Njl5NU05NTk5OTE2SDdjK1FpWTloWXVqSDRTMjE2MlExM0xMUmRtbURjS216Nmp4dFpxNFNrcFE5dGt5eEN6OXpGZGxVajB3N0lrQzFPVXplTXUyRERqcUdMQkYyYll0MUYzUzNRR2ZtaFpRWisxU0tTa3BBUUFZREFhWTZ2bVlZYmR1M1hENzdiY0RjTjhPbURkdm5zZTZ1c2JoOTZXd2w2YWphUFliaUhoajlyVTM5a0xSN0RjUTl0SjBueHlMNm85aFR4UkFuTGtYWU42OEdaYnRHYlhlZjFmRXhVSFh0eCtVYlJLZzdwTHU3bGxOUGxWWVdBZ0FpSWlJRU1QKzh1UTJseS94MTZaTm16WVlNbVFJQUhkdi9Ibno1bm1zYXl6cTFEUm9idXFPa284WElPVHg2M3R1dnVURGYwRGJxeGZVS2Q0L3lVQyt4YkFuYXVhY3VSZGczckxGZlFaLytsU04yeWlpbzZIdDI4OGQ4bnpHMmU5T1YvNmlGUk1USXc2RCs0Yy8vTUZqM0h4Rk03ZzlZdmpUdlNoZitTVUtwazFGMkV2VElhL25CRHl1a2hJVXpYNEQybDY5b0I5MWo1K3FKRzh3N0ltYUtkdXYrMUgrdjVXd0hUcFk0K3Z5aUFqbyt2U0Z0bTgvcU5wM2FPVHFXclpUcDA1QnFWUWlOallXZXIwZTBkSFJlT3FwcDZvOXozKzVBMTVUWnJqM1BxaFRVbkRwaVFrd2puMEVRWVB2OEdxL2l2WHJVUGJaTW9TOU5KMW45RTBBdzU2b09YRzVZTm01QTZiL3JZUTk4MlMxbCtVaG9kRDI2UU5kMy81UXBhUUFWODNBMXRKdDNyd1plL2JzQVhCbHJQcHQyN1loTnpkWDNLYTB0QlJ5dVJ6ejVzMFQxNTA0Y1FJQXNHTEZDby9lK0lBNzJDOXZxMWFyTVduU0pPemZ2eDlKU1VsUUtCUVlQSGd3QmcrdXVWZDdkblkyZ29NOWU2L3YzTGtUNTgrZkIrQytaMy8xT2dENDA1LytoQjQ5ZWpUd2I2SCsxSjFURWZPZnoxSHlqL2RSdUdVelpBWURWSlZQYVZ5K1V1VEl5b1E5T3d2MnpFd0lKaE1Vc2JIc2pOZUVNT3lKbWdPSEErWk5QNlA4cS8vQmVmNmN4MHN5b3hIYVczdEQxN2NmMUtscGdCZWp3YlZVeDQ0ZHc3cDE2enpXblRoeFFnenpxcTdlRGdCMjdkcFZiVjErZnI2NHJWYXJ4UU1QUElEYzNGeVBSL2N1eThuSndadHZ2b253OEhDVWxKVGcrUEhqR0RCZ2dNYzJCUVVGSGhQbGFMVmFsSmFXaXFQdEFlNlo5S1FRTW5FeTdHZlB3Sm1UQTN0bUpreHJ2eFVudFZFbXVjTmYxNjgvRkFsdCtYaGRFOE93SjJyS2JGYVkxbjBQMCtwVmNGVk8xbktaSWpZV2hudnVoZTRQdHdOSy9sZjJ4a01QUFlSNzd2SGZ2V081WEk2SWlBaU1HemNPM2JwMXEvWjZkSFEwVHA4K2pjek1US2hVS25UcjFnMFRKa3p3MkdiNDhPRk5kblE5QUZDMWJnTlY2emFjajc2WmtRbVhyeE1SVVpNaG1Fd3dmYk1HcHJYZlFLaDhadnN5WlVJQ0RQZmVEMjNmZmkzaUxENTMxRjJJWGZXTjFHWDRsTlBwaEV3bTgycE1mbjhMeEw5ZnFvNm5BMFJOaUt1b0VLYXZ2MExGK25VUXJocXpYZFh1UmhqdXZSK2FPaVpXb2VhaE9mVEVwOERDc0NkcUN1eDJsSy84QXVYL1d3bGM5UnkyT2pYTjNTTzZhL1hMd2tSRTNtRFlFMG5NdW44ZlNqOWFVRzArZUUzM0hqRGMvd0JVSFRwS1ZCa1JCUXFHUFpGRVhQbVhVTEx3WTFoLzJYMWxwVXdHN2EyOVlYamdRU2piM2lCZGNVUVVVQmoyUkkzTjRVRDVWLzlEK2NvdkFKdE5YSzFNU2tibzVLZWd2Q0ZSd3VLSUtCQXg3SWtha2UzZ0FaUjgrQTg0cXd6aUl0UHJZZnpMV0FRTkdjcEJjSWpJTHhqMlJJM0FWVmlJMG44dWhHWEhkby8xdW9GL1FQQ2pqOVk1QnpnUjBmVmkyQlA1azlNSjArcXZVZjdmRlI2UDBpbmk0aEU2K1Ntb09xWklXQndSdFJRTWV5SS9jZVpkUk5HYmI4QnhLdnZLU3JVR3hnY2ZoSDdrM1FDZnRTYWlSc0t3Si9JRFM4WldsUHpqZlFnV2k3aE9jL010Q0pud0dPU1JVUkpXMXZ5b1U5T2tMaUdnOGUrM1pXRFlFL21TellhU1JSL0QvT01HY1pVOE1oSWhUMDZDcHR0TkVoYldmTG5LeTJEUHpvWXFrVThwK0pvOUt4TXVrMG5xTXFnUk1PeUpmTVI1N2l3SzMzamRZMVk2YmU4K0NKbjhOR1JhcllTVk5XL0t4Q1E0c3JNWTluNWd6OHFDS2lsSjZqS29FVERzaVh6QXZPRUhsUHh6RVdDcjdJU25WQ0w0MGZFSSt1TndhUXNMQU5xKy9XSFpzc2s5dXgvNWxPM0FyOURkUGtqcU1xZ1JTRC9sRWxFekpsaXRLSjQ3QnlVTFBoQ0RYaDRaaGNpMzNtYlErNGkyZTNmSXRGcVl2dVhNYkw1VXZ1cHJ5STFHYURqblFvdkFLVzZKR3NpUms0T2lOMmQ1REpDajZYa3pRcDkrRmpLOVhzTEtBbFB4L0hsUTNYZ2o5SGVOa0xxVVpxOTg5ZGR3bkRxRjBLZWVrYm9VYWlRTWU2SUdxRmo3TFVvLy9kZVZHZXJrY2hqSGpJVisxRDNTRmhiZ1NqNytFSUxaQW5WYUdsUkpTVkFsSlV0ZFVyTmh6OHFFUFNzTHRnTy9RbTQwSW5qQzQxS1hSSTJJWVU5VUQ0TEpoT0w1YjhPNmQ0KzRUaDRlanJDcDA2RnEzMTdDeWxvTzY3NjlzR3pMZ0QwckMzSzlIcmJEaDZRdXFjbFRwM2FCeTFRT1ZWSVNOUDBHUU51MXE5UWxVU05qMkJONXlYbnVMQXBmblFsbjNrVnhuYnByTjRSTmVZN0QzUkpSazhiZStFUmVzSjg4Z2NLWmY0ZFFYdTVlSVpQQjhPRC93WEQvZzV5OGhvaWFQSVk5MFRWWWQrOUMwWnV2aTIyWlRvZXdhUzlEbmRaRndxcUlpTHpIc0NlcWcvbkhEZTdINmlySkl5SVE4ZHJyVU1TM2xyQXFJcUw2WWRnVDFhSnM2YjloK21xbDJGYTJTVUQ0YTY5REhoWW1ZVlZFUlBYSHNDZTZtc3VGNG5mbnc3SmxzN2hLM1RrVllTLy9IVEtkVHNMQ2lJZ2FobUZQVklWZ3RhTG96Vm13SFRnZ3J0UDI3b1BRWjU4RGxQenZRa1RORTM5NkVWVVNMR1lVL3YxbDJJOGZGOWZwUjR5Q2NkeWpFbFpGUkhUOUdQWkVjSi9SWHgzMHdZODlnYUEvRHBPd0tpSWkzMkRZVTRzbldLMG9uUGwzajZBUGZXWUt0QU1HU2xnVkVaSHZjTlk3YXRIRW9EOTZSRndYTW5FeWc1NklBZ3JEbmxvdW02M0dvTmNOR2l4aFVVUkV2c2V3cDViSlprUGhyRmNaOUVUVUlqRHNxZVZ4T0ZBNDYxWFlEaDBVVndVLzlnU0Rub2dDRnNPZVdoYUhBMFZ2ektvVzlPeDFUMFNCakdGUExVclIyM05nM2I5UGJCdkhqV2ZRRTFIQVk5aFRpMUgrMlg5ZzNibFRiQnZIallkK3hFZ0pLeUlpYWh3TWUyb1JMQmxiVWY3bGY4VzIvcDQvTWVpSnFNVmcyRlBBcy8xMkdNWHZ6QlBibWw2OVlQekxXQWtySWlKcVhBeDdDbWpPQytkUjlQcHJnTk1KQUZBbUpTUHN1UmNCbVV6aXlvaUlHZy9EbmdLV3E3UVVoWDkvR1lMWkRBQlFSRVVoZk9acm5MMk9pRm9jaGowRkpvY0RoVFAvRHVlbFN3QUFtVTZIOE5kZWh6dzRXT0xDaUlnYUg4T2VBbzhnb09qdE9YQmtaYnJiQ2dYQ1h2NDdGSzNpcEsyTGlFZ2lESHNLT09WZmZ1SHhpRjNvTTFPZzdwd3FZVVZFUk5KaTJGTkFzUjAraFBMUFB4UGIraEVqb2UzYlQ4S0tpSWlreDdDbmdPRXFMa2JSbk5tQUlBQUFWTzA3d1Bqd09JbXJJaUtTSHNPZUFvUFRpYUxaYjBBb0t3TUF5RU5DRURiOVpVRE9iM0VpSXY0a3BJQlF0blFKN0w4ZmN6ZGtNb1JOZXhueWtGQnBpeUlpYWlJWTl0VHNXWC9aRGRQcVZXTGIrSmV4VUhYb0tHRkZSRVJOQzhPZW1qVm5YaDZLNTgwVjI1cnVQYUMvNTA4U1ZrUkUxUFF3N0tuNXN0dFI5TVlzQ0JZTEFFQWVHWVhRNTErUXVDZ2lvcWFIWVUvTlZ1bS9sOEJ4K3BTN29WUWlmTWJmSWRQcXBDMktpS2dKWXRoVHMyUS9kaFFWMzY0UjI2R1RuNGF5N1EwU1ZrUkUxSFF4N0tuWkVTd1dGTDE5NVQ2OXR2OEFhUHNQa0xBaUlxS21qV0ZQelU3cDRrVnc1YnNudUpHSGhTSGs4YjlKWEJFUlVkUEdzS2RteGJwL0g4dy9iaERib1ZPZWh5d29TTUtLaUlpYVBvWTlOUnRDZVRsSzNwa250bldEaDBDZG1pWmhSVVJFelFQRG5wcU5rbzgvaEt1MEZJRDdNYnZnUjhkTFhCRVJVZlBBc0tkbXdicHJKeXdaVzhWMjJIUFBRNmJWU2xnUkVWSHp3YkNuSnM5VlVvTGk5OThWMjBGM2pZQ3FZNHFFRlJFUk5TOUtxUXNndXBiaWQrZEJNSmtBQUlyWVdBVC9aYXpFRlpHVXJLZDN3WjY1QmM2Q1RNZzFSdGpQSDVDNkpLcWtqT3NDd1ZvT1JVUXkxTzBHUXAzUVUrcVNxQkxEbnBvMHk5WXRzTzNmNzI3SVpBaDkva1ZBclphMktKS01hZk03RUp4T3FPTFRvZTF5RDVTUnlWS1hSRmR4NUdmQ1daQUoyNG1mWUQrMUhmcitUMGxkRWdHUUNZSWdTRjBFVVkxc1Z1Uk5HQTlYY1RFQVFEOWlKSXpqMkNtdnBTcmI4QVpVcmRLZ1RSMGhkU25rSmZQQnIrSEkreDNHUVZPbExxWEY0ejE3YXJMS2xuOG1CcjA4TkJTRy94c3RjVVVrRmRQbWQ2Q01aZEEzTjdvdWQwTVYzUUdtTGU5TFhVcUx4N0NuSnNsNTdpeE1hMWFMN2VCeDR5SFRjWktibHNoMmVpY0VseE82TkFaOWM2VHRjamNFdXhtMm5GK2tMcVZGWTloVGsxVDh3WHVBeXdVQVVIWHN5TEh2V3pCYjVsYW80cnBJWFFaZEIxVjhPbXlaVzZRdW8wVmoyRk9UWTltNkJmWmp4OXdOaFFLaGs5akJweVZ6Rm1SQ0VjR09lTTJaSXJJZG5Qa25wUzZqUldQWVU5TmlzNkwwWC84VW0vb1JJNkdJYnkxaFFTUTFtY2JBWHZmTm5ES3lIV1FhdmRSbHRHZ01lMnBTcnU2VVoveS9QMHRjRVVuTmNmNmcxQ1dRRC9EZlVWb01lMm95cW5YS20vQTRvTlpJV0JFUlVXQmcyRk9UVWJyNG4yS25QSFZxR3JTOSswaGNFUkZSWUdEWVU1TmdQM1lVMXYzNzNBMkZBaUVUSjB0YkVCRlJBR0hZVTVOUXNtaWh1S3kvOHk0b1ltTWxySWFJS0xBdzdFbHlsbTBaY0dSbEFnQmtPaDBNOTk0dmNVVkVSSUdGWVUvU2NybFE5dTlQeGFiK25uc2hNeG9sTElpSUtQQXc3RWxTRmV2WHdabVhCd0NRaDRUQU1IS1V4QlVSRVFVZWhqMUpSckJZVUw1aXVkZzIvSGswcDY4bEl2SURoajFKeHJSNkZWd2xKUUFBUlhRMGdnWVBrYmdpSXFMQXhMQW5TUWhsWlRCOXRWSnNHeDhlQjhqNTdVaEU1QTlLcVF1Z2xxbnN2NTlEc0ZvQkFNcWtaQTZnUTBRZUhJWFpjQmFlaGpNL0U4NkNURGp5M1Uvc0tDT1RvWWhJaGlLcUhSU2hiYUdNdUVIaVNwc0hoajAxT21mZVJWUjgvNTNZRHBud21JVFZFRkZUVS83elhMaE1CWkJyakZCRUprT1RkamYwbFpNaE9TckQzNTY1RlZiYk9zajFrVERjTmtYaWlwcytoajAxdXZML3JnQ2NUZ0NBdWxzM3FEcW1TRndSa1NkQkVHQXltVkJhV2dxYnpZWWJicWo5N0ZFUUJNaGtzbXNlYy8vKy9aZzZkU3FHRHgrT3laTnJIeUZ5MUtoUjBHcTFXTEZpUllOcWI4N3M1MzVGMmJxWjBQZjlHelFkN3FoeEczVkNPSkRRVTJ4Ymo2MUQwU2Yzd0RCMEpsUnhYUnFyMUdhSFlVK055bFZVQ1BQUEc4VjI4RU5qSmF5R1dwcmMzRnhzM0xnUlpyTVpack1aRlJVVk1KbE00cC95OG5MeHF5QUlBQUNOUm9OVnExWkJxYXorNDlMbGNtSFdyRmtBZ0lrVEp5SWlJcUxXOXhZRUFTNlhDNjdLK1I5cTQzUTY0YXo4WmJndUZSVVZtRE5uempXM2F5aUR3WURubjMvZWI4ZS9tbm52WjdDZit4VmhmL2tNTXJYMzArRnFPZzZGS3JFUHl0Zk5oQ09oSjNUZEh2UmpsYzBYdzU0YVZmbktMNjlNZHBQV0JjcGt6bE5PalVlaFVPRFRUeit0OVhXOVhnKzlYby9JeUVnWWpVWVlEQVlZalVhVWxKUlVDM0tYeTRWMzNua0hHUmtaaUkyTjlTcWdmY2x1dDJQNzl1MStPMzVvYUtqZmpuMDE4OTdQNEtvb1JQQ0l1UTNhWDY0eEluamtQSmkydkFmenZoWFEzY1RBdnhyRG5ocU5xN1FVRlJ0K0VOc2NGcGNhVzFSVUZHYk1tQUcxV2kwR3UxNnZoMDZuZzFxdGhsYXI5ZGkrc0xBUWVyMGVHbzNuVk1zbWt3bHZ2dmttZHUvZWplam9hTXlkT3hmUjBkRStyVFUvUHgraG9hRTFYbEVBZ0pDUUVLeGJ0ODZuNzFtVk43Y21mTUYrN2xmWXovM2E0S0N2U3QvL0taU3VuZ0psYkNkZTByOEt3NTRhalduMUtzQm1BK0R1Z2E5T1Q1ZTRJbXFKK3ZmdmozUG56aUUrUGg0QWNPN2NPVXlhTkFtOWV2WENFMDg4NGJIdGUrKzloNk5IajJMT25EbElURXdFQUJ3NWNnUno1ODdGMmJObmtaS1NndGRlZTYzR3MrQzc3cm9MRm91bDJ2cTFhOWRpN2RxMVlsc3VsMlA5K3ZVZTI5aHNOano3N0xNd0dBeVlQbjI2V092VkZBcEYvVDU4RTFTMmJpYkMvdktaejQ1bkdQSUtTajUvQkdHUC9NOW54d3dFREh0cUZJTEZqSXExMzRodDQvMjh6RWJTZVBYVlY3Rm56eDU4K3VtbmlJeU1SR3hzTEJRS0JWYXZYbzBSSTBhSXdYcnMyREZzMzc0ZENRa0pTRWhJZ01sa3d0S2xTL0gxMTE5REVBUU1HellNRXlkT2hFcWxxdkY5YnJycEp0Z3FmN2tGZ05MU1Vody9maHhSVVZGbzI3YXR1RjVldy9nU0NvVUM3ZHUzeCtiTm0vSDQ0NDlqOHVUSkdEeDRjSTN2azVHUmdmejhmQXdlUEJoNnZSNW56cHpCd29VTGE5eTJKaEVSRVhqbW1XZkV6M3pzMkRGMDY5Yk5vMFovS2Y5NUx2UjkvMWJuUFhxaG9oQ21uWXRoUDcwTGdzc0JaV1E3QlBWNkZNcVlUalZ1TDljR1E5ZHJQRXliNWtNLzhGbC9sZDdzTU95cFVaaStXUU9oOGl4SDBTb09tbHR1a2JnaWFxa0dEaHlJakl3TWZQVFJSNWd4WXdZVUNnWEdqeCtQVjE1NUJSOS8vTEhZNFc3eDRzVUFnSEhqeG1IRmloWDQ4c3N2WVRLWkVCb2FpdWVlZXc2M1hPTjcrTlZYWC9Wbzc5dTNEeSsrK0NKdXZ2bG1QUDMwMDNYdXExQW84UExMTHlNdExRMGZmL3d4M25yckxlemZ2eCtUSjArdWRxdmg2NisveHNHREI5R3paMC9vOVhxVWw1ZGoxNjVka012bEhtZitkcnNkTXBuTTQ3YUEzVzVIcTFhdHhQYnUzYnV4Yk5reVBQUE1NMzRQZTBmaEtiaktDMnJ0ZGU4dTBJeVNWYzhDTWhuMC9TZERwdExCdlA4TGxINHpGYUgzZlFSNVNNMVhQTFFwZjBUcHlaL2hMTXFCSWl6QlQ1K2dlZUdRWmVSL05pdE1xNzRXbTRZSEhnQWE2WDRnMGRVR0RCaUFMbDI2WU11V0xkaTdkeThBb0hmdjNtalhyaDEyNzk2Tm5Kd2NiTjY4R1FjT0hFQy9mdjJRa3BLQ2I3LzlGbWF6R1NOSGpzUW5uM3hTTGVoLy9QRkgyTzEybjljNmN1Ukl2UHZ1dTRpS2lzS0dEUnN3YWRJa25EMTcxcXQ5NzdqakRuejMzWGY0N3J2djhKLy8vQWNBMExWclYzSGRkOTk5VitOVmhjYmlMRHdGdWJidUdTN05CNytDeTF5RTRCRnpvVTRlQUZYQ3pURCs4VlhJOVJHd256OVk1NzR5alJIT3dsTytMTGxaWTlpVDMxV3NYdy9CWkFJQUtLS2lvT3MzUU9LS3FLVWJQMzQ4VkNvVnNyS3l4SFhQUFBNTVB2bmtFeVFrSk9DaEdqbGRBQUFnQUVsRVFWU0xMNzZBVnF2RkUwODhnZkR3Y0x6Kyt1dFl0R2dSSms2Y0NPTlZVekF2VzdZTWMrYk13ZlRwMC8xU2E0Y09IYkJnd1FLa3BLVGcxS2xUZVBMSkp6M3FicTZjK1psUVJOYjlOSTR0YXlzMHlmMGgxMGRXN21TRFRLMUg2UDk5Q2szS0grdmNWeG5aRG83OGs3NHF0OW5qWlh6eUw2Y1Q1VlhHd05mZjh5Y2dBRG9WVWZPV2twS0M1Y3VYaXgzck1qSXlzR0hEQm93YU5Rcng4ZkdZUDM4K3NyS3lFQlVWQlFCSXJ1VVIwYVZMbDJMWnNtVlFxOVVZUFhxMFYrOWRWRlNFakl3TVhMeDRFYm01dWNqTnpjWElrU1BSbzBlUFd2Y0pDd3ZEMjIrL2pYbno1c0Zpc2RRNXlFOXo0U3pJaENidDd0bzNjRG5nTER3RlRmdEJxTmk1R05ZajMwS3dWVUFSbVF4OXYwbTEzck8vVEJHWkRPdWgxVDZ1dXZsaTJKTmZtVGYrQkZkUkVRQkFaZ3ptekhZQnlHVXFnR0F1aE10YURzRldBZGd0RUJ3V0NIWXpCSHZsMThvMkxpODc3SURUQnNIbEFGd09DRTczVjdnYzduVk9Pd1NYRTNCVTc4M3VLMVY3MEo4OWV4YmJ0MjlINzk2OUFiZ0gwa2xKcVgxa1I0dkZnbmZlZVFjYk4yNkVUcWZEekpremtWN2w2WkxjM0Z5c1c3Y08rZm41dUhUcGt2Z1ZBTFp2MzE3dCtmaDc3cm5ubXZXcTFXcTg5TkpMY0RnY1hsMStQM3o0TU9iTm13Y0FZa2ZCbkp3Y2NSMkFhdzd3NDArTy9FeHhDTnlhQ05aeVFIREJjdkFyeUhSaDBQZC9HaENjTU85ZFhublAva1BJUTFyWHVyOHlzaDFNUExNWE1lekpyMHhyVm9uTGhydnZCbXA1WnBpYUhsZkpXYmpLOCtHcUtJQ3JvZ2l1aWtLNEtvb2dtS3NzVzBxa0xyUGUzbjc3YlpncWJ5dGRkdmsrK0pvMWE3Qno1MDZQMXdZTkdvUStmYTVNMUhUbzBDSE1uVHNYRnk1Y1FFeE1ER2JObWlVK2xuZVowK25FWjU5NVBrNFdHaHFLNU9Sa3hNVEVJRFkydHRwWGI5WDIzUDNWenA0OVcrMytma0ZCZ1YrZnpmY2x3ZVh1QXlFSUxvU01uQXVaS2dnQW9JenJpdUxQSDRiNXdQK2c3LytVbENVMksvekpTMzVqUDNvRWpqTm4zQTIxR2tGRGgwbGJFSGx3Rm1UQlZaNEhaOWxGdU1yeTRDcDNmM1dXWFlSZ0xwSzZQTC9adm4wN3lzckthbnp0K1BIak9INzh1TWU2RGgwNkFIQUg1ZEtsUy9IOTk5OURFQVRjZXV1dG1ESmxDa0pDUXFvZEp6NCtIbzgrK2loaVltSVFIeCtQMXExYkl5Z295S3Y2eG80ZDYzV2cxMlh3NE1HWU5Ha1NBS0M0dUJoanhveEJlbnE2K0xRQjRCNkhYeXJLeUdRNDhqUGRZOTNYNEhLNHErSzdpY3NBSU5kSFFCblZIczdLV2ZCcTQ4Zy9DV1ZrTzk4VjNNd3g3TWx2VE45ZEdUaEVOK0EyeUx6OFlVYytKTGpnS2owUFIrRnBPQXRQdWY4VW5ZYXorS3o3c3JrUHlIUmhrQWVGUTZZMVFxYlVRcWJTVmY2cFhGWnFBYkd0ZFcrajFBSUtKV1J5SlZENVI2YW8vQ3BYQWdvVklGZEFwZ3BDNGNkMVBKclZBTysrKzY3SDBMWkZSVVdZTm0wYW5FNG5Ibjc0WWZGUy9tWGg0ZUg0NXB0dnNIRGhRbGl0VnVoME9qeisrT01ZTnF6dVgxNGZmTkE5bG9UVmFvWEw1WUxaYlBhcXZ1SERod05BdGUwMUdrMjllczhyRkFyb2REcVBZOG5sY25HZDFCUVJ5WEFXWkhwTWFsT1ZUSzJIVEJkYTgvZXA0QUpVMnVycnEvQ21BMkJMd3JBbnZ4REt5bURabGlHMjlTTkdTRmhOU3lEQVZYWlJESFJINFdrNGkwN0JXWlFET0J2MlNKZzh1QlhreGhqSWRXR1FCMVVHZWxBWTVFRVJrT3RDSVE4S2cwd1g1dVBQNFg4SkNaN1BYYTlZc1VJTS84akl5R3FYNUFHZ1hidDJjRGdjR0R4NE1NYVBINC93Y00rejBWT25UbUgrL1BtWVBuMDZZbUppUEY2YlBIbXlUM3JQdi8vKyszWDJJMmh1RkZIdFlNL2NXdWMyNmpZOVlUdTFBNEsxRERLTit5a0lseWtmamtzbm9PdjJRSjM3T2k2ZGdPYkcyM3hXYjNQSHNDZS9xRmkvVHB6d1J0VytBNVJ0T0xDRnI3aktMOEZabEFObllSYWNoYWZoTERvTlIwRTI0TFJkZStjcUZPR0prQnVqSVRmRVFHR01kZ2U3TVFZS1F6UmtRVFZmV2cwMDI3ZHZ4OGFORzZIVmFtR3hXSERwMGlVOC92amptRGh4SWxKVFU4WHRVbEpTOEovLy9BZVJrWkhWamxGUVVJQVpNMllnTnpjWGE5YXN3Vi8vK3RjYTMydm8wS0hpOHJsejUzRG8wQ0drcDZkN0RHcXpidDA2UkVSRW9HZlBLMmU3UjQ0Y1FVNU9UcjAvbTlQcEZNL29yVllyQU5UckNvTy9LVUxid21xcnUvK0Fyc2REc0ozYWp0SnZYb1N1KzJoQWNNSDh5MUxJTkFab1UwZld1YTlnSzRjaXpQK2pBRFlYREh2eVBVR0FhZDEzWWpQb0dwYzdxVzR1MHlYWXoreUYvZXgrMk0vOVd1Lzc2WEpqTEJUaE4wQVprUWhGK0ExUWhMVjFqeW9tYjluLy9YTnpjL0hXVzI4aFBqNGVBd1lNd1BMbHkzSDA2RkZrWjJkanlwUXBHRDkrUE82Nzd6NXgrOXFDL29VWFhrQnViaTU2OSs2TlJ4OTl0TWIza3N2bG1ESmxpdGhldjM0OURoMDZoS0ZEaDJMUW9FSGkrblhyMWlFaEljRmoydzgrK0tCQlliOWh3d1pzMkxEQlk5MkJBd2N3b29sY1pWTkczQUM1UGhMV1krdWc2VGkweG0za3dhMFFmUGQ3cU5pNUdPVWIzNElNTWlqajAySHMvVGhrMnVCYWoyMDVzaGFLNERpT25sZEZ5LzdmVG41aDNmTUxYUG41QUFDWndRQmRuMzRTVjlTOENOWXkyTS90ZDRmNzJmMXdsWjczYWorNVBzSWQ1dUdKN2tBUHZ3SEs4QnNBcGViYU83Y3d4Y1hGbURadEdpd1dDNlpObTRaOSsvWUJjRStTYysrOTkyTFdyRmxZdEdnUmZ2dnROenovL1BQUTY2dVAzWjZkblkyWFgzNFplWGw1U0V0THcvVHAweVVka2U1cThmSHg2TlNwN21mUnIvNWxvTEVaYnB1Q29rL3VnU3F4RCtTYW1rZlRVNFFsd1BqSDE3dytwc3RjRFBQdUpRaDcrRXRmbFJrUUdQYmtjeFhmVnptckgzUUhVTXRFSVZUSllZWDl3cUhLTS9mOWxiMk1oYnIza2NtaGlHd0hWYXRVS0dOVG9ZcnJVdWVaRGwxUlZsYUdxVk9uNHN5Wk14Zy9manphdDI4dmhqMEFkT3ZXRFI5ODhBR21UWnVHYmR1MndXcTFZdmJzMlI3SFdMOStQVDc0NEFOWXJWYjA3OThmTDd6d0F0UnFkV04vbERxbHBhVjVYQ0dvU1dabUppSWlJaHFwb3BvWmhzNUUrYnFaQ0I0NTc5b2JlNkY4M1V3WWhzNzB5YkVDQ2NPZWZNcVZmd25XZlh2RnR2N09PeVdzcHVrU2JCV3duOW9PYStZVzJNL3V2WFluT3FVV3FwZ1VLRnVsUXRrcUZhcVlUanhqYjREYzNGeE1tellOWjg2Y3dmRGh3L0hBQXpWMzhvcVBqOGQ3NzcySE45NTRBeE1tVEJEWDUrWGw0ZjMzMzhldVhic0FBS05IajhiWXNXTWJiZTUzYjdScjF3N0xsaTN6NmxHLytzeU81eStxdUM1d0pQU0VhY3Y3MFBlZmZGM0hLdC84TGxTSmZhQ0s3ZXlqNmdJSHc1NTh5clQyVzNGWjNhMGI1SkZSRWxiVHRBaldNdGl5TW1ETHlvRDkzUDQ2SDMyVDZjS2dhdFhaZmRiZUtoV0t5SGFBck9sY0ltNnVmdnJwSjV3NWN3WURCdzdFNU1sMUIwdG9hQ2ptenAwTEFEQ1pURmk1Y2lXKytPSUwyR3cyUkVSRTRLbW5uc0t0dDk3YUdHWFhpMHFscXRjZ1BVMkJydHVETU85YmdkTFZVMkFZOGdyazlieEs1VElYbzN6ZFRLZ1MrMERYOWI1cjc5QUNNZXpKZCt4MlZHejRRV3pxL3poY3dtS2FCc0ZTQWx2bVZ0aXl0c0orL29ENytlQWF5RU5hdXkvSnQwcUZLclp6clZOMzB2VVpQWG8wMnJadGkxNjllbmwxZjcyNHVCamZmUE1OdnZycUs1U1hsd01BN3J6elRvd2ZQNzdHKy9pQWU5clk5OTkvWDJ4ZnVuUUpMcGZMWTVqYWMrZk9BWEIzeUR0dzRJREgvbGNQYVh2a3lCRUF3T2VmZnk0TzRETmd3SUJxWSttLzlkWmIwR2l1NzJyUGhRc1hybXYvNjZHNzZVRW9ZenVoNVBOSG9PczFIdHByVEhSem1lWElXcGgzTDRGaDZFeWUwZGVCWVU4K1k5NjJGVUxsRDBSNVNDZzBQV29lTENQUUNSV0ZzR1p1aGkwckE0NExoMUh6L1hjWmxMR2RvRTdxQjNYeUFNajEwdDQzYlVuNjl1M3IxWFpuejU3Rlk0ODlKbzRyMzZOSEQ0d1pNK2FhejdvN0hJNGFoNlN0YWQyQkF3ZXFoWDF0UTlydTJMRkRYRTVJU0JERFhxMVdRNnZWK3VSWmZuOU0wMXNmcXJndUNIdmtmekJ0bW8vU2t4c2gwd1JER2RrT2lzaGtjVFE4Ui81Sk9QTXo0YmgwQW9MTkJFVndLM2JHOHdMRG5ueW00dnZ2eGVXZ08rOEVtbERQWkg5emxlZkJscmtGdHF5dGNGdzhXdk5HTWptVXJkS2dUdW9IVFhKLzkraGcxR1MxYnQwYTk5MTNIekl6TS9IUVF3K0p3K1plaTFhcnhmTGx5LzFhbThGZ0VKZXY3ang0UFM3UDRpYzEvY0JuSzhlU09BVkgva2xZRDYwV0o3VzVIUDZhRzIrNzhoZ3BYWk5NRUlScmRQc2x1amJIbVJ6a1QzclMzWkRMRWZQdi8wQm1yUGxSbW9BaHVHQS92UlBtUTZ2Z09QZHJ6ZHZJRlZERmRZVTZxUy9VeWYzRlVjREllNFVmMzRId3gzKzQ5b2JVcFBIZlVWbzhzeWVmTUsxWkl5NXJlL2NKNktBWGJPV3dIdmtPbHQrK2dhdnNZdlVONUNxbzJ0emt2a1NmMkFjeWRjMzNkb21JR2d2RG5xNmJVRkVCOCtaTllqdFFaN2R6RnAyRzVlQlhzQjcvcWZyUXRBbzExQWs5M1dmd04vUUdWRTFqc2hFaUlvQmhUejVnM3ZnVFlIT1B2YTJJallXNnlwaml6WjdnZ2kwN0E1WkRhK0M0Y0xEYXkzSmpMTFJwSTZGSithUEhOSnhFUkUwSnc1NnVXOFZQUDRyTCtydnFucHlpdVJDc1piRDg5aTJzdjMwTGwrbFN0ZGVWOFYyaFM3c2JxaHQ2QVdnNkE2b1FFZFdFWVUvWHhYbmhQQnpabFkvOHlPWFEvZUYyYVF1NlRzN0NiRmdPL0EvV2t6OVhIOVZPcVlIbXh0dWhTLzhUNUtGdHBDbVFpS2dCR1BaMFhjeGJ0b2pMbW00M1FhWnJudmVxblVVNXFOaXhDUGFjM2RWZWt4dWlvVTBkQVUybllaQ3BEVFhzVFVUVXRESHM2YnFZZjk0b0xtdjc5WmV3a29aeG1RcGczdjBwckw5dndOV0QzeWhicFVHYk5ncnF4RDRjcXBhSW1qV0dQVFdZNC9RcE9ITXJoOWRVS0tDOXBaZTBCZFdEWUt1QWVkOXlXQTZ0cXRhelhobmRFZnArRTZHSWFpOVJkVVJFdnNXd3B3YXpaR3dWbDdVOWIyNGVsL0JkRGxnT3I0WjU3M0lJMWpLUGx4UVJTUWk2WlJ4VUNUZExWQndSa1g4dzdLbkJLcHJWSlh3QnRoTWJVYkY3U2JXQmNPVEJyUkRVY3l6VU45NEc5cXdub2tERXNLY0dzWjg4QVZkK3ZydWhWa1BicytsT2V1TTRmeENtYlIvQldaRHBzVjZtQzBOUWo5SFFwQXdINUFxSnFxTnJVY1oxa2JvRThnSCtPMHFMWVU4Tll0bDZwUmUrOXBaZWdQcjZwdGIwQjhGYUJ0T1c5MkRMM09LeFhxYldROXYxZnVpNjNBTW9tMTdkNUVtd2xzT1Jud2xsWkxMVXBWQURPZkpQUXJDYXBDNmpSV1BZVTRPWXQyV0l5N3ErL1NTc3BHYTJrNXRneWxnQXdWSnlaYVZDRFczYUtPaHVlcENQMERVamlvaGtPQXNZOXMyWk0vOGtGSlZUMUpJMEdQWlViL2FqUjhSTCtES3REcHJ1UFNTdTZBckJYSXp5VGZOaFA3M3p5a3FaSEpxT1F4SFVjd3hrUWVIU0ZVY05vbTQzRUxZVEc2SHBjSWZVcFZBRDJjL3NnN3JqRUtuTGFORVk5bFJ2NXFxWDhIdjNCcFJONDl2SWR1SW5tREkrOU9obHI0aElndUgycVZDRTN5QmhaWFE5MUFrOVlUKzFIWmFEWDBQYjVXNnB5NkY2TWg5WUNaazJHT28yM2FVdXBVWGpTQ0ZVUDRJQXk3WnRZbFBiQkM3aEMrWWlsSzJkanZLZjVsd0plcmtDdWg0UEllUlBDeGowQVVEZi95azQ4bjZIK2VEWFVwZEM5V0Erc0JMT2dpem8rMDJVdXBRV1R5WUlnbkR0ellqY2JBY1BvUER2THdNQVpIbzlZcFl0QitUUy9jNW8vZjBIVkd6N0dJS3RYRnluQ0dzTHc2Q3BVRVR3SG0rZ01XMTVINExkREZWOE9oU1I3YURrZmVBbXg1Ri9Fczc4azdDZDNRZTVKcGhCMzBRMGpldXYxR3lZdDFZWlNLZFBYOG1DM21VcWdHblRmTmpQL0hKbHBVd08zVTEvaHE3N253RTV2N1VEa2I3L1pOaHlmb0V0Y3dzc2gxWkRwdEhEY2I3NjFNTWtEVlZjT2x6V2NpZ2kyMEhiY1FoVXJYbnB2cW5nVDBUeW5zc0Z5L1lxdmZBbEdrakhldlI3Vk94WUNNRldJYTdqMlh6TG9VN29DWFZDMHgzWGdhZ3BZdGlUMTZ6NzkwRXd1WitWbFllRVFwMmExcmdGT0cwby8ra3QyTEtxUERjdmswUFg3VUhvZWp6RXMza2lvbHJ3cHlONXpiTHJ5dU5zMnI1OUFWbmpEUzNyTWhXZzdQdVg0Y3kvTWdvZXorYUppTHpEc0NldldYKzVjbis4TVdlNGMrVDlqckx2WjBBd0Y3dFh5T1RRZFhzQXVoNS80ZGs4RVpFWCtKT1N2T0k0Y3dhdW9rSjNRNjFwdEV2NHRoTS9vZnpuZVlETEFRQ1FxUTB3RHBzRlpXem5SbmwvSXFKQXdMQW5yMWozN3hXWE5lbnAvdStGTDdoUXNXTVJMQWUvRWxmSmcrTVFmTmYvZzl3WTY5LzNKaUlLTUF4NzhvcDFiNVd3djhtL2o5TUl0Z3FVcjM4VjluUDd4WFdxK0c0d0RIa0ZNbldRWDkrYmlDZ1FNZXpwMmh3TzJINDdMRGI5ZWIvZVZYSU9wV3VudzFWNi9zcjdwWTVFVUo4bkFCa0hmQ1FpYWdpR1BWMlQ5Y0N2Z01OOXoxd1JGd2Q1dUg4bWs3R2YzWWZ5OWE5QnNGYytQeStUUXovZ0dXZzRnUVlSMFhWaDJOTTFXZmY1L3hLKzVjQktWT3hjREFndUFKVWQ4WWJPaERLdWkxL2VqNGlvSldIWTB6Vlo5KzBUbC8wUjloVVovNERsOEJxeHpZNTRSRVMreGJDbk9ya0tDK0c4VUhuL1hLbUVwa3U2VDQ5L2RkQXJXM1dCOFkrdnNTTWVFWkVQTWV5cFRwWmRPOFJsZFZxYVQrZXVOMjErQjlhajM0dHRWY0xOTUE1OUZaQXJmUFllUkVURXNLZHI4TGlFMzgxM2wvQ3ZEbnAxWWg4WUJyL01vQ2NpOGdPR1BkWE81WUwxd0FHeHFlM3VtN0N2TWVqdm1NRkg2NGlJL0lSaFQ3V3lIVDRFMkt3QUFIbFlPQlR4cmEvemlBSk1tOTlsMEJNUk5US0dQZFdxNmlWODdjMjNYT2ZSQkpSdm5BdmI4Ui9GTmVwMkEyRzRmU3FEbm9qSXp4ajJWQ3VQOGZCdnV1azZqbFJMMEE5NkNVRGpUWk5MUk5SUzhaU0thdVFxTFlYajlHbDNReTZIdW11M0JoNkpRVTlFSkRXZTJWT05yTHQzaWN2cVRwMGgwMmdhZEJ6VDFuOTRCTDJtNHhEb0IwNjU3dnFJaU1oN1BMT25HbGtQSFJTWEd6cHFudVhRS2xoLyswWnNxOXNQZ243Z3M5ZGRHeEVSMVEvUDdLbEc5bU5IeFdWMVd2M0hwN2VmK1FVVjJ6Njhjb3lrZmpEODRRV2YxRVpFUlBVakV3UkJrTHFJNjdYeDRtSHNLOHBHamlrZlp5b0twQzZIQWtpYm9BaTAxVWZocHJCRTNCYlRXZXB5aUlnYXBGbUhmYkd0QWd0T3JNT2V3aXlwUzZFVzRPYUlkcGgwNDFBWVZGcXBTeUVpcXBkbUcvWUhpMDlqL3JGdlVXSTNTMTBLdFNBUmFpT2U3VGdjblVLdWQ0QWhJcUxHMDJ3NzZQMlFlNUJCVDQydXdGYUc3eTdzbDdvTUlxSjZhWlpodi9YU01XeTc5THZVWlZBTHRlM1M3OWg2NlpqVVpSQVJlYTFaaHYzNkM3OUtYUUsxY1B3ZUpLTG1wRm1HZlo2bFZPb1NxSVhqOXlBUk5TZk5MdXlkZ2dzRjFqS3B5NkFXcnNCYUJxZmdrcm9NSWlLdk5MdXdWOGprY0tGWlBrQkFBY1FGQVFyTzFrZEV6UVIvV2hFUkVRVTRoajBSRVZHQVk5Z1RFUkVGT0lZOUVSRlJnR1BZRXhFUkJUaUdQUkVSVVlCajJCTVJFUVU0aGowUkVWR0FVMHBkQUJGUmZWUVVia1ZGL2diWVRMOURvUXFCcFdTUDFDVlJJOUtHZElmVFhncTF2Z09DSW9jZ0tMeVAxQ1UxQ3d4N0ltbzJDazdPZ3VCeVFCdmFFOEh4RDBHdGJ5OTFTU1FCbStrNGJLYmZVWkgvUGN5Rm14RFJicnJVSlRWNURIc2lhaFl1SFpzS2JVZzNHRnM5SUhVcEpERzF2ajNVK3ZZd1JOK0ZzZ3VmSS8vNHk0aHMvN3JVWlRWcHZHZFBSRTFld2NsWjBJWXk2S2s2WTZ2L2c4YllHWVdaYjBwZFNwUEdzQ2VpSnMxY3VCV0M0SVF4bGtGUE5UTzIrais0bkdhWWk3WkpYVXFUeGJBbm9pYk5sTDhCMnBEdVVwZEJUWncycEFkTStSdWtMcVBKWXRnVFVaTm1NLzBPdGI2RDFHVlFFNmZXZDRETjlMdlVaVFJaREhzaWF0SVVxbUQydXFkclVoczZRcUUwU0YxR2s4V3dKNkltelZLeVYrb1NxSm5nOTBydEdQWkVSRVFCam1GUFJFUVU0QmoyUkVSRUFZNWhUMFJFRk9BWTlrUkVSQUdPWVU5RVJCVGdHUFpFUkVRQmptRlBSRVFVNERqRmJRQlF5aFI0SkdrZ3NzdnprRmwrRWFkTmwrQ0NVTy9qeEdwRDBDbWtOUURnVEVVQlRwVGwrclRPRUZVUVpBQmNFRkJxTjN1OW4xNnBnVXFtQUFDVTJzME4rbXhFUkMwWnd6NEFkQXlPdzdDNGJnQUFpOHVPc1RzV3dPWnkxUHM0ZzJLNzRFOXRiZ0VBZkhSaWc4L0QvcE5lVDBBT0dTNVpTekZoOXlLdjkzc2haUVM2aExZRkFEeTJleEh5cktVK3JZdUlLTkF4N0FOQWFtZ2JjWGwvNGFrR0JUMEFwQVRIaTh2SFNzOWRkMTFFUkUyWnpYUVM5b3BNMkV5L1YvNDVEZ0JRNjl0RHJlOEF0YUVqVkxva3FQWHRKSzcwK2pIc3IzSnJaSHZjRWxHL2Y5aVZPVHR4MWx5SXdiRmQ4SERTQUovVVlYSll2VDc3dlh6V0N3QzdDazQwNlAwVU1qbmFHV1BGOXo1VGtkK2c0eEFSTlFmNUoxNkIwNW9IdVNvRWFuMEhCTWVORmlkY3NwbU93MmI2SFJYNVA4SGxYQVdGT2hxUk44NlV1T0xydzdDL1NxSStHZ09pTzlWcm54OXpEK0dzdVJBcXVRSkJDbzJmS3F0WmtFS045c1pXQUFDSDRNS2Vnc3dHSFNmSkVBMjEzUDN0OEh2WmVkNFZKL0tob3FJaW5EeDVFZ2tKQ1lpSmlaRzZuQWJKeTh0RGFHZ28xR3ExeC9xY25Cd0VCd2NqTkRSVW9zcnF4MUs4RzNuSHBpQTg4WGtZWWtiVXVJMU9IUWxkV0creFhYNXhOYzdzSElDb2xQblFoblJ2ckZKOWlyM3hmYWpDWWNVbGE2bHYvbGk4dXkvZEpiUXRGREwzUCtQaGtqTXdPYTBOcXIxamxVdjRSMHQ0Q1o5YU5rRVFVRjVlanZQbnorUFVxVlBYM1BaYURoMDZoR25UcG1IYnRtMitLckZXVTZaTXdaQWhRMUJVVkZUck5pdFhyc1NRSVVPd2R1MWFyNDU1N05neC9QV3ZmOFhDaFF1cnZUWnYzanc4L1BERDJMTm5UNE5yYml6Rlp4YWorT3kvMExySDk3VUdmVTBNTVNNUjErTWJGT2Q4aEpLem4vcXhRdi9obWYxVnZqNjdHK3N2L09xeDdzRzJmVEFvTmcwQThOR0pIN0MzTU12ajlaTEtudVdiOG81Z1U5NFJ2OVYyUzBRN2owdjJBTkFoT0U1YzFpczArR3Z5N2JYdWY2THNBamJsSGNIZHJYc2lSQlhrOFZyWHNCdkU1UnVOc1hnNDhkcTNJdzRVbjhiK29ycC9FUHBEai9CazdDdk1ZcTk4cXJmYzNGeHMzTGdSWnJNWlpyTVpGUlVWTUpsTTRwL3k4bkx4NitVUTEyZzBXTFZxRlpUSzZqOHVYUzRYWnMyYUJRQ1lPSEVpSWlJaTZsMVRYbDRlN0hhNzE5dkxaRExFeGNYVityclQ2WVRMNWFyemx4QkJFT0J5dWVCeXVieDZ6NlNrSklTRmhXSE5talhvMGFNSGJyMzFWZ0RBenAwN2NlVElFVVJFUktCRGh3NVlzV0lGVHA0ODZmVm42ZFNwRSs2NTV4NnZ0NzhleFdjV3cybkxSMnhxOVY5WXZLRlFCaU0yYlRFS010OUV5ZGxQRU5KNm5JOHI5QytHL1ZYTVRodk1UcHZIT2t1VmRwbkRnZ0piZVdPWEJjRGRnZTV5ci91YTNHaU14WTJWOTkxcnNqbFBnMDE1UjNCN2JCcmlkZUcxYm5lemwzMFdiQzZuUjlqSGFrUHhVYy94MTl3dlNoT01yL3M5VitOcjM1M2ZqMzltL2xUcnZzUGl1bUZrNjU0NFdub084NDk5aTN4cm1WZTFFZ0dBUXFIQXA1L1dmbWFtMSt1aDErc1JHUmtKbzlFSWc4RUFvOUdJa3BLU2FrSHVjcm53emp2dklDTWpBN0d4c1hBNm5RMnFhY2FNR2NqS3lycjJocFhrY2puV3IxL2ZvUGRxS0xWYWphZWVlZ292dlBBQzVzK2ZqMy8rODU4SURnN0d2LzcxTHdEdXF3bEdveEVIRGh5bzF4bSswK2xzbExDM0ZPK0dwZVNYQmdkOVZSSEowNUI3NkZGb2pGMmhEYm5KQjlVMURvWTlOU3QzeHJ2dmw2VUV4K1BkbXg3R2doUHJzQ08vWVowU3FlV0ppb3JDakJrem9GYXJ4V0RYNi9YUTZYUlFxOVhRYXJVZTJ4Y1dGa0t2MTBPajhleUxZektaOE9hYmIyTDM3dDJJam83RzNMbHpFUjBkM2FDYXVuVHBncWlvS0k5MXVibTVPSDM2TkNJaUl0Q3VuZWN2MzNLNWIrKys1dWJtSWphMjlwT0V5N3AxNjRZQkF3WWdQajRlUnFNUnExYXR3cWxUcHpCczJERDA3TmtUQVBEY2M4L0JZckhnKysrL3gzLy8rMStNSFRzV3Q5MTJXNjNIMU9sMFB2c2NkY2s3TmdXdGUzenZzK05GZFp5UDgvdEdvczB0bTN4MlRIOWoyRGNqUzdJM1kwbjJackg5MEEzOXFqd1gvd04reUQzbzFYR2UzYmNVY3NqRTl1MnhhUmlmL0FjQXdKcHplL0Q1S2UvdUt6b0V6ek1aczlPR255LytWdXYyQTJNNlF3YjNXQUE3TGgydmNadmpaUmZxZk04M2Yvc2FqeVFOUk91Z0NPaVZHcnlRTWhMckx2eUtUekovaGwxbzJKa1Z0U3o5Ky9mSHVYUG5FQi92N3FkeTd0dzVUSm8wQ2IxNjljSVRUenpoc2UxNzc3MkhvMGVQWXM2Y09VaE1UQVFBSERseUJIUG56c1haczJlUmtwS0MxMTU3clZybnRNTENRbnp3d1FkaXU2Q2dBQUN3ZnYxNkhEcDBTRncvZHV4WVBQbmtrOVZxWExWcUZSWXNXSUQwOUhTODlOSkx0WDZXTDcvOEVvc1cxZnpVemdNUFBPRFJmdmpoaHpGNjlHaVBkV3ZYcnNXQ0JRdnd5Q09QNFA3Nzc0ZE1Kc1BWUHZ2c00xeTZkQW1BKzhwSFNVa0pQdmpnQTJ6YTVBNDZpOFdDZDk5OUZ3Qnd4eDEzb0ZPblR1SngyclJwSS80OVN5WC94Q3NJVDN3ZWNxWEJaOGRVcUVJUTJ2WXBGSng4RFJIdC91Nno0L29Udzc0WnV6WFMvWmlJUTNCaGUzN040Vm1UcTUvRDcxamx2ditCb3RPd3VMeS9mMWhWaWIwQzd4K3YvYmZuQVRHZElJTU1aWFp6bmR2VjVXeEZBWjdmL3gvOHJmMGQ2QmVWQWdBWTJxb3JPZ2JIWSs3Uk5UaHZycjFURWhFQXZQcnFxOWl6Wnc4Ky9mUlRSRVpHSWpZMkZncUZBcXRYcjhhSUVTUEVjRHAyN0JpMmI5K09oSVFFSkNRa3dHUXlZZW5TcGZqNjY2OGhDQUtHRFJ1R2lSTW5RcVZTVlhzUHM5bU1qSXlNYXV1enNySThMdG1QR2pYcXVqNUxiR3dzZXZUbzRiSHU2TkdqTUpsTVNFOVA5Nml0VmF0VzFmWnYzYm8xOHZMeXNIanhZdXpidHc5VHAwNUZXRmlZeHpaYnRteXA4emJEeG8wYnhlV1VsQlIwNnRRSnBhWHVEc1pHbzdGQm44dFhiS1pNT0t4NTllcU01eTFqN04yNGVIZ2RiQlhaVUFjbCt2ejR2c2F3YjZZUzlWR0kwN24vVS81YWxJMXlod1hKaGhpTWF1MituTFk5L3poMmVQa0xRR3BvQWdEQUtiaHdwUFNzZndyMklZdkxqdm5IMXVKb3lUbU1TNzROU3BrQ04raWo4SGEzdjJEQjhmWFlsdis3MUNWU0V6Wnc0RUJrWkdUZ280OCt3b3daTTZCUUtEQisvSGk4OHNvcitQampqOFVPZDRzWEx3WUFqQnMzRGl0V3JNQ1hYMzRKazhtRTBOQlFQUGZjYzdqbGxsdXUrVjdEaGczRDQ0OC9qbTNidG1IT25Ea1lQMzQ4Um93WWdaVXJWMkxwMHFYWC9WbjY5ZXVIZnYzNmVheDcrdW1uOGR0dnYySGF0R2tJRDYrOWJ3NEFwS2VuWThLRUNYajk5ZGV4Yjk4K1RKZ3dBZE9uVDBmWHJsM0ZiVjU0NFFXWXpXYnMzcjBibjMvK09lNjc3ejcwN3UxK0xHMzE2dFhZdEdrVEprK2VqTVRFUkxSdTdSNXV1Nm1FdmIzaUpCU3FFTDhkWDY0TWhyMGlrMkZQL3RPL3lsZ0FXL0tPQWdBaU5VYjBqZW9JQURobkx2UXE3TnNFUlNDMHNtZit5ZkpjV0p3Tk82dVh3dmNYZnNYSjhseE03VFFLNFdvRGRBbzFua3U1Q3gzUHgyTkoxaVk0QmU5NkdsUExNbURBQUt4WnN3WmJ0bXpCM3IxNzBiMTdkL1R1M1J2dDJyWEQ3dDI3a1pPVGcrenNiQnc0Y0FEOSt2VkRTa29LL3ZHUGY4QnNObVBreUpFWU8zWnN0UkQ3OGNjZk1XREFnR3BuK1VxbFV1d1BBQUFxbFFvNm5hN0dxd0ZTaVk2T3h2ejU4N0Z3NFVLc1dyVUtMNzc0SXNhTUdZTS8vL25Qa01sa1NFNU9CdUMrM1FHNHJ4Q2twcVlDZ1Bnb1lXSmlvcmdPdUJMMkgzNzRZYlYrRUFBd2V2Um9qKzM5eFdiNkhXcDlCeTZXWGRrQUFDQUFTVVJCVkw4ZFg2M3ZDSnZwR1BTUmcvejJIcjdDc0crR1pBRDZSN3N2WVZ0Y2R1eHU0RUE2QUpCV2VWWVBBSWVMejF4dmFZM3VSRmt1bnR1L0ROTTYzNDEyQm5jbm96dmpia0t5SVFadkhWbU5ZbnVGeEJWU1V6UisvSGhNbVRJRldWbFo2TjdkM2Vuem1XZWVnVjZ2UjN4OFBPYk1tUU90Vm9zbm5uZ0M0ZUhoZVAzMTE2RlVLdEcyYmR0cXgxcTJiQm1XTGwyS0gzNzRBVys5OVZaamZ4U2ZVQ3FWZVBMSko1R1ltSWozMzM4ZlM1WXN3Ymx6NS9EQ0N5ODA2SGdsSlNVQWdNT0hEOWY0K2wxMzNkWGdXdXZEWnZvZHdYR2pyNzFoQTZrTkhWRjYvbk8vSGQrWEdQWlhrVU1tamlSM21VS3VFSmZWY2lXMDhpdS9sVHNGRjJReUdjWWwxZDdqOUhxNElHRFJ5Ujg5MW5VTnV3SGhhbmRuazEzNUoyRDE4aDc3NCswR1kwQ001K2lBU3RtVnp6YWlkUThNajYvZm95U0Yxbkk4dWVkZjlkcW5MaklBTXNqcTlReDlrYzJFNlFkV1lGTDdvZUtWalE3QmNXZ2ZISWZkQmQ0LzgxdGZaYmxmdWhmRTU1bXYvb29hWHhkcTI2N09Zd2tlcjEvWnMrYlhxeC83cWhxOEdBZ21rS1drcEdENTh1Vml4N3FNakF4czJMQUJvMGFOUW54OFBPYlBuNCtzckN5eGwvemxzOXVyTFYyNkZNdVdMWU5hcmE3VytVMXFodzhmaHRsc1JtNXVMbkp6Y3lFSUFxWk9uVnJuUHNPR0RVTjhmRHhtejU2TlljT0dOZmk5UzB0TG9WYXJzWExsU28vMVgzMzFGWllzV2VMekp3cHFZek1kRjRmQXJaSGdnTXRaQWJreTJMdjJWZFQ2RHJDWm1zZHRRNGI5Vlc2SnZCRXZwTlRlbWVQcERzT0FLbGVGZHVRZng0TGo2ekdrVmJwZjZxa3A3S3UrMThhTE5mL21YSk9yZjFHNW1rcW1FS2VTOVpaR1VmL0xrWEtaSE1tR0dNUm9ReENqRFVHME5yVEtjakNlM3Z0dm5ETVgxdXVZTnBjRDg0NTlpN01WaFhpZ2JXLzg4K1NQZmcxNkFDak1uTzNYNDVOL1ZlMUJmL2JzV1d6ZnZsMjhGNjNSYUpDU2tsTHJ2aGFMQmUrODh3NDJidHdJblU2SG1UTm5JajNkUHo4RDZ2TEREei9nNU1tVHVIVHBFZ29LQ3NTdkFNUytCNWQ1ZTlrOFBUMGR5NVl0dTY1YkRXVmxaUWdORGEzMmFOM2xYdm9LUmYxK3p2akxoWU1QdzJZNmdWYnAvNFphMzFGc3g2VXZnMHJmdnJKOUhLMjZmQUsxd2YrM0hmeUpZZC9NaEtzTjZCSHVQc3U0WkMzRndlSWNyL2U5dXZOZHREWVluVVBjTStibFdvb2JORXh1bWNOelhucURVb3NJalJFUmFnTWlOVWFFYXd5STBCZ1JxVGFLai90RnFBMTR1OXRmYWoxbXdYVU1sUFBmbk8zWWtYOGNPWnpJaDJyeDl0dHZ3MlF5ZWF3N2U5YjlmMlBObWpYWXVYT254MnVEQmcxQ256NTl4UGFoUTRjd2QrNWNYTGh3QVRFeE1aZzFhNWI0V0Y1ajI3dDNyMGR2ZUpWS2hUWnQyaUF1TGc0eE1UR0lpWWxCYkd3c1ltSmk2aHgxNzJxWGc5NXV0Nk80dUJnQVVGN3VIa3pNWkRLSmorS1p6ZTcvLzhYRnhiaDA2UktVU2lYVWFqWCtQM3QzSGhabDFmNEIvRHNyTXd6N3ZncUk0cGFvaWJscitxYVUya0pwbVV0cG1tV2xWbWFXV09tcmFZdHBaVm42Wm04L004TmNYN2NrTmNVMVUzSERRQUZSMllhZDJaaDk1dmZIeUFNRHd6N0RESEIvcnF0TG5uVU9odHpQT2M5OTdxUFQ2ZURtVnJzM1hGbDRxTFY2OW54UkZEU0tXeER5ZlN3ZU4raGtnRkVMbzE1cHRtM1FWMVRiMWpIYk5kazZKOENhS05qWFVLcVcxK29SZGhMNUlrQmd5dWhNbDRsUlZxMkNYcm9zSDBxOUJrdXVtciszbWRQbEVZU0xURU9BUDk0K2pvd2FhOE9IT250amJ0ZXhBRXpKZE4vZXNsd1J5MWhqT0haODBJTk1MZndUOWN4cHQrU28rRHFPaXF2bStMNFFNWklKOWdkeWszRXdMN2xKOTZ0cFFiZHhlTGlKaXdoVnB6Wm9VYWlTTm52cVg2WFdDdlF1L2s4RDkzc3FMTlNjbjN4L201bTNYUE5QbUIxbjFUcHUrVHpMeCsvZm85WWM2UnJuTnRRV0J5WEpidHpxajQxMTl1eFp5R1NXSHlodjNicUZXN2ZNRTF1N2RUUDlNaThwS2NHV0xWdncrKysvdzJnMFl2RGd3Vmk0Y0NIYzNldk85dDYzYngvMjdkdkhiSC8zM1hmNDdydnZyUEJkbUl3ZlB4NjlldlZDY0hBd2dvT0Q0ZWZuMTZoQTJydDNiOHlhTlFzOWU5Yi83L1g2OWV0WXZIaXgyYjdObXpjemxmTXFMVisrSEFBUUZoYUdsU3RYQWdEYzNOeXdlL2R1eUdReXZQRENDMkN4V0hZSTlxWmg5dXFMMmxRWDJHY0w5TnBTOElRUnpMWkJXd2F1TU56aThabzA4alR3WGJyYnB2RldSc0craHB1eVBLeitaNi9admxtZFJ6R1YyL2JrL0cweHl6MjF4dnJ2Mm1wejJXL0xDMm9kcjU0cHJ0SnJheDIzaE0vbVlteGdOTE45cjZJRWtTNVZLMmdGQ0txR0pUMzVMbWJIQUVDbVZhRlFMV0cyQjNoMVpyNitWTnI4Skw5SzZiTDhlb085eHFCRGdVcUNRcFVFaFdvcGlsUVNGS3FrS0ZTYi9wUzBzV1E2N3k1TDdkMkVEc0hhd2Y3TEw3ODBLMjFiVmxhR0pVdVdRSy9YWThhTUdjeFFmaVV2THkvczM3OGZHemR1aEZxdGhsQW94S3V2dnRxb2Q5cCtmbjdvMUtrVHlzcktrSm1aaWREUVVMTlY3MW82TlMwNk9oclIwZEV3R0F4UXE5VlFxeHUzRUZaWVdCaVRiRmpaT3dkTXcrdlZWN1h6OHZMQzZOR21nbHQ1ZVhsSVMwdEQ5KzdkbVZHQ2pJd00zTHQzRC8zNzk0ZTd1enY4L1B5WVRIeVJTSVJqeDQ3aDFxMWJ5TTdPeHJ2dnZzdlU0bSt0WVh5K1MzZFVGTmRkZnB2TmRRZWI2OTdvN1pvMGlsUTQrenhtbmNiYUdBVjdHK0ZWUy9MVEdLeFQyYzJENXd3WGJ0VTBsb1hkSjlSNTd0aUFhSXdOaURiYmwxVDRENzY4ZVFnQUVDQndSNGl6cWRaM3JySVVZcFdrMWoyYUtsV1NDNjFSandKbE9mS1VaY2hYbGlGUFdRNnhxZ3g1eXJKbTE3SFhHSFJNYjU4V3Z5RXQxYWxUSjdQdGhJUUVKdmo3K1BoWUhKTHYwcVVMZERvZHhvd1pnOW16WjllYXYzN256aDJzWGJzVzhmSHg4UGYzaDBBZ1FMOSsvVEJreUJBODlkUlRPSG55SkZhc1dJRUpFeWJZcEJiOHVYUG5zR3haeTlkYmo0bUp3ZXJWVmJrbzRlSGhUQVcvLy8zdmYwaExTOE9FQ1JNUUd4c0xBTmk0Y1NQdTNidUhhZE9tTVRrQkZ5NWNBQUI0ZW5waTBhSkZXTHAwS1pLU2tpQVdpNW0vKzlicTJmT0VuV0hRLzg5bTk5ZnJaT0E1ZDI3NFJBZEF3ZDVHaEp5cXArT2FDK3M0Z29lOHV6SmZYeXh0L0NJYzljbFNGT0s1MCt1c0hvNC92ckhIeW5ja3hPVHMyYlA0ODg4L0lSQUlvRktwVUZSVWhGZGZmUlZ2dlBHR1dVSmJqeDQ5c0hYclZ2ajQxSDczVzFKU2dnOCsrQUJpc1JqNzl1M0R5eSsvREc5djczcW40YTFidHc3bDVlWE04TGUxZE8zYTFXem13SWtUSjhCbXN6Rml4QWhtWDNwNk9qSXpNekZ3NEVDbVdwNVdxOFd4WTNYM2dBRkFvekg5SHF1NVRrQk5sVDE3TnpjM2lFUWlyRjY5R2g5OTlCR0tpNHVaSU45cVBYdFJGM0Q0dnBBWC9BOHUvazlhOWQ0eThTN3dCS0Z0b3FBT1FNSGVacXIzd0N0MHpWdGp2cVp5YlFVK1M5MVg1L0d1cmdHSUMza0lBSENtK0NiT0ZKbFBDU2xTU1ptdnE4K3Y5M055eDVTd1lVMXV6KzdzODdYZXIxY1A5RndXMjhLN2JOc3d3RWhGZEVpVGlNVmlmUGJaWndnT0RzYklrU094YmRzMnBLYW1JaXNyQ3dzWExzVHMyYk14YWRJazV2eTZBdjI3Nzc0THNWaU1JVU9HWU5hc1dZMys3Q3RYcmtBdWw4UEZ4WG8xMjRjT0hXbzJCVEE1T1JrY0RnY0xGeTVrOW0zWnNnV1ptWm1ZUEhreTgwQWprVWdhRFBhVmVRNE52WHFvSHV3QlFDQVFZT1hLbFpCS3BVaElTQURRdXRuNFBsMlhJZnV2a1JCNmp3S25qaWwwVGFYWGxxSDg3cmNJSGZobnd5YzdDQXIyTnNCbHNTSGlWajM5U3EzMExscGowTlZiRmM5UUxkamxWSlRVZXk2L1d1MkF3VDVkQVhTdDg5eTZITXBMcmplWmJuM01TMlo1QkxaMHNmUTJQcjZ4dTFVK2k3Ujk1ZVhsV0xKa0NWUXFGWllzV1lMa1pGTnk2b2dSSXpCeDRrU3NXTEVDbXpadHdvMGJON0JvMFNLSVJLSmE5OGpLeXNMU3BVdFJXRmlJM3IxN0l6NCt2dEhEMC8zNjlVTnljakt1WExtQ1ljT2EvcUJ0RDhYRnBzVFhtclh6YTZvc3FGTTlHNS9INDhIYjI5c3NRUzg3T3h2ZmZ2c3RKaytlYkZhZTF4WjhlNnhGVWVyYkNPajlnMVh1VjVUNk5ueDdyTFhLdlZwTDY3dzQ2V0I4bktxZWZHVTZKWFRVNHlURVljaGtNcnozM252SXpzN0d6Smt6RVJWbFhuU2xYNzkrV0w5K1BZS0NnbkRtekJrbXU3eTZ4TVJFekpzM0Q0V0ZoUmd4WWdSV3IxNXRsdGpXa01ya3VLYXMvVzV2ZCsvZUJZQUdwL0RWN05sWFZ6MUJyN3k4SEpjdVhXSks3dHFTd0wwL2hKNURVWkt4cXNYM0tzbFlDYUgzS0FqY2JQdUFZbTNVczdlQlFHSFZrMitCRlJMZmJPR1RmLzVuVmoydkllNDhJZjRkL1J3OCthWWV6aTFaUG1RNlZhT3VyZEJyY0RqdlNxMzkwWjZkbUJLM3YrZGZnVkpubnRzUTR1eUZoN3hOYTNtZkwwbEhib1g1aW5ac0ZvdForSWVReGhDTHhWaXlaQW15czdNeGZ2ejRXc3ZBVmdvT0RzWlhYMzJGanovK0dIUG16R0gyRnhZVzR1dXZ2OGI1OCtjQm1HcTh2L2ppaXhhWGhsVW9GTWpQejBkT1RnNHpkMy83OXUzNDZhZWZtQXo0UzVjdVdmdGJ0QW1wVklxTWpBeEVSRVJZckhWZjgxekFjckN2M3JPdkhBRm9hS1RBV3R4RFprS1M4eVBFMTJmQnQvdmFKaStRbzllV29TajFiUWk5UjhFOStBVWJ0ZEoyS05qYlFMaklqL2s2dDZKcGxlQnNSY1IxUXFEQUUxS3RFb1ZxU1pPU0Jua3NEdUo3eFRHQnZrQWx3YW9iZXhyOWpseWhVK0huT3lkcjdaL0ZIc1VFKzEzMy9rSkp0Zm9GQURETXR6c1Q3Sk1LVTJ1OWx1Q3hPQlRzU1pNY08zWU0yZG5aZVBqaGh6Ri8vdng2ei9YdzhNRG5uMzhPd0JTNGQrN2NpZDkrK3cwYWpRYmUzdDVZc0dBQkJnOGVYT3U2M054Y3pKczN6K0pjL3RMU1VuaDZlcUpIang3SXljbUJXQ3pHdlh2M0VCQVFZSFplWlEvWWFEUXlpWEhWY2JuY1ZzdG9CNEREaHcvRFlEQXcwL0RxVXpQWXA2ZW40OGlSSStCeXVXYkJ2dksxZ0xlM3Q0MWFYWnQ3eUV0d2N1Mkx2T1FuNFJHMkFLNEJjWTI2VGliZWhmSzczOEszeDlvMjE2T3ZSTUcrbVh5ZDNORGZLd0l4WHBHNFVKcUp4UHlyekxGZTdpSE0xMW55d2xaclUvVVpBTkVlWVFnUWVDQlE2SWxBb1FkY3VhYXlsV3ZURHFLd3FHbWpEZk83UFladTk5ZThsK3RVV0pHeXE4M05pU2NFTVBYRXc4TENNR2pRb0VZRnkvTHljdXpmdngrN2QrOW1Lc2hObURBQnMyZlB0dmdlSHpBbDhzbGtNb2hFSW9TRmhTRWlJZ0xoNGVHSWlJaEFSRVFFRXdRM2JkcUVIVHQyMUp2VWQvejRjUncvZnJ6Vy90ZGZmeDJlbnA3TWE0Q0NnZ0lBcGxYb3hPS3FBbDVTcVJSc05odGZmUEVGc3k4OVBSMkFhY3BoOVd4OHdEU0ZzUEpjUHArUGVmUG1vYVNrQkwvKytpczhQRHdhWE1DbXJLd01hV2xwQUV4VDlTNWN1TUJVSnh3OWVqU1RtS2ZUNlpDZm53L0FWSXVnTlFuY0gwVG93Qk1veWZnM3hOY1BnOE56QTEvVUhYeVg3a3cxUEkzaUpqVHlOR2dVcVREbzVPQUtRdHBVTXA0bEZPeWJhRXhBTkNhSERVRW41NnJNM091U3F0WGloQnkrV2FiN1A0MG9sbE9YaC8xNklsTmVnT3dLVTYxclY2NEFmdmZyeC9zNXVjUHZmajE1VTAxNWQ3TUZmSHE0QmFPSFczQ3RlNVpyVEdWQ3cwVytXTkJ0SFA2VGVRei9TT3BldzM1cStEQm1jUm1kVVk5UC90bmI1THIxaERpU3hpYkU1ZVRrNEpWWFhtRjYxakV4TVhqaGhSZnFyWmtQbUthbUpTUWtOTmhqSFR0MkxCNTY2Q0VrSmlhaXNMQnBuUUlmSHgvY3VIRURodzhmTnR1Zm5wN09CUFBxYXA0SGdIa1ZVVjF4Y1RGemJ1V3FmNnRYcjRaY0xzZXlaY3ZxZk1DcFZQMFZ4WjQ5ZStEaDRZRXhZOFpnNE1DQmlJbUp3ZmJ0MndFQVM1Y3VSWGw1T2Roc05ycDA2ZEs0YjlyS3ZMdDhDRTFGRnJRVm1kQW8waUROKzVWWjFJWXY2Z2ErUzNjNCt6d0dublBuTmpPOXJqNFU3T3NSSXZSQ3RHY1lvajJybHJYczV4bGU2enluYWtIMjBjQStUTkNWYXBYSXJGRW10eWtlRDQ1Qlp4Yy9aTWpGK0RobE43Nk9lUW11M1ByZmw5V2swbXVScHl4RG5ySVVlY295M0ZFVVFjRG1ZVkdQSnhBazlNVEs2TW40SS84cS9pOHJxZGJRL21qL1hwZ1lPb2paWG4vck1HN1U4MkJBU0hzU0VoS0NTWk1tSVRNekU5T21UV1BLNWpaR1k0YW13OE5OdjB1YW00bmVyMTgvbXhUb3FWUTUxQzRXaS9IODg4K2JyUTlRbDJuVHBpRWxKUVVqUm96QW9FR0RFQlVWWlpiUDhNUVRUK0RLbFN1NGVmTW1oRUloWnMyYTFlSXFnaTNCZDQ0QTN6bWlUYXhIMzFJVTdHc1k1ZDhMZlR6Q0VPMFJ4cnlqdHFSTW84REYwa3hjS01uRTFYSlRscW83enhrVE8xVUZ4OU5GYVMycStPYkJkd1lBZEhFSmdNNW9nRmhaQmxmWHdGcm5HV0JFZ1VvQ2xWNkRpUHY1QWtmRTEvRHIzVE1vMHlocW5SOHM5R0pxN3JOZ1drVXZ4anNTMzZjZndjWDdaWE1mY0EvRjNLNnh6RFhiN3A3R3ljTFVabjh2aERpeXlaTW5ZL0xreWJYMno1Z3h3dzZ0YVJ5UlNOUmdUOXNhTm03Y1dPZm52UExLSzNqbGxWZVliVjlmMzFwMTg2dno4ZkhCMTE5L2JmVTJrb1pSc0s5aGN0Z1ErRGxaenRLOG95akNoWklNL0YyU2lReDU3Ujc3N01qUmNPYVk1dGZyakFZY3lHMStwaTBiTEhqY2Y5aFE2aldRNjFSSWw0bGhNQnFScXl4RlRrVXA4cFNseUswb1JiNnFISHFqQVFPOXUrQzluazhCQUVvMWNvdUJIakNWeDMzcjB2OWhTdmd3UEJFU0F6Wlk4T2E3SUw1WEhFNFhwZUZRM21Vczd2a2t1UGNYM0RsV2tJSWQ5LzZ5ZUM5Q1NQdldHZzhVeFBZbzJOZHdWMUhNQkh1OTBZQi9wRG40dXpnRGY1ZGtvRkF0cmZPNmFlSERtWGZiQUhBd0x4bjVxdkptdDhOWDRNWXNDVnY1anZ3L21mVlh1R29LclZHUC84dEt3dG5pVzVnZjlTaFRKMytZYjNlejcrTnErVjE4bC82SDFUNlhFRUpJNjZOZ1g4Tk5hUjcwUmdQT0Y2ZmpRbWttRkkwb2RmdDgyRkE4RXpxUTJTNVd5L0RiM2JQMVhsTjljRi9BNGRVNjNyWGFjSDIyb3FUaGhqZFR1aXdmYnlWdndlU3dJWWdMZlloNXdBQk1EenMvWkJ5ak1yU0VFTkxHVWJDdllWZDI3UXpWdWdqWVBMelpmUndHVmx0VVJxblhZT1dOM2Fob1lCNjdvbHBCbWlDaEYwYjY5Y1RGMGt6b2pRYUVPbnZqK2JDcVpKajZzdVd0UVdmVVkrdWRVemhYZkF0dmRodkg5UEk1TERaVzk1MkMvMlFlYS9COVBaL05OWHRRTUtuYUZyQnJQOUJ3cXBYc2RlTHdhcDNEcTNhY3orYldlNXpOWXRVNnJqTWFvRE5hWjhWQlFnaHB5eWpZTjFOL3I4NTRwY3NqOEhXcXFoS2xOZXF4Sm5VLzdpcUtHcncrWDFrR2liWUM3anhuc0FDODJjM3kydGdhZ3c2WHlxeXpLbDFETXVVRldIajVaOHlLSElXeEFYMEFtQmIwZWF2YmVBenlqc0wzR1g5QXFsVmF2UGJUdmxNUkx2SzFlTXpYeVEyL0RsMVE3MmQvRzFQL0FpSnZkaHNIMUpNTS9hQm5SSzNQT0YyVWhpL1NEdFI3WDBJSTZRaW9ObjR6eklnWWlhVzluallMOUJKdEJUNjR0aDNKWlZtTnVvY1J3RSszVHpTWXE3OGw2MlNkaVhhMm9ESG84RjM2RVh6eXovL015dUVPOXVtS3IvdlBoSitUZFZhTklvUVEwbnFvWjk4TVNZV3BlQ3lvSHpPZlBsMG14cHJVZmZVbThGbHlvdkFmRktnaytGZEFid1FJUEpoaGFiM1JBTEd5SE1jTGJ1QzY1SjdWMjk4WTUwdlNrWEVwSDI5Mkg0OEgzRU1CQUpmTDd0VDVQWjRxU3JYNTY0YW15cFFYMkxzSmhCRGlFQ2pZTjBPV29oRC9sNVdFNmVFanNPM3VhUnpJdmRUczJmU3AwbHlrdHFES25pMlZhT1Q0OE5wMlBCTTZDQU45dXRTYmxiODcrKzlXYkJraGhKQ21vR0RmVElmeUx1TnMwVTJVTzFDTitQTWxHWWc3dGNhcTl6UUMySm45RjNabm4yOVJnU0JDQ0NIMlErL3NXOENSQXIydFVhQW45aUp3NzIvdkpwQTJnbjVXNmtiQm5oRGkwUFJhS1RTS1d3MmZTRG8walR3TmVwMjg0Uk03S0FyMmhCQ0h4aGQxWTFZakk2UXVHc1ZOWm9sYVVoc0ZlMEtJUXhQNVBBcGxXZU9MWFpHT1NWbitGMFErajlxN0dRNkxnajBoeEtFSnZZYUF6UkZDbXJmTjNrMGhEa3FTK3pNNFhIY0lQUWMxZkhJSFJjR2VFT0x3dkx2RVF5Mi9BV2t1Qlh4aVRwTDdNelNLZEhoRnZtZnZwamcwbW5wSENHa1RmS00rUmtubUtoVGRXZ3FoK3dEd1JkM0FkK25lOElXazNkSEkwNkJSM0VSRjJWL2c4dHpoRy9WdmV6Zko0Vkd3SjRTMEdkNlJTMUJSZGdZVnhVY2d6VThBaCtzQ2xlU1N2WnRGV3BIQVBRWjZuUXg4VVRlNCtqOUpRL2VOUk1HZUVOS21PSHNPaGJQbjBJWlBKSVF3NkowOUlZUVEwczVSc0NlRUVFTGFPUXIyaEJCQ1NEdEh3WjRRUWdocDV5allFMElJSWUwY0JYdENDQ0drbmFOZ1R3Z2hoTFJ6Rk93SklZU1FkbzZDUFNHRUVOTE9VYkFuaEJCQzJyazJHZXk3dWdiYXV3bWtnNk9mUVVKSVc5SW1nMzJFeU0vZVRTQWRIUDBNRWtMYWtqWVo3TWNFOUFZYkxIczNnM1JRYkxBUUd4aHQ3MllRUWtpanRjbGczOFUxQUk4RTBDOWJZaC9qZ3ZxaHM0dS92WnRCQ0NHTjFpYURQUUJNRFI4S1Y2N1EzczBnSFl3WDN3VlR3b2ZadXhtRUVOSWtMS1BSYUxSM0k1cExybFZoZmZwaC9GMlNZZStta0E0Z3hxc3ozdXcyRGlLdXdONU5JWVNRSm1uVHdiN1M4WUliU0M3THdsMUZFYklyU3V6ZEhOS09oRHA3bzVQSUJ3OTZSbUMwL3dQMmJnNGhoRFJMdXdqMnhMcHU1K2d3ZDFVWkFNRGJuWTF0cTcyYmRMMVlkUnNiTXhaQWExQUJBSUtGVVhpNXk1ZmdzbmhXYnlzaGhKQ0d0ZGwzOXNSMndvTzU0TitQeXlVU0E0cktERTI2UGtEUUdjK0hMV1cyYzVXM3NEdjdjMnMya1JCQ1NCTlFzQ2Uxc0ZsQWo0aXFYdmlWbTVvbTN5UEtkU0RHQjczR2JGOHJQNDdkMld0Z1JOTWVIQWdoaExRY0JYdGlVZDl1Zk9icmkvODBQZGdEd0dDZk9BejBmb0xaVGk1THhPN3NOUzF1R3lHRWtLYWhZRThzR3RDckt0ai9uYUpCY3pNN0pnUy9nUWM5WTVudHkyVkhzT1BlYWhpb2gwOElJYTJHZ2oyeHFHc25MdHhkVEZVS0sxUkczTHFyYTlaOVdHQWhMblNoV2NDL1d2NG50dDlkU1FHZkVFSmFDUVY3VXFmK1BhdDY5eGVhT1pRUFZBWDhQaDZqbVgwM0pLZnVCM3g5aTlwSUNDR2tZUlRzU1owRzlIUml2cjV3UTkyaWU3SEF3c1JPaTJzRi9HMTNsbFBBSjRRUUc2TmdUK28wc0hkVnp6NHRTd2VGc21VbEdWaGcxd3I0YWRKejJIWm5PZlJHYll2dVRRZ2hwRzRVN0VtZFJFSVdvc0s0ekhaenMvS3JxeXZnYjczeklRVjhRZ2l4RVFyMnBGNHgxZC9iMzJoNXNBY3NCL3gwMlVVSytJUVFZaU1VN0VtOXpLZmd0ZXk5ZlhYMUJYeWQwVG9QRllRUVFrd28ySk42OVlqZ3dWbGdtb0lua1J0eE82ZDVVL0FzcVF6NHZkeUhNL3ZTWlJleEtlTk5TTFJGVnZzY1FnanA2Q2pZazNxeFdEV0c4cTN3M3Q3cy9tQmpjdGhTRFBPZHhPekxVNmJqbTF1djRMYjhzbFUvaXhCQ09pb0s5cVJCTWRXRzhpOWE2YjE5ZFN5dzhXamdIRXpxOUI0NExGTkNvRkl2dzM5dnY0ZFRSZHV0L25tRUVOTFJVTEFuRFJyVXUycStmVXFHRmlxMWJWWkY3dVB4TDd6YzVVdUl1QjRBQUNNTVNNei9BVDluTFlYbS9uSzVoQkJDbW82Q1BXbVF1d3NMbllOTlBXNkRFVWhPczEzR2ZJaXdHMTZQK2g2QmdraG0zMDNaZVd4SW40dGlkYmJOUHBjUVF0b3pDdmFrVWN5Rzh2K3hYbGErSlc1Y2I3elM5V3YwY0J2QzdDdFc1K0RiOU5kd1EzTGFwcDlOQ0NIdEVRVjcwaWpWay9UT1g3ZjkxRGd1aTQrcDRjdnhTTUFNWnAvV29NS3ZkNWZqOS95TnRJZ09JWVEwQVFWNzBpaTl1L0RnZEQvZUY1Y2JrRjNRT3ZYc0gvYWJpcW5oeThGalZlVU5uQ25haWMyWkM2SFFsYmRLR3dnaHBLMmpZRThhaGMwRyt2ZW82dDJmdldMYm9menFlcmdOd2F0ZDE4T2Q1OHZzdTZ0SXdmcGJyeUM3SXJYVjJrRUlJVzBWQlh2U2FFUDZWUFd1VDF4c3ZXQVBBUDZDQ0x3ZTlUMDZPZmRrOXNsMXBmaFB4bHM0WDdLdlZkdENDQ0Z0RGN0b05OcG1IaFZwZHlwVVJreDhweGo2KzYvTC83dmNDMEcrbkZadGd3RjZKQlg4aXVNRlc4Mld4dTNzMGhkUGhid0ZMMzVRcTdhSHRMNDA2VjlJa1p5RVdKa0pJZGNOV2ZJcjltNFNhVVVSb2o1UTZtVUlFRVlpMm4wVW90d0cyTHRKYlFJRmU5SWt5emRLY1BhcUtVRnYyamhuVEo4Z3NrczdDbFYzOE51OTFSQ3JialA3T0N3ZVJ2ZzloNUYrejRQTDR0ZHpOV21yOXVhc2hkNm9SMmRSSHdRSUl4RW9qR3o0SXRMdTVDc3pJVlptSWtPZURENWJnQ2REM3JSM2t4d2VCWHZTSkVtWDFGaTFXUW9BQ1BMbDRML0x2ZXpXRmdQME9GbVlnT01GVzZFM1Z0WHNkK2Y1NHFtUXQ5SFZOY1p1YlNQV3QvM3VTb1NKZW1PUXo1UDJiZ3B4SUdlTDlpQkhlUlBQZG5yUDNrMXhhQlRzU1pPb3RjREVkNHFndVY5WFo4TVNUMFNHY091L3lNWXM5ZklCb0x2YllEd2UvQWJjZVg1MmFobXhscjA1YXhFZzZJSkJQay9ZdXluRUFaMHQyb05pOVQwOEViTEEzazF4V0pTZ1I1ckVpV2ZmUkQxTC9BVGhlQzFxQThZRXZBUU9pOGZzVDVPZXc3cTBtVGhSK0F2MFJ0dFYvU08yZFZQNkYvUkdQUVY2VXFjaHZuRlFHNVM0SmIxZzc2WTRMQXIycE1sR3hRaVlyNDlmY0l5YTlXeHdNTkx2ZWN5TDJvZ2dZVmRtdjg2b3dWSHhUL2pxNWl4YVJhK051aTQ1aWM2aVB2WnVCbkZ3blYzNklrV1NaTzltT0N3SzlxVEpZbnJ4SVhReXJYRmZWR1pBYXBiMTFyaHZLUituVU16dCtnM0dCc3d5NitXWGF2THg0KzEzOGV2ZDVaRHFTdXpZUXRKVVltVW1BaWdSanpRZ1VOZ0YrY29NZXpmRFlWR3dKMDNHNVFBakhxdytsTzhZdmZ0S0xMQXh3bTl5clY0K0FOeVFuTWE2dEJrNFZiVGRiT29lY1Z4Q2ppdGwzWk1HQlFtN1FNQnhzWGN6SEJZRmU5SXNEdytvR3NvL2NWRUZSMHp6ck96bFR3eDlGeDQ4ZjJhLzFxQkNZdjRQV0pjMkEzK1hIRERMNUNlT0owdHgxZDVOSUcwRS9helVqWUk5YVphK1VUeTRPSnVHOHN0bFJseExkOHdFT0JiWTZPczVCbTkxL3drVGdsNkhpT3ZCSEN2VGlMRXY5eXVzU1oyR3M4VzdvVFhhUDltUUVFSnNnWUk5YVJZMkd4aFZvM2Z2eURnc0xnYjVQSVdGM1gvR0l3RXo0TVIyWm83SmRDVTRsUGNkUHY5bktwSUtmNFhhVUdISGxoSkNpUFZSc0NmTk5pcW02cjM5eVdRMURHMWcxVmsrVzRDSC9hWmlZWStmTWN4M0VyalZrdmdxOUJJY0VmK0l6LytaZ3FQaW42RFV5K3pZVWtJSXNSNEs5cVRaZWtYeTRPdHAraEdTVnhoeEtkWDI2OXhiaXpQSERZOEd6c0hiUFg1R2pOYzRzS3Y5VTFBWkZEaFIrQXMrUzUyQ3cvbWJJTmVWMmJHbGhCRFNjaFRzU1l1TTdPOVlCWGFheW8zcmphZEMzc0w4YnB2eGdQdElzMk5hZ3dxbmkzWmdUZXBVN005ZEQ0bTJ5RTZ0SklTUWxxRmdUMXJrNFdvRmRzNWNVVVBYUm1leitUaUZZSExZVXJ6Vi9TY005SDRjUEhiVjk2VXphbkcrWkIrK1NKMk8zZGxyVUtMSnRXTkxDU0drNlNqWWt4YnAyb25MTEhPclZCdHhLcm50OWU2cjgrWUg0L0hnK1hpdlp3SWVDM29WbnZ3QTVwZ0JlaVNYSmVMTHRKbjQ4ZmE3dUZKMmxETDRDU0Z0QWdWNzBtSmpCMWYxZ2crY1ZOcXhKZGJqeEJaaHFNOHplTHY3Rmt3TFg0Rklsd2VaWTBZWWNWdCtHVHV6UDhYcUc1T3dPM3NON2lpdTI3RzFoQkJTUC9zdVYwYmFoZkhEaGRoeVFBR0RBVWpKMU9KdXZoNWhnUng3TjhzcVdHQ2h1OXNnZEhjYmhCSk5MczRVN2NMbHNpUFFHa3hURFRVR0paTExFcEZjbGdoUGZnQWU5QnlMQjcxaWFhVTlRb2hEb1o0OWFURTNFUXZEKzFVbDZ1MXZKNzM3bXJ6NUZlOHNQZ0FBSUFCSlJFRlV3WGlpamlGK3dGU2s1MWpCRm55ZU9oV2JNOS9CNWJJL29ERTRkdjBCUWtqSFFEMTdZaFVUUmdpUmRNbjAvdnFQczBxOEhPY0NKNzZkRzJVamxVUDhRM3lleGszcGVad3Izb05NZWJMWk9WbUtxOGhTWE1YL2NyNUNGOWNIMGQxdE1IcTREVEdyNEVjSXNTK3hNZ3RGNnJ2SVUyWkFyTXhFdmlvVEFCQW9pRVNBTUJKQndxN3djd3FEdnpEY3ppMXRPUXIyeENxaXUvSVE1TXRCWHBFZWFpMXc3RzhWeGcwVE5IeGhHMVo5aUYraUxVSktlUkpTSkNlUlhaSEtuS016YXBBbS9RdHAwcit3RitzUUl1eUc3dTZtd084dmlMQmo2MGxqNlBWNnNGZ3NzTmswQ0ZxVFhxOUhhbW9xK0h3K29xS2lMSjVUWGw2T25Kd2NlSGg0SUNRa3BKVmJXTDlkMlo5RHFpMkdrT09LSUdFWERQWjlHb0VDMDRKTCthcE1pSldadUNFNWlVdDZCZHg0UG5nNjlCMDd0N2hsS05nVHEzbnlZU0crMnlFSEFPdzlYdEh1ZzMxMTdqeGZEUFdkaUtHK0V5SFZsZUJHK1Vta1NFN2ludUlHaktoYUpTaEhlUk01eXBzNEt2NEpIancvZEhjZmdoNXVneEV1aWdhSFJmOGNIWWxZTE1iMDZkUGg3ZTJOaElRRW0zeUdWcXVGVkNxRlZDcUZqNDhQWEYxZDZ6elhhRFNDeFdJMWVNK0ZDeGNpSlNVRkNRa0o4UFQwdEhqT3pwMDc4Wi8vL0FmejU4L0grUEhqbTlWMnVWeU90OTU2QzRHQmdkaXlaWXZGY3k1ZXZJaFBQLzBVbzBlUHh2dnZ2OStzejdHMlRQbGxiTHV6RE9PRFhzT0RYckVXejNIbGVTSEtkUUN6ZmFuME1GYmVpTVBVc0dXSWNPblRXazIxS3ZydFFxeG03R0FCZnRnamgxWUgzTTNYSXpWTGh4NFJIZTlIekkzcmpjRStjUmpzRXdlRnJod3BrbE80SVRtSkxQazFHRkZWVTdoY1c0aS9pdmZpcitLOWNHSTdvNnZyQVBSd0g0eHVib01nWUl2cytCMlFsanA2OUNqeTh2SlFVVkVCcFZJSmhVSUJoVUtCaW9vS3lPVnlLQlFLeUdReWFEUlZWU2RuekppQnFWT25XcnpmalJzM3NIcjFhc3lZTVFPUFBQSkl2Wit0MSt0aE1CaGdyR2NwU3FQUkNJUEJBRU5icUhGdFJTY0tmc0Z0K1JVczZyRU5BazdqLzQzMTkzb1VQZDJHNHBlN3l4QlZNUUFqL0NiYnNKVzIwZkYrRXhPYmNSYXdNUG9oQVJMUG1wTFNEcHhVb2tkRTNUMlZqa0RFOWNCQTc4Y3gwUHR4S1BVeTNKQ2NRa3I1U2R5V1g0YWhXdUJYR3lxUUlrbENpaVFKTExEZ0wraU1NRkV2aElsNm9aUG9BWGhRZG4rYmN1WEtGU1FtSmxvOHh1UHhJQktKNE92ckMxZFhWN2k0dU1EVjFSVWVIcGJ6T1RJeU1yQjA2VkxJNVhJVUZCVFlzdGtXaWNWaTZQVzFxMlhKNWFaUlBMMWVqOXhjeTRXbXlzcE1wYVpWS2xXZDU3aTV1ZFU3b21FdEp3cCtnVXhiaXBjaVAyL1c5VUt1SzJaSGZvRjlPVjhocWZCWGpQUjczc290dEMwSzlzU3FIaDhoWklKOTBpVVZYbi9PQmM2Q2hvY2VPd0loeHhVeFh1TVE0elVPU3IwTXFkS3pTQ2svaFV6NUplaU5PdVk4STR3UXF6SWhWbVhpZk1rK0FJQWJ6d2RoenFiQUh5YnFoUUJocEZrOWYySS9PcDBPWEs3NXI5Sm5uMzBXQXdjT2hFZ2tnck96TTBRaUVVUWlFZGhzdHNXZ25wK2ZqOERBd0ZyN3o1dzVnMDgrK1FRcWxRclRwMCt2cytmZkVtS3hHQUVCQVhVZW56ZHZIc3JMeStzOFhsaFlpQmt6WnRUN0dXZlBuc1haczJjdEhxdHZSTU5hTXVXWGNWdCtwZG1CdnJvblFoYmdQNWx2STh5NUY4SmRvcTNRdXRaQndaNVlWZGRPWEVTRmNYSHJyZzVhSFhEb3RBb1RIeEhhdTFrT1I4aHh4WU9lc1hqUU14WmFveHIzRlAvZ2p1STY3aXF1STF1Uldxc3luMVJiak91U0pGeVhKQUV3cmQ0WDR0ekQxUHQzN29WUVVVK3paWHVKOVpTVWxOUVpqTFZhTGVMajR4RVpHWWs1YytZdzc5UTdkZW9FRnhjWENBUUNPRHViL3IvOCtPT1AyTGR2SHpadjNneHZiMi9tSHBtWm1aZzdkeTRtVEppQStmUG5Bd0EwR2cxKyt1a243Tml4QXh3T0J3c1hMc1Nqano1YTYvTjM3TmlCVFpzMldXejNjODg5WjdadEthZ2VQSGdRMzM3N0xXYk9uSWxubjMzV1lrN0F3dzgvRElWQ1lmRjdQM0hpQklSQ0lZWU5HMmF4RGZuNStVaEpTVUZBUUFCNjkrNXQ4WnpPblR0YjNHOU4yKzRzdzZJZTI2eDJ2NmxoeTdEdTVnekU5OXB0dFh2YUdnVjdZblVUaGd1eDlxNXBlZGlEcDVSNDVsOUNOQ0t2cU1QaXNad1E2ZElQa1M3OUFKaks4dVpXM0dLQy94MUZDbFI2dWRrMUdvTUt0K1dYY1Z0K21kbm55UStBdnlBQ2ZvSXcrQXZDNFM4SWg0OVRKN05sZklrcFNOWDNQcHZENFlERE1TOEtkZURBQWJ6ODhzdG0rd3dHQXo3KytHTmN2bndaVjY5ZXhiQmh3OUNyVnk4QVFHcHFLaFl0V29UeDQ4ZGo3dHk1QUlDd3NEQW9GQXBzM3J3Wjc3NzdMbk9melpzM3cyZzA0b0VISGdBQVhMNThHVjk5OVJWeWMzUGg2K3VMOTk5L3Y4NUFHUkFRZ0ppWUdMTjlxYW1wVUNnVTZOT25EM2k4cXYvM2xoNVdRa0pDVUZoWWlCOSsrQUhKeWNsNDc3MzNhaVgxdmY3NjZ4WS9XeUtSNE1TSkUvRHc4REQ3ZnFvN2V2UW9VbEpTMExObnp6clBzYlZkMlo5amZOQnJGdC9SMzVLZHg1YXNwVmdaZmNSc3Z3RjZKQlg4aWt1bGh5SFRsY0tiSDRRaHZrOGp4bXNjQU1DWjY0Yll3Tm5ZazcwV2NhRnZ0OHIzMFZJVTdJblZqWDVJZ085M3lsR2hNaUt2U0kvTGFSbzgyS09kVHJxM0FUWTRDSFh1Z1ZEbkhoanUreXlNTUtKUWRRZDNGQ200bzdpR3UvTHJrT3BLYWwxWHBoR2pUQ05HbXZRY3M0OEZOcno0Z2ZBWGhNUHYvZ09BbnlBTVBrNmhIVGI3ZjhLRUNmVW1wajM2NktOWXVIQ2gyYjdEaHcvanhSZGZCSjl2K2prMkdvMVl1M1l0enB3NUF6YWJqU1ZMbGpDQkhnQzZkZXVHb0tBZzdOMjdGN0d4c2VqY3VUTkdqeDZOblR0MzRzaVJJM2pxcWFjUUZSV0ZhOWV1NGNLRkMzamdnUWZnNysrUFJZc1c0Y3FWS3dDQTBhTkhZOTY4ZVhCeGNhbXpyY09IRDhmdzRjUE45cjM1NXB1NGNlTUdsaXhaQWk4dnIzci9MdnIwNllNNWMrWmc1Y3FWU0U1T3hwdzVjeEFmSDQrK2ZmdldleDBBY0xsY3hNVEVtSTFTT0pvQzVSMUl0Y1VXcys2ekZGZVJjUGRqaTlmdHpWNkg1TEpFRFBSK0hOM2NCcUZZbllQRGVadFFyaW5FSXdHbVZ4WXhYdU53cmZ3NGlsVDM0Q3ZvWk5Qdnd4bzY1cjkyWWxNOHJpa3pmKzl4VXlXOUE2ZFVGT3hid0pTd0Z3Ri9RUVFHZWo4T0FKRHFTbENvekVLZU1nTUZxaXlJVlZrb1VHWFZ1dFlJQTBvMHVTalI1T0lmNlJtelkvNkNDSGp3L09EQjk2LzZqK2NIRDc0ZlhMaGVZS0Y5RHNjRUJRVlpURGlycUtpQVJDS3hPS2RlS3BYaTRNR0RpSXVMZzA2bncrZWZmNDQvLy93VEhBNEg4Zkh4dFFJdW04M0dhNis5aGtXTEZ1SHJyNy9HdW5YcndHS3hNSDM2ZEh6MDBVZll0V3NYRmk5ZWpHKysrUVpzTmh0dnZQRUcvdnJyTDF5NWNnV2hvYUdZTzNjdUJnd1lZSGJQTzNmdVFLbFVva2VQSGxiOSsvRHo4OFBhdFd1eGNlTkc3TjI3RjRzWEw4WUxMN3lBS1ZPbTFEdlY3L2ZmZjBkb2FDaG16cHhaNjFoaFlTRzBXaTBHRFJxRWJkdTJRU0N3enpUY1F2VWRDRG5teVg4YWd4SkpoUWs0VlpnQUp3dTkvWEp0SVpMTEVqSEk1eWxNQ0RLTmFrUzVQZ1EzbmpkK3U3c0svYjBlWmFwbkNqbXVLRkRkb1dCUE9xNG5IeFl5d2Y3c1ZUVktwUVo0dVZGQ21iVzRjYjNoNXVxTkxxNVZRN2g2b3c1RjZuc1FLMjlEckxvTnNTb0xZdVZ0eUhXbEZ1OVJVTWNEUWlVdmZpQTgrUDV3NFhveS83bnl2T0RDOVlJTHp4T3VYRSs0Y092dk9UcWkvLzczdnhiM3IxdTNEb2NPSFVMUG5qM045dk40UE9oME9pUWtKR0QwNk5INDVKTlBjUEhpUlRnNU9TRStQaDZEQncrMmVMKytmZnNpSmlZR0pTVWxLQzB0aGJlM040WU1HWUlQUHZnQVE0Y094WVVMRjVDVmxZVzR1RGhFUmtZaU1qSVNJU0VoR0RwMGFLMkV2NktpSWl4WnNnUmxaV1ZZdFdvVit2WHJaNTIvalB1NFhDNWVmLzExUkVSRTRPdXZ2OFpQUC8yRTNOemNPb2ZlUzBwS3NHWExGaWlWU29TSGgyUGN1SEZteHhjdlhveWNuQnhzMnJRSkVSRzFpMGVscDZjaklpS2kxdmRwYlhuS0RBUUp1NWp0U3k1TnhOOGwrL0ZZMEZ4b0RFb2NFZjlvZHJ4WWRROEEwTjF0a05uK2NGRTBEREFnWFhZQkQ5MS82QTRTZGtHZU1nTVBlSXl3NFhkaEhSVHNpVTBFK1hMUUo0cUhxN2UwTUJxQlE2ZFVtRGFlRXNoc2ljUGlJa0RRR1FFQzg0UW5wVjZHZkdVR0UvenpWWmtvVXQyRnpxaXQ5MzZsbW55VWF2SWIvRndSMXdPdVhDODRjOTNBWnd2Qlp3c3MvQ2tBbjFQMU5ZOHRCSWZGQVlmRnEvWW5GMndXRjl6N2YzSlkzRlpMT2pRWURNeVEvSkFoUTh5T3VibTVvWGZ2M2poeDRnUm16cHdKbVV3R0R3OFByRnk1RXQyNmRhdjN2dSsvL3o1Y1hGeVkwWUlWSzFiQXhjVUZJMGFNd01DQkE3Rmh3d1lFQlFVeDU0OGNPYkxXUFhKemN4RWZINCtpb2lJTUhqeTR6dmYzTmFXa3BFQ3BWRUlzRmtNc0ZzTm9OT0s5OTk2cjk1cHg0OFloT0RnWXExZXZyaFhBcTl1NGNTT1VTaVg2OU9tRHh4NTdyRkh0cVhUeDRrVjgrT0dIR0RCZ0FENzQ0QU9iQm55eE1oT0RmWjgyMnhmbE5oQVBlc1dDenhiaVpHSHRZa25PWEhjQVFLazZINmoyQnFWRWJabzZXS1lSTS9zQ0JWMXdybVN2RFZwdWZSVHNpYzJNSHk3RTFWdW1nSExnbEJKVHhqbUQzVDVIaGgyYWtPT0t6aTc5ME5uRnZEZFlvTXBDbWFZQTVkb0NsR3NLVUs0cHZQOTFZWjJqQVpZb2RPVlE2T3FlbXRVV1hMMTZGUktKQlAzNjliTTQ1M3Y2OU9sSVNrcUNUQ1pEYUdnb1ZxMWFWZTkwdFVwdWJtNW0yK2ZPblROTGdPdmF0V3U5MTErK2ZCa3JWcXlBVENiRGtDRkRzSFRwVXJQZytNY2ZmeUFqSXdORlJVVW9LU2xoL2dSTUR4YlZWU1lBTnFSUG56NzQrZWVmelpMN3FqdHg0Z1NPSHo4T2dVQ0FkOTU1cDFGVi9Tb2xKaVppM2JwMTBPdjFjSEp5cWpkUjBocnlWWmxNQ2R4S1h2emFpWXJWQlFvajRTK0l3Qkh4anhCeVhCRG0waHNsNmh6c3oxa1BEb3NIalVGWjdkd3V5RmRtMktUdDFrYkJudGpNc0g1T2NCV3hJRk1ZVVNZMTRNUkZOVVlQY0dyNFF0SXFLdk1BNmxLaXlZVlVXd3lwdGhneWJTa3E5RkxtYTdtdTdQNCtTU3UyMkhZT0hqd0lBTFhldlZmcTFLa1RSbzRjaVJNblRpQTBOTFRCUUgvaHdnVWNPblNvMW42ZFRnZUpSSUxseTVlYjdlZnhlRml5WkFtenJWS3BzSG56WnV6ZGErbzFUcG8wQ2JObno2NlZUM0RwMGlYOCtlZWZadmNKRFExRlVGQVEvUDM5NGUvdmo0Q0FBUGo3KzV1TklEU2tya0JmV0ZpSUw3LzhFZ0F3ZWZMa1JqM3dBS2JDTzVzM2I4YU9IVHNBQU5PbVRjT0xMNzdZNlBhMEpoYlltQjZ4QWp2dmZZcnQ5MHdKZkU1c1owd0lmZ09IOHI0RGo5MDJ5NEJUc0NjMncyRURjYU9jc2VXQWFZNXV3bUVGQmZzMnhKc2ZERzkrY0lQbnlYUWxrR3ZMb05UTG9ESlVRS05YUW1OUVFXTlFRbXRRUWMzOHFZTFdvSVRhb0lMT29JSGVxSVhPcUlYZXFJUEJxSVBld24vYVZsZ2krTjY5ZXpoNThpUkVJbEc5cFdobnpKakJGSWRKVEV4RWJLemx1dXFBYWVqOTlPblRGbytwMWVwYXg2b0gxNU1uVCtLSEgzNUFmbjQrUkNJUkZpeFlnRkdqUmxtODEvang0OUdyVnk4RUJ3Y2pPRGdZZm41K2pWcTBwM2Z2M3BnMWExYXQvSVQ2S0pWS2ZQamhoOHljKzdycTd0ZFVXRmlJMWF0WEl5VWxCVHdlRCsrODh3NUdqeDdkNk05dGlVQkJKUEpWbVhEbE5TMjN4SVBuajltUmExR3VMWVJjV3dwL2dXblZ1MTNabjVrbC9PVXJNeEJZSXlmQVVWR3dKemIxeE1OQ0pDUXFvTkdhNnVXZnU2YkI0R2pLekc5UFhMbmVjT1hhYnZyVjBtdGpiSFp2QVBqbGwxOWdOQnJ4NUpOUFFpaXN1d0JVY0hBd1hucnBKWHovL2ZmWXNHRURIbmpnQVFRSFczNFkrdGUvL29VK2Zjd1hUUG5sbDErUWxKUUViMjl2ckY2OTJ1d1ltODFHZVhrNWxpNWRpcHMzYndJQSt2WHJoMFdMRnNIWDE3Zk9Oa1ZIUnlNNk9ob0dnd0ZxdFJwcXRick9jNnNMQ3d0RFdGZ1lBRk1RcjhUaGNKanBoZFZWMWhUSXpNeHMxUDBySFRseUJBY09ISUJTcVVSd2NERGVmLy85QnZNY3JDbEFHQW14TXROc1VadUdHR0JBcXVUcy9Ub1ZJVXlwNmp1SzZ3Q0FJR0hWcTVkOFZRWUNCUlRzQ1lHck13dFBqQlJpNTFIVEw1UmZEaWtvMkJPSGtaNmVqaE1uVG9EUDV5TXVMcTdCOCtQaTRuRDY5R21rcEtRZ1BqNGU2OWV2dC9pTzM5WFYxV3ovM2J0M21kNDhoOE94bUtFT0FCNGVIdkR6ODhPY09YTXNKdXV0V2JNR1lXRmhtRFJwa3RuK2MrZk9ZZG15WlEyMnZ5RXhNVEcxSGtUMGVqMCsvZlJUbkQ5L0hqNCtQb2lLaXFxejlHMU5sY1AyY1hGeG1EVnJGcHljV25ka0wwallGVGNrSjV0MERSdHNITXJiZ0s2dUEvQlV5RnZNL3JQRnV5SGt1Q0pNVkpYN2tGdVJqajZlclROSzBWSVU3SW5OUFR0V2hMM0hsZERwZ2ZSN09seTVxVVhmYmxUVmpkaVhWcXZGNTU5L0RvUEJnQWtUSnRTNUVFMTFiRFliNzd6ekRsNTc3VFhrNXVaaStmTGxXTDE2ZFozdnVBRXc4L0s1WEM1VHpHZno1czJRU3FWNDQ0MDN6SzVkdkhneCtIeSt4YUNZa0pDQXhNUkV1TGk0WVBUbzBSYUwyWFR0MmhXUmtWVUphU2RPbkFDYnpjYUlFVlZUdzlMVDA1R1ptWW1CQXdjeVEvRmFyUmJIamgycmRUKzlYbzlseTViaHI3Lytna2drd3VyVnE3Ri8vLzQ2djFleFdJd3RXN1l3aTk0RUJBUmcwYUpGaUk2MlR3MTVQNmN3WE5MWEx2WGJrTUUrY2Znai93ZjRPSVVnU05nVlY4dVA0Ui9KYVR3ZCtnNzQxZDdacS9SeStEbUZXYlBKTmtQQm50aWN1d3NMc1VNRU9Iaks5UDcxMThNSzlPM1c4QzlXUW14cDY5YXR5TXJLZ3ErdmI0TUx1VlFYSEJ5TUR6NzRBUEh4OGJoNjlTbysvUEJETEZ1MnJNNWU2OGFORzNIejVrMHNXTEFBR3pac2dFNm5RM0p5TW03ZHVvVmJ0Mjdod3c4L1pFcloxclg2MjY1ZHU3QjU4MmJ3K1h5c1dMR2l6cXAxUTRjT05hdC9uNXljek5UV3I3Umx5eFprWm1aaTh1VEpUSWErUkNLeEdPelpiRGFLaW9vZ0Vvbnd5U2VmSUR3ODNPTG5pc1ZpL1BiYmIvajk5OStoMDFVdDZyUnMyVEt6aDQvcUNnc0w0ZTd1YnRQZXZyOHdIRzQ4SDF3cVBZeitYclhYRnFqTFVOOW5ZRERxY2I1a0grVGFNdmdLT21GeTJBZDR3TDNxb2VsQ3lVRjRPUVcxaVlJNkFHalpMTkk2bmhzcll1cmpYN21weGEyN3V2b3ZJTVNHcmwrL2pvUUUweHpyK2ZQbjEvdXUzcEtZbUJnc1dMQUFnR25lK1B2dnYyOXhzWmk5ZS9kaTc5NjlHRHAwS0NaTW1BREFWTUJtN2RxMUdEVnFGREl5TWpCMzd0dzZoOFVOQmdNMmJkcUU3Ny8vSG13MkcvSHg4WTJlUW1jTkxCWUxMNy84TWo3OTlGTjA3OTY5MXZHTWpBeXNYTGtTTDc3NEl2YnYzdytEd1lDeFk4Y3lEeVAxSlF2dTM3OGZreVpOd3A0OWUyeldmZ0I0T3ZRZC9KNi9FVXFkck5heEVYNlRhOVhGQjB3WitTUDhKbU5oOTUveFVlOERlSzNyQnJOQXI5Q1Y0NGo0djJiRC9JNk9najFwRmY3ZWJJeXFsb20vN2ZlbUQ2MFJZZzE1ZVhuNDZLT1BZREFZTUhMa1NBd2FOS2poaXl3WU4yNGMwNHUrZnYwNlhuLzlkV1JsVlZVa1RFeE14TGZmZmdzZkg1OWF0ZmFkbkp5d1pNa1N2UERDQzFBb0ZQam9vNCtRbXBwcWRrNUpTUWtXTDE2TUhUdDJNRVBvTlF2K3RJYisvZnZYbVZTWGxaV0ZwQ1RUU295eHNiSDQ2YWVmc0dqUm9rWTlQSldVbEVDcFZFSXVsemQ0Ymt0TkRWdUdYKzYyUEtlaDBpOTNsbUZxdVBYdTF4cG9HSiswbXFtUGlmRG4zNlpzNFhQWE5NZ3AwQ1BFbjlQQVZZUllqMXd1UjN4OFBHUXlHY0xDd3ZEMjJ5MWJzV3pHakJrUWlVVFl0R2tUY25Oek1XL2VQR3phdEFsSlNVbjQ4Y2NmNGVycWl0V3JWOWM1UEQ5OStuVDQrdnJpeG8wYlRNMTdvOUdJUC83NEE5OS8vejNrY2ptQ2dvS3djdVZLaElhR3RxaXR0akJtekJoSUpCSU1HemFzMFhQdUt4VVVGQUF3cmJ4bmF4RXVmUkJWTVFEN2NyN0NFeUVMV25TdnZUbnIwTk45cUZtaVhsdEFQWHZTYWtMOE9SalNweW9ULzVkRDFMc25yZXZDaFF2SXljbUJ1N3M3VnE1Y3lhdzFiMGxsajdPaFJWd21UWnFFOTk5L0h4d09CODg5OXh5Y25KeXdmLzkrQ0FRQ3JGcTFxczczM0pXcXI3SjMvZnAxekpzM0QydldySUZjTHNlWU1XUHd6VGZmT0dTZ3J6Ung0c1JhZ2I2eXlwOVdhN2trczhGZ1lFWkJHdnI3c1pZUmZwUGh6dmZEZnpMZlJvVk8ydVRyRmJweWJNcDRFejVPSVJqbU82bmhDeHdNOWV4SnEzcitVUkhPWHRVQUFJNWZWR1BHRXdiNGU5TXpKMmtkbzBhTlFsbFpHYUtpb3N3Q1ZHRmhJWlJLSlZ4ZFhlSGs1SVR5OG5KbXdSeEw2OERYTkhyMGFFUkVSREJUNnRhdlg0LzgvSHlMNzdrdFNVNU9Sa0pDQWk1ZnZnekFsTVgrNXB0dm9uLy8vblZlazVTVWhJc1hMd0tvNmlXZk9YTUdZbkZWN1hhcFZBbzJtNDB2dnZpQzJaZWVuZzdBbE4xZlBSc2ZNSzJzVjNrdW44L0h2SG56R3RYK21ueDlmWEhuemgzczJiTUhMNy84c3Rtd3ZscXR4cTVkdXlDVHllRHE2b3BPblZvdndXMmszL01JYys2RmRUZG5JRFp3TnJNK2ZVTXVsQnpFRWZGL01UVjhXWnZyMFZlaVlFOWFWVlFZRi8yNjgzQTV6YlJBenM4SEZYam5CY3REbklUWXd0TlBQMTFyWDNKeXNsbEFyRzc4K1BHTnVtLzF1ZlBlM3Q2Tlh1ZDl6Wm8xU0V4TUJHQ3FwVDl4NGtURXhjVTFPS0tRbHBhR3c0Y1BtKzFMVDA5bmdubDFOYzhEZ1BQbno5ZmFWMXhjekp3ckVBaWFIZXhqWTJOeDRjSUZIRDE2RkVlUEhxM3p2TW1USjRQRGFkMVhlZUV1MFlqdnRSdDdzdGZpYXRseE9ITmRFU1RzZ2tCQkY2WWFYcjR5QS9tcURPUldwRU5sVU1DTEg0Z2x2WGEyYWp1dGpZSTlhWFV2UGVtQ2VXbGxBSUNqNTFWNEx0WVpvZlR1bnRoUnpTSTNQQjRQd2NIQm1EUnBFb1lORzJiVHo1NHhZd2JTMDlQeHlDT1A0UEhISDIvMDJ1L1RwazJ6K09CaUxZMHB1MXVYa1NOSGdzUGg0TlNwVXlnckt6TTd4bUt4bU9WK2JmMTNXNSs0MExkUnBMeUhBdlVkNUNremNLNWtMN09vVGVEOTROL0hjelI4bmNMZzEwYW0xOVdIWmJUMXNrT0VXTERzZXduT1hUTU41ei8wQUI4clhuTzNjNHVJbzFwNmJZekY2VkhXWmpRYW1mL1liSGFUVm5NampxRzFmbGJhSW5wWlN1eGlWcHdMTSsvKzd4UU5VakxyWDF1ZEVGdGpzVmhnczluZ2NEZ1U2RW03UThHZTJFV29Qd2RqQjFVTlYzNi93L1p6YlFraHBLT2lZRS9zWnZvRUVYajNzMGJTNytsdytrcmpWdXdpaEJEU05CVHNpZDM0ZXJMeDFLaXFlYzcvL1o4Qzk5Y0pJWVFRWWtVVTdJbGRQZitvTTV3RnB2ZWpPUVY2SEQ2cnNuT0xDQ0drL2FGZ1QreEtKR1JoOHFOVnZmdi8yeStIaG5MMUNDSEVxaWpZRTd1TEcrVU1EMWRUNzc1Y1pzVHVQeXZzM0NKQ0NHbGZLTmdUdStQemdCbFB1RERiQ1ljclVDcWhsL2VFRUdJdEZPeUpRNGdkSW1CV3dGT3FqZGk0aTZiaUVVS0l0VkN3Snc2QnpRTGVlSzZxUnY2SmkycmNvRUk3aEJCaUZSVHNpY1BvMTUySG9YMmRtTzExVzJYUTZlM1lJT0lRSWtSOTdOMEUwa2JRejByZEtOZ1Roekoza2d1Y2VLYXZzd3YwMkgyTWt2VTZPcVZlaG54bHByMmJRUnhjbmpJREtqMjkvcXNMQlh2aVVIdzkyWmc2WHNSc2J6Mm9vR1M5RGk1QUdBa3hCWHZTZ0h4bEJyTkVMYW1OZ2oxeE9NLzhxMnJKVzdVVzJQQWJQYTEzWk5IdW81QWhUN1ozTTRpRHk1UmRRclRIS0hzM3cyRlJzQ2NPaDhzQjNwcFdsYXgzNnJJYWw5TW9XYStqaW5JYkFENWJnTFBGZSt6ZEZPS2dUaGZ1aEpEcmhpNnUvZTNkRklkRndaNDRwRjZSUER3Y1U1V3M5K1UyS1NYcmRXQlBocnlKM0lxYkZQQkpMYWVMZGtDc3pzVGp3ZlBzM1JTSHhqSWFqVVo3TjRJUVMwb2xCcnkwckJSS3RlbEhkTVlUSWp4ZnJiUXU2WGoyNVh3RnRVR0p6aTU5RVNqc2dpQjZSOXNoNVNremtLL01RS2JzRW9SY053cjBqVURCbmppMDNYOHFzWEduNlowOWp3dHMrc0FMUWI0Y083ZUsyTk10NlFXa1NKS1FyOHlBZ09PQ0xNVlZlemVKdEtJSWw3NVE2V1FJRkhaQnRNY29HcnB2SkFyMnhLRVpETUJycTB1UmxXc2F3NDhLNCtLcmR6M0JadG01WVlRUTBvYlFPM3ZpME5oczROMFgzY0M2SDl4djNkVWg0VEROdlNlRWtLYWdZRThjWHVjUUxxWStWdld1L3VlREN0ek8wZG14UllRUTByWlFzQ2R0d3BSeEluUU81Z0l3RGUyditsRUtMY1Y3UWdocEZBcjJwRTNnc0lIM1o3bUJlejgzTDF1c3g4OEhGUFp0RkNHRXRCRVU3RW1iMFNtQWcxbFBWYTE3Lzl1UkN0eThTOTE3UWdocENBVjcwcWJFalJhaVoyZlRTamxHSTdCNnN4UWFLcTVIQ0NIMW9tQlAyaFFXQzNqdkpUYzQ4VTNiK2NWNi9MQ0hhdWNUUWtoOUtOaVROc2ZmaTQzWG42dXFuZisvRTBwY1N0WFlzVVdFRU9MWUtOaVROaWwyc0FBRGV2R1o3WTkva0tLZ2xKYkNKWVFRU3lqWWt6YnIzUmx1OEhZMy9RZ3JsRVo4OUYwNVRjY2poQkFMS05pVE5zdE54TUx5dWU1ZzMvOHB6c3JWNDVzRW1YMGJSUWdoRG9pQ1BXblR1bmJpNHRXSlZkUHhEcDlWNGRqZmFqdTJpQkJDSEE4RmU5TG1QZm13RU1QN09USGI2N1pLY1Urc3QyT0xDQ0hFc1ZDd0orM0NvaGZkbUtWdnRUcmdvKzhrVUtwcFFVZENDQUVvMkpOMndva1BMSi9yRGlkVHZSM2tGZW14K2tlcGZSdEZDQ0VPZ29JOWFUYzZCWEN3NkVVM1p2djhkUTEySGxYYXNVV0VFT0lZS05pVGRtWDRnMDU0WXFTUTJkNjhSNDVrS3JoRENPbmdLTmlUZHVlVmlTN28ydW4rY3JoR1lObEdDVzduMGdSOFFrakhSY0dldER0Y0RyRGlOWGVtNEk1YUF5eFpMMEZSR1ZYWUk0UjBUQlRzU2J2azZjYkdwd3M4NEN4Z0FRREtwQWE4djc0Y0ZTckswQ2VFZER3VTdFbTdGUnJBd2IvbnVvTnovNmM4VzZ6SGg5OUpvS01wK0lTUURvYUNQV25YZW5mbFlmSE1xZ3o5NitsYXJObENVL0lJSVIwTEJYdlM3bzNzNzRTWG5oUXgyOGN2cVBIZi95bnMyQ0pDQ0dsZEZPeEpoL0JjckRQR0RSTXcyd21KRlVnOHA3Smppd2docFBWUXNDY2R4cnpuWFRHZ0Y1L1ovbktyREtlU2FkRWNRa2o3UjhHZWRCaHNGdkRCSEhkMENhMmFnNzlxczVRQ1BpR2szYU5nVHpvVUp4N3d5WHdQaEFlWkZzMmhnRThJNlFnbzJKTU94MVhFd3BxM1BCSHFUd0dmRU5JeFVMQW5IWktyaUlVdkZ0WU8rT2V1VVIxOVFrajdROEdlZEZqdUxyVUQvcjgzU1NqZ0UwTGFIUXIycEVPckRQaEJ2dmNEdm9FQ1BpR2svV0VaalVZcUZrNDZ2RktwQVF1L0tFZGVrYW1XTHBzRkxIclJEYU1mY3JKenl3Z2hwT1VvMkJOeVg4MkFEd0RUeDRzd2JieXpIVnRGQ0NFdFI4R2VrR29rY2lQZSs3b2N0M04wekw3UkE1eXc2RVUzc09tbEZ5R2tqYUpnVDBnTmFnMnc0ajhTWExoUjlkNitYM2NlbHIvcUFTZCtQUmNTUW9pRG9tQlBpQVVHSS9CdGdod0hUaW1aZloxRHVQaGt2Z2ZjWFZoMmJCa2hoRFFkQlh0QzZySGpTQVYrMkZPMVFwNmZGeHVyNW5rdzAvVUlJYVF0b0dCUFNBTk9KYXV4OGdjcHMrMHNZT0hET2U3bzE1MW54MVlSUWtqalViQW5wQkgrdWExRC9EZmxxRkNaL3Jtd1dNQ1V4NXd4YmJ3SWJCclZiMVhucjZ0eE1sbU56QndkM0VRY1hMMUZOUkdJOVVWMzVVRldZVUJrQ0JjUHh6aGhRSysyUFEyWGdqMGhqWlJicU1lU2I4b2hMall3KzNwMzRXSEpiRGQ0dVZHcWZtdFk5NHNNQnIwUjBWRjhSSVp3MFRtRWErOG1rWGJzZG80T21UazZKS2RxSUhSaVlmNFVWM3MzcWRrbzJCUFNCQlhmU2tjZUFBQVlKVWxFUVZRcUl6NzlTWXEvcWxYWWMzZGg0YjJYM1BFZ0RldmIxS29mcEhpZ0t3OVBqQlRhdXlta0E5cHp2QUszN3Vpd2VLYWJ2WnZTTEJUc0NXbUdmVWxLYk5vbGgvYitkSHdXQzNqK1VXZE1uMEREK3JhdzdoY1p1Z1J6OFBqRFZPQ0kyTStlUHl1UVhhREgvT2ZiWGcrZnhoNEphWVluUmdyeDVTSlArSHViL2drWmpjQzIzeXZ3N3BmbEtKVWFHcmlhTk1YNTYyb1k5RVlLOU1UdTRrWTdRNlV5NHNLTnRyY2NOZ1Y3UXBxcFN5Z1gzOGQ3WVhpL3FzU2Q2K2xhdkxxeUZNbHBXanUyckgwNW1heEdkQlJWTXlLT29VODNIazRtdDcya1VBcjJoTFNBczRDRnBTKzc0WTNKTHVEZHp4V1R5STFZc3I0Yy83ZGZBUU4xOGxzc00wZUhTRXJFSXc0aU1wU0x6R3hkd3ljNkdBcjJoRmpCNHlPRVdML1lxOWF3L3NLMVpUU3MzMEt1em16S3VpY09vMHNvRHk3Q3RwZVlROEdlRUN1SkNPYlVHdGIvNTdZT0wvKzdGUHRQS21HZ1ZOaG11WlpPcjBTSVk3bmFCbjhtS2RnVFlrV1Z3L29McHJneXcvcnlDaU8rU1pEanRWV2x1SG1uN1EzL0VVTGFQZ3IyaE5qQXVHRUNyRi9zaFNEZnFocjZXYmw2elArc0RHdC9sa0dxb0c0K0lhVDFVTEFueEVZaWdqbll1TlFMVXg1elpucjVBSkI0VG9XWkg1WFEwRDRocE5WUXNDZkVodmc4NE1YSFJkaTh6QnVEb3F1bWo5SFFQaUdrTlZHd0o2UVYrSHV4c2Z4VmQzd3kzd01CUGxYLzdLb1A3VXZrMU0wbmhOZ0dCWHRDV2xHLzdqeHMvc2diczU0U1FlQlVOWDJIR2RwUG9xRjlRb2oxVWJBbnBKVnhPY0N6WTUzeGYvLzJ4dWdCVmRQMEZFb2p2dGt1eCt6bHBVZzhxNEpPYjhkR0VrTGFGUXIyaE5pSmh5c0xpMmU2NGF0Rm5nZ0xyTXJhenkzVVkrMVdHVjVZV29MZHg1UlFxYW1yVHdocEdRcjJoTmhaOXdndXZsL3FoVGNtdThEVnVXcG92MFJpd01aZGNreUxMOEhQQnhTUTBYUTlRa2d6VWJBbnhBR3dXYWFTdTF0V210N25lN2xWL2RPVVZSaXg5VkFGcHNZWDQvdWRjaFNWVWZsZFFralRVTUZwUWh5SXM0Q0ZaOGM2STI2ME00NzlyY0tPSXhYSUtUQzl2RmRyZ0QxL0tySHZoQkwvR2lqQXMyT2RFZXJQYWVDT2hCQjd5OHJWNHA1WWo0eHNIVzduNkpDWlk1cHVHeG5DUmVjUUxycUVjaEVXeUVGNEVNOW1iV0FaalVZYUd5VEVRUm1Od0xsckd2ejJod0twV2ViejhWa3NZRWdmSjB5T2RVWlVXUHQ5Ym85OXJRaUpHM3p0M1F4Q0dFMzVtVnl6UllxU2NnTmNuTm5vRW1vSzdwV3JPR2JtbUlKL1JyWU9jcVVCUGg0Y0xKenVhcE0ydDkvZkVJUzBBNmFBenNlUVBueWtaR3J4VzJJRnpxZVkxdEkyR29FelY5UTRjMFdOcnAyNEdEMUFnSWNIT0ptOUFpQ0UyTWVWbXhvczN5akYzRWt1R0R0WVlQRWNMM2MrQnZTcUtyYVZlRmFKWnhZVzQ2TlgzUkRkbFcveG11YWkzd3FFdEJFUFJQTHc3OWZjOGNOSFhoZ3pTQUJPdFgrOTZmZDAyTGhMamludmwrQzlyOHR4NUM4VmxKVEYzNkJ4NDhiaHFhZWVzdWxuSkNRa1lNeVlNZGk5ZTdkTlA2ZlN3b1VMRVJzYmk3S3lzanJQMmJsekoySmpZM0h3NE1GV2FWTkhzKzEzQmJiOVhvR3RIM3ZWR2VndGlSMGl4RThydkxCbGZ3VzJKMVpZdFUzVXN5ZWtqUW4xNStDZEYxd3g4MGtSZGgydHdLSFRWWUhkYUFRdXAybHhPVTJMcjdiSk1EamFDYU1mRW1CQUx6NjQ5SHEvVVF3R0E1NTg4c2ttWDllblR4K3NYTG15MGVkdjNib1YyN2R2Yi9MbmZQcnBwK2paczJlZHgvVjZQUXdHQStwN1EyczBHbUV3R0dBd05KenN1V1BIRHB3OGViTEo3V3lzYWRPbVllREFnWkJLcFpnNmRhclY3ejlnd0FCOCtPR0hWcjl2WGJiOXJrQ3B4SURQM3ZSbzF2V3V6bXlzZWRzRFgvOHFRMEppQlNiSE9sdWxYUlRzQ1dtanZOM1ptUE9NQzE2WUlNSzVheG9jdjZqQ3BYODBUREVlclE0NG1hekd5V1ExWEoxWkdQNmdFLzQxVUlCZW5YbGdzZXEvZDBkbU5CcWhVcW5BNC9IUW8wZVBCcy9YYXJWSVRVMkZScU5wMHVkb3RWcW9WQ3FFaElUQXk4dXJ3Zk96czdOUlZsYldxQUJ0VFdLeEdHbHBhVGE3ZjNsNU9ZQ3F2M2NuSnlkRVJFUzArTDVxdFJwWldWbE4vdi9TRWxkdWFuRGxwcmJaZ2I2NitjKzdZdUhhY3ZUcXpFVnZLd3pwVTdBbnBJMFRPTEV3YW9BVFJnMXdna0pweE9uTGFweTRxTUtWbTFxbTlLNnN3b2hEcDFVNGRGb0ZYMDgyUmc4UW9GTWdCdy8yNE5NNy9qcDRlbnJpaXkrK2FQQzhvcUlpVEpreXBkbWZNM255Wk1UR3hqWjQzaGRmZklIRGh3ODMrM1BxSWhhTEVSQVFVT2Z4VjE5OUZiTm56Mjd3UHNlUEg4ZTZkZXNRRWhLQ0RSczJOUHJ6K1h6elFCWWNISXoxNjljMzZ0cms1R1RrNXVaaTVNaVJjSE56TXp1V21abUpWMTk5dGRIdHNJYmxHNlhZK25IREQyNk45ZEVyYm5qcG8xTHNYT1BUNG50UnNDZWtIUkVKV1lnZElrRHNFQUhLWlVhY1NsYmgrRVUxYm1ScW1YT0t5Z3pZL2tmVis4QVFmdzc2UnZIUnR6c1BmYVA0Y0JXMTcyNi9wWjVlNVQ0V2l3VTJ1K1VQUDNxOUhucTludm02OHMvS3orRnlyZk9yZDhlT0hkaTBhWlBGWTg4OTk1elo5b3daTTJvTmt4ODhlQkRmZnZzdFpzNmNpV2VmZlJZc0MwTStQQjRQUEY3RFU4TE9uejhQQUpnd1lRS0VRbUZqdjRVV09YVG9FSktTa3RDelo4OWF3YjYxcmRsaVNzWVRDV3YvL1B5ZG9zRUhHeVFOWnZDdjJpekYxVnNhYlAvVUZOemRSR3pNaWhOaDNWWVozcHJXc2l4OUN2YUV0Rk1lcml3OFBsS0l4MGNLVVZSbVFOSWxVNDgvL1o3NUZMNmNBajF5Q3BRNGNFb0pBT2djd2tYZmJqejA3Y1pIZEZjZWhFN3RKL2hMSkJKTW5EalJiSjlXcThYNDhlTUJBTkhSMGZqc3M4OEFtSWFWNVhKNWcvZXNxS2lkU0xWaHd3YnMyN2ZQYk4rbVRadVl3THhtelJwbXYxcXRidFRuNkhTMWwwSU9DQWhBVEV5TTJiN1UxRlFvRkFyMDZkUEhMRWdIQmdiV3VqNGtKQVNGaFlYNDRZY2ZrSnljalBmZWV3K2VucDROdHFVbW1VeUd2Ly8rRzN3K0gyUEhqbTN5OVczZG5Wd2Rpc3NORnBQeHJ0N1NZdFZtYVlQM09INUJqYVJMYW5pNG12OTdlMnlvRUNjdWx1T2VXSXRPQWMyZmgwL0JucEFPd05lVGpZbVBDREh4RVNIeWl2UTRjVkdOUTZlVkZxdngzYjQvOTNmM01WUHdEL1RoSUN5SWcvQkFMam9GY3RFcGdJT3dRQzc0dHF2L1lUTmNMaGZkdTNkbnR0UFMwc0Jtc3hFVkZRVUFDQXNMWTQ0VkZSVWhMaTZ1V1o4VEVCREFmRTVKU1FtS2lvcmc1K2ZIdkp0M2RxNUt1bHEvZm4yamg2MXJHajU4T0lZUEgyNjI3ODAzMzhTTkd6ZXdaTW1TQm5NQit2VHBnemx6NW1EbHlwVklUazdHbkRsekVCOGZqNzU5KzVxZGQrL2V2WHBuRXhRVUZFQ24wOEhiMnh1Yk4yOXVWTnZaYkRibXo1L2ZxSE1kM1YyeERxN081ajE2cGRxSTdZa1YyUDVIQlVTQytoK1lpOHNOK0dhN0RMNmViR2gxdFJNclhaeFp1SnRuUUtlNjM3WTBpSUk5SVIxTWtDOEhVeDV6eHBUSG5KRmZyTWUxVzFwY3VhWEIxWnRhbEVocUIvLzhZajN5aS9YNDY1cjU4SGVBRHh2aFFWeUVCWERSS1pDRFVIOHVmRHpaOEhaMzNCd0FrVWhrRmxqSGpSc0hQcDl2dHE5eTJGMG9GR0xNbURFTjNsT2xVdUdQUC80dzJ6ZHAwaVJNbWpRSmdHbnEzZWJObS9ITU04L2c2YWVmWnM0NWZmbzBBS0JmdjM0SURRMXQ4SE91WExtQ2UvZnVOWGhlVS9uNStXSHQyclhZdUhFajl1N2RpOFdMRitPRkYxN0FsQ2xUbUdIOTR1TGlSazNUS3lrcGFmUjB2b2FDL2VMRml5Mk9abFIzOSs1ZEFLWjhodXF2RHJoY0x1Yk1tZE9vZGxoRFJyWU8vOS9lM2NjMmNkNXhBUC9hRjcva3JTR0Z2QnJ6MG9SMlZVaFNsYlRwQW9NTzB0RlJsWGFzS3FYYXBBR1ZxRVlCMFVTRXRuU2tMMUtnb2xRTjFkcHBWWmZCSmhBdlU1ZXVFU2t0cFMwcExDbEJNQ0s2eFNZcGlZc2hieVFodGhPZjdmMWhmSW14NDlpSkljN3gvVWpJeXVQejNTbUF2cjU3ZnZkN012WGVjZnJaQ1J2KzliVVZ6ejhWQjJ1L0MzLzVaNS9mejdwY3dOdDdlbkhmM1dva0ppanhUYjNOWjV0TWZSUU1MU0orZHIvR3p4NkN3N0FudW8ybFRSR1FOa1hBNGdMMzdjY2YyeHc0MjJqSG1mOE80TXovL0llL2g3bmRDWFA3Z00rWEFFRUpUSm1reEpSRUFVbUpTaVRkOEpwOHA0Q0V1TWlmR29pUGo4ZTZkZXRHM0s2dHJjMG43RU94YU5HaW9BdjBia2JZQSs1d1hMdDJMV2JPbklueThuSlVWRlRBWkRKaDA2Wk5YdHZObXpmUGE2eW1wZ2JidDIvSHlwVXIvZDRGZWZYVlYzSG16Qm5zMzc4Zld1M2dMZTRWSzFiQWFyVUdQS2ZHeGtiWTdmWmgzN2ZaQmtQeGh4OSs4S3ExQ0tiR0lKd3V0SXA0OHVmZWo4ZzlPRnVOWC94VWkyaU5JdUF6ODU5OGJZV3h4WTQvLzJFeTluenEvd3RCcGw2Rmo3OGMyM1AzREhzaWtxUW5DVWhQRXZEbzlmRHY2SGJpUXF1STVoOUZYRENKYURZNWNNRVUrR3JMNFFRdWR6cHh1VFB3STJKYWpRSmFOUkN0VVVLckFiUnF4Zld4d1ZjNTFRdmNhdWZPbllQVmFvWFpiSWJaYkliTDVjTG16WnNEZm1iSmtpWFE2WFFvS3l2RGtpVkxmTjRYQk1IckN0cFRTYTlTcWZ3VzVYa0NXS3ZWaGx5MEYyamFvTGEyRmx1MmJKRjZDWlNYbHlNakk4TnJHNlBSR05MeHhzTFlLa290Y0QzU3BvemMyS0wxc2dNZi91TWFOcTlLQ1BnRk9HTnFsTlJQZjdRWTlrUTByTWtKU2t5K29hV24wd20wWEhhZ3lTUU8vdmxSeEpVUnd2MUd0bjRYYlAzQTFWNUh1RTk3Vkp4T0p5NWR1aVE5aHRiVDA0T3lzcklSUDlmZjN4L1NjYTVldlFwQkdBeUNUei85RlBYMTlTTis3dno1OHo1am4zMzJHUXdHQTlyYTJxVGFnSTZPRGdEQUcyKzg0Ylh0N05temd6cS8zTnhjN05tejU1WmZIUWZyMHFWTEtDc3JnMGFqZ1Y2dlIyTmo0M2lmMHFnNG5jQmJmKzNCL0RsYUZPU0d0eld1UHd4N0lncUpVZ2xNVHhNd1BVM0F3M21EYzRoMkVialM2VUJibHhOdFhmNWYrNnlSMThMWGJyZmpuWGZld1lrVEo2RFQ2YVJLZVp2TmhxTkhqNGJ0T0xXMXRUaCsvRGdhR2hxd2JkczJhZno4K2ZOK2d6d1lwMDZkOGpwSGxVb0Z2VjZQOVBSMHBLU2tJQ1VsQmFtcHFVaEpTVUY2ZW5yUSt3MDE2SThkTzRhbXBpYWZjYytjZXJoMGRuYmlsVmRld2JWcjExQlNVb0tUSjA5R1JOaDdycnp2VEFnK3RQY2V0c0RjN3NEbWxYZWcrNXI3LzhXQTNRV1hDK2krNW9KV3JZRG0rdTc4M1RrSUZjT2VpTUpDRlFYb2tnWG9rZ1VBL3NPaTN3NWM3bkRnYXE4VEEzWVhSQkVRbmU1WHUraUN3M245MWVGK0ZSMUFSYVgvZWN6UmFtcHFRbDFkSGVycTZxUTU0YXFxS2tSSFJ5TTNOMWZhTGprNUdSOSsrS0gwc3lpS09IdjJMRFFhRGJLeXNxVHhqbzRPckZ5NTB1c1lGb3NGcDArZlJtMXRMVTZlUEFuQUhjd0FrSkdSZ2FTa3dlZXROMnpZZ0VXTEZray90N1Mwb0sydERUTm16UENxcHQrMWF4ZU9IRG5pZFp6SEhuc01XVmxaME9sMDBPbDBTRTVPRHFwUFFIWjJObGF2WGgydzdXNG9EQWFEMzdBZnFjQXVGQjBkSFNncUtvTEpaTUlUVHp5QndzSkM2WGM3M3U2YUdvVUxyYUxYSGJDUi9QdGNQN3F2dWJCeWE2ZlBlMDl2YXNlS1IyUHd1Nld4QUFCRGl4MlorckhkYVdIWUU5RXRvMUVCMDFJRlRFc052bEYvT01PK3JxNE9MNy84c3RlWVNxWENTeSs5aFB6OGZHa08rdURCZzFBcWxWN3p6TjNkM1NndExVVmFXaHAyNzk0dGphZW5wK1Bnd1lOZWpYSktTa3A4V3N6T216Y1BxMWV2eHRTcFV3RzRpOVNXTFZ1R21KZ1lyeXZwNnVwcVZGWldvcVNrQklXRmhkTDR1blhyc0diTkdzVEZ4VWxqT1RrNXlNbkpnZFBwUkg5L2Y5QlRDdE9uVDVjZU14eGFLQ2NJZ2s5SHUyQTg5OXh6MHRNSFEyM2F0QW1uVDU4T2VYODNNaHFOS0MwdGhkbHN4aU9QUElLMWE5ZU9lWi9obEttUHd2SFRvYlhsWGJzODN1ZE9WK1V4Qy81anNPT1Y1eEtRT25ud1MxdmpSUkVMSHdoK1FSMS9HUFpFZE50SVNrcUNWcXZGZ3c4K2lQbno1MlBidG0xUXE5VSt6Nm9uSkNRRXZVK2xVdW16ZlhKeU1pd1dDeFlzV0lDT2pnNVVWVlVoT3p0YkNuckFYYlEydEVKOUpOSFIwY01XdVowNGNRS2xwYVZCNzJzNGVYbDVRZFVwM0VyVjFkVW9MeS9Id01BQUNnc0xVVnhjN0xmVDMzaWFuaWFnK3R2UWFsYnVtZTRidjkrZUVSQWwySEgvVDd5djR2dXNMa3hMRzl0S1ZneDdJcnB0NlBWNkhEaHdRQXJaN2R1Mysyemp1VXEra2VkUkw1Zkw1ZmV4TVlWQ0llMzN4UmRmUkd5cyt4YnN2bjM3L0o3THdNQ0E5RXovVUo1YjMzYTczZTl4MUdxMVY0SGZVTE5temZLcVNqOTI3QmlVU2lYbXo1OHZqVFUyTnNKb05DSS9QMS9xbG1lMzIvSEZGMS80M2VkNGFXOXZ4L3Z2dnkrdHVPZXYzVytrbUpHdXd1UkpBcXEvdFdKeFFYaGJCVmNkdHlKdGlvQnBxWnl6SnlJS2lpQUl3d2FsaDhGZ0NIaWIyR3cyWStuU3BUN2preVpOd29FREJ3QkFDdnBBWG4vOWRhbWZ2RDg3ZCs3RXpwMDdmY2JYcjErUHh4OS8zTzluNXM2ZDZ4V0k5ZlgxRUFRQlJVVkYwdGp1M2J0aE5Ccnh6RFBQU0JYNjNkM2RZd3I3bzBlUHdtQXcrSXczTnplUGFuOVZWVlg0NElNUFlMVmFFUmNYaCtMaVlzeWRPOWRudTk3ZVhnQVk4ZS8wVmlqNmJUeCtYZFNPZ3ZzMFB0MzBsaStPd2ZJZ2xxcDlZWGtjWGxnK09FMXp0ZGVKaXNvKzdIK0xDK0VRRVlWVmZIdzhGaXhZNERNdWlpSnFhbXFnMVdxUm41L3Y4LzdRdWZSZ1pHZG4rNzJOYnpBWVlES1pjTys5OXlJNU9kbm5mWjFPRjlKeGJvWG01bWEwdHJiNmpJOTJlZG1VbEJUWWJEYms1K2RqNDhhTm1EeDVzczgycmEydE9IZnVIQUQ0L1QyTmg2M1AzNEhYUHVqQmpoZkh2c1F0QUx6MnAyNXNYUlA4bEZJZ0RIc2lvaUhTMHRLd1pjc1duL0h1N203VTFOUWdNVEhSNy91aHVuRlZPbzlkdTNiQlpESmg2ZEtsWGdWNmtXelZxbFZoTGRDYk0yY08zbnZ2UFduTkFzQjl0WC9vMENIRXg4ZkQ2WFRDYURSaVlHQUFlWGw1WG1zTmpLZWNXV284a0NXaWZHOHYxcThZMnlwMTcvNjlGM1B2MHlBckl6ejlEaUszaVRVUkVkMjJoZ1k5NEY2aDcrTEZpMmhvYUpENkVoUVVGS0M0dUhnOFRtOVl5eGZISVBsT0FVVTdyNktuTDdTaVBjQjk2Mzdqamk3b1VnUThWUmkrTHpHOHNpY2lvb2lYbloyTlR6NzVCQTZIQTA2bkUzRnhjUkZYbGUveHpPSVlaTjBWaFZWYk83SDZWN0g0NWR6Z2l2YXFqbHRSVWRtSHJXc1N3blpGNzhHd0o2TGJVbGRYRit4MnUxY3hYVVZGaGQrNVoyQ3dTcjZycXd0dnZ2bm1zUHRkdUhBaENnb0twSit2WExrQ1lMQXJuZEZveE42OWU0Zjl2S2ZRcmJLeWN0aW1NU3FWQ2c4OTlCQysrKzQ3QU80bFpnSDN3alJtczFuYXJxZW5CMHFsRW0rLy9iWTA1dWs0dDIvZlBxOXFmTUE5OSs3WlZxMVcreXdFOU0wMzMzZ1ZCM3FlSnZqb280KzhlZzk0ZU9ic24zNzZhYTl4bTgwMmJQTWZzOWtjbG1tU3ZyN3dObU1LVmZZc05RN3VtSUozL3RhTEw3KzdpdmdZQlRMMVVjalVxNlJ1ZU1aV0VZWVdPeG92aXVpenVwQTJSUWhMTVo0L0RIc2l1bTFZTEJZOCsreXppSTJObFNxNWg2NWhmK3JVS1o5bU9EZXkyV3o0NnF1dmhuMC9Nek1URFEwTk9ITGtDRlFxbFJUMm51TjBkbllHL0x4SG9EYTZLcFVLa3laTnd1SERoNzNHR3hzYi9iYVB2WEU3QUg2ZkJHaHZiNWUyMVdxMVBtR2ZtSmlJZSs2NVo4UnpIMG1nem5jV2l5WGdVd29UemNiZnhPT2lXY1FQUHpwZ2FCSHg4WmNXYVZHYmpLbnU4Ri80Z0JiVDBwU1lsbnJ6MWlOZzJCUFJiU01tSmdacXRScFhybHlCUXFIQWpCa3p2Tlk5MzdGakI1ek8wT2RaaDFLcFZEaDgrREM2dXJvQXVCL0RLeXdzUkU1T0RnQjM4VmxsWmVXWWpxRlFLT0J3T0xCczJiSXg3U2NRZjFmZXMyZlBEc3RWOTVOUFBqbnNFcmN6Wjg3RXUrKytPK1pqTkRVMVljT0dEV1BlVHpoTVM0M0N0TlNvTWExSFAxWUtsMmVOUUNLaUNMVDQ5MjJvL21QU3lCdlNUZU4wT2lHS0lwUktwVmRiNEhCek9CeFFLQlJCOWZjZlR4UHgzeVN2N0ltSUtDQ2xVam1xbnZtaGlvVG1PSElWMlYrZmlJaUlhTXdZOWtSRVJETEhzQ2NpSXBJNWhqMFJFWkhNTWV5SmlJaGtqbUZQUkVRa2N3eDdJaUlpbVdQWUV4RVJ5UnpEbm9naVdzNnNtOWN2bkdnMEp1Sy9TWVk5RVVXMFhvc1RGNjR2SEVJMDNnd3RkdlJaSjE2WGVZWTlFVVcwaktsUjBpcGhST1BOMkNJaVF6L3hPczB6N0lrb29qMmNwMEg5K1lIeFBnMGlBRUQ5OXdONE9PL21yeE1RYmd4N0lvcG9EMlJwRUsxUjRPTXZMZU45S25TYk8vaTVCWGZFS2pIbjN2RmJxbmEwR1BaRUZQSFdQeHVQNzV0RmZIeVVnVS9qNDlEbkZqU1pSS3hkSGovZXB6SXFYTStlaUNhTThyMjlzUFc3a0h1M0NobjZLR1RxSjE1Vk5FMGNoaFk3akMwaTZyKzM0NDVZeFlRTmVvQmhUMFFUVEYxRFA3NnVINEN4UlVSc3RBSm5HKzNqZlVva1E3bDNxM0hONGtTR1Bnb1A1NmtuNUszN29SajJSRVJFTXNjNWV5SWlJcGxqMkJNUkVja2N3NTZJaUVqbUdQWkVSRVF5eDdBbklpS1NPWVk5RVJHUnpESHNpWWlJWkk1aFQwUkVKSE1NZXlJaUlwbGoyQk1SRWNrY3c1NklpRWptR1BaRVJFUXl4N0FuSWlLU09ZWTlFUkdSekRIc2lZaUlaSTVoVDBSRUpITU1leUlpSXBsajJCTVJFY2tjdzU2SWlFam1HUFpFUkVReXg3QW5JaUtTT1lZOUVSR1J6REhzaVlpSVpJNWhUMFJFSkhNTWV5SWlJcGxqMkJNUkVja2N3NTZJaUVqbUdQWkVSRVF5eDdBbklpS1NPWVk5RVJHUnpESHNpWWlJWkk1aFQwUkVKSE1NZXlJaUlwbGoyQk1SRWNrY3c1NklpRWptR1BaRVJFUXl4N0FuSWlLU09ZWTlFUkdSekRIc2lZaUlaSTVoVDBSRUpITU1leUlpSXBsajJCTVJFY2tjdzU2SWlFam1HUFpFUkVReTkzOXlIMWRXZ1JHeEtnQUFBQUJKUlU1RXJrSmdnZz09IiwKCSJUaGVtZSIgOiAiIiwKCSJUeXBlIiA6ICJtaW5kIiwKCSJWZXJzaW9uIiA6ICIiCn0K"/>
    </extobj>
  </extobjs>
</s:customData>
</file>

<file path=customXml/itemProps97.xml><?xml version="1.0" encoding="utf-8"?>
<ds:datastoreItem xmlns:ds="http://schemas.openxmlformats.org/officeDocument/2006/customXml" ds:itemID="s:customData">
  <ds:schemaRefs>
    <ds:schemaRef ds:uri="http://www.wps.cn/officeDocument/2013/wpsCustomDat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1462</Words>
  <Application>WPS 演示</Application>
  <PresentationFormat>宽屏</PresentationFormat>
  <Paragraphs>237</Paragraphs>
  <Slides>28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28</vt:i4>
      </vt:variant>
    </vt:vector>
  </HeadingPairs>
  <TitlesOfParts>
    <vt:vector size="43" baseType="lpstr">
      <vt:lpstr>Arial</vt:lpstr>
      <vt:lpstr>宋体</vt:lpstr>
      <vt:lpstr>Wingdings</vt:lpstr>
      <vt:lpstr>Wingdings</vt:lpstr>
      <vt:lpstr>站酷快乐体</vt:lpstr>
      <vt:lpstr>楷体</vt:lpstr>
      <vt:lpstr>汉仪铸字卡酷体W</vt:lpstr>
      <vt:lpstr>字由点字奇巧</vt:lpstr>
      <vt:lpstr>Yu Gothic UI</vt:lpstr>
      <vt:lpstr>微软雅黑</vt:lpstr>
      <vt:lpstr>Times New Roman</vt:lpstr>
      <vt:lpstr>Arial Unicode MS</vt:lpstr>
      <vt:lpstr>Calibri</vt:lpstr>
      <vt:lpstr>Arial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Start</cp:lastModifiedBy>
  <cp:revision>157</cp:revision>
  <dcterms:created xsi:type="dcterms:W3CDTF">2019-06-19T02:08:00Z</dcterms:created>
  <dcterms:modified xsi:type="dcterms:W3CDTF">2024-05-15T13:57:02Z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2052-12.1.0.16729</vt:lpwstr>
  </property>
  <property fmtid="{D5CDD505-2E9C-101B-9397-08002B2CF9AE}" pid="3" name="ICV">
    <vt:lpwstr>8434936CAC3E4C8086819522D5BC95CF_11</vt:lpwstr>
  </property>
</Properties>
</file>