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3.svg" ContentType="image/svg+xml"/>
  <Override PartName="/ppt/media/image21.svg" ContentType="image/svg+xml"/>
  <Override PartName="/ppt/media/image23.svg" ContentType="image/svg+xml"/>
  <Override PartName="/ppt/media/image67.svg" ContentType="image/svg+xml"/>
  <Override PartName="/ppt/media/image69.svg" ContentType="image/svg+xml"/>
  <Override PartName="/ppt/media/image9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256" r:id="rId4"/>
    <p:sldId id="257" r:id="rId6"/>
    <p:sldId id="258" r:id="rId7"/>
    <p:sldId id="259" r:id="rId8"/>
    <p:sldId id="8542" r:id="rId9"/>
    <p:sldId id="8561" r:id="rId10"/>
    <p:sldId id="8629" r:id="rId11"/>
    <p:sldId id="8539" r:id="rId12"/>
    <p:sldId id="8547" r:id="rId13"/>
    <p:sldId id="8567" r:id="rId14"/>
    <p:sldId id="8540" r:id="rId15"/>
    <p:sldId id="8565" r:id="rId16"/>
    <p:sldId id="8568" r:id="rId17"/>
    <p:sldId id="8572" r:id="rId18"/>
    <p:sldId id="8573" r:id="rId19"/>
    <p:sldId id="8574" r:id="rId20"/>
    <p:sldId id="8575" r:id="rId21"/>
    <p:sldId id="8576" r:id="rId22"/>
    <p:sldId id="8577" r:id="rId23"/>
    <p:sldId id="8578" r:id="rId24"/>
    <p:sldId id="8579" r:id="rId25"/>
    <p:sldId id="8580" r:id="rId26"/>
    <p:sldId id="8582" r:id="rId27"/>
    <p:sldId id="8584" r:id="rId28"/>
    <p:sldId id="8585" r:id="rId29"/>
    <p:sldId id="8583" r:id="rId30"/>
    <p:sldId id="8587" r:id="rId31"/>
    <p:sldId id="8606" r:id="rId32"/>
    <p:sldId id="8607" r:id="rId33"/>
    <p:sldId id="8608" r:id="rId34"/>
    <p:sldId id="8611" r:id="rId35"/>
    <p:sldId id="8613" r:id="rId36"/>
    <p:sldId id="8609" r:id="rId37"/>
    <p:sldId id="8614" r:id="rId38"/>
    <p:sldId id="8615" r:id="rId39"/>
    <p:sldId id="8616" r:id="rId40"/>
    <p:sldId id="8617" r:id="rId41"/>
    <p:sldId id="8620" r:id="rId42"/>
    <p:sldId id="8621" r:id="rId43"/>
    <p:sldId id="8622" r:id="rId44"/>
    <p:sldId id="8541" r:id="rId45"/>
    <p:sldId id="8625" r:id="rId46"/>
    <p:sldId id="8623" r:id="rId47"/>
    <p:sldId id="8627" r:id="rId48"/>
    <p:sldId id="8628" r:id="rId49"/>
    <p:sldId id="8558" r:id="rId50"/>
    <p:sldId id="8543" r:id="rId51"/>
    <p:sldId id="8544" r:id="rId52"/>
    <p:sldId id="8545" r:id="rId53"/>
    <p:sldId id="8546" r:id="rId54"/>
    <p:sldId id="8548" r:id="rId55"/>
    <p:sldId id="8549" r:id="rId56"/>
    <p:sldId id="8550" r:id="rId57"/>
    <p:sldId id="8551" r:id="rId58"/>
    <p:sldId id="8552" r:id="rId59"/>
    <p:sldId id="8553" r:id="rId60"/>
    <p:sldId id="8554" r:id="rId61"/>
    <p:sldId id="8555" r:id="rId62"/>
    <p:sldId id="8556" r:id="rId63"/>
    <p:sldId id="8557" r:id="rId64"/>
    <p:sldId id="264" r:id="rId65"/>
    <p:sldId id="8559" r:id="rId66"/>
  </p:sldIdLst>
  <p:sldSz cx="12192000" cy="6858000"/>
  <p:notesSz cx="6858000" cy="9144000"/>
  <p:custDataLst>
    <p:tags r:id="rId7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F6F6F8"/>
    <a:srgbClr val="AAEDF7"/>
    <a:srgbClr val="326B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914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0" Type="http://schemas.openxmlformats.org/officeDocument/2006/relationships/tags" Target="tags/tag156.xml"/><Relationship Id="rId7" Type="http://schemas.openxmlformats.org/officeDocument/2006/relationships/slide" Target="slides/slide3.xml"/><Relationship Id="rId69" Type="http://schemas.openxmlformats.org/officeDocument/2006/relationships/tableStyles" Target="tableStyles.xml"/><Relationship Id="rId68" Type="http://schemas.openxmlformats.org/officeDocument/2006/relationships/viewProps" Target="viewProps.xml"/><Relationship Id="rId67" Type="http://schemas.openxmlformats.org/officeDocument/2006/relationships/presProps" Target="presProps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slide" Target="slides/slide2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ECE15-004A-4305-B3E5-E50A0243EF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0934A-4BFC-45DE-9B3B-B80087D7F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dministrator\Desktop\图片6F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12192000" cy="141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9"/>
          <p:cNvSpPr/>
          <p:nvPr userDrawn="1"/>
        </p:nvSpPr>
        <p:spPr>
          <a:xfrm>
            <a:off x="11464741" y="6371229"/>
            <a:ext cx="487977" cy="28706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5" rIns="121893" bIns="60945" rtlCol="0" anchor="ctr"/>
          <a:lstStyle/>
          <a:p>
            <a:pPr algn="ctr"/>
            <a:endParaRPr lang="en-US" sz="2400" dirty="0"/>
          </a:p>
        </p:txBody>
      </p:sp>
      <p:sp>
        <p:nvSpPr>
          <p:cNvPr id="6" name="Isosceles Triangle 10"/>
          <p:cNvSpPr/>
          <p:nvPr userDrawn="1"/>
        </p:nvSpPr>
        <p:spPr>
          <a:xfrm rot="16200000">
            <a:off x="11374573" y="6451012"/>
            <a:ext cx="134956" cy="130929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5" rIns="121893" bIns="60945" rtlCol="0" anchor="ctr"/>
          <a:lstStyle/>
          <a:p>
            <a:pPr algn="ctr"/>
            <a:endParaRPr lang="en-US" sz="2400"/>
          </a:p>
        </p:txBody>
      </p:sp>
      <p:sp>
        <p:nvSpPr>
          <p:cNvPr id="7" name="Slide Number Placeholder 5"/>
          <p:cNvSpPr txBox="1"/>
          <p:nvPr userDrawn="1"/>
        </p:nvSpPr>
        <p:spPr>
          <a:xfrm>
            <a:off x="11490240" y="6321925"/>
            <a:ext cx="449441" cy="467448"/>
          </a:xfrm>
          <a:prstGeom prst="rect">
            <a:avLst/>
          </a:prstGeom>
        </p:spPr>
        <p:txBody>
          <a:bodyPr vert="horz" lIns="0" tIns="0" rIns="0" bIns="60945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4FFB07-917D-5348-AE2D-F9A4E0AD1751}" type="slidenum">
              <a:rPr lang="en-US" sz="1335" smtClean="0"/>
            </a:fld>
            <a:endParaRPr lang="en-US" sz="1335" dirty="0"/>
          </a:p>
        </p:txBody>
      </p:sp>
      <p:pic>
        <p:nvPicPr>
          <p:cNvPr id="1029" name="Picture 5" descr="C:\Users\Administrator\Desktop\图片5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15409"/>
            <a:ext cx="12192001" cy="9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istrator\Desktop\image 1761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40796" y="291068"/>
            <a:ext cx="123190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1" descr="C:\Users\Administrator\Desktop\image 1761.png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121272" y="703493"/>
            <a:ext cx="615951" cy="5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</a:fld>
            <a:endParaRPr lang="zh-CN" altLang="en-US"/>
          </a:p>
        </p:txBody>
      </p:sp>
      <p:sp>
        <p:nvSpPr>
          <p:cNvPr id="11" name="TextBox 9"/>
          <p:cNvSpPr txBox="1"/>
          <p:nvPr userDrawn="1"/>
        </p:nvSpPr>
        <p:spPr>
          <a:xfrm>
            <a:off x="1907704" y="5560038"/>
            <a:ext cx="43204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hlinkClick r:id="rId2"/>
              </a:rPr>
              <a:t>下载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</a:rPr>
              <a:t>http://www.1ppt.com/xiazai/</a:t>
            </a:r>
            <a:endParaRPr lang="en-US" altLang="zh-CN" sz="100" dirty="0">
              <a:solidFill>
                <a:prstClr val="black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873BF-D25C-4B19-88F0-CC98E94B80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9B8C8-18BA-492C-9CDD-66C3DAE0BDE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0" Type="http://schemas.openxmlformats.org/officeDocument/2006/relationships/notesSlide" Target="../notesSlides/notesSlide9.xml"/><Relationship Id="rId2" Type="http://schemas.openxmlformats.org/officeDocument/2006/relationships/tags" Target="../tags/tag28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44.xml"/><Relationship Id="rId17" Type="http://schemas.openxmlformats.org/officeDocument/2006/relationships/tags" Target="../tags/tag43.xml"/><Relationship Id="rId16" Type="http://schemas.openxmlformats.org/officeDocument/2006/relationships/tags" Target="../tags/tag42.xml"/><Relationship Id="rId15" Type="http://schemas.openxmlformats.org/officeDocument/2006/relationships/tags" Target="../tags/tag41.xml"/><Relationship Id="rId14" Type="http://schemas.openxmlformats.org/officeDocument/2006/relationships/tags" Target="../tags/tag40.xml"/><Relationship Id="rId13" Type="http://schemas.openxmlformats.org/officeDocument/2006/relationships/tags" Target="../tags/tag39.xml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7" Type="http://schemas.openxmlformats.org/officeDocument/2006/relationships/notesSlide" Target="../notesSlides/notesSlide14.xml"/><Relationship Id="rId16" Type="http://schemas.openxmlformats.org/officeDocument/2006/relationships/slideLayout" Target="../slideLayouts/slideLayout13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tags" Target="../tags/tag45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0" Type="http://schemas.openxmlformats.org/officeDocument/2006/relationships/notesSlide" Target="../notesSlides/notesSlide19.xml"/><Relationship Id="rId2" Type="http://schemas.openxmlformats.org/officeDocument/2006/relationships/tags" Target="../tags/tag60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76.xml"/><Relationship Id="rId17" Type="http://schemas.openxmlformats.org/officeDocument/2006/relationships/tags" Target="../tags/tag75.xml"/><Relationship Id="rId16" Type="http://schemas.openxmlformats.org/officeDocument/2006/relationships/tags" Target="../tags/tag74.xml"/><Relationship Id="rId15" Type="http://schemas.openxmlformats.org/officeDocument/2006/relationships/tags" Target="../tags/tag73.xml"/><Relationship Id="rId14" Type="http://schemas.openxmlformats.org/officeDocument/2006/relationships/tags" Target="../tags/tag72.xml"/><Relationship Id="rId13" Type="http://schemas.openxmlformats.org/officeDocument/2006/relationships/tags" Target="../tags/tag71.xml"/><Relationship Id="rId12" Type="http://schemas.openxmlformats.org/officeDocument/2006/relationships/tags" Target="../tags/tag70.xml"/><Relationship Id="rId11" Type="http://schemas.openxmlformats.org/officeDocument/2006/relationships/tags" Target="../tags/tag69.xml"/><Relationship Id="rId10" Type="http://schemas.openxmlformats.org/officeDocument/2006/relationships/tags" Target="../tags/tag68.xml"/><Relationship Id="rId1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1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.xml"/><Relationship Id="rId4" Type="http://schemas.microsoft.com/office/2007/relationships/hdphoto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1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0" Type="http://schemas.openxmlformats.org/officeDocument/2006/relationships/notesSlide" Target="../notesSlides/notesSlide25.xml"/><Relationship Id="rId2" Type="http://schemas.openxmlformats.org/officeDocument/2006/relationships/tags" Target="../tags/tag77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93.xml"/><Relationship Id="rId17" Type="http://schemas.openxmlformats.org/officeDocument/2006/relationships/tags" Target="../tags/tag92.xml"/><Relationship Id="rId16" Type="http://schemas.openxmlformats.org/officeDocument/2006/relationships/tags" Target="../tags/tag91.xml"/><Relationship Id="rId15" Type="http://schemas.openxmlformats.org/officeDocument/2006/relationships/tags" Target="../tags/tag90.xml"/><Relationship Id="rId14" Type="http://schemas.openxmlformats.org/officeDocument/2006/relationships/tags" Target="../tags/tag89.xml"/><Relationship Id="rId13" Type="http://schemas.openxmlformats.org/officeDocument/2006/relationships/tags" Target="../tags/tag88.xml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1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1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0" Type="http://schemas.openxmlformats.org/officeDocument/2006/relationships/notesSlide" Target="../notesSlides/notesSlide32.xml"/><Relationship Id="rId2" Type="http://schemas.openxmlformats.org/officeDocument/2006/relationships/tags" Target="../tags/tag94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110.xml"/><Relationship Id="rId17" Type="http://schemas.openxmlformats.org/officeDocument/2006/relationships/tags" Target="../tags/tag109.xml"/><Relationship Id="rId16" Type="http://schemas.openxmlformats.org/officeDocument/2006/relationships/tags" Target="../tags/tag108.xml"/><Relationship Id="rId15" Type="http://schemas.openxmlformats.org/officeDocument/2006/relationships/tags" Target="../tags/tag107.xml"/><Relationship Id="rId14" Type="http://schemas.openxmlformats.org/officeDocument/2006/relationships/tags" Target="../tags/tag106.xml"/><Relationship Id="rId13" Type="http://schemas.openxmlformats.org/officeDocument/2006/relationships/tags" Target="../tags/tag105.xml"/><Relationship Id="rId12" Type="http://schemas.openxmlformats.org/officeDocument/2006/relationships/tags" Target="../tags/tag104.xml"/><Relationship Id="rId11" Type="http://schemas.openxmlformats.org/officeDocument/2006/relationships/tags" Target="../tags/tag103.xml"/><Relationship Id="rId10" Type="http://schemas.openxmlformats.org/officeDocument/2006/relationships/tags" Target="../tags/tag102.xml"/><Relationship Id="rId1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1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5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6" Type="http://schemas.openxmlformats.org/officeDocument/2006/relationships/tags" Target="../tags/tag111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microsoft.com/office/2007/relationships/hdphoto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1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tags" Target="../tags/tag118.xml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6" Type="http://schemas.openxmlformats.org/officeDocument/2006/relationships/notesSlide" Target="../notesSlides/notesSlide39.xml"/><Relationship Id="rId25" Type="http://schemas.openxmlformats.org/officeDocument/2006/relationships/slideLayout" Target="../slideLayouts/slideLayout2.xml"/><Relationship Id="rId24" Type="http://schemas.openxmlformats.org/officeDocument/2006/relationships/image" Target="../media/image69.svg"/><Relationship Id="rId23" Type="http://schemas.openxmlformats.org/officeDocument/2006/relationships/image" Target="../media/image68.png"/><Relationship Id="rId22" Type="http://schemas.openxmlformats.org/officeDocument/2006/relationships/tags" Target="../tags/tag130.xml"/><Relationship Id="rId21" Type="http://schemas.openxmlformats.org/officeDocument/2006/relationships/image" Target="../media/image67.svg"/><Relationship Id="rId20" Type="http://schemas.openxmlformats.org/officeDocument/2006/relationships/image" Target="../media/image66.png"/><Relationship Id="rId2" Type="http://schemas.openxmlformats.org/officeDocument/2006/relationships/tags" Target="../tags/tag112.xml"/><Relationship Id="rId19" Type="http://schemas.openxmlformats.org/officeDocument/2006/relationships/tags" Target="../tags/tag129.xml"/><Relationship Id="rId18" Type="http://schemas.openxmlformats.org/officeDocument/2006/relationships/tags" Target="../tags/tag128.xml"/><Relationship Id="rId17" Type="http://schemas.openxmlformats.org/officeDocument/2006/relationships/tags" Target="../tags/tag127.xml"/><Relationship Id="rId16" Type="http://schemas.openxmlformats.org/officeDocument/2006/relationships/tags" Target="../tags/tag126.xml"/><Relationship Id="rId15" Type="http://schemas.openxmlformats.org/officeDocument/2006/relationships/tags" Target="../tags/tag125.xml"/><Relationship Id="rId14" Type="http://schemas.openxmlformats.org/officeDocument/2006/relationships/tags" Target="../tags/tag124.xml"/><Relationship Id="rId13" Type="http://schemas.openxmlformats.org/officeDocument/2006/relationships/tags" Target="../tags/tag123.xml"/><Relationship Id="rId12" Type="http://schemas.openxmlformats.org/officeDocument/2006/relationships/tags" Target="../tags/tag122.xml"/><Relationship Id="rId11" Type="http://schemas.openxmlformats.org/officeDocument/2006/relationships/tags" Target="../tags/tag121.xml"/><Relationship Id="rId10" Type="http://schemas.openxmlformats.org/officeDocument/2006/relationships/tags" Target="../tags/tag120.xml"/><Relationship Id="rId1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5.jpeg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4.png"/><Relationship Id="rId3" Type="http://schemas.microsoft.com/office/2007/relationships/hdphoto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7.png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0.png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5.jpeg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5.jpe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1" Type="http://schemas.openxmlformats.org/officeDocument/2006/relationships/image" Target="../media/image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8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5.jpe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1" Type="http://schemas.openxmlformats.org/officeDocument/2006/relationships/image" Target="../media/image5.jpe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image" Target="../media/image5.jpeg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7" Type="http://schemas.openxmlformats.org/officeDocument/2006/relationships/notesSlide" Target="../notesSlides/notesSlide51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154.xml"/><Relationship Id="rId24" Type="http://schemas.openxmlformats.org/officeDocument/2006/relationships/tags" Target="../tags/tag153.xml"/><Relationship Id="rId23" Type="http://schemas.openxmlformats.org/officeDocument/2006/relationships/tags" Target="../tags/tag152.xml"/><Relationship Id="rId22" Type="http://schemas.openxmlformats.org/officeDocument/2006/relationships/tags" Target="../tags/tag151.xml"/><Relationship Id="rId21" Type="http://schemas.openxmlformats.org/officeDocument/2006/relationships/tags" Target="../tags/tag150.xml"/><Relationship Id="rId20" Type="http://schemas.openxmlformats.org/officeDocument/2006/relationships/tags" Target="../tags/tag149.xml"/><Relationship Id="rId2" Type="http://schemas.openxmlformats.org/officeDocument/2006/relationships/tags" Target="../tags/tag131.xml"/><Relationship Id="rId19" Type="http://schemas.openxmlformats.org/officeDocument/2006/relationships/tags" Target="../tags/tag148.xml"/><Relationship Id="rId18" Type="http://schemas.openxmlformats.org/officeDocument/2006/relationships/tags" Target="../tags/tag147.xml"/><Relationship Id="rId17" Type="http://schemas.openxmlformats.org/officeDocument/2006/relationships/tags" Target="../tags/tag146.xml"/><Relationship Id="rId16" Type="http://schemas.openxmlformats.org/officeDocument/2006/relationships/tags" Target="../tags/tag145.xml"/><Relationship Id="rId15" Type="http://schemas.openxmlformats.org/officeDocument/2006/relationships/tags" Target="../tags/tag144.xml"/><Relationship Id="rId14" Type="http://schemas.openxmlformats.org/officeDocument/2006/relationships/tags" Target="../tags/tag143.xml"/><Relationship Id="rId13" Type="http://schemas.openxmlformats.org/officeDocument/2006/relationships/tags" Target="../tags/tag142.xml"/><Relationship Id="rId12" Type="http://schemas.openxmlformats.org/officeDocument/2006/relationships/tags" Target="../tags/tag141.xml"/><Relationship Id="rId11" Type="http://schemas.openxmlformats.org/officeDocument/2006/relationships/tags" Target="../tags/tag140.xml"/><Relationship Id="rId10" Type="http://schemas.openxmlformats.org/officeDocument/2006/relationships/tags" Target="../tags/tag139.xml"/><Relationship Id="rId1" Type="http://schemas.openxmlformats.org/officeDocument/2006/relationships/image" Target="../media/image5.jpeg"/></Relationships>
</file>

<file path=ppt/slides/_rels/slide5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1.jpeg"/><Relationship Id="rId2" Type="http://schemas.openxmlformats.org/officeDocument/2006/relationships/tags" Target="../tags/tag155.xml"/><Relationship Id="rId1" Type="http://schemas.openxmlformats.org/officeDocument/2006/relationships/image" Target="../media/image5.jpeg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image" Target="../media/image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1" Type="http://schemas.openxmlformats.org/officeDocument/2006/relationships/image" Target="../media/image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3.jpe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4.jpeg"/><Relationship Id="rId1" Type="http://schemas.openxmlformats.org/officeDocument/2006/relationships/image" Target="../media/image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hyperlink" Target="https://ibaotu.com/ppt/" TargetMode="External"/><Relationship Id="rId1" Type="http://schemas.openxmlformats.org/officeDocument/2006/relationships/image" Target="../media/image95.png"/></Relationships>
</file>

<file path=ppt/slides/_rels/slide62.xml.rels><?xml version="1.0" encoding="UTF-8" standalone="yes"?>
<Relationships xmlns="http://schemas.openxmlformats.org/package/2006/relationships"><Relationship Id="rId9" Type="http://schemas.openxmlformats.org/officeDocument/2006/relationships/hyperlink" Target="http://www.1ppt.com/word/" TargetMode="External"/><Relationship Id="rId8" Type="http://schemas.openxmlformats.org/officeDocument/2006/relationships/hyperlink" Target="http://www.1ppt.com/powerpoint/" TargetMode="External"/><Relationship Id="rId7" Type="http://schemas.openxmlformats.org/officeDocument/2006/relationships/hyperlink" Target="http://www.1ppt.com/xiazai/" TargetMode="External"/><Relationship Id="rId6" Type="http://schemas.openxmlformats.org/officeDocument/2006/relationships/hyperlink" Target="http://www.1ppt.com/tubiao/" TargetMode="External"/><Relationship Id="rId5" Type="http://schemas.openxmlformats.org/officeDocument/2006/relationships/hyperlink" Target="http://www.1ppt.com/beijing/" TargetMode="External"/><Relationship Id="rId4" Type="http://schemas.openxmlformats.org/officeDocument/2006/relationships/hyperlink" Target="http://www.1ppt.com/sucai/" TargetMode="External"/><Relationship Id="rId3" Type="http://schemas.openxmlformats.org/officeDocument/2006/relationships/hyperlink" Target="http://www.1ppt.com/jieri/" TargetMode="External"/><Relationship Id="rId2" Type="http://schemas.openxmlformats.org/officeDocument/2006/relationships/hyperlink" Target="http://www.1ppt.com/hangye/" TargetMode="External"/><Relationship Id="rId18" Type="http://schemas.openxmlformats.org/officeDocument/2006/relationships/slideLayout" Target="../slideLayouts/slideLayout16.xml"/><Relationship Id="rId17" Type="http://schemas.openxmlformats.org/officeDocument/2006/relationships/image" Target="../media/image96.png"/><Relationship Id="rId16" Type="http://schemas.openxmlformats.org/officeDocument/2006/relationships/hyperlink" Target="http://www.1ppt.com/ziti/" TargetMode="External"/><Relationship Id="rId15" Type="http://schemas.openxmlformats.org/officeDocument/2006/relationships/hyperlink" Target="http://www.1ppt.com/jiaoan/" TargetMode="External"/><Relationship Id="rId14" Type="http://schemas.openxmlformats.org/officeDocument/2006/relationships/hyperlink" Target="http://www.1ppt.com/shiti/" TargetMode="External"/><Relationship Id="rId13" Type="http://schemas.openxmlformats.org/officeDocument/2006/relationships/hyperlink" Target="http://www.1ppt.com/shouchaobao/" TargetMode="External"/><Relationship Id="rId12" Type="http://schemas.openxmlformats.org/officeDocument/2006/relationships/hyperlink" Target="http://www.1ppt.com/kejian/" TargetMode="External"/><Relationship Id="rId11" Type="http://schemas.openxmlformats.org/officeDocument/2006/relationships/hyperlink" Target="http://www.1ppt.com/jianli/" TargetMode="External"/><Relationship Id="rId10" Type="http://schemas.openxmlformats.org/officeDocument/2006/relationships/hyperlink" Target="http://www.1ppt.com/excel/" TargetMode="External"/><Relationship Id="rId1" Type="http://schemas.openxmlformats.org/officeDocument/2006/relationships/hyperlink" Target="http://www.1ppt.com/moban/" TargetMode="Externa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3" Type="http://schemas.openxmlformats.org/officeDocument/2006/relationships/tags" Target="../tags/tag13.xml"/><Relationship Id="rId23" Type="http://schemas.openxmlformats.org/officeDocument/2006/relationships/notesSlide" Target="../notesSlides/notesSlide6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27.xml"/><Relationship Id="rId20" Type="http://schemas.openxmlformats.org/officeDocument/2006/relationships/tags" Target="../tags/tag26.xml"/><Relationship Id="rId2" Type="http://schemas.openxmlformats.org/officeDocument/2006/relationships/tags" Target="../tags/tag12.xml"/><Relationship Id="rId19" Type="http://schemas.openxmlformats.org/officeDocument/2006/relationships/tags" Target="../tags/tag25.xml"/><Relationship Id="rId18" Type="http://schemas.openxmlformats.org/officeDocument/2006/relationships/tags" Target="../tags/tag24.xml"/><Relationship Id="rId17" Type="http://schemas.openxmlformats.org/officeDocument/2006/relationships/tags" Target="../tags/tag23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image" Target="../media/image23.svg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矩形: 圆角 22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275037" y="0"/>
            <a:ext cx="2916963" cy="378685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1" y="3251200"/>
            <a:ext cx="4025311" cy="365054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476" y="0"/>
            <a:ext cx="1682095" cy="151184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095999" y="1980167"/>
            <a:ext cx="6096001" cy="4877833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264285" y="2339340"/>
            <a:ext cx="819531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 algn="ctr"/>
            <a:r>
              <a:rPr lang="zh-CN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汉仪力量黑简" charset="0"/>
              </a:rPr>
              <a:t>从“外”到“内”，一场美丽的邂逅</a:t>
            </a:r>
            <a:endParaRPr lang="zh-CN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汉仪力量黑简" charset="0"/>
            </a:endParaRPr>
          </a:p>
          <a:p>
            <a:pPr indent="0" algn="ctr"/>
            <a:r>
              <a:rPr lang="zh-CN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汉仪雪君体简" charset="0"/>
                <a:sym typeface="+mn-ea"/>
              </a:rPr>
              <a:t>——关于外卖袋及其利用的研究</a:t>
            </a:r>
            <a:endParaRPr lang="zh-CN" altLang="en-US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汉仪雪君体简" charset="0"/>
            </a:endParaRPr>
          </a:p>
          <a:p>
            <a:pPr indent="0" algn="ctr"/>
            <a:endParaRPr lang="zh-CN" altLang="en-US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汉仪雪君体简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35300" y="3909695"/>
            <a:ext cx="59461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常州市新北区百丈中心小学——葛茹蕊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515" y="662940"/>
            <a:ext cx="3962400" cy="55321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662940"/>
            <a:ext cx="4069080" cy="55854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669915" y="1282065"/>
            <a:ext cx="859790" cy="4293870"/>
          </a:xfrm>
          <a:prstGeom prst="rect">
            <a:avLst/>
          </a:prstGeom>
        </p:spPr>
        <p:txBody>
          <a:bodyPr vert="eaVert"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外卖袋大搜寻</a:t>
            </a:r>
            <a:endParaRPr lang="zh-CN" altLang="en-US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88975" y="575310"/>
            <a:ext cx="3579495" cy="583565"/>
          </a:xfrm>
          <a:prstGeom prst="rect">
            <a:avLst/>
          </a:prstGeom>
          <a:solidFill>
            <a:schemeClr val="bg2"/>
          </a:solidFill>
          <a:ln w="28575" cmpd="dbl">
            <a:solidFill>
              <a:srgbClr val="AAEDF7"/>
            </a:solidFill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prstClr val="black">
                    <a:alpha val="95000"/>
                  </a:prstClr>
                </a:solidFill>
                <a:cs typeface="+mn-ea"/>
                <a:sym typeface="+mn-lt"/>
              </a:rPr>
              <a:t>1.</a:t>
            </a:r>
            <a:r>
              <a:rPr lang="zh-CN" altLang="en-US" sz="3200" b="1" dirty="0">
                <a:solidFill>
                  <a:prstClr val="black">
                    <a:alpha val="95000"/>
                  </a:prstClr>
                </a:solidFill>
                <a:cs typeface="+mn-ea"/>
                <a:sym typeface="+mn-lt"/>
              </a:rPr>
              <a:t>外卖袋的材质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1" name="组合 30"/>
          <p:cNvGrpSpPr/>
          <p:nvPr>
            <p:custDataLst>
              <p:tags r:id="rId2"/>
            </p:custDataLst>
          </p:nvPr>
        </p:nvGrpSpPr>
        <p:grpSpPr>
          <a:xfrm>
            <a:off x="2401883" y="2355736"/>
            <a:ext cx="2011893" cy="2011893"/>
            <a:chOff x="323528" y="1635646"/>
            <a:chExt cx="2011893" cy="2011893"/>
          </a:xfrm>
        </p:grpSpPr>
        <p:grpSp>
          <p:nvGrpSpPr>
            <p:cNvPr id="32" name="组合 5"/>
            <p:cNvGrpSpPr/>
            <p:nvPr/>
          </p:nvGrpSpPr>
          <p:grpSpPr>
            <a:xfrm>
              <a:off x="323528" y="1635646"/>
              <a:ext cx="2011893" cy="20118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3" name="同心圆 32"/>
              <p:cNvSpPr/>
              <p:nvPr>
                <p:custDataLst>
                  <p:tags r:id="rId3"/>
                </p:custDataLst>
              </p:nvPr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椭圆 35"/>
              <p:cNvSpPr/>
              <p:nvPr>
                <p:custDataLst>
                  <p:tags r:id="rId4"/>
                </p:custDataLst>
              </p:nvPr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38" name="TextBox 22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79048" y="2445610"/>
              <a:ext cx="1747837" cy="553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p>
              <a:pPr algn="just">
                <a:lnSpc>
                  <a:spcPct val="125000"/>
                </a:lnSpc>
              </a:pP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观察并分类</a:t>
              </a:r>
              <a:endPara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>
            <p:custDataLst>
              <p:tags r:id="rId6"/>
            </p:custDataLst>
          </p:nvPr>
        </p:nvGrpSpPr>
        <p:grpSpPr>
          <a:xfrm>
            <a:off x="3948847" y="2355736"/>
            <a:ext cx="2196582" cy="2011893"/>
            <a:chOff x="1748572" y="1635646"/>
            <a:chExt cx="2196582" cy="2011893"/>
          </a:xfrm>
        </p:grpSpPr>
        <p:grpSp>
          <p:nvGrpSpPr>
            <p:cNvPr id="41" name="组合 8"/>
            <p:cNvGrpSpPr/>
            <p:nvPr/>
          </p:nvGrpSpPr>
          <p:grpSpPr>
            <a:xfrm>
              <a:off x="1933261" y="1635646"/>
              <a:ext cx="2011893" cy="20118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2" name="同心圆 41"/>
              <p:cNvSpPr/>
              <p:nvPr>
                <p:custDataLst>
                  <p:tags r:id="rId7"/>
                </p:custDataLst>
              </p:nvPr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椭圆 42"/>
              <p:cNvSpPr/>
              <p:nvPr>
                <p:custDataLst>
                  <p:tags r:id="rId8"/>
                </p:custDataLst>
              </p:nvPr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44" name="TextBox 1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514140" y="2058983"/>
              <a:ext cx="309880" cy="645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p>
              <a:endParaRPr lang="en-US" altLang="zh-CN" sz="36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粗黑_GBK" charset="-122"/>
              </a:endParaRPr>
            </a:p>
          </p:txBody>
        </p:sp>
        <p:sp>
          <p:nvSpPr>
            <p:cNvPr id="45" name="TextBox 2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748572" y="2484879"/>
              <a:ext cx="1746250" cy="553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p>
              <a:pPr algn="just">
                <a:lnSpc>
                  <a:spcPct val="125000"/>
                </a:lnSpc>
              </a:pPr>
              <a:r>
                <a:rPr lang="zh-CN" altLang="en-US" sz="17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  </a:t>
              </a: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查阅资料</a:t>
              </a:r>
              <a:endPara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>
            <p:custDataLst>
              <p:tags r:id="rId11"/>
            </p:custDataLst>
          </p:nvPr>
        </p:nvGrpSpPr>
        <p:grpSpPr>
          <a:xfrm>
            <a:off x="5579507" y="2325256"/>
            <a:ext cx="2214428" cy="2011893"/>
            <a:chOff x="3419872" y="1635646"/>
            <a:chExt cx="2214428" cy="2011893"/>
          </a:xfrm>
        </p:grpSpPr>
        <p:grpSp>
          <p:nvGrpSpPr>
            <p:cNvPr id="47" name="组合 11"/>
            <p:cNvGrpSpPr/>
            <p:nvPr/>
          </p:nvGrpSpPr>
          <p:grpSpPr>
            <a:xfrm>
              <a:off x="3419872" y="1635646"/>
              <a:ext cx="2011893" cy="20118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8" name="同心圆 47"/>
              <p:cNvSpPr/>
              <p:nvPr>
                <p:custDataLst>
                  <p:tags r:id="rId12"/>
                </p:custDataLst>
              </p:nvPr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椭圆 48"/>
              <p:cNvSpPr/>
              <p:nvPr>
                <p:custDataLst>
                  <p:tags r:id="rId13"/>
                </p:custDataLst>
              </p:nvPr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51" name="TextBox 26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886463" y="2514089"/>
              <a:ext cx="1747837" cy="553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p>
              <a:pPr algn="just">
                <a:lnSpc>
                  <a:spcPct val="125000"/>
                </a:lnSpc>
              </a:pP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采访</a:t>
              </a:r>
              <a:endPara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>
            <p:custDataLst>
              <p:tags r:id="rId15"/>
            </p:custDataLst>
          </p:nvPr>
        </p:nvGrpSpPr>
        <p:grpSpPr>
          <a:xfrm>
            <a:off x="7170123" y="2355736"/>
            <a:ext cx="2029618" cy="2011893"/>
            <a:chOff x="5152728" y="1635646"/>
            <a:chExt cx="2029618" cy="2011893"/>
          </a:xfrm>
        </p:grpSpPr>
        <p:grpSp>
          <p:nvGrpSpPr>
            <p:cNvPr id="53" name="组合 14"/>
            <p:cNvGrpSpPr/>
            <p:nvPr/>
          </p:nvGrpSpPr>
          <p:grpSpPr>
            <a:xfrm>
              <a:off x="5152728" y="1635646"/>
              <a:ext cx="2011893" cy="20118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4" name="同心圆 53"/>
              <p:cNvSpPr/>
              <p:nvPr>
                <p:custDataLst>
                  <p:tags r:id="rId16"/>
                </p:custDataLst>
              </p:nvPr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椭圆 54"/>
              <p:cNvSpPr/>
              <p:nvPr>
                <p:custDataLst>
                  <p:tags r:id="rId17"/>
                </p:custDataLst>
              </p:nvPr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57" name="TextBox 28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5436096" y="2521074"/>
              <a:ext cx="1746250" cy="553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p>
              <a:pPr algn="just">
                <a:lnSpc>
                  <a:spcPct val="125000"/>
                </a:lnSpc>
              </a:pP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小结汇报</a:t>
              </a:r>
              <a:endPara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59" name="右箭头 58"/>
          <p:cNvSpPr/>
          <p:nvPr/>
        </p:nvSpPr>
        <p:spPr>
          <a:xfrm>
            <a:off x="2446020" y="4631690"/>
            <a:ext cx="6337935" cy="638175"/>
          </a:xfrm>
          <a:prstGeom prst="rightArrow">
            <a:avLst/>
          </a:prstGeom>
          <a:solidFill>
            <a:srgbClr val="00B0F0"/>
          </a:solidFill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4728210" y="2313940"/>
            <a:ext cx="671830" cy="1149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en-US" altLang="zh-CN" sz="6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3039110" y="2308860"/>
            <a:ext cx="671830" cy="1149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en-US" altLang="zh-CN" sz="6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3074035" y="2305685"/>
            <a:ext cx="671830" cy="1149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en-US" altLang="zh-CN" sz="6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7830185" y="2282825"/>
            <a:ext cx="671830" cy="1149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endParaRPr lang="en-US" altLang="zh-CN" sz="6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6236335" y="2287270"/>
            <a:ext cx="671830" cy="1149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en-US" altLang="zh-CN" sz="6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92358" y="575627"/>
            <a:ext cx="2824480" cy="583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dbl">
            <a:solidFill>
              <a:srgbClr val="FFFF00"/>
            </a:solidFill>
            <a:prstDash val="sysDot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01.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观察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并分类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75" y="1220470"/>
            <a:ext cx="3159760" cy="45942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535" y="1220470"/>
            <a:ext cx="3098800" cy="4554220"/>
          </a:xfrm>
          <a:prstGeom prst="rect">
            <a:avLst/>
          </a:prstGeom>
        </p:spPr>
      </p:pic>
      <p:sp>
        <p:nvSpPr>
          <p:cNvPr id="8" name="云形标注 7"/>
          <p:cNvSpPr/>
          <p:nvPr/>
        </p:nvSpPr>
        <p:spPr>
          <a:xfrm>
            <a:off x="7235825" y="675640"/>
            <a:ext cx="4433570" cy="4747895"/>
          </a:xfrm>
          <a:prstGeom prst="cloudCallout">
            <a:avLst>
              <a:gd name="adj1" fmla="val -59309"/>
              <a:gd name="adj2" fmla="val 62050"/>
            </a:avLst>
          </a:prstGeom>
          <a:solidFill>
            <a:schemeClr val="accent4">
              <a:lumMod val="20000"/>
              <a:lumOff val="80000"/>
            </a:schemeClr>
          </a:solidFill>
          <a:ln w="28575" cmpd="dbl">
            <a:solidFill>
              <a:srgbClr val="FFC0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endParaRPr lang="zh-CN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endParaRPr lang="zh-CN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r>
              <a:rPr lang="zh-CN" altLang="en-US" sz="2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我们小组成员们把前期“寻‘袋’启事”活动中搜集到的一堆外卖袋带到班级中，通过用手触摸、用眼观察等形式，和同学们一起进行了分类，并进行了交流分享。</a:t>
            </a:r>
            <a:endParaRPr lang="zh-CN" altLang="en-US" sz="24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/>
            <a:endParaRPr lang="zh-CN" altLang="en-US" sz="24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485" y="1367790"/>
            <a:ext cx="5768975" cy="412242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67948" y="606742"/>
            <a:ext cx="2418080" cy="583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dbl">
            <a:solidFill>
              <a:srgbClr val="FFFF00"/>
            </a:solidFill>
            <a:prstDash val="sysDot"/>
          </a:ln>
        </p:spPr>
        <p:txBody>
          <a:bodyPr wrap="none">
            <a:spAutoFit/>
          </a:bodyPr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02.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查阅资料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云形标注 3"/>
          <p:cNvSpPr/>
          <p:nvPr/>
        </p:nvSpPr>
        <p:spPr>
          <a:xfrm>
            <a:off x="6866255" y="450215"/>
            <a:ext cx="4803140" cy="4973320"/>
          </a:xfrm>
          <a:prstGeom prst="cloudCallout">
            <a:avLst>
              <a:gd name="adj1" fmla="val -59309"/>
              <a:gd name="adj2" fmla="val 62050"/>
            </a:avLst>
          </a:prstGeom>
          <a:solidFill>
            <a:schemeClr val="accent4">
              <a:lumMod val="20000"/>
              <a:lumOff val="80000"/>
            </a:schemeClr>
          </a:solidFill>
          <a:ln w="28575" cmpd="dbl">
            <a:solidFill>
              <a:srgbClr val="FFC0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endParaRPr lang="zh-CN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r>
              <a:rPr lang="zh-CN" altLang="en-US" sz="20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通过“摸、看”等方式，同学们初步把外卖袋子根据材质进行了分类，但是同学们只知道塑料袋、纸袋，其他都不甚了解。我们研究小组为解决同学们的困惑，利用课余时间，通过书本、网络等途径查询相关资料，并且将收集到的有关外卖袋材质的相关信息用不同的方法进行整理，在班级中再次进行了交流分享。</a:t>
            </a:r>
            <a:endParaRPr lang="zh-CN" altLang="en-US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/>
            <a:endParaRPr lang="zh-CN" altLang="en-US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0" y="1351280"/>
            <a:ext cx="5372100" cy="41560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715" y="444500"/>
            <a:ext cx="4731385" cy="5963285"/>
          </a:xfrm>
          <a:prstGeom prst="rect">
            <a:avLst/>
          </a:prstGeom>
        </p:spPr>
      </p:pic>
      <p:sp>
        <p:nvSpPr>
          <p:cNvPr id="4" name="图文框 3"/>
          <p:cNvSpPr/>
          <p:nvPr/>
        </p:nvSpPr>
        <p:spPr>
          <a:xfrm>
            <a:off x="8003540" y="575310"/>
            <a:ext cx="2963545" cy="45212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73150" y="575310"/>
            <a:ext cx="2644140" cy="583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dbl">
            <a:solidFill>
              <a:srgbClr val="FFFF00"/>
            </a:solidFill>
            <a:prstDash val="sysDot"/>
          </a:ln>
        </p:spPr>
        <p:txBody>
          <a:bodyPr wrap="square">
            <a:spAutoFit/>
          </a:bodyPr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03.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资料整理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88138" y="575627"/>
            <a:ext cx="309880" cy="5835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20" y="1760855"/>
            <a:ext cx="5320030" cy="40024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50" y="1760855"/>
            <a:ext cx="5322570" cy="407289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34598" y="699452"/>
            <a:ext cx="4043680" cy="583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dbl">
            <a:solidFill>
              <a:srgbClr val="FFFF00"/>
            </a:solidFill>
            <a:prstDash val="sysDot"/>
          </a:ln>
        </p:spPr>
        <p:txBody>
          <a:bodyPr wrap="none">
            <a:spAutoFit/>
          </a:bodyPr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04.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采访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--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采访指导课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/>
          <p:cNvGrpSpPr/>
          <p:nvPr>
            <p:custDataLst>
              <p:tags r:id="rId1"/>
            </p:custDataLst>
          </p:nvPr>
        </p:nvGrpSpPr>
        <p:grpSpPr>
          <a:xfrm>
            <a:off x="3579495" y="1464310"/>
            <a:ext cx="4147820" cy="798830"/>
            <a:chOff x="3705723" y="1211443"/>
            <a:chExt cx="4101695" cy="599235"/>
          </a:xfrm>
        </p:grpSpPr>
        <p:grpSp>
          <p:nvGrpSpPr>
            <p:cNvPr id="51" name="组合 50"/>
            <p:cNvGrpSpPr/>
            <p:nvPr/>
          </p:nvGrpSpPr>
          <p:grpSpPr>
            <a:xfrm>
              <a:off x="3705723" y="1211443"/>
              <a:ext cx="4101695" cy="599235"/>
              <a:chOff x="4126307" y="173105"/>
              <a:chExt cx="3672408" cy="536519"/>
            </a:xfrm>
          </p:grpSpPr>
          <p:sp>
            <p:nvSpPr>
              <p:cNvPr id="53" name="圆角矩形 52"/>
              <p:cNvSpPr/>
              <p:nvPr>
                <p:custDataLst>
                  <p:tags r:id="rId2"/>
                </p:custDataLst>
              </p:nvPr>
            </p:nvSpPr>
            <p:spPr>
              <a:xfrm>
                <a:off x="4126307" y="173105"/>
                <a:ext cx="3672408" cy="5365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圆角矩形 113"/>
              <p:cNvSpPr/>
              <p:nvPr>
                <p:custDataLst>
                  <p:tags r:id="rId3"/>
                </p:custDataLst>
              </p:nvPr>
            </p:nvSpPr>
            <p:spPr>
              <a:xfrm>
                <a:off x="4716016" y="246270"/>
                <a:ext cx="3005287" cy="389240"/>
              </a:xfrm>
              <a:custGeom>
                <a:avLst/>
                <a:gdLst/>
                <a:ahLst/>
                <a:cxnLst/>
                <a:rect l="l" t="t" r="r" b="b"/>
                <a:pathLst>
                  <a:path w="3005287" h="389240">
                    <a:moveTo>
                      <a:pt x="0" y="0"/>
                    </a:moveTo>
                    <a:lnTo>
                      <a:pt x="535610" y="0"/>
                    </a:lnTo>
                    <a:lnTo>
                      <a:pt x="792088" y="0"/>
                    </a:lnTo>
                    <a:lnTo>
                      <a:pt x="2810667" y="0"/>
                    </a:lnTo>
                    <a:cubicBezTo>
                      <a:pt x="2918153" y="0"/>
                      <a:pt x="3005287" y="87134"/>
                      <a:pt x="3005287" y="194620"/>
                    </a:cubicBezTo>
                    <a:lnTo>
                      <a:pt x="3005286" y="194620"/>
                    </a:lnTo>
                    <a:cubicBezTo>
                      <a:pt x="3005286" y="302106"/>
                      <a:pt x="2918152" y="389240"/>
                      <a:pt x="2810666" y="389240"/>
                    </a:cubicBezTo>
                    <a:lnTo>
                      <a:pt x="535610" y="389239"/>
                    </a:lnTo>
                    <a:lnTo>
                      <a:pt x="0" y="389239"/>
                    </a:lnTo>
                    <a:close/>
                  </a:path>
                </a:pathLst>
              </a:custGeom>
              <a:solidFill>
                <a:schemeClr val="accent4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TextBox 54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4246444" y="249875"/>
                <a:ext cx="263092" cy="336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665" b="1" dirty="0">
                    <a:solidFill>
                      <a:schemeClr val="accent4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endParaRPr lang="en-US" altLang="zh-CN" sz="2665" b="1" dirty="0">
                  <a:solidFill>
                    <a:schemeClr val="accent4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2" name="TextBox 51"/>
            <p:cNvSpPr txBox="1"/>
            <p:nvPr>
              <p:custDataLst>
                <p:tags r:id="rId5"/>
              </p:custDataLst>
            </p:nvPr>
          </p:nvSpPr>
          <p:spPr>
            <a:xfrm>
              <a:off x="4368940" y="1347676"/>
              <a:ext cx="1128072" cy="3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6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商家</a:t>
              </a:r>
              <a:endParaRPr lang="zh-CN" altLang="en-US" sz="266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/>
          <p:cNvGrpSpPr/>
          <p:nvPr>
            <p:custDataLst>
              <p:tags r:id="rId6"/>
            </p:custDataLst>
          </p:nvPr>
        </p:nvGrpSpPr>
        <p:grpSpPr>
          <a:xfrm>
            <a:off x="3464560" y="3360420"/>
            <a:ext cx="4434205" cy="798830"/>
            <a:chOff x="3609050" y="3178770"/>
            <a:chExt cx="4101695" cy="599235"/>
          </a:xfrm>
        </p:grpSpPr>
        <p:grpSp>
          <p:nvGrpSpPr>
            <p:cNvPr id="57" name="组合 56"/>
            <p:cNvGrpSpPr/>
            <p:nvPr/>
          </p:nvGrpSpPr>
          <p:grpSpPr>
            <a:xfrm>
              <a:off x="3609050" y="3178770"/>
              <a:ext cx="4101695" cy="599235"/>
              <a:chOff x="4049128" y="801627"/>
              <a:chExt cx="3672408" cy="536519"/>
            </a:xfrm>
          </p:grpSpPr>
          <p:sp>
            <p:nvSpPr>
              <p:cNvPr id="59" name="圆角矩形 58"/>
              <p:cNvSpPr/>
              <p:nvPr>
                <p:custDataLst>
                  <p:tags r:id="rId7"/>
                </p:custDataLst>
              </p:nvPr>
            </p:nvSpPr>
            <p:spPr>
              <a:xfrm>
                <a:off x="4049128" y="801627"/>
                <a:ext cx="3672408" cy="5365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圆角矩形 113"/>
              <p:cNvSpPr/>
              <p:nvPr>
                <p:custDataLst>
                  <p:tags r:id="rId8"/>
                </p:custDataLst>
              </p:nvPr>
            </p:nvSpPr>
            <p:spPr>
              <a:xfrm>
                <a:off x="4574449" y="844944"/>
                <a:ext cx="3005287" cy="389240"/>
              </a:xfrm>
              <a:custGeom>
                <a:avLst/>
                <a:gdLst/>
                <a:ahLst/>
                <a:cxnLst/>
                <a:rect l="l" t="t" r="r" b="b"/>
                <a:pathLst>
                  <a:path w="3005287" h="389240">
                    <a:moveTo>
                      <a:pt x="0" y="0"/>
                    </a:moveTo>
                    <a:lnTo>
                      <a:pt x="535610" y="0"/>
                    </a:lnTo>
                    <a:lnTo>
                      <a:pt x="792088" y="0"/>
                    </a:lnTo>
                    <a:lnTo>
                      <a:pt x="2810667" y="0"/>
                    </a:lnTo>
                    <a:cubicBezTo>
                      <a:pt x="2918153" y="0"/>
                      <a:pt x="3005287" y="87134"/>
                      <a:pt x="3005287" y="194620"/>
                    </a:cubicBezTo>
                    <a:lnTo>
                      <a:pt x="3005286" y="194620"/>
                    </a:lnTo>
                    <a:cubicBezTo>
                      <a:pt x="3005286" y="302106"/>
                      <a:pt x="2918152" y="389240"/>
                      <a:pt x="2810666" y="389240"/>
                    </a:cubicBezTo>
                    <a:lnTo>
                      <a:pt x="535610" y="389239"/>
                    </a:lnTo>
                    <a:lnTo>
                      <a:pt x="0" y="389239"/>
                    </a:lnTo>
                    <a:close/>
                  </a:path>
                </a:pathLst>
              </a:custGeom>
              <a:solidFill>
                <a:schemeClr val="accent5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TextBox 60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4200817" y="867737"/>
                <a:ext cx="263092" cy="336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665" b="1" dirty="0">
                    <a:solidFill>
                      <a:schemeClr val="accent5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en-US" altLang="zh-CN" sz="2665" b="1" dirty="0">
                  <a:solidFill>
                    <a:schemeClr val="accent5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8" name="TextBox 57"/>
            <p:cNvSpPr txBox="1"/>
            <p:nvPr>
              <p:custDataLst>
                <p:tags r:id="rId10"/>
              </p:custDataLst>
            </p:nvPr>
          </p:nvSpPr>
          <p:spPr>
            <a:xfrm>
              <a:off x="4272205" y="3238312"/>
              <a:ext cx="1713983" cy="3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66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消费者</a:t>
              </a:r>
              <a:endParaRPr lang="zh-CN" altLang="en-US" sz="266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103445" y="2852936"/>
            <a:ext cx="1596233" cy="159623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9" name="同心圆 6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1046548" y="3360707"/>
            <a:ext cx="1676475" cy="5746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3735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群体</a:t>
            </a:r>
            <a:endParaRPr lang="zh-CN" altLang="en-US" sz="3735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Freeform 5"/>
          <p:cNvSpPr/>
          <p:nvPr/>
        </p:nvSpPr>
        <p:spPr bwMode="auto">
          <a:xfrm>
            <a:off x="2619296" y="1007051"/>
            <a:ext cx="960107" cy="4800533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 w="1270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grpSp>
        <p:nvGrpSpPr>
          <p:cNvPr id="32" name="组合 44"/>
          <p:cNvGrpSpPr/>
          <p:nvPr>
            <p:custDataLst>
              <p:tags r:id="rId11"/>
            </p:custDataLst>
          </p:nvPr>
        </p:nvGrpSpPr>
        <p:grpSpPr>
          <a:xfrm rot="0">
            <a:off x="3579495" y="4813299"/>
            <a:ext cx="4318635" cy="768350"/>
            <a:chOff x="4286155" y="403575"/>
            <a:chExt cx="4285900" cy="536704"/>
          </a:xfrm>
        </p:grpSpPr>
        <p:sp>
          <p:nvSpPr>
            <p:cNvPr id="34" name="圆角矩形 33"/>
            <p:cNvSpPr/>
            <p:nvPr>
              <p:custDataLst>
                <p:tags r:id="rId12"/>
              </p:custDataLst>
            </p:nvPr>
          </p:nvSpPr>
          <p:spPr>
            <a:xfrm>
              <a:off x="4286155" y="403575"/>
              <a:ext cx="4285900" cy="53670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圆角矩形 113"/>
            <p:cNvSpPr/>
            <p:nvPr>
              <p:custDataLst>
                <p:tags r:id="rId13"/>
              </p:custDataLst>
            </p:nvPr>
          </p:nvSpPr>
          <p:spPr>
            <a:xfrm>
              <a:off x="4951632" y="457689"/>
              <a:ext cx="3363937" cy="389443"/>
            </a:xfrm>
            <a:custGeom>
              <a:avLst/>
              <a:gdLst/>
              <a:ahLst/>
              <a:cxnLst/>
              <a:rect l="l" t="t" r="r" b="b"/>
              <a:pathLst>
                <a:path w="3005287" h="389240">
                  <a:moveTo>
                    <a:pt x="0" y="0"/>
                  </a:moveTo>
                  <a:lnTo>
                    <a:pt x="535610" y="0"/>
                  </a:lnTo>
                  <a:lnTo>
                    <a:pt x="792088" y="0"/>
                  </a:lnTo>
                  <a:lnTo>
                    <a:pt x="2810667" y="0"/>
                  </a:lnTo>
                  <a:cubicBezTo>
                    <a:pt x="2918153" y="0"/>
                    <a:pt x="3005287" y="87134"/>
                    <a:pt x="3005287" y="194620"/>
                  </a:cubicBezTo>
                  <a:lnTo>
                    <a:pt x="3005286" y="194620"/>
                  </a:lnTo>
                  <a:cubicBezTo>
                    <a:pt x="3005286" y="302106"/>
                    <a:pt x="2918152" y="389240"/>
                    <a:pt x="2810666" y="389240"/>
                  </a:cubicBezTo>
                  <a:lnTo>
                    <a:pt x="535610" y="389239"/>
                  </a:lnTo>
                  <a:lnTo>
                    <a:pt x="0" y="389239"/>
                  </a:lnTo>
                  <a:close/>
                </a:path>
              </a:pathLst>
            </a:custGeom>
            <a:solidFill>
              <a:schemeClr val="accent2"/>
            </a:solidFill>
            <a:ln w="6350">
              <a:noFill/>
            </a:ln>
            <a:effectLst>
              <a:innerShdw blurRad="63500" dist="50800" dir="162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3" name="TextBox 32"/>
          <p:cNvSpPr txBox="1"/>
          <p:nvPr>
            <p:custDataLst>
              <p:tags r:id="rId14"/>
            </p:custDataLst>
          </p:nvPr>
        </p:nvSpPr>
        <p:spPr>
          <a:xfrm>
            <a:off x="4338320" y="4946650"/>
            <a:ext cx="3560445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66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骑手</a:t>
            </a:r>
            <a:r>
              <a:rPr lang="en-US" altLang="zh-CN" sz="266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66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外卖员</a:t>
            </a:r>
            <a:endParaRPr lang="zh-CN" altLang="en-US" sz="266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60"/>
          <p:cNvSpPr txBox="1"/>
          <p:nvPr>
            <p:custDataLst>
              <p:tags r:id="rId15"/>
            </p:custDataLst>
          </p:nvPr>
        </p:nvSpPr>
        <p:spPr>
          <a:xfrm>
            <a:off x="3713755" y="4957452"/>
            <a:ext cx="317667" cy="5016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665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sz="2665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256010" y="6311265"/>
            <a:ext cx="822960" cy="368300"/>
          </a:xfrm>
          <a:prstGeom prst="rect">
            <a:avLst/>
          </a:prstGeom>
          <a:solidFill>
            <a:srgbClr val="F6F6F8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355" y="1871345"/>
            <a:ext cx="5022850" cy="38474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280" y="1841500"/>
            <a:ext cx="5484495" cy="3772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5" y="1460500"/>
            <a:ext cx="4993640" cy="34975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725" y="1460500"/>
            <a:ext cx="5644515" cy="3534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075" y="1438275"/>
            <a:ext cx="5972175" cy="35998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20" y="1438910"/>
            <a:ext cx="4940300" cy="3599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461829" y="3127829"/>
            <a:ext cx="3730171" cy="37301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7314" y="1005658"/>
            <a:ext cx="4441372" cy="5166541"/>
          </a:xfrm>
          <a:prstGeom prst="rect">
            <a:avLst/>
          </a:prstGeom>
        </p:spPr>
      </p:pic>
      <p:grpSp>
        <p:nvGrpSpPr>
          <p:cNvPr id="13" name="组合 12"/>
          <p:cNvGrpSpPr/>
          <p:nvPr>
            <p:custDataLst>
              <p:tags r:id="rId4"/>
            </p:custDataLst>
          </p:nvPr>
        </p:nvGrpSpPr>
        <p:grpSpPr>
          <a:xfrm>
            <a:off x="5128891" y="1863046"/>
            <a:ext cx="2503249" cy="1023466"/>
            <a:chOff x="4351923" y="1863046"/>
            <a:chExt cx="2503249" cy="1023466"/>
          </a:xfrm>
        </p:grpSpPr>
        <p:sp>
          <p:nvSpPr>
            <p:cNvPr id="14" name="矩形 13"/>
            <p:cNvSpPr/>
            <p:nvPr>
              <p:custDataLst>
                <p:tags r:id="rId5"/>
              </p:custDataLst>
            </p:nvPr>
          </p:nvSpPr>
          <p:spPr>
            <a:xfrm>
              <a:off x="4351923" y="2364542"/>
              <a:ext cx="2503249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一、发现问题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4402723" y="1863046"/>
              <a:ext cx="1209675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F7F7F">
                    <a:lumMod val="10000"/>
                  </a:srgb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>
            <p:custDataLst>
              <p:tags r:id="rId7"/>
            </p:custDataLst>
          </p:nvPr>
        </p:nvGrpSpPr>
        <p:grpSpPr>
          <a:xfrm>
            <a:off x="8116400" y="1863046"/>
            <a:ext cx="2471318" cy="1014146"/>
            <a:chOff x="7361657" y="1863046"/>
            <a:chExt cx="2471318" cy="1014146"/>
          </a:xfrm>
        </p:grpSpPr>
        <p:sp>
          <p:nvSpPr>
            <p:cNvPr id="22" name="矩形 21"/>
            <p:cNvSpPr/>
            <p:nvPr>
              <p:custDataLst>
                <p:tags r:id="rId8"/>
              </p:custDataLst>
            </p:nvPr>
          </p:nvSpPr>
          <p:spPr>
            <a:xfrm>
              <a:off x="7361657" y="2355222"/>
              <a:ext cx="2471318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9"/>
              </p:custDataLst>
            </p:nvPr>
          </p:nvSpPr>
          <p:spPr>
            <a:xfrm>
              <a:off x="7361657" y="1863046"/>
              <a:ext cx="1312545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F7F7F">
                    <a:lumMod val="10000"/>
                  </a:srgb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5" name="组合 24"/>
          <p:cNvGrpSpPr/>
          <p:nvPr>
            <p:custDataLst>
              <p:tags r:id="rId10"/>
            </p:custDataLst>
          </p:nvPr>
        </p:nvGrpSpPr>
        <p:grpSpPr>
          <a:xfrm>
            <a:off x="8116401" y="3626316"/>
            <a:ext cx="2593224" cy="1042857"/>
            <a:chOff x="7361658" y="3626316"/>
            <a:chExt cx="2593224" cy="1042857"/>
          </a:xfrm>
        </p:grpSpPr>
        <p:sp>
          <p:nvSpPr>
            <p:cNvPr id="26" name="矩形 25"/>
            <p:cNvSpPr/>
            <p:nvPr>
              <p:custDataLst>
                <p:tags r:id="rId11"/>
              </p:custDataLst>
            </p:nvPr>
          </p:nvSpPr>
          <p:spPr>
            <a:xfrm>
              <a:off x="7380138" y="4147203"/>
              <a:ext cx="2574744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四、成果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展示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12"/>
              </p:custDataLst>
            </p:nvPr>
          </p:nvSpPr>
          <p:spPr>
            <a:xfrm>
              <a:off x="7361658" y="3626316"/>
              <a:ext cx="3098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F7F7F">
                    <a:lumMod val="10000"/>
                  </a:srgb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" name="矩形 1"/>
          <p:cNvSpPr/>
          <p:nvPr>
            <p:custDataLst>
              <p:tags r:id="rId13"/>
            </p:custDataLst>
          </p:nvPr>
        </p:nvSpPr>
        <p:spPr>
          <a:xfrm>
            <a:off x="8246741" y="2349302"/>
            <a:ext cx="2503249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二、整理问题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矩形 2"/>
          <p:cNvSpPr/>
          <p:nvPr>
            <p:custDataLst>
              <p:tags r:id="rId14"/>
            </p:custDataLst>
          </p:nvPr>
        </p:nvSpPr>
        <p:spPr>
          <a:xfrm>
            <a:off x="5157466" y="4134922"/>
            <a:ext cx="2503249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三、解决问题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04.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采访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--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采访指导课</a:t>
            </a:r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云形标注 10"/>
          <p:cNvSpPr/>
          <p:nvPr/>
        </p:nvSpPr>
        <p:spPr>
          <a:xfrm>
            <a:off x="740410" y="1238885"/>
            <a:ext cx="10339705" cy="4022725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 w="66675" cmpd="dbl">
            <a:solidFill>
              <a:srgbClr val="FFFF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820545" y="2040890"/>
            <a:ext cx="856996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邹语笑：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通过查阅资料、采访、调查等方式，我们发现外卖袋的材质种类各异，不同的外卖袋有不同的优点和缺点，成本也是差异巨大。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不同的商家在选择不同材质外卖袋的原因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主要是成本以及实用性，即能否让自家的产品保温保鲜。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而作为我们消费者，更多的是关心这些外卖袋的材质是否安全环保，能不能重复使用，有没有再循环使用的空间。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40410" y="524510"/>
            <a:ext cx="3817620" cy="583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dbl">
            <a:solidFill>
              <a:srgbClr val="FFFF00"/>
            </a:solidFill>
            <a:prstDash val="sysDot"/>
          </a:ln>
        </p:spPr>
        <p:txBody>
          <a:bodyPr wrap="square">
            <a:spAutoFit/>
          </a:bodyPr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05.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小组研究收获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1" name="组合 30"/>
          <p:cNvGrpSpPr/>
          <p:nvPr>
            <p:custDataLst>
              <p:tags r:id="rId2"/>
            </p:custDataLst>
          </p:nvPr>
        </p:nvGrpSpPr>
        <p:grpSpPr>
          <a:xfrm>
            <a:off x="2401883" y="2355736"/>
            <a:ext cx="2011893" cy="2011893"/>
            <a:chOff x="323528" y="1635646"/>
            <a:chExt cx="2011893" cy="2011893"/>
          </a:xfrm>
        </p:grpSpPr>
        <p:grpSp>
          <p:nvGrpSpPr>
            <p:cNvPr id="32" name="组合 5"/>
            <p:cNvGrpSpPr/>
            <p:nvPr/>
          </p:nvGrpSpPr>
          <p:grpSpPr>
            <a:xfrm>
              <a:off x="323528" y="1635646"/>
              <a:ext cx="2011893" cy="20118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3" name="同心圆 32"/>
              <p:cNvSpPr/>
              <p:nvPr>
                <p:custDataLst>
                  <p:tags r:id="rId3"/>
                </p:custDataLst>
              </p:nvPr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椭圆 35"/>
              <p:cNvSpPr/>
              <p:nvPr>
                <p:custDataLst>
                  <p:tags r:id="rId4"/>
                </p:custDataLst>
              </p:nvPr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38" name="TextBox 22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79048" y="2445610"/>
              <a:ext cx="1747837" cy="553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p>
              <a:pPr algn="just">
                <a:lnSpc>
                  <a:spcPct val="125000"/>
                </a:lnSpc>
              </a:pP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观察并</a:t>
              </a: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发现</a:t>
              </a:r>
              <a:endPara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>
            <p:custDataLst>
              <p:tags r:id="rId6"/>
            </p:custDataLst>
          </p:nvPr>
        </p:nvGrpSpPr>
        <p:grpSpPr>
          <a:xfrm>
            <a:off x="3893602" y="2355736"/>
            <a:ext cx="2282825" cy="2011893"/>
            <a:chOff x="1693327" y="1635646"/>
            <a:chExt cx="2282825" cy="2011893"/>
          </a:xfrm>
        </p:grpSpPr>
        <p:grpSp>
          <p:nvGrpSpPr>
            <p:cNvPr id="41" name="组合 8"/>
            <p:cNvGrpSpPr/>
            <p:nvPr/>
          </p:nvGrpSpPr>
          <p:grpSpPr>
            <a:xfrm>
              <a:off x="1933261" y="1635646"/>
              <a:ext cx="2011893" cy="20118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2" name="同心圆 41"/>
              <p:cNvSpPr/>
              <p:nvPr>
                <p:custDataLst>
                  <p:tags r:id="rId7"/>
                </p:custDataLst>
              </p:nvPr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椭圆 42"/>
              <p:cNvSpPr/>
              <p:nvPr>
                <p:custDataLst>
                  <p:tags r:id="rId8"/>
                </p:custDataLst>
              </p:nvPr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44" name="TextBox 1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514140" y="2058983"/>
              <a:ext cx="309880" cy="645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p>
              <a:endParaRPr lang="en-US" altLang="zh-CN" sz="36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粗黑_GBK" charset="-122"/>
              </a:endParaRPr>
            </a:p>
          </p:txBody>
        </p:sp>
        <p:sp>
          <p:nvSpPr>
            <p:cNvPr id="45" name="TextBox 2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693327" y="2464321"/>
              <a:ext cx="2282825" cy="553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algn="just">
                <a:lnSpc>
                  <a:spcPct val="125000"/>
                </a:lnSpc>
              </a:pPr>
              <a:r>
                <a:rPr lang="zh-CN" altLang="en-US" sz="17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  </a:t>
              </a: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整理并分类</a:t>
              </a:r>
              <a:endPara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>
            <p:custDataLst>
              <p:tags r:id="rId11"/>
            </p:custDataLst>
          </p:nvPr>
        </p:nvGrpSpPr>
        <p:grpSpPr>
          <a:xfrm>
            <a:off x="5924947" y="2325256"/>
            <a:ext cx="2214428" cy="2011893"/>
            <a:chOff x="3419872" y="1635646"/>
            <a:chExt cx="2214428" cy="2011893"/>
          </a:xfrm>
        </p:grpSpPr>
        <p:grpSp>
          <p:nvGrpSpPr>
            <p:cNvPr id="47" name="组合 11"/>
            <p:cNvGrpSpPr/>
            <p:nvPr/>
          </p:nvGrpSpPr>
          <p:grpSpPr>
            <a:xfrm>
              <a:off x="3419872" y="1635646"/>
              <a:ext cx="2011893" cy="20118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8" name="同心圆 47"/>
              <p:cNvSpPr/>
              <p:nvPr>
                <p:custDataLst>
                  <p:tags r:id="rId12"/>
                </p:custDataLst>
              </p:nvPr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椭圆 48"/>
              <p:cNvSpPr/>
              <p:nvPr>
                <p:custDataLst>
                  <p:tags r:id="rId13"/>
                </p:custDataLst>
              </p:nvPr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51" name="TextBox 26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886463" y="2514089"/>
              <a:ext cx="1747837" cy="553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p>
              <a:pPr algn="just">
                <a:lnSpc>
                  <a:spcPct val="125000"/>
                </a:lnSpc>
              </a:pP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采访</a:t>
              </a:r>
              <a:endPara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>
            <p:custDataLst>
              <p:tags r:id="rId15"/>
            </p:custDataLst>
          </p:nvPr>
        </p:nvGrpSpPr>
        <p:grpSpPr>
          <a:xfrm>
            <a:off x="7515563" y="2355736"/>
            <a:ext cx="2029618" cy="2011893"/>
            <a:chOff x="5152728" y="1635646"/>
            <a:chExt cx="2029618" cy="2011893"/>
          </a:xfrm>
        </p:grpSpPr>
        <p:grpSp>
          <p:nvGrpSpPr>
            <p:cNvPr id="53" name="组合 14"/>
            <p:cNvGrpSpPr/>
            <p:nvPr/>
          </p:nvGrpSpPr>
          <p:grpSpPr>
            <a:xfrm>
              <a:off x="5152728" y="1635646"/>
              <a:ext cx="2011893" cy="20118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4" name="同心圆 53"/>
              <p:cNvSpPr/>
              <p:nvPr>
                <p:custDataLst>
                  <p:tags r:id="rId16"/>
                </p:custDataLst>
              </p:nvPr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椭圆 54"/>
              <p:cNvSpPr/>
              <p:nvPr>
                <p:custDataLst>
                  <p:tags r:id="rId17"/>
                </p:custDataLst>
              </p:nvPr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57" name="TextBox 28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5436096" y="2521074"/>
              <a:ext cx="1746250" cy="553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p>
              <a:pPr algn="just">
                <a:lnSpc>
                  <a:spcPct val="125000"/>
                </a:lnSpc>
              </a:pP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小结汇报</a:t>
              </a:r>
              <a:endPara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59" name="右箭头 58"/>
          <p:cNvSpPr/>
          <p:nvPr/>
        </p:nvSpPr>
        <p:spPr>
          <a:xfrm>
            <a:off x="2446020" y="4631690"/>
            <a:ext cx="6965315" cy="638175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4728210" y="2313940"/>
            <a:ext cx="671830" cy="1149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en-US" altLang="zh-CN" sz="6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3039110" y="2308860"/>
            <a:ext cx="671830" cy="1149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en-US" altLang="zh-CN" sz="6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3074035" y="2305685"/>
            <a:ext cx="671830" cy="1149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en-US" altLang="zh-CN" sz="6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7830185" y="2282825"/>
            <a:ext cx="671830" cy="1149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endParaRPr lang="en-US" altLang="zh-CN" sz="6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6236335" y="2287270"/>
            <a:ext cx="671830" cy="1149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en-US" altLang="zh-CN" sz="6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0575" y="545465"/>
            <a:ext cx="3579495" cy="583565"/>
          </a:xfrm>
          <a:prstGeom prst="rect">
            <a:avLst/>
          </a:prstGeom>
          <a:solidFill>
            <a:schemeClr val="bg2"/>
          </a:solidFill>
          <a:ln w="28575" cmpd="dbl">
            <a:solidFill>
              <a:srgbClr val="AAEDF7"/>
            </a:solidFill>
            <a:prstDash val="sysDot"/>
          </a:ln>
        </p:spPr>
        <p:txBody>
          <a:bodyPr wrap="square">
            <a:spAutoFit/>
          </a:bodyPr>
          <a:p>
            <a:pPr algn="ctr"/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2.</a:t>
            </a: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外卖袋的外观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454785"/>
            <a:ext cx="5942965" cy="365379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28700" y="575310"/>
            <a:ext cx="3817620" cy="583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dbl">
            <a:solidFill>
              <a:srgbClr val="FFFF00"/>
            </a:solidFill>
            <a:prstDash val="sysDot"/>
          </a:ln>
        </p:spPr>
        <p:txBody>
          <a:bodyPr wrap="square">
            <a:spAutoFit/>
          </a:bodyPr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01.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观察并发现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云形标注 8"/>
          <p:cNvSpPr/>
          <p:nvPr/>
        </p:nvSpPr>
        <p:spPr>
          <a:xfrm>
            <a:off x="6866255" y="575310"/>
            <a:ext cx="4803140" cy="4973320"/>
          </a:xfrm>
          <a:prstGeom prst="cloudCallout">
            <a:avLst>
              <a:gd name="adj1" fmla="val -59309"/>
              <a:gd name="adj2" fmla="val 62050"/>
            </a:avLst>
          </a:prstGeom>
          <a:solidFill>
            <a:schemeClr val="accent4">
              <a:lumMod val="20000"/>
              <a:lumOff val="80000"/>
            </a:schemeClr>
          </a:solidFill>
          <a:ln w="28575" cmpd="dbl">
            <a:solidFill>
              <a:srgbClr val="FFC0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endParaRPr lang="zh-CN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r>
              <a:rPr lang="zh-CN" altLang="en-US" sz="2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我们研究小组对部分外卖袋进行了观察比较，发现外卖袋上的内容设计很丰富，上面主要有产品的名称、吉祥物、特色广告语，还有一些二维码等其他个性化的设计。</a:t>
            </a:r>
            <a:endParaRPr lang="zh-CN" altLang="en-US" sz="24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225550" y="1891030"/>
            <a:ext cx="2735580" cy="58356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p>
            <a:pPr algn="ctr"/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产品名称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logo</a:t>
            </a:r>
            <a:endParaRPr lang="en-US" altLang="zh-CN" sz="3200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326255" y="1891030"/>
            <a:ext cx="3587750" cy="58356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p>
            <a:pPr algn="ctr"/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企业形象（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吉祥物）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265160" y="1891030"/>
            <a:ext cx="2764790" cy="58356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p>
            <a:pPr algn="ctr"/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广告宣传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语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25550" y="2912110"/>
            <a:ext cx="2735580" cy="107632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p>
            <a:pPr algn="ctr"/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企业客服（热线、抖音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等）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326255" y="3160395"/>
            <a:ext cx="3587750" cy="58356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p>
            <a:pPr algn="ctr"/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成绩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宣传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265160" y="2912110"/>
            <a:ext cx="2764790" cy="58356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p>
            <a:pPr algn="ctr"/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主推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产品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225550" y="4425950"/>
            <a:ext cx="2735580" cy="58356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p>
            <a:pPr algn="ctr"/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联名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326255" y="4425950"/>
            <a:ext cx="3587750" cy="58356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p>
            <a:pPr algn="ctr"/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公益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8" name="云形标注 7"/>
          <p:cNvSpPr/>
          <p:nvPr/>
        </p:nvSpPr>
        <p:spPr>
          <a:xfrm>
            <a:off x="4733290" y="155575"/>
            <a:ext cx="7022465" cy="1470025"/>
          </a:xfrm>
          <a:prstGeom prst="cloudCallout">
            <a:avLst>
              <a:gd name="adj1" fmla="val -47278"/>
              <a:gd name="adj2" fmla="val 57732"/>
            </a:avLst>
          </a:prstGeom>
          <a:solidFill>
            <a:schemeClr val="accent4">
              <a:lumMod val="60000"/>
              <a:lumOff val="4000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8265160" y="4512310"/>
            <a:ext cx="2764790" cy="58356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p>
            <a:pPr algn="ctr"/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环保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标志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77875" y="537210"/>
            <a:ext cx="3817620" cy="583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dbl">
            <a:solidFill>
              <a:srgbClr val="FFFF00"/>
            </a:solidFill>
            <a:prstDash val="sysDot"/>
          </a:ln>
        </p:spPr>
        <p:txBody>
          <a:bodyPr wrap="square">
            <a:spAutoFit/>
          </a:bodyPr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02.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整理并分类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66385" y="529590"/>
            <a:ext cx="6389370" cy="10966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/>
              <a:t>我们把收集到的外卖袋进行了</a:t>
            </a:r>
            <a:r>
              <a:rPr lang="zh-CN" altLang="en-US" sz="2400"/>
              <a:t>分类，发现外观设计主要有以下几个元素：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4" grpId="0" bldLvl="0" animBg="1"/>
      <p:bldP spid="17" grpId="0" bldLvl="0" animBg="1"/>
      <p:bldP spid="18" grpId="0" bldLvl="0" animBg="1"/>
      <p:bldP spid="15" grpId="0" bldLvl="0" animBg="1"/>
      <p:bldP spid="12" grpId="0" bldLvl="0" animBg="1"/>
      <p:bldP spid="13" grpId="0" bldLvl="0" animBg="1"/>
      <p:bldP spid="16" grpId="0" bldLvl="0" animBg="1"/>
      <p:bldP spid="19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2150745"/>
            <a:ext cx="5340985" cy="29216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835" y="1158875"/>
            <a:ext cx="4815205" cy="453199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77875" y="537210"/>
            <a:ext cx="3817620" cy="583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dbl">
            <a:solidFill>
              <a:srgbClr val="FFFF00"/>
            </a:solidFill>
            <a:prstDash val="sysDot"/>
          </a:ln>
        </p:spPr>
        <p:txBody>
          <a:bodyPr wrap="square">
            <a:spAutoFit/>
          </a:bodyPr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03.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采访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60" y="1550035"/>
            <a:ext cx="4823460" cy="3776980"/>
          </a:xfrm>
          <a:prstGeom prst="rect">
            <a:avLst/>
          </a:prstGeom>
        </p:spPr>
      </p:pic>
      <p:pic>
        <p:nvPicPr>
          <p:cNvPr id="142" name="图片 12" descr="7b0a20202020227069636672616d65646573223a20222670666d38333230363733343239262673707432312d312626626474303026267764743235353026266f726773697a653030262670667431323226220a7d0a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</a:extLst>
          </a:blip>
          <a:srcRect/>
          <a:stretch>
            <a:fillRect/>
          </a:stretch>
        </p:blipFill>
        <p:spPr>
          <a:xfrm>
            <a:off x="6005830" y="1029970"/>
            <a:ext cx="4841875" cy="508762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485" y="1294130"/>
            <a:ext cx="6484620" cy="274320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1" name="云形标注 10"/>
          <p:cNvSpPr/>
          <p:nvPr/>
        </p:nvSpPr>
        <p:spPr>
          <a:xfrm>
            <a:off x="863600" y="3917950"/>
            <a:ext cx="10328910" cy="2489835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 w="28575" cmpd="dbl">
            <a:solidFill>
              <a:srgbClr val="FFFF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117090" y="4399915"/>
            <a:ext cx="9075420" cy="15259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我们发现很多的外卖袋的设计都有着丰富的元素，其中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产品名称logo、企业吉祥物形象和广告宣传语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占主要部分，这是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处于商家对企业文化的宣传以及通过广告效应拉动消费需求的考虑。有些商家还会选择联名等方式宣传自身产品，借助品牌效应吸引顾客眼球，提高顾客的购买欲望，增加自身产品的销量</a:t>
            </a:r>
            <a:r>
              <a:rPr lang="zh-CN" altLang="en-US" sz="2000" b="1"/>
              <a:t>。</a:t>
            </a:r>
            <a:endParaRPr lang="zh-CN" altLang="en-US" sz="2000" b="1"/>
          </a:p>
        </p:txBody>
      </p:sp>
      <p:sp>
        <p:nvSpPr>
          <p:cNvPr id="2" name="矩形 1"/>
          <p:cNvSpPr/>
          <p:nvPr/>
        </p:nvSpPr>
        <p:spPr>
          <a:xfrm>
            <a:off x="863600" y="613410"/>
            <a:ext cx="3817620" cy="583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dbl">
            <a:solidFill>
              <a:srgbClr val="FFFF00"/>
            </a:solidFill>
            <a:prstDash val="sysDot"/>
          </a:ln>
        </p:spPr>
        <p:txBody>
          <a:bodyPr wrap="square">
            <a:spAutoFit/>
          </a:bodyPr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04.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小组研究收获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1" name="组合 30"/>
          <p:cNvGrpSpPr/>
          <p:nvPr>
            <p:custDataLst>
              <p:tags r:id="rId2"/>
            </p:custDataLst>
          </p:nvPr>
        </p:nvGrpSpPr>
        <p:grpSpPr>
          <a:xfrm>
            <a:off x="2401883" y="2355736"/>
            <a:ext cx="2011893" cy="2011893"/>
            <a:chOff x="323528" y="1635646"/>
            <a:chExt cx="2011893" cy="2011893"/>
          </a:xfrm>
        </p:grpSpPr>
        <p:grpSp>
          <p:nvGrpSpPr>
            <p:cNvPr id="32" name="组合 5"/>
            <p:cNvGrpSpPr/>
            <p:nvPr/>
          </p:nvGrpSpPr>
          <p:grpSpPr>
            <a:xfrm>
              <a:off x="323528" y="1635646"/>
              <a:ext cx="2011893" cy="20118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3" name="同心圆 32"/>
              <p:cNvSpPr/>
              <p:nvPr>
                <p:custDataLst>
                  <p:tags r:id="rId3"/>
                </p:custDataLst>
              </p:nvPr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椭圆 35"/>
              <p:cNvSpPr/>
              <p:nvPr>
                <p:custDataLst>
                  <p:tags r:id="rId4"/>
                </p:custDataLst>
              </p:nvPr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38" name="TextBox 22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79048" y="2445610"/>
              <a:ext cx="1747837" cy="553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p>
              <a:pPr algn="just">
                <a:lnSpc>
                  <a:spcPct val="125000"/>
                </a:lnSpc>
              </a:pP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观察并</a:t>
              </a: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发现</a:t>
              </a:r>
              <a:endPara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>
            <p:custDataLst>
              <p:tags r:id="rId6"/>
            </p:custDataLst>
          </p:nvPr>
        </p:nvGrpSpPr>
        <p:grpSpPr>
          <a:xfrm>
            <a:off x="3893602" y="2355736"/>
            <a:ext cx="2282825" cy="2011893"/>
            <a:chOff x="1693327" y="1635646"/>
            <a:chExt cx="2282825" cy="2011893"/>
          </a:xfrm>
        </p:grpSpPr>
        <p:grpSp>
          <p:nvGrpSpPr>
            <p:cNvPr id="41" name="组合 8"/>
            <p:cNvGrpSpPr/>
            <p:nvPr/>
          </p:nvGrpSpPr>
          <p:grpSpPr>
            <a:xfrm>
              <a:off x="1933261" y="1635646"/>
              <a:ext cx="2011893" cy="20118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2" name="同心圆 41"/>
              <p:cNvSpPr/>
              <p:nvPr>
                <p:custDataLst>
                  <p:tags r:id="rId7"/>
                </p:custDataLst>
              </p:nvPr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椭圆 42"/>
              <p:cNvSpPr/>
              <p:nvPr>
                <p:custDataLst>
                  <p:tags r:id="rId8"/>
                </p:custDataLst>
              </p:nvPr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44" name="TextBox 1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514140" y="2058983"/>
              <a:ext cx="309880" cy="645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p>
              <a:endParaRPr lang="en-US" altLang="zh-CN" sz="36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粗黑_GBK" charset="-122"/>
              </a:endParaRPr>
            </a:p>
          </p:txBody>
        </p:sp>
        <p:sp>
          <p:nvSpPr>
            <p:cNvPr id="45" name="TextBox 2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693327" y="2464321"/>
              <a:ext cx="2282825" cy="553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algn="just">
                <a:lnSpc>
                  <a:spcPct val="125000"/>
                </a:lnSpc>
              </a:pPr>
              <a:r>
                <a:rPr lang="zh-CN" altLang="en-US" sz="17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  </a:t>
              </a: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查阅并</a:t>
              </a: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整理</a:t>
              </a:r>
              <a:endPara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>
            <p:custDataLst>
              <p:tags r:id="rId11"/>
            </p:custDataLst>
          </p:nvPr>
        </p:nvGrpSpPr>
        <p:grpSpPr>
          <a:xfrm>
            <a:off x="5911478" y="2325256"/>
            <a:ext cx="2025362" cy="2011893"/>
            <a:chOff x="3406403" y="1635646"/>
            <a:chExt cx="2025362" cy="2011893"/>
          </a:xfrm>
        </p:grpSpPr>
        <p:grpSp>
          <p:nvGrpSpPr>
            <p:cNvPr id="47" name="组合 11"/>
            <p:cNvGrpSpPr/>
            <p:nvPr/>
          </p:nvGrpSpPr>
          <p:grpSpPr>
            <a:xfrm>
              <a:off x="3419872" y="1635646"/>
              <a:ext cx="2011893" cy="20118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8" name="同心圆 47"/>
              <p:cNvSpPr/>
              <p:nvPr>
                <p:custDataLst>
                  <p:tags r:id="rId12"/>
                </p:custDataLst>
              </p:nvPr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椭圆 48"/>
              <p:cNvSpPr/>
              <p:nvPr>
                <p:custDataLst>
                  <p:tags r:id="rId13"/>
                </p:custDataLst>
              </p:nvPr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51" name="TextBox 26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406403" y="2521074"/>
              <a:ext cx="1747837" cy="553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p>
              <a:pPr algn="just">
                <a:lnSpc>
                  <a:spcPct val="125000"/>
                </a:lnSpc>
              </a:pP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实验并</a:t>
              </a: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采访</a:t>
              </a:r>
              <a:endPara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>
            <p:custDataLst>
              <p:tags r:id="rId15"/>
            </p:custDataLst>
          </p:nvPr>
        </p:nvGrpSpPr>
        <p:grpSpPr>
          <a:xfrm>
            <a:off x="7515563" y="2355736"/>
            <a:ext cx="2029618" cy="2011893"/>
            <a:chOff x="5152728" y="1635646"/>
            <a:chExt cx="2029618" cy="2011893"/>
          </a:xfrm>
        </p:grpSpPr>
        <p:grpSp>
          <p:nvGrpSpPr>
            <p:cNvPr id="53" name="组合 14"/>
            <p:cNvGrpSpPr/>
            <p:nvPr/>
          </p:nvGrpSpPr>
          <p:grpSpPr>
            <a:xfrm>
              <a:off x="5152728" y="1635646"/>
              <a:ext cx="2011893" cy="20118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4" name="同心圆 53"/>
              <p:cNvSpPr/>
              <p:nvPr>
                <p:custDataLst>
                  <p:tags r:id="rId16"/>
                </p:custDataLst>
              </p:nvPr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椭圆 54"/>
              <p:cNvSpPr/>
              <p:nvPr>
                <p:custDataLst>
                  <p:tags r:id="rId17"/>
                </p:custDataLst>
              </p:nvPr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57" name="TextBox 28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5436096" y="2521074"/>
              <a:ext cx="1746250" cy="553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p>
              <a:pPr algn="just">
                <a:lnSpc>
                  <a:spcPct val="125000"/>
                </a:lnSpc>
              </a:pP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小结汇报</a:t>
              </a:r>
              <a:endPara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59" name="右箭头 58"/>
          <p:cNvSpPr/>
          <p:nvPr/>
        </p:nvSpPr>
        <p:spPr>
          <a:xfrm>
            <a:off x="2446020" y="4631690"/>
            <a:ext cx="6965315" cy="638175"/>
          </a:xfrm>
          <a:prstGeom prst="rightArrow">
            <a:avLst/>
          </a:prstGeom>
          <a:solidFill>
            <a:srgbClr val="00B0F0"/>
          </a:solidFill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4728210" y="2313940"/>
            <a:ext cx="671830" cy="1149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en-US" altLang="zh-CN" sz="6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3039110" y="2308860"/>
            <a:ext cx="671830" cy="1149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en-US" altLang="zh-CN" sz="6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3074035" y="2305685"/>
            <a:ext cx="671830" cy="1149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en-US" altLang="zh-CN" sz="6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8104505" y="2242185"/>
            <a:ext cx="671830" cy="1149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endParaRPr lang="en-US" altLang="zh-CN" sz="6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6429375" y="2287270"/>
            <a:ext cx="671830" cy="1149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en-US" altLang="zh-CN" sz="6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834390" y="551815"/>
            <a:ext cx="3579495" cy="583565"/>
          </a:xfrm>
          <a:prstGeom prst="rect">
            <a:avLst/>
          </a:prstGeom>
          <a:solidFill>
            <a:schemeClr val="bg2"/>
          </a:solidFill>
          <a:ln w="28575" cmpd="dbl">
            <a:solidFill>
              <a:srgbClr val="AAEDF7"/>
            </a:solidFill>
            <a:prstDash val="sysDot"/>
          </a:ln>
        </p:spPr>
        <p:txBody>
          <a:bodyPr wrap="square">
            <a:spAutoFit/>
          </a:bodyPr>
          <a:p>
            <a:pPr algn="ctr"/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3.</a:t>
            </a:r>
            <a:r>
              <a:rPr lang="zh-CN" altLang="en-US" sz="3200" b="1" dirty="0">
                <a:solidFill>
                  <a:prstClr val="black">
                    <a:alpha val="95000"/>
                  </a:prstClr>
                </a:solidFill>
                <a:cs typeface="+mn-ea"/>
                <a:sym typeface="+mn-lt"/>
              </a:rPr>
              <a:t>外卖袋的安全性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55562858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9" r="17062" b="27567"/>
          <a:stretch>
            <a:fillRect/>
          </a:stretch>
        </p:blipFill>
        <p:spPr>
          <a:xfrm>
            <a:off x="1304290" y="1798320"/>
            <a:ext cx="3218180" cy="420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3244382" name="图片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9" b="38988"/>
          <a:stretch>
            <a:fillRect/>
          </a:stretch>
        </p:blipFill>
        <p:spPr>
          <a:xfrm>
            <a:off x="4896485" y="611505"/>
            <a:ext cx="4227830" cy="2975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343471" name="图片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6" b="22460"/>
          <a:stretch>
            <a:fillRect/>
          </a:stretch>
        </p:blipFill>
        <p:spPr>
          <a:xfrm>
            <a:off x="4896485" y="3626485"/>
            <a:ext cx="4300220" cy="2781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789940" y="694690"/>
            <a:ext cx="3817620" cy="583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dbl">
            <a:solidFill>
              <a:srgbClr val="FFFF00"/>
            </a:solidFill>
            <a:prstDash val="sysDot"/>
          </a:ln>
        </p:spPr>
        <p:txBody>
          <a:bodyPr wrap="square">
            <a:spAutoFit/>
          </a:bodyPr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01.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观察并发现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44198" y="575627"/>
            <a:ext cx="2214880" cy="5835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查阅并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整理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425" y="1440180"/>
            <a:ext cx="6611620" cy="472757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28700" y="575310"/>
            <a:ext cx="3817620" cy="583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dbl">
            <a:solidFill>
              <a:srgbClr val="FFFF00"/>
            </a:solidFill>
            <a:prstDash val="sysDot"/>
          </a:ln>
        </p:spPr>
        <p:txBody>
          <a:bodyPr wrap="square">
            <a:spAutoFit/>
          </a:bodyPr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02.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查阅并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整理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图文框 3"/>
          <p:cNvSpPr/>
          <p:nvPr/>
        </p:nvSpPr>
        <p:spPr>
          <a:xfrm>
            <a:off x="5765165" y="2270125"/>
            <a:ext cx="3234690" cy="3897630"/>
          </a:xfrm>
          <a:prstGeom prst="frame">
            <a:avLst>
              <a:gd name="adj1" fmla="val 26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8931" y="1465942"/>
            <a:ext cx="3484044" cy="43769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862586" y="2888343"/>
            <a:ext cx="2647931" cy="396965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702509" y="2908072"/>
            <a:ext cx="566928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一、发现问题</a:t>
            </a:r>
            <a:endParaRPr lang="zh-CN" altLang="en-US" sz="7200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88582899" name="图片 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 b="6004"/>
          <a:stretch>
            <a:fillRect/>
          </a:stretch>
        </p:blipFill>
        <p:spPr>
          <a:xfrm>
            <a:off x="4127500" y="1281430"/>
            <a:ext cx="3250565" cy="4295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317060" name="图片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1" b="10078"/>
          <a:stretch>
            <a:fillRect/>
          </a:stretch>
        </p:blipFill>
        <p:spPr>
          <a:xfrm>
            <a:off x="847725" y="1281430"/>
            <a:ext cx="3366135" cy="40195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" name="表格 14"/>
          <p:cNvGraphicFramePr/>
          <p:nvPr/>
        </p:nvGraphicFramePr>
        <p:xfrm>
          <a:off x="6096000" y="2694623"/>
          <a:ext cx="0" cy="0"/>
        </p:xfrm>
        <a:graphic>
          <a:graphicData uri="http://schemas.openxmlformats.org/drawingml/2006/table">
            <a:tbl>
              <a:tblPr/>
              <a:tblGrid>
                <a:gridCol w="0"/>
                <a:gridCol w="0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1039495" y="575310"/>
            <a:ext cx="2674620" cy="583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dbl">
            <a:solidFill>
              <a:srgbClr val="FFFF00"/>
            </a:solidFill>
            <a:prstDash val="sysDot"/>
          </a:ln>
        </p:spPr>
        <p:txBody>
          <a:bodyPr wrap="square">
            <a:spAutoFit/>
          </a:bodyPr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03.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实验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爆炸形 2 1"/>
          <p:cNvSpPr/>
          <p:nvPr/>
        </p:nvSpPr>
        <p:spPr>
          <a:xfrm>
            <a:off x="6443980" y="-560705"/>
            <a:ext cx="7150735" cy="6359525"/>
          </a:xfrm>
          <a:prstGeom prst="irregularSeal2">
            <a:avLst/>
          </a:prstGeom>
          <a:solidFill>
            <a:schemeClr val="accent6">
              <a:lumMod val="20000"/>
              <a:lumOff val="80000"/>
            </a:schemeClr>
          </a:solidFill>
          <a:ln w="28575" cmpd="dbl">
            <a:solidFill>
              <a:srgbClr val="FFFF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/>
            <a:endParaRPr lang="zh-CN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/>
            <a:endParaRPr lang="zh-CN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/>
            <a:endParaRPr lang="zh-CN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/>
            <a:endParaRPr lang="zh-CN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/>
            <a:r>
              <a:rPr lang="zh-CN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我们请教了科学黄老师。</a:t>
            </a:r>
            <a:endParaRPr lang="zh-CN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/>
            <a:r>
              <a:rPr lang="zh-CN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黄老师</a:t>
            </a:r>
            <a:r>
              <a:rPr lang="zh-CN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将我们分成了几个小组，进行实物观察。看一看厚度、摸一摸表面、闻一闻味道、摩擦后听一听声音，猜想其燃烧后是否存在安全隐患，大家各抒己见。激烈的讨论过后，我们正式进入实验，将7种不同材质的外卖袋进行燃烧，探究其现象，从而得出实验结论。</a:t>
            </a:r>
            <a:endParaRPr lang="zh-CN" altLang="en-US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/>
            <a:endParaRPr lang="zh-CN" altLang="en-US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云形标注 2"/>
          <p:cNvSpPr/>
          <p:nvPr/>
        </p:nvSpPr>
        <p:spPr>
          <a:xfrm>
            <a:off x="7320915" y="686435"/>
            <a:ext cx="4433570" cy="4747895"/>
          </a:xfrm>
          <a:prstGeom prst="cloudCallout">
            <a:avLst>
              <a:gd name="adj1" fmla="val -59309"/>
              <a:gd name="adj2" fmla="val 62050"/>
            </a:avLst>
          </a:prstGeom>
          <a:solidFill>
            <a:schemeClr val="accent4">
              <a:lumMod val="20000"/>
              <a:lumOff val="80000"/>
            </a:schemeClr>
          </a:solidFill>
          <a:ln w="28575" cmpd="dbl">
            <a:solidFill>
              <a:srgbClr val="FFC0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endParaRPr lang="zh-CN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endParaRPr lang="zh-CN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r>
              <a:rPr lang="zh-CN" sz="20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从实验结果可以看出，燃烧后的可降解塑料、纸袋和聚丙烯材质的外卖袋容易产生黑烟且味道刺鼻，存在一定隐患。而无纺布和牛皮纸材质的外卖袋燃烧后相对来说黑烟较少，伴随着烧焦味，无毒性。整个实验过程都令我们大开眼界，懂得了实践出真知的道理。</a:t>
            </a:r>
            <a:endParaRPr lang="zh-CN" sz="20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endParaRPr lang="zh-CN" altLang="en-US" sz="20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60" y="1527810"/>
            <a:ext cx="6383655" cy="4017010"/>
          </a:xfrm>
          <a:prstGeom prst="rect">
            <a:avLst/>
          </a:prstGeom>
        </p:spPr>
      </p:pic>
      <p:graphicFrame>
        <p:nvGraphicFramePr>
          <p:cNvPr id="15" name="表格 14"/>
          <p:cNvGraphicFramePr/>
          <p:nvPr/>
        </p:nvGraphicFramePr>
        <p:xfrm>
          <a:off x="6096000" y="2694623"/>
          <a:ext cx="0" cy="0"/>
        </p:xfrm>
        <a:graphic>
          <a:graphicData uri="http://schemas.openxmlformats.org/drawingml/2006/table">
            <a:tbl>
              <a:tblPr/>
              <a:tblGrid>
                <a:gridCol w="0"/>
                <a:gridCol w="0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云形标注 10"/>
          <p:cNvSpPr/>
          <p:nvPr/>
        </p:nvSpPr>
        <p:spPr>
          <a:xfrm>
            <a:off x="728980" y="3917950"/>
            <a:ext cx="10328910" cy="2489835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经采访后我们发现，</a:t>
            </a:r>
            <a:r>
              <a:rPr lang="zh-CN" altLang="en-US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外卖员经常会遇到外卖洒漏的情况，认为大部分是由于外卖袋没有进行很好地</a:t>
            </a: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密封</a:t>
            </a:r>
            <a:r>
              <a:rPr lang="zh-CN" altLang="en-US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，由此也影响了送外卖的进程；偶有遇到商品因外卖袋保温措施不当，餐品失温的情况，而被顾客投诉。</a:t>
            </a:r>
            <a:endParaRPr lang="zh-CN" altLang="en-US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顾客也有因为外卖包装不严实，导致餐品出现溢漏、倾洒的情况；而且点的外卖大多没有</a:t>
            </a: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保温保鲜</a:t>
            </a:r>
            <a:r>
              <a:rPr lang="zh-CN" altLang="en-US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的措施，没有得到很好的体验，从而降低了对商品的满意程度。</a:t>
            </a:r>
            <a:endParaRPr lang="zh-CN" altLang="en-US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45" y="1399540"/>
            <a:ext cx="4549140" cy="25984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185" y="1399540"/>
            <a:ext cx="5017770" cy="27101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63295" y="685800"/>
            <a:ext cx="4980305" cy="6165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dbl">
            <a:solidFill>
              <a:srgbClr val="FFFF00"/>
            </a:solidFill>
            <a:prstDash val="sysDot"/>
          </a:ln>
        </p:spPr>
        <p:txBody>
          <a:bodyPr wrap="square">
            <a:noAutofit/>
          </a:bodyPr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04.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采访顾客和外卖员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pPr algn="ctr"/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采访顾客和外卖员</a:t>
            </a:r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云形标注 10"/>
          <p:cNvSpPr/>
          <p:nvPr/>
        </p:nvSpPr>
        <p:spPr>
          <a:xfrm>
            <a:off x="931545" y="1706245"/>
            <a:ext cx="10328910" cy="2489835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依据以上研究，我们发现外卖袋的安全性必须满足以下三点需求：</a:t>
            </a:r>
            <a:endParaRPr lang="zh-CN" altLang="en-US" sz="24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）保证外卖袋无毒</a:t>
            </a:r>
            <a:endParaRPr lang="zh-CN" altLang="en-US" sz="24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）保障食品的密封性</a:t>
            </a:r>
            <a:endParaRPr lang="zh-CN" altLang="en-US" sz="24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）保障食品使用的体验性</a:t>
            </a:r>
            <a:endParaRPr lang="zh-CN" altLang="en-US" sz="24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595" y="4652010"/>
            <a:ext cx="1886585" cy="149542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63295" y="633730"/>
            <a:ext cx="3752215" cy="6165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dbl">
            <a:solidFill>
              <a:srgbClr val="FFFF00"/>
            </a:solidFill>
            <a:prstDash val="sysDot"/>
          </a:ln>
        </p:spPr>
        <p:txBody>
          <a:bodyPr wrap="square">
            <a:noAutofit/>
          </a:bodyPr>
          <a:p>
            <a:pPr algn="l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05.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小组研究收获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pPr algn="ctr"/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pPr algn="ctr"/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1" name="组合 30"/>
          <p:cNvGrpSpPr/>
          <p:nvPr>
            <p:custDataLst>
              <p:tags r:id="rId2"/>
            </p:custDataLst>
          </p:nvPr>
        </p:nvGrpSpPr>
        <p:grpSpPr>
          <a:xfrm>
            <a:off x="2401883" y="2355736"/>
            <a:ext cx="2011893" cy="2011893"/>
            <a:chOff x="323528" y="1635646"/>
            <a:chExt cx="2011893" cy="2011893"/>
          </a:xfrm>
        </p:grpSpPr>
        <p:grpSp>
          <p:nvGrpSpPr>
            <p:cNvPr id="32" name="组合 5"/>
            <p:cNvGrpSpPr/>
            <p:nvPr/>
          </p:nvGrpSpPr>
          <p:grpSpPr>
            <a:xfrm>
              <a:off x="323528" y="1635646"/>
              <a:ext cx="2011893" cy="20118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3" name="同心圆 32"/>
              <p:cNvSpPr/>
              <p:nvPr>
                <p:custDataLst>
                  <p:tags r:id="rId3"/>
                </p:custDataLst>
              </p:nvPr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椭圆 35"/>
              <p:cNvSpPr/>
              <p:nvPr>
                <p:custDataLst>
                  <p:tags r:id="rId4"/>
                </p:custDataLst>
              </p:nvPr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38" name="TextBox 22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79048" y="2445610"/>
              <a:ext cx="1747837" cy="553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p>
              <a:pPr algn="just">
                <a:lnSpc>
                  <a:spcPct val="125000"/>
                </a:lnSpc>
              </a:pP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查阅</a:t>
              </a: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资料</a:t>
              </a:r>
              <a:endPara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>
            <p:custDataLst>
              <p:tags r:id="rId6"/>
            </p:custDataLst>
          </p:nvPr>
        </p:nvGrpSpPr>
        <p:grpSpPr>
          <a:xfrm>
            <a:off x="4133536" y="2355736"/>
            <a:ext cx="2327371" cy="2011893"/>
            <a:chOff x="1933261" y="1635646"/>
            <a:chExt cx="2327371" cy="2011893"/>
          </a:xfrm>
        </p:grpSpPr>
        <p:grpSp>
          <p:nvGrpSpPr>
            <p:cNvPr id="41" name="组合 8"/>
            <p:cNvGrpSpPr/>
            <p:nvPr/>
          </p:nvGrpSpPr>
          <p:grpSpPr>
            <a:xfrm>
              <a:off x="1933261" y="1635646"/>
              <a:ext cx="2011893" cy="20118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2" name="同心圆 41"/>
              <p:cNvSpPr/>
              <p:nvPr>
                <p:custDataLst>
                  <p:tags r:id="rId7"/>
                </p:custDataLst>
              </p:nvPr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椭圆 42"/>
              <p:cNvSpPr/>
              <p:nvPr>
                <p:custDataLst>
                  <p:tags r:id="rId8"/>
                </p:custDataLst>
              </p:nvPr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44" name="TextBox 1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514140" y="2058983"/>
              <a:ext cx="309880" cy="645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p>
              <a:endParaRPr lang="en-US" altLang="zh-CN" sz="36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粗黑_GBK" charset="-122"/>
              </a:endParaRPr>
            </a:p>
          </p:txBody>
        </p:sp>
        <p:sp>
          <p:nvSpPr>
            <p:cNvPr id="45" name="TextBox 2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977807" y="2444001"/>
              <a:ext cx="2282825" cy="553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algn="just">
                <a:lnSpc>
                  <a:spcPct val="125000"/>
                </a:lnSpc>
              </a:pP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动手</a:t>
              </a: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实践</a:t>
              </a:r>
              <a:endPara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>
            <p:custDataLst>
              <p:tags r:id="rId11"/>
            </p:custDataLst>
          </p:nvPr>
        </p:nvGrpSpPr>
        <p:grpSpPr>
          <a:xfrm>
            <a:off x="5924947" y="2325256"/>
            <a:ext cx="2089968" cy="2011893"/>
            <a:chOff x="3419872" y="1635646"/>
            <a:chExt cx="2089968" cy="2011893"/>
          </a:xfrm>
        </p:grpSpPr>
        <p:grpSp>
          <p:nvGrpSpPr>
            <p:cNvPr id="47" name="组合 11"/>
            <p:cNvGrpSpPr/>
            <p:nvPr/>
          </p:nvGrpSpPr>
          <p:grpSpPr>
            <a:xfrm>
              <a:off x="3419872" y="1635646"/>
              <a:ext cx="2011893" cy="20118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8" name="同心圆 47"/>
              <p:cNvSpPr/>
              <p:nvPr>
                <p:custDataLst>
                  <p:tags r:id="rId12"/>
                </p:custDataLst>
              </p:nvPr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椭圆 48"/>
              <p:cNvSpPr/>
              <p:nvPr>
                <p:custDataLst>
                  <p:tags r:id="rId13"/>
                </p:custDataLst>
              </p:nvPr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51" name="TextBox 26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762003" y="2480434"/>
              <a:ext cx="1747837" cy="553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p>
              <a:pPr algn="just">
                <a:lnSpc>
                  <a:spcPct val="125000"/>
                </a:lnSpc>
              </a:pP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采访</a:t>
              </a:r>
              <a:endPara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>
            <p:custDataLst>
              <p:tags r:id="rId15"/>
            </p:custDataLst>
          </p:nvPr>
        </p:nvGrpSpPr>
        <p:grpSpPr>
          <a:xfrm>
            <a:off x="7515563" y="2355736"/>
            <a:ext cx="2029618" cy="2011893"/>
            <a:chOff x="5152728" y="1635646"/>
            <a:chExt cx="2029618" cy="2011893"/>
          </a:xfrm>
        </p:grpSpPr>
        <p:grpSp>
          <p:nvGrpSpPr>
            <p:cNvPr id="53" name="组合 14"/>
            <p:cNvGrpSpPr/>
            <p:nvPr/>
          </p:nvGrpSpPr>
          <p:grpSpPr>
            <a:xfrm>
              <a:off x="5152728" y="1635646"/>
              <a:ext cx="2011893" cy="20118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4" name="同心圆 53"/>
              <p:cNvSpPr/>
              <p:nvPr>
                <p:custDataLst>
                  <p:tags r:id="rId16"/>
                </p:custDataLst>
              </p:nvPr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椭圆 54"/>
              <p:cNvSpPr/>
              <p:nvPr>
                <p:custDataLst>
                  <p:tags r:id="rId17"/>
                </p:custDataLst>
              </p:nvPr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57" name="TextBox 28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5436096" y="2460114"/>
              <a:ext cx="1746250" cy="553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p>
              <a:pPr algn="just">
                <a:lnSpc>
                  <a:spcPct val="125000"/>
                </a:lnSpc>
              </a:pP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小结汇报</a:t>
              </a:r>
              <a:endPara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59" name="右箭头 58"/>
          <p:cNvSpPr/>
          <p:nvPr/>
        </p:nvSpPr>
        <p:spPr>
          <a:xfrm>
            <a:off x="2446020" y="4631690"/>
            <a:ext cx="6965315" cy="638175"/>
          </a:xfrm>
          <a:prstGeom prst="rightArrow">
            <a:avLst/>
          </a:prstGeom>
          <a:solidFill>
            <a:srgbClr val="00B0F0"/>
          </a:solidFill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4728210" y="2313940"/>
            <a:ext cx="671830" cy="1149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en-US" altLang="zh-CN" sz="6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3039110" y="2308860"/>
            <a:ext cx="671830" cy="1149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en-US" altLang="zh-CN" sz="6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3074035" y="2305685"/>
            <a:ext cx="671830" cy="1149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en-US" altLang="zh-CN" sz="6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8104505" y="2242185"/>
            <a:ext cx="671830" cy="1149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endParaRPr lang="en-US" altLang="zh-CN" sz="6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6429375" y="2287270"/>
            <a:ext cx="671830" cy="1149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en-US" altLang="zh-CN" sz="6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734060" y="645795"/>
            <a:ext cx="4102100" cy="583565"/>
          </a:xfrm>
          <a:prstGeom prst="rect">
            <a:avLst/>
          </a:prstGeom>
          <a:solidFill>
            <a:schemeClr val="bg2"/>
          </a:solidFill>
          <a:ln w="28575" cmpd="dbl">
            <a:solidFill>
              <a:srgbClr val="AAEDF7"/>
            </a:solidFill>
            <a:prstDash val="sysDot"/>
          </a:ln>
        </p:spPr>
        <p:txBody>
          <a:bodyPr wrap="square">
            <a:spAutoFit/>
          </a:bodyPr>
          <a:p>
            <a:pPr algn="ctr"/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4.</a:t>
            </a:r>
            <a:r>
              <a:rPr lang="zh-CN" altLang="en-US" sz="3200" b="1" dirty="0">
                <a:solidFill>
                  <a:prstClr val="black">
                    <a:alpha val="95000"/>
                  </a:prstClr>
                </a:solidFill>
                <a:cs typeface="+mn-ea"/>
                <a:sym typeface="+mn-lt"/>
              </a:rPr>
              <a:t>外卖袋的再利用性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385" y="1358900"/>
            <a:ext cx="4136390" cy="43815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429385" y="589280"/>
            <a:ext cx="3817620" cy="583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dbl">
            <a:solidFill>
              <a:srgbClr val="FFFF00"/>
            </a:solidFill>
            <a:prstDash val="sysDot"/>
          </a:ln>
        </p:spPr>
        <p:txBody>
          <a:bodyPr wrap="square">
            <a:spAutoFit/>
          </a:bodyPr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01.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查阅并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整理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云形标注 2"/>
          <p:cNvSpPr/>
          <p:nvPr/>
        </p:nvSpPr>
        <p:spPr>
          <a:xfrm>
            <a:off x="6288405" y="686435"/>
            <a:ext cx="5290820" cy="4747895"/>
          </a:xfrm>
          <a:prstGeom prst="cloudCallout">
            <a:avLst>
              <a:gd name="adj1" fmla="val -59309"/>
              <a:gd name="adj2" fmla="val 62050"/>
            </a:avLst>
          </a:prstGeom>
          <a:solidFill>
            <a:schemeClr val="accent4">
              <a:lumMod val="20000"/>
              <a:lumOff val="80000"/>
            </a:schemeClr>
          </a:solidFill>
          <a:ln w="28575" cmpd="dbl">
            <a:solidFill>
              <a:srgbClr val="FFC0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endParaRPr lang="zh-CN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endParaRPr lang="zh-CN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r>
              <a:rPr lang="zh-CN" sz="20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在前期研究外卖袋外观设计的过程中，我们研究小组还发现许多外卖袋上都有环保标志。于是我们重点又对环保标志进行了研究，并通过书本、网络等途径查询相关资料，并且将收集到的有关标志信息制作成表格形式，在班级中交流分享。</a:t>
            </a:r>
            <a:endParaRPr lang="zh-CN" sz="20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endParaRPr lang="zh-CN" altLang="en-US" sz="20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65" y="1899285"/>
            <a:ext cx="4705350" cy="3564255"/>
          </a:xfrm>
          <a:prstGeom prst="rect">
            <a:avLst/>
          </a:prstGeom>
        </p:spPr>
      </p:pic>
      <p:grpSp>
        <p:nvGrpSpPr>
          <p:cNvPr id="433" name="组合 433"/>
          <p:cNvGrpSpPr/>
          <p:nvPr/>
        </p:nvGrpSpPr>
        <p:grpSpPr>
          <a:xfrm>
            <a:off x="5695315" y="1889443"/>
            <a:ext cx="5398770" cy="3552825"/>
            <a:chOff x="3692" y="445429"/>
            <a:chExt cx="8502" cy="5595"/>
          </a:xfrm>
        </p:grpSpPr>
        <p:pic>
          <p:nvPicPr>
            <p:cNvPr id="195" name="图片 17" descr="C:/Users/admin/Desktop/外卖袋大改造-葛/MTXX_PT20240223_144359346.jpgMTXX_PT20240223_144359346"/>
            <p:cNvPicPr>
              <a:picLocks noChangeAspect="1"/>
            </p:cNvPicPr>
            <p:nvPr/>
          </p:nvPicPr>
          <p:blipFill>
            <a:blip r:embed="rId3"/>
            <a:srcRect t="5565" b="5565"/>
            <a:stretch>
              <a:fillRect/>
            </a:stretch>
          </p:blipFill>
          <p:spPr>
            <a:xfrm>
              <a:off x="3692" y="445444"/>
              <a:ext cx="4079" cy="54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图片 16" descr="C:/Users/admin/Desktop/外卖袋大改造-葛/MTXX_PT20240223_144457663.jpgMTXX_PT20240223_144457663"/>
            <p:cNvPicPr>
              <a:picLocks noChangeAspect="1"/>
            </p:cNvPicPr>
            <p:nvPr/>
          </p:nvPicPr>
          <p:blipFill>
            <a:blip r:embed="rId4"/>
            <a:srcRect t="5544" b="5544"/>
            <a:stretch>
              <a:fillRect/>
            </a:stretch>
          </p:blipFill>
          <p:spPr>
            <a:xfrm>
              <a:off x="8000" y="445429"/>
              <a:ext cx="4194" cy="55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矩形 3"/>
          <p:cNvSpPr/>
          <p:nvPr/>
        </p:nvSpPr>
        <p:spPr>
          <a:xfrm>
            <a:off x="864235" y="589280"/>
            <a:ext cx="3817620" cy="583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dbl">
            <a:solidFill>
              <a:srgbClr val="FFFF00"/>
            </a:solidFill>
            <a:prstDash val="sysDot"/>
          </a:ln>
        </p:spPr>
        <p:txBody>
          <a:bodyPr wrap="square">
            <a:spAutoFit/>
          </a:bodyPr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02.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动手实践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36" name="图片 1" descr="7b0a20202020227069636672616d65646573223a20222670666d38373230363936313934262673707432312d312626626474303026267764743235353026266f726773697a653030262670667431353526220a7d0a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>
          <a:xfrm>
            <a:off x="608965" y="2017395"/>
            <a:ext cx="5045075" cy="242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Video_1708515988495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715635" y="958215"/>
            <a:ext cx="5782310" cy="3593465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4443095" y="5630545"/>
            <a:ext cx="3334385" cy="4222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卫生</a:t>
            </a:r>
            <a:r>
              <a:rPr lang="zh-CN" altLang="en-US" b="1">
                <a:solidFill>
                  <a:schemeClr val="tx1"/>
                </a:solidFill>
              </a:rPr>
              <a:t>问题？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8" name="下箭头 7"/>
          <p:cNvSpPr/>
          <p:nvPr/>
        </p:nvSpPr>
        <p:spPr>
          <a:xfrm>
            <a:off x="5946140" y="4611370"/>
            <a:ext cx="422275" cy="925830"/>
          </a:xfrm>
          <a:prstGeom prst="downArrow">
            <a:avLst/>
          </a:prstGeom>
          <a:solidFill>
            <a:srgbClr val="FF0000"/>
          </a:solidFill>
          <a:ln w="28575" cmpd="dbl">
            <a:solidFill>
              <a:srgbClr val="FFFF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864235" y="589280"/>
            <a:ext cx="2524125" cy="583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dbl">
            <a:solidFill>
              <a:srgbClr val="FFFF00"/>
            </a:solidFill>
            <a:prstDash val="sysDot"/>
          </a:ln>
        </p:spPr>
        <p:txBody>
          <a:bodyPr wrap="square">
            <a:spAutoFit/>
          </a:bodyPr>
          <a:p>
            <a:pPr algn="l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 03.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采访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5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92" name="图片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1488440"/>
            <a:ext cx="5483860" cy="422021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" name="矩形 1"/>
          <p:cNvSpPr/>
          <p:nvPr/>
        </p:nvSpPr>
        <p:spPr>
          <a:xfrm>
            <a:off x="926465" y="589280"/>
            <a:ext cx="3990340" cy="59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dbl">
            <a:solidFill>
              <a:srgbClr val="FFFF00"/>
            </a:solidFill>
            <a:prstDash val="sysDot"/>
          </a:ln>
        </p:spPr>
        <p:txBody>
          <a:bodyPr wrap="square">
            <a:noAutofit/>
          </a:bodyPr>
          <a:p>
            <a:pPr algn="l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 04.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学写倡议书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云形标注 2"/>
          <p:cNvSpPr/>
          <p:nvPr/>
        </p:nvSpPr>
        <p:spPr>
          <a:xfrm>
            <a:off x="6537960" y="589280"/>
            <a:ext cx="5290820" cy="4747895"/>
          </a:xfrm>
          <a:prstGeom prst="cloudCallout">
            <a:avLst>
              <a:gd name="adj1" fmla="val -59309"/>
              <a:gd name="adj2" fmla="val 62050"/>
            </a:avLst>
          </a:prstGeom>
          <a:solidFill>
            <a:schemeClr val="accent4">
              <a:lumMod val="20000"/>
              <a:lumOff val="80000"/>
            </a:schemeClr>
          </a:solidFill>
          <a:ln w="28575" cmpd="dbl">
            <a:solidFill>
              <a:srgbClr val="FFC0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endParaRPr lang="zh-CN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endParaRPr lang="zh-CN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r>
              <a:rPr 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我们小组在采访后，在班级进行采访的汇报和思考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,</a:t>
            </a:r>
            <a:r>
              <a:rPr 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得出再次利用外卖袋需要考虑外卖袋再利用的卫生问题，同时认为要推广这项活动还需要得到更多消费者的理解和帮助。于是我们针对以上问题，我们就倡议书撰写进行了方法指导。</a:t>
            </a:r>
            <a:endParaRPr lang="zh-CN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/>
            <a:endParaRPr lang="zh-CN" altLang="en-US" sz="20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05" y="1795780"/>
            <a:ext cx="5848985" cy="40157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195" y="1579245"/>
            <a:ext cx="5689600" cy="414972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26465" y="589280"/>
            <a:ext cx="3338830" cy="59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dbl">
            <a:solidFill>
              <a:srgbClr val="FFFF00"/>
            </a:solidFill>
            <a:prstDash val="sysDot"/>
          </a:ln>
        </p:spPr>
        <p:txBody>
          <a:bodyPr wrap="square">
            <a:noAutofit/>
          </a:bodyPr>
          <a:p>
            <a:pPr algn="l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 05.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发起倡议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711109" y="56297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15878" y="687387"/>
            <a:ext cx="2621280" cy="583565"/>
          </a:xfrm>
          <a:prstGeom prst="rect">
            <a:avLst/>
          </a:prstGeom>
          <a:solidFill>
            <a:schemeClr val="bg2"/>
          </a:solidFill>
          <a:ln w="28575" cmpd="dbl">
            <a:solidFill>
              <a:srgbClr val="AAEDF7"/>
            </a:solidFill>
            <a:prstDash val="sysDot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1.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问题的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产生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0" y="687070"/>
            <a:ext cx="5779770" cy="5694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178931" y="1465942"/>
            <a:ext cx="3484044" cy="43769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862586" y="2888343"/>
            <a:ext cx="2647931" cy="396965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702509" y="2908072"/>
            <a:ext cx="566928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四、成果</a:t>
            </a:r>
            <a:r>
              <a:rPr lang="zh-CN" altLang="en-US" sz="72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展示</a:t>
            </a:r>
            <a:endParaRPr lang="zh-CN" altLang="en-US" sz="7200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弧形 18"/>
          <p:cNvSpPr/>
          <p:nvPr>
            <p:custDataLst>
              <p:tags r:id="rId2"/>
            </p:custDataLst>
          </p:nvPr>
        </p:nvSpPr>
        <p:spPr>
          <a:xfrm rot="5400000" flipV="1">
            <a:off x="1936537" y="2162811"/>
            <a:ext cx="1524456" cy="1524456"/>
          </a:xfrm>
          <a:prstGeom prst="arc">
            <a:avLst>
              <a:gd name="adj1" fmla="val 16187164"/>
              <a:gd name="adj2" fmla="val 0"/>
            </a:avLst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  <a:headEnd type="arrow"/>
            <a:tailEnd type="oval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弧形 19"/>
          <p:cNvSpPr/>
          <p:nvPr>
            <p:custDataLst>
              <p:tags r:id="rId3"/>
            </p:custDataLst>
          </p:nvPr>
        </p:nvSpPr>
        <p:spPr>
          <a:xfrm rot="16200000" flipH="1" flipV="1">
            <a:off x="8716494" y="2162811"/>
            <a:ext cx="1524456" cy="1524456"/>
          </a:xfrm>
          <a:prstGeom prst="arc">
            <a:avLst>
              <a:gd name="adj1" fmla="val 16187164"/>
              <a:gd name="adj2" fmla="val 0"/>
            </a:avLst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  <a:headEnd type="arrow"/>
            <a:tailEnd type="oval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1" name="弧形 20"/>
          <p:cNvSpPr/>
          <p:nvPr>
            <p:custDataLst>
              <p:tags r:id="rId4"/>
            </p:custDataLst>
          </p:nvPr>
        </p:nvSpPr>
        <p:spPr>
          <a:xfrm flipV="1">
            <a:off x="4148361" y="3495715"/>
            <a:ext cx="1524456" cy="1524456"/>
          </a:xfrm>
          <a:prstGeom prst="arc">
            <a:avLst>
              <a:gd name="adj1" fmla="val 16187164"/>
              <a:gd name="adj2" fmla="val 0"/>
            </a:avLst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  <a:headEnd type="arrow"/>
            <a:tailEnd type="oval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2" name="弧形 21"/>
          <p:cNvSpPr/>
          <p:nvPr>
            <p:custDataLst>
              <p:tags r:id="rId5"/>
            </p:custDataLst>
          </p:nvPr>
        </p:nvSpPr>
        <p:spPr>
          <a:xfrm flipH="1" flipV="1">
            <a:off x="6879816" y="3266289"/>
            <a:ext cx="1524456" cy="1524456"/>
          </a:xfrm>
          <a:prstGeom prst="arc">
            <a:avLst>
              <a:gd name="adj1" fmla="val 16187164"/>
              <a:gd name="adj2" fmla="val 0"/>
            </a:avLst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  <a:headEnd type="arrow"/>
            <a:tailEnd type="oval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3" name="组合 22"/>
          <p:cNvGrpSpPr/>
          <p:nvPr>
            <p:custDataLst>
              <p:tags r:id="rId6"/>
            </p:custDataLst>
          </p:nvPr>
        </p:nvGrpSpPr>
        <p:grpSpPr>
          <a:xfrm>
            <a:off x="1371690" y="1601476"/>
            <a:ext cx="3392553" cy="797560"/>
            <a:chOff x="1136194" y="1898913"/>
            <a:chExt cx="3392553" cy="797560"/>
          </a:xfrm>
        </p:grpSpPr>
        <p:sp>
          <p:nvSpPr>
            <p:cNvPr id="24" name="文本框 23"/>
            <p:cNvSpPr txBox="1"/>
            <p:nvPr>
              <p:custDataLst>
                <p:tags r:id="rId7"/>
              </p:custDataLst>
            </p:nvPr>
          </p:nvSpPr>
          <p:spPr>
            <a:xfrm>
              <a:off x="1136195" y="1898913"/>
              <a:ext cx="23164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改造作品大展览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8"/>
              </p:custDataLst>
            </p:nvPr>
          </p:nvSpPr>
          <p:spPr>
            <a:xfrm>
              <a:off x="1136194" y="2359288"/>
              <a:ext cx="3392553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优秀手工作品展示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/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观展集锦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9"/>
            </p:custDataLst>
          </p:nvPr>
        </p:nvGrpSpPr>
        <p:grpSpPr>
          <a:xfrm>
            <a:off x="2099263" y="4605803"/>
            <a:ext cx="3258820" cy="1513205"/>
            <a:chOff x="1136195" y="1898913"/>
            <a:chExt cx="3258820" cy="1513205"/>
          </a:xfrm>
        </p:grpSpPr>
        <p:sp>
          <p:nvSpPr>
            <p:cNvPr id="27" name="文本框 26"/>
            <p:cNvSpPr txBox="1"/>
            <p:nvPr>
              <p:custDataLst>
                <p:tags r:id="rId10"/>
              </p:custDataLst>
            </p:nvPr>
          </p:nvSpPr>
          <p:spPr>
            <a:xfrm>
              <a:off x="1136195" y="1898913"/>
              <a:ext cx="23164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我来设计外卖袋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11"/>
              </p:custDataLst>
            </p:nvPr>
          </p:nvSpPr>
          <p:spPr>
            <a:xfrm>
              <a:off x="1136195" y="2359288"/>
              <a:ext cx="3258820" cy="10528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lvl="0">
                <a:lnSpc>
                  <a:spcPts val="2500"/>
                </a:lnSpc>
                <a:defRPr sz="1100">
                  <a:solidFill>
                    <a:schemeClr val="tx1">
                      <a:lumMod val="95000"/>
                      <a:lumOff val="5000"/>
                    </a:schemeClr>
                  </a:solidFill>
                  <a:latin typeface="印品溜溜圆" panose="02000000000000000000" pitchFamily="2" charset="-122"/>
                  <a:ea typeface="印品溜溜圆" panose="02000000000000000000" pitchFamily="2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dirty="0">
                  <a:latin typeface="+mn-lt"/>
                  <a:ea typeface="+mn-ea"/>
                  <a:sym typeface="+mn-lt"/>
                </a:rPr>
                <a:t>结合“生命教育月”主题活动以及三八妇女节等时间节点，进行外卖袋的个性化设计和展出，并作为节日礼物送给身边的女性长辈。</a:t>
              </a:r>
              <a:endParaRPr lang="zh-CN" altLang="en-US" dirty="0">
                <a:latin typeface="+mn-lt"/>
                <a:ea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>
            <p:custDataLst>
              <p:tags r:id="rId12"/>
            </p:custDataLst>
          </p:nvPr>
        </p:nvGrpSpPr>
        <p:grpSpPr>
          <a:xfrm>
            <a:off x="7642044" y="1601476"/>
            <a:ext cx="3258820" cy="1192530"/>
            <a:chOff x="1136195" y="1898913"/>
            <a:chExt cx="3258820" cy="1192530"/>
          </a:xfrm>
        </p:grpSpPr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136195" y="1898913"/>
              <a:ext cx="20116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研究小组汇报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14"/>
              </p:custDataLst>
            </p:nvPr>
          </p:nvSpPr>
          <p:spPr>
            <a:xfrm>
              <a:off x="1136195" y="2359288"/>
              <a:ext cx="3258820" cy="7321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lvl="0">
                <a:lnSpc>
                  <a:spcPts val="2500"/>
                </a:lnSpc>
                <a:defRPr sz="1100">
                  <a:solidFill>
                    <a:schemeClr val="tx1">
                      <a:lumMod val="95000"/>
                      <a:lumOff val="5000"/>
                    </a:schemeClr>
                  </a:solidFill>
                  <a:latin typeface="印品溜溜圆" panose="02000000000000000000" pitchFamily="2" charset="-122"/>
                  <a:ea typeface="印品溜溜圆" panose="02000000000000000000" pitchFamily="2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latin typeface="+mn-lt"/>
                  <a:ea typeface="+mn-ea"/>
                  <a:sym typeface="+mn-lt"/>
                </a:rPr>
                <a:t>小组通过思维导图、</a:t>
              </a:r>
              <a:r>
                <a:rPr lang="en-US" altLang="zh-CN" sz="1400" dirty="0">
                  <a:latin typeface="+mn-lt"/>
                  <a:ea typeface="+mn-ea"/>
                  <a:sym typeface="+mn-lt"/>
                </a:rPr>
                <a:t>PPT</a:t>
              </a:r>
              <a:r>
                <a:rPr lang="zh-CN" altLang="en-US" sz="1400" dirty="0">
                  <a:latin typeface="+mn-lt"/>
                  <a:ea typeface="+mn-ea"/>
                  <a:sym typeface="+mn-lt"/>
                </a:rPr>
                <a:t>文档等形式进行成果汇报</a:t>
              </a:r>
              <a:endParaRPr lang="zh-CN" altLang="en-US" sz="1400" dirty="0">
                <a:latin typeface="+mn-lt"/>
                <a:ea typeface="+mn-ea"/>
                <a:sym typeface="+mn-lt"/>
              </a:endParaRPr>
            </a:p>
          </p:txBody>
        </p:sp>
      </p:grpSp>
      <p:grpSp>
        <p:nvGrpSpPr>
          <p:cNvPr id="32" name="组合 31"/>
          <p:cNvGrpSpPr/>
          <p:nvPr>
            <p:custDataLst>
              <p:tags r:id="rId15"/>
            </p:custDataLst>
          </p:nvPr>
        </p:nvGrpSpPr>
        <p:grpSpPr>
          <a:xfrm>
            <a:off x="7944303" y="4496392"/>
            <a:ext cx="3258820" cy="1192530"/>
            <a:chOff x="1136195" y="1898913"/>
            <a:chExt cx="3258820" cy="1192530"/>
          </a:xfrm>
        </p:grpSpPr>
        <p:sp>
          <p:nvSpPr>
            <p:cNvPr id="33" name="文本框 32"/>
            <p:cNvSpPr txBox="1"/>
            <p:nvPr>
              <p:custDataLst>
                <p:tags r:id="rId16"/>
              </p:custDataLst>
            </p:nvPr>
          </p:nvSpPr>
          <p:spPr>
            <a:xfrm>
              <a:off x="1136195" y="1898913"/>
              <a:ext cx="20116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思考后续展望</a:t>
              </a:r>
              <a:endParaRPr kumimoji="0" 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7"/>
              </p:custDataLst>
            </p:nvPr>
          </p:nvSpPr>
          <p:spPr>
            <a:xfrm>
              <a:off x="1136195" y="2359288"/>
              <a:ext cx="3258820" cy="7321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lvl="0">
                <a:lnSpc>
                  <a:spcPts val="2500"/>
                </a:lnSpc>
                <a:defRPr sz="1100">
                  <a:solidFill>
                    <a:schemeClr val="tx1">
                      <a:lumMod val="95000"/>
                      <a:lumOff val="5000"/>
                    </a:schemeClr>
                  </a:solidFill>
                  <a:latin typeface="印品溜溜圆" panose="02000000000000000000" pitchFamily="2" charset="-122"/>
                  <a:ea typeface="印品溜溜圆" panose="02000000000000000000" pitchFamily="2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altLang="zh-CN" dirty="0">
                <a:latin typeface="+mn-lt"/>
                <a:ea typeface="+mn-ea"/>
                <a:sym typeface="+mn-lt"/>
              </a:endParaRPr>
            </a:p>
            <a:p>
              <a:endParaRPr lang="zh-CN" altLang="en-US" dirty="0">
                <a:latin typeface="+mn-lt"/>
                <a:ea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>
            <p:custDataLst>
              <p:tags r:id="rId18"/>
            </p:custDataLst>
          </p:nvPr>
        </p:nvGrpSpPr>
        <p:grpSpPr>
          <a:xfrm>
            <a:off x="2813746" y="3094384"/>
            <a:ext cx="6580622" cy="1391605"/>
            <a:chOff x="2208443" y="2849038"/>
            <a:chExt cx="7736610" cy="1636062"/>
          </a:xfrm>
        </p:grpSpPr>
        <p:pic>
          <p:nvPicPr>
            <p:cNvPr id="2" name="图形 1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2208443" y="3665950"/>
              <a:ext cx="4829175" cy="819150"/>
            </a:xfrm>
            <a:prstGeom prst="rect">
              <a:avLst/>
            </a:prstGeom>
          </p:spPr>
        </p:pic>
        <p:pic>
          <p:nvPicPr>
            <p:cNvPr id="35" name="图形 34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 rot="10800000">
              <a:off x="5115878" y="2849038"/>
              <a:ext cx="4829175" cy="81915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1453515"/>
            <a:ext cx="5877560" cy="362585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5222875" y="537210"/>
            <a:ext cx="6315075" cy="9163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485765" y="478790"/>
            <a:ext cx="6052185" cy="10966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展览结束后，我们把这些作品分成了两大类：实用类改造作品和装饰类改造作品。郭锦煜同学还把所有的优秀作品编辑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成了电子档优秀作品集。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590" y="2213610"/>
            <a:ext cx="4640580" cy="243078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26465" y="729615"/>
            <a:ext cx="4088765" cy="59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dbl">
            <a:solidFill>
              <a:srgbClr val="FFFF00"/>
            </a:solidFill>
            <a:prstDash val="sysDot"/>
          </a:ln>
        </p:spPr>
        <p:txBody>
          <a:bodyPr wrap="square">
            <a:noAutofit/>
          </a:bodyPr>
          <a:p>
            <a:pPr algn="l"/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01.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改造作品大展览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29" name="图片 8" descr="7b0a20202020227069636672616d65646573223a20222670666d38333230363733343536262673707432312d312626626474303026267764743239323726266f726773697a653030262670667431373726220a7d0a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>
          <a:xfrm>
            <a:off x="839470" y="1578610"/>
            <a:ext cx="4846320" cy="3710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7425" y="1426845"/>
            <a:ext cx="4975860" cy="425196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26465" y="729615"/>
            <a:ext cx="4088765" cy="59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dbl">
            <a:solidFill>
              <a:srgbClr val="FFFF00"/>
            </a:solidFill>
            <a:prstDash val="sysDot"/>
          </a:ln>
        </p:spPr>
        <p:txBody>
          <a:bodyPr wrap="square">
            <a:noAutofit/>
          </a:bodyPr>
          <a:p>
            <a:pPr algn="l"/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02.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设计外卖袋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55" y="1890395"/>
            <a:ext cx="6186170" cy="33959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785" y="770890"/>
            <a:ext cx="5052060" cy="18897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785" y="2757170"/>
            <a:ext cx="5206365" cy="28581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926465" y="729615"/>
            <a:ext cx="4088765" cy="59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dbl">
            <a:solidFill>
              <a:srgbClr val="FFFF00"/>
            </a:solidFill>
            <a:prstDash val="sysDot"/>
          </a:ln>
        </p:spPr>
        <p:txBody>
          <a:bodyPr wrap="square">
            <a:noAutofit/>
          </a:bodyPr>
          <a:p>
            <a:pPr algn="l"/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03.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研究小组汇报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935" y="1264285"/>
            <a:ext cx="3307080" cy="46177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830" y="2332355"/>
            <a:ext cx="2950210" cy="22377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8855" y="2494915"/>
            <a:ext cx="2811780" cy="1912620"/>
          </a:xfrm>
          <a:prstGeom prst="rect">
            <a:avLst/>
          </a:prstGeom>
        </p:spPr>
      </p:pic>
      <p:sp>
        <p:nvSpPr>
          <p:cNvPr id="11" name="右箭头 10"/>
          <p:cNvSpPr/>
          <p:nvPr/>
        </p:nvSpPr>
        <p:spPr>
          <a:xfrm>
            <a:off x="4279900" y="3531235"/>
            <a:ext cx="822960" cy="36004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右箭头 11"/>
          <p:cNvSpPr/>
          <p:nvPr/>
        </p:nvSpPr>
        <p:spPr>
          <a:xfrm>
            <a:off x="7606665" y="3531235"/>
            <a:ext cx="822960" cy="36004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821055" y="5882005"/>
            <a:ext cx="3236595" cy="3987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少点外卖，从我做起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780280" y="4794885"/>
            <a:ext cx="3115310" cy="3987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外卖袋校园自助流转箱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429625" y="4794885"/>
            <a:ext cx="3115310" cy="3987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人手一道拿手菜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26465" y="482600"/>
            <a:ext cx="4088765" cy="59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dbl">
            <a:solidFill>
              <a:srgbClr val="FFFF00"/>
            </a:solidFill>
            <a:prstDash val="sysDot"/>
          </a:ln>
        </p:spPr>
        <p:txBody>
          <a:bodyPr wrap="square">
            <a:noAutofit/>
          </a:bodyPr>
          <a:p>
            <a:pPr algn="l"/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04.</a:t>
            </a:r>
            <a:r>
              <a:rPr lang="zh-CN" altLang="en-US" sz="320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思考后续展望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pPr algn="l"/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4" grpId="0" bldLvl="0" animBg="1"/>
      <p:bldP spid="14" grpId="1" bldLvl="0" animBg="1"/>
      <p:bldP spid="15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4607003" y="6514598"/>
            <a:ext cx="453651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</a:rPr>
              <a:t>下载 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</a:rPr>
              <a:t>http://www.1ppt.com/xiazai/</a:t>
            </a:r>
            <a:endParaRPr lang="en-US" altLang="zh-CN" sz="1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矩形: 圆角 22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275037" y="0"/>
            <a:ext cx="2916963" cy="378685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1" y="3251200"/>
            <a:ext cx="4025311" cy="365054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476" y="0"/>
            <a:ext cx="1682095" cy="151184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095999" y="1980167"/>
            <a:ext cx="6096001" cy="4877833"/>
          </a:xfrm>
          <a:prstGeom prst="rect">
            <a:avLst/>
          </a:prstGeom>
        </p:spPr>
      </p:pic>
      <p:sp>
        <p:nvSpPr>
          <p:cNvPr id="19" name="标题 1"/>
          <p:cNvSpPr txBox="1"/>
          <p:nvPr/>
        </p:nvSpPr>
        <p:spPr>
          <a:xfrm>
            <a:off x="2870609" y="3524665"/>
            <a:ext cx="614317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9600" spc="600" dirty="0">
                <a:solidFill>
                  <a:srgbClr val="326B26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  <a:cs typeface="+mn-ea"/>
                <a:sym typeface="+mn-lt"/>
              </a:rPr>
              <a:t>感 谢 您</a:t>
            </a:r>
            <a:endParaRPr lang="en-US" altLang="zh-CN" sz="9600" spc="600" dirty="0">
              <a:solidFill>
                <a:srgbClr val="326B26"/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  <a:cs typeface="+mn-ea"/>
              <a:sym typeface="+mn-lt"/>
            </a:endParaRPr>
          </a:p>
          <a:p>
            <a:r>
              <a:rPr lang="zh-CN" altLang="en-US" sz="9600" spc="600" dirty="0">
                <a:solidFill>
                  <a:srgbClr val="326B26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  <a:cs typeface="+mn-ea"/>
                <a:sym typeface="+mn-lt"/>
              </a:rPr>
              <a:t>的 欣 赏</a:t>
            </a:r>
            <a:endParaRPr lang="zh-CN" altLang="en-US" sz="9600" spc="600" dirty="0">
              <a:solidFill>
                <a:srgbClr val="326B26"/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5683" y="687387"/>
            <a:ext cx="2428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02 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输入标题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5836154" y="1970174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在此输入标题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5836153" y="2391614"/>
            <a:ext cx="4902603" cy="1812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请在此处添加具体内容，文字尽量言简意赅，简单说明即可，不必过于繁琐，注意版面美观度。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>
              <a:lnSpc>
                <a:spcPts val="25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请在此处添加具体内容，文字尽量言简意赅，简单说明即可，不必过于繁琐，注意版面美观度。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056" y="1722104"/>
            <a:ext cx="3037639" cy="39339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880" y="4043429"/>
            <a:ext cx="4823148" cy="1528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9" grpId="0"/>
      <p:bldP spid="6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5683" y="687387"/>
            <a:ext cx="2428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02 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输入标题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725700" y="2086336"/>
            <a:ext cx="1762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在此输入标题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725700" y="2442904"/>
            <a:ext cx="3044362" cy="1011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请在此处添加具体内容，文字尽量言简意赅，简单说明即可，不必过于繁琐，注意版面美观度。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725700" y="3783369"/>
            <a:ext cx="1762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在此输入标题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725700" y="4139937"/>
            <a:ext cx="3044362" cy="1011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请在此处添加具体内容，文字尽量言简意赅，简单说明即可，不必过于繁琐，注意版面美观度。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143" y="2033462"/>
            <a:ext cx="6141227" cy="3278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5" grpId="0"/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5683" y="687387"/>
            <a:ext cx="2428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02 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输入标题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258527" y="2149727"/>
            <a:ext cx="2611290" cy="1383203"/>
            <a:chOff x="1258527" y="2149727"/>
            <a:chExt cx="2611290" cy="1383203"/>
          </a:xfrm>
        </p:grpSpPr>
        <p:sp>
          <p:nvSpPr>
            <p:cNvPr id="8" name="矩形 7"/>
            <p:cNvSpPr/>
            <p:nvPr/>
          </p:nvSpPr>
          <p:spPr>
            <a:xfrm>
              <a:off x="1258528" y="2149727"/>
              <a:ext cx="2611289" cy="1383203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55600" dist="114300" dir="5400000" algn="t" rotWithShape="0">
                <a:srgbClr val="FFFFFF">
                  <a:lumMod val="65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414088" y="2252226"/>
              <a:ext cx="558190" cy="558190"/>
            </a:xfrm>
            <a:prstGeom prst="ellipse">
              <a:avLst/>
            </a:prstGeom>
            <a:solidFill>
              <a:srgbClr val="326B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1258527" y="2910200"/>
              <a:ext cx="2611290" cy="0"/>
            </a:xfrm>
            <a:prstGeom prst="line">
              <a:avLst/>
            </a:pr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11" name="文本框 10"/>
            <p:cNvSpPr txBox="1"/>
            <p:nvPr/>
          </p:nvSpPr>
          <p:spPr>
            <a:xfrm>
              <a:off x="1972278" y="2366530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在此输入标题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333500" y="2893435"/>
              <a:ext cx="2476499" cy="530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请在此处添加具体内容，文字尽量言简意赅，简单说明即可。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1576013" y="2366530"/>
              <a:ext cx="238169" cy="293580"/>
            </a:xfrm>
            <a:custGeom>
              <a:avLst/>
              <a:gdLst>
                <a:gd name="connsiteX0" fmla="*/ 0 w 323850"/>
                <a:gd name="connsiteY0" fmla="*/ 114300 h 209550"/>
                <a:gd name="connsiteX1" fmla="*/ 152400 w 323850"/>
                <a:gd name="connsiteY1" fmla="*/ 209550 h 209550"/>
                <a:gd name="connsiteX2" fmla="*/ 323850 w 323850"/>
                <a:gd name="connsiteY2" fmla="*/ 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850" h="209550">
                  <a:moveTo>
                    <a:pt x="0" y="114300"/>
                  </a:moveTo>
                  <a:lnTo>
                    <a:pt x="152400" y="209550"/>
                  </a:lnTo>
                  <a:lnTo>
                    <a:pt x="323850" y="0"/>
                  </a:lnTo>
                </a:path>
              </a:pathLst>
            </a:custGeom>
            <a:noFill/>
            <a:ln w="12700" cap="flat" cmpd="sng" algn="ctr">
              <a:solidFill>
                <a:srgbClr val="FFFFFF">
                  <a:lumMod val="9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871477" y="2149727"/>
            <a:ext cx="2611290" cy="1596234"/>
            <a:chOff x="4871477" y="2149727"/>
            <a:chExt cx="2611290" cy="1596234"/>
          </a:xfrm>
        </p:grpSpPr>
        <p:sp>
          <p:nvSpPr>
            <p:cNvPr id="15" name="矩形 14"/>
            <p:cNvSpPr/>
            <p:nvPr/>
          </p:nvSpPr>
          <p:spPr>
            <a:xfrm>
              <a:off x="4871478" y="2149727"/>
              <a:ext cx="2611289" cy="1383203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55600" dist="114300" dir="5400000" algn="t" rotWithShape="0">
                <a:srgbClr val="FFFFFF">
                  <a:lumMod val="65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5027038" y="2252226"/>
              <a:ext cx="558190" cy="558190"/>
            </a:xfrm>
            <a:prstGeom prst="ellipse">
              <a:avLst/>
            </a:prstGeom>
            <a:solidFill>
              <a:srgbClr val="AAEDF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4871477" y="2910200"/>
              <a:ext cx="2611290" cy="0"/>
            </a:xfrm>
            <a:prstGeom prst="line">
              <a:avLst/>
            </a:pr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18" name="文本框 17"/>
            <p:cNvSpPr txBox="1"/>
            <p:nvPr/>
          </p:nvSpPr>
          <p:spPr>
            <a:xfrm>
              <a:off x="5585228" y="2366530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在此输入标题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937677" y="2946703"/>
              <a:ext cx="2474772" cy="799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请在此处添加具体内容，文字尽量言简意赅，简单说明即可。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5188963" y="2366530"/>
              <a:ext cx="238169" cy="293580"/>
            </a:xfrm>
            <a:custGeom>
              <a:avLst/>
              <a:gdLst>
                <a:gd name="connsiteX0" fmla="*/ 0 w 323850"/>
                <a:gd name="connsiteY0" fmla="*/ 114300 h 209550"/>
                <a:gd name="connsiteX1" fmla="*/ 152400 w 323850"/>
                <a:gd name="connsiteY1" fmla="*/ 209550 h 209550"/>
                <a:gd name="connsiteX2" fmla="*/ 323850 w 323850"/>
                <a:gd name="connsiteY2" fmla="*/ 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850" h="209550">
                  <a:moveTo>
                    <a:pt x="0" y="114300"/>
                  </a:moveTo>
                  <a:lnTo>
                    <a:pt x="152400" y="209550"/>
                  </a:lnTo>
                  <a:lnTo>
                    <a:pt x="323850" y="0"/>
                  </a:lnTo>
                </a:path>
              </a:pathLst>
            </a:custGeom>
            <a:noFill/>
            <a:ln w="12700" cap="flat" cmpd="sng" algn="ctr">
              <a:solidFill>
                <a:srgbClr val="FFFFFF">
                  <a:lumMod val="9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484426" y="2186467"/>
            <a:ext cx="2611290" cy="1559494"/>
            <a:chOff x="8484426" y="2186467"/>
            <a:chExt cx="2611290" cy="1559494"/>
          </a:xfrm>
        </p:grpSpPr>
        <p:sp>
          <p:nvSpPr>
            <p:cNvPr id="22" name="矩形 21"/>
            <p:cNvSpPr/>
            <p:nvPr/>
          </p:nvSpPr>
          <p:spPr>
            <a:xfrm>
              <a:off x="8484427" y="2186467"/>
              <a:ext cx="2611289" cy="1383203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55600" dist="114300" dir="5400000" algn="t" rotWithShape="0">
                <a:srgbClr val="FFFFFF">
                  <a:lumMod val="65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8639987" y="2252226"/>
              <a:ext cx="558190" cy="558190"/>
            </a:xfrm>
            <a:prstGeom prst="ellipse">
              <a:avLst/>
            </a:prstGeom>
            <a:solidFill>
              <a:srgbClr val="AAEDF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8484426" y="2910200"/>
              <a:ext cx="2611290" cy="0"/>
            </a:xfrm>
            <a:prstGeom prst="line">
              <a:avLst/>
            </a:pr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25" name="文本框 24"/>
            <p:cNvSpPr txBox="1"/>
            <p:nvPr/>
          </p:nvSpPr>
          <p:spPr>
            <a:xfrm>
              <a:off x="9198177" y="2366530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在此输入标题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8550626" y="2946703"/>
              <a:ext cx="2474772" cy="799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请在此处添加具体内容，文字尽量言简意赅，简单说明即可。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8801912" y="2366530"/>
              <a:ext cx="238169" cy="293580"/>
            </a:xfrm>
            <a:custGeom>
              <a:avLst/>
              <a:gdLst>
                <a:gd name="connsiteX0" fmla="*/ 0 w 323850"/>
                <a:gd name="connsiteY0" fmla="*/ 114300 h 209550"/>
                <a:gd name="connsiteX1" fmla="*/ 152400 w 323850"/>
                <a:gd name="connsiteY1" fmla="*/ 209550 h 209550"/>
                <a:gd name="connsiteX2" fmla="*/ 323850 w 323850"/>
                <a:gd name="connsiteY2" fmla="*/ 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850" h="209550">
                  <a:moveTo>
                    <a:pt x="0" y="114300"/>
                  </a:moveTo>
                  <a:lnTo>
                    <a:pt x="152400" y="209550"/>
                  </a:lnTo>
                  <a:lnTo>
                    <a:pt x="323850" y="0"/>
                  </a:lnTo>
                </a:path>
              </a:pathLst>
            </a:custGeom>
            <a:noFill/>
            <a:ln w="12700" cap="flat" cmpd="sng" algn="ctr">
              <a:solidFill>
                <a:srgbClr val="FFFFFF">
                  <a:lumMod val="9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258527" y="3959056"/>
            <a:ext cx="2611290" cy="1561609"/>
            <a:chOff x="1258527" y="3959056"/>
            <a:chExt cx="2611290" cy="1561609"/>
          </a:xfrm>
        </p:grpSpPr>
        <p:sp>
          <p:nvSpPr>
            <p:cNvPr id="29" name="矩形 28"/>
            <p:cNvSpPr/>
            <p:nvPr/>
          </p:nvSpPr>
          <p:spPr>
            <a:xfrm>
              <a:off x="1258528" y="3959056"/>
              <a:ext cx="2611289" cy="1383203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55600" dist="114300" dir="5400000" algn="t" rotWithShape="0">
                <a:srgbClr val="FFFFFF">
                  <a:lumMod val="65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1414088" y="4061555"/>
              <a:ext cx="558190" cy="558190"/>
            </a:xfrm>
            <a:prstGeom prst="ellipse">
              <a:avLst/>
            </a:prstGeom>
            <a:solidFill>
              <a:srgbClr val="AAEDF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cxnSp>
          <p:nvCxnSpPr>
            <p:cNvPr id="31" name="直接连接符 30"/>
            <p:cNvCxnSpPr/>
            <p:nvPr/>
          </p:nvCxnSpPr>
          <p:spPr>
            <a:xfrm>
              <a:off x="1258527" y="4719529"/>
              <a:ext cx="2611290" cy="0"/>
            </a:xfrm>
            <a:prstGeom prst="line">
              <a:avLst/>
            </a:pr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32" name="文本框 31"/>
            <p:cNvSpPr txBox="1"/>
            <p:nvPr/>
          </p:nvSpPr>
          <p:spPr>
            <a:xfrm>
              <a:off x="1972278" y="4175859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在此输入标题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324727" y="4756032"/>
              <a:ext cx="2474772" cy="764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1800"/>
                </a:lnSpc>
                <a:defRPr sz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印品溜溜圆" panose="02000000000000000000" pitchFamily="2" charset="-122"/>
                  <a:ea typeface="印品溜溜圆" panose="02000000000000000000" pitchFamily="2" charset="-122"/>
                </a:defRPr>
              </a:lvl1pPr>
            </a:lstStyle>
            <a:p>
              <a:r>
                <a:rPr lang="zh-CN" altLang="en-US" dirty="0">
                  <a:latin typeface="+mn-lt"/>
                  <a:ea typeface="+mn-ea"/>
                  <a:cs typeface="+mn-ea"/>
                  <a:sym typeface="+mn-lt"/>
                </a:rPr>
                <a:t>请在此处添加具体内容，文字尽量言简意赅，简单说明即可。</a:t>
              </a:r>
              <a:endParaRPr lang="en-US" altLang="zh-CN" dirty="0">
                <a:latin typeface="+mn-lt"/>
                <a:ea typeface="+mn-ea"/>
                <a:cs typeface="+mn-ea"/>
                <a:sym typeface="+mn-lt"/>
              </a:endParaRPr>
            </a:p>
            <a:p>
              <a:endParaRPr lang="zh-CN" altLang="en-US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576013" y="4175859"/>
              <a:ext cx="238169" cy="293580"/>
            </a:xfrm>
            <a:custGeom>
              <a:avLst/>
              <a:gdLst>
                <a:gd name="connsiteX0" fmla="*/ 0 w 323850"/>
                <a:gd name="connsiteY0" fmla="*/ 114300 h 209550"/>
                <a:gd name="connsiteX1" fmla="*/ 152400 w 323850"/>
                <a:gd name="connsiteY1" fmla="*/ 209550 h 209550"/>
                <a:gd name="connsiteX2" fmla="*/ 323850 w 323850"/>
                <a:gd name="connsiteY2" fmla="*/ 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850" h="209550">
                  <a:moveTo>
                    <a:pt x="0" y="114300"/>
                  </a:moveTo>
                  <a:lnTo>
                    <a:pt x="152400" y="209550"/>
                  </a:lnTo>
                  <a:lnTo>
                    <a:pt x="323850" y="0"/>
                  </a:lnTo>
                </a:path>
              </a:pathLst>
            </a:custGeom>
            <a:noFill/>
            <a:ln w="12700" cap="flat" cmpd="sng" algn="ctr">
              <a:solidFill>
                <a:srgbClr val="FFFFFF">
                  <a:lumMod val="9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4871477" y="3959056"/>
            <a:ext cx="2611290" cy="1596234"/>
            <a:chOff x="4871477" y="3959056"/>
            <a:chExt cx="2611290" cy="1596234"/>
          </a:xfrm>
        </p:grpSpPr>
        <p:sp>
          <p:nvSpPr>
            <p:cNvPr id="36" name="矩形 35"/>
            <p:cNvSpPr/>
            <p:nvPr/>
          </p:nvSpPr>
          <p:spPr>
            <a:xfrm>
              <a:off x="4871478" y="3959056"/>
              <a:ext cx="2611289" cy="1383203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55600" dist="114300" dir="5400000" algn="t" rotWithShape="0">
                <a:srgbClr val="FFFFFF">
                  <a:lumMod val="65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5027038" y="4061555"/>
              <a:ext cx="558190" cy="558190"/>
            </a:xfrm>
            <a:prstGeom prst="ellipse">
              <a:avLst/>
            </a:prstGeom>
            <a:solidFill>
              <a:srgbClr val="326B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cxnSp>
          <p:nvCxnSpPr>
            <p:cNvPr id="38" name="直接连接符 37"/>
            <p:cNvCxnSpPr/>
            <p:nvPr/>
          </p:nvCxnSpPr>
          <p:spPr>
            <a:xfrm>
              <a:off x="4871477" y="4719529"/>
              <a:ext cx="2611290" cy="0"/>
            </a:xfrm>
            <a:prstGeom prst="line">
              <a:avLst/>
            </a:pr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39" name="文本框 38"/>
            <p:cNvSpPr txBox="1"/>
            <p:nvPr/>
          </p:nvSpPr>
          <p:spPr>
            <a:xfrm>
              <a:off x="5585228" y="4175859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在此输入标题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4937677" y="4756032"/>
              <a:ext cx="2474772" cy="799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请在此处添加具体内容，文字尽量言简意赅，简单说明即可。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5188963" y="4175859"/>
              <a:ext cx="238169" cy="293580"/>
            </a:xfrm>
            <a:custGeom>
              <a:avLst/>
              <a:gdLst>
                <a:gd name="connsiteX0" fmla="*/ 0 w 323850"/>
                <a:gd name="connsiteY0" fmla="*/ 114300 h 209550"/>
                <a:gd name="connsiteX1" fmla="*/ 152400 w 323850"/>
                <a:gd name="connsiteY1" fmla="*/ 209550 h 209550"/>
                <a:gd name="connsiteX2" fmla="*/ 323850 w 323850"/>
                <a:gd name="connsiteY2" fmla="*/ 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850" h="209550">
                  <a:moveTo>
                    <a:pt x="0" y="114300"/>
                  </a:moveTo>
                  <a:lnTo>
                    <a:pt x="152400" y="209550"/>
                  </a:lnTo>
                  <a:lnTo>
                    <a:pt x="323850" y="0"/>
                  </a:lnTo>
                </a:path>
              </a:pathLst>
            </a:custGeom>
            <a:noFill/>
            <a:ln w="12700" cap="flat" cmpd="sng" algn="ctr">
              <a:solidFill>
                <a:srgbClr val="FFFFFF">
                  <a:lumMod val="9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484426" y="3959056"/>
            <a:ext cx="2611290" cy="1596234"/>
            <a:chOff x="8484426" y="3959056"/>
            <a:chExt cx="2611290" cy="1596234"/>
          </a:xfrm>
        </p:grpSpPr>
        <p:sp>
          <p:nvSpPr>
            <p:cNvPr id="43" name="矩形 42"/>
            <p:cNvSpPr/>
            <p:nvPr/>
          </p:nvSpPr>
          <p:spPr>
            <a:xfrm>
              <a:off x="8484427" y="3959056"/>
              <a:ext cx="2611289" cy="1383203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55600" dist="114300" dir="5400000" algn="t" rotWithShape="0">
                <a:srgbClr val="FFFFFF">
                  <a:lumMod val="65000"/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8639987" y="4061555"/>
              <a:ext cx="558190" cy="558190"/>
            </a:xfrm>
            <a:prstGeom prst="ellipse">
              <a:avLst/>
            </a:prstGeom>
            <a:solidFill>
              <a:srgbClr val="326B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cxnSp>
          <p:nvCxnSpPr>
            <p:cNvPr id="45" name="直接连接符 44"/>
            <p:cNvCxnSpPr/>
            <p:nvPr/>
          </p:nvCxnSpPr>
          <p:spPr>
            <a:xfrm>
              <a:off x="8484426" y="4719529"/>
              <a:ext cx="2611290" cy="0"/>
            </a:xfrm>
            <a:prstGeom prst="line">
              <a:avLst/>
            </a:pr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46" name="文本框 45"/>
            <p:cNvSpPr txBox="1"/>
            <p:nvPr/>
          </p:nvSpPr>
          <p:spPr>
            <a:xfrm>
              <a:off x="9198177" y="4175859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在此输入标题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8550626" y="4756032"/>
              <a:ext cx="2474772" cy="799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请在此处添加具体内容，文字尽量言简意赅，简单说明即可。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9" name="任意多边形: 形状 48"/>
            <p:cNvSpPr/>
            <p:nvPr/>
          </p:nvSpPr>
          <p:spPr>
            <a:xfrm>
              <a:off x="8801912" y="4175859"/>
              <a:ext cx="238169" cy="293580"/>
            </a:xfrm>
            <a:custGeom>
              <a:avLst/>
              <a:gdLst>
                <a:gd name="connsiteX0" fmla="*/ 0 w 323850"/>
                <a:gd name="connsiteY0" fmla="*/ 114300 h 209550"/>
                <a:gd name="connsiteX1" fmla="*/ 152400 w 323850"/>
                <a:gd name="connsiteY1" fmla="*/ 209550 h 209550"/>
                <a:gd name="connsiteX2" fmla="*/ 323850 w 323850"/>
                <a:gd name="connsiteY2" fmla="*/ 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850" h="209550">
                  <a:moveTo>
                    <a:pt x="0" y="114300"/>
                  </a:moveTo>
                  <a:lnTo>
                    <a:pt x="152400" y="209550"/>
                  </a:lnTo>
                  <a:lnTo>
                    <a:pt x="323850" y="0"/>
                  </a:lnTo>
                </a:path>
              </a:pathLst>
            </a:custGeom>
            <a:noFill/>
            <a:ln w="12700" cap="flat" cmpd="sng" algn="ctr">
              <a:solidFill>
                <a:srgbClr val="FFFFFF">
                  <a:lumMod val="9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8931" y="1465942"/>
            <a:ext cx="3484044" cy="43769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862586" y="2888343"/>
            <a:ext cx="2647931" cy="396965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702509" y="2908072"/>
            <a:ext cx="566928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二、整理问题</a:t>
            </a:r>
            <a:endParaRPr lang="zh-CN" altLang="en-US" sz="7200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5683" y="687387"/>
            <a:ext cx="2428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02 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输入标题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624257" y="1981349"/>
            <a:ext cx="4621658" cy="2637496"/>
            <a:chOff x="5872884" y="1340758"/>
            <a:chExt cx="5950998" cy="3396126"/>
          </a:xfrm>
        </p:grpSpPr>
        <p:pic>
          <p:nvPicPr>
            <p:cNvPr id="9" name="Picture 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5872884" y="1340758"/>
              <a:ext cx="5950998" cy="3396126"/>
            </a:xfrm>
            <a:prstGeom prst="rect">
              <a:avLst/>
            </a:prstGeom>
          </p:spPr>
        </p:pic>
        <p:pic>
          <p:nvPicPr>
            <p:cNvPr id="10" name="图片占位符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2836" y="1604076"/>
              <a:ext cx="3940648" cy="2472474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1119805" y="1981349"/>
            <a:ext cx="4621658" cy="2637496"/>
            <a:chOff x="368432" y="1340758"/>
            <a:chExt cx="5950998" cy="339612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368432" y="1340758"/>
              <a:ext cx="5950998" cy="3396126"/>
            </a:xfrm>
            <a:prstGeom prst="rect">
              <a:avLst/>
            </a:prstGeom>
          </p:spPr>
        </p:pic>
        <p:pic>
          <p:nvPicPr>
            <p:cNvPr id="13" name="图片占位符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8516" y="1599122"/>
              <a:ext cx="3912612" cy="2477428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3301990" y="1789845"/>
            <a:ext cx="5500528" cy="3139051"/>
            <a:chOff x="2570702" y="1041457"/>
            <a:chExt cx="7082660" cy="4041945"/>
          </a:xfrm>
        </p:grpSpPr>
        <p:pic>
          <p:nvPicPr>
            <p:cNvPr id="15" name="Picture 12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2570702" y="1041457"/>
              <a:ext cx="7082660" cy="4041945"/>
            </a:xfrm>
            <a:prstGeom prst="rect">
              <a:avLst/>
            </a:prstGeom>
          </p:spPr>
        </p:pic>
        <p:pic>
          <p:nvPicPr>
            <p:cNvPr id="16" name="图片占位符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84600" y="1345549"/>
              <a:ext cx="4648422" cy="2921651"/>
            </a:xfrm>
            <a:prstGeom prst="rect">
              <a:avLst/>
            </a:prstGeom>
          </p:spPr>
        </p:pic>
      </p:grpSp>
      <p:sp>
        <p:nvSpPr>
          <p:cNvPr id="17" name="矩形 16"/>
          <p:cNvSpPr/>
          <p:nvPr/>
        </p:nvSpPr>
        <p:spPr>
          <a:xfrm>
            <a:off x="1762380" y="4822754"/>
            <a:ext cx="8845040" cy="1008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请在此处添加具体内容，文字尽量言简意赅，简单说明即可，不必过于繁琐，注意版面美观度。请在此处添加具体内容，文字尽量言简意赅，简单说明即可，不必过于繁琐，注意版面美观度。请在此处添加具体内容，文字尽量言简意赅，简单说明即可，不必过于繁琐，注意版面美观度。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5683" y="687387"/>
            <a:ext cx="2428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03 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输入标题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906755" y="1867460"/>
            <a:ext cx="825867" cy="35534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请在此处添加具体内容，文字尽量言简意赅，简单说明即可，不必过于繁琐，注意版面美观度。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TextBox 76"/>
          <p:cNvSpPr txBox="1"/>
          <p:nvPr/>
        </p:nvSpPr>
        <p:spPr>
          <a:xfrm>
            <a:off x="4640294" y="1867461"/>
            <a:ext cx="492443" cy="15722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spc="600" dirty="0">
                <a:solidFill>
                  <a:prstClr val="black"/>
                </a:solidFill>
                <a:cs typeface="+mn-ea"/>
                <a:sym typeface="+mn-lt"/>
              </a:rPr>
              <a:t>输入标题</a:t>
            </a:r>
            <a:endParaRPr kumimoji="0" lang="zh-CN" altLang="en-US" sz="20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108830" y="1869313"/>
            <a:ext cx="825867" cy="35534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请在此处添加具体内容，文字尽量言简意赅，简单说明即可，不必过于繁琐，注意版面美观度。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998845" y="1867460"/>
            <a:ext cx="1919665" cy="191966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998845" y="3848660"/>
            <a:ext cx="1919665" cy="1919665"/>
          </a:xfrm>
          <a:prstGeom prst="rect">
            <a:avLst/>
          </a:prstGeom>
          <a:solidFill>
            <a:srgbClr val="326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980045" y="1867460"/>
            <a:ext cx="1919665" cy="1919665"/>
          </a:xfrm>
          <a:prstGeom prst="rect">
            <a:avLst/>
          </a:prstGeom>
          <a:solidFill>
            <a:srgbClr val="AAED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980045" y="3848660"/>
            <a:ext cx="1919665" cy="191966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296934" y="1867460"/>
            <a:ext cx="825867" cy="35534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请在此处添加具体内容，文字尽量言简意赅，简单说明即可，不必过于繁琐，注意版面美观度。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  <p:bldP spid="21" grpId="0"/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-25000" dirty="0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5683" y="687387"/>
            <a:ext cx="2428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03 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输入标题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6574972" y="4802321"/>
            <a:ext cx="4789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6832600" y="2180318"/>
            <a:ext cx="4221780" cy="3221406"/>
          </a:xfrm>
          <a:prstGeom prst="rect">
            <a:avLst/>
          </a:prstGeom>
          <a:solidFill>
            <a:srgbClr val="AAED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518400" y="2746093"/>
            <a:ext cx="1762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在此输入标题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518399" y="3167533"/>
            <a:ext cx="3136901" cy="1652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请在此处添加具体内容，文字尽量言简意赅，简单说明即可，不必过于繁琐，注意版面美观度。请在此处添加具体内容，文字尽量言简意赅，简单说明即可，不必过于繁琐，注意版面美观度。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" name="图形 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5522" y="1913253"/>
            <a:ext cx="6215663" cy="3853711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5683" y="687387"/>
            <a:ext cx="2428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03 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输入标题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Oval 8"/>
          <p:cNvSpPr/>
          <p:nvPr>
            <p:custDataLst>
              <p:tags r:id="rId2"/>
            </p:custDataLst>
          </p:nvPr>
        </p:nvSpPr>
        <p:spPr>
          <a:xfrm>
            <a:off x="5844709" y="3974480"/>
            <a:ext cx="671771" cy="671771"/>
          </a:xfrm>
          <a:prstGeom prst="ellipse">
            <a:avLst/>
          </a:prstGeom>
          <a:solidFill>
            <a:srgbClr val="1F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05</a:t>
            </a: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sp>
        <p:nvSpPr>
          <p:cNvPr id="15" name="Oval 3"/>
          <p:cNvSpPr/>
          <p:nvPr>
            <p:custDataLst>
              <p:tags r:id="rId3"/>
            </p:custDataLst>
          </p:nvPr>
        </p:nvSpPr>
        <p:spPr>
          <a:xfrm>
            <a:off x="5844074" y="1947319"/>
            <a:ext cx="671771" cy="671771"/>
          </a:xfrm>
          <a:prstGeom prst="ellipse">
            <a:avLst/>
          </a:prstGeom>
          <a:solidFill>
            <a:srgbClr val="1F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02</a:t>
            </a: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sp>
        <p:nvSpPr>
          <p:cNvPr id="20" name="Oval 7"/>
          <p:cNvSpPr/>
          <p:nvPr>
            <p:custDataLst>
              <p:tags r:id="rId4"/>
            </p:custDataLst>
          </p:nvPr>
        </p:nvSpPr>
        <p:spPr>
          <a:xfrm>
            <a:off x="2273299" y="3974480"/>
            <a:ext cx="671771" cy="671771"/>
          </a:xfrm>
          <a:prstGeom prst="ellipse">
            <a:avLst/>
          </a:prstGeom>
          <a:solidFill>
            <a:srgbClr val="1F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04</a:t>
            </a: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sp>
        <p:nvSpPr>
          <p:cNvPr id="27" name="Oval 2"/>
          <p:cNvSpPr/>
          <p:nvPr>
            <p:custDataLst>
              <p:tags r:id="rId5"/>
            </p:custDataLst>
          </p:nvPr>
        </p:nvSpPr>
        <p:spPr>
          <a:xfrm>
            <a:off x="2273299" y="1947319"/>
            <a:ext cx="671771" cy="671771"/>
          </a:xfrm>
          <a:prstGeom prst="ellipse">
            <a:avLst/>
          </a:prstGeom>
          <a:solidFill>
            <a:srgbClr val="1F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01</a:t>
            </a: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sp>
        <p:nvSpPr>
          <p:cNvPr id="30" name="Oval 4"/>
          <p:cNvSpPr/>
          <p:nvPr>
            <p:custDataLst>
              <p:tags r:id="rId6"/>
            </p:custDataLst>
          </p:nvPr>
        </p:nvSpPr>
        <p:spPr>
          <a:xfrm>
            <a:off x="9442789" y="1946684"/>
            <a:ext cx="671771" cy="671771"/>
          </a:xfrm>
          <a:prstGeom prst="ellipse">
            <a:avLst/>
          </a:prstGeom>
          <a:solidFill>
            <a:srgbClr val="1F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03</a:t>
            </a: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sp>
        <p:nvSpPr>
          <p:cNvPr id="35" name="Oval 9"/>
          <p:cNvSpPr/>
          <p:nvPr>
            <p:custDataLst>
              <p:tags r:id="rId7"/>
            </p:custDataLst>
          </p:nvPr>
        </p:nvSpPr>
        <p:spPr>
          <a:xfrm>
            <a:off x="9435169" y="3973845"/>
            <a:ext cx="671771" cy="671771"/>
          </a:xfrm>
          <a:prstGeom prst="ellipse">
            <a:avLst/>
          </a:prstGeom>
          <a:solidFill>
            <a:srgbClr val="1FB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06</a:t>
            </a: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grpSp>
        <p:nvGrpSpPr>
          <p:cNvPr id="37" name="组合 36"/>
          <p:cNvGrpSpPr/>
          <p:nvPr>
            <p:custDataLst>
              <p:tags r:id="rId8"/>
            </p:custDataLst>
          </p:nvPr>
        </p:nvGrpSpPr>
        <p:grpSpPr>
          <a:xfrm>
            <a:off x="1248501" y="2619090"/>
            <a:ext cx="2793818" cy="732446"/>
            <a:chOff x="1230992" y="1974187"/>
            <a:chExt cx="2793818" cy="732446"/>
          </a:xfrm>
        </p:grpSpPr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1912678" y="1974187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添加标题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10"/>
              </p:custDataLst>
            </p:nvPr>
          </p:nvSpPr>
          <p:spPr>
            <a:xfrm>
              <a:off x="1230992" y="2359288"/>
              <a:ext cx="2793818" cy="34734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00"/>
                </a:lnSpc>
              </a:pP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0" name="组合 39"/>
          <p:cNvGrpSpPr/>
          <p:nvPr>
            <p:custDataLst>
              <p:tags r:id="rId11"/>
            </p:custDataLst>
          </p:nvPr>
        </p:nvGrpSpPr>
        <p:grpSpPr>
          <a:xfrm>
            <a:off x="4816464" y="2591441"/>
            <a:ext cx="2793818" cy="991435"/>
            <a:chOff x="1297565" y="1946538"/>
            <a:chExt cx="2793818" cy="991435"/>
          </a:xfrm>
        </p:grpSpPr>
        <p:sp>
          <p:nvSpPr>
            <p:cNvPr id="41" name="文本框 40"/>
            <p:cNvSpPr txBox="1"/>
            <p:nvPr>
              <p:custDataLst>
                <p:tags r:id="rId12"/>
              </p:custDataLst>
            </p:nvPr>
          </p:nvSpPr>
          <p:spPr>
            <a:xfrm>
              <a:off x="1966626" y="1946538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lang="zh-CN" alt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添加标题</a:t>
              </a:r>
              <a:endPara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13"/>
              </p:custDataLst>
            </p:nvPr>
          </p:nvSpPr>
          <p:spPr>
            <a:xfrm>
              <a:off x="1297565" y="2359288"/>
              <a:ext cx="2793818" cy="57868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lnSpc>
                  <a:spcPts val="2000"/>
                </a:lnSpc>
                <a:defRPr sz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印品溜溜圆" panose="02000000000000000000" pitchFamily="2" charset="-122"/>
                  <a:ea typeface="印品溜溜圆" panose="02000000000000000000" pitchFamily="2" charset="-122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dirty="0">
                  <a:latin typeface="+mn-lt"/>
                  <a:ea typeface="+mn-ea"/>
                  <a:cs typeface="+mn-ea"/>
                  <a:sym typeface="+mn-lt"/>
                </a:rPr>
                <a:t>请在此处添加具体内容，文字尽量言简意赅，简单说明即可，不必过于繁琐。</a:t>
              </a:r>
              <a:endParaRPr lang="en-US" altLang="zh-CN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3" name="组合 42"/>
          <p:cNvGrpSpPr/>
          <p:nvPr>
            <p:custDataLst>
              <p:tags r:id="rId14"/>
            </p:custDataLst>
          </p:nvPr>
        </p:nvGrpSpPr>
        <p:grpSpPr>
          <a:xfrm>
            <a:off x="8390950" y="2591441"/>
            <a:ext cx="2964815" cy="991435"/>
            <a:chOff x="1276046" y="1946538"/>
            <a:chExt cx="2964815" cy="991435"/>
          </a:xfrm>
        </p:grpSpPr>
        <p:sp>
          <p:nvSpPr>
            <p:cNvPr id="44" name="文本框 43"/>
            <p:cNvSpPr txBox="1"/>
            <p:nvPr>
              <p:custDataLst>
                <p:tags r:id="rId15"/>
              </p:custDataLst>
            </p:nvPr>
          </p:nvSpPr>
          <p:spPr>
            <a:xfrm>
              <a:off x="2020415" y="1946538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lang="zh-CN" alt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添加标题</a:t>
              </a:r>
              <a:endPara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5" name="文本框 44"/>
            <p:cNvSpPr txBox="1"/>
            <p:nvPr>
              <p:custDataLst>
                <p:tags r:id="rId16"/>
              </p:custDataLst>
            </p:nvPr>
          </p:nvSpPr>
          <p:spPr>
            <a:xfrm>
              <a:off x="1276046" y="2359288"/>
              <a:ext cx="2964815" cy="57868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请在此处添加具体内容，文字尽量言简意赅，简单说明即可，不必过于繁琐。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6" name="组合 45"/>
          <p:cNvGrpSpPr/>
          <p:nvPr>
            <p:custDataLst>
              <p:tags r:id="rId17"/>
            </p:custDataLst>
          </p:nvPr>
        </p:nvGrpSpPr>
        <p:grpSpPr>
          <a:xfrm>
            <a:off x="1194345" y="4667891"/>
            <a:ext cx="2870200" cy="991435"/>
            <a:chOff x="1136196" y="1946538"/>
            <a:chExt cx="2870200" cy="991435"/>
          </a:xfrm>
        </p:grpSpPr>
        <p:sp>
          <p:nvSpPr>
            <p:cNvPr id="47" name="文本框 46"/>
            <p:cNvSpPr txBox="1"/>
            <p:nvPr>
              <p:custDataLst>
                <p:tags r:id="rId18"/>
              </p:custDataLst>
            </p:nvPr>
          </p:nvSpPr>
          <p:spPr>
            <a:xfrm>
              <a:off x="1869807" y="1946538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lang="zh-CN" alt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添加标题</a:t>
              </a:r>
              <a:endPara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8" name="文本框 47"/>
            <p:cNvSpPr txBox="1"/>
            <p:nvPr>
              <p:custDataLst>
                <p:tags r:id="rId19"/>
              </p:custDataLst>
            </p:nvPr>
          </p:nvSpPr>
          <p:spPr>
            <a:xfrm>
              <a:off x="1136196" y="2359288"/>
              <a:ext cx="2870200" cy="57868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请在此处添加具体内容，文字尽量言简意赅，简单说明即可，不必过于繁琐。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9" name="组合 48"/>
          <p:cNvGrpSpPr/>
          <p:nvPr>
            <p:custDataLst>
              <p:tags r:id="rId20"/>
            </p:custDataLst>
          </p:nvPr>
        </p:nvGrpSpPr>
        <p:grpSpPr>
          <a:xfrm>
            <a:off x="4695734" y="4667891"/>
            <a:ext cx="2870201" cy="991435"/>
            <a:chOff x="1136195" y="1946538"/>
            <a:chExt cx="2870201" cy="991435"/>
          </a:xfrm>
        </p:grpSpPr>
        <p:sp>
          <p:nvSpPr>
            <p:cNvPr id="50" name="文本框 49"/>
            <p:cNvSpPr txBox="1"/>
            <p:nvPr>
              <p:custDataLst>
                <p:tags r:id="rId21"/>
              </p:custDataLst>
            </p:nvPr>
          </p:nvSpPr>
          <p:spPr>
            <a:xfrm>
              <a:off x="1977387" y="1946538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lang="zh-CN" alt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添加标题</a:t>
              </a:r>
              <a:endPara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1" name="文本框 50"/>
            <p:cNvSpPr txBox="1"/>
            <p:nvPr>
              <p:custDataLst>
                <p:tags r:id="rId22"/>
              </p:custDataLst>
            </p:nvPr>
          </p:nvSpPr>
          <p:spPr>
            <a:xfrm>
              <a:off x="1136195" y="2359288"/>
              <a:ext cx="2870201" cy="57868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请在此处添加具体内容，文字尽量言简意赅，简单说明即可，不必过于繁琐。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2" name="组合 51"/>
          <p:cNvGrpSpPr/>
          <p:nvPr>
            <p:custDataLst>
              <p:tags r:id="rId23"/>
            </p:custDataLst>
          </p:nvPr>
        </p:nvGrpSpPr>
        <p:grpSpPr>
          <a:xfrm>
            <a:off x="8291739" y="4667891"/>
            <a:ext cx="2870201" cy="991435"/>
            <a:chOff x="1136195" y="1946538"/>
            <a:chExt cx="2870201" cy="991435"/>
          </a:xfrm>
        </p:grpSpPr>
        <p:sp>
          <p:nvSpPr>
            <p:cNvPr id="53" name="文本框 52"/>
            <p:cNvSpPr txBox="1"/>
            <p:nvPr>
              <p:custDataLst>
                <p:tags r:id="rId24"/>
              </p:custDataLst>
            </p:nvPr>
          </p:nvSpPr>
          <p:spPr>
            <a:xfrm>
              <a:off x="1977385" y="1946538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lang="zh-CN" alt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添加标题</a:t>
              </a:r>
              <a:endPara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4" name="文本框 53"/>
            <p:cNvSpPr txBox="1"/>
            <p:nvPr>
              <p:custDataLst>
                <p:tags r:id="rId25"/>
              </p:custDataLst>
            </p:nvPr>
          </p:nvSpPr>
          <p:spPr>
            <a:xfrm>
              <a:off x="1136195" y="2359288"/>
              <a:ext cx="2870201" cy="57868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请在此处添加具体内容，文字尽量言简意赅，简单说明即可，不必过于繁琐。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5" grpId="0" animBg="1"/>
      <p:bldP spid="20" grpId="0" animBg="1"/>
      <p:bldP spid="27" grpId="0" animBg="1"/>
      <p:bldP spid="30" grpId="0" animBg="1"/>
      <p:bldP spid="3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5683" y="687387"/>
            <a:ext cx="2428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03 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输入标题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PA_库_矩形 3"/>
          <p:cNvSpPr/>
          <p:nvPr>
            <p:custDataLst>
              <p:tags r:id="rId2"/>
            </p:custDataLst>
          </p:nvPr>
        </p:nvSpPr>
        <p:spPr>
          <a:xfrm>
            <a:off x="2844576" y="1695451"/>
            <a:ext cx="2133600" cy="2133600"/>
          </a:xfrm>
          <a:prstGeom prst="rect">
            <a:avLst/>
          </a:prstGeom>
          <a:solidFill>
            <a:srgbClr val="326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390926" y="3434519"/>
            <a:ext cx="542925" cy="542925"/>
          </a:xfrm>
          <a:prstGeom prst="rect">
            <a:avLst/>
          </a:prstGeom>
          <a:solidFill>
            <a:srgbClr val="AAED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90926" y="4670274"/>
            <a:ext cx="542925" cy="542925"/>
          </a:xfrm>
          <a:prstGeom prst="rect">
            <a:avLst/>
          </a:prstGeom>
          <a:solidFill>
            <a:srgbClr val="AAED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302625" y="3434519"/>
            <a:ext cx="542925" cy="542925"/>
          </a:xfrm>
          <a:prstGeom prst="rect">
            <a:avLst/>
          </a:prstGeom>
          <a:solidFill>
            <a:srgbClr val="AAED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302625" y="4670274"/>
            <a:ext cx="542925" cy="542925"/>
          </a:xfrm>
          <a:prstGeom prst="rect">
            <a:avLst/>
          </a:prstGeom>
          <a:solidFill>
            <a:srgbClr val="AAED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703414" y="1798832"/>
            <a:ext cx="4389710" cy="1042035"/>
            <a:chOff x="11884" y="3191"/>
            <a:chExt cx="1639" cy="1641"/>
          </a:xfrm>
        </p:grpSpPr>
        <p:sp>
          <p:nvSpPr>
            <p:cNvPr id="16" name="文本框 15"/>
            <p:cNvSpPr txBox="1"/>
            <p:nvPr/>
          </p:nvSpPr>
          <p:spPr>
            <a:xfrm>
              <a:off x="11884" y="3744"/>
              <a:ext cx="1638" cy="1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7" name="TextBox 76"/>
            <p:cNvSpPr txBox="1"/>
            <p:nvPr/>
          </p:nvSpPr>
          <p:spPr>
            <a:xfrm>
              <a:off x="11884" y="3191"/>
              <a:ext cx="163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cs typeface="+mn-ea"/>
                  <a:sym typeface="+mn-lt"/>
                </a:rPr>
                <a:t>小标题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977272" y="3192022"/>
            <a:ext cx="2283325" cy="882015"/>
            <a:chOff x="11884" y="3191"/>
            <a:chExt cx="1639" cy="1389"/>
          </a:xfrm>
        </p:grpSpPr>
        <p:sp>
          <p:nvSpPr>
            <p:cNvPr id="19" name="文本框 18"/>
            <p:cNvSpPr txBox="1"/>
            <p:nvPr/>
          </p:nvSpPr>
          <p:spPr>
            <a:xfrm>
              <a:off x="11884" y="3744"/>
              <a:ext cx="1500" cy="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请在此处添加具体内容，文字尽量言简意赅，简单说明即可。</a:t>
              </a:r>
              <a:endParaRPr lang="en-US" altLang="zh-CN" sz="11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0" name="TextBox 76"/>
            <p:cNvSpPr txBox="1"/>
            <p:nvPr/>
          </p:nvSpPr>
          <p:spPr>
            <a:xfrm>
              <a:off x="11884" y="3191"/>
              <a:ext cx="163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cs typeface="+mn-ea"/>
                  <a:sym typeface="+mn-lt"/>
                </a:rPr>
                <a:t>小标题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948783" y="3192022"/>
            <a:ext cx="2283325" cy="882015"/>
            <a:chOff x="11884" y="3191"/>
            <a:chExt cx="1639" cy="1389"/>
          </a:xfrm>
        </p:grpSpPr>
        <p:sp>
          <p:nvSpPr>
            <p:cNvPr id="22" name="文本框 21"/>
            <p:cNvSpPr txBox="1"/>
            <p:nvPr/>
          </p:nvSpPr>
          <p:spPr>
            <a:xfrm>
              <a:off x="11884" y="3744"/>
              <a:ext cx="1500" cy="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1800"/>
                </a:lnSpc>
                <a:defRPr sz="1100">
                  <a:solidFill>
                    <a:schemeClr val="tx1">
                      <a:lumMod val="95000"/>
                      <a:lumOff val="5000"/>
                    </a:schemeClr>
                  </a:solidFill>
                  <a:latin typeface="印品溜溜圆" panose="02000000000000000000" pitchFamily="2" charset="-122"/>
                  <a:ea typeface="印品溜溜圆" panose="02000000000000000000" pitchFamily="2" charset="-122"/>
                </a:defRPr>
              </a:lvl1pPr>
            </a:lstStyle>
            <a:p>
              <a:r>
                <a:rPr lang="zh-CN" altLang="en-US" dirty="0">
                  <a:latin typeface="+mn-lt"/>
                  <a:ea typeface="+mn-ea"/>
                  <a:cs typeface="+mn-ea"/>
                  <a:sym typeface="+mn-lt"/>
                </a:rPr>
                <a:t>请在此处添加具体内容，文字尽量言简意赅，简单说明即可。</a:t>
              </a:r>
              <a:endParaRPr lang="en-US" altLang="zh-CN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" name="TextBox 76"/>
            <p:cNvSpPr txBox="1"/>
            <p:nvPr/>
          </p:nvSpPr>
          <p:spPr>
            <a:xfrm>
              <a:off x="11884" y="3191"/>
              <a:ext cx="163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cs typeface="+mn-ea"/>
                  <a:sym typeface="+mn-lt"/>
                </a:rPr>
                <a:t>小标题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975879" y="4594892"/>
            <a:ext cx="2283325" cy="885190"/>
            <a:chOff x="11884" y="3191"/>
            <a:chExt cx="1639" cy="1394"/>
          </a:xfrm>
        </p:grpSpPr>
        <p:sp>
          <p:nvSpPr>
            <p:cNvPr id="25" name="文本框 24"/>
            <p:cNvSpPr txBox="1"/>
            <p:nvPr/>
          </p:nvSpPr>
          <p:spPr>
            <a:xfrm>
              <a:off x="11884" y="3744"/>
              <a:ext cx="1501" cy="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1800"/>
                </a:lnSpc>
                <a:defRPr sz="1100">
                  <a:solidFill>
                    <a:schemeClr val="tx1">
                      <a:lumMod val="95000"/>
                      <a:lumOff val="5000"/>
                    </a:schemeClr>
                  </a:solidFill>
                  <a:latin typeface="印品溜溜圆" panose="02000000000000000000" pitchFamily="2" charset="-122"/>
                  <a:ea typeface="印品溜溜圆" panose="02000000000000000000" pitchFamily="2" charset="-122"/>
                </a:defRPr>
              </a:lvl1pPr>
            </a:lstStyle>
            <a:p>
              <a:r>
                <a:rPr lang="zh-CN" altLang="en-US" dirty="0">
                  <a:latin typeface="+mn-lt"/>
                  <a:ea typeface="+mn-ea"/>
                  <a:cs typeface="+mn-ea"/>
                  <a:sym typeface="+mn-lt"/>
                </a:rPr>
                <a:t>请在此处添加具体内容，文字尽量言简意赅，简单说明即可。</a:t>
              </a:r>
              <a:endParaRPr lang="en-US" altLang="zh-CN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6" name="TextBox 76"/>
            <p:cNvSpPr txBox="1"/>
            <p:nvPr/>
          </p:nvSpPr>
          <p:spPr>
            <a:xfrm>
              <a:off x="11884" y="3191"/>
              <a:ext cx="163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cs typeface="+mn-ea"/>
                  <a:sym typeface="+mn-lt"/>
                </a:rPr>
                <a:t>小标题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947390" y="4594892"/>
            <a:ext cx="2283325" cy="885190"/>
            <a:chOff x="11884" y="3191"/>
            <a:chExt cx="1639" cy="1394"/>
          </a:xfrm>
        </p:grpSpPr>
        <p:sp>
          <p:nvSpPr>
            <p:cNvPr id="28" name="文本框 27"/>
            <p:cNvSpPr txBox="1"/>
            <p:nvPr/>
          </p:nvSpPr>
          <p:spPr>
            <a:xfrm>
              <a:off x="11884" y="3744"/>
              <a:ext cx="1501" cy="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1800"/>
                </a:lnSpc>
                <a:defRPr sz="1100">
                  <a:solidFill>
                    <a:schemeClr val="tx1">
                      <a:lumMod val="95000"/>
                      <a:lumOff val="5000"/>
                    </a:schemeClr>
                  </a:solidFill>
                  <a:latin typeface="印品溜溜圆" panose="02000000000000000000" pitchFamily="2" charset="-122"/>
                  <a:ea typeface="印品溜溜圆" panose="02000000000000000000" pitchFamily="2" charset="-122"/>
                </a:defRPr>
              </a:lvl1pPr>
            </a:lstStyle>
            <a:p>
              <a:r>
                <a:rPr lang="zh-CN" altLang="en-US" dirty="0">
                  <a:latin typeface="+mn-lt"/>
                  <a:ea typeface="+mn-ea"/>
                  <a:cs typeface="+mn-ea"/>
                  <a:sym typeface="+mn-lt"/>
                </a:rPr>
                <a:t>请在此处添加具体内容，文字尽量言简意赅，简单说明即可。</a:t>
              </a:r>
              <a:endParaRPr lang="en-US" altLang="zh-CN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TextBox 76"/>
            <p:cNvSpPr txBox="1"/>
            <p:nvPr/>
          </p:nvSpPr>
          <p:spPr>
            <a:xfrm>
              <a:off x="11884" y="3191"/>
              <a:ext cx="163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cs typeface="+mn-ea"/>
                  <a:sym typeface="+mn-lt"/>
                </a:rPr>
                <a:t>小标题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169058" y="1973669"/>
            <a:ext cx="3517676" cy="3517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178931" y="1465942"/>
            <a:ext cx="3484044" cy="43769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862586" y="2888343"/>
            <a:ext cx="2647931" cy="396965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691599" y="1996047"/>
            <a:ext cx="3753642" cy="584776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PART FOUR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591745" y="2908072"/>
            <a:ext cx="389080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7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输入标题</a:t>
            </a:r>
            <a:endParaRPr lang="zh-CN" altLang="en-US" sz="7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016858" y="4057150"/>
            <a:ext cx="5024337" cy="1030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altLang="zh-CN" dirty="0">
                <a:cs typeface="+mn-ea"/>
                <a:sym typeface="+mn-lt"/>
              </a:rPr>
              <a:t>Time would heal almost all wounds. If your wounds have not been healed up, please wait for a short while. </a:t>
            </a:r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5683" y="687387"/>
            <a:ext cx="2428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04 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输入标题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4424518" y="2563384"/>
            <a:ext cx="0" cy="2338816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7721144" y="2563384"/>
            <a:ext cx="0" cy="2338816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11 Rectángulo"/>
          <p:cNvSpPr/>
          <p:nvPr/>
        </p:nvSpPr>
        <p:spPr>
          <a:xfrm>
            <a:off x="1497145" y="2563384"/>
            <a:ext cx="2615286" cy="705592"/>
          </a:xfrm>
          <a:prstGeom prst="rect">
            <a:avLst/>
          </a:prstGeom>
          <a:solidFill>
            <a:srgbClr val="AAEDF7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cs typeface="+mn-ea"/>
                <a:sym typeface="+mn-lt"/>
              </a:rPr>
              <a:t>输入标题</a:t>
            </a:r>
            <a:endParaRPr kumimoji="0" lang="en-US" altLang="zh-CN" sz="21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+mn-ea"/>
              <a:sym typeface="+mn-lt"/>
            </a:endParaRPr>
          </a:p>
        </p:txBody>
      </p:sp>
      <p:sp>
        <p:nvSpPr>
          <p:cNvPr id="33" name="42 Rectángulo"/>
          <p:cNvSpPr/>
          <p:nvPr/>
        </p:nvSpPr>
        <p:spPr>
          <a:xfrm>
            <a:off x="4744405" y="2563385"/>
            <a:ext cx="2615288" cy="705592"/>
          </a:xfrm>
          <a:prstGeom prst="rect">
            <a:avLst/>
          </a:prstGeom>
          <a:solidFill>
            <a:srgbClr val="326B26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输入标题</a:t>
            </a:r>
            <a:endParaRPr kumimoji="0" lang="en-US" altLang="zh-CN" sz="2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4" name="51 Rectángulo"/>
          <p:cNvSpPr/>
          <p:nvPr/>
        </p:nvSpPr>
        <p:spPr>
          <a:xfrm>
            <a:off x="8104284" y="2563384"/>
            <a:ext cx="2617037" cy="705592"/>
          </a:xfrm>
          <a:prstGeom prst="rect">
            <a:avLst/>
          </a:prstGeom>
          <a:solidFill>
            <a:srgbClr val="AAEDF7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输入标题</a:t>
            </a:r>
            <a:endParaRPr kumimoji="0" lang="en-US" altLang="zh-CN" sz="21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5" name="矩形 34"/>
          <p:cNvSpPr>
            <a:spLocks noChangeArrowheads="1"/>
          </p:cNvSpPr>
          <p:nvPr/>
        </p:nvSpPr>
        <p:spPr bwMode="auto">
          <a:xfrm>
            <a:off x="1497145" y="3458931"/>
            <a:ext cx="2661120" cy="1344523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请在此处添加具体内容，文字尽量言简意赅，简单说明即可，不必过于繁琐，注意版面美观度。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7" name="矩形 36"/>
          <p:cNvSpPr>
            <a:spLocks noChangeArrowheads="1"/>
          </p:cNvSpPr>
          <p:nvPr/>
        </p:nvSpPr>
        <p:spPr bwMode="auto">
          <a:xfrm>
            <a:off x="4704304" y="3458931"/>
            <a:ext cx="2750588" cy="1344523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请在此处添加具体内容，文字尽量言简意赅，简单说明即可，不必过于繁琐，注意版面美观度。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9" name="矩形 38"/>
          <p:cNvSpPr>
            <a:spLocks noChangeArrowheads="1"/>
          </p:cNvSpPr>
          <p:nvPr/>
        </p:nvSpPr>
        <p:spPr bwMode="auto">
          <a:xfrm>
            <a:off x="7948385" y="3414692"/>
            <a:ext cx="2772933" cy="1344523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请在此处添加具体内容，文字尽量言简意赅，简单说明即可，不必过于繁琐，注意版面美观度。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2" grpId="0" animBg="1"/>
      <p:bldP spid="33" grpId="0" animBg="1"/>
      <p:bldP spid="34" grpId="0" animBg="1"/>
      <p:bldP spid="35" grpId="0"/>
      <p:bldP spid="37" grpId="0"/>
      <p:bldP spid="3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5683" y="687387"/>
            <a:ext cx="2428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04 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输入标题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515861" y="2593780"/>
            <a:ext cx="4189730" cy="828166"/>
            <a:chOff x="6445839" y="2443611"/>
            <a:chExt cx="4190821" cy="828382"/>
          </a:xfrm>
        </p:grpSpPr>
        <p:sp>
          <p:nvSpPr>
            <p:cNvPr id="9" name="矩形 8"/>
            <p:cNvSpPr/>
            <p:nvPr/>
          </p:nvSpPr>
          <p:spPr>
            <a:xfrm>
              <a:off x="6445840" y="2785514"/>
              <a:ext cx="4190820" cy="48647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0" name="TextBox 17"/>
            <p:cNvSpPr txBox="1"/>
            <p:nvPr/>
          </p:nvSpPr>
          <p:spPr>
            <a:xfrm>
              <a:off x="6445839" y="2443611"/>
              <a:ext cx="1257973" cy="246221"/>
            </a:xfrm>
            <a:prstGeom prst="rect">
              <a:avLst/>
            </a:prstGeom>
            <a:solidFill>
              <a:srgbClr val="326B26"/>
            </a:solidFill>
          </p:spPr>
          <p:txBody>
            <a:bodyPr wrap="square" lIns="0" tIns="0" rIns="0" bIns="0" rtlCol="0" anchor="ctr" anchorCtr="1">
              <a:noAutofit/>
            </a:bodyPr>
            <a:lstStyle/>
            <a:p>
              <a:pPr marL="0" marR="0" lvl="0" indent="0" defTabSz="1216025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单击编辑标题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515861" y="3678758"/>
            <a:ext cx="4189730" cy="828613"/>
            <a:chOff x="6445839" y="3592385"/>
            <a:chExt cx="4190821" cy="828828"/>
          </a:xfrm>
        </p:grpSpPr>
        <p:sp>
          <p:nvSpPr>
            <p:cNvPr id="12" name="矩形 11"/>
            <p:cNvSpPr/>
            <p:nvPr/>
          </p:nvSpPr>
          <p:spPr>
            <a:xfrm>
              <a:off x="6445840" y="3928514"/>
              <a:ext cx="4190820" cy="49269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6445839" y="3592385"/>
              <a:ext cx="1257973" cy="246221"/>
            </a:xfrm>
            <a:prstGeom prst="rect">
              <a:avLst/>
            </a:prstGeom>
            <a:solidFill>
              <a:srgbClr val="326B26"/>
            </a:solidFill>
          </p:spPr>
          <p:txBody>
            <a:bodyPr wrap="square" lIns="0" tIns="0" rIns="0" bIns="0" rtlCol="0" anchor="ctr" anchorCtr="1">
              <a:noAutofit/>
            </a:bodyPr>
            <a:lstStyle/>
            <a:p>
              <a:pPr marL="0" marR="0" lvl="0" indent="0" defTabSz="1216025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单击编辑标题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515861" y="4764609"/>
            <a:ext cx="4189730" cy="821966"/>
            <a:chOff x="6445839" y="4742034"/>
            <a:chExt cx="4190821" cy="822179"/>
          </a:xfrm>
        </p:grpSpPr>
        <p:sp>
          <p:nvSpPr>
            <p:cNvPr id="15" name="矩形 14"/>
            <p:cNvSpPr/>
            <p:nvPr/>
          </p:nvSpPr>
          <p:spPr>
            <a:xfrm>
              <a:off x="6445840" y="5071514"/>
              <a:ext cx="4190820" cy="49269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6" name="TextBox 13"/>
            <p:cNvSpPr txBox="1"/>
            <p:nvPr/>
          </p:nvSpPr>
          <p:spPr>
            <a:xfrm>
              <a:off x="6445839" y="4742034"/>
              <a:ext cx="1257973" cy="246221"/>
            </a:xfrm>
            <a:prstGeom prst="rect">
              <a:avLst/>
            </a:prstGeom>
            <a:solidFill>
              <a:srgbClr val="326B26"/>
            </a:solidFill>
          </p:spPr>
          <p:txBody>
            <a:bodyPr wrap="square" lIns="0" tIns="0" rIns="0" bIns="0" rtlCol="0" anchor="ctr" anchorCtr="1">
              <a:noAutofit/>
            </a:bodyPr>
            <a:lstStyle/>
            <a:p>
              <a:pPr marL="0" marR="0" lvl="0" indent="0" defTabSz="1216025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单击编辑标题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05" y="2432445"/>
            <a:ext cx="4581513" cy="3164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5683" y="687387"/>
            <a:ext cx="2428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04 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输入标题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8" name="Group 3"/>
          <p:cNvGrpSpPr/>
          <p:nvPr/>
        </p:nvGrpSpPr>
        <p:grpSpPr>
          <a:xfrm>
            <a:off x="1101335" y="1552044"/>
            <a:ext cx="10051536" cy="4398861"/>
            <a:chOff x="1100786" y="1551735"/>
            <a:chExt cx="10052640" cy="4399344"/>
          </a:xfrm>
        </p:grpSpPr>
        <p:sp>
          <p:nvSpPr>
            <p:cNvPr id="9" name="Freeform 21"/>
            <p:cNvSpPr/>
            <p:nvPr/>
          </p:nvSpPr>
          <p:spPr>
            <a:xfrm rot="19805282">
              <a:off x="1456384" y="1551735"/>
              <a:ext cx="9350488" cy="4399344"/>
            </a:xfrm>
            <a:custGeom>
              <a:avLst/>
              <a:gdLst>
                <a:gd name="connsiteX0" fmla="*/ 9210674 w 9350488"/>
                <a:gd name="connsiteY0" fmla="*/ 3819266 h 4399344"/>
                <a:gd name="connsiteX1" fmla="*/ 9350488 w 9350488"/>
                <a:gd name="connsiteY1" fmla="*/ 4082226 h 4399344"/>
                <a:gd name="connsiteX2" fmla="*/ 9033370 w 9350488"/>
                <a:gd name="connsiteY2" fmla="*/ 4399344 h 4399344"/>
                <a:gd name="connsiteX3" fmla="*/ 6852320 w 9350488"/>
                <a:gd name="connsiteY3" fmla="*/ 4399344 h 4399344"/>
                <a:gd name="connsiteX4" fmla="*/ 6844759 w 9350488"/>
                <a:gd name="connsiteY4" fmla="*/ 4398581 h 4399344"/>
                <a:gd name="connsiteX5" fmla="*/ 6831730 w 9350488"/>
                <a:gd name="connsiteY5" fmla="*/ 4398964 h 4399344"/>
                <a:gd name="connsiteX6" fmla="*/ 6805150 w 9350488"/>
                <a:gd name="connsiteY6" fmla="*/ 4394589 h 4399344"/>
                <a:gd name="connsiteX7" fmla="*/ 6788410 w 9350488"/>
                <a:gd name="connsiteY7" fmla="*/ 4392901 h 4399344"/>
                <a:gd name="connsiteX8" fmla="*/ 6781081 w 9350488"/>
                <a:gd name="connsiteY8" fmla="*/ 4390626 h 4399344"/>
                <a:gd name="connsiteX9" fmla="*/ 6771692 w 9350488"/>
                <a:gd name="connsiteY9" fmla="*/ 4389080 h 4399344"/>
                <a:gd name="connsiteX10" fmla="*/ 6748678 w 9350488"/>
                <a:gd name="connsiteY10" fmla="*/ 4380567 h 4399344"/>
                <a:gd name="connsiteX11" fmla="*/ 6728884 w 9350488"/>
                <a:gd name="connsiteY11" fmla="*/ 4374423 h 4399344"/>
                <a:gd name="connsiteX12" fmla="*/ 6722076 w 9350488"/>
                <a:gd name="connsiteY12" fmla="*/ 4370728 h 4399344"/>
                <a:gd name="connsiteX13" fmla="*/ 6714626 w 9350488"/>
                <a:gd name="connsiteY13" fmla="*/ 4367972 h 4399344"/>
                <a:gd name="connsiteX14" fmla="*/ 6695104 w 9350488"/>
                <a:gd name="connsiteY14" fmla="*/ 4356088 h 4399344"/>
                <a:gd name="connsiteX15" fmla="*/ 6675017 w 9350488"/>
                <a:gd name="connsiteY15" fmla="*/ 4345185 h 4399344"/>
                <a:gd name="connsiteX16" fmla="*/ 6668890 w 9350488"/>
                <a:gd name="connsiteY16" fmla="*/ 4340130 h 4399344"/>
                <a:gd name="connsiteX17" fmla="*/ 6662274 w 9350488"/>
                <a:gd name="connsiteY17" fmla="*/ 4336102 h 4399344"/>
                <a:gd name="connsiteX18" fmla="*/ 6647012 w 9350488"/>
                <a:gd name="connsiteY18" fmla="*/ 4322079 h 4399344"/>
                <a:gd name="connsiteX19" fmla="*/ 6628085 w 9350488"/>
                <a:gd name="connsiteY19" fmla="*/ 4306462 h 4399344"/>
                <a:gd name="connsiteX20" fmla="*/ 6622029 w 9350488"/>
                <a:gd name="connsiteY20" fmla="*/ 4299122 h 4399344"/>
                <a:gd name="connsiteX21" fmla="*/ 6616378 w 9350488"/>
                <a:gd name="connsiteY21" fmla="*/ 4293931 h 4399344"/>
                <a:gd name="connsiteX22" fmla="*/ 6606505 w 9350488"/>
                <a:gd name="connsiteY22" fmla="*/ 4280307 h 4399344"/>
                <a:gd name="connsiteX23" fmla="*/ 6589361 w 9350488"/>
                <a:gd name="connsiteY23" fmla="*/ 4259529 h 4399344"/>
                <a:gd name="connsiteX24" fmla="*/ 6583143 w 9350488"/>
                <a:gd name="connsiteY24" fmla="*/ 4248073 h 4399344"/>
                <a:gd name="connsiteX25" fmla="*/ 6578683 w 9350488"/>
                <a:gd name="connsiteY25" fmla="*/ 4241920 h 4399344"/>
                <a:gd name="connsiteX26" fmla="*/ 5577164 w 9350488"/>
                <a:gd name="connsiteY26" fmla="*/ 2519482 h 4399344"/>
                <a:gd name="connsiteX27" fmla="*/ 3584720 w 9350488"/>
                <a:gd name="connsiteY27" fmla="*/ 2519482 h 4399344"/>
                <a:gd name="connsiteX28" fmla="*/ 3577151 w 9350488"/>
                <a:gd name="connsiteY28" fmla="*/ 2518719 h 4399344"/>
                <a:gd name="connsiteX29" fmla="*/ 3564128 w 9350488"/>
                <a:gd name="connsiteY29" fmla="*/ 2519102 h 4399344"/>
                <a:gd name="connsiteX30" fmla="*/ 3537559 w 9350488"/>
                <a:gd name="connsiteY30" fmla="*/ 2514728 h 4399344"/>
                <a:gd name="connsiteX31" fmla="*/ 3520810 w 9350488"/>
                <a:gd name="connsiteY31" fmla="*/ 2513039 h 4399344"/>
                <a:gd name="connsiteX32" fmla="*/ 3513476 w 9350488"/>
                <a:gd name="connsiteY32" fmla="*/ 2510763 h 4399344"/>
                <a:gd name="connsiteX33" fmla="*/ 3504091 w 9350488"/>
                <a:gd name="connsiteY33" fmla="*/ 2509217 h 4399344"/>
                <a:gd name="connsiteX34" fmla="*/ 3481082 w 9350488"/>
                <a:gd name="connsiteY34" fmla="*/ 2500707 h 4399344"/>
                <a:gd name="connsiteX35" fmla="*/ 3461284 w 9350488"/>
                <a:gd name="connsiteY35" fmla="*/ 2494561 h 4399344"/>
                <a:gd name="connsiteX36" fmla="*/ 3454474 w 9350488"/>
                <a:gd name="connsiteY36" fmla="*/ 2490865 h 4399344"/>
                <a:gd name="connsiteX37" fmla="*/ 3447024 w 9350488"/>
                <a:gd name="connsiteY37" fmla="*/ 2488109 h 4399344"/>
                <a:gd name="connsiteX38" fmla="*/ 3427503 w 9350488"/>
                <a:gd name="connsiteY38" fmla="*/ 2476226 h 4399344"/>
                <a:gd name="connsiteX39" fmla="*/ 3407416 w 9350488"/>
                <a:gd name="connsiteY39" fmla="*/ 2465323 h 4399344"/>
                <a:gd name="connsiteX40" fmla="*/ 3401290 w 9350488"/>
                <a:gd name="connsiteY40" fmla="*/ 2460268 h 4399344"/>
                <a:gd name="connsiteX41" fmla="*/ 3394672 w 9350488"/>
                <a:gd name="connsiteY41" fmla="*/ 2456239 h 4399344"/>
                <a:gd name="connsiteX42" fmla="*/ 3379407 w 9350488"/>
                <a:gd name="connsiteY42" fmla="*/ 2442213 h 4399344"/>
                <a:gd name="connsiteX43" fmla="*/ 3360484 w 9350488"/>
                <a:gd name="connsiteY43" fmla="*/ 2426600 h 4399344"/>
                <a:gd name="connsiteX44" fmla="*/ 3354430 w 9350488"/>
                <a:gd name="connsiteY44" fmla="*/ 2419263 h 4399344"/>
                <a:gd name="connsiteX45" fmla="*/ 3348776 w 9350488"/>
                <a:gd name="connsiteY45" fmla="*/ 2414068 h 4399344"/>
                <a:gd name="connsiteX46" fmla="*/ 3338897 w 9350488"/>
                <a:gd name="connsiteY46" fmla="*/ 2400437 h 4399344"/>
                <a:gd name="connsiteX47" fmla="*/ 3321761 w 9350488"/>
                <a:gd name="connsiteY47" fmla="*/ 2379667 h 4399344"/>
                <a:gd name="connsiteX48" fmla="*/ 3315545 w 9350488"/>
                <a:gd name="connsiteY48" fmla="*/ 2368216 h 4399344"/>
                <a:gd name="connsiteX49" fmla="*/ 3311081 w 9350488"/>
                <a:gd name="connsiteY49" fmla="*/ 2362057 h 4399344"/>
                <a:gd name="connsiteX50" fmla="*/ 2309562 w 9350488"/>
                <a:gd name="connsiteY50" fmla="*/ 639619 h 4399344"/>
                <a:gd name="connsiteX51" fmla="*/ 317118 w 9350488"/>
                <a:gd name="connsiteY51" fmla="*/ 639619 h 4399344"/>
                <a:gd name="connsiteX52" fmla="*/ 1 w 9350488"/>
                <a:gd name="connsiteY52" fmla="*/ 322501 h 4399344"/>
                <a:gd name="connsiteX53" fmla="*/ 317119 w 9350488"/>
                <a:gd name="connsiteY53" fmla="*/ 5383 h 4399344"/>
                <a:gd name="connsiteX54" fmla="*/ 2436279 w 9350488"/>
                <a:gd name="connsiteY54" fmla="*/ 5383 h 4399344"/>
                <a:gd name="connsiteX55" fmla="*/ 2448735 w 9350488"/>
                <a:gd name="connsiteY55" fmla="*/ 2523 h 4399344"/>
                <a:gd name="connsiteX56" fmla="*/ 2627103 w 9350488"/>
                <a:gd name="connsiteY56" fmla="*/ 31715 h 4399344"/>
                <a:gd name="connsiteX57" fmla="*/ 2650943 w 9350488"/>
                <a:gd name="connsiteY57" fmla="*/ 46228 h 4399344"/>
                <a:gd name="connsiteX58" fmla="*/ 2675472 w 9350488"/>
                <a:gd name="connsiteY58" fmla="*/ 59542 h 4399344"/>
                <a:gd name="connsiteX59" fmla="*/ 2790366 w 9350488"/>
                <a:gd name="connsiteY59" fmla="*/ 199065 h 4399344"/>
                <a:gd name="connsiteX60" fmla="*/ 2794154 w 9350488"/>
                <a:gd name="connsiteY60" fmla="*/ 211270 h 4399344"/>
                <a:gd name="connsiteX61" fmla="*/ 3767495 w 9350488"/>
                <a:gd name="connsiteY61" fmla="*/ 1885246 h 4399344"/>
                <a:gd name="connsiteX62" fmla="*/ 5703881 w 9350488"/>
                <a:gd name="connsiteY62" fmla="*/ 1885246 h 4399344"/>
                <a:gd name="connsiteX63" fmla="*/ 5716337 w 9350488"/>
                <a:gd name="connsiteY63" fmla="*/ 1882386 h 4399344"/>
                <a:gd name="connsiteX64" fmla="*/ 5894704 w 9350488"/>
                <a:gd name="connsiteY64" fmla="*/ 1911577 h 4399344"/>
                <a:gd name="connsiteX65" fmla="*/ 5930433 w 9350488"/>
                <a:gd name="connsiteY65" fmla="*/ 1933328 h 4399344"/>
                <a:gd name="connsiteX66" fmla="*/ 5943074 w 9350488"/>
                <a:gd name="connsiteY66" fmla="*/ 1939405 h 4399344"/>
                <a:gd name="connsiteX67" fmla="*/ 6044613 w 9350488"/>
                <a:gd name="connsiteY67" fmla="*/ 2051207 h 4399344"/>
                <a:gd name="connsiteX68" fmla="*/ 6057322 w 9350488"/>
                <a:gd name="connsiteY68" fmla="*/ 2083506 h 4399344"/>
                <a:gd name="connsiteX69" fmla="*/ 7035096 w 9350488"/>
                <a:gd name="connsiteY69" fmla="*/ 3765107 h 4399344"/>
                <a:gd name="connsiteX70" fmla="*/ 9033370 w 9350488"/>
                <a:gd name="connsiteY70" fmla="*/ 3765107 h 4399344"/>
                <a:gd name="connsiteX71" fmla="*/ 9210674 w 9350488"/>
                <a:gd name="connsiteY71" fmla="*/ 3819266 h 439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9350488" h="4399344">
                  <a:moveTo>
                    <a:pt x="9210674" y="3819266"/>
                  </a:moveTo>
                  <a:cubicBezTo>
                    <a:pt x="9295028" y="3876255"/>
                    <a:pt x="9350488" y="3972763"/>
                    <a:pt x="9350488" y="4082226"/>
                  </a:cubicBezTo>
                  <a:cubicBezTo>
                    <a:pt x="9350488" y="4257365"/>
                    <a:pt x="9208509" y="4399344"/>
                    <a:pt x="9033370" y="4399344"/>
                  </a:cubicBezTo>
                  <a:lnTo>
                    <a:pt x="6852320" y="4399344"/>
                  </a:lnTo>
                  <a:lnTo>
                    <a:pt x="6844759" y="4398581"/>
                  </a:lnTo>
                  <a:lnTo>
                    <a:pt x="6831730" y="4398964"/>
                  </a:lnTo>
                  <a:lnTo>
                    <a:pt x="6805150" y="4394589"/>
                  </a:lnTo>
                  <a:lnTo>
                    <a:pt x="6788410" y="4392901"/>
                  </a:lnTo>
                  <a:lnTo>
                    <a:pt x="6781081" y="4390626"/>
                  </a:lnTo>
                  <a:lnTo>
                    <a:pt x="6771692" y="4389080"/>
                  </a:lnTo>
                  <a:lnTo>
                    <a:pt x="6748678" y="4380567"/>
                  </a:lnTo>
                  <a:lnTo>
                    <a:pt x="6728884" y="4374423"/>
                  </a:lnTo>
                  <a:lnTo>
                    <a:pt x="6722076" y="4370728"/>
                  </a:lnTo>
                  <a:lnTo>
                    <a:pt x="6714626" y="4367972"/>
                  </a:lnTo>
                  <a:lnTo>
                    <a:pt x="6695104" y="4356088"/>
                  </a:lnTo>
                  <a:lnTo>
                    <a:pt x="6675017" y="4345185"/>
                  </a:lnTo>
                  <a:lnTo>
                    <a:pt x="6668890" y="4340130"/>
                  </a:lnTo>
                  <a:lnTo>
                    <a:pt x="6662274" y="4336102"/>
                  </a:lnTo>
                  <a:lnTo>
                    <a:pt x="6647012" y="4322079"/>
                  </a:lnTo>
                  <a:lnTo>
                    <a:pt x="6628085" y="4306462"/>
                  </a:lnTo>
                  <a:lnTo>
                    <a:pt x="6622029" y="4299122"/>
                  </a:lnTo>
                  <a:lnTo>
                    <a:pt x="6616378" y="4293931"/>
                  </a:lnTo>
                  <a:lnTo>
                    <a:pt x="6606505" y="4280307"/>
                  </a:lnTo>
                  <a:lnTo>
                    <a:pt x="6589361" y="4259529"/>
                  </a:lnTo>
                  <a:lnTo>
                    <a:pt x="6583143" y="4248073"/>
                  </a:lnTo>
                  <a:lnTo>
                    <a:pt x="6578683" y="4241920"/>
                  </a:lnTo>
                  <a:lnTo>
                    <a:pt x="5577164" y="2519482"/>
                  </a:lnTo>
                  <a:lnTo>
                    <a:pt x="3584720" y="2519482"/>
                  </a:lnTo>
                  <a:lnTo>
                    <a:pt x="3577151" y="2518719"/>
                  </a:lnTo>
                  <a:lnTo>
                    <a:pt x="3564128" y="2519102"/>
                  </a:lnTo>
                  <a:lnTo>
                    <a:pt x="3537559" y="2514728"/>
                  </a:lnTo>
                  <a:lnTo>
                    <a:pt x="3520810" y="2513039"/>
                  </a:lnTo>
                  <a:lnTo>
                    <a:pt x="3513476" y="2510763"/>
                  </a:lnTo>
                  <a:lnTo>
                    <a:pt x="3504091" y="2509217"/>
                  </a:lnTo>
                  <a:lnTo>
                    <a:pt x="3481082" y="2500707"/>
                  </a:lnTo>
                  <a:lnTo>
                    <a:pt x="3461284" y="2494561"/>
                  </a:lnTo>
                  <a:lnTo>
                    <a:pt x="3454474" y="2490865"/>
                  </a:lnTo>
                  <a:lnTo>
                    <a:pt x="3447024" y="2488109"/>
                  </a:lnTo>
                  <a:lnTo>
                    <a:pt x="3427503" y="2476226"/>
                  </a:lnTo>
                  <a:lnTo>
                    <a:pt x="3407416" y="2465323"/>
                  </a:lnTo>
                  <a:lnTo>
                    <a:pt x="3401290" y="2460268"/>
                  </a:lnTo>
                  <a:lnTo>
                    <a:pt x="3394672" y="2456239"/>
                  </a:lnTo>
                  <a:lnTo>
                    <a:pt x="3379407" y="2442213"/>
                  </a:lnTo>
                  <a:lnTo>
                    <a:pt x="3360484" y="2426600"/>
                  </a:lnTo>
                  <a:lnTo>
                    <a:pt x="3354430" y="2419263"/>
                  </a:lnTo>
                  <a:lnTo>
                    <a:pt x="3348776" y="2414068"/>
                  </a:lnTo>
                  <a:lnTo>
                    <a:pt x="3338897" y="2400437"/>
                  </a:lnTo>
                  <a:lnTo>
                    <a:pt x="3321761" y="2379667"/>
                  </a:lnTo>
                  <a:lnTo>
                    <a:pt x="3315545" y="2368216"/>
                  </a:lnTo>
                  <a:lnTo>
                    <a:pt x="3311081" y="2362057"/>
                  </a:lnTo>
                  <a:lnTo>
                    <a:pt x="2309562" y="639619"/>
                  </a:lnTo>
                  <a:lnTo>
                    <a:pt x="317118" y="639619"/>
                  </a:lnTo>
                  <a:cubicBezTo>
                    <a:pt x="141979" y="639619"/>
                    <a:pt x="0" y="497640"/>
                    <a:pt x="1" y="322501"/>
                  </a:cubicBezTo>
                  <a:cubicBezTo>
                    <a:pt x="0" y="147362"/>
                    <a:pt x="141979" y="5383"/>
                    <a:pt x="317119" y="5383"/>
                  </a:cubicBezTo>
                  <a:lnTo>
                    <a:pt x="2436279" y="5383"/>
                  </a:lnTo>
                  <a:lnTo>
                    <a:pt x="2448735" y="2523"/>
                  </a:lnTo>
                  <a:cubicBezTo>
                    <a:pt x="2510031" y="-5274"/>
                    <a:pt x="2572102" y="5149"/>
                    <a:pt x="2627103" y="31715"/>
                  </a:cubicBezTo>
                  <a:lnTo>
                    <a:pt x="2650943" y="46228"/>
                  </a:lnTo>
                  <a:lnTo>
                    <a:pt x="2675472" y="59542"/>
                  </a:lnTo>
                  <a:cubicBezTo>
                    <a:pt x="2726084" y="93735"/>
                    <a:pt x="2766295" y="142156"/>
                    <a:pt x="2790366" y="199065"/>
                  </a:cubicBezTo>
                  <a:lnTo>
                    <a:pt x="2794154" y="211270"/>
                  </a:lnTo>
                  <a:lnTo>
                    <a:pt x="3767495" y="1885246"/>
                  </a:lnTo>
                  <a:lnTo>
                    <a:pt x="5703881" y="1885246"/>
                  </a:lnTo>
                  <a:lnTo>
                    <a:pt x="5716337" y="1882386"/>
                  </a:lnTo>
                  <a:cubicBezTo>
                    <a:pt x="5777633" y="1874589"/>
                    <a:pt x="5839704" y="1885011"/>
                    <a:pt x="5894704" y="1911577"/>
                  </a:cubicBezTo>
                  <a:lnTo>
                    <a:pt x="5930433" y="1933328"/>
                  </a:lnTo>
                  <a:lnTo>
                    <a:pt x="5943074" y="1939405"/>
                  </a:lnTo>
                  <a:cubicBezTo>
                    <a:pt x="5985251" y="1967899"/>
                    <a:pt x="6020204" y="2006273"/>
                    <a:pt x="6044613" y="2051207"/>
                  </a:cubicBezTo>
                  <a:lnTo>
                    <a:pt x="6057322" y="2083506"/>
                  </a:lnTo>
                  <a:lnTo>
                    <a:pt x="7035096" y="3765107"/>
                  </a:lnTo>
                  <a:lnTo>
                    <a:pt x="9033370" y="3765107"/>
                  </a:lnTo>
                  <a:cubicBezTo>
                    <a:pt x="9099047" y="3765107"/>
                    <a:pt x="9160061" y="3785073"/>
                    <a:pt x="9210674" y="3819266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Rounded Rectangle 4"/>
            <p:cNvSpPr/>
            <p:nvPr/>
          </p:nvSpPr>
          <p:spPr>
            <a:xfrm rot="19805282">
              <a:off x="1100786" y="3962064"/>
              <a:ext cx="634909" cy="634236"/>
            </a:xfrm>
            <a:prstGeom prst="roundRect">
              <a:avLst>
                <a:gd name="adj" fmla="val 50000"/>
              </a:avLst>
            </a:prstGeom>
            <a:solidFill>
              <a:srgbClr val="326B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Rounded Rectangle 17"/>
            <p:cNvSpPr/>
            <p:nvPr/>
          </p:nvSpPr>
          <p:spPr>
            <a:xfrm rot="19805282">
              <a:off x="2976655" y="2907046"/>
              <a:ext cx="634909" cy="634236"/>
            </a:xfrm>
            <a:prstGeom prst="roundRect">
              <a:avLst>
                <a:gd name="adj" fmla="val 50000"/>
              </a:avLst>
            </a:prstGeom>
            <a:solidFill>
              <a:srgbClr val="AAEDF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Rounded Rectangle 18"/>
            <p:cNvSpPr/>
            <p:nvPr/>
          </p:nvSpPr>
          <p:spPr>
            <a:xfrm rot="19805282">
              <a:off x="4856481" y="3966200"/>
              <a:ext cx="634909" cy="634236"/>
            </a:xfrm>
            <a:prstGeom prst="roundRect">
              <a:avLst>
                <a:gd name="adj" fmla="val 50000"/>
              </a:avLst>
            </a:prstGeom>
            <a:solidFill>
              <a:srgbClr val="326B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Rounded Rectangle 19"/>
            <p:cNvSpPr/>
            <p:nvPr/>
          </p:nvSpPr>
          <p:spPr>
            <a:xfrm rot="19805282">
              <a:off x="6750373" y="2907049"/>
              <a:ext cx="634909" cy="634236"/>
            </a:xfrm>
            <a:prstGeom prst="roundRect">
              <a:avLst>
                <a:gd name="adj" fmla="val 50000"/>
              </a:avLst>
            </a:prstGeom>
            <a:solidFill>
              <a:srgbClr val="AAEDF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Rounded Rectangle 20"/>
            <p:cNvSpPr/>
            <p:nvPr/>
          </p:nvSpPr>
          <p:spPr>
            <a:xfrm rot="19805282">
              <a:off x="10518517" y="2907047"/>
              <a:ext cx="634909" cy="634236"/>
            </a:xfrm>
            <a:prstGeom prst="roundRect">
              <a:avLst>
                <a:gd name="adj" fmla="val 50000"/>
              </a:avLst>
            </a:prstGeom>
            <a:solidFill>
              <a:srgbClr val="AAEDF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Rounded Rectangle 22"/>
            <p:cNvSpPr/>
            <p:nvPr/>
          </p:nvSpPr>
          <p:spPr>
            <a:xfrm rot="19805282">
              <a:off x="8614859" y="3962065"/>
              <a:ext cx="634909" cy="634236"/>
            </a:xfrm>
            <a:prstGeom prst="roundRect">
              <a:avLst>
                <a:gd name="adj" fmla="val 50000"/>
              </a:avLst>
            </a:prstGeom>
            <a:solidFill>
              <a:srgbClr val="326B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cxnSp>
        <p:nvCxnSpPr>
          <p:cNvPr id="20" name="Straight Arrow Connector 37"/>
          <p:cNvCxnSpPr/>
          <p:nvPr/>
        </p:nvCxnSpPr>
        <p:spPr>
          <a:xfrm>
            <a:off x="3294416" y="3751475"/>
            <a:ext cx="0" cy="960852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ysDash"/>
            <a:miter lim="800000"/>
            <a:tailEnd type="triangle"/>
          </a:ln>
          <a:effectLst/>
        </p:spPr>
      </p:cxnSp>
      <p:cxnSp>
        <p:nvCxnSpPr>
          <p:cNvPr id="21" name="Straight Arrow Connector 40"/>
          <p:cNvCxnSpPr/>
          <p:nvPr/>
        </p:nvCxnSpPr>
        <p:spPr>
          <a:xfrm>
            <a:off x="7067719" y="3751475"/>
            <a:ext cx="0" cy="960852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ysDash"/>
            <a:miter lim="800000"/>
            <a:tailEnd type="triangle"/>
          </a:ln>
          <a:effectLst/>
        </p:spPr>
      </p:cxnSp>
      <p:cxnSp>
        <p:nvCxnSpPr>
          <p:cNvPr id="22" name="Straight Arrow Connector 41"/>
          <p:cNvCxnSpPr/>
          <p:nvPr/>
        </p:nvCxnSpPr>
        <p:spPr>
          <a:xfrm flipV="1">
            <a:off x="8951239" y="2791155"/>
            <a:ext cx="0" cy="960852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ysDash"/>
            <a:miter lim="800000"/>
            <a:tailEnd type="triangle"/>
          </a:ln>
          <a:effectLst/>
        </p:spPr>
      </p:cxnSp>
      <p:cxnSp>
        <p:nvCxnSpPr>
          <p:cNvPr id="23" name="Straight Arrow Connector 42"/>
          <p:cNvCxnSpPr/>
          <p:nvPr/>
        </p:nvCxnSpPr>
        <p:spPr>
          <a:xfrm flipV="1">
            <a:off x="5192600" y="2791155"/>
            <a:ext cx="0" cy="960852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ysDash"/>
            <a:miter lim="800000"/>
            <a:tailEnd type="triangle"/>
          </a:ln>
          <a:effectLst/>
        </p:spPr>
      </p:cxnSp>
      <p:sp>
        <p:nvSpPr>
          <p:cNvPr id="24" name="Rectangle 29"/>
          <p:cNvSpPr/>
          <p:nvPr/>
        </p:nvSpPr>
        <p:spPr>
          <a:xfrm>
            <a:off x="2574260" y="4725391"/>
            <a:ext cx="1453549" cy="246145"/>
          </a:xfrm>
          <a:prstGeom prst="rect">
            <a:avLst/>
          </a:prstGeom>
        </p:spPr>
        <p:txBody>
          <a:bodyPr wrap="none" lIns="191941" tIns="0" rIns="191941" bIns="0">
            <a:normAutofit fontScale="85000" lnSpcReduction="20000"/>
          </a:bodyPr>
          <a:lstStyle/>
          <a:p>
            <a:pPr algn="ctr"/>
            <a:r>
              <a:rPr lang="zh-CN" altLang="en-US" sz="2135" b="1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输入标题</a:t>
            </a:r>
            <a:endParaRPr lang="zh-CN" altLang="en-US" sz="2135" b="1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25" name="Rectangle 30"/>
          <p:cNvSpPr/>
          <p:nvPr/>
        </p:nvSpPr>
        <p:spPr>
          <a:xfrm>
            <a:off x="2185471" y="4971536"/>
            <a:ext cx="2204207" cy="535846"/>
          </a:xfrm>
          <a:prstGeom prst="rect">
            <a:avLst/>
          </a:prstGeom>
        </p:spPr>
        <p:txBody>
          <a:bodyPr wrap="square" lIns="191941" tIns="0" rIns="191941" bIns="0">
            <a:no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请在此处添加具体内容，文字尽量言简意赅，简单说明即可，不必过于繁琐，注意版面美观度。</a:t>
            </a:r>
            <a:endParaRPr lang="en-US" altLang="zh-CN" sz="10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Rectangle 29"/>
          <p:cNvSpPr/>
          <p:nvPr/>
        </p:nvSpPr>
        <p:spPr>
          <a:xfrm>
            <a:off x="4389678" y="1756691"/>
            <a:ext cx="1706322" cy="246145"/>
          </a:xfrm>
          <a:prstGeom prst="rect">
            <a:avLst/>
          </a:prstGeom>
        </p:spPr>
        <p:txBody>
          <a:bodyPr wrap="none" lIns="191941" tIns="0" rIns="191941" bIns="0">
            <a:normAutofit fontScale="85000" lnSpcReduction="20000"/>
          </a:bodyPr>
          <a:lstStyle/>
          <a:p>
            <a:pPr algn="ctr"/>
            <a:r>
              <a:rPr lang="zh-CN" altLang="en-US" sz="2135" b="1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输入标题</a:t>
            </a:r>
            <a:endParaRPr lang="zh-CN" altLang="en-US" sz="2135" b="1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27" name="Rectangle 30"/>
          <p:cNvSpPr/>
          <p:nvPr/>
        </p:nvSpPr>
        <p:spPr>
          <a:xfrm>
            <a:off x="4151643" y="2002836"/>
            <a:ext cx="2204207" cy="535846"/>
          </a:xfrm>
          <a:prstGeom prst="rect">
            <a:avLst/>
          </a:prstGeom>
        </p:spPr>
        <p:txBody>
          <a:bodyPr wrap="square" lIns="191941" tIns="0" rIns="191941" bIns="0">
            <a:no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请在此处添加具体内容，文字尽量言简意赅，简单说明即可，不必过于繁琐，注意版面美观度。</a:t>
            </a:r>
            <a:endParaRPr lang="en-US" altLang="zh-CN" sz="10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Rectangle 29"/>
          <p:cNvSpPr/>
          <p:nvPr/>
        </p:nvSpPr>
        <p:spPr>
          <a:xfrm>
            <a:off x="6096000" y="4756826"/>
            <a:ext cx="1760580" cy="246145"/>
          </a:xfrm>
          <a:prstGeom prst="rect">
            <a:avLst/>
          </a:prstGeom>
        </p:spPr>
        <p:txBody>
          <a:bodyPr wrap="none" lIns="191941" tIns="0" rIns="191941" bIns="0">
            <a:normAutofit fontScale="85000" lnSpcReduction="20000"/>
          </a:bodyPr>
          <a:lstStyle/>
          <a:p>
            <a:pPr algn="ctr"/>
            <a:r>
              <a:rPr lang="zh-CN" altLang="en-US" sz="2135" b="1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输入标题</a:t>
            </a:r>
            <a:endParaRPr lang="zh-CN" altLang="en-US" sz="2135" b="1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29" name="Rectangle 30"/>
          <p:cNvSpPr/>
          <p:nvPr/>
        </p:nvSpPr>
        <p:spPr>
          <a:xfrm>
            <a:off x="5912324" y="5002971"/>
            <a:ext cx="2204207" cy="535846"/>
          </a:xfrm>
          <a:prstGeom prst="rect">
            <a:avLst/>
          </a:prstGeom>
        </p:spPr>
        <p:txBody>
          <a:bodyPr wrap="square" lIns="191941" tIns="0" rIns="191941" bIns="0">
            <a:no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请在此处添加具体内容，文字尽量言简意赅，简单说明即可，不必过于繁琐，注意版面美观度。</a:t>
            </a:r>
            <a:endParaRPr lang="en-US" altLang="zh-CN" sz="10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094903" y="1688100"/>
            <a:ext cx="1706322" cy="246145"/>
          </a:xfrm>
          <a:prstGeom prst="rect">
            <a:avLst/>
          </a:prstGeom>
        </p:spPr>
        <p:txBody>
          <a:bodyPr wrap="none" lIns="191941" tIns="0" rIns="191941" bIns="0">
            <a:normAutofit fontScale="85000" lnSpcReduction="20000"/>
          </a:bodyPr>
          <a:lstStyle/>
          <a:p>
            <a:pPr algn="ctr"/>
            <a:r>
              <a:rPr lang="zh-CN" altLang="en-US" sz="2135" b="1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输入标题</a:t>
            </a:r>
            <a:endParaRPr lang="zh-CN" altLang="en-US" sz="2135" b="1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856584" y="1934245"/>
            <a:ext cx="2204207" cy="535846"/>
          </a:xfrm>
          <a:prstGeom prst="rect">
            <a:avLst/>
          </a:prstGeom>
        </p:spPr>
        <p:txBody>
          <a:bodyPr wrap="square" lIns="191941" tIns="0" rIns="191941" bIns="0">
            <a:no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请在此处添加具体内容，文字尽量言简意赅，简单说明即可，不必过于繁琐，注意版面美观度。</a:t>
            </a:r>
            <a:endParaRPr lang="en-US" altLang="zh-CN" sz="10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5683" y="687387"/>
            <a:ext cx="2428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04 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输入标题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TextBox 29"/>
          <p:cNvSpPr txBox="1"/>
          <p:nvPr/>
        </p:nvSpPr>
        <p:spPr>
          <a:xfrm>
            <a:off x="1454371" y="4577638"/>
            <a:ext cx="2575609" cy="83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请在此处添加具体内容，文字尽量言简意赅，简单说明即可，不必过于繁琐，注意版面美观度。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TextBox 30"/>
          <p:cNvSpPr txBox="1"/>
          <p:nvPr/>
        </p:nvSpPr>
        <p:spPr>
          <a:xfrm>
            <a:off x="4786870" y="4554841"/>
            <a:ext cx="2575609" cy="83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请在此处添加具体内容，文字尽量言简意赅，简单说明即可，不必过于繁琐，注意版面美观度。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TextBox 31"/>
          <p:cNvSpPr txBox="1"/>
          <p:nvPr/>
        </p:nvSpPr>
        <p:spPr>
          <a:xfrm>
            <a:off x="8228178" y="4554841"/>
            <a:ext cx="2575609" cy="83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请在此处添加具体内容，文字尽量言简意赅，简单说明即可，不必过于繁琐，注意版面美观度。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263871" y="2020897"/>
            <a:ext cx="2942818" cy="23966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624591" y="2020897"/>
            <a:ext cx="2942818" cy="239665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985311" y="2020897"/>
            <a:ext cx="2942818" cy="23966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116705" y="1825625"/>
            <a:ext cx="3957320" cy="43516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711109" y="56297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19078" y="687387"/>
            <a:ext cx="2214880" cy="583565"/>
          </a:xfrm>
          <a:prstGeom prst="rect">
            <a:avLst/>
          </a:prstGeom>
          <a:solidFill>
            <a:schemeClr val="bg2"/>
          </a:solidFill>
          <a:ln w="28575" cmpd="dbl">
            <a:solidFill>
              <a:srgbClr val="00B0F0"/>
            </a:solidFill>
            <a:prstDash val="sysDot"/>
          </a:ln>
        </p:spPr>
        <p:txBody>
          <a:bodyPr wrap="none">
            <a:spAutoFit/>
          </a:bodyPr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2.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问卷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调查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825" y="1049020"/>
            <a:ext cx="4832350" cy="5345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5683" y="687387"/>
            <a:ext cx="2428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04 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输入标题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 bwMode="auto">
          <a:xfrm>
            <a:off x="6496041" y="2560417"/>
            <a:ext cx="600864" cy="600864"/>
          </a:xfrm>
          <a:prstGeom prst="ellipse">
            <a:avLst/>
          </a:prstGeom>
          <a:solidFill>
            <a:srgbClr val="326B2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01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椭圆 15"/>
          <p:cNvSpPr/>
          <p:nvPr/>
        </p:nvSpPr>
        <p:spPr bwMode="auto">
          <a:xfrm>
            <a:off x="6496041" y="4241203"/>
            <a:ext cx="600864" cy="600864"/>
          </a:xfrm>
          <a:prstGeom prst="ellipse">
            <a:avLst/>
          </a:prstGeom>
          <a:solidFill>
            <a:srgbClr val="326B2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02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182874" y="2426718"/>
            <a:ext cx="3193809" cy="1168739"/>
            <a:chOff x="874712" y="3344238"/>
            <a:chExt cx="3193809" cy="1168739"/>
          </a:xfrm>
        </p:grpSpPr>
        <p:sp>
          <p:nvSpPr>
            <p:cNvPr id="20" name="矩形 19"/>
            <p:cNvSpPr/>
            <p:nvPr/>
          </p:nvSpPr>
          <p:spPr>
            <a:xfrm>
              <a:off x="874712" y="3677812"/>
              <a:ext cx="3193809" cy="8351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ts val="2000"/>
                </a:lnSpc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874712" y="3344238"/>
              <a:ext cx="2241974" cy="36875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cs typeface="+mn-ea"/>
                  <a:sym typeface="+mn-lt"/>
                </a:rPr>
                <a:t>小标题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182874" y="4099496"/>
            <a:ext cx="3193809" cy="1168739"/>
            <a:chOff x="874712" y="3344238"/>
            <a:chExt cx="3193809" cy="1168739"/>
          </a:xfrm>
        </p:grpSpPr>
        <p:sp>
          <p:nvSpPr>
            <p:cNvPr id="23" name="矩形 22"/>
            <p:cNvSpPr/>
            <p:nvPr/>
          </p:nvSpPr>
          <p:spPr>
            <a:xfrm>
              <a:off x="874712" y="3677812"/>
              <a:ext cx="3193809" cy="8351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ts val="2000"/>
                </a:lnSpc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74712" y="3344238"/>
              <a:ext cx="2241974" cy="36875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cs typeface="+mn-ea"/>
                  <a:sym typeface="+mn-lt"/>
                </a:rPr>
                <a:t>小标题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197325" y="2402614"/>
            <a:ext cx="4776202" cy="2726183"/>
            <a:chOff x="874713" y="2148215"/>
            <a:chExt cx="5750496" cy="3282295"/>
          </a:xfrm>
        </p:grpSpPr>
        <p:grpSp>
          <p:nvGrpSpPr>
            <p:cNvPr id="8" name="组合 7"/>
            <p:cNvGrpSpPr/>
            <p:nvPr/>
          </p:nvGrpSpPr>
          <p:grpSpPr bwMode="auto">
            <a:xfrm>
              <a:off x="874713" y="2148215"/>
              <a:ext cx="5750496" cy="3282295"/>
              <a:chOff x="8540751" y="4843463"/>
              <a:chExt cx="8012112" cy="4562475"/>
            </a:xfrm>
            <a:effectLst/>
          </p:grpSpPr>
          <p:sp>
            <p:nvSpPr>
              <p:cNvPr id="9" name="任意多边形: 形状 4"/>
              <p:cNvSpPr/>
              <p:nvPr/>
            </p:nvSpPr>
            <p:spPr bwMode="auto">
              <a:xfrm>
                <a:off x="9321800" y="4843463"/>
                <a:ext cx="6480176" cy="4421188"/>
              </a:xfrm>
              <a:custGeom>
                <a:avLst/>
                <a:gdLst>
                  <a:gd name="T0" fmla="*/ 17508 w 18000"/>
                  <a:gd name="T1" fmla="*/ 12280 h 12281"/>
                  <a:gd name="T2" fmla="*/ 491 w 18000"/>
                  <a:gd name="T3" fmla="*/ 12280 h 12281"/>
                  <a:gd name="T4" fmla="*/ 0 w 18000"/>
                  <a:gd name="T5" fmla="*/ 11792 h 12281"/>
                  <a:gd name="T6" fmla="*/ 0 w 18000"/>
                  <a:gd name="T7" fmla="*/ 488 h 12281"/>
                  <a:gd name="T8" fmla="*/ 491 w 18000"/>
                  <a:gd name="T9" fmla="*/ 0 h 12281"/>
                  <a:gd name="T10" fmla="*/ 17508 w 18000"/>
                  <a:gd name="T11" fmla="*/ 0 h 12281"/>
                  <a:gd name="T12" fmla="*/ 17999 w 18000"/>
                  <a:gd name="T13" fmla="*/ 488 h 12281"/>
                  <a:gd name="T14" fmla="*/ 17999 w 18000"/>
                  <a:gd name="T15" fmla="*/ 11792 h 12281"/>
                  <a:gd name="T16" fmla="*/ 17508 w 18000"/>
                  <a:gd name="T17" fmla="*/ 12280 h 122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000"/>
                  <a:gd name="T28" fmla="*/ 0 h 12281"/>
                  <a:gd name="T29" fmla="*/ 18000 w 18000"/>
                  <a:gd name="T30" fmla="*/ 12281 h 1228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000" h="12281">
                    <a:moveTo>
                      <a:pt x="17508" y="12280"/>
                    </a:moveTo>
                    <a:lnTo>
                      <a:pt x="491" y="12280"/>
                    </a:lnTo>
                    <a:cubicBezTo>
                      <a:pt x="220" y="12280"/>
                      <a:pt x="0" y="12061"/>
                      <a:pt x="0" y="11792"/>
                    </a:cubicBezTo>
                    <a:lnTo>
                      <a:pt x="0" y="488"/>
                    </a:lnTo>
                    <a:cubicBezTo>
                      <a:pt x="0" y="219"/>
                      <a:pt x="220" y="0"/>
                      <a:pt x="491" y="0"/>
                    </a:cubicBezTo>
                    <a:lnTo>
                      <a:pt x="17508" y="0"/>
                    </a:lnTo>
                    <a:cubicBezTo>
                      <a:pt x="17779" y="0"/>
                      <a:pt x="17999" y="219"/>
                      <a:pt x="17999" y="488"/>
                    </a:cubicBezTo>
                    <a:lnTo>
                      <a:pt x="17999" y="11792"/>
                    </a:lnTo>
                    <a:cubicBezTo>
                      <a:pt x="17999" y="12061"/>
                      <a:pt x="17779" y="12280"/>
                      <a:pt x="17508" y="12280"/>
                    </a:cubicBezTo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" name="任意多边形: 形状 5"/>
              <p:cNvSpPr/>
              <p:nvPr/>
            </p:nvSpPr>
            <p:spPr bwMode="auto">
              <a:xfrm>
                <a:off x="8542336" y="9169402"/>
                <a:ext cx="8008936" cy="142874"/>
              </a:xfrm>
              <a:custGeom>
                <a:avLst/>
                <a:gdLst>
                  <a:gd name="T0" fmla="*/ 22247 w 22248"/>
                  <a:gd name="T1" fmla="*/ 398 h 657"/>
                  <a:gd name="T2" fmla="*/ 21410 w 22248"/>
                  <a:gd name="T3" fmla="*/ 656 h 657"/>
                  <a:gd name="T4" fmla="*/ 870 w 22248"/>
                  <a:gd name="T5" fmla="*/ 656 h 657"/>
                  <a:gd name="T6" fmla="*/ 0 w 22248"/>
                  <a:gd name="T7" fmla="*/ 398 h 657"/>
                  <a:gd name="T8" fmla="*/ 0 w 22248"/>
                  <a:gd name="T9" fmla="*/ 0 h 657"/>
                  <a:gd name="T10" fmla="*/ 22247 w 22248"/>
                  <a:gd name="T11" fmla="*/ 0 h 657"/>
                  <a:gd name="T12" fmla="*/ 22247 w 22248"/>
                  <a:gd name="T13" fmla="*/ 398 h 6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2248"/>
                  <a:gd name="T22" fmla="*/ 0 h 657"/>
                  <a:gd name="T23" fmla="*/ 22248 w 22248"/>
                  <a:gd name="T24" fmla="*/ 657 h 65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2248" h="657">
                    <a:moveTo>
                      <a:pt x="22247" y="398"/>
                    </a:moveTo>
                    <a:cubicBezTo>
                      <a:pt x="22247" y="398"/>
                      <a:pt x="21890" y="656"/>
                      <a:pt x="21410" y="656"/>
                    </a:cubicBezTo>
                    <a:lnTo>
                      <a:pt x="870" y="656"/>
                    </a:lnTo>
                    <a:cubicBezTo>
                      <a:pt x="462" y="656"/>
                      <a:pt x="0" y="398"/>
                      <a:pt x="0" y="398"/>
                    </a:cubicBezTo>
                    <a:lnTo>
                      <a:pt x="0" y="0"/>
                    </a:lnTo>
                    <a:lnTo>
                      <a:pt x="22247" y="0"/>
                    </a:lnTo>
                    <a:lnTo>
                      <a:pt x="22247" y="398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" name="任意多边形: 形状 6"/>
              <p:cNvSpPr/>
              <p:nvPr/>
            </p:nvSpPr>
            <p:spPr bwMode="auto">
              <a:xfrm>
                <a:off x="8542339" y="9169399"/>
                <a:ext cx="8008939" cy="236539"/>
              </a:xfrm>
              <a:custGeom>
                <a:avLst/>
                <a:gdLst>
                  <a:gd name="T0" fmla="*/ 22247 w 22248"/>
                  <a:gd name="T1" fmla="*/ 398 h 657"/>
                  <a:gd name="T2" fmla="*/ 21410 w 22248"/>
                  <a:gd name="T3" fmla="*/ 656 h 657"/>
                  <a:gd name="T4" fmla="*/ 870 w 22248"/>
                  <a:gd name="T5" fmla="*/ 656 h 657"/>
                  <a:gd name="T6" fmla="*/ 0 w 22248"/>
                  <a:gd name="T7" fmla="*/ 398 h 657"/>
                  <a:gd name="T8" fmla="*/ 0 w 22248"/>
                  <a:gd name="T9" fmla="*/ 0 h 657"/>
                  <a:gd name="T10" fmla="*/ 22247 w 22248"/>
                  <a:gd name="T11" fmla="*/ 0 h 657"/>
                  <a:gd name="T12" fmla="*/ 22247 w 22248"/>
                  <a:gd name="T13" fmla="*/ 398 h 6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2248"/>
                  <a:gd name="T22" fmla="*/ 0 h 657"/>
                  <a:gd name="T23" fmla="*/ 22248 w 22248"/>
                  <a:gd name="T24" fmla="*/ 657 h 65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2248" h="657">
                    <a:moveTo>
                      <a:pt x="22247" y="398"/>
                    </a:moveTo>
                    <a:cubicBezTo>
                      <a:pt x="22247" y="398"/>
                      <a:pt x="21890" y="656"/>
                      <a:pt x="21410" y="656"/>
                    </a:cubicBezTo>
                    <a:lnTo>
                      <a:pt x="870" y="656"/>
                    </a:lnTo>
                    <a:cubicBezTo>
                      <a:pt x="462" y="656"/>
                      <a:pt x="0" y="398"/>
                      <a:pt x="0" y="398"/>
                    </a:cubicBezTo>
                    <a:lnTo>
                      <a:pt x="0" y="0"/>
                    </a:lnTo>
                    <a:lnTo>
                      <a:pt x="22247" y="0"/>
                    </a:lnTo>
                    <a:lnTo>
                      <a:pt x="22247" y="398"/>
                    </a:lnTo>
                  </a:path>
                </a:pathLst>
              </a:custGeom>
              <a:noFill/>
              <a:ln w="10080">
                <a:solidFill>
                  <a:schemeClr val="tx2"/>
                </a:solidFill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" name="任意多边形: 形状 7"/>
              <p:cNvSpPr/>
              <p:nvPr/>
            </p:nvSpPr>
            <p:spPr bwMode="auto">
              <a:xfrm>
                <a:off x="8540751" y="9312275"/>
                <a:ext cx="8012112" cy="93663"/>
              </a:xfrm>
              <a:custGeom>
                <a:avLst/>
                <a:gdLst>
                  <a:gd name="T0" fmla="*/ 0 w 22256"/>
                  <a:gd name="T1" fmla="*/ 0 h 262"/>
                  <a:gd name="T2" fmla="*/ 870 w 22256"/>
                  <a:gd name="T3" fmla="*/ 261 h 262"/>
                  <a:gd name="T4" fmla="*/ 21418 w 22256"/>
                  <a:gd name="T5" fmla="*/ 261 h 262"/>
                  <a:gd name="T6" fmla="*/ 22255 w 22256"/>
                  <a:gd name="T7" fmla="*/ 0 h 262"/>
                  <a:gd name="T8" fmla="*/ 0 w 22256"/>
                  <a:gd name="T9" fmla="*/ 0 h 2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56"/>
                  <a:gd name="T16" fmla="*/ 0 h 262"/>
                  <a:gd name="T17" fmla="*/ 22256 w 22256"/>
                  <a:gd name="T18" fmla="*/ 262 h 2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56" h="262">
                    <a:moveTo>
                      <a:pt x="0" y="0"/>
                    </a:moveTo>
                    <a:cubicBezTo>
                      <a:pt x="0" y="0"/>
                      <a:pt x="462" y="261"/>
                      <a:pt x="870" y="261"/>
                    </a:cubicBezTo>
                    <a:lnTo>
                      <a:pt x="21418" y="261"/>
                    </a:lnTo>
                    <a:cubicBezTo>
                      <a:pt x="21898" y="261"/>
                      <a:pt x="22255" y="0"/>
                      <a:pt x="22255" y="0"/>
                    </a:cubicBezTo>
                    <a:lnTo>
                      <a:pt x="0" y="0"/>
                    </a:lnTo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任意多边形: 形状 8"/>
              <p:cNvSpPr/>
              <p:nvPr/>
            </p:nvSpPr>
            <p:spPr bwMode="auto">
              <a:xfrm>
                <a:off x="11979275" y="9167813"/>
                <a:ext cx="1141413" cy="88900"/>
              </a:xfrm>
              <a:custGeom>
                <a:avLst/>
                <a:gdLst>
                  <a:gd name="T0" fmla="*/ 0 w 3171"/>
                  <a:gd name="T1" fmla="*/ 0 h 249"/>
                  <a:gd name="T2" fmla="*/ 349 w 3171"/>
                  <a:gd name="T3" fmla="*/ 248 h 249"/>
                  <a:gd name="T4" fmla="*/ 2821 w 3171"/>
                  <a:gd name="T5" fmla="*/ 248 h 249"/>
                  <a:gd name="T6" fmla="*/ 3170 w 3171"/>
                  <a:gd name="T7" fmla="*/ 0 h 249"/>
                  <a:gd name="T8" fmla="*/ 0 w 3171"/>
                  <a:gd name="T9" fmla="*/ 0 h 2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71"/>
                  <a:gd name="T16" fmla="*/ 0 h 249"/>
                  <a:gd name="T17" fmla="*/ 3171 w 3171"/>
                  <a:gd name="T18" fmla="*/ 249 h 2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71" h="249">
                    <a:moveTo>
                      <a:pt x="0" y="0"/>
                    </a:moveTo>
                    <a:cubicBezTo>
                      <a:pt x="49" y="144"/>
                      <a:pt x="187" y="248"/>
                      <a:pt x="349" y="248"/>
                    </a:cubicBezTo>
                    <a:lnTo>
                      <a:pt x="2821" y="248"/>
                    </a:lnTo>
                    <a:cubicBezTo>
                      <a:pt x="2983" y="248"/>
                      <a:pt x="3120" y="144"/>
                      <a:pt x="3170" y="0"/>
                    </a:cubicBezTo>
                    <a:lnTo>
                      <a:pt x="0" y="0"/>
                    </a:lnTo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" name="任意多边形: 形状 9"/>
              <p:cNvSpPr/>
              <p:nvPr/>
            </p:nvSpPr>
            <p:spPr bwMode="auto">
              <a:xfrm>
                <a:off x="12571413" y="4937125"/>
                <a:ext cx="38100" cy="36513"/>
              </a:xfrm>
              <a:custGeom>
                <a:avLst/>
                <a:gdLst>
                  <a:gd name="T0" fmla="*/ 51 w 104"/>
                  <a:gd name="T1" fmla="*/ 102 h 103"/>
                  <a:gd name="T2" fmla="*/ 0 w 104"/>
                  <a:gd name="T3" fmla="*/ 51 h 103"/>
                  <a:gd name="T4" fmla="*/ 51 w 104"/>
                  <a:gd name="T5" fmla="*/ 0 h 103"/>
                  <a:gd name="T6" fmla="*/ 103 w 104"/>
                  <a:gd name="T7" fmla="*/ 51 h 103"/>
                  <a:gd name="T8" fmla="*/ 51 w 104"/>
                  <a:gd name="T9" fmla="*/ 102 h 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103"/>
                  <a:gd name="T17" fmla="*/ 104 w 104"/>
                  <a:gd name="T18" fmla="*/ 103 h 1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103">
                    <a:moveTo>
                      <a:pt x="51" y="102"/>
                    </a:moveTo>
                    <a:cubicBezTo>
                      <a:pt x="23" y="102"/>
                      <a:pt x="0" y="79"/>
                      <a:pt x="0" y="51"/>
                    </a:cubicBezTo>
                    <a:cubicBezTo>
                      <a:pt x="0" y="22"/>
                      <a:pt x="23" y="0"/>
                      <a:pt x="51" y="0"/>
                    </a:cubicBezTo>
                    <a:cubicBezTo>
                      <a:pt x="80" y="0"/>
                      <a:pt x="103" y="22"/>
                      <a:pt x="103" y="51"/>
                    </a:cubicBezTo>
                    <a:cubicBezTo>
                      <a:pt x="103" y="79"/>
                      <a:pt x="80" y="102"/>
                      <a:pt x="51" y="10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1564882" y="2268988"/>
              <a:ext cx="4396524" cy="283554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  <p:bldP spid="1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563048" y="3933056"/>
            <a:ext cx="7263527" cy="877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kern="0" dirty="0">
                <a:solidFill>
                  <a:srgbClr val="FFC000"/>
                </a:solidFill>
                <a:latin typeface="汉仪中圆简" panose="02010609000101010101" pitchFamily="49" charset="-122"/>
                <a:ea typeface="汉仪中圆简" panose="02010609000101010101" pitchFamily="49" charset="-122"/>
              </a:rPr>
              <a:t>素材授权</a:t>
            </a:r>
            <a:r>
              <a:rPr lang="en-US" altLang="zh-CN" sz="2400" kern="0" dirty="0">
                <a:solidFill>
                  <a:srgbClr val="FFC000"/>
                </a:solidFill>
                <a:latin typeface="汉仪中圆简" panose="02010609000101010101" pitchFamily="49" charset="-122"/>
                <a:ea typeface="汉仪中圆简" panose="02010609000101010101" pitchFamily="49" charset="-122"/>
              </a:rPr>
              <a:t>/</a:t>
            </a:r>
            <a:r>
              <a:rPr lang="zh-CN" altLang="en-US" sz="2400" kern="0" dirty="0">
                <a:solidFill>
                  <a:srgbClr val="FFC000"/>
                </a:solidFill>
                <a:latin typeface="汉仪中圆简" panose="02010609000101010101" pitchFamily="49" charset="-122"/>
                <a:ea typeface="汉仪中圆简" panose="02010609000101010101" pitchFamily="49" charset="-122"/>
              </a:rPr>
              <a:t>素材来源</a:t>
            </a:r>
            <a:r>
              <a:rPr lang="en-US" altLang="zh-CN" sz="2400" kern="0" dirty="0">
                <a:solidFill>
                  <a:srgbClr val="FFC000"/>
                </a:solidFill>
                <a:latin typeface="汉仪中圆简" panose="02010609000101010101" pitchFamily="49" charset="-122"/>
                <a:ea typeface="汉仪中圆简" panose="02010609000101010101" pitchFamily="49" charset="-122"/>
              </a:rPr>
              <a:t>@</a:t>
            </a:r>
            <a:r>
              <a:rPr lang="zh-CN" altLang="en-US" sz="2400" kern="0" dirty="0">
                <a:solidFill>
                  <a:srgbClr val="FFC000"/>
                </a:solidFill>
                <a:latin typeface="汉仪中圆简" panose="02010609000101010101" pitchFamily="49" charset="-122"/>
                <a:ea typeface="汉仪中圆简" panose="02010609000101010101" pitchFamily="49" charset="-122"/>
              </a:rPr>
              <a:t>包图网</a:t>
            </a:r>
            <a:endParaRPr lang="en-US" altLang="zh-CN" sz="2400" kern="0" dirty="0">
              <a:solidFill>
                <a:srgbClr val="FFC000"/>
              </a:solidFill>
              <a:latin typeface="汉仪中圆简" panose="02010609000101010101" pitchFamily="49" charset="-122"/>
              <a:ea typeface="汉仪中圆简" panose="02010609000101010101" pitchFamily="49" charset="-122"/>
            </a:endParaRPr>
          </a:p>
          <a:p>
            <a:pPr marL="342900" indent="-342900"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kern="0" dirty="0">
                <a:solidFill>
                  <a:srgbClr val="FFC000"/>
                </a:solidFill>
                <a:latin typeface="汉仪中圆简" panose="02010609000101010101" pitchFamily="49" charset="-122"/>
                <a:ea typeface="汉仪中圆简" panose="02010609000101010101" pitchFamily="49" charset="-122"/>
              </a:rPr>
              <a:t>本素材仅供学习研究使用。禁止商用、传播、转载。</a:t>
            </a:r>
            <a:endParaRPr lang="en-US" altLang="zh-CN" sz="2400" kern="0" dirty="0">
              <a:solidFill>
                <a:srgbClr val="FFC000"/>
              </a:solidFill>
              <a:latin typeface="汉仪中圆简" panose="02010609000101010101" pitchFamily="49" charset="-122"/>
              <a:ea typeface="汉仪中圆简" panose="02010609000101010101" pitchFamily="49" charset="-122"/>
            </a:endParaRPr>
          </a:p>
        </p:txBody>
      </p:sp>
      <p:pic>
        <p:nvPicPr>
          <p:cNvPr id="1026" name="Picture 2" descr="https://js.ibaotu.com/revision/img/logo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5281" y="1844823"/>
            <a:ext cx="2259061" cy="87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4594053" y="2802290"/>
            <a:ext cx="3201517" cy="407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https://ibaotu.com/ppt/</a:t>
            </a:r>
            <a:r>
              <a:rPr lang="en-US" altLang="zh-CN" sz="2000" kern="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000" kern="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071664" y="4437112"/>
            <a:ext cx="6768752" cy="2160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       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"/>
              </a:rPr>
              <a:t>www.1ppt.com/moban/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</a:t>
            </a:r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www.1ppt.com/hangye/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100" dirty="0">
              <a:solidFill>
                <a:srgbClr val="EEECE1">
                  <a:lumMod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节日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www.1ppt.com/jieri/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PPT</a:t>
            </a:r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素材：       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www.1ppt.com/sucai/</a:t>
            </a:r>
            <a:endParaRPr lang="en-US" altLang="zh-CN" sz="1100" dirty="0">
              <a:solidFill>
                <a:srgbClr val="EEECE1">
                  <a:lumMod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背景图片：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www.1ppt.com/beijing/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PPT</a:t>
            </a:r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图表：       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6"/>
              </a:rPr>
              <a:t>www.1ppt.com/tubiao/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endParaRPr lang="en-US" altLang="zh-CN" sz="1100" dirty="0">
              <a:solidFill>
                <a:srgbClr val="EEECE1">
                  <a:lumMod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优秀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下载：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7"/>
              </a:rPr>
              <a:t>www.1ppt.com/xiazai/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PPT</a:t>
            </a:r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教程：       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8"/>
              </a:rPr>
              <a:t>www.1ppt.com/powerpoint/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endParaRPr lang="en-US" altLang="zh-CN" sz="1100" dirty="0">
              <a:solidFill>
                <a:srgbClr val="EEECE1">
                  <a:lumMod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Word</a:t>
            </a:r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    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9"/>
              </a:rPr>
              <a:t>www.1ppt.com/word/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Excel</a:t>
            </a:r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     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0"/>
              </a:rPr>
              <a:t>www.1ppt.com/excel/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en-US" altLang="zh-CN" sz="1100" dirty="0">
              <a:solidFill>
                <a:srgbClr val="EEECE1">
                  <a:lumMod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个人简历：      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1"/>
              </a:rPr>
              <a:t>www.1ppt.com/jianli/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PPT</a:t>
            </a:r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课件：       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2"/>
              </a:rPr>
              <a:t>www.1ppt.com/kejian/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100" dirty="0">
              <a:solidFill>
                <a:srgbClr val="EEECE1">
                  <a:lumMod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手抄报：          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3"/>
              </a:rPr>
              <a:t>www.1ppt.com/shouchaobao/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试题下载：      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4"/>
              </a:rPr>
              <a:t>www.1ppt.com/shiti/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en-US" altLang="zh-CN" sz="1100" dirty="0">
              <a:solidFill>
                <a:srgbClr val="EEECE1">
                  <a:lumMod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教案下载：      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5"/>
              </a:rPr>
              <a:t>www.1ppt.com/jiaoan/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</a:t>
            </a:r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字体下载：      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6"/>
              </a:rPr>
              <a:t>www.1ppt.com/ziti/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</a:t>
            </a:r>
            <a:endParaRPr lang="zh-CN" altLang="en-US" sz="1100" dirty="0">
              <a:solidFill>
                <a:srgbClr val="EEECE1">
                  <a:lumMod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gray">
          <a:xfrm>
            <a:off x="1524000" y="2998276"/>
            <a:ext cx="9144000" cy="1366829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</a:ln>
        </p:spPr>
        <p:txBody>
          <a:bodyPr wrap="none" anchor="ctr"/>
          <a:lstStyle/>
          <a:p>
            <a:pPr>
              <a:defRPr/>
            </a:pPr>
            <a:endParaRPr lang="zh-CN" altLang="en-US" kern="0" dirty="0">
              <a:solidFill>
                <a:srgbClr val="005397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920306" y="3097346"/>
            <a:ext cx="4103687" cy="1195751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5B8CC1"/>
              </a:buClr>
              <a:defRPr/>
            </a:pPr>
            <a:r>
              <a:rPr lang="zh-CN" altLang="en-US" sz="20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可以在下列情况使用</a:t>
            </a:r>
            <a:endParaRPr lang="zh-CN" altLang="en-US" sz="1200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5B8CC1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2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个人学习、研究。</a:t>
            </a:r>
            <a:endParaRPr lang="zh-CN" altLang="en-US" sz="1200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5B8CC1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2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拷贝模板中的内容用于其它幻灯片母版中使用。</a:t>
            </a:r>
            <a:endParaRPr lang="zh-CN" altLang="en-US" sz="1200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096000" y="3097346"/>
            <a:ext cx="4103688" cy="1195751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5B8CC1"/>
              </a:buClr>
              <a:defRPr/>
            </a:pPr>
            <a:r>
              <a:rPr lang="zh-CN" altLang="en-US" sz="20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不可以在以下情况使用</a:t>
            </a:r>
            <a:endParaRPr lang="zh-CN" altLang="en-US" sz="1050" b="1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5B8CC1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2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任何形式的在线付费下载。</a:t>
            </a:r>
            <a:endParaRPr lang="zh-CN" altLang="en-US" sz="1200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5B8CC1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2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网络转</a:t>
            </a:r>
            <a:r>
              <a:rPr lang="zh-CN" altLang="en-US" sz="1200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载、线上线下传</a:t>
            </a:r>
            <a:r>
              <a:rPr lang="zh-CN" altLang="en-US" sz="12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播。</a:t>
            </a:r>
            <a:endParaRPr lang="zh-CN" altLang="en-GB" sz="1200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26" y="356246"/>
            <a:ext cx="5919787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116705" y="1825625"/>
            <a:ext cx="3957320" cy="43516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711109" y="56297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17600" y="687070"/>
            <a:ext cx="2891790" cy="583565"/>
          </a:xfrm>
          <a:prstGeom prst="rect">
            <a:avLst/>
          </a:prstGeom>
          <a:solidFill>
            <a:schemeClr val="bg2"/>
          </a:solidFill>
          <a:ln w="28575" cmpd="dbl">
            <a:solidFill>
              <a:srgbClr val="AAEDF7"/>
            </a:solidFill>
            <a:prstDash val="sysDot"/>
          </a:ln>
        </p:spPr>
        <p:txBody>
          <a:bodyPr wrap="square">
            <a:spAutoFit/>
          </a:bodyPr>
          <a:p>
            <a:pPr algn="ctr"/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1.</a:t>
            </a:r>
            <a:r>
              <a:rPr lang="zh-CN" alt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分析问卷</a:t>
            </a:r>
            <a:endParaRPr lang="zh-CN" altLang="en-US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45" name="图片 54" descr="7b0a20202020227069636672616d65646573223a20222670666d38353230363936323436262673707432312d312626626474303026267764743238323626266f726773697a653030262670667431323226220a7d0a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</a:extLst>
          </a:blip>
          <a:srcRect/>
          <a:stretch>
            <a:fillRect/>
          </a:stretch>
        </p:blipFill>
        <p:spPr>
          <a:xfrm>
            <a:off x="1303020" y="1529080"/>
            <a:ext cx="9585960" cy="1484630"/>
          </a:xfrm>
          <a:prstGeom prst="rect">
            <a:avLst/>
          </a:prstGeom>
          <a:noFill/>
          <a:ln w="12700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" name="云形标注 2"/>
          <p:cNvSpPr/>
          <p:nvPr/>
        </p:nvSpPr>
        <p:spPr>
          <a:xfrm>
            <a:off x="920750" y="3013710"/>
            <a:ext cx="10123805" cy="3364230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144395" y="3552825"/>
            <a:ext cx="8569960" cy="22860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根据样本数据分析，我们发现点外卖的生活方式已经走入千家万户，但随之产生的外卖袋的处置和利用也成为普遍的社会问题。商家在选择外卖袋更多的是从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材质、实用性、安全性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等方面来考虑，而普通消费者并没有选择外卖袋的权利，但外卖袋的处置和后续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使用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还存在较大的空间。于是，我们研究小组开启了外卖袋及其利用的一系列的研究。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429804" y="44867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77878" y="687387"/>
            <a:ext cx="3860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6" name="组合 35"/>
          <p:cNvGrpSpPr/>
          <p:nvPr>
            <p:custDataLst>
              <p:tags r:id="rId2"/>
            </p:custDataLst>
          </p:nvPr>
        </p:nvGrpSpPr>
        <p:grpSpPr>
          <a:xfrm>
            <a:off x="1281839" y="2158140"/>
            <a:ext cx="1424966" cy="1606787"/>
            <a:chOff x="1281839" y="2168935"/>
            <a:chExt cx="1424966" cy="1606787"/>
          </a:xfrm>
        </p:grpSpPr>
        <p:pic>
          <p:nvPicPr>
            <p:cNvPr id="3" name="图形 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81839" y="2168935"/>
              <a:ext cx="1424966" cy="1606787"/>
            </a:xfrm>
            <a:prstGeom prst="rect">
              <a:avLst/>
            </a:prstGeom>
          </p:spPr>
        </p:pic>
        <p:sp>
          <p:nvSpPr>
            <p:cNvPr id="32" name="矩形 31"/>
            <p:cNvSpPr/>
            <p:nvPr>
              <p:custDataLst>
                <p:tags r:id="rId6"/>
              </p:custDataLst>
            </p:nvPr>
          </p:nvSpPr>
          <p:spPr>
            <a:xfrm>
              <a:off x="1681763" y="2679940"/>
              <a:ext cx="54854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01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37" name="组合 36"/>
          <p:cNvGrpSpPr/>
          <p:nvPr>
            <p:custDataLst>
              <p:tags r:id="rId7"/>
            </p:custDataLst>
          </p:nvPr>
        </p:nvGrpSpPr>
        <p:grpSpPr>
          <a:xfrm>
            <a:off x="4068581" y="2187439"/>
            <a:ext cx="1424966" cy="1606787"/>
            <a:chOff x="4068581" y="2187439"/>
            <a:chExt cx="1424966" cy="1606787"/>
          </a:xfrm>
          <a:solidFill>
            <a:srgbClr val="AAEDF7"/>
          </a:solidFill>
        </p:grpSpPr>
        <p:pic>
          <p:nvPicPr>
            <p:cNvPr id="29" name="图形 28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 cstate="screen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068581" y="2187439"/>
              <a:ext cx="1424966" cy="1606787"/>
            </a:xfrm>
            <a:prstGeom prst="rect">
              <a:avLst/>
            </a:prstGeom>
          </p:spPr>
        </p:pic>
        <p:sp>
          <p:nvSpPr>
            <p:cNvPr id="33" name="矩形 32"/>
            <p:cNvSpPr/>
            <p:nvPr>
              <p:custDataLst>
                <p:tags r:id="rId11"/>
              </p:custDataLst>
            </p:nvPr>
          </p:nvSpPr>
          <p:spPr>
            <a:xfrm>
              <a:off x="4427304" y="2707293"/>
              <a:ext cx="620683" cy="5847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02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38" name="组合 37"/>
          <p:cNvGrpSpPr/>
          <p:nvPr>
            <p:custDataLst>
              <p:tags r:id="rId12"/>
            </p:custDataLst>
          </p:nvPr>
        </p:nvGrpSpPr>
        <p:grpSpPr>
          <a:xfrm>
            <a:off x="6618515" y="2158410"/>
            <a:ext cx="1424966" cy="1606787"/>
            <a:chOff x="6618515" y="2158410"/>
            <a:chExt cx="1424966" cy="1606787"/>
          </a:xfrm>
        </p:grpSpPr>
        <p:pic>
          <p:nvPicPr>
            <p:cNvPr id="30" name="图形 29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18515" y="2158410"/>
              <a:ext cx="1424966" cy="1606787"/>
            </a:xfrm>
            <a:prstGeom prst="rect">
              <a:avLst/>
            </a:prstGeom>
          </p:spPr>
        </p:pic>
        <p:sp>
          <p:nvSpPr>
            <p:cNvPr id="34" name="矩形 33"/>
            <p:cNvSpPr/>
            <p:nvPr>
              <p:custDataLst>
                <p:tags r:id="rId14"/>
              </p:custDataLst>
            </p:nvPr>
          </p:nvSpPr>
          <p:spPr>
            <a:xfrm>
              <a:off x="6964222" y="2679940"/>
              <a:ext cx="65577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03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39" name="组合 38"/>
          <p:cNvGrpSpPr/>
          <p:nvPr>
            <p:custDataLst>
              <p:tags r:id="rId15"/>
            </p:custDataLst>
          </p:nvPr>
        </p:nvGrpSpPr>
        <p:grpSpPr>
          <a:xfrm>
            <a:off x="9268877" y="2187439"/>
            <a:ext cx="1424966" cy="1606787"/>
            <a:chOff x="9268877" y="2187439"/>
            <a:chExt cx="1424966" cy="1606787"/>
          </a:xfrm>
          <a:solidFill>
            <a:srgbClr val="AAEDF7"/>
          </a:solidFill>
        </p:grpSpPr>
        <p:pic>
          <p:nvPicPr>
            <p:cNvPr id="31" name="图形 30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9" cstate="screen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268877" y="2187439"/>
              <a:ext cx="1424966" cy="1606787"/>
            </a:xfrm>
            <a:prstGeom prst="rect">
              <a:avLst/>
            </a:prstGeom>
          </p:spPr>
        </p:pic>
        <p:sp>
          <p:nvSpPr>
            <p:cNvPr id="35" name="矩形 34"/>
            <p:cNvSpPr/>
            <p:nvPr>
              <p:custDataLst>
                <p:tags r:id="rId17"/>
              </p:custDataLst>
            </p:nvPr>
          </p:nvSpPr>
          <p:spPr>
            <a:xfrm>
              <a:off x="9639301" y="2707293"/>
              <a:ext cx="655778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04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10" name="TextBox 76"/>
          <p:cNvSpPr txBox="1"/>
          <p:nvPr>
            <p:custDataLst>
              <p:tags r:id="rId18"/>
            </p:custDataLst>
          </p:nvPr>
        </p:nvSpPr>
        <p:spPr>
          <a:xfrm>
            <a:off x="905510" y="4059555"/>
            <a:ext cx="1938020" cy="3987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zh-CN" altLang="en-US" sz="2000" b="1" dirty="0">
                <a:solidFill>
                  <a:prstClr val="black">
                    <a:alpha val="95000"/>
                  </a:prstClr>
                </a:solidFill>
                <a:cs typeface="+mn-ea"/>
                <a:sym typeface="+mn-lt"/>
              </a:rPr>
              <a:t>外卖袋的材质</a:t>
            </a:r>
            <a:endParaRPr lang="zh-CN" altLang="en-US" sz="2000" b="1" dirty="0">
              <a:solidFill>
                <a:prstClr val="black">
                  <a:alpha val="9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11" name="TextBox 76"/>
          <p:cNvSpPr txBox="1"/>
          <p:nvPr>
            <p:custDataLst>
              <p:tags r:id="rId19"/>
            </p:custDataLst>
          </p:nvPr>
        </p:nvSpPr>
        <p:spPr>
          <a:xfrm>
            <a:off x="3668395" y="4004945"/>
            <a:ext cx="1938020" cy="3987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lvl="0" algn="r">
              <a:defRPr/>
            </a:pPr>
            <a:r>
              <a:rPr lang="zh-CN" altLang="en-US" sz="2000" b="1" dirty="0">
                <a:solidFill>
                  <a:prstClr val="black">
                    <a:alpha val="95000"/>
                  </a:prstClr>
                </a:solidFill>
                <a:cs typeface="+mn-ea"/>
                <a:sym typeface="+mn-lt"/>
              </a:rPr>
              <a:t>外卖袋的</a:t>
            </a:r>
            <a:r>
              <a:rPr lang="zh-CN" altLang="en-US" sz="2000" b="1" dirty="0">
                <a:solidFill>
                  <a:prstClr val="black">
                    <a:alpha val="95000"/>
                  </a:prstClr>
                </a:solidFill>
                <a:cs typeface="+mn-ea"/>
                <a:sym typeface="+mn-lt"/>
              </a:rPr>
              <a:t>外观</a:t>
            </a:r>
            <a:endParaRPr lang="zh-CN" altLang="en-US" sz="2000" b="1" dirty="0">
              <a:solidFill>
                <a:prstClr val="black">
                  <a:alpha val="9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12" name="TextBox 76"/>
          <p:cNvSpPr txBox="1"/>
          <p:nvPr>
            <p:custDataLst>
              <p:tags r:id="rId20"/>
            </p:custDataLst>
          </p:nvPr>
        </p:nvSpPr>
        <p:spPr>
          <a:xfrm>
            <a:off x="5908675" y="3999865"/>
            <a:ext cx="2570480" cy="3987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lvl="0" algn="r">
              <a:defRPr/>
            </a:pPr>
            <a:r>
              <a:rPr lang="zh-CN" altLang="en-US" sz="2000" b="1" dirty="0">
                <a:solidFill>
                  <a:prstClr val="black">
                    <a:alpha val="95000"/>
                  </a:prstClr>
                </a:solidFill>
                <a:cs typeface="+mn-ea"/>
                <a:sym typeface="+mn-lt"/>
              </a:rPr>
              <a:t>外卖袋的</a:t>
            </a:r>
            <a:r>
              <a:rPr lang="zh-CN" altLang="en-US" sz="2000" b="1" dirty="0">
                <a:solidFill>
                  <a:prstClr val="black">
                    <a:alpha val="95000"/>
                  </a:prstClr>
                </a:solidFill>
                <a:cs typeface="+mn-ea"/>
                <a:sym typeface="+mn-lt"/>
              </a:rPr>
              <a:t>安全性</a:t>
            </a:r>
            <a:endParaRPr lang="zh-CN" altLang="en-US" sz="2000" b="1" dirty="0">
              <a:solidFill>
                <a:prstClr val="black">
                  <a:alpha val="9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13" name="TextBox 76"/>
          <p:cNvSpPr txBox="1"/>
          <p:nvPr>
            <p:custDataLst>
              <p:tags r:id="rId21"/>
            </p:custDataLst>
          </p:nvPr>
        </p:nvSpPr>
        <p:spPr>
          <a:xfrm>
            <a:off x="8514715" y="3974465"/>
            <a:ext cx="2570480" cy="3987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lvl="0" algn="r">
              <a:defRPr/>
            </a:pPr>
            <a:r>
              <a:rPr lang="zh-CN" altLang="en-US" sz="2000" b="1" dirty="0">
                <a:solidFill>
                  <a:prstClr val="black">
                    <a:alpha val="95000"/>
                  </a:prstClr>
                </a:solidFill>
                <a:cs typeface="+mn-ea"/>
                <a:sym typeface="+mn-lt"/>
              </a:rPr>
              <a:t>外卖袋的再利用</a:t>
            </a:r>
            <a:r>
              <a:rPr lang="zh-CN" altLang="en-US" sz="2000" b="1" dirty="0">
                <a:solidFill>
                  <a:prstClr val="black">
                    <a:alpha val="95000"/>
                  </a:prstClr>
                </a:solidFill>
                <a:cs typeface="+mn-ea"/>
                <a:sym typeface="+mn-lt"/>
              </a:rPr>
              <a:t>性</a:t>
            </a:r>
            <a:endParaRPr lang="zh-CN" altLang="en-US" sz="2000" b="1" dirty="0">
              <a:solidFill>
                <a:prstClr val="black">
                  <a:alpha val="9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17600" y="687070"/>
            <a:ext cx="2550160" cy="583565"/>
          </a:xfrm>
          <a:prstGeom prst="rect">
            <a:avLst/>
          </a:prstGeom>
          <a:solidFill>
            <a:schemeClr val="bg2"/>
          </a:solidFill>
          <a:ln w="28575" cmpd="dbl">
            <a:solidFill>
              <a:srgbClr val="AAEDF7"/>
            </a:solidFill>
            <a:prstDash val="sysDot"/>
          </a:ln>
        </p:spPr>
        <p:txBody>
          <a:bodyPr wrap="square">
            <a:spAutoFit/>
          </a:bodyPr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2.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确定方向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178931" y="1465942"/>
            <a:ext cx="3484044" cy="43769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862586" y="2888343"/>
            <a:ext cx="2647931" cy="396965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702509" y="2908072"/>
            <a:ext cx="566928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三、解决</a:t>
            </a:r>
            <a:r>
              <a:rPr lang="zh-CN" altLang="en-US" sz="72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问题</a:t>
            </a:r>
            <a:endParaRPr lang="zh-CN" altLang="en-US" sz="7200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256.66062992125984,&quot;left&quot;:401.29968503936993,&quot;top&quot;:146.69653543307086,&quot;width&quot;:449.1562204724411}"/>
</p:tagLst>
</file>

<file path=ppt/tags/tag10.xml><?xml version="1.0" encoding="utf-8"?>
<p:tagLst xmlns:p="http://schemas.openxmlformats.org/presentationml/2006/main">
  <p:tag name="KSO_WM_DIAGRAM_VIRTUALLY_FRAME" val="{&quot;height&quot;:256.66062992125984,&quot;left&quot;:401.29968503936993,&quot;top&quot;:146.69653543307086,&quot;width&quot;:449.1562204724411}"/>
</p:tagLst>
</file>

<file path=ppt/tags/tag100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101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102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103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104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105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106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107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108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109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11.xml><?xml version="1.0" encoding="utf-8"?>
<p:tagLst xmlns:p="http://schemas.openxmlformats.org/presentationml/2006/main">
  <p:tag name="KSO_WM_DIAGRAM_VIRTUALLY_FRAME" val="{&quot;height&quot;:256.66062992125984,&quot;left&quot;:401.29968503936993,&quot;top&quot;:146.69653543307086,&quot;width&quot;:449.1562204724411}"/>
</p:tagLst>
</file>

<file path=ppt/tags/tag110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11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12.xml><?xml version="1.0" encoding="utf-8"?>
<p:tagLst xmlns:p="http://schemas.openxmlformats.org/presentationml/2006/main">
  <p:tag name="KSO_WM_DIAGRAM_VIRTUALLY_FRAME" val="{&quot;height&quot;:390.4111811023623,&quot;left&quot;:108.00708661417323,&quot;top&quot;:126.10047244094486,&quot;width&quot;:929.6285826771652}"/>
</p:tagLst>
</file>

<file path=ppt/tags/tag113.xml><?xml version="1.0" encoding="utf-8"?>
<p:tagLst xmlns:p="http://schemas.openxmlformats.org/presentationml/2006/main">
  <p:tag name="KSO_WM_DIAGRAM_VIRTUALLY_FRAME" val="{&quot;height&quot;:390.4111811023623,&quot;left&quot;:108.00708661417323,&quot;top&quot;:126.10047244094486,&quot;width&quot;:929.6285826771652}"/>
</p:tagLst>
</file>

<file path=ppt/tags/tag114.xml><?xml version="1.0" encoding="utf-8"?>
<p:tagLst xmlns:p="http://schemas.openxmlformats.org/presentationml/2006/main">
  <p:tag name="KSO_WM_DIAGRAM_VIRTUALLY_FRAME" val="{&quot;height&quot;:390.4111811023623,&quot;left&quot;:108.00708661417323,&quot;top&quot;:126.10047244094486,&quot;width&quot;:929.6285826771652}"/>
</p:tagLst>
</file>

<file path=ppt/tags/tag115.xml><?xml version="1.0" encoding="utf-8"?>
<p:tagLst xmlns:p="http://schemas.openxmlformats.org/presentationml/2006/main">
  <p:tag name="KSO_WM_DIAGRAM_VIRTUALLY_FRAME" val="{&quot;height&quot;:390.4111811023623,&quot;left&quot;:108.00708661417323,&quot;top&quot;:126.10047244094486,&quot;width&quot;:929.6285826771652}"/>
</p:tagLst>
</file>

<file path=ppt/tags/tag116.xml><?xml version="1.0" encoding="utf-8"?>
<p:tagLst xmlns:p="http://schemas.openxmlformats.org/presentationml/2006/main">
  <p:tag name="KSO_WM_DIAGRAM_VIRTUALLY_FRAME" val="{&quot;height&quot;:390.4111811023623,&quot;left&quot;:108.00708661417323,&quot;top&quot;:126.10047244094486,&quot;width&quot;:929.6285826771652}"/>
</p:tagLst>
</file>

<file path=ppt/tags/tag117.xml><?xml version="1.0" encoding="utf-8"?>
<p:tagLst xmlns:p="http://schemas.openxmlformats.org/presentationml/2006/main">
  <p:tag name="KSO_WM_DIAGRAM_VIRTUALLY_FRAME" val="{&quot;height&quot;:390.4111811023623,&quot;left&quot;:108.00708661417323,&quot;top&quot;:126.10047244094486,&quot;width&quot;:929.6285826771652}"/>
</p:tagLst>
</file>

<file path=ppt/tags/tag118.xml><?xml version="1.0" encoding="utf-8"?>
<p:tagLst xmlns:p="http://schemas.openxmlformats.org/presentationml/2006/main">
  <p:tag name="KSO_WM_DIAGRAM_VIRTUALLY_FRAME" val="{&quot;height&quot;:390.4111811023623,&quot;left&quot;:108.00708661417323,&quot;top&quot;:126.10047244094486,&quot;width&quot;:929.6285826771652}"/>
</p:tagLst>
</file>

<file path=ppt/tags/tag119.xml><?xml version="1.0" encoding="utf-8"?>
<p:tagLst xmlns:p="http://schemas.openxmlformats.org/presentationml/2006/main">
  <p:tag name="KSO_WM_DIAGRAM_VIRTUALLY_FRAME" val="{&quot;height&quot;:390.4111811023623,&quot;left&quot;:108.00708661417323,&quot;top&quot;:126.10047244094486,&quot;width&quot;:929.6285826771652}"/>
</p:tagLst>
</file>

<file path=ppt/tags/tag12.xml><?xml version="1.0" encoding="utf-8"?>
<p:tagLst xmlns:p="http://schemas.openxmlformats.org/presentationml/2006/main">
  <p:tag name="KSO_WM_DIAGRAM_VIRTUALLY_FRAME" val="{&quot;height&quot;:244.38629921259843,&quot;left&quot;:71.3,&quot;top&quot;:169.93228346456692,&quot;width&quot;:803.9019685039369}"/>
</p:tagLst>
</file>

<file path=ppt/tags/tag120.xml><?xml version="1.0" encoding="utf-8"?>
<p:tagLst xmlns:p="http://schemas.openxmlformats.org/presentationml/2006/main">
  <p:tag name="KSO_WM_DIAGRAM_VIRTUALLY_FRAME" val="{&quot;height&quot;:390.4111811023623,&quot;left&quot;:108.00708661417323,&quot;top&quot;:126.10047244094486,&quot;width&quot;:929.6285826771652}"/>
</p:tagLst>
</file>

<file path=ppt/tags/tag121.xml><?xml version="1.0" encoding="utf-8"?>
<p:tagLst xmlns:p="http://schemas.openxmlformats.org/presentationml/2006/main">
  <p:tag name="KSO_WM_DIAGRAM_VIRTUALLY_FRAME" val="{&quot;height&quot;:390.4111811023623,&quot;left&quot;:108.00708661417323,&quot;top&quot;:126.10047244094486,&quot;width&quot;:929.6285826771652}"/>
</p:tagLst>
</file>

<file path=ppt/tags/tag122.xml><?xml version="1.0" encoding="utf-8"?>
<p:tagLst xmlns:p="http://schemas.openxmlformats.org/presentationml/2006/main">
  <p:tag name="KSO_WM_DIAGRAM_VIRTUALLY_FRAME" val="{&quot;height&quot;:390.4111811023623,&quot;left&quot;:108.00708661417323,&quot;top&quot;:126.10047244094486,&quot;width&quot;:929.6285826771652}"/>
</p:tagLst>
</file>

<file path=ppt/tags/tag123.xml><?xml version="1.0" encoding="utf-8"?>
<p:tagLst xmlns:p="http://schemas.openxmlformats.org/presentationml/2006/main">
  <p:tag name="KSO_WM_DIAGRAM_VIRTUALLY_FRAME" val="{&quot;height&quot;:390.4111811023623,&quot;left&quot;:108.00708661417323,&quot;top&quot;:126.10047244094486,&quot;width&quot;:929.6285826771652}"/>
</p:tagLst>
</file>

<file path=ppt/tags/tag124.xml><?xml version="1.0" encoding="utf-8"?>
<p:tagLst xmlns:p="http://schemas.openxmlformats.org/presentationml/2006/main">
  <p:tag name="KSO_WM_DIAGRAM_VIRTUALLY_FRAME" val="{&quot;height&quot;:390.4111811023623,&quot;left&quot;:108.00708661417323,&quot;top&quot;:126.10047244094486,&quot;width&quot;:929.6285826771652}"/>
</p:tagLst>
</file>

<file path=ppt/tags/tag125.xml><?xml version="1.0" encoding="utf-8"?>
<p:tagLst xmlns:p="http://schemas.openxmlformats.org/presentationml/2006/main">
  <p:tag name="KSO_WM_DIAGRAM_VIRTUALLY_FRAME" val="{&quot;height&quot;:390.4111811023623,&quot;left&quot;:108.00708661417323,&quot;top&quot;:126.10047244094486,&quot;width&quot;:929.6285826771652}"/>
</p:tagLst>
</file>

<file path=ppt/tags/tag126.xml><?xml version="1.0" encoding="utf-8"?>
<p:tagLst xmlns:p="http://schemas.openxmlformats.org/presentationml/2006/main">
  <p:tag name="KSO_WM_DIAGRAM_VIRTUALLY_FRAME" val="{&quot;height&quot;:390.4111811023623,&quot;left&quot;:108.00708661417323,&quot;top&quot;:126.10047244094486,&quot;width&quot;:929.6285826771652}"/>
</p:tagLst>
</file>

<file path=ppt/tags/tag127.xml><?xml version="1.0" encoding="utf-8"?>
<p:tagLst xmlns:p="http://schemas.openxmlformats.org/presentationml/2006/main">
  <p:tag name="KSO_WM_DIAGRAM_VIRTUALLY_FRAME" val="{&quot;height&quot;:390.4111811023623,&quot;left&quot;:108.00708661417323,&quot;top&quot;:126.10047244094486,&quot;width&quot;:929.6285826771652}"/>
</p:tagLst>
</file>

<file path=ppt/tags/tag128.xml><?xml version="1.0" encoding="utf-8"?>
<p:tagLst xmlns:p="http://schemas.openxmlformats.org/presentationml/2006/main">
  <p:tag name="KSO_WM_DIAGRAM_VIRTUALLY_FRAME" val="{&quot;height&quot;:390.4111811023623,&quot;left&quot;:108.00708661417323,&quot;top&quot;:126.10047244094486,&quot;width&quot;:929.6285826771652}"/>
</p:tagLst>
</file>

<file path=ppt/tags/tag129.xml><?xml version="1.0" encoding="utf-8"?>
<p:tagLst xmlns:p="http://schemas.openxmlformats.org/presentationml/2006/main">
  <p:tag name="KSO_WM_DIAGRAM_VIRTUALLY_FRAME" val="{&quot;height&quot;:390.4111811023623,&quot;left&quot;:108.00708661417323,&quot;top&quot;:126.10047244094486,&quot;width&quot;:929.6285826771652}"/>
</p:tagLst>
</file>

<file path=ppt/tags/tag13.xml><?xml version="1.0" encoding="utf-8"?>
<p:tagLst xmlns:p="http://schemas.openxmlformats.org/presentationml/2006/main">
  <p:tag name="KSO_WM_DIAGRAM_VIRTUALLY_FRAME" val="{&quot;height&quot;:244.38629921259843,&quot;left&quot;:71.3,&quot;top&quot;:169.93228346456692,&quot;width&quot;:803.9019685039369}"/>
</p:tagLst>
</file>

<file path=ppt/tags/tag130.xml><?xml version="1.0" encoding="utf-8"?>
<p:tagLst xmlns:p="http://schemas.openxmlformats.org/presentationml/2006/main">
  <p:tag name="KSO_WM_DIAGRAM_VIRTUALLY_FRAME" val="{&quot;height&quot;:390.4111811023623,&quot;left&quot;:108.00708661417323,&quot;top&quot;:126.10047244094486,&quot;width&quot;:929.6285826771652}"/>
</p:tagLst>
</file>

<file path=ppt/tags/tag131.xml><?xml version="1.0" encoding="utf-8"?>
<p:tagLst xmlns:p="http://schemas.openxmlformats.org/presentationml/2006/main">
  <p:tag name="KSO_WM_DIAGRAM_VIRTUALLY_FRAME" val="{&quot;height&quot;:292.33401574803145,&quot;left&quot;:94.04291338582678,&quot;top&quot;:153.28220472440944,&quot;width&quot;:800.1118110236218}"/>
</p:tagLst>
</file>

<file path=ppt/tags/tag132.xml><?xml version="1.0" encoding="utf-8"?>
<p:tagLst xmlns:p="http://schemas.openxmlformats.org/presentationml/2006/main">
  <p:tag name="KSO_WM_DIAGRAM_VIRTUALLY_FRAME" val="{&quot;height&quot;:292.33401574803145,&quot;left&quot;:94.04291338582678,&quot;top&quot;:153.28220472440944,&quot;width&quot;:800.1118110236218}"/>
</p:tagLst>
</file>

<file path=ppt/tags/tag133.xml><?xml version="1.0" encoding="utf-8"?>
<p:tagLst xmlns:p="http://schemas.openxmlformats.org/presentationml/2006/main">
  <p:tag name="KSO_WM_DIAGRAM_VIRTUALLY_FRAME" val="{&quot;height&quot;:292.33401574803145,&quot;left&quot;:94.04291338582678,&quot;top&quot;:153.28220472440944,&quot;width&quot;:800.1118110236218}"/>
</p:tagLst>
</file>

<file path=ppt/tags/tag134.xml><?xml version="1.0" encoding="utf-8"?>
<p:tagLst xmlns:p="http://schemas.openxmlformats.org/presentationml/2006/main">
  <p:tag name="KSO_WM_DIAGRAM_VIRTUALLY_FRAME" val="{&quot;height&quot;:292.33401574803145,&quot;left&quot;:94.04291338582678,&quot;top&quot;:153.28220472440944,&quot;width&quot;:800.1118110236218}"/>
</p:tagLst>
</file>

<file path=ppt/tags/tag135.xml><?xml version="1.0" encoding="utf-8"?>
<p:tagLst xmlns:p="http://schemas.openxmlformats.org/presentationml/2006/main">
  <p:tag name="KSO_WM_DIAGRAM_VIRTUALLY_FRAME" val="{&quot;height&quot;:292.33401574803145,&quot;left&quot;:94.04291338582678,&quot;top&quot;:153.28220472440944,&quot;width&quot;:800.1118110236218}"/>
</p:tagLst>
</file>

<file path=ppt/tags/tag136.xml><?xml version="1.0" encoding="utf-8"?>
<p:tagLst xmlns:p="http://schemas.openxmlformats.org/presentationml/2006/main">
  <p:tag name="KSO_WM_DIAGRAM_VIRTUALLY_FRAME" val="{&quot;height&quot;:292.33401574803145,&quot;left&quot;:94.04291338582678,&quot;top&quot;:153.28220472440944,&quot;width&quot;:800.1118110236218}"/>
</p:tagLst>
</file>

<file path=ppt/tags/tag137.xml><?xml version="1.0" encoding="utf-8"?>
<p:tagLst xmlns:p="http://schemas.openxmlformats.org/presentationml/2006/main">
  <p:tag name="KSO_WM_DIAGRAM_VIRTUALLY_FRAME" val="{&quot;height&quot;:292.33401574803145,&quot;left&quot;:94.04291338582678,&quot;top&quot;:153.28220472440944,&quot;width&quot;:800.1118110236218}"/>
</p:tagLst>
</file>

<file path=ppt/tags/tag138.xml><?xml version="1.0" encoding="utf-8"?>
<p:tagLst xmlns:p="http://schemas.openxmlformats.org/presentationml/2006/main">
  <p:tag name="KSO_WM_DIAGRAM_VIRTUALLY_FRAME" val="{&quot;height&quot;:292.33401574803145,&quot;left&quot;:94.04291338582678,&quot;top&quot;:153.28220472440944,&quot;width&quot;:800.1118110236218}"/>
</p:tagLst>
</file>

<file path=ppt/tags/tag139.xml><?xml version="1.0" encoding="utf-8"?>
<p:tagLst xmlns:p="http://schemas.openxmlformats.org/presentationml/2006/main">
  <p:tag name="KSO_WM_DIAGRAM_VIRTUALLY_FRAME" val="{&quot;height&quot;:292.33401574803145,&quot;left&quot;:94.04291338582678,&quot;top&quot;:153.28220472440944,&quot;width&quot;:800.1118110236218}"/>
</p:tagLst>
</file>

<file path=ppt/tags/tag14.xml><?xml version="1.0" encoding="utf-8"?>
<p:tagLst xmlns:p="http://schemas.openxmlformats.org/presentationml/2006/main">
  <p:tag name="KSO_WM_DIAGRAM_VIRTUALLY_FRAME" val="{&quot;height&quot;:244.38629921259843,&quot;left&quot;:71.3,&quot;top&quot;:169.93228346456692,&quot;width&quot;:803.9019685039369}"/>
</p:tagLst>
</file>

<file path=ppt/tags/tag140.xml><?xml version="1.0" encoding="utf-8"?>
<p:tagLst xmlns:p="http://schemas.openxmlformats.org/presentationml/2006/main">
  <p:tag name="KSO_WM_DIAGRAM_VIRTUALLY_FRAME" val="{&quot;height&quot;:292.33401574803145,&quot;left&quot;:94.04291338582678,&quot;top&quot;:153.28220472440944,&quot;width&quot;:800.1118110236218}"/>
</p:tagLst>
</file>

<file path=ppt/tags/tag141.xml><?xml version="1.0" encoding="utf-8"?>
<p:tagLst xmlns:p="http://schemas.openxmlformats.org/presentationml/2006/main">
  <p:tag name="KSO_WM_DIAGRAM_VIRTUALLY_FRAME" val="{&quot;height&quot;:292.33401574803145,&quot;left&quot;:94.04291338582678,&quot;top&quot;:153.28220472440944,&quot;width&quot;:800.1118110236218}"/>
</p:tagLst>
</file>

<file path=ppt/tags/tag142.xml><?xml version="1.0" encoding="utf-8"?>
<p:tagLst xmlns:p="http://schemas.openxmlformats.org/presentationml/2006/main">
  <p:tag name="KSO_WM_DIAGRAM_VIRTUALLY_FRAME" val="{&quot;height&quot;:292.33401574803145,&quot;left&quot;:94.04291338582678,&quot;top&quot;:153.28220472440944,&quot;width&quot;:800.1118110236218}"/>
</p:tagLst>
</file>

<file path=ppt/tags/tag143.xml><?xml version="1.0" encoding="utf-8"?>
<p:tagLst xmlns:p="http://schemas.openxmlformats.org/presentationml/2006/main">
  <p:tag name="KSO_WM_DIAGRAM_VIRTUALLY_FRAME" val="{&quot;height&quot;:292.33401574803145,&quot;left&quot;:94.04291338582678,&quot;top&quot;:153.28220472440944,&quot;width&quot;:800.1118110236218}"/>
</p:tagLst>
</file>

<file path=ppt/tags/tag144.xml><?xml version="1.0" encoding="utf-8"?>
<p:tagLst xmlns:p="http://schemas.openxmlformats.org/presentationml/2006/main">
  <p:tag name="KSO_WM_DIAGRAM_VIRTUALLY_FRAME" val="{&quot;height&quot;:292.33401574803145,&quot;left&quot;:94.04291338582678,&quot;top&quot;:153.28220472440944,&quot;width&quot;:800.1118110236218}"/>
</p:tagLst>
</file>

<file path=ppt/tags/tag145.xml><?xml version="1.0" encoding="utf-8"?>
<p:tagLst xmlns:p="http://schemas.openxmlformats.org/presentationml/2006/main">
  <p:tag name="KSO_WM_DIAGRAM_VIRTUALLY_FRAME" val="{&quot;height&quot;:292.33401574803145,&quot;left&quot;:94.04291338582678,&quot;top&quot;:153.28220472440944,&quot;width&quot;:800.1118110236218}"/>
</p:tagLst>
</file>

<file path=ppt/tags/tag146.xml><?xml version="1.0" encoding="utf-8"?>
<p:tagLst xmlns:p="http://schemas.openxmlformats.org/presentationml/2006/main">
  <p:tag name="KSO_WM_DIAGRAM_VIRTUALLY_FRAME" val="{&quot;height&quot;:292.33401574803145,&quot;left&quot;:94.04291338582678,&quot;top&quot;:153.28220472440944,&quot;width&quot;:800.1118110236218}"/>
</p:tagLst>
</file>

<file path=ppt/tags/tag147.xml><?xml version="1.0" encoding="utf-8"?>
<p:tagLst xmlns:p="http://schemas.openxmlformats.org/presentationml/2006/main">
  <p:tag name="KSO_WM_DIAGRAM_VIRTUALLY_FRAME" val="{&quot;height&quot;:292.33401574803145,&quot;left&quot;:94.04291338582678,&quot;top&quot;:153.28220472440944,&quot;width&quot;:800.1118110236218}"/>
</p:tagLst>
</file>

<file path=ppt/tags/tag148.xml><?xml version="1.0" encoding="utf-8"?>
<p:tagLst xmlns:p="http://schemas.openxmlformats.org/presentationml/2006/main">
  <p:tag name="KSO_WM_DIAGRAM_VIRTUALLY_FRAME" val="{&quot;height&quot;:292.33401574803145,&quot;left&quot;:94.04291338582678,&quot;top&quot;:153.28220472440944,&quot;width&quot;:800.1118110236218}"/>
</p:tagLst>
</file>

<file path=ppt/tags/tag149.xml><?xml version="1.0" encoding="utf-8"?>
<p:tagLst xmlns:p="http://schemas.openxmlformats.org/presentationml/2006/main">
  <p:tag name="KSO_WM_DIAGRAM_VIRTUALLY_FRAME" val="{&quot;height&quot;:292.33401574803145,&quot;left&quot;:94.04291338582678,&quot;top&quot;:153.28220472440944,&quot;width&quot;:800.1118110236218}"/>
</p:tagLst>
</file>

<file path=ppt/tags/tag15.xml><?xml version="1.0" encoding="utf-8"?>
<p:tagLst xmlns:p="http://schemas.openxmlformats.org/presentationml/2006/main">
  <p:tag name="KSO_WM_DIAGRAM_VIRTUALLY_FRAME" val="{&quot;height&quot;:244.38629921259843,&quot;left&quot;:71.3,&quot;top&quot;:169.93228346456692,&quot;width&quot;:803.9019685039369}"/>
</p:tagLst>
</file>

<file path=ppt/tags/tag150.xml><?xml version="1.0" encoding="utf-8"?>
<p:tagLst xmlns:p="http://schemas.openxmlformats.org/presentationml/2006/main">
  <p:tag name="KSO_WM_DIAGRAM_VIRTUALLY_FRAME" val="{&quot;height&quot;:292.33401574803145,&quot;left&quot;:94.04291338582678,&quot;top&quot;:153.28220472440944,&quot;width&quot;:800.1118110236218}"/>
</p:tagLst>
</file>

<file path=ppt/tags/tag151.xml><?xml version="1.0" encoding="utf-8"?>
<p:tagLst xmlns:p="http://schemas.openxmlformats.org/presentationml/2006/main">
  <p:tag name="KSO_WM_DIAGRAM_VIRTUALLY_FRAME" val="{&quot;height&quot;:292.33401574803145,&quot;left&quot;:94.04291338582678,&quot;top&quot;:153.28220472440944,&quot;width&quot;:800.1118110236218}"/>
</p:tagLst>
</file>

<file path=ppt/tags/tag152.xml><?xml version="1.0" encoding="utf-8"?>
<p:tagLst xmlns:p="http://schemas.openxmlformats.org/presentationml/2006/main">
  <p:tag name="KSO_WM_DIAGRAM_VIRTUALLY_FRAME" val="{&quot;height&quot;:292.33401574803145,&quot;left&quot;:94.04291338582678,&quot;top&quot;:153.28220472440944,&quot;width&quot;:800.1118110236218}"/>
</p:tagLst>
</file>

<file path=ppt/tags/tag153.xml><?xml version="1.0" encoding="utf-8"?>
<p:tagLst xmlns:p="http://schemas.openxmlformats.org/presentationml/2006/main">
  <p:tag name="KSO_WM_DIAGRAM_VIRTUALLY_FRAME" val="{&quot;height&quot;:292.33401574803145,&quot;left&quot;:94.04291338582678,&quot;top&quot;:153.28220472440944,&quot;width&quot;:800.1118110236218}"/>
</p:tagLst>
</file>

<file path=ppt/tags/tag154.xml><?xml version="1.0" encoding="utf-8"?>
<p:tagLst xmlns:p="http://schemas.openxmlformats.org/presentationml/2006/main">
  <p:tag name="KSO_WM_DIAGRAM_VIRTUALLY_FRAME" val="{&quot;height&quot;:292.33401574803145,&quot;left&quot;:94.04291338582678,&quot;top&quot;:153.28220472440944,&quot;width&quot;:800.1118110236218}"/>
</p:tagLst>
</file>

<file path=ppt/tags/tag155.xml><?xml version="1.0" encoding="utf-8"?>
<p:tagLst xmlns:p="http://schemas.openxmlformats.org/presentationml/2006/main">
  <p:tag name="PA" val="v4.0.0"/>
</p:tagLst>
</file>

<file path=ppt/tags/tag156.xml><?xml version="1.0" encoding="utf-8"?>
<p:tagLst xmlns:p="http://schemas.openxmlformats.org/presentationml/2006/main">
  <p:tag name="ISPRING_PRESENTATION_TITLE" val="环保不止一小时"/>
  <p:tag name="commondata" val="eyJoZGlkIjoiYWM5Nzk2YjJjZmMwNTAwMTQ5YTA0YTYxNjEwNWQwNjQifQ=="/>
</p:tagLst>
</file>

<file path=ppt/tags/tag16.xml><?xml version="1.0" encoding="utf-8"?>
<p:tagLst xmlns:p="http://schemas.openxmlformats.org/presentationml/2006/main">
  <p:tag name="KSO_WM_DIAGRAM_VIRTUALLY_FRAME" val="{&quot;height&quot;:244.38629921259843,&quot;left&quot;:71.3,&quot;top&quot;:169.93228346456692,&quot;width&quot;:803.9019685039369}"/>
</p:tagLst>
</file>

<file path=ppt/tags/tag17.xml><?xml version="1.0" encoding="utf-8"?>
<p:tagLst xmlns:p="http://schemas.openxmlformats.org/presentationml/2006/main">
  <p:tag name="KSO_WM_DIAGRAM_VIRTUALLY_FRAME" val="{&quot;height&quot;:244.38629921259843,&quot;left&quot;:71.3,&quot;top&quot;:169.93228346456692,&quot;width&quot;:803.9019685039369}"/>
</p:tagLst>
</file>

<file path=ppt/tags/tag18.xml><?xml version="1.0" encoding="utf-8"?>
<p:tagLst xmlns:p="http://schemas.openxmlformats.org/presentationml/2006/main">
  <p:tag name="KSO_WM_DIAGRAM_VIRTUALLY_FRAME" val="{&quot;height&quot;:244.38629921259843,&quot;left&quot;:71.3,&quot;top&quot;:169.93228346456692,&quot;width&quot;:803.9019685039369}"/>
</p:tagLst>
</file>

<file path=ppt/tags/tag19.xml><?xml version="1.0" encoding="utf-8"?>
<p:tagLst xmlns:p="http://schemas.openxmlformats.org/presentationml/2006/main">
  <p:tag name="KSO_WM_DIAGRAM_VIRTUALLY_FRAME" val="{&quot;height&quot;:244.38629921259843,&quot;left&quot;:71.3,&quot;top&quot;:169.93228346456692,&quot;width&quot;:803.9019685039369}"/>
</p:tagLst>
</file>

<file path=ppt/tags/tag2.xml><?xml version="1.0" encoding="utf-8"?>
<p:tagLst xmlns:p="http://schemas.openxmlformats.org/presentationml/2006/main">
  <p:tag name="KSO_WM_DIAGRAM_VIRTUALLY_FRAME" val="{&quot;height&quot;:256.66062992125984,&quot;left&quot;:401.29968503936993,&quot;top&quot;:146.69653543307086,&quot;width&quot;:449.1562204724411}"/>
</p:tagLst>
</file>

<file path=ppt/tags/tag20.xml><?xml version="1.0" encoding="utf-8"?>
<p:tagLst xmlns:p="http://schemas.openxmlformats.org/presentationml/2006/main">
  <p:tag name="KSO_WM_DIAGRAM_VIRTUALLY_FRAME" val="{&quot;height&quot;:244.38629921259843,&quot;left&quot;:71.3,&quot;top&quot;:169.93228346456692,&quot;width&quot;:803.9019685039369}"/>
</p:tagLst>
</file>

<file path=ppt/tags/tag21.xml><?xml version="1.0" encoding="utf-8"?>
<p:tagLst xmlns:p="http://schemas.openxmlformats.org/presentationml/2006/main">
  <p:tag name="KSO_WM_DIAGRAM_VIRTUALLY_FRAME" val="{&quot;height&quot;:244.38629921259843,&quot;left&quot;:71.3,&quot;top&quot;:169.93228346456692,&quot;width&quot;:803.9019685039369}"/>
</p:tagLst>
</file>

<file path=ppt/tags/tag22.xml><?xml version="1.0" encoding="utf-8"?>
<p:tagLst xmlns:p="http://schemas.openxmlformats.org/presentationml/2006/main">
  <p:tag name="KSO_WM_DIAGRAM_VIRTUALLY_FRAME" val="{&quot;height&quot;:244.38629921259843,&quot;left&quot;:71.3,&quot;top&quot;:169.93228346456692,&quot;width&quot;:803.9019685039369}"/>
</p:tagLst>
</file>

<file path=ppt/tags/tag23.xml><?xml version="1.0" encoding="utf-8"?>
<p:tagLst xmlns:p="http://schemas.openxmlformats.org/presentationml/2006/main">
  <p:tag name="KSO_WM_DIAGRAM_VIRTUALLY_FRAME" val="{&quot;height&quot;:244.38629921259843,&quot;left&quot;:71.3,&quot;top&quot;:169.93228346456692,&quot;width&quot;:803.9019685039369}"/>
</p:tagLst>
</file>

<file path=ppt/tags/tag24.xml><?xml version="1.0" encoding="utf-8"?>
<p:tagLst xmlns:p="http://schemas.openxmlformats.org/presentationml/2006/main">
  <p:tag name="KSO_WM_DIAGRAM_VIRTUALLY_FRAME" val="{&quot;height&quot;:244.38629921259843,&quot;left&quot;:71.3,&quot;top&quot;:169.93228346456692,&quot;width&quot;:803.9019685039369}"/>
</p:tagLst>
</file>

<file path=ppt/tags/tag25.xml><?xml version="1.0" encoding="utf-8"?>
<p:tagLst xmlns:p="http://schemas.openxmlformats.org/presentationml/2006/main">
  <p:tag name="KSO_WM_DIAGRAM_VIRTUALLY_FRAME" val="{&quot;height&quot;:244.38629921259843,&quot;left&quot;:71.3,&quot;top&quot;:169.93228346456692,&quot;width&quot;:803.9019685039369}"/>
</p:tagLst>
</file>

<file path=ppt/tags/tag26.xml><?xml version="1.0" encoding="utf-8"?>
<p:tagLst xmlns:p="http://schemas.openxmlformats.org/presentationml/2006/main">
  <p:tag name="KSO_WM_DIAGRAM_VIRTUALLY_FRAME" val="{&quot;height&quot;:244.38629921259843,&quot;left&quot;:71.3,&quot;top&quot;:169.93228346456692,&quot;width&quot;:803.9019685039369}"/>
</p:tagLst>
</file>

<file path=ppt/tags/tag27.xml><?xml version="1.0" encoding="utf-8"?>
<p:tagLst xmlns:p="http://schemas.openxmlformats.org/presentationml/2006/main">
  <p:tag name="KSO_WM_DIAGRAM_VIRTUALLY_FRAME" val="{&quot;height&quot;:244.38629921259843,&quot;left&quot;:71.3,&quot;top&quot;:169.93228346456692,&quot;width&quot;:803.9019685039369}"/>
</p:tagLst>
</file>

<file path=ppt/tags/tag28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29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3.xml><?xml version="1.0" encoding="utf-8"?>
<p:tagLst xmlns:p="http://schemas.openxmlformats.org/presentationml/2006/main">
  <p:tag name="KSO_WM_DIAGRAM_VIRTUALLY_FRAME" val="{&quot;height&quot;:256.66062992125984,&quot;left&quot;:401.29968503936993,&quot;top&quot;:146.69653543307086,&quot;width&quot;:449.1562204724411}"/>
</p:tagLst>
</file>

<file path=ppt/tags/tag30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31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32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33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34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35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36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37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38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39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4.xml><?xml version="1.0" encoding="utf-8"?>
<p:tagLst xmlns:p="http://schemas.openxmlformats.org/presentationml/2006/main">
  <p:tag name="KSO_WM_DIAGRAM_VIRTUALLY_FRAME" val="{&quot;height&quot;:256.66062992125984,&quot;left&quot;:401.29968503936993,&quot;top&quot;:146.69653543307086,&quot;width&quot;:449.1562204724411}"/>
</p:tagLst>
</file>

<file path=ppt/tags/tag40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41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42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43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44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45.xml><?xml version="1.0" encoding="utf-8"?>
<p:tagLst xmlns:p="http://schemas.openxmlformats.org/presentationml/2006/main">
  <p:tag name="KSO_WM_DIAGRAM_VIRTUALLY_FRAME" val="{&quot;height&quot;:442.468346456693,&quot;left&quot;:212.58204724409444,&quot;top&quot;:83.43165354330708,&quot;width&quot;:564.4179527559056}"/>
</p:tagLst>
</file>

<file path=ppt/tags/tag46.xml><?xml version="1.0" encoding="utf-8"?>
<p:tagLst xmlns:p="http://schemas.openxmlformats.org/presentationml/2006/main">
  <p:tag name="KSO_WM_DIAGRAM_VIRTUALLY_FRAME" val="{&quot;height&quot;:442.468346456693,&quot;left&quot;:212.58204724409444,&quot;top&quot;:83.43165354330708,&quot;width&quot;:564.4179527559056}"/>
</p:tagLst>
</file>

<file path=ppt/tags/tag47.xml><?xml version="1.0" encoding="utf-8"?>
<p:tagLst xmlns:p="http://schemas.openxmlformats.org/presentationml/2006/main">
  <p:tag name="KSO_WM_DIAGRAM_VIRTUALLY_FRAME" val="{&quot;height&quot;:442.468346456693,&quot;left&quot;:212.58204724409444,&quot;top&quot;:83.43165354330708,&quot;width&quot;:564.4179527559056}"/>
</p:tagLst>
</file>

<file path=ppt/tags/tag48.xml><?xml version="1.0" encoding="utf-8"?>
<p:tagLst xmlns:p="http://schemas.openxmlformats.org/presentationml/2006/main">
  <p:tag name="KSO_WM_DIAGRAM_VIRTUALLY_FRAME" val="{&quot;height&quot;:442.468346456693,&quot;left&quot;:212.58204724409444,&quot;top&quot;:83.43165354330708,&quot;width&quot;:564.4179527559056}"/>
</p:tagLst>
</file>

<file path=ppt/tags/tag49.xml><?xml version="1.0" encoding="utf-8"?>
<p:tagLst xmlns:p="http://schemas.openxmlformats.org/presentationml/2006/main">
  <p:tag name="KSO_WM_DIAGRAM_VIRTUALLY_FRAME" val="{&quot;height&quot;:442.468346456693,&quot;left&quot;:212.58204724409444,&quot;top&quot;:83.43165354330708,&quot;width&quot;:564.4179527559056}"/>
</p:tagLst>
</file>

<file path=ppt/tags/tag5.xml><?xml version="1.0" encoding="utf-8"?>
<p:tagLst xmlns:p="http://schemas.openxmlformats.org/presentationml/2006/main">
  <p:tag name="KSO_WM_DIAGRAM_VIRTUALLY_FRAME" val="{&quot;height&quot;:256.66062992125984,&quot;left&quot;:401.29968503936993,&quot;top&quot;:146.69653543307086,&quot;width&quot;:443.1344881889765}"/>
</p:tagLst>
</file>

<file path=ppt/tags/tag50.xml><?xml version="1.0" encoding="utf-8"?>
<p:tagLst xmlns:p="http://schemas.openxmlformats.org/presentationml/2006/main">
  <p:tag name="KSO_WM_DIAGRAM_VIRTUALLY_FRAME" val="{&quot;height&quot;:442.468346456693,&quot;left&quot;:212.58204724409444,&quot;top&quot;:83.43165354330708,&quot;width&quot;:564.4179527559056}"/>
</p:tagLst>
</file>

<file path=ppt/tags/tag51.xml><?xml version="1.0" encoding="utf-8"?>
<p:tagLst xmlns:p="http://schemas.openxmlformats.org/presentationml/2006/main">
  <p:tag name="KSO_WM_DIAGRAM_VIRTUALLY_FRAME" val="{&quot;height&quot;:442.468346456693,&quot;left&quot;:212.58204724409444,&quot;top&quot;:83.43165354330708,&quot;width&quot;:564.4179527559056}"/>
</p:tagLst>
</file>

<file path=ppt/tags/tag52.xml><?xml version="1.0" encoding="utf-8"?>
<p:tagLst xmlns:p="http://schemas.openxmlformats.org/presentationml/2006/main">
  <p:tag name="KSO_WM_DIAGRAM_VIRTUALLY_FRAME" val="{&quot;height&quot;:442.468346456693,&quot;left&quot;:212.58204724409444,&quot;top&quot;:83.43165354330708,&quot;width&quot;:564.4179527559056}"/>
</p:tagLst>
</file>

<file path=ppt/tags/tag53.xml><?xml version="1.0" encoding="utf-8"?>
<p:tagLst xmlns:p="http://schemas.openxmlformats.org/presentationml/2006/main">
  <p:tag name="KSO_WM_DIAGRAM_VIRTUALLY_FRAME" val="{&quot;height&quot;:442.468346456693,&quot;left&quot;:212.58204724409444,&quot;top&quot;:83.43165354330708,&quot;width&quot;:564.4179527559056}"/>
</p:tagLst>
</file>

<file path=ppt/tags/tag54.xml><?xml version="1.0" encoding="utf-8"?>
<p:tagLst xmlns:p="http://schemas.openxmlformats.org/presentationml/2006/main">
  <p:tag name="KSO_WM_DIAGRAM_VIRTUALLY_FRAME" val="{&quot;height&quot;:442.468346456693,&quot;left&quot;:212.58204724409444,&quot;top&quot;:83.43165354330708,&quot;width&quot;:564.4179527559056}"/>
</p:tagLst>
</file>

<file path=ppt/tags/tag55.xml><?xml version="1.0" encoding="utf-8"?>
<p:tagLst xmlns:p="http://schemas.openxmlformats.org/presentationml/2006/main">
  <p:tag name="KSO_WM_DIAGRAM_VIRTUALLY_FRAME" val="{&quot;height&quot;:442.468346456693,&quot;left&quot;:212.58204724409444,&quot;top&quot;:83.43165354330708,&quot;width&quot;:564.4179527559056}"/>
</p:tagLst>
</file>

<file path=ppt/tags/tag56.xml><?xml version="1.0" encoding="utf-8"?>
<p:tagLst xmlns:p="http://schemas.openxmlformats.org/presentationml/2006/main">
  <p:tag name="KSO_WM_DIAGRAM_VIRTUALLY_FRAME" val="{&quot;height&quot;:442.468346456693,&quot;left&quot;:212.58204724409444,&quot;top&quot;:83.43165354330708,&quot;width&quot;:564.4179527559056}"/>
</p:tagLst>
</file>

<file path=ppt/tags/tag57.xml><?xml version="1.0" encoding="utf-8"?>
<p:tagLst xmlns:p="http://schemas.openxmlformats.org/presentationml/2006/main">
  <p:tag name="KSO_WM_DIAGRAM_VIRTUALLY_FRAME" val="{&quot;height&quot;:442.468346456693,&quot;left&quot;:212.58204724409444,&quot;top&quot;:83.43165354330708,&quot;width&quot;:564.4179527559056}"/>
</p:tagLst>
</file>

<file path=ppt/tags/tag58.xml><?xml version="1.0" encoding="utf-8"?>
<p:tagLst xmlns:p="http://schemas.openxmlformats.org/presentationml/2006/main">
  <p:tag name="KSO_WM_DIAGRAM_VIRTUALLY_FRAME" val="{&quot;height&quot;:442.468346456693,&quot;left&quot;:212.58204724409444,&quot;top&quot;:83.43165354330708,&quot;width&quot;:564.4179527559056}"/>
</p:tagLst>
</file>

<file path=ppt/tags/tag59.xml><?xml version="1.0" encoding="utf-8"?>
<p:tagLst xmlns:p="http://schemas.openxmlformats.org/presentationml/2006/main">
  <p:tag name="KSO_WM_DIAGRAM_VIRTUALLY_FRAME" val="{&quot;height&quot;:442.468346456693,&quot;left&quot;:212.58204724409444,&quot;top&quot;:83.43165354330708,&quot;width&quot;:564.4179527559056}"/>
</p:tagLst>
</file>

<file path=ppt/tags/tag6.xml><?xml version="1.0" encoding="utf-8"?>
<p:tagLst xmlns:p="http://schemas.openxmlformats.org/presentationml/2006/main">
  <p:tag name="KSO_WM_DIAGRAM_VIRTUALLY_FRAME" val="{&quot;height&quot;:256.66062992125984,&quot;left&quot;:401.29968503936993,&quot;top&quot;:146.69653543307086,&quot;width&quot;:449.1562204724411}"/>
</p:tagLst>
</file>

<file path=ppt/tags/tag60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61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62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63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64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65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66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67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68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69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7.xml><?xml version="1.0" encoding="utf-8"?>
<p:tagLst xmlns:p="http://schemas.openxmlformats.org/presentationml/2006/main">
  <p:tag name="KSO_WM_DIAGRAM_VIRTUALLY_FRAME" val="{&quot;height&quot;:256.66062992125984,&quot;left&quot;:401.29968503936993,&quot;top&quot;:146.69653543307086,&quot;width&quot;:449.1562204724411}"/>
</p:tagLst>
</file>

<file path=ppt/tags/tag70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71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72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73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74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75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76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77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78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79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8.xml><?xml version="1.0" encoding="utf-8"?>
<p:tagLst xmlns:p="http://schemas.openxmlformats.org/presentationml/2006/main">
  <p:tag name="KSO_WM_DIAGRAM_VIRTUALLY_FRAME" val="{&quot;height&quot;:256.66062992125984,&quot;left&quot;:401.29968503936993,&quot;top&quot;:146.69653543307086,&quot;width&quot;:449.1562204724411}"/>
</p:tagLst>
</file>

<file path=ppt/tags/tag80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81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82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83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84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85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86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87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88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89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9.xml><?xml version="1.0" encoding="utf-8"?>
<p:tagLst xmlns:p="http://schemas.openxmlformats.org/presentationml/2006/main">
  <p:tag name="KSO_WM_DIAGRAM_VIRTUALLY_FRAME" val="{&quot;height&quot;:256.66062992125984,&quot;left&quot;:401.29968503936993,&quot;top&quot;:146.69653543307086,&quot;width&quot;:449.1562204724411}"/>
</p:tagLst>
</file>

<file path=ppt/tags/tag90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91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92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93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94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95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96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97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98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ags/tag99.xml><?xml version="1.0" encoding="utf-8"?>
<p:tagLst xmlns:p="http://schemas.openxmlformats.org/presentationml/2006/main">
  <p:tag name="KSO_WM_DIAGRAM_VIRTUALLY_FRAME" val="{&quot;height&quot;:158.4167716535433,&quot;left&quot;:25.474645669291338,&quot;top&quot;:128.79102362204725,&quot;width&quot;:540.064409448819}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wkxhskc">
      <a:majorFont>
        <a:latin typeface="印品黑体"/>
        <a:ea typeface="微软雅黑"/>
        <a:cs typeface=""/>
      </a:majorFont>
      <a:minorFont>
        <a:latin typeface="印品黑体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5113</Words>
  <Application>WPS 演示</Application>
  <PresentationFormat>宽屏</PresentationFormat>
  <Paragraphs>524</Paragraphs>
  <Slides>62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62</vt:i4>
      </vt:variant>
    </vt:vector>
  </HeadingPairs>
  <TitlesOfParts>
    <vt:vector size="82" baseType="lpstr">
      <vt:lpstr>Arial</vt:lpstr>
      <vt:lpstr>宋体</vt:lpstr>
      <vt:lpstr>Wingdings</vt:lpstr>
      <vt:lpstr>微软雅黑</vt:lpstr>
      <vt:lpstr>汉仪力量黑简</vt:lpstr>
      <vt:lpstr>黑体</vt:lpstr>
      <vt:lpstr>汉仪雪君体简</vt:lpstr>
      <vt:lpstr>楷体</vt:lpstr>
      <vt:lpstr>印品黑体</vt:lpstr>
      <vt:lpstr>Arial Unicode MS</vt:lpstr>
      <vt:lpstr>等线</vt:lpstr>
      <vt:lpstr>方正兰亭粗黑_GBK</vt:lpstr>
      <vt:lpstr>印品溜溜圆</vt:lpstr>
      <vt:lpstr>仓耳青禾体-谷力 W05</vt:lpstr>
      <vt:lpstr>Calibri</vt:lpstr>
      <vt:lpstr>汉仪中圆简</vt:lpstr>
      <vt:lpstr>Arial</vt:lpstr>
      <vt:lpstr>Segoe Print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环保不止一小时</dc:title>
  <dc:creator>第一PPT</dc:creator>
  <cp:keywords>www.1ppt.com</cp:keywords>
  <dc:description>www.1ppt.com</dc:description>
  <cp:lastModifiedBy>★海★到不了</cp:lastModifiedBy>
  <cp:revision>74</cp:revision>
  <dcterms:created xsi:type="dcterms:W3CDTF">2019-02-27T13:09:00Z</dcterms:created>
  <dcterms:modified xsi:type="dcterms:W3CDTF">2024-05-18T00:10:31Z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BCCD18A5EFD14457AF76D83111260891_12</vt:lpwstr>
  </property>
  <property fmtid="{D5CDD505-2E9C-101B-9397-08002B2CF9AE}" pid="3" name="KSOProductBuildVer">
    <vt:lpwstr>2052-12.1.0.16729</vt:lpwstr>
  </property>
</Properties>
</file>