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53" r:id="rId3"/>
    <p:sldId id="574" r:id="rId5"/>
    <p:sldId id="572" r:id="rId6"/>
    <p:sldId id="573" r:id="rId7"/>
    <p:sldId id="579" r:id="rId8"/>
    <p:sldId id="608" r:id="rId9"/>
    <p:sldId id="580" r:id="rId10"/>
    <p:sldId id="585" r:id="rId11"/>
    <p:sldId id="590" r:id="rId12"/>
    <p:sldId id="586" r:id="rId13"/>
    <p:sldId id="588" r:id="rId14"/>
    <p:sldId id="589" r:id="rId15"/>
    <p:sldId id="581" r:id="rId16"/>
    <p:sldId id="582" r:id="rId17"/>
    <p:sldId id="583" r:id="rId18"/>
    <p:sldId id="584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8EB"/>
    <a:srgbClr val="FFFBEF"/>
    <a:srgbClr val="FFFEFB"/>
    <a:srgbClr val="FFF3DD"/>
    <a:srgbClr val="FBF5EE"/>
    <a:srgbClr val="004A95"/>
    <a:srgbClr val="FFFFFF"/>
    <a:srgbClr val="F7FCFF"/>
    <a:srgbClr val="E3EEC6"/>
    <a:srgbClr val="E2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1" autoAdjust="0"/>
    <p:restoredTop sz="94700" autoAdjust="0"/>
  </p:normalViewPr>
  <p:slideViewPr>
    <p:cSldViewPr showGuides="1">
      <p:cViewPr varScale="1">
        <p:scale>
          <a:sx n="145" d="100"/>
          <a:sy n="145" d="100"/>
        </p:scale>
        <p:origin x="648" y="120"/>
      </p:cViewPr>
      <p:guideLst>
        <p:guide orient="horz" pos="158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7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</a:rPr>
              <a:t>预制菜标准术语</a:t>
            </a:r>
            <a:endParaRPr lang="zh-CN" alt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BE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/>
          <a:srcRect b="15109"/>
          <a:stretch>
            <a:fillRect/>
          </a:stretch>
        </p:blipFill>
        <p:spPr>
          <a:xfrm flipH="1" flipV="1">
            <a:off x="7881406" y="776704"/>
            <a:ext cx="1060215" cy="14902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3867150"/>
            <a:ext cx="495422" cy="11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BE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/>
          <a:srcRect b="15109"/>
          <a:stretch>
            <a:fillRect/>
          </a:stretch>
        </p:blipFill>
        <p:spPr>
          <a:xfrm flipH="1" flipV="1">
            <a:off x="7881406" y="776704"/>
            <a:ext cx="1060215" cy="14902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3867150"/>
            <a:ext cx="495422" cy="11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jpeg"/><Relationship Id="rId5" Type="http://schemas.openxmlformats.org/officeDocument/2006/relationships/tags" Target="../tags/tag44.xml"/><Relationship Id="rId4" Type="http://schemas.openxmlformats.org/officeDocument/2006/relationships/image" Target="../media/image24.jpeg"/><Relationship Id="rId3" Type="http://schemas.openxmlformats.org/officeDocument/2006/relationships/tags" Target="../tags/tag43.xml"/><Relationship Id="rId2" Type="http://schemas.openxmlformats.org/officeDocument/2006/relationships/image" Target="../media/image54.png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61.jpeg"/><Relationship Id="rId7" Type="http://schemas.openxmlformats.org/officeDocument/2006/relationships/tags" Target="../tags/tag48.xml"/><Relationship Id="rId6" Type="http://schemas.openxmlformats.org/officeDocument/2006/relationships/image" Target="../media/image60.jpeg"/><Relationship Id="rId5" Type="http://schemas.openxmlformats.org/officeDocument/2006/relationships/tags" Target="../tags/tag47.xml"/><Relationship Id="rId4" Type="http://schemas.openxmlformats.org/officeDocument/2006/relationships/image" Target="../media/image59.jpeg"/><Relationship Id="rId3" Type="http://schemas.openxmlformats.org/officeDocument/2006/relationships/tags" Target="../tags/tag46.x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69.jpeg"/><Relationship Id="rId23" Type="http://schemas.openxmlformats.org/officeDocument/2006/relationships/tags" Target="../tags/tag56.xml"/><Relationship Id="rId22" Type="http://schemas.openxmlformats.org/officeDocument/2006/relationships/image" Target="../media/image68.jpeg"/><Relationship Id="rId21" Type="http://schemas.openxmlformats.org/officeDocument/2006/relationships/tags" Target="../tags/tag55.xml"/><Relationship Id="rId20" Type="http://schemas.openxmlformats.org/officeDocument/2006/relationships/image" Target="../media/image67.jpeg"/><Relationship Id="rId2" Type="http://schemas.openxmlformats.org/officeDocument/2006/relationships/image" Target="../media/image58.jpeg"/><Relationship Id="rId19" Type="http://schemas.openxmlformats.org/officeDocument/2006/relationships/tags" Target="../tags/tag54.xml"/><Relationship Id="rId18" Type="http://schemas.openxmlformats.org/officeDocument/2006/relationships/image" Target="../media/image66.jpeg"/><Relationship Id="rId17" Type="http://schemas.openxmlformats.org/officeDocument/2006/relationships/tags" Target="../tags/tag53.xml"/><Relationship Id="rId16" Type="http://schemas.openxmlformats.org/officeDocument/2006/relationships/image" Target="../media/image65.jpeg"/><Relationship Id="rId15" Type="http://schemas.openxmlformats.org/officeDocument/2006/relationships/tags" Target="../tags/tag52.xml"/><Relationship Id="rId14" Type="http://schemas.openxmlformats.org/officeDocument/2006/relationships/image" Target="../media/image64.jpeg"/><Relationship Id="rId13" Type="http://schemas.openxmlformats.org/officeDocument/2006/relationships/tags" Target="../tags/tag51.xml"/><Relationship Id="rId12" Type="http://schemas.openxmlformats.org/officeDocument/2006/relationships/image" Target="../media/image63.jpeg"/><Relationship Id="rId11" Type="http://schemas.openxmlformats.org/officeDocument/2006/relationships/tags" Target="../tags/tag50.xml"/><Relationship Id="rId10" Type="http://schemas.openxmlformats.org/officeDocument/2006/relationships/image" Target="../media/image62.jpeg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jpeg"/><Relationship Id="rId5" Type="http://schemas.openxmlformats.org/officeDocument/2006/relationships/tags" Target="../tags/tag59.xml"/><Relationship Id="rId4" Type="http://schemas.openxmlformats.org/officeDocument/2006/relationships/image" Target="../media/image71.jpeg"/><Relationship Id="rId3" Type="http://schemas.openxmlformats.org/officeDocument/2006/relationships/tags" Target="../tags/tag58.xml"/><Relationship Id="rId2" Type="http://schemas.openxmlformats.org/officeDocument/2006/relationships/image" Target="../media/image70.jpe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80.jpeg"/><Relationship Id="rId7" Type="http://schemas.openxmlformats.org/officeDocument/2006/relationships/tags" Target="../tags/tag63.xml"/><Relationship Id="rId6" Type="http://schemas.openxmlformats.org/officeDocument/2006/relationships/image" Target="../media/image79.jpeg"/><Relationship Id="rId5" Type="http://schemas.openxmlformats.org/officeDocument/2006/relationships/tags" Target="../tags/tag62.xml"/><Relationship Id="rId4" Type="http://schemas.openxmlformats.org/officeDocument/2006/relationships/image" Target="../media/image78.jpeg"/><Relationship Id="rId3" Type="http://schemas.openxmlformats.org/officeDocument/2006/relationships/tags" Target="../tags/tag61.xml"/><Relationship Id="rId2" Type="http://schemas.openxmlformats.org/officeDocument/2006/relationships/image" Target="../media/image77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82.png"/><Relationship Id="rId10" Type="http://schemas.openxmlformats.org/officeDocument/2006/relationships/image" Target="../media/image81.jpeg"/><Relationship Id="rId1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85.png"/><Relationship Id="rId7" Type="http://schemas.openxmlformats.org/officeDocument/2006/relationships/tags" Target="../tags/tag68.xml"/><Relationship Id="rId6" Type="http://schemas.openxmlformats.org/officeDocument/2006/relationships/image" Target="../media/image84.png"/><Relationship Id="rId5" Type="http://schemas.openxmlformats.org/officeDocument/2006/relationships/tags" Target="../tags/tag67.xml"/><Relationship Id="rId4" Type="http://schemas.openxmlformats.org/officeDocument/2006/relationships/image" Target="../media/image83.jpeg"/><Relationship Id="rId3" Type="http://schemas.openxmlformats.org/officeDocument/2006/relationships/tags" Target="../tags/tag66.xml"/><Relationship Id="rId2" Type="http://schemas.openxmlformats.org/officeDocument/2006/relationships/image" Target="../media/image68.jpeg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89.jpeg"/><Relationship Id="rId15" Type="http://schemas.openxmlformats.org/officeDocument/2006/relationships/tags" Target="../tags/tag72.xml"/><Relationship Id="rId14" Type="http://schemas.openxmlformats.org/officeDocument/2006/relationships/image" Target="../media/image88.jpeg"/><Relationship Id="rId13" Type="http://schemas.openxmlformats.org/officeDocument/2006/relationships/tags" Target="../tags/tag71.xml"/><Relationship Id="rId12" Type="http://schemas.openxmlformats.org/officeDocument/2006/relationships/image" Target="../media/image87.jpeg"/><Relationship Id="rId11" Type="http://schemas.openxmlformats.org/officeDocument/2006/relationships/tags" Target="../tags/tag70.xml"/><Relationship Id="rId10" Type="http://schemas.openxmlformats.org/officeDocument/2006/relationships/image" Target="../media/image86.jpeg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tags" Target="../tags/tag2.xml"/><Relationship Id="rId2" Type="http://schemas.openxmlformats.org/officeDocument/2006/relationships/image" Target="../media/image1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tags" Target="../tags/tag5.xml"/><Relationship Id="rId4" Type="http://schemas.openxmlformats.org/officeDocument/2006/relationships/image" Target="../media/image16.png"/><Relationship Id="rId3" Type="http://schemas.openxmlformats.org/officeDocument/2006/relationships/tags" Target="../tags/tag4.xml"/><Relationship Id="rId2" Type="http://schemas.openxmlformats.org/officeDocument/2006/relationships/image" Target="../media/image15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21.jpeg"/><Relationship Id="rId7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tags" Target="../tags/tag8.xml"/><Relationship Id="rId4" Type="http://schemas.openxmlformats.org/officeDocument/2006/relationships/image" Target="../media/image19.jpeg"/><Relationship Id="rId3" Type="http://schemas.openxmlformats.org/officeDocument/2006/relationships/tags" Target="../tags/tag7.xml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2.jpe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6.jpeg"/><Relationship Id="rId7" Type="http://schemas.openxmlformats.org/officeDocument/2006/relationships/tags" Target="../tags/tag14.xml"/><Relationship Id="rId6" Type="http://schemas.openxmlformats.org/officeDocument/2006/relationships/image" Target="../media/image25.jpeg"/><Relationship Id="rId5" Type="http://schemas.openxmlformats.org/officeDocument/2006/relationships/tags" Target="../tags/tag13.xml"/><Relationship Id="rId4" Type="http://schemas.openxmlformats.org/officeDocument/2006/relationships/image" Target="../media/image24.jpeg"/><Relationship Id="rId3" Type="http://schemas.openxmlformats.org/officeDocument/2006/relationships/tags" Target="../tags/tag12.xml"/><Relationship Id="rId2" Type="http://schemas.openxmlformats.org/officeDocument/2006/relationships/image" Target="../media/image23.pn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0.jpeg"/><Relationship Id="rId7" Type="http://schemas.openxmlformats.org/officeDocument/2006/relationships/tags" Target="../tags/tag18.xml"/><Relationship Id="rId6" Type="http://schemas.openxmlformats.org/officeDocument/2006/relationships/image" Target="../media/image29.jpeg"/><Relationship Id="rId5" Type="http://schemas.openxmlformats.org/officeDocument/2006/relationships/tags" Target="../tags/tag17.xml"/><Relationship Id="rId4" Type="http://schemas.openxmlformats.org/officeDocument/2006/relationships/image" Target="../media/image28.jpeg"/><Relationship Id="rId3" Type="http://schemas.openxmlformats.org/officeDocument/2006/relationships/tags" Target="../tags/tag16.xml"/><Relationship Id="rId2" Type="http://schemas.openxmlformats.org/officeDocument/2006/relationships/image" Target="../media/image27.jpe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34.jpeg"/><Relationship Id="rId7" Type="http://schemas.openxmlformats.org/officeDocument/2006/relationships/tags" Target="../tags/tag22.xml"/><Relationship Id="rId6" Type="http://schemas.openxmlformats.org/officeDocument/2006/relationships/image" Target="../media/image33.jpeg"/><Relationship Id="rId5" Type="http://schemas.openxmlformats.org/officeDocument/2006/relationships/tags" Target="../tags/tag21.xml"/><Relationship Id="rId4" Type="http://schemas.openxmlformats.org/officeDocument/2006/relationships/image" Target="../media/image32.jpeg"/><Relationship Id="rId3" Type="http://schemas.openxmlformats.org/officeDocument/2006/relationships/tags" Target="../tags/tag20.x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41.jpeg"/><Relationship Id="rId23" Type="http://schemas.openxmlformats.org/officeDocument/2006/relationships/tags" Target="../tags/tag30.xml"/><Relationship Id="rId22" Type="http://schemas.openxmlformats.org/officeDocument/2006/relationships/image" Target="../media/image40.jpeg"/><Relationship Id="rId21" Type="http://schemas.openxmlformats.org/officeDocument/2006/relationships/tags" Target="../tags/tag29.xml"/><Relationship Id="rId20" Type="http://schemas.openxmlformats.org/officeDocument/2006/relationships/image" Target="../media/image39.jpeg"/><Relationship Id="rId2" Type="http://schemas.openxmlformats.org/officeDocument/2006/relationships/image" Target="../media/image31.jpeg"/><Relationship Id="rId19" Type="http://schemas.openxmlformats.org/officeDocument/2006/relationships/tags" Target="../tags/tag28.xml"/><Relationship Id="rId18" Type="http://schemas.openxmlformats.org/officeDocument/2006/relationships/image" Target="../media/image38.jpeg"/><Relationship Id="rId17" Type="http://schemas.openxmlformats.org/officeDocument/2006/relationships/tags" Target="../tags/tag27.xml"/><Relationship Id="rId16" Type="http://schemas.openxmlformats.org/officeDocument/2006/relationships/image" Target="../media/image13.jpeg"/><Relationship Id="rId15" Type="http://schemas.openxmlformats.org/officeDocument/2006/relationships/tags" Target="../tags/tag26.xml"/><Relationship Id="rId14" Type="http://schemas.openxmlformats.org/officeDocument/2006/relationships/image" Target="../media/image37.jpeg"/><Relationship Id="rId13" Type="http://schemas.openxmlformats.org/officeDocument/2006/relationships/tags" Target="../tags/tag25.xml"/><Relationship Id="rId12" Type="http://schemas.openxmlformats.org/officeDocument/2006/relationships/image" Target="../media/image36.jpeg"/><Relationship Id="rId11" Type="http://schemas.openxmlformats.org/officeDocument/2006/relationships/tags" Target="../tags/tag24.xml"/><Relationship Id="rId10" Type="http://schemas.openxmlformats.org/officeDocument/2006/relationships/image" Target="../media/image35.jpe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45.jpeg"/><Relationship Id="rId7" Type="http://schemas.openxmlformats.org/officeDocument/2006/relationships/tags" Target="../tags/tag35.xml"/><Relationship Id="rId6" Type="http://schemas.openxmlformats.org/officeDocument/2006/relationships/image" Target="../media/image44.jpeg"/><Relationship Id="rId5" Type="http://schemas.openxmlformats.org/officeDocument/2006/relationships/tags" Target="../tags/tag34.xml"/><Relationship Id="rId4" Type="http://schemas.openxmlformats.org/officeDocument/2006/relationships/image" Target="../media/image43.jpeg"/><Relationship Id="rId3" Type="http://schemas.openxmlformats.org/officeDocument/2006/relationships/tags" Target="../tags/tag33.x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51.jpeg"/><Relationship Id="rId2" Type="http://schemas.openxmlformats.org/officeDocument/2006/relationships/image" Target="../media/image42.jpeg"/><Relationship Id="rId19" Type="http://schemas.openxmlformats.org/officeDocument/2006/relationships/tags" Target="../tags/tag41.xml"/><Relationship Id="rId18" Type="http://schemas.openxmlformats.org/officeDocument/2006/relationships/image" Target="../media/image50.jpeg"/><Relationship Id="rId17" Type="http://schemas.openxmlformats.org/officeDocument/2006/relationships/tags" Target="../tags/tag40.xml"/><Relationship Id="rId16" Type="http://schemas.openxmlformats.org/officeDocument/2006/relationships/image" Target="../media/image49.jpeg"/><Relationship Id="rId15" Type="http://schemas.openxmlformats.org/officeDocument/2006/relationships/tags" Target="../tags/tag39.xml"/><Relationship Id="rId14" Type="http://schemas.openxmlformats.org/officeDocument/2006/relationships/image" Target="../media/image48.jpeg"/><Relationship Id="rId13" Type="http://schemas.openxmlformats.org/officeDocument/2006/relationships/tags" Target="../tags/tag38.xml"/><Relationship Id="rId12" Type="http://schemas.openxmlformats.org/officeDocument/2006/relationships/image" Target="../media/image47.jpeg"/><Relationship Id="rId11" Type="http://schemas.openxmlformats.org/officeDocument/2006/relationships/tags" Target="../tags/tag37.xml"/><Relationship Id="rId10" Type="http://schemas.openxmlformats.org/officeDocument/2006/relationships/image" Target="../media/image46.jpe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68574"/>
            <a:ext cx="9144000" cy="3479576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0"/>
          <a:stretch>
            <a:fillRect/>
          </a:stretch>
        </p:blipFill>
        <p:spPr>
          <a:xfrm rot="10800000">
            <a:off x="1409" y="3190042"/>
            <a:ext cx="2139883" cy="19669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5109"/>
          <a:stretch>
            <a:fillRect/>
          </a:stretch>
        </p:blipFill>
        <p:spPr>
          <a:xfrm flipV="1">
            <a:off x="-9609" y="-5795"/>
            <a:ext cx="2055990" cy="2889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214712" y="2742267"/>
            <a:ext cx="2929287" cy="24146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4469" y="-95250"/>
            <a:ext cx="1171048" cy="2800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52600" y="1195247"/>
            <a:ext cx="5835322" cy="805815"/>
            <a:chOff x="1752600" y="1123950"/>
            <a:chExt cx="5835322" cy="805815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1123950"/>
              <a:ext cx="5835322" cy="805815"/>
            </a:xfrm>
            <a:prstGeom prst="rect">
              <a:avLst/>
            </a:prstGeom>
            <a:noFill/>
          </p:spPr>
          <p:txBody>
            <a:bodyPr wrap="squar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165">
                <a:defRPr/>
              </a:pPr>
              <a:endParaRPr lang="zh-CN" altLang="en-US" sz="4800" kern="0" spc="-300" dirty="0">
                <a:solidFill>
                  <a:schemeClr val="accent1"/>
                </a:solidFill>
                <a:effectLst/>
                <a:latin typeface="汉仪松阳体 W" panose="00020600040101010101" pitchFamily="18" charset="-122"/>
                <a:ea typeface="汉仪松阳体 W" panose="00020600040101010101" pitchFamily="18" charset="-122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4992628" y="1338953"/>
              <a:ext cx="2551172" cy="220980"/>
            </a:xfrm>
            <a:prstGeom prst="rect">
              <a:avLst/>
            </a:prstGeom>
            <a:noFill/>
          </p:spPr>
          <p:txBody>
            <a:bodyPr wrap="squar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165">
                <a:defRPr/>
              </a:pPr>
              <a:endParaRPr lang="zh-CN" altLang="en-US" sz="1000" kern="0" dirty="0">
                <a:solidFill>
                  <a:schemeClr val="accent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800" y="742950"/>
            <a:ext cx="7070090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419350"/>
            <a:ext cx="7175500" cy="6604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8"/>
          <a:stretch>
            <a:fillRect/>
          </a:stretch>
        </p:blipFill>
        <p:spPr>
          <a:xfrm>
            <a:off x="4992053" y="3333433"/>
            <a:ext cx="2295525" cy="67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895350"/>
            <a:ext cx="4099560" cy="4019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71550"/>
            <a:ext cx="4407535" cy="3805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228600" y="2095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调查问卷，了解预制菜上餐桌态度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31" name="图片 231" descr="~}V%J%473FP4KW2_)RAV5Z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95350"/>
            <a:ext cx="5269230" cy="834390"/>
          </a:xfrm>
          <a:prstGeom prst="rect">
            <a:avLst/>
          </a:prstGeom>
        </p:spPr>
      </p:pic>
      <p:pic>
        <p:nvPicPr>
          <p:cNvPr id="50" name="图片 2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" y="1852930"/>
            <a:ext cx="2550795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11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3048000" y="1887220"/>
            <a:ext cx="2421255" cy="2496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1047750"/>
            <a:ext cx="2800985" cy="3521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2440" y="2419350"/>
            <a:ext cx="3591560" cy="2316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2286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进行问卷调查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" name="图片 9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19150"/>
            <a:ext cx="145859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" name="图片 8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8595" y="819150"/>
            <a:ext cx="1611630" cy="175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" name="图片 13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3070225" y="819150"/>
            <a:ext cx="140906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3" descr="qq_pic_merged_17064184486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79290" y="819150"/>
            <a:ext cx="1695450" cy="1744345"/>
          </a:xfrm>
          <a:prstGeom prst="rect">
            <a:avLst/>
          </a:prstGeom>
        </p:spPr>
      </p:pic>
      <p:pic>
        <p:nvPicPr>
          <p:cNvPr id="178" name="图片 178" descr="qq_pic_merged_170641851256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74740" y="818515"/>
            <a:ext cx="1456690" cy="1745615"/>
          </a:xfrm>
          <a:prstGeom prst="rect">
            <a:avLst/>
          </a:prstGeom>
        </p:spPr>
      </p:pic>
      <p:pic>
        <p:nvPicPr>
          <p:cNvPr id="150" name="图片 15" descr="IMG_2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620000" y="819150"/>
            <a:ext cx="1515110" cy="1744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" name="图片 1" descr="IMG_2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640" y="2876550"/>
            <a:ext cx="1417955" cy="2063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2" descr="IMG_2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458595" y="2876550"/>
            <a:ext cx="1511935" cy="2063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" name="图片 3" descr="IMG_25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2969895" y="2876550"/>
            <a:ext cx="1521460" cy="201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44" descr="Image_17054725388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495800" y="2846070"/>
            <a:ext cx="1673860" cy="2050415"/>
          </a:xfrm>
          <a:prstGeom prst="rect">
            <a:avLst/>
          </a:prstGeom>
        </p:spPr>
      </p:pic>
      <p:pic>
        <p:nvPicPr>
          <p:cNvPr id="43" name="图片 43" descr="Image_170547254422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174105" y="2846070"/>
            <a:ext cx="1524000" cy="2060575"/>
          </a:xfrm>
          <a:prstGeom prst="rect">
            <a:avLst/>
          </a:prstGeom>
        </p:spPr>
      </p:pic>
      <p:pic>
        <p:nvPicPr>
          <p:cNvPr id="136" name="图片 136" descr="qq_pic_merged_170641843300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702550" y="2846070"/>
            <a:ext cx="1422400" cy="206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4572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分析调查问卷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8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" y="742950"/>
            <a:ext cx="1896110" cy="1592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7" descr="IMG_20240117_1512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6200000">
            <a:off x="2503170" y="601345"/>
            <a:ext cx="1607820" cy="1890395"/>
          </a:xfrm>
          <a:prstGeom prst="rect">
            <a:avLst/>
          </a:prstGeom>
        </p:spPr>
      </p:pic>
      <p:pic>
        <p:nvPicPr>
          <p:cNvPr id="53" name="图片 53" descr="IMG_20240117_1512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00600" y="768350"/>
            <a:ext cx="2018665" cy="160718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7"/>
          <a:stretch>
            <a:fillRect/>
          </a:stretch>
        </p:blipFill>
        <p:spPr>
          <a:xfrm>
            <a:off x="1270" y="2375535"/>
            <a:ext cx="2048510" cy="2767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8"/>
          <a:stretch>
            <a:fillRect/>
          </a:stretch>
        </p:blipFill>
        <p:spPr>
          <a:xfrm>
            <a:off x="2438400" y="2335530"/>
            <a:ext cx="1973580" cy="2807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9"/>
          <a:stretch>
            <a:fillRect/>
          </a:stretch>
        </p:blipFill>
        <p:spPr>
          <a:xfrm>
            <a:off x="4953000" y="2350770"/>
            <a:ext cx="2079625" cy="2792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3810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我们的收获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047750"/>
            <a:ext cx="6248400" cy="340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52400" y="2095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000" b="1">
                <a:latin typeface="楷体" panose="02010609060101010101" charset="-122"/>
                <a:ea typeface="楷体" panose="02010609060101010101" charset="-122"/>
              </a:rPr>
              <a:t>实地访谈：大家对预制菜上餐桌的态度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8191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校内征询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88" name="图片 9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283" y="1199833"/>
            <a:ext cx="1299845" cy="175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8" descr="IMG_20240117_1512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6200000">
            <a:off x="1245870" y="1482725"/>
            <a:ext cx="1775460" cy="1210310"/>
          </a:xfrm>
          <a:prstGeom prst="rect">
            <a:avLst/>
          </a:prstGeom>
        </p:spPr>
      </p:pic>
      <p:pic>
        <p:nvPicPr>
          <p:cNvPr id="58" name="图片 7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2883" y="1187133"/>
            <a:ext cx="1420495" cy="1807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" name="图片 1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63695" y="1187133"/>
            <a:ext cx="1259840" cy="1788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0" descr="IMG_2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08930" y="1187450"/>
            <a:ext cx="1527810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04800" y="3105150"/>
            <a:ext cx="7108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校同学们及学校食堂相关负责人不愿意预制菜上餐桌的原因。如下</a:t>
            </a:r>
            <a:r>
              <a:rPr lang="zh-CN" b="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550285"/>
            <a:ext cx="583882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457200" y="2857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校外访谈</a:t>
            </a: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2" name="图片 62" descr="Image_1705472544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909955"/>
            <a:ext cx="1707515" cy="2060575"/>
          </a:xfrm>
          <a:prstGeom prst="rect">
            <a:avLst/>
          </a:prstGeom>
        </p:spPr>
      </p:pic>
      <p:pic>
        <p:nvPicPr>
          <p:cNvPr id="167" name="图片 16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843405" y="963930"/>
            <a:ext cx="1872615" cy="2000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" name="图片 10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86200" y="1033145"/>
            <a:ext cx="1779905" cy="196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" name="图片 14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43600" y="966470"/>
            <a:ext cx="1995805" cy="2030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7" descr="IMG_20240117_14325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996565"/>
            <a:ext cx="1728470" cy="2059305"/>
          </a:xfrm>
          <a:prstGeom prst="rect">
            <a:avLst/>
          </a:prstGeom>
        </p:spPr>
      </p:pic>
      <p:pic>
        <p:nvPicPr>
          <p:cNvPr id="19" name="图片 19" descr="IMG_20240117_14330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43405" y="2996565"/>
            <a:ext cx="1867535" cy="1997710"/>
          </a:xfrm>
          <a:prstGeom prst="rect">
            <a:avLst/>
          </a:prstGeom>
        </p:spPr>
      </p:pic>
      <p:pic>
        <p:nvPicPr>
          <p:cNvPr id="198" name="图片 16" descr="IMG_2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98900" y="3028950"/>
            <a:ext cx="1712595" cy="196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图片 2" descr="IMG_2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98845" y="3028950"/>
            <a:ext cx="1940560" cy="1911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304800" y="2095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现场观察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3" name="图片 1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683" y="1352233"/>
            <a:ext cx="2610485" cy="1957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图片 1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52550"/>
            <a:ext cx="2455545" cy="1928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52233"/>
            <a:ext cx="2393950" cy="1928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304800" y="2095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考察反思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90600" y="819150"/>
            <a:ext cx="5495925" cy="396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304800" y="2095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深入对比：尝试改良预制菜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819150"/>
            <a:ext cx="5023485" cy="415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6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3640" y="1733550"/>
            <a:ext cx="1560195" cy="2096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图片 7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3512820" y="1733550"/>
            <a:ext cx="184404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7980" y="188595"/>
            <a:ext cx="2014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缘起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1741805"/>
            <a:ext cx="1908175" cy="213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400" y="1196975"/>
            <a:ext cx="2758440" cy="326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840" y="1196340"/>
            <a:ext cx="2964815" cy="3320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400" y="1197610"/>
            <a:ext cx="3048000" cy="3263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1447800" y="895350"/>
            <a:ext cx="5315585" cy="3858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304800" y="2095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研究结论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990600" y="2095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我们的建议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786130"/>
            <a:ext cx="5011420" cy="4177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9144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成果展示</a:t>
            </a:r>
            <a:endParaRPr lang="zh-CN" altLang="en-US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819150"/>
            <a:ext cx="3268980" cy="229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1047750"/>
            <a:ext cx="2852420" cy="198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1047750"/>
            <a:ext cx="2390775" cy="1911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3028950"/>
            <a:ext cx="4316095" cy="199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4648200" y="3033395"/>
            <a:ext cx="3985895" cy="1948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9144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学生收获</a:t>
            </a:r>
            <a:endParaRPr lang="zh-CN" altLang="en-US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971550"/>
            <a:ext cx="2883535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0" y="1352550"/>
            <a:ext cx="379222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3"/>
          <a:stretch>
            <a:fillRect/>
          </a:stretch>
        </p:blipFill>
        <p:spPr>
          <a:xfrm>
            <a:off x="6324600" y="1358900"/>
            <a:ext cx="2886075" cy="319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914400" y="2857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活动评价</a:t>
            </a:r>
            <a:endParaRPr lang="zh-CN" altLang="en-US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083" y="971550"/>
            <a:ext cx="5972175" cy="356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81000" y="285750"/>
            <a:ext cx="4358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国家政策方面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358" y="2190750"/>
            <a:ext cx="1886585" cy="1544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0" y="2172970"/>
            <a:ext cx="4895850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61883" y="2101850"/>
            <a:ext cx="1252855" cy="163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33400" y="1123950"/>
            <a:ext cx="4358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生活现象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9" name="图片 24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9800" y="1733550"/>
            <a:ext cx="1410335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1" name="图片 70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0" y="1742440"/>
            <a:ext cx="1380490" cy="208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" name="图片 72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4000" y="1743075"/>
            <a:ext cx="1199515" cy="2083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" name="图片 75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77025" y="1743710"/>
            <a:ext cx="1480820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" name="图片 76" descr="IMG_2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000" y="1742440"/>
            <a:ext cx="1705610" cy="2071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381000" y="12763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000" b="1">
                <a:latin typeface="楷体" panose="02010609060101010101" charset="-122"/>
                <a:ea typeface="楷体" panose="02010609060101010101" charset="-122"/>
              </a:rPr>
              <a:t>班级调查，确立研究主题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600" y="2114550"/>
            <a:ext cx="2266315" cy="2070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2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4915" y="2107565"/>
            <a:ext cx="2057400" cy="2066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3810" y="2113915"/>
            <a:ext cx="2338705" cy="2059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7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6200000">
            <a:off x="4424045" y="2262505"/>
            <a:ext cx="2077720" cy="1781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0" y="12001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000" b="1">
                <a:latin typeface="楷体" panose="02010609060101010101" charset="-122"/>
                <a:ea typeface="楷体" panose="02010609060101010101" charset="-122"/>
              </a:rPr>
              <a:t>查阅资料，了解预制菜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3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304800" y="2038350"/>
            <a:ext cx="1797685" cy="2049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 descr="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7400" y="2038985"/>
            <a:ext cx="2343150" cy="2049145"/>
          </a:xfrm>
          <a:prstGeom prst="rect">
            <a:avLst/>
          </a:prstGeom>
        </p:spPr>
      </p:pic>
      <p:pic>
        <p:nvPicPr>
          <p:cNvPr id="51" name="图片 51" descr="Cache_2cc5abaf6d6a7451.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6200000">
            <a:off x="4236085" y="2112645"/>
            <a:ext cx="2005330" cy="1943735"/>
          </a:xfrm>
          <a:prstGeom prst="rect">
            <a:avLst/>
          </a:prstGeom>
        </p:spPr>
      </p:pic>
      <p:pic>
        <p:nvPicPr>
          <p:cNvPr id="3" name="图片 7" descr="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00800" y="2038350"/>
            <a:ext cx="1944370" cy="200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7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96925"/>
            <a:ext cx="1346200" cy="1849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" name="图片 9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367155" y="797560"/>
            <a:ext cx="1357630" cy="1849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1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24785" y="796925"/>
            <a:ext cx="1541780" cy="1849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" name="图片 4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6200000">
            <a:off x="4203065" y="919480"/>
            <a:ext cx="1831340" cy="1586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" name="图片 6" descr="IMG_2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67400" y="796925"/>
            <a:ext cx="1542415" cy="1844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" name="图片 7" descr="IMG_2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82205" y="797560"/>
            <a:ext cx="1381760" cy="1843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26" descr="IMG_2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2628265"/>
            <a:ext cx="1346835" cy="1981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" name="图片 7" descr="IMG_2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391920" y="2647950"/>
            <a:ext cx="1305560" cy="1969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" name="图片 1" descr="IMG_25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743200" y="2666365"/>
            <a:ext cx="1524000" cy="197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" name="图片 2" descr="IMG_2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45305" y="2680970"/>
            <a:ext cx="1566545" cy="1945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3" descr="IMG_25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12485" y="2680970"/>
            <a:ext cx="1544320" cy="196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4" descr="IMG_25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456805" y="2681605"/>
            <a:ext cx="1567815" cy="1959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8600" y="133350"/>
            <a:ext cx="248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分享初步成果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0600" y="209550"/>
            <a:ext cx="248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畅谈初步收获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" y="1428750"/>
            <a:ext cx="78536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查阅资料，组员们对预制菜有了新的认识和了解：预制菜是运用现代标准化流水作业，对菜品原料进行前期准备工作，简化制作步骤，经过卫生、科学包装，再通过加热或蒸炒等方式，就能直接食用的便捷菜品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预制菜在加工中，根据人们的饮食审美习惯对其进行调味，符合人们对“一日三餐”的实质审美和感觉审美。在食用时，通过简单加热或烹饪即可，饮食审美主体的需求较易得到满足，这也是预制菜的一大特色。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我们组内的成员还发现：预制菜虽然方便快捷，但是也存在一些问题：由于预制菜生产过程依赖标准化生产线，如果哪一环节出先差池，就会导致食材营养流失，甚至还可能引发食品安全问题。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304800" y="9715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楷体" panose="02010609060101010101" charset="-122"/>
                <a:ea typeface="楷体" panose="02010609060101010101" charset="-122"/>
              </a:rPr>
              <a:t>实地考察，讨论预制菜优缺点</a:t>
            </a:r>
            <a:endParaRPr lang="zh-CN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1352550"/>
            <a:ext cx="1761490" cy="1530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3600" y="1352550"/>
            <a:ext cx="1651000" cy="1544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5" descr="IMG_2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48735" y="1352550"/>
            <a:ext cx="1683385" cy="1544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7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62600" y="1339850"/>
            <a:ext cx="1661795" cy="1543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21" descr="IMG_2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54875" y="1332865"/>
            <a:ext cx="1629410" cy="1543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" name="图片 68" descr="IMG_2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7020" y="2910840"/>
            <a:ext cx="1762125" cy="1637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" name="图片 9" descr="IMG_2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59000" y="2909570"/>
            <a:ext cx="1625600" cy="1656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图片 28" descr="IMG_2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864610" y="2875915"/>
            <a:ext cx="1667510" cy="1656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" name="图片 74" descr="IMG_25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596255" y="2875915"/>
            <a:ext cx="162687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0" name="图片 69" descr="IMG_2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224395" y="2896870"/>
            <a:ext cx="1637030" cy="1637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  <p:tag name="commondata" val="eyJoZGlkIjoiMWY3ODA3YWQzYTFmMzQ3NWE0YTY5ZDE2NzNiNGFmMj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4400"/>
      </a:accent1>
      <a:accent2>
        <a:srgbClr val="FF8633"/>
      </a:accent2>
      <a:accent3>
        <a:srgbClr val="F34400"/>
      </a:accent3>
      <a:accent4>
        <a:srgbClr val="FF8633"/>
      </a:accent4>
      <a:accent5>
        <a:srgbClr val="F34400"/>
      </a:accent5>
      <a:accent6>
        <a:srgbClr val="FF8633"/>
      </a:accent6>
      <a:hlink>
        <a:srgbClr val="F34400"/>
      </a:hlink>
      <a:folHlink>
        <a:srgbClr val="FF8633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全屏显示(16:9)</PresentationFormat>
  <Paragraphs>52</Paragraphs>
  <Slides>25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汉仪松阳体 W</vt:lpstr>
      <vt:lpstr>楷体</vt:lpstr>
      <vt:lpstr>Calibri</vt:lpstr>
      <vt:lpstr>思源黑体 CN Regular</vt:lpstr>
      <vt:lpstr>黑体</vt:lpstr>
      <vt:lpstr>Arial Unicode MS</vt:lpstr>
      <vt:lpstr>思源黑体 CN Bold</vt:lpstr>
      <vt:lpstr>Calibri Light</vt:lpstr>
      <vt:lpstr>汉仪糯米团简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goldfish</cp:lastModifiedBy>
  <cp:revision>8</cp:revision>
  <dcterms:created xsi:type="dcterms:W3CDTF">2019-05-13T21:35:00Z</dcterms:created>
  <dcterms:modified xsi:type="dcterms:W3CDTF">2024-05-12T01:02:28Z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E9ACFD69B34446C69EDC42E560693D33_13</vt:lpwstr>
  </property>
  <property fmtid="{D5CDD505-2E9C-101B-9397-08002B2CF9AE}" pid="3" name="KSOProductBuildVer">
    <vt:lpwstr>2052-12.1.0.16910</vt:lpwstr>
  </property>
</Properties>
</file>