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724" r:id="rId3"/>
    <p:sldId id="418" r:id="rId4"/>
    <p:sldId id="725" r:id="rId5"/>
    <p:sldId id="462" r:id="rId6"/>
    <p:sldId id="463" r:id="rId7"/>
    <p:sldId id="796" r:id="rId8"/>
    <p:sldId id="777" r:id="rId9"/>
    <p:sldId id="778" r:id="rId10"/>
    <p:sldId id="877" r:id="rId11"/>
    <p:sldId id="853" r:id="rId12"/>
    <p:sldId id="835" r:id="rId13"/>
    <p:sldId id="864" r:id="rId14"/>
    <p:sldId id="852" r:id="rId15"/>
    <p:sldId id="695" r:id="rId16"/>
    <p:sldId id="797" r:id="rId17"/>
    <p:sldId id="836" r:id="rId18"/>
    <p:sldId id="838" r:id="rId19"/>
    <p:sldId id="799" r:id="rId20"/>
    <p:sldId id="875" r:id="rId21"/>
    <p:sldId id="878" r:id="rId22"/>
    <p:sldId id="779" r:id="rId23"/>
  </p:sldIdLst>
  <p:sldSz cx="12192000" cy="6858000"/>
  <p:notesSz cx="6858000" cy="9144000"/>
  <p:embeddedFontLst>
    <p:embeddedFont>
      <p:font typeface="楷体" panose="02010609060101010101" pitchFamily="49" charset="-122"/>
      <p:regular r:id="rId28"/>
    </p:embeddedFont>
    <p:embeddedFont>
      <p:font typeface="字语坊庭轩行楷" panose="02000603000000000000" charset="-122"/>
      <p:regular r:id="rId29"/>
    </p:embeddedFont>
    <p:embeddedFont>
      <p:font typeface="华文楷体" panose="02010600040101010101" pitchFamily="2" charset="-122"/>
      <p:regular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ngj" initials="z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227"/>
    <a:srgbClr val="F7F9F9"/>
    <a:srgbClr val="FBF2E7"/>
    <a:srgbClr val="E5E5E5"/>
    <a:srgbClr val="5A463A"/>
    <a:srgbClr val="B6D0B5"/>
    <a:srgbClr val="97FFC6"/>
    <a:srgbClr val="84AF72"/>
    <a:srgbClr val="0D9FD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8.xml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117" y="0"/>
            <a:ext cx="121962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/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-2117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-635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7"/>
          <p:cNvGrpSpPr/>
          <p:nvPr userDrawn="1"/>
        </p:nvGrpSpPr>
        <p:grpSpPr bwMode="auto">
          <a:xfrm>
            <a:off x="143933" y="245533"/>
            <a:ext cx="4095751" cy="1399117"/>
            <a:chOff x="108483" y="183750"/>
            <a:chExt cx="3071015" cy="1049109"/>
          </a:xfrm>
        </p:grpSpPr>
        <p:pic>
          <p:nvPicPr>
            <p:cNvPr id="7" name="图片 8"/>
            <p:cNvPicPr>
              <a:picLocks noChangeAspect="1"/>
            </p:cNvPicPr>
            <p:nvPr userDrawn="1"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05520" y="314812"/>
              <a:ext cx="2708145" cy="77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9"/>
            <p:cNvPicPr>
              <a:picLocks noChangeAspect="1"/>
            </p:cNvPicPr>
            <p:nvPr userDrawn="1"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08483" y="183750"/>
              <a:ext cx="1049109" cy="104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0"/>
            <p:cNvPicPr>
              <a:picLocks noChangeAspect="1"/>
            </p:cNvPicPr>
            <p:nvPr userDrawn="1"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393185" y="446546"/>
              <a:ext cx="786313" cy="78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tags" Target="../tags/tag12.xml"/><Relationship Id="rId7" Type="http://schemas.openxmlformats.org/officeDocument/2006/relationships/image" Target="../media/image36.png"/><Relationship Id="rId6" Type="http://schemas.openxmlformats.org/officeDocument/2006/relationships/tags" Target="../tags/tag11.xml"/><Relationship Id="rId5" Type="http://schemas.openxmlformats.org/officeDocument/2006/relationships/image" Target="../media/image35.jpeg"/><Relationship Id="rId4" Type="http://schemas.openxmlformats.org/officeDocument/2006/relationships/tags" Target="../tags/tag10.xml"/><Relationship Id="rId3" Type="http://schemas.openxmlformats.org/officeDocument/2006/relationships/image" Target="../media/image34.jpeg"/><Relationship Id="rId2" Type="http://schemas.openxmlformats.org/officeDocument/2006/relationships/tags" Target="../tags/tag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1" Type="http://schemas.openxmlformats.org/officeDocument/2006/relationships/image" Target="../media/image38.jpeg"/><Relationship Id="rId10" Type="http://schemas.openxmlformats.org/officeDocument/2006/relationships/tags" Target="../tags/tag13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Relationship Id="rId3" Type="http://schemas.openxmlformats.org/officeDocument/2006/relationships/slide" Target="slide14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13.xml"/><Relationship Id="rId3" Type="http://schemas.openxmlformats.org/officeDocument/2006/relationships/image" Target="../media/image46.jpe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6" Type="http://schemas.openxmlformats.org/officeDocument/2006/relationships/slide" Target="slide13.xml"/><Relationship Id="rId5" Type="http://schemas.microsoft.com/office/2007/relationships/hdphoto" Target="../media/image49.wdp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openxmlformats.org/officeDocument/2006/relationships/tags" Target="../tags/tag25.xml"/><Relationship Id="rId5" Type="http://schemas.openxmlformats.org/officeDocument/2006/relationships/image" Target="../media/image51.jpeg"/><Relationship Id="rId4" Type="http://schemas.openxmlformats.org/officeDocument/2006/relationships/tags" Target="../tags/tag24.xml"/><Relationship Id="rId3" Type="http://schemas.openxmlformats.org/officeDocument/2006/relationships/image" Target="../media/image34.jpeg"/><Relationship Id="rId2" Type="http://schemas.openxmlformats.org/officeDocument/2006/relationships/tags" Target="../tags/tag2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52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tags" Target="../tags/tag27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13.png"/><Relationship Id="rId7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11" Type="http://schemas.openxmlformats.org/officeDocument/2006/relationships/tags" Target="../tags/tag4.xml"/><Relationship Id="rId10" Type="http://schemas.microsoft.com/office/2007/relationships/hdphoto" Target="../media/image32.wdp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1510" y="1323975"/>
            <a:ext cx="10078720" cy="1520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3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 </a:t>
            </a:r>
            <a:r>
              <a:rPr lang="zh-CN" altLang="en-US" sz="13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牧场之国</a:t>
            </a:r>
            <a:endParaRPr lang="zh-CN" altLang="en-US" sz="13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3045" y="3816985"/>
            <a:ext cx="6621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新北区九里小学  邹琳燕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4090" y="498475"/>
            <a:ext cx="10200640" cy="765810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13130" y="306070"/>
            <a:ext cx="1107186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挑战任务一：制作荷兰风景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宣传册，推介特色美景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42110" y="1756410"/>
          <a:ext cx="8164195" cy="3486150"/>
        </p:xfrm>
        <a:graphic>
          <a:graphicData uri="http://schemas.openxmlformats.org/drawingml/2006/table">
            <a:tbl>
              <a:tblPr/>
              <a:tblGrid>
                <a:gridCol w="1480185"/>
                <a:gridCol w="2837180"/>
                <a:gridCol w="3846830"/>
              </a:tblGrid>
              <a:tr h="581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时间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推荐画面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推荐理由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白天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夜晚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40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4565" y="485140"/>
            <a:ext cx="10243185" cy="6153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1" name="图片 10" descr="牛群在长满青草的草地上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8825" y="1431290"/>
            <a:ext cx="3288030" cy="2192020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家禽和家兔一起吃草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825" y="4177030"/>
            <a:ext cx="3314065" cy="2209165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40580" y="1431290"/>
            <a:ext cx="3096895" cy="2192020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苏格兰羊在绿色草地上吃草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31200" y="1431290"/>
            <a:ext cx="3064510" cy="2203450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自由放养的猪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94860" y="4177030"/>
            <a:ext cx="3142615" cy="2224405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871595" y="31115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4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荷兰美景宣传手册</a:t>
            </a:r>
            <a:endParaRPr lang="zh-CN" sz="44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560"/>
          <a:stretch>
            <a:fillRect/>
          </a:stretch>
        </p:blipFill>
        <p:spPr bwMode="auto">
          <a:xfrm>
            <a:off x="8224520" y="4177030"/>
            <a:ext cx="3193415" cy="222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 cmpd="sng">
            <a:solidFill>
              <a:srgbClr val="F7F9F9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4090" y="498475"/>
            <a:ext cx="10200640" cy="765810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0140" y="306070"/>
            <a:ext cx="1107186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挑战任务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二：品味荷兰秀丽风光，尽赏动静之美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52805" y="1756410"/>
            <a:ext cx="10487025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默读要求：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一读：</a:t>
            </a: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默读课文第2自然段。</a:t>
            </a:r>
            <a:endParaRPr 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二划：</a:t>
            </a: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用横线划出你印象深刻</a:t>
            </a: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或特别喜欢的词句。</a:t>
            </a:r>
            <a:endParaRPr 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三写：</a:t>
            </a: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将</a:t>
            </a: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你的感受批注在句旁。</a:t>
            </a:r>
            <a:endParaRPr 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四说：</a:t>
            </a: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说一说你喜欢的理由。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93115" y="485140"/>
            <a:ext cx="10243185" cy="6153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607060" y="937895"/>
            <a:ext cx="11329035" cy="26485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lvl="0" indent="450215" eaLnBrk="0" fontAlgn="base" hangingPunct="0">
              <a:lnSpc>
                <a:spcPct val="150000"/>
              </a:lnSpc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3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 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3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一条条运河之间的绿色低地上，黑白花牛，白头黑牛，白腰蓝嘴黑牛，在低头吃草。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4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有的牛背上盖着防潮的毛毡。牛群吃草时非常专注，有时站立不动，仿佛正在思考着什么。牛犊还未长大，却有了端庄的仪态。老牛好似牛群的家长，无比威严。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5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极目远眺，四周全</a:t>
            </a:r>
            <a:r>
              <a:rPr lang="zh-CN" altLang="en-US" sz="3200" b="1" kern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5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是碧绿的丝绒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5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般</a:t>
            </a:r>
            <a:r>
              <a:rPr lang="zh-CN" altLang="en-US" sz="32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5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的草原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5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和黑白两色的花牛。这就是真正的荷兰。</a:t>
            </a:r>
            <a:r>
              <a:rPr lang="en-US" altLang="zh-CN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  <a:hlinkClick r:id="rId5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  </a:t>
            </a:r>
            <a:r>
              <a:rPr lang="en-US" altLang="zh-CN" sz="2800" b="1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2800" b="1" i="0" u="none" strike="noStrike" kern="1200" cap="none" spc="0" normalizeH="0" baseline="0" dirty="0">
              <a:solidFill>
                <a:prstClr val="black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五角星 2">
            <a:hlinkClick r:id="rId6" action="ppaction://hlinksldjump"/>
          </p:cNvPr>
          <p:cNvSpPr/>
          <p:nvPr/>
        </p:nvSpPr>
        <p:spPr>
          <a:xfrm>
            <a:off x="11163300" y="5957570"/>
            <a:ext cx="829945" cy="803275"/>
          </a:xfrm>
          <a:prstGeom prst="star5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4565" y="485140"/>
            <a:ext cx="10243185" cy="6153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798830" y="273685"/>
            <a:ext cx="10958195" cy="26485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lvl="0" indent="450215" algn="l" eaLnBrk="0" fontAlgn="base" hangingPunct="0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36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6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一条条运河之间的绿色低地上，黑白花牛，白头黑牛，白腰蓝嘴黑牛，在低头吃草。 </a:t>
            </a:r>
            <a:r>
              <a:rPr lang="zh-CN" altLang="en-US" sz="3600" b="1" kern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29370" y="4007485"/>
            <a:ext cx="1775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白腰蓝嘴</a:t>
            </a:r>
            <a:r>
              <a:rPr lang="zh-CN" altLang="en-US" b="1"/>
              <a:t>黑牛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1653540" y="4022090"/>
            <a:ext cx="1276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黑白花</a:t>
            </a:r>
            <a:r>
              <a:rPr lang="zh-CN" altLang="en-US" b="1"/>
              <a:t>牛</a:t>
            </a:r>
            <a:endParaRPr lang="zh-CN" altLang="en-US" b="1"/>
          </a:p>
        </p:txBody>
      </p:sp>
      <p:pic>
        <p:nvPicPr>
          <p:cNvPr id="8" name="图片 7" descr="{61CB00C3-09BD-4818-BED0-317AD1C96D3B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2244090"/>
            <a:ext cx="3051810" cy="177800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8620" y="4065270"/>
            <a:ext cx="1330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白头黑牛</a:t>
            </a:r>
            <a:endParaRPr lang="zh-CN" altLang="en-US" b="1"/>
          </a:p>
        </p:txBody>
      </p:sp>
      <p:pic>
        <p:nvPicPr>
          <p:cNvPr id="12" name="图片 11" descr="{B2489A5B-6F0E-4b46-8526-F24794BD5709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433570"/>
            <a:ext cx="2961640" cy="1814195"/>
          </a:xfrm>
          <a:prstGeom prst="ellipse">
            <a:avLst/>
          </a:prstGeom>
        </p:spPr>
      </p:pic>
      <p:pic>
        <p:nvPicPr>
          <p:cNvPr id="14" name="图片 13" descr="{44367656-FDC9-407d-A82B-FE8117B85379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870" y="4512310"/>
            <a:ext cx="3292475" cy="1750695"/>
          </a:xfrm>
          <a:prstGeom prst="ellipse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56995" y="6247765"/>
            <a:ext cx="1870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黑色斑点牛</a:t>
            </a:r>
            <a:endParaRPr lang="zh-CN" altLang="en-US" sz="2400" b="1"/>
          </a:p>
        </p:txBody>
      </p:sp>
      <p:sp>
        <p:nvSpPr>
          <p:cNvPr id="16" name="文本框 15"/>
          <p:cNvSpPr txBox="1"/>
          <p:nvPr/>
        </p:nvSpPr>
        <p:spPr>
          <a:xfrm>
            <a:off x="5440680" y="6247765"/>
            <a:ext cx="1870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黄白花牛</a:t>
            </a:r>
            <a:endParaRPr lang="zh-CN" altLang="en-US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9158605" y="6247765"/>
            <a:ext cx="1870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棕色短角牛</a:t>
            </a:r>
            <a:endParaRPr lang="zh-CN" altLang="en-US" sz="2400" b="1"/>
          </a:p>
        </p:txBody>
      </p:sp>
      <p:pic>
        <p:nvPicPr>
          <p:cNvPr id="6" name="图片 5" descr="{058A3943-B718-4a9b-9968-F78FBD554E63}"/>
          <p:cNvPicPr>
            <a:picLocks noChangeAspect="1"/>
          </p:cNvPicPr>
          <p:nvPr/>
        </p:nvPicPr>
        <p:blipFill>
          <a:blip r:embed="rId6"/>
          <a:srcRect t="2237" r="1102"/>
          <a:stretch>
            <a:fillRect/>
          </a:stretch>
        </p:blipFill>
        <p:spPr>
          <a:xfrm>
            <a:off x="694055" y="2214880"/>
            <a:ext cx="2999740" cy="1764030"/>
          </a:xfrm>
          <a:prstGeom prst="ellipse">
            <a:avLst/>
          </a:prstGeom>
        </p:spPr>
      </p:pic>
      <p:pic>
        <p:nvPicPr>
          <p:cNvPr id="4" name="图片 3" descr="a4a22b7a-6389-4d18-b6cc-31f4bf7846a9"/>
          <p:cNvPicPr>
            <a:picLocks noChangeAspect="1"/>
          </p:cNvPicPr>
          <p:nvPr/>
        </p:nvPicPr>
        <p:blipFill>
          <a:blip r:embed="rId7"/>
          <a:srcRect t="5365" r="4710"/>
          <a:stretch>
            <a:fillRect/>
          </a:stretch>
        </p:blipFill>
        <p:spPr>
          <a:xfrm>
            <a:off x="8332470" y="2244090"/>
            <a:ext cx="2905125" cy="1734820"/>
          </a:xfrm>
          <a:prstGeom prst="ellipse">
            <a:avLst/>
          </a:prstGeom>
        </p:spPr>
      </p:pic>
      <p:pic>
        <p:nvPicPr>
          <p:cNvPr id="11" name="图片 10" descr="{996095B8-A5BF-4d8a-A6DC-A998B5349BF8}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3430" y="4512310"/>
            <a:ext cx="3032125" cy="180276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31215" y="656590"/>
            <a:ext cx="10315575" cy="4521200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90930" y="830580"/>
            <a:ext cx="9953625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44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荷兰最新报道</a:t>
            </a:r>
            <a:endParaRPr lang="zh-CN" altLang="en-US" sz="4400" b="1" kern="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3330" y="1702435"/>
            <a:ext cx="970534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荷兰虽然只有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1700万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人口，却拥有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450万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头奶牛。它拥有世界上最优质的奶牛品种，牛奶年产量约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1450万吨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，带来的收入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占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总收入的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70%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左右。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fontAlgn="auto">
              <a:lnSpc>
                <a:spcPct val="200000"/>
              </a:lnSpc>
              <a:buFont typeface="Wingdings" panose="05000000000000000000" charset="0"/>
              <a:buChar char="Ø"/>
            </a:pP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云形标注 4">
            <a:hlinkClick r:id="rId1" action="ppaction://hlinksldjump"/>
          </p:cNvPr>
          <p:cNvSpPr/>
          <p:nvPr/>
        </p:nvSpPr>
        <p:spPr>
          <a:xfrm>
            <a:off x="10948670" y="6097270"/>
            <a:ext cx="776605" cy="52133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90930" y="4886325"/>
            <a:ext cx="1024128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 i="1">
                <a:solidFill>
                  <a:srgbClr val="FF0000"/>
                </a:solidFill>
                <a:effectLst/>
              </a:rPr>
              <a:t>这就是真正的荷兰！</a:t>
            </a:r>
            <a:endParaRPr lang="zh-CN" altLang="en-US" sz="8800" b="1" i="1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4565" y="485140"/>
            <a:ext cx="10243185" cy="6153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849630" y="561340"/>
            <a:ext cx="10442575" cy="26485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lvl="0" indent="450215" eaLnBrk="0" fontAlgn="base" hangingPunct="0">
              <a:lnSpc>
                <a:spcPct val="150000"/>
              </a:lnSpc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36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有的牛背上盖着防潮的毛毡。牛群吃草时非常专注，有时站立不动，仿佛正在思考着什么。</a:t>
            </a:r>
            <a:r>
              <a:rPr lang="zh-CN" altLang="en-US" sz="3600" b="1" kern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牛犊还未长大，却有了端庄的仪态。老牛好似牛群的家长，无比威严。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450215" eaLnBrk="0" fontAlgn="base" hangingPunct="0">
              <a:lnSpc>
                <a:spcPct val="150000"/>
              </a:lnSpc>
              <a:defRPr/>
            </a:pP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345045" y="1348740"/>
            <a:ext cx="2323465" cy="107442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706880" y="3024505"/>
            <a:ext cx="2019935" cy="107442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三匹野马"/>
          <p:cNvPicPr>
            <a:picLocks noChangeAspect="1"/>
          </p:cNvPicPr>
          <p:nvPr/>
        </p:nvPicPr>
        <p:blipFill>
          <a:blip r:embed="rId3"/>
          <a:srcRect t="11534" r="771" b="14178"/>
          <a:stretch>
            <a:fillRect/>
          </a:stretch>
        </p:blipFill>
        <p:spPr>
          <a:xfrm>
            <a:off x="4315460" y="3481705"/>
            <a:ext cx="6041390" cy="3014980"/>
          </a:xfrm>
          <a:prstGeom prst="rect">
            <a:avLst/>
          </a:prstGeom>
        </p:spPr>
      </p:pic>
      <p:sp>
        <p:nvSpPr>
          <p:cNvPr id="7" name="七角星 6">
            <a:hlinkClick r:id="rId4" action="ppaction://hlinksldjump"/>
          </p:cNvPr>
          <p:cNvSpPr/>
          <p:nvPr/>
        </p:nvSpPr>
        <p:spPr>
          <a:xfrm>
            <a:off x="11292205" y="6131560"/>
            <a:ext cx="688975" cy="627380"/>
          </a:xfrm>
          <a:prstGeom prst="star7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870075" y="647065"/>
            <a:ext cx="1019175" cy="91249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15720" y="4392930"/>
            <a:ext cx="1024128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 i="1">
                <a:solidFill>
                  <a:srgbClr val="FF0000"/>
                </a:solidFill>
                <a:effectLst/>
              </a:rPr>
              <a:t>这就是真正的荷兰！</a:t>
            </a:r>
            <a:endParaRPr lang="zh-CN" altLang="en-US" sz="8800" b="1" i="1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6" grpId="0" bldLvl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4565" y="352425"/>
            <a:ext cx="10243185" cy="6153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711835" y="780415"/>
            <a:ext cx="10958195" cy="26485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lvl="0" indent="450215" algn="l" eaLnBrk="0" fontAlgn="base" hangingPunct="0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36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36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极目远眺，四周全是碧绿的丝绒般的草原和黑白两色的花牛。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ffd51c5b-da12-4fee-a9ed-b05ed747c8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" y="2796540"/>
            <a:ext cx="4853940" cy="3434080"/>
          </a:xfrm>
          <a:prstGeom prst="rect">
            <a:avLst/>
          </a:prstGeom>
        </p:spPr>
      </p:pic>
      <p:pic>
        <p:nvPicPr>
          <p:cNvPr id="5" name="Picture 46" descr="C:\Users\jsj\Desktop\图00片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933">
            <a:off x="3198257" y="2549966"/>
            <a:ext cx="3349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六角星 5">
            <a:hlinkClick r:id="rId6" action="ppaction://hlinksldjump"/>
          </p:cNvPr>
          <p:cNvSpPr/>
          <p:nvPr/>
        </p:nvSpPr>
        <p:spPr>
          <a:xfrm>
            <a:off x="11207750" y="6085840"/>
            <a:ext cx="661035" cy="712470"/>
          </a:xfrm>
          <a:prstGeom prst="star6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179945" y="858520"/>
            <a:ext cx="1040765" cy="93599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858895" y="780415"/>
            <a:ext cx="2084705" cy="107442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111"/>
          <p:cNvPicPr>
            <a:picLocks noChangeAspect="1"/>
          </p:cNvPicPr>
          <p:nvPr/>
        </p:nvPicPr>
        <p:blipFill>
          <a:blip r:embed="rId7"/>
          <a:srcRect r="615" b="34796"/>
          <a:stretch>
            <a:fillRect/>
          </a:stretch>
        </p:blipFill>
        <p:spPr>
          <a:xfrm>
            <a:off x="6320790" y="2796540"/>
            <a:ext cx="4573905" cy="3440430"/>
          </a:xfrm>
          <a:prstGeom prst="rect">
            <a:avLst/>
          </a:prstGeom>
        </p:spPr>
      </p:pic>
      <p:pic>
        <p:nvPicPr>
          <p:cNvPr id="26" name="Picture 46" descr="C:\Users\jsj\Desktop\图00片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933">
            <a:off x="8266827" y="2549966"/>
            <a:ext cx="3349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1581150" y="780415"/>
            <a:ext cx="2137410" cy="107442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99465" y="4037330"/>
            <a:ext cx="1024128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 i="1">
                <a:solidFill>
                  <a:srgbClr val="FF0000"/>
                </a:solidFill>
                <a:effectLst/>
              </a:rPr>
              <a:t>这就是真正的荷兰！</a:t>
            </a:r>
            <a:endParaRPr lang="zh-CN" altLang="en-US" sz="8800" b="1" i="1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" grpId="0" bldLvl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563303" y="397452"/>
            <a:ext cx="11628582" cy="562102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一条条运河之间的绿色低地上，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黑白花牛，白头黑牛，白腰蓝嘴黑牛，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在低头吃草。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有的牛背上盖着防潮的毛毡。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牛群吃草时非常专注，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有时站立不动，仿佛正在思考着什么。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牛犊还未长大，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却有了端庄的仪态。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老牛好似牛群的家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长，无比威严。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极目远眺，四周全是碧绿的丝绒般的草原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和黑白两色的花牛。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楷体简体" panose="02000000000000000000" charset="-122"/>
              </a:rPr>
              <a:t>这就是真正的荷兰！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楷体简体" panose="02000000000000000000" charset="-122"/>
            </a:endParaRPr>
          </a:p>
        </p:txBody>
      </p:sp>
      <p:pic>
        <p:nvPicPr>
          <p:cNvPr id="5" name="图片 4" descr="牛群在长满青草的草地上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24980" y="494665"/>
            <a:ext cx="4514850" cy="30099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绿色草地上的荷斯坦奶牛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780000">
            <a:off x="6913245" y="3512820"/>
            <a:ext cx="4528820" cy="293052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46" descr="C:\Users\jsj\Desktop\图00片1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933">
            <a:off x="7610237" y="-54169"/>
            <a:ext cx="3349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6" descr="C:\Users\jsj\Desktop\图00片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9933">
            <a:off x="10139442" y="16951"/>
            <a:ext cx="3349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6" descr="C:\Users\jsj\Desktop\图00片1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9933">
            <a:off x="9416812" y="3000181"/>
            <a:ext cx="3349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画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3245" y="59931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4090" y="498475"/>
            <a:ext cx="10200640" cy="765810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0140" y="306070"/>
            <a:ext cx="1107186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挑战任务三：荷兰，我为你代言。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98780" y="1505585"/>
            <a:ext cx="11553190" cy="4431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fontAlgn="auto">
              <a:lnSpc>
                <a:spcPct val="150000"/>
              </a:lnSpc>
            </a:pP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小组合作：挑选喜欢的</a:t>
            </a: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一幅（多</a:t>
            </a: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幅）</a:t>
            </a: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美景图，组内宣讲介绍荷兰美景，推荐组内最优秀的代言人参与班级代言人选拔。</a:t>
            </a:r>
            <a:endParaRPr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0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《荷兰，我为你代言》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荷兰，是水之国，花之国，也是牧场之国。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荷兰是（     ）的，漫步在……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荷兰是（     ）的，你看那……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荷兰是（     ）的，最有趣的要数……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这就是真正的荷兰！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1" name="图片 30" descr="{DD34BED2-0B90-47c8-BE24-F75031EA8566}"/>
          <p:cNvPicPr>
            <a:picLocks noChangeAspect="1"/>
          </p:cNvPicPr>
          <p:nvPr/>
        </p:nvPicPr>
        <p:blipFill>
          <a:blip r:embed="rId1"/>
          <a:srcRect l="123" t="7803" r="22"/>
          <a:stretch>
            <a:fillRect/>
          </a:stretch>
        </p:blipFill>
        <p:spPr>
          <a:xfrm>
            <a:off x="5895340" y="3150235"/>
            <a:ext cx="5828030" cy="337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521839"/>
            <a:ext cx="3426650" cy="484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04165" y="285750"/>
            <a:ext cx="2359025" cy="72961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zh-CN" altLang="en-US" sz="4800" b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字语坊庭轩行楷" panose="02000603000000000000" charset="-122"/>
                <a:ea typeface="字语坊庭轩行楷" panose="02000603000000000000" charset="-122"/>
              </a:rPr>
              <a:t>跟着文字</a:t>
            </a:r>
            <a:endParaRPr lang="zh-CN" altLang="en-US" sz="4800" b="1" cap="none" spc="0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字语坊庭轩行楷" panose="02000603000000000000" charset="-122"/>
              <a:ea typeface="字语坊庭轩行楷" panose="02000603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grayscl/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23" y="57150"/>
            <a:ext cx="2499239" cy="146517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432300" y="2235200"/>
            <a:ext cx="7467600" cy="2781300"/>
            <a:chOff x="6980" y="3520"/>
            <a:chExt cx="11760" cy="4380"/>
          </a:xfrm>
        </p:grpSpPr>
        <p:sp>
          <p:nvSpPr>
            <p:cNvPr id="14" name="矩形 13"/>
            <p:cNvSpPr/>
            <p:nvPr/>
          </p:nvSpPr>
          <p:spPr>
            <a:xfrm>
              <a:off x="6980" y="3520"/>
              <a:ext cx="11760" cy="43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8" b="7627"/>
            <a:stretch>
              <a:fillRect/>
            </a:stretch>
          </p:blipFill>
          <p:spPr>
            <a:xfrm>
              <a:off x="7172" y="3715"/>
              <a:ext cx="6084" cy="3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6" y="3715"/>
              <a:ext cx="5268" cy="3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http://photo-static-api.fotomore.com/creative/vcg/400/new/VCG211358900270.jpg" descr="templates\picture_hover\&amp;pky260_sjzg_VCG211358900270&amp;2&amp;src_toppic_inpsrchzd1&amp;"/>
          <p:cNvPicPr>
            <a:picLocks noChangeAspect="1"/>
          </p:cNvPicPr>
          <p:nvPr/>
        </p:nvPicPr>
        <p:blipFill>
          <a:blip r:embed="rId6"/>
          <a:srcRect l="69528" t="37231" b="45009"/>
          <a:stretch>
            <a:fillRect/>
          </a:stretch>
        </p:blipFill>
        <p:spPr>
          <a:xfrm>
            <a:off x="10561955" y="-43180"/>
            <a:ext cx="1913255" cy="139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4090" y="498475"/>
            <a:ext cx="10200640" cy="765810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0140" y="306070"/>
            <a:ext cx="1107186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挑战任务三：荷兰，我为你代言。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98780" y="1505585"/>
            <a:ext cx="115531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fontAlgn="auto">
              <a:lnSpc>
                <a:spcPct val="150000"/>
              </a:lnSpc>
            </a:pPr>
            <a:endParaRPr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endParaRPr sz="2000" b="1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1" name="图片 30" descr="{DD34BED2-0B90-47c8-BE24-F75031EA8566}"/>
          <p:cNvPicPr>
            <a:picLocks noChangeAspect="1"/>
          </p:cNvPicPr>
          <p:nvPr/>
        </p:nvPicPr>
        <p:blipFill>
          <a:blip r:embed="rId1"/>
          <a:srcRect l="123" t="7803" r="22"/>
          <a:stretch>
            <a:fillRect/>
          </a:stretch>
        </p:blipFill>
        <p:spPr>
          <a:xfrm>
            <a:off x="1684655" y="1505585"/>
            <a:ext cx="8247380" cy="4770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72185" y="757555"/>
            <a:ext cx="10247630" cy="3599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fontAlgn="auto">
              <a:lnSpc>
                <a:spcPct val="150000"/>
              </a:lnSpc>
            </a:pPr>
            <a:r>
              <a:rPr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作业设计：</a:t>
            </a:r>
            <a:endParaRPr sz="4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1、说一说：争当荷兰代言人，向其他人生动有趣地讲解荷兰的美景。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2、写一写：作者笔下的牛、马、羊等动物都别有一番情趣，读一读，摘抄你喜欢的句子。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04165" y="285750"/>
            <a:ext cx="2359025" cy="72961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zh-CN" altLang="en-US" sz="4800" b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字语坊庭轩行楷" panose="02000603000000000000" charset="-122"/>
                <a:ea typeface="字语坊庭轩行楷" panose="02000603000000000000" charset="-122"/>
              </a:rPr>
              <a:t>跟着文字</a:t>
            </a:r>
            <a:endParaRPr lang="zh-CN" altLang="en-US" sz="4800" b="1" cap="none" spc="0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字语坊庭轩行楷" panose="02000603000000000000" charset="-122"/>
              <a:ea typeface="字语坊庭轩行楷" panose="02000603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6">
                <a:tint val="45000"/>
                <a:satMod val="400000"/>
              </a:schemeClr>
            </a:duotone>
            <a:grayscl/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23" y="57150"/>
            <a:ext cx="2499239" cy="14651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432300" y="2235200"/>
            <a:ext cx="7467600" cy="2781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http://photo-static-api.fotomore.com/creative/vcg/400/new/VCG211358900270.jpg" descr="templates\picture_hover\&amp;pky260_sjzg_VCG211358900270&amp;2&amp;src_toppic_inpsrchzd1&amp;"/>
          <p:cNvPicPr>
            <a:picLocks noChangeAspect="1"/>
          </p:cNvPicPr>
          <p:nvPr/>
        </p:nvPicPr>
        <p:blipFill>
          <a:blip r:embed="rId2"/>
          <a:srcRect l="69528" t="37231" b="45009"/>
          <a:stretch>
            <a:fillRect/>
          </a:stretch>
        </p:blipFill>
        <p:spPr>
          <a:xfrm>
            <a:off x="10561955" y="-43180"/>
            <a:ext cx="1913255" cy="1396365"/>
          </a:xfrm>
          <a:prstGeom prst="rect">
            <a:avLst/>
          </a:prstGeom>
        </p:spPr>
      </p:pic>
      <p:pic>
        <p:nvPicPr>
          <p:cNvPr id="3" name="图片 2" descr="IMG_20240506_214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960" y="2409825"/>
            <a:ext cx="3801745" cy="2432050"/>
          </a:xfrm>
          <a:prstGeom prst="rect">
            <a:avLst/>
          </a:prstGeom>
        </p:spPr>
      </p:pic>
      <p:pic>
        <p:nvPicPr>
          <p:cNvPr id="9" name="图片 8" descr="IMG_20240506_2146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580" y="2370455"/>
            <a:ext cx="3359150" cy="2471420"/>
          </a:xfrm>
          <a:prstGeom prst="rect">
            <a:avLst/>
          </a:prstGeom>
        </p:spPr>
      </p:pic>
      <p:pic>
        <p:nvPicPr>
          <p:cNvPr id="4" name="图片 3" descr="海滨小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60" y="1451610"/>
            <a:ext cx="3386455" cy="506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6350" y="0"/>
            <a:ext cx="12192000" cy="68580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357495" y="1002030"/>
            <a:ext cx="6275705" cy="5393690"/>
            <a:chOff x="8239" y="1290"/>
            <a:chExt cx="9883" cy="84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103" y="6202"/>
              <a:ext cx="2956" cy="4209"/>
            </a:xfrm>
            <a:prstGeom prst="rect">
              <a:avLst/>
            </a:prstGeom>
            <a:ln w="57150"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268" y="6213"/>
              <a:ext cx="2956" cy="4186"/>
            </a:xfrm>
            <a:prstGeom prst="rect">
              <a:avLst/>
            </a:prstGeom>
            <a:ln w="57150"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587">
              <a:off x="8239" y="1984"/>
              <a:ext cx="2845" cy="4052"/>
            </a:xfrm>
            <a:prstGeom prst="rect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0531">
              <a:off x="15350" y="1879"/>
              <a:ext cx="2772" cy="4052"/>
            </a:xfrm>
            <a:prstGeom prst="rect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2" y="1290"/>
              <a:ext cx="2821" cy="4052"/>
            </a:xfrm>
            <a:prstGeom prst="rect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485644"/>
            <a:ext cx="3426650" cy="484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304165" y="285750"/>
            <a:ext cx="2359025" cy="72961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zh-CN" altLang="en-US" sz="4800" b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字语坊庭轩行楷" panose="02000603000000000000" charset="-122"/>
                <a:ea typeface="字语坊庭轩行楷" panose="02000603000000000000" charset="-122"/>
              </a:rPr>
              <a:t>跟着文字</a:t>
            </a:r>
            <a:endParaRPr lang="zh-CN" altLang="en-US" sz="4800" b="1" cap="none" spc="0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字语坊庭轩行楷" panose="02000603000000000000" charset="-122"/>
              <a:ea typeface="字语坊庭轩行楷" panose="02000603000000000000" charset="-122"/>
            </a:endParaRPr>
          </a:p>
        </p:txBody>
      </p:sp>
      <p:pic>
        <p:nvPicPr>
          <p:cNvPr id="7" name="http://photo-static-api.fotomore.com/creative/vcg/400/new/VCG211358900270.jpg" descr="templates\picture_hover\&amp;pky260_sjzg_VCG211358900270&amp;2&amp;src_toppic_inpsrchzd1&amp;"/>
          <p:cNvPicPr>
            <a:picLocks noChangeAspect="1"/>
          </p:cNvPicPr>
          <p:nvPr/>
        </p:nvPicPr>
        <p:blipFill>
          <a:blip r:embed="rId8"/>
          <a:srcRect l="69528" t="37231" b="45009"/>
          <a:stretch>
            <a:fillRect/>
          </a:stretch>
        </p:blipFill>
        <p:spPr>
          <a:xfrm>
            <a:off x="10561955" y="-43180"/>
            <a:ext cx="1913255" cy="13963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grayscl/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23" y="57150"/>
            <a:ext cx="2499239" cy="1465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192000" cy="68580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770255" y="0"/>
            <a:ext cx="5325745" cy="6858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6096000" y="0"/>
            <a:ext cx="5373370" cy="6858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51100" y="1550035"/>
            <a:ext cx="5334635" cy="3642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90" y="3429000"/>
            <a:ext cx="1781810" cy="1781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975" y1="82180" x2="35346" y2="94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485" y="298450"/>
            <a:ext cx="1716405" cy="1716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095" y="1366520"/>
            <a:ext cx="1710055" cy="1710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890" y="4766310"/>
            <a:ext cx="1716405" cy="171640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644005" y="541655"/>
            <a:ext cx="4189730" cy="575754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700520" y="541655"/>
            <a:ext cx="4133850" cy="464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000" b="1" kern="0" dirty="0" smtClean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亲爱</a:t>
            </a:r>
            <a:r>
              <a:rPr lang="zh-CN" altLang="zh-CN" sz="2000" b="1" dirty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的九里小学五</a:t>
            </a:r>
            <a:r>
              <a:rPr lang="en-US" altLang="zh-CN" sz="2000" b="1" dirty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000" b="1" dirty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班</a:t>
            </a:r>
            <a:r>
              <a:rPr lang="zh-CN" altLang="zh-CN" sz="2000" b="1" dirty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的同学们：</a:t>
            </a:r>
            <a:endParaRPr lang="zh-CN" altLang="zh-CN" sz="2400" b="1" kern="0" dirty="0" smtClean="0">
              <a:solidFill>
                <a:srgbClr val="406227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rgbClr val="406227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pitchFamily="49" charset="-122"/>
              </a:rPr>
              <a:t>       </a:t>
            </a:r>
            <a:r>
              <a:rPr lang="en-US" altLang="zh-CN" sz="2000" b="1" dirty="0">
                <a:solidFill>
                  <a:srgbClr val="406227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pitchFamily="49" charset="-122"/>
              </a:rPr>
              <a:t> </a:t>
            </a:r>
            <a:r>
              <a:rPr lang="zh-CN" altLang="zh-CN" sz="2000" b="1" kern="0" dirty="0" smtClean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你们好！“跟着文字去旅行”下一站即将到达</a:t>
            </a:r>
            <a:r>
              <a:rPr lang="zh-CN" altLang="zh-CN" sz="2400" b="1" kern="0" dirty="0" smtClean="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</a:t>
            </a:r>
            <a:r>
              <a:rPr lang="zh-CN" altLang="zh-CN" sz="2000" b="1" kern="0" dirty="0" smtClean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，现</a:t>
            </a:r>
            <a:r>
              <a:rPr lang="zh-CN" altLang="zh-CN" sz="2000" b="1" kern="0" dirty="0" smtClean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邀请同学们为荷兰代言，需要代言人为荷兰设计风景宣传手册，解说荷兰的独特美景！</a:t>
            </a:r>
            <a:endParaRPr lang="zh-CN" altLang="zh-CN" sz="2000" b="1" kern="0" dirty="0" smtClean="0">
              <a:solidFill>
                <a:srgbClr val="406227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zh-CN" sz="2000" b="1" kern="0" dirty="0" smtClean="0">
                <a:solidFill>
                  <a:srgbClr val="406227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期待同学们的参与！</a:t>
            </a:r>
            <a:endParaRPr lang="zh-CN" altLang="zh-CN" sz="2000" b="1" kern="0" dirty="0" smtClean="0">
              <a:solidFill>
                <a:srgbClr val="406227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8588375" y="5894070"/>
            <a:ext cx="1337310" cy="36258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p>
            <a:pPr algn="ctr"/>
            <a:r>
              <a:rPr lang="zh-CN" altLang="en-US" sz="2800" b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字语坊庭轩行楷" panose="02000603000000000000" charset="-122"/>
                <a:ea typeface="字语坊庭轩行楷" panose="02000603000000000000" charset="-122"/>
              </a:rPr>
              <a:t>跟着文字</a:t>
            </a:r>
            <a:endParaRPr lang="zh-CN" altLang="en-US" sz="2800" b="1" cap="none" spc="0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字语坊庭轩行楷" panose="02000603000000000000" charset="-122"/>
              <a:ea typeface="字语坊庭轩行楷" panose="02000603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grayscl/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85" y="5894070"/>
            <a:ext cx="1003935" cy="58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荷兰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5840" y="1689735"/>
            <a:ext cx="10156190" cy="1520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3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 </a:t>
            </a:r>
            <a:r>
              <a:rPr lang="zh-CN" altLang="en-US" sz="13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牧场之国</a:t>
            </a:r>
            <a:endParaRPr lang="zh-CN" altLang="en-US" sz="13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4090" y="498475"/>
            <a:ext cx="10200640" cy="765810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13130" y="306070"/>
            <a:ext cx="1107186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挑战任务一：制作荷兰风景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宣传册，推介特色美景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74090" y="1756410"/>
            <a:ext cx="1026858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初读要求：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（1）自由朗读课文，读准字音，读通句子。</a:t>
            </a:r>
            <a:endParaRPr 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（2）选取让你印象深刻的美景画面，完成风景宣传册的设计，填一填学习单，讲一讲你的设计理由。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38530" y="1403350"/>
            <a:ext cx="10315575" cy="4538345"/>
          </a:xfrm>
          <a:prstGeom prst="roundRect">
            <a:avLst/>
          </a:prstGeom>
          <a:solidFill>
            <a:schemeClr val="bg1"/>
          </a:solidFill>
          <a:ln>
            <a:solidFill>
              <a:srgbClr val="406227"/>
            </a:solidFill>
          </a:ln>
          <a:effectLst>
            <a:outerShdw blurRad="152400" dist="139700" dir="2400000" algn="tl" rotWithShape="0">
              <a:schemeClr val="accent3">
                <a:lumMod val="50000"/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4755" y="1607185"/>
            <a:ext cx="99536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牛犊  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骏马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绵羊  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牲畜</a:t>
            </a:r>
            <a:endParaRPr lang="en-US" altLang="zh-CN" sz="4000" b="1" kern="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endParaRPr lang="en-US" altLang="zh-CN" sz="4000" b="1" kern="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endParaRPr lang="zh-CN" altLang="en-US" sz="4000" b="1" kern="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endParaRPr lang="zh-CN" altLang="en-US" sz="4000" b="1" kern="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zh-CN" altLang="en-US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仪态端庄  无比威严  膘肥体壮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悠然自得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72100" y="2042160"/>
            <a:ext cx="6092825" cy="8642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indent="0"/>
            <a:endParaRPr lang="zh-CN" b="0">
              <a:ea typeface="宋体" panose="02010600030101010101" pitchFamily="2" charset="-122"/>
            </a:endParaRPr>
          </a:p>
          <a:p>
            <a:pPr indent="0"/>
            <a:r>
              <a:rPr 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畜[chù]</a:t>
            </a:r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指家养的禽兽。    </a:t>
            </a:r>
            <a:endParaRPr lang="zh-CN" sz="3200" b="1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畜[xù]</a:t>
            </a:r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饲养禽兽，如畜牧业。</a:t>
            </a:r>
            <a:endParaRPr lang="zh-CN" sz="3200" b="1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006840" y="1450340"/>
            <a:ext cx="1633855" cy="7321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38530" y="0"/>
            <a:ext cx="1107186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44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代言人宣讲词过关赛</a:t>
            </a:r>
            <a:r>
              <a:rPr lang="en-US" altLang="zh-CN" sz="4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327775" y="3660140"/>
            <a:ext cx="2310130" cy="80899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97305" y="4340860"/>
            <a:ext cx="9787890" cy="8642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indent="0"/>
            <a:endParaRPr lang="zh-CN" b="0">
              <a:ea typeface="宋体" panose="02010600030101010101" pitchFamily="2" charset="-122"/>
            </a:endParaRPr>
          </a:p>
          <a:p>
            <a:pPr indent="0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36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600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碧绿色的低地镶嵌在一条条运河之间，成群的骏马，匹匹膘肥体壮。</a:t>
            </a:r>
            <a:endParaRPr lang="zh-CN" sz="3600" b="1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0" grpId="0"/>
      <p:bldP spid="6" grpId="0" bldLvl="0" animBg="1"/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COMMONDATA" val="eyJoZGlkIjoiY2JiODVmYWU1YzZjOTlhMjIzZGNhOTRmNjQ3ZTlhM2YifQ=="/>
  <p:tag name="KSO_WPP_MARK_KEY" val="79370867-ba64-44d0-bcf4-c6b46d97e777"/>
  <p:tag name="commondata" val="eyJoZGlkIjoiMWJhMjhkMmUwYzk4NGMwOTEyMGJjZjM4MmM0ZGNiMmQ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TABLE_ENDDRAG_ORIGIN_RECT" val="642*274"/>
  <p:tag name="TABLE_ENDDRAG_RECT" val="121*138*642*274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1561</Words>
  <Application>WPS 演示</Application>
  <PresentationFormat>宽屏</PresentationFormat>
  <Paragraphs>159</Paragraphs>
  <Slides>21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楷体</vt:lpstr>
      <vt:lpstr>字语坊庭轩行楷</vt:lpstr>
      <vt:lpstr>华文楷体</vt:lpstr>
      <vt:lpstr>Times New Roman</vt:lpstr>
      <vt:lpstr>微软雅黑</vt:lpstr>
      <vt:lpstr>Arial Unicode MS</vt:lpstr>
      <vt:lpstr>Calibri</vt:lpstr>
      <vt:lpstr>Wingdings</vt:lpstr>
      <vt:lpstr>方正楷体简体</vt:lpstr>
      <vt:lpstr>楷体_GB2312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FM</dc:creator>
  <cp:lastModifiedBy>爱吃草莓的憨憨</cp:lastModifiedBy>
  <cp:revision>243</cp:revision>
  <dcterms:created xsi:type="dcterms:W3CDTF">2023-04-01T07:16:00Z</dcterms:created>
  <dcterms:modified xsi:type="dcterms:W3CDTF">2024-05-16T11:58:14Z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74714A6859E44DAB9136BC9B4A9794F5_12</vt:lpwstr>
  </property>
  <property fmtid="{D5CDD505-2E9C-101B-9397-08002B2CF9AE}" pid="3" name="KSOProductBuildVer">
    <vt:lpwstr>2052-12.1.0.16729</vt:lpwstr>
  </property>
</Properties>
</file>