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3" r:id="rId3"/>
    <p:sldId id="315" r:id="rId4"/>
    <p:sldId id="316" r:id="rId5"/>
    <p:sldId id="318" r:id="rId6"/>
    <p:sldId id="257" r:id="rId7"/>
    <p:sldId id="258" r:id="rId8"/>
    <p:sldId id="286" r:id="rId9"/>
    <p:sldId id="319" r:id="rId10"/>
    <p:sldId id="320" r:id="rId11"/>
    <p:sldId id="273" r:id="rId12"/>
    <p:sldId id="321" r:id="rId13"/>
    <p:sldId id="356" r:id="rId14"/>
    <p:sldId id="343" r:id="rId15"/>
    <p:sldId id="338" r:id="rId16"/>
    <p:sldId id="350" r:id="rId17"/>
    <p:sldId id="339" r:id="rId18"/>
    <p:sldId id="357" r:id="rId19"/>
    <p:sldId id="311" r:id="rId20"/>
    <p:sldId id="262" r:id="rId21"/>
  </p:sldIdLst>
  <p:sldSz cx="12192000" cy="6858000"/>
  <p:notesSz cx="6858000" cy="9144000"/>
  <p:embeddedFontLst>
    <p:embeddedFont>
      <p:font typeface="楷体" panose="02010609060101010101" charset="-122"/>
      <p:regular r:id="rId26"/>
    </p:embeddedFont>
    <p:embeddedFont>
      <p:font typeface="等线 Light" panose="02010600030101010101" charset="-122"/>
      <p:regular r:id="rId27"/>
    </p:embeddedFont>
    <p:embeddedFont>
      <p:font typeface="等线" panose="02010600030101010101" charset="-122"/>
      <p:regular r:id="rId28"/>
    </p:embeddedFont>
    <p:embeddedFont>
      <p:font typeface="华文隶书" panose="02010800040101010101" charset="-122"/>
      <p:regular r:id="rId29"/>
    </p:embeddedFont>
    <p:embeddedFont>
      <p:font typeface="方正姚体_GBK" panose="02000000000000000000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rosoft Office 用户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EB2"/>
    <a:srgbClr val="F5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7.xml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0235" y="3282942"/>
            <a:ext cx="571529" cy="2921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1F1B0-6CBA-43BF-9E6A-47AA1EA71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5D14-01F0-45CC-8A21-383F46E6D10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曹冲称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8590" y="984250"/>
            <a:ext cx="7877175" cy="49237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10036810" y="1461135"/>
            <a:ext cx="1413510" cy="43757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8000">
                <a:latin typeface="楷体" panose="02010609060101010101" charset="-122"/>
                <a:ea typeface="楷体" panose="02010609060101010101" charset="-122"/>
              </a:rPr>
              <a:t>曹冲称象</a:t>
            </a:r>
            <a:endParaRPr lang="zh-CN" altLang="en-US" sz="8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05155" y="0"/>
            <a:ext cx="10981690" cy="6858000"/>
            <a:chOff x="953" y="0"/>
            <a:chExt cx="17294" cy="10800"/>
          </a:xfrm>
        </p:grpSpPr>
        <p:pic>
          <p:nvPicPr>
            <p:cNvPr id="3" name="https://photo-static-api.fotomore.com/creative/vcg/veer/400/new/VCG41N509915951.jpg?uid=386&amp;timestamp=1699187302&amp;sign=a23827eeaad73b49df5188888e7daf62" descr="&amp;pky270_sjzg_VCG41N509915951&amp;2&amp;src_toppic_inpsrchzd1&amp;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3" y="0"/>
              <a:ext cx="17294" cy="108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56" y="2853"/>
              <a:ext cx="10990" cy="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/>
              <a:r>
                <a:rPr lang="zh-CN" altLang="en-US" sz="4800">
                  <a:latin typeface="华文隶书" panose="02010800040101010101" charset="-122"/>
                  <a:ea typeface="华文隶书" panose="02010800040101010101" charset="-122"/>
                </a:rPr>
                <a:t>任务：</a:t>
              </a:r>
              <a:endParaRPr lang="zh-CN" altLang="en-US" sz="4800">
                <a:latin typeface="华文隶书" panose="02010800040101010101" charset="-122"/>
                <a:ea typeface="华文隶书" panose="02010800040101010101" charset="-122"/>
              </a:endParaRPr>
            </a:p>
            <a:p>
              <a:pPr indent="0" fontAlgn="auto"/>
              <a:r>
                <a:rPr lang="en-US" altLang="zh-CN" sz="4800">
                  <a:latin typeface="华文隶书" panose="02010800040101010101" charset="-122"/>
                  <a:ea typeface="华文隶书" panose="02010800040101010101" charset="-122"/>
                </a:rPr>
                <a:t>        </a:t>
              </a:r>
              <a:r>
                <a:rPr lang="zh-CN" altLang="en-US" sz="4800">
                  <a:latin typeface="华文隶书" panose="02010800040101010101" charset="-122"/>
                  <a:ea typeface="华文隶书" panose="02010800040101010101" charset="-122"/>
                </a:rPr>
                <a:t>请你当小史官，试着向魏王简要汇报西门豹治邺的故事。</a:t>
              </a:r>
              <a:endParaRPr lang="zh-CN" altLang="en-US" sz="48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09905" y="1633855"/>
            <a:ext cx="1117282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117600" fontAlgn="auto">
              <a:extLst>
                <a:ext uri="{35155182-B16C-46BC-9424-99874614C6A1}">
                  <wpsdc:indentchars xmlns:wpsdc="http://www.wps.cn/officeDocument/2017/drawingmlCustomData" val="200" checksum="2678315250"/>
                </a:ext>
              </a:extLst>
            </a:pPr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自读要求：</a:t>
            </a:r>
            <a:endParaRPr lang="en-US" altLang="zh-CN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1117600" fontAlgn="auto">
              <a:extLst>
                <a:ext uri="{35155182-B16C-46BC-9424-99874614C6A1}">
                  <wpsdc:indentchars xmlns:wpsdc="http://www.wps.cn/officeDocument/2017/drawingmlCustomData" val="200" checksum="2678315250"/>
                </a:ext>
              </a:extLst>
            </a:pPr>
            <a:r>
              <a:rPr lang="en-US" altLang="zh-CN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1.</a:t>
            </a:r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自由朗读课文，思考：故事的起因、经过、结果是什么？</a:t>
            </a:r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1117600" fontAlgn="auto">
              <a:extLst>
                <a:ext uri="{35155182-B16C-46BC-9424-99874614C6A1}">
                  <wpsdc:indentchars xmlns:wpsdc="http://www.wps.cn/officeDocument/2017/drawingmlCustomData" val="200" checksum="2678315250"/>
                </a:ext>
              </a:extLst>
            </a:pPr>
            <a:r>
              <a:rPr lang="en-US" altLang="zh-CN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2.</a:t>
            </a:r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完成《补充习题》</a:t>
            </a:r>
            <a:r>
              <a:rPr lang="en-US" altLang="zh-CN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P77/</a:t>
            </a:r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三。</a:t>
            </a:r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26745" y="396240"/>
            <a:ext cx="10938510" cy="943610"/>
            <a:chOff x="582" y="4287"/>
            <a:chExt cx="17226" cy="1486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582" y="4287"/>
              <a:ext cx="17226" cy="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35000"/>
                </a:lnSpc>
              </a:pPr>
              <a:r>
                <a:rPr lang="zh-CN" altLang="en-US" sz="4800" b="1" dirty="0">
                  <a:latin typeface="楷体" panose="02010609060101010101" charset="-122"/>
                  <a:ea typeface="楷体" panose="02010609060101010101" charset="-122"/>
                </a:rPr>
                <a:t>（     ）   （     ）    </a:t>
              </a:r>
              <a:r>
                <a:rPr lang="zh-CN" altLang="en-US" sz="4800" b="1" dirty="0">
                  <a:latin typeface="楷体" panose="02010609060101010101" charset="-122"/>
                  <a:ea typeface="楷体" panose="02010609060101010101" charset="-122"/>
                  <a:hlinkClick r:id="rId1" action="ppaction://hlinksldjump"/>
                </a:rPr>
                <a:t>兴修水利</a:t>
              </a:r>
              <a:endParaRPr lang="en-US" altLang="zh-CN" sz="48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4592" y="5184"/>
              <a:ext cx="246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10432" y="5184"/>
              <a:ext cx="246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251460" y="1591945"/>
            <a:ext cx="11777345" cy="3954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502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故事的起因：西门豹了解到造成田地荒芜、人烟稀少的原因是</a:t>
            </a:r>
            <a:r>
              <a:rPr lang="en-US" altLang="zh-CN" sz="3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en-US" altLang="zh-CN" sz="3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502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经过：西门豹以</a:t>
            </a:r>
            <a:r>
              <a:rPr lang="en-US" altLang="zh-CN" sz="3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为由，把巫婆和官绅头子</a:t>
            </a:r>
            <a:r>
              <a:rPr lang="en-US" altLang="zh-CN" sz="3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ts val="5020"/>
              </a:lnSpc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结果：西门豹发动百姓</a:t>
            </a:r>
            <a:r>
              <a:rPr lang="en-US" altLang="zh-CN" sz="3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600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，每年都获得好收成。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93825" y="2200275"/>
            <a:ext cx="2920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河神娶媳妇</a:t>
            </a:r>
            <a:endParaRPr lang="zh-CN" altLang="en-US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54600" y="2200275"/>
            <a:ext cx="2920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年年闹旱</a:t>
            </a:r>
            <a:r>
              <a:rPr lang="zh-CN" altLang="en-US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灾</a:t>
            </a:r>
            <a:endParaRPr lang="zh-CN" altLang="en-US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61130" y="2853055"/>
            <a:ext cx="2920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新娘不漂亮</a:t>
            </a:r>
            <a:endParaRPr lang="zh-CN" altLang="en-US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7880" y="3461385"/>
            <a:ext cx="33655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先后投进漳河</a:t>
            </a:r>
            <a:endParaRPr lang="zh-CN" altLang="en-US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80025" y="4119880"/>
            <a:ext cx="2920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开渠引水</a:t>
            </a:r>
            <a:endParaRPr lang="zh-CN" altLang="en-US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37600" y="4093210"/>
            <a:ext cx="2920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灌溉田地</a:t>
            </a:r>
            <a:endParaRPr lang="zh-CN" altLang="en-US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385050" y="5134610"/>
            <a:ext cx="3595370" cy="1051560"/>
            <a:chOff x="1647" y="2619"/>
            <a:chExt cx="5662" cy="1656"/>
          </a:xfrm>
        </p:grpSpPr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1647" y="3065"/>
              <a:ext cx="5663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官绅</a:t>
              </a:r>
              <a:r>
                <a:rPr lang="en-US" altLang="zh-CN" sz="4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4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巫婆</a:t>
              </a:r>
              <a:endPara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2659" y="2619"/>
              <a:ext cx="120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latin typeface="方正姚体_GBK" panose="02000000000000000000" charset="-122"/>
                  <a:ea typeface="方正姚体_GBK" panose="02000000000000000000" charset="-122"/>
                </a:rPr>
                <a:t>shēn</a:t>
              </a:r>
              <a:endParaRPr lang="zh-CN" altLang="en-US">
                <a:latin typeface="方正姚体_GBK" panose="02000000000000000000" charset="-122"/>
                <a:ea typeface="方正姚体_GBK" panose="020000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10" grpId="0"/>
      <p:bldP spid="10" grpId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7790" y="6350"/>
            <a:ext cx="11955145" cy="6631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latin typeface="楷体" panose="02010609060101010101" charset="-122"/>
                <a:ea typeface="楷体" panose="02010609060101010101" charset="-122"/>
              </a:rPr>
              <a:t>战国时期，魏国的国君派西门豹去管理漳河边上的邺县。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西门豹到了那个地方，看到田地荒芜，人烟稀少，就找了位老大爷来，问他是怎么回事。</a:t>
            </a:r>
            <a:endParaRPr lang="zh-CN" altLang="en-US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都是河神娶媳妇给闹的。河神是漳河的神，每年要娶一个年轻漂亮的姑娘。要不给他送去，漳河就要发大水，把田地全淹了。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西门豹问：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这话是谁说的？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巫婆说的。地方上的官绅每年出面给河神办喜事，硬逼着老百姓出钱。每闹一次，他们要收几百万钱，办喜事只花二三十万，多下来的就跟巫婆分了。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西门豹说：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新娘是哪儿来的？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哪家有年轻的女孩，巫婆就带着人到哪家去选。有钱的人家花点儿钱就过去了，没钱的只好眼睁睁地看着女孩被他们拉走。到了河神娶媳妇那天，他们在漳河边放一条苇席，把女孩打扮好了，让她坐在苇席上，顺着水漂去。苇席先还是浮着的，到了河中心就连女孩一起沉下去了。有女孩的人家差不多都逃到外地去了，所以人口越来越少，这地方也越来越穷。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西门豹问：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那么漳河发过大水没有呢？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没有发过。倒是夏天雨水少，年年干旱。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635000" fontAlgn="auto">
              <a:extLst>
                <a:ext uri="{35155182-B16C-46BC-9424-99874614C6A1}">
                  <wpsdc:indentchars xmlns:wpsdc="http://www.wps.cn/officeDocument/2017/drawingmlCustomData" val="200" checksum="1170532397"/>
                </a:ext>
              </a:extLst>
            </a:pP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西门豹说：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这样说来，河神真灵啊。下一回他娶媳妇，请告诉我一声，我也来送送新娘。</a:t>
            </a:r>
            <a:r>
              <a:rPr lang="en-US" altLang="zh-CN" sz="25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25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8140" y="0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</a:t>
            </a:r>
            <a:endParaRPr lang="en-US" altLang="zh-CN" sz="2400"/>
          </a:p>
        </p:txBody>
      </p:sp>
      <p:sp>
        <p:nvSpPr>
          <p:cNvPr id="4" name="文本框 3"/>
          <p:cNvSpPr txBox="1"/>
          <p:nvPr/>
        </p:nvSpPr>
        <p:spPr>
          <a:xfrm>
            <a:off x="358140" y="744220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</a:t>
            </a:r>
            <a:endParaRPr lang="en-US" altLang="zh-CN" sz="2400"/>
          </a:p>
        </p:txBody>
      </p:sp>
      <p:sp>
        <p:nvSpPr>
          <p:cNvPr id="11" name="文本框 10"/>
          <p:cNvSpPr txBox="1"/>
          <p:nvPr/>
        </p:nvSpPr>
        <p:spPr>
          <a:xfrm>
            <a:off x="358140" y="1483360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3</a:t>
            </a:r>
            <a:endParaRPr lang="en-US" altLang="zh-CN" sz="2400"/>
          </a:p>
        </p:txBody>
      </p:sp>
      <p:sp>
        <p:nvSpPr>
          <p:cNvPr id="12" name="文本框 11"/>
          <p:cNvSpPr txBox="1"/>
          <p:nvPr/>
        </p:nvSpPr>
        <p:spPr>
          <a:xfrm>
            <a:off x="358140" y="1943735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4</a:t>
            </a:r>
            <a:endParaRPr lang="en-US" altLang="zh-CN" sz="2400"/>
          </a:p>
        </p:txBody>
      </p:sp>
      <p:sp>
        <p:nvSpPr>
          <p:cNvPr id="13" name="文本框 12"/>
          <p:cNvSpPr txBox="1"/>
          <p:nvPr/>
        </p:nvSpPr>
        <p:spPr>
          <a:xfrm>
            <a:off x="358140" y="2638425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5</a:t>
            </a:r>
            <a:endParaRPr lang="en-US" altLang="zh-CN" sz="2400"/>
          </a:p>
        </p:txBody>
      </p:sp>
      <p:sp>
        <p:nvSpPr>
          <p:cNvPr id="14" name="文本框 13"/>
          <p:cNvSpPr txBox="1"/>
          <p:nvPr/>
        </p:nvSpPr>
        <p:spPr>
          <a:xfrm>
            <a:off x="358140" y="3021330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6</a:t>
            </a:r>
            <a:endParaRPr lang="en-US" altLang="zh-CN" sz="2400"/>
          </a:p>
        </p:txBody>
      </p:sp>
      <p:sp>
        <p:nvSpPr>
          <p:cNvPr id="15" name="文本框 14"/>
          <p:cNvSpPr txBox="1"/>
          <p:nvPr/>
        </p:nvSpPr>
        <p:spPr>
          <a:xfrm>
            <a:off x="358140" y="4961255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7</a:t>
            </a:r>
            <a:endParaRPr lang="en-US" altLang="zh-CN" sz="2400"/>
          </a:p>
        </p:txBody>
      </p:sp>
      <p:sp>
        <p:nvSpPr>
          <p:cNvPr id="16" name="文本框 15"/>
          <p:cNvSpPr txBox="1"/>
          <p:nvPr/>
        </p:nvSpPr>
        <p:spPr>
          <a:xfrm>
            <a:off x="358140" y="5374005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8</a:t>
            </a:r>
            <a:endParaRPr lang="en-US" altLang="zh-CN" sz="2400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58140" y="5723890"/>
            <a:ext cx="478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9</a:t>
            </a:r>
            <a:endParaRPr lang="en-US" altLang="zh-CN" sz="2400"/>
          </a:p>
        </p:txBody>
      </p:sp>
      <p:sp>
        <p:nvSpPr>
          <p:cNvPr id="8" name="文本框 7"/>
          <p:cNvSpPr txBox="1"/>
          <p:nvPr/>
        </p:nvSpPr>
        <p:spPr>
          <a:xfrm>
            <a:off x="-215900" y="9525"/>
            <a:ext cx="1219263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/>
            <a:r>
              <a:rPr lang="zh-CN" altLang="en-US" sz="2500">
                <a:noFill/>
                <a:latin typeface="楷体" panose="02010609060101010101" charset="-122"/>
                <a:ea typeface="楷体" panose="02010609060101010101" charset="-122"/>
                <a:sym typeface="+mn-ea"/>
              </a:rPr>
              <a:t>国时期，魏国的国君派西门豹去管理漳河边上的邺县。</a:t>
            </a:r>
            <a:r>
              <a:rPr lang="en-US" altLang="zh-CN" sz="2500">
                <a:noFill/>
                <a:latin typeface="楷体" panose="02010609060101010101" charset="-122"/>
                <a:ea typeface="楷体" panose="02010609060101010101" charset="-122"/>
                <a:sym typeface="+mn-ea"/>
              </a:rPr>
              <a:t>        </a:t>
            </a:r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西门豹到了那个地方，</a:t>
            </a:r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endParaRPr lang="en-US" altLang="zh-CN" sz="25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 fontAlgn="auto"/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看到田地荒芜，人烟稀少，就找了位老大爷来，问他是怎么回事。</a:t>
            </a:r>
            <a:endParaRPr lang="zh-CN" altLang="en-US" sz="25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5805" y="1526540"/>
            <a:ext cx="5039995" cy="5219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/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西门豹问：</a:t>
            </a:r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这话是谁说的？</a:t>
            </a:r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en-US" altLang="zh-CN" sz="25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9615" y="2677795"/>
            <a:ext cx="6096000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/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西门豹说：</a:t>
            </a:r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新娘是哪儿来的？</a:t>
            </a:r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en-US" altLang="zh-CN" sz="25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1520" y="4961255"/>
            <a:ext cx="7695565" cy="475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/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西门豹问：</a:t>
            </a:r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“</a:t>
            </a:r>
            <a:r>
              <a:rPr lang="zh-CN" altLang="en-US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那么漳河发过大水没有呢？</a:t>
            </a:r>
            <a:r>
              <a:rPr lang="en-US" altLang="zh-CN" sz="25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”</a:t>
            </a:r>
            <a:endParaRPr lang="en-US" altLang="zh-CN" sz="25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1"/>
      <p:bldP spid="11" grpId="1"/>
      <p:bldP spid="13" grpId="1"/>
      <p:bldP spid="15" grpId="1"/>
      <p:bldP spid="8" grpId="0"/>
      <p:bldP spid="10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1595" y="2190115"/>
            <a:ext cx="119437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1117600" fontAlgn="auto">
              <a:extLst>
                <a:ext uri="{35155182-B16C-46BC-9424-99874614C6A1}">
                  <wpsdc:indentchars xmlns:wpsdc="http://www.wps.cn/officeDocument/2017/drawingmlCustomData" val="200" checksum="2678315250"/>
                </a:ext>
              </a:extLst>
            </a:pPr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4400">
                <a:solidFill>
                  <a:srgbClr val="210EB2"/>
                </a:solidFill>
                <a:latin typeface="楷体" panose="02010609060101010101" charset="-122"/>
                <a:ea typeface="楷体" panose="02010609060101010101" charset="-122"/>
              </a:rPr>
              <a:t>都是河神娶媳妇给闹的。河神是漳河的神，每年要娶一个年轻漂亮的姑娘。要不给他送去，漳河就要发大水，把田地全淹了。</a:t>
            </a:r>
            <a:r>
              <a:rPr lang="en-US" altLang="zh-CN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57670" y="2197735"/>
            <a:ext cx="99314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娶</a:t>
            </a:r>
            <a:endParaRPr lang="zh-CN" altLang="en-US" sz="4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1295" y="428625"/>
            <a:ext cx="1179004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>
                <a:solidFill>
                  <a:srgbClr val="210EB2"/>
                </a:solidFill>
                <a:latin typeface="楷体" panose="02010609060101010101" charset="-122"/>
                <a:ea typeface="楷体" panose="02010609060101010101" charset="-122"/>
              </a:rPr>
              <a:t>巫婆说的。地方上的官绅每年出面给河神办喜事，硬逼着老百姓出钱。每闹一次，他们要收几百万钱，办喜事只花二三十万，多下来的就跟巫婆分了。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>
                <a:solidFill>
                  <a:srgbClr val="210EB2"/>
                </a:solidFill>
                <a:latin typeface="楷体" panose="02010609060101010101" charset="-122"/>
                <a:ea typeface="楷体" panose="02010609060101010101" charset="-122"/>
              </a:rPr>
              <a:t>哪家有年轻的女孩，巫婆就带着人到哪家去选。有钱的人家花点儿钱就过去了，没钱的只好眼睁睁地看着女孩被他们拉走。到了河神娶媳妇那天，他们在漳河边放一条苇席，把女孩打扮好了，让她坐在苇席上，顺着水漂去。苇席先还是浮着的，到了河中心就连女孩一起沉下去了。有女孩的人家差不多都逃到外地去了，所以人口越来越少，这地方也越来越穷。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老大爷说：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>
                <a:solidFill>
                  <a:srgbClr val="210EB2"/>
                </a:solidFill>
                <a:latin typeface="楷体" panose="02010609060101010101" charset="-122"/>
                <a:ea typeface="楷体" panose="02010609060101010101" charset="-122"/>
              </a:rPr>
              <a:t>没有发过。倒是夏天雨水少，年年干旱。</a:t>
            </a:r>
            <a:r>
              <a:rPr lang="en-US" altLang="zh-CN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05155" y="0"/>
            <a:ext cx="10981690" cy="6858000"/>
            <a:chOff x="953" y="0"/>
            <a:chExt cx="17294" cy="10800"/>
          </a:xfrm>
        </p:grpSpPr>
        <p:pic>
          <p:nvPicPr>
            <p:cNvPr id="3" name="https://photo-static-api.fotomore.com/creative/vcg/veer/400/new/VCG41N509915951.jpg?uid=386&amp;timestamp=1699187302&amp;sign=a23827eeaad73b49df5188888e7daf62" descr="&amp;pky270_sjzg_VCG41N509915951&amp;2&amp;src_toppic_inpsrchzd1&amp;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3" y="0"/>
              <a:ext cx="17294" cy="108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481" y="4060"/>
              <a:ext cx="8238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just" fontAlgn="auto"/>
              <a:r>
                <a:rPr lang="zh-CN" altLang="en-US" sz="9600">
                  <a:latin typeface="华文隶书" panose="02010800040101010101" charset="-122"/>
                  <a:ea typeface="华文隶书" panose="02010800040101010101" charset="-122"/>
                </a:rPr>
                <a:t>汇报起因</a:t>
              </a:r>
              <a:endParaRPr lang="zh-CN" altLang="en-US" sz="9600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18965" y="396240"/>
            <a:ext cx="3151505" cy="108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</a:rPr>
              <a:t>兴修水利</a:t>
            </a:r>
            <a:endParaRPr lang="en-US" altLang="zh-CN" sz="4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3515" y="2991485"/>
            <a:ext cx="120084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1219200" fontAlgn="auto">
              <a:extLst>
                <a:ext uri="{35155182-B16C-46BC-9424-99874614C6A1}">
                  <wpsdc:indentchars xmlns:wpsdc="http://www.wps.cn/officeDocument/2017/drawingmlCustomData" val="200" checksum="2555482880"/>
                </a:ext>
              </a:extLst>
            </a:pPr>
            <a:r>
              <a:rPr lang="zh-CN" altLang="en-US" sz="4800">
                <a:latin typeface="楷体" panose="02010609060101010101" charset="-122"/>
                <a:ea typeface="楷体" panose="02010609060101010101" charset="-122"/>
              </a:rPr>
              <a:t>西门豹发动老百姓开凿了十二条渠道，把漳河的水引到田里。庄稼得到灌溉，年年都获得好收成。</a:t>
            </a:r>
            <a:endParaRPr lang="zh-CN" altLang="en-US" sz="4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3656965" y="1884680"/>
            <a:ext cx="53771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开渠引水  灌溉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田地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091170" y="4722495"/>
            <a:ext cx="2890520" cy="1395730"/>
            <a:chOff x="11079" y="7788"/>
            <a:chExt cx="4552" cy="219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rcRect l="63985" t="65697" r="27690" b="30500"/>
            <a:stretch>
              <a:fillRect/>
            </a:stretch>
          </p:blipFill>
          <p:spPr>
            <a:xfrm>
              <a:off x="11079" y="7788"/>
              <a:ext cx="2222" cy="219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16297" t="70570" r="75103" b="25682"/>
            <a:stretch>
              <a:fillRect/>
            </a:stretch>
          </p:blipFill>
          <p:spPr>
            <a:xfrm>
              <a:off x="13301" y="7788"/>
              <a:ext cx="2330" cy="21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1970" y="596265"/>
            <a:ext cx="6878955" cy="56648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9754235" y="808355"/>
            <a:ext cx="1413510" cy="5240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8000">
                <a:latin typeface="楷体" panose="02010609060101010101" charset="-122"/>
                <a:ea typeface="楷体" panose="02010609060101010101" charset="-122"/>
              </a:rPr>
              <a:t>司马光砸缸</a:t>
            </a:r>
            <a:endParaRPr lang="zh-CN" altLang="en-US" sz="8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负荆请罪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140" y="342900"/>
            <a:ext cx="8416290" cy="61722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文本框 4"/>
          <p:cNvSpPr txBox="1"/>
          <p:nvPr/>
        </p:nvSpPr>
        <p:spPr>
          <a:xfrm>
            <a:off x="10036810" y="1461135"/>
            <a:ext cx="1413510" cy="43757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8000">
                <a:latin typeface="楷体" panose="02010609060101010101" charset="-122"/>
                <a:ea typeface="楷体" panose="02010609060101010101" charset="-122"/>
              </a:rPr>
              <a:t>负荆请罪</a:t>
            </a:r>
            <a:endParaRPr lang="zh-CN" altLang="en-US" sz="8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5545" t="4792" r="10712" b="18085"/>
          <a:stretch>
            <a:fillRect/>
          </a:stretch>
        </p:blipFill>
        <p:spPr>
          <a:xfrm>
            <a:off x="0" y="0"/>
            <a:ext cx="12192635" cy="6852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33730" y="2967037"/>
            <a:ext cx="2989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西门</a:t>
            </a:r>
            <a:r>
              <a:rPr lang="zh-CN" altLang="en-US" sz="7200" b="1" dirty="0">
                <a:latin typeface="楷体" panose="02010609060101010101" charset="-122"/>
                <a:ea typeface="楷体" panose="02010609060101010101" charset="-122"/>
              </a:rPr>
              <a:t>豹</a:t>
            </a:r>
            <a:endParaRPr lang="zh-CN" altLang="en-US" sz="7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2" b="25739"/>
          <a:stretch>
            <a:fillRect/>
          </a:stretch>
        </p:blipFill>
        <p:spPr bwMode="auto">
          <a:xfrm>
            <a:off x="3814921" y="2213945"/>
            <a:ext cx="1697829" cy="222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11723" r="7416" b="34343"/>
          <a:stretch>
            <a:fillRect/>
          </a:stretch>
        </p:blipFill>
        <p:spPr bwMode="auto">
          <a:xfrm>
            <a:off x="6373335" y="2203418"/>
            <a:ext cx="1697829" cy="227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8844126" y="2232813"/>
            <a:ext cx="179339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3800" b="1" dirty="0">
                <a:latin typeface="楷体" panose="02010609060101010101" charset="-122"/>
                <a:ea typeface="楷体" panose="02010609060101010101" charset="-122"/>
              </a:rPr>
              <a:t>豹</a:t>
            </a:r>
            <a:endParaRPr lang="zh-CN" altLang="en-US" sz="13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42560" y="608965"/>
            <a:ext cx="6111240" cy="904875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b="1" dirty="0">
                <a:latin typeface="楷体" panose="02010609060101010101" charset="-122"/>
                <a:ea typeface="楷体" panose="02010609060101010101" charset="-122"/>
              </a:rPr>
              <a:t>人物卡</a:t>
            </a:r>
            <a:endParaRPr lang="zh-CN" altLang="en-US" sz="5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4900" r="53249" b="17884"/>
          <a:stretch>
            <a:fillRect/>
          </a:stretch>
        </p:blipFill>
        <p:spPr bwMode="auto">
          <a:xfrm>
            <a:off x="356743" y="451484"/>
            <a:ext cx="4440682" cy="59543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5242560" y="2196465"/>
            <a:ext cx="641350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西门豹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：战国时期魏国人，著名的政治家、军事家、水利家，一心为国为民办实事。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5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2823845" y="2452370"/>
            <a:ext cx="709358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8000" b="1" dirty="0">
                <a:latin typeface="楷体" panose="02010609060101010101" charset="-122"/>
                <a:ea typeface="楷体" panose="02010609060101010101" charset="-122"/>
              </a:rPr>
              <a:t>26.</a:t>
            </a:r>
            <a:r>
              <a:rPr lang="zh-CN" altLang="en-US" sz="8000" b="1" dirty="0">
                <a:latin typeface="楷体" panose="02010609060101010101" charset="-122"/>
                <a:ea typeface="楷体" panose="02010609060101010101" charset="-122"/>
              </a:rPr>
              <a:t>西门豹治邺</a:t>
            </a:r>
            <a:endParaRPr lang="zh-CN" altLang="en-US" sz="8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08305" y="2148205"/>
            <a:ext cx="1155573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117600" fontAlgn="auto">
              <a:extLst>
                <a:ext uri="{35155182-B16C-46BC-9424-99874614C6A1}">
                  <wpsdc:indentchars xmlns:wpsdc="http://www.wps.cn/officeDocument/2017/drawingmlCustomData" val="200" checksum="2678315250"/>
                </a:ext>
              </a:extLst>
            </a:pPr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战国时期，魏国的国君派西门豹去管理漳河边上的邺县。西门豹到了那个地方，看到田地荒芜，人烟稀少，就找了位老大爷来，问他是怎么回事。</a:t>
            </a:r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08305" y="287020"/>
            <a:ext cx="115557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812800" fontAlgn="auto">
              <a:extLst>
                <a:ext uri="{35155182-B16C-46BC-9424-99874614C6A1}">
                  <wpsdc:indentchars xmlns:wpsdc="http://www.wps.cn/officeDocument/2017/drawingmlCustomData" val="200" checksum="3877492575"/>
                </a:ext>
              </a:extLst>
            </a:pP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战国时期，魏国的国君派西门豹去管理漳河边上的邺县。西门豹到了那个地方，看到田地荒芜，人烟稀少，就找了位老大爷来，问他是怎么回事。</a:t>
            </a:r>
            <a:endParaRPr lang="zh-CN" altLang="en-US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795" y="2707005"/>
            <a:ext cx="5095875" cy="3822065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20" y="2707005"/>
            <a:ext cx="5727065" cy="38214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71930" y="1855470"/>
            <a:ext cx="40214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田地荒芜</a:t>
            </a:r>
            <a:endParaRPr lang="zh-CN" altLang="en-US" sz="54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79335" y="1855470"/>
            <a:ext cx="40214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5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人烟稀少</a:t>
            </a:r>
            <a:endParaRPr lang="zh-CN" altLang="en-US" sz="54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commondata" val="eyJoZGlkIjoiNTkzMTVlNTJlZDhiMmE0ODVkZWQwNzFkYWU1MzU3YT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1505</Words>
  <Application>WPS 演示</Application>
  <PresentationFormat>宽屏</PresentationFormat>
  <Paragraphs>108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楷体</vt:lpstr>
      <vt:lpstr>Calibri</vt:lpstr>
      <vt:lpstr>微软雅黑</vt:lpstr>
      <vt:lpstr>Arial Unicode MS</vt:lpstr>
      <vt:lpstr>等线 Light</vt:lpstr>
      <vt:lpstr>等线</vt:lpstr>
      <vt:lpstr>华文隶书</vt:lpstr>
      <vt:lpstr>方正姚体_GBK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人物卡</vt:lpstr>
      <vt:lpstr>26.西门豹治邺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26.西门豹治邺</dc:title>
  <dc:creator>441652194@qq.com</dc:creator>
  <cp:lastModifiedBy>alena</cp:lastModifiedBy>
  <cp:revision>44</cp:revision>
  <dcterms:created xsi:type="dcterms:W3CDTF">2023-11-20T12:08:00Z</dcterms:created>
  <dcterms:modified xsi:type="dcterms:W3CDTF">2023-12-05T12:45:38Z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2052-12.1.0.15946</vt:lpwstr>
  </property>
  <property fmtid="{D5CDD505-2E9C-101B-9397-08002B2CF9AE}" pid="3" name="ICV">
    <vt:lpwstr>A4CA91A1E6824BA0964B689449DFC659_13</vt:lpwstr>
  </property>
</Properties>
</file>