
<file path=[Content_Types].xml><?xml version="1.0" encoding="utf-8"?>
<Types xmlns="http://schemas.openxmlformats.org/package/2006/content-types">
  <Default Extension="jpeg" ContentType="image/jpeg"/>
  <Default Extension="JPG" ContentType="image/.jpg"/>
  <Default Extension="wav" ContentType="audio/x-wav"/>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0"/>
  </p:notesMasterIdLst>
  <p:sldIdLst>
    <p:sldId id="257" r:id="rId3"/>
    <p:sldId id="259" r:id="rId4"/>
    <p:sldId id="323" r:id="rId5"/>
    <p:sldId id="260" r:id="rId6"/>
    <p:sldId id="293" r:id="rId7"/>
    <p:sldId id="294" r:id="rId8"/>
    <p:sldId id="295" r:id="rId9"/>
    <p:sldId id="324" r:id="rId10"/>
    <p:sldId id="296" r:id="rId11"/>
    <p:sldId id="325" r:id="rId12"/>
    <p:sldId id="297" r:id="rId13"/>
    <p:sldId id="326" r:id="rId14"/>
    <p:sldId id="298" r:id="rId15"/>
    <p:sldId id="331" r:id="rId16"/>
    <p:sldId id="299" r:id="rId17"/>
    <p:sldId id="335" r:id="rId18"/>
    <p:sldId id="336" r:id="rId19"/>
    <p:sldId id="337" r:id="rId20"/>
    <p:sldId id="338" r:id="rId21"/>
    <p:sldId id="341" r:id="rId22"/>
    <p:sldId id="342" r:id="rId23"/>
    <p:sldId id="343" r:id="rId24"/>
    <p:sldId id="339" r:id="rId25"/>
    <p:sldId id="340" r:id="rId26"/>
    <p:sldId id="344" r:id="rId27"/>
    <p:sldId id="346" r:id="rId28"/>
    <p:sldId id="347" r:id="rId29"/>
    <p:sldId id="345" r:id="rId30"/>
    <p:sldId id="348" r:id="rId31"/>
    <p:sldId id="349" r:id="rId32"/>
    <p:sldId id="350" r:id="rId33"/>
    <p:sldId id="351" r:id="rId34"/>
    <p:sldId id="352" r:id="rId35"/>
    <p:sldId id="353" r:id="rId36"/>
    <p:sldId id="354" r:id="rId37"/>
    <p:sldId id="355" r:id="rId38"/>
    <p:sldId id="356" r:id="rId39"/>
    <p:sldId id="357" r:id="rId41"/>
    <p:sldId id="358" r:id="rId42"/>
    <p:sldId id="359" r:id="rId43"/>
    <p:sldId id="360" r:id="rId44"/>
    <p:sldId id="361" r:id="rId45"/>
    <p:sldId id="365" r:id="rId46"/>
    <p:sldId id="366" r:id="rId47"/>
    <p:sldId id="367" r:id="rId48"/>
    <p:sldId id="332" r:id="rId49"/>
    <p:sldId id="300" r:id="rId50"/>
    <p:sldId id="369" r:id="rId51"/>
    <p:sldId id="333" r:id="rId52"/>
    <p:sldId id="334" r:id="rId53"/>
    <p:sldId id="269" r:id="rId54"/>
    <p:sldId id="370" r:id="rId55"/>
    <p:sldId id="372" r:id="rId56"/>
    <p:sldId id="373" r:id="rId57"/>
    <p:sldId id="371" r:id="rId58"/>
    <p:sldId id="302" r:id="rId59"/>
    <p:sldId id="322" r:id="rId60"/>
  </p:sldIdLst>
  <p:sldSz cx="12192000" cy="6858000"/>
  <p:notesSz cx="6858000" cy="9144000"/>
  <p:custDataLst>
    <p:tags r:id="rId64"/>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86" userDrawn="1">
          <p15:clr>
            <a:srgbClr val="A4A3A4"/>
          </p15:clr>
        </p15:guide>
        <p15:guide id="2" pos="3839" userDrawn="1">
          <p15:clr>
            <a:srgbClr val="A4A3A4"/>
          </p15:clr>
        </p15:guide>
        <p15:guide id="3" pos="416" userDrawn="1">
          <p15:clr>
            <a:srgbClr val="A4A3A4"/>
          </p15:clr>
        </p15:guide>
        <p15:guide id="4" pos="7310" userDrawn="1">
          <p15:clr>
            <a:srgbClr val="A4A3A4"/>
          </p15:clr>
        </p15:guide>
        <p15:guide id="5" orient="horz" pos="712" userDrawn="1">
          <p15:clr>
            <a:srgbClr val="A4A3A4"/>
          </p15:clr>
        </p15:guide>
        <p15:guide id="6" orient="horz" pos="712" userDrawn="1">
          <p15:clr>
            <a:srgbClr val="A4A3A4"/>
          </p15:clr>
        </p15:guide>
        <p15:guide id="7" orient="horz" pos="3992" userDrawn="1">
          <p15:clr>
            <a:srgbClr val="A4A3A4"/>
          </p15:clr>
        </p15:guide>
        <p15:guide id="8" orient="horz" pos="386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A7B5B"/>
    <a:srgbClr val="F8FAF9"/>
    <a:srgbClr val="EAF2ED"/>
    <a:srgbClr val="6A7648"/>
    <a:srgbClr val="738857"/>
    <a:srgbClr val="D4EAE3"/>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7825" autoAdjust="0"/>
    <p:restoredTop sz="94660"/>
  </p:normalViewPr>
  <p:slideViewPr>
    <p:cSldViewPr snapToGrid="0" showGuides="1">
      <p:cViewPr>
        <p:scale>
          <a:sx n="50" d="100"/>
          <a:sy n="50" d="100"/>
        </p:scale>
        <p:origin x="1344" y="682"/>
      </p:cViewPr>
      <p:guideLst>
        <p:guide orient="horz" pos="2286"/>
        <p:guide pos="3839"/>
        <p:guide pos="416"/>
        <p:guide pos="7310"/>
        <p:guide orient="horz" pos="712"/>
        <p:guide orient="horz" pos="712"/>
        <p:guide orient="horz" pos="3992"/>
        <p:guide orient="horz" pos="3864"/>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4" Type="http://schemas.openxmlformats.org/officeDocument/2006/relationships/tags" Target="tags/tag5.xml"/><Relationship Id="rId63" Type="http://schemas.openxmlformats.org/officeDocument/2006/relationships/tableStyles" Target="tableStyles.xml"/><Relationship Id="rId62" Type="http://schemas.openxmlformats.org/officeDocument/2006/relationships/viewProps" Target="viewProps.xml"/><Relationship Id="rId61" Type="http://schemas.openxmlformats.org/officeDocument/2006/relationships/presProps" Target="presProps.xml"/><Relationship Id="rId60" Type="http://schemas.openxmlformats.org/officeDocument/2006/relationships/slide" Target="slides/slide57.xml"/><Relationship Id="rId6" Type="http://schemas.openxmlformats.org/officeDocument/2006/relationships/slide" Target="slides/slide4.xml"/><Relationship Id="rId59" Type="http://schemas.openxmlformats.org/officeDocument/2006/relationships/slide" Target="slides/slide56.xml"/><Relationship Id="rId58" Type="http://schemas.openxmlformats.org/officeDocument/2006/relationships/slide" Target="slides/slide55.xml"/><Relationship Id="rId57" Type="http://schemas.openxmlformats.org/officeDocument/2006/relationships/slide" Target="slides/slide54.xml"/><Relationship Id="rId56" Type="http://schemas.openxmlformats.org/officeDocument/2006/relationships/slide" Target="slides/slide53.xml"/><Relationship Id="rId55" Type="http://schemas.openxmlformats.org/officeDocument/2006/relationships/slide" Target="slides/slide52.xml"/><Relationship Id="rId54" Type="http://schemas.openxmlformats.org/officeDocument/2006/relationships/slide" Target="slides/slide51.xml"/><Relationship Id="rId53" Type="http://schemas.openxmlformats.org/officeDocument/2006/relationships/slide" Target="slides/slide50.xml"/><Relationship Id="rId52" Type="http://schemas.openxmlformats.org/officeDocument/2006/relationships/slide" Target="slides/slide49.xml"/><Relationship Id="rId51" Type="http://schemas.openxmlformats.org/officeDocument/2006/relationships/slide" Target="slides/slide48.xml"/><Relationship Id="rId50" Type="http://schemas.openxmlformats.org/officeDocument/2006/relationships/slide" Target="slides/slide47.xml"/><Relationship Id="rId5" Type="http://schemas.openxmlformats.org/officeDocument/2006/relationships/slide" Target="slides/slide3.xml"/><Relationship Id="rId49" Type="http://schemas.openxmlformats.org/officeDocument/2006/relationships/slide" Target="slides/slide46.xml"/><Relationship Id="rId48" Type="http://schemas.openxmlformats.org/officeDocument/2006/relationships/slide" Target="slides/slide45.xml"/><Relationship Id="rId47" Type="http://schemas.openxmlformats.org/officeDocument/2006/relationships/slide" Target="slides/slide44.xml"/><Relationship Id="rId46" Type="http://schemas.openxmlformats.org/officeDocument/2006/relationships/slide" Target="slides/slide43.xml"/><Relationship Id="rId45" Type="http://schemas.openxmlformats.org/officeDocument/2006/relationships/slide" Target="slides/slide42.xml"/><Relationship Id="rId44" Type="http://schemas.openxmlformats.org/officeDocument/2006/relationships/slide" Target="slides/slide41.xml"/><Relationship Id="rId43" Type="http://schemas.openxmlformats.org/officeDocument/2006/relationships/slide" Target="slides/slide40.xml"/><Relationship Id="rId42" Type="http://schemas.openxmlformats.org/officeDocument/2006/relationships/slide" Target="slides/slide39.xml"/><Relationship Id="rId41" Type="http://schemas.openxmlformats.org/officeDocument/2006/relationships/slide" Target="slides/slide38.xml"/><Relationship Id="rId40" Type="http://schemas.openxmlformats.org/officeDocument/2006/relationships/notesMaster" Target="notesMasters/notesMaster1.xml"/><Relationship Id="rId4" Type="http://schemas.openxmlformats.org/officeDocument/2006/relationships/slide" Target="slides/slide2.xml"/><Relationship Id="rId39" Type="http://schemas.openxmlformats.org/officeDocument/2006/relationships/slide" Target="slides/slide37.xml"/><Relationship Id="rId38" Type="http://schemas.openxmlformats.org/officeDocument/2006/relationships/slide" Target="slides/slide36.xml"/><Relationship Id="rId37" Type="http://schemas.openxmlformats.org/officeDocument/2006/relationships/slide" Target="slides/slide35.xml"/><Relationship Id="rId36" Type="http://schemas.openxmlformats.org/officeDocument/2006/relationships/slide" Target="slides/slide34.xml"/><Relationship Id="rId35" Type="http://schemas.openxmlformats.org/officeDocument/2006/relationships/slide" Target="slides/slide33.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4" Type="http://schemas.openxmlformats.org/officeDocument/2006/relationships/image" Target="../media/image3.png"/><Relationship Id="rId3" Type="http://schemas.microsoft.com/office/2007/relationships/hdphoto" Target="../media/image2.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361E3DEE-B3BC-46BA-A01B-DE9D18CAC204}"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D76EF00-4C46-427A-853A-2D75C24BD447}"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361E3DEE-B3BC-46BA-A01B-DE9D18CAC204}"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D76EF00-4C46-427A-853A-2D75C24BD447}"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361E3DEE-B3BC-46BA-A01B-DE9D18CAC204}"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D76EF00-4C46-427A-853A-2D75C24BD447}"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361E3DEE-B3BC-46BA-A01B-DE9D18CAC204}"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D76EF00-4C46-427A-853A-2D75C24BD447}"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361E3DEE-B3BC-46BA-A01B-DE9D18CAC204}"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CD76EF00-4C46-427A-853A-2D75C24BD447}"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10" name="图片 9"/>
          <p:cNvPicPr>
            <a:picLocks noChangeAspect="1"/>
          </p:cNvPicPr>
          <p:nvPr userDrawn="1"/>
        </p:nvPicPr>
        <p:blipFill>
          <a:blip r:embed="rId2">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tretch>
            <a:fillRect/>
          </a:stretch>
        </p:blipFill>
        <p:spPr>
          <a:xfrm rot="16200000">
            <a:off x="5625595" y="-3494376"/>
            <a:ext cx="940808" cy="9230039"/>
          </a:xfrm>
          <a:prstGeom prst="rect">
            <a:avLst/>
          </a:prstGeom>
        </p:spPr>
      </p:pic>
      <p:sp>
        <p:nvSpPr>
          <p:cNvPr id="2" name="标题 1"/>
          <p:cNvSpPr>
            <a:spLocks noGrp="1"/>
          </p:cNvSpPr>
          <p:nvPr>
            <p:ph type="title"/>
          </p:nvPr>
        </p:nvSpPr>
        <p:spPr>
          <a:xfrm>
            <a:off x="2845613" y="467518"/>
            <a:ext cx="6500773" cy="1325563"/>
          </a:xfrm>
        </p:spPr>
        <p:txBody>
          <a:bodyPr vert="horz" lIns="91440" tIns="45720" rIns="91440" bIns="45720" rtlCol="0" anchor="ctr">
            <a:normAutofit/>
          </a:bodyPr>
          <a:lstStyle>
            <a:lvl1pPr>
              <a:defRPr lang="zh-CN" altLang="en-US" sz="3600" b="1">
                <a:solidFill>
                  <a:srgbClr val="4A7B5B"/>
                </a:solidFill>
                <a:latin typeface="印品百变马丁（非商用）" panose="02010601030101010101" pitchFamily="2" charset="-122"/>
                <a:ea typeface="印品百变马丁（非商用）" panose="02010601030101010101" pitchFamily="2" charset="-122"/>
                <a:cs typeface="阿里巴巴普惠体 B" panose="00020600040101010101" pitchFamily="18" charset="-122"/>
              </a:defRPr>
            </a:lvl1pPr>
          </a:lstStyle>
          <a:p>
            <a:pPr marL="0" lvl="0" algn="ctr"/>
            <a:r>
              <a:rPr lang="zh-CN" altLang="en-US" dirty="0"/>
              <a:t>单击此处编辑母版标题样式</a:t>
            </a:r>
            <a:endParaRPr lang="zh-CN" altLang="en-US" dirty="0"/>
          </a:p>
        </p:txBody>
      </p:sp>
      <p:sp>
        <p:nvSpPr>
          <p:cNvPr id="3" name="日期占位符 2"/>
          <p:cNvSpPr>
            <a:spLocks noGrp="1"/>
          </p:cNvSpPr>
          <p:nvPr>
            <p:ph type="dt" sz="half" idx="10"/>
          </p:nvPr>
        </p:nvSpPr>
        <p:spPr/>
        <p:txBody>
          <a:bodyPr/>
          <a:lstStyle/>
          <a:p>
            <a:fld id="{361E3DEE-B3BC-46BA-A01B-DE9D18CAC204}"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CD76EF00-4C46-427A-853A-2D75C24BD447}" type="slidenum">
              <a:rPr lang="zh-CN" altLang="en-US" smtClean="0"/>
            </a:fld>
            <a:endParaRPr lang="zh-CN" altLang="en-US"/>
          </a:p>
        </p:txBody>
      </p:sp>
      <p:pic>
        <p:nvPicPr>
          <p:cNvPr id="8" name="图片 7"/>
          <p:cNvPicPr>
            <a:picLocks noChangeAspect="1"/>
          </p:cNvPicPr>
          <p:nvPr userDrawn="1"/>
        </p:nvPicPr>
        <p:blipFill rotWithShape="1">
          <a:blip r:embed="rId4">
            <a:extLst>
              <a:ext uri="{28A0092B-C50C-407E-A947-70E740481C1C}">
                <a14:useLocalDpi xmlns:a14="http://schemas.microsoft.com/office/drawing/2010/main" val="0"/>
              </a:ext>
            </a:extLst>
          </a:blip>
          <a:srcRect t="50076"/>
          <a:stretch>
            <a:fillRect/>
          </a:stretch>
        </p:blipFill>
        <p:spPr>
          <a:xfrm rot="9674020">
            <a:off x="614866" y="649012"/>
            <a:ext cx="956593" cy="648210"/>
          </a:xfrm>
          <a:prstGeom prst="rect">
            <a:avLst/>
          </a:prstGeom>
        </p:spPr>
      </p:pic>
      <p:pic>
        <p:nvPicPr>
          <p:cNvPr id="11" name="图片 10"/>
          <p:cNvPicPr>
            <a:picLocks noChangeAspect="1"/>
          </p:cNvPicPr>
          <p:nvPr userDrawn="1"/>
        </p:nvPicPr>
        <p:blipFill rotWithShape="1">
          <a:blip r:embed="rId4">
            <a:extLst>
              <a:ext uri="{28A0092B-C50C-407E-A947-70E740481C1C}">
                <a14:useLocalDpi xmlns:a14="http://schemas.microsoft.com/office/drawing/2010/main" val="0"/>
              </a:ext>
            </a:extLst>
          </a:blip>
          <a:srcRect t="50076"/>
          <a:stretch>
            <a:fillRect/>
          </a:stretch>
        </p:blipFill>
        <p:spPr>
          <a:xfrm rot="12086081" flipH="1">
            <a:off x="10626640" y="584848"/>
            <a:ext cx="956593" cy="64821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61E3DEE-B3BC-46BA-A01B-DE9D18CAC204}"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CD76EF00-4C46-427A-853A-2D75C24BD447}"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361E3DEE-B3BC-46BA-A01B-DE9D18CAC204}"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D76EF00-4C46-427A-853A-2D75C24BD447}"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361E3DEE-B3BC-46BA-A01B-DE9D18CAC204}"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D76EF00-4C46-427A-853A-2D75C24BD447}"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361E3DEE-B3BC-46BA-A01B-DE9D18CAC204}"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D76EF00-4C46-427A-853A-2D75C24BD447}"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361E3DEE-B3BC-46BA-A01B-DE9D18CAC204}"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D76EF00-4C46-427A-853A-2D75C24BD447}"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1E3DEE-B3BC-46BA-A01B-DE9D18CAC204}"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76EF00-4C46-427A-853A-2D75C24BD447}"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5.png"/><Relationship Id="rId1"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image" Target="../media/image7.png"/><Relationship Id="rId1" Type="http://schemas.openxmlformats.org/officeDocument/2006/relationships/image" Target="../media/image6.png"/></Relationships>
</file>

<file path=ppt/slides/_rels/slide3.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8.png"/><Relationship Id="rId4" Type="http://schemas.microsoft.com/office/2007/relationships/media" Target="../media/audio1.wav"/><Relationship Id="rId3" Type="http://schemas.openxmlformats.org/officeDocument/2006/relationships/audio" Target="../media/audio1.wav"/><Relationship Id="rId2" Type="http://schemas.openxmlformats.org/officeDocument/2006/relationships/image" Target="../media/image5.png"/><Relationship Id="rId1"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image" Target="../media/image10.png"/><Relationship Id="rId1"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8.png"/><Relationship Id="rId4" Type="http://schemas.microsoft.com/office/2007/relationships/media" Target="../media/audio1.wav"/><Relationship Id="rId3" Type="http://schemas.openxmlformats.org/officeDocument/2006/relationships/audio" Target="../media/audio1.wav"/><Relationship Id="rId2" Type="http://schemas.openxmlformats.org/officeDocument/2006/relationships/image" Target="../media/image5.png"/><Relationship Id="rId1"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image" Target="../media/image12.png"/><Relationship Id="rId1" Type="http://schemas.openxmlformats.org/officeDocument/2006/relationships/image" Target="../media/image11.png"/></Relationships>
</file>

<file path=ppt/slides/_rels/slide10.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8.png"/><Relationship Id="rId4" Type="http://schemas.microsoft.com/office/2007/relationships/media" Target="../media/audio1.wav"/><Relationship Id="rId3" Type="http://schemas.openxmlformats.org/officeDocument/2006/relationships/audio" Target="../media/audio1.wav"/><Relationship Id="rId2" Type="http://schemas.openxmlformats.org/officeDocument/2006/relationships/image" Target="../media/image5.png"/><Relationship Id="rId1"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tags" Target="../tags/tag3.xml"/><Relationship Id="rId1" Type="http://schemas.openxmlformats.org/officeDocument/2006/relationships/image" Target="../media/image13.png"/></Relationships>
</file>

<file path=ppt/slides/_rels/slide12.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8.png"/><Relationship Id="rId4" Type="http://schemas.microsoft.com/office/2007/relationships/media" Target="../media/audio1.wav"/><Relationship Id="rId3" Type="http://schemas.openxmlformats.org/officeDocument/2006/relationships/audio" Target="../media/audio1.wav"/><Relationship Id="rId2" Type="http://schemas.openxmlformats.org/officeDocument/2006/relationships/image" Target="../media/image5.png"/><Relationship Id="rId1"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image" Target="../media/image15.png"/><Relationship Id="rId1" Type="http://schemas.openxmlformats.org/officeDocument/2006/relationships/image" Target="../media/image14.jpeg"/></Relationships>
</file>

<file path=ppt/slides/_rels/slide14.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8.png"/><Relationship Id="rId4" Type="http://schemas.microsoft.com/office/2007/relationships/media" Target="../media/audio1.wav"/><Relationship Id="rId3" Type="http://schemas.openxmlformats.org/officeDocument/2006/relationships/audio" Target="../media/audio1.wav"/><Relationship Id="rId2" Type="http://schemas.openxmlformats.org/officeDocument/2006/relationships/image" Target="../media/image5.png"/><Relationship Id="rId1" Type="http://schemas.openxmlformats.org/officeDocument/2006/relationships/image" Target="../media/image4.png"/></Relationships>
</file>

<file path=ppt/slides/_rels/slide15.xml.rels><?xml version="1.0" encoding="UTF-8" standalone="yes"?>
<Relationships xmlns="http://schemas.openxmlformats.org/package/2006/relationships"><Relationship Id="rId6" Type="http://schemas.openxmlformats.org/officeDocument/2006/relationships/slideLayout" Target="../slideLayouts/slideLayout6.xml"/><Relationship Id="rId5" Type="http://schemas.openxmlformats.org/officeDocument/2006/relationships/image" Target="../media/image19.jpeg"/><Relationship Id="rId4" Type="http://schemas.openxmlformats.org/officeDocument/2006/relationships/image" Target="../media/image18.jpeg"/><Relationship Id="rId3" Type="http://schemas.openxmlformats.org/officeDocument/2006/relationships/image" Target="../media/image17.jpeg"/><Relationship Id="rId2" Type="http://schemas.openxmlformats.org/officeDocument/2006/relationships/image" Target="../media/image15.png"/><Relationship Id="rId1" Type="http://schemas.openxmlformats.org/officeDocument/2006/relationships/image" Target="../media/image16.png"/></Relationships>
</file>

<file path=ppt/slides/_rels/slide16.xml.rels><?xml version="1.0" encoding="UTF-8" standalone="yes"?>
<Relationships xmlns="http://schemas.openxmlformats.org/package/2006/relationships"><Relationship Id="rId5" Type="http://schemas.openxmlformats.org/officeDocument/2006/relationships/slideLayout" Target="../slideLayouts/slideLayout6.xml"/><Relationship Id="rId4" Type="http://schemas.openxmlformats.org/officeDocument/2006/relationships/image" Target="../media/image23.jpeg"/><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image" Target="../media/image20.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6" Type="http://schemas.openxmlformats.org/officeDocument/2006/relationships/slideLayout" Target="../slideLayouts/slideLayout6.xml"/><Relationship Id="rId5" Type="http://schemas.openxmlformats.org/officeDocument/2006/relationships/image" Target="../media/image28.jpeg"/><Relationship Id="rId4" Type="http://schemas.openxmlformats.org/officeDocument/2006/relationships/image" Target="../media/image27.jpeg"/><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image" Target="../media/image24.jpeg"/></Relationships>
</file>

<file path=ppt/slides/_rels/slide20.xml.rels><?xml version="1.0" encoding="UTF-8" standalone="yes"?>
<Relationships xmlns="http://schemas.openxmlformats.org/package/2006/relationships"><Relationship Id="rId4" Type="http://schemas.openxmlformats.org/officeDocument/2006/relationships/slideLayout" Target="../slideLayouts/slideLayout6.xml"/><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image" Target="../media/image29.jpeg"/></Relationships>
</file>

<file path=ppt/slides/_rels/slide21.xml.rels><?xml version="1.0" encoding="UTF-8" standalone="yes"?>
<Relationships xmlns="http://schemas.openxmlformats.org/package/2006/relationships"><Relationship Id="rId6" Type="http://schemas.openxmlformats.org/officeDocument/2006/relationships/slideLayout" Target="../slideLayouts/slideLayout6.xml"/><Relationship Id="rId5" Type="http://schemas.openxmlformats.org/officeDocument/2006/relationships/image" Target="../media/image28.jpeg"/><Relationship Id="rId4" Type="http://schemas.openxmlformats.org/officeDocument/2006/relationships/image" Target="../media/image27.jpeg"/><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image" Target="../media/image24.jpeg"/></Relationships>
</file>

<file path=ppt/slides/_rels/slide22.xml.rels><?xml version="1.0" encoding="UTF-8" standalone="yes"?>
<Relationships xmlns="http://schemas.openxmlformats.org/package/2006/relationships"><Relationship Id="rId5" Type="http://schemas.openxmlformats.org/officeDocument/2006/relationships/slideLayout" Target="../slideLayouts/slideLayout6.xml"/><Relationship Id="rId4" Type="http://schemas.openxmlformats.org/officeDocument/2006/relationships/image" Target="../media/image35.jpeg"/><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image" Target="../media/image32.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5" Type="http://schemas.openxmlformats.org/officeDocument/2006/relationships/slideLayout" Target="../slideLayouts/slideLayout6.xml"/><Relationship Id="rId4" Type="http://schemas.openxmlformats.org/officeDocument/2006/relationships/image" Target="../media/image39.jpeg"/><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image" Target="../media/image36.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4" Type="http://schemas.openxmlformats.org/officeDocument/2006/relationships/slideLayout" Target="../slideLayouts/slideLayout6.xml"/><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image" Target="../media/image40.jpeg"/></Relationships>
</file>

<file path=ppt/slides/_rels/slide27.xml.rels><?xml version="1.0" encoding="UTF-8" standalone="yes"?>
<Relationships xmlns="http://schemas.openxmlformats.org/package/2006/relationships"><Relationship Id="rId6" Type="http://schemas.openxmlformats.org/officeDocument/2006/relationships/slideLayout" Target="../slideLayouts/slideLayout6.xml"/><Relationship Id="rId5" Type="http://schemas.openxmlformats.org/officeDocument/2006/relationships/image" Target="../media/image47.jpeg"/><Relationship Id="rId4" Type="http://schemas.openxmlformats.org/officeDocument/2006/relationships/image" Target="../media/image46.jpeg"/><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image" Target="../media/image43.jpeg"/></Relationships>
</file>

<file path=ppt/slides/_rels/slide28.xml.rels><?xml version="1.0" encoding="UTF-8" standalone="yes"?>
<Relationships xmlns="http://schemas.openxmlformats.org/package/2006/relationships"><Relationship Id="rId5" Type="http://schemas.openxmlformats.org/officeDocument/2006/relationships/slideLayout" Target="../slideLayouts/slideLayout6.xml"/><Relationship Id="rId4" Type="http://schemas.openxmlformats.org/officeDocument/2006/relationships/image" Target="../media/image51.jpeg"/><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image" Target="../media/image48.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5" Type="http://schemas.openxmlformats.org/officeDocument/2006/relationships/slideLayout" Target="../slideLayouts/slideLayout6.xml"/><Relationship Id="rId4" Type="http://schemas.openxmlformats.org/officeDocument/2006/relationships/image" Target="../media/image55.jpeg"/><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image" Target="../media/image52.jpeg"/></Relationships>
</file>

<file path=ppt/slides/_rels/slide31.xml.rels><?xml version="1.0" encoding="UTF-8" standalone="yes"?>
<Relationships xmlns="http://schemas.openxmlformats.org/package/2006/relationships"><Relationship Id="rId4" Type="http://schemas.openxmlformats.org/officeDocument/2006/relationships/slideLayout" Target="../slideLayouts/slideLayout6.xml"/><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image" Target="../media/image56.jpe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image" Target="../media/image60.jpeg"/><Relationship Id="rId1" Type="http://schemas.openxmlformats.org/officeDocument/2006/relationships/image" Target="../media/image59.jpeg"/></Relationships>
</file>

<file path=ppt/slides/_rels/slide33.xml.rels><?xml version="1.0" encoding="UTF-8" standalone="yes"?>
<Relationships xmlns="http://schemas.openxmlformats.org/package/2006/relationships"><Relationship Id="rId4" Type="http://schemas.openxmlformats.org/officeDocument/2006/relationships/slideLayout" Target="../slideLayouts/slideLayout6.xml"/><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image" Target="../media/image61.jpeg"/></Relationships>
</file>

<file path=ppt/slides/_rels/slide34.xml.rels><?xml version="1.0" encoding="UTF-8" standalone="yes"?>
<Relationships xmlns="http://schemas.openxmlformats.org/package/2006/relationships"><Relationship Id="rId6" Type="http://schemas.openxmlformats.org/officeDocument/2006/relationships/slideLayout" Target="../slideLayouts/slideLayout6.xml"/><Relationship Id="rId5" Type="http://schemas.openxmlformats.org/officeDocument/2006/relationships/image" Target="../media/image68.jpeg"/><Relationship Id="rId4" Type="http://schemas.openxmlformats.org/officeDocument/2006/relationships/image" Target="../media/image67.jpeg"/><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image" Target="../media/image64.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6" Type="http://schemas.openxmlformats.org/officeDocument/2006/relationships/slideLayout" Target="../slideLayouts/slideLayout6.xml"/><Relationship Id="rId5" Type="http://schemas.openxmlformats.org/officeDocument/2006/relationships/image" Target="../media/image73.jpeg"/><Relationship Id="rId4" Type="http://schemas.openxmlformats.org/officeDocument/2006/relationships/image" Target="../media/image72.jpeg"/><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image" Target="../media/image69.jpeg"/></Relationships>
</file>

<file path=ppt/slides/_rels/slide37.xml.rels><?xml version="1.0" encoding="UTF-8" standalone="yes"?>
<Relationships xmlns="http://schemas.openxmlformats.org/package/2006/relationships"><Relationship Id="rId8" Type="http://schemas.openxmlformats.org/officeDocument/2006/relationships/notesSlide" Target="../notesSlides/notesSlide1.xml"/><Relationship Id="rId7" Type="http://schemas.openxmlformats.org/officeDocument/2006/relationships/slideLayout" Target="../slideLayouts/slideLayout6.xml"/><Relationship Id="rId6" Type="http://schemas.openxmlformats.org/officeDocument/2006/relationships/image" Target="../media/image79.jpeg"/><Relationship Id="rId5" Type="http://schemas.openxmlformats.org/officeDocument/2006/relationships/image" Target="../media/image78.jpeg"/><Relationship Id="rId4" Type="http://schemas.openxmlformats.org/officeDocument/2006/relationships/image" Target="../media/image77.jpeg"/><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image" Target="../media/image74.jpeg"/></Relationships>
</file>

<file path=ppt/slides/_rels/slide38.xml.rels><?xml version="1.0" encoding="UTF-8" standalone="yes"?>
<Relationships xmlns="http://schemas.openxmlformats.org/package/2006/relationships"><Relationship Id="rId4" Type="http://schemas.openxmlformats.org/officeDocument/2006/relationships/slideLayout" Target="../slideLayouts/slideLayout6.xml"/><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image" Target="../media/image80.jpe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image" Target="../media/image84.jpeg"/><Relationship Id="rId1" Type="http://schemas.openxmlformats.org/officeDocument/2006/relationships/image" Target="../media/image83.jpeg"/></Relationships>
</file>

<file path=ppt/slides/_rels/slide40.xml.rels><?xml version="1.0" encoding="UTF-8" standalone="yes"?>
<Relationships xmlns="http://schemas.openxmlformats.org/package/2006/relationships"><Relationship Id="rId5" Type="http://schemas.openxmlformats.org/officeDocument/2006/relationships/slideLayout" Target="../slideLayouts/slideLayout6.xml"/><Relationship Id="rId4" Type="http://schemas.openxmlformats.org/officeDocument/2006/relationships/image" Target="../media/image88.jpeg"/><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image" Target="../media/image85.jpe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5" Type="http://schemas.openxmlformats.org/officeDocument/2006/relationships/slideLayout" Target="../slideLayouts/slideLayout6.xml"/><Relationship Id="rId4" Type="http://schemas.openxmlformats.org/officeDocument/2006/relationships/image" Target="../media/image92.jpeg"/><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image" Target="../media/image89.jpeg"/></Relationships>
</file>

<file path=ppt/slides/_rels/slide43.xml.rels><?xml version="1.0" encoding="UTF-8" standalone="yes"?>
<Relationships xmlns="http://schemas.openxmlformats.org/package/2006/relationships"><Relationship Id="rId4" Type="http://schemas.openxmlformats.org/officeDocument/2006/relationships/slideLayout" Target="../slideLayouts/slideLayout6.xml"/><Relationship Id="rId3" Type="http://schemas.openxmlformats.org/officeDocument/2006/relationships/image" Target="../media/image95.jpeg"/><Relationship Id="rId2" Type="http://schemas.openxmlformats.org/officeDocument/2006/relationships/image" Target="../media/image94.jpeg"/><Relationship Id="rId1" Type="http://schemas.openxmlformats.org/officeDocument/2006/relationships/image" Target="../media/image93.jpeg"/></Relationships>
</file>

<file path=ppt/slides/_rels/slide44.xml.rels><?xml version="1.0" encoding="UTF-8" standalone="yes"?>
<Relationships xmlns="http://schemas.openxmlformats.org/package/2006/relationships"><Relationship Id="rId5" Type="http://schemas.openxmlformats.org/officeDocument/2006/relationships/slideLayout" Target="../slideLayouts/slideLayout6.xml"/><Relationship Id="rId4" Type="http://schemas.openxmlformats.org/officeDocument/2006/relationships/image" Target="../media/image99.jpeg"/><Relationship Id="rId3" Type="http://schemas.openxmlformats.org/officeDocument/2006/relationships/image" Target="../media/image98.jpeg"/><Relationship Id="rId2" Type="http://schemas.openxmlformats.org/officeDocument/2006/relationships/image" Target="../media/image97.jpeg"/><Relationship Id="rId1" Type="http://schemas.openxmlformats.org/officeDocument/2006/relationships/image" Target="../media/image96.jpeg"/></Relationships>
</file>

<file path=ppt/slides/_rels/slide45.xml.rels><?xml version="1.0" encoding="UTF-8" standalone="yes"?>
<Relationships xmlns="http://schemas.openxmlformats.org/package/2006/relationships"><Relationship Id="rId4" Type="http://schemas.openxmlformats.org/officeDocument/2006/relationships/slideLayout" Target="../slideLayouts/slideLayout6.xml"/><Relationship Id="rId3" Type="http://schemas.openxmlformats.org/officeDocument/2006/relationships/image" Target="../media/image102.jpeg"/><Relationship Id="rId2" Type="http://schemas.openxmlformats.org/officeDocument/2006/relationships/image" Target="../media/image101.jpeg"/><Relationship Id="rId1" Type="http://schemas.openxmlformats.org/officeDocument/2006/relationships/image" Target="../media/image100.jpeg"/></Relationships>
</file>

<file path=ppt/slides/_rels/slide46.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8.png"/><Relationship Id="rId4" Type="http://schemas.microsoft.com/office/2007/relationships/media" Target="../media/audio1.wav"/><Relationship Id="rId3" Type="http://schemas.openxmlformats.org/officeDocument/2006/relationships/audio" Target="../media/audio1.wav"/><Relationship Id="rId2" Type="http://schemas.openxmlformats.org/officeDocument/2006/relationships/image" Target="../media/image5.png"/><Relationship Id="rId1" Type="http://schemas.openxmlformats.org/officeDocument/2006/relationships/image" Target="../media/image4.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image" Target="../media/image104.jpeg"/><Relationship Id="rId1" Type="http://schemas.openxmlformats.org/officeDocument/2006/relationships/image" Target="../media/image103.jpeg"/></Relationships>
</file>

<file path=ppt/slides/_rels/slide48.xml.rels><?xml version="1.0" encoding="UTF-8" standalone="yes"?>
<Relationships xmlns="http://schemas.openxmlformats.org/package/2006/relationships"><Relationship Id="rId7" Type="http://schemas.openxmlformats.org/officeDocument/2006/relationships/slideLayout" Target="../slideLayouts/slideLayout6.xml"/><Relationship Id="rId6" Type="http://schemas.openxmlformats.org/officeDocument/2006/relationships/image" Target="../media/image48.jpeg"/><Relationship Id="rId5" Type="http://schemas.openxmlformats.org/officeDocument/2006/relationships/image" Target="../media/image109.jpeg"/><Relationship Id="rId4" Type="http://schemas.openxmlformats.org/officeDocument/2006/relationships/image" Target="../media/image108.jpeg"/><Relationship Id="rId3" Type="http://schemas.openxmlformats.org/officeDocument/2006/relationships/image" Target="../media/image107.jpeg"/><Relationship Id="rId2" Type="http://schemas.openxmlformats.org/officeDocument/2006/relationships/image" Target="../media/image106.jpeg"/><Relationship Id="rId1" Type="http://schemas.openxmlformats.org/officeDocument/2006/relationships/image" Target="../media/image105.jpeg"/></Relationships>
</file>

<file path=ppt/slides/_rels/slide49.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8.png"/><Relationship Id="rId4" Type="http://schemas.microsoft.com/office/2007/relationships/media" Target="../media/audio1.wav"/><Relationship Id="rId3" Type="http://schemas.openxmlformats.org/officeDocument/2006/relationships/audio" Target="../media/audio1.wav"/><Relationship Id="rId2" Type="http://schemas.openxmlformats.org/officeDocument/2006/relationships/image" Target="../media/image5.png"/><Relationship Id="rId1" Type="http://schemas.openxmlformats.org/officeDocument/2006/relationships/image" Target="../media/image4.png"/></Relationships>
</file>

<file path=ppt/slides/_rels/slide50.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8.png"/><Relationship Id="rId4" Type="http://schemas.microsoft.com/office/2007/relationships/media" Target="../media/audio1.wav"/><Relationship Id="rId3" Type="http://schemas.openxmlformats.org/officeDocument/2006/relationships/audio" Target="../media/audio1.wav"/><Relationship Id="rId2" Type="http://schemas.openxmlformats.org/officeDocument/2006/relationships/image" Target="../media/image5.png"/><Relationship Id="rId1" Type="http://schemas.openxmlformats.org/officeDocument/2006/relationships/image" Target="../media/image4.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image" Target="../media/image111.jpeg"/><Relationship Id="rId1" Type="http://schemas.openxmlformats.org/officeDocument/2006/relationships/image" Target="../media/image110.png"/></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image" Target="../media/image110.png"/></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image" Target="../media/image110.png"/></Relationships>
</file>

<file path=ppt/slides/_rels/slide54.xml.rels><?xml version="1.0" encoding="UTF-8" standalone="yes"?>
<Relationships xmlns="http://schemas.openxmlformats.org/package/2006/relationships"><Relationship Id="rId4" Type="http://schemas.openxmlformats.org/officeDocument/2006/relationships/slideLayout" Target="../slideLayouts/slideLayout6.xml"/><Relationship Id="rId3" Type="http://schemas.openxmlformats.org/officeDocument/2006/relationships/image" Target="../media/image113.jpeg"/><Relationship Id="rId2" Type="http://schemas.openxmlformats.org/officeDocument/2006/relationships/image" Target="../media/image112.jpeg"/><Relationship Id="rId1" Type="http://schemas.openxmlformats.org/officeDocument/2006/relationships/image" Target="../media/image110.png"/></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tags" Target="../tags/tag4.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image" Target="../media/image114.png"/></Relationships>
</file>

<file path=ppt/slides/_rels/slide57.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8.png"/><Relationship Id="rId4" Type="http://schemas.microsoft.com/office/2007/relationships/media" Target="../media/audio1.wav"/><Relationship Id="rId3" Type="http://schemas.openxmlformats.org/officeDocument/2006/relationships/audio" Target="../media/audio1.wav"/><Relationship Id="rId2" Type="http://schemas.openxmlformats.org/officeDocument/2006/relationships/image" Target="../media/image5.png"/><Relationship Id="rId1"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图片 16"/>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16200000">
            <a:off x="2681774" y="-2668220"/>
            <a:ext cx="6842008" cy="12178449"/>
          </a:xfrm>
          <a:prstGeom prst="rect">
            <a:avLst/>
          </a:prstGeom>
        </p:spPr>
      </p:pic>
      <p:sp>
        <p:nvSpPr>
          <p:cNvPr id="5" name="直接连接符 4"/>
          <p:cNvSpPr>
            <a:spLocks noChangeShapeType="1"/>
          </p:cNvSpPr>
          <p:nvPr/>
        </p:nvSpPr>
        <p:spPr bwMode="auto">
          <a:xfrm>
            <a:off x="4434568" y="3926040"/>
            <a:ext cx="5497314" cy="40064"/>
          </a:xfrm>
          <a:prstGeom prst="line">
            <a:avLst/>
          </a:prstGeom>
          <a:noFill/>
          <a:ln w="6350">
            <a:solidFill>
              <a:schemeClr val="bg1"/>
            </a:solidFill>
            <a:prstDash val="lgDash"/>
            <a:bevel/>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50000"/>
              </a:lnSpc>
              <a:buClrTx/>
              <a:buSzTx/>
              <a:buFontTx/>
              <a:buNone/>
              <a:defRPr/>
            </a:pPr>
            <a:endParaRPr kumimoji="0" lang="zh-CN" altLang="en-US" sz="1800" b="1" i="0" u="none" strike="noStrike" kern="1200" cap="none" spc="0" normalizeH="0" baseline="0" noProof="0">
              <a:ln>
                <a:noFill/>
              </a:ln>
              <a:solidFill>
                <a:schemeClr val="tx1">
                  <a:lumMod val="85000"/>
                  <a:lumOff val="15000"/>
                </a:schemeClr>
              </a:solidFill>
              <a:effectLst/>
              <a:uLnTx/>
              <a:uFillTx/>
              <a:cs typeface="+mn-ea"/>
              <a:sym typeface="+mn-lt"/>
            </a:endParaRPr>
          </a:p>
        </p:txBody>
      </p:sp>
      <p:sp>
        <p:nvSpPr>
          <p:cNvPr id="6" name="文本框 5"/>
          <p:cNvSpPr txBox="1">
            <a:spLocks noChangeArrowheads="1"/>
          </p:cNvSpPr>
          <p:nvPr/>
        </p:nvSpPr>
        <p:spPr bwMode="auto">
          <a:xfrm>
            <a:off x="2897076" y="2591564"/>
            <a:ext cx="6397849" cy="1337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lvl="0" algn="ctr">
              <a:lnSpc>
                <a:spcPct val="150000"/>
              </a:lnSpc>
              <a:defRPr/>
            </a:pPr>
            <a:r>
              <a:rPr lang="en-US" altLang="zh-CN" sz="5400" b="1" spc="300" dirty="0">
                <a:solidFill>
                  <a:srgbClr val="4A7B5B"/>
                </a:solidFill>
                <a:latin typeface="+mn-lt"/>
                <a:ea typeface="+mn-ea"/>
                <a:cs typeface="+mn-ea"/>
                <a:sym typeface="+mn-lt"/>
              </a:rPr>
              <a:t>—</a:t>
            </a:r>
            <a:r>
              <a:rPr lang="en-US" altLang="zh-CN" sz="3200" b="1" spc="300" dirty="0">
                <a:solidFill>
                  <a:srgbClr val="4A7B5B"/>
                </a:solidFill>
                <a:latin typeface="+mn-lt"/>
                <a:ea typeface="+mn-ea"/>
                <a:cs typeface="+mn-ea"/>
                <a:sym typeface="+mn-lt"/>
              </a:rPr>
              <a:t> </a:t>
            </a:r>
            <a:r>
              <a:rPr lang="zh-CN" altLang="en-US" sz="3200" b="1" spc="300" dirty="0">
                <a:solidFill>
                  <a:srgbClr val="4A7B5B"/>
                </a:solidFill>
                <a:latin typeface="印品百变马丁（非商用）" panose="02010601030101010101" pitchFamily="2" charset="-122"/>
                <a:ea typeface="印品百变马丁（非商用）" panose="02010601030101010101" pitchFamily="2" charset="-122"/>
                <a:cs typeface="+mn-ea"/>
                <a:sym typeface="+mn-lt"/>
              </a:rPr>
              <a:t>中</a:t>
            </a:r>
            <a:r>
              <a:rPr lang="en-US" altLang="zh-CN" sz="3200" b="1" spc="300" dirty="0">
                <a:solidFill>
                  <a:srgbClr val="4A7B5B"/>
                </a:solidFill>
                <a:latin typeface="印品百变马丁（非商用）" panose="02010601030101010101" pitchFamily="2" charset="-122"/>
                <a:ea typeface="印品百变马丁（非商用）" panose="02010601030101010101" pitchFamily="2" charset="-122"/>
                <a:cs typeface="+mn-ea"/>
                <a:sym typeface="+mn-lt"/>
              </a:rPr>
              <a:t>6</a:t>
            </a:r>
            <a:r>
              <a:rPr lang="zh-CN" altLang="en-US" sz="3200" b="1" spc="300" dirty="0">
                <a:solidFill>
                  <a:srgbClr val="4A7B5B"/>
                </a:solidFill>
                <a:latin typeface="印品百变马丁（非商用）" panose="02010601030101010101" pitchFamily="2" charset="-122"/>
                <a:ea typeface="印品百变马丁（非商用）" panose="02010601030101010101" pitchFamily="2" charset="-122"/>
                <a:cs typeface="+mn-ea"/>
                <a:sym typeface="+mn-lt"/>
              </a:rPr>
              <a:t>班课程故事 </a:t>
            </a:r>
            <a:r>
              <a:rPr lang="en-US" altLang="zh-CN" sz="5400" b="1" spc="300" dirty="0">
                <a:solidFill>
                  <a:srgbClr val="4A7B5B"/>
                </a:solidFill>
                <a:latin typeface="阿里巴巴普惠体 R" panose="020F0502020204030204"/>
                <a:ea typeface="+mn-ea"/>
                <a:cs typeface="+mn-ea"/>
                <a:sym typeface="+mn-lt"/>
              </a:rPr>
              <a:t>—</a:t>
            </a:r>
            <a:endParaRPr kumimoji="0" lang="zh-CN" altLang="en-US" sz="4800" b="1" i="0" u="none" strike="noStrike" kern="1200" cap="none" spc="300" normalizeH="0" baseline="0" noProof="0" dirty="0">
              <a:ln>
                <a:noFill/>
              </a:ln>
              <a:solidFill>
                <a:srgbClr val="4A7B5B"/>
              </a:solidFill>
              <a:effectLst/>
              <a:uLnTx/>
              <a:uFillTx/>
              <a:latin typeface="印品百变马丁（非商用）" panose="02010601030101010101" pitchFamily="2" charset="-122"/>
              <a:ea typeface="印品百变马丁（非商用）" panose="02010601030101010101" pitchFamily="2" charset="-122"/>
              <a:cs typeface="+mn-ea"/>
              <a:sym typeface="+mn-lt"/>
            </a:endParaRPr>
          </a:p>
        </p:txBody>
      </p:sp>
      <p:sp>
        <p:nvSpPr>
          <p:cNvPr id="8" name="文本框 7"/>
          <p:cNvSpPr txBox="1"/>
          <p:nvPr/>
        </p:nvSpPr>
        <p:spPr>
          <a:xfrm>
            <a:off x="2666406" y="1307523"/>
            <a:ext cx="6859189" cy="1938020"/>
          </a:xfrm>
          <a:prstGeom prst="rect">
            <a:avLst/>
          </a:prstGeom>
          <a:noFill/>
          <a:ln>
            <a:noFill/>
          </a:ln>
        </p:spPr>
        <p:txBody>
          <a:bodyPr wrap="square" rtlCol="0">
            <a:spAutoFit/>
          </a:bodyPr>
          <a:lstStyle/>
          <a:p>
            <a:pPr lvl="0" algn="ctr">
              <a:lnSpc>
                <a:spcPct val="150000"/>
              </a:lnSpc>
              <a:defRPr/>
            </a:pP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遇见</a:t>
            </a: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艾草</a:t>
            </a:r>
            <a:endPar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endParaRPr>
          </a:p>
        </p:txBody>
      </p:sp>
      <p:sp>
        <p:nvSpPr>
          <p:cNvPr id="9" name="文本框 8"/>
          <p:cNvSpPr txBox="1"/>
          <p:nvPr/>
        </p:nvSpPr>
        <p:spPr>
          <a:xfrm>
            <a:off x="4654773" y="4337862"/>
            <a:ext cx="3381565" cy="460375"/>
          </a:xfrm>
          <a:prstGeom prst="rect">
            <a:avLst/>
          </a:prstGeom>
          <a:noFill/>
        </p:spPr>
        <p:txBody>
          <a:bodyPr wrap="square" rtlCol="0">
            <a:spAutoFit/>
          </a:bodyPr>
          <a:lstStyle/>
          <a:p>
            <a:pPr lvl="0" algn="ctr">
              <a:lnSpc>
                <a:spcPct val="150000"/>
              </a:lnSpc>
              <a:defRPr/>
            </a:pPr>
            <a:r>
              <a:rPr lang="zh-CN" altLang="en-US" sz="1600" b="1" noProof="0" dirty="0">
                <a:solidFill>
                  <a:schemeClr val="tx1">
                    <a:lumMod val="65000"/>
                    <a:lumOff val="35000"/>
                  </a:schemeClr>
                </a:solidFill>
                <a:cs typeface="+mn-ea"/>
                <a:sym typeface="+mn-lt"/>
              </a:rPr>
              <a:t>汇报人：芮亚运      时间：</a:t>
            </a:r>
            <a:r>
              <a:rPr lang="en-US" altLang="zh-CN" sz="1600" b="1" noProof="0" dirty="0">
                <a:solidFill>
                  <a:schemeClr val="tx1">
                    <a:lumMod val="65000"/>
                    <a:lumOff val="35000"/>
                  </a:schemeClr>
                </a:solidFill>
                <a:cs typeface="+mn-ea"/>
                <a:sym typeface="+mn-lt"/>
              </a:rPr>
              <a:t>2024.6</a:t>
            </a:r>
            <a:endParaRPr kumimoji="0" lang="en-US" altLang="zh-CN" sz="1600" b="1" i="0" u="none" strike="noStrike" kern="1200" cap="none" spc="0" normalizeH="0" baseline="0" noProof="0" dirty="0">
              <a:ln>
                <a:noFill/>
              </a:ln>
              <a:solidFill>
                <a:schemeClr val="tx1">
                  <a:lumMod val="65000"/>
                  <a:lumOff val="35000"/>
                </a:schemeClr>
              </a:solidFill>
              <a:effectLst/>
              <a:uLnTx/>
              <a:uFillTx/>
              <a:cs typeface="+mn-ea"/>
              <a:sym typeface="+mn-lt"/>
            </a:endParaRPr>
          </a:p>
        </p:txBody>
      </p:sp>
      <p:pic>
        <p:nvPicPr>
          <p:cNvPr id="10" name="图片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5975" y="4338001"/>
            <a:ext cx="3014021" cy="2260517"/>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bldLst>
      <p:bldP spid="5" grpId="0" animBg="1"/>
      <p:bldP spid="6" grpId="0"/>
      <p:bldP spid="6" grpId="1"/>
      <p:bldP spid="8" grpId="0"/>
      <p:bldP spid="8" grpId="1"/>
      <p:bldP spid="9"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标题 22"/>
          <p:cNvSpPr>
            <a:spLocks noGrp="1"/>
          </p:cNvSpPr>
          <p:nvPr>
            <p:ph type="title"/>
          </p:nvPr>
        </p:nvSpPr>
        <p:spPr>
          <a:xfrm>
            <a:off x="2683688" y="463073"/>
            <a:ext cx="6500773" cy="1325563"/>
          </a:xfrm>
        </p:spPr>
        <p:txBody>
          <a:bodyPr/>
          <a:lstStyle/>
          <a:p>
            <a:pPr algn="ctr"/>
            <a:r>
              <a:rPr lang="zh-CN" altLang="en-US" dirty="0">
                <a:solidFill>
                  <a:srgbClr val="4A7B5B"/>
                </a:solidFill>
              </a:rPr>
              <a:t>目录</a:t>
            </a:r>
            <a:endParaRPr lang="zh-CN" altLang="en-US" dirty="0">
              <a:solidFill>
                <a:srgbClr val="4A7B5B"/>
              </a:solidFill>
            </a:endParaRPr>
          </a:p>
        </p:txBody>
      </p:sp>
      <p:sp>
        <p:nvSpPr>
          <p:cNvPr id="22" name="íṩḻïďé"/>
          <p:cNvSpPr/>
          <p:nvPr/>
        </p:nvSpPr>
        <p:spPr>
          <a:xfrm>
            <a:off x="633095" y="1551305"/>
            <a:ext cx="2800350" cy="563880"/>
          </a:xfrm>
          <a:prstGeom prst="rect">
            <a:avLst/>
          </a:prstGeom>
          <a:noFill/>
          <a:ln w="19050">
            <a:noFill/>
          </a:ln>
        </p:spPr>
        <p:txBody>
          <a:bodyPr wrap="square" lIns="91440" tIns="45720" rIns="91440" bIns="45720" anchor="ctr" anchorCtr="0"/>
          <a:lstStyle/>
          <a:p>
            <a:pPr algn="ctr" defTabSz="914400">
              <a:lnSpc>
                <a:spcPct val="150000"/>
              </a:lnSpc>
            </a:pPr>
            <a:r>
              <a:rPr lang="en-US" altLang="zh-CN" sz="2800" b="1" dirty="0">
                <a:solidFill>
                  <a:srgbClr val="4A7B5B"/>
                </a:solidFill>
                <a:cs typeface="+mn-ea"/>
                <a:sym typeface="+mn-lt"/>
              </a:rPr>
              <a:t>1.</a:t>
            </a:r>
            <a:r>
              <a:rPr lang="zh-CN" altLang="en-US" sz="2800" b="1" dirty="0">
                <a:solidFill>
                  <a:srgbClr val="4A7B5B"/>
                </a:solidFill>
                <a:cs typeface="+mn-ea"/>
                <a:sym typeface="+mn-lt"/>
              </a:rPr>
              <a:t>课程背景</a:t>
            </a:r>
            <a:endParaRPr lang="zh-CN" altLang="en-US" sz="2800" b="1" dirty="0">
              <a:solidFill>
                <a:srgbClr val="4A7B5B"/>
              </a:solidFill>
              <a:cs typeface="+mn-ea"/>
              <a:sym typeface="+mn-lt"/>
            </a:endParaRPr>
          </a:p>
        </p:txBody>
      </p:sp>
      <p:pic>
        <p:nvPicPr>
          <p:cNvPr id="25" name="图片 24"/>
          <p:cNvPicPr>
            <a:picLocks noChangeAspect="1"/>
          </p:cNvPicPr>
          <p:nvPr/>
        </p:nvPicPr>
        <p:blipFill rotWithShape="1">
          <a:blip r:embed="rId1">
            <a:extLst>
              <a:ext uri="{28A0092B-C50C-407E-A947-70E740481C1C}">
                <a14:useLocalDpi xmlns:a14="http://schemas.microsoft.com/office/drawing/2010/main" val="0"/>
              </a:ext>
            </a:extLst>
          </a:blip>
          <a:srcRect t="11646" b="76923"/>
          <a:stretch>
            <a:fillRect/>
          </a:stretch>
        </p:blipFill>
        <p:spPr>
          <a:xfrm>
            <a:off x="405130" y="6102985"/>
            <a:ext cx="6401435" cy="405130"/>
          </a:xfrm>
          <a:prstGeom prst="rect">
            <a:avLst/>
          </a:prstGeom>
        </p:spPr>
      </p:pic>
      <p:pic>
        <p:nvPicPr>
          <p:cNvPr id="3" name="图片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2145" y="2799080"/>
            <a:ext cx="3194685" cy="3198495"/>
          </a:xfrm>
          <a:prstGeom prst="rect">
            <a:avLst/>
          </a:prstGeom>
        </p:spPr>
      </p:pic>
      <p:sp>
        <p:nvSpPr>
          <p:cNvPr id="5" name="íṩḻïďé"/>
          <p:cNvSpPr/>
          <p:nvPr/>
        </p:nvSpPr>
        <p:spPr>
          <a:xfrm>
            <a:off x="882650" y="2348865"/>
            <a:ext cx="2301240" cy="563880"/>
          </a:xfrm>
          <a:prstGeom prst="rect">
            <a:avLst/>
          </a:prstGeom>
          <a:noFill/>
          <a:ln w="19050">
            <a:noFill/>
          </a:ln>
        </p:spPr>
        <p:txBody>
          <a:bodyPr wrap="square" lIns="91440" tIns="45720" rIns="91440" bIns="45720" anchor="ctr" anchorCtr="0">
            <a:noAutofit/>
          </a:bodyPr>
          <a:p>
            <a:pPr algn="ctr" defTabSz="914400">
              <a:lnSpc>
                <a:spcPct val="150000"/>
              </a:lnSpc>
            </a:pPr>
            <a:r>
              <a:rPr lang="en-US" altLang="zh-CN" sz="2800" b="1" dirty="0">
                <a:solidFill>
                  <a:srgbClr val="4A7B5B"/>
                </a:solidFill>
                <a:cs typeface="+mn-ea"/>
                <a:sym typeface="+mn-lt"/>
              </a:rPr>
              <a:t>2.</a:t>
            </a:r>
            <a:r>
              <a:rPr lang="zh-CN" altLang="en-US" sz="2800" b="1" dirty="0">
                <a:solidFill>
                  <a:srgbClr val="4A7B5B"/>
                </a:solidFill>
                <a:cs typeface="+mn-ea"/>
                <a:sym typeface="+mn-lt"/>
              </a:rPr>
              <a:t>课程资源</a:t>
            </a:r>
            <a:endParaRPr lang="zh-CN" altLang="en-US" sz="2800" b="1" dirty="0">
              <a:solidFill>
                <a:srgbClr val="4A7B5B"/>
              </a:solidFill>
              <a:cs typeface="+mn-ea"/>
              <a:sym typeface="+mn-lt"/>
            </a:endParaRPr>
          </a:p>
        </p:txBody>
      </p:sp>
      <p:sp>
        <p:nvSpPr>
          <p:cNvPr id="6" name="íṩḻïďé"/>
          <p:cNvSpPr/>
          <p:nvPr/>
        </p:nvSpPr>
        <p:spPr>
          <a:xfrm>
            <a:off x="1078865" y="3146425"/>
            <a:ext cx="2018665" cy="563880"/>
          </a:xfrm>
          <a:prstGeom prst="rect">
            <a:avLst/>
          </a:prstGeom>
          <a:noFill/>
          <a:ln w="19050">
            <a:noFill/>
          </a:ln>
        </p:spPr>
        <p:txBody>
          <a:bodyPr wrap="square" lIns="91440" tIns="45720" rIns="91440" bIns="45720" anchor="ctr" anchorCtr="0"/>
          <a:p>
            <a:pPr algn="ctr" defTabSz="914400">
              <a:lnSpc>
                <a:spcPct val="150000"/>
              </a:lnSpc>
            </a:pPr>
            <a:r>
              <a:rPr lang="en-US" altLang="zh-CN" sz="2800" b="1" dirty="0">
                <a:solidFill>
                  <a:srgbClr val="4A7B5B"/>
                </a:solidFill>
                <a:cs typeface="+mn-ea"/>
                <a:sym typeface="+mn-lt"/>
              </a:rPr>
              <a:t>3.</a:t>
            </a:r>
            <a:r>
              <a:rPr lang="zh-CN" altLang="en-US" sz="2800" b="1" dirty="0">
                <a:solidFill>
                  <a:srgbClr val="4A7B5B"/>
                </a:solidFill>
                <a:cs typeface="+mn-ea"/>
                <a:sym typeface="+mn-lt"/>
              </a:rPr>
              <a:t>课程目标</a:t>
            </a:r>
            <a:endParaRPr lang="zh-CN" altLang="en-US" sz="2800" b="1" dirty="0">
              <a:solidFill>
                <a:srgbClr val="4A7B5B"/>
              </a:solidFill>
              <a:cs typeface="+mn-ea"/>
              <a:sym typeface="+mn-lt"/>
            </a:endParaRPr>
          </a:p>
        </p:txBody>
      </p:sp>
      <p:sp>
        <p:nvSpPr>
          <p:cNvPr id="7" name="íṩḻïďé"/>
          <p:cNvSpPr/>
          <p:nvPr/>
        </p:nvSpPr>
        <p:spPr>
          <a:xfrm>
            <a:off x="1078865" y="3944620"/>
            <a:ext cx="2018665" cy="563880"/>
          </a:xfrm>
          <a:prstGeom prst="rect">
            <a:avLst/>
          </a:prstGeom>
          <a:noFill/>
          <a:ln w="19050">
            <a:noFill/>
          </a:ln>
        </p:spPr>
        <p:txBody>
          <a:bodyPr wrap="square" lIns="91440" tIns="45720" rIns="91440" bIns="45720" anchor="ctr" anchorCtr="0"/>
          <a:p>
            <a:pPr algn="ctr" defTabSz="914400">
              <a:lnSpc>
                <a:spcPct val="150000"/>
              </a:lnSpc>
            </a:pPr>
            <a:r>
              <a:rPr lang="en-US" altLang="zh-CN" sz="2800" b="1" dirty="0">
                <a:solidFill>
                  <a:srgbClr val="4A7B5B"/>
                </a:solidFill>
                <a:cs typeface="+mn-ea"/>
                <a:sym typeface="+mn-lt"/>
              </a:rPr>
              <a:t>4.</a:t>
            </a:r>
            <a:r>
              <a:rPr lang="zh-CN" altLang="en-US" sz="2800" b="1" dirty="0">
                <a:solidFill>
                  <a:srgbClr val="4A7B5B"/>
                </a:solidFill>
                <a:cs typeface="+mn-ea"/>
                <a:sym typeface="+mn-lt"/>
              </a:rPr>
              <a:t>课程线索</a:t>
            </a:r>
            <a:endParaRPr lang="zh-CN" altLang="en-US" sz="2800" b="1" dirty="0">
              <a:solidFill>
                <a:srgbClr val="4A7B5B"/>
              </a:solidFill>
              <a:cs typeface="+mn-ea"/>
              <a:sym typeface="+mn-lt"/>
            </a:endParaRPr>
          </a:p>
        </p:txBody>
      </p:sp>
      <p:sp>
        <p:nvSpPr>
          <p:cNvPr id="8" name="íṩḻïďé"/>
          <p:cNvSpPr/>
          <p:nvPr/>
        </p:nvSpPr>
        <p:spPr>
          <a:xfrm>
            <a:off x="4616450" y="2115185"/>
            <a:ext cx="2486025" cy="563880"/>
          </a:xfrm>
          <a:prstGeom prst="rect">
            <a:avLst/>
          </a:prstGeom>
          <a:noFill/>
          <a:ln w="19050">
            <a:noFill/>
          </a:ln>
        </p:spPr>
        <p:txBody>
          <a:bodyPr wrap="square" lIns="91440" tIns="45720" rIns="91440" bIns="45720" anchor="ctr" anchorCtr="0"/>
          <a:p>
            <a:pPr algn="ctr" defTabSz="914400">
              <a:lnSpc>
                <a:spcPct val="150000"/>
              </a:lnSpc>
            </a:pPr>
            <a:r>
              <a:rPr lang="en-US" altLang="zh-CN" sz="2800" b="1" dirty="0">
                <a:solidFill>
                  <a:srgbClr val="4A7B5B"/>
                </a:solidFill>
                <a:cs typeface="+mn-ea"/>
                <a:sym typeface="+mn-lt"/>
              </a:rPr>
              <a:t>5.</a:t>
            </a:r>
            <a:r>
              <a:rPr lang="zh-CN" altLang="en-US" sz="2800" b="1" dirty="0">
                <a:solidFill>
                  <a:srgbClr val="4A7B5B"/>
                </a:solidFill>
                <a:cs typeface="+mn-ea"/>
                <a:sym typeface="+mn-lt"/>
              </a:rPr>
              <a:t>课程实施</a:t>
            </a:r>
            <a:endParaRPr lang="zh-CN" altLang="en-US" sz="2800" b="1" dirty="0">
              <a:solidFill>
                <a:srgbClr val="4A7B5B"/>
              </a:solidFill>
              <a:cs typeface="+mn-ea"/>
              <a:sym typeface="+mn-lt"/>
            </a:endParaRPr>
          </a:p>
        </p:txBody>
      </p:sp>
      <p:sp>
        <p:nvSpPr>
          <p:cNvPr id="9" name="íṩḻïďé"/>
          <p:cNvSpPr/>
          <p:nvPr/>
        </p:nvSpPr>
        <p:spPr>
          <a:xfrm>
            <a:off x="4870450" y="2799080"/>
            <a:ext cx="1968500" cy="563880"/>
          </a:xfrm>
          <a:prstGeom prst="rect">
            <a:avLst/>
          </a:prstGeom>
          <a:noFill/>
          <a:ln w="19050">
            <a:noFill/>
          </a:ln>
        </p:spPr>
        <p:txBody>
          <a:bodyPr wrap="square" lIns="91440" tIns="45720" rIns="91440" bIns="45720" anchor="ctr" anchorCtr="0"/>
          <a:p>
            <a:pPr algn="ctr" defTabSz="914400">
              <a:lnSpc>
                <a:spcPct val="150000"/>
              </a:lnSpc>
            </a:pPr>
            <a:r>
              <a:rPr lang="en-US" altLang="zh-CN" sz="2800" b="1" dirty="0">
                <a:solidFill>
                  <a:srgbClr val="4A7B5B"/>
                </a:solidFill>
                <a:cs typeface="+mn-ea"/>
                <a:sym typeface="+mn-lt"/>
              </a:rPr>
              <a:t>6.</a:t>
            </a:r>
            <a:r>
              <a:rPr lang="zh-CN" altLang="en-US" sz="2800" b="1" dirty="0">
                <a:solidFill>
                  <a:srgbClr val="4A7B5B"/>
                </a:solidFill>
                <a:cs typeface="+mn-ea"/>
                <a:sym typeface="+mn-lt"/>
              </a:rPr>
              <a:t>环境创设</a:t>
            </a:r>
            <a:endParaRPr lang="zh-CN" altLang="en-US" sz="2800" b="1" dirty="0">
              <a:solidFill>
                <a:srgbClr val="4A7B5B"/>
              </a:solidFill>
              <a:cs typeface="+mn-ea"/>
              <a:sym typeface="+mn-lt"/>
            </a:endParaRPr>
          </a:p>
        </p:txBody>
      </p:sp>
      <p:sp>
        <p:nvSpPr>
          <p:cNvPr id="10" name="íṩḻïďé"/>
          <p:cNvSpPr/>
          <p:nvPr/>
        </p:nvSpPr>
        <p:spPr>
          <a:xfrm>
            <a:off x="4660265" y="3482975"/>
            <a:ext cx="2442210" cy="563880"/>
          </a:xfrm>
          <a:prstGeom prst="rect">
            <a:avLst/>
          </a:prstGeom>
          <a:noFill/>
          <a:ln w="19050">
            <a:noFill/>
          </a:ln>
        </p:spPr>
        <p:txBody>
          <a:bodyPr wrap="square" lIns="91440" tIns="45720" rIns="91440" bIns="45720" anchor="ctr" anchorCtr="0"/>
          <a:p>
            <a:pPr algn="ctr" defTabSz="914400">
              <a:lnSpc>
                <a:spcPct val="150000"/>
              </a:lnSpc>
            </a:pPr>
            <a:r>
              <a:rPr lang="en-US" altLang="zh-CN" sz="2800" b="1" dirty="0">
                <a:solidFill>
                  <a:srgbClr val="4A7B5B"/>
                </a:solidFill>
                <a:cs typeface="+mn-ea"/>
                <a:sym typeface="+mn-lt"/>
              </a:rPr>
              <a:t>7.</a:t>
            </a:r>
            <a:r>
              <a:rPr lang="zh-CN" altLang="en-US" sz="2800" b="1" dirty="0">
                <a:solidFill>
                  <a:srgbClr val="4A7B5B"/>
                </a:solidFill>
                <a:cs typeface="+mn-ea"/>
                <a:sym typeface="+mn-lt"/>
              </a:rPr>
              <a:t>课程审议</a:t>
            </a:r>
            <a:endParaRPr lang="zh-CN" altLang="en-US" sz="2800" b="1" dirty="0">
              <a:solidFill>
                <a:srgbClr val="4A7B5B"/>
              </a:solidFill>
              <a:cs typeface="+mn-ea"/>
              <a:sym typeface="+mn-lt"/>
            </a:endParaRPr>
          </a:p>
        </p:txBody>
      </p:sp>
      <p:sp>
        <p:nvSpPr>
          <p:cNvPr id="11" name="íṩḻïďé"/>
          <p:cNvSpPr/>
          <p:nvPr/>
        </p:nvSpPr>
        <p:spPr>
          <a:xfrm>
            <a:off x="4792980" y="4166870"/>
            <a:ext cx="2176780" cy="596265"/>
          </a:xfrm>
          <a:prstGeom prst="rect">
            <a:avLst/>
          </a:prstGeom>
          <a:noFill/>
          <a:ln w="19050">
            <a:noFill/>
          </a:ln>
        </p:spPr>
        <p:txBody>
          <a:bodyPr wrap="square" lIns="91440" tIns="45720" rIns="91440" bIns="45720" anchor="ctr" anchorCtr="0">
            <a:noAutofit/>
          </a:bodyPr>
          <a:p>
            <a:pPr algn="ctr" defTabSz="914400">
              <a:lnSpc>
                <a:spcPct val="150000"/>
              </a:lnSpc>
            </a:pPr>
            <a:r>
              <a:rPr lang="en-US" altLang="zh-CN" sz="2800" b="1" dirty="0">
                <a:solidFill>
                  <a:srgbClr val="4A7B5B"/>
                </a:solidFill>
                <a:cs typeface="+mn-ea"/>
                <a:sym typeface="+mn-lt"/>
              </a:rPr>
              <a:t>8.</a:t>
            </a:r>
            <a:r>
              <a:rPr lang="zh-CN" altLang="en-US" sz="2800" b="1" dirty="0">
                <a:solidFill>
                  <a:srgbClr val="4A7B5B"/>
                </a:solidFill>
                <a:cs typeface="+mn-ea"/>
                <a:sym typeface="+mn-lt"/>
              </a:rPr>
              <a:t>课程反思</a:t>
            </a:r>
            <a:endParaRPr lang="zh-CN" altLang="en-US" sz="2800" b="1" dirty="0">
              <a:solidFill>
                <a:srgbClr val="4A7B5B"/>
              </a:solidFill>
              <a:cs typeface="+mn-ea"/>
              <a:sym typeface="+mn-lt"/>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bldLst>
      <p:bldP spid="2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图片 16"/>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16200000">
            <a:off x="2681774" y="-2668220"/>
            <a:ext cx="6842008" cy="12178449"/>
          </a:xfrm>
          <a:prstGeom prst="rect">
            <a:avLst/>
          </a:prstGeom>
        </p:spPr>
      </p:pic>
      <p:sp>
        <p:nvSpPr>
          <p:cNvPr id="5" name="直接连接符 4"/>
          <p:cNvSpPr>
            <a:spLocks noChangeShapeType="1"/>
          </p:cNvSpPr>
          <p:nvPr/>
        </p:nvSpPr>
        <p:spPr bwMode="auto">
          <a:xfrm>
            <a:off x="4434568" y="3926040"/>
            <a:ext cx="5497314" cy="40064"/>
          </a:xfrm>
          <a:prstGeom prst="line">
            <a:avLst/>
          </a:prstGeom>
          <a:noFill/>
          <a:ln w="6350">
            <a:solidFill>
              <a:schemeClr val="bg1"/>
            </a:solidFill>
            <a:prstDash val="lgDash"/>
            <a:bevel/>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50000"/>
              </a:lnSpc>
              <a:buClrTx/>
              <a:buSzTx/>
              <a:buFontTx/>
              <a:buNone/>
              <a:defRPr/>
            </a:pPr>
            <a:endParaRPr kumimoji="0" lang="zh-CN" altLang="en-US" sz="1800" b="1" i="0" u="none" strike="noStrike" kern="1200" cap="none" spc="0" normalizeH="0" baseline="0" noProof="0">
              <a:ln>
                <a:noFill/>
              </a:ln>
              <a:solidFill>
                <a:schemeClr val="tx1">
                  <a:lumMod val="85000"/>
                  <a:lumOff val="15000"/>
                </a:schemeClr>
              </a:solidFill>
              <a:effectLst/>
              <a:uLnTx/>
              <a:uFillTx/>
              <a:cs typeface="+mn-ea"/>
              <a:sym typeface="+mn-lt"/>
            </a:endParaRPr>
          </a:p>
        </p:txBody>
      </p:sp>
      <p:sp>
        <p:nvSpPr>
          <p:cNvPr id="8" name="文本框 7"/>
          <p:cNvSpPr txBox="1"/>
          <p:nvPr/>
        </p:nvSpPr>
        <p:spPr>
          <a:xfrm>
            <a:off x="3590331" y="1988243"/>
            <a:ext cx="6859189" cy="1938020"/>
          </a:xfrm>
          <a:prstGeom prst="rect">
            <a:avLst/>
          </a:prstGeom>
          <a:noFill/>
          <a:ln>
            <a:noFill/>
          </a:ln>
        </p:spPr>
        <p:txBody>
          <a:bodyPr wrap="square" rtlCol="0">
            <a:spAutoFit/>
          </a:bodyPr>
          <a:lstStyle/>
          <a:p>
            <a:pPr lvl="0">
              <a:lnSpc>
                <a:spcPct val="150000"/>
              </a:lnSpc>
              <a:defRPr/>
            </a:pP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课程</a:t>
            </a: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背景</a:t>
            </a:r>
            <a:endPar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endParaRPr>
          </a:p>
        </p:txBody>
      </p:sp>
      <p:pic>
        <p:nvPicPr>
          <p:cNvPr id="10" name="图片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5975" y="4338001"/>
            <a:ext cx="3014021" cy="2260517"/>
          </a:xfrm>
          <a:prstGeom prst="rect">
            <a:avLst/>
          </a:prstGeom>
        </p:spPr>
      </p:pic>
      <p:pic>
        <p:nvPicPr>
          <p:cNvPr id="15" name="流行童趣游戏活动欢快背景音乐">
            <a:hlinkClick r:id="" action="ppaction://media"/>
          </p:cNvPr>
          <p:cNvPicPr>
            <a:picLocks noChangeAspect="1"/>
          </p:cNvPicPr>
          <p:nvPr>
            <a:audioFile r:link="rId3"/>
            <p:extLst>
              <p:ext uri="{DAA4B4D4-6D71-4841-9C94-3DE7FCFB9230}">
                <p14:media xmlns:p14="http://schemas.microsoft.com/office/powerpoint/2010/main" r:embed="rId4"/>
              </p:ext>
            </p:extLst>
          </p:nvPr>
        </p:nvPicPr>
        <p:blipFill>
          <a:blip r:embed="rId5"/>
          <a:stretch>
            <a:fillRect/>
          </a:stretch>
        </p:blipFill>
        <p:spPr>
          <a:xfrm>
            <a:off x="6338154" y="-1232676"/>
            <a:ext cx="609600" cy="60960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childTnLst>
            <p:audio>
              <p:cMediaNode vol="80000" numSld="999" showWhenStopped="0">
                <p:cTn id="2" repeatCount="indefinite" fill="hold" display="0">
                  <p:stCondLst>
                    <p:cond delay="indefinite"/>
                  </p:stCondLst>
                  <p:endCondLst>
                    <p:cond evt="onStopAudio" delay="0">
                      <p:tgtEl>
                        <p:sldTgt/>
                      </p:tgtEl>
                    </p:cond>
                  </p:endCondLst>
                </p:cTn>
                <p:tgtEl>
                  <p:spTgt spid="15"/>
                </p:tgtEl>
              </p:cMediaNode>
            </p:audio>
          </p:childTnLst>
        </p:cTn>
      </p:par>
    </p:tnLst>
    <p:bldLst>
      <p:bldP spid="5" grpId="0" animBg="1"/>
      <p:bldP spid="8" grpId="0"/>
      <p:bldP spid="8" grpId="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845613" y="360838"/>
            <a:ext cx="6500773" cy="1325563"/>
          </a:xfrm>
        </p:spPr>
        <p:txBody>
          <a:bodyPr>
            <a:normAutofit/>
          </a:bodyPr>
          <a:lstStyle/>
          <a:p>
            <a:pPr algn="ctr">
              <a:lnSpc>
                <a:spcPct val="150000"/>
              </a:lnSpc>
            </a:pPr>
            <a:r>
              <a:rPr lang="zh-CN" altLang="en-US" b="1" dirty="0">
                <a:cs typeface="+mn-ea"/>
                <a:sym typeface="+mn-lt"/>
              </a:rPr>
              <a:t>课程</a:t>
            </a:r>
            <a:r>
              <a:rPr lang="zh-CN" altLang="en-US" b="1" dirty="0">
                <a:cs typeface="+mn-ea"/>
                <a:sym typeface="+mn-lt"/>
              </a:rPr>
              <a:t>背景</a:t>
            </a:r>
            <a:endParaRPr lang="zh-CN" altLang="en-US" b="1" dirty="0">
              <a:cs typeface="+mn-ea"/>
              <a:sym typeface="+mn-lt"/>
            </a:endParaRPr>
          </a:p>
        </p:txBody>
      </p:sp>
      <p:sp>
        <p:nvSpPr>
          <p:cNvPr id="4" name="iṣļîdè"/>
          <p:cNvSpPr/>
          <p:nvPr/>
        </p:nvSpPr>
        <p:spPr>
          <a:xfrm>
            <a:off x="3858975" y="3429000"/>
            <a:ext cx="4474049" cy="2453559"/>
          </a:xfrm>
          <a:prstGeom prst="donut">
            <a:avLst>
              <a:gd name="adj" fmla="val 10342"/>
            </a:avLst>
          </a:prstGeom>
          <a:gradFill>
            <a:gsLst>
              <a:gs pos="0">
                <a:schemeClr val="bg1"/>
              </a:gs>
              <a:gs pos="74000">
                <a:schemeClr val="bg1">
                  <a:lumMod val="95000"/>
                </a:schemeClr>
              </a:gs>
              <a:gs pos="83000">
                <a:schemeClr val="bg1">
                  <a:lumMod val="95000"/>
                </a:schemeClr>
              </a:gs>
              <a:gs pos="100000">
                <a:schemeClr val="bg1">
                  <a:lumMod val="95000"/>
                </a:schemeClr>
              </a:gs>
            </a:gsLst>
            <a:lin ang="5400000" scaled="1"/>
          </a:gra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lnSpc>
                <a:spcPct val="150000"/>
              </a:lnSpc>
            </a:pPr>
            <a:endParaRPr lang="zh-CN" altLang="en-US" sz="2000" b="1" dirty="0">
              <a:solidFill>
                <a:schemeClr val="bg1"/>
              </a:solidFill>
              <a:latin typeface="仓耳玄三M W05" panose="02020400000000000000" pitchFamily="18" charset="-122"/>
            </a:endParaRPr>
          </a:p>
        </p:txBody>
      </p:sp>
      <p:grpSp>
        <p:nvGrpSpPr>
          <p:cNvPr id="12" name="îşļiḑé"/>
          <p:cNvGrpSpPr/>
          <p:nvPr/>
        </p:nvGrpSpPr>
        <p:grpSpPr>
          <a:xfrm>
            <a:off x="-116009" y="2462592"/>
            <a:ext cx="4968204" cy="1553886"/>
            <a:chOff x="-387511" y="2805473"/>
            <a:chExt cx="4968204" cy="1553886"/>
          </a:xfrm>
        </p:grpSpPr>
        <p:grpSp>
          <p:nvGrpSpPr>
            <p:cNvPr id="13" name="îSļídê"/>
            <p:cNvGrpSpPr/>
            <p:nvPr/>
          </p:nvGrpSpPr>
          <p:grpSpPr>
            <a:xfrm>
              <a:off x="1675250" y="2805473"/>
              <a:ext cx="842683" cy="842683"/>
              <a:chOff x="1739153" y="2986259"/>
              <a:chExt cx="842683" cy="842683"/>
            </a:xfrm>
          </p:grpSpPr>
          <p:sp>
            <p:nvSpPr>
              <p:cNvPr id="17" name="íS1îďè"/>
              <p:cNvSpPr/>
              <p:nvPr/>
            </p:nvSpPr>
            <p:spPr>
              <a:xfrm>
                <a:off x="1739153" y="2986259"/>
                <a:ext cx="842683" cy="842683"/>
              </a:xfrm>
              <a:prstGeom prst="ellipse">
                <a:avLst/>
              </a:prstGeom>
              <a:solidFill>
                <a:srgbClr val="4A7B5B"/>
              </a:solidFill>
              <a:ln w="1905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lnSpc>
                    <a:spcPct val="150000"/>
                  </a:lnSpc>
                </a:pPr>
                <a:endParaRPr lang="zh-CN" altLang="en-US" sz="2000" b="1" dirty="0">
                  <a:solidFill>
                    <a:schemeClr val="bg1"/>
                  </a:solidFill>
                  <a:latin typeface="仓耳玄三M W05" panose="02020400000000000000" pitchFamily="18" charset="-122"/>
                </a:endParaRPr>
              </a:p>
            </p:txBody>
          </p:sp>
          <p:sp>
            <p:nvSpPr>
              <p:cNvPr id="18" name="iṩḷîḋê"/>
              <p:cNvSpPr/>
              <p:nvPr/>
            </p:nvSpPr>
            <p:spPr>
              <a:xfrm>
                <a:off x="1960684" y="3211458"/>
                <a:ext cx="399620" cy="392274"/>
              </a:xfrm>
              <a:custGeom>
                <a:avLst/>
                <a:gdLst>
                  <a:gd name="connsiteX0" fmla="*/ 170608 w 607804"/>
                  <a:gd name="connsiteY0" fmla="*/ 262009 h 596630"/>
                  <a:gd name="connsiteX1" fmla="*/ 260792 w 607804"/>
                  <a:gd name="connsiteY1" fmla="*/ 427304 h 596630"/>
                  <a:gd name="connsiteX2" fmla="*/ 303865 w 607804"/>
                  <a:gd name="connsiteY2" fmla="*/ 451493 h 596630"/>
                  <a:gd name="connsiteX3" fmla="*/ 346938 w 607804"/>
                  <a:gd name="connsiteY3" fmla="*/ 427304 h 596630"/>
                  <a:gd name="connsiteX4" fmla="*/ 408855 w 607804"/>
                  <a:gd name="connsiteY4" fmla="*/ 319795 h 596630"/>
                  <a:gd name="connsiteX5" fmla="*/ 519229 w 607804"/>
                  <a:gd name="connsiteY5" fmla="*/ 298293 h 596630"/>
                  <a:gd name="connsiteX6" fmla="*/ 552880 w 607804"/>
                  <a:gd name="connsiteY6" fmla="*/ 319795 h 596630"/>
                  <a:gd name="connsiteX7" fmla="*/ 606721 w 607804"/>
                  <a:gd name="connsiteY7" fmla="*/ 538844 h 596630"/>
                  <a:gd name="connsiteX8" fmla="*/ 602683 w 607804"/>
                  <a:gd name="connsiteY8" fmla="*/ 563034 h 596630"/>
                  <a:gd name="connsiteX9" fmla="*/ 582493 w 607804"/>
                  <a:gd name="connsiteY9" fmla="*/ 575128 h 596630"/>
                  <a:gd name="connsiteX10" fmla="*/ 414239 w 607804"/>
                  <a:gd name="connsiteY10" fmla="*/ 596630 h 596630"/>
                  <a:gd name="connsiteX11" fmla="*/ 400779 w 607804"/>
                  <a:gd name="connsiteY11" fmla="*/ 595286 h 596630"/>
                  <a:gd name="connsiteX12" fmla="*/ 205605 w 607804"/>
                  <a:gd name="connsiteY12" fmla="*/ 532125 h 596630"/>
                  <a:gd name="connsiteX13" fmla="*/ 189453 w 607804"/>
                  <a:gd name="connsiteY13" fmla="*/ 532125 h 596630"/>
                  <a:gd name="connsiteX14" fmla="*/ 37352 w 607804"/>
                  <a:gd name="connsiteY14" fmla="*/ 572441 h 596630"/>
                  <a:gd name="connsiteX15" fmla="*/ 9085 w 607804"/>
                  <a:gd name="connsiteY15" fmla="*/ 565721 h 596630"/>
                  <a:gd name="connsiteX16" fmla="*/ 1009 w 607804"/>
                  <a:gd name="connsiteY16" fmla="*/ 537500 h 596630"/>
                  <a:gd name="connsiteX17" fmla="*/ 54850 w 607804"/>
                  <a:gd name="connsiteY17" fmla="*/ 321139 h 596630"/>
                  <a:gd name="connsiteX18" fmla="*/ 72348 w 607804"/>
                  <a:gd name="connsiteY18" fmla="*/ 300981 h 596630"/>
                  <a:gd name="connsiteX19" fmla="*/ 302554 w 607804"/>
                  <a:gd name="connsiteY19" fmla="*/ 68530 h 596630"/>
                  <a:gd name="connsiteX20" fmla="*/ 237945 w 607804"/>
                  <a:gd name="connsiteY20" fmla="*/ 133029 h 596630"/>
                  <a:gd name="connsiteX21" fmla="*/ 302554 w 607804"/>
                  <a:gd name="connsiteY21" fmla="*/ 197528 h 596630"/>
                  <a:gd name="connsiteX22" fmla="*/ 367164 w 607804"/>
                  <a:gd name="connsiteY22" fmla="*/ 133029 h 596630"/>
                  <a:gd name="connsiteX23" fmla="*/ 302554 w 607804"/>
                  <a:gd name="connsiteY23" fmla="*/ 68530 h 596630"/>
                  <a:gd name="connsiteX24" fmla="*/ 303901 w 607804"/>
                  <a:gd name="connsiteY24" fmla="*/ 0 h 596630"/>
                  <a:gd name="connsiteX25" fmla="*/ 438504 w 607804"/>
                  <a:gd name="connsiteY25" fmla="*/ 134373 h 596630"/>
                  <a:gd name="connsiteX26" fmla="*/ 313323 w 607804"/>
                  <a:gd name="connsiteY26" fmla="*/ 407150 h 596630"/>
                  <a:gd name="connsiteX27" fmla="*/ 303901 w 607804"/>
                  <a:gd name="connsiteY27" fmla="*/ 412525 h 596630"/>
                  <a:gd name="connsiteX28" fmla="*/ 294478 w 607804"/>
                  <a:gd name="connsiteY28" fmla="*/ 407150 h 596630"/>
                  <a:gd name="connsiteX29" fmla="*/ 169297 w 607804"/>
                  <a:gd name="connsiteY29" fmla="*/ 134373 h 596630"/>
                  <a:gd name="connsiteX30" fmla="*/ 303901 w 607804"/>
                  <a:gd name="connsiteY30" fmla="*/ 0 h 59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07804" h="596630">
                    <a:moveTo>
                      <a:pt x="170608" y="262009"/>
                    </a:moveTo>
                    <a:cubicBezTo>
                      <a:pt x="196183" y="317107"/>
                      <a:pt x="229834" y="376237"/>
                      <a:pt x="260792" y="427304"/>
                    </a:cubicBezTo>
                    <a:cubicBezTo>
                      <a:pt x="270214" y="442086"/>
                      <a:pt x="286367" y="451493"/>
                      <a:pt x="303865" y="451493"/>
                    </a:cubicBezTo>
                    <a:cubicBezTo>
                      <a:pt x="321363" y="451493"/>
                      <a:pt x="337516" y="442086"/>
                      <a:pt x="346938" y="427304"/>
                    </a:cubicBezTo>
                    <a:cubicBezTo>
                      <a:pt x="367128" y="393707"/>
                      <a:pt x="388665" y="357423"/>
                      <a:pt x="408855" y="319795"/>
                    </a:cubicBezTo>
                    <a:cubicBezTo>
                      <a:pt x="411547" y="319795"/>
                      <a:pt x="519229" y="298293"/>
                      <a:pt x="519229" y="298293"/>
                    </a:cubicBezTo>
                    <a:cubicBezTo>
                      <a:pt x="534036" y="295605"/>
                      <a:pt x="548842" y="305013"/>
                      <a:pt x="552880" y="319795"/>
                    </a:cubicBezTo>
                    <a:lnTo>
                      <a:pt x="606721" y="538844"/>
                    </a:lnTo>
                    <a:cubicBezTo>
                      <a:pt x="609413" y="546907"/>
                      <a:pt x="606721" y="556314"/>
                      <a:pt x="602683" y="563034"/>
                    </a:cubicBezTo>
                    <a:cubicBezTo>
                      <a:pt x="598645" y="569753"/>
                      <a:pt x="590569" y="573784"/>
                      <a:pt x="582493" y="575128"/>
                    </a:cubicBezTo>
                    <a:lnTo>
                      <a:pt x="414239" y="596630"/>
                    </a:lnTo>
                    <a:cubicBezTo>
                      <a:pt x="408855" y="596630"/>
                      <a:pt x="404817" y="596630"/>
                      <a:pt x="400779" y="595286"/>
                    </a:cubicBezTo>
                    <a:lnTo>
                      <a:pt x="205605" y="532125"/>
                    </a:lnTo>
                    <a:cubicBezTo>
                      <a:pt x="200221" y="530781"/>
                      <a:pt x="194837" y="530781"/>
                      <a:pt x="189453" y="532125"/>
                    </a:cubicBezTo>
                    <a:lnTo>
                      <a:pt x="37352" y="572441"/>
                    </a:lnTo>
                    <a:cubicBezTo>
                      <a:pt x="26584" y="575128"/>
                      <a:pt x="15815" y="572441"/>
                      <a:pt x="9085" y="565721"/>
                    </a:cubicBezTo>
                    <a:cubicBezTo>
                      <a:pt x="1009" y="557658"/>
                      <a:pt x="-1683" y="546907"/>
                      <a:pt x="1009" y="537500"/>
                    </a:cubicBezTo>
                    <a:lnTo>
                      <a:pt x="54850" y="321139"/>
                    </a:lnTo>
                    <a:cubicBezTo>
                      <a:pt x="57542" y="311732"/>
                      <a:pt x="64272" y="305013"/>
                      <a:pt x="72348" y="300981"/>
                    </a:cubicBezTo>
                    <a:close/>
                    <a:moveTo>
                      <a:pt x="302554" y="68530"/>
                    </a:moveTo>
                    <a:cubicBezTo>
                      <a:pt x="266212" y="68530"/>
                      <a:pt x="237945" y="98092"/>
                      <a:pt x="237945" y="133029"/>
                    </a:cubicBezTo>
                    <a:cubicBezTo>
                      <a:pt x="237945" y="169310"/>
                      <a:pt x="266212" y="197528"/>
                      <a:pt x="302554" y="197528"/>
                    </a:cubicBezTo>
                    <a:cubicBezTo>
                      <a:pt x="338897" y="197528"/>
                      <a:pt x="367164" y="167966"/>
                      <a:pt x="367164" y="133029"/>
                    </a:cubicBezTo>
                    <a:cubicBezTo>
                      <a:pt x="367164" y="96749"/>
                      <a:pt x="337551" y="68530"/>
                      <a:pt x="302554" y="68530"/>
                    </a:cubicBezTo>
                    <a:close/>
                    <a:moveTo>
                      <a:pt x="303901" y="0"/>
                    </a:moveTo>
                    <a:cubicBezTo>
                      <a:pt x="377932" y="0"/>
                      <a:pt x="438504" y="60468"/>
                      <a:pt x="438504" y="134373"/>
                    </a:cubicBezTo>
                    <a:cubicBezTo>
                      <a:pt x="438504" y="196185"/>
                      <a:pt x="344282" y="357432"/>
                      <a:pt x="313323" y="407150"/>
                    </a:cubicBezTo>
                    <a:cubicBezTo>
                      <a:pt x="310631" y="409838"/>
                      <a:pt x="307939" y="412525"/>
                      <a:pt x="303901" y="412525"/>
                    </a:cubicBezTo>
                    <a:cubicBezTo>
                      <a:pt x="301208" y="412525"/>
                      <a:pt x="297170" y="409838"/>
                      <a:pt x="294478" y="407150"/>
                    </a:cubicBezTo>
                    <a:cubicBezTo>
                      <a:pt x="263519" y="357432"/>
                      <a:pt x="169297" y="196185"/>
                      <a:pt x="169297" y="134373"/>
                    </a:cubicBezTo>
                    <a:cubicBezTo>
                      <a:pt x="169297" y="60468"/>
                      <a:pt x="229869" y="0"/>
                      <a:pt x="303901" y="0"/>
                    </a:cubicBezTo>
                    <a:close/>
                  </a:path>
                </a:pathLst>
              </a:custGeom>
              <a:solidFill>
                <a:schemeClr val="bg1"/>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70000" lnSpcReduction="20000"/>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lnSpc>
                    <a:spcPct val="160000"/>
                  </a:lnSpc>
                </a:pPr>
                <a:endParaRPr lang="zh-CN" altLang="en-US" sz="2000" b="1" dirty="0">
                  <a:solidFill>
                    <a:schemeClr val="bg1"/>
                  </a:solidFill>
                  <a:latin typeface="仓耳玄三M W05" panose="02020400000000000000" pitchFamily="18" charset="-122"/>
                </a:endParaRPr>
              </a:p>
            </p:txBody>
          </p:sp>
        </p:grpSp>
        <p:sp>
          <p:nvSpPr>
            <p:cNvPr id="15" name="iṥḻíḑe"/>
            <p:cNvSpPr txBox="1"/>
            <p:nvPr/>
          </p:nvSpPr>
          <p:spPr>
            <a:xfrm>
              <a:off x="-387511" y="3611251"/>
              <a:ext cx="4968204" cy="748108"/>
            </a:xfrm>
            <a:prstGeom prst="rect">
              <a:avLst/>
            </a:prstGeom>
            <a:noFill/>
            <a:ln w="3175">
              <a:noFill/>
            </a:ln>
          </p:spPr>
          <p:txBody>
            <a:bodyPr wrap="square" lIns="91440" tIns="45720" rIns="91440" bIns="45720" rtlCol="0" anchor="ctr" anchorCtr="0"/>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lnSpc>
                  <a:spcPct val="150000"/>
                </a:lnSpc>
              </a:pPr>
              <a:r>
                <a:rPr lang="zh-CN" altLang="en-US" b="1" dirty="0">
                  <a:solidFill>
                    <a:srgbClr val="4A7B5B"/>
                  </a:solidFill>
                  <a:latin typeface="仓耳玄三M W05" panose="02020400000000000000" pitchFamily="18" charset="-122"/>
                </a:rPr>
                <a:t>教师观察</a:t>
              </a:r>
              <a:r>
                <a:rPr lang="en-US" altLang="zh-CN" b="1" dirty="0">
                  <a:solidFill>
                    <a:srgbClr val="4A7B5B"/>
                  </a:solidFill>
                  <a:latin typeface="仓耳玄三M W05" panose="02020400000000000000" pitchFamily="18" charset="-122"/>
                </a:rPr>
                <a:t> </a:t>
              </a:r>
              <a:endParaRPr lang="en-US" altLang="zh-CN" b="1" dirty="0">
                <a:solidFill>
                  <a:srgbClr val="4A7B5B"/>
                </a:solidFill>
                <a:latin typeface="仓耳玄三M W05" panose="02020400000000000000" pitchFamily="18" charset="-122"/>
              </a:endParaRPr>
            </a:p>
            <a:p>
              <a:pPr algn="ctr">
                <a:lnSpc>
                  <a:spcPct val="150000"/>
                </a:lnSpc>
              </a:pPr>
              <a:r>
                <a:rPr lang="zh-CN" altLang="en-US" b="1" dirty="0">
                  <a:solidFill>
                    <a:srgbClr val="4A7B5B"/>
                  </a:solidFill>
                  <a:latin typeface="仓耳玄三M W05" panose="02020400000000000000" pitchFamily="18" charset="-122"/>
                </a:rPr>
                <a:t>发现兴趣与问题</a:t>
              </a:r>
              <a:endParaRPr lang="zh-CN" altLang="en-US" b="1" dirty="0">
                <a:solidFill>
                  <a:srgbClr val="4A7B5B"/>
                </a:solidFill>
                <a:latin typeface="仓耳玄三M W05" panose="02020400000000000000" pitchFamily="18" charset="-122"/>
              </a:endParaRPr>
            </a:p>
          </p:txBody>
        </p:sp>
      </p:grpSp>
      <p:grpSp>
        <p:nvGrpSpPr>
          <p:cNvPr id="2" name="îşļiḑé"/>
          <p:cNvGrpSpPr/>
          <p:nvPr/>
        </p:nvGrpSpPr>
        <p:grpSpPr>
          <a:xfrm>
            <a:off x="7116006" y="2948367"/>
            <a:ext cx="4968204" cy="1553886"/>
            <a:chOff x="-387511" y="2805473"/>
            <a:chExt cx="4968204" cy="1553886"/>
          </a:xfrm>
        </p:grpSpPr>
        <p:grpSp>
          <p:nvGrpSpPr>
            <p:cNvPr id="19" name="îSļídê"/>
            <p:cNvGrpSpPr/>
            <p:nvPr/>
          </p:nvGrpSpPr>
          <p:grpSpPr>
            <a:xfrm>
              <a:off x="1675250" y="2805473"/>
              <a:ext cx="842683" cy="842683"/>
              <a:chOff x="1739153" y="2986259"/>
              <a:chExt cx="842683" cy="842683"/>
            </a:xfrm>
          </p:grpSpPr>
          <p:sp>
            <p:nvSpPr>
              <p:cNvPr id="20" name="íS1îďè"/>
              <p:cNvSpPr/>
              <p:nvPr/>
            </p:nvSpPr>
            <p:spPr>
              <a:xfrm>
                <a:off x="1739153" y="2986259"/>
                <a:ext cx="842683" cy="842683"/>
              </a:xfrm>
              <a:prstGeom prst="ellipse">
                <a:avLst/>
              </a:prstGeom>
              <a:solidFill>
                <a:srgbClr val="4A7B5B"/>
              </a:solidFill>
              <a:ln w="1905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lnSpc>
                    <a:spcPct val="150000"/>
                  </a:lnSpc>
                </a:pPr>
                <a:endParaRPr lang="zh-CN" altLang="en-US" sz="2000" b="1" dirty="0">
                  <a:solidFill>
                    <a:schemeClr val="bg1"/>
                  </a:solidFill>
                  <a:latin typeface="仓耳玄三M W05" panose="02020400000000000000" pitchFamily="18" charset="-122"/>
                </a:endParaRPr>
              </a:p>
            </p:txBody>
          </p:sp>
          <p:sp>
            <p:nvSpPr>
              <p:cNvPr id="21" name="iṩḷîḋê"/>
              <p:cNvSpPr/>
              <p:nvPr/>
            </p:nvSpPr>
            <p:spPr>
              <a:xfrm>
                <a:off x="1960684" y="3211458"/>
                <a:ext cx="399620" cy="392274"/>
              </a:xfrm>
              <a:custGeom>
                <a:avLst/>
                <a:gdLst>
                  <a:gd name="connsiteX0" fmla="*/ 170608 w 607804"/>
                  <a:gd name="connsiteY0" fmla="*/ 262009 h 596630"/>
                  <a:gd name="connsiteX1" fmla="*/ 260792 w 607804"/>
                  <a:gd name="connsiteY1" fmla="*/ 427304 h 596630"/>
                  <a:gd name="connsiteX2" fmla="*/ 303865 w 607804"/>
                  <a:gd name="connsiteY2" fmla="*/ 451493 h 596630"/>
                  <a:gd name="connsiteX3" fmla="*/ 346938 w 607804"/>
                  <a:gd name="connsiteY3" fmla="*/ 427304 h 596630"/>
                  <a:gd name="connsiteX4" fmla="*/ 408855 w 607804"/>
                  <a:gd name="connsiteY4" fmla="*/ 319795 h 596630"/>
                  <a:gd name="connsiteX5" fmla="*/ 519229 w 607804"/>
                  <a:gd name="connsiteY5" fmla="*/ 298293 h 596630"/>
                  <a:gd name="connsiteX6" fmla="*/ 552880 w 607804"/>
                  <a:gd name="connsiteY6" fmla="*/ 319795 h 596630"/>
                  <a:gd name="connsiteX7" fmla="*/ 606721 w 607804"/>
                  <a:gd name="connsiteY7" fmla="*/ 538844 h 596630"/>
                  <a:gd name="connsiteX8" fmla="*/ 602683 w 607804"/>
                  <a:gd name="connsiteY8" fmla="*/ 563034 h 596630"/>
                  <a:gd name="connsiteX9" fmla="*/ 582493 w 607804"/>
                  <a:gd name="connsiteY9" fmla="*/ 575128 h 596630"/>
                  <a:gd name="connsiteX10" fmla="*/ 414239 w 607804"/>
                  <a:gd name="connsiteY10" fmla="*/ 596630 h 596630"/>
                  <a:gd name="connsiteX11" fmla="*/ 400779 w 607804"/>
                  <a:gd name="connsiteY11" fmla="*/ 595286 h 596630"/>
                  <a:gd name="connsiteX12" fmla="*/ 205605 w 607804"/>
                  <a:gd name="connsiteY12" fmla="*/ 532125 h 596630"/>
                  <a:gd name="connsiteX13" fmla="*/ 189453 w 607804"/>
                  <a:gd name="connsiteY13" fmla="*/ 532125 h 596630"/>
                  <a:gd name="connsiteX14" fmla="*/ 37352 w 607804"/>
                  <a:gd name="connsiteY14" fmla="*/ 572441 h 596630"/>
                  <a:gd name="connsiteX15" fmla="*/ 9085 w 607804"/>
                  <a:gd name="connsiteY15" fmla="*/ 565721 h 596630"/>
                  <a:gd name="connsiteX16" fmla="*/ 1009 w 607804"/>
                  <a:gd name="connsiteY16" fmla="*/ 537500 h 596630"/>
                  <a:gd name="connsiteX17" fmla="*/ 54850 w 607804"/>
                  <a:gd name="connsiteY17" fmla="*/ 321139 h 596630"/>
                  <a:gd name="connsiteX18" fmla="*/ 72348 w 607804"/>
                  <a:gd name="connsiteY18" fmla="*/ 300981 h 596630"/>
                  <a:gd name="connsiteX19" fmla="*/ 302554 w 607804"/>
                  <a:gd name="connsiteY19" fmla="*/ 68530 h 596630"/>
                  <a:gd name="connsiteX20" fmla="*/ 237945 w 607804"/>
                  <a:gd name="connsiteY20" fmla="*/ 133029 h 596630"/>
                  <a:gd name="connsiteX21" fmla="*/ 302554 w 607804"/>
                  <a:gd name="connsiteY21" fmla="*/ 197528 h 596630"/>
                  <a:gd name="connsiteX22" fmla="*/ 367164 w 607804"/>
                  <a:gd name="connsiteY22" fmla="*/ 133029 h 596630"/>
                  <a:gd name="connsiteX23" fmla="*/ 302554 w 607804"/>
                  <a:gd name="connsiteY23" fmla="*/ 68530 h 596630"/>
                  <a:gd name="connsiteX24" fmla="*/ 303901 w 607804"/>
                  <a:gd name="connsiteY24" fmla="*/ 0 h 596630"/>
                  <a:gd name="connsiteX25" fmla="*/ 438504 w 607804"/>
                  <a:gd name="connsiteY25" fmla="*/ 134373 h 596630"/>
                  <a:gd name="connsiteX26" fmla="*/ 313323 w 607804"/>
                  <a:gd name="connsiteY26" fmla="*/ 407150 h 596630"/>
                  <a:gd name="connsiteX27" fmla="*/ 303901 w 607804"/>
                  <a:gd name="connsiteY27" fmla="*/ 412525 h 596630"/>
                  <a:gd name="connsiteX28" fmla="*/ 294478 w 607804"/>
                  <a:gd name="connsiteY28" fmla="*/ 407150 h 596630"/>
                  <a:gd name="connsiteX29" fmla="*/ 169297 w 607804"/>
                  <a:gd name="connsiteY29" fmla="*/ 134373 h 596630"/>
                  <a:gd name="connsiteX30" fmla="*/ 303901 w 607804"/>
                  <a:gd name="connsiteY30" fmla="*/ 0 h 59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07804" h="596630">
                    <a:moveTo>
                      <a:pt x="170608" y="262009"/>
                    </a:moveTo>
                    <a:cubicBezTo>
                      <a:pt x="196183" y="317107"/>
                      <a:pt x="229834" y="376237"/>
                      <a:pt x="260792" y="427304"/>
                    </a:cubicBezTo>
                    <a:cubicBezTo>
                      <a:pt x="270214" y="442086"/>
                      <a:pt x="286367" y="451493"/>
                      <a:pt x="303865" y="451493"/>
                    </a:cubicBezTo>
                    <a:cubicBezTo>
                      <a:pt x="321363" y="451493"/>
                      <a:pt x="337516" y="442086"/>
                      <a:pt x="346938" y="427304"/>
                    </a:cubicBezTo>
                    <a:cubicBezTo>
                      <a:pt x="367128" y="393707"/>
                      <a:pt x="388665" y="357423"/>
                      <a:pt x="408855" y="319795"/>
                    </a:cubicBezTo>
                    <a:cubicBezTo>
                      <a:pt x="411547" y="319795"/>
                      <a:pt x="519229" y="298293"/>
                      <a:pt x="519229" y="298293"/>
                    </a:cubicBezTo>
                    <a:cubicBezTo>
                      <a:pt x="534036" y="295605"/>
                      <a:pt x="548842" y="305013"/>
                      <a:pt x="552880" y="319795"/>
                    </a:cubicBezTo>
                    <a:lnTo>
                      <a:pt x="606721" y="538844"/>
                    </a:lnTo>
                    <a:cubicBezTo>
                      <a:pt x="609413" y="546907"/>
                      <a:pt x="606721" y="556314"/>
                      <a:pt x="602683" y="563034"/>
                    </a:cubicBezTo>
                    <a:cubicBezTo>
                      <a:pt x="598645" y="569753"/>
                      <a:pt x="590569" y="573784"/>
                      <a:pt x="582493" y="575128"/>
                    </a:cubicBezTo>
                    <a:lnTo>
                      <a:pt x="414239" y="596630"/>
                    </a:lnTo>
                    <a:cubicBezTo>
                      <a:pt x="408855" y="596630"/>
                      <a:pt x="404817" y="596630"/>
                      <a:pt x="400779" y="595286"/>
                    </a:cubicBezTo>
                    <a:lnTo>
                      <a:pt x="205605" y="532125"/>
                    </a:lnTo>
                    <a:cubicBezTo>
                      <a:pt x="200221" y="530781"/>
                      <a:pt x="194837" y="530781"/>
                      <a:pt x="189453" y="532125"/>
                    </a:cubicBezTo>
                    <a:lnTo>
                      <a:pt x="37352" y="572441"/>
                    </a:lnTo>
                    <a:cubicBezTo>
                      <a:pt x="26584" y="575128"/>
                      <a:pt x="15815" y="572441"/>
                      <a:pt x="9085" y="565721"/>
                    </a:cubicBezTo>
                    <a:cubicBezTo>
                      <a:pt x="1009" y="557658"/>
                      <a:pt x="-1683" y="546907"/>
                      <a:pt x="1009" y="537500"/>
                    </a:cubicBezTo>
                    <a:lnTo>
                      <a:pt x="54850" y="321139"/>
                    </a:lnTo>
                    <a:cubicBezTo>
                      <a:pt x="57542" y="311732"/>
                      <a:pt x="64272" y="305013"/>
                      <a:pt x="72348" y="300981"/>
                    </a:cubicBezTo>
                    <a:close/>
                    <a:moveTo>
                      <a:pt x="302554" y="68530"/>
                    </a:moveTo>
                    <a:cubicBezTo>
                      <a:pt x="266212" y="68530"/>
                      <a:pt x="237945" y="98092"/>
                      <a:pt x="237945" y="133029"/>
                    </a:cubicBezTo>
                    <a:cubicBezTo>
                      <a:pt x="237945" y="169310"/>
                      <a:pt x="266212" y="197528"/>
                      <a:pt x="302554" y="197528"/>
                    </a:cubicBezTo>
                    <a:cubicBezTo>
                      <a:pt x="338897" y="197528"/>
                      <a:pt x="367164" y="167966"/>
                      <a:pt x="367164" y="133029"/>
                    </a:cubicBezTo>
                    <a:cubicBezTo>
                      <a:pt x="367164" y="96749"/>
                      <a:pt x="337551" y="68530"/>
                      <a:pt x="302554" y="68530"/>
                    </a:cubicBezTo>
                    <a:close/>
                    <a:moveTo>
                      <a:pt x="303901" y="0"/>
                    </a:moveTo>
                    <a:cubicBezTo>
                      <a:pt x="377932" y="0"/>
                      <a:pt x="438504" y="60468"/>
                      <a:pt x="438504" y="134373"/>
                    </a:cubicBezTo>
                    <a:cubicBezTo>
                      <a:pt x="438504" y="196185"/>
                      <a:pt x="344282" y="357432"/>
                      <a:pt x="313323" y="407150"/>
                    </a:cubicBezTo>
                    <a:cubicBezTo>
                      <a:pt x="310631" y="409838"/>
                      <a:pt x="307939" y="412525"/>
                      <a:pt x="303901" y="412525"/>
                    </a:cubicBezTo>
                    <a:cubicBezTo>
                      <a:pt x="301208" y="412525"/>
                      <a:pt x="297170" y="409838"/>
                      <a:pt x="294478" y="407150"/>
                    </a:cubicBezTo>
                    <a:cubicBezTo>
                      <a:pt x="263519" y="357432"/>
                      <a:pt x="169297" y="196185"/>
                      <a:pt x="169297" y="134373"/>
                    </a:cubicBezTo>
                    <a:cubicBezTo>
                      <a:pt x="169297" y="60468"/>
                      <a:pt x="229869" y="0"/>
                      <a:pt x="303901" y="0"/>
                    </a:cubicBezTo>
                    <a:close/>
                  </a:path>
                </a:pathLst>
              </a:custGeom>
              <a:solidFill>
                <a:schemeClr val="bg1"/>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70000" lnSpcReduction="20000"/>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lnSpc>
                    <a:spcPct val="160000"/>
                  </a:lnSpc>
                </a:pPr>
                <a:endParaRPr lang="zh-CN" altLang="en-US" sz="2000" b="1" dirty="0">
                  <a:solidFill>
                    <a:schemeClr val="bg1"/>
                  </a:solidFill>
                  <a:latin typeface="仓耳玄三M W05" panose="02020400000000000000" pitchFamily="18" charset="-122"/>
                </a:endParaRPr>
              </a:p>
            </p:txBody>
          </p:sp>
        </p:grpSp>
        <p:sp>
          <p:nvSpPr>
            <p:cNvPr id="23" name="iṥḻíḑe"/>
            <p:cNvSpPr txBox="1"/>
            <p:nvPr/>
          </p:nvSpPr>
          <p:spPr>
            <a:xfrm>
              <a:off x="-387511" y="3611251"/>
              <a:ext cx="4968204" cy="748108"/>
            </a:xfrm>
            <a:prstGeom prst="rect">
              <a:avLst/>
            </a:prstGeom>
            <a:noFill/>
            <a:ln w="3175">
              <a:noFill/>
            </a:ln>
          </p:spPr>
          <p:txBody>
            <a:bodyPr wrap="square" lIns="91440" tIns="45720" rIns="91440" bIns="45720" rtlCol="0" anchor="ctr" anchorCtr="0"/>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lnSpc>
                  <a:spcPct val="150000"/>
                </a:lnSpc>
              </a:pPr>
              <a:r>
                <a:rPr lang="zh-CN" altLang="en-US" b="1" dirty="0">
                  <a:solidFill>
                    <a:srgbClr val="4A7B5B"/>
                  </a:solidFill>
                  <a:latin typeface="仓耳玄三M W05" panose="02020400000000000000" pitchFamily="18" charset="-122"/>
                </a:rPr>
                <a:t>衔接指标</a:t>
              </a:r>
              <a:endParaRPr lang="zh-CN" altLang="en-US" b="1" dirty="0">
                <a:solidFill>
                  <a:srgbClr val="4A7B5B"/>
                </a:solidFill>
                <a:latin typeface="仓耳玄三M W05" panose="02020400000000000000" pitchFamily="18" charset="-122"/>
              </a:endParaRPr>
            </a:p>
            <a:p>
              <a:pPr algn="ctr">
                <a:lnSpc>
                  <a:spcPct val="150000"/>
                </a:lnSpc>
              </a:pPr>
              <a:r>
                <a:rPr lang="zh-CN" altLang="en-US" b="1" dirty="0">
                  <a:solidFill>
                    <a:srgbClr val="4A7B5B"/>
                  </a:solidFill>
                  <a:latin typeface="仓耳玄三M W05" panose="02020400000000000000" pitchFamily="18" charset="-122"/>
                </a:rPr>
                <a:t>指向儿童</a:t>
              </a:r>
              <a:r>
                <a:rPr lang="zh-CN" altLang="en-US" b="1" dirty="0">
                  <a:solidFill>
                    <a:srgbClr val="4A7B5B"/>
                  </a:solidFill>
                  <a:latin typeface="仓耳玄三M W05" panose="02020400000000000000" pitchFamily="18" charset="-122"/>
                </a:rPr>
                <a:t>成长</a:t>
              </a:r>
              <a:endParaRPr lang="zh-CN" altLang="en-US" b="1" dirty="0">
                <a:solidFill>
                  <a:srgbClr val="4A7B5B"/>
                </a:solidFill>
                <a:latin typeface="仓耳玄三M W05" panose="02020400000000000000" pitchFamily="18" charset="-122"/>
              </a:endParaRPr>
            </a:p>
          </p:txBody>
        </p:sp>
      </p:grpSp>
      <p:grpSp>
        <p:nvGrpSpPr>
          <p:cNvPr id="25" name="îşļiḑé"/>
          <p:cNvGrpSpPr/>
          <p:nvPr/>
        </p:nvGrpSpPr>
        <p:grpSpPr>
          <a:xfrm>
            <a:off x="3365061" y="3791012"/>
            <a:ext cx="4968204" cy="1553886"/>
            <a:chOff x="-387511" y="2805473"/>
            <a:chExt cx="4968204" cy="1553886"/>
          </a:xfrm>
        </p:grpSpPr>
        <p:grpSp>
          <p:nvGrpSpPr>
            <p:cNvPr id="26" name="îSļídê"/>
            <p:cNvGrpSpPr/>
            <p:nvPr/>
          </p:nvGrpSpPr>
          <p:grpSpPr>
            <a:xfrm>
              <a:off x="1675250" y="2805473"/>
              <a:ext cx="842683" cy="842683"/>
              <a:chOff x="1739153" y="2986259"/>
              <a:chExt cx="842683" cy="842683"/>
            </a:xfrm>
          </p:grpSpPr>
          <p:sp>
            <p:nvSpPr>
              <p:cNvPr id="27" name="íS1îďè"/>
              <p:cNvSpPr/>
              <p:nvPr/>
            </p:nvSpPr>
            <p:spPr>
              <a:xfrm>
                <a:off x="1739153" y="2986259"/>
                <a:ext cx="842683" cy="842683"/>
              </a:xfrm>
              <a:prstGeom prst="ellipse">
                <a:avLst/>
              </a:prstGeom>
              <a:solidFill>
                <a:srgbClr val="4A7B5B"/>
              </a:solidFill>
              <a:ln w="1905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lnSpc>
                    <a:spcPct val="150000"/>
                  </a:lnSpc>
                </a:pPr>
                <a:endParaRPr lang="zh-CN" altLang="en-US" sz="2000" b="1" dirty="0">
                  <a:solidFill>
                    <a:schemeClr val="bg1"/>
                  </a:solidFill>
                  <a:latin typeface="仓耳玄三M W05" panose="02020400000000000000" pitchFamily="18" charset="-122"/>
                </a:endParaRPr>
              </a:p>
            </p:txBody>
          </p:sp>
          <p:sp>
            <p:nvSpPr>
              <p:cNvPr id="28" name="iṩḷîḋê"/>
              <p:cNvSpPr/>
              <p:nvPr/>
            </p:nvSpPr>
            <p:spPr>
              <a:xfrm>
                <a:off x="1960684" y="3211458"/>
                <a:ext cx="399620" cy="392274"/>
              </a:xfrm>
              <a:custGeom>
                <a:avLst/>
                <a:gdLst>
                  <a:gd name="connsiteX0" fmla="*/ 170608 w 607804"/>
                  <a:gd name="connsiteY0" fmla="*/ 262009 h 596630"/>
                  <a:gd name="connsiteX1" fmla="*/ 260792 w 607804"/>
                  <a:gd name="connsiteY1" fmla="*/ 427304 h 596630"/>
                  <a:gd name="connsiteX2" fmla="*/ 303865 w 607804"/>
                  <a:gd name="connsiteY2" fmla="*/ 451493 h 596630"/>
                  <a:gd name="connsiteX3" fmla="*/ 346938 w 607804"/>
                  <a:gd name="connsiteY3" fmla="*/ 427304 h 596630"/>
                  <a:gd name="connsiteX4" fmla="*/ 408855 w 607804"/>
                  <a:gd name="connsiteY4" fmla="*/ 319795 h 596630"/>
                  <a:gd name="connsiteX5" fmla="*/ 519229 w 607804"/>
                  <a:gd name="connsiteY5" fmla="*/ 298293 h 596630"/>
                  <a:gd name="connsiteX6" fmla="*/ 552880 w 607804"/>
                  <a:gd name="connsiteY6" fmla="*/ 319795 h 596630"/>
                  <a:gd name="connsiteX7" fmla="*/ 606721 w 607804"/>
                  <a:gd name="connsiteY7" fmla="*/ 538844 h 596630"/>
                  <a:gd name="connsiteX8" fmla="*/ 602683 w 607804"/>
                  <a:gd name="connsiteY8" fmla="*/ 563034 h 596630"/>
                  <a:gd name="connsiteX9" fmla="*/ 582493 w 607804"/>
                  <a:gd name="connsiteY9" fmla="*/ 575128 h 596630"/>
                  <a:gd name="connsiteX10" fmla="*/ 414239 w 607804"/>
                  <a:gd name="connsiteY10" fmla="*/ 596630 h 596630"/>
                  <a:gd name="connsiteX11" fmla="*/ 400779 w 607804"/>
                  <a:gd name="connsiteY11" fmla="*/ 595286 h 596630"/>
                  <a:gd name="connsiteX12" fmla="*/ 205605 w 607804"/>
                  <a:gd name="connsiteY12" fmla="*/ 532125 h 596630"/>
                  <a:gd name="connsiteX13" fmla="*/ 189453 w 607804"/>
                  <a:gd name="connsiteY13" fmla="*/ 532125 h 596630"/>
                  <a:gd name="connsiteX14" fmla="*/ 37352 w 607804"/>
                  <a:gd name="connsiteY14" fmla="*/ 572441 h 596630"/>
                  <a:gd name="connsiteX15" fmla="*/ 9085 w 607804"/>
                  <a:gd name="connsiteY15" fmla="*/ 565721 h 596630"/>
                  <a:gd name="connsiteX16" fmla="*/ 1009 w 607804"/>
                  <a:gd name="connsiteY16" fmla="*/ 537500 h 596630"/>
                  <a:gd name="connsiteX17" fmla="*/ 54850 w 607804"/>
                  <a:gd name="connsiteY17" fmla="*/ 321139 h 596630"/>
                  <a:gd name="connsiteX18" fmla="*/ 72348 w 607804"/>
                  <a:gd name="connsiteY18" fmla="*/ 300981 h 596630"/>
                  <a:gd name="connsiteX19" fmla="*/ 302554 w 607804"/>
                  <a:gd name="connsiteY19" fmla="*/ 68530 h 596630"/>
                  <a:gd name="connsiteX20" fmla="*/ 237945 w 607804"/>
                  <a:gd name="connsiteY20" fmla="*/ 133029 h 596630"/>
                  <a:gd name="connsiteX21" fmla="*/ 302554 w 607804"/>
                  <a:gd name="connsiteY21" fmla="*/ 197528 h 596630"/>
                  <a:gd name="connsiteX22" fmla="*/ 367164 w 607804"/>
                  <a:gd name="connsiteY22" fmla="*/ 133029 h 596630"/>
                  <a:gd name="connsiteX23" fmla="*/ 302554 w 607804"/>
                  <a:gd name="connsiteY23" fmla="*/ 68530 h 596630"/>
                  <a:gd name="connsiteX24" fmla="*/ 303901 w 607804"/>
                  <a:gd name="connsiteY24" fmla="*/ 0 h 596630"/>
                  <a:gd name="connsiteX25" fmla="*/ 438504 w 607804"/>
                  <a:gd name="connsiteY25" fmla="*/ 134373 h 596630"/>
                  <a:gd name="connsiteX26" fmla="*/ 313323 w 607804"/>
                  <a:gd name="connsiteY26" fmla="*/ 407150 h 596630"/>
                  <a:gd name="connsiteX27" fmla="*/ 303901 w 607804"/>
                  <a:gd name="connsiteY27" fmla="*/ 412525 h 596630"/>
                  <a:gd name="connsiteX28" fmla="*/ 294478 w 607804"/>
                  <a:gd name="connsiteY28" fmla="*/ 407150 h 596630"/>
                  <a:gd name="connsiteX29" fmla="*/ 169297 w 607804"/>
                  <a:gd name="connsiteY29" fmla="*/ 134373 h 596630"/>
                  <a:gd name="connsiteX30" fmla="*/ 303901 w 607804"/>
                  <a:gd name="connsiteY30" fmla="*/ 0 h 59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07804" h="596630">
                    <a:moveTo>
                      <a:pt x="170608" y="262009"/>
                    </a:moveTo>
                    <a:cubicBezTo>
                      <a:pt x="196183" y="317107"/>
                      <a:pt x="229834" y="376237"/>
                      <a:pt x="260792" y="427304"/>
                    </a:cubicBezTo>
                    <a:cubicBezTo>
                      <a:pt x="270214" y="442086"/>
                      <a:pt x="286367" y="451493"/>
                      <a:pt x="303865" y="451493"/>
                    </a:cubicBezTo>
                    <a:cubicBezTo>
                      <a:pt x="321363" y="451493"/>
                      <a:pt x="337516" y="442086"/>
                      <a:pt x="346938" y="427304"/>
                    </a:cubicBezTo>
                    <a:cubicBezTo>
                      <a:pt x="367128" y="393707"/>
                      <a:pt x="388665" y="357423"/>
                      <a:pt x="408855" y="319795"/>
                    </a:cubicBezTo>
                    <a:cubicBezTo>
                      <a:pt x="411547" y="319795"/>
                      <a:pt x="519229" y="298293"/>
                      <a:pt x="519229" y="298293"/>
                    </a:cubicBezTo>
                    <a:cubicBezTo>
                      <a:pt x="534036" y="295605"/>
                      <a:pt x="548842" y="305013"/>
                      <a:pt x="552880" y="319795"/>
                    </a:cubicBezTo>
                    <a:lnTo>
                      <a:pt x="606721" y="538844"/>
                    </a:lnTo>
                    <a:cubicBezTo>
                      <a:pt x="609413" y="546907"/>
                      <a:pt x="606721" y="556314"/>
                      <a:pt x="602683" y="563034"/>
                    </a:cubicBezTo>
                    <a:cubicBezTo>
                      <a:pt x="598645" y="569753"/>
                      <a:pt x="590569" y="573784"/>
                      <a:pt x="582493" y="575128"/>
                    </a:cubicBezTo>
                    <a:lnTo>
                      <a:pt x="414239" y="596630"/>
                    </a:lnTo>
                    <a:cubicBezTo>
                      <a:pt x="408855" y="596630"/>
                      <a:pt x="404817" y="596630"/>
                      <a:pt x="400779" y="595286"/>
                    </a:cubicBezTo>
                    <a:lnTo>
                      <a:pt x="205605" y="532125"/>
                    </a:lnTo>
                    <a:cubicBezTo>
                      <a:pt x="200221" y="530781"/>
                      <a:pt x="194837" y="530781"/>
                      <a:pt x="189453" y="532125"/>
                    </a:cubicBezTo>
                    <a:lnTo>
                      <a:pt x="37352" y="572441"/>
                    </a:lnTo>
                    <a:cubicBezTo>
                      <a:pt x="26584" y="575128"/>
                      <a:pt x="15815" y="572441"/>
                      <a:pt x="9085" y="565721"/>
                    </a:cubicBezTo>
                    <a:cubicBezTo>
                      <a:pt x="1009" y="557658"/>
                      <a:pt x="-1683" y="546907"/>
                      <a:pt x="1009" y="537500"/>
                    </a:cubicBezTo>
                    <a:lnTo>
                      <a:pt x="54850" y="321139"/>
                    </a:lnTo>
                    <a:cubicBezTo>
                      <a:pt x="57542" y="311732"/>
                      <a:pt x="64272" y="305013"/>
                      <a:pt x="72348" y="300981"/>
                    </a:cubicBezTo>
                    <a:close/>
                    <a:moveTo>
                      <a:pt x="302554" y="68530"/>
                    </a:moveTo>
                    <a:cubicBezTo>
                      <a:pt x="266212" y="68530"/>
                      <a:pt x="237945" y="98092"/>
                      <a:pt x="237945" y="133029"/>
                    </a:cubicBezTo>
                    <a:cubicBezTo>
                      <a:pt x="237945" y="169310"/>
                      <a:pt x="266212" y="197528"/>
                      <a:pt x="302554" y="197528"/>
                    </a:cubicBezTo>
                    <a:cubicBezTo>
                      <a:pt x="338897" y="197528"/>
                      <a:pt x="367164" y="167966"/>
                      <a:pt x="367164" y="133029"/>
                    </a:cubicBezTo>
                    <a:cubicBezTo>
                      <a:pt x="367164" y="96749"/>
                      <a:pt x="337551" y="68530"/>
                      <a:pt x="302554" y="68530"/>
                    </a:cubicBezTo>
                    <a:close/>
                    <a:moveTo>
                      <a:pt x="303901" y="0"/>
                    </a:moveTo>
                    <a:cubicBezTo>
                      <a:pt x="377932" y="0"/>
                      <a:pt x="438504" y="60468"/>
                      <a:pt x="438504" y="134373"/>
                    </a:cubicBezTo>
                    <a:cubicBezTo>
                      <a:pt x="438504" y="196185"/>
                      <a:pt x="344282" y="357432"/>
                      <a:pt x="313323" y="407150"/>
                    </a:cubicBezTo>
                    <a:cubicBezTo>
                      <a:pt x="310631" y="409838"/>
                      <a:pt x="307939" y="412525"/>
                      <a:pt x="303901" y="412525"/>
                    </a:cubicBezTo>
                    <a:cubicBezTo>
                      <a:pt x="301208" y="412525"/>
                      <a:pt x="297170" y="409838"/>
                      <a:pt x="294478" y="407150"/>
                    </a:cubicBezTo>
                    <a:cubicBezTo>
                      <a:pt x="263519" y="357432"/>
                      <a:pt x="169297" y="196185"/>
                      <a:pt x="169297" y="134373"/>
                    </a:cubicBezTo>
                    <a:cubicBezTo>
                      <a:pt x="169297" y="60468"/>
                      <a:pt x="229869" y="0"/>
                      <a:pt x="303901" y="0"/>
                    </a:cubicBezTo>
                    <a:close/>
                  </a:path>
                </a:pathLst>
              </a:custGeom>
              <a:solidFill>
                <a:schemeClr val="bg1"/>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70000" lnSpcReduction="20000"/>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lnSpc>
                    <a:spcPct val="160000"/>
                  </a:lnSpc>
                </a:pPr>
                <a:endParaRPr lang="zh-CN" altLang="en-US" sz="2000" b="1" dirty="0">
                  <a:solidFill>
                    <a:schemeClr val="bg1"/>
                  </a:solidFill>
                  <a:latin typeface="仓耳玄三M W05" panose="02020400000000000000" pitchFamily="18" charset="-122"/>
                </a:endParaRPr>
              </a:p>
            </p:txBody>
          </p:sp>
        </p:grpSp>
        <p:sp>
          <p:nvSpPr>
            <p:cNvPr id="30" name="iṥḻíḑe"/>
            <p:cNvSpPr txBox="1"/>
            <p:nvPr/>
          </p:nvSpPr>
          <p:spPr>
            <a:xfrm>
              <a:off x="-387511" y="3611251"/>
              <a:ext cx="4968204" cy="748108"/>
            </a:xfrm>
            <a:prstGeom prst="rect">
              <a:avLst/>
            </a:prstGeom>
            <a:noFill/>
            <a:ln w="3175">
              <a:noFill/>
            </a:ln>
          </p:spPr>
          <p:txBody>
            <a:bodyPr wrap="square" lIns="91440" tIns="45720" rIns="91440" bIns="45720" rtlCol="0" anchor="ctr" anchorCtr="0"/>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lnSpc>
                  <a:spcPct val="150000"/>
                </a:lnSpc>
              </a:pPr>
              <a:r>
                <a:rPr lang="zh-CN" altLang="en-US" b="1" dirty="0">
                  <a:solidFill>
                    <a:srgbClr val="4A7B5B"/>
                  </a:solidFill>
                  <a:latin typeface="仓耳玄三M W05" panose="02020400000000000000" pitchFamily="18" charset="-122"/>
                </a:rPr>
                <a:t>分析</a:t>
              </a:r>
              <a:r>
                <a:rPr lang="zh-CN" altLang="en-US" b="1" dirty="0">
                  <a:solidFill>
                    <a:srgbClr val="4A7B5B"/>
                  </a:solidFill>
                  <a:latin typeface="仓耳玄三M W05" panose="02020400000000000000" pitchFamily="18" charset="-122"/>
                </a:rPr>
                <a:t>课程价值</a:t>
              </a:r>
              <a:endParaRPr lang="zh-CN" altLang="en-US" b="1" dirty="0">
                <a:solidFill>
                  <a:srgbClr val="4A7B5B"/>
                </a:solidFill>
                <a:latin typeface="仓耳玄三M W05" panose="02020400000000000000" pitchFamily="18" charset="-122"/>
              </a:endParaRPr>
            </a:p>
          </p:txBody>
        </p:sp>
      </p:gr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pPr algn="ctr">
              <a:lnSpc>
                <a:spcPct val="150000"/>
              </a:lnSpc>
            </a:pPr>
            <a:r>
              <a:rPr lang="zh-CN" altLang="en-US" dirty="0">
                <a:solidFill>
                  <a:srgbClr val="4A7B5B"/>
                </a:solidFill>
                <a:sym typeface="+mn-lt"/>
              </a:rPr>
              <a:t>教师观察</a:t>
            </a:r>
            <a:r>
              <a:rPr lang="en-US" altLang="zh-CN" dirty="0">
                <a:solidFill>
                  <a:srgbClr val="4A7B5B"/>
                </a:solidFill>
                <a:sym typeface="+mn-lt"/>
              </a:rPr>
              <a:t> </a:t>
            </a:r>
            <a:r>
              <a:rPr dirty="0">
                <a:solidFill>
                  <a:srgbClr val="4A7B5B"/>
                </a:solidFill>
                <a:sym typeface="+mn-lt"/>
              </a:rPr>
              <a:t>发现兴趣与</a:t>
            </a:r>
            <a:r>
              <a:rPr dirty="0">
                <a:solidFill>
                  <a:srgbClr val="4A7B5B"/>
                </a:solidFill>
                <a:sym typeface="+mn-lt"/>
              </a:rPr>
              <a:t>问题</a:t>
            </a:r>
            <a:endParaRPr dirty="0">
              <a:solidFill>
                <a:srgbClr val="4A7B5B"/>
              </a:solidFill>
              <a:sym typeface="+mn-lt"/>
            </a:endParaRPr>
          </a:p>
        </p:txBody>
      </p:sp>
      <p:graphicFrame>
        <p:nvGraphicFramePr>
          <p:cNvPr id="4" name="表格 3"/>
          <p:cNvGraphicFramePr/>
          <p:nvPr>
            <p:custDataLst>
              <p:tags r:id="rId1"/>
            </p:custDataLst>
          </p:nvPr>
        </p:nvGraphicFramePr>
        <p:xfrm>
          <a:off x="1902460" y="1699895"/>
          <a:ext cx="7550785" cy="4685030"/>
        </p:xfrm>
        <a:graphic>
          <a:graphicData uri="http://schemas.openxmlformats.org/drawingml/2006/table">
            <a:tbl>
              <a:tblPr/>
              <a:tblGrid>
                <a:gridCol w="1067435"/>
                <a:gridCol w="6483350"/>
              </a:tblGrid>
              <a:tr h="1653540">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观察</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对于孩子们的问题，正好幼儿园后面小区里有爷爷种了艾草，利用户外大课堂时间就带着孩子们去观察一下。孩子们在老师的指导下进行了观察，这时候桦桦小朋友指着菊花的叶子说这里也有艾草。孩子们凑了上去，看着老师指的和桦桦发现的傻傻分不清。 </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653540">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倾听</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在观察艾草的时候，佑佑说：这个艾草是草吗？为什么草也能长这么高？琪琪说：这个艾草可以吃吗？九九说：这个艾草味道好大啊。悦悦说：清明为什么要挂艾草，有什么用吗？孩子们你一言我一语，简单的了解对于善于探索和发现问题的孩子们来说真是开启了新的世界。 </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377950">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调查</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过了端午节，在分享端午假期的时候，孩子们纷纷说到了挂艾草这个活动，班级32个幼儿，除了缺勤没有出去看过艾草的其他29个小朋友有20个幼儿都提到了艾草。孩子们对于这个神奇的小草充满了兴趣。</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rot="5400000">
            <a:off x="3009900" y="-234950"/>
            <a:ext cx="4944745" cy="8733155"/>
          </a:xfrm>
          <a:prstGeom prst="rect">
            <a:avLst/>
          </a:prstGeom>
        </p:spPr>
      </p:pic>
      <p:sp>
        <p:nvSpPr>
          <p:cNvPr id="2" name="标题 1"/>
          <p:cNvSpPr>
            <a:spLocks noGrp="1"/>
          </p:cNvSpPr>
          <p:nvPr>
            <p:ph type="title"/>
          </p:nvPr>
        </p:nvSpPr>
        <p:spPr>
          <a:xfrm>
            <a:off x="2845613" y="345598"/>
            <a:ext cx="6500773" cy="1325563"/>
          </a:xfrm>
        </p:spPr>
        <p:txBody>
          <a:bodyPr>
            <a:normAutofit/>
          </a:bodyPr>
          <a:lstStyle/>
          <a:p>
            <a:pPr algn="ctr">
              <a:lnSpc>
                <a:spcPct val="150000"/>
              </a:lnSpc>
            </a:pPr>
            <a:r>
              <a:rPr lang="zh-CN" altLang="en-US" b="1" dirty="0">
                <a:cs typeface="+mn-ea"/>
                <a:sym typeface="+mn-lt"/>
              </a:rPr>
              <a:t>分析课程</a:t>
            </a:r>
            <a:r>
              <a:rPr lang="zh-CN" altLang="en-US" b="1" dirty="0">
                <a:cs typeface="+mn-ea"/>
                <a:sym typeface="+mn-lt"/>
              </a:rPr>
              <a:t>价值</a:t>
            </a:r>
            <a:endParaRPr lang="zh-CN" altLang="en-US" b="1" dirty="0">
              <a:cs typeface="+mn-ea"/>
              <a:sym typeface="+mn-lt"/>
            </a:endParaRPr>
          </a:p>
        </p:txBody>
      </p:sp>
      <p:sp>
        <p:nvSpPr>
          <p:cNvPr id="7" name="Text Box 2"/>
          <p:cNvSpPr txBox="1">
            <a:spLocks noChangeArrowheads="1"/>
          </p:cNvSpPr>
          <p:nvPr/>
        </p:nvSpPr>
        <p:spPr bwMode="auto">
          <a:xfrm>
            <a:off x="-2363668" y="1647562"/>
            <a:ext cx="1569660" cy="840871"/>
          </a:xfrm>
          <a:prstGeom prst="rect">
            <a:avLst/>
          </a:prstGeom>
          <a:noFill/>
          <a:ln>
            <a:noFill/>
          </a:ln>
          <a:effectLst/>
        </p:spPr>
        <p:txBody>
          <a:bodyPr wrap="none">
            <a:spAutoFit/>
          </a:bodyPr>
          <a:lstStyle/>
          <a:p>
            <a:pPr defTabSz="914400" fontAlgn="base">
              <a:lnSpc>
                <a:spcPct val="150000"/>
              </a:lnSpc>
              <a:spcBef>
                <a:spcPct val="0"/>
              </a:spcBef>
              <a:spcAft>
                <a:spcPct val="0"/>
              </a:spcAft>
            </a:pPr>
            <a:r>
              <a:rPr lang="zh-CN" altLang="en-US" sz="3600" b="1" dirty="0">
                <a:solidFill>
                  <a:srgbClr val="0070C0"/>
                </a:solidFill>
                <a:cs typeface="+mn-ea"/>
                <a:sym typeface="+mn-lt"/>
              </a:rPr>
              <a:t>比一比</a:t>
            </a:r>
            <a:endParaRPr lang="zh-CN" altLang="en-US" sz="3600" b="1" dirty="0">
              <a:solidFill>
                <a:srgbClr val="0070C0"/>
              </a:solidFill>
              <a:cs typeface="+mn-ea"/>
              <a:sym typeface="+mn-lt"/>
            </a:endParaRPr>
          </a:p>
        </p:txBody>
      </p:sp>
      <p:sp>
        <p:nvSpPr>
          <p:cNvPr id="6" name="文本框 5"/>
          <p:cNvSpPr txBox="1"/>
          <p:nvPr/>
        </p:nvSpPr>
        <p:spPr>
          <a:xfrm>
            <a:off x="2132965" y="2292985"/>
            <a:ext cx="7139940" cy="2692400"/>
          </a:xfrm>
          <a:prstGeom prst="rect">
            <a:avLst/>
          </a:prstGeom>
          <a:noFill/>
        </p:spPr>
        <p:txBody>
          <a:bodyPr wrap="square">
            <a:noAutofit/>
          </a:bodyPr>
          <a:lstStyle/>
          <a:p>
            <a:pPr marL="0" indent="0" defTabSz="914400" fontAlgn="base">
              <a:lnSpc>
                <a:spcPct val="150000"/>
              </a:lnSpc>
              <a:spcBef>
                <a:spcPct val="0"/>
              </a:spcBef>
              <a:spcAft>
                <a:spcPct val="0"/>
              </a:spcAft>
              <a:buNone/>
            </a:pPr>
            <a:endParaRPr lang="zh-CN" altLang="en-US" sz="2400" dirty="0">
              <a:solidFill>
                <a:schemeClr val="tx1">
                  <a:lumMod val="65000"/>
                  <a:lumOff val="35000"/>
                </a:schemeClr>
              </a:solidFill>
              <a:latin typeface="+mn-ea"/>
              <a:cs typeface="+mn-ea"/>
              <a:sym typeface="+mn-lt"/>
            </a:endParaRPr>
          </a:p>
          <a:p>
            <a:pPr marL="0" indent="0" defTabSz="914400" fontAlgn="base">
              <a:lnSpc>
                <a:spcPct val="150000"/>
              </a:lnSpc>
              <a:spcBef>
                <a:spcPct val="0"/>
              </a:spcBef>
              <a:spcAft>
                <a:spcPct val="0"/>
              </a:spcAft>
              <a:buNone/>
            </a:pPr>
            <a:r>
              <a:rPr lang="en-US" sz="2400" dirty="0">
                <a:solidFill>
                  <a:schemeClr val="tx1">
                    <a:lumMod val="65000"/>
                    <a:lumOff val="35000"/>
                  </a:schemeClr>
                </a:solidFill>
                <a:latin typeface="+mn-ea"/>
                <a:cs typeface="+mn-ea"/>
                <a:sym typeface="+mn-lt"/>
              </a:rPr>
              <a:t>1.</a:t>
            </a:r>
            <a:r>
              <a:rPr sz="2400" dirty="0">
                <a:solidFill>
                  <a:schemeClr val="tx1">
                    <a:lumMod val="65000"/>
                    <a:lumOff val="35000"/>
                  </a:schemeClr>
                </a:solidFill>
                <a:latin typeface="+mn-ea"/>
                <a:cs typeface="+mn-ea"/>
                <a:sym typeface="+mn-lt"/>
              </a:rPr>
              <a:t>艾草作为中国传统文化的一部分，具有深厚的历史底蕴和独特的文化价值。</a:t>
            </a:r>
            <a:endParaRPr sz="2400" dirty="0">
              <a:solidFill>
                <a:schemeClr val="tx1">
                  <a:lumMod val="65000"/>
                  <a:lumOff val="35000"/>
                </a:schemeClr>
              </a:solidFill>
              <a:latin typeface="+mn-ea"/>
              <a:cs typeface="+mn-ea"/>
              <a:sym typeface="+mn-lt"/>
            </a:endParaRPr>
          </a:p>
          <a:p>
            <a:pPr marL="0" indent="0" defTabSz="914400" fontAlgn="base">
              <a:lnSpc>
                <a:spcPct val="150000"/>
              </a:lnSpc>
              <a:spcBef>
                <a:spcPct val="0"/>
              </a:spcBef>
              <a:spcAft>
                <a:spcPct val="0"/>
              </a:spcAft>
              <a:buNone/>
            </a:pPr>
            <a:r>
              <a:rPr lang="en-US" sz="2400" dirty="0">
                <a:solidFill>
                  <a:schemeClr val="tx1">
                    <a:lumMod val="65000"/>
                    <a:lumOff val="35000"/>
                  </a:schemeClr>
                </a:solidFill>
                <a:latin typeface="+mn-ea"/>
                <a:cs typeface="+mn-ea"/>
                <a:sym typeface="+mn-lt"/>
              </a:rPr>
              <a:t>2.</a:t>
            </a:r>
            <a:r>
              <a:rPr sz="2400" dirty="0">
                <a:solidFill>
                  <a:schemeClr val="tx1">
                    <a:lumMod val="65000"/>
                    <a:lumOff val="35000"/>
                  </a:schemeClr>
                </a:solidFill>
                <a:latin typeface="+mn-ea"/>
                <a:cs typeface="+mn-ea"/>
                <a:sym typeface="+mn-lt"/>
              </a:rPr>
              <a:t>艾草课程还蕴含了丰富的科学价值。</a:t>
            </a:r>
            <a:endParaRPr sz="2400" dirty="0">
              <a:solidFill>
                <a:schemeClr val="tx1">
                  <a:lumMod val="65000"/>
                  <a:lumOff val="35000"/>
                </a:schemeClr>
              </a:solidFill>
              <a:latin typeface="+mn-ea"/>
              <a:cs typeface="+mn-ea"/>
              <a:sym typeface="+mn-lt"/>
            </a:endParaRPr>
          </a:p>
          <a:p>
            <a:pPr marL="0" indent="0" defTabSz="914400" fontAlgn="base">
              <a:lnSpc>
                <a:spcPct val="150000"/>
              </a:lnSpc>
              <a:spcBef>
                <a:spcPct val="0"/>
              </a:spcBef>
              <a:spcAft>
                <a:spcPct val="0"/>
              </a:spcAft>
              <a:buNone/>
            </a:pPr>
            <a:r>
              <a:rPr lang="en-US" sz="2400" dirty="0">
                <a:solidFill>
                  <a:schemeClr val="tx1">
                    <a:lumMod val="65000"/>
                    <a:lumOff val="35000"/>
                  </a:schemeClr>
                </a:solidFill>
                <a:latin typeface="+mn-ea"/>
                <a:cs typeface="+mn-ea"/>
                <a:sym typeface="+mn-lt"/>
              </a:rPr>
              <a:t>3.</a:t>
            </a:r>
            <a:r>
              <a:rPr sz="2400" dirty="0">
                <a:solidFill>
                  <a:schemeClr val="tx1">
                    <a:lumMod val="65000"/>
                    <a:lumOff val="35000"/>
                  </a:schemeClr>
                </a:solidFill>
                <a:latin typeface="+mn-ea"/>
                <a:cs typeface="+mn-ea"/>
                <a:sym typeface="+mn-lt"/>
              </a:rPr>
              <a:t>艾草课程还具有很强的实践性和生活性。</a:t>
            </a:r>
            <a:endParaRPr sz="2400" dirty="0">
              <a:solidFill>
                <a:schemeClr val="tx1">
                  <a:lumMod val="65000"/>
                  <a:lumOff val="35000"/>
                </a:schemeClr>
              </a:solidFill>
              <a:latin typeface="+mn-ea"/>
              <a:cs typeface="+mn-ea"/>
              <a:sym typeface="+mn-lt"/>
            </a:endParaRPr>
          </a:p>
          <a:p>
            <a:pPr marL="0" indent="0" defTabSz="914400" fontAlgn="base">
              <a:lnSpc>
                <a:spcPct val="150000"/>
              </a:lnSpc>
              <a:spcBef>
                <a:spcPct val="0"/>
              </a:spcBef>
              <a:spcAft>
                <a:spcPct val="0"/>
              </a:spcAft>
              <a:buNone/>
            </a:pPr>
            <a:r>
              <a:rPr lang="en-US" sz="2400" dirty="0">
                <a:solidFill>
                  <a:schemeClr val="tx1">
                    <a:lumMod val="65000"/>
                    <a:lumOff val="35000"/>
                  </a:schemeClr>
                </a:solidFill>
                <a:latin typeface="+mn-ea"/>
                <a:cs typeface="+mn-ea"/>
                <a:sym typeface="+mn-lt"/>
              </a:rPr>
              <a:t>4.</a:t>
            </a:r>
            <a:r>
              <a:rPr sz="2400" dirty="0">
                <a:solidFill>
                  <a:schemeClr val="tx1">
                    <a:lumMod val="65000"/>
                    <a:lumOff val="35000"/>
                  </a:schemeClr>
                </a:solidFill>
                <a:latin typeface="+mn-ea"/>
                <a:cs typeface="+mn-ea"/>
                <a:sym typeface="+mn-lt"/>
              </a:rPr>
              <a:t>情感价值。</a:t>
            </a:r>
            <a:endParaRPr sz="2400" dirty="0">
              <a:solidFill>
                <a:schemeClr val="tx1">
                  <a:lumMod val="65000"/>
                  <a:lumOff val="35000"/>
                </a:schemeClr>
              </a:solidFill>
              <a:latin typeface="+mn-ea"/>
              <a:cs typeface="+mn-ea"/>
              <a:sym typeface="+mn-lt"/>
            </a:endParaRPr>
          </a:p>
        </p:txBody>
      </p:sp>
      <p:pic>
        <p:nvPicPr>
          <p:cNvPr id="12" name="图片 11"/>
          <p:cNvPicPr>
            <a:picLocks noChangeAspect="1"/>
          </p:cNvPicPr>
          <p:nvPr/>
        </p:nvPicPr>
        <p:blipFill>
          <a:blip r:embed="rId2">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8727730" y="-453344"/>
            <a:ext cx="2941999" cy="2941999"/>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bldLst>
      <p:bldP spid="7"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846248" y="391318"/>
            <a:ext cx="6500773" cy="1325563"/>
          </a:xfrm>
        </p:spPr>
        <p:txBody>
          <a:bodyPr>
            <a:normAutofit/>
          </a:bodyPr>
          <a:lstStyle/>
          <a:p>
            <a:pPr algn="ctr">
              <a:lnSpc>
                <a:spcPct val="150000"/>
              </a:lnSpc>
            </a:pPr>
            <a:r>
              <a:rPr lang="zh-CN" altLang="en-US" b="1" dirty="0">
                <a:cs typeface="+mn-ea"/>
                <a:sym typeface="+mn-lt"/>
              </a:rPr>
              <a:t>链接指标</a:t>
            </a:r>
            <a:r>
              <a:rPr lang="en-US" altLang="zh-CN" b="1" dirty="0">
                <a:cs typeface="+mn-ea"/>
                <a:sym typeface="+mn-lt"/>
              </a:rPr>
              <a:t> </a:t>
            </a:r>
            <a:r>
              <a:rPr b="1" dirty="0">
                <a:cs typeface="+mn-ea"/>
                <a:sym typeface="+mn-lt"/>
              </a:rPr>
              <a:t>指向儿童</a:t>
            </a:r>
            <a:r>
              <a:rPr b="1" dirty="0">
                <a:cs typeface="+mn-ea"/>
                <a:sym typeface="+mn-lt"/>
              </a:rPr>
              <a:t>成长</a:t>
            </a:r>
            <a:endParaRPr b="1" dirty="0">
              <a:cs typeface="+mn-ea"/>
              <a:sym typeface="+mn-lt"/>
            </a:endParaRPr>
          </a:p>
        </p:txBody>
      </p:sp>
      <p:graphicFrame>
        <p:nvGraphicFramePr>
          <p:cNvPr id="6" name="表格 5"/>
          <p:cNvGraphicFramePr/>
          <p:nvPr>
            <p:custDataLst>
              <p:tags r:id="rId1"/>
            </p:custDataLst>
          </p:nvPr>
        </p:nvGraphicFramePr>
        <p:xfrm>
          <a:off x="2369820" y="1832610"/>
          <a:ext cx="6876415" cy="3975100"/>
        </p:xfrm>
        <a:graphic>
          <a:graphicData uri="http://schemas.openxmlformats.org/drawingml/2006/table">
            <a:tbl>
              <a:tblPr/>
              <a:tblGrid>
                <a:gridCol w="1271270"/>
                <a:gridCol w="5605145"/>
              </a:tblGrid>
              <a:tr h="558800">
                <a:tc rowSpan="2">
                  <a:txBody>
                    <a:bodyPr/>
                    <a:p>
                      <a:pPr indent="0">
                        <a:buNone/>
                      </a:pPr>
                      <a:r>
                        <a:rPr lang="en-US" sz="1600" b="1">
                          <a:latin typeface="Calibri" panose="020F0502020204030204" pitchFamily="34" charset="0"/>
                          <a:cs typeface="Calibri" panose="020F0502020204030204" pitchFamily="34" charset="0"/>
                        </a:rPr>
                        <a:t>健康领域：</a:t>
                      </a:r>
                      <a:r>
                        <a:rPr lang="en-US" sz="1800" b="1">
                          <a:latin typeface="宋体" panose="02010600030101010101" pitchFamily="2" charset="-122"/>
                          <a:ea typeface="宋体" panose="02010600030101010101" pitchFamily="2" charset="-122"/>
                          <a:cs typeface="宋体" panose="02010600030101010101" pitchFamily="2" charset="-122"/>
                        </a:rPr>
                        <a:t> </a:t>
                      </a:r>
                      <a:endParaRPr lang="en-US" altLang="en-US" sz="1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600" b="0">
                          <a:latin typeface="Calibri" panose="020F0502020204030204" pitchFamily="34" charset="0"/>
                          <a:cs typeface="Calibri" panose="020F0502020204030204" pitchFamily="34" charset="0"/>
                        </a:rPr>
                        <a:t>根据指南中“身心状况”部分，我们将通过艾草课程，让孩子们了解艾草的健康功效，如驱蚊、净化空气等，从而培养他们关注健康、珍爱生命的意识。</a:t>
                      </a:r>
                      <a:endParaRPr lang="en-US" altLang="en-US" sz="1600" b="0">
                        <a:latin typeface="Calibri" panose="020F0502020204030204" pitchFamily="34" charset="0"/>
                        <a:ea typeface="Calibri" panose="020F0502020204030204" pitchFamily="34" charset="0"/>
                        <a:cs typeface="Calibri" panose="020F0502020204030204" pitchFamily="34" charset="0"/>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08000">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a:txBody>
                    <a:bodyPr/>
                    <a:p>
                      <a:pPr indent="0">
                        <a:buNone/>
                      </a:pPr>
                      <a:r>
                        <a:rPr lang="en-US" sz="1600" b="0">
                          <a:latin typeface="Calibri" panose="020F0502020204030204" pitchFamily="34" charset="0"/>
                          <a:cs typeface="Calibri" panose="020F0502020204030204" pitchFamily="34" charset="0"/>
                        </a:rPr>
                        <a:t>在“生活习惯与生活能力”方面，我们将引导孩子们参与艾草的采摘、制作等活动，培养他们的动手能力和生活自理能力。</a:t>
                      </a:r>
                      <a:endParaRPr lang="en-US" altLang="en-US" sz="1600" b="0">
                        <a:latin typeface="Calibri" panose="020F0502020204030204" pitchFamily="34" charset="0"/>
                        <a:ea typeface="Calibri" panose="020F0502020204030204" pitchFamily="34" charset="0"/>
                        <a:cs typeface="Calibri" panose="020F0502020204030204" pitchFamily="34" charset="0"/>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11200">
                <a:tc rowSpan="2">
                  <a:txBody>
                    <a:bodyPr/>
                    <a:p>
                      <a:pPr indent="0">
                        <a:buNone/>
                      </a:pPr>
                      <a:r>
                        <a:rPr lang="en-US" sz="1600" b="1">
                          <a:latin typeface="Calibri" panose="020F0502020204030204" pitchFamily="34" charset="0"/>
                          <a:cs typeface="Calibri" panose="020F0502020204030204" pitchFamily="34" charset="0"/>
                        </a:rPr>
                        <a:t>社会领域：</a:t>
                      </a:r>
                      <a:r>
                        <a:rPr lang="en-US" sz="1800" b="1">
                          <a:latin typeface="宋体" panose="02010600030101010101" pitchFamily="2" charset="-122"/>
                          <a:ea typeface="宋体" panose="02010600030101010101" pitchFamily="2" charset="-122"/>
                          <a:cs typeface="宋体" panose="02010600030101010101" pitchFamily="2" charset="-122"/>
                        </a:rPr>
                        <a:t> </a:t>
                      </a:r>
                      <a:endParaRPr lang="en-US" altLang="en-US" sz="1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600" b="0">
                          <a:latin typeface="Calibri" panose="020F0502020204030204" pitchFamily="34" charset="0"/>
                          <a:cs typeface="Calibri" panose="020F0502020204030204" pitchFamily="34" charset="0"/>
                        </a:rPr>
                        <a:t>通过了解端午节插艾草的习俗，让孩子们感受中华民族的传统文化，培养他们的民族自豪感和文化认同感。</a:t>
                      </a:r>
                      <a:endParaRPr lang="en-US" altLang="en-US" sz="1600" b="0">
                        <a:latin typeface="Calibri" panose="020F0502020204030204" pitchFamily="34" charset="0"/>
                        <a:ea typeface="Calibri" panose="020F0502020204030204" pitchFamily="34" charset="0"/>
                        <a:cs typeface="Calibri" panose="020F0502020204030204" pitchFamily="34" charset="0"/>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74700">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a:txBody>
                    <a:bodyPr/>
                    <a:p>
                      <a:pPr indent="0">
                        <a:buNone/>
                      </a:pPr>
                      <a:r>
                        <a:rPr lang="en-US" sz="1600" b="0">
                          <a:latin typeface="Calibri" panose="020F0502020204030204" pitchFamily="34" charset="0"/>
                          <a:cs typeface="Calibri" panose="020F0502020204030204" pitchFamily="34" charset="0"/>
                        </a:rPr>
                        <a:t>在课程实施过程中，鼓励孩子们相互合作、分享交流，培养他们的团队精神和社交能力。</a:t>
                      </a:r>
                      <a:endParaRPr lang="en-US" altLang="en-US" sz="1600" b="0">
                        <a:latin typeface="Calibri" panose="020F0502020204030204" pitchFamily="34" charset="0"/>
                        <a:ea typeface="Calibri" panose="020F0502020204030204" pitchFamily="34" charset="0"/>
                        <a:cs typeface="Calibri" panose="020F0502020204030204" pitchFamily="34" charset="0"/>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0">
                <a:tc>
                  <a:txBody>
                    <a:bodyPr/>
                    <a:p>
                      <a:pPr indent="0">
                        <a:buNone/>
                      </a:pPr>
                      <a:r>
                        <a:rPr lang="en-US" sz="1600" b="1">
                          <a:latin typeface="Calibri" panose="020F0502020204030204" pitchFamily="34" charset="0"/>
                          <a:cs typeface="Calibri" panose="020F0502020204030204" pitchFamily="34" charset="0"/>
                        </a:rPr>
                        <a:t>科学领域：</a:t>
                      </a:r>
                      <a:r>
                        <a:rPr lang="en-US" sz="1800" b="1">
                          <a:latin typeface="宋体" panose="02010600030101010101" pitchFamily="2" charset="-122"/>
                          <a:ea typeface="宋体" panose="02010600030101010101" pitchFamily="2" charset="-122"/>
                          <a:cs typeface="宋体" panose="02010600030101010101" pitchFamily="2" charset="-122"/>
                        </a:rPr>
                        <a:t> </a:t>
                      </a:r>
                      <a:endParaRPr lang="en-US" altLang="en-US" sz="1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600" b="0">
                          <a:latin typeface="Calibri" panose="020F0502020204030204" pitchFamily="34" charset="0"/>
                          <a:cs typeface="Calibri" panose="020F0502020204030204" pitchFamily="34" charset="0"/>
                        </a:rPr>
                        <a:t>结合艾草的生长环境、形态特点等科学知识，引导孩子们进行观察和探索，培养他们的观察力和科学探究能力。</a:t>
                      </a:r>
                      <a:r>
                        <a:rPr lang="en-US" sz="1800" b="1">
                          <a:latin typeface="宋体" panose="02010600030101010101" pitchFamily="2" charset="-122"/>
                          <a:ea typeface="宋体" panose="02010600030101010101" pitchFamily="2" charset="-122"/>
                          <a:cs typeface="宋体" panose="02010600030101010101" pitchFamily="2" charset="-122"/>
                        </a:rPr>
                        <a:t> </a:t>
                      </a:r>
                      <a:endParaRPr lang="en-US" altLang="en-US" sz="1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0">
                <a:tc>
                  <a:txBody>
                    <a:bodyPr/>
                    <a:p>
                      <a:pPr indent="0">
                        <a:buNone/>
                      </a:pPr>
                      <a:r>
                        <a:rPr lang="en-US" sz="1600" b="1">
                          <a:latin typeface="Calibri" panose="020F0502020204030204" pitchFamily="34" charset="0"/>
                          <a:cs typeface="Calibri" panose="020F0502020204030204" pitchFamily="34" charset="0"/>
                        </a:rPr>
                        <a:t>艺术领域：</a:t>
                      </a:r>
                      <a:r>
                        <a:rPr lang="en-US" sz="1800" b="1">
                          <a:latin typeface="宋体" panose="02010600030101010101" pitchFamily="2" charset="-122"/>
                          <a:ea typeface="宋体" panose="02010600030101010101" pitchFamily="2" charset="-122"/>
                          <a:cs typeface="宋体" panose="02010600030101010101" pitchFamily="2" charset="-122"/>
                        </a:rPr>
                        <a:t> </a:t>
                      </a:r>
                      <a:endParaRPr lang="en-US" altLang="en-US" sz="1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600" b="0">
                          <a:latin typeface="Calibri" panose="020F0502020204030204" pitchFamily="34" charset="0"/>
                          <a:cs typeface="Calibri" panose="020F0502020204030204" pitchFamily="34" charset="0"/>
                        </a:rPr>
                        <a:t>利用艾草进行创意制作，如制作艾草香包、艾草</a:t>
                      </a:r>
                      <a:r>
                        <a:rPr lang="en-US" sz="1600" b="0">
                          <a:latin typeface="宋体" panose="02010600030101010101" pitchFamily="2" charset="-122"/>
                          <a:ea typeface="宋体" panose="02010600030101010101" pitchFamily="2" charset="-122"/>
                          <a:cs typeface="宋体" panose="02010600030101010101" pitchFamily="2" charset="-122"/>
                        </a:rPr>
                        <a:t>挂饰、写生艾草等</a:t>
                      </a:r>
                      <a:r>
                        <a:rPr lang="en-US" sz="1600" b="0">
                          <a:latin typeface="Calibri" panose="020F0502020204030204" pitchFamily="34" charset="0"/>
                          <a:cs typeface="Calibri" panose="020F0502020204030204" pitchFamily="34" charset="0"/>
                        </a:rPr>
                        <a:t>等，让孩子们在动手实践中感受艾草的美，培养他们的审美能力和创造力。</a:t>
                      </a:r>
                      <a:endParaRPr lang="en-US" altLang="en-US" sz="1600" b="0">
                        <a:latin typeface="Calibri" panose="020F0502020204030204" pitchFamily="34" charset="0"/>
                        <a:ea typeface="Calibri" panose="020F0502020204030204" pitchFamily="34" charset="0"/>
                        <a:cs typeface="Calibri" panose="020F0502020204030204" pitchFamily="34" charset="0"/>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图片 16"/>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16200000">
            <a:off x="2681774" y="-2668220"/>
            <a:ext cx="6842008" cy="12178449"/>
          </a:xfrm>
          <a:prstGeom prst="rect">
            <a:avLst/>
          </a:prstGeom>
        </p:spPr>
      </p:pic>
      <p:sp>
        <p:nvSpPr>
          <p:cNvPr id="5" name="直接连接符 4"/>
          <p:cNvSpPr>
            <a:spLocks noChangeShapeType="1"/>
          </p:cNvSpPr>
          <p:nvPr/>
        </p:nvSpPr>
        <p:spPr bwMode="auto">
          <a:xfrm>
            <a:off x="4434568" y="3926040"/>
            <a:ext cx="5497314" cy="40064"/>
          </a:xfrm>
          <a:prstGeom prst="line">
            <a:avLst/>
          </a:prstGeom>
          <a:noFill/>
          <a:ln w="6350">
            <a:solidFill>
              <a:schemeClr val="bg1"/>
            </a:solidFill>
            <a:prstDash val="lgDash"/>
            <a:bevel/>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50000"/>
              </a:lnSpc>
              <a:buClrTx/>
              <a:buSzTx/>
              <a:buFontTx/>
              <a:buNone/>
              <a:defRPr/>
            </a:pPr>
            <a:endParaRPr kumimoji="0" lang="zh-CN" altLang="en-US" sz="1800" b="1" i="0" u="none" strike="noStrike" kern="1200" cap="none" spc="0" normalizeH="0" baseline="0" noProof="0">
              <a:ln>
                <a:noFill/>
              </a:ln>
              <a:solidFill>
                <a:schemeClr val="tx1">
                  <a:lumMod val="85000"/>
                  <a:lumOff val="15000"/>
                </a:schemeClr>
              </a:solidFill>
              <a:effectLst/>
              <a:uLnTx/>
              <a:uFillTx/>
              <a:cs typeface="+mn-ea"/>
              <a:sym typeface="+mn-lt"/>
            </a:endParaRPr>
          </a:p>
        </p:txBody>
      </p:sp>
      <p:sp>
        <p:nvSpPr>
          <p:cNvPr id="8" name="文本框 7"/>
          <p:cNvSpPr txBox="1"/>
          <p:nvPr/>
        </p:nvSpPr>
        <p:spPr>
          <a:xfrm>
            <a:off x="3590331" y="1988243"/>
            <a:ext cx="6859189" cy="1938020"/>
          </a:xfrm>
          <a:prstGeom prst="rect">
            <a:avLst/>
          </a:prstGeom>
          <a:noFill/>
          <a:ln>
            <a:noFill/>
          </a:ln>
        </p:spPr>
        <p:txBody>
          <a:bodyPr wrap="square" rtlCol="0">
            <a:spAutoFit/>
          </a:bodyPr>
          <a:lstStyle/>
          <a:p>
            <a:pPr lvl="0">
              <a:lnSpc>
                <a:spcPct val="150000"/>
              </a:lnSpc>
              <a:defRPr/>
            </a:pP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课程</a:t>
            </a: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资源</a:t>
            </a:r>
            <a:endPar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endParaRPr>
          </a:p>
        </p:txBody>
      </p:sp>
      <p:pic>
        <p:nvPicPr>
          <p:cNvPr id="10" name="图片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5975" y="4338001"/>
            <a:ext cx="3014021" cy="2260517"/>
          </a:xfrm>
          <a:prstGeom prst="rect">
            <a:avLst/>
          </a:prstGeom>
        </p:spPr>
      </p:pic>
      <p:pic>
        <p:nvPicPr>
          <p:cNvPr id="15" name="流行童趣游戏活动欢快背景音乐">
            <a:hlinkClick r:id="" action="ppaction://media"/>
          </p:cNvPr>
          <p:cNvPicPr>
            <a:picLocks noChangeAspect="1"/>
          </p:cNvPicPr>
          <p:nvPr>
            <a:audioFile r:link="rId3"/>
            <p:extLst>
              <p:ext uri="{DAA4B4D4-6D71-4841-9C94-3DE7FCFB9230}">
                <p14:media xmlns:p14="http://schemas.microsoft.com/office/powerpoint/2010/main" r:embed="rId4"/>
              </p:ext>
            </p:extLst>
          </p:nvPr>
        </p:nvPicPr>
        <p:blipFill>
          <a:blip r:embed="rId5"/>
          <a:stretch>
            <a:fillRect/>
          </a:stretch>
        </p:blipFill>
        <p:spPr>
          <a:xfrm>
            <a:off x="6338154" y="-1232676"/>
            <a:ext cx="609600" cy="60960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childTnLst>
            <p:audio>
              <p:cMediaNode vol="80000" numSld="999" showWhenStopped="0">
                <p:cTn id="2" repeatCount="indefinite" fill="hold" display="0">
                  <p:stCondLst>
                    <p:cond delay="indefinite"/>
                  </p:stCondLst>
                  <p:endCondLst>
                    <p:cond evt="onStopAudio" delay="0">
                      <p:tgtEl>
                        <p:sldTgt/>
                      </p:tgtEl>
                    </p:cond>
                  </p:endCondLst>
                </p:cTn>
                <p:tgtEl>
                  <p:spTgt spid="15"/>
                </p:tgtEl>
              </p:cMediaNode>
            </p:audio>
          </p:childTnLst>
        </p:cTn>
      </p:par>
    </p:tnLst>
    <p:bldLst>
      <p:bldP spid="5" grpId="0" animBg="1"/>
      <p:bldP spid="8" grpId="0"/>
      <p:bldP spid="8"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a:blip r:embed="rId1">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rot="5400000">
            <a:off x="1916430" y="-677545"/>
            <a:ext cx="6515100" cy="9340215"/>
          </a:xfrm>
          <a:prstGeom prst="rect">
            <a:avLst/>
          </a:prstGeom>
        </p:spPr>
      </p:pic>
      <p:sp>
        <p:nvSpPr>
          <p:cNvPr id="2" name="标题 1"/>
          <p:cNvSpPr>
            <a:spLocks noGrp="1"/>
          </p:cNvSpPr>
          <p:nvPr>
            <p:ph type="title"/>
          </p:nvPr>
        </p:nvSpPr>
        <p:spPr>
          <a:xfrm>
            <a:off x="2845613" y="376078"/>
            <a:ext cx="6500773" cy="1325563"/>
          </a:xfrm>
        </p:spPr>
        <p:txBody>
          <a:bodyPr/>
          <a:lstStyle/>
          <a:p>
            <a:pPr algn="ctr">
              <a:lnSpc>
                <a:spcPct val="150000"/>
              </a:lnSpc>
            </a:pPr>
            <a:r>
              <a:rPr lang="zh-CN" altLang="en-US" dirty="0"/>
              <a:t>课程</a:t>
            </a:r>
            <a:r>
              <a:rPr lang="zh-CN" altLang="en-US" dirty="0"/>
              <a:t>资源</a:t>
            </a:r>
            <a:endParaRPr lang="zh-CN" altLang="en-US" dirty="0"/>
          </a:p>
        </p:txBody>
      </p:sp>
      <p:pic>
        <p:nvPicPr>
          <p:cNvPr id="7" name="图片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80407" y="3428928"/>
            <a:ext cx="4350405" cy="3262804"/>
          </a:xfrm>
          <a:prstGeom prst="rect">
            <a:avLst/>
          </a:prstGeom>
        </p:spPr>
      </p:pic>
      <p:sp>
        <p:nvSpPr>
          <p:cNvPr id="4" name="文本框 3"/>
          <p:cNvSpPr txBox="1"/>
          <p:nvPr/>
        </p:nvSpPr>
        <p:spPr>
          <a:xfrm>
            <a:off x="1825625" y="2386965"/>
            <a:ext cx="2987675" cy="403098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3200">
                <a:latin typeface="Arial" panose="020B0604020202020204" pitchFamily="34" charset="0"/>
                <a:ea typeface="微软雅黑" panose="020B0503020204020204" charset="-122"/>
              </a:rPr>
              <a:t>一、人力资源</a:t>
            </a:r>
            <a:endParaRPr lang="zh-CN" altLang="en-US" sz="3200">
              <a:latin typeface="Arial" panose="020B0604020202020204" pitchFamily="34" charset="0"/>
              <a:ea typeface="微软雅黑" panose="020B0503020204020204" charset="-122"/>
            </a:endParaRPr>
          </a:p>
          <a:p>
            <a:pPr algn="l"/>
            <a:r>
              <a:rPr lang="en-US" altLang="zh-CN" sz="3200" b="1">
                <a:latin typeface="Arial" panose="020B0604020202020204" pitchFamily="34" charset="0"/>
                <a:ea typeface="微软雅黑" panose="020B0503020204020204" charset="-122"/>
              </a:rPr>
              <a:t>·</a:t>
            </a:r>
            <a:r>
              <a:rPr lang="zh-CN" altLang="en-US" sz="3200">
                <a:latin typeface="Arial" panose="020B0604020202020204" pitchFamily="34" charset="0"/>
                <a:ea typeface="微软雅黑" panose="020B0503020204020204" charset="-122"/>
              </a:rPr>
              <a:t>教师与儿童</a:t>
            </a:r>
            <a:endParaRPr lang="zh-CN" altLang="en-US" sz="3200">
              <a:latin typeface="Arial" panose="020B0604020202020204" pitchFamily="34" charset="0"/>
              <a:ea typeface="微软雅黑" panose="020B0503020204020204" charset="-122"/>
            </a:endParaRPr>
          </a:p>
          <a:p>
            <a:pPr algn="l"/>
            <a:r>
              <a:rPr lang="en-US" altLang="zh-CN" sz="3200" b="1">
                <a:latin typeface="Arial" panose="020B0604020202020204" pitchFamily="34" charset="0"/>
                <a:ea typeface="微软雅黑" panose="020B0503020204020204" charset="-122"/>
                <a:sym typeface="+mn-ea"/>
              </a:rPr>
              <a:t>·</a:t>
            </a:r>
            <a:r>
              <a:rPr lang="zh-CN" altLang="en-US" sz="3200">
                <a:latin typeface="Arial" panose="020B0604020202020204" pitchFamily="34" charset="0"/>
                <a:ea typeface="微软雅黑" panose="020B0503020204020204" charset="-122"/>
              </a:rPr>
              <a:t>家长资源</a:t>
            </a:r>
            <a:endParaRPr lang="zh-CN" altLang="en-US" sz="3200">
              <a:latin typeface="Arial" panose="020B0604020202020204" pitchFamily="34" charset="0"/>
              <a:ea typeface="微软雅黑" panose="020B0503020204020204" charset="-122"/>
            </a:endParaRPr>
          </a:p>
          <a:p>
            <a:pPr algn="l"/>
            <a:r>
              <a:rPr lang="zh-CN" altLang="en-US" sz="3200">
                <a:latin typeface="Arial" panose="020B0604020202020204" pitchFamily="34" charset="0"/>
                <a:ea typeface="微软雅黑" panose="020B0503020204020204" charset="-122"/>
              </a:rPr>
              <a:t>二、物质资源</a:t>
            </a:r>
            <a:endParaRPr lang="zh-CN" altLang="en-US" sz="3200">
              <a:latin typeface="Arial" panose="020B0604020202020204" pitchFamily="34" charset="0"/>
              <a:ea typeface="微软雅黑" panose="020B0503020204020204" charset="-122"/>
            </a:endParaRPr>
          </a:p>
          <a:p>
            <a:pPr algn="l"/>
            <a:r>
              <a:rPr lang="en-US" altLang="zh-CN" sz="3200" b="1">
                <a:latin typeface="Arial" panose="020B0604020202020204" pitchFamily="34" charset="0"/>
                <a:ea typeface="微软雅黑" panose="020B0503020204020204" charset="-122"/>
                <a:sym typeface="+mn-ea"/>
              </a:rPr>
              <a:t>·</a:t>
            </a:r>
            <a:r>
              <a:rPr lang="zh-CN" altLang="en-US" sz="3200">
                <a:latin typeface="Arial" panose="020B0604020202020204" pitchFamily="34" charset="0"/>
                <a:ea typeface="微软雅黑" panose="020B0503020204020204" charset="-122"/>
                <a:sym typeface="+mn-ea"/>
              </a:rPr>
              <a:t>艾草实物</a:t>
            </a:r>
            <a:endParaRPr lang="zh-CN" altLang="en-US" sz="3200">
              <a:latin typeface="Arial" panose="020B0604020202020204" pitchFamily="34" charset="0"/>
              <a:ea typeface="微软雅黑" panose="020B0503020204020204" charset="-122"/>
              <a:sym typeface="+mn-ea"/>
            </a:endParaRPr>
          </a:p>
          <a:p>
            <a:pPr algn="l"/>
            <a:r>
              <a:rPr lang="en-US" altLang="zh-CN" sz="3200" b="1">
                <a:latin typeface="Arial" panose="020B0604020202020204" pitchFamily="34" charset="0"/>
                <a:ea typeface="微软雅黑" panose="020B0503020204020204" charset="-122"/>
                <a:sym typeface="+mn-ea"/>
              </a:rPr>
              <a:t>·</a:t>
            </a:r>
            <a:r>
              <a:rPr lang="zh-CN" altLang="en-US" sz="3200">
                <a:latin typeface="Arial" panose="020B0604020202020204" pitchFamily="34" charset="0"/>
                <a:ea typeface="微软雅黑" panose="020B0503020204020204" charset="-122"/>
                <a:sym typeface="+mn-ea"/>
              </a:rPr>
              <a:t>观察工具</a:t>
            </a:r>
            <a:endParaRPr lang="zh-CN" altLang="en-US" sz="3200">
              <a:latin typeface="Arial" panose="020B0604020202020204" pitchFamily="34" charset="0"/>
              <a:ea typeface="微软雅黑" panose="020B0503020204020204" charset="-122"/>
              <a:sym typeface="+mn-ea"/>
            </a:endParaRPr>
          </a:p>
          <a:p>
            <a:pPr algn="l"/>
            <a:r>
              <a:rPr lang="en-US" altLang="zh-CN" sz="3200" b="1">
                <a:latin typeface="Arial" panose="020B0604020202020204" pitchFamily="34" charset="0"/>
                <a:ea typeface="微软雅黑" panose="020B0503020204020204" charset="-122"/>
                <a:sym typeface="+mn-ea"/>
              </a:rPr>
              <a:t>·</a:t>
            </a:r>
            <a:r>
              <a:rPr lang="zh-CN" altLang="en-US" sz="3200">
                <a:latin typeface="Arial" panose="020B0604020202020204" pitchFamily="34" charset="0"/>
                <a:ea typeface="微软雅黑" panose="020B0503020204020204" charset="-122"/>
                <a:sym typeface="+mn-ea"/>
              </a:rPr>
              <a:t>实践材料</a:t>
            </a:r>
            <a:endParaRPr lang="en-US" altLang="zh-CN" sz="3200" b="1">
              <a:latin typeface="Arial" panose="020B0604020202020204" pitchFamily="34" charset="0"/>
              <a:ea typeface="微软雅黑" panose="020B0503020204020204" charset="-122"/>
              <a:sym typeface="+mn-ea"/>
            </a:endParaRPr>
          </a:p>
          <a:p>
            <a:pPr algn="l"/>
            <a:endParaRPr lang="zh-CN" altLang="en-US" sz="3200">
              <a:latin typeface="Arial" panose="020B0604020202020204" pitchFamily="34" charset="0"/>
              <a:ea typeface="微软雅黑" panose="020B0503020204020204" charset="-122"/>
            </a:endParaRPr>
          </a:p>
        </p:txBody>
      </p:sp>
      <p:sp>
        <p:nvSpPr>
          <p:cNvPr id="6" name="文本框 5"/>
          <p:cNvSpPr txBox="1"/>
          <p:nvPr/>
        </p:nvSpPr>
        <p:spPr>
          <a:xfrm>
            <a:off x="5052060" y="2386965"/>
            <a:ext cx="4295140" cy="353822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3200">
                <a:latin typeface="Arial" panose="020B0604020202020204" pitchFamily="34" charset="0"/>
                <a:ea typeface="微软雅黑" panose="020B0503020204020204" charset="-122"/>
              </a:rPr>
              <a:t>三、文化资源</a:t>
            </a:r>
            <a:endParaRPr lang="zh-CN" altLang="en-US" sz="3200">
              <a:latin typeface="Arial" panose="020B0604020202020204" pitchFamily="34" charset="0"/>
              <a:ea typeface="微软雅黑" panose="020B0503020204020204" charset="-122"/>
            </a:endParaRPr>
          </a:p>
          <a:p>
            <a:pPr algn="l"/>
            <a:r>
              <a:rPr lang="en-US" altLang="zh-CN" sz="3200" b="1">
                <a:latin typeface="Arial" panose="020B0604020202020204" pitchFamily="34" charset="0"/>
                <a:ea typeface="微软雅黑" panose="020B0503020204020204" charset="-122"/>
                <a:sym typeface="+mn-ea"/>
              </a:rPr>
              <a:t>·</a:t>
            </a:r>
            <a:r>
              <a:rPr lang="zh-CN" altLang="en-US" sz="3200">
                <a:latin typeface="Arial" panose="020B0604020202020204" pitchFamily="34" charset="0"/>
                <a:ea typeface="微软雅黑" panose="020B0503020204020204" charset="-122"/>
                <a:sym typeface="+mn-ea"/>
              </a:rPr>
              <a:t>传统文化</a:t>
            </a:r>
            <a:endParaRPr lang="zh-CN" altLang="en-US" sz="3200" b="1">
              <a:latin typeface="Arial" panose="020B0604020202020204" pitchFamily="34" charset="0"/>
              <a:ea typeface="微软雅黑" panose="020B0503020204020204" charset="-122"/>
              <a:sym typeface="+mn-ea"/>
            </a:endParaRPr>
          </a:p>
          <a:p>
            <a:pPr algn="l"/>
            <a:r>
              <a:rPr lang="en-US" altLang="zh-CN" sz="3200" b="1">
                <a:latin typeface="Arial" panose="020B0604020202020204" pitchFamily="34" charset="0"/>
                <a:ea typeface="微软雅黑" panose="020B0503020204020204" charset="-122"/>
                <a:sym typeface="+mn-ea"/>
              </a:rPr>
              <a:t>·</a:t>
            </a:r>
            <a:r>
              <a:rPr lang="zh-CN" altLang="en-US" sz="3200">
                <a:latin typeface="Arial" panose="020B0604020202020204" pitchFamily="34" charset="0"/>
                <a:ea typeface="微软雅黑" panose="020B0503020204020204" charset="-122"/>
                <a:sym typeface="+mn-ea"/>
              </a:rPr>
              <a:t>科学文化</a:t>
            </a:r>
            <a:endParaRPr lang="zh-CN" altLang="en-US" sz="3200" b="1">
              <a:latin typeface="Arial" panose="020B0604020202020204" pitchFamily="34" charset="0"/>
              <a:ea typeface="微软雅黑" panose="020B0503020204020204" charset="-122"/>
              <a:sym typeface="+mn-ea"/>
            </a:endParaRPr>
          </a:p>
          <a:p>
            <a:pPr algn="l"/>
            <a:r>
              <a:rPr lang="en-US" altLang="zh-CN" sz="3200" b="1">
                <a:latin typeface="Arial" panose="020B0604020202020204" pitchFamily="34" charset="0"/>
                <a:ea typeface="微软雅黑" panose="020B0503020204020204" charset="-122"/>
                <a:sym typeface="+mn-ea"/>
              </a:rPr>
              <a:t>·</a:t>
            </a:r>
            <a:r>
              <a:rPr lang="zh-CN" altLang="en-US" sz="3200">
                <a:latin typeface="Arial" panose="020B0604020202020204" pitchFamily="34" charset="0"/>
                <a:ea typeface="微软雅黑" panose="020B0503020204020204" charset="-122"/>
                <a:sym typeface="+mn-ea"/>
              </a:rPr>
              <a:t>生活文化</a:t>
            </a:r>
            <a:endParaRPr lang="zh-CN" altLang="en-US" sz="3200">
              <a:latin typeface="Arial" panose="020B0604020202020204" pitchFamily="34" charset="0"/>
              <a:ea typeface="微软雅黑" panose="020B0503020204020204" charset="-122"/>
              <a:sym typeface="+mn-ea"/>
            </a:endParaRPr>
          </a:p>
          <a:p>
            <a:pPr algn="l"/>
            <a:r>
              <a:rPr lang="zh-CN" altLang="en-US" sz="3200">
                <a:latin typeface="Arial" panose="020B0604020202020204" pitchFamily="34" charset="0"/>
                <a:ea typeface="微软雅黑" panose="020B0503020204020204" charset="-122"/>
                <a:sym typeface="+mn-ea"/>
              </a:rPr>
              <a:t>四、社区资源</a:t>
            </a:r>
            <a:endParaRPr lang="zh-CN" altLang="en-US" sz="3200">
              <a:latin typeface="Arial" panose="020B0604020202020204" pitchFamily="34" charset="0"/>
              <a:ea typeface="微软雅黑" panose="020B0503020204020204" charset="-122"/>
              <a:sym typeface="+mn-ea"/>
            </a:endParaRPr>
          </a:p>
          <a:p>
            <a:pPr algn="l"/>
            <a:r>
              <a:rPr lang="zh-CN" altLang="en-US" sz="3200">
                <a:latin typeface="Arial" panose="020B0604020202020204" pitchFamily="34" charset="0"/>
                <a:ea typeface="微软雅黑" panose="020B0503020204020204" charset="-122"/>
                <a:sym typeface="+mn-ea"/>
              </a:rPr>
              <a:t>幼儿园后的小花园，种植了艾草</a:t>
            </a:r>
            <a:endParaRPr lang="zh-CN" altLang="en-US" sz="3200">
              <a:latin typeface="Arial" panose="020B0604020202020204" pitchFamily="34" charset="0"/>
              <a:ea typeface="微软雅黑" panose="020B0503020204020204" charset="-122"/>
              <a:sym typeface="+mn-ea"/>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图片 16"/>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16200000">
            <a:off x="2681774" y="-2668220"/>
            <a:ext cx="6842008" cy="12178449"/>
          </a:xfrm>
          <a:prstGeom prst="rect">
            <a:avLst/>
          </a:prstGeom>
        </p:spPr>
      </p:pic>
      <p:sp>
        <p:nvSpPr>
          <p:cNvPr id="5" name="直接连接符 4"/>
          <p:cNvSpPr>
            <a:spLocks noChangeShapeType="1"/>
          </p:cNvSpPr>
          <p:nvPr/>
        </p:nvSpPr>
        <p:spPr bwMode="auto">
          <a:xfrm>
            <a:off x="4434568" y="3926040"/>
            <a:ext cx="5497314" cy="40064"/>
          </a:xfrm>
          <a:prstGeom prst="line">
            <a:avLst/>
          </a:prstGeom>
          <a:noFill/>
          <a:ln w="6350">
            <a:solidFill>
              <a:schemeClr val="bg1"/>
            </a:solidFill>
            <a:prstDash val="lgDash"/>
            <a:bevel/>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50000"/>
              </a:lnSpc>
              <a:buClrTx/>
              <a:buSzTx/>
              <a:buFontTx/>
              <a:buNone/>
              <a:defRPr/>
            </a:pPr>
            <a:endParaRPr kumimoji="0" lang="zh-CN" altLang="en-US" sz="1800" b="1" i="0" u="none" strike="noStrike" kern="1200" cap="none" spc="0" normalizeH="0" baseline="0" noProof="0">
              <a:ln>
                <a:noFill/>
              </a:ln>
              <a:solidFill>
                <a:schemeClr val="tx1">
                  <a:lumMod val="85000"/>
                  <a:lumOff val="15000"/>
                </a:schemeClr>
              </a:solidFill>
              <a:effectLst/>
              <a:uLnTx/>
              <a:uFillTx/>
              <a:cs typeface="+mn-ea"/>
              <a:sym typeface="+mn-lt"/>
            </a:endParaRPr>
          </a:p>
        </p:txBody>
      </p:sp>
      <p:sp>
        <p:nvSpPr>
          <p:cNvPr id="8" name="文本框 7"/>
          <p:cNvSpPr txBox="1"/>
          <p:nvPr/>
        </p:nvSpPr>
        <p:spPr>
          <a:xfrm>
            <a:off x="3590331" y="1988243"/>
            <a:ext cx="6859189" cy="1938020"/>
          </a:xfrm>
          <a:prstGeom prst="rect">
            <a:avLst/>
          </a:prstGeom>
          <a:noFill/>
          <a:ln>
            <a:noFill/>
          </a:ln>
        </p:spPr>
        <p:txBody>
          <a:bodyPr wrap="square" rtlCol="0">
            <a:spAutoFit/>
          </a:bodyPr>
          <a:lstStyle/>
          <a:p>
            <a:pPr lvl="0">
              <a:lnSpc>
                <a:spcPct val="150000"/>
              </a:lnSpc>
              <a:defRPr/>
            </a:pP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课程</a:t>
            </a: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目标</a:t>
            </a:r>
            <a:endPar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endParaRPr>
          </a:p>
        </p:txBody>
      </p:sp>
      <p:pic>
        <p:nvPicPr>
          <p:cNvPr id="10" name="图片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5975" y="4338001"/>
            <a:ext cx="3014021" cy="2260517"/>
          </a:xfrm>
          <a:prstGeom prst="rect">
            <a:avLst/>
          </a:prstGeom>
        </p:spPr>
      </p:pic>
      <p:pic>
        <p:nvPicPr>
          <p:cNvPr id="15" name="流行童趣游戏活动欢快背景音乐">
            <a:hlinkClick r:id="" action="ppaction://media"/>
          </p:cNvPr>
          <p:cNvPicPr>
            <a:picLocks noChangeAspect="1"/>
          </p:cNvPicPr>
          <p:nvPr>
            <a:audioFile r:link="rId3"/>
            <p:extLst>
              <p:ext uri="{DAA4B4D4-6D71-4841-9C94-3DE7FCFB9230}">
                <p14:media xmlns:p14="http://schemas.microsoft.com/office/powerpoint/2010/main" r:embed="rId4"/>
              </p:ext>
            </p:extLst>
          </p:nvPr>
        </p:nvPicPr>
        <p:blipFill>
          <a:blip r:embed="rId5"/>
          <a:stretch>
            <a:fillRect/>
          </a:stretch>
        </p:blipFill>
        <p:spPr>
          <a:xfrm>
            <a:off x="6338154" y="-1232676"/>
            <a:ext cx="609600" cy="60960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childTnLst>
            <p:audio>
              <p:cMediaNode vol="80000" numSld="999" showWhenStopped="0">
                <p:cTn id="2" repeatCount="indefinite" fill="hold" display="0">
                  <p:stCondLst>
                    <p:cond delay="indefinite"/>
                  </p:stCondLst>
                  <p:endCondLst>
                    <p:cond evt="onStopAudio" delay="0">
                      <p:tgtEl>
                        <p:sldTgt/>
                      </p:tgtEl>
                    </p:cond>
                  </p:endCondLst>
                </p:cTn>
                <p:tgtEl>
                  <p:spTgt spid="15"/>
                </p:tgtEl>
              </p:cMediaNode>
            </p:audio>
          </p:childTnLst>
        </p:cTn>
      </p:par>
    </p:tnLst>
    <p:bldLst>
      <p:bldP spid="5" grpId="0" animBg="1"/>
      <p:bldP spid="8" grpId="0"/>
      <p:bldP spid="8"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a:blip r:embed="rId1">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1203960" y="-113030"/>
            <a:ext cx="13502640" cy="7415530"/>
          </a:xfrm>
          <a:prstGeom prst="rect">
            <a:avLst/>
          </a:prstGeom>
        </p:spPr>
      </p:pic>
      <p:sp>
        <p:nvSpPr>
          <p:cNvPr id="2" name="标题 1"/>
          <p:cNvSpPr>
            <a:spLocks noGrp="1"/>
          </p:cNvSpPr>
          <p:nvPr>
            <p:ph type="title"/>
          </p:nvPr>
        </p:nvSpPr>
        <p:spPr>
          <a:xfrm>
            <a:off x="2845613" y="360838"/>
            <a:ext cx="6500773" cy="1325563"/>
          </a:xfrm>
        </p:spPr>
        <p:txBody>
          <a:bodyPr>
            <a:normAutofit/>
          </a:bodyPr>
          <a:lstStyle/>
          <a:p>
            <a:pPr algn="ctr">
              <a:lnSpc>
                <a:spcPct val="150000"/>
              </a:lnSpc>
            </a:pPr>
            <a:r>
              <a:rPr lang="zh-CN" altLang="en-US" b="1" dirty="0">
                <a:cs typeface="+mn-ea"/>
                <a:sym typeface="+mn-lt"/>
              </a:rPr>
              <a:t>课程目标</a:t>
            </a:r>
            <a:endParaRPr lang="zh-CN" altLang="en-US" b="1" dirty="0">
              <a:cs typeface="+mn-ea"/>
              <a:sym typeface="+mn-lt"/>
            </a:endParaRPr>
          </a:p>
        </p:txBody>
      </p:sp>
      <p:graphicFrame>
        <p:nvGraphicFramePr>
          <p:cNvPr id="4" name="表格 3"/>
          <p:cNvGraphicFramePr/>
          <p:nvPr>
            <p:custDataLst>
              <p:tags r:id="rId2"/>
            </p:custDataLst>
          </p:nvPr>
        </p:nvGraphicFramePr>
        <p:xfrm>
          <a:off x="1358900" y="1509395"/>
          <a:ext cx="8387080" cy="5006975"/>
        </p:xfrm>
        <a:graphic>
          <a:graphicData uri="http://schemas.openxmlformats.org/drawingml/2006/table">
            <a:tbl>
              <a:tblPr/>
              <a:tblGrid>
                <a:gridCol w="1405890"/>
                <a:gridCol w="1166495"/>
                <a:gridCol w="5814695"/>
              </a:tblGrid>
              <a:tr h="968375">
                <a:tc rowSpan="3">
                  <a:txBody>
                    <a:bodyPr/>
                    <a:p>
                      <a:pPr indent="0">
                        <a:buNone/>
                      </a:pPr>
                      <a:r>
                        <a:rPr lang="en-US" sz="1400" b="1">
                          <a:latin typeface="宋体" panose="02010600030101010101" pitchFamily="2" charset="-122"/>
                          <a:ea typeface="宋体" panose="02010600030101010101" pitchFamily="2" charset="-122"/>
                          <a:cs typeface="宋体" panose="02010600030101010101" pitchFamily="2" charset="-122"/>
                        </a:rPr>
                        <a:t>认知技能</a:t>
                      </a:r>
                      <a:endParaRPr lang="en-US" altLang="en-US" sz="1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知识认知</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通过艾草课程，使幼儿能够认识艾草的基本特征，包括其形状、颜色、气味等，并了解艾草在端午节中的传统用途。</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61010">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科学探索</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引导幼儿观察艾草的生长环境和生长过程，激发他们对植物生长的好奇心和探究欲望，培养他们的观察力和科学探究能力。</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60375">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安全认知</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教育幼儿在使用艾草时注意安全，了解艾草的正确使用方法和可能存在的风险，培养他们的安全意识。</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90880">
                <a:tc rowSpan="2">
                  <a:txBody>
                    <a:bodyPr/>
                    <a:p>
                      <a:pPr indent="0">
                        <a:buNone/>
                      </a:pPr>
                      <a:r>
                        <a:rPr lang="en-US" sz="1400" b="1">
                          <a:latin typeface="宋体" panose="02010600030101010101" pitchFamily="2" charset="-122"/>
                          <a:ea typeface="宋体" panose="02010600030101010101" pitchFamily="2" charset="-122"/>
                          <a:cs typeface="宋体" panose="02010600030101010101" pitchFamily="2" charset="-122"/>
                        </a:rPr>
                        <a:t>情感态度</a:t>
                      </a:r>
                      <a:endParaRPr lang="en-US" altLang="en-US" sz="1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文化传承</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通过课程中艾草作为中药的拓展，培养幼儿对中华传统文化的兴趣和热爱，让他们了解艾草生活中的重要地位，增强他们的民族自豪感和文化认同感。</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44220">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情感体验</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通过亲手采摘、制作艾草相关的手工艺品等活动，让幼儿感受艾草带来的乐趣和成就感，培养他们的积极情感。</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60375">
                <a:tc rowSpan="3">
                  <a:txBody>
                    <a:bodyPr/>
                    <a:p>
                      <a:pPr indent="0">
                        <a:buNone/>
                      </a:pPr>
                      <a:r>
                        <a:rPr lang="en-US" sz="1400" b="1">
                          <a:latin typeface="宋体" panose="02010600030101010101" pitchFamily="2" charset="-122"/>
                          <a:ea typeface="宋体" panose="02010600030101010101" pitchFamily="2" charset="-122"/>
                          <a:cs typeface="宋体" panose="02010600030101010101" pitchFamily="2" charset="-122"/>
                        </a:rPr>
                        <a:t>表达与表现</a:t>
                      </a:r>
                      <a:r>
                        <a:rPr lang="en-US" sz="1800" b="1">
                          <a:latin typeface="宋体" panose="02010600030101010101" pitchFamily="2" charset="-122"/>
                          <a:ea typeface="宋体" panose="02010600030101010101" pitchFamily="2" charset="-122"/>
                          <a:cs typeface="宋体" panose="02010600030101010101" pitchFamily="2" charset="-122"/>
                        </a:rPr>
                        <a:t> </a:t>
                      </a:r>
                      <a:endParaRPr lang="en-US" altLang="en-US" sz="1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语言表达</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鼓励幼儿用自己的语言描述艾草的特征、用途以及他们在艾草课程中的体验和感受，培养他们的语言表达能力和沟通能力。</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61010">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艺术创作</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引导幼儿利用艾草进行艺术创作，如制作艾草香包、艾草挂饰、拓印艾草等等，培养他们的想象力和创造力。</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60730">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团队协作</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400" b="0">
                          <a:latin typeface="宋体" panose="02010600030101010101" pitchFamily="2" charset="-122"/>
                          <a:ea typeface="宋体" panose="02010600030101010101" pitchFamily="2" charset="-122"/>
                          <a:cs typeface="宋体" panose="02010600030101010101" pitchFamily="2" charset="-122"/>
                        </a:rPr>
                        <a:t>在艾草课程中，组织幼儿参与小组活动，如共同制作艾草物品、分享艾草知识等，培养他们的团队协作能力和社交能力。</a:t>
                      </a:r>
                      <a:endParaRPr lang="en-US" altLang="en-US" sz="1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图片 16"/>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16200000">
            <a:off x="2681774" y="-2668220"/>
            <a:ext cx="6842008" cy="12178449"/>
          </a:xfrm>
          <a:prstGeom prst="rect">
            <a:avLst/>
          </a:prstGeom>
        </p:spPr>
      </p:pic>
      <p:sp>
        <p:nvSpPr>
          <p:cNvPr id="5" name="直接连接符 4"/>
          <p:cNvSpPr>
            <a:spLocks noChangeShapeType="1"/>
          </p:cNvSpPr>
          <p:nvPr/>
        </p:nvSpPr>
        <p:spPr bwMode="auto">
          <a:xfrm>
            <a:off x="4434568" y="3926040"/>
            <a:ext cx="5497314" cy="40064"/>
          </a:xfrm>
          <a:prstGeom prst="line">
            <a:avLst/>
          </a:prstGeom>
          <a:noFill/>
          <a:ln w="6350">
            <a:solidFill>
              <a:schemeClr val="bg1"/>
            </a:solidFill>
            <a:prstDash val="lgDash"/>
            <a:bevel/>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50000"/>
              </a:lnSpc>
              <a:buClrTx/>
              <a:buSzTx/>
              <a:buFontTx/>
              <a:buNone/>
              <a:defRPr/>
            </a:pPr>
            <a:endParaRPr kumimoji="0" lang="zh-CN" altLang="en-US" sz="1800" b="1" i="0" u="none" strike="noStrike" kern="1200" cap="none" spc="0" normalizeH="0" baseline="0" noProof="0">
              <a:ln>
                <a:noFill/>
              </a:ln>
              <a:solidFill>
                <a:schemeClr val="tx1">
                  <a:lumMod val="85000"/>
                  <a:lumOff val="15000"/>
                </a:schemeClr>
              </a:solidFill>
              <a:effectLst/>
              <a:uLnTx/>
              <a:uFillTx/>
              <a:cs typeface="+mn-ea"/>
              <a:sym typeface="+mn-lt"/>
            </a:endParaRPr>
          </a:p>
        </p:txBody>
      </p:sp>
      <p:sp>
        <p:nvSpPr>
          <p:cNvPr id="8" name="文本框 7"/>
          <p:cNvSpPr txBox="1"/>
          <p:nvPr/>
        </p:nvSpPr>
        <p:spPr>
          <a:xfrm>
            <a:off x="3590331" y="1988243"/>
            <a:ext cx="6859189" cy="1938020"/>
          </a:xfrm>
          <a:prstGeom prst="rect">
            <a:avLst/>
          </a:prstGeom>
          <a:noFill/>
          <a:ln>
            <a:noFill/>
          </a:ln>
        </p:spPr>
        <p:txBody>
          <a:bodyPr wrap="square" rtlCol="0">
            <a:spAutoFit/>
          </a:bodyPr>
          <a:lstStyle/>
          <a:p>
            <a:pPr lvl="0">
              <a:lnSpc>
                <a:spcPct val="150000"/>
              </a:lnSpc>
              <a:defRPr/>
            </a:pP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课程</a:t>
            </a: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线索</a:t>
            </a:r>
            <a:endPar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endParaRPr>
          </a:p>
        </p:txBody>
      </p:sp>
      <p:pic>
        <p:nvPicPr>
          <p:cNvPr id="10" name="图片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5975" y="4338001"/>
            <a:ext cx="3014021" cy="2260517"/>
          </a:xfrm>
          <a:prstGeom prst="rect">
            <a:avLst/>
          </a:prstGeom>
        </p:spPr>
      </p:pic>
      <p:pic>
        <p:nvPicPr>
          <p:cNvPr id="15" name="流行童趣游戏活动欢快背景音乐">
            <a:hlinkClick r:id="" action="ppaction://media"/>
          </p:cNvPr>
          <p:cNvPicPr>
            <a:picLocks noChangeAspect="1"/>
          </p:cNvPicPr>
          <p:nvPr>
            <a:audioFile r:link="rId3"/>
            <p:extLst>
              <p:ext uri="{DAA4B4D4-6D71-4841-9C94-3DE7FCFB9230}">
                <p14:media xmlns:p14="http://schemas.microsoft.com/office/powerpoint/2010/main" r:embed="rId4"/>
              </p:ext>
            </p:extLst>
          </p:nvPr>
        </p:nvPicPr>
        <p:blipFill>
          <a:blip r:embed="rId5"/>
          <a:stretch>
            <a:fillRect/>
          </a:stretch>
        </p:blipFill>
        <p:spPr>
          <a:xfrm>
            <a:off x="6338154" y="-1232676"/>
            <a:ext cx="609600" cy="60960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childTnLst>
            <p:audio>
              <p:cMediaNode vol="80000" numSld="999" showWhenStopped="0">
                <p:cTn id="2" repeatCount="indefinite" fill="hold" display="0">
                  <p:stCondLst>
                    <p:cond delay="indefinite"/>
                  </p:stCondLst>
                  <p:endCondLst>
                    <p:cond evt="onStopAudio" delay="0">
                      <p:tgtEl>
                        <p:sldTgt/>
                      </p:tgtEl>
                    </p:cond>
                  </p:endCondLst>
                </p:cTn>
                <p:tgtEl>
                  <p:spTgt spid="15"/>
                </p:tgtEl>
              </p:cMediaNode>
            </p:audio>
          </p:childTnLst>
        </p:cTn>
      </p:par>
    </p:tnLst>
    <p:bldLst>
      <p:bldP spid="5" grpId="0" animBg="1"/>
      <p:bldP spid="8" grpId="0"/>
      <p:bldP spid="8" grpId="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845613" y="345598"/>
            <a:ext cx="6500773" cy="1325563"/>
          </a:xfrm>
        </p:spPr>
        <p:txBody>
          <a:bodyPr>
            <a:normAutofit/>
          </a:bodyPr>
          <a:lstStyle/>
          <a:p>
            <a:pPr algn="ctr">
              <a:lnSpc>
                <a:spcPct val="150000"/>
              </a:lnSpc>
            </a:pPr>
            <a:r>
              <a:rPr lang="zh-CN" altLang="en-US" b="1" dirty="0">
                <a:cs typeface="+mn-ea"/>
                <a:sym typeface="+mn-lt"/>
              </a:rPr>
              <a:t>课程</a:t>
            </a:r>
            <a:r>
              <a:rPr lang="zh-CN" altLang="en-US" b="1" dirty="0">
                <a:cs typeface="+mn-ea"/>
                <a:sym typeface="+mn-lt"/>
              </a:rPr>
              <a:t>线索</a:t>
            </a:r>
            <a:endParaRPr lang="zh-CN" altLang="en-US" b="1" dirty="0">
              <a:cs typeface="+mn-ea"/>
              <a:sym typeface="+mn-lt"/>
            </a:endParaRPr>
          </a:p>
        </p:txBody>
      </p:sp>
      <p:pic>
        <p:nvPicPr>
          <p:cNvPr id="4" name="图片 1" descr="25899c9143221acb31fcda0696f7dda4"/>
          <p:cNvPicPr>
            <a:picLocks noChangeAspect="1"/>
          </p:cNvPicPr>
          <p:nvPr/>
        </p:nvPicPr>
        <p:blipFill>
          <a:blip r:embed="rId1"/>
          <a:stretch>
            <a:fillRect/>
          </a:stretch>
        </p:blipFill>
        <p:spPr>
          <a:xfrm>
            <a:off x="1702435" y="1453515"/>
            <a:ext cx="8592185" cy="5116830"/>
          </a:xfrm>
          <a:prstGeom prst="rect">
            <a:avLst/>
          </a:prstGeom>
        </p:spPr>
      </p:pic>
      <p:pic>
        <p:nvPicPr>
          <p:cNvPr id="7" name="图片 6"/>
          <p:cNvPicPr>
            <a:picLocks noChangeAspect="1"/>
          </p:cNvPicPr>
          <p:nvPr/>
        </p:nvPicPr>
        <p:blipFill>
          <a:blip r:embed="rId2">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303296" y="4148612"/>
            <a:ext cx="4579655" cy="4579655"/>
          </a:xfrm>
          <a:prstGeom prst="rect">
            <a:avLst/>
          </a:prstGeom>
        </p:spPr>
      </p:pic>
      <p:pic>
        <p:nvPicPr>
          <p:cNvPr id="8" name="图片 7"/>
          <p:cNvPicPr>
            <a:picLocks noChangeAspect="1"/>
          </p:cNvPicPr>
          <p:nvPr/>
        </p:nvPicPr>
        <p:blipFill>
          <a:blip r:embed="rId2">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7124265" y="4224813"/>
            <a:ext cx="4579655" cy="4579655"/>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图片 16"/>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16200000">
            <a:off x="2681774" y="-2668220"/>
            <a:ext cx="6842008" cy="12178449"/>
          </a:xfrm>
          <a:prstGeom prst="rect">
            <a:avLst/>
          </a:prstGeom>
        </p:spPr>
      </p:pic>
      <p:sp>
        <p:nvSpPr>
          <p:cNvPr id="5" name="直接连接符 4"/>
          <p:cNvSpPr>
            <a:spLocks noChangeShapeType="1"/>
          </p:cNvSpPr>
          <p:nvPr/>
        </p:nvSpPr>
        <p:spPr bwMode="auto">
          <a:xfrm>
            <a:off x="4434568" y="3926040"/>
            <a:ext cx="5497314" cy="40064"/>
          </a:xfrm>
          <a:prstGeom prst="line">
            <a:avLst/>
          </a:prstGeom>
          <a:noFill/>
          <a:ln w="6350">
            <a:solidFill>
              <a:schemeClr val="bg1"/>
            </a:solidFill>
            <a:prstDash val="lgDash"/>
            <a:bevel/>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50000"/>
              </a:lnSpc>
              <a:buClrTx/>
              <a:buSzTx/>
              <a:buFontTx/>
              <a:buNone/>
              <a:defRPr/>
            </a:pPr>
            <a:endParaRPr kumimoji="0" lang="zh-CN" altLang="en-US" sz="1800" b="1" i="0" u="none" strike="noStrike" kern="1200" cap="none" spc="0" normalizeH="0" baseline="0" noProof="0">
              <a:ln>
                <a:noFill/>
              </a:ln>
              <a:solidFill>
                <a:schemeClr val="tx1">
                  <a:lumMod val="85000"/>
                  <a:lumOff val="15000"/>
                </a:schemeClr>
              </a:solidFill>
              <a:effectLst/>
              <a:uLnTx/>
              <a:uFillTx/>
              <a:cs typeface="+mn-ea"/>
              <a:sym typeface="+mn-lt"/>
            </a:endParaRPr>
          </a:p>
        </p:txBody>
      </p:sp>
      <p:sp>
        <p:nvSpPr>
          <p:cNvPr id="8" name="文本框 7"/>
          <p:cNvSpPr txBox="1"/>
          <p:nvPr/>
        </p:nvSpPr>
        <p:spPr>
          <a:xfrm>
            <a:off x="3590331" y="1988243"/>
            <a:ext cx="6859189" cy="1938020"/>
          </a:xfrm>
          <a:prstGeom prst="rect">
            <a:avLst/>
          </a:prstGeom>
          <a:noFill/>
          <a:ln>
            <a:noFill/>
          </a:ln>
        </p:spPr>
        <p:txBody>
          <a:bodyPr wrap="square" rtlCol="0">
            <a:spAutoFit/>
          </a:bodyPr>
          <a:lstStyle/>
          <a:p>
            <a:pPr lvl="0">
              <a:lnSpc>
                <a:spcPct val="150000"/>
              </a:lnSpc>
              <a:defRPr/>
            </a:pP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课程</a:t>
            </a: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实施</a:t>
            </a:r>
            <a:endPar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endParaRPr>
          </a:p>
        </p:txBody>
      </p:sp>
      <p:pic>
        <p:nvPicPr>
          <p:cNvPr id="10" name="图片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5975" y="4338001"/>
            <a:ext cx="3014021" cy="2260517"/>
          </a:xfrm>
          <a:prstGeom prst="rect">
            <a:avLst/>
          </a:prstGeom>
        </p:spPr>
      </p:pic>
      <p:pic>
        <p:nvPicPr>
          <p:cNvPr id="15" name="流行童趣游戏活动欢快背景音乐">
            <a:hlinkClick r:id="" action="ppaction://media"/>
          </p:cNvPr>
          <p:cNvPicPr>
            <a:picLocks noChangeAspect="1"/>
          </p:cNvPicPr>
          <p:nvPr>
            <a:audioFile r:link="rId3"/>
            <p:extLst>
              <p:ext uri="{DAA4B4D4-6D71-4841-9C94-3DE7FCFB9230}">
                <p14:media xmlns:p14="http://schemas.microsoft.com/office/powerpoint/2010/main" r:embed="rId4"/>
              </p:ext>
            </p:extLst>
          </p:nvPr>
        </p:nvPicPr>
        <p:blipFill>
          <a:blip r:embed="rId5"/>
          <a:stretch>
            <a:fillRect/>
          </a:stretch>
        </p:blipFill>
        <p:spPr>
          <a:xfrm>
            <a:off x="6338154" y="-1232676"/>
            <a:ext cx="609600" cy="60960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childTnLst>
            <p:audio>
              <p:cMediaNode vol="80000" numSld="999" showWhenStopped="0">
                <p:cTn id="2" repeatCount="indefinite" fill="hold" display="0">
                  <p:stCondLst>
                    <p:cond delay="indefinite"/>
                  </p:stCondLst>
                  <p:endCondLst>
                    <p:cond evt="onStopAudio" delay="0">
                      <p:tgtEl>
                        <p:sldTgt/>
                      </p:tgtEl>
                    </p:cond>
                  </p:endCondLst>
                </p:cTn>
                <p:tgtEl>
                  <p:spTgt spid="15"/>
                </p:tgtEl>
              </p:cMediaNode>
            </p:audio>
          </p:childTnLst>
        </p:cTn>
      </p:par>
    </p:tnLst>
    <p:bldLst>
      <p:bldP spid="5" grpId="0" animBg="1"/>
      <p:bldP spid="8" grpId="0"/>
      <p:bldP spid="8" grpId="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845613" y="360838"/>
            <a:ext cx="6500773" cy="1325563"/>
          </a:xfrm>
        </p:spPr>
        <p:txBody>
          <a:bodyPr>
            <a:normAutofit/>
          </a:bodyPr>
          <a:lstStyle/>
          <a:p>
            <a:pPr algn="ctr">
              <a:lnSpc>
                <a:spcPct val="150000"/>
              </a:lnSpc>
            </a:pPr>
            <a:r>
              <a:rPr lang="zh-CN" altLang="en-US" b="1" dirty="0">
                <a:cs typeface="+mn-ea"/>
                <a:sym typeface="+mn-lt"/>
              </a:rPr>
              <a:t> 阶段一：寻</a:t>
            </a:r>
            <a:r>
              <a:rPr lang="zh-CN" altLang="en-US" b="1" dirty="0">
                <a:cs typeface="+mn-ea"/>
                <a:sym typeface="+mn-lt"/>
              </a:rPr>
              <a:t>艾</a:t>
            </a:r>
            <a:endParaRPr lang="zh-CN" altLang="en-US" b="1" dirty="0">
              <a:cs typeface="+mn-ea"/>
              <a:sym typeface="+mn-lt"/>
            </a:endParaRPr>
          </a:p>
        </p:txBody>
      </p:sp>
      <p:pic>
        <p:nvPicPr>
          <p:cNvPr id="5" name="图片 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8129287" y="4269611"/>
            <a:ext cx="3644096" cy="2733072"/>
          </a:xfrm>
          <a:prstGeom prst="rect">
            <a:avLst/>
          </a:prstGeom>
        </p:spPr>
      </p:pic>
      <p:pic>
        <p:nvPicPr>
          <p:cNvPr id="7" name="图片 6"/>
          <p:cNvPicPr>
            <a:picLocks noChangeAspect="1"/>
          </p:cNvPicPr>
          <p:nvPr/>
        </p:nvPicPr>
        <p:blipFill>
          <a:blip r:embed="rId2">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235737" y="3033149"/>
            <a:ext cx="5205995" cy="5205995"/>
          </a:xfrm>
          <a:prstGeom prst="rect">
            <a:avLst/>
          </a:prstGeom>
        </p:spPr>
      </p:pic>
      <p:pic>
        <p:nvPicPr>
          <p:cNvPr id="8" name="图片 7"/>
          <p:cNvPicPr>
            <a:picLocks noChangeAspect="1"/>
          </p:cNvPicPr>
          <p:nvPr/>
        </p:nvPicPr>
        <p:blipFill>
          <a:blip r:embed="rId2">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4414197" y="3033148"/>
            <a:ext cx="5205995" cy="5205995"/>
          </a:xfrm>
          <a:prstGeom prst="rect">
            <a:avLst/>
          </a:prstGeom>
        </p:spPr>
      </p:pic>
      <p:sp>
        <p:nvSpPr>
          <p:cNvPr id="4" name="文本框 3"/>
          <p:cNvSpPr txBox="1"/>
          <p:nvPr/>
        </p:nvSpPr>
        <p:spPr>
          <a:xfrm>
            <a:off x="1282700" y="1686475"/>
            <a:ext cx="4064000" cy="460375"/>
          </a:xfrm>
          <a:prstGeom prst="rect">
            <a:avLst/>
          </a:prstGeom>
        </p:spPr>
        <p:txBody>
          <a:bodyPr>
            <a:spAutoFit/>
            <a:extLst>
              <a:ext uri="{4A0BC546-FE56-4ADE-93B0-CB8AF2F6F144}">
                <wpsdc:textFrameExt xmlns:wpsdc="http://www.wps.cn/officeDocument/2022/drawingmlCustomData" type="text"/>
              </a:ext>
            </a:extLst>
          </a:bodyPr>
          <a:p>
            <a:pPr algn="l"/>
            <a:r>
              <a:rPr lang="en-US" altLang="zh-CN" sz="2400">
                <a:latin typeface="Arial" panose="020B0604020202020204" pitchFamily="34" charset="0"/>
                <a:ea typeface="微软雅黑" panose="020B0503020204020204" charset="-122"/>
              </a:rPr>
              <a:t>1.</a:t>
            </a:r>
            <a:r>
              <a:rPr lang="zh-CN" altLang="en-US" sz="2400">
                <a:latin typeface="Arial" panose="020B0604020202020204" pitchFamily="34" charset="0"/>
                <a:ea typeface="微软雅黑" panose="020B0503020204020204" charset="-122"/>
              </a:rPr>
              <a:t>寻艾缘起</a:t>
            </a:r>
            <a:endParaRPr lang="zh-CN" altLang="en-US" sz="2400">
              <a:latin typeface="Arial" panose="020B0604020202020204" pitchFamily="34" charset="0"/>
              <a:ea typeface="微软雅黑" panose="020B0503020204020204" charset="-122"/>
            </a:endParaRPr>
          </a:p>
        </p:txBody>
      </p:sp>
      <p:pic>
        <p:nvPicPr>
          <p:cNvPr id="6" name="图片 5" descr="QQ图片20240619203143"/>
          <p:cNvPicPr>
            <a:picLocks noChangeAspect="1"/>
          </p:cNvPicPr>
          <p:nvPr/>
        </p:nvPicPr>
        <p:blipFill>
          <a:blip r:embed="rId3"/>
          <a:stretch>
            <a:fillRect/>
          </a:stretch>
        </p:blipFill>
        <p:spPr>
          <a:xfrm>
            <a:off x="347980" y="2301875"/>
            <a:ext cx="2496820" cy="3329305"/>
          </a:xfrm>
          <a:prstGeom prst="rect">
            <a:avLst/>
          </a:prstGeom>
        </p:spPr>
      </p:pic>
      <p:pic>
        <p:nvPicPr>
          <p:cNvPr id="9" name="图片 8" descr="QQ图片20240619203159"/>
          <p:cNvPicPr>
            <a:picLocks noChangeAspect="1"/>
          </p:cNvPicPr>
          <p:nvPr/>
        </p:nvPicPr>
        <p:blipFill>
          <a:blip r:embed="rId4"/>
          <a:stretch>
            <a:fillRect/>
          </a:stretch>
        </p:blipFill>
        <p:spPr>
          <a:xfrm>
            <a:off x="3042285" y="2178050"/>
            <a:ext cx="2553970" cy="3830955"/>
          </a:xfrm>
          <a:prstGeom prst="rect">
            <a:avLst/>
          </a:prstGeom>
        </p:spPr>
      </p:pic>
      <p:pic>
        <p:nvPicPr>
          <p:cNvPr id="10" name="图片 9" descr="QQ图片20240619203250"/>
          <p:cNvPicPr>
            <a:picLocks noChangeAspect="1"/>
          </p:cNvPicPr>
          <p:nvPr/>
        </p:nvPicPr>
        <p:blipFill>
          <a:blip r:embed="rId5"/>
          <a:stretch>
            <a:fillRect/>
          </a:stretch>
        </p:blipFill>
        <p:spPr>
          <a:xfrm>
            <a:off x="6731000" y="2867025"/>
            <a:ext cx="2356485" cy="3141980"/>
          </a:xfrm>
          <a:prstGeom prst="rect">
            <a:avLst/>
          </a:prstGeom>
        </p:spPr>
      </p:pic>
      <p:sp>
        <p:nvSpPr>
          <p:cNvPr id="11" name="文本框 10"/>
          <p:cNvSpPr txBox="1"/>
          <p:nvPr/>
        </p:nvSpPr>
        <p:spPr>
          <a:xfrm>
            <a:off x="9613900" y="1998345"/>
            <a:ext cx="1565275" cy="286131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对于端午节，孩子们对于艾草几乎没有认知经验，但是艾草也是一个很重要的端午节习俗，深入了解这个艾草，我们开始了寻</a:t>
            </a:r>
            <a:r>
              <a:rPr lang="zh-CN" altLang="en-US" sz="1800">
                <a:latin typeface="Arial" panose="020B0604020202020204" pitchFamily="34" charset="0"/>
                <a:ea typeface="微软雅黑" panose="020B0503020204020204" charset="-122"/>
              </a:rPr>
              <a:t>艾。</a:t>
            </a:r>
            <a:endParaRPr lang="zh-CN" altLang="en-US" sz="1800">
              <a:latin typeface="Arial" panose="020B0604020202020204" pitchFamily="34" charset="0"/>
              <a:ea typeface="微软雅黑" panose="020B0503020204020204"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阶段一：寻</a:t>
            </a:r>
            <a:r>
              <a:rPr lang="zh-CN" altLang="en-US" sz="3200" b="1" dirty="0">
                <a:cs typeface="+mn-ea"/>
                <a:sym typeface="+mn-lt"/>
              </a:rPr>
              <a:t>艾</a:t>
            </a:r>
            <a:endParaRPr lang="zh-CN" altLang="en-US" sz="3200" b="1" dirty="0">
              <a:cs typeface="+mn-ea"/>
              <a:sym typeface="+mn-lt"/>
            </a:endParaRPr>
          </a:p>
        </p:txBody>
      </p:sp>
      <p:sp>
        <p:nvSpPr>
          <p:cNvPr id="4" name="文本框 3"/>
          <p:cNvSpPr txBox="1"/>
          <p:nvPr/>
        </p:nvSpPr>
        <p:spPr>
          <a:xfrm>
            <a:off x="945515" y="1745530"/>
            <a:ext cx="4064000" cy="460375"/>
          </a:xfrm>
          <a:prstGeom prst="rect">
            <a:avLst/>
          </a:prstGeom>
        </p:spPr>
        <p:txBody>
          <a:bodyPr>
            <a:spAutoFit/>
            <a:extLst>
              <a:ext uri="{4A0BC546-FE56-4ADE-93B0-CB8AF2F6F144}">
                <wpsdc:textFrameExt xmlns:wpsdc="http://www.wps.cn/officeDocument/2022/drawingmlCustomData" type="text"/>
              </a:ext>
            </a:extLst>
          </a:bodyPr>
          <a:p>
            <a:pPr algn="l"/>
            <a:r>
              <a:rPr lang="en-US" altLang="zh-CN" sz="2400">
                <a:latin typeface="Arial" panose="020B0604020202020204" pitchFamily="34" charset="0"/>
                <a:ea typeface="微软雅黑" panose="020B0503020204020204" charset="-122"/>
              </a:rPr>
              <a:t>2.</a:t>
            </a:r>
            <a:r>
              <a:rPr lang="zh-CN" altLang="en-US" sz="2400">
                <a:latin typeface="Arial" panose="020B0604020202020204" pitchFamily="34" charset="0"/>
                <a:ea typeface="微软雅黑" panose="020B0503020204020204" charset="-122"/>
              </a:rPr>
              <a:t>寻艾之旅</a:t>
            </a:r>
            <a:endParaRPr lang="zh-CN" altLang="en-US" sz="2400">
              <a:latin typeface="Arial" panose="020B0604020202020204" pitchFamily="34" charset="0"/>
              <a:ea typeface="微软雅黑" panose="020B0503020204020204" charset="-122"/>
            </a:endParaRPr>
          </a:p>
        </p:txBody>
      </p:sp>
      <p:pic>
        <p:nvPicPr>
          <p:cNvPr id="6" name="图片 5" descr="c426710cfc6429de66d47c9ef2748dac"/>
          <p:cNvPicPr>
            <a:picLocks noChangeAspect="1"/>
          </p:cNvPicPr>
          <p:nvPr/>
        </p:nvPicPr>
        <p:blipFill>
          <a:blip r:embed="rId1"/>
          <a:stretch>
            <a:fillRect/>
          </a:stretch>
        </p:blipFill>
        <p:spPr>
          <a:xfrm>
            <a:off x="716915" y="2714625"/>
            <a:ext cx="3308985" cy="2481580"/>
          </a:xfrm>
          <a:prstGeom prst="rect">
            <a:avLst/>
          </a:prstGeom>
        </p:spPr>
      </p:pic>
      <p:pic>
        <p:nvPicPr>
          <p:cNvPr id="8" name="图片 7" descr="1fad3284ec6307dfab52eefd1d6f6824"/>
          <p:cNvPicPr>
            <a:picLocks noChangeAspect="1"/>
          </p:cNvPicPr>
          <p:nvPr/>
        </p:nvPicPr>
        <p:blipFill>
          <a:blip r:embed="rId2"/>
          <a:stretch>
            <a:fillRect/>
          </a:stretch>
        </p:blipFill>
        <p:spPr>
          <a:xfrm>
            <a:off x="8236585" y="2345055"/>
            <a:ext cx="3592195" cy="2694305"/>
          </a:xfrm>
          <a:prstGeom prst="rect">
            <a:avLst/>
          </a:prstGeom>
        </p:spPr>
      </p:pic>
      <p:pic>
        <p:nvPicPr>
          <p:cNvPr id="9" name="图片 8" descr="0d12babc4638416debcac7e55c89a9c1"/>
          <p:cNvPicPr>
            <a:picLocks noChangeAspect="1"/>
          </p:cNvPicPr>
          <p:nvPr/>
        </p:nvPicPr>
        <p:blipFill>
          <a:blip r:embed="rId3"/>
          <a:stretch>
            <a:fillRect/>
          </a:stretch>
        </p:blipFill>
        <p:spPr>
          <a:xfrm>
            <a:off x="4492625" y="1521460"/>
            <a:ext cx="3342005" cy="2506345"/>
          </a:xfrm>
          <a:prstGeom prst="rect">
            <a:avLst/>
          </a:prstGeom>
        </p:spPr>
      </p:pic>
      <p:pic>
        <p:nvPicPr>
          <p:cNvPr id="10" name="图片 9" descr="b0fc111ce8479c569b8aba982fff642e"/>
          <p:cNvPicPr>
            <a:picLocks noChangeAspect="1"/>
          </p:cNvPicPr>
          <p:nvPr/>
        </p:nvPicPr>
        <p:blipFill>
          <a:blip r:embed="rId4"/>
          <a:stretch>
            <a:fillRect/>
          </a:stretch>
        </p:blipFill>
        <p:spPr>
          <a:xfrm>
            <a:off x="4443730" y="4189730"/>
            <a:ext cx="3441065" cy="2581275"/>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阶段一：寻</a:t>
            </a:r>
            <a:r>
              <a:rPr lang="zh-CN" altLang="en-US" sz="3200" b="1" dirty="0">
                <a:cs typeface="+mn-ea"/>
                <a:sym typeface="+mn-lt"/>
              </a:rPr>
              <a:t>艾</a:t>
            </a:r>
            <a:endParaRPr lang="zh-CN" altLang="en-US" sz="3200" b="1" dirty="0">
              <a:cs typeface="+mn-ea"/>
              <a:sym typeface="+mn-lt"/>
            </a:endParaRPr>
          </a:p>
        </p:txBody>
      </p:sp>
      <p:sp>
        <p:nvSpPr>
          <p:cNvPr id="4" name="文本框 3"/>
          <p:cNvSpPr txBox="1"/>
          <p:nvPr/>
        </p:nvSpPr>
        <p:spPr>
          <a:xfrm>
            <a:off x="945515" y="1745615"/>
            <a:ext cx="7758430" cy="4523105"/>
          </a:xfrm>
          <a:prstGeom prst="rect">
            <a:avLst/>
          </a:prstGeom>
        </p:spPr>
        <p:txBody>
          <a:bodyPr wrap="square">
            <a:spAutoFit/>
            <a:extLst>
              <a:ext uri="{4A0BC546-FE56-4ADE-93B0-CB8AF2F6F144}">
                <wpsdc:textFrameExt xmlns:wpsdc="http://www.wps.cn/officeDocument/2022/drawingmlCustomData" type="text"/>
              </a:ext>
            </a:extLst>
          </a:bodyPr>
          <a:p>
            <a:pPr algn="l"/>
            <a:r>
              <a:rPr lang="en-US" sz="2400">
                <a:latin typeface="Arial" panose="020B0604020202020204" pitchFamily="34" charset="0"/>
                <a:ea typeface="微软雅黑" panose="020B0503020204020204" charset="-122"/>
              </a:rPr>
              <a:t>3.</a:t>
            </a:r>
            <a:r>
              <a:rPr lang="zh-CN" altLang="en-US" sz="2400">
                <a:latin typeface="Arial" panose="020B0604020202020204" pitchFamily="34" charset="0"/>
                <a:ea typeface="微软雅黑" panose="020B0503020204020204" charset="-122"/>
              </a:rPr>
              <a:t>我们的</a:t>
            </a:r>
            <a:r>
              <a:rPr lang="zh-CN" altLang="en-US" sz="2400">
                <a:latin typeface="Arial" panose="020B0604020202020204" pitchFamily="34" charset="0"/>
                <a:ea typeface="微软雅黑" panose="020B0503020204020204" charset="-122"/>
              </a:rPr>
              <a:t>疑问</a:t>
            </a:r>
            <a:endParaRPr lang="zh-CN" altLang="en-US" sz="2400">
              <a:latin typeface="Arial" panose="020B0604020202020204" pitchFamily="34" charset="0"/>
              <a:ea typeface="微软雅黑" panose="020B0503020204020204" charset="-122"/>
            </a:endParaRPr>
          </a:p>
          <a:p>
            <a:pPr algn="l"/>
            <a:r>
              <a:rPr lang="zh-CN" altLang="en-US" sz="2400">
                <a:latin typeface="Arial" panose="020B0604020202020204" pitchFamily="34" charset="0"/>
                <a:ea typeface="微软雅黑" panose="020B0503020204020204" charset="-122"/>
              </a:rPr>
              <a:t>佑佑说：这个艾草是草吗？为什么草也能长这么高？</a:t>
            </a:r>
            <a:endParaRPr lang="zh-CN" altLang="en-US" sz="2400">
              <a:latin typeface="Arial" panose="020B0604020202020204" pitchFamily="34" charset="0"/>
              <a:ea typeface="微软雅黑" panose="020B0503020204020204" charset="-122"/>
            </a:endParaRPr>
          </a:p>
          <a:p>
            <a:pPr algn="l"/>
            <a:r>
              <a:rPr lang="zh-CN" altLang="en-US" sz="2400">
                <a:latin typeface="Arial" panose="020B0604020202020204" pitchFamily="34" charset="0"/>
                <a:ea typeface="微软雅黑" panose="020B0503020204020204" charset="-122"/>
              </a:rPr>
              <a:t>琪琪说：这个艾草可以吃吗？</a:t>
            </a:r>
            <a:endParaRPr lang="zh-CN" altLang="en-US" sz="2400">
              <a:latin typeface="Arial" panose="020B0604020202020204" pitchFamily="34" charset="0"/>
              <a:ea typeface="微软雅黑" panose="020B0503020204020204" charset="-122"/>
            </a:endParaRPr>
          </a:p>
          <a:p>
            <a:pPr algn="l"/>
            <a:r>
              <a:rPr lang="zh-CN" altLang="en-US" sz="2400">
                <a:latin typeface="Arial" panose="020B0604020202020204" pitchFamily="34" charset="0"/>
                <a:ea typeface="微软雅黑" panose="020B0503020204020204" charset="-122"/>
              </a:rPr>
              <a:t>九九说：这个艾草味道好大啊。</a:t>
            </a:r>
            <a:endParaRPr lang="zh-CN" altLang="en-US" sz="2400">
              <a:latin typeface="Arial" panose="020B0604020202020204" pitchFamily="34" charset="0"/>
              <a:ea typeface="微软雅黑" panose="020B0503020204020204" charset="-122"/>
            </a:endParaRPr>
          </a:p>
          <a:p>
            <a:pPr algn="l"/>
            <a:r>
              <a:rPr lang="zh-CN" altLang="en-US" sz="2400">
                <a:latin typeface="Arial" panose="020B0604020202020204" pitchFamily="34" charset="0"/>
                <a:ea typeface="微软雅黑" panose="020B0503020204020204" charset="-122"/>
              </a:rPr>
              <a:t>悦悦说：清明为什么要挂艾草，有什么用吗？</a:t>
            </a:r>
            <a:endParaRPr lang="zh-CN" altLang="en-US" sz="2400">
              <a:latin typeface="Arial" panose="020B0604020202020204" pitchFamily="34" charset="0"/>
              <a:ea typeface="微软雅黑" panose="020B0503020204020204" charset="-122"/>
            </a:endParaRPr>
          </a:p>
          <a:p>
            <a:pPr algn="l"/>
            <a:r>
              <a:rPr lang="zh-CN" altLang="en-US" sz="2400">
                <a:latin typeface="Arial" panose="020B0604020202020204" pitchFamily="34" charset="0"/>
                <a:ea typeface="微软雅黑" panose="020B0503020204020204" charset="-122"/>
              </a:rPr>
              <a:t>铃铛说：你看你看，艾草叶子上面和下面的颜色不一样呢。</a:t>
            </a:r>
            <a:endParaRPr lang="zh-CN" altLang="en-US" sz="2400">
              <a:latin typeface="Arial" panose="020B0604020202020204" pitchFamily="34" charset="0"/>
              <a:ea typeface="微软雅黑" panose="020B0503020204020204" charset="-122"/>
            </a:endParaRPr>
          </a:p>
          <a:p>
            <a:pPr algn="l"/>
            <a:r>
              <a:rPr lang="zh-CN" altLang="en-US" sz="2400">
                <a:latin typeface="Arial" panose="020B0604020202020204" pitchFamily="34" charset="0"/>
                <a:ea typeface="微软雅黑" panose="020B0503020204020204" charset="-122"/>
              </a:rPr>
              <a:t>桦桦指着一个菊花的叶子喊着，这里也有艾草这里也有艾草，小朋友赶过去后看了看桦桦的，再看看老师指的，感觉有点疑惑。</a:t>
            </a:r>
            <a:endParaRPr lang="zh-CN" altLang="en-US" sz="2400">
              <a:latin typeface="Arial" panose="020B0604020202020204" pitchFamily="34" charset="0"/>
              <a:ea typeface="微软雅黑" panose="020B0503020204020204" charset="-122"/>
            </a:endParaRPr>
          </a:p>
          <a:p>
            <a:pPr algn="l"/>
            <a:r>
              <a:rPr lang="zh-CN" altLang="en-US" sz="2400">
                <a:latin typeface="Arial" panose="020B0604020202020204" pitchFamily="34" charset="0"/>
                <a:ea typeface="微软雅黑" panose="020B0503020204020204" charset="-122"/>
              </a:rPr>
              <a:t>恬恬说：艾草这么长这么高啊，不是小草都是矮矮的吗？</a:t>
            </a:r>
            <a:endParaRPr lang="zh-CN" altLang="en-US" sz="2400">
              <a:latin typeface="Arial" panose="020B0604020202020204" pitchFamily="34" charset="0"/>
              <a:ea typeface="微软雅黑" panose="020B0503020204020204" charset="-122"/>
            </a:endParaRPr>
          </a:p>
          <a:p>
            <a:pPr algn="l"/>
            <a:r>
              <a:rPr lang="zh-CN" altLang="en-US" sz="2400">
                <a:latin typeface="Arial" panose="020B0604020202020204" pitchFamily="34" charset="0"/>
                <a:ea typeface="微软雅黑" panose="020B0503020204020204" charset="-122"/>
              </a:rPr>
              <a:t>……</a:t>
            </a:r>
            <a:endParaRPr lang="zh-CN" altLang="en-US" sz="2400">
              <a:latin typeface="Arial" panose="020B0604020202020204" pitchFamily="34" charset="0"/>
              <a:ea typeface="微软雅黑" panose="020B0503020204020204"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阶段一：寻</a:t>
            </a:r>
            <a:r>
              <a:rPr lang="zh-CN" altLang="en-US" sz="3200" b="1" dirty="0">
                <a:cs typeface="+mn-ea"/>
                <a:sym typeface="+mn-lt"/>
              </a:rPr>
              <a:t>艾</a:t>
            </a:r>
            <a:endParaRPr lang="zh-CN" altLang="en-US" sz="3200" b="1" dirty="0">
              <a:cs typeface="+mn-ea"/>
              <a:sym typeface="+mn-lt"/>
            </a:endParaRPr>
          </a:p>
        </p:txBody>
      </p:sp>
      <p:sp>
        <p:nvSpPr>
          <p:cNvPr id="4" name="文本框 3"/>
          <p:cNvSpPr txBox="1"/>
          <p:nvPr/>
        </p:nvSpPr>
        <p:spPr>
          <a:xfrm>
            <a:off x="1325880" y="2147570"/>
            <a:ext cx="9344025" cy="3534410"/>
          </a:xfrm>
          <a:prstGeom prst="rect">
            <a:avLst/>
          </a:prstGeom>
        </p:spPr>
        <p:txBody>
          <a:bodyPr wrap="square">
            <a:noAutofit/>
            <a:extLst>
              <a:ext uri="{4A0BC546-FE56-4ADE-93B0-CB8AF2F6F144}">
                <wpsdc:textFrameExt xmlns:wpsdc="http://www.wps.cn/officeDocument/2022/drawingmlCustomData" type="text"/>
              </a:ext>
            </a:extLst>
          </a:bodyPr>
          <a:p>
            <a:pPr algn="l"/>
            <a:r>
              <a:rPr lang="zh-CN" altLang="en-US" sz="2400">
                <a:latin typeface="Arial" panose="020B0604020202020204" pitchFamily="34" charset="0"/>
                <a:ea typeface="微软雅黑" panose="020B0503020204020204" charset="-122"/>
              </a:rPr>
              <a:t>教师的思考：孩子们的经验和想法都是突发和零散的。如何形成一个完整的对于艾草的认知，如何把零散的经验进行梳理是一个持续性和完整性的过程。在这个寻找阶段，我们主要初步激发幼儿对于艾草的兴趣，观察我们可以发展的经验点。并且以孩子的兴趣和需求以思维盗图的形式进行呈现，为后续活动开展打下基础。</a:t>
            </a:r>
            <a:endParaRPr lang="zh-CN" altLang="en-US" sz="2400">
              <a:latin typeface="Arial" panose="020B0604020202020204" pitchFamily="34" charset="0"/>
              <a:ea typeface="微软雅黑" panose="020B0503020204020204"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阶段二：识</a:t>
            </a:r>
            <a:r>
              <a:rPr lang="zh-CN" altLang="en-US" sz="3200" b="1" dirty="0">
                <a:cs typeface="+mn-ea"/>
                <a:sym typeface="+mn-lt"/>
              </a:rPr>
              <a:t>艾</a:t>
            </a:r>
            <a:endParaRPr lang="zh-CN" altLang="en-US" sz="3200" b="1" dirty="0">
              <a:cs typeface="+mn-ea"/>
              <a:sym typeface="+mn-lt"/>
            </a:endParaRPr>
          </a:p>
        </p:txBody>
      </p:sp>
      <p:sp>
        <p:nvSpPr>
          <p:cNvPr id="4" name="文本框 3"/>
          <p:cNvSpPr txBox="1"/>
          <p:nvPr/>
        </p:nvSpPr>
        <p:spPr>
          <a:xfrm>
            <a:off x="793115" y="1463040"/>
            <a:ext cx="9344025" cy="3534410"/>
          </a:xfrm>
          <a:prstGeom prst="rect">
            <a:avLst/>
          </a:prstGeom>
        </p:spPr>
        <p:txBody>
          <a:bodyPr wrap="square">
            <a:noAutofit/>
            <a:extLst>
              <a:ext uri="{4A0BC546-FE56-4ADE-93B0-CB8AF2F6F144}">
                <wpsdc:textFrameExt xmlns:wpsdc="http://www.wps.cn/officeDocument/2022/drawingmlCustomData" type="text"/>
              </a:ext>
            </a:extLst>
          </a:bodyPr>
          <a:p>
            <a:pPr algn="l"/>
            <a:r>
              <a:rPr lang="en-US" altLang="zh-CN" sz="2400">
                <a:latin typeface="Arial" panose="020B0604020202020204" pitchFamily="34" charset="0"/>
                <a:ea typeface="微软雅黑" panose="020B0503020204020204" charset="-122"/>
              </a:rPr>
              <a:t>1.</a:t>
            </a:r>
            <a:r>
              <a:rPr lang="zh-CN" altLang="en-US" sz="2400">
                <a:latin typeface="Arial" panose="020B0604020202020204" pitchFamily="34" charset="0"/>
                <a:ea typeface="微软雅黑" panose="020B0503020204020204" charset="-122"/>
              </a:rPr>
              <a:t>艾草</a:t>
            </a:r>
            <a:r>
              <a:rPr lang="zh-CN" altLang="en-US" sz="2400">
                <a:latin typeface="Arial" panose="020B0604020202020204" pitchFamily="34" charset="0"/>
                <a:ea typeface="微软雅黑" panose="020B0503020204020204" charset="-122"/>
              </a:rPr>
              <a:t>大调查</a:t>
            </a:r>
            <a:endParaRPr lang="zh-CN" altLang="en-US" sz="2400">
              <a:latin typeface="Arial" panose="020B0604020202020204" pitchFamily="34" charset="0"/>
              <a:ea typeface="微软雅黑" panose="020B0503020204020204" charset="-122"/>
            </a:endParaRPr>
          </a:p>
        </p:txBody>
      </p:sp>
      <p:pic>
        <p:nvPicPr>
          <p:cNvPr id="3" name="图片 2" descr="ac66b918d6e25e79249a49f77f1ae791"/>
          <p:cNvPicPr>
            <a:picLocks noChangeAspect="1"/>
          </p:cNvPicPr>
          <p:nvPr/>
        </p:nvPicPr>
        <p:blipFill>
          <a:blip r:embed="rId1"/>
          <a:stretch>
            <a:fillRect/>
          </a:stretch>
        </p:blipFill>
        <p:spPr>
          <a:xfrm rot="16200000">
            <a:off x="8474075" y="1673225"/>
            <a:ext cx="3511550" cy="3386455"/>
          </a:xfrm>
          <a:prstGeom prst="rect">
            <a:avLst/>
          </a:prstGeom>
        </p:spPr>
      </p:pic>
      <p:pic>
        <p:nvPicPr>
          <p:cNvPr id="5" name="图片 4" descr="06211ebca450129549a91053ebfd44ff"/>
          <p:cNvPicPr>
            <a:picLocks noChangeAspect="1"/>
          </p:cNvPicPr>
          <p:nvPr/>
        </p:nvPicPr>
        <p:blipFill>
          <a:blip r:embed="rId2"/>
          <a:stretch>
            <a:fillRect/>
          </a:stretch>
        </p:blipFill>
        <p:spPr>
          <a:xfrm>
            <a:off x="4768850" y="1610360"/>
            <a:ext cx="3377565" cy="3510915"/>
          </a:xfrm>
          <a:prstGeom prst="rect">
            <a:avLst/>
          </a:prstGeom>
        </p:spPr>
      </p:pic>
      <p:pic>
        <p:nvPicPr>
          <p:cNvPr id="6" name="图片 5" descr="QQ图片20240619192350"/>
          <p:cNvPicPr>
            <a:picLocks noChangeAspect="1"/>
          </p:cNvPicPr>
          <p:nvPr/>
        </p:nvPicPr>
        <p:blipFill>
          <a:blip r:embed="rId3"/>
          <a:stretch>
            <a:fillRect/>
          </a:stretch>
        </p:blipFill>
        <p:spPr>
          <a:xfrm>
            <a:off x="532130" y="2018665"/>
            <a:ext cx="2848610" cy="2136775"/>
          </a:xfrm>
          <a:prstGeom prst="rect">
            <a:avLst/>
          </a:prstGeom>
        </p:spPr>
      </p:pic>
      <p:pic>
        <p:nvPicPr>
          <p:cNvPr id="7" name="图片 6" descr="QQ图片20240619192421"/>
          <p:cNvPicPr>
            <a:picLocks noChangeAspect="1"/>
          </p:cNvPicPr>
          <p:nvPr/>
        </p:nvPicPr>
        <p:blipFill>
          <a:blip r:embed="rId4"/>
          <a:stretch>
            <a:fillRect/>
          </a:stretch>
        </p:blipFill>
        <p:spPr>
          <a:xfrm>
            <a:off x="532130" y="4398010"/>
            <a:ext cx="1750695" cy="2334260"/>
          </a:xfrm>
          <a:prstGeom prst="rect">
            <a:avLst/>
          </a:prstGeom>
        </p:spPr>
      </p:pic>
      <p:pic>
        <p:nvPicPr>
          <p:cNvPr id="8" name="图片 7" descr="QQ图片20240619192504"/>
          <p:cNvPicPr>
            <a:picLocks noChangeAspect="1"/>
          </p:cNvPicPr>
          <p:nvPr/>
        </p:nvPicPr>
        <p:blipFill>
          <a:blip r:embed="rId5"/>
          <a:stretch>
            <a:fillRect/>
          </a:stretch>
        </p:blipFill>
        <p:spPr>
          <a:xfrm>
            <a:off x="2472690" y="4398010"/>
            <a:ext cx="1750060" cy="2333625"/>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阶段二：识</a:t>
            </a:r>
            <a:r>
              <a:rPr lang="zh-CN" altLang="en-US" sz="3200" b="1" dirty="0">
                <a:cs typeface="+mn-ea"/>
                <a:sym typeface="+mn-lt"/>
              </a:rPr>
              <a:t>艾</a:t>
            </a:r>
            <a:endParaRPr lang="zh-CN" altLang="en-US" sz="3200" b="1" dirty="0">
              <a:cs typeface="+mn-ea"/>
              <a:sym typeface="+mn-lt"/>
            </a:endParaRPr>
          </a:p>
        </p:txBody>
      </p:sp>
      <p:sp>
        <p:nvSpPr>
          <p:cNvPr id="4" name="文本框 3"/>
          <p:cNvSpPr txBox="1"/>
          <p:nvPr/>
        </p:nvSpPr>
        <p:spPr>
          <a:xfrm>
            <a:off x="793115" y="1463040"/>
            <a:ext cx="9344025" cy="3534410"/>
          </a:xfrm>
          <a:prstGeom prst="rect">
            <a:avLst/>
          </a:prstGeom>
        </p:spPr>
        <p:txBody>
          <a:bodyPr wrap="square">
            <a:noAutofit/>
            <a:extLst>
              <a:ext uri="{4A0BC546-FE56-4ADE-93B0-CB8AF2F6F144}">
                <wpsdc:textFrameExt xmlns:wpsdc="http://www.wps.cn/officeDocument/2022/drawingmlCustomData" type="text"/>
              </a:ext>
            </a:extLst>
          </a:bodyPr>
          <a:p>
            <a:pPr algn="l"/>
            <a:r>
              <a:rPr lang="en-US" altLang="zh-CN" sz="2400">
                <a:latin typeface="Arial" panose="020B0604020202020204" pitchFamily="34" charset="0"/>
                <a:ea typeface="微软雅黑" panose="020B0503020204020204" charset="-122"/>
              </a:rPr>
              <a:t>1.</a:t>
            </a:r>
            <a:r>
              <a:rPr lang="zh-CN" altLang="en-US" sz="2400">
                <a:latin typeface="Arial" panose="020B0604020202020204" pitchFamily="34" charset="0"/>
                <a:ea typeface="微软雅黑" panose="020B0503020204020204" charset="-122"/>
              </a:rPr>
              <a:t>科学：艾草的</a:t>
            </a:r>
            <a:r>
              <a:rPr lang="zh-CN" altLang="en-US" sz="2400">
                <a:latin typeface="Arial" panose="020B0604020202020204" pitchFamily="34" charset="0"/>
                <a:ea typeface="微软雅黑" panose="020B0503020204020204" charset="-122"/>
              </a:rPr>
              <a:t>结构</a:t>
            </a:r>
            <a:endParaRPr lang="zh-CN" altLang="en-US" sz="2400">
              <a:latin typeface="Arial" panose="020B0604020202020204" pitchFamily="34" charset="0"/>
              <a:ea typeface="微软雅黑" panose="020B0503020204020204" charset="-122"/>
            </a:endParaRPr>
          </a:p>
        </p:txBody>
      </p:sp>
      <p:pic>
        <p:nvPicPr>
          <p:cNvPr id="9" name="图片 8" descr="625ea317e369f0740d8fda613e4b57c8"/>
          <p:cNvPicPr>
            <a:picLocks noChangeAspect="1"/>
          </p:cNvPicPr>
          <p:nvPr/>
        </p:nvPicPr>
        <p:blipFill>
          <a:blip r:embed="rId1"/>
          <a:stretch>
            <a:fillRect/>
          </a:stretch>
        </p:blipFill>
        <p:spPr>
          <a:xfrm>
            <a:off x="793115" y="2070735"/>
            <a:ext cx="3095625" cy="4130675"/>
          </a:xfrm>
          <a:prstGeom prst="rect">
            <a:avLst/>
          </a:prstGeom>
        </p:spPr>
      </p:pic>
      <p:pic>
        <p:nvPicPr>
          <p:cNvPr id="10" name="图片 9" descr="2662bb5944d56a00873fefd483e36a5d"/>
          <p:cNvPicPr>
            <a:picLocks noChangeAspect="1"/>
          </p:cNvPicPr>
          <p:nvPr/>
        </p:nvPicPr>
        <p:blipFill>
          <a:blip r:embed="rId2"/>
          <a:stretch>
            <a:fillRect/>
          </a:stretch>
        </p:blipFill>
        <p:spPr>
          <a:xfrm>
            <a:off x="4410710" y="2070100"/>
            <a:ext cx="3097530" cy="4131310"/>
          </a:xfrm>
          <a:prstGeom prst="rect">
            <a:avLst/>
          </a:prstGeom>
        </p:spPr>
      </p:pic>
      <p:pic>
        <p:nvPicPr>
          <p:cNvPr id="11" name="图片 10" descr="9d8df5519e3960f3b933e2cc8af986fe"/>
          <p:cNvPicPr>
            <a:picLocks noChangeAspect="1"/>
          </p:cNvPicPr>
          <p:nvPr/>
        </p:nvPicPr>
        <p:blipFill>
          <a:blip r:embed="rId3"/>
          <a:stretch>
            <a:fillRect/>
          </a:stretch>
        </p:blipFill>
        <p:spPr>
          <a:xfrm>
            <a:off x="8201025" y="1569720"/>
            <a:ext cx="3172460" cy="237998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阶段二：识</a:t>
            </a:r>
            <a:r>
              <a:rPr lang="zh-CN" altLang="en-US" sz="3200" b="1" dirty="0">
                <a:cs typeface="+mn-ea"/>
                <a:sym typeface="+mn-lt"/>
              </a:rPr>
              <a:t>艾</a:t>
            </a:r>
            <a:endParaRPr lang="zh-CN" altLang="en-US" sz="3200" b="1" dirty="0">
              <a:cs typeface="+mn-ea"/>
              <a:sym typeface="+mn-lt"/>
            </a:endParaRPr>
          </a:p>
        </p:txBody>
      </p:sp>
      <p:sp>
        <p:nvSpPr>
          <p:cNvPr id="4" name="文本框 3"/>
          <p:cNvSpPr txBox="1"/>
          <p:nvPr/>
        </p:nvSpPr>
        <p:spPr>
          <a:xfrm>
            <a:off x="793115" y="1463040"/>
            <a:ext cx="9344025" cy="3534410"/>
          </a:xfrm>
          <a:prstGeom prst="rect">
            <a:avLst/>
          </a:prstGeom>
        </p:spPr>
        <p:txBody>
          <a:bodyPr wrap="square">
            <a:noAutofit/>
            <a:extLst>
              <a:ext uri="{4A0BC546-FE56-4ADE-93B0-CB8AF2F6F144}">
                <wpsdc:textFrameExt xmlns:wpsdc="http://www.wps.cn/officeDocument/2022/drawingmlCustomData" type="text"/>
              </a:ext>
            </a:extLst>
          </a:bodyPr>
          <a:p>
            <a:pPr algn="l"/>
            <a:r>
              <a:rPr lang="en-US" altLang="zh-CN" sz="2400">
                <a:latin typeface="Arial" panose="020B0604020202020204" pitchFamily="34" charset="0"/>
                <a:ea typeface="微软雅黑" panose="020B0503020204020204" charset="-122"/>
              </a:rPr>
              <a:t>1.</a:t>
            </a:r>
            <a:r>
              <a:rPr lang="zh-CN" altLang="en-US" sz="2400">
                <a:latin typeface="Arial" panose="020B0604020202020204" pitchFamily="34" charset="0"/>
                <a:ea typeface="微软雅黑" panose="020B0503020204020204" charset="-122"/>
              </a:rPr>
              <a:t>艾草</a:t>
            </a:r>
            <a:r>
              <a:rPr lang="zh-CN" altLang="en-US" sz="2400">
                <a:latin typeface="Arial" panose="020B0604020202020204" pitchFamily="34" charset="0"/>
                <a:ea typeface="微软雅黑" panose="020B0503020204020204" charset="-122"/>
              </a:rPr>
              <a:t>大调查</a:t>
            </a:r>
            <a:endParaRPr lang="zh-CN" altLang="en-US" sz="2400">
              <a:latin typeface="Arial" panose="020B0604020202020204" pitchFamily="34" charset="0"/>
              <a:ea typeface="微软雅黑" panose="020B0503020204020204" charset="-122"/>
            </a:endParaRPr>
          </a:p>
        </p:txBody>
      </p:sp>
      <p:pic>
        <p:nvPicPr>
          <p:cNvPr id="3" name="图片 2" descr="ac66b918d6e25e79249a49f77f1ae791"/>
          <p:cNvPicPr>
            <a:picLocks noChangeAspect="1"/>
          </p:cNvPicPr>
          <p:nvPr/>
        </p:nvPicPr>
        <p:blipFill>
          <a:blip r:embed="rId1"/>
          <a:stretch>
            <a:fillRect/>
          </a:stretch>
        </p:blipFill>
        <p:spPr>
          <a:xfrm rot="16200000">
            <a:off x="8474075" y="1673225"/>
            <a:ext cx="3511550" cy="3386455"/>
          </a:xfrm>
          <a:prstGeom prst="rect">
            <a:avLst/>
          </a:prstGeom>
        </p:spPr>
      </p:pic>
      <p:pic>
        <p:nvPicPr>
          <p:cNvPr id="5" name="图片 4" descr="06211ebca450129549a91053ebfd44ff"/>
          <p:cNvPicPr>
            <a:picLocks noChangeAspect="1"/>
          </p:cNvPicPr>
          <p:nvPr/>
        </p:nvPicPr>
        <p:blipFill>
          <a:blip r:embed="rId2"/>
          <a:stretch>
            <a:fillRect/>
          </a:stretch>
        </p:blipFill>
        <p:spPr>
          <a:xfrm>
            <a:off x="4768850" y="1610360"/>
            <a:ext cx="3377565" cy="3510915"/>
          </a:xfrm>
          <a:prstGeom prst="rect">
            <a:avLst/>
          </a:prstGeom>
        </p:spPr>
      </p:pic>
      <p:pic>
        <p:nvPicPr>
          <p:cNvPr id="6" name="图片 5" descr="QQ图片20240619192350"/>
          <p:cNvPicPr>
            <a:picLocks noChangeAspect="1"/>
          </p:cNvPicPr>
          <p:nvPr/>
        </p:nvPicPr>
        <p:blipFill>
          <a:blip r:embed="rId3"/>
          <a:stretch>
            <a:fillRect/>
          </a:stretch>
        </p:blipFill>
        <p:spPr>
          <a:xfrm>
            <a:off x="532130" y="2018665"/>
            <a:ext cx="2848610" cy="2136775"/>
          </a:xfrm>
          <a:prstGeom prst="rect">
            <a:avLst/>
          </a:prstGeom>
        </p:spPr>
      </p:pic>
      <p:pic>
        <p:nvPicPr>
          <p:cNvPr id="7" name="图片 6" descr="QQ图片20240619192421"/>
          <p:cNvPicPr>
            <a:picLocks noChangeAspect="1"/>
          </p:cNvPicPr>
          <p:nvPr/>
        </p:nvPicPr>
        <p:blipFill>
          <a:blip r:embed="rId4"/>
          <a:stretch>
            <a:fillRect/>
          </a:stretch>
        </p:blipFill>
        <p:spPr>
          <a:xfrm>
            <a:off x="532130" y="4398010"/>
            <a:ext cx="1750695" cy="2334260"/>
          </a:xfrm>
          <a:prstGeom prst="rect">
            <a:avLst/>
          </a:prstGeom>
        </p:spPr>
      </p:pic>
      <p:pic>
        <p:nvPicPr>
          <p:cNvPr id="8" name="图片 7" descr="QQ图片20240619192504"/>
          <p:cNvPicPr>
            <a:picLocks noChangeAspect="1"/>
          </p:cNvPicPr>
          <p:nvPr/>
        </p:nvPicPr>
        <p:blipFill>
          <a:blip r:embed="rId5"/>
          <a:stretch>
            <a:fillRect/>
          </a:stretch>
        </p:blipFill>
        <p:spPr>
          <a:xfrm>
            <a:off x="2472690" y="4398010"/>
            <a:ext cx="1750060" cy="2333625"/>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阶段二：识</a:t>
            </a:r>
            <a:r>
              <a:rPr lang="zh-CN" altLang="en-US" sz="3200" b="1" dirty="0">
                <a:cs typeface="+mn-ea"/>
                <a:sym typeface="+mn-lt"/>
              </a:rPr>
              <a:t>艾</a:t>
            </a:r>
            <a:endParaRPr lang="zh-CN" altLang="en-US" sz="3200" b="1" dirty="0">
              <a:cs typeface="+mn-ea"/>
              <a:sym typeface="+mn-lt"/>
            </a:endParaRPr>
          </a:p>
        </p:txBody>
      </p:sp>
      <p:sp>
        <p:nvSpPr>
          <p:cNvPr id="4" name="文本框 3"/>
          <p:cNvSpPr txBox="1"/>
          <p:nvPr/>
        </p:nvSpPr>
        <p:spPr>
          <a:xfrm>
            <a:off x="793115" y="1463040"/>
            <a:ext cx="9344025" cy="3534410"/>
          </a:xfrm>
          <a:prstGeom prst="rect">
            <a:avLst/>
          </a:prstGeom>
        </p:spPr>
        <p:txBody>
          <a:bodyPr wrap="square">
            <a:noAutofit/>
            <a:extLst>
              <a:ext uri="{4A0BC546-FE56-4ADE-93B0-CB8AF2F6F144}">
                <wpsdc:textFrameExt xmlns:wpsdc="http://www.wps.cn/officeDocument/2022/drawingmlCustomData" type="text"/>
              </a:ext>
            </a:extLst>
          </a:bodyPr>
          <a:p>
            <a:pPr algn="l"/>
            <a:r>
              <a:rPr lang="en-US" altLang="zh-CN" sz="2400">
                <a:latin typeface="Arial" panose="020B0604020202020204" pitchFamily="34" charset="0"/>
                <a:ea typeface="微软雅黑" panose="020B0503020204020204" charset="-122"/>
              </a:rPr>
              <a:t>1.</a:t>
            </a:r>
            <a:r>
              <a:rPr lang="zh-CN" altLang="en-US" sz="2400">
                <a:latin typeface="Arial" panose="020B0604020202020204" pitchFamily="34" charset="0"/>
                <a:ea typeface="微软雅黑" panose="020B0503020204020204" charset="-122"/>
              </a:rPr>
              <a:t>辨别</a:t>
            </a:r>
            <a:r>
              <a:rPr lang="zh-CN" altLang="en-US" sz="2400">
                <a:latin typeface="Arial" panose="020B0604020202020204" pitchFamily="34" charset="0"/>
                <a:ea typeface="微软雅黑" panose="020B0503020204020204" charset="-122"/>
              </a:rPr>
              <a:t>艾草</a:t>
            </a:r>
            <a:endParaRPr lang="zh-CN" altLang="en-US" sz="2400">
              <a:latin typeface="Arial" panose="020B0604020202020204" pitchFamily="34" charset="0"/>
              <a:ea typeface="微软雅黑" panose="020B0503020204020204" charset="-122"/>
            </a:endParaRPr>
          </a:p>
        </p:txBody>
      </p:sp>
      <p:pic>
        <p:nvPicPr>
          <p:cNvPr id="9" name="图片 8" descr="38a705b129272ea76f53acc0b9c1db27"/>
          <p:cNvPicPr>
            <a:picLocks noChangeAspect="1"/>
          </p:cNvPicPr>
          <p:nvPr/>
        </p:nvPicPr>
        <p:blipFill>
          <a:blip r:embed="rId1"/>
          <a:stretch>
            <a:fillRect/>
          </a:stretch>
        </p:blipFill>
        <p:spPr>
          <a:xfrm>
            <a:off x="596900" y="2661920"/>
            <a:ext cx="3895725" cy="2921635"/>
          </a:xfrm>
          <a:prstGeom prst="rect">
            <a:avLst/>
          </a:prstGeom>
        </p:spPr>
      </p:pic>
      <p:pic>
        <p:nvPicPr>
          <p:cNvPr id="11" name="图片 10" descr="4db580b1a6a88e54e7d61c98cb11912c"/>
          <p:cNvPicPr>
            <a:picLocks noChangeAspect="1"/>
          </p:cNvPicPr>
          <p:nvPr/>
        </p:nvPicPr>
        <p:blipFill>
          <a:blip r:embed="rId2"/>
          <a:stretch>
            <a:fillRect/>
          </a:stretch>
        </p:blipFill>
        <p:spPr>
          <a:xfrm>
            <a:off x="4782820" y="1586865"/>
            <a:ext cx="2091690" cy="2788285"/>
          </a:xfrm>
          <a:prstGeom prst="rect">
            <a:avLst/>
          </a:prstGeom>
        </p:spPr>
      </p:pic>
      <p:pic>
        <p:nvPicPr>
          <p:cNvPr id="12" name="图片 11" descr="32c1675af339f31bdddfb05d05cb0536"/>
          <p:cNvPicPr>
            <a:picLocks noChangeAspect="1"/>
          </p:cNvPicPr>
          <p:nvPr/>
        </p:nvPicPr>
        <p:blipFill>
          <a:blip r:embed="rId3"/>
          <a:stretch>
            <a:fillRect/>
          </a:stretch>
        </p:blipFill>
        <p:spPr>
          <a:xfrm>
            <a:off x="7164705" y="1586865"/>
            <a:ext cx="2092325" cy="2788285"/>
          </a:xfrm>
          <a:prstGeom prst="rect">
            <a:avLst/>
          </a:prstGeom>
        </p:spPr>
      </p:pic>
      <p:pic>
        <p:nvPicPr>
          <p:cNvPr id="13" name="图片 12" descr="a92e7f184b8f4247993bb8716cf49588"/>
          <p:cNvPicPr>
            <a:picLocks noChangeAspect="1"/>
          </p:cNvPicPr>
          <p:nvPr/>
        </p:nvPicPr>
        <p:blipFill>
          <a:blip r:embed="rId4"/>
          <a:stretch>
            <a:fillRect/>
          </a:stretch>
        </p:blipFill>
        <p:spPr>
          <a:xfrm>
            <a:off x="9485630" y="1586865"/>
            <a:ext cx="2105025" cy="2804795"/>
          </a:xfrm>
          <a:prstGeom prst="rect">
            <a:avLst/>
          </a:prstGeom>
        </p:spPr>
      </p:pic>
      <p:sp>
        <p:nvSpPr>
          <p:cNvPr id="14" name="文本框 13"/>
          <p:cNvSpPr txBox="1"/>
          <p:nvPr/>
        </p:nvSpPr>
        <p:spPr>
          <a:xfrm>
            <a:off x="5182235" y="4629150"/>
            <a:ext cx="5638800" cy="368300"/>
          </a:xfrm>
          <a:prstGeom prst="rect">
            <a:avLst/>
          </a:prstGeom>
        </p:spPr>
        <p:txBody>
          <a:bodyPr wrap="square">
            <a:spAutoFit/>
            <a:extLst>
              <a:ext uri="{4A0BC546-FE56-4ADE-93B0-CB8AF2F6F144}">
                <wpsdc:textFrameExt xmlns:wpsdc="http://www.wps.cn/officeDocument/2022/drawingmlCustomData" type="text"/>
              </a:ext>
            </a:extLst>
          </a:bodyPr>
          <a:p>
            <a:pPr algn="l"/>
            <a:r>
              <a:rPr lang="en-US" altLang="zh-CN" sz="1800">
                <a:latin typeface="Arial" panose="020B0604020202020204" pitchFamily="34" charset="0"/>
                <a:ea typeface="微软雅黑" panose="020B0503020204020204" charset="-122"/>
              </a:rPr>
              <a:t>·</a:t>
            </a:r>
            <a:r>
              <a:rPr lang="zh-CN" altLang="en-US" sz="1800">
                <a:latin typeface="Arial" panose="020B0604020202020204" pitchFamily="34" charset="0"/>
                <a:ea typeface="微软雅黑" panose="020B0503020204020204" charset="-122"/>
              </a:rPr>
              <a:t>艾草是绿色的，但是没有菊花叶子颜色深。</a:t>
            </a:r>
            <a:endParaRPr lang="zh-CN" altLang="en-US" sz="1800">
              <a:latin typeface="Arial" panose="020B0604020202020204" pitchFamily="34" charset="0"/>
              <a:ea typeface="微软雅黑" panose="020B0503020204020204" charset="-122"/>
            </a:endParaRPr>
          </a:p>
        </p:txBody>
      </p:sp>
      <p:sp>
        <p:nvSpPr>
          <p:cNvPr id="15" name="文本框 14"/>
          <p:cNvSpPr txBox="1"/>
          <p:nvPr/>
        </p:nvSpPr>
        <p:spPr>
          <a:xfrm>
            <a:off x="5247640" y="4997450"/>
            <a:ext cx="5638800" cy="1198880"/>
          </a:xfrm>
          <a:prstGeom prst="rect">
            <a:avLst/>
          </a:prstGeom>
        </p:spPr>
        <p:txBody>
          <a:bodyPr wrap="square">
            <a:spAutoFit/>
            <a:extLst>
              <a:ext uri="{4A0BC546-FE56-4ADE-93B0-CB8AF2F6F144}">
                <wpsdc:textFrameExt xmlns:wpsdc="http://www.wps.cn/officeDocument/2022/drawingmlCustomData" type="text"/>
              </a:ext>
            </a:extLst>
          </a:bodyPr>
          <a:p>
            <a:pPr algn="l"/>
            <a:r>
              <a:rPr lang="en-US" altLang="zh-CN" sz="1800">
                <a:latin typeface="Arial" panose="020B0604020202020204" pitchFamily="34" charset="0"/>
                <a:ea typeface="微软雅黑" panose="020B0503020204020204" charset="-122"/>
              </a:rPr>
              <a:t>·</a:t>
            </a:r>
            <a:r>
              <a:rPr lang="zh-CN" altLang="en-US" sz="1800">
                <a:latin typeface="Arial" panose="020B0604020202020204" pitchFamily="34" charset="0"/>
                <a:ea typeface="微软雅黑" panose="020B0503020204020204" charset="-122"/>
              </a:rPr>
              <a:t>艾草一株上面有很多叶子，不是特别</a:t>
            </a:r>
            <a:r>
              <a:rPr lang="zh-CN" altLang="en-US" sz="1800">
                <a:latin typeface="Arial" panose="020B0604020202020204" pitchFamily="34" charset="0"/>
                <a:ea typeface="微软雅黑" panose="020B0503020204020204" charset="-122"/>
              </a:rPr>
              <a:t>密。</a:t>
            </a:r>
            <a:endParaRPr lang="zh-CN" altLang="en-US" sz="1800">
              <a:latin typeface="Arial" panose="020B0604020202020204" pitchFamily="34" charset="0"/>
              <a:ea typeface="微软雅黑" panose="020B0503020204020204" charset="-122"/>
            </a:endParaRPr>
          </a:p>
          <a:p>
            <a:pPr algn="l"/>
            <a:r>
              <a:rPr lang="en-US" altLang="zh-CN" sz="1800">
                <a:latin typeface="Arial" panose="020B0604020202020204" pitchFamily="34" charset="0"/>
                <a:ea typeface="微软雅黑" panose="020B0503020204020204" charset="-122"/>
              </a:rPr>
              <a:t>·</a:t>
            </a:r>
            <a:r>
              <a:rPr lang="zh-CN" altLang="en-US" sz="1800">
                <a:latin typeface="Arial" panose="020B0604020202020204" pitchFamily="34" charset="0"/>
                <a:ea typeface="微软雅黑" panose="020B0503020204020204" charset="-122"/>
              </a:rPr>
              <a:t>艾草背面颜色浅且有小绒毛，前面颜色</a:t>
            </a:r>
            <a:r>
              <a:rPr lang="zh-CN" altLang="en-US" sz="1800">
                <a:latin typeface="Arial" panose="020B0604020202020204" pitchFamily="34" charset="0"/>
                <a:ea typeface="微软雅黑" panose="020B0503020204020204" charset="-122"/>
              </a:rPr>
              <a:t>深。</a:t>
            </a:r>
            <a:endParaRPr lang="zh-CN" altLang="en-US" sz="1800">
              <a:latin typeface="Arial" panose="020B0604020202020204" pitchFamily="34" charset="0"/>
              <a:ea typeface="微软雅黑" panose="020B0503020204020204" charset="-122"/>
            </a:endParaRPr>
          </a:p>
          <a:p>
            <a:pPr algn="l"/>
            <a:r>
              <a:rPr lang="en-US" altLang="zh-CN" sz="1800">
                <a:latin typeface="Arial" panose="020B0604020202020204" pitchFamily="34" charset="0"/>
                <a:ea typeface="微软雅黑" panose="020B0503020204020204" charset="-122"/>
              </a:rPr>
              <a:t>·</a:t>
            </a:r>
            <a:r>
              <a:rPr lang="zh-CN" altLang="en-US" sz="1800">
                <a:latin typeface="Arial" panose="020B0604020202020204" pitchFamily="34" charset="0"/>
                <a:ea typeface="微软雅黑" panose="020B0503020204020204" charset="-122"/>
              </a:rPr>
              <a:t>艾草闻起来是重要的</a:t>
            </a:r>
            <a:r>
              <a:rPr lang="zh-CN" altLang="en-US" sz="1800">
                <a:latin typeface="Arial" panose="020B0604020202020204" pitchFamily="34" charset="0"/>
                <a:ea typeface="微软雅黑" panose="020B0503020204020204" charset="-122"/>
              </a:rPr>
              <a:t>味道</a:t>
            </a:r>
            <a:endParaRPr lang="zh-CN" altLang="en-US" sz="1800">
              <a:latin typeface="Arial" panose="020B0604020202020204" pitchFamily="34" charset="0"/>
              <a:ea typeface="微软雅黑" panose="020B0503020204020204" charset="-122"/>
            </a:endParaRPr>
          </a:p>
          <a:p>
            <a:pPr algn="l"/>
            <a:r>
              <a:rPr lang="en-US" altLang="zh-CN" sz="1800">
                <a:latin typeface="Arial" panose="020B0604020202020204" pitchFamily="34" charset="0"/>
                <a:ea typeface="微软雅黑" panose="020B0503020204020204" charset="-122"/>
              </a:rPr>
              <a:t>·</a:t>
            </a:r>
            <a:r>
              <a:rPr lang="zh-CN" altLang="en-US" sz="1800">
                <a:latin typeface="Arial" panose="020B0604020202020204" pitchFamily="34" charset="0"/>
                <a:ea typeface="微软雅黑" panose="020B0503020204020204" charset="-122"/>
              </a:rPr>
              <a:t>艾草的茎摸上去有</a:t>
            </a:r>
            <a:r>
              <a:rPr lang="zh-CN" altLang="en-US" sz="1800">
                <a:latin typeface="Arial" panose="020B0604020202020204" pitchFamily="34" charset="0"/>
                <a:ea typeface="微软雅黑" panose="020B0503020204020204" charset="-122"/>
              </a:rPr>
              <a:t>棱角。</a:t>
            </a:r>
            <a:endParaRPr lang="zh-CN" altLang="en-US" sz="1800">
              <a:latin typeface="Arial" panose="020B0604020202020204" pitchFamily="34" charset="0"/>
              <a:ea typeface="微软雅黑" panose="020B0503020204020204"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阶段二：识</a:t>
            </a:r>
            <a:r>
              <a:rPr lang="zh-CN" altLang="en-US" sz="3200" b="1" dirty="0">
                <a:cs typeface="+mn-ea"/>
                <a:sym typeface="+mn-lt"/>
              </a:rPr>
              <a:t>艾</a:t>
            </a:r>
            <a:endParaRPr lang="zh-CN" altLang="en-US" sz="3200" b="1" dirty="0">
              <a:cs typeface="+mn-ea"/>
              <a:sym typeface="+mn-lt"/>
            </a:endParaRPr>
          </a:p>
        </p:txBody>
      </p:sp>
      <p:sp>
        <p:nvSpPr>
          <p:cNvPr id="4" name="文本框 3"/>
          <p:cNvSpPr txBox="1"/>
          <p:nvPr/>
        </p:nvSpPr>
        <p:spPr>
          <a:xfrm>
            <a:off x="1325880" y="1745615"/>
            <a:ext cx="9344025" cy="3534410"/>
          </a:xfrm>
          <a:prstGeom prst="rect">
            <a:avLst/>
          </a:prstGeom>
        </p:spPr>
        <p:txBody>
          <a:bodyPr wrap="square">
            <a:noAutofit/>
            <a:extLst>
              <a:ext uri="{4A0BC546-FE56-4ADE-93B0-CB8AF2F6F144}">
                <wpsdc:textFrameExt xmlns:wpsdc="http://www.wps.cn/officeDocument/2022/drawingmlCustomData" type="text"/>
              </a:ext>
            </a:extLst>
          </a:bodyPr>
          <a:p>
            <a:pPr algn="l"/>
            <a:r>
              <a:rPr lang="zh-CN" altLang="en-US" sz="2400">
                <a:latin typeface="Arial" panose="020B0604020202020204" pitchFamily="34" charset="0"/>
                <a:ea typeface="微软雅黑" panose="020B0503020204020204" charset="-122"/>
              </a:rPr>
              <a:t>教师的思考：</a:t>
            </a:r>
            <a:endParaRPr lang="zh-CN" altLang="en-US" sz="2400">
              <a:latin typeface="Arial" panose="020B0604020202020204" pitchFamily="34" charset="0"/>
              <a:ea typeface="微软雅黑" panose="020B0503020204020204" charset="-122"/>
            </a:endParaRPr>
          </a:p>
          <a:p>
            <a:pPr algn="l"/>
            <a:r>
              <a:rPr lang="zh-CN" altLang="en-US" sz="2400">
                <a:latin typeface="Arial" panose="020B0604020202020204" pitchFamily="34" charset="0"/>
                <a:ea typeface="微软雅黑" panose="020B0503020204020204" charset="-122"/>
              </a:rPr>
              <a:t> </a:t>
            </a:r>
            <a:r>
              <a:rPr lang="en-US" altLang="zh-CN" sz="2400">
                <a:latin typeface="Arial" panose="020B0604020202020204" pitchFamily="34" charset="0"/>
                <a:ea typeface="微软雅黑" panose="020B0503020204020204" charset="-122"/>
              </a:rPr>
              <a:t>      </a:t>
            </a:r>
            <a:r>
              <a:rPr lang="zh-CN" altLang="en-US" sz="2400">
                <a:latin typeface="Arial" panose="020B0604020202020204" pitchFamily="34" charset="0"/>
                <a:ea typeface="微软雅黑" panose="020B0503020204020204" charset="-122"/>
              </a:rPr>
              <a:t>陈鹤琴曾说：“凡是儿童能做的让他自己做，凡是儿童能自己想的就让他们自己想，鼓励儿童发现自己的世界。”孩子对周围的事物和现象有着与生俱来的好奇心和探索与，并以自己的方式与周围世界相互作用。</a:t>
            </a:r>
            <a:endParaRPr lang="zh-CN" altLang="en-US" sz="2400">
              <a:latin typeface="Arial" panose="020B0604020202020204" pitchFamily="34" charset="0"/>
              <a:ea typeface="微软雅黑" panose="020B0503020204020204" charset="-122"/>
            </a:endParaRPr>
          </a:p>
          <a:p>
            <a:pPr algn="l"/>
            <a:r>
              <a:rPr lang="zh-CN" altLang="en-US" sz="2400">
                <a:latin typeface="Arial" panose="020B0604020202020204" pitchFamily="34" charset="0"/>
                <a:ea typeface="微软雅黑" panose="020B0503020204020204" charset="-122"/>
              </a:rPr>
              <a:t> </a:t>
            </a:r>
            <a:r>
              <a:rPr lang="en-US" altLang="zh-CN" sz="2400">
                <a:latin typeface="Arial" panose="020B0604020202020204" pitchFamily="34" charset="0"/>
                <a:ea typeface="微软雅黑" panose="020B0503020204020204" charset="-122"/>
              </a:rPr>
              <a:t>      </a:t>
            </a:r>
            <a:r>
              <a:rPr lang="zh-CN" altLang="en-US" sz="2400">
                <a:latin typeface="Arial" panose="020B0604020202020204" pitchFamily="34" charset="0"/>
                <a:ea typeface="微软雅黑" panose="020B0503020204020204" charset="-122"/>
              </a:rPr>
              <a:t>教师应该支持幼儿的寻求和探索，引导他们探索未知世界。与此同时，幼儿园应该与家庭和社区密切联系，运用各类教育资源，共同为幼儿的发展创造良好的条件。所以我们通过以上活动，让幼儿从无经验状态引导他们逐步认识和了解艾草。通过家园合作，师幼互动、幼幼互动中加深了对于艾草的认知。从开始连艾草都找不到，到后来指导艾草的一些细节特点，能与其他植物进行对比辨别，得到经验的收获与提升。</a:t>
            </a:r>
            <a:endParaRPr lang="zh-CN" altLang="en-US" sz="2400">
              <a:latin typeface="Arial" panose="020B0604020202020204" pitchFamily="34" charset="0"/>
              <a:ea typeface="微软雅黑" panose="020B0503020204020204"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阶段三：</a:t>
            </a:r>
            <a:r>
              <a:rPr lang="zh-CN" altLang="en-US" sz="3200" b="1" dirty="0">
                <a:cs typeface="+mn-ea"/>
                <a:sym typeface="+mn-lt"/>
              </a:rPr>
              <a:t>探艾</a:t>
            </a:r>
            <a:endParaRPr lang="zh-CN" altLang="en-US" sz="3200" b="1" dirty="0">
              <a:cs typeface="+mn-ea"/>
              <a:sym typeface="+mn-lt"/>
            </a:endParaRPr>
          </a:p>
        </p:txBody>
      </p:sp>
      <p:sp>
        <p:nvSpPr>
          <p:cNvPr id="4" name="文本框 3"/>
          <p:cNvSpPr txBox="1"/>
          <p:nvPr/>
        </p:nvSpPr>
        <p:spPr>
          <a:xfrm>
            <a:off x="1325880" y="2147570"/>
            <a:ext cx="9344025" cy="3534410"/>
          </a:xfrm>
          <a:prstGeom prst="rect">
            <a:avLst/>
          </a:prstGeom>
        </p:spPr>
        <p:txBody>
          <a:bodyPr wrap="square">
            <a:noAutofit/>
            <a:extLst>
              <a:ext uri="{4A0BC546-FE56-4ADE-93B0-CB8AF2F6F144}">
                <wpsdc:textFrameExt xmlns:wpsdc="http://www.wps.cn/officeDocument/2022/drawingmlCustomData" type="text"/>
              </a:ext>
            </a:extLst>
          </a:bodyPr>
          <a:p>
            <a:pPr algn="l"/>
            <a:r>
              <a:rPr lang="en-US" altLang="zh-CN" sz="2400">
                <a:latin typeface="Arial" panose="020B0604020202020204" pitchFamily="34" charset="0"/>
                <a:ea typeface="微软雅黑" panose="020B0503020204020204" charset="-122"/>
              </a:rPr>
              <a:t>1.</a:t>
            </a:r>
            <a:r>
              <a:rPr lang="zh-CN" altLang="en-US" sz="2400">
                <a:latin typeface="Arial" panose="020B0604020202020204" pitchFamily="34" charset="0"/>
                <a:ea typeface="微软雅黑" panose="020B0503020204020204" charset="-122"/>
              </a:rPr>
              <a:t>绘本引入，打开艾草</a:t>
            </a:r>
            <a:r>
              <a:rPr lang="zh-CN" altLang="en-US" sz="2400">
                <a:latin typeface="Arial" panose="020B0604020202020204" pitchFamily="34" charset="0"/>
                <a:ea typeface="微软雅黑" panose="020B0503020204020204" charset="-122"/>
              </a:rPr>
              <a:t>新世界</a:t>
            </a:r>
            <a:endParaRPr lang="zh-CN" altLang="en-US" sz="2400">
              <a:latin typeface="Arial" panose="020B0604020202020204" pitchFamily="34" charset="0"/>
              <a:ea typeface="微软雅黑" panose="020B0503020204020204" charset="-122"/>
            </a:endParaRPr>
          </a:p>
        </p:txBody>
      </p:sp>
      <p:pic>
        <p:nvPicPr>
          <p:cNvPr id="3" name="图片 2" descr="6eee3bdeac2cc1371c32098c44833053"/>
          <p:cNvPicPr>
            <a:picLocks noChangeAspect="1"/>
          </p:cNvPicPr>
          <p:nvPr/>
        </p:nvPicPr>
        <p:blipFill>
          <a:blip r:embed="rId1"/>
          <a:stretch>
            <a:fillRect/>
          </a:stretch>
        </p:blipFill>
        <p:spPr>
          <a:xfrm>
            <a:off x="749300" y="3072765"/>
            <a:ext cx="3851910" cy="2889250"/>
          </a:xfrm>
          <a:prstGeom prst="rect">
            <a:avLst/>
          </a:prstGeom>
        </p:spPr>
      </p:pic>
      <p:pic>
        <p:nvPicPr>
          <p:cNvPr id="5" name="图片 4" descr="7ddb1b90c5975d365441a21a8b48c2b8"/>
          <p:cNvPicPr>
            <a:picLocks noChangeAspect="1"/>
          </p:cNvPicPr>
          <p:nvPr/>
        </p:nvPicPr>
        <p:blipFill>
          <a:blip r:embed="rId2"/>
          <a:stretch>
            <a:fillRect/>
          </a:stretch>
        </p:blipFill>
        <p:spPr>
          <a:xfrm>
            <a:off x="5921375" y="1664970"/>
            <a:ext cx="2430145" cy="1822450"/>
          </a:xfrm>
          <a:prstGeom prst="rect">
            <a:avLst/>
          </a:prstGeom>
        </p:spPr>
      </p:pic>
      <p:pic>
        <p:nvPicPr>
          <p:cNvPr id="6" name="图片 5" descr="fdecfad4befc3598c235d133ab9b6435"/>
          <p:cNvPicPr>
            <a:picLocks noChangeAspect="1"/>
          </p:cNvPicPr>
          <p:nvPr/>
        </p:nvPicPr>
        <p:blipFill>
          <a:blip r:embed="rId3"/>
          <a:stretch>
            <a:fillRect/>
          </a:stretch>
        </p:blipFill>
        <p:spPr>
          <a:xfrm>
            <a:off x="8909685" y="1664970"/>
            <a:ext cx="2105025" cy="1978660"/>
          </a:xfrm>
          <a:prstGeom prst="rect">
            <a:avLst/>
          </a:prstGeom>
        </p:spPr>
      </p:pic>
      <p:pic>
        <p:nvPicPr>
          <p:cNvPr id="7" name="图片 6" descr="62a8cf194323674d269f9e3725ff5eee"/>
          <p:cNvPicPr>
            <a:picLocks noChangeAspect="1"/>
          </p:cNvPicPr>
          <p:nvPr/>
        </p:nvPicPr>
        <p:blipFill>
          <a:blip r:embed="rId4"/>
          <a:stretch>
            <a:fillRect/>
          </a:stretch>
        </p:blipFill>
        <p:spPr>
          <a:xfrm>
            <a:off x="5042535" y="3844290"/>
            <a:ext cx="3170555" cy="2378075"/>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阶段三：探</a:t>
            </a:r>
            <a:r>
              <a:rPr lang="zh-CN" altLang="en-US" sz="3200" b="1" dirty="0">
                <a:cs typeface="+mn-ea"/>
                <a:sym typeface="+mn-lt"/>
              </a:rPr>
              <a:t>艾</a:t>
            </a:r>
            <a:endParaRPr lang="zh-CN" altLang="en-US" sz="3200" b="1" dirty="0">
              <a:cs typeface="+mn-ea"/>
              <a:sym typeface="+mn-lt"/>
            </a:endParaRPr>
          </a:p>
        </p:txBody>
      </p:sp>
      <p:sp>
        <p:nvSpPr>
          <p:cNvPr id="4" name="文本框 3"/>
          <p:cNvSpPr txBox="1"/>
          <p:nvPr/>
        </p:nvSpPr>
        <p:spPr>
          <a:xfrm>
            <a:off x="717550" y="1661795"/>
            <a:ext cx="9344025" cy="3534410"/>
          </a:xfrm>
          <a:prstGeom prst="rect">
            <a:avLst/>
          </a:prstGeom>
        </p:spPr>
        <p:txBody>
          <a:bodyPr wrap="square">
            <a:noAutofit/>
            <a:extLst>
              <a:ext uri="{4A0BC546-FE56-4ADE-93B0-CB8AF2F6F144}">
                <wpsdc:textFrameExt xmlns:wpsdc="http://www.wps.cn/officeDocument/2022/drawingmlCustomData" type="text"/>
              </a:ext>
            </a:extLst>
          </a:bodyPr>
          <a:p>
            <a:pPr algn="l"/>
            <a:r>
              <a:rPr lang="en-US" altLang="zh-CN" sz="2400">
                <a:latin typeface="Arial" panose="020B0604020202020204" pitchFamily="34" charset="0"/>
                <a:ea typeface="微软雅黑" panose="020B0503020204020204" charset="-122"/>
              </a:rPr>
              <a:t>1.</a:t>
            </a:r>
            <a:r>
              <a:rPr lang="zh-CN" altLang="en-US" sz="2400">
                <a:latin typeface="Arial" panose="020B0604020202020204" pitchFamily="34" charset="0"/>
                <a:ea typeface="微软雅黑" panose="020B0503020204020204" charset="-122"/>
              </a:rPr>
              <a:t>艾草的</a:t>
            </a:r>
            <a:r>
              <a:rPr lang="zh-CN" altLang="en-US" sz="2400">
                <a:latin typeface="Arial" panose="020B0604020202020204" pitchFamily="34" charset="0"/>
                <a:ea typeface="微软雅黑" panose="020B0503020204020204" charset="-122"/>
              </a:rPr>
              <a:t>作用</a:t>
            </a:r>
            <a:endParaRPr lang="zh-CN" altLang="en-US" sz="2400">
              <a:latin typeface="Arial" panose="020B0604020202020204" pitchFamily="34" charset="0"/>
              <a:ea typeface="微软雅黑" panose="020B0503020204020204" charset="-122"/>
            </a:endParaRPr>
          </a:p>
          <a:p>
            <a:pPr algn="l"/>
            <a:endParaRPr lang="zh-CN" altLang="en-US" sz="2400">
              <a:latin typeface="Arial" panose="020B0604020202020204" pitchFamily="34" charset="0"/>
              <a:ea typeface="微软雅黑" panose="020B0503020204020204" charset="-122"/>
            </a:endParaRPr>
          </a:p>
          <a:p>
            <a:pPr algn="l"/>
            <a:r>
              <a:rPr lang="zh-CN" altLang="en-US" sz="2400">
                <a:latin typeface="Arial" panose="020B0604020202020204" pitchFamily="34" charset="0"/>
                <a:ea typeface="微软雅黑" panose="020B0503020204020204" charset="-122"/>
              </a:rPr>
              <a:t>食用价值：艾草的嫩芽可以制作美味的食物，比如青团、艾草饼、艾草果冻</a:t>
            </a:r>
            <a:endParaRPr lang="zh-CN" altLang="en-US" sz="2400">
              <a:latin typeface="Arial" panose="020B0604020202020204" pitchFamily="34" charset="0"/>
              <a:ea typeface="微软雅黑" panose="020B0503020204020204" charset="-122"/>
            </a:endParaRPr>
          </a:p>
          <a:p>
            <a:pPr algn="l"/>
            <a:endParaRPr lang="zh-CN" altLang="en-US" sz="2400">
              <a:latin typeface="Arial" panose="020B0604020202020204" pitchFamily="34" charset="0"/>
              <a:ea typeface="微软雅黑" panose="020B0503020204020204" charset="-122"/>
            </a:endParaRPr>
          </a:p>
          <a:p>
            <a:pPr algn="l"/>
            <a:r>
              <a:rPr lang="zh-CN" altLang="en-US" sz="2400">
                <a:latin typeface="Arial" panose="020B0604020202020204" pitchFamily="34" charset="0"/>
                <a:ea typeface="微软雅黑" panose="020B0503020204020204" charset="-122"/>
              </a:rPr>
              <a:t>生活作用：可以用来泡脚，洗澡、泡茶，可以制作很多生活用品，比如香囊、香皂、驱蚊水等。</a:t>
            </a:r>
            <a:endParaRPr lang="zh-CN" altLang="en-US" sz="2400">
              <a:latin typeface="Arial" panose="020B0604020202020204" pitchFamily="34" charset="0"/>
              <a:ea typeface="微软雅黑" panose="020B0503020204020204"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en-US" altLang="zh-CN" sz="3200" b="1" dirty="0">
                <a:cs typeface="+mn-ea"/>
                <a:sym typeface="+mn-lt"/>
              </a:rPr>
              <a:t>2.</a:t>
            </a:r>
            <a:r>
              <a:rPr sz="3200" b="1" dirty="0">
                <a:cs typeface="+mn-ea"/>
                <a:sym typeface="+mn-lt"/>
              </a:rPr>
              <a:t>艾草的作用之</a:t>
            </a:r>
            <a:r>
              <a:rPr sz="3200" b="1" dirty="0">
                <a:cs typeface="+mn-ea"/>
                <a:sym typeface="+mn-lt"/>
              </a:rPr>
              <a:t>药用价值</a:t>
            </a:r>
            <a:endParaRPr sz="3200" b="1" dirty="0">
              <a:cs typeface="+mn-ea"/>
              <a:sym typeface="+mn-lt"/>
            </a:endParaRPr>
          </a:p>
        </p:txBody>
      </p:sp>
      <p:sp>
        <p:nvSpPr>
          <p:cNvPr id="4" name="文本框 3"/>
          <p:cNvSpPr txBox="1"/>
          <p:nvPr/>
        </p:nvSpPr>
        <p:spPr>
          <a:xfrm>
            <a:off x="717550" y="1661795"/>
            <a:ext cx="1694815" cy="731520"/>
          </a:xfrm>
          <a:prstGeom prst="rect">
            <a:avLst/>
          </a:prstGeom>
        </p:spPr>
        <p:txBody>
          <a:bodyPr wrap="square">
            <a:noAutofit/>
            <a:extLst>
              <a:ext uri="{4A0BC546-FE56-4ADE-93B0-CB8AF2F6F144}">
                <wpsdc:textFrameExt xmlns:wpsdc="http://www.wps.cn/officeDocument/2022/drawingmlCustomData" type="text"/>
              </a:ext>
            </a:extLst>
          </a:bodyPr>
          <a:p>
            <a:pPr algn="l"/>
            <a:r>
              <a:rPr lang="zh-CN" altLang="en-US" sz="2400">
                <a:latin typeface="Arial" panose="020B0604020202020204" pitchFamily="34" charset="0"/>
                <a:ea typeface="微软雅黑" panose="020B0503020204020204" charset="-122"/>
              </a:rPr>
              <a:t>家长</a:t>
            </a:r>
            <a:r>
              <a:rPr lang="zh-CN" altLang="en-US" sz="2400">
                <a:latin typeface="Arial" panose="020B0604020202020204" pitchFamily="34" charset="0"/>
                <a:ea typeface="微软雅黑" panose="020B0503020204020204" charset="-122"/>
              </a:rPr>
              <a:t>助教</a:t>
            </a:r>
            <a:endParaRPr lang="zh-CN" altLang="en-US" sz="2400">
              <a:latin typeface="Arial" panose="020B0604020202020204" pitchFamily="34" charset="0"/>
              <a:ea typeface="微软雅黑" panose="020B0503020204020204" charset="-122"/>
            </a:endParaRPr>
          </a:p>
          <a:p>
            <a:pPr algn="l"/>
            <a:endParaRPr lang="zh-CN" altLang="en-US" sz="2400">
              <a:latin typeface="Arial" panose="020B0604020202020204" pitchFamily="34" charset="0"/>
              <a:ea typeface="微软雅黑" panose="020B0503020204020204" charset="-122"/>
            </a:endParaRPr>
          </a:p>
          <a:p>
            <a:pPr algn="l"/>
            <a:endParaRPr lang="zh-CN" altLang="en-US" sz="2400">
              <a:latin typeface="Arial" panose="020B0604020202020204" pitchFamily="34" charset="0"/>
              <a:ea typeface="微软雅黑" panose="020B0503020204020204" charset="-122"/>
            </a:endParaRPr>
          </a:p>
        </p:txBody>
      </p:sp>
      <p:pic>
        <p:nvPicPr>
          <p:cNvPr id="3" name="图片 2" descr="b55c478487fc6ec50f16017ad3597a74"/>
          <p:cNvPicPr>
            <a:picLocks noChangeAspect="1"/>
          </p:cNvPicPr>
          <p:nvPr/>
        </p:nvPicPr>
        <p:blipFill>
          <a:blip r:embed="rId1"/>
          <a:stretch>
            <a:fillRect/>
          </a:stretch>
        </p:blipFill>
        <p:spPr>
          <a:xfrm>
            <a:off x="4298315" y="2103120"/>
            <a:ext cx="3510280" cy="2633345"/>
          </a:xfrm>
          <a:prstGeom prst="rect">
            <a:avLst/>
          </a:prstGeom>
        </p:spPr>
      </p:pic>
      <p:pic>
        <p:nvPicPr>
          <p:cNvPr id="5" name="图片 4" descr="d46ec00ba804c929c41bd77b62d0753d"/>
          <p:cNvPicPr>
            <a:picLocks noChangeAspect="1"/>
          </p:cNvPicPr>
          <p:nvPr/>
        </p:nvPicPr>
        <p:blipFill>
          <a:blip r:embed="rId2"/>
          <a:stretch>
            <a:fillRect/>
          </a:stretch>
        </p:blipFill>
        <p:spPr>
          <a:xfrm>
            <a:off x="213995" y="3060065"/>
            <a:ext cx="3354705" cy="2517140"/>
          </a:xfrm>
          <a:prstGeom prst="rect">
            <a:avLst/>
          </a:prstGeom>
        </p:spPr>
      </p:pic>
      <p:pic>
        <p:nvPicPr>
          <p:cNvPr id="8" name="图片 7" descr="e5ff8552ed6bb774d037c8fb14a4ab86"/>
          <p:cNvPicPr>
            <a:picLocks noChangeAspect="1"/>
          </p:cNvPicPr>
          <p:nvPr/>
        </p:nvPicPr>
        <p:blipFill>
          <a:blip r:embed="rId3"/>
          <a:stretch>
            <a:fillRect/>
          </a:stretch>
        </p:blipFill>
        <p:spPr>
          <a:xfrm>
            <a:off x="8102600" y="1574800"/>
            <a:ext cx="3606800" cy="2705100"/>
          </a:xfrm>
          <a:prstGeom prst="rect">
            <a:avLst/>
          </a:prstGeom>
        </p:spPr>
      </p:pic>
      <p:sp>
        <p:nvSpPr>
          <p:cNvPr id="9" name="文本框 8"/>
          <p:cNvSpPr txBox="1"/>
          <p:nvPr/>
        </p:nvSpPr>
        <p:spPr>
          <a:xfrm>
            <a:off x="4472305" y="5037455"/>
            <a:ext cx="2945130" cy="36830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讲解艾草的药用</a:t>
            </a:r>
            <a:r>
              <a:rPr lang="zh-CN" altLang="en-US" sz="1800">
                <a:latin typeface="Arial" panose="020B0604020202020204" pitchFamily="34" charset="0"/>
                <a:ea typeface="微软雅黑" panose="020B0503020204020204" charset="-122"/>
              </a:rPr>
              <a:t>价值</a:t>
            </a:r>
            <a:endParaRPr lang="zh-CN" altLang="en-US" sz="1800">
              <a:latin typeface="Arial" panose="020B0604020202020204" pitchFamily="34" charset="0"/>
              <a:ea typeface="微软雅黑" panose="020B0503020204020204" charset="-122"/>
            </a:endParaRPr>
          </a:p>
        </p:txBody>
      </p:sp>
      <p:sp>
        <p:nvSpPr>
          <p:cNvPr id="10" name="文本框 9"/>
          <p:cNvSpPr txBox="1"/>
          <p:nvPr/>
        </p:nvSpPr>
        <p:spPr>
          <a:xfrm>
            <a:off x="365760" y="5925820"/>
            <a:ext cx="3270250" cy="36830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询问小朋友对艾草的</a:t>
            </a:r>
            <a:r>
              <a:rPr lang="zh-CN" altLang="en-US" sz="1800">
                <a:latin typeface="Arial" panose="020B0604020202020204" pitchFamily="34" charset="0"/>
                <a:ea typeface="微软雅黑" panose="020B0503020204020204" charset="-122"/>
              </a:rPr>
              <a:t>了解</a:t>
            </a:r>
            <a:endParaRPr lang="zh-CN" altLang="en-US" sz="1800">
              <a:latin typeface="Arial" panose="020B0604020202020204" pitchFamily="34" charset="0"/>
              <a:ea typeface="微软雅黑" panose="020B0503020204020204" charset="-122"/>
            </a:endParaRPr>
          </a:p>
        </p:txBody>
      </p:sp>
      <p:sp>
        <p:nvSpPr>
          <p:cNvPr id="11" name="文本框 10"/>
          <p:cNvSpPr txBox="1"/>
          <p:nvPr/>
        </p:nvSpPr>
        <p:spPr>
          <a:xfrm>
            <a:off x="8814435" y="4368165"/>
            <a:ext cx="2313940" cy="36830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认识身体上的</a:t>
            </a:r>
            <a:r>
              <a:rPr lang="zh-CN" altLang="en-US" sz="1800">
                <a:latin typeface="Arial" panose="020B0604020202020204" pitchFamily="34" charset="0"/>
                <a:ea typeface="微软雅黑" panose="020B0503020204020204" charset="-122"/>
              </a:rPr>
              <a:t>穴位</a:t>
            </a:r>
            <a:endParaRPr lang="zh-CN" altLang="en-US" sz="1800">
              <a:latin typeface="Arial" panose="020B0604020202020204" pitchFamily="34" charset="0"/>
              <a:ea typeface="微软雅黑" panose="020B0503020204020204"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en-US" altLang="zh-CN" sz="3200" b="1" dirty="0">
                <a:cs typeface="+mn-ea"/>
                <a:sym typeface="+mn-lt"/>
              </a:rPr>
              <a:t>2.</a:t>
            </a:r>
            <a:r>
              <a:rPr sz="3200" b="1" dirty="0">
                <a:cs typeface="+mn-ea"/>
                <a:sym typeface="+mn-lt"/>
              </a:rPr>
              <a:t>艾草的作用之</a:t>
            </a:r>
            <a:r>
              <a:rPr sz="3200" b="1" dirty="0">
                <a:cs typeface="+mn-ea"/>
                <a:sym typeface="+mn-lt"/>
              </a:rPr>
              <a:t>药用价值</a:t>
            </a:r>
            <a:endParaRPr sz="3200" b="1" dirty="0">
              <a:cs typeface="+mn-ea"/>
              <a:sym typeface="+mn-lt"/>
            </a:endParaRPr>
          </a:p>
        </p:txBody>
      </p:sp>
      <p:sp>
        <p:nvSpPr>
          <p:cNvPr id="4" name="文本框 3"/>
          <p:cNvSpPr txBox="1"/>
          <p:nvPr/>
        </p:nvSpPr>
        <p:spPr>
          <a:xfrm>
            <a:off x="717550" y="1661795"/>
            <a:ext cx="1694815" cy="731520"/>
          </a:xfrm>
          <a:prstGeom prst="rect">
            <a:avLst/>
          </a:prstGeom>
        </p:spPr>
        <p:txBody>
          <a:bodyPr wrap="square">
            <a:noAutofit/>
            <a:extLst>
              <a:ext uri="{4A0BC546-FE56-4ADE-93B0-CB8AF2F6F144}">
                <wpsdc:textFrameExt xmlns:wpsdc="http://www.wps.cn/officeDocument/2022/drawingmlCustomData" type="text"/>
              </a:ext>
            </a:extLst>
          </a:bodyPr>
          <a:p>
            <a:pPr algn="l"/>
            <a:r>
              <a:rPr lang="zh-CN" altLang="en-US" sz="2400">
                <a:latin typeface="Arial" panose="020B0604020202020204" pitchFamily="34" charset="0"/>
                <a:ea typeface="微软雅黑" panose="020B0503020204020204" charset="-122"/>
              </a:rPr>
              <a:t>制作</a:t>
            </a:r>
            <a:r>
              <a:rPr lang="zh-CN" altLang="en-US" sz="2400">
                <a:latin typeface="Arial" panose="020B0604020202020204" pitchFamily="34" charset="0"/>
                <a:ea typeface="微软雅黑" panose="020B0503020204020204" charset="-122"/>
              </a:rPr>
              <a:t>艾条</a:t>
            </a:r>
            <a:endParaRPr lang="zh-CN" altLang="en-US" sz="2400">
              <a:latin typeface="Arial" panose="020B0604020202020204" pitchFamily="34" charset="0"/>
              <a:ea typeface="微软雅黑" panose="020B0503020204020204" charset="-122"/>
            </a:endParaRPr>
          </a:p>
          <a:p>
            <a:pPr algn="l"/>
            <a:endParaRPr lang="zh-CN" altLang="en-US" sz="2400">
              <a:latin typeface="Arial" panose="020B0604020202020204" pitchFamily="34" charset="0"/>
              <a:ea typeface="微软雅黑" panose="020B0503020204020204" charset="-122"/>
            </a:endParaRPr>
          </a:p>
        </p:txBody>
      </p:sp>
      <p:pic>
        <p:nvPicPr>
          <p:cNvPr id="6" name="图片 5" descr="7b3213e18e2cc5c7abfab0e3a988ac43"/>
          <p:cNvPicPr>
            <a:picLocks noChangeAspect="1"/>
          </p:cNvPicPr>
          <p:nvPr/>
        </p:nvPicPr>
        <p:blipFill>
          <a:blip r:embed="rId1"/>
          <a:stretch>
            <a:fillRect/>
          </a:stretch>
        </p:blipFill>
        <p:spPr>
          <a:xfrm>
            <a:off x="369570" y="2253615"/>
            <a:ext cx="3659505" cy="2745105"/>
          </a:xfrm>
          <a:prstGeom prst="rect">
            <a:avLst/>
          </a:prstGeom>
        </p:spPr>
      </p:pic>
      <p:pic>
        <p:nvPicPr>
          <p:cNvPr id="7" name="图片 6" descr="7cb7be639cd155da509939f40d889969"/>
          <p:cNvPicPr>
            <a:picLocks noChangeAspect="1"/>
          </p:cNvPicPr>
          <p:nvPr/>
        </p:nvPicPr>
        <p:blipFill>
          <a:blip r:embed="rId2"/>
          <a:stretch>
            <a:fillRect/>
          </a:stretch>
        </p:blipFill>
        <p:spPr>
          <a:xfrm>
            <a:off x="4421505" y="1446530"/>
            <a:ext cx="2295525" cy="1721485"/>
          </a:xfrm>
          <a:prstGeom prst="rect">
            <a:avLst/>
          </a:prstGeom>
        </p:spPr>
      </p:pic>
      <p:pic>
        <p:nvPicPr>
          <p:cNvPr id="12" name="图片 11" descr="676b69d34e9faf5dc1ef91a4142b3e76"/>
          <p:cNvPicPr>
            <a:picLocks noChangeAspect="1"/>
          </p:cNvPicPr>
          <p:nvPr/>
        </p:nvPicPr>
        <p:blipFill>
          <a:blip r:embed="rId3"/>
          <a:stretch>
            <a:fillRect/>
          </a:stretch>
        </p:blipFill>
        <p:spPr>
          <a:xfrm>
            <a:off x="4421505" y="3277235"/>
            <a:ext cx="2295525" cy="1721485"/>
          </a:xfrm>
          <a:prstGeom prst="rect">
            <a:avLst/>
          </a:prstGeom>
        </p:spPr>
      </p:pic>
      <p:pic>
        <p:nvPicPr>
          <p:cNvPr id="13" name="图片 12" descr="4a3cd2578a6e37f718a45a90b051d1bb"/>
          <p:cNvPicPr>
            <a:picLocks noChangeAspect="1"/>
          </p:cNvPicPr>
          <p:nvPr/>
        </p:nvPicPr>
        <p:blipFill>
          <a:blip r:embed="rId4"/>
          <a:stretch>
            <a:fillRect/>
          </a:stretch>
        </p:blipFill>
        <p:spPr>
          <a:xfrm>
            <a:off x="4421505" y="5107940"/>
            <a:ext cx="2294890" cy="1721485"/>
          </a:xfrm>
          <a:prstGeom prst="rect">
            <a:avLst/>
          </a:prstGeom>
        </p:spPr>
      </p:pic>
      <p:sp>
        <p:nvSpPr>
          <p:cNvPr id="14" name="文本框 13"/>
          <p:cNvSpPr txBox="1"/>
          <p:nvPr/>
        </p:nvSpPr>
        <p:spPr>
          <a:xfrm>
            <a:off x="7695565" y="5216440"/>
            <a:ext cx="4064000" cy="1198880"/>
          </a:xfrm>
          <a:prstGeom prst="rect">
            <a:avLst/>
          </a:prstGeom>
        </p:spPr>
        <p:txBody>
          <a:bodyPr>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温馨提示：新鲜的艾草不能制作艾条。要保存三年以上的艾草才能进行艾灸。可以用新艾草制作后保存三年再</a:t>
            </a:r>
            <a:r>
              <a:rPr lang="zh-CN" altLang="en-US" sz="1800">
                <a:latin typeface="Arial" panose="020B0604020202020204" pitchFamily="34" charset="0"/>
                <a:ea typeface="微软雅黑" panose="020B0503020204020204" charset="-122"/>
              </a:rPr>
              <a:t>使用。不然会让人</a:t>
            </a:r>
            <a:r>
              <a:rPr lang="zh-CN" altLang="en-US" sz="1800">
                <a:latin typeface="Arial" panose="020B0604020202020204" pitchFamily="34" charset="0"/>
                <a:ea typeface="微软雅黑" panose="020B0503020204020204" charset="-122"/>
              </a:rPr>
              <a:t>越来越燥。</a:t>
            </a:r>
            <a:endParaRPr lang="zh-CN" altLang="en-US" sz="1800">
              <a:latin typeface="Arial" panose="020B0604020202020204" pitchFamily="34" charset="0"/>
              <a:ea typeface="微软雅黑" panose="020B0503020204020204" charset="-122"/>
            </a:endParaRPr>
          </a:p>
        </p:txBody>
      </p:sp>
      <p:pic>
        <p:nvPicPr>
          <p:cNvPr id="15" name="图片 14" descr="e15caea7528e23ce6e7594086f370fcb"/>
          <p:cNvPicPr>
            <a:picLocks noChangeAspect="1"/>
          </p:cNvPicPr>
          <p:nvPr/>
        </p:nvPicPr>
        <p:blipFill>
          <a:blip r:embed="rId5"/>
          <a:stretch>
            <a:fillRect/>
          </a:stretch>
        </p:blipFill>
        <p:spPr>
          <a:xfrm>
            <a:off x="7258050" y="1754505"/>
            <a:ext cx="3432175" cy="268986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阶段三：</a:t>
            </a:r>
            <a:r>
              <a:rPr lang="zh-CN" altLang="en-US" sz="3200" b="1" dirty="0">
                <a:cs typeface="+mn-ea"/>
                <a:sym typeface="+mn-lt"/>
              </a:rPr>
              <a:t>探艾</a:t>
            </a:r>
            <a:endParaRPr lang="zh-CN" altLang="en-US" sz="3200" b="1" dirty="0">
              <a:cs typeface="+mn-ea"/>
              <a:sym typeface="+mn-lt"/>
            </a:endParaRPr>
          </a:p>
        </p:txBody>
      </p:sp>
      <p:sp>
        <p:nvSpPr>
          <p:cNvPr id="4" name="文本框 3"/>
          <p:cNvSpPr txBox="1"/>
          <p:nvPr/>
        </p:nvSpPr>
        <p:spPr>
          <a:xfrm>
            <a:off x="772160" y="1661795"/>
            <a:ext cx="9344025" cy="3534410"/>
          </a:xfrm>
          <a:prstGeom prst="rect">
            <a:avLst/>
          </a:prstGeom>
        </p:spPr>
        <p:txBody>
          <a:bodyPr wrap="square">
            <a:noAutofit/>
            <a:extLst>
              <a:ext uri="{4A0BC546-FE56-4ADE-93B0-CB8AF2F6F144}">
                <wpsdc:textFrameExt xmlns:wpsdc="http://www.wps.cn/officeDocument/2022/drawingmlCustomData" type="text"/>
              </a:ext>
            </a:extLst>
          </a:bodyPr>
          <a:p>
            <a:pPr algn="l"/>
            <a:r>
              <a:rPr lang="en-US" altLang="zh-CN" sz="2400">
                <a:latin typeface="Arial" panose="020B0604020202020204" pitchFamily="34" charset="0"/>
                <a:ea typeface="微软雅黑" panose="020B0503020204020204" charset="-122"/>
              </a:rPr>
              <a:t>1.</a:t>
            </a:r>
            <a:r>
              <a:rPr lang="zh-CN" altLang="en-US" sz="2400">
                <a:latin typeface="Arial" panose="020B0604020202020204" pitchFamily="34" charset="0"/>
                <a:ea typeface="微软雅黑" panose="020B0503020204020204" charset="-122"/>
              </a:rPr>
              <a:t>艾草的生长</a:t>
            </a:r>
            <a:r>
              <a:rPr lang="zh-CN" altLang="en-US" sz="2400">
                <a:latin typeface="Arial" panose="020B0604020202020204" pitchFamily="34" charset="0"/>
                <a:ea typeface="微软雅黑" panose="020B0503020204020204" charset="-122"/>
              </a:rPr>
              <a:t>环境</a:t>
            </a:r>
            <a:endParaRPr lang="zh-CN" altLang="en-US" sz="2400">
              <a:latin typeface="Arial" panose="020B0604020202020204" pitchFamily="34" charset="0"/>
              <a:ea typeface="微软雅黑" panose="020B0503020204020204" charset="-122"/>
            </a:endParaRPr>
          </a:p>
          <a:p>
            <a:pPr algn="l"/>
            <a:r>
              <a:rPr lang="en-US" altLang="zh-CN" sz="2400">
                <a:latin typeface="Arial" panose="020B0604020202020204" pitchFamily="34" charset="0"/>
                <a:ea typeface="微软雅黑" panose="020B0503020204020204" charset="-122"/>
              </a:rPr>
              <a:t> </a:t>
            </a:r>
            <a:endParaRPr lang="en-US" altLang="zh-CN" sz="2400">
              <a:latin typeface="Arial" panose="020B0604020202020204" pitchFamily="34" charset="0"/>
              <a:ea typeface="微软雅黑" panose="020B0503020204020204" charset="-122"/>
            </a:endParaRPr>
          </a:p>
          <a:p>
            <a:pPr algn="l"/>
            <a:r>
              <a:rPr lang="zh-CN" altLang="en-US" sz="2400">
                <a:latin typeface="Arial" panose="020B0604020202020204" pitchFamily="34" charset="0"/>
                <a:ea typeface="微软雅黑" panose="020B0503020204020204" charset="-122"/>
              </a:rPr>
              <a:t>问题：</a:t>
            </a:r>
            <a:r>
              <a:rPr lang="en-US" altLang="zh-CN" sz="2400">
                <a:latin typeface="Arial" panose="020B0604020202020204" pitchFamily="34" charset="0"/>
                <a:ea typeface="微软雅黑" panose="020B0503020204020204" charset="-122"/>
              </a:rPr>
              <a:t> </a:t>
            </a:r>
            <a:r>
              <a:rPr lang="zh-CN" altLang="en-US" sz="2400">
                <a:latin typeface="Arial" panose="020B0604020202020204" pitchFamily="34" charset="0"/>
                <a:ea typeface="微软雅黑" panose="020B0503020204020204" charset="-122"/>
              </a:rPr>
              <a:t>艾草适合种在哪里</a:t>
            </a:r>
            <a:r>
              <a:rPr lang="zh-CN" altLang="en-US" sz="2400">
                <a:latin typeface="Arial" panose="020B0604020202020204" pitchFamily="34" charset="0"/>
                <a:ea typeface="微软雅黑" panose="020B0503020204020204" charset="-122"/>
              </a:rPr>
              <a:t>呢？</a:t>
            </a:r>
            <a:endParaRPr lang="zh-CN" altLang="en-US" sz="2400">
              <a:latin typeface="Arial" panose="020B0604020202020204" pitchFamily="34" charset="0"/>
              <a:ea typeface="微软雅黑" panose="020B0503020204020204" charset="-122"/>
            </a:endParaRPr>
          </a:p>
        </p:txBody>
      </p:sp>
      <p:pic>
        <p:nvPicPr>
          <p:cNvPr id="8" name="图片 7" descr="9147570532f4bd4ca3256a33c9cd47fd"/>
          <p:cNvPicPr>
            <a:picLocks noChangeAspect="1"/>
          </p:cNvPicPr>
          <p:nvPr/>
        </p:nvPicPr>
        <p:blipFill>
          <a:blip r:embed="rId1"/>
          <a:stretch>
            <a:fillRect/>
          </a:stretch>
        </p:blipFill>
        <p:spPr>
          <a:xfrm>
            <a:off x="3419475" y="3367405"/>
            <a:ext cx="2376170" cy="3166745"/>
          </a:xfrm>
          <a:prstGeom prst="rect">
            <a:avLst/>
          </a:prstGeom>
        </p:spPr>
      </p:pic>
      <p:pic>
        <p:nvPicPr>
          <p:cNvPr id="9" name="图片 8" descr="ea7094dcf6538bde2f2d2b220b3ad3f3"/>
          <p:cNvPicPr>
            <a:picLocks noChangeAspect="1"/>
          </p:cNvPicPr>
          <p:nvPr/>
        </p:nvPicPr>
        <p:blipFill>
          <a:blip r:embed="rId2"/>
          <a:stretch>
            <a:fillRect/>
          </a:stretch>
        </p:blipFill>
        <p:spPr>
          <a:xfrm>
            <a:off x="8728075" y="1661795"/>
            <a:ext cx="3190240" cy="2392680"/>
          </a:xfrm>
          <a:prstGeom prst="rect">
            <a:avLst/>
          </a:prstGeom>
        </p:spPr>
      </p:pic>
      <p:pic>
        <p:nvPicPr>
          <p:cNvPr id="10" name="图片 9" descr="57af87255bf972a56f6c49152449b82f"/>
          <p:cNvPicPr>
            <a:picLocks noChangeAspect="1"/>
          </p:cNvPicPr>
          <p:nvPr/>
        </p:nvPicPr>
        <p:blipFill>
          <a:blip r:embed="rId3"/>
          <a:stretch>
            <a:fillRect/>
          </a:stretch>
        </p:blipFill>
        <p:spPr>
          <a:xfrm>
            <a:off x="6131560" y="3359150"/>
            <a:ext cx="2381885" cy="3175000"/>
          </a:xfrm>
          <a:prstGeom prst="rect">
            <a:avLst/>
          </a:prstGeom>
        </p:spPr>
      </p:pic>
      <p:pic>
        <p:nvPicPr>
          <p:cNvPr id="11" name="图片 10" descr="a1ca9dea5c4f658b806a47d8edb5a494"/>
          <p:cNvPicPr>
            <a:picLocks noChangeAspect="1"/>
          </p:cNvPicPr>
          <p:nvPr/>
        </p:nvPicPr>
        <p:blipFill>
          <a:blip r:embed="rId4"/>
          <a:stretch>
            <a:fillRect/>
          </a:stretch>
        </p:blipFill>
        <p:spPr>
          <a:xfrm>
            <a:off x="8722360" y="4236720"/>
            <a:ext cx="3195955" cy="2397760"/>
          </a:xfrm>
          <a:prstGeom prst="rect">
            <a:avLst/>
          </a:prstGeom>
        </p:spPr>
      </p:pic>
      <p:sp>
        <p:nvSpPr>
          <p:cNvPr id="12" name="文本框 11"/>
          <p:cNvSpPr txBox="1"/>
          <p:nvPr/>
        </p:nvSpPr>
        <p:spPr>
          <a:xfrm>
            <a:off x="347345" y="3117215"/>
            <a:ext cx="2663190" cy="2355850"/>
          </a:xfrm>
          <a:prstGeom prst="rect">
            <a:avLst/>
          </a:prstGeom>
        </p:spPr>
        <p:txBody>
          <a:bodyPr wrap="square">
            <a:no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莉莉说：肯定种在土里了，植物都在土里。</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汉堡说：植物需要水，把这些艾草插水里会不会能活过来？</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久久说：妈妈的花就养在水里的，有水就能活。</a:t>
            </a:r>
            <a:endParaRPr lang="zh-CN" altLang="en-US" sz="1800">
              <a:latin typeface="Arial" panose="020B0604020202020204" pitchFamily="34" charset="0"/>
              <a:ea typeface="微软雅黑" panose="020B0503020204020204"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阶段三：</a:t>
            </a:r>
            <a:r>
              <a:rPr lang="zh-CN" altLang="en-US" sz="3200" b="1" dirty="0">
                <a:cs typeface="+mn-ea"/>
                <a:sym typeface="+mn-lt"/>
              </a:rPr>
              <a:t>探艾</a:t>
            </a:r>
            <a:endParaRPr lang="zh-CN" altLang="en-US" sz="3200" b="1" dirty="0">
              <a:cs typeface="+mn-ea"/>
              <a:sym typeface="+mn-lt"/>
            </a:endParaRPr>
          </a:p>
        </p:txBody>
      </p:sp>
      <p:sp>
        <p:nvSpPr>
          <p:cNvPr id="3" name="文本框 2"/>
          <p:cNvSpPr txBox="1"/>
          <p:nvPr/>
        </p:nvSpPr>
        <p:spPr>
          <a:xfrm>
            <a:off x="1423035" y="2061210"/>
            <a:ext cx="8507095" cy="2676525"/>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2800">
                <a:latin typeface="Arial" panose="020B0604020202020204" pitchFamily="34" charset="0"/>
                <a:ea typeface="微软雅黑" panose="020B0503020204020204" charset="-122"/>
              </a:rPr>
              <a:t>教师的思考：我们都知道植物适合种植在土壤里，但是对于少数孩子提出的新的问题，我们也要给予支持，对于艾草能如鲜切花一样养在水里吗，我们利用区域游戏让孩子们自主探索，满足个性化的需要，孩子们也从实验中发现，艾草可以水培，但是更适合土培，让幼儿能从多角度解决问题，了解事物的最优选择。</a:t>
            </a:r>
            <a:endParaRPr lang="zh-CN" altLang="en-US" sz="2800">
              <a:latin typeface="Arial" panose="020B0604020202020204" pitchFamily="34" charset="0"/>
              <a:ea typeface="微软雅黑" panose="020B0503020204020204"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a:t>
            </a:r>
            <a:r>
              <a:rPr lang="zh-CN" altLang="en-US" sz="3200" b="1" dirty="0">
                <a:cs typeface="+mn-ea"/>
                <a:sym typeface="+mn-lt"/>
              </a:rPr>
              <a:t>四：玩</a:t>
            </a:r>
            <a:r>
              <a:rPr lang="zh-CN" altLang="en-US" sz="3200" b="1" dirty="0">
                <a:cs typeface="+mn-ea"/>
                <a:sym typeface="+mn-lt"/>
              </a:rPr>
              <a:t>艾</a:t>
            </a:r>
            <a:endParaRPr lang="zh-CN" altLang="en-US" sz="3200" b="1" dirty="0">
              <a:cs typeface="+mn-ea"/>
              <a:sym typeface="+mn-lt"/>
            </a:endParaRPr>
          </a:p>
        </p:txBody>
      </p:sp>
      <p:sp>
        <p:nvSpPr>
          <p:cNvPr id="3" name="文本框 2"/>
          <p:cNvSpPr txBox="1"/>
          <p:nvPr/>
        </p:nvSpPr>
        <p:spPr>
          <a:xfrm>
            <a:off x="565785" y="1616075"/>
            <a:ext cx="8507095" cy="52197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2800">
                <a:latin typeface="Arial" panose="020B0604020202020204" pitchFamily="34" charset="0"/>
                <a:ea typeface="微软雅黑" panose="020B0503020204020204" charset="-122"/>
              </a:rPr>
              <a:t>艾草的艺术表现</a:t>
            </a:r>
            <a:r>
              <a:rPr lang="zh-CN" altLang="en-US" sz="2800">
                <a:latin typeface="Arial" panose="020B0604020202020204" pitchFamily="34" charset="0"/>
                <a:ea typeface="微软雅黑" panose="020B0503020204020204" charset="-122"/>
              </a:rPr>
              <a:t>之拓印</a:t>
            </a:r>
            <a:r>
              <a:rPr lang="zh-CN" altLang="en-US" sz="2800">
                <a:latin typeface="Arial" panose="020B0604020202020204" pitchFamily="34" charset="0"/>
                <a:ea typeface="微软雅黑" panose="020B0503020204020204" charset="-122"/>
              </a:rPr>
              <a:t>艾草</a:t>
            </a:r>
            <a:endParaRPr lang="zh-CN" altLang="en-US" sz="2800">
              <a:latin typeface="Arial" panose="020B0604020202020204" pitchFamily="34" charset="0"/>
              <a:ea typeface="微软雅黑" panose="020B0503020204020204" charset="-122"/>
            </a:endParaRPr>
          </a:p>
        </p:txBody>
      </p:sp>
      <p:pic>
        <p:nvPicPr>
          <p:cNvPr id="4" name="图片 3" descr="a2814ce438bcc2caf77f9ef76b4d2fdb"/>
          <p:cNvPicPr>
            <a:picLocks noChangeAspect="1"/>
          </p:cNvPicPr>
          <p:nvPr/>
        </p:nvPicPr>
        <p:blipFill>
          <a:blip r:embed="rId1"/>
          <a:stretch>
            <a:fillRect/>
          </a:stretch>
        </p:blipFill>
        <p:spPr>
          <a:xfrm>
            <a:off x="7242810" y="1681480"/>
            <a:ext cx="2932430" cy="2199640"/>
          </a:xfrm>
          <a:prstGeom prst="rect">
            <a:avLst/>
          </a:prstGeom>
        </p:spPr>
      </p:pic>
      <p:pic>
        <p:nvPicPr>
          <p:cNvPr id="5" name="图片 4" descr="cc794335247ba09cf190eca293470115"/>
          <p:cNvPicPr>
            <a:picLocks noChangeAspect="1"/>
          </p:cNvPicPr>
          <p:nvPr/>
        </p:nvPicPr>
        <p:blipFill>
          <a:blip r:embed="rId2"/>
          <a:stretch>
            <a:fillRect/>
          </a:stretch>
        </p:blipFill>
        <p:spPr>
          <a:xfrm>
            <a:off x="8775065" y="4257040"/>
            <a:ext cx="2962910" cy="2221865"/>
          </a:xfrm>
          <a:prstGeom prst="rect">
            <a:avLst/>
          </a:prstGeom>
        </p:spPr>
      </p:pic>
      <p:pic>
        <p:nvPicPr>
          <p:cNvPr id="6" name="图片 5" descr="1a839edd1f7a473d272ef98c957aa185"/>
          <p:cNvPicPr>
            <a:picLocks noChangeAspect="1"/>
          </p:cNvPicPr>
          <p:nvPr/>
        </p:nvPicPr>
        <p:blipFill>
          <a:blip r:embed="rId3"/>
          <a:stretch>
            <a:fillRect/>
          </a:stretch>
        </p:blipFill>
        <p:spPr>
          <a:xfrm>
            <a:off x="674370" y="2199640"/>
            <a:ext cx="5694045" cy="1974215"/>
          </a:xfrm>
          <a:prstGeom prst="rect">
            <a:avLst/>
          </a:prstGeom>
        </p:spPr>
      </p:pic>
      <p:pic>
        <p:nvPicPr>
          <p:cNvPr id="7" name="图片 6" descr="85d16bec3cd2ad43e2e8a43f93e3754c"/>
          <p:cNvPicPr>
            <a:picLocks noChangeAspect="1"/>
          </p:cNvPicPr>
          <p:nvPr/>
        </p:nvPicPr>
        <p:blipFill>
          <a:blip r:embed="rId4"/>
          <a:stretch>
            <a:fillRect/>
          </a:stretch>
        </p:blipFill>
        <p:spPr>
          <a:xfrm rot="16200000">
            <a:off x="2287270" y="4160520"/>
            <a:ext cx="1853565" cy="247015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a:t>
            </a:r>
            <a:r>
              <a:rPr lang="zh-CN" altLang="en-US" sz="3200" b="1" dirty="0">
                <a:cs typeface="+mn-ea"/>
                <a:sym typeface="+mn-lt"/>
              </a:rPr>
              <a:t>四：玩</a:t>
            </a:r>
            <a:r>
              <a:rPr lang="zh-CN" altLang="en-US" sz="3200" b="1" dirty="0">
                <a:cs typeface="+mn-ea"/>
                <a:sym typeface="+mn-lt"/>
              </a:rPr>
              <a:t>艾</a:t>
            </a:r>
            <a:endParaRPr lang="zh-CN" altLang="en-US" sz="3200" b="1" dirty="0">
              <a:cs typeface="+mn-ea"/>
              <a:sym typeface="+mn-lt"/>
            </a:endParaRPr>
          </a:p>
        </p:txBody>
      </p:sp>
      <p:sp>
        <p:nvSpPr>
          <p:cNvPr id="3" name="文本框 2"/>
          <p:cNvSpPr txBox="1"/>
          <p:nvPr/>
        </p:nvSpPr>
        <p:spPr>
          <a:xfrm>
            <a:off x="565785" y="1616075"/>
            <a:ext cx="8507095" cy="52197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2800">
                <a:latin typeface="Arial" panose="020B0604020202020204" pitchFamily="34" charset="0"/>
                <a:ea typeface="微软雅黑" panose="020B0503020204020204" charset="-122"/>
              </a:rPr>
              <a:t>艾草的艺术表现之艾草</a:t>
            </a:r>
            <a:r>
              <a:rPr lang="zh-CN" altLang="en-US" sz="2800">
                <a:latin typeface="Arial" panose="020B0604020202020204" pitchFamily="34" charset="0"/>
                <a:ea typeface="微软雅黑" panose="020B0503020204020204" charset="-122"/>
              </a:rPr>
              <a:t>喷画</a:t>
            </a:r>
            <a:endParaRPr lang="zh-CN" altLang="en-US" sz="2800">
              <a:latin typeface="Arial" panose="020B0604020202020204" pitchFamily="34" charset="0"/>
              <a:ea typeface="微软雅黑" panose="020B0503020204020204" charset="-122"/>
            </a:endParaRPr>
          </a:p>
        </p:txBody>
      </p:sp>
      <p:pic>
        <p:nvPicPr>
          <p:cNvPr id="8" name="图片 7" descr="c8608e97f588b84804d0ab291eb525a8"/>
          <p:cNvPicPr>
            <a:picLocks noChangeAspect="1"/>
          </p:cNvPicPr>
          <p:nvPr/>
        </p:nvPicPr>
        <p:blipFill>
          <a:blip r:embed="rId1"/>
          <a:stretch>
            <a:fillRect/>
          </a:stretch>
        </p:blipFill>
        <p:spPr>
          <a:xfrm>
            <a:off x="4114800" y="2286000"/>
            <a:ext cx="2940685" cy="2205990"/>
          </a:xfrm>
          <a:prstGeom prst="rect">
            <a:avLst/>
          </a:prstGeom>
        </p:spPr>
      </p:pic>
      <p:pic>
        <p:nvPicPr>
          <p:cNvPr id="9" name="图片 8" descr="a132bff722ef1e7d18deb285c7ab7170"/>
          <p:cNvPicPr>
            <a:picLocks noChangeAspect="1"/>
          </p:cNvPicPr>
          <p:nvPr/>
        </p:nvPicPr>
        <p:blipFill>
          <a:blip r:embed="rId2"/>
          <a:stretch>
            <a:fillRect/>
          </a:stretch>
        </p:blipFill>
        <p:spPr>
          <a:xfrm>
            <a:off x="565785" y="2286000"/>
            <a:ext cx="3048635" cy="2286635"/>
          </a:xfrm>
          <a:prstGeom prst="rect">
            <a:avLst/>
          </a:prstGeom>
        </p:spPr>
      </p:pic>
      <p:pic>
        <p:nvPicPr>
          <p:cNvPr id="10" name="图片 9" descr="1f540c1bcfa246862bdc9d7f2307236f"/>
          <p:cNvPicPr>
            <a:picLocks noChangeAspect="1"/>
          </p:cNvPicPr>
          <p:nvPr/>
        </p:nvPicPr>
        <p:blipFill>
          <a:blip r:embed="rId3"/>
          <a:stretch>
            <a:fillRect/>
          </a:stretch>
        </p:blipFill>
        <p:spPr>
          <a:xfrm>
            <a:off x="7660640" y="2286000"/>
            <a:ext cx="2941320" cy="2205990"/>
          </a:xfrm>
          <a:prstGeom prst="rect">
            <a:avLst/>
          </a:prstGeom>
        </p:spPr>
      </p:pic>
      <p:sp>
        <p:nvSpPr>
          <p:cNvPr id="11" name="文本框 10"/>
          <p:cNvSpPr txBox="1"/>
          <p:nvPr/>
        </p:nvSpPr>
        <p:spPr>
          <a:xfrm>
            <a:off x="2368550" y="5027295"/>
            <a:ext cx="5932805" cy="92202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拓印和表现出艾草的细节特别，植物的叶脉、颜色都有能从拓印中体现。喷画则表现了植物的外形特点，呈现出艾叶的外形轮廓。</a:t>
            </a:r>
            <a:endParaRPr lang="zh-CN" altLang="en-US" sz="1800">
              <a:latin typeface="Arial" panose="020B0604020202020204" pitchFamily="34" charset="0"/>
              <a:ea typeface="微软雅黑" panose="020B0503020204020204"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a:t>
            </a:r>
            <a:r>
              <a:rPr lang="zh-CN" altLang="en-US" sz="3200" b="1" dirty="0">
                <a:cs typeface="+mn-ea"/>
                <a:sym typeface="+mn-lt"/>
              </a:rPr>
              <a:t>四：玩</a:t>
            </a:r>
            <a:r>
              <a:rPr lang="zh-CN" altLang="en-US" sz="3200" b="1" dirty="0">
                <a:cs typeface="+mn-ea"/>
                <a:sym typeface="+mn-lt"/>
              </a:rPr>
              <a:t>艾</a:t>
            </a:r>
            <a:endParaRPr lang="zh-CN" altLang="en-US" sz="3200" b="1" dirty="0">
              <a:cs typeface="+mn-ea"/>
              <a:sym typeface="+mn-lt"/>
            </a:endParaRPr>
          </a:p>
        </p:txBody>
      </p:sp>
      <p:sp>
        <p:nvSpPr>
          <p:cNvPr id="3" name="文本框 2"/>
          <p:cNvSpPr txBox="1"/>
          <p:nvPr/>
        </p:nvSpPr>
        <p:spPr>
          <a:xfrm>
            <a:off x="565785" y="1616075"/>
            <a:ext cx="8507095" cy="52197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2800">
                <a:latin typeface="Arial" panose="020B0604020202020204" pitchFamily="34" charset="0"/>
                <a:ea typeface="微软雅黑" panose="020B0503020204020204" charset="-122"/>
              </a:rPr>
              <a:t>艾草的艺术表现之艾草</a:t>
            </a:r>
            <a:r>
              <a:rPr lang="zh-CN" altLang="en-US" sz="2800">
                <a:latin typeface="Arial" panose="020B0604020202020204" pitchFamily="34" charset="0"/>
                <a:ea typeface="微软雅黑" panose="020B0503020204020204" charset="-122"/>
              </a:rPr>
              <a:t>写生</a:t>
            </a:r>
            <a:endParaRPr lang="zh-CN" altLang="en-US" sz="2800">
              <a:latin typeface="Arial" panose="020B0604020202020204" pitchFamily="34" charset="0"/>
              <a:ea typeface="微软雅黑" panose="020B0503020204020204" charset="-122"/>
            </a:endParaRPr>
          </a:p>
        </p:txBody>
      </p:sp>
      <p:sp>
        <p:nvSpPr>
          <p:cNvPr id="4" name="文本框 3"/>
          <p:cNvSpPr txBox="1"/>
          <p:nvPr/>
        </p:nvSpPr>
        <p:spPr>
          <a:xfrm>
            <a:off x="488315" y="2225040"/>
            <a:ext cx="6236970" cy="2030095"/>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第一层次：大胆表达，大致能画出艾草的外形特点，表现出艾草有锯齿型的叶子。能感受颜色的变化，选择合适的颜色进行涂色。</a:t>
            </a:r>
            <a:endParaRPr lang="zh-CN" altLang="en-US" sz="1800">
              <a:latin typeface="Arial" panose="020B0604020202020204" pitchFamily="34" charset="0"/>
              <a:ea typeface="微软雅黑" panose="020B0503020204020204" charset="-122"/>
            </a:endParaRPr>
          </a:p>
          <a:p>
            <a:pPr algn="l"/>
            <a:endParaRPr lang="zh-CN" altLang="en-US" sz="1800">
              <a:latin typeface="Arial" panose="020B0604020202020204" pitchFamily="34" charset="0"/>
              <a:ea typeface="微软雅黑" panose="020B0503020204020204" charset="-122"/>
            </a:endParaRPr>
          </a:p>
          <a:p>
            <a:pPr algn="l"/>
            <a:endParaRPr lang="zh-CN" altLang="en-US" sz="1800">
              <a:latin typeface="Arial" panose="020B0604020202020204" pitchFamily="34" charset="0"/>
              <a:ea typeface="微软雅黑" panose="020B0503020204020204" charset="-122"/>
            </a:endParaRPr>
          </a:p>
          <a:p>
            <a:pPr algn="l"/>
            <a:endParaRPr lang="zh-CN" altLang="en-US" sz="1800">
              <a:latin typeface="Arial" panose="020B0604020202020204" pitchFamily="34" charset="0"/>
              <a:ea typeface="微软雅黑" panose="020B0503020204020204" charset="-122"/>
            </a:endParaRPr>
          </a:p>
          <a:p>
            <a:pPr algn="l"/>
            <a:endParaRPr lang="zh-CN" altLang="en-US" sz="1800">
              <a:latin typeface="Arial" panose="020B0604020202020204" pitchFamily="34" charset="0"/>
              <a:ea typeface="微软雅黑" panose="020B0503020204020204" charset="-122"/>
            </a:endParaRPr>
          </a:p>
        </p:txBody>
      </p:sp>
      <p:pic>
        <p:nvPicPr>
          <p:cNvPr id="7" name="图片 6" descr="a64cb41ef5a74351396b1f1e5fca953c"/>
          <p:cNvPicPr>
            <a:picLocks noChangeAspect="1"/>
          </p:cNvPicPr>
          <p:nvPr/>
        </p:nvPicPr>
        <p:blipFill>
          <a:blip r:embed="rId1"/>
          <a:stretch>
            <a:fillRect/>
          </a:stretch>
        </p:blipFill>
        <p:spPr>
          <a:xfrm>
            <a:off x="835660" y="3429000"/>
            <a:ext cx="3371215" cy="2528570"/>
          </a:xfrm>
          <a:prstGeom prst="rect">
            <a:avLst/>
          </a:prstGeom>
        </p:spPr>
      </p:pic>
      <p:pic>
        <p:nvPicPr>
          <p:cNvPr id="13" name="图片 12" descr="74c189adbb2b654bf1be851e96127133"/>
          <p:cNvPicPr>
            <a:picLocks noChangeAspect="1"/>
          </p:cNvPicPr>
          <p:nvPr/>
        </p:nvPicPr>
        <p:blipFill>
          <a:blip r:embed="rId2"/>
          <a:stretch>
            <a:fillRect/>
          </a:stretch>
        </p:blipFill>
        <p:spPr>
          <a:xfrm>
            <a:off x="5346065" y="3053715"/>
            <a:ext cx="4372610" cy="3279775"/>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a:t>
            </a:r>
            <a:r>
              <a:rPr lang="zh-CN" altLang="en-US" sz="3200" b="1" dirty="0">
                <a:cs typeface="+mn-ea"/>
                <a:sym typeface="+mn-lt"/>
              </a:rPr>
              <a:t>四：玩</a:t>
            </a:r>
            <a:r>
              <a:rPr lang="zh-CN" altLang="en-US" sz="3200" b="1" dirty="0">
                <a:cs typeface="+mn-ea"/>
                <a:sym typeface="+mn-lt"/>
              </a:rPr>
              <a:t>艾</a:t>
            </a:r>
            <a:endParaRPr lang="zh-CN" altLang="en-US" sz="3200" b="1" dirty="0">
              <a:cs typeface="+mn-ea"/>
              <a:sym typeface="+mn-lt"/>
            </a:endParaRPr>
          </a:p>
        </p:txBody>
      </p:sp>
      <p:sp>
        <p:nvSpPr>
          <p:cNvPr id="3" name="文本框 2"/>
          <p:cNvSpPr txBox="1"/>
          <p:nvPr/>
        </p:nvSpPr>
        <p:spPr>
          <a:xfrm>
            <a:off x="565785" y="1616075"/>
            <a:ext cx="8507095" cy="52197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2800">
                <a:latin typeface="Arial" panose="020B0604020202020204" pitchFamily="34" charset="0"/>
                <a:ea typeface="微软雅黑" panose="020B0503020204020204" charset="-122"/>
              </a:rPr>
              <a:t>艾草的艺术表现之艾草</a:t>
            </a:r>
            <a:r>
              <a:rPr lang="zh-CN" altLang="en-US" sz="2800">
                <a:latin typeface="Arial" panose="020B0604020202020204" pitchFamily="34" charset="0"/>
                <a:ea typeface="微软雅黑" panose="020B0503020204020204" charset="-122"/>
              </a:rPr>
              <a:t>写生</a:t>
            </a:r>
            <a:endParaRPr lang="zh-CN" altLang="en-US" sz="2800">
              <a:latin typeface="Arial" panose="020B0604020202020204" pitchFamily="34" charset="0"/>
              <a:ea typeface="微软雅黑" panose="020B0503020204020204" charset="-122"/>
            </a:endParaRPr>
          </a:p>
        </p:txBody>
      </p:sp>
      <p:sp>
        <p:nvSpPr>
          <p:cNvPr id="4" name="文本框 3"/>
          <p:cNvSpPr txBox="1"/>
          <p:nvPr/>
        </p:nvSpPr>
        <p:spPr>
          <a:xfrm>
            <a:off x="488315" y="2225040"/>
            <a:ext cx="6236970" cy="64516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第二层次：能观察艾草的细节特点，用线条、图形来表现艾草的基本结构和主要特征。并且能表现出艾草的细节特点。</a:t>
            </a:r>
            <a:endParaRPr lang="zh-CN" altLang="en-US" sz="1800">
              <a:latin typeface="Arial" panose="020B0604020202020204" pitchFamily="34" charset="0"/>
              <a:ea typeface="微软雅黑" panose="020B0503020204020204" charset="-122"/>
            </a:endParaRPr>
          </a:p>
        </p:txBody>
      </p:sp>
      <p:pic>
        <p:nvPicPr>
          <p:cNvPr id="6" name="图片 5" descr="c1c23506411017d87934e9c531eadb2f"/>
          <p:cNvPicPr>
            <a:picLocks noChangeAspect="1"/>
          </p:cNvPicPr>
          <p:nvPr/>
        </p:nvPicPr>
        <p:blipFill>
          <a:blip r:embed="rId1"/>
          <a:stretch>
            <a:fillRect/>
          </a:stretch>
        </p:blipFill>
        <p:spPr>
          <a:xfrm>
            <a:off x="7768590" y="4032250"/>
            <a:ext cx="3385820" cy="2540000"/>
          </a:xfrm>
          <a:prstGeom prst="rect">
            <a:avLst/>
          </a:prstGeom>
        </p:spPr>
      </p:pic>
      <p:pic>
        <p:nvPicPr>
          <p:cNvPr id="8" name="图片 7" descr="4704c4b5a4695e9b786e3568de011335"/>
          <p:cNvPicPr>
            <a:picLocks noChangeAspect="1"/>
          </p:cNvPicPr>
          <p:nvPr/>
        </p:nvPicPr>
        <p:blipFill>
          <a:blip r:embed="rId2"/>
          <a:stretch>
            <a:fillRect/>
          </a:stretch>
        </p:blipFill>
        <p:spPr>
          <a:xfrm>
            <a:off x="6997065" y="1253490"/>
            <a:ext cx="3450590" cy="2588260"/>
          </a:xfrm>
          <a:prstGeom prst="rect">
            <a:avLst/>
          </a:prstGeom>
        </p:spPr>
      </p:pic>
      <p:pic>
        <p:nvPicPr>
          <p:cNvPr id="9" name="图片 8" descr="ccd6f68e1b38a24caaf2557384468f15"/>
          <p:cNvPicPr>
            <a:picLocks noChangeAspect="1"/>
          </p:cNvPicPr>
          <p:nvPr/>
        </p:nvPicPr>
        <p:blipFill>
          <a:blip r:embed="rId3"/>
          <a:stretch>
            <a:fillRect/>
          </a:stretch>
        </p:blipFill>
        <p:spPr>
          <a:xfrm>
            <a:off x="1053465" y="2957195"/>
            <a:ext cx="2756535" cy="367411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a:t>
            </a:r>
            <a:r>
              <a:rPr lang="zh-CN" altLang="en-US" sz="3200" b="1" dirty="0">
                <a:cs typeface="+mn-ea"/>
                <a:sym typeface="+mn-lt"/>
              </a:rPr>
              <a:t>四：玩</a:t>
            </a:r>
            <a:r>
              <a:rPr lang="zh-CN" altLang="en-US" sz="3200" b="1" dirty="0">
                <a:cs typeface="+mn-ea"/>
                <a:sym typeface="+mn-lt"/>
              </a:rPr>
              <a:t>艾</a:t>
            </a:r>
            <a:endParaRPr lang="zh-CN" altLang="en-US" sz="3200" b="1" dirty="0">
              <a:cs typeface="+mn-ea"/>
              <a:sym typeface="+mn-lt"/>
            </a:endParaRPr>
          </a:p>
        </p:txBody>
      </p:sp>
      <p:sp>
        <p:nvSpPr>
          <p:cNvPr id="3" name="文本框 2"/>
          <p:cNvSpPr txBox="1"/>
          <p:nvPr/>
        </p:nvSpPr>
        <p:spPr>
          <a:xfrm>
            <a:off x="565785" y="1616075"/>
            <a:ext cx="8507095" cy="52197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2800">
                <a:latin typeface="Arial" panose="020B0604020202020204" pitchFamily="34" charset="0"/>
                <a:ea typeface="微软雅黑" panose="020B0503020204020204" charset="-122"/>
              </a:rPr>
              <a:t>艾草的艺术表现之艾草</a:t>
            </a:r>
            <a:r>
              <a:rPr lang="zh-CN" altLang="en-US" sz="2800">
                <a:latin typeface="Arial" panose="020B0604020202020204" pitchFamily="34" charset="0"/>
                <a:ea typeface="微软雅黑" panose="020B0503020204020204" charset="-122"/>
              </a:rPr>
              <a:t>写生</a:t>
            </a:r>
            <a:endParaRPr lang="zh-CN" altLang="en-US" sz="2800">
              <a:latin typeface="Arial" panose="020B0604020202020204" pitchFamily="34" charset="0"/>
              <a:ea typeface="微软雅黑" panose="020B0503020204020204" charset="-122"/>
            </a:endParaRPr>
          </a:p>
        </p:txBody>
      </p:sp>
      <p:sp>
        <p:nvSpPr>
          <p:cNvPr id="4" name="文本框 3"/>
          <p:cNvSpPr txBox="1"/>
          <p:nvPr/>
        </p:nvSpPr>
        <p:spPr>
          <a:xfrm>
            <a:off x="488315" y="2225040"/>
            <a:ext cx="6236970" cy="2030095"/>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第三层次：能结合已有的材料进行大胆创想，用自己的方式进行独特的艺术表现。这个层次幼儿利用了前面喷画的作品作为底纸，在上面描绘出艾草的轮廓又进行了艾草茎叶的添画，让作品更有层次性与艺术性。</a:t>
            </a:r>
            <a:endParaRPr lang="zh-CN" altLang="en-US" sz="1800">
              <a:latin typeface="Arial" panose="020B0604020202020204" pitchFamily="34" charset="0"/>
              <a:ea typeface="微软雅黑" panose="020B0503020204020204" charset="-122"/>
            </a:endParaRPr>
          </a:p>
          <a:p>
            <a:pPr algn="l"/>
            <a:endParaRPr lang="zh-CN" altLang="en-US" sz="1800">
              <a:latin typeface="Arial" panose="020B0604020202020204" pitchFamily="34" charset="0"/>
              <a:ea typeface="微软雅黑" panose="020B0503020204020204" charset="-122"/>
            </a:endParaRPr>
          </a:p>
          <a:p>
            <a:pPr algn="l"/>
            <a:endParaRPr lang="zh-CN" altLang="en-US" sz="1800">
              <a:latin typeface="Arial" panose="020B0604020202020204" pitchFamily="34" charset="0"/>
              <a:ea typeface="微软雅黑" panose="020B0503020204020204" charset="-122"/>
            </a:endParaRPr>
          </a:p>
          <a:p>
            <a:pPr algn="l"/>
            <a:endParaRPr lang="zh-CN" altLang="en-US" sz="1800">
              <a:latin typeface="Arial" panose="020B0604020202020204" pitchFamily="34" charset="0"/>
              <a:ea typeface="微软雅黑" panose="020B0503020204020204" charset="-122"/>
            </a:endParaRPr>
          </a:p>
        </p:txBody>
      </p:sp>
      <p:pic>
        <p:nvPicPr>
          <p:cNvPr id="5" name="图片 4" descr="380c7111c10915bf584b4f1c65d2cae3"/>
          <p:cNvPicPr>
            <a:picLocks noChangeAspect="1"/>
          </p:cNvPicPr>
          <p:nvPr/>
        </p:nvPicPr>
        <p:blipFill>
          <a:blip r:embed="rId1"/>
          <a:stretch>
            <a:fillRect/>
          </a:stretch>
        </p:blipFill>
        <p:spPr>
          <a:xfrm>
            <a:off x="640080" y="3645535"/>
            <a:ext cx="3741420" cy="2806065"/>
          </a:xfrm>
          <a:prstGeom prst="rect">
            <a:avLst/>
          </a:prstGeom>
        </p:spPr>
      </p:pic>
      <p:pic>
        <p:nvPicPr>
          <p:cNvPr id="6" name="图片 5" descr="fcf438ea80de579f7abb36043f532361"/>
          <p:cNvPicPr>
            <a:picLocks noChangeAspect="1"/>
          </p:cNvPicPr>
          <p:nvPr/>
        </p:nvPicPr>
        <p:blipFill>
          <a:blip r:embed="rId2"/>
          <a:stretch>
            <a:fillRect/>
          </a:stretch>
        </p:blipFill>
        <p:spPr>
          <a:xfrm rot="16200000">
            <a:off x="9405620" y="3648710"/>
            <a:ext cx="1998345" cy="2663825"/>
          </a:xfrm>
          <a:prstGeom prst="rect">
            <a:avLst/>
          </a:prstGeom>
        </p:spPr>
      </p:pic>
      <p:pic>
        <p:nvPicPr>
          <p:cNvPr id="8" name="图片 7" descr="7aaee701776e227ea182925a01299947"/>
          <p:cNvPicPr>
            <a:picLocks noChangeAspect="1"/>
          </p:cNvPicPr>
          <p:nvPr/>
        </p:nvPicPr>
        <p:blipFill>
          <a:blip r:embed="rId3"/>
          <a:stretch>
            <a:fillRect/>
          </a:stretch>
        </p:blipFill>
        <p:spPr>
          <a:xfrm>
            <a:off x="9072880" y="296545"/>
            <a:ext cx="2585085" cy="3445510"/>
          </a:xfrm>
          <a:prstGeom prst="rect">
            <a:avLst/>
          </a:prstGeom>
        </p:spPr>
      </p:pic>
      <p:pic>
        <p:nvPicPr>
          <p:cNvPr id="9" name="图片 8" descr="f8f2832ad269ceadbc33a4a13877732a"/>
          <p:cNvPicPr>
            <a:picLocks noChangeAspect="1"/>
          </p:cNvPicPr>
          <p:nvPr/>
        </p:nvPicPr>
        <p:blipFill>
          <a:blip r:embed="rId4"/>
          <a:stretch>
            <a:fillRect/>
          </a:stretch>
        </p:blipFill>
        <p:spPr>
          <a:xfrm rot="16200000">
            <a:off x="5001895" y="2926080"/>
            <a:ext cx="1770380" cy="2359660"/>
          </a:xfrm>
          <a:prstGeom prst="rect">
            <a:avLst/>
          </a:prstGeom>
        </p:spPr>
      </p:pic>
      <p:pic>
        <p:nvPicPr>
          <p:cNvPr id="10" name="图片 9" descr="1d8bfdb1a9ca5ff5d6b5b2ad8faa0942"/>
          <p:cNvPicPr>
            <a:picLocks noChangeAspect="1"/>
          </p:cNvPicPr>
          <p:nvPr/>
        </p:nvPicPr>
        <p:blipFill>
          <a:blip r:embed="rId5"/>
          <a:stretch>
            <a:fillRect/>
          </a:stretch>
        </p:blipFill>
        <p:spPr>
          <a:xfrm rot="16200000">
            <a:off x="6868160" y="4812030"/>
            <a:ext cx="1645920" cy="219329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a:t>
            </a:r>
            <a:r>
              <a:rPr lang="zh-CN" altLang="en-US" sz="3200" b="1" dirty="0">
                <a:cs typeface="+mn-ea"/>
                <a:sym typeface="+mn-lt"/>
              </a:rPr>
              <a:t>四：玩</a:t>
            </a:r>
            <a:r>
              <a:rPr lang="zh-CN" altLang="en-US" sz="3200" b="1" dirty="0">
                <a:cs typeface="+mn-ea"/>
                <a:sym typeface="+mn-lt"/>
              </a:rPr>
              <a:t>艾</a:t>
            </a:r>
            <a:endParaRPr lang="zh-CN" altLang="en-US" sz="3200" b="1" dirty="0">
              <a:cs typeface="+mn-ea"/>
              <a:sym typeface="+mn-lt"/>
            </a:endParaRPr>
          </a:p>
        </p:txBody>
      </p:sp>
      <p:sp>
        <p:nvSpPr>
          <p:cNvPr id="3" name="文本框 2"/>
          <p:cNvSpPr txBox="1"/>
          <p:nvPr/>
        </p:nvSpPr>
        <p:spPr>
          <a:xfrm>
            <a:off x="565785" y="1616075"/>
            <a:ext cx="8507095" cy="52197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2800">
                <a:latin typeface="Arial" panose="020B0604020202020204" pitchFamily="34" charset="0"/>
                <a:ea typeface="微软雅黑" panose="020B0503020204020204" charset="-122"/>
              </a:rPr>
              <a:t>艾草生活中的应用</a:t>
            </a:r>
            <a:r>
              <a:rPr lang="en-US" altLang="zh-CN" sz="2800">
                <a:latin typeface="Arial" panose="020B0604020202020204" pitchFamily="34" charset="0"/>
                <a:ea typeface="微软雅黑" panose="020B0503020204020204" charset="-122"/>
              </a:rPr>
              <a:t>——</a:t>
            </a:r>
            <a:r>
              <a:rPr lang="zh-CN" altLang="en-US" sz="2800">
                <a:latin typeface="Arial" panose="020B0604020202020204" pitchFamily="34" charset="0"/>
                <a:ea typeface="微软雅黑" panose="020B0503020204020204" charset="-122"/>
              </a:rPr>
              <a:t>夏日</a:t>
            </a:r>
            <a:r>
              <a:rPr lang="zh-CN" altLang="en-US" sz="2800">
                <a:latin typeface="Arial" panose="020B0604020202020204" pitchFamily="34" charset="0"/>
                <a:ea typeface="微软雅黑" panose="020B0503020204020204" charset="-122"/>
              </a:rPr>
              <a:t>三件套</a:t>
            </a:r>
            <a:endParaRPr lang="zh-CN" altLang="en-US" sz="2800">
              <a:latin typeface="Arial" panose="020B0604020202020204" pitchFamily="34" charset="0"/>
              <a:ea typeface="微软雅黑" panose="020B0503020204020204" charset="-122"/>
            </a:endParaRPr>
          </a:p>
        </p:txBody>
      </p:sp>
      <p:sp>
        <p:nvSpPr>
          <p:cNvPr id="8" name="文本框 7"/>
          <p:cNvSpPr txBox="1"/>
          <p:nvPr/>
        </p:nvSpPr>
        <p:spPr>
          <a:xfrm>
            <a:off x="1651000" y="2908935"/>
            <a:ext cx="8072755" cy="1568450"/>
          </a:xfrm>
          <a:prstGeom prst="rect">
            <a:avLst/>
          </a:prstGeom>
        </p:spPr>
        <p:txBody>
          <a:bodyPr wrap="square">
            <a:spAutoFit/>
            <a:extLst>
              <a:ext uri="{4A0BC546-FE56-4ADE-93B0-CB8AF2F6F144}">
                <wpsdc:textFrameExt xmlns:wpsdc="http://www.wps.cn/officeDocument/2022/drawingmlCustomData" type="text"/>
              </a:ext>
            </a:extLst>
          </a:bodyPr>
          <a:p>
            <a:pPr algn="l"/>
            <a:r>
              <a:rPr lang="en-US" altLang="zh-CN" sz="2400">
                <a:latin typeface="Arial" panose="020B0604020202020204" pitchFamily="34" charset="0"/>
                <a:ea typeface="微软雅黑" panose="020B0503020204020204" charset="-122"/>
              </a:rPr>
              <a:t>       </a:t>
            </a:r>
            <a:r>
              <a:rPr lang="zh-CN" altLang="en-US" sz="2400">
                <a:latin typeface="Arial" panose="020B0604020202020204" pitchFamily="34" charset="0"/>
                <a:ea typeface="微软雅黑" panose="020B0503020204020204" charset="-122"/>
              </a:rPr>
              <a:t>课程来源于生活，最后也要运用到生活中去，我们认识了艾草，表现了艾草，那艾草有那么多作用，我们应该如何来实现呢？对此根据孩子们的兴趣程度以及实施的可行性，我们进行了夏日三件套的制作。</a:t>
            </a:r>
            <a:endParaRPr lang="zh-CN" altLang="en-US" sz="2400">
              <a:latin typeface="Arial" panose="020B0604020202020204" pitchFamily="34" charset="0"/>
              <a:ea typeface="微软雅黑" panose="020B0503020204020204"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a:t>
            </a:r>
            <a:r>
              <a:rPr lang="zh-CN" altLang="en-US" sz="3200" b="1" dirty="0">
                <a:cs typeface="+mn-ea"/>
                <a:sym typeface="+mn-lt"/>
              </a:rPr>
              <a:t>四：玩</a:t>
            </a:r>
            <a:r>
              <a:rPr lang="zh-CN" altLang="en-US" sz="3200" b="1" dirty="0">
                <a:cs typeface="+mn-ea"/>
                <a:sym typeface="+mn-lt"/>
              </a:rPr>
              <a:t>艾</a:t>
            </a:r>
            <a:endParaRPr lang="zh-CN" altLang="en-US" sz="3200" b="1" dirty="0">
              <a:cs typeface="+mn-ea"/>
              <a:sym typeface="+mn-lt"/>
            </a:endParaRPr>
          </a:p>
        </p:txBody>
      </p:sp>
      <p:sp>
        <p:nvSpPr>
          <p:cNvPr id="3" name="文本框 2"/>
          <p:cNvSpPr txBox="1"/>
          <p:nvPr/>
        </p:nvSpPr>
        <p:spPr>
          <a:xfrm>
            <a:off x="565785" y="1616075"/>
            <a:ext cx="8507095" cy="52197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2800">
                <a:latin typeface="Arial" panose="020B0604020202020204" pitchFamily="34" charset="0"/>
                <a:ea typeface="微软雅黑" panose="020B0503020204020204" charset="-122"/>
              </a:rPr>
              <a:t>夏日三件套之艾草</a:t>
            </a:r>
            <a:r>
              <a:rPr lang="zh-CN" altLang="en-US" sz="2800">
                <a:latin typeface="Arial" panose="020B0604020202020204" pitchFamily="34" charset="0"/>
                <a:ea typeface="微软雅黑" panose="020B0503020204020204" charset="-122"/>
              </a:rPr>
              <a:t>香包</a:t>
            </a:r>
            <a:endParaRPr lang="zh-CN" altLang="en-US" sz="2800">
              <a:latin typeface="Arial" panose="020B0604020202020204" pitchFamily="34" charset="0"/>
              <a:ea typeface="微软雅黑" panose="020B0503020204020204" charset="-122"/>
            </a:endParaRPr>
          </a:p>
        </p:txBody>
      </p:sp>
      <p:pic>
        <p:nvPicPr>
          <p:cNvPr id="4" name="图片 3" descr="29fa91cb123ff4c7004840a8d340699e"/>
          <p:cNvPicPr>
            <a:picLocks noChangeAspect="1"/>
          </p:cNvPicPr>
          <p:nvPr/>
        </p:nvPicPr>
        <p:blipFill>
          <a:blip r:embed="rId1"/>
          <a:stretch>
            <a:fillRect/>
          </a:stretch>
        </p:blipFill>
        <p:spPr>
          <a:xfrm>
            <a:off x="462280" y="2283460"/>
            <a:ext cx="2588260" cy="1941830"/>
          </a:xfrm>
          <a:prstGeom prst="rect">
            <a:avLst/>
          </a:prstGeom>
        </p:spPr>
      </p:pic>
      <p:pic>
        <p:nvPicPr>
          <p:cNvPr id="5" name="图片 4" descr="b4774f97193247fc1625ad0d2a1c5706"/>
          <p:cNvPicPr>
            <a:picLocks noChangeAspect="1"/>
          </p:cNvPicPr>
          <p:nvPr/>
        </p:nvPicPr>
        <p:blipFill>
          <a:blip r:embed="rId2"/>
          <a:stretch>
            <a:fillRect/>
          </a:stretch>
        </p:blipFill>
        <p:spPr>
          <a:xfrm>
            <a:off x="462280" y="4637405"/>
            <a:ext cx="2499995" cy="1875155"/>
          </a:xfrm>
          <a:prstGeom prst="rect">
            <a:avLst/>
          </a:prstGeom>
        </p:spPr>
      </p:pic>
      <p:sp>
        <p:nvSpPr>
          <p:cNvPr id="6" name="文本框 5"/>
          <p:cNvSpPr txBox="1"/>
          <p:nvPr/>
        </p:nvSpPr>
        <p:spPr>
          <a:xfrm>
            <a:off x="3498850" y="2952115"/>
            <a:ext cx="326390" cy="313817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感兴趣的幼儿先尝试</a:t>
            </a:r>
            <a:r>
              <a:rPr lang="zh-CN" altLang="en-US" sz="1800">
                <a:latin typeface="Arial" panose="020B0604020202020204" pitchFamily="34" charset="0"/>
                <a:ea typeface="微软雅黑" panose="020B0503020204020204" charset="-122"/>
              </a:rPr>
              <a:t>制作</a:t>
            </a:r>
            <a:endParaRPr lang="zh-CN" altLang="en-US" sz="1800">
              <a:latin typeface="Arial" panose="020B0604020202020204" pitchFamily="34" charset="0"/>
              <a:ea typeface="微软雅黑" panose="020B0503020204020204" charset="-122"/>
            </a:endParaRPr>
          </a:p>
        </p:txBody>
      </p:sp>
      <p:pic>
        <p:nvPicPr>
          <p:cNvPr id="7" name="图片 6" descr="23d3082e7bb87d99eb50843dfa15b3da"/>
          <p:cNvPicPr>
            <a:picLocks noChangeAspect="1"/>
          </p:cNvPicPr>
          <p:nvPr/>
        </p:nvPicPr>
        <p:blipFill>
          <a:blip r:embed="rId3"/>
          <a:stretch>
            <a:fillRect/>
          </a:stretch>
        </p:blipFill>
        <p:spPr>
          <a:xfrm>
            <a:off x="4637405" y="1616075"/>
            <a:ext cx="3020060" cy="2265680"/>
          </a:xfrm>
          <a:prstGeom prst="rect">
            <a:avLst/>
          </a:prstGeom>
        </p:spPr>
      </p:pic>
      <p:pic>
        <p:nvPicPr>
          <p:cNvPr id="9" name="图片 8" descr="28c24eccd9a6eb0b22f0d1ed9a3e104a"/>
          <p:cNvPicPr>
            <a:picLocks noChangeAspect="1"/>
          </p:cNvPicPr>
          <p:nvPr/>
        </p:nvPicPr>
        <p:blipFill>
          <a:blip r:embed="rId4"/>
          <a:stretch>
            <a:fillRect/>
          </a:stretch>
        </p:blipFill>
        <p:spPr>
          <a:xfrm>
            <a:off x="4637405" y="4090035"/>
            <a:ext cx="2992120" cy="2244725"/>
          </a:xfrm>
          <a:prstGeom prst="rect">
            <a:avLst/>
          </a:prstGeom>
        </p:spPr>
      </p:pic>
      <p:pic>
        <p:nvPicPr>
          <p:cNvPr id="10" name="图片 9" descr="f07d6af1e6ce6df1f9ffabd433f8fbb9"/>
          <p:cNvPicPr>
            <a:picLocks noChangeAspect="1"/>
          </p:cNvPicPr>
          <p:nvPr/>
        </p:nvPicPr>
        <p:blipFill>
          <a:blip r:embed="rId5"/>
          <a:stretch>
            <a:fillRect/>
          </a:stretch>
        </p:blipFill>
        <p:spPr>
          <a:xfrm>
            <a:off x="8564245" y="2138045"/>
            <a:ext cx="3152140" cy="3646805"/>
          </a:xfrm>
          <a:prstGeom prst="rect">
            <a:avLst/>
          </a:prstGeom>
        </p:spPr>
      </p:pic>
      <p:sp>
        <p:nvSpPr>
          <p:cNvPr id="11" name="文本框 10"/>
          <p:cNvSpPr txBox="1"/>
          <p:nvPr/>
        </p:nvSpPr>
        <p:spPr>
          <a:xfrm>
            <a:off x="7853045" y="1712595"/>
            <a:ext cx="326390" cy="4799965"/>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看到成品后，幼儿都想要一个自己的</a:t>
            </a:r>
            <a:r>
              <a:rPr lang="zh-CN" altLang="en-US" sz="1800">
                <a:latin typeface="Arial" panose="020B0604020202020204" pitchFamily="34" charset="0"/>
                <a:ea typeface="微软雅黑" panose="020B0503020204020204" charset="-122"/>
              </a:rPr>
              <a:t>香包</a:t>
            </a:r>
            <a:endParaRPr lang="zh-CN" altLang="en-US" sz="1800">
              <a:latin typeface="Arial" panose="020B0604020202020204" pitchFamily="34" charset="0"/>
              <a:ea typeface="微软雅黑" panose="020B0503020204020204"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a:t>
            </a:r>
            <a:r>
              <a:rPr lang="zh-CN" altLang="en-US" sz="3200" b="1" dirty="0">
                <a:cs typeface="+mn-ea"/>
                <a:sym typeface="+mn-lt"/>
              </a:rPr>
              <a:t>四：玩</a:t>
            </a:r>
            <a:r>
              <a:rPr lang="zh-CN" altLang="en-US" sz="3200" b="1" dirty="0">
                <a:cs typeface="+mn-ea"/>
                <a:sym typeface="+mn-lt"/>
              </a:rPr>
              <a:t>艾</a:t>
            </a:r>
            <a:endParaRPr lang="zh-CN" altLang="en-US" sz="3200" b="1" dirty="0">
              <a:cs typeface="+mn-ea"/>
              <a:sym typeface="+mn-lt"/>
            </a:endParaRPr>
          </a:p>
        </p:txBody>
      </p:sp>
      <p:sp>
        <p:nvSpPr>
          <p:cNvPr id="3" name="文本框 2"/>
          <p:cNvSpPr txBox="1"/>
          <p:nvPr/>
        </p:nvSpPr>
        <p:spPr>
          <a:xfrm>
            <a:off x="565785" y="1520825"/>
            <a:ext cx="8507095" cy="52197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2800">
                <a:latin typeface="Arial" panose="020B0604020202020204" pitchFamily="34" charset="0"/>
                <a:ea typeface="微软雅黑" panose="020B0503020204020204" charset="-122"/>
              </a:rPr>
              <a:t>夏日三件套之艾草</a:t>
            </a:r>
            <a:r>
              <a:rPr lang="zh-CN" altLang="en-US" sz="2800">
                <a:latin typeface="Arial" panose="020B0604020202020204" pitchFamily="34" charset="0"/>
                <a:ea typeface="微软雅黑" panose="020B0503020204020204" charset="-122"/>
              </a:rPr>
              <a:t>手工皂</a:t>
            </a:r>
            <a:endParaRPr lang="zh-CN" altLang="en-US" sz="2800">
              <a:latin typeface="Arial" panose="020B0604020202020204" pitchFamily="34" charset="0"/>
              <a:ea typeface="微软雅黑" panose="020B0503020204020204" charset="-122"/>
            </a:endParaRPr>
          </a:p>
        </p:txBody>
      </p:sp>
      <p:pic>
        <p:nvPicPr>
          <p:cNvPr id="4" name="图片 3" descr="74426faf0e8fcb9ba1adcf3eda91711c"/>
          <p:cNvPicPr>
            <a:picLocks noChangeAspect="1"/>
          </p:cNvPicPr>
          <p:nvPr/>
        </p:nvPicPr>
        <p:blipFill>
          <a:blip r:embed="rId1"/>
          <a:stretch>
            <a:fillRect/>
          </a:stretch>
        </p:blipFill>
        <p:spPr>
          <a:xfrm>
            <a:off x="3578860" y="2042795"/>
            <a:ext cx="1794510" cy="2392045"/>
          </a:xfrm>
          <a:prstGeom prst="rect">
            <a:avLst/>
          </a:prstGeom>
        </p:spPr>
      </p:pic>
      <p:pic>
        <p:nvPicPr>
          <p:cNvPr id="5" name="图片 4" descr="3ef0fad06b2cc17d1da8e2c1bd6fc246"/>
          <p:cNvPicPr>
            <a:picLocks noChangeAspect="1"/>
          </p:cNvPicPr>
          <p:nvPr/>
        </p:nvPicPr>
        <p:blipFill>
          <a:blip r:embed="rId2"/>
          <a:stretch>
            <a:fillRect/>
          </a:stretch>
        </p:blipFill>
        <p:spPr>
          <a:xfrm>
            <a:off x="3084195" y="4675505"/>
            <a:ext cx="2635250" cy="1976755"/>
          </a:xfrm>
          <a:prstGeom prst="rect">
            <a:avLst/>
          </a:prstGeom>
        </p:spPr>
      </p:pic>
      <p:pic>
        <p:nvPicPr>
          <p:cNvPr id="6" name="图片 5" descr="aec157f70a3041c492d0ec72ef18e406"/>
          <p:cNvPicPr>
            <a:picLocks noChangeAspect="1"/>
          </p:cNvPicPr>
          <p:nvPr/>
        </p:nvPicPr>
        <p:blipFill>
          <a:blip r:embed="rId3"/>
          <a:stretch>
            <a:fillRect/>
          </a:stretch>
        </p:blipFill>
        <p:spPr>
          <a:xfrm>
            <a:off x="5837555" y="2042795"/>
            <a:ext cx="1974850" cy="2632710"/>
          </a:xfrm>
          <a:prstGeom prst="rect">
            <a:avLst/>
          </a:prstGeom>
        </p:spPr>
      </p:pic>
      <p:pic>
        <p:nvPicPr>
          <p:cNvPr id="7" name="图片 6" descr="d44c2b0c230520e8f82613236a9967e0"/>
          <p:cNvPicPr>
            <a:picLocks noChangeAspect="1"/>
          </p:cNvPicPr>
          <p:nvPr/>
        </p:nvPicPr>
        <p:blipFill>
          <a:blip r:embed="rId4"/>
          <a:stretch>
            <a:fillRect/>
          </a:stretch>
        </p:blipFill>
        <p:spPr>
          <a:xfrm>
            <a:off x="10073640" y="1476375"/>
            <a:ext cx="1973580" cy="2632710"/>
          </a:xfrm>
          <a:prstGeom prst="rect">
            <a:avLst/>
          </a:prstGeom>
        </p:spPr>
      </p:pic>
      <p:pic>
        <p:nvPicPr>
          <p:cNvPr id="9" name="图片 8" descr="e892d88fe0c7f1d270dc33d6013fbc16"/>
          <p:cNvPicPr>
            <a:picLocks noChangeAspect="1"/>
          </p:cNvPicPr>
          <p:nvPr/>
        </p:nvPicPr>
        <p:blipFill>
          <a:blip r:embed="rId5"/>
          <a:stretch>
            <a:fillRect/>
          </a:stretch>
        </p:blipFill>
        <p:spPr>
          <a:xfrm>
            <a:off x="7930515" y="1689100"/>
            <a:ext cx="1851025" cy="2468880"/>
          </a:xfrm>
          <a:prstGeom prst="rect">
            <a:avLst/>
          </a:prstGeom>
        </p:spPr>
      </p:pic>
      <p:pic>
        <p:nvPicPr>
          <p:cNvPr id="12" name="图片 11" descr="b4fccb691321210557affe144878eb23"/>
          <p:cNvPicPr>
            <a:picLocks noChangeAspect="1"/>
          </p:cNvPicPr>
          <p:nvPr/>
        </p:nvPicPr>
        <p:blipFill>
          <a:blip r:embed="rId6"/>
          <a:stretch>
            <a:fillRect/>
          </a:stretch>
        </p:blipFill>
        <p:spPr>
          <a:xfrm>
            <a:off x="412115" y="2228850"/>
            <a:ext cx="2538730" cy="338328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a:t>
            </a:r>
            <a:r>
              <a:rPr lang="zh-CN" altLang="en-US" sz="3200" b="1" dirty="0">
                <a:cs typeface="+mn-ea"/>
                <a:sym typeface="+mn-lt"/>
              </a:rPr>
              <a:t>四：玩</a:t>
            </a:r>
            <a:r>
              <a:rPr lang="zh-CN" altLang="en-US" sz="3200" b="1" dirty="0">
                <a:cs typeface="+mn-ea"/>
                <a:sym typeface="+mn-lt"/>
              </a:rPr>
              <a:t>艾</a:t>
            </a:r>
            <a:endParaRPr lang="zh-CN" altLang="en-US" sz="3200" b="1" dirty="0">
              <a:cs typeface="+mn-ea"/>
              <a:sym typeface="+mn-lt"/>
            </a:endParaRPr>
          </a:p>
        </p:txBody>
      </p:sp>
      <p:sp>
        <p:nvSpPr>
          <p:cNvPr id="3" name="文本框 2"/>
          <p:cNvSpPr txBox="1"/>
          <p:nvPr/>
        </p:nvSpPr>
        <p:spPr>
          <a:xfrm>
            <a:off x="565785" y="1616075"/>
            <a:ext cx="8507095" cy="52197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2800">
                <a:latin typeface="Arial" panose="020B0604020202020204" pitchFamily="34" charset="0"/>
                <a:ea typeface="微软雅黑" panose="020B0503020204020204" charset="-122"/>
              </a:rPr>
              <a:t>香皂</a:t>
            </a:r>
            <a:r>
              <a:rPr lang="zh-CN" altLang="en-US" sz="2800">
                <a:latin typeface="Arial" panose="020B0604020202020204" pitchFamily="34" charset="0"/>
                <a:ea typeface="微软雅黑" panose="020B0503020204020204" charset="-122"/>
              </a:rPr>
              <a:t>小插曲</a:t>
            </a:r>
            <a:endParaRPr lang="zh-CN" altLang="en-US" sz="2800">
              <a:latin typeface="Arial" panose="020B0604020202020204" pitchFamily="34" charset="0"/>
              <a:ea typeface="微软雅黑" panose="020B0503020204020204" charset="-122"/>
            </a:endParaRPr>
          </a:p>
        </p:txBody>
      </p:sp>
      <p:pic>
        <p:nvPicPr>
          <p:cNvPr id="4" name="图片 3" descr="c59c657cf69c50849c9ead48be959075"/>
          <p:cNvPicPr>
            <a:picLocks noChangeAspect="1"/>
          </p:cNvPicPr>
          <p:nvPr/>
        </p:nvPicPr>
        <p:blipFill>
          <a:blip r:embed="rId1"/>
          <a:stretch>
            <a:fillRect/>
          </a:stretch>
        </p:blipFill>
        <p:spPr>
          <a:xfrm>
            <a:off x="749300" y="2550795"/>
            <a:ext cx="4435475" cy="3326765"/>
          </a:xfrm>
          <a:prstGeom prst="rect">
            <a:avLst/>
          </a:prstGeom>
        </p:spPr>
      </p:pic>
      <p:sp>
        <p:nvSpPr>
          <p:cNvPr id="5" name="文本框 4"/>
          <p:cNvSpPr txBox="1"/>
          <p:nvPr/>
        </p:nvSpPr>
        <p:spPr>
          <a:xfrm>
            <a:off x="5602605" y="1616075"/>
            <a:ext cx="5553075" cy="258445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小插曲：艾草皂怎么软软的。</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第一次制作，孩子们因为知道艾草具有杀菌作用，觉得艾草汁应该要多放一点，所以在皂基融化后倒入了很多艾草汁，悦悦小朋友在家制作的时候只要一会儿就能定型的香皂，孩子们等了一晚上，再看的时候还是软软的，脱模困难。对于软软的香皂，孩子们有点退却，没有人想去尝试用一下。</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经过第一次的经验，孩子们后面的艾草汁尽量加的少一些，以能皂基变色为准。</a:t>
            </a:r>
            <a:endParaRPr lang="zh-CN" altLang="en-US" sz="1800">
              <a:latin typeface="Arial" panose="020B0604020202020204" pitchFamily="34" charset="0"/>
              <a:ea typeface="微软雅黑" panose="020B0503020204020204" charset="-122"/>
            </a:endParaRPr>
          </a:p>
        </p:txBody>
      </p:sp>
      <p:pic>
        <p:nvPicPr>
          <p:cNvPr id="10" name="图片 9" descr="44acffe8cc649fd7162c52cc77292776"/>
          <p:cNvPicPr>
            <a:picLocks noChangeAspect="1"/>
          </p:cNvPicPr>
          <p:nvPr/>
        </p:nvPicPr>
        <p:blipFill>
          <a:blip r:embed="rId2"/>
          <a:stretch>
            <a:fillRect/>
          </a:stretch>
        </p:blipFill>
        <p:spPr>
          <a:xfrm rot="16200000">
            <a:off x="5980430" y="4016375"/>
            <a:ext cx="2268855" cy="3025140"/>
          </a:xfrm>
          <a:prstGeom prst="rect">
            <a:avLst/>
          </a:prstGeom>
        </p:spPr>
      </p:pic>
      <p:pic>
        <p:nvPicPr>
          <p:cNvPr id="11" name="图片 10" descr="0b59c1d0de9d4dd76eadc15dbbe05d72"/>
          <p:cNvPicPr>
            <a:picLocks noChangeAspect="1"/>
          </p:cNvPicPr>
          <p:nvPr/>
        </p:nvPicPr>
        <p:blipFill>
          <a:blip r:embed="rId3"/>
          <a:stretch>
            <a:fillRect/>
          </a:stretch>
        </p:blipFill>
        <p:spPr>
          <a:xfrm rot="16200000">
            <a:off x="9227185" y="4357370"/>
            <a:ext cx="2155190" cy="2229485"/>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a:t>
            </a:r>
            <a:r>
              <a:rPr lang="zh-CN" altLang="en-US" sz="3200" b="1" dirty="0">
                <a:cs typeface="+mn-ea"/>
                <a:sym typeface="+mn-lt"/>
              </a:rPr>
              <a:t>四：玩</a:t>
            </a:r>
            <a:r>
              <a:rPr lang="zh-CN" altLang="en-US" sz="3200" b="1" dirty="0">
                <a:cs typeface="+mn-ea"/>
                <a:sym typeface="+mn-lt"/>
              </a:rPr>
              <a:t>艾</a:t>
            </a:r>
            <a:endParaRPr lang="zh-CN" altLang="en-US" sz="3200" b="1" dirty="0">
              <a:cs typeface="+mn-ea"/>
              <a:sym typeface="+mn-lt"/>
            </a:endParaRPr>
          </a:p>
        </p:txBody>
      </p:sp>
      <p:sp>
        <p:nvSpPr>
          <p:cNvPr id="3" name="文本框 2"/>
          <p:cNvSpPr txBox="1"/>
          <p:nvPr/>
        </p:nvSpPr>
        <p:spPr>
          <a:xfrm>
            <a:off x="565785" y="1616075"/>
            <a:ext cx="8507095" cy="52197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2800">
                <a:latin typeface="Arial" panose="020B0604020202020204" pitchFamily="34" charset="0"/>
                <a:ea typeface="微软雅黑" panose="020B0503020204020204" charset="-122"/>
              </a:rPr>
              <a:t>夏日三件套之</a:t>
            </a:r>
            <a:r>
              <a:rPr lang="zh-CN" altLang="en-US" sz="2800">
                <a:latin typeface="Arial" panose="020B0604020202020204" pitchFamily="34" charset="0"/>
                <a:ea typeface="微软雅黑" panose="020B0503020204020204" charset="-122"/>
              </a:rPr>
              <a:t>驱蚊水</a:t>
            </a:r>
            <a:endParaRPr lang="zh-CN" altLang="en-US" sz="2800">
              <a:latin typeface="Arial" panose="020B0604020202020204" pitchFamily="34" charset="0"/>
              <a:ea typeface="微软雅黑" panose="020B0503020204020204" charset="-122"/>
            </a:endParaRPr>
          </a:p>
        </p:txBody>
      </p:sp>
      <p:pic>
        <p:nvPicPr>
          <p:cNvPr id="4" name="图片 3" descr="164f8e9a40159d49a2554360e5051591"/>
          <p:cNvPicPr>
            <a:picLocks noChangeAspect="1"/>
          </p:cNvPicPr>
          <p:nvPr/>
        </p:nvPicPr>
        <p:blipFill>
          <a:blip r:embed="rId1"/>
          <a:stretch>
            <a:fillRect/>
          </a:stretch>
        </p:blipFill>
        <p:spPr>
          <a:xfrm>
            <a:off x="565785" y="2317750"/>
            <a:ext cx="4786630" cy="3590290"/>
          </a:xfrm>
          <a:prstGeom prst="rect">
            <a:avLst/>
          </a:prstGeom>
        </p:spPr>
      </p:pic>
      <p:sp>
        <p:nvSpPr>
          <p:cNvPr id="5" name="文本框 4"/>
          <p:cNvSpPr txBox="1"/>
          <p:nvPr/>
        </p:nvSpPr>
        <p:spPr>
          <a:xfrm>
            <a:off x="5694045" y="2137960"/>
            <a:ext cx="4064000" cy="1753235"/>
          </a:xfrm>
          <a:prstGeom prst="rect">
            <a:avLst/>
          </a:prstGeom>
        </p:spPr>
        <p:txBody>
          <a:bodyPr>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我们的</a:t>
            </a:r>
            <a:r>
              <a:rPr lang="zh-CN" altLang="en-US" sz="1800">
                <a:latin typeface="Arial" panose="020B0604020202020204" pitchFamily="34" charset="0"/>
                <a:ea typeface="微软雅黑" panose="020B0503020204020204" charset="-122"/>
              </a:rPr>
              <a:t>发现：</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1.刚开始透明的液体慢慢的变绿了。</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2.在一周过后液体不再透明，整个瓶子呈现出了黑色的状态。</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3.摇晃瓶子会有绿色的泡泡。</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4.好像没有什么味道呀。</a:t>
            </a:r>
            <a:endParaRPr lang="zh-CN" altLang="en-US" sz="1800">
              <a:latin typeface="Arial" panose="020B0604020202020204" pitchFamily="34" charset="0"/>
              <a:ea typeface="微软雅黑" panose="020B0503020204020204" charset="-122"/>
            </a:endParaRPr>
          </a:p>
        </p:txBody>
      </p:sp>
      <p:pic>
        <p:nvPicPr>
          <p:cNvPr id="6" name="图片 5" descr="868ef8adb977029c4bae921d893a2017"/>
          <p:cNvPicPr>
            <a:picLocks noChangeAspect="1"/>
          </p:cNvPicPr>
          <p:nvPr/>
        </p:nvPicPr>
        <p:blipFill>
          <a:blip r:embed="rId2"/>
          <a:stretch>
            <a:fillRect/>
          </a:stretch>
        </p:blipFill>
        <p:spPr>
          <a:xfrm>
            <a:off x="9192895" y="3184525"/>
            <a:ext cx="2459355" cy="327787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a:t>
            </a:r>
            <a:r>
              <a:rPr lang="zh-CN" altLang="en-US" sz="3200" b="1" dirty="0">
                <a:cs typeface="+mn-ea"/>
                <a:sym typeface="+mn-lt"/>
              </a:rPr>
              <a:t>四：玩</a:t>
            </a:r>
            <a:r>
              <a:rPr lang="zh-CN" altLang="en-US" sz="3200" b="1" dirty="0">
                <a:cs typeface="+mn-ea"/>
                <a:sym typeface="+mn-lt"/>
              </a:rPr>
              <a:t>艾</a:t>
            </a:r>
            <a:endParaRPr lang="zh-CN" altLang="en-US" sz="3200" b="1" dirty="0">
              <a:cs typeface="+mn-ea"/>
              <a:sym typeface="+mn-lt"/>
            </a:endParaRPr>
          </a:p>
        </p:txBody>
      </p:sp>
      <p:sp>
        <p:nvSpPr>
          <p:cNvPr id="3" name="文本框 2"/>
          <p:cNvSpPr txBox="1"/>
          <p:nvPr/>
        </p:nvSpPr>
        <p:spPr>
          <a:xfrm>
            <a:off x="565785" y="1616075"/>
            <a:ext cx="8507095" cy="52197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2800">
                <a:latin typeface="Arial" panose="020B0604020202020204" pitchFamily="34" charset="0"/>
                <a:ea typeface="微软雅黑" panose="020B0503020204020204" charset="-122"/>
              </a:rPr>
              <a:t>夏日三件套之</a:t>
            </a:r>
            <a:r>
              <a:rPr lang="zh-CN" altLang="en-US" sz="2800">
                <a:latin typeface="Arial" panose="020B0604020202020204" pitchFamily="34" charset="0"/>
                <a:ea typeface="微软雅黑" panose="020B0503020204020204" charset="-122"/>
              </a:rPr>
              <a:t>驱蚊水</a:t>
            </a:r>
            <a:endParaRPr lang="zh-CN" altLang="en-US" sz="2800">
              <a:latin typeface="Arial" panose="020B0604020202020204" pitchFamily="34" charset="0"/>
              <a:ea typeface="微软雅黑" panose="020B0503020204020204" charset="-122"/>
            </a:endParaRPr>
          </a:p>
        </p:txBody>
      </p:sp>
      <p:sp>
        <p:nvSpPr>
          <p:cNvPr id="5" name="文本框 4"/>
          <p:cNvSpPr txBox="1"/>
          <p:nvPr/>
        </p:nvSpPr>
        <p:spPr>
          <a:xfrm>
            <a:off x="565785" y="2301155"/>
            <a:ext cx="4064000" cy="368300"/>
          </a:xfrm>
          <a:prstGeom prst="rect">
            <a:avLst/>
          </a:prstGeom>
        </p:spPr>
        <p:txBody>
          <a:bodyPr>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我们的问题：什么是</a:t>
            </a:r>
            <a:r>
              <a:rPr lang="en-US" altLang="zh-CN" sz="1800">
                <a:latin typeface="Arial" panose="020B0604020202020204" pitchFamily="34" charset="0"/>
                <a:ea typeface="微软雅黑" panose="020B0503020204020204" charset="-122"/>
              </a:rPr>
              <a:t>1</a:t>
            </a:r>
            <a:r>
              <a:rPr lang="zh-CN" altLang="en-US" sz="1800">
                <a:latin typeface="Arial" panose="020B0604020202020204" pitchFamily="34" charset="0"/>
                <a:ea typeface="微软雅黑" panose="020B0503020204020204" charset="-122"/>
              </a:rPr>
              <a:t>：</a:t>
            </a:r>
            <a:r>
              <a:rPr lang="en-US" altLang="zh-CN" sz="1800">
                <a:latin typeface="Arial" panose="020B0604020202020204" pitchFamily="34" charset="0"/>
                <a:ea typeface="微软雅黑" panose="020B0503020204020204" charset="-122"/>
              </a:rPr>
              <a:t>5</a:t>
            </a:r>
            <a:r>
              <a:rPr lang="zh-CN" altLang="en-US" sz="1800">
                <a:latin typeface="Arial" panose="020B0604020202020204" pitchFamily="34" charset="0"/>
                <a:ea typeface="微软雅黑" panose="020B0503020204020204" charset="-122"/>
              </a:rPr>
              <a:t>的</a:t>
            </a:r>
            <a:r>
              <a:rPr lang="zh-CN" altLang="en-US" sz="1800">
                <a:latin typeface="Arial" panose="020B0604020202020204" pitchFamily="34" charset="0"/>
                <a:ea typeface="微软雅黑" panose="020B0503020204020204" charset="-122"/>
              </a:rPr>
              <a:t>比例？</a:t>
            </a:r>
            <a:endParaRPr lang="zh-CN" altLang="en-US" sz="1800">
              <a:latin typeface="Arial" panose="020B0604020202020204" pitchFamily="34" charset="0"/>
              <a:ea typeface="微软雅黑" panose="020B0503020204020204" charset="-122"/>
            </a:endParaRPr>
          </a:p>
        </p:txBody>
      </p:sp>
      <p:pic>
        <p:nvPicPr>
          <p:cNvPr id="7" name="图片 6" descr="52e3b3980d25f5917f1b7f7c907fe725"/>
          <p:cNvPicPr>
            <a:picLocks noChangeAspect="1"/>
          </p:cNvPicPr>
          <p:nvPr/>
        </p:nvPicPr>
        <p:blipFill>
          <a:blip r:embed="rId1"/>
          <a:stretch>
            <a:fillRect/>
          </a:stretch>
        </p:blipFill>
        <p:spPr>
          <a:xfrm>
            <a:off x="411480" y="2947035"/>
            <a:ext cx="3455035" cy="2591435"/>
          </a:xfrm>
          <a:prstGeom prst="rect">
            <a:avLst/>
          </a:prstGeom>
        </p:spPr>
      </p:pic>
      <p:pic>
        <p:nvPicPr>
          <p:cNvPr id="8" name="图片 7" descr="d486b1f28b6cc3d3b9ae73f861ed1d64"/>
          <p:cNvPicPr>
            <a:picLocks noChangeAspect="1"/>
          </p:cNvPicPr>
          <p:nvPr/>
        </p:nvPicPr>
        <p:blipFill>
          <a:blip r:embed="rId2"/>
          <a:stretch>
            <a:fillRect/>
          </a:stretch>
        </p:blipFill>
        <p:spPr>
          <a:xfrm>
            <a:off x="4184015" y="1616075"/>
            <a:ext cx="2875280" cy="2197735"/>
          </a:xfrm>
          <a:prstGeom prst="rect">
            <a:avLst/>
          </a:prstGeom>
        </p:spPr>
      </p:pic>
      <p:pic>
        <p:nvPicPr>
          <p:cNvPr id="9" name="图片 8" descr="7f138377b26560725e071fa88c4781f1"/>
          <p:cNvPicPr>
            <a:picLocks noChangeAspect="1"/>
          </p:cNvPicPr>
          <p:nvPr/>
        </p:nvPicPr>
        <p:blipFill>
          <a:blip r:embed="rId3"/>
          <a:stretch>
            <a:fillRect/>
          </a:stretch>
        </p:blipFill>
        <p:spPr>
          <a:xfrm>
            <a:off x="4184015" y="4081145"/>
            <a:ext cx="2875915" cy="2157095"/>
          </a:xfrm>
          <a:prstGeom prst="rect">
            <a:avLst/>
          </a:prstGeom>
        </p:spPr>
      </p:pic>
      <p:pic>
        <p:nvPicPr>
          <p:cNvPr id="10" name="图片 9" descr="608e4a578126ab010dad1ca51ba775fd"/>
          <p:cNvPicPr>
            <a:picLocks noChangeAspect="1"/>
          </p:cNvPicPr>
          <p:nvPr/>
        </p:nvPicPr>
        <p:blipFill>
          <a:blip r:embed="rId4"/>
          <a:stretch>
            <a:fillRect/>
          </a:stretch>
        </p:blipFill>
        <p:spPr>
          <a:xfrm>
            <a:off x="7376795" y="1616075"/>
            <a:ext cx="4123690" cy="3093085"/>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a:t>
            </a:r>
            <a:r>
              <a:rPr lang="zh-CN" altLang="en-US" sz="3200" b="1" dirty="0">
                <a:cs typeface="+mn-ea"/>
                <a:sym typeface="+mn-lt"/>
              </a:rPr>
              <a:t>四：玩</a:t>
            </a:r>
            <a:r>
              <a:rPr lang="zh-CN" altLang="en-US" sz="3200" b="1" dirty="0">
                <a:cs typeface="+mn-ea"/>
                <a:sym typeface="+mn-lt"/>
              </a:rPr>
              <a:t>艾</a:t>
            </a:r>
            <a:endParaRPr lang="zh-CN" altLang="en-US" sz="3200" b="1" dirty="0">
              <a:cs typeface="+mn-ea"/>
              <a:sym typeface="+mn-lt"/>
            </a:endParaRPr>
          </a:p>
        </p:txBody>
      </p:sp>
      <p:sp>
        <p:nvSpPr>
          <p:cNvPr id="3" name="文本框 2"/>
          <p:cNvSpPr txBox="1"/>
          <p:nvPr/>
        </p:nvSpPr>
        <p:spPr>
          <a:xfrm>
            <a:off x="565785" y="1616075"/>
            <a:ext cx="8507095" cy="52197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2800">
                <a:latin typeface="Arial" panose="020B0604020202020204" pitchFamily="34" charset="0"/>
                <a:ea typeface="微软雅黑" panose="020B0503020204020204" charset="-122"/>
              </a:rPr>
              <a:t>艾草生活中的应用</a:t>
            </a:r>
            <a:r>
              <a:rPr lang="en-US" altLang="zh-CN" sz="2800">
                <a:latin typeface="Arial" panose="020B0604020202020204" pitchFamily="34" charset="0"/>
                <a:ea typeface="微软雅黑" panose="020B0503020204020204" charset="-122"/>
              </a:rPr>
              <a:t>——</a:t>
            </a:r>
            <a:r>
              <a:rPr lang="zh-CN" altLang="en-US" sz="2800">
                <a:latin typeface="Arial" panose="020B0604020202020204" pitchFamily="34" charset="0"/>
                <a:ea typeface="微软雅黑" panose="020B0503020204020204" charset="-122"/>
              </a:rPr>
              <a:t>夏日</a:t>
            </a:r>
            <a:r>
              <a:rPr lang="zh-CN" altLang="en-US" sz="2800">
                <a:latin typeface="Arial" panose="020B0604020202020204" pitchFamily="34" charset="0"/>
                <a:ea typeface="微软雅黑" panose="020B0503020204020204" charset="-122"/>
              </a:rPr>
              <a:t>三件套</a:t>
            </a:r>
            <a:endParaRPr lang="zh-CN" altLang="en-US" sz="2800">
              <a:latin typeface="Arial" panose="020B0604020202020204" pitchFamily="34" charset="0"/>
              <a:ea typeface="微软雅黑" panose="020B0503020204020204" charset="-122"/>
            </a:endParaRPr>
          </a:p>
        </p:txBody>
      </p:sp>
      <p:sp>
        <p:nvSpPr>
          <p:cNvPr id="8" name="文本框 7"/>
          <p:cNvSpPr txBox="1"/>
          <p:nvPr/>
        </p:nvSpPr>
        <p:spPr>
          <a:xfrm>
            <a:off x="1651000" y="2908935"/>
            <a:ext cx="8789670" cy="1938020"/>
          </a:xfrm>
          <a:prstGeom prst="rect">
            <a:avLst/>
          </a:prstGeom>
        </p:spPr>
        <p:txBody>
          <a:bodyPr wrap="square">
            <a:spAutoFit/>
            <a:extLst>
              <a:ext uri="{4A0BC546-FE56-4ADE-93B0-CB8AF2F6F144}">
                <wpsdc:textFrameExt xmlns:wpsdc="http://www.wps.cn/officeDocument/2022/drawingmlCustomData" type="text"/>
              </a:ext>
            </a:extLst>
          </a:bodyPr>
          <a:p>
            <a:pPr algn="l"/>
            <a:r>
              <a:rPr lang="en-US" altLang="zh-CN" sz="2400">
                <a:latin typeface="Arial" panose="020B0604020202020204" pitchFamily="34" charset="0"/>
                <a:ea typeface="微软雅黑" panose="020B0503020204020204" charset="-122"/>
              </a:rPr>
              <a:t>       我们的思考：《指南》指出：幼儿的学习是以直接经验为基础的，在游戏和日常生活中进行的，我们要最大限度地支持和满足幼儿通过直接感知、实际操作和亲身体验获取经验的需要。孩子们在了解后开展的一系列活动让幼儿对于艾草的艾草的艺术和实用价值有了深刻的体会，也积累了一些实际经验。</a:t>
            </a:r>
            <a:endParaRPr lang="en-US" altLang="zh-CN" sz="2400">
              <a:latin typeface="Arial" panose="020B0604020202020204" pitchFamily="34" charset="0"/>
              <a:ea typeface="微软雅黑" panose="020B0503020204020204"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阶段五：艾草遇上</a:t>
            </a:r>
            <a:r>
              <a:rPr lang="zh-CN" altLang="en-US" sz="3200" b="1" dirty="0">
                <a:cs typeface="+mn-ea"/>
                <a:sym typeface="+mn-lt"/>
              </a:rPr>
              <a:t>父亲节</a:t>
            </a:r>
            <a:endParaRPr lang="zh-CN" altLang="en-US" sz="3200" b="1" dirty="0">
              <a:cs typeface="+mn-ea"/>
              <a:sym typeface="+mn-lt"/>
            </a:endParaRPr>
          </a:p>
        </p:txBody>
      </p:sp>
      <p:pic>
        <p:nvPicPr>
          <p:cNvPr id="4" name="图片 3" descr="a07375017f45a3a5efcc90dbbc86dfba"/>
          <p:cNvPicPr>
            <a:picLocks noChangeAspect="1"/>
          </p:cNvPicPr>
          <p:nvPr/>
        </p:nvPicPr>
        <p:blipFill>
          <a:blip r:embed="rId1"/>
          <a:stretch>
            <a:fillRect/>
          </a:stretch>
        </p:blipFill>
        <p:spPr>
          <a:xfrm>
            <a:off x="347345" y="1901190"/>
            <a:ext cx="3830320" cy="2872740"/>
          </a:xfrm>
          <a:prstGeom prst="rect">
            <a:avLst/>
          </a:prstGeom>
        </p:spPr>
      </p:pic>
      <p:pic>
        <p:nvPicPr>
          <p:cNvPr id="5" name="图片 4" descr="60fe3daf15cf552bd15c8937ab9e0f5d"/>
          <p:cNvPicPr>
            <a:picLocks noChangeAspect="1"/>
          </p:cNvPicPr>
          <p:nvPr/>
        </p:nvPicPr>
        <p:blipFill>
          <a:blip r:embed="rId2"/>
          <a:srcRect t="19241" b="19602"/>
          <a:stretch>
            <a:fillRect/>
          </a:stretch>
        </p:blipFill>
        <p:spPr>
          <a:xfrm>
            <a:off x="4650105" y="1835785"/>
            <a:ext cx="2219325" cy="2938145"/>
          </a:xfrm>
          <a:prstGeom prst="rect">
            <a:avLst/>
          </a:prstGeom>
        </p:spPr>
      </p:pic>
      <p:pic>
        <p:nvPicPr>
          <p:cNvPr id="6" name="图片 5" descr="68394353f73bca130f97c61e6d96e6c8"/>
          <p:cNvPicPr>
            <a:picLocks noChangeAspect="1"/>
          </p:cNvPicPr>
          <p:nvPr/>
        </p:nvPicPr>
        <p:blipFill>
          <a:blip r:embed="rId3"/>
          <a:stretch>
            <a:fillRect/>
          </a:stretch>
        </p:blipFill>
        <p:spPr>
          <a:xfrm>
            <a:off x="9910445" y="1584325"/>
            <a:ext cx="1842135" cy="3472180"/>
          </a:xfrm>
          <a:prstGeom prst="rect">
            <a:avLst/>
          </a:prstGeom>
        </p:spPr>
      </p:pic>
      <p:sp>
        <p:nvSpPr>
          <p:cNvPr id="7" name="文本框 6"/>
          <p:cNvSpPr txBox="1"/>
          <p:nvPr/>
        </p:nvSpPr>
        <p:spPr>
          <a:xfrm>
            <a:off x="3575050" y="5744760"/>
            <a:ext cx="4064000" cy="368300"/>
          </a:xfrm>
          <a:prstGeom prst="rect">
            <a:avLst/>
          </a:prstGeom>
        </p:spPr>
        <p:txBody>
          <a:bodyPr>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扎染制作尝试</a:t>
            </a:r>
            <a:r>
              <a:rPr lang="zh-CN" altLang="en-US" sz="1800">
                <a:latin typeface="Arial" panose="020B0604020202020204" pitchFamily="34" charset="0"/>
                <a:ea typeface="微软雅黑" panose="020B0503020204020204" charset="-122"/>
              </a:rPr>
              <a:t>失败</a:t>
            </a:r>
            <a:endParaRPr lang="zh-CN" altLang="en-US" sz="1800">
              <a:latin typeface="Arial" panose="020B0604020202020204" pitchFamily="34" charset="0"/>
              <a:ea typeface="微软雅黑" panose="020B0503020204020204" charset="-122"/>
            </a:endParaRPr>
          </a:p>
        </p:txBody>
      </p:sp>
      <p:pic>
        <p:nvPicPr>
          <p:cNvPr id="9" name="图片 8" descr="297fdae3379c776e03aeb055c8249bee"/>
          <p:cNvPicPr>
            <a:picLocks noChangeAspect="1"/>
          </p:cNvPicPr>
          <p:nvPr/>
        </p:nvPicPr>
        <p:blipFill>
          <a:blip r:embed="rId4"/>
          <a:stretch>
            <a:fillRect/>
          </a:stretch>
        </p:blipFill>
        <p:spPr>
          <a:xfrm>
            <a:off x="7325360" y="1835785"/>
            <a:ext cx="2128520" cy="283845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阶段五：艾草遇上</a:t>
            </a:r>
            <a:r>
              <a:rPr lang="zh-CN" altLang="en-US" sz="3200" b="1" dirty="0">
                <a:cs typeface="+mn-ea"/>
                <a:sym typeface="+mn-lt"/>
              </a:rPr>
              <a:t>父亲节</a:t>
            </a:r>
            <a:endParaRPr lang="zh-CN" altLang="en-US" sz="3200" b="1" dirty="0">
              <a:cs typeface="+mn-ea"/>
              <a:sym typeface="+mn-lt"/>
            </a:endParaRPr>
          </a:p>
        </p:txBody>
      </p:sp>
      <p:sp>
        <p:nvSpPr>
          <p:cNvPr id="7" name="文本框 6"/>
          <p:cNvSpPr txBox="1"/>
          <p:nvPr/>
        </p:nvSpPr>
        <p:spPr>
          <a:xfrm>
            <a:off x="488950" y="1604560"/>
            <a:ext cx="4064000" cy="1198880"/>
          </a:xfrm>
          <a:prstGeom prst="rect">
            <a:avLst/>
          </a:prstGeom>
        </p:spPr>
        <p:txBody>
          <a:bodyPr>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第二次尝试：拓印，也失败</a:t>
            </a:r>
            <a:r>
              <a:rPr lang="zh-CN" altLang="en-US" sz="1800">
                <a:latin typeface="Arial" panose="020B0604020202020204" pitchFamily="34" charset="0"/>
                <a:ea typeface="微软雅黑" panose="020B0503020204020204" charset="-122"/>
              </a:rPr>
              <a:t>了</a:t>
            </a:r>
            <a:endParaRPr lang="zh-CN" altLang="en-US" sz="1800">
              <a:latin typeface="Arial" panose="020B0604020202020204" pitchFamily="34" charset="0"/>
              <a:ea typeface="微软雅黑" panose="020B0503020204020204" charset="-122"/>
            </a:endParaRPr>
          </a:p>
          <a:p>
            <a:pPr algn="l"/>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第三次尝试：</a:t>
            </a:r>
            <a:r>
              <a:rPr lang="zh-CN" altLang="en-US" sz="1800">
                <a:latin typeface="Arial" panose="020B0604020202020204" pitchFamily="34" charset="0"/>
                <a:ea typeface="微软雅黑" panose="020B0503020204020204" charset="-122"/>
              </a:rPr>
              <a:t>喷画</a:t>
            </a:r>
            <a:endParaRPr lang="zh-CN" altLang="en-US" sz="1800">
              <a:latin typeface="Arial" panose="020B0604020202020204" pitchFamily="34" charset="0"/>
              <a:ea typeface="微软雅黑" panose="020B0503020204020204" charset="-122"/>
            </a:endParaRPr>
          </a:p>
          <a:p>
            <a:pPr algn="l"/>
            <a:endParaRPr lang="zh-CN" altLang="en-US" sz="1800">
              <a:latin typeface="Arial" panose="020B0604020202020204" pitchFamily="34" charset="0"/>
              <a:ea typeface="微软雅黑" panose="020B0503020204020204" charset="-122"/>
            </a:endParaRPr>
          </a:p>
        </p:txBody>
      </p:sp>
      <p:pic>
        <p:nvPicPr>
          <p:cNvPr id="3" name="图片 2" descr="9ad814f4c0544650d0832f21266db59b"/>
          <p:cNvPicPr>
            <a:picLocks noChangeAspect="1"/>
          </p:cNvPicPr>
          <p:nvPr/>
        </p:nvPicPr>
        <p:blipFill>
          <a:blip r:embed="rId1"/>
          <a:stretch>
            <a:fillRect/>
          </a:stretch>
        </p:blipFill>
        <p:spPr>
          <a:xfrm>
            <a:off x="807720" y="2803525"/>
            <a:ext cx="2603500" cy="3471545"/>
          </a:xfrm>
          <a:prstGeom prst="rect">
            <a:avLst/>
          </a:prstGeom>
        </p:spPr>
      </p:pic>
      <p:pic>
        <p:nvPicPr>
          <p:cNvPr id="9" name="图片 8" descr="95eec06963a3e397382b832cd3a30e54"/>
          <p:cNvPicPr>
            <a:picLocks noChangeAspect="1"/>
          </p:cNvPicPr>
          <p:nvPr/>
        </p:nvPicPr>
        <p:blipFill>
          <a:blip r:embed="rId2"/>
          <a:stretch>
            <a:fillRect/>
          </a:stretch>
        </p:blipFill>
        <p:spPr>
          <a:xfrm>
            <a:off x="3943985" y="2499360"/>
            <a:ext cx="4304030" cy="3228340"/>
          </a:xfrm>
          <a:prstGeom prst="rect">
            <a:avLst/>
          </a:prstGeom>
        </p:spPr>
      </p:pic>
      <p:pic>
        <p:nvPicPr>
          <p:cNvPr id="10" name="图片 9" descr="b42da92cc57430cc5bddad8b82a7410a"/>
          <p:cNvPicPr>
            <a:picLocks noChangeAspect="1"/>
          </p:cNvPicPr>
          <p:nvPr/>
        </p:nvPicPr>
        <p:blipFill>
          <a:blip r:embed="rId3"/>
          <a:stretch>
            <a:fillRect/>
          </a:stretch>
        </p:blipFill>
        <p:spPr>
          <a:xfrm>
            <a:off x="8571865" y="1604645"/>
            <a:ext cx="3093085" cy="4121785"/>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阶段五：艾草遇上</a:t>
            </a:r>
            <a:r>
              <a:rPr lang="zh-CN" altLang="en-US" sz="3200" b="1" dirty="0">
                <a:cs typeface="+mn-ea"/>
                <a:sym typeface="+mn-lt"/>
              </a:rPr>
              <a:t>父亲节</a:t>
            </a:r>
            <a:endParaRPr lang="zh-CN" altLang="en-US" sz="3200" b="1" dirty="0">
              <a:cs typeface="+mn-ea"/>
              <a:sym typeface="+mn-lt"/>
            </a:endParaRPr>
          </a:p>
        </p:txBody>
      </p:sp>
      <p:sp>
        <p:nvSpPr>
          <p:cNvPr id="7" name="文本框 6"/>
          <p:cNvSpPr txBox="1"/>
          <p:nvPr/>
        </p:nvSpPr>
        <p:spPr>
          <a:xfrm>
            <a:off x="488950" y="1604560"/>
            <a:ext cx="4064000" cy="2861310"/>
          </a:xfrm>
          <a:prstGeom prst="rect">
            <a:avLst/>
          </a:prstGeom>
        </p:spPr>
        <p:txBody>
          <a:bodyPr>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尝试后效果不错，分组进行</a:t>
            </a:r>
            <a:r>
              <a:rPr lang="zh-CN" altLang="en-US" sz="1800">
                <a:latin typeface="Arial" panose="020B0604020202020204" pitchFamily="34" charset="0"/>
                <a:ea typeface="微软雅黑" panose="020B0503020204020204" charset="-122"/>
              </a:rPr>
              <a:t>制作：</a:t>
            </a:r>
            <a:endParaRPr lang="zh-CN" altLang="en-US" sz="1800">
              <a:latin typeface="Arial" panose="020B0604020202020204" pitchFamily="34" charset="0"/>
              <a:ea typeface="微软雅黑" panose="020B0503020204020204" charset="-122"/>
            </a:endParaRPr>
          </a:p>
          <a:p>
            <a:pPr algn="l"/>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第一小组：摘捡艾叶</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第二小组：平铺袜子，放上艾叶，喷画好了以后翻面</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第三小组：进行喷绘</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第四小组：收拾晾晒</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第五小组：折叠打包</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全体幼儿：绘画心中的爸爸</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老师帮助包装</a:t>
            </a:r>
            <a:endParaRPr lang="zh-CN" altLang="en-US" sz="1800">
              <a:latin typeface="Arial" panose="020B0604020202020204" pitchFamily="34" charset="0"/>
              <a:ea typeface="微软雅黑" panose="020B0503020204020204" charset="-122"/>
            </a:endParaRPr>
          </a:p>
        </p:txBody>
      </p:sp>
      <p:pic>
        <p:nvPicPr>
          <p:cNvPr id="4" name="图片 3" descr="cf5714ff3bd762d57c03ade9caf30fdc"/>
          <p:cNvPicPr>
            <a:picLocks noChangeAspect="1"/>
          </p:cNvPicPr>
          <p:nvPr/>
        </p:nvPicPr>
        <p:blipFill>
          <a:blip r:embed="rId1"/>
          <a:stretch>
            <a:fillRect/>
          </a:stretch>
        </p:blipFill>
        <p:spPr>
          <a:xfrm>
            <a:off x="716280" y="4690745"/>
            <a:ext cx="2602230" cy="1951990"/>
          </a:xfrm>
          <a:prstGeom prst="rect">
            <a:avLst/>
          </a:prstGeom>
        </p:spPr>
      </p:pic>
      <p:pic>
        <p:nvPicPr>
          <p:cNvPr id="5" name="图片 4" descr="c600c71dde1833d980d830daf938e52a"/>
          <p:cNvPicPr>
            <a:picLocks noChangeAspect="1"/>
          </p:cNvPicPr>
          <p:nvPr/>
        </p:nvPicPr>
        <p:blipFill>
          <a:blip r:embed="rId2"/>
          <a:stretch>
            <a:fillRect/>
          </a:stretch>
        </p:blipFill>
        <p:spPr>
          <a:xfrm>
            <a:off x="4194175" y="1448435"/>
            <a:ext cx="2827020" cy="2120900"/>
          </a:xfrm>
          <a:prstGeom prst="rect">
            <a:avLst/>
          </a:prstGeom>
        </p:spPr>
      </p:pic>
      <p:pic>
        <p:nvPicPr>
          <p:cNvPr id="6" name="图片 5" descr="f60667283d1fc106275e133c30db93ad"/>
          <p:cNvPicPr>
            <a:picLocks noChangeAspect="1"/>
          </p:cNvPicPr>
          <p:nvPr/>
        </p:nvPicPr>
        <p:blipFill>
          <a:blip r:embed="rId3"/>
          <a:stretch>
            <a:fillRect/>
          </a:stretch>
        </p:blipFill>
        <p:spPr>
          <a:xfrm>
            <a:off x="4189730" y="4135120"/>
            <a:ext cx="2831465" cy="2123440"/>
          </a:xfrm>
          <a:prstGeom prst="rect">
            <a:avLst/>
          </a:prstGeom>
        </p:spPr>
      </p:pic>
      <p:pic>
        <p:nvPicPr>
          <p:cNvPr id="8" name="图片 7" descr="c98d1663ba4fb847d8a902787f65a4b4"/>
          <p:cNvPicPr>
            <a:picLocks noChangeAspect="1"/>
          </p:cNvPicPr>
          <p:nvPr/>
        </p:nvPicPr>
        <p:blipFill>
          <a:blip r:embed="rId4"/>
          <a:stretch>
            <a:fillRect/>
          </a:stretch>
        </p:blipFill>
        <p:spPr>
          <a:xfrm>
            <a:off x="7586980" y="1448435"/>
            <a:ext cx="2852420" cy="2139315"/>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3323768" y="467518"/>
            <a:ext cx="6500773" cy="1325563"/>
          </a:xfrm>
        </p:spPr>
        <p:txBody>
          <a:bodyPr/>
          <a:p>
            <a:r>
              <a:rPr dirty="0">
                <a:cs typeface="+mn-ea"/>
                <a:sym typeface="+mn-lt"/>
              </a:rPr>
              <a:t>阶段五：艾草遇上父亲节</a:t>
            </a:r>
            <a:endParaRPr lang="zh-CN" altLang="en-US"/>
          </a:p>
        </p:txBody>
      </p:sp>
      <p:pic>
        <p:nvPicPr>
          <p:cNvPr id="3" name="图片 2" descr="dfe90884457adffba6e4d5035e476670"/>
          <p:cNvPicPr>
            <a:picLocks noChangeAspect="1"/>
          </p:cNvPicPr>
          <p:nvPr/>
        </p:nvPicPr>
        <p:blipFill>
          <a:blip r:embed="rId1"/>
          <a:stretch>
            <a:fillRect/>
          </a:stretch>
        </p:blipFill>
        <p:spPr>
          <a:xfrm>
            <a:off x="205105" y="1684020"/>
            <a:ext cx="3479800" cy="2609850"/>
          </a:xfrm>
          <a:prstGeom prst="rect">
            <a:avLst/>
          </a:prstGeom>
        </p:spPr>
      </p:pic>
      <p:pic>
        <p:nvPicPr>
          <p:cNvPr id="4" name="图片 3" descr="ea96f5ecdc986b141649d2d8ff2b918c"/>
          <p:cNvPicPr>
            <a:picLocks noChangeAspect="1"/>
          </p:cNvPicPr>
          <p:nvPr/>
        </p:nvPicPr>
        <p:blipFill>
          <a:blip r:embed="rId2"/>
          <a:stretch>
            <a:fillRect/>
          </a:stretch>
        </p:blipFill>
        <p:spPr>
          <a:xfrm>
            <a:off x="4280535" y="1684020"/>
            <a:ext cx="3437890" cy="2578735"/>
          </a:xfrm>
          <a:prstGeom prst="rect">
            <a:avLst/>
          </a:prstGeom>
        </p:spPr>
      </p:pic>
      <p:pic>
        <p:nvPicPr>
          <p:cNvPr id="5" name="图片 4" descr="67b390e16ba832407900516b4db89f19"/>
          <p:cNvPicPr>
            <a:picLocks noChangeAspect="1"/>
          </p:cNvPicPr>
          <p:nvPr/>
        </p:nvPicPr>
        <p:blipFill>
          <a:blip r:embed="rId3"/>
          <a:stretch>
            <a:fillRect/>
          </a:stretch>
        </p:blipFill>
        <p:spPr>
          <a:xfrm>
            <a:off x="8486775" y="1684020"/>
            <a:ext cx="3229610" cy="2664460"/>
          </a:xfrm>
          <a:prstGeom prst="rect">
            <a:avLst/>
          </a:prstGeom>
        </p:spPr>
      </p:pic>
      <p:sp>
        <p:nvSpPr>
          <p:cNvPr id="6" name="文本框 5"/>
          <p:cNvSpPr txBox="1"/>
          <p:nvPr/>
        </p:nvSpPr>
        <p:spPr>
          <a:xfrm>
            <a:off x="1597660" y="4940935"/>
            <a:ext cx="7280275" cy="1198880"/>
          </a:xfrm>
          <a:prstGeom prst="rect">
            <a:avLst/>
          </a:prstGeom>
        </p:spPr>
        <p:txBody>
          <a:bodyPr wrap="square">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教师的思考：用艾草汁和颜料进行袜子的喷画，作为孩子们送给父亲的节日礼物。这一活动不仅让孩子们在动手实践中深入了解了艾草的特性，还让他们在制作过程中体会到了对父亲的深深爱意，实现了知识学习与情感教育的完美结合。</a:t>
            </a:r>
            <a:endParaRPr lang="zh-CN" altLang="en-US" sz="1800">
              <a:latin typeface="Arial" panose="020B0604020202020204" pitchFamily="34" charset="0"/>
              <a:ea typeface="微软雅黑" panose="020B0503020204020204" charset="-122"/>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图片 16"/>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16200000">
            <a:off x="2681774" y="-2668220"/>
            <a:ext cx="6842008" cy="12178449"/>
          </a:xfrm>
          <a:prstGeom prst="rect">
            <a:avLst/>
          </a:prstGeom>
        </p:spPr>
      </p:pic>
      <p:sp>
        <p:nvSpPr>
          <p:cNvPr id="5" name="直接连接符 4"/>
          <p:cNvSpPr>
            <a:spLocks noChangeShapeType="1"/>
          </p:cNvSpPr>
          <p:nvPr/>
        </p:nvSpPr>
        <p:spPr bwMode="auto">
          <a:xfrm>
            <a:off x="4434568" y="3926040"/>
            <a:ext cx="5497314" cy="40064"/>
          </a:xfrm>
          <a:prstGeom prst="line">
            <a:avLst/>
          </a:prstGeom>
          <a:noFill/>
          <a:ln w="6350">
            <a:solidFill>
              <a:schemeClr val="bg1"/>
            </a:solidFill>
            <a:prstDash val="lgDash"/>
            <a:bevel/>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50000"/>
              </a:lnSpc>
              <a:buClrTx/>
              <a:buSzTx/>
              <a:buFontTx/>
              <a:buNone/>
              <a:defRPr/>
            </a:pPr>
            <a:endParaRPr kumimoji="0" lang="zh-CN" altLang="en-US" sz="1800" b="1" i="0" u="none" strike="noStrike" kern="1200" cap="none" spc="0" normalizeH="0" baseline="0" noProof="0">
              <a:ln>
                <a:noFill/>
              </a:ln>
              <a:solidFill>
                <a:schemeClr val="tx1">
                  <a:lumMod val="85000"/>
                  <a:lumOff val="15000"/>
                </a:schemeClr>
              </a:solidFill>
              <a:effectLst/>
              <a:uLnTx/>
              <a:uFillTx/>
              <a:cs typeface="+mn-ea"/>
              <a:sym typeface="+mn-lt"/>
            </a:endParaRPr>
          </a:p>
        </p:txBody>
      </p:sp>
      <p:sp>
        <p:nvSpPr>
          <p:cNvPr id="8" name="文本框 7"/>
          <p:cNvSpPr txBox="1"/>
          <p:nvPr/>
        </p:nvSpPr>
        <p:spPr>
          <a:xfrm>
            <a:off x="3590331" y="1988243"/>
            <a:ext cx="6859189" cy="1938020"/>
          </a:xfrm>
          <a:prstGeom prst="rect">
            <a:avLst/>
          </a:prstGeom>
          <a:noFill/>
          <a:ln>
            <a:noFill/>
          </a:ln>
        </p:spPr>
        <p:txBody>
          <a:bodyPr wrap="square" rtlCol="0">
            <a:spAutoFit/>
          </a:bodyPr>
          <a:lstStyle/>
          <a:p>
            <a:pPr lvl="0">
              <a:lnSpc>
                <a:spcPct val="150000"/>
              </a:lnSpc>
              <a:defRPr/>
            </a:pP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环境</a:t>
            </a: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创设</a:t>
            </a:r>
            <a:endPar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endParaRPr>
          </a:p>
        </p:txBody>
      </p:sp>
      <p:pic>
        <p:nvPicPr>
          <p:cNvPr id="10" name="图片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5975" y="4338001"/>
            <a:ext cx="3014021" cy="2260517"/>
          </a:xfrm>
          <a:prstGeom prst="rect">
            <a:avLst/>
          </a:prstGeom>
        </p:spPr>
      </p:pic>
      <p:pic>
        <p:nvPicPr>
          <p:cNvPr id="15" name="流行童趣游戏活动欢快背景音乐">
            <a:hlinkClick r:id="" action="ppaction://media"/>
          </p:cNvPr>
          <p:cNvPicPr>
            <a:picLocks noChangeAspect="1"/>
          </p:cNvPicPr>
          <p:nvPr>
            <a:audioFile r:link="rId3"/>
            <p:extLst>
              <p:ext uri="{DAA4B4D4-6D71-4841-9C94-3DE7FCFB9230}">
                <p14:media xmlns:p14="http://schemas.microsoft.com/office/powerpoint/2010/main" r:embed="rId4"/>
              </p:ext>
            </p:extLst>
          </p:nvPr>
        </p:nvPicPr>
        <p:blipFill>
          <a:blip r:embed="rId5"/>
          <a:stretch>
            <a:fillRect/>
          </a:stretch>
        </p:blipFill>
        <p:spPr>
          <a:xfrm>
            <a:off x="6338154" y="-1232676"/>
            <a:ext cx="609600" cy="60960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childTnLst>
            <p:audio>
              <p:cMediaNode vol="80000" numSld="999" showWhenStopped="0">
                <p:cTn id="2" repeatCount="indefinite" fill="hold" display="0">
                  <p:stCondLst>
                    <p:cond delay="indefinite"/>
                  </p:stCondLst>
                  <p:endCondLst>
                    <p:cond evt="onStopAudio" delay="0">
                      <p:tgtEl>
                        <p:sldTgt/>
                      </p:tgtEl>
                    </p:cond>
                  </p:endCondLst>
                </p:cTn>
                <p:tgtEl>
                  <p:spTgt spid="15"/>
                </p:tgtEl>
              </p:cMediaNode>
            </p:audio>
          </p:childTnLst>
        </p:cTn>
      </p:par>
    </p:tnLst>
    <p:bldLst>
      <p:bldP spid="5" grpId="0" animBg="1"/>
      <p:bldP spid="8" grpId="0"/>
      <p:bldP spid="8" grpId="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环境创设</a:t>
            </a:r>
            <a:r>
              <a:rPr lang="en-US" altLang="zh-CN" sz="3200" b="1" dirty="0">
                <a:cs typeface="+mn-ea"/>
                <a:sym typeface="+mn-lt"/>
              </a:rPr>
              <a:t>——</a:t>
            </a:r>
            <a:r>
              <a:rPr sz="3200" b="1" dirty="0">
                <a:cs typeface="+mn-ea"/>
                <a:sym typeface="+mn-lt"/>
              </a:rPr>
              <a:t>大环境</a:t>
            </a:r>
            <a:endParaRPr sz="3200" b="1" dirty="0">
              <a:cs typeface="+mn-ea"/>
              <a:sym typeface="+mn-lt"/>
            </a:endParaRPr>
          </a:p>
        </p:txBody>
      </p:sp>
      <p:pic>
        <p:nvPicPr>
          <p:cNvPr id="4" name="图片 3" descr="0ecbf2aad69bd1f00da023822adf120c"/>
          <p:cNvPicPr>
            <a:picLocks noChangeAspect="1"/>
          </p:cNvPicPr>
          <p:nvPr/>
        </p:nvPicPr>
        <p:blipFill>
          <a:blip r:embed="rId1"/>
          <a:stretch>
            <a:fillRect/>
          </a:stretch>
        </p:blipFill>
        <p:spPr>
          <a:xfrm>
            <a:off x="529590" y="1904365"/>
            <a:ext cx="5104130" cy="3829050"/>
          </a:xfrm>
          <a:prstGeom prst="rect">
            <a:avLst/>
          </a:prstGeom>
        </p:spPr>
      </p:pic>
      <p:pic>
        <p:nvPicPr>
          <p:cNvPr id="6" name="图片 4" descr="2952d08f1d5fce41102814109caae54a"/>
          <p:cNvPicPr>
            <a:picLocks noChangeAspect="1"/>
          </p:cNvPicPr>
          <p:nvPr/>
        </p:nvPicPr>
        <p:blipFill>
          <a:blip r:embed="rId2"/>
          <a:stretch>
            <a:fillRect/>
          </a:stretch>
        </p:blipFill>
        <p:spPr>
          <a:xfrm>
            <a:off x="6047105" y="1904365"/>
            <a:ext cx="5186680" cy="3890645"/>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62405" y="152836"/>
            <a:ext cx="6867190" cy="1751727"/>
          </a:xfrm>
        </p:spPr>
        <p:txBody>
          <a:bodyPr>
            <a:normAutofit/>
          </a:bodyPr>
          <a:lstStyle/>
          <a:p>
            <a:pPr algn="ctr">
              <a:lnSpc>
                <a:spcPct val="150000"/>
              </a:lnSpc>
            </a:pPr>
            <a:r>
              <a:rPr lang="zh-CN" altLang="en-US" sz="3200" b="1" dirty="0">
                <a:cs typeface="+mn-ea"/>
                <a:sym typeface="+mn-lt"/>
              </a:rPr>
              <a:t>环境创设</a:t>
            </a:r>
            <a:r>
              <a:rPr lang="en-US" altLang="zh-CN" sz="3200" b="1" dirty="0">
                <a:cs typeface="+mn-ea"/>
                <a:sym typeface="+mn-lt"/>
              </a:rPr>
              <a:t>——</a:t>
            </a:r>
            <a:r>
              <a:rPr sz="3200" b="1" dirty="0">
                <a:cs typeface="+mn-ea"/>
                <a:sym typeface="+mn-lt"/>
              </a:rPr>
              <a:t>区域</a:t>
            </a:r>
            <a:r>
              <a:rPr sz="3200" b="1" dirty="0">
                <a:cs typeface="+mn-ea"/>
                <a:sym typeface="+mn-lt"/>
              </a:rPr>
              <a:t>环境</a:t>
            </a:r>
            <a:endParaRPr sz="3200" b="1" dirty="0">
              <a:cs typeface="+mn-ea"/>
              <a:sym typeface="+mn-lt"/>
            </a:endParaRPr>
          </a:p>
        </p:txBody>
      </p:sp>
      <p:pic>
        <p:nvPicPr>
          <p:cNvPr id="24" name="图片 24" descr="d6e87a5c65ba02f226301b2ff3659920"/>
          <p:cNvPicPr>
            <a:picLocks noChangeAspect="1"/>
          </p:cNvPicPr>
          <p:nvPr/>
        </p:nvPicPr>
        <p:blipFill>
          <a:blip r:embed="rId1"/>
          <a:stretch>
            <a:fillRect/>
          </a:stretch>
        </p:blipFill>
        <p:spPr>
          <a:xfrm>
            <a:off x="650240" y="3972560"/>
            <a:ext cx="3078480" cy="2308225"/>
          </a:xfrm>
          <a:prstGeom prst="rect">
            <a:avLst/>
          </a:prstGeom>
        </p:spPr>
      </p:pic>
      <p:pic>
        <p:nvPicPr>
          <p:cNvPr id="25" name="图片 25" descr="d4cd368f828fb4d5f85a82050a45d987"/>
          <p:cNvPicPr>
            <a:picLocks noChangeAspect="1"/>
          </p:cNvPicPr>
          <p:nvPr/>
        </p:nvPicPr>
        <p:blipFill>
          <a:blip r:embed="rId2"/>
          <a:stretch>
            <a:fillRect/>
          </a:stretch>
        </p:blipFill>
        <p:spPr>
          <a:xfrm>
            <a:off x="650240" y="1543685"/>
            <a:ext cx="3077845" cy="2308225"/>
          </a:xfrm>
          <a:prstGeom prst="rect">
            <a:avLst/>
          </a:prstGeom>
        </p:spPr>
      </p:pic>
      <p:pic>
        <p:nvPicPr>
          <p:cNvPr id="20" name="图片 20" descr="465eb67a22755a2ea56c1ace5c650a95"/>
          <p:cNvPicPr>
            <a:picLocks noChangeAspect="1"/>
          </p:cNvPicPr>
          <p:nvPr/>
        </p:nvPicPr>
        <p:blipFill>
          <a:blip r:embed="rId3"/>
          <a:stretch>
            <a:fillRect/>
          </a:stretch>
        </p:blipFill>
        <p:spPr>
          <a:xfrm>
            <a:off x="4236085" y="1543685"/>
            <a:ext cx="3094355" cy="2320290"/>
          </a:xfrm>
          <a:prstGeom prst="rect">
            <a:avLst/>
          </a:prstGeom>
        </p:spPr>
      </p:pic>
      <p:pic>
        <p:nvPicPr>
          <p:cNvPr id="28" name="图片 28" descr="2e814271f4532459faee4191597595f4"/>
          <p:cNvPicPr>
            <a:picLocks noChangeAspect="1"/>
          </p:cNvPicPr>
          <p:nvPr/>
        </p:nvPicPr>
        <p:blipFill>
          <a:blip r:embed="rId4"/>
          <a:stretch>
            <a:fillRect/>
          </a:stretch>
        </p:blipFill>
        <p:spPr>
          <a:xfrm rot="5400000">
            <a:off x="8756015" y="4443730"/>
            <a:ext cx="1709420" cy="2282190"/>
          </a:xfrm>
          <a:prstGeom prst="rect">
            <a:avLst/>
          </a:prstGeom>
        </p:spPr>
      </p:pic>
      <p:pic>
        <p:nvPicPr>
          <p:cNvPr id="31" name="图片 31" descr="b1a9338cee57e73708bafd434d2a7ef1"/>
          <p:cNvPicPr>
            <a:picLocks noChangeAspect="1"/>
          </p:cNvPicPr>
          <p:nvPr/>
        </p:nvPicPr>
        <p:blipFill>
          <a:blip r:embed="rId5"/>
          <a:stretch>
            <a:fillRect/>
          </a:stretch>
        </p:blipFill>
        <p:spPr>
          <a:xfrm>
            <a:off x="8383905" y="1651635"/>
            <a:ext cx="3507105" cy="2320925"/>
          </a:xfrm>
          <a:prstGeom prst="rect">
            <a:avLst/>
          </a:prstGeom>
        </p:spPr>
      </p:pic>
      <p:pic>
        <p:nvPicPr>
          <p:cNvPr id="26" name="图片 26" descr="9147570532f4bd4ca3256a33c9cd47fd"/>
          <p:cNvPicPr>
            <a:picLocks noChangeAspect="1"/>
          </p:cNvPicPr>
          <p:nvPr/>
        </p:nvPicPr>
        <p:blipFill>
          <a:blip r:embed="rId6"/>
          <a:stretch>
            <a:fillRect/>
          </a:stretch>
        </p:blipFill>
        <p:spPr>
          <a:xfrm>
            <a:off x="4824095" y="3972560"/>
            <a:ext cx="1918335" cy="255651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图片 16"/>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16200000">
            <a:off x="2681774" y="-2668220"/>
            <a:ext cx="6842008" cy="12178449"/>
          </a:xfrm>
          <a:prstGeom prst="rect">
            <a:avLst/>
          </a:prstGeom>
        </p:spPr>
      </p:pic>
      <p:sp>
        <p:nvSpPr>
          <p:cNvPr id="5" name="直接连接符 4"/>
          <p:cNvSpPr>
            <a:spLocks noChangeShapeType="1"/>
          </p:cNvSpPr>
          <p:nvPr/>
        </p:nvSpPr>
        <p:spPr bwMode="auto">
          <a:xfrm>
            <a:off x="4434568" y="3926040"/>
            <a:ext cx="5497314" cy="40064"/>
          </a:xfrm>
          <a:prstGeom prst="line">
            <a:avLst/>
          </a:prstGeom>
          <a:noFill/>
          <a:ln w="6350">
            <a:solidFill>
              <a:schemeClr val="bg1"/>
            </a:solidFill>
            <a:prstDash val="lgDash"/>
            <a:bevel/>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50000"/>
              </a:lnSpc>
              <a:buClrTx/>
              <a:buSzTx/>
              <a:buFontTx/>
              <a:buNone/>
              <a:defRPr/>
            </a:pPr>
            <a:endParaRPr kumimoji="0" lang="zh-CN" altLang="en-US" sz="1800" b="1" i="0" u="none" strike="noStrike" kern="1200" cap="none" spc="0" normalizeH="0" baseline="0" noProof="0">
              <a:ln>
                <a:noFill/>
              </a:ln>
              <a:solidFill>
                <a:schemeClr val="tx1">
                  <a:lumMod val="85000"/>
                  <a:lumOff val="15000"/>
                </a:schemeClr>
              </a:solidFill>
              <a:effectLst/>
              <a:uLnTx/>
              <a:uFillTx/>
              <a:cs typeface="+mn-ea"/>
              <a:sym typeface="+mn-lt"/>
            </a:endParaRPr>
          </a:p>
        </p:txBody>
      </p:sp>
      <p:sp>
        <p:nvSpPr>
          <p:cNvPr id="8" name="文本框 7"/>
          <p:cNvSpPr txBox="1"/>
          <p:nvPr/>
        </p:nvSpPr>
        <p:spPr>
          <a:xfrm>
            <a:off x="3590331" y="1988243"/>
            <a:ext cx="6859189" cy="1938020"/>
          </a:xfrm>
          <a:prstGeom prst="rect">
            <a:avLst/>
          </a:prstGeom>
          <a:noFill/>
          <a:ln>
            <a:noFill/>
          </a:ln>
        </p:spPr>
        <p:txBody>
          <a:bodyPr wrap="square" rtlCol="0">
            <a:spAutoFit/>
          </a:bodyPr>
          <a:lstStyle/>
          <a:p>
            <a:pPr lvl="0">
              <a:lnSpc>
                <a:spcPct val="150000"/>
              </a:lnSpc>
              <a:defRPr/>
            </a:pP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课程</a:t>
            </a: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审议</a:t>
            </a:r>
            <a:endPar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endParaRPr>
          </a:p>
        </p:txBody>
      </p:sp>
      <p:pic>
        <p:nvPicPr>
          <p:cNvPr id="10" name="图片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5975" y="4338001"/>
            <a:ext cx="3014021" cy="2260517"/>
          </a:xfrm>
          <a:prstGeom prst="rect">
            <a:avLst/>
          </a:prstGeom>
        </p:spPr>
      </p:pic>
      <p:pic>
        <p:nvPicPr>
          <p:cNvPr id="15" name="流行童趣游戏活动欢快背景音乐">
            <a:hlinkClick r:id="" action="ppaction://media"/>
          </p:cNvPr>
          <p:cNvPicPr>
            <a:picLocks noChangeAspect="1"/>
          </p:cNvPicPr>
          <p:nvPr>
            <a:audioFile r:link="rId3"/>
            <p:extLst>
              <p:ext uri="{DAA4B4D4-6D71-4841-9C94-3DE7FCFB9230}">
                <p14:media xmlns:p14="http://schemas.microsoft.com/office/powerpoint/2010/main" r:embed="rId4"/>
              </p:ext>
            </p:extLst>
          </p:nvPr>
        </p:nvPicPr>
        <p:blipFill>
          <a:blip r:embed="rId5"/>
          <a:stretch>
            <a:fillRect/>
          </a:stretch>
        </p:blipFill>
        <p:spPr>
          <a:xfrm>
            <a:off x="6338154" y="-1232676"/>
            <a:ext cx="609600" cy="60960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childTnLst>
            <p:audio>
              <p:cMediaNode vol="80000" numSld="999" showWhenStopped="0">
                <p:cTn id="2" repeatCount="indefinite" fill="hold" display="0">
                  <p:stCondLst>
                    <p:cond delay="indefinite"/>
                  </p:stCondLst>
                  <p:endCondLst>
                    <p:cond evt="onStopAudio" delay="0">
                      <p:tgtEl>
                        <p:sldTgt/>
                      </p:tgtEl>
                    </p:cond>
                  </p:endCondLst>
                </p:cTn>
                <p:tgtEl>
                  <p:spTgt spid="15"/>
                </p:tgtEl>
              </p:cMediaNode>
            </p:audio>
          </p:childTnLst>
        </p:cTn>
      </p:par>
    </p:tnLst>
    <p:bldLst>
      <p:bldP spid="5" grpId="0" animBg="1"/>
      <p:bldP spid="8" grpId="0"/>
      <p:bldP spid="8" grpId="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图片 16"/>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16200000">
            <a:off x="2681774" y="-2668220"/>
            <a:ext cx="6842008" cy="12178449"/>
          </a:xfrm>
          <a:prstGeom prst="rect">
            <a:avLst/>
          </a:prstGeom>
        </p:spPr>
      </p:pic>
      <p:sp>
        <p:nvSpPr>
          <p:cNvPr id="5" name="直接连接符 4"/>
          <p:cNvSpPr>
            <a:spLocks noChangeShapeType="1"/>
          </p:cNvSpPr>
          <p:nvPr/>
        </p:nvSpPr>
        <p:spPr bwMode="auto">
          <a:xfrm>
            <a:off x="4434568" y="3926040"/>
            <a:ext cx="5497314" cy="40064"/>
          </a:xfrm>
          <a:prstGeom prst="line">
            <a:avLst/>
          </a:prstGeom>
          <a:noFill/>
          <a:ln w="6350">
            <a:solidFill>
              <a:schemeClr val="bg1"/>
            </a:solidFill>
            <a:prstDash val="lgDash"/>
            <a:bevel/>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50000"/>
              </a:lnSpc>
              <a:buClrTx/>
              <a:buSzTx/>
              <a:buFontTx/>
              <a:buNone/>
              <a:defRPr/>
            </a:pPr>
            <a:endParaRPr kumimoji="0" lang="zh-CN" altLang="en-US" sz="1800" b="1" i="0" u="none" strike="noStrike" kern="1200" cap="none" spc="0" normalizeH="0" baseline="0" noProof="0">
              <a:ln>
                <a:noFill/>
              </a:ln>
              <a:solidFill>
                <a:schemeClr val="tx1">
                  <a:lumMod val="85000"/>
                  <a:lumOff val="15000"/>
                </a:schemeClr>
              </a:solidFill>
              <a:effectLst/>
              <a:uLnTx/>
              <a:uFillTx/>
              <a:cs typeface="+mn-ea"/>
              <a:sym typeface="+mn-lt"/>
            </a:endParaRPr>
          </a:p>
        </p:txBody>
      </p:sp>
      <p:sp>
        <p:nvSpPr>
          <p:cNvPr id="8" name="文本框 7"/>
          <p:cNvSpPr txBox="1"/>
          <p:nvPr/>
        </p:nvSpPr>
        <p:spPr>
          <a:xfrm>
            <a:off x="3590331" y="1988243"/>
            <a:ext cx="6859189" cy="1938020"/>
          </a:xfrm>
          <a:prstGeom prst="rect">
            <a:avLst/>
          </a:prstGeom>
          <a:noFill/>
          <a:ln>
            <a:noFill/>
          </a:ln>
        </p:spPr>
        <p:txBody>
          <a:bodyPr wrap="square" rtlCol="0">
            <a:spAutoFit/>
          </a:bodyPr>
          <a:lstStyle/>
          <a:p>
            <a:pPr lvl="0">
              <a:lnSpc>
                <a:spcPct val="150000"/>
              </a:lnSpc>
              <a:defRPr/>
            </a:pP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课程</a:t>
            </a: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反思</a:t>
            </a:r>
            <a:endPar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endParaRPr>
          </a:p>
        </p:txBody>
      </p:sp>
      <p:pic>
        <p:nvPicPr>
          <p:cNvPr id="10" name="图片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5975" y="4338001"/>
            <a:ext cx="3014021" cy="2260517"/>
          </a:xfrm>
          <a:prstGeom prst="rect">
            <a:avLst/>
          </a:prstGeom>
        </p:spPr>
      </p:pic>
      <p:pic>
        <p:nvPicPr>
          <p:cNvPr id="15" name="流行童趣游戏活动欢快背景音乐">
            <a:hlinkClick r:id="" action="ppaction://media"/>
          </p:cNvPr>
          <p:cNvPicPr>
            <a:picLocks noChangeAspect="1"/>
          </p:cNvPicPr>
          <p:nvPr>
            <a:audioFile r:link="rId3"/>
            <p:extLst>
              <p:ext uri="{DAA4B4D4-6D71-4841-9C94-3DE7FCFB9230}">
                <p14:media xmlns:p14="http://schemas.microsoft.com/office/powerpoint/2010/main" r:embed="rId4"/>
              </p:ext>
            </p:extLst>
          </p:nvPr>
        </p:nvPicPr>
        <p:blipFill>
          <a:blip r:embed="rId5"/>
          <a:stretch>
            <a:fillRect/>
          </a:stretch>
        </p:blipFill>
        <p:spPr>
          <a:xfrm>
            <a:off x="6338154" y="-1232676"/>
            <a:ext cx="609600" cy="60960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childTnLst>
            <p:audio>
              <p:cMediaNode vol="80000" numSld="999" showWhenStopped="0">
                <p:cTn id="2" repeatCount="indefinite" fill="hold" display="0">
                  <p:stCondLst>
                    <p:cond delay="indefinite"/>
                  </p:stCondLst>
                  <p:endCondLst>
                    <p:cond evt="onStopAudio" delay="0">
                      <p:tgtEl>
                        <p:sldTgt/>
                      </p:tgtEl>
                    </p:cond>
                  </p:endCondLst>
                </p:cTn>
                <p:tgtEl>
                  <p:spTgt spid="15"/>
                </p:tgtEl>
              </p:cMediaNode>
            </p:audio>
          </p:childTnLst>
        </p:cTn>
      </p:par>
    </p:tnLst>
    <p:bldLst>
      <p:bldP spid="5" grpId="0" animBg="1"/>
      <p:bldP spid="8" grpId="0"/>
      <p:bldP spid="8" grpId="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312285" y="380365"/>
            <a:ext cx="2745740" cy="1325880"/>
          </a:xfrm>
        </p:spPr>
        <p:txBody>
          <a:bodyPr/>
          <a:lstStyle/>
          <a:p>
            <a:pPr>
              <a:lnSpc>
                <a:spcPct val="150000"/>
              </a:lnSpc>
            </a:pPr>
            <a:r>
              <a:rPr lang="zh-CN" altLang="en-US" dirty="0"/>
              <a:t>课程审议</a:t>
            </a:r>
            <a:endParaRPr lang="zh-CN" altLang="en-US" dirty="0"/>
          </a:p>
        </p:txBody>
      </p:sp>
      <p:pic>
        <p:nvPicPr>
          <p:cNvPr id="8" name="图片 7"/>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7550870" y="3605876"/>
            <a:ext cx="2702849" cy="2702849"/>
          </a:xfrm>
          <a:prstGeom prst="rect">
            <a:avLst/>
          </a:prstGeom>
        </p:spPr>
      </p:pic>
      <p:sp>
        <p:nvSpPr>
          <p:cNvPr id="3" name="文本框 2"/>
          <p:cNvSpPr txBox="1"/>
          <p:nvPr/>
        </p:nvSpPr>
        <p:spPr>
          <a:xfrm>
            <a:off x="825500" y="1528995"/>
            <a:ext cx="4064000" cy="368300"/>
          </a:xfrm>
          <a:prstGeom prst="rect">
            <a:avLst/>
          </a:prstGeom>
        </p:spPr>
        <p:txBody>
          <a:bodyPr>
            <a:sp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1.主题线索的更新</a:t>
            </a:r>
            <a:endParaRPr lang="zh-CN" altLang="en-US" sz="1800">
              <a:latin typeface="Arial" panose="020B0604020202020204" pitchFamily="34" charset="0"/>
              <a:ea typeface="微软雅黑" panose="020B0503020204020204" charset="-122"/>
            </a:endParaRPr>
          </a:p>
        </p:txBody>
      </p:sp>
      <p:pic>
        <p:nvPicPr>
          <p:cNvPr id="5" name="图片 2" descr="fe43f79ff5298a51474f43181a8a677d"/>
          <p:cNvPicPr>
            <a:picLocks noChangeAspect="1"/>
          </p:cNvPicPr>
          <p:nvPr/>
        </p:nvPicPr>
        <p:blipFill>
          <a:blip r:embed="rId2"/>
          <a:stretch>
            <a:fillRect/>
          </a:stretch>
        </p:blipFill>
        <p:spPr>
          <a:xfrm>
            <a:off x="1668780" y="2025650"/>
            <a:ext cx="8716645" cy="464820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312285" y="380365"/>
            <a:ext cx="2745740" cy="1325880"/>
          </a:xfrm>
        </p:spPr>
        <p:txBody>
          <a:bodyPr/>
          <a:lstStyle/>
          <a:p>
            <a:pPr>
              <a:lnSpc>
                <a:spcPct val="150000"/>
              </a:lnSpc>
            </a:pPr>
            <a:r>
              <a:rPr lang="zh-CN" altLang="en-US" dirty="0"/>
              <a:t>课程审议</a:t>
            </a:r>
            <a:endParaRPr lang="zh-CN" altLang="en-US" dirty="0"/>
          </a:p>
        </p:txBody>
      </p:sp>
      <p:pic>
        <p:nvPicPr>
          <p:cNvPr id="8" name="图片 7"/>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9311725" y="3769071"/>
            <a:ext cx="2702849" cy="2702849"/>
          </a:xfrm>
          <a:prstGeom prst="rect">
            <a:avLst/>
          </a:prstGeom>
        </p:spPr>
      </p:pic>
      <p:sp>
        <p:nvSpPr>
          <p:cNvPr id="3" name="文本框 2"/>
          <p:cNvSpPr txBox="1"/>
          <p:nvPr/>
        </p:nvSpPr>
        <p:spPr>
          <a:xfrm>
            <a:off x="912495" y="2112645"/>
            <a:ext cx="8204200" cy="2633345"/>
          </a:xfrm>
          <a:prstGeom prst="rect">
            <a:avLst/>
          </a:prstGeom>
        </p:spPr>
        <p:txBody>
          <a:bodyPr>
            <a:noAutofit/>
            <a:extLst>
              <a:ext uri="{4A0BC546-FE56-4ADE-93B0-CB8AF2F6F144}">
                <wpsdc:textFrameExt xmlns:wpsdc="http://www.wps.cn/officeDocument/2022/drawingmlCustomData" type="text"/>
              </a:ext>
            </a:extLst>
          </a:bodyPr>
          <a:p>
            <a:pPr algn="l"/>
            <a:r>
              <a:rPr lang="zh-CN" altLang="en-US" sz="1800">
                <a:latin typeface="Arial" panose="020B0604020202020204" pitchFamily="34" charset="0"/>
                <a:ea typeface="微软雅黑" panose="020B0503020204020204" charset="-122"/>
              </a:rPr>
              <a:t>2.对接我们前期的目标，我们从认知、情感、能力三大方面进行规划，并且协调了各个领域，有语言、艺术、科学、社会、数学等等。实施过程中也不断对接目标，创设不同的活动，尽可能的完成目标。</a:t>
            </a:r>
            <a:endParaRPr lang="zh-CN" altLang="en-US" sz="1800">
              <a:latin typeface="Arial" panose="020B0604020202020204" pitchFamily="34" charset="0"/>
              <a:ea typeface="微软雅黑" panose="020B0503020204020204" charset="-122"/>
            </a:endParaRPr>
          </a:p>
          <a:p>
            <a:pPr algn="l"/>
            <a:endParaRPr lang="zh-CN" altLang="en-US" sz="1800">
              <a:latin typeface="Arial" panose="020B0604020202020204" pitchFamily="34" charset="0"/>
              <a:ea typeface="微软雅黑" panose="020B0503020204020204" charset="-122"/>
            </a:endParaRPr>
          </a:p>
          <a:p>
            <a:pPr algn="l"/>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3.对接内容，课程的内容设计围绕艾草展开，注重实践性和互动性。</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艾草知识介绍：通过图片、绘本等形式向幼儿介绍艾草的基本知识和文化背景。</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艾草观察实践：组织幼儿观察真实的艾草植株，引导幼儿发现艾草的特征和生长环境。</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艾草手工制作：利用艾草进行手工制作活动，如制作艾草香包、艾草花束等，培养幼儿的动手能力和创造力。</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艾草文化体验：通过故事讲述、角色扮演等方式让幼儿了解艾草在传统文化中的应用和习俗。</a:t>
            </a:r>
            <a:endParaRPr lang="zh-CN" altLang="en-US" sz="1800">
              <a:latin typeface="Arial" panose="020B0604020202020204" pitchFamily="34" charset="0"/>
              <a:ea typeface="微软雅黑" panose="020B0503020204020204" charset="-122"/>
            </a:endParaRPr>
          </a:p>
          <a:p>
            <a:pPr algn="l"/>
            <a:endParaRPr lang="zh-CN" altLang="en-US" sz="1800">
              <a:latin typeface="Arial" panose="020B0604020202020204" pitchFamily="34" charset="0"/>
              <a:ea typeface="微软雅黑" panose="020B0503020204020204"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312285" y="380365"/>
            <a:ext cx="2745740" cy="1325880"/>
          </a:xfrm>
        </p:spPr>
        <p:txBody>
          <a:bodyPr/>
          <a:lstStyle/>
          <a:p>
            <a:pPr>
              <a:lnSpc>
                <a:spcPct val="150000"/>
              </a:lnSpc>
            </a:pPr>
            <a:r>
              <a:rPr lang="zh-CN" altLang="en-US" dirty="0"/>
              <a:t>课程审议</a:t>
            </a:r>
            <a:endParaRPr lang="zh-CN" altLang="en-US" dirty="0"/>
          </a:p>
        </p:txBody>
      </p:sp>
      <p:pic>
        <p:nvPicPr>
          <p:cNvPr id="8" name="图片 7"/>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10506795" y="4073236"/>
            <a:ext cx="2702849" cy="2702849"/>
          </a:xfrm>
          <a:prstGeom prst="rect">
            <a:avLst/>
          </a:prstGeom>
        </p:spPr>
      </p:pic>
      <p:sp>
        <p:nvSpPr>
          <p:cNvPr id="3" name="文本框 2"/>
          <p:cNvSpPr txBox="1"/>
          <p:nvPr/>
        </p:nvSpPr>
        <p:spPr>
          <a:xfrm>
            <a:off x="825500" y="1529080"/>
            <a:ext cx="10398125" cy="2633345"/>
          </a:xfrm>
          <a:prstGeom prst="rect">
            <a:avLst/>
          </a:prstGeom>
        </p:spPr>
        <p:txBody>
          <a:bodyPr>
            <a:noAutofit/>
            <a:extLst>
              <a:ext uri="{4A0BC546-FE56-4ADE-93B0-CB8AF2F6F144}">
                <wpsdc:textFrameExt xmlns:wpsdc="http://www.wps.cn/officeDocument/2022/drawingmlCustomData" type="text"/>
              </a:ext>
            </a:extLst>
          </a:bodyPr>
          <a:p>
            <a:pPr algn="l"/>
            <a:r>
              <a:rPr lang="en-US" altLang="zh-CN" sz="1800">
                <a:latin typeface="Arial" panose="020B0604020202020204" pitchFamily="34" charset="0"/>
                <a:ea typeface="微软雅黑" panose="020B0503020204020204" charset="-122"/>
              </a:rPr>
              <a:t>4</a:t>
            </a:r>
            <a:r>
              <a:rPr lang="zh-CN" altLang="en-US" sz="1800">
                <a:latin typeface="Arial" panose="020B0604020202020204" pitchFamily="34" charset="0"/>
                <a:ea typeface="微软雅黑" panose="020B0503020204020204" charset="-122"/>
              </a:rPr>
              <a:t>.对接教学方法</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启发式教学：通过提问、引导等方式激发幼儿好奇心和探索欲。</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实践探索：组织幼儿进行实践活动，让幼儿在亲身体验中学习和发现。</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集体和小组相结合：对于幼儿大部分感兴趣的进行集体活动的方式进行，对于个别幼儿有兴趣的组成学习小组，小组性探索，比如驱蚊水的制作，仅仅三分之一的幼儿参与，比如香皂因为可以带回家，每个孩子都想尝试。</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分组合作:对于时间紧任务重的活动，鼓励幼儿进行小组合作，共同完成任务，培养团队合作能力。</a:t>
            </a:r>
            <a:endParaRPr lang="zh-CN" altLang="en-US" sz="1800">
              <a:latin typeface="Arial" panose="020B0604020202020204" pitchFamily="34" charset="0"/>
              <a:ea typeface="微软雅黑" panose="020B0503020204020204" charset="-122"/>
            </a:endParaRPr>
          </a:p>
          <a:p>
            <a:pPr algn="l"/>
            <a:endParaRPr lang="zh-CN" altLang="en-US" sz="1800">
              <a:latin typeface="Arial" panose="020B0604020202020204" pitchFamily="34" charset="0"/>
              <a:ea typeface="微软雅黑" panose="020B0503020204020204" charset="-122"/>
            </a:endParaRPr>
          </a:p>
          <a:p>
            <a:pPr algn="l"/>
            <a:endParaRPr lang="zh-CN" altLang="en-US" sz="1800">
              <a:latin typeface="Arial" panose="020B0604020202020204" pitchFamily="34" charset="0"/>
              <a:ea typeface="微软雅黑" panose="020B0503020204020204"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312285" y="380365"/>
            <a:ext cx="2745740" cy="1325880"/>
          </a:xfrm>
        </p:spPr>
        <p:txBody>
          <a:bodyPr/>
          <a:lstStyle/>
          <a:p>
            <a:pPr>
              <a:lnSpc>
                <a:spcPct val="150000"/>
              </a:lnSpc>
            </a:pPr>
            <a:r>
              <a:rPr lang="zh-CN" altLang="en-US" dirty="0"/>
              <a:t>课程审议</a:t>
            </a:r>
            <a:endParaRPr lang="zh-CN" altLang="en-US" dirty="0"/>
          </a:p>
        </p:txBody>
      </p:sp>
      <p:pic>
        <p:nvPicPr>
          <p:cNvPr id="8" name="图片 7"/>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10506795" y="4073236"/>
            <a:ext cx="2702849" cy="2702849"/>
          </a:xfrm>
          <a:prstGeom prst="rect">
            <a:avLst/>
          </a:prstGeom>
        </p:spPr>
      </p:pic>
      <p:sp>
        <p:nvSpPr>
          <p:cNvPr id="3" name="文本框 2"/>
          <p:cNvSpPr txBox="1"/>
          <p:nvPr/>
        </p:nvSpPr>
        <p:spPr>
          <a:xfrm>
            <a:off x="825500" y="1529080"/>
            <a:ext cx="10398125" cy="2633345"/>
          </a:xfrm>
          <a:prstGeom prst="rect">
            <a:avLst/>
          </a:prstGeom>
        </p:spPr>
        <p:txBody>
          <a:bodyPr>
            <a:noAutofit/>
            <a:extLst>
              <a:ext uri="{4A0BC546-FE56-4ADE-93B0-CB8AF2F6F144}">
                <wpsdc:textFrameExt xmlns:wpsdc="http://www.wps.cn/officeDocument/2022/drawingmlCustomData" type="text"/>
              </a:ext>
            </a:extLst>
          </a:bodyPr>
          <a:p>
            <a:pPr algn="l"/>
            <a:endParaRPr lang="zh-CN" altLang="en-US" sz="1800">
              <a:latin typeface="Arial" panose="020B0604020202020204" pitchFamily="34" charset="0"/>
              <a:ea typeface="微软雅黑" panose="020B0503020204020204" charset="-122"/>
            </a:endParaRPr>
          </a:p>
          <a:p>
            <a:pPr algn="l"/>
            <a:r>
              <a:rPr lang="en-US" altLang="zh-CN" sz="1800">
                <a:latin typeface="Arial" panose="020B0604020202020204" pitchFamily="34" charset="0"/>
                <a:ea typeface="微软雅黑" panose="020B0503020204020204" charset="-122"/>
              </a:rPr>
              <a:t>5</a:t>
            </a:r>
            <a:r>
              <a:rPr lang="zh-CN" altLang="en-US" sz="1800">
                <a:latin typeface="Arial" panose="020B0604020202020204" pitchFamily="34" charset="0"/>
                <a:ea typeface="微软雅黑" panose="020B0503020204020204" charset="-122"/>
              </a:rPr>
              <a:t>.对接效果：</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幼儿表现：活动开始很多幼儿对于艾草的气味不太能接受，还有女生对于出去观察发现艾草上面有虫子表现出了抗拒，但通过对艾草的不断了解，他们在后续的活动中也表现出积极的态度。</a:t>
            </a:r>
            <a:endParaRPr lang="zh-CN" altLang="en-US" sz="1800">
              <a:latin typeface="Arial" panose="020B0604020202020204" pitchFamily="34" charset="0"/>
              <a:ea typeface="微软雅黑" panose="020B0503020204020204" charset="-122"/>
            </a:endParaRPr>
          </a:p>
          <a:p>
            <a:pPr algn="l"/>
            <a:r>
              <a:rPr lang="zh-CN" altLang="en-US" sz="1800">
                <a:latin typeface="Arial" panose="020B0604020202020204" pitchFamily="34" charset="0"/>
                <a:ea typeface="微软雅黑" panose="020B0503020204020204" charset="-122"/>
              </a:rPr>
              <a:t>课程反馈：课程活动中，家长们都积极配合，出人出物，尤其艾草遇上父亲节，让这个爸爸在家庭地位突然提升，孩子们对爸爸的爱具体化后也让爸爸们能认识到作为父亲的责任。</a:t>
            </a:r>
            <a:endParaRPr lang="zh-CN" altLang="en-US" sz="1800">
              <a:latin typeface="Arial" panose="020B0604020202020204" pitchFamily="34" charset="0"/>
              <a:ea typeface="微软雅黑" panose="020B0503020204020204" charset="-122"/>
            </a:endParaRPr>
          </a:p>
        </p:txBody>
      </p:sp>
      <p:pic>
        <p:nvPicPr>
          <p:cNvPr id="4" name="图片 3" descr="13224b4ab17dc8845f8f23ec87f2b3f0"/>
          <p:cNvPicPr>
            <a:picLocks noChangeAspect="1"/>
          </p:cNvPicPr>
          <p:nvPr/>
        </p:nvPicPr>
        <p:blipFill>
          <a:blip r:embed="rId2"/>
          <a:srcRect t="3565"/>
          <a:stretch>
            <a:fillRect/>
          </a:stretch>
        </p:blipFill>
        <p:spPr>
          <a:xfrm>
            <a:off x="825500" y="3259455"/>
            <a:ext cx="1713865" cy="3576955"/>
          </a:xfrm>
          <a:prstGeom prst="rect">
            <a:avLst/>
          </a:prstGeom>
        </p:spPr>
      </p:pic>
      <p:pic>
        <p:nvPicPr>
          <p:cNvPr id="5" name="图片 4" descr="8dd00cd6af6bf60e09635e2f15a9b15f"/>
          <p:cNvPicPr>
            <a:picLocks noChangeAspect="1"/>
          </p:cNvPicPr>
          <p:nvPr/>
        </p:nvPicPr>
        <p:blipFill>
          <a:blip r:embed="rId3"/>
          <a:srcRect t="4593"/>
          <a:stretch>
            <a:fillRect/>
          </a:stretch>
        </p:blipFill>
        <p:spPr>
          <a:xfrm>
            <a:off x="2780665" y="3259455"/>
            <a:ext cx="1732280" cy="357759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312285" y="380365"/>
            <a:ext cx="2745740" cy="1325880"/>
          </a:xfrm>
        </p:spPr>
        <p:txBody>
          <a:bodyPr/>
          <a:lstStyle/>
          <a:p>
            <a:pPr>
              <a:lnSpc>
                <a:spcPct val="150000"/>
              </a:lnSpc>
            </a:pPr>
            <a:r>
              <a:rPr lang="zh-CN" altLang="en-US" dirty="0"/>
              <a:t>课程</a:t>
            </a:r>
            <a:r>
              <a:rPr lang="zh-CN" altLang="en-US" dirty="0"/>
              <a:t>反思</a:t>
            </a:r>
            <a:endParaRPr lang="zh-CN" altLang="en-US" dirty="0"/>
          </a:p>
        </p:txBody>
      </p:sp>
      <p:sp>
        <p:nvSpPr>
          <p:cNvPr id="4" name="文本框 3"/>
          <p:cNvSpPr txBox="1"/>
          <p:nvPr/>
        </p:nvSpPr>
        <p:spPr>
          <a:xfrm>
            <a:off x="434340" y="1462955"/>
            <a:ext cx="4064000" cy="368300"/>
          </a:xfrm>
          <a:prstGeom prst="rect">
            <a:avLst/>
          </a:prstGeom>
        </p:spPr>
        <p:txBody>
          <a:bodyPr>
            <a:spAutoFit/>
            <a:extLst>
              <a:ext uri="{4A0BC546-FE56-4ADE-93B0-CB8AF2F6F144}">
                <wpsdc:textFrameExt xmlns:wpsdc="http://www.wps.cn/officeDocument/2022/drawingmlCustomData" type="text"/>
              </a:ext>
            </a:extLst>
          </a:bodyPr>
          <a:p>
            <a:r>
              <a:rPr lang="zh-CN" altLang="en-US">
                <a:latin typeface="Arial" panose="020B0604020202020204" pitchFamily="34" charset="0"/>
                <a:ea typeface="微软雅黑" panose="020B0503020204020204" charset="-122"/>
              </a:rPr>
              <a:t>针对幼儿的收获：</a:t>
            </a:r>
            <a:endParaRPr lang="zh-CN" altLang="en-US">
              <a:latin typeface="Arial" panose="020B0604020202020204" pitchFamily="34" charset="0"/>
              <a:ea typeface="微软雅黑" panose="020B0503020204020204" charset="-122"/>
            </a:endParaRPr>
          </a:p>
        </p:txBody>
      </p:sp>
      <p:graphicFrame>
        <p:nvGraphicFramePr>
          <p:cNvPr id="6" name="表格 5"/>
          <p:cNvGraphicFramePr/>
          <p:nvPr>
            <p:custDataLst>
              <p:tags r:id="rId1"/>
            </p:custDataLst>
          </p:nvPr>
        </p:nvGraphicFramePr>
        <p:xfrm>
          <a:off x="2543810" y="2036445"/>
          <a:ext cx="7104380" cy="3687445"/>
        </p:xfrm>
        <a:graphic>
          <a:graphicData uri="http://schemas.openxmlformats.org/drawingml/2006/table">
            <a:tbl>
              <a:tblPr/>
              <a:tblGrid>
                <a:gridCol w="791845"/>
                <a:gridCol w="6312535"/>
              </a:tblGrid>
              <a:tr h="1134745">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认知</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600" b="0">
                          <a:latin typeface="宋体" panose="02010600030101010101" pitchFamily="2" charset="-122"/>
                          <a:ea typeface="宋体" panose="02010600030101010101" pitchFamily="2" charset="-122"/>
                          <a:cs typeface="宋体" panose="02010600030101010101" pitchFamily="2" charset="-122"/>
                        </a:rPr>
                        <a:t>1.通过艾草课程，幼儿认识艾草的基本特征，包括其形状、颜色、气味等，并能简单区分与其他植物的区别，也了解艾草在端午节中的传统用途。</a:t>
                      </a:r>
                      <a:endParaRPr lang="en-US" sz="16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1600" b="0">
                          <a:latin typeface="宋体" panose="02010600030101010101" pitchFamily="2" charset="-122"/>
                          <a:ea typeface="宋体" panose="02010600030101010101" pitchFamily="2" charset="-122"/>
                          <a:cs typeface="宋体" panose="02010600030101010101" pitchFamily="2" charset="-122"/>
                        </a:rPr>
                        <a:t>2.幼儿观察艾草的生长环境和生长过程，激发他们对植物生长的好奇心和探究欲望，培养他们的观察力和科学探究能力。</a:t>
                      </a:r>
                      <a:endParaRPr lang="en-US" altLang="en-US" sz="16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417955">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能力</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600" b="0">
                          <a:latin typeface="宋体" panose="02010600030101010101" pitchFamily="2" charset="-122"/>
                          <a:ea typeface="宋体" panose="02010600030101010101" pitchFamily="2" charset="-122"/>
                          <a:cs typeface="宋体" panose="02010600030101010101" pitchFamily="2" charset="-122"/>
                        </a:rPr>
                        <a:t>1.幼儿能用自己的语言描述艾草的特征、用途以及他们在艾草课程中的体验和感受，培养他们的语言表达能力和沟通能力。</a:t>
                      </a:r>
                      <a:endParaRPr lang="en-US" sz="16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1600" b="0">
                          <a:latin typeface="宋体" panose="02010600030101010101" pitchFamily="2" charset="-122"/>
                          <a:ea typeface="宋体" panose="02010600030101010101" pitchFamily="2" charset="-122"/>
                          <a:cs typeface="宋体" panose="02010600030101010101" pitchFamily="2" charset="-122"/>
                        </a:rPr>
                        <a:t>2.幼儿利用艾草进行艺术创作，如制作艾草香包、艾草挂饰、拓印艾草等等，培养他们的想象力和创造力。</a:t>
                      </a:r>
                      <a:endParaRPr lang="en-US" sz="16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1600" b="0">
                          <a:latin typeface="宋体" panose="02010600030101010101" pitchFamily="2" charset="-122"/>
                          <a:ea typeface="宋体" panose="02010600030101010101" pitchFamily="2" charset="-122"/>
                          <a:cs typeface="宋体" panose="02010600030101010101" pitchFamily="2" charset="-122"/>
                        </a:rPr>
                        <a:t>3.在艾草课程中，幼儿参与小组活动，如共同制作艾草物品、分享艾草知识等，培养他们的团队协作能力和社交能力。</a:t>
                      </a:r>
                      <a:endParaRPr lang="en-US" sz="16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1600" b="0">
                          <a:latin typeface="宋体" panose="02010600030101010101" pitchFamily="2" charset="-122"/>
                          <a:ea typeface="宋体" panose="02010600030101010101" pitchFamily="2" charset="-122"/>
                          <a:cs typeface="宋体" panose="02010600030101010101" pitchFamily="2" charset="-122"/>
                        </a:rPr>
                        <a:t>4.在父亲节礼物制作中，能回顾习得经验，运用到新的活动中去。</a:t>
                      </a:r>
                      <a:endParaRPr lang="en-US" altLang="en-US" sz="16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134745">
                <a:tc>
                  <a:txBody>
                    <a:bodyPr/>
                    <a:p>
                      <a:pPr indent="0">
                        <a:buNone/>
                      </a:pPr>
                      <a:r>
                        <a:rPr lang="en-US" sz="1800" b="0">
                          <a:latin typeface="宋体" panose="02010600030101010101" pitchFamily="2" charset="-122"/>
                          <a:ea typeface="宋体" panose="02010600030101010101" pitchFamily="2" charset="-122"/>
                          <a:cs typeface="宋体" panose="02010600030101010101" pitchFamily="2" charset="-122"/>
                        </a:rPr>
                        <a:t>情感</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600" b="0">
                          <a:latin typeface="宋体" panose="02010600030101010101" pitchFamily="2" charset="-122"/>
                          <a:ea typeface="宋体" panose="02010600030101010101" pitchFamily="2" charset="-122"/>
                          <a:cs typeface="宋体" panose="02010600030101010101" pitchFamily="2" charset="-122"/>
                        </a:rPr>
                        <a:t>1.通过课程中艾草作为中药的拓展，幼儿对中华传统文化的兴趣和热爱，让他们了解艾草生活中的重要地位，增强他们的民族自豪感和文化认同感。</a:t>
                      </a:r>
                      <a:endParaRPr lang="en-US" sz="16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1600" b="0">
                          <a:latin typeface="宋体" panose="02010600030101010101" pitchFamily="2" charset="-122"/>
                          <a:ea typeface="宋体" panose="02010600030101010101" pitchFamily="2" charset="-122"/>
                          <a:cs typeface="宋体" panose="02010600030101010101" pitchFamily="2" charset="-122"/>
                        </a:rPr>
                        <a:t>2.通过亲手采摘、制作艾草相关的手工艺品等活动，幼儿感受艾草带来的乐趣和成就感，培养他们的积极情感。</a:t>
                      </a:r>
                      <a:endParaRPr lang="en-US" sz="1600" b="0">
                        <a:latin typeface="宋体" panose="02010600030101010101" pitchFamily="2" charset="-122"/>
                        <a:ea typeface="宋体" panose="02010600030101010101" pitchFamily="2" charset="-122"/>
                        <a:cs typeface="宋体" panose="02010600030101010101" pitchFamily="2" charset="-122"/>
                      </a:endParaRPr>
                    </a:p>
                    <a:p>
                      <a:pPr indent="0">
                        <a:buNone/>
                      </a:pPr>
                      <a:r>
                        <a:rPr lang="en-US" sz="1600" b="0">
                          <a:latin typeface="宋体" panose="02010600030101010101" pitchFamily="2" charset="-122"/>
                          <a:ea typeface="宋体" panose="02010600030101010101" pitchFamily="2" charset="-122"/>
                          <a:cs typeface="宋体" panose="02010600030101010101" pitchFamily="2" charset="-122"/>
                        </a:rPr>
                        <a:t>3.通过利用艾草制作父亲节礼物，学会了如何表达爱。</a:t>
                      </a:r>
                      <a:endParaRPr lang="en-US" altLang="en-US" sz="16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845613" y="345598"/>
            <a:ext cx="6500773" cy="1325563"/>
          </a:xfrm>
        </p:spPr>
        <p:txBody>
          <a:bodyPr>
            <a:normAutofit/>
          </a:bodyPr>
          <a:lstStyle/>
          <a:p>
            <a:pPr algn="ctr">
              <a:lnSpc>
                <a:spcPct val="150000"/>
              </a:lnSpc>
            </a:pPr>
            <a:r>
              <a:rPr lang="zh-CN" altLang="en-US" b="1" dirty="0">
                <a:cs typeface="+mn-ea"/>
                <a:sym typeface="+mn-lt"/>
              </a:rPr>
              <a:t>课程</a:t>
            </a:r>
            <a:r>
              <a:rPr lang="zh-CN" altLang="en-US" b="1" dirty="0">
                <a:cs typeface="+mn-ea"/>
                <a:sym typeface="+mn-lt"/>
              </a:rPr>
              <a:t>反思</a:t>
            </a:r>
            <a:endParaRPr lang="zh-CN" altLang="en-US" b="1" dirty="0">
              <a:cs typeface="+mn-ea"/>
              <a:sym typeface="+mn-lt"/>
            </a:endParaRPr>
          </a:p>
        </p:txBody>
      </p:sp>
      <p:sp>
        <p:nvSpPr>
          <p:cNvPr id="3" name="内容占位符 2"/>
          <p:cNvSpPr>
            <a:spLocks noGrp="1"/>
          </p:cNvSpPr>
          <p:nvPr>
            <p:ph idx="4294967295"/>
          </p:nvPr>
        </p:nvSpPr>
        <p:spPr>
          <a:xfrm>
            <a:off x="1253808" y="1957387"/>
            <a:ext cx="9611360" cy="4351338"/>
          </a:xfrm>
        </p:spPr>
        <p:txBody>
          <a:bodyPr>
            <a:noAutofit/>
          </a:bodyPr>
          <a:lstStyle/>
          <a:p>
            <a:pPr marL="0" indent="0">
              <a:lnSpc>
                <a:spcPct val="150000"/>
              </a:lnSpc>
              <a:spcBef>
                <a:spcPts val="0"/>
              </a:spcBef>
              <a:buNone/>
            </a:pPr>
            <a:r>
              <a:rPr sz="1800" dirty="0">
                <a:solidFill>
                  <a:schemeClr val="tx1">
                    <a:lumMod val="65000"/>
                    <a:lumOff val="35000"/>
                  </a:schemeClr>
                </a:solidFill>
                <a:cs typeface="+mn-ea"/>
                <a:sym typeface="+mn-lt"/>
              </a:rPr>
              <a:t>老师的反思：</a:t>
            </a:r>
            <a:endParaRPr sz="1800" dirty="0">
              <a:solidFill>
                <a:schemeClr val="tx1">
                  <a:lumMod val="65000"/>
                  <a:lumOff val="35000"/>
                </a:schemeClr>
              </a:solidFill>
              <a:cs typeface="+mn-ea"/>
              <a:sym typeface="+mn-lt"/>
            </a:endParaRPr>
          </a:p>
          <a:p>
            <a:pPr marL="0" indent="0">
              <a:lnSpc>
                <a:spcPct val="150000"/>
              </a:lnSpc>
              <a:spcBef>
                <a:spcPts val="0"/>
              </a:spcBef>
              <a:buNone/>
            </a:pPr>
            <a:r>
              <a:rPr sz="1800" dirty="0">
                <a:solidFill>
                  <a:schemeClr val="tx1">
                    <a:lumMod val="65000"/>
                    <a:lumOff val="35000"/>
                  </a:schemeClr>
                </a:solidFill>
                <a:cs typeface="+mn-ea"/>
                <a:sym typeface="+mn-lt"/>
              </a:rPr>
              <a:t>1.内容选择：我选择了艾草作为主题，是因为它既是自然界中常见的植物，又承载着丰富的文化意义，是很有意义的一个课程活动。但在实际教学中，我发现文化内容对于中班幼儿来说可能稍显复杂，如何促进文化方面的情感提升还值得思考。</a:t>
            </a:r>
            <a:endParaRPr sz="1800" dirty="0">
              <a:solidFill>
                <a:schemeClr val="tx1">
                  <a:lumMod val="65000"/>
                  <a:lumOff val="35000"/>
                </a:schemeClr>
              </a:solidFill>
              <a:cs typeface="+mn-ea"/>
              <a:sym typeface="+mn-lt"/>
            </a:endParaRPr>
          </a:p>
          <a:p>
            <a:pPr marL="0" indent="0">
              <a:lnSpc>
                <a:spcPct val="150000"/>
              </a:lnSpc>
              <a:spcBef>
                <a:spcPts val="0"/>
              </a:spcBef>
              <a:buNone/>
            </a:pPr>
            <a:r>
              <a:rPr sz="1800" dirty="0">
                <a:solidFill>
                  <a:schemeClr val="tx1">
                    <a:lumMod val="65000"/>
                    <a:lumOff val="35000"/>
                  </a:schemeClr>
                </a:solidFill>
                <a:cs typeface="+mn-ea"/>
                <a:sym typeface="+mn-lt"/>
              </a:rPr>
              <a:t>2.因为时间仓促，很多内容做的不够深入，比如扎染环节，城建学院有老师在我们藻江社区作此类环保活动，但是因为时间有限，没有让幼儿深入体验，后续到了大班想要再次体验一下。</a:t>
            </a:r>
            <a:endParaRPr sz="1800" dirty="0">
              <a:solidFill>
                <a:schemeClr val="tx1">
                  <a:lumMod val="65000"/>
                  <a:lumOff val="35000"/>
                </a:schemeClr>
              </a:solidFill>
              <a:cs typeface="+mn-ea"/>
              <a:sym typeface="+mn-lt"/>
            </a:endParaRPr>
          </a:p>
          <a:p>
            <a:pPr marL="0" indent="0">
              <a:lnSpc>
                <a:spcPct val="150000"/>
              </a:lnSpc>
              <a:spcBef>
                <a:spcPts val="0"/>
              </a:spcBef>
              <a:buNone/>
            </a:pPr>
            <a:r>
              <a:rPr sz="1800" dirty="0">
                <a:solidFill>
                  <a:schemeClr val="tx1">
                    <a:lumMod val="65000"/>
                    <a:lumOff val="35000"/>
                  </a:schemeClr>
                </a:solidFill>
                <a:cs typeface="+mn-ea"/>
                <a:sym typeface="+mn-lt"/>
              </a:rPr>
              <a:t>3.文稿的整理还需要更有条理性，幼儿的经验提升需要更可视化一些。</a:t>
            </a:r>
            <a:endParaRPr sz="1800" dirty="0">
              <a:solidFill>
                <a:schemeClr val="tx1">
                  <a:lumMod val="65000"/>
                  <a:lumOff val="35000"/>
                </a:schemeClr>
              </a:solidFill>
              <a:cs typeface="+mn-ea"/>
              <a:sym typeface="+mn-lt"/>
            </a:endParaRPr>
          </a:p>
        </p:txBody>
      </p:sp>
      <p:pic>
        <p:nvPicPr>
          <p:cNvPr id="5" name="图片 4"/>
          <p:cNvPicPr>
            <a:picLocks noChangeAspect="1"/>
          </p:cNvPicPr>
          <p:nvPr/>
        </p:nvPicPr>
        <p:blipFill>
          <a:blip r:embed="rId1">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50800" y="5442763"/>
            <a:ext cx="12090400" cy="792937"/>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图片 16"/>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16200000">
            <a:off x="2681774" y="-2668220"/>
            <a:ext cx="6842008" cy="12178449"/>
          </a:xfrm>
          <a:prstGeom prst="rect">
            <a:avLst/>
          </a:prstGeom>
        </p:spPr>
      </p:pic>
      <p:sp>
        <p:nvSpPr>
          <p:cNvPr id="5" name="直接连接符 4"/>
          <p:cNvSpPr>
            <a:spLocks noChangeShapeType="1"/>
          </p:cNvSpPr>
          <p:nvPr/>
        </p:nvSpPr>
        <p:spPr bwMode="auto">
          <a:xfrm>
            <a:off x="4434568" y="3926040"/>
            <a:ext cx="5497314" cy="40064"/>
          </a:xfrm>
          <a:prstGeom prst="line">
            <a:avLst/>
          </a:prstGeom>
          <a:noFill/>
          <a:ln w="6350">
            <a:solidFill>
              <a:schemeClr val="bg1"/>
            </a:solidFill>
            <a:prstDash val="lgDash"/>
            <a:bevel/>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50000"/>
              </a:lnSpc>
              <a:buClrTx/>
              <a:buSzTx/>
              <a:buFontTx/>
              <a:buNone/>
              <a:defRPr/>
            </a:pPr>
            <a:endParaRPr kumimoji="0" lang="zh-CN" altLang="en-US" sz="1800" b="1" i="0" u="none" strike="noStrike" kern="1200" cap="none" spc="0" normalizeH="0" baseline="0" noProof="0">
              <a:ln>
                <a:noFill/>
              </a:ln>
              <a:solidFill>
                <a:schemeClr val="tx1">
                  <a:lumMod val="85000"/>
                  <a:lumOff val="15000"/>
                </a:schemeClr>
              </a:solidFill>
              <a:effectLst/>
              <a:uLnTx/>
              <a:uFillTx/>
              <a:cs typeface="+mn-ea"/>
              <a:sym typeface="+mn-lt"/>
            </a:endParaRPr>
          </a:p>
        </p:txBody>
      </p:sp>
      <p:sp>
        <p:nvSpPr>
          <p:cNvPr id="8" name="文本框 7"/>
          <p:cNvSpPr txBox="1"/>
          <p:nvPr/>
        </p:nvSpPr>
        <p:spPr>
          <a:xfrm>
            <a:off x="3754161" y="2100638"/>
            <a:ext cx="6859189" cy="1938020"/>
          </a:xfrm>
          <a:prstGeom prst="rect">
            <a:avLst/>
          </a:prstGeom>
          <a:noFill/>
          <a:ln>
            <a:noFill/>
          </a:ln>
        </p:spPr>
        <p:txBody>
          <a:bodyPr wrap="square" rtlCol="0">
            <a:spAutoFit/>
          </a:bodyPr>
          <a:lstStyle/>
          <a:p>
            <a:pPr lvl="0">
              <a:lnSpc>
                <a:spcPct val="150000"/>
              </a:lnSpc>
              <a:defRPr/>
            </a:pP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感谢</a:t>
            </a:r>
            <a:r>
              <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rPr>
              <a:t>聆听</a:t>
            </a:r>
            <a:endParaRPr lang="zh-CN" altLang="en-US" sz="8000" b="1" spc="600" dirty="0">
              <a:solidFill>
                <a:srgbClr val="4A7B5B"/>
              </a:solidFill>
              <a:latin typeface="印品百变马丁（非商用）" panose="02010601030101010101" pitchFamily="2" charset="-122"/>
              <a:ea typeface="印品百变马丁（非商用）" panose="02010601030101010101" pitchFamily="2" charset="-122"/>
              <a:cs typeface="+mn-ea"/>
              <a:sym typeface="+mn-lt"/>
            </a:endParaRPr>
          </a:p>
        </p:txBody>
      </p:sp>
      <p:pic>
        <p:nvPicPr>
          <p:cNvPr id="10" name="图片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5975" y="4338001"/>
            <a:ext cx="3014021" cy="2260517"/>
          </a:xfrm>
          <a:prstGeom prst="rect">
            <a:avLst/>
          </a:prstGeom>
        </p:spPr>
      </p:pic>
      <p:pic>
        <p:nvPicPr>
          <p:cNvPr id="15" name="流行童趣游戏活动欢快背景音乐">
            <a:hlinkClick r:id="" action="ppaction://media"/>
          </p:cNvPr>
          <p:cNvPicPr>
            <a:picLocks noChangeAspect="1"/>
          </p:cNvPicPr>
          <p:nvPr>
            <a:audioFile r:link="rId3"/>
            <p:extLst>
              <p:ext uri="{DAA4B4D4-6D71-4841-9C94-3DE7FCFB9230}">
                <p14:media xmlns:p14="http://schemas.microsoft.com/office/powerpoint/2010/main" r:embed="rId4"/>
              </p:ext>
            </p:extLst>
          </p:nvPr>
        </p:nvPicPr>
        <p:blipFill>
          <a:blip r:embed="rId5"/>
          <a:stretch>
            <a:fillRect/>
          </a:stretch>
        </p:blipFill>
        <p:spPr>
          <a:xfrm>
            <a:off x="6338154" y="-1232676"/>
            <a:ext cx="609600" cy="60960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childTnLst>
            <p:audio>
              <p:cMediaNode vol="80000" numSld="999" showWhenStopped="0">
                <p:cTn id="2" repeatCount="indefinite" fill="hold" display="0">
                  <p:stCondLst>
                    <p:cond delay="indefinite"/>
                  </p:stCondLst>
                  <p:endCondLst>
                    <p:cond evt="onStopAudio" delay="0">
                      <p:tgtEl>
                        <p:sldTgt/>
                      </p:tgtEl>
                    </p:cond>
                  </p:endCondLst>
                </p:cTn>
                <p:tgtEl>
                  <p:spTgt spid="15"/>
                </p:tgtEl>
              </p:cMediaNode>
            </p:audio>
          </p:childTnLst>
        </p:cTn>
      </p:par>
    </p:tnLst>
    <p:bldLst>
      <p:bldP spid="5" grpId="0" animBg="1"/>
      <p:bldP spid="8" grpId="0"/>
      <p:bldP spid="8" grpId="1"/>
    </p:bldLst>
  </p:timing>
</p:sld>
</file>

<file path=ppt/tags/tag1.xml><?xml version="1.0" encoding="utf-8"?>
<p:tagLst xmlns:p="http://schemas.openxmlformats.org/presentationml/2006/main">
  <p:tag name="TABLE_ENDDRAG_ORIGIN_RECT" val="459*222"/>
  <p:tag name="TABLE_ENDDRAG_RECT" val="267*204*459*222"/>
  <p:tag name="TABLE_AUTOADJUST_FLAG" val="1"/>
</p:tagLst>
</file>

<file path=ppt/tags/tag2.xml><?xml version="1.0" encoding="utf-8"?>
<p:tagLst xmlns:p="http://schemas.openxmlformats.org/presentationml/2006/main">
  <p:tag name="TABLE_ENDDRAG_ORIGIN_RECT" val="541*370"/>
  <p:tag name="TABLE_ENDDRAG_RECT" val="267*144*541*370"/>
</p:tagLst>
</file>

<file path=ppt/tags/tag3.xml><?xml version="1.0" encoding="utf-8"?>
<p:tagLst xmlns:p="http://schemas.openxmlformats.org/presentationml/2006/main">
  <p:tag name="TABLE_ENDDRAG_ORIGIN_RECT" val="562*346"/>
  <p:tag name="TABLE_ENDDRAG_RECT" val="267*132*562*346"/>
</p:tagLst>
</file>

<file path=ppt/tags/tag4.xml><?xml version="1.0" encoding="utf-8"?>
<p:tagLst xmlns:p="http://schemas.openxmlformats.org/presentationml/2006/main">
  <p:tag name="TABLE_ENDDRAG_ORIGIN_RECT" val="559*290"/>
  <p:tag name="TABLE_ENDDRAG_RECT" val="267*192*559*290"/>
</p:tagLst>
</file>

<file path=ppt/tags/tag5.xml><?xml version="1.0" encoding="utf-8"?>
<p:tagLst xmlns:p="http://schemas.openxmlformats.org/presentationml/2006/main">
  <p:tag name="ISLIDE.GUIDESSETTING" val="{&quot;Id&quot;:&quot;GuidesStyle_Normal&quot;,&quot;Name&quot;:&quot;正常&quot;,&quot;Kind&quot;:&quot;System&quot;,&quot;OldGuidesSetting&quot;:{&quot;HeaderHeight&quot;:15.0,&quot;FooterHeight&quot;:9.0,&quot;SideMargin&quot;:5.5,&quot;TopMargin&quot;:0.0,&quot;BottomMargin&quot;:0.0,&quot;IntervalMargin&quot;:1.5}}"/>
  <p:tag name="commondata" val="eyJoZGlkIjoiMjIyNTBhOGY2MGQ2NzRjMzUwZTE2YzgxNDgwZDdkOWYi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dsvzreaq">
      <a:majorFont>
        <a:latin typeface="阿里巴巴普惠体 R"/>
        <a:ea typeface="阿里巴巴普惠体-R"/>
        <a:cs typeface=""/>
      </a:majorFont>
      <a:minorFont>
        <a:latin typeface="阿里巴巴普惠体 R"/>
        <a:ea typeface="阿里巴巴普惠体-R"/>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5543</Words>
  <Application>WPS 演示</Application>
  <PresentationFormat>宽屏</PresentationFormat>
  <Paragraphs>446</Paragraphs>
  <Slides>57</Slides>
  <Notes>0</Notes>
  <HiddenSlides>0</HiddenSlides>
  <MMClips>2</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57</vt:i4>
      </vt:variant>
    </vt:vector>
  </HeadingPairs>
  <TitlesOfParts>
    <vt:vector size="71" baseType="lpstr">
      <vt:lpstr>Arial</vt:lpstr>
      <vt:lpstr>宋体</vt:lpstr>
      <vt:lpstr>Wingdings</vt:lpstr>
      <vt:lpstr>印品百变马丁（非商用）</vt:lpstr>
      <vt:lpstr>阿里巴巴普惠体 B</vt:lpstr>
      <vt:lpstr>Calibri</vt:lpstr>
      <vt:lpstr>阿里巴巴普惠体 R</vt:lpstr>
      <vt:lpstr>仓耳玄三M W05</vt:lpstr>
      <vt:lpstr>阿里巴巴普惠体-R</vt:lpstr>
      <vt:lpstr>Segoe Print</vt:lpstr>
      <vt:lpstr>微软雅黑</vt:lpstr>
      <vt:lpstr>Arial Unicode MS</vt:lpstr>
      <vt:lpstr>阿里巴巴普惠体 R</vt:lpstr>
      <vt:lpstr>Office 主题​​</vt:lpstr>
      <vt:lpstr>PowerPoint 演示文稿</vt:lpstr>
      <vt:lpstr>歌曲</vt:lpstr>
      <vt:lpstr>PowerPoint 演示文稿</vt:lpstr>
      <vt:lpstr>情绪是可以调节的</vt:lpstr>
      <vt:lpstr>情绪是可以调节的</vt:lpstr>
      <vt:lpstr>秀才与棺材</vt:lpstr>
      <vt:lpstr>秀才与棺材</vt:lpstr>
      <vt:lpstr>PowerPoint 演示文稿</vt:lpstr>
      <vt:lpstr>总结</vt:lpstr>
      <vt:lpstr>PowerPoint 演示文稿</vt:lpstr>
      <vt:lpstr>我们发现：</vt:lpstr>
      <vt:lpstr>PowerPoint 演示文稿</vt:lpstr>
      <vt:lpstr>聪明才智在哪？</vt:lpstr>
      <vt:lpstr>PowerPoint 演示文稿</vt:lpstr>
      <vt:lpstr> 出谋划策</vt:lpstr>
      <vt:lpstr>下面看看假如是你，你会怎么做？</vt:lpstr>
      <vt:lpstr>阶段一：寻艾</vt:lpstr>
      <vt:lpstr>阶段一：寻艾</vt:lpstr>
      <vt:lpstr>阶段一：寻艾</vt:lpstr>
      <vt:lpstr>阶段二：识艾</vt:lpstr>
      <vt:lpstr>阶段二：识艾</vt:lpstr>
      <vt:lpstr>阶段二：识艾</vt:lpstr>
      <vt:lpstr>阶段一：寻艾</vt:lpstr>
      <vt:lpstr>阶段一：寻艾</vt:lpstr>
      <vt:lpstr>阶段三：探艾</vt:lpstr>
      <vt:lpstr>阶段三：探艾</vt:lpstr>
      <vt:lpstr>2.艾草的作用之药用价值</vt:lpstr>
      <vt:lpstr>阶段三：探艾</vt:lpstr>
      <vt:lpstr>阶段三：探艾</vt:lpstr>
      <vt:lpstr>阶段三：探艾</vt:lpstr>
      <vt:lpstr>阶段四：玩艾</vt:lpstr>
      <vt:lpstr>阶段四：玩艾</vt:lpstr>
      <vt:lpstr>阶段四：玩艾</vt:lpstr>
      <vt:lpstr>阶段四：玩艾</vt:lpstr>
      <vt:lpstr>阶段四：玩艾</vt:lpstr>
      <vt:lpstr>阶段四：玩艾</vt:lpstr>
      <vt:lpstr>阶段四：玩艾</vt:lpstr>
      <vt:lpstr>阶段四：玩艾</vt:lpstr>
      <vt:lpstr>阶段四：玩艾</vt:lpstr>
      <vt:lpstr>阶段四：玩艾</vt:lpstr>
      <vt:lpstr>阶段四：玩艾</vt:lpstr>
      <vt:lpstr>阶段四：玩艾</vt:lpstr>
      <vt:lpstr>阶段五：艾草遇上父亲节</vt:lpstr>
      <vt:lpstr>阶段五：艾草遇上父亲节</vt:lpstr>
      <vt:lpstr>PowerPoint 演示文稿</vt:lpstr>
      <vt:lpstr>PowerPoint 演示文稿</vt:lpstr>
      <vt:lpstr>下面看看假如是你，你会怎么做？</vt:lpstr>
      <vt:lpstr>环境创设——大环境</vt:lpstr>
      <vt:lpstr>PowerPoint 演示文稿</vt:lpstr>
      <vt:lpstr>PowerPoint 演示文稿</vt:lpstr>
      <vt:lpstr>PowerPoint 演示文稿</vt:lpstr>
      <vt:lpstr>课程审议</vt:lpstr>
      <vt:lpstr>课程审议</vt:lpstr>
      <vt:lpstr>课程审议</vt:lpstr>
      <vt:lpstr>课程审议</vt:lpstr>
      <vt:lpstr>徐力拭母</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学会调节情绪             ——放飞好心情 </dc:title>
  <dc:creator>hp</dc:creator>
  <cp:lastModifiedBy>yogurt</cp:lastModifiedBy>
  <cp:revision>155</cp:revision>
  <dcterms:created xsi:type="dcterms:W3CDTF">2022-04-15T02:17:00Z</dcterms:created>
  <dcterms:modified xsi:type="dcterms:W3CDTF">2024-06-19T15:46:58Z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EAF7DA85BF964E5CAA464521F76DE55E_12</vt:lpwstr>
  </property>
  <property fmtid="{D5CDD505-2E9C-101B-9397-08002B2CF9AE}" pid="3" name="KSOProductBuildVer">
    <vt:lpwstr>2052-12.1.0.16929</vt:lpwstr>
  </property>
</Properties>
</file>