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4" r:id="rId3"/>
  </p:sldMasterIdLst>
  <p:notesMasterIdLst>
    <p:notesMasterId r:id="rId6"/>
  </p:notesMasterIdLst>
  <p:handoutMasterIdLst>
    <p:handoutMasterId r:id="rId20"/>
  </p:handoutMasterIdLst>
  <p:sldIdLst>
    <p:sldId id="282" r:id="rId4"/>
    <p:sldId id="276" r:id="rId5"/>
    <p:sldId id="330" r:id="rId7"/>
    <p:sldId id="331" r:id="rId8"/>
    <p:sldId id="333" r:id="rId9"/>
    <p:sldId id="334" r:id="rId10"/>
    <p:sldId id="260" r:id="rId11"/>
    <p:sldId id="259" r:id="rId12"/>
    <p:sldId id="324" r:id="rId13"/>
    <p:sldId id="323" r:id="rId14"/>
    <p:sldId id="325" r:id="rId15"/>
    <p:sldId id="326" r:id="rId16"/>
    <p:sldId id="327" r:id="rId17"/>
    <p:sldId id="328" r:id="rId18"/>
    <p:sldId id="27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38C"/>
    <a:srgbClr val="A68D71"/>
    <a:srgbClr val="FFFFFF"/>
    <a:srgbClr val="D2C6B7"/>
    <a:srgbClr val="DED3C6"/>
    <a:srgbClr val="BBA993"/>
    <a:srgbClr val="7B82BE"/>
    <a:srgbClr val="FDF6E8"/>
    <a:srgbClr val="FAEED5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4922" autoAdjust="0"/>
  </p:normalViewPr>
  <p:slideViewPr>
    <p:cSldViewPr snapToGrid="0" showGuides="1">
      <p:cViewPr>
        <p:scale>
          <a:sx n="66" d="100"/>
          <a:sy n="66" d="100"/>
        </p:scale>
        <p:origin x="1686" y="909"/>
      </p:cViewPr>
      <p:guideLst>
        <p:guide orient="horz" pos="2242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中国风背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72720" y="203835"/>
            <a:ext cx="11480800" cy="4514215"/>
            <a:chOff x="272" y="321"/>
            <a:chExt cx="18080" cy="7607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272" y="321"/>
              <a:ext cx="18080" cy="0"/>
            </a:xfrm>
            <a:prstGeom prst="line">
              <a:avLst/>
            </a:prstGeom>
            <a:ln>
              <a:solidFill>
                <a:srgbClr val="B6A3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16200000" flipH="1">
              <a:off x="-3531" y="4125"/>
              <a:ext cx="7607" cy="0"/>
            </a:xfrm>
            <a:prstGeom prst="line">
              <a:avLst/>
            </a:prstGeom>
            <a:ln>
              <a:solidFill>
                <a:srgbClr val="B6A3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中国风背景4"/>
          <p:cNvPicPr>
            <a:picLocks noChangeAspect="1"/>
          </p:cNvPicPr>
          <p:nvPr userDrawn="1"/>
        </p:nvPicPr>
        <p:blipFill>
          <a:blip r:embed="rId3"/>
          <a:srcRect l="45333" t="12833" r="33523" b="47343"/>
          <a:stretch>
            <a:fillRect/>
          </a:stretch>
        </p:blipFill>
        <p:spPr>
          <a:xfrm>
            <a:off x="8904605" y="203835"/>
            <a:ext cx="3326130" cy="352425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中国风背景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191770" y="228600"/>
            <a:ext cx="11798300" cy="6425565"/>
            <a:chOff x="302" y="360"/>
            <a:chExt cx="18580" cy="10119"/>
          </a:xfrm>
        </p:grpSpPr>
        <p:grpSp>
          <p:nvGrpSpPr>
            <p:cNvPr id="32" name="组合 31"/>
            <p:cNvGrpSpPr/>
            <p:nvPr/>
          </p:nvGrpSpPr>
          <p:grpSpPr>
            <a:xfrm>
              <a:off x="302" y="360"/>
              <a:ext cx="18580" cy="6912"/>
              <a:chOff x="272" y="321"/>
              <a:chExt cx="18080" cy="1190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H="1">
                <a:off x="272" y="321"/>
                <a:ext cx="18080" cy="0"/>
              </a:xfrm>
              <a:prstGeom prst="line">
                <a:avLst/>
              </a:prstGeom>
              <a:ln>
                <a:solidFill>
                  <a:srgbClr val="B6A38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73" y="321"/>
                <a:ext cx="0" cy="1190"/>
              </a:xfrm>
              <a:prstGeom prst="line">
                <a:avLst/>
              </a:prstGeom>
              <a:ln>
                <a:solidFill>
                  <a:srgbClr val="B6A38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连接符 2"/>
            <p:cNvCxnSpPr/>
            <p:nvPr/>
          </p:nvCxnSpPr>
          <p:spPr>
            <a:xfrm>
              <a:off x="18882" y="360"/>
              <a:ext cx="0" cy="10119"/>
            </a:xfrm>
            <a:prstGeom prst="line">
              <a:avLst/>
            </a:prstGeom>
            <a:ln>
              <a:solidFill>
                <a:srgbClr val="B6A3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0264" y="10479"/>
              <a:ext cx="8618" cy="0"/>
            </a:xfrm>
            <a:prstGeom prst="line">
              <a:avLst/>
            </a:prstGeom>
            <a:ln>
              <a:solidFill>
                <a:srgbClr val="B6A3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中国风背景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 flipH="1">
            <a:off x="194945" y="623570"/>
            <a:ext cx="11802110" cy="0"/>
          </a:xfrm>
          <a:prstGeom prst="line">
            <a:avLst/>
          </a:prstGeom>
          <a:ln>
            <a:solidFill>
              <a:srgbClr val="B6A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194945" y="715010"/>
            <a:ext cx="11802110" cy="0"/>
          </a:xfrm>
          <a:prstGeom prst="line">
            <a:avLst/>
          </a:prstGeom>
          <a:ln>
            <a:solidFill>
              <a:srgbClr val="B6A38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中国风背景4"/>
          <p:cNvPicPr>
            <a:picLocks noChangeAspect="1"/>
          </p:cNvPicPr>
          <p:nvPr userDrawn="1"/>
        </p:nvPicPr>
        <p:blipFill>
          <a:blip r:embed="rId3"/>
          <a:srcRect l="45333" t="12833" r="28292" b="77010"/>
          <a:stretch>
            <a:fillRect/>
          </a:stretch>
        </p:blipFill>
        <p:spPr>
          <a:xfrm>
            <a:off x="8874760" y="-68580"/>
            <a:ext cx="3215640" cy="696595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中国风背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72720" y="203835"/>
            <a:ext cx="11480800" cy="4514215"/>
            <a:chOff x="272" y="321"/>
            <a:chExt cx="18080" cy="7607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272" y="321"/>
              <a:ext cx="18080" cy="0"/>
            </a:xfrm>
            <a:prstGeom prst="line">
              <a:avLst/>
            </a:prstGeom>
            <a:ln>
              <a:solidFill>
                <a:srgbClr val="B6A3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rot="16200000" flipH="1">
              <a:off x="-3531" y="4125"/>
              <a:ext cx="7607" cy="0"/>
            </a:xfrm>
            <a:prstGeom prst="line">
              <a:avLst/>
            </a:prstGeom>
            <a:ln>
              <a:solidFill>
                <a:srgbClr val="B6A3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2" Type="http://schemas.openxmlformats.org/officeDocument/2006/relationships/theme" Target="../theme/theme1.xml"/><Relationship Id="rId71" Type="http://schemas.openxmlformats.org/officeDocument/2006/relationships/tags" Target="../tags/tag6.xml"/><Relationship Id="rId70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69" Type="http://schemas.openxmlformats.org/officeDocument/2006/relationships/tags" Target="../tags/tag4.xml"/><Relationship Id="rId68" Type="http://schemas.openxmlformats.org/officeDocument/2006/relationships/tags" Target="../tags/tag3.xml"/><Relationship Id="rId67" Type="http://schemas.openxmlformats.org/officeDocument/2006/relationships/tags" Target="../tags/tag2.xml"/><Relationship Id="rId66" Type="http://schemas.openxmlformats.org/officeDocument/2006/relationships/tags" Target="../tags/tag1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7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</p:sldLayoutIdLst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480310" y="597535"/>
            <a:ext cx="1122045" cy="5878195"/>
            <a:chOff x="1377" y="1744"/>
            <a:chExt cx="1767" cy="9257"/>
          </a:xfrm>
        </p:grpSpPr>
        <p:sp>
          <p:nvSpPr>
            <p:cNvPr id="47" name="文本框 46" descr="7b0a20202020227461726765744d6f64756c65223a20226b6f6e6c696e65666f6e7473220a7d0a"/>
            <p:cNvSpPr txBox="1"/>
            <p:nvPr/>
          </p:nvSpPr>
          <p:spPr>
            <a:xfrm>
              <a:off x="1377" y="1744"/>
              <a:ext cx="1767" cy="17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</a:lstStyle>
            <a:p>
              <a:pPr algn="dist"/>
              <a:r>
                <a:rPr lang="zh-CN" altLang="en-US" sz="7200" dirty="0">
                  <a:solidFill>
                    <a:srgbClr val="A68D71"/>
                  </a:solidFill>
                  <a:latin typeface="汉仪大宋简" pitchFamily="49" charset="-122"/>
                  <a:ea typeface="汉仪大宋简" pitchFamily="49" charset="-122"/>
                  <a:sym typeface="汉仪旗黑-50S" panose="00020600040101010101" charset="-122"/>
                </a:rPr>
                <a:t>谏</a:t>
              </a:r>
              <a:endParaRPr lang="zh-CN" altLang="en-US" sz="7200" dirty="0">
                <a:solidFill>
                  <a:srgbClr val="A68D71"/>
                </a:solidFill>
                <a:latin typeface="汉仪大宋简" pitchFamily="49" charset="-122"/>
                <a:ea typeface="汉仪大宋简" pitchFamily="49" charset="-122"/>
                <a:sym typeface="汉仪旗黑-50S" panose="00020600040101010101" charset="-122"/>
              </a:endParaRPr>
            </a:p>
          </p:txBody>
        </p:sp>
        <p:sp>
          <p:nvSpPr>
            <p:cNvPr id="6" name="文本框 5" descr="7b0a20202020227461726765744d6f64756c65223a20226b6f6e6c696e65666f6e7473220a7d0a"/>
            <p:cNvSpPr txBox="1"/>
            <p:nvPr/>
          </p:nvSpPr>
          <p:spPr>
            <a:xfrm>
              <a:off x="1377" y="3161"/>
              <a:ext cx="1767" cy="17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</a:lstStyle>
            <a:p>
              <a:pPr algn="dist"/>
              <a:r>
                <a:rPr lang="zh-CN" altLang="en-US" sz="7200" dirty="0">
                  <a:solidFill>
                    <a:srgbClr val="A68D71"/>
                  </a:solidFill>
                  <a:latin typeface="汉仪大宋简" pitchFamily="49" charset="-122"/>
                  <a:ea typeface="汉仪大宋简" pitchFamily="49" charset="-122"/>
                  <a:sym typeface="汉仪旗黑-50S" panose="00020600040101010101" charset="-122"/>
                </a:rPr>
                <a:t>太</a:t>
              </a:r>
              <a:endParaRPr lang="zh-CN" altLang="en-US" sz="7200" dirty="0">
                <a:solidFill>
                  <a:srgbClr val="A68D71"/>
                </a:solidFill>
                <a:latin typeface="汉仪大宋简" pitchFamily="49" charset="-122"/>
                <a:ea typeface="汉仪大宋简" pitchFamily="49" charset="-122"/>
                <a:sym typeface="汉仪旗黑-50S" panose="00020600040101010101" charset="-122"/>
              </a:endParaRPr>
            </a:p>
          </p:txBody>
        </p:sp>
        <p:sp>
          <p:nvSpPr>
            <p:cNvPr id="7" name="文本框 6" descr="7b0a20202020227461726765744d6f64756c65223a20226b6f6e6c696e65666f6e7473220a7d0a"/>
            <p:cNvSpPr txBox="1"/>
            <p:nvPr/>
          </p:nvSpPr>
          <p:spPr>
            <a:xfrm>
              <a:off x="1377" y="4578"/>
              <a:ext cx="1767" cy="174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</a:lstStyle>
            <a:p>
              <a:pPr algn="dist"/>
              <a:r>
                <a:rPr lang="zh-CN" altLang="en-US" sz="7200" dirty="0">
                  <a:solidFill>
                    <a:srgbClr val="A68D71"/>
                  </a:solidFill>
                  <a:latin typeface="汉仪大宋简" pitchFamily="49" charset="-122"/>
                  <a:ea typeface="汉仪大宋简" pitchFamily="49" charset="-122"/>
                  <a:sym typeface="汉仪旗黑-50S" panose="00020600040101010101" charset="-122"/>
                </a:rPr>
                <a:t>宗</a:t>
              </a:r>
              <a:endParaRPr lang="zh-CN" altLang="en-US" sz="7200" dirty="0">
                <a:solidFill>
                  <a:srgbClr val="A68D71"/>
                </a:solidFill>
                <a:latin typeface="汉仪大宋简" pitchFamily="49" charset="-122"/>
                <a:ea typeface="汉仪大宋简" pitchFamily="49" charset="-122"/>
                <a:sym typeface="汉仪旗黑-50S" panose="00020600040101010101" charset="-122"/>
              </a:endParaRPr>
            </a:p>
          </p:txBody>
        </p:sp>
        <p:sp>
          <p:nvSpPr>
            <p:cNvPr id="8" name="文本框 7" descr="7b0a20202020227461726765744d6f64756c65223a20226b6f6e6c696e65666f6e7473220a7d0a"/>
            <p:cNvSpPr txBox="1"/>
            <p:nvPr/>
          </p:nvSpPr>
          <p:spPr>
            <a:xfrm>
              <a:off x="1377" y="5995"/>
              <a:ext cx="1767" cy="500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zh-CN"/>
              </a:defPPr>
            </a:lstStyle>
            <a:p>
              <a:pPr algn="dist"/>
              <a:r>
                <a:rPr lang="zh-CN" altLang="en-US" sz="7200" dirty="0">
                  <a:solidFill>
                    <a:srgbClr val="A68D71"/>
                  </a:solidFill>
                  <a:latin typeface="汉仪大宋简" pitchFamily="49" charset="-122"/>
                  <a:ea typeface="汉仪大宋简" pitchFamily="49" charset="-122"/>
                  <a:sym typeface="汉仪旗黑-50S" panose="00020600040101010101" charset="-122"/>
                </a:rPr>
                <a:t>十</a:t>
              </a:r>
              <a:endParaRPr lang="zh-CN" altLang="en-US" sz="7200" dirty="0">
                <a:solidFill>
                  <a:srgbClr val="A68D71"/>
                </a:solidFill>
                <a:latin typeface="汉仪大宋简" pitchFamily="49" charset="-122"/>
                <a:ea typeface="汉仪大宋简" pitchFamily="49" charset="-122"/>
                <a:sym typeface="汉仪旗黑-50S" panose="00020600040101010101" charset="-122"/>
              </a:endParaRPr>
            </a:p>
            <a:p>
              <a:pPr algn="dist"/>
              <a:r>
                <a:rPr lang="zh-CN" altLang="en-US" sz="7200" dirty="0">
                  <a:solidFill>
                    <a:srgbClr val="A68D71"/>
                  </a:solidFill>
                  <a:latin typeface="汉仪大宋简" pitchFamily="49" charset="-122"/>
                  <a:ea typeface="汉仪大宋简" pitchFamily="49" charset="-122"/>
                  <a:sym typeface="汉仪旗黑-50S" panose="00020600040101010101" charset="-122"/>
                </a:rPr>
                <a:t>思</a:t>
              </a:r>
              <a:endParaRPr lang="zh-CN" altLang="en-US" sz="7200" dirty="0">
                <a:solidFill>
                  <a:srgbClr val="A68D71"/>
                </a:solidFill>
                <a:latin typeface="汉仪大宋简" pitchFamily="49" charset="-122"/>
                <a:ea typeface="汉仪大宋简" pitchFamily="49" charset="-122"/>
                <a:sym typeface="汉仪旗黑-50S" panose="00020600040101010101" charset="-122"/>
              </a:endParaRPr>
            </a:p>
            <a:p>
              <a:pPr algn="dist"/>
              <a:r>
                <a:rPr lang="zh-CN" altLang="en-US" sz="7200" dirty="0">
                  <a:solidFill>
                    <a:srgbClr val="A68D71"/>
                  </a:solidFill>
                  <a:latin typeface="汉仪大宋简" pitchFamily="49" charset="-122"/>
                  <a:ea typeface="汉仪大宋简" pitchFamily="49" charset="-122"/>
                  <a:sym typeface="汉仪旗黑-50S" panose="00020600040101010101" charset="-122"/>
                </a:rPr>
                <a:t>疏</a:t>
              </a:r>
              <a:endParaRPr lang="zh-CN" altLang="en-US" sz="7200" dirty="0">
                <a:solidFill>
                  <a:srgbClr val="A68D71"/>
                </a:solidFill>
                <a:latin typeface="汉仪大宋简" pitchFamily="49" charset="-122"/>
                <a:ea typeface="汉仪大宋简" pitchFamily="49" charset="-122"/>
                <a:sym typeface="汉仪旗黑-50S" panose="00020600040101010101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76095" y="840105"/>
            <a:ext cx="368935" cy="133604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</a:lstStyle>
          <a:p>
            <a:pPr lvl="0" algn="di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魏征</a:t>
            </a:r>
            <a:endParaRPr lang="zh-CN" altLang="en-US" sz="2400" b="1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312670" y="853440"/>
            <a:ext cx="0" cy="2372360"/>
          </a:xfrm>
          <a:prstGeom prst="line">
            <a:avLst/>
          </a:prstGeom>
          <a:ln>
            <a:solidFill>
              <a:srgbClr val="D2C6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2637155" y="665480"/>
            <a:ext cx="909320" cy="153670"/>
            <a:chOff x="4257" y="0"/>
            <a:chExt cx="1432" cy="242"/>
          </a:xfrm>
          <a:solidFill>
            <a:srgbClr val="D2C6B7"/>
          </a:solidFill>
        </p:grpSpPr>
        <p:grpSp>
          <p:nvGrpSpPr>
            <p:cNvPr id="42" name="组合 41"/>
            <p:cNvGrpSpPr/>
            <p:nvPr/>
          </p:nvGrpSpPr>
          <p:grpSpPr>
            <a:xfrm>
              <a:off x="4257" y="0"/>
              <a:ext cx="242" cy="243"/>
              <a:chOff x="0" y="0"/>
              <a:chExt cx="242" cy="243"/>
            </a:xfrm>
            <a:grpFill/>
          </p:grpSpPr>
          <p:grpSp>
            <p:nvGrpSpPr>
              <p:cNvPr id="40" name="组合 39"/>
              <p:cNvGrpSpPr/>
              <p:nvPr/>
            </p:nvGrpSpPr>
            <p:grpSpPr>
              <a:xfrm>
                <a:off x="0" y="0"/>
                <a:ext cx="242" cy="243"/>
                <a:chOff x="4166" y="1283"/>
                <a:chExt cx="242" cy="243"/>
              </a:xfrm>
              <a:grpFill/>
            </p:grpSpPr>
            <p:cxnSp>
              <p:nvCxnSpPr>
                <p:cNvPr id="38" name="直接连接符 37"/>
                <p:cNvCxnSpPr/>
                <p:nvPr/>
              </p:nvCxnSpPr>
              <p:spPr>
                <a:xfrm flipV="1">
                  <a:off x="4166" y="1284"/>
                  <a:ext cx="0" cy="243"/>
                </a:xfrm>
                <a:prstGeom prst="line">
                  <a:avLst/>
                </a:prstGeom>
                <a:grpFill/>
                <a:ln w="12700" cap="rnd">
                  <a:solidFill>
                    <a:srgbClr val="D2C6B7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rot="16200000" flipV="1">
                  <a:off x="4287" y="1162"/>
                  <a:ext cx="0" cy="243"/>
                </a:xfrm>
                <a:prstGeom prst="line">
                  <a:avLst/>
                </a:prstGeom>
                <a:grpFill/>
                <a:ln w="12700" cap="rnd">
                  <a:solidFill>
                    <a:srgbClr val="D2C6B7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直角三角形 40"/>
              <p:cNvSpPr/>
              <p:nvPr/>
            </p:nvSpPr>
            <p:spPr>
              <a:xfrm flipV="1">
                <a:off x="0" y="0"/>
                <a:ext cx="156" cy="156"/>
              </a:xfrm>
              <a:prstGeom prst="rtTriangle">
                <a:avLst/>
              </a:prstGeom>
              <a:grpFill/>
              <a:ln>
                <a:solidFill>
                  <a:srgbClr val="D2C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flipH="1">
              <a:off x="5447" y="0"/>
              <a:ext cx="242" cy="243"/>
              <a:chOff x="0" y="0"/>
              <a:chExt cx="242" cy="243"/>
            </a:xfrm>
            <a:grpFill/>
          </p:grpSpPr>
          <p:grpSp>
            <p:nvGrpSpPr>
              <p:cNvPr id="44" name="组合 43"/>
              <p:cNvGrpSpPr/>
              <p:nvPr/>
            </p:nvGrpSpPr>
            <p:grpSpPr>
              <a:xfrm>
                <a:off x="0" y="0"/>
                <a:ext cx="242" cy="243"/>
                <a:chOff x="4166" y="1283"/>
                <a:chExt cx="242" cy="243"/>
              </a:xfrm>
              <a:grpFill/>
            </p:grpSpPr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4166" y="1284"/>
                  <a:ext cx="0" cy="243"/>
                </a:xfrm>
                <a:prstGeom prst="line">
                  <a:avLst/>
                </a:prstGeom>
                <a:grpFill/>
                <a:ln w="12700" cap="rnd">
                  <a:solidFill>
                    <a:srgbClr val="D2C6B7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rot="16200000" flipV="1">
                  <a:off x="4287" y="1162"/>
                  <a:ext cx="0" cy="243"/>
                </a:xfrm>
                <a:prstGeom prst="line">
                  <a:avLst/>
                </a:prstGeom>
                <a:grpFill/>
                <a:ln w="12700" cap="rnd">
                  <a:solidFill>
                    <a:srgbClr val="D2C6B7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直角三角形 49"/>
              <p:cNvSpPr/>
              <p:nvPr/>
            </p:nvSpPr>
            <p:spPr>
              <a:xfrm flipV="1">
                <a:off x="0" y="0"/>
                <a:ext cx="156" cy="156"/>
              </a:xfrm>
              <a:prstGeom prst="rtTriangle">
                <a:avLst/>
              </a:prstGeom>
              <a:grpFill/>
              <a:ln>
                <a:solidFill>
                  <a:srgbClr val="D2C6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298950" y="1923415"/>
            <a:ext cx="7094855" cy="1466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3200" dirty="0">
              <a:solidFill>
                <a:srgbClr val="D2C6B7"/>
              </a:solidFill>
              <a:latin typeface="汉仪大宋简" pitchFamily="49" charset="-122"/>
              <a:ea typeface="汉仪大宋简" pitchFamily="49" charset="-122"/>
            </a:endParaRPr>
          </a:p>
          <a:p>
            <a:r>
              <a:rPr lang="zh-CN" altLang="en-US" sz="6000" b="1" dirty="0">
                <a:solidFill>
                  <a:srgbClr val="B6A38C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谏议有法   说理有方</a:t>
            </a:r>
            <a:endParaRPr lang="zh-CN" altLang="en-US" sz="6000" b="1" dirty="0">
              <a:solidFill>
                <a:srgbClr val="B6A38C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922020"/>
            <a:ext cx="451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 altLang="en-US"/>
              <a:t>三）利诱</a:t>
            </a:r>
            <a:r>
              <a:rPr lang="zh-CN" altLang="en-US">
                <a:sym typeface="+mn-ea"/>
              </a:rPr>
              <a:t>之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使用利益</a:t>
            </a:r>
            <a:r>
              <a:rPr lang="zh-CN" altLang="en-US">
                <a:sym typeface="+mn-ea"/>
              </a:rPr>
              <a:t>引诱他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730" y="168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文中哪里运用了</a:t>
            </a:r>
            <a:r>
              <a:rPr lang="zh-CN" altLang="en-US">
                <a:sym typeface="+mn-ea"/>
              </a:rPr>
              <a:t>利诱之？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2730" y="3088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魏征在文中提到的</a:t>
            </a:r>
            <a:r>
              <a:rPr lang="en-US" altLang="zh-CN"/>
              <a:t>“</a:t>
            </a:r>
            <a:r>
              <a:rPr lang="zh-CN" altLang="en-US"/>
              <a:t>利</a:t>
            </a:r>
            <a:r>
              <a:rPr lang="en-US" altLang="zh-CN"/>
              <a:t>”</a:t>
            </a:r>
            <a:r>
              <a:rPr lang="zh-CN" altLang="en-US"/>
              <a:t>是什么？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22730" y="4495165"/>
            <a:ext cx="500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运用了哪些</a:t>
            </a:r>
            <a:r>
              <a:rPr lang="zh-CN" altLang="en-US"/>
              <a:t>论证手法？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922020"/>
            <a:ext cx="451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（四）隐讽</a:t>
            </a:r>
            <a:r>
              <a:rPr lang="zh-CN" altLang="en-US">
                <a:sym typeface="+mn-ea"/>
              </a:rPr>
              <a:t>之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含蓄委婉地讽</a:t>
            </a:r>
            <a:r>
              <a:rPr lang="zh-CN" altLang="en-US">
                <a:sym typeface="+mn-ea"/>
              </a:rPr>
              <a:t>谕他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0" y="1381760"/>
            <a:ext cx="296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文中哪里运用了</a:t>
            </a:r>
            <a:r>
              <a:rPr lang="zh-CN" altLang="en-US">
                <a:sym typeface="+mn-ea"/>
              </a:rPr>
              <a:t>隐讽</a:t>
            </a:r>
            <a:r>
              <a:rPr lang="zh-CN" altLang="en-US">
                <a:sym typeface="+mn-ea"/>
              </a:rPr>
              <a:t>之</a:t>
            </a:r>
            <a:r>
              <a:rPr lang="zh-CN" altLang="en-US">
                <a:sym typeface="+mn-ea"/>
              </a:rPr>
              <a:t>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2545" y="1381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比较下列两个语段表述上的</a:t>
            </a:r>
            <a:r>
              <a:rPr lang="zh-CN" altLang="en-US"/>
              <a:t>不同。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25260" y="1841500"/>
            <a:ext cx="4413250" cy="4069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</a:t>
            </a:r>
            <a:r>
              <a:rPr lang="zh-CN" altLang="en-US"/>
              <a:t>陛下贞观之初，损己以利物，</a:t>
            </a:r>
            <a:r>
              <a:rPr lang="zh-CN" altLang="en-US">
                <a:solidFill>
                  <a:srgbClr val="FF0000"/>
                </a:solidFill>
              </a:rPr>
              <a:t>至于今日，纵欲以劳人，卑俭之述岁改，骄侈之情日异。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/>
              <a:t>       </a:t>
            </a:r>
            <a:r>
              <a:rPr lang="zh-CN" altLang="en-US"/>
              <a:t>陛下初登大位，高居深视，事惟清静，心无嗜欲，内除毕弋之物，外绝畋猎之源。</a:t>
            </a:r>
            <a:r>
              <a:rPr lang="zh-CN" altLang="en-US">
                <a:solidFill>
                  <a:srgbClr val="FF0000"/>
                </a:solidFill>
              </a:rPr>
              <a:t>数载之后，不能固志，虽无十旬之逸，或过三驱之礼，遂使盘游之娱，见讥于百姓，鹰犬之贡，远及于四夷。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    </a:t>
            </a:r>
            <a:r>
              <a:rPr lang="en-US" altLang="zh-CN"/>
              <a:t>   </a:t>
            </a:r>
            <a:r>
              <a:rPr lang="zh-CN" altLang="en-US"/>
              <a:t>陛下贞观之初，孜孜不怠，屈己从人，恒若不足。</a:t>
            </a:r>
            <a:r>
              <a:rPr lang="zh-CN" altLang="en-US">
                <a:solidFill>
                  <a:srgbClr val="FF0000"/>
                </a:solidFill>
              </a:rPr>
              <a:t>顷年已来，微有矜放，恃功业之大，意蔑前王，负圣智之明，心轻当代，此傲之长也。欲有所为，皆取遂意，纵成抑情从谏，终是不能忘怀，此欲之纵也。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                                     </a:t>
            </a:r>
            <a:r>
              <a:rPr lang="zh-CN" altLang="en-US">
                <a:solidFill>
                  <a:schemeClr val="tx1"/>
                </a:solidFill>
              </a:rPr>
              <a:t>《十渐不克终</a:t>
            </a:r>
            <a:r>
              <a:rPr lang="zh-CN" altLang="en-US">
                <a:solidFill>
                  <a:schemeClr val="tx1"/>
                </a:solidFill>
              </a:rPr>
              <a:t>疏》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0600" y="2092960"/>
            <a:ext cx="4064000" cy="3189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en-US" altLang="zh-CN"/>
              <a:t>        </a:t>
            </a:r>
            <a:r>
              <a:rPr lang="zh-CN" altLang="en-US"/>
              <a:t>君人者，诚能见可欲则思知足以自戒，将有作则思知止以安人，念高危则思谦冲而自牧，惧满溢则思江海下百川，乐盘游则思三驱以为度，忧懈怠则思慎始而敬终，虑壅蔽则思虚心以纳下，想谗邪则思正身以黜恶，恩所加则思无因喜以谬赏，罚所及则思无因怒而滥刑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922020"/>
            <a:ext cx="451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（五）激怒</a:t>
            </a:r>
            <a:r>
              <a:rPr lang="zh-CN" altLang="en-US">
                <a:sym typeface="+mn-ea"/>
              </a:rPr>
              <a:t>之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直击要害地</a:t>
            </a:r>
            <a:r>
              <a:rPr lang="zh-CN" altLang="en-US">
                <a:sym typeface="+mn-ea"/>
              </a:rPr>
              <a:t>刺激他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730" y="168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文中哪里运用了</a:t>
            </a:r>
            <a:r>
              <a:rPr lang="zh-CN" altLang="en-US">
                <a:sym typeface="+mn-ea"/>
              </a:rPr>
              <a:t>激怒之</a:t>
            </a:r>
            <a:r>
              <a:rPr lang="zh-CN" altLang="en-US">
                <a:sym typeface="+mn-ea"/>
              </a:rPr>
              <a:t>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2730" y="3088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魏征为何不用此</a:t>
            </a:r>
            <a:r>
              <a:rPr lang="zh-CN" altLang="en-US"/>
              <a:t>策略？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22730" y="24396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没有。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2730" y="3933190"/>
            <a:ext cx="6010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因为劝谏对象是君王，为了君王能够采纳自己的建议，也为了保全自己，一般不会用这种策略。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0720" y="718185"/>
            <a:ext cx="960437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2400" b="0" i="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【思考】同是劝谏之文，在劝谏技巧上李斯的《谏逐客书》和本篇课文有何异同？请结合所学内容完成以下表格。</a:t>
            </a:r>
            <a:endParaRPr kumimoji="0" lang="zh-CN" altLang="en-US" sz="2400" b="0" i="0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0200" y="930275"/>
            <a:ext cx="216000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311275" y="1743710"/>
          <a:ext cx="8068310" cy="4323715"/>
        </p:xfrm>
        <a:graphic>
          <a:graphicData uri="http://schemas.openxmlformats.org/drawingml/2006/table">
            <a:tbl>
              <a:tblPr/>
              <a:tblGrid>
                <a:gridCol w="2688590"/>
                <a:gridCol w="2688590"/>
                <a:gridCol w="2691130"/>
              </a:tblGrid>
              <a:tr h="5156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角度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《谏逐客书》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《谏太宗十思书》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说理语言（措辞、立场）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87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说理逻辑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56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说理方法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0720" y="718185"/>
            <a:ext cx="66078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三：运用劝谏之法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0200" y="930275"/>
            <a:ext cx="216000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720" y="1564640"/>
            <a:ext cx="10876915" cy="190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青年是民族的未来，国家的希望，作为新时代的青年，本应勤学乐学、善思善问，有以天下为己任的责任和担当。</a:t>
            </a:r>
            <a:endParaRPr lang="zh-CN" altLang="en-US" sz="2400"/>
          </a:p>
          <a:p>
            <a:r>
              <a:rPr lang="zh-CN" altLang="en-US" sz="2400"/>
              <a:t>但是，期中考试后，你发现有些同学在学习方面有所懈怠，学习态度大不如前，课上打瞌睡的现象增多，作业完成得也比较敷衍。针对这种现象，请你借鉴本课学习的劝谏方法，给这些懈怠者们写一封劝诫书，100-200字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68914" y="1360170"/>
            <a:ext cx="2215991" cy="390715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</a:lstStyle>
          <a:p>
            <a:pPr lvl="0" algn="l">
              <a:buClrTx/>
              <a:buSzTx/>
              <a:buFontTx/>
            </a:pPr>
            <a:r>
              <a:rPr lang="zh-CN" altLang="en-US" sz="7200" dirty="0">
                <a:solidFill>
                  <a:srgbClr val="B6A38C"/>
                </a:solidFill>
                <a:latin typeface="汉仪大宋简" pitchFamily="49" charset="-122"/>
                <a:ea typeface="汉仪大宋简" pitchFamily="49" charset="-122"/>
                <a:sym typeface="+mn-ea"/>
              </a:rPr>
              <a:t>感谢您的聆听</a:t>
            </a:r>
            <a:endParaRPr lang="zh-CN" altLang="en-US" sz="7200" dirty="0">
              <a:solidFill>
                <a:srgbClr val="B6A38C"/>
              </a:solidFill>
              <a:latin typeface="汉仪大宋简" pitchFamily="49" charset="-122"/>
              <a:ea typeface="汉仪大宋简" pitchFamily="49" charset="-122"/>
              <a:sym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 rot="16200000">
            <a:off x="1693323" y="3532694"/>
            <a:ext cx="577024" cy="123648"/>
            <a:chOff x="1790700" y="4081748"/>
            <a:chExt cx="533400" cy="114300"/>
          </a:xfrm>
          <a:solidFill>
            <a:srgbClr val="C00000"/>
          </a:solidFill>
        </p:grpSpPr>
        <p:sp>
          <p:nvSpPr>
            <p:cNvPr id="35" name="椭圆 34"/>
            <p:cNvSpPr/>
            <p:nvPr/>
          </p:nvSpPr>
          <p:spPr>
            <a:xfrm>
              <a:off x="1790700" y="4081748"/>
              <a:ext cx="114300" cy="1143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00250" y="408174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209800" y="408174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2534920" y="1440815"/>
            <a:ext cx="0" cy="1641475"/>
          </a:xfrm>
          <a:prstGeom prst="line">
            <a:avLst/>
          </a:prstGeom>
          <a:ln>
            <a:solidFill>
              <a:srgbClr val="B6A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2639695" y="1206500"/>
            <a:ext cx="909320" cy="153670"/>
            <a:chOff x="4257" y="0"/>
            <a:chExt cx="1432" cy="242"/>
          </a:xfrm>
        </p:grpSpPr>
        <p:grpSp>
          <p:nvGrpSpPr>
            <p:cNvPr id="42" name="组合 41"/>
            <p:cNvGrpSpPr/>
            <p:nvPr/>
          </p:nvGrpSpPr>
          <p:grpSpPr>
            <a:xfrm>
              <a:off x="4257" y="0"/>
              <a:ext cx="242" cy="243"/>
              <a:chOff x="0" y="0"/>
              <a:chExt cx="242" cy="243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0" y="0"/>
                <a:ext cx="242" cy="243"/>
                <a:chOff x="4166" y="1283"/>
                <a:chExt cx="242" cy="243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flipV="1">
                  <a:off x="4166" y="1284"/>
                  <a:ext cx="0" cy="243"/>
                </a:xfrm>
                <a:prstGeom prst="line">
                  <a:avLst/>
                </a:prstGeom>
                <a:ln w="12700" cap="rnd">
                  <a:solidFill>
                    <a:srgbClr val="B6A38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rot="16200000" flipV="1">
                  <a:off x="4287" y="1162"/>
                  <a:ext cx="0" cy="243"/>
                </a:xfrm>
                <a:prstGeom prst="line">
                  <a:avLst/>
                </a:prstGeom>
                <a:ln w="12700" cap="rnd">
                  <a:solidFill>
                    <a:srgbClr val="B6A38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直角三角形 40"/>
              <p:cNvSpPr/>
              <p:nvPr/>
            </p:nvSpPr>
            <p:spPr>
              <a:xfrm flipV="1">
                <a:off x="0" y="0"/>
                <a:ext cx="156" cy="156"/>
              </a:xfrm>
              <a:prstGeom prst="rtTriangle">
                <a:avLst/>
              </a:prstGeom>
              <a:solidFill>
                <a:srgbClr val="BBA9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flipH="1">
              <a:off x="5447" y="0"/>
              <a:ext cx="242" cy="243"/>
              <a:chOff x="0" y="0"/>
              <a:chExt cx="242" cy="243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0" y="0"/>
                <a:ext cx="242" cy="243"/>
                <a:chOff x="4166" y="1283"/>
                <a:chExt cx="242" cy="243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4166" y="1284"/>
                  <a:ext cx="0" cy="243"/>
                </a:xfrm>
                <a:prstGeom prst="line">
                  <a:avLst/>
                </a:prstGeom>
                <a:ln w="12700" cap="rnd">
                  <a:solidFill>
                    <a:srgbClr val="B6A38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rot="16200000" flipV="1">
                  <a:off x="4287" y="1162"/>
                  <a:ext cx="0" cy="243"/>
                </a:xfrm>
                <a:prstGeom prst="line">
                  <a:avLst/>
                </a:prstGeom>
                <a:ln w="12700" cap="rnd">
                  <a:solidFill>
                    <a:srgbClr val="B6A38C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直角三角形 49"/>
              <p:cNvSpPr/>
              <p:nvPr/>
            </p:nvSpPr>
            <p:spPr>
              <a:xfrm flipV="1">
                <a:off x="0" y="0"/>
                <a:ext cx="156" cy="156"/>
              </a:xfrm>
              <a:prstGeom prst="rtTriangle">
                <a:avLst/>
              </a:prstGeom>
              <a:solidFill>
                <a:srgbClr val="BBA9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 rot="16200000">
            <a:off x="354965" y="1160780"/>
            <a:ext cx="153670" cy="154305"/>
            <a:chOff x="0" y="0"/>
            <a:chExt cx="242" cy="243"/>
          </a:xfrm>
          <a:solidFill>
            <a:srgbClr val="D2C6B7"/>
          </a:solidFill>
        </p:grpSpPr>
        <p:grpSp>
          <p:nvGrpSpPr>
            <p:cNvPr id="40" name="组合 39"/>
            <p:cNvGrpSpPr/>
            <p:nvPr/>
          </p:nvGrpSpPr>
          <p:grpSpPr>
            <a:xfrm>
              <a:off x="0" y="0"/>
              <a:ext cx="242" cy="243"/>
              <a:chOff x="4166" y="1283"/>
              <a:chExt cx="242" cy="243"/>
            </a:xfrm>
            <a:grpFill/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4166" y="1284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16200000" flipV="1">
                <a:off x="4287" y="1162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直角三角形 40"/>
            <p:cNvSpPr/>
            <p:nvPr/>
          </p:nvSpPr>
          <p:spPr>
            <a:xfrm flipV="1">
              <a:off x="0" y="0"/>
              <a:ext cx="156" cy="156"/>
            </a:xfrm>
            <a:prstGeom prst="rtTriangle">
              <a:avLst/>
            </a:prstGeom>
            <a:grpFill/>
            <a:ln>
              <a:solidFill>
                <a:srgbClr val="D2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6200000" flipH="1">
            <a:off x="354965" y="405130"/>
            <a:ext cx="153670" cy="154305"/>
            <a:chOff x="0" y="0"/>
            <a:chExt cx="242" cy="243"/>
          </a:xfrm>
          <a:solidFill>
            <a:srgbClr val="D2C6B7"/>
          </a:solidFill>
        </p:grpSpPr>
        <p:grpSp>
          <p:nvGrpSpPr>
            <p:cNvPr id="44" name="组合 43"/>
            <p:cNvGrpSpPr/>
            <p:nvPr/>
          </p:nvGrpSpPr>
          <p:grpSpPr>
            <a:xfrm>
              <a:off x="0" y="0"/>
              <a:ext cx="242" cy="243"/>
              <a:chOff x="4166" y="1283"/>
              <a:chExt cx="242" cy="243"/>
            </a:xfrm>
            <a:grpFill/>
          </p:grpSpPr>
          <p:cxnSp>
            <p:nvCxnSpPr>
              <p:cNvPr id="45" name="直接连接符 44"/>
              <p:cNvCxnSpPr/>
              <p:nvPr/>
            </p:nvCxnSpPr>
            <p:spPr>
              <a:xfrm flipV="1">
                <a:off x="4166" y="1284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16200000" flipV="1">
                <a:off x="4287" y="1162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直角三角形 49"/>
            <p:cNvSpPr/>
            <p:nvPr/>
          </p:nvSpPr>
          <p:spPr>
            <a:xfrm flipV="1">
              <a:off x="0" y="0"/>
              <a:ext cx="156" cy="156"/>
            </a:xfrm>
            <a:prstGeom prst="rtTriangle">
              <a:avLst/>
            </a:prstGeom>
            <a:grpFill/>
            <a:ln>
              <a:solidFill>
                <a:srgbClr val="D2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515" y="515620"/>
            <a:ext cx="5765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学习活动一：分析论证思路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747395" y="1570355"/>
            <a:ext cx="7579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请结合文中的关键词，观点句，梳理本文的论证思路。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018540" y="2301875"/>
            <a:ext cx="9253220" cy="3082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70000"/>
              </a:lnSpc>
            </a:pPr>
            <a:r>
              <a:rPr lang="zh-CN" altLang="en-US" sz="2400"/>
              <a:t>首先</a:t>
            </a:r>
            <a:endParaRPr lang="zh-CN" altLang="en-US" sz="2400"/>
          </a:p>
          <a:p>
            <a:pPr>
              <a:lnSpc>
                <a:spcPct val="270000"/>
              </a:lnSpc>
            </a:pPr>
            <a:r>
              <a:rPr lang="zh-CN" altLang="en-US" sz="2400"/>
              <a:t>然后</a:t>
            </a:r>
            <a:endParaRPr lang="zh-CN" altLang="en-US" sz="2400"/>
          </a:p>
          <a:p>
            <a:pPr>
              <a:lnSpc>
                <a:spcPct val="270000"/>
              </a:lnSpc>
            </a:pPr>
            <a:r>
              <a:rPr lang="zh-CN" altLang="en-US" sz="2400"/>
              <a:t>最后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675"/>
          <p:cNvPicPr>
            <a:picLocks noChangeAspect="1"/>
          </p:cNvPicPr>
          <p:nvPr/>
        </p:nvPicPr>
        <p:blipFill>
          <a:blip r:embed="rId1"/>
          <a:srcRect l="19901" r="8309"/>
          <a:stretch>
            <a:fillRect/>
          </a:stretch>
        </p:blipFill>
        <p:spPr>
          <a:xfrm rot="16200000">
            <a:off x="3671570" y="-1645285"/>
            <a:ext cx="5160010" cy="10725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3735" y="6788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杜士娜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3735" y="6788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刘子硕</a:t>
            </a:r>
            <a:endParaRPr lang="zh-CN" altLang="en-US"/>
          </a:p>
        </p:txBody>
      </p:sp>
      <p:pic>
        <p:nvPicPr>
          <p:cNvPr id="3" name="图片 2" descr="IMG_2676"/>
          <p:cNvPicPr>
            <a:picLocks noChangeAspect="1"/>
          </p:cNvPicPr>
          <p:nvPr/>
        </p:nvPicPr>
        <p:blipFill>
          <a:blip r:embed="rId1"/>
          <a:srcRect l="28605" r="8630"/>
          <a:stretch>
            <a:fillRect/>
          </a:stretch>
        </p:blipFill>
        <p:spPr>
          <a:xfrm rot="16200000">
            <a:off x="3452495" y="-1200150"/>
            <a:ext cx="5584825" cy="101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3735" y="6788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徐琳熙</a:t>
            </a:r>
            <a:endParaRPr lang="zh-CN" altLang="en-US"/>
          </a:p>
        </p:txBody>
      </p:sp>
      <p:pic>
        <p:nvPicPr>
          <p:cNvPr id="3" name="图片 2" descr="IMG_2677"/>
          <p:cNvPicPr>
            <a:picLocks noChangeAspect="1"/>
          </p:cNvPicPr>
          <p:nvPr/>
        </p:nvPicPr>
        <p:blipFill>
          <a:blip r:embed="rId1"/>
          <a:srcRect l="23654" r="13815"/>
          <a:stretch>
            <a:fillRect/>
          </a:stretch>
        </p:blipFill>
        <p:spPr>
          <a:xfrm rot="16200000">
            <a:off x="3338830" y="-1143635"/>
            <a:ext cx="5580380" cy="9961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 rot="16200000">
            <a:off x="354965" y="1160780"/>
            <a:ext cx="153670" cy="154305"/>
            <a:chOff x="0" y="0"/>
            <a:chExt cx="242" cy="243"/>
          </a:xfrm>
          <a:solidFill>
            <a:srgbClr val="D2C6B7"/>
          </a:solidFill>
        </p:grpSpPr>
        <p:grpSp>
          <p:nvGrpSpPr>
            <p:cNvPr id="40" name="组合 39"/>
            <p:cNvGrpSpPr/>
            <p:nvPr/>
          </p:nvGrpSpPr>
          <p:grpSpPr>
            <a:xfrm>
              <a:off x="0" y="0"/>
              <a:ext cx="242" cy="243"/>
              <a:chOff x="4166" y="1283"/>
              <a:chExt cx="242" cy="243"/>
            </a:xfrm>
            <a:grpFill/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4166" y="1284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16200000" flipV="1">
                <a:off x="4287" y="1162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直角三角形 40"/>
            <p:cNvSpPr/>
            <p:nvPr/>
          </p:nvSpPr>
          <p:spPr>
            <a:xfrm flipV="1">
              <a:off x="0" y="0"/>
              <a:ext cx="156" cy="156"/>
            </a:xfrm>
            <a:prstGeom prst="rtTriangle">
              <a:avLst/>
            </a:prstGeom>
            <a:grpFill/>
            <a:ln>
              <a:solidFill>
                <a:srgbClr val="D2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6200000" flipH="1">
            <a:off x="354965" y="405130"/>
            <a:ext cx="153670" cy="154305"/>
            <a:chOff x="0" y="0"/>
            <a:chExt cx="242" cy="243"/>
          </a:xfrm>
          <a:solidFill>
            <a:srgbClr val="D2C6B7"/>
          </a:solidFill>
        </p:grpSpPr>
        <p:grpSp>
          <p:nvGrpSpPr>
            <p:cNvPr id="44" name="组合 43"/>
            <p:cNvGrpSpPr/>
            <p:nvPr/>
          </p:nvGrpSpPr>
          <p:grpSpPr>
            <a:xfrm>
              <a:off x="0" y="0"/>
              <a:ext cx="242" cy="243"/>
              <a:chOff x="4166" y="1283"/>
              <a:chExt cx="242" cy="243"/>
            </a:xfrm>
            <a:grpFill/>
          </p:grpSpPr>
          <p:cxnSp>
            <p:nvCxnSpPr>
              <p:cNvPr id="45" name="直接连接符 44"/>
              <p:cNvCxnSpPr/>
              <p:nvPr/>
            </p:nvCxnSpPr>
            <p:spPr>
              <a:xfrm flipV="1">
                <a:off x="4166" y="1284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16200000" flipV="1">
                <a:off x="4287" y="1162"/>
                <a:ext cx="0" cy="243"/>
              </a:xfrm>
              <a:prstGeom prst="line">
                <a:avLst/>
              </a:prstGeom>
              <a:grpFill/>
              <a:ln w="12700" cap="rnd">
                <a:solidFill>
                  <a:srgbClr val="D2C6B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直角三角形 49"/>
            <p:cNvSpPr/>
            <p:nvPr/>
          </p:nvSpPr>
          <p:spPr>
            <a:xfrm flipV="1">
              <a:off x="0" y="0"/>
              <a:ext cx="156" cy="156"/>
            </a:xfrm>
            <a:prstGeom prst="rtTriangle">
              <a:avLst/>
            </a:prstGeom>
            <a:grpFill/>
            <a:ln>
              <a:solidFill>
                <a:srgbClr val="D2C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515" y="515620"/>
            <a:ext cx="5765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学习活动一：分析论证思路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747395" y="1570355"/>
            <a:ext cx="7579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请结合文中的关键词，观点句，梳理本文的论证思路。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018540" y="2301875"/>
            <a:ext cx="9253220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/>
              <a:t>首先</a:t>
            </a:r>
            <a:r>
              <a:rPr lang="zh-CN" altLang="en-US" sz="2400">
                <a:solidFill>
                  <a:srgbClr val="FF0000"/>
                </a:solidFill>
              </a:rPr>
              <a:t>用正面比喻论证提出</a:t>
            </a:r>
            <a:r>
              <a:rPr lang="en-US" altLang="zh-CN" sz="2400">
                <a:solidFill>
                  <a:srgbClr val="FF0000"/>
                </a:solidFill>
              </a:rPr>
              <a:t>“</a:t>
            </a:r>
            <a:r>
              <a:rPr lang="zh-CN" altLang="en-US" sz="2400">
                <a:solidFill>
                  <a:srgbClr val="FF0000"/>
                </a:solidFill>
              </a:rPr>
              <a:t>思国之安者，必积其德义</a:t>
            </a:r>
            <a:r>
              <a:rPr lang="en-US" altLang="zh-CN" sz="2400">
                <a:solidFill>
                  <a:srgbClr val="FF0000"/>
                </a:solidFill>
              </a:rPr>
              <a:t>”</a:t>
            </a:r>
            <a:r>
              <a:rPr lang="zh-CN" altLang="en-US" sz="2400">
                <a:solidFill>
                  <a:srgbClr val="FF0000"/>
                </a:solidFill>
              </a:rPr>
              <a:t>的道理，用对比论证强调积德义的重要性，之后用反面假设论证提出人君当思：</a:t>
            </a:r>
            <a:r>
              <a:rPr lang="en-US" altLang="zh-CN" sz="2400">
                <a:solidFill>
                  <a:srgbClr val="FF0000"/>
                </a:solidFill>
              </a:rPr>
              <a:t>“</a:t>
            </a:r>
            <a:r>
              <a:rPr lang="zh-CN" altLang="en-US" sz="2400">
                <a:solidFill>
                  <a:srgbClr val="FF0000"/>
                </a:solidFill>
              </a:rPr>
              <a:t>居安思危，戒奢以俭</a:t>
            </a:r>
            <a:r>
              <a:rPr lang="en-US" altLang="zh-CN" sz="2400">
                <a:solidFill>
                  <a:srgbClr val="FF0000"/>
                </a:solidFill>
              </a:rPr>
              <a:t>”</a:t>
            </a:r>
            <a:r>
              <a:rPr lang="zh-CN" altLang="en-US" sz="2400">
                <a:solidFill>
                  <a:srgbClr val="FF0000"/>
                </a:solidFill>
              </a:rPr>
              <a:t>的论点；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然后</a:t>
            </a:r>
            <a:r>
              <a:rPr lang="zh-CN" altLang="en-US" sz="2400">
                <a:solidFill>
                  <a:srgbClr val="FF0000"/>
                </a:solidFill>
              </a:rPr>
              <a:t>从历史现象出发，分析问题，用对比论证总结历史经验教训：历代君主能创业不能守成，针对现实用对比论证分析危害，紧接着用比喻论证引出告诫：载舟覆舟，所宜深慎；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最后</a:t>
            </a:r>
            <a:r>
              <a:rPr lang="zh-CN" altLang="en-US" sz="2400">
                <a:solidFill>
                  <a:srgbClr val="FF0000"/>
                </a:solidFill>
              </a:rPr>
              <a:t>提出十思五戒，解决问题，用正面假设论证展现做到十思之后的的好处，描绘出</a:t>
            </a:r>
            <a:r>
              <a:rPr lang="en-US" altLang="zh-CN" sz="2400">
                <a:solidFill>
                  <a:srgbClr val="FF0000"/>
                </a:solidFill>
              </a:rPr>
              <a:t>“</a:t>
            </a:r>
            <a:r>
              <a:rPr lang="zh-CN" altLang="en-US" sz="2400">
                <a:solidFill>
                  <a:srgbClr val="FF0000"/>
                </a:solidFill>
              </a:rPr>
              <a:t>垂拱而治</a:t>
            </a:r>
            <a:r>
              <a:rPr lang="en-US" altLang="zh-CN" sz="2400">
                <a:solidFill>
                  <a:srgbClr val="FF0000"/>
                </a:solidFill>
              </a:rPr>
              <a:t>”</a:t>
            </a:r>
            <a:r>
              <a:rPr lang="zh-CN" altLang="en-US" sz="2400">
                <a:solidFill>
                  <a:srgbClr val="FF0000"/>
                </a:solidFill>
              </a:rPr>
              <a:t>的政治景象。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0720" y="718185"/>
            <a:ext cx="660781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学习活动二：学习劝谏方法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0200" y="930275"/>
            <a:ext cx="216000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720" y="1564640"/>
            <a:ext cx="10876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苏洵在《谏论上》中曾言:说之术可为谏法者五，理谕之，势禁之，利诱之，激怒之，隐讽之之谓也。</a:t>
            </a:r>
            <a:endParaRPr lang="zh-CN" altLang="en-US" sz="2400"/>
          </a:p>
          <a:p>
            <a:r>
              <a:rPr lang="en-US" altLang="zh-CN" sz="2400"/>
              <a:t>   </a:t>
            </a:r>
            <a:endParaRPr lang="en-US" altLang="zh-CN" sz="2400"/>
          </a:p>
          <a:p>
            <a:r>
              <a:rPr lang="en-US" altLang="zh-CN" sz="2400"/>
              <a:t>               </a:t>
            </a:r>
            <a:r>
              <a:rPr lang="zh-CN" altLang="en-US" sz="2400" i="1">
                <a:solidFill>
                  <a:srgbClr val="FF0000"/>
                </a:solidFill>
              </a:rPr>
              <a:t>理——道理，势——形势，讽——用含蓄的话指责或劝告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18820" y="3411855"/>
            <a:ext cx="776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小组讨论，找出哪些地方运用了这些劝谏策略并分析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922020"/>
            <a:ext cx="451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示例：（一）</a:t>
            </a:r>
            <a:r>
              <a:rPr lang="zh-CN" altLang="en-US">
                <a:sym typeface="+mn-ea"/>
              </a:rPr>
              <a:t>理谕之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讲道理开导</a:t>
            </a:r>
            <a:r>
              <a:rPr lang="zh-CN" altLang="en-US">
                <a:sym typeface="+mn-ea"/>
              </a:rPr>
              <a:t>他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730" y="168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文中哪里运用了</a:t>
            </a:r>
            <a:r>
              <a:rPr lang="zh-CN" altLang="en-US">
                <a:sym typeface="+mn-ea"/>
              </a:rPr>
              <a:t>理谕之？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2730" y="3088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魏征讲了什么道理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22730" y="4495165"/>
            <a:ext cx="500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魏征如何讲道理的，运用了哪些</a:t>
            </a:r>
            <a:r>
              <a:rPr lang="zh-CN" altLang="en-US"/>
              <a:t>论证手法？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922020"/>
            <a:ext cx="451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 altLang="en-US"/>
              <a:t>二）势禁</a:t>
            </a:r>
            <a:r>
              <a:rPr lang="zh-CN" altLang="en-US">
                <a:sym typeface="+mn-ea"/>
              </a:rPr>
              <a:t>之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从形势上</a:t>
            </a:r>
            <a:r>
              <a:rPr lang="zh-CN" altLang="en-US">
                <a:sym typeface="+mn-ea"/>
              </a:rPr>
              <a:t>禁止他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730" y="168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文中哪里运用了</a:t>
            </a:r>
            <a:r>
              <a:rPr lang="zh-CN" altLang="en-US">
                <a:sym typeface="+mn-ea"/>
              </a:rPr>
              <a:t>势禁</a:t>
            </a:r>
            <a:r>
              <a:rPr lang="zh-CN" altLang="en-US">
                <a:sym typeface="+mn-ea"/>
              </a:rPr>
              <a:t>之</a:t>
            </a:r>
            <a:r>
              <a:rPr lang="zh-CN" altLang="en-US">
                <a:sym typeface="+mn-ea"/>
              </a:rPr>
              <a:t>？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2730" y="3088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魏征从哪些方面分析</a:t>
            </a:r>
            <a:r>
              <a:rPr lang="zh-CN" altLang="en-US"/>
              <a:t>形势？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22730" y="4495165"/>
            <a:ext cx="500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魏征分析形势时运用了</a:t>
            </a:r>
            <a:r>
              <a:rPr lang="zh-CN" altLang="en-US"/>
              <a:t>什么论证手法？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TABLE_ENDDRAG_ORIGIN_RECT" val="635*340"/>
  <p:tag name="TABLE_ENDDRAG_RECT" val="103*137*635*340"/>
</p:tagLst>
</file>

<file path=ppt/tags/tag8.xml><?xml version="1.0" encoding="utf-8"?>
<p:tagLst xmlns:p="http://schemas.openxmlformats.org/presentationml/2006/main">
  <p:tag name="KSO_WPP_MARK_KEY" val="1fe8263f-7b01-4d1b-be60-103daa76a3d0"/>
  <p:tag name="COMMONDATA" val="eyJjb3VudCI6MiwiaGRpZCI6IjgwMTEzOTMxYTllMDgyYmY3MGViZDIyZjNkZWMzYTdkIiwidXNlckNvdW50IjoyfQ=="/>
  <p:tag name="commondata" val="eyJjb3VudCI6Mi4wLCJoZGlkIjoiYmYzMTk3NDJkZGFlNjQ5ZDQyNDBjZmI1ZDAzM2YzOGIiLCJ1c2VyQ291bnQiOjIuMH0=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汉仪旗黑-50S"/>
        <a:cs typeface=""/>
      </a:majorFont>
      <a:minorFont>
        <a:latin typeface="Arial"/>
        <a:ea typeface="汉仪旗黑-50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0S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0S"/>
        <a:ea typeface=""/>
        <a:cs typeface=""/>
        <a:font script="Jpan" typeface="ＭＳ Ｐゴシック"/>
        <a:font script="Hang" typeface="맑은 고딕"/>
        <a:font script="Hans" typeface="汉仪旗黑-50S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0S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0S"/>
        <a:ea typeface=""/>
        <a:cs typeface=""/>
        <a:font script="Jpan" typeface="ＭＳ Ｐゴシック"/>
        <a:font script="Hang" typeface="맑은 고딕"/>
        <a:font script="Hans" typeface="汉仪旗黑-50S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WPS 演示</Application>
  <PresentationFormat>宽屏</PresentationFormat>
  <Paragraphs>126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汉仪大宋简</vt:lpstr>
      <vt:lpstr>汉仪旗黑-50S</vt:lpstr>
      <vt:lpstr>华文新魏</vt:lpstr>
      <vt:lpstr>黑体</vt:lpstr>
      <vt:lpstr>Arial Unicode MS</vt:lpstr>
      <vt:lpstr>Calibri</vt:lpstr>
      <vt:lpstr>汉仪旗黑-50S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WPS_1661932581</cp:lastModifiedBy>
  <cp:revision>172</cp:revision>
  <dcterms:created xsi:type="dcterms:W3CDTF">2019-06-19T02:08:00Z</dcterms:created>
  <dcterms:modified xsi:type="dcterms:W3CDTF">2024-05-14T03:17:36Z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7FFB384AE1DA49AE9D4432B8F5000833_12</vt:lpwstr>
  </property>
  <property fmtid="{D5CDD505-2E9C-101B-9397-08002B2CF9AE}" pid="3" name="KSOProductBuildVer">
    <vt:lpwstr>2052-12.1.0.16910</vt:lpwstr>
  </property>
</Properties>
</file>