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52" r:id="rId2"/>
  </p:sldMasterIdLst>
  <p:notesMasterIdLst>
    <p:notesMasterId r:id="rId38"/>
  </p:notesMasterIdLst>
  <p:sldIdLst>
    <p:sldId id="813" r:id="rId3"/>
    <p:sldId id="782" r:id="rId4"/>
    <p:sldId id="777" r:id="rId5"/>
    <p:sldId id="257" r:id="rId6"/>
    <p:sldId id="783" r:id="rId7"/>
    <p:sldId id="784" r:id="rId8"/>
    <p:sldId id="342" r:id="rId9"/>
    <p:sldId id="789" r:id="rId10"/>
    <p:sldId id="790" r:id="rId11"/>
    <p:sldId id="788" r:id="rId12"/>
    <p:sldId id="787" r:id="rId13"/>
    <p:sldId id="792" r:id="rId14"/>
    <p:sldId id="794" r:id="rId15"/>
    <p:sldId id="795" r:id="rId16"/>
    <p:sldId id="798" r:id="rId17"/>
    <p:sldId id="796" r:id="rId18"/>
    <p:sldId id="797" r:id="rId19"/>
    <p:sldId id="802" r:id="rId20"/>
    <p:sldId id="801" r:id="rId21"/>
    <p:sldId id="811" r:id="rId22"/>
    <p:sldId id="803" r:id="rId23"/>
    <p:sldId id="804" r:id="rId24"/>
    <p:sldId id="812" r:id="rId25"/>
    <p:sldId id="806" r:id="rId26"/>
    <p:sldId id="807" r:id="rId27"/>
    <p:sldId id="808" r:id="rId28"/>
    <p:sldId id="809" r:id="rId29"/>
    <p:sldId id="810" r:id="rId30"/>
    <p:sldId id="800" r:id="rId31"/>
    <p:sldId id="770" r:id="rId32"/>
    <p:sldId id="771" r:id="rId33"/>
    <p:sldId id="639" r:id="rId34"/>
    <p:sldId id="618" r:id="rId35"/>
    <p:sldId id="603" r:id="rId36"/>
    <p:sldId id="621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F8851-8BE2-464A-B3BC-6833B32B9B6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EAA99-7814-47DE-9595-D0EAF7CF21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19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60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361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258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100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925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11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182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644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778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962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14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76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751E1-17AB-487A-80A7-25A0F24E0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751E1-17AB-487A-80A7-25A0F24E0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523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10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5.png"/><Relationship Id="rId5" Type="http://schemas.openxmlformats.org/officeDocument/2006/relationships/tags" Target="../tags/tag10.xml"/><Relationship Id="rId10" Type="http://schemas.openxmlformats.org/officeDocument/2006/relationships/image" Target="../media/image4.png"/><Relationship Id="rId4" Type="http://schemas.openxmlformats.org/officeDocument/2006/relationships/tags" Target="../tags/tag9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CD89CF-8215-AB85-35F2-C79731D62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901C38E-F039-67BD-1F59-DD2E0B13F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3760C0-EB6A-FEBB-0A4A-E4C06E57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D4-B9C2-4337-9727-7C01896D47E1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E36BF5-7314-A6E4-3CA3-33CC4573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07CA4E-48A2-2799-112D-C4FB0A2C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7E23-E923-4985-8ED2-5787B27EF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0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5436D-B733-702B-DAF8-CCCB6EE9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79FAC0-133F-8855-C5B1-F96C1B2E7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9373-886E-6C60-FF66-226202E4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D4-B9C2-4337-9727-7C01896D47E1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60D7D2-9941-4EE1-564D-2CFB2BF8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36E812-20AC-B9E4-A5D9-76FAF378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7E23-E923-4985-8ED2-5787B27EF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60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230A183-0ACD-E265-0D0B-A27905448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F10664-FAC8-2C92-54CD-23F5B451C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962ED0-251F-68A8-A85A-47FC6B77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D4-B9C2-4337-9727-7C01896D47E1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FBFA70-DEA0-BE02-960F-7ADC4F816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C23C6B-5808-98E8-5D85-430AAE63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7E23-E923-4985-8ED2-5787B27EF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85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全唐诗简繁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全唐诗简繁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全唐诗简繁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全唐诗简繁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5177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2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00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58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6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8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4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C8F83-4965-08C8-F267-4B5B10B5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48ED77-906C-3FE4-463F-AD7F29F2B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D175B-5E88-D57A-C404-2C225DC2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D4-B9C2-4337-9727-7C01896D47E1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BB3AB0-C0D7-4CDE-F84B-E3DB9A92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108C01-68F4-313E-344B-19DDEA16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7E23-E923-4985-8ED2-5787B27EF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543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7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36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7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7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2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88291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5587" tIns="42794" rIns="85587" bIns="42794" rtlCol="0" anchor="ctr">
            <a:noAutofit/>
          </a:bodyPr>
          <a:lstStyle/>
          <a:p>
            <a:pPr lvl="0" algn="ctr"/>
            <a:endParaRPr lang="en-US" altLang="zh-CN" sz="216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071100" y="5713096"/>
            <a:ext cx="2120900" cy="11449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-191135"/>
            <a:ext cx="1281431" cy="20821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0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258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3" name="任意多边形 2"/>
            <p:cNvSpPr/>
            <p:nvPr/>
          </p:nvSpPr>
          <p:spPr>
            <a:xfrm>
              <a:off x="1" y="0"/>
              <a:ext cx="7086599" cy="6858000"/>
            </a:xfrm>
            <a:custGeom>
              <a:avLst/>
              <a:gdLst>
                <a:gd name="connsiteX0" fmla="*/ 0 w 7086599"/>
                <a:gd name="connsiteY0" fmla="*/ 0 h 6858000"/>
                <a:gd name="connsiteX1" fmla="*/ 7086599 w 7086599"/>
                <a:gd name="connsiteY1" fmla="*/ 0 h 6858000"/>
                <a:gd name="connsiteX2" fmla="*/ 5083309 w 7086599"/>
                <a:gd name="connsiteY2" fmla="*/ 6858000 h 6858000"/>
                <a:gd name="connsiteX3" fmla="*/ 0 w 7086599"/>
                <a:gd name="connsiteY3" fmla="*/ 6858000 h 6858000"/>
                <a:gd name="connsiteX4" fmla="*/ 0 w 7086599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6599" h="6858000">
                  <a:moveTo>
                    <a:pt x="0" y="0"/>
                  </a:moveTo>
                  <a:lnTo>
                    <a:pt x="7086599" y="0"/>
                  </a:lnTo>
                  <a:lnTo>
                    <a:pt x="508330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4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0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5070186" y="0"/>
              <a:ext cx="7121814" cy="6858000"/>
            </a:xfrm>
            <a:custGeom>
              <a:avLst/>
              <a:gdLst>
                <a:gd name="connsiteX0" fmla="*/ 2003290 w 7121814"/>
                <a:gd name="connsiteY0" fmla="*/ 0 h 6858000"/>
                <a:gd name="connsiteX1" fmla="*/ 7121814 w 7121814"/>
                <a:gd name="connsiteY1" fmla="*/ 0 h 6858000"/>
                <a:gd name="connsiteX2" fmla="*/ 7121814 w 7121814"/>
                <a:gd name="connsiteY2" fmla="*/ 6858000 h 6858000"/>
                <a:gd name="connsiteX3" fmla="*/ 0 w 7121814"/>
                <a:gd name="connsiteY3" fmla="*/ 6858000 h 6858000"/>
                <a:gd name="connsiteX4" fmla="*/ 2003290 w 712181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1813" h="6858000">
                  <a:moveTo>
                    <a:pt x="2003290" y="0"/>
                  </a:moveTo>
                  <a:lnTo>
                    <a:pt x="7121814" y="0"/>
                  </a:lnTo>
                  <a:lnTo>
                    <a:pt x="7121814" y="6858000"/>
                  </a:lnTo>
                  <a:lnTo>
                    <a:pt x="0" y="6858000"/>
                  </a:lnTo>
                  <a:lnTo>
                    <a:pt x="2003290" y="0"/>
                  </a:lnTo>
                  <a:close/>
                </a:path>
              </a:pathLst>
            </a:custGeom>
            <a:solidFill>
              <a:srgbClr val="B5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0"/>
            </a:p>
          </p:txBody>
        </p:sp>
      </p:grpSp>
      <p:sp>
        <p:nvSpPr>
          <p:cNvPr id="5" name="矩形 4"/>
          <p:cNvSpPr/>
          <p:nvPr userDrawn="1"/>
        </p:nvSpPr>
        <p:spPr>
          <a:xfrm>
            <a:off x="190500" y="165100"/>
            <a:ext cx="11811000" cy="652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60"/>
          </a:p>
        </p:txBody>
      </p:sp>
    </p:spTree>
    <p:extLst>
      <p:ext uri="{BB962C8B-B14F-4D97-AF65-F5344CB8AC3E}">
        <p14:creationId xmlns:p14="http://schemas.microsoft.com/office/powerpoint/2010/main" val="165774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D1499-D8EF-A7D9-BAC2-CE7F6D2E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2197EE-2859-151A-A015-E15D66D6F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D6DAA9-0B03-5438-3133-A3107DB6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D4-B9C2-4337-9727-7C01896D47E1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5E31E2-FE21-8A91-4FE0-89054EA7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B6774B-54D5-9F62-A290-32B0A91A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7E23-E923-4985-8ED2-5787B27EF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58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381B6A-A78D-5469-05E2-768E83B2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9F28CA-2933-031E-50E3-75D962B4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808B3F-759B-07F0-4E9B-135EAE124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B90349-3C82-DBBB-7AA9-AF0EF8C6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D4-B9C2-4337-9727-7C01896D47E1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AC4F27-A99C-CDB8-52A3-88DC0C6F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2EE7C1-5152-F437-D008-D1D7ED1E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7E23-E923-4985-8ED2-5787B27EF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37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820F1-6158-2DC6-2B2A-25F15D79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E6F13D-F06F-2AD9-363C-85A8F825B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86E16A-AE43-305B-F4C5-3D8B731DA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1925AE-158A-3CE9-DF73-1FE14181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DECF689-B9EB-F1B5-B3BC-71862591A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6BEB1AC-965F-D664-D37E-AB6A92D6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D4-B9C2-4337-9727-7C01896D47E1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C63C2BF-037A-DA22-14E4-DA5580EB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24D50CE-D756-0797-C559-C82121CE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7E23-E923-4985-8ED2-5787B27EF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21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04B954-2029-AF40-E962-0FA3D5F8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98CAE2-7543-4E98-8E34-3BF48594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D4-B9C2-4337-9727-7C01896D47E1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3C56EF-C68F-DE6C-08F4-70ABEAD0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2C4C5E-5A0A-4A23-A995-A8047F5B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7E23-E923-4985-8ED2-5787B27EF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83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CA3088-E68A-2748-2905-F6DB3884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D4-B9C2-4337-9727-7C01896D47E1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2B7CDEF-2ACF-493B-9506-65D8B293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7B1908-7B96-F9CA-18EA-86375B72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7E23-E923-4985-8ED2-5787B27EF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24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99EEF5-2709-1E55-73BD-4C524C74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75F06D-BA6D-D6F7-A52F-F48155F08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02DAA5-BCBA-9A34-5321-9DDAA9F1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3F7890-9D2B-7836-2777-206F7E6A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D4-B9C2-4337-9727-7C01896D47E1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A4A10C-54E6-555C-19FB-AC39D07D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AE0AD4-8E21-6B91-1C86-C52B90F7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7E23-E923-4985-8ED2-5787B27EF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12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4A69B3-A90B-653F-5B55-3E108FA8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A929C28-686F-9AB6-5563-6503DBEBD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7C48BD-6AAE-FF0B-A5E2-FAAA63479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2D8806-3664-988E-1525-CCCF42C8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D4-B9C2-4337-9727-7C01896D47E1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7F6F0E-6D1A-049B-68F7-EB27A4E8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99C055-A288-0868-EF76-7811455D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7E23-E923-4985-8ED2-5787B27EF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9C3237D-AC4B-7866-881D-BDB36B306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BB2788-2C94-84D8-395A-1A2983169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A866E5-896B-CC94-D3B6-4B2DCC731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276D4-B9C2-4337-9727-7C01896D47E1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C54A10-6BCF-55E5-990F-AFC10F393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232B0-5366-3D2A-BBB9-5799803C7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97E23-E923-4985-8ED2-5787B27EF3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59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</a:defRPr>
            </a:lvl1pPr>
          </a:lstStyle>
          <a:p>
            <a:fld id="{C18EDF5E-578C-4F7F-BA8F-EE7896D35C6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</a:defRPr>
            </a:lvl1pPr>
          </a:lstStyle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08091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仓耳天群行楷 W01" panose="02020400000000000000" pitchFamily="18" charset="-122"/>
          <a:ea typeface="仓耳天群行楷 W01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仓耳天群行楷 W01" panose="02020400000000000000" pitchFamily="18" charset="-122"/>
          <a:ea typeface="仓耳天群行楷 W01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仓耳天群行楷 W01" panose="02020400000000000000" pitchFamily="18" charset="-122"/>
          <a:ea typeface="仓耳天群行楷 W01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仓耳天群行楷 W01" panose="02020400000000000000" pitchFamily="18" charset="-122"/>
          <a:ea typeface="仓耳天群行楷 W01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仓耳天群行楷 W01" panose="02020400000000000000" pitchFamily="18" charset="-122"/>
          <a:ea typeface="仓耳天群行楷 W01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仓耳天群行楷 W01" panose="02020400000000000000" pitchFamily="18" charset="-122"/>
          <a:ea typeface="仓耳天群行楷 W01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" y="0"/>
            <a:ext cx="12190095" cy="50107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-4445" y="5462905"/>
            <a:ext cx="12190095" cy="14122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60" y="5809615"/>
            <a:ext cx="4485640" cy="10655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rcRect l="-2066"/>
          <a:stretch>
            <a:fillRect/>
          </a:stretch>
        </p:blipFill>
        <p:spPr>
          <a:xfrm>
            <a:off x="10309860" y="5700395"/>
            <a:ext cx="1726565" cy="93726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3A2C99F-E199-1629-359A-C85E2716E69C}"/>
              </a:ext>
            </a:extLst>
          </p:cNvPr>
          <p:cNvSpPr txBox="1"/>
          <p:nvPr/>
        </p:nvSpPr>
        <p:spPr>
          <a:xfrm>
            <a:off x="2115717" y="2073095"/>
            <a:ext cx="884861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6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高考诗歌鉴赏之比较阅读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0EF611-974E-7E10-F9ED-042C23D7DF02}"/>
              </a:ext>
            </a:extLst>
          </p:cNvPr>
          <p:cNvSpPr txBox="1"/>
          <p:nvPr/>
        </p:nvSpPr>
        <p:spPr>
          <a:xfrm>
            <a:off x="2781719" y="3314818"/>
            <a:ext cx="80810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2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【学习目标】</a:t>
            </a:r>
          </a:p>
          <a:p>
            <a:pPr algn="l"/>
            <a:r>
              <a:rPr lang="en-US" altLang="zh-CN" sz="2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熟知高考诗歌鉴赏比较阅读的设题角度。</a:t>
            </a:r>
          </a:p>
          <a:p>
            <a:pPr algn="l"/>
            <a:r>
              <a:rPr lang="en-US" altLang="zh-CN" sz="2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掌握高考诗歌比较鉴赏的解题思路和方法。</a:t>
            </a:r>
          </a:p>
          <a:p>
            <a:pPr algn="l"/>
            <a:r>
              <a:rPr lang="en-US" altLang="zh-CN" sz="2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2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培养观察细致、分析深刻、逻辑严密的思维能力。</a:t>
            </a:r>
            <a:endParaRPr lang="zh-CN" altLang="zh-CN" sz="20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6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/>
          <p:nvPr/>
        </p:nvSpPr>
        <p:spPr>
          <a:xfrm>
            <a:off x="357585" y="-408757"/>
            <a:ext cx="11476829" cy="32932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念奴娇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过小孤山</a:t>
            </a:r>
          </a:p>
          <a:p>
            <a:pPr algn="ctr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宋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秦观①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长江滚滚，东流去，激浪飞珠溅雪。独见一峰青崒嵂②，当住中流万折。应是天公，恐他澜倒，特向江心设。屹然今古，舟郎指点争说。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岸边无数青山，萦回紫翠，掩映云千叠。都让洪涛恣汹涌，却把此峰孤绝。薄暮烟扉，高空日焕，谙历阴晴彻。行人过此，为君几度击楫。</a:t>
            </a:r>
          </a:p>
          <a:p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注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】①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秦观一生坎坷，所写诗词，高古沉重，寄托身世，感人至深。②崒嵂：</a:t>
            </a:r>
            <a:r>
              <a:rPr lang="en-US" altLang="zh-CN" sz="20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zú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lǜ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，高峻貌。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548B9B4-F26A-F623-FEE6-13E3FF1EB35C}"/>
              </a:ext>
            </a:extLst>
          </p:cNvPr>
          <p:cNvSpPr txBox="1"/>
          <p:nvPr/>
        </p:nvSpPr>
        <p:spPr>
          <a:xfrm>
            <a:off x="227194" y="90986"/>
            <a:ext cx="2583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三模试卷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1C43B3-0981-BC5F-01CE-379542CA5777}"/>
              </a:ext>
            </a:extLst>
          </p:cNvPr>
          <p:cNvSpPr txBox="1"/>
          <p:nvPr/>
        </p:nvSpPr>
        <p:spPr>
          <a:xfrm>
            <a:off x="357585" y="2890237"/>
            <a:ext cx="111675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上阕：以长江水势浩大、水流湍急，</a:t>
            </a:r>
            <a:r>
              <a:rPr lang="zh-CN" altLang="en-US" sz="28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衬托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出小孤山</a:t>
            </a:r>
            <a:r>
              <a:rPr lang="zh-CN" altLang="en-US" sz="2800" b="1" u="sng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     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的特点，将此山傲立</a:t>
            </a:r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此处</a:t>
            </a:r>
            <a:r>
              <a:rPr lang="zh-CN" altLang="en-US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想象</a:t>
            </a:r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为天公设立，使此山有了</a:t>
            </a:r>
            <a:r>
              <a:rPr lang="zh-CN" altLang="en-US" sz="2800" b="1" u="sng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     </a:t>
            </a:r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的神韵，既表明小孤山这座挺立急流中的山峰是造化的杰作，又进一步</a:t>
            </a:r>
            <a:r>
              <a:rPr lang="zh-CN" altLang="en-US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衬托</a:t>
            </a:r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了小孤山所处环境的凶险！从古至今，屹然挺立，船夫争相指点谈论。</a:t>
            </a:r>
            <a:endParaRPr lang="en-US" altLang="zh-CN" sz="2800" b="1" kern="100" dirty="0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082F2BE-8483-9448-F433-C78E145B05DF}"/>
              </a:ext>
            </a:extLst>
          </p:cNvPr>
          <p:cNvSpPr txBox="1"/>
          <p:nvPr/>
        </p:nvSpPr>
        <p:spPr>
          <a:xfrm>
            <a:off x="357585" y="4706119"/>
            <a:ext cx="111675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下阕：以两岸群山为</a:t>
            </a:r>
            <a:r>
              <a:rPr lang="zh-CN" altLang="en-US" sz="2800" b="1" kern="100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衬托</a:t>
            </a:r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，说群山虽然</a:t>
            </a:r>
            <a:r>
              <a:rPr lang="zh-CN" altLang="en-US" sz="2800" b="1" u="sng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   </a:t>
            </a:r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（掩映云千叠），虽然</a:t>
            </a:r>
            <a:r>
              <a:rPr lang="zh-CN" altLang="en-US" sz="2800" b="1" u="sng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   </a:t>
            </a:r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（萦回紫翠），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却在洪涛面前却步，任他恣意</a:t>
            </a:r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汹涌，只有小孤山超然独立，（见惯了）淡淡的暮色，弥漫的云烟，高空中明亮的太阳，熟悉每一个阴天晴空。</a:t>
            </a:r>
            <a:endParaRPr lang="en-US" altLang="zh-CN" sz="2800" b="1" kern="100" dirty="0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45409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652F2A3C-AF1A-95C9-1553-020339DD6DA6}"/>
              </a:ext>
            </a:extLst>
          </p:cNvPr>
          <p:cNvSpPr/>
          <p:nvPr/>
        </p:nvSpPr>
        <p:spPr>
          <a:xfrm>
            <a:off x="604519" y="0"/>
            <a:ext cx="4848014" cy="61247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念奴娇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过小孤山</a:t>
            </a:r>
          </a:p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宋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秦观①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长江滚滚，东流去，激浪飞珠溅雪。独见一峰青崒嵂②，当住中流万折。应是天公，恐他澜倒，特向江心设。屹然今古，舟郎指点争说。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岸边无数青山，萦回紫翠，掩映云千叠。都让洪涛恣汹涌，却把此峰孤绝。薄暮烟扉，高空日焕，谙历阴晴彻。行人过此，为君几度击楫。</a:t>
            </a:r>
          </a:p>
          <a:p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8B14BE7-153A-3DA4-5915-608C23808EAB}"/>
              </a:ext>
            </a:extLst>
          </p:cNvPr>
          <p:cNvSpPr txBox="1"/>
          <p:nvPr/>
        </p:nvSpPr>
        <p:spPr>
          <a:xfrm>
            <a:off x="5918201" y="407776"/>
            <a:ext cx="491066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念奴娇</a:t>
            </a:r>
            <a:r>
              <a:rPr lang="en-US" altLang="zh-CN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赤壁怀古</a:t>
            </a:r>
            <a:endParaRPr lang="en-US" altLang="zh-CN" sz="2400" b="1" i="0" dirty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宋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苏轼</a:t>
            </a:r>
            <a:endParaRPr lang="zh-CN" altLang="en-US" sz="2800" i="0" dirty="0">
              <a:solidFill>
                <a:srgbClr val="333333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800" b="1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i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大江东去，浪淘尽，千古风流人物。故垒西边，人道是：三国周郎赤壁。乱石穿空，惊涛拍岸，卷起千堆雪。江山如画，一时多少豪杰。</a:t>
            </a:r>
          </a:p>
          <a:p>
            <a:pPr algn="l"/>
            <a:r>
              <a:rPr lang="zh-CN" altLang="en-US" sz="2800" b="1" i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遥想公瑾当年，小乔初嫁了，雄姿英发。羽扇纶巾，谈笑间、樯橹灰飞烟灭。故国神游，多情应笑我，早生华发。人生如梦，一尊还酹江月。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22F9308-728E-8BF5-0BB5-5107A4D6BC73}"/>
              </a:ext>
            </a:extLst>
          </p:cNvPr>
          <p:cNvSpPr txBox="1"/>
          <p:nvPr/>
        </p:nvSpPr>
        <p:spPr>
          <a:xfrm>
            <a:off x="436033" y="67268"/>
            <a:ext cx="111675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16.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秦观是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苏门四学士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之一，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师从苏轼，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试分析此词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所受到的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《念奴娇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·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赤壁怀古》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的影响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。（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6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分）</a:t>
            </a:r>
            <a:endParaRPr lang="zh-CN" altLang="zh-CN" sz="2400" b="1" kern="100" dirty="0">
              <a:solidFill>
                <a:srgbClr val="161616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85E7C67-54DA-267F-412B-1CD2E175E3CC}"/>
              </a:ext>
            </a:extLst>
          </p:cNvPr>
          <p:cNvSpPr txBox="1"/>
          <p:nvPr/>
        </p:nvSpPr>
        <p:spPr>
          <a:xfrm>
            <a:off x="440266" y="1084463"/>
            <a:ext cx="111675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zh-CN" altLang="en-US" sz="40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40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40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）写景方面，都是从大处着笔，写景</a:t>
            </a:r>
            <a:r>
              <a:rPr lang="zh-CN" altLang="en-US" sz="40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大气磅礴</a:t>
            </a:r>
            <a:r>
              <a:rPr lang="zh-CN" altLang="en-US" sz="40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en-US" sz="40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境界宏阔</a:t>
            </a:r>
            <a:r>
              <a:rPr lang="zh-CN" altLang="en-US" sz="40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，都有</a:t>
            </a:r>
            <a:r>
              <a:rPr lang="zh-CN" altLang="en-US" sz="40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豪放</a:t>
            </a:r>
            <a:r>
              <a:rPr lang="zh-CN" altLang="en-US" sz="40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词风。</a:t>
            </a:r>
            <a:endParaRPr lang="en-US" altLang="zh-CN" sz="4000" b="1" kern="1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342900" algn="just"/>
            <a:r>
              <a:rPr lang="zh-CN" altLang="en-US" sz="40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40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40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）炼句方面，秦词“激浪飞珠溅雪”，苏词“卷起千堆雪”都运用了</a:t>
            </a:r>
            <a:r>
              <a:rPr lang="zh-CN" altLang="en-US" sz="40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比喻</a:t>
            </a:r>
            <a:r>
              <a:rPr lang="zh-CN" altLang="en-US" sz="40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，以浪花比作雪，形象生动。</a:t>
            </a:r>
            <a:endParaRPr lang="en-US" altLang="zh-CN" sz="4000" b="1" kern="1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342900" algn="just"/>
            <a:r>
              <a:rPr lang="zh-CN" altLang="en-US" sz="40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40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lang="zh-CN" altLang="en-US" sz="40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r>
              <a:rPr lang="zh-CN" altLang="en-US" sz="40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情感</a:t>
            </a:r>
            <a:r>
              <a:rPr lang="zh-CN" altLang="en-US" sz="40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表达，两词都借</a:t>
            </a:r>
            <a:r>
              <a:rPr lang="zh-CN" altLang="en-US" sz="40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阔大</a:t>
            </a:r>
            <a:r>
              <a:rPr lang="zh-CN" altLang="en-US" sz="40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之景抒发</a:t>
            </a:r>
            <a:r>
              <a:rPr lang="zh-CN" altLang="en-US" sz="40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旷达</a:t>
            </a:r>
            <a:r>
              <a:rPr lang="zh-CN" altLang="en-US" sz="40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之情，将写景、抒情融为一体。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（每点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分）</a:t>
            </a:r>
            <a:endParaRPr lang="zh-CN" altLang="zh-CN" sz="2400" b="1" kern="100" dirty="0">
              <a:solidFill>
                <a:srgbClr val="161616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22F9308-728E-8BF5-0BB5-5107A4D6BC73}"/>
              </a:ext>
            </a:extLst>
          </p:cNvPr>
          <p:cNvSpPr txBox="1"/>
          <p:nvPr/>
        </p:nvSpPr>
        <p:spPr>
          <a:xfrm>
            <a:off x="198967" y="75735"/>
            <a:ext cx="1116753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赤壁怀古  </a:t>
            </a:r>
          </a:p>
          <a:p>
            <a:pPr indent="342900" algn="ctr"/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苏辙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新破荆州得水军，鼓行夏口气如云。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千艘已共长江崄，百胜安知赤壁焚。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觜距①方强要一斗，君臣已定势三分。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古来伐国须观衅②，意突成功所未闻。</a:t>
            </a:r>
          </a:p>
          <a:p>
            <a:pPr indent="342900" algn="just"/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【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注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】①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觜（</a:t>
            </a:r>
            <a:r>
              <a:rPr lang="en-US" altLang="zh-CN" sz="2800" b="1" kern="100" dirty="0" err="1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zuǐ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）距：鸟类的嘴和爪，是争斗的工具。比喻战斗的武器。②观衅：窥伺敌人的间隙以便行动。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B23936-BFE1-3124-19DA-1668ABC12B6D}"/>
              </a:ext>
            </a:extLst>
          </p:cNvPr>
          <p:cNvSpPr txBox="1"/>
          <p:nvPr/>
        </p:nvSpPr>
        <p:spPr>
          <a:xfrm>
            <a:off x="143934" y="75735"/>
            <a:ext cx="2583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牛刀小试</a:t>
            </a:r>
          </a:p>
        </p:txBody>
      </p:sp>
    </p:spTree>
    <p:extLst>
      <p:ext uri="{BB962C8B-B14F-4D97-AF65-F5344CB8AC3E}">
        <p14:creationId xmlns:p14="http://schemas.microsoft.com/office/powerpoint/2010/main" val="3153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22F9308-728E-8BF5-0BB5-5107A4D6BC73}"/>
              </a:ext>
            </a:extLst>
          </p:cNvPr>
          <p:cNvSpPr txBox="1"/>
          <p:nvPr/>
        </p:nvSpPr>
        <p:spPr>
          <a:xfrm>
            <a:off x="198967" y="75735"/>
            <a:ext cx="1116753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赤壁怀古  </a:t>
            </a:r>
          </a:p>
          <a:p>
            <a:pPr indent="342900" algn="ctr"/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苏辙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新破荆州得水军，鼓行夏口气如云。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千艘已共长江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崄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，百胜安知赤壁焚。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觜距①方强要一斗，君臣已定势三分。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古来伐国须观衅②，意突成功所未闻。</a:t>
            </a:r>
          </a:p>
          <a:p>
            <a:pPr indent="342900" algn="just"/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【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注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】①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觜（</a:t>
            </a:r>
            <a:r>
              <a:rPr lang="en-US" altLang="zh-CN" sz="2800" b="1" kern="100" dirty="0" err="1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zuǐ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）距：鸟类的嘴和爪，是争斗的工具。比喻战斗的武器。②观衅：窥伺敌人的间隙以便行动。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B23936-BFE1-3124-19DA-1668ABC12B6D}"/>
              </a:ext>
            </a:extLst>
          </p:cNvPr>
          <p:cNvSpPr txBox="1"/>
          <p:nvPr/>
        </p:nvSpPr>
        <p:spPr>
          <a:xfrm>
            <a:off x="143934" y="75735"/>
            <a:ext cx="2583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牛刀小试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71625E9-C032-206D-2311-E14F5AADB44B}"/>
              </a:ext>
            </a:extLst>
          </p:cNvPr>
          <p:cNvSpPr txBox="1"/>
          <p:nvPr/>
        </p:nvSpPr>
        <p:spPr>
          <a:xfrm>
            <a:off x="338667" y="3804409"/>
            <a:ext cx="11167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补充：崄（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xiǎn</a:t>
            </a:r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</a:t>
            </a:r>
            <a:r>
              <a:rPr lang="en-US" altLang="zh-CN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1.</a:t>
            </a:r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古同“险”。</a:t>
            </a:r>
            <a:r>
              <a:rPr lang="en-US" altLang="zh-CN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2.</a:t>
            </a:r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高峻的样子。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1625E9-C032-206D-2311-E14F5AADB44B}"/>
              </a:ext>
            </a:extLst>
          </p:cNvPr>
          <p:cNvSpPr txBox="1"/>
          <p:nvPr/>
        </p:nvSpPr>
        <p:spPr>
          <a:xfrm>
            <a:off x="338666" y="4327629"/>
            <a:ext cx="111675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2.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请设置一道关于本诗与苏轼</a:t>
            </a:r>
            <a:r>
              <a: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念奴娇</a:t>
            </a:r>
            <a:r>
              <a: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·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赤壁怀古</a:t>
            </a:r>
            <a:r>
              <a: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比较阅读的主观题，并拟好答案。（</a:t>
            </a:r>
            <a:r>
              <a: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6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分）</a:t>
            </a:r>
          </a:p>
        </p:txBody>
      </p:sp>
    </p:spTree>
    <p:extLst>
      <p:ext uri="{BB962C8B-B14F-4D97-AF65-F5344CB8AC3E}">
        <p14:creationId xmlns:p14="http://schemas.microsoft.com/office/powerpoint/2010/main" val="21061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22F9308-728E-8BF5-0BB5-5107A4D6BC73}"/>
              </a:ext>
            </a:extLst>
          </p:cNvPr>
          <p:cNvSpPr txBox="1"/>
          <p:nvPr/>
        </p:nvSpPr>
        <p:spPr>
          <a:xfrm>
            <a:off x="198967" y="75735"/>
            <a:ext cx="1116753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赤壁怀古  </a:t>
            </a:r>
          </a:p>
          <a:p>
            <a:pPr indent="342900" algn="ctr"/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苏辙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新破荆州得水军，鼓行夏口气如云。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千艘已共长江崄，百胜安知赤壁焚。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觜距①方强要一斗，君臣已定势三分。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古来伐国须观衅②，意突成功所未闻。</a:t>
            </a:r>
          </a:p>
          <a:p>
            <a:pPr indent="342900" algn="just"/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【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注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】①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觜（</a:t>
            </a:r>
            <a:r>
              <a:rPr lang="en-US" altLang="zh-CN" sz="2800" b="1" kern="100" dirty="0" err="1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zuǐ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）距：鸟类的嘴和爪，是争斗的工具。比喻战斗的武器。②观衅：窥伺敌人的间隙以便行动。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B23936-BFE1-3124-19DA-1668ABC12B6D}"/>
              </a:ext>
            </a:extLst>
          </p:cNvPr>
          <p:cNvSpPr txBox="1"/>
          <p:nvPr/>
        </p:nvSpPr>
        <p:spPr>
          <a:xfrm>
            <a:off x="143934" y="75735"/>
            <a:ext cx="2583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小组讨论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71625E9-C032-206D-2311-E14F5AADB44B}"/>
              </a:ext>
            </a:extLst>
          </p:cNvPr>
          <p:cNvSpPr txBox="1"/>
          <p:nvPr/>
        </p:nvSpPr>
        <p:spPr>
          <a:xfrm>
            <a:off x="338667" y="3804409"/>
            <a:ext cx="11167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补充：崄（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xiǎn</a:t>
            </a:r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</a:t>
            </a:r>
            <a:r>
              <a:rPr lang="en-US" altLang="zh-CN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1.</a:t>
            </a:r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古同“险”。</a:t>
            </a:r>
            <a:r>
              <a:rPr lang="en-US" altLang="zh-CN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2.</a:t>
            </a:r>
            <a:r>
              <a:rPr lang="zh-CN" altLang="en-US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高峻的样子。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1625E9-C032-206D-2311-E14F5AADB44B}"/>
              </a:ext>
            </a:extLst>
          </p:cNvPr>
          <p:cNvSpPr txBox="1"/>
          <p:nvPr/>
        </p:nvSpPr>
        <p:spPr>
          <a:xfrm>
            <a:off x="338666" y="4327629"/>
            <a:ext cx="111675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请大家小组讨论，补充、修改自己设置的题目和答案，然后组内推荐优秀出题员进行各组成果展示。</a:t>
            </a:r>
          </a:p>
        </p:txBody>
      </p:sp>
    </p:spTree>
    <p:extLst>
      <p:ext uri="{BB962C8B-B14F-4D97-AF65-F5344CB8AC3E}">
        <p14:creationId xmlns:p14="http://schemas.microsoft.com/office/powerpoint/2010/main" val="16395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22F9308-728E-8BF5-0BB5-5107A4D6BC73}"/>
              </a:ext>
            </a:extLst>
          </p:cNvPr>
          <p:cNvSpPr txBox="1"/>
          <p:nvPr/>
        </p:nvSpPr>
        <p:spPr>
          <a:xfrm>
            <a:off x="-152400" y="0"/>
            <a:ext cx="12344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/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赤壁怀古  </a:t>
            </a:r>
          </a:p>
          <a:p>
            <a:pPr indent="342900" algn="ctr"/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苏辙</a:t>
            </a:r>
          </a:p>
          <a:p>
            <a:pPr indent="342900" algn="ctr"/>
            <a:r>
              <a:rPr lang="zh-CN" altLang="en-US" sz="28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新破荆州得水军，鼓行夏口气如云。千艘已共长江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崄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，百胜安知赤壁焚。</a:t>
            </a:r>
          </a:p>
          <a:p>
            <a:pPr indent="342900" algn="ctr"/>
            <a:r>
              <a:rPr lang="zh-CN" altLang="en-US" sz="28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觜距方强要一斗，君臣已定势三分。古来伐国须观衅，意突成功所未闻。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B23936-BFE1-3124-19DA-1668ABC12B6D}"/>
              </a:ext>
            </a:extLst>
          </p:cNvPr>
          <p:cNvSpPr txBox="1"/>
          <p:nvPr/>
        </p:nvSpPr>
        <p:spPr>
          <a:xfrm>
            <a:off x="135467" y="0"/>
            <a:ext cx="2583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牛刀小试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A620EF-D6A0-8F0D-DB10-92821E9E5ED2}"/>
              </a:ext>
            </a:extLst>
          </p:cNvPr>
          <p:cNvSpPr txBox="1"/>
          <p:nvPr/>
        </p:nvSpPr>
        <p:spPr>
          <a:xfrm>
            <a:off x="287867" y="1815882"/>
            <a:ext cx="111675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（</a:t>
            </a:r>
            <a:r>
              <a:rPr lang="en-US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r>
              <a:rPr lang="zh-CN" altLang="en-US" sz="2800" b="1" kern="100" dirty="0">
                <a:solidFill>
                  <a:srgbClr val="0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内容不同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：①苏辙此诗写的是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曹操赤壁之战惨败之事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，而苏轼的</a:t>
            </a:r>
            <a:r>
              <a:rPr lang="en-US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念奴娇</a:t>
            </a:r>
            <a:r>
              <a:rPr lang="en-US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·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赤壁怀古</a:t>
            </a:r>
            <a:r>
              <a:rPr lang="en-US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则写的是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周瑜指挥孙刘联军大破曹操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，可见二者聚焦的历史人物不同。</a:t>
            </a:r>
            <a:endParaRPr lang="en-US" altLang="zh-CN" sz="2800" b="1" kern="1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342900" algn="just"/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（</a:t>
            </a:r>
            <a:r>
              <a:rPr lang="en-US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r>
              <a:rPr lang="zh-CN" altLang="en-US" sz="2800" b="1" kern="100" dirty="0">
                <a:solidFill>
                  <a:srgbClr val="0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情感不同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：苏辙此诗的尾联“古来伐国须观衅，意突成功所未闻”是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借对曹操失败的评论，表达了对当时的统治者宋神宗贸然进攻西夏的批判之情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。而苏轼“羽扇纶巾，谈笑间，樯橹灰飞烟灭。故国神游，多情应笑我，早生华发”，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则是借对古代战场的凭吊和对周瑜才略、气度、功业的追念，曲折地表达了作者怀才不遇、功业未就、老大未成的忧愤之情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543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1A620EF-D6A0-8F0D-DB10-92821E9E5ED2}"/>
              </a:ext>
            </a:extLst>
          </p:cNvPr>
          <p:cNvSpPr txBox="1"/>
          <p:nvPr/>
        </p:nvSpPr>
        <p:spPr>
          <a:xfrm>
            <a:off x="347133" y="131015"/>
            <a:ext cx="1116753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（</a:t>
            </a:r>
            <a:r>
              <a:rPr lang="en-US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r>
              <a:rPr lang="zh-CN" altLang="en-US" sz="2800" b="1" kern="100" dirty="0">
                <a:solidFill>
                  <a:srgbClr val="0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表达方式不同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：苏辙此诗前两联为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记叙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，写曹操新得水军，意气风发地带领千艘战船来攻，结果却落得火烧赤壁的下场；后两联是对曹操失败的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评论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，认为攻伐他国需要等待时机、准备充分，想要突然成功是不可能的。因此，苏辙是以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记叙、议论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为主。而苏轼上阕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描写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古战场的风光，雄奇险峻；下阕通过写少年英雄周瑜建功立业，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抒发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自己怀才不遇、功业未就、老大未成的忧愤之情。因此，苏轼是以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描写、抒情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为主。</a:t>
            </a:r>
          </a:p>
          <a:p>
            <a:pPr indent="342900" algn="just"/>
            <a:endParaRPr lang="zh-CN" altLang="en-US" sz="2800" b="1" kern="1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4659B8A-E71A-CFB8-9CC3-DE1C5D6B0642}"/>
              </a:ext>
            </a:extLst>
          </p:cNvPr>
          <p:cNvSpPr txBox="1"/>
          <p:nvPr/>
        </p:nvSpPr>
        <p:spPr>
          <a:xfrm>
            <a:off x="237066" y="3318570"/>
            <a:ext cx="1116753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（</a:t>
            </a:r>
            <a:r>
              <a:rPr lang="en-US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4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r>
              <a:rPr lang="zh-CN" altLang="en-US" sz="2800" b="1" kern="100" dirty="0">
                <a:solidFill>
                  <a:srgbClr val="0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风格不同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：苏辙从战争的起因开始分析，不掺杂感情色彩，保留了研究历史的严谨性，便于了解赤壁大战的始末，风格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朴实无华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理性客观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；而苏轼的作品更加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雄浑豪放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。全词借古抒怀，雄浑苍凉，大气磅礴，笔力遒劲，境界宏阔，将写景、咏史、抒情融为一体，更加追求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感性倾诉</a:t>
            </a:r>
            <a:r>
              <a:rPr lang="zh-CN" altLang="en-US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，给人以撼魂荡魄的艺术力量。</a:t>
            </a:r>
          </a:p>
          <a:p>
            <a:pPr indent="342900" algn="just"/>
            <a:endParaRPr lang="zh-CN" altLang="en-US" sz="2800" b="1" kern="1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065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22F9308-728E-8BF5-0BB5-5107A4D6BC73}"/>
              </a:ext>
            </a:extLst>
          </p:cNvPr>
          <p:cNvSpPr txBox="1"/>
          <p:nvPr/>
        </p:nvSpPr>
        <p:spPr>
          <a:xfrm>
            <a:off x="76200" y="83737"/>
            <a:ext cx="1204806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雪中寄李知诲判官</a:t>
            </a:r>
            <a:endParaRPr lang="en-US" altLang="zh-CN" sz="3200" b="1" kern="1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342900" algn="ctr"/>
            <a:r>
              <a:rPr lang="zh-CN" altLang="en-US" sz="32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方干</a:t>
            </a:r>
            <a:endParaRPr lang="en-US" altLang="zh-CN" sz="3200" kern="1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聚散联翩急复迟，解将华发两相欺。</a:t>
            </a:r>
            <a:endParaRPr lang="en-US" altLang="zh-CN" sz="3200" b="1" kern="1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虽云竹重先藏路，却讶巢倾不损枝。</a:t>
            </a:r>
            <a:endParaRPr lang="en-US" altLang="zh-CN" sz="3200" b="1" kern="1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入户便从风起后，照窗翻似月明时。</a:t>
            </a:r>
            <a:endParaRPr lang="en-US" altLang="zh-CN" sz="3200" b="1" kern="1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此时门巷无行迹，尘满尊罍谁得知。</a:t>
            </a:r>
            <a:endParaRPr lang="en-US" altLang="zh-CN" sz="3200" b="1" kern="1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342900" algn="ctr"/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【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注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】①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舍弟：指作者胞弟姚勖，时任毗陵刺史。茶山：指顾渚山，贡茶产地。②太府：此处指太府寺卿，太府寺是掌管钱帛、物资、贸易等的官署。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B23936-BFE1-3124-19DA-1668ABC12B6D}"/>
              </a:ext>
            </a:extLst>
          </p:cNvPr>
          <p:cNvSpPr txBox="1"/>
          <p:nvPr/>
        </p:nvSpPr>
        <p:spPr>
          <a:xfrm>
            <a:off x="67734" y="83737"/>
            <a:ext cx="2583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特别提醒：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1625E9-C032-206D-2311-E14F5AADB44B}"/>
              </a:ext>
            </a:extLst>
          </p:cNvPr>
          <p:cNvSpPr txBox="1"/>
          <p:nvPr/>
        </p:nvSpPr>
        <p:spPr>
          <a:xfrm>
            <a:off x="292100" y="3992499"/>
            <a:ext cx="11607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16.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诗歌尾联和</a:t>
            </a:r>
            <a:r>
              <a:rPr lang="zh-CN" altLang="en-US" sz="3200" b="1" kern="100" dirty="0">
                <a:solidFill>
                  <a:srgbClr val="000000"/>
                </a:solidFill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白居易</a:t>
            </a:r>
            <a:r>
              <a:rPr lang="en-US" altLang="zh-CN" sz="3200" b="1" kern="100" dirty="0">
                <a:solidFill>
                  <a:srgbClr val="000000"/>
                </a:solidFill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3200" b="1" kern="100" dirty="0">
                <a:solidFill>
                  <a:srgbClr val="000000"/>
                </a:solidFill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问刘十九</a:t>
            </a:r>
            <a:r>
              <a:rPr lang="en-US" altLang="zh-CN" sz="3200" b="1" kern="100" dirty="0">
                <a:solidFill>
                  <a:srgbClr val="000000"/>
                </a:solidFill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中</a:t>
            </a:r>
            <a:r>
              <a: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"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晚来天欲雪，能饮一杯无</a:t>
            </a:r>
            <a:r>
              <a: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"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相比，</a:t>
            </a:r>
            <a:r>
              <a:rPr lang="zh-CN" altLang="en-US" sz="3200" b="1" kern="100" dirty="0">
                <a:solidFill>
                  <a:srgbClr val="0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用意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有相同之处，但</a:t>
            </a:r>
            <a:r>
              <a:rPr lang="zh-CN" altLang="en-US" sz="3200" b="1" kern="100" dirty="0">
                <a:solidFill>
                  <a:srgbClr val="0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表达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更含蓄，</a:t>
            </a:r>
            <a:r>
              <a:rPr lang="zh-CN" altLang="en-US" sz="3200" b="1" kern="100" dirty="0">
                <a:solidFill>
                  <a:srgbClr val="0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意蕴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也更丰富，请作简要分析。（</a:t>
            </a:r>
            <a:r>
              <a: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6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分）</a:t>
            </a:r>
          </a:p>
        </p:txBody>
      </p:sp>
    </p:spTree>
    <p:extLst>
      <p:ext uri="{BB962C8B-B14F-4D97-AF65-F5344CB8AC3E}">
        <p14:creationId xmlns:p14="http://schemas.microsoft.com/office/powerpoint/2010/main" val="341937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22F9308-728E-8BF5-0BB5-5107A4D6BC73}"/>
              </a:ext>
            </a:extLst>
          </p:cNvPr>
          <p:cNvSpPr txBox="1"/>
          <p:nvPr/>
        </p:nvSpPr>
        <p:spPr>
          <a:xfrm>
            <a:off x="71967" y="75735"/>
            <a:ext cx="1204806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寄杨工部，闻毗陵舍弟自罨溪入茶山①  </a:t>
            </a:r>
            <a:endParaRPr lang="en-US" altLang="zh-CN" sz="3200" b="1" kern="1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342900" algn="ctr"/>
            <a:r>
              <a:rPr lang="zh-CN" altLang="en-US" sz="32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姚合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     </a:t>
            </a:r>
            <a:br>
              <a:rPr lang="zh-CN" altLang="en-US" sz="32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采茶溪路好，花影半浮沉。画舸僧同上，春山客共寻。</a:t>
            </a:r>
            <a:br>
              <a:rPr lang="zh-CN" altLang="en-US" sz="32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芳新生石际，幽嫩在山</a:t>
            </a:r>
            <a:r>
              <a:rPr lang="zh-CN" altLang="en-US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阴。色是春光染，香惊日气侵。</a:t>
            </a:r>
            <a:br>
              <a:rPr lang="zh-CN" altLang="en-US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zh-CN" altLang="en-US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试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尝应酒醒，封进定恩</a:t>
            </a:r>
            <a:r>
              <a:rPr lang="zh-CN" altLang="en-US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深。芳贻千里外，怡怡太府吟。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      </a:t>
            </a:r>
            <a:br>
              <a:rPr lang="zh-CN" altLang="en-US" sz="32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endParaRPr lang="en-US" altLang="zh-CN" sz="3200" b="1" kern="100" dirty="0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indent="342900" algn="ctr"/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【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注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】①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舍弟：指作者胞弟姚勖，时任毗陵刺史。茶山：指顾渚山，贡茶产地。②太府：此处指太府寺卿，太府寺是掌管钱帛、物资、贸易等的官署。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B23936-BFE1-3124-19DA-1668ABC12B6D}"/>
              </a:ext>
            </a:extLst>
          </p:cNvPr>
          <p:cNvSpPr txBox="1"/>
          <p:nvPr/>
        </p:nvSpPr>
        <p:spPr>
          <a:xfrm>
            <a:off x="143934" y="75735"/>
            <a:ext cx="2583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教考衔接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1625E9-C032-206D-2311-E14F5AADB44B}"/>
              </a:ext>
            </a:extLst>
          </p:cNvPr>
          <p:cNvSpPr txBox="1"/>
          <p:nvPr/>
        </p:nvSpPr>
        <p:spPr>
          <a:xfrm>
            <a:off x="292100" y="4135968"/>
            <a:ext cx="11607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16.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本诗的“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试尝应酒醒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”与</a:t>
            </a:r>
            <a:r>
              <a:rPr lang="zh-CN" altLang="en-US" sz="3200" b="1" kern="100" dirty="0">
                <a:solidFill>
                  <a:srgbClr val="000000"/>
                </a:solidFill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陆游</a:t>
            </a:r>
            <a:r>
              <a:rPr lang="en-US" altLang="zh-CN" sz="3200" b="1" kern="100" dirty="0">
                <a:solidFill>
                  <a:srgbClr val="000000"/>
                </a:solidFill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3200" b="1" kern="100" dirty="0">
                <a:solidFill>
                  <a:srgbClr val="000000"/>
                </a:solidFill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临安春雨初霁</a:t>
            </a:r>
            <a:r>
              <a:rPr lang="en-US" altLang="zh-CN" sz="3200" b="1" kern="100" dirty="0">
                <a:solidFill>
                  <a:srgbClr val="000000"/>
                </a:solidFill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中的“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晴窗细乳戏分茶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”都涉及“</a:t>
            </a:r>
            <a:r>
              <a:rPr lang="zh-CN" altLang="en-US" sz="3200" b="1" kern="1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茶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”，这两句在</a:t>
            </a:r>
            <a:r>
              <a:rPr lang="zh-CN" altLang="en-US" sz="3200" b="1" kern="100" dirty="0">
                <a:solidFill>
                  <a:srgbClr val="0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表达意图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上有何不同？请简要分析。</a:t>
            </a:r>
          </a:p>
        </p:txBody>
      </p:sp>
    </p:spTree>
    <p:extLst>
      <p:ext uri="{BB962C8B-B14F-4D97-AF65-F5344CB8AC3E}">
        <p14:creationId xmlns:p14="http://schemas.microsoft.com/office/powerpoint/2010/main" val="28140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69FBBCD-2015-DF10-BC1B-0560147E74B7}"/>
              </a:ext>
            </a:extLst>
          </p:cNvPr>
          <p:cNvGraphicFramePr>
            <a:graphicFrameLocks noGrp="1"/>
          </p:cNvGraphicFramePr>
          <p:nvPr/>
        </p:nvGraphicFramePr>
        <p:xfrm>
          <a:off x="287866" y="959341"/>
          <a:ext cx="4741336" cy="1242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5334">
                  <a:extLst>
                    <a:ext uri="{9D8B030D-6E8A-4147-A177-3AD203B41FA5}">
                      <a16:colId xmlns:a16="http://schemas.microsoft.com/office/drawing/2014/main" val="3151264043"/>
                    </a:ext>
                  </a:extLst>
                </a:gridCol>
                <a:gridCol w="1185334">
                  <a:extLst>
                    <a:ext uri="{9D8B030D-6E8A-4147-A177-3AD203B41FA5}">
                      <a16:colId xmlns:a16="http://schemas.microsoft.com/office/drawing/2014/main" val="352090368"/>
                    </a:ext>
                  </a:extLst>
                </a:gridCol>
                <a:gridCol w="1185334">
                  <a:extLst>
                    <a:ext uri="{9D8B030D-6E8A-4147-A177-3AD203B41FA5}">
                      <a16:colId xmlns:a16="http://schemas.microsoft.com/office/drawing/2014/main" val="2417813829"/>
                    </a:ext>
                  </a:extLst>
                </a:gridCol>
                <a:gridCol w="1185334">
                  <a:extLst>
                    <a:ext uri="{9D8B030D-6E8A-4147-A177-3AD203B41FA5}">
                      <a16:colId xmlns:a16="http://schemas.microsoft.com/office/drawing/2014/main" val="40727193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一模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16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总分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190288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endParaRPr lang="en-US" altLang="zh-CN" sz="2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1.37</a:t>
                      </a:r>
                      <a:endParaRPr lang="en-US" altLang="zh-CN" sz="2800" b="1" i="0" u="none" strike="noStrike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1.29</a:t>
                      </a:r>
                      <a:endParaRPr lang="en-US" altLang="zh-CN" sz="2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800" u="none" strike="noStrike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2.66</a:t>
                      </a:r>
                      <a:endParaRPr lang="en-US" altLang="zh-CN" sz="28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110521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8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五中</a:t>
                      </a:r>
                      <a:endParaRPr lang="zh-CN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1.36</a:t>
                      </a:r>
                      <a:endParaRPr lang="en-US" altLang="zh-CN" sz="2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1.37</a:t>
                      </a:r>
                      <a:endParaRPr lang="en-US" altLang="zh-CN" sz="2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8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2.73</a:t>
                      </a:r>
                      <a:endParaRPr lang="en-US" altLang="zh-CN" sz="2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3857946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3B423F9-1592-E047-CCE0-37719615AE8B}"/>
              </a:ext>
            </a:extLst>
          </p:cNvPr>
          <p:cNvGraphicFramePr>
            <a:graphicFrameLocks noGrp="1"/>
          </p:cNvGraphicFramePr>
          <p:nvPr/>
        </p:nvGraphicFramePr>
        <p:xfrm>
          <a:off x="287863" y="2652238"/>
          <a:ext cx="4682068" cy="1242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0517">
                  <a:extLst>
                    <a:ext uri="{9D8B030D-6E8A-4147-A177-3AD203B41FA5}">
                      <a16:colId xmlns:a16="http://schemas.microsoft.com/office/drawing/2014/main" val="944098634"/>
                    </a:ext>
                  </a:extLst>
                </a:gridCol>
                <a:gridCol w="1170517">
                  <a:extLst>
                    <a:ext uri="{9D8B030D-6E8A-4147-A177-3AD203B41FA5}">
                      <a16:colId xmlns:a16="http://schemas.microsoft.com/office/drawing/2014/main" val="321025743"/>
                    </a:ext>
                  </a:extLst>
                </a:gridCol>
                <a:gridCol w="1170517">
                  <a:extLst>
                    <a:ext uri="{9D8B030D-6E8A-4147-A177-3AD203B41FA5}">
                      <a16:colId xmlns:a16="http://schemas.microsoft.com/office/drawing/2014/main" val="3447764060"/>
                    </a:ext>
                  </a:extLst>
                </a:gridCol>
                <a:gridCol w="1170517">
                  <a:extLst>
                    <a:ext uri="{9D8B030D-6E8A-4147-A177-3AD203B41FA5}">
                      <a16:colId xmlns:a16="http://schemas.microsoft.com/office/drawing/2014/main" val="2190903267"/>
                    </a:ext>
                  </a:extLst>
                </a:gridCol>
              </a:tblGrid>
              <a:tr h="36817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二模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16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总分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5957603"/>
                  </a:ext>
                </a:extLst>
              </a:tr>
              <a:tr h="3681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endParaRPr lang="en-US" altLang="zh-CN" sz="2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2.06</a:t>
                      </a:r>
                      <a:endParaRPr lang="en-US" altLang="zh-CN" sz="2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0.46</a:t>
                      </a:r>
                      <a:endParaRPr lang="en-US" altLang="zh-CN" sz="2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800" u="none" strike="noStrike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2.52</a:t>
                      </a:r>
                      <a:endParaRPr lang="en-US" altLang="zh-CN" sz="28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2984229"/>
                  </a:ext>
                </a:extLst>
              </a:tr>
              <a:tr h="36817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800" u="none" strike="noStrike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五中</a:t>
                      </a:r>
                      <a:endParaRPr lang="zh-CN" altLang="en-US" sz="28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2.3</a:t>
                      </a:r>
                      <a:endParaRPr lang="en-US" altLang="zh-CN" sz="2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0.69</a:t>
                      </a:r>
                      <a:endParaRPr lang="en-US" altLang="zh-CN" sz="2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8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2.99</a:t>
                      </a:r>
                      <a:endParaRPr lang="en-US" altLang="zh-CN" sz="2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5114429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E4C242D-4C43-0CB8-A2B9-6917A1E557E3}"/>
              </a:ext>
            </a:extLst>
          </p:cNvPr>
          <p:cNvGraphicFramePr>
            <a:graphicFrameLocks noGrp="1"/>
          </p:cNvGraphicFramePr>
          <p:nvPr/>
        </p:nvGraphicFramePr>
        <p:xfrm>
          <a:off x="287863" y="4205762"/>
          <a:ext cx="4682072" cy="1242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0518">
                  <a:extLst>
                    <a:ext uri="{9D8B030D-6E8A-4147-A177-3AD203B41FA5}">
                      <a16:colId xmlns:a16="http://schemas.microsoft.com/office/drawing/2014/main" val="1072335966"/>
                    </a:ext>
                  </a:extLst>
                </a:gridCol>
                <a:gridCol w="1170518">
                  <a:extLst>
                    <a:ext uri="{9D8B030D-6E8A-4147-A177-3AD203B41FA5}">
                      <a16:colId xmlns:a16="http://schemas.microsoft.com/office/drawing/2014/main" val="3762801661"/>
                    </a:ext>
                  </a:extLst>
                </a:gridCol>
                <a:gridCol w="1170518">
                  <a:extLst>
                    <a:ext uri="{9D8B030D-6E8A-4147-A177-3AD203B41FA5}">
                      <a16:colId xmlns:a16="http://schemas.microsoft.com/office/drawing/2014/main" val="2778835425"/>
                    </a:ext>
                  </a:extLst>
                </a:gridCol>
                <a:gridCol w="1170518">
                  <a:extLst>
                    <a:ext uri="{9D8B030D-6E8A-4147-A177-3AD203B41FA5}">
                      <a16:colId xmlns:a16="http://schemas.microsoft.com/office/drawing/2014/main" val="2621899976"/>
                    </a:ext>
                  </a:extLst>
                </a:gridCol>
              </a:tblGrid>
              <a:tr h="35971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三模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16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总分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0783383"/>
                  </a:ext>
                </a:extLst>
              </a:tr>
              <a:tr h="359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endParaRPr lang="en-US" altLang="zh-CN" sz="2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1.58</a:t>
                      </a:r>
                      <a:endParaRPr lang="en-US" altLang="zh-CN" sz="2800" b="1" i="0" u="none" strike="noStrike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3.79</a:t>
                      </a:r>
                      <a:endParaRPr lang="en-US" altLang="zh-CN" sz="2800" b="1" i="0" u="none" strike="noStrike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80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5.37</a:t>
                      </a:r>
                      <a:endParaRPr lang="en-US" altLang="zh-CN" sz="2800" b="1" i="0" u="none" strike="noStrike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049096"/>
                  </a:ext>
                </a:extLst>
              </a:tr>
              <a:tr h="35971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800" u="none" strike="noStrike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五中</a:t>
                      </a:r>
                      <a:endParaRPr lang="zh-CN" altLang="en-US" sz="28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1.55</a:t>
                      </a:r>
                      <a:endParaRPr lang="en-US" altLang="zh-CN" sz="2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3.74</a:t>
                      </a:r>
                      <a:endParaRPr lang="en-US" altLang="zh-CN" sz="2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800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5.29</a:t>
                      </a:r>
                      <a:endParaRPr lang="en-US" altLang="zh-CN" sz="28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9582779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4A2161C3-486C-89F9-4D4D-52D3A473050A}"/>
              </a:ext>
            </a:extLst>
          </p:cNvPr>
          <p:cNvSpPr txBox="1"/>
          <p:nvPr/>
        </p:nvSpPr>
        <p:spPr>
          <a:xfrm>
            <a:off x="5029199" y="2618968"/>
            <a:ext cx="68749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zh-CN" altLang="en-US" sz="24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二模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24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赵文远见和用韵答之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辛弃疾</a:t>
            </a:r>
            <a:endParaRPr lang="en-US" altLang="zh-CN" sz="2400" b="1" kern="1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342900" algn="just"/>
            <a:r>
              <a:rPr lang="en-US" altLang="zh-CN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16.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诗的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颔联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讲述了怎样的生活经验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?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又蕴含了怎样的言外之意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?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请谈谈你的理解。</a:t>
            </a: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6</a:t>
            </a: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分）</a:t>
            </a:r>
            <a:endParaRPr lang="zh-CN" altLang="zh-CN" sz="2000" b="1" kern="100" dirty="0">
              <a:solidFill>
                <a:srgbClr val="161616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613F36-13E1-D405-A69C-E4A845A182C2}"/>
              </a:ext>
            </a:extLst>
          </p:cNvPr>
          <p:cNvSpPr txBox="1"/>
          <p:nvPr/>
        </p:nvSpPr>
        <p:spPr>
          <a:xfrm>
            <a:off x="5029199" y="727808"/>
            <a:ext cx="67310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zh-CN" altLang="en-US" sz="24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一模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24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与正夫、朋元游陈侍御园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24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范成大</a:t>
            </a:r>
            <a:endParaRPr lang="en-US" altLang="zh-CN" sz="2400" b="1" kern="1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342900" algn="just"/>
            <a:r>
              <a:rPr lang="en-US" altLang="zh-CN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16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．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尾联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中“尘满长裾席帽斜”描写了怎样的生活状态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?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这一联寄寓了作者怎样的情感态度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?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6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分）。</a:t>
            </a:r>
            <a:endParaRPr lang="zh-CN" altLang="zh-CN" sz="2000" b="1" kern="100" dirty="0">
              <a:solidFill>
                <a:srgbClr val="161616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223040-F6C8-D251-AEA3-F949F76639E6}"/>
              </a:ext>
            </a:extLst>
          </p:cNvPr>
          <p:cNvSpPr txBox="1"/>
          <p:nvPr/>
        </p:nvSpPr>
        <p:spPr>
          <a:xfrm>
            <a:off x="5029201" y="4225401"/>
            <a:ext cx="68749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zh-CN" altLang="en-US" sz="24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三模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24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念奴娇</a:t>
            </a:r>
            <a:r>
              <a:rPr lang="en-US" altLang="zh-CN" sz="24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·</a:t>
            </a:r>
            <a:r>
              <a:rPr lang="zh-CN" altLang="en-US" sz="24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过小孤山</a:t>
            </a:r>
            <a:r>
              <a:rPr lang="en-US" altLang="zh-CN" sz="24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24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秦观</a:t>
            </a:r>
            <a:endParaRPr lang="en-US" altLang="zh-CN" sz="2400" b="1" kern="100" dirty="0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indent="342900" algn="just"/>
            <a:r>
              <a:rPr lang="en-US" altLang="zh-CN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16.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秦观是“苏门四学士”之一，师从苏轼，试分析此词所受到的</a:t>
            </a:r>
            <a:r>
              <a:rPr lang="en-US" altLang="zh-CN" sz="2400" b="1" u="sng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2400" b="1" u="sng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念奴娇</a:t>
            </a:r>
            <a:r>
              <a:rPr lang="en-US" altLang="zh-CN" sz="2400" b="1" u="sng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·</a:t>
            </a:r>
            <a:r>
              <a:rPr lang="zh-CN" altLang="en-US" sz="2400" b="1" u="sng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赤壁怀古</a:t>
            </a:r>
            <a:r>
              <a:rPr lang="en-US" altLang="zh-CN" sz="2400" b="1" u="sng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的影响。</a:t>
            </a:r>
            <a:r>
              <a:rPr lang="zh-CN" altLang="zh-CN" sz="20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6</a:t>
            </a: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分）</a:t>
            </a:r>
            <a:r>
              <a:rPr lang="zh-CN" altLang="en-US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zh-CN" altLang="en-US" sz="2400" b="1" kern="100" dirty="0">
                <a:solidFill>
                  <a:srgbClr val="00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教考衔接</a:t>
            </a:r>
            <a:r>
              <a:rPr lang="zh-CN" altLang="en-US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</a:t>
            </a:r>
            <a:endParaRPr lang="zh-CN" altLang="zh-CN" sz="2000" b="1" kern="100" dirty="0">
              <a:solidFill>
                <a:srgbClr val="161616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3CA547-D356-4D53-C488-38C61B795319}"/>
              </a:ext>
            </a:extLst>
          </p:cNvPr>
          <p:cNvSpPr txBox="1"/>
          <p:nvPr/>
        </p:nvSpPr>
        <p:spPr>
          <a:xfrm>
            <a:off x="227194" y="90986"/>
            <a:ext cx="2583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模考回顾</a:t>
            </a:r>
          </a:p>
        </p:txBody>
      </p:sp>
    </p:spTree>
    <p:extLst>
      <p:ext uri="{BB962C8B-B14F-4D97-AF65-F5344CB8AC3E}">
        <p14:creationId xmlns:p14="http://schemas.microsoft.com/office/powerpoint/2010/main" val="1165215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27193" y="90986"/>
            <a:ext cx="115982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>
                <a:ea typeface="宋体" panose="02010600030101010101" pitchFamily="2" charset="-122"/>
              </a:rPr>
              <a:t>16.本诗的“试尝应酒醒”与陆游《临安春雨初霁》中的“晴窗细乳戏分茶”都涉及“茶”，这两句在</a:t>
            </a:r>
            <a:r>
              <a:rPr 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表达意图上有何不同</a:t>
            </a:r>
            <a:r>
              <a:rPr lang="zh-CN" sz="2800" b="1" dirty="0">
                <a:ea typeface="宋体" panose="02010600030101010101" pitchFamily="2" charset="-122"/>
              </a:rPr>
              <a:t>？请简要分析。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545" y="1228397"/>
            <a:ext cx="11598910" cy="440120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【参考答案】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①“试尝应酒醒”一句中，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“试尝”指鉴定茶的品质，品质好方可封装进贡，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表现了姚勖对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采茶进贡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一事的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慎重细心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；“应酒醒”为诗人的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揣测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，意在说明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茶叶品质优良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②陆诗的“晴窗细乳戏分茶”一句，用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戏玩烹茶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表现诗人在临安寓所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等待召见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时的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无聊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，含蓄表达了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报国无门、蹉跎岁月的无奈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87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/>
          <p:nvPr/>
        </p:nvSpPr>
        <p:spPr>
          <a:xfrm>
            <a:off x="127001" y="349317"/>
            <a:ext cx="12003747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年全国甲卷）阅读下面这首宋诗，完成下面小题。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和南丰先生出山之作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陈师道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侧径篮舁两眼明②，出山犹带骨毛清③。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白云笑我还多事，流水随人合有情。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不及鸟飞浑自在，羡他僧住便平生。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未能与世全无意，起为苍生试一鸣。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注释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】①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南丰先生：即曾巩，陈师道敬重仰慕的师长。②侧径：狭窄的路，篮舁：竹轿。③骨毛清：谓超凡脱俗，具有神仙之姿。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．在陈师道看来，曾巩是如何处理“仕”与“隐”的关系的？请简要分析。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548B9B4-F26A-F623-FEE6-13E3FF1EB35C}"/>
              </a:ext>
            </a:extLst>
          </p:cNvPr>
          <p:cNvSpPr txBox="1"/>
          <p:nvPr/>
        </p:nvSpPr>
        <p:spPr>
          <a:xfrm>
            <a:off x="0" y="0"/>
            <a:ext cx="2583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教考衔接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3D4260-3782-A1E9-550F-FEDCD67C3574}"/>
              </a:ext>
            </a:extLst>
          </p:cNvPr>
          <p:cNvSpPr txBox="1"/>
          <p:nvPr/>
        </p:nvSpPr>
        <p:spPr>
          <a:xfrm>
            <a:off x="161860" y="4608883"/>
            <a:ext cx="119340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zh-CN" altLang="en-US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统编版必修上册：陶渊明</a:t>
            </a:r>
            <a:r>
              <a:rPr lang="en-US" altLang="zh-CN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归园田居</a:t>
            </a:r>
            <a:r>
              <a:rPr lang="en-US" altLang="zh-CN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和曹操</a:t>
            </a:r>
            <a:r>
              <a:rPr lang="en-US" altLang="zh-CN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短歌行</a:t>
            </a:r>
            <a:r>
              <a:rPr lang="en-US" altLang="zh-CN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》</a:t>
            </a:r>
          </a:p>
          <a:p>
            <a:pPr indent="342900" algn="just"/>
            <a:r>
              <a: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比较曹操与陶渊明的人生志趣与生命追求，探讨他们人生的不同选择，进而理解两位诗人各自的生命思考。</a:t>
            </a:r>
          </a:p>
        </p:txBody>
      </p:sp>
    </p:spTree>
    <p:extLst>
      <p:ext uri="{BB962C8B-B14F-4D97-AF65-F5344CB8AC3E}">
        <p14:creationId xmlns:p14="http://schemas.microsoft.com/office/powerpoint/2010/main" val="37167408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/>
          <p:nvPr/>
        </p:nvSpPr>
        <p:spPr>
          <a:xfrm>
            <a:off x="123911" y="292038"/>
            <a:ext cx="12068089" cy="42165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2019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年全国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Ⅲ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卷）阅读下面这首唐诗，完成下面小题。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插田歌（节选）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刘禹锡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冈头花草齐，燕子东西飞。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田塍望如线，白水光参差。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农妇白纻裙，农父绿蓑衣。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齐唱郢中歌，嘤咛如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竹枝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．与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酬乐天扬州初逢席上见赠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相比，这几句诗的语言风格有什么不同？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548B9B4-F26A-F623-FEE6-13E3FF1EB35C}"/>
              </a:ext>
            </a:extLst>
          </p:cNvPr>
          <p:cNvSpPr txBox="1"/>
          <p:nvPr/>
        </p:nvSpPr>
        <p:spPr>
          <a:xfrm>
            <a:off x="93133" y="0"/>
            <a:ext cx="2583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教考衔接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3D4260-3782-A1E9-550F-FEDCD67C3574}"/>
              </a:ext>
            </a:extLst>
          </p:cNvPr>
          <p:cNvSpPr txBox="1"/>
          <p:nvPr/>
        </p:nvSpPr>
        <p:spPr>
          <a:xfrm>
            <a:off x="134061" y="4344369"/>
            <a:ext cx="119340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zh-CN" altLang="en-US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统编版必修上册：</a:t>
            </a:r>
            <a:r>
              <a:rPr lang="en-US" altLang="zh-CN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芣苢</a:t>
            </a:r>
            <a:r>
              <a:rPr lang="en-US" altLang="zh-CN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和杨万里</a:t>
            </a:r>
            <a:r>
              <a:rPr lang="en-US" altLang="zh-CN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插秧歌</a:t>
            </a:r>
            <a:r>
              <a:rPr lang="en-US" altLang="zh-CN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》</a:t>
            </a:r>
          </a:p>
          <a:p>
            <a:pPr indent="342900" algn="just"/>
            <a:r>
              <a: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同样是描写劳动场景，</a:t>
            </a:r>
            <a:r>
              <a: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芣苢</a:t>
            </a:r>
            <a:r>
              <a: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和</a:t>
            </a:r>
            <a:r>
              <a: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插秧歌</a:t>
            </a:r>
            <a:r>
              <a:rPr lang="en-US" altLang="zh-CN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32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有什么不同？</a:t>
            </a:r>
            <a:endParaRPr lang="en-US" altLang="zh-CN" sz="3200" b="1" kern="1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342900" algn="just"/>
            <a:r>
              <a:rPr lang="zh-CN" altLang="en-US" sz="3200" b="1" kern="1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（表现手法、思想主旨、语言风格等）</a:t>
            </a:r>
            <a:endParaRPr lang="en-US" altLang="zh-CN" sz="3200" b="1" kern="1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47171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548B9B4-F26A-F623-FEE6-13E3FF1EB35C}"/>
              </a:ext>
            </a:extLst>
          </p:cNvPr>
          <p:cNvSpPr txBox="1"/>
          <p:nvPr/>
        </p:nvSpPr>
        <p:spPr>
          <a:xfrm>
            <a:off x="93133" y="0"/>
            <a:ext cx="2583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教考衔接（隐性）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92FF95-6BCF-C630-1B94-437AC1944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869" y="749532"/>
            <a:ext cx="9821333" cy="511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55664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22F9308-728E-8BF5-0BB5-5107A4D6BC73}"/>
              </a:ext>
            </a:extLst>
          </p:cNvPr>
          <p:cNvSpPr txBox="1"/>
          <p:nvPr/>
        </p:nvSpPr>
        <p:spPr>
          <a:xfrm>
            <a:off x="808567" y="75270"/>
            <a:ext cx="1116753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/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2020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年浙江卷）阅读下面两首诗，完成各题。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秋江送别  </a:t>
            </a:r>
          </a:p>
          <a:p>
            <a:pPr indent="342900" algn="ctr"/>
            <a:r>
              <a:rPr lang="en-US" altLang="zh-CN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[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唐</a:t>
            </a:r>
            <a:r>
              <a:rPr lang="en-US" altLang="zh-CN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]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王勃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归舟归骑俨成行，江南江北互相望。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谁谓波澜才一水，已觉山川是两乡。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送柴侍御  </a:t>
            </a:r>
          </a:p>
          <a:p>
            <a:pPr indent="342900" algn="ctr"/>
            <a:r>
              <a:rPr lang="en-US" altLang="zh-CN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[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唐</a:t>
            </a:r>
            <a:r>
              <a:rPr lang="en-US" altLang="zh-CN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]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王昌龄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沅水通波接武冈，送君不觉有离伤。</a:t>
            </a:r>
          </a:p>
          <a:p>
            <a:pPr indent="342900" algn="ctr"/>
            <a:r>
              <a:rPr lang="zh-CN" altLang="en-US" sz="32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青山一道同云雨，明月何曾是两乡？</a:t>
            </a:r>
          </a:p>
          <a:p>
            <a:pPr indent="342900" algn="ctr"/>
            <a:r>
              <a:rPr lang="en-US" altLang="zh-CN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．这两首送别诗在情感上，</a:t>
            </a:r>
            <a:r>
              <a:rPr lang="en-US" altLang="zh-CN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秋江送别</a:t>
            </a:r>
            <a:r>
              <a:rPr lang="en-US" altLang="zh-CN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突出</a:t>
            </a:r>
            <a:r>
              <a:rPr lang="en-US" altLang="zh-CN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；而</a:t>
            </a:r>
            <a:r>
              <a:rPr lang="en-US" altLang="zh-CN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送柴侍御</a:t>
            </a:r>
            <a:r>
              <a:rPr lang="en-US" altLang="zh-CN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突出</a:t>
            </a:r>
            <a:r>
              <a:rPr lang="en-US" altLang="zh-CN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，与王勃</a:t>
            </a:r>
            <a:r>
              <a:rPr lang="en-US" altLang="zh-CN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送杜少府之任蜀川</a:t>
            </a:r>
            <a:r>
              <a:rPr lang="en-US" altLang="zh-CN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中的“海内存知己，天涯若比邻”情怀类似。（</a:t>
            </a:r>
            <a:r>
              <a:rPr lang="en-US" altLang="zh-CN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B23936-BFE1-3124-19DA-1668ABC12B6D}"/>
              </a:ext>
            </a:extLst>
          </p:cNvPr>
          <p:cNvSpPr txBox="1"/>
          <p:nvPr/>
        </p:nvSpPr>
        <p:spPr>
          <a:xfrm>
            <a:off x="67734" y="75735"/>
            <a:ext cx="2583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真题回顾</a:t>
            </a:r>
          </a:p>
        </p:txBody>
      </p:sp>
    </p:spTree>
    <p:extLst>
      <p:ext uri="{BB962C8B-B14F-4D97-AF65-F5344CB8AC3E}">
        <p14:creationId xmlns:p14="http://schemas.microsoft.com/office/powerpoint/2010/main" val="8063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22F9308-728E-8BF5-0BB5-5107A4D6BC73}"/>
              </a:ext>
            </a:extLst>
          </p:cNvPr>
          <p:cNvSpPr txBox="1"/>
          <p:nvPr/>
        </p:nvSpPr>
        <p:spPr>
          <a:xfrm>
            <a:off x="361950" y="0"/>
            <a:ext cx="114681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/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．这两首送别诗在情感上，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秋江送别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突出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；而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送柴侍御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突出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，与王勃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送杜少府之任蜀川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中的“海内存知己，天涯若比邻”情怀类似。（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A2FC5C-BD19-9FAF-470E-526F76D89320}"/>
              </a:ext>
            </a:extLst>
          </p:cNvPr>
          <p:cNvSpPr txBox="1"/>
          <p:nvPr/>
        </p:nvSpPr>
        <p:spPr>
          <a:xfrm>
            <a:off x="8585201" y="-8467"/>
            <a:ext cx="2583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感伤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31BB48C-2F0F-D22B-4745-7A95A4440EF7}"/>
              </a:ext>
            </a:extLst>
          </p:cNvPr>
          <p:cNvSpPr txBox="1"/>
          <p:nvPr/>
        </p:nvSpPr>
        <p:spPr>
          <a:xfrm>
            <a:off x="2548468" y="453198"/>
            <a:ext cx="2583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达观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A5990C-E0EA-9F18-D3F0-ADC3CE30A496}"/>
              </a:ext>
            </a:extLst>
          </p:cNvPr>
          <p:cNvSpPr txBox="1"/>
          <p:nvPr/>
        </p:nvSpPr>
        <p:spPr>
          <a:xfrm>
            <a:off x="516467" y="1557403"/>
            <a:ext cx="11108266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</a:p>
          <a:p>
            <a:pPr indent="0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本题考查考生对诗歌内容的理解和对思想感情的把握。 把握诗歌的情感，可从两方面入手，一方面从诗歌本身抓住诗歌标题、意象意境、情感关键词、表达技巧等进行分析；另一方面也可以结合诗人经历、创作心境及创作背景等因素来理解。 </a:t>
            </a:r>
          </a:p>
          <a:p>
            <a:pPr indent="0"/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4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6A5990C-E0EA-9F18-D3F0-ADC3CE30A496}"/>
              </a:ext>
            </a:extLst>
          </p:cNvPr>
          <p:cNvSpPr txBox="1"/>
          <p:nvPr/>
        </p:nvSpPr>
        <p:spPr>
          <a:xfrm>
            <a:off x="381000" y="109604"/>
            <a:ext cx="11108266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秋江送别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王勃</a:t>
            </a:r>
          </a:p>
          <a:p>
            <a:pPr indent="0"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归舟归骑俨成行，江南江北互相望。</a:t>
            </a:r>
          </a:p>
          <a:p>
            <a:pPr indent="0"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谁谓波澜才一水，已觉山川是两乡。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74D5DED-B93B-7A17-1517-11F4B73C093D}"/>
              </a:ext>
            </a:extLst>
          </p:cNvPr>
          <p:cNvSpPr txBox="1"/>
          <p:nvPr/>
        </p:nvSpPr>
        <p:spPr>
          <a:xfrm>
            <a:off x="702734" y="1731638"/>
            <a:ext cx="11108266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大意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</a:p>
          <a:p>
            <a:pPr indent="0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江面上返乡的船只来来往往，仿佛列成队，江边归家的车马熙熙攘攘，好像排成行，江水南北两岸思念的人儿在遥遥地互相眺望；在依依不舍的离别时刻，谁能说这波涛汹涌的大江仅仅是一条水流呢，由于被江水隔断，早觉得两岸的山川已属不同人的家乡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作者以山川、归舟等意象表达了依依别情和悠悠乡情，尤其是后两句，由于离别，江水不再是一个小区域，而成了两个不同世界的分界线，流露的是分别的伤感。 </a:t>
            </a:r>
          </a:p>
          <a:p>
            <a:pPr indent="0"/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5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6A5990C-E0EA-9F18-D3F0-ADC3CE30A496}"/>
              </a:ext>
            </a:extLst>
          </p:cNvPr>
          <p:cNvSpPr txBox="1"/>
          <p:nvPr/>
        </p:nvSpPr>
        <p:spPr>
          <a:xfrm>
            <a:off x="381000" y="109604"/>
            <a:ext cx="11108266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送柴侍御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王昌龄</a:t>
            </a:r>
          </a:p>
          <a:p>
            <a:pPr indent="0"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沅水通波接武冈，送君不觉有离伤。</a:t>
            </a:r>
          </a:p>
          <a:p>
            <a:pPr indent="0"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青山一道同云雨，明月何曾是两乡？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74D5DED-B93B-7A17-1517-11F4B73C093D}"/>
              </a:ext>
            </a:extLst>
          </p:cNvPr>
          <p:cNvSpPr txBox="1"/>
          <p:nvPr/>
        </p:nvSpPr>
        <p:spPr>
          <a:xfrm>
            <a:off x="804335" y="1646970"/>
            <a:ext cx="11108266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大意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</a:p>
          <a:p>
            <a:pPr indent="0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沅江的波浪连接着武冈，送你不觉得有离别的伤感。你我一路相连的青山共沐风雨，同顶一轮明月又何曾身处两地呢？诗中写与好友分离，自然不免有点儿伤感，但作者却宽慰友人：我们虽阻隔青山，却可以“同云雨”，虽人分两地，却可以共明月，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因而没有一般送别诗通常所流露出的那种缠绵悱恻的情绪，更多的是“海内存知己，天涯若比邻”的达观。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222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22F9308-728E-8BF5-0BB5-5107A4D6BC73}"/>
              </a:ext>
            </a:extLst>
          </p:cNvPr>
          <p:cNvSpPr txBox="1"/>
          <p:nvPr/>
        </p:nvSpPr>
        <p:spPr>
          <a:xfrm>
            <a:off x="361950" y="0"/>
            <a:ext cx="114681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/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．前人评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送柴侍御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》“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翻新脱妙”。比较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秋江送别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送柴侍御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两诗的后两句，分析后者写法的妙处。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A5990C-E0EA-9F18-D3F0-ADC3CE30A496}"/>
              </a:ext>
            </a:extLst>
          </p:cNvPr>
          <p:cNvSpPr txBox="1"/>
          <p:nvPr/>
        </p:nvSpPr>
        <p:spPr>
          <a:xfrm>
            <a:off x="465667" y="1125603"/>
            <a:ext cx="11108266" cy="5509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参考答案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</a:p>
          <a:p>
            <a:pPr indent="0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32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意象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运用上，王勃诗的意象隐于句内；王昌龄诗将青山、明月两个意象前置，形象鲜明突出，富有象征意义（青山象征思念，明月暗示友情），意境开阔。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②空间处理上，王勃诗化近为远，强调心理距离之远，为送别诗传统写法（如谢朓诗有“何况隔两乡”）；王昌龄诗则化远为近，强调心理距离之近，是创新性的表达。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  <a:r>
              <a:rPr lang="zh-CN" altLang="en-US" sz="32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抒情方式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上，王勃诗以议论直接表达，意尽句中；王昌龄诗融情入景，反诘收尾，余韵悠长。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indent="0"/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201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27193" y="90986"/>
            <a:ext cx="115982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>
                <a:ea typeface="宋体" panose="02010600030101010101" pitchFamily="2" charset="-122"/>
              </a:rPr>
              <a:t>16.本诗的“试尝应酒醒”与陆游《临安春雨初霁》中的“晴窗细乳戏分茶”都涉及“茶”，这两句在</a:t>
            </a:r>
            <a:r>
              <a:rPr 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表达意图上有何不同</a:t>
            </a:r>
            <a:r>
              <a:rPr lang="zh-CN" sz="2800" b="1" dirty="0">
                <a:ea typeface="宋体" panose="02010600030101010101" pitchFamily="2" charset="-122"/>
              </a:rPr>
              <a:t>？请简要分析。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545" y="1228397"/>
            <a:ext cx="11598910" cy="440120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【参考答案】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①“试尝应酒醒”一句中，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“试尝”指鉴定茶的品质，品质好方可封装进贡，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表现了姚勖对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采茶进贡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一事的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慎重细心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；“应酒醒”为诗人的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揣测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，意在说明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茶叶品质优良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②陆诗的“晴窗细乳戏分茶”一句，用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戏玩烹茶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表现诗人在临安寓所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等待召见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时的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无聊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，含蓄表达了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报国无门、蹉跎岁月的无奈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8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A700448-C5D3-A3EF-9595-9E9BD7F0B4F8}"/>
              </a:ext>
            </a:extLst>
          </p:cNvPr>
          <p:cNvSpPr txBox="1"/>
          <p:nvPr/>
        </p:nvSpPr>
        <p:spPr>
          <a:xfrm>
            <a:off x="1819986" y="134891"/>
            <a:ext cx="367594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三模诗歌小分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9C9FAB-949C-5486-6D76-E5C9F901B442}"/>
              </a:ext>
            </a:extLst>
          </p:cNvPr>
          <p:cNvSpPr txBox="1"/>
          <p:nvPr/>
        </p:nvSpPr>
        <p:spPr>
          <a:xfrm>
            <a:off x="2254788" y="2716848"/>
            <a:ext cx="2583740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分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分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分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分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分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分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306BB4B-77B9-88A8-8709-8AD51A39E979}"/>
              </a:ext>
            </a:extLst>
          </p:cNvPr>
          <p:cNvGraphicFramePr>
            <a:graphicFrameLocks noGrp="1"/>
          </p:cNvGraphicFramePr>
          <p:nvPr/>
        </p:nvGraphicFramePr>
        <p:xfrm>
          <a:off x="880533" y="975307"/>
          <a:ext cx="4546600" cy="148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547436799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1648561995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905620337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345919316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CCCCCC"/>
                          </a:highligh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endParaRPr lang="zh-CN" altLang="en-US" sz="32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CCCCCC"/>
                        </a:highligh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</a:t>
                      </a:r>
                      <a:endParaRPr lang="en-US" altLang="zh-CN" sz="3200" b="1" i="0" u="none" strike="noStrike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16</a:t>
                      </a:r>
                      <a:endParaRPr lang="zh-CN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u="none" strike="noStrike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诗歌</a:t>
                      </a:r>
                      <a:endParaRPr lang="zh-CN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77615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r>
                        <a:rPr lang="zh-CN" altLang="en-US" sz="3200" u="none" strike="noStrike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班</a:t>
                      </a:r>
                      <a:endParaRPr lang="en-US" altLang="zh-CN" sz="3200" b="1" i="0" u="none" strike="noStrike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1.58</a:t>
                      </a:r>
                      <a:endParaRPr lang="en-US" altLang="zh-CN" sz="3200" b="1" i="0" u="none" strike="noStrike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3.79</a:t>
                      </a:r>
                      <a:endParaRPr lang="en-US" altLang="zh-CN" sz="3200" b="1" i="0" u="none" strike="noStrike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5.37</a:t>
                      </a:r>
                      <a:endParaRPr lang="en-US" altLang="zh-CN" sz="3200" b="1" i="0" u="none" strike="noStrike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88978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200" u="none" strike="noStrike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年级</a:t>
                      </a:r>
                      <a:endParaRPr lang="zh-CN" altLang="en-US" sz="3200" b="1" i="0" u="none" strike="noStrike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1.55</a:t>
                      </a:r>
                      <a:endParaRPr lang="en-US" altLang="zh-CN" sz="3200" b="1" i="0" u="none" strike="noStrike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3.74</a:t>
                      </a:r>
                      <a:endParaRPr lang="en-US" altLang="zh-CN" sz="3200" b="1" i="0" u="none" strike="noStrike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u="none" strike="noStrike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5.29</a:t>
                      </a:r>
                      <a:endParaRPr lang="en-US" altLang="zh-CN" sz="3200" b="1" i="0" u="none" strike="noStrike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4859100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1340FBD-6988-F5BF-74B4-2519C4E81A35}"/>
              </a:ext>
            </a:extLst>
          </p:cNvPr>
          <p:cNvGraphicFramePr>
            <a:graphicFrameLocks noGrp="1"/>
          </p:cNvGraphicFramePr>
          <p:nvPr/>
        </p:nvGraphicFramePr>
        <p:xfrm>
          <a:off x="6764869" y="404860"/>
          <a:ext cx="4140200" cy="5227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5050">
                  <a:extLst>
                    <a:ext uri="{9D8B030D-6E8A-4147-A177-3AD203B41FA5}">
                      <a16:colId xmlns:a16="http://schemas.microsoft.com/office/drawing/2014/main" val="3980004481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1270094903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3756768770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1113404651"/>
                    </a:ext>
                  </a:extLst>
                </a:gridCol>
              </a:tblGrid>
              <a:tr h="3245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陈妤菲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u="none" strike="noStrike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9541951"/>
                  </a:ext>
                </a:extLst>
              </a:tr>
              <a:tr h="3245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刘斯甜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u="none" strike="noStrike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95476999"/>
                  </a:ext>
                </a:extLst>
              </a:tr>
              <a:tr h="3245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杨佩祺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u="none" strike="noStrike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80502967"/>
                  </a:ext>
                </a:extLst>
              </a:tr>
              <a:tr h="22723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张好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u="none" strike="noStrike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9843611"/>
                  </a:ext>
                </a:extLst>
              </a:tr>
              <a:tr h="3245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陈佩喻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0099157"/>
                  </a:ext>
                </a:extLst>
              </a:tr>
              <a:tr h="3245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芮卓研</a:t>
                      </a:r>
                      <a:endParaRPr lang="zh-CN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03701175"/>
                  </a:ext>
                </a:extLst>
              </a:tr>
              <a:tr h="22723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李晨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u="none" strike="noStrike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1038676"/>
                  </a:ext>
                </a:extLst>
              </a:tr>
              <a:tr h="3245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余欣玥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2211763"/>
                  </a:ext>
                </a:extLst>
              </a:tr>
              <a:tr h="3245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刘若欣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5543150"/>
                  </a:ext>
                </a:extLst>
              </a:tr>
              <a:tr h="3245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邓昕岚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28563335"/>
                  </a:ext>
                </a:extLst>
              </a:tr>
              <a:tr h="22723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金婷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>
                          <a:effectLst/>
                        </a:rPr>
                        <a:t>3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 dirty="0">
                          <a:effectLst/>
                        </a:rPr>
                        <a:t>4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u="none" strike="noStrike" dirty="0">
                          <a:effectLst/>
                        </a:rPr>
                        <a:t>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4108156"/>
                  </a:ext>
                </a:extLst>
              </a:tr>
              <a:tr h="3245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王陆璐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>
                          <a:effectLst/>
                        </a:rPr>
                        <a:t>3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 dirty="0">
                          <a:effectLst/>
                        </a:rPr>
                        <a:t>4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u="none" strike="noStrike" dirty="0">
                          <a:effectLst/>
                        </a:rPr>
                        <a:t>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0059211"/>
                  </a:ext>
                </a:extLst>
              </a:tr>
              <a:tr h="3245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单馨瑶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>
                          <a:effectLst/>
                        </a:rPr>
                        <a:t>3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>
                          <a:effectLst/>
                        </a:rPr>
                        <a:t>4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u="none" strike="noStrike" dirty="0">
                          <a:effectLst/>
                        </a:rPr>
                        <a:t>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04268536"/>
                  </a:ext>
                </a:extLst>
              </a:tr>
              <a:tr h="3245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叶思涵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>
                          <a:effectLst/>
                        </a:rPr>
                        <a:t>3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u="none" strike="noStrike">
                          <a:effectLst/>
                        </a:rPr>
                        <a:t>4</a:t>
                      </a:r>
                      <a:endParaRPr lang="en-US" altLang="zh-CN" sz="24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u="none" strike="noStrike" dirty="0">
                          <a:effectLst/>
                        </a:rPr>
                        <a:t>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1424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554211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1004D282-400C-4BC8-A5B6-C59FD13B489E}"/>
              </a:ext>
            </a:extLst>
          </p:cNvPr>
          <p:cNvSpPr txBox="1"/>
          <p:nvPr/>
        </p:nvSpPr>
        <p:spPr>
          <a:xfrm>
            <a:off x="205050" y="151179"/>
            <a:ext cx="11604644" cy="600164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康古籍真竹W3" panose="02020309000000000000" charset="-122"/>
              </a:rPr>
              <a:t>赏析：</a:t>
            </a:r>
            <a:r>
              <a:rPr lang="zh-CN" altLang="en-US" sz="32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写景都是</a:t>
            </a:r>
            <a:r>
              <a:rPr lang="zh-CN" altLang="en-US" sz="3200" b="1" dirty="0">
                <a:solidFill>
                  <a:srgbClr val="333333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从大处着笔，写得大气磅礴，境界宏阔</a:t>
            </a:r>
            <a:r>
              <a:rPr lang="zh-CN" altLang="en-US" sz="32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。</a:t>
            </a:r>
            <a:r>
              <a:rPr lang="zh-CN" altLang="en-US" sz="3200" b="1" dirty="0">
                <a:solidFill>
                  <a:srgbClr val="333333"/>
                </a:solidFill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本词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壮思逸飞，境界开阔</a:t>
            </a:r>
            <a:r>
              <a:rPr lang="zh-CN" altLang="en-US" sz="32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，是秦观词中少有的豪放之作。上阕第一句，先写长江的水势，“滚滚”“激浪”来形容水流湍急，第二句奇峰突现，一座高峻的山峰，挡住了汹涌的江水。第三句，将此山傲立此处的原因，想象为天公设立，使此山有了中流砥柱的神韵，既表明小孤山这座挺立急流中的山峰是造化的杰作，不可多得，又进一步衬托了小孤山所处环境的凶险，可谓神来之笔。而</a:t>
            </a:r>
            <a:r>
              <a:rPr lang="en-US" altLang="zh-CN" sz="3200" b="1" dirty="0">
                <a:solidFill>
                  <a:srgbClr val="333333"/>
                </a:solidFill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《</a:t>
            </a:r>
            <a:r>
              <a:rPr lang="zh-CN" altLang="en-US" sz="3200" b="1" dirty="0">
                <a:solidFill>
                  <a:srgbClr val="333333"/>
                </a:solidFill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赤壁怀古</a:t>
            </a:r>
            <a:r>
              <a:rPr lang="en-US" altLang="zh-CN" sz="3200" b="1" dirty="0">
                <a:solidFill>
                  <a:srgbClr val="333333"/>
                </a:solidFill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》</a:t>
            </a:r>
            <a:r>
              <a:rPr lang="zh-CN" altLang="en-US" sz="32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上阕以描写赤壁矶风起浪涌的自然风景为主，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意境开阔博大，感慨隐约深沉</a:t>
            </a:r>
            <a:r>
              <a:rPr lang="zh-CN" altLang="en-US" sz="32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。起笔凌云健举，包举有力。将浩荡江流与千古人事并收笔下。“乱石”以下五句是写江水腾涌的壮观景象。其中“穿”“拍”“卷”等动词用得形象生动。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872FE2D-4738-4D46-BBDF-9B2C41CD475B}"/>
              </a:ext>
            </a:extLst>
          </p:cNvPr>
          <p:cNvSpPr txBox="1"/>
          <p:nvPr/>
        </p:nvSpPr>
        <p:spPr>
          <a:xfrm>
            <a:off x="382304" y="1520785"/>
            <a:ext cx="1142739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51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1004D282-400C-4BC8-A5B6-C59FD13B489E}"/>
              </a:ext>
            </a:extLst>
          </p:cNvPr>
          <p:cNvSpPr txBox="1"/>
          <p:nvPr/>
        </p:nvSpPr>
        <p:spPr>
          <a:xfrm>
            <a:off x="73243" y="0"/>
            <a:ext cx="11913705" cy="63094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    </a:t>
            </a:r>
            <a:r>
              <a:rPr lang="zh-CN" altLang="en-US" sz="3200" b="1" dirty="0">
                <a:solidFill>
                  <a:srgbClr val="333333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巧用修辞</a:t>
            </a:r>
            <a:r>
              <a:rPr lang="zh-CN" altLang="en-US" sz="32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。</a:t>
            </a:r>
            <a:r>
              <a:rPr lang="zh-CN" altLang="en-US" sz="3200" b="1" dirty="0">
                <a:solidFill>
                  <a:srgbClr val="333333"/>
                </a:solidFill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本词</a:t>
            </a:r>
            <a:r>
              <a:rPr lang="zh-CN" altLang="en-US" sz="32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“激浪飞珠溅雪”运用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比喻</a:t>
            </a:r>
            <a:r>
              <a:rPr lang="zh-CN" altLang="en-US" sz="32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手法，把飞溅的浪花比喻为白雪，</a:t>
            </a:r>
            <a:r>
              <a:rPr lang="en-US" altLang="zh-CN" sz="3200" b="1" dirty="0">
                <a:solidFill>
                  <a:srgbClr val="333333"/>
                </a:solidFill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《</a:t>
            </a:r>
            <a:r>
              <a:rPr lang="zh-CN" altLang="en-US" sz="3200" b="1" dirty="0">
                <a:solidFill>
                  <a:srgbClr val="333333"/>
                </a:solidFill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赤壁怀古</a:t>
            </a:r>
            <a:r>
              <a:rPr lang="en-US" altLang="zh-CN" sz="3200" b="1" dirty="0">
                <a:solidFill>
                  <a:srgbClr val="333333"/>
                </a:solidFill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》</a:t>
            </a:r>
            <a:r>
              <a:rPr lang="en-US" altLang="zh-CN" sz="32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“</a:t>
            </a:r>
            <a:r>
              <a:rPr lang="zh-CN" altLang="en-US" sz="32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卷起千堆雪”也运用比喻，把浪花比喻为白雪，形象生动。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    </a:t>
            </a:r>
            <a:r>
              <a:rPr lang="zh-CN" altLang="en-US" sz="3200" b="1" dirty="0">
                <a:solidFill>
                  <a:srgbClr val="333333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将写景、抒情融为一体（情景交融）</a:t>
            </a:r>
            <a:r>
              <a:rPr lang="zh-CN" altLang="en-US" sz="32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，两词都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借阔大之景抒发旷达之情</a:t>
            </a:r>
            <a:r>
              <a:rPr lang="zh-CN" altLang="en-US" sz="32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。</a:t>
            </a:r>
            <a:r>
              <a:rPr lang="zh-CN" altLang="en-US" sz="3200" b="1" dirty="0">
                <a:solidFill>
                  <a:srgbClr val="333333"/>
                </a:solidFill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本词</a:t>
            </a:r>
            <a:r>
              <a:rPr lang="zh-CN" altLang="en-US" sz="32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上阕写长江的磅礴气势，写小孤山的奇峰突起，下阕以两岸群山为衬托，以汹涌江水的退缩烘托小孤山在中流屹立。阔大之景体现旷达之情。</a:t>
            </a:r>
            <a:r>
              <a:rPr lang="zh-CN" altLang="en-US" sz="3200" b="1" dirty="0">
                <a:solidFill>
                  <a:srgbClr val="333333"/>
                </a:solidFill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苏词</a:t>
            </a:r>
            <a:r>
              <a:rPr lang="zh-CN" altLang="en-US" sz="32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康古籍真竹W3" panose="02020309000000000000" charset="-122"/>
              </a:rPr>
              <a:t>上阕咏赤壁，前三句不仅写出了大江的气势，而且把千古英雄人物都概括进来，表达了对英雄的向往之情。“乱”“穿”“惊”“拍”“卷”等词语的运用，精妙独到地勾画了古战场的险要形势，写出了它的雄奇壮丽景象，从而表现了词人不甘沉沦，积极进取，奋发向上的英雄豪迈本色。</a:t>
            </a:r>
          </a:p>
          <a:p>
            <a:pPr>
              <a:spcBef>
                <a:spcPct val="50000"/>
              </a:spcBef>
            </a:pP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华康古籍真竹W3" panose="02020309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4090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360" y="450850"/>
            <a:ext cx="10852150" cy="5053965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11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寄杨工部，闻毗陵舍弟自罨溪入茶山①  姚合</a:t>
            </a:r>
            <a:br>
              <a:rPr lang="zh-CN" altLang="en-US" sz="311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</a:br>
            <a:r>
              <a:rPr lang="en-US" altLang="zh-CN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</a:t>
            </a:r>
            <a:br>
              <a:rPr lang="en-US" altLang="zh-CN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</a:br>
            <a:r>
              <a:rPr lang="en-US" altLang="zh-CN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</a:t>
            </a:r>
            <a:r>
              <a:rPr lang="zh-CN" altLang="en-US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采茶溪路好，花影半浮沉。</a:t>
            </a:r>
            <a:br>
              <a:rPr lang="zh-CN" altLang="en-US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</a:br>
            <a:r>
              <a:rPr lang="en-US" altLang="zh-CN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</a:t>
            </a:r>
            <a:r>
              <a:rPr lang="zh-CN" altLang="en-US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画舸僧同上，春山客共寻。</a:t>
            </a:r>
            <a:br>
              <a:rPr lang="zh-CN" altLang="en-US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</a:br>
            <a:r>
              <a:rPr lang="en-US" altLang="zh-CN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</a:t>
            </a:r>
            <a:r>
              <a:rPr lang="zh-CN" altLang="en-US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芳新生石际，幽嫩在山阴。</a:t>
            </a:r>
            <a:br>
              <a:rPr lang="zh-CN" altLang="en-US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</a:br>
            <a:r>
              <a:rPr lang="en-US" altLang="zh-CN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</a:t>
            </a:r>
            <a:r>
              <a:rPr lang="zh-CN" altLang="en-US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色是春光染，香惊日气侵。</a:t>
            </a:r>
            <a:br>
              <a:rPr lang="zh-CN" altLang="en-US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</a:br>
            <a:r>
              <a:rPr lang="en-US" altLang="zh-CN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</a:t>
            </a:r>
            <a:r>
              <a:rPr lang="zh-CN" altLang="en-US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试尝应酒醒，封进定恩深。</a:t>
            </a:r>
            <a:br>
              <a:rPr lang="zh-CN" altLang="en-US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</a:br>
            <a:r>
              <a:rPr lang="en-US" altLang="zh-CN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</a:t>
            </a:r>
            <a:r>
              <a:rPr lang="zh-CN" altLang="en-US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芳贻千里外，怡怡太府吟。</a:t>
            </a:r>
            <a:br>
              <a:rPr lang="zh-CN" altLang="en-US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</a:br>
            <a:br>
              <a:rPr lang="zh-CN" altLang="en-US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</a:br>
            <a:r>
              <a:rPr lang="zh-CN" altLang="en-US" sz="3110" b="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【注】①舍弟：指作者胞弟姚勖，时任毗陵刺史。茶山：指顾渚山，贡茶产地。②太府：此处指太府寺卿，太府寺是掌管钱帛、物资、贸易等的官署。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22160" y="1494155"/>
            <a:ext cx="4138930" cy="17532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阅读时注意：不要遗漏“题目”、作者、注释。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891" y="276225"/>
            <a:ext cx="7058660" cy="5692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译文：</a:t>
            </a:r>
            <a:endParaRPr lang="zh-CN" altLang="en-US" sz="2800" dirty="0"/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寄送给杨工部，听说我的弟弟自罨溪进入了茶山。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采茶的小路很美好，花影儿在水中时隐时现。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与僧人一同登上画船，春山上的客人亦一同寻觅。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芳香新鲜生长在石头间，幽嫩的茶叶隐藏在山阴处。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色彩被春光染上，香气惊扰了日光的气息。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我试着品尝，应该能醒酒，将它封存进去表达深深的恩情。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芳馨的茶叶将送到千里之外，令人愉悦地在太府吟咏。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620" y="128270"/>
            <a:ext cx="4348480" cy="651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6906" y="378097"/>
            <a:ext cx="10836820" cy="53651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no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赏析：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这首诗词以细腻的笔触描绘了茶山的景色，通过独特的比喻手法，表达了茶叶的美丽与香气的吸引力。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诗人运用色彩、香气等</a:t>
            </a:r>
            <a:r>
              <a:rPr lang="zh-CN" altLang="en-US" sz="36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感官形象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，将茶叶的魅力展现得淋漓尽致。诗词中的画船与僧人、春山上的客人等形象营造了一种</a:t>
            </a:r>
            <a:r>
              <a:rPr lang="zh-CN" altLang="en-US" sz="36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宁静祥和的氛围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。此外，诗人还通过</a:t>
            </a:r>
            <a:r>
              <a:rPr lang="zh-CN" altLang="en-US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将茶叶作为礼物送给杨工部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，表达了对收信人的</a:t>
            </a:r>
            <a:r>
              <a:rPr lang="zh-CN" altLang="en-US" sz="36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感激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之情，展示了诗人的情感细腻和善于表达的能力。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27193" y="90986"/>
            <a:ext cx="115982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>
                <a:ea typeface="宋体" panose="02010600030101010101" pitchFamily="2" charset="-122"/>
              </a:rPr>
              <a:t>16.本诗的“试尝应酒醒”与陆游《临安春雨初霁》中的“晴窗细乳戏分茶”都涉及“茶”，这两句在</a:t>
            </a:r>
            <a:r>
              <a:rPr 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表达意图上有何不同</a:t>
            </a:r>
            <a:r>
              <a:rPr lang="zh-CN" sz="2800" b="1" dirty="0">
                <a:ea typeface="宋体" panose="02010600030101010101" pitchFamily="2" charset="-122"/>
              </a:rPr>
              <a:t>？请简要分析。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545" y="1044121"/>
            <a:ext cx="11598910" cy="4955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【参考答案】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①“试尝应酒醒”一句中，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“试尝”指鉴定茶的品质，品质好方可封装进贡，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表现了姚勖对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采茶进贡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一事的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慎重细心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；“应酒醒”为诗人的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揣测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，意在说明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茶叶品质优良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②陆诗的“晴窗细乳戏分茶”一句，用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戏玩烹茶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表现诗人在临安寓所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等待召见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时的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无聊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，含蓄表达了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报国无门、蹉跎岁月的无奈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" y="0"/>
            <a:ext cx="12190095" cy="50107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-4445" y="5462905"/>
            <a:ext cx="12190095" cy="14122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60" y="5809615"/>
            <a:ext cx="4485640" cy="10655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rcRect l="-2066"/>
          <a:stretch>
            <a:fillRect/>
          </a:stretch>
        </p:blipFill>
        <p:spPr>
          <a:xfrm>
            <a:off x="10309860" y="5700395"/>
            <a:ext cx="1726565" cy="93726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3A2C99F-E199-1629-359A-C85E2716E69C}"/>
              </a:ext>
            </a:extLst>
          </p:cNvPr>
          <p:cNvSpPr txBox="1"/>
          <p:nvPr/>
        </p:nvSpPr>
        <p:spPr>
          <a:xfrm>
            <a:off x="2115717" y="2073095"/>
            <a:ext cx="884861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6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高考诗歌鉴赏之比较阅读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0EF611-974E-7E10-F9ED-042C23D7DF02}"/>
              </a:ext>
            </a:extLst>
          </p:cNvPr>
          <p:cNvSpPr txBox="1"/>
          <p:nvPr/>
        </p:nvSpPr>
        <p:spPr>
          <a:xfrm>
            <a:off x="2781719" y="3314818"/>
            <a:ext cx="80810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2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【学习目标】</a:t>
            </a:r>
          </a:p>
          <a:p>
            <a:pPr algn="l"/>
            <a:r>
              <a:rPr lang="en-US" altLang="zh-CN" sz="2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熟知高考诗歌鉴赏比较阅读的设题角度。</a:t>
            </a:r>
          </a:p>
          <a:p>
            <a:pPr algn="l"/>
            <a:r>
              <a:rPr lang="en-US" altLang="zh-CN" sz="2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掌握高考诗歌比较鉴赏的解题思路和方法。</a:t>
            </a:r>
          </a:p>
          <a:p>
            <a:pPr algn="l"/>
            <a:r>
              <a:rPr lang="en-US" altLang="zh-CN" sz="2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28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培养观察细致、分析深刻、逻辑严密的思维能力。</a:t>
            </a:r>
            <a:endParaRPr lang="zh-CN" altLang="zh-CN" sz="20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0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4579C93-8B98-0F1C-085C-977851DF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8" y="565150"/>
            <a:ext cx="9414932" cy="57277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2E1E68E-7DA3-E591-7258-409952BB7B1D}"/>
              </a:ext>
            </a:extLst>
          </p:cNvPr>
          <p:cNvSpPr txBox="1"/>
          <p:nvPr/>
        </p:nvSpPr>
        <p:spPr>
          <a:xfrm>
            <a:off x="252594" y="0"/>
            <a:ext cx="2583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考点分析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3B3785D-39A0-7990-588C-EA9E4055C7BB}"/>
              </a:ext>
            </a:extLst>
          </p:cNvPr>
          <p:cNvSpPr txBox="1"/>
          <p:nvPr/>
        </p:nvSpPr>
        <p:spPr>
          <a:xfrm>
            <a:off x="9477729" y="1332435"/>
            <a:ext cx="114793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意象的作用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B6BC6B-6FF7-7A1C-FB20-7F9C4DCEFBAB}"/>
              </a:ext>
            </a:extLst>
          </p:cNvPr>
          <p:cNvSpPr txBox="1"/>
          <p:nvPr/>
        </p:nvSpPr>
        <p:spPr>
          <a:xfrm>
            <a:off x="9596261" y="4970989"/>
            <a:ext cx="99553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意象、情感、写法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923533-2A37-5B9B-7674-09043B5983E4}"/>
              </a:ext>
            </a:extLst>
          </p:cNvPr>
          <p:cNvSpPr txBox="1"/>
          <p:nvPr/>
        </p:nvSpPr>
        <p:spPr>
          <a:xfrm>
            <a:off x="9596262" y="3703820"/>
            <a:ext cx="99553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表达方式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7DEA897-8706-2CD9-C1DB-55B85A50EC05}"/>
              </a:ext>
            </a:extLst>
          </p:cNvPr>
          <p:cNvSpPr txBox="1"/>
          <p:nvPr/>
        </p:nvSpPr>
        <p:spPr>
          <a:xfrm>
            <a:off x="9596262" y="2436651"/>
            <a:ext cx="99553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表达技巧</a:t>
            </a:r>
          </a:p>
        </p:txBody>
      </p:sp>
    </p:spTree>
    <p:extLst>
      <p:ext uri="{BB962C8B-B14F-4D97-AF65-F5344CB8AC3E}">
        <p14:creationId xmlns:p14="http://schemas.microsoft.com/office/powerpoint/2010/main" val="15631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DCBB2F8-D7A4-1AD5-EB06-69027BA17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67" y="321733"/>
            <a:ext cx="10210800" cy="445346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ADEE312-122C-8742-0C6D-FAE43602097B}"/>
              </a:ext>
            </a:extLst>
          </p:cNvPr>
          <p:cNvSpPr txBox="1"/>
          <p:nvPr/>
        </p:nvSpPr>
        <p:spPr>
          <a:xfrm>
            <a:off x="1694391" y="4908521"/>
            <a:ext cx="1159827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思考：高考诗歌鉴赏比较阅读常见设题角度有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u="sng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等。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endParaRPr lang="zh-CN" altLang="en-US" sz="2800" b="1" dirty="0">
              <a:ea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5532A6-6EBA-993E-13C5-BF871C0D9E7A}"/>
              </a:ext>
            </a:extLst>
          </p:cNvPr>
          <p:cNvSpPr txBox="1"/>
          <p:nvPr/>
        </p:nvSpPr>
        <p:spPr>
          <a:xfrm>
            <a:off x="10222795" y="1034762"/>
            <a:ext cx="995537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情感、写法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F55B46-251D-A83C-A914-854D5DC669D6}"/>
              </a:ext>
            </a:extLst>
          </p:cNvPr>
          <p:cNvSpPr txBox="1"/>
          <p:nvPr/>
        </p:nvSpPr>
        <p:spPr>
          <a:xfrm>
            <a:off x="10222795" y="3617095"/>
            <a:ext cx="995537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语言风格</a:t>
            </a:r>
          </a:p>
        </p:txBody>
      </p:sp>
    </p:spTree>
    <p:extLst>
      <p:ext uri="{BB962C8B-B14F-4D97-AF65-F5344CB8AC3E}">
        <p14:creationId xmlns:p14="http://schemas.microsoft.com/office/powerpoint/2010/main" val="39622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F1CE8034-CDB2-529B-DA35-23C8362FD219}"/>
              </a:ext>
            </a:extLst>
          </p:cNvPr>
          <p:cNvSpPr/>
          <p:nvPr/>
        </p:nvSpPr>
        <p:spPr>
          <a:xfrm>
            <a:off x="142526" y="0"/>
            <a:ext cx="11700933" cy="49552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设题角度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诗歌</a:t>
            </a:r>
            <a:r>
              <a:rPr lang="zh-CN" altLang="en-US" sz="36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形象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比较（人物、事物、景物形象）（意象、意境）</a:t>
            </a:r>
          </a:p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诗歌</a:t>
            </a:r>
            <a:r>
              <a:rPr lang="zh-CN" altLang="en-US" sz="36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语言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比较（炼字、炼句、语言风格）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诗歌内容、情感基调、</a:t>
            </a:r>
            <a:r>
              <a:rPr lang="zh-CN" altLang="en-US" sz="36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思想感情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比较</a:t>
            </a:r>
          </a:p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36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表达技巧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比较（修辞手法、表现手法、表达方式、篇章结构）</a:t>
            </a:r>
          </a:p>
          <a:p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/>
          <p:nvPr/>
        </p:nvSpPr>
        <p:spPr>
          <a:xfrm>
            <a:off x="227194" y="-470735"/>
            <a:ext cx="11476829" cy="51398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念奴娇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过小孤山</a:t>
            </a:r>
          </a:p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宋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秦观①</a:t>
            </a: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长江滚滚，东流去，激浪飞珠溅雪。独见一峰青崒嵂②，当住中流万折。应是天公，恐他澜倒，特向江心设。屹然今古，舟郎指点争说。</a:t>
            </a: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岸边无数青山，萦回紫翠，掩映云千叠。都让洪涛恣汹涌，却把此峰孤绝。薄暮烟扉，高空日焕，谙历阴晴彻。行人过此，为君几度击楫。</a:t>
            </a:r>
          </a:p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注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】①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秦观一生坎坷，所写诗词，高古沉重，寄托身世，感人至深。②崒嵂：</a:t>
            </a:r>
            <a:r>
              <a:rPr lang="en-US" altLang="zh-CN" sz="24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zú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lǜ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，高峻貌。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7D2384A-94E7-F572-0C9F-96BAEA7A13FC}"/>
              </a:ext>
            </a:extLst>
          </p:cNvPr>
          <p:cNvSpPr txBox="1"/>
          <p:nvPr/>
        </p:nvSpPr>
        <p:spPr>
          <a:xfrm>
            <a:off x="227194" y="90986"/>
            <a:ext cx="2583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三模试卷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FE6EC65-33FE-4FB2-7B62-22BA7284AF4C}"/>
              </a:ext>
            </a:extLst>
          </p:cNvPr>
          <p:cNvSpPr txBox="1"/>
          <p:nvPr/>
        </p:nvSpPr>
        <p:spPr>
          <a:xfrm>
            <a:off x="300563" y="4673135"/>
            <a:ext cx="111675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16.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秦观是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苏门四学士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之一，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师从苏轼，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试分析此词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所</a:t>
            </a: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受到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《念奴娇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·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赤壁怀古》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</a:t>
            </a: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影响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。（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6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分）</a:t>
            </a:r>
            <a:endParaRPr lang="zh-CN" altLang="zh-CN" sz="2400" b="1" kern="100" dirty="0">
              <a:solidFill>
                <a:srgbClr val="161616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731C3F2A-0546-304C-AEF0-BAFFFD335575}"/>
              </a:ext>
            </a:extLst>
          </p:cNvPr>
          <p:cNvSpPr/>
          <p:nvPr/>
        </p:nvSpPr>
        <p:spPr>
          <a:xfrm>
            <a:off x="357585" y="-418095"/>
            <a:ext cx="11476829" cy="33855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念奴娇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过小孤山</a:t>
            </a:r>
          </a:p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宋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秦观①</a:t>
            </a: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长江滚滚，东流去，激浪飞珠溅雪。独见一峰青崒嵂②，</a:t>
            </a:r>
            <a:r>
              <a:rPr lang="zh-CN" altLang="en-US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住中流万折。应是天公，恐他</a:t>
            </a:r>
            <a:r>
              <a:rPr lang="zh-CN" altLang="en-US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澜倒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，特向江心设。</a:t>
            </a:r>
            <a:r>
              <a:rPr lang="zh-CN" altLang="en-US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屹然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今古，舟郎指点争说。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岸边无数青山，</a:t>
            </a:r>
            <a:r>
              <a:rPr lang="zh-CN" altLang="en-US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萦回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紫翠，掩映云千叠。都让洪涛</a:t>
            </a:r>
            <a:r>
              <a:rPr lang="zh-CN" altLang="en-US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恣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汹涌，却把此峰孤绝。薄暮</a:t>
            </a:r>
            <a:r>
              <a:rPr lang="zh-CN" altLang="en-US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烟扉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，高空日</a:t>
            </a:r>
            <a:r>
              <a:rPr lang="zh-CN" altLang="en-US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焕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谙历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阴晴彻。行人过此，为君几度</a:t>
            </a:r>
            <a:r>
              <a:rPr lang="zh-CN" altLang="en-US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击楫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注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】①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秦观一生坎坷，所写诗词，高古沉重，寄托身世，感人至深。②崒嵂：</a:t>
            </a:r>
            <a:r>
              <a:rPr lang="en-US" altLang="zh-CN" sz="20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zú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lǜ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，高峻貌。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2DB8AB-2891-34C2-7DBF-DDBC6EF214E2}"/>
              </a:ext>
            </a:extLst>
          </p:cNvPr>
          <p:cNvSpPr/>
          <p:nvPr/>
        </p:nvSpPr>
        <p:spPr>
          <a:xfrm>
            <a:off x="531954" y="2501780"/>
            <a:ext cx="11476829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当：阻挡。               澜倒：狂澜倾倒。比喻某种势力，风气发展凶猛。</a:t>
            </a: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屹然：屹立的样子。       萦回：回旋环绕。</a:t>
            </a: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恣：放纵；没有拘束。     烟扉：云烟弥漫。</a:t>
            </a: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焕：明亮                 谙历：熟习，有经验。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击楫：敲拍船桨。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晋书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祖逖传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记载：祖逖带兵北伐时，渡江到中流，他击楫立誓说：“祖逖不能清中原而复济者，有如大江。”后来用“击楫”或“击楫中流”表示慷慨激昂的报国壮志。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33f1082f30ee4203b8ad17a0fb838f67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3c1b815b607e1b850c5cca"/>
  <p:tag name="KSO_WM_CHIP_XID" val="623c1b815b607e1b850c6024"/>
  <p:tag name="KSO_WM_SLIDE_BACKGROUND_TYPE" val="general"/>
  <p:tag name="KSO_WM_TAG_VERSION" val="1.0"/>
  <p:tag name="KSO_WM_TEMPLATE_CATEGORY" val="chip"/>
  <p:tag name="KSO_WM_TEMPLATE_INDEX" val="20222223"/>
  <p:tag name="KSO_WM_UNIT_DEC_AREA_ID" val="367a87abaaf0458796b069e8bc813c8c"/>
  <p:tag name="KSO_WM_UNIT_DEC_CHANGEPICRESERVED" val="1"/>
  <p:tag name="KSO_WM_UNIT_DEC_SUPPORTCHANGEPIC" val="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ID" val="chip20222223_1*i*1"/>
  <p:tag name="KSO_WM_UNIT_INDEX" val="1"/>
  <p:tag name="KSO_WM_UNIT_SM_LIMIT_TYPE" val="2"/>
  <p:tag name="KSO_WM_UNIT_SUBTYPE" val="v"/>
  <p:tag name="KSO_WM_UNIT_TYPE" val="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222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222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87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222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2222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222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" val="1"/>
  <p:tag name="KSO_WM_UNIT_TEXT_FILL_FORE_SCHEMECOLOR_INDEX_BRIGHTNESS" val="0.15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" val="1"/>
  <p:tag name="KSO_WM_UNIT_TEXT_FILL_FORE_SCHEMECOLOR_INDEX_BRIGHTNESS" val="0.15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" val="1"/>
  <p:tag name="KSO_WM_UNIT_TEXT_FILL_FORE_SCHEMECOLOR_INDEX_BRIGHTNESS" val="0.15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5065</Words>
  <Application>Microsoft Office PowerPoint</Application>
  <PresentationFormat>宽屏</PresentationFormat>
  <Paragraphs>346</Paragraphs>
  <Slides>35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仓耳天群行楷 W01</vt:lpstr>
      <vt:lpstr>等线</vt:lpstr>
      <vt:lpstr>等线 Light</vt:lpstr>
      <vt:lpstr>黑体</vt:lpstr>
      <vt:lpstr>华文仿宋</vt:lpstr>
      <vt:lpstr>华文琥珀</vt:lpstr>
      <vt:lpstr>楷体</vt:lpstr>
      <vt:lpstr>宋体</vt:lpstr>
      <vt:lpstr>微软雅黑</vt:lpstr>
      <vt:lpstr>Arial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寄杨工部，闻毗陵舍弟自罨溪入茶山①  姚合                      采茶溪路好，花影半浮沉。           画舸僧同上，春山客共寻。           芳新生石际，幽嫩在山阴。           色是春光染，香惊日气侵。           试尝应酒醒，封进定恩深。           芳贻千里外，怡怡太府吟。  【注】①舍弟：指作者胞弟姚勖，时任毗陵刺史。茶山：指顾渚山，贡茶产地。②太府：此处指太府寺卿，太府寺是掌管钱帛、物资、贸易等的官署。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HW</dc:creator>
  <cp:lastModifiedBy>HW</cp:lastModifiedBy>
  <cp:revision>91</cp:revision>
  <dcterms:created xsi:type="dcterms:W3CDTF">2024-05-27T02:32:45Z</dcterms:created>
  <dcterms:modified xsi:type="dcterms:W3CDTF">2024-06-17T08:56:23Z</dcterms:modified>
</cp:coreProperties>
</file>