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86" r:id="rId5"/>
    <p:sldId id="263" r:id="rId6"/>
    <p:sldId id="318" r:id="rId7"/>
    <p:sldId id="256" r:id="rId8"/>
    <p:sldId id="317" r:id="rId9"/>
    <p:sldId id="259" r:id="rId10"/>
    <p:sldId id="316" r:id="rId11"/>
    <p:sldId id="265" r:id="rId12"/>
    <p:sldId id="266" r:id="rId13"/>
    <p:sldId id="267" r:id="rId14"/>
    <p:sldId id="268" r:id="rId15"/>
    <p:sldId id="288" r:id="rId16"/>
    <p:sldId id="270" r:id="rId17"/>
    <p:sldId id="287" r:id="rId18"/>
    <p:sldId id="289" r:id="rId19"/>
    <p:sldId id="290" r:id="rId20"/>
    <p:sldId id="344" r:id="rId21"/>
    <p:sldId id="293" r:id="rId22"/>
    <p:sldId id="294" r:id="rId23"/>
    <p:sldId id="291" r:id="rId24"/>
    <p:sldId id="275" r:id="rId25"/>
    <p:sldId id="276" r:id="rId26"/>
    <p:sldId id="292" r:id="rId27"/>
    <p:sldId id="345" r:id="rId28"/>
    <p:sldId id="295" r:id="rId29"/>
    <p:sldId id="296" r:id="rId30"/>
    <p:sldId id="312" r:id="rId31"/>
    <p:sldId id="359" r:id="rId32"/>
    <p:sldId id="311" r:id="rId33"/>
    <p:sldId id="284" r:id="rId34"/>
    <p:sldId id="285" r:id="rId35"/>
  </p:sldIdLst>
  <p:sldSz cx="18288000" cy="10287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78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image" Target="../media/image1.png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14.png"/><Relationship Id="rId7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tags" Target="../tags/tag14.xml"/><Relationship Id="rId4" Type="http://schemas.openxmlformats.org/officeDocument/2006/relationships/image" Target="../media/image12.png"/><Relationship Id="rId3" Type="http://schemas.openxmlformats.org/officeDocument/2006/relationships/tags" Target="../tags/tag1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12.xml"/><Relationship Id="rId19" Type="http://schemas.openxmlformats.org/officeDocument/2006/relationships/image" Target="../media/image16.png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image" Target="../media/image15.png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4.xml"/><Relationship Id="rId2" Type="http://schemas.openxmlformats.org/officeDocument/2006/relationships/image" Target="../media/image17.png"/><Relationship Id="rId1" Type="http://schemas.openxmlformats.org/officeDocument/2006/relationships/tags" Target="../tags/tag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19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4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tags" Target="../tags/tag48.xml"/><Relationship Id="rId2" Type="http://schemas.openxmlformats.org/officeDocument/2006/relationships/image" Target="../media/image22.png"/><Relationship Id="rId1" Type="http://schemas.openxmlformats.org/officeDocument/2006/relationships/tags" Target="../tags/tag4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3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76.xml"/><Relationship Id="rId7" Type="http://schemas.openxmlformats.org/officeDocument/2006/relationships/image" Target="../media/image22.png"/><Relationship Id="rId6" Type="http://schemas.openxmlformats.org/officeDocument/2006/relationships/tags" Target="../tags/tag75.xml"/><Relationship Id="rId5" Type="http://schemas.openxmlformats.org/officeDocument/2006/relationships/image" Target="../media/image17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microsoft.com/office/2007/relationships/media" Target="../media/media4.m4a"/><Relationship Id="rId3" Type="http://schemas.openxmlformats.org/officeDocument/2006/relationships/audio" Target="../media/media4.m4a"/><Relationship Id="rId2" Type="http://schemas.openxmlformats.org/officeDocument/2006/relationships/image" Target="../media/image2.jpeg"/><Relationship Id="rId1" Type="http://schemas.openxmlformats.org/officeDocument/2006/relationships/tags" Target="../tags/tag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8.xml"/><Relationship Id="rId2" Type="http://schemas.openxmlformats.org/officeDocument/2006/relationships/image" Target="../media/image7.pn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120359" y="4968917"/>
            <a:ext cx="3897442" cy="4272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录音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9780" y="84766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9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465" y="1236345"/>
            <a:ext cx="3671570" cy="13309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287395" y="2343785"/>
            <a:ext cx="11713346" cy="6179820"/>
            <a:chOff x="2344" y="2541"/>
            <a:chExt cx="15195" cy="6848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2558" y="2541"/>
              <a:ext cx="14767" cy="66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学习任务二</a:t>
              </a:r>
              <a:endPara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请同学们以小组为单位，回顾</a:t>
              </a:r>
              <a:r>
                <a:rPr lang="zh-CN" altLang="en-US" sz="4800" b="1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学习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文言文的方法，尝试理解文章中词句的意思。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在不理解的字词做上记号，待会一起交流。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2"/>
              </p:custDataLst>
            </p:nvPr>
          </p:nvSpPr>
          <p:spPr>
            <a:xfrm>
              <a:off x="2344" y="2541"/>
              <a:ext cx="15195" cy="6848"/>
            </a:xfrm>
            <a:prstGeom prst="rect">
              <a:avLst/>
            </a:prstGeom>
            <a:noFill/>
            <a:ln w="28575">
              <a:solidFill>
                <a:srgbClr val="6B8D6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792480" y="1108710"/>
            <a:ext cx="16503650" cy="8081010"/>
          </a:xfrm>
          <a:prstGeom prst="roundRect">
            <a:avLst>
              <a:gd name="adj" fmla="val 11250"/>
            </a:avLst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05155" y="1293495"/>
            <a:ext cx="16503650" cy="8081010"/>
            <a:chOff x="1248" y="1660"/>
            <a:chExt cx="25990" cy="12726"/>
          </a:xfrm>
        </p:grpSpPr>
        <p:sp>
          <p:nvSpPr>
            <p:cNvPr id="36" name="圆角矩形 35"/>
            <p:cNvSpPr/>
            <p:nvPr>
              <p:custDataLst>
                <p:tags r:id="rId2"/>
              </p:custDataLst>
            </p:nvPr>
          </p:nvSpPr>
          <p:spPr>
            <a:xfrm>
              <a:off x="1248" y="1660"/>
              <a:ext cx="25990" cy="12726"/>
            </a:xfrm>
            <a:prstGeom prst="roundRect">
              <a:avLst>
                <a:gd name="adj" fmla="val 11250"/>
              </a:avLst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7" name="图片 36" descr="微信图片_2022112700350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11981" b="23361"/>
            <a:stretch>
              <a:fillRect/>
            </a:stretch>
          </p:blipFill>
          <p:spPr>
            <a:xfrm>
              <a:off x="10426" y="2459"/>
              <a:ext cx="7948" cy="1112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图片 37" descr="微信图片_2022112700350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11537" b="23509"/>
            <a:stretch>
              <a:fillRect/>
            </a:stretch>
          </p:blipFill>
          <p:spPr>
            <a:xfrm>
              <a:off x="18881" y="2462"/>
              <a:ext cx="7948" cy="111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 descr="微信图片_20221127003502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1537" b="23963"/>
            <a:stretch>
              <a:fillRect/>
            </a:stretch>
          </p:blipFill>
          <p:spPr>
            <a:xfrm>
              <a:off x="2000" y="2487"/>
              <a:ext cx="7966" cy="111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组合 23"/>
          <p:cNvGrpSpPr/>
          <p:nvPr/>
        </p:nvGrpSpPr>
        <p:grpSpPr>
          <a:xfrm>
            <a:off x="1075055" y="9032875"/>
            <a:ext cx="3767455" cy="919480"/>
            <a:chOff x="1693" y="14225"/>
            <a:chExt cx="5933" cy="1448"/>
          </a:xfrm>
        </p:grpSpPr>
        <p:pic>
          <p:nvPicPr>
            <p:cNvPr id="17" name="内容占位符 23" descr="{9E480BD4-4210-2994-1F68-E08CDE132488}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000" y="14225"/>
              <a:ext cx="5626" cy="144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1"/>
              </p:custDataLst>
            </p:nvPr>
          </p:nvSpPr>
          <p:spPr>
            <a:xfrm>
              <a:off x="1693" y="14472"/>
              <a:ext cx="5933" cy="9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借助注释</a:t>
              </a:r>
              <a:endParaRPr lang="zh-CN" altLang="en-US" sz="4000" b="1">
                <a:latin typeface="楷体" panose="02010609060101010101" charset="-122"/>
                <a:ea typeface="楷体" panose="02010609060101010101" charset="-122"/>
                <a:sym typeface="汉仪颜楷简" panose="00020600040101010101" charset="-122"/>
              </a:endParaRPr>
            </a:p>
            <a:p>
              <a:pPr algn="ctr"/>
              <a:endParaRPr lang="zh-CN" altLang="en-US" sz="4000" b="1">
                <a:latin typeface="楷体" panose="02010609060101010101" charset="-122"/>
                <a:ea typeface="楷体" panose="02010609060101010101" charset="-122"/>
                <a:sym typeface="汉仪颜楷简" panose="00020600040101010101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735320" y="9032875"/>
            <a:ext cx="3572510" cy="919480"/>
            <a:chOff x="9032" y="14225"/>
            <a:chExt cx="5626" cy="1448"/>
          </a:xfrm>
        </p:grpSpPr>
        <p:pic>
          <p:nvPicPr>
            <p:cNvPr id="16" name="内容占位符 23" descr="{9E480BD4-4210-2994-1F68-E08CDE132488}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032" y="14225"/>
              <a:ext cx="5626" cy="144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9547" y="14386"/>
              <a:ext cx="4596" cy="1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0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联系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上下文</a:t>
              </a:r>
              <a:endPara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200640" y="9032875"/>
            <a:ext cx="3572510" cy="919480"/>
            <a:chOff x="16064" y="14225"/>
            <a:chExt cx="5626" cy="1448"/>
          </a:xfrm>
        </p:grpSpPr>
        <p:pic>
          <p:nvPicPr>
            <p:cNvPr id="11" name="内容占位符 23" descr="{9E480BD4-4210-2994-1F68-E08CDE132488}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064" y="14225"/>
              <a:ext cx="5626" cy="144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6961" y="14386"/>
              <a:ext cx="3995" cy="9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0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借助插图</a:t>
              </a:r>
              <a:endPara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213840" y="9032875"/>
            <a:ext cx="3572510" cy="919480"/>
            <a:chOff x="22384" y="14225"/>
            <a:chExt cx="5626" cy="1448"/>
          </a:xfrm>
        </p:grpSpPr>
        <p:pic>
          <p:nvPicPr>
            <p:cNvPr id="22" name="内容占位符 23" descr="{9E480BD4-4210-2994-1F68-E08CDE132488}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2384" y="14225"/>
              <a:ext cx="5626" cy="1449"/>
            </a:xfrm>
            <a:prstGeom prst="rect">
              <a:avLst/>
            </a:prstGeom>
            <a:noFill/>
          </p:spPr>
        </p:pic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23096" y="14472"/>
              <a:ext cx="3995" cy="9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sz="40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联系生活</a:t>
              </a:r>
              <a:endPara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pic>
        <p:nvPicPr>
          <p:cNvPr id="28" name="图片 27" descr="src=http___img01.cztv.com_201902_16_4350314c7193de493e6d517e7749bc9b.gif&amp;refer=http___img01.cztv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029138" y="8578727"/>
            <a:ext cx="1217145" cy="1217145"/>
          </a:xfrm>
          <a:prstGeom prst="rect">
            <a:avLst/>
          </a:prstGeom>
        </p:spPr>
      </p:pic>
      <p:pic>
        <p:nvPicPr>
          <p:cNvPr id="30" name="图片 29" descr="src=http___img01.cztv.com_201902_16_4350314c7193de493e6d517e7749bc9b.gif&amp;refer=http___img01.cztv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3772861" y="8578864"/>
            <a:ext cx="1217145" cy="1217145"/>
          </a:xfrm>
          <a:prstGeom prst="rect">
            <a:avLst/>
          </a:prstGeom>
        </p:spPr>
      </p:pic>
      <p:pic>
        <p:nvPicPr>
          <p:cNvPr id="31" name="图片 30" descr="src=http___img01.cztv.com_201902_16_4350314c7193de493e6d517e7749bc9b.gif&amp;refer=http___img01.cztv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21582" y="8578643"/>
            <a:ext cx="1217145" cy="1217145"/>
          </a:xfrm>
          <a:prstGeom prst="rect">
            <a:avLst/>
          </a:prstGeom>
        </p:spPr>
      </p:pic>
      <p:pic>
        <p:nvPicPr>
          <p:cNvPr id="32" name="图片 31" descr="src=http___img01.cztv.com_201902_16_4350314c7193de493e6d517e7749bc9b.gif&amp;refer=http___img01.cztv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4912" y="8578643"/>
            <a:ext cx="1217145" cy="1217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1697990" y="1557020"/>
            <a:ext cx="15285720" cy="6951345"/>
          </a:xfrm>
          <a:prstGeom prst="roundRect">
            <a:avLst>
              <a:gd name="adj" fmla="val 11250"/>
            </a:avLst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517775" y="2447290"/>
            <a:ext cx="13439775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王戎七岁，尝与诸小儿游。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看道旁李树多子折枝，诸儿竞走取之，唯戎不动。人问之</a:t>
            </a: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答曰：“树在道边而多子，此必苦李。”取之，信然。</a:t>
            </a: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8859520" y="2766060"/>
            <a:ext cx="742315" cy="845185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0375" y="1796415"/>
            <a:ext cx="2012315" cy="650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众、多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31180" y="5455920"/>
            <a:ext cx="2214245" cy="8966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诸生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46335" y="5455920"/>
            <a:ext cx="2882900" cy="8966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很多学生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18810" y="4253230"/>
            <a:ext cx="2214245" cy="8966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诸小儿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33330" y="4253230"/>
            <a:ext cx="3558540" cy="8966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很多小朋友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5" grpId="1" animBg="1"/>
      <p:bldP spid="13" grpId="0" bldLvl="0" animBg="1"/>
      <p:bldP spid="14" grpId="0" bldLvl="0" animBg="1"/>
      <p:bldP spid="9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812405" y="2679700"/>
            <a:ext cx="5949315" cy="829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道旁李树多子折枝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4496435" y="683895"/>
            <a:ext cx="99345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800" b="1">
                <a:ea typeface="宋体" panose="02010600030101010101" pitchFamily="2" charset="-122"/>
              </a:rPr>
              <a:t>诸小儿在游玩的时候看见了什么？</a:t>
            </a:r>
            <a:endParaRPr lang="zh-CN" altLang="en-US" sz="4800" b="1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2054225"/>
            <a:ext cx="7140575" cy="4735195"/>
          </a:xfrm>
          <a:prstGeom prst="rect">
            <a:avLst/>
          </a:prstGeom>
        </p:spPr>
      </p:pic>
      <p:sp>
        <p:nvSpPr>
          <p:cNvPr id="4" name="左大括号 3"/>
          <p:cNvSpPr/>
          <p:nvPr/>
        </p:nvSpPr>
        <p:spPr>
          <a:xfrm>
            <a:off x="10902315" y="4248785"/>
            <a:ext cx="1177290" cy="347408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97080" y="3900805"/>
            <a:ext cx="14166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800" b="1">
                <a:ea typeface="宋体" panose="02010600030101010101" pitchFamily="2" charset="-122"/>
              </a:rPr>
              <a:t>zhé</a:t>
            </a:r>
            <a:endParaRPr lang="en-US" altLang="zh-CN" sz="4800" b="1"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97080" y="5570855"/>
            <a:ext cx="14166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800" b="1">
                <a:ea typeface="宋体" panose="02010600030101010101" pitchFamily="2" charset="-122"/>
              </a:rPr>
              <a:t>shé </a:t>
            </a:r>
            <a:endParaRPr lang="en-US" altLang="zh-CN" sz="4800" b="1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7080" y="7240905"/>
            <a:ext cx="14166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800" b="1">
                <a:ea typeface="宋体" panose="02010600030101010101" pitchFamily="2" charset="-122"/>
              </a:rPr>
              <a:t>zhē </a:t>
            </a:r>
            <a:endParaRPr lang="en-US" altLang="zh-CN" sz="4800" b="1"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69620" y="4023995"/>
            <a:ext cx="42805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000" b="1">
                <a:ea typeface="宋体" panose="02010600030101010101" pitchFamily="2" charset="-122"/>
              </a:rPr>
              <a:t>1</a:t>
            </a:r>
            <a:r>
              <a:rPr lang="zh-CN" altLang="en-US" sz="4000" b="1">
                <a:ea typeface="宋体" panose="02010600030101010101" pitchFamily="2" charset="-122"/>
              </a:rPr>
              <a:t>、折断</a:t>
            </a:r>
            <a:r>
              <a:rPr lang="en-US" altLang="zh-CN" sz="4000" b="1">
                <a:ea typeface="宋体" panose="02010600030101010101" pitchFamily="2" charset="-122"/>
              </a:rPr>
              <a:t> 2</a:t>
            </a:r>
            <a:r>
              <a:rPr lang="zh-CN" altLang="en-US" sz="4000" b="1">
                <a:ea typeface="宋体" panose="02010600030101010101" pitchFamily="2" charset="-122"/>
              </a:rPr>
              <a:t>、弯曲</a:t>
            </a:r>
            <a:endParaRPr lang="zh-CN" altLang="en-US" sz="4000" b="1"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469620" y="5695950"/>
            <a:ext cx="14166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000" b="1">
                <a:ea typeface="宋体" panose="02010600030101010101" pitchFamily="2" charset="-122"/>
              </a:rPr>
              <a:t>亏损</a:t>
            </a:r>
            <a:endParaRPr lang="zh-CN" altLang="en-US" sz="4000" b="1"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470255" y="7367905"/>
            <a:ext cx="14160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000" b="1">
                <a:ea typeface="宋体" panose="02010600030101010101" pitchFamily="2" charset="-122"/>
              </a:rPr>
              <a:t>翻转</a:t>
            </a:r>
            <a:endParaRPr lang="zh-CN" altLang="en-US" sz="4000" b="1"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15445105" y="3686175"/>
            <a:ext cx="2600960" cy="1215390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271635" y="5572760"/>
            <a:ext cx="14166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折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" grpId="0" animBg="1"/>
      <p:bldP spid="12" grpId="0"/>
      <p:bldP spid="4" grpId="0" animBg="1"/>
      <p:bldP spid="5" grpId="0"/>
      <p:bldP spid="8" grpId="0"/>
      <p:bldP spid="6" grpId="0"/>
      <p:bldP spid="9" grpId="0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6380" y="621665"/>
            <a:ext cx="7140575" cy="47351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55305" y="1711325"/>
            <a:ext cx="7804785" cy="1923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这是一棵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的李树。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08100" y="6352540"/>
            <a:ext cx="16206470" cy="1923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这是一颗颗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的李子，就像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81335" y="1590040"/>
            <a:ext cx="276669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硕果累累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1335" y="2626360"/>
            <a:ext cx="5253990" cy="833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枝繁叶茂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92625" y="6045835"/>
            <a:ext cx="3229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又大又红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2625" y="7185025"/>
            <a:ext cx="3229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饱满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18775" y="6177915"/>
            <a:ext cx="5437505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小孩子红红的脸蛋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16275" y="1993900"/>
            <a:ext cx="12021820" cy="635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学习任务三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面对路边又大又红的李子，王戎和其他孩子有哪些不同的表现？用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“——”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画出诸小儿的表现，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    ”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画出王戎的表现。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046730" y="1916430"/>
            <a:ext cx="12194540" cy="6454140"/>
          </a:xfrm>
          <a:prstGeom prst="rect">
            <a:avLst/>
          </a:prstGeom>
          <a:noFill/>
          <a:ln w="28575">
            <a:solidFill>
              <a:srgbClr val="6B8D6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7587615" y="5832475"/>
            <a:ext cx="1141095" cy="218440"/>
          </a:xfrm>
          <a:custGeom>
            <a:avLst/>
            <a:gdLst>
              <a:gd name="connisteX0" fmla="*/ 0 w 1141131"/>
              <a:gd name="connsiteY0" fmla="*/ 218123 h 218123"/>
              <a:gd name="connisteX1" fmla="*/ 290830 w 1141131"/>
              <a:gd name="connsiteY1" fmla="*/ 318 h 218123"/>
              <a:gd name="connisteX2" fmla="*/ 567055 w 1141131"/>
              <a:gd name="connsiteY2" fmla="*/ 174943 h 218123"/>
              <a:gd name="connisteX3" fmla="*/ 887095 w 1141131"/>
              <a:gd name="connsiteY3" fmla="*/ 14923 h 218123"/>
              <a:gd name="connisteX4" fmla="*/ 1119505 w 1141131"/>
              <a:gd name="connsiteY4" fmla="*/ 160338 h 218123"/>
              <a:gd name="connisteX5" fmla="*/ 1119505 w 1141131"/>
              <a:gd name="connsiteY5" fmla="*/ 204153 h 2181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141131" h="218123">
                <a:moveTo>
                  <a:pt x="0" y="218123"/>
                </a:moveTo>
                <a:cubicBezTo>
                  <a:pt x="52705" y="171133"/>
                  <a:pt x="177165" y="9208"/>
                  <a:pt x="290830" y="318"/>
                </a:cubicBezTo>
                <a:cubicBezTo>
                  <a:pt x="404495" y="-8572"/>
                  <a:pt x="447675" y="171768"/>
                  <a:pt x="567055" y="174943"/>
                </a:cubicBezTo>
                <a:cubicBezTo>
                  <a:pt x="686435" y="178118"/>
                  <a:pt x="776605" y="18098"/>
                  <a:pt x="887095" y="14923"/>
                </a:cubicBezTo>
                <a:cubicBezTo>
                  <a:pt x="997585" y="11748"/>
                  <a:pt x="1073150" y="122238"/>
                  <a:pt x="1119505" y="160338"/>
                </a:cubicBezTo>
                <a:cubicBezTo>
                  <a:pt x="1165860" y="198438"/>
                  <a:pt x="1123950" y="198438"/>
                  <a:pt x="1119505" y="20415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867025" y="278765"/>
          <a:ext cx="13861415" cy="9338310"/>
        </p:xfrm>
        <a:graphic>
          <a:graphicData uri="http://schemas.openxmlformats.org/drawingml/2006/table">
            <a:tbl>
              <a:tblPr/>
              <a:tblGrid>
                <a:gridCol w="4833620"/>
                <a:gridCol w="9027795"/>
              </a:tblGrid>
              <a:tr h="11214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个人介绍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事迹名称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事迹出处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9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记载内容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538210" y="1610995"/>
            <a:ext cx="7434580" cy="57023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王戎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352135" cy="10286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633730" y="920750"/>
            <a:ext cx="17089120" cy="7620000"/>
          </a:xfrm>
          <a:prstGeom prst="roundRect">
            <a:avLst>
              <a:gd name="adj" fmla="val 11250"/>
            </a:avLst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078230" y="1185545"/>
            <a:ext cx="15455900" cy="67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王戎七岁，尝与诸小儿游。看道旁李树多子折枝，</a:t>
            </a: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诸儿竞走取之，唯戎不动。</a:t>
            </a: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人问之</a:t>
            </a: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答曰：“树在道边而多子，此必苦李。”取之，信然。</a:t>
            </a: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6621780" y="2956560"/>
            <a:ext cx="847090" cy="925195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7533" t="48615" r="8408" b="7195"/>
          <a:stretch>
            <a:fillRect/>
          </a:stretch>
        </p:blipFill>
        <p:spPr>
          <a:xfrm>
            <a:off x="2807970" y="4232275"/>
            <a:ext cx="11995785" cy="3815080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9867265" y="4693920"/>
            <a:ext cx="708025" cy="788035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11416030" y="5053965"/>
            <a:ext cx="1302385" cy="788035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56840" y="8540750"/>
            <a:ext cx="10819765" cy="1568450"/>
          </a:xfrm>
          <a:prstGeom prst="rect">
            <a:avLst/>
          </a:prstGeom>
          <a:noFill/>
        </p:spPr>
        <p:txBody>
          <a:bodyPr wrap="square" rtlCol="0" anchor="t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zh-CN" altLang="en-US" sz="4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古义：争着跑过去</a:t>
            </a:r>
            <a:endParaRPr lang="zh-CN" altLang="en-US" sz="48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今义：比赛快速走路，</a:t>
            </a:r>
            <a:r>
              <a:rPr lang="zh-CN" altLang="en-US" sz="4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是一种比赛项目</a:t>
            </a:r>
            <a:endParaRPr lang="en-US" altLang="zh-CN" sz="48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265" y="8540750"/>
            <a:ext cx="19335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竞走</a:t>
            </a:r>
            <a:endParaRPr lang="zh-CN" altLang="en-US" sz="6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998585" y="4313555"/>
            <a:ext cx="21367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指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李子</a:t>
            </a:r>
            <a:endParaRPr lang="zh-CN" altLang="en-US" sz="4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932170" y="5472430"/>
            <a:ext cx="69469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指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王戎不去摘李子这件事</a:t>
            </a:r>
            <a:endParaRPr lang="zh-CN" altLang="en-US" sz="4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526655" y="6631305"/>
            <a:ext cx="21367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指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李子</a:t>
            </a:r>
            <a:endParaRPr lang="zh-CN" altLang="en-US" sz="4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50745" y="4161790"/>
            <a:ext cx="11033760" cy="3721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633730" y="0"/>
            <a:ext cx="17654270" cy="8056245"/>
          </a:xfrm>
          <a:prstGeom prst="roundRect">
            <a:avLst>
              <a:gd name="adj" fmla="val 11250"/>
            </a:avLst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46895" y="3169920"/>
            <a:ext cx="6574790" cy="23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人问之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答曰：“树在道边而多子，此必苦李。”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46895" y="6240780"/>
            <a:ext cx="4060825" cy="1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defRPr/>
            </a:pPr>
            <a:r>
              <a:rPr lang="zh-CN" altLang="en-US" sz="4000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取之，信然。</a:t>
            </a:r>
            <a:endParaRPr lang="zh-CN" altLang="en-US" sz="4000" noProof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5" y="161290"/>
            <a:ext cx="6943725" cy="7466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25" y="7628255"/>
            <a:ext cx="6943725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8569325" y="868045"/>
            <a:ext cx="9064625" cy="1007110"/>
          </a:xfrm>
          <a:prstGeom prst="rect">
            <a:avLst/>
          </a:prstGeom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我（       )地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问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：“___________________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（加上提示语）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69325" y="3148965"/>
            <a:ext cx="8818245" cy="1007110"/>
          </a:xfrm>
          <a:prstGeom prst="rect">
            <a:avLst/>
          </a:prstGeom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我__________,（       )地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问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：“___________________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（加上动作和提示语）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69325" y="6221095"/>
            <a:ext cx="9156065" cy="1007110"/>
          </a:xfrm>
          <a:prstGeom prst="rect">
            <a:avLst/>
          </a:prstGeom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王戎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（       )地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回答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：“________________。”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（加上提示语）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69325" y="7981315"/>
            <a:ext cx="9357360" cy="1007110"/>
          </a:xfrm>
          <a:prstGeom prst="rect">
            <a:avLst/>
          </a:prstGeom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王戎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__________,（       )地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回答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：“___________________。”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（加上动作和提示语）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0825" y="161290"/>
            <a:ext cx="6943725" cy="7466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0825" y="7628255"/>
            <a:ext cx="6943725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1"/>
          <p:cNvSpPr/>
          <p:nvPr>
            <p:custDataLst>
              <p:tags r:id="rId1"/>
            </p:custDataLst>
          </p:nvPr>
        </p:nvSpPr>
        <p:spPr>
          <a:xfrm>
            <a:off x="3574415" y="2612390"/>
            <a:ext cx="12000865" cy="539623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14" name="文本框 16"/>
          <p:cNvSpPr txBox="1"/>
          <p:nvPr>
            <p:custDataLst>
              <p:tags r:id="rId2"/>
            </p:custDataLst>
          </p:nvPr>
        </p:nvSpPr>
        <p:spPr>
          <a:xfrm>
            <a:off x="4023995" y="4166235"/>
            <a:ext cx="2241550" cy="168973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甜李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6"/>
          <p:cNvSpPr txBox="1"/>
          <p:nvPr>
            <p:custDataLst>
              <p:tags r:id="rId3"/>
            </p:custDataLst>
          </p:nvPr>
        </p:nvSpPr>
        <p:spPr>
          <a:xfrm>
            <a:off x="4023995" y="6167120"/>
            <a:ext cx="2241550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苦李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6"/>
          <p:cNvSpPr txBox="1"/>
          <p:nvPr>
            <p:custDataLst>
              <p:tags r:id="rId4"/>
            </p:custDataLst>
          </p:nvPr>
        </p:nvSpPr>
        <p:spPr>
          <a:xfrm>
            <a:off x="7143750" y="4166235"/>
            <a:ext cx="4311650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人竞取之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6"/>
          <p:cNvSpPr txBox="1"/>
          <p:nvPr>
            <p:custDataLst>
              <p:tags r:id="rId5"/>
            </p:custDataLst>
          </p:nvPr>
        </p:nvSpPr>
        <p:spPr>
          <a:xfrm>
            <a:off x="7104380" y="6167120"/>
            <a:ext cx="4311650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无人取之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6"/>
          <p:cNvSpPr txBox="1"/>
          <p:nvPr>
            <p:custDataLst>
              <p:tags r:id="rId6"/>
            </p:custDataLst>
          </p:nvPr>
        </p:nvSpPr>
        <p:spPr>
          <a:xfrm>
            <a:off x="11929745" y="4166235"/>
            <a:ext cx="4311650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树必无李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6"/>
          <p:cNvSpPr txBox="1"/>
          <p:nvPr>
            <p:custDataLst>
              <p:tags r:id="rId7"/>
            </p:custDataLst>
          </p:nvPr>
        </p:nvSpPr>
        <p:spPr>
          <a:xfrm>
            <a:off x="11929745" y="6167120"/>
            <a:ext cx="4311650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多子折枝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右箭头 2"/>
          <p:cNvSpPr/>
          <p:nvPr>
            <p:custDataLst>
              <p:tags r:id="rId8"/>
            </p:custDataLst>
          </p:nvPr>
        </p:nvSpPr>
        <p:spPr>
          <a:xfrm>
            <a:off x="6134735" y="4297680"/>
            <a:ext cx="1031875" cy="84582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3" name="右箭头 19"/>
          <p:cNvSpPr/>
          <p:nvPr>
            <p:custDataLst>
              <p:tags r:id="rId9"/>
            </p:custDataLst>
          </p:nvPr>
        </p:nvSpPr>
        <p:spPr>
          <a:xfrm>
            <a:off x="10844530" y="4297680"/>
            <a:ext cx="1031875" cy="84582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4" name="左箭头 3"/>
          <p:cNvSpPr/>
          <p:nvPr>
            <p:custDataLst>
              <p:tags r:id="rId10"/>
            </p:custDataLst>
          </p:nvPr>
        </p:nvSpPr>
        <p:spPr>
          <a:xfrm>
            <a:off x="6111875" y="6167120"/>
            <a:ext cx="1031875" cy="857885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5" name="左箭头 20"/>
          <p:cNvSpPr/>
          <p:nvPr>
            <p:custDataLst>
              <p:tags r:id="rId11"/>
            </p:custDataLst>
          </p:nvPr>
        </p:nvSpPr>
        <p:spPr>
          <a:xfrm>
            <a:off x="10700385" y="6167120"/>
            <a:ext cx="1031875" cy="857885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434975" y="2604770"/>
            <a:ext cx="2225675" cy="16929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7" name="TextBox 5"/>
          <p:cNvSpPr txBox="1"/>
          <p:nvPr>
            <p:custDataLst>
              <p:tags r:id="rId13"/>
            </p:custDataLst>
          </p:nvPr>
        </p:nvSpPr>
        <p:spPr>
          <a:xfrm>
            <a:off x="778510" y="2927985"/>
            <a:ext cx="2948305" cy="1398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观察</a:t>
            </a:r>
            <a:endParaRPr lang="zh-CN" altLang="en-US" sz="54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>
            <a:off x="508635" y="5859145"/>
            <a:ext cx="2225675" cy="16929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/>
          </a:p>
        </p:txBody>
      </p:sp>
      <p:sp>
        <p:nvSpPr>
          <p:cNvPr id="29" name="TextBox 23"/>
          <p:cNvSpPr txBox="1"/>
          <p:nvPr>
            <p:custDataLst>
              <p:tags r:id="rId15"/>
            </p:custDataLst>
          </p:nvPr>
        </p:nvSpPr>
        <p:spPr>
          <a:xfrm>
            <a:off x="778510" y="6167120"/>
            <a:ext cx="2948305" cy="1398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思考</a:t>
            </a:r>
            <a:endParaRPr lang="zh-CN" altLang="en-US" sz="54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6"/>
          <p:cNvSpPr txBox="1"/>
          <p:nvPr>
            <p:custDataLst>
              <p:tags r:id="rId16"/>
            </p:custDataLst>
          </p:nvPr>
        </p:nvSpPr>
        <p:spPr>
          <a:xfrm>
            <a:off x="4023995" y="2780665"/>
            <a:ext cx="8157845" cy="1692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b="1" kern="10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道旁李树多子折枝</a:t>
            </a:r>
            <a:endParaRPr lang="zh-CN" altLang="en-US" sz="6600" b="1" kern="10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14" grpId="0"/>
      <p:bldP spid="15" grpId="0"/>
      <p:bldP spid="18" grpId="0"/>
      <p:bldP spid="19" grpId="0"/>
      <p:bldP spid="20" grpId="0"/>
      <p:bldP spid="21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/>
      <p:bldP spid="28" grpId="0" bldLvl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120359" y="4968917"/>
            <a:ext cx="3897442" cy="4272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录音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265" y="4968875"/>
            <a:ext cx="619125" cy="619125"/>
          </a:xfrm>
          <a:prstGeom prst="rect">
            <a:avLst/>
          </a:prstGeom>
        </p:spPr>
      </p:pic>
      <p:pic>
        <p:nvPicPr>
          <p:cNvPr id="3" name="录音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070" y="83718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1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35025" y="211455"/>
            <a:ext cx="16475710" cy="3397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学习任务四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kumimoji="0" 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根据叙述事迹的评价要求，说一说王戎的事迹内容。在小组内交流，每组选出一位代表发言。</a:t>
            </a:r>
            <a:endParaRPr kumimoji="0" 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835660" y="133985"/>
            <a:ext cx="16475075" cy="3475355"/>
          </a:xfrm>
          <a:prstGeom prst="rect">
            <a:avLst/>
          </a:prstGeom>
          <a:noFill/>
          <a:ln w="28575">
            <a:solidFill>
              <a:srgbClr val="6B8D6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3104515" y="3889375"/>
          <a:ext cx="12079605" cy="574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0185"/>
                <a:gridCol w="2784475"/>
                <a:gridCol w="2734945"/>
              </a:tblGrid>
              <a:tr h="1223645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4400" b="1">
                          <a:latin typeface="楷体" panose="02010609060101010101" charset="-122"/>
                          <a:ea typeface="楷体" panose="02010609060101010101" charset="-122"/>
                        </a:rPr>
                        <a:t>故事评价标准</a:t>
                      </a:r>
                      <a:endParaRPr lang="zh-CN" altLang="en-US" sz="4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400" b="1">
                          <a:latin typeface="楷体" panose="02010609060101010101" charset="-122"/>
                          <a:ea typeface="楷体" panose="02010609060101010101" charset="-122"/>
                        </a:rPr>
                        <a:t>星星指数</a:t>
                      </a:r>
                      <a:endParaRPr lang="zh-CN" altLang="en-US" sz="4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4400" b="1">
                          <a:latin typeface="楷体" panose="02010609060101010101" charset="-122"/>
                          <a:ea typeface="楷体" panose="02010609060101010101" charset="-122"/>
                        </a:rPr>
                        <a:t>观众要求</a:t>
                      </a:r>
                      <a:endParaRPr lang="zh-CN" altLang="en-US" sz="4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13690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</a:rPr>
                        <a:t>自信大方、普通话标准、表达流利</a:t>
                      </a:r>
                      <a:endParaRPr lang="zh-CN" altLang="en-US" sz="36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</a:rPr>
                        <a:t>坐姿端正</a:t>
                      </a:r>
                      <a:endParaRPr lang="zh-CN" altLang="en-US" sz="36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13696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</a:rPr>
                        <a:t>说清楚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（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按照顺序）</a:t>
                      </a:r>
                      <a:endParaRPr lang="zh-CN" altLang="en-US" sz="36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</a:rPr>
                        <a:t>认真倾听</a:t>
                      </a:r>
                      <a:endParaRPr lang="zh-CN" altLang="en-US" sz="36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17818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说生动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（</a:t>
                      </a:r>
                      <a:r>
                        <a:rPr lang="en-US" altLang="zh-CN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1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、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加入景物描写</a:t>
                      </a:r>
                      <a:r>
                        <a:rPr lang="en-US" altLang="zh-CN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2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、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补充人物的对话</a:t>
                      </a:r>
                      <a:r>
                        <a:rPr lang="en-US" altLang="zh-CN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3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、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加上人物的心理活动或动作</a:t>
                      </a:r>
                      <a:r>
                        <a:rPr lang="zh-CN" altLang="en-US" sz="3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）</a:t>
                      </a:r>
                      <a:endParaRPr lang="zh-CN" altLang="en-US" sz="36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积极评价</a:t>
                      </a:r>
                      <a:endParaRPr lang="zh-CN" altLang="en-US" sz="3600" b="1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五角星 4"/>
          <p:cNvSpPr/>
          <p:nvPr>
            <p:custDataLst>
              <p:tags r:id="rId4"/>
            </p:custDataLst>
          </p:nvPr>
        </p:nvSpPr>
        <p:spPr>
          <a:xfrm>
            <a:off x="10721975" y="5504815"/>
            <a:ext cx="661670" cy="663575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4" name="五角星 3"/>
          <p:cNvSpPr/>
          <p:nvPr>
            <p:custDataLst>
              <p:tags r:id="rId5"/>
            </p:custDataLst>
          </p:nvPr>
        </p:nvSpPr>
        <p:spPr>
          <a:xfrm>
            <a:off x="10721975" y="6709410"/>
            <a:ext cx="661670" cy="663575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10721975" y="8451850"/>
            <a:ext cx="661670" cy="663575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>
            <p:custDataLst>
              <p:tags r:id="rId1"/>
            </p:custDataLst>
          </p:nvPr>
        </p:nvSpPr>
        <p:spPr>
          <a:xfrm>
            <a:off x="-317" y="74580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1922780" y="316865"/>
            <a:ext cx="14442440" cy="6879590"/>
          </a:xfrm>
          <a:prstGeom prst="roundRect">
            <a:avLst>
              <a:gd name="adj" fmla="val 11250"/>
            </a:avLst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400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14625" y="1102995"/>
            <a:ext cx="12741910" cy="530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王戎七岁，尝与诸小儿游。看道旁李树多子折枝，诸儿竞走取之，唯戎不动。人问之</a:t>
            </a: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答曰：“树在道边而多子，此必苦李。”取之，信然。</a:t>
            </a: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085205"/>
            <a:ext cx="6335395" cy="42017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329410" y="4718685"/>
            <a:ext cx="3804920" cy="4091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329410" y="8809990"/>
            <a:ext cx="3804920" cy="133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655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0359" y="4968917"/>
            <a:ext cx="3897442" cy="4272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录音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0770" y="86220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7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867025" y="278765"/>
          <a:ext cx="13861415" cy="9338310"/>
        </p:xfrm>
        <a:graphic>
          <a:graphicData uri="http://schemas.openxmlformats.org/drawingml/2006/table">
            <a:tbl>
              <a:tblPr/>
              <a:tblGrid>
                <a:gridCol w="4833620"/>
                <a:gridCol w="9027795"/>
              </a:tblGrid>
              <a:tr h="11214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个人介绍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事迹名称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事迹出处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9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记载内容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538210" y="1610995"/>
            <a:ext cx="7434580" cy="57023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王戎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31175" y="2699385"/>
            <a:ext cx="7434580" cy="795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>
              <a:buNone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《王戎不取道旁李》</a:t>
            </a:r>
            <a:endParaRPr lang="en-US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3405200"/>
            <a:ext cx="12192000" cy="14452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8800" b="1" spc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25</a:t>
            </a:r>
            <a:r>
              <a:rPr lang="zh-CN" altLang="en-US" sz="8800" b="1" spc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、王戎不取道旁李</a:t>
            </a:r>
            <a:endParaRPr lang="zh-CN" altLang="en-US" sz="8800" b="1" spc="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9144000" y="3533775"/>
            <a:ext cx="1165225" cy="1134745"/>
          </a:xfrm>
          <a:prstGeom prst="ellipse">
            <a:avLst/>
          </a:prstGeom>
          <a:noFill/>
          <a:ln w="22225">
            <a:solidFill>
              <a:srgbClr val="A42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714230" y="2754630"/>
            <a:ext cx="821690" cy="650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摘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7849235" y="3492500"/>
            <a:ext cx="378460" cy="1075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10157460" y="3592830"/>
            <a:ext cx="378460" cy="1075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867025" y="278765"/>
          <a:ext cx="13861415" cy="9338310"/>
        </p:xfrm>
        <a:graphic>
          <a:graphicData uri="http://schemas.openxmlformats.org/drawingml/2006/table">
            <a:tbl>
              <a:tblPr/>
              <a:tblGrid>
                <a:gridCol w="4833620"/>
                <a:gridCol w="9027795"/>
              </a:tblGrid>
              <a:tr h="11214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个人介绍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事迹名称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事迹出处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9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记载内容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538210" y="1610995"/>
            <a:ext cx="7434580" cy="57023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王戎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31175" y="2699385"/>
            <a:ext cx="7434580" cy="795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>
              <a:buNone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《王戎不取道旁李》</a:t>
            </a:r>
            <a:endParaRPr lang="en-US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1175" y="3867785"/>
            <a:ext cx="7434580" cy="795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>
              <a:buNone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《世说新语》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2057400"/>
            <a:ext cx="11491595" cy="32200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867025" y="278765"/>
          <a:ext cx="13861415" cy="9338310"/>
        </p:xfrm>
        <a:graphic>
          <a:graphicData uri="http://schemas.openxmlformats.org/drawingml/2006/table">
            <a:tbl>
              <a:tblPr/>
              <a:tblGrid>
                <a:gridCol w="4833620"/>
                <a:gridCol w="9027795"/>
              </a:tblGrid>
              <a:tr h="11214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个人介绍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事迹名称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事迹出处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39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记载内容</a:t>
                      </a: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40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38100">
                      <a:solidFill>
                        <a:schemeClr val="tx1"/>
                      </a:solidFill>
                      <a:prstDash val="soli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538210" y="1610995"/>
            <a:ext cx="7434580" cy="57023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王戎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31175" y="2699385"/>
            <a:ext cx="7434580" cy="795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>
              <a:buNone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《王戎不取道旁李》</a:t>
            </a:r>
            <a:endParaRPr lang="en-US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1175" y="3867785"/>
            <a:ext cx="7434580" cy="7956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>
              <a:buNone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《世说新语》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14970" y="5510530"/>
            <a:ext cx="8713470" cy="364426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王戎七岁，尝与诸小儿游。看道旁李树多子折枝，诸儿竞走取之，唯戎不动。人问之,答曰：“树在道边而多子，此必苦李。”取之，信然。</a:t>
            </a:r>
            <a:endParaRPr 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6964025" cy="7992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>
            <p:custDataLst>
              <p:tags r:id="rId3"/>
            </p:custDataLst>
          </p:nvPr>
        </p:nvSpPr>
        <p:spPr>
          <a:xfrm>
            <a:off x="-317" y="74580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09695" y="6934835"/>
            <a:ext cx="10817225" cy="2745740"/>
          </a:xfrm>
          <a:prstGeom prst="rect">
            <a:avLst/>
          </a:prstGeom>
          <a:solidFill>
            <a:schemeClr val="bg1"/>
          </a:solidFill>
          <a:ln w="15875" cmpd="dbl">
            <a:solidFill>
              <a:schemeClr val="accent1">
                <a:lumMod val="75000"/>
              </a:schemeClr>
            </a:solidFill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no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学习任务一：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自读</a:t>
            </a:r>
            <a:r>
              <a:rPr kumimoji="0" lang="zh-CN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要求：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kumimoji="0" lang="zh-CN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借助课文注音自由朗读，读准字音，读通语句。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2、尝试划分停顿。（谁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做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什么事）</a:t>
            </a:r>
            <a:endParaRPr kumimoji="0" lang="zh-CN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</p:bldLst>
  </p:timing>
</p:sld>
</file>

<file path=ppt/tags/tag1.xml><?xml version="1.0" encoding="utf-8"?>
<p:tagLst xmlns:p="http://schemas.openxmlformats.org/presentationml/2006/main">
  <p:tag name="TABLE_ENDDRAG_ORIGIN_RECT" val="1091*735"/>
  <p:tag name="TABLE_ENDDRAG_RECT" val="225*21*1091*73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1091*735"/>
  <p:tag name="TABLE_ENDDRAG_RECT" val="225*21*1091*735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1091*735"/>
  <p:tag name="TABLE_ENDDRAG_RECT" val="225*21*1091*735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ABLE_ENDDRAG_ORIGIN_RECT" val="1091*735"/>
  <p:tag name="TABLE_ENDDRAG_RECT" val="225*21*1091*735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TABLE_BEAUTIFY" val="smartTable{8043971f-c0c0-4b61-ae40-b10bfb5597f2}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commondata" val="eyJoZGlkIjoiMWJiYjQ5ZGJmMzc2ZWM4NWUzNTJjNzNjZDUwNTBmYWQ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WPS 演示</Application>
  <PresentationFormat>宽屏</PresentationFormat>
  <Paragraphs>209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宋体</vt:lpstr>
      <vt:lpstr>Wingdings</vt:lpstr>
      <vt:lpstr>楷体</vt:lpstr>
      <vt:lpstr>微软雅黑</vt:lpstr>
      <vt:lpstr>Arial Unicode MS</vt:lpstr>
      <vt:lpstr>Calibri</vt:lpstr>
      <vt:lpstr>等线</vt:lpstr>
      <vt:lpstr>汉仪颜楷简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王戎不取道旁李  11.22</dc:title>
  <dc:creator>Cyclone2.0</dc:creator>
  <cp:lastModifiedBy>Administrator</cp:lastModifiedBy>
  <cp:revision>20</cp:revision>
  <dcterms:created xsi:type="dcterms:W3CDTF">2023-11-28T11:52:00Z</dcterms:created>
  <dcterms:modified xsi:type="dcterms:W3CDTF">2023-12-05T12:08:32Z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EN-PPT-5.1.19.9</vt:lpwstr>
  </property>
  <property fmtid="{D5CDD505-2E9C-101B-9397-08002B2CF9AE}" pid="4" name="ICV">
    <vt:lpwstr>77E2AEC66BE34B07AB78B1EFAAD7EE47_12</vt:lpwstr>
  </property>
  <property fmtid="{D5CDD505-2E9C-101B-9397-08002B2CF9AE}" pid="5" name="KSOProductBuildVer">
    <vt:lpwstr>2052-12.1.0.15990</vt:lpwstr>
  </property>
</Properties>
</file>