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heme/theme3.xml" ContentType="application/vnd.openxmlformats-officedocument.theme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2"/>
  </p:sldMasterIdLst>
  <p:notesMasterIdLst>
    <p:notesMasterId r:id="rId20"/>
  </p:notesMasterIdLst>
  <p:sldIdLst>
    <p:sldId id="505" r:id="rId3"/>
    <p:sldId id="543" r:id="rId4"/>
    <p:sldId id="468" r:id="rId5"/>
    <p:sldId id="506" r:id="rId6"/>
    <p:sldId id="469" r:id="rId7"/>
    <p:sldId id="466" r:id="rId8"/>
    <p:sldId id="547" r:id="rId9"/>
    <p:sldId id="485" r:id="rId10"/>
    <p:sldId id="473" r:id="rId11"/>
    <p:sldId id="470" r:id="rId12"/>
    <p:sldId id="484" r:id="rId13"/>
    <p:sldId id="475" r:id="rId14"/>
    <p:sldId id="550" r:id="rId15"/>
    <p:sldId id="549" r:id="rId16"/>
    <p:sldId id="551" r:id="rId17"/>
    <p:sldId id="474" r:id="rId18"/>
    <p:sldId id="548" r:id="rId19"/>
  </p:sldIdLst>
  <p:sldSz cx="12192000" cy="6858000"/>
  <p:notesSz cx="6858000" cy="9144000"/>
  <p:embeddedFontLst>
    <p:embeddedFont>
      <p:font typeface="荆南缘默体" panose="02010600030101010101" charset="-122"/>
      <p:bold r:id="rId21"/>
    </p:embeddedFont>
    <p:embeddedFont>
      <p:font typeface="Microsoft YaHei UI" panose="020B0503020204020204" pitchFamily="34" charset="-122"/>
      <p:regular r:id="rId22"/>
      <p:bold r:id="rId23"/>
    </p:embeddedFont>
    <p:embeddedFont>
      <p:font typeface="Posterama" panose="020B0504020200020000" pitchFamily="34" charset="0"/>
      <p:regular r:id="rId24"/>
      <p:bold r:id="rId25"/>
      <p:italic r:id="rId26"/>
      <p:boldItalic r:id="rId27"/>
    </p:embeddedFont>
    <p:embeddedFont>
      <p:font typeface="Segoe UI Semilight" panose="020B0402040204020203" pitchFamily="34" charset="0"/>
      <p:regular r:id="rId28"/>
      <p:italic r:id="rId29"/>
    </p:embeddedFont>
    <p:embeddedFont>
      <p:font typeface="楷体" panose="02010609060101010101" pitchFamily="49" charset="-122"/>
      <p:regular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37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0" clrIdx="0"/>
  <p:cmAuthor id="7" name="1206988966@qq.com" initials="1" lastIdx="0" clrIdx="2"/>
  <p:cmAuthor id="1" name="ASUS" initials="A" lastIdx="0" clrIdx="0"/>
  <p:cmAuthor id="8" name="姜伟光" initials="姜" lastIdx="0" clrIdx="0"/>
  <p:cmAuthor id="2" name="Administrator" initials="A" lastIdx="0" clrIdx="1"/>
  <p:cmAuthor id="3" name="admin" initials="a" lastIdx="0" clrIdx="2"/>
  <p:cmAuthor id="4" name="优翼" initials="校" lastIdx="0" clrIdx="3"/>
  <p:cmAuthor id="75" name="作者" initials="A" lastIdx="0" clrIdx="24"/>
  <p:cmAuthor id="5" name="宋洁然" initials="宋" lastIdx="0" clrIdx="1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B371B"/>
    <a:srgbClr val="357B1F"/>
    <a:srgbClr val="FFFFF0"/>
    <a:srgbClr val="FFFFCC"/>
    <a:srgbClr val="DCDCDC"/>
    <a:srgbClr val="F0F0F0"/>
    <a:srgbClr val="E6E6E6"/>
    <a:srgbClr val="C8C8C8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84" y="88"/>
      </p:cViewPr>
      <p:guideLst>
        <p:guide orient="horz" pos="2200"/>
        <p:guide pos="372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6.xml"/><Relationship Id="rId4" Type="http://schemas.openxmlformats.org/officeDocument/2006/relationships/tags" Target="../tags/tag7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1.xml"/><Relationship Id="rId4" Type="http://schemas.openxmlformats.org/officeDocument/2006/relationships/tags" Target="../tags/tag8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100.xml"/><Relationship Id="rId3" Type="http://schemas.openxmlformats.org/officeDocument/2006/relationships/tags" Target="../tags/tag95.xml"/><Relationship Id="rId7" Type="http://schemas.openxmlformats.org/officeDocument/2006/relationships/tags" Target="../tags/tag99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9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0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4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10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18.xml"/><Relationship Id="rId4" Type="http://schemas.openxmlformats.org/officeDocument/2006/relationships/tags" Target="../tags/tag117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976" y="-43974"/>
            <a:ext cx="1447800" cy="1535750"/>
          </a:xfrm>
          <a:prstGeom prst="rect">
            <a:avLst/>
          </a:prstGeom>
        </p:spPr>
      </p:pic>
      <p:sp>
        <p:nvSpPr>
          <p:cNvPr id="10" name="标题 1"/>
          <p:cNvSpPr>
            <a:spLocks noGrp="1"/>
          </p:cNvSpPr>
          <p:nvPr>
            <p:ph type="ctrTitle"/>
          </p:nvPr>
        </p:nvSpPr>
        <p:spPr>
          <a:xfrm>
            <a:off x="1293876" y="304801"/>
            <a:ext cx="9601200" cy="1534297"/>
          </a:xfrm>
        </p:spPr>
        <p:txBody>
          <a:bodyPr rtlCol="0" anchor="b">
            <a:normAutofit/>
          </a:bodyPr>
          <a:lstStyle>
            <a:lvl1pPr algn="ctr">
              <a:defRPr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>
              <a:lnSpc>
                <a:spcPct val="100000"/>
              </a:lnSpc>
            </a:pPr>
            <a:r>
              <a:rPr lang="zh-CN" altLang="en-US" sz="4400" spc="120" noProof="0">
                <a:solidFill>
                  <a:schemeClr val="tx2"/>
                </a:solidFill>
                <a:cs typeface="Posterama" panose="020B0504020200020000" pitchFamily="34" charset="0"/>
              </a:rPr>
              <a:t>单击此处编辑母版标题样式</a:t>
            </a:r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3" hasCustomPrompt="1"/>
          </p:nvPr>
        </p:nvSpPr>
        <p:spPr>
          <a:xfrm>
            <a:off x="619840" y="3013206"/>
            <a:ext cx="11084189" cy="3854030"/>
          </a:xfrm>
          <a:custGeom>
            <a:avLst/>
            <a:gdLst>
              <a:gd name="connsiteX0" fmla="*/ 5542094 w 11084189"/>
              <a:gd name="connsiteY0" fmla="*/ 0 h 3854030"/>
              <a:gd name="connsiteX1" fmla="*/ 11061525 w 11084189"/>
              <a:gd name="connsiteY1" fmla="*/ 3748287 h 3854030"/>
              <a:gd name="connsiteX2" fmla="*/ 11084189 w 11084189"/>
              <a:gd name="connsiteY2" fmla="*/ 3854030 h 3854030"/>
              <a:gd name="connsiteX3" fmla="*/ 0 w 11084189"/>
              <a:gd name="connsiteY3" fmla="*/ 3854030 h 3854030"/>
              <a:gd name="connsiteX4" fmla="*/ 22663 w 11084189"/>
              <a:gd name="connsiteY4" fmla="*/ 3748287 h 3854030"/>
              <a:gd name="connsiteX5" fmla="*/ 5542094 w 11084189"/>
              <a:gd name="connsiteY5" fmla="*/ 0 h 385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84189" h="3854030">
                <a:moveTo>
                  <a:pt x="5542094" y="0"/>
                </a:moveTo>
                <a:cubicBezTo>
                  <a:pt x="8264668" y="0"/>
                  <a:pt x="10536186" y="1609144"/>
                  <a:pt x="11061525" y="3748287"/>
                </a:cubicBezTo>
                <a:lnTo>
                  <a:pt x="11084189" y="3854030"/>
                </a:lnTo>
                <a:lnTo>
                  <a:pt x="0" y="3854030"/>
                </a:lnTo>
                <a:lnTo>
                  <a:pt x="22663" y="3748287"/>
                </a:lnTo>
                <a:cubicBezTo>
                  <a:pt x="548002" y="1609144"/>
                  <a:pt x="2819520" y="0"/>
                  <a:pt x="5542094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marL="0" indent="0" algn="ctr">
              <a:buNone/>
              <a:defRPr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单击此处添加照片</a:t>
            </a:r>
          </a:p>
        </p:txBody>
      </p:sp>
      <p:sp>
        <p:nvSpPr>
          <p:cNvPr id="11" name="副标题 2"/>
          <p:cNvSpPr>
            <a:spLocks noGrp="1"/>
          </p:cNvSpPr>
          <p:nvPr>
            <p:ph type="subTitle" idx="1"/>
          </p:nvPr>
        </p:nvSpPr>
        <p:spPr>
          <a:xfrm>
            <a:off x="1712976" y="1905001"/>
            <a:ext cx="8763001" cy="962442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>
              <a:lnSpc>
                <a:spcPct val="110000"/>
              </a:lnSpc>
            </a:pPr>
            <a:r>
              <a:rPr lang="zh-CN" altLang="en-US" sz="2200" noProof="0">
                <a:solidFill>
                  <a:schemeClr val="tx2"/>
                </a:solidFill>
                <a:cs typeface="Segoe UI Semilight" panose="020B0402040204020203" pitchFamily="34" charset="0"/>
              </a:rPr>
              <a:t>单击此处编辑母版副标题样式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00" y="3144779"/>
            <a:ext cx="1371600" cy="2548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/>
          <p:nvPr userDrawn="1">
            <p:custDataLst>
              <p:tags r:id="rId1"/>
            </p:custDataLst>
          </p:nvPr>
        </p:nvSpPr>
        <p:spPr bwMode="auto">
          <a:xfrm>
            <a:off x="9789538" y="4450468"/>
            <a:ext cx="2402463" cy="2407533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2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11" name="任意多边形: 形状 10"/>
          <p:cNvSpPr/>
          <p:nvPr userDrawn="1">
            <p:custDataLst>
              <p:tags r:id="rId2"/>
            </p:custDataLst>
          </p:nvPr>
        </p:nvSpPr>
        <p:spPr bwMode="auto">
          <a:xfrm flipH="1" flipV="1">
            <a:off x="-1" y="-1"/>
            <a:ext cx="3581400" cy="3588958"/>
          </a:xfrm>
          <a:custGeom>
            <a:avLst/>
            <a:gdLst>
              <a:gd name="connsiteX0" fmla="*/ 2402463 w 2402463"/>
              <a:gd name="connsiteY0" fmla="*/ 0 h 2407533"/>
              <a:gd name="connsiteX1" fmla="*/ 2402463 w 2402463"/>
              <a:gd name="connsiteY1" fmla="*/ 2407533 h 2407533"/>
              <a:gd name="connsiteX2" fmla="*/ 0 w 2402463"/>
              <a:gd name="connsiteY2" fmla="*/ 2407533 h 2407533"/>
              <a:gd name="connsiteX3" fmla="*/ 2402463 w 2402463"/>
              <a:gd name="connsiteY3" fmla="*/ 0 h 240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2463" h="2407533">
                <a:moveTo>
                  <a:pt x="2402463" y="0"/>
                </a:moveTo>
                <a:lnTo>
                  <a:pt x="2402463" y="2407533"/>
                </a:lnTo>
                <a:lnTo>
                  <a:pt x="0" y="2407533"/>
                </a:lnTo>
                <a:cubicBezTo>
                  <a:pt x="0" y="1077889"/>
                  <a:pt x="1075619" y="0"/>
                  <a:pt x="2402463" y="0"/>
                </a:cubicBezTo>
                <a:close/>
              </a:path>
            </a:pathLst>
          </a:custGeom>
          <a:solidFill>
            <a:schemeClr val="accent5"/>
          </a:solidFill>
          <a:ln w="3175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anchor="ctr">
            <a:noAutofit/>
          </a:bodyPr>
          <a:lstStyle/>
          <a:p>
            <a:pPr algn="ctr">
              <a:lnSpc>
                <a:spcPct val="120000"/>
              </a:lnSpc>
            </a:pPr>
            <a:endParaRPr lang="zh-CN" altLang="en-US" sz="1400" b="1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对角圆角矩形 14"/>
          <p:cNvSpPr/>
          <p:nvPr userDrawn="1"/>
        </p:nvSpPr>
        <p:spPr>
          <a:xfrm>
            <a:off x="124460" y="121920"/>
            <a:ext cx="11943715" cy="6614160"/>
          </a:xfrm>
          <a:prstGeom prst="round2DiagRect">
            <a:avLst/>
          </a:prstGeom>
          <a:solidFill>
            <a:schemeClr val="bg1">
              <a:alpha val="98000"/>
            </a:schemeClr>
          </a:solidFill>
          <a:ln>
            <a:solidFill>
              <a:srgbClr val="7457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 userDrawn="1"/>
        </p:nvSpPr>
        <p:spPr bwMode="auto">
          <a:xfrm>
            <a:off x="0" y="2989263"/>
            <a:ext cx="12192000" cy="879475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endParaRPr lang="zh-CN" altLang="en-US" sz="4265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2024/4/3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ags" Target="../tags/tag7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ags" Target="../tags/tag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98a32316b6f50fba076c9cc292fbacd0e5e4cf6051749-rrFc6O_fw1200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6">
            <a:alphaModFix amt="94000"/>
          </a:blip>
          <a:stretch>
            <a:fillRect/>
          </a:stretch>
        </p:blipFill>
        <p:spPr>
          <a:xfrm>
            <a:off x="-172720" y="-98425"/>
            <a:ext cx="12771120" cy="7247890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30.xml"/><Relationship Id="rId7" Type="http://schemas.openxmlformats.org/officeDocument/2006/relationships/image" Target="../media/image7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1.jpeg"/><Relationship Id="rId3" Type="http://schemas.openxmlformats.org/officeDocument/2006/relationships/tags" Target="../tags/tag159.xml"/><Relationship Id="rId7" Type="http://schemas.openxmlformats.org/officeDocument/2006/relationships/tags" Target="../tags/tag163.xml"/><Relationship Id="rId12" Type="http://schemas.openxmlformats.org/officeDocument/2006/relationships/image" Target="../media/image21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image" Target="../media/image10.jpeg"/><Relationship Id="rId5" Type="http://schemas.openxmlformats.org/officeDocument/2006/relationships/tags" Target="../tags/tag161.xml"/><Relationship Id="rId10" Type="http://schemas.openxmlformats.org/officeDocument/2006/relationships/image" Target="../media/image30.png"/><Relationship Id="rId4" Type="http://schemas.openxmlformats.org/officeDocument/2006/relationships/tags" Target="../tags/tag160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66.xml"/><Relationship Id="rId7" Type="http://schemas.openxmlformats.org/officeDocument/2006/relationships/image" Target="../media/image32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167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70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10" Type="http://schemas.openxmlformats.org/officeDocument/2006/relationships/image" Target="../media/image21.png"/><Relationship Id="rId4" Type="http://schemas.openxmlformats.org/officeDocument/2006/relationships/tags" Target="../tags/tag171.xml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76.xml"/><Relationship Id="rId7" Type="http://schemas.openxmlformats.org/officeDocument/2006/relationships/image" Target="../media/image6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181.xml"/><Relationship Id="rId7" Type="http://schemas.openxmlformats.org/officeDocument/2006/relationships/image" Target="../media/image30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8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tags" Target="../tags/tag185.xml"/><Relationship Id="rId7" Type="http://schemas.openxmlformats.org/officeDocument/2006/relationships/image" Target="../media/image21.png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8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tags" Target="../tags/tag189.xml"/><Relationship Id="rId7" Type="http://schemas.openxmlformats.org/officeDocument/2006/relationships/image" Target="../media/image30.png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Layout" Target="../slideLayouts/slideLayout19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jpe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36.xml"/><Relationship Id="rId7" Type="http://schemas.openxmlformats.org/officeDocument/2006/relationships/image" Target="../media/image6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ags" Target="../tags/tag139.xml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7.jpeg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tags" Target="../tags/tag140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43.xml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10" Type="http://schemas.openxmlformats.org/officeDocument/2006/relationships/image" Target="../media/image21.png"/><Relationship Id="rId4" Type="http://schemas.openxmlformats.org/officeDocument/2006/relationships/tags" Target="../tags/tag144.xm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.MP4"/><Relationship Id="rId7" Type="http://schemas.openxmlformats.org/officeDocument/2006/relationships/slideLayout" Target="../slideLayouts/slideLayout19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10" Type="http://schemas.openxmlformats.org/officeDocument/2006/relationships/image" Target="../media/image27.png"/><Relationship Id="rId4" Type="http://schemas.openxmlformats.org/officeDocument/2006/relationships/video" Target="../media/media1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55.xml"/><Relationship Id="rId7" Type="http://schemas.openxmlformats.org/officeDocument/2006/relationships/image" Target="../media/image18.png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17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156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9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63975" y="635"/>
            <a:ext cx="5871845" cy="2306320"/>
            <a:chOff x="6310" y="0"/>
            <a:chExt cx="9247" cy="3632"/>
          </a:xfrm>
        </p:grpSpPr>
        <p:pic>
          <p:nvPicPr>
            <p:cNvPr id="3" name="图片 2" descr="3a9fa1e865462a870b85c3b453656b6fc74af7a6896a54-Rtlduj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/>
            <a:srcRect t="35513" b="31686"/>
            <a:stretch>
              <a:fillRect/>
            </a:stretch>
          </p:blipFill>
          <p:spPr>
            <a:xfrm>
              <a:off x="6310" y="0"/>
              <a:ext cx="9247" cy="3632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3"/>
              </p:custDataLst>
            </p:nvPr>
          </p:nvSpPr>
          <p:spPr bwMode="auto">
            <a:xfrm>
              <a:off x="7578" y="1344"/>
              <a:ext cx="6814" cy="1557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dist"/>
              <a:r>
                <a:rPr lang="zh-CN" altLang="en-US" sz="6000" cap="small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最美荐书官</a:t>
              </a:r>
              <a:endParaRPr kumimoji="0" lang="zh-CN" altLang="en-US" sz="6000" i="0" u="none" strike="noStrike" kern="1200" cap="small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荆南缘默体" charset="-122"/>
                <a:ea typeface="荆南缘默体" charset="-122"/>
                <a:cs typeface="荆南缘默体" charset="-122"/>
                <a:sym typeface="+mn-ea"/>
              </a:endParaRPr>
            </a:p>
          </p:txBody>
        </p:sp>
      </p:grpSp>
      <p:pic>
        <p:nvPicPr>
          <p:cNvPr id="103" name="图片 102"/>
          <p:cNvPicPr/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760460" y="3098800"/>
            <a:ext cx="3537585" cy="38347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96C792C-4A7E-55D3-2170-4F736FC593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01" y="1994338"/>
            <a:ext cx="4783828" cy="47838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9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7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任务要求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876654" y="1417091"/>
            <a:ext cx="6402464" cy="1746840"/>
            <a:chOff x="8144" y="2715"/>
            <a:chExt cx="7942" cy="3300"/>
          </a:xfrm>
        </p:grpSpPr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8144" y="2715"/>
              <a:ext cx="7942" cy="3255"/>
            </a:xfrm>
            <a:prstGeom prst="roundRect">
              <a:avLst>
                <a:gd name="adj" fmla="val 5031"/>
              </a:avLst>
            </a:prstGeom>
            <a:gradFill>
              <a:gsLst>
                <a:gs pos="0">
                  <a:schemeClr val="bg1"/>
                </a:gs>
                <a:gs pos="100000">
                  <a:srgbClr val="FFFFCC"/>
                </a:gs>
              </a:gsLst>
              <a:lin ang="10800000" scaled="0"/>
            </a:gradFill>
            <a:ln w="22225">
              <a:solidFill>
                <a:schemeClr val="accent5">
                  <a:lumMod val="75000"/>
                </a:schemeClr>
              </a:solidFill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numCol="1" spcCol="0" rtlCol="0" fromWordArt="0" anchor="ctr" anchorCtr="0" forceAA="0" compatLnSpc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lvl="0" algn="just">
                <a:buClrTx/>
                <a:buSzTx/>
                <a:buFontTx/>
              </a:pPr>
              <a:endParaRPr lang="zh-CN" altLang="en-US"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5"/>
              </p:custDataLst>
            </p:nvPr>
          </p:nvSpPr>
          <p:spPr>
            <a:xfrm>
              <a:off x="8365" y="2816"/>
              <a:ext cx="7345" cy="31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indent="0" algn="just" fontAlgn="auto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2800" dirty="0">
                  <a:solidFill>
                    <a:schemeClr val="dk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    经历完这场旅行，尼尔斯变成了一个怎样的孩子呢？请你根据阅读过程中的批注，并完成人物变化卡。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56331" y="648970"/>
            <a:ext cx="2817210" cy="3602421"/>
            <a:chOff x="1460" y="2044"/>
            <a:chExt cx="7260" cy="7440"/>
          </a:xfrm>
        </p:grpSpPr>
        <p:pic>
          <p:nvPicPr>
            <p:cNvPr id="13" name="图片 12" descr="018c62db02b100c4b6a99842f8b79990f13bbb451be1e-n2psWt_fw120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0" y="2044"/>
              <a:ext cx="7260" cy="7440"/>
            </a:xfrm>
            <a:prstGeom prst="rect">
              <a:avLst/>
            </a:prstGeom>
          </p:spPr>
        </p:pic>
        <p:pic>
          <p:nvPicPr>
            <p:cNvPr id="105" name="图片 104"/>
            <p:cNvPicPr/>
            <p:nvPr>
              <p:custDataLst>
                <p:tags r:id="rId3"/>
              </p:custDataLst>
            </p:nvPr>
          </p:nvPicPr>
          <p:blipFill>
            <a:blip r:embed="rId11"/>
            <a:srcRect t="7270" b="21333"/>
            <a:stretch>
              <a:fillRect/>
            </a:stretch>
          </p:blipFill>
          <p:spPr bwMode="auto">
            <a:xfrm>
              <a:off x="1736" y="2715"/>
              <a:ext cx="6577" cy="6312"/>
            </a:xfrm>
            <a:prstGeom prst="rect">
              <a:avLst/>
            </a:prstGeom>
            <a:effectLst>
              <a:softEdge rad="254000"/>
            </a:effectLst>
          </p:spPr>
        </p:pic>
      </p:grp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 bwMode="auto">
          <a:xfrm flipH="1">
            <a:off x="10650220" y="4890770"/>
            <a:ext cx="1386205" cy="1855470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 10">
            <a:extLst>
              <a:ext uri="{FF2B5EF4-FFF2-40B4-BE49-F238E27FC236}">
                <a16:creationId xmlns:a16="http://schemas.microsoft.com/office/drawing/2014/main" id="{739FD1C3-8330-6391-00BD-4117178B82F8}"/>
              </a:ext>
            </a:extLst>
          </p:cNvPr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29" y="3317700"/>
            <a:ext cx="6112510" cy="2828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949E231-0C6D-C40A-3186-715FD1A88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3"/>
          <a:stretch>
            <a:fillRect/>
          </a:stretch>
        </p:blipFill>
        <p:spPr bwMode="auto">
          <a:xfrm>
            <a:off x="2162293" y="2506721"/>
            <a:ext cx="2835827" cy="4227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6cfed5e356cc75dd61d1f02847dd120d4a394af558970-KVflX5"/>
          <p:cNvPicPr>
            <a:picLocks noChangeAspect="1"/>
          </p:cNvPicPr>
          <p:nvPr/>
        </p:nvPicPr>
        <p:blipFill rotWithShape="1">
          <a:blip r:embed="rId8"/>
          <a:srcRect l="10951" r="13699"/>
          <a:stretch/>
        </p:blipFill>
        <p:spPr bwMode="auto">
          <a:xfrm flipH="1">
            <a:off x="135306" y="-446230"/>
            <a:ext cx="6139773" cy="712152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6495415" y="0"/>
            <a:ext cx="4086225" cy="3019425"/>
            <a:chOff x="6382" y="0"/>
            <a:chExt cx="6435" cy="4755"/>
          </a:xfrm>
        </p:grpSpPr>
        <p:pic>
          <p:nvPicPr>
            <p:cNvPr id="9" name="图片 8" descr="61408401872990b9ad616d15574064282a75ac913c2f-rC3vkG_fw12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2" y="0"/>
              <a:ext cx="6435" cy="47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660" y="3058"/>
              <a:ext cx="5354" cy="12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/>
              <a:r>
                <a:rPr lang="zh-CN" altLang="en-US" sz="4400" dirty="0">
                  <a:solidFill>
                    <a:schemeClr val="accent5">
                      <a:lumMod val="50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阅读任务三</a:t>
              </a:r>
              <a:endParaRPr lang="en-US" altLang="zh-CN" sz="4400" dirty="0">
                <a:solidFill>
                  <a:schemeClr val="accent5">
                    <a:lumMod val="50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734050" y="2978785"/>
            <a:ext cx="5116830" cy="3004185"/>
            <a:chOff x="9549" y="4691"/>
            <a:chExt cx="8058" cy="4731"/>
          </a:xfrm>
        </p:grpSpPr>
        <p:pic>
          <p:nvPicPr>
            <p:cNvPr id="3" name="图片 2" descr="63033607bde08dc7cfbf6beb518819845403b1a810aa5-Uh1NYQ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549" y="4691"/>
              <a:ext cx="8058" cy="473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0094" y="5524"/>
              <a:ext cx="7007" cy="3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聚焦选择</a:t>
              </a:r>
              <a:endParaRPr lang="en-US" altLang="zh-CN" sz="6600" dirty="0">
                <a:solidFill>
                  <a:schemeClr val="accent2">
                    <a:lumMod val="75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思辨成长</a:t>
              </a:r>
            </a:p>
          </p:txBody>
        </p:sp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 bwMode="auto">
          <a:xfrm flipH="1">
            <a:off x="10424795" y="4589145"/>
            <a:ext cx="1611630" cy="215709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6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聚焦选择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56968" y="1685125"/>
            <a:ext cx="3444087" cy="4017273"/>
            <a:chOff x="7938" y="2790"/>
            <a:chExt cx="5213" cy="1264"/>
          </a:xfrm>
        </p:grpSpPr>
        <p:sp>
          <p:nvSpPr>
            <p:cNvPr id="38" name="圆角矩形 37"/>
            <p:cNvSpPr/>
            <p:nvPr>
              <p:custDataLst>
                <p:tags r:id="rId4"/>
              </p:custDataLst>
            </p:nvPr>
          </p:nvSpPr>
          <p:spPr>
            <a:xfrm>
              <a:off x="7938" y="2790"/>
              <a:ext cx="5213" cy="1264"/>
            </a:xfrm>
            <a:prstGeom prst="roundRect">
              <a:avLst>
                <a:gd name="adj" fmla="val 18670"/>
              </a:avLst>
            </a:prstGeom>
            <a:gradFill>
              <a:gsLst>
                <a:gs pos="0">
                  <a:schemeClr val="bg1"/>
                </a:gs>
                <a:gs pos="100000">
                  <a:srgbClr val="FFFFCC"/>
                </a:gs>
              </a:gsLst>
              <a:lin ang="10800000" scaled="0"/>
            </a:gradFill>
            <a:ln w="22225">
              <a:solidFill>
                <a:schemeClr val="accent5">
                  <a:lumMod val="75000"/>
                </a:schemeClr>
              </a:solidFill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numCol="1" spcCol="0" rtlCol="0" fromWordArt="0" anchor="ctr" anchorCtr="0" forceAA="0" compatLnSpc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lvl="0" algn="just">
                <a:buClrTx/>
                <a:buSzTx/>
                <a:buFontTx/>
              </a:pPr>
              <a:endParaRPr lang="zh-CN" altLang="en-US"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144" y="2847"/>
              <a:ext cx="4800" cy="97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/>
              <a:r>
                <a:rPr lang="zh-CN" altLang="en-US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    尼尔斯有三次变回原形的机会，他是怎么选择的？原因是什么？请同学们重点阅读第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6 </a:t>
              </a:r>
              <a:r>
                <a:rPr lang="zh-CN" altLang="en-US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章、第 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22 </a:t>
              </a:r>
              <a:r>
                <a:rPr lang="zh-CN" altLang="en-US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章和第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36</a:t>
              </a:r>
              <a:r>
                <a:rPr lang="zh-CN" altLang="en-US" sz="2800" b="1" dirty="0">
                  <a:solidFill>
                    <a:schemeClr val="accent2">
                      <a:lumMod val="75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+mn-ea"/>
                  <a:sym typeface="+mn-ea"/>
                </a:rPr>
                <a:t>章，并完成表格。</a:t>
              </a:r>
            </a:p>
          </p:txBody>
        </p:sp>
      </p:grpSp>
      <p:pic>
        <p:nvPicPr>
          <p:cNvPr id="43" name="图片 42" descr="018c62db02b100c4b6a99842f8b79990f13bbb451be1e-n2psWt_fw120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4296" y="1401141"/>
            <a:ext cx="7452338" cy="4585240"/>
          </a:xfrm>
          <a:prstGeom prst="rect">
            <a:avLst/>
          </a:prstGeom>
        </p:spPr>
      </p:pic>
      <p:graphicFrame>
        <p:nvGraphicFramePr>
          <p:cNvPr id="47" name="表格 46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6158660"/>
              </p:ext>
            </p:extLst>
          </p:nvPr>
        </p:nvGraphicFramePr>
        <p:xfrm>
          <a:off x="5005552" y="2347021"/>
          <a:ext cx="5837208" cy="2627564"/>
        </p:xfrm>
        <a:graphic>
          <a:graphicData uri="http://schemas.openxmlformats.org/drawingml/2006/table">
            <a:tbl>
              <a:tblPr/>
              <a:tblGrid>
                <a:gridCol w="108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620">
                  <a:extLst>
                    <a:ext uri="{9D8B030D-6E8A-4147-A177-3AD203B41FA5}">
                      <a16:colId xmlns:a16="http://schemas.microsoft.com/office/drawing/2014/main" val="4286148082"/>
                    </a:ext>
                  </a:extLst>
                </a:gridCol>
                <a:gridCol w="1163010">
                  <a:extLst>
                    <a:ext uri="{9D8B030D-6E8A-4147-A177-3AD203B41FA5}">
                      <a16:colId xmlns:a16="http://schemas.microsoft.com/office/drawing/2014/main" val="641682510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变回原形的条件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原因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5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第一次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72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第二次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第三次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3" name="图片 102"/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 bwMode="auto">
          <a:xfrm flipH="1">
            <a:off x="10793730" y="5083175"/>
            <a:ext cx="1242695" cy="166306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7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5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聚焦选择</a:t>
              </a:r>
            </a:p>
          </p:txBody>
        </p:sp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 bwMode="auto">
          <a:xfrm flipH="1">
            <a:off x="10793730" y="5083175"/>
            <a:ext cx="1242695" cy="166306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 descr="018c62db02b100c4b6a99842f8b79990f13bbb451be1e-n2psWt_fw1200">
            <a:extLst>
              <a:ext uri="{FF2B5EF4-FFF2-40B4-BE49-F238E27FC236}">
                <a16:creationId xmlns:a16="http://schemas.microsoft.com/office/drawing/2014/main" id="{977C65F8-5CCA-7383-3F34-9B1D56514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323" y="1385375"/>
            <a:ext cx="7452338" cy="4585240"/>
          </a:xfrm>
          <a:prstGeom prst="rect">
            <a:avLst/>
          </a:prstGeom>
        </p:spPr>
      </p:pic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697D556-7AFE-B478-8AA6-45354754B5EE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58484850"/>
              </p:ext>
            </p:extLst>
          </p:nvPr>
        </p:nvGraphicFramePr>
        <p:xfrm>
          <a:off x="3255579" y="2331255"/>
          <a:ext cx="5837208" cy="2627564"/>
        </p:xfrm>
        <a:graphic>
          <a:graphicData uri="http://schemas.openxmlformats.org/drawingml/2006/table">
            <a:tbl>
              <a:tblPr/>
              <a:tblGrid>
                <a:gridCol w="108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29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620">
                  <a:extLst>
                    <a:ext uri="{9D8B030D-6E8A-4147-A177-3AD203B41FA5}">
                      <a16:colId xmlns:a16="http://schemas.microsoft.com/office/drawing/2014/main" val="4286148082"/>
                    </a:ext>
                  </a:extLst>
                </a:gridCol>
                <a:gridCol w="1163010">
                  <a:extLst>
                    <a:ext uri="{9D8B030D-6E8A-4147-A177-3AD203B41FA5}">
                      <a16:colId xmlns:a16="http://schemas.microsoft.com/office/drawing/2014/main" val="641682510"/>
                    </a:ext>
                  </a:extLst>
                </a:gridCol>
              </a:tblGrid>
              <a:tr h="71120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变回原形的条件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选择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原因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57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第一次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972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第二次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7235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zh-CN" altLang="en-US" sz="24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第三次</a:t>
                      </a:r>
                      <a:endParaRPr lang="en-US" altLang="en-US" sz="24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2800" b="0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T>
                    <a:lnB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0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L>
                    <a:lnR w="12700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97878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4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聚焦选择</a:t>
              </a:r>
            </a:p>
          </p:txBody>
        </p:sp>
      </p:grpSp>
      <p:pic>
        <p:nvPicPr>
          <p:cNvPr id="43" name="图片 42" descr="018c62db02b100c4b6a99842f8b79990f13bbb451be1e-n2psWt_fw12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" y="1105535"/>
            <a:ext cx="9983535" cy="5327649"/>
          </a:xfrm>
          <a:prstGeom prst="rect">
            <a:avLst/>
          </a:prstGeom>
        </p:spPr>
      </p:pic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 bwMode="auto">
          <a:xfrm flipH="1">
            <a:off x="10793730" y="5083175"/>
            <a:ext cx="1242695" cy="166306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4225545-FAD7-D5BD-3AB1-88B3997A0C7A}"/>
              </a:ext>
            </a:extLst>
          </p:cNvPr>
          <p:cNvSpPr txBox="1"/>
          <p:nvPr/>
        </p:nvSpPr>
        <p:spPr>
          <a:xfrm>
            <a:off x="1694792" y="1635903"/>
            <a:ext cx="81192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/>
              <a:t>       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这天晚上的月色格外明朗，男孩翻来覆去地睡不着。他躺在那里思念家乡，掐指一算离开家已有三个星期之久。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唉，父母竟这样想念他们的孩子！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唉，倘若家中的父母想念他也像这位老人想念自己的孩子一样，那可怎么办？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    迎春会全部结束后，男孩深深地吸了一口气，揉揉眼睛，好像从梦中醒来一样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男孩也和他们一样陶醉在欢乐之乡。但是最后的歌声消失之后，男孩却感到自己的生活的不幸，因而不愿意再回到他那可怜的旅伴那里去了。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9271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4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聚焦选择</a:t>
              </a:r>
            </a:p>
          </p:txBody>
        </p:sp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 bwMode="auto">
          <a:xfrm flipH="1">
            <a:off x="10793730" y="5083175"/>
            <a:ext cx="1242695" cy="166306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IM 16">
            <a:extLst>
              <a:ext uri="{FF2B5EF4-FFF2-40B4-BE49-F238E27FC236}">
                <a16:creationId xmlns:a16="http://schemas.microsoft.com/office/drawing/2014/main" id="{DCC37E91-3BC7-AE5B-A21C-32ECEA80CB70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823545" y="1631732"/>
            <a:ext cx="8544910" cy="375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1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355590" y="2413328"/>
            <a:ext cx="5746115" cy="1803947"/>
            <a:chOff x="8144" y="2949"/>
            <a:chExt cx="9049" cy="2015"/>
          </a:xfrm>
        </p:grpSpPr>
        <p:sp>
          <p:nvSpPr>
            <p:cNvPr id="5" name="圆角矩形 4"/>
            <p:cNvSpPr/>
            <p:nvPr>
              <p:custDataLst>
                <p:tags r:id="rId5"/>
              </p:custDataLst>
            </p:nvPr>
          </p:nvSpPr>
          <p:spPr>
            <a:xfrm>
              <a:off x="8144" y="2949"/>
              <a:ext cx="9049" cy="2015"/>
            </a:xfrm>
            <a:prstGeom prst="roundRect">
              <a:avLst>
                <a:gd name="adj" fmla="val 5031"/>
              </a:avLst>
            </a:prstGeom>
            <a:gradFill>
              <a:gsLst>
                <a:gs pos="0">
                  <a:schemeClr val="bg1"/>
                </a:gs>
                <a:gs pos="100000">
                  <a:srgbClr val="FFFFCC"/>
                </a:gs>
              </a:gsLst>
              <a:lin ang="10800000" scaled="0"/>
            </a:gradFill>
            <a:ln w="22225">
              <a:solidFill>
                <a:schemeClr val="accent5">
                  <a:lumMod val="75000"/>
                </a:schemeClr>
              </a:solidFill>
            </a:ln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numCol="1" spcCol="0" rtlCol="0" fromWordArt="0" anchor="ctr" anchorCtr="0" forceAA="0" compatLnSpc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Arial" panose="020B0604020202020204" pitchFamily="34" charset="0"/>
                  <a:ea typeface="微软雅黑" panose="020B0503020204020204" charset="-122"/>
                  <a:cs typeface="+mn-ea"/>
                </a:defRPr>
              </a:lvl9pPr>
            </a:lstStyle>
            <a:p>
              <a:pPr lvl="0" algn="just">
                <a:buClrTx/>
                <a:buSzTx/>
                <a:buFontTx/>
              </a:pPr>
              <a:endParaRPr lang="zh-CN" altLang="en-US"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8426" y="3013"/>
              <a:ext cx="8487" cy="18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indent="0" algn="just" fontAlgn="auto">
                <a:lnSpc>
                  <a:spcPct val="125000"/>
                </a:lnSpc>
                <a:buClrTx/>
                <a:buSzTx/>
                <a:buFontTx/>
              </a:pPr>
              <a:r>
                <a:rPr lang="en-US" altLang="zh-CN" sz="2800" dirty="0">
                  <a:solidFill>
                    <a:schemeClr val="dk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《</a:t>
              </a:r>
              <a:r>
                <a:rPr lang="zh-CN" altLang="en-US" sz="2800" dirty="0">
                  <a:solidFill>
                    <a:schemeClr val="dk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骑鹅旅行记</a:t>
              </a:r>
              <a:r>
                <a:rPr lang="en-US" altLang="zh-CN" sz="2800" dirty="0">
                  <a:solidFill>
                    <a:schemeClr val="dk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》</a:t>
              </a:r>
              <a:r>
                <a:rPr lang="zh-CN" altLang="en-US" sz="2800" dirty="0">
                  <a:solidFill>
                    <a:schemeClr val="dk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是迄今为止唯一一部获得“</a:t>
              </a:r>
              <a:r>
                <a:rPr lang="zh-CN" altLang="en-US" sz="2800" b="1" dirty="0">
                  <a:solidFill>
                    <a:schemeClr val="accent2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诺贝尔文学奖</a:t>
              </a:r>
              <a:r>
                <a:rPr lang="zh-CN" altLang="en-US" sz="2800" dirty="0">
                  <a:solidFill>
                    <a:schemeClr val="dk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”的童话书。</a:t>
              </a:r>
              <a:endParaRPr lang="zh-CN" sz="2800" dirty="0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35025" y="1066800"/>
            <a:ext cx="4610100" cy="4724400"/>
            <a:chOff x="1460" y="2044"/>
            <a:chExt cx="7260" cy="7440"/>
          </a:xfrm>
        </p:grpSpPr>
        <p:pic>
          <p:nvPicPr>
            <p:cNvPr id="12" name="图片 11" descr="018c62db02b100c4b6a99842f8b79990f13bbb451be1e-n2psWt_fw120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460" y="2044"/>
              <a:ext cx="7260" cy="7440"/>
            </a:xfrm>
            <a:prstGeom prst="rect">
              <a:avLst/>
            </a:prstGeom>
          </p:spPr>
        </p:pic>
        <p:pic>
          <p:nvPicPr>
            <p:cNvPr id="105" name="图片 104"/>
            <p:cNvPicPr/>
            <p:nvPr>
              <p:custDataLst>
                <p:tags r:id="rId4"/>
              </p:custDataLst>
            </p:nvPr>
          </p:nvPicPr>
          <p:blipFill>
            <a:blip r:embed="rId8"/>
            <a:srcRect t="7270" b="21333"/>
            <a:stretch>
              <a:fillRect/>
            </a:stretch>
          </p:blipFill>
          <p:spPr bwMode="auto">
            <a:xfrm>
              <a:off x="1736" y="2715"/>
              <a:ext cx="6577" cy="6312"/>
            </a:xfrm>
            <a:prstGeom prst="rect">
              <a:avLst/>
            </a:prstGeom>
            <a:effectLst>
              <a:softEdge rad="254000"/>
            </a:effectLst>
          </p:spPr>
        </p:pic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 flipH="1">
            <a:off x="10770235" y="5051425"/>
            <a:ext cx="1266190" cy="169481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4"/>
          <a:srcRect t="17568" b="24600"/>
          <a:stretch>
            <a:fillRect/>
          </a:stretch>
        </p:blipFill>
        <p:spPr>
          <a:xfrm>
            <a:off x="3699510" y="-363220"/>
            <a:ext cx="7686675" cy="6111240"/>
          </a:xfrm>
          <a:prstGeom prst="rect">
            <a:avLst/>
          </a:prstGeom>
          <a:noFill/>
          <a:ln w="9525">
            <a:noFill/>
          </a:ln>
          <a:effectLst>
            <a:softEdge rad="12700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3190875" y="363220"/>
            <a:ext cx="3307080" cy="3535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0000">
            <a:off x="1365250" y="737235"/>
            <a:ext cx="2879090" cy="3077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309245" y="2712720"/>
            <a:ext cx="2896870" cy="25965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780" y="2392680"/>
            <a:ext cx="3742055" cy="33801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0000">
            <a:off x="4385310" y="2730500"/>
            <a:ext cx="3017520" cy="269811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186045" y="4871720"/>
            <a:ext cx="4673600" cy="867410"/>
            <a:chOff x="9485" y="8240"/>
            <a:chExt cx="7360" cy="1366"/>
          </a:xfrm>
        </p:grpSpPr>
        <p:pic>
          <p:nvPicPr>
            <p:cNvPr id="27" name="图片 26" descr="63033607bde08dc7cfbf6beb518819845403b1a810aa5-Uh1NYQ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485" y="8240"/>
              <a:ext cx="7360" cy="136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044" y="8521"/>
              <a:ext cx="629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822F">
                      <a:lumMod val="75000"/>
                    </a:srgbClr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——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822F">
                      <a:lumMod val="7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塞尔玛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822F">
                      <a:lumMod val="7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·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E822F">
                      <a:lumMod val="75000"/>
                    </a:srgbClr>
                  </a:solidFill>
                  <a:effectLst/>
                  <a:uLnTx/>
                  <a:uFillTx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拉格洛芙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4717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图片 104"/>
          <p:cNvPicPr/>
          <p:nvPr/>
        </p:nvPicPr>
        <p:blipFill>
          <a:blip r:embed="rId4"/>
          <a:srcRect t="17568" b="24600"/>
          <a:stretch>
            <a:fillRect/>
          </a:stretch>
        </p:blipFill>
        <p:spPr>
          <a:xfrm>
            <a:off x="3699510" y="-363220"/>
            <a:ext cx="7686675" cy="6111240"/>
          </a:xfrm>
          <a:prstGeom prst="rect">
            <a:avLst/>
          </a:prstGeom>
          <a:noFill/>
          <a:ln w="9525">
            <a:noFill/>
          </a:ln>
          <a:effectLst>
            <a:softEdge rad="12700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00000">
            <a:off x="3190875" y="363220"/>
            <a:ext cx="3307080" cy="35356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60000">
            <a:off x="1365250" y="737235"/>
            <a:ext cx="2879090" cy="3077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60000">
            <a:off x="309245" y="2712720"/>
            <a:ext cx="2896870" cy="259651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9780" y="2392680"/>
            <a:ext cx="3742055" cy="338010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00000">
            <a:off x="4385310" y="2730500"/>
            <a:ext cx="3017520" cy="269811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186045" y="4871720"/>
            <a:ext cx="4673600" cy="867410"/>
            <a:chOff x="9485" y="8240"/>
            <a:chExt cx="7360" cy="1366"/>
          </a:xfrm>
        </p:grpSpPr>
        <p:pic>
          <p:nvPicPr>
            <p:cNvPr id="27" name="图片 26" descr="63033607bde08dc7cfbf6beb518819845403b1a810aa5-Uh1NYQ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485" y="8240"/>
              <a:ext cx="7360" cy="136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0044" y="8521"/>
              <a:ext cx="6290" cy="82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 rtl="0"/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  <a:sym typeface="+mn-ea"/>
                </a:rPr>
                <a:t>——</a:t>
              </a:r>
              <a:r>
                <a:rPr lang="zh-CN" altLang="en-US" sz="28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塞尔玛</a:t>
              </a:r>
              <a:r>
                <a:rPr lang="en-US" altLang="zh-CN" sz="28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·</a:t>
              </a:r>
              <a:r>
                <a:rPr lang="zh-CN" altLang="en-US" sz="28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拉格洛芙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"/>
                            </p:stCondLst>
                            <p:childTnLst>
                              <p:par>
                                <p:cTn id="3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421005"/>
            <a:ext cx="7031990" cy="7121525"/>
            <a:chOff x="10461" y="-1008"/>
            <a:chExt cx="11074" cy="11215"/>
          </a:xfrm>
        </p:grpSpPr>
        <p:sp>
          <p:nvSpPr>
            <p:cNvPr id="8" name="圆角矩形 7"/>
            <p:cNvSpPr/>
            <p:nvPr/>
          </p:nvSpPr>
          <p:spPr>
            <a:xfrm>
              <a:off x="14368" y="3731"/>
              <a:ext cx="3584" cy="6475"/>
            </a:xfrm>
            <a:prstGeom prst="roundRect">
              <a:avLst/>
            </a:prstGeom>
            <a:blipFill rotWithShape="1"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6cfed5e356cc75dd61d1f02847dd120d4a394af558970-KVflX5"/>
            <p:cNvPicPr>
              <a:picLocks noChangeAspect="1"/>
            </p:cNvPicPr>
            <p:nvPr/>
          </p:nvPicPr>
          <p:blipFill>
            <a:blip r:embed="rId6"/>
            <a:srcRect r="13700"/>
            <a:stretch>
              <a:fillRect/>
            </a:stretch>
          </p:blipFill>
          <p:spPr bwMode="auto">
            <a:xfrm flipH="1">
              <a:off x="10461" y="-1008"/>
              <a:ext cx="11074" cy="11215"/>
            </a:xfrm>
            <a:prstGeom prst="rect">
              <a:avLst/>
            </a:prstGeom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6396705" y="0"/>
            <a:ext cx="4028090" cy="3019425"/>
            <a:chOff x="6382" y="0"/>
            <a:chExt cx="6435" cy="4755"/>
          </a:xfrm>
        </p:grpSpPr>
        <p:pic>
          <p:nvPicPr>
            <p:cNvPr id="9" name="图片 8" descr="61408401872990b9ad616d15574064282a75ac913c2f-rC3vkG_fw12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2" y="0"/>
              <a:ext cx="6435" cy="47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660" y="3058"/>
              <a:ext cx="5354" cy="12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/>
              <a:r>
                <a:rPr lang="zh-CN" altLang="en-US" sz="4400" dirty="0">
                  <a:solidFill>
                    <a:schemeClr val="accent5">
                      <a:lumMod val="50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读书分享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289331" y="2978785"/>
            <a:ext cx="5967248" cy="3004185"/>
            <a:chOff x="9549" y="4691"/>
            <a:chExt cx="8058" cy="4731"/>
          </a:xfrm>
        </p:grpSpPr>
        <p:pic>
          <p:nvPicPr>
            <p:cNvPr id="15" name="图片 14" descr="63033607bde08dc7cfbf6beb518819845403b1a810aa5-Uh1NYQ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549" y="4691"/>
              <a:ext cx="8058" cy="473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10094" y="5524"/>
              <a:ext cx="7007" cy="3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尼尔斯</a:t>
              </a:r>
              <a:endParaRPr lang="en-US" altLang="zh-CN" sz="6600" dirty="0">
                <a:solidFill>
                  <a:schemeClr val="accent2">
                    <a:lumMod val="75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的朋友圈</a:t>
              </a:r>
            </a:p>
          </p:txBody>
        </p:sp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 flipH="1">
            <a:off x="10424795" y="4589145"/>
            <a:ext cx="1611630" cy="215709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 t="-9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98a32316b6f50fba076c9cc292fbacd0e5e4cf6051749-rrFc6O_fw120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alphaModFix amt="94000"/>
          </a:blip>
          <a:stretch>
            <a:fillRect/>
          </a:stretch>
        </p:blipFill>
        <p:spPr>
          <a:xfrm>
            <a:off x="-172720" y="-98425"/>
            <a:ext cx="12771120" cy="724789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632835" y="0"/>
            <a:ext cx="5103495" cy="1297940"/>
            <a:chOff x="6310" y="0"/>
            <a:chExt cx="8037" cy="2044"/>
          </a:xfrm>
        </p:grpSpPr>
        <p:pic>
          <p:nvPicPr>
            <p:cNvPr id="9" name="图片 8" descr="3a9fa1e865462a870b85c3b453656b6fc74af7a6896a54-Rtlduj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rcRect t="35513" b="31686"/>
            <a:stretch>
              <a:fillRect/>
            </a:stretch>
          </p:blipFill>
          <p:spPr>
            <a:xfrm>
              <a:off x="6310" y="0"/>
              <a:ext cx="8037" cy="2044"/>
            </a:xfrm>
            <a:prstGeom prst="rect">
              <a:avLst/>
            </a:prstGeom>
          </p:spPr>
        </p:pic>
        <p:sp>
          <p:nvSpPr>
            <p:cNvPr id="21" name="Copyright Notice"/>
            <p:cNvSpPr/>
            <p:nvPr>
              <p:custDataLst>
                <p:tags r:id="rId3"/>
              </p:custDataLst>
            </p:nvPr>
          </p:nvSpPr>
          <p:spPr bwMode="auto">
            <a:xfrm>
              <a:off x="7186" y="669"/>
              <a:ext cx="6374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 fontAlgn="auto">
                <a:lnSpc>
                  <a:spcPct val="100000"/>
                </a:lnSpc>
              </a:pPr>
              <a:r>
                <a:rPr lang="zh-CN" altLang="en-US" sz="4000" cap="small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尼尔斯的朋友圈</a:t>
              </a:r>
              <a:endParaRPr kumimoji="0" lang="zh-CN" altLang="en-US" sz="4000" i="0" u="none" strike="noStrike" kern="1200" cap="small" spc="0" normalizeH="0" baseline="0" noProof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荆南缘默体" charset="-122"/>
                <a:ea typeface="荆南缘默体" charset="-122"/>
                <a:cs typeface="荆南缘默体" charset="-122"/>
                <a:sym typeface="+mn-ea"/>
              </a:endParaRPr>
            </a:p>
          </p:txBody>
        </p:sp>
      </p:grpSp>
      <p:pic>
        <p:nvPicPr>
          <p:cNvPr id="24" name="图片 23" descr="051bff499c9d60793eff77d753f11c00df5839cd1a7b9-ZJjRR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0130417" y="3602421"/>
            <a:ext cx="1807956" cy="3097924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9A821CB-5A05-62FB-7134-6663BF1C17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75" y="1239038"/>
            <a:ext cx="3833813" cy="511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7E8E751-31DC-B541-433A-0F5EC694A8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82" y="1239038"/>
            <a:ext cx="3789636" cy="5052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495415" y="0"/>
            <a:ext cx="4086225" cy="3019425"/>
            <a:chOff x="6382" y="0"/>
            <a:chExt cx="6435" cy="4755"/>
          </a:xfrm>
        </p:grpSpPr>
        <p:pic>
          <p:nvPicPr>
            <p:cNvPr id="9" name="图片 8" descr="61408401872990b9ad616d15574064282a75ac913c2f-rC3vkG_fw120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82" y="0"/>
              <a:ext cx="6435" cy="47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660" y="3058"/>
              <a:ext cx="5354" cy="12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/>
              <a:r>
                <a:rPr lang="zh-CN" altLang="en-US" sz="4400" dirty="0">
                  <a:solidFill>
                    <a:schemeClr val="accent5">
                      <a:lumMod val="50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阅读任务一</a:t>
              </a:r>
              <a:endParaRPr lang="en-US" altLang="zh-CN" sz="4400" dirty="0">
                <a:solidFill>
                  <a:schemeClr val="accent5">
                    <a:lumMod val="50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980112" y="2908748"/>
            <a:ext cx="5116830" cy="3004185"/>
            <a:chOff x="9549" y="4691"/>
            <a:chExt cx="8058" cy="4731"/>
          </a:xfrm>
        </p:grpSpPr>
        <p:pic>
          <p:nvPicPr>
            <p:cNvPr id="3" name="图片 2" descr="63033607bde08dc7cfbf6beb518819845403b1a810aa5-Uh1NYQ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9549" y="4691"/>
              <a:ext cx="8058" cy="473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0094" y="5524"/>
              <a:ext cx="7007" cy="3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精选坐标</a:t>
              </a:r>
              <a:endParaRPr lang="en-US" altLang="zh-CN" sz="6600" dirty="0">
                <a:solidFill>
                  <a:schemeClr val="accent2">
                    <a:lumMod val="75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绘制路线图</a:t>
              </a:r>
            </a:p>
          </p:txBody>
        </p:sp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 flipH="1">
            <a:off x="10424795" y="4589145"/>
            <a:ext cx="1611630" cy="215709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B4C46A0E-47EC-56CC-5AE1-99C0B368735C}"/>
              </a:ext>
            </a:extLst>
          </p:cNvPr>
          <p:cNvGrpSpPr/>
          <p:nvPr/>
        </p:nvGrpSpPr>
        <p:grpSpPr>
          <a:xfrm>
            <a:off x="15766" y="-295057"/>
            <a:ext cx="6162040" cy="7121525"/>
            <a:chOff x="0" y="-323883"/>
            <a:chExt cx="6162040" cy="712152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44521FA-6B26-26FB-B594-4623A2855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2" b="99090" l="249" r="99254">
                          <a14:foregroundMark x1="5970" y1="2731" x2="31343" y2="25341"/>
                          <a14:foregroundMark x1="249" y1="27011" x2="23134" y2="30956"/>
                          <a14:foregroundMark x1="23134" y1="30956" x2="23383" y2="31108"/>
                          <a14:foregroundMark x1="45274" y1="4552" x2="68159" y2="5008"/>
                          <a14:foregroundMark x1="68159" y1="5008" x2="74876" y2="4401"/>
                          <a14:foregroundMark x1="93532" y1="2731" x2="87562" y2="5918"/>
                          <a14:foregroundMark x1="94279" y1="3794" x2="93532" y2="19879"/>
                          <a14:foregroundMark x1="11692" y1="1366" x2="31343" y2="22155"/>
                          <a14:foregroundMark x1="13184" y1="30653" x2="2239" y2="50379"/>
                          <a14:foregroundMark x1="9453" y1="57360" x2="1493" y2="61457"/>
                          <a14:foregroundMark x1="6468" y1="59484" x2="4229" y2="63885"/>
                          <a14:foregroundMark x1="13184" y1="55842" x2="12189" y2="59788"/>
                          <a14:foregroundMark x1="1493" y1="73293" x2="5970" y2="84825"/>
                          <a14:foregroundMark x1="5970" y1="84825" x2="11692" y2="86495"/>
                          <a14:foregroundMark x1="249" y1="89681" x2="15423" y2="90288"/>
                          <a14:foregroundMark x1="9204" y1="98179" x2="25871" y2="91199"/>
                          <a14:foregroundMark x1="55970" y1="607" x2="56468" y2="5159"/>
                          <a14:foregroundMark x1="66915" y1="607" x2="65672" y2="6373"/>
                          <a14:foregroundMark x1="88557" y1="455" x2="84080" y2="5008"/>
                          <a14:foregroundMark x1="98259" y1="19272" x2="75871" y2="75569"/>
                          <a14:foregroundMark x1="75871" y1="75569" x2="87065" y2="98786"/>
                          <a14:foregroundMark x1="91045" y1="20941" x2="64677" y2="71624"/>
                          <a14:foregroundMark x1="69652" y1="76631" x2="58955" y2="99090"/>
                          <a14:foregroundMark x1="85075" y1="51745" x2="99254" y2="540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0642" y="2654957"/>
              <a:ext cx="2279051" cy="41065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图片 5" descr="6cfed5e356cc75dd61d1f02847dd120d4a394af558970-KVflX5"/>
            <p:cNvPicPr>
              <a:picLocks noChangeAspect="1"/>
            </p:cNvPicPr>
            <p:nvPr/>
          </p:nvPicPr>
          <p:blipFill rotWithShape="1">
            <a:blip r:embed="rId12"/>
            <a:srcRect l="10677" r="13700"/>
            <a:stretch/>
          </p:blipFill>
          <p:spPr bwMode="auto">
            <a:xfrm flipH="1">
              <a:off x="0" y="-323883"/>
              <a:ext cx="6162040" cy="7121525"/>
            </a:xfrm>
            <a:prstGeom prst="rect">
              <a:avLst/>
            </a:prstGeom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6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合作要求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28367" y="898672"/>
            <a:ext cx="7819696" cy="4217239"/>
            <a:chOff x="1694" y="2221"/>
            <a:chExt cx="3588" cy="2058"/>
          </a:xfrm>
        </p:grpSpPr>
        <p:pic>
          <p:nvPicPr>
            <p:cNvPr id="8" name="图片 7" descr="9d38ad574e7c5228aa766836c8983829a5d858403bbd2-uNjhUj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/>
            <a:srcRect t="18172" b="24470"/>
            <a:stretch>
              <a:fillRect/>
            </a:stretch>
          </p:blipFill>
          <p:spPr>
            <a:xfrm>
              <a:off x="1694" y="2221"/>
              <a:ext cx="3588" cy="2058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>
              <p:custDataLst>
                <p:tags r:id="rId4"/>
              </p:custDataLst>
            </p:nvPr>
          </p:nvSpPr>
          <p:spPr>
            <a:xfrm>
              <a:off x="1764" y="2935"/>
              <a:ext cx="3049" cy="104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3735" b="1" dirty="0">
                  <a:solidFill>
                    <a:srgbClr val="251618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 </a:t>
              </a:r>
            </a:p>
          </p:txBody>
        </p:sp>
      </p:grpSp>
      <p:pic>
        <p:nvPicPr>
          <p:cNvPr id="19" name="图片 18"/>
          <p:cNvPicPr/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 bwMode="auto">
          <a:xfrm flipH="1">
            <a:off x="10650220" y="4890770"/>
            <a:ext cx="1386205" cy="1855470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9C9249F-DB53-5F38-32F9-F6214BDF9724}"/>
              </a:ext>
            </a:extLst>
          </p:cNvPr>
          <p:cNvSpPr txBox="1"/>
          <p:nvPr/>
        </p:nvSpPr>
        <p:spPr>
          <a:xfrm>
            <a:off x="3153105" y="2506713"/>
            <a:ext cx="57859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    小组分工合作，一起绘制“尼尔斯的旅行路线图”，找到书中相关依据做圈点勾画。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4006850" y="0"/>
            <a:ext cx="4036695" cy="1297940"/>
            <a:chOff x="6310" y="0"/>
            <a:chExt cx="6357" cy="2044"/>
          </a:xfrm>
        </p:grpSpPr>
        <p:pic>
          <p:nvPicPr>
            <p:cNvPr id="17" name="图片 16" descr="3a9fa1e865462a870b85c3b453656b6fc74af7a6896a54-Rtlduj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/>
            <a:srcRect t="35513" b="31686"/>
            <a:stretch>
              <a:fillRect/>
            </a:stretch>
          </p:blipFill>
          <p:spPr>
            <a:xfrm>
              <a:off x="6310" y="0"/>
              <a:ext cx="6357" cy="2044"/>
            </a:xfrm>
            <a:prstGeom prst="rect">
              <a:avLst/>
            </a:prstGeom>
          </p:spPr>
        </p:pic>
        <p:sp>
          <p:nvSpPr>
            <p:cNvPr id="18" name="Copyright Notice"/>
            <p:cNvSpPr/>
            <p:nvPr>
              <p:custDataLst>
                <p:tags r:id="rId6"/>
              </p:custDataLst>
            </p:nvPr>
          </p:nvSpPr>
          <p:spPr bwMode="auto">
            <a:xfrm>
              <a:off x="7458" y="669"/>
              <a:ext cx="4102" cy="1072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1986" tIns="32394" rIns="71986" bIns="32394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algn="dist" defTabSz="914400" rtl="0" eaLnBrk="1" fontAlgn="base" latinLnBrk="0" hangingPunct="1">
                <a:lnSpc>
                  <a:spcPct val="100000"/>
                </a:lnSpc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4000" i="0" u="none" strike="noStrike" kern="1200" cap="small" spc="0" normalizeH="0" baseline="0" noProof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荆南缘默体" charset="-122"/>
                  <a:ea typeface="荆南缘默体" charset="-122"/>
                  <a:cs typeface="荆南缘默体" charset="-122"/>
                  <a:sym typeface="+mn-ea"/>
                </a:rPr>
                <a:t>瑞典风光</a:t>
              </a:r>
            </a:p>
          </p:txBody>
        </p:sp>
      </p:grpSp>
      <p:pic>
        <p:nvPicPr>
          <p:cNvPr id="19" name="图片 18"/>
          <p:cNvPicPr/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 bwMode="auto">
          <a:xfrm flipH="1">
            <a:off x="10650220" y="4890770"/>
            <a:ext cx="1386205" cy="1855470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copy_97B61FAC-FC5F-40D9-BE37-6D133536EE30">
            <a:hlinkClick r:id="" action="ppaction://media"/>
            <a:extLst>
              <a:ext uri="{FF2B5EF4-FFF2-40B4-BE49-F238E27FC236}">
                <a16:creationId xmlns:a16="http://schemas.microsoft.com/office/drawing/2014/main" id="{8FA1B9D4-B01F-2C97-C2AF-E3727B3F868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32000" y="1297940"/>
            <a:ext cx="8128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5833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 bwMode="auto">
          <a:xfrm flipH="1">
            <a:off x="10770235" y="5051425"/>
            <a:ext cx="1266190" cy="169481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1C74A63-CF47-ECC3-B587-97C3A21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4713" r="5719" b="18276"/>
          <a:stretch/>
        </p:blipFill>
        <p:spPr>
          <a:xfrm>
            <a:off x="938048" y="1590280"/>
            <a:ext cx="5093203" cy="32654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箭头: 右 4">
            <a:extLst>
              <a:ext uri="{FF2B5EF4-FFF2-40B4-BE49-F238E27FC236}">
                <a16:creationId xmlns:a16="http://schemas.microsoft.com/office/drawing/2014/main" id="{4BFC7646-6839-2AAA-CFE5-8A1B2DBDA032}"/>
              </a:ext>
            </a:extLst>
          </p:cNvPr>
          <p:cNvSpPr/>
          <p:nvPr/>
        </p:nvSpPr>
        <p:spPr>
          <a:xfrm>
            <a:off x="6031251" y="2987565"/>
            <a:ext cx="1386425" cy="61485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543AE1E-1706-21A9-E72D-A412F75527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78500">
            <a:off x="7732986" y="2141483"/>
            <a:ext cx="2307021" cy="230702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-421005"/>
            <a:ext cx="7031990" cy="7121525"/>
            <a:chOff x="10461" y="-1008"/>
            <a:chExt cx="11074" cy="11215"/>
          </a:xfrm>
        </p:grpSpPr>
        <p:sp>
          <p:nvSpPr>
            <p:cNvPr id="8" name="圆角矩形 7"/>
            <p:cNvSpPr/>
            <p:nvPr/>
          </p:nvSpPr>
          <p:spPr>
            <a:xfrm>
              <a:off x="14368" y="3731"/>
              <a:ext cx="3584" cy="6475"/>
            </a:xfrm>
            <a:prstGeom prst="roundRect">
              <a:avLst/>
            </a:prstGeom>
            <a:blipFill rotWithShape="1"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 descr="6cfed5e356cc75dd61d1f02847dd120d4a394af558970-KVflX5"/>
            <p:cNvPicPr>
              <a:picLocks noChangeAspect="1"/>
            </p:cNvPicPr>
            <p:nvPr/>
          </p:nvPicPr>
          <p:blipFill>
            <a:blip r:embed="rId8"/>
            <a:srcRect r="13700"/>
            <a:stretch>
              <a:fillRect/>
            </a:stretch>
          </p:blipFill>
          <p:spPr bwMode="auto">
            <a:xfrm flipH="1">
              <a:off x="10461" y="-1008"/>
              <a:ext cx="11074" cy="11215"/>
            </a:xfrm>
            <a:prstGeom prst="rect">
              <a:avLst/>
            </a:prstGeom>
            <a:effectLst>
              <a:outerShdw blurRad="5080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组合 6"/>
          <p:cNvGrpSpPr/>
          <p:nvPr/>
        </p:nvGrpSpPr>
        <p:grpSpPr>
          <a:xfrm>
            <a:off x="6495415" y="0"/>
            <a:ext cx="4086225" cy="3019425"/>
            <a:chOff x="6382" y="0"/>
            <a:chExt cx="6435" cy="4755"/>
          </a:xfrm>
        </p:grpSpPr>
        <p:pic>
          <p:nvPicPr>
            <p:cNvPr id="9" name="图片 8" descr="61408401872990b9ad616d15574064282a75ac913c2f-rC3vkG_fw120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2" y="0"/>
              <a:ext cx="6435" cy="4755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6660" y="3058"/>
              <a:ext cx="5354" cy="121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/>
              <a:r>
                <a:rPr lang="zh-CN" altLang="en-US" sz="4400" dirty="0">
                  <a:solidFill>
                    <a:schemeClr val="accent5">
                      <a:lumMod val="50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阅读任务二</a:t>
              </a:r>
              <a:endParaRPr lang="en-US" altLang="zh-CN" sz="4400" dirty="0">
                <a:solidFill>
                  <a:schemeClr val="accent5">
                    <a:lumMod val="50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734050" y="2978785"/>
            <a:ext cx="5116830" cy="3004185"/>
            <a:chOff x="9549" y="4691"/>
            <a:chExt cx="8058" cy="4731"/>
          </a:xfrm>
        </p:grpSpPr>
        <p:pic>
          <p:nvPicPr>
            <p:cNvPr id="3" name="图片 2" descr="63033607bde08dc7cfbf6beb518819845403b1a810aa5-Uh1NYQ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9549" y="4691"/>
              <a:ext cx="8058" cy="4731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10094" y="5524"/>
              <a:ext cx="7007" cy="334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对比前后</a:t>
              </a:r>
              <a:endParaRPr lang="en-US" altLang="zh-CN" sz="6600" dirty="0">
                <a:solidFill>
                  <a:schemeClr val="accent2">
                    <a:lumMod val="75000"/>
                  </a:schemeClr>
                </a:solidFill>
                <a:latin typeface="荆南缘默体" charset="-122"/>
                <a:ea typeface="荆南缘默体" charset="-122"/>
                <a:cs typeface="汉仪中楷简" panose="02010600000101010101" charset="-122"/>
                <a:sym typeface="+mn-ea"/>
              </a:endParaRPr>
            </a:p>
            <a:p>
              <a:pPr indent="0" algn="ctr" fontAlgn="auto">
                <a:lnSpc>
                  <a:spcPct val="100000"/>
                </a:lnSpc>
              </a:pPr>
              <a:r>
                <a:rPr lang="zh-CN" altLang="en-US" sz="6600" dirty="0">
                  <a:solidFill>
                    <a:schemeClr val="accent2">
                      <a:lumMod val="75000"/>
                    </a:schemeClr>
                  </a:solidFill>
                  <a:latin typeface="荆南缘默体" charset="-122"/>
                  <a:ea typeface="荆南缘默体" charset="-122"/>
                  <a:cs typeface="汉仪中楷简" panose="02010600000101010101" charset="-122"/>
                  <a:sym typeface="+mn-ea"/>
                </a:rPr>
                <a:t>感受变化</a:t>
              </a:r>
            </a:p>
          </p:txBody>
        </p:sp>
      </p:grpSp>
      <p:pic>
        <p:nvPicPr>
          <p:cNvPr id="103" name="图片 102"/>
          <p:cNvPicPr/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 bwMode="auto">
          <a:xfrm flipH="1">
            <a:off x="10424795" y="4589145"/>
            <a:ext cx="1611630" cy="2157095"/>
          </a:xfrm>
          <a:prstGeom prst="rect">
            <a:avLst/>
          </a:prstGeom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GNkY2MxNzgxMDExNmFmOWFjOWZlZGNiMzZkYTBjMjA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6*282"/>
  <p:tag name="TABLE_ENDDRAG_RECT" val="498*191*396*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396*282"/>
  <p:tag name="TABLE_ENDDRAG_RECT" val="498*191*396*28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diagram"/>
  <p:tag name="KSO_WM_TEMPLATE_INDEX" val="20189634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m_i*1_13"/>
  <p:tag name="KSO_WM_UNIT_INDEX" val="1_13"/>
  <p:tag name="KSO_WM_UNIT_LAYERLEVEL" val="1_1"/>
  <p:tag name="KSO_WM_UNIT_TYPE" val="m_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m_i*1_13"/>
  <p:tag name="KSO_WM_UNIT_INDEX" val="1_13"/>
  <p:tag name="KSO_WM_UNIT_LAYERLEVEL" val="1_1"/>
  <p:tag name="KSO_WM_UNIT_TYPE" val="m_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SLIDE_BACKGROUND_TYPE" val="general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10320</TotalTime>
  <Words>338</Words>
  <Application>Microsoft Office PowerPoint</Application>
  <PresentationFormat>宽屏</PresentationFormat>
  <Paragraphs>49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宋体</vt:lpstr>
      <vt:lpstr>Posterama</vt:lpstr>
      <vt:lpstr>Wingdings</vt:lpstr>
      <vt:lpstr>Arial</vt:lpstr>
      <vt:lpstr>Microsoft YaHei UI</vt:lpstr>
      <vt:lpstr>荆南缘默体</vt:lpstr>
      <vt:lpstr>Calibri</vt:lpstr>
      <vt:lpstr>楷体</vt:lpstr>
      <vt:lpstr>Segoe UI Semilight</vt:lpstr>
      <vt:lpstr>思源宋体 CN Heavy</vt:lpstr>
      <vt:lpstr>WPS</vt:lpstr>
      <vt:lpstr>1_WPS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郑莹莹</dc:creator>
  <cp:lastModifiedBy>jie zhang</cp:lastModifiedBy>
  <cp:revision>575</cp:revision>
  <dcterms:created xsi:type="dcterms:W3CDTF">2019-06-19T02:08:00Z</dcterms:created>
  <dcterms:modified xsi:type="dcterms:W3CDTF">2024-04-02T23:50:16Z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C4CFDFEA8344488998C54CDCD2CD929C_13</vt:lpwstr>
  </property>
</Properties>
</file>