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handoutMasters/handoutMaster1.xml" ContentType="application/vnd.openxmlformats-officedocument.presentationml.handoutMaster+xml"/>
  <Override PartName="/ppt/media/image35.svg" ContentType="image/svg+xml"/>
  <Override PartName="/ppt/media/image5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handoutMasterIdLst>
    <p:handoutMasterId r:id="rId37"/>
  </p:handoutMasterIdLst>
  <p:sldIdLst>
    <p:sldId id="620" r:id="rId3"/>
    <p:sldId id="618" r:id="rId4"/>
    <p:sldId id="558" r:id="rId5"/>
    <p:sldId id="258" r:id="rId6"/>
    <p:sldId id="524" r:id="rId7"/>
    <p:sldId id="322" r:id="rId8"/>
    <p:sldId id="677" r:id="rId9"/>
    <p:sldId id="324" r:id="rId10"/>
    <p:sldId id="648" r:id="rId11"/>
    <p:sldId id="262" r:id="rId12"/>
    <p:sldId id="328" r:id="rId13"/>
    <p:sldId id="560" r:id="rId15"/>
    <p:sldId id="329" r:id="rId16"/>
    <p:sldId id="704" r:id="rId17"/>
    <p:sldId id="589" r:id="rId18"/>
    <p:sldId id="590" r:id="rId19"/>
    <p:sldId id="591" r:id="rId20"/>
    <p:sldId id="592" r:id="rId21"/>
    <p:sldId id="593" r:id="rId22"/>
    <p:sldId id="596" r:id="rId23"/>
    <p:sldId id="597" r:id="rId24"/>
    <p:sldId id="609" r:id="rId25"/>
    <p:sldId id="703" r:id="rId26"/>
    <p:sldId id="675" r:id="rId27"/>
    <p:sldId id="598" r:id="rId28"/>
    <p:sldId id="599" r:id="rId29"/>
    <p:sldId id="600" r:id="rId30"/>
    <p:sldId id="602" r:id="rId31"/>
    <p:sldId id="610" r:id="rId32"/>
    <p:sldId id="622" r:id="rId33"/>
    <p:sldId id="604" r:id="rId34"/>
    <p:sldId id="676" r:id="rId35"/>
    <p:sldId id="621" r:id="rId36"/>
  </p:sldIdLst>
  <p:sldSz cx="12192000" cy="6858000"/>
  <p:notesSz cx="6858000" cy="9144000"/>
  <p:embeddedFontLst>
    <p:embeddedFont>
      <p:font typeface="楷体" panose="02010609060101010101" charset="-122"/>
      <p:regular r:id="rId42"/>
    </p:embeddedFont>
    <p:embeddedFont>
      <p:font typeface="汉仪颜楷简" panose="00020600040101010101" charset="-122"/>
      <p:regular r:id="rId43"/>
    </p:embeddedFont>
    <p:embeddedFont>
      <p:font typeface="Calibri" panose="020F0502020204030204" charset="0"/>
      <p:regular r:id="rId44"/>
      <p:bold r:id="rId45"/>
      <p:italic r:id="rId46"/>
      <p:boldItalic r:id="rId47"/>
    </p:embeddedFont>
    <p:embeddedFont>
      <p:font typeface="微软雅黑" panose="020B0503020204020204" charset="-122"/>
      <p:regular r:id="rId48"/>
    </p:embeddedFont>
    <p:embeddedFont>
      <p:font typeface="Arial Unicode MS" panose="020B0604020202020204" charset="-122"/>
      <p:regular r:id="rId49"/>
    </p:embeddedFont>
  </p:embeddedFontLst>
  <p:custDataLst>
    <p:tags r:id="rId5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angshuai" initials="w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BFC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0" Type="http://schemas.openxmlformats.org/officeDocument/2006/relationships/tags" Target="tags/tag44.xml"/><Relationship Id="rId5" Type="http://schemas.openxmlformats.org/officeDocument/2006/relationships/slide" Target="slides/slide3.xml"/><Relationship Id="rId49" Type="http://schemas.openxmlformats.org/officeDocument/2006/relationships/font" Target="fonts/font8.fntdata"/><Relationship Id="rId48" Type="http://schemas.openxmlformats.org/officeDocument/2006/relationships/font" Target="fonts/font7.fntdata"/><Relationship Id="rId47" Type="http://schemas.openxmlformats.org/officeDocument/2006/relationships/font" Target="fonts/font6.fntdata"/><Relationship Id="rId46" Type="http://schemas.openxmlformats.org/officeDocument/2006/relationships/font" Target="fonts/font5.fntdata"/><Relationship Id="rId45" Type="http://schemas.openxmlformats.org/officeDocument/2006/relationships/font" Target="fonts/font4.fntdata"/><Relationship Id="rId44" Type="http://schemas.openxmlformats.org/officeDocument/2006/relationships/font" Target="fonts/font3.fntdata"/><Relationship Id="rId43" Type="http://schemas.openxmlformats.org/officeDocument/2006/relationships/font" Target="fonts/font2.fntdata"/><Relationship Id="rId42" Type="http://schemas.openxmlformats.org/officeDocument/2006/relationships/font" Target="fonts/font1.fntdata"/><Relationship Id="rId41" Type="http://schemas.openxmlformats.org/officeDocument/2006/relationships/commentAuthors" Target="commentAuthors.xml"/><Relationship Id="rId40" Type="http://schemas.openxmlformats.org/officeDocument/2006/relationships/tableStyles" Target="tableStyles.xml"/><Relationship Id="rId4" Type="http://schemas.openxmlformats.org/officeDocument/2006/relationships/slide" Target="slides/slide2.xml"/><Relationship Id="rId39" Type="http://schemas.openxmlformats.org/officeDocument/2006/relationships/viewProps" Target="viewProps.xml"/><Relationship Id="rId38" Type="http://schemas.openxmlformats.org/officeDocument/2006/relationships/presProps" Target="presProps.xml"/><Relationship Id="rId37" Type="http://schemas.openxmlformats.org/officeDocument/2006/relationships/handoutMaster" Target="handoutMasters/handoutMaster1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9.jpeg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1.png"/><Relationship Id="rId2" Type="http://schemas.openxmlformats.org/officeDocument/2006/relationships/tags" Target="../tags/tag3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5.png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jpeg"/><Relationship Id="rId1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6.xml"/><Relationship Id="rId8" Type="http://schemas.openxmlformats.org/officeDocument/2006/relationships/tags" Target="../tags/tag15.xml"/><Relationship Id="rId7" Type="http://schemas.openxmlformats.org/officeDocument/2006/relationships/tags" Target="../tags/tag14.xml"/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4" Type="http://schemas.openxmlformats.org/officeDocument/2006/relationships/tags" Target="../tags/tag11.xml"/><Relationship Id="rId3" Type="http://schemas.openxmlformats.org/officeDocument/2006/relationships/tags" Target="../tags/tag10.xml"/><Relationship Id="rId2" Type="http://schemas.openxmlformats.org/officeDocument/2006/relationships/image" Target="../media/image19.png"/><Relationship Id="rId13" Type="http://schemas.openxmlformats.org/officeDocument/2006/relationships/notesSlide" Target="../notesSlides/notesSlide1.xml"/><Relationship Id="rId12" Type="http://schemas.openxmlformats.org/officeDocument/2006/relationships/slideLayout" Target="../slideLayouts/slideLayout1.xml"/><Relationship Id="rId11" Type="http://schemas.openxmlformats.org/officeDocument/2006/relationships/tags" Target="../tags/tag18.xml"/><Relationship Id="rId10" Type="http://schemas.openxmlformats.org/officeDocument/2006/relationships/tags" Target="../tags/tag17.xml"/><Relationship Id="rId1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1" Type="http://schemas.openxmlformats.org/officeDocument/2006/relationships/tags" Target="../tags/tag1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24.jpeg"/><Relationship Id="rId6" Type="http://schemas.openxmlformats.org/officeDocument/2006/relationships/image" Target="../media/image23.png"/><Relationship Id="rId5" Type="http://schemas.openxmlformats.org/officeDocument/2006/relationships/tags" Target="../tags/tag22.xml"/><Relationship Id="rId4" Type="http://schemas.openxmlformats.org/officeDocument/2006/relationships/tags" Target="../tags/tag21.xml"/><Relationship Id="rId3" Type="http://schemas.openxmlformats.org/officeDocument/2006/relationships/tags" Target="../tags/tag20.xml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5.png"/><Relationship Id="rId3" Type="http://schemas.openxmlformats.org/officeDocument/2006/relationships/tags" Target="../tags/tag23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image" Target="../media/image19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9.png"/><Relationship Id="rId3" Type="http://schemas.openxmlformats.org/officeDocument/2006/relationships/tags" Target="../tags/tag33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audio" Target="../media/audio1.wav"/><Relationship Id="rId7" Type="http://schemas.openxmlformats.org/officeDocument/2006/relationships/tags" Target="../tags/tag37.xml"/><Relationship Id="rId6" Type="http://schemas.openxmlformats.org/officeDocument/2006/relationships/tags" Target="../tags/tag36.xml"/><Relationship Id="rId5" Type="http://schemas.openxmlformats.org/officeDocument/2006/relationships/tags" Target="../tags/tag35.xml"/><Relationship Id="rId4" Type="http://schemas.openxmlformats.org/officeDocument/2006/relationships/image" Target="../media/image32.png"/><Relationship Id="rId3" Type="http://schemas.openxmlformats.org/officeDocument/2006/relationships/tags" Target="../tags/tag34.xml"/><Relationship Id="rId2" Type="http://schemas.openxmlformats.org/officeDocument/2006/relationships/image" Target="../media/image31.png"/><Relationship Id="rId1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38.xml"/><Relationship Id="rId2" Type="http://schemas.openxmlformats.org/officeDocument/2006/relationships/image" Target="../media/image19.png"/><Relationship Id="rId1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image" Target="../media/image16.png"/></Relationships>
</file>

<file path=ppt/slides/_rels/slide2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microsoft.com/office/2007/relationships/media" Target="../media/media3.mp3"/><Relationship Id="rId4" Type="http://schemas.openxmlformats.org/officeDocument/2006/relationships/audio" Target="../media/media3.mp3"/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0.png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microsoft.com/office/2007/relationships/media" Target="../media/media4.mp3"/><Relationship Id="rId3" Type="http://schemas.openxmlformats.org/officeDocument/2006/relationships/audio" Target="../media/media4.mp3"/><Relationship Id="rId2" Type="http://schemas.openxmlformats.org/officeDocument/2006/relationships/image" Target="../media/image41.png"/><Relationship Id="rId1" Type="http://schemas.openxmlformats.org/officeDocument/2006/relationships/tags" Target="../tags/tag39.xml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41.xml"/><Relationship Id="rId2" Type="http://schemas.openxmlformats.org/officeDocument/2006/relationships/tags" Target="../tags/tag40.xml"/><Relationship Id="rId1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4.jpeg"/><Relationship Id="rId1" Type="http://schemas.openxmlformats.org/officeDocument/2006/relationships/image" Target="../media/image1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4.jpeg"/><Relationship Id="rId1" Type="http://schemas.openxmlformats.org/officeDocument/2006/relationships/image" Target="../media/image1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5.png"/><Relationship Id="rId1" Type="http://schemas.openxmlformats.org/officeDocument/2006/relationships/tags" Target="../tags/tag4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5.png"/><Relationship Id="rId1" Type="http://schemas.openxmlformats.org/officeDocument/2006/relationships/tags" Target="../tags/tag4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图片2222222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635" cy="6858000"/>
          </a:xfrm>
          <a:prstGeom prst="rect">
            <a:avLst/>
          </a:prstGeom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585" y="1675130"/>
            <a:ext cx="6894830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4075430" y="3698875"/>
            <a:ext cx="47117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西夏墅中心小学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陶玲玲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 descr="盐城市地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88740" y="0"/>
            <a:ext cx="441452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 flipV="1">
            <a:off x="7160895" y="2938540"/>
            <a:ext cx="1004570" cy="273685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7" name="组合 6" descr="7b0a202020202274657874626f78223a2022220a7d0a"/>
          <p:cNvGrpSpPr/>
          <p:nvPr/>
        </p:nvGrpSpPr>
        <p:grpSpPr>
          <a:xfrm>
            <a:off x="7140577" y="2237740"/>
            <a:ext cx="5248910" cy="1398270"/>
            <a:chOff x="4693975" y="2870731"/>
            <a:chExt cx="5248800" cy="2286635"/>
          </a:xfrm>
        </p:grpSpPr>
        <p:pic>
          <p:nvPicPr>
            <p:cNvPr id="6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469891" y="2870731"/>
              <a:ext cx="3737610" cy="2286635"/>
            </a:xfrm>
            <a:prstGeom prst="rect">
              <a:avLst/>
            </a:prstGeom>
          </p:spPr>
        </p:pic>
        <p:sp>
          <p:nvSpPr>
            <p:cNvPr id="8" name="文本框 7"/>
            <p:cNvSpPr txBox="1"/>
            <p:nvPr/>
          </p:nvSpPr>
          <p:spPr>
            <a:xfrm>
              <a:off x="4693975" y="3521710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3200" b="1" dirty="0">
                  <a:solidFill>
                    <a:srgbClr val="FFC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丹顶鹤自然保护区</a:t>
              </a:r>
              <a:endParaRPr lang="zh-CN" altLang="en-US" sz="3200" b="1" dirty="0">
                <a:solidFill>
                  <a:srgbClr val="FFC000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cxnSp>
        <p:nvCxnSpPr>
          <p:cNvPr id="16" name="直接连接符 15"/>
          <p:cNvCxnSpPr/>
          <p:nvPr/>
        </p:nvCxnSpPr>
        <p:spPr>
          <a:xfrm flipV="1">
            <a:off x="5948045" y="4697490"/>
            <a:ext cx="650240" cy="909955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13" name="组合 12" descr="7b0a202020202274657874626f78223a2022220a7d0a"/>
          <p:cNvGrpSpPr/>
          <p:nvPr/>
        </p:nvGrpSpPr>
        <p:grpSpPr>
          <a:xfrm>
            <a:off x="2567305" y="5251450"/>
            <a:ext cx="4083685" cy="1115695"/>
            <a:chOff x="4714295" y="1483381"/>
            <a:chExt cx="5248800" cy="2286635"/>
          </a:xfrm>
        </p:grpSpPr>
        <p:pic>
          <p:nvPicPr>
            <p:cNvPr id="14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38470" y="1483381"/>
              <a:ext cx="3737610" cy="2286635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4714295" y="1980749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3600" b="1" dirty="0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荷兰花海</a:t>
              </a:r>
              <a:endPara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cxnSp>
        <p:nvCxnSpPr>
          <p:cNvPr id="20" name="直接连接符 19"/>
          <p:cNvCxnSpPr/>
          <p:nvPr/>
        </p:nvCxnSpPr>
        <p:spPr>
          <a:xfrm>
            <a:off x="3886200" y="1107200"/>
            <a:ext cx="1955165" cy="1202055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17" name="组合 16" descr="7b0a202020202274657874626f78223a2022220a7d0a"/>
          <p:cNvGrpSpPr/>
          <p:nvPr/>
        </p:nvGrpSpPr>
        <p:grpSpPr>
          <a:xfrm>
            <a:off x="440055" y="361950"/>
            <a:ext cx="4083685" cy="1115695"/>
            <a:chOff x="4714295" y="1483381"/>
            <a:chExt cx="5248800" cy="2286635"/>
          </a:xfrm>
        </p:grpSpPr>
        <p:pic>
          <p:nvPicPr>
            <p:cNvPr id="18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38470" y="1483381"/>
              <a:ext cx="3737610" cy="2286635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4714295" y="1980749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2800" b="1" dirty="0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安徒生童话乐园</a:t>
              </a:r>
              <a:endParaRPr lang="zh-CN" altLang="en-US" sz="28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323850" y="2938780"/>
            <a:ext cx="422275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江苏</a:t>
            </a:r>
            <a:r>
              <a:rPr lang="en-US" altLang="zh-CN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·</a:t>
            </a:r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盐城</a:t>
            </a:r>
            <a:endParaRPr lang="zh-CN" altLang="en-US" sz="5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7750175" y="5104525"/>
            <a:ext cx="960755" cy="750570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21" name="组合 20" descr="7b0a202020202274657874626f78223a2022220a7d0a"/>
          <p:cNvGrpSpPr/>
          <p:nvPr/>
        </p:nvGrpSpPr>
        <p:grpSpPr>
          <a:xfrm>
            <a:off x="7381240" y="5372735"/>
            <a:ext cx="5248910" cy="1398270"/>
            <a:chOff x="4588565" y="1483381"/>
            <a:chExt cx="5248800" cy="2286635"/>
          </a:xfrm>
        </p:grpSpPr>
        <p:pic>
          <p:nvPicPr>
            <p:cNvPr id="22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36949" y="1483381"/>
              <a:ext cx="2665039" cy="2286635"/>
            </a:xfrm>
            <a:prstGeom prst="rect">
              <a:avLst/>
            </a:prstGeom>
          </p:spPr>
        </p:pic>
        <p:sp>
          <p:nvSpPr>
            <p:cNvPr id="23" name="文本框 22"/>
            <p:cNvSpPr txBox="1"/>
            <p:nvPr/>
          </p:nvSpPr>
          <p:spPr>
            <a:xfrm>
              <a:off x="4588565" y="2149937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3200" b="1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麋鹿保护区</a:t>
              </a:r>
              <a:endParaRPr lang="zh-CN" altLang="en-US" sz="32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 descr="盐城市地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88740" y="0"/>
            <a:ext cx="4414520" cy="6858000"/>
          </a:xfrm>
          <a:prstGeom prst="rect">
            <a:avLst/>
          </a:prstGeom>
        </p:spPr>
      </p:pic>
      <p:cxnSp>
        <p:nvCxnSpPr>
          <p:cNvPr id="4" name="直接连接符 3"/>
          <p:cNvCxnSpPr/>
          <p:nvPr/>
        </p:nvCxnSpPr>
        <p:spPr>
          <a:xfrm>
            <a:off x="7750175" y="5104525"/>
            <a:ext cx="960755" cy="750570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V="1">
            <a:off x="7160895" y="2938540"/>
            <a:ext cx="1004570" cy="273685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7" name="组合 6" descr="7b0a202020202274657874626f78223a2022220a7d0a"/>
          <p:cNvGrpSpPr/>
          <p:nvPr/>
        </p:nvGrpSpPr>
        <p:grpSpPr>
          <a:xfrm>
            <a:off x="7140577" y="2237740"/>
            <a:ext cx="5248910" cy="1398270"/>
            <a:chOff x="4693975" y="2870731"/>
            <a:chExt cx="5248800" cy="2286635"/>
          </a:xfrm>
        </p:grpSpPr>
        <p:pic>
          <p:nvPicPr>
            <p:cNvPr id="6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469891" y="2870731"/>
              <a:ext cx="3737610" cy="2286635"/>
            </a:xfrm>
            <a:prstGeom prst="rect">
              <a:avLst/>
            </a:prstGeom>
          </p:spPr>
        </p:pic>
        <p:sp>
          <p:nvSpPr>
            <p:cNvPr id="8" name="文本框 7"/>
            <p:cNvSpPr txBox="1"/>
            <p:nvPr/>
          </p:nvSpPr>
          <p:spPr>
            <a:xfrm>
              <a:off x="4693975" y="3521710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3200" b="1" dirty="0">
                  <a:solidFill>
                    <a:srgbClr val="FFC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丹顶鹤自然保护区</a:t>
              </a:r>
              <a:endParaRPr lang="zh-CN" altLang="en-US" sz="3200" b="1" dirty="0">
                <a:solidFill>
                  <a:srgbClr val="FFC000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pic>
        <p:nvPicPr>
          <p:cNvPr id="100" name="图片 99"/>
          <p:cNvPicPr/>
          <p:nvPr/>
        </p:nvPicPr>
        <p:blipFill>
          <a:blip r:embed="rId4"/>
          <a:stretch>
            <a:fillRect/>
          </a:stretch>
        </p:blipFill>
        <p:spPr>
          <a:xfrm>
            <a:off x="151130" y="4570730"/>
            <a:ext cx="3089275" cy="2065655"/>
          </a:xfrm>
          <a:prstGeom prst="roundRect">
            <a:avLst/>
          </a:prstGeom>
          <a:noFill/>
          <a:ln w="9525">
            <a:noFill/>
          </a:ln>
        </p:spPr>
      </p:pic>
      <p:cxnSp>
        <p:nvCxnSpPr>
          <p:cNvPr id="16" name="直接连接符 15"/>
          <p:cNvCxnSpPr/>
          <p:nvPr/>
        </p:nvCxnSpPr>
        <p:spPr>
          <a:xfrm flipV="1">
            <a:off x="5948045" y="4697490"/>
            <a:ext cx="650240" cy="909955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13" name="组合 12" descr="7b0a202020202274657874626f78223a2022220a7d0a"/>
          <p:cNvGrpSpPr/>
          <p:nvPr/>
        </p:nvGrpSpPr>
        <p:grpSpPr>
          <a:xfrm>
            <a:off x="2567305" y="5251450"/>
            <a:ext cx="4083685" cy="1115695"/>
            <a:chOff x="4714295" y="1483381"/>
            <a:chExt cx="5248800" cy="2286635"/>
          </a:xfrm>
        </p:grpSpPr>
        <p:pic>
          <p:nvPicPr>
            <p:cNvPr id="14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38470" y="1483381"/>
              <a:ext cx="3737610" cy="2286635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4714295" y="1980749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3600" b="1" dirty="0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荷兰花海</a:t>
              </a:r>
              <a:endParaRPr lang="zh-CN" altLang="en-US" sz="36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pic>
        <p:nvPicPr>
          <p:cNvPr id="101" name="图片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1081405" y="1564005"/>
            <a:ext cx="2061845" cy="2746375"/>
          </a:xfrm>
          <a:prstGeom prst="roundRect">
            <a:avLst/>
          </a:prstGeom>
          <a:noFill/>
          <a:ln w="9525">
            <a:noFill/>
          </a:ln>
        </p:spPr>
      </p:pic>
      <p:cxnSp>
        <p:nvCxnSpPr>
          <p:cNvPr id="20" name="直接连接符 19"/>
          <p:cNvCxnSpPr/>
          <p:nvPr/>
        </p:nvCxnSpPr>
        <p:spPr>
          <a:xfrm>
            <a:off x="3886200" y="1107200"/>
            <a:ext cx="1955165" cy="1202055"/>
          </a:xfrm>
          <a:prstGeom prst="line">
            <a:avLst/>
          </a:prstGeom>
          <a:ln w="66675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17" name="组合 16" descr="7b0a202020202274657874626f78223a2022220a7d0a"/>
          <p:cNvGrpSpPr/>
          <p:nvPr/>
        </p:nvGrpSpPr>
        <p:grpSpPr>
          <a:xfrm>
            <a:off x="440055" y="361950"/>
            <a:ext cx="4083685" cy="1115695"/>
            <a:chOff x="4714295" y="1483381"/>
            <a:chExt cx="5248800" cy="2286635"/>
          </a:xfrm>
        </p:grpSpPr>
        <p:pic>
          <p:nvPicPr>
            <p:cNvPr id="18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38470" y="1483381"/>
              <a:ext cx="3737610" cy="2286635"/>
            </a:xfrm>
            <a:prstGeom prst="rect">
              <a:avLst/>
            </a:prstGeom>
          </p:spPr>
        </p:pic>
        <p:sp>
          <p:nvSpPr>
            <p:cNvPr id="19" name="文本框 18"/>
            <p:cNvSpPr txBox="1"/>
            <p:nvPr/>
          </p:nvSpPr>
          <p:spPr>
            <a:xfrm>
              <a:off x="4714295" y="1980749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2800" b="1" dirty="0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安徒生童话乐园</a:t>
              </a:r>
              <a:endParaRPr lang="zh-CN" altLang="en-US" sz="2800" b="1" dirty="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pic>
        <p:nvPicPr>
          <p:cNvPr id="102" name="图片 101"/>
          <p:cNvPicPr/>
          <p:nvPr/>
        </p:nvPicPr>
        <p:blipFill>
          <a:blip r:embed="rId6"/>
          <a:stretch>
            <a:fillRect/>
          </a:stretch>
        </p:blipFill>
        <p:spPr>
          <a:xfrm>
            <a:off x="7916545" y="-635"/>
            <a:ext cx="3243580" cy="223837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/>
        </p:nvPicPr>
        <p:blipFill>
          <a:blip r:embed="rId7"/>
          <a:srcRect t="12463"/>
          <a:stretch>
            <a:fillRect/>
          </a:stretch>
        </p:blipFill>
        <p:spPr>
          <a:xfrm>
            <a:off x="8664575" y="3570605"/>
            <a:ext cx="3086735" cy="1858645"/>
          </a:xfrm>
          <a:prstGeom prst="roundRect">
            <a:avLst/>
          </a:prstGeom>
          <a:noFill/>
          <a:ln w="9525">
            <a:noFill/>
          </a:ln>
        </p:spPr>
      </p:pic>
      <p:grpSp>
        <p:nvGrpSpPr>
          <p:cNvPr id="21" name="组合 20" descr="7b0a202020202274657874626f78223a2022220a7d0a"/>
          <p:cNvGrpSpPr/>
          <p:nvPr/>
        </p:nvGrpSpPr>
        <p:grpSpPr>
          <a:xfrm>
            <a:off x="7381240" y="5372735"/>
            <a:ext cx="5248910" cy="1398270"/>
            <a:chOff x="4588565" y="1483381"/>
            <a:chExt cx="5248800" cy="2286635"/>
          </a:xfrm>
        </p:grpSpPr>
        <p:pic>
          <p:nvPicPr>
            <p:cNvPr id="22" name="图形 4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36949" y="1483381"/>
              <a:ext cx="2665039" cy="2286635"/>
            </a:xfrm>
            <a:prstGeom prst="rect">
              <a:avLst/>
            </a:prstGeom>
          </p:spPr>
        </p:pic>
        <p:sp>
          <p:nvSpPr>
            <p:cNvPr id="23" name="文本框 22"/>
            <p:cNvSpPr txBox="1"/>
            <p:nvPr/>
          </p:nvSpPr>
          <p:spPr>
            <a:xfrm>
              <a:off x="4588565" y="2149937"/>
              <a:ext cx="5248800" cy="9540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3200" b="1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麋鹿保护区</a:t>
              </a:r>
              <a:endParaRPr lang="zh-CN" altLang="en-US" sz="3200" b="1" dirty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2477" t="17868" r="11119" b="49325"/>
          <a:stretch>
            <a:fillRect/>
          </a:stretch>
        </p:blipFill>
        <p:spPr>
          <a:xfrm>
            <a:off x="0" y="635"/>
            <a:ext cx="1197991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177415" y="492125"/>
            <a:ext cx="712724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7200" b="1">
                <a:solidFill>
                  <a:schemeClr val="accent6">
                    <a:lumMod val="75000"/>
                  </a:schemeClr>
                </a:solidFill>
                <a:latin typeface="汉仪颜楷简" panose="00020600040101010101" charset="-122"/>
                <a:ea typeface="汉仪颜楷简" panose="00020600040101010101" charset="-122"/>
              </a:rPr>
              <a:t>23.</a:t>
            </a:r>
            <a:r>
              <a:rPr lang="zh-CN" altLang="en-US" sz="7200" b="1">
                <a:solidFill>
                  <a:schemeClr val="accent6">
                    <a:lumMod val="75000"/>
                  </a:schemeClr>
                </a:solidFill>
                <a:latin typeface="汉仪颜楷简" panose="00020600040101010101" charset="-122"/>
                <a:ea typeface="汉仪颜楷简" panose="00020600040101010101" charset="-122"/>
              </a:rPr>
              <a:t>祖先的摇篮</a:t>
            </a:r>
            <a:endParaRPr lang="zh-CN" altLang="en-US" sz="7200" b="1">
              <a:solidFill>
                <a:schemeClr val="accent6">
                  <a:lumMod val="75000"/>
                </a:schemeClr>
              </a:solidFill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"/>
            </p:custDataLst>
          </p:nvPr>
        </p:nvSpPr>
        <p:spPr>
          <a:xfrm>
            <a:off x="3116580" y="5716905"/>
            <a:ext cx="97040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</a:rPr>
              <a:t>浙江省湖州市湖师附小教育集团</a:t>
            </a:r>
            <a:r>
              <a:rPr lang="en-US" altLang="zh-CN" sz="2400" b="1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</a:rPr>
              <a:t>  </a:t>
            </a:r>
            <a:r>
              <a:rPr lang="zh-CN" altLang="en-US" sz="2400" b="1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</a:rPr>
              <a:t>姚惠平</a:t>
            </a:r>
            <a:endParaRPr lang="zh-CN" altLang="en-US" sz="2400" b="1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pic>
        <p:nvPicPr>
          <p:cNvPr id="6" name="内容占位符 5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rcRect b="14452"/>
          <a:stretch>
            <a:fillRect/>
          </a:stretch>
        </p:blipFill>
        <p:spPr>
          <a:xfrm>
            <a:off x="-173990" y="-207010"/>
            <a:ext cx="12510135" cy="706501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09738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6995" y="0"/>
            <a:ext cx="12104370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5453380" y="1931670"/>
            <a:ext cx="930910" cy="240347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6995" y="0"/>
            <a:ext cx="1210437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8420" y="2063115"/>
            <a:ext cx="1489710" cy="215138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7210" y="2062480"/>
            <a:ext cx="1429385" cy="21513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47195" cy="6704965"/>
          </a:xfrm>
          <a:prstGeom prst="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2"/>
          <a:srcRect l="27693" t="18300" r="33227" b="20300"/>
          <a:stretch>
            <a:fillRect/>
          </a:stretch>
        </p:blipFill>
        <p:spPr>
          <a:xfrm>
            <a:off x="3417570" y="2824480"/>
            <a:ext cx="942975" cy="101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/>
        </p:nvSpPr>
        <p:spPr>
          <a:xfrm>
            <a:off x="4360545" y="3009900"/>
            <a:ext cx="249809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打卡地点：</a:t>
            </a:r>
            <a:r>
              <a:rPr lang="en-US" altLang="zh-CN" sz="4000" b="1" u="sng">
                <a:latin typeface="楷体" panose="02010609060101010101" charset="-122"/>
                <a:ea typeface="楷体" panose="02010609060101010101" charset="-122"/>
              </a:rPr>
              <a:t>       </a:t>
            </a:r>
            <a:endParaRPr lang="en-US" altLang="zh-CN" sz="4000" b="1" u="sng"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6737350" y="3663950"/>
            <a:ext cx="2214880" cy="0"/>
          </a:xfrm>
          <a:prstGeom prst="line">
            <a:avLst/>
          </a:prstGeom>
        </p:spPr>
        <p:style>
          <a:lnRef idx="3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6703060" y="2957195"/>
            <a:ext cx="22383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 b="1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原始森林</a:t>
            </a:r>
            <a:endParaRPr lang="zh-CN" altLang="en-US" sz="4000" b="1">
              <a:solidFill>
                <a:schemeClr val="accent6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5365" y="0"/>
            <a:ext cx="6096635" cy="688149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0"/>
            <a:ext cx="6094730" cy="68560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17040" y="132461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①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717040" y="3835400"/>
            <a:ext cx="481965" cy="5041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②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7986395" y="137668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③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776845" y="3702685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endParaRPr lang="en-US" altLang="zh-CN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云形标注 9"/>
          <p:cNvSpPr/>
          <p:nvPr/>
        </p:nvSpPr>
        <p:spPr>
          <a:xfrm>
            <a:off x="3032125" y="692150"/>
            <a:ext cx="5462270" cy="2406650"/>
          </a:xfrm>
          <a:prstGeom prst="cloudCallou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8" name="文本框 117"/>
          <p:cNvSpPr txBox="1"/>
          <p:nvPr/>
        </p:nvSpPr>
        <p:spPr>
          <a:xfrm>
            <a:off x="3585210" y="998855"/>
            <a:ext cx="5022215" cy="171132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p>
            <a:pPr algn="l"/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学习活动一：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汉仪中圆简" panose="02010600000101010101" charset="-122"/>
            </a:endParaRPr>
          </a:p>
          <a:p>
            <a:pPr algn="l"/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1.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自由大声朗读诗歌。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汉仪中圆简" panose="02010600000101010101" charset="-122"/>
            </a:endParaRPr>
          </a:p>
          <a:p>
            <a:pPr algn="l"/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2.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划一划</a:t>
            </a:r>
            <a:r>
              <a:rPr lang="zh-CN" altLang="en-US" sz="2800" b="1">
                <a:solidFill>
                  <a:schemeClr val="accent4">
                    <a:lumMod val="60000"/>
                    <a:lumOff val="4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直接写原始森林是祖先摇篮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汉仪中圆简" panose="02010600000101010101" charset="-122"/>
              </a:rPr>
              <a:t>的句子。</a:t>
            </a:r>
            <a:endParaRPr lang="zh-CN" altLang="en-US" sz="2800" b="1" spc="300">
              <a:solidFill>
                <a:schemeClr val="bg1"/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汉仪中圆简" panose="0201060000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  <p:bldP spid="10" grpId="1" animBg="1"/>
      <p:bldP spid="118" grpId="0"/>
      <p:bldP spid="11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" name="图片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4730" y="0"/>
            <a:ext cx="6097270" cy="687006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0"/>
            <a:ext cx="6094730" cy="68560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926590" y="137668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①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926590" y="3931285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②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7837805" y="137668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③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837805" y="3685540"/>
            <a:ext cx="342265" cy="4775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endParaRPr lang="en-US" altLang="zh-CN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2372995" y="1687195"/>
            <a:ext cx="59563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V="1">
            <a:off x="2323465" y="1943735"/>
            <a:ext cx="1050925" cy="317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7"/>
            </p:custDataLst>
          </p:nvPr>
        </p:nvCxnSpPr>
        <p:spPr>
          <a:xfrm flipV="1">
            <a:off x="2290445" y="2241550"/>
            <a:ext cx="1711960" cy="825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8"/>
            </p:custDataLst>
          </p:nvPr>
        </p:nvCxnSpPr>
        <p:spPr>
          <a:xfrm flipV="1">
            <a:off x="8397875" y="5674360"/>
            <a:ext cx="1866265" cy="1143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9"/>
            </p:custDataLst>
          </p:nvPr>
        </p:nvCxnSpPr>
        <p:spPr>
          <a:xfrm flipV="1">
            <a:off x="8348345" y="5972175"/>
            <a:ext cx="1642745" cy="1079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圆角矩形标注 10"/>
          <p:cNvSpPr/>
          <p:nvPr>
            <p:custDataLst>
              <p:tags r:id="rId10"/>
            </p:custDataLst>
          </p:nvPr>
        </p:nvSpPr>
        <p:spPr>
          <a:xfrm>
            <a:off x="4514215" y="1376680"/>
            <a:ext cx="3092450" cy="1138555"/>
          </a:xfrm>
          <a:prstGeom prst="wedgeRoundRectCallout">
            <a:avLst>
              <a:gd name="adj1" fmla="val -66316"/>
              <a:gd name="adj2" fmla="val 48862"/>
              <a:gd name="adj3" fmla="val 16667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爷爷说：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那原始森林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是我们祖先的摇篮。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圆角矩形标注 11"/>
          <p:cNvSpPr/>
          <p:nvPr>
            <p:custDataLst>
              <p:tags r:id="rId11"/>
            </p:custDataLst>
          </p:nvPr>
        </p:nvSpPr>
        <p:spPr>
          <a:xfrm>
            <a:off x="4514215" y="4613275"/>
            <a:ext cx="3092450" cy="1138555"/>
          </a:xfrm>
          <a:prstGeom prst="wedgeRoundRectCallout">
            <a:avLst>
              <a:gd name="adj1" fmla="val 65523"/>
              <a:gd name="adj2" fmla="val 37283"/>
              <a:gd name="adj3" fmla="val 16667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苍苍茫茫的原始森林，我们祖先的摇篮！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" name="图片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56325" y="-41910"/>
            <a:ext cx="6035675" cy="68999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t="1028"/>
          <a:stretch>
            <a:fillRect/>
          </a:stretch>
        </p:blipFill>
        <p:spPr>
          <a:xfrm>
            <a:off x="0" y="0"/>
            <a:ext cx="61563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6" name="图片 1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190" cy="6858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5365" y="0"/>
            <a:ext cx="6096635" cy="688149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0"/>
            <a:ext cx="6094730" cy="68560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17040" y="132461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①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717040" y="3835400"/>
            <a:ext cx="481965" cy="5041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②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7986395" y="137668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③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776845" y="3702685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endParaRPr lang="en-US" altLang="zh-CN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3910" y="158115"/>
            <a:ext cx="2764155" cy="2100580"/>
          </a:xfrm>
          <a:prstGeom prst="roundRect">
            <a:avLst/>
          </a:prstGeom>
        </p:spPr>
      </p:pic>
      <p:sp>
        <p:nvSpPr>
          <p:cNvPr id="7" name="TextBox 5"/>
          <p:cNvSpPr txBox="1"/>
          <p:nvPr/>
        </p:nvSpPr>
        <p:spPr>
          <a:xfrm>
            <a:off x="2622550" y="795020"/>
            <a:ext cx="2618740" cy="989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6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摇篮</a:t>
            </a:r>
            <a:endParaRPr lang="en-US" altLang="zh-CN" sz="72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en-US" altLang="zh-CN" sz="72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7"/>
          <a:stretch>
            <a:fillRect/>
          </a:stretch>
        </p:blipFill>
        <p:spPr>
          <a:xfrm>
            <a:off x="4613910" y="2573655"/>
            <a:ext cx="2764155" cy="2073275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11" name="TextBox 5"/>
          <p:cNvSpPr txBox="1"/>
          <p:nvPr/>
        </p:nvSpPr>
        <p:spPr>
          <a:xfrm>
            <a:off x="2622550" y="3717925"/>
            <a:ext cx="2618740" cy="989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200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66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蓝天</a:t>
            </a:r>
            <a:endParaRPr lang="en-US" altLang="zh-CN" sz="72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en-US" altLang="zh-CN" sz="72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3509645" y="413385"/>
            <a:ext cx="895350" cy="518795"/>
          </a:xfrm>
          <a:prstGeom prst="roundRect">
            <a:avLst/>
          </a:prstGeom>
          <a:noFill/>
          <a:ln w="7620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2741295" y="3316605"/>
            <a:ext cx="895350" cy="518795"/>
          </a:xfrm>
          <a:prstGeom prst="roundRect">
            <a:avLst/>
          </a:prstGeom>
          <a:noFill/>
          <a:ln w="7620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35b7d99589f7382f216b311268c7d1fc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" name="图片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4730" y="0"/>
            <a:ext cx="6097270" cy="685482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0"/>
            <a:ext cx="6094730" cy="68560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926590" y="137668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①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926590" y="3931285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②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7873365" y="1376680"/>
            <a:ext cx="3854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③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873365" y="3686175"/>
            <a:ext cx="385445" cy="4768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endParaRPr lang="en-US" altLang="zh-CN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916430" y="3858895"/>
            <a:ext cx="2444115" cy="194818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7759065" y="502285"/>
            <a:ext cx="2444115" cy="68961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7759065" y="1334770"/>
            <a:ext cx="2444115" cy="22085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云形标注 8"/>
          <p:cNvSpPr/>
          <p:nvPr>
            <p:custDataLst>
              <p:tags r:id="rId9"/>
            </p:custDataLst>
          </p:nvPr>
        </p:nvSpPr>
        <p:spPr>
          <a:xfrm>
            <a:off x="1330960" y="320675"/>
            <a:ext cx="5904230" cy="1910715"/>
          </a:xfrm>
          <a:prstGeom prst="cloudCallout">
            <a:avLst>
              <a:gd name="adj1" fmla="val -31694"/>
              <a:gd name="adj2" fmla="val 75888"/>
            </a:avLst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学习活动二：</a:t>
            </a:r>
            <a:endParaRPr lang="en-US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/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自由读一读第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小节。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/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</a:t>
            </a:r>
            <a:r>
              <a:rPr lang="zh-CN" altLang="en-US" sz="2400" b="1">
                <a:solidFill>
                  <a:schemeClr val="accent4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圈一圈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在原始森林里祖先们可以做哪些有意思的事。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  <p:bldP spid="9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0" name="图片 99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635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1808480" y="400050"/>
            <a:ext cx="4110990" cy="5436870"/>
          </a:xfrm>
          <a:prstGeom prst="rect">
            <a:avLst/>
          </a:prstGeom>
          <a:solidFill>
            <a:schemeClr val="bg1">
              <a:alpha val="82000"/>
            </a:schemeClr>
          </a:solidFill>
          <a:effectLst>
            <a:softEdge rad="63500"/>
          </a:effectLst>
        </p:spPr>
        <p:txBody>
          <a:bodyPr wrap="square" rtlCol="0">
            <a:noAutofit/>
          </a:bodyPr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摘野果</a:t>
            </a:r>
            <a:endParaRPr lang="zh-CN" altLang="en-US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掏鹊蛋</a:t>
            </a:r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和野兔赛跑</a:t>
            </a:r>
            <a:endParaRPr lang="zh-CN" altLang="en-US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看蘑菇打伞</a:t>
            </a:r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6747510" y="557530"/>
            <a:ext cx="4110990" cy="5544185"/>
          </a:xfrm>
          <a:prstGeom prst="rect">
            <a:avLst/>
          </a:prstGeom>
          <a:solidFill>
            <a:schemeClr val="bg1">
              <a:alpha val="82000"/>
            </a:schemeClr>
          </a:solidFill>
          <a:effectLst>
            <a:softEdge rad="63500"/>
          </a:effectLst>
        </p:spPr>
        <p:txBody>
          <a:bodyPr wrap="square" rtlCol="0">
            <a:noAutofit/>
          </a:bodyPr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逗小松鼠</a:t>
            </a:r>
            <a:endParaRPr lang="zh-CN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采野蔷薇</a:t>
            </a:r>
            <a:endParaRPr lang="zh-CN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捉红蜻蜓</a:t>
            </a:r>
            <a:endParaRPr lang="zh-CN" sz="3200" b="1">
              <a:solidFill>
                <a:schemeClr val="accent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sz="3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逮绿蝈蝈</a:t>
            </a:r>
            <a:endParaRPr lang="zh-CN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IMG_25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82295"/>
            <a:ext cx="12192635" cy="56273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280670" y="1765300"/>
            <a:ext cx="808482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【使用说明】</a:t>
            </a:r>
            <a:endParaRPr lang="zh-CN" altLang="en-US" sz="36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请随机抽取体验券，根据项目名称小组合作体验。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演的同学要演得像，猜的同学要说清楚猜测理由。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</a:t>
            </a:r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铃声响，体验时间到，请各小组迅速回到座位上。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50365" y="4618355"/>
            <a:ext cx="4445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solidFill>
                  <a:schemeClr val="bg1"/>
                </a:solidFill>
              </a:rPr>
              <a:t>体验地址：原始森林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751570" y="3014345"/>
            <a:ext cx="299402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体验券</a:t>
            </a:r>
            <a:endParaRPr lang="zh-CN" altLang="en-US" sz="66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0387330" y="2451100"/>
            <a:ext cx="13455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bg1"/>
                </a:solidFill>
                <a:latin typeface="Arial Unicode MS" panose="020B0604020202020204" charset="-122"/>
                <a:ea typeface="Arial Unicode MS" panose="020B0604020202020204" charset="-122"/>
              </a:rPr>
              <a:t>quàn</a:t>
            </a:r>
            <a:endParaRPr lang="zh-CN" altLang="en-US" sz="3600">
              <a:solidFill>
                <a:schemeClr val="bg1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99390" y="14605"/>
            <a:ext cx="58953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学习活动三：打卡趣味项目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2ab792207318cdbeb82299cba2c4d938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635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95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47195" cy="6706870"/>
          </a:xfrm>
          <a:prstGeom prst="rect">
            <a:avLst/>
          </a:prstGeom>
        </p:spPr>
      </p:pic>
      <p:pic>
        <p:nvPicPr>
          <p:cNvPr id="15" name="图片 14" descr="千库网_新年龙头龙年吉祥_元素编号138868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3660" y="881380"/>
            <a:ext cx="2992755" cy="2992755"/>
          </a:xfrm>
          <a:prstGeom prst="rect">
            <a:avLst/>
          </a:prstGeom>
        </p:spPr>
      </p:pic>
      <p:pic>
        <p:nvPicPr>
          <p:cNvPr id="21" name="图片 20" descr="千库网_新年龙头龙年吉祥_元素编号1388685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30315" y="855980"/>
            <a:ext cx="2980055" cy="2980055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2760980" y="3055620"/>
            <a:ext cx="2647315" cy="1574165"/>
            <a:chOff x="2735" y="5280"/>
            <a:chExt cx="3190" cy="1975"/>
          </a:xfrm>
        </p:grpSpPr>
        <p:pic>
          <p:nvPicPr>
            <p:cNvPr id="18" name="图片 17" descr="千库网_新年红色金边花纹卷轴标题栏边框_元素编号13350949"/>
            <p:cNvPicPr>
              <a:picLocks noChangeAspect="1"/>
            </p:cNvPicPr>
            <p:nvPr/>
          </p:nvPicPr>
          <p:blipFill>
            <a:blip r:embed="rId4"/>
            <a:srcRect l="31550" t="12209" r="31825" b="12812"/>
            <a:stretch>
              <a:fillRect/>
            </a:stretch>
          </p:blipFill>
          <p:spPr>
            <a:xfrm>
              <a:off x="2735" y="5280"/>
              <a:ext cx="3190" cy="1683"/>
            </a:xfrm>
            <a:prstGeom prst="rect">
              <a:avLst/>
            </a:prstGeom>
          </p:spPr>
        </p:pic>
        <p:pic>
          <p:nvPicPr>
            <p:cNvPr id="19" name="图片 18" descr="千库网_新年红色金边花纹卷轴标题栏边框_元素编号13350949"/>
            <p:cNvPicPr>
              <a:picLocks noChangeAspect="1"/>
            </p:cNvPicPr>
            <p:nvPr/>
          </p:nvPicPr>
          <p:blipFill>
            <a:blip r:embed="rId4"/>
            <a:srcRect l="31550" t="86951" r="31825" b="6740"/>
            <a:stretch>
              <a:fillRect/>
            </a:stretch>
          </p:blipFill>
          <p:spPr>
            <a:xfrm>
              <a:off x="2735" y="6963"/>
              <a:ext cx="3190" cy="293"/>
            </a:xfrm>
            <a:prstGeom prst="rect">
              <a:avLst/>
            </a:prstGeom>
          </p:spPr>
        </p:pic>
      </p:grpSp>
      <p:sp>
        <p:nvSpPr>
          <p:cNvPr id="20" name="文本框 19"/>
          <p:cNvSpPr txBox="1"/>
          <p:nvPr/>
        </p:nvSpPr>
        <p:spPr>
          <a:xfrm>
            <a:off x="3067685" y="3321050"/>
            <a:ext cx="2105660" cy="8877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defRPr/>
            </a:pPr>
            <a:r>
              <a:rPr lang="zh-CN" altLang="en-US" sz="4800" b="1" kern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摘</a:t>
            </a:r>
            <a:r>
              <a:rPr lang="zh-CN" altLang="en-US" sz="4800" b="1" ker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野果</a:t>
            </a:r>
            <a:endParaRPr lang="zh-CN" altLang="en-US" sz="4800" b="1" kern="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6401435" y="3017520"/>
            <a:ext cx="2767965" cy="1639570"/>
            <a:chOff x="2735" y="5280"/>
            <a:chExt cx="3190" cy="1975"/>
          </a:xfrm>
        </p:grpSpPr>
        <p:pic>
          <p:nvPicPr>
            <p:cNvPr id="24" name="图片 23" descr="千库网_新年红色金边花纹卷轴标题栏边框_元素编号13350949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rcRect l="31550" t="12209" r="31825" b="12812"/>
            <a:stretch>
              <a:fillRect/>
            </a:stretch>
          </p:blipFill>
          <p:spPr>
            <a:xfrm>
              <a:off x="2735" y="5280"/>
              <a:ext cx="3190" cy="1683"/>
            </a:xfrm>
            <a:prstGeom prst="rect">
              <a:avLst/>
            </a:prstGeom>
          </p:spPr>
        </p:pic>
        <p:pic>
          <p:nvPicPr>
            <p:cNvPr id="25" name="图片 24" descr="千库网_新年红色金边花纹卷轴标题栏边框_元素编号13350949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/>
            <a:srcRect l="31550" t="86951" r="31825" b="6740"/>
            <a:stretch>
              <a:fillRect/>
            </a:stretch>
          </p:blipFill>
          <p:spPr>
            <a:xfrm>
              <a:off x="2735" y="6963"/>
              <a:ext cx="3190" cy="293"/>
            </a:xfrm>
            <a:prstGeom prst="rect">
              <a:avLst/>
            </a:prstGeom>
          </p:spPr>
        </p:pic>
      </p:grp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7019290" y="2974340"/>
            <a:ext cx="1924050" cy="13144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buClrTx/>
              <a:buSzTx/>
              <a:buFontTx/>
              <a:defRPr/>
            </a:pPr>
            <a:r>
              <a:rPr lang="zh-CN" altLang="en-US" sz="4800" b="1" kern="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采</a:t>
            </a:r>
            <a:r>
              <a:rPr lang="zh-CN" altLang="en-US" sz="4800" b="1" ker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野蔷薇</a:t>
            </a:r>
            <a:endParaRPr lang="zh-CN" altLang="en-US" sz="4800" b="1" kern="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红包来了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红包来了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50802"/>
          <a:stretch>
            <a:fillRect/>
          </a:stretch>
        </p:blipFill>
        <p:spPr>
          <a:xfrm>
            <a:off x="6095365" y="0"/>
            <a:ext cx="6097270" cy="685863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0"/>
            <a:ext cx="6094730" cy="68560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17040" y="1324610"/>
            <a:ext cx="272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①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717040" y="3835400"/>
            <a:ext cx="481965" cy="5041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rgbClr val="FF0000"/>
                </a:solidFill>
                <a:latin typeface="Calibri" panose="020F0502020204030204" charset="0"/>
              </a:rPr>
              <a:t>②</a:t>
            </a:r>
            <a:endParaRPr lang="en-US" altLang="zh-CN" sz="2400" b="1">
              <a:solidFill>
                <a:srgbClr val="FF0000"/>
              </a:solidFill>
              <a:latin typeface="Calibri" panose="020F050202020403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675765" y="3903980"/>
            <a:ext cx="3014345" cy="191135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noAutofit/>
          </a:bodyPr>
          <a:p>
            <a:endParaRPr lang="zh-CN" altLang="en-US">
              <a:highlight>
                <a:srgbClr val="FF0000"/>
              </a:highlight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1506220" y="2369185"/>
            <a:ext cx="3317240" cy="1363345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1675765" y="2574290"/>
            <a:ext cx="297878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摘</a:t>
            </a:r>
            <a:r>
              <a:rPr lang="zh-CN" altLang="en-US" sz="6600" b="1">
                <a:latin typeface="楷体" panose="02010609060101010101" charset="-122"/>
                <a:ea typeface="楷体" panose="02010609060101010101" charset="-122"/>
              </a:rPr>
              <a:t>野果</a:t>
            </a:r>
            <a:endParaRPr lang="zh-CN" altLang="en-US" sz="66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47195" cy="6704965"/>
          </a:xfrm>
          <a:prstGeom prst="rect">
            <a:avLst/>
          </a:prstGeom>
        </p:spPr>
      </p:pic>
      <p:pic>
        <p:nvPicPr>
          <p:cNvPr id="9" name="图片 8" descr="绿色小清新气泡文本框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99815" y="1539240"/>
            <a:ext cx="5472430" cy="278765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476115" y="2339975"/>
            <a:ext cx="4016375" cy="16306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采</a:t>
            </a:r>
            <a:r>
              <a:rPr lang="zh-CN" altLang="en-US" sz="6600" b="1">
                <a:latin typeface="楷体" panose="02010609060101010101" charset="-122"/>
                <a:ea typeface="楷体" panose="02010609060101010101" charset="-122"/>
              </a:rPr>
              <a:t>野蔷薇</a:t>
            </a:r>
            <a:endParaRPr lang="zh-CN" altLang="en-US" sz="66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  <p:bldLst>
      <p:bldP spid="11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47195" cy="6704965"/>
          </a:xfrm>
          <a:prstGeom prst="rect">
            <a:avLst/>
          </a:prstGeom>
        </p:spPr>
      </p:pic>
      <p:pic>
        <p:nvPicPr>
          <p:cNvPr id="9" name="图片 8" descr="绿色小清新气泡文本框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24250" y="3103245"/>
            <a:ext cx="5472430" cy="278765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400550" y="3903980"/>
            <a:ext cx="4016375" cy="16306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6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采</a:t>
            </a:r>
            <a:r>
              <a:rPr lang="zh-CN" altLang="en-US" sz="6600" b="1">
                <a:latin typeface="楷体" panose="02010609060101010101" charset="-122"/>
                <a:ea typeface="楷体" panose="02010609060101010101" charset="-122"/>
              </a:rPr>
              <a:t>野蔷薇</a:t>
            </a:r>
            <a:endParaRPr lang="zh-CN" altLang="en-US" sz="6600" b="1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绿色小清新气泡文本框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96945" y="956310"/>
            <a:ext cx="5472430" cy="27876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739005" y="1877060"/>
            <a:ext cx="297878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摘</a:t>
            </a:r>
            <a:r>
              <a:rPr lang="zh-CN" altLang="en-US" sz="6600" b="1">
                <a:latin typeface="楷体" panose="02010609060101010101" charset="-122"/>
                <a:ea typeface="楷体" panose="02010609060101010101" charset="-122"/>
              </a:rPr>
              <a:t>野果</a:t>
            </a:r>
            <a:endParaRPr lang="zh-CN" altLang="en-US" sz="66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  <p:bldLst>
      <p:bldP spid="11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390"/>
          <a:stretch>
            <a:fillRect/>
          </a:stretch>
        </p:blipFill>
        <p:spPr bwMode="auto">
          <a:xfrm>
            <a:off x="0" y="0"/>
            <a:ext cx="1228534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图片 99"/>
          <p:cNvPicPr/>
          <p:nvPr/>
        </p:nvPicPr>
        <p:blipFill>
          <a:blip r:embed="rId2"/>
          <a:srcRect l="21678" t="7067" r="24111" b="38833"/>
          <a:stretch>
            <a:fillRect/>
          </a:stretch>
        </p:blipFill>
        <p:spPr>
          <a:xfrm>
            <a:off x="1365250" y="307340"/>
            <a:ext cx="3274060" cy="217868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/>
        </p:nvPicPr>
        <p:blipFill>
          <a:blip r:embed="rId3"/>
          <a:srcRect l="23036" t="29383" r="6732" b="24611"/>
          <a:stretch>
            <a:fillRect/>
          </a:stretch>
        </p:blipFill>
        <p:spPr>
          <a:xfrm>
            <a:off x="4169410" y="2721610"/>
            <a:ext cx="2631440" cy="229679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3" name="鸟叫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4100" y="5985510"/>
            <a:ext cx="778510" cy="7308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23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/>
          <p:cNvPicPr>
            <a:picLocks noChangeAspect="1"/>
          </p:cNvPicPr>
          <p:nvPr>
            <p:ph idx="1"/>
          </p:nvPr>
        </p:nvPicPr>
        <p:blipFill>
          <a:blip r:embed="rId1"/>
          <a:srcRect b="11105"/>
          <a:stretch>
            <a:fillRect/>
          </a:stretch>
        </p:blipFill>
        <p:spPr>
          <a:xfrm>
            <a:off x="0" y="11430"/>
            <a:ext cx="12192000" cy="6858000"/>
          </a:xfrm>
          <a:prstGeom prst="rect">
            <a:avLst/>
          </a:prstGeom>
        </p:spPr>
      </p:pic>
      <p:sp>
        <p:nvSpPr>
          <p:cNvPr id="8" name="圆角矩形 7"/>
          <p:cNvSpPr/>
          <p:nvPr/>
        </p:nvSpPr>
        <p:spPr>
          <a:xfrm>
            <a:off x="5669915" y="4362450"/>
            <a:ext cx="2638425" cy="118999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圆角矩形 2"/>
          <p:cNvSpPr/>
          <p:nvPr/>
        </p:nvSpPr>
        <p:spPr>
          <a:xfrm>
            <a:off x="4550410" y="2802890"/>
            <a:ext cx="2638425" cy="118999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504690" y="2851150"/>
            <a:ext cx="303022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</a:rPr>
              <a:t>掏</a:t>
            </a:r>
            <a:r>
              <a:rPr lang="zh-CN" altLang="en-US" sz="6600" b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</a:rPr>
              <a:t>口袋</a:t>
            </a:r>
            <a:endParaRPr lang="zh-CN" altLang="en-US" sz="6600" b="1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669915" y="4396740"/>
            <a:ext cx="28752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</a:rPr>
              <a:t>掏</a:t>
            </a:r>
            <a:r>
              <a:rPr lang="zh-CN" altLang="en-US" sz="6600" b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</a:rPr>
              <a:t>耳朵</a:t>
            </a:r>
            <a:endParaRPr lang="zh-CN" altLang="en-US" sz="6600" b="1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2815590" y="1256665"/>
            <a:ext cx="2638425" cy="118999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743835" y="1339850"/>
            <a:ext cx="278257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掏</a:t>
            </a:r>
            <a:r>
              <a:rPr lang="zh-CN" altLang="en-US" sz="6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鹊蛋</a:t>
            </a:r>
            <a:endParaRPr lang="zh-CN" altLang="en-US" sz="66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bldLvl="0" animBg="1"/>
      <p:bldP spid="5" grpId="1"/>
      <p:bldP spid="2" grpId="1" animBg="1"/>
      <p:bldP spid="6" grpId="0"/>
      <p:bldP spid="3" grpId="0" bldLvl="0" animBg="1"/>
      <p:bldP spid="6" grpId="1"/>
      <p:bldP spid="3" grpId="1" animBg="1"/>
      <p:bldP spid="8" grpId="0" bldLvl="0" animBg="1"/>
      <p:bldP spid="7" grpId="0"/>
      <p:bldP spid="8" grpId="1" animBg="1"/>
      <p:bldP spid="7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31445" y="0"/>
            <a:ext cx="11449050" cy="6550660"/>
          </a:xfrm>
          <a:prstGeom prst="rect">
            <a:avLst/>
          </a:prstGeom>
        </p:spPr>
      </p:pic>
      <p:pic>
        <p:nvPicPr>
          <p:cNvPr id="2" name="蝈蝈">
            <a:hlinkClick r:id="" action="ppaction://media"/>
          </p:cNvPr>
          <p:cNvPicPr/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52940" y="5484495"/>
            <a:ext cx="671195" cy="6711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327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0" name="图片 99"/>
          <p:cNvPicPr/>
          <p:nvPr/>
        </p:nvPicPr>
        <p:blipFill>
          <a:blip r:embed="rId1">
            <a:clrChange>
              <a:clrFrom>
                <a:srgbClr val="525356">
                  <a:alpha val="99216"/>
                </a:srgbClr>
              </a:clrFrom>
              <a:clrTo>
                <a:srgbClr val="525356">
                  <a:alpha val="99216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-69215"/>
            <a:ext cx="12270740" cy="69272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1572260" y="932815"/>
            <a:ext cx="4110990" cy="5436870"/>
          </a:xfrm>
          <a:prstGeom prst="rect">
            <a:avLst/>
          </a:prstGeom>
          <a:solidFill>
            <a:schemeClr val="bg1">
              <a:alpha val="82000"/>
            </a:schemeClr>
          </a:solidFill>
          <a:effectLst>
            <a:softEdge rad="63500"/>
          </a:effectLst>
        </p:spPr>
        <p:txBody>
          <a:bodyPr wrap="square" rtlCol="0">
            <a:noAutofit/>
          </a:bodyPr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954530" y="1292225"/>
            <a:ext cx="3476625" cy="460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noAutofit/>
          </a:bodyPr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我想――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我们的祖先,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可曾在这些大树上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摘野果</a:t>
            </a: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掏鹊蛋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?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可曾在那片草地上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和野兔赛跑</a:t>
            </a: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看蘑菇打伞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?</a:t>
            </a:r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783705" y="492760"/>
            <a:ext cx="4110990" cy="5876925"/>
          </a:xfrm>
          <a:prstGeom prst="rect">
            <a:avLst/>
          </a:prstGeom>
          <a:solidFill>
            <a:schemeClr val="bg1">
              <a:alpha val="82000"/>
            </a:schemeClr>
          </a:solidFill>
          <a:effectLst>
            <a:softEdge rad="63500"/>
          </a:effectLst>
        </p:spPr>
        <p:txBody>
          <a:bodyPr wrap="square" rtlCol="0">
            <a:noAutofit/>
          </a:bodyPr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3200" b="1">
              <a:solidFill>
                <a:schemeClr val="accent6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140575" y="510540"/>
            <a:ext cx="3519805" cy="523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noAutofit/>
          </a:bodyPr>
          <a:p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那时候,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孩子们也在这里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逗小松鼠</a:t>
            </a: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采野蔷薇</a:t>
            </a: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吗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?</a:t>
            </a:r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也曾在这里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捉红蜻蜓</a:t>
            </a: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逮绿蝈蝈</a:t>
            </a: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吗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?</a:t>
            </a:r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1102" t="3860" r="752" b="6409"/>
          <a:stretch>
            <a:fillRect/>
          </a:stretch>
        </p:blipFill>
        <p:spPr>
          <a:xfrm>
            <a:off x="0" y="-635"/>
            <a:ext cx="12191365" cy="677989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76200"/>
            <a:ext cx="11847195" cy="6704965"/>
          </a:xfrm>
          <a:prstGeom prst="rect">
            <a:avLst/>
          </a:prstGeom>
        </p:spPr>
      </p:pic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3112135" y="2223770"/>
            <a:ext cx="2591435" cy="25406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331585" y="2223770"/>
            <a:ext cx="2591435" cy="25406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3287395" y="2223770"/>
            <a:ext cx="2520315" cy="25406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16600">
                <a:latin typeface="楷体" panose="02010609060101010101" charset="-122"/>
                <a:ea typeface="楷体" panose="02010609060101010101" charset="-122"/>
              </a:rPr>
              <a:t>摘</a:t>
            </a:r>
            <a:endParaRPr lang="zh-CN" altLang="en-US" sz="16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402705" y="2289810"/>
            <a:ext cx="2520315" cy="25406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16600">
                <a:latin typeface="楷体" panose="02010609060101010101" charset="-122"/>
                <a:ea typeface="楷体" panose="02010609060101010101" charset="-122"/>
              </a:rPr>
              <a:t>掏</a:t>
            </a:r>
            <a:endParaRPr lang="zh-CN" altLang="en-US" sz="166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76200"/>
            <a:ext cx="11847195" cy="6704965"/>
          </a:xfrm>
          <a:prstGeom prst="rect">
            <a:avLst/>
          </a:prstGeom>
        </p:spPr>
      </p:pic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3112135" y="2223770"/>
            <a:ext cx="2591435" cy="25406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331585" y="2223770"/>
            <a:ext cx="2591435" cy="25406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3287395" y="2223770"/>
            <a:ext cx="2520315" cy="25406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16600">
                <a:latin typeface="楷体" panose="02010609060101010101" charset="-122"/>
                <a:ea typeface="楷体" panose="02010609060101010101" charset="-122"/>
              </a:rPr>
              <a:t>摘</a:t>
            </a:r>
            <a:endParaRPr lang="zh-CN" altLang="en-US" sz="16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402705" y="2289810"/>
            <a:ext cx="2520315" cy="25406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16600">
                <a:latin typeface="楷体" panose="02010609060101010101" charset="-122"/>
                <a:ea typeface="楷体" panose="02010609060101010101" charset="-122"/>
              </a:rPr>
              <a:t>掏</a:t>
            </a:r>
            <a:endParaRPr lang="zh-CN" altLang="en-US" sz="16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208780" y="3098800"/>
            <a:ext cx="87630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古</a:t>
            </a:r>
            <a:endParaRPr lang="zh-CN" altLang="en-US" sz="66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010400" y="2857500"/>
            <a:ext cx="8763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缶</a:t>
            </a:r>
            <a:endParaRPr lang="zh-CN" altLang="en-US" sz="96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33" name="图片 3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t="1203"/>
          <a:stretch>
            <a:fillRect/>
          </a:stretch>
        </p:blipFill>
        <p:spPr>
          <a:xfrm>
            <a:off x="165100" y="85725"/>
            <a:ext cx="11816715" cy="663448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3403600" y="1107440"/>
            <a:ext cx="5159375" cy="3886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33" name="图片 3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t="1203"/>
          <a:stretch>
            <a:fillRect/>
          </a:stretch>
        </p:blipFill>
        <p:spPr>
          <a:xfrm>
            <a:off x="165100" y="85725"/>
            <a:ext cx="11816715" cy="663448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内容占位符 3" descr="kappframework-IbQXym(1)(1)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47195" cy="6704965"/>
          </a:xfrm>
          <a:prstGeom prst="rect">
            <a:avLst/>
          </a:prstGeom>
        </p:spPr>
      </p:pic>
      <p:sp>
        <p:nvSpPr>
          <p:cNvPr id="10" name="圆角矩形 9"/>
          <p:cNvSpPr/>
          <p:nvPr/>
        </p:nvSpPr>
        <p:spPr>
          <a:xfrm>
            <a:off x="2938780" y="2006600"/>
            <a:ext cx="1625600" cy="5969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圆角矩形 11"/>
          <p:cNvSpPr/>
          <p:nvPr/>
        </p:nvSpPr>
        <p:spPr>
          <a:xfrm>
            <a:off x="4818380" y="1980565"/>
            <a:ext cx="1625600" cy="5969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4836160" y="2832100"/>
            <a:ext cx="1625600" cy="59690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964180" y="1993900"/>
            <a:ext cx="14357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摘野果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945380" y="1993900"/>
            <a:ext cx="16770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采蔷薇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6715760" y="2819400"/>
            <a:ext cx="1625600" cy="59690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899660" y="2845435"/>
            <a:ext cx="14611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逗松鼠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842760" y="2845435"/>
            <a:ext cx="16770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捉蜻蜓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8643620" y="2819400"/>
            <a:ext cx="1625600" cy="59690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圆角矩形 17"/>
          <p:cNvSpPr/>
          <p:nvPr/>
        </p:nvSpPr>
        <p:spPr>
          <a:xfrm>
            <a:off x="2938780" y="3696970"/>
            <a:ext cx="1625600" cy="5969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8643620" y="2832735"/>
            <a:ext cx="14776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逮蝈蝈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167380" y="3696970"/>
            <a:ext cx="11309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940050" y="2833370"/>
            <a:ext cx="1625600" cy="59690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3003550" y="2846705"/>
            <a:ext cx="14611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掏鹊蛋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4841240" y="3696335"/>
            <a:ext cx="1625600" cy="5969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5069840" y="3696335"/>
            <a:ext cx="11309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sz="32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3" grpId="0"/>
      <p:bldP spid="12" grpId="0" animBg="1"/>
      <p:bldP spid="2" grpId="1"/>
      <p:bldP spid="10" grpId="1" animBg="1"/>
      <p:bldP spid="3" grpId="1"/>
      <p:bldP spid="12" grpId="1" animBg="1"/>
      <p:bldP spid="13" grpId="0" animBg="1"/>
      <p:bldP spid="5" grpId="0"/>
      <p:bldP spid="6" grpId="0"/>
      <p:bldP spid="9" grpId="0" animBg="1"/>
      <p:bldP spid="11" grpId="0"/>
      <p:bldP spid="16" grpId="0" animBg="1"/>
      <p:bldP spid="7" grpId="0"/>
      <p:bldP spid="17" grpId="0" animBg="1"/>
      <p:bldP spid="13" grpId="1" animBg="1"/>
      <p:bldP spid="5" grpId="1"/>
      <p:bldP spid="6" grpId="1"/>
      <p:bldP spid="9" grpId="1" animBg="1"/>
      <p:bldP spid="11" grpId="1"/>
      <p:bldP spid="16" grpId="1" animBg="1"/>
      <p:bldP spid="7" grpId="1"/>
      <p:bldP spid="17" grpId="1" animBg="1"/>
      <p:bldP spid="8" grpId="0"/>
      <p:bldP spid="18" grpId="0" animBg="1"/>
      <p:bldP spid="15" grpId="0"/>
      <p:bldP spid="14" grpId="0" animBg="1"/>
      <p:bldP spid="8" grpId="1"/>
      <p:bldP spid="18" grpId="1" animBg="1"/>
      <p:bldP spid="15" grpId="1"/>
      <p:bldP spid="14" grpId="1" animBg="1"/>
    </p:bldLst>
  </p:timing>
</p:sld>
</file>

<file path=ppt/tags/tag1.xml><?xml version="1.0" encoding="utf-8"?>
<p:tagLst xmlns:p="http://schemas.openxmlformats.org/presentationml/2006/main">
  <p:tag name="KSO_WM_UNIT_PLACING_PICTURE_USER_VIEWPORT" val="{&quot;height&quot;:22068,&quot;width&quot;:15360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COMMONDATA" val="eyJoZGlkIjoiYTc4MjFhMzE1N2YwYWMyNDA2OGFlNDE2Y2Y5NjdiZjgifQ=="/>
  <p:tag name="KSO_WPP_MARK_KEY" val="3c6c6829-685a-4481-baef-2075381134b4"/>
  <p:tag name="commondata" val="eyJoZGlkIjoiZjMzYzcxNmFjOWU0MDU0NjVlZWM4NTczMTA1ZTYwMDY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WPS 演示</Application>
  <PresentationFormat>宽屏</PresentationFormat>
  <Paragraphs>188</Paragraphs>
  <Slides>33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33</vt:i4>
      </vt:variant>
    </vt:vector>
  </HeadingPairs>
  <TitlesOfParts>
    <vt:vector size="43" baseType="lpstr">
      <vt:lpstr>Arial</vt:lpstr>
      <vt:lpstr>宋体</vt:lpstr>
      <vt:lpstr>Wingdings</vt:lpstr>
      <vt:lpstr>楷体</vt:lpstr>
      <vt:lpstr>汉仪颜楷简</vt:lpstr>
      <vt:lpstr>Calibri</vt:lpstr>
      <vt:lpstr>微软雅黑</vt:lpstr>
      <vt:lpstr>汉仪中圆简</vt:lpstr>
      <vt:lpstr>Arial Unicode MS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王帅</dc:creator>
  <cp:lastModifiedBy>111～悦悦</cp:lastModifiedBy>
  <cp:revision>48</cp:revision>
  <dcterms:created xsi:type="dcterms:W3CDTF">2022-12-24T12:34:00Z</dcterms:created>
  <dcterms:modified xsi:type="dcterms:W3CDTF">2024-06-11T09:29:26Z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14ECF5F2808B447EA321794112A7A808_13</vt:lpwstr>
  </property>
  <property fmtid="{D5CDD505-2E9C-101B-9397-08002B2CF9AE}" pid="3" name="KSOProductBuildVer">
    <vt:lpwstr>2052-12.1.0.16729</vt:lpwstr>
  </property>
</Properties>
</file>