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1" r:id="rId3"/>
    <p:sldId id="292" r:id="rId4"/>
    <p:sldId id="293" r:id="rId5"/>
    <p:sldId id="294" r:id="rId6"/>
    <p:sldId id="262" r:id="rId7"/>
    <p:sldId id="296" r:id="rId8"/>
    <p:sldId id="295" r:id="rId9"/>
    <p:sldId id="313" r:id="rId10"/>
    <p:sldId id="277" r:id="rId11"/>
    <p:sldId id="315" r:id="rId12"/>
    <p:sldId id="272" r:id="rId13"/>
    <p:sldId id="371" r:id="rId15"/>
    <p:sldId id="318" r:id="rId16"/>
    <p:sldId id="258" r:id="rId17"/>
    <p:sldId id="314" r:id="rId18"/>
    <p:sldId id="324" r:id="rId19"/>
    <p:sldId id="321" r:id="rId20"/>
    <p:sldId id="340" r:id="rId21"/>
    <p:sldId id="341" r:id="rId22"/>
    <p:sldId id="344" r:id="rId23"/>
    <p:sldId id="349" r:id="rId24"/>
    <p:sldId id="346" r:id="rId25"/>
    <p:sldId id="370" r:id="rId26"/>
    <p:sldId id="393" r:id="rId27"/>
    <p:sldId id="322" r:id="rId28"/>
    <p:sldId id="350" r:id="rId29"/>
    <p:sldId id="352" r:id="rId30"/>
    <p:sldId id="353" r:id="rId31"/>
    <p:sldId id="354" r:id="rId32"/>
    <p:sldId id="356" r:id="rId33"/>
    <p:sldId id="316" r:id="rId34"/>
    <p:sldId id="285" r:id="rId35"/>
  </p:sldIdLst>
  <p:sldSz cx="12192000" cy="6858000"/>
  <p:notesSz cx="6858000" cy="9144000"/>
  <p:custDataLst>
    <p:tags r:id="rId3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54FBBAA-8360-4B2C-9FC5-82060FB8CA5C}" styleName="{fb7de6f6-23be-4c27-bab1-75ee11fcb775}">
    <a:wholeTbl>
      <a:tcTxStyle>
        <a:fontRef idx="none">
          <a:prstClr val="black"/>
        </a:fontRef>
      </a:tcTxStyle>
      <a:tcStyle>
        <a:tcBdr>
          <a:left>
            <a:ln w="19050" cmpd="sng">
              <a:solidFill>
                <a:srgbClr val="72A684"/>
              </a:solidFill>
            </a:ln>
          </a:left>
          <a:right>
            <a:ln w="19050" cmpd="sng">
              <a:solidFill>
                <a:srgbClr val="72A684"/>
              </a:solidFill>
            </a:ln>
          </a:right>
          <a:top>
            <a:ln w="19050" cmpd="sng">
              <a:solidFill>
                <a:srgbClr val="72A684"/>
              </a:solidFill>
            </a:ln>
          </a:top>
          <a:bottom>
            <a:ln w="19050" cmpd="sng">
              <a:solidFill>
                <a:srgbClr val="72A684"/>
              </a:solidFill>
            </a:ln>
          </a:bottom>
          <a:insideV>
            <a:ln w="19050" cmpd="sng">
              <a:solidFill>
                <a:srgbClr val="72A684"/>
              </a:solidFill>
            </a:ln>
          </a:insideV>
        </a:tcBdr>
        <a:fill>
          <a:solidFill>
            <a:srgbClr val="F3F3F3"/>
          </a:solidFill>
        </a:fill>
      </a:tcStyle>
    </a:wholeTbl>
    <a:firstCol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BFD7C8"/>
              </a:solidFill>
            </a:ln>
          </a:left>
          <a:right>
            <a:ln w="6350" cmpd="sng">
              <a:solidFill>
                <a:srgbClr val="BFD7C8"/>
              </a:solidFill>
            </a:ln>
          </a:right>
          <a:insideV>
            <a:ln w="6350" cmpd="sng">
              <a:solidFill>
                <a:srgbClr val="BFD7C8"/>
              </a:solidFill>
            </a:ln>
          </a:insideV>
        </a:tcBdr>
        <a:fill>
          <a:solidFill>
            <a:srgbClr val="BFD7C8"/>
          </a:solidFill>
        </a:fill>
      </a:tcStyle>
    </a:firstCol>
    <a:firstRow>
      <a:tcTxStyle>
        <a:fontRef idx="none">
          <a:prstClr val="black"/>
        </a:fontRef>
      </a:tcTxStyle>
      <a:tcStyle>
        <a:tcBdr>
          <a:bottom>
            <a:ln w="28575" cmpd="sng">
              <a:solidFill>
                <a:srgbClr val="99BFA7"/>
              </a:solidFill>
            </a:ln>
          </a:bottom>
          <a:insideV>
            <a:ln w="28575" cmpd="sng">
              <a:solidFill>
                <a:srgbClr val="99BFA7"/>
              </a:solidFill>
            </a:ln>
          </a:insideV>
        </a:tcBdr>
        <a:fill>
          <a:solidFill>
            <a:srgbClr val="99BFA7"/>
          </a:solidFill>
        </a:fill>
      </a:tcStyle>
    </a:firstRow>
  </a:tblStyle>
  <a:tblStyle styleId="{9A10F020-752E-4B08-AB93-CA642F5A23D6}" styleName="{d27b558c-881a-4a59-9799-e04a28f8aa34}">
    <a:wholeTbl>
      <a:tcTxStyle>
        <a:fontRef idx="none">
          <a:prstClr val="black"/>
        </a:fontRef>
      </a:tcTxStyle>
      <a:tcStyle>
        <a:tcBdr>
          <a:top>
            <a:ln w="12700" cmpd="sng">
              <a:solidFill>
                <a:srgbClr val="99C5A0"/>
              </a:solidFill>
            </a:ln>
          </a:top>
          <a:bottom>
            <a:ln w="12700" cmpd="sng">
              <a:solidFill>
                <a:srgbClr val="99C5A0"/>
              </a:solidFill>
            </a:ln>
          </a:bottom>
          <a:insideV>
            <a:ln w="12700" cmpd="sng">
              <a:solidFill>
                <a:srgbClr val="99C5A0"/>
              </a:solidFill>
            </a:ln>
          </a:insideV>
        </a:tcBdr>
        <a:fill>
          <a:solidFill>
            <a:srgbClr val="FFFFFF"/>
          </a:solidFill>
        </a:fill>
      </a:tcStyle>
    </a:wholeTbl>
    <a:band2H>
      <a:tcTxStyle>
        <a:fontRef idx="none">
          <a:prstClr val="black"/>
        </a:fontRef>
      </a:tcTxStyle>
      <a:tcStyle>
        <a:tcBdr/>
        <a:fill>
          <a:solidFill>
            <a:srgbClr val="BED9C1"/>
          </a:solidFill>
        </a:fill>
      </a:tcStyle>
    </a:band2H>
    <a:firstRow>
      <a:tcTxStyle>
        <a:fontRef idx="none">
          <a:prstClr val="black"/>
        </a:fontRef>
      </a:tcTxStyle>
      <a:tcStyle>
        <a:tcBdr>
          <a:bottom>
            <a:ln w="12700" cmpd="sng">
              <a:solidFill>
                <a:srgbClr val="99C5A0"/>
              </a:solidFill>
            </a:ln>
          </a:bottom>
        </a:tcBdr>
        <a:fill>
          <a:solidFill>
            <a:srgbClr val="BED9C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70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04DAB-F9DA-4AE9-A9E3-33C9BDF306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zh-CN" altLang="en-US" dirty="0"/>
              <a:t>补一个粽子</a:t>
            </a: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74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zh-CN" altLang="en-US" dirty="0"/>
              <a:t>补一个粽子</a:t>
            </a: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zh-CN" altLang="en-US" dirty="0"/>
              <a:t>补一个粽子</a:t>
            </a: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zh-CN" altLang="en-US" dirty="0"/>
              <a:t>补一个粽子</a:t>
            </a: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zh-CN" altLang="en-US" dirty="0"/>
              <a:t>补一个粽子</a:t>
            </a: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zh-CN" altLang="en-US" dirty="0"/>
              <a:t>补一个粽子</a:t>
            </a: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43879-5936-4EDF-9DBD-F6D59A19C68A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5E9ED-E7CA-4FEA-8BB3-69A6D30B1C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5E9ED-E7CA-4FEA-8BB3-69A6D30B1C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5E9ED-E7CA-4FEA-8BB3-69A6D30B1C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5E9ED-E7CA-4FEA-8BB3-69A6D30B1C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5E9ED-E7CA-4FEA-8BB3-69A6D30B1C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5E9ED-E7CA-4FEA-8BB3-69A6D30B1C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5E9ED-E7CA-4FEA-8BB3-69A6D30B1C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5E9ED-E7CA-4FEA-8BB3-69A6D30B1C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5E9ED-E7CA-4FEA-8BB3-69A6D30B1C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5E9ED-E7CA-4FEA-8BB3-69A6D30B1C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5E9ED-E7CA-4FEA-8BB3-69A6D30B1C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5E9ED-E7CA-4FEA-8BB3-69A6D30B1C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12.jpeg"/><Relationship Id="rId2" Type="http://schemas.openxmlformats.org/officeDocument/2006/relationships/tags" Target="../tags/tag16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9.xml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15.png"/><Relationship Id="rId2" Type="http://schemas.openxmlformats.org/officeDocument/2006/relationships/tags" Target="../tags/tag26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8.png"/><Relationship Id="rId7" Type="http://schemas.openxmlformats.org/officeDocument/2006/relationships/tags" Target="../tags/tag33.xml"/><Relationship Id="rId6" Type="http://schemas.openxmlformats.org/officeDocument/2006/relationships/image" Target="../media/image15.png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0" Type="http://schemas.openxmlformats.org/officeDocument/2006/relationships/notesSlide" Target="../notesSlides/notesSlide3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image" Target="../media/image22.png"/><Relationship Id="rId7" Type="http://schemas.openxmlformats.org/officeDocument/2006/relationships/tags" Target="../tags/tag35.xml"/><Relationship Id="rId6" Type="http://schemas.openxmlformats.org/officeDocument/2006/relationships/image" Target="../media/image21.png"/><Relationship Id="rId5" Type="http://schemas.openxmlformats.org/officeDocument/2006/relationships/tags" Target="../tags/tag34.xml"/><Relationship Id="rId4" Type="http://schemas.openxmlformats.org/officeDocument/2006/relationships/image" Target="../media/image10.tiff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24.jpeg"/><Relationship Id="rId7" Type="http://schemas.openxmlformats.org/officeDocument/2006/relationships/image" Target="../media/image23.png"/><Relationship Id="rId6" Type="http://schemas.openxmlformats.org/officeDocument/2006/relationships/tags" Target="../tags/tag40.xml"/><Relationship Id="rId5" Type="http://schemas.openxmlformats.org/officeDocument/2006/relationships/image" Target="../media/image22.png"/><Relationship Id="rId4" Type="http://schemas.openxmlformats.org/officeDocument/2006/relationships/tags" Target="../tags/tag39.xml"/><Relationship Id="rId3" Type="http://schemas.openxmlformats.org/officeDocument/2006/relationships/image" Target="../media/image21.png"/><Relationship Id="rId2" Type="http://schemas.openxmlformats.org/officeDocument/2006/relationships/tags" Target="../tags/tag38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6.jpeg"/><Relationship Id="rId1" Type="http://schemas.openxmlformats.org/officeDocument/2006/relationships/tags" Target="../tags/tag3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tags" Target="../tags/tag43.xml"/><Relationship Id="rId7" Type="http://schemas.openxmlformats.org/officeDocument/2006/relationships/image" Target="../media/image29.png"/><Relationship Id="rId6" Type="http://schemas.openxmlformats.org/officeDocument/2006/relationships/tags" Target="../tags/tag4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6.xml"/><Relationship Id="rId4" Type="http://schemas.openxmlformats.org/officeDocument/2006/relationships/image" Target="../media/image15.png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png"/><Relationship Id="rId2" Type="http://schemas.openxmlformats.org/officeDocument/2006/relationships/image" Target="../media/image12.jpeg"/><Relationship Id="rId1" Type="http://schemas.openxmlformats.org/officeDocument/2006/relationships/tags" Target="../tags/tag47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7.png"/><Relationship Id="rId12" Type="http://schemas.microsoft.com/office/2007/relationships/media" Target="../media/audio1.wav"/><Relationship Id="rId11" Type="http://schemas.openxmlformats.org/officeDocument/2006/relationships/audio" Target="../media/audio1.wav"/><Relationship Id="rId10" Type="http://schemas.openxmlformats.org/officeDocument/2006/relationships/image" Target="../media/image36.png"/><Relationship Id="rId1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tags" Target="../tags/tag51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11.png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tags" Target="../tags/tag55.xml"/><Relationship Id="rId3" Type="http://schemas.openxmlformats.org/officeDocument/2006/relationships/image" Target="../media/image11.png"/><Relationship Id="rId2" Type="http://schemas.openxmlformats.org/officeDocument/2006/relationships/tags" Target="../tags/tag54.xml"/><Relationship Id="rId1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6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image" Target="../media/image19.jpeg"/><Relationship Id="rId4" Type="http://schemas.openxmlformats.org/officeDocument/2006/relationships/tags" Target="../tags/tag59.xml"/><Relationship Id="rId3" Type="http://schemas.openxmlformats.org/officeDocument/2006/relationships/image" Target="../media/image6.jpeg"/><Relationship Id="rId2" Type="http://schemas.openxmlformats.org/officeDocument/2006/relationships/tags" Target="../tags/tag58.xml"/><Relationship Id="rId14" Type="http://schemas.openxmlformats.org/officeDocument/2006/relationships/notesSlide" Target="../notesSlides/notesSlide13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tags" Target="../tags/tag57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image" Target="../media/image11.png"/><Relationship Id="rId1" Type="http://schemas.openxmlformats.org/officeDocument/2006/relationships/tags" Target="../tags/tag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QQ截图202404101312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" y="39370"/>
            <a:ext cx="12082780" cy="6818630"/>
          </a:xfrm>
          <a:prstGeom prst="rect">
            <a:avLst/>
          </a:prstGeom>
        </p:spPr>
      </p:pic>
      <p:pic>
        <p:nvPicPr>
          <p:cNvPr id="9" name="图片 8" descr="t0153d99295a3252ada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205" y="1022350"/>
            <a:ext cx="4964430" cy="488505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28105" y="1654090"/>
            <a:ext cx="4064000" cy="230695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7200">
                <a:latin typeface="楷体" panose="02010609060101010101" pitchFamily="49" charset="-122"/>
                <a:ea typeface="楷体" panose="02010609060101010101" pitchFamily="49" charset="-122"/>
              </a:rPr>
              <a:t>小汤圆，圆又圆。</a:t>
            </a:r>
            <a:endParaRPr lang="zh-CN" altLang="en-US" sz="7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05425" y="456247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7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元宵节</a:t>
            </a:r>
            <a:endParaRPr lang="zh-CN" altLang="en-US" sz="7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>
            <p:custDataLst>
              <p:tags r:id="rId1"/>
            </p:custDataLst>
          </p:nvPr>
        </p:nvSpPr>
        <p:spPr>
          <a:xfrm>
            <a:off x="1240790" y="1886585"/>
            <a:ext cx="9827895" cy="2291715"/>
          </a:xfrm>
          <a:prstGeom prst="roundRect">
            <a:avLst/>
          </a:prstGeom>
          <a:solidFill>
            <a:schemeClr val="lt1"/>
          </a:solidFill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69605" y="412750"/>
            <a:ext cx="1141730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kumimoji="1" lang="en-US" altLang="zh-CN" sz="2400" err="1" smtClean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7170" name="Picture 2" descr="C:\Documents and Settings\Administrator\桌面\49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3865" b="54636"/>
          <a:stretch>
            <a:fillRect/>
          </a:stretch>
        </p:blipFill>
        <p:spPr>
          <a:xfrm>
            <a:off x="1240790" y="2160905"/>
            <a:ext cx="10328275" cy="1834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0"/>
          <p:cNvSpPr txBox="1"/>
          <p:nvPr/>
        </p:nvSpPr>
        <p:spPr>
          <a:xfrm>
            <a:off x="2839085" y="4821555"/>
            <a:ext cx="2931160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一到端午节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" name="文本框 10"/>
          <p:cNvSpPr txBox="1"/>
          <p:nvPr/>
        </p:nvSpPr>
        <p:spPr>
          <a:xfrm>
            <a:off x="6595745" y="4821555"/>
            <a:ext cx="260667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一锅粽子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69590" y="4474210"/>
            <a:ext cx="457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yí</a:t>
            </a:r>
            <a:endParaRPr lang="zh-CN" altLang="en-US" sz="24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68795" y="4474210"/>
            <a:ext cx="6083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yì </a:t>
            </a:r>
            <a:endParaRPr lang="zh-CN" altLang="en-US" sz="24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1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5" name="内容占位符 2"/>
          <p:cNvSpPr txBox="1"/>
          <p:nvPr/>
        </p:nvSpPr>
        <p:spPr>
          <a:xfrm>
            <a:off x="750570" y="1933893"/>
            <a:ext cx="8137525" cy="20161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  <a:spcBef>
                <a:spcPct val="20000"/>
              </a:spcBef>
              <a:buNone/>
            </a:pP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 3"/>
          <p:cNvSpPr/>
          <p:nvPr>
            <p:custDataLst>
              <p:tags r:id="rId1"/>
            </p:custDataLst>
          </p:nvPr>
        </p:nvSpPr>
        <p:spPr>
          <a:xfrm>
            <a:off x="1366520" y="779780"/>
            <a:ext cx="7286625" cy="5312410"/>
          </a:xfrm>
          <a:prstGeom prst="roundRect">
            <a:avLst/>
          </a:prstGeom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文本框 10"/>
          <p:cNvSpPr txBox="1"/>
          <p:nvPr>
            <p:custDataLst>
              <p:tags r:id="rId2"/>
            </p:custDataLst>
          </p:nvPr>
        </p:nvSpPr>
        <p:spPr>
          <a:xfrm>
            <a:off x="5291455" y="4855210"/>
            <a:ext cx="2931160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一小篮粽子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文本框 10"/>
          <p:cNvSpPr txBox="1"/>
          <p:nvPr>
            <p:custDataLst>
              <p:tags r:id="rId3"/>
            </p:custDataLst>
          </p:nvPr>
        </p:nvSpPr>
        <p:spPr>
          <a:xfrm>
            <a:off x="1911350" y="4855210"/>
            <a:ext cx="2931160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一口粽子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" name="文本框 10"/>
          <p:cNvSpPr txBox="1"/>
          <p:nvPr>
            <p:custDataLst>
              <p:tags r:id="rId4"/>
            </p:custDataLst>
          </p:nvPr>
        </p:nvSpPr>
        <p:spPr>
          <a:xfrm>
            <a:off x="5243195" y="3314065"/>
            <a:ext cx="2931160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一股清香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文本框 10"/>
          <p:cNvSpPr txBox="1"/>
          <p:nvPr>
            <p:custDataLst>
              <p:tags r:id="rId5"/>
            </p:custDataLst>
          </p:nvPr>
        </p:nvSpPr>
        <p:spPr>
          <a:xfrm>
            <a:off x="1863090" y="3314065"/>
            <a:ext cx="2931160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一掀开锅盖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029460" y="2861310"/>
            <a:ext cx="5657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yì</a:t>
            </a:r>
            <a:endParaRPr lang="zh-CN" altLang="en-US" sz="28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5477510" y="4437380"/>
            <a:ext cx="5657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yì</a:t>
            </a:r>
            <a:endParaRPr lang="zh-CN" altLang="en-US" sz="28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2290445" y="4437380"/>
            <a:ext cx="5657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yì</a:t>
            </a:r>
            <a:endParaRPr lang="zh-CN" altLang="en-US" sz="28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5675630" y="2861310"/>
            <a:ext cx="5657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yì</a:t>
            </a:r>
            <a:endParaRPr lang="zh-CN" altLang="en-US" sz="28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1894840" y="1742440"/>
            <a:ext cx="2931160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一到端午节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" name="文本框 10"/>
          <p:cNvSpPr txBox="1"/>
          <p:nvPr/>
        </p:nvSpPr>
        <p:spPr>
          <a:xfrm>
            <a:off x="5377180" y="1742440"/>
            <a:ext cx="260667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一锅粽子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25345" y="1395095"/>
            <a:ext cx="457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yí</a:t>
            </a:r>
            <a:endParaRPr lang="zh-CN" altLang="en-US" sz="24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50230" y="1395095"/>
            <a:ext cx="6083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yì </a:t>
            </a:r>
            <a:endParaRPr lang="zh-CN" altLang="en-US" sz="24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16" name="圆角矩形标注 15"/>
          <p:cNvSpPr/>
          <p:nvPr>
            <p:custDataLst>
              <p:tags r:id="rId10"/>
            </p:custDataLst>
          </p:nvPr>
        </p:nvSpPr>
        <p:spPr>
          <a:xfrm>
            <a:off x="8194675" y="4778375"/>
            <a:ext cx="3620770" cy="946150"/>
          </a:xfrm>
          <a:prstGeom prst="wedgeRoundRectCallout">
            <a:avLst>
              <a:gd name="adj1" fmla="val -57225"/>
              <a:gd name="adj2" fmla="val 84966"/>
              <a:gd name="adj3" fmla="val 16667"/>
            </a:avLst>
          </a:prstGeom>
          <a:solidFill>
            <a:schemeClr val="bg1"/>
          </a:solidFill>
          <a:ln w="28575" cmpd="dbl">
            <a:solidFill>
              <a:schemeClr val="accent2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短语连贯不拖音</a:t>
            </a:r>
            <a:endParaRPr lang="zh-CN" altLang="en-US" sz="360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>
            <p:custDataLst>
              <p:tags r:id="rId1"/>
            </p:custDataLst>
          </p:nvPr>
        </p:nvSpPr>
        <p:spPr>
          <a:xfrm>
            <a:off x="1240790" y="1470025"/>
            <a:ext cx="9827895" cy="2291715"/>
          </a:xfrm>
          <a:prstGeom prst="roundRect">
            <a:avLst/>
          </a:prstGeom>
          <a:solidFill>
            <a:schemeClr val="lt1"/>
          </a:solidFill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7170" name="Picture 2" descr="C:\Documents and Settings\Administrator\桌面\49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3865" b="54636"/>
          <a:stretch>
            <a:fillRect/>
          </a:stretch>
        </p:blipFill>
        <p:spPr>
          <a:xfrm>
            <a:off x="1240790" y="1744345"/>
            <a:ext cx="10328275" cy="1834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2465705" y="2044065"/>
            <a:ext cx="2693670" cy="7575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noAutofit/>
          </a:bodyPr>
          <a:p>
            <a:r>
              <a:rPr kumimoji="1" lang="zh-CN" altLang="en-US" sz="3400" b="1" spc="500" smtClean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一到端午节</a:t>
            </a:r>
            <a:endParaRPr kumimoji="1" lang="zh-CN" altLang="en-US" sz="3400" b="1" spc="500" smtClean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8595995" y="2032000"/>
            <a:ext cx="2272030" cy="7575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noAutofit/>
          </a:bodyPr>
          <a:p>
            <a:r>
              <a:rPr kumimoji="1" lang="zh-CN" altLang="en-US" sz="3400" b="1" spc="500" smtClean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一锅粽子</a:t>
            </a:r>
            <a:endParaRPr kumimoji="1" lang="zh-CN" altLang="en-US" sz="3400" b="1" spc="500" smtClean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6"/>
            </p:custDataLst>
          </p:nvPr>
        </p:nvCxnSpPr>
        <p:spPr>
          <a:xfrm flipH="1">
            <a:off x="2418080" y="3012440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7"/>
            </p:custDataLst>
          </p:nvPr>
        </p:nvCxnSpPr>
        <p:spPr>
          <a:xfrm flipH="1">
            <a:off x="6457315" y="2062480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8"/>
            </p:custDataLst>
          </p:nvPr>
        </p:nvCxnSpPr>
        <p:spPr>
          <a:xfrm flipH="1">
            <a:off x="8537575" y="2062480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圆角矩形标注 6"/>
          <p:cNvSpPr/>
          <p:nvPr>
            <p:custDataLst>
              <p:tags r:id="rId9"/>
            </p:custDataLst>
          </p:nvPr>
        </p:nvSpPr>
        <p:spPr>
          <a:xfrm>
            <a:off x="6118860" y="4173220"/>
            <a:ext cx="3620770" cy="946150"/>
          </a:xfrm>
          <a:prstGeom prst="wedgeRoundRectCallout">
            <a:avLst>
              <a:gd name="adj1" fmla="val -59786"/>
              <a:gd name="adj2" fmla="val -86845"/>
              <a:gd name="adj3" fmla="val 16667"/>
            </a:avLst>
          </a:prstGeom>
          <a:solidFill>
            <a:schemeClr val="bg1"/>
          </a:solidFill>
          <a:ln w="28575" cmpd="dbl">
            <a:solidFill>
              <a:schemeClr val="accent2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注意停顿有节奏</a:t>
            </a:r>
            <a:endParaRPr lang="zh-CN" altLang="en-US" sz="360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>
            <p:custDataLst>
              <p:tags r:id="rId1"/>
            </p:custDataLst>
          </p:nvPr>
        </p:nvSpPr>
        <p:spPr>
          <a:xfrm>
            <a:off x="1240790" y="1581785"/>
            <a:ext cx="9827895" cy="2291715"/>
          </a:xfrm>
          <a:prstGeom prst="roundRect">
            <a:avLst/>
          </a:prstGeom>
          <a:solidFill>
            <a:schemeClr val="lt1"/>
          </a:solidFill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7170" name="Picture 2" descr="C:\Documents and Settings\Administrator\桌面\49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3865" b="54636"/>
          <a:stretch>
            <a:fillRect/>
          </a:stretch>
        </p:blipFill>
        <p:spPr>
          <a:xfrm>
            <a:off x="1240790" y="1856105"/>
            <a:ext cx="10328275" cy="18345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6430010" y="1876425"/>
            <a:ext cx="801370" cy="875030"/>
            <a:chOff x="10126" y="3435"/>
            <a:chExt cx="1262" cy="1378"/>
          </a:xfrm>
        </p:grpSpPr>
        <p:sp>
          <p:nvSpPr>
            <p:cNvPr id="2" name="文本框 1"/>
            <p:cNvSpPr txBox="1"/>
            <p:nvPr/>
          </p:nvSpPr>
          <p:spPr>
            <a:xfrm>
              <a:off x="10126" y="3435"/>
              <a:ext cx="1262" cy="580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kumimoji="1" lang="en-US" altLang="zh-CN" sz="1800" b="1" err="1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细黑" panose="02010600040101010101" charset="-122"/>
                  <a:ea typeface="华文细黑" panose="02010600040101010101" charset="-122"/>
                  <a:sym typeface="+mn-ea"/>
                </a:rPr>
                <a:t>zǒng</a:t>
              </a:r>
              <a:endParaRPr kumimoji="1" lang="en-US" altLang="zh-CN" sz="1800" b="1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细黑" panose="02010600040101010101" charset="-122"/>
                <a:ea typeface="华文细黑" panose="02010600040101010101" charset="-122"/>
                <a:sym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244" y="3797"/>
              <a:ext cx="824" cy="101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p>
              <a:r>
                <a:rPr kumimoji="1" lang="zh-CN" altLang="en-US" sz="3600" b="1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总</a:t>
              </a:r>
              <a:endParaRPr kumimoji="1" lang="zh-CN" altLang="en-US" sz="36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 flipH="1">
            <a:off x="6457315" y="2174240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465070" y="2155825"/>
            <a:ext cx="2700020" cy="7575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noAutofit/>
          </a:bodyPr>
          <a:p>
            <a:r>
              <a:rPr kumimoji="1" lang="zh-CN" altLang="en-US" sz="3400" b="1" spc="500" smtClean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一到端午节</a:t>
            </a:r>
            <a:endParaRPr kumimoji="1" lang="zh-CN" altLang="en-US" sz="3400" b="1" spc="500" smtClean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95995" y="2143760"/>
            <a:ext cx="2272030" cy="7575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noAutofit/>
          </a:bodyPr>
          <a:p>
            <a:r>
              <a:rPr kumimoji="1" lang="zh-CN" altLang="en-US" sz="3400" b="1" spc="500" smtClean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一锅粽子</a:t>
            </a:r>
            <a:endParaRPr kumimoji="1" lang="zh-CN" altLang="en-US" sz="3400" b="1" spc="500" smtClean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8537575" y="2174240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圆角矩形标注 10"/>
          <p:cNvSpPr/>
          <p:nvPr/>
        </p:nvSpPr>
        <p:spPr>
          <a:xfrm>
            <a:off x="6321425" y="4648200"/>
            <a:ext cx="3620770" cy="915670"/>
          </a:xfrm>
          <a:prstGeom prst="wedgeRoundRectCallout">
            <a:avLst>
              <a:gd name="adj1" fmla="val -54103"/>
              <a:gd name="adj2" fmla="val -114026"/>
              <a:gd name="adj3" fmla="val 16667"/>
            </a:avLst>
          </a:prstGeom>
          <a:solidFill>
            <a:schemeClr val="bg1"/>
          </a:solidFill>
          <a:ln w="28575" cmpd="dbl">
            <a:solidFill>
              <a:schemeClr val="accent2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带有感情更好听</a:t>
            </a:r>
            <a:endParaRPr lang="zh-CN" altLang="en-US" sz="360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76375" y="3055620"/>
            <a:ext cx="1109980" cy="64516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kumimoji="1" lang="zh-CN" altLang="en-US" sz="36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盼着</a:t>
            </a:r>
            <a:endParaRPr kumimoji="1" lang="zh-CN" altLang="en-US" sz="3600" b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2418080" y="3124200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圆角矩形 46"/>
          <p:cNvSpPr/>
          <p:nvPr>
            <p:custDataLst>
              <p:tags r:id="rId1"/>
            </p:custDataLst>
          </p:nvPr>
        </p:nvSpPr>
        <p:spPr>
          <a:xfrm>
            <a:off x="9871075" y="1607820"/>
            <a:ext cx="2028190" cy="2756535"/>
          </a:xfrm>
          <a:prstGeom prst="roundRect">
            <a:avLst/>
          </a:prstGeom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圆角矩形 3"/>
          <p:cNvSpPr/>
          <p:nvPr/>
        </p:nvSpPr>
        <p:spPr>
          <a:xfrm>
            <a:off x="784860" y="4986020"/>
            <a:ext cx="8938895" cy="1502410"/>
          </a:xfrm>
          <a:prstGeom prst="roundRect">
            <a:avLst/>
          </a:prstGeom>
          <a:solidFill>
            <a:schemeClr val="lt1"/>
          </a:solidFill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圆角矩形 3"/>
          <p:cNvSpPr/>
          <p:nvPr/>
        </p:nvSpPr>
        <p:spPr>
          <a:xfrm>
            <a:off x="772160" y="1329055"/>
            <a:ext cx="8909685" cy="1419225"/>
          </a:xfrm>
          <a:prstGeom prst="roundRect">
            <a:avLst/>
          </a:prstGeom>
          <a:solidFill>
            <a:schemeClr val="lt1"/>
          </a:solidFill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81100" y="1424940"/>
            <a:ext cx="7994015" cy="1286510"/>
            <a:chOff x="1967" y="2067"/>
            <a:chExt cx="14524" cy="2374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1954" b="78740"/>
            <a:stretch>
              <a:fillRect/>
            </a:stretch>
          </p:blipFill>
          <p:spPr>
            <a:xfrm>
              <a:off x="1987" y="2067"/>
              <a:ext cx="14504" cy="1291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22972" r="10666" b="60090"/>
            <a:stretch>
              <a:fillRect/>
            </a:stretch>
          </p:blipFill>
          <p:spPr>
            <a:xfrm>
              <a:off x="1967" y="3348"/>
              <a:ext cx="12886" cy="109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784860" y="2809240"/>
            <a:ext cx="8896350" cy="2105025"/>
            <a:chOff x="2532" y="3640"/>
            <a:chExt cx="14010" cy="3315"/>
          </a:xfrm>
        </p:grpSpPr>
        <p:sp>
          <p:nvSpPr>
            <p:cNvPr id="22" name="圆角矩形 3"/>
            <p:cNvSpPr/>
            <p:nvPr>
              <p:custDataLst>
                <p:tags r:id="rId5"/>
              </p:custDataLst>
            </p:nvPr>
          </p:nvSpPr>
          <p:spPr>
            <a:xfrm>
              <a:off x="2532" y="3719"/>
              <a:ext cx="14011" cy="3186"/>
            </a:xfrm>
            <a:prstGeom prst="roundRect">
              <a:avLst/>
            </a:prstGeom>
            <a:solidFill>
              <a:schemeClr val="lt1"/>
            </a:solidFill>
            <a:ln w="28575" cmpd="sng">
              <a:solidFill>
                <a:schemeClr val="accent6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944" y="3641"/>
              <a:ext cx="11240" cy="2448"/>
              <a:chOff x="3303" y="1302"/>
              <a:chExt cx="14540" cy="3400"/>
            </a:xfrm>
          </p:grpSpPr>
          <p:pic>
            <p:nvPicPr>
              <p:cNvPr id="12290" name="Picture 2" descr="C:\Documents and Settings\Administrator\桌面\49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EFEFE">
                      <a:alpha val="100000"/>
                    </a:srgbClr>
                  </a:clrFrom>
                  <a:clrTo>
                    <a:srgbClr val="FEFEFE">
                      <a:alpha val="100000"/>
                      <a:alpha val="0"/>
                    </a:srgbClr>
                  </a:clrTo>
                </a:clrChange>
              </a:blip>
              <a:srcRect t="57058" r="31176" b="37459"/>
              <a:stretch>
                <a:fillRect/>
              </a:stretch>
            </p:blipFill>
            <p:spPr>
              <a:xfrm>
                <a:off x="5833" y="1302"/>
                <a:ext cx="12010" cy="152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" name="Picture 2" descr="C:\Documents and Settings\Administrator\桌面\49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87844" t="51852" r="4637" b="43542"/>
              <a:stretch>
                <a:fillRect/>
              </a:stretch>
            </p:blipFill>
            <p:spPr>
              <a:xfrm>
                <a:off x="4918" y="1544"/>
                <a:ext cx="1342" cy="128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" name="Picture 2" descr="C:\Documents and Settings\Administrator\桌面\49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5F5F5">
                      <a:alpha val="100000"/>
                    </a:srgbClr>
                  </a:clrFrom>
                  <a:clrTo>
                    <a:srgbClr val="F5F5F5">
                      <a:alpha val="100000"/>
                      <a:alpha val="0"/>
                    </a:srgbClr>
                  </a:clrTo>
                </a:clrChange>
              </a:blip>
              <a:srcRect t="63854" r="82328" b="31103"/>
              <a:stretch>
                <a:fillRect/>
              </a:stretch>
            </p:blipFill>
            <p:spPr>
              <a:xfrm>
                <a:off x="5829" y="3008"/>
                <a:ext cx="3074" cy="13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" name="Picture 2" descr="C:\Documents and Settings\Administrator\桌面\49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78807" t="57058" r="5443" b="35995"/>
              <a:stretch>
                <a:fillRect/>
              </a:stretch>
            </p:blipFill>
            <p:spPr>
              <a:xfrm>
                <a:off x="3303" y="2735"/>
                <a:ext cx="2918" cy="196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0" name="Picture 2" descr="C:\Documents and Settings\Administrator\桌面\49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68513" t="57058" r="20676" b="35995"/>
            <a:stretch>
              <a:fillRect/>
            </a:stretch>
          </p:blipFill>
          <p:spPr>
            <a:xfrm>
              <a:off x="14170" y="3640"/>
              <a:ext cx="1532" cy="14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2" descr="C:\Documents and Settings\Administrator\桌面\49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6317" t="63232" r="15461" b="30970"/>
            <a:stretch>
              <a:fillRect/>
            </a:stretch>
          </p:blipFill>
          <p:spPr>
            <a:xfrm>
              <a:off x="6742" y="4734"/>
              <a:ext cx="8961" cy="112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4" name="组合 13"/>
            <p:cNvGrpSpPr/>
            <p:nvPr/>
          </p:nvGrpSpPr>
          <p:grpSpPr>
            <a:xfrm>
              <a:off x="3104" y="5709"/>
              <a:ext cx="3464" cy="1246"/>
              <a:chOff x="13610" y="1964"/>
              <a:chExt cx="3852" cy="1425"/>
            </a:xfrm>
          </p:grpSpPr>
          <p:pic>
            <p:nvPicPr>
              <p:cNvPr id="15" name="Picture 2" descr="C:\Documents and Settings\Administrator\桌面\49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84428" t="63232" b="30435"/>
              <a:stretch>
                <a:fillRect/>
              </a:stretch>
            </p:blipFill>
            <p:spPr>
              <a:xfrm>
                <a:off x="13610" y="1964"/>
                <a:ext cx="2377" cy="14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" name="Picture 2" descr="C:\Documents and Settings\Administrator\桌面\49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DFDFD">
                      <a:alpha val="100000"/>
                    </a:srgbClr>
                  </a:clrFrom>
                  <a:clrTo>
                    <a:srgbClr val="FDFDFD">
                      <a:alpha val="100000"/>
                      <a:alpha val="0"/>
                    </a:srgbClr>
                  </a:clrTo>
                </a:clrChange>
              </a:blip>
              <a:srcRect l="2256" t="69654" r="82579" b="25869"/>
              <a:stretch>
                <a:fillRect/>
              </a:stretch>
            </p:blipFill>
            <p:spPr>
              <a:xfrm>
                <a:off x="15161" y="2070"/>
                <a:ext cx="2301" cy="101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7" name="组合 16"/>
          <p:cNvGrpSpPr/>
          <p:nvPr/>
        </p:nvGrpSpPr>
        <p:grpSpPr>
          <a:xfrm>
            <a:off x="1080770" y="4962525"/>
            <a:ext cx="8464550" cy="1506220"/>
            <a:chOff x="3471" y="1277"/>
            <a:chExt cx="14566" cy="2634"/>
          </a:xfrm>
        </p:grpSpPr>
        <p:pic>
          <p:nvPicPr>
            <p:cNvPr id="18" name="Picture 2" descr="C:\Documents and Settings\Administrator\桌面\49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83219" t="80455" r="4432" b="12894"/>
            <a:stretch>
              <a:fillRect/>
            </a:stretch>
          </p:blipFill>
          <p:spPr>
            <a:xfrm>
              <a:off x="4687" y="1277"/>
              <a:ext cx="1782" cy="14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1" name="Picture 3" descr="C:\Documents and Settings\Administrator\桌面\50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2662" r="10803" b="91247"/>
            <a:stretch>
              <a:fillRect/>
            </a:stretch>
          </p:blipFill>
          <p:spPr>
            <a:xfrm>
              <a:off x="5258" y="1432"/>
              <a:ext cx="12526" cy="12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" name="Picture 3" descr="C:\Documents and Settings\Administrator\桌面\50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8035" b="86047"/>
            <a:stretch>
              <a:fillRect/>
            </a:stretch>
          </p:blipFill>
          <p:spPr>
            <a:xfrm>
              <a:off x="3995" y="2551"/>
              <a:ext cx="14043" cy="12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" name="Picture 3" descr="C:\Documents and Settings\Administrator\桌面\50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88578" t="2662" b="91247"/>
            <a:stretch>
              <a:fillRect/>
            </a:stretch>
          </p:blipFill>
          <p:spPr>
            <a:xfrm>
              <a:off x="3471" y="2647"/>
              <a:ext cx="1604" cy="126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" name="文本框 10"/>
          <p:cNvSpPr txBox="1"/>
          <p:nvPr>
            <p:custDataLst>
              <p:tags r:id="rId8"/>
            </p:custDataLst>
          </p:nvPr>
        </p:nvSpPr>
        <p:spPr>
          <a:xfrm>
            <a:off x="2288540" y="389255"/>
            <a:ext cx="5500370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任务一：</a:t>
            </a:r>
            <a:r>
              <a:rPr kumimoji="0" lang="zh-CN" altLang="en-US" sz="3600" b="1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我是长句小能手</a:t>
            </a:r>
            <a:endParaRPr kumimoji="0" lang="zh-CN" altLang="en-US" sz="2400" b="1" i="0" u="none" strike="noStrike" kern="1200" cap="none" spc="0" normalizeH="0" baseline="0" noProof="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8974455" y="3120390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9039860" y="3721100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22845" y="5942965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758248" y="1606868"/>
            <a:ext cx="263271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101600"/>
          </a:effectLst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2800" b="1" spc="400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青青的箬竹叶</a:t>
            </a:r>
            <a:endParaRPr lang="zh-CN" altLang="en-US" sz="2800" b="1" spc="400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698943" y="2249488"/>
            <a:ext cx="222440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101600"/>
          </a:effectLst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2800" b="1" spc="400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白白的糯米</a:t>
            </a:r>
            <a:endParaRPr lang="zh-CN" altLang="en-US" sz="2800" b="1" spc="400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223318" y="2253298"/>
            <a:ext cx="181610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101600"/>
          </a:effectLst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2800" b="1" spc="400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红红的枣</a:t>
            </a:r>
            <a:endParaRPr lang="zh-CN" altLang="en-US" sz="2800" b="1" spc="400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97505" y="3069590"/>
            <a:ext cx="239585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101600"/>
          </a:effectLst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zh-CN" altLang="en-US" sz="2800" b="1" spc="500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一掀开锅盖</a:t>
            </a:r>
            <a:endParaRPr lang="zh-CN" altLang="en-US" sz="2800" b="1" spc="500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00370" y="3059430"/>
            <a:ext cx="239585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101600"/>
          </a:effectLst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zh-CN" altLang="en-US" sz="2800" b="1" spc="550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煮熟的粽子</a:t>
            </a:r>
            <a:endParaRPr lang="zh-CN" altLang="en-US" sz="2800" b="1" spc="550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7626985" y="3038475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053465" y="3719195"/>
            <a:ext cx="203517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101600"/>
          </a:effectLst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zh-CN" altLang="en-US" sz="2800" b="1" spc="700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一股清香</a:t>
            </a:r>
            <a:endParaRPr lang="zh-CN" altLang="en-US" sz="2800" b="1" spc="700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6203315" y="2265045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638300" y="2241550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687445" y="1639570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4250055" y="5233035"/>
            <a:ext cx="1963420" cy="50673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101600"/>
          </a:effectLst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zh-CN" altLang="en-US" sz="2700" b="1" spc="600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美滋滋地</a:t>
            </a:r>
            <a:endParaRPr lang="zh-CN" altLang="en-US" sz="2700" b="1" spc="600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84580" y="4333875"/>
            <a:ext cx="199390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101600"/>
          </a:effectLst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zh-CN" altLang="en-US" sz="2800" b="1" spc="700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又黏又甜</a:t>
            </a:r>
            <a:endParaRPr lang="zh-CN" altLang="en-US" sz="2800" b="1" spc="700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5919470" y="5276850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4255770" y="5221605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1899603" y="5942648"/>
            <a:ext cx="2160905" cy="50673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101600"/>
          </a:effectLst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2700" b="1" spc="400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一小篮粽子</a:t>
            </a:r>
            <a:endParaRPr lang="zh-CN" altLang="en-US" sz="2700" b="1" spc="400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1838960" y="5950585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815715" y="5942965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2877820" y="3038475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10092055" y="3538220"/>
            <a:ext cx="161988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2800" b="1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带有感情</a:t>
            </a:r>
            <a:endParaRPr lang="zh-CN" altLang="en-US" sz="2800" b="1" noProof="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092055" y="2717165"/>
            <a:ext cx="162052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2800" b="1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注意停顿</a:t>
            </a:r>
            <a:endParaRPr lang="zh-CN" altLang="en-US" sz="2800" b="1" noProof="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081895" y="1912620"/>
            <a:ext cx="161988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2800" b="1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短语连贯</a:t>
            </a:r>
            <a:endParaRPr lang="zh-CN" altLang="en-US" sz="2800" b="1" noProof="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3" grpId="0" bldLvl="0" animBg="1"/>
      <p:bldP spid="44" grpId="0" bldLvl="0" animBg="1"/>
      <p:bldP spid="45" grpId="0" bldLvl="0" animBg="1"/>
      <p:bldP spid="21" grpId="0" bldLvl="0" animBg="1"/>
      <p:bldP spid="5" grpId="0" bldLvl="0" animBg="1"/>
      <p:bldP spid="35" grpId="1" bldLvl="0" animBg="1"/>
      <p:bldP spid="36" grpId="1" bldLvl="0" animBg="1"/>
      <p:bldP spid="37" grpId="1" bldLvl="0" animBg="1"/>
      <p:bldP spid="38" grpId="1" bldLvl="0" animBg="1"/>
      <p:bldP spid="39" grpId="1" bldLvl="0" animBg="1"/>
      <p:bldP spid="40" grpId="1" bldLvl="0" animBg="1"/>
      <p:bldP spid="44" grpId="1" bldLvl="0" animBg="1"/>
      <p:bldP spid="43" grpId="1" bldLvl="0" animBg="1"/>
      <p:bldP spid="45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3"/>
          <p:cNvSpPr/>
          <p:nvPr>
            <p:custDataLst>
              <p:tags r:id="rId1"/>
            </p:custDataLst>
          </p:nvPr>
        </p:nvSpPr>
        <p:spPr>
          <a:xfrm>
            <a:off x="1986915" y="106680"/>
            <a:ext cx="9146540" cy="6374765"/>
          </a:xfrm>
          <a:prstGeom prst="roundRect">
            <a:avLst/>
          </a:prstGeom>
          <a:solidFill>
            <a:schemeClr val="lt1">
              <a:alpha val="67000"/>
            </a:schemeClr>
          </a:solidFill>
          <a:ln w="28575" cmpd="sng">
            <a:noFill/>
            <a:prstDash val="solid"/>
          </a:ln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195" name="内容占位符 2"/>
          <p:cNvSpPr txBox="1"/>
          <p:nvPr/>
        </p:nvSpPr>
        <p:spPr>
          <a:xfrm>
            <a:off x="2101850" y="1700213"/>
            <a:ext cx="8137525" cy="20161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  <a:spcBef>
                <a:spcPct val="20000"/>
              </a:spcBef>
              <a:buNone/>
            </a:pP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18143" y="3330893"/>
            <a:ext cx="17145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青青的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 descr="O1CN01V8ixeG1vQzclrWBtT_!!6000000006168-0-yinh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7195" y="2001520"/>
            <a:ext cx="2854960" cy="28549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95800" y="5403215"/>
            <a:ext cx="1649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芦苇叶</a:t>
            </a:r>
            <a:endParaRPr lang="zh-CN" altLang="zh-CN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91685" y="5064760"/>
            <a:ext cx="152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+mn-ea"/>
                <a:ea typeface="+mn-ea"/>
              </a:rPr>
              <a:t>l</a:t>
            </a:r>
            <a:r>
              <a:rPr lang="zh-CN" altLang="en-US" sz="2400">
                <a:latin typeface="+mn-ea"/>
                <a:ea typeface="+mn-ea"/>
              </a:rPr>
              <a:t>ú</a:t>
            </a:r>
            <a:r>
              <a:rPr lang="en-US" altLang="zh-CN" sz="2400">
                <a:latin typeface="+mn-ea"/>
                <a:ea typeface="+mn-ea"/>
              </a:rPr>
              <a:t> wěi</a:t>
            </a:r>
            <a:endParaRPr lang="en-US" altLang="zh-CN" sz="2400">
              <a:latin typeface="+mn-ea"/>
              <a:ea typeface="+mn-ea"/>
            </a:endParaRPr>
          </a:p>
        </p:txBody>
      </p:sp>
      <p:pic>
        <p:nvPicPr>
          <p:cNvPr id="4" name="图片 3" descr="144906381515298729793214_x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6000" contrast="18000"/>
          </a:blip>
          <a:stretch>
            <a:fillRect/>
          </a:stretch>
        </p:blipFill>
        <p:spPr>
          <a:xfrm rot="16200000">
            <a:off x="6767195" y="3968115"/>
            <a:ext cx="3128645" cy="3128645"/>
          </a:xfrm>
          <a:prstGeom prst="rect">
            <a:avLst/>
          </a:prstGeom>
        </p:spPr>
      </p:pic>
      <p:sp>
        <p:nvSpPr>
          <p:cNvPr id="13" name="圆角矩形 3"/>
          <p:cNvSpPr/>
          <p:nvPr>
            <p:custDataLst>
              <p:tags r:id="rId4"/>
            </p:custDataLst>
          </p:nvPr>
        </p:nvSpPr>
        <p:spPr>
          <a:xfrm>
            <a:off x="1727200" y="739775"/>
            <a:ext cx="8909685" cy="1419225"/>
          </a:xfrm>
          <a:prstGeom prst="roundRect">
            <a:avLst/>
          </a:prstGeom>
          <a:solidFill>
            <a:schemeClr val="lt1"/>
          </a:solidFill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136140" y="835660"/>
            <a:ext cx="7994015" cy="1286510"/>
            <a:chOff x="1967" y="2067"/>
            <a:chExt cx="14524" cy="2374"/>
          </a:xfrm>
        </p:grpSpPr>
        <p:pic>
          <p:nvPicPr>
            <p:cNvPr id="17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1954" b="78740"/>
            <a:stretch>
              <a:fillRect/>
            </a:stretch>
          </p:blipFill>
          <p:spPr>
            <a:xfrm>
              <a:off x="1987" y="2067"/>
              <a:ext cx="14504" cy="129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22972" r="10666" b="60090"/>
            <a:stretch>
              <a:fillRect/>
            </a:stretch>
          </p:blipFill>
          <p:spPr>
            <a:xfrm>
              <a:off x="1967" y="3348"/>
              <a:ext cx="12886" cy="1093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4713288" y="1017588"/>
            <a:ext cx="263271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101600"/>
          </a:effectLst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2800" b="1" spc="400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青青的箬竹叶</a:t>
            </a:r>
            <a:endParaRPr lang="zh-CN" altLang="en-US" sz="2800" b="1" spc="400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653983" y="1660208"/>
            <a:ext cx="222440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101600"/>
          </a:effectLst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2800" b="1" spc="400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白白的糯米</a:t>
            </a:r>
            <a:endParaRPr lang="zh-CN" altLang="en-US" sz="2800" b="1" spc="400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178358" y="1664018"/>
            <a:ext cx="181610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101600"/>
          </a:effectLst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2800" b="1" spc="400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红红的枣</a:t>
            </a:r>
            <a:endParaRPr lang="zh-CN" altLang="en-US" sz="2800" b="1" spc="400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7158355" y="1675765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593340" y="1652270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642485" y="1050290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4225" y="3113405"/>
            <a:ext cx="1495425" cy="93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5" name="内容占位符 2"/>
          <p:cNvSpPr txBox="1"/>
          <p:nvPr/>
        </p:nvSpPr>
        <p:spPr>
          <a:xfrm>
            <a:off x="2101850" y="1700213"/>
            <a:ext cx="8137525" cy="20161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  <a:spcBef>
                <a:spcPct val="20000"/>
              </a:spcBef>
              <a:buNone/>
            </a:pP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90" y="4081145"/>
            <a:ext cx="2025650" cy="1924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20" y="2981960"/>
            <a:ext cx="1736725" cy="9772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61200" y="4248150"/>
            <a:ext cx="1261745" cy="1304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kumimoji="1" lang="zh-CN" altLang="en-US" sz="1100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米</a:t>
            </a:r>
            <a:endParaRPr kumimoji="1" lang="zh-CN" altLang="en-US" sz="1100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84720" y="3095625"/>
            <a:ext cx="2284095" cy="514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kumimoji="1" lang="zh-CN" altLang="en-US" sz="3600" smtClean="0">
                <a:solidFill>
                  <a:srgbClr val="FF0000"/>
                </a:solidFill>
              </a:rPr>
              <a:t> </a:t>
            </a:r>
            <a:r>
              <a:rPr kumimoji="1" lang="en-US" altLang="zh-CN" sz="3600" err="1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mǐ</a:t>
            </a:r>
            <a:endParaRPr kumimoji="1" lang="zh-CN" altLang="en-US" sz="360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4" name="图片 3" descr="下载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580" y="2196465"/>
            <a:ext cx="3619500" cy="42729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8815" y="4374515"/>
            <a:ext cx="725170" cy="120523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6203950" y="433070"/>
            <a:ext cx="3177540" cy="2112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14711" b="12704"/>
          <a:stretch>
            <a:fillRect/>
          </a:stretch>
        </p:blipFill>
        <p:spPr>
          <a:xfrm>
            <a:off x="4925060" y="777240"/>
            <a:ext cx="1278890" cy="923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>
            <p:custDataLst>
              <p:tags r:id="rId9"/>
            </p:custDataLst>
          </p:nvPr>
        </p:nvSpPr>
        <p:spPr>
          <a:xfrm>
            <a:off x="3168968" y="985203"/>
            <a:ext cx="186690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4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白白的</a:t>
            </a:r>
            <a:endParaRPr lang="zh-CN" altLang="en-US" sz="4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圆角矩形 3"/>
          <p:cNvSpPr/>
          <p:nvPr>
            <p:custDataLst>
              <p:tags r:id="rId1"/>
            </p:custDataLst>
          </p:nvPr>
        </p:nvSpPr>
        <p:spPr>
          <a:xfrm>
            <a:off x="896620" y="661670"/>
            <a:ext cx="10492105" cy="5537835"/>
          </a:xfrm>
          <a:prstGeom prst="roundRect">
            <a:avLst/>
          </a:prstGeom>
          <a:solidFill>
            <a:schemeClr val="lt1"/>
          </a:solidFill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195" name="内容占位符 2"/>
          <p:cNvSpPr txBox="1"/>
          <p:nvPr/>
        </p:nvSpPr>
        <p:spPr>
          <a:xfrm>
            <a:off x="2695575" y="1700213"/>
            <a:ext cx="8137525" cy="20161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  <a:spcBef>
                <a:spcPct val="20000"/>
              </a:spcBef>
              <a:buNone/>
            </a:pP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6196965" y="947420"/>
            <a:ext cx="3177540" cy="2112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4711" b="12704"/>
          <a:stretch>
            <a:fillRect/>
          </a:stretch>
        </p:blipFill>
        <p:spPr>
          <a:xfrm>
            <a:off x="4812030" y="1550035"/>
            <a:ext cx="1278890" cy="923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>
            <p:custDataLst>
              <p:tags r:id="rId6"/>
            </p:custDataLst>
          </p:nvPr>
        </p:nvSpPr>
        <p:spPr>
          <a:xfrm>
            <a:off x="3055938" y="1757998"/>
            <a:ext cx="186690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4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白白的</a:t>
            </a:r>
            <a:endParaRPr lang="zh-CN" altLang="en-US" sz="4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 descr="afd404eb11f2f56304c41d5efa6800c0b94e53a86be72-39tDB4_fw6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755" y="3664585"/>
            <a:ext cx="2316480" cy="2316480"/>
          </a:xfrm>
          <a:prstGeom prst="rect">
            <a:avLst/>
          </a:prstGeom>
        </p:spPr>
      </p:pic>
      <p:pic>
        <p:nvPicPr>
          <p:cNvPr id="13" name="图片 12" descr="ae116bdbb551c3c702c9e9b53bd5ac0e"/>
          <p:cNvPicPr>
            <a:picLocks noChangeAspect="1"/>
          </p:cNvPicPr>
          <p:nvPr/>
        </p:nvPicPr>
        <p:blipFill>
          <a:blip r:embed="rId8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7155" y="3759835"/>
            <a:ext cx="2379345" cy="2379345"/>
          </a:xfrm>
          <a:prstGeom prst="rect">
            <a:avLst/>
          </a:prstGeom>
        </p:spPr>
      </p:pic>
      <p:pic>
        <p:nvPicPr>
          <p:cNvPr id="14" name="图片 13" descr="gP1r1cG9oJ06FGYDmzvHow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9875" y="3850005"/>
            <a:ext cx="1946275" cy="1946275"/>
          </a:xfrm>
          <a:prstGeom prst="rect">
            <a:avLst/>
          </a:prstGeom>
        </p:spPr>
      </p:pic>
      <p:pic>
        <p:nvPicPr>
          <p:cNvPr id="18" name="图片 17" descr="449"/>
          <p:cNvPicPr>
            <a:picLocks noChangeAspect="1"/>
          </p:cNvPicPr>
          <p:nvPr/>
        </p:nvPicPr>
        <p:blipFill>
          <a:blip r:embed="rId10"/>
          <a:srcRect l="20852" t="18249" r="20287" b="4893"/>
          <a:stretch>
            <a:fillRect/>
          </a:stretch>
        </p:blipFill>
        <p:spPr>
          <a:xfrm>
            <a:off x="4145280" y="4171950"/>
            <a:ext cx="1968500" cy="1713865"/>
          </a:xfrm>
          <a:prstGeom prst="ellipse">
            <a:avLst/>
          </a:prstGeom>
        </p:spPr>
      </p:pic>
      <p:sp>
        <p:nvSpPr>
          <p:cNvPr id="20" name="文本框 10"/>
          <p:cNvSpPr txBox="1"/>
          <p:nvPr/>
        </p:nvSpPr>
        <p:spPr>
          <a:xfrm>
            <a:off x="1569720" y="3225800"/>
            <a:ext cx="168211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大米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9291955" y="3335655"/>
            <a:ext cx="168211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紫米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2" name="文本框 10"/>
          <p:cNvSpPr txBox="1"/>
          <p:nvPr/>
        </p:nvSpPr>
        <p:spPr>
          <a:xfrm>
            <a:off x="6727190" y="3335655"/>
            <a:ext cx="168211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黑米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3" name="文本框 10"/>
          <p:cNvSpPr txBox="1"/>
          <p:nvPr/>
        </p:nvSpPr>
        <p:spPr>
          <a:xfrm>
            <a:off x="4211955" y="3335655"/>
            <a:ext cx="168211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小米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2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3"/>
          <p:cNvSpPr/>
          <p:nvPr>
            <p:custDataLst>
              <p:tags r:id="rId1"/>
            </p:custDataLst>
          </p:nvPr>
        </p:nvSpPr>
        <p:spPr>
          <a:xfrm>
            <a:off x="1986915" y="106680"/>
            <a:ext cx="9146540" cy="6374765"/>
          </a:xfrm>
          <a:prstGeom prst="roundRect">
            <a:avLst/>
          </a:prstGeom>
          <a:solidFill>
            <a:schemeClr val="lt1">
              <a:alpha val="67000"/>
            </a:schemeClr>
          </a:solidFill>
          <a:ln w="28575" cmpd="sng">
            <a:noFill/>
            <a:prstDash val="solid"/>
          </a:ln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195" name="内容占位符 2"/>
          <p:cNvSpPr txBox="1"/>
          <p:nvPr/>
        </p:nvSpPr>
        <p:spPr>
          <a:xfrm>
            <a:off x="2101850" y="1801813"/>
            <a:ext cx="8137525" cy="20161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  <a:spcBef>
                <a:spcPct val="20000"/>
              </a:spcBef>
              <a:buNone/>
            </a:pP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445" y="1514475"/>
            <a:ext cx="1517650" cy="947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3"/>
          <a:srcRect t="14711" b="12704"/>
          <a:stretch>
            <a:fillRect/>
          </a:stretch>
        </p:blipFill>
        <p:spPr>
          <a:xfrm>
            <a:off x="5462270" y="2933700"/>
            <a:ext cx="1278890" cy="923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4"/>
          <a:srcRect l="22353"/>
          <a:stretch>
            <a:fillRect/>
          </a:stretch>
        </p:blipFill>
        <p:spPr>
          <a:xfrm>
            <a:off x="5554345" y="4268470"/>
            <a:ext cx="777240" cy="1010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3807778" y="1712278"/>
            <a:ext cx="186690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>
              <a:buNone/>
            </a:pP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青青的</a:t>
            </a:r>
            <a:endParaRPr lang="zh-CN" altLang="en-US" sz="4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07778" y="3109278"/>
            <a:ext cx="186690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>
              <a:buNone/>
            </a:pPr>
            <a:r>
              <a:rPr lang="zh-CN" altLang="en-US" sz="4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白白的</a:t>
            </a:r>
            <a:endParaRPr lang="zh-CN" altLang="en-US" sz="4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07778" y="4474528"/>
            <a:ext cx="186690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红红的</a:t>
            </a:r>
            <a:endParaRPr lang="zh-CN" altLang="en-US" sz="4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70" y="1515110"/>
            <a:ext cx="1710055" cy="1242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9515" y="4277995"/>
            <a:ext cx="1755775" cy="1212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 descr="C:/Users/apple/Desktop/图片1.png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lum bright="6000"/>
          </a:blip>
          <a:srcRect t="7793" b="7793"/>
          <a:stretch>
            <a:fillRect/>
          </a:stretch>
        </p:blipFill>
        <p:spPr>
          <a:xfrm flipH="1">
            <a:off x="7595870" y="2964815"/>
            <a:ext cx="1710055" cy="1181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圆角矩形 3"/>
          <p:cNvSpPr/>
          <p:nvPr/>
        </p:nvSpPr>
        <p:spPr>
          <a:xfrm>
            <a:off x="2030095" y="2769870"/>
            <a:ext cx="8326755" cy="3508375"/>
          </a:xfrm>
          <a:prstGeom prst="roundRect">
            <a:avLst/>
          </a:prstGeom>
          <a:solidFill>
            <a:schemeClr val="lt1">
              <a:alpha val="75000"/>
            </a:schemeClr>
          </a:solidFill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4" name="Picture 7" descr="https://timgsa.baidu.com/timg?image&amp;quality=80&amp;size=b9999_10000&amp;sec=1511956000139&amp;di=857363a9a3e87a62f15186e2bdb3a9b1&amp;imgtype=0&amp;src=http%3A%2F%2Fimage.hxyxt.com%2Fmedias%2Fsys_master%2Fimages%2Fimages%2Fh15%2Fhac%2F8978534662174.jpg"/>
          <p:cNvPicPr>
            <a:picLocks noChangeAspect="1" noChangeArrowheads="1"/>
          </p:cNvPicPr>
          <p:nvPr/>
        </p:nvPicPr>
        <p:blipFill>
          <a:blip r:embed="rId1" cstate="print">
            <a:lum bright="6000"/>
          </a:blip>
          <a:srcRect/>
          <a:stretch>
            <a:fillRect/>
          </a:stretch>
        </p:blipFill>
        <p:spPr bwMode="auto">
          <a:xfrm>
            <a:off x="2212340" y="3045460"/>
            <a:ext cx="3319780" cy="3190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组合 1"/>
          <p:cNvGrpSpPr/>
          <p:nvPr/>
        </p:nvGrpSpPr>
        <p:grpSpPr>
          <a:xfrm>
            <a:off x="5142729" y="2963719"/>
            <a:ext cx="6377441" cy="1187067"/>
            <a:chOff x="4479379" y="782231"/>
            <a:chExt cx="9009809" cy="1574021"/>
          </a:xfrm>
        </p:grpSpPr>
        <p:grpSp>
          <p:nvGrpSpPr>
            <p:cNvPr id="14345" name="组合 2"/>
            <p:cNvGrpSpPr/>
            <p:nvPr/>
          </p:nvGrpSpPr>
          <p:grpSpPr>
            <a:xfrm>
              <a:off x="4479379" y="782231"/>
              <a:ext cx="5988362" cy="1574021"/>
              <a:chOff x="3128412" y="782231"/>
              <a:chExt cx="7339330" cy="2044065"/>
            </a:xfrm>
          </p:grpSpPr>
          <p:grpSp>
            <p:nvGrpSpPr>
              <p:cNvPr id="14347" name="组合 14"/>
              <p:cNvGrpSpPr/>
              <p:nvPr/>
            </p:nvGrpSpPr>
            <p:grpSpPr>
              <a:xfrm>
                <a:off x="3128412" y="782231"/>
                <a:ext cx="6944360" cy="2044065"/>
                <a:chOff x="5223" y="415"/>
                <a:chExt cx="10936" cy="3219"/>
              </a:xfrm>
            </p:grpSpPr>
            <p:cxnSp>
              <p:nvCxnSpPr>
                <p:cNvPr id="3" name="直接箭头连接符 2"/>
                <p:cNvCxnSpPr/>
                <p:nvPr/>
              </p:nvCxnSpPr>
              <p:spPr>
                <a:xfrm flipV="1">
                  <a:off x="5223" y="2012"/>
                  <a:ext cx="2888" cy="162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350" name="文本框 13"/>
                <p:cNvSpPr txBox="1"/>
                <p:nvPr/>
              </p:nvSpPr>
              <p:spPr>
                <a:xfrm>
                  <a:off x="9445" y="415"/>
                  <a:ext cx="6714" cy="16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buNone/>
                  </a:pPr>
                  <a:endParaRPr lang="zh-CN" altLang="en-US" sz="4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14348" name="矩形 1"/>
              <p:cNvSpPr/>
              <p:nvPr/>
            </p:nvSpPr>
            <p:spPr>
              <a:xfrm>
                <a:off x="5895743" y="1002607"/>
                <a:ext cx="4571999" cy="9992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buNone/>
                </a:pPr>
                <a:endParaRPr lang="zh-CN" altLang="en-US" sz="4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4346" name="矩形 3"/>
            <p:cNvSpPr/>
            <p:nvPr/>
          </p:nvSpPr>
          <p:spPr>
            <a:xfrm>
              <a:off x="5994779" y="1167635"/>
              <a:ext cx="7494409" cy="7737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外面：</a:t>
              </a:r>
              <a:r>
                <a:rPr lang="zh-CN" altLang="en-US" sz="3200" b="1" dirty="0">
                  <a:solidFill>
                    <a:schemeClr val="accent6">
                      <a:lumMod val="7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青青的箬竹叶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77351" y="4200541"/>
            <a:ext cx="7079198" cy="583777"/>
            <a:chOff x="4521" y="3982"/>
            <a:chExt cx="15750" cy="1219"/>
          </a:xfrm>
        </p:grpSpPr>
        <p:cxnSp>
          <p:nvCxnSpPr>
            <p:cNvPr id="10" name="直接箭头连接符 9"/>
            <p:cNvCxnSpPr/>
            <p:nvPr/>
          </p:nvCxnSpPr>
          <p:spPr>
            <a:xfrm>
              <a:off x="4521" y="4281"/>
              <a:ext cx="4219" cy="4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52" name="文本框 15"/>
            <p:cNvSpPr txBox="1"/>
            <p:nvPr/>
          </p:nvSpPr>
          <p:spPr>
            <a:xfrm>
              <a:off x="8682" y="3982"/>
              <a:ext cx="11589" cy="1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里面：</a:t>
              </a:r>
              <a:r>
                <a:rPr lang="zh-CN" altLang="en-US" sz="32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bg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白白的糯米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60627" y="4374496"/>
            <a:ext cx="7539223" cy="1411111"/>
            <a:chOff x="604" y="6537"/>
            <a:chExt cx="16789" cy="2977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604" y="6537"/>
              <a:ext cx="5724" cy="221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54" name="文本框 11"/>
            <p:cNvSpPr txBox="1"/>
            <p:nvPr/>
          </p:nvSpPr>
          <p:spPr>
            <a:xfrm>
              <a:off x="6138" y="8283"/>
              <a:ext cx="11255" cy="1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中间：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红红的枣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6" name="圆角矩形 3"/>
          <p:cNvSpPr/>
          <p:nvPr>
            <p:custDataLst>
              <p:tags r:id="rId2"/>
            </p:custDataLst>
          </p:nvPr>
        </p:nvSpPr>
        <p:spPr>
          <a:xfrm>
            <a:off x="1727200" y="739775"/>
            <a:ext cx="8909685" cy="1419225"/>
          </a:xfrm>
          <a:prstGeom prst="roundRect">
            <a:avLst/>
          </a:prstGeom>
          <a:solidFill>
            <a:schemeClr val="lt1"/>
          </a:solidFill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136140" y="835660"/>
            <a:ext cx="7994015" cy="1286510"/>
            <a:chOff x="1967" y="2067"/>
            <a:chExt cx="14524" cy="2374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1954" b="78740"/>
            <a:stretch>
              <a:fillRect/>
            </a:stretch>
          </p:blipFill>
          <p:spPr>
            <a:xfrm>
              <a:off x="1987" y="2067"/>
              <a:ext cx="14504" cy="129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22972" r="10666" b="60090"/>
            <a:stretch>
              <a:fillRect/>
            </a:stretch>
          </p:blipFill>
          <p:spPr>
            <a:xfrm>
              <a:off x="1967" y="3348"/>
              <a:ext cx="12886" cy="1093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4713288" y="1017588"/>
            <a:ext cx="263271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101600"/>
          </a:effectLst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2800" b="1" spc="400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青青的箬竹叶</a:t>
            </a:r>
            <a:endParaRPr lang="zh-CN" altLang="en-US" sz="2800" b="1" spc="400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653983" y="1660208"/>
            <a:ext cx="222440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101600"/>
          </a:effectLst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2800" b="1" spc="400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白白的糯米</a:t>
            </a:r>
            <a:endParaRPr lang="zh-CN" altLang="en-US" sz="2800" b="1" spc="400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178358" y="1664018"/>
            <a:ext cx="181610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101600"/>
          </a:effectLst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2800" b="1" spc="400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红红的枣</a:t>
            </a:r>
            <a:endParaRPr lang="zh-CN" altLang="en-US" sz="2800" b="1" spc="400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7158355" y="1675765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593340" y="1652270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642485" y="1050290"/>
            <a:ext cx="200660" cy="469265"/>
          </a:xfrm>
          <a:prstGeom prst="line">
            <a:avLst/>
          </a:prstGeom>
          <a:ln w="28575" cmpd="sng">
            <a:solidFill>
              <a:schemeClr val="accent2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QQ截图202404101312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" y="39370"/>
            <a:ext cx="12082780" cy="6818630"/>
          </a:xfrm>
          <a:prstGeom prst="rect">
            <a:avLst/>
          </a:prstGeom>
        </p:spPr>
      </p:pic>
      <p:pic>
        <p:nvPicPr>
          <p:cNvPr id="6" name="图片 5" descr="1250206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7410" y="563880"/>
            <a:ext cx="4505325" cy="55149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83740" y="1553125"/>
            <a:ext cx="4064000" cy="230695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7200">
                <a:latin typeface="楷体" panose="02010609060101010101" pitchFamily="49" charset="-122"/>
                <a:ea typeface="楷体" panose="02010609060101010101" pitchFamily="49" charset="-122"/>
              </a:rPr>
              <a:t>吃月饼，赏明月。</a:t>
            </a:r>
            <a:endParaRPr lang="zh-CN" altLang="en-US" sz="7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36115" y="447484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7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中秋节</a:t>
            </a:r>
            <a:endParaRPr lang="zh-CN" altLang="en-US" sz="7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 rot="0">
            <a:off x="1715135" y="981710"/>
            <a:ext cx="8896350" cy="2105025"/>
            <a:chOff x="2532" y="3640"/>
            <a:chExt cx="14010" cy="3315"/>
          </a:xfrm>
        </p:grpSpPr>
        <p:sp>
          <p:nvSpPr>
            <p:cNvPr id="22" name="圆角矩形 3"/>
            <p:cNvSpPr/>
            <p:nvPr>
              <p:custDataLst>
                <p:tags r:id="rId1"/>
              </p:custDataLst>
            </p:nvPr>
          </p:nvSpPr>
          <p:spPr>
            <a:xfrm>
              <a:off x="2532" y="3719"/>
              <a:ext cx="14011" cy="3186"/>
            </a:xfrm>
            <a:prstGeom prst="roundRect">
              <a:avLst/>
            </a:prstGeom>
            <a:solidFill>
              <a:schemeClr val="lt1"/>
            </a:solidFill>
            <a:ln w="28575" cmpd="sng">
              <a:solidFill>
                <a:schemeClr val="accent6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944" y="3641"/>
              <a:ext cx="11240" cy="2448"/>
              <a:chOff x="3303" y="1302"/>
              <a:chExt cx="14540" cy="3400"/>
            </a:xfrm>
          </p:grpSpPr>
          <p:pic>
            <p:nvPicPr>
              <p:cNvPr id="14" name="Picture 2" descr="C:\Documents and Settings\Administrator\桌面\49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EFE">
                      <a:alpha val="100000"/>
                    </a:srgbClr>
                  </a:clrFrom>
                  <a:clrTo>
                    <a:srgbClr val="FEFEFE">
                      <a:alpha val="100000"/>
                      <a:alpha val="0"/>
                    </a:srgbClr>
                  </a:clrTo>
                </a:clrChange>
              </a:blip>
              <a:srcRect t="57058" r="31176" b="37459"/>
              <a:stretch>
                <a:fillRect/>
              </a:stretch>
            </p:blipFill>
            <p:spPr>
              <a:xfrm>
                <a:off x="5833" y="1302"/>
                <a:ext cx="12010" cy="152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" name="Picture 2" descr="C:\Documents and Settings\Administrator\桌面\49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87844" t="51852" r="4637" b="43542"/>
              <a:stretch>
                <a:fillRect/>
              </a:stretch>
            </p:blipFill>
            <p:spPr>
              <a:xfrm>
                <a:off x="4918" y="1544"/>
                <a:ext cx="1342" cy="128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" name="Picture 2" descr="C:\Documents and Settings\Administrator\桌面\49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5F5F5">
                      <a:alpha val="100000"/>
                    </a:srgbClr>
                  </a:clrFrom>
                  <a:clrTo>
                    <a:srgbClr val="F5F5F5">
                      <a:alpha val="100000"/>
                      <a:alpha val="0"/>
                    </a:srgbClr>
                  </a:clrTo>
                </a:clrChange>
              </a:blip>
              <a:srcRect t="63854" r="82328" b="31103"/>
              <a:stretch>
                <a:fillRect/>
              </a:stretch>
            </p:blipFill>
            <p:spPr>
              <a:xfrm>
                <a:off x="5829" y="3008"/>
                <a:ext cx="3074" cy="13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" name="Picture 2" descr="C:\Documents and Settings\Administrator\桌面\49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78807" t="57058" r="5443" b="35995"/>
              <a:stretch>
                <a:fillRect/>
              </a:stretch>
            </p:blipFill>
            <p:spPr>
              <a:xfrm>
                <a:off x="3303" y="2735"/>
                <a:ext cx="2918" cy="196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2" descr="C:\Documents and Settings\Administrator\桌面\49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68513" t="57058" r="20676" b="35995"/>
            <a:stretch>
              <a:fillRect/>
            </a:stretch>
          </p:blipFill>
          <p:spPr>
            <a:xfrm>
              <a:off x="14170" y="3640"/>
              <a:ext cx="1532" cy="14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" name="Picture 2" descr="C:\Documents and Settings\Administrator\桌面\49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6317" t="63232" r="15461" b="30970"/>
            <a:stretch>
              <a:fillRect/>
            </a:stretch>
          </p:blipFill>
          <p:spPr>
            <a:xfrm>
              <a:off x="6742" y="4734"/>
              <a:ext cx="8961" cy="112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" name="组合 19"/>
            <p:cNvGrpSpPr/>
            <p:nvPr/>
          </p:nvGrpSpPr>
          <p:grpSpPr>
            <a:xfrm>
              <a:off x="3104" y="5709"/>
              <a:ext cx="3464" cy="1246"/>
              <a:chOff x="13610" y="1964"/>
              <a:chExt cx="3852" cy="1425"/>
            </a:xfrm>
          </p:grpSpPr>
          <p:pic>
            <p:nvPicPr>
              <p:cNvPr id="21" name="Picture 2" descr="C:\Documents and Settings\Administrator\桌面\49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84428" t="63232" b="30435"/>
              <a:stretch>
                <a:fillRect/>
              </a:stretch>
            </p:blipFill>
            <p:spPr>
              <a:xfrm>
                <a:off x="13610" y="1964"/>
                <a:ext cx="2377" cy="14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4" name="Picture 2" descr="C:\Documents and Settings\Administrator\桌面\49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DFDFD">
                      <a:alpha val="100000"/>
                    </a:srgbClr>
                  </a:clrFrom>
                  <a:clrTo>
                    <a:srgbClr val="FDFDFD">
                      <a:alpha val="100000"/>
                      <a:alpha val="0"/>
                    </a:srgbClr>
                  </a:clrTo>
                </a:clrChange>
              </a:blip>
              <a:srcRect l="2256" t="69654" r="82579" b="25869"/>
              <a:stretch>
                <a:fillRect/>
              </a:stretch>
            </p:blipFill>
            <p:spPr>
              <a:xfrm>
                <a:off x="15161" y="2070"/>
                <a:ext cx="2301" cy="101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7" name="矩形 6"/>
          <p:cNvSpPr/>
          <p:nvPr/>
        </p:nvSpPr>
        <p:spPr>
          <a:xfrm>
            <a:off x="3876675" y="1276350"/>
            <a:ext cx="2218055" cy="4178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none" rtlCol="0" anchor="t">
            <a:noAutofit/>
          </a:bodyPr>
          <a:p>
            <a:pPr algn="ctr"/>
            <a:r>
              <a:rPr lang="zh-CN" altLang="en-US" sz="2600" b="1" spc="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一掀开锅盖</a:t>
            </a:r>
            <a:endParaRPr lang="zh-CN" altLang="en-US" sz="2600" b="1" spc="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51600" y="1276350"/>
            <a:ext cx="2266315" cy="486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none" rtlCol="0" anchor="t">
            <a:noAutofit/>
          </a:bodyPr>
          <a:p>
            <a:pPr algn="ctr"/>
            <a:r>
              <a:rPr lang="zh-CN" altLang="en-US" sz="2600" b="1" spc="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煮熟的粽子</a:t>
            </a:r>
            <a:endParaRPr lang="zh-CN" altLang="en-US" sz="2600" b="1" spc="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76755" y="1898015"/>
            <a:ext cx="1960245" cy="4787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none" rtlCol="0" anchor="t">
            <a:noAutofit/>
          </a:bodyPr>
          <a:p>
            <a:pPr algn="ctr"/>
            <a:r>
              <a:rPr lang="zh-CN" altLang="en-US" sz="2700" b="1" spc="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一股清香</a:t>
            </a:r>
            <a:endParaRPr lang="zh-CN" altLang="en-US" sz="2700" b="1" spc="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72"/>
          <p:cNvPicPr>
            <a:picLocks noChangeAspect="1"/>
          </p:cNvPicPr>
          <p:nvPr/>
        </p:nvPicPr>
        <p:blipFill>
          <a:blip r:embed="rId3"/>
          <a:srcRect l="11812" b="7489"/>
          <a:stretch>
            <a:fillRect/>
          </a:stretch>
        </p:blipFill>
        <p:spPr>
          <a:xfrm>
            <a:off x="8526780" y="2448560"/>
            <a:ext cx="3816350" cy="401510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flipH="1">
            <a:off x="3808095" y="1276350"/>
            <a:ext cx="200660" cy="4692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9946640" y="1292860"/>
            <a:ext cx="200660" cy="4692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8517255" y="1276350"/>
            <a:ext cx="200660" cy="4692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9946640" y="1903730"/>
            <a:ext cx="200660" cy="4692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986915" y="2510790"/>
            <a:ext cx="1960245" cy="4787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none" rtlCol="0" anchor="t">
            <a:noAutofit/>
          </a:bodyPr>
          <a:p>
            <a:pPr algn="ctr"/>
            <a:r>
              <a:rPr lang="zh-CN" altLang="en-US" sz="2700" b="1" spc="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又黏又甜</a:t>
            </a:r>
            <a:endParaRPr lang="zh-CN" altLang="en-US" sz="2700" b="1" spc="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6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"/>
          <p:cNvSpPr/>
          <p:nvPr>
            <p:custDataLst>
              <p:tags r:id="rId1"/>
            </p:custDataLst>
          </p:nvPr>
        </p:nvSpPr>
        <p:spPr>
          <a:xfrm>
            <a:off x="1545590" y="1186180"/>
            <a:ext cx="9556115" cy="1925320"/>
          </a:xfrm>
          <a:prstGeom prst="roundRect">
            <a:avLst/>
          </a:prstGeom>
          <a:solidFill>
            <a:schemeClr val="lt1"/>
          </a:solidFill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67205" y="1247775"/>
            <a:ext cx="9249410" cy="1672590"/>
            <a:chOff x="3471" y="1277"/>
            <a:chExt cx="14566" cy="2634"/>
          </a:xfrm>
        </p:grpSpPr>
        <p:pic>
          <p:nvPicPr>
            <p:cNvPr id="3" name="Picture 2" descr="C:\Documents and Settings\Administrator\桌面\49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83219" t="80455" r="4432" b="12894"/>
            <a:stretch>
              <a:fillRect/>
            </a:stretch>
          </p:blipFill>
          <p:spPr>
            <a:xfrm>
              <a:off x="4687" y="1277"/>
              <a:ext cx="1782" cy="14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1" name="Picture 3" descr="C:\Documents and Settings\Administrator\桌面\50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2662" r="10803" b="91247"/>
            <a:stretch>
              <a:fillRect/>
            </a:stretch>
          </p:blipFill>
          <p:spPr>
            <a:xfrm>
              <a:off x="5258" y="1432"/>
              <a:ext cx="12526" cy="12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3" descr="C:\Documents and Settings\Administrator\桌面\50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8035" b="86047"/>
            <a:stretch>
              <a:fillRect/>
            </a:stretch>
          </p:blipFill>
          <p:spPr>
            <a:xfrm>
              <a:off x="3995" y="2551"/>
              <a:ext cx="14043" cy="12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3" descr="C:\Documents and Settings\Administrator\桌面\50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88578" t="2662" b="91247"/>
            <a:stretch>
              <a:fillRect/>
            </a:stretch>
          </p:blipFill>
          <p:spPr>
            <a:xfrm>
              <a:off x="3471" y="2647"/>
              <a:ext cx="1604" cy="1264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13" name="直接连接符 12"/>
          <p:cNvCxnSpPr/>
          <p:nvPr/>
        </p:nvCxnSpPr>
        <p:spPr>
          <a:xfrm flipH="1">
            <a:off x="5256530" y="1587500"/>
            <a:ext cx="200660" cy="4692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2585085" y="2367280"/>
            <a:ext cx="200660" cy="4692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8809990" y="2367280"/>
            <a:ext cx="200660" cy="4692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5314950" y="1577340"/>
            <a:ext cx="1969135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01600"/>
          </a:effectLst>
        </p:spPr>
        <p:txBody>
          <a:bodyPr wrap="none" rtlCol="0" anchor="t">
            <a:noAutofit/>
          </a:bodyPr>
          <a:p>
            <a:pPr algn="l"/>
            <a:r>
              <a:rPr lang="zh-CN" altLang="en-US" sz="2800" b="1" spc="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美滋滋地</a:t>
            </a:r>
            <a:endParaRPr lang="zh-CN" altLang="en-US" sz="2800" b="1" spc="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0"/>
          <p:cNvSpPr txBox="1"/>
          <p:nvPr>
            <p:custDataLst>
              <p:tags r:id="rId4"/>
            </p:custDataLst>
          </p:nvPr>
        </p:nvSpPr>
        <p:spPr>
          <a:xfrm>
            <a:off x="3656965" y="3920490"/>
            <a:ext cx="1986280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乐呵呵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文本框 10"/>
          <p:cNvSpPr txBox="1"/>
          <p:nvPr>
            <p:custDataLst>
              <p:tags r:id="rId5"/>
            </p:custDataLst>
          </p:nvPr>
        </p:nvSpPr>
        <p:spPr>
          <a:xfrm>
            <a:off x="6442075" y="3920490"/>
            <a:ext cx="1986280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喜滋滋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7083425" y="1587500"/>
            <a:ext cx="200660" cy="4692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646045" y="2346960"/>
            <a:ext cx="2341245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01600"/>
          </a:effectLst>
        </p:spPr>
        <p:txBody>
          <a:bodyPr wrap="none" rtlCol="0" anchor="t">
            <a:noAutofit/>
          </a:bodyPr>
          <a:p>
            <a:pPr algn="l"/>
            <a:r>
              <a:rPr lang="zh-CN" altLang="en-US" sz="2800" b="1" spc="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一小篮粽子</a:t>
            </a:r>
            <a:endParaRPr lang="zh-CN" altLang="en-US" sz="2800" b="1" spc="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796790" y="2367280"/>
            <a:ext cx="200660" cy="4692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49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80235" r="16823" b="12894"/>
          <a:stretch>
            <a:fillRect/>
          </a:stretch>
        </p:blipFill>
        <p:spPr>
          <a:xfrm>
            <a:off x="1929765" y="1657985"/>
            <a:ext cx="8296275" cy="1024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C:\Documents and Settings\Administrator\桌面\49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74799" b="19402"/>
          <a:stretch>
            <a:fillRect/>
          </a:stretch>
        </p:blipFill>
        <p:spPr>
          <a:xfrm>
            <a:off x="1887220" y="937260"/>
            <a:ext cx="9883775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https://timgsa.baidu.com/timg?image&amp;quality=80&amp;size=b9999_10000&amp;sec=1506574329265&amp;di=f01b0ee11f5a73a83a1baf91fc674d3e&amp;imgtype=0&amp;src=http%3A%2F%2Fuploads.jy135.com%2Fallimg%2F201705%2F13-1F5041R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10" y="3695065"/>
            <a:ext cx="2230755" cy="1394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http://g.hiphotos.baidu.com/baike/c0%3Dbaike92%2C5%2C5%2C92%2C30/sign=602532f35143fbf2d121ae71d117a1e5/4610b912c8fcc3ce6584dec89045d688d53f2080.jpg"/>
          <p:cNvPicPr>
            <a:picLocks noChangeAspect="1" noChangeArrowheads="1"/>
          </p:cNvPicPr>
          <p:nvPr/>
        </p:nvPicPr>
        <p:blipFill>
          <a:blip r:embed="rId3"/>
          <a:srcRect t="12352" b="10146"/>
          <a:stretch>
            <a:fillRect/>
          </a:stretch>
        </p:blipFill>
        <p:spPr bwMode="auto">
          <a:xfrm>
            <a:off x="5876290" y="3695065"/>
            <a:ext cx="2195830" cy="138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http://p2.zhms.cn/2016-03/2016032110412277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30" y="3695065"/>
            <a:ext cx="2250440" cy="1405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3140075" y="2033270"/>
            <a:ext cx="1729740" cy="6184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01600"/>
          </a:effectLst>
        </p:spPr>
        <p:txBody>
          <a:bodyPr wrap="none" rtlCol="0" anchor="t">
            <a:noAutofit/>
          </a:bodyPr>
          <a:p>
            <a:pPr algn="l"/>
            <a:r>
              <a:rPr lang="zh-CN" altLang="en-US" sz="3200" b="1" spc="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红枣粽</a:t>
            </a:r>
            <a:endParaRPr lang="zh-CN" altLang="en-US" sz="3200" b="1" spc="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40395" y="2002790"/>
            <a:ext cx="177419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39700"/>
          </a:effectLst>
        </p:spPr>
        <p:txBody>
          <a:bodyPr wrap="none" rtlCol="0" anchor="t">
            <a:noAutofit/>
          </a:bodyPr>
          <a:p>
            <a:pPr algn="l"/>
            <a:r>
              <a:rPr lang="zh-CN" altLang="en-US" sz="3200" b="1" spc="6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鲜肉</a:t>
            </a:r>
            <a:r>
              <a:rPr lang="zh-CN" altLang="en-US" sz="3600" b="1" spc="6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粽</a:t>
            </a:r>
            <a:endParaRPr lang="zh-CN" altLang="en-US" sz="3600" b="1" spc="6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17920" y="2033270"/>
            <a:ext cx="1803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txBody>
          <a:bodyPr wrap="none" rtlCol="0" anchor="t">
            <a:noAutofit/>
          </a:bodyPr>
          <a:p>
            <a:pPr algn="l"/>
            <a:r>
              <a:rPr lang="zh-CN" altLang="en-US" sz="3200" b="1" spc="6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红豆粽</a:t>
            </a:r>
            <a:endParaRPr lang="zh-CN" altLang="en-US" sz="3200" b="1" spc="6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bldLvl="0" animBg="1"/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49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80235" r="16823" b="12894"/>
          <a:stretch>
            <a:fillRect/>
          </a:stretch>
        </p:blipFill>
        <p:spPr>
          <a:xfrm>
            <a:off x="1929765" y="1657985"/>
            <a:ext cx="8296275" cy="1024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C:\Documents and Settings\Administrator\桌面\49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74799" b="19402"/>
          <a:stretch>
            <a:fillRect/>
          </a:stretch>
        </p:blipFill>
        <p:spPr>
          <a:xfrm>
            <a:off x="1887220" y="937260"/>
            <a:ext cx="9883775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https://timgsa.baidu.com/timg?image&amp;quality=80&amp;size=b9999_10000&amp;sec=1506574329265&amp;di=f01b0ee11f5a73a83a1baf91fc674d3e&amp;imgtype=0&amp;src=http%3A%2F%2Fuploads.jy135.com%2Fallimg%2F201705%2F13-1F5041R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10" y="3695065"/>
            <a:ext cx="2230755" cy="1394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http://g.hiphotos.baidu.com/baike/c0%3Dbaike92%2C5%2C5%2C92%2C30/sign=602532f35143fbf2d121ae71d117a1e5/4610b912c8fcc3ce6584dec89045d688d53f2080.jpg"/>
          <p:cNvPicPr>
            <a:picLocks noChangeAspect="1" noChangeArrowheads="1"/>
          </p:cNvPicPr>
          <p:nvPr/>
        </p:nvPicPr>
        <p:blipFill>
          <a:blip r:embed="rId3"/>
          <a:srcRect t="12352" b="10146"/>
          <a:stretch>
            <a:fillRect/>
          </a:stretch>
        </p:blipFill>
        <p:spPr bwMode="auto">
          <a:xfrm>
            <a:off x="5876290" y="3695065"/>
            <a:ext cx="2195830" cy="138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http://p2.zhms.cn/2016-03/2016032110412277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30" y="3695065"/>
            <a:ext cx="2250440" cy="1405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8827770" y="1236345"/>
            <a:ext cx="2219960" cy="6591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01600"/>
          </a:effectLst>
        </p:spPr>
        <p:txBody>
          <a:bodyPr wrap="none" rtlCol="0" anchor="t">
            <a:noAutofit/>
          </a:bodyPr>
          <a:p>
            <a:pPr algn="l"/>
            <a:r>
              <a:rPr lang="zh-CN" altLang="en-US" sz="3200" b="1" spc="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花样也多</a:t>
            </a:r>
            <a:endParaRPr lang="zh-CN" altLang="en-US" sz="3200" b="1" spc="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49670" y="1236345"/>
            <a:ext cx="2120265" cy="6591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01600"/>
          </a:effectLst>
        </p:spPr>
        <p:txBody>
          <a:bodyPr wrap="none" rtlCol="0" anchor="t">
            <a:noAutofit/>
          </a:bodyPr>
          <a:p>
            <a:pPr algn="l"/>
            <a:r>
              <a:rPr lang="zh-CN" altLang="en-US" sz="3200" b="1" spc="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十分好吃</a:t>
            </a:r>
            <a:endParaRPr lang="zh-CN" altLang="en-US" sz="3200" b="1" spc="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95" y="4002405"/>
            <a:ext cx="1942465" cy="180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d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36172" y="5243984"/>
            <a:ext cx="812549" cy="812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84487" y="2761735"/>
            <a:ext cx="1188146" cy="69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865" b="1" baseline="-25000" dirty="0">
                <a:solidFill>
                  <a:srgbClr val="00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毛</a:t>
            </a:r>
            <a:r>
              <a:rPr lang="zh-CN" altLang="zh-CN" sz="5865" b="1" baseline="-25000" dirty="0">
                <a:solidFill>
                  <a:srgbClr val="00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豆</a:t>
            </a:r>
            <a:endParaRPr lang="zh-CN" altLang="en-US" sz="5865" b="1" baseline="-25000" dirty="0">
              <a:solidFill>
                <a:srgbClr val="335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32075" y="2761735"/>
            <a:ext cx="1188146" cy="69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865" b="1" baseline="-25000" dirty="0">
                <a:solidFill>
                  <a:srgbClr val="00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红</a:t>
            </a:r>
            <a:r>
              <a:rPr lang="zh-CN" altLang="zh-CN" sz="5865" b="1" baseline="-25000" dirty="0">
                <a:solidFill>
                  <a:srgbClr val="0000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豆</a:t>
            </a:r>
            <a:endParaRPr lang="zh-CN" altLang="en-US" sz="5865" b="1" baseline="-25000" dirty="0">
              <a:solidFill>
                <a:srgbClr val="335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585322" y="3288570"/>
            <a:ext cx="1224911" cy="897173"/>
            <a:chOff x="6337808" y="3320770"/>
            <a:chExt cx="918967" cy="673088"/>
          </a:xfrm>
        </p:grpSpPr>
        <p:sp>
          <p:nvSpPr>
            <p:cNvPr id="30" name="矩形 29"/>
            <p:cNvSpPr/>
            <p:nvPr/>
          </p:nvSpPr>
          <p:spPr>
            <a:xfrm>
              <a:off x="6365390" y="3473170"/>
              <a:ext cx="891385" cy="520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5865" b="1" baseline="-25000" dirty="0">
                  <a:solidFill>
                    <a:srgbClr val="000066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豇豆</a:t>
              </a:r>
              <a:endParaRPr lang="zh-CN" altLang="en-US" sz="5865" b="1" baseline="-25000" dirty="0">
                <a:solidFill>
                  <a:srgbClr val="33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37808" y="3320770"/>
              <a:ext cx="658075" cy="643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0" b="1" baseline="-25000" dirty="0" err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语拼音" pitchFamily="34" charset="0"/>
                  <a:ea typeface="宋体" panose="02010600030101010101" pitchFamily="2" charset="-122"/>
                  <a:cs typeface="汉语拼音" pitchFamily="34" charset="0"/>
                </a:rPr>
                <a:t>jiāng</a:t>
              </a:r>
              <a:endParaRPr lang="zh-CN" altLang="en-US" sz="3730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语拼音" pitchFamily="34" charset="0"/>
                <a:ea typeface="宋体" panose="02010600030101010101" pitchFamily="2" charset="-122"/>
                <a:cs typeface="汉语拼音" pitchFamily="34" charset="0"/>
              </a:endParaRPr>
            </a:p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0" b="1" baseline="-250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endParaRPr lang="zh-CN" altLang="en-US" sz="3730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24699" y="2604436"/>
            <a:ext cx="1188146" cy="960553"/>
            <a:chOff x="915989" y="3139106"/>
            <a:chExt cx="891385" cy="720637"/>
          </a:xfrm>
        </p:grpSpPr>
        <p:sp>
          <p:nvSpPr>
            <p:cNvPr id="5" name="矩形 4"/>
            <p:cNvSpPr/>
            <p:nvPr/>
          </p:nvSpPr>
          <p:spPr>
            <a:xfrm>
              <a:off x="915989" y="3339056"/>
              <a:ext cx="891385" cy="5206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5865" b="1" baseline="-25000" dirty="0">
                  <a:solidFill>
                    <a:srgbClr val="000066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蚕豆</a:t>
              </a:r>
              <a:endParaRPr lang="zh-CN" altLang="en-US" sz="5865" b="1" baseline="-25000" dirty="0">
                <a:solidFill>
                  <a:srgbClr val="33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22595" y="3139106"/>
              <a:ext cx="625605" cy="397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b="1" baseline="-25000" dirty="0" err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语拼音" pitchFamily="34" charset="0"/>
                  <a:ea typeface="宋体" panose="02010600030101010101" pitchFamily="2" charset="-122"/>
                  <a:cs typeface="汉语拼音" pitchFamily="34" charset="0"/>
                </a:rPr>
                <a:t>cán</a:t>
              </a:r>
              <a:r>
                <a:rPr lang="en-US" altLang="zh-CN" sz="4265" b="1" baseline="-2500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endParaRPr lang="zh-CN" altLang="en-US" sz="4265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973455"/>
            <a:ext cx="1953895" cy="251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65" y="908050"/>
            <a:ext cx="2642235" cy="187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1080135"/>
            <a:ext cx="2344420" cy="141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55" y="740410"/>
            <a:ext cx="2515235" cy="212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3389">
            <a:off x="1861820" y="1781175"/>
            <a:ext cx="723900" cy="54546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6236">
            <a:off x="4083050" y="1595755"/>
            <a:ext cx="203835" cy="14414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5903">
            <a:off x="5036185" y="2007235"/>
            <a:ext cx="128905" cy="14541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68305" y="2020247"/>
            <a:ext cx="2037614" cy="1888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69" y="970634"/>
            <a:ext cx="877424" cy="731186"/>
          </a:xfrm>
          <a:prstGeom prst="rect">
            <a:avLst/>
          </a:prstGeom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95" y="4002405"/>
            <a:ext cx="1942465" cy="180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ding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736172" y="5243984"/>
            <a:ext cx="812549" cy="812549"/>
          </a:xfrm>
          <a:prstGeom prst="rect">
            <a:avLst/>
          </a:prstGeom>
        </p:spPr>
      </p:pic>
      <p:sp>
        <p:nvSpPr>
          <p:cNvPr id="2" name="圆角矩形 3"/>
          <p:cNvSpPr/>
          <p:nvPr/>
        </p:nvSpPr>
        <p:spPr>
          <a:xfrm>
            <a:off x="1256665" y="4060190"/>
            <a:ext cx="2675255" cy="1724660"/>
          </a:xfrm>
          <a:prstGeom prst="roundRect">
            <a:avLst/>
          </a:prstGeom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毛豆短，蚕豆扁，红豆圆圆像两点，豇豆长长托上面。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6042 0.00814815 L 0.289375 0.385093 " pathEditMode="relative" rAng="0" ptsTypes="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18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4896 0.520926 " pathEditMode="relative" rAng="0" ptsTypes="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2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0804167 0.459259 " pathEditMode="relative" rAng="0" ptsTypes="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22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6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-0.124896 0.390648 " pathEditMode="relative" rAng="0" ptsTypes="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8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222222 L -0.384375 0.535185 " pathEditMode="relative" rAng="0" ptsTypes="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26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3" grpId="1"/>
      <p:bldP spid="6" grpId="0"/>
      <p:bldP spid="6" grpId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"/>
          <p:cNvSpPr/>
          <p:nvPr>
            <p:custDataLst>
              <p:tags r:id="rId1"/>
            </p:custDataLst>
          </p:nvPr>
        </p:nvSpPr>
        <p:spPr>
          <a:xfrm>
            <a:off x="1852930" y="2157095"/>
            <a:ext cx="8670925" cy="3578225"/>
          </a:xfrm>
          <a:prstGeom prst="roundRect">
            <a:avLst/>
          </a:prstGeom>
          <a:solidFill>
            <a:schemeClr val="lt1">
              <a:alpha val="75000"/>
            </a:schemeClr>
          </a:solidFill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22" name="图片 21" descr="QQ截图202404111838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955" y="2343150"/>
            <a:ext cx="2315210" cy="1574800"/>
          </a:xfrm>
          <a:prstGeom prst="rect">
            <a:avLst/>
          </a:prstGeom>
        </p:spPr>
      </p:pic>
      <p:pic>
        <p:nvPicPr>
          <p:cNvPr id="23" name="图片 22" descr="QQ截图202404111838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2345055"/>
            <a:ext cx="2364105" cy="1579880"/>
          </a:xfrm>
          <a:prstGeom prst="rect">
            <a:avLst/>
          </a:prstGeom>
        </p:spPr>
      </p:pic>
      <p:pic>
        <p:nvPicPr>
          <p:cNvPr id="24" name="图片 23" descr="QQ截图202404111839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4101465"/>
            <a:ext cx="2364740" cy="1490980"/>
          </a:xfrm>
          <a:prstGeom prst="rect">
            <a:avLst/>
          </a:prstGeom>
        </p:spPr>
      </p:pic>
      <p:pic>
        <p:nvPicPr>
          <p:cNvPr id="25" name="图片 24" descr="QQ截图202404111839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955" y="4100830"/>
            <a:ext cx="2315210" cy="1491615"/>
          </a:xfrm>
          <a:prstGeom prst="rect">
            <a:avLst/>
          </a:prstGeom>
        </p:spPr>
      </p:pic>
      <p:pic>
        <p:nvPicPr>
          <p:cNvPr id="26" name="图片 25" descr="QQ截图202404111839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970" y="4101465"/>
            <a:ext cx="2256155" cy="1490345"/>
          </a:xfrm>
          <a:prstGeom prst="rect">
            <a:avLst/>
          </a:prstGeom>
        </p:spPr>
      </p:pic>
      <p:pic>
        <p:nvPicPr>
          <p:cNvPr id="27" name="图片 26" descr="QQ截图202404111839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8605" y="2350770"/>
            <a:ext cx="2240280" cy="1612265"/>
          </a:xfrm>
          <a:prstGeom prst="rect">
            <a:avLst/>
          </a:prstGeom>
        </p:spPr>
      </p:pic>
      <p:sp>
        <p:nvSpPr>
          <p:cNvPr id="3074" name="标题 3"/>
          <p:cNvSpPr>
            <a:spLocks noGrp="1"/>
          </p:cNvSpPr>
          <p:nvPr/>
        </p:nvSpPr>
        <p:spPr>
          <a:xfrm>
            <a:off x="2173605" y="566420"/>
            <a:ext cx="7835265" cy="1028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ClrTx/>
              <a:buSzTx/>
              <a:buFontTx/>
              <a:buNone/>
            </a:pPr>
            <a:r>
              <a:rPr lang="zh-CN" altLang="en-US" sz="4400" b="1" kern="1200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任务二：</a:t>
            </a:r>
            <a:r>
              <a:rPr lang="zh-CN" altLang="en-US" sz="4400" b="1" kern="1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我是粽子推荐官</a:t>
            </a:r>
            <a:endParaRPr lang="zh-CN" altLang="en-US" sz="4400" b="1" kern="1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"/>
          <p:cNvSpPr/>
          <p:nvPr>
            <p:custDataLst>
              <p:tags r:id="rId1"/>
            </p:custDataLst>
          </p:nvPr>
        </p:nvSpPr>
        <p:spPr>
          <a:xfrm>
            <a:off x="363220" y="2343785"/>
            <a:ext cx="7581265" cy="3726180"/>
          </a:xfrm>
          <a:prstGeom prst="roundRect">
            <a:avLst/>
          </a:prstGeom>
          <a:solidFill>
            <a:schemeClr val="lt1">
              <a:alpha val="75000"/>
            </a:schemeClr>
          </a:solidFill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22" name="图片 21" descr="QQ截图202404111838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605" y="2598420"/>
            <a:ext cx="2315210" cy="1620520"/>
          </a:xfrm>
          <a:prstGeom prst="rect">
            <a:avLst/>
          </a:prstGeom>
        </p:spPr>
      </p:pic>
      <p:pic>
        <p:nvPicPr>
          <p:cNvPr id="23" name="图片 22" descr="QQ截图202404111838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2600325"/>
            <a:ext cx="2364105" cy="1618615"/>
          </a:xfrm>
          <a:prstGeom prst="rect">
            <a:avLst/>
          </a:prstGeom>
        </p:spPr>
      </p:pic>
      <p:pic>
        <p:nvPicPr>
          <p:cNvPr id="24" name="图片 23" descr="QQ截图202404111839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4356735"/>
            <a:ext cx="2364740" cy="1490980"/>
          </a:xfrm>
          <a:prstGeom prst="rect">
            <a:avLst/>
          </a:prstGeom>
        </p:spPr>
      </p:pic>
      <p:pic>
        <p:nvPicPr>
          <p:cNvPr id="25" name="图片 24" descr="QQ截图202404111839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965" y="4356100"/>
            <a:ext cx="2315210" cy="1491615"/>
          </a:xfrm>
          <a:prstGeom prst="rect">
            <a:avLst/>
          </a:prstGeom>
        </p:spPr>
      </p:pic>
      <p:pic>
        <p:nvPicPr>
          <p:cNvPr id="26" name="图片 25" descr="QQ截图202404111839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700" y="4356735"/>
            <a:ext cx="2256155" cy="1490345"/>
          </a:xfrm>
          <a:prstGeom prst="rect">
            <a:avLst/>
          </a:prstGeom>
        </p:spPr>
      </p:pic>
      <p:pic>
        <p:nvPicPr>
          <p:cNvPr id="27" name="图片 26" descr="QQ截图202404111839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4655" y="2606040"/>
            <a:ext cx="2240280" cy="1612265"/>
          </a:xfrm>
          <a:prstGeom prst="rect">
            <a:avLst/>
          </a:prstGeom>
        </p:spPr>
      </p:pic>
      <p:sp>
        <p:nvSpPr>
          <p:cNvPr id="3074" name="标题 3"/>
          <p:cNvSpPr>
            <a:spLocks noGrp="1"/>
          </p:cNvSpPr>
          <p:nvPr/>
        </p:nvSpPr>
        <p:spPr>
          <a:xfrm>
            <a:off x="3963035" y="789940"/>
            <a:ext cx="5068570" cy="1028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ClrTx/>
              <a:buSzTx/>
              <a:buFontTx/>
              <a:buNone/>
            </a:pPr>
            <a:r>
              <a:rPr lang="zh-CN" altLang="en-US" sz="4800" b="1" kern="1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我是粽子推荐官</a:t>
            </a:r>
            <a:endParaRPr lang="zh-CN" altLang="en-US" sz="4800" b="1" kern="1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4" name="图片 3" descr="QQ截图20240410173701"/>
          <p:cNvPicPr>
            <a:picLocks noChangeAspect="1"/>
          </p:cNvPicPr>
          <p:nvPr/>
        </p:nvPicPr>
        <p:blipFill>
          <a:blip r:embed="rId8">
            <a:clrChange>
              <a:clrFrom>
                <a:srgbClr val="141518">
                  <a:alpha val="100000"/>
                </a:srgbClr>
              </a:clrFrom>
              <a:clrTo>
                <a:srgbClr val="14151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717800" y="102870"/>
            <a:ext cx="1635760" cy="206502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967345" y="1958340"/>
            <a:ext cx="4211955" cy="4112260"/>
            <a:chOff x="12700" y="3244"/>
            <a:chExt cx="6633" cy="6476"/>
          </a:xfrm>
        </p:grpSpPr>
        <p:sp>
          <p:nvSpPr>
            <p:cNvPr id="9" name="圆角矩形 3"/>
            <p:cNvSpPr/>
            <p:nvPr/>
          </p:nvSpPr>
          <p:spPr>
            <a:xfrm>
              <a:off x="12968" y="3851"/>
              <a:ext cx="5806" cy="5869"/>
            </a:xfrm>
            <a:prstGeom prst="roundRect">
              <a:avLst/>
            </a:prstGeom>
            <a:ln w="28575" cmpd="sng">
              <a:solidFill>
                <a:schemeClr val="accent6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pic>
          <p:nvPicPr>
            <p:cNvPr id="7175" name="Picture 8" descr="timg (2)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00" y="3244"/>
              <a:ext cx="1288" cy="15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14535" y="4779"/>
              <a:ext cx="3731" cy="12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 b="1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粽是用</a:t>
              </a:r>
              <a:endPara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13449" y="5344"/>
              <a:ext cx="1231" cy="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6190" y="5382"/>
              <a:ext cx="2345" cy="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3210" y="5571"/>
              <a:ext cx="3731" cy="12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 b="1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包的，里面</a:t>
              </a:r>
              <a:endPara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5977" y="6076"/>
              <a:ext cx="2623" cy="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3258" y="6786"/>
              <a:ext cx="5420" cy="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3242" y="7518"/>
              <a:ext cx="5254" cy="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13210" y="7643"/>
              <a:ext cx="4637" cy="12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 b="1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咬一口粽子，真是又</a:t>
              </a:r>
              <a:endPara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7725" y="8186"/>
              <a:ext cx="875" cy="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3988" y="8931"/>
              <a:ext cx="820" cy="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13226" y="8393"/>
              <a:ext cx="4637" cy="12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 b="1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又</a:t>
              </a:r>
              <a:endPara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696" y="8436"/>
              <a:ext cx="4637" cy="12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 b="1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8306" y="6933"/>
              <a:ext cx="587" cy="12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 b="1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9" name="文本框 10"/>
          <p:cNvSpPr txBox="1"/>
          <p:nvPr>
            <p:custDataLst>
              <p:tags r:id="rId10"/>
            </p:custDataLst>
          </p:nvPr>
        </p:nvSpPr>
        <p:spPr>
          <a:xfrm>
            <a:off x="8808085" y="2067560"/>
            <a:ext cx="230060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小组交流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"/>
          <p:cNvSpPr/>
          <p:nvPr/>
        </p:nvSpPr>
        <p:spPr>
          <a:xfrm>
            <a:off x="4828540" y="4998085"/>
            <a:ext cx="6707505" cy="1075055"/>
          </a:xfrm>
          <a:prstGeom prst="roundRect">
            <a:avLst/>
          </a:prstGeom>
          <a:solidFill>
            <a:schemeClr val="lt1">
              <a:alpha val="75000"/>
            </a:schemeClr>
          </a:solidFill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短语百宝箱：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香喷喷的肉、甜滋滋的红豆、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金灿灿的蛋黄、甜甜的豆沙、彩色的五谷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7175" name="Picture 8" descr="timg (2)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4830" y="5102225"/>
            <a:ext cx="817880" cy="9982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" name="组合 27"/>
          <p:cNvGrpSpPr/>
          <p:nvPr/>
        </p:nvGrpSpPr>
        <p:grpSpPr>
          <a:xfrm>
            <a:off x="434975" y="2334895"/>
            <a:ext cx="4066540" cy="3726180"/>
            <a:chOff x="685" y="3949"/>
            <a:chExt cx="6404" cy="5868"/>
          </a:xfrm>
        </p:grpSpPr>
        <p:sp>
          <p:nvSpPr>
            <p:cNvPr id="16" name="文本框 15"/>
            <p:cNvSpPr txBox="1"/>
            <p:nvPr/>
          </p:nvSpPr>
          <p:spPr>
            <a:xfrm>
              <a:off x="2453" y="8550"/>
              <a:ext cx="4637" cy="12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 b="1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85" y="3949"/>
              <a:ext cx="5924" cy="5868"/>
              <a:chOff x="725" y="3965"/>
              <a:chExt cx="5924" cy="5868"/>
            </a:xfrm>
          </p:grpSpPr>
          <p:sp>
            <p:nvSpPr>
              <p:cNvPr id="9" name="圆角矩形 3"/>
              <p:cNvSpPr/>
              <p:nvPr/>
            </p:nvSpPr>
            <p:spPr>
              <a:xfrm>
                <a:off x="725" y="3965"/>
                <a:ext cx="5806" cy="5869"/>
              </a:xfrm>
              <a:prstGeom prst="roundRect">
                <a:avLst/>
              </a:prstGeom>
              <a:ln w="28575" cmpd="sng">
                <a:solidFill>
                  <a:schemeClr val="accent6"/>
                </a:solidFill>
                <a:prstDash val="soli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2292" y="4893"/>
                <a:ext cx="3731" cy="12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2400" b="1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粽是用</a:t>
                </a:r>
                <a:endParaRPr lang="zh-CN" altLang="en-US" sz="2400" b="1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 flipV="1">
                <a:off x="1206" y="5458"/>
                <a:ext cx="1231" cy="1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3947" y="5496"/>
                <a:ext cx="2345" cy="1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7" name="文本框 6"/>
              <p:cNvSpPr txBox="1"/>
              <p:nvPr/>
            </p:nvSpPr>
            <p:spPr>
              <a:xfrm>
                <a:off x="967" y="5685"/>
                <a:ext cx="3731" cy="12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2400" b="1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包的，里面</a:t>
                </a:r>
                <a:endParaRPr lang="zh-CN" altLang="en-US" sz="2400" b="1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3734" y="6190"/>
                <a:ext cx="2623" cy="2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V="1">
                <a:off x="1015" y="6900"/>
                <a:ext cx="5420" cy="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999" y="7632"/>
                <a:ext cx="5254" cy="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12" name="文本框 11"/>
              <p:cNvSpPr txBox="1"/>
              <p:nvPr/>
            </p:nvSpPr>
            <p:spPr>
              <a:xfrm>
                <a:off x="967" y="7757"/>
                <a:ext cx="4637" cy="12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2400" b="1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咬一口粽子，真是又</a:t>
                </a:r>
                <a:endParaRPr lang="zh-CN" altLang="en-US" sz="2400" b="1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5482" y="8300"/>
                <a:ext cx="875" cy="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1745" y="9045"/>
                <a:ext cx="820" cy="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983" y="8507"/>
                <a:ext cx="4637" cy="12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2400" b="1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又</a:t>
                </a:r>
                <a:endParaRPr lang="zh-CN" altLang="en-US" sz="2400" b="1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6063" y="7047"/>
                <a:ext cx="587" cy="12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2400" b="1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zh-CN" altLang="en-US" sz="2400" b="1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2381" y="8511"/>
              <a:ext cx="587" cy="12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 b="1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9" name="文本框 10"/>
          <p:cNvSpPr txBox="1"/>
          <p:nvPr>
            <p:custDataLst>
              <p:tags r:id="rId2"/>
            </p:custDataLst>
          </p:nvPr>
        </p:nvSpPr>
        <p:spPr>
          <a:xfrm>
            <a:off x="1082675" y="1989455"/>
            <a:ext cx="230060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小组交流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8" name="标题 3"/>
          <p:cNvSpPr>
            <a:spLocks noGrp="1"/>
          </p:cNvSpPr>
          <p:nvPr/>
        </p:nvSpPr>
        <p:spPr>
          <a:xfrm>
            <a:off x="3963035" y="535940"/>
            <a:ext cx="5068570" cy="1028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ClrTx/>
              <a:buSzTx/>
              <a:buFontTx/>
              <a:buNone/>
            </a:pPr>
            <a:r>
              <a:rPr lang="zh-CN" altLang="en-US" sz="4800" b="1" kern="1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我是粽子推荐官</a:t>
            </a:r>
            <a:endParaRPr lang="zh-CN" altLang="en-US" sz="4800" b="1" kern="1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22" name="图片 21" descr="QQ截图20240410173701"/>
          <p:cNvPicPr>
            <a:picLocks noChangeAspect="1"/>
          </p:cNvPicPr>
          <p:nvPr/>
        </p:nvPicPr>
        <p:blipFill>
          <a:blip r:embed="rId3">
            <a:clrChange>
              <a:clrFrom>
                <a:srgbClr val="141518">
                  <a:alpha val="100000"/>
                </a:srgbClr>
              </a:clrFrom>
              <a:clrTo>
                <a:srgbClr val="14151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717800" y="85090"/>
            <a:ext cx="1504950" cy="1899920"/>
          </a:xfrm>
          <a:prstGeom prst="rect">
            <a:avLst/>
          </a:prstGeom>
        </p:spPr>
      </p:pic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4591050" y="1953895"/>
          <a:ext cx="6883400" cy="2534920"/>
        </p:xfrm>
        <a:graphic>
          <a:graphicData uri="http://schemas.openxmlformats.org/drawingml/2006/table">
            <a:tbl>
              <a:tblPr/>
              <a:tblGrid>
                <a:gridCol w="1355090"/>
                <a:gridCol w="2461895"/>
                <a:gridCol w="980440"/>
                <a:gridCol w="1111885"/>
                <a:gridCol w="974090"/>
              </a:tblGrid>
              <a:tr h="3740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评价任务</a:t>
                      </a:r>
                      <a:endParaRPr lang="en-US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评价标准</a:t>
                      </a:r>
                      <a:endParaRPr lang="en-US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自评</a:t>
                      </a:r>
                      <a:endParaRPr lang="en-US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小组评</a:t>
                      </a:r>
                      <a:endParaRPr lang="en-US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992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推荐端午粽</a:t>
                      </a:r>
                      <a:endParaRPr lang="en-US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语句通顺地介绍端午粽的样子、味道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786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语句通顺，有顺序地介绍端午粽的样子、味道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312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语句通顺，用上合适的短语，有顺序地介绍端午粽的样子、味道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6" name="图片 25"/>
          <p:cNvPicPr/>
          <p:nvPr/>
        </p:nvPicPr>
        <p:blipFill>
          <a:blip r:embed="rId5"/>
          <a:stretch>
            <a:fillRect/>
          </a:stretch>
        </p:blipFill>
        <p:spPr>
          <a:xfrm>
            <a:off x="8985885" y="4106545"/>
            <a:ext cx="218440" cy="185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/>
          <p:cNvPicPr/>
          <p:nvPr/>
        </p:nvPicPr>
        <p:blipFill>
          <a:blip r:embed="rId5"/>
          <a:stretch>
            <a:fillRect/>
          </a:stretch>
        </p:blipFill>
        <p:spPr>
          <a:xfrm>
            <a:off x="8625205" y="4106545"/>
            <a:ext cx="218440" cy="185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28"/>
          <p:cNvPicPr/>
          <p:nvPr/>
        </p:nvPicPr>
        <p:blipFill>
          <a:blip r:embed="rId5"/>
          <a:stretch>
            <a:fillRect/>
          </a:stretch>
        </p:blipFill>
        <p:spPr>
          <a:xfrm>
            <a:off x="8805545" y="4106545"/>
            <a:ext cx="218440" cy="185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9"/>
          <p:cNvPicPr/>
          <p:nvPr/>
        </p:nvPicPr>
        <p:blipFill>
          <a:blip r:embed="rId5"/>
          <a:stretch>
            <a:fillRect/>
          </a:stretch>
        </p:blipFill>
        <p:spPr>
          <a:xfrm>
            <a:off x="8701405" y="3237865"/>
            <a:ext cx="218440" cy="185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30"/>
          <p:cNvPicPr/>
          <p:nvPr/>
        </p:nvPicPr>
        <p:blipFill>
          <a:blip r:embed="rId5"/>
          <a:stretch>
            <a:fillRect/>
          </a:stretch>
        </p:blipFill>
        <p:spPr>
          <a:xfrm>
            <a:off x="8881745" y="3237865"/>
            <a:ext cx="218440" cy="185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/>
          <p:nvPr/>
        </p:nvPicPr>
        <p:blipFill>
          <a:blip r:embed="rId5"/>
          <a:stretch>
            <a:fillRect/>
          </a:stretch>
        </p:blipFill>
        <p:spPr>
          <a:xfrm>
            <a:off x="8787765" y="2546985"/>
            <a:ext cx="218440" cy="185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"/>
          <p:cNvSpPr>
            <a:spLocks noGrp="1"/>
          </p:cNvSpPr>
          <p:nvPr>
            <p:ph type="ctrTitle"/>
          </p:nvPr>
        </p:nvSpPr>
        <p:spPr>
          <a:xfrm>
            <a:off x="4147185" y="1619250"/>
            <a:ext cx="5068570" cy="1028700"/>
          </a:xfrm>
        </p:spPr>
        <p:txBody>
          <a:bodyPr vert="horz" wrap="square" lIns="91440" tIns="45720" rIns="91440" bIns="45720" anchor="b" anchorCtr="0"/>
          <a:p>
            <a:pPr defTabSz="914400">
              <a:buClrTx/>
              <a:buSzTx/>
              <a:buFontTx/>
              <a:buNone/>
            </a:pPr>
            <a:r>
              <a:rPr lang="zh-CN" altLang="en-US" b="1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端午粽代言人</a:t>
            </a:r>
            <a:endParaRPr lang="zh-CN" altLang="en-US" b="1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4" name="图片 3" descr="QQ截图20240410173701"/>
          <p:cNvPicPr>
            <a:picLocks noChangeAspect="1"/>
          </p:cNvPicPr>
          <p:nvPr/>
        </p:nvPicPr>
        <p:blipFill>
          <a:blip r:embed="rId1">
            <a:clrChange>
              <a:clrFrom>
                <a:srgbClr val="141518">
                  <a:alpha val="100000"/>
                </a:srgbClr>
              </a:clrFrom>
              <a:clrTo>
                <a:srgbClr val="14151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810510" y="554990"/>
            <a:ext cx="1717040" cy="2167890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3126105" y="3263265"/>
          <a:ext cx="5934075" cy="1367790"/>
        </p:xfrm>
        <a:graphic>
          <a:graphicData uri="http://schemas.openxmlformats.org/drawingml/2006/table">
            <a:tbl>
              <a:tblPr firstRow="1" bandRow="1">
                <a:tableStyleId>{9A10F020-752E-4B08-AB93-CA642F5A23D6}</a:tableStyleId>
              </a:tblPr>
              <a:tblGrid>
                <a:gridCol w="1687830"/>
                <a:gridCol w="4246245"/>
              </a:tblGrid>
              <a:tr h="6934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挑战一</a:t>
                      </a: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端午粽推荐官</a:t>
                      </a: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674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挑战二</a:t>
                      </a: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端午情宣讲员</a:t>
                      </a: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QQ截图202404101312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" y="39370"/>
            <a:ext cx="12082780" cy="6818630"/>
          </a:xfrm>
          <a:prstGeom prst="rect">
            <a:avLst/>
          </a:prstGeom>
        </p:spPr>
      </p:pic>
      <p:pic>
        <p:nvPicPr>
          <p:cNvPr id="8" name="图片 7" descr="chunjiexisubaojiaozitu_11783697.jpg.28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150" y="862330"/>
            <a:ext cx="5173345" cy="51733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79845" y="1584240"/>
            <a:ext cx="4064000" cy="230695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7200">
                <a:latin typeface="楷体" panose="02010609060101010101" pitchFamily="49" charset="-122"/>
                <a:ea typeface="楷体" panose="02010609060101010101" pitchFamily="49" charset="-122"/>
              </a:rPr>
              <a:t>放鞭炮，包饺子。</a:t>
            </a:r>
            <a:endParaRPr lang="zh-CN" altLang="en-US" sz="7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0" y="446595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7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春</a:t>
            </a:r>
            <a:r>
              <a:rPr lang="zh-CN" altLang="en-US" sz="7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节</a:t>
            </a:r>
            <a:endParaRPr lang="zh-CN" altLang="en-US" sz="7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3"/>
          <p:cNvSpPr/>
          <p:nvPr>
            <p:custDataLst>
              <p:tags r:id="rId1"/>
            </p:custDataLst>
          </p:nvPr>
        </p:nvSpPr>
        <p:spPr>
          <a:xfrm>
            <a:off x="844550" y="1515745"/>
            <a:ext cx="5113020" cy="3909695"/>
          </a:xfrm>
          <a:prstGeom prst="roundRect">
            <a:avLst/>
          </a:prstGeom>
          <a:solidFill>
            <a:schemeClr val="lt1">
              <a:alpha val="75000"/>
            </a:schemeClr>
          </a:solidFill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11580" y="1763395"/>
            <a:ext cx="48285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端(</a:t>
            </a:r>
            <a:r>
              <a:rPr 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午节</a:t>
            </a:r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)，包(</a:t>
            </a:r>
            <a:r>
              <a:rPr 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粽</a:t>
            </a:r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)子。箬竹叶，白糯（</a:t>
            </a:r>
            <a:r>
              <a:rPr 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米</a:t>
            </a:r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），中（</a:t>
            </a:r>
            <a:r>
              <a:rPr 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间</a:t>
            </a:r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）红枣甜又香。还有红(</a:t>
            </a:r>
            <a:r>
              <a:rPr 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豆</a:t>
            </a:r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)鲜(</a:t>
            </a:r>
            <a:r>
              <a:rPr 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肉</a:t>
            </a:r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)粽，花(</a:t>
            </a:r>
            <a:r>
              <a:rPr 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样</a:t>
            </a:r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)品种真不少，(</a:t>
            </a:r>
            <a:r>
              <a:rPr 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</a:t>
            </a:r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)给亲友尝一尝。</a:t>
            </a:r>
            <a:endParaRPr lang="zh-CN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530" y="2475865"/>
            <a:ext cx="2025650" cy="1924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260" y="1376680"/>
            <a:ext cx="1736725" cy="9772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451340" y="2642870"/>
            <a:ext cx="1261745" cy="1304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kumimoji="1" lang="zh-CN" altLang="en-US" sz="1100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米</a:t>
            </a:r>
            <a:endParaRPr kumimoji="1" lang="zh-CN" altLang="en-US" sz="1100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9644380" y="1490345"/>
            <a:ext cx="1029335" cy="514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kumimoji="1" lang="zh-CN" altLang="en-US" sz="3600" smtClean="0">
                <a:solidFill>
                  <a:srgbClr val="FF0000"/>
                </a:solidFill>
              </a:rPr>
              <a:t> </a:t>
            </a:r>
            <a:r>
              <a:rPr kumimoji="1" lang="en-US" altLang="zh-CN" sz="3600" err="1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mǐ</a:t>
            </a:r>
            <a:endParaRPr kumimoji="1" lang="zh-CN" altLang="en-US" sz="360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2486025"/>
            <a:ext cx="2025650" cy="19240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555" y="1386840"/>
            <a:ext cx="1736725" cy="9772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848475" y="2632710"/>
            <a:ext cx="1261745" cy="1304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kumimoji="1" lang="zh-CN" altLang="en-US" sz="1100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</a:t>
            </a:r>
            <a:endParaRPr kumimoji="1" lang="zh-CN" altLang="en-US" sz="1100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7082155" y="1500505"/>
            <a:ext cx="2284095" cy="514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kumimoji="1" lang="zh-CN" altLang="en-US" sz="3600" smtClean="0">
                <a:solidFill>
                  <a:srgbClr val="FF0000"/>
                </a:solidFill>
              </a:rPr>
              <a:t> </a:t>
            </a:r>
            <a:r>
              <a:rPr kumimoji="1" lang="en-US" altLang="zh-CN" sz="3600" err="1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f</a:t>
            </a:r>
            <a:r>
              <a:rPr kumimoji="1" lang="en-US" altLang="zh-CN" sz="3600" err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ē</a:t>
            </a:r>
            <a:r>
              <a:rPr kumimoji="1" lang="en-US" altLang="zh-CN" sz="3600" err="1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n</a:t>
            </a:r>
            <a:endParaRPr kumimoji="1" lang="zh-CN" altLang="en-US" sz="360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文本框 10"/>
          <p:cNvSpPr txBox="1"/>
          <p:nvPr>
            <p:custDataLst>
              <p:tags r:id="rId10"/>
            </p:custDataLst>
          </p:nvPr>
        </p:nvSpPr>
        <p:spPr>
          <a:xfrm>
            <a:off x="9079230" y="4585335"/>
            <a:ext cx="2241550" cy="1076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撇捺舒展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不落地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7" name="文本框 10"/>
          <p:cNvSpPr txBox="1"/>
          <p:nvPr>
            <p:custDataLst>
              <p:tags r:id="rId11"/>
            </p:custDataLst>
          </p:nvPr>
        </p:nvSpPr>
        <p:spPr>
          <a:xfrm>
            <a:off x="6465570" y="4614545"/>
            <a:ext cx="2292985" cy="1076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撇下捺上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要开口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custDataLst>
      <p:tags r:id="rId1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  <p:bldP spid="16" grpId="0" bldLvl="0" animBg="1"/>
      <p:bldP spid="17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>
            <p:custDataLst>
              <p:tags r:id="rId1"/>
            </p:custDataLst>
          </p:nvPr>
        </p:nvSpPr>
        <p:spPr>
          <a:xfrm>
            <a:off x="1687195" y="1734185"/>
            <a:ext cx="8978900" cy="3683000"/>
          </a:xfrm>
          <a:prstGeom prst="roundRect">
            <a:avLst/>
          </a:prstGeom>
          <a:solidFill>
            <a:schemeClr val="lt1">
              <a:alpha val="75000"/>
            </a:schemeClr>
          </a:solidFill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11845" y="412750"/>
            <a:ext cx="1141730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kumimoji="1" lang="en-US" altLang="zh-CN" sz="2400" err="1" smtClean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2" name="图片 1" descr="QQ截图20240410173701"/>
          <p:cNvPicPr>
            <a:picLocks noChangeAspect="1"/>
          </p:cNvPicPr>
          <p:nvPr/>
        </p:nvPicPr>
        <p:blipFill>
          <a:blip r:embed="rId2">
            <a:clrChange>
              <a:clrFrom>
                <a:srgbClr val="141518">
                  <a:alpha val="100000"/>
                </a:srgbClr>
              </a:clrFrom>
              <a:clrTo>
                <a:srgbClr val="14151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43000" y="586105"/>
            <a:ext cx="1717040" cy="2167890"/>
          </a:xfrm>
          <a:prstGeom prst="rect">
            <a:avLst/>
          </a:prstGeom>
        </p:spPr>
      </p:pic>
      <p:sp>
        <p:nvSpPr>
          <p:cNvPr id="3074" name="标题 3"/>
          <p:cNvSpPr>
            <a:spLocks noGrp="1"/>
          </p:cNvSpPr>
          <p:nvPr/>
        </p:nvSpPr>
        <p:spPr>
          <a:xfrm>
            <a:off x="3642360" y="1725295"/>
            <a:ext cx="5068570" cy="1028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ClrTx/>
              <a:buSzTx/>
              <a:buFontTx/>
              <a:buNone/>
            </a:pPr>
            <a:r>
              <a:rPr lang="zh-CN" altLang="en-US" b="1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课后作业</a:t>
            </a:r>
            <a:endParaRPr lang="zh-CN" altLang="en-US" b="1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6" name="文本框 10"/>
          <p:cNvSpPr txBox="1"/>
          <p:nvPr>
            <p:custDataLst>
              <p:tags r:id="rId3"/>
            </p:custDataLst>
          </p:nvPr>
        </p:nvSpPr>
        <p:spPr>
          <a:xfrm>
            <a:off x="2168525" y="2831465"/>
            <a:ext cx="8300720" cy="1076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做一做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端午粽推荐官，向你的家人朋友推荐你最喜欢的一种端午粽。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" name="文本框 10"/>
          <p:cNvSpPr txBox="1"/>
          <p:nvPr>
            <p:custDataLst>
              <p:tags r:id="rId4"/>
            </p:custDataLst>
          </p:nvPr>
        </p:nvSpPr>
        <p:spPr>
          <a:xfrm>
            <a:off x="2176780" y="3907790"/>
            <a:ext cx="8150225" cy="1076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找一找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端午节或粽子的故事，为下节课争做“端午情宣讲员”做准备。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60" name="内容占位符 1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01645" y="2374265"/>
            <a:ext cx="9059545" cy="196723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515" y="3610610"/>
            <a:ext cx="1282700" cy="1206500"/>
          </a:xfrm>
          <a:prstGeom prst="rect">
            <a:avLst/>
          </a:prstGeom>
        </p:spPr>
      </p:pic>
      <p:pic>
        <p:nvPicPr>
          <p:cNvPr id="9" name="图片 8" descr="下载"/>
          <p:cNvPicPr>
            <a:picLocks noChangeAspect="1"/>
          </p:cNvPicPr>
          <p:nvPr/>
        </p:nvPicPr>
        <p:blipFill>
          <a:blip r:embed="rId2"/>
          <a:srcRect l="-2702" t="46910" r="-2201" b="-1745"/>
          <a:stretch>
            <a:fillRect/>
          </a:stretch>
        </p:blipFill>
        <p:spPr>
          <a:xfrm>
            <a:off x="1513205" y="690245"/>
            <a:ext cx="8446135" cy="5765800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12" name="椭圆 11"/>
          <p:cNvSpPr/>
          <p:nvPr/>
        </p:nvSpPr>
        <p:spPr>
          <a:xfrm>
            <a:off x="2305050" y="3418205"/>
            <a:ext cx="751205" cy="7404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126345" y="1835150"/>
            <a:ext cx="1198245" cy="3307080"/>
          </a:xfrm>
          <a:prstGeom prst="rect">
            <a:avLst/>
          </a:prstGeom>
        </p:spPr>
        <p:txBody>
          <a:bodyPr vert="eaVert"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6600" spc="1000">
                <a:solidFill>
                  <a:schemeClr val="accent6">
                    <a:lumMod val="50000"/>
                  </a:schemeClr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端午节</a:t>
            </a:r>
            <a:endParaRPr lang="zh-CN" altLang="en-US" sz="6600" spc="1000">
              <a:solidFill>
                <a:schemeClr val="accent6">
                  <a:lumMod val="50000"/>
                </a:schemeClr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"/>
          <p:cNvSpPr>
            <a:spLocks noGrp="1"/>
          </p:cNvSpPr>
          <p:nvPr>
            <p:ph type="ctrTitle"/>
          </p:nvPr>
        </p:nvSpPr>
        <p:spPr>
          <a:xfrm>
            <a:off x="2715895" y="2045335"/>
            <a:ext cx="6858000" cy="2387600"/>
          </a:xfrm>
        </p:spPr>
        <p:txBody>
          <a:bodyPr vert="horz" wrap="square" lIns="91440" tIns="45720" rIns="91440" bIns="45720" anchor="b" anchorCtr="0"/>
          <a:p>
            <a:pPr defTabSz="914400">
              <a:buClrTx/>
              <a:buSzTx/>
              <a:buFontTx/>
              <a:buNone/>
            </a:pPr>
            <a:r>
              <a:rPr lang="zh-CN" altLang="en-US" sz="10500" b="1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端午粽</a:t>
            </a:r>
            <a:endParaRPr lang="zh-CN" altLang="en-US" sz="10500" b="1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3075" name="副标题 4"/>
          <p:cNvSpPr>
            <a:spLocks noGrp="1"/>
          </p:cNvSpPr>
          <p:nvPr>
            <p:ph type="subTitle" idx="1"/>
          </p:nvPr>
        </p:nvSpPr>
        <p:spPr>
          <a:xfrm>
            <a:off x="2455863" y="1937385"/>
            <a:ext cx="6858000" cy="1655763"/>
          </a:xfrm>
        </p:spPr>
        <p:txBody>
          <a:bodyPr vert="horz" wrap="square" lIns="91440" tIns="45720" rIns="91440" bIns="45720" anchor="t" anchorCtr="0"/>
          <a:p>
            <a:pPr defTabSz="914400">
              <a:buClrTx/>
              <a:buSzTx/>
            </a:pPr>
            <a:r>
              <a:rPr lang="en-US" altLang="zh-CN" sz="3600" kern="1200" dirty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duān    wǔ   zònɡ</a:t>
            </a:r>
            <a:r>
              <a:rPr lang="en-US" altLang="zh-CN" sz="5400" kern="1200" dirty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endParaRPr lang="en-US" altLang="zh-CN" sz="5400" kern="1200" dirty="0"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0189dd3cde8eeef0a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4465" y="2731770"/>
            <a:ext cx="1675130" cy="1675130"/>
          </a:xfrm>
          <a:prstGeom prst="rect">
            <a:avLst/>
          </a:prstGeom>
        </p:spPr>
      </p:pic>
      <p:sp>
        <p:nvSpPr>
          <p:cNvPr id="3074" name="标题 3"/>
          <p:cNvSpPr>
            <a:spLocks noGrp="1"/>
          </p:cNvSpPr>
          <p:nvPr>
            <p:ph type="ctrTitle"/>
          </p:nvPr>
        </p:nvSpPr>
        <p:spPr>
          <a:xfrm>
            <a:off x="2715895" y="2065655"/>
            <a:ext cx="6858000" cy="2387600"/>
          </a:xfrm>
        </p:spPr>
        <p:txBody>
          <a:bodyPr vert="horz" wrap="square" lIns="91440" tIns="45720" rIns="91440" bIns="45720" anchor="b" anchorCtr="0"/>
          <a:p>
            <a:pPr defTabSz="914400">
              <a:buClrTx/>
              <a:buSzTx/>
              <a:buFontTx/>
              <a:buNone/>
            </a:pPr>
            <a:r>
              <a:rPr lang="zh-CN" altLang="en-US" sz="10500" b="1" spc="10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端</a:t>
            </a:r>
            <a:r>
              <a:rPr lang="zh-CN" altLang="en-US" sz="10500" b="1" spc="1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午</a:t>
            </a:r>
            <a:r>
              <a:rPr lang="zh-CN" altLang="en-US" sz="10500" b="1" spc="10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粽</a:t>
            </a:r>
            <a:endParaRPr lang="zh-CN" altLang="en-US" sz="10500" b="1" spc="10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3075" name="副标题 4"/>
          <p:cNvSpPr>
            <a:spLocks noGrp="1"/>
          </p:cNvSpPr>
          <p:nvPr>
            <p:ph type="subTitle" idx="1"/>
          </p:nvPr>
        </p:nvSpPr>
        <p:spPr>
          <a:xfrm>
            <a:off x="2455863" y="1876425"/>
            <a:ext cx="6858000" cy="1655763"/>
          </a:xfrm>
        </p:spPr>
        <p:txBody>
          <a:bodyPr vert="horz" wrap="square" lIns="91440" tIns="45720" rIns="91440" bIns="45720" anchor="t" anchorCtr="0"/>
          <a:p>
            <a:pPr defTabSz="914400">
              <a:buClrTx/>
              <a:buSzTx/>
            </a:pPr>
            <a:r>
              <a:rPr lang="en-US" altLang="zh-CN" sz="3600" kern="1200" dirty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duān    wǔ     zònɡ</a:t>
            </a:r>
            <a:r>
              <a:rPr lang="en-US" altLang="zh-CN" sz="5400" kern="1200" dirty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endParaRPr lang="en-US" altLang="zh-CN" sz="5400" kern="1200" dirty="0"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5100" y="3039110"/>
            <a:ext cx="581025" cy="9690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7050" y="2964815"/>
            <a:ext cx="725170" cy="120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"/>
          <p:cNvSpPr>
            <a:spLocks noGrp="1"/>
          </p:cNvSpPr>
          <p:nvPr>
            <p:ph type="ctrTitle"/>
          </p:nvPr>
        </p:nvSpPr>
        <p:spPr>
          <a:xfrm>
            <a:off x="4054475" y="1259205"/>
            <a:ext cx="5068570" cy="1028700"/>
          </a:xfrm>
        </p:spPr>
        <p:txBody>
          <a:bodyPr vert="horz" wrap="square" lIns="91440" tIns="45720" rIns="91440" bIns="45720" anchor="b" anchorCtr="0"/>
          <a:p>
            <a:pPr defTabSz="914400">
              <a:buClrTx/>
              <a:buSzTx/>
              <a:buFontTx/>
              <a:buNone/>
            </a:pPr>
            <a:r>
              <a:rPr lang="zh-CN" altLang="en-US" b="1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端午粽推荐官</a:t>
            </a:r>
            <a:endParaRPr lang="zh-CN" altLang="en-US" b="1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4" name="图片 3" descr="QQ截图20240410173701"/>
          <p:cNvPicPr>
            <a:picLocks noChangeAspect="1"/>
          </p:cNvPicPr>
          <p:nvPr/>
        </p:nvPicPr>
        <p:blipFill>
          <a:blip r:embed="rId1">
            <a:clrChange>
              <a:clrFrom>
                <a:srgbClr val="141518">
                  <a:alpha val="100000"/>
                </a:srgbClr>
              </a:clrFrom>
              <a:clrTo>
                <a:srgbClr val="14151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717800" y="194945"/>
            <a:ext cx="1717040" cy="2167890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425700" y="2944495"/>
          <a:ext cx="7560310" cy="1905000"/>
        </p:xfrm>
        <a:graphic>
          <a:graphicData uri="http://schemas.openxmlformats.org/drawingml/2006/table">
            <a:tbl>
              <a:tblPr firstRow="1" firstCol="1">
                <a:tableStyleId>{D54FBBAA-8360-4B2C-9FC5-82060FB8CA5C}</a:tableStyleId>
              </a:tblPr>
              <a:tblGrid>
                <a:gridCol w="2019300"/>
                <a:gridCol w="5541010"/>
              </a:tblGrid>
              <a:tr h="6604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选拔标准早知道</a:t>
                      </a:r>
                      <a:endParaRPr lang="zh-CN" altLang="en-US" sz="3600" b="1">
                        <a:solidFill>
                          <a:schemeClr val="bg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</a:tr>
              <a:tr h="6407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表达</a:t>
                      </a: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方面</a:t>
                      </a: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自信大方，说好长句子</a:t>
                      </a: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6038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内容</a:t>
                      </a: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方面</a:t>
                      </a: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介绍清楚端午粽的样子和味道</a:t>
                      </a: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"/>
          <p:cNvSpPr>
            <a:spLocks noGrp="1"/>
          </p:cNvSpPr>
          <p:nvPr>
            <p:ph type="ctrTitle"/>
          </p:nvPr>
        </p:nvSpPr>
        <p:spPr>
          <a:xfrm>
            <a:off x="2367280" y="1880235"/>
            <a:ext cx="6901815" cy="2387600"/>
          </a:xfrm>
        </p:spPr>
        <p:txBody>
          <a:bodyPr vert="horz" wrap="square" lIns="91440" tIns="45720" rIns="91440" bIns="45720" anchor="b" anchorCtr="0"/>
          <a:p>
            <a:pPr defTabSz="914400">
              <a:buClrTx/>
              <a:buSzTx/>
              <a:buFontTx/>
              <a:buNone/>
            </a:pPr>
            <a:r>
              <a:rPr lang="en-US" altLang="zh-CN" sz="10500" b="1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   </a:t>
            </a:r>
            <a:r>
              <a:rPr lang="zh-CN" altLang="en-US" sz="10500" b="1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端午粽</a:t>
            </a:r>
            <a:endParaRPr lang="zh-CN" altLang="en-US" sz="10500" b="1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3075" name="副标题 4"/>
          <p:cNvSpPr>
            <a:spLocks noGrp="1"/>
          </p:cNvSpPr>
          <p:nvPr>
            <p:ph type="subTitle" idx="1"/>
          </p:nvPr>
        </p:nvSpPr>
        <p:spPr>
          <a:xfrm>
            <a:off x="3943350" y="1812925"/>
            <a:ext cx="5351145" cy="1656080"/>
          </a:xfrm>
        </p:spPr>
        <p:txBody>
          <a:bodyPr vert="horz" wrap="square" lIns="91440" tIns="45720" rIns="91440" bIns="45720" anchor="t" anchorCtr="0"/>
          <a:p>
            <a:pPr defTabSz="914400">
              <a:buClrTx/>
              <a:buSzTx/>
            </a:pPr>
            <a:r>
              <a:rPr lang="en-US" altLang="zh-CN" sz="3600" kern="1200" dirty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duān    wǔ    zònɡ</a:t>
            </a:r>
            <a:r>
              <a:rPr lang="en-US" altLang="zh-CN" sz="5400" kern="1200" dirty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endParaRPr lang="en-US" altLang="zh-CN" sz="5400" kern="1200" dirty="0"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279775" y="2697480"/>
            <a:ext cx="1253490" cy="128206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 sz="660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en-US" altLang="zh-CN" sz="6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QQ截图202404101312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35" y="39370"/>
            <a:ext cx="12192000" cy="6818630"/>
          </a:xfrm>
          <a:prstGeom prst="rect">
            <a:avLst/>
          </a:prstGeom>
        </p:spPr>
      </p:pic>
      <p:pic>
        <p:nvPicPr>
          <p:cNvPr id="7170" name="Picture 2" descr="C:\Documents and Settings\Administrator\桌面\4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952" b="11224"/>
          <a:stretch>
            <a:fillRect/>
          </a:stretch>
        </p:blipFill>
        <p:spPr>
          <a:xfrm>
            <a:off x="741045" y="215900"/>
            <a:ext cx="5445760" cy="6506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C:\Documents and Settings\Administrator\桌面\5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70438"/>
          <a:stretch>
            <a:fillRect/>
          </a:stretch>
        </p:blipFill>
        <p:spPr>
          <a:xfrm>
            <a:off x="6067425" y="242570"/>
            <a:ext cx="5542280" cy="2522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 3"/>
          <p:cNvSpPr/>
          <p:nvPr/>
        </p:nvSpPr>
        <p:spPr>
          <a:xfrm>
            <a:off x="6725920" y="3216275"/>
            <a:ext cx="4876800" cy="2955925"/>
          </a:xfrm>
          <a:prstGeom prst="roundRect">
            <a:avLst/>
          </a:prstGeom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174" name="Rectangle 4"/>
          <p:cNvSpPr/>
          <p:nvPr/>
        </p:nvSpPr>
        <p:spPr>
          <a:xfrm>
            <a:off x="7068185" y="4012565"/>
            <a:ext cx="402717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200000"/>
              </a:lnSpc>
              <a:buNone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读准字音，读通句子，难读的长句子多读几遍。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5" name="Picture 8" descr="timg (2)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4940" y="2760980"/>
            <a:ext cx="1081088" cy="1081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823835" y="3409950"/>
            <a:ext cx="27876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自读要求</a:t>
            </a:r>
            <a:endParaRPr lang="zh-CN" altLang="en-US" sz="40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515360" y="491490"/>
            <a:ext cx="328295" cy="3143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595*154"/>
  <p:tag name="TABLE_ENDDRAG_RECT" val="191*231*595*154"/>
</p:tagLst>
</file>

<file path=ppt/tags/tag10.xml><?xml version="1.0" encoding="utf-8"?>
<p:tagLst xmlns:p="http://schemas.openxmlformats.org/presentationml/2006/main">
  <p:tag name="KSO_WM_DIAGRAM_VIRTUALLY_FRAME" val="{&quot;height&quot;:217.45,&quot;left&quot;:257.9,&quot;top&quot;:148.5,&quot;width&quot;:500.75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217.45,&quot;left&quot;:257.9,&quot;top&quot;:148.5,&quot;width&quot;:500.75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217.45,&quot;left&quot;:257.9,&quot;top&quot;:148.5,&quot;width&quot;:500.75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217.45,&quot;left&quot;:257.9,&quot;top&quot;:148.5,&quot;width&quot;:500.75}"/>
</p:tagLst>
</file>

<file path=ppt/tags/tag14.xml><?xml version="1.0" encoding="utf-8"?>
<p:tagLst xmlns:p="http://schemas.openxmlformats.org/presentationml/2006/main">
  <p:tag name="KSO_WM_DIAGRAM_VIRTUALLY_FRAME" val="{&quot;height&quot;:394.25,&quot;left&quot;:97.7,&quot;top&quot;:41.65,&quot;width&quot;:813.25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394.25,&quot;left&quot;:97.7,&quot;top&quot;:41.65,&quot;width&quot;:813.25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394.25,&quot;left&quot;:97.7,&quot;top&quot;:41.65,&quot;width&quot;:813.25}"/>
</p:tagLst>
</file>

<file path=ppt/tags/tag17.xml><?xml version="1.0" encoding="utf-8"?>
<p:tagLst xmlns:p="http://schemas.openxmlformats.org/presentationml/2006/main">
  <p:tag name="KSO_WM_DIAGRAM_VIRTUALLY_FRAME" val="{&quot;height&quot;:394.25,&quot;left&quot;:97.7,&quot;top&quot;:41.65,&quot;width&quot;:813.25}"/>
</p:tagLst>
</file>

<file path=ppt/tags/tag18.xml><?xml version="1.0" encoding="utf-8"?>
<p:tagLst xmlns:p="http://schemas.openxmlformats.org/presentationml/2006/main">
  <p:tag name="KSO_WM_DIAGRAM_VIRTUALLY_FRAME" val="{&quot;height&quot;:394.25,&quot;left&quot;:97.7,&quot;top&quot;:41.65,&quot;width&quot;:813.25}"/>
</p:tagLst>
</file>

<file path=ppt/tags/tag19.xml><?xml version="1.0" encoding="utf-8"?>
<p:tagLst xmlns:p="http://schemas.openxmlformats.org/presentationml/2006/main">
  <p:tag name="KSO_WM_DIAGRAM_VIRTUALLY_FRAME" val="{&quot;height&quot;:394.25,&quot;left&quot;:97.7,&quot;top&quot;:41.65,&quot;width&quot;:813.2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94.25,&quot;left&quot;:97.7,&quot;top&quot;:41.65,&quot;width&quot;:813.25}"/>
</p:tagLst>
</file>

<file path=ppt/tags/tag21.xml><?xml version="1.0" encoding="utf-8"?>
<p:tagLst xmlns:p="http://schemas.openxmlformats.org/presentationml/2006/main">
  <p:tag name="KSO_WM_DIAGRAM_VIRTUALLY_FRAME" val="{&quot;height&quot;:394.25,&quot;left&quot;:97.7,&quot;top&quot;:41.65,&quot;width&quot;:813.25}"/>
</p:tagLst>
</file>

<file path=ppt/tags/tag22.xml><?xml version="1.0" encoding="utf-8"?>
<p:tagLst xmlns:p="http://schemas.openxmlformats.org/presentationml/2006/main">
  <p:tag name="KSO_WM_DIAGRAM_VIRTUALLY_FRAME" val="{&quot;height&quot;:394.25,&quot;left&quot;:97.7,&quot;top&quot;:41.65,&quot;width&quot;:813.25}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DIAGRAM_VIRTUALLY_FRAME" val="{&quot;height&quot;:217.45,&quot;left&quot;:257.9,&quot;top&quot;:148.5,&quot;width&quot;:500.7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DIAGRAM_VIRTUALLY_FRAME" val="{&quot;height&quot;:217.45,&quot;left&quot;:257.9,&quot;top&quot;:148.5,&quot;width&quot;:500.75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DIAGRAM_VIRTUALLY_FRAME" val="{&quot;height&quot;:217.45,&quot;left&quot;:257.9,&quot;top&quot;:148.5,&quot;width&quot;:500.75}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DIAGRAM_VIRTUALLY_FRAME" val="{&quot;height&quot;:217.45,&quot;left&quot;:257.9,&quot;top&quot;:148.5,&quot;width&quot;:500.75}"/>
</p:tagLst>
</file>

<file path=ppt/tags/tag54.xml><?xml version="1.0" encoding="utf-8"?>
<p:tagLst xmlns:p="http://schemas.openxmlformats.org/presentationml/2006/main">
  <p:tag name="KSO_WM_DIAGRAM_VIRTUALLY_FRAME" val="{&quot;height&quot;:217.45,&quot;left&quot;:257.9,&quot;top&quot;:148.5,&quot;width&quot;:500.75}"/>
</p:tagLst>
</file>

<file path=ppt/tags/tag55.xml><?xml version="1.0" encoding="utf-8"?>
<p:tagLst xmlns:p="http://schemas.openxmlformats.org/presentationml/2006/main">
  <p:tag name="TABLE_ENDDRAG_ORIGIN_RECT" val="542*199"/>
  <p:tag name="TABLE_ENDDRAG_RECT" val="353*167*542*199"/>
</p:tagLst>
</file>

<file path=ppt/tags/tag56.xml><?xml version="1.0" encoding="utf-8"?>
<p:tagLst xmlns:p="http://schemas.openxmlformats.org/presentationml/2006/main">
  <p:tag name="TABLE_ENDDRAG_ORIGIN_RECT" val="467*107"/>
  <p:tag name="TABLE_ENDDRAG_RECT" val="246*256*467*107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DIAGRAM_VIRTUALLY_FRAME" val="{&quot;height&quot;:343.7,&quot;left&quot;:257.9,&quot;top&quot;:108.4,&quot;width&quot;:681.2}"/>
</p:tagLst>
</file>

<file path=ppt/tags/tag59.xml><?xml version="1.0" encoding="utf-8"?>
<p:tagLst xmlns:p="http://schemas.openxmlformats.org/presentationml/2006/main">
  <p:tag name="KSO_WM_DIAGRAM_VIRTUALLY_FRAME" val="{&quot;height&quot;:343.7,&quot;left&quot;:257.9,&quot;top&quot;:108.4,&quot;width&quot;:681.2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217.45,&quot;left&quot;:257.9,&quot;top&quot;:148.5,&quot;width&quot;:500.75}"/>
</p:tagLst>
</file>

<file path=ppt/tags/tag60.xml><?xml version="1.0" encoding="utf-8"?>
<p:tagLst xmlns:p="http://schemas.openxmlformats.org/presentationml/2006/main">
  <p:tag name="KSO_WM_DIAGRAM_VIRTUALLY_FRAME" val="{&quot;height&quot;:343.7,&quot;left&quot;:257.9,&quot;top&quot;:108.4,&quot;width&quot;:681.2}"/>
</p:tagLst>
</file>

<file path=ppt/tags/tag61.xml><?xml version="1.0" encoding="utf-8"?>
<p:tagLst xmlns:p="http://schemas.openxmlformats.org/presentationml/2006/main">
  <p:tag name="KSO_WM_DIAGRAM_VIRTUALLY_FRAME" val="{&quot;height&quot;:343.7,&quot;left&quot;:257.9,&quot;top&quot;:108.4,&quot;width&quot;:681.2}"/>
</p:tagLst>
</file>

<file path=ppt/tags/tag62.xml><?xml version="1.0" encoding="utf-8"?>
<p:tagLst xmlns:p="http://schemas.openxmlformats.org/presentationml/2006/main">
  <p:tag name="KSO_WM_DIAGRAM_VIRTUALLY_FRAME" val="{&quot;height&quot;:343.7,&quot;left&quot;:257.9,&quot;top&quot;:108.4,&quot;width&quot;:681.2}"/>
</p:tagLst>
</file>

<file path=ppt/tags/tag63.xml><?xml version="1.0" encoding="utf-8"?>
<p:tagLst xmlns:p="http://schemas.openxmlformats.org/presentationml/2006/main">
  <p:tag name="KSO_WM_DIAGRAM_VIRTUALLY_FRAME" val="{&quot;height&quot;:343.7,&quot;left&quot;:257.9,&quot;top&quot;:108.4,&quot;width&quot;:681.2}"/>
</p:tagLst>
</file>

<file path=ppt/tags/tag64.xml><?xml version="1.0" encoding="utf-8"?>
<p:tagLst xmlns:p="http://schemas.openxmlformats.org/presentationml/2006/main">
  <p:tag name="KSO_WM_DIAGRAM_VIRTUALLY_FRAME" val="{&quot;height&quot;:343.7,&quot;left&quot;:257.9,&quot;top&quot;:108.4,&quot;width&quot;:681.2}"/>
</p:tagLst>
</file>

<file path=ppt/tags/tag65.xml><?xml version="1.0" encoding="utf-8"?>
<p:tagLst xmlns:p="http://schemas.openxmlformats.org/presentationml/2006/main">
  <p:tag name="KSO_WM_DIAGRAM_VIRTUALLY_FRAME" val="{&quot;height&quot;:343.7,&quot;left&quot;:257.9,&quot;top&quot;:108.4,&quot;width&quot;:681.2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217.45,&quot;left&quot;:257.9,&quot;top&quot;:148.5,&quot;width&quot;:500.75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217.45,&quot;left&quot;:257.9,&quot;top&quot;:148.5,&quot;width&quot;:500.75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217.45,&quot;left&quot;:257.9,&quot;top&quot;:148.5,&quot;width&quot;:500.75}"/>
</p:tagLst>
</file>

<file path=ppt/tags/tag70.xml><?xml version="1.0" encoding="utf-8"?>
<p:tagLst xmlns:p="http://schemas.openxmlformats.org/presentationml/2006/main">
  <p:tag name="commondata" val="eyJoZGlkIjoiOGExYzEwN2Q3OWUwNTc5ZTU0OGNhNjU5NmJlNTQxMzkifQ=="/>
  <p:tag name="resource_record_key" val="{&quot;29&quot;:[20740301,20736169,20750911]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217.45,&quot;left&quot;:257.9,&quot;top&quot;:148.5,&quot;width&quot;:500.75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217.45,&quot;left&quot;:257.9,&quot;top&quot;:148.5,&quot;width&quot;:500.75}"/>
</p:tagLst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WPS 演示</Application>
  <PresentationFormat/>
  <Paragraphs>327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Arial</vt:lpstr>
      <vt:lpstr>宋体</vt:lpstr>
      <vt:lpstr>Wingdings</vt:lpstr>
      <vt:lpstr>等线</vt:lpstr>
      <vt:lpstr>楷体</vt:lpstr>
      <vt:lpstr>Tahoma</vt:lpstr>
      <vt:lpstr>华文细黑</vt:lpstr>
      <vt:lpstr>微软雅黑</vt:lpstr>
      <vt:lpstr>Arial Unicode MS</vt:lpstr>
      <vt:lpstr>等线 Light</vt:lpstr>
      <vt:lpstr>汉语拼音</vt:lpstr>
      <vt:lpstr>Segoe Print</vt:lpstr>
      <vt:lpstr>1</vt:lpstr>
      <vt:lpstr>PowerPoint 演示文稿</vt:lpstr>
      <vt:lpstr>PowerPoint 演示文稿</vt:lpstr>
      <vt:lpstr>PowerPoint 演示文稿</vt:lpstr>
      <vt:lpstr>PowerPoint 演示文稿</vt:lpstr>
      <vt:lpstr>端午粽</vt:lpstr>
      <vt:lpstr>端午粽</vt:lpstr>
      <vt:lpstr>端午粽推荐官</vt:lpstr>
      <vt:lpstr>   端午粽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端午粽代言人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马丽</dc:creator>
  <cp:lastModifiedBy>周颖</cp:lastModifiedBy>
  <cp:revision>68</cp:revision>
  <dcterms:created xsi:type="dcterms:W3CDTF">2019-04-11T02:06:00Z</dcterms:created>
  <dcterms:modified xsi:type="dcterms:W3CDTF">2024-04-25T05:09:59Z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6642A3C5A22E4DD3984CED851213C21D_12</vt:lpwstr>
  </property>
  <property fmtid="{D5CDD505-2E9C-101B-9397-08002B2CF9AE}" pid="3" name="KSOProductBuildVer">
    <vt:lpwstr>2052-12.1.0.16729</vt:lpwstr>
  </property>
</Properties>
</file>