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31"/>
  </p:handoutMasterIdLst>
  <p:sldIdLst>
    <p:sldId id="326" r:id="rId3"/>
    <p:sldId id="256" r:id="rId4"/>
    <p:sldId id="299" r:id="rId5"/>
    <p:sldId id="259" r:id="rId6"/>
    <p:sldId id="257" r:id="rId7"/>
    <p:sldId id="258" r:id="rId8"/>
    <p:sldId id="260" r:id="rId9"/>
    <p:sldId id="262" r:id="rId10"/>
    <p:sldId id="263" r:id="rId11"/>
    <p:sldId id="279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4" r:id="rId21"/>
    <p:sldId id="276" r:id="rId22"/>
    <p:sldId id="277" r:id="rId23"/>
    <p:sldId id="280" r:id="rId25"/>
    <p:sldId id="281" r:id="rId26"/>
    <p:sldId id="282" r:id="rId27"/>
    <p:sldId id="283" r:id="rId28"/>
    <p:sldId id="289" r:id="rId29"/>
    <p:sldId id="273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96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19.jpeg"/><Relationship Id="rId2" Type="http://schemas.openxmlformats.org/officeDocument/2006/relationships/image" Target="../media/image20.emf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7.xml"/><Relationship Id="rId1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9.jpeg"/><Relationship Id="rId2" Type="http://schemas.openxmlformats.org/officeDocument/2006/relationships/image" Target="../media/image20.emf"/><Relationship Id="rId1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image" Target="../media/image2.jpeg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19.jpeg"/><Relationship Id="rId2" Type="http://schemas.openxmlformats.org/officeDocument/2006/relationships/image" Target="../media/image20.emf"/><Relationship Id="rId11" Type="http://schemas.openxmlformats.org/officeDocument/2006/relationships/vmlDrawing" Target="../drawings/vmlDrawing3.vml"/><Relationship Id="rId10" Type="http://schemas.openxmlformats.org/officeDocument/2006/relationships/slideLayout" Target="../slideLayouts/slideLayout2.xml"/><Relationship Id="rId1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0.xml"/><Relationship Id="rId4" Type="http://schemas.openxmlformats.org/officeDocument/2006/relationships/image" Target="../media/image35.jpeg"/><Relationship Id="rId3" Type="http://schemas.openxmlformats.org/officeDocument/2006/relationships/image" Target="../media/image19.jpeg"/><Relationship Id="rId2" Type="http://schemas.openxmlformats.org/officeDocument/2006/relationships/image" Target="../media/image20.emf"/><Relationship Id="rId1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19.jpeg"/><Relationship Id="rId2" Type="http://schemas.openxmlformats.org/officeDocument/2006/relationships/image" Target="../media/image20.emf"/><Relationship Id="rId12" Type="http://schemas.openxmlformats.org/officeDocument/2006/relationships/vmlDrawing" Target="../drawings/vmlDrawing5.v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1.xml"/><Relationship Id="rId1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6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9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9.jpeg"/><Relationship Id="rId2" Type="http://schemas.openxmlformats.org/officeDocument/2006/relationships/image" Target="../media/image20.emf"/><Relationship Id="rId1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image" Target="../media/image3.png"/><Relationship Id="rId3" Type="http://schemas.openxmlformats.org/officeDocument/2006/relationships/image" Target="../media/image1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jpeg"/><Relationship Id="rId7" Type="http://schemas.openxmlformats.org/officeDocument/2006/relationships/tags" Target="../tags/tag73.xml"/><Relationship Id="rId6" Type="http://schemas.openxmlformats.org/officeDocument/2006/relationships/image" Target="../media/image10.jpeg"/><Relationship Id="rId5" Type="http://schemas.openxmlformats.org/officeDocument/2006/relationships/tags" Target="../tags/tag72.xml"/><Relationship Id="rId4" Type="http://schemas.openxmlformats.org/officeDocument/2006/relationships/image" Target="../media/image9.jpeg"/><Relationship Id="rId3" Type="http://schemas.openxmlformats.org/officeDocument/2006/relationships/tags" Target="../tags/tag71.xml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4.xml"/><Relationship Id="rId10" Type="http://schemas.openxmlformats.org/officeDocument/2006/relationships/image" Target="../media/image13.png"/><Relationship Id="rId1" Type="http://schemas.openxmlformats.org/officeDocument/2006/relationships/tags" Target="../tags/tag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785620"/>
            <a:ext cx="11213465" cy="3037205"/>
          </a:xfrm>
        </p:spPr>
        <p:txBody>
          <a:bodyPr>
            <a:spAutoFit/>
          </a:bodyPr>
          <a:p>
            <a:pPr marL="0" indent="0">
              <a:buNone/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找出下面资料中注音有误的词语并改正。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）①欧洲zhōu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②朝</a:t>
            </a:r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鲜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xiān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③创chuànɡ造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）①</a:t>
            </a:r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切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qiè断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②便pián宜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③普pǔ及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en-US" altLang="zh-CN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）①制zhì造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②保存cún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③积</a:t>
            </a:r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累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lèi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4" name="文本框 13" descr="7b0a2020202022776f7264617274223a2022220a7d0a"/>
          <p:cNvSpPr txBox="1"/>
          <p:nvPr/>
        </p:nvSpPr>
        <p:spPr>
          <a:xfrm>
            <a:off x="76200" y="118745"/>
            <a:ext cx="325945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sym typeface="汉仪程行简" panose="00020600040101010101" charset="-122"/>
              </a:rPr>
              <a:t>资料校对师</a:t>
            </a:r>
            <a:endParaRPr lang="zh-CN" altLang="en-US" sz="48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程行简" panose="00020600040101010101" charset="-122"/>
              <a:ea typeface="汉仪程行简" panose="00020600040101010101" charset="-122"/>
              <a:sym typeface="汉仪程行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9415" y="1490345"/>
            <a:ext cx="11177905" cy="4759325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zh-CN" altLang="en-US" sz="6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便</a:t>
            </a:r>
            <a:r>
              <a:rPr lang="en-US" altLang="zh-CN" sz="6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</a:t>
            </a:r>
            <a:r>
              <a:rPr lang="zh-CN" altLang="en-US" sz="6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鲜</a:t>
            </a:r>
            <a:endParaRPr lang="zh-CN" altLang="en-US" sz="6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6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6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累</a:t>
            </a:r>
            <a:r>
              <a:rPr lang="en-US" altLang="zh-CN" sz="6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</a:t>
            </a:r>
            <a:r>
              <a:rPr lang="zh-CN" altLang="en-US" sz="6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切</a:t>
            </a:r>
            <a:endParaRPr lang="zh-CN" altLang="en-US" sz="6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2900" y="1066800"/>
            <a:ext cx="45802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pi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</a:rPr>
              <a:t>á</a:t>
            </a:r>
            <a:r>
              <a:rPr lang="en-US" altLang="zh-CN" sz="4000"/>
              <a:t>n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便宜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2590" y="2660650"/>
            <a:ext cx="3530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bi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</a:rPr>
              <a:t>à</a:t>
            </a:r>
            <a:r>
              <a:rPr lang="en-US" altLang="zh-CN" sz="4000"/>
              <a:t>n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方便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70800" y="1066800"/>
            <a:ext cx="458025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xi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</a:rPr>
              <a:t>ǎ</a:t>
            </a:r>
            <a:r>
              <a:rPr lang="en-US" altLang="zh-CN" sz="4000"/>
              <a:t>n  </a:t>
            </a:r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朝鲜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鲜有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</a:t>
            </a:r>
            <a:endParaRPr lang="en-US" altLang="zh-CN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3600">
                <a:sym typeface="+mn-ea"/>
              </a:rPr>
              <a:t>xi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  <a:sym typeface="+mn-ea"/>
              </a:rPr>
              <a:t>ā</a:t>
            </a:r>
            <a:r>
              <a:rPr lang="en-US" altLang="zh-CN" sz="4000">
                <a:sym typeface="+mn-ea"/>
              </a:rPr>
              <a:t>n  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新鲜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鲜艳</a:t>
            </a:r>
            <a:endParaRPr lang="en-US" altLang="zh-CN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5300" y="3902710"/>
            <a:ext cx="4961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672590" y="3596640"/>
            <a:ext cx="45802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4000"/>
              <a:t>l</a:t>
            </a:r>
            <a:r>
              <a:rPr lang="en-US" altLang="zh-CN" sz="4000">
                <a:latin typeface="宋体" panose="02010600030101010101" pitchFamily="2" charset="-122"/>
                <a:ea typeface="宋体" panose="02010600030101010101" pitchFamily="2" charset="-122"/>
              </a:rPr>
              <a:t>ě</a:t>
            </a:r>
            <a:r>
              <a:rPr lang="en-US" altLang="zh-CN" sz="4000"/>
              <a:t>i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日积月累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l</a:t>
            </a:r>
            <a:r>
              <a:rPr lang="en-US" altLang="zh-CN" sz="4000"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é</a:t>
            </a:r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i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</a:rPr>
              <a:t>果实累累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/>
              <a:t>l</a:t>
            </a:r>
            <a:r>
              <a:rPr lang="en-US" altLang="zh-CN" sz="4000">
                <a:latin typeface="宋体" panose="02010600030101010101" pitchFamily="2" charset="-122"/>
                <a:ea typeface="宋体" panose="02010600030101010101" pitchFamily="2" charset="-122"/>
              </a:rPr>
              <a:t>è</a:t>
            </a:r>
            <a:r>
              <a:rPr lang="en-US" altLang="zh-CN" sz="4000"/>
              <a:t>i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劳累</a:t>
            </a:r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en-US" altLang="zh-CN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70800" y="3750310"/>
            <a:ext cx="458025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qi</a:t>
            </a:r>
            <a:r>
              <a:rPr lang="en-US" altLang="zh-CN" sz="4000">
                <a:latin typeface="Calibri" panose="020F0502020204030204" charset="0"/>
                <a:cs typeface="Calibri" panose="020F0502020204030204" charset="0"/>
              </a:rPr>
              <a:t>ē</a:t>
            </a:r>
            <a:r>
              <a:rPr lang="en-US" altLang="zh-CN" sz="4000"/>
              <a:t>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切碎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en-US" altLang="zh-CN" sz="4000"/>
              <a:t>  </a:t>
            </a:r>
            <a:endParaRPr lang="zh-CN" altLang="en-US" sz="4000"/>
          </a:p>
          <a:p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4000"/>
              <a:t>qi</a:t>
            </a:r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è</a:t>
            </a:r>
            <a:r>
              <a:rPr lang="en-US" altLang="zh-CN" sz="4000"/>
              <a:t>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一切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迫切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1442085" y="1447165"/>
            <a:ext cx="170815" cy="17068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左大括号 11"/>
          <p:cNvSpPr/>
          <p:nvPr/>
        </p:nvSpPr>
        <p:spPr>
          <a:xfrm>
            <a:off x="7545070" y="1400175"/>
            <a:ext cx="170815" cy="17068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左大括号 12"/>
          <p:cNvSpPr/>
          <p:nvPr/>
        </p:nvSpPr>
        <p:spPr>
          <a:xfrm>
            <a:off x="1442085" y="4271010"/>
            <a:ext cx="170815" cy="17068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7499985" y="4174490"/>
            <a:ext cx="170815" cy="17068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7385" y="1175385"/>
            <a:ext cx="6345555" cy="705485"/>
          </a:xfrm>
        </p:spPr>
        <p:txBody>
          <a:bodyPr>
            <a:noAutofit/>
          </a:bodyPr>
          <a:p>
            <a:pPr algn="ctr"/>
            <a:r>
              <a:rPr lang="zh-CN" altLang="en-US" sz="5400"/>
              <a:t>场馆前言</a:t>
            </a:r>
            <a:endParaRPr lang="zh-CN" altLang="en-US" sz="540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17292"/>
          <a:stretch>
            <a:fillRect/>
          </a:stretch>
        </p:blipFill>
        <p:spPr>
          <a:xfrm>
            <a:off x="667385" y="2582545"/>
            <a:ext cx="6345555" cy="3936365"/>
          </a:xfrm>
          <a:prstGeom prst="rect">
            <a:avLst/>
          </a:prstGeom>
        </p:spPr>
      </p:pic>
      <p:sp>
        <p:nvSpPr>
          <p:cNvPr id="14" name="文本框 13" descr="7b0a2020202022776f7264617274223a2022220a7d0a"/>
          <p:cNvSpPr txBox="1"/>
          <p:nvPr/>
        </p:nvSpPr>
        <p:spPr>
          <a:xfrm>
            <a:off x="127635" y="110490"/>
            <a:ext cx="325945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sym typeface="汉仪程行简" panose="00020600040101010101" charset="-122"/>
              </a:rPr>
              <a:t>特展布展师</a:t>
            </a:r>
            <a:endParaRPr lang="zh-CN" altLang="en-US" sz="4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汉仪程行简" panose="00020600040101010101" charset="-122"/>
              <a:ea typeface="汉仪程行简" panose="00020600040101010101" charset="-122"/>
              <a:sym typeface="汉仪程行简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7788" t="5000" r="13478" b="9950"/>
          <a:stretch>
            <a:fillRect/>
          </a:stretch>
        </p:blipFill>
        <p:spPr>
          <a:xfrm>
            <a:off x="7539355" y="447040"/>
            <a:ext cx="4037965" cy="58159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41315" y="608330"/>
            <a:ext cx="6136005" cy="705485"/>
          </a:xfrm>
        </p:spPr>
        <p:txBody>
          <a:bodyPr/>
          <a:p>
            <a:pPr algn="ctr"/>
            <a:r>
              <a:rPr lang="zh-CN" altLang="en-US"/>
              <a:t>前言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rcRect l="52595" t="33031" b="21861"/>
          <a:stretch>
            <a:fillRect/>
          </a:stretch>
        </p:blipFill>
        <p:spPr>
          <a:xfrm>
            <a:off x="140335" y="123190"/>
            <a:ext cx="4959350" cy="629412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11140" y="1786890"/>
            <a:ext cx="6618605" cy="326580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marL="0" indent="0" algn="ctr">
              <a:buNone/>
            </a:pPr>
            <a:r>
              <a:rPr lang="en-US" altLang="zh-CN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造纸术的发明，</a:t>
            </a:r>
            <a:endParaRPr lang="zh-CN" altLang="en-US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buNone/>
            </a:pPr>
            <a:r>
              <a:rPr lang="zh-CN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是中国对世界文明</a:t>
            </a:r>
            <a:endParaRPr lang="zh-CN" altLang="en-US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buNone/>
            </a:pPr>
            <a:r>
              <a:rPr lang="zh-CN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的伟大贡献之一。</a:t>
            </a:r>
            <a:endParaRPr lang="zh-CN" altLang="en-US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大家默读课文，边读边想每个自然段的意思，可以将主题展分成几个展厅？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 descr="7b0a2020202022776f7264617274223a2022220a7d0a"/>
          <p:cNvSpPr txBox="1"/>
          <p:nvPr/>
        </p:nvSpPr>
        <p:spPr>
          <a:xfrm>
            <a:off x="194945" y="220980"/>
            <a:ext cx="325945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sym typeface="汉仪程行简" panose="00020600040101010101" charset="-122"/>
              </a:rPr>
              <a:t>特展布展师</a:t>
            </a:r>
            <a:endParaRPr lang="zh-CN" altLang="en-US" sz="4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汉仪程行简" panose="00020600040101010101" charset="-122"/>
              <a:ea typeface="汉仪程行简" panose="00020600040101010101" charset="-122"/>
              <a:sym typeface="汉仪程行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059045"/>
            <a:ext cx="11366500" cy="705485"/>
          </a:xfrm>
        </p:spPr>
        <p:txBody>
          <a:bodyPr/>
          <a:p>
            <a:r>
              <a:rPr lang="zh-CN" altLang="en-US" sz="3200"/>
              <a:t>造纸术发明以前</a:t>
            </a:r>
            <a:r>
              <a:rPr lang="en-US" altLang="zh-CN" sz="3200"/>
              <a:t>     </a:t>
            </a:r>
            <a:r>
              <a:rPr lang="zh-CN" altLang="en-US" sz="3200"/>
              <a:t>西汉时代</a:t>
            </a:r>
            <a:r>
              <a:rPr lang="en-US" altLang="zh-CN" sz="3200"/>
              <a:t>       东汉时代           后来</a:t>
            </a:r>
            <a:endParaRPr lang="en-US" altLang="zh-CN" sz="3200"/>
          </a:p>
        </p:txBody>
      </p:sp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2154555"/>
            <a:ext cx="2712085" cy="1985645"/>
          </a:xfrm>
          <a:prstGeom prst="rect">
            <a:avLst/>
          </a:prstGeom>
        </p:spPr>
      </p:pic>
      <p:pic>
        <p:nvPicPr>
          <p:cNvPr id="5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3490" y="2153920"/>
            <a:ext cx="2611755" cy="1986280"/>
          </a:xfrm>
          <a:prstGeom prst="rect">
            <a:avLst/>
          </a:prstGeom>
        </p:spPr>
      </p:pic>
      <p:pic>
        <p:nvPicPr>
          <p:cNvPr id="6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035" y="2154555"/>
            <a:ext cx="2678430" cy="1985645"/>
          </a:xfrm>
          <a:prstGeom prst="rect">
            <a:avLst/>
          </a:prstGeom>
        </p:spPr>
      </p:pic>
      <p:pic>
        <p:nvPicPr>
          <p:cNvPr id="7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2270" y="2155190"/>
            <a:ext cx="2506980" cy="198501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114935" y="4749800"/>
            <a:ext cx="11577320" cy="2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五角星 8"/>
          <p:cNvSpPr/>
          <p:nvPr/>
        </p:nvSpPr>
        <p:spPr>
          <a:xfrm>
            <a:off x="1397000" y="4635500"/>
            <a:ext cx="287655" cy="254000"/>
          </a:xfrm>
          <a:prstGeom prst="star5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五角星 9"/>
          <p:cNvSpPr/>
          <p:nvPr/>
        </p:nvSpPr>
        <p:spPr>
          <a:xfrm>
            <a:off x="4523105" y="4635500"/>
            <a:ext cx="287655" cy="254000"/>
          </a:xfrm>
          <a:prstGeom prst="star5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五角星 10"/>
          <p:cNvSpPr/>
          <p:nvPr/>
        </p:nvSpPr>
        <p:spPr>
          <a:xfrm>
            <a:off x="7495540" y="4635500"/>
            <a:ext cx="287655" cy="254000"/>
          </a:xfrm>
          <a:prstGeom prst="star5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五角星 11"/>
          <p:cNvSpPr/>
          <p:nvPr/>
        </p:nvSpPr>
        <p:spPr>
          <a:xfrm>
            <a:off x="10382250" y="4635500"/>
            <a:ext cx="287655" cy="254000"/>
          </a:xfrm>
          <a:prstGeom prst="star5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0" y="954405"/>
            <a:ext cx="1177861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/>
              <a:t> </a:t>
            </a:r>
            <a:r>
              <a:rPr lang="en-US" altLang="zh-CN" sz="2700"/>
              <a:t> </a:t>
            </a:r>
            <a:r>
              <a:rPr lang="zh-CN" altLang="en-US" sz="2700"/>
              <a:t>纸的前世展厅</a:t>
            </a:r>
            <a:r>
              <a:rPr lang="en-US" altLang="zh-CN" sz="2700"/>
              <a:t>      </a:t>
            </a:r>
            <a:r>
              <a:rPr lang="zh-CN" altLang="en-US" sz="2700"/>
              <a:t>西汉时代展厅</a:t>
            </a:r>
            <a:r>
              <a:rPr lang="en-US" altLang="zh-CN" sz="2700"/>
              <a:t>      东汉时代</a:t>
            </a:r>
            <a:r>
              <a:rPr lang="zh-CN" altLang="en-US" sz="2700"/>
              <a:t>展厅</a:t>
            </a:r>
            <a:r>
              <a:rPr lang="en-US" altLang="zh-CN" sz="2700"/>
              <a:t>   </a:t>
            </a:r>
            <a:r>
              <a:rPr lang="zh-CN" altLang="en-US" sz="2700"/>
              <a:t>纸的今生展厅</a:t>
            </a:r>
            <a:endParaRPr lang="zh-CN" altLang="en-US" sz="27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490980"/>
            <a:ext cx="10968990" cy="3415665"/>
          </a:xfrm>
        </p:spPr>
        <p:txBody>
          <a:bodyPr>
            <a:normAutofit fontScale="90000"/>
          </a:bodyPr>
          <a:p>
            <a:pPr>
              <a:lnSpc>
                <a:spcPct val="150000"/>
              </a:lnSpc>
            </a:pPr>
            <a:r>
              <a:rPr lang="en-US" altLang="zh-CN"/>
              <a:t>      </a:t>
            </a:r>
            <a:r>
              <a:rPr lang="zh-CN" altLang="en-US" sz="4900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展厅还需要许多展览的文物资料，选择1-2个展厅，找到对应的课文片段，读一读，用笔圈出要陈列的关键文物，再和同桌交流一下。</a:t>
            </a:r>
            <a:endParaRPr lang="zh-CN" altLang="en-US" sz="4900" spc="15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4" name="文本框 13" descr="7b0a2020202022776f7264617274223a2022220a7d0a"/>
          <p:cNvSpPr txBox="1"/>
          <p:nvPr/>
        </p:nvSpPr>
        <p:spPr>
          <a:xfrm>
            <a:off x="194945" y="220980"/>
            <a:ext cx="325945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sym typeface="汉仪程行简" panose="00020600040101010101" charset="-122"/>
              </a:rPr>
              <a:t>特展布展师</a:t>
            </a:r>
            <a:endParaRPr lang="zh-CN" altLang="en-US" sz="4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汉仪程行简" panose="00020600040101010101" charset="-122"/>
              <a:ea typeface="汉仪程行简" panose="00020600040101010101" charset="-122"/>
              <a:sym typeface="汉仪程行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24595" b="36570"/>
          <a:stretch>
            <a:fillRect/>
          </a:stretch>
        </p:blipFill>
        <p:spPr>
          <a:xfrm>
            <a:off x="608330" y="934720"/>
            <a:ext cx="9367520" cy="4617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42875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0500" y="188665"/>
            <a:ext cx="10969200" cy="705600"/>
          </a:xfrm>
        </p:spPr>
        <p:txBody>
          <a:bodyPr/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纸的前世展厅</a:t>
            </a:r>
            <a:endParaRPr lang="zh-CN" altLang="en-US"/>
          </a:p>
        </p:txBody>
      </p:sp>
      <p:pic>
        <p:nvPicPr>
          <p:cNvPr id="5" name="图片 4" descr="龟甲"/>
          <p:cNvPicPr>
            <a:picLocks noChangeAspect="1"/>
          </p:cNvPicPr>
          <p:nvPr/>
        </p:nvPicPr>
        <p:blipFill>
          <a:blip r:embed="rId4"/>
          <a:srcRect l="18122" r="22257"/>
          <a:stretch>
            <a:fillRect/>
          </a:stretch>
        </p:blipFill>
        <p:spPr>
          <a:xfrm>
            <a:off x="904240" y="2618740"/>
            <a:ext cx="1318260" cy="2211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8717" t="915" r="7862" b="6197"/>
          <a:stretch>
            <a:fillRect/>
          </a:stretch>
        </p:blipFill>
        <p:spPr>
          <a:xfrm>
            <a:off x="2440940" y="2619375"/>
            <a:ext cx="1504950" cy="2211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r="53807"/>
          <a:stretch>
            <a:fillRect/>
          </a:stretch>
        </p:blipFill>
        <p:spPr>
          <a:xfrm>
            <a:off x="4164965" y="2618740"/>
            <a:ext cx="1436370" cy="2151380"/>
          </a:xfrm>
          <a:prstGeom prst="rect">
            <a:avLst/>
          </a:prstGeom>
        </p:spPr>
      </p:pic>
      <p:pic>
        <p:nvPicPr>
          <p:cNvPr id="11" name="图片 10" descr="书简"/>
          <p:cNvPicPr>
            <a:picLocks noChangeAspect="1"/>
          </p:cNvPicPr>
          <p:nvPr/>
        </p:nvPicPr>
        <p:blipFill>
          <a:blip r:embed="rId7"/>
          <a:srcRect l="22192"/>
          <a:stretch>
            <a:fillRect/>
          </a:stretch>
        </p:blipFill>
        <p:spPr>
          <a:xfrm>
            <a:off x="5746750" y="2619375"/>
            <a:ext cx="2014855" cy="21526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l="51660" b="38008"/>
          <a:stretch>
            <a:fillRect/>
          </a:stretch>
        </p:blipFill>
        <p:spPr>
          <a:xfrm>
            <a:off x="7978140" y="2618105"/>
            <a:ext cx="1724660" cy="21520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rcRect l="10509" t="15926" r="18657" b="16642"/>
          <a:stretch>
            <a:fillRect/>
          </a:stretch>
        </p:blipFill>
        <p:spPr>
          <a:xfrm>
            <a:off x="9919335" y="2620010"/>
            <a:ext cx="1481455" cy="21501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00430" y="4888230"/>
            <a:ext cx="1050099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/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龟甲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兽骨</a:t>
            </a:r>
            <a:r>
              <a:rPr 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青铜器</a:t>
            </a:r>
            <a:r>
              <a:rPr 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竹片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木片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帛</a:t>
            </a:r>
            <a:endParaRPr lang="zh-CN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42875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0500" y="188665"/>
            <a:ext cx="10969200" cy="705600"/>
          </a:xfrm>
        </p:spPr>
        <p:txBody>
          <a:bodyPr/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西汉时期展厅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022215" y="4950460"/>
            <a:ext cx="2512060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麻纸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6403" t="5670" r="4379" b="6510"/>
          <a:stretch>
            <a:fillRect/>
          </a:stretch>
        </p:blipFill>
        <p:spPr>
          <a:xfrm>
            <a:off x="980440" y="2535555"/>
            <a:ext cx="2951480" cy="1928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945" y="1898650"/>
            <a:ext cx="2767330" cy="27673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9335" y="1600835"/>
            <a:ext cx="2523490" cy="30651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PPT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12192635" cy="701294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856615" y="122555"/>
            <a:ext cx="10478135" cy="68211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285750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0500" y="188665"/>
            <a:ext cx="10969200" cy="705600"/>
          </a:xfrm>
        </p:spPr>
        <p:txBody>
          <a:bodyPr/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东汉时期展厅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624195" y="5814060"/>
            <a:ext cx="382968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改进造纸术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图片 8" descr="切断剪碎"/>
          <p:cNvPicPr>
            <a:picLocks noChangeAspect="1"/>
          </p:cNvPicPr>
          <p:nvPr/>
        </p:nvPicPr>
        <p:blipFill>
          <a:blip r:embed="rId4"/>
          <a:srcRect l="8580" r="6756"/>
          <a:stretch>
            <a:fillRect/>
          </a:stretch>
        </p:blipFill>
        <p:spPr>
          <a:xfrm>
            <a:off x="3989705" y="2960370"/>
            <a:ext cx="1860550" cy="2595880"/>
          </a:xfrm>
          <a:prstGeom prst="rect">
            <a:avLst/>
          </a:prstGeom>
        </p:spPr>
      </p:pic>
      <p:pic>
        <p:nvPicPr>
          <p:cNvPr id="11" name="图片 10" descr="舂捣"/>
          <p:cNvPicPr>
            <a:picLocks noChangeAspect="1"/>
          </p:cNvPicPr>
          <p:nvPr/>
        </p:nvPicPr>
        <p:blipFill>
          <a:blip r:embed="rId5"/>
          <a:srcRect l="6240" r="22504"/>
          <a:stretch>
            <a:fillRect/>
          </a:stretch>
        </p:blipFill>
        <p:spPr>
          <a:xfrm>
            <a:off x="6010275" y="2960370"/>
            <a:ext cx="1816735" cy="2548890"/>
          </a:xfrm>
          <a:prstGeom prst="rect">
            <a:avLst/>
          </a:prstGeom>
        </p:spPr>
      </p:pic>
      <p:pic>
        <p:nvPicPr>
          <p:cNvPr id="12" name="图片 11" descr="浸泡"/>
          <p:cNvPicPr>
            <a:picLocks noChangeAspect="1"/>
          </p:cNvPicPr>
          <p:nvPr/>
        </p:nvPicPr>
        <p:blipFill>
          <a:blip r:embed="rId6"/>
          <a:srcRect l="7257" r="13827"/>
          <a:stretch>
            <a:fillRect/>
          </a:stretch>
        </p:blipFill>
        <p:spPr>
          <a:xfrm>
            <a:off x="8028305" y="2960370"/>
            <a:ext cx="1594485" cy="2548890"/>
          </a:xfrm>
          <a:prstGeom prst="rect">
            <a:avLst/>
          </a:prstGeom>
        </p:spPr>
      </p:pic>
      <p:pic>
        <p:nvPicPr>
          <p:cNvPr id="13" name="图片 12" descr="捞纸"/>
          <p:cNvPicPr>
            <a:picLocks noChangeAspect="1"/>
          </p:cNvPicPr>
          <p:nvPr/>
        </p:nvPicPr>
        <p:blipFill>
          <a:blip r:embed="rId7"/>
          <a:srcRect b="5508"/>
          <a:stretch>
            <a:fillRect/>
          </a:stretch>
        </p:blipFill>
        <p:spPr>
          <a:xfrm>
            <a:off x="9848850" y="2960370"/>
            <a:ext cx="1528445" cy="254889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8"/>
          <a:stretch>
            <a:fillRect/>
          </a:stretch>
        </p:blipFill>
        <p:spPr>
          <a:xfrm>
            <a:off x="713105" y="1109345"/>
            <a:ext cx="3108960" cy="4399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713105" y="5814060"/>
            <a:ext cx="297116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蔡伦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42875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0500" y="188665"/>
            <a:ext cx="10969200" cy="705600"/>
          </a:xfrm>
        </p:spPr>
        <p:txBody>
          <a:bodyPr/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纸的今生展厅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544570" y="5835650"/>
            <a:ext cx="522795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造纸术的传播和影响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 descr="view"/>
          <p:cNvPicPr>
            <a:picLocks noChangeAspect="1"/>
          </p:cNvPicPr>
          <p:nvPr/>
        </p:nvPicPr>
        <p:blipFill>
          <a:blip r:embed="rId4"/>
          <a:srcRect l="3911" r="4729" b="18722"/>
          <a:stretch>
            <a:fillRect/>
          </a:stretch>
        </p:blipFill>
        <p:spPr>
          <a:xfrm>
            <a:off x="900430" y="1729105"/>
            <a:ext cx="5744845" cy="3833495"/>
          </a:xfrm>
          <a:prstGeom prst="rect">
            <a:avLst/>
          </a:prstGeom>
        </p:spPr>
      </p:pic>
      <p:sp useBgFill="1">
        <p:nvSpPr>
          <p:cNvPr id="9" name="文本框 8"/>
          <p:cNvSpPr txBox="1"/>
          <p:nvPr/>
        </p:nvSpPr>
        <p:spPr>
          <a:xfrm>
            <a:off x="8253730" y="1605280"/>
            <a:ext cx="2936875" cy="3849370"/>
          </a:xfrm>
          <a:prstGeom prst="rect">
            <a:avLst/>
          </a:prstGeom>
        </p:spPr>
        <p:txBody>
          <a:bodyPr wrap="square" rtlCol="0">
            <a:noAutofit/>
          </a:bodyPr>
          <a:p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极大地促进了社会的进步和文化的发展，影响了全世界。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42875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0500" y="188665"/>
            <a:ext cx="10969200" cy="705600"/>
          </a:xfrm>
        </p:spPr>
        <p:txBody>
          <a:bodyPr/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纸的前世展厅</a:t>
            </a:r>
            <a:endParaRPr lang="zh-CN" altLang="en-US"/>
          </a:p>
        </p:txBody>
      </p:sp>
      <p:pic>
        <p:nvPicPr>
          <p:cNvPr id="5" name="图片 4" descr="龟甲"/>
          <p:cNvPicPr>
            <a:picLocks noChangeAspect="1"/>
          </p:cNvPicPr>
          <p:nvPr/>
        </p:nvPicPr>
        <p:blipFill>
          <a:blip r:embed="rId4"/>
          <a:srcRect l="18122" r="22257"/>
          <a:stretch>
            <a:fillRect/>
          </a:stretch>
        </p:blipFill>
        <p:spPr>
          <a:xfrm>
            <a:off x="904240" y="2618740"/>
            <a:ext cx="1318260" cy="2211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8717" t="915" r="7862" b="6197"/>
          <a:stretch>
            <a:fillRect/>
          </a:stretch>
        </p:blipFill>
        <p:spPr>
          <a:xfrm>
            <a:off x="2440940" y="2619375"/>
            <a:ext cx="1504950" cy="2211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r="53807"/>
          <a:stretch>
            <a:fillRect/>
          </a:stretch>
        </p:blipFill>
        <p:spPr>
          <a:xfrm>
            <a:off x="4164965" y="2618740"/>
            <a:ext cx="1436370" cy="2151380"/>
          </a:xfrm>
          <a:prstGeom prst="rect">
            <a:avLst/>
          </a:prstGeom>
        </p:spPr>
      </p:pic>
      <p:pic>
        <p:nvPicPr>
          <p:cNvPr id="11" name="图片 10" descr="书简"/>
          <p:cNvPicPr>
            <a:picLocks noChangeAspect="1"/>
          </p:cNvPicPr>
          <p:nvPr/>
        </p:nvPicPr>
        <p:blipFill>
          <a:blip r:embed="rId7"/>
          <a:srcRect l="22192"/>
          <a:stretch>
            <a:fillRect/>
          </a:stretch>
        </p:blipFill>
        <p:spPr>
          <a:xfrm>
            <a:off x="5746750" y="2619375"/>
            <a:ext cx="2014855" cy="21526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l="51660" b="38008"/>
          <a:stretch>
            <a:fillRect/>
          </a:stretch>
        </p:blipFill>
        <p:spPr>
          <a:xfrm>
            <a:off x="7978140" y="2618105"/>
            <a:ext cx="1724660" cy="21520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rcRect l="10509" t="15926" r="18657" b="16642"/>
          <a:stretch>
            <a:fillRect/>
          </a:stretch>
        </p:blipFill>
        <p:spPr>
          <a:xfrm>
            <a:off x="9919335" y="2620010"/>
            <a:ext cx="1481455" cy="21501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00430" y="4888230"/>
            <a:ext cx="1050099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/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龟甲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兽骨</a:t>
            </a:r>
            <a:r>
              <a:rPr 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青铜器</a:t>
            </a:r>
            <a:r>
              <a:rPr 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竹片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木片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帛</a:t>
            </a:r>
            <a:endParaRPr lang="zh-CN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42875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025" y="142945"/>
            <a:ext cx="10969200" cy="705600"/>
          </a:xfrm>
        </p:spPr>
        <p:txBody>
          <a:bodyPr/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西汉时期展厅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022215" y="4950460"/>
            <a:ext cx="2512060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麻纸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6403" t="5670" r="4379" b="6510"/>
          <a:stretch>
            <a:fillRect/>
          </a:stretch>
        </p:blipFill>
        <p:spPr>
          <a:xfrm>
            <a:off x="980440" y="2535555"/>
            <a:ext cx="2951480" cy="1928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945" y="1898650"/>
            <a:ext cx="2767330" cy="27673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9335" y="1600835"/>
            <a:ext cx="2523490" cy="30651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24595" b="36570"/>
          <a:stretch>
            <a:fillRect/>
          </a:stretch>
        </p:blipFill>
        <p:spPr>
          <a:xfrm>
            <a:off x="828675" y="775335"/>
            <a:ext cx="10190480" cy="50234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marL="0" indent="0">
              <a:buNone/>
            </a:pP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人们用蚕茧制作丝绵时发现，盛放蚕茧的篾席上，会留下一层薄片，可用于书写。考古学家发现，在两千多年前的西汉时代，人们已经懂得了用麻来造纸。但麻纸比较粗糙，不便书写。</a:t>
            </a:r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20750" y="1541780"/>
            <a:ext cx="997267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他把树皮、麻头、稻草、破布等原料剪碎或切断，浸在水里捣烂成浆；再把浆捞出来晒干，就成了一种既轻便又好用的纸。</a:t>
            </a: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954405"/>
            <a:ext cx="2712085" cy="1985645"/>
          </a:xfrm>
          <a:prstGeom prst="rect">
            <a:avLst/>
          </a:prstGeom>
        </p:spPr>
      </p:pic>
      <p:pic>
        <p:nvPicPr>
          <p:cNvPr id="5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6820" y="954405"/>
            <a:ext cx="2611755" cy="1986280"/>
          </a:xfrm>
          <a:prstGeom prst="rect">
            <a:avLst/>
          </a:prstGeom>
        </p:spPr>
      </p:pic>
      <p:pic>
        <p:nvPicPr>
          <p:cNvPr id="6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5330" y="954405"/>
            <a:ext cx="2678430" cy="1985645"/>
          </a:xfrm>
          <a:prstGeom prst="rect">
            <a:avLst/>
          </a:prstGeom>
        </p:spPr>
      </p:pic>
      <p:pic>
        <p:nvPicPr>
          <p:cNvPr id="7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8445" y="955675"/>
            <a:ext cx="2506980" cy="198501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/>
        </p:nvSpPr>
        <p:spPr>
          <a:xfrm>
            <a:off x="0" y="954405"/>
            <a:ext cx="1177861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/>
              <a:t> </a:t>
            </a:r>
            <a:r>
              <a:rPr lang="en-US" altLang="zh-CN" sz="2700"/>
              <a:t> </a:t>
            </a:r>
            <a:r>
              <a:rPr lang="zh-CN" altLang="en-US" sz="2700">
                <a:solidFill>
                  <a:schemeClr val="bg1"/>
                </a:solidFill>
              </a:rPr>
              <a:t>纸的前世展厅</a:t>
            </a:r>
            <a:r>
              <a:rPr lang="en-US" altLang="zh-CN" sz="2700">
                <a:solidFill>
                  <a:schemeClr val="bg1"/>
                </a:solidFill>
              </a:rPr>
              <a:t>      </a:t>
            </a:r>
            <a:r>
              <a:rPr lang="zh-CN" altLang="en-US" sz="2700">
                <a:solidFill>
                  <a:schemeClr val="bg1"/>
                </a:solidFill>
              </a:rPr>
              <a:t>西汉时代展厅</a:t>
            </a:r>
            <a:r>
              <a:rPr lang="en-US" altLang="zh-CN" sz="2700">
                <a:solidFill>
                  <a:schemeClr val="bg1"/>
                </a:solidFill>
              </a:rPr>
              <a:t>      东汉时代</a:t>
            </a:r>
            <a:r>
              <a:rPr lang="zh-CN" altLang="en-US" sz="2700">
                <a:solidFill>
                  <a:schemeClr val="bg1"/>
                </a:solidFill>
              </a:rPr>
              <a:t>展厅</a:t>
            </a:r>
            <a:r>
              <a:rPr lang="en-US" altLang="zh-CN" sz="2700">
                <a:solidFill>
                  <a:schemeClr val="bg1"/>
                </a:solidFill>
              </a:rPr>
              <a:t>   </a:t>
            </a:r>
            <a:r>
              <a:rPr lang="zh-CN" altLang="en-US" sz="2700">
                <a:solidFill>
                  <a:schemeClr val="bg1"/>
                </a:solidFill>
              </a:rPr>
              <a:t>纸的今生展厅</a:t>
            </a:r>
            <a:endParaRPr lang="zh-CN" altLang="en-US" sz="2700">
              <a:solidFill>
                <a:schemeClr val="bg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79730" y="3331210"/>
            <a:ext cx="23399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龟甲</a:t>
            </a:r>
            <a:r>
              <a:rPr lang="en-US" alt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兽骨</a:t>
            </a:r>
            <a:r>
              <a:rPr lang="en-US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青铜器</a:t>
            </a:r>
            <a:r>
              <a:rPr lang="en-US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sz="36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竹片</a:t>
            </a:r>
            <a:r>
              <a:rPr lang="en-US" alt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木片</a:t>
            </a:r>
            <a:r>
              <a:rPr lang="en-US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36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帛</a:t>
            </a:r>
            <a:endParaRPr lang="zh-CN" altLang="en-US" sz="36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28465" y="3244850"/>
            <a:ext cx="18427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0">
                <a:latin typeface="楷体" panose="02010609060101010101" charset="-122"/>
                <a:ea typeface="楷体" panose="02010609060101010101" charset="-122"/>
              </a:rPr>
              <a:t>麻</a:t>
            </a:r>
            <a:endParaRPr lang="zh-CN" altLang="en-US" sz="3600" b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90640" y="3244850"/>
            <a:ext cx="25546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</a:rPr>
              <a:t>蔡伦改进后的造纸流程</a:t>
            </a:r>
            <a:endParaRPr lang="zh-CN" altLang="en-US" sz="3600" b="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41790" y="3244850"/>
            <a:ext cx="253682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sym typeface="+mn-ea"/>
              </a:rPr>
              <a:t>造纸术传到全世界，影响全人类。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PPT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12192635" cy="701294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949284" y="70486"/>
            <a:ext cx="10293433" cy="685799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56715" y="441960"/>
            <a:ext cx="4064000" cy="304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5" y="441960"/>
            <a:ext cx="4047490" cy="304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15" y="3721100"/>
            <a:ext cx="4064000" cy="2847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3648710"/>
            <a:ext cx="4047490" cy="29203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3685" y="32766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8130" y="267970"/>
            <a:ext cx="3177540" cy="19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990" y="3418205"/>
            <a:ext cx="2954655" cy="215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2021061816505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72635" y="267970"/>
            <a:ext cx="3046095" cy="1955165"/>
          </a:xfrm>
          <a:prstGeom prst="rect">
            <a:avLst/>
          </a:prstGeom>
        </p:spPr>
      </p:pic>
      <p:pic>
        <p:nvPicPr>
          <p:cNvPr id="5" name="图片 4" descr="2021061816510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8130" y="3361690"/>
            <a:ext cx="3087370" cy="2214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rcRect t="3661"/>
          <a:stretch>
            <a:fillRect/>
          </a:stretch>
        </p:blipFill>
        <p:spPr>
          <a:xfrm>
            <a:off x="8616950" y="267970"/>
            <a:ext cx="2738120" cy="1955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rcRect l="52520" t="21838" r="10249" b="27932"/>
          <a:stretch>
            <a:fillRect/>
          </a:stretch>
        </p:blipFill>
        <p:spPr>
          <a:xfrm>
            <a:off x="8616950" y="3698240"/>
            <a:ext cx="2811780" cy="17970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04260" y="5702935"/>
            <a:ext cx="4754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古代科技成就</a:t>
            </a:r>
            <a:endParaRPr lang="zh-CN" altLang="en-US" sz="6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26311" b="17747"/>
          <a:stretch>
            <a:fillRect/>
          </a:stretch>
        </p:blipFill>
        <p:spPr>
          <a:xfrm>
            <a:off x="1623060" y="1905"/>
            <a:ext cx="9189085" cy="68560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05275" y="306070"/>
            <a:ext cx="4436745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50000"/>
                    <a:lumOff val="50000"/>
                    <a:alpha val="73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4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非遗科技馆</a:t>
            </a:r>
            <a:endParaRPr lang="zh-CN" altLang="en-US" sz="40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/>
            <a:r>
              <a:rPr lang="en-US" altLang="zh-CN" sz="28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纸的发明</a:t>
            </a:r>
            <a:r>
              <a:rPr lang="en-US" altLang="zh-CN" sz="28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28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主题特别展</a:t>
            </a:r>
            <a:endParaRPr lang="zh-CN" altLang="en-US" sz="28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5434965" cy="6898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20" y="1762125"/>
            <a:ext cx="6527165" cy="2910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</a:bodyPr>
          <a:p>
            <a:pPr marL="0" indent="0">
              <a:buNone/>
            </a:pP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普及 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制作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粗糙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蔡伦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积累 </a:t>
            </a:r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切断 便宜 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朝鲜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欧洲 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社会 </a:t>
            </a:r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1200" y="1122045"/>
            <a:ext cx="6940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pǔ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2898775" y="1122045"/>
            <a:ext cx="7200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zhì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5308600" y="1122045"/>
            <a:ext cx="846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cāo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7033895" y="1134110"/>
            <a:ext cx="786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cài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9958070" y="1275715"/>
            <a:ext cx="609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lěi</a:t>
            </a:r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711200" y="3547745"/>
            <a:ext cx="786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qiē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2548890" y="3609340"/>
            <a:ext cx="955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pián</a:t>
            </a:r>
            <a:endParaRPr lang="zh-CN" altLang="en-US" sz="2800"/>
          </a:p>
        </p:txBody>
      </p:sp>
      <p:sp>
        <p:nvSpPr>
          <p:cNvPr id="11" name="文本框 10"/>
          <p:cNvSpPr txBox="1"/>
          <p:nvPr/>
        </p:nvSpPr>
        <p:spPr>
          <a:xfrm>
            <a:off x="5114290" y="3572510"/>
            <a:ext cx="101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 </a:t>
            </a:r>
            <a:r>
              <a:rPr lang="zh-CN" altLang="en-US" sz="2800"/>
              <a:t>xiǎn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6583680" y="3605530"/>
            <a:ext cx="1659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ōu zhōu</a:t>
            </a:r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8876030" y="3605530"/>
            <a:ext cx="9309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shè</a:t>
            </a:r>
            <a:endParaRPr lang="zh-CN" altLang="en-US" sz="2800"/>
          </a:p>
        </p:txBody>
      </p:sp>
      <p:sp>
        <p:nvSpPr>
          <p:cNvPr id="14" name="文本框 13" descr="7b0a2020202022776f7264617274223a2022220a7d0a"/>
          <p:cNvSpPr txBox="1"/>
          <p:nvPr/>
        </p:nvSpPr>
        <p:spPr>
          <a:xfrm>
            <a:off x="127635" y="110490"/>
            <a:ext cx="325945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sym typeface="汉仪程行简" panose="00020600040101010101" charset="-122"/>
              </a:rPr>
              <a:t>资料校对师</a:t>
            </a:r>
            <a:endParaRPr lang="zh-CN" altLang="en-US" sz="48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程行简" panose="00020600040101010101" charset="-122"/>
              <a:ea typeface="汉仪程行简" panose="00020600040101010101" charset="-122"/>
              <a:sym typeface="汉仪程行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785620"/>
            <a:ext cx="11213465" cy="3037205"/>
          </a:xfrm>
        </p:spPr>
        <p:txBody>
          <a:bodyPr>
            <a:spAutoFit/>
          </a:bodyPr>
          <a:p>
            <a:pPr marL="0" indent="0">
              <a:buNone/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找出下面资料中注音有误的词语并改正。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）①欧洲zhōu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②朝鲜xiān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③创chuànɡ造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）①切qiè断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②便pián宜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③普pǔ及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en-US" altLang="zh-CN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）①制zhì造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②保存cún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③积累lèi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4" name="文本框 13" descr="7b0a2020202022776f7264617274223a2022220a7d0a"/>
          <p:cNvSpPr txBox="1"/>
          <p:nvPr/>
        </p:nvSpPr>
        <p:spPr>
          <a:xfrm>
            <a:off x="76200" y="118745"/>
            <a:ext cx="325945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sym typeface="汉仪程行简" panose="00020600040101010101" charset="-122"/>
              </a:rPr>
              <a:t>资料校对师</a:t>
            </a:r>
            <a:endParaRPr lang="zh-CN" altLang="en-US" sz="48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程行简" panose="00020600040101010101" charset="-122"/>
              <a:ea typeface="汉仪程行简" panose="00020600040101010101" charset="-122"/>
              <a:sym typeface="汉仪程行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988"/>
</p:tagLst>
</file>

<file path=ppt/tags/tag71.xml><?xml version="1.0" encoding="utf-8"?>
<p:tagLst xmlns:p="http://schemas.openxmlformats.org/presentationml/2006/main">
  <p:tag name="AS_UNIQUEID" val="989"/>
</p:tagLst>
</file>

<file path=ppt/tags/tag72.xml><?xml version="1.0" encoding="utf-8"?>
<p:tagLst xmlns:p="http://schemas.openxmlformats.org/presentationml/2006/main">
  <p:tag name="AS_UNIQUEID" val="995"/>
</p:tagLst>
</file>

<file path=ppt/tags/tag73.xml><?xml version="1.0" encoding="utf-8"?>
<p:tagLst xmlns:p="http://schemas.openxmlformats.org/presentationml/2006/main">
  <p:tag name="AS_UNIQUEID" val="99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commondata" val="eyJoZGlkIjoiODU3YjNlZmFlYTEyZGY5NTMwMjNiZmQwMzQzMDc3NTA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1261</Words>
  <Application>WPS 演示</Application>
  <PresentationFormat>宽屏</PresentationFormat>
  <Paragraphs>143</Paragraphs>
  <Slides>27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</vt:lpstr>
      <vt:lpstr>宋体</vt:lpstr>
      <vt:lpstr>Wingdings</vt:lpstr>
      <vt:lpstr>Wingdings</vt:lpstr>
      <vt:lpstr>华文新魏</vt:lpstr>
      <vt:lpstr>楷体</vt:lpstr>
      <vt:lpstr>汉仪程行简</vt:lpstr>
      <vt:lpstr>华文楷体</vt:lpstr>
      <vt:lpstr>微软雅黑</vt:lpstr>
      <vt:lpstr>黑体</vt:lpstr>
      <vt:lpstr>Calibri</vt:lpstr>
      <vt:lpstr>Times New Roman</vt:lpstr>
      <vt:lpstr>Arial Unicode MS</vt:lpstr>
      <vt:lpstr>WPS</vt:lpstr>
      <vt:lpstr>Package</vt:lpstr>
      <vt:lpstr>Package</vt:lpstr>
      <vt:lpstr>Package</vt:lpstr>
      <vt:lpstr>Package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</vt:lpstr>
      <vt:lpstr>   </vt:lpstr>
      <vt:lpstr>PowerPoint 演示文稿</vt:lpstr>
      <vt:lpstr>场馆前言</vt:lpstr>
      <vt:lpstr>前言</vt:lpstr>
      <vt:lpstr>PowerPoint 演示文稿</vt:lpstr>
      <vt:lpstr>造纸术发明以前     西汉时代       东汉时代           后来</vt:lpstr>
      <vt:lpstr>      展厅还需要许多展览的文物资料，选择1-2个展厅，找到对应的课文片段，读一读，用笔圈出要陈列的关键文物，再和同桌交流一下。</vt:lpstr>
      <vt:lpstr>PowerPoint 演示文稿</vt:lpstr>
      <vt:lpstr>纸的前世展厅</vt:lpstr>
      <vt:lpstr>西汉时期展厅</vt:lpstr>
      <vt:lpstr>东汉时期展厅</vt:lpstr>
      <vt:lpstr>纸的今生展厅</vt:lpstr>
      <vt:lpstr>纸的前世展厅</vt:lpstr>
      <vt:lpstr>西汉时期展厅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王桂玲</cp:lastModifiedBy>
  <cp:revision>163</cp:revision>
  <dcterms:created xsi:type="dcterms:W3CDTF">2019-06-19T02:08:00Z</dcterms:created>
  <dcterms:modified xsi:type="dcterms:W3CDTF">2024-03-11T10:07:58Z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D1B2B389E51D452DAFC738AE93650DEB_11</vt:lpwstr>
  </property>
</Properties>
</file>