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bmp" ContentType="image/bmp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84" r:id="rId3"/>
    <p:sldId id="257" r:id="rId4"/>
    <p:sldId id="286" r:id="rId5"/>
    <p:sldId id="288" r:id="rId6"/>
    <p:sldId id="289" r:id="rId7"/>
    <p:sldId id="262" r:id="rId8"/>
    <p:sldId id="346" r:id="rId9"/>
    <p:sldId id="323" r:id="rId10"/>
    <p:sldId id="347" r:id="rId11"/>
    <p:sldId id="363" r:id="rId12"/>
    <p:sldId id="364" r:id="rId13"/>
    <p:sldId id="365" r:id="rId14"/>
    <p:sldId id="386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4" r:id="rId23"/>
    <p:sldId id="387" r:id="rId24"/>
    <p:sldId id="376" r:id="rId25"/>
    <p:sldId id="375" r:id="rId26"/>
    <p:sldId id="388" r:id="rId27"/>
    <p:sldId id="377" r:id="rId28"/>
    <p:sldId id="378" r:id="rId29"/>
    <p:sldId id="389" r:id="rId30"/>
    <p:sldId id="379" r:id="rId31"/>
    <p:sldId id="380" r:id="rId32"/>
    <p:sldId id="381" r:id="rId33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711"/>
    <a:srgbClr val="FF0309"/>
    <a:srgbClr val="FFACAE"/>
    <a:srgbClr val="FF74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17" autoAdjust="0"/>
  </p:normalViewPr>
  <p:slideViewPr>
    <p:cSldViewPr snapToGrid="0">
      <p:cViewPr>
        <p:scale>
          <a:sx n="70" d="100"/>
          <a:sy n="70" d="100"/>
        </p:scale>
        <p:origin x="85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8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notesMaster" Target="notesMasters/notesMaster1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992" cy="685743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3D0CD-5063-4280-AD24-0A60E70B4A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9BD30-E932-4F22-9821-2403428296F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23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14.png"/><Relationship Id="rId4" Type="http://schemas.openxmlformats.org/officeDocument/2006/relationships/tags" Target="../tags/tag22.xml"/><Relationship Id="rId3" Type="http://schemas.openxmlformats.org/officeDocument/2006/relationships/image" Target="../media/image13.jpeg"/><Relationship Id="rId2" Type="http://schemas.openxmlformats.org/officeDocument/2006/relationships/tags" Target="../tags/tag2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tags" Target="../tags/tag25.xml"/><Relationship Id="rId3" Type="http://schemas.openxmlformats.org/officeDocument/2006/relationships/image" Target="../media/image13.jpeg"/><Relationship Id="rId2" Type="http://schemas.openxmlformats.org/officeDocument/2006/relationships/tags" Target="../tags/tag24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image" Target="../media/image13.jpeg"/><Relationship Id="rId2" Type="http://schemas.openxmlformats.org/officeDocument/2006/relationships/tags" Target="../tags/tag2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10" Type="http://schemas.openxmlformats.org/officeDocument/2006/relationships/tags" Target="../tags/tag33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23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13.jpeg"/><Relationship Id="rId2" Type="http://schemas.openxmlformats.org/officeDocument/2006/relationships/tags" Target="../tags/tag3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7.bmp"/><Relationship Id="rId15" Type="http://schemas.openxmlformats.org/officeDocument/2006/relationships/tags" Target="../tags/tag42.xml"/><Relationship Id="rId14" Type="http://schemas.openxmlformats.org/officeDocument/2006/relationships/image" Target="../media/image26.jpeg"/><Relationship Id="rId13" Type="http://schemas.openxmlformats.org/officeDocument/2006/relationships/tags" Target="../tags/tag41.xml"/><Relationship Id="rId12" Type="http://schemas.openxmlformats.org/officeDocument/2006/relationships/image" Target="../media/image25.jpeg"/><Relationship Id="rId11" Type="http://schemas.openxmlformats.org/officeDocument/2006/relationships/tags" Target="../tags/tag40.xml"/><Relationship Id="rId10" Type="http://schemas.openxmlformats.org/officeDocument/2006/relationships/image" Target="../media/image24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23.pn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13.jpeg"/><Relationship Id="rId2" Type="http://schemas.openxmlformats.org/officeDocument/2006/relationships/tags" Target="../tags/tag4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7.bmp"/><Relationship Id="rId15" Type="http://schemas.openxmlformats.org/officeDocument/2006/relationships/tags" Target="../tags/tag51.xml"/><Relationship Id="rId14" Type="http://schemas.openxmlformats.org/officeDocument/2006/relationships/image" Target="../media/image26.jpeg"/><Relationship Id="rId13" Type="http://schemas.openxmlformats.org/officeDocument/2006/relationships/tags" Target="../tags/tag50.xml"/><Relationship Id="rId12" Type="http://schemas.openxmlformats.org/officeDocument/2006/relationships/image" Target="../media/image25.jpeg"/><Relationship Id="rId11" Type="http://schemas.openxmlformats.org/officeDocument/2006/relationships/tags" Target="../tags/tag49.xml"/><Relationship Id="rId10" Type="http://schemas.openxmlformats.org/officeDocument/2006/relationships/image" Target="../media/image24.jpe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tags" Target="../tags/tag53.xml"/><Relationship Id="rId4" Type="http://schemas.openxmlformats.org/officeDocument/2006/relationships/image" Target="../media/image23.png"/><Relationship Id="rId3" Type="http://schemas.openxmlformats.org/officeDocument/2006/relationships/image" Target="../media/image13.jpeg"/><Relationship Id="rId2" Type="http://schemas.openxmlformats.org/officeDocument/2006/relationships/tags" Target="../tags/tag52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tags" Target="../tags/tag55.xml"/><Relationship Id="rId4" Type="http://schemas.openxmlformats.org/officeDocument/2006/relationships/image" Target="../media/image23.png"/><Relationship Id="rId3" Type="http://schemas.openxmlformats.org/officeDocument/2006/relationships/image" Target="../media/image13.jpeg"/><Relationship Id="rId2" Type="http://schemas.openxmlformats.org/officeDocument/2006/relationships/tags" Target="../tags/tag54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image" Target="../media/image29.png"/><Relationship Id="rId7" Type="http://schemas.openxmlformats.org/officeDocument/2006/relationships/tags" Target="../tags/tag58.xml"/><Relationship Id="rId6" Type="http://schemas.openxmlformats.org/officeDocument/2006/relationships/image" Target="../media/image25.jpeg"/><Relationship Id="rId5" Type="http://schemas.openxmlformats.org/officeDocument/2006/relationships/tags" Target="../tags/tag57.xml"/><Relationship Id="rId4" Type="http://schemas.openxmlformats.org/officeDocument/2006/relationships/image" Target="../media/image28.png"/><Relationship Id="rId3" Type="http://schemas.openxmlformats.org/officeDocument/2006/relationships/tags" Target="../tags/tag56.xml"/><Relationship Id="rId2" Type="http://schemas.openxmlformats.org/officeDocument/2006/relationships/image" Target="../media/image23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62.xml"/><Relationship Id="rId12" Type="http://schemas.openxmlformats.org/officeDocument/2006/relationships/image" Target="../media/image30.png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5.xml"/><Relationship Id="rId6" Type="http://schemas.openxmlformats.org/officeDocument/2006/relationships/image" Target="../media/image32.png"/><Relationship Id="rId5" Type="http://schemas.openxmlformats.org/officeDocument/2006/relationships/tags" Target="../tags/tag64.xml"/><Relationship Id="rId4" Type="http://schemas.openxmlformats.org/officeDocument/2006/relationships/image" Target="../media/image31.png"/><Relationship Id="rId3" Type="http://schemas.openxmlformats.org/officeDocument/2006/relationships/tags" Target="../tags/tag63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6" Type="http://schemas.openxmlformats.org/officeDocument/2006/relationships/image" Target="../media/image29.png"/><Relationship Id="rId5" Type="http://schemas.openxmlformats.org/officeDocument/2006/relationships/tags" Target="../tags/tag67.xml"/><Relationship Id="rId4" Type="http://schemas.openxmlformats.org/officeDocument/2006/relationships/image" Target="../media/image23.png"/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35.png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72.xml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14.png"/><Relationship Id="rId4" Type="http://schemas.openxmlformats.org/officeDocument/2006/relationships/tags" Target="../tags/tag71.xml"/><Relationship Id="rId3" Type="http://schemas.openxmlformats.org/officeDocument/2006/relationships/image" Target="../media/image13.jpeg"/><Relationship Id="rId2" Type="http://schemas.openxmlformats.org/officeDocument/2006/relationships/tags" Target="../tags/tag70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image" Target="../media/image13.jpeg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tags" Target="../tags/tag5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14.xml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14.png"/><Relationship Id="rId4" Type="http://schemas.openxmlformats.org/officeDocument/2006/relationships/tags" Target="../tags/tag13.xml"/><Relationship Id="rId3" Type="http://schemas.openxmlformats.org/officeDocument/2006/relationships/image" Target="../media/image13.jpeg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tags" Target="../tags/tag17.xml"/><Relationship Id="rId4" Type="http://schemas.openxmlformats.org/officeDocument/2006/relationships/image" Target="../media/image16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tags" Target="../tags/tag20.xml"/><Relationship Id="rId4" Type="http://schemas.openxmlformats.org/officeDocument/2006/relationships/image" Target="../media/image16.png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873173" y="5087818"/>
            <a:ext cx="1294771" cy="16549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9525"/>
            <a:ext cx="1245870" cy="12458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459230" y="167005"/>
            <a:ext cx="3094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EDA711"/>
                </a:solidFill>
                <a:latin typeface="楷体" panose="02010609060101010101" charset="-122"/>
                <a:ea typeface="楷体" panose="02010609060101010101" charset="-122"/>
              </a:rPr>
              <a:t>少先队活动</a:t>
            </a:r>
            <a:endParaRPr lang="zh-CN" altLang="en-US" sz="4000" b="1">
              <a:solidFill>
                <a:srgbClr val="EDA71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41085" y="254000"/>
            <a:ext cx="54171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红色记忆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少年说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5280" y="1485900"/>
            <a:ext cx="7563485" cy="425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980" y="467360"/>
            <a:ext cx="10418445" cy="587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5" y="932815"/>
            <a:ext cx="4672330" cy="4719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90" y="932180"/>
            <a:ext cx="4626610" cy="4719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4520" y="3642360"/>
            <a:ext cx="2980690" cy="2796540"/>
          </a:xfrm>
          <a:prstGeom prst="ellipse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3943350" y="1845310"/>
            <a:ext cx="4624070" cy="2382520"/>
          </a:xfrm>
          <a:prstGeom prst="wedgeEllipseCallout">
            <a:avLst>
              <a:gd name="adj1" fmla="val -56909"/>
              <a:gd name="adj2" fmla="val 5282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91025" y="2317115"/>
            <a:ext cx="3778250" cy="1703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讲故事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时，语音准确，语句通顺，要生动有感情。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语音2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661140" y="6329045"/>
            <a:ext cx="530860" cy="52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57705" y="1804670"/>
            <a:ext cx="9109710" cy="186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任务一：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请同学们自由读通课文，把不会读难读的词语圈画出来，多读几遍。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38055" y="4578985"/>
            <a:ext cx="2032000" cy="210693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4695" y="1581785"/>
            <a:ext cx="164973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同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志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274695" y="2646045"/>
            <a:ext cx="1649730" cy="6629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打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仗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274695" y="3832860"/>
            <a:ext cx="1649730" cy="5994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敬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爱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274695" y="5003800"/>
            <a:ext cx="1649730" cy="6667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争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着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735445" y="1581785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山高路陡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735445" y="2680970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会师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6735445" y="3842385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斗笠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6735445" y="5003800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草鞋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87735" y="5673090"/>
            <a:ext cx="1033780" cy="107188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752715" y="1114425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山高路陡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7752715" y="2529840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会师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752715" y="3893185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斗笠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7752715" y="5166360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草鞋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6940" y="5743575"/>
            <a:ext cx="995680" cy="1032510"/>
          </a:xfrm>
          <a:prstGeom prst="ellipse">
            <a:avLst/>
          </a:prstGeom>
        </p:spPr>
      </p:pic>
      <p:pic>
        <p:nvPicPr>
          <p:cNvPr id="100" name="图片 99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89630" y="5427980"/>
            <a:ext cx="2392680" cy="122237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11"/>
            </p:custDataLst>
          </p:nvPr>
        </p:nvPicPr>
        <p:blipFill>
          <a:blip r:embed="rId12"/>
          <a:srcRect b="9401"/>
          <a:stretch>
            <a:fillRect/>
          </a:stretch>
        </p:blipFill>
        <p:spPr>
          <a:xfrm>
            <a:off x="3389630" y="3898900"/>
            <a:ext cx="2392680" cy="126746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89630" y="655955"/>
            <a:ext cx="2392680" cy="12820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89630" y="2307590"/>
            <a:ext cx="2392680" cy="132969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752715" y="1114425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山高路陡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7752715" y="2529840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会师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752715" y="3893185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斗笠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7752715" y="5166360"/>
            <a:ext cx="1978660" cy="6280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ctr"/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草鞋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880" y="4941570"/>
            <a:ext cx="1421130" cy="1473835"/>
          </a:xfrm>
          <a:prstGeom prst="ellipse">
            <a:avLst/>
          </a:prstGeom>
        </p:spPr>
      </p:pic>
      <p:pic>
        <p:nvPicPr>
          <p:cNvPr id="100" name="图片 99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389630" y="5427980"/>
            <a:ext cx="2392680" cy="122237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>
            <p:custDataLst>
              <p:tags r:id="rId11"/>
            </p:custDataLst>
          </p:nvPr>
        </p:nvPicPr>
        <p:blipFill>
          <a:blip r:embed="rId12"/>
          <a:srcRect b="9401"/>
          <a:stretch>
            <a:fillRect/>
          </a:stretch>
        </p:blipFill>
        <p:spPr>
          <a:xfrm>
            <a:off x="3389630" y="3898900"/>
            <a:ext cx="2392680" cy="126746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389630" y="763905"/>
            <a:ext cx="2392680" cy="128206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389630" y="2307590"/>
            <a:ext cx="2392680" cy="1329690"/>
          </a:xfrm>
          <a:prstGeom prst="round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>
            <a:stCxn id="103" idx="3"/>
            <a:endCxn id="15" idx="1"/>
          </p:cNvCxnSpPr>
          <p:nvPr/>
        </p:nvCxnSpPr>
        <p:spPr>
          <a:xfrm>
            <a:off x="5782310" y="1405255"/>
            <a:ext cx="1970405" cy="4075430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stCxn id="105" idx="3"/>
          </p:cNvCxnSpPr>
          <p:nvPr/>
        </p:nvCxnSpPr>
        <p:spPr>
          <a:xfrm flipV="1">
            <a:off x="5782310" y="1562735"/>
            <a:ext cx="1950720" cy="1409700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101" idx="3"/>
          </p:cNvCxnSpPr>
          <p:nvPr/>
        </p:nvCxnSpPr>
        <p:spPr>
          <a:xfrm flipV="1">
            <a:off x="5782310" y="2987675"/>
            <a:ext cx="1950720" cy="1544955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100" idx="3"/>
          </p:cNvCxnSpPr>
          <p:nvPr/>
        </p:nvCxnSpPr>
        <p:spPr>
          <a:xfrm flipV="1">
            <a:off x="5782310" y="4324985"/>
            <a:ext cx="1960245" cy="1714500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4941570"/>
            <a:ext cx="1421130" cy="1473835"/>
          </a:xfrm>
          <a:prstGeom prst="ellipse">
            <a:avLst/>
          </a:prstGeom>
        </p:spPr>
      </p:pic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rcRect b="9401"/>
          <a:stretch>
            <a:fillRect/>
          </a:stretch>
        </p:blipFill>
        <p:spPr>
          <a:xfrm>
            <a:off x="3117215" y="1217930"/>
            <a:ext cx="7025640" cy="365061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5765800" y="5245100"/>
            <a:ext cx="3469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会师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85" y="5494020"/>
            <a:ext cx="888365" cy="921385"/>
          </a:xfrm>
          <a:prstGeom prst="ellipse">
            <a:avLst/>
          </a:prstGeom>
        </p:spPr>
      </p:pic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rcRect b="9401"/>
          <a:stretch>
            <a:fillRect/>
          </a:stretch>
        </p:blipFill>
        <p:spPr>
          <a:xfrm>
            <a:off x="2644775" y="1043305"/>
            <a:ext cx="7498080" cy="382524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644775" y="4868545"/>
            <a:ext cx="7497445" cy="1228725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/>
              <a:t>  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1928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年，朱德同志带领队伍到井冈山，跟毛泽东同志带领的队伍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会师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5" y="5494020"/>
            <a:ext cx="888365" cy="921385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31280" y="678815"/>
            <a:ext cx="3199765" cy="2012315"/>
          </a:xfrm>
          <a:prstGeom prst="round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/>
          <a:srcRect b="9401"/>
          <a:stretch>
            <a:fillRect/>
          </a:stretch>
        </p:blipFill>
        <p:spPr>
          <a:xfrm>
            <a:off x="2237740" y="678815"/>
            <a:ext cx="3310890" cy="207137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45030" y="3244850"/>
            <a:ext cx="3402965" cy="2505710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41980" y="2622550"/>
            <a:ext cx="1502410" cy="5207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会师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3094990" y="5585460"/>
            <a:ext cx="1502410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草鞋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7096760" y="2559685"/>
            <a:ext cx="2035810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山高路陡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9500" t="8188" r="10258" b="3271"/>
          <a:stretch>
            <a:fillRect/>
          </a:stretch>
        </p:blipFill>
        <p:spPr>
          <a:xfrm>
            <a:off x="6431280" y="3317240"/>
            <a:ext cx="3199765" cy="2433320"/>
          </a:xfrm>
          <a:prstGeom prst="round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7363460" y="5585460"/>
            <a:ext cx="1502410" cy="52197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斗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笠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447088" y="5087818"/>
            <a:ext cx="1294771" cy="165495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510492" y="3252157"/>
            <a:ext cx="3593757" cy="35937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9525"/>
            <a:ext cx="1245870" cy="124587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6421120" y="755650"/>
            <a:ext cx="4200525" cy="412623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563370" y="375285"/>
            <a:ext cx="2770505" cy="706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少先队活动</a:t>
            </a:r>
            <a:endParaRPr lang="zh-CN" altLang="en-US" sz="4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4845050"/>
            <a:ext cx="1536700" cy="159385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6950" y="2173605"/>
            <a:ext cx="8422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白天挑粮爬山，晚上还常常整夜整夜地研究怎样跟敌人打仗。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80" y="4845050"/>
            <a:ext cx="1536700" cy="159385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6950" y="2173605"/>
            <a:ext cx="8422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白天挑粮爬山，晚上还常常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整夜整夜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地研究怎样跟敌人打仗。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80" y="4845050"/>
            <a:ext cx="1826895" cy="189484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66240" y="1786255"/>
            <a:ext cx="84220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任务二：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请同学们自由读第二小节，找出朱德军长挑粮爬山的理由，用横线画出来。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5523865"/>
            <a:ext cx="984250" cy="102108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7130" y="2815590"/>
            <a:ext cx="8422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五六十里</a:t>
            </a:r>
            <a:endParaRPr lang="zh-CN" altLang="en-US"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5523865"/>
            <a:ext cx="984250" cy="102108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6880" y="3077210"/>
            <a:ext cx="8422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五六十里</a:t>
            </a:r>
            <a:endParaRPr lang="zh-CN" altLang="en-US"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4312"/>
          <a:stretch>
            <a:fillRect/>
          </a:stretch>
        </p:blipFill>
        <p:spPr>
          <a:xfrm>
            <a:off x="8364855" y="736600"/>
            <a:ext cx="3033395" cy="4354195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30955" y="2322195"/>
            <a:ext cx="4113530" cy="2768600"/>
          </a:xfrm>
          <a:prstGeom prst="round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459605" y="1086485"/>
            <a:ext cx="2463165" cy="6483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山高路陡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80" y="4845050"/>
            <a:ext cx="1826895" cy="189484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66240" y="1786255"/>
            <a:ext cx="84220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任务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三：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读课文第三小节，找出朱德军长挑粮爬山的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句子，用横线画出来。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91530" y="1158875"/>
            <a:ext cx="4767580" cy="2301875"/>
          </a:xfrm>
          <a:prstGeom prst="rect">
            <a:avLst/>
          </a:prstGeom>
          <a:solidFill>
            <a:srgbClr val="FFFFFF">
              <a:alpha val="40000"/>
            </a:srgbClr>
          </a:solidFill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5523865"/>
            <a:ext cx="984250" cy="1021080"/>
          </a:xfrm>
          <a:prstGeom prst="ellipse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78965" y="3991610"/>
            <a:ext cx="8780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他穿着草鞋，戴着斗笠，挑起粮食，跟大家一块儿爬山。</a:t>
            </a:r>
            <a:endParaRPr lang="zh-CN" altLang="en-US" sz="36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09165" y="1020445"/>
            <a:ext cx="3682365" cy="2971165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190" y="1316355"/>
            <a:ext cx="4168140" cy="198628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5523865"/>
            <a:ext cx="984250" cy="1021080"/>
          </a:xfrm>
          <a:prstGeom prst="ellipse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4570" y="425450"/>
            <a:ext cx="5386070" cy="337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938655" y="3991610"/>
            <a:ext cx="85979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他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穿着</a:t>
            </a:r>
            <a:r>
              <a:rPr lang="zh-CN" altLang="en-US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草鞋，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戴着</a:t>
            </a:r>
            <a:r>
              <a:rPr lang="zh-CN" altLang="en-US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斗笠，</a:t>
            </a:r>
            <a:r>
              <a:rPr lang="zh-CN" altLang="en-US" sz="36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挑起</a:t>
            </a:r>
            <a:r>
              <a:rPr lang="zh-CN" altLang="en-US" sz="36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粮食，跟大家一块儿爬山。</a:t>
            </a:r>
            <a:endParaRPr lang="zh-CN" altLang="en-US" sz="36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0360" y="438785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380" y="4845050"/>
            <a:ext cx="1826895" cy="1894840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66240" y="1786255"/>
            <a:ext cx="842200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任务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四：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360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请同学们借助这四个关键词，说一说你对朱德军长的敬爱，可以用上我们刚才学到的说故事的方法和</a:t>
            </a:r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小妙招。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7365" y="3642360"/>
            <a:ext cx="2796540" cy="2796540"/>
          </a:xfrm>
          <a:prstGeom prst="ellipse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3303905" y="1501775"/>
            <a:ext cx="5708650" cy="3041650"/>
          </a:xfrm>
          <a:prstGeom prst="wedgeEllipseCallout">
            <a:avLst>
              <a:gd name="adj1" fmla="val -56909"/>
              <a:gd name="adj2" fmla="val 5282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00805" y="2330450"/>
            <a:ext cx="483489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作品以说为主，也可以配图、配乐、创新形式，使作品更加有吸引力。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语音3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662410" y="6425565"/>
            <a:ext cx="529590" cy="432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447088" y="5087818"/>
            <a:ext cx="1294771" cy="16549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94945"/>
            <a:ext cx="999490" cy="9994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1282065"/>
            <a:ext cx="2732405" cy="204978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060" y="1281430"/>
            <a:ext cx="2925445" cy="205041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75" y="3796665"/>
            <a:ext cx="2745740" cy="2059940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060" y="3796665"/>
            <a:ext cx="2925445" cy="2035810"/>
          </a:xfrm>
          <a:prstGeom prst="roundRect">
            <a:avLst/>
          </a:prstGeom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1292860" y="341630"/>
            <a:ext cx="7480300" cy="7067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少先队活动</a:t>
            </a:r>
            <a:r>
              <a:rPr lang="en-US" altLang="zh-CN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红色记忆少年说</a:t>
            </a:r>
            <a:endParaRPr lang="zh-CN" altLang="en-US" sz="4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873173" y="5087818"/>
            <a:ext cx="1294771" cy="16549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9525"/>
            <a:ext cx="1245870" cy="12458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459230" y="167005"/>
            <a:ext cx="30949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EDA711"/>
                </a:solidFill>
                <a:latin typeface="楷体" panose="02010609060101010101" charset="-122"/>
                <a:ea typeface="楷体" panose="02010609060101010101" charset="-122"/>
              </a:rPr>
              <a:t>少先队活动</a:t>
            </a:r>
            <a:endParaRPr lang="zh-CN" altLang="en-US" sz="4000" b="1">
              <a:solidFill>
                <a:srgbClr val="EDA71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55875" y="1384935"/>
            <a:ext cx="7317105" cy="3709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3688080" y="2506980"/>
            <a:ext cx="54171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红色记忆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少年说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873173" y="5087818"/>
            <a:ext cx="1294771" cy="16549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9525"/>
            <a:ext cx="1245870" cy="124587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459230" y="167005"/>
            <a:ext cx="3094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EDA711"/>
                </a:solidFill>
                <a:latin typeface="楷体" panose="02010609060101010101" charset="-122"/>
                <a:ea typeface="楷体" panose="02010609060101010101" charset="-122"/>
              </a:rPr>
              <a:t>少先队活动</a:t>
            </a:r>
            <a:endParaRPr lang="zh-CN" altLang="en-US" sz="3600" b="1">
              <a:solidFill>
                <a:srgbClr val="EDA71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591945" y="3443605"/>
            <a:ext cx="8169910" cy="10160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5676900" y="1200785"/>
            <a:ext cx="0" cy="4506595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79855" y="897255"/>
            <a:ext cx="3924935" cy="2400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49010" y="907415"/>
            <a:ext cx="3712845" cy="239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>
            <p:custDataLst>
              <p:tags r:id="rId9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78585" y="3599180"/>
            <a:ext cx="3926205" cy="235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>
            <p:custDataLst>
              <p:tags r:id="rId10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49010" y="3599180"/>
            <a:ext cx="3712845" cy="2352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887220" y="1384935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红色景点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6482080" y="1384935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物件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809750" y="4178300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时光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482080" y="4178300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人物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873173" y="5087818"/>
            <a:ext cx="1294771" cy="16549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9525"/>
            <a:ext cx="1245870" cy="1245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59230" y="167005"/>
            <a:ext cx="3094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EDA711"/>
                </a:solidFill>
                <a:latin typeface="楷体" panose="02010609060101010101" charset="-122"/>
                <a:ea typeface="楷体" panose="02010609060101010101" charset="-122"/>
              </a:rPr>
              <a:t>少先队活动</a:t>
            </a:r>
            <a:endParaRPr lang="zh-CN" altLang="en-US" sz="3600" b="1">
              <a:solidFill>
                <a:srgbClr val="EDA71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591945" y="3443605"/>
            <a:ext cx="8169910" cy="10160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5676900" y="1200785"/>
            <a:ext cx="0" cy="4506595"/>
          </a:xfrm>
          <a:prstGeom prst="line">
            <a:avLst/>
          </a:prstGeom>
          <a:ln w="28575" cmpd="sng">
            <a:solidFill>
              <a:srgbClr val="FF0309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3" name="图片 102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79855" y="897255"/>
            <a:ext cx="3924935" cy="2400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49010" y="907415"/>
            <a:ext cx="3712845" cy="239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78585" y="3599180"/>
            <a:ext cx="3926205" cy="235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/>
          <p:nvPr>
            <p:custDataLst>
              <p:tags r:id="rId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49010" y="3599180"/>
            <a:ext cx="3712845" cy="2352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887220" y="1384935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红色景点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6482080" y="1384935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物件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1809750" y="4178300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时光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6482080" y="4178300"/>
            <a:ext cx="31686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  <a:r>
              <a:rPr lang="zh-CN" altLang="en-US" sz="5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人物</a:t>
            </a:r>
            <a:endParaRPr lang="zh-CN" altLang="en-US" sz="5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5839" y="5100338"/>
            <a:ext cx="7393379" cy="15163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4"/>
          <a:stretch>
            <a:fillRect/>
          </a:stretch>
        </p:blipFill>
        <p:spPr>
          <a:xfrm>
            <a:off x="0" y="5516011"/>
            <a:ext cx="12192000" cy="1432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8991">
            <a:off x="9447088" y="5087818"/>
            <a:ext cx="1294771" cy="165495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9525"/>
            <a:ext cx="1245870" cy="124587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1459230" y="151130"/>
            <a:ext cx="2810510" cy="1577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857375" y="571500"/>
            <a:ext cx="2354580" cy="7378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红色景点</a:t>
            </a:r>
            <a:endParaRPr lang="zh-CN" altLang="en-US" sz="3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67130" y="163830"/>
            <a:ext cx="1881505" cy="1054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16050" y="438785"/>
            <a:ext cx="153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红色物件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7365" y="3642360"/>
            <a:ext cx="2796540" cy="2796540"/>
          </a:xfrm>
          <a:prstGeom prst="ellipse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3585210" y="1651000"/>
            <a:ext cx="7830820" cy="2315210"/>
          </a:xfrm>
          <a:prstGeom prst="wedgeEllipseCallout">
            <a:avLst>
              <a:gd name="adj1" fmla="val -56909"/>
              <a:gd name="adj2" fmla="val 5282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390390" y="2117090"/>
            <a:ext cx="64433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以“红色物件”为视角，讲述它背后的故事。比如:朱德的扁担、一个粗瓷大碗、一根灯芯、半条被子等。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语音1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55450" y="6438265"/>
            <a:ext cx="336550" cy="419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100000"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sp>
        <p:nvSpPr>
          <p:cNvPr id="6" name="文本框 1"/>
          <p:cNvSpPr txBox="1"/>
          <p:nvPr>
            <p:custDataLst>
              <p:tags r:id="rId2"/>
            </p:custDataLst>
          </p:nvPr>
        </p:nvSpPr>
        <p:spPr>
          <a:xfrm>
            <a:off x="6064161" y="627474"/>
            <a:ext cx="5688632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75000"/>
              </a:lnSpc>
            </a:pPr>
            <a:endParaRPr lang="en-US" altLang="zh-CN" sz="2000" b="1" kern="1300" dirty="0">
              <a:ln w="9525">
                <a:noFill/>
                <a:prstDash val="solid"/>
              </a:ln>
              <a:latin typeface="汉语拼音" panose="020B0604020202020204" pitchFamily="34" charset="0"/>
              <a:ea typeface="楷体" panose="02010609060101010101" charset="-122"/>
              <a:cs typeface="汉语拼音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zh-CN" altLang="en-US" sz="8000" b="1" dirty="0" smtClean="0">
                <a:ln w="9525">
                  <a:noFill/>
                  <a:prstDash val="solid"/>
                </a:ln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6600" b="1" dirty="0" smtClean="0">
                <a:ln w="9525">
                  <a:noFill/>
                  <a:prstDash val="solid"/>
                </a:ln>
                <a:latin typeface="+mn-ea"/>
              </a:rPr>
              <a:t>朱德的扁担</a:t>
            </a:r>
            <a:endParaRPr lang="zh-CN" altLang="en-US" sz="5400" b="1" dirty="0">
              <a:ln w="9525">
                <a:noFill/>
                <a:prstDash val="solid"/>
              </a:ln>
              <a:latin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789077" y="879614"/>
            <a:ext cx="807171" cy="828067"/>
            <a:chOff x="1683888" y="851415"/>
            <a:chExt cx="975013" cy="1000255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88" y="876657"/>
              <a:ext cx="975013" cy="975013"/>
            </a:xfrm>
            <a:prstGeom prst="rect">
              <a:avLst/>
            </a:prstGeom>
          </p:spPr>
        </p:pic>
        <p:sp>
          <p:nvSpPr>
            <p:cNvPr id="15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1732156" y="851415"/>
              <a:ext cx="908526" cy="92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 dirty="0" smtClean="0">
                  <a:solidFill>
                    <a:srgbClr val="FF6E00"/>
                  </a:solidFill>
                  <a:latin typeface="楷体" panose="02010609060101010101" charset="-122"/>
                  <a:ea typeface="楷体" panose="02010609060101010101" charset="-122"/>
                </a:rPr>
                <a:t>16</a:t>
              </a:r>
              <a:endParaRPr kumimoji="1" lang="zh-CN" altLang="en-US" sz="4800" b="1" dirty="0">
                <a:solidFill>
                  <a:srgbClr val="FF6E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b="709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72125" y="966470"/>
            <a:ext cx="6289040" cy="15328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r>
              <a:rPr lang="en-US" altLang="zh-CN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5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朱德的扁担</a:t>
            </a:r>
            <a:r>
              <a:rPr lang="zh-CN" altLang="en-US" sz="5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en-US" sz="5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855" y="966470"/>
            <a:ext cx="1989455" cy="1598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84480"/>
            <a:ext cx="730408" cy="933598"/>
          </a:xfrm>
          <a:prstGeom prst="rect">
            <a:avLst/>
          </a:prstGeom>
        </p:spPr>
      </p:pic>
      <p:sp>
        <p:nvSpPr>
          <p:cNvPr id="6" name="文本框 1"/>
          <p:cNvSpPr txBox="1"/>
          <p:nvPr>
            <p:custDataLst>
              <p:tags r:id="rId2"/>
            </p:custDataLst>
          </p:nvPr>
        </p:nvSpPr>
        <p:spPr>
          <a:xfrm>
            <a:off x="6064161" y="627474"/>
            <a:ext cx="5688632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75000"/>
              </a:lnSpc>
            </a:pPr>
            <a:endParaRPr lang="en-US" altLang="zh-CN" sz="2000" b="1" kern="1300" dirty="0">
              <a:ln w="9525">
                <a:noFill/>
                <a:prstDash val="solid"/>
              </a:ln>
              <a:latin typeface="汉语拼音" panose="020B0604020202020204" pitchFamily="34" charset="0"/>
              <a:ea typeface="楷体" panose="02010609060101010101" charset="-122"/>
              <a:cs typeface="汉语拼音" panose="020B0604020202020204" pitchFamily="34" charset="0"/>
            </a:endParaRPr>
          </a:p>
          <a:p>
            <a:pPr>
              <a:lnSpc>
                <a:spcPct val="75000"/>
              </a:lnSpc>
            </a:pPr>
            <a:r>
              <a:rPr lang="zh-CN" altLang="en-US" sz="8000" b="1" dirty="0" smtClean="0">
                <a:ln w="9525">
                  <a:noFill/>
                  <a:prstDash val="solid"/>
                </a:ln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6600" b="1" dirty="0" smtClean="0">
                <a:ln w="9525">
                  <a:noFill/>
                  <a:prstDash val="solid"/>
                </a:ln>
                <a:latin typeface="+mn-ea"/>
              </a:rPr>
              <a:t>朱德的扁担</a:t>
            </a:r>
            <a:endParaRPr lang="zh-CN" altLang="en-US" sz="5400" b="1" dirty="0">
              <a:ln w="9525">
                <a:noFill/>
                <a:prstDash val="solid"/>
              </a:ln>
              <a:latin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789077" y="879614"/>
            <a:ext cx="807171" cy="828067"/>
            <a:chOff x="1683888" y="851415"/>
            <a:chExt cx="975013" cy="1000255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88" y="876657"/>
              <a:ext cx="975013" cy="975013"/>
            </a:xfrm>
            <a:prstGeom prst="rect">
              <a:avLst/>
            </a:prstGeom>
          </p:spPr>
        </p:pic>
        <p:sp>
          <p:nvSpPr>
            <p:cNvPr id="15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1732156" y="851415"/>
              <a:ext cx="908526" cy="92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 dirty="0" smtClean="0">
                  <a:solidFill>
                    <a:srgbClr val="FF6E00"/>
                  </a:solidFill>
                  <a:latin typeface="楷体" panose="02010609060101010101" charset="-122"/>
                  <a:ea typeface="楷体" panose="02010609060101010101" charset="-122"/>
                </a:rPr>
                <a:t>16</a:t>
              </a:r>
              <a:endParaRPr kumimoji="1" lang="zh-CN" altLang="en-US" sz="4800" b="1" dirty="0">
                <a:solidFill>
                  <a:srgbClr val="FF6E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b="709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426710" y="966470"/>
            <a:ext cx="6434455" cy="1599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p>
            <a:pPr algn="ctr"/>
            <a:r>
              <a:rPr lang="en-US" altLang="zh-CN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altLang="zh-CN" sz="4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biǎn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dɑn</a:t>
            </a:r>
            <a:r>
              <a:rPr lang="en-US" altLang="zh-CN" sz="4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en-US" altLang="zh-CN" sz="44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r>
              <a:rPr lang="en-US" altLang="zh-CN" sz="5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5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朱德的</a:t>
            </a:r>
            <a:r>
              <a:rPr lang="zh-CN" altLang="en-US" sz="5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扁担 </a:t>
            </a:r>
            <a:endParaRPr lang="zh-CN" altLang="en-US" sz="5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710" y="967105"/>
            <a:ext cx="1989455" cy="1598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880" y="467360"/>
            <a:ext cx="11511280" cy="610616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" y="284480"/>
            <a:ext cx="839470" cy="1073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85" y="1760220"/>
            <a:ext cx="2544445" cy="35204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99000" y="1585595"/>
            <a:ext cx="5998845" cy="3403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朱德（</a:t>
            </a:r>
            <a:r>
              <a:rPr lang="en-US" altLang="zh-CN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1886-1976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lang="zh-CN" altLang="en-US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1928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年，朱德同志带领队伍到井冈山，跟毛泽东同志带领的队伍胜利会师，成立了中国工农红军第四军，朱德担任军长，深受人民的爱戴。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5*10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88*186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87*11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commondata" val="eyJoZGlkIjoiOGRmNTRhNWEyMjkzNzU2ZDlkZjdhMjU4NWU4ZGFmMzE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809</Words>
  <Application>WPS 演示</Application>
  <PresentationFormat>宽屏</PresentationFormat>
  <Paragraphs>148</Paragraphs>
  <Slides>31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Arial</vt:lpstr>
      <vt:lpstr>宋体</vt:lpstr>
      <vt:lpstr>Wingdings</vt:lpstr>
      <vt:lpstr>楷体</vt:lpstr>
      <vt:lpstr>微软雅黑</vt:lpstr>
      <vt:lpstr>汉语拼音</vt:lpstr>
      <vt:lpstr>Arial Unicode MS</vt:lpstr>
      <vt:lpstr>等线 Light</vt:lpstr>
      <vt:lpstr>等线</vt:lpstr>
      <vt:lpstr>Calibri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Huahua</dc:creator>
  <cp:lastModifiedBy>hp</cp:lastModifiedBy>
  <cp:revision>89</cp:revision>
  <dcterms:created xsi:type="dcterms:W3CDTF">2020-10-12T15:04:00Z</dcterms:created>
  <dcterms:modified xsi:type="dcterms:W3CDTF">2023-11-08T08:04:49Z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AD51C8ACB33A462683AF3808A20357A8_13</vt:lpwstr>
  </property>
  <property fmtid="{D5CDD505-2E9C-101B-9397-08002B2CF9AE}" pid="3" name="KSOProductBuildVer">
    <vt:lpwstr>2052-12.1.0.15712</vt:lpwstr>
  </property>
</Properties>
</file>