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83" r:id="rId3"/>
    <p:sldId id="438" r:id="rId5"/>
    <p:sldId id="325" r:id="rId6"/>
    <p:sldId id="327" r:id="rId7"/>
    <p:sldId id="416" r:id="rId8"/>
    <p:sldId id="417" r:id="rId9"/>
    <p:sldId id="326" r:id="rId10"/>
    <p:sldId id="329" r:id="rId11"/>
    <p:sldId id="330" r:id="rId12"/>
    <p:sldId id="420" r:id="rId13"/>
    <p:sldId id="422" r:id="rId14"/>
    <p:sldId id="423" r:id="rId15"/>
    <p:sldId id="334" r:id="rId16"/>
    <p:sldId id="428" r:id="rId17"/>
    <p:sldId id="341" r:id="rId18"/>
    <p:sldId id="427" r:id="rId19"/>
    <p:sldId id="421" r:id="rId20"/>
    <p:sldId id="437" r:id="rId21"/>
    <p:sldId id="439" r:id="rId22"/>
    <p:sldId id="342" r:id="rId23"/>
    <p:sldId id="343" r:id="rId24"/>
    <p:sldId id="344" r:id="rId25"/>
    <p:sldId id="345" r:id="rId26"/>
    <p:sldId id="264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薛 华林" initials="薛" lastIdx="0" clrIdx="0"/>
  <p:cmAuthor id="0" name="shx" initials="" lastIdx="0" clrIdx="0"/>
  <p:cmAuthor id="3" name="姜伟光" initials="" lastIdx="0" clrIdx="0"/>
  <p:cmAuthor id="4" name="雨林木风" initials="" lastIdx="0" clrIdx="0"/>
  <p:cmAuthor id="5" name="hp" initials="h" lastIdx="0" clrIdx="4"/>
  <p:cmAuthor id="6" name="宋洁然" initials="" lastIdx="0" clrIdx="1"/>
  <p:cmAuthor id="7" name="ming qiu" initials="" lastIdx="0" clrIdx="1"/>
  <p:cmAuthor id="9" name="86158" initials="8" lastIdx="0" clrIdx="8"/>
  <p:cmAuthor id="10" name="yyyaogd@126.com" initials="y" lastIdx="0" clrIdx="0"/>
  <p:cmAuthor id="11" name="wucj" initials="w" lastIdx="0" clrIdx="0"/>
  <p:cmAuthor id="12" name="SkyUser" initials="S" lastIdx="0" clrIdx="0"/>
  <p:cmAuthor id="13" name="54410" initials="5" lastIdx="0" clrIdx="12"/>
  <p:cmAuthor id="14" name="珠珠的电脑" initials="珠" lastIdx="0" clrIdx="13"/>
  <p:cmAuthor id="15" name="admin" initials="a" lastIdx="0" clrIdx="14"/>
  <p:cmAuthor id="17" name="86187" initials="8" lastIdx="0" clrIdx="16"/>
  <p:cmAuthor id="18" name="宁鹏鹏" initials="宁" lastIdx="0" clrIdx="1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DB73"/>
    <a:srgbClr val="AFB42B"/>
    <a:srgbClr val="418185"/>
    <a:srgbClr val="C62E00"/>
    <a:srgbClr val="FF602F"/>
    <a:srgbClr val="80CBC4"/>
    <a:srgbClr val="FFAB91"/>
    <a:srgbClr val="F8FCFE"/>
    <a:srgbClr val="FFF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96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A1213-243B-41A0-99D0-9B1885BAA6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B6F98-3D1B-4137-B09D-D47859F303C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B6F98-3D1B-4137-B09D-D47859F303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CD6F-8061-4005-97FE-B262F2E803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FA59D-26C9-4C10-879A-FFB032FC77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605E6-D6B1-4535-91E7-7AF3C5A2AD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934682-CEFE-47FE-B68E-2EFF6546B3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/>
          <p:nvPr userDrawn="1"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8" name="副标题 2"/>
          <p:cNvSpPr txBox="1"/>
          <p:nvPr userDrawn="1"/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605E6-D6B1-4535-91E7-7AF3C5A2AD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934682-CEFE-47FE-B68E-2EFF6546B3B6}" type="slidenum">
              <a:rPr lang="zh-CN" altLang="en-US" smtClean="0"/>
            </a:fld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0"/>
            <a:ext cx="6066263" cy="6858000"/>
          </a:xfrm>
          <a:prstGeom prst="rect">
            <a:avLst/>
          </a:prstGeom>
          <a:solidFill>
            <a:srgbClr val="FFAB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6066263" y="0"/>
            <a:ext cx="6125737" cy="6858000"/>
          </a:xfrm>
          <a:prstGeom prst="rect">
            <a:avLst/>
          </a:prstGeom>
          <a:solidFill>
            <a:srgbClr val="AFB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89210" y="156090"/>
            <a:ext cx="12032165" cy="6601574"/>
            <a:chOff x="89210" y="156090"/>
            <a:chExt cx="12032165" cy="6601574"/>
          </a:xfrm>
        </p:grpSpPr>
        <p:sp>
          <p:nvSpPr>
            <p:cNvPr id="15" name="矩形 14"/>
            <p:cNvSpPr/>
            <p:nvPr/>
          </p:nvSpPr>
          <p:spPr>
            <a:xfrm>
              <a:off x="345687" y="156090"/>
              <a:ext cx="11519211" cy="6579271"/>
            </a:xfrm>
            <a:prstGeom prst="rect">
              <a:avLst/>
            </a:prstGeom>
            <a:solidFill>
              <a:srgbClr val="F8F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 descr="图片包含 事情&#10;&#10;已生成高可信度的说明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44" t="6512" r="-130" b="11130"/>
            <a:stretch>
              <a:fillRect/>
            </a:stretch>
          </p:blipFill>
          <p:spPr>
            <a:xfrm>
              <a:off x="11864898" y="156090"/>
              <a:ext cx="256477" cy="6601574"/>
            </a:xfrm>
            <a:prstGeom prst="rect">
              <a:avLst/>
            </a:prstGeom>
          </p:spPr>
        </p:pic>
        <p:pic>
          <p:nvPicPr>
            <p:cNvPr id="17" name="图片 16" descr="图片包含 事情&#10;&#10;已生成高可信度的说明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44" t="6512" r="-130" b="11130"/>
            <a:stretch>
              <a:fillRect/>
            </a:stretch>
          </p:blipFill>
          <p:spPr>
            <a:xfrm flipH="1">
              <a:off x="89210" y="156090"/>
              <a:ext cx="256477" cy="6601574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image" Target="../media/image3.jpe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image" Target="../media/image4.png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44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61.xml"/><Relationship Id="rId7" Type="http://schemas.openxmlformats.org/officeDocument/2006/relationships/image" Target="../media/image23.png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tags" Target="../tags/tag58.xml"/><Relationship Id="rId1" Type="http://schemas.openxmlformats.org/officeDocument/2006/relationships/tags" Target="../tags/tag57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tags" Target="../tags/tag6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image" Target="../media/image26.png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79.xml"/><Relationship Id="rId17" Type="http://schemas.openxmlformats.org/officeDocument/2006/relationships/image" Target="../media/image4.png"/><Relationship Id="rId16" Type="http://schemas.openxmlformats.org/officeDocument/2006/relationships/tags" Target="../tags/tag78.xml"/><Relationship Id="rId15" Type="http://schemas.openxmlformats.org/officeDocument/2006/relationships/tags" Target="../tags/tag77.xml"/><Relationship Id="rId14" Type="http://schemas.openxmlformats.org/officeDocument/2006/relationships/tags" Target="../tags/tag76.xml"/><Relationship Id="rId13" Type="http://schemas.openxmlformats.org/officeDocument/2006/relationships/tags" Target="../tags/tag75.xml"/><Relationship Id="rId12" Type="http://schemas.openxmlformats.org/officeDocument/2006/relationships/tags" Target="../tags/tag74.xml"/><Relationship Id="rId11" Type="http://schemas.openxmlformats.org/officeDocument/2006/relationships/image" Target="../media/image3.jpeg"/><Relationship Id="rId10" Type="http://schemas.openxmlformats.org/officeDocument/2006/relationships/tags" Target="../tags/tag73.xml"/><Relationship Id="rId1" Type="http://schemas.openxmlformats.org/officeDocument/2006/relationships/tags" Target="../tags/tag66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image" Target="../media/image29.jpeg"/><Relationship Id="rId7" Type="http://schemas.openxmlformats.org/officeDocument/2006/relationships/tags" Target="../tags/tag8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8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jpeg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jpeg"/><Relationship Id="rId1" Type="http://schemas.openxmlformats.org/officeDocument/2006/relationships/tags" Target="../tags/tag8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image" Target="../media/image32.png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tags" Target="../tags/tag14.xml"/><Relationship Id="rId3" Type="http://schemas.openxmlformats.org/officeDocument/2006/relationships/image" Target="../media/image7.png"/><Relationship Id="rId2" Type="http://schemas.openxmlformats.org/officeDocument/2006/relationships/tags" Target="../tags/tag13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tags" Target="../tags/tag15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tags" Target="../tags/tag16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3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29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image" Target="../media/image16.png"/><Relationship Id="rId3" Type="http://schemas.openxmlformats.org/officeDocument/2006/relationships/tags" Target="../tags/tag31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image" Target="../media/image17.jpe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tags" Target="../tags/tag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14850" y="1092835"/>
            <a:ext cx="3136900" cy="2507615"/>
          </a:xfrm>
          <a:prstGeom prst="rect">
            <a:avLst/>
          </a:prstGeom>
        </p:spPr>
      </p:pic>
      <p:sp>
        <p:nvSpPr>
          <p:cNvPr id="23556" name="矩形 25604"/>
          <p:cNvSpPr/>
          <p:nvPr>
            <p:custDataLst>
              <p:tags r:id="rId2"/>
            </p:custDataLst>
          </p:nvPr>
        </p:nvSpPr>
        <p:spPr>
          <a:xfrm>
            <a:off x="8359775" y="3601085"/>
            <a:ext cx="2505710" cy="749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>
            <a:noAutofit/>
          </a:bodyPr>
          <a:lstStyle/>
          <a:p>
            <a:r>
              <a:rPr lang="zh-CN" altLang="en-US" sz="4400" b="1">
                <a:latin typeface="楷体" panose="02010609060101010101" pitchFamily="49" charset="-122"/>
                <a:ea typeface="楷体" panose="02010609060101010101" pitchFamily="49" charset="-122"/>
              </a:rPr>
              <a:t>吃到柠檬</a:t>
            </a:r>
            <a:endParaRPr lang="zh-CN" altLang="en-US" sz="4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558" name="矩形 25606"/>
          <p:cNvSpPr/>
          <p:nvPr>
            <p:custDataLst>
              <p:tags r:id="rId3"/>
            </p:custDataLst>
          </p:nvPr>
        </p:nvSpPr>
        <p:spPr>
          <a:xfrm>
            <a:off x="1611630" y="3582035"/>
            <a:ext cx="2433955" cy="7683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zh-CN" altLang="en-US" sz="4400" b="1">
                <a:latin typeface="楷体" panose="02010609060101010101" pitchFamily="49" charset="-122"/>
                <a:ea typeface="楷体" panose="02010609060101010101" pitchFamily="49" charset="-122"/>
              </a:rPr>
              <a:t>谈到柠檬</a:t>
            </a:r>
            <a:endParaRPr lang="zh-CN" altLang="en-US" sz="4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566" name="矩形 25614"/>
          <p:cNvSpPr/>
          <p:nvPr>
            <p:custDataLst>
              <p:tags r:id="rId4"/>
            </p:custDataLst>
          </p:nvPr>
        </p:nvSpPr>
        <p:spPr>
          <a:xfrm>
            <a:off x="4940935" y="3582035"/>
            <a:ext cx="2447925" cy="7683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zh-CN" altLang="en-US" sz="4400" b="1">
                <a:latin typeface="楷体" panose="02010609060101010101" pitchFamily="49" charset="-122"/>
                <a:ea typeface="楷体" panose="02010609060101010101" pitchFamily="49" charset="-122"/>
              </a:rPr>
              <a:t>看到柠檬</a:t>
            </a:r>
            <a:endParaRPr lang="zh-CN" altLang="en-US" sz="4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208010" y="1396365"/>
            <a:ext cx="2732405" cy="2094865"/>
            <a:chOff x="12917" y="1771"/>
            <a:chExt cx="4586" cy="3480"/>
          </a:xfrm>
        </p:grpSpPr>
        <p:pic>
          <p:nvPicPr>
            <p:cNvPr id="39" name="图片 2562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2917" y="1771"/>
              <a:ext cx="4587" cy="348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0" name="椭圆 25628"/>
            <p:cNvSpPr/>
            <p:nvPr>
              <p:custDataLst>
                <p:tags r:id="rId7"/>
              </p:custDataLst>
            </p:nvPr>
          </p:nvSpPr>
          <p:spPr>
            <a:xfrm>
              <a:off x="15854" y="4453"/>
              <a:ext cx="343" cy="225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1" name="椭圆 25629"/>
            <p:cNvSpPr/>
            <p:nvPr>
              <p:custDataLst>
                <p:tags r:id="rId8"/>
              </p:custDataLst>
            </p:nvPr>
          </p:nvSpPr>
          <p:spPr>
            <a:xfrm>
              <a:off x="14796" y="4334"/>
              <a:ext cx="340" cy="225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2" name="椭圆 25630"/>
            <p:cNvSpPr/>
            <p:nvPr>
              <p:custDataLst>
                <p:tags r:id="rId9"/>
              </p:custDataLst>
            </p:nvPr>
          </p:nvSpPr>
          <p:spPr>
            <a:xfrm>
              <a:off x="14422" y="4228"/>
              <a:ext cx="340" cy="225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3" name="椭圆 25631"/>
            <p:cNvSpPr/>
            <p:nvPr>
              <p:custDataLst>
                <p:tags r:id="rId10"/>
              </p:custDataLst>
            </p:nvPr>
          </p:nvSpPr>
          <p:spPr>
            <a:xfrm>
              <a:off x="14899" y="3199"/>
              <a:ext cx="225" cy="113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4" name="椭圆 25632"/>
            <p:cNvSpPr/>
            <p:nvPr>
              <p:custDataLst>
                <p:tags r:id="rId11"/>
              </p:custDataLst>
            </p:nvPr>
          </p:nvSpPr>
          <p:spPr>
            <a:xfrm>
              <a:off x="15432" y="3769"/>
              <a:ext cx="225" cy="113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2"/>
          <a:srcRect t="11200"/>
          <a:stretch>
            <a:fillRect/>
          </a:stretch>
        </p:blipFill>
        <p:spPr>
          <a:xfrm>
            <a:off x="1611630" y="1278890"/>
            <a:ext cx="2346960" cy="2135505"/>
          </a:xfrm>
          <a:prstGeom prst="rect">
            <a:avLst/>
          </a:prstGeom>
        </p:spPr>
      </p:pic>
      <p:cxnSp>
        <p:nvCxnSpPr>
          <p:cNvPr id="2" name="直接箭头连接符 1"/>
          <p:cNvCxnSpPr>
            <a:stCxn id="23558" idx="2"/>
          </p:cNvCxnSpPr>
          <p:nvPr/>
        </p:nvCxnSpPr>
        <p:spPr>
          <a:xfrm>
            <a:off x="2828925" y="4350385"/>
            <a:ext cx="3115310" cy="1174750"/>
          </a:xfrm>
          <a:prstGeom prst="straightConnector1">
            <a:avLst/>
          </a:prstGeom>
          <a:ln w="28575"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箭头连接符 3"/>
          <p:cNvCxnSpPr>
            <a:stCxn id="23566" idx="2"/>
            <a:endCxn id="7" idx="0"/>
          </p:cNvCxnSpPr>
          <p:nvPr/>
        </p:nvCxnSpPr>
        <p:spPr>
          <a:xfrm>
            <a:off x="6165215" y="4350385"/>
            <a:ext cx="0" cy="121031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箭头连接符 4"/>
          <p:cNvCxnSpPr>
            <a:stCxn id="23556" idx="2"/>
          </p:cNvCxnSpPr>
          <p:nvPr/>
        </p:nvCxnSpPr>
        <p:spPr>
          <a:xfrm flipH="1">
            <a:off x="6473825" y="4350385"/>
            <a:ext cx="3138805" cy="1311275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矩形 25614"/>
          <p:cNvSpPr/>
          <p:nvPr>
            <p:custDataLst>
              <p:tags r:id="rId13"/>
            </p:custDataLst>
          </p:nvPr>
        </p:nvSpPr>
        <p:spPr>
          <a:xfrm>
            <a:off x="4940935" y="5560695"/>
            <a:ext cx="2447925" cy="7683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zh-CN" altLang="en-US" sz="4400" b="1">
                <a:latin typeface="楷体" panose="02010609060101010101" pitchFamily="49" charset="-122"/>
                <a:ea typeface="楷体" panose="02010609060101010101" pitchFamily="49" charset="-122"/>
              </a:rPr>
              <a:t>唾液分泌</a:t>
            </a:r>
            <a:endParaRPr lang="zh-CN" altLang="en-US" sz="4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88860" y="5657215"/>
            <a:ext cx="4456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（受</a:t>
            </a:r>
            <a:r>
              <a:rPr lang="zh-CN" altLang="en-US" sz="3200" b="1">
                <a:solidFill>
                  <a:srgbClr val="FF0000"/>
                </a:solidFill>
              </a:rPr>
              <a:t>神经系统</a:t>
            </a:r>
            <a:r>
              <a:rPr lang="zh-CN" altLang="en-US" sz="2400" b="1"/>
              <a:t>的控制和调节）</a:t>
            </a:r>
            <a:endParaRPr lang="zh-CN" altLang="en-US" sz="2400" b="1"/>
          </a:p>
        </p:txBody>
      </p:sp>
      <p:sp>
        <p:nvSpPr>
          <p:cNvPr id="10" name="文本框 9"/>
          <p:cNvSpPr txBox="1"/>
          <p:nvPr/>
        </p:nvSpPr>
        <p:spPr>
          <a:xfrm>
            <a:off x="2609850" y="466090"/>
            <a:ext cx="7491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highlight>
                  <a:srgbClr val="FFFF00"/>
                </a:highlight>
              </a:rPr>
              <a:t>这些现象是属于</a:t>
            </a:r>
            <a:r>
              <a:rPr lang="zh-CN" altLang="en-US" sz="3600" b="1">
                <a:solidFill>
                  <a:srgbClr val="FF0000"/>
                </a:solidFill>
                <a:highlight>
                  <a:srgbClr val="FFFF00"/>
                </a:highlight>
              </a:rPr>
              <a:t>同一种</a:t>
            </a:r>
            <a:r>
              <a:rPr lang="zh-CN" altLang="en-US" sz="3600">
                <a:highlight>
                  <a:srgbClr val="FFFF00"/>
                </a:highlight>
              </a:rPr>
              <a:t>神经活动吗？</a:t>
            </a:r>
            <a:endParaRPr lang="zh-CN" altLang="en-US" sz="3600">
              <a:highlight>
                <a:srgbClr val="FFFF00"/>
              </a:highlight>
            </a:endParaRPr>
          </a:p>
        </p:txBody>
      </p:sp>
    </p:spTree>
    <p:custDataLst>
      <p:tags r:id="rId1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 animBg="1"/>
      <p:bldP spid="23566" grpId="0" animBg="1"/>
      <p:bldP spid="23556" grpId="0" bldLvl="0" animBg="1"/>
      <p:bldP spid="23558" grpId="1" animBg="1"/>
      <p:bldP spid="23566" grpId="1" animBg="1"/>
      <p:bldP spid="23556" grpId="1" animBg="1"/>
      <p:bldP spid="7" grpId="1" animBg="1"/>
      <p:bldP spid="7" grpId="2" animBg="1"/>
      <p:bldP spid="8" grpId="0"/>
      <p:bldP spid="8" grpId="1"/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>
            <p:custDataLst>
              <p:tags r:id="rId1"/>
            </p:custDataLst>
          </p:nvPr>
        </p:nvSpPr>
        <p:spPr>
          <a:xfrm>
            <a:off x="450850" y="419735"/>
            <a:ext cx="5931535" cy="82613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b="1">
                <a:latin typeface="+mj-ea"/>
                <a:ea typeface="+mj-ea"/>
                <a:cs typeface="+mj-ea"/>
              </a:rPr>
              <a:t>活动</a:t>
            </a:r>
            <a:r>
              <a:rPr lang="en-US" altLang="zh-CN" sz="3600" b="1">
                <a:latin typeface="+mj-ea"/>
                <a:ea typeface="+mj-ea"/>
                <a:cs typeface="+mj-ea"/>
              </a:rPr>
              <a:t>——</a:t>
            </a:r>
            <a:r>
              <a:rPr lang="zh-CN" altLang="en-US" sz="3600" b="1">
                <a:latin typeface="+mj-ea"/>
                <a:ea typeface="+mj-ea"/>
                <a:cs typeface="+mj-ea"/>
              </a:rPr>
              <a:t>反射弧模型的制作</a:t>
            </a:r>
            <a:endParaRPr lang="zh-CN" altLang="en-US" sz="3600" b="1">
              <a:latin typeface="+mj-ea"/>
              <a:ea typeface="+mj-ea"/>
              <a:cs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573"/>
          <a:stretch>
            <a:fillRect/>
          </a:stretch>
        </p:blipFill>
        <p:spPr>
          <a:xfrm>
            <a:off x="7058025" y="2540000"/>
            <a:ext cx="2298700" cy="2245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6725" y="2599055"/>
            <a:ext cx="2028190" cy="21869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43915" y="1000125"/>
            <a:ext cx="4855210" cy="52406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lnSpc>
                <a:spcPct val="200000"/>
              </a:lnSpc>
              <a:buFont typeface="Wingdings" panose="05000000000000000000" charset="0"/>
              <a:buNone/>
            </a:pPr>
            <a:endParaRPr lang="zh-CN" altLang="en-US" sz="2400"/>
          </a:p>
          <a:p>
            <a:pPr marL="285750" indent="-285750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zh-CN" altLang="en-US" sz="2400" b="1"/>
              <a:t>材料：</a:t>
            </a:r>
            <a:r>
              <a:rPr lang="zh-CN" altLang="en-US" sz="2400"/>
              <a:t>透明塑料管、不同颜色的橡皮泥、纸板等。</a:t>
            </a:r>
            <a:endParaRPr lang="zh-CN" altLang="en-US" sz="2400"/>
          </a:p>
          <a:p>
            <a:pPr marL="285750" indent="-285750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zh-CN" altLang="en-US" sz="2400">
                <a:sym typeface="+mn-ea"/>
              </a:rPr>
              <a:t>每六人为一组。小组内讨论如何制作反射弧模型，分工合作模型。</a:t>
            </a:r>
            <a:endParaRPr lang="zh-CN" altLang="en-US" sz="2400">
              <a:sym typeface="+mn-ea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zh-CN" altLang="en-US" sz="2400">
                <a:sym typeface="+mn-ea"/>
              </a:rPr>
              <a:t>限时</a:t>
            </a:r>
            <a:r>
              <a:rPr lang="en-US" altLang="zh-CN" sz="2400">
                <a:sym typeface="+mn-ea"/>
              </a:rPr>
              <a:t>15</a:t>
            </a:r>
            <a:r>
              <a:rPr lang="zh-CN" altLang="en-US" sz="2400">
                <a:sym typeface="+mn-ea"/>
              </a:rPr>
              <a:t>分钟。</a:t>
            </a:r>
            <a:endParaRPr lang="zh-CN" altLang="en-US" sz="2400">
              <a:sym typeface="+mn-ea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charset="0"/>
              <a:buChar char="Ø"/>
            </a:pPr>
            <a:endParaRPr lang="zh-CN" altLang="en-US" sz="2400">
              <a:sym typeface="+mn-ea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charset="0"/>
              <a:buChar char="Ø"/>
            </a:pPr>
            <a:endParaRPr lang="zh-CN" altLang="en-US" sz="2400"/>
          </a:p>
          <a:p>
            <a:pPr marL="285750" indent="-285750">
              <a:lnSpc>
                <a:spcPct val="200000"/>
              </a:lnSpc>
              <a:buFont typeface="Wingdings" panose="05000000000000000000" charset="0"/>
              <a:buChar char="Ø"/>
            </a:pPr>
            <a:endParaRPr lang="zh-CN" altLang="en-US" sz="2000"/>
          </a:p>
          <a:p>
            <a:endParaRPr lang="zh-CN" altLang="en-US" sz="20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t="5020"/>
          <a:stretch>
            <a:fillRect/>
          </a:stretch>
        </p:blipFill>
        <p:spPr>
          <a:xfrm>
            <a:off x="6597650" y="496570"/>
            <a:ext cx="5117465" cy="2102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4" name="直接箭头连接符 23"/>
          <p:cNvCxnSpPr/>
          <p:nvPr/>
        </p:nvCxnSpPr>
        <p:spPr>
          <a:xfrm flipV="1">
            <a:off x="7011035" y="2577465"/>
            <a:ext cx="1939290" cy="9525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箭头连接符 4"/>
          <p:cNvCxnSpPr/>
          <p:nvPr>
            <p:custDataLst>
              <p:tags r:id="rId1"/>
            </p:custDataLst>
          </p:nvPr>
        </p:nvCxnSpPr>
        <p:spPr>
          <a:xfrm flipH="1" flipV="1">
            <a:off x="1748473" y="3031173"/>
            <a:ext cx="6350" cy="384175"/>
          </a:xfrm>
          <a:prstGeom prst="line">
            <a:avLst/>
          </a:prstGeom>
          <a:noFill/>
          <a:ln w="28575">
            <a:solidFill>
              <a:schemeClr val="accent1"/>
            </a:solidFill>
            <a:miter lim="800000"/>
            <a:tailEnd type="triangle"/>
          </a:ln>
        </p:spPr>
      </p:cxnSp>
      <p:sp>
        <p:nvSpPr>
          <p:cNvPr id="13" name="圆角矩形 8"/>
          <p:cNvSpPr/>
          <p:nvPr>
            <p:custDataLst>
              <p:tags r:id="rId2"/>
            </p:custDataLst>
          </p:nvPr>
        </p:nvSpPr>
        <p:spPr>
          <a:xfrm>
            <a:off x="1550035" y="3391535"/>
            <a:ext cx="1152525" cy="4794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r>
              <a:rPr lang="zh-CN" altLang="en-US" sz="2400" spc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刺激</a:t>
            </a:r>
            <a:endParaRPr lang="zh-CN" altLang="en-US" sz="240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4" name="直接箭头连接符 6"/>
          <p:cNvCxnSpPr>
            <a:endCxn id="15" idx="0"/>
          </p:cNvCxnSpPr>
          <p:nvPr>
            <p:custDataLst>
              <p:tags r:id="rId3"/>
            </p:custDataLst>
          </p:nvPr>
        </p:nvCxnSpPr>
        <p:spPr>
          <a:xfrm>
            <a:off x="10032048" y="3031173"/>
            <a:ext cx="0" cy="390525"/>
          </a:xfrm>
          <a:prstGeom prst="line">
            <a:avLst/>
          </a:prstGeom>
          <a:noFill/>
          <a:ln w="28575">
            <a:solidFill>
              <a:schemeClr val="accent1"/>
            </a:solidFill>
            <a:miter lim="800000"/>
            <a:tailEnd type="triangle"/>
          </a:ln>
        </p:spPr>
      </p:cxnSp>
      <p:sp>
        <p:nvSpPr>
          <p:cNvPr id="15" name="圆角矩形 44"/>
          <p:cNvSpPr/>
          <p:nvPr>
            <p:custDataLst>
              <p:tags r:id="rId4"/>
            </p:custDataLst>
          </p:nvPr>
        </p:nvSpPr>
        <p:spPr>
          <a:xfrm>
            <a:off x="9455785" y="3421698"/>
            <a:ext cx="1152525" cy="4794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r>
              <a:rPr lang="zh-CN" altLang="en-US" sz="2400" spc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反应</a:t>
            </a:r>
            <a:endParaRPr lang="zh-CN" altLang="en-US" sz="240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6" name="直接箭头连接符 10"/>
          <p:cNvCxnSpPr/>
          <p:nvPr>
            <p:custDataLst>
              <p:tags r:id="rId5"/>
            </p:custDataLst>
          </p:nvPr>
        </p:nvCxnSpPr>
        <p:spPr>
          <a:xfrm>
            <a:off x="2702560" y="3674110"/>
            <a:ext cx="6753225" cy="0"/>
          </a:xfrm>
          <a:prstGeom prst="line">
            <a:avLst/>
          </a:prstGeom>
          <a:noFill/>
          <a:ln w="28575">
            <a:solidFill>
              <a:schemeClr val="accent1"/>
            </a:solidFill>
            <a:prstDash val="sysDot"/>
            <a:miter lim="800000"/>
            <a:tailEnd type="triangle"/>
          </a:ln>
        </p:spPr>
      </p:cxnSp>
      <p:sp>
        <p:nvSpPr>
          <p:cNvPr id="17" name="流程图: 离页连接符 16"/>
          <p:cNvSpPr/>
          <p:nvPr/>
        </p:nvSpPr>
        <p:spPr>
          <a:xfrm rot="16200000">
            <a:off x="1891665" y="1750695"/>
            <a:ext cx="869950" cy="1691005"/>
          </a:xfrm>
          <a:prstGeom prst="flowChartOffpageConnector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流程图: 离页连接符 26"/>
          <p:cNvSpPr/>
          <p:nvPr/>
        </p:nvSpPr>
        <p:spPr>
          <a:xfrm rot="16200000">
            <a:off x="1850390" y="1687195"/>
            <a:ext cx="869950" cy="1664970"/>
          </a:xfrm>
          <a:prstGeom prst="flowChartOffpageConnector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586865" y="2289810"/>
            <a:ext cx="1203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感受器</a:t>
            </a:r>
            <a:endParaRPr lang="zh-CN" altLang="en-US" sz="2400"/>
          </a:p>
        </p:txBody>
      </p:sp>
      <p:sp>
        <p:nvSpPr>
          <p:cNvPr id="19" name="流程图: 离页连接符 18"/>
          <p:cNvSpPr/>
          <p:nvPr/>
        </p:nvSpPr>
        <p:spPr>
          <a:xfrm rot="16200000">
            <a:off x="5634990" y="1556385"/>
            <a:ext cx="869950" cy="2081530"/>
          </a:xfrm>
          <a:prstGeom prst="flowChartOffpageConnector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流程图: 离页连接符 24"/>
          <p:cNvSpPr/>
          <p:nvPr/>
        </p:nvSpPr>
        <p:spPr>
          <a:xfrm rot="16200000">
            <a:off x="5607685" y="1478915"/>
            <a:ext cx="869950" cy="2081530"/>
          </a:xfrm>
          <a:prstGeom prst="flowChartOffpageConnector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196205" y="2289810"/>
            <a:ext cx="15055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神经中枢</a:t>
            </a:r>
            <a:endParaRPr lang="zh-CN" altLang="en-US" sz="2400"/>
          </a:p>
        </p:txBody>
      </p:sp>
      <p:sp>
        <p:nvSpPr>
          <p:cNvPr id="21" name="流程图: 离页连接符 20"/>
          <p:cNvSpPr/>
          <p:nvPr/>
        </p:nvSpPr>
        <p:spPr>
          <a:xfrm rot="16200000">
            <a:off x="9509760" y="1750695"/>
            <a:ext cx="869950" cy="1691005"/>
          </a:xfrm>
          <a:prstGeom prst="flowChartOffpageConnector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流程图: 离页连接符 25"/>
          <p:cNvSpPr/>
          <p:nvPr/>
        </p:nvSpPr>
        <p:spPr>
          <a:xfrm rot="16200000">
            <a:off x="9434830" y="1616710"/>
            <a:ext cx="869950" cy="1805305"/>
          </a:xfrm>
          <a:prstGeom prst="flowChartOffpageConnector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9180195" y="2289810"/>
            <a:ext cx="1203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效应器</a:t>
            </a:r>
            <a:endParaRPr lang="zh-CN" altLang="en-US" sz="2400"/>
          </a:p>
        </p:txBody>
      </p:sp>
      <p:cxnSp>
        <p:nvCxnSpPr>
          <p:cNvPr id="23" name="直接箭头连接符 22"/>
          <p:cNvCxnSpPr>
            <a:stCxn id="17" idx="2"/>
          </p:cNvCxnSpPr>
          <p:nvPr/>
        </p:nvCxnSpPr>
        <p:spPr>
          <a:xfrm>
            <a:off x="3172460" y="2596515"/>
            <a:ext cx="1775460" cy="9525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8" name="圆角矩形 27"/>
          <p:cNvSpPr/>
          <p:nvPr/>
        </p:nvSpPr>
        <p:spPr>
          <a:xfrm>
            <a:off x="3260725" y="2161540"/>
            <a:ext cx="1625600" cy="35814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传入神经</a:t>
            </a:r>
            <a:endParaRPr lang="zh-CN" altLang="en-US" sz="2400"/>
          </a:p>
        </p:txBody>
      </p:sp>
      <p:sp>
        <p:nvSpPr>
          <p:cNvPr id="29" name="圆角矩形 28"/>
          <p:cNvSpPr/>
          <p:nvPr/>
        </p:nvSpPr>
        <p:spPr>
          <a:xfrm>
            <a:off x="7109460" y="2162175"/>
            <a:ext cx="1625600" cy="35814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传出神经</a:t>
            </a:r>
            <a:endParaRPr lang="zh-CN" altLang="en-US" sz="2400"/>
          </a:p>
        </p:txBody>
      </p:sp>
      <p:cxnSp>
        <p:nvCxnSpPr>
          <p:cNvPr id="30" name="直接箭头连接符 29"/>
          <p:cNvCxnSpPr/>
          <p:nvPr/>
        </p:nvCxnSpPr>
        <p:spPr>
          <a:xfrm flipH="1" flipV="1">
            <a:off x="5785485" y="1412240"/>
            <a:ext cx="9525" cy="659130"/>
          </a:xfrm>
          <a:prstGeom prst="straightConnector1">
            <a:avLst/>
          </a:prstGeom>
          <a:ln w="38100">
            <a:solidFill>
              <a:srgbClr val="FFAB9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圆角矩形 30"/>
          <p:cNvSpPr/>
          <p:nvPr/>
        </p:nvSpPr>
        <p:spPr>
          <a:xfrm>
            <a:off x="4117340" y="1040765"/>
            <a:ext cx="3453765" cy="35814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chemeClr val="tx1"/>
                </a:solidFill>
              </a:rPr>
              <a:t>大脑皮层（产生感觉）</a:t>
            </a: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83590" y="4210050"/>
            <a:ext cx="86721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zh-CN" altLang="en-US" sz="2400">
                <a:latin typeface="方正粗黑宋简体" panose="02000000000000000000" charset="-122"/>
                <a:ea typeface="方正粗黑宋简体" panose="02000000000000000000" charset="-122"/>
              </a:rPr>
              <a:t>思考：如果反射弧中某一环节收到损伤，反射还能进行吗？</a:t>
            </a:r>
            <a:endParaRPr lang="zh-CN" altLang="en-US" sz="240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59790" y="4827905"/>
            <a:ext cx="591693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/>
              <a:t>资料一：一位发生交通意外的患者外伤，他受伤的腿能</a:t>
            </a:r>
            <a:r>
              <a:rPr lang="zh-CN" altLang="en-US" sz="2000" b="1">
                <a:solidFill>
                  <a:srgbClr val="FF0000"/>
                </a:solidFill>
              </a:rPr>
              <a:t>感觉到疼痛</a:t>
            </a:r>
            <a:r>
              <a:rPr lang="zh-CN" altLang="en-US" sz="2000"/>
              <a:t>，却</a:t>
            </a:r>
            <a:r>
              <a:rPr lang="zh-CN" altLang="en-US" sz="2000" b="1">
                <a:solidFill>
                  <a:srgbClr val="FF0000"/>
                </a:solidFill>
              </a:rPr>
              <a:t>不能运动</a:t>
            </a:r>
            <a:r>
              <a:rPr lang="zh-CN" altLang="en-US" sz="2000"/>
              <a:t>。请分析是反射弧的哪一部分受损？</a:t>
            </a:r>
            <a:endParaRPr lang="zh-CN" altLang="en-US" sz="2000"/>
          </a:p>
        </p:txBody>
      </p:sp>
      <p:sp>
        <p:nvSpPr>
          <p:cNvPr id="35" name="文本框 34"/>
          <p:cNvSpPr txBox="1"/>
          <p:nvPr/>
        </p:nvSpPr>
        <p:spPr>
          <a:xfrm>
            <a:off x="7296785" y="5366385"/>
            <a:ext cx="3493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传出神经或效应器受损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36" name="圆角矩形 35"/>
          <p:cNvSpPr/>
          <p:nvPr>
            <p:custDataLst>
              <p:tags r:id="rId6"/>
            </p:custDataLst>
          </p:nvPr>
        </p:nvSpPr>
        <p:spPr>
          <a:xfrm>
            <a:off x="431800" y="340995"/>
            <a:ext cx="4414520" cy="655955"/>
          </a:xfrm>
          <a:prstGeom prst="roundRect">
            <a:avLst>
              <a:gd name="adj" fmla="val 50000"/>
            </a:avLst>
          </a:prstGeom>
          <a:solidFill>
            <a:srgbClr val="D0624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r>
              <a:rPr lang="zh-CN" altLang="en-US" sz="2800" b="1" spc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</a:t>
            </a:r>
            <a:r>
              <a:rPr sz="2800" b="1" spc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反射的结构基础</a:t>
            </a:r>
            <a:endParaRPr sz="2800" b="1" spc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4" grpId="1"/>
      <p:bldP spid="35" grpId="0"/>
      <p:bldP spid="3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4" name="直接箭头连接符 23"/>
          <p:cNvCxnSpPr/>
          <p:nvPr/>
        </p:nvCxnSpPr>
        <p:spPr>
          <a:xfrm flipV="1">
            <a:off x="7011035" y="2577465"/>
            <a:ext cx="1939290" cy="9525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箭头连接符 4"/>
          <p:cNvCxnSpPr/>
          <p:nvPr>
            <p:custDataLst>
              <p:tags r:id="rId1"/>
            </p:custDataLst>
          </p:nvPr>
        </p:nvCxnSpPr>
        <p:spPr>
          <a:xfrm flipH="1" flipV="1">
            <a:off x="1748473" y="3031173"/>
            <a:ext cx="6350" cy="384175"/>
          </a:xfrm>
          <a:prstGeom prst="line">
            <a:avLst/>
          </a:prstGeom>
          <a:noFill/>
          <a:ln w="28575">
            <a:solidFill>
              <a:schemeClr val="accent1"/>
            </a:solidFill>
            <a:miter lim="800000"/>
            <a:tailEnd type="triangle"/>
          </a:ln>
        </p:spPr>
      </p:cxnSp>
      <p:sp>
        <p:nvSpPr>
          <p:cNvPr id="13" name="圆角矩形 8"/>
          <p:cNvSpPr/>
          <p:nvPr>
            <p:custDataLst>
              <p:tags r:id="rId2"/>
            </p:custDataLst>
          </p:nvPr>
        </p:nvSpPr>
        <p:spPr>
          <a:xfrm>
            <a:off x="1550035" y="3391535"/>
            <a:ext cx="1152525" cy="4794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r>
              <a:rPr lang="zh-CN" altLang="en-US" sz="2400" spc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刺激</a:t>
            </a:r>
            <a:endParaRPr lang="zh-CN" altLang="en-US" sz="240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4" name="直接箭头连接符 6"/>
          <p:cNvCxnSpPr>
            <a:endCxn id="15" idx="0"/>
          </p:cNvCxnSpPr>
          <p:nvPr>
            <p:custDataLst>
              <p:tags r:id="rId3"/>
            </p:custDataLst>
          </p:nvPr>
        </p:nvCxnSpPr>
        <p:spPr>
          <a:xfrm>
            <a:off x="10032048" y="3031173"/>
            <a:ext cx="0" cy="390525"/>
          </a:xfrm>
          <a:prstGeom prst="line">
            <a:avLst/>
          </a:prstGeom>
          <a:noFill/>
          <a:ln w="28575">
            <a:solidFill>
              <a:schemeClr val="accent1"/>
            </a:solidFill>
            <a:miter lim="800000"/>
            <a:tailEnd type="triangle"/>
          </a:ln>
        </p:spPr>
      </p:cxnSp>
      <p:sp>
        <p:nvSpPr>
          <p:cNvPr id="15" name="圆角矩形 44"/>
          <p:cNvSpPr/>
          <p:nvPr>
            <p:custDataLst>
              <p:tags r:id="rId4"/>
            </p:custDataLst>
          </p:nvPr>
        </p:nvSpPr>
        <p:spPr>
          <a:xfrm>
            <a:off x="9455785" y="3421698"/>
            <a:ext cx="1152525" cy="4794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r>
              <a:rPr lang="zh-CN" altLang="en-US" sz="2400" spc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反应</a:t>
            </a:r>
            <a:endParaRPr lang="zh-CN" altLang="en-US" sz="240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6" name="直接箭头连接符 10"/>
          <p:cNvCxnSpPr/>
          <p:nvPr>
            <p:custDataLst>
              <p:tags r:id="rId5"/>
            </p:custDataLst>
          </p:nvPr>
        </p:nvCxnSpPr>
        <p:spPr>
          <a:xfrm>
            <a:off x="2702560" y="3674110"/>
            <a:ext cx="6753225" cy="0"/>
          </a:xfrm>
          <a:prstGeom prst="line">
            <a:avLst/>
          </a:prstGeom>
          <a:noFill/>
          <a:ln w="28575">
            <a:solidFill>
              <a:schemeClr val="accent1"/>
            </a:solidFill>
            <a:prstDash val="sysDot"/>
            <a:miter lim="800000"/>
            <a:tailEnd type="triangle"/>
          </a:ln>
        </p:spPr>
      </p:cxnSp>
      <p:sp>
        <p:nvSpPr>
          <p:cNvPr id="17" name="流程图: 离页连接符 16"/>
          <p:cNvSpPr/>
          <p:nvPr/>
        </p:nvSpPr>
        <p:spPr>
          <a:xfrm rot="16200000">
            <a:off x="1891665" y="1750695"/>
            <a:ext cx="869950" cy="1691005"/>
          </a:xfrm>
          <a:prstGeom prst="flowChartOffpageConnector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流程图: 离页连接符 26"/>
          <p:cNvSpPr/>
          <p:nvPr/>
        </p:nvSpPr>
        <p:spPr>
          <a:xfrm rot="16200000">
            <a:off x="1850390" y="1687195"/>
            <a:ext cx="869950" cy="1664970"/>
          </a:xfrm>
          <a:prstGeom prst="flowChartOffpageConnector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586865" y="2289810"/>
            <a:ext cx="1203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感受器</a:t>
            </a:r>
            <a:endParaRPr lang="zh-CN" altLang="en-US" sz="2400"/>
          </a:p>
        </p:txBody>
      </p:sp>
      <p:sp>
        <p:nvSpPr>
          <p:cNvPr id="19" name="流程图: 离页连接符 18"/>
          <p:cNvSpPr/>
          <p:nvPr/>
        </p:nvSpPr>
        <p:spPr>
          <a:xfrm rot="16200000">
            <a:off x="5634990" y="1556385"/>
            <a:ext cx="869950" cy="2081530"/>
          </a:xfrm>
          <a:prstGeom prst="flowChartOffpageConnector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流程图: 离页连接符 24"/>
          <p:cNvSpPr/>
          <p:nvPr/>
        </p:nvSpPr>
        <p:spPr>
          <a:xfrm rot="16200000">
            <a:off x="5607685" y="1478915"/>
            <a:ext cx="869950" cy="2081530"/>
          </a:xfrm>
          <a:prstGeom prst="flowChartOffpageConnector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196205" y="2289810"/>
            <a:ext cx="15055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神经中枢</a:t>
            </a:r>
            <a:endParaRPr lang="zh-CN" altLang="en-US" sz="2400"/>
          </a:p>
        </p:txBody>
      </p:sp>
      <p:sp>
        <p:nvSpPr>
          <p:cNvPr id="21" name="流程图: 离页连接符 20"/>
          <p:cNvSpPr/>
          <p:nvPr/>
        </p:nvSpPr>
        <p:spPr>
          <a:xfrm rot="16200000">
            <a:off x="9509760" y="1750695"/>
            <a:ext cx="869950" cy="1691005"/>
          </a:xfrm>
          <a:prstGeom prst="flowChartOffpageConnector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流程图: 离页连接符 25"/>
          <p:cNvSpPr/>
          <p:nvPr/>
        </p:nvSpPr>
        <p:spPr>
          <a:xfrm rot="16200000">
            <a:off x="9434830" y="1616710"/>
            <a:ext cx="869950" cy="1805305"/>
          </a:xfrm>
          <a:prstGeom prst="flowChartOffpageConnector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9180195" y="2289810"/>
            <a:ext cx="1203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效应器</a:t>
            </a:r>
            <a:endParaRPr lang="zh-CN" altLang="en-US" sz="2400"/>
          </a:p>
        </p:txBody>
      </p:sp>
      <p:cxnSp>
        <p:nvCxnSpPr>
          <p:cNvPr id="23" name="直接箭头连接符 22"/>
          <p:cNvCxnSpPr>
            <a:stCxn id="17" idx="2"/>
          </p:cNvCxnSpPr>
          <p:nvPr/>
        </p:nvCxnSpPr>
        <p:spPr>
          <a:xfrm>
            <a:off x="3172460" y="2596515"/>
            <a:ext cx="1775460" cy="9525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8" name="圆角矩形 27"/>
          <p:cNvSpPr/>
          <p:nvPr/>
        </p:nvSpPr>
        <p:spPr>
          <a:xfrm>
            <a:off x="3260725" y="2161540"/>
            <a:ext cx="1625600" cy="35814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传入神经</a:t>
            </a:r>
            <a:endParaRPr lang="zh-CN" altLang="en-US" sz="2400"/>
          </a:p>
        </p:txBody>
      </p:sp>
      <p:sp>
        <p:nvSpPr>
          <p:cNvPr id="29" name="圆角矩形 28"/>
          <p:cNvSpPr/>
          <p:nvPr/>
        </p:nvSpPr>
        <p:spPr>
          <a:xfrm>
            <a:off x="7109460" y="2162175"/>
            <a:ext cx="1625600" cy="35814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传出神经</a:t>
            </a:r>
            <a:endParaRPr lang="zh-CN" altLang="en-US" sz="2400"/>
          </a:p>
        </p:txBody>
      </p:sp>
      <p:sp>
        <p:nvSpPr>
          <p:cNvPr id="33" name="文本框 32"/>
          <p:cNvSpPr txBox="1"/>
          <p:nvPr/>
        </p:nvSpPr>
        <p:spPr>
          <a:xfrm>
            <a:off x="783590" y="4210050"/>
            <a:ext cx="86721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zh-CN" altLang="en-US" sz="2400">
                <a:latin typeface="方正粗黑宋简体" panose="02000000000000000000" charset="-122"/>
                <a:ea typeface="方正粗黑宋简体" panose="02000000000000000000" charset="-122"/>
              </a:rPr>
              <a:t>思考：如果反射弧中某一环节收到损伤，反射还能进行吗？</a:t>
            </a:r>
            <a:endParaRPr lang="zh-CN" altLang="en-US" sz="240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59790" y="4827905"/>
            <a:ext cx="559244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/>
              <a:t>资料二：某人</a:t>
            </a:r>
            <a:r>
              <a:rPr lang="zh-CN" altLang="en-US" sz="2000" b="1">
                <a:solidFill>
                  <a:srgbClr val="FF0000"/>
                </a:solidFill>
              </a:rPr>
              <a:t>腰椎部</a:t>
            </a:r>
            <a:r>
              <a:rPr lang="zh-CN" altLang="en-US" sz="2000"/>
              <a:t>因受外伤，造成</a:t>
            </a:r>
            <a:r>
              <a:rPr lang="zh-CN" altLang="en-US" sz="2000" b="1">
                <a:solidFill>
                  <a:srgbClr val="FF0000"/>
                </a:solidFill>
              </a:rPr>
              <a:t>右下肢运动障碍</a:t>
            </a:r>
            <a:r>
              <a:rPr lang="zh-CN" altLang="en-US" sz="2000"/>
              <a:t>，且</a:t>
            </a:r>
            <a:r>
              <a:rPr lang="zh-CN" altLang="en-US" sz="2000" b="1">
                <a:solidFill>
                  <a:srgbClr val="FF0000"/>
                </a:solidFill>
              </a:rPr>
              <a:t>无感觉</a:t>
            </a:r>
            <a:r>
              <a:rPr lang="zh-CN" altLang="en-US" sz="2000"/>
              <a:t>，请分析其反射弧的哪一部分受损？</a:t>
            </a:r>
            <a:endParaRPr lang="zh-CN" altLang="en-US" sz="2000"/>
          </a:p>
        </p:txBody>
      </p:sp>
      <p:sp>
        <p:nvSpPr>
          <p:cNvPr id="35" name="文本框 34"/>
          <p:cNvSpPr txBox="1"/>
          <p:nvPr/>
        </p:nvSpPr>
        <p:spPr>
          <a:xfrm>
            <a:off x="7296785" y="5366385"/>
            <a:ext cx="3493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神经中枢受损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3" name="圆角矩形 2"/>
          <p:cNvSpPr/>
          <p:nvPr>
            <p:custDataLst>
              <p:tags r:id="rId6"/>
            </p:custDataLst>
          </p:nvPr>
        </p:nvSpPr>
        <p:spPr>
          <a:xfrm>
            <a:off x="431800" y="340995"/>
            <a:ext cx="4414520" cy="655955"/>
          </a:xfrm>
          <a:prstGeom prst="roundRect">
            <a:avLst>
              <a:gd name="adj" fmla="val 50000"/>
            </a:avLst>
          </a:prstGeom>
          <a:solidFill>
            <a:srgbClr val="D0624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r>
              <a:rPr lang="zh-CN" altLang="en-US" sz="2800" b="1" spc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</a:t>
            </a:r>
            <a:r>
              <a:rPr sz="2800" b="1" spc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反射的结构基础</a:t>
            </a:r>
            <a:endParaRPr sz="2800" b="1" spc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117340" y="1040765"/>
            <a:ext cx="3453765" cy="35814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chemeClr val="tx1"/>
                </a:solidFill>
              </a:rPr>
              <a:t>大脑皮层（产生感觉）</a:t>
            </a:r>
            <a:endParaRPr lang="zh-CN" altLang="en-US" sz="2400">
              <a:solidFill>
                <a:schemeClr val="tx1"/>
              </a:solidFill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H="1" flipV="1">
            <a:off x="5785485" y="1412240"/>
            <a:ext cx="9525" cy="659130"/>
          </a:xfrm>
          <a:prstGeom prst="straightConnector1">
            <a:avLst/>
          </a:prstGeom>
          <a:ln w="38100">
            <a:solidFill>
              <a:srgbClr val="FFAB9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1"/>
      <p:bldP spid="35" grpId="0"/>
      <p:bldP spid="3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6" name="文本框 10"/>
          <p:cNvSpPr/>
          <p:nvPr>
            <p:custDataLst>
              <p:tags r:id="rId1"/>
            </p:custDataLst>
          </p:nvPr>
        </p:nvSpPr>
        <p:spPr>
          <a:xfrm>
            <a:off x="1292860" y="1144588"/>
            <a:ext cx="10102850" cy="95313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200000"/>
              </a:lnSpc>
            </a:pPr>
            <a:r>
              <a:rPr lang="zh-CN" altLang="en-US" sz="2800" b="1">
                <a:solidFill>
                  <a:srgbClr val="D06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思考：反射弧某一个结构受损，反射活动还能正常进行</a:t>
            </a:r>
            <a:r>
              <a:rPr lang="zh-CN" altLang="en-US" sz="2800" b="1">
                <a:solidFill>
                  <a:srgbClr val="D06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吗？</a:t>
            </a:r>
            <a:endParaRPr lang="zh-CN" altLang="en-US" sz="2800" b="1">
              <a:solidFill>
                <a:srgbClr val="D06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571" name="图形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4980" y="1183323"/>
            <a:ext cx="914400" cy="9144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025" y="2766695"/>
            <a:ext cx="4861560" cy="15754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83995" y="2282825"/>
            <a:ext cx="163322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 b="1"/>
              <a:t>感受器</a:t>
            </a:r>
            <a:endParaRPr lang="zh-CN" altLang="en-US" sz="2000" b="1"/>
          </a:p>
          <a:p>
            <a:pPr>
              <a:lnSpc>
                <a:spcPct val="150000"/>
              </a:lnSpc>
            </a:pPr>
            <a:r>
              <a:rPr lang="zh-CN" altLang="en-US" sz="2000" b="1"/>
              <a:t>传入神经</a:t>
            </a:r>
            <a:endParaRPr lang="zh-CN" altLang="en-US" sz="2000" b="1"/>
          </a:p>
          <a:p>
            <a:pPr>
              <a:lnSpc>
                <a:spcPct val="150000"/>
              </a:lnSpc>
            </a:pPr>
            <a:r>
              <a:rPr lang="zh-CN" altLang="en-US" sz="2000" b="1"/>
              <a:t>神经中枢</a:t>
            </a:r>
            <a:endParaRPr lang="zh-CN" altLang="en-US" sz="2000" b="1"/>
          </a:p>
        </p:txBody>
      </p:sp>
      <p:sp>
        <p:nvSpPr>
          <p:cNvPr id="4" name="文本框 3"/>
          <p:cNvSpPr txBox="1"/>
          <p:nvPr/>
        </p:nvSpPr>
        <p:spPr>
          <a:xfrm>
            <a:off x="1560830" y="3943985"/>
            <a:ext cx="16332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 b="1"/>
              <a:t>传出神经</a:t>
            </a:r>
            <a:endParaRPr lang="zh-CN" altLang="en-US" sz="2000" b="1"/>
          </a:p>
          <a:p>
            <a:pPr>
              <a:lnSpc>
                <a:spcPct val="150000"/>
              </a:lnSpc>
            </a:pPr>
            <a:r>
              <a:rPr lang="zh-CN" altLang="en-US" sz="2000" b="1"/>
              <a:t>效应器</a:t>
            </a:r>
            <a:endParaRPr lang="zh-CN" altLang="en-US" sz="2000" b="1"/>
          </a:p>
        </p:txBody>
      </p:sp>
      <p:sp>
        <p:nvSpPr>
          <p:cNvPr id="5" name="右大括号 4"/>
          <p:cNvSpPr/>
          <p:nvPr/>
        </p:nvSpPr>
        <p:spPr>
          <a:xfrm>
            <a:off x="2712085" y="2510790"/>
            <a:ext cx="481965" cy="1136650"/>
          </a:xfrm>
          <a:prstGeom prst="rightBrace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右大括号 5"/>
          <p:cNvSpPr/>
          <p:nvPr/>
        </p:nvSpPr>
        <p:spPr>
          <a:xfrm>
            <a:off x="2788920" y="4097655"/>
            <a:ext cx="405130" cy="745490"/>
          </a:xfrm>
          <a:prstGeom prst="rightBrace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332480" y="2848610"/>
            <a:ext cx="1040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受损</a:t>
            </a:r>
            <a:endParaRPr lang="zh-CN" altLang="en-US" sz="2400" b="1"/>
          </a:p>
        </p:txBody>
      </p:sp>
      <p:sp>
        <p:nvSpPr>
          <p:cNvPr id="8" name="文本框 7"/>
          <p:cNvSpPr txBox="1"/>
          <p:nvPr/>
        </p:nvSpPr>
        <p:spPr>
          <a:xfrm>
            <a:off x="3332480" y="4220845"/>
            <a:ext cx="1040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受损</a:t>
            </a:r>
            <a:endParaRPr lang="zh-CN" altLang="en-US" sz="2400" b="1"/>
          </a:p>
        </p:txBody>
      </p:sp>
      <p:sp>
        <p:nvSpPr>
          <p:cNvPr id="11" name="文本框 10"/>
          <p:cNvSpPr txBox="1"/>
          <p:nvPr/>
        </p:nvSpPr>
        <p:spPr>
          <a:xfrm>
            <a:off x="4837430" y="2640965"/>
            <a:ext cx="2177415" cy="8299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没有感觉</a:t>
            </a:r>
            <a:endParaRPr lang="zh-CN" altLang="en-US" sz="2400" b="1">
              <a:solidFill>
                <a:srgbClr val="FF0000"/>
              </a:solidFill>
            </a:endParaRPr>
          </a:p>
          <a:p>
            <a:r>
              <a:rPr lang="zh-CN" altLang="en-US" sz="2400" b="1">
                <a:solidFill>
                  <a:srgbClr val="FF0000"/>
                </a:solidFill>
              </a:rPr>
              <a:t>不能做出反应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836795" y="4070350"/>
            <a:ext cx="2177415" cy="8299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有感觉</a:t>
            </a:r>
            <a:endParaRPr lang="zh-CN" altLang="en-US" sz="2400" b="1">
              <a:solidFill>
                <a:srgbClr val="FF0000"/>
              </a:solidFill>
            </a:endParaRPr>
          </a:p>
          <a:p>
            <a:r>
              <a:rPr lang="zh-CN" altLang="en-US" sz="2400" b="1">
                <a:solidFill>
                  <a:srgbClr val="FF0000"/>
                </a:solidFill>
              </a:rPr>
              <a:t>不能做出反应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13" name="Text Box 47"/>
          <p:cNvSpPr/>
          <p:nvPr>
            <p:custDataLst>
              <p:tags r:id="rId5"/>
            </p:custDataLst>
          </p:nvPr>
        </p:nvSpPr>
        <p:spPr>
          <a:xfrm>
            <a:off x="1620838" y="5585143"/>
            <a:ext cx="9043987" cy="521970"/>
          </a:xfrm>
          <a:prstGeom prst="rect">
            <a:avLst/>
          </a:prstGeom>
          <a:noFill/>
          <a:ln w="28575">
            <a:noFill/>
            <a:miter lim="800000"/>
          </a:ln>
          <a:effectLst/>
        </p:spPr>
        <p:txBody>
          <a:bodyPr>
            <a:spAutoFit/>
          </a:bodyPr>
          <a:lstStyle>
            <a:lvl1pPr marL="268605" indent="-268605" algn="just" defTabSz="685800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"/>
              <a:defRPr kumimoji="0" lang="zh-CN" altLang="en-US" sz="2400" b="0" i="0" u="none" kern="1200" baseline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  <a:lvl2pPr marL="268605" indent="-268605" algn="just" defTabSz="685800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450"/>
              </a:spcAft>
              <a:buClr>
                <a:srgbClr val="FBC697"/>
              </a:buClr>
              <a:buSzTx/>
              <a:buFont typeface="幼圆" panose="02010509060101010101" pitchFamily="49" charset="-122"/>
              <a:buChar char=" "/>
              <a:defRPr kumimoji="0" lang="zh-CN" altLang="en-US" sz="1800" b="0" i="0" u="non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15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13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13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zh-CN" altLang="en-US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zh-CN" altLang="en-US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zh-CN" altLang="en-US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zh-CN" altLang="en-US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defTabSz="91440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反射活动需要经过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完整</a:t>
            </a:r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的反射弧来实现。</a:t>
            </a:r>
            <a:endParaRPr lang="en-US" altLang="zh-CN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4" name="图形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82638" y="5280025"/>
            <a:ext cx="914400" cy="9144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7" name="圆角矩形 16"/>
          <p:cNvSpPr/>
          <p:nvPr>
            <p:custDataLst>
              <p:tags r:id="rId8"/>
            </p:custDataLst>
          </p:nvPr>
        </p:nvSpPr>
        <p:spPr>
          <a:xfrm>
            <a:off x="431800" y="340995"/>
            <a:ext cx="4414520" cy="655955"/>
          </a:xfrm>
          <a:prstGeom prst="roundRect">
            <a:avLst>
              <a:gd name="adj" fmla="val 50000"/>
            </a:avLst>
          </a:prstGeom>
          <a:solidFill>
            <a:srgbClr val="D0624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r>
              <a:rPr lang="zh-CN" altLang="en-US" sz="2800" b="1" spc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</a:t>
            </a:r>
            <a:r>
              <a:rPr sz="2800" b="1" spc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反射的结构基础</a:t>
            </a:r>
            <a:endParaRPr sz="2800" b="1" spc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左右箭头 14"/>
          <p:cNvSpPr/>
          <p:nvPr/>
        </p:nvSpPr>
        <p:spPr>
          <a:xfrm>
            <a:off x="4077335" y="2931795"/>
            <a:ext cx="716280" cy="295910"/>
          </a:xfrm>
          <a:prstGeom prst="left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左右箭头 15"/>
          <p:cNvSpPr/>
          <p:nvPr/>
        </p:nvSpPr>
        <p:spPr>
          <a:xfrm>
            <a:off x="4067810" y="4277995"/>
            <a:ext cx="725170" cy="295275"/>
          </a:xfrm>
          <a:prstGeom prst="left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 fill="hold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 fill="hold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 fill="hold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 fill="hold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 fill="hold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 fill="hold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1" grpId="1"/>
      <p:bldP spid="12" grpId="1"/>
      <p:bldP spid="15" grpId="0" animBg="1"/>
      <p:bldP spid="7" grpId="0"/>
      <p:bldP spid="15" grpId="1" animBg="1"/>
      <p:bldP spid="7" grpId="1"/>
      <p:bldP spid="16" grpId="0" animBg="1"/>
      <p:bldP spid="8" grpId="0"/>
      <p:bldP spid="16" grpId="1" animBg="1"/>
      <p:bldP spid="8" grpId="1"/>
      <p:bldP spid="5" grpId="0" animBg="1"/>
      <p:bldP spid="5" grpId="1" animBg="1"/>
      <p:bldP spid="6" grpId="0" animBg="1"/>
      <p:bldP spid="6" grpId="1" animBg="1"/>
      <p:bldP spid="3" grpId="0"/>
      <p:bldP spid="3" grpId="1"/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16"/>
          <p:cNvSpPr/>
          <p:nvPr>
            <p:custDataLst>
              <p:tags r:id="rId1"/>
            </p:custDataLst>
          </p:nvPr>
        </p:nvSpPr>
        <p:spPr>
          <a:xfrm>
            <a:off x="431800" y="340995"/>
            <a:ext cx="3660775" cy="655955"/>
          </a:xfrm>
          <a:prstGeom prst="roundRect">
            <a:avLst>
              <a:gd name="adj" fmla="val 50000"/>
            </a:avLst>
          </a:prstGeom>
          <a:solidFill>
            <a:srgbClr val="D0624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r>
              <a:rPr lang="zh-CN" altLang="en-US" sz="2800" b="1" spc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</a:t>
            </a:r>
            <a:r>
              <a:rPr sz="2800" b="1" spc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反射的类型</a:t>
            </a:r>
            <a:endParaRPr sz="2800" b="1" spc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97560" y="1106805"/>
            <a:ext cx="40309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、反射的类型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61B6FF">
                  <a:alpha val="100000"/>
                </a:srgbClr>
              </a:clrFrom>
              <a:clrTo>
                <a:srgbClr val="61B6FF">
                  <a:alpha val="100000"/>
                  <a:alpha val="0"/>
                </a:srgbClr>
              </a:clrTo>
            </a:clrChange>
            <a:lum contrast="12000"/>
          </a:blip>
          <a:srcRect l="7716" r="51277" b="9384"/>
          <a:stretch>
            <a:fillRect/>
          </a:stretch>
        </p:blipFill>
        <p:spPr>
          <a:xfrm flipH="1">
            <a:off x="1332230" y="1367790"/>
            <a:ext cx="2069465" cy="23552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190" y="1628775"/>
            <a:ext cx="2868930" cy="19843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420" y="1710055"/>
            <a:ext cx="2896870" cy="1932305"/>
          </a:xfrm>
          <a:prstGeom prst="rect">
            <a:avLst/>
          </a:prstGeom>
        </p:spPr>
      </p:pic>
      <p:sp>
        <p:nvSpPr>
          <p:cNvPr id="14" name="圆角矩形 13"/>
          <p:cNvSpPr/>
          <p:nvPr/>
        </p:nvSpPr>
        <p:spPr>
          <a:xfrm>
            <a:off x="1527175" y="3723005"/>
            <a:ext cx="1251585" cy="439420"/>
          </a:xfrm>
          <a:prstGeom prst="roundRect">
            <a:avLst/>
          </a:prstGeom>
        </p:spPr>
        <p:style>
          <a:lnRef idx="2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膝跳反射</a:t>
            </a:r>
            <a:endParaRPr lang="zh-CN" altLang="en-US" sz="2000" b="1"/>
          </a:p>
        </p:txBody>
      </p:sp>
      <p:sp>
        <p:nvSpPr>
          <p:cNvPr id="15" name="圆角矩形 14"/>
          <p:cNvSpPr/>
          <p:nvPr/>
        </p:nvSpPr>
        <p:spPr>
          <a:xfrm>
            <a:off x="4892040" y="3731260"/>
            <a:ext cx="1251585" cy="439420"/>
          </a:xfrm>
          <a:prstGeom prst="roundRect">
            <a:avLst/>
          </a:prstGeom>
        </p:spPr>
        <p:style>
          <a:lnRef idx="2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望梅止渴</a:t>
            </a:r>
            <a:endParaRPr lang="zh-CN" altLang="en-US" sz="2000" b="1"/>
          </a:p>
        </p:txBody>
      </p:sp>
      <p:sp>
        <p:nvSpPr>
          <p:cNvPr id="16" name="圆角矩形 15"/>
          <p:cNvSpPr/>
          <p:nvPr/>
        </p:nvSpPr>
        <p:spPr>
          <a:xfrm>
            <a:off x="8171815" y="3723005"/>
            <a:ext cx="2417445" cy="439420"/>
          </a:xfrm>
          <a:prstGeom prst="roundRect">
            <a:avLst/>
          </a:prstGeom>
        </p:spPr>
        <p:style>
          <a:lnRef idx="2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听到铃声走进教室</a:t>
            </a:r>
            <a:endParaRPr lang="zh-CN" altLang="en-US" sz="2000" b="1"/>
          </a:p>
        </p:txBody>
      </p:sp>
      <p:sp>
        <p:nvSpPr>
          <p:cNvPr id="18" name="圆角矩形 17"/>
          <p:cNvSpPr/>
          <p:nvPr/>
        </p:nvSpPr>
        <p:spPr>
          <a:xfrm>
            <a:off x="612775" y="4841875"/>
            <a:ext cx="2311400" cy="821055"/>
          </a:xfrm>
          <a:prstGeom prst="roundRect">
            <a:avLst/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 sz="2800" b="1"/>
              <a:t>反射的类型</a:t>
            </a:r>
            <a:endParaRPr lang="zh-CN" altLang="en-US" sz="2800" b="1"/>
          </a:p>
        </p:txBody>
      </p:sp>
      <p:sp>
        <p:nvSpPr>
          <p:cNvPr id="19" name="圆角矩形 18"/>
          <p:cNvSpPr/>
          <p:nvPr/>
        </p:nvSpPr>
        <p:spPr>
          <a:xfrm>
            <a:off x="3691890" y="4288155"/>
            <a:ext cx="2311400" cy="821055"/>
          </a:xfrm>
          <a:prstGeom prst="round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/>
              <a:t>条件反射</a:t>
            </a:r>
            <a:endParaRPr lang="zh-CN" altLang="en-US" sz="2800"/>
          </a:p>
        </p:txBody>
      </p:sp>
      <p:sp>
        <p:nvSpPr>
          <p:cNvPr id="20" name="圆角矩形 19"/>
          <p:cNvSpPr/>
          <p:nvPr/>
        </p:nvSpPr>
        <p:spPr>
          <a:xfrm>
            <a:off x="3691890" y="5538470"/>
            <a:ext cx="2311400" cy="821055"/>
          </a:xfrm>
          <a:prstGeom prst="round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/>
              <a:t>非条件反射</a:t>
            </a:r>
            <a:endParaRPr lang="zh-CN" altLang="en-US" sz="2800"/>
          </a:p>
        </p:txBody>
      </p:sp>
      <p:sp>
        <p:nvSpPr>
          <p:cNvPr id="21" name="圆角矩形 20"/>
          <p:cNvSpPr/>
          <p:nvPr/>
        </p:nvSpPr>
        <p:spPr>
          <a:xfrm>
            <a:off x="7056120" y="4286885"/>
            <a:ext cx="4486910" cy="822325"/>
          </a:xfrm>
          <a:prstGeom prst="roundRect">
            <a:avLst/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 sz="2400"/>
              <a:t>通过长期生活经验积累形成的</a:t>
            </a:r>
            <a:endParaRPr lang="zh-CN" altLang="en-US" sz="2400"/>
          </a:p>
        </p:txBody>
      </p:sp>
      <p:sp>
        <p:nvSpPr>
          <p:cNvPr id="22" name="圆角矩形 21"/>
          <p:cNvSpPr/>
          <p:nvPr/>
        </p:nvSpPr>
        <p:spPr>
          <a:xfrm>
            <a:off x="7056120" y="5420360"/>
            <a:ext cx="4485640" cy="1087755"/>
          </a:xfrm>
          <a:prstGeom prst="roundRect">
            <a:avLst/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 sz="2400"/>
              <a:t>生来就有的，不需经过大脑的分析和判断</a:t>
            </a:r>
            <a:endParaRPr lang="zh-CN" altLang="en-US" sz="2400"/>
          </a:p>
        </p:txBody>
      </p:sp>
      <p:cxnSp>
        <p:nvCxnSpPr>
          <p:cNvPr id="23" name="直接箭头连接符 22"/>
          <p:cNvCxnSpPr>
            <a:stCxn id="18" idx="3"/>
          </p:cNvCxnSpPr>
          <p:nvPr/>
        </p:nvCxnSpPr>
        <p:spPr>
          <a:xfrm flipV="1">
            <a:off x="2924175" y="4813300"/>
            <a:ext cx="782955" cy="439420"/>
          </a:xfrm>
          <a:prstGeom prst="straightConnector1">
            <a:avLst/>
          </a:prstGeom>
          <a:ln w="31750" cap="rnd">
            <a:solidFill>
              <a:schemeClr val="accent6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>
            <a:endCxn id="20" idx="1"/>
          </p:cNvCxnSpPr>
          <p:nvPr/>
        </p:nvCxnSpPr>
        <p:spPr>
          <a:xfrm>
            <a:off x="2924175" y="5223510"/>
            <a:ext cx="767715" cy="725805"/>
          </a:xfrm>
          <a:prstGeom prst="straightConnector1">
            <a:avLst/>
          </a:prstGeom>
          <a:ln w="31750" cap="rnd">
            <a:solidFill>
              <a:schemeClr val="accent6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>
            <a:stCxn id="19" idx="3"/>
            <a:endCxn id="21" idx="1"/>
          </p:cNvCxnSpPr>
          <p:nvPr/>
        </p:nvCxnSpPr>
        <p:spPr>
          <a:xfrm flipV="1">
            <a:off x="6003290" y="4698365"/>
            <a:ext cx="1052830" cy="635"/>
          </a:xfrm>
          <a:prstGeom prst="straightConnector1">
            <a:avLst/>
          </a:prstGeom>
          <a:ln w="31750" cap="rnd">
            <a:solidFill>
              <a:schemeClr val="accent6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>
            <a:stCxn id="20" idx="3"/>
            <a:endCxn id="22" idx="1"/>
          </p:cNvCxnSpPr>
          <p:nvPr/>
        </p:nvCxnSpPr>
        <p:spPr>
          <a:xfrm>
            <a:off x="6003290" y="5949315"/>
            <a:ext cx="1052830" cy="15240"/>
          </a:xfrm>
          <a:prstGeom prst="straightConnector1">
            <a:avLst/>
          </a:prstGeom>
          <a:ln w="31750" cap="rnd">
            <a:solidFill>
              <a:schemeClr val="accent6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8" grpId="0" animBg="1"/>
      <p:bldP spid="18" grpId="1" animBg="1"/>
      <p:bldP spid="19" grpId="0" animBg="1"/>
      <p:bldP spid="20" grpId="0" animBg="1"/>
      <p:bldP spid="19" grpId="1" animBg="1"/>
      <p:bldP spid="20" grpId="1" animBg="1"/>
      <p:bldP spid="22" grpId="0" bldLvl="0" animBg="1"/>
      <p:bldP spid="22" grpId="1" animBg="1"/>
      <p:bldP spid="21" grpId="0" bldLvl="0" animBg="1"/>
      <p:bldP spid="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723900" y="1816735"/>
          <a:ext cx="10602595" cy="4647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5045"/>
                <a:gridCol w="3720465"/>
                <a:gridCol w="4617085"/>
              </a:tblGrid>
              <a:tr h="8108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类别</a:t>
                      </a:r>
                      <a:endParaRPr lang="zh-CN" altLang="en-US" sz="2800"/>
                    </a:p>
                  </a:txBody>
                  <a:tcPr anchor="ctr" anchorCtr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非条件反射</a:t>
                      </a:r>
                      <a:endParaRPr lang="zh-CN" altLang="en-US" sz="2800"/>
                    </a:p>
                  </a:txBody>
                  <a:tcPr anchor="ctr" anchorCtr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条件反射</a:t>
                      </a:r>
                      <a:endParaRPr lang="zh-CN" altLang="en-US" sz="2800"/>
                    </a:p>
                  </a:txBody>
                  <a:tcPr anchor="ctr" anchorCtr="0">
                    <a:solidFill>
                      <a:schemeClr val="accent6"/>
                    </a:solidFill>
                  </a:tcPr>
                </a:tc>
              </a:tr>
              <a:tr h="7670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获得途径</a:t>
                      </a:r>
                      <a:endParaRPr lang="zh-CN" altLang="en-US" sz="2400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 anchorCtr="0"/>
                </a:tc>
              </a:tr>
              <a:tr h="7670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神经中枢</a:t>
                      </a:r>
                      <a:endParaRPr lang="zh-CN" altLang="en-US" sz="2400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 anchorCtr="0"/>
                </a:tc>
              </a:tr>
              <a:tr h="7677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反射弧</a:t>
                      </a:r>
                      <a:endParaRPr lang="zh-CN" altLang="en-US" sz="2400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 anchorCtr="0"/>
                </a:tc>
              </a:tr>
              <a:tr h="7677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适应范围</a:t>
                      </a:r>
                      <a:endParaRPr lang="zh-CN" altLang="en-US" sz="2400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 anchorCtr="0"/>
                </a:tc>
              </a:tr>
              <a:tr h="7670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联系</a:t>
                      </a:r>
                      <a:endParaRPr lang="zh-CN" altLang="en-US" sz="2400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 anchorCtr="0"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17" name="圆角矩形 16"/>
          <p:cNvSpPr/>
          <p:nvPr>
            <p:custDataLst>
              <p:tags r:id="rId2"/>
            </p:custDataLst>
          </p:nvPr>
        </p:nvSpPr>
        <p:spPr>
          <a:xfrm>
            <a:off x="431800" y="340995"/>
            <a:ext cx="3660775" cy="655955"/>
          </a:xfrm>
          <a:prstGeom prst="roundRect">
            <a:avLst>
              <a:gd name="adj" fmla="val 50000"/>
            </a:avLst>
          </a:prstGeom>
          <a:solidFill>
            <a:srgbClr val="D0624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r>
              <a:rPr lang="zh-CN" altLang="en-US" sz="2800" b="1" spc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</a:t>
            </a:r>
            <a:r>
              <a:rPr sz="2800" b="1" spc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反射的类型</a:t>
            </a:r>
            <a:endParaRPr sz="2800" b="1" spc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3900" y="1145540"/>
            <a:ext cx="70504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、非条件反射和条件反射的区别和联系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67535" y="2745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>
                <a:solidFill>
                  <a:schemeClr val="dk1"/>
                </a:solidFill>
                <a:sym typeface="+mn-ea"/>
              </a:rPr>
              <a:t>人生来就有的</a:t>
            </a:r>
            <a:endParaRPr lang="zh-CN" altLang="en-US" sz="2400">
              <a:solidFill>
                <a:schemeClr val="dk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985510" y="2745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>
                <a:solidFill>
                  <a:schemeClr val="dk1"/>
                </a:solidFill>
                <a:sym typeface="+mn-ea"/>
              </a:rPr>
              <a:t>通过长期生活经验的积累形成的</a:t>
            </a:r>
            <a:endParaRPr lang="zh-CN" altLang="en-US" sz="2400">
              <a:solidFill>
                <a:schemeClr val="dk1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01495" y="357632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>
                <a:solidFill>
                  <a:schemeClr val="dk1"/>
                </a:solidFill>
                <a:sym typeface="+mn-ea"/>
              </a:rPr>
              <a:t>脑干和脊髓</a:t>
            </a:r>
            <a:endParaRPr lang="zh-CN" altLang="en-US" sz="2400">
              <a:solidFill>
                <a:schemeClr val="dk1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85510" y="357632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>
                <a:solidFill>
                  <a:schemeClr val="dk1"/>
                </a:solidFill>
                <a:sym typeface="+mn-ea"/>
              </a:rPr>
              <a:t>大脑皮层</a:t>
            </a:r>
            <a:endParaRPr lang="zh-CN" altLang="en-US" sz="2400">
              <a:solidFill>
                <a:schemeClr val="dk1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01495" y="435038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>
                <a:solidFill>
                  <a:schemeClr val="dk1"/>
                </a:solidFill>
                <a:sym typeface="+mn-ea"/>
              </a:rPr>
              <a:t>永久、固定</a:t>
            </a:r>
            <a:endParaRPr lang="zh-CN" altLang="en-US" sz="2400">
              <a:solidFill>
                <a:schemeClr val="dk1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985510" y="435038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>
                <a:solidFill>
                  <a:schemeClr val="dk1"/>
                </a:solidFill>
                <a:sym typeface="+mn-ea"/>
              </a:rPr>
              <a:t>暂时的，易变的</a:t>
            </a:r>
            <a:endParaRPr lang="zh-CN" altLang="en-US" sz="2400">
              <a:solidFill>
                <a:schemeClr val="dk1"/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961515" y="512445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>
                <a:solidFill>
                  <a:schemeClr val="dk1"/>
                </a:solidFill>
                <a:sym typeface="+mn-ea"/>
              </a:rPr>
              <a:t>小，适应不变的环境</a:t>
            </a:r>
            <a:endParaRPr lang="zh-CN" altLang="en-US" sz="2400">
              <a:solidFill>
                <a:schemeClr val="dk1"/>
              </a:solidFill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890895" y="512445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>
                <a:solidFill>
                  <a:schemeClr val="dk1"/>
                </a:solidFill>
                <a:sym typeface="+mn-ea"/>
              </a:rPr>
              <a:t>广，可以适应多变的环境</a:t>
            </a:r>
            <a:endParaRPr lang="zh-CN" altLang="en-US" sz="2400">
              <a:solidFill>
                <a:schemeClr val="dk1"/>
              </a:solidFill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191000" y="589851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>
                <a:solidFill>
                  <a:schemeClr val="dk1"/>
                </a:solidFill>
                <a:sym typeface="+mn-ea"/>
              </a:rPr>
              <a:t>条件反射是建立在非条件反射的基础上的</a:t>
            </a:r>
            <a:endParaRPr lang="zh-CN" altLang="en-US" sz="2400">
              <a:solidFill>
                <a:schemeClr val="dk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5" grpId="1"/>
      <p:bldP spid="6" grpId="1"/>
      <p:bldP spid="7" grpId="1"/>
      <p:bldP spid="8" grpId="1"/>
      <p:bldP spid="9" grpId="1"/>
      <p:bldP spid="10" grpId="1"/>
      <p:bldP spid="11" grpId="1"/>
      <p:bldP spid="12" grpId="1"/>
      <p:bldP spid="1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16"/>
          <p:cNvSpPr/>
          <p:nvPr>
            <p:custDataLst>
              <p:tags r:id="rId1"/>
            </p:custDataLst>
          </p:nvPr>
        </p:nvSpPr>
        <p:spPr>
          <a:xfrm>
            <a:off x="431800" y="340995"/>
            <a:ext cx="3660775" cy="655955"/>
          </a:xfrm>
          <a:prstGeom prst="roundRect">
            <a:avLst>
              <a:gd name="adj" fmla="val 50000"/>
            </a:avLst>
          </a:prstGeom>
          <a:solidFill>
            <a:srgbClr val="D0624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r>
              <a:rPr lang="zh-CN" altLang="en-US" sz="2800" b="1" spc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</a:t>
            </a:r>
            <a:r>
              <a:rPr sz="2800" b="1" spc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反射的类型</a:t>
            </a:r>
            <a:endParaRPr sz="2800" b="1" spc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3900" y="1145540"/>
            <a:ext cx="76904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、辩一辩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: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下列各项分别属于哪种反射？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48130" y="1816100"/>
            <a:ext cx="520573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/>
              <a:t>上课铃声进教室</a:t>
            </a:r>
            <a:endParaRPr lang="zh-CN" altLang="en-US" sz="240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/>
              <a:t>排尿反射</a:t>
            </a:r>
            <a:endParaRPr lang="zh-CN" altLang="en-US" sz="240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/>
              <a:t>一朝被蛇咬，十年怕井绳</a:t>
            </a:r>
            <a:endParaRPr lang="zh-CN" altLang="en-US" sz="240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/>
              <a:t>杯弓蛇影</a:t>
            </a:r>
            <a:endParaRPr lang="zh-CN" altLang="en-US" sz="240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/>
              <a:t>老马识途</a:t>
            </a:r>
            <a:endParaRPr lang="zh-CN" altLang="en-US" sz="240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/>
              <a:t>红灯停、绿灯行</a:t>
            </a:r>
            <a:endParaRPr lang="zh-CN" altLang="en-US" sz="240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/>
              <a:t>强光刺激下，瞳孔缩小</a:t>
            </a:r>
            <a:endParaRPr lang="zh-CN" altLang="en-US" sz="240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/>
              <a:t>婴儿吮吸反射</a:t>
            </a:r>
            <a:endParaRPr lang="zh-CN" altLang="en-US" sz="2400"/>
          </a:p>
        </p:txBody>
      </p:sp>
      <p:sp>
        <p:nvSpPr>
          <p:cNvPr id="5" name="流程图: 可选过程 4"/>
          <p:cNvSpPr/>
          <p:nvPr/>
        </p:nvSpPr>
        <p:spPr>
          <a:xfrm>
            <a:off x="7385050" y="1756410"/>
            <a:ext cx="2569845" cy="1757680"/>
          </a:xfrm>
          <a:prstGeom prst="flowChartAlternateProcess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流程图: 可选过程 7"/>
          <p:cNvSpPr/>
          <p:nvPr/>
        </p:nvSpPr>
        <p:spPr>
          <a:xfrm>
            <a:off x="7385050" y="3803650"/>
            <a:ext cx="2569845" cy="1757680"/>
          </a:xfrm>
          <a:prstGeom prst="flowChartAlternateProcess">
            <a:avLst/>
          </a:prstGeom>
          <a:solidFill>
            <a:srgbClr val="D8DB73"/>
          </a:solidFill>
          <a:ln>
            <a:solidFill>
              <a:srgbClr val="AFB42B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7519035" y="1852930"/>
            <a:ext cx="2301875" cy="5734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7519035" y="3927475"/>
            <a:ext cx="2301875" cy="573405"/>
          </a:xfrm>
          <a:prstGeom prst="roundRect">
            <a:avLst/>
          </a:prstGeom>
          <a:solidFill>
            <a:schemeClr val="bg1"/>
          </a:solidFill>
          <a:ln>
            <a:solidFill>
              <a:srgbClr val="AFB42B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519035" y="1939925"/>
            <a:ext cx="21297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/>
              <a:t>非条件反射</a:t>
            </a:r>
            <a:endParaRPr lang="zh-CN" altLang="en-US" sz="2400" b="1"/>
          </a:p>
        </p:txBody>
      </p:sp>
      <p:sp>
        <p:nvSpPr>
          <p:cNvPr id="16" name="文本框 15"/>
          <p:cNvSpPr txBox="1"/>
          <p:nvPr/>
        </p:nvSpPr>
        <p:spPr>
          <a:xfrm>
            <a:off x="7623810" y="4015105"/>
            <a:ext cx="21297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/>
              <a:t>条件反射</a:t>
            </a:r>
            <a:endParaRPr lang="zh-CN" altLang="en-US" sz="2400" b="1"/>
          </a:p>
        </p:txBody>
      </p:sp>
      <p:sp>
        <p:nvSpPr>
          <p:cNvPr id="18" name="文本框 17"/>
          <p:cNvSpPr txBox="1"/>
          <p:nvPr/>
        </p:nvSpPr>
        <p:spPr>
          <a:xfrm>
            <a:off x="8029575" y="2611755"/>
            <a:ext cx="14420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②⑦⑧</a:t>
            </a:r>
            <a:endParaRPr lang="zh-CN" altLang="en-US" sz="2800" b="1"/>
          </a:p>
        </p:txBody>
      </p:sp>
      <p:sp>
        <p:nvSpPr>
          <p:cNvPr id="19" name="文本框 18"/>
          <p:cNvSpPr txBox="1"/>
          <p:nvPr/>
        </p:nvSpPr>
        <p:spPr>
          <a:xfrm>
            <a:off x="7623810" y="4688840"/>
            <a:ext cx="2263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①③④⑤⑥</a:t>
            </a:r>
            <a:endParaRPr lang="zh-CN" altLang="en-US" sz="28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257790" y="4682490"/>
            <a:ext cx="1932305" cy="2175510"/>
          </a:xfrm>
          <a:prstGeom prst="rect">
            <a:avLst/>
          </a:prstGeom>
        </p:spPr>
      </p:pic>
      <p:sp>
        <p:nvSpPr>
          <p:cNvPr id="23556" name="矩形 25604"/>
          <p:cNvSpPr/>
          <p:nvPr>
            <p:custDataLst>
              <p:tags r:id="rId3"/>
            </p:custDataLst>
          </p:nvPr>
        </p:nvSpPr>
        <p:spPr>
          <a:xfrm>
            <a:off x="4295775" y="583248"/>
            <a:ext cx="3165475" cy="9220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 algn="ctr"/>
            <a:r>
              <a:rPr lang="zh-CN" altLang="en-US" sz="5400" b="1">
                <a:latin typeface="楷体" panose="02010609060101010101" pitchFamily="49" charset="-122"/>
                <a:ea typeface="楷体" panose="02010609060101010101" pitchFamily="49" charset="-122"/>
              </a:rPr>
              <a:t>吃到柠檬</a:t>
            </a:r>
            <a:endParaRPr lang="zh-CN" altLang="en-US" sz="5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606" name="矩形 25605"/>
          <p:cNvSpPr/>
          <p:nvPr>
            <p:custDataLst>
              <p:tags r:id="rId4"/>
            </p:custDataLst>
          </p:nvPr>
        </p:nvSpPr>
        <p:spPr>
          <a:xfrm>
            <a:off x="7837805" y="764858"/>
            <a:ext cx="3265488" cy="644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zh-CN" altLang="en-US" sz="3600" b="1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非条件反射</a:t>
            </a:r>
            <a:endParaRPr lang="zh-CN" altLang="en-US" sz="3600" b="1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558" name="矩形 25606"/>
          <p:cNvSpPr/>
          <p:nvPr>
            <p:custDataLst>
              <p:tags r:id="rId5"/>
            </p:custDataLst>
          </p:nvPr>
        </p:nvSpPr>
        <p:spPr>
          <a:xfrm>
            <a:off x="4295775" y="5304155"/>
            <a:ext cx="3165475" cy="9220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5400" b="1">
                <a:latin typeface="楷体" panose="02010609060101010101" pitchFamily="49" charset="-122"/>
                <a:ea typeface="楷体" panose="02010609060101010101" pitchFamily="49" charset="-122"/>
              </a:rPr>
              <a:t>谈到柠檬</a:t>
            </a:r>
            <a:endParaRPr lang="zh-CN" altLang="en-US" sz="5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608" name="矩形 25607"/>
          <p:cNvSpPr/>
          <p:nvPr>
            <p:custDataLst>
              <p:tags r:id="rId6"/>
            </p:custDataLst>
          </p:nvPr>
        </p:nvSpPr>
        <p:spPr>
          <a:xfrm>
            <a:off x="7831138" y="5309870"/>
            <a:ext cx="3265487" cy="644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zh-CN" altLang="en-US" sz="3600" b="1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条件反射</a:t>
            </a:r>
            <a:endParaRPr lang="zh-CN" altLang="en-US" sz="3600" b="1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566" name="矩形 25614"/>
          <p:cNvSpPr/>
          <p:nvPr>
            <p:custDataLst>
              <p:tags r:id="rId7"/>
            </p:custDataLst>
          </p:nvPr>
        </p:nvSpPr>
        <p:spPr>
          <a:xfrm>
            <a:off x="4295775" y="2896870"/>
            <a:ext cx="3165475" cy="9220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5400" b="1">
                <a:latin typeface="楷体" panose="02010609060101010101" pitchFamily="49" charset="-122"/>
                <a:ea typeface="楷体" panose="02010609060101010101" pitchFamily="49" charset="-122"/>
              </a:rPr>
              <a:t>看到柠檬</a:t>
            </a:r>
            <a:endParaRPr lang="zh-CN" altLang="en-US" sz="5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616" name="矩形 25615"/>
          <p:cNvSpPr/>
          <p:nvPr>
            <p:custDataLst>
              <p:tags r:id="rId8"/>
            </p:custDataLst>
          </p:nvPr>
        </p:nvSpPr>
        <p:spPr>
          <a:xfrm>
            <a:off x="7837805" y="2975610"/>
            <a:ext cx="3265488" cy="644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zh-CN" altLang="en-US" sz="3600" b="1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条件反射</a:t>
            </a:r>
            <a:endParaRPr lang="zh-CN" altLang="en-US" sz="3600" b="1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5385" y="4345305"/>
            <a:ext cx="2936240" cy="234696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320165" y="241935"/>
            <a:ext cx="2646680" cy="2066290"/>
            <a:chOff x="12917" y="1771"/>
            <a:chExt cx="4586" cy="3480"/>
          </a:xfrm>
        </p:grpSpPr>
        <p:pic>
          <p:nvPicPr>
            <p:cNvPr id="4" name="图片 25626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2917" y="1771"/>
              <a:ext cx="4587" cy="348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椭圆 25628"/>
            <p:cNvSpPr/>
            <p:nvPr>
              <p:custDataLst>
                <p:tags r:id="rId12"/>
              </p:custDataLst>
            </p:nvPr>
          </p:nvSpPr>
          <p:spPr>
            <a:xfrm>
              <a:off x="15854" y="4453"/>
              <a:ext cx="343" cy="225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9" name="椭圆 25629"/>
            <p:cNvSpPr/>
            <p:nvPr>
              <p:custDataLst>
                <p:tags r:id="rId13"/>
              </p:custDataLst>
            </p:nvPr>
          </p:nvSpPr>
          <p:spPr>
            <a:xfrm>
              <a:off x="14796" y="4334"/>
              <a:ext cx="340" cy="225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0" name="椭圆 25630"/>
            <p:cNvSpPr/>
            <p:nvPr>
              <p:custDataLst>
                <p:tags r:id="rId14"/>
              </p:custDataLst>
            </p:nvPr>
          </p:nvSpPr>
          <p:spPr>
            <a:xfrm>
              <a:off x="14422" y="4228"/>
              <a:ext cx="340" cy="225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1" name="椭圆 25631"/>
            <p:cNvSpPr/>
            <p:nvPr>
              <p:custDataLst>
                <p:tags r:id="rId15"/>
              </p:custDataLst>
            </p:nvPr>
          </p:nvSpPr>
          <p:spPr>
            <a:xfrm>
              <a:off x="14899" y="3199"/>
              <a:ext cx="225" cy="113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2" name="椭圆 25632"/>
            <p:cNvSpPr/>
            <p:nvPr>
              <p:custDataLst>
                <p:tags r:id="rId16"/>
              </p:custDataLst>
            </p:nvPr>
          </p:nvSpPr>
          <p:spPr>
            <a:xfrm>
              <a:off x="15432" y="3769"/>
              <a:ext cx="225" cy="113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7"/>
          <a:srcRect t="11200"/>
          <a:stretch>
            <a:fillRect/>
          </a:stretch>
        </p:blipFill>
        <p:spPr>
          <a:xfrm>
            <a:off x="1470660" y="2361565"/>
            <a:ext cx="2346960" cy="2135505"/>
          </a:xfrm>
          <a:prstGeom prst="rect">
            <a:avLst/>
          </a:prstGeom>
        </p:spPr>
      </p:pic>
    </p:spTree>
    <p:custDataLst>
      <p:tags r:id="rId1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/>
      <p:bldP spid="25608" grpId="0"/>
      <p:bldP spid="256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/>
          <p:nvPr>
            <p:custDataLst>
              <p:tags r:id="rId1"/>
            </p:custDataLst>
          </p:nvPr>
        </p:nvSpPr>
        <p:spPr>
          <a:xfrm>
            <a:off x="1220470" y="996950"/>
            <a:ext cx="10246995" cy="13843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人类条件反射的建立要比动物复杂，但基本过程却差不多。</a:t>
            </a:r>
            <a:endParaRPr lang="zh-CN" altLang="en-US" sz="28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3796" name="Text Box 4"/>
          <p:cNvSpPr/>
          <p:nvPr>
            <p:custDataLst>
              <p:tags r:id="rId2"/>
            </p:custDataLst>
          </p:nvPr>
        </p:nvSpPr>
        <p:spPr>
          <a:xfrm>
            <a:off x="1125220" y="1680845"/>
            <a:ext cx="10247630" cy="247523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0" hangingPunct="0">
              <a:lnSpc>
                <a:spcPct val="150000"/>
              </a:lnSpc>
            </a:pPr>
            <a:r>
              <a:rPr lang="en-US" altLang="zh-CN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重要的是，人类还能对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抽象的语言、文字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等信息发生反应，从而建立起特有的条件反射</a:t>
            </a:r>
            <a:r>
              <a:rPr lang="en-US" altLang="zh-CN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人类区别于其他动物的标志。</a:t>
            </a:r>
            <a:endParaRPr lang="en-US" altLang="zh-CN" sz="28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7890" name="Text Box 3"/>
          <p:cNvSpPr/>
          <p:nvPr>
            <p:custDataLst>
              <p:tags r:id="rId3"/>
            </p:custDataLst>
          </p:nvPr>
        </p:nvSpPr>
        <p:spPr>
          <a:xfrm>
            <a:off x="1925638" y="2400300"/>
            <a:ext cx="184150" cy="366713"/>
          </a:xfrm>
          <a:prstGeom prst="rect">
            <a:avLst/>
          </a:prstGeom>
          <a:noFill/>
          <a:ln w="9525">
            <a:noFill/>
          </a:ln>
        </p:spPr>
        <p:txBody>
          <a:bodyPr wrap="none"/>
          <a:lstStyle/>
          <a:p>
            <a:pPr eaLnBrk="0" hangingPunct="0"/>
            <a:endParaRPr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圆角矩形 16"/>
          <p:cNvSpPr/>
          <p:nvPr>
            <p:custDataLst>
              <p:tags r:id="rId4"/>
            </p:custDataLst>
          </p:nvPr>
        </p:nvSpPr>
        <p:spPr>
          <a:xfrm>
            <a:off x="431800" y="340995"/>
            <a:ext cx="5172075" cy="655955"/>
          </a:xfrm>
          <a:prstGeom prst="roundRect">
            <a:avLst>
              <a:gd name="adj" fmla="val 50000"/>
            </a:avLst>
          </a:prstGeom>
          <a:solidFill>
            <a:srgbClr val="D0624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r>
              <a:rPr sz="2800" b="1" spc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五、人类特有的条件反射</a:t>
            </a:r>
            <a:endParaRPr sz="2800" b="1" spc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475" y="3449320"/>
            <a:ext cx="3171825" cy="20910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rcRect r="1206"/>
          <a:stretch>
            <a:fillRect/>
          </a:stretch>
        </p:blipFill>
        <p:spPr>
          <a:xfrm>
            <a:off x="5061585" y="3429000"/>
            <a:ext cx="2374900" cy="2111375"/>
          </a:xfrm>
          <a:prstGeom prst="rect">
            <a:avLst/>
          </a:prstGeom>
        </p:spPr>
      </p:pic>
      <p:pic>
        <p:nvPicPr>
          <p:cNvPr id="24581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r="23913"/>
          <a:stretch>
            <a:fillRect/>
          </a:stretch>
        </p:blipFill>
        <p:spPr>
          <a:xfrm>
            <a:off x="8192770" y="3429000"/>
            <a:ext cx="3022600" cy="198564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1" name="圆角矩形 10"/>
          <p:cNvSpPr/>
          <p:nvPr/>
        </p:nvSpPr>
        <p:spPr>
          <a:xfrm>
            <a:off x="1925955" y="5676265"/>
            <a:ext cx="1624965" cy="424815"/>
          </a:xfrm>
          <a:prstGeom prst="roundRect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400">
                <a:sym typeface="+mn-ea"/>
              </a:rPr>
              <a:t>画饼充饥</a:t>
            </a:r>
            <a:endParaRPr lang="zh-CN" altLang="en-US" sz="2400">
              <a:sym typeface="+mn-ea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5531485" y="5676265"/>
            <a:ext cx="1624965" cy="424815"/>
          </a:xfrm>
          <a:prstGeom prst="roundRect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400">
                <a:sym typeface="+mn-ea"/>
              </a:rPr>
              <a:t>谈虎色变</a:t>
            </a:r>
            <a:endParaRPr lang="zh-CN" altLang="en-US" sz="2400">
              <a:sym typeface="+mn-ea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9086850" y="5610225"/>
            <a:ext cx="1624965" cy="424815"/>
          </a:xfrm>
          <a:prstGeom prst="roundRect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400">
                <a:sym typeface="+mn-ea"/>
              </a:rPr>
              <a:t>望梅止渴</a:t>
            </a:r>
            <a:endParaRPr lang="zh-CN" altLang="en-US" sz="2400"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  <p:bldP spid="33796" grpId="0"/>
      <p:bldP spid="11" grpId="0" animBg="1"/>
      <p:bldP spid="12" grpId="0" animBg="1"/>
      <p:bldP spid="13" grpId="0" animBg="1"/>
      <p:bldP spid="11" grpId="1" animBg="1"/>
      <p:bldP spid="12" grpId="1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98305" y="2971165"/>
            <a:ext cx="2559050" cy="3724910"/>
          </a:xfrm>
          <a:prstGeom prst="rect">
            <a:avLst/>
          </a:prstGeom>
        </p:spPr>
      </p:pic>
      <p:sp>
        <p:nvSpPr>
          <p:cNvPr id="3" name="云形标注 2"/>
          <p:cNvSpPr/>
          <p:nvPr/>
        </p:nvSpPr>
        <p:spPr>
          <a:xfrm>
            <a:off x="300355" y="735965"/>
            <a:ext cx="9388475" cy="4392930"/>
          </a:xfrm>
          <a:prstGeom prst="cloudCallout">
            <a:avLst>
              <a:gd name="adj1" fmla="val 52008"/>
              <a:gd name="adj2" fmla="val 26568"/>
            </a:avLst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/>
          </a:p>
        </p:txBody>
      </p:sp>
      <p:sp>
        <p:nvSpPr>
          <p:cNvPr id="4" name="文本框 3"/>
          <p:cNvSpPr txBox="1"/>
          <p:nvPr/>
        </p:nvSpPr>
        <p:spPr>
          <a:xfrm>
            <a:off x="1299845" y="1699895"/>
            <a:ext cx="714438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ym typeface="+mn-ea"/>
              </a:rPr>
              <a:t>“我们的教育、教学，任何纪律，各种各样的习惯都是一连串的条件反射。”</a:t>
            </a:r>
            <a:endParaRPr lang="zh-CN" altLang="en-US" sz="3200"/>
          </a:p>
          <a:p>
            <a:pPr algn="r">
              <a:lnSpc>
                <a:spcPct val="150000"/>
              </a:lnSpc>
            </a:pPr>
            <a:r>
              <a:rPr lang="en-US" altLang="zh-CN" sz="3200">
                <a:sym typeface="+mn-ea"/>
              </a:rPr>
              <a:t>——</a:t>
            </a:r>
            <a:r>
              <a:rPr lang="zh-CN" altLang="en-US" sz="3200">
                <a:sym typeface="+mn-ea"/>
              </a:rPr>
              <a:t>（俄）巴浦洛夫</a:t>
            </a:r>
            <a:endParaRPr lang="zh-CN" altLang="en-US" sz="3200"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54710" y="5549900"/>
            <a:ext cx="67900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600" b="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</a:rPr>
              <a:t>条件反射究竟是怎么形成的呢？</a:t>
            </a:r>
            <a:endParaRPr lang="zh-CN" altLang="en-US" sz="3600" b="0">
              <a:highlight>
                <a:srgbClr val="FFFF00"/>
              </a:highlight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316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4" name="标题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0" y="2524125"/>
            <a:ext cx="12192000" cy="1592580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</p:spPr>
        <p:txBody>
          <a:bodyPr vert="horz" wrap="square" lIns="91440" tIns="45720" rIns="91440" bIns="45720" numCol="1" anchor="b" anchorCtr="0" compatLnSpc="1">
            <a:noAutofit/>
          </a:bodyPr>
          <a:lstStyle>
            <a:lvl1pPr marL="0" indent="0"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3200" b="1" i="0" u="none" kern="1200" baseline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ctr" eaLnBrk="1" hangingPunct="1">
              <a:lnSpc>
                <a:spcPct val="60000"/>
              </a:lnSpc>
            </a:pPr>
            <a:r>
              <a:rPr lang="zh-CN" altLang="en-US" sz="6000" spc="0">
                <a:solidFill>
                  <a:schemeClr val="tx1"/>
                </a:solidFill>
                <a:latin typeface="Baskerville Old Face" panose="02020602080505020303" pitchFamily="18" charset="0"/>
              </a:rPr>
              <a:t>第</a:t>
            </a:r>
            <a:r>
              <a:rPr lang="en-US" altLang="zh-CN" sz="6000" spc="0">
                <a:solidFill>
                  <a:schemeClr val="tx1"/>
                </a:solidFill>
                <a:latin typeface="Baskerville Old Face" panose="02020602080505020303" pitchFamily="18" charset="0"/>
              </a:rPr>
              <a:t>2</a:t>
            </a:r>
            <a:r>
              <a:rPr lang="zh-CN" altLang="en-US" sz="6000" spc="0">
                <a:solidFill>
                  <a:schemeClr val="tx1"/>
                </a:solidFill>
                <a:latin typeface="Baskerville Old Face" panose="02020602080505020303" pitchFamily="18" charset="0"/>
              </a:rPr>
              <a:t>节 人体的神经调节</a:t>
            </a:r>
            <a:endParaRPr lang="zh-CN" altLang="en-US" sz="6000" spc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矩形 1"/>
          <p:cNvSpPr/>
          <p:nvPr>
            <p:custDataLst>
              <p:tags r:id="rId1"/>
            </p:custDataLst>
          </p:nvPr>
        </p:nvSpPr>
        <p:spPr>
          <a:xfrm>
            <a:off x="373063" y="1135063"/>
            <a:ext cx="11301412" cy="2676525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>
              <a:spcBef>
                <a:spcPct val="50000"/>
              </a:spcBef>
            </a:pPr>
            <a:r>
              <a:rPr lang="zh-CN" altLang="en-US" sz="24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一、反射</a:t>
            </a:r>
            <a:endParaRPr lang="zh-CN" altLang="en-US" sz="24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lvl="0" indent="0">
              <a:spcBef>
                <a:spcPct val="50000"/>
              </a:spcBef>
            </a:pPr>
            <a:r>
              <a:rPr lang="en-US" altLang="zh-CN" sz="24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1.</a:t>
            </a:r>
            <a:r>
              <a:rPr lang="zh-CN" altLang="en-US" sz="24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概念：</a:t>
            </a:r>
            <a:r>
              <a:rPr lang="zh-CN" altLang="en-US" sz="240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人体通过神经系统，对外界或内部的各种刺激所发生的有规律的反应。</a:t>
            </a:r>
            <a:endParaRPr lang="zh-CN" altLang="en-US" sz="240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lvl="0" indent="0">
              <a:spcBef>
                <a:spcPct val="50000"/>
              </a:spcBef>
            </a:pPr>
            <a:r>
              <a:rPr lang="en-US" altLang="zh-CN" sz="24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2.</a:t>
            </a:r>
            <a:r>
              <a:rPr lang="zh-CN" altLang="en-US" sz="24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类型：</a:t>
            </a:r>
            <a:r>
              <a:rPr lang="zh-CN" altLang="en-US" sz="240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非条件反射、条件反射。</a:t>
            </a:r>
            <a:endParaRPr lang="zh-CN" altLang="en-US" sz="240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lvl="0" indent="0">
              <a:spcBef>
                <a:spcPct val="50000"/>
              </a:spcBef>
            </a:pPr>
            <a:r>
              <a:rPr lang="zh-CN" altLang="en-US" sz="24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二、反射弧</a:t>
            </a:r>
            <a:endParaRPr lang="zh-CN" altLang="en-US" sz="24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lvl="0" indent="0">
              <a:spcBef>
                <a:spcPct val="50000"/>
              </a:spcBef>
            </a:pPr>
            <a:endParaRPr lang="zh-CN" altLang="en-US" sz="24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4627880" y="252730"/>
            <a:ext cx="2068195" cy="65659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>
                <a:latin typeface="+mj-ea"/>
                <a:ea typeface="+mj-ea"/>
                <a:cs typeface="+mj-ea"/>
              </a:rPr>
              <a:t>课堂</a:t>
            </a:r>
            <a:r>
              <a:rPr lang="zh-CN" altLang="en-US" sz="3200" b="1">
                <a:latin typeface="+mj-ea"/>
                <a:ea typeface="+mj-ea"/>
                <a:cs typeface="+mj-ea"/>
              </a:rPr>
              <a:t>小结</a:t>
            </a:r>
            <a:endParaRPr lang="zh-CN" altLang="en-US" sz="3200" b="1">
              <a:latin typeface="+mj-ea"/>
              <a:ea typeface="+mj-ea"/>
              <a:cs typeface="+mj-ea"/>
            </a:endParaRPr>
          </a:p>
        </p:txBody>
      </p:sp>
      <p:pic>
        <p:nvPicPr>
          <p:cNvPr id="13314" name="图片 13313" descr="image15-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23999" contrast="36000"/>
          </a:blip>
          <a:stretch>
            <a:fillRect/>
          </a:stretch>
        </p:blipFill>
        <p:spPr>
          <a:xfrm>
            <a:off x="3396615" y="3429000"/>
            <a:ext cx="6469380" cy="321437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3" name="圆角矩形 12"/>
          <p:cNvSpPr/>
          <p:nvPr/>
        </p:nvSpPr>
        <p:spPr>
          <a:xfrm>
            <a:off x="2171700" y="3769360"/>
            <a:ext cx="1499870" cy="376555"/>
          </a:xfrm>
          <a:prstGeom prst="roundRect">
            <a:avLst>
              <a:gd name="adj" fmla="val 50000"/>
            </a:avLst>
          </a:prstGeom>
          <a:solidFill>
            <a:srgbClr val="2C61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spcBef>
                <a:spcPct val="50000"/>
              </a:spcBef>
            </a:pPr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①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感受器</a:t>
            </a:r>
            <a:endParaRPr lang="zh-CN" altLang="en-US" sz="2000" b="1">
              <a:ln>
                <a:noFill/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5287645" y="3645535"/>
            <a:ext cx="1470660" cy="352425"/>
          </a:xfrm>
          <a:prstGeom prst="roundRect">
            <a:avLst>
              <a:gd name="adj" fmla="val 50000"/>
            </a:avLst>
          </a:prstGeom>
          <a:solidFill>
            <a:srgbClr val="2C61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spcBef>
                <a:spcPct val="50000"/>
              </a:spcBef>
            </a:pP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传入神经</a:t>
            </a:r>
            <a:endParaRPr lang="zh-CN" altLang="en-US" b="1">
              <a:ln>
                <a:noFill/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8528685" y="5018405"/>
            <a:ext cx="1608455" cy="360680"/>
          </a:xfrm>
          <a:prstGeom prst="roundRect">
            <a:avLst>
              <a:gd name="adj" fmla="val 50000"/>
            </a:avLst>
          </a:prstGeom>
          <a:solidFill>
            <a:srgbClr val="2C61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spcBef>
                <a:spcPct val="50000"/>
              </a:spcBef>
            </a:pP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③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神经中枢</a:t>
            </a:r>
            <a:endParaRPr lang="zh-CN" altLang="en-US" b="1">
              <a:ln>
                <a:noFill/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5619750" y="5899150"/>
            <a:ext cx="1539240" cy="368935"/>
          </a:xfrm>
          <a:prstGeom prst="roundRect">
            <a:avLst>
              <a:gd name="adj" fmla="val 50000"/>
            </a:avLst>
          </a:prstGeom>
          <a:solidFill>
            <a:srgbClr val="2C61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spcBef>
                <a:spcPct val="50000"/>
              </a:spcBef>
            </a:pP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④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传出神经</a:t>
            </a:r>
            <a:endParaRPr lang="zh-CN" altLang="en-US" b="1">
              <a:ln>
                <a:noFill/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2218690" y="5812155"/>
            <a:ext cx="1499870" cy="327660"/>
          </a:xfrm>
          <a:prstGeom prst="roundRect">
            <a:avLst>
              <a:gd name="adj" fmla="val 50000"/>
            </a:avLst>
          </a:prstGeom>
          <a:solidFill>
            <a:srgbClr val="2C61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spcBef>
                <a:spcPct val="50000"/>
              </a:spcBef>
            </a:pPr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⑤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效应器</a:t>
            </a:r>
            <a:endParaRPr lang="zh-CN" altLang="en-US" sz="2000" b="1">
              <a:ln>
                <a:noFill/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4582" name="Line 13"/>
          <p:cNvSpPr>
            <a:spLocks noChangeShapeType="1"/>
          </p:cNvSpPr>
          <p:nvPr/>
        </p:nvSpPr>
        <p:spPr bwMode="auto">
          <a:xfrm rot="3360000" flipV="1">
            <a:off x="5011420" y="4137025"/>
            <a:ext cx="533400" cy="660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5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 rot="13260000" flipV="1">
            <a:off x="5114290" y="4966970"/>
            <a:ext cx="533400" cy="660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5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grpId="2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grpId="4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"/>
                            </p:stCondLst>
                            <p:childTnLst>
                              <p:par>
                                <p:cTn id="27" presetID="1" presetClass="entr" presetSubtype="0" fill="hold" grpId="2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"/>
                            </p:stCondLst>
                            <p:childTnLst>
                              <p:par>
                                <p:cTn id="30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"/>
                            </p:stCondLst>
                            <p:childTnLst>
                              <p:par>
                                <p:cTn id="33" presetID="1" presetClass="entr" presetSubtype="0" fill="hold" grpId="4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"/>
                            </p:stCondLst>
                            <p:childTnLst>
                              <p:par>
                                <p:cTn id="43" presetID="1" presetClass="entr" presetSubtype="0" fill="hold" grpId="2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"/>
                            </p:stCondLst>
                            <p:childTnLst>
                              <p:par>
                                <p:cTn id="46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"/>
                            </p:stCondLst>
                            <p:childTnLst>
                              <p:par>
                                <p:cTn id="49" presetID="1" presetClass="entr" presetSubtype="0" fill="hold" grpId="4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"/>
                            </p:stCondLst>
                            <p:childTnLst>
                              <p:par>
                                <p:cTn id="59" presetID="1" presetClass="entr" presetSubtype="0" fill="hold" grpId="2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"/>
                            </p:stCondLst>
                            <p:childTnLst>
                              <p:par>
                                <p:cTn id="62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"/>
                            </p:stCondLst>
                            <p:childTnLst>
                              <p:par>
                                <p:cTn id="65" presetID="1" presetClass="entr" presetSubtype="0" fill="hold" grpId="4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"/>
                            </p:stCondLst>
                            <p:childTnLst>
                              <p:par>
                                <p:cTn id="75" presetID="1" presetClass="entr" presetSubtype="0" fill="hold" grpId="2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"/>
                            </p:stCondLst>
                            <p:childTnLst>
                              <p:par>
                                <p:cTn id="78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"/>
                            </p:stCondLst>
                            <p:childTnLst>
                              <p:par>
                                <p:cTn id="81" presetID="1" presetClass="entr" presetSubtype="0" fill="hold" grpId="4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bldLvl="0" animBg="1"/>
      <p:bldP spid="13" grpId="2" bldLvl="0" animBg="1"/>
      <p:bldP spid="13" grpId="3" bldLvl="0" animBg="1"/>
      <p:bldP spid="13" grpId="4" bldLvl="0" animBg="1"/>
      <p:bldP spid="8" grpId="0" bldLvl="0" animBg="1"/>
      <p:bldP spid="8" grpId="1" bldLvl="0" animBg="1"/>
      <p:bldP spid="8" grpId="2" bldLvl="0" animBg="1"/>
      <p:bldP spid="8" grpId="3" bldLvl="0" animBg="1"/>
      <p:bldP spid="8" grpId="4" bldLvl="0" animBg="1"/>
      <p:bldP spid="9" grpId="0" bldLvl="0" animBg="1"/>
      <p:bldP spid="9" grpId="1" bldLvl="0" animBg="1"/>
      <p:bldP spid="9" grpId="2" bldLvl="0" animBg="1"/>
      <p:bldP spid="9" grpId="3" bldLvl="0" animBg="1"/>
      <p:bldP spid="9" grpId="4" bldLvl="0" animBg="1"/>
      <p:bldP spid="10" grpId="0" bldLvl="0" animBg="1"/>
      <p:bldP spid="10" grpId="1" bldLvl="0" animBg="1"/>
      <p:bldP spid="10" grpId="2" bldLvl="0" animBg="1"/>
      <p:bldP spid="10" grpId="3" bldLvl="0" animBg="1"/>
      <p:bldP spid="10" grpId="4" bldLvl="0" animBg="1"/>
      <p:bldP spid="11" grpId="0" bldLvl="0" animBg="1"/>
      <p:bldP spid="11" grpId="1" bldLvl="0" animBg="1"/>
      <p:bldP spid="11" grpId="2" bldLvl="0" animBg="1"/>
      <p:bldP spid="11" grpId="3" bldLvl="0" animBg="1"/>
      <p:bldP spid="11" grpId="4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>
            <p:custDataLst>
              <p:tags r:id="rId1"/>
            </p:custDataLst>
          </p:nvPr>
        </p:nvSpPr>
        <p:spPr>
          <a:xfrm>
            <a:off x="4627880" y="252730"/>
            <a:ext cx="2068195" cy="65659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>
                <a:latin typeface="+mj-ea"/>
                <a:ea typeface="+mj-ea"/>
                <a:cs typeface="+mj-ea"/>
              </a:rPr>
              <a:t>课堂</a:t>
            </a:r>
            <a:r>
              <a:rPr lang="zh-CN" altLang="en-US" sz="3200" b="1">
                <a:latin typeface="+mj-ea"/>
                <a:ea typeface="+mj-ea"/>
                <a:cs typeface="+mj-ea"/>
              </a:rPr>
              <a:t>练习</a:t>
            </a:r>
            <a:endParaRPr lang="zh-CN" altLang="en-US" sz="3200" b="1">
              <a:latin typeface="+mj-ea"/>
              <a:ea typeface="+mj-ea"/>
              <a:cs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67080" y="1174115"/>
            <a:ext cx="9605010" cy="3366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lvl="0" indent="0" algn="l" defTabSz="914400" rtl="0" eaLnBrk="1" fontAlgn="t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noProof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1</a:t>
            </a:r>
            <a:r>
              <a:rPr lang="zh-CN" altLang="en-US" sz="2800" noProof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、下列反射中，属于人类所特有的是 （ </a:t>
            </a:r>
            <a:r>
              <a:rPr lang="en-US" altLang="zh-CN" sz="2800" noProof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 </a:t>
            </a:r>
            <a:r>
              <a:rPr lang="zh-CN" altLang="en-US" sz="2800" noProof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 ）                        </a:t>
            </a:r>
            <a:endParaRPr kumimoji="0" lang="zh-CN" altLang="en-US" sz="280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lt"/>
            </a:endParaRPr>
          </a:p>
          <a:p>
            <a:pPr marR="0" lvl="0" indent="0" algn="l" defTabSz="914400" rtl="0" eaLnBrk="1" fontAlgn="t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noProof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    A</a:t>
            </a:r>
            <a:r>
              <a:rPr lang="zh-CN" altLang="en-US" sz="2800" noProof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、听说酸梅时分泌唾液    </a:t>
            </a:r>
            <a:r>
              <a:rPr lang="en-US" altLang="zh-CN" sz="2800" noProof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  B</a:t>
            </a:r>
            <a:r>
              <a:rPr lang="zh-CN" altLang="en-US" sz="2800" noProof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、无意间眨眼    </a:t>
            </a:r>
            <a:endParaRPr kumimoji="0" lang="zh-CN" altLang="en-US" sz="280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lt"/>
            </a:endParaRPr>
          </a:p>
          <a:p>
            <a:pPr marR="0" lvl="0" indent="0" algn="l" defTabSz="914400" rtl="0" eaLnBrk="1" fontAlgn="t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noProof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    C</a:t>
            </a:r>
            <a:r>
              <a:rPr lang="zh-CN" altLang="en-US" sz="2800" noProof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、膝跳反射              </a:t>
            </a:r>
            <a:r>
              <a:rPr lang="en-US" altLang="zh-CN" sz="2800" noProof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  D</a:t>
            </a:r>
            <a:r>
              <a:rPr lang="zh-CN" altLang="en-US" sz="2800" noProof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、手触到火缩回</a:t>
            </a:r>
            <a:endParaRPr lang="zh-CN" altLang="en-US" sz="2800" noProof="0" smtClean="0">
              <a:ln>
                <a:noFill/>
              </a:ln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lt"/>
            </a:endParaRPr>
          </a:p>
          <a:p>
            <a:pPr marR="0" lvl="0" indent="0" algn="l" defTabSz="914400" rtl="0" eaLnBrk="1" fontAlgn="t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80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lt"/>
            </a:endParaRPr>
          </a:p>
          <a:p>
            <a:pPr marL="0" marR="0" lvl="0" indent="0" algn="l" defTabSz="914400" rtl="0" eaLnBrk="1" fontAlgn="t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 sz="2800" noProof="0" smtClean="0">
              <a:ln>
                <a:noFill/>
              </a:ln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lt"/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7415213" y="1174115"/>
            <a:ext cx="306388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R="0" lvl="0" indent="0" algn="l" defTabSz="914400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A</a:t>
            </a:r>
            <a:endParaRPr kumimoji="0" lang="en-US" altLang="zh-CN" sz="28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7080" y="3251200"/>
            <a:ext cx="7111365" cy="3014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ts val="4560"/>
              </a:lnSpc>
              <a:spcBef>
                <a:spcPts val="0"/>
              </a:spcBef>
            </a:pPr>
            <a:r>
              <a:rPr lang="en-US" altLang="zh-CN" sz="2800" noProof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2800" noProof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、下列叙述中不属于反射的是（  </a:t>
            </a:r>
            <a:r>
              <a:rPr lang="en-US" altLang="zh-CN" sz="2800" noProof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2800" noProof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                                                      </a:t>
            </a:r>
            <a:endParaRPr lang="zh-CN" altLang="en-US" sz="2800" noProof="0" smtClean="0">
              <a:ln>
                <a:noFill/>
              </a:ln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fontAlgn="auto">
              <a:lnSpc>
                <a:spcPts val="4560"/>
              </a:lnSpc>
              <a:spcBef>
                <a:spcPts val="0"/>
              </a:spcBef>
            </a:pPr>
            <a:r>
              <a:rPr lang="zh-CN" altLang="en-US" sz="2800" noProof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en-US" altLang="zh-CN" sz="2800" noProof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2800" noProof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A、手遇到烫东西会缩回                   </a:t>
            </a:r>
            <a:endParaRPr lang="zh-CN" altLang="en-US" sz="2800" noProof="0" smtClean="0">
              <a:ln>
                <a:noFill/>
              </a:ln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fontAlgn="auto">
              <a:lnSpc>
                <a:spcPts val="4560"/>
              </a:lnSpc>
              <a:spcBef>
                <a:spcPts val="0"/>
              </a:spcBef>
            </a:pPr>
            <a:r>
              <a:rPr lang="zh-CN" altLang="en-US" sz="2800" noProof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en-US" altLang="zh-CN" sz="2800" noProof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2800" noProof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B、物体在眼前突然出现时会眨眼          </a:t>
            </a:r>
            <a:endParaRPr lang="zh-CN" altLang="en-US" sz="2800" noProof="0" smtClean="0">
              <a:ln>
                <a:noFill/>
              </a:ln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fontAlgn="auto">
              <a:lnSpc>
                <a:spcPts val="4560"/>
              </a:lnSpc>
              <a:spcBef>
                <a:spcPts val="0"/>
              </a:spcBef>
            </a:pPr>
            <a:r>
              <a:rPr lang="zh-CN" altLang="en-US" sz="2800" noProof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en-US" altLang="zh-CN" sz="2800" noProof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2800" noProof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C、婴儿膀胱内尿液多了会立刻排尿  </a:t>
            </a:r>
            <a:endParaRPr lang="zh-CN" altLang="en-US" sz="2800" noProof="0" smtClean="0">
              <a:ln>
                <a:noFill/>
              </a:ln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fontAlgn="auto">
              <a:lnSpc>
                <a:spcPts val="4560"/>
              </a:lnSpc>
              <a:spcBef>
                <a:spcPts val="0"/>
              </a:spcBef>
            </a:pPr>
            <a:r>
              <a:rPr lang="zh-CN" altLang="en-US" sz="2800" noProof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en-US" altLang="zh-CN" sz="2800" noProof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2800" noProof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D、轻触含羞草，叶片会闭合</a:t>
            </a:r>
            <a:endParaRPr lang="zh-CN" altLang="en-US" sz="2800" noProof="0" smtClean="0">
              <a:ln>
                <a:noFill/>
              </a:ln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6177598" y="3251200"/>
            <a:ext cx="306388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R="0" lvl="0" indent="0" algn="l" defTabSz="914400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D</a:t>
            </a:r>
            <a:endParaRPr kumimoji="0" lang="en-US" altLang="zh-CN" sz="28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>
            <p:custDataLst>
              <p:tags r:id="rId1"/>
            </p:custDataLst>
          </p:nvPr>
        </p:nvSpPr>
        <p:spPr>
          <a:xfrm>
            <a:off x="4627880" y="252730"/>
            <a:ext cx="2068195" cy="65659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>
                <a:latin typeface="+mj-ea"/>
                <a:ea typeface="+mj-ea"/>
                <a:cs typeface="+mj-ea"/>
              </a:rPr>
              <a:t>课堂</a:t>
            </a:r>
            <a:r>
              <a:rPr lang="zh-CN" altLang="en-US" sz="3200" b="1">
                <a:latin typeface="+mj-ea"/>
                <a:ea typeface="+mj-ea"/>
                <a:cs typeface="+mj-ea"/>
              </a:rPr>
              <a:t>练习</a:t>
            </a:r>
            <a:endParaRPr lang="zh-CN" altLang="en-US" sz="3200" b="1">
              <a:latin typeface="+mj-ea"/>
              <a:ea typeface="+mj-ea"/>
              <a:cs typeface="+mj-ea"/>
            </a:endParaRPr>
          </a:p>
        </p:txBody>
      </p:sp>
      <p:pic>
        <p:nvPicPr>
          <p:cNvPr id="126978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6888480" y="1677353"/>
            <a:ext cx="4552950" cy="3243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6979" name="文本框 100"/>
          <p:cNvSpPr txBox="1"/>
          <p:nvPr/>
        </p:nvSpPr>
        <p:spPr>
          <a:xfrm>
            <a:off x="652463" y="3146425"/>
            <a:ext cx="823595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2800">
                <a:latin typeface="黑体" panose="02010609060101010101" charset="-122"/>
                <a:ea typeface="黑体" panose="02010609060101010101" charset="-122"/>
              </a:rPr>
              <a:t>A</a:t>
            </a:r>
            <a:r>
              <a:rPr lang="zh-CN" altLang="zh-CN" sz="2800">
                <a:latin typeface="黑体" panose="02010609060101010101" charset="-122"/>
                <a:ea typeface="黑体" panose="02010609060101010101" charset="-122"/>
              </a:rPr>
              <a:t>．该反射的神经中枢在脊髓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</a:rPr>
              <a:t>	</a:t>
            </a:r>
            <a:endParaRPr lang="en-US" altLang="zh-CN" sz="2800">
              <a:latin typeface="黑体" panose="02010609060101010101" charset="-122"/>
              <a:ea typeface="黑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latin typeface="黑体" panose="02010609060101010101" charset="-122"/>
                <a:ea typeface="黑体" panose="02010609060101010101" charset="-122"/>
              </a:rPr>
              <a:t>B</a:t>
            </a:r>
            <a:r>
              <a:rPr lang="zh-CN" altLang="zh-CN" sz="2800">
                <a:latin typeface="黑体" panose="02010609060101010101" charset="-122"/>
                <a:ea typeface="黑体" panose="02010609060101010101" charset="-122"/>
              </a:rPr>
              <a:t>．缩手反射属于复杂反射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</a:rPr>
              <a:t>	</a:t>
            </a:r>
            <a:endParaRPr lang="en-US" altLang="zh-CN" sz="2800">
              <a:latin typeface="黑体" panose="02010609060101010101" charset="-122"/>
              <a:ea typeface="黑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latin typeface="黑体" panose="02010609060101010101" charset="-122"/>
                <a:ea typeface="黑体" panose="02010609060101010101" charset="-122"/>
              </a:rPr>
              <a:t>C</a:t>
            </a:r>
            <a:r>
              <a:rPr lang="zh-CN" altLang="zh-CN" sz="2800">
                <a:latin typeface="黑体" panose="02010609060101010101" charset="-122"/>
                <a:ea typeface="黑体" panose="02010609060101010101" charset="-122"/>
              </a:rPr>
              <a:t>．该反射的神经冲动传导方向是：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</a:rPr>
              <a:t>e→d→a→b→c</a:t>
            </a:r>
            <a:endParaRPr lang="en-US" altLang="zh-CN" sz="2800">
              <a:latin typeface="黑体" panose="02010609060101010101" charset="-122"/>
              <a:ea typeface="黑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latin typeface="黑体" panose="02010609060101010101" charset="-122"/>
                <a:ea typeface="黑体" panose="02010609060101010101" charset="-122"/>
              </a:rPr>
              <a:t>D</a:t>
            </a:r>
            <a:r>
              <a:rPr lang="zh-CN" altLang="zh-CN" sz="2800">
                <a:latin typeface="黑体" panose="02010609060101010101" charset="-122"/>
                <a:ea typeface="黑体" panose="02010609060101010101" charset="-122"/>
              </a:rPr>
              <a:t>．若只是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</a:rPr>
              <a:t>b</a:t>
            </a:r>
            <a:r>
              <a:rPr lang="zh-CN" altLang="zh-CN" sz="2800">
                <a:latin typeface="黑体" panose="02010609060101010101" charset="-122"/>
                <a:ea typeface="黑体" panose="02010609060101010101" charset="-122"/>
              </a:rPr>
              <a:t>处受损，则结果是有感觉，但不能缩手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99"/>
          <p:cNvSpPr txBox="1"/>
          <p:nvPr/>
        </p:nvSpPr>
        <p:spPr>
          <a:xfrm>
            <a:off x="464820" y="1241425"/>
            <a:ext cx="10976610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173355" indent="-173355">
              <a:lnSpc>
                <a:spcPct val="150000"/>
              </a:lnSpc>
            </a:pPr>
            <a:r>
              <a:rPr lang="en-US" altLang="zh-CN" sz="2800"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zh-CN" altLang="zh-CN" sz="2800">
                <a:latin typeface="黑体" panose="02010609060101010101" charset="-122"/>
                <a:ea typeface="黑体" panose="02010609060101010101" charset="-122"/>
              </a:rPr>
              <a:t>．如图是缩手反射示意图，下列说法错误的是（　　）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8581708" y="1241425"/>
            <a:ext cx="306388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R="0" lvl="0" indent="0" algn="l" defTabSz="914400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B</a:t>
            </a:r>
            <a:endParaRPr kumimoji="0" lang="en-US" altLang="zh-CN" sz="28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>
            <p:custDataLst>
              <p:tags r:id="rId1"/>
            </p:custDataLst>
          </p:nvPr>
        </p:nvSpPr>
        <p:spPr>
          <a:xfrm>
            <a:off x="4627880" y="252730"/>
            <a:ext cx="2068195" cy="65659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>
                <a:latin typeface="+mj-ea"/>
                <a:ea typeface="+mj-ea"/>
                <a:cs typeface="+mj-ea"/>
              </a:rPr>
              <a:t>课堂</a:t>
            </a:r>
            <a:r>
              <a:rPr lang="zh-CN" altLang="en-US" sz="3200" b="1">
                <a:latin typeface="+mj-ea"/>
                <a:ea typeface="+mj-ea"/>
                <a:cs typeface="+mj-ea"/>
              </a:rPr>
              <a:t>练习</a:t>
            </a:r>
            <a:endParaRPr lang="zh-CN" altLang="en-US" sz="3200" b="1">
              <a:latin typeface="+mj-ea"/>
              <a:ea typeface="+mj-ea"/>
              <a:cs typeface="+mj-ea"/>
            </a:endParaRPr>
          </a:p>
        </p:txBody>
      </p:sp>
      <p:sp>
        <p:nvSpPr>
          <p:cNvPr id="32770" name="文本框 4"/>
          <p:cNvSpPr txBox="1"/>
          <p:nvPr>
            <p:custDataLst>
              <p:tags r:id="rId2"/>
            </p:custDataLst>
          </p:nvPr>
        </p:nvSpPr>
        <p:spPr>
          <a:xfrm>
            <a:off x="858838" y="1344613"/>
            <a:ext cx="11712575" cy="67703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 spc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4.</a:t>
            </a:r>
            <a:r>
              <a:rPr lang="zh-CN" altLang="en-US" sz="2800" spc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下图是司机看见红灯停车的反射示意图</a:t>
            </a:r>
            <a:r>
              <a:rPr lang="en-US" altLang="zh-CN" sz="2800" spc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altLang="en-US" sz="2800" spc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分析正确的是</a:t>
            </a:r>
            <a:r>
              <a:rPr lang="en-US" altLang="zh-CN" sz="2800" spc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</a:t>
            </a:r>
            <a:r>
              <a:rPr lang="zh-CN" altLang="en-US" sz="2800" spc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　　</a:t>
            </a:r>
            <a:r>
              <a:rPr lang="en-US" altLang="zh-CN" sz="2800" spc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</a:t>
            </a:r>
            <a:endParaRPr lang="en-US" altLang="zh-CN" sz="28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marR="0" lvl="0" indent="0"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 spc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en-US" altLang="zh-CN" sz="28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marR="0" lvl="0" indent="0"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 spc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A.</a:t>
            </a:r>
            <a:r>
              <a:rPr lang="zh-CN" altLang="en-US" sz="2800" spc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感受器是眼球</a:t>
            </a:r>
            <a:endParaRPr lang="zh-CN" altLang="en-US" sz="28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marR="0" lvl="0" indent="0"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 spc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B.</a:t>
            </a:r>
            <a:r>
              <a:rPr lang="zh-CN" altLang="en-US" sz="2800" spc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效应器是眼球</a:t>
            </a:r>
            <a:endParaRPr lang="zh-CN" altLang="en-US" sz="28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marR="0" lvl="0" indent="0"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 spc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C.</a:t>
            </a:r>
            <a:r>
              <a:rPr lang="zh-CN" altLang="en-US" sz="2800" spc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感受器、神经中枢、效应器构成了完整的反射弧</a:t>
            </a:r>
            <a:endParaRPr lang="zh-CN" altLang="en-US" sz="28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marR="0" lvl="0" indent="0"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 spc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D.</a:t>
            </a:r>
            <a:r>
              <a:rPr lang="zh-CN" altLang="en-US" sz="2800" spc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该反射是复杂的反射</a:t>
            </a:r>
            <a:endParaRPr lang="zh-CN" altLang="en-US" sz="28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marR="0" lvl="0" indent="0">
              <a:lnSpc>
                <a:spcPct val="150000"/>
              </a:lnSpc>
              <a:spcBef>
                <a:spcPct val="50000"/>
              </a:spcBef>
            </a:pPr>
            <a:endParaRPr lang="zh-CN" altLang="en-US" sz="28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marR="0" lvl="0" indent="0">
              <a:lnSpc>
                <a:spcPct val="150000"/>
              </a:lnSpc>
              <a:spcBef>
                <a:spcPct val="50000"/>
              </a:spcBef>
            </a:pPr>
            <a:endParaRPr lang="zh-CN" altLang="en-US" sz="28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2772" name="Text Box 1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966960" y="1504315"/>
            <a:ext cx="576263" cy="52197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268605" indent="-268605" algn="just" defTabSz="685800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"/>
              <a:defRPr kumimoji="0" lang="zh-CN" altLang="en-US" sz="2400" b="0" i="0" u="none" kern="1200" baseline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  <a:lvl2pPr marL="268605" indent="-268605" algn="just" defTabSz="685800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450"/>
              </a:spcAft>
              <a:buClr>
                <a:srgbClr val="FBC697"/>
              </a:buClr>
              <a:buSzTx/>
              <a:buFont typeface="幼圆" panose="02010509060101010101" pitchFamily="49" charset="-122"/>
              <a:buChar char=" "/>
              <a:defRPr kumimoji="0" lang="zh-CN" altLang="en-US" sz="1800" b="0" i="0" u="non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15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13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13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zh-CN" altLang="en-US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zh-CN" altLang="en-US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zh-CN" altLang="en-US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zh-CN" altLang="en-US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zh-CN" sz="2800" spc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D </a:t>
            </a:r>
            <a:endParaRPr lang="en-US" altLang="zh-CN" sz="2800" b="1" spc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277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00150" y="2257425"/>
            <a:ext cx="7775575" cy="5603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32774" name="Rectangle 15"/>
          <p:cNvSpPr/>
          <p:nvPr>
            <p:custDataLst>
              <p:tags r:id="rId6"/>
            </p:custDataLst>
          </p:nvPr>
        </p:nvSpPr>
        <p:spPr>
          <a:xfrm>
            <a:off x="3527108" y="3375025"/>
            <a:ext cx="1727200" cy="5334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ctr" anchorCtr="0">
            <a:noAutofit/>
          </a:bodyPr>
          <a:lstStyle>
            <a:lvl1pPr marL="268605" indent="-268605" algn="just" defTabSz="685800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"/>
              <a:defRPr kumimoji="0" lang="zh-CN" altLang="en-US" sz="2400" b="0" i="0" u="none" kern="1200" baseline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  <a:lvl2pPr marL="268605" indent="-268605" algn="just" defTabSz="685800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450"/>
              </a:spcAft>
              <a:buClr>
                <a:srgbClr val="FBC697"/>
              </a:buClr>
              <a:buSzTx/>
              <a:buFont typeface="幼圆" panose="02010509060101010101" pitchFamily="49" charset="-122"/>
              <a:buChar char=" "/>
              <a:defRPr kumimoji="0" lang="zh-CN" altLang="en-US" sz="1800" b="0" i="0" u="non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15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13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13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zh-CN" altLang="en-US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zh-CN" altLang="en-US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zh-CN" altLang="en-US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zh-CN" altLang="en-US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kumimoji="1" lang="zh-CN" altLang="en-US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视网膜</a:t>
            </a:r>
            <a:endParaRPr kumimoji="1" lang="zh-CN" altLang="en-US" sz="28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2775" name="Rectangle 15"/>
          <p:cNvSpPr/>
          <p:nvPr>
            <p:custDataLst>
              <p:tags r:id="rId7"/>
            </p:custDataLst>
          </p:nvPr>
        </p:nvSpPr>
        <p:spPr>
          <a:xfrm>
            <a:off x="3554095" y="3997325"/>
            <a:ext cx="1727200" cy="5334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ctr" anchorCtr="0">
            <a:noAutofit/>
          </a:bodyPr>
          <a:lstStyle>
            <a:lvl1pPr marL="268605" indent="-268605" algn="just" defTabSz="685800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"/>
              <a:defRPr kumimoji="0" lang="zh-CN" altLang="en-US" sz="2400" b="0" i="0" u="none" kern="1200" baseline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  <a:lvl2pPr marL="268605" indent="-268605" algn="just" defTabSz="685800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450"/>
              </a:spcAft>
              <a:buClr>
                <a:srgbClr val="FBC697"/>
              </a:buClr>
              <a:buSzTx/>
              <a:buFont typeface="幼圆" panose="02010509060101010101" pitchFamily="49" charset="-122"/>
              <a:buChar char=" "/>
              <a:defRPr kumimoji="0" lang="zh-CN" altLang="en-US" sz="1800" b="0" i="0" u="non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15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13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13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zh-CN" altLang="en-US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zh-CN" altLang="en-US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zh-CN" altLang="en-US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zh-CN" altLang="en-US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kumimoji="1" lang="zh-CN" altLang="en-US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四肢肌肉</a:t>
            </a:r>
            <a:endParaRPr kumimoji="1" lang="zh-CN" altLang="en-US" sz="28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事情, 玩具&#10;&#10;已生成极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475990" y="2049145"/>
            <a:ext cx="557911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latin typeface="方正光辉特粗简体" panose="03000509000000000000" pitchFamily="65" charset="-122"/>
                <a:ea typeface="方正光辉特粗简体" panose="03000509000000000000" pitchFamily="65" charset="-122"/>
                <a:cs typeface="方正光辉特粗简体" panose="03000509000000000000" pitchFamily="65" charset="-122"/>
              </a:rPr>
              <a:t>谢 谢 观 赏</a:t>
            </a:r>
            <a:endParaRPr lang="zh-CN" altLang="en-US" sz="6600" dirty="0">
              <a:latin typeface="方正光辉特粗简体" panose="03000509000000000000" pitchFamily="65" charset="-122"/>
              <a:ea typeface="方正光辉特粗简体" panose="03000509000000000000" pitchFamily="65" charset="-122"/>
              <a:cs typeface="方正光辉特粗简体" panose="03000509000000000000" pitchFamily="65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095976" y="3229180"/>
            <a:ext cx="256441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3600" dirty="0">
                <a:solidFill>
                  <a:srgbClr val="AFB42B"/>
                </a:solidFill>
                <a:latin typeface="Broadway" panose="04040905080B02020502" pitchFamily="82" charset="0"/>
              </a:rPr>
              <a:t>T h a n k   y o u</a:t>
            </a:r>
            <a:endParaRPr lang="en-US" altLang="zh-CN" sz="3600" dirty="0">
              <a:solidFill>
                <a:srgbClr val="AFB42B"/>
              </a:solidFill>
              <a:latin typeface="Broadway" panose="04040905080B02020502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1"/>
          <p:cNvSpPr txBox="1">
            <a:spLocks noChangeArrowheads="1"/>
          </p:cNvSpPr>
          <p:nvPr/>
        </p:nvSpPr>
        <p:spPr bwMode="auto">
          <a:xfrm>
            <a:off x="3103245" y="5865495"/>
            <a:ext cx="5576570" cy="583565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kumimoji="1"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神经调节的基本方式是</a:t>
            </a:r>
            <a:endParaRPr kumimoji="1"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19" y="1324736"/>
            <a:ext cx="3418239" cy="228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270500" y="1250950"/>
            <a:ext cx="2433955" cy="243268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1040055" y="3752880"/>
            <a:ext cx="2332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图一：婴儿的吮吸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053199" y="3610005"/>
            <a:ext cx="233278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图三：体操表演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71297" y="3752880"/>
            <a:ext cx="233278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图二：学自行车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87189" y="4352591"/>
            <a:ext cx="2699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简单活动</a:t>
            </a:r>
            <a:endParaRPr lang="zh-CN" altLang="en-US" sz="2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87751" y="4423711"/>
            <a:ext cx="2699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复杂活动</a:t>
            </a:r>
            <a:endParaRPr lang="zh-CN" altLang="en-US" sz="2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>
            <a:off x="7446691" y="4023360"/>
            <a:ext cx="1038860" cy="3778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>
            <a:off x="8957089" y="4060974"/>
            <a:ext cx="727710" cy="3575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2292138" y="3124311"/>
            <a:ext cx="0" cy="12282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126490" y="4895215"/>
            <a:ext cx="9613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无论是简单的还是复杂的活动都是主要靠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神经系统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来调节的。</a:t>
            </a:r>
            <a:endParaRPr lang="zh-CN" altLang="en-US" sz="3200" dirty="0">
              <a:solidFill>
                <a:srgbClr val="FF0000"/>
              </a:solidFill>
              <a:highlight>
                <a:srgbClr val="FFFF00"/>
              </a:highligh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377430" y="5865495"/>
            <a:ext cx="1579880" cy="4730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kumimoji="1" lang="zh-CN" altLang="en-US" sz="3200" b="1" dirty="0">
                <a:solidFill>
                  <a:srgbClr val="FF00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反射</a:t>
            </a:r>
            <a:endParaRPr kumimoji="1" lang="zh-CN" altLang="en-US" sz="3200" b="1" dirty="0">
              <a:solidFill>
                <a:srgbClr val="FF0000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+mn-ea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7296785" y="6375400"/>
            <a:ext cx="131318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圆角矩形 15"/>
          <p:cNvSpPr/>
          <p:nvPr>
            <p:custDataLst>
              <p:tags r:id="rId4"/>
            </p:custDataLst>
          </p:nvPr>
        </p:nvSpPr>
        <p:spPr>
          <a:xfrm>
            <a:off x="456565" y="432435"/>
            <a:ext cx="6170930" cy="655955"/>
          </a:xfrm>
          <a:prstGeom prst="roundRect">
            <a:avLst>
              <a:gd name="adj" fmla="val 50000"/>
            </a:avLst>
          </a:prstGeom>
          <a:solidFill>
            <a:srgbClr val="D0624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r>
              <a:rPr lang="zh-CN" altLang="en-US" sz="2800" b="1" spc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一、反射</a:t>
            </a:r>
            <a:r>
              <a:rPr lang="en-US" altLang="zh-CN" sz="2800" b="1" spc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sz="2800" b="1" spc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神经调节的基本方式</a:t>
            </a:r>
            <a:endParaRPr sz="2800" b="1" spc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4215" y="1426845"/>
            <a:ext cx="3248025" cy="2015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" grpId="0"/>
      <p:bldP spid="39" grpId="0" animBg="1"/>
      <p:bldP spid="39" grpId="1" animBg="1"/>
      <p:bldP spid="11" grpId="0"/>
      <p:bldP spid="11" grpId="1"/>
      <p:bldP spid="2" grpId="0"/>
      <p:bldP spid="5" grpId="0"/>
      <p:bldP spid="4" grpId="0"/>
      <p:bldP spid="2" grpId="1"/>
      <p:bldP spid="5" grpId="1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95325" y="1592580"/>
            <a:ext cx="6254750" cy="47288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2800" b="1"/>
              <a:t>方法步骤：</a:t>
            </a:r>
            <a:endParaRPr lang="zh-CN" altLang="en-US" sz="2800" b="1"/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/>
              <a:t>每</a:t>
            </a:r>
            <a:r>
              <a:rPr lang="zh-CN" altLang="en-US" sz="2400" b="1">
                <a:solidFill>
                  <a:srgbClr val="FF0000"/>
                </a:solidFill>
              </a:rPr>
              <a:t>两位同学一组</a:t>
            </a:r>
            <a:r>
              <a:rPr lang="zh-CN" altLang="en-US" sz="2400" b="1"/>
              <a:t>，</a:t>
            </a:r>
            <a:r>
              <a:rPr lang="zh-CN" altLang="en-US" sz="2400" b="1">
                <a:solidFill>
                  <a:srgbClr val="FF0000"/>
                </a:solidFill>
              </a:rPr>
              <a:t>两人轮换</a:t>
            </a:r>
            <a:r>
              <a:rPr lang="zh-CN" altLang="en-US" sz="2400"/>
              <a:t>进行实验；</a:t>
            </a:r>
            <a:endParaRPr lang="zh-CN" altLang="en-US" sz="2400"/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/>
              <a:t>一位同学作为</a:t>
            </a:r>
            <a:r>
              <a:rPr lang="zh-CN" altLang="en-US" sz="2400" b="1">
                <a:solidFill>
                  <a:srgbClr val="FF0000"/>
                </a:solidFill>
              </a:rPr>
              <a:t>受试者</a:t>
            </a:r>
            <a:r>
              <a:rPr lang="zh-CN" altLang="en-US" sz="2400"/>
              <a:t>坐在椅子上，一条腿着地，另一条腿自然地搭在这条腿上。</a:t>
            </a:r>
            <a:endParaRPr lang="zh-CN" altLang="en-US" sz="2400"/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/>
              <a:t>另一位同学用</a:t>
            </a:r>
            <a:r>
              <a:rPr lang="zh-CN" altLang="en-US" sz="2400" b="1">
                <a:solidFill>
                  <a:srgbClr val="FF0000"/>
                </a:solidFill>
              </a:rPr>
              <a:t>手掌内侧边缘，迅速</a:t>
            </a:r>
            <a:r>
              <a:rPr lang="zh-CN" altLang="en-US" sz="2400"/>
              <a:t>叩击上面那条</a:t>
            </a:r>
            <a:r>
              <a:rPr lang="zh-CN" altLang="en-US" sz="2400" b="1">
                <a:solidFill>
                  <a:srgbClr val="FF0000"/>
                </a:solidFill>
              </a:rPr>
              <a:t>腿膝盖下面的韧带</a:t>
            </a:r>
            <a:r>
              <a:rPr lang="zh-CN" altLang="en-US" sz="2400"/>
              <a:t>，同时观察这条腿有什么反应。</a:t>
            </a:r>
            <a:endParaRPr lang="zh-CN" altLang="en-US" sz="24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clrChange>
              <a:clrFrom>
                <a:srgbClr val="61B6FF">
                  <a:alpha val="100000"/>
                </a:srgbClr>
              </a:clrFrom>
              <a:clrTo>
                <a:srgbClr val="61B6FF">
                  <a:alpha val="100000"/>
                  <a:alpha val="0"/>
                </a:srgbClr>
              </a:clrTo>
            </a:clrChange>
            <a:lum contrast="12000"/>
          </a:blip>
          <a:srcRect l="7716" r="51277" b="9384"/>
          <a:stretch>
            <a:fillRect/>
          </a:stretch>
        </p:blipFill>
        <p:spPr>
          <a:xfrm flipH="1">
            <a:off x="7849870" y="1421130"/>
            <a:ext cx="4657725" cy="5300980"/>
          </a:xfrm>
          <a:prstGeom prst="rect">
            <a:avLst/>
          </a:prstGeom>
        </p:spPr>
      </p:pic>
      <p:sp>
        <p:nvSpPr>
          <p:cNvPr id="10" name="圆角矩形 9"/>
          <p:cNvSpPr/>
          <p:nvPr>
            <p:custDataLst>
              <p:tags r:id="rId2"/>
            </p:custDataLst>
          </p:nvPr>
        </p:nvSpPr>
        <p:spPr>
          <a:xfrm>
            <a:off x="450850" y="419735"/>
            <a:ext cx="4107180" cy="82613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b="1">
                <a:latin typeface="+mj-ea"/>
                <a:ea typeface="+mj-ea"/>
                <a:cs typeface="+mj-ea"/>
              </a:rPr>
              <a:t>活动</a:t>
            </a:r>
            <a:r>
              <a:rPr lang="en-US" altLang="zh-CN" sz="3600" b="1">
                <a:latin typeface="+mj-ea"/>
                <a:ea typeface="+mj-ea"/>
                <a:cs typeface="+mj-ea"/>
              </a:rPr>
              <a:t>——</a:t>
            </a:r>
            <a:r>
              <a:rPr lang="zh-CN" altLang="en-US" sz="3600" b="1">
                <a:latin typeface="+mj-ea"/>
                <a:ea typeface="+mj-ea"/>
                <a:cs typeface="+mj-ea"/>
              </a:rPr>
              <a:t>膝跳反射</a:t>
            </a:r>
            <a:endParaRPr lang="zh-CN" altLang="en-US" sz="3600" b="1">
              <a:latin typeface="+mj-ea"/>
              <a:ea typeface="+mj-ea"/>
              <a:cs typeface="+mj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t="2555"/>
          <a:stretch>
            <a:fillRect/>
          </a:stretch>
        </p:blipFill>
        <p:spPr>
          <a:xfrm>
            <a:off x="6313805" y="419735"/>
            <a:ext cx="2838450" cy="2415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膝跳反射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6840" y="153035"/>
            <a:ext cx="11962765" cy="663638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7563485" y="339090"/>
            <a:ext cx="4297045" cy="3938905"/>
          </a:xfrm>
          <a:prstGeom prst="roundRect">
            <a:avLst/>
          </a:prstGeom>
          <a:solidFill>
            <a:srgbClr val="41818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016875" y="339090"/>
            <a:ext cx="3229610" cy="378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3200">
                <a:solidFill>
                  <a:schemeClr val="bg1"/>
                </a:solidFill>
                <a:latin typeface="+mn-ea"/>
              </a:rPr>
              <a:t>动作要领：</a:t>
            </a:r>
            <a:endParaRPr lang="zh-CN" altLang="en-US" sz="3200">
              <a:solidFill>
                <a:schemeClr val="bg1"/>
              </a:solidFill>
              <a:latin typeface="+mn-ea"/>
            </a:endParaRPr>
          </a:p>
          <a:p>
            <a:pPr marL="457200" indent="-4572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3200">
                <a:solidFill>
                  <a:schemeClr val="bg1"/>
                </a:solidFill>
                <a:latin typeface="+mn-ea"/>
              </a:rPr>
              <a:t>坐姿自然放松；</a:t>
            </a:r>
            <a:endParaRPr lang="zh-CN" altLang="en-US" sz="3200">
              <a:solidFill>
                <a:schemeClr val="bg1"/>
              </a:solidFill>
              <a:latin typeface="+mn-ea"/>
            </a:endParaRPr>
          </a:p>
          <a:p>
            <a:pPr marL="457200" indent="-4572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3200">
                <a:solidFill>
                  <a:schemeClr val="bg1"/>
                </a:solidFill>
                <a:latin typeface="+mn-ea"/>
              </a:rPr>
              <a:t>叩击时机突然；</a:t>
            </a:r>
            <a:endParaRPr lang="zh-CN" altLang="en-US" sz="3200">
              <a:solidFill>
                <a:schemeClr val="bg1"/>
              </a:solidFill>
              <a:latin typeface="+mn-ea"/>
            </a:endParaRPr>
          </a:p>
          <a:p>
            <a:pPr marL="457200" indent="-4572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3200">
                <a:solidFill>
                  <a:schemeClr val="bg1"/>
                </a:solidFill>
                <a:latin typeface="+mn-ea"/>
              </a:rPr>
              <a:t>叩击部位准确；</a:t>
            </a:r>
            <a:endParaRPr lang="zh-CN" altLang="en-US" sz="3200">
              <a:solidFill>
                <a:schemeClr val="bg1"/>
              </a:solidFill>
              <a:latin typeface="+mn-ea"/>
            </a:endParaRPr>
          </a:p>
          <a:p>
            <a:pPr marL="457200" indent="-4572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3200">
                <a:solidFill>
                  <a:schemeClr val="bg1"/>
                </a:solidFill>
                <a:latin typeface="+mn-ea"/>
              </a:rPr>
              <a:t>动作迅速有力；</a:t>
            </a:r>
            <a:endParaRPr lang="zh-CN" altLang="en-US" sz="320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showWhenStopped="1">
                <p:cTn id="9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3" grpId="0" animBg="1"/>
      <p:bldP spid="4" grpId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圆角矩形 9"/>
          <p:cNvSpPr/>
          <p:nvPr>
            <p:custDataLst>
              <p:tags r:id="rId1"/>
            </p:custDataLst>
          </p:nvPr>
        </p:nvSpPr>
        <p:spPr>
          <a:xfrm>
            <a:off x="450850" y="419735"/>
            <a:ext cx="4107180" cy="82613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b="1">
                <a:latin typeface="+mj-ea"/>
                <a:ea typeface="+mj-ea"/>
                <a:cs typeface="+mj-ea"/>
              </a:rPr>
              <a:t>活动</a:t>
            </a:r>
            <a:r>
              <a:rPr lang="en-US" altLang="zh-CN" sz="3600" b="1">
                <a:latin typeface="+mj-ea"/>
                <a:ea typeface="+mj-ea"/>
                <a:cs typeface="+mj-ea"/>
              </a:rPr>
              <a:t>——</a:t>
            </a:r>
            <a:r>
              <a:rPr lang="zh-CN" altLang="en-US" sz="3600" b="1">
                <a:latin typeface="+mj-ea"/>
                <a:ea typeface="+mj-ea"/>
                <a:cs typeface="+mj-ea"/>
              </a:rPr>
              <a:t>膝跳反射</a:t>
            </a:r>
            <a:endParaRPr lang="zh-CN" altLang="en-US" sz="3600" b="1">
              <a:latin typeface="+mj-ea"/>
              <a:ea typeface="+mj-ea"/>
              <a:cs typeface="+mj-ea"/>
            </a:endParaRPr>
          </a:p>
        </p:txBody>
      </p:sp>
      <p:sp>
        <p:nvSpPr>
          <p:cNvPr id="4" name="MH_Other_1"/>
          <p:cNvSpPr/>
          <p:nvPr>
            <p:custDataLst>
              <p:tags r:id="rId2"/>
            </p:custDataLst>
          </p:nvPr>
        </p:nvSpPr>
        <p:spPr>
          <a:xfrm>
            <a:off x="817880" y="1817370"/>
            <a:ext cx="2249805" cy="397510"/>
          </a:xfrm>
          <a:prstGeom prst="round2SameRect">
            <a:avLst>
              <a:gd name="adj1" fmla="val 19408"/>
              <a:gd name="adj2" fmla="val 0"/>
            </a:avLst>
          </a:prstGeom>
          <a:solidFill>
            <a:schemeClr val="accent1"/>
          </a:solidFill>
        </p:spPr>
        <p:txBody>
          <a:bodyPr lIns="36000" tIns="0" bIns="0" anchor="ctr"/>
          <a:lstStyle/>
          <a:p>
            <a:pPr algn="just">
              <a:defRPr/>
            </a:pPr>
            <a:r>
              <a:rPr lang="en-US" altLang="zh-CN" b="1" dirty="0">
                <a:solidFill>
                  <a:srgbClr val="FFFFFF"/>
                </a:solidFill>
              </a:rPr>
              <a:t>01</a:t>
            </a:r>
            <a:endParaRPr lang="zh-CN" altLang="en-US" b="1" dirty="0" err="1">
              <a:solidFill>
                <a:srgbClr val="FFFFFF"/>
              </a:solidFill>
            </a:endParaRPr>
          </a:p>
        </p:txBody>
      </p:sp>
      <p:sp>
        <p:nvSpPr>
          <p:cNvPr id="39940" name="MH_SubTitle_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78560" y="1886585"/>
            <a:ext cx="4980305" cy="1177925"/>
          </a:xfrm>
          <a:prstGeom prst="rect">
            <a:avLst/>
          </a:prstGeom>
          <a:solidFill>
            <a:srgbClr val="FFFFFF"/>
          </a:solidFill>
          <a:ln w="9525">
            <a:solidFill>
              <a:srgbClr val="D9D9D9"/>
            </a:solidFill>
            <a:miter lim="800000"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l">
              <a:defRPr/>
            </a:pP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</a:rPr>
              <a:t>叩击韧带时，小腿有什么反应？想一想，这种反应是生来就有的，还是在生活中逐渐获得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</a:rPr>
              <a:t>？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</a:endParaRPr>
          </a:p>
          <a:p>
            <a:pPr algn="l">
              <a:defRPr/>
            </a:pPr>
            <a:endParaRPr lang="zh-CN" altLang="en-US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7" name="MH_Other_2"/>
          <p:cNvSpPr/>
          <p:nvPr>
            <p:custDataLst>
              <p:tags r:id="rId4"/>
            </p:custDataLst>
          </p:nvPr>
        </p:nvSpPr>
        <p:spPr>
          <a:xfrm>
            <a:off x="815659" y="4202113"/>
            <a:ext cx="2251075" cy="334962"/>
          </a:xfrm>
          <a:prstGeom prst="round2SameRect">
            <a:avLst>
              <a:gd name="adj1" fmla="val 19408"/>
              <a:gd name="adj2" fmla="val 0"/>
            </a:avLst>
          </a:prstGeom>
          <a:solidFill>
            <a:schemeClr val="accent3"/>
          </a:solidFill>
        </p:spPr>
        <p:txBody>
          <a:bodyPr lIns="36000" tIns="0" bIns="0" anchor="ctr"/>
          <a:lstStyle/>
          <a:p>
            <a:pPr algn="just">
              <a:defRPr/>
            </a:pPr>
            <a:r>
              <a:rPr lang="en-US" altLang="zh-CN" b="1" dirty="0">
                <a:solidFill>
                  <a:srgbClr val="FFFFFF"/>
                </a:solidFill>
              </a:rPr>
              <a:t>03</a:t>
            </a:r>
            <a:endParaRPr lang="zh-CN" altLang="en-US" b="1" dirty="0" err="1">
              <a:solidFill>
                <a:srgbClr val="FFFFFF"/>
              </a:solidFill>
            </a:endParaRPr>
          </a:p>
        </p:txBody>
      </p:sp>
      <p:sp>
        <p:nvSpPr>
          <p:cNvPr id="39942" name="MH_SubTitle_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77925" y="4246880"/>
            <a:ext cx="4980940" cy="781685"/>
          </a:xfrm>
          <a:prstGeom prst="rect">
            <a:avLst/>
          </a:prstGeom>
          <a:solidFill>
            <a:srgbClr val="FFFFFF"/>
          </a:solidFill>
          <a:ln w="9525">
            <a:solidFill>
              <a:srgbClr val="D9D9D9"/>
            </a:solidFill>
            <a:miter lim="800000"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l">
              <a:defRPr/>
            </a:pPr>
            <a:r>
              <a:rPr lang="zh-CN" alt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</a:rPr>
              <a:t>所有的同学反应都一样吗，有规律吗？</a:t>
            </a:r>
            <a:endParaRPr lang="zh-CN" altLang="en-US" b="1" dirty="0">
              <a:solidFill>
                <a:schemeClr val="accent3">
                  <a:lumMod val="75000"/>
                </a:schemeClr>
              </a:solidFill>
              <a:latin typeface="+mn-lt"/>
              <a:ea typeface="+mn-ea"/>
            </a:endParaRPr>
          </a:p>
          <a:p>
            <a:pPr algn="l">
              <a:defRPr/>
            </a:pPr>
            <a:endParaRPr lang="zh-CN" altLang="en-US" b="1" dirty="0">
              <a:solidFill>
                <a:schemeClr val="accent3">
                  <a:lumMod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1" name="MH_Other_3"/>
          <p:cNvSpPr/>
          <p:nvPr>
            <p:custDataLst>
              <p:tags r:id="rId6"/>
            </p:custDataLst>
          </p:nvPr>
        </p:nvSpPr>
        <p:spPr>
          <a:xfrm>
            <a:off x="817880" y="5223193"/>
            <a:ext cx="2249488" cy="336550"/>
          </a:xfrm>
          <a:prstGeom prst="round2SameRect">
            <a:avLst>
              <a:gd name="adj1" fmla="val 19408"/>
              <a:gd name="adj2" fmla="val 0"/>
            </a:avLst>
          </a:prstGeom>
          <a:solidFill>
            <a:srgbClr val="80CBC4"/>
          </a:solidFill>
        </p:spPr>
        <p:txBody>
          <a:bodyPr lIns="90000" tIns="0" rIns="36000" bIns="0" anchor="ctr"/>
          <a:lstStyle/>
          <a:p>
            <a:pPr algn="l">
              <a:defRPr/>
            </a:pPr>
            <a:r>
              <a:rPr lang="en-US" altLang="zh-CN" b="1" dirty="0">
                <a:solidFill>
                  <a:srgbClr val="FFFFFF"/>
                </a:solidFill>
              </a:rPr>
              <a:t>04</a:t>
            </a:r>
            <a:endParaRPr lang="zh-CN" altLang="en-US" b="1" dirty="0" err="1">
              <a:solidFill>
                <a:srgbClr val="FFFFFF"/>
              </a:solidFill>
            </a:endParaRPr>
          </a:p>
        </p:txBody>
      </p:sp>
      <p:sp>
        <p:nvSpPr>
          <p:cNvPr id="39944" name="MH_SubTitle_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78560" y="5258435"/>
            <a:ext cx="4980940" cy="919480"/>
          </a:xfrm>
          <a:prstGeom prst="rect">
            <a:avLst/>
          </a:prstGeom>
          <a:solidFill>
            <a:srgbClr val="FFFFFF"/>
          </a:solidFill>
          <a:ln w="9525">
            <a:solidFill>
              <a:srgbClr val="D9D9D9"/>
            </a:solidFill>
            <a:miter lim="800000"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l">
              <a:defRPr/>
            </a:pPr>
            <a:r>
              <a:rPr lang="zh-CN" altLang="en-US" b="1" dirty="0">
                <a:solidFill>
                  <a:srgbClr val="80CBC4"/>
                </a:solidFill>
                <a:latin typeface="+mn-lt"/>
                <a:ea typeface="+mn-ea"/>
              </a:rPr>
              <a:t>膝跳反射受大脑控制吗？为什么？</a:t>
            </a:r>
            <a:endParaRPr lang="zh-CN" altLang="en-US" b="1" dirty="0">
              <a:solidFill>
                <a:srgbClr val="80CBC4"/>
              </a:solidFill>
              <a:latin typeface="+mn-lt"/>
              <a:ea typeface="+mn-ea"/>
            </a:endParaRPr>
          </a:p>
          <a:p>
            <a:pPr algn="l">
              <a:defRPr/>
            </a:pPr>
            <a:endParaRPr lang="zh-CN" altLang="en-US" b="1" dirty="0">
              <a:solidFill>
                <a:srgbClr val="80CBC4"/>
              </a:solidFill>
              <a:latin typeface="+mn-lt"/>
              <a:ea typeface="+mn-ea"/>
            </a:endParaRPr>
          </a:p>
        </p:txBody>
      </p:sp>
      <p:sp>
        <p:nvSpPr>
          <p:cNvPr id="14" name="MH_Other_4"/>
          <p:cNvSpPr/>
          <p:nvPr>
            <p:custDataLst>
              <p:tags r:id="rId8"/>
            </p:custDataLst>
          </p:nvPr>
        </p:nvSpPr>
        <p:spPr>
          <a:xfrm>
            <a:off x="815975" y="3232150"/>
            <a:ext cx="2249805" cy="454660"/>
          </a:xfrm>
          <a:prstGeom prst="round2SameRect">
            <a:avLst>
              <a:gd name="adj1" fmla="val 19408"/>
              <a:gd name="adj2" fmla="val 0"/>
            </a:avLst>
          </a:prstGeom>
          <a:solidFill>
            <a:schemeClr val="accent2"/>
          </a:solidFill>
        </p:spPr>
        <p:txBody>
          <a:bodyPr lIns="90000" tIns="0" rIns="36000" bIns="0" anchor="ctr"/>
          <a:lstStyle/>
          <a:p>
            <a:pPr algn="l">
              <a:defRPr/>
            </a:pPr>
            <a:r>
              <a:rPr lang="en-US" altLang="zh-CN" b="1" dirty="0">
                <a:solidFill>
                  <a:srgbClr val="FFFFFF"/>
                </a:solidFill>
              </a:rPr>
              <a:t>02</a:t>
            </a:r>
            <a:endParaRPr lang="zh-CN" altLang="en-US" b="1" dirty="0" err="1">
              <a:solidFill>
                <a:srgbClr val="FFFFFF"/>
              </a:solidFill>
            </a:endParaRPr>
          </a:p>
        </p:txBody>
      </p:sp>
      <p:sp>
        <p:nvSpPr>
          <p:cNvPr id="39946" name="MH_SubTitle_2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77925" y="3257550"/>
            <a:ext cx="4980940" cy="869315"/>
          </a:xfrm>
          <a:prstGeom prst="rect">
            <a:avLst/>
          </a:prstGeom>
          <a:solidFill>
            <a:srgbClr val="FFFFFF"/>
          </a:solidFill>
          <a:ln w="9525">
            <a:solidFill>
              <a:srgbClr val="D9D9D9"/>
            </a:solidFill>
            <a:miter lim="800000"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l">
              <a:defRPr/>
            </a:pPr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</a:rPr>
              <a:t>这种反应与神经系统有关系吗</a:t>
            </a:r>
            <a:r>
              <a:rPr lang="zh-CN" altLang="en-US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</a:rPr>
              <a:t>？</a:t>
            </a:r>
            <a:endParaRPr lang="zh-CN" altLang="en-US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</a:endParaRPr>
          </a:p>
          <a:p>
            <a:pPr algn="l">
              <a:defRPr/>
            </a:pPr>
            <a:endParaRPr lang="zh-CN" altLang="en-US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77925" y="2696210"/>
            <a:ext cx="45523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小腿以膝盖为轴，迅速前伸；生来就有的。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178560" y="3760470"/>
            <a:ext cx="43072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有关系，是在神经系统的参与下完成的。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242695" y="4654550"/>
            <a:ext cx="21831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反应一样，有规律。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177925" y="5760720"/>
            <a:ext cx="48171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不受大脑控制，膝跳反射的神经中枢在脊髓</a:t>
            </a:r>
            <a:endParaRPr lang="zh-CN" altLang="en-US"/>
          </a:p>
        </p:txBody>
      </p:sp>
      <p:sp>
        <p:nvSpPr>
          <p:cNvPr id="8" name="MH_Text_1"/>
          <p:cNvSpPr/>
          <p:nvPr>
            <p:custDataLst>
              <p:tags r:id="rId10"/>
            </p:custDataLst>
          </p:nvPr>
        </p:nvSpPr>
        <p:spPr>
          <a:xfrm>
            <a:off x="8313420" y="1388110"/>
            <a:ext cx="2070735" cy="8267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</a:rPr>
              <a:t>刺激</a:t>
            </a:r>
            <a:endParaRPr lang="zh-CN" altLang="en-US" sz="4000" dirty="0">
              <a:solidFill>
                <a:srgbClr val="FFFFFF"/>
              </a:solidFill>
            </a:endParaRPr>
          </a:p>
        </p:txBody>
      </p:sp>
      <p:sp>
        <p:nvSpPr>
          <p:cNvPr id="9" name="MH_Text_1"/>
          <p:cNvSpPr/>
          <p:nvPr>
            <p:custDataLst>
              <p:tags r:id="rId11"/>
            </p:custDataLst>
          </p:nvPr>
        </p:nvSpPr>
        <p:spPr>
          <a:xfrm>
            <a:off x="8218805" y="1294130"/>
            <a:ext cx="2070735" cy="82677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4000" dirty="0">
                <a:solidFill>
                  <a:schemeClr val="tx1"/>
                </a:solidFill>
              </a:rPr>
              <a:t>刺激</a:t>
            </a:r>
            <a:endParaRPr lang="zh-CN" altLang="en-US" sz="4000" dirty="0">
              <a:solidFill>
                <a:schemeClr val="tx1"/>
              </a:solidFill>
            </a:endParaRPr>
          </a:p>
        </p:txBody>
      </p:sp>
      <p:cxnSp>
        <p:nvCxnSpPr>
          <p:cNvPr id="12" name="直接箭头连接符 11"/>
          <p:cNvCxnSpPr>
            <a:stCxn id="9" idx="2"/>
            <a:endCxn id="16" idx="0"/>
          </p:cNvCxnSpPr>
          <p:nvPr/>
        </p:nvCxnSpPr>
        <p:spPr>
          <a:xfrm>
            <a:off x="9254490" y="2120900"/>
            <a:ext cx="0" cy="219329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MH_Text_1"/>
          <p:cNvSpPr/>
          <p:nvPr>
            <p:custDataLst>
              <p:tags r:id="rId12"/>
            </p:custDataLst>
          </p:nvPr>
        </p:nvSpPr>
        <p:spPr>
          <a:xfrm>
            <a:off x="7761605" y="4419600"/>
            <a:ext cx="3194685" cy="8267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</a:rPr>
              <a:t>刺激</a:t>
            </a:r>
            <a:endParaRPr lang="zh-CN" altLang="en-US" sz="4000" dirty="0">
              <a:solidFill>
                <a:srgbClr val="FFFFFF"/>
              </a:solidFill>
            </a:endParaRPr>
          </a:p>
        </p:txBody>
      </p:sp>
      <p:sp>
        <p:nvSpPr>
          <p:cNvPr id="16" name="MH_Text_1"/>
          <p:cNvSpPr/>
          <p:nvPr>
            <p:custDataLst>
              <p:tags r:id="rId13"/>
            </p:custDataLst>
          </p:nvPr>
        </p:nvSpPr>
        <p:spPr>
          <a:xfrm>
            <a:off x="7638415" y="4314190"/>
            <a:ext cx="3231515" cy="82677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4000" dirty="0">
                <a:solidFill>
                  <a:schemeClr val="tx1"/>
                </a:solidFill>
              </a:rPr>
              <a:t>有规律的反应</a:t>
            </a:r>
            <a:endParaRPr lang="zh-CN" altLang="en-US" sz="4000" dirty="0">
              <a:solidFill>
                <a:schemeClr val="tx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321165" y="2760980"/>
            <a:ext cx="1196975" cy="10071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b="1"/>
              <a:t>神经系统</a:t>
            </a:r>
            <a:endParaRPr lang="zh-CN" alt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39940" grpId="0" bldLvl="0" animBg="1"/>
      <p:bldP spid="7" grpId="0" bldLvl="0" animBg="1"/>
      <p:bldP spid="39942" grpId="0" bldLvl="0" animBg="1"/>
      <p:bldP spid="11" grpId="0" bldLvl="0" animBg="1"/>
      <p:bldP spid="39944" grpId="0" bldLvl="0" animBg="1"/>
      <p:bldP spid="14" grpId="0" bldLvl="0" animBg="1"/>
      <p:bldP spid="39946" grpId="0" bldLvl="0" animBg="1"/>
      <p:bldP spid="2" grpId="0"/>
      <p:bldP spid="3" grpId="0"/>
      <p:bldP spid="5" grpId="0"/>
      <p:bldP spid="6" grpId="0"/>
      <p:bldP spid="2" grpId="1"/>
      <p:bldP spid="3" grpId="1"/>
      <p:bldP spid="5" grpId="1"/>
      <p:bldP spid="6" grpId="1"/>
      <p:bldP spid="8" grpId="0" bldLvl="0" animBg="1"/>
      <p:bldP spid="9" grpId="0" bldLvl="0" animBg="1"/>
      <p:bldP spid="8" grpId="1" animBg="1"/>
      <p:bldP spid="9" grpId="1" animBg="1"/>
      <p:bldP spid="17" grpId="0"/>
      <p:bldP spid="17" grpId="1"/>
      <p:bldP spid="16" grpId="0" bldLvl="0" animBg="1"/>
      <p:bldP spid="15" grpId="0" bldLvl="0" animBg="1"/>
      <p:bldP spid="16" grpId="1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16"/>
          <p:cNvSpPr/>
          <p:nvPr>
            <p:custDataLst>
              <p:tags r:id="rId1"/>
            </p:custDataLst>
          </p:nvPr>
        </p:nvSpPr>
        <p:spPr>
          <a:xfrm>
            <a:off x="597535" y="1258570"/>
            <a:ext cx="11321415" cy="64516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268605" indent="-268605" algn="just" defTabSz="685800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"/>
              <a:defRPr kumimoji="0" lang="zh-CN" altLang="en-US" sz="2400" b="0" i="0" u="none" kern="1200" baseline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  <a:lvl2pPr marL="268605" indent="-268605" algn="just" defTabSz="685800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450"/>
              </a:spcAft>
              <a:buClr>
                <a:srgbClr val="FBC697"/>
              </a:buClr>
              <a:buSzTx/>
              <a:buFont typeface="幼圆" panose="02010509060101010101" pitchFamily="49" charset="-122"/>
              <a:buChar char=" "/>
              <a:defRPr kumimoji="0" lang="zh-CN" altLang="en-US" sz="1800" b="0" i="0" u="non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15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13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13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zh-CN" altLang="en-US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zh-CN" altLang="en-US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zh-CN" altLang="en-US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zh-CN" altLang="en-US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685800" eaLnBrk="1" hangingPunct="1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概念：人体通过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神经系统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，对外界或内部的各种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刺激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所发生的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有规律的反应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945515" y="2295525"/>
            <a:ext cx="2219960" cy="2301240"/>
            <a:chOff x="2923" y="2894"/>
            <a:chExt cx="3496" cy="3624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23" y="2894"/>
              <a:ext cx="3497" cy="29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3693" y="5890"/>
              <a:ext cx="1957" cy="62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sz="2000" b="1">
                  <a:solidFill>
                    <a:schemeClr val="bg1"/>
                  </a:solidFill>
                </a:rPr>
                <a:t>小狗撒尿</a:t>
              </a:r>
              <a:endParaRPr lang="zh-CN" altLang="en-US" sz="20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827270" y="2296160"/>
            <a:ext cx="2264410" cy="2302510"/>
            <a:chOff x="7406" y="2893"/>
            <a:chExt cx="3566" cy="3626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06" y="2893"/>
              <a:ext cx="3566" cy="299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文本框 19"/>
            <p:cNvSpPr txBox="1"/>
            <p:nvPr/>
          </p:nvSpPr>
          <p:spPr>
            <a:xfrm>
              <a:off x="7965" y="5891"/>
              <a:ext cx="2448" cy="62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sz="2000" b="1">
                  <a:solidFill>
                    <a:schemeClr val="bg1"/>
                  </a:solidFill>
                </a:rPr>
                <a:t>含羞草</a:t>
              </a:r>
              <a:r>
                <a:rPr lang="zh-CN" altLang="en-US" sz="2000" b="1">
                  <a:solidFill>
                    <a:schemeClr val="bg1"/>
                  </a:solidFill>
                </a:rPr>
                <a:t>合拢</a:t>
              </a:r>
              <a:endParaRPr lang="zh-CN" altLang="en-US" sz="20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598535" y="2294890"/>
            <a:ext cx="2401570" cy="2301240"/>
            <a:chOff x="11734" y="2894"/>
            <a:chExt cx="3782" cy="3624"/>
          </a:xfrm>
        </p:grpSpPr>
        <p:pic>
          <p:nvPicPr>
            <p:cNvPr id="22" name="图片 21" descr="144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734" y="2894"/>
              <a:ext cx="3783" cy="2997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pic>
        <p:sp>
          <p:nvSpPr>
            <p:cNvPr id="23" name="文本框 22"/>
            <p:cNvSpPr txBox="1"/>
            <p:nvPr/>
          </p:nvSpPr>
          <p:spPr>
            <a:xfrm>
              <a:off x="12068" y="5890"/>
              <a:ext cx="3115" cy="62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sz="2000" b="1">
                  <a:solidFill>
                    <a:schemeClr val="bg1"/>
                  </a:solidFill>
                </a:rPr>
                <a:t>草履虫</a:t>
              </a:r>
              <a:r>
                <a:rPr lang="zh-CN" altLang="en-US" sz="2000" b="1">
                  <a:solidFill>
                    <a:schemeClr val="bg1"/>
                  </a:solidFill>
                </a:rPr>
                <a:t>躲避食盐</a:t>
              </a:r>
              <a:endParaRPr lang="zh-CN" altLang="en-US" sz="2000" b="1">
                <a:solidFill>
                  <a:schemeClr val="bg1"/>
                </a:solidFill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rcRect r="46429"/>
          <a:stretch>
            <a:fillRect/>
          </a:stretch>
        </p:blipFill>
        <p:spPr>
          <a:xfrm>
            <a:off x="2777490" y="3910965"/>
            <a:ext cx="921385" cy="86042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l="53250"/>
          <a:stretch>
            <a:fillRect/>
          </a:stretch>
        </p:blipFill>
        <p:spPr>
          <a:xfrm>
            <a:off x="11000740" y="3910965"/>
            <a:ext cx="749300" cy="80200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l="53250"/>
          <a:stretch>
            <a:fillRect/>
          </a:stretch>
        </p:blipFill>
        <p:spPr>
          <a:xfrm>
            <a:off x="6908165" y="3910965"/>
            <a:ext cx="749300" cy="8020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82825" y="5061585"/>
            <a:ext cx="77838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植物和单细胞生物</a:t>
            </a:r>
            <a:r>
              <a:rPr lang="zh-CN" altLang="en-US" sz="2800"/>
              <a:t>没有神经系统，因此</a:t>
            </a:r>
            <a:r>
              <a:rPr lang="zh-CN" altLang="en-US" sz="2800" b="1">
                <a:solidFill>
                  <a:srgbClr val="FF0000"/>
                </a:solidFill>
              </a:rPr>
              <a:t>没有反射</a:t>
            </a:r>
            <a:r>
              <a:rPr lang="zh-CN" altLang="en-US" sz="2800">
                <a:solidFill>
                  <a:srgbClr val="FF0000"/>
                </a:solidFill>
              </a:rPr>
              <a:t>。</a:t>
            </a:r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66775" y="5753735"/>
            <a:ext cx="10458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800" b="1">
                <a:solidFill>
                  <a:srgbClr val="FF0000"/>
                </a:solidFill>
              </a:rPr>
              <a:t>应激性</a:t>
            </a:r>
            <a:r>
              <a:rPr lang="zh-CN" altLang="en-US" sz="2800"/>
              <a:t>：生物的基本特征之一，反射是应激性的一种表现形式。</a:t>
            </a:r>
            <a:endParaRPr lang="zh-CN" altLang="en-US" sz="2800"/>
          </a:p>
        </p:txBody>
      </p:sp>
      <p:sp>
        <p:nvSpPr>
          <p:cNvPr id="5" name="圆角矩形 4"/>
          <p:cNvSpPr/>
          <p:nvPr>
            <p:custDataLst>
              <p:tags r:id="rId6"/>
            </p:custDataLst>
          </p:nvPr>
        </p:nvSpPr>
        <p:spPr>
          <a:xfrm>
            <a:off x="456565" y="432435"/>
            <a:ext cx="3375025" cy="655955"/>
          </a:xfrm>
          <a:prstGeom prst="roundRect">
            <a:avLst>
              <a:gd name="adj" fmla="val 50000"/>
            </a:avLst>
          </a:prstGeom>
          <a:solidFill>
            <a:srgbClr val="D0624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r>
              <a:rPr lang="zh-CN" altLang="en-US" sz="2800" b="1" spc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二、反射</a:t>
            </a:r>
            <a:r>
              <a:rPr sz="2800" b="1" spc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的概念</a:t>
            </a:r>
            <a:endParaRPr sz="2800" b="1" spc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膝跳反射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67080" y="1131570"/>
            <a:ext cx="10722610" cy="50914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102850" y="2290445"/>
            <a:ext cx="15678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脊髓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2022475" y="3019425"/>
            <a:ext cx="1499870" cy="376555"/>
          </a:xfrm>
          <a:prstGeom prst="roundRect">
            <a:avLst>
              <a:gd name="adj" fmla="val 50000"/>
            </a:avLst>
          </a:prstGeom>
          <a:solidFill>
            <a:srgbClr val="2C61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spcBef>
                <a:spcPct val="50000"/>
              </a:spcBef>
            </a:pPr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①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感受器</a:t>
            </a:r>
            <a:endParaRPr lang="zh-CN" altLang="en-US" sz="2000" b="1">
              <a:ln>
                <a:noFill/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H="1" flipV="1">
            <a:off x="3522345" y="3356610"/>
            <a:ext cx="1338580" cy="22352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圆角矩形 2"/>
          <p:cNvSpPr/>
          <p:nvPr/>
        </p:nvSpPr>
        <p:spPr>
          <a:xfrm>
            <a:off x="4924425" y="1514475"/>
            <a:ext cx="1470660" cy="352425"/>
          </a:xfrm>
          <a:prstGeom prst="roundRect">
            <a:avLst>
              <a:gd name="adj" fmla="val 50000"/>
            </a:avLst>
          </a:prstGeom>
          <a:solidFill>
            <a:srgbClr val="2C61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spcBef>
                <a:spcPct val="50000"/>
              </a:spcBef>
            </a:pP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传入神经</a:t>
            </a:r>
            <a:endParaRPr lang="zh-CN" altLang="en-US" b="1">
              <a:ln>
                <a:noFill/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H="1" flipV="1">
            <a:off x="5928995" y="2216150"/>
            <a:ext cx="466090" cy="58293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圆角矩形 6"/>
          <p:cNvSpPr/>
          <p:nvPr/>
        </p:nvSpPr>
        <p:spPr>
          <a:xfrm>
            <a:off x="9568180" y="1866900"/>
            <a:ext cx="1608455" cy="360680"/>
          </a:xfrm>
          <a:prstGeom prst="roundRect">
            <a:avLst>
              <a:gd name="adj" fmla="val 50000"/>
            </a:avLst>
          </a:prstGeom>
          <a:solidFill>
            <a:srgbClr val="2C61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spcBef>
                <a:spcPct val="50000"/>
              </a:spcBef>
            </a:pP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③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神经中枢</a:t>
            </a:r>
            <a:endParaRPr lang="zh-CN" altLang="en-US" b="1">
              <a:ln>
                <a:noFill/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H="1" flipV="1">
            <a:off x="7651115" y="2737485"/>
            <a:ext cx="602615" cy="619125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角矩形 10"/>
          <p:cNvSpPr/>
          <p:nvPr/>
        </p:nvSpPr>
        <p:spPr>
          <a:xfrm>
            <a:off x="7651115" y="3399155"/>
            <a:ext cx="1539240" cy="368935"/>
          </a:xfrm>
          <a:prstGeom prst="roundRect">
            <a:avLst>
              <a:gd name="adj" fmla="val 50000"/>
            </a:avLst>
          </a:prstGeom>
          <a:solidFill>
            <a:srgbClr val="2C61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spcBef>
                <a:spcPct val="50000"/>
              </a:spcBef>
            </a:pP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④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传出神经</a:t>
            </a:r>
            <a:endParaRPr lang="zh-CN" altLang="en-US" b="1">
              <a:ln>
                <a:noFill/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 flipH="1" flipV="1">
            <a:off x="6450330" y="3019425"/>
            <a:ext cx="55245" cy="94361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圆角矩形 13"/>
          <p:cNvSpPr/>
          <p:nvPr/>
        </p:nvSpPr>
        <p:spPr>
          <a:xfrm>
            <a:off x="5728335" y="4020185"/>
            <a:ext cx="1499870" cy="327660"/>
          </a:xfrm>
          <a:prstGeom prst="roundRect">
            <a:avLst>
              <a:gd name="adj" fmla="val 50000"/>
            </a:avLst>
          </a:prstGeom>
          <a:solidFill>
            <a:srgbClr val="2C61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spcBef>
                <a:spcPct val="50000"/>
              </a:spcBef>
            </a:pPr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⑤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效应器</a:t>
            </a:r>
            <a:endParaRPr lang="zh-CN" altLang="en-US" sz="2000" b="1">
              <a:ln>
                <a:noFill/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3570" name="文本框 5"/>
          <p:cNvSpPr txBox="1">
            <a:spLocks noChangeArrowheads="1"/>
          </p:cNvSpPr>
          <p:nvPr/>
        </p:nvSpPr>
        <p:spPr bwMode="auto">
          <a:xfrm>
            <a:off x="1938020" y="3356610"/>
            <a:ext cx="1669415" cy="70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接受刺激，并产生神经冲动</a:t>
            </a:r>
            <a:endParaRPr kumimoji="0" lang="zh-CN" altLang="en-US" sz="180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571" name="文本框 6"/>
          <p:cNvSpPr txBox="1">
            <a:spLocks noChangeArrowheads="1"/>
          </p:cNvSpPr>
          <p:nvPr/>
        </p:nvSpPr>
        <p:spPr bwMode="auto">
          <a:xfrm>
            <a:off x="4368165" y="1866900"/>
            <a:ext cx="3127375" cy="42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将神经冲动传入神经中枢</a:t>
            </a:r>
            <a:endParaRPr kumimoji="0" lang="zh-CN" altLang="en-US" sz="18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文本框 6"/>
          <p:cNvSpPr txBox="1">
            <a:spLocks noChangeArrowheads="1"/>
          </p:cNvSpPr>
          <p:nvPr/>
        </p:nvSpPr>
        <p:spPr bwMode="auto">
          <a:xfrm>
            <a:off x="7651115" y="3810635"/>
            <a:ext cx="31273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将神经中枢传出的神经冲动传至</a:t>
            </a:r>
            <a:r>
              <a:rPr kumimoji="0" lang="zh-CN" alt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效应器</a:t>
            </a:r>
            <a:endParaRPr kumimoji="0" lang="zh-CN" altLang="en-US" sz="18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574" name="文本框 9"/>
          <p:cNvSpPr txBox="1">
            <a:spLocks noChangeArrowheads="1"/>
          </p:cNvSpPr>
          <p:nvPr/>
        </p:nvSpPr>
        <p:spPr bwMode="auto">
          <a:xfrm>
            <a:off x="5442585" y="4358640"/>
            <a:ext cx="2052955" cy="110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接收到冲动信号，做出收缩反应并带动小腿向前踢</a:t>
            </a:r>
            <a:endParaRPr kumimoji="0" lang="zh-CN" altLang="en-US" sz="200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圆角矩形 7"/>
          <p:cNvSpPr/>
          <p:nvPr>
            <p:custDataLst>
              <p:tags r:id="rId5"/>
            </p:custDataLst>
          </p:nvPr>
        </p:nvSpPr>
        <p:spPr>
          <a:xfrm>
            <a:off x="734060" y="344170"/>
            <a:ext cx="2078355" cy="65659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>
                <a:latin typeface="+mj-ea"/>
                <a:ea typeface="+mj-ea"/>
                <a:cs typeface="+mj-ea"/>
              </a:rPr>
              <a:t>膝跳反射</a:t>
            </a:r>
            <a:endParaRPr lang="zh-CN" altLang="en-US" sz="3200" b="1">
              <a:latin typeface="+mj-ea"/>
              <a:ea typeface="+mj-ea"/>
              <a:cs typeface="+mj-ea"/>
            </a:endParaRPr>
          </a:p>
        </p:txBody>
      </p:sp>
      <p:sp>
        <p:nvSpPr>
          <p:cNvPr id="16390" name="圆角矩形 4"/>
          <p:cNvSpPr/>
          <p:nvPr>
            <p:custDataLst>
              <p:tags r:id="rId6"/>
            </p:custDataLst>
          </p:nvPr>
        </p:nvSpPr>
        <p:spPr>
          <a:xfrm>
            <a:off x="8970645" y="4905375"/>
            <a:ext cx="1978660" cy="866140"/>
          </a:xfrm>
          <a:prstGeom prst="roundRect">
            <a:avLst>
              <a:gd name="adj" fmla="val 50000"/>
            </a:avLst>
          </a:prstGeom>
          <a:solidFill>
            <a:srgbClr val="D0624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反射弧</a:t>
            </a:r>
            <a:endParaRPr lang="zh-CN" altLang="en-US" sz="28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"/>
                            </p:stCondLst>
                            <p:childTnLst>
                              <p:par>
                                <p:cTn id="19" presetID="1" presetClass="entr" presetSubtype="0" fill="hold" grpId="2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"/>
                            </p:stCondLst>
                            <p:childTnLst>
                              <p:par>
                                <p:cTn id="22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"/>
                            </p:stCondLst>
                            <p:childTnLst>
                              <p:par>
                                <p:cTn id="25" presetID="1" presetClass="entr" presetSubtype="0" fill="hold" grpId="4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"/>
                            </p:stCondLst>
                            <p:childTnLst>
                              <p:par>
                                <p:cTn id="42" presetID="1" presetClass="entr" presetSubtype="0" fill="hold" grpId="2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"/>
                            </p:stCondLst>
                            <p:childTnLst>
                              <p:par>
                                <p:cTn id="45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"/>
                            </p:stCondLst>
                            <p:childTnLst>
                              <p:par>
                                <p:cTn id="48" presetID="1" presetClass="entr" presetSubtype="0" fill="hold" grpId="4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"/>
                            </p:stCondLst>
                            <p:childTnLst>
                              <p:par>
                                <p:cTn id="61" presetID="1" presetClass="entr" presetSubtype="0" fill="hold" grpId="2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"/>
                            </p:stCondLst>
                            <p:childTnLst>
                              <p:par>
                                <p:cTn id="64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"/>
                            </p:stCondLst>
                            <p:childTnLst>
                              <p:par>
                                <p:cTn id="67" presetID="1" presetClass="entr" presetSubtype="0" fill="hold" grpId="4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"/>
                            </p:stCondLst>
                            <p:childTnLst>
                              <p:par>
                                <p:cTn id="81" presetID="1" presetClass="entr" presetSubtype="0" fill="hold" grpId="2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"/>
                            </p:stCondLst>
                            <p:childTnLst>
                              <p:par>
                                <p:cTn id="84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"/>
                            </p:stCondLst>
                            <p:childTnLst>
                              <p:par>
                                <p:cTn id="87" presetID="1" presetClass="entr" presetSubtype="0" fill="hold" grpId="4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"/>
                            </p:stCondLst>
                            <p:childTnLst>
                              <p:par>
                                <p:cTn id="104" presetID="1" presetClass="entr" presetSubtype="0" fill="hold" grpId="2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"/>
                            </p:stCondLst>
                            <p:childTnLst>
                              <p:par>
                                <p:cTn id="107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"/>
                            </p:stCondLst>
                            <p:childTnLst>
                              <p:par>
                                <p:cTn id="110" presetID="1" presetClass="entr" presetSubtype="0" fill="hold" grpId="4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9" repeatCount="indefinite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3" grpId="0" bldLvl="0" animBg="1"/>
      <p:bldP spid="13" grpId="1" bldLvl="0" animBg="1"/>
      <p:bldP spid="13" grpId="2" bldLvl="0" animBg="1"/>
      <p:bldP spid="13" grpId="3" bldLvl="0" animBg="1"/>
      <p:bldP spid="13" grpId="4" bldLvl="0" animBg="1"/>
      <p:bldP spid="3" grpId="0" bldLvl="0" animBg="1"/>
      <p:bldP spid="3" grpId="1" bldLvl="0" animBg="1"/>
      <p:bldP spid="3" grpId="2" bldLvl="0" animBg="1"/>
      <p:bldP spid="3" grpId="3" bldLvl="0" animBg="1"/>
      <p:bldP spid="3" grpId="4" bldLvl="0" animBg="1"/>
      <p:bldP spid="7" grpId="0" bldLvl="0" animBg="1"/>
      <p:bldP spid="7" grpId="1" bldLvl="0" animBg="1"/>
      <p:bldP spid="7" grpId="2" bldLvl="0" animBg="1"/>
      <p:bldP spid="7" grpId="3" bldLvl="0" animBg="1"/>
      <p:bldP spid="7" grpId="4" bldLvl="0" animBg="1"/>
      <p:bldP spid="11" grpId="0" bldLvl="0" animBg="1"/>
      <p:bldP spid="11" grpId="1" bldLvl="0" animBg="1"/>
      <p:bldP spid="11" grpId="2" bldLvl="0" animBg="1"/>
      <p:bldP spid="11" grpId="3" bldLvl="0" animBg="1"/>
      <p:bldP spid="11" grpId="4" bldLvl="0" animBg="1"/>
      <p:bldP spid="14" grpId="0" bldLvl="0" animBg="1"/>
      <p:bldP spid="14" grpId="1" bldLvl="0" animBg="1"/>
      <p:bldP spid="14" grpId="2" bldLvl="0" animBg="1"/>
      <p:bldP spid="14" grpId="3" bldLvl="0" animBg="1"/>
      <p:bldP spid="14" grpId="4" bldLvl="0" animBg="1"/>
      <p:bldP spid="23570" grpId="0"/>
      <p:bldP spid="23571" grpId="0"/>
      <p:bldP spid="15" grpId="0"/>
      <p:bldP spid="23574" grpId="0"/>
      <p:bldP spid="16390" grpId="0" animBg="1"/>
      <p:bldP spid="1639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圆角矩形 4"/>
          <p:cNvSpPr/>
          <p:nvPr>
            <p:custDataLst>
              <p:tags r:id="rId1"/>
            </p:custDataLst>
          </p:nvPr>
        </p:nvSpPr>
        <p:spPr>
          <a:xfrm>
            <a:off x="613410" y="1288415"/>
            <a:ext cx="1539240" cy="655955"/>
          </a:xfrm>
          <a:prstGeom prst="roundRect">
            <a:avLst>
              <a:gd name="adj" fmla="val 50000"/>
            </a:avLst>
          </a:prstGeom>
          <a:solidFill>
            <a:srgbClr val="D0624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r>
              <a:rPr lang="zh-CN" altLang="en-US" sz="2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反射弧</a:t>
            </a:r>
            <a:endParaRPr lang="zh-CN" altLang="en-US" sz="2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29815" y="1299210"/>
            <a:ext cx="808736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buSzPct val="100000"/>
            </a:pPr>
            <a:r>
              <a:rPr lang="zh-CN" altLang="en-US" sz="3200" b="1" dirty="0">
                <a:solidFill>
                  <a:schemeClr val="tx1"/>
                </a:solidFill>
                <a:ea typeface="黑体" panose="02010609060101010101" charset="-122"/>
                <a:sym typeface="+mn-ea"/>
              </a:rPr>
              <a:t>反射是通过一定的神经结构</a:t>
            </a:r>
            <a:r>
              <a:rPr lang="zh-CN" altLang="en-US" sz="36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反射弧</a:t>
            </a:r>
            <a:r>
              <a:rPr lang="zh-CN" altLang="en-US" sz="3200" b="1" dirty="0">
                <a:solidFill>
                  <a:schemeClr val="tx1"/>
                </a:solidFill>
                <a:ea typeface="黑体" panose="02010609060101010101" charset="-122"/>
                <a:sym typeface="+mn-ea"/>
              </a:rPr>
              <a:t>完成的。</a:t>
            </a:r>
            <a:endParaRPr lang="zh-CN" altLang="en-US" sz="3200" b="1" dirty="0">
              <a:solidFill>
                <a:schemeClr val="tx1"/>
              </a:solidFill>
              <a:ea typeface="黑体" panose="02010609060101010101" charset="-122"/>
              <a:sym typeface="+mn-ea"/>
            </a:endParaRPr>
          </a:p>
        </p:txBody>
      </p:sp>
      <p:pic>
        <p:nvPicPr>
          <p:cNvPr id="13314" name="图片 13313" descr="image15-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23999" contrast="36000"/>
          </a:blip>
          <a:stretch>
            <a:fillRect/>
          </a:stretch>
        </p:blipFill>
        <p:spPr>
          <a:xfrm>
            <a:off x="2486025" y="1944370"/>
            <a:ext cx="7774940" cy="386334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3" name="圆角矩形 12"/>
          <p:cNvSpPr/>
          <p:nvPr>
            <p:custDataLst>
              <p:tags r:id="rId3"/>
            </p:custDataLst>
          </p:nvPr>
        </p:nvSpPr>
        <p:spPr>
          <a:xfrm>
            <a:off x="1730375" y="2380615"/>
            <a:ext cx="1546860" cy="442595"/>
          </a:xfrm>
          <a:prstGeom prst="roundRect">
            <a:avLst>
              <a:gd name="adj" fmla="val 50000"/>
            </a:avLst>
          </a:prstGeom>
          <a:solidFill>
            <a:srgbClr val="2C61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spcBef>
                <a:spcPct val="50000"/>
              </a:spcBef>
            </a:pPr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①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感受器</a:t>
            </a:r>
            <a:endParaRPr lang="zh-CN" altLang="en-US" sz="2000" b="1">
              <a:ln>
                <a:noFill/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圆角矩形 7"/>
          <p:cNvSpPr/>
          <p:nvPr>
            <p:custDataLst>
              <p:tags r:id="rId4"/>
            </p:custDataLst>
          </p:nvPr>
        </p:nvSpPr>
        <p:spPr>
          <a:xfrm>
            <a:off x="4846320" y="2246630"/>
            <a:ext cx="1661160" cy="428625"/>
          </a:xfrm>
          <a:prstGeom prst="roundRect">
            <a:avLst>
              <a:gd name="adj" fmla="val 50000"/>
            </a:avLst>
          </a:prstGeom>
          <a:solidFill>
            <a:srgbClr val="2C61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spcBef>
                <a:spcPct val="50000"/>
              </a:spcBef>
            </a:pPr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传入神经</a:t>
            </a:r>
            <a:endParaRPr lang="zh-CN" altLang="en-US" sz="2000" b="1">
              <a:ln>
                <a:noFill/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8240395" y="3728085"/>
            <a:ext cx="1674495" cy="427355"/>
          </a:xfrm>
          <a:prstGeom prst="roundRect">
            <a:avLst>
              <a:gd name="adj" fmla="val 50000"/>
            </a:avLst>
          </a:prstGeom>
          <a:solidFill>
            <a:srgbClr val="2C61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spcBef>
                <a:spcPct val="50000"/>
              </a:spcBef>
            </a:pPr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③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神经中枢</a:t>
            </a:r>
            <a:endParaRPr lang="zh-CN" altLang="en-US" sz="2000" b="1">
              <a:ln>
                <a:noFill/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圆角矩形 9"/>
          <p:cNvSpPr/>
          <p:nvPr>
            <p:custDataLst>
              <p:tags r:id="rId5"/>
            </p:custDataLst>
          </p:nvPr>
        </p:nvSpPr>
        <p:spPr>
          <a:xfrm>
            <a:off x="5178425" y="4576445"/>
            <a:ext cx="1662430" cy="387985"/>
          </a:xfrm>
          <a:prstGeom prst="roundRect">
            <a:avLst>
              <a:gd name="adj" fmla="val 50000"/>
            </a:avLst>
          </a:prstGeom>
          <a:solidFill>
            <a:srgbClr val="2C61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spcBef>
                <a:spcPct val="50000"/>
              </a:spcBef>
            </a:pPr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④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传出神经</a:t>
            </a:r>
            <a:endParaRPr lang="zh-CN" altLang="en-US" sz="2000" b="1">
              <a:ln>
                <a:noFill/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1" name="圆角矩形 10"/>
          <p:cNvSpPr/>
          <p:nvPr>
            <p:custDataLst>
              <p:tags r:id="rId6"/>
            </p:custDataLst>
          </p:nvPr>
        </p:nvSpPr>
        <p:spPr>
          <a:xfrm>
            <a:off x="1777365" y="4385945"/>
            <a:ext cx="1499870" cy="431165"/>
          </a:xfrm>
          <a:prstGeom prst="roundRect">
            <a:avLst>
              <a:gd name="adj" fmla="val 50000"/>
            </a:avLst>
          </a:prstGeom>
          <a:solidFill>
            <a:srgbClr val="2C61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spcBef>
                <a:spcPct val="50000"/>
              </a:spcBef>
            </a:pPr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⑤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效应器</a:t>
            </a:r>
            <a:endParaRPr lang="zh-CN" altLang="en-US" sz="2000" b="1">
              <a:ln>
                <a:noFill/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4582" name="Line 13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rot="3360000" flipV="1">
            <a:off x="4488815" y="3098800"/>
            <a:ext cx="533400" cy="660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5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rot="13260000" flipV="1">
            <a:off x="4483735" y="3822065"/>
            <a:ext cx="533400" cy="660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5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>
            <p:custDataLst>
              <p:tags r:id="rId9"/>
            </p:custDataLst>
          </p:nvPr>
        </p:nvGrpSpPr>
        <p:grpSpPr>
          <a:xfrm>
            <a:off x="5267325" y="2106295"/>
            <a:ext cx="3372485" cy="1321435"/>
            <a:chOff x="8663" y="4388"/>
            <a:chExt cx="5311" cy="2081"/>
          </a:xfrm>
        </p:grpSpPr>
        <p:sp>
          <p:nvSpPr>
            <p:cNvPr id="2" name="椭圆 1"/>
            <p:cNvSpPr/>
            <p:nvPr>
              <p:custDataLst>
                <p:tags r:id="rId10"/>
              </p:custDataLst>
            </p:nvPr>
          </p:nvSpPr>
          <p:spPr>
            <a:xfrm>
              <a:off x="8663" y="5559"/>
              <a:ext cx="991" cy="91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3" name="直接连接符 2"/>
            <p:cNvCxnSpPr>
              <a:stCxn id="2" idx="7"/>
            </p:cNvCxnSpPr>
            <p:nvPr/>
          </p:nvCxnSpPr>
          <p:spPr>
            <a:xfrm flipV="1">
              <a:off x="9509" y="4936"/>
              <a:ext cx="2246" cy="756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文本框 4"/>
            <p:cNvSpPr txBox="1"/>
            <p:nvPr/>
          </p:nvSpPr>
          <p:spPr>
            <a:xfrm>
              <a:off x="11755" y="4388"/>
              <a:ext cx="22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>
                  <a:solidFill>
                    <a:srgbClr val="FF0000"/>
                  </a:solidFill>
                </a:rPr>
                <a:t>神经</a:t>
              </a:r>
              <a:r>
                <a:rPr lang="zh-CN" altLang="en-US" sz="2400" b="1">
                  <a:solidFill>
                    <a:srgbClr val="FF0000"/>
                  </a:solidFill>
                </a:rPr>
                <a:t>节</a:t>
              </a:r>
              <a:endParaRPr lang="zh-CN" altLang="en-US" sz="2400" b="1">
                <a:solidFill>
                  <a:srgbClr val="FF0000"/>
                </a:solidFill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530350" y="2921635"/>
            <a:ext cx="16421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接受刺激</a:t>
            </a:r>
            <a:endParaRPr lang="zh-CN" altLang="en-US"/>
          </a:p>
          <a:p>
            <a:r>
              <a:rPr lang="zh-CN" altLang="en-US"/>
              <a:t>产生神经冲动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0069830" y="3629025"/>
            <a:ext cx="16522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对传入信息进行分析和综合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319530" y="4907280"/>
            <a:ext cx="1852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对刺激作出应答</a:t>
            </a:r>
            <a:endParaRPr lang="zh-CN" altLang="en-US"/>
          </a:p>
        </p:txBody>
      </p:sp>
      <p:sp>
        <p:nvSpPr>
          <p:cNvPr id="17" name="圆角矩形 16"/>
          <p:cNvSpPr/>
          <p:nvPr>
            <p:custDataLst>
              <p:tags r:id="rId11"/>
            </p:custDataLst>
          </p:nvPr>
        </p:nvSpPr>
        <p:spPr>
          <a:xfrm>
            <a:off x="431800" y="340995"/>
            <a:ext cx="4414520" cy="655955"/>
          </a:xfrm>
          <a:prstGeom prst="roundRect">
            <a:avLst>
              <a:gd name="adj" fmla="val 50000"/>
            </a:avLst>
          </a:prstGeom>
          <a:solidFill>
            <a:srgbClr val="D0624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r>
              <a:rPr lang="zh-CN" altLang="en-US" sz="2800" b="1" spc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</a:t>
            </a:r>
            <a:r>
              <a:rPr sz="2800" b="1" spc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反射的结构基础</a:t>
            </a:r>
            <a:endParaRPr sz="2800" b="1" spc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grpId="2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grpId="4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"/>
                            </p:stCondLst>
                            <p:childTnLst>
                              <p:par>
                                <p:cTn id="29" presetID="1" presetClass="entr" presetSubtype="0" fill="hold" grpId="2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"/>
                            </p:stCondLst>
                            <p:childTnLst>
                              <p:par>
                                <p:cTn id="32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"/>
                            </p:stCondLst>
                            <p:childTnLst>
                              <p:par>
                                <p:cTn id="35" presetID="1" presetClass="entr" presetSubtype="0" fill="hold" grpId="4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"/>
                            </p:stCondLst>
                            <p:childTnLst>
                              <p:par>
                                <p:cTn id="45" presetID="1" presetClass="entr" presetSubtype="0" fill="hold" grpId="2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"/>
                            </p:stCondLst>
                            <p:childTnLst>
                              <p:par>
                                <p:cTn id="48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"/>
                            </p:stCondLst>
                            <p:childTnLst>
                              <p:par>
                                <p:cTn id="51" presetID="1" presetClass="entr" presetSubtype="0" fill="hold" grpId="4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"/>
                            </p:stCondLst>
                            <p:childTnLst>
                              <p:par>
                                <p:cTn id="63" presetID="1" presetClass="entr" presetSubtype="0" fill="hold" grpId="2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"/>
                            </p:stCondLst>
                            <p:childTnLst>
                              <p:par>
                                <p:cTn id="66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"/>
                            </p:stCondLst>
                            <p:childTnLst>
                              <p:par>
                                <p:cTn id="69" presetID="1" presetClass="entr" presetSubtype="0" fill="hold" grpId="4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"/>
                            </p:stCondLst>
                            <p:childTnLst>
                              <p:par>
                                <p:cTn id="79" presetID="1" presetClass="entr" presetSubtype="0" fill="hold" grpId="2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"/>
                            </p:stCondLst>
                            <p:childTnLst>
                              <p:par>
                                <p:cTn id="82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"/>
                            </p:stCondLst>
                            <p:childTnLst>
                              <p:par>
                                <p:cTn id="85" presetID="1" presetClass="entr" presetSubtype="0" fill="hold" grpId="4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bldLvl="0" animBg="1"/>
      <p:bldP spid="13" grpId="2" bldLvl="0" animBg="1"/>
      <p:bldP spid="13" grpId="3" bldLvl="0" animBg="1"/>
      <p:bldP spid="13" grpId="4" bldLvl="0" animBg="1"/>
      <p:bldP spid="8" grpId="0" bldLvl="0" animBg="1"/>
      <p:bldP spid="8" grpId="1" bldLvl="0" animBg="1"/>
      <p:bldP spid="8" grpId="2" bldLvl="0" animBg="1"/>
      <p:bldP spid="8" grpId="3" bldLvl="0" animBg="1"/>
      <p:bldP spid="8" grpId="4" bldLvl="0" animBg="1"/>
      <p:bldP spid="9" grpId="0" bldLvl="0" animBg="1"/>
      <p:bldP spid="9" grpId="1" bldLvl="0" animBg="1"/>
      <p:bldP spid="9" grpId="2" bldLvl="0" animBg="1"/>
      <p:bldP spid="9" grpId="3" bldLvl="0" animBg="1"/>
      <p:bldP spid="9" grpId="4" bldLvl="0" animBg="1"/>
      <p:bldP spid="10" grpId="0" bldLvl="0" animBg="1"/>
      <p:bldP spid="10" grpId="1" bldLvl="0" animBg="1"/>
      <p:bldP spid="10" grpId="2" bldLvl="0" animBg="1"/>
      <p:bldP spid="10" grpId="3" bldLvl="0" animBg="1"/>
      <p:bldP spid="10" grpId="4" bldLvl="0" animBg="1"/>
      <p:bldP spid="11" grpId="0" bldLvl="0" animBg="1"/>
      <p:bldP spid="11" grpId="1" bldLvl="0" animBg="1"/>
      <p:bldP spid="11" grpId="2" bldLvl="0" animBg="1"/>
      <p:bldP spid="11" grpId="3" bldLvl="0" animBg="1"/>
      <p:bldP spid="11" grpId="4" bldLvl="0" animBg="1"/>
      <p:bldP spid="15" grpId="0"/>
      <p:bldP spid="4" grpId="0"/>
      <p:bldP spid="16" grpId="0"/>
      <p:bldP spid="15" grpId="1"/>
      <p:bldP spid="4" grpId="1"/>
      <p:bldP spid="16" grpId="1"/>
    </p:bldLst>
  </p:timing>
</p:sld>
</file>

<file path=ppt/tags/tag1.xml><?xml version="1.0" encoding="utf-8"?>
<p:tagLst xmlns:p="http://schemas.openxmlformats.org/presentationml/2006/main">
  <p:tag name="AS_UNIQUEID" val="12154"/>
</p:tagLst>
</file>

<file path=ppt/tags/tag10.xml><?xml version="1.0" encoding="utf-8"?>
<p:tagLst xmlns:p="http://schemas.openxmlformats.org/presentationml/2006/main">
  <p:tag name="AS_UNIQUEID" val="12160"/>
</p:tagLst>
</file>

<file path=ppt/tags/tag11.xml><?xml version="1.0" encoding="utf-8"?>
<p:tagLst xmlns:p="http://schemas.openxmlformats.org/presentationml/2006/main">
  <p:tag name="KSO_WM_SLIDE_BACKGROUND_TYPE" val="general"/>
  <p:tag name="KSO_WM_SLIDE_BK_DARK_LIGHT" val="2"/>
</p:tagLst>
</file>

<file path=ppt/tags/tag12.xml><?xml version="1.0" encoding="utf-8"?>
<p:tagLst xmlns:p="http://schemas.openxmlformats.org/presentationml/2006/main">
  <p:tag name="AS_UNIQUEID" val="1830"/>
</p:tagLst>
</file>

<file path=ppt/tags/tag13.xml><?xml version="1.0" encoding="utf-8"?>
<p:tagLst xmlns:p="http://schemas.openxmlformats.org/presentationml/2006/main">
  <p:tag name="AS_UNIQUEID" val="1842"/>
</p:tagLst>
</file>

<file path=ppt/tags/tag14.xml><?xml version="1.0" encoding="utf-8"?>
<p:tagLst xmlns:p="http://schemas.openxmlformats.org/presentationml/2006/main">
  <p:tag name="AS_UNIQUEID" val="287"/>
</p:tagLst>
</file>

<file path=ppt/tags/tag15.xml><?xml version="1.0" encoding="utf-8"?>
<p:tagLst xmlns:p="http://schemas.openxmlformats.org/presentationml/2006/main">
  <p:tag name="AS_UNIQUEID" val="517"/>
  <p:tag name="KSO_WM_BEAUTIFY_FLAG" val=""/>
</p:tagLst>
</file>

<file path=ppt/tags/tag16.xml><?xml version="1.0" encoding="utf-8"?>
<p:tagLst xmlns:p="http://schemas.openxmlformats.org/presentationml/2006/main">
  <p:tag name="AS_UNIQUEID" val="517"/>
  <p:tag name="KSO_WM_BEAUTIFY_FLAG" val=""/>
</p:tagLst>
</file>

<file path=ppt/tags/tag17.xml><?xml version="1.0" encoding="utf-8"?>
<p:tagLst xmlns:p="http://schemas.openxmlformats.org/presentationml/2006/main">
  <p:tag name="MH" val="20170705163131"/>
  <p:tag name="MH_LIBRARY" val="GRAPHIC"/>
  <p:tag name="MH_TYPE" val="Other"/>
  <p:tag name="MH_ORDER" val="1"/>
</p:tagLst>
</file>

<file path=ppt/tags/tag18.xml><?xml version="1.0" encoding="utf-8"?>
<p:tagLst xmlns:p="http://schemas.openxmlformats.org/presentationml/2006/main">
  <p:tag name="MH" val="20170705163131"/>
  <p:tag name="MH_LIBRARY" val="GRAPHIC"/>
  <p:tag name="MH_TYPE" val="SubTitle"/>
  <p:tag name="MH_ORDER" val="1"/>
</p:tagLst>
</file>

<file path=ppt/tags/tag19.xml><?xml version="1.0" encoding="utf-8"?>
<p:tagLst xmlns:p="http://schemas.openxmlformats.org/presentationml/2006/main">
  <p:tag name="MH" val="20170705163131"/>
  <p:tag name="MH_LIBRARY" val="GRAPHIC"/>
  <p:tag name="MH_TYPE" val="Other"/>
  <p:tag name="MH_ORDER" val="2"/>
</p:tagLst>
</file>

<file path=ppt/tags/tag2.xml><?xml version="1.0" encoding="utf-8"?>
<p:tagLst xmlns:p="http://schemas.openxmlformats.org/presentationml/2006/main">
  <p:tag name="AS_UNIQUEID" val="12156"/>
</p:tagLst>
</file>

<file path=ppt/tags/tag20.xml><?xml version="1.0" encoding="utf-8"?>
<p:tagLst xmlns:p="http://schemas.openxmlformats.org/presentationml/2006/main">
  <p:tag name="MH" val="20170705163131"/>
  <p:tag name="MH_LIBRARY" val="GRAPHIC"/>
  <p:tag name="MH_TYPE" val="SubTitle"/>
  <p:tag name="MH_ORDER" val="3"/>
</p:tagLst>
</file>

<file path=ppt/tags/tag21.xml><?xml version="1.0" encoding="utf-8"?>
<p:tagLst xmlns:p="http://schemas.openxmlformats.org/presentationml/2006/main">
  <p:tag name="MH" val="20170705163131"/>
  <p:tag name="MH_LIBRARY" val="GRAPHIC"/>
  <p:tag name="MH_TYPE" val="Other"/>
  <p:tag name="MH_ORDER" val="3"/>
</p:tagLst>
</file>

<file path=ppt/tags/tag22.xml><?xml version="1.0" encoding="utf-8"?>
<p:tagLst xmlns:p="http://schemas.openxmlformats.org/presentationml/2006/main">
  <p:tag name="MH" val="20170705163131"/>
  <p:tag name="MH_LIBRARY" val="GRAPHIC"/>
  <p:tag name="MH_TYPE" val="SubTitle"/>
  <p:tag name="MH_ORDER" val="4"/>
</p:tagLst>
</file>

<file path=ppt/tags/tag23.xml><?xml version="1.0" encoding="utf-8"?>
<p:tagLst xmlns:p="http://schemas.openxmlformats.org/presentationml/2006/main">
  <p:tag name="MH" val="20170705163131"/>
  <p:tag name="MH_LIBRARY" val="GRAPHIC"/>
  <p:tag name="MH_TYPE" val="Other"/>
  <p:tag name="MH_ORDER" val="4"/>
</p:tagLst>
</file>

<file path=ppt/tags/tag24.xml><?xml version="1.0" encoding="utf-8"?>
<p:tagLst xmlns:p="http://schemas.openxmlformats.org/presentationml/2006/main">
  <p:tag name="MH" val="20170705163131"/>
  <p:tag name="MH_LIBRARY" val="GRAPHIC"/>
  <p:tag name="MH_TYPE" val="SubTitle"/>
  <p:tag name="MH_ORDER" val="2"/>
</p:tagLst>
</file>

<file path=ppt/tags/tag25.xml><?xml version="1.0" encoding="utf-8"?>
<p:tagLst xmlns:p="http://schemas.openxmlformats.org/presentationml/2006/main">
  <p:tag name="MH" val="20170705132450"/>
  <p:tag name="MH_LIBRARY" val="GRAPHIC"/>
  <p:tag name="MH_TYPE" val="Text"/>
  <p:tag name="MH_ORDER" val="1"/>
</p:tagLst>
</file>

<file path=ppt/tags/tag26.xml><?xml version="1.0" encoding="utf-8"?>
<p:tagLst xmlns:p="http://schemas.openxmlformats.org/presentationml/2006/main">
  <p:tag name="MH" val="20170705132450"/>
  <p:tag name="MH_LIBRARY" val="GRAPHIC"/>
  <p:tag name="MH_TYPE" val="Text"/>
  <p:tag name="MH_ORDER" val="1"/>
</p:tagLst>
</file>

<file path=ppt/tags/tag27.xml><?xml version="1.0" encoding="utf-8"?>
<p:tagLst xmlns:p="http://schemas.openxmlformats.org/presentationml/2006/main">
  <p:tag name="MH" val="20170705132450"/>
  <p:tag name="MH_LIBRARY" val="GRAPHIC"/>
  <p:tag name="MH_TYPE" val="Text"/>
  <p:tag name="MH_ORDER" val="1"/>
</p:tagLst>
</file>

<file path=ppt/tags/tag28.xml><?xml version="1.0" encoding="utf-8"?>
<p:tagLst xmlns:p="http://schemas.openxmlformats.org/presentationml/2006/main">
  <p:tag name="MH" val="20170705132450"/>
  <p:tag name="MH_LIBRARY" val="GRAPHIC"/>
  <p:tag name="MH_TYPE" val="Text"/>
  <p:tag name="MH_ORDER" val="1"/>
</p:tagLst>
</file>

<file path=ppt/tags/tag29.xml><?xml version="1.0" encoding="utf-8"?>
<p:tagLst xmlns:p="http://schemas.openxmlformats.org/presentationml/2006/main">
  <p:tag name="AS_UNIQUEID" val="1863"/>
</p:tagLst>
</file>

<file path=ppt/tags/tag3.xml><?xml version="1.0" encoding="utf-8"?>
<p:tagLst xmlns:p="http://schemas.openxmlformats.org/presentationml/2006/main">
  <p:tag name="AS_UNIQUEID" val="12160"/>
</p:tagLst>
</file>

<file path=ppt/tags/tag30.xml><?xml version="1.0" encoding="utf-8"?>
<p:tagLst xmlns:p="http://schemas.openxmlformats.org/presentationml/2006/main">
  <p:tag name="AS_UNIQUEID" val="287"/>
</p:tagLst>
</file>

<file path=ppt/tags/tag3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962*3528*961*961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2.xml><?xml version="1.0" encoding="utf-8"?>
<p:tagLst xmlns:p="http://schemas.openxmlformats.org/presentationml/2006/main">
  <p:tag name="AS_UNIQUEID" val="517"/>
  <p:tag name="KSO_WM_BEAUTIFY_FLAG" val=""/>
</p:tagLst>
</file>

<file path=ppt/tags/tag33.xml><?xml version="1.0" encoding="utf-8"?>
<p:tagLst xmlns:p="http://schemas.openxmlformats.org/presentationml/2006/main">
  <p:tag name="AS_UNIQUEID" val="287"/>
</p:tagLst>
</file>

<file path=ppt/tags/tag34.xml><?xml version="1.0" encoding="utf-8"?>
<p:tagLst xmlns:p="http://schemas.openxmlformats.org/presentationml/2006/main">
  <p:tag name="AS_UNIQUEID" val="287"/>
</p:tagLst>
</file>

<file path=ppt/tags/tag35.xml><?xml version="1.0" encoding="utf-8"?>
<p:tagLst xmlns:p="http://schemas.openxmlformats.org/presentationml/2006/main">
  <p:tag name="KSO_WM_DIAGRAM_VIRTUALLY_FRAME" val="{&quot;height&quot;:225.05,&quot;left&quot;:136.25,&quot;top&quot;:165.85,&quot;width&quot;:544.05}"/>
</p:tagLst>
</file>

<file path=ppt/tags/tag36.xml><?xml version="1.0" encoding="utf-8"?>
<p:tagLst xmlns:p="http://schemas.openxmlformats.org/presentationml/2006/main">
  <p:tag name="KSO_WM_DIAGRAM_VIRTUALLY_FRAME" val="{&quot;height&quot;:225.05,&quot;left&quot;:136.25,&quot;top&quot;:165.85,&quot;width&quot;:544.05}"/>
</p:tagLst>
</file>

<file path=ppt/tags/tag37.xml><?xml version="1.0" encoding="utf-8"?>
<p:tagLst xmlns:p="http://schemas.openxmlformats.org/presentationml/2006/main">
  <p:tag name="KSO_WM_DIAGRAM_VIRTUALLY_FRAME" val="{&quot;height&quot;:225.05,&quot;left&quot;:136.25,&quot;top&quot;:165.85,&quot;width&quot;:544.05}"/>
</p:tagLst>
</file>

<file path=ppt/tags/tag38.xml><?xml version="1.0" encoding="utf-8"?>
<p:tagLst xmlns:p="http://schemas.openxmlformats.org/presentationml/2006/main">
  <p:tag name="KSO_WM_DIAGRAM_VIRTUALLY_FRAME" val="{&quot;height&quot;:225.05,&quot;left&quot;:136.25,&quot;top&quot;:165.85,&quot;width&quot;:544.05}"/>
</p:tagLst>
</file>

<file path=ppt/tags/tag39.xml><?xml version="1.0" encoding="utf-8"?>
<p:tagLst xmlns:p="http://schemas.openxmlformats.org/presentationml/2006/main">
  <p:tag name="KSO_WM_DIAGRAM_VIRTUALLY_FRAME" val="{&quot;height&quot;:225.05,&quot;left&quot;:136.25,&quot;top&quot;:165.85,&quot;width&quot;:544.05}"/>
</p:tagLst>
</file>

<file path=ppt/tags/tag4.xml><?xml version="1.0" encoding="utf-8"?>
<p:tagLst xmlns:p="http://schemas.openxmlformats.org/presentationml/2006/main">
  <p:tag name="AS_UNIQUEID" val="12178"/>
</p:tagLst>
</file>

<file path=ppt/tags/tag40.xml><?xml version="1.0" encoding="utf-8"?>
<p:tagLst xmlns:p="http://schemas.openxmlformats.org/presentationml/2006/main">
  <p:tag name="KSO_WM_DIAGRAM_VIRTUALLY_FRAME" val="{&quot;height&quot;:225.05,&quot;left&quot;:136.25,&quot;top&quot;:165.85,&quot;width&quot;:544.05}"/>
</p:tagLst>
</file>

<file path=ppt/tags/tag41.xml><?xml version="1.0" encoding="utf-8"?>
<p:tagLst xmlns:p="http://schemas.openxmlformats.org/presentationml/2006/main">
  <p:tag name="KSO_WM_DIAGRAM_VIRTUALLY_FRAME" val="{&quot;height&quot;:225.05,&quot;left&quot;:136.25,&quot;top&quot;:165.85,&quot;width&quot;:544.05}"/>
</p:tagLst>
</file>

<file path=ppt/tags/tag42.xml><?xml version="1.0" encoding="utf-8"?>
<p:tagLst xmlns:p="http://schemas.openxmlformats.org/presentationml/2006/main">
  <p:tag name="KSO_WM_DIAGRAM_VIRTUALLY_FRAME" val="{&quot;height&quot;:225.05,&quot;left&quot;:136.25,&quot;top&quot;:165.85,&quot;width&quot;:544.05}"/>
</p:tagLst>
</file>

<file path=ppt/tags/tag43.xml><?xml version="1.0" encoding="utf-8"?>
<p:tagLst xmlns:p="http://schemas.openxmlformats.org/presentationml/2006/main">
  <p:tag name="AS_UNIQUEID" val="287"/>
</p:tagLst>
</file>

<file path=ppt/tags/tag44.xml><?xml version="1.0" encoding="utf-8"?>
<p:tagLst xmlns:p="http://schemas.openxmlformats.org/presentationml/2006/main">
  <p:tag name="AS_UNIQUEID" val="517"/>
  <p:tag name="KSO_WM_BEAUTIFY_FLAG" val=""/>
</p:tagLst>
</file>

<file path=ppt/tags/tag45.xml><?xml version="1.0" encoding="utf-8"?>
<p:tagLst xmlns:p="http://schemas.openxmlformats.org/presentationml/2006/main">
  <p:tag name="AS_UNIQUEID" val="1924"/>
</p:tagLst>
</file>

<file path=ppt/tags/tag46.xml><?xml version="1.0" encoding="utf-8"?>
<p:tagLst xmlns:p="http://schemas.openxmlformats.org/presentationml/2006/main">
  <p:tag name="AS_UNIQUEID" val="1925"/>
</p:tagLst>
</file>

<file path=ppt/tags/tag47.xml><?xml version="1.0" encoding="utf-8"?>
<p:tagLst xmlns:p="http://schemas.openxmlformats.org/presentationml/2006/main">
  <p:tag name="AS_UNIQUEID" val="1926"/>
</p:tagLst>
</file>

<file path=ppt/tags/tag48.xml><?xml version="1.0" encoding="utf-8"?>
<p:tagLst xmlns:p="http://schemas.openxmlformats.org/presentationml/2006/main">
  <p:tag name="AS_UNIQUEID" val="1927"/>
</p:tagLst>
</file>

<file path=ppt/tags/tag49.xml><?xml version="1.0" encoding="utf-8"?>
<p:tagLst xmlns:p="http://schemas.openxmlformats.org/presentationml/2006/main">
  <p:tag name="AS_UNIQUEID" val="1930"/>
</p:tagLst>
</file>

<file path=ppt/tags/tag5.xml><?xml version="1.0" encoding="utf-8"?>
<p:tagLst xmlns:p="http://schemas.openxmlformats.org/presentationml/2006/main">
  <p:tag name="AS_UNIQUEID" val="12179"/>
</p:tagLst>
</file>

<file path=ppt/tags/tag50.xml><?xml version="1.0" encoding="utf-8"?>
<p:tagLst xmlns:p="http://schemas.openxmlformats.org/presentationml/2006/main">
  <p:tag name="AS_UNIQUEID" val="287"/>
</p:tagLst>
</file>

<file path=ppt/tags/tag51.xml><?xml version="1.0" encoding="utf-8"?>
<p:tagLst xmlns:p="http://schemas.openxmlformats.org/presentationml/2006/main">
  <p:tag name="AS_UNIQUEID" val="1924"/>
</p:tagLst>
</file>

<file path=ppt/tags/tag52.xml><?xml version="1.0" encoding="utf-8"?>
<p:tagLst xmlns:p="http://schemas.openxmlformats.org/presentationml/2006/main">
  <p:tag name="AS_UNIQUEID" val="1925"/>
</p:tagLst>
</file>

<file path=ppt/tags/tag53.xml><?xml version="1.0" encoding="utf-8"?>
<p:tagLst xmlns:p="http://schemas.openxmlformats.org/presentationml/2006/main">
  <p:tag name="AS_UNIQUEID" val="1926"/>
</p:tagLst>
</file>

<file path=ppt/tags/tag54.xml><?xml version="1.0" encoding="utf-8"?>
<p:tagLst xmlns:p="http://schemas.openxmlformats.org/presentationml/2006/main">
  <p:tag name="AS_UNIQUEID" val="1927"/>
</p:tagLst>
</file>

<file path=ppt/tags/tag55.xml><?xml version="1.0" encoding="utf-8"?>
<p:tagLst xmlns:p="http://schemas.openxmlformats.org/presentationml/2006/main">
  <p:tag name="AS_UNIQUEID" val="1930"/>
</p:tagLst>
</file>

<file path=ppt/tags/tag56.xml><?xml version="1.0" encoding="utf-8"?>
<p:tagLst xmlns:p="http://schemas.openxmlformats.org/presentationml/2006/main">
  <p:tag name="AS_UNIQUEID" val="287"/>
</p:tagLst>
</file>

<file path=ppt/tags/tag57.xml><?xml version="1.0" encoding="utf-8"?>
<p:tagLst xmlns:p="http://schemas.openxmlformats.org/presentationml/2006/main">
  <p:tag name="AS_UNIQUEID" val="1947"/>
</p:tagLst>
</file>

<file path=ppt/tags/tag58.xml><?xml version="1.0" encoding="utf-8"?>
<p:tagLst xmlns:p="http://schemas.openxmlformats.org/presentationml/2006/main">
  <p:tag name="AS_UNIQUEID" val="1949"/>
</p:tagLst>
</file>

<file path=ppt/tags/tag59.xml><?xml version="1.0" encoding="utf-8"?>
<p:tagLst xmlns:p="http://schemas.openxmlformats.org/presentationml/2006/main">
  <p:tag name="AS_UNIQUEID" val="1932"/>
</p:tagLst>
</file>

<file path=ppt/tags/tag6.xml><?xml version="1.0" encoding="utf-8"?>
<p:tagLst xmlns:p="http://schemas.openxmlformats.org/presentationml/2006/main">
  <p:tag name="AS_UNIQUEID" val="12180"/>
</p:tagLst>
</file>

<file path=ppt/tags/tag60.xml><?xml version="1.0" encoding="utf-8"?>
<p:tagLst xmlns:p="http://schemas.openxmlformats.org/presentationml/2006/main">
  <p:tag name="AS_UNIQUEID" val="1933"/>
</p:tagLst>
</file>

<file path=ppt/tags/tag61.xml><?xml version="1.0" encoding="utf-8"?>
<p:tagLst xmlns:p="http://schemas.openxmlformats.org/presentationml/2006/main">
  <p:tag name="AS_UNIQUEID" val="287"/>
</p:tagLst>
</file>

<file path=ppt/tags/tag62.xml><?xml version="1.0" encoding="utf-8"?>
<p:tagLst xmlns:p="http://schemas.openxmlformats.org/presentationml/2006/main">
  <p:tag name="AS_UNIQUEID" val="287"/>
</p:tagLst>
</file>

<file path=ppt/tags/tag63.xml><?xml version="1.0" encoding="utf-8"?>
<p:tagLst xmlns:p="http://schemas.openxmlformats.org/presentationml/2006/main">
  <p:tag name="TABLE_ENDDRAG_ORIGIN_RECT" val="834*365"/>
  <p:tag name="TABLE_ENDDRAG_RECT" val="57*143*834*365"/>
</p:tagLst>
</file>

<file path=ppt/tags/tag64.xml><?xml version="1.0" encoding="utf-8"?>
<p:tagLst xmlns:p="http://schemas.openxmlformats.org/presentationml/2006/main">
  <p:tag name="AS_UNIQUEID" val="287"/>
</p:tagLst>
</file>

<file path=ppt/tags/tag65.xml><?xml version="1.0" encoding="utf-8"?>
<p:tagLst xmlns:p="http://schemas.openxmlformats.org/presentationml/2006/main">
  <p:tag name="AS_UNIQUEID" val="287"/>
</p:tagLst>
</file>

<file path=ppt/tags/tag66.xml><?xml version="1.0" encoding="utf-8"?>
<p:tagLst xmlns:p="http://schemas.openxmlformats.org/presentationml/2006/main">
  <p:tag name="AS_UNIQUEID" val="12022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</p:tagLst>
</file>

<file path=ppt/tags/tag67.xml><?xml version="1.0" encoding="utf-8"?>
<p:tagLst xmlns:p="http://schemas.openxmlformats.org/presentationml/2006/main">
  <p:tag name="AS_UNIQUEID" val="12154"/>
</p:tagLst>
</file>

<file path=ppt/tags/tag68.xml><?xml version="1.0" encoding="utf-8"?>
<p:tagLst xmlns:p="http://schemas.openxmlformats.org/presentationml/2006/main">
  <p:tag name="AS_UNIQUEID" val="12155"/>
</p:tagLst>
</file>

<file path=ppt/tags/tag69.xml><?xml version="1.0" encoding="utf-8"?>
<p:tagLst xmlns:p="http://schemas.openxmlformats.org/presentationml/2006/main">
  <p:tag name="AS_UNIQUEID" val="12156"/>
</p:tagLst>
</file>

<file path=ppt/tags/tag7.xml><?xml version="1.0" encoding="utf-8"?>
<p:tagLst xmlns:p="http://schemas.openxmlformats.org/presentationml/2006/main">
  <p:tag name="AS_UNIQUEID" val="12181"/>
</p:tagLst>
</file>

<file path=ppt/tags/tag70.xml><?xml version="1.0" encoding="utf-8"?>
<p:tagLst xmlns:p="http://schemas.openxmlformats.org/presentationml/2006/main">
  <p:tag name="AS_UNIQUEID" val="12157"/>
</p:tagLst>
</file>

<file path=ppt/tags/tag71.xml><?xml version="1.0" encoding="utf-8"?>
<p:tagLst xmlns:p="http://schemas.openxmlformats.org/presentationml/2006/main">
  <p:tag name="AS_UNIQUEID" val="12160"/>
</p:tagLst>
</file>

<file path=ppt/tags/tag72.xml><?xml version="1.0" encoding="utf-8"?>
<p:tagLst xmlns:p="http://schemas.openxmlformats.org/presentationml/2006/main">
  <p:tag name="AS_UNIQUEID" val="12161"/>
</p:tagLst>
</file>

<file path=ppt/tags/tag73.xml><?xml version="1.0" encoding="utf-8"?>
<p:tagLst xmlns:p="http://schemas.openxmlformats.org/presentationml/2006/main">
  <p:tag name="AS_UNIQUEID" val="12178"/>
</p:tagLst>
</file>

<file path=ppt/tags/tag74.xml><?xml version="1.0" encoding="utf-8"?>
<p:tagLst xmlns:p="http://schemas.openxmlformats.org/presentationml/2006/main">
  <p:tag name="AS_UNIQUEID" val="12179"/>
</p:tagLst>
</file>

<file path=ppt/tags/tag75.xml><?xml version="1.0" encoding="utf-8"?>
<p:tagLst xmlns:p="http://schemas.openxmlformats.org/presentationml/2006/main">
  <p:tag name="AS_UNIQUEID" val="12180"/>
</p:tagLst>
</file>

<file path=ppt/tags/tag76.xml><?xml version="1.0" encoding="utf-8"?>
<p:tagLst xmlns:p="http://schemas.openxmlformats.org/presentationml/2006/main">
  <p:tag name="AS_UNIQUEID" val="12181"/>
</p:tagLst>
</file>

<file path=ppt/tags/tag77.xml><?xml version="1.0" encoding="utf-8"?>
<p:tagLst xmlns:p="http://schemas.openxmlformats.org/presentationml/2006/main">
  <p:tag name="AS_UNIQUEID" val="12182"/>
</p:tagLst>
</file>

<file path=ppt/tags/tag78.xml><?xml version="1.0" encoding="utf-8"?>
<p:tagLst xmlns:p="http://schemas.openxmlformats.org/presentationml/2006/main">
  <p:tag name="AS_UNIQUEID" val="12183"/>
</p:tagLst>
</file>

<file path=ppt/tags/tag79.xml><?xml version="1.0" encoding="utf-8"?>
<p:tagLst xmlns:p="http://schemas.openxmlformats.org/presentationml/2006/main">
  <p:tag name="KSO_WM_SLIDE_BACKGROUND_TYPE" val="general"/>
  <p:tag name="KSO_WM_SLIDE_BK_DARK_LIGHT" val="2"/>
</p:tagLst>
</file>

<file path=ppt/tags/tag8.xml><?xml version="1.0" encoding="utf-8"?>
<p:tagLst xmlns:p="http://schemas.openxmlformats.org/presentationml/2006/main">
  <p:tag name="AS_UNIQUEID" val="12182"/>
</p:tagLst>
</file>

<file path=ppt/tags/tag80.xml><?xml version="1.0" encoding="utf-8"?>
<p:tagLst xmlns:p="http://schemas.openxmlformats.org/presentationml/2006/main">
  <p:tag name="AS_UNIQUEID" val="1382"/>
  <p:tag name="KSO_WM_BEAUTIFY_FLAG" val=""/>
</p:tagLst>
</file>

<file path=ppt/tags/tag81.xml><?xml version="1.0" encoding="utf-8"?>
<p:tagLst xmlns:p="http://schemas.openxmlformats.org/presentationml/2006/main">
  <p:tag name="AS_UNIQUEID" val="1384"/>
  <p:tag name="KSO_WM_BEAUTIFY_FLAG" val=""/>
</p:tagLst>
</file>

<file path=ppt/tags/tag82.xml><?xml version="1.0" encoding="utf-8"?>
<p:tagLst xmlns:p="http://schemas.openxmlformats.org/presentationml/2006/main">
  <p:tag name="AS_UNIQUEID" val="1407"/>
  <p:tag name="KSO_WM_BEAUTIFY_FLAG" val=""/>
</p:tagLst>
</file>

<file path=ppt/tags/tag83.xml><?xml version="1.0" encoding="utf-8"?>
<p:tagLst xmlns:p="http://schemas.openxmlformats.org/presentationml/2006/main">
  <p:tag name="AS_UNIQUEID" val="287"/>
</p:tagLst>
</file>

<file path=ppt/tags/tag84.xml><?xml version="1.0" encoding="utf-8"?>
<p:tagLst xmlns:p="http://schemas.openxmlformats.org/presentationml/2006/main">
  <p:tag name="AS_UNIQUEID" val="1954"/>
</p:tagLst>
</file>

<file path=ppt/tags/tag85.xml><?xml version="1.0" encoding="utf-8"?>
<p:tagLst xmlns:p="http://schemas.openxmlformats.org/presentationml/2006/main">
  <p:tag name="KSO_WM_SLIDE_BACKGROUND_TYPE" val="general"/>
  <p:tag name="KSO_WM_SLIDE_BK_DARK_LIGHT" val="2"/>
</p:tagLst>
</file>

<file path=ppt/tags/tag86.xml><?xml version="1.0" encoding="utf-8"?>
<p:tagLst xmlns:p="http://schemas.openxmlformats.org/presentationml/2006/main">
  <p:tag name="AS_UNIQUEID" val="2009"/>
</p:tagLst>
</file>

<file path=ppt/tags/tag87.xml><?xml version="1.0" encoding="utf-8"?>
<p:tagLst xmlns:p="http://schemas.openxmlformats.org/presentationml/2006/main">
  <p:tag name="AS_UNIQUEID" val="517"/>
  <p:tag name="KSO_WM_BEAUTIFY_FLAG" val=""/>
</p:tagLst>
</file>

<file path=ppt/tags/tag88.xml><?xml version="1.0" encoding="utf-8"?>
<p:tagLst xmlns:p="http://schemas.openxmlformats.org/presentationml/2006/main">
  <p:tag name="AS_UNIQUEID" val="517"/>
  <p:tag name="KSO_WM_BEAUTIFY_FLAG" val=""/>
</p:tagLst>
</file>

<file path=ppt/tags/tag89.xml><?xml version="1.0" encoding="utf-8"?>
<p:tagLst xmlns:p="http://schemas.openxmlformats.org/presentationml/2006/main">
  <p:tag name="AS_UNIQUEID" val="517"/>
  <p:tag name="KSO_WM_BEAUTIFY_FLAG" val=""/>
</p:tagLst>
</file>

<file path=ppt/tags/tag9.xml><?xml version="1.0" encoding="utf-8"?>
<p:tagLst xmlns:p="http://schemas.openxmlformats.org/presentationml/2006/main">
  <p:tag name="AS_UNIQUEID" val="12183"/>
</p:tagLst>
</file>

<file path=ppt/tags/tag90.xml><?xml version="1.0" encoding="utf-8"?>
<p:tagLst xmlns:p="http://schemas.openxmlformats.org/presentationml/2006/main">
  <p:tag name="AS_UNIQUEID" val="517"/>
  <p:tag name="KSO_WM_BEAUTIFY_FLAG" val=""/>
</p:tagLst>
</file>

<file path=ppt/tags/tag91.xml><?xml version="1.0" encoding="utf-8"?>
<p:tagLst xmlns:p="http://schemas.openxmlformats.org/presentationml/2006/main">
  <p:tag name="AS_UNIQUEID" val="2018"/>
</p:tagLst>
</file>

<file path=ppt/tags/tag92.xml><?xml version="1.0" encoding="utf-8"?>
<p:tagLst xmlns:p="http://schemas.openxmlformats.org/presentationml/2006/main">
  <p:tag name="AS_UNIQUEID" val="2020"/>
</p:tagLst>
</file>

<file path=ppt/tags/tag93.xml><?xml version="1.0" encoding="utf-8"?>
<p:tagLst xmlns:p="http://schemas.openxmlformats.org/presentationml/2006/main">
  <p:tag name="AS_UNIQUEID" val="2021"/>
</p:tagLst>
</file>

<file path=ppt/tags/tag94.xml><?xml version="1.0" encoding="utf-8"?>
<p:tagLst xmlns:p="http://schemas.openxmlformats.org/presentationml/2006/main">
  <p:tag name="AS_UNIQUEID" val="2022"/>
</p:tagLst>
</file>

<file path=ppt/tags/tag95.xml><?xml version="1.0" encoding="utf-8"?>
<p:tagLst xmlns:p="http://schemas.openxmlformats.org/presentationml/2006/main">
  <p:tag name="AS_UNIQUEID" val="2023"/>
</p:tagLst>
</file>

<file path=ppt/tags/tag96.xml><?xml version="1.0" encoding="utf-8"?>
<p:tagLst xmlns:p="http://schemas.openxmlformats.org/presentationml/2006/main">
  <p:tag name="ISPRING_ULTRA_SCORM_COURSE_ID" val="D2BFDEA8-D284-4AF0-90E2-8C7E6B3CAB1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D:\PPT\视频"/>
  <p:tag name="ISPRING_PRESENTATION_TITLE" val="仙人掌(0712)"/>
  <p:tag name="commondata" val="eyJoZGlkIjoiMTkxMWMzZWJjNTYxZWQxZGIwNGQxZWI3YjQ2ZWFkOTUifQ=="/>
</p:tagLst>
</file>

<file path=ppt/theme/theme1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B91"/>
      </a:accent1>
      <a:accent2>
        <a:srgbClr val="AFB42A"/>
      </a:accent2>
      <a:accent3>
        <a:srgbClr val="FFC00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Berlin Sans FB"/>
        <a:ea typeface="方正光辉特粗简体"/>
        <a:cs typeface=""/>
      </a:majorFont>
      <a:minorFont>
        <a:latin typeface="Arial"/>
        <a:ea typeface="幼圆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2254</Words>
  <Application>WPS 演示</Application>
  <PresentationFormat>宽屏</PresentationFormat>
  <Paragraphs>405</Paragraphs>
  <Slides>24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6" baseType="lpstr">
      <vt:lpstr>Arial</vt:lpstr>
      <vt:lpstr>宋体</vt:lpstr>
      <vt:lpstr>Wingdings</vt:lpstr>
      <vt:lpstr>楷体</vt:lpstr>
      <vt:lpstr>方正光辉特粗简体</vt:lpstr>
      <vt:lpstr>Calibri</vt:lpstr>
      <vt:lpstr>字魂59号-创粗黑</vt:lpstr>
      <vt:lpstr>黑体</vt:lpstr>
      <vt:lpstr>微软雅黑</vt:lpstr>
      <vt:lpstr>Wingdings</vt:lpstr>
      <vt:lpstr>等线</vt:lpstr>
      <vt:lpstr>幼圆</vt:lpstr>
      <vt:lpstr>Berlin Sans FB</vt:lpstr>
      <vt:lpstr>Segoe Print</vt:lpstr>
      <vt:lpstr>Arial Unicode MS</vt:lpstr>
      <vt:lpstr>方正粗黑宋简体</vt:lpstr>
      <vt:lpstr>Broadway</vt:lpstr>
      <vt:lpstr>Gabriola</vt:lpstr>
      <vt:lpstr>幼圆</vt:lpstr>
      <vt:lpstr>Baskerville Old Face</vt:lpstr>
      <vt:lpstr>Times New Roman</vt:lpstr>
      <vt:lpstr>Office 主题​​</vt:lpstr>
      <vt:lpstr>PowerPoint 演示文稿</vt:lpstr>
      <vt:lpstr>第三节 神经调节的基本方式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仙人掌(0712)</dc:title>
  <dc:creator>admin013512</dc:creator>
  <cp:lastModifiedBy>时光荏苒</cp:lastModifiedBy>
  <cp:revision>125</cp:revision>
  <dcterms:created xsi:type="dcterms:W3CDTF">2017-07-04T06:55:00Z</dcterms:created>
  <dcterms:modified xsi:type="dcterms:W3CDTF">2024-05-10T07:23:14Z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A191907439AC41C7B38C382B68853EB1_12</vt:lpwstr>
  </property>
  <property fmtid="{D5CDD505-2E9C-101B-9397-08002B2CF9AE}" pid="3" name="KSOProductBuildVer">
    <vt:lpwstr>2052-12.1.0.16729</vt:lpwstr>
  </property>
</Properties>
</file>