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4.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handoutMasterIdLst>
    <p:handoutMasterId r:id="rId26"/>
  </p:handoutMasterIdLst>
  <p:sldIdLst>
    <p:sldId id="379" r:id="rId3"/>
    <p:sldId id="383" r:id="rId4"/>
    <p:sldId id="429" r:id="rId5"/>
    <p:sldId id="421" r:id="rId7"/>
    <p:sldId id="432" r:id="rId8"/>
    <p:sldId id="452" r:id="rId9"/>
    <p:sldId id="470" r:id="rId10"/>
    <p:sldId id="459" r:id="rId11"/>
    <p:sldId id="466" r:id="rId12"/>
    <p:sldId id="472" r:id="rId13"/>
    <p:sldId id="467" r:id="rId14"/>
    <p:sldId id="554" r:id="rId15"/>
    <p:sldId id="471" r:id="rId16"/>
    <p:sldId id="598" r:id="rId17"/>
    <p:sldId id="423" r:id="rId18"/>
    <p:sldId id="556" r:id="rId19"/>
    <p:sldId id="547" r:id="rId20"/>
    <p:sldId id="545" r:id="rId21"/>
    <p:sldId id="537" r:id="rId22"/>
    <p:sldId id="538" r:id="rId23"/>
    <p:sldId id="546" r:id="rId24"/>
    <p:sldId id="539" r:id="rId25"/>
  </p:sldIdLst>
  <p:sldSz cx="12192000" cy="6858000"/>
  <p:notesSz cx="6858000" cy="9144000"/>
  <p:embeddedFontLst>
    <p:embeddedFont>
      <p:font typeface="黑体" charset="-122"/>
      <p:regular r:id="rId31"/>
    </p:embeddedFont>
    <p:embeddedFont>
      <p:font typeface="黑体" charset="0"/>
      <p:regular r:id="rId32"/>
    </p:embeddedFont>
    <p:embeddedFont>
      <p:font typeface="站酷快乐体" panose="02010600030101010101" charset="-128"/>
      <p:regular r:id="rId33"/>
    </p:embeddedFont>
    <p:embeddedFont>
      <p:font typeface="Montserrat" panose="00000500000000000000" charset="0"/>
      <p:regular r:id="rId34"/>
    </p:embeddedFont>
    <p:embeddedFont>
      <p:font typeface="荆南缘默体" charset="-122"/>
      <p:regular r:id="rId35"/>
    </p:embeddedFont>
    <p:embeddedFont>
      <p:font typeface="Wingdings 2" panose="05020102010507070707" pitchFamily="18" charset="2"/>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 id="0" name="shx" initials="" lastIdx="0" clrIdx="0"/>
  <p:cmAuthor id="3" name="姜伟光" initials="" lastIdx="0" clrIdx="0"/>
  <p:cmAuthor id="4" name="雨林木风" initials="" lastIdx="0" clrIdx="0"/>
  <p:cmAuthor id="5" name="hp" initials="h" lastIdx="0" clrIdx="4"/>
  <p:cmAuthor id="6" name="宋洁然" initials="" lastIdx="0" clrIdx="1"/>
  <p:cmAuthor id="7" name="ming qiu" initials="" lastIdx="0" clrIdx="1"/>
  <p:cmAuthor id="9" name="86158" initials="8" lastIdx="0" clrIdx="8"/>
  <p:cmAuthor id="10" name="yyyaogd@126.com" initials="y" lastIdx="0" clrIdx="0"/>
  <p:cmAuthor id="11" name="wucj" initials="w" lastIdx="0" clrIdx="0"/>
  <p:cmAuthor id="12" name="SkyUser" initials="S" lastIdx="0" clrIdx="0"/>
  <p:cmAuthor id="13" name="54410" initials="5" lastIdx="0" clrIdx="12"/>
  <p:cmAuthor id="14" name="珠珠的电脑" initials="珠" lastIdx="0" clrIdx="13"/>
  <p:cmAuthor id="15" name="admin" initials="a" lastIdx="0" clrIdx="14"/>
  <p:cmAuthor id="17" name="86187" initials="8" lastIdx="0" clrIdx="16"/>
  <p:cmAuthor id="18" name="宁鹏鹏" initials="宁"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D2855C"/>
    <a:srgbClr val="060A06"/>
    <a:srgbClr val="6BCAF5"/>
    <a:srgbClr val="56CA95"/>
    <a:srgbClr val="FAE10A"/>
    <a:srgbClr val="FFFFCB"/>
    <a:srgbClr val="F7E1BD"/>
    <a:srgbClr val="557E80"/>
    <a:srgbClr val="6B9496"/>
    <a:srgbClr val="E9E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0" autoAdjust="0"/>
  </p:normalViewPr>
  <p:slideViewPr>
    <p:cSldViewPr snapToGrid="0" showGuides="1">
      <p:cViewPr>
        <p:scale>
          <a:sx n="33" d="100"/>
          <a:sy n="33" d="100"/>
        </p:scale>
        <p:origin x="1992" y="1458"/>
      </p:cViewPr>
      <p:guideLst>
        <p:guide orient="horz" pos="2171"/>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gs" Target="tags/tag182.xml"/><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黑体" charset="-122"/>
              <a:ea typeface="黑体" charset="-122"/>
              <a:cs typeface="黑体"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黑体" charset="-122"/>
              </a:rPr>
            </a:fld>
            <a:endParaRPr lang="zh-CN" altLang="en-US">
              <a:cs typeface="黑体"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黑体" charset="-122"/>
              <a:ea typeface="黑体" charset="-122"/>
              <a:cs typeface="黑体"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黑体" charset="-122"/>
              </a:rPr>
            </a:fld>
            <a:endParaRPr lang="zh-CN" altLang="en-US">
              <a:cs typeface="黑体"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黑体" charset="-122"/>
                <a:ea typeface="黑体" charset="-122"/>
                <a:cs typeface="黑体"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黑体" charset="-122"/>
                <a:ea typeface="黑体" charset="-122"/>
                <a:cs typeface="黑体" charset="-122"/>
              </a:defRPr>
            </a:lvl1pPr>
          </a:lstStyle>
          <a:p>
            <a:fld id="{D0B1FB47-605B-40FC-880F-38EC39CBC0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黑体" charset="-122"/>
                <a:ea typeface="黑体" charset="-122"/>
                <a:cs typeface="黑体"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黑体" charset="-122"/>
                <a:ea typeface="黑体" charset="-122"/>
                <a:cs typeface="黑体" charset="-122"/>
              </a:defRPr>
            </a:lvl1pPr>
          </a:lstStyle>
          <a:p>
            <a:fld id="{05425DC8-62B5-4A03-BC27-AF10421F3C5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黑体" charset="-122"/>
        <a:ea typeface="黑体" charset="-122"/>
        <a:cs typeface="黑体" charset="-122"/>
      </a:defRPr>
    </a:lvl1pPr>
    <a:lvl2pPr marL="457200" algn="l" defTabSz="914400" rtl="0" eaLnBrk="1" latinLnBrk="0" hangingPunct="1">
      <a:defRPr sz="1200" kern="1200">
        <a:solidFill>
          <a:schemeClr val="tx1"/>
        </a:solidFill>
        <a:latin typeface="黑体" charset="-122"/>
        <a:ea typeface="黑体" charset="-122"/>
        <a:cs typeface="黑体" charset="-122"/>
      </a:defRPr>
    </a:lvl2pPr>
    <a:lvl3pPr marL="914400" algn="l" defTabSz="914400" rtl="0" eaLnBrk="1" latinLnBrk="0" hangingPunct="1">
      <a:defRPr sz="1200" kern="1200">
        <a:solidFill>
          <a:schemeClr val="tx1"/>
        </a:solidFill>
        <a:latin typeface="黑体" charset="-122"/>
        <a:ea typeface="黑体" charset="-122"/>
        <a:cs typeface="黑体" charset="-122"/>
      </a:defRPr>
    </a:lvl3pPr>
    <a:lvl4pPr marL="1371600" algn="l" defTabSz="914400" rtl="0" eaLnBrk="1" latinLnBrk="0" hangingPunct="1">
      <a:defRPr sz="1200" kern="1200">
        <a:solidFill>
          <a:schemeClr val="tx1"/>
        </a:solidFill>
        <a:latin typeface="黑体" charset="-122"/>
        <a:ea typeface="黑体" charset="-122"/>
        <a:cs typeface="黑体" charset="-122"/>
      </a:defRPr>
    </a:lvl4pPr>
    <a:lvl5pPr marL="1828800" algn="l" defTabSz="914400" rtl="0" eaLnBrk="1" latinLnBrk="0" hangingPunct="1">
      <a:defRPr sz="1200" kern="1200">
        <a:solidFill>
          <a:schemeClr val="tx1"/>
        </a:solidFill>
        <a:latin typeface="黑体" charset="-122"/>
        <a:ea typeface="黑体" charset="-122"/>
        <a:cs typeface="黑体"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反射的定义需要注意3个点，以皮皮走双杠为例子，首先走双杠需要什么系统的参与？因为需要保持平衡。其次只有听到指令皮皮才会走双杠，指令属于？信息或刺激。最后需要有反应，这才是反射的完整过程。</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巴甫洛夫是如何进行实验的？那么狗吃到食物流口水属于什么反射？我们将引起非条件反射的刺激称为非条件刺激。在第二幅图中，巴甫洛夫给了一个额外的刺激——铃声，这是狗听到铃声不会分泌唾液，两者没有关系。在第三幅图中，给了狗铃声并给了食物，多次结合后发现，图四中狗听到铃声就可以分泌唾液，这种后天经过训练形成的反射属于？条件反射，在这时的铃声就成为了条件刺激，所以图三中食物与铃声的结合在条件反射形成后实际上就是条件刺激与非条件刺激的结合。从巴甫洛夫的实验中我们可以得到一些结论，首先条件反射与非条件反射之间有什么关系呢？其次，狗分泌唾液这个条件反射的建立需要什么？最后，如果一段时间巴甫洛夫只有铃声，不给食物，狗听到铃声分泌唾液这个反射还能不能维持？是不是需要食物？那这就说明条件反射需要什么的强化？非条件刺激。</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说到梅，老师今天也带了一些话梅，下面有请两位同学上台吃一下，其他同学看着老师手里的话梅。吃完后请两位同学回到座位。那么首先请。。说一说你有什么感受？。。你又有什么感受？其他在座位看话梅的同学们你们又有什么感受？现在我们谈论及话梅，大家又有什么感受？刚才大家的行为就叫做。。。。那从反射的类型这个知识点，这三者有什么不同？在这三者中，前两者是对具体刺激作出的反应，是人和动物共有的，后一个涉及到了对语言和文字的反应，它是我们人类所特有的。学习就是一种对抽象语言和文字的反射，接下来我们通过一个小游戏测定大家的学习时间</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请同学们4人为一组互相帮助，在3分钟内完成3次一笔画并计时，所用时间记录在书本第98页</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根据对反射定义的学习，请同学们判断下列例子是否属于反射。反射普遍存在与我们的日常生活中，下面我们就以膝跳反射为例子，体验反射过程</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通过刚才的活动体验我们知道，叩击韧带，小腿会突然跳起。那为什么有的同学会实验失败？不是自然状态，说明膝跳反射虽然由脊髓控制，但由于脊髓是低级中枢神经系统，他可以受到大脑这个高级中枢神经系统的控制。在自然状态下膝跳反射不受大脑控制，那为什么我们还能感觉到被叩击了呢？产生感觉的地方是大脑，说明神经冲动到达了大脑？使我们感觉到被叩击了，那神经冲动是如何到达大脑的呢？通过某个结构，</a:t>
            </a:r>
            <a:r>
              <a:rPr lang="zh-CN" altLang="en-US"/>
              <a:t>这个结构就是反射弧</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我们将膝跳反射这种生来就有的，反射成为</a:t>
            </a:r>
            <a:r>
              <a:rPr lang="zh-CN" altLang="en-US"/>
              <a:t>非条件反射</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在生活中除了有生来就有的反射，还有后天形成的放射，这种反射称为</a:t>
            </a:r>
            <a:r>
              <a:rPr lang="zh-CN" altLang="en-US"/>
              <a:t>条件反射</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5120F1-10A7-4B37-A59E-2FE233DA2C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E49CB3-C5EB-4D86-8CF8-2E1482270D5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黑体" charset="-122"/>
              </a:defRPr>
            </a:lvl1pPr>
          </a:lstStyle>
          <a:p>
            <a:fld id="{405120F1-10A7-4B37-A59E-2FE233DA2CA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黑体"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黑体" charset="-122"/>
              </a:defRPr>
            </a:lvl1pPr>
          </a:lstStyle>
          <a:p>
            <a:fld id="{E6E49CB3-C5EB-4D86-8CF8-2E1482270D5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黑体" charset="-122"/>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黑体" charset="-122"/>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黑体" charset="-122"/>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黑体" charset="-122"/>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黑体" charset="-122"/>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黑体"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3.png"/><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2.png"/><Relationship Id="rId14" Type="http://schemas.openxmlformats.org/officeDocument/2006/relationships/notesSlide" Target="../notesSlides/notesSlide8.xml"/><Relationship Id="rId13" Type="http://schemas.openxmlformats.org/officeDocument/2006/relationships/slideLayout" Target="../slideLayouts/slideLayout7.xml"/><Relationship Id="rId12" Type="http://schemas.openxmlformats.org/officeDocument/2006/relationships/image" Target="../media/image20.png"/><Relationship Id="rId11" Type="http://schemas.openxmlformats.org/officeDocument/2006/relationships/image" Target="../media/image19.jpeg"/><Relationship Id="rId10" Type="http://schemas.openxmlformats.org/officeDocument/2006/relationships/image" Target="../media/image18.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pn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png"/><Relationship Id="rId14" Type="http://schemas.openxmlformats.org/officeDocument/2006/relationships/notesSlide" Target="../notesSlides/notesSlide9.xml"/><Relationship Id="rId13" Type="http://schemas.openxmlformats.org/officeDocument/2006/relationships/slideLayout" Target="../slideLayouts/slideLayout7.xml"/><Relationship Id="rId12" Type="http://schemas.openxmlformats.org/officeDocument/2006/relationships/image" Target="../media/image23.jpeg"/><Relationship Id="rId11" Type="http://schemas.openxmlformats.org/officeDocument/2006/relationships/image" Target="../media/image22.jpeg"/><Relationship Id="rId10" Type="http://schemas.openxmlformats.org/officeDocument/2006/relationships/image" Target="../media/image21.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image" Target="../media/image3.png"/><Relationship Id="rId5" Type="http://schemas.openxmlformats.org/officeDocument/2006/relationships/tags" Target="../tags/tag68.xml"/><Relationship Id="rId4" Type="http://schemas.openxmlformats.org/officeDocument/2006/relationships/tags" Target="../tags/tag67.xml"/><Relationship Id="rId36" Type="http://schemas.openxmlformats.org/officeDocument/2006/relationships/notesSlide" Target="../notesSlides/notesSlide10.xml"/><Relationship Id="rId35" Type="http://schemas.openxmlformats.org/officeDocument/2006/relationships/slideLayout" Target="../slideLayouts/slideLayout7.xml"/><Relationship Id="rId34" Type="http://schemas.openxmlformats.org/officeDocument/2006/relationships/tags" Target="../tags/tag90.xml"/><Relationship Id="rId33" Type="http://schemas.openxmlformats.org/officeDocument/2006/relationships/image" Target="../media/image28.jpeg"/><Relationship Id="rId32" Type="http://schemas.openxmlformats.org/officeDocument/2006/relationships/tags" Target="../tags/tag89.xml"/><Relationship Id="rId31" Type="http://schemas.openxmlformats.org/officeDocument/2006/relationships/tags" Target="../tags/tag88.xml"/><Relationship Id="rId30" Type="http://schemas.openxmlformats.org/officeDocument/2006/relationships/tags" Target="../tags/tag87.xml"/><Relationship Id="rId3" Type="http://schemas.openxmlformats.org/officeDocument/2006/relationships/tags" Target="../tags/tag66.xml"/><Relationship Id="rId29" Type="http://schemas.openxmlformats.org/officeDocument/2006/relationships/tags" Target="../tags/tag86.xml"/><Relationship Id="rId28" Type="http://schemas.openxmlformats.org/officeDocument/2006/relationships/tags" Target="../tags/tag85.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image" Target="../media/image2.png"/><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image" Target="../media/image27.jpeg"/><Relationship Id="rId16" Type="http://schemas.openxmlformats.org/officeDocument/2006/relationships/tags" Target="../tags/tag74.xml"/><Relationship Id="rId15" Type="http://schemas.openxmlformats.org/officeDocument/2006/relationships/image" Target="../media/image26.jpeg"/><Relationship Id="rId14" Type="http://schemas.openxmlformats.org/officeDocument/2006/relationships/tags" Target="../tags/tag73.xml"/><Relationship Id="rId13" Type="http://schemas.openxmlformats.org/officeDocument/2006/relationships/image" Target="../media/image25.jpeg"/><Relationship Id="rId12" Type="http://schemas.openxmlformats.org/officeDocument/2006/relationships/tags" Target="../tags/tag72.xml"/><Relationship Id="rId11" Type="http://schemas.openxmlformats.org/officeDocument/2006/relationships/image" Target="../media/image24.jpeg"/><Relationship Id="rId10" Type="http://schemas.openxmlformats.org/officeDocument/2006/relationships/tags" Target="../tags/tag71.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png"/><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2.png"/><Relationship Id="rId12" Type="http://schemas.openxmlformats.org/officeDocument/2006/relationships/notesSlide" Target="../notesSlides/notesSlide11.xml"/><Relationship Id="rId11" Type="http://schemas.openxmlformats.org/officeDocument/2006/relationships/slideLayout" Target="../slideLayouts/slideLayout7.xml"/><Relationship Id="rId10" Type="http://schemas.openxmlformats.org/officeDocument/2006/relationships/tags" Target="../tags/tag96.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png"/><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5" Type="http://schemas.openxmlformats.org/officeDocument/2006/relationships/notesSlide" Target="../notesSlides/notesSlide12.xml"/><Relationship Id="rId24" Type="http://schemas.openxmlformats.org/officeDocument/2006/relationships/slideLayout" Target="../slideLayouts/slideLayout7.xml"/><Relationship Id="rId23" Type="http://schemas.openxmlformats.org/officeDocument/2006/relationships/tags" Target="../tags/tag115.xml"/><Relationship Id="rId22" Type="http://schemas.openxmlformats.org/officeDocument/2006/relationships/tags" Target="../tags/tag114.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image" Target="../media/image2.png"/><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image" Target="../media/image3.png"/><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6" Type="http://schemas.openxmlformats.org/officeDocument/2006/relationships/notesSlide" Target="../notesSlides/notesSlide13.xml"/><Relationship Id="rId25" Type="http://schemas.openxmlformats.org/officeDocument/2006/relationships/slideLayout" Target="../slideLayouts/slideLayout7.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image" Target="../media/image2.png"/><Relationship Id="rId19" Type="http://schemas.openxmlformats.org/officeDocument/2006/relationships/tags" Target="../tags/tag126.xml"/><Relationship Id="rId18" Type="http://schemas.openxmlformats.org/officeDocument/2006/relationships/tags" Target="../tags/tag125.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image" Target="../media/image31.png"/><Relationship Id="rId12" Type="http://schemas.openxmlformats.org/officeDocument/2006/relationships/image" Target="../media/image30.jpeg"/><Relationship Id="rId11" Type="http://schemas.openxmlformats.org/officeDocument/2006/relationships/image" Target="../media/image29.jpeg"/><Relationship Id="rId10" Type="http://schemas.openxmlformats.org/officeDocument/2006/relationships/image" Target="../media/image21.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image" Target="../media/image3.png"/><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5" Type="http://schemas.openxmlformats.org/officeDocument/2006/relationships/notesSlide" Target="../notesSlides/notesSlide14.xml"/><Relationship Id="rId24" Type="http://schemas.openxmlformats.org/officeDocument/2006/relationships/slideLayout" Target="../slideLayouts/slideLayout7.xml"/><Relationship Id="rId23" Type="http://schemas.openxmlformats.org/officeDocument/2006/relationships/image" Target="../media/image32.png"/><Relationship Id="rId22" Type="http://schemas.microsoft.com/office/2007/relationships/media" Target="ppt/slides/ppt/slides/ppt/media/media1.mp4" TargetMode="External"/><Relationship Id="rId21" Type="http://schemas.openxmlformats.org/officeDocument/2006/relationships/video" Target="ppt/slides/ppt/slides/ppt/media/media1.mp4" TargetMode="External"/><Relationship Id="rId20" Type="http://schemas.openxmlformats.org/officeDocument/2006/relationships/tags" Target="../tags/tag147.xml"/><Relationship Id="rId2" Type="http://schemas.openxmlformats.org/officeDocument/2006/relationships/image" Target="../media/image2.png"/><Relationship Id="rId19" Type="http://schemas.openxmlformats.org/officeDocument/2006/relationships/tags" Target="../tags/tag146.xml"/><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image" Target="../media/image3.png"/><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2.png"/><Relationship Id="rId18" Type="http://schemas.openxmlformats.org/officeDocument/2006/relationships/notesSlide" Target="../notesSlides/notesSlide15.xml"/><Relationship Id="rId17" Type="http://schemas.openxmlformats.org/officeDocument/2006/relationships/vmlDrawing" Target="../drawings/vmlDrawing1.vml"/><Relationship Id="rId16" Type="http://schemas.openxmlformats.org/officeDocument/2006/relationships/slideLayout" Target="../slideLayouts/slideLayout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image" Target="../media/image33.png"/><Relationship Id="rId11" Type="http://schemas.openxmlformats.org/officeDocument/2006/relationships/oleObject" Target="../embeddings/oleObject1.bin"/><Relationship Id="rId10" Type="http://schemas.openxmlformats.org/officeDocument/2006/relationships/tags" Target="../tags/tag153.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image" Target="../media/image3.pn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2.png"/><Relationship Id="rId12" Type="http://schemas.openxmlformats.org/officeDocument/2006/relationships/notesSlide" Target="../notesSlides/notesSlide16.xml"/><Relationship Id="rId11" Type="http://schemas.openxmlformats.org/officeDocument/2006/relationships/slideLayout" Target="../slideLayouts/slideLayout7.xml"/><Relationship Id="rId10" Type="http://schemas.openxmlformats.org/officeDocument/2006/relationships/image" Target="../media/image34.jpe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image" Target="../media/image3.png"/><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2.png"/><Relationship Id="rId11" Type="http://schemas.openxmlformats.org/officeDocument/2006/relationships/notesSlide" Target="../notesSlides/notesSlide17.xml"/><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tags" Target="../tags/tag2.xml"/><Relationship Id="rId26" Type="http://schemas.openxmlformats.org/officeDocument/2006/relationships/slideLayout" Target="../slideLayouts/slideLayout7.xml"/><Relationship Id="rId25" Type="http://schemas.openxmlformats.org/officeDocument/2006/relationships/image" Target="../media/image10.png"/><Relationship Id="rId24" Type="http://schemas.openxmlformats.org/officeDocument/2006/relationships/tags" Target="../tags/tag14.xml"/><Relationship Id="rId23" Type="http://schemas.microsoft.com/office/2007/relationships/media" Target="ppt/slides/ppt/slides/ppt/slides/ppt/media/media1.mp4" TargetMode="External"/><Relationship Id="rId22" Type="http://schemas.openxmlformats.org/officeDocument/2006/relationships/video" Target="ppt/slides/ppt/slides/ppt/slides/ppt/media/media1.mp4" TargetMode="External"/><Relationship Id="rId21" Type="http://schemas.openxmlformats.org/officeDocument/2006/relationships/image" Target="../media/image9.jpeg"/><Relationship Id="rId20" Type="http://schemas.openxmlformats.org/officeDocument/2006/relationships/tags" Target="../tags/tag13.xml"/><Relationship Id="rId2" Type="http://schemas.openxmlformats.org/officeDocument/2006/relationships/tags" Target="../tags/tag1.xml"/><Relationship Id="rId19" Type="http://schemas.openxmlformats.org/officeDocument/2006/relationships/image" Target="../media/image8.png"/><Relationship Id="rId18" Type="http://schemas.openxmlformats.org/officeDocument/2006/relationships/hyperlink" Target="&#19971;&#19979;/&#35270;&#39057;1&#65306;&#30382;&#30382;&#34920;&#28436;&#36208;&#21452;&#26464;&#12289;&#28378;&#31726;&#29699;.mp4" TargetMode="External"/><Relationship Id="rId17" Type="http://schemas.openxmlformats.org/officeDocument/2006/relationships/image" Target="../media/image7.svg"/><Relationship Id="rId16" Type="http://schemas.openxmlformats.org/officeDocument/2006/relationships/image" Target="../media/image6.png"/><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image" Target="../media/image3.png"/><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image" Target="../media/image2.pn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35.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image" Target="../media/image3.png"/><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2.png"/><Relationship Id="rId11" Type="http://schemas.openxmlformats.org/officeDocument/2006/relationships/notesSlide" Target="../notesSlides/notesSlide19.xml"/><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181.xml"/><Relationship Id="rId7" Type="http://schemas.openxmlformats.org/officeDocument/2006/relationships/tags" Target="../tags/tag180.xml"/><Relationship Id="rId6" Type="http://schemas.openxmlformats.org/officeDocument/2006/relationships/image" Target="../media/image3.png"/><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image" Target="../media/image2.png"/><Relationship Id="rId12" Type="http://schemas.openxmlformats.org/officeDocument/2006/relationships/notesSlide" Target="../notesSlides/notesSlide20.xml"/><Relationship Id="rId11" Type="http://schemas.openxmlformats.org/officeDocument/2006/relationships/slideLayout" Target="../slideLayouts/slideLayout7.xml"/><Relationship Id="rId10" Type="http://schemas.openxmlformats.org/officeDocument/2006/relationships/image" Target="../media/image3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2.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image" Target="../media/image11.png"/><Relationship Id="rId12" Type="http://schemas.openxmlformats.org/officeDocument/2006/relationships/tags" Target="../tags/tag20.xml"/><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2.png"/><Relationship Id="rId15" Type="http://schemas.openxmlformats.org/officeDocument/2006/relationships/notesSlide" Target="../notesSlides/notesSlide2.xml"/><Relationship Id="rId14" Type="http://schemas.openxmlformats.org/officeDocument/2006/relationships/slideLayout" Target="../slideLayouts/slideLayout7.xml"/><Relationship Id="rId13" Type="http://schemas.openxmlformats.org/officeDocument/2006/relationships/tags" Target="../tags/tag26.xml"/><Relationship Id="rId12" Type="http://schemas.openxmlformats.org/officeDocument/2006/relationships/image" Target="../media/image12.jpeg"/><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2.png"/><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image" Target="../media/image13.png"/><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image" Target="../media/image4.svg"/><Relationship Id="rId6" Type="http://schemas.openxmlformats.org/officeDocument/2006/relationships/image" Target="../media/image3.png"/><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2.png"/><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image" Target="../media/image14.png"/><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image" Target="../media/image3.png"/><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image" Target="../media/image2.png"/><Relationship Id="rId15" Type="http://schemas.openxmlformats.org/officeDocument/2006/relationships/notesSlide" Target="../notesSlides/notesSlide5.xml"/><Relationship Id="rId14" Type="http://schemas.openxmlformats.org/officeDocument/2006/relationships/slideLayout" Target="../slideLayouts/slideLayout7.xml"/><Relationship Id="rId13" Type="http://schemas.openxmlformats.org/officeDocument/2006/relationships/image" Target="../media/image16.png"/><Relationship Id="rId12" Type="http://schemas.microsoft.com/office/2007/relationships/media" Target="ppt/slides/ppt/slides/ppt/slides/ppt/media/media2.mp4" TargetMode="External"/><Relationship Id="rId11" Type="http://schemas.openxmlformats.org/officeDocument/2006/relationships/video" Target="ppt/slides/ppt/slides/ppt/slides/ppt/media/media2.mp4" TargetMode="External"/><Relationship Id="rId10" Type="http://schemas.openxmlformats.org/officeDocument/2006/relationships/image" Target="../media/image15.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image" Target="../media/image3.pn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2.png"/><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tags" Target="../tags/tag50.xml"/><Relationship Id="rId11" Type="http://schemas.openxmlformats.org/officeDocument/2006/relationships/image" Target="../media/image17.png"/><Relationship Id="rId10" Type="http://schemas.openxmlformats.org/officeDocument/2006/relationships/tags" Target="../tags/tag49.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image" Target="../media/image3.pn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2.png"/><Relationship Id="rId11" Type="http://schemas.openxmlformats.org/officeDocument/2006/relationships/notesSlide" Target="../notesSlides/notesSlide7.xml"/><Relationship Id="rId10" Type="http://schemas.openxmlformats.org/officeDocument/2006/relationships/slideLayout" Target="../slideLayouts/slideLayout7.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7E80"/>
        </a:solidFill>
        <a:effectLst/>
      </p:bgPr>
    </p:bg>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200" name="图文框 5199"/>
          <p:cNvSpPr/>
          <p:nvPr/>
        </p:nvSpPr>
        <p:spPr>
          <a:xfrm>
            <a:off x="372979" y="372979"/>
            <a:ext cx="11405937" cy="6087979"/>
          </a:xfrm>
          <a:prstGeom prst="frame">
            <a:avLst>
              <a:gd name="adj1" fmla="val 7362"/>
            </a:avLst>
          </a:prstGeom>
          <a:solidFill>
            <a:srgbClr val="F7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黑体" charset="-122"/>
            </a:endParaRPr>
          </a:p>
        </p:txBody>
      </p:sp>
      <p:sp>
        <p:nvSpPr>
          <p:cNvPr id="5216" name="任意多边形: 形状 5215"/>
          <p:cNvSpPr/>
          <p:nvPr/>
        </p:nvSpPr>
        <p:spPr>
          <a:xfrm>
            <a:off x="2385421" y="810578"/>
            <a:ext cx="26720" cy="7387"/>
          </a:xfrm>
          <a:custGeom>
            <a:avLst/>
            <a:gdLst>
              <a:gd name="connsiteX0" fmla="*/ 6464 w 26720"/>
              <a:gd name="connsiteY0" fmla="*/ 0 h 7387"/>
              <a:gd name="connsiteX1" fmla="*/ 26720 w 26720"/>
              <a:gd name="connsiteY1" fmla="*/ 0 h 7387"/>
              <a:gd name="connsiteX2" fmla="*/ 0 w 26720"/>
              <a:gd name="connsiteY2" fmla="*/ 7387 h 7387"/>
              <a:gd name="connsiteX3" fmla="*/ 6464 w 26720"/>
              <a:gd name="connsiteY3" fmla="*/ 0 h 7387"/>
            </a:gdLst>
            <a:ahLst/>
            <a:cxnLst>
              <a:cxn ang="0">
                <a:pos x="connsiteX0" y="connsiteY0"/>
              </a:cxn>
              <a:cxn ang="0">
                <a:pos x="connsiteX1" y="connsiteY1"/>
              </a:cxn>
              <a:cxn ang="0">
                <a:pos x="connsiteX2" y="connsiteY2"/>
              </a:cxn>
              <a:cxn ang="0">
                <a:pos x="connsiteX3" y="connsiteY3"/>
              </a:cxn>
            </a:cxnLst>
            <a:rect l="l" t="t" r="r" b="b"/>
            <a:pathLst>
              <a:path w="26720" h="7387">
                <a:moveTo>
                  <a:pt x="6464" y="0"/>
                </a:moveTo>
                <a:lnTo>
                  <a:pt x="26720" y="0"/>
                </a:lnTo>
                <a:lnTo>
                  <a:pt x="0" y="7387"/>
                </a:lnTo>
                <a:lnTo>
                  <a:pt x="6464"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sp>
        <p:nvSpPr>
          <p:cNvPr id="5215" name="任意多边形: 形状 5214"/>
          <p:cNvSpPr/>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sp>
        <p:nvSpPr>
          <p:cNvPr id="5212" name="任意多边形: 形状 5211"/>
          <p:cNvSpPr/>
          <p:nvPr/>
        </p:nvSpPr>
        <p:spPr>
          <a:xfrm>
            <a:off x="778293" y="810578"/>
            <a:ext cx="1652080" cy="521723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pic>
        <p:nvPicPr>
          <p:cNvPr id="5219" name="图形 5218"/>
          <p:cNvPicPr>
            <a:picLocks noChangeAspect="1"/>
          </p:cNvPicPr>
          <p:nvPr/>
        </p:nvPicPr>
        <p:blipFill>
          <a:blip r:embed="rId3">
            <a:extLst>
              <a:ext uri="{96DAC541-7B7A-43D3-8B79-37D633B846F1}">
                <asvg:svgBlip xmlns:asvg="http://schemas.microsoft.com/office/drawing/2016/SVG/main" r:embed="rId4"/>
              </a:ext>
            </a:extLst>
          </a:blip>
          <a:srcRect t="152" r="74560" b="229"/>
          <a:stretch>
            <a:fillRect/>
          </a:stretch>
        </p:blipFill>
        <p:spPr>
          <a:xfrm rot="16200000">
            <a:off x="4781371" y="3200837"/>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grpSp>
        <p:nvGrpSpPr>
          <p:cNvPr id="5" name="组合 4"/>
          <p:cNvGrpSpPr/>
          <p:nvPr/>
        </p:nvGrpSpPr>
        <p:grpSpPr>
          <a:xfrm>
            <a:off x="1166495" y="4841240"/>
            <a:ext cx="3230245" cy="1059180"/>
            <a:chOff x="2113" y="7825"/>
            <a:chExt cx="5087" cy="1668"/>
          </a:xfrm>
        </p:grpSpPr>
        <p:sp>
          <p:nvSpPr>
            <p:cNvPr id="5211" name="任意多边形: 形状 5210"/>
            <p:cNvSpPr/>
            <p:nvPr/>
          </p:nvSpPr>
          <p:spPr>
            <a:xfrm>
              <a:off x="3827" y="9483"/>
              <a:ext cx="17" cy="10"/>
            </a:xfrm>
            <a:custGeom>
              <a:avLst/>
              <a:gdLst>
                <a:gd name="connsiteX0" fmla="*/ 10683 w 10683"/>
                <a:gd name="connsiteY0" fmla="*/ 0 h 6239"/>
                <a:gd name="connsiteX1" fmla="*/ 10678 w 10683"/>
                <a:gd name="connsiteY1" fmla="*/ 6239 h 6239"/>
                <a:gd name="connsiteX2" fmla="*/ 0 w 10683"/>
                <a:gd name="connsiteY2" fmla="*/ 6231 h 6239"/>
                <a:gd name="connsiteX3" fmla="*/ 10683 w 10683"/>
                <a:gd name="connsiteY3" fmla="*/ 0 h 6239"/>
              </a:gdLst>
              <a:ahLst/>
              <a:cxnLst>
                <a:cxn ang="0">
                  <a:pos x="connsiteX0" y="connsiteY0"/>
                </a:cxn>
                <a:cxn ang="0">
                  <a:pos x="connsiteX1" y="connsiteY1"/>
                </a:cxn>
                <a:cxn ang="0">
                  <a:pos x="connsiteX2" y="connsiteY2"/>
                </a:cxn>
                <a:cxn ang="0">
                  <a:pos x="connsiteX3" y="connsiteY3"/>
                </a:cxn>
              </a:cxnLst>
              <a:rect l="l" t="t" r="r" b="b"/>
              <a:pathLst>
                <a:path w="10683" h="6239">
                  <a:moveTo>
                    <a:pt x="10683" y="0"/>
                  </a:moveTo>
                  <a:lnTo>
                    <a:pt x="10678" y="6239"/>
                  </a:lnTo>
                  <a:lnTo>
                    <a:pt x="0" y="6231"/>
                  </a:lnTo>
                  <a:lnTo>
                    <a:pt x="10683"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grpSp>
          <p:nvGrpSpPr>
            <p:cNvPr id="5593" name="组合 5592"/>
            <p:cNvGrpSpPr/>
            <p:nvPr/>
          </p:nvGrpSpPr>
          <p:grpSpPr>
            <a:xfrm>
              <a:off x="2113" y="7825"/>
              <a:ext cx="5087" cy="909"/>
              <a:chOff x="1341967" y="4969042"/>
              <a:chExt cx="3230245" cy="577516"/>
            </a:xfrm>
          </p:grpSpPr>
          <p:sp>
            <p:nvSpPr>
              <p:cNvPr id="5592" name="矩形 5591"/>
              <p:cNvSpPr/>
              <p:nvPr/>
            </p:nvSpPr>
            <p:spPr>
              <a:xfrm>
                <a:off x="1341967" y="4969042"/>
                <a:ext cx="3230245" cy="577215"/>
              </a:xfrm>
              <a:prstGeom prst="rect">
                <a:avLst/>
              </a:prstGeom>
              <a:noFill/>
              <a:ln>
                <a:solidFill>
                  <a:srgbClr val="D28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charset="-122"/>
                </a:endParaRPr>
              </a:p>
            </p:txBody>
          </p:sp>
          <p:sp>
            <p:nvSpPr>
              <p:cNvPr id="5591" name="矩形 5590"/>
              <p:cNvSpPr/>
              <p:nvPr/>
            </p:nvSpPr>
            <p:spPr>
              <a:xfrm>
                <a:off x="1347536" y="4969042"/>
                <a:ext cx="555405" cy="577516"/>
              </a:xfrm>
              <a:prstGeom prst="rect">
                <a:avLst/>
              </a:prstGeom>
              <a:solidFill>
                <a:srgbClr val="D28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charset="-122"/>
                </a:endParaRPr>
              </a:p>
            </p:txBody>
          </p:sp>
        </p:grpSp>
        <p:sp>
          <p:nvSpPr>
            <p:cNvPr id="5596" name="等腰三角形 5595"/>
            <p:cNvSpPr/>
            <p:nvPr/>
          </p:nvSpPr>
          <p:spPr>
            <a:xfrm rot="5400000">
              <a:off x="2384" y="8173"/>
              <a:ext cx="418" cy="263"/>
            </a:xfrm>
            <a:prstGeom prst="triangle">
              <a:avLst/>
            </a:prstGeom>
            <a:solidFill>
              <a:srgbClr val="F7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charset="-122"/>
              </a:endParaRPr>
            </a:p>
          </p:txBody>
        </p:sp>
      </p:grpSp>
      <p:pic>
        <p:nvPicPr>
          <p:cNvPr id="2" name="图片 1" descr="1-removebg-preview"/>
          <p:cNvPicPr>
            <a:picLocks noChangeAspect="1"/>
          </p:cNvPicPr>
          <p:nvPr/>
        </p:nvPicPr>
        <p:blipFill>
          <a:blip r:embed="rId5"/>
          <a:stretch>
            <a:fillRect/>
          </a:stretch>
        </p:blipFill>
        <p:spPr>
          <a:xfrm>
            <a:off x="7070725" y="0"/>
            <a:ext cx="5113655" cy="6802755"/>
          </a:xfrm>
          <a:prstGeom prst="rect">
            <a:avLst/>
          </a:prstGeom>
        </p:spPr>
      </p:pic>
      <p:sp>
        <p:nvSpPr>
          <p:cNvPr id="4" name="文本框 3"/>
          <p:cNvSpPr txBox="1"/>
          <p:nvPr/>
        </p:nvSpPr>
        <p:spPr>
          <a:xfrm>
            <a:off x="967740" y="2384425"/>
            <a:ext cx="8192135" cy="1198880"/>
          </a:xfrm>
          <a:prstGeom prst="rect">
            <a:avLst/>
          </a:prstGeom>
          <a:noFill/>
        </p:spPr>
        <p:txBody>
          <a:bodyPr wrap="square" rtlCol="0">
            <a:spAutoFit/>
          </a:bodyPr>
          <a:p>
            <a:r>
              <a:rPr lang="zh-CN" altLang="en-US" sz="7200" b="1">
                <a:solidFill>
                  <a:srgbClr val="D2855C"/>
                </a:solidFill>
                <a:latin typeface="黑体" charset="0"/>
                <a:ea typeface="黑体" charset="0"/>
              </a:rPr>
              <a:t>人体的神经调节</a:t>
            </a:r>
            <a:r>
              <a:rPr lang="en-US" altLang="zh-CN" sz="7200" b="1">
                <a:solidFill>
                  <a:srgbClr val="D2855C"/>
                </a:solidFill>
                <a:latin typeface="黑体" charset="0"/>
                <a:ea typeface="黑体" charset="0"/>
              </a:rPr>
              <a:t>2</a:t>
            </a:r>
            <a:endParaRPr lang="en-US" altLang="zh-CN" sz="7200" b="1">
              <a:solidFill>
                <a:srgbClr val="D2855C"/>
              </a:solidFill>
              <a:latin typeface="黑体" charset="0"/>
              <a:ea typeface="黑体" charset="0"/>
            </a:endParaRPr>
          </a:p>
        </p:txBody>
      </p:sp>
      <p:sp>
        <p:nvSpPr>
          <p:cNvPr id="6" name="文本框 5"/>
          <p:cNvSpPr txBox="1"/>
          <p:nvPr/>
        </p:nvSpPr>
        <p:spPr>
          <a:xfrm>
            <a:off x="1727200" y="4920615"/>
            <a:ext cx="2896235" cy="521970"/>
          </a:xfrm>
          <a:prstGeom prst="rect">
            <a:avLst/>
          </a:prstGeom>
          <a:noFill/>
        </p:spPr>
        <p:txBody>
          <a:bodyPr wrap="square" rtlCol="0">
            <a:spAutoFit/>
          </a:bodyPr>
          <a:p>
            <a:r>
              <a:rPr lang="zh-CN" altLang="en-US" sz="2800" b="1">
                <a:solidFill>
                  <a:schemeClr val="bg1"/>
                </a:solidFill>
                <a:latin typeface="黑体" charset="0"/>
                <a:ea typeface="黑体" charset="0"/>
              </a:rPr>
              <a:t>授课人：史舒洋</a:t>
            </a:r>
            <a:endParaRPr lang="zh-CN" altLang="en-US" sz="2800" b="1">
              <a:solidFill>
                <a:schemeClr val="bg1"/>
              </a:solidFill>
              <a:latin typeface="黑体" charset="0"/>
              <a:ea typeface="黑体"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三、反射的类型</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pSp>
        <p:nvGrpSpPr>
          <p:cNvPr id="15" name="组合 14"/>
          <p:cNvGrpSpPr/>
          <p:nvPr/>
        </p:nvGrpSpPr>
        <p:grpSpPr>
          <a:xfrm>
            <a:off x="1127125" y="1447165"/>
            <a:ext cx="3459480" cy="640080"/>
            <a:chOff x="1775" y="3643"/>
            <a:chExt cx="9134" cy="1008"/>
          </a:xfrm>
        </p:grpSpPr>
        <p:grpSp>
          <p:nvGrpSpPr>
            <p:cNvPr id="21" name="组合 20"/>
            <p:cNvGrpSpPr/>
            <p:nvPr/>
          </p:nvGrpSpPr>
          <p:grpSpPr>
            <a:xfrm rot="0">
              <a:off x="1775" y="3643"/>
              <a:ext cx="7487" cy="1008"/>
              <a:chOff x="9536" y="3869"/>
              <a:chExt cx="7487" cy="1008"/>
            </a:xfrm>
          </p:grpSpPr>
          <p:sp>
            <p:nvSpPr>
              <p:cNvPr id="22" name="圆角矩形 21"/>
              <p:cNvSpPr/>
              <p:nvPr/>
            </p:nvSpPr>
            <p:spPr>
              <a:xfrm>
                <a:off x="9536" y="3869"/>
                <a:ext cx="7487" cy="1008"/>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9871" y="4175"/>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13" name="文本框 12"/>
            <p:cNvSpPr txBox="1"/>
            <p:nvPr/>
          </p:nvSpPr>
          <p:spPr>
            <a:xfrm>
              <a:off x="2597" y="3668"/>
              <a:ext cx="8312"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非条件反射</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14" name="文本框 13"/>
          <p:cNvSpPr txBox="1"/>
          <p:nvPr/>
        </p:nvSpPr>
        <p:spPr>
          <a:xfrm>
            <a:off x="1155700" y="5412740"/>
            <a:ext cx="1932305" cy="829945"/>
          </a:xfrm>
          <a:prstGeom prst="rect">
            <a:avLst/>
          </a:prstGeom>
          <a:noFill/>
        </p:spPr>
        <p:txBody>
          <a:bodyPr wrap="square" rtlCol="0" anchor="t">
            <a:spAutoFit/>
          </a:bodyPr>
          <a:p>
            <a:pPr algn="ctr">
              <a:lnSpc>
                <a:spcPct val="150000"/>
              </a:lnSpc>
            </a:pPr>
            <a:r>
              <a:rPr lang="zh-CN" altLang="en-US" sz="3200" b="1">
                <a:latin typeface="楷体" charset="-122"/>
                <a:ea typeface="楷体" charset="-122"/>
                <a:sym typeface="+mn-ea"/>
              </a:rPr>
              <a:t>缩手</a:t>
            </a:r>
            <a:r>
              <a:rPr lang="zh-CN" altLang="en-US" sz="3200" b="1">
                <a:latin typeface="楷体" charset="-122"/>
                <a:ea typeface="楷体" charset="-122"/>
                <a:sym typeface="Helvetica Neue" panose="02000503000000020004"/>
              </a:rPr>
              <a:t>反射</a:t>
            </a:r>
            <a:endParaRPr lang="zh-CN" altLang="en-US" sz="3200" b="1">
              <a:solidFill>
                <a:sysClr val="windowText" lastClr="000000"/>
              </a:solidFill>
              <a:latin typeface="楷体" charset="-122"/>
              <a:ea typeface="楷体" charset="-122"/>
              <a:cs typeface="+mn-ea"/>
              <a:sym typeface="等线" panose="02010600030101010101" charset="-122"/>
            </a:endParaRPr>
          </a:p>
        </p:txBody>
      </p:sp>
      <p:sp>
        <p:nvSpPr>
          <p:cNvPr id="36" name="文本框 35"/>
          <p:cNvSpPr txBox="1"/>
          <p:nvPr/>
        </p:nvSpPr>
        <p:spPr>
          <a:xfrm>
            <a:off x="1085850" y="2087245"/>
            <a:ext cx="10364470" cy="830580"/>
          </a:xfrm>
          <a:prstGeom prst="rect">
            <a:avLst/>
          </a:prstGeom>
          <a:noFill/>
        </p:spPr>
        <p:txBody>
          <a:bodyPr wrap="square" rtlCol="0" anchor="t">
            <a:noAutofit/>
          </a:bodyPr>
          <a:p>
            <a:pPr algn="l">
              <a:lnSpc>
                <a:spcPct val="125000"/>
              </a:lnSpc>
            </a:pPr>
            <a:r>
              <a:rPr lang="zh-CN" altLang="en-US" sz="3200" b="1">
                <a:solidFill>
                  <a:srgbClr val="FF0000"/>
                </a:solidFill>
                <a:latin typeface="楷体" charset="-122"/>
                <a:ea typeface="楷体" charset="-122"/>
                <a:sym typeface="+mn-ea"/>
              </a:rPr>
              <a:t>生来就有</a:t>
            </a:r>
            <a:r>
              <a:rPr lang="zh-CN" altLang="en-US" sz="3200" b="1">
                <a:latin typeface="楷体" charset="-122"/>
                <a:ea typeface="楷体" charset="-122"/>
                <a:sym typeface="+mn-ea"/>
              </a:rPr>
              <a:t>，神经中枢位于</a:t>
            </a:r>
            <a:r>
              <a:rPr lang="zh-CN" altLang="en-US" sz="3200" b="1">
                <a:solidFill>
                  <a:srgbClr val="FF0000"/>
                </a:solidFill>
                <a:latin typeface="楷体" charset="-122"/>
                <a:ea typeface="楷体" charset="-122"/>
                <a:sym typeface="+mn-ea"/>
              </a:rPr>
              <a:t>大脑皮层以下</a:t>
            </a:r>
            <a:r>
              <a:rPr lang="zh-CN" altLang="en-US" sz="3200" b="1">
                <a:latin typeface="楷体" charset="-122"/>
                <a:ea typeface="楷体" charset="-122"/>
                <a:sym typeface="+mn-ea"/>
              </a:rPr>
              <a:t>。</a:t>
            </a:r>
            <a:endParaRPr lang="zh-CN" altLang="en-US" sz="3200" b="1">
              <a:latin typeface="楷体" charset="-122"/>
              <a:ea typeface="楷体" charset="-122"/>
              <a:sym typeface="+mn-ea"/>
            </a:endParaRPr>
          </a:p>
          <a:p>
            <a:pPr algn="l">
              <a:lnSpc>
                <a:spcPct val="125000"/>
              </a:lnSpc>
            </a:pPr>
            <a:endParaRPr lang="zh-CN" altLang="en-US" sz="3200" b="1">
              <a:latin typeface="楷体" charset="-122"/>
              <a:ea typeface="楷体" charset="-122"/>
              <a:sym typeface="+mn-ea"/>
            </a:endParaRPr>
          </a:p>
        </p:txBody>
      </p:sp>
      <p:sp>
        <p:nvSpPr>
          <p:cNvPr id="19" name="文本框 18"/>
          <p:cNvSpPr txBox="1"/>
          <p:nvPr/>
        </p:nvSpPr>
        <p:spPr>
          <a:xfrm>
            <a:off x="5104130" y="5412740"/>
            <a:ext cx="1862455" cy="829945"/>
          </a:xfrm>
          <a:prstGeom prst="rect">
            <a:avLst/>
          </a:prstGeom>
          <a:noFill/>
        </p:spPr>
        <p:txBody>
          <a:bodyPr wrap="square" rtlCol="0" anchor="t">
            <a:spAutoFit/>
          </a:bodyPr>
          <a:p>
            <a:pPr algn="ctr">
              <a:lnSpc>
                <a:spcPct val="150000"/>
              </a:lnSpc>
            </a:pPr>
            <a:r>
              <a:rPr lang="zh-CN" altLang="en-US" sz="3200" b="1">
                <a:latin typeface="楷体" charset="-122"/>
                <a:ea typeface="楷体" charset="-122"/>
                <a:sym typeface="Helvetica Neue" panose="02000503000000020004"/>
              </a:rPr>
              <a:t>吮吸反射</a:t>
            </a:r>
            <a:endParaRPr lang="zh-CN" altLang="en-US" sz="3200" b="1">
              <a:latin typeface="楷体" charset="-122"/>
              <a:ea typeface="楷体" charset="-122"/>
              <a:sym typeface="Helvetica Neue" panose="02000503000000020004"/>
            </a:endParaRPr>
          </a:p>
        </p:txBody>
      </p:sp>
      <p:sp>
        <p:nvSpPr>
          <p:cNvPr id="20" name="文本框 19"/>
          <p:cNvSpPr txBox="1"/>
          <p:nvPr/>
        </p:nvSpPr>
        <p:spPr>
          <a:xfrm>
            <a:off x="8982710" y="5412740"/>
            <a:ext cx="1867535" cy="829945"/>
          </a:xfrm>
          <a:prstGeom prst="rect">
            <a:avLst/>
          </a:prstGeom>
          <a:noFill/>
        </p:spPr>
        <p:txBody>
          <a:bodyPr wrap="square" rtlCol="0" anchor="t">
            <a:spAutoFit/>
          </a:bodyPr>
          <a:p>
            <a:pPr algn="ctr">
              <a:lnSpc>
                <a:spcPct val="150000"/>
              </a:lnSpc>
            </a:pPr>
            <a:r>
              <a:rPr lang="zh-CN" altLang="en-US" sz="3200" b="1">
                <a:latin typeface="楷体" charset="-122"/>
                <a:ea typeface="楷体" charset="-122"/>
                <a:sym typeface="Helvetica Neue" panose="02000503000000020004"/>
              </a:rPr>
              <a:t>眨眼反射</a:t>
            </a:r>
            <a:endParaRPr lang="zh-CN" altLang="en-US" sz="3200" b="1">
              <a:latin typeface="楷体" charset="-122"/>
              <a:ea typeface="楷体" charset="-122"/>
              <a:sym typeface="Helvetica Neue" panose="02000503000000020004"/>
            </a:endParaRPr>
          </a:p>
        </p:txBody>
      </p:sp>
      <p:pic>
        <p:nvPicPr>
          <p:cNvPr id="39" name="图片 38"/>
          <p:cNvPicPr/>
          <p:nvPr/>
        </p:nvPicPr>
        <p:blipFill>
          <a:blip r:embed="rId10"/>
          <a:srcRect l="5819" t="8289" r="8843" b="17108"/>
          <a:stretch>
            <a:fillRect/>
          </a:stretch>
        </p:blipFill>
        <p:spPr>
          <a:xfrm>
            <a:off x="4587515" y="3400425"/>
            <a:ext cx="2879725" cy="2160270"/>
          </a:xfrm>
          <a:prstGeom prst="round1Rect">
            <a:avLst/>
          </a:prstGeom>
          <a:effectLst>
            <a:outerShdw blurRad="63500" sx="102000" sy="102000" algn="ctr" rotWithShape="0">
              <a:prstClr val="black">
                <a:alpha val="40000"/>
              </a:prstClr>
            </a:outerShdw>
          </a:effectLst>
        </p:spPr>
      </p:pic>
      <p:pic>
        <p:nvPicPr>
          <p:cNvPr id="83" name="http://photo-static-api.fotomore.com/creative/vcg/veer/400/new/VCG41N539452158.jpg?uid=386&amp;timestamp=1711784739&amp;sign=f4a46c8c3d9d8fbcab1f120c80d197e2" descr="一个十几岁女孩的户外肖像"/>
          <p:cNvPicPr/>
          <p:nvPr/>
        </p:nvPicPr>
        <p:blipFill>
          <a:blip r:embed="rId11"/>
          <a:stretch>
            <a:fillRect/>
          </a:stretch>
        </p:blipFill>
        <p:spPr>
          <a:xfrm>
            <a:off x="8378465" y="3400560"/>
            <a:ext cx="2879725" cy="2160000"/>
          </a:xfrm>
          <a:prstGeom prst="round1Rect">
            <a:avLst/>
          </a:prstGeom>
          <a:effectLst>
            <a:outerShdw blurRad="63500" sx="102000" sy="102000" algn="ctr" rotWithShape="0">
              <a:prstClr val="black">
                <a:alpha val="40000"/>
              </a:prstClr>
            </a:outerShdw>
          </a:effectLst>
        </p:spPr>
      </p:pic>
      <p:pic>
        <p:nvPicPr>
          <p:cNvPr id="24" name="图片 23"/>
          <p:cNvPicPr/>
          <p:nvPr/>
        </p:nvPicPr>
        <p:blipFill>
          <a:blip r:embed="rId12"/>
          <a:stretch>
            <a:fillRect/>
          </a:stretch>
        </p:blipFill>
        <p:spPr>
          <a:xfrm>
            <a:off x="796290" y="3400425"/>
            <a:ext cx="2880000" cy="2160270"/>
          </a:xfrm>
          <a:prstGeom prst="round1Rect">
            <a:avLst/>
          </a:prstGeom>
          <a:effectLst>
            <a:outerShdw blurRad="63500" sx="102000" sy="102000" algn="ctr" rotWithShape="0">
              <a:prstClr val="black">
                <a:alpha val="40000"/>
              </a:prstClr>
            </a:outerShdw>
          </a:effectLst>
        </p:spPr>
      </p:pic>
      <p:sp>
        <p:nvSpPr>
          <p:cNvPr id="2" name="文本框 1"/>
          <p:cNvSpPr txBox="1"/>
          <p:nvPr/>
        </p:nvSpPr>
        <p:spPr>
          <a:xfrm>
            <a:off x="1155700" y="2778125"/>
            <a:ext cx="3498850" cy="1076325"/>
          </a:xfrm>
          <a:prstGeom prst="rect">
            <a:avLst/>
          </a:prstGeom>
          <a:noFill/>
        </p:spPr>
        <p:txBody>
          <a:bodyPr wrap="square" rtlCol="0">
            <a:spAutoFit/>
          </a:bodyPr>
          <a:p>
            <a:r>
              <a:rPr lang="zh-CN" altLang="en-US" sz="3200" b="1">
                <a:latin typeface="楷体" charset="-122"/>
                <a:ea typeface="楷体" charset="-122"/>
                <a:sym typeface="+mn-ea"/>
              </a:rPr>
              <a:t>永久的、固定的</a:t>
            </a:r>
            <a:endParaRPr lang="zh-CN" altLang="en-US" sz="3200" b="1">
              <a:latin typeface="楷体" charset="-122"/>
              <a:ea typeface="楷体" charset="-122"/>
              <a:sym typeface="+mn-ea"/>
            </a:endParaRPr>
          </a:p>
          <a:p>
            <a:endParaRPr lang="zh-CN" altLang="en-US" sz="3200" b="1">
              <a:latin typeface="楷体" charset="-122"/>
              <a:ea typeface="楷体"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additive="base">
                                        <p:cTn id="41" dur="500" fill="hold"/>
                                        <p:tgtEl>
                                          <p:spTgt spid="83"/>
                                        </p:tgtEl>
                                        <p:attrNameLst>
                                          <p:attrName>ppt_x</p:attrName>
                                        </p:attrNameLst>
                                      </p:cBhvr>
                                      <p:tavLst>
                                        <p:tav tm="0">
                                          <p:val>
                                            <p:strVal val="#ppt_x"/>
                                          </p:val>
                                        </p:tav>
                                        <p:tav tm="100000">
                                          <p:val>
                                            <p:strVal val="#ppt_x"/>
                                          </p:val>
                                        </p:tav>
                                      </p:tavLst>
                                    </p:anim>
                                    <p:anim calcmode="lin" valueType="num">
                                      <p:cBhvr additive="base">
                                        <p:cTn id="4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14" grpId="0"/>
      <p:bldP spid="19" grpId="0"/>
      <p:bldP spid="2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三、反射的类型</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pSp>
        <p:nvGrpSpPr>
          <p:cNvPr id="43" name="组合 42"/>
          <p:cNvGrpSpPr/>
          <p:nvPr/>
        </p:nvGrpSpPr>
        <p:grpSpPr>
          <a:xfrm>
            <a:off x="1076960" y="1151255"/>
            <a:ext cx="3542030" cy="640080"/>
            <a:chOff x="1715" y="3415"/>
            <a:chExt cx="9134" cy="1008"/>
          </a:xfrm>
        </p:grpSpPr>
        <p:grpSp>
          <p:nvGrpSpPr>
            <p:cNvPr id="21" name="组合 20"/>
            <p:cNvGrpSpPr/>
            <p:nvPr/>
          </p:nvGrpSpPr>
          <p:grpSpPr>
            <a:xfrm rot="0">
              <a:off x="1715" y="3415"/>
              <a:ext cx="6726" cy="1008"/>
              <a:chOff x="9536" y="3869"/>
              <a:chExt cx="6726" cy="1008"/>
            </a:xfrm>
          </p:grpSpPr>
          <p:sp>
            <p:nvSpPr>
              <p:cNvPr id="22" name="圆角矩形 21"/>
              <p:cNvSpPr/>
              <p:nvPr/>
            </p:nvSpPr>
            <p:spPr>
              <a:xfrm>
                <a:off x="9536" y="3869"/>
                <a:ext cx="6726" cy="1008"/>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9871" y="4175"/>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35" name="文本框 34"/>
            <p:cNvSpPr txBox="1"/>
            <p:nvPr/>
          </p:nvSpPr>
          <p:spPr>
            <a:xfrm>
              <a:off x="2537" y="3440"/>
              <a:ext cx="8312"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条件反射</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36" name="文本框 35"/>
          <p:cNvSpPr txBox="1"/>
          <p:nvPr/>
        </p:nvSpPr>
        <p:spPr>
          <a:xfrm>
            <a:off x="1076960" y="1843405"/>
            <a:ext cx="9675495" cy="706755"/>
          </a:xfrm>
          <a:prstGeom prst="rect">
            <a:avLst/>
          </a:prstGeom>
          <a:noFill/>
        </p:spPr>
        <p:txBody>
          <a:bodyPr wrap="square" rtlCol="0" anchor="t">
            <a:spAutoFit/>
          </a:bodyPr>
          <a:p>
            <a:pPr algn="l">
              <a:lnSpc>
                <a:spcPct val="125000"/>
              </a:lnSpc>
            </a:pPr>
            <a:r>
              <a:rPr lang="zh-CN" altLang="en-US" sz="3200" b="1">
                <a:solidFill>
                  <a:srgbClr val="FF0000"/>
                </a:solidFill>
                <a:latin typeface="楷体" charset="-122"/>
                <a:ea typeface="楷体" charset="-122"/>
                <a:sym typeface="+mn-ea"/>
              </a:rPr>
              <a:t>后天学习或经验</a:t>
            </a:r>
            <a:r>
              <a:rPr lang="zh-CN" altLang="en-US" sz="3200" b="1">
                <a:latin typeface="楷体" charset="-122"/>
                <a:ea typeface="楷体" charset="-122"/>
                <a:sym typeface="+mn-ea"/>
              </a:rPr>
              <a:t>获得，神经中枢位于</a:t>
            </a:r>
            <a:r>
              <a:rPr lang="zh-CN" altLang="en-US" sz="3200" b="1">
                <a:solidFill>
                  <a:srgbClr val="FF0000"/>
                </a:solidFill>
                <a:latin typeface="楷体" charset="-122"/>
                <a:ea typeface="楷体" charset="-122"/>
                <a:sym typeface="+mn-ea"/>
              </a:rPr>
              <a:t>大脑皮层</a:t>
            </a:r>
            <a:r>
              <a:rPr lang="zh-CN" altLang="en-US" sz="3200" b="1">
                <a:latin typeface="楷体" charset="-122"/>
                <a:ea typeface="楷体" charset="-122"/>
                <a:sym typeface="+mn-ea"/>
              </a:rPr>
              <a:t>。</a:t>
            </a:r>
            <a:endParaRPr lang="zh-CN" altLang="en-US" sz="3200" b="1">
              <a:latin typeface="楷体" charset="-122"/>
              <a:ea typeface="楷体" charset="-122"/>
              <a:sym typeface="+mn-ea"/>
            </a:endParaRPr>
          </a:p>
        </p:txBody>
      </p:sp>
      <p:sp>
        <p:nvSpPr>
          <p:cNvPr id="41" name="文本框 40"/>
          <p:cNvSpPr txBox="1"/>
          <p:nvPr/>
        </p:nvSpPr>
        <p:spPr>
          <a:xfrm>
            <a:off x="1332865" y="5871210"/>
            <a:ext cx="2405380" cy="583565"/>
          </a:xfrm>
          <a:prstGeom prst="rect">
            <a:avLst/>
          </a:prstGeom>
          <a:noFill/>
        </p:spPr>
        <p:txBody>
          <a:bodyPr wrap="square" rtlCol="0" anchor="t">
            <a:spAutoFit/>
          </a:bodyPr>
          <a:p>
            <a:pPr algn="ctr"/>
            <a:r>
              <a:rPr lang="zh-CN" altLang="en-US" sz="3200" b="1">
                <a:latin typeface="楷体" charset="-122"/>
                <a:ea typeface="楷体" charset="-122"/>
                <a:sym typeface="Helvetica Neue" panose="02000503000000020004"/>
              </a:rPr>
              <a:t>望梅止渴</a:t>
            </a:r>
            <a:endParaRPr lang="zh-CN" altLang="en-US" sz="3200" b="1">
              <a:latin typeface="楷体" charset="-122"/>
              <a:ea typeface="楷体" charset="-122"/>
              <a:sym typeface="Helvetica Neue" panose="02000503000000020004"/>
            </a:endParaRPr>
          </a:p>
        </p:txBody>
      </p:sp>
      <p:sp>
        <p:nvSpPr>
          <p:cNvPr id="44" name="文本框 43"/>
          <p:cNvSpPr txBox="1"/>
          <p:nvPr/>
        </p:nvSpPr>
        <p:spPr>
          <a:xfrm>
            <a:off x="4937125" y="5871210"/>
            <a:ext cx="2491740" cy="583565"/>
          </a:xfrm>
          <a:prstGeom prst="rect">
            <a:avLst/>
          </a:prstGeom>
          <a:noFill/>
        </p:spPr>
        <p:txBody>
          <a:bodyPr wrap="square" rtlCol="0" anchor="t">
            <a:spAutoFit/>
          </a:bodyPr>
          <a:p>
            <a:pPr algn="ctr"/>
            <a:r>
              <a:rPr lang="zh-CN" altLang="en-US" sz="3200" b="1">
                <a:latin typeface="楷体" charset="-122"/>
                <a:ea typeface="楷体" charset="-122"/>
                <a:sym typeface="+mn-ea"/>
              </a:rPr>
              <a:t>鹦鹉学舌</a:t>
            </a:r>
            <a:endParaRPr lang="zh-CN" altLang="en-US" sz="3200" b="1">
              <a:latin typeface="楷体" charset="-122"/>
              <a:ea typeface="楷体" charset="-122"/>
              <a:sym typeface="Helvetica Neue" panose="02000503000000020004"/>
            </a:endParaRPr>
          </a:p>
        </p:txBody>
      </p:sp>
      <p:sp>
        <p:nvSpPr>
          <p:cNvPr id="45" name="文本框 44"/>
          <p:cNvSpPr txBox="1"/>
          <p:nvPr/>
        </p:nvSpPr>
        <p:spPr>
          <a:xfrm>
            <a:off x="8627745" y="5871210"/>
            <a:ext cx="2135505" cy="583565"/>
          </a:xfrm>
          <a:prstGeom prst="rect">
            <a:avLst/>
          </a:prstGeom>
          <a:noFill/>
        </p:spPr>
        <p:txBody>
          <a:bodyPr wrap="square" rtlCol="0" anchor="t">
            <a:spAutoFit/>
          </a:bodyPr>
          <a:p>
            <a:pPr algn="ctr"/>
            <a:r>
              <a:rPr lang="zh-CN" altLang="en-US" sz="3200" b="1">
                <a:latin typeface="楷体" charset="-122"/>
                <a:ea typeface="楷体" charset="-122"/>
                <a:sym typeface="Helvetica Neue" panose="02000503000000020004"/>
              </a:rPr>
              <a:t>老马识途</a:t>
            </a:r>
            <a:endParaRPr lang="zh-CN" altLang="en-US" sz="3200" b="1">
              <a:latin typeface="楷体" charset="-122"/>
              <a:ea typeface="楷体" charset="-122"/>
              <a:sym typeface="Helvetica Neue" panose="02000503000000020004"/>
            </a:endParaRPr>
          </a:p>
        </p:txBody>
      </p:sp>
      <p:pic>
        <p:nvPicPr>
          <p:cNvPr id="101" name="图片 100"/>
          <p:cNvPicPr/>
          <p:nvPr/>
        </p:nvPicPr>
        <p:blipFill>
          <a:blip r:embed="rId10"/>
          <a:srcRect l="6788" t="1352" r="5405"/>
          <a:stretch>
            <a:fillRect/>
          </a:stretch>
        </p:blipFill>
        <p:spPr>
          <a:xfrm>
            <a:off x="1076960" y="3735705"/>
            <a:ext cx="2880000" cy="2160270"/>
          </a:xfrm>
          <a:prstGeom prst="round1Rect">
            <a:avLst/>
          </a:prstGeom>
          <a:effectLst>
            <a:outerShdw blurRad="63500" sx="102000" sy="102000" algn="ctr" rotWithShape="0">
              <a:prstClr val="black">
                <a:alpha val="40000"/>
              </a:prstClr>
            </a:outerShdw>
          </a:effectLst>
        </p:spPr>
      </p:pic>
      <p:pic>
        <p:nvPicPr>
          <p:cNvPr id="102" name="图片 101"/>
          <p:cNvPicPr/>
          <p:nvPr/>
        </p:nvPicPr>
        <p:blipFill>
          <a:blip r:embed="rId11"/>
          <a:stretch>
            <a:fillRect/>
          </a:stretch>
        </p:blipFill>
        <p:spPr>
          <a:xfrm>
            <a:off x="4619900" y="3735840"/>
            <a:ext cx="2879725" cy="2160000"/>
          </a:xfrm>
          <a:prstGeom prst="round1Rect">
            <a:avLst/>
          </a:prstGeom>
          <a:effectLst>
            <a:outerShdw blurRad="63500" sx="102000" sy="102000" algn="ctr" rotWithShape="0">
              <a:prstClr val="black">
                <a:alpha val="40000"/>
              </a:prstClr>
            </a:outerShdw>
          </a:effectLst>
        </p:spPr>
      </p:pic>
      <p:pic>
        <p:nvPicPr>
          <p:cNvPr id="103" name="图片 102"/>
          <p:cNvPicPr/>
          <p:nvPr/>
        </p:nvPicPr>
        <p:blipFill>
          <a:blip r:embed="rId12"/>
          <a:srcRect r="10800"/>
          <a:stretch>
            <a:fillRect/>
          </a:stretch>
        </p:blipFill>
        <p:spPr>
          <a:xfrm>
            <a:off x="8162565" y="3735705"/>
            <a:ext cx="2879725" cy="2160270"/>
          </a:xfrm>
          <a:prstGeom prst="round1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ppt_x"/>
                                          </p:val>
                                        </p:tav>
                                        <p:tav tm="100000">
                                          <p:val>
                                            <p:strVal val="#ppt_x"/>
                                          </p:val>
                                        </p:tav>
                                      </p:tavLst>
                                    </p:anim>
                                    <p:anim calcmode="lin" valueType="num">
                                      <p:cBhvr additive="base">
                                        <p:cTn id="20" dur="500" fill="hold"/>
                                        <p:tgtEl>
                                          <p:spTgt spid="1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additive="base">
                                        <p:cTn id="29" dur="500" fill="hold"/>
                                        <p:tgtEl>
                                          <p:spTgt spid="102"/>
                                        </p:tgtEl>
                                        <p:attrNameLst>
                                          <p:attrName>ppt_x</p:attrName>
                                        </p:attrNameLst>
                                      </p:cBhvr>
                                      <p:tavLst>
                                        <p:tav tm="0">
                                          <p:val>
                                            <p:strVal val="#ppt_x"/>
                                          </p:val>
                                        </p:tav>
                                        <p:tav tm="100000">
                                          <p:val>
                                            <p:strVal val="#ppt_x"/>
                                          </p:val>
                                        </p:tav>
                                      </p:tavLst>
                                    </p:anim>
                                    <p:anim calcmode="lin" valueType="num">
                                      <p:cBhvr additive="base">
                                        <p:cTn id="30" dur="500" fill="hold"/>
                                        <p:tgtEl>
                                          <p:spTgt spid="10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ppt_x"/>
                                          </p:val>
                                        </p:tav>
                                        <p:tav tm="100000">
                                          <p:val>
                                            <p:strVal val="#ppt_x"/>
                                          </p:val>
                                        </p:tav>
                                      </p:tavLst>
                                    </p:anim>
                                    <p:anim calcmode="lin" valueType="num">
                                      <p:cBhvr additive="base">
                                        <p:cTn id="3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anim calcmode="lin" valueType="num">
                                      <p:cBhvr additive="base">
                                        <p:cTn id="39" dur="500" fill="hold"/>
                                        <p:tgtEl>
                                          <p:spTgt spid="103"/>
                                        </p:tgtEl>
                                        <p:attrNameLst>
                                          <p:attrName>ppt_x</p:attrName>
                                        </p:attrNameLst>
                                      </p:cBhvr>
                                      <p:tavLst>
                                        <p:tav tm="0">
                                          <p:val>
                                            <p:strVal val="#ppt_x"/>
                                          </p:val>
                                        </p:tav>
                                        <p:tav tm="100000">
                                          <p:val>
                                            <p:strVal val="#ppt_x"/>
                                          </p:val>
                                        </p:tav>
                                      </p:tavLst>
                                    </p:anim>
                                    <p:anim calcmode="lin" valueType="num">
                                      <p:cBhvr additive="base">
                                        <p:cTn id="40" dur="500" fill="hold"/>
                                        <p:tgtEl>
                                          <p:spTgt spid="10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41"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87680"/>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三、反射的类型</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sp>
        <p:nvSpPr>
          <p:cNvPr id="18" name="文本框 17"/>
          <p:cNvSpPr txBox="1"/>
          <p:nvPr/>
        </p:nvSpPr>
        <p:spPr>
          <a:xfrm>
            <a:off x="4725670" y="601980"/>
            <a:ext cx="5661025" cy="547370"/>
          </a:xfrm>
          <a:prstGeom prst="rect">
            <a:avLst/>
          </a:prstGeom>
          <a:noFill/>
        </p:spPr>
        <p:txBody>
          <a:bodyPr wrap="square" rtlCol="0" anchor="t">
            <a:noAutofit/>
          </a:bodyPr>
          <a:p>
            <a:r>
              <a:rPr lang="zh-CN" altLang="en-US" sz="3200" b="1">
                <a:solidFill>
                  <a:srgbClr val="D2855C"/>
                </a:solidFill>
                <a:uFillTx/>
                <a:latin typeface="站酷快乐体" panose="02010600030101010101" charset="-128"/>
                <a:ea typeface="站酷快乐体" panose="02010600030101010101" charset="-128"/>
                <a:cs typeface="楷体" charset="-122"/>
                <a:sym typeface="+mn-ea"/>
              </a:rPr>
              <a:t>生理学家</a:t>
            </a:r>
            <a:r>
              <a:rPr lang="en-US" altLang="zh-CN" sz="3200" b="1">
                <a:solidFill>
                  <a:srgbClr val="D2855C"/>
                </a:solidFill>
                <a:uFillTx/>
                <a:latin typeface="站酷快乐体" panose="02010600030101010101" charset="-128"/>
                <a:ea typeface="站酷快乐体" panose="02010600030101010101" charset="-128"/>
                <a:cs typeface="楷体" charset="-122"/>
                <a:sym typeface="+mn-ea"/>
              </a:rPr>
              <a:t>--</a:t>
            </a:r>
            <a:r>
              <a:rPr lang="zh-CN" altLang="en-US" sz="3200" b="1">
                <a:solidFill>
                  <a:srgbClr val="D2855C"/>
                </a:solidFill>
                <a:uFillTx/>
                <a:latin typeface="站酷快乐体" panose="02010600030101010101" charset="-128"/>
                <a:ea typeface="站酷快乐体" panose="02010600030101010101" charset="-128"/>
                <a:cs typeface="楷体" charset="-122"/>
                <a:sym typeface="+mn-ea"/>
              </a:rPr>
              <a:t>巴</a:t>
            </a:r>
            <a:r>
              <a:rPr lang="zh-CN" altLang="en-US" sz="3200" b="1">
                <a:solidFill>
                  <a:srgbClr val="D2855C"/>
                </a:solidFill>
                <a:uFillTx/>
                <a:latin typeface="站酷快乐体" panose="02010600030101010101" charset="-128"/>
                <a:ea typeface="站酷快乐体" panose="02010600030101010101" charset="-128"/>
                <a:cs typeface="楷体" charset="-122"/>
                <a:sym typeface="+mn-ea"/>
              </a:rPr>
              <a:t>甫洛夫的实验</a:t>
            </a:r>
            <a:endParaRPr lang="zh-CN" altLang="en-US" sz="3200" b="1">
              <a:solidFill>
                <a:srgbClr val="D2855C"/>
              </a:solidFill>
              <a:uFillTx/>
              <a:latin typeface="站酷快乐体" panose="02010600030101010101" charset="-128"/>
              <a:ea typeface="站酷快乐体" panose="02010600030101010101" charset="-128"/>
              <a:cs typeface="楷体" charset="-122"/>
              <a:sym typeface="+mn-ea"/>
            </a:endParaRPr>
          </a:p>
        </p:txBody>
      </p:sp>
      <p:sp>
        <p:nvSpPr>
          <p:cNvPr id="52" name="圆角矩形 51"/>
          <p:cNvSpPr/>
          <p:nvPr/>
        </p:nvSpPr>
        <p:spPr>
          <a:xfrm>
            <a:off x="7614920" y="2665730"/>
            <a:ext cx="4064635" cy="1668145"/>
          </a:xfrm>
          <a:prstGeom prst="roundRect">
            <a:avLst>
              <a:gd name="adj" fmla="val 12165"/>
            </a:avLst>
          </a:prstGeom>
          <a:solidFill>
            <a:schemeClr val="bg1"/>
          </a:solidFill>
          <a:ln w="1905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nvSpPr>
        <p:spPr>
          <a:xfrm>
            <a:off x="7689850" y="2734310"/>
            <a:ext cx="3937000" cy="1579880"/>
          </a:xfrm>
          <a:prstGeom prst="rect">
            <a:avLst/>
          </a:prstGeom>
          <a:noFill/>
        </p:spPr>
        <p:txBody>
          <a:bodyPr wrap="square" rtlCol="0">
            <a:noAutofit/>
          </a:bodyPr>
          <a:p>
            <a:r>
              <a:rPr lang="zh-CN" altLang="en-US" sz="3200">
                <a:solidFill>
                  <a:srgbClr val="060A06"/>
                </a:solidFill>
                <a:latin typeface="+mj-lt"/>
                <a:ea typeface="+mj-lt"/>
              </a:rPr>
              <a:t>条件反射的建立需要</a:t>
            </a:r>
            <a:r>
              <a:rPr lang="zh-CN" altLang="en-US" sz="3200">
                <a:solidFill>
                  <a:srgbClr val="FF0000"/>
                </a:solidFill>
                <a:latin typeface="+mj-lt"/>
                <a:ea typeface="+mj-lt"/>
              </a:rPr>
              <a:t>非条件刺激</a:t>
            </a:r>
            <a:r>
              <a:rPr lang="zh-CN" altLang="en-US" sz="3200">
                <a:solidFill>
                  <a:srgbClr val="060A06"/>
                </a:solidFill>
                <a:latin typeface="+mj-lt"/>
                <a:ea typeface="+mj-lt"/>
              </a:rPr>
              <a:t>与</a:t>
            </a:r>
            <a:r>
              <a:rPr lang="zh-CN" altLang="en-US" sz="3200">
                <a:solidFill>
                  <a:srgbClr val="FF0000"/>
                </a:solidFill>
                <a:latin typeface="+mj-lt"/>
                <a:ea typeface="+mj-lt"/>
              </a:rPr>
              <a:t>条件刺激</a:t>
            </a:r>
            <a:r>
              <a:rPr lang="zh-CN" altLang="en-US" sz="3200">
                <a:solidFill>
                  <a:srgbClr val="060A06"/>
                </a:solidFill>
                <a:latin typeface="+mj-lt"/>
                <a:ea typeface="+mj-lt"/>
              </a:rPr>
              <a:t>的</a:t>
            </a:r>
            <a:r>
              <a:rPr lang="zh-CN" altLang="en-US" sz="3200">
                <a:solidFill>
                  <a:srgbClr val="FF0000"/>
                </a:solidFill>
                <a:latin typeface="+mj-lt"/>
                <a:ea typeface="+mj-lt"/>
              </a:rPr>
              <a:t>多次结合</a:t>
            </a:r>
            <a:endParaRPr lang="zh-CN" altLang="en-US" sz="3200">
              <a:solidFill>
                <a:srgbClr val="FF0000"/>
              </a:solidFill>
              <a:latin typeface="+mj-lt"/>
              <a:ea typeface="+mj-lt"/>
            </a:endParaRPr>
          </a:p>
        </p:txBody>
      </p:sp>
      <p:pic>
        <p:nvPicPr>
          <p:cNvPr id="13" name="Picture 11"/>
          <p:cNvPicPr>
            <a:picLocks noChangeAspect="1" noChangeArrowheads="1"/>
          </p:cNvPicPr>
          <p:nvPr>
            <p:custDataLst>
              <p:tags r:id="rId10"/>
            </p:custDataLst>
          </p:nvPr>
        </p:nvPicPr>
        <p:blipFill>
          <a:blip r:embed="rId11"/>
          <a:stretch>
            <a:fillRect/>
          </a:stretch>
        </p:blipFill>
        <p:spPr bwMode="auto">
          <a:xfrm>
            <a:off x="702945" y="1259205"/>
            <a:ext cx="2752725" cy="22948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custDataLst>
              <p:tags r:id="rId12"/>
            </p:custDataLst>
          </p:nvPr>
        </p:nvPicPr>
        <p:blipFill>
          <a:blip r:embed="rId13"/>
          <a:stretch>
            <a:fillRect/>
          </a:stretch>
        </p:blipFill>
        <p:spPr>
          <a:xfrm>
            <a:off x="4260850" y="1290320"/>
            <a:ext cx="2750820" cy="2292985"/>
          </a:xfrm>
          <a:prstGeom prst="rect">
            <a:avLst/>
          </a:prstGeom>
        </p:spPr>
      </p:pic>
      <p:pic>
        <p:nvPicPr>
          <p:cNvPr id="16" name="图片 15"/>
          <p:cNvPicPr>
            <a:picLocks noChangeAspect="1"/>
          </p:cNvPicPr>
          <p:nvPr>
            <p:custDataLst>
              <p:tags r:id="rId14"/>
            </p:custDataLst>
          </p:nvPr>
        </p:nvPicPr>
        <p:blipFill>
          <a:blip r:embed="rId15"/>
          <a:stretch>
            <a:fillRect/>
          </a:stretch>
        </p:blipFill>
        <p:spPr>
          <a:xfrm>
            <a:off x="702945" y="4020185"/>
            <a:ext cx="2750185" cy="2292985"/>
          </a:xfrm>
          <a:prstGeom prst="rect">
            <a:avLst/>
          </a:prstGeom>
        </p:spPr>
      </p:pic>
      <p:pic>
        <p:nvPicPr>
          <p:cNvPr id="20" name="图片 19"/>
          <p:cNvPicPr>
            <a:picLocks noChangeAspect="1"/>
          </p:cNvPicPr>
          <p:nvPr>
            <p:custDataLst>
              <p:tags r:id="rId16"/>
            </p:custDataLst>
          </p:nvPr>
        </p:nvPicPr>
        <p:blipFill>
          <a:blip r:embed="rId17"/>
          <a:stretch>
            <a:fillRect/>
          </a:stretch>
        </p:blipFill>
        <p:spPr>
          <a:xfrm>
            <a:off x="4256405" y="4064000"/>
            <a:ext cx="2776855" cy="2313940"/>
          </a:xfrm>
          <a:prstGeom prst="rect">
            <a:avLst/>
          </a:prstGeom>
        </p:spPr>
      </p:pic>
      <p:sp>
        <p:nvSpPr>
          <p:cNvPr id="33814" name="Text Box 8"/>
          <p:cNvSpPr txBox="1">
            <a:spLocks noChangeArrowheads="1"/>
          </p:cNvSpPr>
          <p:nvPr>
            <p:custDataLst>
              <p:tags r:id="rId18"/>
            </p:custDataLst>
          </p:nvPr>
        </p:nvSpPr>
        <p:spPr bwMode="auto">
          <a:xfrm>
            <a:off x="709295" y="3593465"/>
            <a:ext cx="2746375" cy="460375"/>
          </a:xfrm>
          <a:prstGeom prst="rect">
            <a:avLst/>
          </a:prstGeom>
          <a:solidFill>
            <a:srgbClr val="FFFF00"/>
          </a:solidFill>
          <a:ln w="9525">
            <a:noFill/>
            <a:miter lim="800000"/>
          </a:ln>
        </p:spPr>
        <p:txBody>
          <a:bodyPr>
            <a:spAutoFit/>
          </a:bodyPr>
          <a:p>
            <a:pPr marR="0" defTabSz="914400">
              <a:spcBef>
                <a:spcPct val="50000"/>
              </a:spcBef>
              <a:buClrTx/>
              <a:buSzTx/>
              <a:buFontTx/>
              <a:buNone/>
              <a:defRPr/>
            </a:pPr>
            <a:r>
              <a:rPr kumimoji="0" lang="zh-CN" altLang="en-US" sz="2400" b="1" kern="1200" cap="none" spc="0" normalizeH="0" baseline="0" noProof="0">
                <a:solidFill>
                  <a:srgbClr val="FF0000"/>
                </a:solidFill>
                <a:latin typeface="楷体" charset="-122"/>
                <a:ea typeface="楷体" charset="-122"/>
              </a:rPr>
              <a:t>食物　　分泌唾液</a:t>
            </a:r>
            <a:endParaRPr kumimoji="0" lang="zh-CN" altLang="en-US" sz="2400" b="1" kern="1200" cap="none" spc="0" normalizeH="0" baseline="0" noProof="0">
              <a:solidFill>
                <a:srgbClr val="FF0000"/>
              </a:solidFill>
              <a:latin typeface="楷体" charset="-122"/>
              <a:ea typeface="楷体" charset="-122"/>
            </a:endParaRPr>
          </a:p>
        </p:txBody>
      </p:sp>
      <p:sp>
        <p:nvSpPr>
          <p:cNvPr id="33812" name="Text Box 12"/>
          <p:cNvSpPr txBox="1">
            <a:spLocks noChangeArrowheads="1"/>
          </p:cNvSpPr>
          <p:nvPr>
            <p:custDataLst>
              <p:tags r:id="rId19"/>
            </p:custDataLst>
          </p:nvPr>
        </p:nvSpPr>
        <p:spPr bwMode="auto">
          <a:xfrm>
            <a:off x="4204335" y="3596640"/>
            <a:ext cx="2747010" cy="431800"/>
          </a:xfrm>
          <a:prstGeom prst="rect">
            <a:avLst/>
          </a:prstGeom>
          <a:solidFill>
            <a:srgbClr val="FFFF00"/>
          </a:solidFill>
          <a:ln w="9525">
            <a:noFill/>
            <a:miter lim="800000"/>
          </a:ln>
        </p:spPr>
        <p:txBody>
          <a:bodyPr>
            <a:noAutofit/>
          </a:bodyPr>
          <a:p>
            <a:pPr marR="0" defTabSz="914400">
              <a:spcBef>
                <a:spcPct val="50000"/>
              </a:spcBef>
              <a:buClrTx/>
              <a:buSzTx/>
              <a:buFontTx/>
              <a:buNone/>
              <a:defRPr/>
            </a:pPr>
            <a:r>
              <a:rPr kumimoji="0" lang="zh-CN" altLang="en-US" sz="2400" b="1" kern="1200" cap="none" spc="0" normalizeH="0" baseline="0" noProof="0">
                <a:solidFill>
                  <a:srgbClr val="FF0000"/>
                </a:solidFill>
                <a:latin typeface="楷体" charset="-122"/>
                <a:ea typeface="楷体" charset="-122"/>
                <a:cs typeface="楷体" charset="-122"/>
              </a:rPr>
              <a:t>铃声    </a:t>
            </a:r>
            <a:r>
              <a:rPr kumimoji="0" lang="en-US" altLang="zh-CN" sz="2400" b="1" kern="1200" cap="none" spc="0" normalizeH="0" baseline="0" noProof="0">
                <a:solidFill>
                  <a:srgbClr val="FF0000"/>
                </a:solidFill>
                <a:latin typeface="楷体" charset="-122"/>
                <a:ea typeface="楷体" charset="-122"/>
                <a:cs typeface="楷体" charset="-122"/>
              </a:rPr>
              <a:t> </a:t>
            </a:r>
            <a:r>
              <a:rPr kumimoji="0" lang="zh-CN" altLang="en-US" sz="2400" b="1" kern="1200" cap="none" spc="0" normalizeH="0" baseline="0" noProof="0">
                <a:solidFill>
                  <a:srgbClr val="FF0000"/>
                </a:solidFill>
                <a:latin typeface="楷体" charset="-122"/>
                <a:ea typeface="楷体" charset="-122"/>
                <a:cs typeface="楷体" charset="-122"/>
              </a:rPr>
              <a:t>不分泌唾液</a:t>
            </a:r>
            <a:endParaRPr kumimoji="0" lang="zh-CN" altLang="en-US" sz="2400" b="1" kern="1200" cap="none" spc="0" normalizeH="0" baseline="0" noProof="0">
              <a:solidFill>
                <a:srgbClr val="FF0000"/>
              </a:solidFill>
              <a:latin typeface="楷体" charset="-122"/>
              <a:ea typeface="楷体" charset="-122"/>
              <a:cs typeface="楷体" charset="-122"/>
            </a:endParaRPr>
          </a:p>
        </p:txBody>
      </p:sp>
      <p:sp>
        <p:nvSpPr>
          <p:cNvPr id="23" name="Text Box 16"/>
          <p:cNvSpPr txBox="1">
            <a:spLocks noChangeArrowheads="1"/>
          </p:cNvSpPr>
          <p:nvPr>
            <p:custDataLst>
              <p:tags r:id="rId20"/>
            </p:custDataLst>
          </p:nvPr>
        </p:nvSpPr>
        <p:spPr bwMode="auto">
          <a:xfrm>
            <a:off x="437515" y="6032500"/>
            <a:ext cx="3273425" cy="431800"/>
          </a:xfrm>
          <a:prstGeom prst="rect">
            <a:avLst/>
          </a:prstGeom>
          <a:solidFill>
            <a:srgbClr val="FFFF00"/>
          </a:solidFill>
          <a:ln w="9525">
            <a:noFill/>
            <a:miter lim="800000"/>
          </a:ln>
        </p:spPr>
        <p:txBody>
          <a:bodyPr>
            <a:noAutofit/>
          </a:bodyPr>
          <a:p>
            <a:pPr marR="0" defTabSz="914400">
              <a:spcBef>
                <a:spcPct val="50000"/>
              </a:spcBef>
              <a:buClrTx/>
              <a:buSzTx/>
              <a:buFontTx/>
              <a:buNone/>
              <a:defRPr/>
            </a:pPr>
            <a:r>
              <a:rPr kumimoji="0" lang="zh-CN" altLang="en-US" sz="2400" b="1" kern="1200" cap="none" spc="0" normalizeH="0" baseline="0" noProof="0">
                <a:solidFill>
                  <a:srgbClr val="FF0000"/>
                </a:solidFill>
                <a:latin typeface="楷体" charset="-122"/>
                <a:ea typeface="楷体" charset="-122"/>
                <a:cs typeface="楷体" charset="-122"/>
              </a:rPr>
              <a:t>铃声</a:t>
            </a:r>
            <a:r>
              <a:rPr kumimoji="0" lang="en-US" altLang="zh-CN" sz="2400" b="1" kern="1200" cap="none" spc="0" normalizeH="0" baseline="0" noProof="0">
                <a:solidFill>
                  <a:srgbClr val="FF0000"/>
                </a:solidFill>
                <a:latin typeface="楷体" charset="-122"/>
                <a:ea typeface="楷体" charset="-122"/>
                <a:cs typeface="楷体" charset="-122"/>
              </a:rPr>
              <a:t>+</a:t>
            </a:r>
            <a:r>
              <a:rPr kumimoji="0" lang="zh-CN" altLang="en-US" sz="2400" b="1" kern="1200" cap="none" spc="0" normalizeH="0" baseline="0" noProof="0">
                <a:solidFill>
                  <a:srgbClr val="FF0000"/>
                </a:solidFill>
                <a:latin typeface="楷体" charset="-122"/>
                <a:ea typeface="楷体" charset="-122"/>
                <a:cs typeface="楷体" charset="-122"/>
              </a:rPr>
              <a:t>食物</a:t>
            </a:r>
            <a:r>
              <a:rPr kumimoji="0" lang="en-US" altLang="zh-CN" sz="2400" b="1" kern="1200" cap="none" spc="0" normalizeH="0" baseline="0" noProof="0">
                <a:solidFill>
                  <a:srgbClr val="FF0000"/>
                </a:solidFill>
                <a:latin typeface="楷体" charset="-122"/>
                <a:ea typeface="楷体" charset="-122"/>
                <a:cs typeface="楷体" charset="-122"/>
              </a:rPr>
              <a:t>     </a:t>
            </a:r>
            <a:r>
              <a:rPr kumimoji="0" lang="zh-CN" altLang="en-US" sz="2400" b="1" kern="1200" cap="none" spc="0" normalizeH="0" baseline="0" noProof="0">
                <a:solidFill>
                  <a:srgbClr val="FF0000"/>
                </a:solidFill>
                <a:latin typeface="楷体" charset="-122"/>
                <a:ea typeface="楷体" charset="-122"/>
                <a:cs typeface="楷体" charset="-122"/>
              </a:rPr>
              <a:t>分泌唾液</a:t>
            </a:r>
            <a:endParaRPr kumimoji="0" lang="zh-CN" altLang="en-US" sz="2400" b="1" kern="1200" cap="none" spc="0" normalizeH="0" baseline="0" noProof="0">
              <a:solidFill>
                <a:srgbClr val="FF0000"/>
              </a:solidFill>
              <a:latin typeface="楷体" charset="-122"/>
              <a:ea typeface="楷体" charset="-122"/>
              <a:cs typeface="楷体" charset="-122"/>
            </a:endParaRPr>
          </a:p>
        </p:txBody>
      </p:sp>
      <p:sp>
        <p:nvSpPr>
          <p:cNvPr id="33808" name="Text Box 20"/>
          <p:cNvSpPr txBox="1">
            <a:spLocks noChangeArrowheads="1"/>
          </p:cNvSpPr>
          <p:nvPr>
            <p:custDataLst>
              <p:tags r:id="rId21"/>
            </p:custDataLst>
          </p:nvPr>
        </p:nvSpPr>
        <p:spPr bwMode="auto">
          <a:xfrm>
            <a:off x="4263390" y="6033135"/>
            <a:ext cx="2769870" cy="421640"/>
          </a:xfrm>
          <a:prstGeom prst="rect">
            <a:avLst/>
          </a:prstGeom>
          <a:solidFill>
            <a:srgbClr val="FFFF00"/>
          </a:solidFill>
          <a:ln w="9525">
            <a:noFill/>
            <a:miter lim="800000"/>
          </a:ln>
        </p:spPr>
        <p:txBody>
          <a:bodyPr wrap="square">
            <a:noAutofit/>
          </a:bodyPr>
          <a:p>
            <a:pPr marR="0" defTabSz="914400">
              <a:spcBef>
                <a:spcPct val="50000"/>
              </a:spcBef>
              <a:buClrTx/>
              <a:buSzTx/>
              <a:buFontTx/>
              <a:buNone/>
              <a:defRPr/>
            </a:pPr>
            <a:r>
              <a:rPr kumimoji="0" lang="zh-CN" altLang="en-US" sz="2400" b="1" kern="1200" cap="none" spc="0" normalizeH="0" baseline="0" noProof="0">
                <a:solidFill>
                  <a:srgbClr val="FF0000"/>
                </a:solidFill>
                <a:latin typeface="楷体" charset="-122"/>
                <a:ea typeface="楷体" charset="-122"/>
                <a:cs typeface="楷体" charset="-122"/>
              </a:rPr>
              <a:t>铃声    </a:t>
            </a:r>
            <a:r>
              <a:rPr kumimoji="0" lang="en-US" altLang="zh-CN" sz="2400" b="1" kern="1200" cap="none" spc="0" normalizeH="0" baseline="0" noProof="0">
                <a:solidFill>
                  <a:srgbClr val="FF0000"/>
                </a:solidFill>
                <a:latin typeface="楷体" charset="-122"/>
                <a:ea typeface="楷体" charset="-122"/>
                <a:cs typeface="楷体" charset="-122"/>
              </a:rPr>
              <a:t>  </a:t>
            </a:r>
            <a:r>
              <a:rPr kumimoji="0" lang="zh-CN" altLang="en-US" sz="2400" b="1" kern="1200" cap="none" spc="0" normalizeH="0" baseline="0" noProof="0">
                <a:solidFill>
                  <a:srgbClr val="FF0000"/>
                </a:solidFill>
                <a:latin typeface="楷体" charset="-122"/>
                <a:ea typeface="楷体" charset="-122"/>
                <a:cs typeface="楷体" charset="-122"/>
              </a:rPr>
              <a:t>分泌唾液</a:t>
            </a:r>
            <a:endParaRPr kumimoji="0" lang="en-US" altLang="zh-CN" sz="2400" b="1" kern="1200" cap="none" spc="0" normalizeH="0" baseline="0" noProof="0">
              <a:solidFill>
                <a:srgbClr val="FF0000"/>
              </a:solidFill>
              <a:latin typeface="楷体" charset="-122"/>
              <a:ea typeface="楷体" charset="-122"/>
              <a:cs typeface="楷体" charset="-122"/>
            </a:endParaRPr>
          </a:p>
        </p:txBody>
      </p:sp>
      <p:cxnSp>
        <p:nvCxnSpPr>
          <p:cNvPr id="25" name="直接箭头连接符 24"/>
          <p:cNvCxnSpPr/>
          <p:nvPr/>
        </p:nvCxnSpPr>
        <p:spPr>
          <a:xfrm>
            <a:off x="1442085" y="3815080"/>
            <a:ext cx="533400" cy="0"/>
          </a:xfrm>
          <a:prstGeom prst="straightConnector1">
            <a:avLst/>
          </a:prstGeom>
          <a:ln w="762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a:off x="4899660" y="3823335"/>
            <a:ext cx="446405" cy="0"/>
          </a:xfrm>
          <a:prstGeom prst="straightConnector1">
            <a:avLst/>
          </a:prstGeom>
          <a:ln w="762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p:nvPr/>
        </p:nvCxnSpPr>
        <p:spPr>
          <a:xfrm>
            <a:off x="1924685" y="6293485"/>
            <a:ext cx="466090" cy="0"/>
          </a:xfrm>
          <a:prstGeom prst="straightConnector1">
            <a:avLst/>
          </a:prstGeom>
          <a:ln w="762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nvCxnSpPr>
        <p:spPr>
          <a:xfrm>
            <a:off x="4940300" y="6254115"/>
            <a:ext cx="572770" cy="0"/>
          </a:xfrm>
          <a:prstGeom prst="straightConnector1">
            <a:avLst/>
          </a:prstGeom>
          <a:ln w="762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2" name="椭圆 31"/>
          <p:cNvSpPr/>
          <p:nvPr/>
        </p:nvSpPr>
        <p:spPr>
          <a:xfrm>
            <a:off x="789940" y="1285875"/>
            <a:ext cx="99060" cy="99060"/>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5" name="组合 34"/>
          <p:cNvGrpSpPr/>
          <p:nvPr/>
        </p:nvGrpSpPr>
        <p:grpSpPr>
          <a:xfrm>
            <a:off x="4302760" y="1334135"/>
            <a:ext cx="265430" cy="107950"/>
            <a:chOff x="6776" y="2101"/>
            <a:chExt cx="418" cy="170"/>
          </a:xfrm>
        </p:grpSpPr>
        <p:sp>
          <p:nvSpPr>
            <p:cNvPr id="33" name="椭圆 32"/>
            <p:cNvSpPr/>
            <p:nvPr>
              <p:custDataLst>
                <p:tags r:id="rId22"/>
              </p:custDataLst>
            </p:nvPr>
          </p:nvSpPr>
          <p:spPr>
            <a:xfrm>
              <a:off x="6776" y="2101"/>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椭圆 33"/>
            <p:cNvSpPr/>
            <p:nvPr>
              <p:custDataLst>
                <p:tags r:id="rId23"/>
              </p:custDataLst>
            </p:nvPr>
          </p:nvSpPr>
          <p:spPr>
            <a:xfrm>
              <a:off x="7038" y="2115"/>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6" name="组合 35"/>
          <p:cNvGrpSpPr/>
          <p:nvPr/>
        </p:nvGrpSpPr>
        <p:grpSpPr>
          <a:xfrm>
            <a:off x="4331335" y="4079240"/>
            <a:ext cx="265430" cy="107950"/>
            <a:chOff x="6776" y="2101"/>
            <a:chExt cx="418" cy="170"/>
          </a:xfrm>
        </p:grpSpPr>
        <p:sp>
          <p:nvSpPr>
            <p:cNvPr id="43" name="椭圆 42"/>
            <p:cNvSpPr/>
            <p:nvPr>
              <p:custDataLst>
                <p:tags r:id="rId24"/>
              </p:custDataLst>
            </p:nvPr>
          </p:nvSpPr>
          <p:spPr>
            <a:xfrm>
              <a:off x="6776" y="2101"/>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椭圆 43"/>
            <p:cNvSpPr/>
            <p:nvPr>
              <p:custDataLst>
                <p:tags r:id="rId25"/>
              </p:custDataLst>
            </p:nvPr>
          </p:nvSpPr>
          <p:spPr>
            <a:xfrm>
              <a:off x="7038" y="2115"/>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5" name="组合 44"/>
          <p:cNvGrpSpPr/>
          <p:nvPr/>
        </p:nvGrpSpPr>
        <p:grpSpPr>
          <a:xfrm>
            <a:off x="4320540" y="4225925"/>
            <a:ext cx="265430" cy="107950"/>
            <a:chOff x="6776" y="2101"/>
            <a:chExt cx="418" cy="170"/>
          </a:xfrm>
        </p:grpSpPr>
        <p:sp>
          <p:nvSpPr>
            <p:cNvPr id="46" name="椭圆 45"/>
            <p:cNvSpPr/>
            <p:nvPr>
              <p:custDataLst>
                <p:tags r:id="rId26"/>
              </p:custDataLst>
            </p:nvPr>
          </p:nvSpPr>
          <p:spPr>
            <a:xfrm>
              <a:off x="6776" y="2101"/>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椭圆 46"/>
            <p:cNvSpPr/>
            <p:nvPr>
              <p:custDataLst>
                <p:tags r:id="rId27"/>
              </p:custDataLst>
            </p:nvPr>
          </p:nvSpPr>
          <p:spPr>
            <a:xfrm>
              <a:off x="7038" y="2115"/>
              <a:ext cx="156" cy="156"/>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49" name="椭圆 48"/>
          <p:cNvSpPr/>
          <p:nvPr>
            <p:custDataLst>
              <p:tags r:id="rId28"/>
            </p:custDataLst>
          </p:nvPr>
        </p:nvSpPr>
        <p:spPr>
          <a:xfrm>
            <a:off x="777240" y="4245610"/>
            <a:ext cx="99060" cy="99060"/>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椭圆 49"/>
          <p:cNvSpPr/>
          <p:nvPr>
            <p:custDataLst>
              <p:tags r:id="rId29"/>
            </p:custDataLst>
          </p:nvPr>
        </p:nvSpPr>
        <p:spPr>
          <a:xfrm>
            <a:off x="943610" y="4254500"/>
            <a:ext cx="99060" cy="99060"/>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椭圆 50"/>
          <p:cNvSpPr/>
          <p:nvPr>
            <p:custDataLst>
              <p:tags r:id="rId30"/>
            </p:custDataLst>
          </p:nvPr>
        </p:nvSpPr>
        <p:spPr>
          <a:xfrm>
            <a:off x="845185" y="4077335"/>
            <a:ext cx="99060" cy="99060"/>
          </a:xfrm>
          <a:prstGeom prst="ellipse">
            <a:avLst/>
          </a:prstGeom>
          <a:solidFill>
            <a:schemeClr val="tx1"/>
          </a:solidFill>
          <a:ln>
            <a:solidFill>
              <a:srgbClr val="060A06"/>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845185" y="1215390"/>
            <a:ext cx="3911600" cy="547370"/>
          </a:xfrm>
          <a:prstGeom prst="rect">
            <a:avLst/>
          </a:prstGeom>
          <a:noFill/>
        </p:spPr>
        <p:txBody>
          <a:bodyPr wrap="square" rtlCol="0" anchor="t">
            <a:no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非条件刺激</a:t>
            </a:r>
            <a:endParaRPr lang="zh-CN" altLang="en-US" sz="3200" b="1">
              <a:solidFill>
                <a:srgbClr val="FF0000"/>
              </a:solidFill>
              <a:uFillTx/>
              <a:latin typeface="站酷快乐体" panose="02010600030101010101" charset="-128"/>
              <a:ea typeface="站酷快乐体" panose="02010600030101010101" charset="-128"/>
              <a:cs typeface="楷体" charset="-122"/>
              <a:sym typeface="+mn-ea"/>
            </a:endParaRPr>
          </a:p>
        </p:txBody>
      </p:sp>
      <p:sp>
        <p:nvSpPr>
          <p:cNvPr id="53" name="文本框 52"/>
          <p:cNvSpPr txBox="1"/>
          <p:nvPr/>
        </p:nvSpPr>
        <p:spPr>
          <a:xfrm>
            <a:off x="119380" y="4022090"/>
            <a:ext cx="4349750" cy="547370"/>
          </a:xfrm>
          <a:prstGeom prst="rect">
            <a:avLst/>
          </a:prstGeom>
          <a:noFill/>
        </p:spPr>
        <p:txBody>
          <a:bodyPr wrap="square" rtlCol="0" anchor="t">
            <a:no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非条件刺激➕</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条件刺激</a:t>
            </a:r>
            <a:endParaRPr lang="zh-CN" altLang="en-US" sz="3200" b="1">
              <a:solidFill>
                <a:srgbClr val="FF0000"/>
              </a:solidFill>
              <a:uFillTx/>
              <a:latin typeface="站酷快乐体" panose="02010600030101010101" charset="-128"/>
              <a:ea typeface="站酷快乐体" panose="02010600030101010101" charset="-128"/>
              <a:cs typeface="楷体" charset="-122"/>
              <a:sym typeface="+mn-ea"/>
            </a:endParaRPr>
          </a:p>
        </p:txBody>
      </p:sp>
      <p:sp>
        <p:nvSpPr>
          <p:cNvPr id="55" name="文本框 54"/>
          <p:cNvSpPr txBox="1"/>
          <p:nvPr/>
        </p:nvSpPr>
        <p:spPr>
          <a:xfrm>
            <a:off x="853440" y="2980055"/>
            <a:ext cx="3911600" cy="547370"/>
          </a:xfrm>
          <a:prstGeom prst="rect">
            <a:avLst/>
          </a:prstGeom>
          <a:noFill/>
        </p:spPr>
        <p:txBody>
          <a:bodyPr wrap="square" rtlCol="0" anchor="t">
            <a:noAutofit/>
          </a:bodyPr>
          <a:p>
            <a:r>
              <a:rPr lang="zh-CN" altLang="en-US" sz="3200" b="1">
                <a:solidFill>
                  <a:schemeClr val="accent5"/>
                </a:solidFill>
                <a:uFillTx/>
                <a:latin typeface="站酷快乐体" panose="02010600030101010101" charset="-128"/>
                <a:ea typeface="站酷快乐体" panose="02010600030101010101" charset="-128"/>
                <a:cs typeface="楷体" charset="-122"/>
                <a:sym typeface="+mn-ea"/>
              </a:rPr>
              <a:t>非条件反射</a:t>
            </a:r>
            <a:endParaRPr lang="zh-CN" altLang="en-US" sz="3200" b="1">
              <a:solidFill>
                <a:schemeClr val="accent5"/>
              </a:solidFill>
              <a:uFillTx/>
              <a:latin typeface="站酷快乐体" panose="02010600030101010101" charset="-128"/>
              <a:ea typeface="站酷快乐体" panose="02010600030101010101" charset="-128"/>
              <a:cs typeface="楷体" charset="-122"/>
              <a:sym typeface="+mn-ea"/>
            </a:endParaRPr>
          </a:p>
        </p:txBody>
      </p:sp>
      <p:sp>
        <p:nvSpPr>
          <p:cNvPr id="56" name="文本框 55"/>
          <p:cNvSpPr txBox="1"/>
          <p:nvPr/>
        </p:nvSpPr>
        <p:spPr>
          <a:xfrm>
            <a:off x="4899660" y="5485130"/>
            <a:ext cx="3911600" cy="547370"/>
          </a:xfrm>
          <a:prstGeom prst="rect">
            <a:avLst/>
          </a:prstGeom>
          <a:noFill/>
        </p:spPr>
        <p:txBody>
          <a:bodyPr wrap="square" rtlCol="0" anchor="t">
            <a:noAutofit/>
          </a:bodyPr>
          <a:p>
            <a:r>
              <a:rPr lang="zh-CN" altLang="en-US" sz="3200" b="1">
                <a:solidFill>
                  <a:schemeClr val="accent5"/>
                </a:solidFill>
                <a:uFillTx/>
                <a:latin typeface="站酷快乐体" panose="02010600030101010101" charset="-128"/>
                <a:ea typeface="站酷快乐体" panose="02010600030101010101" charset="-128"/>
                <a:cs typeface="楷体" charset="-122"/>
                <a:sym typeface="+mn-ea"/>
              </a:rPr>
              <a:t>条件反射</a:t>
            </a:r>
            <a:endParaRPr lang="zh-CN" altLang="en-US" sz="3200" b="1">
              <a:solidFill>
                <a:schemeClr val="accent5"/>
              </a:solidFill>
              <a:uFillTx/>
              <a:latin typeface="站酷快乐体" panose="02010600030101010101" charset="-128"/>
              <a:ea typeface="站酷快乐体" panose="02010600030101010101" charset="-128"/>
              <a:cs typeface="楷体" charset="-122"/>
              <a:sym typeface="+mn-ea"/>
            </a:endParaRPr>
          </a:p>
        </p:txBody>
      </p:sp>
      <p:sp>
        <p:nvSpPr>
          <p:cNvPr id="57" name="圆角矩形 56"/>
          <p:cNvSpPr/>
          <p:nvPr>
            <p:custDataLst>
              <p:tags r:id="rId31"/>
            </p:custDataLst>
          </p:nvPr>
        </p:nvSpPr>
        <p:spPr>
          <a:xfrm>
            <a:off x="7614920" y="1285875"/>
            <a:ext cx="4064000" cy="1302385"/>
          </a:xfrm>
          <a:prstGeom prst="roundRect">
            <a:avLst>
              <a:gd name="adj" fmla="val 12165"/>
            </a:avLst>
          </a:prstGeom>
          <a:solidFill>
            <a:schemeClr val="bg1"/>
          </a:solidFill>
          <a:ln w="1905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nSpc>
                <a:spcPct val="150000"/>
              </a:lnSpc>
              <a:buFont typeface="Wingdings" panose="05000000000000000000" pitchFamily="2" charset="2"/>
              <a:buNone/>
            </a:pPr>
            <a:endParaRPr lang="zh-CN" altLang="en-US"/>
          </a:p>
        </p:txBody>
      </p:sp>
      <p:sp>
        <p:nvSpPr>
          <p:cNvPr id="54" name="文本框 53"/>
          <p:cNvSpPr txBox="1"/>
          <p:nvPr/>
        </p:nvSpPr>
        <p:spPr>
          <a:xfrm>
            <a:off x="4940300" y="3965575"/>
            <a:ext cx="3510915" cy="547370"/>
          </a:xfrm>
          <a:prstGeom prst="rect">
            <a:avLst/>
          </a:prstGeom>
          <a:noFill/>
        </p:spPr>
        <p:txBody>
          <a:bodyPr wrap="square" rtlCol="0" anchor="t">
            <a:no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条件刺激</a:t>
            </a:r>
            <a:endParaRPr lang="zh-CN" altLang="en-US" sz="3200" b="1">
              <a:solidFill>
                <a:srgbClr val="FF0000"/>
              </a:solidFill>
              <a:uFillTx/>
              <a:latin typeface="站酷快乐体" panose="02010600030101010101" charset="-128"/>
              <a:ea typeface="站酷快乐体" panose="02010600030101010101" charset="-128"/>
              <a:cs typeface="楷体" charset="-122"/>
              <a:sym typeface="+mn-ea"/>
            </a:endParaRPr>
          </a:p>
        </p:txBody>
      </p:sp>
      <p:pic>
        <p:nvPicPr>
          <p:cNvPr id="58" name="http://photo-static-api.fotomore.com/creative/vcg/400/new/VCG41N1180563170.jpg?uid=386&amp;timestamp=1692350886&amp;sign=c825af3705b9725a38fe9905e1b5452b" descr="templates\picture_hover\&amp;pky350_sjzg_VCG41N1180563170&amp;2&amp;src_toppic_inpsrchzd1&amp;"/>
          <p:cNvPicPr>
            <a:picLocks noChangeAspect="1"/>
          </p:cNvPicPr>
          <p:nvPr>
            <p:custDataLst>
              <p:tags r:id="rId32"/>
            </p:custDataLst>
          </p:nvPr>
        </p:nvPicPr>
        <p:blipFill>
          <a:blip r:embed="rId33">
            <a:clrChange>
              <a:clrFrom>
                <a:srgbClr val="FFFFFF">
                  <a:alpha val="100000"/>
                </a:srgbClr>
              </a:clrFrom>
              <a:clrTo>
                <a:srgbClr val="FFFFFF">
                  <a:alpha val="100000"/>
                  <a:alpha val="0"/>
                </a:srgbClr>
              </a:clrTo>
            </a:clrChange>
          </a:blip>
          <a:stretch>
            <a:fillRect/>
          </a:stretch>
        </p:blipFill>
        <p:spPr>
          <a:xfrm rot="19260000">
            <a:off x="7303135" y="1053465"/>
            <a:ext cx="871220" cy="871220"/>
          </a:xfrm>
          <a:prstGeom prst="rect">
            <a:avLst/>
          </a:prstGeom>
        </p:spPr>
      </p:pic>
      <p:sp>
        <p:nvSpPr>
          <p:cNvPr id="59" name="文本框 58"/>
          <p:cNvSpPr txBox="1"/>
          <p:nvPr/>
        </p:nvSpPr>
        <p:spPr>
          <a:xfrm>
            <a:off x="7816215" y="1464945"/>
            <a:ext cx="3937635" cy="1076325"/>
          </a:xfrm>
          <a:prstGeom prst="rect">
            <a:avLst/>
          </a:prstGeom>
          <a:noFill/>
        </p:spPr>
        <p:txBody>
          <a:bodyPr wrap="square" rtlCol="0">
            <a:spAutoFit/>
          </a:bodyPr>
          <a:p>
            <a:r>
              <a:rPr lang="zh-CN" altLang="en-US" sz="3200"/>
              <a:t>条件反射以非条件反射为</a:t>
            </a:r>
            <a:r>
              <a:rPr lang="zh-CN" altLang="en-US" sz="3200">
                <a:solidFill>
                  <a:srgbClr val="FF0000"/>
                </a:solidFill>
              </a:rPr>
              <a:t>基础</a:t>
            </a:r>
            <a:endParaRPr lang="zh-CN" altLang="en-US" sz="3200">
              <a:solidFill>
                <a:srgbClr val="FF0000"/>
              </a:solidFill>
            </a:endParaRPr>
          </a:p>
        </p:txBody>
      </p:sp>
      <p:sp>
        <p:nvSpPr>
          <p:cNvPr id="19" name="圆角矩形 18"/>
          <p:cNvSpPr/>
          <p:nvPr>
            <p:custDataLst>
              <p:tags r:id="rId34"/>
            </p:custDataLst>
          </p:nvPr>
        </p:nvSpPr>
        <p:spPr>
          <a:xfrm>
            <a:off x="7641590" y="4512945"/>
            <a:ext cx="3910965" cy="1668780"/>
          </a:xfrm>
          <a:prstGeom prst="roundRect">
            <a:avLst>
              <a:gd name="adj" fmla="val 12165"/>
            </a:avLst>
          </a:prstGeom>
          <a:solidFill>
            <a:schemeClr val="bg1"/>
          </a:solidFill>
          <a:ln w="1905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indent="0">
              <a:lnSpc>
                <a:spcPct val="150000"/>
              </a:lnSpc>
              <a:buFont typeface="Wingdings" panose="05000000000000000000" pitchFamily="2" charset="2"/>
              <a:buNone/>
            </a:pPr>
            <a:endParaRPr lang="zh-CN" altLang="en-US"/>
          </a:p>
        </p:txBody>
      </p:sp>
      <p:sp>
        <p:nvSpPr>
          <p:cNvPr id="17" name="文本框 16"/>
          <p:cNvSpPr txBox="1"/>
          <p:nvPr/>
        </p:nvSpPr>
        <p:spPr>
          <a:xfrm>
            <a:off x="7614920" y="4512945"/>
            <a:ext cx="4064000" cy="1714500"/>
          </a:xfrm>
          <a:prstGeom prst="rect">
            <a:avLst/>
          </a:prstGeom>
          <a:noFill/>
        </p:spPr>
        <p:txBody>
          <a:bodyPr wrap="square" rtlCol="0" anchor="t">
            <a:spAutoFit/>
          </a:bodyPr>
          <a:p>
            <a:pPr indent="0">
              <a:lnSpc>
                <a:spcPct val="110000"/>
              </a:lnSpc>
              <a:buFont typeface="Wingdings" panose="05000000000000000000" pitchFamily="2" charset="2"/>
              <a:buNone/>
            </a:pPr>
            <a:r>
              <a:rPr lang="zh-CN" altLang="en-US" sz="3200">
                <a:latin typeface="+mj-lt"/>
                <a:ea typeface="+mj-lt"/>
                <a:sym typeface="+mn-ea"/>
              </a:rPr>
              <a:t>条件反射建立之后，需要</a:t>
            </a:r>
            <a:r>
              <a:rPr lang="zh-CN" altLang="en-US" sz="3200">
                <a:solidFill>
                  <a:srgbClr val="FF0000"/>
                </a:solidFill>
                <a:latin typeface="+mj-lt"/>
                <a:ea typeface="+mj-lt"/>
                <a:sym typeface="+mn-ea"/>
              </a:rPr>
              <a:t>非条件刺激</a:t>
            </a:r>
            <a:r>
              <a:rPr lang="zh-CN" altLang="en-US" sz="3200">
                <a:latin typeface="+mj-lt"/>
                <a:ea typeface="+mj-lt"/>
                <a:sym typeface="+mn-ea"/>
              </a:rPr>
              <a:t>的强化</a:t>
            </a:r>
            <a:endParaRPr lang="zh-CN" altLang="en-US" sz="3200">
              <a:latin typeface="+mj-lt"/>
              <a:ea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14"/>
                                        </p:tgtEl>
                                        <p:attrNameLst>
                                          <p:attrName>style.visibility</p:attrName>
                                        </p:attrNameLst>
                                      </p:cBhvr>
                                      <p:to>
                                        <p:strVal val="visible"/>
                                      </p:to>
                                    </p:set>
                                    <p:animEffect transition="in" filter="fade">
                                      <p:cBhvr>
                                        <p:cTn id="7" dur="500"/>
                                        <p:tgtEl>
                                          <p:spTgt spid="33814"/>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812"/>
                                        </p:tgtEl>
                                        <p:attrNameLst>
                                          <p:attrName>style.visibility</p:attrName>
                                        </p:attrNameLst>
                                      </p:cBhvr>
                                      <p:to>
                                        <p:strVal val="visible"/>
                                      </p:to>
                                    </p:set>
                                    <p:animEffect transition="in" filter="fade">
                                      <p:cBhvr>
                                        <p:cTn id="22" dur="500"/>
                                        <p:tgtEl>
                                          <p:spTgt spid="33812"/>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808"/>
                                        </p:tgtEl>
                                        <p:attrNameLst>
                                          <p:attrName>style.visibility</p:attrName>
                                        </p:attrNameLst>
                                      </p:cBhvr>
                                      <p:to>
                                        <p:strVal val="visible"/>
                                      </p:to>
                                    </p:set>
                                    <p:animEffect transition="in" filter="fade">
                                      <p:cBhvr>
                                        <p:cTn id="36" dur="500"/>
                                        <p:tgtEl>
                                          <p:spTgt spid="33808"/>
                                        </p:tgtEl>
                                      </p:cBhvr>
                                    </p:animEffec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2" grpId="0"/>
      <p:bldP spid="21" grpId="0"/>
      <p:bldP spid="33814" grpId="0" bldLvl="0" animBg="1"/>
      <p:bldP spid="33812" grpId="0" bldLvl="0" animBg="1"/>
      <p:bldP spid="23" grpId="0" bldLvl="0" animBg="1"/>
      <p:bldP spid="33808" grpId="0" bldLvl="0" animBg="1"/>
      <p:bldP spid="52" grpId="0" bldLvl="0" animBg="1"/>
      <p:bldP spid="53" grpId="0"/>
      <p:bldP spid="54" grpId="0"/>
      <p:bldP spid="55" grpId="0"/>
      <p:bldP spid="56" grpId="0"/>
      <p:bldP spid="57" grpId="0" bldLvl="0" animBg="1"/>
      <p:bldP spid="59" grpId="0"/>
      <p:bldP spid="19" grpId="0" bldLvl="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三、反射的类型</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aphicFrame>
        <p:nvGraphicFramePr>
          <p:cNvPr id="2" name="表格 1"/>
          <p:cNvGraphicFramePr>
            <a:graphicFrameLocks noGrp="1"/>
          </p:cNvGraphicFramePr>
          <p:nvPr>
            <p:custDataLst>
              <p:tags r:id="rId10"/>
            </p:custDataLst>
          </p:nvPr>
        </p:nvGraphicFramePr>
        <p:xfrm>
          <a:off x="1167765" y="1423035"/>
          <a:ext cx="9877425" cy="4724400"/>
        </p:xfrm>
        <a:graphic>
          <a:graphicData uri="http://schemas.openxmlformats.org/drawingml/2006/table">
            <a:tbl>
              <a:tblPr firstRow="1" bandRow="1">
                <a:effectLst/>
                <a:tableStyleId>{5940675A-B579-460E-94D1-54222C63F5DA}</a:tableStyleId>
              </a:tblPr>
              <a:tblGrid>
                <a:gridCol w="2131060"/>
                <a:gridCol w="3552190"/>
                <a:gridCol w="4194175"/>
              </a:tblGrid>
              <a:tr h="518160">
                <a:tc>
                  <a:txBody>
                    <a:bodyPr/>
                    <a:p>
                      <a:pPr indent="0" algn="ctr" fontAlgn="auto">
                        <a:lnSpc>
                          <a:spcPct val="100000"/>
                        </a:lnSpc>
                      </a:pPr>
                      <a:endParaRPr lang="zh-CN" altLang="en-US" sz="2800" b="1" dirty="0">
                        <a:solidFill>
                          <a:schemeClr val="tx1"/>
                        </a:solidFill>
                        <a:latin typeface="站酷快乐体" panose="02010600030101010101" charset="-128"/>
                        <a:ea typeface="站酷快乐体" panose="02010600030101010101" charset="-128"/>
                        <a:cs typeface="江城圆体 400W" charset="0"/>
                        <a:sym typeface="汉仪君黑-45简" panose="020B0604020202020204" charset="-122"/>
                      </a:endParaRPr>
                    </a:p>
                  </a:txBody>
                  <a:tcPr marL="91449" marR="91449" marT="45719" marB="45719"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CB"/>
                    </a:solidFill>
                  </a:tcPr>
                </a:tc>
                <a:tc>
                  <a:txBody>
                    <a:bodyPr/>
                    <a:p>
                      <a:pPr indent="0" algn="ctr" fontAlgn="auto">
                        <a:lnSpc>
                          <a:spcPct val="100000"/>
                        </a:lnSpc>
                      </a:pPr>
                      <a:r>
                        <a:rPr lang="zh-CN" altLang="en-US" sz="2800" b="1" dirty="0">
                          <a:solidFill>
                            <a:schemeClr val="tx1"/>
                          </a:solidFill>
                          <a:latin typeface="站酷快乐体" panose="02010600030101010101" charset="-128"/>
                          <a:ea typeface="站酷快乐体" panose="02010600030101010101" charset="-128"/>
                          <a:cs typeface="江城圆体 400W" charset="0"/>
                          <a:sym typeface="汉仪君黑-45简" panose="020B0604020202020204" charset="-122"/>
                        </a:rPr>
                        <a:t>非条件反射</a:t>
                      </a:r>
                      <a:endParaRPr lang="zh-CN" altLang="en-US" sz="2800" b="1" dirty="0">
                        <a:solidFill>
                          <a:schemeClr val="tx1"/>
                        </a:solidFill>
                        <a:latin typeface="站酷快乐体" panose="02010600030101010101" charset="-128"/>
                        <a:ea typeface="站酷快乐体" panose="02010600030101010101" charset="-128"/>
                        <a:cs typeface="江城圆体 400W" charset="0"/>
                        <a:sym typeface="汉仪君黑-45简" panose="020B0604020202020204" charset="-122"/>
                      </a:endParaRPr>
                    </a:p>
                  </a:txBody>
                  <a:tcPr marL="91449" marR="91449" marT="45719" marB="45719"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6CA95">
                        <a:lumMod val="20000"/>
                        <a:lumOff val="80000"/>
                      </a:srgbClr>
                    </a:solidFill>
                  </a:tcPr>
                </a:tc>
                <a:tc>
                  <a:txBody>
                    <a:bodyPr/>
                    <a:p>
                      <a:pPr indent="0" algn="ctr" fontAlgn="auto">
                        <a:lnSpc>
                          <a:spcPct val="100000"/>
                        </a:lnSpc>
                        <a:buNone/>
                      </a:pPr>
                      <a:r>
                        <a:rPr lang="zh-CN" altLang="en-US" sz="2800" b="1" dirty="0">
                          <a:solidFill>
                            <a:schemeClr val="tx1"/>
                          </a:solidFill>
                          <a:latin typeface="站酷快乐体" panose="02010600030101010101" charset="-128"/>
                          <a:ea typeface="站酷快乐体" panose="02010600030101010101" charset="-128"/>
                          <a:cs typeface="江城圆体 400W" charset="0"/>
                          <a:sym typeface="汉仪君黑-45简" panose="020B0604020202020204" charset="-122"/>
                        </a:rPr>
                        <a:t>条件反射</a:t>
                      </a:r>
                      <a:endParaRPr lang="zh-CN" altLang="en-US" sz="2800" b="1" dirty="0">
                        <a:solidFill>
                          <a:schemeClr val="tx1"/>
                        </a:solidFill>
                        <a:latin typeface="站酷快乐体" panose="02010600030101010101" charset="-128"/>
                        <a:ea typeface="站酷快乐体" panose="02010600030101010101" charset="-128"/>
                        <a:cs typeface="江城圆体 400W" charset="0"/>
                        <a:sym typeface="汉仪君黑-45简" panose="020B0604020202020204" charset="-122"/>
                      </a:endParaRPr>
                    </a:p>
                  </a:txBody>
                  <a:tcPr marL="91449" marR="91449" marT="45719" marB="45719"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56CA95">
                        <a:lumMod val="20000"/>
                        <a:lumOff val="80000"/>
                      </a:srgbClr>
                    </a:solidFill>
                  </a:tcPr>
                </a:tc>
              </a:tr>
              <a:tr h="701040">
                <a:tc>
                  <a:txBody>
                    <a:bodyPr/>
                    <a:p>
                      <a:pPr indent="0" algn="ctr" fontAlgn="auto">
                        <a:lnSpc>
                          <a:spcPct val="125000"/>
                        </a:lnSpc>
                        <a:buNone/>
                      </a:pPr>
                      <a:r>
                        <a:rPr lang="zh-CN" altLang="en-US" sz="3200" b="1">
                          <a:solidFill>
                            <a:srgbClr val="020000"/>
                          </a:solidFill>
                          <a:latin typeface="楷体" charset="-122"/>
                          <a:ea typeface="楷体" charset="-122"/>
                          <a:sym typeface="汉仪君黑-45简" panose="020B0604020202020204" charset="-122"/>
                        </a:rPr>
                        <a:t>形成时间</a:t>
                      </a:r>
                      <a:r>
                        <a:rPr lang="en-US" altLang="zh-CN" sz="3200" b="1">
                          <a:solidFill>
                            <a:srgbClr val="020000"/>
                          </a:solidFill>
                          <a:latin typeface="楷体" charset="-122"/>
                          <a:ea typeface="楷体" charset="-122"/>
                          <a:sym typeface="汉仪君黑-45简" panose="020B0604020202020204" charset="-122"/>
                        </a:rPr>
                        <a:t> </a:t>
                      </a:r>
                      <a:endParaRPr lang="en-US" altLang="zh-CN" sz="3200" b="1">
                        <a:solidFill>
                          <a:srgbClr val="020000"/>
                        </a:solidFill>
                        <a:latin typeface="楷体" charset="-122"/>
                        <a:ea typeface="楷体" charset="-122"/>
                        <a:sym typeface="汉仪君黑-45简" panose="020B0604020202020204" charset="-122"/>
                      </a:endParaRPr>
                    </a:p>
                  </a:txBody>
                  <a:tcPr marL="91449" marR="91449" marT="45719" marB="45719"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p>
                      <a:pPr indent="0" algn="ctr" fontAlgn="auto">
                        <a:lnSpc>
                          <a:spcPct val="125000"/>
                        </a:lnSpc>
                        <a:buNone/>
                      </a:pPr>
                      <a:endParaRPr lang="zh-CN" sz="3200" b="1">
                        <a:solidFill>
                          <a:srgbClr val="020000"/>
                        </a:solidFill>
                        <a:latin typeface="楷体" charset="-122"/>
                        <a:ea typeface="楷体" charset="-122"/>
                      </a:endParaRPr>
                    </a:p>
                  </a:txBody>
                  <a:tcP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r>
              <a:tr h="701040">
                <a:tc>
                  <a:txBody>
                    <a:bodyPr/>
                    <a:p>
                      <a:pPr indent="0" algn="ctr" fontAlgn="auto">
                        <a:lnSpc>
                          <a:spcPct val="125000"/>
                        </a:lnSpc>
                        <a:buNone/>
                      </a:pPr>
                      <a:r>
                        <a:rPr lang="zh-CN" sz="3200" b="1">
                          <a:solidFill>
                            <a:srgbClr val="020000"/>
                          </a:solidFill>
                          <a:latin typeface="楷体" charset="-122"/>
                          <a:ea typeface="楷体" charset="-122"/>
                          <a:sym typeface="汉仪君黑-45简" panose="020B0604020202020204" charset="-122"/>
                        </a:rPr>
                        <a:t>特征</a:t>
                      </a:r>
                      <a:endParaRPr lang="zh-CN" sz="3200" b="1">
                        <a:solidFill>
                          <a:srgbClr val="020000"/>
                        </a:solidFill>
                        <a:latin typeface="楷体" charset="-122"/>
                        <a:ea typeface="楷体" charset="-122"/>
                        <a:sym typeface="汉仪君黑-45简" panose="020B0604020202020204" charset="-122"/>
                      </a:endParaRPr>
                    </a:p>
                  </a:txBody>
                  <a:tcPr marL="91449" marR="91449" marT="45719" marB="45719" anchor="ctr">
                    <a:solidFill>
                      <a:schemeClr val="bg1"/>
                    </a:solidFill>
                  </a:tcPr>
                </a:tc>
                <a:tc>
                  <a:txBody>
                    <a:bodyPr/>
                    <a:p>
                      <a:pPr indent="0" algn="ctr" fontAlgn="auto">
                        <a:lnSpc>
                          <a:spcPct val="125000"/>
                        </a:lnSpc>
                        <a:buNone/>
                      </a:pPr>
                      <a:endParaRPr lang="zh-CN" sz="3200" b="1">
                        <a:solidFill>
                          <a:srgbClr val="020000"/>
                        </a:solidFill>
                        <a:latin typeface="楷体" charset="-122"/>
                        <a:ea typeface="楷体" charset="-122"/>
                      </a:endParaRPr>
                    </a:p>
                  </a:txBody>
                  <a:tcPr>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solidFill>
                      <a:schemeClr val="bg1"/>
                    </a:solidFill>
                  </a:tcPr>
                </a:tc>
              </a:tr>
              <a:tr h="701040">
                <a:tc>
                  <a:txBody>
                    <a:bodyPr/>
                    <a:p>
                      <a:pPr indent="0" algn="ctr" fontAlgn="auto">
                        <a:lnSpc>
                          <a:spcPct val="125000"/>
                        </a:lnSpc>
                        <a:buNone/>
                      </a:pPr>
                      <a:r>
                        <a:rPr lang="zh-CN" sz="3200" b="1">
                          <a:solidFill>
                            <a:srgbClr val="020000"/>
                          </a:solidFill>
                          <a:latin typeface="楷体" charset="-122"/>
                          <a:ea typeface="楷体" charset="-122"/>
                          <a:sym typeface="汉仪君黑-45简" panose="020B0604020202020204" charset="-122"/>
                        </a:rPr>
                        <a:t>神经中枢</a:t>
                      </a:r>
                      <a:endParaRPr lang="zh-CN" sz="3200" b="1">
                        <a:solidFill>
                          <a:srgbClr val="020000"/>
                        </a:solidFill>
                        <a:latin typeface="楷体" charset="-122"/>
                        <a:ea typeface="楷体" charset="-122"/>
                        <a:sym typeface="汉仪君黑-45简" panose="020B0604020202020204" charset="-122"/>
                      </a:endParaRPr>
                    </a:p>
                  </a:txBody>
                  <a:tcPr marL="91449" marR="91449" marT="45719" marB="45719" anchor="ctr">
                    <a:solidFill>
                      <a:schemeClr val="bg1"/>
                    </a:solidFill>
                  </a:tcPr>
                </a:tc>
                <a:tc>
                  <a:txBody>
                    <a:bodyPr/>
                    <a:p>
                      <a:pPr indent="0" algn="ctr" fontAlgn="auto">
                        <a:lnSpc>
                          <a:spcPct val="125000"/>
                        </a:lnSpc>
                        <a:buNone/>
                      </a:pPr>
                      <a:endParaRPr lang="zh-CN" sz="3200" b="1">
                        <a:solidFill>
                          <a:srgbClr val="020000"/>
                        </a:solidFill>
                        <a:latin typeface="楷体" charset="-122"/>
                        <a:ea typeface="楷体" charset="-122"/>
                      </a:endParaRPr>
                    </a:p>
                  </a:txBody>
                  <a:tcPr>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solidFill>
                      <a:schemeClr val="bg1"/>
                    </a:solidFill>
                  </a:tcPr>
                </a:tc>
              </a:tr>
              <a:tr h="701040">
                <a:tc>
                  <a:txBody>
                    <a:bodyPr/>
                    <a:p>
                      <a:pPr indent="0" algn="ctr" fontAlgn="auto">
                        <a:lnSpc>
                          <a:spcPct val="125000"/>
                        </a:lnSpc>
                        <a:buNone/>
                      </a:pPr>
                      <a:r>
                        <a:rPr lang="zh-CN" sz="3200" b="1">
                          <a:solidFill>
                            <a:srgbClr val="020000"/>
                          </a:solidFill>
                          <a:latin typeface="楷体" charset="-122"/>
                          <a:ea typeface="楷体" charset="-122"/>
                          <a:sym typeface="汉仪君黑-45简" panose="020B0604020202020204" charset="-122"/>
                        </a:rPr>
                        <a:t>适应范围</a:t>
                      </a:r>
                      <a:endParaRPr lang="zh-CN" sz="3200" b="1">
                        <a:solidFill>
                          <a:srgbClr val="020000"/>
                        </a:solidFill>
                        <a:latin typeface="楷体" charset="-122"/>
                        <a:ea typeface="楷体" charset="-122"/>
                        <a:sym typeface="汉仪君黑-45简" panose="020B0604020202020204" charset="-122"/>
                      </a:endParaRPr>
                    </a:p>
                  </a:txBody>
                  <a:tcPr marL="91449" marR="91449" marT="45719" marB="45719" anchor="ctr">
                    <a:solidFill>
                      <a:schemeClr val="bg1"/>
                    </a:solidFill>
                  </a:tcPr>
                </a:tc>
                <a:tc>
                  <a:txBody>
                    <a:bodyPr/>
                    <a:p>
                      <a:pPr indent="0" algn="ctr" fontAlgn="auto">
                        <a:lnSpc>
                          <a:spcPct val="125000"/>
                        </a:lnSpc>
                        <a:buNone/>
                      </a:pPr>
                      <a:endParaRPr lang="zh-CN" sz="3200" b="1">
                        <a:solidFill>
                          <a:srgbClr val="020000"/>
                        </a:solidFill>
                        <a:latin typeface="楷体" charset="-122"/>
                        <a:ea typeface="楷体" charset="-122"/>
                      </a:endParaRPr>
                    </a:p>
                  </a:txBody>
                  <a:tcPr>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solidFill>
                      <a:schemeClr val="bg1"/>
                    </a:solidFill>
                  </a:tcPr>
                </a:tc>
              </a:tr>
              <a:tr h="701040">
                <a:tc>
                  <a:txBody>
                    <a:bodyPr/>
                    <a:p>
                      <a:pPr indent="0" algn="ctr" fontAlgn="auto">
                        <a:lnSpc>
                          <a:spcPct val="125000"/>
                        </a:lnSpc>
                        <a:buNone/>
                      </a:pPr>
                      <a:r>
                        <a:rPr lang="zh-CN" altLang="en-US" sz="3200" b="1">
                          <a:solidFill>
                            <a:srgbClr val="020000"/>
                          </a:solidFill>
                          <a:latin typeface="楷体" charset="-122"/>
                          <a:ea typeface="楷体" charset="-122"/>
                          <a:sym typeface="汉仪君黑-45简" panose="020B0604020202020204" charset="-122"/>
                        </a:rPr>
                        <a:t>举例</a:t>
                      </a:r>
                      <a:endParaRPr lang="zh-CN" altLang="en-US" sz="3200" b="1">
                        <a:solidFill>
                          <a:srgbClr val="020000"/>
                        </a:solidFill>
                        <a:latin typeface="楷体" charset="-122"/>
                        <a:ea typeface="楷体" charset="-122"/>
                        <a:sym typeface="汉仪君黑-45简" panose="020B0604020202020204" charset="-122"/>
                      </a:endParaRPr>
                    </a:p>
                  </a:txBody>
                  <a:tcPr marL="91449" marR="91449" marT="45719" marB="45719" anchor="ctr">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solidFill>
                      <a:schemeClr val="bg1"/>
                    </a:solidFill>
                  </a:tcPr>
                </a:tc>
                <a:tc>
                  <a:txBody>
                    <a:bodyPr/>
                    <a:p>
                      <a:pPr indent="0" algn="ctr" fontAlgn="auto">
                        <a:lnSpc>
                          <a:spcPct val="125000"/>
                        </a:lnSpc>
                        <a:buNone/>
                      </a:pPr>
                      <a:endParaRPr lang="zh-CN" altLang="en-US" sz="3200" b="1">
                        <a:solidFill>
                          <a:srgbClr val="020000"/>
                        </a:solidFill>
                        <a:latin typeface="楷体" charset="-122"/>
                        <a:ea typeface="楷体" charset="-122"/>
                      </a:endParaRPr>
                    </a:p>
                  </a:txBody>
                  <a:tcPr>
                    <a:solidFill>
                      <a:schemeClr val="bg1"/>
                    </a:solidFill>
                  </a:tcPr>
                </a:tc>
              </a:tr>
            </a:tbl>
          </a:graphicData>
        </a:graphic>
      </p:graphicFrame>
      <p:sp>
        <p:nvSpPr>
          <p:cNvPr id="16" name="文本框 15"/>
          <p:cNvSpPr txBox="1"/>
          <p:nvPr/>
        </p:nvSpPr>
        <p:spPr>
          <a:xfrm>
            <a:off x="3699193" y="1997075"/>
            <a:ext cx="2703830" cy="583565"/>
          </a:xfrm>
          <a:prstGeom prst="rect">
            <a:avLst/>
          </a:prstGeom>
          <a:noFill/>
        </p:spPr>
        <p:txBody>
          <a:bodyPr wrap="square" rtlCol="0" anchor="t">
            <a:spAutoFit/>
          </a:bodyPr>
          <a:p>
            <a:pPr algn="ctr"/>
            <a:r>
              <a:rPr lang="zh-CN" altLang="en-US" sz="3200" b="1">
                <a:solidFill>
                  <a:srgbClr val="FF0000"/>
                </a:solidFill>
                <a:latin typeface="楷体" charset="-122"/>
                <a:ea typeface="楷体" charset="-122"/>
                <a:sym typeface="汉仪君黑-45简" panose="020B0604020202020204" charset="-122"/>
              </a:rPr>
              <a:t>生下来就有</a:t>
            </a:r>
            <a:endParaRPr lang="zh-CN" altLang="en-US" sz="3200" b="1">
              <a:solidFill>
                <a:srgbClr val="FF0000"/>
              </a:solidFill>
              <a:latin typeface="楷体" charset="-122"/>
              <a:ea typeface="楷体" charset="-122"/>
              <a:sym typeface="汉仪君黑-45简" panose="020B0604020202020204" charset="-122"/>
            </a:endParaRPr>
          </a:p>
        </p:txBody>
      </p:sp>
      <p:sp>
        <p:nvSpPr>
          <p:cNvPr id="17" name="文本框 16"/>
          <p:cNvSpPr txBox="1"/>
          <p:nvPr/>
        </p:nvSpPr>
        <p:spPr>
          <a:xfrm>
            <a:off x="7550785" y="1997075"/>
            <a:ext cx="2703830" cy="583565"/>
          </a:xfrm>
          <a:prstGeom prst="rect">
            <a:avLst/>
          </a:prstGeom>
          <a:noFill/>
        </p:spPr>
        <p:txBody>
          <a:bodyPr wrap="square" rtlCol="0" anchor="t">
            <a:spAutoFit/>
          </a:bodyPr>
          <a:p>
            <a:pPr algn="ctr"/>
            <a:r>
              <a:rPr lang="zh-CN" altLang="en-US" sz="3200" b="1">
                <a:solidFill>
                  <a:srgbClr val="FF0000"/>
                </a:solidFill>
                <a:latin typeface="楷体" charset="-122"/>
                <a:ea typeface="楷体" charset="-122"/>
                <a:sym typeface="汉仪君黑-45简" panose="020B0604020202020204" charset="-122"/>
              </a:rPr>
              <a:t>后天形成</a:t>
            </a:r>
            <a:endParaRPr lang="zh-CN" altLang="en-US" sz="3200" b="1">
              <a:solidFill>
                <a:srgbClr val="FF0000"/>
              </a:solidFill>
              <a:latin typeface="楷体" charset="-122"/>
              <a:ea typeface="楷体" charset="-122"/>
              <a:sym typeface="汉仪君黑-45简" panose="020B0604020202020204" charset="-122"/>
            </a:endParaRPr>
          </a:p>
        </p:txBody>
      </p:sp>
      <p:sp>
        <p:nvSpPr>
          <p:cNvPr id="20" name="文本框 19"/>
          <p:cNvSpPr txBox="1"/>
          <p:nvPr/>
        </p:nvSpPr>
        <p:spPr>
          <a:xfrm>
            <a:off x="3465830" y="2710498"/>
            <a:ext cx="3170555" cy="583565"/>
          </a:xfrm>
          <a:prstGeom prst="rect">
            <a:avLst/>
          </a:prstGeom>
          <a:noFill/>
        </p:spPr>
        <p:txBody>
          <a:bodyPr wrap="square" rtlCol="0" anchor="t">
            <a:spAutoFit/>
          </a:bodyPr>
          <a:p>
            <a:pPr algn="ctr"/>
            <a:r>
              <a:rPr lang="zh-CN" altLang="en-US" sz="3200" b="1">
                <a:solidFill>
                  <a:srgbClr val="020000"/>
                </a:solidFill>
                <a:latin typeface="楷体" charset="-122"/>
                <a:ea typeface="楷体" charset="-122"/>
                <a:sym typeface="汉仪君黑-45简" panose="020B0604020202020204" charset="-122"/>
              </a:rPr>
              <a:t>永久的，固定</a:t>
            </a:r>
            <a:endParaRPr lang="zh-CN" altLang="en-US" sz="3200" b="1">
              <a:solidFill>
                <a:srgbClr val="020000"/>
              </a:solidFill>
              <a:latin typeface="楷体" charset="-122"/>
              <a:ea typeface="楷体" charset="-122"/>
              <a:sym typeface="汉仪君黑-45简" panose="020B0604020202020204" charset="-122"/>
            </a:endParaRPr>
          </a:p>
        </p:txBody>
      </p:sp>
      <p:sp>
        <p:nvSpPr>
          <p:cNvPr id="21" name="文本框 20"/>
          <p:cNvSpPr txBox="1"/>
          <p:nvPr/>
        </p:nvSpPr>
        <p:spPr>
          <a:xfrm>
            <a:off x="6715760" y="2710498"/>
            <a:ext cx="4373880" cy="583565"/>
          </a:xfrm>
          <a:prstGeom prst="rect">
            <a:avLst/>
          </a:prstGeom>
          <a:noFill/>
        </p:spPr>
        <p:txBody>
          <a:bodyPr wrap="square" rtlCol="0" anchor="t">
            <a:spAutoFit/>
          </a:bodyPr>
          <a:p>
            <a:pPr algn="ctr"/>
            <a:r>
              <a:rPr lang="zh-CN" altLang="en-US" sz="3200" b="1">
                <a:solidFill>
                  <a:srgbClr val="020000"/>
                </a:solidFill>
                <a:latin typeface="楷体" charset="-122"/>
                <a:ea typeface="楷体" charset="-122"/>
                <a:sym typeface="汉仪君黑-45简" panose="020B0604020202020204" charset="-122"/>
              </a:rPr>
              <a:t>暂时的，易消退</a:t>
            </a:r>
            <a:endParaRPr lang="zh-CN" altLang="en-US" sz="3200" b="1">
              <a:solidFill>
                <a:srgbClr val="020000"/>
              </a:solidFill>
              <a:latin typeface="楷体" charset="-122"/>
              <a:ea typeface="楷体" charset="-122"/>
              <a:sym typeface="汉仪君黑-45简" panose="020B0604020202020204" charset="-122"/>
            </a:endParaRPr>
          </a:p>
        </p:txBody>
      </p:sp>
      <p:sp>
        <p:nvSpPr>
          <p:cNvPr id="22" name="文本框 21"/>
          <p:cNvSpPr txBox="1"/>
          <p:nvPr/>
        </p:nvSpPr>
        <p:spPr>
          <a:xfrm>
            <a:off x="3465830" y="3414713"/>
            <a:ext cx="3170555" cy="583565"/>
          </a:xfrm>
          <a:prstGeom prst="rect">
            <a:avLst/>
          </a:prstGeom>
          <a:noFill/>
        </p:spPr>
        <p:txBody>
          <a:bodyPr wrap="square" rtlCol="0" anchor="t">
            <a:spAutoFit/>
          </a:bodyPr>
          <a:p>
            <a:pPr algn="ctr"/>
            <a:r>
              <a:rPr lang="zh-CN" altLang="en-US" sz="3200" b="1">
                <a:solidFill>
                  <a:srgbClr val="FF0000"/>
                </a:solidFill>
                <a:latin typeface="楷体" charset="-122"/>
                <a:ea typeface="楷体" charset="-122"/>
                <a:sym typeface="汉仪君黑-45简" panose="020B0604020202020204" charset="-122"/>
              </a:rPr>
              <a:t>脊髓</a:t>
            </a:r>
            <a:r>
              <a:rPr lang="en-US" altLang="zh-CN" sz="3200" b="1">
                <a:solidFill>
                  <a:srgbClr val="FF0000"/>
                </a:solidFill>
                <a:latin typeface="楷体" charset="-122"/>
                <a:ea typeface="楷体" charset="-122"/>
                <a:sym typeface="汉仪君黑-45简" panose="020B0604020202020204" charset="-122"/>
              </a:rPr>
              <a:t>/</a:t>
            </a:r>
            <a:r>
              <a:rPr lang="zh-CN" altLang="en-US" sz="3200" b="1">
                <a:solidFill>
                  <a:srgbClr val="FF0000"/>
                </a:solidFill>
                <a:latin typeface="楷体" charset="-122"/>
                <a:ea typeface="楷体" charset="-122"/>
                <a:sym typeface="汉仪君黑-45简" panose="020B0604020202020204" charset="-122"/>
              </a:rPr>
              <a:t>脑干</a:t>
            </a:r>
            <a:endParaRPr lang="zh-CN" altLang="en-US" sz="3200" b="1">
              <a:solidFill>
                <a:srgbClr val="FF0000"/>
              </a:solidFill>
              <a:latin typeface="楷体" charset="-122"/>
              <a:ea typeface="楷体" charset="-122"/>
              <a:sym typeface="汉仪君黑-45简" panose="020B0604020202020204" charset="-122"/>
            </a:endParaRPr>
          </a:p>
        </p:txBody>
      </p:sp>
      <p:sp>
        <p:nvSpPr>
          <p:cNvPr id="23" name="文本框 22"/>
          <p:cNvSpPr txBox="1"/>
          <p:nvPr/>
        </p:nvSpPr>
        <p:spPr>
          <a:xfrm>
            <a:off x="6715760" y="3414713"/>
            <a:ext cx="4373880" cy="583565"/>
          </a:xfrm>
          <a:prstGeom prst="rect">
            <a:avLst/>
          </a:prstGeom>
          <a:noFill/>
        </p:spPr>
        <p:txBody>
          <a:bodyPr wrap="square" rtlCol="0" anchor="t">
            <a:spAutoFit/>
          </a:bodyPr>
          <a:p>
            <a:pPr algn="ctr"/>
            <a:r>
              <a:rPr lang="zh-CN" altLang="en-US" sz="3200" b="1">
                <a:solidFill>
                  <a:srgbClr val="FF0000"/>
                </a:solidFill>
                <a:latin typeface="楷体" charset="-122"/>
                <a:ea typeface="楷体" charset="-122"/>
                <a:sym typeface="汉仪君黑-45简" panose="020B0604020202020204" charset="-122"/>
              </a:rPr>
              <a:t>大脑皮层</a:t>
            </a:r>
            <a:endParaRPr lang="zh-CN" altLang="en-US" sz="3200" b="1">
              <a:solidFill>
                <a:srgbClr val="FF0000"/>
              </a:solidFill>
              <a:latin typeface="楷体" charset="-122"/>
              <a:ea typeface="楷体" charset="-122"/>
              <a:sym typeface="汉仪君黑-45简" panose="020B0604020202020204" charset="-122"/>
            </a:endParaRPr>
          </a:p>
        </p:txBody>
      </p:sp>
      <p:sp>
        <p:nvSpPr>
          <p:cNvPr id="29" name="文本框 28"/>
          <p:cNvSpPr txBox="1"/>
          <p:nvPr/>
        </p:nvSpPr>
        <p:spPr>
          <a:xfrm>
            <a:off x="3465830" y="4137343"/>
            <a:ext cx="3170555" cy="583565"/>
          </a:xfrm>
          <a:prstGeom prst="rect">
            <a:avLst/>
          </a:prstGeom>
          <a:noFill/>
        </p:spPr>
        <p:txBody>
          <a:bodyPr wrap="square" rtlCol="0" anchor="t">
            <a:spAutoFit/>
          </a:bodyPr>
          <a:p>
            <a:pPr algn="ctr"/>
            <a:r>
              <a:rPr lang="zh-CN" sz="3200" b="1">
                <a:solidFill>
                  <a:srgbClr val="020000"/>
                </a:solidFill>
                <a:latin typeface="楷体" charset="-122"/>
                <a:ea typeface="楷体" charset="-122"/>
                <a:sym typeface="汉仪君黑-45简" panose="020B0604020202020204" charset="-122"/>
              </a:rPr>
              <a:t>适应</a:t>
            </a:r>
            <a:r>
              <a:rPr lang="en-US" altLang="zh-CN" sz="3200" b="1">
                <a:solidFill>
                  <a:srgbClr val="020000"/>
                </a:solidFill>
                <a:latin typeface="楷体" charset="-122"/>
                <a:ea typeface="楷体" charset="-122"/>
                <a:sym typeface="汉仪君黑-45简" panose="020B0604020202020204" charset="-122"/>
              </a:rPr>
              <a:t>    </a:t>
            </a:r>
            <a:r>
              <a:rPr lang="zh-CN" sz="3200" b="1">
                <a:solidFill>
                  <a:srgbClr val="020000"/>
                </a:solidFill>
                <a:latin typeface="楷体" charset="-122"/>
                <a:ea typeface="楷体" charset="-122"/>
                <a:sym typeface="汉仪君黑-45简" panose="020B0604020202020204" charset="-122"/>
              </a:rPr>
              <a:t>的环境</a:t>
            </a:r>
            <a:endParaRPr lang="zh-CN" sz="3200" b="1">
              <a:solidFill>
                <a:srgbClr val="020000"/>
              </a:solidFill>
              <a:latin typeface="楷体" charset="-122"/>
              <a:ea typeface="楷体" charset="-122"/>
              <a:sym typeface="汉仪君黑-45简" panose="020B0604020202020204" charset="-122"/>
            </a:endParaRPr>
          </a:p>
        </p:txBody>
      </p:sp>
      <p:sp>
        <p:nvSpPr>
          <p:cNvPr id="30" name="文本框 29"/>
          <p:cNvSpPr txBox="1"/>
          <p:nvPr/>
        </p:nvSpPr>
        <p:spPr>
          <a:xfrm>
            <a:off x="6715760" y="4157028"/>
            <a:ext cx="4373880" cy="583565"/>
          </a:xfrm>
          <a:prstGeom prst="rect">
            <a:avLst/>
          </a:prstGeom>
          <a:noFill/>
        </p:spPr>
        <p:txBody>
          <a:bodyPr wrap="square" rtlCol="0" anchor="t">
            <a:spAutoFit/>
          </a:bodyPr>
          <a:p>
            <a:pPr algn="ctr"/>
            <a:r>
              <a:rPr lang="zh-CN" altLang="en-US" sz="3200" b="1">
                <a:solidFill>
                  <a:srgbClr val="020000"/>
                </a:solidFill>
                <a:latin typeface="楷体" charset="-122"/>
                <a:ea typeface="楷体" charset="-122"/>
                <a:sym typeface="汉仪君黑-45简" panose="020B0604020202020204" charset="-122"/>
              </a:rPr>
              <a:t>适应</a:t>
            </a:r>
            <a:r>
              <a:rPr lang="en-US" altLang="zh-CN" sz="3200" b="1">
                <a:solidFill>
                  <a:srgbClr val="020000"/>
                </a:solidFill>
                <a:latin typeface="楷体" charset="-122"/>
                <a:ea typeface="楷体" charset="-122"/>
                <a:sym typeface="汉仪君黑-45简" panose="020B0604020202020204" charset="-122"/>
              </a:rPr>
              <a:t>       </a:t>
            </a:r>
            <a:r>
              <a:rPr lang="zh-CN" altLang="en-US" sz="3200" b="1">
                <a:solidFill>
                  <a:srgbClr val="020000"/>
                </a:solidFill>
                <a:latin typeface="楷体" charset="-122"/>
                <a:ea typeface="楷体" charset="-122"/>
                <a:sym typeface="汉仪君黑-45简" panose="020B0604020202020204" charset="-122"/>
              </a:rPr>
              <a:t>的环境</a:t>
            </a:r>
            <a:endParaRPr lang="zh-CN" altLang="en-US" sz="3200" b="1">
              <a:solidFill>
                <a:srgbClr val="020000"/>
              </a:solidFill>
              <a:latin typeface="楷体" charset="-122"/>
              <a:ea typeface="楷体" charset="-122"/>
              <a:sym typeface="汉仪君黑-45简" panose="020B0604020202020204" charset="-122"/>
            </a:endParaRPr>
          </a:p>
        </p:txBody>
      </p:sp>
      <p:sp>
        <p:nvSpPr>
          <p:cNvPr id="31" name="文本框 30"/>
          <p:cNvSpPr txBox="1"/>
          <p:nvPr/>
        </p:nvSpPr>
        <p:spPr>
          <a:xfrm>
            <a:off x="3465830" y="4821873"/>
            <a:ext cx="3170555" cy="583565"/>
          </a:xfrm>
          <a:prstGeom prst="rect">
            <a:avLst/>
          </a:prstGeom>
          <a:noFill/>
        </p:spPr>
        <p:txBody>
          <a:bodyPr wrap="square" rtlCol="0" anchor="t">
            <a:spAutoFit/>
          </a:bodyPr>
          <a:p>
            <a:pPr algn="ctr"/>
            <a:r>
              <a:rPr lang="zh-CN" sz="3200" b="1">
                <a:solidFill>
                  <a:srgbClr val="020000"/>
                </a:solidFill>
                <a:latin typeface="楷体" charset="-122"/>
                <a:ea typeface="楷体" charset="-122"/>
                <a:sym typeface="汉仪君黑-45简" panose="020B0604020202020204" charset="-122"/>
              </a:rPr>
              <a:t>蜘蛛结网</a:t>
            </a:r>
            <a:endParaRPr lang="zh-CN" sz="3200" b="1">
              <a:solidFill>
                <a:srgbClr val="020000"/>
              </a:solidFill>
              <a:latin typeface="楷体" charset="-122"/>
              <a:ea typeface="楷体" charset="-122"/>
              <a:sym typeface="汉仪君黑-45简" panose="020B0604020202020204" charset="-122"/>
            </a:endParaRPr>
          </a:p>
        </p:txBody>
      </p:sp>
      <p:sp>
        <p:nvSpPr>
          <p:cNvPr id="32" name="文本框 31"/>
          <p:cNvSpPr txBox="1"/>
          <p:nvPr/>
        </p:nvSpPr>
        <p:spPr>
          <a:xfrm>
            <a:off x="6715760" y="4821873"/>
            <a:ext cx="4373880" cy="583565"/>
          </a:xfrm>
          <a:prstGeom prst="rect">
            <a:avLst/>
          </a:prstGeom>
          <a:noFill/>
        </p:spPr>
        <p:txBody>
          <a:bodyPr wrap="square" rtlCol="0" anchor="t">
            <a:spAutoFit/>
          </a:bodyPr>
          <a:p>
            <a:pPr algn="ctr"/>
            <a:r>
              <a:rPr lang="zh-CN" altLang="en-US" sz="3200" b="1">
                <a:solidFill>
                  <a:srgbClr val="020000"/>
                </a:solidFill>
                <a:latin typeface="楷体" charset="-122"/>
                <a:ea typeface="楷体" charset="-122"/>
                <a:sym typeface="汉仪君黑-45简" panose="020B0604020202020204" charset="-122"/>
              </a:rPr>
              <a:t>老马识途</a:t>
            </a:r>
            <a:endParaRPr lang="zh-CN" altLang="en-US" sz="3200" b="1">
              <a:solidFill>
                <a:srgbClr val="020000"/>
              </a:solidFill>
              <a:latin typeface="楷体" charset="-122"/>
              <a:ea typeface="楷体" charset="-122"/>
              <a:sym typeface="汉仪君黑-45简" panose="020B0604020202020204" charset="-122"/>
            </a:endParaRPr>
          </a:p>
        </p:txBody>
      </p:sp>
      <p:sp>
        <p:nvSpPr>
          <p:cNvPr id="13" name="文本框 12"/>
          <p:cNvSpPr txBox="1"/>
          <p:nvPr/>
        </p:nvSpPr>
        <p:spPr>
          <a:xfrm>
            <a:off x="4338320" y="4169410"/>
            <a:ext cx="1027430" cy="583565"/>
          </a:xfrm>
          <a:prstGeom prst="rect">
            <a:avLst/>
          </a:prstGeom>
          <a:noFill/>
        </p:spPr>
        <p:txBody>
          <a:bodyPr wrap="square" rtlCol="0">
            <a:spAutoFit/>
          </a:bodyPr>
          <a:p>
            <a:r>
              <a:rPr lang="zh-CN" altLang="en-US" sz="3200" b="1">
                <a:solidFill>
                  <a:srgbClr val="FF0000"/>
                </a:solidFill>
              </a:rPr>
              <a:t>不变</a:t>
            </a:r>
            <a:endParaRPr lang="zh-CN" altLang="en-US" sz="3200" b="1">
              <a:solidFill>
                <a:srgbClr val="FF0000"/>
              </a:solidFill>
            </a:endParaRPr>
          </a:p>
        </p:txBody>
      </p:sp>
      <p:sp>
        <p:nvSpPr>
          <p:cNvPr id="14" name="文本框 13"/>
          <p:cNvSpPr txBox="1"/>
          <p:nvPr/>
        </p:nvSpPr>
        <p:spPr>
          <a:xfrm>
            <a:off x="8178800" y="4177665"/>
            <a:ext cx="1027430" cy="583565"/>
          </a:xfrm>
          <a:prstGeom prst="rect">
            <a:avLst/>
          </a:prstGeom>
          <a:noFill/>
        </p:spPr>
        <p:txBody>
          <a:bodyPr wrap="square" rtlCol="0">
            <a:spAutoFit/>
          </a:bodyPr>
          <a:p>
            <a:r>
              <a:rPr lang="zh-CN" altLang="en-US" sz="3200" b="1">
                <a:solidFill>
                  <a:srgbClr val="FF0000"/>
                </a:solidFill>
              </a:rPr>
              <a:t>多变</a:t>
            </a:r>
            <a:endParaRPr lang="zh-CN" altLang="en-US" sz="32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2" grpId="0"/>
      <p:bldP spid="23" grpId="0"/>
      <p:bldP spid="31" grpId="0"/>
      <p:bldP spid="3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三、反射的类型</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sp>
        <p:nvSpPr>
          <p:cNvPr id="13" name="Text Box 3"/>
          <p:cNvSpPr/>
          <p:nvPr>
            <p:custDataLst>
              <p:tags r:id="rId10"/>
            </p:custDataLst>
          </p:nvPr>
        </p:nvSpPr>
        <p:spPr>
          <a:xfrm>
            <a:off x="4051300" y="713740"/>
            <a:ext cx="4518660" cy="5634355"/>
          </a:xfrm>
          <a:prstGeom prst="rect">
            <a:avLst/>
          </a:prstGeom>
          <a:noFill/>
          <a:ln w="9525">
            <a:noFill/>
          </a:ln>
        </p:spPr>
        <p:txBody>
          <a:bodyPr anchor="b"/>
          <a:lstStyle>
            <a:defPPr/>
          </a:lstStyle>
          <a:p>
            <a:pPr algn="ctr" eaLnBrk="0" hangingPunct="0">
              <a:spcBef>
                <a:spcPct val="50000"/>
              </a:spcBef>
            </a:pPr>
            <a:r>
              <a:rPr lang="zh-CN" altLang="en-US" sz="3200" b="1" dirty="0">
                <a:solidFill>
                  <a:schemeClr val="tx2"/>
                </a:solidFill>
                <a:latin typeface="黑体" charset="-122"/>
                <a:ea typeface="黑体" charset="-122"/>
              </a:rPr>
              <a:t>惊弓之鸟</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沙子进入眼睛</a:t>
            </a:r>
            <a:r>
              <a:rPr lang="zh-CN" altLang="en-US" sz="3200" b="1" dirty="0">
                <a:solidFill>
                  <a:schemeClr val="tx2"/>
                </a:solidFill>
                <a:latin typeface="黑体" charset="-122"/>
                <a:ea typeface="黑体" charset="-122"/>
              </a:rPr>
              <a:t>流眼泪</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谈虎色变</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排尿反射</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吃梅止渴</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红灯停</a:t>
            </a:r>
            <a:r>
              <a:rPr lang="zh-CN" altLang="en-US" sz="3200" b="1" dirty="0">
                <a:solidFill>
                  <a:schemeClr val="tx2"/>
                </a:solidFill>
                <a:latin typeface="黑体" charset="-122"/>
                <a:ea typeface="黑体" charset="-122"/>
              </a:rPr>
              <a:t>绿灯行</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听到铃声</a:t>
            </a:r>
            <a:r>
              <a:rPr lang="zh-CN" altLang="en-US" sz="3200" b="1" dirty="0">
                <a:solidFill>
                  <a:schemeClr val="tx2"/>
                </a:solidFill>
                <a:latin typeface="黑体" charset="-122"/>
                <a:ea typeface="黑体" charset="-122"/>
              </a:rPr>
              <a:t>回教室</a:t>
            </a:r>
            <a:endParaRPr lang="zh-CN" altLang="en-US" sz="3200" b="1" dirty="0">
              <a:solidFill>
                <a:schemeClr val="tx2"/>
              </a:solidFill>
              <a:latin typeface="黑体" charset="-122"/>
              <a:ea typeface="黑体" charset="-122"/>
            </a:endParaRPr>
          </a:p>
          <a:p>
            <a:pPr algn="ctr" eaLnBrk="0" hangingPunct="0">
              <a:spcBef>
                <a:spcPct val="50000"/>
              </a:spcBef>
            </a:pPr>
            <a:r>
              <a:rPr lang="zh-CN" altLang="en-US" sz="3200" b="1" dirty="0">
                <a:solidFill>
                  <a:schemeClr val="tx2"/>
                </a:solidFill>
                <a:latin typeface="黑体" charset="-122"/>
                <a:ea typeface="黑体" charset="-122"/>
              </a:rPr>
              <a:t>眨眼反射</a:t>
            </a:r>
            <a:endParaRPr lang="en-US" altLang="en-US" sz="3200" b="1" dirty="0">
              <a:solidFill>
                <a:schemeClr val="tx2"/>
              </a:solidFill>
              <a:latin typeface="黑体" charset="-122"/>
              <a:ea typeface="黑体" charset="-122"/>
            </a:endParaRPr>
          </a:p>
        </p:txBody>
      </p:sp>
      <p:sp>
        <p:nvSpPr>
          <p:cNvPr id="36867" name="Text Box 4"/>
          <p:cNvSpPr/>
          <p:nvPr>
            <p:custDataLst>
              <p:tags r:id="rId11"/>
            </p:custDataLst>
          </p:nvPr>
        </p:nvSpPr>
        <p:spPr>
          <a:xfrm>
            <a:off x="1881505" y="1786890"/>
            <a:ext cx="677545" cy="344233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anchor="b"/>
          <a:lstStyle>
            <a:defPPr/>
          </a:lstStyle>
          <a:p>
            <a:pPr algn="ctr" eaLnBrk="0" hangingPunct="0">
              <a:spcBef>
                <a:spcPct val="50000"/>
              </a:spcBef>
            </a:pPr>
            <a:r>
              <a:rPr lang="zh-CN" altLang="en-US" sz="3600" b="1">
                <a:solidFill>
                  <a:srgbClr val="0000CC"/>
                </a:solidFill>
                <a:latin typeface="黑体" charset="-122"/>
                <a:ea typeface="黑体" charset="-122"/>
              </a:rPr>
              <a:t>非条件反射</a:t>
            </a:r>
            <a:endParaRPr lang="zh-CN" altLang="en-US" sz="3600" b="1">
              <a:solidFill>
                <a:srgbClr val="0000CC"/>
              </a:solidFill>
              <a:latin typeface="黑体" charset="-122"/>
              <a:ea typeface="黑体" charset="-122"/>
            </a:endParaRPr>
          </a:p>
        </p:txBody>
      </p:sp>
      <p:sp>
        <p:nvSpPr>
          <p:cNvPr id="36868" name="Text Box 5"/>
          <p:cNvSpPr/>
          <p:nvPr>
            <p:custDataLst>
              <p:tags r:id="rId12"/>
            </p:custDataLst>
          </p:nvPr>
        </p:nvSpPr>
        <p:spPr>
          <a:xfrm>
            <a:off x="9319260" y="1787525"/>
            <a:ext cx="678180" cy="34417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eaVert" anchor="b"/>
          <a:lstStyle>
            <a:defPPr/>
          </a:lstStyle>
          <a:p>
            <a:pPr algn="ctr" eaLnBrk="0" hangingPunct="0">
              <a:spcBef>
                <a:spcPct val="50000"/>
              </a:spcBef>
            </a:pPr>
            <a:r>
              <a:rPr lang="zh-CN" altLang="en-US" sz="3600" b="1">
                <a:solidFill>
                  <a:srgbClr val="0000CC"/>
                </a:solidFill>
                <a:latin typeface="黑体" charset="-122"/>
                <a:ea typeface="黑体" charset="-122"/>
              </a:rPr>
              <a:t>条件反射</a:t>
            </a:r>
            <a:endParaRPr lang="zh-CN" altLang="en-US" sz="3200" b="1">
              <a:solidFill>
                <a:srgbClr val="0000CC"/>
              </a:solidFill>
              <a:latin typeface="Times New Roman" panose="02020503050405090304" charset="0"/>
            </a:endParaRPr>
          </a:p>
        </p:txBody>
      </p:sp>
      <p:cxnSp>
        <p:nvCxnSpPr>
          <p:cNvPr id="36869" name="Line 6"/>
          <p:cNvCxnSpPr/>
          <p:nvPr>
            <p:custDataLst>
              <p:tags r:id="rId13"/>
            </p:custDataLst>
          </p:nvPr>
        </p:nvCxnSpPr>
        <p:spPr>
          <a:xfrm flipV="1">
            <a:off x="2534285" y="1782445"/>
            <a:ext cx="1983740" cy="1432560"/>
          </a:xfrm>
          <a:prstGeom prst="line">
            <a:avLst/>
          </a:prstGeom>
          <a:ln w="38100" cap="flat" cmpd="sng">
            <a:solidFill>
              <a:srgbClr val="7DBA97"/>
            </a:solidFill>
            <a:prstDash val="solid"/>
            <a:headEnd type="none" w="med" len="med"/>
            <a:tailEnd type="none" w="med" len="med"/>
          </a:ln>
        </p:spPr>
      </p:cxnSp>
      <p:cxnSp>
        <p:nvCxnSpPr>
          <p:cNvPr id="36870" name="Line 8"/>
          <p:cNvCxnSpPr/>
          <p:nvPr>
            <p:custDataLst>
              <p:tags r:id="rId14"/>
            </p:custDataLst>
          </p:nvPr>
        </p:nvCxnSpPr>
        <p:spPr>
          <a:xfrm>
            <a:off x="7121525" y="2484755"/>
            <a:ext cx="2218055" cy="1529080"/>
          </a:xfrm>
          <a:prstGeom prst="line">
            <a:avLst/>
          </a:prstGeom>
          <a:ln w="38100" cap="flat" cmpd="sng">
            <a:solidFill>
              <a:srgbClr val="7DBA97"/>
            </a:solidFill>
            <a:prstDash val="solid"/>
            <a:headEnd type="none" w="med" len="med"/>
            <a:tailEnd type="none" w="med" len="med"/>
          </a:ln>
        </p:spPr>
      </p:cxnSp>
      <p:cxnSp>
        <p:nvCxnSpPr>
          <p:cNvPr id="36871" name="Line 9"/>
          <p:cNvCxnSpPr>
            <a:stCxn id="36867" idx="3"/>
          </p:cNvCxnSpPr>
          <p:nvPr>
            <p:custDataLst>
              <p:tags r:id="rId15"/>
            </p:custDataLst>
          </p:nvPr>
        </p:nvCxnSpPr>
        <p:spPr>
          <a:xfrm flipV="1">
            <a:off x="2559050" y="3122295"/>
            <a:ext cx="2870200" cy="386080"/>
          </a:xfrm>
          <a:prstGeom prst="line">
            <a:avLst/>
          </a:prstGeom>
          <a:ln w="38100" cap="flat" cmpd="sng">
            <a:solidFill>
              <a:srgbClr val="7DBA97"/>
            </a:solidFill>
            <a:prstDash val="solid"/>
            <a:headEnd type="none" w="med" len="med"/>
            <a:tailEnd type="none" w="med" len="med"/>
          </a:ln>
        </p:spPr>
      </p:cxnSp>
      <p:cxnSp>
        <p:nvCxnSpPr>
          <p:cNvPr id="36872" name="Line 10"/>
          <p:cNvCxnSpPr/>
          <p:nvPr>
            <p:custDataLst>
              <p:tags r:id="rId16"/>
            </p:custDataLst>
          </p:nvPr>
        </p:nvCxnSpPr>
        <p:spPr>
          <a:xfrm>
            <a:off x="2561590" y="3959225"/>
            <a:ext cx="2867660" cy="0"/>
          </a:xfrm>
          <a:prstGeom prst="line">
            <a:avLst/>
          </a:prstGeom>
          <a:ln w="38100" cap="flat" cmpd="sng">
            <a:solidFill>
              <a:srgbClr val="7DBA97"/>
            </a:solidFill>
            <a:prstDash val="solid"/>
            <a:headEnd type="none" w="med" len="med"/>
            <a:tailEnd type="none" w="med" len="med"/>
          </a:ln>
        </p:spPr>
      </p:cxnSp>
      <p:cxnSp>
        <p:nvCxnSpPr>
          <p:cNvPr id="36873" name="Line 11"/>
          <p:cNvCxnSpPr/>
          <p:nvPr>
            <p:custDataLst>
              <p:tags r:id="rId17"/>
            </p:custDataLst>
          </p:nvPr>
        </p:nvCxnSpPr>
        <p:spPr>
          <a:xfrm flipV="1">
            <a:off x="7534910" y="4138295"/>
            <a:ext cx="1804670" cy="467995"/>
          </a:xfrm>
          <a:prstGeom prst="line">
            <a:avLst/>
          </a:prstGeom>
          <a:ln w="38100" cap="flat" cmpd="sng">
            <a:solidFill>
              <a:srgbClr val="7DBA97"/>
            </a:solidFill>
            <a:prstDash val="solid"/>
            <a:headEnd type="none" w="med" len="med"/>
            <a:tailEnd type="none" w="med" len="med"/>
          </a:ln>
        </p:spPr>
      </p:cxnSp>
      <p:cxnSp>
        <p:nvCxnSpPr>
          <p:cNvPr id="36874" name="Line 12"/>
          <p:cNvCxnSpPr/>
          <p:nvPr>
            <p:custDataLst>
              <p:tags r:id="rId18"/>
            </p:custDataLst>
          </p:nvPr>
        </p:nvCxnSpPr>
        <p:spPr>
          <a:xfrm flipV="1">
            <a:off x="7700645" y="4606290"/>
            <a:ext cx="1584325" cy="757555"/>
          </a:xfrm>
          <a:prstGeom prst="line">
            <a:avLst/>
          </a:prstGeom>
          <a:ln w="38100" cap="flat" cmpd="sng">
            <a:solidFill>
              <a:srgbClr val="7DBA97"/>
            </a:solidFill>
            <a:prstDash val="solid"/>
            <a:headEnd type="none" w="med" len="med"/>
            <a:tailEnd type="none" w="med" len="med"/>
          </a:ln>
        </p:spPr>
      </p:cxnSp>
      <p:cxnSp>
        <p:nvCxnSpPr>
          <p:cNvPr id="36875" name="Line 13"/>
          <p:cNvCxnSpPr/>
          <p:nvPr>
            <p:custDataLst>
              <p:tags r:id="rId19"/>
            </p:custDataLst>
          </p:nvPr>
        </p:nvCxnSpPr>
        <p:spPr>
          <a:xfrm>
            <a:off x="2589530" y="4234180"/>
            <a:ext cx="2809875" cy="1810385"/>
          </a:xfrm>
          <a:prstGeom prst="line">
            <a:avLst/>
          </a:prstGeom>
          <a:ln w="38100" cap="flat" cmpd="sng">
            <a:solidFill>
              <a:srgbClr val="7DBA97"/>
            </a:solidFill>
            <a:prstDash val="solid"/>
            <a:headEnd type="none" w="med" len="med"/>
            <a:tailEnd type="none" w="med" len="med"/>
          </a:ln>
        </p:spPr>
      </p:cxnSp>
      <p:cxnSp>
        <p:nvCxnSpPr>
          <p:cNvPr id="36876" name="Line 15"/>
          <p:cNvCxnSpPr>
            <a:endCxn id="36868" idx="1"/>
          </p:cNvCxnSpPr>
          <p:nvPr>
            <p:custDataLst>
              <p:tags r:id="rId20"/>
            </p:custDataLst>
          </p:nvPr>
        </p:nvCxnSpPr>
        <p:spPr>
          <a:xfrm>
            <a:off x="7022465" y="842010"/>
            <a:ext cx="2296795" cy="2666365"/>
          </a:xfrm>
          <a:prstGeom prst="line">
            <a:avLst/>
          </a:prstGeom>
          <a:ln w="38100" cap="flat" cmpd="sng">
            <a:solidFill>
              <a:srgbClr val="7DBA97"/>
            </a:solidFill>
            <a:prstDash val="solid"/>
            <a:headEnd type="none" w="med" len="med"/>
            <a:tailEnd type="none" w="med" len="med"/>
          </a:ln>
        </p:spPr>
      </p:cxnSp>
      <p:grpSp>
        <p:nvGrpSpPr>
          <p:cNvPr id="74" name="组合 73"/>
          <p:cNvGrpSpPr/>
          <p:nvPr>
            <p:custDataLst>
              <p:tags r:id="rId21"/>
            </p:custDataLst>
          </p:nvPr>
        </p:nvGrpSpPr>
        <p:grpSpPr>
          <a:xfrm>
            <a:off x="9636895" y="6307221"/>
            <a:ext cx="180205" cy="180205"/>
            <a:chOff x="1078030" y="596766"/>
            <a:chExt cx="510139" cy="510139"/>
          </a:xfrm>
        </p:grpSpPr>
        <p:sp>
          <p:nvSpPr>
            <p:cNvPr id="75" name="椭圆 74"/>
            <p:cNvSpPr/>
            <p:nvPr>
              <p:custDataLst>
                <p:tags r:id="rId22"/>
              </p:custDataLst>
            </p:nvPr>
          </p:nvSpPr>
          <p:spPr>
            <a:xfrm>
              <a:off x="1078030" y="596766"/>
              <a:ext cx="510139" cy="510139"/>
            </a:xfrm>
            <a:prstGeom prst="ellipse">
              <a:avLst/>
            </a:prstGeom>
            <a:solidFill>
              <a:srgbClr val="D3EBCF"/>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lstStyle>
            <a:p>
              <a:pPr algn="ctr"/>
              <a:endParaRPr lang="zh-CN" altLang="en-US"/>
            </a:p>
          </p:txBody>
        </p:sp>
        <p:sp>
          <p:nvSpPr>
            <p:cNvPr id="76" name="椭圆 75"/>
            <p:cNvSpPr/>
            <p:nvPr>
              <p:custDataLst>
                <p:tags r:id="rId23"/>
              </p:custDataLst>
            </p:nvPr>
          </p:nvSpPr>
          <p:spPr>
            <a:xfrm>
              <a:off x="1193534" y="712270"/>
              <a:ext cx="115502" cy="11550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ppt_x"/>
                                          </p:val>
                                        </p:tav>
                                        <p:tav tm="100000">
                                          <p:val>
                                            <p:strVal val="#ppt_x"/>
                                          </p:val>
                                        </p:tav>
                                      </p:tavLst>
                                    </p:anim>
                                    <p:anim calcmode="lin" valueType="num">
                                      <p:cBhvr additive="base">
                                        <p:cTn id="8" dur="500" fill="hold"/>
                                        <p:tgtEl>
                                          <p:spTgt spid="3686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additive="base">
                                        <p:cTn id="12" dur="500" fill="hold"/>
                                        <p:tgtEl>
                                          <p:spTgt spid="36868"/>
                                        </p:tgtEl>
                                        <p:attrNameLst>
                                          <p:attrName>ppt_x</p:attrName>
                                        </p:attrNameLst>
                                      </p:cBhvr>
                                      <p:tavLst>
                                        <p:tav tm="0">
                                          <p:val>
                                            <p:strVal val="#ppt_x"/>
                                          </p:val>
                                        </p:tav>
                                        <p:tav tm="100000">
                                          <p:val>
                                            <p:strVal val="#ppt_x"/>
                                          </p:val>
                                        </p:tav>
                                      </p:tavLst>
                                    </p:anim>
                                    <p:anim calcmode="lin" valueType="num">
                                      <p:cBhvr additive="base">
                                        <p:cTn id="13"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6869"/>
                                        </p:tgtEl>
                                        <p:attrNameLst>
                                          <p:attrName>style.visibility</p:attrName>
                                        </p:attrNameLst>
                                      </p:cBhvr>
                                      <p:to>
                                        <p:strVal val="visible"/>
                                      </p:to>
                                    </p:set>
                                    <p:anim calcmode="lin" valueType="num">
                                      <p:cBhvr additive="base">
                                        <p:cTn id="18" dur="500" fill="hold"/>
                                        <p:tgtEl>
                                          <p:spTgt spid="36869"/>
                                        </p:tgtEl>
                                        <p:attrNameLst>
                                          <p:attrName>ppt_x</p:attrName>
                                        </p:attrNameLst>
                                      </p:cBhvr>
                                      <p:tavLst>
                                        <p:tav tm="0">
                                          <p:val>
                                            <p:strVal val="#ppt_x"/>
                                          </p:val>
                                        </p:tav>
                                        <p:tav tm="100000">
                                          <p:val>
                                            <p:strVal val="#ppt_x"/>
                                          </p:val>
                                        </p:tav>
                                      </p:tavLst>
                                    </p:anim>
                                    <p:anim calcmode="lin" valueType="num">
                                      <p:cBhvr additive="base">
                                        <p:cTn id="19"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871"/>
                                        </p:tgtEl>
                                        <p:attrNameLst>
                                          <p:attrName>style.visibility</p:attrName>
                                        </p:attrNameLst>
                                      </p:cBhvr>
                                      <p:to>
                                        <p:strVal val="visible"/>
                                      </p:to>
                                    </p:set>
                                    <p:anim calcmode="lin" valueType="num">
                                      <p:cBhvr additive="base">
                                        <p:cTn id="24" dur="500" fill="hold"/>
                                        <p:tgtEl>
                                          <p:spTgt spid="36871"/>
                                        </p:tgtEl>
                                        <p:attrNameLst>
                                          <p:attrName>ppt_x</p:attrName>
                                        </p:attrNameLst>
                                      </p:cBhvr>
                                      <p:tavLst>
                                        <p:tav tm="0">
                                          <p:val>
                                            <p:strVal val="#ppt_x"/>
                                          </p:val>
                                        </p:tav>
                                        <p:tav tm="100000">
                                          <p:val>
                                            <p:strVal val="#ppt_x"/>
                                          </p:val>
                                        </p:tav>
                                      </p:tavLst>
                                    </p:anim>
                                    <p:anim calcmode="lin" valueType="num">
                                      <p:cBhvr additive="base">
                                        <p:cTn id="25"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6872"/>
                                        </p:tgtEl>
                                        <p:attrNameLst>
                                          <p:attrName>style.visibility</p:attrName>
                                        </p:attrNameLst>
                                      </p:cBhvr>
                                      <p:to>
                                        <p:strVal val="visible"/>
                                      </p:to>
                                    </p:set>
                                    <p:anim calcmode="lin" valueType="num">
                                      <p:cBhvr additive="base">
                                        <p:cTn id="30" dur="500" fill="hold"/>
                                        <p:tgtEl>
                                          <p:spTgt spid="36872"/>
                                        </p:tgtEl>
                                        <p:attrNameLst>
                                          <p:attrName>ppt_x</p:attrName>
                                        </p:attrNameLst>
                                      </p:cBhvr>
                                      <p:tavLst>
                                        <p:tav tm="0">
                                          <p:val>
                                            <p:strVal val="#ppt_x"/>
                                          </p:val>
                                        </p:tav>
                                        <p:tav tm="100000">
                                          <p:val>
                                            <p:strVal val="#ppt_x"/>
                                          </p:val>
                                        </p:tav>
                                      </p:tavLst>
                                    </p:anim>
                                    <p:anim calcmode="lin" valueType="num">
                                      <p:cBhvr additive="base">
                                        <p:cTn id="31"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6875"/>
                                        </p:tgtEl>
                                        <p:attrNameLst>
                                          <p:attrName>style.visibility</p:attrName>
                                        </p:attrNameLst>
                                      </p:cBhvr>
                                      <p:to>
                                        <p:strVal val="visible"/>
                                      </p:to>
                                    </p:set>
                                    <p:anim calcmode="lin" valueType="num">
                                      <p:cBhvr additive="base">
                                        <p:cTn id="36" dur="500" fill="hold"/>
                                        <p:tgtEl>
                                          <p:spTgt spid="36875"/>
                                        </p:tgtEl>
                                        <p:attrNameLst>
                                          <p:attrName>ppt_x</p:attrName>
                                        </p:attrNameLst>
                                      </p:cBhvr>
                                      <p:tavLst>
                                        <p:tav tm="0">
                                          <p:val>
                                            <p:strVal val="#ppt_x"/>
                                          </p:val>
                                        </p:tav>
                                        <p:tav tm="100000">
                                          <p:val>
                                            <p:strVal val="#ppt_x"/>
                                          </p:val>
                                        </p:tav>
                                      </p:tavLst>
                                    </p:anim>
                                    <p:anim calcmode="lin" valueType="num">
                                      <p:cBhvr additive="base">
                                        <p:cTn id="37"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6876"/>
                                        </p:tgtEl>
                                        <p:attrNameLst>
                                          <p:attrName>style.visibility</p:attrName>
                                        </p:attrNameLst>
                                      </p:cBhvr>
                                      <p:to>
                                        <p:strVal val="visible"/>
                                      </p:to>
                                    </p:set>
                                    <p:anim calcmode="lin" valueType="num">
                                      <p:cBhvr additive="base">
                                        <p:cTn id="42" dur="500" fill="hold"/>
                                        <p:tgtEl>
                                          <p:spTgt spid="36876"/>
                                        </p:tgtEl>
                                        <p:attrNameLst>
                                          <p:attrName>ppt_x</p:attrName>
                                        </p:attrNameLst>
                                      </p:cBhvr>
                                      <p:tavLst>
                                        <p:tav tm="0">
                                          <p:val>
                                            <p:strVal val="#ppt_x"/>
                                          </p:val>
                                        </p:tav>
                                        <p:tav tm="100000">
                                          <p:val>
                                            <p:strVal val="#ppt_x"/>
                                          </p:val>
                                        </p:tav>
                                      </p:tavLst>
                                    </p:anim>
                                    <p:anim calcmode="lin" valueType="num">
                                      <p:cBhvr additive="base">
                                        <p:cTn id="43" dur="500" fill="hold"/>
                                        <p:tgtEl>
                                          <p:spTgt spid="3687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6870"/>
                                        </p:tgtEl>
                                        <p:attrNameLst>
                                          <p:attrName>style.visibility</p:attrName>
                                        </p:attrNameLst>
                                      </p:cBhvr>
                                      <p:to>
                                        <p:strVal val="visible"/>
                                      </p:to>
                                    </p:set>
                                    <p:anim calcmode="lin" valueType="num">
                                      <p:cBhvr additive="base">
                                        <p:cTn id="48" dur="500" fill="hold"/>
                                        <p:tgtEl>
                                          <p:spTgt spid="36870"/>
                                        </p:tgtEl>
                                        <p:attrNameLst>
                                          <p:attrName>ppt_x</p:attrName>
                                        </p:attrNameLst>
                                      </p:cBhvr>
                                      <p:tavLst>
                                        <p:tav tm="0">
                                          <p:val>
                                            <p:strVal val="#ppt_x"/>
                                          </p:val>
                                        </p:tav>
                                        <p:tav tm="100000">
                                          <p:val>
                                            <p:strVal val="#ppt_x"/>
                                          </p:val>
                                        </p:tav>
                                      </p:tavLst>
                                    </p:anim>
                                    <p:anim calcmode="lin" valueType="num">
                                      <p:cBhvr additive="base">
                                        <p:cTn id="49" dur="500" fill="hold"/>
                                        <p:tgtEl>
                                          <p:spTgt spid="3687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6873"/>
                                        </p:tgtEl>
                                        <p:attrNameLst>
                                          <p:attrName>style.visibility</p:attrName>
                                        </p:attrNameLst>
                                      </p:cBhvr>
                                      <p:to>
                                        <p:strVal val="visible"/>
                                      </p:to>
                                    </p:set>
                                    <p:anim calcmode="lin" valueType="num">
                                      <p:cBhvr additive="base">
                                        <p:cTn id="54" dur="500" fill="hold"/>
                                        <p:tgtEl>
                                          <p:spTgt spid="36873"/>
                                        </p:tgtEl>
                                        <p:attrNameLst>
                                          <p:attrName>ppt_x</p:attrName>
                                        </p:attrNameLst>
                                      </p:cBhvr>
                                      <p:tavLst>
                                        <p:tav tm="0">
                                          <p:val>
                                            <p:strVal val="#ppt_x"/>
                                          </p:val>
                                        </p:tav>
                                        <p:tav tm="100000">
                                          <p:val>
                                            <p:strVal val="#ppt_x"/>
                                          </p:val>
                                        </p:tav>
                                      </p:tavLst>
                                    </p:anim>
                                    <p:anim calcmode="lin" valueType="num">
                                      <p:cBhvr additive="base">
                                        <p:cTn id="55"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6874"/>
                                        </p:tgtEl>
                                        <p:attrNameLst>
                                          <p:attrName>style.visibility</p:attrName>
                                        </p:attrNameLst>
                                      </p:cBhvr>
                                      <p:to>
                                        <p:strVal val="visible"/>
                                      </p:to>
                                    </p:set>
                                    <p:anim calcmode="lin" valueType="num">
                                      <p:cBhvr additive="base">
                                        <p:cTn id="60" dur="500" fill="hold"/>
                                        <p:tgtEl>
                                          <p:spTgt spid="36874"/>
                                        </p:tgtEl>
                                        <p:attrNameLst>
                                          <p:attrName>ppt_x</p:attrName>
                                        </p:attrNameLst>
                                      </p:cBhvr>
                                      <p:tavLst>
                                        <p:tav tm="0">
                                          <p:val>
                                            <p:strVal val="#ppt_x"/>
                                          </p:val>
                                        </p:tav>
                                        <p:tav tm="100000">
                                          <p:val>
                                            <p:strVal val="#ppt_x"/>
                                          </p:val>
                                        </p:tav>
                                      </p:tavLst>
                                    </p:anim>
                                    <p:anim calcmode="lin" valueType="num">
                                      <p:cBhvr additive="base">
                                        <p:cTn id="61" dur="500" fill="hold"/>
                                        <p:tgtEl>
                                          <p:spTgt spid="36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ldLvl="0" animBg="1"/>
      <p:bldP spid="3686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7" name="文本框 16"/>
          <p:cNvSpPr txBox="1"/>
          <p:nvPr/>
        </p:nvSpPr>
        <p:spPr>
          <a:xfrm>
            <a:off x="291465" y="1203960"/>
            <a:ext cx="10668000" cy="789940"/>
          </a:xfrm>
          <a:prstGeom prst="rect">
            <a:avLst/>
          </a:prstGeom>
          <a:noFill/>
        </p:spPr>
        <p:txBody>
          <a:bodyPr wrap="square" rtlCol="0" anchor="t">
            <a:noAutofit/>
          </a:bodyPr>
          <a:p>
            <a:pPr indent="0" fontAlgn="auto">
              <a:lnSpc>
                <a:spcPct val="125000"/>
              </a:lnSpc>
            </a:pPr>
            <a:r>
              <a:rPr lang="en-US" altLang="zh-CN" sz="3200" b="1">
                <a:latin typeface="楷体" charset="-122"/>
                <a:ea typeface="楷体" charset="-122"/>
                <a:sym typeface="+mn-ea"/>
              </a:rPr>
              <a:t>             “</a:t>
            </a:r>
            <a:r>
              <a:rPr lang="zh-CN" altLang="en-US" sz="3200" b="1">
                <a:solidFill>
                  <a:srgbClr val="FF0000"/>
                </a:solidFill>
                <a:latin typeface="楷体" charset="-122"/>
                <a:ea typeface="楷体" charset="-122"/>
                <a:sym typeface="+mn-ea"/>
              </a:rPr>
              <a:t>吃</a:t>
            </a:r>
            <a:r>
              <a:rPr lang="zh-CN" altLang="en-US" sz="3200" b="1">
                <a:latin typeface="楷体" charset="-122"/>
                <a:ea typeface="楷体" charset="-122"/>
                <a:sym typeface="+mn-ea"/>
              </a:rPr>
              <a:t>梅止渴</a:t>
            </a:r>
            <a:r>
              <a:rPr lang="en-US" altLang="zh-CN" sz="3200" b="1">
                <a:latin typeface="楷体" charset="-122"/>
                <a:ea typeface="楷体" charset="-122"/>
                <a:sym typeface="+mn-ea"/>
              </a:rPr>
              <a:t>”</a:t>
            </a:r>
            <a:r>
              <a:rPr lang="zh-CN" altLang="en-US" sz="3200" b="1">
                <a:latin typeface="楷体" charset="-122"/>
                <a:ea typeface="宋体" pitchFamily="2" charset="-122"/>
                <a:sym typeface="+mn-ea"/>
              </a:rPr>
              <a:t>，</a:t>
            </a:r>
            <a:r>
              <a:rPr lang="en-US" altLang="zh-CN" sz="3200" b="1">
                <a:latin typeface="楷体" charset="-122"/>
                <a:ea typeface="楷体" charset="-122"/>
                <a:sym typeface="+mn-ea"/>
              </a:rPr>
              <a:t>“</a:t>
            </a:r>
            <a:r>
              <a:rPr lang="zh-CN" altLang="en-US" sz="3200" b="1">
                <a:solidFill>
                  <a:srgbClr val="FF0000"/>
                </a:solidFill>
                <a:latin typeface="楷体" charset="-122"/>
                <a:ea typeface="楷体" charset="-122"/>
                <a:sym typeface="+mn-ea"/>
              </a:rPr>
              <a:t>望</a:t>
            </a:r>
            <a:r>
              <a:rPr lang="zh-CN" altLang="en-US" sz="3200" b="1">
                <a:latin typeface="楷体" charset="-122"/>
                <a:ea typeface="楷体" charset="-122"/>
                <a:sym typeface="+mn-ea"/>
              </a:rPr>
              <a:t>梅止渴</a:t>
            </a:r>
            <a:r>
              <a:rPr lang="en-US" altLang="zh-CN" sz="3200" b="1">
                <a:latin typeface="楷体" charset="-122"/>
                <a:ea typeface="楷体" charset="-122"/>
                <a:sym typeface="+mn-ea"/>
              </a:rPr>
              <a:t>”</a:t>
            </a:r>
            <a:r>
              <a:rPr lang="zh-CN" altLang="en-US" sz="3200" b="1">
                <a:latin typeface="楷体" charset="-122"/>
                <a:ea typeface="楷体" charset="-122"/>
                <a:sym typeface="+mn-ea"/>
              </a:rPr>
              <a:t>与“</a:t>
            </a:r>
            <a:r>
              <a:rPr lang="zh-CN" altLang="en-US" sz="3200" b="1">
                <a:solidFill>
                  <a:srgbClr val="FF0000"/>
                </a:solidFill>
                <a:latin typeface="楷体" charset="-122"/>
                <a:ea typeface="楷体" charset="-122"/>
                <a:sym typeface="+mn-ea"/>
              </a:rPr>
              <a:t>谈</a:t>
            </a:r>
            <a:r>
              <a:rPr lang="zh-CN" altLang="en-US" sz="3200" b="1">
                <a:latin typeface="楷体" charset="-122"/>
                <a:ea typeface="楷体" charset="-122"/>
                <a:sym typeface="+mn-ea"/>
              </a:rPr>
              <a:t>梅止渴”有什么不同？</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sp>
        <p:nvSpPr>
          <p:cNvPr id="13" name="文本框 12"/>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学生活动</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二——反射的</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区别</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pic>
        <p:nvPicPr>
          <p:cNvPr id="101" name="图片 100"/>
          <p:cNvPicPr>
            <a:picLocks noChangeAspect="1"/>
          </p:cNvPicPr>
          <p:nvPr/>
        </p:nvPicPr>
        <p:blipFill>
          <a:blip r:embed="rId10"/>
          <a:srcRect l="17235" t="15854" r="12073"/>
          <a:stretch>
            <a:fillRect/>
          </a:stretch>
        </p:blipFill>
        <p:spPr>
          <a:xfrm>
            <a:off x="4500245" y="2077085"/>
            <a:ext cx="3298909" cy="2520000"/>
          </a:xfrm>
          <a:prstGeom prst="round1Rect">
            <a:avLst/>
          </a:prstGeom>
          <a:effectLst>
            <a:outerShdw blurRad="63500" sx="102000" sy="102000" algn="ctr" rotWithShape="0">
              <a:prstClr val="black">
                <a:alpha val="40000"/>
              </a:prstClr>
            </a:outerShdw>
          </a:effectLst>
        </p:spPr>
      </p:pic>
      <p:grpSp>
        <p:nvGrpSpPr>
          <p:cNvPr id="16" name="组合 15"/>
          <p:cNvGrpSpPr>
            <a:grpSpLocks noChangeAspect="1"/>
          </p:cNvGrpSpPr>
          <p:nvPr/>
        </p:nvGrpSpPr>
        <p:grpSpPr>
          <a:xfrm>
            <a:off x="777875" y="2033270"/>
            <a:ext cx="3307116" cy="2520000"/>
            <a:chOff x="2434" y="4838"/>
            <a:chExt cx="4836" cy="3685"/>
          </a:xfrm>
        </p:grpSpPr>
        <p:pic>
          <p:nvPicPr>
            <p:cNvPr id="102" name="图片 101"/>
            <p:cNvPicPr>
              <a:picLocks noChangeAspect="1"/>
            </p:cNvPicPr>
            <p:nvPr/>
          </p:nvPicPr>
          <p:blipFill>
            <a:blip r:embed="rId11"/>
            <a:srcRect l="33293" t="21875" r="5683"/>
            <a:stretch>
              <a:fillRect/>
            </a:stretch>
          </p:blipFill>
          <p:spPr>
            <a:xfrm>
              <a:off x="2434" y="4838"/>
              <a:ext cx="4836" cy="3685"/>
            </a:xfrm>
            <a:prstGeom prst="round1Rect">
              <a:avLst/>
            </a:prstGeom>
            <a:effectLst>
              <a:outerShdw blurRad="63500" sx="102000" sy="102000" algn="ctr" rotWithShape="0">
                <a:prstClr val="black">
                  <a:alpha val="40000"/>
                </a:prstClr>
              </a:outerShdw>
            </a:effectLst>
          </p:spPr>
        </p:pic>
        <p:pic>
          <p:nvPicPr>
            <p:cNvPr id="14" name="http://photo-static-api.fotomore.com/creative/vcg/400/new/VCG41N1157065034.jpg?uid=386&amp;timestamp=1711858816&amp;sign=771fc3e0c940cd2fe1443faba31e7401" descr="三个月桂果，绿叶，白底"/>
            <p:cNvPicPr>
              <a:picLocks noChangeAspect="1"/>
            </p:cNvPicPr>
            <p:nvPr/>
          </p:nvPicPr>
          <p:blipFill>
            <a:blip r:embed="rId12">
              <a:clrChange>
                <a:clrFrom>
                  <a:srgbClr val="FFFFFF">
                    <a:alpha val="100000"/>
                  </a:srgbClr>
                </a:clrFrom>
                <a:clrTo>
                  <a:srgbClr val="FFFFFF">
                    <a:alpha val="100000"/>
                    <a:alpha val="0"/>
                  </a:srgbClr>
                </a:clrTo>
              </a:clrChange>
            </a:blip>
            <a:srcRect l="6864" t="17828" r="40229" b="11126"/>
            <a:stretch>
              <a:fillRect/>
            </a:stretch>
          </p:blipFill>
          <p:spPr>
            <a:xfrm>
              <a:off x="2590" y="6358"/>
              <a:ext cx="644" cy="530"/>
            </a:xfrm>
            <a:prstGeom prst="ellipse">
              <a:avLst/>
            </a:prstGeom>
          </p:spPr>
        </p:pic>
      </p:grpSp>
      <p:sp>
        <p:nvSpPr>
          <p:cNvPr id="18" name="文本框 17"/>
          <p:cNvSpPr txBox="1"/>
          <p:nvPr/>
        </p:nvSpPr>
        <p:spPr>
          <a:xfrm>
            <a:off x="777875" y="3970020"/>
            <a:ext cx="3323590" cy="583565"/>
          </a:xfrm>
          <a:prstGeom prst="rect">
            <a:avLst/>
          </a:prstGeom>
          <a:solidFill>
            <a:schemeClr val="bg1">
              <a:alpha val="69000"/>
            </a:schemeClr>
          </a:solidFill>
        </p:spPr>
        <p:txBody>
          <a:bodyPr wrap="square" rtlCol="0">
            <a:spAutoFit/>
          </a:bodyPr>
          <a:p>
            <a:pPr algn="ctr"/>
            <a:r>
              <a:rPr lang="zh-CN" altLang="en-US" sz="3200" b="1">
                <a:latin typeface="楷体" charset="-122"/>
                <a:ea typeface="楷体" charset="-122"/>
              </a:rPr>
              <a:t>吃梅止渴</a:t>
            </a:r>
            <a:endParaRPr lang="zh-CN" altLang="en-US" sz="3200" b="1">
              <a:latin typeface="楷体" charset="-122"/>
              <a:ea typeface="楷体" charset="-122"/>
            </a:endParaRPr>
          </a:p>
        </p:txBody>
      </p:sp>
      <p:sp>
        <p:nvSpPr>
          <p:cNvPr id="19" name="文本框 18"/>
          <p:cNvSpPr txBox="1"/>
          <p:nvPr/>
        </p:nvSpPr>
        <p:spPr>
          <a:xfrm>
            <a:off x="4500245" y="3997960"/>
            <a:ext cx="3323590" cy="583565"/>
          </a:xfrm>
          <a:prstGeom prst="rect">
            <a:avLst/>
          </a:prstGeom>
          <a:solidFill>
            <a:schemeClr val="bg1">
              <a:alpha val="69000"/>
            </a:schemeClr>
          </a:solidFill>
        </p:spPr>
        <p:txBody>
          <a:bodyPr wrap="square" rtlCol="0">
            <a:spAutoFit/>
          </a:bodyPr>
          <a:p>
            <a:pPr algn="ctr"/>
            <a:r>
              <a:rPr lang="zh-CN" altLang="en-US" sz="3200" b="1">
                <a:latin typeface="楷体" charset="-122"/>
                <a:ea typeface="楷体" charset="-122"/>
              </a:rPr>
              <a:t>望梅止渴</a:t>
            </a:r>
            <a:endParaRPr lang="zh-CN" altLang="en-US" sz="3200" b="1">
              <a:latin typeface="楷体" charset="-122"/>
              <a:ea typeface="楷体" charset="-122"/>
            </a:endParaRPr>
          </a:p>
        </p:txBody>
      </p:sp>
      <p:sp>
        <p:nvSpPr>
          <p:cNvPr id="20" name="文本框 19"/>
          <p:cNvSpPr txBox="1"/>
          <p:nvPr/>
        </p:nvSpPr>
        <p:spPr>
          <a:xfrm>
            <a:off x="1325245" y="4548188"/>
            <a:ext cx="2275205" cy="583565"/>
          </a:xfrm>
          <a:prstGeom prst="rect">
            <a:avLst/>
          </a:prstGeom>
          <a:noFill/>
        </p:spPr>
        <p:txBody>
          <a:bodyPr wrap="square" rtlCol="0" anchor="t">
            <a:spAutoFit/>
          </a:bodyPr>
          <a:p>
            <a:pPr algn="ct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非条件反射</a:t>
            </a:r>
            <a:endParaRPr lang="zh-CN" altLang="en-US" sz="2800" b="1">
              <a:latin typeface="楷体" charset="-122"/>
              <a:ea typeface="楷体" charset="-122"/>
              <a:sym typeface="+mn-ea"/>
            </a:endParaRPr>
          </a:p>
        </p:txBody>
      </p:sp>
      <p:sp>
        <p:nvSpPr>
          <p:cNvPr id="21" name="文本框 20"/>
          <p:cNvSpPr txBox="1"/>
          <p:nvPr/>
        </p:nvSpPr>
        <p:spPr>
          <a:xfrm>
            <a:off x="3526790" y="4581208"/>
            <a:ext cx="5137785" cy="583565"/>
          </a:xfrm>
          <a:prstGeom prst="rect">
            <a:avLst/>
          </a:prstGeom>
          <a:noFill/>
        </p:spPr>
        <p:txBody>
          <a:bodyPr wrap="square" rtlCol="0" anchor="t">
            <a:spAutoFit/>
          </a:bodyPr>
          <a:p>
            <a:pPr algn="ct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条件反射</a:t>
            </a:r>
            <a:endParaRPr lang="zh-CN" altLang="en-US" sz="2800" b="1">
              <a:solidFill>
                <a:srgbClr val="FF0000"/>
              </a:solidFill>
              <a:uFillTx/>
              <a:latin typeface="楷体" charset="-122"/>
              <a:ea typeface="楷体" charset="-122"/>
              <a:cs typeface="楷体" charset="-122"/>
              <a:sym typeface="+mn-ea"/>
            </a:endParaRPr>
          </a:p>
        </p:txBody>
      </p:sp>
      <p:sp>
        <p:nvSpPr>
          <p:cNvPr id="12" name="单圆角矩形 11"/>
          <p:cNvSpPr/>
          <p:nvPr/>
        </p:nvSpPr>
        <p:spPr>
          <a:xfrm>
            <a:off x="8292465" y="2077720"/>
            <a:ext cx="3378200" cy="2579370"/>
          </a:xfrm>
          <a:prstGeom prst="round1Rect">
            <a:avLst/>
          </a:prstGeom>
          <a:blipFill rotWithShape="1">
            <a:blip r:embed="rId1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effectLst>
                <a:glow>
                  <a:schemeClr val="accent1">
                    <a:alpha val="100000"/>
                  </a:schemeClr>
                </a:glow>
              </a:effectLst>
            </a:endParaRPr>
          </a:p>
        </p:txBody>
      </p:sp>
      <p:sp>
        <p:nvSpPr>
          <p:cNvPr id="15" name="文本框 14"/>
          <p:cNvSpPr txBox="1"/>
          <p:nvPr>
            <p:custDataLst>
              <p:tags r:id="rId14"/>
            </p:custDataLst>
          </p:nvPr>
        </p:nvSpPr>
        <p:spPr>
          <a:xfrm>
            <a:off x="8292465" y="4027170"/>
            <a:ext cx="3323590" cy="583565"/>
          </a:xfrm>
          <a:prstGeom prst="rect">
            <a:avLst/>
          </a:prstGeom>
          <a:solidFill>
            <a:schemeClr val="bg1">
              <a:alpha val="69000"/>
            </a:schemeClr>
          </a:solidFill>
        </p:spPr>
        <p:txBody>
          <a:bodyPr wrap="square" rtlCol="0">
            <a:spAutoFit/>
          </a:bodyPr>
          <a:p>
            <a:pPr algn="ctr"/>
            <a:r>
              <a:rPr lang="zh-CN" altLang="en-US" sz="3200" b="1">
                <a:latin typeface="楷体" charset="-122"/>
                <a:ea typeface="楷体" charset="-122"/>
              </a:rPr>
              <a:t>谈梅止渴</a:t>
            </a:r>
            <a:endParaRPr lang="zh-CN" altLang="en-US" sz="3200" b="1">
              <a:latin typeface="楷体" charset="-122"/>
              <a:ea typeface="楷体" charset="-122"/>
            </a:endParaRPr>
          </a:p>
        </p:txBody>
      </p:sp>
      <p:sp>
        <p:nvSpPr>
          <p:cNvPr id="22" name="文本框 21"/>
          <p:cNvSpPr txBox="1"/>
          <p:nvPr>
            <p:custDataLst>
              <p:tags r:id="rId15"/>
            </p:custDataLst>
          </p:nvPr>
        </p:nvSpPr>
        <p:spPr>
          <a:xfrm>
            <a:off x="7385050" y="4638358"/>
            <a:ext cx="5137785" cy="583565"/>
          </a:xfrm>
          <a:prstGeom prst="rect">
            <a:avLst/>
          </a:prstGeom>
          <a:noFill/>
        </p:spPr>
        <p:txBody>
          <a:bodyPr wrap="square" rtlCol="0" anchor="t">
            <a:spAutoFit/>
          </a:bodyPr>
          <a:p>
            <a:pPr algn="ct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条件反射</a:t>
            </a:r>
            <a:endParaRPr lang="zh-CN" altLang="en-US" sz="2800" b="1">
              <a:solidFill>
                <a:srgbClr val="FF0000"/>
              </a:solidFill>
              <a:uFillTx/>
              <a:latin typeface="楷体" charset="-122"/>
              <a:ea typeface="楷体" charset="-122"/>
              <a:cs typeface="楷体" charset="-122"/>
              <a:sym typeface="+mn-ea"/>
            </a:endParaRPr>
          </a:p>
        </p:txBody>
      </p:sp>
      <p:grpSp>
        <p:nvGrpSpPr>
          <p:cNvPr id="33" name="组合 32"/>
          <p:cNvGrpSpPr/>
          <p:nvPr/>
        </p:nvGrpSpPr>
        <p:grpSpPr>
          <a:xfrm>
            <a:off x="2911475" y="5095015"/>
            <a:ext cx="2931795" cy="1192755"/>
            <a:chOff x="1994" y="5462"/>
            <a:chExt cx="4617" cy="1878"/>
          </a:xfrm>
        </p:grpSpPr>
        <p:sp>
          <p:nvSpPr>
            <p:cNvPr id="23" name="Line 8"/>
            <p:cNvSpPr/>
            <p:nvPr>
              <p:custDataLst>
                <p:tags r:id="rId16"/>
              </p:custDataLst>
            </p:nvPr>
          </p:nvSpPr>
          <p:spPr>
            <a:xfrm flipH="1">
              <a:off x="2510" y="5462"/>
              <a:ext cx="0" cy="270"/>
            </a:xfrm>
            <a:prstGeom prst="line">
              <a:avLst/>
            </a:prstGeom>
            <a:ln w="28575" cap="flat" cmpd="sng">
              <a:solidFill>
                <a:schemeClr val="tx1"/>
              </a:solidFill>
              <a:prstDash val="solid"/>
              <a:round/>
              <a:headEnd type="none" w="med" len="med"/>
              <a:tailEnd type="none" w="med" len="med"/>
            </a:ln>
          </p:spPr>
          <p:txBody>
            <a:bodyPr/>
            <a:p/>
          </p:txBody>
        </p:sp>
        <p:sp>
          <p:nvSpPr>
            <p:cNvPr id="24" name="Line 9"/>
            <p:cNvSpPr/>
            <p:nvPr>
              <p:custDataLst>
                <p:tags r:id="rId17"/>
              </p:custDataLst>
            </p:nvPr>
          </p:nvSpPr>
          <p:spPr>
            <a:xfrm flipH="1">
              <a:off x="6201" y="5462"/>
              <a:ext cx="0" cy="270"/>
            </a:xfrm>
            <a:prstGeom prst="line">
              <a:avLst/>
            </a:prstGeom>
            <a:ln w="28575" cap="flat" cmpd="sng">
              <a:solidFill>
                <a:schemeClr val="tx1"/>
              </a:solidFill>
              <a:prstDash val="solid"/>
              <a:round/>
              <a:headEnd type="none" w="med" len="med"/>
              <a:tailEnd type="none" w="med" len="med"/>
            </a:ln>
          </p:spPr>
          <p:txBody>
            <a:bodyPr/>
            <a:p/>
          </p:txBody>
        </p:sp>
        <p:sp>
          <p:nvSpPr>
            <p:cNvPr id="29" name="Line 10"/>
            <p:cNvSpPr/>
            <p:nvPr>
              <p:custDataLst>
                <p:tags r:id="rId18"/>
              </p:custDataLst>
            </p:nvPr>
          </p:nvSpPr>
          <p:spPr>
            <a:xfrm>
              <a:off x="2510" y="5732"/>
              <a:ext cx="3690" cy="0"/>
            </a:xfrm>
            <a:prstGeom prst="line">
              <a:avLst/>
            </a:prstGeom>
            <a:ln w="28575" cap="flat" cmpd="sng">
              <a:solidFill>
                <a:schemeClr val="tx1"/>
              </a:solidFill>
              <a:prstDash val="solid"/>
              <a:round/>
              <a:headEnd type="none" w="med" len="med"/>
              <a:tailEnd type="none" w="med" len="med"/>
            </a:ln>
          </p:spPr>
          <p:txBody>
            <a:bodyPr/>
            <a:p/>
          </p:txBody>
        </p:sp>
        <p:sp>
          <p:nvSpPr>
            <p:cNvPr id="30" name="Line 11"/>
            <p:cNvSpPr/>
            <p:nvPr>
              <p:custDataLst>
                <p:tags r:id="rId19"/>
              </p:custDataLst>
            </p:nvPr>
          </p:nvSpPr>
          <p:spPr>
            <a:xfrm flipH="1">
              <a:off x="4311" y="5732"/>
              <a:ext cx="0" cy="270"/>
            </a:xfrm>
            <a:prstGeom prst="line">
              <a:avLst/>
            </a:prstGeom>
            <a:ln w="28575" cap="flat" cmpd="sng">
              <a:solidFill>
                <a:schemeClr val="tx1"/>
              </a:solidFill>
              <a:prstDash val="solid"/>
              <a:round/>
              <a:headEnd type="none" w="med" len="med"/>
              <a:tailEnd type="none" w="med" len="med"/>
            </a:ln>
          </p:spPr>
          <p:txBody>
            <a:bodyPr/>
            <a:p/>
          </p:txBody>
        </p:sp>
        <p:sp>
          <p:nvSpPr>
            <p:cNvPr id="31" name="Text Box 12"/>
            <p:cNvSpPr txBox="1"/>
            <p:nvPr>
              <p:custDataLst>
                <p:tags r:id="rId20"/>
              </p:custDataLst>
            </p:nvPr>
          </p:nvSpPr>
          <p:spPr>
            <a:xfrm>
              <a:off x="1994" y="6019"/>
              <a:ext cx="4617" cy="725"/>
            </a:xfrm>
            <a:prstGeom prst="rect">
              <a:avLst/>
            </a:prstGeom>
            <a:noFill/>
            <a:ln w="9525">
              <a:noFill/>
            </a:ln>
          </p:spPr>
          <p:txBody>
            <a:bodyPr wrap="none" anchor="t">
              <a:spAutoFit/>
            </a:bodyPr>
            <a:p>
              <a:r>
                <a:rPr lang="zh-CN" altLang="en-US" sz="2400" b="1">
                  <a:solidFill>
                    <a:srgbClr val="000000"/>
                  </a:solidFill>
                  <a:latin typeface="黑体" charset="-122"/>
                  <a:ea typeface="黑体" charset="-122"/>
                </a:rPr>
                <a:t>对具体刺激作出反应</a:t>
              </a:r>
              <a:endParaRPr lang="zh-CN" altLang="en-US" sz="2400" b="1">
                <a:solidFill>
                  <a:srgbClr val="000000"/>
                </a:solidFill>
                <a:latin typeface="黑体" charset="-122"/>
                <a:ea typeface="黑体" charset="-122"/>
              </a:endParaRPr>
            </a:p>
          </p:txBody>
        </p:sp>
        <p:sp>
          <p:nvSpPr>
            <p:cNvPr id="32" name="Text Box 15"/>
            <p:cNvSpPr txBox="1"/>
            <p:nvPr>
              <p:custDataLst>
                <p:tags r:id="rId21"/>
              </p:custDataLst>
            </p:nvPr>
          </p:nvSpPr>
          <p:spPr>
            <a:xfrm>
              <a:off x="2717" y="6615"/>
              <a:ext cx="3174" cy="725"/>
            </a:xfrm>
            <a:prstGeom prst="rect">
              <a:avLst/>
            </a:prstGeom>
            <a:noFill/>
            <a:ln w="9525">
              <a:noFill/>
            </a:ln>
          </p:spPr>
          <p:txBody>
            <a:bodyPr wrap="none" anchor="t">
              <a:spAutoFit/>
            </a:bodyPr>
            <a:p>
              <a:pPr eaLnBrk="0" hangingPunct="0">
                <a:buSzTx/>
                <a:buFont typeface="Wingdings 2" panose="05020102010507070707" pitchFamily="18" charset="2"/>
              </a:pPr>
              <a:r>
                <a:rPr lang="zh-CN" altLang="en-US" sz="2400" b="1">
                  <a:solidFill>
                    <a:srgbClr val="FF0000"/>
                  </a:solidFill>
                  <a:latin typeface="黑体" charset="-122"/>
                  <a:ea typeface="黑体" charset="-122"/>
                </a:rPr>
                <a:t>人和动物共有</a:t>
              </a:r>
              <a:endParaRPr lang="zh-CN" altLang="en-US" sz="2400" b="1">
                <a:solidFill>
                  <a:srgbClr val="FF0000"/>
                </a:solidFill>
                <a:latin typeface="黑体" charset="-122"/>
                <a:ea typeface="黑体" charset="-122"/>
              </a:endParaRPr>
            </a:p>
          </p:txBody>
        </p:sp>
      </p:grpSp>
      <p:grpSp>
        <p:nvGrpSpPr>
          <p:cNvPr id="38" name="组合 37"/>
          <p:cNvGrpSpPr/>
          <p:nvPr/>
        </p:nvGrpSpPr>
        <p:grpSpPr>
          <a:xfrm>
            <a:off x="7989570" y="5095240"/>
            <a:ext cx="3949065" cy="1274445"/>
            <a:chOff x="7172" y="4958"/>
            <a:chExt cx="6219" cy="2007"/>
          </a:xfrm>
        </p:grpSpPr>
        <p:sp>
          <p:nvSpPr>
            <p:cNvPr id="34" name="Line 13"/>
            <p:cNvSpPr/>
            <p:nvPr>
              <p:custDataLst>
                <p:tags r:id="rId22"/>
              </p:custDataLst>
            </p:nvPr>
          </p:nvSpPr>
          <p:spPr>
            <a:xfrm>
              <a:off x="10262" y="4958"/>
              <a:ext cx="2" cy="773"/>
            </a:xfrm>
            <a:prstGeom prst="line">
              <a:avLst/>
            </a:prstGeom>
            <a:ln w="28575" cap="flat" cmpd="sng">
              <a:solidFill>
                <a:schemeClr val="tx1"/>
              </a:solidFill>
              <a:prstDash val="solid"/>
              <a:round/>
              <a:headEnd type="none" w="med" len="med"/>
              <a:tailEnd type="none" w="med" len="med"/>
            </a:ln>
          </p:spPr>
          <p:txBody>
            <a:bodyPr/>
            <a:p/>
          </p:txBody>
        </p:sp>
        <p:sp>
          <p:nvSpPr>
            <p:cNvPr id="36" name="Text Box 14"/>
            <p:cNvSpPr txBox="1"/>
            <p:nvPr>
              <p:custDataLst>
                <p:tags r:id="rId23"/>
              </p:custDataLst>
            </p:nvPr>
          </p:nvSpPr>
          <p:spPr>
            <a:xfrm>
              <a:off x="7172" y="5518"/>
              <a:ext cx="6219" cy="899"/>
            </a:xfrm>
            <a:prstGeom prst="rect">
              <a:avLst/>
            </a:prstGeom>
            <a:noFill/>
            <a:ln w="9525">
              <a:noFill/>
            </a:ln>
          </p:spPr>
          <p:txBody>
            <a:bodyPr wrap="square" anchor="t">
              <a:spAutoFit/>
            </a:bodyPr>
            <a:p>
              <a:pPr>
                <a:lnSpc>
                  <a:spcPct val="130000"/>
                </a:lnSpc>
              </a:pPr>
              <a:r>
                <a:rPr lang="zh-CN" altLang="en-US" sz="2400" b="1">
                  <a:solidFill>
                    <a:srgbClr val="000000"/>
                  </a:solidFill>
                  <a:latin typeface="黑体" charset="-122"/>
                  <a:ea typeface="黑体" charset="-122"/>
                </a:rPr>
                <a:t>对抽象的语言文字作出反应</a:t>
              </a:r>
              <a:endParaRPr lang="zh-CN" altLang="en-US" sz="2400" b="1">
                <a:solidFill>
                  <a:srgbClr val="000000"/>
                </a:solidFill>
                <a:latin typeface="黑体" charset="-122"/>
                <a:ea typeface="黑体" charset="-122"/>
              </a:endParaRPr>
            </a:p>
          </p:txBody>
        </p:sp>
        <p:sp>
          <p:nvSpPr>
            <p:cNvPr id="37" name="Text Box 16"/>
            <p:cNvSpPr txBox="1"/>
            <p:nvPr>
              <p:custDataLst>
                <p:tags r:id="rId24"/>
              </p:custDataLst>
            </p:nvPr>
          </p:nvSpPr>
          <p:spPr>
            <a:xfrm>
              <a:off x="8924" y="6240"/>
              <a:ext cx="2693" cy="725"/>
            </a:xfrm>
            <a:prstGeom prst="rect">
              <a:avLst/>
            </a:prstGeom>
            <a:noFill/>
            <a:ln w="9525">
              <a:noFill/>
            </a:ln>
          </p:spPr>
          <p:txBody>
            <a:bodyPr wrap="none" anchor="t">
              <a:spAutoFit/>
            </a:bodyPr>
            <a:p>
              <a:pPr eaLnBrk="0" hangingPunct="0">
                <a:buSzTx/>
                <a:buFont typeface="Wingdings 2" panose="05020102010507070707" pitchFamily="18" charset="2"/>
              </a:pPr>
              <a:r>
                <a:rPr lang="zh-CN" altLang="en-US" sz="2400" b="1">
                  <a:solidFill>
                    <a:srgbClr val="FF0000"/>
                  </a:solidFill>
                  <a:latin typeface="黑体" charset="-122"/>
                  <a:ea typeface="黑体" charset="-122"/>
                </a:rPr>
                <a:t>人类所特有</a:t>
              </a:r>
              <a:endParaRPr lang="zh-CN" altLang="en-US" sz="2400" b="1">
                <a:solidFill>
                  <a:srgbClr val="FF0000"/>
                </a:solidFill>
                <a:latin typeface="黑体" charset="-122"/>
                <a:ea typeface="黑体" charset="-122"/>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ppt_x"/>
                                          </p:val>
                                        </p:tav>
                                        <p:tav tm="100000">
                                          <p:val>
                                            <p:strVal val="#ppt_x"/>
                                          </p:val>
                                        </p:tav>
                                      </p:tavLst>
                                    </p:anim>
                                    <p:anim calcmode="lin" valueType="num">
                                      <p:cBhvr additive="base">
                                        <p:cTn id="18" dur="500" fill="hold"/>
                                        <p:tgtEl>
                                          <p:spTgt spid="10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ldLvl="0" animBg="1"/>
      <p:bldP spid="19" grpId="0" bldLvl="0" animBg="1"/>
      <p:bldP spid="20" grpId="0"/>
      <p:bldP spid="21" grpId="0"/>
      <p:bldP spid="15" grpId="0" bldLvl="0" animBg="1"/>
      <p:bldP spid="22"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8479790" cy="706755"/>
          </a:xfrm>
          <a:prstGeom prst="rect">
            <a:avLst/>
          </a:prstGeom>
          <a:noFill/>
        </p:spPr>
        <p:txBody>
          <a:bodyPr vert="horz" wrap="square" rtlCol="0">
            <a:spAutoFit/>
          </a:bodyPr>
          <a:p>
            <a:pPr>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学生活动</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三——测定</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学习时间</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sp>
        <p:nvSpPr>
          <p:cNvPr id="30730" name="Text Box 10"/>
          <p:cNvSpPr/>
          <p:nvPr>
            <p:custDataLst>
              <p:tags r:id="rId10"/>
            </p:custDataLst>
          </p:nvPr>
        </p:nvSpPr>
        <p:spPr>
          <a:xfrm>
            <a:off x="4768850" y="5556250"/>
            <a:ext cx="2590800" cy="457200"/>
          </a:xfrm>
          <a:prstGeom prst="rect">
            <a:avLst/>
          </a:prstGeom>
          <a:noFill/>
          <a:ln w="9525">
            <a:noFill/>
          </a:ln>
        </p:spPr>
        <p:txBody>
          <a:bodyPr/>
          <a:lstStyle>
            <a:defPPr/>
          </a:lstStyle>
          <a:p>
            <a:pPr algn="ctr" eaLnBrk="0" hangingPunct="0">
              <a:spcBef>
                <a:spcPct val="50000"/>
              </a:spcBef>
            </a:pPr>
            <a:r>
              <a:rPr lang="zh-CN" altLang="en-US" sz="2400">
                <a:solidFill>
                  <a:srgbClr val="000000"/>
                </a:solidFill>
                <a:ea typeface="黑体" charset="-122"/>
              </a:rPr>
              <a:t>一笔画</a:t>
            </a:r>
            <a:endParaRPr lang="zh-CN" altLang="en-US" sz="2400">
              <a:solidFill>
                <a:srgbClr val="000000"/>
              </a:solidFill>
              <a:ea typeface="黑体" charset="-122"/>
            </a:endParaRPr>
          </a:p>
        </p:txBody>
      </p:sp>
      <p:grpSp>
        <p:nvGrpSpPr>
          <p:cNvPr id="36" name="组合 35"/>
          <p:cNvGrpSpPr/>
          <p:nvPr/>
        </p:nvGrpSpPr>
        <p:grpSpPr>
          <a:xfrm>
            <a:off x="1860550" y="2127885"/>
            <a:ext cx="3686810" cy="3173095"/>
            <a:chOff x="3640" y="3294"/>
            <a:chExt cx="5806" cy="4997"/>
          </a:xfrm>
        </p:grpSpPr>
        <p:cxnSp>
          <p:nvCxnSpPr>
            <p:cNvPr id="2" name="直接连接符 1"/>
            <p:cNvCxnSpPr/>
            <p:nvPr/>
          </p:nvCxnSpPr>
          <p:spPr>
            <a:xfrm>
              <a:off x="3640" y="4308"/>
              <a:ext cx="0" cy="3983"/>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3" name="直接连接符 12"/>
            <p:cNvCxnSpPr/>
            <p:nvPr>
              <p:custDataLst>
                <p:tags r:id="rId11"/>
              </p:custDataLst>
            </p:nvPr>
          </p:nvCxnSpPr>
          <p:spPr>
            <a:xfrm>
              <a:off x="3653" y="4308"/>
              <a:ext cx="4095" cy="0"/>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4" name="直接连接符 13"/>
            <p:cNvCxnSpPr/>
            <p:nvPr>
              <p:custDataLst>
                <p:tags r:id="rId12"/>
              </p:custDataLst>
            </p:nvPr>
          </p:nvCxnSpPr>
          <p:spPr>
            <a:xfrm>
              <a:off x="7749" y="4308"/>
              <a:ext cx="0" cy="3970"/>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5" name="直接连接符 14"/>
            <p:cNvCxnSpPr/>
            <p:nvPr>
              <p:custDataLst>
                <p:tags r:id="rId13"/>
              </p:custDataLst>
            </p:nvPr>
          </p:nvCxnSpPr>
          <p:spPr>
            <a:xfrm>
              <a:off x="3640" y="8291"/>
              <a:ext cx="4095" cy="0"/>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6" name="直接连接符 15"/>
            <p:cNvCxnSpPr/>
            <p:nvPr>
              <p:custDataLst>
                <p:tags r:id="rId14"/>
              </p:custDataLst>
            </p:nvPr>
          </p:nvCxnSpPr>
          <p:spPr>
            <a:xfrm flipV="1">
              <a:off x="3654" y="3330"/>
              <a:ext cx="1698" cy="992"/>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7" name="直接连接符 16"/>
            <p:cNvCxnSpPr/>
            <p:nvPr>
              <p:custDataLst>
                <p:tags r:id="rId15"/>
              </p:custDataLst>
            </p:nvPr>
          </p:nvCxnSpPr>
          <p:spPr>
            <a:xfrm flipV="1">
              <a:off x="7748" y="3330"/>
              <a:ext cx="1698" cy="992"/>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18" name="直接连接符 17"/>
            <p:cNvCxnSpPr/>
            <p:nvPr>
              <p:custDataLst>
                <p:tags r:id="rId16"/>
              </p:custDataLst>
            </p:nvPr>
          </p:nvCxnSpPr>
          <p:spPr>
            <a:xfrm>
              <a:off x="5352" y="3294"/>
              <a:ext cx="4095" cy="0"/>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20" name="直接连接符 19"/>
            <p:cNvCxnSpPr/>
            <p:nvPr>
              <p:custDataLst>
                <p:tags r:id="rId17"/>
              </p:custDataLst>
            </p:nvPr>
          </p:nvCxnSpPr>
          <p:spPr>
            <a:xfrm>
              <a:off x="9433" y="3351"/>
              <a:ext cx="0" cy="3970"/>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21" name="直接连接符 20"/>
            <p:cNvCxnSpPr/>
            <p:nvPr>
              <p:custDataLst>
                <p:tags r:id="rId18"/>
              </p:custDataLst>
            </p:nvPr>
          </p:nvCxnSpPr>
          <p:spPr>
            <a:xfrm flipV="1">
              <a:off x="7735" y="7299"/>
              <a:ext cx="1698" cy="992"/>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22" name="直接连接符 21"/>
            <p:cNvCxnSpPr/>
            <p:nvPr>
              <p:custDataLst>
                <p:tags r:id="rId19"/>
              </p:custDataLst>
            </p:nvPr>
          </p:nvCxnSpPr>
          <p:spPr>
            <a:xfrm flipH="1">
              <a:off x="3671" y="4357"/>
              <a:ext cx="4046" cy="3921"/>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cxnSp>
          <p:nvCxnSpPr>
            <p:cNvPr id="23" name="直接连接符 22"/>
            <p:cNvCxnSpPr/>
            <p:nvPr>
              <p:custDataLst>
                <p:tags r:id="rId20"/>
              </p:custDataLst>
            </p:nvPr>
          </p:nvCxnSpPr>
          <p:spPr>
            <a:xfrm>
              <a:off x="3671" y="4357"/>
              <a:ext cx="4015" cy="3827"/>
            </a:xfrm>
            <a:prstGeom prst="line">
              <a:avLst/>
            </a:prstGeom>
            <a:ln w="44450">
              <a:solidFill>
                <a:schemeClr val="tx1"/>
              </a:solidFill>
            </a:ln>
          </p:spPr>
          <p:style>
            <a:lnRef idx="3">
              <a:schemeClr val="accent1"/>
            </a:lnRef>
            <a:fillRef idx="0">
              <a:srgbClr val="FFFFFF"/>
            </a:fillRef>
            <a:effectRef idx="0">
              <a:srgbClr val="FFFFFF"/>
            </a:effectRef>
            <a:fontRef idx="minor">
              <a:schemeClr val="tx1"/>
            </a:fontRef>
          </p:style>
        </p:cxnSp>
      </p:grpSp>
      <p:cxnSp>
        <p:nvCxnSpPr>
          <p:cNvPr id="24" name="直接连接符 23"/>
          <p:cNvCxnSpPr/>
          <p:nvPr/>
        </p:nvCxnSpPr>
        <p:spPr>
          <a:xfrm>
            <a:off x="6608445" y="2756535"/>
            <a:ext cx="0" cy="2529205"/>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25" name="直接连接符 24"/>
          <p:cNvCxnSpPr/>
          <p:nvPr/>
        </p:nvCxnSpPr>
        <p:spPr>
          <a:xfrm>
            <a:off x="6616700" y="2756535"/>
            <a:ext cx="2600325" cy="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26" name="直接连接符 25"/>
          <p:cNvCxnSpPr/>
          <p:nvPr/>
        </p:nvCxnSpPr>
        <p:spPr>
          <a:xfrm>
            <a:off x="9217660" y="2756535"/>
            <a:ext cx="0" cy="252095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27" name="直接连接符 26"/>
          <p:cNvCxnSpPr/>
          <p:nvPr/>
        </p:nvCxnSpPr>
        <p:spPr>
          <a:xfrm>
            <a:off x="6608445" y="5285740"/>
            <a:ext cx="2600325" cy="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28" name="直接连接符 27"/>
          <p:cNvCxnSpPr/>
          <p:nvPr/>
        </p:nvCxnSpPr>
        <p:spPr>
          <a:xfrm flipV="1">
            <a:off x="6617335" y="2135505"/>
            <a:ext cx="1078230" cy="62992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29" name="直接连接符 28"/>
          <p:cNvCxnSpPr/>
          <p:nvPr/>
        </p:nvCxnSpPr>
        <p:spPr>
          <a:xfrm flipV="1">
            <a:off x="9217025" y="2135505"/>
            <a:ext cx="1078230" cy="62992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30" name="直接连接符 29"/>
          <p:cNvCxnSpPr/>
          <p:nvPr/>
        </p:nvCxnSpPr>
        <p:spPr>
          <a:xfrm>
            <a:off x="7695565" y="2112645"/>
            <a:ext cx="2600325" cy="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31" name="直接连接符 30"/>
          <p:cNvCxnSpPr/>
          <p:nvPr/>
        </p:nvCxnSpPr>
        <p:spPr>
          <a:xfrm>
            <a:off x="10287000" y="2148840"/>
            <a:ext cx="0" cy="252095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32" name="直接连接符 31"/>
          <p:cNvCxnSpPr/>
          <p:nvPr/>
        </p:nvCxnSpPr>
        <p:spPr>
          <a:xfrm flipV="1">
            <a:off x="9208770" y="4655820"/>
            <a:ext cx="1078230" cy="629920"/>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33" name="直接连接符 32"/>
          <p:cNvCxnSpPr/>
          <p:nvPr/>
        </p:nvCxnSpPr>
        <p:spPr>
          <a:xfrm flipH="1">
            <a:off x="6628130" y="2787650"/>
            <a:ext cx="2569210" cy="2489835"/>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cxnSp>
        <p:nvCxnSpPr>
          <p:cNvPr id="34" name="直接连接符 33"/>
          <p:cNvCxnSpPr/>
          <p:nvPr/>
        </p:nvCxnSpPr>
        <p:spPr>
          <a:xfrm>
            <a:off x="6628130" y="2787650"/>
            <a:ext cx="2549525" cy="2430145"/>
          </a:xfrm>
          <a:prstGeom prst="line">
            <a:avLst/>
          </a:prstGeom>
          <a:ln w="38100">
            <a:solidFill>
              <a:schemeClr val="tx1"/>
            </a:solidFill>
          </a:ln>
        </p:spPr>
        <p:style>
          <a:lnRef idx="3">
            <a:schemeClr val="accent1"/>
          </a:lnRef>
          <a:fillRef idx="0">
            <a:srgbClr val="FFFFFF"/>
          </a:fillRef>
          <a:effectRef idx="0">
            <a:srgbClr val="FFFFFF"/>
          </a:effectRef>
          <a:fontRef idx="minor">
            <a:schemeClr val="tx1"/>
          </a:fontRef>
        </p:style>
      </p:cxnSp>
      <p:pic>
        <p:nvPicPr>
          <p:cNvPr id="19" name="9fa6c25009496b7164f8afe1dd8b6eef">
            <a:hlinkClick r:id="" action="ppaction://media"/>
          </p:cNvPr>
          <p:cNvPicPr/>
          <p:nvPr>
            <a:videoFile r:link="rId21"/>
            <p:extLst>
              <p:ext uri="{DAA4B4D4-6D71-4841-9C94-3DE7FCFB9230}">
                <p14:media xmlns:p14="http://schemas.microsoft.com/office/powerpoint/2010/main" r:link="rId22"/>
              </p:ext>
            </p:extLst>
          </p:nvPr>
        </p:nvPicPr>
        <p:blipFill>
          <a:blip r:embed="rId23"/>
          <a:stretch>
            <a:fillRect/>
          </a:stretch>
        </p:blipFill>
        <p:spPr>
          <a:xfrm>
            <a:off x="6096000" y="1633220"/>
            <a:ext cx="5207635" cy="39058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000" fill="hold">
                                          <p:stCondLst>
                                            <p:cond delay="0"/>
                                          </p:stCondLst>
                                        </p:cTn>
                                        <p:tgtEl>
                                          <p:spTgt spid="29"/>
                                        </p:tgtEl>
                                        <p:attrNameLst>
                                          <p:attrName>style.visibility</p:attrName>
                                        </p:attrNameLst>
                                      </p:cBhvr>
                                      <p:to>
                                        <p:strVal val="visible"/>
                                      </p:to>
                                    </p:set>
                                    <p:animEffect transition="in" filter="wipe(up)">
                                      <p:cBhvr>
                                        <p:cTn id="12" dur="1000"/>
                                        <p:tgtEl>
                                          <p:spTgt spid="29"/>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000" fill="hold">
                                          <p:stCondLst>
                                            <p:cond delay="0"/>
                                          </p:stCondLst>
                                        </p:cTn>
                                        <p:tgtEl>
                                          <p:spTgt spid="25"/>
                                        </p:tgtEl>
                                        <p:attrNameLst>
                                          <p:attrName>style.visibility</p:attrName>
                                        </p:attrNameLst>
                                      </p:cBhvr>
                                      <p:to>
                                        <p:strVal val="visible"/>
                                      </p:to>
                                    </p:set>
                                    <p:animEffect transition="in" filter="wipe(right)">
                                      <p:cBhvr>
                                        <p:cTn id="16" dur="1000"/>
                                        <p:tgtEl>
                                          <p:spTgt spid="25"/>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000" fill="hold">
                                          <p:stCondLst>
                                            <p:cond delay="0"/>
                                          </p:stCondLst>
                                        </p:cTn>
                                        <p:tgtEl>
                                          <p:spTgt spid="28"/>
                                        </p:tgtEl>
                                        <p:attrNameLst>
                                          <p:attrName>style.visibility</p:attrName>
                                        </p:attrNameLst>
                                      </p:cBhvr>
                                      <p:to>
                                        <p:strVal val="visible"/>
                                      </p:to>
                                    </p:set>
                                    <p:animEffect transition="in" filter="wipe(down)">
                                      <p:cBhvr>
                                        <p:cTn id="20" dur="1000"/>
                                        <p:tgtEl>
                                          <p:spTgt spid="28"/>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000" fill="hold">
                                          <p:stCondLst>
                                            <p:cond delay="0"/>
                                          </p:stCondLst>
                                        </p:cTn>
                                        <p:tgtEl>
                                          <p:spTgt spid="30"/>
                                        </p:tgtEl>
                                        <p:attrNameLst>
                                          <p:attrName>style.visibility</p:attrName>
                                        </p:attrNameLst>
                                      </p:cBhvr>
                                      <p:to>
                                        <p:strVal val="visible"/>
                                      </p:to>
                                    </p:set>
                                    <p:animEffect transition="in" filter="wipe(left)">
                                      <p:cBhvr>
                                        <p:cTn id="24" dur="1000"/>
                                        <p:tgtEl>
                                          <p:spTgt spid="30"/>
                                        </p:tgtEl>
                                      </p:cBhvr>
                                    </p:animEffect>
                                  </p:childTnLst>
                                </p:cTn>
                              </p:par>
                            </p:childTnLst>
                          </p:cTn>
                        </p:par>
                        <p:par>
                          <p:cTn id="25" fill="hold">
                            <p:stCondLst>
                              <p:cond delay="4000"/>
                            </p:stCondLst>
                            <p:childTnLst>
                              <p:par>
                                <p:cTn id="26" presetID="22" presetClass="entr" presetSubtype="1" fill="hold" nodeType="afterEffect">
                                  <p:stCondLst>
                                    <p:cond delay="0"/>
                                  </p:stCondLst>
                                  <p:childTnLst>
                                    <p:set>
                                      <p:cBhvr>
                                        <p:cTn id="27" dur="1000" fill="hold">
                                          <p:stCondLst>
                                            <p:cond delay="0"/>
                                          </p:stCondLst>
                                        </p:cTn>
                                        <p:tgtEl>
                                          <p:spTgt spid="31"/>
                                        </p:tgtEl>
                                        <p:attrNameLst>
                                          <p:attrName>style.visibility</p:attrName>
                                        </p:attrNameLst>
                                      </p:cBhvr>
                                      <p:to>
                                        <p:strVal val="visible"/>
                                      </p:to>
                                    </p:set>
                                    <p:animEffect transition="in" filter="wipe(up)">
                                      <p:cBhvr>
                                        <p:cTn id="28" dur="1000"/>
                                        <p:tgtEl>
                                          <p:spTgt spid="31"/>
                                        </p:tgtEl>
                                      </p:cBhvr>
                                    </p:animEffect>
                                  </p:childTnLst>
                                </p:cTn>
                              </p:par>
                            </p:childTnLst>
                          </p:cTn>
                        </p:par>
                        <p:par>
                          <p:cTn id="29" fill="hold">
                            <p:stCondLst>
                              <p:cond delay="5000"/>
                            </p:stCondLst>
                            <p:childTnLst>
                              <p:par>
                                <p:cTn id="30" presetID="22" presetClass="entr" presetSubtype="2" fill="hold" nodeType="afterEffect">
                                  <p:stCondLst>
                                    <p:cond delay="0"/>
                                  </p:stCondLst>
                                  <p:childTnLst>
                                    <p:set>
                                      <p:cBhvr>
                                        <p:cTn id="31" dur="1000" fill="hold">
                                          <p:stCondLst>
                                            <p:cond delay="0"/>
                                          </p:stCondLst>
                                        </p:cTn>
                                        <p:tgtEl>
                                          <p:spTgt spid="32"/>
                                        </p:tgtEl>
                                        <p:attrNameLst>
                                          <p:attrName>style.visibility</p:attrName>
                                        </p:attrNameLst>
                                      </p:cBhvr>
                                      <p:to>
                                        <p:strVal val="visible"/>
                                      </p:to>
                                    </p:set>
                                    <p:animEffect transition="in" filter="wipe(right)">
                                      <p:cBhvr>
                                        <p:cTn id="32" dur="1000"/>
                                        <p:tgtEl>
                                          <p:spTgt spid="32"/>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000" fill="hold">
                                          <p:stCondLst>
                                            <p:cond delay="0"/>
                                          </p:stCondLst>
                                        </p:cTn>
                                        <p:tgtEl>
                                          <p:spTgt spid="26"/>
                                        </p:tgtEl>
                                        <p:attrNameLst>
                                          <p:attrName>style.visibility</p:attrName>
                                        </p:attrNameLst>
                                      </p:cBhvr>
                                      <p:to>
                                        <p:strVal val="visible"/>
                                      </p:to>
                                    </p:set>
                                    <p:animEffect transition="in" filter="wipe(down)">
                                      <p:cBhvr>
                                        <p:cTn id="36" dur="1000"/>
                                        <p:tgtEl>
                                          <p:spTgt spid="26"/>
                                        </p:tgtEl>
                                      </p:cBhvr>
                                    </p:animEffect>
                                  </p:childTnLst>
                                </p:cTn>
                              </p:par>
                            </p:childTnLst>
                          </p:cTn>
                        </p:par>
                        <p:par>
                          <p:cTn id="37" fill="hold">
                            <p:stCondLst>
                              <p:cond delay="7000"/>
                            </p:stCondLst>
                            <p:childTnLst>
                              <p:par>
                                <p:cTn id="38" presetID="22" presetClass="entr" presetSubtype="2" fill="hold" nodeType="afterEffect">
                                  <p:stCondLst>
                                    <p:cond delay="0"/>
                                  </p:stCondLst>
                                  <p:childTnLst>
                                    <p:set>
                                      <p:cBhvr>
                                        <p:cTn id="39" dur="1000" fill="hold">
                                          <p:stCondLst>
                                            <p:cond delay="0"/>
                                          </p:stCondLst>
                                        </p:cTn>
                                        <p:tgtEl>
                                          <p:spTgt spid="33"/>
                                        </p:tgtEl>
                                        <p:attrNameLst>
                                          <p:attrName>style.visibility</p:attrName>
                                        </p:attrNameLst>
                                      </p:cBhvr>
                                      <p:to>
                                        <p:strVal val="visible"/>
                                      </p:to>
                                    </p:set>
                                    <p:animEffect transition="in" filter="wipe(right)">
                                      <p:cBhvr>
                                        <p:cTn id="40" dur="1000"/>
                                        <p:tgtEl>
                                          <p:spTgt spid="33"/>
                                        </p:tgtEl>
                                      </p:cBhvr>
                                    </p:animEffect>
                                  </p:childTnLst>
                                </p:cTn>
                              </p:par>
                            </p:childTnLst>
                          </p:cTn>
                        </p:par>
                        <p:par>
                          <p:cTn id="41" fill="hold">
                            <p:stCondLst>
                              <p:cond delay="8000"/>
                            </p:stCondLst>
                            <p:childTnLst>
                              <p:par>
                                <p:cTn id="42" presetID="22" presetClass="entr" presetSubtype="4" fill="hold" nodeType="afterEffect">
                                  <p:stCondLst>
                                    <p:cond delay="0"/>
                                  </p:stCondLst>
                                  <p:childTnLst>
                                    <p:set>
                                      <p:cBhvr>
                                        <p:cTn id="43" dur="1000" fill="hold">
                                          <p:stCondLst>
                                            <p:cond delay="0"/>
                                          </p:stCondLst>
                                        </p:cTn>
                                        <p:tgtEl>
                                          <p:spTgt spid="24"/>
                                        </p:tgtEl>
                                        <p:attrNameLst>
                                          <p:attrName>style.visibility</p:attrName>
                                        </p:attrNameLst>
                                      </p:cBhvr>
                                      <p:to>
                                        <p:strVal val="visible"/>
                                      </p:to>
                                    </p:set>
                                    <p:animEffect transition="in" filter="wipe(down)">
                                      <p:cBhvr>
                                        <p:cTn id="44" dur="1000"/>
                                        <p:tgtEl>
                                          <p:spTgt spid="24"/>
                                        </p:tgtEl>
                                      </p:cBhvr>
                                    </p:animEffect>
                                  </p:childTnLst>
                                </p:cTn>
                              </p:par>
                            </p:childTnLst>
                          </p:cTn>
                        </p:par>
                        <p:par>
                          <p:cTn id="45" fill="hold">
                            <p:stCondLst>
                              <p:cond delay="9000"/>
                            </p:stCondLst>
                            <p:childTnLst>
                              <p:par>
                                <p:cTn id="46" presetID="22" presetClass="entr" presetSubtype="8" fill="hold" nodeType="afterEffect">
                                  <p:stCondLst>
                                    <p:cond delay="0"/>
                                  </p:stCondLst>
                                  <p:childTnLst>
                                    <p:set>
                                      <p:cBhvr>
                                        <p:cTn id="47" dur="1000" fill="hold">
                                          <p:stCondLst>
                                            <p:cond delay="0"/>
                                          </p:stCondLst>
                                        </p:cTn>
                                        <p:tgtEl>
                                          <p:spTgt spid="34"/>
                                        </p:tgtEl>
                                        <p:attrNameLst>
                                          <p:attrName>style.visibility</p:attrName>
                                        </p:attrNameLst>
                                      </p:cBhvr>
                                      <p:to>
                                        <p:strVal val="visible"/>
                                      </p:to>
                                    </p:set>
                                    <p:animEffect transition="in" filter="wipe(left)">
                                      <p:cBhvr>
                                        <p:cTn id="48" dur="1000"/>
                                        <p:tgtEl>
                                          <p:spTgt spid="34"/>
                                        </p:tgtEl>
                                      </p:cBhvr>
                                    </p:animEffect>
                                  </p:childTnLst>
                                </p:cTn>
                              </p:par>
                            </p:childTnLst>
                          </p:cTn>
                        </p:par>
                        <p:par>
                          <p:cTn id="49" fill="hold">
                            <p:stCondLst>
                              <p:cond delay="10000"/>
                            </p:stCondLst>
                            <p:childTnLst>
                              <p:par>
                                <p:cTn id="50" presetID="22" presetClass="entr" presetSubtype="2" fill="hold" nodeType="afterEffect">
                                  <p:stCondLst>
                                    <p:cond delay="0"/>
                                  </p:stCondLst>
                                  <p:childTnLst>
                                    <p:set>
                                      <p:cBhvr>
                                        <p:cTn id="51" dur="1000" fill="hold">
                                          <p:stCondLst>
                                            <p:cond delay="0"/>
                                          </p:stCondLst>
                                        </p:cTn>
                                        <p:tgtEl>
                                          <p:spTgt spid="27"/>
                                        </p:tgtEl>
                                        <p:attrNameLst>
                                          <p:attrName>style.visibility</p:attrName>
                                        </p:attrNameLst>
                                      </p:cBhvr>
                                      <p:to>
                                        <p:strVal val="visible"/>
                                      </p:to>
                                    </p:set>
                                    <p:animEffect transition="in" filter="wipe(right)">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53" fill="hold" display="1">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8305800" cy="706755"/>
          </a:xfrm>
          <a:prstGeom prst="rect">
            <a:avLst/>
          </a:prstGeom>
          <a:noFill/>
        </p:spPr>
        <p:txBody>
          <a:bodyPr vert="horz" wrap="square" rtlCol="0">
            <a:spAutoFit/>
          </a:bodyPr>
          <a:p>
            <a:pPr>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学生活动</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三——测定学习时间</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graphicFrame>
        <p:nvGraphicFramePr>
          <p:cNvPr id="32770" name="Object 2"/>
          <p:cNvGraphicFramePr/>
          <p:nvPr>
            <p:custDataLst>
              <p:tags r:id="rId10"/>
            </p:custDataLst>
          </p:nvPr>
        </p:nvGraphicFramePr>
        <p:xfrm>
          <a:off x="1284605" y="1851025"/>
          <a:ext cx="9851390" cy="2188210"/>
        </p:xfrm>
        <a:graphic>
          <a:graphicData uri="http://schemas.openxmlformats.org/presentationml/2006/ole">
            <mc:AlternateContent xmlns:mc="http://schemas.openxmlformats.org/markup-compatibility/2006">
              <mc:Choice xmlns:v="urn:schemas-microsoft-com:vml" Requires="v">
                <p:oleObj spid="_x0000_s1025" name="" r:id="rId11" imgW="5056505" imgH="791210" progId="">
                  <p:embed/>
                </p:oleObj>
              </mc:Choice>
              <mc:Fallback>
                <p:oleObj name="" r:id="rId11" imgW="5056505" imgH="791210" progId="">
                  <p:embed/>
                  <p:pic>
                    <p:nvPicPr>
                      <p:cNvPr id="0" name="OLE substitute image" descr="image53"/>
                      <p:cNvPicPr/>
                      <p:nvPr/>
                    </p:nvPicPr>
                    <p:blipFill>
                      <a:blip r:embed="rId12">
                        <a:clrChange>
                          <a:clrFrom>
                            <a:srgbClr val="F2EAEA"/>
                          </a:clrFrom>
                          <a:clrTo>
                            <a:srgbClr val="F2EAEA">
                              <a:alpha val="0"/>
                            </a:srgbClr>
                          </a:clrTo>
                        </a:clrChange>
                      </a:blip>
                      <a:stretch>
                        <a:fillRect/>
                      </a:stretch>
                    </p:blipFill>
                    <p:spPr>
                      <a:xfrm>
                        <a:off x="1284605" y="1851025"/>
                        <a:ext cx="9851390" cy="2188210"/>
                      </a:xfrm>
                      <a:prstGeom prst="rect">
                        <a:avLst/>
                      </a:prstGeom>
                      <a:noFill/>
                      <a:ln w="38100">
                        <a:noFill/>
                      </a:ln>
                    </p:spPr>
                  </p:pic>
                </p:oleObj>
              </mc:Fallback>
            </mc:AlternateContent>
          </a:graphicData>
        </a:graphic>
      </p:graphicFrame>
      <p:sp>
        <p:nvSpPr>
          <p:cNvPr id="32771" name="Text Box 4"/>
          <p:cNvSpPr/>
          <p:nvPr>
            <p:custDataLst>
              <p:tags r:id="rId13"/>
            </p:custDataLst>
          </p:nvPr>
        </p:nvSpPr>
        <p:spPr>
          <a:xfrm>
            <a:off x="3036570" y="1315085"/>
            <a:ext cx="6118225" cy="885825"/>
          </a:xfrm>
          <a:prstGeom prst="rect">
            <a:avLst/>
          </a:prstGeom>
          <a:noFill/>
          <a:ln w="9525">
            <a:noFill/>
          </a:ln>
        </p:spPr>
        <p:txBody>
          <a:bodyPr/>
          <a:lstStyle>
            <a:defPPr/>
          </a:lstStyle>
          <a:p>
            <a:pPr algn="ctr" eaLnBrk="0" hangingPunct="0">
              <a:spcBef>
                <a:spcPct val="50000"/>
              </a:spcBef>
            </a:pPr>
            <a:r>
              <a:rPr lang="zh-CN" altLang="en-US" sz="2000" b="1">
                <a:solidFill>
                  <a:schemeClr val="tx1">
                    <a:lumMod val="65000"/>
                    <a:lumOff val="35000"/>
                  </a:schemeClr>
                </a:solidFill>
                <a:latin typeface="方正少儿_GBK" panose="03000509000000000000" charset="-122"/>
                <a:ea typeface="方正少儿_GBK" panose="03000509000000000000" charset="-122"/>
              </a:rPr>
              <a:t>学习时间记录表</a:t>
            </a:r>
            <a:endParaRPr lang="zh-CN" altLang="en-US" sz="2000" b="1">
              <a:solidFill>
                <a:schemeClr val="tx1">
                  <a:lumMod val="65000"/>
                  <a:lumOff val="35000"/>
                </a:schemeClr>
              </a:solidFill>
              <a:latin typeface="方正少儿_GBK" panose="03000509000000000000" charset="-122"/>
              <a:ea typeface="方正少儿_GBK" panose="03000509000000000000" charset="-122"/>
            </a:endParaRPr>
          </a:p>
        </p:txBody>
      </p:sp>
      <p:sp>
        <p:nvSpPr>
          <p:cNvPr id="32773" name="Text Box 7"/>
          <p:cNvSpPr/>
          <p:nvPr>
            <p:custDataLst>
              <p:tags r:id="rId14"/>
            </p:custDataLst>
          </p:nvPr>
        </p:nvSpPr>
        <p:spPr>
          <a:xfrm>
            <a:off x="1878965" y="4210685"/>
            <a:ext cx="8305800" cy="523875"/>
          </a:xfrm>
          <a:prstGeom prst="rect">
            <a:avLst/>
          </a:prstGeom>
          <a:noFill/>
          <a:ln w="9525">
            <a:noFill/>
          </a:ln>
        </p:spPr>
        <p:txBody>
          <a:bodyPr/>
          <a:lstStyle>
            <a:defPPr/>
          </a:lstStyle>
          <a:p>
            <a:pPr eaLnBrk="0" hangingPunct="0">
              <a:spcBef>
                <a:spcPct val="50000"/>
              </a:spcBef>
            </a:pPr>
            <a:r>
              <a:rPr lang="zh-CN" altLang="en-US" sz="3600" b="1" dirty="0">
                <a:solidFill>
                  <a:srgbClr val="FF0000"/>
                </a:solidFill>
                <a:latin typeface="黑体" charset="-122"/>
                <a:ea typeface="黑体" charset="-122"/>
              </a:rPr>
              <a:t>经过多次练习，完成反射活动的时间就会逐渐缩短。</a:t>
            </a:r>
            <a:endParaRPr lang="zh-CN" altLang="en-US" sz="3600" b="1" dirty="0">
              <a:solidFill>
                <a:srgbClr val="FF0000"/>
              </a:solidFill>
              <a:latin typeface="黑体" charset="-122"/>
              <a:ea typeface="黑体" charset="-122"/>
            </a:endParaRPr>
          </a:p>
        </p:txBody>
      </p:sp>
      <p:sp>
        <p:nvSpPr>
          <p:cNvPr id="57" name="椭圆 56"/>
          <p:cNvSpPr/>
          <p:nvPr>
            <p:custDataLst>
              <p:tags r:id="rId15"/>
            </p:custDataLst>
          </p:nvPr>
        </p:nvSpPr>
        <p:spPr>
          <a:xfrm>
            <a:off x="1478280" y="6164580"/>
            <a:ext cx="147320" cy="14732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lstStyle>
          <a:p>
            <a:pPr algn="ctr"/>
            <a:endParaRPr lang="zh-CN" altLang="en-US"/>
          </a:p>
        </p:txBody>
      </p:sp>
      <p:sp>
        <p:nvSpPr>
          <p:cNvPr id="2" name="矩形 1"/>
          <p:cNvSpPr/>
          <p:nvPr/>
        </p:nvSpPr>
        <p:spPr>
          <a:xfrm>
            <a:off x="612140" y="3359150"/>
            <a:ext cx="10709910" cy="71183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pPr>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四、人类特有的条件反射</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pic>
        <p:nvPicPr>
          <p:cNvPr id="2" name="图片 1" descr="2dedf4dda5a8c12ef3a59dcb7cd9e6be"/>
          <p:cNvPicPr>
            <a:picLocks noChangeAspect="1"/>
          </p:cNvPicPr>
          <p:nvPr/>
        </p:nvPicPr>
        <p:blipFill>
          <a:blip r:embed="rId10"/>
          <a:stretch>
            <a:fillRect/>
          </a:stretch>
        </p:blipFill>
        <p:spPr>
          <a:xfrm>
            <a:off x="700405" y="1204595"/>
            <a:ext cx="6614795" cy="4403725"/>
          </a:xfrm>
          <a:prstGeom prst="rect">
            <a:avLst/>
          </a:prstGeom>
        </p:spPr>
      </p:pic>
      <p:sp>
        <p:nvSpPr>
          <p:cNvPr id="13" name="文本框 12"/>
          <p:cNvSpPr txBox="1"/>
          <p:nvPr/>
        </p:nvSpPr>
        <p:spPr>
          <a:xfrm>
            <a:off x="1888490" y="5711190"/>
            <a:ext cx="4979670" cy="583565"/>
          </a:xfrm>
          <a:prstGeom prst="rect">
            <a:avLst/>
          </a:prstGeom>
          <a:noFill/>
        </p:spPr>
        <p:txBody>
          <a:bodyPr wrap="square" rtlCol="0">
            <a:spAutoFit/>
          </a:bodyPr>
          <a:p>
            <a:r>
              <a:rPr lang="zh-CN" altLang="en-US" sz="3200" b="1">
                <a:latin typeface="宋体" pitchFamily="2" charset="-122"/>
                <a:ea typeface="宋体" pitchFamily="2" charset="-122"/>
              </a:rPr>
              <a:t>艾宾浩斯遗忘曲线</a:t>
            </a:r>
            <a:endParaRPr lang="zh-CN" altLang="en-US" sz="3200" b="1">
              <a:latin typeface="宋体" pitchFamily="2" charset="-122"/>
              <a:ea typeface="宋体" pitchFamily="2" charset="-122"/>
            </a:endParaRPr>
          </a:p>
        </p:txBody>
      </p:sp>
      <p:sp>
        <p:nvSpPr>
          <p:cNvPr id="18" name="圆角矩形 17"/>
          <p:cNvSpPr/>
          <p:nvPr/>
        </p:nvSpPr>
        <p:spPr>
          <a:xfrm>
            <a:off x="7531735" y="1440815"/>
            <a:ext cx="4002405" cy="4511040"/>
          </a:xfrm>
          <a:prstGeom prst="roundRect">
            <a:avLst>
              <a:gd name="adj" fmla="val 12165"/>
            </a:avLst>
          </a:prstGeom>
          <a:solidFill>
            <a:schemeClr val="bg1"/>
          </a:solidFill>
          <a:ln w="19050">
            <a:solidFill>
              <a:schemeClr val="tx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7799070" y="2001520"/>
            <a:ext cx="3571875" cy="3485515"/>
          </a:xfrm>
          <a:prstGeom prst="rect">
            <a:avLst/>
          </a:prstGeom>
          <a:noFill/>
        </p:spPr>
        <p:txBody>
          <a:bodyPr wrap="square" rtlCol="0">
            <a:noAutofit/>
          </a:bodyPr>
          <a:p>
            <a:r>
              <a:rPr lang="zh-CN" altLang="en-US" sz="4000" b="1">
                <a:latin typeface="宋体" pitchFamily="2" charset="-122"/>
                <a:ea typeface="宋体" pitchFamily="2" charset="-122"/>
              </a:rPr>
              <a:t>想要学到的知识获得巩固，需要不断</a:t>
            </a:r>
            <a:r>
              <a:rPr lang="zh-CN" altLang="en-US" sz="4000" b="1">
                <a:solidFill>
                  <a:srgbClr val="FF0000"/>
                </a:solidFill>
                <a:latin typeface="宋体" pitchFamily="2" charset="-122"/>
                <a:ea typeface="宋体" pitchFamily="2" charset="-122"/>
              </a:rPr>
              <a:t>复习强化</a:t>
            </a:r>
            <a:r>
              <a:rPr lang="zh-CN" altLang="en-US" sz="4000" b="1">
                <a:latin typeface="宋体" pitchFamily="2" charset="-122"/>
                <a:ea typeface="宋体" pitchFamily="2" charset="-122"/>
              </a:rPr>
              <a:t>，防止条件反射的消退。</a:t>
            </a:r>
            <a:endParaRPr lang="en-US" altLang="zh-CN" sz="4000" b="1">
              <a:latin typeface="宋体" pitchFamily="2" charset="-122"/>
              <a:ea typeface="宋体"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pPr lvl="0" algn="l">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课堂小结</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sp>
        <p:nvSpPr>
          <p:cNvPr id="15" name="弧形 14"/>
          <p:cNvSpPr/>
          <p:nvPr/>
        </p:nvSpPr>
        <p:spPr>
          <a:xfrm rot="20880000">
            <a:off x="2973070" y="2555558"/>
            <a:ext cx="2118360" cy="1525905"/>
          </a:xfrm>
          <a:prstGeom prst="arc">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18" name="组合 17"/>
          <p:cNvGrpSpPr/>
          <p:nvPr/>
        </p:nvGrpSpPr>
        <p:grpSpPr>
          <a:xfrm>
            <a:off x="2891155" y="2262188"/>
            <a:ext cx="1336675" cy="547370"/>
            <a:chOff x="9788" y="4098"/>
            <a:chExt cx="2105" cy="862"/>
          </a:xfrm>
        </p:grpSpPr>
        <p:grpSp>
          <p:nvGrpSpPr>
            <p:cNvPr id="24" name="组合 23"/>
            <p:cNvGrpSpPr/>
            <p:nvPr/>
          </p:nvGrpSpPr>
          <p:grpSpPr>
            <a:xfrm>
              <a:off x="9788" y="4181"/>
              <a:ext cx="2092" cy="755"/>
              <a:chOff x="9764" y="3989"/>
              <a:chExt cx="2092" cy="755"/>
            </a:xfrm>
          </p:grpSpPr>
          <p:sp>
            <p:nvSpPr>
              <p:cNvPr id="25" name="圆角矩形 24"/>
              <p:cNvSpPr/>
              <p:nvPr/>
            </p:nvSpPr>
            <p:spPr>
              <a:xfrm>
                <a:off x="9764" y="3989"/>
                <a:ext cx="2092" cy="755"/>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9967" y="4211"/>
                <a:ext cx="283" cy="2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20" name="文本框 19"/>
            <p:cNvSpPr txBox="1"/>
            <p:nvPr/>
          </p:nvSpPr>
          <p:spPr>
            <a:xfrm>
              <a:off x="10202" y="4098"/>
              <a:ext cx="1691"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反射</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17" name="弧形 16"/>
          <p:cNvSpPr/>
          <p:nvPr/>
        </p:nvSpPr>
        <p:spPr>
          <a:xfrm rot="720000" flipH="1">
            <a:off x="6508115" y="2522538"/>
            <a:ext cx="2118360" cy="1525905"/>
          </a:xfrm>
          <a:prstGeom prst="arc">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19" name="组合 18"/>
          <p:cNvGrpSpPr/>
          <p:nvPr/>
        </p:nvGrpSpPr>
        <p:grpSpPr>
          <a:xfrm>
            <a:off x="7342505" y="2262188"/>
            <a:ext cx="1780540" cy="547370"/>
            <a:chOff x="9788" y="4098"/>
            <a:chExt cx="2804" cy="862"/>
          </a:xfrm>
        </p:grpSpPr>
        <p:grpSp>
          <p:nvGrpSpPr>
            <p:cNvPr id="21" name="组合 20"/>
            <p:cNvGrpSpPr/>
            <p:nvPr/>
          </p:nvGrpSpPr>
          <p:grpSpPr>
            <a:xfrm>
              <a:off x="9788" y="4181"/>
              <a:ext cx="2659" cy="755"/>
              <a:chOff x="9764" y="3989"/>
              <a:chExt cx="2659" cy="755"/>
            </a:xfrm>
          </p:grpSpPr>
          <p:sp>
            <p:nvSpPr>
              <p:cNvPr id="22" name="圆角矩形 21"/>
              <p:cNvSpPr/>
              <p:nvPr/>
            </p:nvSpPr>
            <p:spPr>
              <a:xfrm>
                <a:off x="9764" y="3989"/>
                <a:ext cx="2659" cy="755"/>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椭圆 22"/>
              <p:cNvSpPr/>
              <p:nvPr/>
            </p:nvSpPr>
            <p:spPr>
              <a:xfrm>
                <a:off x="9967" y="4211"/>
                <a:ext cx="283" cy="2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27" name="文本框 26"/>
            <p:cNvSpPr txBox="1"/>
            <p:nvPr/>
          </p:nvSpPr>
          <p:spPr>
            <a:xfrm>
              <a:off x="10202" y="4098"/>
              <a:ext cx="2390"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反射弧</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35" name="弧形 34"/>
          <p:cNvSpPr/>
          <p:nvPr/>
        </p:nvSpPr>
        <p:spPr>
          <a:xfrm rot="20760000" flipH="1">
            <a:off x="4302760" y="4278630"/>
            <a:ext cx="2373630" cy="1454785"/>
          </a:xfrm>
          <a:prstGeom prst="arc">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36" name="组合 35"/>
          <p:cNvGrpSpPr/>
          <p:nvPr/>
        </p:nvGrpSpPr>
        <p:grpSpPr>
          <a:xfrm>
            <a:off x="4731385" y="2401570"/>
            <a:ext cx="2393950" cy="2087880"/>
            <a:chOff x="6438" y="3958"/>
            <a:chExt cx="3770" cy="3288"/>
          </a:xfrm>
        </p:grpSpPr>
        <p:sp>
          <p:nvSpPr>
            <p:cNvPr id="37" name="椭圆 36"/>
            <p:cNvSpPr/>
            <p:nvPr/>
          </p:nvSpPr>
          <p:spPr>
            <a:xfrm>
              <a:off x="6679" y="3958"/>
              <a:ext cx="3288" cy="3288"/>
            </a:xfrm>
            <a:prstGeom prst="ellipse">
              <a:avLst/>
            </a:prstGeom>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文本框 37"/>
            <p:cNvSpPr txBox="1"/>
            <p:nvPr/>
          </p:nvSpPr>
          <p:spPr>
            <a:xfrm>
              <a:off x="6438" y="4247"/>
              <a:ext cx="3770" cy="2470"/>
            </a:xfrm>
            <a:prstGeom prst="rect">
              <a:avLst/>
            </a:prstGeom>
            <a:noFill/>
          </p:spPr>
          <p:txBody>
            <a:bodyPr vert="horz" wrap="square" rtlCol="0">
              <a:spAutoFit/>
            </a:bodyPr>
            <a:p>
              <a:pPr lvl="0" indent="0" algn="ctr" fontAlgn="auto">
                <a:lnSpc>
                  <a:spcPct val="150000"/>
                </a:lnSpc>
                <a:buClrTx/>
                <a:buSzTx/>
                <a:buFontTx/>
              </a:pPr>
              <a:r>
                <a:rPr lang="zh-CN" altLang="en-US" sz="3200" b="1" dirty="0">
                  <a:solidFill>
                    <a:schemeClr val="bg1"/>
                  </a:solidFill>
                  <a:latin typeface="站酷快乐体" panose="02010600030101010101" charset="-128"/>
                  <a:ea typeface="站酷快乐体" panose="02010600030101010101" charset="-128"/>
                  <a:cs typeface="站酷快乐体" panose="02010600030101010101" charset="-128"/>
                  <a:sym typeface="+mn-ea"/>
                </a:rPr>
                <a:t>神经调节</a:t>
              </a:r>
              <a:endParaRPr lang="zh-CN" altLang="en-US" sz="3200" b="1" dirty="0">
                <a:solidFill>
                  <a:schemeClr val="bg1"/>
                </a:solidFill>
                <a:latin typeface="站酷快乐体" panose="02010600030101010101" charset="-128"/>
                <a:ea typeface="站酷快乐体" panose="02010600030101010101" charset="-128"/>
                <a:cs typeface="站酷快乐体" panose="02010600030101010101" charset="-128"/>
                <a:sym typeface="+mn-ea"/>
              </a:endParaRPr>
            </a:p>
            <a:p>
              <a:pPr lvl="0" indent="0" algn="ctr" fontAlgn="auto">
                <a:lnSpc>
                  <a:spcPct val="150000"/>
                </a:lnSpc>
                <a:buClrTx/>
                <a:buSzTx/>
                <a:buFontTx/>
              </a:pPr>
              <a:r>
                <a:rPr lang="zh-CN" altLang="en-US" sz="3200" b="1" dirty="0">
                  <a:solidFill>
                    <a:schemeClr val="bg1"/>
                  </a:solidFill>
                  <a:latin typeface="站酷快乐体" panose="02010600030101010101" charset="-128"/>
                  <a:ea typeface="站酷快乐体" panose="02010600030101010101" charset="-128"/>
                  <a:cs typeface="站酷快乐体" panose="02010600030101010101" charset="-128"/>
                  <a:sym typeface="+mn-ea"/>
                </a:rPr>
                <a:t>的基本方式</a:t>
              </a:r>
              <a:endParaRPr lang="zh-CN" altLang="en-US" sz="3200" b="1" dirty="0">
                <a:solidFill>
                  <a:schemeClr val="bg1"/>
                </a:solidFill>
                <a:latin typeface="站酷快乐体" panose="02010600030101010101" charset="-128"/>
                <a:ea typeface="站酷快乐体" panose="02010600030101010101" charset="-128"/>
                <a:cs typeface="站酷快乐体" panose="02010600030101010101" charset="-128"/>
                <a:sym typeface="+mn-ea"/>
              </a:endParaRPr>
            </a:p>
          </p:txBody>
        </p:sp>
      </p:grpSp>
      <p:grpSp>
        <p:nvGrpSpPr>
          <p:cNvPr id="39" name="组合 38"/>
          <p:cNvGrpSpPr/>
          <p:nvPr/>
        </p:nvGrpSpPr>
        <p:grpSpPr>
          <a:xfrm>
            <a:off x="2891155" y="5234623"/>
            <a:ext cx="2706370" cy="547370"/>
            <a:chOff x="9095" y="8078"/>
            <a:chExt cx="4262" cy="862"/>
          </a:xfrm>
        </p:grpSpPr>
        <p:grpSp>
          <p:nvGrpSpPr>
            <p:cNvPr id="40" name="组合 39"/>
            <p:cNvGrpSpPr/>
            <p:nvPr/>
          </p:nvGrpSpPr>
          <p:grpSpPr>
            <a:xfrm rot="0">
              <a:off x="9095" y="8161"/>
              <a:ext cx="4118" cy="755"/>
              <a:chOff x="9764" y="3989"/>
              <a:chExt cx="4118" cy="755"/>
            </a:xfrm>
          </p:grpSpPr>
          <p:sp>
            <p:nvSpPr>
              <p:cNvPr id="41" name="圆角矩形 40"/>
              <p:cNvSpPr/>
              <p:nvPr/>
            </p:nvSpPr>
            <p:spPr>
              <a:xfrm>
                <a:off x="9764" y="3989"/>
                <a:ext cx="4118" cy="755"/>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9967" y="4211"/>
                <a:ext cx="283" cy="28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43" name="文本框 42"/>
            <p:cNvSpPr txBox="1"/>
            <p:nvPr/>
          </p:nvSpPr>
          <p:spPr>
            <a:xfrm>
              <a:off x="9545" y="8078"/>
              <a:ext cx="3812"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反射的类型</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44" name="左大括号 43"/>
          <p:cNvSpPr/>
          <p:nvPr/>
        </p:nvSpPr>
        <p:spPr>
          <a:xfrm>
            <a:off x="5597525" y="4916170"/>
            <a:ext cx="180000" cy="1184275"/>
          </a:xfrm>
          <a:prstGeom prst="leftBrace">
            <a:avLst>
              <a:gd name="adj1" fmla="val 39788"/>
              <a:gd name="adj2" fmla="val 50000"/>
            </a:avLst>
          </a:prstGeom>
          <a:noFill/>
          <a:ln w="22225" cap="flat" cmpd="sng">
            <a:solidFill>
              <a:schemeClr val="tx1">
                <a:lumMod val="50000"/>
              </a:schemeClr>
            </a:solidFill>
            <a:prstDash val="solid"/>
            <a:headEnd type="none" w="med" len="med"/>
            <a:tailEnd type="none" w="med" len="med"/>
          </a:ln>
        </p:spPr>
        <p:txBody>
          <a:bodyPr/>
          <a:p>
            <a:endParaRPr lang="zh-CN" altLang="en-US" sz="2400" dirty="0">
              <a:latin typeface="微软雅黑" charset="-122"/>
              <a:ea typeface="微软雅黑" charset="-122"/>
            </a:endParaRPr>
          </a:p>
        </p:txBody>
      </p:sp>
      <p:sp>
        <p:nvSpPr>
          <p:cNvPr id="45" name="文本框 44"/>
          <p:cNvSpPr txBox="1"/>
          <p:nvPr/>
        </p:nvSpPr>
        <p:spPr>
          <a:xfrm>
            <a:off x="602615" y="2794635"/>
            <a:ext cx="3807460" cy="1771015"/>
          </a:xfrm>
          <a:prstGeom prst="rect">
            <a:avLst/>
          </a:prstGeom>
          <a:noFill/>
        </p:spPr>
        <p:txBody>
          <a:bodyPr wrap="square" rtlCol="0" anchor="t">
            <a:noAutofit/>
          </a:bodyPr>
          <a:p>
            <a:pPr indent="0" algn="ctr" fontAlgn="auto">
              <a:lnSpc>
                <a:spcPct val="125000"/>
              </a:lnSpc>
            </a:pPr>
            <a:r>
              <a:rPr lang="zh-CN" altLang="en-US" sz="2800" b="1">
                <a:solidFill>
                  <a:srgbClr val="020000"/>
                </a:solidFill>
                <a:latin typeface="楷体" charset="-122"/>
                <a:ea typeface="楷体" charset="-122"/>
                <a:sym typeface="汉仪君黑-45简" panose="020B0604020202020204" charset="-122"/>
              </a:rPr>
              <a:t>人体</a:t>
            </a:r>
            <a:r>
              <a:rPr lang="en-US" altLang="zh-CN" sz="2800" b="1">
                <a:solidFill>
                  <a:srgbClr val="020000"/>
                </a:solidFill>
                <a:latin typeface="楷体" charset="-122"/>
                <a:ea typeface="楷体" charset="-122"/>
                <a:sym typeface="汉仪君黑-45简" panose="020B0604020202020204" charset="-122"/>
              </a:rPr>
              <a:t>/</a:t>
            </a:r>
            <a:r>
              <a:rPr lang="zh-CN" altLang="en-US" sz="2800" b="1">
                <a:solidFill>
                  <a:srgbClr val="020000"/>
                </a:solidFill>
                <a:latin typeface="楷体" charset="-122"/>
                <a:ea typeface="楷体" charset="-122"/>
                <a:sym typeface="汉仪君黑-45简" panose="020B0604020202020204" charset="-122"/>
              </a:rPr>
              <a:t>动物体通过</a:t>
            </a:r>
            <a:r>
              <a:rPr lang="zh-CN" altLang="en-US" sz="2800" b="1">
                <a:solidFill>
                  <a:srgbClr val="FF0000"/>
                </a:solidFill>
                <a:latin typeface="楷体" charset="-122"/>
                <a:ea typeface="楷体" charset="-122"/>
                <a:sym typeface="汉仪君黑-45简" panose="020B0604020202020204" charset="-122"/>
              </a:rPr>
              <a:t>神经系统</a:t>
            </a:r>
            <a:r>
              <a:rPr lang="zh-CN" altLang="en-US" sz="2800" b="1">
                <a:solidFill>
                  <a:srgbClr val="020000"/>
                </a:solidFill>
                <a:latin typeface="楷体" charset="-122"/>
                <a:ea typeface="楷体" charset="-122"/>
                <a:sym typeface="汉仪君黑-45简" panose="020B0604020202020204" charset="-122"/>
              </a:rPr>
              <a:t>对</a:t>
            </a:r>
            <a:r>
              <a:rPr lang="zh-CN" altLang="en-US" sz="2800" b="1">
                <a:solidFill>
                  <a:srgbClr val="020000"/>
                </a:solidFill>
                <a:latin typeface="楷体" charset="-122"/>
                <a:ea typeface="楷体" charset="-122"/>
                <a:sym typeface="汉仪君黑-45简" panose="020B0604020202020204" charset="-122"/>
              </a:rPr>
              <a:t>接受的信息作出</a:t>
            </a:r>
            <a:r>
              <a:rPr lang="zh-CN" altLang="en-US" sz="2800" b="1">
                <a:solidFill>
                  <a:srgbClr val="FF0000"/>
                </a:solidFill>
                <a:latin typeface="楷体" charset="-122"/>
                <a:ea typeface="楷体" charset="-122"/>
                <a:sym typeface="汉仪君黑-45简" panose="020B0604020202020204" charset="-122"/>
              </a:rPr>
              <a:t>反应</a:t>
            </a:r>
            <a:endParaRPr lang="zh-CN" altLang="en-US" sz="2800" b="1">
              <a:solidFill>
                <a:srgbClr val="FF0000"/>
              </a:solidFill>
              <a:latin typeface="楷体" charset="-122"/>
              <a:ea typeface="楷体" charset="-122"/>
              <a:sym typeface="汉仪君黑-45简" panose="020B0604020202020204" charset="-122"/>
            </a:endParaRPr>
          </a:p>
        </p:txBody>
      </p:sp>
      <p:grpSp>
        <p:nvGrpSpPr>
          <p:cNvPr id="53" name="组合 52"/>
          <p:cNvGrpSpPr/>
          <p:nvPr/>
        </p:nvGrpSpPr>
        <p:grpSpPr>
          <a:xfrm>
            <a:off x="8322310" y="782320"/>
            <a:ext cx="3689350" cy="3112770"/>
            <a:chOff x="12833" y="920"/>
            <a:chExt cx="5810" cy="4902"/>
          </a:xfrm>
        </p:grpSpPr>
        <p:sp>
          <p:nvSpPr>
            <p:cNvPr id="46" name="文本框 45"/>
            <p:cNvSpPr txBox="1"/>
            <p:nvPr/>
          </p:nvSpPr>
          <p:spPr>
            <a:xfrm>
              <a:off x="12833" y="920"/>
              <a:ext cx="5810" cy="4389"/>
            </a:xfrm>
            <a:prstGeom prst="rect">
              <a:avLst/>
            </a:prstGeom>
            <a:noFill/>
          </p:spPr>
          <p:txBody>
            <a:bodyPr wrap="square" rtlCol="0" anchor="t">
              <a:noAutofit/>
            </a:bodyPr>
            <a:p>
              <a:pPr indent="0" algn="ctr" fontAlgn="auto">
                <a:lnSpc>
                  <a:spcPct val="150000"/>
                </a:lnSpc>
              </a:pPr>
              <a:r>
                <a:rPr lang="zh-CN" sz="2800" b="1">
                  <a:solidFill>
                    <a:srgbClr val="020000"/>
                  </a:solidFill>
                  <a:latin typeface="楷体" charset="-122"/>
                  <a:ea typeface="楷体" charset="-122"/>
                  <a:sym typeface="汉仪君黑-45简" panose="020B0604020202020204" charset="-122"/>
                </a:rPr>
                <a:t>感受器</a:t>
              </a:r>
              <a:endParaRPr lang="zh-CN" sz="2800" b="1">
                <a:solidFill>
                  <a:srgbClr val="020000"/>
                </a:solidFill>
                <a:latin typeface="楷体" charset="-122"/>
                <a:ea typeface="楷体" charset="-122"/>
                <a:sym typeface="汉仪君黑-45简" panose="020B0604020202020204" charset="-122"/>
              </a:endParaRPr>
            </a:p>
            <a:p>
              <a:pPr indent="0" algn="ctr" fontAlgn="auto">
                <a:lnSpc>
                  <a:spcPct val="150000"/>
                </a:lnSpc>
              </a:pPr>
              <a:r>
                <a:rPr lang="zh-CN" sz="2800" b="1">
                  <a:solidFill>
                    <a:srgbClr val="020000"/>
                  </a:solidFill>
                  <a:latin typeface="楷体" charset="-122"/>
                  <a:ea typeface="楷体" charset="-122"/>
                  <a:sym typeface="汉仪君黑-45简" panose="020B0604020202020204" charset="-122"/>
                </a:rPr>
                <a:t>传入神经</a:t>
              </a:r>
              <a:endParaRPr lang="zh-CN" sz="2800" b="1">
                <a:solidFill>
                  <a:srgbClr val="020000"/>
                </a:solidFill>
                <a:latin typeface="楷体" charset="-122"/>
                <a:ea typeface="楷体" charset="-122"/>
                <a:sym typeface="汉仪君黑-45简" panose="020B0604020202020204" charset="-122"/>
              </a:endParaRPr>
            </a:p>
            <a:p>
              <a:pPr indent="0" algn="ctr" fontAlgn="auto">
                <a:lnSpc>
                  <a:spcPct val="150000"/>
                </a:lnSpc>
              </a:pPr>
              <a:r>
                <a:rPr lang="zh-CN" sz="2800" b="1">
                  <a:solidFill>
                    <a:srgbClr val="020000"/>
                  </a:solidFill>
                  <a:latin typeface="楷体" charset="-122"/>
                  <a:ea typeface="楷体" charset="-122"/>
                  <a:sym typeface="汉仪君黑-45简" panose="020B0604020202020204" charset="-122"/>
                </a:rPr>
                <a:t>神经中枢</a:t>
              </a:r>
              <a:endParaRPr lang="zh-CN" sz="2800" b="1">
                <a:solidFill>
                  <a:srgbClr val="020000"/>
                </a:solidFill>
                <a:latin typeface="楷体" charset="-122"/>
                <a:ea typeface="楷体" charset="-122"/>
                <a:sym typeface="汉仪君黑-45简" panose="020B0604020202020204" charset="-122"/>
              </a:endParaRPr>
            </a:p>
            <a:p>
              <a:pPr indent="0" algn="ctr" fontAlgn="auto">
                <a:lnSpc>
                  <a:spcPct val="150000"/>
                </a:lnSpc>
              </a:pPr>
              <a:r>
                <a:rPr lang="zh-CN" sz="2800" b="1">
                  <a:solidFill>
                    <a:srgbClr val="020000"/>
                  </a:solidFill>
                  <a:latin typeface="楷体" charset="-122"/>
                  <a:ea typeface="楷体" charset="-122"/>
                  <a:sym typeface="汉仪君黑-45简" panose="020B0604020202020204" charset="-122"/>
                </a:rPr>
                <a:t>传出神经</a:t>
              </a:r>
              <a:endParaRPr lang="zh-CN" sz="2800" b="1">
                <a:solidFill>
                  <a:srgbClr val="020000"/>
                </a:solidFill>
                <a:latin typeface="楷体" charset="-122"/>
                <a:ea typeface="楷体" charset="-122"/>
                <a:sym typeface="汉仪君黑-45简" panose="020B0604020202020204" charset="-122"/>
              </a:endParaRPr>
            </a:p>
            <a:p>
              <a:pPr indent="0" algn="ctr" fontAlgn="auto">
                <a:lnSpc>
                  <a:spcPct val="150000"/>
                </a:lnSpc>
              </a:pPr>
              <a:r>
                <a:rPr lang="zh-CN" sz="2800" b="1">
                  <a:solidFill>
                    <a:srgbClr val="020000"/>
                  </a:solidFill>
                  <a:latin typeface="楷体" charset="-122"/>
                  <a:ea typeface="楷体" charset="-122"/>
                  <a:sym typeface="汉仪君黑-45简" panose="020B0604020202020204" charset="-122"/>
                </a:rPr>
                <a:t>效应器</a:t>
              </a:r>
              <a:endParaRPr lang="zh-CN" sz="2800" b="1">
                <a:solidFill>
                  <a:srgbClr val="020000"/>
                </a:solidFill>
                <a:latin typeface="楷体" charset="-122"/>
                <a:ea typeface="楷体" charset="-122"/>
                <a:sym typeface="汉仪君黑-45简" panose="020B0604020202020204" charset="-122"/>
              </a:endParaRPr>
            </a:p>
          </p:txBody>
        </p:sp>
        <p:sp>
          <p:nvSpPr>
            <p:cNvPr id="47" name="左大括号 46"/>
            <p:cNvSpPr/>
            <p:nvPr/>
          </p:nvSpPr>
          <p:spPr>
            <a:xfrm>
              <a:off x="14016" y="1590"/>
              <a:ext cx="283" cy="4232"/>
            </a:xfrm>
            <a:prstGeom prst="leftBrace">
              <a:avLst>
                <a:gd name="adj1" fmla="val 39788"/>
                <a:gd name="adj2" fmla="val 50000"/>
              </a:avLst>
            </a:prstGeom>
            <a:noFill/>
            <a:ln w="22225" cap="flat" cmpd="sng">
              <a:solidFill>
                <a:schemeClr val="tx1">
                  <a:lumMod val="50000"/>
                </a:schemeClr>
              </a:solidFill>
              <a:prstDash val="solid"/>
              <a:headEnd type="none" w="med" len="med"/>
              <a:tailEnd type="none" w="med" len="med"/>
            </a:ln>
          </p:spPr>
          <p:txBody>
            <a:bodyPr/>
            <a:p>
              <a:endParaRPr lang="zh-CN" altLang="en-US" sz="2400" dirty="0">
                <a:latin typeface="微软雅黑" charset="-122"/>
                <a:ea typeface="微软雅黑" charset="-122"/>
              </a:endParaRPr>
            </a:p>
          </p:txBody>
        </p:sp>
        <p:cxnSp>
          <p:nvCxnSpPr>
            <p:cNvPr id="48" name="直接箭头连接符 47"/>
            <p:cNvCxnSpPr/>
            <p:nvPr/>
          </p:nvCxnSpPr>
          <p:spPr>
            <a:xfrm>
              <a:off x="15738" y="1899"/>
              <a:ext cx="0" cy="52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49" name="直接箭头连接符 48"/>
            <p:cNvCxnSpPr/>
            <p:nvPr/>
          </p:nvCxnSpPr>
          <p:spPr>
            <a:xfrm>
              <a:off x="15738" y="2881"/>
              <a:ext cx="0" cy="52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50" name="直接箭头连接符 49"/>
            <p:cNvCxnSpPr/>
            <p:nvPr/>
          </p:nvCxnSpPr>
          <p:spPr>
            <a:xfrm>
              <a:off x="15738" y="3863"/>
              <a:ext cx="0" cy="52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51" name="直接箭头连接符 50"/>
            <p:cNvCxnSpPr/>
            <p:nvPr/>
          </p:nvCxnSpPr>
          <p:spPr>
            <a:xfrm>
              <a:off x="15738" y="4845"/>
              <a:ext cx="0" cy="52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sp>
        <p:nvSpPr>
          <p:cNvPr id="52" name="文本框 51"/>
          <p:cNvSpPr txBox="1"/>
          <p:nvPr/>
        </p:nvSpPr>
        <p:spPr>
          <a:xfrm>
            <a:off x="5688330" y="4442460"/>
            <a:ext cx="5849620" cy="1026795"/>
          </a:xfrm>
          <a:prstGeom prst="rect">
            <a:avLst/>
          </a:prstGeom>
          <a:noFill/>
        </p:spPr>
        <p:txBody>
          <a:bodyPr wrap="square" rtlCol="0" anchor="t">
            <a:noAutofit/>
          </a:bodyPr>
          <a:p>
            <a:pPr indent="0" algn="l" fontAlgn="auto">
              <a:lnSpc>
                <a:spcPct val="200000"/>
              </a:lnSpc>
            </a:pPr>
            <a:r>
              <a:rPr lang="zh-CN" altLang="en-US" sz="2800" b="1">
                <a:solidFill>
                  <a:srgbClr val="020000"/>
                </a:solidFill>
                <a:latin typeface="楷体" charset="-122"/>
                <a:ea typeface="楷体" charset="-122"/>
                <a:sym typeface="汉仪君黑-45简" panose="020B0604020202020204" charset="-122"/>
              </a:rPr>
              <a:t>非条件性反射</a:t>
            </a:r>
            <a:r>
              <a:rPr lang="en-US" altLang="zh-CN" sz="2800" b="1">
                <a:solidFill>
                  <a:srgbClr val="020000"/>
                </a:solidFill>
                <a:latin typeface="楷体" charset="-122"/>
                <a:ea typeface="楷体" charset="-122"/>
                <a:sym typeface="汉仪君黑-45简" panose="020B0604020202020204" charset="-122"/>
              </a:rPr>
              <a:t>(</a:t>
            </a:r>
            <a:r>
              <a:rPr lang="zh-CN" altLang="en-US" sz="2800" b="1">
                <a:solidFill>
                  <a:srgbClr val="020000"/>
                </a:solidFill>
                <a:latin typeface="楷体" charset="-122"/>
                <a:ea typeface="楷体" charset="-122"/>
                <a:sym typeface="汉仪君黑-45简" panose="020B0604020202020204" charset="-122"/>
              </a:rPr>
              <a:t>生来就有，</a:t>
            </a:r>
            <a:r>
              <a:rPr lang="zh-CN" altLang="en-US" sz="2800" b="1">
                <a:solidFill>
                  <a:srgbClr val="FF0000"/>
                </a:solidFill>
                <a:latin typeface="楷体" charset="-122"/>
                <a:ea typeface="楷体" charset="-122"/>
                <a:sym typeface="汉仪君黑-45简" panose="020B0604020202020204" charset="-122"/>
              </a:rPr>
              <a:t>脊髓</a:t>
            </a:r>
            <a:r>
              <a:rPr lang="en-US" altLang="zh-CN" sz="2800" b="1">
                <a:solidFill>
                  <a:srgbClr val="FF0000"/>
                </a:solidFill>
                <a:latin typeface="楷体" charset="-122"/>
                <a:ea typeface="楷体" charset="-122"/>
                <a:sym typeface="汉仪君黑-45简" panose="020B0604020202020204" charset="-122"/>
              </a:rPr>
              <a:t>/</a:t>
            </a:r>
            <a:r>
              <a:rPr lang="zh-CN" altLang="en-US" sz="2800" b="1">
                <a:solidFill>
                  <a:srgbClr val="FF0000"/>
                </a:solidFill>
                <a:latin typeface="楷体" charset="-122"/>
                <a:ea typeface="楷体" charset="-122"/>
                <a:sym typeface="汉仪君黑-45简" panose="020B0604020202020204" charset="-122"/>
              </a:rPr>
              <a:t>脑干</a:t>
            </a:r>
            <a:r>
              <a:rPr lang="en-US" altLang="zh-CN" sz="2800" b="1">
                <a:solidFill>
                  <a:srgbClr val="020000"/>
                </a:solidFill>
                <a:latin typeface="楷体" charset="-122"/>
                <a:ea typeface="楷体" charset="-122"/>
                <a:sym typeface="汉仪君黑-45简" panose="020B0604020202020204" charset="-122"/>
              </a:rPr>
              <a:t>)</a:t>
            </a:r>
            <a:r>
              <a:rPr lang="zh-CN" altLang="en-US" sz="2800" b="1">
                <a:solidFill>
                  <a:srgbClr val="020000"/>
                </a:solidFill>
                <a:latin typeface="楷体" charset="-122"/>
                <a:ea typeface="楷体" charset="-122"/>
                <a:sym typeface="汉仪君黑-45简" panose="020B0604020202020204" charset="-122"/>
              </a:rPr>
              <a:t>条件</a:t>
            </a:r>
            <a:r>
              <a:rPr lang="zh-CN" altLang="en-US" sz="2800" b="1">
                <a:solidFill>
                  <a:srgbClr val="020000"/>
                </a:solidFill>
                <a:latin typeface="楷体" charset="-122"/>
                <a:ea typeface="楷体" charset="-122"/>
                <a:sym typeface="汉仪君黑-45简" panose="020B0604020202020204" charset="-122"/>
              </a:rPr>
              <a:t>性反射</a:t>
            </a:r>
            <a:r>
              <a:rPr lang="en-US" altLang="zh-CN" sz="2800" b="1">
                <a:solidFill>
                  <a:srgbClr val="020000"/>
                </a:solidFill>
                <a:latin typeface="楷体" charset="-122"/>
                <a:ea typeface="楷体" charset="-122"/>
                <a:sym typeface="汉仪君黑-45简" panose="020B0604020202020204" charset="-122"/>
              </a:rPr>
              <a:t>(</a:t>
            </a:r>
            <a:r>
              <a:rPr lang="zh-CN" altLang="en-US" sz="2800" b="1">
                <a:solidFill>
                  <a:srgbClr val="020000"/>
                </a:solidFill>
                <a:latin typeface="楷体" charset="-122"/>
                <a:ea typeface="楷体" charset="-122"/>
                <a:sym typeface="汉仪君黑-45简" panose="020B0604020202020204" charset="-122"/>
              </a:rPr>
              <a:t>后天形成，</a:t>
            </a:r>
            <a:r>
              <a:rPr lang="zh-CN" altLang="en-US" sz="2800" b="1">
                <a:solidFill>
                  <a:srgbClr val="FF0000"/>
                </a:solidFill>
                <a:latin typeface="楷体" charset="-122"/>
                <a:ea typeface="楷体" charset="-122"/>
                <a:sym typeface="汉仪君黑-45简" panose="020B0604020202020204" charset="-122"/>
              </a:rPr>
              <a:t>大脑皮层</a:t>
            </a:r>
            <a:r>
              <a:rPr lang="en-US" altLang="zh-CN" sz="2800" b="1">
                <a:solidFill>
                  <a:srgbClr val="020000"/>
                </a:solidFill>
                <a:latin typeface="楷体" charset="-122"/>
                <a:ea typeface="楷体" charset="-122"/>
                <a:sym typeface="汉仪君黑-45简" panose="020B0604020202020204" charset="-122"/>
              </a:rPr>
              <a:t>)</a:t>
            </a:r>
            <a:endParaRPr lang="zh-CN" altLang="en-US" sz="2800" b="1">
              <a:solidFill>
                <a:srgbClr val="020000"/>
              </a:solidFill>
              <a:latin typeface="楷体" charset="-122"/>
              <a:ea typeface="楷体" charset="-122"/>
              <a:sym typeface="汉仪君黑-45简"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4" grpId="1" bldLvl="0" animBg="1"/>
      <p:bldP spid="45" grpId="0"/>
      <p:bldP spid="44" grpId="2" animBg="1"/>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57E80"/>
        </a:solidFill>
        <a:effectLst/>
      </p:bgPr>
    </p:bg>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sp>
        <p:nvSpPr>
          <p:cNvPr id="5216" name="任意多边形: 形状 5215"/>
          <p:cNvSpPr/>
          <p:nvPr>
            <p:custDataLst>
              <p:tags r:id="rId2"/>
            </p:custDataLst>
          </p:nvPr>
        </p:nvSpPr>
        <p:spPr>
          <a:xfrm>
            <a:off x="2385421" y="810578"/>
            <a:ext cx="26720" cy="7387"/>
          </a:xfrm>
          <a:custGeom>
            <a:avLst/>
            <a:gdLst>
              <a:gd name="connsiteX0" fmla="*/ 6464 w 26720"/>
              <a:gd name="connsiteY0" fmla="*/ 0 h 7387"/>
              <a:gd name="connsiteX1" fmla="*/ 26720 w 26720"/>
              <a:gd name="connsiteY1" fmla="*/ 0 h 7387"/>
              <a:gd name="connsiteX2" fmla="*/ 0 w 26720"/>
              <a:gd name="connsiteY2" fmla="*/ 7387 h 7387"/>
              <a:gd name="connsiteX3" fmla="*/ 6464 w 26720"/>
              <a:gd name="connsiteY3" fmla="*/ 0 h 7387"/>
            </a:gdLst>
            <a:ahLst/>
            <a:cxnLst>
              <a:cxn ang="0">
                <a:pos x="connsiteX0" y="connsiteY0"/>
              </a:cxn>
              <a:cxn ang="0">
                <a:pos x="connsiteX1" y="connsiteY1"/>
              </a:cxn>
              <a:cxn ang="0">
                <a:pos x="connsiteX2" y="connsiteY2"/>
              </a:cxn>
              <a:cxn ang="0">
                <a:pos x="connsiteX3" y="connsiteY3"/>
              </a:cxn>
            </a:cxnLst>
            <a:rect l="l" t="t" r="r" b="b"/>
            <a:pathLst>
              <a:path w="26720" h="7387">
                <a:moveTo>
                  <a:pt x="6464" y="0"/>
                </a:moveTo>
                <a:lnTo>
                  <a:pt x="26720" y="0"/>
                </a:lnTo>
                <a:lnTo>
                  <a:pt x="0" y="7387"/>
                </a:lnTo>
                <a:lnTo>
                  <a:pt x="6464"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pic>
        <p:nvPicPr>
          <p:cNvPr id="5218" name="图形 521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rcRect l="-40306" t="-1688" r="100000" b="299"/>
          <a:stretch>
            <a:fillRect/>
          </a:stretch>
        </p:blipFill>
        <p:spPr>
          <a:xfrm>
            <a:off x="9011653" y="721894"/>
            <a:ext cx="678600" cy="5326326"/>
          </a:xfrm>
          <a:custGeom>
            <a:avLst/>
            <a:gdLst>
              <a:gd name="connsiteX0" fmla="*/ 577515 w 678600"/>
              <a:gd name="connsiteY0" fmla="*/ 0 h 5326326"/>
              <a:gd name="connsiteX1" fmla="*/ 678600 w 678600"/>
              <a:gd name="connsiteY1" fmla="*/ 96690 h 5326326"/>
              <a:gd name="connsiteX2" fmla="*/ 678600 w 678600"/>
              <a:gd name="connsiteY2" fmla="*/ 5326326 h 5326326"/>
              <a:gd name="connsiteX3" fmla="*/ 0 w 678600"/>
              <a:gd name="connsiteY3" fmla="*/ 4981073 h 5326326"/>
              <a:gd name="connsiteX4" fmla="*/ 421105 w 678600"/>
              <a:gd name="connsiteY4" fmla="*/ 1888958 h 5326326"/>
              <a:gd name="connsiteX5" fmla="*/ 577515 w 678600"/>
              <a:gd name="connsiteY5" fmla="*/ 0 h 53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600" h="5326326">
                <a:moveTo>
                  <a:pt x="577515" y="0"/>
                </a:moveTo>
                <a:lnTo>
                  <a:pt x="678600" y="96690"/>
                </a:lnTo>
                <a:lnTo>
                  <a:pt x="678600" y="5326326"/>
                </a:lnTo>
                <a:lnTo>
                  <a:pt x="0" y="4981073"/>
                </a:lnTo>
                <a:lnTo>
                  <a:pt x="421105" y="1888958"/>
                </a:lnTo>
                <a:lnTo>
                  <a:pt x="577515" y="0"/>
                </a:lnTo>
                <a:close/>
              </a:path>
            </a:pathLst>
          </a:custGeom>
        </p:spPr>
      </p:pic>
      <p:sp>
        <p:nvSpPr>
          <p:cNvPr id="5582" name="文本框 5581"/>
          <p:cNvSpPr txBox="1"/>
          <p:nvPr/>
        </p:nvSpPr>
        <p:spPr>
          <a:xfrm>
            <a:off x="1450340" y="986790"/>
            <a:ext cx="6781165" cy="706755"/>
          </a:xfrm>
          <a:prstGeom prst="rect">
            <a:avLst/>
          </a:prstGeom>
          <a:noFill/>
        </p:spPr>
        <p:txBody>
          <a:bodyPr vert="horz" wrap="square" rtlCol="0">
            <a:spAutoFit/>
          </a:bodyPr>
          <a:lstStyle/>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天才小猫成名史</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pSp>
        <p:nvGrpSpPr>
          <p:cNvPr id="6839" name="组合 6838"/>
          <p:cNvGrpSpPr/>
          <p:nvPr>
            <p:custDataLst>
              <p:tags r:id="rId6"/>
            </p:custDataLst>
          </p:nvPr>
        </p:nvGrpSpPr>
        <p:grpSpPr>
          <a:xfrm>
            <a:off x="238901" y="393970"/>
            <a:ext cx="11714199" cy="6070060"/>
            <a:chOff x="241095" y="379379"/>
            <a:chExt cx="11714199" cy="6070060"/>
          </a:xfrm>
        </p:grpSpPr>
        <p:sp>
          <p:nvSpPr>
            <p:cNvPr id="5200" name="图文框 5199"/>
            <p:cNvSpPr/>
            <p:nvPr/>
          </p:nvSpPr>
          <p:spPr>
            <a:xfrm>
              <a:off x="241095" y="379379"/>
              <a:ext cx="11714199" cy="6070060"/>
            </a:xfrm>
            <a:prstGeom prst="frame">
              <a:avLst>
                <a:gd name="adj1" fmla="val 5198"/>
              </a:avLst>
            </a:prstGeom>
            <a:solidFill>
              <a:srgbClr val="F7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黑体" charset="-122"/>
              </a:endParaRPr>
            </a:p>
          </p:txBody>
        </p:sp>
        <p:grpSp>
          <p:nvGrpSpPr>
            <p:cNvPr id="6837" name="组合 6836"/>
            <p:cNvGrpSpPr/>
            <p:nvPr/>
          </p:nvGrpSpPr>
          <p:grpSpPr>
            <a:xfrm>
              <a:off x="535962" y="674281"/>
              <a:ext cx="11129802" cy="5509439"/>
              <a:chOff x="766163" y="802329"/>
              <a:chExt cx="10629108" cy="5261587"/>
            </a:xfrm>
          </p:grpSpPr>
          <p:sp>
            <p:nvSpPr>
              <p:cNvPr id="5215" name="任意多边形: 形状 5214"/>
              <p:cNvSpPr/>
              <p:nvPr>
                <p:custDataLst>
                  <p:tags r:id="rId7"/>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sp>
            <p:nvSpPr>
              <p:cNvPr id="5212" name="任意多边形: 形状 5211"/>
              <p:cNvSpPr/>
              <p:nvPr>
                <p:custDataLst>
                  <p:tags r:id="rId8"/>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pic>
            <p:nvPicPr>
              <p:cNvPr id="5219" name="图形 5218"/>
              <p:cNvPicPr>
                <a:picLocks noChangeAspect="1"/>
              </p:cNvPicPr>
              <p:nvPr>
                <p:custDataLst>
                  <p:tags r:id="rId9"/>
                </p:custDataLst>
              </p:nvPr>
            </p:nvPicPr>
            <p:blipFill>
              <a:blip r:embed="rId4">
                <a:extLst>
                  <a:ext uri="{96DAC541-7B7A-43D3-8B79-37D633B846F1}">
                    <asvg:svgBlip xmlns:asvg="http://schemas.microsoft.com/office/drawing/2016/SVG/main" r:embed="rId5"/>
                  </a:ext>
                </a:extLst>
              </a:blip>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5217" name="图形 5216"/>
              <p:cNvPicPr>
                <a:picLocks noChangeAspect="1"/>
              </p:cNvPicPr>
              <p:nvPr>
                <p:custDataLst>
                  <p:tags r:id="rId10"/>
                </p:custDataLst>
              </p:nvPr>
            </p:nvPicPr>
            <p:blipFill>
              <a:blip r:embed="rId4">
                <a:extLst>
                  <a:ext uri="{96DAC541-7B7A-43D3-8B79-37D633B846F1}">
                    <asvg:svgBlip xmlns:asvg="http://schemas.microsoft.com/office/drawing/2016/SVG/main" r:embed="rId5"/>
                  </a:ext>
                </a:extLst>
              </a:blip>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4" name="图形 3"/>
              <p:cNvPicPr>
                <a:picLocks noChangeAspect="1"/>
              </p:cNvPicPr>
              <p:nvPr>
                <p:custDataLst>
                  <p:tags r:id="rId11"/>
                </p:custDataLst>
              </p:nvPr>
            </p:nvPicPr>
            <p:blipFill>
              <a:blip r:embed="rId4">
                <a:extLst>
                  <a:ext uri="{96DAC541-7B7A-43D3-8B79-37D633B846F1}">
                    <asvg:svgBlip xmlns:asvg="http://schemas.microsoft.com/office/drawing/2016/SVG/main" r:embed="rId5"/>
                  </a:ext>
                </a:extLst>
              </a:blip>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grpSp>
      <p:grpSp>
        <p:nvGrpSpPr>
          <p:cNvPr id="6737" name="组合 6736"/>
          <p:cNvGrpSpPr/>
          <p:nvPr>
            <p:custDataLst>
              <p:tags r:id="rId12"/>
            </p:custDataLst>
          </p:nvPr>
        </p:nvGrpSpPr>
        <p:grpSpPr>
          <a:xfrm>
            <a:off x="972491" y="2034351"/>
            <a:ext cx="10153650" cy="3775710"/>
            <a:chOff x="1562059" y="2189064"/>
            <a:chExt cx="10153650" cy="3775710"/>
          </a:xfrm>
        </p:grpSpPr>
        <p:sp>
          <p:nvSpPr>
            <p:cNvPr id="590" name="矩形 589"/>
            <p:cNvSpPr/>
            <p:nvPr>
              <p:custDataLst>
                <p:tags r:id="rId13"/>
              </p:custDataLst>
            </p:nvPr>
          </p:nvSpPr>
          <p:spPr>
            <a:xfrm>
              <a:off x="1562059" y="2189064"/>
              <a:ext cx="10153650" cy="3775710"/>
            </a:xfrm>
            <a:prstGeom prst="rect">
              <a:avLst/>
            </a:prstGeom>
            <a:solidFill>
              <a:srgbClr val="F7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黑体" charset="-122"/>
              </a:endParaRPr>
            </a:p>
          </p:txBody>
        </p:sp>
        <p:grpSp>
          <p:nvGrpSpPr>
            <p:cNvPr id="6722" name="组合 6721"/>
            <p:cNvGrpSpPr/>
            <p:nvPr/>
          </p:nvGrpSpPr>
          <p:grpSpPr>
            <a:xfrm>
              <a:off x="1722755" y="2311619"/>
              <a:ext cx="336295" cy="3530600"/>
              <a:chOff x="1722755" y="2311619"/>
              <a:chExt cx="336295" cy="3530600"/>
            </a:xfrm>
          </p:grpSpPr>
          <p:sp>
            <p:nvSpPr>
              <p:cNvPr id="5211" name="任意多边形: 形状 5210"/>
              <p:cNvSpPr/>
              <p:nvPr>
                <p:custDataLst>
                  <p:tags r:id="rId14"/>
                </p:custDataLst>
              </p:nvPr>
            </p:nvSpPr>
            <p:spPr>
              <a:xfrm>
                <a:off x="2049523" y="3145543"/>
                <a:ext cx="9527" cy="5564"/>
              </a:xfrm>
              <a:custGeom>
                <a:avLst/>
                <a:gdLst>
                  <a:gd name="connsiteX0" fmla="*/ 10683 w 10683"/>
                  <a:gd name="connsiteY0" fmla="*/ 0 h 6239"/>
                  <a:gd name="connsiteX1" fmla="*/ 10678 w 10683"/>
                  <a:gd name="connsiteY1" fmla="*/ 6239 h 6239"/>
                  <a:gd name="connsiteX2" fmla="*/ 0 w 10683"/>
                  <a:gd name="connsiteY2" fmla="*/ 6231 h 6239"/>
                  <a:gd name="connsiteX3" fmla="*/ 10683 w 10683"/>
                  <a:gd name="connsiteY3" fmla="*/ 0 h 6239"/>
                </a:gdLst>
                <a:ahLst/>
                <a:cxnLst>
                  <a:cxn ang="0">
                    <a:pos x="connsiteX0" y="connsiteY0"/>
                  </a:cxn>
                  <a:cxn ang="0">
                    <a:pos x="connsiteX1" y="connsiteY1"/>
                  </a:cxn>
                  <a:cxn ang="0">
                    <a:pos x="connsiteX2" y="connsiteY2"/>
                  </a:cxn>
                  <a:cxn ang="0">
                    <a:pos x="connsiteX3" y="connsiteY3"/>
                  </a:cxn>
                </a:cxnLst>
                <a:rect l="l" t="t" r="r" b="b"/>
                <a:pathLst>
                  <a:path w="10683" h="6239">
                    <a:moveTo>
                      <a:pt x="10683" y="0"/>
                    </a:moveTo>
                    <a:lnTo>
                      <a:pt x="10678" y="6239"/>
                    </a:lnTo>
                    <a:lnTo>
                      <a:pt x="0" y="6231"/>
                    </a:lnTo>
                    <a:lnTo>
                      <a:pt x="10683" y="0"/>
                    </a:lnTo>
                    <a:close/>
                  </a:path>
                </a:pathLst>
              </a:custGeom>
              <a:solidFill>
                <a:srgbClr val="F7E1BD"/>
              </a:solidFill>
              <a:ln w="12963" cap="flat">
                <a:noFill/>
                <a:prstDash val="solid"/>
                <a:miter/>
              </a:ln>
            </p:spPr>
            <p:txBody>
              <a:bodyPr rtlCol="0" anchor="ctr"/>
              <a:lstStyle/>
              <a:p>
                <a:endParaRPr lang="zh-CN" altLang="en-US">
                  <a:cs typeface="黑体" charset="-122"/>
                </a:endParaRPr>
              </a:p>
            </p:txBody>
          </p:sp>
          <p:cxnSp>
            <p:nvCxnSpPr>
              <p:cNvPr id="6338" name="直接连接符 6337"/>
              <p:cNvCxnSpPr/>
              <p:nvPr>
                <p:custDataLst>
                  <p:tags r:id="rId15"/>
                </p:custDataLst>
              </p:nvPr>
            </p:nvCxnSpPr>
            <p:spPr>
              <a:xfrm flipH="1">
                <a:off x="1722755" y="2311619"/>
                <a:ext cx="0" cy="3530600"/>
              </a:xfrm>
              <a:prstGeom prst="line">
                <a:avLst/>
              </a:prstGeom>
              <a:ln w="28575">
                <a:solidFill>
                  <a:srgbClr val="D2855C"/>
                </a:solidFill>
              </a:ln>
            </p:spPr>
            <p:style>
              <a:lnRef idx="1">
                <a:schemeClr val="accent1"/>
              </a:lnRef>
              <a:fillRef idx="0">
                <a:schemeClr val="accent1"/>
              </a:fillRef>
              <a:effectRef idx="0">
                <a:schemeClr val="accent1"/>
              </a:effectRef>
              <a:fontRef idx="minor">
                <a:schemeClr val="tx1"/>
              </a:fontRef>
            </p:style>
          </p:cxnSp>
        </p:grpSp>
      </p:grpSp>
      <p:pic>
        <p:nvPicPr>
          <p:cNvPr id="2" name="图片 1" descr="篮球"/>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2790" y="971550"/>
            <a:ext cx="709930" cy="709930"/>
          </a:xfrm>
          <a:prstGeom prst="rect">
            <a:avLst/>
          </a:prstGeom>
        </p:spPr>
      </p:pic>
      <p:sp>
        <p:nvSpPr>
          <p:cNvPr id="8" name="文本框 7"/>
          <p:cNvSpPr txBox="1"/>
          <p:nvPr/>
        </p:nvSpPr>
        <p:spPr>
          <a:xfrm>
            <a:off x="1167130" y="1979930"/>
            <a:ext cx="9958070" cy="3861435"/>
          </a:xfrm>
          <a:prstGeom prst="rect">
            <a:avLst/>
          </a:prstGeom>
          <a:noFill/>
        </p:spPr>
        <p:txBody>
          <a:bodyPr wrap="square" rtlCol="0" anchor="t">
            <a:spAutoFit/>
          </a:bodyPr>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ysClr val="windowText" lastClr="000000"/>
                </a:solidFill>
                <a:latin typeface="Times New Roman" panose="02020503050405090304" charset="0"/>
                <a:ea typeface="楷体" charset="-122"/>
                <a:cs typeface="+mn-ea"/>
                <a:sym typeface="+mn-ea"/>
              </a:rPr>
              <a:t>皮皮原本是一只流浪猫，被</a:t>
            </a:r>
            <a:r>
              <a:rPr lang="zh-CN" altLang="en-US" sz="2800" b="1">
                <a:solidFill>
                  <a:sysClr val="windowText" lastClr="000000"/>
                </a:solidFill>
                <a:latin typeface="Times New Roman" panose="02020503050405090304" charset="0"/>
                <a:ea typeface="楷体" charset="-122"/>
                <a:cs typeface="+mn-ea"/>
                <a:sym typeface="微软雅黑" charset="-122"/>
              </a:rPr>
              <a:t>海洋乐园的饲养员</a:t>
            </a:r>
            <a:endParaRPr lang="zh-CN" altLang="en-US" sz="2800" b="1">
              <a:solidFill>
                <a:sysClr val="windowText" lastClr="000000"/>
              </a:solidFill>
              <a:latin typeface="Times New Roman" panose="02020503050405090304" charset="0"/>
              <a:ea typeface="楷体" charset="-122"/>
              <a:cs typeface="+mn-ea"/>
              <a:sym typeface="微软雅黑" charset="-122"/>
            </a:endParaRPr>
          </a:p>
          <a:p>
            <a:pPr indent="0" fontAlgn="auto">
              <a:lnSpc>
                <a:spcPct val="125000"/>
              </a:lnSpc>
            </a:pPr>
            <a:r>
              <a:rPr lang="zh-CN" altLang="en-US" sz="2800" b="1">
                <a:solidFill>
                  <a:sysClr val="windowText" lastClr="000000"/>
                </a:solidFill>
                <a:latin typeface="Times New Roman" panose="02020503050405090304" charset="0"/>
                <a:ea typeface="楷体" charset="-122"/>
                <a:cs typeface="+mn-ea"/>
                <a:sym typeface="微软雅黑" charset="-122"/>
              </a:rPr>
              <a:t>发现后带回收养。饲养员</a:t>
            </a:r>
            <a:r>
              <a:rPr lang="zh-CN" altLang="en-US" sz="2800" b="1">
                <a:solidFill>
                  <a:sysClr val="windowText" lastClr="000000"/>
                </a:solidFill>
                <a:latin typeface="Times New Roman" panose="02020503050405090304" charset="0"/>
                <a:ea typeface="楷体" charset="-122"/>
                <a:cs typeface="+mn-ea"/>
                <a:sym typeface="+mn-ea"/>
              </a:rPr>
              <a:t>发现皮皮总是喜欢把两</a:t>
            </a:r>
            <a:endParaRPr lang="zh-CN" altLang="en-US" sz="2800" b="1">
              <a:solidFill>
                <a:sysClr val="windowText" lastClr="000000"/>
              </a:solidFill>
              <a:latin typeface="Times New Roman" panose="02020503050405090304" charset="0"/>
              <a:ea typeface="楷体" charset="-122"/>
              <a:cs typeface="+mn-ea"/>
              <a:sym typeface="+mn-ea"/>
            </a:endParaRPr>
          </a:p>
          <a:p>
            <a:pPr indent="0" fontAlgn="auto">
              <a:lnSpc>
                <a:spcPct val="125000"/>
              </a:lnSpc>
            </a:pPr>
            <a:r>
              <a:rPr lang="zh-CN" altLang="en-US" sz="2800" b="1">
                <a:solidFill>
                  <a:sysClr val="windowText" lastClr="000000"/>
                </a:solidFill>
                <a:latin typeface="Times New Roman" panose="02020503050405090304" charset="0"/>
                <a:ea typeface="楷体" charset="-122"/>
                <a:cs typeface="+mn-ea"/>
                <a:sym typeface="+mn-ea"/>
              </a:rPr>
              <a:t>只前脚杵在一根杆子上‘荡秋千’，便试着在旁</a:t>
            </a:r>
            <a:endParaRPr lang="zh-CN" altLang="en-US" sz="2800" b="1">
              <a:solidFill>
                <a:sysClr val="windowText" lastClr="000000"/>
              </a:solidFill>
              <a:latin typeface="Times New Roman" panose="02020503050405090304" charset="0"/>
              <a:ea typeface="楷体" charset="-122"/>
              <a:cs typeface="+mn-ea"/>
              <a:sym typeface="+mn-ea"/>
            </a:endParaRPr>
          </a:p>
          <a:p>
            <a:pPr indent="0" fontAlgn="auto">
              <a:lnSpc>
                <a:spcPct val="125000"/>
              </a:lnSpc>
            </a:pPr>
            <a:r>
              <a:rPr lang="zh-CN" altLang="en-US" sz="2800" b="1">
                <a:solidFill>
                  <a:sysClr val="windowText" lastClr="000000"/>
                </a:solidFill>
                <a:latin typeface="Times New Roman" panose="02020503050405090304" charset="0"/>
                <a:ea typeface="楷体" charset="-122"/>
                <a:cs typeface="+mn-ea"/>
                <a:sym typeface="+mn-ea"/>
              </a:rPr>
              <a:t>边多加一根杆子，没想到它竟然能走双杠。</a:t>
            </a:r>
            <a:endParaRPr lang="zh-CN" altLang="en-US" sz="2800" b="1">
              <a:latin typeface="Times New Roman" panose="02020503050405090304" charset="0"/>
              <a:ea typeface="楷体" charset="-122"/>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ysClr val="windowText" lastClr="000000"/>
                </a:solidFill>
                <a:latin typeface="Times New Roman" panose="02020503050405090304" charset="0"/>
                <a:ea typeface="楷体" charset="-122"/>
                <a:cs typeface="+mn-ea"/>
                <a:sym typeface="微软雅黑" charset="-122"/>
              </a:rPr>
              <a:t>在饲养员的引导和零食的诱惑下，现在的皮皮除了会表演双杠，还能娴熟地滚篮球，且技艺高超，成了乐园里的</a:t>
            </a:r>
            <a:r>
              <a:rPr lang="en-US" altLang="zh-CN" sz="2800" b="1">
                <a:solidFill>
                  <a:sysClr val="windowText" lastClr="000000"/>
                </a:solidFill>
                <a:latin typeface="Times New Roman" panose="02020503050405090304" charset="0"/>
                <a:ea typeface="楷体" charset="-122"/>
                <a:cs typeface="+mn-ea"/>
                <a:sym typeface="微软雅黑" charset="-122"/>
              </a:rPr>
              <a:t>“</a:t>
            </a:r>
            <a:r>
              <a:rPr lang="zh-CN" altLang="en-US" sz="2800" b="1">
                <a:solidFill>
                  <a:sysClr val="windowText" lastClr="000000"/>
                </a:solidFill>
                <a:latin typeface="Times New Roman" panose="02020503050405090304" charset="0"/>
                <a:ea typeface="楷体" charset="-122"/>
                <a:cs typeface="+mn-ea"/>
                <a:sym typeface="微软雅黑" charset="-122"/>
              </a:rPr>
              <a:t>头号明星</a:t>
            </a:r>
            <a:r>
              <a:rPr lang="en-US" altLang="zh-CN" sz="2800" b="1">
                <a:solidFill>
                  <a:sysClr val="windowText" lastClr="000000"/>
                </a:solidFill>
                <a:latin typeface="Times New Roman" panose="02020503050405090304" charset="0"/>
                <a:ea typeface="楷体" charset="-122"/>
                <a:cs typeface="+mn-ea"/>
                <a:sym typeface="微软雅黑" charset="-122"/>
              </a:rPr>
              <a:t>”</a:t>
            </a:r>
            <a:r>
              <a:rPr lang="zh-CN" altLang="en-US" sz="2800" b="1">
                <a:solidFill>
                  <a:sysClr val="windowText" lastClr="000000"/>
                </a:solidFill>
                <a:latin typeface="Times New Roman" panose="02020503050405090304" charset="0"/>
                <a:ea typeface="楷体" charset="-122"/>
                <a:cs typeface="+mn-ea"/>
                <a:sym typeface="微软雅黑" charset="-122"/>
              </a:rPr>
              <a:t>，</a:t>
            </a:r>
            <a:r>
              <a:rPr lang="en-US" altLang="zh-CN" sz="2800" b="1">
                <a:solidFill>
                  <a:sysClr val="windowText" lastClr="000000"/>
                </a:solidFill>
                <a:latin typeface="Times New Roman" panose="02020503050405090304" charset="0"/>
                <a:ea typeface="楷体" charset="-122"/>
                <a:cs typeface="+mn-ea"/>
                <a:sym typeface="微软雅黑" charset="-122"/>
              </a:rPr>
              <a:t>深受游客和网友</a:t>
            </a:r>
            <a:r>
              <a:rPr lang="zh-CN" altLang="en-US" sz="2800" b="1">
                <a:solidFill>
                  <a:sysClr val="windowText" lastClr="000000"/>
                </a:solidFill>
                <a:latin typeface="Times New Roman" panose="02020503050405090304" charset="0"/>
                <a:ea typeface="楷体" charset="-122"/>
                <a:cs typeface="+mn-ea"/>
                <a:sym typeface="微软雅黑" charset="-122"/>
              </a:rPr>
              <a:t>喜爱！</a:t>
            </a:r>
            <a:endParaRPr lang="zh-CN" altLang="en-US" sz="2800" b="1">
              <a:solidFill>
                <a:sysClr val="windowText" lastClr="000000"/>
              </a:solidFill>
              <a:latin typeface="Times New Roman" panose="02020503050405090304" charset="0"/>
              <a:ea typeface="楷体" charset="-122"/>
              <a:cs typeface="+mn-ea"/>
              <a:sym typeface="微软雅黑" charset="-122"/>
            </a:endParaRPr>
          </a:p>
        </p:txBody>
      </p:sp>
      <p:pic>
        <p:nvPicPr>
          <p:cNvPr id="10" name="图片 9" descr="9eb6502b86e3114c06da48c83162ac0f-removebg-preview">
            <a:hlinkClick r:id="rId18" action="ppaction://hlinkfile"/>
          </p:cNvPr>
          <p:cNvPicPr>
            <a:picLocks noChangeAspect="1"/>
          </p:cNvPicPr>
          <p:nvPr/>
        </p:nvPicPr>
        <p:blipFill>
          <a:blip r:embed="rId19"/>
          <a:srcRect l="1304" t="32932" r="42469"/>
          <a:stretch>
            <a:fillRect/>
          </a:stretch>
        </p:blipFill>
        <p:spPr>
          <a:xfrm flipH="1">
            <a:off x="8830945" y="1208405"/>
            <a:ext cx="3353435" cy="5756275"/>
          </a:xfrm>
          <a:prstGeom prst="rect">
            <a:avLst/>
          </a:prstGeom>
        </p:spPr>
      </p:pic>
      <p:grpSp>
        <p:nvGrpSpPr>
          <p:cNvPr id="5" name="组合 4"/>
          <p:cNvGrpSpPr/>
          <p:nvPr/>
        </p:nvGrpSpPr>
        <p:grpSpPr>
          <a:xfrm>
            <a:off x="7839710" y="1898015"/>
            <a:ext cx="3482975" cy="4154805"/>
            <a:chOff x="459" y="3837"/>
            <a:chExt cx="5270" cy="6302"/>
          </a:xfrm>
        </p:grpSpPr>
        <p:pic>
          <p:nvPicPr>
            <p:cNvPr id="13" name="http://photo-static-api.fotomore.com/creative/vcg/400/new/VCG41N1126633125.jpg?uid=386&amp;timestamp=1693404463&amp;sign=71c0e4c10c9ae86c4c771b0966a67837" descr="templates\picture_hover\&amp;pky330_sjzg_VCG41N1126633125&amp;2&amp;src_toppic_inpsrchzd1&amp;"/>
            <p:cNvPicPr>
              <a:picLocks noChangeAspect="1"/>
            </p:cNvPicPr>
            <p:nvPr>
              <p:custDataLst>
                <p:tags r:id="rId20"/>
              </p:custDataLst>
            </p:nvPr>
          </p:nvPicPr>
          <p:blipFill>
            <a:blip r:embed="rId21">
              <a:clrChange>
                <a:clrFrom>
                  <a:srgbClr val="FFFFFF">
                    <a:alpha val="100000"/>
                  </a:srgbClr>
                </a:clrFrom>
                <a:clrTo>
                  <a:srgbClr val="FFFFFF">
                    <a:alpha val="100000"/>
                    <a:alpha val="0"/>
                  </a:srgbClr>
                </a:clrTo>
              </a:clrChange>
            </a:blip>
            <a:srcRect l="8323" t="-2040" r="8700"/>
            <a:stretch>
              <a:fillRect/>
            </a:stretch>
          </p:blipFill>
          <p:spPr>
            <a:xfrm>
              <a:off x="459" y="3837"/>
              <a:ext cx="5270" cy="6303"/>
            </a:xfrm>
            <a:prstGeom prst="rect">
              <a:avLst/>
            </a:prstGeom>
          </p:spPr>
        </p:pic>
        <p:pic>
          <p:nvPicPr>
            <p:cNvPr id="14" name="视频：皮皮表演走双杠、滚篮球">
              <a:hlinkClick r:id="" action="ppaction://media"/>
            </p:cNvPr>
            <p:cNvPicPr/>
            <p:nvPr>
              <a:videoFile r:link="rId22"/>
              <p:extLst>
                <p:ext uri="{DAA4B4D4-6D71-4841-9C94-3DE7FCFB9230}">
                  <p14:media xmlns:p14="http://schemas.microsoft.com/office/powerpoint/2010/main" r:link="rId23"/>
                </p:ext>
              </p:extLst>
              <p:custDataLst>
                <p:tags r:id="rId24"/>
              </p:custDataLst>
            </p:nvPr>
          </p:nvPicPr>
          <p:blipFill>
            <a:blip r:embed="rId25"/>
            <a:stretch>
              <a:fillRect/>
            </a:stretch>
          </p:blipFill>
          <p:spPr>
            <a:xfrm>
              <a:off x="807" y="4522"/>
              <a:ext cx="4624" cy="379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737"/>
                                        </p:tgtEl>
                                        <p:attrNameLst>
                                          <p:attrName>style.visibility</p:attrName>
                                        </p:attrNameLst>
                                      </p:cBhvr>
                                      <p:to>
                                        <p:strVal val="visible"/>
                                      </p:to>
                                    </p:set>
                                    <p:anim calcmode="lin" valueType="num">
                                      <p:cBhvr additive="base">
                                        <p:cTn id="11" dur="500" fill="hold"/>
                                        <p:tgtEl>
                                          <p:spTgt spid="6737"/>
                                        </p:tgtEl>
                                        <p:attrNameLst>
                                          <p:attrName>ppt_x</p:attrName>
                                        </p:attrNameLst>
                                      </p:cBhvr>
                                      <p:tavLst>
                                        <p:tav tm="0">
                                          <p:val>
                                            <p:strVal val="#ppt_x"/>
                                          </p:val>
                                        </p:tav>
                                        <p:tav tm="100000">
                                          <p:val>
                                            <p:strVal val="#ppt_x"/>
                                          </p:val>
                                        </p:tav>
                                      </p:tavLst>
                                    </p:anim>
                                    <p:anim calcmode="lin" valueType="num">
                                      <p:cBhvr additive="base">
                                        <p:cTn id="12" dur="500" fill="hold"/>
                                        <p:tgtEl>
                                          <p:spTgt spid="67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90000">
                <p:cTn id="21" fill="hold" display="1">
                  <p:stCondLst>
                    <p:cond delay="indefinite"/>
                  </p:stCondLst>
                </p:cTn>
                <p:tgtEl>
                  <p:spTgt spid="14"/>
                </p:tgtEl>
              </p:cMediaNode>
            </p:video>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pPr lvl="0" algn="l">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随堂练习</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sp>
        <p:nvSpPr>
          <p:cNvPr id="2" name="文本框 1"/>
          <p:cNvSpPr txBox="1"/>
          <p:nvPr/>
        </p:nvSpPr>
        <p:spPr>
          <a:xfrm>
            <a:off x="456565" y="1330325"/>
            <a:ext cx="11266805" cy="4939030"/>
          </a:xfrm>
          <a:prstGeom prst="rect">
            <a:avLst/>
          </a:prstGeom>
          <a:noFill/>
        </p:spPr>
        <p:txBody>
          <a:bodyPr wrap="square" rtlCol="0" anchor="t">
            <a:spAutoFit/>
          </a:bodyPr>
          <a:p>
            <a:pPr indent="0" fontAlgn="auto">
              <a:lnSpc>
                <a:spcPct val="125000"/>
              </a:lnSpc>
            </a:pPr>
            <a:r>
              <a:rPr lang="en-US" altLang="zh-CN" sz="2800" b="1">
                <a:solidFill>
                  <a:schemeClr val="tx1"/>
                </a:solidFill>
                <a:uFillTx/>
                <a:latin typeface="Times New Roman" panose="02020503050405090304" charset="0"/>
                <a:ea typeface="楷体" charset="-122"/>
              </a:rPr>
              <a:t>1</a:t>
            </a:r>
            <a:r>
              <a:rPr lang="zh-CN" altLang="en-US" sz="2800" b="1">
                <a:solidFill>
                  <a:schemeClr val="tx1"/>
                </a:solidFill>
                <a:uFillTx/>
                <a:latin typeface="Times New Roman" panose="02020503050405090304" charset="0"/>
                <a:ea typeface="楷体" charset="-122"/>
                <a:sym typeface="+mn-ea"/>
              </a:rPr>
              <a:t>．</a:t>
            </a:r>
            <a:r>
              <a:rPr lang="zh-CN" altLang="en-US" sz="2800" b="1">
                <a:solidFill>
                  <a:schemeClr val="tx1"/>
                </a:solidFill>
                <a:uFillTx/>
                <a:latin typeface="Times New Roman" panose="02020503050405090304" charset="0"/>
                <a:ea typeface="楷体" charset="-122"/>
              </a:rPr>
              <a:t>下列生命活动中，不属于反射的是（　　）</a:t>
            </a:r>
            <a:endParaRPr lang="zh-CN" altLang="en-US" sz="2800" b="1">
              <a:solidFill>
                <a:schemeClr val="tx1"/>
              </a:solidFill>
              <a:uFillTx/>
              <a:latin typeface="Times New Roman" panose="02020503050405090304" charset="0"/>
              <a:ea typeface="楷体" charset="-122"/>
            </a:endParaRPr>
          </a:p>
          <a:p>
            <a:pPr indent="0" fontAlgn="auto">
              <a:lnSpc>
                <a:spcPct val="125000"/>
              </a:lnSpc>
            </a:pPr>
            <a:r>
              <a:rPr lang="zh-CN" altLang="en-US" sz="2800" b="1">
                <a:solidFill>
                  <a:schemeClr val="tx1"/>
                </a:solidFill>
                <a:uFillTx/>
                <a:latin typeface="Times New Roman" panose="02020503050405090304" charset="0"/>
                <a:ea typeface="楷体" charset="-122"/>
              </a:rPr>
              <a:t>A．</a:t>
            </a:r>
            <a:r>
              <a:rPr lang="zh-CN" altLang="en-US" sz="2800" b="1">
                <a:uFillTx/>
                <a:latin typeface="Times New Roman" panose="02020503050405090304" charset="0"/>
                <a:ea typeface="楷体" charset="-122"/>
                <a:sym typeface="+mn-ea"/>
              </a:rPr>
              <a:t>进食时分泌唾液</a:t>
            </a:r>
            <a:r>
              <a:rPr lang="zh-CN" altLang="en-US" sz="2800" b="1">
                <a:solidFill>
                  <a:schemeClr val="tx1"/>
                </a:solidFill>
                <a:uFillTx/>
                <a:latin typeface="Times New Roman" panose="02020503050405090304" charset="0"/>
                <a:ea typeface="楷体" charset="-122"/>
              </a:rPr>
              <a:t>	</a:t>
            </a:r>
            <a:r>
              <a:rPr lang="en-US" altLang="zh-CN" sz="2800" b="1">
                <a:solidFill>
                  <a:schemeClr val="tx1"/>
                </a:solidFill>
                <a:uFillTx/>
                <a:latin typeface="Times New Roman" panose="02020503050405090304" charset="0"/>
                <a:ea typeface="楷体" charset="-122"/>
              </a:rPr>
              <a:t>                    </a:t>
            </a:r>
            <a:r>
              <a:rPr lang="zh-CN" altLang="en-US" sz="2800" b="1">
                <a:solidFill>
                  <a:schemeClr val="tx1"/>
                </a:solidFill>
                <a:uFillTx/>
                <a:latin typeface="Times New Roman" panose="02020503050405090304" charset="0"/>
                <a:ea typeface="楷体" charset="-122"/>
              </a:rPr>
              <a:t>B．见到红灯停车</a:t>
            </a:r>
            <a:endParaRPr lang="zh-CN" altLang="en-US" sz="2800" b="1">
              <a:solidFill>
                <a:schemeClr val="tx1"/>
              </a:solidFill>
              <a:uFillTx/>
              <a:latin typeface="Times New Roman" panose="02020503050405090304" charset="0"/>
              <a:ea typeface="楷体" charset="-122"/>
            </a:endParaRPr>
          </a:p>
          <a:p>
            <a:pPr indent="0" fontAlgn="auto">
              <a:lnSpc>
                <a:spcPct val="125000"/>
              </a:lnSpc>
            </a:pPr>
            <a:r>
              <a:rPr lang="zh-CN" altLang="en-US" sz="2800" b="1">
                <a:solidFill>
                  <a:schemeClr val="tx1"/>
                </a:solidFill>
                <a:uFillTx/>
                <a:latin typeface="Times New Roman" panose="02020503050405090304" charset="0"/>
                <a:ea typeface="楷体" charset="-122"/>
              </a:rPr>
              <a:t>C．听到铃声走进教室	</a:t>
            </a:r>
            <a:r>
              <a:rPr lang="en-US" altLang="zh-CN" sz="2800" b="1">
                <a:solidFill>
                  <a:schemeClr val="tx1"/>
                </a:solidFill>
                <a:uFillTx/>
                <a:latin typeface="Times New Roman" panose="02020503050405090304" charset="0"/>
                <a:ea typeface="楷体" charset="-122"/>
              </a:rPr>
              <a:t>                    </a:t>
            </a:r>
            <a:r>
              <a:rPr lang="zh-CN" altLang="en-US" sz="2800" b="1">
                <a:solidFill>
                  <a:schemeClr val="tx1"/>
                </a:solidFill>
                <a:uFillTx/>
                <a:latin typeface="Times New Roman" panose="02020503050405090304" charset="0"/>
                <a:ea typeface="楷体" charset="-122"/>
              </a:rPr>
              <a:t>D．</a:t>
            </a:r>
            <a:r>
              <a:rPr lang="zh-CN" altLang="en-US" sz="2800" b="1">
                <a:uFillTx/>
                <a:latin typeface="Times New Roman" panose="02020503050405090304" charset="0"/>
                <a:ea typeface="楷体" charset="-122"/>
                <a:sym typeface="+mn-ea"/>
              </a:rPr>
              <a:t>草履虫游向食物</a:t>
            </a:r>
            <a:endParaRPr lang="zh-CN" altLang="en-US" sz="2800" b="1">
              <a:solidFill>
                <a:schemeClr val="tx1"/>
              </a:solidFill>
              <a:uFillTx/>
              <a:latin typeface="Times New Roman" panose="02020503050405090304" charset="0"/>
              <a:ea typeface="楷体" charset="-122"/>
            </a:endParaRPr>
          </a:p>
          <a:p>
            <a:pPr indent="0" fontAlgn="auto">
              <a:lnSpc>
                <a:spcPct val="125000"/>
              </a:lnSpc>
            </a:pPr>
            <a:endParaRPr lang="zh-CN" altLang="en-US" sz="2800" b="1">
              <a:solidFill>
                <a:schemeClr val="tx1"/>
              </a:solidFill>
              <a:uFillTx/>
              <a:latin typeface="Times New Roman" panose="02020503050405090304" charset="0"/>
              <a:ea typeface="楷体" charset="-122"/>
            </a:endParaRPr>
          </a:p>
          <a:p>
            <a:pPr indent="0" fontAlgn="auto">
              <a:lnSpc>
                <a:spcPct val="125000"/>
              </a:lnSpc>
            </a:pPr>
            <a:r>
              <a:rPr lang="en-US" altLang="zh-CN" sz="2800" b="1">
                <a:solidFill>
                  <a:schemeClr val="tx1"/>
                </a:solidFill>
                <a:uFillTx/>
                <a:latin typeface="Times New Roman" panose="02020503050405090304" charset="0"/>
                <a:ea typeface="楷体" charset="-122"/>
              </a:rPr>
              <a:t>2</a:t>
            </a:r>
            <a:r>
              <a:rPr lang="zh-CN" altLang="en-US" sz="2800" b="1">
                <a:solidFill>
                  <a:schemeClr val="tx1"/>
                </a:solidFill>
                <a:uFillTx/>
                <a:latin typeface="Times New Roman" panose="02020503050405090304" charset="0"/>
                <a:ea typeface="楷体" charset="-122"/>
                <a:sym typeface="+mn-ea"/>
              </a:rPr>
              <a:t>．如图是反射弧五个组成部分关系示意图，下列说法正确的是（　　）</a:t>
            </a:r>
            <a:endParaRPr lang="zh-CN" altLang="en-US" sz="2800" b="1">
              <a:solidFill>
                <a:schemeClr val="tx1"/>
              </a:solidFill>
              <a:uFillTx/>
              <a:latin typeface="Times New Roman" panose="02020503050405090304" charset="0"/>
              <a:ea typeface="楷体" charset="-122"/>
              <a:sym typeface="+mn-ea"/>
            </a:endParaRPr>
          </a:p>
          <a:p>
            <a:pPr indent="0" fontAlgn="auto">
              <a:lnSpc>
                <a:spcPct val="125000"/>
              </a:lnSpc>
            </a:pPr>
            <a:r>
              <a:rPr lang="en-US" altLang="zh-CN" sz="2800" b="1">
                <a:solidFill>
                  <a:schemeClr val="tx1"/>
                </a:solidFill>
                <a:uFillTx/>
                <a:latin typeface="Times New Roman" panose="02020503050405090304" charset="0"/>
                <a:ea typeface="楷体" charset="-122"/>
              </a:rPr>
              <a:t>A．①是效应器，能接受刺激并产生神经冲动</a:t>
            </a:r>
            <a:endParaRPr lang="en-US" altLang="zh-CN" sz="2800" b="1">
              <a:solidFill>
                <a:schemeClr val="tx1"/>
              </a:solidFill>
              <a:uFillTx/>
              <a:latin typeface="Times New Roman" panose="02020503050405090304" charset="0"/>
              <a:ea typeface="楷体" charset="-122"/>
            </a:endParaRPr>
          </a:p>
          <a:p>
            <a:pPr indent="0" fontAlgn="auto">
              <a:lnSpc>
                <a:spcPct val="125000"/>
              </a:lnSpc>
            </a:pPr>
            <a:r>
              <a:rPr lang="en-US" altLang="zh-CN" sz="2800" b="1">
                <a:solidFill>
                  <a:schemeClr val="tx1"/>
                </a:solidFill>
                <a:uFillTx/>
                <a:latin typeface="Times New Roman" panose="02020503050405090304" charset="0"/>
                <a:ea typeface="楷体" charset="-122"/>
              </a:rPr>
              <a:t>B．③若在脊髓，则该反射弧可完成条件反射</a:t>
            </a:r>
            <a:endParaRPr lang="en-US" altLang="zh-CN" sz="2800" b="1">
              <a:solidFill>
                <a:schemeClr val="tx1"/>
              </a:solidFill>
              <a:uFillTx/>
              <a:latin typeface="Times New Roman" panose="02020503050405090304" charset="0"/>
              <a:ea typeface="楷体" charset="-122"/>
            </a:endParaRPr>
          </a:p>
          <a:p>
            <a:pPr indent="0" fontAlgn="auto">
              <a:lnSpc>
                <a:spcPct val="125000"/>
              </a:lnSpc>
            </a:pPr>
            <a:r>
              <a:rPr lang="en-US" altLang="zh-CN" sz="2800" b="1">
                <a:solidFill>
                  <a:schemeClr val="tx1"/>
                </a:solidFill>
                <a:uFillTx/>
                <a:latin typeface="Times New Roman" panose="02020503050405090304" charset="0"/>
                <a:ea typeface="楷体" charset="-122"/>
              </a:rPr>
              <a:t>C．④是传出神经，可传导来自中枢的神经冲动</a:t>
            </a:r>
            <a:endParaRPr lang="en-US" altLang="zh-CN" sz="2800" b="1">
              <a:solidFill>
                <a:schemeClr val="tx1"/>
              </a:solidFill>
              <a:uFillTx/>
              <a:latin typeface="Times New Roman" panose="02020503050405090304" charset="0"/>
              <a:ea typeface="楷体" charset="-122"/>
            </a:endParaRPr>
          </a:p>
          <a:p>
            <a:pPr indent="0" fontAlgn="auto">
              <a:lnSpc>
                <a:spcPct val="125000"/>
              </a:lnSpc>
            </a:pPr>
            <a:r>
              <a:rPr lang="en-US" altLang="zh-CN" sz="2800" b="1">
                <a:solidFill>
                  <a:schemeClr val="tx1"/>
                </a:solidFill>
                <a:uFillTx/>
                <a:latin typeface="Times New Roman" panose="02020503050405090304" charset="0"/>
                <a:ea typeface="楷体" charset="-122"/>
              </a:rPr>
              <a:t>D．⑤是感受器，能接受刺激并产生神经冲动</a:t>
            </a:r>
            <a:endParaRPr lang="en-US" altLang="zh-CN" sz="2800" b="1">
              <a:solidFill>
                <a:schemeClr val="tx1"/>
              </a:solidFill>
              <a:uFillTx/>
              <a:latin typeface="Times New Roman" panose="02020503050405090304" charset="0"/>
              <a:ea typeface="楷体" charset="-122"/>
            </a:endParaRPr>
          </a:p>
        </p:txBody>
      </p:sp>
      <p:pic>
        <p:nvPicPr>
          <p:cNvPr id="13" name="图片 12"/>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8001635" y="4324985"/>
            <a:ext cx="3543300" cy="1457325"/>
          </a:xfrm>
          <a:prstGeom prst="rect">
            <a:avLst/>
          </a:prstGeom>
        </p:spPr>
      </p:pic>
      <p:sp>
        <p:nvSpPr>
          <p:cNvPr id="14" name="文本框 13"/>
          <p:cNvSpPr txBox="1"/>
          <p:nvPr/>
        </p:nvSpPr>
        <p:spPr>
          <a:xfrm>
            <a:off x="6882765" y="1297305"/>
            <a:ext cx="779780" cy="645160"/>
          </a:xfrm>
          <a:prstGeom prst="rect">
            <a:avLst/>
          </a:prstGeom>
          <a:noFill/>
        </p:spPr>
        <p:txBody>
          <a:bodyPr wrap="square" rtlCol="0" anchor="t">
            <a:spAutoFit/>
          </a:bodyPr>
          <a:p>
            <a:r>
              <a:rPr lang="en-US" altLang="zh-CN" sz="3600" b="1">
                <a:solidFill>
                  <a:srgbClr val="FF0000"/>
                </a:solidFill>
                <a:uFillTx/>
                <a:latin typeface="Times New Roman" panose="02020503050405090304" charset="0"/>
                <a:ea typeface="楷体" charset="-122"/>
                <a:sym typeface="+mn-ea"/>
              </a:rPr>
              <a:t>D</a:t>
            </a:r>
            <a:endParaRPr lang="en-US" altLang="zh-CN" sz="3600" b="1">
              <a:solidFill>
                <a:srgbClr val="FF0000"/>
              </a:solidFill>
              <a:uFillTx/>
              <a:latin typeface="Times New Roman" panose="02020503050405090304" charset="0"/>
              <a:ea typeface="楷体" charset="-122"/>
              <a:sym typeface="+mn-ea"/>
            </a:endParaRPr>
          </a:p>
        </p:txBody>
      </p:sp>
      <p:sp>
        <p:nvSpPr>
          <p:cNvPr id="15" name="文本框 14"/>
          <p:cNvSpPr txBox="1"/>
          <p:nvPr/>
        </p:nvSpPr>
        <p:spPr>
          <a:xfrm>
            <a:off x="10806430" y="3477260"/>
            <a:ext cx="779780" cy="645160"/>
          </a:xfrm>
          <a:prstGeom prst="rect">
            <a:avLst/>
          </a:prstGeom>
          <a:noFill/>
        </p:spPr>
        <p:txBody>
          <a:bodyPr wrap="square" rtlCol="0" anchor="t">
            <a:spAutoFit/>
          </a:bodyPr>
          <a:p>
            <a:r>
              <a:rPr lang="en-US" altLang="zh-CN" sz="3600" b="1">
                <a:solidFill>
                  <a:srgbClr val="FF0000"/>
                </a:solidFill>
                <a:uFillTx/>
                <a:latin typeface="Times New Roman" panose="02020503050405090304" charset="0"/>
                <a:ea typeface="楷体" charset="-122"/>
                <a:sym typeface="+mn-ea"/>
              </a:rPr>
              <a:t>C</a:t>
            </a:r>
            <a:endParaRPr lang="en-US" altLang="zh-CN" sz="3600" b="1">
              <a:solidFill>
                <a:srgbClr val="FF0000"/>
              </a:solidFill>
              <a:uFillTx/>
              <a:latin typeface="Times New Roman" panose="02020503050405090304" charset="0"/>
              <a:ea typeface="楷体"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4" grpId="1"/>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pPr lvl="0" algn="l">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随堂练习</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sp>
        <p:nvSpPr>
          <p:cNvPr id="2" name="文本框 1"/>
          <p:cNvSpPr txBox="1"/>
          <p:nvPr/>
        </p:nvSpPr>
        <p:spPr>
          <a:xfrm>
            <a:off x="456565" y="1330325"/>
            <a:ext cx="11266805" cy="4939030"/>
          </a:xfrm>
          <a:prstGeom prst="rect">
            <a:avLst/>
          </a:prstGeom>
          <a:noFill/>
        </p:spPr>
        <p:txBody>
          <a:bodyPr wrap="square" rtlCol="0" anchor="t">
            <a:spAutoFit/>
          </a:bodyPr>
          <a:p>
            <a:pPr indent="0" fontAlgn="auto">
              <a:lnSpc>
                <a:spcPct val="125000"/>
              </a:lnSpc>
            </a:pPr>
            <a:r>
              <a:rPr lang="en-US" altLang="zh-CN" sz="2800" b="1">
                <a:solidFill>
                  <a:schemeClr val="tx1"/>
                </a:solidFill>
                <a:uFillTx/>
                <a:latin typeface="Times New Roman" panose="02020503050405090304" charset="0"/>
                <a:ea typeface="楷体" charset="-122"/>
                <a:sym typeface="+mn-ea"/>
              </a:rPr>
              <a:t>3</a:t>
            </a:r>
            <a:r>
              <a:rPr lang="zh-CN" altLang="en-US" sz="2800" b="1">
                <a:solidFill>
                  <a:schemeClr val="tx1"/>
                </a:solidFill>
                <a:uFillTx/>
                <a:latin typeface="Times New Roman" panose="02020503050405090304" charset="0"/>
                <a:ea typeface="楷体" charset="-122"/>
                <a:sym typeface="+mn-ea"/>
              </a:rPr>
              <a:t>．</a:t>
            </a:r>
            <a:r>
              <a:rPr lang="zh-CN" altLang="en-US" sz="2800" b="1">
                <a:solidFill>
                  <a:schemeClr val="tx1"/>
                </a:solidFill>
                <a:uFillTx/>
                <a:latin typeface="Times New Roman" panose="02020503050405090304" charset="0"/>
                <a:ea typeface="楷体" charset="-122"/>
              </a:rPr>
              <a:t>ChatGPT是一种人工智能工具，它通过“任务接收——模型计算——结果反馈”模型，根据提问者的语句，提取合理的文字给出答案，看上去可以与人交流。其中“模型计算”相当于人体反射弧中的（　　）</a:t>
            </a:r>
            <a:endParaRPr lang="zh-CN" altLang="en-US" sz="2800" b="1">
              <a:solidFill>
                <a:schemeClr val="tx1"/>
              </a:solidFill>
              <a:uFillTx/>
              <a:latin typeface="Times New Roman" panose="02020503050405090304" charset="0"/>
              <a:ea typeface="楷体" charset="-122"/>
            </a:endParaRPr>
          </a:p>
          <a:p>
            <a:pPr indent="0" fontAlgn="auto">
              <a:lnSpc>
                <a:spcPct val="125000"/>
              </a:lnSpc>
            </a:pPr>
            <a:r>
              <a:rPr lang="zh-CN" altLang="en-US" sz="2800" b="1">
                <a:solidFill>
                  <a:schemeClr val="tx1"/>
                </a:solidFill>
                <a:uFillTx/>
                <a:latin typeface="Times New Roman" panose="02020503050405090304" charset="0"/>
                <a:ea typeface="楷体" charset="-122"/>
              </a:rPr>
              <a:t>A．感受器	</a:t>
            </a:r>
            <a:r>
              <a:rPr lang="en-US" altLang="zh-CN" sz="2800" b="1">
                <a:solidFill>
                  <a:schemeClr val="tx1"/>
                </a:solidFill>
                <a:uFillTx/>
                <a:latin typeface="Times New Roman" panose="02020503050405090304" charset="0"/>
                <a:ea typeface="楷体" charset="-122"/>
              </a:rPr>
              <a:t>            </a:t>
            </a:r>
            <a:r>
              <a:rPr lang="zh-CN" altLang="en-US" sz="2800" b="1">
                <a:solidFill>
                  <a:schemeClr val="tx1"/>
                </a:solidFill>
                <a:uFillTx/>
                <a:latin typeface="Times New Roman" panose="02020503050405090304" charset="0"/>
                <a:ea typeface="楷体" charset="-122"/>
              </a:rPr>
              <a:t>B．</a:t>
            </a:r>
            <a:r>
              <a:rPr lang="zh-CN" altLang="en-US" sz="2800" b="1">
                <a:uFillTx/>
                <a:latin typeface="Times New Roman" panose="02020503050405090304" charset="0"/>
                <a:ea typeface="楷体" charset="-122"/>
                <a:sym typeface="+mn-ea"/>
              </a:rPr>
              <a:t>神经中枢	</a:t>
            </a:r>
            <a:r>
              <a:rPr lang="en-US" altLang="zh-CN" sz="2800" b="1">
                <a:uFillTx/>
                <a:latin typeface="Times New Roman" panose="02020503050405090304" charset="0"/>
                <a:ea typeface="楷体" charset="-122"/>
                <a:sym typeface="+mn-ea"/>
              </a:rPr>
              <a:t>       </a:t>
            </a:r>
            <a:r>
              <a:rPr lang="zh-CN" altLang="en-US" sz="2800" b="1">
                <a:solidFill>
                  <a:schemeClr val="tx1"/>
                </a:solidFill>
                <a:uFillTx/>
                <a:latin typeface="Times New Roman" panose="02020503050405090304" charset="0"/>
                <a:ea typeface="楷体" charset="-122"/>
              </a:rPr>
              <a:t>C．</a:t>
            </a:r>
            <a:r>
              <a:rPr lang="zh-CN" altLang="en-US" sz="2800" b="1">
                <a:uFillTx/>
                <a:latin typeface="Times New Roman" panose="02020503050405090304" charset="0"/>
                <a:ea typeface="楷体" charset="-122"/>
                <a:sym typeface="+mn-ea"/>
              </a:rPr>
              <a:t>传出神经	</a:t>
            </a:r>
            <a:r>
              <a:rPr lang="en-US" altLang="zh-CN" sz="2800" b="1">
                <a:uFillTx/>
                <a:latin typeface="Times New Roman" panose="02020503050405090304" charset="0"/>
                <a:ea typeface="楷体" charset="-122"/>
                <a:sym typeface="+mn-ea"/>
              </a:rPr>
              <a:t>            </a:t>
            </a:r>
            <a:r>
              <a:rPr lang="zh-CN" altLang="en-US" sz="2800" b="1">
                <a:solidFill>
                  <a:schemeClr val="tx1"/>
                </a:solidFill>
                <a:uFillTx/>
                <a:latin typeface="Times New Roman" panose="02020503050405090304" charset="0"/>
                <a:ea typeface="楷体" charset="-122"/>
              </a:rPr>
              <a:t>D．效应器</a:t>
            </a:r>
            <a:endParaRPr lang="zh-CN" altLang="en-US" sz="2800" b="1">
              <a:solidFill>
                <a:schemeClr val="tx1"/>
              </a:solidFill>
              <a:uFillTx/>
              <a:latin typeface="Times New Roman" panose="02020503050405090304" charset="0"/>
              <a:ea typeface="楷体" charset="-122"/>
            </a:endParaRPr>
          </a:p>
          <a:p>
            <a:pPr indent="0" fontAlgn="auto">
              <a:lnSpc>
                <a:spcPct val="125000"/>
              </a:lnSpc>
            </a:pPr>
            <a:endParaRPr lang="en-US" altLang="zh-CN" sz="2800" b="1">
              <a:solidFill>
                <a:schemeClr val="tx1"/>
              </a:solidFill>
              <a:uFillTx/>
              <a:latin typeface="Times New Roman" panose="02020503050405090304" charset="0"/>
              <a:ea typeface="楷体" charset="-122"/>
            </a:endParaRPr>
          </a:p>
          <a:p>
            <a:pPr indent="0" fontAlgn="auto">
              <a:lnSpc>
                <a:spcPct val="125000"/>
              </a:lnSpc>
            </a:pPr>
            <a:r>
              <a:rPr lang="en-US" altLang="zh-CN" sz="2800" b="1">
                <a:solidFill>
                  <a:schemeClr val="tx1"/>
                </a:solidFill>
                <a:uFillTx/>
                <a:latin typeface="Times New Roman" panose="02020503050405090304" charset="0"/>
                <a:ea typeface="楷体" charset="-122"/>
              </a:rPr>
              <a:t>4</a:t>
            </a:r>
            <a:r>
              <a:rPr lang="zh-CN" altLang="en-US" sz="2800" b="1">
                <a:solidFill>
                  <a:schemeClr val="tx1"/>
                </a:solidFill>
                <a:uFillTx/>
                <a:latin typeface="Times New Roman" panose="02020503050405090304" charset="0"/>
                <a:ea typeface="楷体" charset="-122"/>
                <a:sym typeface="+mn-ea"/>
              </a:rPr>
              <a:t>．2024年江原道冬青奥会短道速滑女子1500米决赛中，杨婧茹运用了为中国队获得了本届冬青奥会首枚金牌。许多人在电视机前看到这一过程后，都不由自主地鼓掌欢呼起来。下列与此反射类型相同的是（　　）</a:t>
            </a:r>
            <a:endParaRPr lang="zh-CN" altLang="en-US" sz="2800" b="1">
              <a:solidFill>
                <a:schemeClr val="tx1"/>
              </a:solidFill>
              <a:uFillTx/>
              <a:latin typeface="Times New Roman" panose="02020503050405090304" charset="0"/>
              <a:ea typeface="楷体" charset="-122"/>
              <a:sym typeface="+mn-ea"/>
            </a:endParaRPr>
          </a:p>
          <a:p>
            <a:pPr indent="0" fontAlgn="auto">
              <a:lnSpc>
                <a:spcPct val="125000"/>
              </a:lnSpc>
            </a:pPr>
            <a:r>
              <a:rPr lang="en-US" altLang="zh-CN" sz="2800" b="1">
                <a:solidFill>
                  <a:schemeClr val="tx1"/>
                </a:solidFill>
                <a:uFillTx/>
                <a:latin typeface="Times New Roman" panose="02020503050405090304" charset="0"/>
                <a:ea typeface="楷体" charset="-122"/>
              </a:rPr>
              <a:t>A．谈虎色变	B．眨眼反射	C．膝跳反射	D．缩手反射</a:t>
            </a:r>
            <a:endParaRPr lang="en-US" altLang="zh-CN" sz="2800" b="1">
              <a:solidFill>
                <a:schemeClr val="tx1"/>
              </a:solidFill>
              <a:uFillTx/>
              <a:latin typeface="Times New Roman" panose="02020503050405090304" charset="0"/>
              <a:ea typeface="楷体" charset="-122"/>
            </a:endParaRPr>
          </a:p>
        </p:txBody>
      </p:sp>
      <p:sp>
        <p:nvSpPr>
          <p:cNvPr id="14" name="文本框 13"/>
          <p:cNvSpPr txBox="1"/>
          <p:nvPr/>
        </p:nvSpPr>
        <p:spPr>
          <a:xfrm>
            <a:off x="11012170" y="5039995"/>
            <a:ext cx="779780" cy="645160"/>
          </a:xfrm>
          <a:prstGeom prst="rect">
            <a:avLst/>
          </a:prstGeom>
          <a:noFill/>
        </p:spPr>
        <p:txBody>
          <a:bodyPr wrap="square" rtlCol="0" anchor="t">
            <a:spAutoFit/>
          </a:bodyPr>
          <a:p>
            <a:r>
              <a:rPr lang="zh-CN" altLang="en-US" sz="3600" b="1">
                <a:solidFill>
                  <a:srgbClr val="FF0000"/>
                </a:solidFill>
                <a:uFillTx/>
                <a:latin typeface="Times New Roman" panose="02020503050405090304" charset="0"/>
                <a:ea typeface="楷体" charset="-122"/>
                <a:sym typeface="+mn-ea"/>
              </a:rPr>
              <a:t>A</a:t>
            </a:r>
            <a:endParaRPr lang="zh-CN" altLang="en-US" sz="3600" b="1">
              <a:solidFill>
                <a:srgbClr val="FF0000"/>
              </a:solidFill>
              <a:uFillTx/>
              <a:latin typeface="Times New Roman" panose="02020503050405090304" charset="0"/>
              <a:ea typeface="楷体" charset="-122"/>
              <a:sym typeface="+mn-ea"/>
            </a:endParaRPr>
          </a:p>
        </p:txBody>
      </p:sp>
      <p:sp>
        <p:nvSpPr>
          <p:cNvPr id="15" name="文本框 14"/>
          <p:cNvSpPr txBox="1"/>
          <p:nvPr/>
        </p:nvSpPr>
        <p:spPr>
          <a:xfrm>
            <a:off x="9824720" y="2392045"/>
            <a:ext cx="779780" cy="645160"/>
          </a:xfrm>
          <a:prstGeom prst="rect">
            <a:avLst/>
          </a:prstGeom>
          <a:noFill/>
        </p:spPr>
        <p:txBody>
          <a:bodyPr wrap="square" rtlCol="0" anchor="t">
            <a:spAutoFit/>
          </a:bodyPr>
          <a:p>
            <a:r>
              <a:rPr lang="en-US" altLang="zh-CN" sz="3600" b="1">
                <a:solidFill>
                  <a:srgbClr val="FF0000"/>
                </a:solidFill>
                <a:uFillTx/>
                <a:latin typeface="Times New Roman" panose="02020503050405090304" charset="0"/>
                <a:ea typeface="楷体" charset="-122"/>
                <a:sym typeface="+mn-ea"/>
              </a:rPr>
              <a:t>B</a:t>
            </a:r>
            <a:endParaRPr lang="en-US" altLang="zh-CN" sz="3600" b="1">
              <a:solidFill>
                <a:srgbClr val="FF0000"/>
              </a:solidFill>
              <a:uFillTx/>
              <a:latin typeface="Times New Roman" panose="02020503050405090304" charset="0"/>
              <a:ea typeface="楷体"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4" grpId="1"/>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pPr lvl="0" algn="l">
              <a:buClrTx/>
              <a:buSzTx/>
              <a:buFontTx/>
            </a:pP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rPr>
              <a:t>随堂练习</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sym typeface="+mn-ea"/>
            </a:endParaRPr>
          </a:p>
        </p:txBody>
      </p:sp>
      <p:sp>
        <p:nvSpPr>
          <p:cNvPr id="2" name="文本框 1"/>
          <p:cNvSpPr txBox="1"/>
          <p:nvPr/>
        </p:nvSpPr>
        <p:spPr>
          <a:xfrm>
            <a:off x="898525" y="1346200"/>
            <a:ext cx="10760075" cy="4939030"/>
          </a:xfrm>
          <a:prstGeom prst="rect">
            <a:avLst/>
          </a:prstGeom>
          <a:noFill/>
        </p:spPr>
        <p:txBody>
          <a:bodyPr wrap="square" rtlCol="0" anchor="t">
            <a:spAutoFit/>
          </a:bodyPr>
          <a:p>
            <a:pPr indent="0" fontAlgn="auto">
              <a:lnSpc>
                <a:spcPct val="125000"/>
              </a:lnSpc>
            </a:pPr>
            <a:r>
              <a:rPr lang="en-US" altLang="zh-CN" sz="2800" b="1">
                <a:uFillTx/>
                <a:latin typeface="Times New Roman" panose="02020503050405090304" charset="0"/>
                <a:ea typeface="楷体" charset="-122"/>
              </a:rPr>
              <a:t>5</a:t>
            </a:r>
            <a:r>
              <a:rPr lang="en-US" altLang="zh-CN" sz="2800" b="1">
                <a:uFillTx/>
                <a:latin typeface="Times New Roman" panose="02020503050405090304" charset="0"/>
                <a:ea typeface="楷体" charset="-122"/>
                <a:sym typeface="+mn-ea"/>
              </a:rPr>
              <a:t>．</a:t>
            </a:r>
            <a:r>
              <a:rPr lang="en-US" altLang="zh-CN" sz="2800" b="1">
                <a:uFillTx/>
                <a:latin typeface="Times New Roman" panose="02020503050405090304" charset="0"/>
                <a:ea typeface="楷体" charset="-122"/>
              </a:rPr>
              <a:t>某同学做饭时，不小心触碰到了热的锅盖，手迅速缩回。如图，为缩手反射活动示意图。有关分析错误的是（　　）</a:t>
            </a:r>
            <a:endParaRPr lang="en-US" altLang="zh-CN" sz="2800" b="1">
              <a:uFillTx/>
              <a:latin typeface="Times New Roman" panose="02020503050405090304" charset="0"/>
              <a:ea typeface="楷体" charset="-122"/>
            </a:endParaRPr>
          </a:p>
          <a:p>
            <a:pPr indent="0" fontAlgn="auto">
              <a:lnSpc>
                <a:spcPct val="125000"/>
              </a:lnSpc>
            </a:pPr>
            <a:r>
              <a:rPr lang="en-US" altLang="zh-CN" sz="2800" b="1">
                <a:uFillTx/>
                <a:latin typeface="Times New Roman" panose="02020503050405090304" charset="0"/>
                <a:ea typeface="楷体" charset="-122"/>
              </a:rPr>
              <a:t>​</a:t>
            </a:r>
            <a:endParaRPr lang="en-US" altLang="zh-CN" sz="2800" b="1">
              <a:uFillTx/>
              <a:latin typeface="Times New Roman" panose="02020503050405090304" charset="0"/>
              <a:ea typeface="楷体" charset="-122"/>
            </a:endParaRPr>
          </a:p>
          <a:p>
            <a:pPr indent="0" fontAlgn="auto">
              <a:lnSpc>
                <a:spcPct val="125000"/>
              </a:lnSpc>
            </a:pPr>
            <a:endParaRPr lang="en-US" altLang="zh-CN" sz="2800" b="1">
              <a:uFillTx/>
              <a:latin typeface="Times New Roman" panose="02020503050405090304" charset="0"/>
              <a:ea typeface="楷体" charset="-122"/>
            </a:endParaRPr>
          </a:p>
          <a:p>
            <a:pPr indent="0" fontAlgn="auto">
              <a:lnSpc>
                <a:spcPct val="125000"/>
              </a:lnSpc>
            </a:pPr>
            <a:endParaRPr lang="en-US" altLang="zh-CN" sz="2800" b="1">
              <a:uFillTx/>
              <a:latin typeface="Times New Roman" panose="02020503050405090304" charset="0"/>
              <a:ea typeface="楷体" charset="-122"/>
            </a:endParaRPr>
          </a:p>
          <a:p>
            <a:pPr indent="0" fontAlgn="auto">
              <a:lnSpc>
                <a:spcPct val="125000"/>
              </a:lnSpc>
            </a:pPr>
            <a:r>
              <a:rPr lang="en-US" altLang="zh-CN" sz="2800" b="1">
                <a:uFillTx/>
                <a:latin typeface="Times New Roman" panose="02020503050405090304" charset="0"/>
                <a:ea typeface="楷体" charset="-122"/>
              </a:rPr>
              <a:t>A．1接受刺激后，能产生神经冲动</a:t>
            </a:r>
            <a:endParaRPr lang="en-US" altLang="zh-CN" sz="2800" b="1">
              <a:uFillTx/>
              <a:latin typeface="Times New Roman" panose="02020503050405090304" charset="0"/>
              <a:ea typeface="楷体" charset="-122"/>
            </a:endParaRPr>
          </a:p>
          <a:p>
            <a:pPr indent="0" fontAlgn="auto">
              <a:lnSpc>
                <a:spcPct val="125000"/>
              </a:lnSpc>
            </a:pPr>
            <a:r>
              <a:rPr lang="en-US" altLang="zh-CN" sz="2800" b="1">
                <a:uFillTx/>
                <a:latin typeface="Times New Roman" panose="02020503050405090304" charset="0"/>
                <a:ea typeface="楷体" charset="-122"/>
              </a:rPr>
              <a:t>B．缩手后感到疼痛，痛觉中枢位于大脑皮层</a:t>
            </a:r>
            <a:endParaRPr lang="en-US" altLang="zh-CN" sz="2800" b="1">
              <a:uFillTx/>
              <a:latin typeface="Times New Roman" panose="02020503050405090304" charset="0"/>
              <a:ea typeface="楷体" charset="-122"/>
            </a:endParaRPr>
          </a:p>
          <a:p>
            <a:pPr indent="0" fontAlgn="auto">
              <a:lnSpc>
                <a:spcPct val="125000"/>
              </a:lnSpc>
            </a:pPr>
            <a:r>
              <a:rPr lang="en-US" altLang="zh-CN" sz="2800" b="1">
                <a:uFillTx/>
                <a:latin typeface="Times New Roman" panose="02020503050405090304" charset="0"/>
                <a:ea typeface="楷体" charset="-122"/>
              </a:rPr>
              <a:t>C．缩手反射的传递方向为：5→4→3→2→1</a:t>
            </a:r>
            <a:endParaRPr lang="en-US" altLang="zh-CN" sz="2800" b="1">
              <a:uFillTx/>
              <a:latin typeface="Times New Roman" panose="02020503050405090304" charset="0"/>
              <a:ea typeface="楷体" charset="-122"/>
            </a:endParaRPr>
          </a:p>
          <a:p>
            <a:pPr indent="0" fontAlgn="auto">
              <a:lnSpc>
                <a:spcPct val="125000"/>
              </a:lnSpc>
            </a:pPr>
            <a:r>
              <a:rPr lang="en-US" altLang="zh-CN" sz="2800" b="1">
                <a:uFillTx/>
                <a:latin typeface="Times New Roman" panose="02020503050405090304" charset="0"/>
                <a:ea typeface="楷体" charset="-122"/>
              </a:rPr>
              <a:t>D．若2受伤，无感觉也不能完成反射</a:t>
            </a:r>
            <a:endParaRPr lang="en-US" altLang="zh-CN" sz="2800" b="1">
              <a:uFillTx/>
              <a:latin typeface="Times New Roman" panose="02020503050405090304" charset="0"/>
              <a:ea typeface="楷体" charset="-122"/>
            </a:endParaRPr>
          </a:p>
        </p:txBody>
      </p:sp>
      <p:pic>
        <p:nvPicPr>
          <p:cNvPr id="13" name="图片 12"/>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4452620" y="2433320"/>
            <a:ext cx="3726815" cy="1686560"/>
          </a:xfrm>
          <a:prstGeom prst="rect">
            <a:avLst/>
          </a:prstGeom>
        </p:spPr>
      </p:pic>
      <p:sp>
        <p:nvSpPr>
          <p:cNvPr id="15" name="文本框 14"/>
          <p:cNvSpPr txBox="1"/>
          <p:nvPr/>
        </p:nvSpPr>
        <p:spPr>
          <a:xfrm>
            <a:off x="8247380" y="1911350"/>
            <a:ext cx="779780" cy="645160"/>
          </a:xfrm>
          <a:prstGeom prst="rect">
            <a:avLst/>
          </a:prstGeom>
          <a:noFill/>
        </p:spPr>
        <p:txBody>
          <a:bodyPr wrap="square" rtlCol="0" anchor="t">
            <a:spAutoFit/>
          </a:bodyPr>
          <a:p>
            <a:r>
              <a:rPr lang="en-US" altLang="zh-CN" sz="3600" b="1">
                <a:solidFill>
                  <a:srgbClr val="FF0000"/>
                </a:solidFill>
                <a:uFillTx/>
                <a:latin typeface="Times New Roman" panose="02020503050405090304" charset="0"/>
                <a:ea typeface="楷体" charset="-122"/>
                <a:sym typeface="+mn-ea"/>
              </a:rPr>
              <a:t>C</a:t>
            </a:r>
            <a:endParaRPr lang="en-US" altLang="zh-CN" sz="3600" b="1">
              <a:solidFill>
                <a:srgbClr val="FF0000"/>
              </a:solidFill>
              <a:uFillTx/>
              <a:latin typeface="Times New Roman" panose="02020503050405090304" charset="0"/>
              <a:ea typeface="楷体"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9"/>
              </p:custDataLst>
            </p:nvPr>
          </p:nvPicPr>
          <p:blipFill>
            <a:blip r:embed="rId6">
              <a:extLst>
                <a:ext uri="{96DAC541-7B7A-43D3-8B79-37D633B846F1}">
                  <asvg:svgBlip xmlns:asvg="http://schemas.microsoft.com/office/drawing/2016/SVG/main" r:embed="rId7"/>
                </a:ext>
              </a:extLst>
            </a:blip>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465" y="494665"/>
            <a:ext cx="709930" cy="709930"/>
          </a:xfrm>
          <a:prstGeom prst="rect">
            <a:avLst/>
          </a:prstGeom>
        </p:spPr>
      </p:pic>
      <p:sp>
        <p:nvSpPr>
          <p:cNvPr id="12" name="文本框 11"/>
          <p:cNvSpPr txBox="1"/>
          <p:nvPr/>
        </p:nvSpPr>
        <p:spPr>
          <a:xfrm>
            <a:off x="988060" y="494665"/>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一、反射</a:t>
            </a:r>
            <a:endParaRPr lang="zh-CN" sz="4000" b="1" dirty="0">
              <a:solidFill>
                <a:srgbClr val="D2855C"/>
              </a:solidFill>
              <a:latin typeface="站酷快乐体" panose="02010600030101010101" charset="-128"/>
              <a:ea typeface="宋体" pitchFamily="2" charset="-122"/>
              <a:cs typeface="站酷快乐体" panose="02010600030101010101" charset="-128"/>
            </a:endParaRPr>
          </a:p>
        </p:txBody>
      </p:sp>
      <p:sp>
        <p:nvSpPr>
          <p:cNvPr id="18" name="文本框 17"/>
          <p:cNvSpPr txBox="1"/>
          <p:nvPr/>
        </p:nvSpPr>
        <p:spPr>
          <a:xfrm>
            <a:off x="957580" y="1275080"/>
            <a:ext cx="10614660" cy="1323340"/>
          </a:xfrm>
          <a:prstGeom prst="rect">
            <a:avLst/>
          </a:prstGeom>
          <a:noFill/>
        </p:spPr>
        <p:txBody>
          <a:bodyPr wrap="square" rtlCol="0" anchor="t">
            <a:noAutofit/>
          </a:bodyPr>
          <a:p>
            <a:pPr indent="0" fontAlgn="auto">
              <a:lnSpc>
                <a:spcPct val="125000"/>
              </a:lnSpc>
            </a:pPr>
            <a:r>
              <a:rPr lang="zh-CN" altLang="en-US" sz="3200" b="1">
                <a:solidFill>
                  <a:sysClr val="windowText" lastClr="000000"/>
                </a:solidFill>
                <a:latin typeface="Times New Roman" panose="02020503050405090304" charset="0"/>
                <a:ea typeface="楷体" charset="-122"/>
                <a:cs typeface="+mn-ea"/>
                <a:sym typeface="微软雅黑" charset="-122"/>
              </a:rPr>
              <a:t>听到饲养员的指令，皮皮就能做出走双杠</a:t>
            </a:r>
            <a:r>
              <a:rPr lang="zh-CN" altLang="en-US" sz="3200" b="1">
                <a:solidFill>
                  <a:sysClr val="windowText" lastClr="000000"/>
                </a:solidFill>
                <a:latin typeface="Times New Roman" panose="02020503050405090304" charset="0"/>
                <a:ea typeface="楷体" charset="-122"/>
                <a:cs typeface="+mn-ea"/>
                <a:sym typeface="微软雅黑" charset="-122"/>
              </a:rPr>
              <a:t>的反应。我们把这种反应称为：</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grpSp>
        <p:nvGrpSpPr>
          <p:cNvPr id="28" name="组合 27"/>
          <p:cNvGrpSpPr/>
          <p:nvPr/>
        </p:nvGrpSpPr>
        <p:grpSpPr>
          <a:xfrm>
            <a:off x="4367530" y="3013075"/>
            <a:ext cx="5463540" cy="2938780"/>
            <a:chOff x="9770" y="4841"/>
            <a:chExt cx="8604" cy="4628"/>
          </a:xfrm>
        </p:grpSpPr>
        <p:sp>
          <p:nvSpPr>
            <p:cNvPr id="43" name="矩形 42"/>
            <p:cNvSpPr/>
            <p:nvPr/>
          </p:nvSpPr>
          <p:spPr>
            <a:xfrm>
              <a:off x="9770" y="5090"/>
              <a:ext cx="8248" cy="4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黑体" charset="-122"/>
              </a:endParaRPr>
            </a:p>
          </p:txBody>
        </p:sp>
        <p:sp>
          <p:nvSpPr>
            <p:cNvPr id="44" name="文本框 43"/>
            <p:cNvSpPr txBox="1"/>
            <p:nvPr/>
          </p:nvSpPr>
          <p:spPr>
            <a:xfrm>
              <a:off x="9772" y="4841"/>
              <a:ext cx="8602" cy="2260"/>
            </a:xfrm>
            <a:prstGeom prst="rect">
              <a:avLst/>
            </a:prstGeom>
            <a:noFill/>
          </p:spPr>
          <p:txBody>
            <a:bodyPr wrap="square" rtlCol="0" anchor="t">
              <a:noAutofit/>
            </a:bodyPr>
            <a:p>
              <a:pPr indent="0" fontAlgn="auto">
                <a:lnSpc>
                  <a:spcPct val="150000"/>
                </a:lnSpc>
              </a:pPr>
              <a:r>
                <a:rPr lang="zh-CN" altLang="en-US" sz="3200" b="1">
                  <a:uFillTx/>
                  <a:latin typeface="Times New Roman" panose="02020503050405090304" charset="0"/>
                  <a:ea typeface="楷体" charset="-122"/>
                  <a:cs typeface="楷体" charset="-122"/>
                  <a:sym typeface="+mn-ea"/>
                </a:rPr>
                <a:t>人体</a:t>
              </a:r>
              <a:r>
                <a:rPr lang="en-US" altLang="zh-CN" sz="3200" b="1">
                  <a:uFillTx/>
                  <a:latin typeface="Times New Roman" panose="02020503050405090304" charset="0"/>
                  <a:ea typeface="楷体" charset="-122"/>
                  <a:cs typeface="楷体" charset="-122"/>
                  <a:sym typeface="+mn-ea"/>
                </a:rPr>
                <a:t>/</a:t>
              </a:r>
              <a:r>
                <a:rPr lang="zh-CN" altLang="en-US" sz="3200" b="1">
                  <a:uFillTx/>
                  <a:latin typeface="Times New Roman" panose="02020503050405090304" charset="0"/>
                  <a:ea typeface="楷体" charset="-122"/>
                  <a:cs typeface="楷体" charset="-122"/>
                  <a:sym typeface="+mn-ea"/>
                </a:rPr>
                <a:t>动物体通过</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神</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经系统</a:t>
              </a:r>
              <a:r>
                <a:rPr lang="zh-CN" altLang="en-US" sz="3200" b="1">
                  <a:uFillTx/>
                  <a:latin typeface="Times New Roman" panose="02020503050405090304" charset="0"/>
                  <a:ea typeface="楷体" charset="-122"/>
                  <a:cs typeface="楷体" charset="-122"/>
                  <a:sym typeface="+mn-ea"/>
                </a:rPr>
                <a:t>，对</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接受的信息</a:t>
              </a:r>
              <a:r>
                <a:rPr lang="zh-CN" altLang="en-US" sz="3200" b="1">
                  <a:uFillTx/>
                  <a:latin typeface="Times New Roman" panose="02020503050405090304" charset="0"/>
                  <a:ea typeface="楷体" charset="-122"/>
                  <a:cs typeface="楷体" charset="-122"/>
                  <a:sym typeface="+mn-ea"/>
                </a:rPr>
                <a:t>作出的</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反应</a:t>
              </a:r>
              <a:r>
                <a:rPr lang="zh-CN" altLang="en-US" sz="3200" b="1">
                  <a:uFillTx/>
                  <a:latin typeface="Times New Roman" panose="02020503050405090304" charset="0"/>
                  <a:ea typeface="楷体" charset="-122"/>
                  <a:cs typeface="楷体" charset="-122"/>
                  <a:sym typeface="+mn-ea"/>
                </a:rPr>
                <a:t>。是神经系统调节生命活动的</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基本方式</a:t>
              </a:r>
              <a:r>
                <a:rPr lang="zh-CN" altLang="en-US" sz="3200" b="1">
                  <a:solidFill>
                    <a:schemeClr val="tx1"/>
                  </a:solidFill>
                  <a:uFillTx/>
                  <a:latin typeface="站酷快乐体" panose="02010600030101010101" charset="-128"/>
                  <a:ea typeface="站酷快乐体" panose="02010600030101010101" charset="-128"/>
                  <a:cs typeface="楷体" charset="-122"/>
                  <a:sym typeface="+mn-ea"/>
                </a:rPr>
                <a:t>。</a:t>
              </a:r>
              <a:endParaRPr lang="zh-CN" altLang="en-US" sz="3200" b="1">
                <a:solidFill>
                  <a:schemeClr val="tx1"/>
                </a:solidFill>
                <a:uFillTx/>
                <a:latin typeface="站酷快乐体" panose="02010600030101010101" charset="-128"/>
                <a:ea typeface="站酷快乐体" panose="02010600030101010101" charset="-128"/>
                <a:cs typeface="楷体" charset="-122"/>
                <a:sym typeface="+mn-ea"/>
              </a:endParaRPr>
            </a:p>
          </p:txBody>
        </p:sp>
      </p:grpSp>
      <p:grpSp>
        <p:nvGrpSpPr>
          <p:cNvPr id="24" name="组合 23"/>
          <p:cNvGrpSpPr/>
          <p:nvPr/>
        </p:nvGrpSpPr>
        <p:grpSpPr>
          <a:xfrm>
            <a:off x="4367530" y="2004695"/>
            <a:ext cx="1823720" cy="640080"/>
            <a:chOff x="9536" y="3869"/>
            <a:chExt cx="2872" cy="1008"/>
          </a:xfrm>
        </p:grpSpPr>
        <p:sp>
          <p:nvSpPr>
            <p:cNvPr id="25" name="圆角矩形 24"/>
            <p:cNvSpPr/>
            <p:nvPr/>
          </p:nvSpPr>
          <p:spPr>
            <a:xfrm>
              <a:off x="9536" y="3869"/>
              <a:ext cx="2872" cy="1008"/>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9871" y="4175"/>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sp>
          <p:nvSpPr>
            <p:cNvPr id="27" name="文本框 26"/>
            <p:cNvSpPr txBox="1"/>
            <p:nvPr/>
          </p:nvSpPr>
          <p:spPr>
            <a:xfrm>
              <a:off x="10370" y="3942"/>
              <a:ext cx="1631" cy="862"/>
            </a:xfrm>
            <a:prstGeom prst="rect">
              <a:avLst/>
            </a:prstGeom>
            <a:noFill/>
          </p:spPr>
          <p:txBody>
            <a:bodyPr wrap="square" rtlCol="0" anchor="t">
              <a:noAutofit/>
            </a:bodyPr>
            <a:p>
              <a:r>
                <a:rPr lang="zh-CN" altLang="en-US" sz="3200" b="1">
                  <a:solidFill>
                    <a:schemeClr val="bg1"/>
                  </a:solidFill>
                  <a:uFillTx/>
                  <a:latin typeface="站酷快乐体" panose="02010600030101010101" charset="-128"/>
                  <a:ea typeface="站酷快乐体" panose="02010600030101010101" charset="-128"/>
                  <a:cs typeface="楷体" charset="-122"/>
                  <a:sym typeface="+mn-ea"/>
                </a:rPr>
                <a:t>反射</a:t>
              </a:r>
              <a:endParaRPr lang="zh-CN" altLang="en-US" sz="3200" b="1">
                <a:solidFill>
                  <a:schemeClr val="bg1"/>
                </a:solidFill>
                <a:uFillTx/>
                <a:latin typeface="站酷快乐体" panose="02010600030101010101" charset="-128"/>
                <a:ea typeface="站酷快乐体" panose="02010600030101010101" charset="-128"/>
                <a:cs typeface="楷体" charset="-122"/>
                <a:sym typeface="+mn-ea"/>
              </a:endParaRPr>
            </a:p>
          </p:txBody>
        </p:sp>
      </p:grpSp>
      <p:pic>
        <p:nvPicPr>
          <p:cNvPr id="2" name="图片 1" descr="/private/var/folders/br/k80yycmx2g3fqtfy33r5mky40000gn/T/com.kingsoft.wpsoffice.mac/photoeditapp/20240514155212/temp.pngtemp"/>
          <p:cNvPicPr>
            <a:picLocks noChangeAspect="1"/>
          </p:cNvPicPr>
          <p:nvPr>
            <p:custDataLst>
              <p:tags r:id="rId12"/>
            </p:custDataLst>
          </p:nvPr>
        </p:nvPicPr>
        <p:blipFill>
          <a:blip r:embed="rId13"/>
          <a:srcRect l="1304" t="5076" r="7110"/>
          <a:stretch>
            <a:fillRect/>
          </a:stretch>
        </p:blipFill>
        <p:spPr>
          <a:xfrm flipH="1">
            <a:off x="291465" y="-200660"/>
            <a:ext cx="4837430" cy="72586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left)">
                                      <p:cBhvr>
                                        <p:cTn id="9" dur="500"/>
                                        <p:tgtEl>
                                          <p:spTgt spid="24"/>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9"/>
              </p:custDataLst>
            </p:nvPr>
          </p:nvPicPr>
          <p:blipFill>
            <a:blip r:embed="rId6">
              <a:extLst>
                <a:ext uri="{96DAC541-7B7A-43D3-8B79-37D633B846F1}">
                  <asvg:svgBlip xmlns:asvg="http://schemas.microsoft.com/office/drawing/2016/SVG/main" r:embed="rId7"/>
                </a:ext>
              </a:extLst>
            </a:blip>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sp>
        <p:nvSpPr>
          <p:cNvPr id="61" name="文本框 60"/>
          <p:cNvSpPr txBox="1"/>
          <p:nvPr/>
        </p:nvSpPr>
        <p:spPr>
          <a:xfrm>
            <a:off x="958215" y="483870"/>
            <a:ext cx="9226550" cy="700405"/>
          </a:xfrm>
          <a:prstGeom prst="rect">
            <a:avLst/>
          </a:prstGeom>
          <a:noFill/>
        </p:spPr>
        <p:txBody>
          <a:bodyPr wrap="square" rtlCol="0" anchor="t">
            <a:noAutofit/>
          </a:bodyPr>
          <a:p>
            <a:pPr indent="0" fontAlgn="auto">
              <a:lnSpc>
                <a:spcPct val="125000"/>
              </a:lnSpc>
            </a:pPr>
            <a:r>
              <a:rPr lang="zh-CN" altLang="en-US" sz="3200" b="1">
                <a:solidFill>
                  <a:sysClr val="windowText" lastClr="000000"/>
                </a:solidFill>
                <a:latin typeface="Times New Roman" panose="02020503050405090304" charset="0"/>
                <a:ea typeface="楷体" charset="-122"/>
                <a:cs typeface="+mn-ea"/>
                <a:sym typeface="微软雅黑" charset="-122"/>
              </a:rPr>
              <a:t>判断下列例子是否属于反射，并说出理由：</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pic>
        <p:nvPicPr>
          <p:cNvPr id="80" name="图片 79" descr="篮球"/>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465" y="494665"/>
            <a:ext cx="709930" cy="709930"/>
          </a:xfrm>
          <a:prstGeom prst="rect">
            <a:avLst/>
          </a:prstGeom>
        </p:spPr>
      </p:pic>
      <p:pic>
        <p:nvPicPr>
          <p:cNvPr id="2" name="http://photo-static-api.fotomore.com/creative/vcg/400/version23/VCG41452220875.jpg" descr="templates\picture_hover\&amp;pky180_sjzg_VCG41452220875&amp;2&amp;src_toppic_inpsrchzd1&amp;"/>
          <p:cNvPicPr>
            <a:picLocks noChangeAspect="1"/>
          </p:cNvPicPr>
          <p:nvPr/>
        </p:nvPicPr>
        <p:blipFill>
          <a:blip r:embed="rId12"/>
          <a:srcRect t="53494" r="52158"/>
          <a:stretch>
            <a:fillRect/>
          </a:stretch>
        </p:blipFill>
        <p:spPr>
          <a:xfrm>
            <a:off x="5951855" y="1480820"/>
            <a:ext cx="746760" cy="741680"/>
          </a:xfrm>
          <a:prstGeom prst="ellipse">
            <a:avLst/>
          </a:prstGeom>
        </p:spPr>
      </p:pic>
      <p:pic>
        <p:nvPicPr>
          <p:cNvPr id="11" name="http://photo-static-api.fotomore.com/creative/vcg/400/version23/VCG41452220875.jpg" descr="templates\picture_hover\&amp;pky180_sjzg_VCG41452220875&amp;2&amp;src_toppic_inpsrchzd1&amp;"/>
          <p:cNvPicPr>
            <a:picLocks noChangeAspect="1"/>
          </p:cNvPicPr>
          <p:nvPr/>
        </p:nvPicPr>
        <p:blipFill>
          <a:blip r:embed="rId12"/>
          <a:srcRect t="53494" r="52158"/>
          <a:stretch>
            <a:fillRect/>
          </a:stretch>
        </p:blipFill>
        <p:spPr>
          <a:xfrm>
            <a:off x="4537710" y="2222500"/>
            <a:ext cx="746760" cy="741680"/>
          </a:xfrm>
          <a:prstGeom prst="ellipse">
            <a:avLst/>
          </a:prstGeom>
        </p:spPr>
      </p:pic>
      <p:sp>
        <p:nvSpPr>
          <p:cNvPr id="12" name="文本框 11"/>
          <p:cNvSpPr txBox="1"/>
          <p:nvPr/>
        </p:nvSpPr>
        <p:spPr>
          <a:xfrm>
            <a:off x="1565275" y="1362075"/>
            <a:ext cx="7487285" cy="4411980"/>
          </a:xfrm>
          <a:prstGeom prst="rect">
            <a:avLst/>
          </a:prstGeom>
          <a:noFill/>
        </p:spPr>
        <p:txBody>
          <a:bodyPr wrap="square" rtlCol="0">
            <a:spAutoFit/>
          </a:bodyPr>
          <a:p>
            <a:pPr>
              <a:lnSpc>
                <a:spcPct val="130000"/>
              </a:lnSpc>
            </a:pPr>
            <a:r>
              <a:rPr lang="zh-CN" altLang="en-US" sz="3600" b="1">
                <a:latin typeface="黑体" charset="-122"/>
                <a:ea typeface="黑体" charset="-122"/>
              </a:rPr>
              <a:t>草履虫避开盐粒刺激</a:t>
            </a:r>
            <a:endParaRPr lang="zh-CN" altLang="en-US" sz="3600" b="1">
              <a:latin typeface="黑体" charset="-122"/>
              <a:ea typeface="黑体" charset="-122"/>
            </a:endParaRPr>
          </a:p>
          <a:p>
            <a:pPr>
              <a:lnSpc>
                <a:spcPct val="130000"/>
              </a:lnSpc>
            </a:pPr>
            <a:r>
              <a:rPr lang="zh-CN" altLang="en-US" sz="3600" b="1">
                <a:latin typeface="黑体" charset="-122"/>
                <a:ea typeface="黑体" charset="-122"/>
              </a:rPr>
              <a:t>植物向光生长</a:t>
            </a:r>
            <a:endParaRPr lang="zh-CN" altLang="en-US" sz="3600" b="1">
              <a:latin typeface="黑体" charset="-122"/>
              <a:ea typeface="黑体" charset="-122"/>
            </a:endParaRPr>
          </a:p>
          <a:p>
            <a:pPr>
              <a:lnSpc>
                <a:spcPct val="130000"/>
              </a:lnSpc>
            </a:pPr>
            <a:r>
              <a:rPr lang="zh-CN" altLang="en-US" sz="3600" b="1">
                <a:latin typeface="黑体" charset="-122"/>
                <a:ea typeface="黑体" charset="-122"/>
              </a:rPr>
              <a:t>触碰含羞草的叶子会闭合</a:t>
            </a:r>
            <a:endParaRPr lang="zh-CN" altLang="en-US" sz="3600" b="1">
              <a:latin typeface="黑体" charset="-122"/>
              <a:ea typeface="黑体" charset="-122"/>
            </a:endParaRPr>
          </a:p>
          <a:p>
            <a:pPr>
              <a:lnSpc>
                <a:spcPct val="130000"/>
              </a:lnSpc>
            </a:pPr>
            <a:r>
              <a:rPr lang="zh-CN" altLang="en-US" sz="3600" b="1">
                <a:latin typeface="黑体" charset="-122"/>
                <a:ea typeface="黑体" charset="-122"/>
              </a:rPr>
              <a:t>有蚊子叮咬时用手拍打</a:t>
            </a:r>
            <a:endParaRPr lang="zh-CN" altLang="en-US" sz="3600" b="1">
              <a:latin typeface="黑体" charset="-122"/>
              <a:ea typeface="黑体" charset="-122"/>
            </a:endParaRPr>
          </a:p>
          <a:p>
            <a:pPr>
              <a:lnSpc>
                <a:spcPct val="130000"/>
              </a:lnSpc>
            </a:pPr>
            <a:r>
              <a:rPr lang="zh-CN" altLang="en-US" sz="3600" b="1">
                <a:latin typeface="黑体" charset="-122"/>
                <a:ea typeface="黑体" charset="-122"/>
              </a:rPr>
              <a:t>新生婴儿吃奶</a:t>
            </a:r>
            <a:endParaRPr lang="zh-CN" altLang="en-US" sz="3600" b="1">
              <a:latin typeface="黑体" charset="-122"/>
              <a:ea typeface="黑体" charset="-122"/>
            </a:endParaRPr>
          </a:p>
          <a:p>
            <a:pPr>
              <a:lnSpc>
                <a:spcPct val="130000"/>
              </a:lnSpc>
            </a:pPr>
            <a:r>
              <a:rPr lang="zh-CN" altLang="en-US" sz="3600" b="1">
                <a:latin typeface="黑体" charset="-122"/>
                <a:ea typeface="黑体" charset="-122"/>
              </a:rPr>
              <a:t>斑马逃避狮子的追捕</a:t>
            </a:r>
            <a:endParaRPr lang="zh-CN" altLang="en-US" sz="3600" b="1">
              <a:latin typeface="黑体" charset="-122"/>
              <a:ea typeface="黑体" charset="-122"/>
            </a:endParaRPr>
          </a:p>
        </p:txBody>
      </p:sp>
      <p:pic>
        <p:nvPicPr>
          <p:cNvPr id="13" name="http://photo-static-api.fotomore.com/creative/vcg/400/version23/VCG41452220875.jpg" descr="templates\picture_hover\&amp;pky180_sjzg_VCG41452220875&amp;2&amp;src_toppic_inpsrchzd1&amp;"/>
          <p:cNvPicPr>
            <a:picLocks noChangeAspect="1"/>
          </p:cNvPicPr>
          <p:nvPr>
            <p:custDataLst>
              <p:tags r:id="rId13"/>
            </p:custDataLst>
          </p:nvPr>
        </p:nvPicPr>
        <p:blipFill>
          <a:blip r:embed="rId12"/>
          <a:srcRect t="53494" r="52158"/>
          <a:stretch>
            <a:fillRect/>
          </a:stretch>
        </p:blipFill>
        <p:spPr>
          <a:xfrm>
            <a:off x="6698615" y="2905760"/>
            <a:ext cx="746760" cy="741680"/>
          </a:xfrm>
          <a:prstGeom prst="ellipse">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9"/>
              </p:custDataLst>
            </p:nvPr>
          </p:nvPicPr>
          <p:blipFill>
            <a:blip r:embed="rId6">
              <a:extLst>
                <a:ext uri="{96DAC541-7B7A-43D3-8B79-37D633B846F1}">
                  <asvg:svgBlip xmlns:asvg="http://schemas.microsoft.com/office/drawing/2016/SVG/main" r:embed="rId7"/>
                </a:ext>
              </a:extLst>
            </a:blip>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学生活动一</a:t>
            </a:r>
            <a:r>
              <a:rPr lang="zh-CN" sz="4000" b="1" dirty="0">
                <a:solidFill>
                  <a:srgbClr val="D2855C"/>
                </a:solidFill>
                <a:latin typeface="站酷快乐体" panose="02010600030101010101" charset="-128"/>
                <a:ea typeface="宋体" pitchFamily="2" charset="-122"/>
                <a:cs typeface="站酷快乐体" panose="02010600030101010101" charset="-128"/>
              </a:rPr>
              <a:t>——</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膝跳反射</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pSp>
        <p:nvGrpSpPr>
          <p:cNvPr id="24" name="组合 23"/>
          <p:cNvGrpSpPr/>
          <p:nvPr/>
        </p:nvGrpSpPr>
        <p:grpSpPr>
          <a:xfrm>
            <a:off x="556260" y="2249170"/>
            <a:ext cx="11191875" cy="3962400"/>
            <a:chOff x="1020" y="3542"/>
            <a:chExt cx="17625" cy="6240"/>
          </a:xfrm>
        </p:grpSpPr>
        <p:sp>
          <p:nvSpPr>
            <p:cNvPr id="21" name="剪去单角的矩形 20"/>
            <p:cNvSpPr/>
            <p:nvPr/>
          </p:nvSpPr>
          <p:spPr>
            <a:xfrm rot="5400000">
              <a:off x="6282" y="-1720"/>
              <a:ext cx="6240" cy="16764"/>
            </a:xfrm>
            <a:prstGeom prst="snip1Rect">
              <a:avLst>
                <a:gd name="adj" fmla="val 5625"/>
              </a:avLst>
            </a:prstGeom>
            <a:solidFill>
              <a:srgbClr val="F7E1BD"/>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sp>
          <p:nvSpPr>
            <p:cNvPr id="22" name="矩形 21"/>
            <p:cNvSpPr/>
            <p:nvPr/>
          </p:nvSpPr>
          <p:spPr>
            <a:xfrm>
              <a:off x="1285" y="3793"/>
              <a:ext cx="16250" cy="573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pic>
          <p:nvPicPr>
            <p:cNvPr id="31" name="图片 30"/>
            <p:cNvPicPr>
              <a:picLocks noChangeAspect="1"/>
            </p:cNvPicPr>
            <p:nvPr/>
          </p:nvPicPr>
          <p:blipFill>
            <a:blip r:embed="rId12"/>
            <a:srcRect l="13148" t="110" r="4798"/>
            <a:stretch>
              <a:fillRect/>
            </a:stretch>
          </p:blipFill>
          <p:spPr>
            <a:xfrm>
              <a:off x="13784" y="4231"/>
              <a:ext cx="4861" cy="4861"/>
            </a:xfrm>
            <a:prstGeom prst="ellipse">
              <a:avLst/>
            </a:prstGeom>
          </p:spPr>
        </p:pic>
      </p:grpSp>
      <p:grpSp>
        <p:nvGrpSpPr>
          <p:cNvPr id="43" name="组合 42"/>
          <p:cNvGrpSpPr/>
          <p:nvPr/>
        </p:nvGrpSpPr>
        <p:grpSpPr>
          <a:xfrm>
            <a:off x="518160" y="1408430"/>
            <a:ext cx="2773045" cy="576580"/>
            <a:chOff x="1665" y="2259"/>
            <a:chExt cx="4367" cy="908"/>
          </a:xfrm>
        </p:grpSpPr>
        <p:sp>
          <p:nvSpPr>
            <p:cNvPr id="45" name="圆角矩形 44"/>
            <p:cNvSpPr/>
            <p:nvPr/>
          </p:nvSpPr>
          <p:spPr>
            <a:xfrm>
              <a:off x="1665" y="2271"/>
              <a:ext cx="4199" cy="896"/>
            </a:xfrm>
            <a:prstGeom prst="roundRect">
              <a:avLst>
                <a:gd name="adj" fmla="val 50000"/>
              </a:avLst>
            </a:prstGeom>
            <a:solidFill>
              <a:schemeClr val="bg1"/>
            </a:solidFill>
            <a:ln>
              <a:solidFill>
                <a:schemeClr val="bg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200" b="1"/>
            </a:p>
          </p:txBody>
        </p:sp>
        <p:sp>
          <p:nvSpPr>
            <p:cNvPr id="41" name="椭圆 40"/>
            <p:cNvSpPr/>
            <p:nvPr/>
          </p:nvSpPr>
          <p:spPr>
            <a:xfrm>
              <a:off x="2007" y="2539"/>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汉仪君黑-45简" panose="020B0604020202020204" charset="-122"/>
              </a:endParaRPr>
            </a:p>
          </p:txBody>
        </p:sp>
        <p:sp>
          <p:nvSpPr>
            <p:cNvPr id="42" name="文本框 41"/>
            <p:cNvSpPr txBox="1"/>
            <p:nvPr/>
          </p:nvSpPr>
          <p:spPr>
            <a:xfrm>
              <a:off x="2614" y="2259"/>
              <a:ext cx="3418" cy="862"/>
            </a:xfrm>
            <a:prstGeom prst="rect">
              <a:avLst/>
            </a:prstGeom>
            <a:noFill/>
          </p:spPr>
          <p:txBody>
            <a:bodyPr wrap="square" rtlCol="0" anchor="t">
              <a:noAutofit/>
            </a:bodyPr>
            <a:p>
              <a:r>
                <a:rPr lang="zh-CN" altLang="en-US" sz="3200" b="1">
                  <a:solidFill>
                    <a:schemeClr val="tx1"/>
                  </a:solidFill>
                  <a:uFillTx/>
                  <a:latin typeface="站酷快乐体" panose="02010600030101010101" charset="-128"/>
                  <a:ea typeface="站酷快乐体" panose="02010600030101010101" charset="-128"/>
                  <a:cs typeface="楷体" charset="-122"/>
                  <a:sym typeface="+mn-ea"/>
                </a:rPr>
                <a:t>方法步骤</a:t>
              </a:r>
              <a:endParaRPr lang="zh-CN" altLang="en-US" sz="3200" b="1">
                <a:solidFill>
                  <a:schemeClr val="tx1"/>
                </a:solidFill>
                <a:uFillTx/>
                <a:latin typeface="站酷快乐体" panose="02010600030101010101" charset="-128"/>
                <a:ea typeface="站酷快乐体" panose="02010600030101010101" charset="-128"/>
                <a:cs typeface="楷体" charset="-122"/>
                <a:sym typeface="+mn-ea"/>
              </a:endParaRPr>
            </a:p>
          </p:txBody>
        </p:sp>
      </p:grpSp>
      <p:sp>
        <p:nvSpPr>
          <p:cNvPr id="2" name="文本框 1"/>
          <p:cNvSpPr txBox="1"/>
          <p:nvPr/>
        </p:nvSpPr>
        <p:spPr>
          <a:xfrm>
            <a:off x="723265" y="2376170"/>
            <a:ext cx="8083550" cy="4084320"/>
          </a:xfrm>
          <a:prstGeom prst="rect">
            <a:avLst/>
          </a:prstGeom>
          <a:noFill/>
        </p:spPr>
        <p:txBody>
          <a:bodyPr wrap="square" rtlCol="0" anchor="t">
            <a:noAutofit/>
          </a:bodyPr>
          <a:p>
            <a:pPr marL="457200" indent="-457200" fontAlgn="auto">
              <a:lnSpc>
                <a:spcPct val="125000"/>
              </a:lnSpc>
              <a:buFont typeface="Wingdings" panose="05000000000000000000" charset="0"/>
              <a:buChar char="ü"/>
            </a:pPr>
            <a:r>
              <a:rPr lang="zh-CN" sz="3200" b="1">
                <a:solidFill>
                  <a:sysClr val="windowText" lastClr="000000"/>
                </a:solidFill>
                <a:latin typeface="Times New Roman" panose="02020503050405090304" charset="0"/>
                <a:ea typeface="楷体" charset="-122"/>
                <a:cs typeface="+mn-ea"/>
                <a:sym typeface="微软雅黑" charset="-122"/>
              </a:rPr>
              <a:t>两位同学为一组，轮换进行实验。</a:t>
            </a:r>
            <a:endParaRPr lang="zh-CN" sz="3200" b="1">
              <a:solidFill>
                <a:sysClr val="windowText" lastClr="000000"/>
              </a:solidFill>
              <a:latin typeface="Times New Roman" panose="02020503050405090304" charset="0"/>
              <a:ea typeface="楷体" charset="-122"/>
              <a:cs typeface="+mn-ea"/>
              <a:sym typeface="微软雅黑" charset="-122"/>
            </a:endParaRPr>
          </a:p>
          <a:p>
            <a:pPr marL="457200" indent="-457200" fontAlgn="auto">
              <a:lnSpc>
                <a:spcPct val="125000"/>
              </a:lnSpc>
              <a:buFont typeface="Wingdings" panose="05000000000000000000" charset="0"/>
              <a:buChar char="ü"/>
            </a:pPr>
            <a:r>
              <a:rPr lang="zh-CN" sz="3200" b="1">
                <a:solidFill>
                  <a:sysClr val="windowText" lastClr="000000"/>
                </a:solidFill>
                <a:latin typeface="Times New Roman" panose="02020503050405090304" charset="0"/>
                <a:ea typeface="楷体" charset="-122"/>
                <a:cs typeface="+mn-ea"/>
                <a:sym typeface="微软雅黑" charset="-122"/>
              </a:rPr>
              <a:t>一位同学作为受试者坐在椅子上，一条腿着地，另一条腿</a:t>
            </a:r>
            <a:r>
              <a:rPr lang="zh-CN" sz="3200" b="1">
                <a:solidFill>
                  <a:srgbClr val="FF0000"/>
                </a:solidFill>
                <a:latin typeface="Times New Roman" panose="02020503050405090304" charset="0"/>
                <a:ea typeface="楷体" charset="-122"/>
                <a:cs typeface="+mn-ea"/>
                <a:sym typeface="微软雅黑" charset="-122"/>
              </a:rPr>
              <a:t>自然</a:t>
            </a:r>
            <a:r>
              <a:rPr lang="zh-CN" sz="3200" b="1">
                <a:solidFill>
                  <a:sysClr val="windowText" lastClr="000000"/>
                </a:solidFill>
                <a:latin typeface="Times New Roman" panose="02020503050405090304" charset="0"/>
                <a:ea typeface="楷体" charset="-122"/>
                <a:cs typeface="+mn-ea"/>
                <a:sym typeface="微软雅黑" charset="-122"/>
              </a:rPr>
              <a:t>地搭在这条腿上。</a:t>
            </a:r>
            <a:endParaRPr lang="zh-CN" sz="3200" b="1">
              <a:solidFill>
                <a:sysClr val="windowText" lastClr="000000"/>
              </a:solidFill>
              <a:latin typeface="Times New Roman" panose="02020503050405090304" charset="0"/>
              <a:ea typeface="楷体" charset="-122"/>
              <a:cs typeface="+mn-ea"/>
              <a:sym typeface="微软雅黑" charset="-122"/>
            </a:endParaRPr>
          </a:p>
          <a:p>
            <a:pPr marL="457200" indent="-457200" fontAlgn="auto">
              <a:lnSpc>
                <a:spcPct val="125000"/>
              </a:lnSpc>
              <a:buFont typeface="Wingdings" panose="05000000000000000000" charset="0"/>
              <a:buChar char="ü"/>
            </a:pPr>
            <a:r>
              <a:rPr lang="zh-CN" sz="3200" b="1">
                <a:solidFill>
                  <a:sysClr val="windowText" lastClr="000000"/>
                </a:solidFill>
                <a:latin typeface="Times New Roman" panose="02020503050405090304" charset="0"/>
                <a:ea typeface="楷体" charset="-122"/>
                <a:cs typeface="+mn-ea"/>
                <a:sym typeface="微软雅黑" charset="-122"/>
              </a:rPr>
              <a:t>另一位同学用手掌内侧边缘，迅速叩击受试同学上面那条腿</a:t>
            </a:r>
            <a:r>
              <a:rPr lang="zh-CN" sz="3200" b="1">
                <a:solidFill>
                  <a:srgbClr val="FF0000"/>
                </a:solidFill>
                <a:latin typeface="Times New Roman" panose="02020503050405090304" charset="0"/>
                <a:ea typeface="楷体" charset="-122"/>
                <a:cs typeface="+mn-ea"/>
                <a:sym typeface="微软雅黑" charset="-122"/>
              </a:rPr>
              <a:t>膝盖下面的韧带</a:t>
            </a:r>
            <a:r>
              <a:rPr lang="zh-CN" sz="3200" b="1">
                <a:solidFill>
                  <a:sysClr val="windowText" lastClr="000000"/>
                </a:solidFill>
                <a:latin typeface="Times New Roman" panose="02020503050405090304" charset="0"/>
                <a:ea typeface="楷体" charset="-122"/>
                <a:cs typeface="+mn-ea"/>
                <a:sym typeface="微软雅黑" charset="-122"/>
              </a:rPr>
              <a:t>，观察这条腿有什么反应。</a:t>
            </a:r>
            <a:endParaRPr lang="zh-CN" sz="3200" b="1">
              <a:solidFill>
                <a:sysClr val="windowText" lastClr="000000"/>
              </a:solidFill>
              <a:latin typeface="Times New Roman" panose="02020503050405090304" charset="0"/>
              <a:ea typeface="楷体" charset="-122"/>
              <a:cs typeface="+mn-ea"/>
              <a:sym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
                                        </p:tgtEl>
                                        <p:attrNameLst>
                                          <p:attrName>style.visibility</p:attrName>
                                        </p:attrNameLst>
                                      </p:cBhvr>
                                      <p:to>
                                        <p:strVal val="visible"/>
                                      </p:to>
                                    </p:set>
                                    <p:anim calcmode="discrete" valueType="clr">
                                      <p:cBhvr override="childStyle">
                                        <p:cTn id="1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
                                        </p:tgtEl>
                                        <p:attrNameLst>
                                          <p:attrName>fillcolor</p:attrName>
                                        </p:attrNameLst>
                                      </p:cBhvr>
                                      <p:tavLst>
                                        <p:tav tm="0">
                                          <p:val>
                                            <p:clrVal>
                                              <a:schemeClr val="accent2"/>
                                            </p:clrVal>
                                          </p:val>
                                        </p:tav>
                                        <p:tav tm="50000">
                                          <p:val>
                                            <p:clrVal>
                                              <a:schemeClr val="hlink"/>
                                            </p:clrVal>
                                          </p:val>
                                        </p:tav>
                                      </p:tavLst>
                                    </p:anim>
                                    <p:set>
                                      <p:cBhvr>
                                        <p:cTn id="1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8"/>
              </p:custDataLst>
            </p:nvPr>
          </p:nvPicPr>
          <p:blipFill>
            <a:blip r:embed="rId6">
              <a:extLst>
                <a:ext uri="{96DAC541-7B7A-43D3-8B79-37D633B846F1}">
                  <asvg:svgBlip xmlns:asvg="http://schemas.microsoft.com/office/drawing/2016/SVG/main" r:embed="rId7"/>
                </a:ext>
              </a:extLst>
            </a:blip>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9"/>
              </p:custDataLst>
            </p:nvPr>
          </p:nvPicPr>
          <p:blipFill>
            <a:blip r:embed="rId6">
              <a:extLst>
                <a:ext uri="{96DAC541-7B7A-43D3-8B79-37D633B846F1}">
                  <asvg:svgBlip xmlns:asvg="http://schemas.microsoft.com/office/drawing/2016/SVG/main" r:embed="rId7"/>
                </a:ext>
              </a:extLst>
            </a:blip>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学生活动一</a:t>
            </a:r>
            <a:r>
              <a:rPr lang="zh-CN" sz="4000" b="1" dirty="0">
                <a:solidFill>
                  <a:srgbClr val="D2855C"/>
                </a:solidFill>
                <a:latin typeface="站酷快乐体" panose="02010600030101010101" charset="-128"/>
                <a:ea typeface="宋体" pitchFamily="2" charset="-122"/>
                <a:cs typeface="站酷快乐体" panose="02010600030101010101" charset="-128"/>
              </a:rPr>
              <a:t>——</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膝跳反射</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pic>
        <p:nvPicPr>
          <p:cNvPr id="18" name="图片 17"/>
          <p:cNvPicPr>
            <a:picLocks noChangeAspect="1"/>
          </p:cNvPicPr>
          <p:nvPr/>
        </p:nvPicPr>
        <p:blipFill>
          <a:blip r:embed="rId12"/>
          <a:stretch>
            <a:fillRect/>
          </a:stretch>
        </p:blipFill>
        <p:spPr>
          <a:xfrm>
            <a:off x="464185" y="1987550"/>
            <a:ext cx="3604260" cy="4367530"/>
          </a:xfrm>
          <a:prstGeom prst="rect">
            <a:avLst/>
          </a:prstGeom>
        </p:spPr>
      </p:pic>
      <p:grpSp>
        <p:nvGrpSpPr>
          <p:cNvPr id="38" name="组合 37"/>
          <p:cNvGrpSpPr/>
          <p:nvPr/>
        </p:nvGrpSpPr>
        <p:grpSpPr>
          <a:xfrm>
            <a:off x="4459923" y="1351598"/>
            <a:ext cx="6603683" cy="584518"/>
            <a:chOff x="6831" y="3640"/>
            <a:chExt cx="10400" cy="921"/>
          </a:xfrm>
        </p:grpSpPr>
        <p:sp>
          <p:nvSpPr>
            <p:cNvPr id="29" name="椭圆 28"/>
            <p:cNvSpPr/>
            <p:nvPr/>
          </p:nvSpPr>
          <p:spPr>
            <a:xfrm>
              <a:off x="6831" y="3640"/>
              <a:ext cx="850" cy="850"/>
            </a:xfrm>
            <a:prstGeom prst="ellipse">
              <a:avLst/>
            </a:prstGeom>
            <a:solidFill>
              <a:srgbClr val="D2855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bg1"/>
                  </a:solidFill>
                  <a:latin typeface="Times New Roman" panose="02020503050405090304" charset="0"/>
                  <a:cs typeface="Times New Roman" panose="02020503050405090304" charset="0"/>
                </a:rPr>
                <a:t>1</a:t>
              </a:r>
              <a:endParaRPr lang="en-US" altLang="zh-CN" sz="3200" b="1">
                <a:solidFill>
                  <a:schemeClr val="bg1"/>
                </a:solidFill>
                <a:latin typeface="Times New Roman" panose="02020503050405090304" charset="0"/>
                <a:cs typeface="Times New Roman" panose="02020503050405090304" charset="0"/>
              </a:endParaRPr>
            </a:p>
          </p:txBody>
        </p:sp>
        <p:sp>
          <p:nvSpPr>
            <p:cNvPr id="30" name="文本框 29"/>
            <p:cNvSpPr txBox="1"/>
            <p:nvPr/>
          </p:nvSpPr>
          <p:spPr>
            <a:xfrm>
              <a:off x="7630" y="3641"/>
              <a:ext cx="9600" cy="919"/>
            </a:xfrm>
            <a:prstGeom prst="rect">
              <a:avLst/>
            </a:prstGeom>
            <a:noFill/>
          </p:spPr>
          <p:txBody>
            <a:bodyPr wrap="square" rtlCol="0" anchor="t">
              <a:spAutoFit/>
            </a:bodyPr>
            <a:p>
              <a:r>
                <a:rPr lang="zh-CN" altLang="en-US" sz="3200" b="1">
                  <a:solidFill>
                    <a:schemeClr val="accent1"/>
                  </a:solidFill>
                  <a:latin typeface="Times New Roman" panose="02020503050405090304" charset="0"/>
                  <a:ea typeface="楷体" charset="-122"/>
                  <a:cs typeface="+mn-ea"/>
                  <a:sym typeface="微软雅黑" charset="-122"/>
                </a:rPr>
                <a:t>叩击韧带时，小腿有什么反应？</a:t>
              </a:r>
              <a:endParaRPr lang="zh-CN" altLang="en-US" sz="3200" b="1">
                <a:solidFill>
                  <a:schemeClr val="accent1"/>
                </a:solidFill>
                <a:latin typeface="Times New Roman" panose="02020503050405090304" charset="0"/>
                <a:ea typeface="楷体" charset="-122"/>
                <a:cs typeface="+mn-ea"/>
                <a:sym typeface="微软雅黑" charset="-122"/>
              </a:endParaRPr>
            </a:p>
          </p:txBody>
        </p:sp>
      </p:grpSp>
      <p:grpSp>
        <p:nvGrpSpPr>
          <p:cNvPr id="39" name="组合 38"/>
          <p:cNvGrpSpPr/>
          <p:nvPr/>
        </p:nvGrpSpPr>
        <p:grpSpPr>
          <a:xfrm>
            <a:off x="4400867" y="3614613"/>
            <a:ext cx="6603683" cy="1105175"/>
            <a:chOff x="6830" y="6925"/>
            <a:chExt cx="10400" cy="1741"/>
          </a:xfrm>
        </p:grpSpPr>
        <p:sp>
          <p:nvSpPr>
            <p:cNvPr id="32" name="文本框 31"/>
            <p:cNvSpPr txBox="1"/>
            <p:nvPr/>
          </p:nvSpPr>
          <p:spPr>
            <a:xfrm>
              <a:off x="7630" y="6970"/>
              <a:ext cx="9600" cy="1696"/>
            </a:xfrm>
            <a:prstGeom prst="rect">
              <a:avLst/>
            </a:prstGeom>
            <a:noFill/>
          </p:spPr>
          <p:txBody>
            <a:bodyPr wrap="square" rtlCol="0" anchor="t">
              <a:spAutoFit/>
            </a:bodyPr>
            <a:p>
              <a:r>
                <a:rPr lang="zh-CN" altLang="en-US" sz="3200" b="1">
                  <a:solidFill>
                    <a:schemeClr val="accent1"/>
                  </a:solidFill>
                  <a:latin typeface="Times New Roman" panose="02020503050405090304" charset="0"/>
                  <a:ea typeface="楷体" charset="-122"/>
                  <a:cs typeface="+mn-ea"/>
                  <a:sym typeface="微软雅黑" charset="-122"/>
                </a:rPr>
                <a:t>在</a:t>
              </a:r>
              <a:r>
                <a:rPr lang="zh-CN" altLang="en-US" sz="3200" b="1">
                  <a:solidFill>
                    <a:schemeClr val="accent1"/>
                  </a:solidFill>
                  <a:latin typeface="Times New Roman" panose="02020503050405090304" charset="0"/>
                  <a:ea typeface="楷体" charset="-122"/>
                  <a:cs typeface="+mn-ea"/>
                  <a:sym typeface="微软雅黑" charset="-122"/>
                </a:rPr>
                <a:t>自然状态下，膝跳反射受大脑控制吗？</a:t>
              </a:r>
              <a:endParaRPr lang="zh-CN" altLang="en-US" sz="3200" b="1">
                <a:solidFill>
                  <a:schemeClr val="accent1"/>
                </a:solidFill>
                <a:latin typeface="Times New Roman" panose="02020503050405090304" charset="0"/>
                <a:ea typeface="楷体" charset="-122"/>
                <a:cs typeface="+mn-ea"/>
                <a:sym typeface="微软雅黑" charset="-122"/>
              </a:endParaRPr>
            </a:p>
          </p:txBody>
        </p:sp>
        <p:sp>
          <p:nvSpPr>
            <p:cNvPr id="33" name="椭圆 32"/>
            <p:cNvSpPr/>
            <p:nvPr/>
          </p:nvSpPr>
          <p:spPr>
            <a:xfrm>
              <a:off x="6830" y="6925"/>
              <a:ext cx="850" cy="850"/>
            </a:xfrm>
            <a:prstGeom prst="ellipse">
              <a:avLst/>
            </a:prstGeom>
            <a:solidFill>
              <a:srgbClr val="D2855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bg1"/>
                  </a:solidFill>
                  <a:latin typeface="Times New Roman" panose="02020503050405090304" charset="0"/>
                  <a:cs typeface="Times New Roman" panose="02020503050405090304" charset="0"/>
                </a:rPr>
                <a:t>3</a:t>
              </a:r>
              <a:endParaRPr lang="en-US" altLang="zh-CN" sz="3200" b="1">
                <a:solidFill>
                  <a:schemeClr val="bg1"/>
                </a:solidFill>
                <a:latin typeface="Times New Roman" panose="02020503050405090304" charset="0"/>
                <a:cs typeface="Times New Roman" panose="02020503050405090304" charset="0"/>
              </a:endParaRPr>
            </a:p>
          </p:txBody>
        </p:sp>
      </p:grpSp>
      <p:sp>
        <p:nvSpPr>
          <p:cNvPr id="36" name="文本框 35"/>
          <p:cNvSpPr txBox="1"/>
          <p:nvPr/>
        </p:nvSpPr>
        <p:spPr>
          <a:xfrm>
            <a:off x="4913630" y="1935480"/>
            <a:ext cx="6096000" cy="583565"/>
          </a:xfrm>
          <a:prstGeom prst="rect">
            <a:avLst/>
          </a:prstGeom>
          <a:noFill/>
        </p:spPr>
        <p:txBody>
          <a:bodyPr wrap="square" rtlCol="0" anchor="t">
            <a:spAutoFit/>
          </a:bodyPr>
          <a:p>
            <a:r>
              <a:rPr lang="zh-CN" altLang="en-US" sz="3200" b="1">
                <a:solidFill>
                  <a:sysClr val="windowText" lastClr="000000"/>
                </a:solidFill>
                <a:latin typeface="Times New Roman" panose="02020503050405090304" charset="0"/>
                <a:ea typeface="楷体" charset="-122"/>
                <a:cs typeface="+mn-ea"/>
                <a:sym typeface="微软雅黑" charset="-122"/>
              </a:rPr>
              <a:t>小腿</a:t>
            </a:r>
            <a:r>
              <a:rPr lang="zh-CN" altLang="en-US" sz="3200" b="1">
                <a:solidFill>
                  <a:sysClr val="windowText" lastClr="000000"/>
                </a:solidFill>
                <a:latin typeface="Times New Roman" panose="02020503050405090304" charset="0"/>
                <a:ea typeface="楷体" charset="-122"/>
                <a:cs typeface="+mn-ea"/>
                <a:sym typeface="微软雅黑" charset="-122"/>
              </a:rPr>
              <a:t>突然跳起</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sp>
        <p:nvSpPr>
          <p:cNvPr id="37" name="文本框 36"/>
          <p:cNvSpPr txBox="1"/>
          <p:nvPr/>
        </p:nvSpPr>
        <p:spPr>
          <a:xfrm>
            <a:off x="4940300" y="4526280"/>
            <a:ext cx="6512560" cy="1938020"/>
          </a:xfrm>
          <a:prstGeom prst="rect">
            <a:avLst/>
          </a:prstGeom>
          <a:noFill/>
        </p:spPr>
        <p:txBody>
          <a:bodyPr wrap="square" rtlCol="0" anchor="t">
            <a:spAutoFit/>
          </a:bodyPr>
          <a:p>
            <a:pPr indent="0" fontAlgn="auto">
              <a:lnSpc>
                <a:spcPct val="125000"/>
              </a:lnSpc>
            </a:pPr>
            <a:r>
              <a:rPr lang="zh-CN" altLang="en-US" sz="3200" b="1">
                <a:solidFill>
                  <a:sysClr val="windowText" lastClr="000000"/>
                </a:solidFill>
                <a:latin typeface="Times New Roman" panose="02020503050405090304" charset="0"/>
                <a:ea typeface="楷体" charset="-122"/>
                <a:cs typeface="+mn-ea"/>
                <a:sym typeface="微软雅黑" charset="-122"/>
              </a:rPr>
              <a:t>膝跳反射不受大脑控制，但神经元产生的兴奋传向大脑，使人感觉到膝盖被叩击了。</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grpSp>
        <p:nvGrpSpPr>
          <p:cNvPr id="43" name="组合 42"/>
          <p:cNvGrpSpPr/>
          <p:nvPr/>
        </p:nvGrpSpPr>
        <p:grpSpPr>
          <a:xfrm>
            <a:off x="1057275" y="1434465"/>
            <a:ext cx="2773045" cy="576580"/>
            <a:chOff x="1665" y="2259"/>
            <a:chExt cx="4367" cy="908"/>
          </a:xfrm>
        </p:grpSpPr>
        <p:sp>
          <p:nvSpPr>
            <p:cNvPr id="45" name="圆角矩形 44"/>
            <p:cNvSpPr/>
            <p:nvPr/>
          </p:nvSpPr>
          <p:spPr>
            <a:xfrm>
              <a:off x="1665" y="2271"/>
              <a:ext cx="4199" cy="896"/>
            </a:xfrm>
            <a:prstGeom prst="roundRect">
              <a:avLst>
                <a:gd name="adj" fmla="val 50000"/>
              </a:avLst>
            </a:prstGeom>
            <a:solidFill>
              <a:schemeClr val="bg1"/>
            </a:solidFill>
            <a:ln>
              <a:solidFill>
                <a:schemeClr val="bg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200" b="1"/>
            </a:p>
          </p:txBody>
        </p:sp>
        <p:sp>
          <p:nvSpPr>
            <p:cNvPr id="41" name="椭圆 40"/>
            <p:cNvSpPr/>
            <p:nvPr/>
          </p:nvSpPr>
          <p:spPr>
            <a:xfrm>
              <a:off x="2007" y="2539"/>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汉仪君黑-45简" panose="020B0604020202020204" charset="-122"/>
              </a:endParaRPr>
            </a:p>
          </p:txBody>
        </p:sp>
        <p:sp>
          <p:nvSpPr>
            <p:cNvPr id="42" name="文本框 41"/>
            <p:cNvSpPr txBox="1"/>
            <p:nvPr/>
          </p:nvSpPr>
          <p:spPr>
            <a:xfrm>
              <a:off x="2614" y="2259"/>
              <a:ext cx="3418" cy="862"/>
            </a:xfrm>
            <a:prstGeom prst="rect">
              <a:avLst/>
            </a:prstGeom>
            <a:noFill/>
          </p:spPr>
          <p:txBody>
            <a:bodyPr wrap="square" rtlCol="0" anchor="t">
              <a:noAutofit/>
            </a:bodyPr>
            <a:p>
              <a:r>
                <a:rPr lang="zh-CN" altLang="en-US" sz="3200" b="1">
                  <a:solidFill>
                    <a:schemeClr val="tx1"/>
                  </a:solidFill>
                  <a:uFillTx/>
                  <a:latin typeface="站酷快乐体" panose="02010600030101010101" charset="-128"/>
                  <a:ea typeface="站酷快乐体" panose="02010600030101010101" charset="-128"/>
                  <a:cs typeface="楷体" charset="-122"/>
                  <a:sym typeface="+mn-ea"/>
                </a:rPr>
                <a:t>讨论交流</a:t>
              </a:r>
              <a:endParaRPr lang="zh-CN" altLang="en-US" sz="3200" b="1">
                <a:solidFill>
                  <a:schemeClr val="tx1"/>
                </a:solidFill>
                <a:uFillTx/>
                <a:latin typeface="站酷快乐体" panose="02010600030101010101" charset="-128"/>
                <a:ea typeface="站酷快乐体" panose="02010600030101010101" charset="-128"/>
                <a:cs typeface="楷体" charset="-122"/>
                <a:sym typeface="+mn-ea"/>
              </a:endParaRPr>
            </a:p>
          </p:txBody>
        </p:sp>
      </p:grpSp>
      <p:grpSp>
        <p:nvGrpSpPr>
          <p:cNvPr id="2" name="组合 1"/>
          <p:cNvGrpSpPr/>
          <p:nvPr/>
        </p:nvGrpSpPr>
        <p:grpSpPr>
          <a:xfrm>
            <a:off x="4405947" y="2463993"/>
            <a:ext cx="6603683" cy="611941"/>
            <a:chOff x="6830" y="6925"/>
            <a:chExt cx="10400" cy="964"/>
          </a:xfrm>
        </p:grpSpPr>
        <p:sp>
          <p:nvSpPr>
            <p:cNvPr id="13" name="文本框 12"/>
            <p:cNvSpPr txBox="1"/>
            <p:nvPr>
              <p:custDataLst>
                <p:tags r:id="rId13"/>
              </p:custDataLst>
            </p:nvPr>
          </p:nvSpPr>
          <p:spPr>
            <a:xfrm>
              <a:off x="7630" y="6970"/>
              <a:ext cx="9600" cy="919"/>
            </a:xfrm>
            <a:prstGeom prst="rect">
              <a:avLst/>
            </a:prstGeom>
            <a:noFill/>
          </p:spPr>
          <p:txBody>
            <a:bodyPr wrap="square" rtlCol="0" anchor="t">
              <a:spAutoFit/>
            </a:bodyPr>
            <a:p>
              <a:r>
                <a:rPr lang="zh-CN" altLang="en-US" sz="3200" b="1">
                  <a:solidFill>
                    <a:schemeClr val="accent1"/>
                  </a:solidFill>
                  <a:latin typeface="Times New Roman" panose="02020503050405090304" charset="0"/>
                  <a:ea typeface="楷体" charset="-122"/>
                  <a:cs typeface="+mn-ea"/>
                  <a:sym typeface="微软雅黑" charset="-122"/>
                </a:rPr>
                <a:t>为什么</a:t>
              </a:r>
              <a:r>
                <a:rPr lang="zh-CN" altLang="en-US" sz="3200" b="1">
                  <a:solidFill>
                    <a:schemeClr val="accent1"/>
                  </a:solidFill>
                  <a:latin typeface="Times New Roman" panose="02020503050405090304" charset="0"/>
                  <a:ea typeface="楷体" charset="-122"/>
                  <a:cs typeface="+mn-ea"/>
                  <a:sym typeface="微软雅黑" charset="-122"/>
                </a:rPr>
                <a:t>有的同学会失败？</a:t>
              </a:r>
              <a:endParaRPr lang="zh-CN" altLang="en-US" sz="3200" b="1">
                <a:solidFill>
                  <a:schemeClr val="accent1"/>
                </a:solidFill>
                <a:latin typeface="Times New Roman" panose="02020503050405090304" charset="0"/>
                <a:ea typeface="楷体" charset="-122"/>
                <a:cs typeface="+mn-ea"/>
                <a:sym typeface="微软雅黑" charset="-122"/>
              </a:endParaRPr>
            </a:p>
          </p:txBody>
        </p:sp>
        <p:sp>
          <p:nvSpPr>
            <p:cNvPr id="14" name="椭圆 13"/>
            <p:cNvSpPr/>
            <p:nvPr>
              <p:custDataLst>
                <p:tags r:id="rId14"/>
              </p:custDataLst>
            </p:nvPr>
          </p:nvSpPr>
          <p:spPr>
            <a:xfrm>
              <a:off x="6830" y="6925"/>
              <a:ext cx="850" cy="850"/>
            </a:xfrm>
            <a:prstGeom prst="ellipse">
              <a:avLst/>
            </a:prstGeom>
            <a:solidFill>
              <a:srgbClr val="D2855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bg1"/>
                  </a:solidFill>
                  <a:latin typeface="Times New Roman" panose="02020503050405090304" charset="0"/>
                  <a:cs typeface="Times New Roman" panose="02020503050405090304" charset="0"/>
                </a:rPr>
                <a:t>2</a:t>
              </a:r>
              <a:endParaRPr lang="en-US" altLang="zh-CN" sz="3200" b="1">
                <a:solidFill>
                  <a:schemeClr val="bg1"/>
                </a:solidFill>
                <a:latin typeface="Times New Roman" panose="02020503050405090304" charset="0"/>
                <a:cs typeface="Times New Roman" panose="02020503050405090304" charset="0"/>
              </a:endParaRPr>
            </a:p>
          </p:txBody>
        </p:sp>
      </p:grpSp>
      <p:sp>
        <p:nvSpPr>
          <p:cNvPr id="15" name="文本框 14"/>
          <p:cNvSpPr txBox="1"/>
          <p:nvPr/>
        </p:nvSpPr>
        <p:spPr>
          <a:xfrm>
            <a:off x="4940300" y="3062605"/>
            <a:ext cx="6856730" cy="583565"/>
          </a:xfrm>
          <a:prstGeom prst="rect">
            <a:avLst/>
          </a:prstGeom>
          <a:noFill/>
        </p:spPr>
        <p:txBody>
          <a:bodyPr wrap="square" rtlCol="0">
            <a:spAutoFit/>
          </a:bodyPr>
          <a:p>
            <a:r>
              <a:rPr lang="zh-CN" altLang="en-US" sz="3200" b="1">
                <a:latin typeface="楷体" charset="0"/>
                <a:ea typeface="楷体" charset="0"/>
                <a:cs typeface="楷体" charset="0"/>
              </a:rPr>
              <a:t>敲击位置不对、不是自然状</a:t>
            </a:r>
            <a:r>
              <a:rPr lang="zh-CN" altLang="en-US" sz="3200" b="1">
                <a:latin typeface="楷体" charset="0"/>
                <a:ea typeface="楷体" charset="0"/>
                <a:cs typeface="楷体" charset="0"/>
              </a:rPr>
              <a:t>态……</a:t>
            </a:r>
            <a:endParaRPr lang="zh-CN" altLang="en-US" sz="3200" b="1">
              <a:latin typeface="楷体" charset="0"/>
              <a:ea typeface="楷体" charset="0"/>
              <a:cs typeface="楷体"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919670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二、反射弧——</a:t>
            </a:r>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完成反射的基本结构</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pic>
        <p:nvPicPr>
          <p:cNvPr id="2" name="http://photo-static-api.fotomore.com/creative/vcg/400/new/VCG41165760909.jpg" descr="templates\picture_hover\&amp;pky160_sjzg_VCG41165760909&amp;2&amp;src_toppic_inpsrchzd1&amp;"/>
          <p:cNvPicPr>
            <a:picLocks noChangeAspect="1"/>
          </p:cNvPicPr>
          <p:nvPr/>
        </p:nvPicPr>
        <p:blipFill>
          <a:blip r:embed="rId10"/>
          <a:stretch>
            <a:fillRect/>
          </a:stretch>
        </p:blipFill>
        <p:spPr>
          <a:xfrm>
            <a:off x="6844665" y="1755775"/>
            <a:ext cx="4791075" cy="4791075"/>
          </a:xfrm>
          <a:prstGeom prst="rect">
            <a:avLst/>
          </a:prstGeom>
        </p:spPr>
      </p:pic>
      <p:sp>
        <p:nvSpPr>
          <p:cNvPr id="17" name="文本框 16"/>
          <p:cNvSpPr txBox="1"/>
          <p:nvPr/>
        </p:nvSpPr>
        <p:spPr>
          <a:xfrm>
            <a:off x="567055" y="1459865"/>
            <a:ext cx="9945370" cy="583565"/>
          </a:xfrm>
          <a:prstGeom prst="rect">
            <a:avLst/>
          </a:prstGeom>
          <a:noFill/>
        </p:spPr>
        <p:txBody>
          <a:bodyPr wrap="square" rtlCol="0" anchor="t">
            <a:spAutoFit/>
          </a:bodyPr>
          <a:p>
            <a:r>
              <a:rPr lang="zh-CN" altLang="en-US" sz="3200" b="1">
                <a:solidFill>
                  <a:sysClr val="windowText" lastClr="000000"/>
                </a:solidFill>
                <a:latin typeface="Times New Roman" panose="02020503050405090304" charset="0"/>
                <a:ea typeface="楷体" charset="-122"/>
                <a:cs typeface="+mn-ea"/>
                <a:sym typeface="微软雅黑" charset="-122"/>
              </a:rPr>
              <a:t>观看视频，总结反射弧</a:t>
            </a:r>
            <a:r>
              <a:rPr lang="zh-CN" altLang="en-US" sz="3200" b="1">
                <a:solidFill>
                  <a:sysClr val="windowText" lastClr="000000"/>
                </a:solidFill>
                <a:latin typeface="Times New Roman" panose="02020503050405090304" charset="0"/>
                <a:ea typeface="楷体" charset="-122"/>
                <a:cs typeface="+mn-ea"/>
                <a:sym typeface="微软雅黑" charset="-122"/>
              </a:rPr>
              <a:t>包括哪些部分？</a:t>
            </a:r>
            <a:endParaRPr lang="zh-CN" altLang="en-US" sz="3200" b="1">
              <a:solidFill>
                <a:sysClr val="windowText" lastClr="000000"/>
              </a:solidFill>
              <a:latin typeface="Times New Roman" panose="02020503050405090304" charset="0"/>
              <a:ea typeface="楷体" charset="-122"/>
              <a:cs typeface="+mn-ea"/>
              <a:sym typeface="微软雅黑" charset="-122"/>
            </a:endParaRPr>
          </a:p>
        </p:txBody>
      </p:sp>
      <p:pic>
        <p:nvPicPr>
          <p:cNvPr id="13" name="反射弧">
            <a:hlinkClick r:id="" action="ppaction://media"/>
          </p:cNvPr>
          <p:cNvPicPr/>
          <p:nvPr>
            <a:videoFile r:link="rId11"/>
            <p:extLst>
              <p:ext uri="{DAA4B4D4-6D71-4841-9C94-3DE7FCFB9230}">
                <p14:media xmlns:p14="http://schemas.microsoft.com/office/powerpoint/2010/main" r:link="rId12"/>
              </p:ext>
            </p:extLst>
          </p:nvPr>
        </p:nvPicPr>
        <p:blipFill>
          <a:blip r:embed="rId13"/>
          <a:stretch>
            <a:fillRect/>
          </a:stretch>
        </p:blipFill>
        <p:spPr>
          <a:xfrm>
            <a:off x="687705" y="2283460"/>
            <a:ext cx="6682740" cy="3759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9" fill="hold" display="1">
                  <p:stCondLst>
                    <p:cond delay="indefinite"/>
                  </p:stCondLst>
                </p:cTn>
                <p:tgtEl>
                  <p:spTgt spid="13"/>
                </p:tgtEl>
              </p:cMediaNode>
            </p:video>
          </p:childTnLst>
        </p:cTn>
      </p:par>
    </p:tnLst>
    <p:bldLst>
      <p:bldP spid="1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1083310" y="494665"/>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二、反射弧</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pic>
        <p:nvPicPr>
          <p:cNvPr id="25602" name="图片 1"/>
          <p:cNvPicPr>
            <a:picLocks noChangeAspect="1"/>
          </p:cNvPicPr>
          <p:nvPr>
            <p:custDataLst>
              <p:tags r:id="rId10"/>
            </p:custDataLst>
          </p:nvPr>
        </p:nvPicPr>
        <p:blipFill>
          <a:blip r:embed="rId11">
            <a:clrChange>
              <a:clrFrom>
                <a:srgbClr val="FFFFFF"/>
              </a:clrFrom>
              <a:clrTo>
                <a:srgbClr val="FFFFFF">
                  <a:alpha val="0"/>
                </a:srgbClr>
              </a:clrTo>
            </a:clrChange>
          </a:blip>
          <a:srcRect t="3406"/>
          <a:stretch>
            <a:fillRect/>
          </a:stretch>
        </p:blipFill>
        <p:spPr>
          <a:xfrm>
            <a:off x="1294765" y="1251585"/>
            <a:ext cx="8768080" cy="5558155"/>
          </a:xfrm>
          <a:prstGeom prst="rect">
            <a:avLst/>
          </a:prstGeom>
          <a:noFill/>
          <a:ln w="9525">
            <a:noFill/>
          </a:ln>
        </p:spPr>
      </p:pic>
      <p:sp>
        <p:nvSpPr>
          <p:cNvPr id="33" name="椭圆 32"/>
          <p:cNvSpPr/>
          <p:nvPr/>
        </p:nvSpPr>
        <p:spPr>
          <a:xfrm>
            <a:off x="3249930" y="3231515"/>
            <a:ext cx="715010" cy="714375"/>
          </a:xfrm>
          <a:prstGeom prst="ellipse">
            <a:avLst/>
          </a:prstGeom>
          <a:solidFill>
            <a:srgbClr val="FAE10A"/>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bg1"/>
                </a:solidFill>
                <a:latin typeface="Times New Roman" panose="02020503050405090304" charset="0"/>
                <a:cs typeface="Times New Roman" panose="02020503050405090304" charset="0"/>
                <a:sym typeface="+mn-ea"/>
              </a:rPr>
              <a:t>1</a:t>
            </a:r>
            <a:endParaRPr lang="en-US" altLang="zh-CN" sz="3200" b="1">
              <a:solidFill>
                <a:schemeClr val="bg1"/>
              </a:solidFill>
              <a:latin typeface="Times New Roman" panose="02020503050405090304" charset="0"/>
              <a:cs typeface="Times New Roman" panose="02020503050405090304" charset="0"/>
              <a:sym typeface="+mn-ea"/>
            </a:endParaRPr>
          </a:p>
        </p:txBody>
      </p:sp>
      <p:sp>
        <p:nvSpPr>
          <p:cNvPr id="18" name="椭圆 17"/>
          <p:cNvSpPr/>
          <p:nvPr/>
        </p:nvSpPr>
        <p:spPr>
          <a:xfrm>
            <a:off x="8642985" y="2323465"/>
            <a:ext cx="715010" cy="714375"/>
          </a:xfrm>
          <a:prstGeom prst="ellipse">
            <a:avLst/>
          </a:prstGeom>
          <a:solidFill>
            <a:srgbClr val="FAE10A"/>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bg1"/>
                </a:solidFill>
                <a:latin typeface="Times New Roman" panose="02020503050405090304" charset="0"/>
                <a:cs typeface="Times New Roman" panose="02020503050405090304" charset="0"/>
                <a:sym typeface="+mn-ea"/>
              </a:rPr>
              <a:t>2</a:t>
            </a:r>
            <a:endParaRPr lang="en-US" altLang="zh-CN" sz="3200" b="1">
              <a:solidFill>
                <a:schemeClr val="bg1"/>
              </a:solidFill>
              <a:latin typeface="Times New Roman" panose="02020503050405090304" charset="0"/>
              <a:cs typeface="Times New Roman" panose="02020503050405090304" charset="0"/>
              <a:sym typeface="+mn-ea"/>
            </a:endParaRPr>
          </a:p>
        </p:txBody>
      </p:sp>
      <p:sp>
        <p:nvSpPr>
          <p:cNvPr id="19" name="椭圆 18"/>
          <p:cNvSpPr/>
          <p:nvPr/>
        </p:nvSpPr>
        <p:spPr>
          <a:xfrm>
            <a:off x="7561580" y="4559935"/>
            <a:ext cx="715010" cy="714375"/>
          </a:xfrm>
          <a:prstGeom prst="ellipse">
            <a:avLst/>
          </a:prstGeom>
          <a:solidFill>
            <a:srgbClr val="FAE10A"/>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b="1">
                <a:solidFill>
                  <a:schemeClr val="bg1"/>
                </a:solidFill>
                <a:latin typeface="Times New Roman" panose="02020503050405090304" charset="0"/>
                <a:cs typeface="Times New Roman" panose="02020503050405090304" charset="0"/>
              </a:rPr>
              <a:t>3</a:t>
            </a:r>
            <a:endParaRPr lang="en-US" altLang="zh-CN" sz="3200" b="1">
              <a:solidFill>
                <a:schemeClr val="bg1"/>
              </a:solidFill>
              <a:latin typeface="Times New Roman" panose="02020503050405090304" charset="0"/>
              <a:cs typeface="Times New Roman" panose="02020503050405090304" charset="0"/>
            </a:endParaRPr>
          </a:p>
        </p:txBody>
      </p:sp>
      <p:sp>
        <p:nvSpPr>
          <p:cNvPr id="23" name="椭圆 22"/>
          <p:cNvSpPr/>
          <p:nvPr/>
        </p:nvSpPr>
        <p:spPr>
          <a:xfrm>
            <a:off x="7149465" y="1247140"/>
            <a:ext cx="715010" cy="714375"/>
          </a:xfrm>
          <a:prstGeom prst="ellipse">
            <a:avLst/>
          </a:prstGeom>
          <a:solidFill>
            <a:srgbClr val="FAE10A"/>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bg1"/>
                </a:solidFill>
                <a:latin typeface="Times New Roman" panose="02020503050405090304" charset="0"/>
                <a:cs typeface="Times New Roman" panose="02020503050405090304" charset="0"/>
                <a:sym typeface="+mn-ea"/>
              </a:rPr>
              <a:t>4</a:t>
            </a:r>
            <a:endParaRPr lang="en-US" altLang="zh-CN" sz="3200" b="1">
              <a:solidFill>
                <a:schemeClr val="bg1"/>
              </a:solidFill>
              <a:latin typeface="Times New Roman" panose="02020503050405090304" charset="0"/>
              <a:cs typeface="Times New Roman" panose="02020503050405090304" charset="0"/>
              <a:sym typeface="+mn-ea"/>
            </a:endParaRPr>
          </a:p>
        </p:txBody>
      </p:sp>
      <p:sp>
        <p:nvSpPr>
          <p:cNvPr id="28" name="椭圆 27"/>
          <p:cNvSpPr/>
          <p:nvPr/>
        </p:nvSpPr>
        <p:spPr>
          <a:xfrm>
            <a:off x="4937125" y="1367155"/>
            <a:ext cx="715010" cy="714375"/>
          </a:xfrm>
          <a:prstGeom prst="ellipse">
            <a:avLst/>
          </a:prstGeom>
          <a:solidFill>
            <a:srgbClr val="FAE10A"/>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3200" b="1">
                <a:solidFill>
                  <a:schemeClr val="bg1"/>
                </a:solidFill>
                <a:latin typeface="Times New Roman" panose="02020503050405090304" charset="0"/>
                <a:cs typeface="Times New Roman" panose="02020503050405090304" charset="0"/>
                <a:sym typeface="+mn-ea"/>
              </a:rPr>
              <a:t>5</a:t>
            </a:r>
            <a:endParaRPr lang="en-US" altLang="zh-CN" sz="3200" b="1">
              <a:solidFill>
                <a:schemeClr val="bg1"/>
              </a:solidFill>
              <a:latin typeface="Times New Roman" panose="02020503050405090304" charset="0"/>
              <a:cs typeface="Times New Roman" panose="02020503050405090304" charset="0"/>
              <a:sym typeface="+mn-ea"/>
            </a:endParaRPr>
          </a:p>
        </p:txBody>
      </p:sp>
      <p:sp>
        <p:nvSpPr>
          <p:cNvPr id="2" name="文本框 1"/>
          <p:cNvSpPr txBox="1"/>
          <p:nvPr/>
        </p:nvSpPr>
        <p:spPr>
          <a:xfrm>
            <a:off x="783590" y="3084830"/>
            <a:ext cx="3465195" cy="1568450"/>
          </a:xfrm>
          <a:prstGeom prst="rect">
            <a:avLst/>
          </a:prstGeom>
          <a:noFill/>
        </p:spPr>
        <p:txBody>
          <a:bodyPr wrap="square" rtlCol="0" anchor="t">
            <a:sp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感受器</a:t>
            </a:r>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a:t>
            </a:r>
            <a:r>
              <a:rPr lang="zh-CN" altLang="en-US" sz="3200" b="1">
                <a:uFillTx/>
                <a:latin typeface="楷体" charset="-122"/>
                <a:ea typeface="楷体" charset="-122"/>
                <a:cs typeface="楷体" charset="-122"/>
                <a:sym typeface="+mn-ea"/>
              </a:rPr>
              <a:t>感受刺激，产生神经冲动</a:t>
            </a:r>
            <a:endParaRPr lang="zh-CN" altLang="en-US" sz="3200" b="1">
              <a:solidFill>
                <a:schemeClr val="tx1"/>
              </a:solidFill>
              <a:uFillTx/>
              <a:latin typeface="楷体" charset="-122"/>
              <a:ea typeface="楷体" charset="-122"/>
              <a:cs typeface="楷体" charset="-122"/>
              <a:sym typeface="+mn-ea"/>
            </a:endParaRPr>
          </a:p>
          <a:p>
            <a:endParaRPr lang="zh-CN" altLang="en-US" sz="3200" b="1">
              <a:solidFill>
                <a:srgbClr val="FF0000"/>
              </a:solidFill>
              <a:uFillTx/>
              <a:latin typeface="站酷快乐体" panose="02010600030101010101" charset="-128"/>
              <a:ea typeface="站酷快乐体" panose="02010600030101010101" charset="-128"/>
              <a:cs typeface="楷体" charset="-122"/>
              <a:sym typeface="+mn-ea"/>
            </a:endParaRPr>
          </a:p>
        </p:txBody>
      </p:sp>
      <p:sp>
        <p:nvSpPr>
          <p:cNvPr id="15" name="文本框 14"/>
          <p:cNvSpPr txBox="1"/>
          <p:nvPr/>
        </p:nvSpPr>
        <p:spPr>
          <a:xfrm>
            <a:off x="8642985" y="2232660"/>
            <a:ext cx="3274060" cy="1562100"/>
          </a:xfrm>
          <a:prstGeom prst="rect">
            <a:avLst/>
          </a:prstGeom>
          <a:noFill/>
        </p:spPr>
        <p:txBody>
          <a:bodyPr wrap="square" rtlCol="0" anchor="t">
            <a:no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传入神经：</a:t>
            </a:r>
            <a:r>
              <a:rPr lang="zh-CN" altLang="en-US" sz="3200" b="1">
                <a:solidFill>
                  <a:schemeClr val="tx1"/>
                </a:solidFill>
                <a:uFillTx/>
                <a:latin typeface="楷体" charset="-122"/>
                <a:ea typeface="楷体" charset="-122"/>
                <a:cs typeface="楷体" charset="-122"/>
                <a:sym typeface="+mn-ea"/>
              </a:rPr>
              <a:t>传递神经冲动</a:t>
            </a:r>
            <a:endParaRPr lang="zh-CN" altLang="en-US" sz="3200" b="1">
              <a:solidFill>
                <a:srgbClr val="FF0000"/>
              </a:solidFill>
              <a:uFillTx/>
              <a:latin typeface="楷体" charset="-122"/>
              <a:ea typeface="楷体" charset="-122"/>
              <a:cs typeface="楷体" charset="-122"/>
              <a:sym typeface="+mn-ea"/>
            </a:endParaRPr>
          </a:p>
          <a:p>
            <a:endParaRPr lang="zh-CN" altLang="en-US" sz="3200" b="1">
              <a:solidFill>
                <a:srgbClr val="FF0000"/>
              </a:solidFill>
              <a:uFillTx/>
              <a:latin typeface="站酷快乐体" panose="02010600030101010101" charset="-128"/>
              <a:ea typeface="站酷快乐体" panose="02010600030101010101" charset="-128"/>
              <a:cs typeface="楷体" charset="-122"/>
              <a:sym typeface="+mn-ea"/>
            </a:endParaRPr>
          </a:p>
        </p:txBody>
      </p:sp>
      <p:sp>
        <p:nvSpPr>
          <p:cNvPr id="17" name="文本框 16"/>
          <p:cNvSpPr txBox="1"/>
          <p:nvPr/>
        </p:nvSpPr>
        <p:spPr>
          <a:xfrm>
            <a:off x="7149465" y="4653280"/>
            <a:ext cx="3464560" cy="1568450"/>
          </a:xfrm>
          <a:prstGeom prst="rect">
            <a:avLst/>
          </a:prstGeom>
          <a:noFill/>
        </p:spPr>
        <p:txBody>
          <a:bodyPr wrap="square" rtlCol="0" anchor="t">
            <a:sp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神经中枢：</a:t>
            </a:r>
            <a:r>
              <a:rPr lang="zh-CN" altLang="en-US" sz="3200" b="1">
                <a:solidFill>
                  <a:schemeClr val="tx1"/>
                </a:solidFill>
                <a:uFillTx/>
                <a:latin typeface="楷体" charset="-122"/>
                <a:ea typeface="楷体" charset="-122"/>
                <a:cs typeface="楷体" charset="-122"/>
                <a:sym typeface="+mn-ea"/>
              </a:rPr>
              <a:t>分析和综合</a:t>
            </a:r>
            <a:endParaRPr lang="zh-CN" altLang="en-US" sz="3200" b="1">
              <a:solidFill>
                <a:schemeClr val="tx1"/>
              </a:solidFill>
              <a:uFillTx/>
              <a:latin typeface="楷体" charset="-122"/>
              <a:ea typeface="楷体" charset="-122"/>
              <a:cs typeface="楷体" charset="-122"/>
              <a:sym typeface="+mn-ea"/>
            </a:endParaRPr>
          </a:p>
          <a:p>
            <a:endParaRPr lang="zh-CN" altLang="en-US" sz="3200" b="1">
              <a:solidFill>
                <a:schemeClr val="tx1"/>
              </a:solidFill>
              <a:uFillTx/>
              <a:latin typeface="楷体" charset="-122"/>
              <a:ea typeface="楷体" charset="-122"/>
              <a:cs typeface="楷体" charset="-122"/>
              <a:sym typeface="+mn-ea"/>
            </a:endParaRPr>
          </a:p>
        </p:txBody>
      </p:sp>
      <p:sp>
        <p:nvSpPr>
          <p:cNvPr id="21" name="文本框 20"/>
          <p:cNvSpPr txBox="1"/>
          <p:nvPr/>
        </p:nvSpPr>
        <p:spPr>
          <a:xfrm>
            <a:off x="2975610" y="1247140"/>
            <a:ext cx="3522345" cy="1076325"/>
          </a:xfrm>
          <a:prstGeom prst="rect">
            <a:avLst/>
          </a:prstGeom>
          <a:noFill/>
        </p:spPr>
        <p:txBody>
          <a:bodyPr wrap="square" rtlCol="0" anchor="t">
            <a:sp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效应器：</a:t>
            </a:r>
            <a:r>
              <a:rPr lang="zh-CN" altLang="en-US" sz="3200" b="1">
                <a:solidFill>
                  <a:schemeClr val="tx1"/>
                </a:solidFill>
                <a:uFillTx/>
                <a:latin typeface="楷体" charset="-122"/>
                <a:ea typeface="楷体" charset="-122"/>
                <a:cs typeface="楷体" charset="-122"/>
                <a:sym typeface="+mn-ea"/>
              </a:rPr>
              <a:t>接受刺激，</a:t>
            </a:r>
            <a:r>
              <a:rPr lang="zh-CN" altLang="en-US" sz="3200" b="1">
                <a:solidFill>
                  <a:schemeClr val="tx1"/>
                </a:solidFill>
                <a:uFillTx/>
                <a:latin typeface="楷体" charset="-122"/>
                <a:ea typeface="楷体" charset="-122"/>
                <a:cs typeface="楷体" charset="-122"/>
                <a:sym typeface="+mn-ea"/>
              </a:rPr>
              <a:t>作出反应</a:t>
            </a:r>
            <a:endParaRPr lang="zh-CN" altLang="en-US" sz="3200" b="1">
              <a:solidFill>
                <a:schemeClr val="tx1"/>
              </a:solidFill>
              <a:uFillTx/>
              <a:latin typeface="楷体" charset="-122"/>
              <a:ea typeface="楷体" charset="-122"/>
              <a:cs typeface="楷体" charset="-122"/>
              <a:sym typeface="+mn-ea"/>
            </a:endParaRPr>
          </a:p>
        </p:txBody>
      </p:sp>
      <p:sp>
        <p:nvSpPr>
          <p:cNvPr id="41" name="椭圆 40"/>
          <p:cNvSpPr/>
          <p:nvPr/>
        </p:nvSpPr>
        <p:spPr>
          <a:xfrm>
            <a:off x="7723505" y="3329305"/>
            <a:ext cx="553085" cy="553085"/>
          </a:xfrm>
          <a:prstGeom prst="ellipse">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9" name="文本框 58"/>
          <p:cNvSpPr txBox="1"/>
          <p:nvPr/>
        </p:nvSpPr>
        <p:spPr>
          <a:xfrm>
            <a:off x="7269480" y="2896235"/>
            <a:ext cx="1595120" cy="521970"/>
          </a:xfrm>
          <a:prstGeom prst="rect">
            <a:avLst/>
          </a:prstGeom>
          <a:noFill/>
        </p:spPr>
        <p:txBody>
          <a:bodyPr wrap="square" rtlCol="0" anchor="t">
            <a:spAutoFit/>
          </a:bodyPr>
          <a:p>
            <a:r>
              <a:rPr lang="zh-CN" altLang="en-US" sz="2800" b="1">
                <a:solidFill>
                  <a:srgbClr val="FF0000"/>
                </a:solidFill>
                <a:latin typeface="站酷快乐体" panose="02010600030101010101" charset="-128"/>
                <a:ea typeface="站酷快乐体" panose="02010600030101010101" charset="-128"/>
                <a:sym typeface="+mn-ea"/>
              </a:rPr>
              <a:t>神经节</a:t>
            </a:r>
            <a:endParaRPr lang="zh-CN" altLang="en-US" sz="2800" b="1">
              <a:solidFill>
                <a:srgbClr val="FF0000"/>
              </a:solidFill>
              <a:latin typeface="站酷快乐体" panose="02010600030101010101" charset="-128"/>
              <a:ea typeface="站酷快乐体" panose="02010600030101010101" charset="-128"/>
              <a:sym typeface="+mn-ea"/>
            </a:endParaRPr>
          </a:p>
        </p:txBody>
      </p:sp>
      <p:cxnSp>
        <p:nvCxnSpPr>
          <p:cNvPr id="28677" name="Line 11"/>
          <p:cNvCxnSpPr/>
          <p:nvPr>
            <p:custDataLst>
              <p:tags r:id="rId12"/>
            </p:custDataLst>
          </p:nvPr>
        </p:nvCxnSpPr>
        <p:spPr>
          <a:xfrm flipV="1">
            <a:off x="5840095" y="2023745"/>
            <a:ext cx="1071880" cy="56515"/>
          </a:xfrm>
          <a:prstGeom prst="line">
            <a:avLst/>
          </a:prstGeom>
          <a:ln w="6350" cap="flat" cmpd="sng">
            <a:solidFill>
              <a:srgbClr val="333333"/>
            </a:solidFill>
            <a:prstDash val="solid"/>
            <a:headEnd type="none" w="med" len="med"/>
            <a:tailEnd type="none" w="med" len="med"/>
          </a:ln>
        </p:spPr>
      </p:cxnSp>
      <p:cxnSp>
        <p:nvCxnSpPr>
          <p:cNvPr id="44" name="直接连接符 43"/>
          <p:cNvCxnSpPr/>
          <p:nvPr/>
        </p:nvCxnSpPr>
        <p:spPr>
          <a:xfrm flipV="1">
            <a:off x="7303770" y="1929765"/>
            <a:ext cx="120015" cy="237490"/>
          </a:xfrm>
          <a:prstGeom prst="line">
            <a:avLst/>
          </a:prstGeom>
          <a:ln w="12700" cap="flat" cmpd="sng">
            <a:solidFill>
              <a:srgbClr val="060A06"/>
            </a:solidFill>
            <a:prstDash val="solid"/>
            <a:miter lim="800000"/>
            <a:headEnd type="none"/>
            <a:tailEnd type="none"/>
          </a:ln>
        </p:spPr>
        <p:style>
          <a:lnRef idx="2">
            <a:schemeClr val="accent1"/>
          </a:lnRef>
          <a:fillRef idx="0">
            <a:srgbClr val="FFFFFF"/>
          </a:fillRef>
          <a:effectRef idx="0">
            <a:srgbClr val="FFFFFF"/>
          </a:effectRef>
          <a:fontRef idx="minor">
            <a:schemeClr val="tx1"/>
          </a:fontRef>
        </p:style>
      </p:cxnSp>
      <p:cxnSp>
        <p:nvCxnSpPr>
          <p:cNvPr id="49" name="直接连接符 48"/>
          <p:cNvCxnSpPr>
            <a:endCxn id="28" idx="5"/>
          </p:cNvCxnSpPr>
          <p:nvPr/>
        </p:nvCxnSpPr>
        <p:spPr>
          <a:xfrm flipH="1" flipV="1">
            <a:off x="5547360" y="1976755"/>
            <a:ext cx="475615" cy="255905"/>
          </a:xfrm>
          <a:prstGeom prst="line">
            <a:avLst/>
          </a:prstGeom>
          <a:ln>
            <a:solidFill>
              <a:srgbClr val="060A06"/>
            </a:solidFill>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6713220" y="820420"/>
            <a:ext cx="3794760" cy="1076325"/>
          </a:xfrm>
          <a:prstGeom prst="rect">
            <a:avLst/>
          </a:prstGeom>
          <a:noFill/>
        </p:spPr>
        <p:txBody>
          <a:bodyPr wrap="square" rtlCol="0" anchor="t">
            <a:spAutoFit/>
          </a:bodyPr>
          <a:p>
            <a:r>
              <a:rPr lang="zh-CN" altLang="en-US" sz="3200" b="1">
                <a:solidFill>
                  <a:srgbClr val="FF0000"/>
                </a:solidFill>
                <a:uFillTx/>
                <a:latin typeface="站酷快乐体" panose="02010600030101010101" charset="-128"/>
                <a:ea typeface="站酷快乐体" panose="02010600030101010101" charset="-128"/>
                <a:cs typeface="楷体" charset="-122"/>
                <a:sym typeface="+mn-ea"/>
              </a:rPr>
              <a:t>传出神经：</a:t>
            </a:r>
            <a:r>
              <a:rPr lang="zh-CN" altLang="en-US" sz="3200" b="1">
                <a:solidFill>
                  <a:schemeClr val="tx1"/>
                </a:solidFill>
                <a:uFillTx/>
                <a:latin typeface="楷体" charset="-122"/>
                <a:ea typeface="楷体" charset="-122"/>
                <a:cs typeface="楷体" charset="-122"/>
                <a:sym typeface="+mn-ea"/>
              </a:rPr>
              <a:t>传递神经冲动</a:t>
            </a:r>
            <a:endParaRPr lang="zh-CN" altLang="en-US" sz="3200" b="1">
              <a:solidFill>
                <a:schemeClr val="tx1"/>
              </a:solidFill>
              <a:uFillTx/>
              <a:latin typeface="楷体" charset="-122"/>
              <a:ea typeface="楷体" charset="-122"/>
              <a:cs typeface="楷体" charset="-122"/>
              <a:sym typeface="+mn-ea"/>
            </a:endParaRPr>
          </a:p>
        </p:txBody>
      </p:sp>
      <p:sp>
        <p:nvSpPr>
          <p:cNvPr id="14" name="任意多边形 13"/>
          <p:cNvSpPr/>
          <p:nvPr/>
        </p:nvSpPr>
        <p:spPr>
          <a:xfrm rot="21180000">
            <a:off x="8686800" y="2985135"/>
            <a:ext cx="83185" cy="551815"/>
          </a:xfrm>
          <a:custGeom>
            <a:avLst/>
            <a:gdLst>
              <a:gd name="connisteX0" fmla="*/ 19685 w 59349"/>
              <a:gd name="connsiteY0" fmla="*/ 0 h 553085"/>
              <a:gd name="connisteX1" fmla="*/ 59055 w 59349"/>
              <a:gd name="connsiteY1" fmla="*/ 257175 h 553085"/>
              <a:gd name="connisteX2" fmla="*/ 0 w 59349"/>
              <a:gd name="connsiteY2" fmla="*/ 553085 h 553085"/>
              <a:gd name="connisteX3" fmla="*/ 0 w 59349"/>
              <a:gd name="connsiteY3" fmla="*/ 513715 h 553085"/>
            </a:gdLst>
            <a:ahLst/>
            <a:cxnLst>
              <a:cxn ang="0">
                <a:pos x="connisteX0" y="connsiteY0"/>
              </a:cxn>
              <a:cxn ang="0">
                <a:pos x="connisteX1" y="connsiteY1"/>
              </a:cxn>
              <a:cxn ang="0">
                <a:pos x="connisteX2" y="connsiteY2"/>
              </a:cxn>
              <a:cxn ang="0">
                <a:pos x="connisteX3" y="connsiteY3"/>
              </a:cxn>
            </a:cxnLst>
            <a:rect l="l" t="t" r="r" b="b"/>
            <a:pathLst>
              <a:path w="59349" h="553085">
                <a:moveTo>
                  <a:pt x="19685" y="0"/>
                </a:moveTo>
                <a:cubicBezTo>
                  <a:pt x="28575" y="45720"/>
                  <a:pt x="62865" y="146685"/>
                  <a:pt x="59055" y="257175"/>
                </a:cubicBezTo>
                <a:cubicBezTo>
                  <a:pt x="55245" y="367665"/>
                  <a:pt x="12065" y="501650"/>
                  <a:pt x="0" y="553085"/>
                </a:cubicBezTo>
              </a:path>
            </a:pathLst>
          </a:custGeom>
          <a:solidFill>
            <a:srgbClr val="6BCAF5"/>
          </a:solidFill>
          <a:ln>
            <a:solidFill>
              <a:srgbClr val="6BCAF5"/>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2"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grpId="0" nodeType="clickEffect">
                                  <p:stCondLst>
                                    <p:cond delay="0"/>
                                  </p:stCondLst>
                                  <p:childTnLst>
                                    <p:animEffect transition="out" filter="wipe(down)">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33" grpId="0" animBg="1"/>
      <p:bldP spid="2" grpId="0"/>
      <p:bldP spid="18" grpId="0" bldLvl="0" animBg="1"/>
      <p:bldP spid="15" grpId="0"/>
      <p:bldP spid="19" grpId="0" animBg="1"/>
      <p:bldP spid="17" grpId="0"/>
      <p:bldP spid="23" grpId="0" bldLvl="0" animBg="1"/>
      <p:bldP spid="20" grpId="2"/>
      <p:bldP spid="28" grpId="0" animBg="1"/>
      <p:bldP spid="21" grpId="0"/>
      <p:bldP spid="41" grpId="0" animBg="1"/>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5" name="图片 5194" descr="背景图案&#10;&#10;中度可信度描述已自动生成"/>
          <p:cNvPicPr>
            <a:picLocks noChangeAspect="1"/>
          </p:cNvPicPr>
          <p:nvPr/>
        </p:nvPicPr>
        <p:blipFill>
          <a:blip r:embed="rId1">
            <a:extLst>
              <a:ext uri="{28A0092B-C50C-407E-A947-70E740481C1C}">
                <a14:useLocalDpi xmlns:a14="http://schemas.microsoft.com/office/drawing/2010/main" val="0"/>
              </a:ext>
            </a:extLst>
          </a:blip>
          <a:srcRect l="20980" r="20980"/>
          <a:stretch>
            <a:fillRect/>
          </a:stretch>
        </p:blipFill>
        <p:spPr>
          <a:xfrm>
            <a:off x="-12" y="0"/>
            <a:ext cx="12192025" cy="6858000"/>
          </a:xfrm>
          <a:prstGeom prst="rect">
            <a:avLst/>
          </a:prstGeom>
        </p:spPr>
      </p:pic>
      <p:pic>
        <p:nvPicPr>
          <p:cNvPr id="3" name="图片 2"/>
          <p:cNvPicPr>
            <a:picLocks noChangeAspect="1"/>
          </p:cNvPicPr>
          <p:nvPr/>
        </p:nvPicPr>
        <p:blipFill>
          <a:blip r:embed="rId2">
            <a:alphaModFix amt="14000"/>
          </a:blip>
          <a:srcRect l="12127" t="7216" r="5501" b="2282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矩形 4"/>
          <p:cNvSpPr/>
          <p:nvPr/>
        </p:nvSpPr>
        <p:spPr>
          <a:xfrm>
            <a:off x="291148" y="393700"/>
            <a:ext cx="11609705" cy="6070600"/>
          </a:xfrm>
          <a:prstGeom prst="rect">
            <a:avLst/>
          </a:prstGeom>
          <a:solidFill>
            <a:schemeClr val="bg1">
              <a:alpha val="92000"/>
            </a:schemeClr>
          </a:solidFill>
          <a:ln w="76200">
            <a:solidFill>
              <a:srgbClr val="F7E1B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 name="组合 3"/>
          <p:cNvGrpSpPr/>
          <p:nvPr/>
        </p:nvGrpSpPr>
        <p:grpSpPr>
          <a:xfrm rot="0">
            <a:off x="291465" y="428625"/>
            <a:ext cx="11609705" cy="6035675"/>
            <a:chOff x="766163" y="802329"/>
            <a:chExt cx="10629108" cy="5261587"/>
          </a:xfrm>
        </p:grpSpPr>
        <p:sp>
          <p:nvSpPr>
            <p:cNvPr id="6" name="任意多边形: 形状 5214"/>
            <p:cNvSpPr/>
            <p:nvPr>
              <p:custDataLst>
                <p:tags r:id="rId3"/>
              </p:custDataLst>
            </p:nvPr>
          </p:nvSpPr>
          <p:spPr>
            <a:xfrm rot="16200000">
              <a:off x="4957920" y="-1728085"/>
              <a:ext cx="145902" cy="5217237"/>
            </a:xfrm>
            <a:custGeom>
              <a:avLst/>
              <a:gdLst>
                <a:gd name="connsiteX0" fmla="*/ 145902 w 145902"/>
                <a:gd name="connsiteY0" fmla="*/ 0 h 5217237"/>
                <a:gd name="connsiteX1" fmla="*/ 142133 w 145902"/>
                <a:gd name="connsiteY1" fmla="*/ 5211006 h 5217237"/>
                <a:gd name="connsiteX2" fmla="*/ 131450 w 145902"/>
                <a:gd name="connsiteY2" fmla="*/ 5217237 h 5217237"/>
                <a:gd name="connsiteX3" fmla="*/ 131432 w 145902"/>
                <a:gd name="connsiteY3" fmla="*/ 5217237 h 5217237"/>
                <a:gd name="connsiteX4" fmla="*/ 38378 w 145902"/>
                <a:gd name="connsiteY4" fmla="*/ 5117027 h 5217237"/>
                <a:gd name="connsiteX5" fmla="*/ 135840 w 145902"/>
                <a:gd name="connsiteY5" fmla="*/ 5034868 h 5217237"/>
                <a:gd name="connsiteX6" fmla="*/ 51569 w 145902"/>
                <a:gd name="connsiteY6" fmla="*/ 4911607 h 5217237"/>
                <a:gd name="connsiteX7" fmla="*/ 62889 w 145902"/>
                <a:gd name="connsiteY7" fmla="*/ 4885193 h 5217237"/>
                <a:gd name="connsiteX8" fmla="*/ 69177 w 145902"/>
                <a:gd name="connsiteY8" fmla="*/ 4788345 h 5217237"/>
                <a:gd name="connsiteX9" fmla="*/ 31444 w 145902"/>
                <a:gd name="connsiteY9" fmla="*/ 4711621 h 5217237"/>
                <a:gd name="connsiteX10" fmla="*/ 96849 w 145902"/>
                <a:gd name="connsiteY10" fmla="*/ 4575781 h 5217237"/>
                <a:gd name="connsiteX11" fmla="*/ 118231 w 145902"/>
                <a:gd name="connsiteY11" fmla="*/ 4427363 h 5217237"/>
                <a:gd name="connsiteX12" fmla="*/ 59116 w 145902"/>
                <a:gd name="connsiteY12" fmla="*/ 4270142 h 5217237"/>
                <a:gd name="connsiteX13" fmla="*/ 111942 w 145902"/>
                <a:gd name="connsiteY13" fmla="*/ 4115436 h 5217237"/>
                <a:gd name="connsiteX14" fmla="*/ 59116 w 145902"/>
                <a:gd name="connsiteY14" fmla="*/ 3960730 h 5217237"/>
                <a:gd name="connsiteX15" fmla="*/ 84271 w 145902"/>
                <a:gd name="connsiteY15" fmla="*/ 3892810 h 5217237"/>
                <a:gd name="connsiteX16" fmla="*/ 88045 w 145902"/>
                <a:gd name="connsiteY16" fmla="*/ 3778352 h 5217237"/>
                <a:gd name="connsiteX17" fmla="*/ 59116 w 145902"/>
                <a:gd name="connsiteY17" fmla="*/ 3686535 h 5217237"/>
                <a:gd name="connsiteX18" fmla="*/ 118231 w 145902"/>
                <a:gd name="connsiteY18" fmla="*/ 3472713 h 5217237"/>
                <a:gd name="connsiteX19" fmla="*/ 59116 w 145902"/>
                <a:gd name="connsiteY19" fmla="*/ 3311718 h 5217237"/>
                <a:gd name="connsiteX20" fmla="*/ 118231 w 145902"/>
                <a:gd name="connsiteY20" fmla="*/ 3159527 h 5217237"/>
                <a:gd name="connsiteX21" fmla="*/ 118231 w 145902"/>
                <a:gd name="connsiteY21" fmla="*/ 3058906 h 5217237"/>
                <a:gd name="connsiteX22" fmla="*/ 55342 w 145902"/>
                <a:gd name="connsiteY22" fmla="*/ 3017399 h 5217237"/>
                <a:gd name="connsiteX23" fmla="*/ 42764 w 145902"/>
                <a:gd name="connsiteY23" fmla="*/ 2964572 h 5217237"/>
                <a:gd name="connsiteX24" fmla="*/ 41507 w 145902"/>
                <a:gd name="connsiteY24" fmla="*/ 2925581 h 5217237"/>
                <a:gd name="connsiteX25" fmla="*/ 59116 w 145902"/>
                <a:gd name="connsiteY25" fmla="*/ 2906715 h 5217237"/>
                <a:gd name="connsiteX26" fmla="*/ 96849 w 145902"/>
                <a:gd name="connsiteY26" fmla="*/ 2788484 h 5217237"/>
                <a:gd name="connsiteX27" fmla="*/ 59116 w 145902"/>
                <a:gd name="connsiteY27" fmla="*/ 2666481 h 5217237"/>
                <a:gd name="connsiteX28" fmla="*/ 91818 w 145902"/>
                <a:gd name="connsiteY28" fmla="*/ 2587240 h 5217237"/>
                <a:gd name="connsiteX29" fmla="*/ 91818 w 145902"/>
                <a:gd name="connsiteY29" fmla="*/ 2320593 h 5217237"/>
                <a:gd name="connsiteX30" fmla="*/ 38991 w 145902"/>
                <a:gd name="connsiteY30" fmla="*/ 2225001 h 5217237"/>
                <a:gd name="connsiteX31" fmla="*/ 116973 w 145902"/>
                <a:gd name="connsiteY31" fmla="*/ 2225001 h 5217237"/>
                <a:gd name="connsiteX32" fmla="*/ 95591 w 145902"/>
                <a:gd name="connsiteY32" fmla="*/ 2050171 h 5217237"/>
                <a:gd name="connsiteX33" fmla="*/ 116973 w 145902"/>
                <a:gd name="connsiteY33" fmla="*/ 1901754 h 5217237"/>
                <a:gd name="connsiteX34" fmla="*/ 51569 w 145902"/>
                <a:gd name="connsiteY34" fmla="*/ 1772203 h 5217237"/>
                <a:gd name="connsiteX35" fmla="*/ 105653 w 145902"/>
                <a:gd name="connsiteY35" fmla="*/ 1706799 h 5217237"/>
                <a:gd name="connsiteX36" fmla="*/ 90560 w 145902"/>
                <a:gd name="connsiteY36" fmla="*/ 1625044 h 5217237"/>
                <a:gd name="connsiteX37" fmla="*/ 22640 w 145902"/>
                <a:gd name="connsiteY37" fmla="*/ 1587311 h 5217237"/>
                <a:gd name="connsiteX38" fmla="*/ 59116 w 145902"/>
                <a:gd name="connsiteY38" fmla="*/ 1456502 h 5217237"/>
                <a:gd name="connsiteX39" fmla="*/ 91818 w 145902"/>
                <a:gd name="connsiteY39" fmla="*/ 1452728 h 5217237"/>
                <a:gd name="connsiteX40" fmla="*/ 116973 w 145902"/>
                <a:gd name="connsiteY40" fmla="*/ 1282930 h 5217237"/>
                <a:gd name="connsiteX41" fmla="*/ 35217 w 145902"/>
                <a:gd name="connsiteY41" fmla="*/ 1094263 h 5217237"/>
                <a:gd name="connsiteX42" fmla="*/ 98106 w 145902"/>
                <a:gd name="connsiteY42" fmla="*/ 987352 h 5217237"/>
                <a:gd name="connsiteX43" fmla="*/ 64147 w 145902"/>
                <a:gd name="connsiteY43" fmla="*/ 920691 h 5217237"/>
                <a:gd name="connsiteX44" fmla="*/ 81755 w 145902"/>
                <a:gd name="connsiteY44" fmla="*/ 682971 h 5217237"/>
                <a:gd name="connsiteX45" fmla="*/ 57858 w 145902"/>
                <a:gd name="connsiteY45" fmla="*/ 530780 h 5217237"/>
                <a:gd name="connsiteX46" fmla="*/ 38991 w 145902"/>
                <a:gd name="connsiteY46" fmla="*/ 443994 h 5217237"/>
                <a:gd name="connsiteX47" fmla="*/ 83013 w 145902"/>
                <a:gd name="connsiteY47" fmla="*/ 357208 h 5217237"/>
                <a:gd name="connsiteX48" fmla="*/ 116973 w 145902"/>
                <a:gd name="connsiteY48" fmla="*/ 251555 h 5217237"/>
                <a:gd name="connsiteX49" fmla="*/ 0 w 145902"/>
                <a:gd name="connsiteY49" fmla="*/ 169800 h 5217237"/>
                <a:gd name="connsiteX50" fmla="*/ 96849 w 145902"/>
                <a:gd name="connsiteY50" fmla="*/ 46538 h 5217237"/>
                <a:gd name="connsiteX51" fmla="*/ 145902 w 145902"/>
                <a:gd name="connsiteY51"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5902" h="5217237">
                  <a:moveTo>
                    <a:pt x="145902" y="0"/>
                  </a:moveTo>
                  <a:lnTo>
                    <a:pt x="142133" y="5211006"/>
                  </a:lnTo>
                  <a:lnTo>
                    <a:pt x="131450" y="5217237"/>
                  </a:lnTo>
                  <a:lnTo>
                    <a:pt x="131432" y="5217237"/>
                  </a:lnTo>
                  <a:lnTo>
                    <a:pt x="38378" y="5117027"/>
                  </a:lnTo>
                  <a:lnTo>
                    <a:pt x="135840" y="5034868"/>
                  </a:lnTo>
                  <a:lnTo>
                    <a:pt x="51569" y="4911607"/>
                  </a:lnTo>
                  <a:lnTo>
                    <a:pt x="62889" y="4885193"/>
                  </a:lnTo>
                  <a:lnTo>
                    <a:pt x="69177" y="4788345"/>
                  </a:lnTo>
                  <a:lnTo>
                    <a:pt x="31444" y="4711621"/>
                  </a:lnTo>
                  <a:lnTo>
                    <a:pt x="96849" y="4575781"/>
                  </a:lnTo>
                  <a:lnTo>
                    <a:pt x="118231" y="4427363"/>
                  </a:lnTo>
                  <a:lnTo>
                    <a:pt x="59116" y="4270142"/>
                  </a:lnTo>
                  <a:lnTo>
                    <a:pt x="111942" y="4115436"/>
                  </a:lnTo>
                  <a:lnTo>
                    <a:pt x="59116" y="3960730"/>
                  </a:lnTo>
                  <a:lnTo>
                    <a:pt x="84271" y="3892810"/>
                  </a:lnTo>
                  <a:lnTo>
                    <a:pt x="88045" y="3778352"/>
                  </a:lnTo>
                  <a:lnTo>
                    <a:pt x="59116" y="3686535"/>
                  </a:lnTo>
                  <a:lnTo>
                    <a:pt x="118231" y="3472713"/>
                  </a:lnTo>
                  <a:lnTo>
                    <a:pt x="59116" y="3311718"/>
                  </a:lnTo>
                  <a:lnTo>
                    <a:pt x="118231" y="3159527"/>
                  </a:lnTo>
                  <a:lnTo>
                    <a:pt x="118231" y="3058906"/>
                  </a:lnTo>
                  <a:lnTo>
                    <a:pt x="55342" y="3017399"/>
                  </a:lnTo>
                  <a:lnTo>
                    <a:pt x="42764" y="2964572"/>
                  </a:lnTo>
                  <a:lnTo>
                    <a:pt x="41507" y="2925581"/>
                  </a:lnTo>
                  <a:lnTo>
                    <a:pt x="59116" y="2906715"/>
                  </a:lnTo>
                  <a:lnTo>
                    <a:pt x="96849" y="2788484"/>
                  </a:lnTo>
                  <a:lnTo>
                    <a:pt x="59116" y="2666481"/>
                  </a:lnTo>
                  <a:lnTo>
                    <a:pt x="91818" y="2587240"/>
                  </a:lnTo>
                  <a:lnTo>
                    <a:pt x="91818" y="2320593"/>
                  </a:lnTo>
                  <a:lnTo>
                    <a:pt x="38991" y="2225001"/>
                  </a:lnTo>
                  <a:lnTo>
                    <a:pt x="116973" y="2225001"/>
                  </a:lnTo>
                  <a:lnTo>
                    <a:pt x="95591" y="2050171"/>
                  </a:lnTo>
                  <a:lnTo>
                    <a:pt x="116973" y="1901754"/>
                  </a:lnTo>
                  <a:lnTo>
                    <a:pt x="51569" y="1772203"/>
                  </a:lnTo>
                  <a:lnTo>
                    <a:pt x="105653" y="1706799"/>
                  </a:lnTo>
                  <a:lnTo>
                    <a:pt x="90560" y="1625044"/>
                  </a:lnTo>
                  <a:lnTo>
                    <a:pt x="22640" y="1587311"/>
                  </a:lnTo>
                  <a:cubicBezTo>
                    <a:pt x="22640" y="1587311"/>
                    <a:pt x="22640" y="1587311"/>
                    <a:pt x="59116" y="1456502"/>
                  </a:cubicBezTo>
                  <a:cubicBezTo>
                    <a:pt x="95591" y="1325694"/>
                    <a:pt x="91818" y="1452728"/>
                    <a:pt x="91818" y="1452728"/>
                  </a:cubicBezTo>
                  <a:lnTo>
                    <a:pt x="116973" y="1282930"/>
                  </a:lnTo>
                  <a:lnTo>
                    <a:pt x="35217" y="1094263"/>
                  </a:lnTo>
                  <a:lnTo>
                    <a:pt x="98106" y="987352"/>
                  </a:lnTo>
                  <a:lnTo>
                    <a:pt x="64147" y="920691"/>
                  </a:lnTo>
                  <a:lnTo>
                    <a:pt x="81755" y="682971"/>
                  </a:lnTo>
                  <a:lnTo>
                    <a:pt x="57858" y="530780"/>
                  </a:lnTo>
                  <a:lnTo>
                    <a:pt x="38991" y="443994"/>
                  </a:lnTo>
                  <a:lnTo>
                    <a:pt x="83013" y="357208"/>
                  </a:lnTo>
                  <a:lnTo>
                    <a:pt x="116973" y="251555"/>
                  </a:lnTo>
                  <a:lnTo>
                    <a:pt x="0" y="169800"/>
                  </a:lnTo>
                  <a:lnTo>
                    <a:pt x="96849" y="46538"/>
                  </a:lnTo>
                  <a:lnTo>
                    <a:pt x="145902" y="0"/>
                  </a:lnTo>
                  <a:close/>
                </a:path>
              </a:pathLst>
            </a:custGeom>
            <a:solidFill>
              <a:srgbClr val="F7E1BD"/>
            </a:solidFill>
            <a:ln w="12963" cap="flat">
              <a:noFill/>
              <a:prstDash val="solid"/>
              <a:miter/>
            </a:ln>
          </p:spPr>
          <p:txBody>
            <a:bodyPr rtlCol="0" anchor="ctr"/>
            <a:p>
              <a:endParaRPr lang="zh-CN" altLang="en-US">
                <a:cs typeface="黑体" charset="-122"/>
              </a:endParaRPr>
            </a:p>
          </p:txBody>
        </p:sp>
        <p:sp>
          <p:nvSpPr>
            <p:cNvPr id="7" name="任意多边形: 形状 5211"/>
            <p:cNvSpPr/>
            <p:nvPr>
              <p:custDataLst>
                <p:tags r:id="rId4"/>
              </p:custDataLst>
            </p:nvPr>
          </p:nvSpPr>
          <p:spPr>
            <a:xfrm>
              <a:off x="766163" y="813330"/>
              <a:ext cx="1655598" cy="5228347"/>
            </a:xfrm>
            <a:custGeom>
              <a:avLst/>
              <a:gdLst>
                <a:gd name="connsiteX0" fmla="*/ 3773 w 1652080"/>
                <a:gd name="connsiteY0" fmla="*/ 0 h 5217237"/>
                <a:gd name="connsiteX1" fmla="*/ 1613592 w 1652080"/>
                <a:gd name="connsiteY1" fmla="*/ 0 h 5217237"/>
                <a:gd name="connsiteX2" fmla="*/ 1607128 w 1652080"/>
                <a:gd name="connsiteY2" fmla="*/ 7387 h 5217237"/>
                <a:gd name="connsiteX3" fmla="*/ 1420026 w 1652080"/>
                <a:gd name="connsiteY3" fmla="*/ 59116 h 5217237"/>
                <a:gd name="connsiteX4" fmla="*/ 1360911 w 1652080"/>
                <a:gd name="connsiteY4" fmla="*/ 83013 h 5217237"/>
                <a:gd name="connsiteX5" fmla="*/ 1345818 w 1652080"/>
                <a:gd name="connsiteY5" fmla="*/ 47795 h 5217237"/>
                <a:gd name="connsiteX6" fmla="*/ 823842 w 1652080"/>
                <a:gd name="connsiteY6" fmla="*/ 52826 h 5217237"/>
                <a:gd name="connsiteX7" fmla="*/ 779820 w 1652080"/>
                <a:gd name="connsiteY7" fmla="*/ 94333 h 5217237"/>
                <a:gd name="connsiteX8" fmla="*/ 681714 w 1652080"/>
                <a:gd name="connsiteY8" fmla="*/ 50311 h 5217237"/>
                <a:gd name="connsiteX9" fmla="*/ 628887 w 1652080"/>
                <a:gd name="connsiteY9" fmla="*/ 89302 h 5217237"/>
                <a:gd name="connsiteX10" fmla="*/ 560967 w 1652080"/>
                <a:gd name="connsiteY10" fmla="*/ 109427 h 5217237"/>
                <a:gd name="connsiteX11" fmla="*/ 560967 w 1652080"/>
                <a:gd name="connsiteY11" fmla="*/ 72951 h 5217237"/>
                <a:gd name="connsiteX12" fmla="*/ 495563 w 1652080"/>
                <a:gd name="connsiteY12" fmla="*/ 35217 h 5217237"/>
                <a:gd name="connsiteX13" fmla="*/ 417581 w 1652080"/>
                <a:gd name="connsiteY13" fmla="*/ 65404 h 5217237"/>
                <a:gd name="connsiteX14" fmla="*/ 349661 w 1652080"/>
                <a:gd name="connsiteY14" fmla="*/ 120746 h 5217237"/>
                <a:gd name="connsiteX15" fmla="*/ 250297 w 1652080"/>
                <a:gd name="connsiteY15" fmla="*/ 47795 h 5217237"/>
                <a:gd name="connsiteX16" fmla="*/ 188666 w 1652080"/>
                <a:gd name="connsiteY16" fmla="*/ 94333 h 5217237"/>
                <a:gd name="connsiteX17" fmla="*/ 109427 w 1652080"/>
                <a:gd name="connsiteY17" fmla="*/ 100622 h 5217237"/>
                <a:gd name="connsiteX18" fmla="*/ 110684 w 1652080"/>
                <a:gd name="connsiteY18" fmla="*/ 321990 h 5217237"/>
                <a:gd name="connsiteX19" fmla="*/ 62889 w 1652080"/>
                <a:gd name="connsiteY19" fmla="*/ 366012 h 5217237"/>
                <a:gd name="connsiteX20" fmla="*/ 65404 w 1652080"/>
                <a:gd name="connsiteY20" fmla="*/ 459088 h 5217237"/>
                <a:gd name="connsiteX21" fmla="*/ 119489 w 1652080"/>
                <a:gd name="connsiteY21" fmla="*/ 510657 h 5217237"/>
                <a:gd name="connsiteX22" fmla="*/ 106911 w 1652080"/>
                <a:gd name="connsiteY22" fmla="*/ 612536 h 5217237"/>
                <a:gd name="connsiteX23" fmla="*/ 74208 w 1652080"/>
                <a:gd name="connsiteY23" fmla="*/ 716931 h 5217237"/>
                <a:gd name="connsiteX24" fmla="*/ 74208 w 1652080"/>
                <a:gd name="connsiteY24" fmla="*/ 994899 h 5217237"/>
                <a:gd name="connsiteX25" fmla="*/ 33960 w 1652080"/>
                <a:gd name="connsiteY25" fmla="*/ 1056530 h 5217237"/>
                <a:gd name="connsiteX26" fmla="*/ 104395 w 1652080"/>
                <a:gd name="connsiteY26" fmla="*/ 1179791 h 5217237"/>
                <a:gd name="connsiteX27" fmla="*/ 77982 w 1652080"/>
                <a:gd name="connsiteY27" fmla="*/ 1266578 h 5217237"/>
                <a:gd name="connsiteX28" fmla="*/ 72951 w 1652080"/>
                <a:gd name="connsiteY28" fmla="*/ 1364685 h 5217237"/>
                <a:gd name="connsiteX29" fmla="*/ 62889 w 1652080"/>
                <a:gd name="connsiteY29" fmla="*/ 1607435 h 5217237"/>
                <a:gd name="connsiteX30" fmla="*/ 57858 w 1652080"/>
                <a:gd name="connsiteY30" fmla="*/ 1920621 h 5217237"/>
                <a:gd name="connsiteX31" fmla="*/ 105653 w 1652080"/>
                <a:gd name="connsiteY31" fmla="*/ 2089162 h 5217237"/>
                <a:gd name="connsiteX32" fmla="*/ 55342 w 1652080"/>
                <a:gd name="connsiteY32" fmla="*/ 2148277 h 5217237"/>
                <a:gd name="connsiteX33" fmla="*/ 44022 w 1652080"/>
                <a:gd name="connsiteY33" fmla="*/ 2345749 h 5217237"/>
                <a:gd name="connsiteX34" fmla="*/ 79240 w 1652080"/>
                <a:gd name="connsiteY34" fmla="*/ 2440081 h 5217237"/>
                <a:gd name="connsiteX35" fmla="*/ 31444 w 1652080"/>
                <a:gd name="connsiteY35" fmla="*/ 2505485 h 5217237"/>
                <a:gd name="connsiteX36" fmla="*/ 56600 w 1652080"/>
                <a:gd name="connsiteY36" fmla="*/ 2955768 h 5217237"/>
                <a:gd name="connsiteX37" fmla="*/ 101880 w 1652080"/>
                <a:gd name="connsiteY37" fmla="*/ 3212354 h 5217237"/>
                <a:gd name="connsiteX38" fmla="*/ 66662 w 1652080"/>
                <a:gd name="connsiteY38" fmla="*/ 3310460 h 5217237"/>
                <a:gd name="connsiteX39" fmla="*/ 40248 w 1652080"/>
                <a:gd name="connsiteY39" fmla="*/ 3378380 h 5217237"/>
                <a:gd name="connsiteX40" fmla="*/ 79240 w 1652080"/>
                <a:gd name="connsiteY40" fmla="*/ 3463908 h 5217237"/>
                <a:gd name="connsiteX41" fmla="*/ 79240 w 1652080"/>
                <a:gd name="connsiteY41" fmla="*/ 3549437 h 5217237"/>
                <a:gd name="connsiteX42" fmla="*/ 37733 w 1652080"/>
                <a:gd name="connsiteY42" fmla="*/ 3632450 h 5217237"/>
                <a:gd name="connsiteX43" fmla="*/ 37733 w 1652080"/>
                <a:gd name="connsiteY43" fmla="*/ 3846272 h 5217237"/>
                <a:gd name="connsiteX44" fmla="*/ 33960 w 1652080"/>
                <a:gd name="connsiteY44" fmla="*/ 3890294 h 5217237"/>
                <a:gd name="connsiteX45" fmla="*/ 90559 w 1652080"/>
                <a:gd name="connsiteY45" fmla="*/ 4061351 h 5217237"/>
                <a:gd name="connsiteX46" fmla="*/ 32702 w 1652080"/>
                <a:gd name="connsiteY46" fmla="*/ 4050032 h 5217237"/>
                <a:gd name="connsiteX47" fmla="*/ 71693 w 1652080"/>
                <a:gd name="connsiteY47" fmla="*/ 4182098 h 5217237"/>
                <a:gd name="connsiteX48" fmla="*/ 94333 w 1652080"/>
                <a:gd name="connsiteY48" fmla="*/ 4268884 h 5217237"/>
                <a:gd name="connsiteX49" fmla="*/ 83013 w 1652080"/>
                <a:gd name="connsiteY49" fmla="*/ 4314164 h 5217237"/>
                <a:gd name="connsiteX50" fmla="*/ 76724 w 1652080"/>
                <a:gd name="connsiteY50" fmla="*/ 4334288 h 5217237"/>
                <a:gd name="connsiteX51" fmla="*/ 86786 w 1652080"/>
                <a:gd name="connsiteY51" fmla="*/ 4494026 h 5217237"/>
                <a:gd name="connsiteX52" fmla="*/ 70436 w 1652080"/>
                <a:gd name="connsiteY52" fmla="*/ 4553141 h 5217237"/>
                <a:gd name="connsiteX53" fmla="*/ 96849 w 1652080"/>
                <a:gd name="connsiteY53" fmla="*/ 4758158 h 5217237"/>
                <a:gd name="connsiteX54" fmla="*/ 135840 w 1652080"/>
                <a:gd name="connsiteY54" fmla="*/ 4871357 h 5217237"/>
                <a:gd name="connsiteX55" fmla="*/ 96849 w 1652080"/>
                <a:gd name="connsiteY55" fmla="*/ 4927957 h 5217237"/>
                <a:gd name="connsiteX56" fmla="*/ 44022 w 1652080"/>
                <a:gd name="connsiteY56" fmla="*/ 5087695 h 5217237"/>
                <a:gd name="connsiteX57" fmla="*/ 145902 w 1652080"/>
                <a:gd name="connsiteY57" fmla="*/ 5155615 h 5217237"/>
                <a:gd name="connsiteX58" fmla="*/ 309412 w 1652080"/>
                <a:gd name="connsiteY58" fmla="*/ 5097757 h 5217237"/>
                <a:gd name="connsiteX59" fmla="*/ 513171 w 1652080"/>
                <a:gd name="connsiteY59" fmla="*/ 5163162 h 5217237"/>
                <a:gd name="connsiteX60" fmla="*/ 559709 w 1652080"/>
                <a:gd name="connsiteY60" fmla="*/ 5139264 h 5217237"/>
                <a:gd name="connsiteX61" fmla="*/ 646495 w 1652080"/>
                <a:gd name="connsiteY61" fmla="*/ 5125428 h 5217237"/>
                <a:gd name="connsiteX62" fmla="*/ 732024 w 1652080"/>
                <a:gd name="connsiteY62" fmla="*/ 5163162 h 5217237"/>
                <a:gd name="connsiteX63" fmla="*/ 914401 w 1652080"/>
                <a:gd name="connsiteY63" fmla="*/ 5124170 h 5217237"/>
                <a:gd name="connsiteX64" fmla="*/ 1037663 w 1652080"/>
                <a:gd name="connsiteY64" fmla="*/ 5163162 h 5217237"/>
                <a:gd name="connsiteX65" fmla="*/ 1149605 w 1652080"/>
                <a:gd name="connsiteY65" fmla="*/ 5117881 h 5217237"/>
                <a:gd name="connsiteX66" fmla="*/ 1290475 w 1652080"/>
                <a:gd name="connsiteY66" fmla="*/ 5138006 h 5217237"/>
                <a:gd name="connsiteX67" fmla="*/ 1310600 w 1652080"/>
                <a:gd name="connsiteY67" fmla="*/ 5164419 h 5217237"/>
                <a:gd name="connsiteX68" fmla="*/ 1450213 w 1652080"/>
                <a:gd name="connsiteY68" fmla="*/ 5141779 h 5217237"/>
                <a:gd name="connsiteX69" fmla="*/ 1504297 w 1652080"/>
                <a:gd name="connsiteY69" fmla="*/ 5163162 h 5217237"/>
                <a:gd name="connsiteX70" fmla="*/ 1559026 w 1652080"/>
                <a:gd name="connsiteY70" fmla="*/ 5117027 h 5217237"/>
                <a:gd name="connsiteX71" fmla="*/ 1652080 w 1652080"/>
                <a:gd name="connsiteY71" fmla="*/ 5217237 h 5217237"/>
                <a:gd name="connsiteX72" fmla="*/ 0 w 1652080"/>
                <a:gd name="connsiteY72" fmla="*/ 5215988 h 5217237"/>
                <a:gd name="connsiteX73" fmla="*/ 3773 w 1652080"/>
                <a:gd name="connsiteY73" fmla="*/ 0 h 52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52080" h="5217237">
                  <a:moveTo>
                    <a:pt x="3773" y="0"/>
                  </a:moveTo>
                  <a:lnTo>
                    <a:pt x="1613592" y="0"/>
                  </a:lnTo>
                  <a:lnTo>
                    <a:pt x="1607128" y="7387"/>
                  </a:lnTo>
                  <a:lnTo>
                    <a:pt x="1420026" y="59116"/>
                  </a:lnTo>
                  <a:lnTo>
                    <a:pt x="1360911" y="83013"/>
                  </a:lnTo>
                  <a:lnTo>
                    <a:pt x="1345818" y="47795"/>
                  </a:lnTo>
                  <a:lnTo>
                    <a:pt x="823842" y="52826"/>
                  </a:lnTo>
                  <a:lnTo>
                    <a:pt x="779820" y="94333"/>
                  </a:lnTo>
                  <a:lnTo>
                    <a:pt x="681714" y="50311"/>
                  </a:lnTo>
                  <a:lnTo>
                    <a:pt x="628887" y="89302"/>
                  </a:lnTo>
                  <a:lnTo>
                    <a:pt x="560967" y="109427"/>
                  </a:lnTo>
                  <a:lnTo>
                    <a:pt x="560967" y="72951"/>
                  </a:lnTo>
                  <a:cubicBezTo>
                    <a:pt x="560967" y="72951"/>
                    <a:pt x="560967" y="72951"/>
                    <a:pt x="495563" y="35217"/>
                  </a:cubicBezTo>
                  <a:cubicBezTo>
                    <a:pt x="430159" y="-2516"/>
                    <a:pt x="417581" y="65404"/>
                    <a:pt x="417581" y="65404"/>
                  </a:cubicBezTo>
                  <a:lnTo>
                    <a:pt x="349661" y="120746"/>
                  </a:lnTo>
                  <a:lnTo>
                    <a:pt x="250297" y="47795"/>
                  </a:lnTo>
                  <a:lnTo>
                    <a:pt x="188666" y="94333"/>
                  </a:lnTo>
                  <a:lnTo>
                    <a:pt x="109427" y="100622"/>
                  </a:lnTo>
                  <a:lnTo>
                    <a:pt x="110684" y="321990"/>
                  </a:lnTo>
                  <a:lnTo>
                    <a:pt x="62889" y="366012"/>
                  </a:lnTo>
                  <a:lnTo>
                    <a:pt x="65404" y="459088"/>
                  </a:lnTo>
                  <a:lnTo>
                    <a:pt x="119489" y="510657"/>
                  </a:lnTo>
                  <a:lnTo>
                    <a:pt x="106911" y="612536"/>
                  </a:lnTo>
                  <a:lnTo>
                    <a:pt x="74208" y="716931"/>
                  </a:lnTo>
                  <a:lnTo>
                    <a:pt x="74208" y="994899"/>
                  </a:lnTo>
                  <a:lnTo>
                    <a:pt x="33960" y="1056530"/>
                  </a:lnTo>
                  <a:lnTo>
                    <a:pt x="104395" y="1179791"/>
                  </a:lnTo>
                  <a:lnTo>
                    <a:pt x="77982" y="1266578"/>
                  </a:lnTo>
                  <a:lnTo>
                    <a:pt x="72951" y="1364685"/>
                  </a:lnTo>
                  <a:lnTo>
                    <a:pt x="62889" y="1607435"/>
                  </a:lnTo>
                  <a:lnTo>
                    <a:pt x="57858" y="1920621"/>
                  </a:lnTo>
                  <a:lnTo>
                    <a:pt x="105653" y="2089162"/>
                  </a:lnTo>
                  <a:lnTo>
                    <a:pt x="55342" y="2148277"/>
                  </a:lnTo>
                  <a:lnTo>
                    <a:pt x="44022" y="2345749"/>
                  </a:lnTo>
                  <a:lnTo>
                    <a:pt x="79240" y="2440081"/>
                  </a:lnTo>
                  <a:lnTo>
                    <a:pt x="31444" y="2505485"/>
                  </a:lnTo>
                  <a:lnTo>
                    <a:pt x="56600" y="2955768"/>
                  </a:lnTo>
                  <a:lnTo>
                    <a:pt x="101880" y="3212354"/>
                  </a:lnTo>
                  <a:lnTo>
                    <a:pt x="66662" y="3310460"/>
                  </a:lnTo>
                  <a:lnTo>
                    <a:pt x="40248" y="3378380"/>
                  </a:lnTo>
                  <a:lnTo>
                    <a:pt x="79240" y="3463908"/>
                  </a:lnTo>
                  <a:lnTo>
                    <a:pt x="79240" y="3549437"/>
                  </a:lnTo>
                  <a:lnTo>
                    <a:pt x="37733" y="3632450"/>
                  </a:lnTo>
                  <a:lnTo>
                    <a:pt x="37733" y="3846272"/>
                  </a:lnTo>
                  <a:lnTo>
                    <a:pt x="33960" y="3890294"/>
                  </a:lnTo>
                  <a:lnTo>
                    <a:pt x="90559" y="4061351"/>
                  </a:lnTo>
                  <a:lnTo>
                    <a:pt x="32702" y="4050032"/>
                  </a:lnTo>
                  <a:cubicBezTo>
                    <a:pt x="32702" y="4050032"/>
                    <a:pt x="93075" y="4057578"/>
                    <a:pt x="71693" y="4182098"/>
                  </a:cubicBezTo>
                  <a:cubicBezTo>
                    <a:pt x="51569" y="4309133"/>
                    <a:pt x="94333" y="4268884"/>
                    <a:pt x="94333" y="4268884"/>
                  </a:cubicBezTo>
                  <a:lnTo>
                    <a:pt x="83013" y="4314164"/>
                  </a:lnTo>
                  <a:cubicBezTo>
                    <a:pt x="83013" y="4314164"/>
                    <a:pt x="110684" y="4310391"/>
                    <a:pt x="76724" y="4334288"/>
                  </a:cubicBezTo>
                  <a:cubicBezTo>
                    <a:pt x="42764" y="4358186"/>
                    <a:pt x="86786" y="4494026"/>
                    <a:pt x="86786" y="4494026"/>
                  </a:cubicBezTo>
                  <a:lnTo>
                    <a:pt x="70436" y="4553141"/>
                  </a:lnTo>
                  <a:lnTo>
                    <a:pt x="96849" y="4758158"/>
                  </a:lnTo>
                  <a:lnTo>
                    <a:pt x="135840" y="4871357"/>
                  </a:lnTo>
                  <a:lnTo>
                    <a:pt x="96849" y="4927957"/>
                  </a:lnTo>
                  <a:lnTo>
                    <a:pt x="44022" y="5087695"/>
                  </a:lnTo>
                  <a:lnTo>
                    <a:pt x="145902" y="5155615"/>
                  </a:lnTo>
                  <a:lnTo>
                    <a:pt x="309412" y="5097757"/>
                  </a:lnTo>
                  <a:lnTo>
                    <a:pt x="513171" y="5163162"/>
                  </a:lnTo>
                  <a:lnTo>
                    <a:pt x="559709" y="5139264"/>
                  </a:lnTo>
                  <a:lnTo>
                    <a:pt x="646495" y="5125428"/>
                  </a:lnTo>
                  <a:lnTo>
                    <a:pt x="732024" y="5163162"/>
                  </a:lnTo>
                  <a:lnTo>
                    <a:pt x="914401" y="5124170"/>
                  </a:lnTo>
                  <a:lnTo>
                    <a:pt x="1037663" y="5163162"/>
                  </a:lnTo>
                  <a:lnTo>
                    <a:pt x="1149605" y="5117881"/>
                  </a:lnTo>
                  <a:lnTo>
                    <a:pt x="1290475" y="5138006"/>
                  </a:lnTo>
                  <a:lnTo>
                    <a:pt x="1310600" y="5164419"/>
                  </a:lnTo>
                  <a:lnTo>
                    <a:pt x="1450213" y="5141779"/>
                  </a:lnTo>
                  <a:lnTo>
                    <a:pt x="1504297" y="5163162"/>
                  </a:lnTo>
                  <a:lnTo>
                    <a:pt x="1559026" y="5117027"/>
                  </a:lnTo>
                  <a:lnTo>
                    <a:pt x="1652080" y="5217237"/>
                  </a:lnTo>
                  <a:lnTo>
                    <a:pt x="0" y="5215988"/>
                  </a:lnTo>
                  <a:lnTo>
                    <a:pt x="3773" y="0"/>
                  </a:lnTo>
                  <a:close/>
                </a:path>
              </a:pathLst>
            </a:custGeom>
            <a:solidFill>
              <a:srgbClr val="F7E1BD"/>
            </a:solidFill>
            <a:ln w="12963" cap="flat">
              <a:noFill/>
              <a:prstDash val="solid"/>
              <a:miter/>
            </a:ln>
          </p:spPr>
          <p:txBody>
            <a:bodyPr rtlCol="0" anchor="ctr"/>
            <a:p>
              <a:endParaRPr lang="zh-CN" altLang="en-US">
                <a:cs typeface="黑体" charset="-122"/>
              </a:endParaRPr>
            </a:p>
          </p:txBody>
        </p:sp>
        <p:pic>
          <p:nvPicPr>
            <p:cNvPr id="8" name="图形 5218"/>
            <p:cNvPicPr>
              <a:picLocks noChangeAspect="1"/>
            </p:cNvPicPr>
            <p:nvPr>
              <p:custDataLst>
                <p:tags r:id="rId5"/>
              </p:custDataLst>
            </p:nvPr>
          </p:nvPicPr>
          <p:blipFill>
            <a:blip r:embed="rId6"/>
            <a:srcRect t="152" r="74560" b="229"/>
            <a:stretch>
              <a:fillRect/>
            </a:stretch>
          </p:blipFill>
          <p:spPr>
            <a:xfrm rot="16200000">
              <a:off x="4781371" y="3214698"/>
              <a:ext cx="428305" cy="5233299"/>
            </a:xfrm>
            <a:custGeom>
              <a:avLst/>
              <a:gdLst>
                <a:gd name="connsiteX0" fmla="*/ 0 w 428305"/>
                <a:gd name="connsiteY0" fmla="*/ 0 h 5233299"/>
                <a:gd name="connsiteX1" fmla="*/ 175642 w 428305"/>
                <a:gd name="connsiteY1" fmla="*/ 168004 h 5233299"/>
                <a:gd name="connsiteX2" fmla="*/ 428305 w 428305"/>
                <a:gd name="connsiteY2" fmla="*/ 4655783 h 5233299"/>
                <a:gd name="connsiteX3" fmla="*/ 175642 w 428305"/>
                <a:gd name="connsiteY3" fmla="*/ 5052826 h 5233299"/>
                <a:gd name="connsiteX4" fmla="*/ 7200 w 428305"/>
                <a:gd name="connsiteY4" fmla="*/ 5233299 h 5233299"/>
                <a:gd name="connsiteX5" fmla="*/ 0 w 428305"/>
                <a:gd name="connsiteY5" fmla="*/ 5229636 h 5233299"/>
                <a:gd name="connsiteX6" fmla="*/ 0 w 428305"/>
                <a:gd name="connsiteY6" fmla="*/ 0 h 523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305" h="5233299">
                  <a:moveTo>
                    <a:pt x="0" y="0"/>
                  </a:moveTo>
                  <a:lnTo>
                    <a:pt x="175642" y="168004"/>
                  </a:lnTo>
                  <a:lnTo>
                    <a:pt x="428305" y="4655783"/>
                  </a:lnTo>
                  <a:lnTo>
                    <a:pt x="175642" y="5052826"/>
                  </a:lnTo>
                  <a:lnTo>
                    <a:pt x="7200" y="5233299"/>
                  </a:lnTo>
                  <a:lnTo>
                    <a:pt x="0" y="5229636"/>
                  </a:lnTo>
                  <a:lnTo>
                    <a:pt x="0" y="0"/>
                  </a:lnTo>
                  <a:close/>
                </a:path>
              </a:pathLst>
            </a:custGeom>
          </p:spPr>
        </p:pic>
        <p:pic>
          <p:nvPicPr>
            <p:cNvPr id="9" name="图形 5216"/>
            <p:cNvPicPr>
              <a:picLocks noChangeAspect="1"/>
            </p:cNvPicPr>
            <p:nvPr>
              <p:custDataLst>
                <p:tags r:id="rId7"/>
              </p:custDataLst>
            </p:nvPr>
          </p:nvPicPr>
          <p:blipFill>
            <a:blip r:embed="rId6"/>
            <a:srcRect/>
            <a:stretch>
              <a:fillRect/>
            </a:stretch>
          </p:blipFill>
          <p:spPr>
            <a:xfrm>
              <a:off x="9711671" y="810577"/>
              <a:ext cx="1683600" cy="5253339"/>
            </a:xfrm>
            <a:custGeom>
              <a:avLst/>
              <a:gdLst>
                <a:gd name="connsiteX0" fmla="*/ 0 w 1683600"/>
                <a:gd name="connsiteY0" fmla="*/ 0 h 5253339"/>
                <a:gd name="connsiteX1" fmla="*/ 1683600 w 1683600"/>
                <a:gd name="connsiteY1" fmla="*/ 0 h 5253339"/>
                <a:gd name="connsiteX2" fmla="*/ 1683600 w 1683600"/>
                <a:gd name="connsiteY2" fmla="*/ 5253339 h 5253339"/>
                <a:gd name="connsiteX3" fmla="*/ 0 w 1683600"/>
                <a:gd name="connsiteY3" fmla="*/ 5253339 h 5253339"/>
                <a:gd name="connsiteX4" fmla="*/ 0 w 1683600"/>
                <a:gd name="connsiteY4" fmla="*/ 5237644 h 5253339"/>
                <a:gd name="connsiteX5" fmla="*/ 7200 w 1683600"/>
                <a:gd name="connsiteY5" fmla="*/ 5241307 h 5253339"/>
                <a:gd name="connsiteX6" fmla="*/ 175642 w 1683600"/>
                <a:gd name="connsiteY6" fmla="*/ 5060834 h 5253339"/>
                <a:gd name="connsiteX7" fmla="*/ 428305 w 1683600"/>
                <a:gd name="connsiteY7" fmla="*/ 4663791 h 5253339"/>
                <a:gd name="connsiteX8" fmla="*/ 175642 w 1683600"/>
                <a:gd name="connsiteY8" fmla="*/ 176012 h 5253339"/>
                <a:gd name="connsiteX9" fmla="*/ 0 w 1683600"/>
                <a:gd name="connsiteY9" fmla="*/ 8008 h 5253339"/>
                <a:gd name="connsiteX10" fmla="*/ 0 w 1683600"/>
                <a:gd name="connsiteY10" fmla="*/ 0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600" h="5253339">
                  <a:moveTo>
                    <a:pt x="0" y="0"/>
                  </a:moveTo>
                  <a:lnTo>
                    <a:pt x="1683600" y="0"/>
                  </a:lnTo>
                  <a:lnTo>
                    <a:pt x="1683600" y="5253339"/>
                  </a:lnTo>
                  <a:lnTo>
                    <a:pt x="0" y="5253339"/>
                  </a:lnTo>
                  <a:lnTo>
                    <a:pt x="0" y="5237644"/>
                  </a:lnTo>
                  <a:lnTo>
                    <a:pt x="7200" y="5241307"/>
                  </a:lnTo>
                  <a:lnTo>
                    <a:pt x="175642" y="5060834"/>
                  </a:lnTo>
                  <a:lnTo>
                    <a:pt x="428305" y="4663791"/>
                  </a:lnTo>
                  <a:lnTo>
                    <a:pt x="175642" y="176012"/>
                  </a:lnTo>
                  <a:lnTo>
                    <a:pt x="0" y="8008"/>
                  </a:lnTo>
                  <a:lnTo>
                    <a:pt x="0" y="0"/>
                  </a:lnTo>
                  <a:close/>
                </a:path>
              </a:pathLst>
            </a:custGeom>
          </p:spPr>
        </p:pic>
        <p:pic>
          <p:nvPicPr>
            <p:cNvPr id="10" name="图形 3"/>
            <p:cNvPicPr>
              <a:picLocks noChangeAspect="1"/>
            </p:cNvPicPr>
            <p:nvPr>
              <p:custDataLst>
                <p:tags r:id="rId8"/>
              </p:custDataLst>
            </p:nvPr>
          </p:nvPicPr>
          <p:blipFill>
            <a:blip r:embed="rId6"/>
            <a:srcRect r="1092"/>
            <a:stretch>
              <a:fillRect/>
            </a:stretch>
          </p:blipFill>
          <p:spPr>
            <a:xfrm flipV="1">
              <a:off x="7655509" y="802329"/>
              <a:ext cx="2168113" cy="5253339"/>
            </a:xfrm>
            <a:custGeom>
              <a:avLst/>
              <a:gdLst>
                <a:gd name="connsiteX0" fmla="*/ 0 w 1665217"/>
                <a:gd name="connsiteY0" fmla="*/ 5253339 h 5253339"/>
                <a:gd name="connsiteX1" fmla="*/ 1590817 w 1665217"/>
                <a:gd name="connsiteY1" fmla="*/ 5253339 h 5253339"/>
                <a:gd name="connsiteX2" fmla="*/ 1488492 w 1665217"/>
                <a:gd name="connsiteY2" fmla="*/ 5141269 h 5253339"/>
                <a:gd name="connsiteX3" fmla="*/ 1488492 w 1665217"/>
                <a:gd name="connsiteY3" fmla="*/ 297420 h 5253339"/>
                <a:gd name="connsiteX4" fmla="*/ 1500849 w 1665217"/>
                <a:gd name="connsiteY4" fmla="*/ 112069 h 5253339"/>
                <a:gd name="connsiteX5" fmla="*/ 1665217 w 1665217"/>
                <a:gd name="connsiteY5" fmla="*/ 0 h 5253339"/>
                <a:gd name="connsiteX6" fmla="*/ 0 w 1665217"/>
                <a:gd name="connsiteY6" fmla="*/ 0 h 5253339"/>
                <a:gd name="connsiteX7" fmla="*/ 0 w 1665217"/>
                <a:gd name="connsiteY7" fmla="*/ 8008 h 5253339"/>
                <a:gd name="connsiteX8" fmla="*/ 175642 w 1665217"/>
                <a:gd name="connsiteY8" fmla="*/ 176012 h 5253339"/>
                <a:gd name="connsiteX9" fmla="*/ 428305 w 1665217"/>
                <a:gd name="connsiteY9" fmla="*/ 4663791 h 5253339"/>
                <a:gd name="connsiteX10" fmla="*/ 175642 w 1665217"/>
                <a:gd name="connsiteY10" fmla="*/ 5060834 h 5253339"/>
                <a:gd name="connsiteX11" fmla="*/ 7200 w 1665217"/>
                <a:gd name="connsiteY11" fmla="*/ 5241307 h 5253339"/>
                <a:gd name="connsiteX12" fmla="*/ 0 w 1665217"/>
                <a:gd name="connsiteY12" fmla="*/ 5237644 h 52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17" h="5253339">
                  <a:moveTo>
                    <a:pt x="0" y="5253339"/>
                  </a:moveTo>
                  <a:lnTo>
                    <a:pt x="1590817" y="5253339"/>
                  </a:lnTo>
                  <a:lnTo>
                    <a:pt x="1488492" y="5141269"/>
                  </a:lnTo>
                  <a:lnTo>
                    <a:pt x="1488492" y="297420"/>
                  </a:lnTo>
                  <a:lnTo>
                    <a:pt x="1500849" y="112069"/>
                  </a:lnTo>
                  <a:lnTo>
                    <a:pt x="1665217" y="0"/>
                  </a:lnTo>
                  <a:lnTo>
                    <a:pt x="0" y="0"/>
                  </a:lnTo>
                  <a:lnTo>
                    <a:pt x="0" y="8008"/>
                  </a:lnTo>
                  <a:lnTo>
                    <a:pt x="175642" y="176012"/>
                  </a:lnTo>
                  <a:lnTo>
                    <a:pt x="428305" y="4663791"/>
                  </a:lnTo>
                  <a:lnTo>
                    <a:pt x="175642" y="5060834"/>
                  </a:lnTo>
                  <a:lnTo>
                    <a:pt x="7200" y="5241307"/>
                  </a:lnTo>
                  <a:lnTo>
                    <a:pt x="0" y="5237644"/>
                  </a:lnTo>
                  <a:close/>
                </a:path>
              </a:pathLst>
            </a:custGeom>
          </p:spPr>
        </p:pic>
      </p:grpSp>
      <p:pic>
        <p:nvPicPr>
          <p:cNvPr id="11" name="图片 10" descr="篮球"/>
          <p:cNvPicPr>
            <a:picLocks noChangeAspect="1"/>
          </p:cNvPicPr>
          <p:nvPr/>
        </p:nvPicPr>
        <p:blipFill>
          <a:blip r:embed="rId9"/>
          <a:stretch>
            <a:fillRect/>
          </a:stretch>
        </p:blipFill>
        <p:spPr>
          <a:xfrm>
            <a:off x="291465" y="494665"/>
            <a:ext cx="709930" cy="709930"/>
          </a:xfrm>
          <a:prstGeom prst="rect">
            <a:avLst/>
          </a:prstGeom>
        </p:spPr>
      </p:pic>
      <p:sp>
        <p:nvSpPr>
          <p:cNvPr id="12" name="文本框 11"/>
          <p:cNvSpPr txBox="1"/>
          <p:nvPr/>
        </p:nvSpPr>
        <p:spPr>
          <a:xfrm>
            <a:off x="988060" y="513080"/>
            <a:ext cx="6781165" cy="706755"/>
          </a:xfrm>
          <a:prstGeom prst="rect">
            <a:avLst/>
          </a:prstGeom>
          <a:noFill/>
        </p:spPr>
        <p:txBody>
          <a:bodyPr vert="horz" wrap="square" rtlCol="0">
            <a:spAutoFit/>
          </a:bodyPr>
          <a:p>
            <a:r>
              <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rPr>
              <a:t>二、反射弧</a:t>
            </a:r>
            <a:endParaRPr lang="zh-CN" altLang="en-US" sz="4000" b="1" dirty="0">
              <a:solidFill>
                <a:srgbClr val="D2855C"/>
              </a:solidFill>
              <a:latin typeface="站酷快乐体" panose="02010600030101010101" charset="-128"/>
              <a:ea typeface="站酷快乐体" panose="02010600030101010101" charset="-128"/>
              <a:cs typeface="站酷快乐体" panose="02010600030101010101" charset="-128"/>
            </a:endParaRPr>
          </a:p>
        </p:txBody>
      </p:sp>
      <p:grpSp>
        <p:nvGrpSpPr>
          <p:cNvPr id="18" name="组合 17"/>
          <p:cNvGrpSpPr/>
          <p:nvPr/>
        </p:nvGrpSpPr>
        <p:grpSpPr>
          <a:xfrm>
            <a:off x="1001395" y="1492250"/>
            <a:ext cx="5327650" cy="862965"/>
            <a:chOff x="9560" y="4061"/>
            <a:chExt cx="8670" cy="1008"/>
          </a:xfrm>
        </p:grpSpPr>
        <p:grpSp>
          <p:nvGrpSpPr>
            <p:cNvPr id="24" name="组合 23"/>
            <p:cNvGrpSpPr/>
            <p:nvPr/>
          </p:nvGrpSpPr>
          <p:grpSpPr>
            <a:xfrm>
              <a:off x="9560" y="4061"/>
              <a:ext cx="7800" cy="1008"/>
              <a:chOff x="9536" y="3869"/>
              <a:chExt cx="7800" cy="1008"/>
            </a:xfrm>
          </p:grpSpPr>
          <p:sp>
            <p:nvSpPr>
              <p:cNvPr id="25" name="圆角矩形 24"/>
              <p:cNvSpPr/>
              <p:nvPr/>
            </p:nvSpPr>
            <p:spPr>
              <a:xfrm>
                <a:off x="9536" y="3869"/>
                <a:ext cx="7800" cy="1008"/>
              </a:xfrm>
              <a:prstGeom prst="roundRect">
                <a:avLst>
                  <a:gd name="adj" fmla="val 50000"/>
                </a:avLst>
              </a:prstGeom>
              <a:solidFill>
                <a:srgbClr val="D2855C"/>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椭圆 25"/>
              <p:cNvSpPr/>
              <p:nvPr/>
            </p:nvSpPr>
            <p:spPr>
              <a:xfrm>
                <a:off x="9871" y="4175"/>
                <a:ext cx="397" cy="3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grpSp>
        <p:sp>
          <p:nvSpPr>
            <p:cNvPr id="20" name="文本框 19"/>
            <p:cNvSpPr txBox="1"/>
            <p:nvPr/>
          </p:nvSpPr>
          <p:spPr>
            <a:xfrm>
              <a:off x="10430" y="4086"/>
              <a:ext cx="7800" cy="900"/>
            </a:xfrm>
            <a:prstGeom prst="rect">
              <a:avLst/>
            </a:prstGeom>
            <a:noFill/>
          </p:spPr>
          <p:txBody>
            <a:bodyPr wrap="square" rtlCol="0" anchor="t">
              <a:noAutofit/>
            </a:bodyPr>
            <a:p>
              <a:r>
                <a:rPr lang="zh-CN" altLang="en-US" sz="4000" b="1">
                  <a:solidFill>
                    <a:schemeClr val="bg1"/>
                  </a:solidFill>
                  <a:uFillTx/>
                  <a:latin typeface="站酷快乐体" panose="02010600030101010101" charset="-128"/>
                  <a:ea typeface="站酷快乐体" panose="02010600030101010101" charset="-128"/>
                  <a:cs typeface="楷体" charset="-122"/>
                  <a:sym typeface="+mn-ea"/>
                </a:rPr>
                <a:t>反射发生的条件</a:t>
              </a:r>
              <a:endParaRPr lang="zh-CN" altLang="en-US" sz="4000" b="1">
                <a:solidFill>
                  <a:schemeClr val="bg1"/>
                </a:solidFill>
                <a:uFillTx/>
                <a:latin typeface="站酷快乐体" panose="02010600030101010101" charset="-128"/>
                <a:ea typeface="站酷快乐体" panose="02010600030101010101" charset="-128"/>
                <a:cs typeface="楷体" charset="-122"/>
                <a:sym typeface="+mn-ea"/>
              </a:endParaRPr>
            </a:p>
          </p:txBody>
        </p:sp>
      </p:grpSp>
      <p:sp>
        <p:nvSpPr>
          <p:cNvPr id="29" name="文本框 28"/>
          <p:cNvSpPr txBox="1"/>
          <p:nvPr/>
        </p:nvSpPr>
        <p:spPr>
          <a:xfrm>
            <a:off x="803910" y="3954145"/>
            <a:ext cx="6096000" cy="583565"/>
          </a:xfrm>
          <a:prstGeom prst="rect">
            <a:avLst/>
          </a:prstGeom>
          <a:noFill/>
        </p:spPr>
        <p:txBody>
          <a:bodyPr wrap="square" rtlCol="0" anchor="t">
            <a:spAutoFit/>
          </a:bodyPr>
          <a:p>
            <a:r>
              <a:rPr lang="en-US" altLang="zh-CN" sz="3200" b="1">
                <a:solidFill>
                  <a:srgbClr val="020000"/>
                </a:solidFill>
                <a:latin typeface="楷体" charset="-122"/>
                <a:ea typeface="楷体" charset="-122"/>
                <a:sym typeface="+mn-ea"/>
              </a:rPr>
              <a:t>2</a:t>
            </a:r>
            <a:r>
              <a:rPr lang="zh-CN" altLang="en-US" sz="3200" b="1">
                <a:solidFill>
                  <a:srgbClr val="020000"/>
                </a:solidFill>
                <a:latin typeface="楷体" charset="-122"/>
                <a:ea typeface="宋体" pitchFamily="2" charset="-122"/>
                <a:sym typeface="+mn-ea"/>
              </a:rPr>
              <a:t>、</a:t>
            </a:r>
            <a:r>
              <a:rPr lang="zh-CN" altLang="en-US" sz="3200" b="1">
                <a:solidFill>
                  <a:srgbClr val="020000"/>
                </a:solidFill>
                <a:latin typeface="楷体" charset="-122"/>
                <a:ea typeface="楷体" charset="-122"/>
                <a:sym typeface="+mn-ea"/>
              </a:rPr>
              <a:t>存在一定强度</a:t>
            </a:r>
            <a:r>
              <a:rPr lang="zh-CN" altLang="en-US" sz="3200" b="1">
                <a:solidFill>
                  <a:srgbClr val="FF0000"/>
                </a:solidFill>
                <a:latin typeface="楷体" charset="-122"/>
                <a:ea typeface="楷体" charset="-122"/>
                <a:sym typeface="+mn-ea"/>
              </a:rPr>
              <a:t>刺激</a:t>
            </a:r>
            <a:endParaRPr lang="zh-CN" altLang="en-US" sz="3200" b="1">
              <a:solidFill>
                <a:srgbClr val="FF0000"/>
              </a:solidFill>
              <a:latin typeface="楷体" charset="-122"/>
              <a:ea typeface="楷体" charset="-122"/>
              <a:sym typeface="+mn-ea"/>
            </a:endParaRPr>
          </a:p>
        </p:txBody>
      </p:sp>
      <p:sp>
        <p:nvSpPr>
          <p:cNvPr id="30" name="文本框 29"/>
          <p:cNvSpPr txBox="1"/>
          <p:nvPr/>
        </p:nvSpPr>
        <p:spPr>
          <a:xfrm>
            <a:off x="803910" y="2493645"/>
            <a:ext cx="10405110" cy="1322070"/>
          </a:xfrm>
          <a:prstGeom prst="rect">
            <a:avLst/>
          </a:prstGeom>
          <a:noFill/>
        </p:spPr>
        <p:txBody>
          <a:bodyPr wrap="square" rtlCol="0" anchor="t">
            <a:spAutoFit/>
          </a:bodyPr>
          <a:p>
            <a:pPr indent="0" fontAlgn="auto">
              <a:lnSpc>
                <a:spcPct val="125000"/>
              </a:lnSpc>
            </a:pPr>
            <a:r>
              <a:rPr lang="en-US" altLang="zh-CN" sz="3200" b="1">
                <a:solidFill>
                  <a:schemeClr val="tx1"/>
                </a:solidFill>
                <a:latin typeface="楷体" charset="-122"/>
                <a:ea typeface="楷体" charset="-122"/>
                <a:sym typeface="+mn-ea"/>
              </a:rPr>
              <a:t>1</a:t>
            </a:r>
            <a:r>
              <a:rPr lang="zh-CN" altLang="en-US" sz="3200" b="1">
                <a:solidFill>
                  <a:schemeClr val="tx1"/>
                </a:solidFill>
                <a:latin typeface="楷体" charset="-122"/>
                <a:ea typeface="宋体" pitchFamily="2" charset="-122"/>
                <a:sym typeface="+mn-ea"/>
              </a:rPr>
              <a:t>、</a:t>
            </a:r>
            <a:r>
              <a:rPr lang="zh-CN" altLang="en-US" sz="3200" b="1">
                <a:solidFill>
                  <a:srgbClr val="FF0000"/>
                </a:solidFill>
                <a:latin typeface="楷体" charset="-122"/>
                <a:ea typeface="楷体" charset="-122"/>
                <a:sym typeface="+mn-ea"/>
              </a:rPr>
              <a:t>具有完整的反射弧</a:t>
            </a:r>
            <a:r>
              <a:rPr lang="en-US" altLang="zh-CN" sz="3200" b="1">
                <a:solidFill>
                  <a:srgbClr val="020000"/>
                </a:solidFill>
                <a:latin typeface="楷体" charset="-122"/>
                <a:ea typeface="楷体" charset="-122"/>
                <a:sym typeface="+mn-ea"/>
              </a:rPr>
              <a:t>(</a:t>
            </a:r>
            <a:r>
              <a:rPr lang="zh-CN" altLang="en-US" sz="3200" b="1">
                <a:solidFill>
                  <a:srgbClr val="020000"/>
                </a:solidFill>
                <a:latin typeface="楷体" charset="-122"/>
                <a:ea typeface="楷体" charset="-122"/>
                <a:sym typeface="+mn-ea"/>
              </a:rPr>
              <a:t>任一结构受到损伤，反射活动都不能正常进行</a:t>
            </a:r>
            <a:r>
              <a:rPr lang="en-US" altLang="zh-CN" sz="3200" b="1">
                <a:solidFill>
                  <a:srgbClr val="020000"/>
                </a:solidFill>
                <a:latin typeface="楷体" charset="-122"/>
                <a:ea typeface="楷体" charset="-122"/>
                <a:sym typeface="+mn-ea"/>
              </a:rPr>
              <a:t>)</a:t>
            </a:r>
            <a:endParaRPr lang="en-US" altLang="zh-CN" sz="3200" b="1">
              <a:solidFill>
                <a:srgbClr val="020000"/>
              </a:solidFill>
              <a:latin typeface="楷体" charset="-122"/>
              <a:ea typeface="楷体"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tags/tag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0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0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02.xml><?xml version="1.0" encoding="utf-8"?>
<p:tagLst xmlns:p="http://schemas.openxmlformats.org/presentationml/2006/main">
  <p:tag name="AS_UNIQUEID" val="1437"/>
  <p:tag name="KSO_WM_BEAUTIFY_FLAG" val=""/>
</p:tagLst>
</file>

<file path=ppt/tags/tag103.xml><?xml version="1.0" encoding="utf-8"?>
<p:tagLst xmlns:p="http://schemas.openxmlformats.org/presentationml/2006/main">
  <p:tag name="AS_UNIQUEID" val="1438"/>
  <p:tag name="KSO_WM_BEAUTIFY_FLAG" val=""/>
</p:tagLst>
</file>

<file path=ppt/tags/tag104.xml><?xml version="1.0" encoding="utf-8"?>
<p:tagLst xmlns:p="http://schemas.openxmlformats.org/presentationml/2006/main">
  <p:tag name="AS_UNIQUEID" val="1439"/>
  <p:tag name="KSO_WM_BEAUTIFY_FLAG" val=""/>
</p:tagLst>
</file>

<file path=ppt/tags/tag105.xml><?xml version="1.0" encoding="utf-8"?>
<p:tagLst xmlns:p="http://schemas.openxmlformats.org/presentationml/2006/main">
  <p:tag name="AS_UNIQUEID" val="1440"/>
  <p:tag name="KSO_WM_BEAUTIFY_FLAG" val=""/>
</p:tagLst>
</file>

<file path=ppt/tags/tag106.xml><?xml version="1.0" encoding="utf-8"?>
<p:tagLst xmlns:p="http://schemas.openxmlformats.org/presentationml/2006/main">
  <p:tag name="AS_UNIQUEID" val="1441"/>
  <p:tag name="KSO_WM_BEAUTIFY_FLAG" val=""/>
</p:tagLst>
</file>

<file path=ppt/tags/tag107.xml><?xml version="1.0" encoding="utf-8"?>
<p:tagLst xmlns:p="http://schemas.openxmlformats.org/presentationml/2006/main">
  <p:tag name="AS_UNIQUEID" val="1442"/>
  <p:tag name="KSO_WM_BEAUTIFY_FLAG" val=""/>
</p:tagLst>
</file>

<file path=ppt/tags/tag108.xml><?xml version="1.0" encoding="utf-8"?>
<p:tagLst xmlns:p="http://schemas.openxmlformats.org/presentationml/2006/main">
  <p:tag name="AS_UNIQUEID" val="1443"/>
  <p:tag name="KSO_WM_BEAUTIFY_FLAG" val=""/>
</p:tagLst>
</file>

<file path=ppt/tags/tag109.xml><?xml version="1.0" encoding="utf-8"?>
<p:tagLst xmlns:p="http://schemas.openxmlformats.org/presentationml/2006/main">
  <p:tag name="AS_UNIQUEID" val="1444"/>
  <p:tag name="KSO_WM_BEAUTIFY_FLAG" val=""/>
</p:tagLst>
</file>

<file path=ppt/tags/tag1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10.xml><?xml version="1.0" encoding="utf-8"?>
<p:tagLst xmlns:p="http://schemas.openxmlformats.org/presentationml/2006/main">
  <p:tag name="AS_UNIQUEID" val="1445"/>
  <p:tag name="KSO_WM_BEAUTIFY_FLAG" val=""/>
</p:tagLst>
</file>

<file path=ppt/tags/tag111.xml><?xml version="1.0" encoding="utf-8"?>
<p:tagLst xmlns:p="http://schemas.openxmlformats.org/presentationml/2006/main">
  <p:tag name="AS_UNIQUEID" val="1446"/>
  <p:tag name="KSO_WM_BEAUTIFY_FLAG" val=""/>
</p:tagLst>
</file>

<file path=ppt/tags/tag112.xml><?xml version="1.0" encoding="utf-8"?>
<p:tagLst xmlns:p="http://schemas.openxmlformats.org/presentationml/2006/main">
  <p:tag name="AS_UNIQUEID" val="1447"/>
  <p:tag name="KSO_WM_BEAUTIFY_FLAG" val=""/>
</p:tagLst>
</file>

<file path=ppt/tags/tag113.xml><?xml version="1.0" encoding="utf-8"?>
<p:tagLst xmlns:p="http://schemas.openxmlformats.org/presentationml/2006/main">
  <p:tag name="AS_UNIQUEID" val="1467"/>
</p:tagLst>
</file>

<file path=ppt/tags/tag114.xml><?xml version="1.0" encoding="utf-8"?>
<p:tagLst xmlns:p="http://schemas.openxmlformats.org/presentationml/2006/main">
  <p:tag name="AS_UNIQUEID" val="1468"/>
  <p:tag name="KSO_WM_BEAUTIFY_FLAG" val=""/>
</p:tagLst>
</file>

<file path=ppt/tags/tag115.xml><?xml version="1.0" encoding="utf-8"?>
<p:tagLst xmlns:p="http://schemas.openxmlformats.org/presentationml/2006/main">
  <p:tag name="AS_UNIQUEID" val="1469"/>
  <p:tag name="KSO_WM_BEAUTIFY_FLAG" val=""/>
</p:tagLst>
</file>

<file path=ppt/tags/tag11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1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1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1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2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3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3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3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3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37.xml><?xml version="1.0" encoding="utf-8"?>
<p:tagLst xmlns:p="http://schemas.openxmlformats.org/presentationml/2006/main">
  <p:tag name="AS_UNIQUEID" val="1257"/>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MEDIACOVER_FLAG" val="1"/>
  <p:tag name="KSO_WM_UNIT_MEDIACOVER_BTN_STATE" val="1"/>
  <p:tag name="KSO_WM_UNIT_MEDIACOVER_BTNRECT" val="0*0*0*0"/>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4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AS_UNIQUEID" val="1333"/>
  <p:tag name="KSO_WM_BEAUTIFY_FLAG" val=""/>
</p:tagLst>
</file>

<file path=ppt/tags/tag155.xml><?xml version="1.0" encoding="utf-8"?>
<p:tagLst xmlns:p="http://schemas.openxmlformats.org/presentationml/2006/main">
  <p:tag name="AS_UNIQUEID" val="1335"/>
  <p:tag name="KSO_WM_BEAUTIFY_FLAG" val=""/>
</p:tagLst>
</file>

<file path=ppt/tags/tag156.xml><?xml version="1.0" encoding="utf-8"?>
<p:tagLst xmlns:p="http://schemas.openxmlformats.org/presentationml/2006/main">
  <p:tag name="AS_UNIQUEID" val="1338"/>
  <p:tag name="KSO_WM_BEAUTIFY_FLAG" val=""/>
</p:tagLst>
</file>

<file path=ppt/tags/tag15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5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6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7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8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8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182.xml><?xml version="1.0" encoding="utf-8"?>
<p:tagLst xmlns:p="http://schemas.openxmlformats.org/presentationml/2006/main">
  <p:tag name="COMMONDATA" val="eyJoZGlkIjoiMjdiYmMzOTdlZTBjNjAyNzhkZmI3ZWE0MjE1NTk5ZmQifQ=="/>
  <p:tag name="commondata" val="eyJjb3VudCI6MSwiaGRpZCI6ImRkNjYwYjE1YzM5NDliYmU1MzI2M2ExYTM1M2U4ODY0IiwidXNlckNvdW50IjoxfQ=="/>
</p:tagLst>
</file>

<file path=ppt/tags/tag1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2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0.xml><?xml version="1.0" encoding="utf-8"?>
<p:tagLst xmlns:p="http://schemas.openxmlformats.org/presentationml/2006/main">
  <p:tag name="AS_UNIQUEID" val="1180"/>
  <p:tag name="KSO_WM_BEAUTIFY_FLAG" val=""/>
</p:tagLst>
</file>

<file path=ppt/tags/tag5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5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6.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6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70.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AS_UNIQUEID" val="501"/>
  <p:tag name="KSO_WM_BEAUTIFY_FLAG" val=""/>
</p:tagLst>
</file>

<file path=ppt/tags/tag76.xml><?xml version="1.0" encoding="utf-8"?>
<p:tagLst xmlns:p="http://schemas.openxmlformats.org/presentationml/2006/main">
  <p:tag name="AS_UNIQUEID" val="504"/>
  <p:tag name="KSO_WM_BEAUTIFY_FLAG" val=""/>
</p:tagLst>
</file>

<file path=ppt/tags/tag77.xml><?xml version="1.0" encoding="utf-8"?>
<p:tagLst xmlns:p="http://schemas.openxmlformats.org/presentationml/2006/main">
  <p:tag name="AS_UNIQUEID" val="507"/>
  <p:tag name="KSO_WM_BEAUTIFY_FLAG" val=""/>
</p:tagLst>
</file>

<file path=ppt/tags/tag78.xml><?xml version="1.0" encoding="utf-8"?>
<p:tagLst xmlns:p="http://schemas.openxmlformats.org/presentationml/2006/main">
  <p:tag name="AS_UNIQUEID" val="509"/>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2.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3.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4.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5.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6.xml><?xml version="1.0" encoding="utf-8"?>
<p:tagLst xmlns:p="http://schemas.openxmlformats.org/presentationml/2006/main">
  <p:tag name="KSO_WM_UNIT_TABLE_BEAUTIFY" val="smartTable{8cc1028c-ec0a-4119-a7a7-c89a5fe5dc1b}"/>
  <p:tag name="TABLE_ENDDRAG_ORIGIN_RECT" val="777*366"/>
  <p:tag name="TABLE_ENDDRAG_RECT" val="90*120*777*366"/>
</p:tagLst>
</file>

<file path=ppt/tags/tag97.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8.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ags/tag99.xml><?xml version="1.0" encoding="utf-8"?>
<p:tagLst xmlns:p="http://schemas.openxmlformats.org/presentationml/2006/main">
  <p:tag name="KSO_WM_DIAGRAM_VIRTUALLY_FRAME" val="{&quot;height&quot;:477.9574803149606,&quot;left&quot;:18.811102362204725,&quot;top&quot;:31.021259842519687,&quot;width&quot;:922.377874015748}"/>
</p:tagLst>
</file>

<file path=ppt/theme/theme1.xml><?xml version="1.0" encoding="utf-8"?>
<a:theme xmlns:a="http://schemas.openxmlformats.org/drawingml/2006/main" name="生物林老师原创课件">
  <a:themeElements>
    <a:clrScheme name="Office">
      <a:dk1>
        <a:srgbClr val="000000"/>
      </a:dk1>
      <a:lt1>
        <a:srgbClr val="FFFFFF"/>
      </a:lt1>
      <a:dk2>
        <a:srgbClr val="44546A"/>
      </a:dk2>
      <a:lt2>
        <a:srgbClr val="E7E6E6"/>
      </a:lt2>
      <a:accent1>
        <a:srgbClr val="D2855C"/>
      </a:accent1>
      <a:accent2>
        <a:srgbClr val="F7E1BD"/>
      </a:accent2>
      <a:accent3>
        <a:srgbClr val="A5A5A5"/>
      </a:accent3>
      <a:accent4>
        <a:srgbClr val="FFC000"/>
      </a:accent4>
      <a:accent5>
        <a:srgbClr val="5B9BD5"/>
      </a:accent5>
      <a:accent6>
        <a:srgbClr val="70AD47"/>
      </a:accent6>
      <a:hlink>
        <a:srgbClr val="0563C1"/>
      </a:hlink>
      <a:folHlink>
        <a:srgbClr val="954F72"/>
      </a:folHlink>
    </a:clrScheme>
    <a:fontScheme name="稻壳儿-常规黑体10">
      <a:majorFont>
        <a:latin typeface="Montserrat ExtraBold"/>
        <a:ea typeface="荆南缘默体"/>
        <a:cs typeface=""/>
      </a:majorFont>
      <a:minorFont>
        <a:latin typeface="Montserra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黑体"/>
        <a:ea typeface=""/>
        <a:cs typeface=""/>
        <a:font script="Jpan" typeface="游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2055</Words>
  <Application>WPS 演示</Application>
  <PresentationFormat>宽屏</PresentationFormat>
  <Paragraphs>311</Paragraphs>
  <Slides>22</Slides>
  <Notes>1</Notes>
  <HiddenSlides>0</HiddenSlides>
  <MMClips>0</MMClips>
  <ScaleCrop>false</ScaleCrop>
  <HeadingPairs>
    <vt:vector size="8" baseType="variant">
      <vt:variant>
        <vt:lpstr>已用的字体</vt:lpstr>
      </vt:variant>
      <vt:variant>
        <vt:i4>39</vt:i4>
      </vt:variant>
      <vt:variant>
        <vt:lpstr>主题</vt:lpstr>
      </vt:variant>
      <vt:variant>
        <vt:i4>1</vt:i4>
      </vt:variant>
      <vt:variant>
        <vt:lpstr>嵌入 OLE 服务器</vt:lpstr>
      </vt:variant>
      <vt:variant>
        <vt:i4>0</vt:i4>
      </vt:variant>
      <vt:variant>
        <vt:lpstr>幻灯片标题</vt:lpstr>
      </vt:variant>
      <vt:variant>
        <vt:i4>22</vt:i4>
      </vt:variant>
    </vt:vector>
  </HeadingPairs>
  <TitlesOfParts>
    <vt:vector size="62" baseType="lpstr">
      <vt:lpstr>Arial</vt:lpstr>
      <vt:lpstr>宋体</vt:lpstr>
      <vt:lpstr>Wingdings</vt:lpstr>
      <vt:lpstr>黑体</vt:lpstr>
      <vt:lpstr>黑体</vt:lpstr>
      <vt:lpstr>站酷快乐体</vt:lpstr>
      <vt:lpstr>Times New Roman</vt:lpstr>
      <vt:lpstr>楷体</vt:lpstr>
      <vt:lpstr>汉仪楷体KW</vt:lpstr>
      <vt:lpstr>微软雅黑</vt:lpstr>
      <vt:lpstr>汉仪书宋二KW</vt:lpstr>
      <vt:lpstr>汉仪君黑-45简</vt:lpstr>
      <vt:lpstr>Wingdings</vt:lpstr>
      <vt:lpstr>Helvetica Neue</vt:lpstr>
      <vt:lpstr>等线</vt:lpstr>
      <vt:lpstr>Montserrat</vt:lpstr>
      <vt:lpstr>宋体</vt:lpstr>
      <vt:lpstr>汉仪旗黑</vt:lpstr>
      <vt:lpstr>Arial Unicode MS</vt:lpstr>
      <vt:lpstr>荆南缘默体</vt:lpstr>
      <vt:lpstr>Montserrat ExtraBold</vt:lpstr>
      <vt:lpstr>苹方-简</vt:lpstr>
      <vt:lpstr>MiSans Light</vt:lpstr>
      <vt:lpstr>江城圆体 400W</vt:lpstr>
      <vt:lpstr>Wingdings 2</vt:lpstr>
      <vt:lpstr>方正少儿_GBK</vt:lpstr>
      <vt:lpstr>汉仪中黑KW</vt:lpstr>
      <vt:lpstr>汉仪中等线KW</vt:lpstr>
      <vt:lpstr>Helvetica Neue</vt:lpstr>
      <vt:lpstr>Wingdings 2</vt:lpstr>
      <vt:lpstr>微软雅黑</vt:lpstr>
      <vt:lpstr>方正少儿_GBK</vt:lpstr>
      <vt:lpstr>楷体</vt:lpstr>
      <vt:lpstr>汉仪君黑-45简</vt:lpstr>
      <vt:lpstr>等线</vt:lpstr>
      <vt:lpstr>报隶-繁</vt:lpstr>
      <vt:lpstr>Hiragino Sans GB W3</vt:lpstr>
      <vt:lpstr>Heiti TC Light</vt:lpstr>
      <vt:lpstr>Apple Color Emoji</vt:lpstr>
      <vt:lpstr>生物林老师原创课件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ming</dc:creator>
  <cp:lastModifiedBy>梅川库库子</cp:lastModifiedBy>
  <cp:revision>93</cp:revision>
  <dcterms:created xsi:type="dcterms:W3CDTF">2024-05-15T00:47:28Z</dcterms:created>
  <dcterms:modified xsi:type="dcterms:W3CDTF">2024-05-15T00:47:28Z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C2618D2BF44D76074E24426676CF7B10_43</vt:lpwstr>
  </property>
  <property fmtid="{D5CDD505-2E9C-101B-9397-08002B2CF9AE}" pid="3" name="KSOProductBuildVer">
    <vt:lpwstr>2052-6.5.2.8766</vt:lpwstr>
  </property>
  <property fmtid="{D5CDD505-2E9C-101B-9397-08002B2CF9AE}" pid="4" name="KSOTemplateUUID">
    <vt:lpwstr>v1.0_mb_wr5oU59Svsh4Q7Lw407HsA==</vt:lpwstr>
  </property>
</Properties>
</file>