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305" r:id="rId3"/>
    <p:sldId id="328" r:id="rId5"/>
    <p:sldId id="311" r:id="rId6"/>
    <p:sldId id="312" r:id="rId7"/>
    <p:sldId id="290" r:id="rId8"/>
    <p:sldId id="355" r:id="rId9"/>
    <p:sldId id="354" r:id="rId10"/>
    <p:sldId id="318" r:id="rId11"/>
    <p:sldId id="307" r:id="rId12"/>
    <p:sldId id="317" r:id="rId13"/>
    <p:sldId id="319" r:id="rId14"/>
    <p:sldId id="320" r:id="rId15"/>
    <p:sldId id="321" r:id="rId16"/>
    <p:sldId id="375" r:id="rId17"/>
    <p:sldId id="369" r:id="rId18"/>
    <p:sldId id="303" r:id="rId19"/>
    <p:sldId id="350" r:id="rId20"/>
    <p:sldId id="316" r:id="rId21"/>
    <p:sldId id="368" r:id="rId22"/>
    <p:sldId id="293" r:id="rId23"/>
    <p:sldId id="382" r:id="rId24"/>
  </p:sldIdLst>
  <p:sldSz cx="12192000" cy="6858000"/>
  <p:notesSz cx="6858000" cy="9144000"/>
  <p:custDataLst>
    <p:tags r:id="rId33"/>
  </p:custDataLst>
  <p:defaultTextStyle>
    <a:defPPr rtl="0">
      <a:defRPr lang="zh-CN"/>
    </a:defPPr>
    <a:lvl1pPr marL="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CAD8D6"/>
    <a:srgbClr val="CBD1CF"/>
    <a:srgbClr val="A9D7D9"/>
    <a:srgbClr val="93D3D9"/>
    <a:srgbClr val="AAD6FF"/>
    <a:srgbClr val="B2C8CD"/>
    <a:srgbClr val="CCD8D6"/>
    <a:srgbClr val="4F5945"/>
    <a:srgbClr val="73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879" autoAdjust="0"/>
  </p:normalViewPr>
  <p:slideViewPr>
    <p:cSldViewPr snapToGrid="0">
      <p:cViewPr varScale="1">
        <p:scale>
          <a:sx n="70" d="100"/>
          <a:sy n="70" d="100"/>
        </p:scale>
        <p:origin x="33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1.xml"/><Relationship Id="rId32" Type="http://schemas.openxmlformats.org/officeDocument/2006/relationships/customXml" Target="../customXml/item3.xml"/><Relationship Id="rId31" Type="http://schemas.openxmlformats.org/officeDocument/2006/relationships/customXml" Target="../customXml/item2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79A58FD6-9F9D-472F-BAC5-DC79AF0F874E}" type="datetime1">
              <a:rPr lang="zh-CN" altLang="en-US" smtClean="0"/>
            </a:fld>
            <a:endParaRPr 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17369B77-94AB-0344-9EBF-9DB9EE8D3ABC}" type="slidenum">
              <a:rPr lang="zh-CN" smtClean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8D0F44F8-7870-48E0-8D1F-45263C5C7300}" type="datetime1">
              <a:rPr lang="zh-CN" altLang="en-US" smtClean="0"/>
            </a:fld>
            <a:endParaRPr lang="zh-CN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zh-CN"/>
            </a:defPPr>
          </a:lstStyle>
          <a:p>
            <a:pPr lvl="0" rtl="0"/>
            <a:r>
              <a:rPr lang="zh-CN"/>
              <a:t>单击此处编辑母版文本样式</a:t>
            </a:r>
            <a:endParaRPr lang="zh-CN"/>
          </a:p>
          <a:p>
            <a:pPr lvl="1" rtl="0"/>
            <a:r>
              <a:rPr lang="zh-CN"/>
              <a:t>第二级</a:t>
            </a:r>
            <a:endParaRPr lang="zh-CN"/>
          </a:p>
          <a:p>
            <a:pPr lvl="2" rtl="0"/>
            <a:r>
              <a:rPr lang="zh-CN"/>
              <a:t>第三级</a:t>
            </a:r>
            <a:endParaRPr lang="zh-CN"/>
          </a:p>
          <a:p>
            <a:pPr lvl="3" rtl="0"/>
            <a:r>
              <a:rPr lang="zh-CN"/>
              <a:t>第四级</a:t>
            </a:r>
            <a:endParaRPr lang="zh-CN"/>
          </a:p>
          <a:p>
            <a:pPr lvl="4" rtl="0"/>
            <a:r>
              <a:rPr lang="zh-CN"/>
              <a:t>第五级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0775476F-A808-1F46-A368-07984F6DA22E}" type="slidenum">
              <a:rPr lang="zh-CN" smtClean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7264A-CA3B-4C6B-A197-49D1FDC75E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7264A-CA3B-4C6B-A197-49D1FDC75E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7264A-CA3B-4C6B-A197-49D1FDC75E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7264A-CA3B-4C6B-A197-49D1FDC75E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7264A-CA3B-4C6B-A197-49D1FDC75E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包含文字、植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椭圆形 6"/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cxnSp>
        <p:nvCxnSpPr>
          <p:cNvPr id="9" name="直接连接符​​(S) 8"/>
          <p:cNvCxnSpPr/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 descr="包含文字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椭圆形 16"/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3" name="图片 12" descr="包含陶瓷、瓷器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zh-CN" sz="46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zh-CN" sz="2400"/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9" name="图片 8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长方形 10"/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3" name="图片 12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8" name="长方形 7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长方形 15"/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36" name="图片 35" descr="树的特写&#10;&#10;自动生成的中等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sp>
        <p:nvSpPr>
          <p:cNvPr id="29" name="文本占位符 2"/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内容占位符 3"/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1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内容占位符 5"/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pic>
        <p:nvPicPr>
          <p:cNvPr id="38" name="图片 37" descr="一簇花&#10;&#10;自动生成的可信度较低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zh-CN" sz="30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X</a:t>
            </a:r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cxnSp>
        <p:nvCxnSpPr>
          <p:cNvPr id="12" name="直接连接符​​(S) 11"/>
          <p:cNvCxnSpPr/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sp>
        <p:nvSpPr>
          <p:cNvPr id="15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zh-CN" sz="2000" b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内容占位符 5"/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zh-CN" sz="1600"/>
            </a:lvl1pPr>
            <a:lvl2pPr>
              <a:buClr>
                <a:srgbClr val="73292A"/>
              </a:buClr>
              <a:defRPr lang="zh-CN" sz="1400"/>
            </a:lvl2pPr>
            <a:lvl3pPr>
              <a:buClr>
                <a:srgbClr val="73292A"/>
              </a:buClr>
              <a:defRPr lang="zh-CN" sz="1200"/>
            </a:lvl3pPr>
            <a:lvl4pPr>
              <a:buClr>
                <a:srgbClr val="73292A"/>
              </a:buClr>
              <a:defRPr lang="zh-CN" sz="1100"/>
            </a:lvl4pPr>
            <a:lvl5pPr>
              <a:buClr>
                <a:srgbClr val="73292A"/>
              </a:buClr>
              <a:defRPr lang="zh-CN" sz="11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布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长方形 17"/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8" name="图片 7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图片 9" descr="花的特写&#10;&#10;自动生成的可信度较低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图片 11" descr="花的特写&#10;&#10;自动生成的可信度较低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长方形 13"/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16" name="长方形 15"/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zh-CN" sz="2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zh-CN" sz="20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 algn="ctr">
              <a:defRPr lang="zh-CN" sz="16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长方形 8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10" name="长方形 9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1" name="图片 10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zh-CN"/>
            </a:def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长方形 2"/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6" name="长方形 5"/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7" name="图片 6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zh-CN" sz="32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长方形 9"/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3" name="图片 12" descr="一簇花&#10;&#10;自动生成的可信度较低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sp>
        <p:nvSpPr>
          <p:cNvPr id="32" name="内容占位符 5"/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zh-CN" sz="2400"/>
            </a:lvl1pPr>
            <a:lvl2pPr marL="228600">
              <a:buClr>
                <a:srgbClr val="73292A"/>
              </a:buClr>
              <a:defRPr lang="zh-CN" sz="2000"/>
            </a:lvl2pPr>
            <a:lvl3pPr marL="685800">
              <a:buClr>
                <a:srgbClr val="73292A"/>
              </a:buClr>
              <a:defRPr lang="zh-CN" sz="1800"/>
            </a:lvl3pPr>
            <a:lvl4pPr marL="1143000">
              <a:buClr>
                <a:srgbClr val="73292A"/>
              </a:buClr>
              <a:defRPr lang="zh-CN" sz="1600"/>
            </a:lvl4pPr>
            <a:lvl5pPr marL="1600200">
              <a:buClr>
                <a:srgbClr val="73292A"/>
              </a:buClr>
              <a:defRPr lang="zh-CN" sz="1600"/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pic>
        <p:nvPicPr>
          <p:cNvPr id="6" name="图片 5" descr="包含花朵、植物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zh-CN" sz="300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X</a:t>
            </a:r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>
              <a:solidFill>
                <a:schemeClr val="bg1"/>
              </a:solidFill>
            </a:endParaRPr>
          </a:p>
        </p:txBody>
      </p:sp>
      <p:sp>
        <p:nvSpPr>
          <p:cNvPr id="9" name="长方形 8"/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1" name="图片 10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zh-CN" sz="20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zh-CN" sz="18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 algn="ctr">
              <a:defRPr lang="zh-CN" sz="16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 algn="ctr">
              <a:defRPr lang="zh-CN" sz="1400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1" name="图片 10" descr="植物的特写&#10;&#10;自动生成的可信度较低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图片 8" descr="包含被褥、织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长方形 12"/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>
              <a:latin typeface="Microsoft YaHei UI Light" panose="020B0502040204020203" pitchFamily="34" charset="-79"/>
              <a:ea typeface="Microsoft YaHei UI Light" panose="020B0502040204020203" pitchFamily="34" charset="-122"/>
              <a:cs typeface="Gill Sans Light" panose="020B0302020104020203" pitchFamily="34" charset="-79"/>
            </a:endParaRPr>
          </a:p>
        </p:txBody>
      </p:sp>
      <p:pic>
        <p:nvPicPr>
          <p:cNvPr id="15" name="图片 14" descr="包含陶瓷、瓷器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图片 16" descr="包含文字的图片&#10;&#10;说明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zh-CN" sz="44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zh-CN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zh-C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绿色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zh-CN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  <a:lvl2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2pPr>
            <a:lvl3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3pPr>
            <a:lvl4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4pPr>
            <a:lvl5pPr>
              <a:defRPr lang="zh-CN"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  <a:p>
            <a:pPr lvl="1" rtl="0"/>
            <a:r>
              <a:rPr lang="zh-CN" altLang="en-US"/>
              <a:t>二级</a:t>
            </a:r>
            <a:endParaRPr lang="zh-CN" altLang="en-US"/>
          </a:p>
          <a:p>
            <a:pPr lvl="2" rtl="0"/>
            <a:r>
              <a:rPr lang="zh-CN" altLang="en-US"/>
              <a:t>三级</a:t>
            </a:r>
            <a:endParaRPr lang="zh-CN" altLang="en-US"/>
          </a:p>
          <a:p>
            <a:pPr lvl="3" rtl="0"/>
            <a:r>
              <a:rPr lang="zh-CN" altLang="en-US"/>
              <a:t>四级</a:t>
            </a:r>
            <a:endParaRPr lang="zh-CN" altLang="en-US"/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8" name="图片 7" descr="包含织物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长方形 11"/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6" name="图片 15" descr="包含花朵、植物的图片&#10;&#10;说明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图片 18" descr="包含软体动物、昆虫的图片&#10;&#10;说明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zh-CN" sz="440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zh-CN" sz="2400">
                <a:solidFill>
                  <a:schemeClr val="accent3"/>
                </a:solidFill>
              </a:defRPr>
            </a:lvl1pPr>
            <a:lvl2pPr marL="457200" indent="0">
              <a:buNone/>
              <a:defRPr lang="zh-C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7" name="文本占位符 24"/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zh-CN" sz="14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”</a:t>
            </a:r>
            <a:endParaRPr lang="zh-CN"/>
          </a:p>
        </p:txBody>
      </p:sp>
      <p:sp>
        <p:nvSpPr>
          <p:cNvPr id="28" name="文本占位符 24"/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zh-CN" sz="14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“</a:t>
            </a:r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布局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8" name="长方形 7"/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22" name="图片占位符 17"/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图片占位符 17"/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3" name="文本占位符 19"/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19"/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图片占位符 17"/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5" name="文本占位符 19"/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19"/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9" name="图片占位符 17"/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7" name="文本占位符 19"/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6" name="文本占位符 19"/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sp>
        <p:nvSpPr>
          <p:cNvPr id="8" name="长方形 7"/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dirty="0"/>
          </a:p>
        </p:txBody>
      </p:sp>
      <p:pic>
        <p:nvPicPr>
          <p:cNvPr id="10" name="图片 9" descr="包含软体动物、昆虫的图片&#10;&#10;说明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zh-CN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22" name="图片占位符 17"/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1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6" name="图片占位符 17"/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45" name="文本占位符 19"/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4" name="文本占位符 19"/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图片占位符 17"/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3" name="文本占位符 19"/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19"/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图片占位符 17"/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3" name="文本占位符 19"/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8" name="文本占位符 19"/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图片占位符 17"/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5" name="文本占位符 19"/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19"/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4" name="图片占位符 17"/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7" name="文本占位符 19"/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5" name="文本占位符 19"/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9" name="图片占位符 17"/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37" name="文本占位符 19"/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6" name="文本占位符 19"/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7" name="图片占位符 17"/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42" name="文本占位符 19"/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600" spc="20" baseline="0">
                <a:latin typeface="Microsoft YaHei UI" panose="020B0503020204020204" pitchFamily="18" charset="-122"/>
                <a:ea typeface="Microsoft YaHei UI" panose="020B0503020204020204" pitchFamily="18" charset="-122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" name="文本占位符 19"/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spc="20" baseline="0">
                <a:latin typeface="+mn-ea"/>
                <a:ea typeface="+mn-ea"/>
              </a:defRPr>
            </a:lvl1pPr>
          </a:lstStyle>
          <a:p>
            <a:pPr lvl="0" rt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</a:lstStyle>
          <a:p>
            <a:pPr rt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</a:lstStyle>
          <a:p>
            <a:pPr lvl="0" rtl="0"/>
            <a:r>
              <a:rPr lang="zh-CN"/>
              <a:t>单击此处编辑母版文本样式</a:t>
            </a:r>
            <a:endParaRPr lang="zh-CN"/>
          </a:p>
          <a:p>
            <a:pPr lvl="1" rtl="0"/>
            <a:r>
              <a:rPr lang="zh-CN"/>
              <a:t>第二级</a:t>
            </a:r>
            <a:endParaRPr lang="zh-CN"/>
          </a:p>
          <a:p>
            <a:pPr lvl="2" rtl="0"/>
            <a:r>
              <a:rPr lang="zh-CN"/>
              <a:t>第三级</a:t>
            </a:r>
            <a:endParaRPr lang="zh-CN"/>
          </a:p>
          <a:p>
            <a:pPr lvl="3" rtl="0"/>
            <a:r>
              <a:rPr lang="zh-CN"/>
              <a:t>第四级</a:t>
            </a:r>
            <a:endParaRPr lang="zh-CN"/>
          </a:p>
          <a:p>
            <a:pPr lvl="4" rtl="0"/>
            <a:r>
              <a:rPr lang="zh-CN"/>
              <a:t>第五级</a:t>
            </a:r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zh-CN" sz="12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sz="12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sz="4400" kern="1200">
          <a:solidFill>
            <a:schemeClr val="accent3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zh-CN" sz="2800" kern="1200">
          <a:solidFill>
            <a:schemeClr val="accent3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2400" kern="1200">
          <a:solidFill>
            <a:schemeClr val="accent3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2000" kern="1200">
          <a:solidFill>
            <a:schemeClr val="accent3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1800" kern="1200">
          <a:solidFill>
            <a:schemeClr val="accent3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zh-CN" sz="1800" kern="1200">
          <a:solidFill>
            <a:schemeClr val="accent3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25.GIF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tags" Target="../tags/tag14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9.xml"/><Relationship Id="rId6" Type="http://schemas.openxmlformats.org/officeDocument/2006/relationships/image" Target="../media/image22.png"/><Relationship Id="rId5" Type="http://schemas.openxmlformats.org/officeDocument/2006/relationships/tags" Target="../tags/tag17.xml"/><Relationship Id="rId4" Type="http://schemas.openxmlformats.org/officeDocument/2006/relationships/image" Target="../media/image34.png"/><Relationship Id="rId3" Type="http://schemas.openxmlformats.org/officeDocument/2006/relationships/tags" Target="../tags/tag16.xml"/><Relationship Id="rId2" Type="http://schemas.openxmlformats.org/officeDocument/2006/relationships/image" Target="../media/image33.png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slide" Target="slide8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 txBox="1">
            <a:spLocks noGrp="1"/>
          </p:cNvSpPr>
          <p:nvPr>
            <p:ph type="ctrTitle"/>
          </p:nvPr>
        </p:nvSpPr>
        <p:spPr>
          <a:xfrm rot="21597610">
            <a:off x="2084216" y="2537753"/>
            <a:ext cx="814819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动物的运动</a:t>
            </a:r>
            <a:b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</a:br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依赖于一定的结构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24905" y="4048760"/>
            <a:ext cx="5967095" cy="267271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807980" y="-117506"/>
            <a:ext cx="10515600" cy="1325880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/>
              <a:t>骨骼肌的结构、位置、作用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80794" y="168126"/>
            <a:ext cx="23077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248512" y="3903871"/>
            <a:ext cx="192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10" name="左大括号 9"/>
          <p:cNvSpPr/>
          <p:nvPr/>
        </p:nvSpPr>
        <p:spPr>
          <a:xfrm>
            <a:off x="1680845" y="3251200"/>
            <a:ext cx="107315" cy="165290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6"/>
          <p:cNvSpPr txBox="1"/>
          <p:nvPr/>
        </p:nvSpPr>
        <p:spPr>
          <a:xfrm>
            <a:off x="1867173" y="3021292"/>
            <a:ext cx="1057381" cy="52197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肌腱</a:t>
            </a:r>
            <a:endParaRPr lang="zh-CN" altLang="en-US" sz="2800" b="1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3" name="Text Box 16"/>
          <p:cNvSpPr txBox="1"/>
          <p:nvPr/>
        </p:nvSpPr>
        <p:spPr>
          <a:xfrm>
            <a:off x="1868443" y="4595423"/>
            <a:ext cx="1057381" cy="52322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肌腹</a:t>
            </a:r>
            <a:endParaRPr lang="zh-CN" altLang="en-US" sz="2800" b="1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45690" y="1082040"/>
            <a:ext cx="9385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通过刚才的牛蛙解剖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观察并思考：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201904" y="3071057"/>
            <a:ext cx="4551956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0" i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连接肌肉与骨骼</a:t>
            </a:r>
            <a:r>
              <a:rPr lang="zh-CN" altLang="en-US" sz="2800" b="0" i="0" dirty="0">
                <a:solidFill>
                  <a:schemeClr val="tx2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，承受张力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72970" y="5225415"/>
            <a:ext cx="3150235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能收缩、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舒张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2046" y="1081792"/>
            <a:ext cx="6660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rPr>
              <a:t>1.</a:t>
            </a:r>
            <a:r>
              <a:rPr lang="zh-CN" altLang="en-US" sz="36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rPr>
              <a:t>结构</a:t>
            </a:r>
            <a:endParaRPr lang="zh-CN" altLang="en-US" sz="3600" dirty="0">
              <a:solidFill>
                <a:schemeClr val="accent3"/>
              </a:solidFill>
              <a:latin typeface="Microsoft YaHei UI" panose="020B0503020204020204" pitchFamily="18" charset="-122"/>
              <a:ea typeface="Microsoft YaHei UI" panose="020B0503020204020204" pitchFamily="18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59865" y="1985645"/>
            <a:ext cx="88226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骨骼肌由哪两个部分</a:t>
            </a:r>
            <a:r>
              <a:rPr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构成？分别发挥什么作用？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2" grpId="0" bldLvl="0" animBg="1"/>
      <p:bldP spid="13" grpId="0" bldLvl="0" animBg="1"/>
      <p:bldP spid="19" grpId="0" bldLvl="0" animBg="1"/>
      <p:bldP spid="20" grpId="0" bldLvl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76770" y="0"/>
            <a:ext cx="5015230" cy="224663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68985" y="1996440"/>
            <a:ext cx="10887710" cy="1753870"/>
          </a:xfrm>
        </p:spPr>
        <p:txBody>
          <a:bodyPr>
            <a:normAutofit/>
          </a:bodyPr>
          <a:lstStyle/>
          <a:p>
            <a:pPr marL="0" indent="0" algn="l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骨骼肌通过什么结构附着在几根骨骼上还是附着在关节上？在运动过程中它发挥什么作用？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0794" y="168126"/>
            <a:ext cx="23077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704057" y="3816767"/>
            <a:ext cx="1082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一块肌肉两端的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肌腱一般绕过关节</a:t>
            </a: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连接在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不同的骨上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9099" y="4765956"/>
            <a:ext cx="10757263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在运动过程中骨骼肌可以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接受刺激产生收缩或舒张</a:t>
            </a:r>
            <a:r>
              <a:rPr lang="zh-CN" altLang="en-US" sz="3600" dirty="0">
                <a:solidFill>
                  <a:schemeClr val="accent3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，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带动骨骼运动</a:t>
            </a:r>
            <a:r>
              <a:rPr lang="zh-CN" altLang="en-US" sz="3600" dirty="0">
                <a:solidFill>
                  <a:schemeClr val="accent3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j-cs"/>
              </a:rPr>
              <a:t>。</a:t>
            </a:r>
            <a:br>
              <a:rPr lang="zh-CN" altLang="en-US" sz="1800" dirty="0">
                <a:latin typeface="隶书" panose="02010509060101010101" pitchFamily="49" charset="-122"/>
                <a:ea typeface="隶书" panose="02010509060101010101" pitchFamily="49" charset="-122"/>
              </a:rPr>
            </a:br>
            <a:endParaRPr lang="zh-CN" altLang="en-US" sz="1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6" name="Picture 2" descr="pic_38130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6039371" y="5553011"/>
            <a:ext cx="5803900" cy="116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838200" y="1273142"/>
            <a:ext cx="6097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rPr>
              <a:t>2.</a:t>
            </a:r>
            <a:r>
              <a:rPr lang="zh-CN" altLang="en-US" sz="32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rPr>
              <a:t>位置及作用</a:t>
            </a:r>
            <a:endParaRPr lang="zh-CN" altLang="en-US" sz="3200" dirty="0">
              <a:solidFill>
                <a:schemeClr val="accent3"/>
              </a:solidFill>
              <a:latin typeface="Microsoft YaHei UI" panose="020B0503020204020204" pitchFamily="18" charset="-122"/>
              <a:ea typeface="Microsoft YaHei UI" panose="020B0503020204020204" pitchFamily="18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62592" y="0"/>
            <a:ext cx="10515600" cy="1325880"/>
          </a:xfrm>
        </p:spPr>
        <p:txBody>
          <a:bodyPr/>
          <a:lstStyle/>
          <a:p>
            <a:pPr algn="l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</a:t>
            </a:r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四：</a:t>
            </a:r>
            <a:r>
              <a:rPr lang="zh-CN" altLang="en-US" sz="2800" dirty="0"/>
              <a:t>尝试构建肘关节模型并完成屈肘和伸肘动作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5427528" y="1063372"/>
            <a:ext cx="634854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1.</a:t>
            </a:r>
            <a:r>
              <a:rPr lang="zh-CN" altLang="en-US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各小组快速构建模型</a:t>
            </a:r>
            <a:endParaRPr lang="en-US" altLang="zh-CN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24962" y="3963660"/>
            <a:ext cx="6551022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2.</a:t>
            </a:r>
            <a:r>
              <a:rPr lang="zh-CN" altLang="en-US" sz="28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利用模型做屈肘和伸肘动作并思考：</a:t>
            </a:r>
            <a:endParaRPr lang="en-US" altLang="zh-CN" sz="28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运动系统的三大组成部分在运动过程中分别起什么作用？又是如何协同发挥作用完成运动</a:t>
            </a:r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的？</a:t>
            </a:r>
            <a:endParaRPr lang="zh-CN" altLang="en-US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4570" y="966470"/>
            <a:ext cx="3970655" cy="5755005"/>
          </a:xfrm>
          <a:prstGeom prst="rect">
            <a:avLst/>
          </a:prstGeom>
        </p:spPr>
      </p:pic>
      <p:pic>
        <p:nvPicPr>
          <p:cNvPr id="2" name="Picture 2" descr="20050611225825712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5224780" y="1026160"/>
            <a:ext cx="6309360" cy="299910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5106670" y="2084070"/>
            <a:ext cx="2538730" cy="584200"/>
            <a:chOff x="3105" y="5780"/>
            <a:chExt cx="3998" cy="920"/>
          </a:xfrm>
        </p:grpSpPr>
        <p:sp>
          <p:nvSpPr>
            <p:cNvPr id="15" name="Line 8"/>
            <p:cNvSpPr/>
            <p:nvPr>
              <p:custDataLst>
                <p:tags r:id="rId3"/>
              </p:custDataLst>
            </p:nvPr>
          </p:nvSpPr>
          <p:spPr>
            <a:xfrm>
              <a:off x="5865" y="6218"/>
              <a:ext cx="1238" cy="23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3105" y="5780"/>
              <a:ext cx="348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indent="0" eaLnBrk="0" hangingPunct="0"/>
              <a:r>
                <a:rPr lang="zh-CN" altLang="en-US" sz="32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肱三头肌</a:t>
              </a:r>
              <a:endPara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096250" y="1499870"/>
            <a:ext cx="3437890" cy="646430"/>
            <a:chOff x="8592" y="4525"/>
            <a:chExt cx="5414" cy="1018"/>
          </a:xfrm>
        </p:grpSpPr>
        <p:sp>
          <p:nvSpPr>
            <p:cNvPr id="3" name="Line 8"/>
            <p:cNvSpPr/>
            <p:nvPr>
              <p:custDataLst>
                <p:tags r:id="rId5"/>
              </p:custDataLst>
            </p:nvPr>
          </p:nvSpPr>
          <p:spPr>
            <a:xfrm flipV="1">
              <a:off x="8592" y="5018"/>
              <a:ext cx="1825" cy="525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0286" y="4525"/>
              <a:ext cx="3720" cy="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indent="0" eaLnBrk="0" hangingPunct="0"/>
              <a:r>
                <a:rPr lang="zh-CN" altLang="en-US" sz="32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肱二头肌</a:t>
              </a:r>
              <a:endPara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10" name="TextBox 9"/>
          <p:cNvSpPr txBox="1">
            <a:spLocks noGrp="1"/>
          </p:cNvSpPr>
          <p:nvPr>
            <p:ph type="title"/>
          </p:nvPr>
        </p:nvSpPr>
        <p:spPr>
          <a:xfrm>
            <a:off x="838200" y="265838"/>
            <a:ext cx="10515600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运动的产生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1" name="Picture 3" descr="pic_38142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267" y="1471603"/>
            <a:ext cx="3138170" cy="31743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12" name="Text Box 4"/>
          <p:cNvSpPr txBox="1"/>
          <p:nvPr/>
        </p:nvSpPr>
        <p:spPr>
          <a:xfrm>
            <a:off x="1403532" y="878244"/>
            <a:ext cx="1181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屈肘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3" name="Picture 3" descr="pic_38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07" y="1486960"/>
            <a:ext cx="3642995" cy="312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4"/>
          <p:cNvSpPr txBox="1"/>
          <p:nvPr/>
        </p:nvSpPr>
        <p:spPr>
          <a:xfrm>
            <a:off x="5986599" y="949633"/>
            <a:ext cx="1181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伸肘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Text Box 2"/>
          <p:cNvSpPr txBox="1"/>
          <p:nvPr/>
        </p:nvSpPr>
        <p:spPr>
          <a:xfrm>
            <a:off x="144236" y="4814815"/>
            <a:ext cx="44589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50505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肱二头肌＿＿，肱三头肌＿＿。</a:t>
            </a:r>
            <a:endParaRPr lang="zh-CN" altLang="en-US" sz="2400" b="1" dirty="0">
              <a:solidFill>
                <a:srgbClr val="050505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" name="Text Box 2"/>
          <p:cNvSpPr txBox="1"/>
          <p:nvPr/>
        </p:nvSpPr>
        <p:spPr>
          <a:xfrm>
            <a:off x="4615084" y="4775422"/>
            <a:ext cx="459292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050505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肱二头肌＿＿，肱三头肌＿＿。</a:t>
            </a:r>
            <a:endParaRPr lang="zh-CN" altLang="en-US" sz="2400" b="1" dirty="0">
              <a:solidFill>
                <a:srgbClr val="050505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8" name="Text Box 6"/>
          <p:cNvSpPr txBox="1"/>
          <p:nvPr/>
        </p:nvSpPr>
        <p:spPr>
          <a:xfrm>
            <a:off x="1405821" y="4746349"/>
            <a:ext cx="922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收缩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9" name="Text Box 6"/>
          <p:cNvSpPr txBox="1"/>
          <p:nvPr/>
        </p:nvSpPr>
        <p:spPr>
          <a:xfrm>
            <a:off x="8032705" y="4681105"/>
            <a:ext cx="922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收缩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0" name="Text Box 5"/>
          <p:cNvSpPr txBox="1"/>
          <p:nvPr/>
        </p:nvSpPr>
        <p:spPr>
          <a:xfrm>
            <a:off x="3551646" y="4710845"/>
            <a:ext cx="10515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舒张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5827011" y="4710845"/>
            <a:ext cx="10515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舒张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43108" y="5517439"/>
            <a:ext cx="778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三者的协调配合：</a:t>
            </a:r>
            <a:endParaRPr lang="zh-CN" altLang="en-US" sz="40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Source Han Sans CN Regular" panose="020B0400000000000000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511834" y="5956663"/>
            <a:ext cx="10580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320769" y="5952309"/>
            <a:ext cx="96665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Rectangle 7"/>
          <p:cNvSpPr/>
          <p:nvPr/>
        </p:nvSpPr>
        <p:spPr>
          <a:xfrm>
            <a:off x="6453052" y="5339947"/>
            <a:ext cx="1181236" cy="88537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40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牵动</a:t>
            </a:r>
            <a:endParaRPr lang="zh-CN" altLang="en-US" sz="40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" name="Rectangle 7"/>
          <p:cNvSpPr/>
          <p:nvPr/>
        </p:nvSpPr>
        <p:spPr>
          <a:xfrm>
            <a:off x="8238656" y="5331404"/>
            <a:ext cx="1628427" cy="88537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40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绕</a:t>
            </a:r>
            <a:r>
              <a:rPr lang="zh-CN" altLang="en-US" sz="4000" dirty="0">
                <a:latin typeface="隶书" panose="02010509060101010101" pitchFamily="49" charset="-122"/>
                <a:ea typeface="隶书" panose="02010509060101010101" pitchFamily="49" charset="-122"/>
              </a:rPr>
              <a:t>着</a:t>
            </a:r>
            <a:endParaRPr lang="zh-CN" altLang="en-US" sz="40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256712" y="5572510"/>
            <a:ext cx="1320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肌肉</a:t>
            </a:r>
            <a:endParaRPr lang="zh-CN" altLang="en-US" sz="4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9422263" y="5527150"/>
            <a:ext cx="6097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关节</a:t>
            </a:r>
            <a:endParaRPr lang="zh-CN" altLang="en-US" sz="4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7634288" y="5554894"/>
            <a:ext cx="1320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骨</a:t>
            </a:r>
            <a:endParaRPr lang="zh-CN" altLang="en-US" sz="4000" dirty="0"/>
          </a:p>
        </p:txBody>
      </p:sp>
      <p:sp>
        <p:nvSpPr>
          <p:cNvPr id="2" name="文本框 1"/>
          <p:cNvSpPr txBox="1"/>
          <p:nvPr/>
        </p:nvSpPr>
        <p:spPr>
          <a:xfrm>
            <a:off x="8457507" y="1001280"/>
            <a:ext cx="2122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肌肉作用：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93715" y="1920091"/>
            <a:ext cx="3829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骨作用：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45102" y="3780324"/>
            <a:ext cx="3740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关节作用：</a:t>
            </a:r>
            <a:endParaRPr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29758" y="1011987"/>
            <a:ext cx="77607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动力作用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93715" y="2462799"/>
            <a:ext cx="36429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支撑身体，提供肌肉附着点；杠杆作用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315212" y="3793825"/>
            <a:ext cx="89925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支点作用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992880" y="6142990"/>
            <a:ext cx="6096000" cy="780415"/>
            <a:chOff x="6288" y="9674"/>
            <a:chExt cx="9600" cy="1229"/>
          </a:xfrm>
        </p:grpSpPr>
        <p:sp>
          <p:nvSpPr>
            <p:cNvPr id="6" name="文本框 5"/>
            <p:cNvSpPr txBox="1"/>
            <p:nvPr/>
          </p:nvSpPr>
          <p:spPr>
            <a:xfrm>
              <a:off x="6288" y="9693"/>
              <a:ext cx="9600" cy="1210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sub-title"/>
                </a:ext>
              </a:extLst>
            </a:bodyPr>
            <a:p>
              <a:pPr algn="l"/>
              <a:r>
                <a:rPr lang="zh-CN" altLang="en-US" sz="4400" b="1" spc="200">
                  <a:solidFill>
                    <a:srgbClr val="0070C0"/>
                  </a:solidFill>
                  <a:latin typeface="华文隶书" panose="02010800040101010101" charset="-122"/>
                  <a:ea typeface="华文隶书" panose="02010800040101010101" charset="-122"/>
                </a:rPr>
                <a:t>刺激</a:t>
              </a:r>
              <a:endParaRPr lang="zh-CN" altLang="en-US" sz="4400" b="1" spc="200">
                <a:solidFill>
                  <a:srgbClr val="0070C0"/>
                </a:solidFill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V="1">
              <a:off x="8153" y="9674"/>
              <a:ext cx="533" cy="631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92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92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19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19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/>
      <p:bldP spid="28" grpId="0"/>
      <p:bldP spid="30" grpId="0"/>
      <p:bldP spid="32" grpId="0"/>
      <p:bldP spid="33" grpId="0"/>
      <p:bldP spid="7" grpId="0"/>
      <p:bldP spid="9" grpId="0"/>
      <p:bldP spid="23" grpId="0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281795" y="169015"/>
            <a:ext cx="6096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200" b="1" spc="2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</a:rPr>
              <a:t>动手环节</a:t>
            </a:r>
            <a:endParaRPr lang="zh-CN" altLang="en-US" sz="3200" b="1" spc="200">
              <a:solidFill>
                <a:srgbClr val="FFC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519555" y="862965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4400" kern="1200">
                <a:solidFill>
                  <a:schemeClr val="accent3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</a:t>
            </a:r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五：</a:t>
            </a:r>
            <a:r>
              <a:rPr lang="zh-CN"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利用材料选择并制作完整的手肘模型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1587500" y="2188845"/>
            <a:ext cx="5369560" cy="3441700"/>
          </a:xfrm>
          <a:solidFill>
            <a:schemeClr val="bg1"/>
          </a:solidFill>
        </p:spPr>
        <p:txBody>
          <a:bodyPr/>
          <a:p>
            <a:pPr algn="l"/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要求：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具备完整的关节结构</a:t>
            </a:r>
            <a:endParaRPr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能体现肌肉的结构、肌肉和骨骼的</a:t>
            </a:r>
            <a:r>
              <a:rPr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位置</a:t>
            </a:r>
            <a:endParaRPr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altLang="en-US" sz="32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备注：不要求一定能活动</a:t>
            </a:r>
            <a:endParaRPr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占位符 15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26300" y="2299335"/>
            <a:ext cx="3685540" cy="34417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zh-CN"/>
            </a:defPPr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zh-CN" sz="2000" kern="120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lang="zh-CN" sz="2400" kern="1200">
                <a:solidFill>
                  <a:schemeClr val="accent3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lang="zh-CN" sz="2000" kern="1200">
                <a:solidFill>
                  <a:schemeClr val="accent3"/>
                </a:solidFill>
                <a:latin typeface="+mn-e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lang="zh-CN" sz="1800" kern="1200">
                <a:solidFill>
                  <a:schemeClr val="accent3"/>
                </a:solidFill>
                <a:latin typeface="+mn-e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Char char="•"/>
              <a:defRPr lang="zh-CN" sz="1800" kern="1200">
                <a:solidFill>
                  <a:schemeClr val="accent3"/>
                </a:solidFill>
                <a:latin typeface="+mn-e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选材提示：</a:t>
            </a:r>
            <a:endParaRPr lang="zh-CN" altLang="en-US" sz="32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fontAlgn="auto">
              <a:lnSpc>
                <a:spcPct val="150000"/>
              </a:lnSpc>
            </a:pPr>
            <a:r>
              <a:rPr altLang="en-US" sz="32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是否具备该结构的形态特征或结构特点</a:t>
            </a:r>
            <a:endParaRPr altLang="en-US" sz="32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fontAlgn="auto">
              <a:lnSpc>
                <a:spcPct val="150000"/>
              </a:lnSpc>
            </a:pPr>
            <a:endParaRPr altLang="en-US" sz="32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pic>
        <p:nvPicPr>
          <p:cNvPr id="7" name="图片 6" descr="IMG20231117171533"/>
          <p:cNvPicPr>
            <a:picLocks noChangeAspect="1"/>
          </p:cNvPicPr>
          <p:nvPr/>
        </p:nvPicPr>
        <p:blipFill>
          <a:blip r:embed="rId1"/>
          <a:srcRect l="19083" t="4037" r="15804"/>
          <a:stretch>
            <a:fillRect/>
          </a:stretch>
        </p:blipFill>
        <p:spPr>
          <a:xfrm>
            <a:off x="137795" y="73660"/>
            <a:ext cx="3728085" cy="6890385"/>
          </a:xfrm>
          <a:prstGeom prst="rect">
            <a:avLst/>
          </a:prstGeom>
        </p:spPr>
      </p:pic>
      <p:pic>
        <p:nvPicPr>
          <p:cNvPr id="8" name="图片 7" descr="IMG20231117170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590" y="73660"/>
            <a:ext cx="8202295" cy="6708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E46C64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70560" y="436880"/>
            <a:ext cx="11152505" cy="6137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4" name="TextBox 9"/>
          <p:cNvSpPr txBox="1"/>
          <p:nvPr/>
        </p:nvSpPr>
        <p:spPr>
          <a:xfrm>
            <a:off x="767715" y="1181735"/>
            <a:ext cx="108521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仅有运动系统就能完成运动了吗？</a:t>
            </a:r>
            <a:endParaRPr lang="zh-CN" altLang="en-US" sz="36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404235" y="2435225"/>
            <a:ext cx="1228725" cy="762635"/>
            <a:chOff x="5361" y="3835"/>
            <a:chExt cx="1935" cy="1201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5361" y="4336"/>
              <a:ext cx="1771" cy="70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7"/>
            <p:cNvSpPr/>
            <p:nvPr/>
          </p:nvSpPr>
          <p:spPr>
            <a:xfrm rot="1440000">
              <a:off x="5922" y="3835"/>
              <a:ext cx="1375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3200" b="1">
                  <a:solidFill>
                    <a:srgbClr val="0070C0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调节</a:t>
              </a:r>
              <a:endParaRPr lang="zh-CN" altLang="en-US" sz="3200" b="1">
                <a:solidFill>
                  <a:srgbClr val="0070C0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783715" y="3863975"/>
            <a:ext cx="1838960" cy="1503680"/>
            <a:chOff x="2809" y="6085"/>
            <a:chExt cx="2896" cy="2368"/>
          </a:xfrm>
        </p:grpSpPr>
        <p:sp>
          <p:nvSpPr>
            <p:cNvPr id="11" name="Rectangle 7"/>
            <p:cNvSpPr/>
            <p:nvPr/>
          </p:nvSpPr>
          <p:spPr>
            <a:xfrm>
              <a:off x="3153" y="6085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消化系统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3" name="Rectangle 7"/>
            <p:cNvSpPr/>
            <p:nvPr/>
          </p:nvSpPr>
          <p:spPr>
            <a:xfrm>
              <a:off x="3153" y="6809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呼吸系统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5" name="Rectangle 7"/>
            <p:cNvSpPr/>
            <p:nvPr/>
          </p:nvSpPr>
          <p:spPr>
            <a:xfrm>
              <a:off x="3153" y="7487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循环系统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2809" y="6085"/>
              <a:ext cx="2897" cy="236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859280" y="2426335"/>
            <a:ext cx="1534160" cy="746760"/>
            <a:chOff x="2928" y="3821"/>
            <a:chExt cx="2416" cy="1176"/>
          </a:xfrm>
        </p:grpSpPr>
        <p:sp>
          <p:nvSpPr>
            <p:cNvPr id="20" name="圆角矩形 19"/>
            <p:cNvSpPr/>
            <p:nvPr/>
          </p:nvSpPr>
          <p:spPr>
            <a:xfrm>
              <a:off x="2928" y="3821"/>
              <a:ext cx="2416" cy="11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Rectangle 7"/>
            <p:cNvSpPr/>
            <p:nvPr/>
          </p:nvSpPr>
          <p:spPr>
            <a:xfrm>
              <a:off x="3061" y="4044"/>
              <a:ext cx="2210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神经系统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73780" y="4072255"/>
            <a:ext cx="1280160" cy="697230"/>
            <a:chOff x="5628" y="6413"/>
            <a:chExt cx="2016" cy="1098"/>
          </a:xfrm>
        </p:grpSpPr>
        <p:sp>
          <p:nvSpPr>
            <p:cNvPr id="21" name="Rectangle 7"/>
            <p:cNvSpPr/>
            <p:nvPr/>
          </p:nvSpPr>
          <p:spPr>
            <a:xfrm rot="20100000">
              <a:off x="6008" y="6781"/>
              <a:ext cx="1375" cy="7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lstStyle/>
            <a:p>
              <a:pPr indent="0"/>
              <a:r>
                <a:rPr lang="zh-CN" altLang="en-US" sz="3200" b="1">
                  <a:solidFill>
                    <a:srgbClr val="0070C0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供能</a:t>
              </a:r>
              <a:endParaRPr lang="zh-CN" altLang="en-US" sz="2000">
                <a:solidFill>
                  <a:srgbClr val="C00000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V="1">
              <a:off x="5628" y="6413"/>
              <a:ext cx="2016" cy="54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4551045" y="2651125"/>
            <a:ext cx="5069840" cy="1339850"/>
            <a:chOff x="7167" y="4175"/>
            <a:chExt cx="7984" cy="2110"/>
          </a:xfrm>
        </p:grpSpPr>
        <p:grpSp>
          <p:nvGrpSpPr>
            <p:cNvPr id="27" name="组合 26"/>
            <p:cNvGrpSpPr/>
            <p:nvPr/>
          </p:nvGrpSpPr>
          <p:grpSpPr>
            <a:xfrm>
              <a:off x="7167" y="5021"/>
              <a:ext cx="6798" cy="1264"/>
              <a:chOff x="7167" y="5021"/>
              <a:chExt cx="6798" cy="1264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7678" y="5249"/>
                <a:ext cx="5776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>
                    <a:solidFill>
                      <a:srgbClr val="FF0000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  <a:cs typeface="Source Han Sans CN Regular" panose="020B0400000000000000" charset="-122"/>
                  </a:rPr>
                  <a:t>肌肉——骨——关节</a:t>
                </a:r>
                <a:endParaRPr lang="zh-CN" altLang="en-US" sz="3200">
                  <a:solidFill>
                    <a:srgbClr val="FF0000"/>
                  </a:solidFill>
                  <a:latin typeface="Source Han Sans CN Regular" panose="020B0400000000000000" charset="-122"/>
                  <a:ea typeface="Source Han Sans CN Regular" panose="020B0400000000000000" charset="-122"/>
                  <a:cs typeface="Source Han Sans CN Regular" panose="020B0400000000000000" charset="-122"/>
                </a:endParaRPr>
              </a:p>
            </p:txBody>
          </p:sp>
          <p:sp>
            <p:nvSpPr>
              <p:cNvPr id="5" name="Rectangle 7"/>
              <p:cNvSpPr/>
              <p:nvPr/>
            </p:nvSpPr>
            <p:spPr>
              <a:xfrm>
                <a:off x="9067" y="5021"/>
                <a:ext cx="1375" cy="6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/>
              <a:lstStyle/>
              <a:p>
                <a:pPr indent="0"/>
                <a:r>
                  <a:rPr lang="zh-CN" altLang="en-US" sz="2400">
                    <a:solidFill>
                      <a:schemeClr val="tx1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</a:rPr>
                  <a:t>牵动</a:t>
                </a:r>
                <a:endParaRPr lang="zh-CN" altLang="en-US" sz="2400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endParaRPr>
              </a:p>
            </p:txBody>
          </p:sp>
          <p:sp>
            <p:nvSpPr>
              <p:cNvPr id="6" name="Rectangle 7"/>
              <p:cNvSpPr/>
              <p:nvPr/>
            </p:nvSpPr>
            <p:spPr>
              <a:xfrm>
                <a:off x="11174" y="5042"/>
                <a:ext cx="1033" cy="6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/>
              <a:lstStyle/>
              <a:p>
                <a:pPr indent="0"/>
                <a:r>
                  <a:rPr lang="zh-CN" altLang="en-US" sz="2400">
                    <a:solidFill>
                      <a:schemeClr val="tx1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</a:rPr>
                  <a:t>绕</a:t>
                </a:r>
                <a:endParaRPr lang="zh-CN" altLang="en-US" sz="2400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endParaRPr>
              </a:p>
            </p:txBody>
          </p:sp>
          <p:sp>
            <p:nvSpPr>
              <p:cNvPr id="8" name="圆角矩形 7"/>
              <p:cNvSpPr/>
              <p:nvPr/>
            </p:nvSpPr>
            <p:spPr>
              <a:xfrm>
                <a:off x="7167" y="5021"/>
                <a:ext cx="6798" cy="126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8751" y="4175"/>
              <a:ext cx="6400" cy="822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运动系统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28" name="剪辑版牛蛙神经调控肌肉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3463925" y="-52070"/>
            <a:ext cx="4947285" cy="830707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t="8159" b="7005"/>
          <a:stretch>
            <a:fillRect/>
          </a:stretch>
        </p:blipFill>
        <p:spPr>
          <a:xfrm>
            <a:off x="9208135" y="4152900"/>
            <a:ext cx="2771140" cy="256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" y="505460"/>
            <a:ext cx="5775960" cy="1325880"/>
          </a:xfrm>
          <a:solidFill>
            <a:schemeClr val="tx2"/>
          </a:solidFill>
        </p:spPr>
        <p:txBody>
          <a:bodyPr>
            <a:normAutofit fontScale="90000"/>
          </a:bodyPr>
          <a:p>
            <a:r>
              <a:rPr lang="zh-CN" altLang="en-US"/>
              <a:t>思维训练</a:t>
            </a:r>
            <a:r>
              <a:rPr lang="en-US" altLang="zh-CN"/>
              <a:t>-</a:t>
            </a:r>
            <a:r>
              <a:rPr altLang="en-US"/>
              <a:t>概念模型</a:t>
            </a:r>
            <a:r>
              <a:rPr altLang="en-US"/>
              <a:t>建构</a:t>
            </a:r>
            <a:endParaRPr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9115" y="2280285"/>
            <a:ext cx="8697595" cy="2697480"/>
          </a:xfrm>
        </p:spPr>
        <p:txBody>
          <a:bodyPr/>
          <a:p>
            <a:r>
              <a:rPr lang="zh-CN" altLang="en-US" sz="4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你能快速的构建</a:t>
            </a:r>
            <a:r>
              <a:rPr lang="en-US" altLang="zh-CN" sz="4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“</a:t>
            </a:r>
            <a:r>
              <a:rPr lang="zh-CN" altLang="en-US" sz="4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脊椎动物的运动</a:t>
            </a:r>
            <a:r>
              <a:rPr lang="en-US" altLang="zh-CN" sz="4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”</a:t>
            </a:r>
            <a:r>
              <a:rPr altLang="en-US" sz="4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思维导图吗？</a:t>
            </a:r>
            <a:endParaRPr altLang="en-US" sz="40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endParaRPr altLang="en-US" sz="40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谢谢</a:t>
            </a:r>
            <a:endParaRPr 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8723" y="825417"/>
            <a:ext cx="4508310" cy="52071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0000" lnSpcReduction="20000"/>
          </a:bodyPr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0375" t="13890" r="18390" b="3636"/>
          <a:stretch>
            <a:fillRect/>
          </a:stretch>
        </p:blipFill>
        <p:spPr>
          <a:xfrm rot="16200000">
            <a:off x="2122170" y="1387475"/>
            <a:ext cx="3527425" cy="7413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494" t="14379" r="2323" b="22022"/>
          <a:stretch>
            <a:fillRect/>
          </a:stretch>
        </p:blipFill>
        <p:spPr>
          <a:xfrm>
            <a:off x="179070" y="0"/>
            <a:ext cx="7413625" cy="3329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6407785" y="1776730"/>
            <a:ext cx="6779260" cy="3226435"/>
          </a:xfrm>
          <a:prstGeom prst="rect">
            <a:avLst/>
          </a:prstGeom>
        </p:spPr>
      </p:pic>
      <p:sp>
        <p:nvSpPr>
          <p:cNvPr id="10" name="下弧形箭头 9">
            <a:hlinkClick r:id="rId7" action="ppaction://hlinksldjump"/>
          </p:cNvPr>
          <p:cNvSpPr/>
          <p:nvPr/>
        </p:nvSpPr>
        <p:spPr>
          <a:xfrm>
            <a:off x="11459210" y="5971540"/>
            <a:ext cx="663575" cy="669290"/>
          </a:xfrm>
          <a:prstGeom prst="curved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8028" y="1210183"/>
            <a:ext cx="8695944" cy="1325880"/>
          </a:xfrm>
        </p:spPr>
        <p:txBody>
          <a:bodyPr/>
          <a:p>
            <a:r>
              <a:rPr>
                <a:latin typeface="Microsoft YaHei UI" panose="020B0503020204020204" pitchFamily="18" charset="77"/>
                <a:cs typeface="Calibri Light" panose="020F0302020204030204"/>
                <a:sym typeface="+mn-ea"/>
              </a:rPr>
              <a:t>教学目标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8305" y="2423795"/>
            <a:ext cx="8815070" cy="2697480"/>
          </a:xfrm>
        </p:spPr>
        <p:txBody>
          <a:bodyPr/>
          <a:p>
            <a:pPr algn="l"/>
            <a:r>
              <a:rPr lang="en-US" altLang="zh-CN" sz="3600"/>
              <a:t>1.</a:t>
            </a:r>
            <a:r>
              <a:rPr altLang="en-US" sz="3600"/>
              <a:t>举例说出动物的运动结构</a:t>
            </a:r>
            <a:endParaRPr altLang="en-US" sz="3600"/>
          </a:p>
          <a:p>
            <a:pPr algn="l"/>
            <a:r>
              <a:rPr lang="en-US" altLang="zh-CN" sz="3600"/>
              <a:t>2.</a:t>
            </a:r>
            <a:r>
              <a:rPr altLang="en-US" sz="3600"/>
              <a:t>举例说出脊椎动物运动系统的组成和功能</a:t>
            </a:r>
            <a:endParaRPr altLang="en-US" sz="36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E46C64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61340" y="125187"/>
            <a:ext cx="11045825" cy="663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433" name="Picture 5" descr="（3）03 运动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0670" y="228600"/>
            <a:ext cx="3987800" cy="6400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204" name="Line 67"/>
          <p:cNvCxnSpPr/>
          <p:nvPr/>
        </p:nvCxnSpPr>
        <p:spPr>
          <a:xfrm flipV="1">
            <a:off x="2363470" y="1600200"/>
            <a:ext cx="2895600" cy="76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5" name="Text Box 68"/>
          <p:cNvSpPr/>
          <p:nvPr/>
        </p:nvSpPr>
        <p:spPr>
          <a:xfrm>
            <a:off x="1351280" y="147764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肩关节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206" name="Line 69"/>
          <p:cNvCxnSpPr/>
          <p:nvPr/>
        </p:nvCxnSpPr>
        <p:spPr>
          <a:xfrm>
            <a:off x="2439670" y="2590800"/>
            <a:ext cx="25146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7" name="Text Box 70"/>
          <p:cNvSpPr/>
          <p:nvPr/>
        </p:nvSpPr>
        <p:spPr>
          <a:xfrm>
            <a:off x="1220470" y="2286000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肘关节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08" name="Text Box 71"/>
          <p:cNvSpPr/>
          <p:nvPr/>
        </p:nvSpPr>
        <p:spPr>
          <a:xfrm>
            <a:off x="1181100" y="3072765"/>
            <a:ext cx="1408430" cy="5549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腕关节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09" name="Text Box 72"/>
          <p:cNvSpPr/>
          <p:nvPr/>
        </p:nvSpPr>
        <p:spPr>
          <a:xfrm>
            <a:off x="1144270" y="4152900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髋关节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10" name="Text Box 73"/>
          <p:cNvSpPr/>
          <p:nvPr/>
        </p:nvSpPr>
        <p:spPr>
          <a:xfrm>
            <a:off x="1143635" y="4667250"/>
            <a:ext cx="1560513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膝关节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11" name="Text Box 74"/>
          <p:cNvSpPr/>
          <p:nvPr/>
        </p:nvSpPr>
        <p:spPr>
          <a:xfrm>
            <a:off x="1257300" y="5295900"/>
            <a:ext cx="1560513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踝关节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12" name="Text Box 75"/>
          <p:cNvSpPr/>
          <p:nvPr/>
        </p:nvSpPr>
        <p:spPr>
          <a:xfrm>
            <a:off x="1107440" y="360743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指关节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213" name="Text Box 76"/>
          <p:cNvSpPr/>
          <p:nvPr/>
        </p:nvSpPr>
        <p:spPr>
          <a:xfrm>
            <a:off x="1107440" y="5924550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2400">
                <a:latin typeface="Source Han Sans CN Regular" panose="020B0400000000000000" charset="-122"/>
                <a:ea typeface="Source Han Sans CN Regular" panose="020B0400000000000000" charset="-122"/>
              </a:rPr>
              <a:t>趾关节</a:t>
            </a:r>
            <a:endParaRPr lang="zh-CN" altLang="en-US" sz="240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214" name="Line 77"/>
          <p:cNvCxnSpPr/>
          <p:nvPr/>
        </p:nvCxnSpPr>
        <p:spPr>
          <a:xfrm>
            <a:off x="2363470" y="3429000"/>
            <a:ext cx="22860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5" name="Line 78"/>
          <p:cNvCxnSpPr/>
          <p:nvPr/>
        </p:nvCxnSpPr>
        <p:spPr>
          <a:xfrm>
            <a:off x="2363470" y="3810000"/>
            <a:ext cx="21336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" name="组合 2"/>
          <p:cNvGrpSpPr/>
          <p:nvPr/>
        </p:nvGrpSpPr>
        <p:grpSpPr>
          <a:xfrm>
            <a:off x="2363470" y="3352800"/>
            <a:ext cx="3124200" cy="914400"/>
            <a:chOff x="3722" y="5280"/>
            <a:chExt cx="4920" cy="1440"/>
          </a:xfrm>
        </p:grpSpPr>
        <p:cxnSp>
          <p:nvCxnSpPr>
            <p:cNvPr id="2216" name="Line 79"/>
            <p:cNvCxnSpPr/>
            <p:nvPr/>
          </p:nvCxnSpPr>
          <p:spPr>
            <a:xfrm>
              <a:off x="3722" y="6720"/>
              <a:ext cx="3360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7" name="Line 80"/>
            <p:cNvCxnSpPr/>
            <p:nvPr/>
          </p:nvCxnSpPr>
          <p:spPr>
            <a:xfrm flipV="1">
              <a:off x="7082" y="5280"/>
              <a:ext cx="1560" cy="144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218" name="Line 81"/>
          <p:cNvCxnSpPr/>
          <p:nvPr/>
        </p:nvCxnSpPr>
        <p:spPr>
          <a:xfrm flipV="1">
            <a:off x="2439670" y="4800600"/>
            <a:ext cx="3048000" cy="76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组合 1"/>
          <p:cNvGrpSpPr/>
          <p:nvPr/>
        </p:nvGrpSpPr>
        <p:grpSpPr>
          <a:xfrm>
            <a:off x="2515870" y="5638800"/>
            <a:ext cx="3048000" cy="457200"/>
            <a:chOff x="3962" y="8880"/>
            <a:chExt cx="4800" cy="720"/>
          </a:xfrm>
        </p:grpSpPr>
        <p:cxnSp>
          <p:nvCxnSpPr>
            <p:cNvPr id="2219" name="Line 82"/>
            <p:cNvCxnSpPr/>
            <p:nvPr/>
          </p:nvCxnSpPr>
          <p:spPr>
            <a:xfrm>
              <a:off x="3962" y="8880"/>
              <a:ext cx="3360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0" name="Line 83"/>
            <p:cNvCxnSpPr/>
            <p:nvPr/>
          </p:nvCxnSpPr>
          <p:spPr>
            <a:xfrm>
              <a:off x="7322" y="8880"/>
              <a:ext cx="1440" cy="72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221" name="Line 84"/>
          <p:cNvCxnSpPr/>
          <p:nvPr/>
        </p:nvCxnSpPr>
        <p:spPr>
          <a:xfrm>
            <a:off x="2439670" y="6248400"/>
            <a:ext cx="29718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标注: 上箭头 8"/>
          <p:cNvSpPr/>
          <p:nvPr/>
        </p:nvSpPr>
        <p:spPr>
          <a:xfrm>
            <a:off x="9780814" y="5742214"/>
            <a:ext cx="1088572" cy="560614"/>
          </a:xfrm>
          <a:prstGeom prst="upArrow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hlinkClick r:id="rId2" action="ppaction://hlinksldjump"/>
          </p:cNvPr>
          <p:cNvSpPr txBox="1"/>
          <p:nvPr/>
        </p:nvSpPr>
        <p:spPr>
          <a:xfrm>
            <a:off x="9966733" y="5933496"/>
            <a:ext cx="111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</a:rPr>
              <a:t>返回</a:t>
            </a:r>
            <a:endParaRPr lang="zh-CN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1" dur="5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base">
                                        <p:cTn id="19" dur="50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base">
                                        <p:cTn id="38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base">
                                        <p:cTn id="63" dur="500"/>
                                        <p:tgtEl>
                                          <p:spTgt spid="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5" grpId="0" animBg="1"/>
      <p:bldP spid="2207" grpId="0" animBg="1"/>
      <p:bldP spid="2208" grpId="0" animBg="1"/>
      <p:bldP spid="2211" grpId="0" animBg="1"/>
      <p:bldP spid="2212" grpId="0" animBg="1"/>
      <p:bldP spid="2213" grpId="0" animBg="1"/>
      <p:bldP spid="2209" grpId="0"/>
      <p:bldP spid="2209" grpId="1"/>
      <p:bldP spid="2210" grpId="0"/>
      <p:bldP spid="22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r>
              <a:rPr lang="zh-CN"/>
              <a:t>演示文稿标题</a:t>
            </a:r>
            <a:endParaRPr 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rtl="0"/>
            <a:fld id="{294A09A9-5501-47C1-A89A-A340965A2BE2}" type="slidenum">
              <a:rPr lang="zh-CN" smtClean="0"/>
            </a:fld>
            <a:endParaRPr 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522605"/>
            <a:ext cx="7494270" cy="62820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219071" y="-138912"/>
            <a:ext cx="10515600" cy="1325880"/>
          </a:xfrm>
        </p:spPr>
        <p:txBody>
          <a:bodyPr/>
          <a:lstStyle/>
          <a:p>
            <a:pPr algn="l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活动一：</a:t>
            </a:r>
            <a:r>
              <a:rPr lang="zh-CN" altLang="en-US" sz="2800" dirty="0"/>
              <a:t>分小组展示预习</a:t>
            </a:r>
            <a:r>
              <a:rPr lang="zh-CN" altLang="en-US" sz="2800" dirty="0"/>
              <a:t>成果</a:t>
            </a:r>
            <a:endParaRPr lang="zh-CN" altLang="en-US" sz="2800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636785" y="797236"/>
          <a:ext cx="8154157" cy="158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8675"/>
                <a:gridCol w="1188051"/>
                <a:gridCol w="1622477"/>
                <a:gridCol w="1622477"/>
                <a:gridCol w="1622477"/>
              </a:tblGrid>
              <a:tr h="3962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单细胞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原核生物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细菌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单细胞原生动物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变形虫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9512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草履虫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456061" y="891213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表一：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6061" y="2641674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表二：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636781" y="2381664"/>
          <a:ext cx="8154159" cy="198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7718"/>
                <a:gridCol w="1367718"/>
                <a:gridCol w="1367718"/>
                <a:gridCol w="1350335"/>
                <a:gridCol w="1350335"/>
                <a:gridCol w="1350335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多细胞动物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无脊椎动物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环节动物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蚯蚓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软体动物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蜗牛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节肢动物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蝗虫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9512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竹节虫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456060" y="4755397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表三：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636781" y="4378444"/>
          <a:ext cx="8154159" cy="2377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7718"/>
                <a:gridCol w="1367718"/>
                <a:gridCol w="1367718"/>
                <a:gridCol w="1350335"/>
                <a:gridCol w="1350335"/>
                <a:gridCol w="1350335"/>
              </a:tblGrid>
              <a:tr h="396240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algn="l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多细胞动物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脊椎动物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鱼类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鲫鱼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鸟类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麻雀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两栖类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青蛙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9512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爬行类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蛇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9512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哺乳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猫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231120" y="4573270"/>
            <a:ext cx="1853565" cy="20612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</a:rPr>
              <a:t>都由骨、骨连结、</a:t>
            </a:r>
            <a:r>
              <a:rPr lang="zh-CN" altLang="en-US" sz="3200" b="1" dirty="0">
                <a:solidFill>
                  <a:srgbClr val="0070C0"/>
                </a:solidFill>
              </a:rPr>
              <a:t>骨骼肌三部分组成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9885680" y="4805045"/>
            <a:ext cx="345440" cy="1829435"/>
          </a:xfrm>
          <a:prstGeom prst="rightBrace">
            <a:avLst/>
          </a:prstGeom>
          <a:ln w="31750">
            <a:gradFill>
              <a:gsLst>
                <a:gs pos="0">
                  <a:prstClr val="black">
                    <a:hueOff val="-4200000"/>
                  </a:prstClr>
                </a:gs>
                <a:gs pos="100000">
                  <a:prstClr val="black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4940" y="10858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一、动物运动的结构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77555" y="4805150"/>
            <a:ext cx="6096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鳍、躯干、尾</a:t>
            </a:r>
            <a:endParaRPr lang="zh-CN" altLang="en-US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12890" y="1554585"/>
            <a:ext cx="6096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24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阿米巴运动（爬行）</a:t>
            </a:r>
            <a:endParaRPr lang="zh-CN" altLang="en-US" sz="2400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69325" y="5193135"/>
            <a:ext cx="6096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足、</a:t>
            </a:r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翼</a:t>
            </a:r>
            <a:endParaRPr lang="zh-CN" altLang="en-US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69325" y="5581120"/>
            <a:ext cx="6096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足</a:t>
            </a:r>
            <a:endParaRPr lang="zh-CN" altLang="en-US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59395" y="5968470"/>
            <a:ext cx="6096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骨骼、肌肉、</a:t>
            </a:r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鳞片</a:t>
            </a:r>
            <a:endParaRPr lang="zh-CN" altLang="en-US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69325" y="6336770"/>
            <a:ext cx="6096000" cy="36830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四肢</a:t>
            </a:r>
            <a:endParaRPr lang="zh-CN" altLang="en-US" spc="2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6" grpId="0"/>
      <p:bldP spid="6" grpId="1"/>
      <p:bldP spid="2" grpId="0"/>
      <p:bldP spid="2" grpId="1"/>
      <p:bldP spid="7" grpId="0"/>
      <p:bldP spid="7" grpId="1"/>
      <p:bldP spid="8" grpId="0"/>
      <p:bldP spid="8" grpId="1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249589" y="3349866"/>
            <a:ext cx="10515600" cy="1325880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脊椎动物依靠</a:t>
            </a:r>
            <a:r>
              <a:rPr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运动系统</a:t>
            </a: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</a:rPr>
              <a:t>完成多种形式的运动</a:t>
            </a:r>
            <a:endParaRPr lang="zh-CN" altLang="en-US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58360" y="2082165"/>
            <a:ext cx="4994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共同构成的统一整体</a:t>
            </a:r>
            <a:r>
              <a:rPr lang="zh-CN" altLang="en-US" sz="3200" b="1" dirty="0"/>
              <a:t>叫</a:t>
            </a:r>
            <a:endParaRPr lang="zh-CN" altLang="en-US" sz="32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856163" y="2082157"/>
            <a:ext cx="23077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骨、</a:t>
            </a:r>
            <a:endParaRPr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305713" y="2080901"/>
            <a:ext cx="230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679937" y="2082044"/>
            <a:ext cx="23077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骨连结、</a:t>
            </a:r>
            <a:endParaRPr lang="zh-CN" altLang="en-US" sz="3200" dirty="0"/>
          </a:p>
        </p:txBody>
      </p:sp>
      <p:cxnSp>
        <p:nvCxnSpPr>
          <p:cNvPr id="29" name="直接连接符 28"/>
          <p:cNvCxnSpPr/>
          <p:nvPr/>
        </p:nvCxnSpPr>
        <p:spPr>
          <a:xfrm>
            <a:off x="8996861" y="2582279"/>
            <a:ext cx="2264229" cy="0"/>
          </a:xfrm>
          <a:prstGeom prst="line">
            <a:avLst/>
          </a:prstGeom>
          <a:ln w="19050">
            <a:headEnd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9155704" y="20190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运动系统</a:t>
            </a:r>
            <a:endParaRPr lang="zh-CN" altLang="en-US" sz="3600" dirty="0"/>
          </a:p>
        </p:txBody>
      </p:sp>
      <p:sp>
        <p:nvSpPr>
          <p:cNvPr id="2" name="文本框 1"/>
          <p:cNvSpPr txBox="1"/>
          <p:nvPr/>
        </p:nvSpPr>
        <p:spPr>
          <a:xfrm>
            <a:off x="609600" y="771525"/>
            <a:ext cx="559562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二、脊椎动物的</a:t>
            </a:r>
            <a:r>
              <a:rPr altLang="en-US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运动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charset="-122"/>
              </a:rPr>
              <a:t>系统</a:t>
            </a:r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5980" y="4894580"/>
            <a:ext cx="105124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</a:rPr>
              <a:t>   </a:t>
            </a:r>
            <a:r>
              <a: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骨、骨连结、骨骼肌分别具有什么结构或特征？又是如何构成统一整体的呢？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12" grpId="1"/>
      <p:bldP spid="16" grpId="1"/>
      <p:bldP spid="13" grpId="1"/>
      <p:bldP spid="7" grpId="0"/>
      <p:bldP spid="2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E46C64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04100" y="55087"/>
            <a:ext cx="11045952" cy="6771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57" name="Picture 3" descr="C:\Users\Mr-Wang\AppData\Roaming\Tencent\Users\1074161561\QQ\WinTemp\RichOle\%9T[F)MH4PHFX68}K{K[SVM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705" y="157163"/>
            <a:ext cx="3835400" cy="6542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Box 5"/>
          <p:cNvSpPr txBox="1"/>
          <p:nvPr/>
        </p:nvSpPr>
        <p:spPr>
          <a:xfrm>
            <a:off x="6069330" y="1693863"/>
            <a:ext cx="15906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肱骨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939030" y="1976438"/>
            <a:ext cx="1198563" cy="3175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347018" y="2660650"/>
            <a:ext cx="1127125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416868" y="3057525"/>
            <a:ext cx="12588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0"/>
          <p:cNvSpPr txBox="1"/>
          <p:nvPr/>
        </p:nvSpPr>
        <p:spPr>
          <a:xfrm>
            <a:off x="6405880" y="2357438"/>
            <a:ext cx="13985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桡骨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9464" name="TextBox 11"/>
          <p:cNvSpPr txBox="1"/>
          <p:nvPr/>
        </p:nvSpPr>
        <p:spPr>
          <a:xfrm>
            <a:off x="6551930" y="2801938"/>
            <a:ext cx="1546225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b="1" dirty="0">
                <a:solidFill>
                  <a:srgbClr val="05050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尺骨</a:t>
            </a:r>
            <a:endParaRPr lang="zh-CN" altLang="en-US" sz="2800" b="1" dirty="0">
              <a:solidFill>
                <a:srgbClr val="050505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5661343" y="3371850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13"/>
          <p:cNvSpPr txBox="1"/>
          <p:nvPr/>
        </p:nvSpPr>
        <p:spPr>
          <a:xfrm>
            <a:off x="6902768" y="3179763"/>
            <a:ext cx="114141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掌骨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5808980" y="3781425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5"/>
          <p:cNvSpPr txBox="1"/>
          <p:nvPr/>
        </p:nvSpPr>
        <p:spPr>
          <a:xfrm>
            <a:off x="6993255" y="3638550"/>
            <a:ext cx="10890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指骨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2427605" y="4152900"/>
            <a:ext cx="1296988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TextBox 17"/>
          <p:cNvSpPr txBox="1"/>
          <p:nvPr/>
        </p:nvSpPr>
        <p:spPr>
          <a:xfrm>
            <a:off x="1605280" y="3887788"/>
            <a:ext cx="11223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股骨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2373630" y="5203825"/>
            <a:ext cx="1296988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9474" idx="3"/>
          </p:cNvCxnSpPr>
          <p:nvPr/>
        </p:nvCxnSpPr>
        <p:spPr>
          <a:xfrm>
            <a:off x="2314893" y="5662613"/>
            <a:ext cx="1177925" cy="9525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3" name="TextBox 20"/>
          <p:cNvSpPr txBox="1"/>
          <p:nvPr/>
        </p:nvSpPr>
        <p:spPr>
          <a:xfrm>
            <a:off x="1541780" y="4902200"/>
            <a:ext cx="11144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胫骨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9474" name="TextBox 21"/>
          <p:cNvSpPr txBox="1"/>
          <p:nvPr/>
        </p:nvSpPr>
        <p:spPr>
          <a:xfrm>
            <a:off x="1538605" y="5407025"/>
            <a:ext cx="12033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腓骨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5" name="直接连接符 24"/>
          <p:cNvCxnSpPr>
            <a:stCxn id="19474" idx="3"/>
          </p:cNvCxnSpPr>
          <p:nvPr/>
        </p:nvCxnSpPr>
        <p:spPr>
          <a:xfrm flipV="1">
            <a:off x="4840605" y="6219825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6" name="TextBox 25"/>
          <p:cNvSpPr txBox="1"/>
          <p:nvPr/>
        </p:nvSpPr>
        <p:spPr>
          <a:xfrm>
            <a:off x="6056630" y="5919788"/>
            <a:ext cx="116363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跗骨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7" name="直接连接符 26"/>
          <p:cNvCxnSpPr>
            <a:stCxn id="19474" idx="3"/>
          </p:cNvCxnSpPr>
          <p:nvPr/>
        </p:nvCxnSpPr>
        <p:spPr>
          <a:xfrm flipV="1">
            <a:off x="2179955" y="6337300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8" name="TextBox 27"/>
          <p:cNvSpPr txBox="1"/>
          <p:nvPr/>
        </p:nvSpPr>
        <p:spPr>
          <a:xfrm>
            <a:off x="1443355" y="6011863"/>
            <a:ext cx="106521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跖骨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9" name="直接连接符 28"/>
          <p:cNvCxnSpPr>
            <a:stCxn id="19474" idx="3"/>
          </p:cNvCxnSpPr>
          <p:nvPr/>
        </p:nvCxnSpPr>
        <p:spPr>
          <a:xfrm flipV="1">
            <a:off x="2487930" y="1979613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0" name="TextBox 29"/>
          <p:cNvSpPr txBox="1"/>
          <p:nvPr/>
        </p:nvSpPr>
        <p:spPr>
          <a:xfrm>
            <a:off x="1673543" y="1730375"/>
            <a:ext cx="12652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肋骨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3" name="直接连接符 26"/>
          <p:cNvCxnSpPr/>
          <p:nvPr/>
        </p:nvCxnSpPr>
        <p:spPr>
          <a:xfrm>
            <a:off x="1389380" y="6533515"/>
            <a:ext cx="2079625" cy="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2" name="Text Box 30"/>
          <p:cNvSpPr txBox="1"/>
          <p:nvPr/>
        </p:nvSpPr>
        <p:spPr>
          <a:xfrm>
            <a:off x="461645" y="6219825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趾骨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5364" name="Text Box 8"/>
          <p:cNvSpPr txBox="1"/>
          <p:nvPr/>
        </p:nvSpPr>
        <p:spPr>
          <a:xfrm>
            <a:off x="8032206" y="475298"/>
            <a:ext cx="3327400" cy="203009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txBody>
          <a:bodyPr wrap="square" anchor="t" anchorCtr="0">
            <a:spAutoFit/>
          </a:bodyPr>
          <a:lstStyle/>
          <a:p>
            <a:pPr indent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人体共有</a:t>
            </a:r>
            <a:r>
              <a:rPr lang="en-US" altLang="zh-CN" sz="28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206</a:t>
            </a: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块骨，分为颅骨、躯干和四肢</a:t>
            </a:r>
            <a:r>
              <a:rPr lang="en-US" altLang="zh-CN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个大部分。 </a:t>
            </a:r>
            <a:endParaRPr lang="zh-CN" altLang="en-US" sz="2800" dirty="0">
              <a:solidFill>
                <a:schemeClr val="tx1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640" y="191226"/>
            <a:ext cx="2307772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1.</a:t>
            </a:r>
            <a:r>
              <a:rPr lang="zh-CN" altLang="en-US" sz="3200" dirty="0"/>
              <a:t>骨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5971540" y="4361180"/>
            <a:ext cx="5161915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你知道骨具有什么特征？有什么作用吗？</a:t>
            </a:r>
            <a:endParaRPr lang="zh-CN" altLang="en-US" sz="32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9530" y="128270"/>
            <a:ext cx="12031980" cy="6771005"/>
          </a:xfrm>
          <a:prstGeom prst="rect">
            <a:avLst/>
          </a:prstGeom>
          <a:solidFill>
            <a:srgbClr val="CAD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5640" y="191226"/>
            <a:ext cx="23077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504190" y="113974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骨的特点：</a:t>
            </a:r>
            <a:endParaRPr lang="zh-CN" altLang="en-US" sz="3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2755" y="2114550"/>
            <a:ext cx="606615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形态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2755" y="3648625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坚固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9410" y="4683040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骨的作用：</a:t>
            </a:r>
            <a:endParaRPr lang="zh-CN" altLang="en-US" sz="3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2755" y="5393605"/>
            <a:ext cx="4064000" cy="58356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支撑、</a:t>
            </a:r>
            <a:r>
              <a:rPr altLang="en-US" sz="3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运动</a:t>
            </a:r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、</a:t>
            </a:r>
            <a:r>
              <a:rPr altLang="en-US" sz="32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保护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83535" y="2114550"/>
            <a:ext cx="3104515" cy="13836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altLang="en-US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长骨、短骨、扁骨、不规则骨</a:t>
            </a:r>
            <a:endParaRPr lang="zh-CN" altLang="en-US" sz="2800"/>
          </a:p>
          <a:p>
            <a:pPr algn="l"/>
            <a:endParaRPr lang="zh-CN" altLang="en-US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1697990" y="2114550"/>
            <a:ext cx="606615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>
                <a:latin typeface="Arial" panose="020B0604020202020204" pitchFamily="34" charset="0"/>
                <a:ea typeface="微软雅黑" panose="020B0503020204020204" charset="-122"/>
              </a:rPr>
              <a:t>多样：</a:t>
            </a:r>
            <a:endParaRPr lang="zh-CN" altLang="en-US" sz="3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VID_2023112015532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857885"/>
            <a:ext cx="5944235" cy="5861685"/>
          </a:xfrm>
          <a:prstGeom prst="rect">
            <a:avLst/>
          </a:prstGeom>
        </p:spPr>
      </p:pic>
      <p:pic>
        <p:nvPicPr>
          <p:cNvPr id="24" name="图片 23" descr="7a480137_E893430_6b729fb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050" y="399415"/>
            <a:ext cx="6051550" cy="63963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6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14" grpId="0"/>
      <p:bldP spid="16" grpId="0"/>
      <p:bldP spid="2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1289" y="0"/>
            <a:ext cx="12203289" cy="6858000"/>
          </a:xfrm>
          <a:prstGeom prst="rect">
            <a:avLst/>
          </a:prstGeom>
          <a:solidFill>
            <a:srgbClr val="E46C64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6110" y="86837"/>
            <a:ext cx="11045952" cy="6771322"/>
          </a:xfrm>
          <a:prstGeom prst="rect">
            <a:avLst/>
          </a:prstGeom>
          <a:solidFill>
            <a:srgbClr val="CB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33" name="左大括号 22532"/>
          <p:cNvSpPr/>
          <p:nvPr/>
        </p:nvSpPr>
        <p:spPr>
          <a:xfrm>
            <a:off x="2841625" y="1250315"/>
            <a:ext cx="264160" cy="1391920"/>
          </a:xfrm>
          <a:prstGeom prst="leftBrace">
            <a:avLst>
              <a:gd name="adj1" fmla="val 123478"/>
              <a:gd name="adj2" fmla="val 50000"/>
            </a:avLst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indent="0" algn="ctr"/>
            <a:endParaRPr lang="zh-CN" altLang="en-US" sz="2400" dirty="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4" name="文本框 22531"/>
          <p:cNvSpPr txBox="1"/>
          <p:nvPr/>
        </p:nvSpPr>
        <p:spPr>
          <a:xfrm>
            <a:off x="1451293" y="1685290"/>
            <a:ext cx="15827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050505"/>
                </a:solidFill>
                <a:latin typeface="Source Han Sans CN Bold" panose="020B0400000000000000" charset="-122"/>
                <a:ea typeface="Source Han Sans CN Bold" panose="020B0400000000000000" charset="-122"/>
              </a:rPr>
              <a:t>骨连结</a:t>
            </a:r>
            <a:endParaRPr lang="zh-CN" altLang="en-US" sz="2800" b="1" dirty="0">
              <a:solidFill>
                <a:srgbClr val="050505"/>
              </a:solidFill>
              <a:latin typeface="Source Han Sans CN Bold" panose="020B0400000000000000" charset="-122"/>
              <a:ea typeface="Source Han Sans CN Bold" panose="020B0400000000000000" charset="-122"/>
            </a:endParaRPr>
          </a:p>
        </p:txBody>
      </p:sp>
      <p:sp>
        <p:nvSpPr>
          <p:cNvPr id="5" name="文本框 22531"/>
          <p:cNvSpPr txBox="1"/>
          <p:nvPr/>
        </p:nvSpPr>
        <p:spPr>
          <a:xfrm>
            <a:off x="3340100" y="983615"/>
            <a:ext cx="2333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32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直接连</a:t>
            </a:r>
            <a:r>
              <a:rPr lang="zh-CN" altLang="en-US" sz="32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结</a:t>
            </a:r>
            <a:endParaRPr lang="zh-CN" altLang="en-US" sz="32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6" name="文本框 22531"/>
          <p:cNvSpPr txBox="1"/>
          <p:nvPr/>
        </p:nvSpPr>
        <p:spPr>
          <a:xfrm>
            <a:off x="3181350" y="2252980"/>
            <a:ext cx="4232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间接连结</a:t>
            </a:r>
            <a:r>
              <a:rPr lang="en-US" altLang="zh-CN" sz="32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—</a:t>
            </a:r>
            <a:r>
              <a:rPr altLang="en-US" sz="32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关节</a:t>
            </a:r>
            <a:endParaRPr altLang="en-US" sz="3200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640" y="191226"/>
            <a:ext cx="2307772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</a:t>
            </a:r>
            <a:r>
              <a:rPr lang="zh-CN" altLang="en-US" sz="3200" dirty="0"/>
              <a:t>连结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40120"/>
          <a:stretch>
            <a:fillRect/>
          </a:stretch>
        </p:blipFill>
        <p:spPr>
          <a:xfrm>
            <a:off x="7684770" y="3477260"/>
            <a:ext cx="4469130" cy="3334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325" y="83820"/>
            <a:ext cx="4325620" cy="33934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4305" y="2885440"/>
            <a:ext cx="5396865" cy="4086860"/>
            <a:chOff x="243" y="4544"/>
            <a:chExt cx="8499" cy="6436"/>
          </a:xfrm>
        </p:grpSpPr>
        <p:pic>
          <p:nvPicPr>
            <p:cNvPr id="18" name="图片 17" descr="v2-402a8abcd3aa6e4f10c2bec70c612c7d_r"/>
            <p:cNvPicPr>
              <a:picLocks noChangeAspect="1"/>
            </p:cNvPicPr>
            <p:nvPr/>
          </p:nvPicPr>
          <p:blipFill>
            <a:blip r:embed="rId3"/>
            <a:srcRect r="32716"/>
            <a:stretch>
              <a:fillRect/>
            </a:stretch>
          </p:blipFill>
          <p:spPr>
            <a:xfrm>
              <a:off x="243" y="4578"/>
              <a:ext cx="4455" cy="6309"/>
            </a:xfrm>
            <a:prstGeom prst="rect">
              <a:avLst/>
            </a:prstGeom>
          </p:spPr>
        </p:pic>
        <p:pic>
          <p:nvPicPr>
            <p:cNvPr id="8" name="图片 7" descr="R-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8" y="4544"/>
              <a:ext cx="4045" cy="643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481834" y="252857"/>
            <a:ext cx="6096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en-US" altLang="zh-CN" sz="2400" spc="200">
                <a:latin typeface="Arial" panose="020B0604020202020204" pitchFamily="34" charset="0"/>
                <a:ea typeface="微软雅黑" panose="020B0503020204020204" charset="-122"/>
              </a:rPr>
              <a:t>——</a:t>
            </a:r>
            <a:r>
              <a:rPr lang="zh-CN" altLang="en-US" sz="2800" spc="200">
                <a:latin typeface="Arial" panose="020B0604020202020204" pitchFamily="34" charset="0"/>
                <a:ea typeface="微软雅黑" panose="020B0503020204020204" charset="-122"/>
              </a:rPr>
              <a:t>骨与骨之间的连结</a:t>
            </a:r>
            <a:endParaRPr lang="zh-CN" altLang="en-US" sz="2800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3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3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ldLvl="0" animBg="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4" grpId="12"/>
      <p:bldP spid="4" grpId="13"/>
      <p:bldP spid="4" grpId="14"/>
      <p:bldP spid="4" grpId="15"/>
      <p:bldP spid="4" grpId="16"/>
      <p:bldP spid="4" grpId="17"/>
      <p:bldP spid="4" grpId="18"/>
      <p:bldP spid="4" grpId="19"/>
      <p:bldP spid="4" grpId="20"/>
      <p:bldP spid="4" grpId="21"/>
      <p:bldP spid="4" grpId="22"/>
      <p:bldP spid="4" grpId="23"/>
      <p:bldP spid="4" grpId="24"/>
      <p:bldP spid="4" grpId="25"/>
      <p:bldP spid="4" grpId="26"/>
      <p:bldP spid="4" grpId="27"/>
      <p:bldP spid="4" grpId="28"/>
      <p:bldP spid="4" grpId="29"/>
      <p:bldP spid="4" grpId="30"/>
      <p:bldP spid="4" grpId="31"/>
      <p:bldP spid="4" grpId="32"/>
      <p:bldP spid="4" grpId="33"/>
      <p:bldP spid="4" grpId="34"/>
      <p:bldP spid="4" grpId="35"/>
      <p:bldP spid="4" grpId="36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5" grpId="12"/>
      <p:bldP spid="5" grpId="13"/>
      <p:bldP spid="5" grpId="14"/>
      <p:bldP spid="5" grpId="15"/>
      <p:bldP spid="5" grpId="16"/>
      <p:bldP spid="5" grpId="17"/>
      <p:bldP spid="5" grpId="18"/>
      <p:bldP spid="5" grpId="19"/>
      <p:bldP spid="5" grpId="20"/>
      <p:bldP spid="5" grpId="21"/>
      <p:bldP spid="5" grpId="22"/>
      <p:bldP spid="5" grpId="23"/>
      <p:bldP spid="5" grpId="24"/>
      <p:bldP spid="5" grpId="25"/>
      <p:bldP spid="5" grpId="26"/>
      <p:bldP spid="5" grpId="27"/>
      <p:bldP spid="5" grpId="28"/>
      <p:bldP spid="5" grpId="29"/>
      <p:bldP spid="5" grpId="30"/>
      <p:bldP spid="5" grpId="31"/>
      <p:bldP spid="5" grpId="32"/>
      <p:bldP spid="5" grpId="33"/>
      <p:bldP spid="5" grpId="34"/>
      <p:bldP spid="5" grpId="35"/>
      <p:bldP spid="5" grpId="36"/>
      <p:bldP spid="16" grpId="0"/>
      <p:bldP spid="16" grpId="1"/>
      <p:bldP spid="16" grpId="2"/>
      <p:bldP spid="16" grpId="3"/>
      <p:bldP spid="16" grpId="4"/>
      <p:bldP spid="16" grpId="5"/>
      <p:bldP spid="16" grpId="6"/>
      <p:bldP spid="16" grpId="7"/>
      <p:bldP spid="16" grpId="8"/>
      <p:bldP spid="16" grpId="9"/>
      <p:bldP spid="16" grpId="10"/>
      <p:bldP spid="16" grpId="11"/>
      <p:bldP spid="16" grpId="12"/>
      <p:bldP spid="16" grpId="13"/>
      <p:bldP spid="16" grpId="14"/>
      <p:bldP spid="16" grpId="15"/>
      <p:bldP spid="16" grpId="16"/>
      <p:bldP spid="16" grpId="17"/>
      <p:bldP spid="16" grpId="18"/>
      <p:bldP spid="16" grpId="19"/>
      <p:bldP spid="16" grpId="20"/>
      <p:bldP spid="16" grpId="21"/>
      <p:bldP spid="16" grpId="22"/>
      <p:bldP spid="16" grpId="23"/>
      <p:bldP spid="16" grpId="24"/>
      <p:bldP spid="16" grpId="25"/>
      <p:bldP spid="16" grpId="26"/>
      <p:bldP spid="16" grpId="27"/>
      <p:bldP spid="16" grpId="28"/>
      <p:bldP spid="16" grpId="29"/>
      <p:bldP spid="16" grpId="30"/>
      <p:bldP spid="16" grpId="31"/>
      <p:bldP spid="16" grpId="32"/>
      <p:bldP spid="16" grpId="33"/>
      <p:bldP spid="16" grpId="34"/>
      <p:bldP spid="16" grpId="35"/>
      <p:bldP spid="16" grpId="36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482187" y="997333"/>
            <a:ext cx="10515600" cy="1325880"/>
          </a:xfrm>
        </p:spPr>
        <p:txBody>
          <a:bodyPr/>
          <a:lstStyle/>
          <a:p>
            <a:pPr algn="l"/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活动二：</a:t>
            </a:r>
            <a:r>
              <a:rPr lang="zh-CN" altLang="en-US" sz="2800" dirty="0"/>
              <a:t>探究关节的结构</a:t>
            </a:r>
            <a:endParaRPr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00841" y="2519918"/>
            <a:ext cx="60100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你知道人体有哪些关节吗？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071" y="3919333"/>
            <a:ext cx="6369281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结合课本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P84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页图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17-13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关节示意图，了解关节的结构，并在右图中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标注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295" y="215954"/>
            <a:ext cx="44599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骨连结</a:t>
            </a:r>
            <a:r>
              <a:rPr lang="en-US" altLang="zh-CN" sz="3200" dirty="0"/>
              <a:t>——</a:t>
            </a:r>
            <a:r>
              <a:rPr lang="zh-CN" altLang="en-US" sz="3200" dirty="0"/>
              <a:t>关节</a:t>
            </a:r>
            <a:endParaRPr lang="zh-CN" altLang="en-US" sz="3200" dirty="0"/>
          </a:p>
        </p:txBody>
      </p:sp>
      <p:sp>
        <p:nvSpPr>
          <p:cNvPr id="2" name="箭头: 右 1">
            <a:hlinkClick r:id="rId1" action="ppaction://hlinksldjump"/>
          </p:cNvPr>
          <p:cNvSpPr/>
          <p:nvPr/>
        </p:nvSpPr>
        <p:spPr>
          <a:xfrm>
            <a:off x="5785485" y="2670175"/>
            <a:ext cx="432435" cy="28257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R-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60" y="986790"/>
            <a:ext cx="3298825" cy="4942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bldLvl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210310" y="1971040"/>
            <a:ext cx="11430000" cy="3183255"/>
          </a:xfrm>
        </p:spPr>
        <p:txBody>
          <a:bodyPr>
            <a:normAutofit/>
          </a:bodyPr>
          <a:lstStyle/>
          <a:p>
            <a:pPr mar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活动三：</a:t>
            </a:r>
            <a:r>
              <a:rPr lang="zh-CN"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解剖牛蛙的关节，并仔细观察</a:t>
            </a:r>
            <a:br>
              <a:rPr lang="zh-CN"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</a:br>
            <a:r>
              <a:rPr lang="zh-CN"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 </a:t>
            </a:r>
            <a:r>
              <a:rPr lang="en-US" altLang="zh-CN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                </a:t>
            </a:r>
            <a:br>
              <a:rPr lang="en-US" altLang="zh-CN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</a:br>
            <a:r>
              <a:rPr lang="en-US" altLang="zh-CN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           1.</a:t>
            </a:r>
            <a:r>
              <a:rPr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  <a:sym typeface="+mn-ea"/>
              </a:rPr>
              <a:t>肌肉的结构和位置 </a:t>
            </a:r>
            <a:r>
              <a:rPr lang="en-US" altLang="zh-CN" sz="2800" dirty="0">
                <a:latin typeface="Microsoft YaHei UI" panose="020B0503020204020204" pitchFamily="18" charset="-122"/>
                <a:ea typeface="Microsoft YaHei UI" panose="020B0503020204020204" pitchFamily="18" charset="-122"/>
              </a:rPr>
              <a:t>              2.</a:t>
            </a:r>
            <a:r>
              <a:rPr altLang="en-US" sz="2800" dirty="0">
                <a:latin typeface="Microsoft YaHei UI" panose="020B0503020204020204" pitchFamily="18" charset="-122"/>
                <a:ea typeface="Microsoft YaHei UI" panose="020B0503020204020204" pitchFamily="18" charset="-122"/>
                <a:sym typeface="+mn-ea"/>
              </a:rPr>
              <a:t>关节的结构</a:t>
            </a:r>
            <a:endParaRPr altLang="en-US" sz="2800" dirty="0">
              <a:latin typeface="Microsoft YaHei UI" panose="020B0503020204020204" pitchFamily="18" charset="-122"/>
              <a:ea typeface="Microsoft YaHei UI" panose="020B0503020204020204" pitchFamily="18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8135" y="123295"/>
            <a:ext cx="6096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600" b="1" spc="2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</a:rPr>
              <a:t>动手环节</a:t>
            </a:r>
            <a:endParaRPr lang="zh-CN" altLang="en-US" sz="3600" b="1" spc="200">
              <a:solidFill>
                <a:srgbClr val="FFC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右箭头 11">
            <a:hlinkClick r:id="rId1" action="ppaction://hlinksldjump"/>
          </p:cNvPr>
          <p:cNvSpPr/>
          <p:nvPr/>
        </p:nvSpPr>
        <p:spPr>
          <a:xfrm>
            <a:off x="10044430" y="3882390"/>
            <a:ext cx="551815" cy="4832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002155" y="4947285"/>
            <a:ext cx="8163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请尝试说说关节软骨、关节囊的作用</a:t>
            </a:r>
            <a:endParaRPr lang="zh-CN" altLang="en-US" sz="32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3555" y="830685"/>
            <a:ext cx="6096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2400" spc="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你对关节的具体结构真的认识了吗？</a:t>
            </a:r>
            <a:endParaRPr lang="zh-CN" altLang="en-US" sz="2400" spc="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73555" y="1704445"/>
            <a:ext cx="6096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2400" spc="20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charset="-122"/>
              </a:rPr>
              <a:t>肌肉有什么结构？如何附着在骨骼上？</a:t>
            </a:r>
            <a:endParaRPr lang="zh-CN" altLang="en-US" sz="2400" spc="200">
              <a:solidFill>
                <a:srgbClr val="0070C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57895" y="874395"/>
            <a:ext cx="2913380" cy="15684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sub-title"/>
              </a:ext>
            </a:extLst>
          </a:bodyPr>
          <a:p>
            <a:pPr algn="l"/>
            <a:r>
              <a:rPr lang="zh-CN" altLang="en-US" sz="3200" b="1" spc="2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友情提醒：</a:t>
            </a:r>
            <a:endParaRPr lang="zh-CN" altLang="en-US" sz="3200" b="1" spc="2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  <a:p>
            <a:pPr algn="l"/>
            <a:r>
              <a:rPr lang="zh-CN" altLang="en-US" sz="3200" b="1" spc="2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注意器械的使用安全</a:t>
            </a:r>
            <a:r>
              <a:rPr lang="en-US" altLang="zh-CN" sz="3200" b="1" spc="200">
                <a:solidFill>
                  <a:srgbClr val="FF0000"/>
                </a:solidFill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!</a:t>
            </a:r>
            <a:endParaRPr lang="en-US" altLang="zh-CN" sz="3200" b="1" spc="200">
              <a:solidFill>
                <a:srgbClr val="FF0000"/>
              </a:solidFill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/>
      <p:bldP spid="7" grpId="1"/>
      <p:bldP spid="6" grpId="0"/>
      <p:bldP spid="6" grpId="1"/>
      <p:bldP spid="2" grpId="0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45*6290*500*50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commondata" val="eyJoZGlkIjoiM2FiZDIzMjBhYjY3YjcwYmIxYWI1NjM4YzVmYjEyMD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Microsoft YaHei UI"/>
        <a:ea typeface="Microsoft YaHei UI"/>
        <a:cs typeface=""/>
      </a:majorFont>
      <a:minorFont>
        <a:latin typeface="Microsoft YaHei UI Light"/>
        <a:ea typeface="Microsoft YaHei UI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item1.xml>��< ? x m l   v e r s i o n = " 1 . 0 " ? > < c t : c o n t e n t T y p e S c h e m a   c t : _ = " "   m a : _ = " "   m a : c o n t e n t T y p e N a m e = " D o c u m e n t "   m a : c o n t e n t T y p e I D = " 0 x 0 1 0 1 0 0 7 9 F 1 1 1 E D 3 5 F 8 C C 4 7 9 4 4 9 6 0 9 E 8 A 0 9 2 3 A 6 "   m a : c o n t e n t T y p e V e r s i o n = " 2 4 "   m a : c o n t e n t T y p e D e s c r i p t i o n = " C r e a t e   a   n e w   d o c u m e n t . "   m a : c o n t e n t T y p e S c o p e = " "   m a : v e r s i o n I D = " 2 d 7 1 4 a 3 2 9 6 d f 1 4 e b a 7 a 1 0 0 b b 6 6 5 4 4 3 c a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4 9 5 4 9 b f 4 5 b f b b f b 6 c f f e d 5 2 7 3 8 0 e 7 7 e 1 "   n s 1 : _ = " "   n s 2 : _ = " "   n s 3 : _ = " "   n s 4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1 = " h t t p : / / s c h e m a s . m i c r o s o f t . c o m / s h a r e p o i n t / v 3 "   x m l n s : n s 2 = " 7 1 a f 3 2 4 3 - 3 d d 4 - 4 a 8 d - 8 c 0 d - d d 7 6 d a 1 f 0 2 a 5 "   x m l n s : n s 3 = " 1 6 c 0 5 7 2 7 - a a 7 5 - 4 e 4 a - 9 b 5 f - 8 a 8 0 a 1 1 6 5 8 9 1 "   x m l n s : n s 4 = " 2 3 0 e 9 d f 3 - b e 6 5 - 4 c 7 3 - a 9 3 b - d 1 2 3 6 e b d 6 7 7 e " >  
 < x s d : i m p o r t   n a m e s p a c e = " h t t p : / / s c h e m a s . m i c r o s o f t . c o m / s h a r e p o i n t / v 3 " / >  
 < x s d : i m p o r t   n a m e s p a c e = " 7 1 a f 3 2 4 3 - 3 d d 4 - 4 a 8 d - 8 c 0 d - d d 7 6 d a 1 f 0 2 a 5 " / >  
 < x s d : i m p o r t   n a m e s p a c e = " 1 6 c 0 5 7 2 7 - a a 7 5 - 4 e 4 a - 9 b 5 f - 8 a 8 0 a 1 1 6 5 8 9 1 " / >  
 < x s d : i m p o r t   n a m e s p a c e = " 2 3 0 e 9 d f 3 - b e 6 5 - 4 c 7 3 - a 9 3 b - d 1 2 3 6 e b d 6 7 7 e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S t a t u s "   m i n O c c u r s = " 0 " / >  
 < x s d : e l e m e n t   r e f = " n s 2 : I m a g e "   m i n O c c u r s = " 0 " / >  
 < x s d : e l e m e n t   r e f = " n s 2 : M e d i a S e r v i c e M e t a d a t a "   m i n O c c u r s = " 0 " / >  
 < x s d : e l e m e n t   r e f = " n s 2 : M e d i a S e r v i c e F a s t M e t a d a t a "   m i n O c c u r s = " 0 " / >  
 < x s d : e l e m e n t   r e f = " n s 2 : M e d i a S e r v i c e O C R "   m i n O c c u r s = " 0 " / >  
 < x s d : e l e m e n t   r e f = " n s 2 : M e d i a S e r v i c e A u t o T a g s "   m i n O c c u r s = " 0 " / >  
 < x s d : e l e m e n t   r e f = " n s 2 : M e d i a S e r v i c e E v e n t H a s h C o d e "   m i n O c c u r s = " 0 " / >  
 < x s d : e l e m e n t   r e f = " n s 2 : M e d i a S e r v i c e G e n e r a t i o n T i m e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2 : M e d i a S e r v i c e A u t o K e y P o i n t s "   m i n O c c u r s = " 0 " / >  
 < x s d : e l e m e n t   r e f = " n s 2 : M e d i a S e r v i c e K e y P o i n t s "   m i n O c c u r s = " 0 " / >  
 < x s d : e l e m e n t   r e f = " n s 2 : M e d i a S e r v i c e D a t e T a k e n "   m i n O c c u r s = " 0 " / >  
 < x s d : e l e m e n t   r e f = " n s 1 : _ i p _ U n i f i e d C o m p l i a n c e P o l i c y P r o p e r t i e s "   m i n O c c u r s = " 0 " / >  
 < x s d : e l e m e n t   r e f = " n s 1 : _ i p _ U n i f i e d C o m p l i a n c e P o l i c y U I A c t i o n "   m i n O c c u r s = " 0 " / >  
 < x s d : e l e m e n t   r e f = " n s 4 : T a x C a t c h A l l "   m i n O c c u r s = " 0 " / >  
 < x s d : e l e m e n t   r e f = " n s 2 : I m a g e T a g s T a x H T F i e l d "   m i n O c c u r s = " 0 " / >  
 < x s d : e l e m e n t   r e f = " n s 2 : M e d i a S e r v i c e L o c a t i o n "   m i n O c c u r s = " 0 " / >  
 < x s d : e l e m e n t   r e f = " n s 2 : M e d i a L e n g t h I n S e c o n d s "   m i n O c c u r s = " 0 " / >  
 < x s d : e l e m e n t   r e f = " n s 2 : B a c k g r o u n d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h t t p : / / s c h e m a s . m i c r o s o f t . c o m / s h a r e p o i n t / v 3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_ i p _ U n i f i e d C o m p l i a n c e P o l i c y P r o p e r t i e s "   m a : i n d e x = " 2 0 "   n i l l a b l e = " t r u e "   m a : d i s p l a y N a m e = " U n i f i e d   C o m p l i a n c e   P o l i c y   P r o p e r t i e s "   m a : h i d d e n = " t r u e "   m a : i n t e r n a l N a m e = " _ i p _ U n i f i e d C o m p l i a n c e P o l i c y P r o p e r t i e s "   m a : r e a d O n l y = " f a l s e " >  
 < x s d : s i m p l e T y p e >  
 < x s d : r e s t r i c t i o n   b a s e = " d m s : N o t e " / >  
 < / x s d : s i m p l e T y p e >  
 < / x s d : e l e m e n t >  
 < x s d : e l e m e n t   n a m e = " _ i p _ U n i f i e d C o m p l i a n c e P o l i c y U I A c t i o n "   m a : i n d e x = " 2 1 "   n i l l a b l e = " t r u e "   m a : d i s p l a y N a m e = " U n i f i e d   C o m p l i a n c e   P o l i c y   U I   A c t i o n "   m a : h i d d e n = " t r u e "   m a : i n t e r n a l N a m e = " _ i p _ U n i f i e d C o m p l i a n c e P o l i c y U I A c t i o n "   m a : r e a d O n l y = " f a l s e " >  
 < x s d : s i m p l e T y p e >  
 < x s d : r e s t r i c t i o n   b a s e = " d m s : T e x t " / >  
 < / x s d : s i m p l e T y p e >  
 < / x s d : e l e m e n t >  
 < / x s d : s c h e m a >  
 < x s d : s c h e m a   t a r g e t N a m e s p a c e = " 7 1 a f 3 2 4 3 - 3 d d 4 - 4 a 8 d - 8 c 0 d - d d 7 6 d a 1 f 0 2 a 5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t a t u s "   m a : i n d e x = " 2 "   n i l l a b l e = " t r u e "   m a : d i s p l a y N a m e = " S t a t u s "   m a : d e f a u l t = " N o t   s t a r t e d "   m a : f o r m a t = " D r o p d o w n "   m a : i n t e r n a l N a m e = " S t a t u s "   m a : r e a d O n l y = " f a l s e " >  
 < x s d : s i m p l e T y p e >  
 < x s d : r e s t r i c t i o n   b a s e = " d m s : C h o i c e " >  
 < x s d : e n u m e r a t i o n   v a l u e = " N o t   s t a r t e d " / >  
 < x s d : e n u m e r a t i o n   v a l u e = " I n   P r o g r e s s " / >  
 < x s d : e n u m e r a t i o n   v a l u e = " C o m p l e t e d " / >  
 < / x s d : r e s t r i c t i o n >  
 < / x s d : s i m p l e T y p e >  
 < / x s d : e l e m e n t >  
 < x s d : e l e m e n t   n a m e = " I m a g e "   m a : i n d e x = " 3 "   n i l l a b l e = " t r u e "   m a : d i s p l a y N a m e = " I m a g e "   m a : f o r m a t = " I m a g e "   m a : i n t e r n a l N a m e = " I m a g e "   m a : r e a d O n l y = " f a l s e " >  
 < x s d : c o m p l e x T y p e >  
 < x s d : c o m p l e x C o n t e n t >  
 < x s d : e x t e n s i o n   b a s e = " d m s : U R L " >  
 < x s d : s e q u e n c e >  
 < x s d : e l e m e n t   n a m e = " U r l "   t y p e = " d m s : V a l i d U r l "   m i n O c c u r s = " 0 "   n i l l a b l e = " t r u e " / >  
 < x s d : e l e m e n t   n a m e = " D e s c r i p t i o n "   t y p e = " x s d : s t r i n g "   n i l l a b l e = " t r u e " / >  
 < / x s d : s e q u e n c e >  
 < / x s d : e x t e n s i o n >  
 < / x s d : c o m p l e x C o n t e n t >  
 < / x s d : c o m p l e x T y p e >  
 < / x s d : e l e m e n t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O C R "   m a : i n d e x = " 1 0 "   n i l l a b l e = " t r u e "   m a : d i s p l a y N a m e = " M e d i a S e r v i c e O C R "   m a : h i d d e n = " t r u e "   m a : i n t e r n a l N a m e = " M e d i a S e r v i c e O C R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A u t o T a g s "   m a : i n d e x = " 1 1 "   n i l l a b l e = " t r u e "   m a : d i s p l a y N a m e = " M e d i a S e r v i c e A u t o T a g s "   m a : h i d d e n = " t r u e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2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G e n e r a t i o n T i m e "   m a : i n d e x = " 1 3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K e y P o i n t s "   m a : i n d e x = " 1 6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7 "   n i l l a b l e = " t r u e "   m a : d i s p l a y N a m e = " K e y P o i n t s "   m a : h i d d e n = " t r u e "   m a : i n t e r n a l N a m e = " M e d i a S e r v i c e K e y P o i n t s "   m a : r e a d O n l y = " f a l s e " >  
 < x s d : s i m p l e T y p e >  
 < x s d : r e s t r i c t i o n   b a s e = " d m s : N o t e " / >  
 < / x s d : s i m p l e T y p e >  
 < / x s d : e l e m e n t >  
 < x s d : e l e m e n t   n a m e = " M e d i a S e r v i c e D a t e T a k e n "   m a : i n d e x = " 1 8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I m a g e T a g s T a x H T F i e l d "   m a : i n d e x = " 2 5 "   n i l l a b l e = " t r u e "   m a : t a x o n o m y = " t r u e "   m a : i n t e r n a l N a m e = " I m a g e T a g s T a x H T F i e l d "   m a : t a x o n o m y F i e l d N a m e = " M e d i a S e r v i c e I m a g e T a g s "   m a : d i s p l a y N a m e = " I m a g e   T a g s "   m a : r e a d O n l y = " f a l s e "   m a : f i e l d I d = " { 5 c f 7 6 f 1 5 - 5 c e d - 4 d d c - b 4 0 9 - 7 1 3 4 f f 3 c 3 3 2 f } "   m a : t a x o n o m y M u l t i = " t r u e "   m a : s s p I d = " e 3 8 5 f b 4 0 - 5 2 d 4 - 4 f a e - 9 c 5 b - 3 e 8 f f 8 a 5 8 7 8 e "   m a : t e r m S e t I d = " 0 9 8 1 4 c d 3 - 5 6 8 e - f e 9 0 - 9 8 1 4 - 8 d 6 2 1 f f 8 f b 8 4 "   m a : a n c h o r I d = " f b a 5 4 f b 3 - c 3 e 1 - f e 8 1 - a 7 7 6 - c a 4 b 6 9 1 4 8 c 4 d "   m a : o p e n = " t r u e "   m a : i s K e y w o r d = " f a l s e " >  
 < x s d : c o m p l e x T y p e >  
 < x s d : s e q u e n c e >  
 < x s d : e l e m e n t   r e f = " p c : T e r m s "   m i n O c c u r s = " 0 "   m a x O c c u r s = " 1 " > < / x s d : e l e m e n t >  
 < / x s d : s e q u e n c e >  
 < / x s d : c o m p l e x T y p e >  
 < / x s d : e l e m e n t >  
 < x s d : e l e m e n t   n a m e = " M e d i a S e r v i c e L o c a t i o n "   m a : i n d e x = " 2 6 "   n i l l a b l e = " t r u e "   m a : d i s p l a y N a m e = " L o c a t i o n "   m a : h i d d e n = " t r u e "   m a : i n t e r n a l N a m e = " M e d i a S e r v i c e L o c a t i o n "   m a : r e a d O n l y = " t r u e " >  
 < x s d : s i m p l e T y p e >  
 < x s d : r e s t r i c t i o n   b a s e = " d m s : T e x t " / >  
 < / x s d : s i m p l e T y p e >  
 < / x s d : e l e m e n t >  
 < x s d : e l e m e n t   n a m e = " M e d i a L e n g t h I n S e c o n d s "   m a : i n d e x = " 2 7 "   n i l l a b l e = " t r u e "   m a : d i s p l a y N a m e = " M e d i a L e n g t h I n S e c o n d s "   m a : h i d d e n = " t r u e "   m a : i n t e r n a l N a m e = " M e d i a L e n g t h I n S e c o n d s "   m a : r e a d O n l y = " t r u e " >  
 < x s d : s i m p l e T y p e >  
 < x s d : r e s t r i c t i o n   b a s e = " d m s : U n k n o w n " / >  
 < / x s d : s i m p l e T y p e >  
 < / x s d : e l e m e n t >  
 < x s d : e l e m e n t   n a m e = " B a c k g r o u n d "   m a : i n d e x = " 2 8 "   n i l l a b l e = " t r u e "   m a : d i s p l a y N a m e = " B a c k g r o u n d "   m a : d e f a u l t = " 0 "   m a : f o r m a t = " D r o p d o w n "   m a : i n t e r n a l N a m e = " B a c k g r o u n d " >  
 < x s d : s i m p l e T y p e >  
 < x s d : r e s t r i c t i o n   b a s e = " d m s : B o o l e a n " / >  
 < / x s d : s i m p l e T y p e >  
 < / x s d : e l e m e n t >  
 < / x s d : s c h e m a >  
 < x s d : s c h e m a   t a r g e t N a m e s p a c e = " 1 6 c 0 5 7 2 7 - a a 7 5 - 4 e 4 a - 9 b 5 f - 8 a 8 0 a 1 1 6 5 8 9 1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4 "   n i l l a b l e = " t r u e "   m a : d i s p l a y N a m e = " S h a r e d   W i t h "   m a : h i d d e n = " t r u e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5 "   n i l l a b l e = " t r u e "   m a : d i s p l a y N a m e = " S h a r e d   W i t h   D e t a i l s "   m a : h i d d e n = " t r u e "   m a : i n t e r n a l N a m e = " S h a r e d W i t h D e t a i l s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2 3 0 e 9 d f 3 - b e 6 5 - 4 c 7 3 - a 9 3 b - d 1 2 3 6 e b d 6 7 7 e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T a x C a t c h A l l "   m a : i n d e x = " 2 3 "   n i l l a b l e = " t r u e "   m a : d i s p l a y N a m e = " T a x o n o m y   C a t c h   A l l   C o l u m n "   m a : h i d d e n = " t r u e "   m a : l i s t = " { 3 f 6 b f c b c - 3 d b 3 - 4 a e 6 - b d 7 6 - 3 2 6 f 0 7 9 8 a d 2 8 } "   m a : i n t e r n a l N a m e = " T a x C a t c h A l l "   m a : r e a d O n l y = " f a l s e "   m a : s h o w F i e l d = " C a t c h A l l D a t a "   m a : w e b = " 1 6 c 0 5 7 2 7 - a a 7 5 - 4 e 4 a - 9 b 5 f - 8 a 8 0 a 1 1 6 5 8 9 1 " >  
 < x s d : c o m p l e x T y p e >  
 < x s d : c o m p l e x C o n t e n t >  
 < x s d : e x t e n s i o n   b a s e = " d m s : M u l t i C h o i c e L o o k u p " >  
 < x s d : s e q u e n c e >  
 < x s d : e l e m e n t   n a m e = " V a l u e "   t y p e = " d m s : L o o k u p "   m a x O c c u r s = " u n b o u n d e d "   m i n O c c u r s = " 0 "   n i l l a b l e = " t r u e " / >  
 < / x s d : s e q u e n c e >  
 < / x s d : e x t e n s i o n >  
 < / x s d : c o m p l e x C o n t e n t >  
 < / x s d : c o m p l e x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d i s p l a y N a m e = " C o n t e n t   T y p e " / >  
 < x s d : e l e m e n t   r e f = " d c : t i t l e "   m i n O c c u r s = " 0 "   m a x O c c u r s = " 1 "   m a : i n d e x = " 1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_ i p _ U n i f i e d C o m p l i a n c e P o l i c y U I A c t i o n   x m l n s = " h t t p : / / s c h e m a s . m i c r o s o f t . c o m / s h a r e p o i n t / v 3 "   x s i : n i l = " t r u e " / > < I m a g e   x m l n s = " 7 1 a f 3 2 4 3 - 3 d d 4 - 4 a 8 d - 8 c 0 d - d d 7 6 d a 1 f 0 2 a 5 " > < U r l   x s i : n i l = " t r u e " > < / U r l > < D e s c r i p t i o n   x s i : n i l = " t r u e " > < / D e s c r i p t i o n > < / I m a g e > < S t a t u s   x m l n s = " 7 1 a f 3 2 4 3 - 3 d d 4 - 4 a 8 d - 8 c 0 d - d d 7 6 d a 1 f 0 2 a 5 " > N o t   s t a r t e d < / S t a t u s > < B a c k g r o u n d   x m l n s = " 7 1 a f 3 2 4 3 - 3 d d 4 - 4 a 8 d - 8 c 0 d - d d 7 6 d a 1 f 0 2 a 5 " > f a l s e < / B a c k g r o u n d > < _ i p _ U n i f i e d C o m p l i a n c e P o l i c y P r o p e r t i e s   x m l n s = " h t t p : / / s c h e m a s . m i c r o s o f t . c o m / s h a r e p o i n t / v 3 "   x s i : n i l = " t r u e " / > < I m a g e T a g s T a x H T F i e l d   x m l n s = " 7 1 a f 3 2 4 3 - 3 d d 4 - 4 a 8 d - 8 c 0 d - d d 7 6 d a 1 f 0 2 a 5 " > < T e r m s   x m l n s = " h t t p : / / s c h e m a s . m i c r o s o f t . c o m / o f f i c e / i n f o p a t h / 2 0 0 7 / P a r t n e r C o n t r o l s " > < / T e r m s > < / I m a g e T a g s T a x H T F i e l d > < T a x C a t c h A l l   x m l n s = " 2 3 0 e 9 d f 3 - b e 6 5 - 4 c 7 3 - a 9 3 b - d 1 2 3 6 e b d 6 7 7 e "   x s i : n i l = " t r u e " / > < M e d i a S e r v i c e K e y P o i n t s   x m l n s = " 7 1 a f 3 2 4 3 - 3 d d 4 - 4 a 8 d - 8 c 0 d - d d 7 6 d a 1 f 0 2 a 5 "   x s i : n i l = " t r u e " / > < / d o c u m e n t M a n a g e m e n t > < / p : p r o p e r t i e s > 
</file>

<file path=customXml/itemProps18.xml><?xml version="1.0" encoding="utf-8"?>
<ds:datastoreItem xmlns:ds="http://schemas.openxmlformats.org/officeDocument/2006/customXml" ds:itemID="{614EFF02-EA18-493C-972D-813DB244CB64}">
  <ds:schemaRefs/>
</ds:datastoreItem>
</file>

<file path=customXml/itemProps19.xml><?xml version="1.0" encoding="utf-8"?>
<ds:datastoreItem xmlns:ds="http://schemas.openxmlformats.org/officeDocument/2006/customXml" ds:itemID="{9ACE2AAA-C718-435C-B4E6-95A08ACAC441}">
  <ds:schemaRefs/>
</ds:datastoreItem>
</file>

<file path=customXml/itemProps20.xml><?xml version="1.0" encoding="utf-8"?>
<ds:datastoreItem xmlns:ds="http://schemas.openxmlformats.org/officeDocument/2006/customXml" ds:itemID="{8FBB2F3B-6257-41BB-8B64-5AC7494F274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{979386AB-D2D9-4A44-A690-5FC2AEDBE251}tf56410444_win32</Template>
  <TotalTime>0</TotalTime>
  <Words>1441</Words>
  <Application>WPS 演示</Application>
  <PresentationFormat>宽屏</PresentationFormat>
  <Paragraphs>417</Paragraphs>
  <Slides>21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2" baseType="lpstr">
      <vt:lpstr>Arial</vt:lpstr>
      <vt:lpstr>宋体</vt:lpstr>
      <vt:lpstr>Wingdings</vt:lpstr>
      <vt:lpstr>Microsoft YaHei UI Light</vt:lpstr>
      <vt:lpstr>Gill Sans Nova Light</vt:lpstr>
      <vt:lpstr>Calibri Light</vt:lpstr>
      <vt:lpstr>Microsoft YaHei UI</vt:lpstr>
      <vt:lpstr>Microsoft YaHei UI Light</vt:lpstr>
      <vt:lpstr>Gill Sans Light</vt:lpstr>
      <vt:lpstr>微软雅黑 Light</vt:lpstr>
      <vt:lpstr>Microsoft YaHei UI</vt:lpstr>
      <vt:lpstr>Calibri Light</vt:lpstr>
      <vt:lpstr>华文楷体</vt:lpstr>
      <vt:lpstr>微软雅黑</vt:lpstr>
      <vt:lpstr>仿宋</vt:lpstr>
      <vt:lpstr>黑体</vt:lpstr>
      <vt:lpstr>Source Han Sans CN Regular</vt:lpstr>
      <vt:lpstr>Source Han Sans CN Bold</vt:lpstr>
      <vt:lpstr>Arial Unicode MS</vt:lpstr>
      <vt:lpstr>楷体</vt:lpstr>
      <vt:lpstr>隶书</vt:lpstr>
      <vt:lpstr>华文宋体</vt:lpstr>
      <vt:lpstr>Times New Roman</vt:lpstr>
      <vt:lpstr>华文隶书</vt:lpstr>
      <vt:lpstr>华文行楷</vt:lpstr>
      <vt:lpstr>Yu Gothic UI Light</vt:lpstr>
      <vt:lpstr>华文仿宋</vt:lpstr>
      <vt:lpstr>华文彩云</vt:lpstr>
      <vt:lpstr>华文琥珀</vt:lpstr>
      <vt:lpstr>华文细黑</vt:lpstr>
      <vt:lpstr>Office 主题</vt:lpstr>
      <vt:lpstr>动物的运动 依赖于一定的结构</vt:lpstr>
      <vt:lpstr>教学目标</vt:lpstr>
      <vt:lpstr>活动一：分小组展示预习成果</vt:lpstr>
      <vt:lpstr>脊椎动物依靠运动系统完成多种形式的运动</vt:lpstr>
      <vt:lpstr>PowerPoint 演示文稿</vt:lpstr>
      <vt:lpstr>PowerPoint 演示文稿</vt:lpstr>
      <vt:lpstr>PowerPoint 演示文稿</vt:lpstr>
      <vt:lpstr>活动二：探究关节的结构</vt:lpstr>
      <vt:lpstr>活动三：解剖牛蛙的关节，并仔细观察                              1.肌肉的结构和位置               2.关节的结构</vt:lpstr>
      <vt:lpstr>骨骼肌的结构、位置、作用</vt:lpstr>
      <vt:lpstr>骨骼肌通过什么结构附着在几根骨骼上还是附着在关节上？在运动过程中它发挥什么作用？</vt:lpstr>
      <vt:lpstr>活动四：尝试构建肘关节模型并完成屈肘和伸肘动作</vt:lpstr>
      <vt:lpstr>运动的产生</vt:lpstr>
      <vt:lpstr>PowerPoint 演示文稿</vt:lpstr>
      <vt:lpstr>PowerPoint 演示文稿</vt:lpstr>
      <vt:lpstr>PowerPoint 演示文稿</vt:lpstr>
      <vt:lpstr>思维训练-概念模型建构</vt:lpstr>
      <vt:lpstr>谢谢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动物的运动 依赖于一定的结构</dc:title>
  <dc:creator>丽 韩</dc:creator>
  <cp:lastModifiedBy>荷荷</cp:lastModifiedBy>
  <cp:revision>65</cp:revision>
  <dcterms:created xsi:type="dcterms:W3CDTF">2023-11-01T02:55:00Z</dcterms:created>
  <dcterms:modified xsi:type="dcterms:W3CDTF">2023-11-23T00:28:57Z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74CCBECECC7144E7A7209338C5C4CF1A_12</vt:lpwstr>
  </property>
  <property fmtid="{D5CDD505-2E9C-101B-9397-08002B2CF9AE}" pid="4" name="KSOProductBuildVer">
    <vt:lpwstr>2052-12.1.0.15712</vt:lpwstr>
  </property>
</Properties>
</file>