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8"/>
  </p:notesMasterIdLst>
  <p:sldIdLst>
    <p:sldId id="291" r:id="rId4"/>
    <p:sldId id="262" r:id="rId5"/>
    <p:sldId id="265" r:id="rId6"/>
    <p:sldId id="323" r:id="rId7"/>
    <p:sldId id="266" r:id="rId9"/>
    <p:sldId id="325" r:id="rId10"/>
    <p:sldId id="326" r:id="rId11"/>
    <p:sldId id="269" r:id="rId12"/>
    <p:sldId id="327" r:id="rId13"/>
    <p:sldId id="328" r:id="rId14"/>
    <p:sldId id="332" r:id="rId15"/>
    <p:sldId id="331" r:id="rId16"/>
    <p:sldId id="333" r:id="rId17"/>
    <p:sldId id="334" r:id="rId18"/>
    <p:sldId id="335" r:id="rId19"/>
    <p:sldId id="284" r:id="rId20"/>
    <p:sldId id="317" r:id="rId21"/>
    <p:sldId id="338" r:id="rId22"/>
    <p:sldId id="340" r:id="rId23"/>
    <p:sldId id="339" r:id="rId24"/>
    <p:sldId id="343" r:id="rId25"/>
    <p:sldId id="346" r:id="rId26"/>
    <p:sldId id="344" r:id="rId27"/>
    <p:sldId id="347" r:id="rId28"/>
    <p:sldId id="348" r:id="rId29"/>
    <p:sldId id="341" r:id="rId30"/>
    <p:sldId id="273" r:id="rId31"/>
    <p:sldId id="349" r:id="rId32"/>
    <p:sldId id="356" r:id="rId33"/>
    <p:sldId id="285" r:id="rId34"/>
    <p:sldId id="314" r:id="rId35"/>
    <p:sldId id="316" r:id="rId36"/>
    <p:sldId id="361" r:id="rId37"/>
    <p:sldId id="342" r:id="rId38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5" userDrawn="1">
          <p15:clr>
            <a:srgbClr val="A4A3A4"/>
          </p15:clr>
        </p15:guide>
        <p15:guide id="2" pos="37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6314" autoAdjust="0"/>
  </p:normalViewPr>
  <p:slideViewPr>
    <p:cSldViewPr snapToGrid="0" showGuides="1">
      <p:cViewPr varScale="1">
        <p:scale>
          <a:sx n="108" d="100"/>
          <a:sy n="108" d="100"/>
        </p:scale>
        <p:origin x="762" y="114"/>
      </p:cViewPr>
      <p:guideLst>
        <p:guide orient="horz" pos="2325"/>
        <p:guide pos="37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230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ECE6-7102-4FA7-961A-95351E370A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91085-2AFC-4D39-ACB6-7CA16D08B8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 smtClean="0"/>
              <a:t>https://www.ypppt.com/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3791085-2AFC-4D39-ACB6-7CA16D08B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hyperlink" Target="http://www.1ppt.com/moban/" TargetMode="Externa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35" y="-245963"/>
            <a:ext cx="1949035" cy="1509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047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>
            <p:custDataLst>
              <p:tags r:id="rId10"/>
            </p:custDataLst>
          </p:nvPr>
        </p:nvSpPr>
        <p:spPr>
          <a:xfrm>
            <a:off x="1653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smtClean="0">
                <a:solidFill>
                  <a:prstClr val="black"/>
                </a:solidFill>
                <a:ea typeface="微软雅黑" panose="020B0503020204020204" pitchFamily="34" charset="-122"/>
                <a:hlinkClick r:id="rId11"/>
              </a:rPr>
              <a:t>PPT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  <a:hlinkClick r:id="rId11"/>
              </a:rPr>
              <a:t>模板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7DCBB-C108-4FF8-9195-D22E0E97A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67FF4-8D6E-4EFE-B3B5-2ED7421CD5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4.png"/><Relationship Id="rId17" Type="http://schemas.openxmlformats.org/officeDocument/2006/relationships/tags" Target="../tags/tag69.xml"/><Relationship Id="rId16" Type="http://schemas.openxmlformats.org/officeDocument/2006/relationships/image" Target="../media/image3.jpeg"/><Relationship Id="rId15" Type="http://schemas.openxmlformats.org/officeDocument/2006/relationships/tags" Target="../tags/tag68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80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fallOve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6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8.png"/><Relationship Id="rId21" Type="http://schemas.microsoft.com/office/2007/relationships/media" Target="../media/media1.mp4"/><Relationship Id="rId20" Type="http://schemas.openxmlformats.org/officeDocument/2006/relationships/video" Target="../media/media1.mp4"/><Relationship Id="rId2" Type="http://schemas.openxmlformats.org/officeDocument/2006/relationships/tags" Target="../tags/tag81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tags" Target="../tags/tag1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4.png"/><Relationship Id="rId3" Type="http://schemas.openxmlformats.org/officeDocument/2006/relationships/tags" Target="../tags/tag15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slide" Target="slide29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11.jpeg"/><Relationship Id="rId7" Type="http://schemas.openxmlformats.org/officeDocument/2006/relationships/tags" Target="../tags/tag101.xml"/><Relationship Id="rId6" Type="http://schemas.openxmlformats.org/officeDocument/2006/relationships/image" Target="../media/image10.jpeg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9.png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8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image" Target="../media/image15.png"/><Relationship Id="rId15" Type="http://schemas.openxmlformats.org/officeDocument/2006/relationships/tags" Target="../tags/tag105.xml"/><Relationship Id="rId14" Type="http://schemas.openxmlformats.org/officeDocument/2006/relationships/image" Target="../media/image14.jpeg"/><Relationship Id="rId13" Type="http://schemas.openxmlformats.org/officeDocument/2006/relationships/tags" Target="../tags/tag104.xml"/><Relationship Id="rId12" Type="http://schemas.openxmlformats.org/officeDocument/2006/relationships/image" Target="../media/image13.jpeg"/><Relationship Id="rId11" Type="http://schemas.openxmlformats.org/officeDocument/2006/relationships/tags" Target="../tags/tag103.xml"/><Relationship Id="rId10" Type="http://schemas.openxmlformats.org/officeDocument/2006/relationships/image" Target="../media/image12.jpeg"/><Relationship Id="rId1" Type="http://schemas.openxmlformats.org/officeDocument/2006/relationships/tags" Target="../tags/tag9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9" Type="http://schemas.openxmlformats.org/officeDocument/2006/relationships/tags" Target="../tags/tag188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../media/image31.png"/><Relationship Id="rId3" Type="http://schemas.openxmlformats.org/officeDocument/2006/relationships/tags" Target="../tags/tag193.xml"/><Relationship Id="rId2" Type="http://schemas.openxmlformats.org/officeDocument/2006/relationships/image" Target="../media/image30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9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6.jpeg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image" Target="../media/image34.png"/><Relationship Id="rId1" Type="http://schemas.openxmlformats.org/officeDocument/2006/relationships/tags" Target="../tags/tag20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14.xml"/><Relationship Id="rId1" Type="http://schemas.openxmlformats.org/officeDocument/2006/relationships/tags" Target="../tags/tag20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10" Type="http://schemas.openxmlformats.org/officeDocument/2006/relationships/tags" Target="../tags/tag223.xml"/><Relationship Id="rId1" Type="http://schemas.openxmlformats.org/officeDocument/2006/relationships/tags" Target="../tags/tag2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5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6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20240508084656"/>
          <p:cNvPicPr>
            <a:picLocks noChangeAspect="1"/>
          </p:cNvPicPr>
          <p:nvPr/>
        </p:nvPicPr>
        <p:blipFill>
          <a:blip r:embed="rId1"/>
          <a:srcRect l="7404" t="1444" r="9704" b="33926"/>
          <a:stretch>
            <a:fillRect/>
          </a:stretch>
        </p:blipFill>
        <p:spPr>
          <a:xfrm>
            <a:off x="7890510" y="0"/>
            <a:ext cx="4279900" cy="5501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14471" y="3008594"/>
            <a:ext cx="1159583" cy="491562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1110406" y="640319"/>
            <a:ext cx="6807714" cy="2184198"/>
            <a:chOff x="3092876" y="1237219"/>
            <a:chExt cx="6807714" cy="2184198"/>
          </a:xfrm>
        </p:grpSpPr>
        <p:sp>
          <p:nvSpPr>
            <p:cNvPr id="30" name="任意多边形 29"/>
            <p:cNvSpPr/>
            <p:nvPr>
              <p:custDataLst>
                <p:tags r:id="rId5"/>
              </p:custDataLst>
            </p:nvPr>
          </p:nvSpPr>
          <p:spPr>
            <a:xfrm>
              <a:off x="7723617" y="1237219"/>
              <a:ext cx="2176973" cy="2017675"/>
            </a:xfrm>
            <a:custGeom>
              <a:avLst/>
              <a:gdLst>
                <a:gd name="connsiteX0" fmla="*/ 999202 w 2176973"/>
                <a:gd name="connsiteY0" fmla="*/ 0 h 2017675"/>
                <a:gd name="connsiteX1" fmla="*/ 2176973 w 2176973"/>
                <a:gd name="connsiteY1" fmla="*/ 1172077 h 2017675"/>
                <a:gd name="connsiteX2" fmla="*/ 1832012 w 2176973"/>
                <a:gd name="connsiteY2" fmla="*/ 2000860 h 2017675"/>
                <a:gd name="connsiteX3" fmla="*/ 1813421 w 2176973"/>
                <a:gd name="connsiteY3" fmla="*/ 2017675 h 2017675"/>
                <a:gd name="connsiteX4" fmla="*/ 1793849 w 2176973"/>
                <a:gd name="connsiteY4" fmla="*/ 2001062 h 2017675"/>
                <a:gd name="connsiteX5" fmla="*/ 1817297 w 2176973"/>
                <a:gd name="connsiteY5" fmla="*/ 1980030 h 2017675"/>
                <a:gd name="connsiteX6" fmla="*/ 2156259 w 2176973"/>
                <a:gd name="connsiteY6" fmla="*/ 1172395 h 2017675"/>
                <a:gd name="connsiteX7" fmla="*/ 998969 w 2176973"/>
                <a:gd name="connsiteY7" fmla="*/ 30227 h 2017675"/>
                <a:gd name="connsiteX8" fmla="*/ 39326 w 2176973"/>
                <a:gd name="connsiteY8" fmla="*/ 533798 h 2017675"/>
                <a:gd name="connsiteX9" fmla="*/ 21950 w 2176973"/>
                <a:gd name="connsiteY9" fmla="*/ 562027 h 2017675"/>
                <a:gd name="connsiteX10" fmla="*/ 0 w 2176973"/>
                <a:gd name="connsiteY10" fmla="*/ 553740 h 2017675"/>
                <a:gd name="connsiteX11" fmla="*/ 22576 w 2176973"/>
                <a:gd name="connsiteY11" fmla="*/ 516758 h 2017675"/>
                <a:gd name="connsiteX12" fmla="*/ 999202 w 2176973"/>
                <a:gd name="connsiteY12" fmla="*/ 0 h 201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6973" h="2017675">
                  <a:moveTo>
                    <a:pt x="999202" y="0"/>
                  </a:moveTo>
                  <a:cubicBezTo>
                    <a:pt x="1649667" y="0"/>
                    <a:pt x="2176973" y="524757"/>
                    <a:pt x="2176973" y="1172077"/>
                  </a:cubicBezTo>
                  <a:cubicBezTo>
                    <a:pt x="2176973" y="1495737"/>
                    <a:pt x="2045147" y="1788756"/>
                    <a:pt x="1832012" y="2000860"/>
                  </a:cubicBezTo>
                  <a:lnTo>
                    <a:pt x="1813421" y="2017675"/>
                  </a:lnTo>
                  <a:lnTo>
                    <a:pt x="1793849" y="2001062"/>
                  </a:lnTo>
                  <a:lnTo>
                    <a:pt x="1817297" y="1980030"/>
                  </a:lnTo>
                  <a:cubicBezTo>
                    <a:pt x="2026725" y="1773338"/>
                    <a:pt x="2156259" y="1487796"/>
                    <a:pt x="2156259" y="1172395"/>
                  </a:cubicBezTo>
                  <a:cubicBezTo>
                    <a:pt x="2156259" y="541593"/>
                    <a:pt x="1638123" y="30227"/>
                    <a:pt x="998969" y="30227"/>
                  </a:cubicBezTo>
                  <a:cubicBezTo>
                    <a:pt x="599498" y="30227"/>
                    <a:pt x="247299" y="229979"/>
                    <a:pt x="39326" y="533798"/>
                  </a:cubicBezTo>
                  <a:lnTo>
                    <a:pt x="21950" y="562027"/>
                  </a:lnTo>
                  <a:lnTo>
                    <a:pt x="0" y="553740"/>
                  </a:lnTo>
                  <a:lnTo>
                    <a:pt x="22576" y="516758"/>
                  </a:lnTo>
                  <a:cubicBezTo>
                    <a:pt x="234230" y="204983"/>
                    <a:pt x="592662" y="0"/>
                    <a:pt x="999202" y="0"/>
                  </a:cubicBezTo>
                  <a:close/>
                </a:path>
              </a:pathLst>
            </a:custGeom>
            <a:solidFill>
              <a:srgbClr val="F75B62"/>
            </a:solidFill>
            <a:ln w="19050">
              <a:solidFill>
                <a:srgbClr val="F75B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6"/>
              </p:custDataLst>
            </p:nvPr>
          </p:nvSpPr>
          <p:spPr>
            <a:xfrm>
              <a:off x="3092876" y="2406687"/>
              <a:ext cx="627888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6000" smtClean="0">
                  <a:solidFill>
                    <a:schemeClr val="tx2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鸟类的生殖与发育</a:t>
              </a:r>
              <a:endParaRPr lang="zh-CN" altLang="en-US" sz="6000" smtClean="0">
                <a:solidFill>
                  <a:schemeClr val="tx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7"/>
              </p:custDataLst>
            </p:nvPr>
          </p:nvSpPr>
          <p:spPr>
            <a:xfrm>
              <a:off x="7574071" y="1796019"/>
              <a:ext cx="208661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smtClean="0"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第二十一章</a:t>
              </a:r>
              <a:endParaRPr lang="zh-CN" altLang="en-US" sz="2800" smtClean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8"/>
            </p:custDataLst>
          </p:nvPr>
        </p:nvGrpSpPr>
        <p:grpSpPr>
          <a:xfrm>
            <a:off x="2312782" y="3904872"/>
            <a:ext cx="3756062" cy="1095137"/>
            <a:chOff x="4330812" y="4221903"/>
            <a:chExt cx="3756062" cy="1095137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170383" y="4221903"/>
              <a:ext cx="1916491" cy="1095137"/>
            </a:xfrm>
            <a:prstGeom prst="rect">
              <a:avLst/>
            </a:prstGeom>
          </p:spPr>
        </p:pic>
        <p:grpSp>
          <p:nvGrpSpPr>
            <p:cNvPr id="43" name="组合 42"/>
            <p:cNvGrpSpPr/>
            <p:nvPr>
              <p:custDataLst>
                <p:tags r:id="rId11"/>
              </p:custDataLst>
            </p:nvPr>
          </p:nvGrpSpPr>
          <p:grpSpPr>
            <a:xfrm>
              <a:off x="4330812" y="4793709"/>
              <a:ext cx="1608260" cy="54566"/>
              <a:chOff x="4330812" y="4709301"/>
              <a:chExt cx="1608260" cy="54566"/>
            </a:xfrm>
          </p:grpSpPr>
          <p:sp>
            <p:nvSpPr>
              <p:cNvPr id="35" name="椭圆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330812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565501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72907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椭圆 37"/>
              <p:cNvSpPr/>
              <p:nvPr>
                <p:custDataLst>
                  <p:tags r:id="rId15"/>
                </p:custDataLst>
              </p:nvPr>
            </p:nvSpPr>
            <p:spPr>
              <a:xfrm>
                <a:off x="5000292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椭圆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5234981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椭圆 39"/>
              <p:cNvSpPr/>
              <p:nvPr>
                <p:custDataLst>
                  <p:tags r:id="rId17"/>
                </p:custDataLst>
              </p:nvPr>
            </p:nvSpPr>
            <p:spPr>
              <a:xfrm>
                <a:off x="5442387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椭圆 40"/>
              <p:cNvSpPr/>
              <p:nvPr>
                <p:custDataLst>
                  <p:tags r:id="rId18"/>
                </p:custDataLst>
              </p:nvPr>
            </p:nvSpPr>
            <p:spPr>
              <a:xfrm>
                <a:off x="5677100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>
                <p:custDataLst>
                  <p:tags r:id="rId19"/>
                </p:custDataLst>
              </p:nvPr>
            </p:nvSpPr>
            <p:spPr>
              <a:xfrm>
                <a:off x="5884506" y="4709301"/>
                <a:ext cx="54566" cy="5456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" name="韩丽作品鸟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43570" y="5601970"/>
            <a:ext cx="2669540" cy="520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2925" y="6026700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武进淹城初级中学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韩丽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7035" y="5981065"/>
            <a:ext cx="10896600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FF0000"/>
                </a:solidFill>
              </a:rPr>
              <a:t>鸟卵内贮存丰富的营养物质，供胚胎发育的需要；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796925" y="510540"/>
            <a:ext cx="10698480" cy="831850"/>
          </a:xfrm>
          <a:prstGeom prst="roundRect">
            <a:avLst/>
          </a:prstGeom>
          <a:noFill/>
          <a:ln w="28575">
            <a:noFill/>
          </a:ln>
        </p:spPr>
        <p:txBody>
          <a:bodyPr wrap="square" anchor="t" anchorCtr="0">
            <a:noAutofit/>
          </a:bodyPr>
          <a:lstStyle/>
          <a:p>
            <a:pPr marL="457200" indent="-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32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与青蛙卵相比，鸟卵的结构使</a:t>
            </a:r>
            <a:r>
              <a:rPr lang="zh-CN" altLang="en-US" sz="32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鸟类更适于在陆地上繁殖</a:t>
            </a:r>
            <a:endParaRPr lang="zh-CN" altLang="en-US" sz="32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b="7169"/>
          <a:stretch>
            <a:fillRect/>
          </a:stretch>
        </p:blipFill>
        <p:spPr>
          <a:xfrm rot="5400000">
            <a:off x="1809750" y="781050"/>
            <a:ext cx="2579370" cy="397764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/>
          <a:srcRect l="4694" t="11120" r="7563" b="8870"/>
          <a:stretch>
            <a:fillRect/>
          </a:stretch>
        </p:blipFill>
        <p:spPr>
          <a:xfrm>
            <a:off x="5851525" y="1480820"/>
            <a:ext cx="4044315" cy="2579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07035" y="4263390"/>
            <a:ext cx="9641205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FF0000"/>
                </a:solidFill>
              </a:rPr>
              <a:t>卵壳、卵壳膜的保护可以减少水分的散失；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7035" y="4824095"/>
            <a:ext cx="10896600" cy="1272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FF0000"/>
                </a:solidFill>
              </a:rPr>
              <a:t>气孔、气室的存在有利于进行气体交换，保证细胞生命活动及胚胎发育对气体的</a:t>
            </a:r>
            <a:r>
              <a:rPr lang="zh-CN" altLang="en-US" sz="3200" b="1" dirty="0">
                <a:solidFill>
                  <a:srgbClr val="FF0000"/>
                </a:solidFill>
              </a:rPr>
              <a:t>需求。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07645" y="4263390"/>
            <a:ext cx="11219815" cy="2498090"/>
          </a:xfrm>
          <a:prstGeom prst="roundRect">
            <a:avLst/>
          </a:prstGeom>
          <a:noFill/>
          <a:ln w="28575">
            <a:solidFill>
              <a:srgbClr val="A18B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344295" y="50800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学习目标</a:t>
            </a:r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一</a:t>
            </a:r>
            <a:endParaRPr lang="zh-CN" altLang="en-US" sz="3600" b="1" dirty="0">
              <a:solidFill>
                <a:schemeClr val="accent1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633855" y="1153160"/>
            <a:ext cx="8714740" cy="1528445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ctr" anchorCtr="0">
            <a:no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描述鸟类的生殖和发育过程。</a:t>
            </a:r>
            <a:endParaRPr lang="zh-CN" altLang="en-US" sz="4000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4355" y="3716655"/>
            <a:ext cx="78079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、鸟类的生殖方式及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特点。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5210810" y="2797810"/>
            <a:ext cx="966470" cy="1008380"/>
          </a:xfrm>
          <a:prstGeom prst="downArrow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1" animBg="1"/>
      <p:bldP spid="3" grpId="0" bldLvl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活动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二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 rot="3274">
            <a:off x="1520825" y="998220"/>
            <a:ext cx="9027795" cy="147002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根据你的生活经验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及课本</a:t>
            </a:r>
            <a:r>
              <a:rPr lang="en-US" altLang="zh-CN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27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页，说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一说鸟类的生殖方式及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特点</a:t>
            </a:r>
            <a:endParaRPr lang="zh-CN" altLang="en-US" sz="3200">
              <a:solidFill>
                <a:srgbClr val="1C1C1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0190" y="3136815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pitchFamily="34" charset="-122"/>
              </a:rPr>
              <a:t>生殖方式：</a:t>
            </a:r>
            <a:endParaRPr lang="zh-CN" altLang="en-US" sz="32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9245" y="467288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pitchFamily="34" charset="-122"/>
              </a:rPr>
              <a:t>生殖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pitchFamily="34" charset="-122"/>
              </a:rPr>
              <a:t>特点：</a:t>
            </a:r>
            <a:endParaRPr lang="zh-CN" altLang="en-US" sz="32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92905" y="3136815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有性生殖</a:t>
            </a:r>
            <a:endParaRPr lang="zh-CN" altLang="en-US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47515" y="467288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体内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受精</a:t>
            </a:r>
            <a:endParaRPr lang="zh-CN" altLang="en-US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17365" y="541202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卵生</a:t>
            </a:r>
            <a:endParaRPr lang="zh-CN" altLang="en-US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341110" y="2529840"/>
            <a:ext cx="5130165" cy="335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344295" y="50800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学习目标一</a:t>
            </a:r>
            <a:endParaRPr lang="zh-CN" altLang="en-US" sz="3600" b="1" dirty="0">
              <a:solidFill>
                <a:schemeClr val="accent1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633855" y="1153160"/>
            <a:ext cx="8714740" cy="1528445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ctr" anchorCtr="0">
            <a:no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描述鸟类的生殖和发育过程。</a:t>
            </a:r>
            <a:endParaRPr lang="zh-CN" altLang="en-US" sz="4000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4355" y="3716655"/>
            <a:ext cx="78079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、鸟类的发育过程。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5210810" y="2797810"/>
            <a:ext cx="966470" cy="1008380"/>
          </a:xfrm>
          <a:prstGeom prst="downArrow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1" animBg="1"/>
      <p:bldP spid="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八年级生物下册 鸟的生殖和发育 鸟卵的发育过程 教学资源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7195" y="1111250"/>
            <a:ext cx="10838815" cy="5230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035" y="323850"/>
            <a:ext cx="5102225" cy="6451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鸡卵发育过程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344295" y="50800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学习目标</a:t>
            </a:r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二</a:t>
            </a:r>
            <a:endParaRPr lang="zh-CN" altLang="en-US" sz="3600" b="1" dirty="0">
              <a:solidFill>
                <a:schemeClr val="accent1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633855" y="1153160"/>
            <a:ext cx="8714740" cy="983615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ctr" anchorCtr="0">
            <a:no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描述早成鸟和晚成鸟的区别并</a:t>
            </a:r>
            <a:r>
              <a: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举例。</a:t>
            </a:r>
            <a:endParaRPr lang="zh-CN" altLang="en-US" sz="4000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R-C"/>
          <p:cNvPicPr>
            <a:picLocks noChangeAspect="1"/>
          </p:cNvPicPr>
          <p:nvPr/>
        </p:nvPicPr>
        <p:blipFill>
          <a:blip r:embed="rId1"/>
          <a:srcRect l="6604" r="17936"/>
          <a:stretch>
            <a:fillRect/>
          </a:stretch>
        </p:blipFill>
        <p:spPr>
          <a:xfrm>
            <a:off x="103505" y="2205355"/>
            <a:ext cx="5386070" cy="4652645"/>
          </a:xfrm>
          <a:prstGeom prst="rect">
            <a:avLst/>
          </a:prstGeom>
        </p:spPr>
      </p:pic>
      <p:pic>
        <p:nvPicPr>
          <p:cNvPr id="5" name="图片 4" descr="{9A5F6BD7-9B5C-44a0-A794-50BD37B8D680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935" y="2205355"/>
            <a:ext cx="6000115" cy="46532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活动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三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93565" y="2257425"/>
            <a:ext cx="1012190" cy="6451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鸡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15930" y="2205355"/>
            <a:ext cx="1341120" cy="6451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鹦鹉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1" animBg="1"/>
      <p:bldP spid="110" grpId="0"/>
      <p:bldP spid="32770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矩形 31846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299335" y="718820"/>
            <a:ext cx="5343525" cy="6711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比较早成鸟和晚成鸟</a:t>
            </a:r>
            <a:endParaRPr lang="zh-CN" altLang="en-US" sz="3600" b="1" kern="1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18467" name="表格 31846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67213" y="1582316"/>
          <a:ext cx="8904605" cy="4539615"/>
        </p:xfrm>
        <a:graphic>
          <a:graphicData uri="http://schemas.openxmlformats.org/drawingml/2006/table">
            <a:tbl>
              <a:tblPr/>
              <a:tblGrid>
                <a:gridCol w="1872208"/>
                <a:gridCol w="3353435"/>
                <a:gridCol w="3678962"/>
              </a:tblGrid>
              <a:tr h="677863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早成鸟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晚成鸟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眼</a:t>
                      </a:r>
                      <a:endParaRPr lang="zh-CN" altLang="en-US" sz="32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2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绒羽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 wrap="square"/>
                    <a:lstStyle/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腿、足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食物</a:t>
                      </a: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来源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3160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常见</a:t>
                      </a:r>
                      <a:r>
                        <a:rPr lang="zh-CN" altLang="en-US" sz="3200" b="1" i="0" u="none" kern="120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类型</a:t>
                      </a:r>
                      <a:endParaRPr lang="zh-CN" altLang="en-US" sz="3200" b="1" i="0" u="none" kern="120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497" name="文本框 31849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24613" y="2318916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已睁开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498" name="文本框 31849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15563" y="231828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没有睁开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499" name="文本框 31849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53213" y="3004716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稠密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0" name="文本框 31849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18701" y="3004081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很少，甚至裸露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1" name="文本框 31850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29413" y="3690516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有力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2" name="文本框 31850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63213" y="3690516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无力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3" name="文本框 31850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3826" y="433504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自行觅食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4" name="文本框 31850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506013" y="4376316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亲鸟喂养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5" name="文本框 31850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73830" y="5201285"/>
            <a:ext cx="3130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鸡鸭鹅、大雁、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天鹅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8506" name="文本框 31850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41536" y="5062751"/>
            <a:ext cx="331152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家鸽、麻雀、燕子、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老鹰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总结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提升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8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8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8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8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8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8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8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8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8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8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8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8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97" grpId="0"/>
      <p:bldP spid="318498" grpId="0"/>
      <p:bldP spid="318499" grpId="0"/>
      <p:bldP spid="318500" grpId="0"/>
      <p:bldP spid="318501" grpId="0"/>
      <p:bldP spid="318502" grpId="0"/>
      <p:bldP spid="318503" grpId="0"/>
      <p:bldP spid="318504" grpId="0"/>
      <p:bldP spid="318505" grpId="0"/>
      <p:bldP spid="3185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4690" y="2989580"/>
            <a:ext cx="11164570" cy="3336925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/>
              <a:t>早成鸟类：</a:t>
            </a:r>
            <a:endParaRPr lang="zh-CN" altLang="en-US"/>
          </a:p>
          <a:p>
            <a:pPr marL="0" indent="0">
              <a:lnSpc>
                <a:spcPct val="130000"/>
              </a:lnSpc>
              <a:buNone/>
            </a:pPr>
            <a:r>
              <a:rPr lang="en-US" altLang="zh-CN"/>
              <a:t>       </a:t>
            </a:r>
            <a:r>
              <a:rPr lang="zh-CN" altLang="en-US"/>
              <a:t>主要是较原始的走禽、地栖鸟类和游禽类，如鸵鸟、企鹅、潜鸟目、鸡形目、雁形目、鹤形目等鸟类。早成雏是地栖种类提高成活率的一种适应。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总结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提升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690" y="878205"/>
            <a:ext cx="10849610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>
                <a:sym typeface="+mn-ea"/>
              </a:rPr>
              <a:t>       </a:t>
            </a:r>
            <a:r>
              <a:rPr lang="zh-CN" altLang="en-US" sz="3200" b="1">
                <a:solidFill>
                  <a:schemeClr val="accent1"/>
                </a:solidFill>
                <a:sym typeface="+mn-ea"/>
              </a:rPr>
              <a:t>幼鸟的早成性和晚成性，是长期自然选择的结果，凡筑巢隐蔽而安全，或亲鸟凶猛足可以护卫幼雏的鸟类，其雏鸟多属晚成性。</a:t>
            </a:r>
            <a:endParaRPr lang="zh-CN" altLang="en-US" sz="32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540" y="26661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拓展资料阅读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59815"/>
            <a:ext cx="10515600" cy="3620135"/>
          </a:xfrm>
        </p:spPr>
        <p:txBody>
          <a:bodyPr/>
          <a:p>
            <a:pPr>
              <a:lnSpc>
                <a:spcPct val="140000"/>
              </a:lnSpc>
            </a:pPr>
            <a:r>
              <a:rPr lang="zh-CN" altLang="en-US">
                <a:sym typeface="+mn-ea"/>
              </a:rPr>
              <a:t> 晚成鸟：</a:t>
            </a:r>
            <a:endParaRPr lang="zh-CN" altLang="en-US">
              <a:sym typeface="+mn-ea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>
                <a:sym typeface="+mn-ea"/>
              </a:rPr>
              <a:t>       </a:t>
            </a:r>
            <a:r>
              <a:rPr lang="zh-CN" altLang="en-US">
                <a:sym typeface="+mn-ea"/>
              </a:rPr>
              <a:t>鸟蛋小，卵黄少，导致雏鸟胚胎发育不完善，致使出壳后必须留巢由亲鸟哺育，继续完成后期发育。而这期间，一个安全的鸟巢就格外重要。晚成鸟的巢比较精巧牢固，也比较隐蔽严密，尽管巢外动荡不安，生活在巢中的幼鸟却安然无恙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总结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提升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2830" y="4488180"/>
            <a:ext cx="1005332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早成鸟和晚成鸟相比，哪种类型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雏鸟的成活率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高？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5133340"/>
            <a:ext cx="10516235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30000"/>
              </a:lnSpc>
              <a:buNone/>
            </a:pPr>
            <a:r>
              <a:rPr lang="en-US" altLang="zh-CN" sz="3200">
                <a:sym typeface="+mn-ea"/>
              </a:rPr>
              <a:t>       </a:t>
            </a:r>
            <a:r>
              <a:rPr lang="zh-CN" altLang="en-US" sz="3200" b="1">
                <a:solidFill>
                  <a:srgbClr val="0070C0"/>
                </a:solidFill>
                <a:sym typeface="+mn-ea"/>
              </a:rPr>
              <a:t>早成鸟卵与雏的死亡率均比晚成鸟高得多，因而产卵数目亦多 。</a:t>
            </a:r>
            <a:endParaRPr lang="zh-CN" altLang="en-US" sz="32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540" y="26661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拓展资料阅读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344295" y="50800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学习目标</a:t>
            </a:r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三</a:t>
            </a:r>
            <a:endParaRPr lang="zh-CN" altLang="en-US" sz="3600" b="1" dirty="0">
              <a:solidFill>
                <a:schemeClr val="accent1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556895" y="1153160"/>
            <a:ext cx="10447655" cy="1928495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ctr" anchorCtr="0">
            <a:no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36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认同鸟类与人类的关系，确立保护自然和爱鸟护鸟的态度责任。</a:t>
            </a:r>
            <a:endParaRPr lang="zh-CN" altLang="en-US" sz="3600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2858770"/>
            <a:ext cx="100926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你能说说鸟类对于人类、对于自然界的作用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吗？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11860" y="4170680"/>
            <a:ext cx="489140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提供肉、蛋及其他产品</a:t>
            </a:r>
            <a:endParaRPr lang="zh-CN" altLang="en-US" sz="3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11860" y="4808855"/>
            <a:ext cx="5692140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对人类文明有影响（如</a:t>
            </a:r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hlinkClick r:id="rId3" action="ppaction://hlinksldjump"/>
              </a:rPr>
              <a:t>鸟图腾</a:t>
            </a:r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、艺术</a:t>
            </a:r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文明）</a:t>
            </a:r>
            <a:endParaRPr lang="zh-CN" altLang="en-US" sz="3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911860" y="5939790"/>
            <a:ext cx="489140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利于科学研究（如</a:t>
            </a:r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飞行器）</a:t>
            </a:r>
            <a:endParaRPr lang="zh-CN" altLang="en-US" sz="3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949440" y="4170680"/>
            <a:ext cx="489140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捕食维持食物链稳定</a:t>
            </a:r>
            <a:endParaRPr lang="zh-CN" altLang="en-US" sz="3200" b="1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949440" y="4867275"/>
            <a:ext cx="489140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控制</a:t>
            </a:r>
            <a:r>
              <a:rPr lang="zh-CN" altLang="en-US" sz="3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森林害虫</a:t>
            </a:r>
            <a:endParaRPr lang="zh-CN" altLang="en-US" sz="3200" b="1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18655" y="5529580"/>
            <a:ext cx="489140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利于植物种子的传播</a:t>
            </a:r>
            <a:endParaRPr lang="zh-CN" altLang="en-US" sz="3200" b="1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1" animBg="1"/>
      <p:bldP spid="2" grpId="0"/>
      <p:bldP spid="110" grpId="0"/>
      <p:bldP spid="32770" grpId="2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036695" y="264795"/>
            <a:ext cx="4436745" cy="970915"/>
            <a:chOff x="4036492" y="789585"/>
            <a:chExt cx="4119016" cy="971179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4036492" y="789585"/>
              <a:ext cx="4119016" cy="971179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 rot="3274">
              <a:off x="4519952" y="998500"/>
              <a:ext cx="3235325" cy="55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000" b="1"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鸟类的生殖</a:t>
              </a:r>
              <a:r>
                <a:rPr lang="zh-CN" altLang="en-US" sz="3000" b="1"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行为</a:t>
              </a:r>
              <a:endParaRPr lang="zh-CN" altLang="en-US" sz="3000" b="1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</p:txBody>
        </p:sp>
      </p:grpSp>
      <p:pic>
        <p:nvPicPr>
          <p:cNvPr id="4" name="图片 3" descr="timg-9.jpe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" b="6421"/>
          <a:stretch>
            <a:fillRect/>
          </a:stretch>
        </p:blipFill>
        <p:spPr>
          <a:xfrm>
            <a:off x="4466590" y="1478280"/>
            <a:ext cx="3368675" cy="21875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图片 15" descr="u=2664196649,1090593818&amp;fm=15&amp;gp=0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3"/>
          <a:stretch>
            <a:fillRect/>
          </a:stretch>
        </p:blipFill>
        <p:spPr>
          <a:xfrm>
            <a:off x="723900" y="1478915"/>
            <a:ext cx="2828290" cy="2186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 descr="timg-3.jpe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35" y="1402715"/>
            <a:ext cx="2861310" cy="2306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图片 8" descr="u=415701917,1878696156&amp;fm=15&amp;gp=0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90" y="4336415"/>
            <a:ext cx="3368675" cy="2138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 descr="timg-10.jpe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" y="4337050"/>
            <a:ext cx="2828925" cy="2137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211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749665" y="4336415"/>
            <a:ext cx="2846070" cy="2137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35890" y="1849755"/>
            <a:ext cx="7200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筑巢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5" name="标题 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56385" y="1761381"/>
            <a:ext cx="701279" cy="10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求偶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3" name="标题 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155444" y="1659146"/>
            <a:ext cx="702469" cy="10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交配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5" name="标题 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35761" y="4592846"/>
            <a:ext cx="702469" cy="104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产卵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7" name="标题 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3901440" y="4344035"/>
            <a:ext cx="655955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孵卵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8" name="标题 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flipH="1">
            <a:off x="8155305" y="4442460"/>
            <a:ext cx="875665" cy="119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育雏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9475" y="769620"/>
            <a:ext cx="10515600" cy="1231265"/>
          </a:xfrm>
        </p:spPr>
        <p:txBody>
          <a:bodyPr/>
          <a:p>
            <a:r>
              <a:rPr lang="zh-CN" altLang="en-US" sz="3200"/>
              <a:t>一、构建关于鸟类的生殖与发育的知识框架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学以致用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785495" y="3147695"/>
            <a:ext cx="10515600" cy="2639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/>
              <a:t>二、尝试做一个鸟卵的物理模型</a:t>
            </a:r>
            <a:endParaRPr lang="zh-CN" altLang="en-US" sz="3200"/>
          </a:p>
          <a:p>
            <a:pPr marL="0" indent="0">
              <a:buNone/>
            </a:pPr>
            <a:r>
              <a:rPr lang="en-US" altLang="zh-CN" sz="3200"/>
              <a:t>1.</a:t>
            </a:r>
            <a:r>
              <a:rPr lang="zh-CN" altLang="en-US" sz="3200"/>
              <a:t>说说你将选择哪些材料来制作模型？尝试阐述你的理由。</a:t>
            </a:r>
            <a:endParaRPr lang="zh-CN" altLang="en-US" sz="3200"/>
          </a:p>
          <a:p>
            <a:endParaRPr lang="zh-CN" altLang="en-US" sz="3200"/>
          </a:p>
          <a:p>
            <a:pPr marL="0" indent="0">
              <a:buNone/>
            </a:pPr>
            <a:r>
              <a:rPr lang="en-US" altLang="zh-CN" sz="3200"/>
              <a:t>2.</a:t>
            </a:r>
            <a:r>
              <a:rPr lang="zh-CN" altLang="en-US" sz="3200"/>
              <a:t>以小组为单位课后制作模型。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7785" y="2035810"/>
            <a:ext cx="10515600" cy="1325563"/>
          </a:xfrm>
        </p:spPr>
        <p:txBody>
          <a:bodyPr/>
          <a:p>
            <a:r>
              <a:rPr lang="zh-CN" altLang="en-US"/>
              <a:t>关于鸟类你还想了解哪些</a:t>
            </a:r>
            <a:r>
              <a:rPr lang="zh-CN" altLang="en-US"/>
              <a:t>知识？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课后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兴趣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78710" y="6090920"/>
            <a:ext cx="777875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今日推荐好书：其实你不懂进化论</a:t>
            </a:r>
            <a:endParaRPr lang="zh-CN" altLang="en-US" sz="32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/>
          <p:nvPr>
            <p:ph idx="1"/>
          </p:nvPr>
        </p:nvSpPr>
        <p:spPr>
          <a:xfrm>
            <a:off x="980440" y="1344295"/>
            <a:ext cx="10515600" cy="4351338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/>
              <a:t>最小的鸟卵：</a:t>
            </a:r>
            <a:endParaRPr lang="zh-CN" altLang="en-US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/>
              <a:t>南美洲的一种蜂鸟，卵长径不足</a:t>
            </a:r>
            <a:r>
              <a:rPr lang="en-US" altLang="zh-CN"/>
              <a:t>10</a:t>
            </a:r>
            <a:r>
              <a:rPr lang="zh-CN" altLang="en-US"/>
              <a:t>毫米，最小的仅重</a:t>
            </a:r>
            <a:r>
              <a:rPr lang="en-US" altLang="zh-CN"/>
              <a:t>0.2</a:t>
            </a:r>
            <a:r>
              <a:rPr lang="zh-CN" altLang="en-US"/>
              <a:t>克。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最大的鸟卵：</a:t>
            </a:r>
            <a:endParaRPr lang="zh-CN" altLang="en-US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/>
              <a:t>已灭绝的象鸟卵，卵径</a:t>
            </a:r>
            <a:r>
              <a:rPr lang="en-US" altLang="zh-CN"/>
              <a:t>34</a:t>
            </a:r>
            <a:r>
              <a:rPr lang="zh-CN" altLang="en-US"/>
              <a:t>厘米×</a:t>
            </a:r>
            <a:r>
              <a:rPr lang="en-US" altLang="zh-CN"/>
              <a:t>24</a:t>
            </a:r>
            <a:r>
              <a:rPr lang="zh-CN" altLang="en-US"/>
              <a:t>厘米，重约</a:t>
            </a:r>
            <a:r>
              <a:rPr lang="en-US" altLang="zh-CN"/>
              <a:t>9000</a:t>
            </a:r>
            <a:r>
              <a:rPr lang="zh-CN" altLang="en-US"/>
              <a:t>克。</a:t>
            </a:r>
            <a:endParaRPr lang="zh-CN" altLang="en-US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/>
              <a:t>现存的为非洲鸵鸟卵，卵长径</a:t>
            </a:r>
            <a:r>
              <a:rPr lang="en-US" altLang="zh-CN"/>
              <a:t>18-20</a:t>
            </a:r>
            <a:r>
              <a:rPr lang="zh-CN" altLang="en-US"/>
              <a:t>厘米，宽径</a:t>
            </a:r>
            <a:r>
              <a:rPr lang="en-US" altLang="zh-CN"/>
              <a:t>14-15</a:t>
            </a:r>
            <a:r>
              <a:rPr lang="zh-CN" altLang="en-US"/>
              <a:t>厘米，重约</a:t>
            </a:r>
            <a:r>
              <a:rPr lang="en-US" altLang="zh-CN"/>
              <a:t>1400-1700</a:t>
            </a:r>
            <a:r>
              <a:rPr lang="zh-CN" altLang="en-US"/>
              <a:t>克。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61110" y="409490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知识小百科</a:t>
            </a:r>
            <a:endParaRPr lang="zh-CN" altLang="en-US" sz="36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20221208_23095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0.000000" end="757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2790" y="1201420"/>
            <a:ext cx="10869295" cy="5307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61110" y="409490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知识小百科</a:t>
            </a:r>
            <a:endParaRPr lang="zh-CN" altLang="en-US" sz="36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/>
          <p:nvPr>
            <p:ph idx="1"/>
          </p:nvPr>
        </p:nvSpPr>
        <p:spPr>
          <a:xfrm>
            <a:off x="788035" y="1454785"/>
            <a:ext cx="10515600" cy="556895"/>
          </a:xfrm>
        </p:spPr>
        <p:txBody>
          <a:bodyPr/>
          <a:p>
            <a:r>
              <a:rPr lang="zh-CN" altLang="en-US"/>
              <a:t>鸟卵的孵化期</a:t>
            </a:r>
            <a:r>
              <a:rPr lang="zh-CN" altLang="en-US"/>
              <a:t>长短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61110" y="409490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知识小百科</a:t>
            </a:r>
            <a:endParaRPr lang="zh-CN" altLang="en-US" sz="36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92430" y="2190750"/>
          <a:ext cx="1118997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235"/>
                <a:gridCol w="1372235"/>
                <a:gridCol w="1842135"/>
                <a:gridCol w="1877060"/>
                <a:gridCol w="1280795"/>
                <a:gridCol w="1718310"/>
                <a:gridCol w="1727200"/>
              </a:tblGrid>
              <a:tr h="1066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/>
                        <a:t>  </a:t>
                      </a:r>
                      <a:r>
                        <a:rPr lang="zh-CN" altLang="en-US" sz="3200"/>
                        <a:t>鸟名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蜂鸟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鸽子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鹌鹑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鸡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鹅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鸵鸟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066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孵化时间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2周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15-18天</a:t>
                      </a:r>
                      <a:endParaRPr lang="zh-CN" altLang="en-US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/>
                        <a:t>16-19天</a:t>
                      </a:r>
                      <a:endParaRPr lang="zh-CN" altLang="en-US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21天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28-35天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3200"/>
                        <a:t>42-45天</a:t>
                      </a:r>
                      <a:endParaRPr lang="zh-CN" altLang="en-US" sz="3200"/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内容占位符 1"/>
          <p:cNvSpPr/>
          <p:nvPr/>
        </p:nvSpPr>
        <p:spPr>
          <a:xfrm>
            <a:off x="1130300" y="4888865"/>
            <a:ext cx="10515600" cy="556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卵越大，孵化期越长</a:t>
            </a:r>
            <a:endParaRPr lang="zh-CN" alt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0670" y="1308100"/>
            <a:ext cx="10515600" cy="1325563"/>
          </a:xfrm>
        </p:spPr>
        <p:txBody>
          <a:bodyPr/>
          <a:p>
            <a:r>
              <a:rPr lang="zh-CN" altLang="en-US" sz="3600"/>
              <a:t>为什么不同的鸟卵颜色</a:t>
            </a:r>
            <a:r>
              <a:rPr lang="zh-CN" altLang="en-US" sz="3600"/>
              <a:t>不同？</a:t>
            </a:r>
            <a:endParaRPr lang="zh-CN" altLang="en-US" sz="3600"/>
          </a:p>
        </p:txBody>
      </p:sp>
      <p:sp>
        <p:nvSpPr>
          <p:cNvPr id="4" name="文本框 3"/>
          <p:cNvSpPr txBox="1"/>
          <p:nvPr/>
        </p:nvSpPr>
        <p:spPr>
          <a:xfrm>
            <a:off x="1261110" y="409490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知识小百科</a:t>
            </a:r>
            <a:endParaRPr lang="zh-CN" altLang="en-US" sz="36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圆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9460" y="1099820"/>
            <a:ext cx="5339080" cy="42005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886065" y="1303020"/>
            <a:ext cx="1246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谢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74760" y="2644170"/>
            <a:ext cx="1246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谢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34785" y="2754630"/>
            <a:ext cx="2339975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4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When a cigarette falls in love with a match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7121" y="4408255"/>
            <a:ext cx="1412668" cy="109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rippl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图片 26316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4305" r="14557" b="20947"/>
          <a:stretch>
            <a:fillRect/>
          </a:stretch>
        </p:blipFill>
        <p:spPr bwMode="auto">
          <a:xfrm>
            <a:off x="165100" y="979488"/>
            <a:ext cx="76676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文本框 26317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00988" y="1138238"/>
            <a:ext cx="20891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  白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3172" name="文本框 2631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00988" y="1728788"/>
            <a:ext cx="21605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胚  盘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3173" name="文本框 26317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29550" y="2212975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卵壳膜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3174" name="文本框 26317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34313" y="2860675"/>
            <a:ext cx="1568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  室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3175" name="文本框 26317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829550" y="3436938"/>
            <a:ext cx="2087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 带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3176" name="文本框 26317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29550" y="4013200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  黄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3177" name="文本框 26317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80350" y="4660900"/>
            <a:ext cx="2252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卵黄膜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3178" name="文本框 26317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858125" y="5337175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  壳</a:t>
            </a:r>
            <a:endParaRPr lang="zh-CN" altLang="en-US" sz="2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490" name="直接连接符 26317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384800" y="5624513"/>
            <a:ext cx="2447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8" name="文本框 15367"/>
          <p:cNvSpPr txBox="1"/>
          <p:nvPr>
            <p:custDataLst>
              <p:tags r:id="rId12"/>
            </p:custDataLst>
          </p:nvPr>
        </p:nvSpPr>
        <p:spPr>
          <a:xfrm>
            <a:off x="9122410" y="3406140"/>
            <a:ext cx="1937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固定卵黄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9" name="文本框 15368"/>
          <p:cNvSpPr txBox="1"/>
          <p:nvPr>
            <p:custDataLst>
              <p:tags r:id="rId13"/>
            </p:custDataLst>
          </p:nvPr>
        </p:nvSpPr>
        <p:spPr>
          <a:xfrm>
            <a:off x="9122410" y="1727200"/>
            <a:ext cx="28600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胚胎发育部位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文本框 15364"/>
          <p:cNvSpPr txBox="1"/>
          <p:nvPr>
            <p:custDataLst>
              <p:tags r:id="rId14"/>
            </p:custDataLst>
          </p:nvPr>
        </p:nvSpPr>
        <p:spPr>
          <a:xfrm>
            <a:off x="9122410" y="2830195"/>
            <a:ext cx="1937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提供氧气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7" name="文本框 15366"/>
          <p:cNvSpPr txBox="1"/>
          <p:nvPr>
            <p:custDataLst>
              <p:tags r:id="rId15"/>
            </p:custDataLst>
          </p:nvPr>
        </p:nvSpPr>
        <p:spPr>
          <a:xfrm>
            <a:off x="9122410" y="3982085"/>
            <a:ext cx="1937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提供营养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366" name="文本框 15365"/>
          <p:cNvSpPr txBox="1"/>
          <p:nvPr>
            <p:custDataLst>
              <p:tags r:id="rId16"/>
            </p:custDataLst>
          </p:nvPr>
        </p:nvSpPr>
        <p:spPr>
          <a:xfrm>
            <a:off x="9122410" y="1138555"/>
            <a:ext cx="3135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保护、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水分、营养</a:t>
            </a:r>
            <a:endParaRPr kumimoji="0" lang="zh-CN" altLang="en-US" sz="2800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9122410" y="5308600"/>
            <a:ext cx="28606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保护内部物质、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透气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8"/>
            </p:custDataLst>
          </p:nvPr>
        </p:nvSpPr>
        <p:spPr>
          <a:xfrm>
            <a:off x="9122410" y="2223135"/>
            <a:ext cx="2566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保护、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透气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9"/>
            </p:custDataLst>
          </p:nvPr>
        </p:nvSpPr>
        <p:spPr>
          <a:xfrm>
            <a:off x="9122410" y="4659630"/>
            <a:ext cx="1937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</a:t>
            </a:r>
            <a:endParaRPr kumimoji="0" lang="zh-CN" altLang="en-US" sz="2800" kern="1200" cap="none" spc="0" normalizeH="0" baseline="0" noProof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69" grpId="0"/>
      <p:bldP spid="15365" grpId="0"/>
      <p:bldP spid="153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8205" y="1708150"/>
            <a:ext cx="4123690" cy="34417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50100" y="1685925"/>
            <a:ext cx="4459605" cy="36449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" name="TextBox 8"/>
          <p:cNvSpPr txBox="1"/>
          <p:nvPr>
            <p:custDataLst>
              <p:tags r:id="rId5"/>
            </p:custDataLst>
          </p:nvPr>
        </p:nvSpPr>
        <p:spPr>
          <a:xfrm>
            <a:off x="7879080" y="5471795"/>
            <a:ext cx="3397250" cy="52197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胚盘小、颜色浅</a:t>
            </a:r>
            <a:r>
              <a:rPr lang="zh-CN" altLang="en-US" sz="2800" u="sng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100" u="sng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</a:t>
            </a:r>
            <a:endParaRPr lang="zh-CN" altLang="en-US" sz="21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TextBox 8"/>
          <p:cNvSpPr txBox="1"/>
          <p:nvPr>
            <p:custDataLst>
              <p:tags r:id="rId6"/>
            </p:custDataLst>
          </p:nvPr>
        </p:nvSpPr>
        <p:spPr>
          <a:xfrm>
            <a:off x="1303655" y="5412105"/>
            <a:ext cx="3348990" cy="52197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胚盘大、颜色深 </a:t>
            </a:r>
            <a:r>
              <a:rPr lang="zh-CN" altLang="en-US" sz="2800" u="sng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100" u="sng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</a:t>
            </a:r>
            <a:endParaRPr lang="zh-CN" altLang="en-US" sz="21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2181225" y="3130550"/>
            <a:ext cx="1593850" cy="1280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7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8884285" y="3429000"/>
            <a:ext cx="610870" cy="7473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7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2181225" y="6026785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受精的卵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469948" y="6026785"/>
            <a:ext cx="22148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未受精的卵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7895" y="408855"/>
            <a:ext cx="4064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 b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知识小百科</a:t>
            </a:r>
            <a:endParaRPr lang="zh-CN" altLang="en-US" sz="3600" b="1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1315" y="408940"/>
            <a:ext cx="10515600" cy="901700"/>
          </a:xfrm>
        </p:spPr>
        <p:txBody>
          <a:bodyPr/>
          <a:p>
            <a:r>
              <a:rPr lang="zh-CN" altLang="en-US" sz="3600"/>
              <a:t>如何辨别一枚鸟卵是否受精？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5" grpId="0" bldLvl="0" animBg="1"/>
      <p:bldP spid="16" grpId="0" bldLvl="0" animBg="1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9135" y="2506345"/>
            <a:ext cx="10515600" cy="4351338"/>
          </a:xfrm>
        </p:spPr>
        <p:txBody>
          <a:bodyPr/>
          <a:p>
            <a:pPr>
              <a:lnSpc>
                <a:spcPct val="110000"/>
              </a:lnSpc>
            </a:pPr>
            <a:r>
              <a:rPr lang="zh-CN" altLang="en-US"/>
              <a:t>历史上更为出名的鸟图腾是殷商的“天命玄鸟”，《诗经·商颂》中玄鸟篇：“天命玄鸟，降而生商，宅殷土芒芒。”玄鸟，黑色的鸟。一说是燕子，一说是乌鸦，一说是凤凰的雏形，还有说是猫头鹰的，总归是鸟的一种。《商颂》一般被认为是商王室后人周代诸侯宋国的祭祀先祖之诗篇。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商人自以为是玄鸟的后代，《史记·殷本纪》记载，商的先祖契的母亲简狄和另外两名女子到河边洗浴，看见一只玄鸟下了一个蛋，便将蛋吞食下去，结果便有了身孕，从而生下了契。</a:t>
            </a:r>
            <a:endParaRPr lang="zh-CN" altLang="en-US"/>
          </a:p>
        </p:txBody>
      </p:sp>
      <p:pic>
        <p:nvPicPr>
          <p:cNvPr id="4" name="图片 3" descr="v2-5ac4ecabdda00188840326e2f12d233b_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6580" y="95250"/>
            <a:ext cx="3390900" cy="2495550"/>
          </a:xfrm>
          <a:prstGeom prst="rect">
            <a:avLst/>
          </a:prstGeom>
        </p:spPr>
      </p:pic>
      <p:pic>
        <p:nvPicPr>
          <p:cNvPr id="5" name="图片 4" descr="v2-fa6f4590008326e9341e35585d6c7678_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05" y="95250"/>
            <a:ext cx="2990850" cy="2510155"/>
          </a:xfrm>
          <a:prstGeom prst="rect">
            <a:avLst/>
          </a:prstGeom>
        </p:spPr>
      </p:pic>
      <p:sp>
        <p:nvSpPr>
          <p:cNvPr id="7" name="左箭头 6">
            <a:hlinkClick r:id="rId3" action="ppaction://hlinksldjump"/>
          </p:cNvPr>
          <p:cNvSpPr/>
          <p:nvPr/>
        </p:nvSpPr>
        <p:spPr>
          <a:xfrm>
            <a:off x="10640060" y="6146800"/>
            <a:ext cx="490220" cy="41719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312568" y="1329075"/>
            <a:ext cx="2808312" cy="1296144"/>
          </a:xfrm>
          <a:prstGeom prst="rect">
            <a:avLst/>
          </a:prstGeom>
          <a:noFill/>
          <a:ln w="38100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8640" y="1659255"/>
            <a:ext cx="72009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筑巢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5" name="虚尾箭头 4"/>
          <p:cNvSpPr/>
          <p:nvPr>
            <p:custDataLst>
              <p:tags r:id="rId3"/>
            </p:custDataLst>
          </p:nvPr>
        </p:nvSpPr>
        <p:spPr>
          <a:xfrm>
            <a:off x="3808512" y="2019186"/>
            <a:ext cx="289322" cy="2159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0560" y="1659146"/>
            <a:ext cx="701279" cy="10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求偶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2" name="虚尾箭头 11"/>
          <p:cNvSpPr/>
          <p:nvPr>
            <p:custDataLst>
              <p:tags r:id="rId5"/>
            </p:custDataLst>
          </p:nvPr>
        </p:nvSpPr>
        <p:spPr>
          <a:xfrm>
            <a:off x="5032648" y="2019186"/>
            <a:ext cx="288131" cy="2159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36704" y="1659146"/>
            <a:ext cx="702469" cy="10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交配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4" name="虚尾箭头 13"/>
          <p:cNvSpPr/>
          <p:nvPr>
            <p:custDataLst>
              <p:tags r:id="rId7"/>
            </p:custDataLst>
          </p:nvPr>
        </p:nvSpPr>
        <p:spPr>
          <a:xfrm>
            <a:off x="6256784" y="2019186"/>
            <a:ext cx="288131" cy="2159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44816" y="1659146"/>
            <a:ext cx="702469" cy="104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产卵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6" name="虚尾箭头 15"/>
          <p:cNvSpPr/>
          <p:nvPr>
            <p:custDataLst>
              <p:tags r:id="rId9"/>
            </p:custDataLst>
          </p:nvPr>
        </p:nvSpPr>
        <p:spPr>
          <a:xfrm>
            <a:off x="7264896" y="2019186"/>
            <a:ext cx="288131" cy="2159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标题 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>
            <a:off x="7677785" y="1396365"/>
            <a:ext cx="655955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孵卵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8" name="标题 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>
            <a:off x="8704580" y="1431925"/>
            <a:ext cx="875665" cy="119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育雏</a:t>
            </a:r>
            <a:endParaRPr lang="zh-CN" altLang="en-US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9" name="AutoShap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373370" y="2625090"/>
            <a:ext cx="487045" cy="79248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3">
              <a:lumMod val="75000"/>
            </a:schemeClr>
          </a:solidFill>
          <a:ln w="19050">
            <a:noFill/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3600" smtClean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标题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58845" y="3110865"/>
            <a:ext cx="6121400" cy="85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 2" panose="05020102010507070707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</a:rPr>
              <a:t>鸟类生殖发育必须过程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虚尾箭头 29"/>
          <p:cNvSpPr/>
          <p:nvPr>
            <p:custDataLst>
              <p:tags r:id="rId14"/>
            </p:custDataLst>
          </p:nvPr>
        </p:nvSpPr>
        <p:spPr>
          <a:xfrm>
            <a:off x="8345016" y="2019186"/>
            <a:ext cx="288131" cy="2159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845820" y="4598670"/>
            <a:ext cx="58070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eaLnBrk="0" hangingPunct="0">
              <a:lnSpc>
                <a:spcPct val="150000"/>
              </a:lnSpc>
              <a:spcBef>
                <a:spcPct val="20000"/>
              </a:spcBef>
              <a:buFont typeface="Wingdings 2" panose="05020102010507070707" charset="0"/>
              <a:buNone/>
            </a:pPr>
            <a:r>
              <a:rPr lang="en-US" altLang="zh-CN" sz="280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80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一种既不筑巢，产卵也后不孵卵，更不育雏的鸟</a:t>
            </a:r>
            <a:r>
              <a:rPr lang="en-US" altLang="zh-CN" sz="280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杜鹃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R-C (1)"/>
          <p:cNvPicPr>
            <a:picLocks noChangeAspect="1"/>
          </p:cNvPicPr>
          <p:nvPr/>
        </p:nvPicPr>
        <p:blipFill>
          <a:blip r:embed="rId16"/>
          <a:srcRect l="10605" t="14056" r="20371" b="23065"/>
          <a:stretch>
            <a:fillRect/>
          </a:stretch>
        </p:blipFill>
        <p:spPr>
          <a:xfrm>
            <a:off x="7032625" y="3853815"/>
            <a:ext cx="5159375" cy="300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19" grpId="0" bldLvl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21917" y="222456"/>
            <a:ext cx="1007183" cy="954173"/>
          </a:xfrm>
          <a:prstGeom prst="rect">
            <a:avLst/>
          </a:prstGeom>
        </p:spPr>
      </p:pic>
      <p:sp>
        <p:nvSpPr>
          <p:cNvPr id="4" name="Rectangle 3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97865" y="1493520"/>
            <a:ext cx="11493500" cy="4523105"/>
          </a:xfr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鸟类的生殖与发育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生殖行为：求偶、交配、产卵、筑巢、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孵卵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、育雏等行为。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生殖特点：体内受精，卵生。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鸡卵的结构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鸡卵的发育过程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早成鸟和晚成鸟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线连接符 10"/>
          <p:cNvCxnSpPr/>
          <p:nvPr>
            <p:custDataLst>
              <p:tags r:id="rId4"/>
            </p:custDataLst>
          </p:nvPr>
        </p:nvCxnSpPr>
        <p:spPr>
          <a:xfrm>
            <a:off x="1602160" y="1179860"/>
            <a:ext cx="2160240" cy="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>
            <p:custDataLst>
              <p:tags r:id="rId5"/>
            </p:custDataLst>
          </p:nvPr>
        </p:nvCxnSpPr>
        <p:spPr>
          <a:xfrm flipH="1">
            <a:off x="2178224" y="459780"/>
            <a:ext cx="8384" cy="92772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1674168" y="675804"/>
            <a:ext cx="432048" cy="360040"/>
          </a:xfrm>
          <a:prstGeom prst="ellipse">
            <a:avLst/>
          </a:prstGeom>
          <a:solidFill>
            <a:srgbClr val="FF9900"/>
          </a:solidFill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2322240" y="531788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kumimoji="1" lang="zh-CN" altLang="en-US" sz="4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21917" y="222456"/>
            <a:ext cx="1007183" cy="954173"/>
          </a:xfrm>
          <a:prstGeom prst="rect">
            <a:avLst/>
          </a:prstGeom>
        </p:spPr>
      </p:pic>
      <p:sp>
        <p:nvSpPr>
          <p:cNvPr id="4" name="Rectangle 3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97865" y="1493520"/>
            <a:ext cx="11493500" cy="5262245"/>
          </a:xfr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鸡卵中能发育成小鸡的结构是（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卵白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卵黄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胚盘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鸟卵中，能为胚胎发育提供养料的是（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A.卵白      B.系带     C.卵黄       D.气室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家鸽的生殖特点是（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A.体内受精，胎生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B.体内受精，卵生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C.体外受精，胎生       D.体外受精，卵生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线连接符 10"/>
          <p:cNvCxnSpPr/>
          <p:nvPr>
            <p:custDataLst>
              <p:tags r:id="rId4"/>
            </p:custDataLst>
          </p:nvPr>
        </p:nvCxnSpPr>
        <p:spPr>
          <a:xfrm>
            <a:off x="1602160" y="1179860"/>
            <a:ext cx="2160240" cy="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>
            <p:custDataLst>
              <p:tags r:id="rId5"/>
            </p:custDataLst>
          </p:nvPr>
        </p:nvCxnSpPr>
        <p:spPr>
          <a:xfrm flipH="1">
            <a:off x="2178224" y="459780"/>
            <a:ext cx="8384" cy="92772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1674168" y="675804"/>
            <a:ext cx="432048" cy="360040"/>
          </a:xfrm>
          <a:prstGeom prst="ellipse">
            <a:avLst/>
          </a:prstGeom>
          <a:solidFill>
            <a:srgbClr val="FF9900"/>
          </a:solidFill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2322195" y="531495"/>
            <a:ext cx="4075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kumimoji="1" lang="zh-CN" altLang="en-US" sz="4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261735" y="1518920"/>
            <a:ext cx="10382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D</a:t>
            </a:r>
            <a:endParaRPr lang="en-US" altLang="zh-CN" sz="5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7066915" y="2721610"/>
            <a:ext cx="1145540" cy="1136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AC</a:t>
            </a:r>
            <a:endParaRPr lang="en-US" altLang="zh-CN" sz="5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4347845" y="4074795"/>
            <a:ext cx="10382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B</a:t>
            </a:r>
            <a:endParaRPr lang="en-US" altLang="zh-CN" sz="5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21917" y="222456"/>
            <a:ext cx="1007183" cy="954173"/>
          </a:xfrm>
          <a:prstGeom prst="rect">
            <a:avLst/>
          </a:prstGeom>
        </p:spPr>
      </p:pic>
      <p:sp>
        <p:nvSpPr>
          <p:cNvPr id="4" name="Rectangle 3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97865" y="1493520"/>
            <a:ext cx="11493500" cy="5908040"/>
          </a:xfr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下列诗句或成语中，不包含生殖现象的是（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探花峡蝶深深见，点水蜻蜓款款飞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螳螂捕蝉黄雀在后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桃花香里说丰年，听取蛙声一片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几处早莺争暖树，谁家新燕啄春泥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鸟类的生殖与青蛙的相比（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A.受精卵数量较多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B.能离开水进行胚胎发育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精卵在体外受精      D.受精卵内有营养物质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SzPct val="70000"/>
              <a:buFont typeface="Wingdings 2" panose="05020102010507070707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线连接符 10"/>
          <p:cNvCxnSpPr/>
          <p:nvPr>
            <p:custDataLst>
              <p:tags r:id="rId4"/>
            </p:custDataLst>
          </p:nvPr>
        </p:nvCxnSpPr>
        <p:spPr>
          <a:xfrm>
            <a:off x="1602160" y="1179860"/>
            <a:ext cx="2160240" cy="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>
            <p:custDataLst>
              <p:tags r:id="rId5"/>
            </p:custDataLst>
          </p:nvPr>
        </p:nvCxnSpPr>
        <p:spPr>
          <a:xfrm flipH="1">
            <a:off x="2178224" y="459780"/>
            <a:ext cx="8384" cy="927720"/>
          </a:xfrm>
          <a:prstGeom prst="line">
            <a:avLst/>
          </a:prstGeom>
          <a:ln w="28575" cmpd="sng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1674168" y="675804"/>
            <a:ext cx="432048" cy="360040"/>
          </a:xfrm>
          <a:prstGeom prst="ellipse">
            <a:avLst/>
          </a:prstGeom>
          <a:solidFill>
            <a:srgbClr val="FF9900"/>
          </a:solidFill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2322195" y="531495"/>
            <a:ext cx="4075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kumimoji="1" lang="zh-CN" altLang="en-US" sz="40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768590" y="1493520"/>
            <a:ext cx="10382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B</a:t>
            </a:r>
            <a:endParaRPr lang="en-US" altLang="zh-CN" sz="5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252085" y="4658360"/>
            <a:ext cx="1145540" cy="1136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BD</a:t>
            </a:r>
            <a:endParaRPr lang="en-US" altLang="zh-CN" sz="5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7" name="New picture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531600" y="11163300"/>
            <a:ext cx="342900" cy="2540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40513_1807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" y="613410"/>
            <a:ext cx="5057775" cy="5790565"/>
          </a:xfrm>
          <a:prstGeom prst="rect">
            <a:avLst/>
          </a:prstGeom>
        </p:spPr>
      </p:pic>
      <p:pic>
        <p:nvPicPr>
          <p:cNvPr id="3" name="图片 2" descr="IMG_20240513_1808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55" y="549275"/>
            <a:ext cx="5205095" cy="58547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14265" y="1035050"/>
            <a:ext cx="3241040" cy="1644650"/>
            <a:chOff x="7739" y="1630"/>
            <a:chExt cx="5104" cy="2590"/>
          </a:xfrm>
        </p:grpSpPr>
        <p:sp>
          <p:nvSpPr>
            <p:cNvPr id="27" name="标注: 弯曲线形 26"/>
            <p:cNvSpPr/>
            <p:nvPr/>
          </p:nvSpPr>
          <p:spPr>
            <a:xfrm>
              <a:off x="7739" y="1630"/>
              <a:ext cx="2938" cy="852"/>
            </a:xfrm>
            <a:prstGeom prst="borderCallout2">
              <a:avLst>
                <a:gd name="adj1" fmla="val 75744"/>
                <a:gd name="adj2" fmla="val 1036"/>
                <a:gd name="adj3" fmla="val 74522"/>
                <a:gd name="adj4" fmla="val -1402"/>
                <a:gd name="adj5" fmla="val 301056"/>
                <a:gd name="adj6" fmla="val -10142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气室</a:t>
              </a:r>
              <a:endPara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0699" y="2122"/>
              <a:ext cx="2144" cy="2098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6" name="标注: 弯曲线形 25"/>
          <p:cNvSpPr/>
          <p:nvPr/>
        </p:nvSpPr>
        <p:spPr>
          <a:xfrm>
            <a:off x="4805045" y="2388235"/>
            <a:ext cx="1988820" cy="593725"/>
          </a:xfrm>
          <a:prstGeom prst="borderCallout2">
            <a:avLst>
              <a:gd name="adj1" fmla="val 71764"/>
              <a:gd name="adj2" fmla="val 157950"/>
              <a:gd name="adj3" fmla="val 51443"/>
              <a:gd name="adj4" fmla="val 99808"/>
              <a:gd name="adj5" fmla="val 51229"/>
              <a:gd name="adj6" fmla="val 99265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内</a:t>
            </a: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卵壳膜</a:t>
            </a:r>
            <a:endParaRPr lang="zh-CN" altLang="en-US" sz="320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689475" y="3429000"/>
            <a:ext cx="3312160" cy="683260"/>
            <a:chOff x="7385" y="5400"/>
            <a:chExt cx="5216" cy="1076"/>
          </a:xfrm>
        </p:grpSpPr>
        <p:sp>
          <p:nvSpPr>
            <p:cNvPr id="25" name="标注: 弯曲线形 24"/>
            <p:cNvSpPr/>
            <p:nvPr/>
          </p:nvSpPr>
          <p:spPr>
            <a:xfrm>
              <a:off x="7385" y="5400"/>
              <a:ext cx="3496" cy="1077"/>
            </a:xfrm>
            <a:prstGeom prst="borderCallout2">
              <a:avLst>
                <a:gd name="adj1" fmla="val 47833"/>
                <a:gd name="adj2" fmla="val -689"/>
                <a:gd name="adj3" fmla="val 43112"/>
                <a:gd name="adj4" fmla="val -6677"/>
                <a:gd name="adj5" fmla="val 115413"/>
                <a:gd name="adj6" fmla="val -16624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320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外</a:t>
              </a:r>
              <a:r>
                <a:rPr lang="zh-CN" altLang="en-US" sz="320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卵壳膜</a:t>
              </a:r>
              <a:endPara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10899" y="5940"/>
              <a:ext cx="1702" cy="297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4914265" y="5203825"/>
            <a:ext cx="3188970" cy="544830"/>
            <a:chOff x="7739" y="8195"/>
            <a:chExt cx="5022" cy="858"/>
          </a:xfrm>
        </p:grpSpPr>
        <p:sp>
          <p:nvSpPr>
            <p:cNvPr id="15" name="标注: 弯曲线形 14"/>
            <p:cNvSpPr/>
            <p:nvPr/>
          </p:nvSpPr>
          <p:spPr>
            <a:xfrm>
              <a:off x="7739" y="8195"/>
              <a:ext cx="2780" cy="859"/>
            </a:xfrm>
            <a:prstGeom prst="borderCallout2">
              <a:avLst>
                <a:gd name="adj1" fmla="val 49177"/>
                <a:gd name="adj2" fmla="val -25396"/>
                <a:gd name="adj3" fmla="val 52549"/>
                <a:gd name="adj4" fmla="val -3828"/>
                <a:gd name="adj5" fmla="val 47697"/>
                <a:gd name="adj6" fmla="val -10814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320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卵壳</a:t>
              </a:r>
              <a:endPara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0519" y="8557"/>
              <a:ext cx="2243" cy="8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鸡蛋结构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39010" y="264795"/>
            <a:ext cx="8670925" cy="632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344295" y="508000"/>
            <a:ext cx="3221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accent1"/>
                </a:solidFill>
                <a:latin typeface="汉仪雪君体简" panose="02010600000101010101" charset="-122"/>
                <a:ea typeface="汉仪雪君体简" panose="02010600000101010101" charset="-122"/>
              </a:rPr>
              <a:t>学习目标一</a:t>
            </a:r>
            <a:endParaRPr lang="zh-CN" altLang="en-US" sz="3600" b="1" dirty="0">
              <a:solidFill>
                <a:schemeClr val="accent1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633855" y="1153160"/>
            <a:ext cx="8714740" cy="1528445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ctr" anchorCtr="0">
            <a:no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描述鸟类的生殖和发育过程。</a:t>
            </a:r>
            <a:endParaRPr lang="zh-CN" altLang="en-US" sz="4000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4355" y="3716655"/>
            <a:ext cx="78079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一、认识鸟卵的结构及特点。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5210810" y="2797810"/>
            <a:ext cx="966470" cy="1008380"/>
          </a:xfrm>
          <a:prstGeom prst="downArrow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1" animBg="1"/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 rot="3274">
            <a:off x="3115310" y="346710"/>
            <a:ext cx="50806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探究实验：观察</a:t>
            </a:r>
            <a:r>
              <a:rPr lang="zh-CN" altLang="en-US" sz="320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鸟卵的结构</a:t>
            </a:r>
            <a:endParaRPr lang="zh-CN" altLang="en-US" sz="3200">
              <a:solidFill>
                <a:srgbClr val="1C1C1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424" name="文本框 60423"/>
          <p:cNvSpPr txBox="1"/>
          <p:nvPr>
            <p:custDataLst>
              <p:tags r:id="rId2"/>
            </p:custDataLst>
          </p:nvPr>
        </p:nvSpPr>
        <p:spPr>
          <a:xfrm>
            <a:off x="806450" y="1062355"/>
            <a:ext cx="9698990" cy="1210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实验目的</a:t>
            </a:r>
            <a:r>
              <a:rPr lang="zh-CN" altLang="en-US" sz="28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8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观察鸟卵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，认识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鸟卵的结构特点。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06450" y="2335530"/>
            <a:ext cx="997648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材料用具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sz="2800" b="1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新鲜鸟卵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，镊子，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培养皿。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82650" y="3694430"/>
            <a:ext cx="208915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方法步骤：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01950" y="3710305"/>
            <a:ext cx="5099685" cy="629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仔细观察卵壳表面是否光滑。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528445" y="4504690"/>
            <a:ext cx="996632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鸟卵的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钝端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轻轻敲出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裂纹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，用镊子将破裂的卵壳连同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外壳膜除去。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1528445" y="5882005"/>
            <a:ext cx="8655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用镊子将内壳膜弄破，使卵白和卵黄流到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培养皿里。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活动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一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img-8.jpe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10" y="2284095"/>
            <a:ext cx="5458460" cy="4262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896620" y="1147445"/>
            <a:ext cx="10833735" cy="1136650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t" anchorCtr="0">
            <a:noAutofit/>
          </a:bodyPr>
          <a:lstStyle/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仔细观察卵壳的表面是否光滑。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15875" r="14957" b="16626"/>
          <a:stretch>
            <a:fillRect/>
          </a:stretch>
        </p:blipFill>
        <p:spPr bwMode="auto">
          <a:xfrm>
            <a:off x="695960" y="2284095"/>
            <a:ext cx="5024120" cy="4159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7331710" y="1529066"/>
            <a:ext cx="4198620" cy="755044"/>
          </a:xfrm>
          <a:prstGeom prst="roundRect">
            <a:avLst/>
          </a:prstGeom>
          <a:solidFill>
            <a:srgbClr val="B57F5F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气孔：进行气体交换</a:t>
            </a:r>
            <a:endParaRPr lang="zh-CN" altLang="en-US" sz="3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014095" y="517525"/>
            <a:ext cx="208915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方法步骤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240513_1808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7385" y="501650"/>
            <a:ext cx="5205095" cy="5854700"/>
          </a:xfrm>
          <a:prstGeom prst="rect">
            <a:avLst/>
          </a:prstGeom>
        </p:spPr>
      </p:pic>
      <p:sp>
        <p:nvSpPr>
          <p:cNvPr id="15" name="标注: 弯曲线形 14"/>
          <p:cNvSpPr/>
          <p:nvPr/>
        </p:nvSpPr>
        <p:spPr>
          <a:xfrm>
            <a:off x="9462770" y="5438140"/>
            <a:ext cx="2680335" cy="772160"/>
          </a:xfrm>
          <a:prstGeom prst="borderCallout2">
            <a:avLst>
              <a:gd name="adj1" fmla="val 55838"/>
              <a:gd name="adj2" fmla="val -2735"/>
              <a:gd name="adj3" fmla="val 47775"/>
              <a:gd name="adj4" fmla="val -17677"/>
              <a:gd name="adj5" fmla="val 21134"/>
              <a:gd name="adj6" fmla="val -72921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卵壳</a:t>
            </a:r>
            <a:endParaRPr lang="zh-CN" altLang="en-US" sz="320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5" name="标注: 弯曲线形 24"/>
          <p:cNvSpPr/>
          <p:nvPr/>
        </p:nvSpPr>
        <p:spPr>
          <a:xfrm>
            <a:off x="9463405" y="3999865"/>
            <a:ext cx="2624455" cy="815975"/>
          </a:xfrm>
          <a:prstGeom prst="borderCallout2">
            <a:avLst>
              <a:gd name="adj1" fmla="val 47833"/>
              <a:gd name="adj2" fmla="val -689"/>
              <a:gd name="adj3" fmla="val 17095"/>
              <a:gd name="adj4" fmla="val -33722"/>
              <a:gd name="adj5" fmla="val -78910"/>
              <a:gd name="adj6" fmla="val -78514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外</a:t>
            </a: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卵壳膜</a:t>
            </a:r>
            <a:endParaRPr lang="zh-CN" altLang="en-US" sz="320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6" name="标注: 弯曲线形 25"/>
          <p:cNvSpPr/>
          <p:nvPr/>
        </p:nvSpPr>
        <p:spPr>
          <a:xfrm>
            <a:off x="9462770" y="2072005"/>
            <a:ext cx="2625090" cy="856615"/>
          </a:xfrm>
          <a:prstGeom prst="borderCallout2">
            <a:avLst>
              <a:gd name="adj1" fmla="val 111564"/>
              <a:gd name="adj2" fmla="val -97218"/>
              <a:gd name="adj3" fmla="val 45231"/>
              <a:gd name="adj4" fmla="val -12417"/>
              <a:gd name="adj5" fmla="val 52483"/>
              <a:gd name="adj6" fmla="val -435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内</a:t>
            </a:r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卵壳膜</a:t>
            </a:r>
            <a:endParaRPr lang="zh-CN" altLang="en-US" sz="320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7" name="标注: 弯曲线形 26"/>
          <p:cNvSpPr/>
          <p:nvPr/>
        </p:nvSpPr>
        <p:spPr>
          <a:xfrm>
            <a:off x="9462770" y="574040"/>
            <a:ext cx="2625090" cy="760730"/>
          </a:xfrm>
          <a:prstGeom prst="borderCallout2">
            <a:avLst>
              <a:gd name="adj1" fmla="val 75744"/>
              <a:gd name="adj2" fmla="val 1036"/>
              <a:gd name="adj3" fmla="val 74522"/>
              <a:gd name="adj4" fmla="val -1402"/>
              <a:gd name="adj5" fmla="val 291068"/>
              <a:gd name="adj6" fmla="val -100193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气室</a:t>
            </a:r>
            <a:endParaRPr lang="zh-CN" altLang="en-US" sz="320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3925" y="450215"/>
            <a:ext cx="208915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方法步骤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09855" y="1271905"/>
            <a:ext cx="3978910" cy="4579620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t" anchorCtr="0">
            <a:noAutofit/>
          </a:bodyPr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将鸟卵的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钝端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轻敲出裂纹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，用镊子将破裂的卵壳连同外壳膜除去。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鸡蛋"/>
          <p:cNvPicPr>
            <a:picLocks noChangeAspect="1"/>
          </p:cNvPicPr>
          <p:nvPr/>
        </p:nvPicPr>
        <p:blipFill>
          <a:blip r:embed="rId1"/>
          <a:srcRect l="17673" t="7769"/>
          <a:stretch>
            <a:fillRect/>
          </a:stretch>
        </p:blipFill>
        <p:spPr>
          <a:xfrm>
            <a:off x="4674870" y="685800"/>
            <a:ext cx="6233795" cy="525907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3578860" y="2470150"/>
            <a:ext cx="2620371" cy="1076325"/>
            <a:chOff x="2507" y="4989"/>
            <a:chExt cx="2948" cy="1695"/>
          </a:xfrm>
        </p:grpSpPr>
        <p:cxnSp>
          <p:nvCxnSpPr>
            <p:cNvPr id="10" name="直接连接符 9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3510" y="5417"/>
              <a:ext cx="1945" cy="65"/>
            </a:xfrm>
            <a:prstGeom prst="line">
              <a:avLst/>
            </a:prstGeom>
            <a:ln w="38100" cmpd="sng">
              <a:solidFill>
                <a:srgbClr val="2020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2507" y="4989"/>
              <a:ext cx="1274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卵白</a:t>
              </a:r>
              <a:endPara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9271593" y="4197350"/>
            <a:ext cx="3155992" cy="583565"/>
            <a:chOff x="11108" y="5772"/>
            <a:chExt cx="5194" cy="919"/>
          </a:xfrm>
        </p:grpSpPr>
        <p:cxnSp>
          <p:nvCxnSpPr>
            <p:cNvPr id="12" name="直接连接符 11"/>
            <p:cNvCxnSpPr>
              <a:stCxn id="16" idx="1"/>
            </p:cNvCxnSpPr>
            <p:nvPr>
              <p:custDataLst>
                <p:tags r:id="rId6"/>
              </p:custDataLst>
            </p:nvPr>
          </p:nvCxnSpPr>
          <p:spPr>
            <a:xfrm flipH="1" flipV="1">
              <a:off x="11108" y="6111"/>
              <a:ext cx="2877" cy="121"/>
            </a:xfrm>
            <a:prstGeom prst="line">
              <a:avLst/>
            </a:prstGeom>
            <a:ln w="38100" cmpd="sng">
              <a:solidFill>
                <a:srgbClr val="2020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3985" y="5772"/>
              <a:ext cx="2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卵带</a:t>
              </a:r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8166735" y="2898140"/>
            <a:ext cx="4024630" cy="583565"/>
            <a:chOff x="9588" y="7499"/>
            <a:chExt cx="6527" cy="919"/>
          </a:xfrm>
        </p:grpSpPr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9588" y="7824"/>
              <a:ext cx="3961" cy="27"/>
            </a:xfrm>
            <a:prstGeom prst="line">
              <a:avLst/>
            </a:prstGeom>
            <a:ln w="38100" cmpd="sng">
              <a:solidFill>
                <a:srgbClr val="2020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13985" y="7499"/>
              <a:ext cx="213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卵黄</a:t>
              </a:r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1"/>
            </p:custDataLst>
          </p:nvPr>
        </p:nvGrpSpPr>
        <p:grpSpPr>
          <a:xfrm>
            <a:off x="3529330" y="3481705"/>
            <a:ext cx="4209415" cy="583565"/>
            <a:chOff x="966" y="7378"/>
            <a:chExt cx="5412" cy="919"/>
          </a:xfrm>
        </p:grpSpPr>
        <p:cxnSp>
          <p:nvCxnSpPr>
            <p:cNvPr id="19" name="直接连接符 18"/>
            <p:cNvCxnSpPr/>
            <p:nvPr>
              <p:custDataLst>
                <p:tags r:id="rId12"/>
              </p:custDataLst>
            </p:nvPr>
          </p:nvCxnSpPr>
          <p:spPr>
            <a:xfrm flipH="1">
              <a:off x="2260" y="7768"/>
              <a:ext cx="4118" cy="86"/>
            </a:xfrm>
            <a:prstGeom prst="line">
              <a:avLst/>
            </a:prstGeom>
            <a:ln w="38100" cmpd="sng">
              <a:solidFill>
                <a:srgbClr val="2020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966" y="7378"/>
              <a:ext cx="289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胚盘</a:t>
              </a:r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923925" y="450215"/>
            <a:ext cx="208915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方法步骤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1" name="Text Box 2" descr="7b0a202020202262756c6c6574223a20227b5c2263617465676f727949645c223a31303030362c5c2274656d706c61746549645c223a32303233313139357d220a7d0a"/>
          <p:cNvSpPr txBox="1"/>
          <p:nvPr/>
        </p:nvSpPr>
        <p:spPr>
          <a:xfrm>
            <a:off x="109855" y="1271905"/>
            <a:ext cx="3529330" cy="4227830"/>
          </a:xfrm>
          <a:prstGeom prst="roundRect">
            <a:avLst/>
          </a:prstGeom>
          <a:noFill/>
          <a:ln w="28575">
            <a:solidFill>
              <a:srgbClr val="A18B7D"/>
            </a:solidFill>
          </a:ln>
        </p:spPr>
        <p:txBody>
          <a:bodyPr wrap="square" anchor="t" anchorCtr="0">
            <a:noAutofit/>
          </a:bodyPr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用镊子将内壳膜弄破，使卵白和卵黄流到培养皿里。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6655" y="1847850"/>
            <a:ext cx="10515600" cy="969645"/>
          </a:xfrm>
        </p:spPr>
        <p:txBody>
          <a:bodyPr/>
          <a:p>
            <a:pPr marL="0" indent="0">
              <a:buNone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你能总结鸟卵的结构，并尝试描述各结构的功能吗？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218565" y="3326130"/>
            <a:ext cx="10515600" cy="15011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通过对比鸟卵与蛙卵的结构，尝试解释鸟卵的哪些结构使鸟类更适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于在陆地上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繁殖。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2712085" y="878205"/>
            <a:ext cx="10515600" cy="9696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思考下列问题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并完成学案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9220" y="48260"/>
            <a:ext cx="307594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总结</a:t>
            </a:r>
            <a:r>
              <a:rPr lang="zh-CN" altLang="en-US" sz="4800" b="1" spc="400">
                <a:latin typeface="Arial" panose="020B0604020202020204" pitchFamily="34" charset="0"/>
                <a:ea typeface="微软雅黑" panose="020B0503020204020204" pitchFamily="34" charset="-122"/>
              </a:rPr>
              <a:t>提升</a:t>
            </a:r>
            <a:endParaRPr lang="zh-CN" altLang="en-US" sz="4800" b="1" spc="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fallOve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AS_UNIQUEID" val="68"/>
</p:tagLst>
</file>

<file path=ppt/tags/tag10.xml><?xml version="1.0" encoding="utf-8"?>
<p:tagLst xmlns:p="http://schemas.openxmlformats.org/presentationml/2006/main">
  <p:tag name="AS_UNIQUEID" val="78"/>
</p:tagLst>
</file>

<file path=ppt/tags/tag100.xml><?xml version="1.0" encoding="utf-8"?>
<p:tagLst xmlns:p="http://schemas.openxmlformats.org/presentationml/2006/main">
  <p:tag name="AS_UNIQUEID" val="206"/>
</p:tagLst>
</file>

<file path=ppt/tags/tag101.xml><?xml version="1.0" encoding="utf-8"?>
<p:tagLst xmlns:p="http://schemas.openxmlformats.org/presentationml/2006/main">
  <p:tag name="AS_UNIQUEID" val="207"/>
</p:tagLst>
</file>

<file path=ppt/tags/tag102.xml><?xml version="1.0" encoding="utf-8"?>
<p:tagLst xmlns:p="http://schemas.openxmlformats.org/presentationml/2006/main">
  <p:tag name="AS_UNIQUEID" val="208"/>
</p:tagLst>
</file>

<file path=ppt/tags/tag103.xml><?xml version="1.0" encoding="utf-8"?>
<p:tagLst xmlns:p="http://schemas.openxmlformats.org/presentationml/2006/main">
  <p:tag name="AS_UNIQUEID" val="209"/>
</p:tagLst>
</file>

<file path=ppt/tags/tag104.xml><?xml version="1.0" encoding="utf-8"?>
<p:tagLst xmlns:p="http://schemas.openxmlformats.org/presentationml/2006/main">
  <p:tag name="AS_UNIQUEID" val="210"/>
</p:tagLst>
</file>

<file path=ppt/tags/tag105.xml><?xml version="1.0" encoding="utf-8"?>
<p:tagLst xmlns:p="http://schemas.openxmlformats.org/presentationml/2006/main">
  <p:tag name="AS_UNIQUEID" val="211"/>
</p:tagLst>
</file>

<file path=ppt/tags/tag106.xml><?xml version="1.0" encoding="utf-8"?>
<p:tagLst xmlns:p="http://schemas.openxmlformats.org/presentationml/2006/main">
  <p:tag name="AS_UNIQUEID" val="218"/>
</p:tagLst>
</file>

<file path=ppt/tags/tag107.xml><?xml version="1.0" encoding="utf-8"?>
<p:tagLst xmlns:p="http://schemas.openxmlformats.org/presentationml/2006/main">
  <p:tag name="AS_UNIQUEID" val="220"/>
</p:tagLst>
</file>

<file path=ppt/tags/tag108.xml><?xml version="1.0" encoding="utf-8"?>
<p:tagLst xmlns:p="http://schemas.openxmlformats.org/presentationml/2006/main">
  <p:tag name="AS_UNIQUEID" val="222"/>
</p:tagLst>
</file>

<file path=ppt/tags/tag109.xml><?xml version="1.0" encoding="utf-8"?>
<p:tagLst xmlns:p="http://schemas.openxmlformats.org/presentationml/2006/main">
  <p:tag name="AS_UNIQUEID" val="224"/>
</p:tagLst>
</file>

<file path=ppt/tags/tag11.xml><?xml version="1.0" encoding="utf-8"?>
<p:tagLst xmlns:p="http://schemas.openxmlformats.org/presentationml/2006/main">
  <p:tag name="AS_UNIQUEID" val="80"/>
</p:tagLst>
</file>

<file path=ppt/tags/tag110.xml><?xml version="1.0" encoding="utf-8"?>
<p:tagLst xmlns:p="http://schemas.openxmlformats.org/presentationml/2006/main">
  <p:tag name="AS_UNIQUEID" val="226"/>
</p:tagLst>
</file>

<file path=ppt/tags/tag111.xml><?xml version="1.0" encoding="utf-8"?>
<p:tagLst xmlns:p="http://schemas.openxmlformats.org/presentationml/2006/main">
  <p:tag name="AS_UNIQUEID" val="227"/>
</p:tagLst>
</file>

<file path=ppt/tags/tag112.xml><?xml version="1.0" encoding="utf-8"?>
<p:tagLst xmlns:p="http://schemas.openxmlformats.org/presentationml/2006/main">
  <p:tag name="AS_UNIQUEID" val="217"/>
</p:tagLst>
</file>

<file path=ppt/tags/tag113.xml><?xml version="1.0" encoding="utf-8"?>
<p:tagLst xmlns:p="http://schemas.openxmlformats.org/presentationml/2006/main">
  <p:tag name="AS_UNIQUEID" val="218"/>
</p:tagLst>
</file>

<file path=ppt/tags/tag114.xml><?xml version="1.0" encoding="utf-8"?>
<p:tagLst xmlns:p="http://schemas.openxmlformats.org/presentationml/2006/main">
  <p:tag name="AS_UNIQUEID" val="219"/>
</p:tagLst>
</file>

<file path=ppt/tags/tag115.xml><?xml version="1.0" encoding="utf-8"?>
<p:tagLst xmlns:p="http://schemas.openxmlformats.org/presentationml/2006/main">
  <p:tag name="AS_UNIQUEID" val="220"/>
</p:tagLst>
</file>

<file path=ppt/tags/tag116.xml><?xml version="1.0" encoding="utf-8"?>
<p:tagLst xmlns:p="http://schemas.openxmlformats.org/presentationml/2006/main">
  <p:tag name="AS_UNIQUEID" val="221"/>
</p:tagLst>
</file>

<file path=ppt/tags/tag117.xml><?xml version="1.0" encoding="utf-8"?>
<p:tagLst xmlns:p="http://schemas.openxmlformats.org/presentationml/2006/main">
  <p:tag name="AS_UNIQUEID" val="222"/>
</p:tagLst>
</file>

<file path=ppt/tags/tag118.xml><?xml version="1.0" encoding="utf-8"?>
<p:tagLst xmlns:p="http://schemas.openxmlformats.org/presentationml/2006/main">
  <p:tag name="AS_UNIQUEID" val="223"/>
</p:tagLst>
</file>

<file path=ppt/tags/tag119.xml><?xml version="1.0" encoding="utf-8"?>
<p:tagLst xmlns:p="http://schemas.openxmlformats.org/presentationml/2006/main">
  <p:tag name="AS_UNIQUEID" val="224"/>
</p:tagLst>
</file>

<file path=ppt/tags/tag12.xml><?xml version="1.0" encoding="utf-8"?>
<p:tagLst xmlns:p="http://schemas.openxmlformats.org/presentationml/2006/main">
  <p:tag name="AS_UNIQUEID" val="81"/>
</p:tagLst>
</file>

<file path=ppt/tags/tag120.xml><?xml version="1.0" encoding="utf-8"?>
<p:tagLst xmlns:p="http://schemas.openxmlformats.org/presentationml/2006/main">
  <p:tag name="AS_UNIQUEID" val="225"/>
</p:tagLst>
</file>

<file path=ppt/tags/tag121.xml><?xml version="1.0" encoding="utf-8"?>
<p:tagLst xmlns:p="http://schemas.openxmlformats.org/presentationml/2006/main">
  <p:tag name="AS_UNIQUEID" val="226"/>
</p:tagLst>
</file>

<file path=ppt/tags/tag122.xml><?xml version="1.0" encoding="utf-8"?>
<p:tagLst xmlns:p="http://schemas.openxmlformats.org/presentationml/2006/main">
  <p:tag name="AS_UNIQUEID" val="227"/>
</p:tagLst>
</file>

<file path=ppt/tags/tag123.xml><?xml version="1.0" encoding="utf-8"?>
<p:tagLst xmlns:p="http://schemas.openxmlformats.org/presentationml/2006/main">
  <p:tag name="AS_UNIQUEID" val="228"/>
</p:tagLst>
</file>

<file path=ppt/tags/tag124.xml><?xml version="1.0" encoding="utf-8"?>
<p:tagLst xmlns:p="http://schemas.openxmlformats.org/presentationml/2006/main">
  <p:tag name="AS_UNIQUEID" val="229"/>
</p:tagLst>
</file>

<file path=ppt/tags/tag125.xml><?xml version="1.0" encoding="utf-8"?>
<p:tagLst xmlns:p="http://schemas.openxmlformats.org/presentationml/2006/main">
  <p:tag name="AS_UNIQUEID" val="230"/>
</p:tagLst>
</file>

<file path=ppt/tags/tag126.xml><?xml version="1.0" encoding="utf-8"?>
<p:tagLst xmlns:p="http://schemas.openxmlformats.org/presentationml/2006/main">
  <p:tag name="AS_UNIQUEID" val="215"/>
</p:tagLst>
</file>

<file path=ppt/tags/tag127.xml><?xml version="1.0" encoding="utf-8"?>
<p:tagLst xmlns:p="http://schemas.openxmlformats.org/presentationml/2006/main">
  <p:tag name="AS_UNIQUEID" val="239"/>
</p:tagLst>
</file>

<file path=ppt/tags/tag128.xml><?xml version="1.0" encoding="utf-8"?>
<p:tagLst xmlns:p="http://schemas.openxmlformats.org/presentationml/2006/main">
  <p:tag name="AS_UNIQUEID" val="240"/>
</p:tagLst>
</file>

<file path=ppt/tags/tag129.xml><?xml version="1.0" encoding="utf-8"?>
<p:tagLst xmlns:p="http://schemas.openxmlformats.org/presentationml/2006/main">
  <p:tag name="AS_UNIQUEID" val="241"/>
</p:tagLst>
</file>

<file path=ppt/tags/tag13.xml><?xml version="1.0" encoding="utf-8"?>
<p:tagLst xmlns:p="http://schemas.openxmlformats.org/presentationml/2006/main">
  <p:tag name="AS_UNIQUEID" val="82"/>
</p:tagLst>
</file>

<file path=ppt/tags/tag130.xml><?xml version="1.0" encoding="utf-8"?>
<p:tagLst xmlns:p="http://schemas.openxmlformats.org/presentationml/2006/main">
  <p:tag name="AS_UNIQUEID" val="245"/>
</p:tagLst>
</file>

<file path=ppt/tags/tag131.xml><?xml version="1.0" encoding="utf-8"?>
<p:tagLst xmlns:p="http://schemas.openxmlformats.org/presentationml/2006/main">
  <p:tag name="AS_UNIQUEID" val="246"/>
</p:tagLst>
</file>

<file path=ppt/tags/tag132.xml><?xml version="1.0" encoding="utf-8"?>
<p:tagLst xmlns:p="http://schemas.openxmlformats.org/presentationml/2006/main">
  <p:tag name="AS_UNIQUEID" val="247"/>
</p:tagLst>
</file>

<file path=ppt/tags/tag133.xml><?xml version="1.0" encoding="utf-8"?>
<p:tagLst xmlns:p="http://schemas.openxmlformats.org/presentationml/2006/main">
  <p:tag name="AS_UNIQUEID" val="248"/>
</p:tagLst>
</file>

<file path=ppt/tags/tag134.xml><?xml version="1.0" encoding="utf-8"?>
<p:tagLst xmlns:p="http://schemas.openxmlformats.org/presentationml/2006/main">
  <p:tag name="AS_UNIQUEID" val="250"/>
</p:tagLst>
</file>

<file path=ppt/tags/tag135.xml><?xml version="1.0" encoding="utf-8"?>
<p:tagLst xmlns:p="http://schemas.openxmlformats.org/presentationml/2006/main">
  <p:tag name="AS_UNIQUEID" val="245"/>
</p:tagLst>
</file>

<file path=ppt/tags/tag136.xml><?xml version="1.0" encoding="utf-8"?>
<p:tagLst xmlns:p="http://schemas.openxmlformats.org/presentationml/2006/main">
  <p:tag name="AS_UNIQUEID" val="245"/>
</p:tagLst>
</file>

<file path=ppt/tags/tag137.xml><?xml version="1.0" encoding="utf-8"?>
<p:tagLst xmlns:p="http://schemas.openxmlformats.org/presentationml/2006/main">
  <p:tag name="AS_UNIQUEID" val="267"/>
</p:tagLst>
</file>

<file path=ppt/tags/tag138.xml><?xml version="1.0" encoding="utf-8"?>
<p:tagLst xmlns:p="http://schemas.openxmlformats.org/presentationml/2006/main">
  <p:tag name="AS_UNIQUEID" val="268"/>
</p:tagLst>
</file>

<file path=ppt/tags/tag139.xml><?xml version="1.0" encoding="utf-8"?>
<p:tagLst xmlns:p="http://schemas.openxmlformats.org/presentationml/2006/main">
  <p:tag name="AS_UNIQUEID" val="269"/>
</p:tagLst>
</file>

<file path=ppt/tags/tag14.xml><?xml version="1.0" encoding="utf-8"?>
<p:tagLst xmlns:p="http://schemas.openxmlformats.org/presentationml/2006/main">
  <p:tag name="AS_UNIQUEID" val="83"/>
</p:tagLst>
</file>

<file path=ppt/tags/tag140.xml><?xml version="1.0" encoding="utf-8"?>
<p:tagLst xmlns:p="http://schemas.openxmlformats.org/presentationml/2006/main">
  <p:tag name="AS_UNIQUEID" val="273"/>
</p:tagLst>
</file>

<file path=ppt/tags/tag141.xml><?xml version="1.0" encoding="utf-8"?>
<p:tagLst xmlns:p="http://schemas.openxmlformats.org/presentationml/2006/main">
  <p:tag name="AS_UNIQUEID" val="274"/>
</p:tagLst>
</file>

<file path=ppt/tags/tag142.xml><?xml version="1.0" encoding="utf-8"?>
<p:tagLst xmlns:p="http://schemas.openxmlformats.org/presentationml/2006/main">
  <p:tag name="AS_UNIQUEID" val="275"/>
</p:tagLst>
</file>

<file path=ppt/tags/tag143.xml><?xml version="1.0" encoding="utf-8"?>
<p:tagLst xmlns:p="http://schemas.openxmlformats.org/presentationml/2006/main">
  <p:tag name="AS_UNIQUEID" val="276"/>
</p:tagLst>
</file>

<file path=ppt/tags/tag144.xml><?xml version="1.0" encoding="utf-8"?>
<p:tagLst xmlns:p="http://schemas.openxmlformats.org/presentationml/2006/main">
  <p:tag name="AS_UNIQUEID" val="277"/>
</p:tagLst>
</file>

<file path=ppt/tags/tag145.xml><?xml version="1.0" encoding="utf-8"?>
<p:tagLst xmlns:p="http://schemas.openxmlformats.org/presentationml/2006/main">
  <p:tag name="AS_UNIQUEID" val="278"/>
</p:tagLst>
</file>

<file path=ppt/tags/tag146.xml><?xml version="1.0" encoding="utf-8"?>
<p:tagLst xmlns:p="http://schemas.openxmlformats.org/presentationml/2006/main">
  <p:tag name="AS_UNIQUEID" val="279"/>
</p:tagLst>
</file>

<file path=ppt/tags/tag147.xml><?xml version="1.0" encoding="utf-8"?>
<p:tagLst xmlns:p="http://schemas.openxmlformats.org/presentationml/2006/main">
  <p:tag name="AS_UNIQUEID" val="280"/>
</p:tagLst>
</file>

<file path=ppt/tags/tag148.xml><?xml version="1.0" encoding="utf-8"?>
<p:tagLst xmlns:p="http://schemas.openxmlformats.org/presentationml/2006/main">
  <p:tag name="AS_UNIQUEID" val="281"/>
</p:tagLst>
</file>

<file path=ppt/tags/tag149.xml><?xml version="1.0" encoding="utf-8"?>
<p:tagLst xmlns:p="http://schemas.openxmlformats.org/presentationml/2006/main">
  <p:tag name="AS_UNIQUEID" val="245"/>
</p:tagLst>
</file>

<file path=ppt/tags/tag15.xml><?xml version="1.0" encoding="utf-8"?>
<p:tagLst xmlns:p="http://schemas.openxmlformats.org/presentationml/2006/main">
  <p:tag name="AS_UNIQUEID" val="84"/>
</p:tagLst>
</file>

<file path=ppt/tags/tag150.xml><?xml version="1.0" encoding="utf-8"?>
<p:tagLst xmlns:p="http://schemas.openxmlformats.org/presentationml/2006/main">
  <p:tag name="AS_UNIQUEID" val="239"/>
</p:tagLst>
</file>

<file path=ppt/tags/tag15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2.xml><?xml version="1.0" encoding="utf-8"?>
<p:tagLst xmlns:p="http://schemas.openxmlformats.org/presentationml/2006/main">
  <p:tag name="AS_UNIQUEID" val="28"/>
</p:tagLst>
</file>

<file path=ppt/tags/tag153.xml><?xml version="1.0" encoding="utf-8"?>
<p:tagLst xmlns:p="http://schemas.openxmlformats.org/presentationml/2006/main">
  <p:tag name="AS_UNIQUEID" val="29"/>
</p:tagLst>
</file>

<file path=ppt/tags/tag154.xml><?xml version="1.0" encoding="utf-8"?>
<p:tagLst xmlns:p="http://schemas.openxmlformats.org/presentationml/2006/main">
  <p:tag name="AS_UNIQUEID" val="30"/>
  <p:tag name="KSO_WM_DIAGRAM_VIRTUALLY_FRAME" val="{&quot;height&quot;:307.49999999999994,&quot;left&quot;:288.5246456692913,&quot;top&quot;:182.59181102362203,&quot;width&quot;:517.6250393700788}"/>
</p:tagLst>
</file>

<file path=ppt/tags/tag155.xml><?xml version="1.0" encoding="utf-8"?>
<p:tagLst xmlns:p="http://schemas.openxmlformats.org/presentationml/2006/main">
  <p:tag name="AS_UNIQUEID" val="31"/>
  <p:tag name="KSO_WM_DIAGRAM_VIRTUALLY_FRAME" val="{&quot;height&quot;:307.49999999999994,&quot;left&quot;:288.5246456692913,&quot;top&quot;:182.59181102362203,&quot;width&quot;:517.6250393700788}"/>
</p:tagLst>
</file>

<file path=ppt/tags/tag156.xml><?xml version="1.0" encoding="utf-8"?>
<p:tagLst xmlns:p="http://schemas.openxmlformats.org/presentationml/2006/main">
  <p:tag name="AS_UNIQUEID" val="32"/>
  <p:tag name="KSO_WM_DIAGRAM_VIRTUALLY_FRAME" val="{&quot;height&quot;:307.49999999999994,&quot;left&quot;:288.5246456692913,&quot;top&quot;:182.59181102362203,&quot;width&quot;:517.6250393700788}"/>
</p:tagLst>
</file>

<file path=ppt/tags/tag157.xml><?xml version="1.0" encoding="utf-8"?>
<p:tagLst xmlns:p="http://schemas.openxmlformats.org/presentationml/2006/main">
  <p:tag name="AS_UNIQUEID" val="33"/>
  <p:tag name="KSO_WM_DIAGRAM_VIRTUALLY_FRAME" val="{&quot;height&quot;:307.49999999999994,&quot;left&quot;:288.5246456692913,&quot;top&quot;:182.59181102362203,&quot;width&quot;:517.6250393700788}"/>
</p:tagLst>
</file>

<file path=ppt/tags/tag158.xml><?xml version="1.0" encoding="utf-8"?>
<p:tagLst xmlns:p="http://schemas.openxmlformats.org/presentationml/2006/main">
  <p:tag name="AS_UNIQUEID" val="34"/>
  <p:tag name="KSO_WM_DIAGRAM_VIRTUALLY_FRAME" val="{&quot;height&quot;:307.49999999999994,&quot;left&quot;:288.5246456692913,&quot;top&quot;:182.59181102362203,&quot;width&quot;:517.6250393700788}"/>
</p:tagLst>
</file>

<file path=ppt/tags/tag159.xml><?xml version="1.0" encoding="utf-8"?>
<p:tagLst xmlns:p="http://schemas.openxmlformats.org/presentationml/2006/main">
  <p:tag name="AS_UNIQUEID" val="35"/>
  <p:tag name="KSO_WM_DIAGRAM_VIRTUALLY_FRAME" val="{&quot;height&quot;:307.49999999999994,&quot;left&quot;:288.5246456692913,&quot;top&quot;:182.59181102362203,&quot;width&quot;:517.6250393700788}"/>
</p:tagLst>
</file>

<file path=ppt/tags/tag16.xml><?xml version="1.0" encoding="utf-8"?>
<p:tagLst xmlns:p="http://schemas.openxmlformats.org/presentationml/2006/main">
  <p:tag name="AS_UNIQUEID" val="86"/>
</p:tagLst>
</file>

<file path=ppt/tags/tag160.xml><?xml version="1.0" encoding="utf-8"?>
<p:tagLst xmlns:p="http://schemas.openxmlformats.org/presentationml/2006/main">
  <p:tag name="AS_UNIQUEID" val="36"/>
  <p:tag name="KSO_WM_DIAGRAM_VIRTUALLY_FRAME" val="{&quot;height&quot;:307.49999999999994,&quot;left&quot;:288.5246456692913,&quot;top&quot;:182.59181102362203,&quot;width&quot;:517.6250393700788}"/>
</p:tagLst>
</file>

<file path=ppt/tags/tag161.xml><?xml version="1.0" encoding="utf-8"?>
<p:tagLst xmlns:p="http://schemas.openxmlformats.org/presentationml/2006/main">
  <p:tag name="AS_UNIQUEID" val="37"/>
  <p:tag name="KSO_WM_DIAGRAM_VIRTUALLY_FRAME" val="{&quot;height&quot;:307.49999999999994,&quot;left&quot;:288.5246456692913,&quot;top&quot;:182.59181102362203,&quot;width&quot;:517.6250393700788}"/>
</p:tagLst>
</file>

<file path=ppt/tags/tag162.xml><?xml version="1.0" encoding="utf-8"?>
<p:tagLst xmlns:p="http://schemas.openxmlformats.org/presentationml/2006/main">
  <p:tag name="AS_UNIQUEID" val="38"/>
  <p:tag name="KSO_WM_DIAGRAM_VIRTUALLY_FRAME" val="{&quot;height&quot;:307.49999999999994,&quot;left&quot;:288.5246456692913,&quot;top&quot;:182.59181102362203,&quot;width&quot;:517.6250393700788}"/>
</p:tagLst>
</file>

<file path=ppt/tags/tag163.xml><?xml version="1.0" encoding="utf-8"?>
<p:tagLst xmlns:p="http://schemas.openxmlformats.org/presentationml/2006/main">
  <p:tag name="AS_UNIQUEID" val="39"/>
  <p:tag name="KSO_WM_DIAGRAM_VIRTUALLY_FRAME" val="{&quot;height&quot;:307.49999999999994,&quot;left&quot;:288.5246456692913,&quot;top&quot;:182.59181102362203,&quot;width&quot;:517.6250393700788}"/>
</p:tagLst>
</file>

<file path=ppt/tags/tag164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65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66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67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68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69.xml><?xml version="1.0" encoding="utf-8"?>
<p:tagLst xmlns:p="http://schemas.openxmlformats.org/presentationml/2006/main">
  <p:tag name="KSO_WM_DIAGRAM_VIRTUALLY_FRAME" val="{&quot;height&quot;:185.25,&quot;left&quot;:71.8,&quot;top&quot;:328.4,&quot;width&quot;:866}"/>
</p:tagLst>
</file>

<file path=ppt/tags/tag17.xml><?xml version="1.0" encoding="utf-8"?>
<p:tagLst xmlns:p="http://schemas.openxmlformats.org/presentationml/2006/main">
  <p:tag name="AS_UNIQUEID" val="87"/>
</p:tagLst>
</file>

<file path=ppt/tags/tag170.xml><?xml version="1.0" encoding="utf-8"?>
<p:tagLst xmlns:p="http://schemas.openxmlformats.org/presentationml/2006/main">
  <p:tag name="TABLE_ENDDRAG_ORIGIN_RECT" val="837*158"/>
  <p:tag name="TABLE_ENDDRAG_RECT" val="62*162*837*158"/>
</p:tagLst>
</file>

<file path=ppt/tags/tag171.xml><?xml version="1.0" encoding="utf-8"?>
<p:tagLst xmlns:p="http://schemas.openxmlformats.org/presentationml/2006/main">
  <p:tag name="AS_UNIQUEID" val="287"/>
</p:tagLst>
</file>

<file path=ppt/tags/tag172.xml><?xml version="1.0" encoding="utf-8"?>
<p:tagLst xmlns:p="http://schemas.openxmlformats.org/presentationml/2006/main">
  <p:tag name="AS_UNIQUEID" val="288"/>
</p:tagLst>
</file>

<file path=ppt/tags/tag173.xml><?xml version="1.0" encoding="utf-8"?>
<p:tagLst xmlns:p="http://schemas.openxmlformats.org/presentationml/2006/main">
  <p:tag name="AS_UNIQUEID" val="289"/>
</p:tagLst>
</file>

<file path=ppt/tags/tag174.xml><?xml version="1.0" encoding="utf-8"?>
<p:tagLst xmlns:p="http://schemas.openxmlformats.org/presentationml/2006/main">
  <p:tag name="AS_UNIQUEID" val="290"/>
</p:tagLst>
</file>

<file path=ppt/tags/tag175.xml><?xml version="1.0" encoding="utf-8"?>
<p:tagLst xmlns:p="http://schemas.openxmlformats.org/presentationml/2006/main">
  <p:tag name="AS_UNIQUEID" val="291"/>
</p:tagLst>
</file>

<file path=ppt/tags/tag176.xml><?xml version="1.0" encoding="utf-8"?>
<p:tagLst xmlns:p="http://schemas.openxmlformats.org/presentationml/2006/main">
  <p:tag name="AS_UNIQUEID" val="292"/>
</p:tagLst>
</file>

<file path=ppt/tags/tag177.xml><?xml version="1.0" encoding="utf-8"?>
<p:tagLst xmlns:p="http://schemas.openxmlformats.org/presentationml/2006/main">
  <p:tag name="AS_UNIQUEID" val="293"/>
</p:tagLst>
</file>

<file path=ppt/tags/tag178.xml><?xml version="1.0" encoding="utf-8"?>
<p:tagLst xmlns:p="http://schemas.openxmlformats.org/presentationml/2006/main">
  <p:tag name="AS_UNIQUEID" val="294"/>
</p:tagLst>
</file>

<file path=ppt/tags/tag179.xml><?xml version="1.0" encoding="utf-8"?>
<p:tagLst xmlns:p="http://schemas.openxmlformats.org/presentationml/2006/main">
  <p:tag name="AS_UNIQUEID" val="295"/>
</p:tagLst>
</file>

<file path=ppt/tags/tag18.xml><?xml version="1.0" encoding="utf-8"?>
<p:tagLst xmlns:p="http://schemas.openxmlformats.org/presentationml/2006/main">
  <p:tag name="AS_UNIQUEID" val="88"/>
</p:tagLst>
</file>

<file path=ppt/tags/tag180.xml><?xml version="1.0" encoding="utf-8"?>
<p:tagLst xmlns:p="http://schemas.openxmlformats.org/presentationml/2006/main">
  <p:tag name="AS_UNIQUEID" val="296"/>
</p:tagLst>
</file>

<file path=ppt/tags/tag181.xml><?xml version="1.0" encoding="utf-8"?>
<p:tagLst xmlns:p="http://schemas.openxmlformats.org/presentationml/2006/main">
  <p:tag name="AS_UNIQUEID" val="299"/>
</p:tagLst>
</file>

<file path=ppt/tags/tag182.xml><?xml version="1.0" encoding="utf-8"?>
<p:tagLst xmlns:p="http://schemas.openxmlformats.org/presentationml/2006/main">
  <p:tag name="AS_UNIQUEID" val="300"/>
</p:tagLst>
</file>

<file path=ppt/tags/tag183.xml><?xml version="1.0" encoding="utf-8"?>
<p:tagLst xmlns:p="http://schemas.openxmlformats.org/presentationml/2006/main">
  <p:tag name="AS_UNIQUEID" val="301"/>
</p:tagLst>
</file>

<file path=ppt/tags/tag184.xml><?xml version="1.0" encoding="utf-8"?>
<p:tagLst xmlns:p="http://schemas.openxmlformats.org/presentationml/2006/main">
  <p:tag name="AS_UNIQUEID" val="302"/>
</p:tagLst>
</file>

<file path=ppt/tags/tag185.xml><?xml version="1.0" encoding="utf-8"?>
<p:tagLst xmlns:p="http://schemas.openxmlformats.org/presentationml/2006/main">
  <p:tag name="AS_UNIQUEID" val="303"/>
</p:tagLst>
</file>

<file path=ppt/tags/tag186.xml><?xml version="1.0" encoding="utf-8"?>
<p:tagLst xmlns:p="http://schemas.openxmlformats.org/presentationml/2006/main">
  <p:tag name="AS_UNIQUEID" val="304"/>
</p:tagLst>
</file>

<file path=ppt/tags/tag187.xml><?xml version="1.0" encoding="utf-8"?>
<p:tagLst xmlns:p="http://schemas.openxmlformats.org/presentationml/2006/main">
  <p:tag name="AS_UNIQUEID" val="305"/>
</p:tagLst>
</file>

<file path=ppt/tags/tag188.xml><?xml version="1.0" encoding="utf-8"?>
<p:tagLst xmlns:p="http://schemas.openxmlformats.org/presentationml/2006/main">
  <p:tag name="AS_UNIQUEID" val="306"/>
</p:tagLst>
</file>

<file path=ppt/tags/tag189.xml><?xml version="1.0" encoding="utf-8"?>
<p:tagLst xmlns:p="http://schemas.openxmlformats.org/presentationml/2006/main">
  <p:tag name="AS_UNIQUEID" val="283"/>
</p:tagLst>
</file>

<file path=ppt/tags/tag19.xml><?xml version="1.0" encoding="utf-8"?>
<p:tagLst xmlns:p="http://schemas.openxmlformats.org/presentationml/2006/main">
  <p:tag name="AS_UNIQUEID" val="89"/>
</p:tagLst>
</file>

<file path=ppt/tags/tag190.xml><?xml version="1.0" encoding="utf-8"?>
<p:tagLst xmlns:p="http://schemas.openxmlformats.org/presentationml/2006/main">
  <p:tag name="AS_UNIQUEID" val="284"/>
</p:tagLst>
</file>

<file path=ppt/tags/tag191.xml><?xml version="1.0" encoding="utf-8"?>
<p:tagLst xmlns:p="http://schemas.openxmlformats.org/presentationml/2006/main">
  <p:tag name="AS_UNIQUEID" val="285"/>
</p:tagLst>
</file>

<file path=ppt/tags/tag192.xml><?xml version="1.0" encoding="utf-8"?>
<p:tagLst xmlns:p="http://schemas.openxmlformats.org/presentationml/2006/main">
  <p:tag name="AS_UNIQUEID" val="314"/>
</p:tagLst>
</file>

<file path=ppt/tags/tag193.xml><?xml version="1.0" encoding="utf-8"?>
<p:tagLst xmlns:p="http://schemas.openxmlformats.org/presentationml/2006/main">
  <p:tag name="AS_UNIQUEID" val="315"/>
</p:tagLst>
</file>

<file path=ppt/tags/tag194.xml><?xml version="1.0" encoding="utf-8"?>
<p:tagLst xmlns:p="http://schemas.openxmlformats.org/presentationml/2006/main">
  <p:tag name="AS_UNIQUEID" val="316"/>
</p:tagLst>
</file>

<file path=ppt/tags/tag195.xml><?xml version="1.0" encoding="utf-8"?>
<p:tagLst xmlns:p="http://schemas.openxmlformats.org/presentationml/2006/main">
  <p:tag name="AS_UNIQUEID" val="317"/>
</p:tagLst>
</file>

<file path=ppt/tags/tag196.xml><?xml version="1.0" encoding="utf-8"?>
<p:tagLst xmlns:p="http://schemas.openxmlformats.org/presentationml/2006/main">
  <p:tag name="AS_UNIQUEID" val="318"/>
</p:tagLst>
</file>

<file path=ppt/tags/tag197.xml><?xml version="1.0" encoding="utf-8"?>
<p:tagLst xmlns:p="http://schemas.openxmlformats.org/presentationml/2006/main">
  <p:tag name="AS_UNIQUEID" val="319"/>
</p:tagLst>
</file>

<file path=ppt/tags/tag198.xml><?xml version="1.0" encoding="utf-8"?>
<p:tagLst xmlns:p="http://schemas.openxmlformats.org/presentationml/2006/main">
  <p:tag name="AS_UNIQUEID" val="320"/>
</p:tagLst>
</file>

<file path=ppt/tags/tag199.xml><?xml version="1.0" encoding="utf-8"?>
<p:tagLst xmlns:p="http://schemas.openxmlformats.org/presentationml/2006/main">
  <p:tag name="AS_UNIQUEID" val="321"/>
</p:tagLst>
</file>

<file path=ppt/tags/tag2.xml><?xml version="1.0" encoding="utf-8"?>
<p:tagLst xmlns:p="http://schemas.openxmlformats.org/presentationml/2006/main">
  <p:tag name="AS_UNIQUEID" val="69"/>
</p:tagLst>
</file>

<file path=ppt/tags/tag20.xml><?xml version="1.0" encoding="utf-8"?>
<p:tagLst xmlns:p="http://schemas.openxmlformats.org/presentationml/2006/main">
  <p:tag name="AS_UNIQUEID" val="90"/>
</p:tagLst>
</file>

<file path=ppt/tags/tag200.xml><?xml version="1.0" encoding="utf-8"?>
<p:tagLst xmlns:p="http://schemas.openxmlformats.org/presentationml/2006/main">
  <p:tag name="AS_UNIQUEID" val="42"/>
</p:tagLst>
</file>

<file path=ppt/tags/tag201.xml><?xml version="1.0" encoding="utf-8"?>
<p:tagLst xmlns:p="http://schemas.openxmlformats.org/presentationml/2006/main">
  <p:tag name="AS_UNIQUEID" val="43"/>
</p:tagLst>
</file>

<file path=ppt/tags/tag202.xml><?xml version="1.0" encoding="utf-8"?>
<p:tagLst xmlns:p="http://schemas.openxmlformats.org/presentationml/2006/main">
  <p:tag name="AS_UNIQUEID" val="44"/>
</p:tagLst>
</file>

<file path=ppt/tags/tag203.xml><?xml version="1.0" encoding="utf-8"?>
<p:tagLst xmlns:p="http://schemas.openxmlformats.org/presentationml/2006/main">
  <p:tag name="AS_UNIQUEID" val="45"/>
</p:tagLst>
</file>

<file path=ppt/tags/tag204.xml><?xml version="1.0" encoding="utf-8"?>
<p:tagLst xmlns:p="http://schemas.openxmlformats.org/presentationml/2006/main">
  <p:tag name="AS_UNIQUEID" val="46"/>
</p:tagLst>
</file>

<file path=ppt/tags/tag205.xml><?xml version="1.0" encoding="utf-8"?>
<p:tagLst xmlns:p="http://schemas.openxmlformats.org/presentationml/2006/main">
  <p:tag name="AS_UNIQUEID" val="47"/>
</p:tagLst>
</file>

<file path=ppt/tags/tag206.xml><?xml version="1.0" encoding="utf-8"?>
<p:tagLst xmlns:p="http://schemas.openxmlformats.org/presentationml/2006/main">
  <p:tag name="AS_UNIQUEID" val="49"/>
</p:tagLst>
</file>

<file path=ppt/tags/tag207.xml><?xml version="1.0" encoding="utf-8"?>
<p:tagLst xmlns:p="http://schemas.openxmlformats.org/presentationml/2006/main">
  <p:tag name="AS_UNIQUEID" val="50"/>
</p:tagLst>
</file>

<file path=ppt/tags/tag208.xml><?xml version="1.0" encoding="utf-8"?>
<p:tagLst xmlns:p="http://schemas.openxmlformats.org/presentationml/2006/main">
  <p:tag name="AS_UNIQUEID" val="51"/>
</p:tagLst>
</file>

<file path=ppt/tags/tag209.xml><?xml version="1.0" encoding="utf-8"?>
<p:tagLst xmlns:p="http://schemas.openxmlformats.org/presentationml/2006/main">
  <p:tag name="AS_UNIQUEID" val="52"/>
</p:tagLst>
</file>

<file path=ppt/tags/tag21.xml><?xml version="1.0" encoding="utf-8"?>
<p:tagLst xmlns:p="http://schemas.openxmlformats.org/presentationml/2006/main">
  <p:tag name="AS_UNIQUEID" val="91"/>
</p:tagLst>
</file>

<file path=ppt/tags/tag210.xml><?xml version="1.0" encoding="utf-8"?>
<p:tagLst xmlns:p="http://schemas.openxmlformats.org/presentationml/2006/main">
  <p:tag name="AS_UNIQUEID" val="53"/>
</p:tagLst>
</file>

<file path=ppt/tags/tag211.xml><?xml version="1.0" encoding="utf-8"?>
<p:tagLst xmlns:p="http://schemas.openxmlformats.org/presentationml/2006/main">
  <p:tag name="AS_UNIQUEID" val="54"/>
</p:tagLst>
</file>

<file path=ppt/tags/tag212.xml><?xml version="1.0" encoding="utf-8"?>
<p:tagLst xmlns:p="http://schemas.openxmlformats.org/presentationml/2006/main">
  <p:tag name="AS_UNIQUEID" val="55"/>
</p:tagLst>
</file>

<file path=ppt/tags/tag213.xml><?xml version="1.0" encoding="utf-8"?>
<p:tagLst xmlns:p="http://schemas.openxmlformats.org/presentationml/2006/main">
  <p:tag name="AS_UNIQUEID" val="56"/>
</p:tagLst>
</file>

<file path=ppt/tags/tag214.xml><?xml version="1.0" encoding="utf-8"?>
<p:tagLst xmlns:p="http://schemas.openxmlformats.org/presentationml/2006/main">
  <p:tag name="AS_UNIQUEID" val="57"/>
</p:tagLst>
</file>

<file path=ppt/tags/tag215.xml><?xml version="1.0" encoding="utf-8"?>
<p:tagLst xmlns:p="http://schemas.openxmlformats.org/presentationml/2006/main">
  <p:tag name="AS_UNIQUEID" val="59"/>
</p:tagLst>
</file>

<file path=ppt/tags/tag216.xml><?xml version="1.0" encoding="utf-8"?>
<p:tagLst xmlns:p="http://schemas.openxmlformats.org/presentationml/2006/main">
  <p:tag name="AS_UNIQUEID" val="60"/>
</p:tagLst>
</file>

<file path=ppt/tags/tag217.xml><?xml version="1.0" encoding="utf-8"?>
<p:tagLst xmlns:p="http://schemas.openxmlformats.org/presentationml/2006/main">
  <p:tag name="AS_UNIQUEID" val="61"/>
</p:tagLst>
</file>

<file path=ppt/tags/tag218.xml><?xml version="1.0" encoding="utf-8"?>
<p:tagLst xmlns:p="http://schemas.openxmlformats.org/presentationml/2006/main">
  <p:tag name="AS_UNIQUEID" val="62"/>
</p:tagLst>
</file>

<file path=ppt/tags/tag219.xml><?xml version="1.0" encoding="utf-8"?>
<p:tagLst xmlns:p="http://schemas.openxmlformats.org/presentationml/2006/main">
  <p:tag name="AS_UNIQUEID" val="63"/>
</p:tagLst>
</file>

<file path=ppt/tags/tag22.xml><?xml version="1.0" encoding="utf-8"?>
<p:tagLst xmlns:p="http://schemas.openxmlformats.org/presentationml/2006/main">
  <p:tag name="AS_UNIQUEID" val="93"/>
</p:tagLst>
</file>

<file path=ppt/tags/tag220.xml><?xml version="1.0" encoding="utf-8"?>
<p:tagLst xmlns:p="http://schemas.openxmlformats.org/presentationml/2006/main">
  <p:tag name="AS_UNIQUEID" val="64"/>
</p:tagLst>
</file>

<file path=ppt/tags/tag221.xml><?xml version="1.0" encoding="utf-8"?>
<p:tagLst xmlns:p="http://schemas.openxmlformats.org/presentationml/2006/main">
  <p:tag name="AS_UNIQUEID" val="65"/>
</p:tagLst>
</file>

<file path=ppt/tags/tag222.xml><?xml version="1.0" encoding="utf-8"?>
<p:tagLst xmlns:p="http://schemas.openxmlformats.org/presentationml/2006/main">
  <p:tag name="AS_UNIQUEID" val="66"/>
</p:tagLst>
</file>

<file path=ppt/tags/tag223.xml><?xml version="1.0" encoding="utf-8"?>
<p:tagLst xmlns:p="http://schemas.openxmlformats.org/presentationml/2006/main">
  <p:tag name="AS_UNIQUEID" val="326"/>
</p:tagLst>
</file>

<file path=ppt/tags/tag224.xml><?xml version="1.0" encoding="utf-8"?>
<p:tagLst xmlns:p="http://schemas.openxmlformats.org/presentationml/2006/main">
  <p:tag name="AS_UNIQUEID" val="165"/>
</p:tagLst>
</file>

<file path=ppt/tags/tag225.xml><?xml version="1.0" encoding="utf-8"?>
<p:tagLst xmlns:p="http://schemas.openxmlformats.org/presentationml/2006/main">
  <p:tag name="AS_UNIQUEID" val="166"/>
</p:tagLst>
</file>

<file path=ppt/tags/tag226.xml><?xml version="1.0" encoding="utf-8"?>
<p:tagLst xmlns:p="http://schemas.openxmlformats.org/presentationml/2006/main">
  <p:tag name="AS_UNIQUEID" val="167"/>
</p:tagLst>
</file>

<file path=ppt/tags/tag227.xml><?xml version="1.0" encoding="utf-8"?>
<p:tagLst xmlns:p="http://schemas.openxmlformats.org/presentationml/2006/main">
  <p:tag name="AS_UNIQUEID" val="168"/>
</p:tagLst>
</file>

<file path=ppt/tags/tag228.xml><?xml version="1.0" encoding="utf-8"?>
<p:tagLst xmlns:p="http://schemas.openxmlformats.org/presentationml/2006/main">
  <p:tag name="AS_UNIQUEID" val="169"/>
</p:tagLst>
</file>

<file path=ppt/tags/tag229.xml><?xml version="1.0" encoding="utf-8"?>
<p:tagLst xmlns:p="http://schemas.openxmlformats.org/presentationml/2006/main">
  <p:tag name="AS_UNIQUEID" val="170"/>
</p:tagLst>
</file>

<file path=ppt/tags/tag23.xml><?xml version="1.0" encoding="utf-8"?>
<p:tagLst xmlns:p="http://schemas.openxmlformats.org/presentationml/2006/main">
  <p:tag name="AS_UNIQUEID" val="94"/>
</p:tagLst>
</file>

<file path=ppt/tags/tag23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TBmODg4MDE1MDYwOTUxZTJiYjllMGI4MzIwMWRkNTcifQ=="/>
  <p:tag name="KSO_WPP_MARK_KEY" val="3213167f-7afc-46f8-921a-7e475278de54"/>
  <p:tag name="commondata" val="eyJoZGlkIjoiM2FiZDIzMjBhYjY3YjcwYmIxYWI1NjM4YzVmYjEyMDMifQ=="/>
</p:tagLst>
</file>

<file path=ppt/tags/tag24.xml><?xml version="1.0" encoding="utf-8"?>
<p:tagLst xmlns:p="http://schemas.openxmlformats.org/presentationml/2006/main">
  <p:tag name="AS_UNIQUEID" val="95"/>
</p:tagLst>
</file>

<file path=ppt/tags/tag25.xml><?xml version="1.0" encoding="utf-8"?>
<p:tagLst xmlns:p="http://schemas.openxmlformats.org/presentationml/2006/main">
  <p:tag name="AS_UNIQUEID" val="96"/>
</p:tagLst>
</file>

<file path=ppt/tags/tag26.xml><?xml version="1.0" encoding="utf-8"?>
<p:tagLst xmlns:p="http://schemas.openxmlformats.org/presentationml/2006/main">
  <p:tag name="AS_UNIQUEID" val="97"/>
</p:tagLst>
</file>

<file path=ppt/tags/tag27.xml><?xml version="1.0" encoding="utf-8"?>
<p:tagLst xmlns:p="http://schemas.openxmlformats.org/presentationml/2006/main">
  <p:tag name="AS_UNIQUEID" val="98"/>
</p:tagLst>
</file>

<file path=ppt/tags/tag28.xml><?xml version="1.0" encoding="utf-8"?>
<p:tagLst xmlns:p="http://schemas.openxmlformats.org/presentationml/2006/main">
  <p:tag name="AS_UNIQUEID" val="99"/>
</p:tagLst>
</file>

<file path=ppt/tags/tag29.xml><?xml version="1.0" encoding="utf-8"?>
<p:tagLst xmlns:p="http://schemas.openxmlformats.org/presentationml/2006/main">
  <p:tag name="AS_UNIQUEID" val="100"/>
</p:tagLst>
</file>

<file path=ppt/tags/tag3.xml><?xml version="1.0" encoding="utf-8"?>
<p:tagLst xmlns:p="http://schemas.openxmlformats.org/presentationml/2006/main">
  <p:tag name="AS_UNIQUEID" val="70"/>
</p:tagLst>
</file>

<file path=ppt/tags/tag30.xml><?xml version="1.0" encoding="utf-8"?>
<p:tagLst xmlns:p="http://schemas.openxmlformats.org/presentationml/2006/main">
  <p:tag name="AS_UNIQUEID" val="102"/>
</p:tagLst>
</file>

<file path=ppt/tags/tag31.xml><?xml version="1.0" encoding="utf-8"?>
<p:tagLst xmlns:p="http://schemas.openxmlformats.org/presentationml/2006/main">
  <p:tag name="AS_UNIQUEID" val="103"/>
</p:tagLst>
</file>

<file path=ppt/tags/tag32.xml><?xml version="1.0" encoding="utf-8"?>
<p:tagLst xmlns:p="http://schemas.openxmlformats.org/presentationml/2006/main">
  <p:tag name="AS_UNIQUEID" val="104"/>
</p:tagLst>
</file>

<file path=ppt/tags/tag33.xml><?xml version="1.0" encoding="utf-8"?>
<p:tagLst xmlns:p="http://schemas.openxmlformats.org/presentationml/2006/main">
  <p:tag name="AS_UNIQUEID" val="105"/>
</p:tagLst>
</file>

<file path=ppt/tags/tag34.xml><?xml version="1.0" encoding="utf-8"?>
<p:tagLst xmlns:p="http://schemas.openxmlformats.org/presentationml/2006/main">
  <p:tag name="AS_UNIQUEID" val="106"/>
</p:tagLst>
</file>

<file path=ppt/tags/tag35.xml><?xml version="1.0" encoding="utf-8"?>
<p:tagLst xmlns:p="http://schemas.openxmlformats.org/presentationml/2006/main">
  <p:tag name="AS_UNIQUEID" val="107"/>
</p:tagLst>
</file>

<file path=ppt/tags/tag36.xml><?xml version="1.0" encoding="utf-8"?>
<p:tagLst xmlns:p="http://schemas.openxmlformats.org/presentationml/2006/main">
  <p:tag name="AS_UNIQUEID" val="108"/>
</p:tagLst>
</file>

<file path=ppt/tags/tag37.xml><?xml version="1.0" encoding="utf-8"?>
<p:tagLst xmlns:p="http://schemas.openxmlformats.org/presentationml/2006/main">
  <p:tag name="AS_UNIQUEID" val="109"/>
</p:tagLst>
</file>

<file path=ppt/tags/tag38.xml><?xml version="1.0" encoding="utf-8"?>
<p:tagLst xmlns:p="http://schemas.openxmlformats.org/presentationml/2006/main">
  <p:tag name="AS_UNIQUEID" val="110"/>
</p:tagLst>
</file>

<file path=ppt/tags/tag39.xml><?xml version="1.0" encoding="utf-8"?>
<p:tagLst xmlns:p="http://schemas.openxmlformats.org/presentationml/2006/main">
  <p:tag name="AS_UNIQUEID" val="112"/>
</p:tagLst>
</file>

<file path=ppt/tags/tag4.xml><?xml version="1.0" encoding="utf-8"?>
<p:tagLst xmlns:p="http://schemas.openxmlformats.org/presentationml/2006/main">
  <p:tag name="AS_UNIQUEID" val="71"/>
</p:tagLst>
</file>

<file path=ppt/tags/tag40.xml><?xml version="1.0" encoding="utf-8"?>
<p:tagLst xmlns:p="http://schemas.openxmlformats.org/presentationml/2006/main">
  <p:tag name="AS_UNIQUEID" val="113"/>
</p:tagLst>
</file>

<file path=ppt/tags/tag41.xml><?xml version="1.0" encoding="utf-8"?>
<p:tagLst xmlns:p="http://schemas.openxmlformats.org/presentationml/2006/main">
  <p:tag name="AS_UNIQUEID" val="114"/>
</p:tagLst>
</file>

<file path=ppt/tags/tag42.xml><?xml version="1.0" encoding="utf-8"?>
<p:tagLst xmlns:p="http://schemas.openxmlformats.org/presentationml/2006/main">
  <p:tag name="AS_UNIQUEID" val="115"/>
</p:tagLst>
</file>

<file path=ppt/tags/tag43.xml><?xml version="1.0" encoding="utf-8"?>
<p:tagLst xmlns:p="http://schemas.openxmlformats.org/presentationml/2006/main">
  <p:tag name="AS_UNIQUEID" val="117"/>
</p:tagLst>
</file>

<file path=ppt/tags/tag44.xml><?xml version="1.0" encoding="utf-8"?>
<p:tagLst xmlns:p="http://schemas.openxmlformats.org/presentationml/2006/main">
  <p:tag name="AS_UNIQUEID" val="118"/>
</p:tagLst>
</file>

<file path=ppt/tags/tag45.xml><?xml version="1.0" encoding="utf-8"?>
<p:tagLst xmlns:p="http://schemas.openxmlformats.org/presentationml/2006/main">
  <p:tag name="AS_UNIQUEID" val="119"/>
</p:tagLst>
</file>

<file path=ppt/tags/tag46.xml><?xml version="1.0" encoding="utf-8"?>
<p:tagLst xmlns:p="http://schemas.openxmlformats.org/presentationml/2006/main">
  <p:tag name="AS_UNIQUEID" val="121"/>
</p:tagLst>
</file>

<file path=ppt/tags/tag47.xml><?xml version="1.0" encoding="utf-8"?>
<p:tagLst xmlns:p="http://schemas.openxmlformats.org/presentationml/2006/main">
  <p:tag name="AS_UNIQUEID" val="122"/>
</p:tagLst>
</file>

<file path=ppt/tags/tag48.xml><?xml version="1.0" encoding="utf-8"?>
<p:tagLst xmlns:p="http://schemas.openxmlformats.org/presentationml/2006/main">
  <p:tag name="AS_UNIQUEID" val="123"/>
</p:tagLst>
</file>

<file path=ppt/tags/tag49.xml><?xml version="1.0" encoding="utf-8"?>
<p:tagLst xmlns:p="http://schemas.openxmlformats.org/presentationml/2006/main">
  <p:tag name="AS_UNIQUEID" val="124"/>
</p:tagLst>
</file>

<file path=ppt/tags/tag5.xml><?xml version="1.0" encoding="utf-8"?>
<p:tagLst xmlns:p="http://schemas.openxmlformats.org/presentationml/2006/main">
  <p:tag name="AS_UNIQUEID" val="72"/>
</p:tagLst>
</file>

<file path=ppt/tags/tag50.xml><?xml version="1.0" encoding="utf-8"?>
<p:tagLst xmlns:p="http://schemas.openxmlformats.org/presentationml/2006/main">
  <p:tag name="AS_UNIQUEID" val="125"/>
</p:tagLst>
</file>

<file path=ppt/tags/tag51.xml><?xml version="1.0" encoding="utf-8"?>
<p:tagLst xmlns:p="http://schemas.openxmlformats.org/presentationml/2006/main">
  <p:tag name="AS_UNIQUEID" val="126"/>
</p:tagLst>
</file>

<file path=ppt/tags/tag52.xml><?xml version="1.0" encoding="utf-8"?>
<p:tagLst xmlns:p="http://schemas.openxmlformats.org/presentationml/2006/main">
  <p:tag name="AS_UNIQUEID" val="128"/>
</p:tagLst>
</file>

<file path=ppt/tags/tag53.xml><?xml version="1.0" encoding="utf-8"?>
<p:tagLst xmlns:p="http://schemas.openxmlformats.org/presentationml/2006/main">
  <p:tag name="AS_UNIQUEID" val="129"/>
</p:tagLst>
</file>

<file path=ppt/tags/tag54.xml><?xml version="1.0" encoding="utf-8"?>
<p:tagLst xmlns:p="http://schemas.openxmlformats.org/presentationml/2006/main">
  <p:tag name="AS_UNIQUEID" val="130"/>
</p:tagLst>
</file>

<file path=ppt/tags/tag55.xml><?xml version="1.0" encoding="utf-8"?>
<p:tagLst xmlns:p="http://schemas.openxmlformats.org/presentationml/2006/main">
  <p:tag name="AS_UNIQUEID" val="131"/>
</p:tagLst>
</file>

<file path=ppt/tags/tag56.xml><?xml version="1.0" encoding="utf-8"?>
<p:tagLst xmlns:p="http://schemas.openxmlformats.org/presentationml/2006/main">
  <p:tag name="AS_UNIQUEID" val="132"/>
</p:tagLst>
</file>

<file path=ppt/tags/tag57.xml><?xml version="1.0" encoding="utf-8"?>
<p:tagLst xmlns:p="http://schemas.openxmlformats.org/presentationml/2006/main">
  <p:tag name="AS_UNIQUEID" val="133"/>
</p:tagLst>
</file>

<file path=ppt/tags/tag58.xml><?xml version="1.0" encoding="utf-8"?>
<p:tagLst xmlns:p="http://schemas.openxmlformats.org/presentationml/2006/main">
  <p:tag name="AS_UNIQUEID" val="135"/>
</p:tagLst>
</file>

<file path=ppt/tags/tag59.xml><?xml version="1.0" encoding="utf-8"?>
<p:tagLst xmlns:p="http://schemas.openxmlformats.org/presentationml/2006/main">
  <p:tag name="AS_UNIQUEID" val="136"/>
</p:tagLst>
</file>

<file path=ppt/tags/tag6.xml><?xml version="1.0" encoding="utf-8"?>
<p:tagLst xmlns:p="http://schemas.openxmlformats.org/presentationml/2006/main">
  <p:tag name="AS_UNIQUEID" val="74"/>
</p:tagLst>
</file>

<file path=ppt/tags/tag60.xml><?xml version="1.0" encoding="utf-8"?>
<p:tagLst xmlns:p="http://schemas.openxmlformats.org/presentationml/2006/main">
  <p:tag name="AS_UNIQUEID" val="137"/>
</p:tagLst>
</file>

<file path=ppt/tags/tag61.xml><?xml version="1.0" encoding="utf-8"?>
<p:tagLst xmlns:p="http://schemas.openxmlformats.org/presentationml/2006/main">
  <p:tag name="AS_UNIQUEID" val="138"/>
</p:tagLst>
</file>

<file path=ppt/tags/tag62.xml><?xml version="1.0" encoding="utf-8"?>
<p:tagLst xmlns:p="http://schemas.openxmlformats.org/presentationml/2006/main">
  <p:tag name="AS_UNIQUEID" val="139"/>
</p:tagLst>
</file>

<file path=ppt/tags/tag63.xml><?xml version="1.0" encoding="utf-8"?>
<p:tagLst xmlns:p="http://schemas.openxmlformats.org/presentationml/2006/main">
  <p:tag name="AS_UNIQUEID" val="141"/>
</p:tagLst>
</file>

<file path=ppt/tags/tag64.xml><?xml version="1.0" encoding="utf-8"?>
<p:tagLst xmlns:p="http://schemas.openxmlformats.org/presentationml/2006/main">
  <p:tag name="AS_UNIQUEID" val="142"/>
</p:tagLst>
</file>

<file path=ppt/tags/tag65.xml><?xml version="1.0" encoding="utf-8"?>
<p:tagLst xmlns:p="http://schemas.openxmlformats.org/presentationml/2006/main">
  <p:tag name="AS_UNIQUEID" val="143"/>
</p:tagLst>
</file>

<file path=ppt/tags/tag66.xml><?xml version="1.0" encoding="utf-8"?>
<p:tagLst xmlns:p="http://schemas.openxmlformats.org/presentationml/2006/main">
  <p:tag name="AS_UNIQUEID" val="144"/>
</p:tagLst>
</file>

<file path=ppt/tags/tag67.xml><?xml version="1.0" encoding="utf-8"?>
<p:tagLst xmlns:p="http://schemas.openxmlformats.org/presentationml/2006/main">
  <p:tag name="AS_UNIQUEID" val="145"/>
</p:tagLst>
</file>

<file path=ppt/tags/tag68.xml><?xml version="1.0" encoding="utf-8"?>
<p:tagLst xmlns:p="http://schemas.openxmlformats.org/presentationml/2006/main">
  <p:tag name="AS_UNIQUEID" val="147"/>
</p:tagLst>
</file>

<file path=ppt/tags/tag69.xml><?xml version="1.0" encoding="utf-8"?>
<p:tagLst xmlns:p="http://schemas.openxmlformats.org/presentationml/2006/main">
  <p:tag name="AS_UNIQUEID" val="148"/>
</p:tagLst>
</file>

<file path=ppt/tags/tag7.xml><?xml version="1.0" encoding="utf-8"?>
<p:tagLst xmlns:p="http://schemas.openxmlformats.org/presentationml/2006/main">
  <p:tag name="AS_UNIQUEID" val="75"/>
</p:tagLst>
</file>

<file path=ppt/tags/tag70.xml><?xml version="1.0" encoding="utf-8"?>
<p:tagLst xmlns:p="http://schemas.openxmlformats.org/presentationml/2006/main">
  <p:tag name="AS_UNIQUEID" val="150"/>
</p:tagLst>
</file>

<file path=ppt/tags/tag71.xml><?xml version="1.0" encoding="utf-8"?>
<p:tagLst xmlns:p="http://schemas.openxmlformats.org/presentationml/2006/main">
  <p:tag name="AS_UNIQUEID" val="151"/>
</p:tagLst>
</file>

<file path=ppt/tags/tag72.xml><?xml version="1.0" encoding="utf-8"?>
<p:tagLst xmlns:p="http://schemas.openxmlformats.org/presentationml/2006/main">
  <p:tag name="AS_UNIQUEID" val="152"/>
</p:tagLst>
</file>

<file path=ppt/tags/tag73.xml><?xml version="1.0" encoding="utf-8"?>
<p:tagLst xmlns:p="http://schemas.openxmlformats.org/presentationml/2006/main">
  <p:tag name="AS_UNIQUEID" val="153"/>
</p:tagLst>
</file>

<file path=ppt/tags/tag74.xml><?xml version="1.0" encoding="utf-8"?>
<p:tagLst xmlns:p="http://schemas.openxmlformats.org/presentationml/2006/main">
  <p:tag name="AS_UNIQUEID" val="154"/>
</p:tagLst>
</file>

<file path=ppt/tags/tag75.xml><?xml version="1.0" encoding="utf-8"?>
<p:tagLst xmlns:p="http://schemas.openxmlformats.org/presentationml/2006/main">
  <p:tag name="AS_UNIQUEID" val="156"/>
</p:tagLst>
</file>

<file path=ppt/tags/tag76.xml><?xml version="1.0" encoding="utf-8"?>
<p:tagLst xmlns:p="http://schemas.openxmlformats.org/presentationml/2006/main">
  <p:tag name="AS_UNIQUEID" val="157"/>
</p:tagLst>
</file>

<file path=ppt/tags/tag77.xml><?xml version="1.0" encoding="utf-8"?>
<p:tagLst xmlns:p="http://schemas.openxmlformats.org/presentationml/2006/main">
  <p:tag name="AS_UNIQUEID" val="158"/>
</p:tagLst>
</file>

<file path=ppt/tags/tag78.xml><?xml version="1.0" encoding="utf-8"?>
<p:tagLst xmlns:p="http://schemas.openxmlformats.org/presentationml/2006/main">
  <p:tag name="AS_UNIQUEID" val="159"/>
</p:tagLst>
</file>

<file path=ppt/tags/tag79.xml><?xml version="1.0" encoding="utf-8"?>
<p:tagLst xmlns:p="http://schemas.openxmlformats.org/presentationml/2006/main">
  <p:tag name="AS_UNIQUEID" val="160"/>
</p:tagLst>
</file>

<file path=ppt/tags/tag8.xml><?xml version="1.0" encoding="utf-8"?>
<p:tagLst xmlns:p="http://schemas.openxmlformats.org/presentationml/2006/main">
  <p:tag name="AS_UNIQUEID" val="76"/>
</p:tagLst>
</file>

<file path=ppt/tags/tag80.xml><?xml version="1.0" encoding="utf-8"?>
<p:tagLst xmlns:p="http://schemas.openxmlformats.org/presentationml/2006/main">
  <p:tag name="AS_UNIQUEID" val="163"/>
</p:tagLst>
</file>

<file path=ppt/tags/tag81.xml><?xml version="1.0" encoding="utf-8"?>
<p:tagLst xmlns:p="http://schemas.openxmlformats.org/presentationml/2006/main">
  <p:tag name="AS_UNIQUEID" val="172"/>
</p:tagLst>
</file>

<file path=ppt/tags/tag82.xml><?xml version="1.0" encoding="utf-8"?>
<p:tagLst xmlns:p="http://schemas.openxmlformats.org/presentationml/2006/main">
  <p:tag name="AS_UNIQUEID" val="173"/>
</p:tagLst>
</file>

<file path=ppt/tags/tag83.xml><?xml version="1.0" encoding="utf-8"?>
<p:tagLst xmlns:p="http://schemas.openxmlformats.org/presentationml/2006/main">
  <p:tag name="AS_UNIQUEID" val="174"/>
</p:tagLst>
</file>

<file path=ppt/tags/tag84.xml><?xml version="1.0" encoding="utf-8"?>
<p:tagLst xmlns:p="http://schemas.openxmlformats.org/presentationml/2006/main">
  <p:tag name="AS_UNIQUEID" val="175"/>
</p:tagLst>
</file>

<file path=ppt/tags/tag85.xml><?xml version="1.0" encoding="utf-8"?>
<p:tagLst xmlns:p="http://schemas.openxmlformats.org/presentationml/2006/main">
  <p:tag name="AS_UNIQUEID" val="176"/>
</p:tagLst>
</file>

<file path=ppt/tags/tag86.xml><?xml version="1.0" encoding="utf-8"?>
<p:tagLst xmlns:p="http://schemas.openxmlformats.org/presentationml/2006/main">
  <p:tag name="AS_UNIQUEID" val="177"/>
</p:tagLst>
</file>

<file path=ppt/tags/tag87.xml><?xml version="1.0" encoding="utf-8"?>
<p:tagLst xmlns:p="http://schemas.openxmlformats.org/presentationml/2006/main">
  <p:tag name="AS_UNIQUEID" val="178"/>
</p:tagLst>
</file>

<file path=ppt/tags/tag88.xml><?xml version="1.0" encoding="utf-8"?>
<p:tagLst xmlns:p="http://schemas.openxmlformats.org/presentationml/2006/main">
  <p:tag name="AS_UNIQUEID" val="179"/>
</p:tagLst>
</file>

<file path=ppt/tags/tag89.xml><?xml version="1.0" encoding="utf-8"?>
<p:tagLst xmlns:p="http://schemas.openxmlformats.org/presentationml/2006/main">
  <p:tag name="AS_UNIQUEID" val="180"/>
</p:tagLst>
</file>

<file path=ppt/tags/tag9.xml><?xml version="1.0" encoding="utf-8"?>
<p:tagLst xmlns:p="http://schemas.openxmlformats.org/presentationml/2006/main">
  <p:tag name="AS_UNIQUEID" val="77"/>
</p:tagLst>
</file>

<file path=ppt/tags/tag90.xml><?xml version="1.0" encoding="utf-8"?>
<p:tagLst xmlns:p="http://schemas.openxmlformats.org/presentationml/2006/main">
  <p:tag name="AS_UNIQUEID" val="181"/>
</p:tagLst>
</file>

<file path=ppt/tags/tag91.xml><?xml version="1.0" encoding="utf-8"?>
<p:tagLst xmlns:p="http://schemas.openxmlformats.org/presentationml/2006/main">
  <p:tag name="AS_UNIQUEID" val="182"/>
</p:tagLst>
</file>

<file path=ppt/tags/tag92.xml><?xml version="1.0" encoding="utf-8"?>
<p:tagLst xmlns:p="http://schemas.openxmlformats.org/presentationml/2006/main">
  <p:tag name="AS_UNIQUEID" val="183"/>
</p:tagLst>
</file>

<file path=ppt/tags/tag93.xml><?xml version="1.0" encoding="utf-8"?>
<p:tagLst xmlns:p="http://schemas.openxmlformats.org/presentationml/2006/main">
  <p:tag name="AS_UNIQUEID" val="184"/>
</p:tagLst>
</file>

<file path=ppt/tags/tag94.xml><?xml version="1.0" encoding="utf-8"?>
<p:tagLst xmlns:p="http://schemas.openxmlformats.org/presentationml/2006/main">
  <p:tag name="AS_UNIQUEID" val="185"/>
</p:tagLst>
</file>

<file path=ppt/tags/tag95.xml><?xml version="1.0" encoding="utf-8"?>
<p:tagLst xmlns:p="http://schemas.openxmlformats.org/presentationml/2006/main">
  <p:tag name="AS_UNIQUEID" val="186"/>
</p:tagLst>
</file>

<file path=ppt/tags/tag96.xml><?xml version="1.0" encoding="utf-8"?>
<p:tagLst xmlns:p="http://schemas.openxmlformats.org/presentationml/2006/main">
  <p:tag name="AS_UNIQUEID" val="187"/>
</p:tagLst>
</file>

<file path=ppt/tags/tag97.xml><?xml version="1.0" encoding="utf-8"?>
<p:tagLst xmlns:p="http://schemas.openxmlformats.org/presentationml/2006/main">
  <p:tag name="AS_UNIQUEID" val="203"/>
</p:tagLst>
</file>

<file path=ppt/tags/tag98.xml><?xml version="1.0" encoding="utf-8"?>
<p:tagLst xmlns:p="http://schemas.openxmlformats.org/presentationml/2006/main">
  <p:tag name="AS_UNIQUEID" val="204"/>
</p:tagLst>
</file>

<file path=ppt/tags/tag99.xml><?xml version="1.0" encoding="utf-8"?>
<p:tagLst xmlns:p="http://schemas.openxmlformats.org/presentationml/2006/main">
  <p:tag name="AS_UNIQUEID" val="205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wxb0cgq">
      <a:majorFont>
        <a:latin typeface="微软雅黑"/>
        <a:ea typeface="方正卡通简体"/>
        <a:cs typeface="Arial"/>
      </a:majorFont>
      <a:minorFont>
        <a:latin typeface="微软雅黑"/>
        <a:ea typeface="方正卡通简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2476</Words>
  <Application>WPS 演示</Application>
  <PresentationFormat/>
  <Paragraphs>389</Paragraphs>
  <Slides>34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黑体</vt:lpstr>
      <vt:lpstr>楷体</vt:lpstr>
      <vt:lpstr>Calibri</vt:lpstr>
      <vt:lpstr>Wingdings 2</vt:lpstr>
      <vt:lpstr>汉仪雪君体简</vt:lpstr>
      <vt:lpstr>Wingdings</vt:lpstr>
      <vt:lpstr>思源黑体 CN Bold</vt:lpstr>
      <vt:lpstr>思源黑体 CN Regular</vt:lpstr>
      <vt:lpstr>Arial Unicode MS</vt:lpstr>
      <vt:lpstr>方正卡通简体</vt:lpstr>
      <vt:lpstr>Segoe Print</vt:lpstr>
      <vt:lpstr>华文中宋</vt:lpstr>
      <vt:lpstr>1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关于鸟类你还想了解哪些知识？</vt:lpstr>
      <vt:lpstr>PowerPoint 演示文稿</vt:lpstr>
      <vt:lpstr>PowerPoint 演示文稿</vt:lpstr>
      <vt:lpstr>PowerPoint 演示文稿</vt:lpstr>
      <vt:lpstr>为什么不同的鸟卵颜色不同？</vt:lpstr>
      <vt:lpstr>PowerPoint 演示文稿</vt:lpstr>
      <vt:lpstr>PowerPoint 演示文稿</vt:lpstr>
      <vt:lpstr>如何辨别一枚鸟卵是否受精？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荷荷</cp:lastModifiedBy>
  <cp:revision>42</cp:revision>
  <cp:lastPrinted>2022-11-21T14:39:00Z</cp:lastPrinted>
  <dcterms:created xsi:type="dcterms:W3CDTF">2024-05-10T02:18:00Z</dcterms:created>
  <dcterms:modified xsi:type="dcterms:W3CDTF">2024-05-16T01:01:07Z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497B873DF08B4B45A6C6BD06AFCE0094_13</vt:lpwstr>
  </property>
  <property fmtid="{D5CDD505-2E9C-101B-9397-08002B2CF9AE}" pid="7" name="KSOProductBuildVer">
    <vt:lpwstr>2052-12.1.0.16729</vt:lpwstr>
  </property>
</Properties>
</file>