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jpg" ContentType="image/jpeg"/>
  <Default Extension="png" ContentType="image/png"/>
  <Default Extension="mp4" ContentType="video/mp4"/>
  <Default Extension="gif" ContentType="image/gif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48e8ff24bfe4fea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0f7ed981da3e45b9" /><Relationship Type="http://schemas.openxmlformats.org/officeDocument/2006/relationships/custom-properties" Target="/docProps/custom.xml" Id="Raf0030753e5b44e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jpg" Id="rId2" /><Relationship Type="http://schemas.openxmlformats.org/officeDocument/2006/relationships/image" Target="/ppt/media/image.png" Id="rId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9.png" Id="rId2" /><Relationship Type="http://schemas.openxmlformats.org/officeDocument/2006/relationships/image" Target="/ppt/media/image20.png" Id="rId3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21.png" Id="rId2" /><Relationship Type="http://schemas.openxmlformats.org/officeDocument/2006/relationships/image" Target="/ppt/media/image22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3.png" Id="rId2" /><Relationship Type="http://schemas.openxmlformats.org/officeDocument/2006/relationships/image" Target="/ppt/media/image24.png" Id="rId3" /><Relationship Type="http://schemas.openxmlformats.org/officeDocument/2006/relationships/image" Target="/ppt/media/image25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6.png" Id="rId2" /><Relationship Type="http://schemas.openxmlformats.org/officeDocument/2006/relationships/image" Target="/ppt/media/image27.png" Id="rI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8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29.png" Id="rId5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30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31.png" Id="rId2" /><Relationship Type="http://schemas.openxmlformats.org/officeDocument/2006/relationships/image" Target="/ppt/media/image32.png" Id="rId3" /><Relationship Type="http://schemas.openxmlformats.org/officeDocument/2006/relationships/image" Target="/ppt/media/image33.png" Id="rId4" /><Relationship Type="http://schemas.openxmlformats.org/officeDocument/2006/relationships/image" Target="/ppt/media/image34.png" Id="rId5" /><Relationship Type="http://schemas.openxmlformats.org/officeDocument/2006/relationships/image" Target="/ppt/media/image35.png" Id="rId6" /><Relationship Type="http://schemas.openxmlformats.org/officeDocument/2006/relationships/image" Target="/ppt/media/image36.png" Id="rId7" /><Relationship Type="http://schemas.openxmlformats.org/officeDocument/2006/relationships/image" Target="/ppt/media/image37.png" Id="rId8" /><Relationship Type="http://schemas.openxmlformats.org/officeDocument/2006/relationships/image" Target="/ppt/media/image38.png" Id="rId9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.gif" Id="rId2" /><Relationship Type="http://schemas.openxmlformats.org/officeDocument/2006/relationships/image" Target="/ppt/media/image39.png" Id="rId3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40.png" Id="rId2" /><Relationship Type="http://schemas.openxmlformats.org/officeDocument/2006/relationships/image" Target="/ppt/media/image41.png" Id="rId3" /><Relationship Type="http://schemas.openxmlformats.org/officeDocument/2006/relationships/image" Target="/ppt/media/image42.pn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43.png" Id="rId2" /><Relationship Type="http://schemas.openxmlformats.org/officeDocument/2006/relationships/image" Target="/ppt/media/image44.png" Id="rId3" /><Relationship Type="http://schemas.openxmlformats.org/officeDocument/2006/relationships/image" Target="/ppt/media/image45.pn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jpg" Id="rId2" /><Relationship Type="http://schemas.openxmlformats.org/officeDocument/2006/relationships/image" Target="/ppt/media/image3.jpg" Id="rId3" /><Relationship Type="http://schemas.openxmlformats.org/officeDocument/2006/relationships/image" Target="/ppt/media/image4.jpg" Id="rId4" /><Relationship Type="http://schemas.openxmlformats.org/officeDocument/2006/relationships/image" Target="/ppt/media/image2.png" Id="rId5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46.png" Id="rId2" /><Relationship Type="http://schemas.openxmlformats.org/officeDocument/2006/relationships/image" Target="/ppt/media/image7.jpg" Id="rId3" /><Relationship Type="http://schemas.openxmlformats.org/officeDocument/2006/relationships/image" Target="/ppt/media/image47.png" Id="rId4" /><Relationship Type="http://schemas.openxmlformats.org/officeDocument/2006/relationships/image" Target="/ppt/media/image48.png" Id="rId5" /><Relationship Type="http://schemas.openxmlformats.org/officeDocument/2006/relationships/image" Target="/ppt/media/image2.gif" Id="rId6" /><Relationship Type="http://schemas.openxmlformats.org/officeDocument/2006/relationships/image" Target="/ppt/media/image49.png" Id="rId7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8.jpg" Id="rId2" /><Relationship Type="http://schemas.openxmlformats.org/officeDocument/2006/relationships/image" Target="/ppt/media/image50.png" Id="rId3" /><Relationship Type="http://schemas.openxmlformats.org/officeDocument/2006/relationships/image" Target="/ppt/media/image51.pn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52.png" Id="rId2" /><Relationship Type="http://schemas.openxmlformats.org/officeDocument/2006/relationships/image" Target="/ppt/media/image9.jpg" Id="rId3" /><Relationship Type="http://schemas.openxmlformats.org/officeDocument/2006/relationships/image" Target="/ppt/media/image53.png" Id="rId4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54.png" Id="rId2" /><Relationship Type="http://schemas.openxmlformats.org/officeDocument/2006/relationships/image" Target="/ppt/media/image55.png" Id="rId3" /><Relationship Type="http://schemas.openxmlformats.org/officeDocument/2006/relationships/image" Target="/ppt/media/image56.png" Id="rId4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57.png" Id="rId2" /><Relationship Type="http://schemas.openxmlformats.org/officeDocument/2006/relationships/image" Target="/ppt/media/image58.png" Id="rId3" /><Relationship Type="http://schemas.openxmlformats.org/officeDocument/2006/relationships/image" Target="/ppt/media/image59.png" Id="rId4" /><Relationship Type="http://schemas.openxmlformats.org/officeDocument/2006/relationships/image" Target="/ppt/media/image60.png" Id="rId5" /><Relationship Type="http://schemas.openxmlformats.org/officeDocument/2006/relationships/image" Target="/ppt/media/image61.png" Id="rId6" /><Relationship Type="http://schemas.openxmlformats.org/officeDocument/2006/relationships/image" Target="/ppt/media/image62.png" Id="rId7" /><Relationship Type="http://schemas.openxmlformats.org/officeDocument/2006/relationships/image" Target="/ppt/media/image10.jpg" Id="rId8" /><Relationship Type="http://schemas.openxmlformats.org/officeDocument/2006/relationships/image" Target="/ppt/media/image63.png" Id="rId9" /><Relationship Type="http://schemas.openxmlformats.org/officeDocument/2006/relationships/image" Target="/ppt/media/image64.png" Id="rId10" /><Relationship Type="http://schemas.openxmlformats.org/officeDocument/2006/relationships/image" Target="/ppt/media/image65.png" Id="rId11" /><Relationship Type="http://schemas.openxmlformats.org/officeDocument/2006/relationships/image" Target="/ppt/media/image66.png" Id="rId1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67.png" Id="rId2" /><Relationship Type="http://schemas.openxmlformats.org/officeDocument/2006/relationships/image" Target="/ppt/media/image68.png" Id="rId3" /><Relationship Type="http://schemas.openxmlformats.org/officeDocument/2006/relationships/image" Target="/ppt/media/image69.png" Id="rId4" /><Relationship Type="http://schemas.openxmlformats.org/officeDocument/2006/relationships/image" Target="/ppt/media/image70.png" Id="rId5" /><Relationship Type="http://schemas.openxmlformats.org/officeDocument/2006/relationships/image" Target="/ppt/media/image71.png" Id="rId6" /><Relationship Type="http://schemas.openxmlformats.org/officeDocument/2006/relationships/image" Target="/ppt/media/image72.png" Id="rId7" /><Relationship Type="http://schemas.openxmlformats.org/officeDocument/2006/relationships/image" Target="/ppt/media/image73.png" Id="rId8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11.jpg" Id="rId2" /><Relationship Type="http://schemas.openxmlformats.org/officeDocument/2006/relationships/image" Target="/ppt/media/image74.png" Id="rId3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75.png" Id="rId2" /><Relationship Type="http://schemas.openxmlformats.org/officeDocument/2006/relationships/image" Target="/ppt/media/image76.png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Relationship Type="http://schemas.openxmlformats.org/officeDocument/2006/relationships/image" Target="/ppt/media/image4.pn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5.jpg" Id="rId2" /><Relationship Type="http://schemas.openxmlformats.org/officeDocument/2006/relationships/image" Target="/ppt/media/image5.png" Id="rId3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9.png" Id="rId2" /><Relationship Type="http://schemas.openxmlformats.org/officeDocument/2006/relationships/image" Target="/ppt/media/image10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1.png" Id="rId2" /><Relationship Type="http://schemas.openxmlformats.org/officeDocument/2006/relationships/image" Target="/ppt/media/image12.png" Id="rId3" /><Relationship Type="http://schemas.openxmlformats.org/officeDocument/2006/relationships/image" Target="/ppt/media/image13.png" Id="rId4" /><Relationship Type="http://schemas.openxmlformats.org/officeDocument/2006/relationships/image" Target="/ppt/media/image14.png" Id="r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5.png" Id="rId2" /><Relationship Type="http://schemas.openxmlformats.org/officeDocument/2006/relationships/image" Target="/ppt/media/image16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7.png" Id="rId2" /><Relationship Type="http://schemas.openxmlformats.org/officeDocument/2006/relationships/image" Target="/ppt/media/image6.jpg" Id="rId3" /><Relationship Type="http://schemas.openxmlformats.org/officeDocument/2006/relationships/image" Target="/ppt/media/image18.png" Id="rId4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58" t="0" r="0" b="10624"/>
          <a:stretch>
            <a:fillRect/>
          </a:stretch>
        </p:blipFill>
        <p:spPr>
          <a:xfrm>
            <a:off x="1730321" y="218684"/>
            <a:ext cx="9468688" cy="63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60" y="591820"/>
            <a:ext cx="7263130" cy="597725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9118597" y="1327147"/>
            <a:ext cx="2504922" cy="2055903"/>
            <a:chOff x="0" y="0"/>
            <a:chExt cx="2504922" cy="2055903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2454078" cy="1765297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142363" y="151130"/>
              <a:ext cx="2362559" cy="19047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白色，坚韧，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保护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眼球的内部结构。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717550" y="3600450"/>
            <a:ext cx="2346325" cy="1765300"/>
            <a:chOff x="0" y="0"/>
            <a:chExt cx="2346325" cy="1765300"/>
          </a:xfrm>
        </p:grpSpPr>
        <p:sp>
          <p:nvSpPr>
            <p:cNvPr id="7" name="形状2"/>
            <p:cNvSpPr txBox="1"/>
            <p:nvPr/>
          </p:nvSpPr>
          <p:spPr>
            <a:xfrm>
              <a:off x="0" y="0"/>
              <a:ext cx="2298700" cy="1765300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133350" y="151130"/>
              <a:ext cx="2212975" cy="1536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无色，透明，可以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透过光线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2510790" y="3464560"/>
            <a:ext cx="847090" cy="114300"/>
            <a:chOff x="0" y="0"/>
            <a:chExt cx="847090" cy="114300"/>
          </a:xfrm>
        </p:grpSpPr>
        <p:sp>
          <p:nvSpPr>
            <p:cNvPr id="10" name="形状3"/>
            <p:cNvSpPr txBox="1"/>
            <p:nvPr/>
          </p:nvSpPr>
          <p:spPr>
            <a:xfrm flipH="1">
              <a:off x="732790" y="0"/>
              <a:ext cx="114300" cy="114300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4"/>
            <p:cNvSpPr txBox="1"/>
            <p:nvPr/>
          </p:nvSpPr>
          <p:spPr>
            <a:xfrm rot="10800000">
              <a:off x="0" y="45085"/>
              <a:ext cx="725170" cy="4445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2" name="组合4"/>
          <p:cNvGrpSpPr/>
          <p:nvPr/>
        </p:nvGrpSpPr>
        <p:grpSpPr>
          <a:xfrm>
            <a:off x="7134860" y="1106805"/>
            <a:ext cx="2454275" cy="114300"/>
            <a:chOff x="0" y="0"/>
            <a:chExt cx="2454275" cy="114300"/>
          </a:xfrm>
        </p:grpSpPr>
        <p:sp>
          <p:nvSpPr>
            <p:cNvPr id="13" name="形状5"/>
            <p:cNvSpPr txBox="1"/>
            <p:nvPr/>
          </p:nvSpPr>
          <p:spPr>
            <a:xfrm>
              <a:off x="0" y="0"/>
              <a:ext cx="114300" cy="114300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6"/>
            <p:cNvSpPr txBox="1"/>
            <p:nvPr/>
          </p:nvSpPr>
          <p:spPr>
            <a:xfrm>
              <a:off x="114300" y="57150"/>
              <a:ext cx="2339975" cy="12065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5" name="组合5"/>
          <p:cNvGrpSpPr/>
          <p:nvPr/>
        </p:nvGrpSpPr>
        <p:grpSpPr>
          <a:xfrm>
            <a:off x="1169035" y="3180080"/>
            <a:ext cx="1518920" cy="712470"/>
            <a:chOff x="0" y="0"/>
            <a:chExt cx="1518920" cy="712470"/>
          </a:xfrm>
        </p:grpSpPr>
        <p:sp>
          <p:nvSpPr>
            <p:cNvPr id="16" name="形状7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3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角膜</a:t>
              </a:r>
            </a:p>
          </p:txBody>
        </p:sp>
      </p:grpSp>
      <p:grpSp>
        <p:nvGrpSpPr>
          <p:cNvPr id="18" name="组合6"/>
          <p:cNvGrpSpPr/>
          <p:nvPr/>
        </p:nvGrpSpPr>
        <p:grpSpPr>
          <a:xfrm>
            <a:off x="9570085" y="845185"/>
            <a:ext cx="1518920" cy="712470"/>
            <a:chOff x="0" y="0"/>
            <a:chExt cx="1518920" cy="712470"/>
          </a:xfrm>
        </p:grpSpPr>
        <p:sp>
          <p:nvSpPr>
            <p:cNvPr id="19" name="形状8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4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巩膜</a:t>
              </a:r>
            </a:p>
          </p:txBody>
        </p:sp>
      </p:grpSp>
      <p:grpSp>
        <p:nvGrpSpPr>
          <p:cNvPr id="21" name="组合7"/>
          <p:cNvGrpSpPr/>
          <p:nvPr/>
        </p:nvGrpSpPr>
        <p:grpSpPr>
          <a:xfrm>
            <a:off x="371227" y="331670"/>
            <a:ext cx="5808338" cy="775275"/>
            <a:chOff x="0" y="0"/>
            <a:chExt cx="5808338" cy="775275"/>
          </a:xfrm>
        </p:grpSpPr>
        <p:sp>
          <p:nvSpPr>
            <p:cNvPr id="22" name="形状10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11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2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9"/>
            <p:cNvSpPr txBox="1"/>
            <p:nvPr/>
          </p:nvSpPr>
          <p:spPr>
            <a:xfrm rot="3034878">
              <a:off x="354520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5"/>
            <p:cNvSpPr txBox="1"/>
            <p:nvPr/>
          </p:nvSpPr>
          <p:spPr>
            <a:xfrm>
              <a:off x="754005" y="0"/>
              <a:ext cx="5054333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眼球的结构特点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721" y="610191"/>
            <a:ext cx="7263130" cy="597725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717550" y="4479290"/>
            <a:ext cx="2346325" cy="1765300"/>
            <a:chOff x="0" y="0"/>
            <a:chExt cx="2346325" cy="1765300"/>
          </a:xfrm>
        </p:grpSpPr>
        <p:sp>
          <p:nvSpPr>
            <p:cNvPr id="4" name="形状6"/>
            <p:cNvSpPr txBox="1"/>
            <p:nvPr/>
          </p:nvSpPr>
          <p:spPr>
            <a:xfrm>
              <a:off x="0" y="0"/>
              <a:ext cx="2298700" cy="1765300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133350" y="151130"/>
              <a:ext cx="2212975" cy="1536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有色素，中间的小孔叫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瞳孔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1143635" y="3991610"/>
            <a:ext cx="1518920" cy="712470"/>
            <a:chOff x="0" y="0"/>
            <a:chExt cx="1518920" cy="712470"/>
          </a:xfrm>
        </p:grpSpPr>
        <p:sp>
          <p:nvSpPr>
            <p:cNvPr id="7" name="形状7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虹膜</a:t>
              </a: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8696586" y="1938617"/>
            <a:ext cx="1198023" cy="94329"/>
            <a:chOff x="0" y="0"/>
            <a:chExt cx="1198023" cy="94329"/>
          </a:xfrm>
        </p:grpSpPr>
        <p:sp>
          <p:nvSpPr>
            <p:cNvPr id="10" name="形状8"/>
            <p:cNvSpPr txBox="1"/>
            <p:nvPr/>
          </p:nvSpPr>
          <p:spPr>
            <a:xfrm>
              <a:off x="0" y="0"/>
              <a:ext cx="84203" cy="94329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84203" y="42618"/>
              <a:ext cx="1113820" cy="19050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2" name="组合4"/>
          <p:cNvGrpSpPr/>
          <p:nvPr/>
        </p:nvGrpSpPr>
        <p:grpSpPr>
          <a:xfrm>
            <a:off x="9849485" y="1631950"/>
            <a:ext cx="1518920" cy="712470"/>
            <a:chOff x="0" y="0"/>
            <a:chExt cx="1518920" cy="712470"/>
          </a:xfrm>
        </p:grpSpPr>
        <p:sp>
          <p:nvSpPr>
            <p:cNvPr id="13" name="形状10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3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脉络膜</a:t>
              </a:r>
            </a:p>
          </p:txBody>
        </p:sp>
      </p:grpSp>
      <p:grpSp>
        <p:nvGrpSpPr>
          <p:cNvPr id="15" name="组合5"/>
          <p:cNvGrpSpPr/>
          <p:nvPr/>
        </p:nvGrpSpPr>
        <p:grpSpPr>
          <a:xfrm>
            <a:off x="385488" y="315006"/>
            <a:ext cx="5808338" cy="775275"/>
            <a:chOff x="0" y="0"/>
            <a:chExt cx="5808338" cy="775275"/>
          </a:xfrm>
        </p:grpSpPr>
        <p:sp>
          <p:nvSpPr>
            <p:cNvPr id="16" name="形状12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13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4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1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4"/>
            <p:cNvSpPr txBox="1"/>
            <p:nvPr/>
          </p:nvSpPr>
          <p:spPr>
            <a:xfrm>
              <a:off x="754005" y="0"/>
              <a:ext cx="5054333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眼球的结构特点</a:t>
              </a:r>
            </a:p>
          </p:txBody>
        </p:sp>
      </p:grpSp>
      <p:sp>
        <p:nvSpPr>
          <p:cNvPr id="21" name="形状1"/>
          <p:cNvSpPr txBox="1"/>
          <p:nvPr/>
        </p:nvSpPr>
        <p:spPr>
          <a:xfrm>
            <a:off x="2566737" y="4281622"/>
            <a:ext cx="727242" cy="1191"/>
          </a:xfrm>
          <a:prstGeom prst="line"/>
          <a:solidFill>
            <a:srgbClr val="5C81CC">
              <a:alpha val="100000"/>
            </a:srgbClr>
          </a:solidFill>
          <a:ln w="19050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2"/>
          <p:cNvSpPr txBox="1"/>
          <p:nvPr/>
        </p:nvSpPr>
        <p:spPr>
          <a:xfrm>
            <a:off x="3293979" y="3796799"/>
            <a:ext cx="698723" cy="484828"/>
          </a:xfrm>
          <a:prstGeom prst="line"/>
          <a:solidFill>
            <a:srgbClr val="FFFFFF">
              <a:alpha val="0"/>
            </a:srgbClr>
          </a:solidFill>
          <a:ln w="25400">
            <a:solidFill>
              <a:srgbClr val="31B8B1">
                <a:alpha val="100000"/>
              </a:srgbClr>
            </a:solidFill>
            <a:prstDash val="solid"/>
          </a:ln>
          <a:effectLst>
            <a:outerShdw blurRad="64770" dist="0" dir="0" rotWithShape="0">
              <a:srgbClr val="A5A5A5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23" name="形状3"/>
          <p:cNvSpPr txBox="1"/>
          <p:nvPr/>
        </p:nvSpPr>
        <p:spPr>
          <a:xfrm>
            <a:off x="3914184" y="3703587"/>
            <a:ext cx="155372" cy="114891"/>
          </a:xfrm>
          <a:custGeom>
            <a:avLst/>
            <a:gdLst>
              <a:gd name="connsiteX0" fmla="*/ 77686 w 155372"/>
              <a:gd name="connsiteY0" fmla="*/ 0 h 114891"/>
              <a:gd name="connsiteX1" fmla="*/ 120591 w 155372"/>
              <a:gd name="connsiteY1" fmla="*/ 0 h 114891"/>
              <a:gd name="connsiteX2" fmla="*/ 155372 w 155372"/>
              <a:gd name="connsiteY2" fmla="*/ 89171 h 114891"/>
              <a:gd name="connsiteX3" fmla="*/ 34781 w 155372"/>
              <a:gd name="connsiteY3" fmla="*/ 114891 h 114891"/>
              <a:gd name="connsiteX4" fmla="*/ 0 w 155372"/>
              <a:gd name="connsiteY4" fmla="*/ 25719 h 1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72" h="114891">
                <a:moveTo>
                  <a:pt x="77686" y="0"/>
                </a:moveTo>
                <a:cubicBezTo>
                  <a:pt x="120591" y="0"/>
                  <a:pt x="155372" y="25719"/>
                  <a:pt x="155372" y="57445"/>
                </a:cubicBezTo>
                <a:cubicBezTo>
                  <a:pt x="155372" y="89171"/>
                  <a:pt x="120591" y="114891"/>
                  <a:pt x="77686" y="114891"/>
                </a:cubicBezTo>
                <a:cubicBezTo>
                  <a:pt x="34781" y="114891"/>
                  <a:pt x="0" y="89171"/>
                  <a:pt x="0" y="57445"/>
                </a:cubicBezTo>
                <a:cubicBezTo>
                  <a:pt x="0" y="25719"/>
                  <a:pt x="34781" y="0"/>
                  <a:pt x="77686" y="0"/>
                </a:cubicBezTo>
                <a:close/>
              </a:path>
            </a:pathLst>
          </a:custGeom>
          <a:solidFill>
            <a:srgbClr val="009CAE">
              <a:alpha val="100000"/>
            </a:srgbClr>
          </a:solidFill>
          <a:ln w="9525">
            <a:solidFill>
              <a:srgbClr val="0B687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4" name="形状4"/>
          <p:cNvSpPr txBox="1"/>
          <p:nvPr/>
        </p:nvSpPr>
        <p:spPr>
          <a:xfrm>
            <a:off x="1972456" y="3598426"/>
            <a:ext cx="2219919" cy="1191"/>
          </a:xfrm>
          <a:prstGeom prst="line"/>
          <a:solidFill>
            <a:srgbClr val="FFFFFF">
              <a:alpha val="100000"/>
            </a:srgbClr>
          </a:solidFill>
          <a:ln w="19050">
            <a:solidFill>
              <a:srgbClr val="00818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形状5"/>
          <p:cNvSpPr txBox="1"/>
          <p:nvPr/>
        </p:nvSpPr>
        <p:spPr>
          <a:xfrm>
            <a:off x="4102618" y="3588801"/>
            <a:ext cx="154781" cy="114900"/>
          </a:xfrm>
          <a:custGeom>
            <a:avLst/>
            <a:gdLst>
              <a:gd name="connsiteX0" fmla="*/ 77391 w 154781"/>
              <a:gd name="connsiteY0" fmla="*/ 0 h 114900"/>
              <a:gd name="connsiteX1" fmla="*/ 120132 w 154781"/>
              <a:gd name="connsiteY1" fmla="*/ 0 h 114900"/>
              <a:gd name="connsiteX2" fmla="*/ 154781 w 154781"/>
              <a:gd name="connsiteY2" fmla="*/ 89179 h 114900"/>
              <a:gd name="connsiteX3" fmla="*/ 34649 w 154781"/>
              <a:gd name="connsiteY3" fmla="*/ 114900 h 114900"/>
              <a:gd name="connsiteX4" fmla="*/ 0 w 154781"/>
              <a:gd name="connsiteY4" fmla="*/ 25721 h 1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81" h="114900">
                <a:moveTo>
                  <a:pt x="77391" y="0"/>
                </a:moveTo>
                <a:cubicBezTo>
                  <a:pt x="120132" y="0"/>
                  <a:pt x="154781" y="25721"/>
                  <a:pt x="154781" y="57450"/>
                </a:cubicBezTo>
                <a:cubicBezTo>
                  <a:pt x="154781" y="89179"/>
                  <a:pt x="120132" y="114900"/>
                  <a:pt x="77391" y="114900"/>
                </a:cubicBezTo>
                <a:cubicBezTo>
                  <a:pt x="34649" y="114900"/>
                  <a:pt x="0" y="89179"/>
                  <a:pt x="0" y="57450"/>
                </a:cubicBezTo>
                <a:cubicBezTo>
                  <a:pt x="0" y="25721"/>
                  <a:pt x="34649" y="0"/>
                  <a:pt x="77391" y="0"/>
                </a:cubicBezTo>
                <a:close/>
              </a:path>
            </a:pathLst>
          </a:custGeom>
          <a:solidFill>
            <a:srgbClr val="00818F">
              <a:alpha val="100000"/>
            </a:srgbClr>
          </a:solidFill>
          <a:ln w="9525">
            <a:solidFill>
              <a:srgbClr val="00818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6" name="组合6"/>
          <p:cNvGrpSpPr/>
          <p:nvPr/>
        </p:nvGrpSpPr>
        <p:grpSpPr>
          <a:xfrm>
            <a:off x="862644" y="3242100"/>
            <a:ext cx="1195394" cy="712470"/>
            <a:chOff x="0" y="0"/>
            <a:chExt cx="1195394" cy="712470"/>
          </a:xfrm>
        </p:grpSpPr>
        <p:sp>
          <p:nvSpPr>
            <p:cNvPr id="27" name="形状15"/>
            <p:cNvSpPr txBox="1"/>
            <p:nvPr/>
          </p:nvSpPr>
          <p:spPr>
            <a:xfrm>
              <a:off x="0" y="24765"/>
              <a:ext cx="1098443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文本5"/>
            <p:cNvSpPr txBox="1"/>
            <p:nvPr/>
          </p:nvSpPr>
          <p:spPr>
            <a:xfrm>
              <a:off x="46477" y="0"/>
              <a:ext cx="1148917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瞳孔</a:t>
              </a:r>
            </a:p>
          </p:txBody>
        </p:sp>
      </p:grpSp>
      <p:grpSp>
        <p:nvGrpSpPr>
          <p:cNvPr id="29" name="组合7"/>
          <p:cNvGrpSpPr/>
          <p:nvPr/>
        </p:nvGrpSpPr>
        <p:grpSpPr>
          <a:xfrm>
            <a:off x="9700206" y="3716144"/>
            <a:ext cx="2492378" cy="1859280"/>
            <a:chOff x="0" y="0"/>
            <a:chExt cx="2492378" cy="1859280"/>
          </a:xfrm>
        </p:grpSpPr>
        <p:sp>
          <p:nvSpPr>
            <p:cNvPr id="30" name="形状16"/>
            <p:cNvSpPr txBox="1"/>
            <p:nvPr/>
          </p:nvSpPr>
          <p:spPr>
            <a:xfrm>
              <a:off x="0" y="0"/>
              <a:ext cx="2476500" cy="1859280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文本6"/>
            <p:cNvSpPr txBox="1"/>
            <p:nvPr/>
          </p:nvSpPr>
          <p:spPr>
            <a:xfrm>
              <a:off x="60960" y="33652"/>
              <a:ext cx="2431418" cy="150558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含有许多</a:t>
              </a:r>
              <a:r>
                <a:rPr lang="zh-CN" altLang="en-US" sz="2800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感光细胞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，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能感受光线的刺激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32" name="组合8"/>
          <p:cNvGrpSpPr/>
          <p:nvPr/>
        </p:nvGrpSpPr>
        <p:grpSpPr>
          <a:xfrm>
            <a:off x="8882085" y="3088980"/>
            <a:ext cx="1122045" cy="114300"/>
            <a:chOff x="0" y="0"/>
            <a:chExt cx="1122045" cy="114300"/>
          </a:xfrm>
        </p:grpSpPr>
        <p:sp>
          <p:nvSpPr>
            <p:cNvPr id="33" name="形状17"/>
            <p:cNvSpPr txBox="1"/>
            <p:nvPr/>
          </p:nvSpPr>
          <p:spPr>
            <a:xfrm>
              <a:off x="0" y="0"/>
              <a:ext cx="114300" cy="114300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4" name="形状18"/>
            <p:cNvSpPr txBox="1"/>
            <p:nvPr/>
          </p:nvSpPr>
          <p:spPr>
            <a:xfrm>
              <a:off x="114300" y="57150"/>
              <a:ext cx="1007745" cy="12065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5" name="组合9"/>
          <p:cNvGrpSpPr/>
          <p:nvPr/>
        </p:nvGrpSpPr>
        <p:grpSpPr>
          <a:xfrm>
            <a:off x="10016722" y="2876788"/>
            <a:ext cx="1518920" cy="712470"/>
            <a:chOff x="0" y="0"/>
            <a:chExt cx="1518920" cy="712470"/>
          </a:xfrm>
        </p:grpSpPr>
        <p:sp>
          <p:nvSpPr>
            <p:cNvPr id="36" name="形状19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7" name="文本7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视网膜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" grpId="0" animBg="1"/>
      <p:bldP spid="26" grpId="0" animBg="1"/>
      <p:bldP spid="29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889" y="534781"/>
            <a:ext cx="7263130" cy="597725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717550" y="3089910"/>
            <a:ext cx="2346325" cy="2265680"/>
            <a:chOff x="0" y="0"/>
            <a:chExt cx="2346325" cy="2265680"/>
          </a:xfrm>
        </p:grpSpPr>
        <p:sp>
          <p:nvSpPr>
            <p:cNvPr id="4" name="形状5"/>
            <p:cNvSpPr txBox="1"/>
            <p:nvPr/>
          </p:nvSpPr>
          <p:spPr>
            <a:xfrm>
              <a:off x="0" y="0"/>
              <a:ext cx="2298700" cy="2265680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133350" y="151130"/>
              <a:ext cx="2212975" cy="190477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透明，有弹性，像双凸透镜，能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折射光线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2436495" y="3914775"/>
            <a:ext cx="2202180" cy="1610995"/>
            <a:chOff x="0" y="0"/>
            <a:chExt cx="2202180" cy="1610995"/>
          </a:xfrm>
        </p:grpSpPr>
        <p:sp>
          <p:nvSpPr>
            <p:cNvPr id="7" name="形状6"/>
            <p:cNvSpPr txBox="1"/>
            <p:nvPr/>
          </p:nvSpPr>
          <p:spPr>
            <a:xfrm flipH="1">
              <a:off x="2087880" y="0"/>
              <a:ext cx="114300" cy="114300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 flipH="1">
              <a:off x="1176020" y="97790"/>
              <a:ext cx="928370" cy="1485900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 flipH="1">
              <a:off x="0" y="1585595"/>
              <a:ext cx="1182370" cy="25400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0" name="组合3"/>
          <p:cNvGrpSpPr/>
          <p:nvPr/>
        </p:nvGrpSpPr>
        <p:grpSpPr>
          <a:xfrm>
            <a:off x="6626860" y="3674110"/>
            <a:ext cx="3071495" cy="2063115"/>
            <a:chOff x="0" y="0"/>
            <a:chExt cx="3071495" cy="2063115"/>
          </a:xfrm>
        </p:grpSpPr>
        <p:sp>
          <p:nvSpPr>
            <p:cNvPr id="11" name="形状9"/>
            <p:cNvSpPr txBox="1"/>
            <p:nvPr/>
          </p:nvSpPr>
          <p:spPr>
            <a:xfrm>
              <a:off x="0" y="0"/>
              <a:ext cx="114300" cy="114300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0"/>
            <p:cNvSpPr txBox="1"/>
            <p:nvPr/>
          </p:nvSpPr>
          <p:spPr>
            <a:xfrm>
              <a:off x="97790" y="97790"/>
              <a:ext cx="2006600" cy="1962150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形状11"/>
            <p:cNvSpPr txBox="1"/>
            <p:nvPr/>
          </p:nvSpPr>
          <p:spPr>
            <a:xfrm>
              <a:off x="2099310" y="2061845"/>
              <a:ext cx="972185" cy="1270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4" name="组合4"/>
          <p:cNvGrpSpPr/>
          <p:nvPr/>
        </p:nvGrpSpPr>
        <p:grpSpPr>
          <a:xfrm>
            <a:off x="1165860" y="5163820"/>
            <a:ext cx="1518920" cy="712470"/>
            <a:chOff x="0" y="0"/>
            <a:chExt cx="1518920" cy="712470"/>
          </a:xfrm>
        </p:grpSpPr>
        <p:sp>
          <p:nvSpPr>
            <p:cNvPr id="15" name="形状12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2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晶状体</a:t>
              </a:r>
            </a:p>
          </p:txBody>
        </p:sp>
      </p:grpSp>
      <p:grpSp>
        <p:nvGrpSpPr>
          <p:cNvPr id="17" name="组合5"/>
          <p:cNvGrpSpPr/>
          <p:nvPr/>
        </p:nvGrpSpPr>
        <p:grpSpPr>
          <a:xfrm>
            <a:off x="9118600" y="3293110"/>
            <a:ext cx="2346325" cy="2265680"/>
            <a:chOff x="0" y="0"/>
            <a:chExt cx="2346325" cy="2265680"/>
          </a:xfrm>
        </p:grpSpPr>
        <p:sp>
          <p:nvSpPr>
            <p:cNvPr id="18" name="形状13"/>
            <p:cNvSpPr txBox="1"/>
            <p:nvPr/>
          </p:nvSpPr>
          <p:spPr>
            <a:xfrm>
              <a:off x="0" y="0"/>
              <a:ext cx="2298700" cy="2265680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3"/>
            <p:cNvSpPr txBox="1"/>
            <p:nvPr/>
          </p:nvSpPr>
          <p:spPr>
            <a:xfrm>
              <a:off x="133350" y="151130"/>
              <a:ext cx="2212975" cy="20694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透明胶状物质，</a:t>
              </a:r>
              <a:r>
                <a:rPr lang="zh-CN" altLang="en-US" sz="2800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支撑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眼球壁并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折射光线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20" name="组合6"/>
          <p:cNvGrpSpPr/>
          <p:nvPr/>
        </p:nvGrpSpPr>
        <p:grpSpPr>
          <a:xfrm>
            <a:off x="9570085" y="5408295"/>
            <a:ext cx="1518920" cy="712470"/>
            <a:chOff x="0" y="0"/>
            <a:chExt cx="1518920" cy="712470"/>
          </a:xfrm>
        </p:grpSpPr>
        <p:sp>
          <p:nvSpPr>
            <p:cNvPr id="21" name="形状14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文本4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玻璃体</a:t>
              </a:r>
            </a:p>
          </p:txBody>
        </p:sp>
      </p:grpSp>
      <p:grpSp>
        <p:nvGrpSpPr>
          <p:cNvPr id="23" name="组合7"/>
          <p:cNvGrpSpPr/>
          <p:nvPr/>
        </p:nvGrpSpPr>
        <p:grpSpPr>
          <a:xfrm>
            <a:off x="371227" y="316792"/>
            <a:ext cx="6184497" cy="680293"/>
            <a:chOff x="0" y="0"/>
            <a:chExt cx="6184497" cy="680293"/>
          </a:xfrm>
        </p:grpSpPr>
        <p:sp>
          <p:nvSpPr>
            <p:cNvPr id="24" name="形状16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7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形状18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形状15"/>
            <p:cNvSpPr txBox="1"/>
            <p:nvPr/>
          </p:nvSpPr>
          <p:spPr>
            <a:xfrm rot="3034878">
              <a:off x="354520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文本5"/>
            <p:cNvSpPr txBox="1"/>
            <p:nvPr/>
          </p:nvSpPr>
          <p:spPr>
            <a:xfrm>
              <a:off x="796786" y="0"/>
              <a:ext cx="5387711" cy="68029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眼球的结构特点</a:t>
              </a:r>
            </a:p>
          </p:txBody>
        </p:sp>
      </p:grpSp>
      <p:pic>
        <p:nvPicPr>
          <p:cNvPr id="2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249" y="916200"/>
            <a:ext cx="1395412" cy="1481947"/>
          </a:xfrm>
          <a:prstGeom prst="rect">
            <a:avLst/>
          </a:prstGeom>
        </p:spPr>
      </p:pic>
      <p:sp>
        <p:nvSpPr>
          <p:cNvPr id="30" name="形状1"/>
          <p:cNvSpPr txBox="1"/>
          <p:nvPr/>
        </p:nvSpPr>
        <p:spPr>
          <a:xfrm rot="16200000">
            <a:off x="1627861" y="2571979"/>
            <a:ext cx="707231" cy="339328"/>
          </a:xfrm>
          <a:custGeom>
            <a:avLst/>
            <a:gdLst>
              <a:gd name="connsiteX0" fmla="*/ 503634 w 707231"/>
              <a:gd name="connsiteY0" fmla="*/ 0 h 339328"/>
              <a:gd name="connsiteX1" fmla="*/ 707231 w 707231"/>
              <a:gd name="connsiteY1" fmla="*/ 169664 h 339328"/>
              <a:gd name="connsiteX2" fmla="*/ 503634 w 707231"/>
              <a:gd name="connsiteY2" fmla="*/ 339328 h 339328"/>
              <a:gd name="connsiteX3" fmla="*/ 503634 w 707231"/>
              <a:gd name="connsiteY3" fmla="*/ 226219 h 339328"/>
              <a:gd name="connsiteX4" fmla="*/ 0 w 707231"/>
              <a:gd name="connsiteY4" fmla="*/ 226219 h 339328"/>
              <a:gd name="connsiteX5" fmla="*/ 0 w 707231"/>
              <a:gd name="connsiteY5" fmla="*/ 113109 h 339328"/>
              <a:gd name="connsiteX6" fmla="*/ 503634 w 707231"/>
              <a:gd name="connsiteY6" fmla="*/ 113109 h 339328"/>
              <a:gd name="connsiteX7" fmla="*/ 503634 w 707231"/>
              <a:gd name="connsiteY7" fmla="*/ 0 h 33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231" h="339328">
                <a:moveTo>
                  <a:pt x="503634" y="0"/>
                </a:moveTo>
                <a:lnTo>
                  <a:pt x="707231" y="169664"/>
                </a:lnTo>
                <a:lnTo>
                  <a:pt x="503634" y="339328"/>
                </a:lnTo>
                <a:lnTo>
                  <a:pt x="503634" y="226219"/>
                </a:lnTo>
                <a:lnTo>
                  <a:pt x="0" y="226219"/>
                </a:lnTo>
                <a:lnTo>
                  <a:pt x="0" y="113109"/>
                </a:lnTo>
                <a:lnTo>
                  <a:pt x="503634" y="113109"/>
                </a:lnTo>
                <a:lnTo>
                  <a:pt x="503634" y="0"/>
                </a:lnTo>
                <a:close/>
              </a:path>
            </a:pathLst>
          </a:custGeom>
          <a:solidFill>
            <a:srgbClr val="009CAE">
              <a:alpha val="100000"/>
            </a:srgbClr>
          </a:solidFill>
          <a:ln w="95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1" name="组合8"/>
          <p:cNvGrpSpPr/>
          <p:nvPr/>
        </p:nvGrpSpPr>
        <p:grpSpPr>
          <a:xfrm>
            <a:off x="8378276" y="329825"/>
            <a:ext cx="3456480" cy="1507986"/>
            <a:chOff x="0" y="0"/>
            <a:chExt cx="3456480" cy="1507986"/>
          </a:xfrm>
        </p:grpSpPr>
        <p:sp>
          <p:nvSpPr>
            <p:cNvPr id="32" name="形状19"/>
            <p:cNvSpPr txBox="1"/>
            <p:nvPr/>
          </p:nvSpPr>
          <p:spPr>
            <a:xfrm>
              <a:off x="97491" y="0"/>
              <a:ext cx="3213097" cy="1225067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文本6"/>
            <p:cNvSpPr txBox="1"/>
            <p:nvPr/>
          </p:nvSpPr>
          <p:spPr>
            <a:xfrm>
              <a:off x="0" y="31782"/>
              <a:ext cx="3456480" cy="147620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内含平滑肌，可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调节晶状体曲度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  <p:grpSp>
        <p:nvGrpSpPr>
          <p:cNvPr id="34" name="组合9"/>
          <p:cNvGrpSpPr/>
          <p:nvPr/>
        </p:nvGrpSpPr>
        <p:grpSpPr>
          <a:xfrm>
            <a:off x="6982749" y="289760"/>
            <a:ext cx="1518920" cy="712470"/>
            <a:chOff x="0" y="0"/>
            <a:chExt cx="1518920" cy="712470"/>
          </a:xfrm>
        </p:grpSpPr>
        <p:sp>
          <p:nvSpPr>
            <p:cNvPr id="35" name="形状20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6" name="文本7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睫状体</a:t>
              </a:r>
            </a:p>
          </p:txBody>
        </p:sp>
      </p:grpSp>
      <p:grpSp>
        <p:nvGrpSpPr>
          <p:cNvPr id="37" name="组合10"/>
          <p:cNvGrpSpPr/>
          <p:nvPr/>
        </p:nvGrpSpPr>
        <p:grpSpPr>
          <a:xfrm>
            <a:off x="385488" y="441651"/>
            <a:ext cx="715013" cy="469128"/>
            <a:chOff x="0" y="0"/>
            <a:chExt cx="715013" cy="469128"/>
          </a:xfrm>
        </p:grpSpPr>
        <p:sp>
          <p:nvSpPr>
            <p:cNvPr id="38" name="形状22"/>
            <p:cNvSpPr txBox="1"/>
            <p:nvPr/>
          </p:nvSpPr>
          <p:spPr>
            <a:xfrm>
              <a:off x="0" y="0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9" name="形状23"/>
            <p:cNvSpPr txBox="1"/>
            <p:nvPr/>
          </p:nvSpPr>
          <p:spPr>
            <a:xfrm>
              <a:off x="161919" y="28490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0" name="形状24"/>
            <p:cNvSpPr txBox="1"/>
            <p:nvPr/>
          </p:nvSpPr>
          <p:spPr>
            <a:xfrm>
              <a:off x="204721" y="74509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1" name="形状21"/>
            <p:cNvSpPr txBox="1"/>
            <p:nvPr/>
          </p:nvSpPr>
          <p:spPr>
            <a:xfrm rot="3034878">
              <a:off x="354519" y="98837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42" name="形状2"/>
          <p:cNvSpPr txBox="1"/>
          <p:nvPr/>
        </p:nvSpPr>
        <p:spPr>
          <a:xfrm>
            <a:off x="5290109" y="645409"/>
            <a:ext cx="1840058" cy="1191"/>
          </a:xfrm>
          <a:prstGeom prst="line"/>
          <a:solidFill>
            <a:srgbClr val="5C81CC">
              <a:alpha val="100000"/>
            </a:srgbClr>
          </a:solidFill>
          <a:ln w="19050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3" name="形状3"/>
          <p:cNvSpPr txBox="1"/>
          <p:nvPr/>
        </p:nvSpPr>
        <p:spPr>
          <a:xfrm>
            <a:off x="4677165" y="645416"/>
            <a:ext cx="627425" cy="1354667"/>
          </a:xfrm>
          <a:prstGeom prst="line"/>
          <a:solidFill>
            <a:srgbClr val="FFFFFF">
              <a:alpha val="0"/>
            </a:srgbClr>
          </a:solidFill>
          <a:ln w="25400">
            <a:solidFill>
              <a:srgbClr val="31B8B1">
                <a:alpha val="100000"/>
              </a:srgbClr>
            </a:solidFill>
            <a:prstDash val="solid"/>
          </a:ln>
          <a:effectLst>
            <a:outerShdw blurRad="64770" dist="0" dir="0" rotWithShape="0">
              <a:srgbClr val="A5A5A5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44" name="形状4"/>
          <p:cNvSpPr txBox="1"/>
          <p:nvPr/>
        </p:nvSpPr>
        <p:spPr>
          <a:xfrm>
            <a:off x="4638675" y="1857461"/>
            <a:ext cx="147923" cy="147923"/>
          </a:xfrm>
          <a:custGeom>
            <a:avLst/>
            <a:gdLst>
              <a:gd name="connsiteX0" fmla="*/ 73962 w 147923"/>
              <a:gd name="connsiteY0" fmla="*/ 0 h 147923"/>
              <a:gd name="connsiteX1" fmla="*/ 114810 w 147923"/>
              <a:gd name="connsiteY1" fmla="*/ 0 h 147923"/>
              <a:gd name="connsiteX2" fmla="*/ 147923 w 147923"/>
              <a:gd name="connsiteY2" fmla="*/ 114810 h 147923"/>
              <a:gd name="connsiteX3" fmla="*/ 33114 w 147923"/>
              <a:gd name="connsiteY3" fmla="*/ 147923 h 147923"/>
              <a:gd name="connsiteX4" fmla="*/ 0 w 147923"/>
              <a:gd name="connsiteY4" fmla="*/ 33114 h 14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23" h="147923">
                <a:moveTo>
                  <a:pt x="73962" y="0"/>
                </a:moveTo>
                <a:cubicBezTo>
                  <a:pt x="114810" y="0"/>
                  <a:pt x="147923" y="33114"/>
                  <a:pt x="147923" y="73962"/>
                </a:cubicBezTo>
                <a:cubicBezTo>
                  <a:pt x="147923" y="114810"/>
                  <a:pt x="114810" y="147923"/>
                  <a:pt x="73962" y="147923"/>
                </a:cubicBezTo>
                <a:cubicBezTo>
                  <a:pt x="33114" y="147923"/>
                  <a:pt x="0" y="114810"/>
                  <a:pt x="0" y="73962"/>
                </a:cubicBezTo>
                <a:cubicBezTo>
                  <a:pt x="0" y="33114"/>
                  <a:pt x="33114" y="0"/>
                  <a:pt x="73962" y="0"/>
                </a:cubicBezTo>
                <a:close/>
              </a:path>
            </a:pathLst>
          </a:custGeom>
          <a:solidFill>
            <a:srgbClr val="009CA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3" grpId="0" animBg="1"/>
      <p:bldP spid="17" grpId="0" animBg="1"/>
      <p:bldP spid="31" grpId="0" animBg="1"/>
    </p:bldLst>
  </p:timing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62" y="610076"/>
            <a:ext cx="7263130" cy="597725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8686248" y="1915839"/>
            <a:ext cx="1208322" cy="114891"/>
            <a:chOff x="0" y="0"/>
            <a:chExt cx="1208322" cy="114891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84927" cy="114891"/>
            </a:xfrm>
            <a:prstGeom prst="ellipse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84927" y="53984"/>
              <a:ext cx="1123395" cy="19050"/>
            </a:xfrm>
            <a:prstGeom prst="line"/>
            <a:solidFill>
              <a:srgbClr val="FFFFFF">
                <a:alpha val="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9849485" y="1631950"/>
            <a:ext cx="1518920" cy="712470"/>
            <a:chOff x="0" y="0"/>
            <a:chExt cx="1518920" cy="712470"/>
          </a:xfrm>
        </p:grpSpPr>
        <p:sp>
          <p:nvSpPr>
            <p:cNvPr id="7" name="形状3"/>
            <p:cNvSpPr txBox="1"/>
            <p:nvPr/>
          </p:nvSpPr>
          <p:spPr>
            <a:xfrm>
              <a:off x="0" y="24765"/>
              <a:ext cx="1395730" cy="596265"/>
            </a:xfrm>
            <a:prstGeom prst="roundRect"/>
            <a:solidFill>
              <a:srgbClr val="31B8B1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1"/>
            <p:cNvSpPr txBox="1"/>
            <p:nvPr/>
          </p:nvSpPr>
          <p:spPr>
            <a:xfrm>
              <a:off x="59055" y="0"/>
              <a:ext cx="145986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宋体"/>
                  <a:ea typeface="宋体"/>
                </a:rPr>
                <a:t>脉络膜</a:t>
              </a: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385488" y="315006"/>
            <a:ext cx="5808338" cy="775275"/>
            <a:chOff x="0" y="0"/>
            <a:chExt cx="5808338" cy="775275"/>
          </a:xfrm>
        </p:grpSpPr>
        <p:sp>
          <p:nvSpPr>
            <p:cNvPr id="10" name="形状5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6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7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形状4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2"/>
            <p:cNvSpPr txBox="1"/>
            <p:nvPr/>
          </p:nvSpPr>
          <p:spPr>
            <a:xfrm>
              <a:off x="754005" y="0"/>
              <a:ext cx="5054333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眼球的结构特点</a:t>
              </a:r>
            </a:p>
          </p:txBody>
        </p:sp>
      </p:grpSp>
      <p:grpSp>
        <p:nvGrpSpPr>
          <p:cNvPr id="15" name="组合4"/>
          <p:cNvGrpSpPr/>
          <p:nvPr/>
        </p:nvGrpSpPr>
        <p:grpSpPr>
          <a:xfrm>
            <a:off x="9599851" y="2396436"/>
            <a:ext cx="2592635" cy="3285484"/>
            <a:chOff x="0" y="0"/>
            <a:chExt cx="2592635" cy="3285484"/>
          </a:xfrm>
        </p:grpSpPr>
        <p:sp>
          <p:nvSpPr>
            <p:cNvPr id="16" name="形状8"/>
            <p:cNvSpPr txBox="1"/>
            <p:nvPr/>
          </p:nvSpPr>
          <p:spPr>
            <a:xfrm>
              <a:off x="0" y="0"/>
              <a:ext cx="2540011" cy="3285484"/>
            </a:xfrm>
            <a:prstGeom prst="roundRect"/>
            <a:solidFill>
              <a:srgbClr val="FFFFFF">
                <a:alpha val="100000"/>
              </a:srgbClr>
            </a:solidFill>
            <a:ln w="25400">
              <a:solidFill>
                <a:srgbClr val="31B8B1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  <a:effectLst>
              <a:outerShdw blurRad="64770" dist="0" dir="0" rotWithShape="0">
                <a:srgbClr val="A5A5A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3"/>
            <p:cNvSpPr txBox="1"/>
            <p:nvPr/>
          </p:nvSpPr>
          <p:spPr>
            <a:xfrm>
              <a:off x="147348" y="168742"/>
              <a:ext cx="2445287" cy="302356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含丰富的</a:t>
              </a:r>
              <a:r>
                <a:rPr lang="zh-CN" altLang="en-US" sz="2800" b="0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血管和色素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，给视网膜提供</a:t>
              </a:r>
              <a:r>
                <a:rPr lang="zh-CN" altLang="en-US" sz="2800" b="1" i="0" dirty="0">
                  <a:solidFill>
                    <a:srgbClr val="FF0000">
                      <a:alpha val="100000"/>
                    </a:srgbClr>
                  </a:solidFill>
                  <a:latin typeface="宋体"/>
                  <a:ea typeface="宋体"/>
                </a:rPr>
                <a:t>营养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，并使眼内形成一个</a:t>
              </a:r>
              <a:r>
                <a:rPr lang="zh-CN" altLang="en-US" sz="2800" b="1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“</a:t>
              </a:r>
              <a:r>
                <a:rPr lang="zh-CN" altLang="en-US" sz="2800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暗室</a:t>
              </a:r>
              <a:r>
                <a:rPr lang="zh-CN" altLang="en-US" sz="2800" b="1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”</a:t>
              </a: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75" y="187519"/>
            <a:ext cx="11278657" cy="634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490328" y="199120"/>
            <a:ext cx="6615969" cy="680293"/>
            <a:chOff x="0" y="0"/>
            <a:chExt cx="6615969" cy="680293"/>
          </a:xfrm>
        </p:grpSpPr>
        <p:sp>
          <p:nvSpPr>
            <p:cNvPr id="3" name="形状2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1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6"/>
            <p:cNvSpPr txBox="1"/>
            <p:nvPr/>
          </p:nvSpPr>
          <p:spPr>
            <a:xfrm>
              <a:off x="754008" y="0"/>
              <a:ext cx="5861961" cy="68029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探究3---</a:t>
              </a: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黑体"/>
                  <a:ea typeface="黑体"/>
                </a:rPr>
                <a:t>视觉形成的三个环节</a:t>
              </a:r>
            </a:p>
          </p:txBody>
        </p:sp>
      </p:grpSp>
      <p:sp>
        <p:nvSpPr>
          <p:cNvPr id="8" name="文本1"/>
          <p:cNvSpPr txBox="1"/>
          <p:nvPr/>
        </p:nvSpPr>
        <p:spPr>
          <a:xfrm>
            <a:off x="1347311" y="995448"/>
            <a:ext cx="10070935" cy="450010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Wingdings"/>
              <a:buChar char="«"/>
            </a:pP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1.外界光线进入眼球内部，在</a:t>
            </a:r>
            <a:r>
              <a:rPr lang="zh-CN" altLang="en-US" sz="3499" b="0" i="0" u="sng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     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形成物像；</a:t>
            </a:r>
          </a:p>
          <a:p>
            <a:pPr marL="0" algn="l">
              <a:buFont typeface="Wingdings"/>
              <a:buChar char="«"/>
            </a:pP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2.</a:t>
            </a:r>
            <a:r>
              <a:rPr lang="zh-CN" altLang="en-US" sz="3499" b="0" i="0" u="sng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      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具有感光作用会产生神经冲动，再沿着</a:t>
            </a:r>
            <a:r>
              <a:rPr lang="zh-CN" altLang="en-US" sz="3499" b="0" i="0" u="sng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      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传递；</a:t>
            </a:r>
          </a:p>
          <a:p>
            <a:pPr marL="0" algn="l">
              <a:buFont typeface="Wingdings"/>
              <a:buChar char="«"/>
            </a:pP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3.最终在</a:t>
            </a:r>
            <a:r>
              <a:rPr lang="zh-CN" altLang="en-US" sz="3499" b="0" i="0" u="sng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                </a:t>
            </a:r>
            <a:r>
              <a:rPr lang="zh-CN" altLang="en-US" sz="34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形成视觉。</a:t>
            </a:r>
          </a:p>
        </p:txBody>
      </p:sp>
      <p:sp>
        <p:nvSpPr>
          <p:cNvPr id="9" name="文本2"/>
          <p:cNvSpPr txBox="1"/>
          <p:nvPr/>
        </p:nvSpPr>
        <p:spPr>
          <a:xfrm>
            <a:off x="7928362" y="1087469"/>
            <a:ext cx="1870910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视网膜</a:t>
            </a:r>
          </a:p>
        </p:txBody>
      </p:sp>
      <p:sp>
        <p:nvSpPr>
          <p:cNvPr id="10" name="文本3"/>
          <p:cNvSpPr txBox="1"/>
          <p:nvPr/>
        </p:nvSpPr>
        <p:spPr>
          <a:xfrm>
            <a:off x="2767479" y="2896038"/>
            <a:ext cx="1870910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视网膜</a:t>
            </a:r>
          </a:p>
        </p:txBody>
      </p:sp>
      <p:sp>
        <p:nvSpPr>
          <p:cNvPr id="11" name="文本4"/>
          <p:cNvSpPr txBox="1"/>
          <p:nvPr/>
        </p:nvSpPr>
        <p:spPr>
          <a:xfrm>
            <a:off x="3608803" y="3712359"/>
            <a:ext cx="1870910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视神经</a:t>
            </a:r>
          </a:p>
        </p:txBody>
      </p:sp>
      <p:sp>
        <p:nvSpPr>
          <p:cNvPr id="12" name="文本5"/>
          <p:cNvSpPr txBox="1"/>
          <p:nvPr/>
        </p:nvSpPr>
        <p:spPr>
          <a:xfrm>
            <a:off x="3831412" y="4589402"/>
            <a:ext cx="4783179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大脑皮层的视觉中枢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888979" y="519874"/>
            <a:ext cx="10616832" cy="74150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外界物体反射的光线，在视网膜上呈现怎样的像？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74" t="0" r="17750" b="30374"/>
          <a:stretch>
            <a:fillRect/>
          </a:stretch>
        </p:blipFill>
        <p:spPr>
          <a:xfrm rot="18853076">
            <a:off x="9184748" y="3870534"/>
            <a:ext cx="1364380" cy="1400106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196" y="3776866"/>
            <a:ext cx="1308153" cy="1744203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625" t="17125" r="33375" b="3374"/>
          <a:stretch>
            <a:fillRect/>
          </a:stretch>
        </p:blipFill>
        <p:spPr>
          <a:xfrm>
            <a:off x="2247354" y="3904012"/>
            <a:ext cx="630710" cy="1620533"/>
          </a:xfrm>
          <a:prstGeom prst="rect">
            <a:avLst/>
          </a:prstGeom>
        </p:spPr>
      </p:pic>
      <p:sp>
        <p:nvSpPr>
          <p:cNvPr id="6" name="文本2"/>
          <p:cNvSpPr txBox="1"/>
          <p:nvPr/>
        </p:nvSpPr>
        <p:spPr>
          <a:xfrm>
            <a:off x="8337950" y="5471539"/>
            <a:ext cx="3350703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光屏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4988368" y="5471539"/>
            <a:ext cx="1895344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水透镜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1575680" y="5498187"/>
            <a:ext cx="2378345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F形光源</a:t>
            </a:r>
          </a:p>
        </p:txBody>
      </p:sp>
      <p:pic>
        <p:nvPicPr>
          <p:cNvPr id="9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44" t="24162" r="8405" b="5653"/>
          <a:stretch>
            <a:fillRect/>
          </a:stretch>
        </p:blipFill>
        <p:spPr>
          <a:xfrm rot="410262">
            <a:off x="4801101" y="1475871"/>
            <a:ext cx="2931652" cy="2186053"/>
          </a:xfrm>
          <a:prstGeom prst="rect">
            <a:avLst/>
          </a:prstGeom>
        </p:spPr>
      </p:pic>
      <p:sp>
        <p:nvSpPr>
          <p:cNvPr id="10" name="形状1"/>
          <p:cNvSpPr txBox="1"/>
          <p:nvPr/>
        </p:nvSpPr>
        <p:spPr>
          <a:xfrm flipH="1">
            <a:off x="2562709" y="2772761"/>
            <a:ext cx="1018765" cy="911460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2"/>
          <p:cNvSpPr txBox="1"/>
          <p:nvPr/>
        </p:nvSpPr>
        <p:spPr>
          <a:xfrm>
            <a:off x="5437008" y="2532997"/>
            <a:ext cx="317133" cy="1295671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3"/>
          <p:cNvSpPr txBox="1"/>
          <p:nvPr/>
        </p:nvSpPr>
        <p:spPr>
          <a:xfrm>
            <a:off x="7053612" y="2507477"/>
            <a:ext cx="2733514" cy="1321191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5"/>
          <p:cNvSpPr txBox="1"/>
          <p:nvPr/>
        </p:nvSpPr>
        <p:spPr>
          <a:xfrm>
            <a:off x="2042249" y="2765540"/>
            <a:ext cx="1445209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物体</a:t>
            </a:r>
          </a:p>
        </p:txBody>
      </p:sp>
      <p:sp>
        <p:nvSpPr>
          <p:cNvPr id="14" name="文本6"/>
          <p:cNvSpPr txBox="1"/>
          <p:nvPr/>
        </p:nvSpPr>
        <p:spPr>
          <a:xfrm>
            <a:off x="4445395" y="3385184"/>
            <a:ext cx="1445209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晶状体</a:t>
            </a:r>
          </a:p>
        </p:txBody>
      </p:sp>
      <p:sp>
        <p:nvSpPr>
          <p:cNvPr id="15" name="文本7"/>
          <p:cNvSpPr txBox="1"/>
          <p:nvPr/>
        </p:nvSpPr>
        <p:spPr>
          <a:xfrm>
            <a:off x="8520766" y="2705300"/>
            <a:ext cx="1445209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视网膜</a:t>
            </a:r>
          </a:p>
        </p:txBody>
      </p:sp>
      <p:grpSp>
        <p:nvGrpSpPr>
          <p:cNvPr id="16" name="组合1"/>
          <p:cNvGrpSpPr/>
          <p:nvPr/>
        </p:nvGrpSpPr>
        <p:grpSpPr>
          <a:xfrm>
            <a:off x="6890987" y="4544632"/>
            <a:ext cx="1753037" cy="925190"/>
            <a:chOff x="0" y="0"/>
            <a:chExt cx="1753037" cy="925190"/>
          </a:xfrm>
        </p:grpSpPr>
        <p:sp>
          <p:nvSpPr>
            <p:cNvPr id="17" name="形状6"/>
            <p:cNvSpPr txBox="1"/>
            <p:nvPr/>
          </p:nvSpPr>
          <p:spPr>
            <a:xfrm>
              <a:off x="3810" y="49530"/>
              <a:ext cx="1749227" cy="830997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9"/>
            <p:cNvSpPr txBox="1"/>
            <p:nvPr/>
          </p:nvSpPr>
          <p:spPr>
            <a:xfrm>
              <a:off x="0" y="0"/>
              <a:ext cx="1749227" cy="92519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注水后具凸透镜的效果</a:t>
              </a:r>
            </a:p>
          </p:txBody>
        </p:sp>
      </p:grpSp>
      <p:sp>
        <p:nvSpPr>
          <p:cNvPr id="19" name="形状4"/>
          <p:cNvSpPr txBox="1"/>
          <p:nvPr/>
        </p:nvSpPr>
        <p:spPr>
          <a:xfrm>
            <a:off x="185" y="1982662"/>
            <a:ext cx="1547155" cy="3057573"/>
          </a:xfrm>
          <a:prstGeom prst="ellipse"/>
          <a:solidFill>
            <a:srgbClr val="FFE499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0" name="组合2"/>
          <p:cNvGrpSpPr/>
          <p:nvPr/>
        </p:nvGrpSpPr>
        <p:grpSpPr>
          <a:xfrm>
            <a:off x="307505" y="2539898"/>
            <a:ext cx="925202" cy="2239327"/>
            <a:chOff x="0" y="0"/>
            <a:chExt cx="925202" cy="2239327"/>
          </a:xfrm>
        </p:grpSpPr>
        <p:sp>
          <p:nvSpPr>
            <p:cNvPr id="21" name="形状7"/>
            <p:cNvSpPr txBox="1"/>
            <p:nvPr/>
          </p:nvSpPr>
          <p:spPr>
            <a:xfrm>
              <a:off x="0" y="0"/>
              <a:ext cx="923334" cy="2238375"/>
            </a:xfrm>
            <a:prstGeom prst="rect"/>
            <a:solidFill>
              <a:srgbClr val="FFE499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22" name="文本10"/>
            <p:cNvPicPr>
              <a:picLocks noChangeAspect="1"/>
            </p:cNvPicPr>
            <p:nvPr/>
          </p:nvPicPr>
          <p:blipFill>
            <a:fillRect/>
            <a:blip r:embed="rId6"/>
            <a:stretch/>
          </p:blipFill>
          <p:spPr>
            <a:xfrm>
              <a:off x="0" y="0"/>
              <a:ext cx="925202" cy="2239327"/>
            </a:xfrm>
            <a:prstGeom prst="rect">
              <a:avLst/>
            </a:prstGeom>
          </p:spPr>
        </p:pic>
      </p:grpSp>
      <p:sp>
        <p:nvSpPr>
          <p:cNvPr id="23" name="形状5"/>
          <p:cNvSpPr txBox="1"/>
          <p:nvPr/>
        </p:nvSpPr>
        <p:spPr>
          <a:xfrm rot="16200000">
            <a:off x="5169906" y="870402"/>
            <a:ext cx="598327" cy="3169087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9167" y="1644"/>
                  <a:pt x="9019" y="3379"/>
                  <a:pt x="8186" y="5023"/>
                </a:cubicBezTo>
                <a:lnTo>
                  <a:pt x="5000" y="10000"/>
                </a:lnTo>
                <a:cubicBezTo>
                  <a:pt x="4216" y="8344"/>
                  <a:pt x="2157" y="6771"/>
                  <a:pt x="1373" y="5115"/>
                </a:cubicBezTo>
                <a:lnTo>
                  <a:pt x="0" y="0"/>
                </a:lnTo>
              </a:path>
            </a:pathLst>
          </a:custGeom>
          <a:solidFill>
            <a:srgbClr val="FFE499">
              <a:alpha val="55686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4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774502">
            <a:off x="3450863" y="2046602"/>
            <a:ext cx="1054826" cy="718479"/>
          </a:xfrm>
          <a:prstGeom prst="rect">
            <a:avLst/>
          </a:prstGeom>
        </p:spPr>
      </p:pic>
      <p:pic>
        <p:nvPicPr>
          <p:cNvPr id="25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29796">
            <a:off x="706136" y="157782"/>
            <a:ext cx="1465335" cy="1465335"/>
          </a:xfrm>
          <a:prstGeom prst="rect">
            <a:avLst/>
          </a:prstGeom>
        </p:spPr>
      </p:pic>
      <p:sp>
        <p:nvSpPr>
          <p:cNvPr id="26" name="文本8"/>
          <p:cNvSpPr txBox="1"/>
          <p:nvPr/>
        </p:nvSpPr>
        <p:spPr>
          <a:xfrm>
            <a:off x="8006410" y="1497340"/>
            <a:ext cx="3721768" cy="77717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倒立缩小的像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9" grpId="0" animBg="1"/>
      <p:bldP spid="23" grpId="0" animBg="1"/>
      <p:bldP spid="13" grpId="0" animBg="1"/>
      <p:bldP spid="10" grpId="0" animBg="1"/>
      <p:bldP spid="5" grpId="0" animBg="1"/>
      <p:bldP spid="8" grpId="0" animBg="1"/>
      <p:bldP spid="14" grpId="0" animBg="1"/>
      <p:bldP spid="11" grpId="0" animBg="1"/>
      <p:bldP spid="4" grpId="0" animBg="1"/>
      <p:bldP spid="7" grpId="0" animBg="1"/>
      <p:bldP spid="12" grpId="0" animBg="1"/>
      <p:bldP spid="15" grpId="0" animBg="1"/>
      <p:bldP spid="3" grpId="0" animBg="1"/>
      <p:bldP spid="6" grpId="0" animBg="1"/>
      <p:bldP spid="26" grpId="0" animBg="1"/>
      <p:bldP spid="16" grpId="0" animBg="1"/>
      <p:bldP spid="20" grpId="0" animBg="1"/>
    </p:bldLst>
  </p:timing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603" y="687134"/>
            <a:ext cx="9091612" cy="5869829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715480" y="323669"/>
            <a:ext cx="11204686" cy="2202818"/>
            <a:chOff x="0" y="0"/>
            <a:chExt cx="11204686" cy="2202818"/>
          </a:xfrm>
        </p:grpSpPr>
        <p:sp>
          <p:nvSpPr>
            <p:cNvPr id="4" name="形状2"/>
            <p:cNvSpPr txBox="1"/>
            <p:nvPr/>
          </p:nvSpPr>
          <p:spPr>
            <a:xfrm>
              <a:off x="4695" y="49530"/>
              <a:ext cx="11199991" cy="2153288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6"/>
            <p:cNvSpPr txBox="1"/>
            <p:nvPr/>
          </p:nvSpPr>
          <p:spPr>
            <a:xfrm>
              <a:off x="0" y="0"/>
              <a:ext cx="11199991" cy="215328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4000" b="1" i="0" dirty="0">
                  <a:solidFill>
                    <a:srgbClr val="003300">
                      <a:alpha val="100000"/>
                    </a:srgbClr>
                  </a:solidFill>
                  <a:latin typeface="Times New Roman"/>
                  <a:ea typeface="Times New Roman"/>
                </a:rPr>
                <a:t/>
              </a:r>
            </a:p>
            <a:p>
              <a:pPr marL="0" algn="l"/>
              <a:r>
                <a:rPr lang="zh-CN" altLang="en-US" sz="4000" b="1" i="0" dirty="0">
                  <a:solidFill>
                    <a:srgbClr val="003300">
                      <a:alpha val="100000"/>
                    </a:srgbClr>
                  </a:solidFill>
                  <a:latin typeface="Times New Roman"/>
                  <a:ea typeface="Times New Roman"/>
                </a:rPr>
                <a:t/>
              </a:r>
            </a:p>
            <a:p>
              <a:pPr marL="0" algn="l"/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793113" y="941622"/>
            <a:ext cx="11127105" cy="1386510"/>
            <a:chOff x="0" y="0"/>
            <a:chExt cx="11127105" cy="1386510"/>
          </a:xfrm>
        </p:grpSpPr>
        <p:sp>
          <p:nvSpPr>
            <p:cNvPr id="7" name="形状14"/>
            <p:cNvSpPr txBox="1"/>
            <p:nvPr/>
          </p:nvSpPr>
          <p:spPr>
            <a:xfrm>
              <a:off x="543591" y="71120"/>
              <a:ext cx="816022" cy="4603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7"/>
            <p:cNvSpPr txBox="1"/>
            <p:nvPr/>
          </p:nvSpPr>
          <p:spPr>
            <a:xfrm>
              <a:off x="539781" y="21590"/>
              <a:ext cx="816022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光线</a:t>
              </a:r>
            </a:p>
          </p:txBody>
        </p:sp>
        <p:sp>
          <p:nvSpPr>
            <p:cNvPr id="9" name="形状3"/>
            <p:cNvSpPr txBox="1"/>
            <p:nvPr/>
          </p:nvSpPr>
          <p:spPr>
            <a:xfrm>
              <a:off x="1369774" y="295275"/>
              <a:ext cx="826817" cy="3810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4"/>
            <p:cNvSpPr txBox="1"/>
            <p:nvPr/>
          </p:nvSpPr>
          <p:spPr>
            <a:xfrm>
              <a:off x="6204304" y="295275"/>
              <a:ext cx="723941" cy="3810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5"/>
            <p:cNvSpPr txBox="1"/>
            <p:nvPr/>
          </p:nvSpPr>
          <p:spPr>
            <a:xfrm>
              <a:off x="8710792" y="295275"/>
              <a:ext cx="622336" cy="3810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5"/>
            <p:cNvSpPr txBox="1"/>
            <p:nvPr/>
          </p:nvSpPr>
          <p:spPr>
            <a:xfrm>
              <a:off x="9420763" y="49530"/>
              <a:ext cx="1706342" cy="4603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8"/>
            <p:cNvSpPr txBox="1"/>
            <p:nvPr/>
          </p:nvSpPr>
          <p:spPr>
            <a:xfrm>
              <a:off x="9416953" y="0"/>
              <a:ext cx="1706342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玻璃体</a:t>
              </a:r>
            </a:p>
          </p:txBody>
        </p:sp>
        <p:sp>
          <p:nvSpPr>
            <p:cNvPr id="14" name="形状6"/>
            <p:cNvSpPr txBox="1"/>
            <p:nvPr/>
          </p:nvSpPr>
          <p:spPr>
            <a:xfrm>
              <a:off x="0" y="1134745"/>
              <a:ext cx="727116" cy="127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16"/>
            <p:cNvSpPr txBox="1"/>
            <p:nvPr/>
          </p:nvSpPr>
          <p:spPr>
            <a:xfrm>
              <a:off x="3460313" y="878205"/>
              <a:ext cx="2487437" cy="4603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9"/>
            <p:cNvSpPr txBox="1"/>
            <p:nvPr/>
          </p:nvSpPr>
          <p:spPr>
            <a:xfrm>
              <a:off x="3456503" y="828675"/>
              <a:ext cx="2487437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视神经</a:t>
              </a:r>
            </a:p>
          </p:txBody>
        </p:sp>
        <p:sp>
          <p:nvSpPr>
            <p:cNvPr id="17" name="形状7"/>
            <p:cNvSpPr txBox="1"/>
            <p:nvPr/>
          </p:nvSpPr>
          <p:spPr>
            <a:xfrm>
              <a:off x="3754335" y="295275"/>
              <a:ext cx="828722" cy="3810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7"/>
            <p:cNvSpPr txBox="1"/>
            <p:nvPr/>
          </p:nvSpPr>
          <p:spPr>
            <a:xfrm>
              <a:off x="5536246" y="835025"/>
              <a:ext cx="2738276" cy="4603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10"/>
            <p:cNvSpPr txBox="1"/>
            <p:nvPr/>
          </p:nvSpPr>
          <p:spPr>
            <a:xfrm>
              <a:off x="5532436" y="785495"/>
              <a:ext cx="273827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大脑皮层视觉中枢</a:t>
              </a:r>
            </a:p>
          </p:txBody>
        </p:sp>
        <p:sp>
          <p:nvSpPr>
            <p:cNvPr id="20" name="形状8"/>
            <p:cNvSpPr txBox="1"/>
            <p:nvPr/>
          </p:nvSpPr>
          <p:spPr>
            <a:xfrm>
              <a:off x="2398532" y="1134745"/>
              <a:ext cx="912547" cy="127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形状9"/>
            <p:cNvSpPr txBox="1"/>
            <p:nvPr/>
          </p:nvSpPr>
          <p:spPr>
            <a:xfrm>
              <a:off x="2381386" y="617220"/>
              <a:ext cx="1473284" cy="1270"/>
            </a:xfrm>
            <a:prstGeom prst="line"/>
            <a:solidFill>
              <a:srgbClr val="FFFFFF">
                <a:alpha val="100000"/>
              </a:srgbClr>
            </a:solidFill>
            <a:ln w="25400">
              <a:solidFill>
                <a:srgbClr val="08011D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形状10"/>
            <p:cNvSpPr txBox="1"/>
            <p:nvPr/>
          </p:nvSpPr>
          <p:spPr>
            <a:xfrm>
              <a:off x="7236238" y="617220"/>
              <a:ext cx="1474554" cy="1270"/>
            </a:xfrm>
            <a:prstGeom prst="line"/>
            <a:solidFill>
              <a:srgbClr val="FFFFFF">
                <a:alpha val="100000"/>
              </a:srgbClr>
            </a:solidFill>
            <a:ln w="25400">
              <a:solidFill>
                <a:srgbClr val="08011D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11"/>
            <p:cNvSpPr txBox="1"/>
            <p:nvPr/>
          </p:nvSpPr>
          <p:spPr>
            <a:xfrm>
              <a:off x="4697363" y="617220"/>
              <a:ext cx="1474554" cy="1270"/>
            </a:xfrm>
            <a:prstGeom prst="line"/>
            <a:solidFill>
              <a:srgbClr val="FFFFFF">
                <a:alpha val="100000"/>
              </a:srgbClr>
            </a:solidFill>
            <a:ln w="25400">
              <a:solidFill>
                <a:srgbClr val="08011D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2"/>
            <p:cNvSpPr txBox="1"/>
            <p:nvPr/>
          </p:nvSpPr>
          <p:spPr>
            <a:xfrm>
              <a:off x="826818" y="1363345"/>
              <a:ext cx="1474554" cy="1270"/>
            </a:xfrm>
            <a:prstGeom prst="line"/>
            <a:solidFill>
              <a:srgbClr val="FFFFFF">
                <a:alpha val="100000"/>
              </a:srgbClr>
            </a:solidFill>
            <a:ln w="25400">
              <a:solidFill>
                <a:srgbClr val="08011D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3"/>
            <p:cNvSpPr txBox="1"/>
            <p:nvPr/>
          </p:nvSpPr>
          <p:spPr>
            <a:xfrm>
              <a:off x="4527809" y="1112520"/>
              <a:ext cx="912547" cy="1270"/>
            </a:xfrm>
            <a:prstGeom prst="line"/>
            <a:solidFill>
              <a:srgbClr val="FFFFFF">
                <a:alpha val="100000"/>
              </a:srgbClr>
            </a:solidFill>
            <a:ln w="38100">
              <a:solidFill>
                <a:srgbClr val="F16A53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6" name="文本1"/>
          <p:cNvSpPr txBox="1"/>
          <p:nvPr/>
        </p:nvSpPr>
        <p:spPr>
          <a:xfrm>
            <a:off x="3420745" y="1137603"/>
            <a:ext cx="1331913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F16A53">
                    <a:alpha val="100000"/>
                  </a:srgbClr>
                </a:solidFill>
                <a:latin typeface="微软雅黑"/>
                <a:ea typeface="微软雅黑"/>
              </a:rPr>
              <a:t>角膜</a:t>
            </a:r>
          </a:p>
        </p:txBody>
      </p:sp>
      <p:sp>
        <p:nvSpPr>
          <p:cNvPr id="27" name="文本2"/>
          <p:cNvSpPr txBox="1"/>
          <p:nvPr/>
        </p:nvSpPr>
        <p:spPr>
          <a:xfrm>
            <a:off x="5874703" y="1126173"/>
            <a:ext cx="1455737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F16A53">
                    <a:alpha val="100000"/>
                  </a:srgbClr>
                </a:solidFill>
                <a:latin typeface="微软雅黑"/>
                <a:ea typeface="微软雅黑"/>
              </a:rPr>
              <a:t>瞳孔</a:t>
            </a:r>
          </a:p>
        </p:txBody>
      </p:sp>
      <p:sp>
        <p:nvSpPr>
          <p:cNvPr id="28" name="文本3"/>
          <p:cNvSpPr txBox="1"/>
          <p:nvPr/>
        </p:nvSpPr>
        <p:spPr>
          <a:xfrm>
            <a:off x="8151813" y="1126173"/>
            <a:ext cx="1812925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F16A53">
                    <a:alpha val="100000"/>
                  </a:srgbClr>
                </a:solidFill>
                <a:latin typeface="微软雅黑"/>
                <a:ea typeface="微软雅黑"/>
              </a:rPr>
              <a:t>晶状体</a:t>
            </a:r>
          </a:p>
        </p:txBody>
      </p:sp>
      <p:sp>
        <p:nvSpPr>
          <p:cNvPr id="29" name="文本4"/>
          <p:cNvSpPr txBox="1"/>
          <p:nvPr/>
        </p:nvSpPr>
        <p:spPr>
          <a:xfrm>
            <a:off x="1851025" y="1899920"/>
            <a:ext cx="148844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F16A53">
                    <a:alpha val="100000"/>
                  </a:srgbClr>
                </a:solidFill>
                <a:latin typeface="微软雅黑"/>
                <a:ea typeface="微软雅黑"/>
              </a:rPr>
              <a:t>视网膜</a:t>
            </a:r>
          </a:p>
        </p:txBody>
      </p:sp>
      <p:sp>
        <p:nvSpPr>
          <p:cNvPr id="30" name="文本5"/>
          <p:cNvSpPr txBox="1"/>
          <p:nvPr/>
        </p:nvSpPr>
        <p:spPr>
          <a:xfrm>
            <a:off x="1241746" y="351787"/>
            <a:ext cx="10006327" cy="68030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3200" b="1" i="0" dirty="0">
                <a:solidFill>
                  <a:srgbClr val="0097B2">
                    <a:alpha val="100000"/>
                  </a:srgbClr>
                </a:solidFill>
                <a:latin typeface="MiSans Bold"/>
                <a:ea typeface="MiSans Bold"/>
              </a:rPr>
              <a:t>外界光线到达视网膜之前需要经过哪些结构？</a:t>
            </a:r>
          </a:p>
        </p:txBody>
      </p:sp>
      <p:sp>
        <p:nvSpPr>
          <p:cNvPr id="31" name="形状1"/>
          <p:cNvSpPr txBox="1"/>
          <p:nvPr/>
        </p:nvSpPr>
        <p:spPr>
          <a:xfrm>
            <a:off x="1939309" y="2795226"/>
            <a:ext cx="8256337" cy="19050"/>
          </a:xfrm>
          <a:prstGeom prst="rect"/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6" grpId="0" animBg="1"/>
    </p:bldLst>
  </p:timing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8"/>
            <a:ext cx="12192000" cy="685024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85488" y="315006"/>
            <a:ext cx="3244118" cy="775275"/>
            <a:chOff x="0" y="0"/>
            <a:chExt cx="3244118" cy="775275"/>
          </a:xfrm>
        </p:grpSpPr>
        <p:sp>
          <p:nvSpPr>
            <p:cNvPr id="4" name="形状3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2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7"/>
            <p:cNvSpPr txBox="1"/>
            <p:nvPr/>
          </p:nvSpPr>
          <p:spPr>
            <a:xfrm>
              <a:off x="754006" y="0"/>
              <a:ext cx="249011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视觉的形成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1139494" y="2978958"/>
            <a:ext cx="4366964" cy="1170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视觉形成的三个条件：</a:t>
            </a:r>
          </a:p>
          <a:p>
            <a:pPr marL="0" algn="l"/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1642879" y="3618320"/>
            <a:ext cx="2711450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眼球结构完好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1531744" y="4765710"/>
            <a:ext cx="3423256" cy="12677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538135">
                    <a:alpha val="100000"/>
                  </a:srgbClr>
                </a:solidFill>
                <a:latin typeface="黑体"/>
                <a:ea typeface="黑体"/>
              </a:rPr>
              <a:t>大脑皮层的视觉中枢正常</a:t>
            </a:r>
          </a:p>
        </p:txBody>
      </p:sp>
      <p:sp>
        <p:nvSpPr>
          <p:cNvPr id="12" name="文本4"/>
          <p:cNvSpPr txBox="1"/>
          <p:nvPr/>
        </p:nvSpPr>
        <p:spPr>
          <a:xfrm>
            <a:off x="1556537" y="4112038"/>
            <a:ext cx="4221163" cy="12677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视神经无损伤</a:t>
            </a: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/>
          </a:p>
        </p:txBody>
      </p:sp>
      <p:sp>
        <p:nvSpPr>
          <p:cNvPr id="13" name="形状1"/>
          <p:cNvSpPr txBox="1"/>
          <p:nvPr/>
        </p:nvSpPr>
        <p:spPr>
          <a:xfrm>
            <a:off x="1252645" y="3820576"/>
            <a:ext cx="288032" cy="1728192"/>
          </a:xfrm>
          <a:prstGeom prst="leftBrace"/>
          <a:solidFill>
            <a:srgbClr val="FFFFFF">
              <a:alpha val="0"/>
            </a:srgbClr>
          </a:solidFill>
          <a:ln w="57150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5"/>
          <p:cNvSpPr txBox="1"/>
          <p:nvPr/>
        </p:nvSpPr>
        <p:spPr>
          <a:xfrm>
            <a:off x="967121" y="1127188"/>
            <a:ext cx="10652865" cy="147499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有一个小女孩，眼球的结构完好，但看不见周围的物体，想一想可能是哪部分发生了病变？</a:t>
            </a:r>
          </a:p>
        </p:txBody>
      </p:sp>
      <p:pic>
        <p:nvPicPr>
          <p:cNvPr id="1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576" y="2682650"/>
            <a:ext cx="2724150" cy="3350504"/>
          </a:xfrm>
          <a:prstGeom prst="rect">
            <a:avLst/>
          </a:prstGeom>
        </p:spPr>
      </p:pic>
      <p:sp>
        <p:nvSpPr>
          <p:cNvPr id="16" name="文本6"/>
          <p:cNvSpPr txBox="1"/>
          <p:nvPr/>
        </p:nvSpPr>
        <p:spPr>
          <a:xfrm>
            <a:off x="3294488" y="186804"/>
            <a:ext cx="3864365" cy="9411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699" b="1" i="0" dirty="0">
                <a:solidFill>
                  <a:srgbClr val="FF0000">
                    <a:alpha val="100000"/>
                  </a:srgbClr>
                </a:solidFill>
                <a:latin typeface="Arial Black"/>
                <a:ea typeface="Arial Black"/>
              </a:rPr>
              <a:t>（视而不见）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12" grpId="0" animBg="1"/>
      <p:bldP spid="11" grpId="0" animBg="1"/>
    </p:bldLst>
  </p:timing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8"/>
            <a:ext cx="12192000" cy="685024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85488" y="315006"/>
            <a:ext cx="3244118" cy="775275"/>
            <a:chOff x="0" y="0"/>
            <a:chExt cx="3244118" cy="775275"/>
          </a:xfrm>
        </p:grpSpPr>
        <p:sp>
          <p:nvSpPr>
            <p:cNvPr id="4" name="形状5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6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7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4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754006" y="0"/>
              <a:ext cx="249011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视觉的调节</a:t>
              </a:r>
            </a:p>
          </p:txBody>
        </p:sp>
      </p:grp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0" y="-31210"/>
            <a:ext cx="11687418" cy="7786742"/>
          </a:xfrm>
          <a:prstGeom prst="rect">
            <a:avLst/>
          </a:prstGeom>
        </p:spPr>
      </p:pic>
      <p:sp>
        <p:nvSpPr>
          <p:cNvPr id="10" name="形状1"/>
          <p:cNvSpPr txBox="1"/>
          <p:nvPr/>
        </p:nvSpPr>
        <p:spPr>
          <a:xfrm>
            <a:off x="264176" y="199435"/>
            <a:ext cx="11687418" cy="6471709"/>
          </a:xfrm>
          <a:prstGeom prst="rect"/>
          <a:solidFill>
            <a:srgbClr val="565656">
              <a:alpha val="6745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2"/>
          <p:cNvSpPr txBox="1"/>
          <p:nvPr/>
        </p:nvSpPr>
        <p:spPr>
          <a:xfrm rot="21391648">
            <a:off x="5184174" y="3098113"/>
            <a:ext cx="477892" cy="571504"/>
          </a:xfrm>
          <a:prstGeom prst="ellipse"/>
          <a:solidFill>
            <a:srgbClr val="000000">
              <a:alpha val="8745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190500" dist="228600" dir="13500000" rotWithShape="0">
              <a:srgbClr val="000000">
                <a:alpha val="29803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2" name="形状3"/>
          <p:cNvSpPr txBox="1"/>
          <p:nvPr/>
        </p:nvSpPr>
        <p:spPr>
          <a:xfrm rot="21391648">
            <a:off x="7041563" y="3126010"/>
            <a:ext cx="477892" cy="571504"/>
          </a:xfrm>
          <a:prstGeom prst="ellipse"/>
          <a:solidFill>
            <a:srgbClr val="000000">
              <a:alpha val="87450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190500" dist="228600" dir="13500000" rotWithShape="0">
              <a:srgbClr val="000000">
                <a:alpha val="29803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3" name="文本1"/>
          <p:cNvSpPr txBox="1"/>
          <p:nvPr/>
        </p:nvSpPr>
        <p:spPr>
          <a:xfrm>
            <a:off x="9455983" y="656788"/>
            <a:ext cx="1931836" cy="111383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5400" b="1" i="0" dirty="0">
                <a:ln w="9525">
                  <a:solidFill>
                    <a:srgbClr val="525252">
                      <a:alpha val="100000"/>
                    </a:srgbClr>
                  </a:solidFill>
                </a:ln>
                <a:solidFill>
                  <a:srgbClr val="D9D9D9">
                    <a:alpha val="100000"/>
                  </a:srgbClr>
                </a:solidFill>
                <a:effectLst/>
                <a:latin typeface="黑体"/>
                <a:ea typeface="黑体"/>
              </a:rPr>
              <a:t>关灯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3" grpId="0" animBg="1"/>
      <p:bldP spid="10" grpId="1" animBg="1"/>
    </p:bldLst>
  </p:timing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89350" y="5361680"/>
            <a:ext cx="1112882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据科学家统计，我们从外界获得的信息中，80%以上来自视觉。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784955" y="4530814"/>
            <a:ext cx="2587231" cy="76145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独具慧眼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2" y="659416"/>
            <a:ext cx="4144194" cy="3814172"/>
          </a:xfrm>
          <a:prstGeom prst="rect">
            <a:avLst/>
          </a:prstGeom>
        </p:spPr>
      </p:pic>
      <p:sp>
        <p:nvSpPr>
          <p:cNvPr id="5" name="文本3"/>
          <p:cNvSpPr txBox="1"/>
          <p:nvPr/>
        </p:nvSpPr>
        <p:spPr>
          <a:xfrm>
            <a:off x="4620997" y="4486084"/>
            <a:ext cx="2587231" cy="76145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视而不见</a:t>
            </a:r>
          </a:p>
        </p:txBody>
      </p:sp>
      <p:sp>
        <p:nvSpPr>
          <p:cNvPr id="6" name="文本4"/>
          <p:cNvSpPr txBox="1"/>
          <p:nvPr/>
        </p:nvSpPr>
        <p:spPr>
          <a:xfrm>
            <a:off x="8619068" y="4486132"/>
            <a:ext cx="2587231" cy="76145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3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鼠目寸光</a:t>
            </a:r>
          </a:p>
        </p:txBody>
      </p:sp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28" y="646690"/>
            <a:ext cx="3058154" cy="3839537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41" t="45962" r="0" b="0"/>
          <a:stretch>
            <a:fillRect/>
          </a:stretch>
        </p:blipFill>
        <p:spPr>
          <a:xfrm>
            <a:off x="335528" y="659492"/>
            <a:ext cx="3401558" cy="381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7" grpId="0" animBg="1"/>
      <p:bldP spid="6" grpId="0" animBg="1"/>
      <p:bldP spid="2" grpId="0" animBg="1"/>
    </p:bldLst>
  </p:timing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8"/>
            <a:ext cx="12192000" cy="685024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85488" y="315006"/>
            <a:ext cx="3244118" cy="775275"/>
            <a:chOff x="0" y="0"/>
            <a:chExt cx="3244118" cy="775275"/>
          </a:xfrm>
        </p:grpSpPr>
        <p:sp>
          <p:nvSpPr>
            <p:cNvPr id="4" name="形状2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1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3"/>
            <p:cNvSpPr txBox="1"/>
            <p:nvPr/>
          </p:nvSpPr>
          <p:spPr>
            <a:xfrm>
              <a:off x="754006" y="0"/>
              <a:ext cx="249011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视觉的调节</a:t>
              </a:r>
            </a:p>
          </p:txBody>
        </p:sp>
      </p:grp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935" y="1066135"/>
            <a:ext cx="5068835" cy="4611095"/>
          </a:xfrm>
          <a:prstGeom prst="rect">
            <a:avLst/>
          </a:prstGeom>
        </p:spPr>
      </p:pic>
      <p:sp>
        <p:nvSpPr>
          <p:cNvPr id="10" name="文本1"/>
          <p:cNvSpPr txBox="1"/>
          <p:nvPr/>
        </p:nvSpPr>
        <p:spPr>
          <a:xfrm>
            <a:off x="1096692" y="1439364"/>
            <a:ext cx="5014913" cy="17601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 </a:t>
            </a: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瞳孔缩小</a:t>
            </a:r>
            <a:r>
              <a:rPr lang="zh-CN" altLang="en-US" sz="2400" b="1" i="0" dirty="0">
                <a:solidFill>
                  <a:srgbClr val="111111">
                    <a:alpha val="100000"/>
                  </a:srgbClr>
                </a:solidFill>
                <a:latin typeface="黑体"/>
                <a:ea typeface="黑体"/>
              </a:rPr>
              <a:t/>
            </a:r>
          </a:p>
          <a:p>
            <a:pPr marL="0" algn="l"/>
            <a:r>
              <a:rPr lang="zh-CN" altLang="en-US" sz="2400" b="1" i="0" dirty="0">
                <a:solidFill>
                  <a:srgbClr val="111111">
                    <a:alpha val="100000"/>
                  </a:srgbClr>
                </a:solidFill>
                <a:latin typeface="黑体"/>
                <a:ea typeface="黑体"/>
              </a:rPr>
              <a:t>进入眼球的光量减少</a:t>
            </a:r>
          </a:p>
          <a:p>
            <a:pPr marL="0" algn="l"/>
            <a:r>
              <a:rPr lang="zh-CN" altLang="en-US" sz="2400" b="1" i="0" dirty="0">
                <a:solidFill>
                  <a:srgbClr val="111111">
                    <a:alpha val="100000"/>
                  </a:srgbClr>
                </a:solidFill>
                <a:latin typeface="黑体"/>
                <a:ea typeface="黑体"/>
              </a:rPr>
              <a:t>避免强光对视网膜的刺激</a:t>
            </a:r>
          </a:p>
        </p:txBody>
      </p:sp>
      <p:grpSp>
        <p:nvGrpSpPr>
          <p:cNvPr id="11" name="组合2"/>
          <p:cNvGrpSpPr/>
          <p:nvPr/>
        </p:nvGrpSpPr>
        <p:grpSpPr>
          <a:xfrm>
            <a:off x="1168641" y="3831374"/>
            <a:ext cx="5620434" cy="1619190"/>
            <a:chOff x="0" y="0"/>
            <a:chExt cx="5620434" cy="1619190"/>
          </a:xfrm>
        </p:grpSpPr>
        <p:sp>
          <p:nvSpPr>
            <p:cNvPr id="12" name="形状5"/>
            <p:cNvSpPr txBox="1"/>
            <p:nvPr/>
          </p:nvSpPr>
          <p:spPr>
            <a:xfrm>
              <a:off x="3810" y="49530"/>
              <a:ext cx="5616624" cy="1569660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4"/>
            <p:cNvSpPr txBox="1"/>
            <p:nvPr/>
          </p:nvSpPr>
          <p:spPr>
            <a:xfrm>
              <a:off x="0" y="0"/>
              <a:ext cx="5616624" cy="156966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1" i="0" dirty="0">
                  <a:solidFill>
                    <a:srgbClr val="FF0000">
                      <a:alpha val="100000"/>
                    </a:srgbClr>
                  </a:solidFill>
                  <a:latin typeface="黑体"/>
                  <a:ea typeface="黑体"/>
                </a:rPr>
                <a:t>瞳孔放大，</a:t>
              </a:r>
              <a:r>
                <a:rPr lang="zh-CN" altLang="en-US" sz="2400" b="1" i="0" dirty="0">
                  <a:solidFill>
                    <a:srgbClr val="111111">
                      <a:alpha val="100000"/>
                    </a:srgbClr>
                  </a:solidFill>
                  <a:latin typeface="黑体"/>
                  <a:ea typeface="黑体"/>
                </a:rPr>
                <a:t/>
              </a:r>
            </a:p>
            <a:p>
              <a:pPr marL="0" algn="l"/>
              <a:r>
                <a:rPr lang="zh-CN" altLang="en-US" sz="2400" b="1" i="0" dirty="0">
                  <a:solidFill>
                    <a:srgbClr val="111111">
                      <a:alpha val="100000"/>
                    </a:srgbClr>
                  </a:solidFill>
                  <a:latin typeface="黑体"/>
                  <a:ea typeface="黑体"/>
                </a:rPr>
                <a:t>进入眼球的光量增多</a:t>
              </a:r>
            </a:p>
            <a:p>
              <a:pPr marL="0" algn="l"/>
              <a:r>
                <a:rPr lang="zh-CN" altLang="en-US" sz="2400" b="1" i="0" dirty="0">
                  <a:solidFill>
                    <a:srgbClr val="111111">
                      <a:alpha val="100000"/>
                    </a:srgbClr>
                  </a:solidFill>
                  <a:latin typeface="黑体"/>
                  <a:ea typeface="黑体"/>
                </a:rPr>
                <a:t>能看清暗处的物体</a:t>
              </a:r>
            </a:p>
          </p:txBody>
        </p:sp>
      </p:grpSp>
      <p:grpSp>
        <p:nvGrpSpPr>
          <p:cNvPr id="14" name="组合3"/>
          <p:cNvGrpSpPr/>
          <p:nvPr/>
        </p:nvGrpSpPr>
        <p:grpSpPr>
          <a:xfrm>
            <a:off x="5146967" y="1974104"/>
            <a:ext cx="2564606" cy="1170079"/>
            <a:chOff x="0" y="0"/>
            <a:chExt cx="2564606" cy="1170079"/>
          </a:xfrm>
        </p:grpSpPr>
        <p:sp>
          <p:nvSpPr>
            <p:cNvPr id="15" name="形状6"/>
            <p:cNvSpPr txBox="1"/>
            <p:nvPr/>
          </p:nvSpPr>
          <p:spPr>
            <a:xfrm>
              <a:off x="0" y="0"/>
              <a:ext cx="2564606" cy="579434"/>
            </a:xfrm>
            <a:prstGeom prst="rect"/>
            <a:solidFill>
              <a:srgbClr val="F7BCA4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5"/>
            <p:cNvSpPr txBox="1"/>
            <p:nvPr/>
          </p:nvSpPr>
          <p:spPr>
            <a:xfrm>
              <a:off x="0" y="0"/>
              <a:ext cx="2564606" cy="117007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C00000">
                      <a:alpha val="100000"/>
                    </a:srgbClr>
                  </a:solidFill>
                  <a:latin typeface="黑体"/>
                  <a:ea typeface="黑体"/>
                </a:rPr>
                <a:t>光线较强时</a:t>
              </a:r>
            </a:p>
          </p:txBody>
        </p:sp>
      </p:grpSp>
      <p:grpSp>
        <p:nvGrpSpPr>
          <p:cNvPr id="17" name="组合4"/>
          <p:cNvGrpSpPr/>
          <p:nvPr/>
        </p:nvGrpSpPr>
        <p:grpSpPr>
          <a:xfrm>
            <a:off x="5146967" y="4120810"/>
            <a:ext cx="2564606" cy="1170079"/>
            <a:chOff x="0" y="0"/>
            <a:chExt cx="2564606" cy="1170079"/>
          </a:xfrm>
        </p:grpSpPr>
        <p:sp>
          <p:nvSpPr>
            <p:cNvPr id="18" name="形状7"/>
            <p:cNvSpPr txBox="1"/>
            <p:nvPr/>
          </p:nvSpPr>
          <p:spPr>
            <a:xfrm>
              <a:off x="0" y="0"/>
              <a:ext cx="2564606" cy="579434"/>
            </a:xfrm>
            <a:prstGeom prst="rect"/>
            <a:solidFill>
              <a:srgbClr val="A8B7D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6"/>
            <p:cNvSpPr txBox="1"/>
            <p:nvPr/>
          </p:nvSpPr>
          <p:spPr>
            <a:xfrm>
              <a:off x="0" y="0"/>
              <a:ext cx="2564606" cy="117007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70C0">
                      <a:alpha val="100000"/>
                    </a:srgbClr>
                  </a:solidFill>
                  <a:latin typeface="黑体"/>
                  <a:ea typeface="黑体"/>
                </a:rPr>
                <a:t>光线较弱时</a:t>
              </a:r>
            </a:p>
          </p:txBody>
        </p:sp>
      </p:grpSp>
      <p:pic>
        <p:nvPicPr>
          <p:cNvPr id="20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509" y="2987662"/>
            <a:ext cx="3528392" cy="118934"/>
          </a:xfrm>
          <a:prstGeom prst="rect">
            <a:avLst/>
          </a:prstGeom>
        </p:spPr>
      </p:pic>
      <p:pic>
        <p:nvPicPr>
          <p:cNvPr id="21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501" y="5363926"/>
            <a:ext cx="2565050" cy="86462"/>
          </a:xfrm>
          <a:prstGeom prst="rect">
            <a:avLst/>
          </a:prstGeom>
        </p:spPr>
      </p:pic>
      <p:pic>
        <p:nvPicPr>
          <p:cNvPr id="22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982" y="1096070"/>
            <a:ext cx="8405407" cy="4714908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23" name="文本2"/>
          <p:cNvSpPr txBox="1"/>
          <p:nvPr/>
        </p:nvSpPr>
        <p:spPr>
          <a:xfrm>
            <a:off x="3732897" y="278466"/>
            <a:ext cx="6592788" cy="818356"/>
          </a:xfrm>
          <a:prstGeom prst="rect">
            <a:avLst/>
          </a:prstGeom>
          <a:noFill/>
        </p:spPr>
        <p:txBody>
          <a:bodyPr anchor="b"/>
          <a:lstStyle/>
          <a:p>
            <a:pPr marL="0" algn="l"/>
            <a:r>
              <a:rPr lang="zh-CN" altLang="en-US" sz="3200" b="1" i="0" dirty="0">
                <a:solidFill>
                  <a:srgbClr val="C00000">
                    <a:alpha val="100000"/>
                  </a:srgbClr>
                </a:solidFill>
                <a:effectLst>
                  <a:outerShdw blurRad="38100" dist="38100" dir="2700000" rotWithShape="0">
                    <a:srgbClr val="C0C0C0">
                      <a:alpha val="100000"/>
                    </a:srgbClr>
                  </a:outerShdw>
                </a:effectLst>
                <a:latin typeface="黑体"/>
                <a:ea typeface="黑体"/>
              </a:rPr>
              <a:t>瞳孔为什么要变大变小呢？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" dur="1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20" grpId="0" animBg="1"/>
      <p:bldP spid="21" grpId="0" animBg="1"/>
      <p:bldP spid="11" grpId="0" animBg="1"/>
    </p:bldLst>
  </p:timing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45" y="416643"/>
            <a:ext cx="4157462" cy="6026010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0" r="163" b="9326"/>
          <a:stretch>
            <a:fillRect/>
          </a:stretch>
        </p:blipFill>
        <p:spPr>
          <a:xfrm>
            <a:off x="4785360" y="1172146"/>
            <a:ext cx="7217864" cy="4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41" t="0" r="0" b="0"/>
          <a:stretch>
            <a:fillRect/>
          </a:stretch>
        </p:blipFill>
        <p:spPr>
          <a:xfrm>
            <a:off x="742702" y="3009833"/>
            <a:ext cx="5216636" cy="324802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912619" y="1143229"/>
            <a:ext cx="10172700" cy="149792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各种不良习惯导致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晶状体凸度过大或眼球前后径过长,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使物像落在视网膜</a:t>
            </a: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前方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，因而看不清远处的物体。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913152" y="445789"/>
            <a:ext cx="3704444" cy="8609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近视的原理：</a:t>
            </a:r>
          </a:p>
        </p:txBody>
      </p:sp>
      <p:sp>
        <p:nvSpPr>
          <p:cNvPr id="5" name="文本3"/>
          <p:cNvSpPr txBox="1"/>
          <p:nvPr/>
        </p:nvSpPr>
        <p:spPr>
          <a:xfrm>
            <a:off x="4164301" y="405889"/>
            <a:ext cx="3864365" cy="9411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699" b="1" i="0" dirty="0">
                <a:solidFill>
                  <a:srgbClr val="FF0000">
                    <a:alpha val="100000"/>
                  </a:srgbClr>
                </a:solidFill>
                <a:latin typeface="Arial Black"/>
                <a:ea typeface="Arial Black"/>
              </a:rPr>
              <a:t>（鼠目寸光）</a:t>
            </a:r>
          </a:p>
        </p:txBody>
      </p:sp>
      <p:pic>
        <p:nvPicPr>
          <p:cNvPr id="6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642" y="3009624"/>
            <a:ext cx="4848225" cy="32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55" y="2175103"/>
            <a:ext cx="1880845" cy="2507793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189945" y="1190536"/>
            <a:ext cx="698500" cy="879701"/>
          </a:xfrm>
          <a:prstGeom prst="ellipse"/>
          <a:solidFill>
            <a:srgbClr val="D8E2F3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114300" dist="0" dir="0" rotWithShape="0">
              <a:srgbClr val="000000">
                <a:alpha val="10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4" name="形状2"/>
          <p:cNvSpPr txBox="1"/>
          <p:nvPr/>
        </p:nvSpPr>
        <p:spPr>
          <a:xfrm rot="10800000" flipH="1">
            <a:off x="1953406" y="1510772"/>
            <a:ext cx="1162134" cy="1182684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2327558" y="2052584"/>
            <a:ext cx="1266874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注水</a:t>
            </a:r>
          </a:p>
        </p:txBody>
      </p:sp>
      <p:sp>
        <p:nvSpPr>
          <p:cNvPr id="6" name="形状3"/>
          <p:cNvSpPr txBox="1"/>
          <p:nvPr/>
        </p:nvSpPr>
        <p:spPr>
          <a:xfrm>
            <a:off x="2093556" y="4682896"/>
            <a:ext cx="1214738" cy="1005590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2"/>
          <p:cNvSpPr txBox="1"/>
          <p:nvPr/>
        </p:nvSpPr>
        <p:spPr>
          <a:xfrm>
            <a:off x="2636510" y="4762290"/>
            <a:ext cx="1266874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抽水</a:t>
            </a:r>
          </a:p>
        </p:txBody>
      </p:sp>
      <p:sp>
        <p:nvSpPr>
          <p:cNvPr id="8" name="形状4"/>
          <p:cNvSpPr txBox="1"/>
          <p:nvPr/>
        </p:nvSpPr>
        <p:spPr>
          <a:xfrm>
            <a:off x="3467938" y="5246580"/>
            <a:ext cx="322187" cy="879701"/>
          </a:xfrm>
          <a:prstGeom prst="ellipse"/>
          <a:solidFill>
            <a:srgbClr val="D8E2F3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114300" dist="0" dir="0" rotWithShape="0">
              <a:srgbClr val="000000">
                <a:alpha val="10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9" name="文本3"/>
          <p:cNvSpPr txBox="1"/>
          <p:nvPr/>
        </p:nvSpPr>
        <p:spPr>
          <a:xfrm>
            <a:off x="3877502" y="1378618"/>
            <a:ext cx="1266874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变厚</a:t>
            </a:r>
          </a:p>
        </p:txBody>
      </p:sp>
      <p:sp>
        <p:nvSpPr>
          <p:cNvPr id="10" name="文本4"/>
          <p:cNvSpPr txBox="1"/>
          <p:nvPr/>
        </p:nvSpPr>
        <p:spPr>
          <a:xfrm>
            <a:off x="3877628" y="5514718"/>
            <a:ext cx="1266874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变薄</a:t>
            </a:r>
          </a:p>
        </p:txBody>
      </p:sp>
      <p:sp>
        <p:nvSpPr>
          <p:cNvPr id="11" name="形状5"/>
          <p:cNvSpPr txBox="1"/>
          <p:nvPr/>
        </p:nvSpPr>
        <p:spPr>
          <a:xfrm>
            <a:off x="4750913" y="1658980"/>
            <a:ext cx="1636904" cy="38100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6"/>
          <p:cNvSpPr txBox="1"/>
          <p:nvPr/>
        </p:nvSpPr>
        <p:spPr>
          <a:xfrm>
            <a:off x="4750756" y="5840263"/>
            <a:ext cx="1636904" cy="38100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5"/>
          <p:cNvSpPr txBox="1"/>
          <p:nvPr/>
        </p:nvSpPr>
        <p:spPr>
          <a:xfrm>
            <a:off x="6446320" y="1167413"/>
            <a:ext cx="1591551" cy="9251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晶状体</a:t>
            </a: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凸度增加</a:t>
            </a:r>
          </a:p>
        </p:txBody>
      </p:sp>
      <p:sp>
        <p:nvSpPr>
          <p:cNvPr id="14" name="文本6"/>
          <p:cNvSpPr txBox="1"/>
          <p:nvPr/>
        </p:nvSpPr>
        <p:spPr>
          <a:xfrm>
            <a:off x="6414830" y="5376977"/>
            <a:ext cx="1654654" cy="9251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晶状体</a:t>
            </a:r>
            <a:r>
              <a:rPr lang="zh-CN" altLang="en-US" sz="24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凸度减小</a:t>
            </a:r>
          </a:p>
        </p:txBody>
      </p:sp>
      <p:sp>
        <p:nvSpPr>
          <p:cNvPr id="15" name="形状7"/>
          <p:cNvSpPr txBox="1"/>
          <p:nvPr/>
        </p:nvSpPr>
        <p:spPr>
          <a:xfrm>
            <a:off x="8037713" y="1658980"/>
            <a:ext cx="1636904" cy="38100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文本7"/>
          <p:cNvSpPr txBox="1"/>
          <p:nvPr/>
        </p:nvSpPr>
        <p:spPr>
          <a:xfrm>
            <a:off x="9670807" y="1365886"/>
            <a:ext cx="2286283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看</a:t>
            </a:r>
            <a:r>
              <a:rPr lang="zh-CN" altLang="en-US" sz="2400" b="1" i="0" dirty="0">
                <a:solidFill>
                  <a:srgbClr val="C00000">
                    <a:alpha val="100000"/>
                  </a:srgbClr>
                </a:solidFill>
                <a:latin typeface="宋体"/>
                <a:ea typeface="宋体"/>
              </a:rPr>
              <a:t>近处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物体</a:t>
            </a:r>
          </a:p>
        </p:txBody>
      </p:sp>
      <p:sp>
        <p:nvSpPr>
          <p:cNvPr id="17" name="形状8"/>
          <p:cNvSpPr txBox="1"/>
          <p:nvPr/>
        </p:nvSpPr>
        <p:spPr>
          <a:xfrm>
            <a:off x="7712878" y="5922378"/>
            <a:ext cx="1636904" cy="38100"/>
          </a:xfrm>
          <a:prstGeom prst="straightConnector1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triangl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文本8"/>
          <p:cNvSpPr txBox="1"/>
          <p:nvPr/>
        </p:nvSpPr>
        <p:spPr>
          <a:xfrm>
            <a:off x="9345320" y="5514670"/>
            <a:ext cx="2286283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看</a:t>
            </a:r>
            <a:r>
              <a:rPr lang="zh-CN" altLang="en-US" sz="2400" b="1" i="0" dirty="0">
                <a:solidFill>
                  <a:srgbClr val="538135">
                    <a:alpha val="100000"/>
                  </a:srgbClr>
                </a:solidFill>
                <a:latin typeface="宋体"/>
                <a:ea typeface="宋体"/>
              </a:rPr>
              <a:t>远处</a:t>
            </a:r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物体</a:t>
            </a:r>
          </a:p>
        </p:txBody>
      </p:sp>
      <p:sp>
        <p:nvSpPr>
          <p:cNvPr id="19" name="形状9"/>
          <p:cNvSpPr txBox="1"/>
          <p:nvPr/>
        </p:nvSpPr>
        <p:spPr>
          <a:xfrm>
            <a:off x="10329020" y="1920370"/>
            <a:ext cx="306963" cy="1508629"/>
          </a:xfrm>
          <a:prstGeom prst="downArrow"/>
          <a:solidFill>
            <a:srgbClr val="FFFFFF">
              <a:alpha val="10000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文本9"/>
          <p:cNvSpPr txBox="1"/>
          <p:nvPr/>
        </p:nvSpPr>
        <p:spPr>
          <a:xfrm>
            <a:off x="8656030" y="2314730"/>
            <a:ext cx="1963606" cy="102149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长时间盯着近处的物体</a:t>
            </a:r>
          </a:p>
        </p:txBody>
      </p:sp>
      <p:sp>
        <p:nvSpPr>
          <p:cNvPr id="21" name="形状10"/>
          <p:cNvSpPr txBox="1"/>
          <p:nvPr/>
        </p:nvSpPr>
        <p:spPr>
          <a:xfrm>
            <a:off x="10357895" y="4402646"/>
            <a:ext cx="261614" cy="699135"/>
          </a:xfrm>
          <a:prstGeom prst="downArrow"/>
          <a:solidFill>
            <a:srgbClr val="FFFFFF">
              <a:alpha val="10000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2" name="形状11"/>
          <p:cNvSpPr txBox="1"/>
          <p:nvPr/>
        </p:nvSpPr>
        <p:spPr>
          <a:xfrm>
            <a:off x="10765469" y="4649372"/>
            <a:ext cx="658030" cy="724787"/>
          </a:xfrm>
          <a:prstGeom prst="mathMultiply"/>
          <a:solidFill>
            <a:srgbClr val="000000">
              <a:alpha val="10000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形状12"/>
          <p:cNvSpPr txBox="1"/>
          <p:nvPr/>
        </p:nvSpPr>
        <p:spPr>
          <a:xfrm>
            <a:off x="8698382" y="1803263"/>
            <a:ext cx="3258331" cy="3457108"/>
          </a:xfrm>
          <a:prstGeom prst="rect"/>
          <a:solidFill>
            <a:srgbClr val="FFFFFF">
              <a:alpha val="0"/>
            </a:srgbClr>
          </a:solidFill>
          <a:ln w="57150">
            <a:solidFill>
              <a:srgbClr val="9CC2E5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4" name="组合1"/>
          <p:cNvGrpSpPr/>
          <p:nvPr/>
        </p:nvGrpSpPr>
        <p:grpSpPr>
          <a:xfrm>
            <a:off x="11522131" y="3254867"/>
            <a:ext cx="725012" cy="1170087"/>
            <a:chOff x="0" y="0"/>
            <a:chExt cx="725012" cy="1170087"/>
          </a:xfrm>
        </p:grpSpPr>
        <p:sp>
          <p:nvSpPr>
            <p:cNvPr id="25" name="形状13"/>
            <p:cNvSpPr txBox="1"/>
            <p:nvPr/>
          </p:nvSpPr>
          <p:spPr>
            <a:xfrm>
              <a:off x="3810" y="49530"/>
              <a:ext cx="721202" cy="1077218"/>
            </a:xfrm>
            <a:prstGeom prst="rect"/>
            <a:solidFill>
              <a:srgbClr val="DDEAF6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14"/>
            <p:cNvSpPr txBox="1"/>
            <p:nvPr/>
          </p:nvSpPr>
          <p:spPr>
            <a:xfrm>
              <a:off x="0" y="0"/>
              <a:ext cx="721202" cy="11700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近视</a:t>
              </a:r>
            </a:p>
          </p:txBody>
        </p:sp>
      </p:grpSp>
      <p:grpSp>
        <p:nvGrpSpPr>
          <p:cNvPr id="27" name="组合2"/>
          <p:cNvGrpSpPr/>
          <p:nvPr/>
        </p:nvGrpSpPr>
        <p:grpSpPr>
          <a:xfrm>
            <a:off x="9388734" y="3457286"/>
            <a:ext cx="2099593" cy="925190"/>
            <a:chOff x="0" y="0"/>
            <a:chExt cx="2099593" cy="925190"/>
          </a:xfrm>
        </p:grpSpPr>
        <p:sp>
          <p:nvSpPr>
            <p:cNvPr id="28" name="形状14"/>
            <p:cNvSpPr txBox="1"/>
            <p:nvPr/>
          </p:nvSpPr>
          <p:spPr>
            <a:xfrm>
              <a:off x="3810" y="49530"/>
              <a:ext cx="2095783" cy="830997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15"/>
            <p:cNvSpPr txBox="1"/>
            <p:nvPr/>
          </p:nvSpPr>
          <p:spPr>
            <a:xfrm>
              <a:off x="0" y="0"/>
              <a:ext cx="2095783" cy="92519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晶状体收缩过度，难以舒张</a:t>
              </a:r>
            </a:p>
          </p:txBody>
        </p:sp>
      </p:grpSp>
      <p:sp>
        <p:nvSpPr>
          <p:cNvPr id="30" name="文本10"/>
          <p:cNvSpPr txBox="1"/>
          <p:nvPr/>
        </p:nvSpPr>
        <p:spPr>
          <a:xfrm>
            <a:off x="7975616" y="1184634"/>
            <a:ext cx="2286283" cy="59061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000" b="1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聚光能力变强</a:t>
            </a:r>
          </a:p>
        </p:txBody>
      </p:sp>
      <p:sp>
        <p:nvSpPr>
          <p:cNvPr id="31" name="文本11"/>
          <p:cNvSpPr txBox="1"/>
          <p:nvPr/>
        </p:nvSpPr>
        <p:spPr>
          <a:xfrm>
            <a:off x="7733852" y="5390931"/>
            <a:ext cx="2286283" cy="59061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000" b="1" i="0" dirty="0">
                <a:solidFill>
                  <a:srgbClr val="000000">
                    <a:alpha val="100000"/>
                  </a:srgbClr>
                </a:solidFill>
                <a:latin typeface="仿宋"/>
                <a:ea typeface="仿宋"/>
              </a:rPr>
              <a:t>聚光能力变弱</a:t>
            </a:r>
          </a:p>
        </p:txBody>
      </p:sp>
      <p:sp>
        <p:nvSpPr>
          <p:cNvPr id="32" name="文本12"/>
          <p:cNvSpPr txBox="1"/>
          <p:nvPr/>
        </p:nvSpPr>
        <p:spPr>
          <a:xfrm>
            <a:off x="2636453" y="225000"/>
            <a:ext cx="2268221" cy="95994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3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探究4</a:t>
            </a:r>
          </a:p>
        </p:txBody>
      </p:sp>
      <p:sp>
        <p:nvSpPr>
          <p:cNvPr id="33" name="文本13"/>
          <p:cNvSpPr txBox="1"/>
          <p:nvPr/>
        </p:nvSpPr>
        <p:spPr>
          <a:xfrm>
            <a:off x="3706349" y="182251"/>
            <a:ext cx="5821566" cy="863969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4399" b="1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近视的形成</a:t>
            </a:r>
          </a:p>
        </p:txBody>
      </p:sp>
      <p:pic>
        <p:nvPicPr>
          <p:cNvPr id="3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29796">
            <a:off x="1732828" y="79147"/>
            <a:ext cx="1070043" cy="10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  <p:bldP spid="9" grpId="0" animBg="1"/>
      <p:bldP spid="11" grpId="0" animBg="1"/>
      <p:bldP spid="13" grpId="0" animBg="1"/>
      <p:bldP spid="30" grpId="0" animBg="1"/>
      <p:bldP spid="15" grpId="0" animBg="1"/>
      <p:bldP spid="16" grpId="0" animBg="1"/>
      <p:bldP spid="6" grpId="0" animBg="1"/>
      <p:bldP spid="7" grpId="0" animBg="1"/>
      <p:bldP spid="10" grpId="0" animBg="1"/>
      <p:bldP spid="8" grpId="0" animBg="1"/>
      <p:bldP spid="12" grpId="0" animBg="1"/>
      <p:bldP spid="14" grpId="0" animBg="1"/>
      <p:bldP spid="17" grpId="0" animBg="1"/>
      <p:bldP spid="31" grpId="0" animBg="1"/>
      <p:bldP spid="18" grpId="0" animBg="1"/>
      <p:bldP spid="20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21" y="33023"/>
            <a:ext cx="12192000" cy="685024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85486" y="306019"/>
            <a:ext cx="4587887" cy="775275"/>
            <a:chOff x="0" y="0"/>
            <a:chExt cx="4587887" cy="775275"/>
          </a:xfrm>
        </p:grpSpPr>
        <p:sp>
          <p:nvSpPr>
            <p:cNvPr id="4" name="形状11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12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13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10"/>
            <p:cNvSpPr txBox="1"/>
            <p:nvPr/>
          </p:nvSpPr>
          <p:spPr>
            <a:xfrm rot="3034878">
              <a:off x="354520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15"/>
            <p:cNvSpPr txBox="1"/>
            <p:nvPr/>
          </p:nvSpPr>
          <p:spPr>
            <a:xfrm>
              <a:off x="754005" y="0"/>
              <a:ext cx="383388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近视的形成</a:t>
              </a:r>
            </a:p>
          </p:txBody>
        </p:sp>
      </p:grp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33" y="479509"/>
            <a:ext cx="2735263" cy="1982788"/>
          </a:xfrm>
          <a:prstGeom prst="rect">
            <a:avLst/>
          </a:prstGeom>
        </p:spPr>
      </p:pic>
      <p:pic>
        <p:nvPicPr>
          <p:cNvPr id="10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924" y="2568664"/>
            <a:ext cx="2950769" cy="1933575"/>
          </a:xfrm>
          <a:prstGeom prst="rect">
            <a:avLst/>
          </a:prstGeom>
        </p:spPr>
      </p:pic>
      <p:pic>
        <p:nvPicPr>
          <p:cNvPr id="11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096" y="4662173"/>
            <a:ext cx="3557588" cy="1931984"/>
          </a:xfrm>
          <a:prstGeom prst="rect">
            <a:avLst/>
          </a:prstGeom>
        </p:spPr>
      </p:pic>
      <p:sp>
        <p:nvSpPr>
          <p:cNvPr id="12" name="形状1"/>
          <p:cNvSpPr txBox="1"/>
          <p:nvPr/>
        </p:nvSpPr>
        <p:spPr>
          <a:xfrm>
            <a:off x="7848957" y="1343109"/>
            <a:ext cx="152400" cy="304800"/>
          </a:xfrm>
          <a:prstGeom prst="ellipse"/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2"/>
          <p:cNvSpPr txBox="1"/>
          <p:nvPr/>
        </p:nvSpPr>
        <p:spPr>
          <a:xfrm>
            <a:off x="7526694" y="3393872"/>
            <a:ext cx="222249" cy="382942"/>
          </a:xfrm>
          <a:prstGeom prst="ellipse"/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3"/>
          <p:cNvSpPr txBox="1"/>
          <p:nvPr/>
        </p:nvSpPr>
        <p:spPr>
          <a:xfrm>
            <a:off x="7630497" y="5412124"/>
            <a:ext cx="218484" cy="355397"/>
          </a:xfrm>
          <a:prstGeom prst="ellipse"/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5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132" y="1055773"/>
            <a:ext cx="368300" cy="896937"/>
          </a:xfrm>
          <a:prstGeom prst="rect">
            <a:avLst/>
          </a:prstGeom>
        </p:spPr>
      </p:pic>
      <p:pic>
        <p:nvPicPr>
          <p:cNvPr id="16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71" y="3143335"/>
            <a:ext cx="504825" cy="792163"/>
          </a:xfrm>
          <a:prstGeom prst="rect">
            <a:avLst/>
          </a:prstGeom>
        </p:spPr>
      </p:pic>
      <p:sp>
        <p:nvSpPr>
          <p:cNvPr id="17" name="形状4"/>
          <p:cNvSpPr txBox="1"/>
          <p:nvPr/>
        </p:nvSpPr>
        <p:spPr>
          <a:xfrm>
            <a:off x="6062979" y="206881"/>
            <a:ext cx="30402" cy="6502768"/>
          </a:xfrm>
          <a:prstGeom prst="line"/>
          <a:solidFill>
            <a:srgbClr val="FFFFFF">
              <a:alpha val="0"/>
            </a:srgbClr>
          </a:solidFill>
          <a:ln w="76200">
            <a:solidFill>
              <a:srgbClr val="0070C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5"/>
          <p:cNvSpPr txBox="1"/>
          <p:nvPr/>
        </p:nvSpPr>
        <p:spPr>
          <a:xfrm>
            <a:off x="6221739" y="206881"/>
            <a:ext cx="14449" cy="6527871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C0000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6"/>
          <p:cNvSpPr txBox="1"/>
          <p:nvPr/>
        </p:nvSpPr>
        <p:spPr>
          <a:xfrm>
            <a:off x="6482089" y="208469"/>
            <a:ext cx="11741" cy="6502769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C0000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7"/>
          <p:cNvSpPr txBox="1"/>
          <p:nvPr/>
        </p:nvSpPr>
        <p:spPr>
          <a:xfrm flipH="1">
            <a:off x="8099769" y="206881"/>
            <a:ext cx="2618" cy="6502770"/>
          </a:xfrm>
          <a:prstGeom prst="line"/>
          <a:solidFill>
            <a:srgbClr val="FFFFFF">
              <a:alpha val="0"/>
            </a:srgbClr>
          </a:solidFill>
          <a:ln w="76200">
            <a:solidFill>
              <a:srgbClr val="0070C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1" name="组合2"/>
          <p:cNvGrpSpPr/>
          <p:nvPr/>
        </p:nvGrpSpPr>
        <p:grpSpPr>
          <a:xfrm>
            <a:off x="2918182" y="1200235"/>
            <a:ext cx="4997450" cy="523875"/>
            <a:chOff x="0" y="0"/>
            <a:chExt cx="4997450" cy="523875"/>
          </a:xfrm>
        </p:grpSpPr>
        <p:sp>
          <p:nvSpPr>
            <p:cNvPr id="22" name="形状14"/>
            <p:cNvSpPr txBox="1"/>
            <p:nvPr/>
          </p:nvSpPr>
          <p:spPr>
            <a:xfrm flipH="1">
              <a:off x="0" y="0"/>
              <a:ext cx="3468818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15"/>
            <p:cNvSpPr txBox="1"/>
            <p:nvPr/>
          </p:nvSpPr>
          <p:spPr>
            <a:xfrm flipH="1">
              <a:off x="0" y="261571"/>
              <a:ext cx="4938656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6"/>
            <p:cNvSpPr txBox="1"/>
            <p:nvPr/>
          </p:nvSpPr>
          <p:spPr>
            <a:xfrm flipH="1">
              <a:off x="0" y="485775"/>
              <a:ext cx="3468818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7"/>
            <p:cNvSpPr txBox="1"/>
            <p:nvPr/>
          </p:nvSpPr>
          <p:spPr>
            <a:xfrm>
              <a:off x="3468818" y="0"/>
              <a:ext cx="1469838" cy="261571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形状18"/>
            <p:cNvSpPr txBox="1"/>
            <p:nvPr/>
          </p:nvSpPr>
          <p:spPr>
            <a:xfrm rot="10800000" flipH="1">
              <a:off x="3468818" y="261571"/>
              <a:ext cx="1528632" cy="224204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7" name="组合3"/>
          <p:cNvGrpSpPr/>
          <p:nvPr/>
        </p:nvGrpSpPr>
        <p:grpSpPr>
          <a:xfrm>
            <a:off x="2915488" y="3295536"/>
            <a:ext cx="4608512" cy="555625"/>
            <a:chOff x="0" y="0"/>
            <a:chExt cx="4608512" cy="555625"/>
          </a:xfrm>
        </p:grpSpPr>
        <p:sp>
          <p:nvSpPr>
            <p:cNvPr id="28" name="形状19"/>
            <p:cNvSpPr txBox="1"/>
            <p:nvPr/>
          </p:nvSpPr>
          <p:spPr>
            <a:xfrm flipH="1">
              <a:off x="0" y="0"/>
              <a:ext cx="3198850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20"/>
            <p:cNvSpPr txBox="1"/>
            <p:nvPr/>
          </p:nvSpPr>
          <p:spPr>
            <a:xfrm flipH="1">
              <a:off x="0" y="278667"/>
              <a:ext cx="4554294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形状21"/>
            <p:cNvSpPr txBox="1"/>
            <p:nvPr/>
          </p:nvSpPr>
          <p:spPr>
            <a:xfrm flipH="1">
              <a:off x="0" y="517525"/>
              <a:ext cx="3198850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22"/>
            <p:cNvSpPr txBox="1"/>
            <p:nvPr/>
          </p:nvSpPr>
          <p:spPr>
            <a:xfrm>
              <a:off x="3198850" y="0"/>
              <a:ext cx="1355445" cy="278667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形状23"/>
            <p:cNvSpPr txBox="1"/>
            <p:nvPr/>
          </p:nvSpPr>
          <p:spPr>
            <a:xfrm rot="10800000" flipH="1">
              <a:off x="3198850" y="278667"/>
              <a:ext cx="1409662" cy="238858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33" name="文本1"/>
          <p:cNvSpPr txBox="1"/>
          <p:nvPr/>
        </p:nvSpPr>
        <p:spPr>
          <a:xfrm>
            <a:off x="1258610" y="1150704"/>
            <a:ext cx="4006850" cy="7699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4472C4">
                    <a:alpha val="100000"/>
                  </a:srgbClr>
                </a:solidFill>
                <a:latin typeface="黑体"/>
                <a:ea typeface="黑体"/>
              </a:rPr>
              <a:t>正常眼</a:t>
            </a:r>
          </a:p>
        </p:txBody>
      </p:sp>
      <p:sp>
        <p:nvSpPr>
          <p:cNvPr id="34" name="文本2"/>
          <p:cNvSpPr txBox="1"/>
          <p:nvPr/>
        </p:nvSpPr>
        <p:spPr>
          <a:xfrm>
            <a:off x="1258611" y="3223953"/>
            <a:ext cx="3717925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4472C4">
                    <a:alpha val="100000"/>
                  </a:srgbClr>
                </a:solidFill>
                <a:latin typeface="黑体"/>
                <a:ea typeface="黑体"/>
              </a:rPr>
              <a:t>近视眼</a:t>
            </a:r>
          </a:p>
        </p:txBody>
      </p:sp>
      <p:sp>
        <p:nvSpPr>
          <p:cNvPr id="35" name="文本3"/>
          <p:cNvSpPr txBox="1"/>
          <p:nvPr/>
        </p:nvSpPr>
        <p:spPr>
          <a:xfrm>
            <a:off x="1266463" y="5253828"/>
            <a:ext cx="2638425" cy="7699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4472C4">
                    <a:alpha val="100000"/>
                  </a:srgbClr>
                </a:solidFill>
                <a:latin typeface="黑体"/>
                <a:ea typeface="黑体"/>
              </a:rPr>
              <a:t>近视眼</a:t>
            </a:r>
          </a:p>
        </p:txBody>
      </p:sp>
      <p:sp>
        <p:nvSpPr>
          <p:cNvPr id="36" name="文本4"/>
          <p:cNvSpPr txBox="1"/>
          <p:nvPr/>
        </p:nvSpPr>
        <p:spPr>
          <a:xfrm>
            <a:off x="1258610" y="1858159"/>
            <a:ext cx="4006850" cy="59061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形成的物像落在视网膜上</a:t>
            </a:r>
          </a:p>
        </p:txBody>
      </p:sp>
      <p:sp>
        <p:nvSpPr>
          <p:cNvPr id="37" name="文本5"/>
          <p:cNvSpPr txBox="1"/>
          <p:nvPr/>
        </p:nvSpPr>
        <p:spPr>
          <a:xfrm>
            <a:off x="1265870" y="3775394"/>
            <a:ext cx="2244466" cy="59061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晶状体凸度</a:t>
            </a:r>
            <a:r>
              <a:rPr lang="zh-CN" altLang="en-US" sz="2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过大</a:t>
            </a:r>
          </a:p>
        </p:txBody>
      </p:sp>
      <p:sp>
        <p:nvSpPr>
          <p:cNvPr id="38" name="文本6"/>
          <p:cNvSpPr txBox="1"/>
          <p:nvPr/>
        </p:nvSpPr>
        <p:spPr>
          <a:xfrm>
            <a:off x="8235354" y="1325260"/>
            <a:ext cx="2684239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物象清晰</a:t>
            </a:r>
          </a:p>
        </p:txBody>
      </p:sp>
      <p:sp>
        <p:nvSpPr>
          <p:cNvPr id="39" name="文本7"/>
          <p:cNvSpPr txBox="1"/>
          <p:nvPr/>
        </p:nvSpPr>
        <p:spPr>
          <a:xfrm>
            <a:off x="8243930" y="3335259"/>
            <a:ext cx="2684239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物象模糊</a:t>
            </a:r>
          </a:p>
        </p:txBody>
      </p:sp>
      <p:sp>
        <p:nvSpPr>
          <p:cNvPr id="40" name="文本8"/>
          <p:cNvSpPr txBox="1"/>
          <p:nvPr/>
        </p:nvSpPr>
        <p:spPr>
          <a:xfrm>
            <a:off x="8152724" y="940439"/>
            <a:ext cx="2684239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5B9BD5">
                    <a:alpha val="100000"/>
                  </a:srgbClr>
                </a:solidFill>
                <a:latin typeface="楷体"/>
                <a:ea typeface="楷体"/>
              </a:rPr>
              <a:t>落在视网膜上</a:t>
            </a:r>
          </a:p>
        </p:txBody>
      </p:sp>
      <p:sp>
        <p:nvSpPr>
          <p:cNvPr id="41" name="文本9"/>
          <p:cNvSpPr txBox="1"/>
          <p:nvPr/>
        </p:nvSpPr>
        <p:spPr>
          <a:xfrm>
            <a:off x="8152371" y="2944358"/>
            <a:ext cx="2683640" cy="55784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5B9BD5">
                    <a:alpha val="100000"/>
                  </a:srgbClr>
                </a:solidFill>
                <a:latin typeface="楷体"/>
                <a:ea typeface="楷体"/>
              </a:rPr>
              <a:t>落在视网膜</a:t>
            </a:r>
            <a:r>
              <a:rPr lang="zh-CN" altLang="en-US" sz="2400" b="1" i="0" u="sng" dirty="0">
                <a:solidFill>
                  <a:srgbClr val="5B9BD5">
                    <a:alpha val="100000"/>
                  </a:srgbClr>
                </a:solidFill>
                <a:latin typeface="楷体"/>
                <a:ea typeface="楷体"/>
              </a:rPr>
              <a:t>      </a:t>
            </a:r>
          </a:p>
        </p:txBody>
      </p:sp>
      <p:pic>
        <p:nvPicPr>
          <p:cNvPr id="42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5502" y="2661380"/>
            <a:ext cx="1306757" cy="1337872"/>
          </a:xfrm>
          <a:prstGeom prst="rect">
            <a:avLst/>
          </a:prstGeom>
          <a:ln w="63500">
            <a:solidFill>
              <a:srgbClr val="333333">
                <a:alpha val="100000"/>
              </a:srgbClr>
            </a:solidFill>
            <a:prstDash val="solid"/>
          </a:ln>
        </p:spPr>
      </p:pic>
      <p:sp>
        <p:nvSpPr>
          <p:cNvPr id="43" name="形状8"/>
          <p:cNvSpPr txBox="1"/>
          <p:nvPr/>
        </p:nvSpPr>
        <p:spPr>
          <a:xfrm flipH="1">
            <a:off x="233336" y="2489617"/>
            <a:ext cx="11522673" cy="22229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C00000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4" name="形状9"/>
          <p:cNvSpPr txBox="1"/>
          <p:nvPr/>
        </p:nvSpPr>
        <p:spPr>
          <a:xfrm flipH="1">
            <a:off x="332044" y="4574065"/>
            <a:ext cx="11522673" cy="22229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C00000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5" name="文本10"/>
          <p:cNvSpPr txBox="1"/>
          <p:nvPr/>
        </p:nvSpPr>
        <p:spPr>
          <a:xfrm>
            <a:off x="1090317" y="5885021"/>
            <a:ext cx="2596040" cy="59061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或</a:t>
            </a:r>
            <a:r>
              <a:rPr lang="zh-CN" altLang="en-US" sz="2199" b="1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眼球前后径</a:t>
            </a:r>
            <a:r>
              <a:rPr lang="zh-CN" altLang="en-US" sz="21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过长</a:t>
            </a:r>
          </a:p>
        </p:txBody>
      </p:sp>
      <p:pic>
        <p:nvPicPr>
          <p:cNvPr id="46" name="图片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2293" y="903135"/>
            <a:ext cx="1341857" cy="1374182"/>
          </a:xfrm>
          <a:prstGeom prst="rect">
            <a:avLst/>
          </a:prstGeom>
          <a:ln w="63500">
            <a:solidFill>
              <a:srgbClr val="333333">
                <a:alpha val="100000"/>
              </a:srgbClr>
            </a:solidFill>
            <a:prstDash val="solid"/>
          </a:ln>
        </p:spPr>
      </p:pic>
      <p:pic>
        <p:nvPicPr>
          <p:cNvPr id="47" name="图片9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7129" y="4983499"/>
            <a:ext cx="1341857" cy="1374182"/>
          </a:xfrm>
          <a:prstGeom prst="rect">
            <a:avLst/>
          </a:prstGeom>
          <a:ln w="63500">
            <a:solidFill>
              <a:srgbClr val="333333">
                <a:alpha val="100000"/>
              </a:srgbClr>
            </a:solidFill>
            <a:prstDash val="solid"/>
          </a:ln>
        </p:spPr>
      </p:pic>
      <p:sp>
        <p:nvSpPr>
          <p:cNvPr id="48" name="文本11"/>
          <p:cNvSpPr txBox="1"/>
          <p:nvPr/>
        </p:nvSpPr>
        <p:spPr>
          <a:xfrm>
            <a:off x="8374028" y="5412124"/>
            <a:ext cx="2684239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物象模糊</a:t>
            </a:r>
          </a:p>
        </p:txBody>
      </p:sp>
      <p:pic>
        <p:nvPicPr>
          <p:cNvPr id="49" name="图片10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108" y="5190287"/>
            <a:ext cx="368300" cy="896937"/>
          </a:xfrm>
          <a:prstGeom prst="rect">
            <a:avLst/>
          </a:prstGeom>
        </p:spPr>
      </p:pic>
      <p:sp>
        <p:nvSpPr>
          <p:cNvPr id="50" name="文本12"/>
          <p:cNvSpPr txBox="1"/>
          <p:nvPr/>
        </p:nvSpPr>
        <p:spPr>
          <a:xfrm>
            <a:off x="8373894" y="4919853"/>
            <a:ext cx="2684239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5B9BD5">
                    <a:alpha val="100000"/>
                  </a:srgbClr>
                </a:solidFill>
                <a:latin typeface="楷体"/>
                <a:ea typeface="楷体"/>
              </a:rPr>
              <a:t>落在视网膜</a:t>
            </a:r>
            <a:r>
              <a:rPr lang="zh-CN" altLang="en-US" sz="2400" b="1" i="0" u="sng" dirty="0">
                <a:solidFill>
                  <a:srgbClr val="5B9BD5">
                    <a:alpha val="100000"/>
                  </a:srgbClr>
                </a:solidFill>
                <a:latin typeface="楷体"/>
                <a:ea typeface="楷体"/>
              </a:rPr>
              <a:t>     </a:t>
            </a:r>
          </a:p>
        </p:txBody>
      </p:sp>
      <p:grpSp>
        <p:nvGrpSpPr>
          <p:cNvPr id="51" name="组合4"/>
          <p:cNvGrpSpPr/>
          <p:nvPr/>
        </p:nvGrpSpPr>
        <p:grpSpPr>
          <a:xfrm>
            <a:off x="3110884" y="5331552"/>
            <a:ext cx="4608512" cy="555625"/>
            <a:chOff x="0" y="0"/>
            <a:chExt cx="4608512" cy="555625"/>
          </a:xfrm>
        </p:grpSpPr>
        <p:sp>
          <p:nvSpPr>
            <p:cNvPr id="52" name="形状24"/>
            <p:cNvSpPr txBox="1"/>
            <p:nvPr/>
          </p:nvSpPr>
          <p:spPr>
            <a:xfrm flipH="1">
              <a:off x="0" y="0"/>
              <a:ext cx="3198850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3" name="形状25"/>
            <p:cNvSpPr txBox="1"/>
            <p:nvPr/>
          </p:nvSpPr>
          <p:spPr>
            <a:xfrm flipH="1">
              <a:off x="0" y="278667"/>
              <a:ext cx="4554294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4" name="形状26"/>
            <p:cNvSpPr txBox="1"/>
            <p:nvPr/>
          </p:nvSpPr>
          <p:spPr>
            <a:xfrm flipH="1">
              <a:off x="0" y="517525"/>
              <a:ext cx="3198850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5" name="形状27"/>
            <p:cNvSpPr txBox="1"/>
            <p:nvPr/>
          </p:nvSpPr>
          <p:spPr>
            <a:xfrm>
              <a:off x="3198850" y="0"/>
              <a:ext cx="1355445" cy="278667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6" name="形状28"/>
            <p:cNvSpPr txBox="1"/>
            <p:nvPr/>
          </p:nvSpPr>
          <p:spPr>
            <a:xfrm rot="10800000" flipH="1">
              <a:off x="3198850" y="278667"/>
              <a:ext cx="1409662" cy="238858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57" name="文本13"/>
          <p:cNvSpPr txBox="1"/>
          <p:nvPr/>
        </p:nvSpPr>
        <p:spPr>
          <a:xfrm>
            <a:off x="9858152" y="2812883"/>
            <a:ext cx="79854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前方</a:t>
            </a:r>
          </a:p>
        </p:txBody>
      </p:sp>
      <p:sp>
        <p:nvSpPr>
          <p:cNvPr id="58" name="文本14"/>
          <p:cNvSpPr txBox="1"/>
          <p:nvPr/>
        </p:nvSpPr>
        <p:spPr>
          <a:xfrm>
            <a:off x="10038064" y="4719485"/>
            <a:ext cx="79854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前方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0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0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2" dur="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7" dur="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0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exit" presetSubtype="4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xit" presetSubtype="4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0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0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0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0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00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51.00000000000001" repeatCount="2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 animBg="1"/>
      <p:bldP spid="16" grpId="1" animBg="1"/>
      <p:bldP spid="16" grpId="2" animBg="1"/>
      <p:bldP spid="16" grpId="3" animBg="1"/>
      <p:bldP spid="16" grpId="4" animBg="1"/>
      <p:bldP spid="18" grpId="1" animBg="1"/>
      <p:bldP spid="19" grpId="1" animBg="1"/>
      <p:bldP spid="17" grpId="0" animBg="1"/>
      <p:bldP spid="20" grpId="0" animBg="1"/>
      <p:bldP spid="10" grpId="0" animBg="1"/>
      <p:bldP spid="10" grpId="1" animBg="1"/>
      <p:bldP spid="10" grpId="2" animBg="1"/>
      <p:bldP spid="10" grpId="3" animBg="1"/>
      <p:bldP spid="17" grpId="1" animBg="1"/>
      <p:bldP spid="20" grpId="1" animBg="1"/>
      <p:bldP spid="12" grpId="0" animBg="1"/>
      <p:bldP spid="12" grpId="1" animBg="1"/>
      <p:bldP spid="12" grpId="2" animBg="1"/>
      <p:bldP spid="40" grpId="0" animBg="1"/>
      <p:bldP spid="38" grpId="0" animBg="1"/>
      <p:bldP spid="46" grpId="0" animBg="1"/>
      <p:bldP spid="43" grpId="0" animBg="1"/>
      <p:bldP spid="36" grpId="0" animBg="1"/>
      <p:bldP spid="37" grpId="0" animBg="1"/>
      <p:bldP spid="13" grpId="0" animBg="1"/>
      <p:bldP spid="13" grpId="1" animBg="1"/>
      <p:bldP spid="13" grpId="2" animBg="1"/>
      <p:bldP spid="41" grpId="0" animBg="1"/>
      <p:bldP spid="39" grpId="0" animBg="1"/>
      <p:bldP spid="42" grpId="0" animBg="1"/>
      <p:bldP spid="57" grpId="0" animBg="1"/>
      <p:bldP spid="44" grpId="0" animBg="1"/>
      <p:bldP spid="45" grpId="0" animBg="1"/>
      <p:bldP spid="14" grpId="0" animBg="1"/>
      <p:bldP spid="14" grpId="1" animBg="1"/>
      <p:bldP spid="14" grpId="2" animBg="1"/>
      <p:bldP spid="14" grpId="3" animBg="1"/>
      <p:bldP spid="47" grpId="0" animBg="1"/>
      <p:bldP spid="50" grpId="0" animBg="1"/>
      <p:bldP spid="48" grpId="0" animBg="1"/>
      <p:bldP spid="58" grpId="0" animBg="1"/>
      <p:bldP spid="21" grpId="0" animBg="1"/>
      <p:bldP spid="27" grpId="0" animBg="1"/>
      <p:bldP spid="51" grpId="0" animBg="1"/>
    </p:bldLst>
  </p:timing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985" y="-1402270"/>
            <a:ext cx="12192000" cy="685024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20650" y="348796"/>
            <a:ext cx="4587890" cy="775275"/>
            <a:chOff x="0" y="0"/>
            <a:chExt cx="4587890" cy="775275"/>
          </a:xfrm>
        </p:grpSpPr>
        <p:sp>
          <p:nvSpPr>
            <p:cNvPr id="4" name="形状7"/>
            <p:cNvSpPr txBox="1"/>
            <p:nvPr/>
          </p:nvSpPr>
          <p:spPr>
            <a:xfrm>
              <a:off x="0" y="98127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8"/>
            <p:cNvSpPr txBox="1"/>
            <p:nvPr/>
          </p:nvSpPr>
          <p:spPr>
            <a:xfrm>
              <a:off x="161919" y="126617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9"/>
            <p:cNvSpPr txBox="1"/>
            <p:nvPr/>
          </p:nvSpPr>
          <p:spPr>
            <a:xfrm>
              <a:off x="204720" y="172636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 rot="3034878">
              <a:off x="354519" y="196964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4"/>
            <p:cNvSpPr txBox="1"/>
            <p:nvPr/>
          </p:nvSpPr>
          <p:spPr>
            <a:xfrm>
              <a:off x="754008" y="0"/>
              <a:ext cx="383388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近视的矫正</a:t>
              </a:r>
            </a:p>
          </p:txBody>
        </p:sp>
      </p:grp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792" y="3625958"/>
            <a:ext cx="3095625" cy="1822456"/>
          </a:xfrm>
          <a:prstGeom prst="rect">
            <a:avLst/>
          </a:prstGeom>
        </p:spPr>
      </p:pic>
      <p:sp>
        <p:nvSpPr>
          <p:cNvPr id="10" name="形状1"/>
          <p:cNvSpPr txBox="1"/>
          <p:nvPr/>
        </p:nvSpPr>
        <p:spPr>
          <a:xfrm>
            <a:off x="7964081" y="4514050"/>
            <a:ext cx="152400" cy="304800"/>
          </a:xfrm>
          <a:prstGeom prst="ellipse"/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366" y="4271810"/>
            <a:ext cx="504825" cy="792163"/>
          </a:xfrm>
          <a:prstGeom prst="rect">
            <a:avLst/>
          </a:prstGeom>
        </p:spPr>
      </p:pic>
      <p:sp>
        <p:nvSpPr>
          <p:cNvPr id="12" name="形状2"/>
          <p:cNvSpPr txBox="1"/>
          <p:nvPr/>
        </p:nvSpPr>
        <p:spPr>
          <a:xfrm>
            <a:off x="6093362" y="3340422"/>
            <a:ext cx="1191" cy="2652428"/>
          </a:xfrm>
          <a:prstGeom prst="line"/>
          <a:solidFill>
            <a:srgbClr val="FFFFFF">
              <a:alpha val="0"/>
            </a:srgbClr>
          </a:solidFill>
          <a:ln w="76200">
            <a:solidFill>
              <a:srgbClr val="0070C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3"/>
          <p:cNvSpPr txBox="1"/>
          <p:nvPr/>
        </p:nvSpPr>
        <p:spPr>
          <a:xfrm>
            <a:off x="6247990" y="3340469"/>
            <a:ext cx="1191" cy="2752134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C0000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4"/>
          <p:cNvSpPr txBox="1"/>
          <p:nvPr/>
        </p:nvSpPr>
        <p:spPr>
          <a:xfrm>
            <a:off x="6402578" y="3324921"/>
            <a:ext cx="1191" cy="2796200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C0000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5"/>
          <p:cNvSpPr txBox="1"/>
          <p:nvPr/>
        </p:nvSpPr>
        <p:spPr>
          <a:xfrm flipH="1">
            <a:off x="8040167" y="3147270"/>
            <a:ext cx="1191" cy="2781227"/>
          </a:xfrm>
          <a:prstGeom prst="line"/>
          <a:solidFill>
            <a:srgbClr val="FFFFFF">
              <a:alpha val="0"/>
            </a:srgbClr>
          </a:solidFill>
          <a:ln w="76200">
            <a:solidFill>
              <a:srgbClr val="0070C0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6" name="组合2"/>
          <p:cNvGrpSpPr/>
          <p:nvPr/>
        </p:nvGrpSpPr>
        <p:grpSpPr>
          <a:xfrm>
            <a:off x="3119714" y="4414266"/>
            <a:ext cx="2016125" cy="542925"/>
            <a:chOff x="0" y="0"/>
            <a:chExt cx="2016125" cy="542925"/>
          </a:xfrm>
        </p:grpSpPr>
        <p:sp>
          <p:nvSpPr>
            <p:cNvPr id="17" name="形状10"/>
            <p:cNvSpPr txBox="1"/>
            <p:nvPr/>
          </p:nvSpPr>
          <p:spPr>
            <a:xfrm>
              <a:off x="0" y="0"/>
              <a:ext cx="2016125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1"/>
            <p:cNvSpPr txBox="1"/>
            <p:nvPr/>
          </p:nvSpPr>
          <p:spPr>
            <a:xfrm>
              <a:off x="0" y="504825"/>
              <a:ext cx="2016125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2"/>
            <p:cNvSpPr txBox="1"/>
            <p:nvPr/>
          </p:nvSpPr>
          <p:spPr>
            <a:xfrm rot="10800000" flipH="1">
              <a:off x="0" y="228600"/>
              <a:ext cx="1951609" cy="127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0" name="文本1"/>
          <p:cNvSpPr txBox="1"/>
          <p:nvPr/>
        </p:nvSpPr>
        <p:spPr>
          <a:xfrm>
            <a:off x="811378" y="4398931"/>
            <a:ext cx="2638425" cy="7699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4472C4">
                    <a:alpha val="100000"/>
                  </a:srgbClr>
                </a:solidFill>
                <a:latin typeface="黑体"/>
                <a:ea typeface="黑体"/>
              </a:rPr>
              <a:t>近视矫正</a:t>
            </a:r>
          </a:p>
        </p:txBody>
      </p:sp>
      <p:grpSp>
        <p:nvGrpSpPr>
          <p:cNvPr id="21" name="组合3"/>
          <p:cNvGrpSpPr/>
          <p:nvPr/>
        </p:nvGrpSpPr>
        <p:grpSpPr>
          <a:xfrm>
            <a:off x="5041944" y="4343334"/>
            <a:ext cx="1223963" cy="647700"/>
            <a:chOff x="0" y="0"/>
            <a:chExt cx="1223963" cy="647700"/>
          </a:xfrm>
        </p:grpSpPr>
        <p:sp>
          <p:nvSpPr>
            <p:cNvPr id="22" name="形状13"/>
            <p:cNvSpPr txBox="1"/>
            <p:nvPr/>
          </p:nvSpPr>
          <p:spPr>
            <a:xfrm rot="10800000" flipH="1">
              <a:off x="86398" y="0"/>
              <a:ext cx="1137565" cy="71438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14"/>
            <p:cNvSpPr txBox="1"/>
            <p:nvPr/>
          </p:nvSpPr>
          <p:spPr>
            <a:xfrm>
              <a:off x="80998" y="576262"/>
              <a:ext cx="1142965" cy="71438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5"/>
            <p:cNvSpPr txBox="1"/>
            <p:nvPr/>
          </p:nvSpPr>
          <p:spPr>
            <a:xfrm>
              <a:off x="0" y="287337"/>
              <a:ext cx="1223962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5" name="组合4"/>
          <p:cNvGrpSpPr/>
          <p:nvPr/>
        </p:nvGrpSpPr>
        <p:grpSpPr>
          <a:xfrm>
            <a:off x="6233069" y="4343847"/>
            <a:ext cx="1727200" cy="647700"/>
            <a:chOff x="0" y="0"/>
            <a:chExt cx="1727200" cy="647700"/>
          </a:xfrm>
        </p:grpSpPr>
        <p:sp>
          <p:nvSpPr>
            <p:cNvPr id="26" name="形状16"/>
            <p:cNvSpPr txBox="1"/>
            <p:nvPr/>
          </p:nvSpPr>
          <p:spPr>
            <a:xfrm rot="10800000" flipH="1">
              <a:off x="0" y="287337"/>
              <a:ext cx="1727200" cy="360363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7" name="形状17"/>
            <p:cNvSpPr txBox="1"/>
            <p:nvPr/>
          </p:nvSpPr>
          <p:spPr>
            <a:xfrm>
              <a:off x="0" y="0"/>
              <a:ext cx="1727200" cy="287337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形状18"/>
            <p:cNvSpPr txBox="1"/>
            <p:nvPr/>
          </p:nvSpPr>
          <p:spPr>
            <a:xfrm>
              <a:off x="0" y="287337"/>
              <a:ext cx="1658660" cy="38100"/>
            </a:xfrm>
            <a:prstGeom prst="line"/>
            <a:solidFill>
              <a:srgbClr val="FFFFFF">
                <a:alpha val="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9" name="组合5"/>
          <p:cNvGrpSpPr/>
          <p:nvPr/>
        </p:nvGrpSpPr>
        <p:grpSpPr>
          <a:xfrm>
            <a:off x="2664104" y="5119011"/>
            <a:ext cx="3095826" cy="649665"/>
            <a:chOff x="0" y="0"/>
            <a:chExt cx="3095826" cy="649665"/>
          </a:xfrm>
        </p:grpSpPr>
        <p:sp>
          <p:nvSpPr>
            <p:cNvPr id="30" name="文本5"/>
            <p:cNvSpPr txBox="1"/>
            <p:nvPr/>
          </p:nvSpPr>
          <p:spPr>
            <a:xfrm>
              <a:off x="1512426" y="0"/>
              <a:ext cx="1583400" cy="6496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1" i="0" dirty="0">
                  <a:solidFill>
                    <a:srgbClr val="C00000">
                      <a:alpha val="100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楷体"/>
                  <a:ea typeface="楷体"/>
                </a:rPr>
                <a:t>近视镜</a:t>
              </a:r>
            </a:p>
          </p:txBody>
        </p:sp>
        <p:sp>
          <p:nvSpPr>
            <p:cNvPr id="31" name="文本6"/>
            <p:cNvSpPr txBox="1"/>
            <p:nvPr/>
          </p:nvSpPr>
          <p:spPr>
            <a:xfrm>
              <a:off x="0" y="0"/>
              <a:ext cx="1966998" cy="6496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999" b="1" i="0" dirty="0">
                  <a:solidFill>
                    <a:srgbClr val="C00000">
                      <a:alpha val="100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楷体"/>
                  <a:ea typeface="楷体"/>
                </a:rPr>
                <a:t>(凹透镜)</a:t>
              </a:r>
            </a:p>
          </p:txBody>
        </p:sp>
      </p:grpSp>
      <p:sp>
        <p:nvSpPr>
          <p:cNvPr id="32" name="文本2"/>
          <p:cNvSpPr txBox="1"/>
          <p:nvPr/>
        </p:nvSpPr>
        <p:spPr>
          <a:xfrm>
            <a:off x="8245583" y="4328865"/>
            <a:ext cx="2684239" cy="7752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 dirty="0">
                <a:solidFill>
                  <a:srgbClr val="C00000">
                    <a:alpha val="100000"/>
                  </a:srgbClr>
                </a:solidFill>
                <a:latin typeface="黑体"/>
                <a:ea typeface="黑体"/>
              </a:rPr>
              <a:t>物象清晰</a:t>
            </a:r>
          </a:p>
        </p:txBody>
      </p:sp>
      <p:sp>
        <p:nvSpPr>
          <p:cNvPr id="33" name="文本3"/>
          <p:cNvSpPr txBox="1"/>
          <p:nvPr/>
        </p:nvSpPr>
        <p:spPr>
          <a:xfrm>
            <a:off x="8245659" y="3744468"/>
            <a:ext cx="2684239" cy="6521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又落在视网膜上</a:t>
            </a:r>
          </a:p>
        </p:txBody>
      </p:sp>
      <p:pic>
        <p:nvPicPr>
          <p:cNvPr id="34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286" y="3635921"/>
            <a:ext cx="1341857" cy="1374182"/>
          </a:xfrm>
          <a:prstGeom prst="rect">
            <a:avLst/>
          </a:prstGeom>
          <a:ln w="63500">
            <a:solidFill>
              <a:srgbClr val="333333">
                <a:alpha val="100000"/>
              </a:srgbClr>
            </a:solidFill>
            <a:prstDash val="solid"/>
          </a:ln>
        </p:spPr>
      </p:pic>
      <p:pic>
        <p:nvPicPr>
          <p:cNvPr id="35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348" y="4057945"/>
            <a:ext cx="914400" cy="1219200"/>
          </a:xfrm>
          <a:prstGeom prst="rect">
            <a:avLst/>
          </a:prstGeom>
        </p:spPr>
      </p:pic>
      <p:pic>
        <p:nvPicPr>
          <p:cNvPr id="36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805" y="354835"/>
            <a:ext cx="7077075" cy="26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" dur="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7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xit" presetSubtype="4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4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3" grpId="1" animBg="1"/>
      <p:bldP spid="14" grpId="1" animBg="1"/>
      <p:bldP spid="12" grpId="0" animBg="1"/>
      <p:bldP spid="15" grpId="0" animBg="1"/>
      <p:bldP spid="12" grpId="1" animBg="1"/>
      <p:bldP spid="15" grpId="1" animBg="1"/>
      <p:bldP spid="20" grpId="0" animBg="1"/>
      <p:bldP spid="9" grpId="0" animBg="1"/>
      <p:bldP spid="11" grpId="0" animBg="1"/>
      <p:bldP spid="35" grpId="0" animBg="1"/>
      <p:bldP spid="33" grpId="0" animBg="1"/>
      <p:bldP spid="10" grpId="0" animBg="1"/>
      <p:bldP spid="32" grpId="0" animBg="1"/>
      <p:bldP spid="34" grpId="0" animBg="1"/>
      <p:bldP spid="16" grpId="0" animBg="1"/>
      <p:bldP spid="21" grpId="0" animBg="1"/>
      <p:bldP spid="25" grpId="0" animBg="1"/>
      <p:bldP spid="29" grpId="0" animBg="1"/>
    </p:bldLst>
  </p:timing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385488" y="315006"/>
            <a:ext cx="4359460" cy="680293"/>
            <a:chOff x="0" y="0"/>
            <a:chExt cx="4359460" cy="680293"/>
          </a:xfrm>
        </p:grpSpPr>
        <p:sp>
          <p:nvSpPr>
            <p:cNvPr id="3" name="形状2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1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5"/>
            <p:cNvSpPr txBox="1"/>
            <p:nvPr/>
          </p:nvSpPr>
          <p:spPr>
            <a:xfrm>
              <a:off x="754009" y="0"/>
              <a:ext cx="3605451" cy="68029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良好的用眼习惯</a:t>
              </a:r>
            </a:p>
          </p:txBody>
        </p:sp>
      </p:grpSp>
      <p:sp>
        <p:nvSpPr>
          <p:cNvPr id="8" name="文本1"/>
          <p:cNvSpPr txBox="1"/>
          <p:nvPr/>
        </p:nvSpPr>
        <p:spPr>
          <a:xfrm>
            <a:off x="1668466" y="1329766"/>
            <a:ext cx="5005137" cy="69872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1.注意眼的清洁卫生</a:t>
            </a:r>
          </a:p>
        </p:txBody>
      </p:sp>
      <p:sp>
        <p:nvSpPr>
          <p:cNvPr id="9" name="文本2"/>
          <p:cNvSpPr txBox="1"/>
          <p:nvPr/>
        </p:nvSpPr>
        <p:spPr>
          <a:xfrm>
            <a:off x="1668456" y="2466584"/>
            <a:ext cx="5005137" cy="69872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2.注意适宜的光线</a:t>
            </a:r>
          </a:p>
        </p:txBody>
      </p:sp>
      <p:sp>
        <p:nvSpPr>
          <p:cNvPr id="10" name="文本3"/>
          <p:cNvSpPr txBox="1"/>
          <p:nvPr/>
        </p:nvSpPr>
        <p:spPr>
          <a:xfrm>
            <a:off x="1668456" y="3344923"/>
            <a:ext cx="5005137" cy="69872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3.保持适当的距离</a:t>
            </a:r>
          </a:p>
        </p:txBody>
      </p:sp>
      <p:sp>
        <p:nvSpPr>
          <p:cNvPr id="11" name="文本4"/>
          <p:cNvSpPr txBox="1"/>
          <p:nvPr/>
        </p:nvSpPr>
        <p:spPr>
          <a:xfrm>
            <a:off x="1668466" y="4377652"/>
            <a:ext cx="5005137" cy="69872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4.保证充分的休息</a:t>
            </a:r>
          </a:p>
        </p:txBody>
      </p:sp>
      <p:pic>
        <p:nvPicPr>
          <p:cNvPr id="1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965" y="1704842"/>
            <a:ext cx="5716305" cy="32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4606743" y="349249"/>
            <a:ext cx="2044701" cy="800735"/>
            <a:chOff x="0" y="0"/>
            <a:chExt cx="2044701" cy="800735"/>
          </a:xfrm>
        </p:grpSpPr>
        <p:sp>
          <p:nvSpPr>
            <p:cNvPr id="3" name="形状1"/>
            <p:cNvSpPr txBox="1"/>
            <p:nvPr/>
          </p:nvSpPr>
          <p:spPr>
            <a:xfrm>
              <a:off x="74930" y="26036"/>
              <a:ext cx="1692458" cy="557530"/>
            </a:xfrm>
            <a:prstGeom prst="roundRect"/>
            <a:solidFill>
              <a:srgbClr val="0097B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3"/>
            <p:cNvSpPr txBox="1"/>
            <p:nvPr/>
          </p:nvSpPr>
          <p:spPr>
            <a:xfrm>
              <a:off x="0" y="0"/>
              <a:ext cx="2044701" cy="8007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800" b="0" i="0" dirty="0">
                  <a:solidFill>
                    <a:srgbClr val="FFFFFF">
                      <a:alpha val="100000"/>
                    </a:srgbClr>
                  </a:solidFill>
                  <a:latin typeface="MiSans Bold"/>
                  <a:ea typeface="MiSans Bold"/>
                </a:rPr>
                <a:t>课堂总结</a:t>
              </a:r>
            </a:p>
          </p:txBody>
        </p:sp>
      </p:grpSp>
      <p:grpSp>
        <p:nvGrpSpPr>
          <p:cNvPr id="5" name="组合2"/>
          <p:cNvGrpSpPr/>
          <p:nvPr/>
        </p:nvGrpSpPr>
        <p:grpSpPr>
          <a:xfrm>
            <a:off x="1002030" y="1075690"/>
            <a:ext cx="3098800" cy="557843"/>
            <a:chOff x="0" y="0"/>
            <a:chExt cx="3098800" cy="557843"/>
          </a:xfrm>
        </p:grpSpPr>
        <p:sp>
          <p:nvSpPr>
            <p:cNvPr id="6" name="形状2"/>
            <p:cNvSpPr txBox="1"/>
            <p:nvPr/>
          </p:nvSpPr>
          <p:spPr>
            <a:xfrm>
              <a:off x="3810" y="49530"/>
              <a:ext cx="3094990" cy="460375"/>
            </a:xfrm>
            <a:prstGeom prst="rect"/>
            <a:solidFill>
              <a:srgbClr val="FFFFFF">
                <a:alpha val="0"/>
              </a:srgbClr>
            </a:solidFill>
            <a:ln w="12700">
              <a:solidFill>
                <a:srgbClr val="0097B2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4"/>
            <p:cNvSpPr txBox="1"/>
            <p:nvPr/>
          </p:nvSpPr>
          <p:spPr>
            <a:xfrm>
              <a:off x="0" y="0"/>
              <a:ext cx="3094990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MiSans Bold"/>
                  <a:ea typeface="MiSans Bold"/>
                </a:rPr>
                <a:t>01</a:t>
              </a:r>
              <a:r>
                <a:rPr lang="zh-CN" altLang="en-US" sz="2400" b="0" i="0" dirty="0">
                  <a:solidFill>
                    <a:srgbClr val="0097B2">
                      <a:alpha val="100000"/>
                    </a:srgbClr>
                  </a:solidFill>
                  <a:latin typeface="MiSans Bold"/>
                  <a:ea typeface="MiSans Bold"/>
                </a:rPr>
                <a:t> 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MiSans Bold"/>
                  <a:ea typeface="MiSans Bold"/>
                </a:rPr>
                <a:t>眼球的结构和功能</a:t>
              </a:r>
            </a:p>
          </p:txBody>
        </p:sp>
      </p:grpSp>
      <p:grpSp>
        <p:nvGrpSpPr>
          <p:cNvPr id="8" name="组合3"/>
          <p:cNvGrpSpPr/>
          <p:nvPr/>
        </p:nvGrpSpPr>
        <p:grpSpPr>
          <a:xfrm>
            <a:off x="1029335" y="2063115"/>
            <a:ext cx="1863725" cy="1711325"/>
            <a:chOff x="0" y="0"/>
            <a:chExt cx="1863725" cy="1711325"/>
          </a:xfrm>
        </p:grpSpPr>
        <p:sp>
          <p:nvSpPr>
            <p:cNvPr id="9" name="文本5"/>
            <p:cNvSpPr txBox="1"/>
            <p:nvPr/>
          </p:nvSpPr>
          <p:spPr>
            <a:xfrm>
              <a:off x="0" y="0"/>
              <a:ext cx="1863725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眼球壁</a:t>
              </a:r>
            </a:p>
          </p:txBody>
        </p:sp>
        <p:sp>
          <p:nvSpPr>
            <p:cNvPr id="10" name="文本6"/>
            <p:cNvSpPr txBox="1"/>
            <p:nvPr/>
          </p:nvSpPr>
          <p:spPr>
            <a:xfrm>
              <a:off x="301625" y="1060450"/>
              <a:ext cx="1336675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内容物</a:t>
              </a:r>
            </a:p>
          </p:txBody>
        </p:sp>
        <p:sp>
          <p:nvSpPr>
            <p:cNvPr id="11" name="形状3"/>
            <p:cNvSpPr txBox="1"/>
            <p:nvPr/>
          </p:nvSpPr>
          <p:spPr>
            <a:xfrm>
              <a:off x="155575" y="233680"/>
              <a:ext cx="120650" cy="1184910"/>
            </a:xfrm>
            <a:prstGeom prst="leftBrace"/>
            <a:solidFill>
              <a:srgbClr val="FFFFFF">
                <a:alpha val="0"/>
              </a:srgbClr>
            </a:solidFill>
            <a:ln w="12700">
              <a:solidFill>
                <a:srgbClr val="0097B2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2" name="组合4"/>
          <p:cNvGrpSpPr/>
          <p:nvPr/>
        </p:nvGrpSpPr>
        <p:grpSpPr>
          <a:xfrm>
            <a:off x="2562860" y="1553210"/>
            <a:ext cx="4658360" cy="1673225"/>
            <a:chOff x="0" y="0"/>
            <a:chExt cx="4658360" cy="1673225"/>
          </a:xfrm>
        </p:grpSpPr>
        <p:sp>
          <p:nvSpPr>
            <p:cNvPr id="13" name="形状4"/>
            <p:cNvSpPr txBox="1"/>
            <p:nvPr/>
          </p:nvSpPr>
          <p:spPr>
            <a:xfrm>
              <a:off x="0" y="200660"/>
              <a:ext cx="120650" cy="1184910"/>
            </a:xfrm>
            <a:prstGeom prst="leftBrace"/>
            <a:solidFill>
              <a:srgbClr val="FFFFFF">
                <a:alpha val="0"/>
              </a:srgbClr>
            </a:solidFill>
            <a:ln w="12700">
              <a:solidFill>
                <a:srgbClr val="0097B2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7"/>
            <p:cNvSpPr txBox="1"/>
            <p:nvPr/>
          </p:nvSpPr>
          <p:spPr>
            <a:xfrm>
              <a:off x="195580" y="0"/>
              <a:ext cx="3146425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外膜：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角膜、巩膜</a:t>
              </a:r>
            </a:p>
          </p:txBody>
        </p:sp>
        <p:sp>
          <p:nvSpPr>
            <p:cNvPr id="15" name="文本8"/>
            <p:cNvSpPr txBox="1"/>
            <p:nvPr/>
          </p:nvSpPr>
          <p:spPr>
            <a:xfrm>
              <a:off x="195580" y="511175"/>
              <a:ext cx="4462780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中膜：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虹膜、睫状体、脉络膜</a:t>
              </a:r>
            </a:p>
          </p:txBody>
        </p:sp>
        <p:sp>
          <p:nvSpPr>
            <p:cNvPr id="16" name="文本9"/>
            <p:cNvSpPr txBox="1"/>
            <p:nvPr/>
          </p:nvSpPr>
          <p:spPr>
            <a:xfrm>
              <a:off x="195580" y="1022350"/>
              <a:ext cx="4462780" cy="6508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内膜：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视网膜</a:t>
              </a:r>
            </a:p>
          </p:txBody>
        </p:sp>
      </p:grpSp>
      <p:sp>
        <p:nvSpPr>
          <p:cNvPr id="17" name="文本1"/>
          <p:cNvSpPr txBox="1"/>
          <p:nvPr/>
        </p:nvSpPr>
        <p:spPr>
          <a:xfrm>
            <a:off x="2302510" y="3152140"/>
            <a:ext cx="30480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：</a:t>
            </a:r>
            <a:r>
              <a:rPr lang="zh-CN" altLang="en-US" sz="2400" b="0" i="0" dirty="0">
                <a:solidFill>
                  <a:srgbClr val="F16A53">
                    <a:alpha val="100000"/>
                  </a:srgbClr>
                </a:solidFill>
                <a:latin typeface="微软雅黑"/>
                <a:ea typeface="微软雅黑"/>
              </a:rPr>
              <a:t>晶状体、玻璃体</a:t>
            </a:r>
          </a:p>
        </p:txBody>
      </p:sp>
      <p:grpSp>
        <p:nvGrpSpPr>
          <p:cNvPr id="18" name="组合5"/>
          <p:cNvGrpSpPr/>
          <p:nvPr/>
        </p:nvGrpSpPr>
        <p:grpSpPr>
          <a:xfrm>
            <a:off x="1002030" y="3749040"/>
            <a:ext cx="2220595" cy="557843"/>
            <a:chOff x="0" y="0"/>
            <a:chExt cx="2220595" cy="557843"/>
          </a:xfrm>
        </p:grpSpPr>
        <p:sp>
          <p:nvSpPr>
            <p:cNvPr id="19" name="形状5"/>
            <p:cNvSpPr txBox="1"/>
            <p:nvPr/>
          </p:nvSpPr>
          <p:spPr>
            <a:xfrm>
              <a:off x="3810" y="49530"/>
              <a:ext cx="2216785" cy="460375"/>
            </a:xfrm>
            <a:prstGeom prst="rect"/>
            <a:solidFill>
              <a:srgbClr val="FFFFFF">
                <a:alpha val="0"/>
              </a:srgbClr>
            </a:solidFill>
            <a:ln w="12700">
              <a:solidFill>
                <a:srgbClr val="0097B2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10"/>
            <p:cNvSpPr txBox="1"/>
            <p:nvPr/>
          </p:nvSpPr>
          <p:spPr>
            <a:xfrm>
              <a:off x="0" y="0"/>
              <a:ext cx="2216785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MiSans Bold"/>
                  <a:ea typeface="MiSans Bold"/>
                </a:rPr>
                <a:t>02 视觉的形成</a:t>
              </a:r>
            </a:p>
          </p:txBody>
        </p:sp>
      </p:grpSp>
      <p:grpSp>
        <p:nvGrpSpPr>
          <p:cNvPr id="21" name="组合6"/>
          <p:cNvGrpSpPr/>
          <p:nvPr/>
        </p:nvGrpSpPr>
        <p:grpSpPr>
          <a:xfrm>
            <a:off x="1141762" y="4405227"/>
            <a:ext cx="10299700" cy="557835"/>
            <a:chOff x="0" y="0"/>
            <a:chExt cx="10299700" cy="557835"/>
          </a:xfrm>
        </p:grpSpPr>
        <p:sp>
          <p:nvSpPr>
            <p:cNvPr id="22" name="形状6"/>
            <p:cNvSpPr txBox="1"/>
            <p:nvPr/>
          </p:nvSpPr>
          <p:spPr>
            <a:xfrm>
              <a:off x="3810" y="49530"/>
              <a:ext cx="10295890" cy="4603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11"/>
            <p:cNvSpPr txBox="1"/>
            <p:nvPr/>
          </p:nvSpPr>
          <p:spPr>
            <a:xfrm>
              <a:off x="0" y="0"/>
              <a:ext cx="10295890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光线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角膜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瞳孔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晶状体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玻璃体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视网膜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视神经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→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大脑皮层视觉中枢</a:t>
              </a:r>
            </a:p>
          </p:txBody>
        </p:sp>
      </p:grpSp>
      <p:grpSp>
        <p:nvGrpSpPr>
          <p:cNvPr id="24" name="组合7"/>
          <p:cNvGrpSpPr/>
          <p:nvPr/>
        </p:nvGrpSpPr>
        <p:grpSpPr>
          <a:xfrm>
            <a:off x="1005669" y="4962668"/>
            <a:ext cx="3655244" cy="557843"/>
            <a:chOff x="0" y="0"/>
            <a:chExt cx="3655244" cy="557843"/>
          </a:xfrm>
        </p:grpSpPr>
        <p:sp>
          <p:nvSpPr>
            <p:cNvPr id="25" name="形状7"/>
            <p:cNvSpPr txBox="1"/>
            <p:nvPr/>
          </p:nvSpPr>
          <p:spPr>
            <a:xfrm>
              <a:off x="75111" y="63805"/>
              <a:ext cx="3580133" cy="460372"/>
            </a:xfrm>
            <a:prstGeom prst="rect"/>
            <a:solidFill>
              <a:srgbClr val="FFFFFF">
                <a:alpha val="0"/>
              </a:srgbClr>
            </a:solidFill>
            <a:ln w="12700">
              <a:solidFill>
                <a:srgbClr val="0097B2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12"/>
            <p:cNvSpPr txBox="1"/>
            <p:nvPr/>
          </p:nvSpPr>
          <p:spPr>
            <a:xfrm>
              <a:off x="0" y="0"/>
              <a:ext cx="3313433" cy="55784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MiSans Bold"/>
                  <a:ea typeface="MiSans Bold"/>
                </a:rPr>
                <a:t>03 近视的成因及矫正</a:t>
              </a:r>
            </a:p>
          </p:txBody>
        </p:sp>
      </p:grpSp>
      <p:grpSp>
        <p:nvGrpSpPr>
          <p:cNvPr id="27" name="组合8"/>
          <p:cNvGrpSpPr/>
          <p:nvPr/>
        </p:nvGrpSpPr>
        <p:grpSpPr>
          <a:xfrm>
            <a:off x="1041400" y="5575935"/>
            <a:ext cx="7919085" cy="557835"/>
            <a:chOff x="0" y="0"/>
            <a:chExt cx="7919085" cy="557835"/>
          </a:xfrm>
        </p:grpSpPr>
        <p:sp>
          <p:nvSpPr>
            <p:cNvPr id="28" name="形状8"/>
            <p:cNvSpPr txBox="1"/>
            <p:nvPr/>
          </p:nvSpPr>
          <p:spPr>
            <a:xfrm>
              <a:off x="3810" y="49530"/>
              <a:ext cx="7915275" cy="4603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13"/>
            <p:cNvSpPr txBox="1"/>
            <p:nvPr/>
          </p:nvSpPr>
          <p:spPr>
            <a:xfrm>
              <a:off x="0" y="0"/>
              <a:ext cx="7915275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晶状体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凸度过大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或眼球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前后径过长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，物像落在视网膜</a:t>
              </a:r>
              <a:r>
                <a:rPr lang="zh-CN" altLang="en-US" sz="2400" b="0" i="0" dirty="0">
                  <a:solidFill>
                    <a:srgbClr val="F16A53">
                      <a:alpha val="100000"/>
                    </a:srgbClr>
                  </a:solidFill>
                  <a:latin typeface="微软雅黑"/>
                  <a:ea typeface="微软雅黑"/>
                </a:rPr>
                <a:t>前</a:t>
              </a: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方</a:t>
              </a:r>
            </a:p>
          </p:txBody>
        </p:sp>
      </p:grpSp>
      <p:sp>
        <p:nvSpPr>
          <p:cNvPr id="30" name="文本2"/>
          <p:cNvSpPr txBox="1"/>
          <p:nvPr/>
        </p:nvSpPr>
        <p:spPr>
          <a:xfrm>
            <a:off x="1145540" y="6109970"/>
            <a:ext cx="30480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佩戴</a:t>
            </a:r>
            <a:r>
              <a:rPr lang="zh-CN" altLang="en-US" sz="2400" b="0" i="0" dirty="0">
                <a:solidFill>
                  <a:srgbClr val="F16A53">
                    <a:alpha val="100000"/>
                  </a:srgbClr>
                </a:solidFill>
                <a:latin typeface="微软雅黑"/>
                <a:ea typeface="微软雅黑"/>
              </a:rPr>
              <a:t>凹透镜</a:t>
            </a:r>
          </a:p>
        </p:txBody>
      </p:sp>
      <p:pic>
        <p:nvPicPr>
          <p:cNvPr id="3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0" t="4036" r="6699" b="3921"/>
          <a:stretch>
            <a:fillRect/>
          </a:stretch>
        </p:blipFill>
        <p:spPr>
          <a:xfrm>
            <a:off x="7049135" y="1391920"/>
            <a:ext cx="3038475" cy="27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22371" y="1728759"/>
            <a:ext cx="6486658" cy="121275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6999" b="1" i="0" dirty="0">
                <a:solidFill>
                  <a:srgbClr val="000000">
                    <a:alpha val="100000"/>
                  </a:srgbClr>
                </a:solidFill>
                <a:latin typeface="Arial Black"/>
                <a:ea typeface="Arial Black"/>
              </a:rPr>
              <a:t>      眼和视觉</a:t>
            </a:r>
          </a:p>
        </p:txBody>
      </p:sp>
      <p:sp>
        <p:nvSpPr>
          <p:cNvPr id="3" name="形状1"/>
          <p:cNvSpPr txBox="1"/>
          <p:nvPr/>
        </p:nvSpPr>
        <p:spPr>
          <a:xfrm>
            <a:off x="1354655" y="3140850"/>
            <a:ext cx="5254695" cy="798538"/>
          </a:xfrm>
          <a:prstGeom prst="rect"/>
          <a:solidFill>
            <a:srgbClr val="009CA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599" b="0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人体感知信息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7072132" y="246145"/>
            <a:ext cx="4662905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Arial Black"/>
                <a:ea typeface="Arial Black"/>
              </a:rPr>
              <a:t>苏教版生物·七年级下册</a:t>
            </a:r>
          </a:p>
        </p:txBody>
      </p: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838" y="1258214"/>
            <a:ext cx="5254247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95456" y="1344139"/>
            <a:ext cx="11604403" cy="13203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</a:t>
            </a:r>
            <a:r>
              <a:rPr lang="zh-CN" altLang="en-US" sz="2999" b="1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同桌2人相互观察对方的眼睛，你是否都看到了这些结构？</a:t>
            </a:r>
          </a:p>
        </p:txBody>
      </p:sp>
      <p:grpSp>
        <p:nvGrpSpPr>
          <p:cNvPr id="3" name="组合1"/>
          <p:cNvGrpSpPr/>
          <p:nvPr/>
        </p:nvGrpSpPr>
        <p:grpSpPr>
          <a:xfrm>
            <a:off x="0" y="0"/>
            <a:ext cx="7069005" cy="1090281"/>
            <a:chOff x="0" y="0"/>
            <a:chExt cx="7069005" cy="1090281"/>
          </a:xfrm>
        </p:grpSpPr>
        <p:sp>
          <p:nvSpPr>
            <p:cNvPr id="4" name="形状4"/>
            <p:cNvSpPr txBox="1"/>
            <p:nvPr/>
          </p:nvSpPr>
          <p:spPr>
            <a:xfrm>
              <a:off x="0" y="0"/>
              <a:ext cx="756254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171258" y="28490"/>
              <a:ext cx="408674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216529" y="74509"/>
              <a:ext cx="318133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3"/>
            <p:cNvSpPr txBox="1"/>
            <p:nvPr/>
          </p:nvSpPr>
          <p:spPr>
            <a:xfrm rot="3034878">
              <a:off x="374968" y="98837"/>
              <a:ext cx="169528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4"/>
            <p:cNvSpPr txBox="1"/>
            <p:nvPr/>
          </p:nvSpPr>
          <p:spPr>
            <a:xfrm>
              <a:off x="1183203" y="315006"/>
              <a:ext cx="588580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探究</a:t>
              </a: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1——</a:t>
              </a:r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观察眼的结构</a:t>
              </a:r>
            </a:p>
          </p:txBody>
        </p:sp>
      </p:grpSp>
      <p:sp>
        <p:nvSpPr>
          <p:cNvPr id="9" name="文本2"/>
          <p:cNvSpPr txBox="1"/>
          <p:nvPr/>
        </p:nvSpPr>
        <p:spPr>
          <a:xfrm>
            <a:off x="5562343" y="260404"/>
            <a:ext cx="3864365" cy="9411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699" b="1" i="0" dirty="0">
                <a:solidFill>
                  <a:srgbClr val="FF0000">
                    <a:alpha val="100000"/>
                  </a:srgbClr>
                </a:solidFill>
                <a:latin typeface="Arial Black"/>
                <a:ea typeface="Arial Black"/>
              </a:rPr>
              <a:t>（独具慧眼）</a:t>
            </a:r>
          </a:p>
        </p:txBody>
      </p:sp>
      <p:pic>
        <p:nvPicPr>
          <p:cNvPr id="10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91" y="2256920"/>
            <a:ext cx="6496641" cy="3897982"/>
          </a:xfrm>
          <a:prstGeom prst="rect">
            <a:avLst/>
          </a:prstGeom>
        </p:spPr>
      </p:pic>
      <p:sp>
        <p:nvSpPr>
          <p:cNvPr id="11" name="形状1"/>
          <p:cNvSpPr txBox="1"/>
          <p:nvPr/>
        </p:nvSpPr>
        <p:spPr>
          <a:xfrm flipV="1">
            <a:off x="2224505" y="4438483"/>
            <a:ext cx="2794891" cy="313712"/>
          </a:xfrm>
          <a:prstGeom prst="line"/>
          <a:solidFill>
            <a:srgbClr val="5C81CC">
              <a:alpha val="100000"/>
            </a:srgbClr>
          </a:solidFill>
          <a:ln w="19050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文本3"/>
          <p:cNvSpPr txBox="1"/>
          <p:nvPr/>
        </p:nvSpPr>
        <p:spPr>
          <a:xfrm>
            <a:off x="1197807" y="4428877"/>
            <a:ext cx="954119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Arial Black"/>
                <a:ea typeface="Arial Black"/>
              </a:rPr>
              <a:t>眼球</a:t>
            </a:r>
          </a:p>
        </p:txBody>
      </p:sp>
      <p:sp>
        <p:nvSpPr>
          <p:cNvPr id="13" name="形状2"/>
          <p:cNvSpPr txBox="1"/>
          <p:nvPr/>
        </p:nvSpPr>
        <p:spPr>
          <a:xfrm>
            <a:off x="926840" y="4358278"/>
            <a:ext cx="1273283" cy="770020"/>
          </a:xfrm>
          <a:custGeom>
            <a:avLst/>
            <a:gdLst>
              <a:gd name="connsiteX0" fmla="*/ 636641 w 1273283"/>
              <a:gd name="connsiteY0" fmla="*/ 0 h 770020"/>
              <a:gd name="connsiteX1" fmla="*/ 988249 w 1273283"/>
              <a:gd name="connsiteY1" fmla="*/ 0 h 770020"/>
              <a:gd name="connsiteX2" fmla="*/ 1273283 w 1273283"/>
              <a:gd name="connsiteY2" fmla="*/ 597645 h 770020"/>
              <a:gd name="connsiteX3" fmla="*/ 285034 w 1273283"/>
              <a:gd name="connsiteY3" fmla="*/ 770020 h 770020"/>
              <a:gd name="connsiteX4" fmla="*/ 0 w 1273283"/>
              <a:gd name="connsiteY4" fmla="*/ 172375 h 77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283" h="770020">
                <a:moveTo>
                  <a:pt x="636641" y="0"/>
                </a:moveTo>
                <a:cubicBezTo>
                  <a:pt x="988249" y="0"/>
                  <a:pt x="1273283" y="172375"/>
                  <a:pt x="1273283" y="385010"/>
                </a:cubicBezTo>
                <a:cubicBezTo>
                  <a:pt x="1273283" y="597645"/>
                  <a:pt x="988249" y="770020"/>
                  <a:pt x="636641" y="770020"/>
                </a:cubicBezTo>
                <a:cubicBezTo>
                  <a:pt x="285034" y="770020"/>
                  <a:pt x="0" y="597645"/>
                  <a:pt x="0" y="385010"/>
                </a:cubicBezTo>
                <a:cubicBezTo>
                  <a:pt x="0" y="172375"/>
                  <a:pt x="285034" y="0"/>
                  <a:pt x="63664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64" y="7757"/>
            <a:ext cx="12192000" cy="6850243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85488" y="315006"/>
            <a:ext cx="6683517" cy="775275"/>
            <a:chOff x="0" y="0"/>
            <a:chExt cx="6683517" cy="775275"/>
          </a:xfrm>
        </p:grpSpPr>
        <p:sp>
          <p:nvSpPr>
            <p:cNvPr id="4" name="形状2"/>
            <p:cNvSpPr txBox="1"/>
            <p:nvPr/>
          </p:nvSpPr>
          <p:spPr>
            <a:xfrm>
              <a:off x="0" y="126645"/>
              <a:ext cx="756254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71258" y="155135"/>
              <a:ext cx="408674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216529" y="201154"/>
              <a:ext cx="318133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1"/>
            <p:cNvSpPr txBox="1"/>
            <p:nvPr/>
          </p:nvSpPr>
          <p:spPr>
            <a:xfrm rot="3034878">
              <a:off x="374968" y="225482"/>
              <a:ext cx="169528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5"/>
            <p:cNvSpPr txBox="1"/>
            <p:nvPr/>
          </p:nvSpPr>
          <p:spPr>
            <a:xfrm>
              <a:off x="797715" y="0"/>
              <a:ext cx="5885802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观察眼球结构</a:t>
              </a:r>
            </a:p>
          </p:txBody>
        </p:sp>
      </p:grp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43" y="364760"/>
            <a:ext cx="5704240" cy="5491312"/>
          </a:xfrm>
          <a:prstGeom prst="rect">
            <a:avLst/>
          </a:prstGeom>
        </p:spPr>
      </p:pic>
      <p:sp>
        <p:nvSpPr>
          <p:cNvPr id="10" name="文本1"/>
          <p:cNvSpPr txBox="1"/>
          <p:nvPr/>
        </p:nvSpPr>
        <p:spPr>
          <a:xfrm>
            <a:off x="456314" y="1386926"/>
            <a:ext cx="7797965" cy="13204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目的要求：①认识眼球的结构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    ②学习观察眼球结构的方法</a:t>
            </a:r>
          </a:p>
        </p:txBody>
      </p:sp>
      <p:sp>
        <p:nvSpPr>
          <p:cNvPr id="11" name="文本2"/>
          <p:cNvSpPr txBox="1"/>
          <p:nvPr/>
        </p:nvSpPr>
        <p:spPr>
          <a:xfrm>
            <a:off x="985723" y="4170455"/>
            <a:ext cx="2115845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观察方法：</a:t>
            </a:r>
          </a:p>
        </p:txBody>
      </p:sp>
      <p:sp>
        <p:nvSpPr>
          <p:cNvPr id="12" name="文本3"/>
          <p:cNvSpPr txBox="1"/>
          <p:nvPr/>
        </p:nvSpPr>
        <p:spPr>
          <a:xfrm>
            <a:off x="2860853" y="4170293"/>
            <a:ext cx="3620453" cy="18854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Wingdings"/>
              <a:buChar char="«"/>
            </a:pP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先整体再部分</a:t>
            </a:r>
          </a:p>
          <a:p>
            <a:pPr marL="0" algn="l">
              <a:buFont typeface="Wingdings"/>
              <a:buChar char="«"/>
            </a:pP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由外向内</a:t>
            </a:r>
          </a:p>
          <a:p>
            <a:pPr marL="0" algn="l">
              <a:buFont typeface="Wingdings"/>
              <a:buChar char="«"/>
            </a:pPr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从前向后</a:t>
            </a:r>
          </a:p>
        </p:txBody>
      </p:sp>
      <p:sp>
        <p:nvSpPr>
          <p:cNvPr id="13" name="文本4"/>
          <p:cNvSpPr txBox="1"/>
          <p:nvPr/>
        </p:nvSpPr>
        <p:spPr>
          <a:xfrm>
            <a:off x="456371" y="2696013"/>
            <a:ext cx="5892575" cy="13204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人的眼球近似球体</a:t>
            </a:r>
          </a:p>
          <a:p>
            <a:pPr marL="0" algn="l"/>
            <a:r>
              <a:rPr lang="zh-CN" altLang="en-US" sz="3000" b="1" i="0" dirty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由</a:t>
            </a: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眼球壁</a:t>
            </a:r>
            <a:r>
              <a:rPr lang="zh-CN" altLang="en-US" sz="3000" b="1" i="0" dirty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和</a:t>
            </a:r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内容物</a:t>
            </a:r>
            <a:r>
              <a:rPr lang="zh-CN" altLang="en-US" sz="3000" b="1" i="0" dirty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构成。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446659" y="431530"/>
            <a:ext cx="5295509" cy="926268"/>
          </a:xfrm>
          <a:prstGeom prst="rect"/>
          <a:solidFill>
            <a:srgbClr val="00818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5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  活动：观察眼球结构</a:t>
            </a:r>
          </a:p>
        </p:txBody>
      </p:sp>
      <p:sp>
        <p:nvSpPr>
          <p:cNvPr id="3" name="文本1"/>
          <p:cNvSpPr txBox="1"/>
          <p:nvPr/>
        </p:nvSpPr>
        <p:spPr>
          <a:xfrm>
            <a:off x="593322" y="1357265"/>
            <a:ext cx="6165628" cy="470998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6人小组合作，参照课本上的图片，进行眼球模型的拆解（或组合），识别眼球的各结构，并思考以下问题：</a:t>
            </a:r>
          </a:p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1.眼球壁由外到内有几层？每一层分别是什么？</a:t>
            </a:r>
          </a:p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2.眼球的内容物有哪些？功能分别是什么？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92" y="1896628"/>
            <a:ext cx="5208784" cy="3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68" t="6236" r="0" b="0"/>
          <a:stretch>
            <a:fillRect/>
          </a:stretch>
        </p:blipFill>
        <p:spPr>
          <a:xfrm>
            <a:off x="1369347" y="1526078"/>
            <a:ext cx="5110108" cy="443504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73" t="28620" r="4710" b="13275"/>
          <a:stretch>
            <a:fillRect/>
          </a:stretch>
        </p:blipFill>
        <p:spPr>
          <a:xfrm>
            <a:off x="8526859" y="2758440"/>
            <a:ext cx="2658745" cy="2840355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 flipH="1">
            <a:off x="7624650" y="4997302"/>
            <a:ext cx="1571516" cy="805786"/>
          </a:xfrm>
          <a:prstGeom prst="line"/>
          <a:solidFill>
            <a:srgbClr val="FFFFFF">
              <a:alpha val="0"/>
            </a:srgbClr>
          </a:solidFill>
          <a:ln w="76200">
            <a:solidFill>
              <a:srgbClr val="0070C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/>
          <p:cNvGrpSpPr/>
          <p:nvPr/>
        </p:nvGrpSpPr>
        <p:grpSpPr>
          <a:xfrm>
            <a:off x="6595516" y="5203857"/>
            <a:ext cx="1152958" cy="1292529"/>
            <a:chOff x="0" y="0"/>
            <a:chExt cx="1152958" cy="1292529"/>
          </a:xfrm>
        </p:grpSpPr>
        <p:sp>
          <p:nvSpPr>
            <p:cNvPr id="6" name="形状9"/>
            <p:cNvSpPr txBox="1"/>
            <p:nvPr/>
          </p:nvSpPr>
          <p:spPr>
            <a:xfrm>
              <a:off x="4" y="270932"/>
              <a:ext cx="1152954" cy="656587"/>
            </a:xfrm>
            <a:prstGeom prst="rect"/>
            <a:solidFill>
              <a:srgbClr val="FFFFFF">
                <a:alpha val="100000"/>
              </a:srgbClr>
            </a:solidFill>
            <a:ln w="44450">
              <a:solidFill>
                <a:srgbClr val="000000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0" y="0"/>
              <a:ext cx="1152954" cy="1292529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/>
              <a:r>
                <a:rPr lang="zh-CN" altLang="en-US" sz="36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巩膜</a:t>
              </a:r>
            </a:p>
          </p:txBody>
        </p:sp>
      </p:grpSp>
      <p:sp>
        <p:nvSpPr>
          <p:cNvPr id="8" name="形状2"/>
          <p:cNvSpPr txBox="1"/>
          <p:nvPr/>
        </p:nvSpPr>
        <p:spPr>
          <a:xfrm>
            <a:off x="7624650" y="3067313"/>
            <a:ext cx="1370494" cy="827559"/>
          </a:xfrm>
          <a:prstGeom prst="line"/>
          <a:solidFill>
            <a:srgbClr val="4472C4">
              <a:alpha val="100000"/>
            </a:srgbClr>
          </a:solidFill>
          <a:ln w="76200">
            <a:solidFill>
              <a:srgbClr val="833C0B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2"/>
          <p:cNvGrpSpPr/>
          <p:nvPr/>
        </p:nvGrpSpPr>
        <p:grpSpPr>
          <a:xfrm>
            <a:off x="6500460" y="2349132"/>
            <a:ext cx="1219629" cy="1292529"/>
            <a:chOff x="0" y="0"/>
            <a:chExt cx="1219629" cy="1292529"/>
          </a:xfrm>
        </p:grpSpPr>
        <p:sp>
          <p:nvSpPr>
            <p:cNvPr id="10" name="形状10"/>
            <p:cNvSpPr txBox="1"/>
            <p:nvPr/>
          </p:nvSpPr>
          <p:spPr>
            <a:xfrm>
              <a:off x="0" y="285197"/>
              <a:ext cx="1219629" cy="656587"/>
            </a:xfrm>
            <a:prstGeom prst="rect"/>
            <a:solidFill>
              <a:srgbClr val="FFFFFF">
                <a:alpha val="100000"/>
              </a:srgbClr>
            </a:solidFill>
            <a:ln w="57150">
              <a:solidFill>
                <a:srgbClr val="833C0B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0" y="0"/>
              <a:ext cx="1219629" cy="1292529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/>
              <a:r>
                <a:rPr lang="zh-CN" altLang="en-US" sz="3600" b="1" i="0" dirty="0">
                  <a:solidFill>
                    <a:srgbClr val="5D110B">
                      <a:alpha val="100000"/>
                    </a:srgbClr>
                  </a:solidFill>
                  <a:latin typeface="黑体"/>
                  <a:ea typeface="黑体"/>
                </a:rPr>
                <a:t>虹膜</a:t>
              </a:r>
            </a:p>
          </p:txBody>
        </p:sp>
      </p:grpSp>
      <p:sp>
        <p:nvSpPr>
          <p:cNvPr id="12" name="形状3"/>
          <p:cNvSpPr txBox="1"/>
          <p:nvPr/>
        </p:nvSpPr>
        <p:spPr>
          <a:xfrm>
            <a:off x="7611738" y="4222532"/>
            <a:ext cx="1687536" cy="76200"/>
          </a:xfrm>
          <a:prstGeom prst="line"/>
          <a:solidFill>
            <a:srgbClr val="4472C4">
              <a:alpha val="100000"/>
            </a:srgbClr>
          </a:solidFill>
          <a:ln w="76200">
            <a:solidFill>
              <a:srgbClr val="44546A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3" name="组合3"/>
          <p:cNvGrpSpPr/>
          <p:nvPr/>
        </p:nvGrpSpPr>
        <p:grpSpPr>
          <a:xfrm>
            <a:off x="6551068" y="3542472"/>
            <a:ext cx="1172004" cy="1292533"/>
            <a:chOff x="0" y="0"/>
            <a:chExt cx="1172004" cy="1292533"/>
          </a:xfrm>
        </p:grpSpPr>
        <p:sp>
          <p:nvSpPr>
            <p:cNvPr id="14" name="形状11"/>
            <p:cNvSpPr txBox="1"/>
            <p:nvPr/>
          </p:nvSpPr>
          <p:spPr>
            <a:xfrm>
              <a:off x="44453" y="362426"/>
              <a:ext cx="1029129" cy="656590"/>
            </a:xfrm>
            <a:prstGeom prst="rect"/>
            <a:solidFill>
              <a:srgbClr val="FFFFFF">
                <a:alpha val="100000"/>
              </a:srgbClr>
            </a:solidFill>
            <a:ln w="57150">
              <a:solidFill>
                <a:srgbClr val="000000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5"/>
            <p:cNvSpPr txBox="1"/>
            <p:nvPr/>
          </p:nvSpPr>
          <p:spPr>
            <a:xfrm>
              <a:off x="0" y="0"/>
              <a:ext cx="1172004" cy="1292533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/>
              <a:r>
                <a:rPr lang="zh-CN" altLang="en-US" sz="36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瞳孔</a:t>
              </a:r>
            </a:p>
          </p:txBody>
        </p:sp>
      </p:grpSp>
      <p:grpSp>
        <p:nvGrpSpPr>
          <p:cNvPr id="16" name="组合4"/>
          <p:cNvGrpSpPr/>
          <p:nvPr/>
        </p:nvGrpSpPr>
        <p:grpSpPr>
          <a:xfrm>
            <a:off x="305962" y="301904"/>
            <a:ext cx="10407796" cy="680293"/>
            <a:chOff x="0" y="0"/>
            <a:chExt cx="10407796" cy="680293"/>
          </a:xfrm>
        </p:grpSpPr>
        <p:sp>
          <p:nvSpPr>
            <p:cNvPr id="17" name="形状13"/>
            <p:cNvSpPr txBox="1"/>
            <p:nvPr/>
          </p:nvSpPr>
          <p:spPr>
            <a:xfrm>
              <a:off x="0" y="126645"/>
              <a:ext cx="756254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5D110B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4"/>
            <p:cNvSpPr txBox="1"/>
            <p:nvPr/>
          </p:nvSpPr>
          <p:spPr>
            <a:xfrm>
              <a:off x="171258" y="155136"/>
              <a:ext cx="408674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5"/>
            <p:cNvSpPr txBox="1"/>
            <p:nvPr/>
          </p:nvSpPr>
          <p:spPr>
            <a:xfrm>
              <a:off x="216529" y="201154"/>
              <a:ext cx="318133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形状12"/>
            <p:cNvSpPr txBox="1"/>
            <p:nvPr/>
          </p:nvSpPr>
          <p:spPr>
            <a:xfrm rot="3034878">
              <a:off x="374968" y="225482"/>
              <a:ext cx="169528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6"/>
            <p:cNvSpPr txBox="1"/>
            <p:nvPr/>
          </p:nvSpPr>
          <p:spPr>
            <a:xfrm>
              <a:off x="797719" y="0"/>
              <a:ext cx="9610077" cy="68029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探究2 眼球的结构特点---换个角度观察眼球</a:t>
              </a:r>
            </a:p>
          </p:txBody>
        </p:sp>
      </p:grpSp>
      <p:sp>
        <p:nvSpPr>
          <p:cNvPr id="22" name="文本1"/>
          <p:cNvSpPr txBox="1"/>
          <p:nvPr/>
        </p:nvSpPr>
        <p:spPr>
          <a:xfrm>
            <a:off x="305829" y="5527855"/>
            <a:ext cx="2919132" cy="129849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6600" b="1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褐眼球</a:t>
            </a:r>
          </a:p>
        </p:txBody>
      </p:sp>
      <p:sp>
        <p:nvSpPr>
          <p:cNvPr id="23" name="形状4"/>
          <p:cNvSpPr txBox="1"/>
          <p:nvPr/>
        </p:nvSpPr>
        <p:spPr>
          <a:xfrm>
            <a:off x="3331251" y="3778274"/>
            <a:ext cx="1117440" cy="1039879"/>
          </a:xfrm>
          <a:prstGeom prst="ellipse"/>
          <a:solidFill>
            <a:srgbClr val="FFFF00">
              <a:alpha val="57647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7785" dist="33020" dir="13020000" rotWithShape="0">
              <a:srgbClr val="000000">
                <a:alpha val="29803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24" name="形状5"/>
          <p:cNvSpPr txBox="1"/>
          <p:nvPr/>
        </p:nvSpPr>
        <p:spPr>
          <a:xfrm>
            <a:off x="3672076" y="4086111"/>
            <a:ext cx="435791" cy="400377"/>
          </a:xfrm>
          <a:prstGeom prst="ellipse"/>
          <a:solidFill>
            <a:srgbClr val="454545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形状6"/>
          <p:cNvSpPr txBox="1"/>
          <p:nvPr/>
        </p:nvSpPr>
        <p:spPr>
          <a:xfrm>
            <a:off x="4567568" y="4603759"/>
            <a:ext cx="2028170" cy="1180873"/>
          </a:xfrm>
          <a:prstGeom prst="line"/>
          <a:solidFill>
            <a:srgbClr val="FFFFFF">
              <a:alpha val="0"/>
            </a:srgbClr>
          </a:solidFill>
          <a:ln w="76200">
            <a:solidFill>
              <a:srgbClr val="0070C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6" name="形状7"/>
          <p:cNvSpPr txBox="1"/>
          <p:nvPr/>
        </p:nvSpPr>
        <p:spPr>
          <a:xfrm rot="10800000" flipH="1">
            <a:off x="4238847" y="3121514"/>
            <a:ext cx="2317051" cy="971685"/>
          </a:xfrm>
          <a:prstGeom prst="line"/>
          <a:solidFill>
            <a:srgbClr val="4472C4">
              <a:alpha val="100000"/>
            </a:srgbClr>
          </a:solidFill>
          <a:ln w="76200">
            <a:solidFill>
              <a:srgbClr val="833C0B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7" name="形状8"/>
          <p:cNvSpPr txBox="1"/>
          <p:nvPr/>
        </p:nvSpPr>
        <p:spPr>
          <a:xfrm rot="10800000" flipH="1">
            <a:off x="3924401" y="4269685"/>
            <a:ext cx="2703227" cy="28529"/>
          </a:xfrm>
          <a:prstGeom prst="line"/>
          <a:solidFill>
            <a:srgbClr val="4472C4">
              <a:alpha val="100000"/>
            </a:srgbClr>
          </a:solidFill>
          <a:ln w="76200">
            <a:solidFill>
              <a:srgbClr val="44546A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8" name="文本2"/>
          <p:cNvSpPr txBox="1"/>
          <p:nvPr/>
        </p:nvSpPr>
        <p:spPr>
          <a:xfrm>
            <a:off x="9127490" y="5512677"/>
            <a:ext cx="2923941" cy="129849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6600" b="1" i="0" dirty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眼白</a:t>
            </a:r>
          </a:p>
        </p:txBody>
      </p:sp>
      <p:pic>
        <p:nvPicPr>
          <p:cNvPr id="29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173" t="28620" r="4710" b="13275"/>
          <a:stretch>
            <a:fillRect/>
          </a:stretch>
        </p:blipFill>
        <p:spPr>
          <a:xfrm>
            <a:off x="2681238" y="2878035"/>
            <a:ext cx="2658745" cy="28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0" dur="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randombar(vertical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" grpId="0" animBg="1"/>
      <p:bldP spid="29" grpId="1" animBg="1"/>
      <p:bldP spid="22" grpId="0" animBg="1"/>
      <p:bldP spid="26" grpId="0" animBg="1"/>
      <p:bldP spid="8" grpId="0" animBg="1"/>
      <p:bldP spid="23" grpId="0" animBg="1"/>
      <p:bldP spid="23" grpId="1" animBg="1"/>
      <p:bldP spid="24" grpId="0" animBg="1"/>
      <p:bldP spid="24" grpId="1" animBg="1"/>
      <p:bldP spid="23" grpId="2" animBg="1"/>
      <p:bldP spid="27" grpId="0" animBg="1"/>
      <p:bldP spid="12" grpId="0" animBg="1"/>
      <p:bldP spid="24" grpId="2" animBg="1"/>
      <p:bldP spid="24" grpId="3" animBg="1"/>
      <p:bldP spid="28" grpId="0" animBg="1"/>
      <p:bldP spid="25" grpId="0" animBg="1"/>
      <p:bldP spid="4" grpId="0" animBg="1"/>
      <p:bldP spid="5" grpId="0" animBg="1"/>
      <p:bldP spid="9" grpId="0" animBg="1"/>
      <p:bldP spid="13" grpId="0" animBg="1"/>
    </p:bldLst>
  </p:timing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48879" y="1984658"/>
            <a:ext cx="1614049" cy="3094339"/>
          </a:xfrm>
          <a:prstGeom prst="rect"/>
          <a:solidFill>
            <a:srgbClr val="FFFFFF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2925021" y="1342692"/>
            <a:ext cx="6343328" cy="4401092"/>
            <a:chOff x="0" y="0"/>
            <a:chExt cx="6343328" cy="4401092"/>
          </a:xfrm>
        </p:grpSpPr>
        <p:pic>
          <p:nvPicPr>
            <p:cNvPr id="4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676" y="340275"/>
              <a:ext cx="4678370" cy="4060817"/>
            </a:xfrm>
            <a:prstGeom prst="rect">
              <a:avLst/>
            </a:prstGeom>
          </p:spPr>
        </p:pic>
        <p:sp>
          <p:nvSpPr>
            <p:cNvPr id="5" name="形状12"/>
            <p:cNvSpPr txBox="1"/>
            <p:nvPr/>
          </p:nvSpPr>
          <p:spPr>
            <a:xfrm>
              <a:off x="69774" y="2361569"/>
              <a:ext cx="1352351" cy="19050"/>
            </a:xfrm>
            <a:custGeom>
              <a:avLst/>
              <a:gdLst>
                <a:gd name="connsiteX0" fmla="*/ 1352351 w 1352351"/>
                <a:gd name="connsiteY0" fmla="*/ 0 h 19050"/>
                <a:gd name="connsiteX1" fmla="*/ 0 w 1352351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2351" h="0" fill="none" stroke="1">
                  <a:moveTo>
                    <a:pt x="1352351" y="0"/>
                  </a:moveTo>
                  <a:lnTo>
                    <a:pt x="0" y="0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13"/>
            <p:cNvSpPr txBox="1"/>
            <p:nvPr/>
          </p:nvSpPr>
          <p:spPr>
            <a:xfrm>
              <a:off x="0" y="549654"/>
              <a:ext cx="1893252" cy="1422121"/>
            </a:xfrm>
            <a:custGeom>
              <a:avLst/>
              <a:gdLst>
                <a:gd name="connsiteX0" fmla="*/ 1893252 w 1893252"/>
                <a:gd name="connsiteY0" fmla="*/ 1422121 h 1422121"/>
                <a:gd name="connsiteX1" fmla="*/ 1221453 w 1893252"/>
                <a:gd name="connsiteY1" fmla="*/ 8725 h 1422121"/>
                <a:gd name="connsiteX2" fmla="*/ 0 w 1893252"/>
                <a:gd name="connsiteY2" fmla="*/ 0 h 142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3252" h="1422121" fill="none" stroke="1">
                  <a:moveTo>
                    <a:pt x="1893252" y="1422121"/>
                  </a:moveTo>
                  <a:lnTo>
                    <a:pt x="1221453" y="8725"/>
                  </a:lnTo>
                  <a:lnTo>
                    <a:pt x="0" y="0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14"/>
            <p:cNvSpPr txBox="1"/>
            <p:nvPr/>
          </p:nvSpPr>
          <p:spPr>
            <a:xfrm>
              <a:off x="52239" y="2591227"/>
              <a:ext cx="2224898" cy="863919"/>
            </a:xfrm>
            <a:custGeom>
              <a:avLst/>
              <a:gdLst>
                <a:gd name="connsiteX0" fmla="*/ 2224898 w 2224898"/>
                <a:gd name="connsiteY0" fmla="*/ 0 h 863919"/>
                <a:gd name="connsiteX1" fmla="*/ 1360981 w 2224898"/>
                <a:gd name="connsiteY1" fmla="*/ 863919 h 863919"/>
                <a:gd name="connsiteX2" fmla="*/ 0 w 2224898"/>
                <a:gd name="connsiteY2" fmla="*/ 863919 h 86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4898" h="863919" fill="none" stroke="1">
                  <a:moveTo>
                    <a:pt x="2224898" y="0"/>
                  </a:moveTo>
                  <a:lnTo>
                    <a:pt x="1360981" y="863919"/>
                  </a:lnTo>
                  <a:lnTo>
                    <a:pt x="0" y="863919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15"/>
            <p:cNvSpPr txBox="1"/>
            <p:nvPr/>
          </p:nvSpPr>
          <p:spPr>
            <a:xfrm>
              <a:off x="414474" y="3315379"/>
              <a:ext cx="1949911" cy="732928"/>
            </a:xfrm>
            <a:custGeom>
              <a:avLst/>
              <a:gdLst>
                <a:gd name="connsiteX0" fmla="*/ 1949911 w 1949911"/>
                <a:gd name="connsiteY0" fmla="*/ 0 h 732928"/>
                <a:gd name="connsiteX1" fmla="*/ 1320005 w 1949911"/>
                <a:gd name="connsiteY1" fmla="*/ 732928 h 732928"/>
                <a:gd name="connsiteX2" fmla="*/ 0 w 1949911"/>
                <a:gd name="connsiteY2" fmla="*/ 732928 h 73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9911" h="732928" fill="none" stroke="1">
                  <a:moveTo>
                    <a:pt x="1949911" y="0"/>
                  </a:moveTo>
                  <a:lnTo>
                    <a:pt x="1320005" y="732928"/>
                  </a:lnTo>
                  <a:lnTo>
                    <a:pt x="0" y="732928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16"/>
            <p:cNvSpPr txBox="1"/>
            <p:nvPr/>
          </p:nvSpPr>
          <p:spPr>
            <a:xfrm>
              <a:off x="4275085" y="0"/>
              <a:ext cx="2068243" cy="846293"/>
            </a:xfrm>
            <a:custGeom>
              <a:avLst/>
              <a:gdLst>
                <a:gd name="connsiteX0" fmla="*/ 0 w 2068243"/>
                <a:gd name="connsiteY0" fmla="*/ 846293 h 846293"/>
                <a:gd name="connsiteX1" fmla="*/ 846292 w 2068243"/>
                <a:gd name="connsiteY1" fmla="*/ 0 h 846293"/>
                <a:gd name="connsiteX2" fmla="*/ 2068243 w 2068243"/>
                <a:gd name="connsiteY2" fmla="*/ 0 h 84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8243" h="846293" fill="none" stroke="1">
                  <a:moveTo>
                    <a:pt x="0" y="846293"/>
                  </a:moveTo>
                  <a:lnTo>
                    <a:pt x="846292" y="0"/>
                  </a:lnTo>
                  <a:lnTo>
                    <a:pt x="2068243" y="0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17"/>
            <p:cNvSpPr txBox="1"/>
            <p:nvPr/>
          </p:nvSpPr>
          <p:spPr>
            <a:xfrm>
              <a:off x="4440853" y="1055454"/>
              <a:ext cx="1884850" cy="19050"/>
            </a:xfrm>
            <a:custGeom>
              <a:avLst/>
              <a:gdLst>
                <a:gd name="connsiteX0" fmla="*/ 0 w 1884850"/>
                <a:gd name="connsiteY0" fmla="*/ 0 h 19050"/>
                <a:gd name="connsiteX1" fmla="*/ 1884850 w 1884850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4850" h="0" fill="none" stroke="1">
                  <a:moveTo>
                    <a:pt x="0" y="0"/>
                  </a:moveTo>
                  <a:lnTo>
                    <a:pt x="1884850" y="0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8"/>
            <p:cNvSpPr txBox="1"/>
            <p:nvPr/>
          </p:nvSpPr>
          <p:spPr>
            <a:xfrm>
              <a:off x="4842188" y="1718529"/>
              <a:ext cx="1483834" cy="19050"/>
            </a:xfrm>
            <a:custGeom>
              <a:avLst/>
              <a:gdLst>
                <a:gd name="connsiteX0" fmla="*/ 0 w 1483834"/>
                <a:gd name="connsiteY0" fmla="*/ 0 h 19050"/>
                <a:gd name="connsiteX1" fmla="*/ 1483834 w 1483834"/>
                <a:gd name="connsiteY1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3834" h="0" fill="none" stroke="1">
                  <a:moveTo>
                    <a:pt x="0" y="0"/>
                  </a:moveTo>
                  <a:lnTo>
                    <a:pt x="1483834" y="0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9"/>
            <p:cNvSpPr txBox="1"/>
            <p:nvPr/>
          </p:nvSpPr>
          <p:spPr>
            <a:xfrm>
              <a:off x="4118041" y="3367723"/>
              <a:ext cx="2172545" cy="672026"/>
            </a:xfrm>
            <a:custGeom>
              <a:avLst/>
              <a:gdLst>
                <a:gd name="connsiteX0" fmla="*/ 0 w 2172545"/>
                <a:gd name="connsiteY0" fmla="*/ 0 h 672026"/>
                <a:gd name="connsiteX1" fmla="*/ 672026 w 2172545"/>
                <a:gd name="connsiteY1" fmla="*/ 672026 h 672026"/>
                <a:gd name="connsiteX2" fmla="*/ 2172545 w 2172545"/>
                <a:gd name="connsiteY2" fmla="*/ 672026 h 67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2545" h="672026" fill="none" stroke="1">
                  <a:moveTo>
                    <a:pt x="0" y="0"/>
                  </a:moveTo>
                  <a:lnTo>
                    <a:pt x="672026" y="672026"/>
                  </a:lnTo>
                  <a:lnTo>
                    <a:pt x="2172545" y="672026"/>
                  </a:lnTo>
                </a:path>
              </a:pathLst>
            </a:custGeom>
            <a:ln w="47625">
              <a:solidFill>
                <a:srgbClr val="24242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159601" y="373180"/>
            <a:ext cx="5808338" cy="775275"/>
            <a:chOff x="0" y="0"/>
            <a:chExt cx="5808338" cy="775275"/>
          </a:xfrm>
        </p:grpSpPr>
        <p:sp>
          <p:nvSpPr>
            <p:cNvPr id="14" name="形状21"/>
            <p:cNvSpPr txBox="1"/>
            <p:nvPr/>
          </p:nvSpPr>
          <p:spPr>
            <a:xfrm>
              <a:off x="0" y="126645"/>
              <a:ext cx="715013" cy="469128"/>
            </a:xfrm>
            <a:custGeom>
              <a:avLst/>
              <a:gdLst/>
              <a:ahLst/>
              <a:cxnLst/>
              <a:rect l="l" t="t" r="r" b="b"/>
              <a:pathLst>
                <a:path w="3282681" h="2076616">
                  <a:moveTo>
                    <a:pt x="1641341" y="0"/>
                  </a:moveTo>
                  <a:cubicBezTo>
                    <a:pt x="2354392" y="0"/>
                    <a:pt x="2966187" y="374459"/>
                    <a:pt x="3227518" y="908128"/>
                  </a:cubicBezTo>
                  <a:lnTo>
                    <a:pt x="3282681" y="1038307"/>
                  </a:lnTo>
                  <a:lnTo>
                    <a:pt x="3227517" y="1168488"/>
                  </a:lnTo>
                  <a:cubicBezTo>
                    <a:pt x="2966186" y="1702157"/>
                    <a:pt x="2354391" y="2076616"/>
                    <a:pt x="1641340" y="2076616"/>
                  </a:cubicBezTo>
                  <a:cubicBezTo>
                    <a:pt x="928289" y="2076616"/>
                    <a:pt x="316494" y="1702157"/>
                    <a:pt x="55163" y="1168488"/>
                  </a:cubicBezTo>
                  <a:lnTo>
                    <a:pt x="0" y="1038309"/>
                  </a:lnTo>
                  <a:lnTo>
                    <a:pt x="55164" y="908128"/>
                  </a:lnTo>
                  <a:cubicBezTo>
                    <a:pt x="316495" y="374459"/>
                    <a:pt x="928290" y="0"/>
                    <a:pt x="1641341" y="0"/>
                  </a:cubicBezTo>
                </a:path>
              </a:pathLst>
            </a:custGeom>
            <a:solidFill>
              <a:srgbClr val="C55A1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22"/>
            <p:cNvSpPr txBox="1"/>
            <p:nvPr/>
          </p:nvSpPr>
          <p:spPr>
            <a:xfrm>
              <a:off x="161919" y="155135"/>
              <a:ext cx="386387" cy="410249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形状23"/>
            <p:cNvSpPr txBox="1"/>
            <p:nvPr/>
          </p:nvSpPr>
          <p:spPr>
            <a:xfrm>
              <a:off x="204721" y="201154"/>
              <a:ext cx="300784" cy="318212"/>
            </a:xfrm>
            <a:prstGeom prst="ellipse"/>
            <a:solidFill>
              <a:srgbClr val="6E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20"/>
            <p:cNvSpPr txBox="1"/>
            <p:nvPr/>
          </p:nvSpPr>
          <p:spPr>
            <a:xfrm rot="3034878">
              <a:off x="354519" y="225482"/>
              <a:ext cx="160283" cy="115448"/>
            </a:xfrm>
            <a:prstGeom prst="ellipse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5"/>
            <p:cNvSpPr txBox="1"/>
            <p:nvPr/>
          </p:nvSpPr>
          <p:spPr>
            <a:xfrm>
              <a:off x="754005" y="0"/>
              <a:ext cx="5054333" cy="775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200" b="1" i="0" dirty="0">
                  <a:solidFill>
                    <a:srgbClr val="000000">
                      <a:alpha val="100000"/>
                    </a:srgbClr>
                  </a:solidFill>
                  <a:latin typeface="黑体"/>
                  <a:ea typeface="黑体"/>
                </a:rPr>
                <a:t>眼球的平面结构</a:t>
              </a:r>
            </a:p>
          </p:txBody>
        </p:sp>
      </p:grpSp>
      <p:sp>
        <p:nvSpPr>
          <p:cNvPr id="19" name="形状2"/>
          <p:cNvSpPr txBox="1"/>
          <p:nvPr/>
        </p:nvSpPr>
        <p:spPr>
          <a:xfrm>
            <a:off x="356464" y="3116018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1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角膜</a:t>
            </a:r>
          </a:p>
        </p:txBody>
      </p:sp>
      <p:sp>
        <p:nvSpPr>
          <p:cNvPr id="20" name="形状3"/>
          <p:cNvSpPr txBox="1"/>
          <p:nvPr/>
        </p:nvSpPr>
        <p:spPr>
          <a:xfrm>
            <a:off x="356359" y="4258361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1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巩膜</a:t>
            </a:r>
          </a:p>
        </p:txBody>
      </p:sp>
      <p:sp>
        <p:nvSpPr>
          <p:cNvPr id="21" name="文本1"/>
          <p:cNvSpPr txBox="1"/>
          <p:nvPr/>
        </p:nvSpPr>
        <p:spPr>
          <a:xfrm>
            <a:off x="456305" y="2114159"/>
            <a:ext cx="1483004" cy="77002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外膜</a:t>
            </a:r>
          </a:p>
        </p:txBody>
      </p:sp>
      <p:sp>
        <p:nvSpPr>
          <p:cNvPr id="22" name="形状4"/>
          <p:cNvSpPr txBox="1"/>
          <p:nvPr/>
        </p:nvSpPr>
        <p:spPr>
          <a:xfrm>
            <a:off x="5440242" y="1984553"/>
            <a:ext cx="1796215" cy="4065889"/>
          </a:xfrm>
          <a:prstGeom prst="rect"/>
          <a:solidFill>
            <a:srgbClr val="FFFFFF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3" name="形状5"/>
          <p:cNvSpPr txBox="1"/>
          <p:nvPr/>
        </p:nvSpPr>
        <p:spPr>
          <a:xfrm>
            <a:off x="5647096" y="3115932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1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虹膜</a:t>
            </a:r>
          </a:p>
        </p:txBody>
      </p:sp>
      <p:sp>
        <p:nvSpPr>
          <p:cNvPr id="24" name="形状6"/>
          <p:cNvSpPr txBox="1"/>
          <p:nvPr/>
        </p:nvSpPr>
        <p:spPr>
          <a:xfrm>
            <a:off x="5646639" y="4126601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睫状体</a:t>
            </a:r>
          </a:p>
        </p:txBody>
      </p:sp>
      <p:sp>
        <p:nvSpPr>
          <p:cNvPr id="25" name="形状7"/>
          <p:cNvSpPr txBox="1"/>
          <p:nvPr/>
        </p:nvSpPr>
        <p:spPr>
          <a:xfrm>
            <a:off x="5646963" y="5225748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脉络膜</a:t>
            </a:r>
          </a:p>
        </p:txBody>
      </p:sp>
      <p:sp>
        <p:nvSpPr>
          <p:cNvPr id="26" name="文本2"/>
          <p:cNvSpPr txBox="1"/>
          <p:nvPr/>
        </p:nvSpPr>
        <p:spPr>
          <a:xfrm>
            <a:off x="5582669" y="2114055"/>
            <a:ext cx="1483004" cy="77002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中膜</a:t>
            </a:r>
          </a:p>
        </p:txBody>
      </p:sp>
      <p:sp>
        <p:nvSpPr>
          <p:cNvPr id="27" name="形状8"/>
          <p:cNvSpPr txBox="1"/>
          <p:nvPr/>
        </p:nvSpPr>
        <p:spPr>
          <a:xfrm>
            <a:off x="9972094" y="1791691"/>
            <a:ext cx="2053390" cy="4084939"/>
          </a:xfrm>
          <a:prstGeom prst="rect"/>
          <a:solidFill>
            <a:srgbClr val="FFFFFF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8" name="文本3"/>
          <p:cNvSpPr txBox="1"/>
          <p:nvPr/>
        </p:nvSpPr>
        <p:spPr>
          <a:xfrm>
            <a:off x="10257349" y="1960664"/>
            <a:ext cx="1483004" cy="77002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内膜</a:t>
            </a:r>
          </a:p>
        </p:txBody>
      </p:sp>
      <p:sp>
        <p:nvSpPr>
          <p:cNvPr id="29" name="形状9"/>
          <p:cNvSpPr txBox="1"/>
          <p:nvPr/>
        </p:nvSpPr>
        <p:spPr>
          <a:xfrm>
            <a:off x="10281161" y="2753982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视网膜</a:t>
            </a:r>
          </a:p>
        </p:txBody>
      </p:sp>
      <p:sp>
        <p:nvSpPr>
          <p:cNvPr id="30" name="文本4"/>
          <p:cNvSpPr txBox="1"/>
          <p:nvPr/>
        </p:nvSpPr>
        <p:spPr>
          <a:xfrm>
            <a:off x="10082232" y="3485883"/>
            <a:ext cx="1832448" cy="6975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99" b="1" i="0" dirty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内容物</a:t>
            </a:r>
          </a:p>
        </p:txBody>
      </p:sp>
      <p:sp>
        <p:nvSpPr>
          <p:cNvPr id="31" name="形状10"/>
          <p:cNvSpPr txBox="1"/>
          <p:nvPr/>
        </p:nvSpPr>
        <p:spPr>
          <a:xfrm>
            <a:off x="10281323" y="4126478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晶状体</a:t>
            </a:r>
          </a:p>
        </p:txBody>
      </p:sp>
      <p:sp>
        <p:nvSpPr>
          <p:cNvPr id="32" name="形状11"/>
          <p:cNvSpPr txBox="1"/>
          <p:nvPr/>
        </p:nvSpPr>
        <p:spPr>
          <a:xfrm>
            <a:off x="10281190" y="5092541"/>
            <a:ext cx="1354667" cy="627425"/>
          </a:xfrm>
          <a:prstGeom prst="rect"/>
          <a:solidFill>
            <a:srgbClr val="009CAE">
              <a:alpha val="100000"/>
            </a:srgbClr>
          </a:solidFill>
          <a:ln w="47625">
            <a:solidFill>
              <a:srgbClr val="009CAE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1" i="0" dirty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玻璃体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3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9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9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2" grpId="1" animBg="1"/>
      <p:bldP spid="21" grpId="1" animBg="1"/>
      <p:bldP spid="22" grpId="1" animBg="1"/>
      <p:bldP spid="26" grpId="1" animBg="1"/>
      <p:bldP spid="27" grpId="1" animBg="1"/>
      <p:bldP spid="28" grpId="1" animBg="1"/>
      <p:bldP spid="30" grpId="1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14" y="3796694"/>
            <a:ext cx="3663953" cy="2753868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2911240" y="5173408"/>
            <a:ext cx="2857500" cy="1191"/>
          </a:xfrm>
          <a:prstGeom prst="line"/>
          <a:solidFill>
            <a:srgbClr val="5C81CC">
              <a:alpha val="100000"/>
            </a:srgbClr>
          </a:solidFill>
          <a:ln w="19050">
            <a:solidFill>
              <a:srgbClr val="5C81CC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5653278" y="4810344"/>
            <a:ext cx="2538218" cy="9411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蓝眼球：虹膜</a:t>
            </a:r>
          </a:p>
        </p:txBody>
      </p:sp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63" y="1169137"/>
            <a:ext cx="3187617" cy="2043341"/>
          </a:xfrm>
          <a:prstGeom prst="rect">
            <a:avLst/>
          </a:prstGeom>
        </p:spPr>
      </p:pic>
      <p:sp>
        <p:nvSpPr>
          <p:cNvPr id="6" name="形状2"/>
          <p:cNvSpPr txBox="1"/>
          <p:nvPr/>
        </p:nvSpPr>
        <p:spPr>
          <a:xfrm>
            <a:off x="2838783" y="2115269"/>
            <a:ext cx="2793820" cy="1191"/>
          </a:xfrm>
          <a:prstGeom prst="line"/>
          <a:solidFill>
            <a:srgbClr val="5C81CC">
              <a:alpha val="100000"/>
            </a:srgbClr>
          </a:solidFill>
          <a:ln w="19050">
            <a:solidFill>
              <a:srgbClr val="5C81CC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2"/>
          <p:cNvSpPr txBox="1"/>
          <p:nvPr/>
        </p:nvSpPr>
        <p:spPr>
          <a:xfrm>
            <a:off x="5653211" y="1720034"/>
            <a:ext cx="2538218" cy="9411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褐眼球：虹膜</a:t>
            </a:r>
          </a:p>
        </p:txBody>
      </p:sp>
      <p:sp>
        <p:nvSpPr>
          <p:cNvPr id="8" name="形状3"/>
          <p:cNvSpPr txBox="1"/>
          <p:nvPr/>
        </p:nvSpPr>
        <p:spPr>
          <a:xfrm>
            <a:off x="7174420" y="1586551"/>
            <a:ext cx="998175" cy="827060"/>
          </a:xfrm>
          <a:custGeom>
            <a:avLst/>
            <a:gdLst>
              <a:gd name="connsiteX0" fmla="*/ 137843 w 998175"/>
              <a:gd name="connsiteY0" fmla="*/ 0 h 827060"/>
              <a:gd name="connsiteX1" fmla="*/ 860332 w 998175"/>
              <a:gd name="connsiteY1" fmla="*/ 0 h 827060"/>
              <a:gd name="connsiteX2" fmla="*/ 936461 w 998175"/>
              <a:gd name="connsiteY2" fmla="*/ 0 h 827060"/>
              <a:gd name="connsiteX3" fmla="*/ 998175 w 998175"/>
              <a:gd name="connsiteY3" fmla="*/ 689216 h 827060"/>
              <a:gd name="connsiteX4" fmla="*/ 998175 w 998175"/>
              <a:gd name="connsiteY4" fmla="*/ 765345 h 827060"/>
              <a:gd name="connsiteX5" fmla="*/ 137843 w 998175"/>
              <a:gd name="connsiteY5" fmla="*/ 827060 h 827060"/>
              <a:gd name="connsiteX6" fmla="*/ 61715 w 998175"/>
              <a:gd name="connsiteY6" fmla="*/ 827060 h 827060"/>
              <a:gd name="connsiteX7" fmla="*/ 0 w 998175"/>
              <a:gd name="connsiteY7" fmla="*/ 137843 h 827060"/>
              <a:gd name="connsiteX8" fmla="*/ 0 w 998175"/>
              <a:gd name="connsiteY8" fmla="*/ 61715 h 8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175" h="827060">
                <a:moveTo>
                  <a:pt x="137843" y="0"/>
                </a:moveTo>
                <a:lnTo>
                  <a:pt x="860332" y="0"/>
                </a:lnTo>
                <a:cubicBezTo>
                  <a:pt x="936461" y="0"/>
                  <a:pt x="998175" y="61715"/>
                  <a:pt x="998175" y="137843"/>
                </a:cubicBezTo>
                <a:lnTo>
                  <a:pt x="998175" y="689216"/>
                </a:lnTo>
                <a:cubicBezTo>
                  <a:pt x="998175" y="765345"/>
                  <a:pt x="936461" y="827060"/>
                  <a:pt x="860332" y="827060"/>
                </a:cubicBezTo>
                <a:lnTo>
                  <a:pt x="137843" y="827060"/>
                </a:lnTo>
                <a:cubicBezTo>
                  <a:pt x="61715" y="827060"/>
                  <a:pt x="0" y="765345"/>
                  <a:pt x="0" y="689216"/>
                </a:cubicBezTo>
                <a:lnTo>
                  <a:pt x="0" y="137843"/>
                </a:lnTo>
                <a:cubicBezTo>
                  <a:pt x="0" y="61715"/>
                  <a:pt x="61715" y="0"/>
                  <a:pt x="137843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4"/>
          <p:cNvSpPr txBox="1"/>
          <p:nvPr/>
        </p:nvSpPr>
        <p:spPr>
          <a:xfrm>
            <a:off x="7061368" y="4753413"/>
            <a:ext cx="1226330" cy="841319"/>
          </a:xfrm>
          <a:custGeom>
            <a:avLst/>
            <a:gdLst>
              <a:gd name="connsiteX0" fmla="*/ 140220 w 1226330"/>
              <a:gd name="connsiteY0" fmla="*/ 0 h 841319"/>
              <a:gd name="connsiteX1" fmla="*/ 1086110 w 1226330"/>
              <a:gd name="connsiteY1" fmla="*/ 0 h 841319"/>
              <a:gd name="connsiteX2" fmla="*/ 1163551 w 1226330"/>
              <a:gd name="connsiteY2" fmla="*/ 0 h 841319"/>
              <a:gd name="connsiteX3" fmla="*/ 1226330 w 1226330"/>
              <a:gd name="connsiteY3" fmla="*/ 701099 h 841319"/>
              <a:gd name="connsiteX4" fmla="*/ 1226330 w 1226330"/>
              <a:gd name="connsiteY4" fmla="*/ 778541 h 841319"/>
              <a:gd name="connsiteX5" fmla="*/ 140220 w 1226330"/>
              <a:gd name="connsiteY5" fmla="*/ 841319 h 841319"/>
              <a:gd name="connsiteX6" fmla="*/ 62779 w 1226330"/>
              <a:gd name="connsiteY6" fmla="*/ 841319 h 841319"/>
              <a:gd name="connsiteX7" fmla="*/ 0 w 1226330"/>
              <a:gd name="connsiteY7" fmla="*/ 140220 h 841319"/>
              <a:gd name="connsiteX8" fmla="*/ 0 w 1226330"/>
              <a:gd name="connsiteY8" fmla="*/ 62779 h 84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330" h="841319">
                <a:moveTo>
                  <a:pt x="140220" y="0"/>
                </a:moveTo>
                <a:lnTo>
                  <a:pt x="1086110" y="0"/>
                </a:lnTo>
                <a:cubicBezTo>
                  <a:pt x="1163551" y="0"/>
                  <a:pt x="1226330" y="62779"/>
                  <a:pt x="1226330" y="140220"/>
                </a:cubicBezTo>
                <a:lnTo>
                  <a:pt x="1226330" y="701099"/>
                </a:lnTo>
                <a:cubicBezTo>
                  <a:pt x="1226330" y="778541"/>
                  <a:pt x="1163551" y="841319"/>
                  <a:pt x="1086110" y="841319"/>
                </a:cubicBezTo>
                <a:lnTo>
                  <a:pt x="140220" y="841319"/>
                </a:lnTo>
                <a:cubicBezTo>
                  <a:pt x="62779" y="841319"/>
                  <a:pt x="0" y="778541"/>
                  <a:pt x="0" y="701099"/>
                </a:cubicBezTo>
                <a:lnTo>
                  <a:pt x="0" y="140220"/>
                </a:lnTo>
                <a:cubicBezTo>
                  <a:pt x="0" y="62779"/>
                  <a:pt x="62779" y="0"/>
                  <a:pt x="140220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5"/>
          <p:cNvSpPr txBox="1"/>
          <p:nvPr/>
        </p:nvSpPr>
        <p:spPr>
          <a:xfrm>
            <a:off x="7673502" y="2442724"/>
            <a:ext cx="1191" cy="484828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文本3"/>
          <p:cNvSpPr txBox="1"/>
          <p:nvPr/>
        </p:nvSpPr>
        <p:spPr>
          <a:xfrm>
            <a:off x="5789933" y="2969743"/>
            <a:ext cx="6132147" cy="13204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有色素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，色素的多少使得虹膜的颜色从浅蓝色到深褐色连续变化。</a:t>
            </a:r>
          </a:p>
        </p:txBody>
      </p:sp>
      <p:sp>
        <p:nvSpPr>
          <p:cNvPr id="12" name="形状6"/>
          <p:cNvSpPr txBox="1"/>
          <p:nvPr/>
        </p:nvSpPr>
        <p:spPr>
          <a:xfrm flipV="1">
            <a:off x="7673445" y="4348020"/>
            <a:ext cx="1191" cy="386348"/>
          </a:xfrm>
          <a:prstGeom prst="line"/>
          <a:solidFill>
            <a:srgbClr val="FFFFFF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2" grpId="0" animBg="1"/>
      <p:bldP spid="11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韩丽</dc:creator>
  <dc:title>12.3 人体感知信息-----眼和视觉 </dc:title>
  <revision>1</revision>
  <dcterms:created xsi:type="dcterms:W3CDTF">2024-06-13T02:02:46.3494969Z</dcterms:created>
  <dcterms:modified xsi:type="dcterms:W3CDTF">2024-06-13T02:02:46.3495002Z</dcterms:modified>
  <lastModifiedBy>韩丽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5.2.4.7704</vt:lpwstr>
  </op:property>
  <op:property fmtid="{D5CDD505-2E9C-101B-9397-08002B2CF9AE}" pid="4" name="EasiNoteCoursewareInfo">
    <vt:lpwstr/>
  </op:property>
  <op:property fmtid="{D5CDD505-2E9C-101B-9397-08002B2CF9AE}" pid="5" name="EasiNoteDocumentName">
    <vt:lpwstr>12.3 人体感知信息-----眼和视觉 </vt:lpwstr>
  </op:property>
  <op:property fmtid="{D5CDD505-2E9C-101B-9397-08002B2CF9AE}" pid="6" name="EasiNoteAuthor">
    <vt:lpwstr>rwtuqwsotzluijnizgmulh154466q261</vt:lpwstr>
  </op:property>
  <op:property fmtid="{D5CDD505-2E9C-101B-9397-08002B2CF9AE}" pid="7" name="EasiNoteUpstreamCoursewareInfo_0">
    <vt:lpwstr>3b778f5c-71bc-44a7-bb46-00e3d8c37350</vt:lpwstr>
  </op:property>
  <op:property fmtid="{D5CDD505-2E9C-101B-9397-08002B2CF9AE}" pid="8" name="EasiNoteUpstreamCoursewareInfo_1">
    <vt:lpwstr>3c306800-62b4-4efa-a3eb-9a25e3588c36</vt:lpwstr>
  </op:property>
  <op:property fmtid="{D5CDD505-2E9C-101B-9397-08002B2CF9AE}" pid="9" name="EasiNoteUpstreamCoursewareInfo_2">
    <vt:lpwstr>c6ee4199-c7a2-4178-97c8-947a784e655c</vt:lpwstr>
  </op:property>
  <op:property fmtid="{D5CDD505-2E9C-101B-9397-08002B2CF9AE}" pid="10" name="EasiNoteUpstreamCoursewareInfo_3">
    <vt:lpwstr>38ac4c34-03b1-4948-95d6-721065c662e6</vt:lpwstr>
  </op:property>
  <op:property fmtid="{D5CDD505-2E9C-101B-9397-08002B2CF9AE}" pid="11" name="EasiNoteUpstreamCoursewareInfo_4">
    <vt:lpwstr>49047689-4790-4139-a35d-82629061b5ea</vt:lpwstr>
  </op:property>
</op:Properties>
</file>