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92" r:id="rId3"/>
    <p:sldId id="871" r:id="rId4"/>
    <p:sldId id="882" r:id="rId6"/>
    <p:sldId id="793" r:id="rId7"/>
    <p:sldId id="876" r:id="rId8"/>
    <p:sldId id="794" r:id="rId9"/>
    <p:sldId id="795" r:id="rId10"/>
    <p:sldId id="918" r:id="rId11"/>
    <p:sldId id="875" r:id="rId12"/>
    <p:sldId id="886" r:id="rId13"/>
    <p:sldId id="877" r:id="rId14"/>
    <p:sldId id="879" r:id="rId15"/>
    <p:sldId id="885" r:id="rId16"/>
    <p:sldId id="904" r:id="rId17"/>
    <p:sldId id="880" r:id="rId18"/>
    <p:sldId id="881" r:id="rId19"/>
    <p:sldId id="937" r:id="rId20"/>
    <p:sldId id="878" r:id="rId21"/>
    <p:sldId id="796" r:id="rId22"/>
    <p:sldId id="797" r:id="rId23"/>
    <p:sldId id="872" r:id="rId24"/>
    <p:sldId id="873" r:id="rId25"/>
    <p:sldId id="883" r:id="rId26"/>
    <p:sldId id="903" r:id="rId27"/>
    <p:sldId id="884" r:id="rId28"/>
    <p:sldId id="874" r:id="rId29"/>
    <p:sldId id="833" r:id="rId30"/>
  </p:sldIdLst>
  <p:sldSz cx="9144000" cy="5143500" type="screen16x9"/>
  <p:notesSz cx="6858000" cy="9144000"/>
  <p:custDataLst>
    <p:tags r:id="rId35"/>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474" userDrawn="1">
          <p15:clr>
            <a:srgbClr val="A4A3A4"/>
          </p15:clr>
        </p15:guide>
        <p15:guide id="2" pos="30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HJZX010" initials="H" lastIdx="0" clrIdx="0"/>
  <p:cmAuthor id="3" name="1" initials="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8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82"/>
  </p:normalViewPr>
  <p:slideViewPr>
    <p:cSldViewPr showGuides="1">
      <p:cViewPr varScale="1">
        <p:scale>
          <a:sx n="112" d="100"/>
          <a:sy n="112" d="100"/>
        </p:scale>
        <p:origin x="345" y="42"/>
      </p:cViewPr>
      <p:guideLst>
        <p:guide orient="horz" pos="1474"/>
        <p:guide pos="3061"/>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5" Type="http://schemas.openxmlformats.org/officeDocument/2006/relationships/tags" Target="tags/tag424.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08208333333333"/>
          <c:y val="0.0271875"/>
          <c:w val="0.916054166666667"/>
          <c:h val="0.86376875"/>
        </c:manualLayout>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dLbls>
            <c:delete val="1"/>
          </c:dLbls>
          <c:cat>
            <c:strRef>
              <c:f>Sheet1!$A$2:$A$10</c:f>
              <c:strCache>
                <c:ptCount val="9"/>
                <c:pt idx="0">
                  <c:v>清水</c:v>
                </c:pt>
                <c:pt idx="1">
                  <c:v>1%</c:v>
                </c:pt>
                <c:pt idx="2">
                  <c:v>2%</c:v>
                </c:pt>
                <c:pt idx="3">
                  <c:v>4%</c:v>
                </c:pt>
                <c:pt idx="4">
                  <c:v>6%</c:v>
                </c:pt>
                <c:pt idx="5">
                  <c:v>8%</c:v>
                </c:pt>
                <c:pt idx="6">
                  <c:v>10%</c:v>
                </c:pt>
                <c:pt idx="7">
                  <c:v>12%</c:v>
                </c:pt>
                <c:pt idx="8">
                  <c:v>14%</c:v>
                </c:pt>
              </c:strCache>
            </c:strRef>
          </c:cat>
          <c:val>
            <c:numRef>
              <c:f>Sheet1!$B$2:$B$10</c:f>
              <c:numCache>
                <c:formatCode>General</c:formatCode>
                <c:ptCount val="9"/>
                <c:pt idx="0">
                  <c:v>34.25</c:v>
                </c:pt>
                <c:pt idx="1">
                  <c:v>13.44</c:v>
                </c:pt>
                <c:pt idx="2">
                  <c:v>24.33</c:v>
                </c:pt>
                <c:pt idx="3">
                  <c:v>22.56</c:v>
                </c:pt>
                <c:pt idx="4">
                  <c:v>27.67</c:v>
                </c:pt>
                <c:pt idx="5">
                  <c:v>20.67</c:v>
                </c:pt>
                <c:pt idx="6">
                  <c:v>9.44</c:v>
                </c:pt>
                <c:pt idx="7">
                  <c:v>10.33</c:v>
                </c:pt>
                <c:pt idx="8">
                  <c:v>0</c:v>
                </c:pt>
              </c:numCache>
            </c:numRef>
          </c:val>
          <c:smooth val="0"/>
        </c:ser>
        <c:ser>
          <c:idx val="1"/>
          <c:order val="1"/>
          <c:tx>
            <c:strRef>
              <c:f>Sheet1!$C$1</c:f>
              <c:strCache>
                <c:ptCount val="1"/>
                <c:pt idx="0">
                  <c:v>列1</c:v>
                </c:pt>
              </c:strCache>
            </c:strRef>
          </c:tx>
          <c:spPr>
            <a:ln w="28575" cap="rnd">
              <a:solidFill>
                <a:schemeClr val="accent2"/>
              </a:solidFill>
              <a:round/>
            </a:ln>
            <a:effectLst/>
          </c:spPr>
          <c:marker>
            <c:symbol val="none"/>
          </c:marker>
          <c:dLbls>
            <c:delete val="1"/>
          </c:dLbls>
          <c:cat>
            <c:strRef>
              <c:f>Sheet1!$A$2:$A$10</c:f>
              <c:strCache>
                <c:ptCount val="9"/>
                <c:pt idx="0">
                  <c:v>清水</c:v>
                </c:pt>
                <c:pt idx="1">
                  <c:v>1%</c:v>
                </c:pt>
                <c:pt idx="2">
                  <c:v>2%</c:v>
                </c:pt>
                <c:pt idx="3">
                  <c:v>4%</c:v>
                </c:pt>
                <c:pt idx="4">
                  <c:v>6%</c:v>
                </c:pt>
                <c:pt idx="5">
                  <c:v>8%</c:v>
                </c:pt>
                <c:pt idx="6">
                  <c:v>10%</c:v>
                </c:pt>
                <c:pt idx="7">
                  <c:v>12%</c:v>
                </c:pt>
                <c:pt idx="8">
                  <c:v>14%</c:v>
                </c:pt>
              </c:strCache>
            </c:strRef>
          </c:cat>
          <c:val>
            <c:numRef>
              <c:f>Sheet1!$C$2:$C$10</c:f>
              <c:numCache>
                <c:formatCode>General</c:formatCode>
                <c:ptCount val="9"/>
              </c:numCache>
            </c:numRef>
          </c:val>
          <c:smooth val="0"/>
        </c:ser>
        <c:ser>
          <c:idx val="2"/>
          <c:order val="2"/>
          <c:tx>
            <c:strRef>
              <c:f>Sheet1!$D$1</c:f>
              <c:strCache>
                <c:ptCount val="1"/>
                <c:pt idx="0">
                  <c:v>列2</c:v>
                </c:pt>
              </c:strCache>
            </c:strRef>
          </c:tx>
          <c:spPr>
            <a:ln w="28575" cap="rnd">
              <a:solidFill>
                <a:schemeClr val="accent3"/>
              </a:solidFill>
              <a:round/>
            </a:ln>
            <a:effectLst/>
          </c:spPr>
          <c:marker>
            <c:symbol val="none"/>
          </c:marker>
          <c:dLbls>
            <c:delete val="1"/>
          </c:dLbls>
          <c:cat>
            <c:strRef>
              <c:f>Sheet1!$A$2:$A$10</c:f>
              <c:strCache>
                <c:ptCount val="9"/>
                <c:pt idx="0">
                  <c:v>清水</c:v>
                </c:pt>
                <c:pt idx="1">
                  <c:v>1%</c:v>
                </c:pt>
                <c:pt idx="2">
                  <c:v>2%</c:v>
                </c:pt>
                <c:pt idx="3">
                  <c:v>4%</c:v>
                </c:pt>
                <c:pt idx="4">
                  <c:v>6%</c:v>
                </c:pt>
                <c:pt idx="5">
                  <c:v>8%</c:v>
                </c:pt>
                <c:pt idx="6">
                  <c:v>10%</c:v>
                </c:pt>
                <c:pt idx="7">
                  <c:v>12%</c:v>
                </c:pt>
                <c:pt idx="8">
                  <c:v>14%</c:v>
                </c:pt>
              </c:strCache>
            </c:strRef>
          </c:cat>
          <c:val>
            <c:numRef>
              <c:f>Sheet1!$D$2:$D$10</c:f>
              <c:numCache>
                <c:formatCode>General</c:formatCode>
                <c:ptCount val="9"/>
              </c:numCache>
            </c:numRef>
          </c:val>
          <c:smooth val="0"/>
        </c:ser>
        <c:dLbls>
          <c:showLegendKey val="0"/>
          <c:showVal val="0"/>
          <c:showCatName val="0"/>
          <c:showSerName val="0"/>
          <c:showPercent val="0"/>
          <c:showBubbleSize val="0"/>
        </c:dLbls>
        <c:marker val="0"/>
        <c:smooth val="0"/>
        <c:axId val="1429363712"/>
        <c:axId val="1429377152"/>
      </c:lineChart>
      <c:catAx>
        <c:axId val="142936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429377152"/>
        <c:crosses val="autoZero"/>
        <c:auto val="1"/>
        <c:lblAlgn val="ctr"/>
        <c:lblOffset val="100"/>
        <c:noMultiLvlLbl val="0"/>
      </c:catAx>
      <c:valAx>
        <c:axId val="142937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429363712"/>
        <c:crosses val="autoZero"/>
        <c:crossBetween val="between"/>
      </c:valAx>
      <c:spPr>
        <a:noFill/>
        <a:ln>
          <a:noFill/>
        </a:ln>
        <a:effectLst/>
      </c:spPr>
    </c:plotArea>
    <c:plotVisOnly val="1"/>
    <c:dispBlanksAs val="gap"/>
    <c:showDLblsOverMax val="0"/>
  </c:chart>
  <c:spPr>
    <a:solidFill>
      <a:schemeClr val="accent2">
        <a:lumMod val="20000"/>
        <a:lumOff val="80000"/>
      </a:schemeClr>
    </a:solid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accent1"/>
            </a:solidFill>
            <a:ln>
              <a:noFill/>
            </a:ln>
            <a:effectLst/>
            <a:sp3d/>
          </c:spPr>
          <c:invertIfNegative val="0"/>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Sheet1!$B$2:$B$9</c:f>
              <c:numCache>
                <c:formatCode>0.00%</c:formatCode>
                <c:ptCount val="8"/>
                <c:pt idx="0">
                  <c:v>0.389</c:v>
                </c:pt>
                <c:pt idx="1">
                  <c:v>-0.023</c:v>
                </c:pt>
                <c:pt idx="2">
                  <c:v>0.345</c:v>
                </c:pt>
                <c:pt idx="3">
                  <c:v>0.343</c:v>
                </c:pt>
                <c:pt idx="4">
                  <c:v>0.448</c:v>
                </c:pt>
                <c:pt idx="5" c:formatCode="0%">
                  <c:v>0.74</c:v>
                </c:pt>
                <c:pt idx="6">
                  <c:v>0.773</c:v>
                </c:pt>
                <c:pt idx="7" c:formatCode="0%">
                  <c:v>1</c:v>
                </c:pt>
              </c:numCache>
            </c:numRef>
          </c:val>
        </c:ser>
        <c:ser>
          <c:idx val="1"/>
          <c:order val="1"/>
          <c:tx>
            <c:strRef>
              <c:f>Sheet1!$C$1</c:f>
              <c:strCache>
                <c:ptCount val="1"/>
                <c:pt idx="0">
                  <c:v>列1</c:v>
                </c:pt>
              </c:strCache>
            </c:strRef>
          </c:tx>
          <c:spPr>
            <a:solidFill>
              <a:schemeClr val="accent2"/>
            </a:solidFill>
            <a:ln>
              <a:noFill/>
            </a:ln>
            <a:effectLst/>
            <a:sp3d/>
          </c:spPr>
          <c:invertIfNegative val="0"/>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Sheet1!$C$2:$C$9</c:f>
              <c:numCache>
                <c:formatCode>General</c:formatCode>
                <c:ptCount val="8"/>
              </c:numCache>
            </c:numRef>
          </c:val>
        </c:ser>
        <c:ser>
          <c:idx val="2"/>
          <c:order val="2"/>
          <c:tx>
            <c:strRef>
              <c:f>Sheet1!$D$1</c:f>
              <c:strCache>
                <c:ptCount val="1"/>
                <c:pt idx="0">
                  <c:v>列2</c:v>
                </c:pt>
              </c:strCache>
            </c:strRef>
          </c:tx>
          <c:spPr>
            <a:solidFill>
              <a:schemeClr val="accent3"/>
            </a:solidFill>
            <a:ln>
              <a:noFill/>
            </a:ln>
            <a:effectLst/>
            <a:sp3d/>
          </c:spPr>
          <c:invertIfNegative val="0"/>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Sheet1!$D$2:$D$9</c:f>
              <c:numCache>
                <c:formatCode>General</c:formatCode>
                <c:ptCount val="8"/>
              </c:numCache>
            </c:numRef>
          </c:val>
        </c:ser>
        <c:dLbls>
          <c:showLegendKey val="0"/>
          <c:showVal val="0"/>
          <c:showCatName val="0"/>
          <c:showSerName val="0"/>
          <c:showPercent val="0"/>
          <c:showBubbleSize val="0"/>
        </c:dLbls>
        <c:gapWidth val="150"/>
        <c:overlap val="100"/>
        <c:axId val="1568525568"/>
        <c:axId val="1568526048"/>
      </c:barChart>
      <c:catAx>
        <c:axId val="156852556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68526048"/>
        <c:crosses val="autoZero"/>
        <c:auto val="1"/>
        <c:lblAlgn val="ctr"/>
        <c:lblOffset val="100"/>
        <c:noMultiLvlLbl val="0"/>
      </c:catAx>
      <c:valAx>
        <c:axId val="15685260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568525568"/>
        <c:crosses val="autoZero"/>
        <c:crossBetween val="between"/>
      </c:valAx>
      <c:spPr>
        <a:noFill/>
        <a:ln>
          <a:noFill/>
        </a:ln>
        <a:effectLst/>
      </c:spPr>
    </c:plotArea>
    <c:plotVisOnly val="1"/>
    <c:dispBlanksAs val="gap"/>
    <c:showDLblsOverMax val="0"/>
  </c:chart>
  <c:spPr>
    <a:solidFill>
      <a:schemeClr val="accent2">
        <a:lumMod val="20000"/>
        <a:lumOff val="80000"/>
      </a:schemeClr>
    </a:solid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0"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p>
      </c:txPr>
    </c:title>
    <c:autoTitleDeleted val="0"/>
    <c:plotArea>
      <c:layout/>
      <c:lineChart>
        <c:grouping val="standard"/>
        <c:varyColors val="0"/>
        <c:ser>
          <c:idx val="0"/>
          <c:order val="0"/>
          <c:tx>
            <c:strRef>
              <c:f>Sheet1!$B$1</c:f>
              <c:strCache>
                <c:ptCount val="1"/>
                <c:pt idx="0">
                  <c:v>酒精30s</c:v>
                </c:pt>
              </c:strCache>
            </c:strRef>
          </c:tx>
          <c:spPr>
            <a:ln w="28575" cap="rnd">
              <a:solidFill>
                <a:schemeClr val="accent2"/>
              </a:solidFill>
              <a:round/>
            </a:ln>
            <a:effectLst/>
          </c:spPr>
          <c:marker>
            <c:symbol val="none"/>
          </c:marker>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Sheet1!$B$2:$B$9</c:f>
              <c:numCache>
                <c:formatCode>0.00%</c:formatCode>
                <c:ptCount val="8"/>
                <c:pt idx="0">
                  <c:v>0.143</c:v>
                </c:pt>
                <c:pt idx="1" c:formatCode="0%">
                  <c:v>0</c:v>
                </c:pt>
                <c:pt idx="2">
                  <c:v>0.339</c:v>
                </c:pt>
                <c:pt idx="3">
                  <c:v>0.132</c:v>
                </c:pt>
                <c:pt idx="4">
                  <c:v>0.439</c:v>
                </c:pt>
                <c:pt idx="5">
                  <c:v>0.596</c:v>
                </c:pt>
                <c:pt idx="6">
                  <c:v>0.508</c:v>
                </c:pt>
                <c:pt idx="7" c:formatCode="0%">
                  <c:v>1</c:v>
                </c:pt>
              </c:numCache>
            </c:numRef>
          </c:val>
          <c:smooth val="0"/>
        </c:ser>
        <c:ser>
          <c:idx val="1"/>
          <c:order val="1"/>
          <c:tx>
            <c:strRef>
              <c:f>Sheet1!$C$1</c:f>
              <c:strCache>
                <c:ptCount val="1"/>
                <c:pt idx="0">
                  <c:v>酒精60s</c:v>
                </c:pt>
              </c:strCache>
            </c:strRef>
          </c:tx>
          <c:spPr>
            <a:ln w="28575" cap="rnd">
              <a:solidFill>
                <a:schemeClr val="accent4"/>
              </a:solidFill>
              <a:round/>
            </a:ln>
            <a:effectLst/>
          </c:spPr>
          <c:marker>
            <c:symbol val="none"/>
          </c:marker>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Sheet1!$C$2:$C$9</c:f>
              <c:numCache>
                <c:formatCode>0.00%</c:formatCode>
                <c:ptCount val="8"/>
                <c:pt idx="0">
                  <c:v>0.199</c:v>
                </c:pt>
                <c:pt idx="1">
                  <c:v>-0.0696</c:v>
                </c:pt>
                <c:pt idx="2">
                  <c:v>0.357</c:v>
                </c:pt>
                <c:pt idx="3">
                  <c:v>0.292</c:v>
                </c:pt>
                <c:pt idx="4">
                  <c:v>0.383</c:v>
                </c:pt>
                <c:pt idx="5">
                  <c:v>0.759</c:v>
                </c:pt>
                <c:pt idx="6">
                  <c:v>0.714</c:v>
                </c:pt>
                <c:pt idx="7" c:formatCode="0%">
                  <c:v>1</c:v>
                </c:pt>
              </c:numCache>
            </c:numRef>
          </c:val>
          <c:smooth val="0"/>
        </c:ser>
        <c:ser>
          <c:idx val="2"/>
          <c:order val="2"/>
          <c:tx>
            <c:strRef>
              <c:f>Sheet1!$D$1</c:f>
              <c:strCache>
                <c:ptCount val="1"/>
                <c:pt idx="0">
                  <c:v>酒精90s</c:v>
                </c:pt>
              </c:strCache>
            </c:strRef>
          </c:tx>
          <c:spPr>
            <a:ln w="28575" cap="rnd">
              <a:solidFill>
                <a:schemeClr val="accent6"/>
              </a:solidFill>
              <a:round/>
            </a:ln>
            <a:effectLst/>
          </c:spPr>
          <c:marker>
            <c:symbol val="none"/>
          </c:marker>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Sheet1!$D$2:$D$9</c:f>
              <c:numCache>
                <c:formatCode>0.00%</c:formatCode>
                <c:ptCount val="8"/>
                <c:pt idx="0">
                  <c:v>0.437</c:v>
                </c:pt>
                <c:pt idx="1">
                  <c:v>0.108</c:v>
                </c:pt>
                <c:pt idx="2">
                  <c:v>0.339</c:v>
                </c:pt>
                <c:pt idx="3">
                  <c:v>0.364</c:v>
                </c:pt>
                <c:pt idx="4">
                  <c:v>0.492</c:v>
                </c:pt>
                <c:pt idx="5">
                  <c:v>0.729</c:v>
                </c:pt>
                <c:pt idx="6">
                  <c:v>0.766</c:v>
                </c:pt>
                <c:pt idx="7" c:formatCode="0%">
                  <c:v>1</c:v>
                </c:pt>
              </c:numCache>
            </c:numRef>
          </c:val>
          <c:smooth val="0"/>
        </c:ser>
        <c:ser>
          <c:idx val="3"/>
          <c:order val="3"/>
          <c:tx>
            <c:strRef>
              <c:f>Sheet1!$E$1</c:f>
              <c:strCache>
                <c:ptCount val="1"/>
                <c:pt idx="0">
                  <c:v>酒精120s</c:v>
                </c:pt>
              </c:strCache>
            </c:strRef>
          </c:tx>
          <c:spPr>
            <a:ln w="28575" cap="rnd">
              <a:solidFill>
                <a:schemeClr val="accent2">
                  <a:lumMod val="60000"/>
                </a:schemeClr>
              </a:solidFill>
              <a:round/>
            </a:ln>
            <a:effectLst/>
          </c:spPr>
          <c:marker>
            <c:symbol val="none"/>
          </c:marker>
          <c:dLbls>
            <c:delete val="1"/>
          </c:dLbls>
          <c:cat>
            <c:numRef>
              <c:f>Sheet1!$A$2:$A$9</c:f>
              <c:numCache>
                <c:formatCode>0%</c:formatCode>
                <c:ptCount val="8"/>
                <c:pt idx="0" c:formatCode="0%">
                  <c:v>0.01</c:v>
                </c:pt>
                <c:pt idx="1" c:formatCode="0%">
                  <c:v>0.02</c:v>
                </c:pt>
                <c:pt idx="2" c:formatCode="0%">
                  <c:v>0.04</c:v>
                </c:pt>
                <c:pt idx="3" c:formatCode="0%">
                  <c:v>0.06</c:v>
                </c:pt>
                <c:pt idx="4" c:formatCode="0%">
                  <c:v>0.08</c:v>
                </c:pt>
                <c:pt idx="5" c:formatCode="0%">
                  <c:v>0.1</c:v>
                </c:pt>
                <c:pt idx="6" c:formatCode="0%">
                  <c:v>0.12</c:v>
                </c:pt>
                <c:pt idx="7" c:formatCode="0%">
                  <c:v>0.14</c:v>
                </c:pt>
              </c:numCache>
            </c:numRef>
          </c:cat>
          <c:val>
            <c:numRef>
              <c:f>Sheet1!$E$2:$E$9</c:f>
              <c:numCache>
                <c:formatCode>0.00%</c:formatCode>
                <c:ptCount val="8"/>
                <c:pt idx="0">
                  <c:v>0.403</c:v>
                </c:pt>
                <c:pt idx="1" c:formatCode="0%">
                  <c:v>0.19</c:v>
                </c:pt>
                <c:pt idx="2">
                  <c:v>0.339</c:v>
                </c:pt>
                <c:pt idx="3">
                  <c:v>0.369</c:v>
                </c:pt>
                <c:pt idx="4">
                  <c:v>0.483</c:v>
                </c:pt>
                <c:pt idx="5">
                  <c:v>0.827</c:v>
                </c:pt>
                <c:pt idx="6">
                  <c:v>0.844</c:v>
                </c:pt>
                <c:pt idx="7" c:formatCode="0%">
                  <c:v>1</c:v>
                </c:pt>
              </c:numCache>
            </c:numRef>
          </c:val>
          <c:smooth val="0"/>
        </c:ser>
        <c:dLbls>
          <c:showLegendKey val="0"/>
          <c:showVal val="0"/>
          <c:showCatName val="0"/>
          <c:showSerName val="0"/>
          <c:showPercent val="0"/>
          <c:showBubbleSize val="0"/>
        </c:dLbls>
        <c:marker val="0"/>
        <c:smooth val="0"/>
        <c:axId val="749118406"/>
        <c:axId val="619800019"/>
      </c:lineChart>
      <c:catAx>
        <c:axId val="74911840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19800019"/>
        <c:crosses val="autoZero"/>
        <c:auto val="1"/>
        <c:lblAlgn val="ctr"/>
        <c:lblOffset val="100"/>
        <c:noMultiLvlLbl val="0"/>
      </c:catAx>
      <c:valAx>
        <c:axId val="61980001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749118406"/>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accent1">
        <a:lumMod val="20000"/>
        <a:lumOff val="80000"/>
      </a:schemeClr>
    </a:solid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页眉占位符 49153"/>
          <p:cNvSpPr>
            <a:spLocks noGrp="1"/>
          </p:cNvSpPr>
          <p:nvPr>
            <p:ph type="hdr" sz="quarter"/>
          </p:nvPr>
        </p:nvSpPr>
        <p:spPr>
          <a:xfrm>
            <a:off x="0" y="0"/>
            <a:ext cx="2971800" cy="457200"/>
          </a:xfrm>
          <a:prstGeom prst="rect">
            <a:avLst/>
          </a:prstGeom>
          <a:noFill/>
          <a:ln w="9525">
            <a:noFill/>
          </a:ln>
        </p:spPr>
        <p:txBody>
          <a:bodyPr anchor="t" anchorCtr="0"/>
          <a:lstStyle>
            <a:lvl1pPr marL="0" lvl="0" indent="0" algn="l" defTabSz="914400" rtl="0" eaLnBrk="1" fontAlgn="base" latinLnBrk="0" hangingPunct="1">
              <a:lnSpc>
                <a:spcPct val="100000"/>
              </a:lnSpc>
              <a:spcBef>
                <a:spcPct val="0"/>
              </a:spcBef>
              <a:spcAft>
                <a:spcPct val="0"/>
              </a:spcAft>
              <a:buClrTx/>
              <a:buSzTx/>
              <a:buFontTx/>
              <a:buNone/>
              <a:defRPr lang="zh-CN" altLang="en-US" sz="1200" b="0" i="0" u="none" kern="1200" baseline="0" noProof="1">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31747" name="日期占位符 49154"/>
          <p:cNvSpPr>
            <a:spLocks noGrp="1"/>
          </p:cNvSpPr>
          <p:nvPr>
            <p:ph type="dt" idx="1"/>
          </p:nvPr>
        </p:nvSpPr>
        <p:spPr>
          <a:xfrm>
            <a:off x="3884613" y="0"/>
            <a:ext cx="2971800" cy="457200"/>
          </a:xfrm>
          <a:prstGeom prst="rect">
            <a:avLst/>
          </a:prstGeom>
          <a:noFill/>
          <a:ln w="9525">
            <a:noFill/>
          </a:ln>
        </p:spPr>
        <p:txBody>
          <a:bodyPr anchor="t" anchorCtr="0"/>
          <a:lstStyle>
            <a:lvl1pPr marL="0" lvl="0" indent="0" algn="r" defTabSz="914400" rtl="0" eaLnBrk="1" fontAlgn="base" latinLnBrk="0" hangingPunct="1">
              <a:lnSpc>
                <a:spcPct val="100000"/>
              </a:lnSpc>
              <a:spcBef>
                <a:spcPct val="0"/>
              </a:spcBef>
              <a:spcAft>
                <a:spcPct val="0"/>
              </a:spcAft>
              <a:buClrTx/>
              <a:buSzTx/>
              <a:buFontTx/>
              <a:buNone/>
              <a:defRPr lang="zh-CN" altLang="en-US" sz="1200" b="0" i="0" u="none" kern="1200" baseline="0" noProof="1">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100" name="幻灯片图像占位符 49155"/>
          <p:cNvSpPr>
            <a:spLocks noGrp="1" noRot="1" noChangeAspect="1"/>
          </p:cNvSpPr>
          <p:nvPr>
            <p:ph type="sldImg" idx="6"/>
          </p:nvPr>
        </p:nvSpPr>
        <p:spPr>
          <a:xfrm>
            <a:off x="381000" y="685800"/>
            <a:ext cx="6096000" cy="3429000"/>
          </a:xfrm>
          <a:prstGeom prst="rect">
            <a:avLst/>
          </a:prstGeom>
          <a:noFill/>
          <a:ln w="9525" cap="flat" cmpd="sng">
            <a:solidFill>
              <a:srgbClr val="000000"/>
            </a:solidFill>
            <a:prstDash val="solid"/>
            <a:round/>
            <a:headEnd type="none" w="med" len="med"/>
            <a:tailEnd type="none" w="med" len="med"/>
          </a:ln>
        </p:spPr>
      </p:sp>
      <p:sp>
        <p:nvSpPr>
          <p:cNvPr id="6149" name="文本占位符 49156"/>
          <p:cNvSpPr>
            <a:spLocks noGrp="1" noChangeArrowheads="1"/>
          </p:cNvSpPr>
          <p:nvPr>
            <p:ph type="body" sz="quarter" idx="4294967295"/>
          </p:nvPr>
        </p:nvSpPr>
        <p:spPr bwMode="auto">
          <a:xfrm>
            <a:off x="685800" y="4343400"/>
            <a:ext cx="5486400" cy="4114800"/>
          </a:xfrm>
          <a:prstGeom prst="rect">
            <a:avLst/>
          </a:prstGeom>
          <a:noFill/>
          <a:ln>
            <a:noFill/>
          </a:ln>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31750" name="页脚占位符 49157"/>
          <p:cNvSpPr>
            <a:spLocks noGrp="1"/>
          </p:cNvSpPr>
          <p:nvPr>
            <p:ph type="ftr" sz="quarter" idx="4"/>
          </p:nvPr>
        </p:nvSpPr>
        <p:spPr>
          <a:xfrm>
            <a:off x="0" y="8685213"/>
            <a:ext cx="2971800" cy="457200"/>
          </a:xfrm>
          <a:prstGeom prst="rect">
            <a:avLst/>
          </a:prstGeom>
          <a:noFill/>
          <a:ln w="9525">
            <a:noFill/>
          </a:ln>
        </p:spPr>
        <p:txBody>
          <a:bodyPr anchor="b" anchorCtr="0"/>
          <a:lstStyle>
            <a:lvl1pPr marL="0" lvl="0" indent="0" algn="l" defTabSz="914400" rtl="0" eaLnBrk="1" fontAlgn="base" latinLnBrk="0" hangingPunct="1">
              <a:lnSpc>
                <a:spcPct val="100000"/>
              </a:lnSpc>
              <a:spcBef>
                <a:spcPct val="0"/>
              </a:spcBef>
              <a:spcAft>
                <a:spcPct val="0"/>
              </a:spcAft>
              <a:buClrTx/>
              <a:buSzTx/>
              <a:buFontTx/>
              <a:buNone/>
              <a:defRPr lang="zh-CN" altLang="en-US" sz="1200" b="0" i="0" u="none" kern="1200" baseline="0" noProof="1">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lang="zh-CN" altLang="en-US" sz="2400" b="0" i="0" u="none" kern="1200" baseline="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31751" name="灯片编号占位符 49158"/>
          <p:cNvSpPr>
            <a:spLocks noGrp="1"/>
          </p:cNvSpPr>
          <p:nvPr>
            <p:ph type="sldNum" sz="quarter" idx="5"/>
          </p:nvPr>
        </p:nvSpPr>
        <p:spPr>
          <a:xfrm>
            <a:off x="3884613" y="8685213"/>
            <a:ext cx="2971800" cy="457200"/>
          </a:xfrm>
          <a:prstGeom prst="rect">
            <a:avLst/>
          </a:prstGeom>
          <a:noFill/>
          <a:ln w="9525">
            <a:noFill/>
          </a:ln>
        </p:spPr>
        <p:txBody>
          <a:bodyPr vert="horz" wrap="square" lIns="91440" tIns="45720" rIns="91440" bIns="45720" numCol="1" anchor="b" anchorCtr="0" compatLnSpc="1"/>
          <a:lstStyle/>
          <a:p>
            <a:pPr lvl="0" algn="r" eaLnBrk="1" hangingPunct="1"/>
            <a:fld id="{9A0DB2DC-4C9A-4742-B13C-FB6460FD3503}" type="slidenum">
              <a:rPr lang="zh-CN" altLang="en-US" sz="1200">
                <a:latin typeface="Calibri" panose="020F0502020204030204" pitchFamily="34" charset="0"/>
              </a:rPr>
            </a:fld>
            <a:endParaRPr lang="zh-CN" altLang="en-US" sz="120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Arial" panose="020B0604020202020204" pitchFamily="34" charset="0"/>
      </a:defRPr>
    </a:lvl1pPr>
    <a:lvl2pPr lvl="1" algn="l" rtl="0" fontAlgn="base">
      <a:spcBef>
        <a:spcPct val="0"/>
      </a:spcBef>
      <a:spcAft>
        <a:spcPct val="0"/>
      </a:spcAft>
      <a:defRPr sz="1200" kern="1200">
        <a:solidFill>
          <a:schemeClr val="tx1"/>
        </a:solidFill>
        <a:latin typeface="Arial" panose="020B0604020202020204" pitchFamily="34" charset="0"/>
      </a:defRPr>
    </a:lvl2pPr>
    <a:lvl3pPr lvl="2" algn="l" rtl="0" fontAlgn="base">
      <a:spcBef>
        <a:spcPct val="0"/>
      </a:spcBef>
      <a:spcAft>
        <a:spcPct val="0"/>
      </a:spcAft>
      <a:defRPr sz="1200" kern="1200">
        <a:solidFill>
          <a:schemeClr val="tx1"/>
        </a:solidFill>
        <a:latin typeface="Arial" panose="020B0604020202020204" pitchFamily="34" charset="0"/>
      </a:defRPr>
    </a:lvl3pPr>
    <a:lvl4pPr lvl="3" algn="l" rtl="0" fontAlgn="base">
      <a:spcBef>
        <a:spcPct val="0"/>
      </a:spcBef>
      <a:spcAft>
        <a:spcPct val="0"/>
      </a:spcAft>
      <a:defRPr sz="1200" kern="1200">
        <a:solidFill>
          <a:schemeClr val="tx1"/>
        </a:solidFill>
        <a:latin typeface="Arial" panose="020B0604020202020204" pitchFamily="34" charset="0"/>
      </a:defRPr>
    </a:lvl4pPr>
    <a:lvl5pPr lvl="4" algn="l" rtl="0" fontAlgn="base">
      <a:spcBef>
        <a:spcPct val="0"/>
      </a:spcBef>
      <a:spcAft>
        <a:spcPct val="0"/>
      </a:spcAft>
      <a:defRPr sz="1200" kern="1200">
        <a:solidFill>
          <a:schemeClr val="tx1"/>
        </a:solidFill>
        <a:latin typeface="Arial" panose="020B0604020202020204" pitchFamily="34" charset="0"/>
      </a:defRPr>
    </a:lvl5pPr>
    <a:lvl6pPr marL="2286000" lvl="5">
      <a:defRPr sz="1200" kern="1200"/>
    </a:lvl6pPr>
    <a:lvl7pPr marL="2743200" lvl="6">
      <a:defRPr sz="1200" kern="1200"/>
    </a:lvl7pPr>
    <a:lvl8pPr marL="3200400" lvl="7">
      <a:defRPr sz="1200" kern="1200"/>
    </a:lvl8pPr>
    <a:lvl9pPr marL="3657600" lvl="8">
      <a:defRPr sz="1200" kern="1200"/>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ln>
            <a:miter lim="800000"/>
          </a:ln>
        </p:spPr>
      </p:sp>
      <p:sp>
        <p:nvSpPr>
          <p:cNvPr id="7171" name="备注占位符 2"/>
          <p:cNvSpPr>
            <a:spLocks noGrp="1"/>
          </p:cNvSpPr>
          <p:nvPr>
            <p:ph type="body" idx="1"/>
          </p:nvPr>
        </p:nvSpPr>
        <p:spPr/>
        <p:txBody>
          <a:bodyPr wrap="square" lIns="91440" tIns="45720" rIns="91440" bIns="45720" anchor="t" anchorCtr="0"/>
          <a:lstStyle/>
          <a:p>
            <a:pPr lvl="0" eaLnBrk="1" hangingPunct="1">
              <a:spcBef>
                <a:spcPct val="30000"/>
              </a:spcBef>
            </a:pPr>
            <a:endParaRPr lang="zh-CN" altLang="en-US">
              <a:latin typeface="Times New Roman" panose="02020603050405020304" pitchFamily="18" charset="0"/>
              <a:ea typeface="宋体" panose="02010600030101010101" pitchFamily="2" charset="-122"/>
            </a:endParaRPr>
          </a:p>
        </p:txBody>
      </p:sp>
      <p:sp>
        <p:nvSpPr>
          <p:cNvPr id="7172" name="灯片编号占位符 3"/>
          <p:cNvSpPr txBox="1">
            <a:spLocks noGrp="1"/>
          </p:cNvSpPr>
          <p:nvPr>
            <p:ph type="sldNum" sz="quarter" idx="10"/>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a:solidFill>
                  <a:srgbClr val="000000"/>
                </a:solidFill>
                <a:latin typeface="等线" panose="02010600030101010101" pitchFamily="2" charset="-122"/>
                <a:ea typeface="等线" panose="02010600030101010101" pitchFamily="2" charset="-122"/>
              </a:rPr>
            </a:fld>
            <a:endParaRPr lang="zh-CN" altLang="en-US" sz="120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ags" Target="../tags/tag11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tags" Target="../tags/tag112.xml"/><Relationship Id="rId19" Type="http://schemas.openxmlformats.org/officeDocument/2006/relationships/tags" Target="../tags/tag129.xml"/><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0" Type="http://schemas.openxmlformats.org/officeDocument/2006/relationships/tags" Target="../tags/tag14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3" Type="http://schemas.openxmlformats.org/officeDocument/2006/relationships/tags" Target="../tags/tag188.xml"/><Relationship Id="rId12" Type="http://schemas.openxmlformats.org/officeDocument/2006/relationships/tags" Target="../tags/tag187.xml"/><Relationship Id="rId11" Type="http://schemas.openxmlformats.org/officeDocument/2006/relationships/tags" Target="../tags/tag186.xml"/><Relationship Id="rId10" Type="http://schemas.openxmlformats.org/officeDocument/2006/relationships/tags" Target="../tags/tag18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60766" y="-4"/>
            <a:ext cx="9083234" cy="5143505"/>
            <a:chOff x="81021" y="-6"/>
            <a:chExt cx="12110979" cy="6858006"/>
          </a:xfrm>
        </p:grpSpPr>
        <p:sp>
          <p:nvSpPr>
            <p:cNvPr id="9" name="等腰三角形 8"/>
            <p:cNvSpPr/>
            <p:nvPr userDrawn="1">
              <p:custDataLst>
                <p:tags r:id="rId3"/>
              </p:custDataLst>
            </p:nvPr>
          </p:nvSpPr>
          <p:spPr>
            <a:xfrm rot="10800000">
              <a:off x="81021" y="-5"/>
              <a:ext cx="2916822" cy="1296370"/>
            </a:xfrm>
            <a:prstGeom prst="triangle">
              <a:avLst>
                <a:gd name="adj" fmla="val 816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10" name="等腰三角形 9"/>
            <p:cNvSpPr/>
            <p:nvPr userDrawn="1">
              <p:custDataLst>
                <p:tags r:id="rId4"/>
              </p:custDataLst>
            </p:nvPr>
          </p:nvSpPr>
          <p:spPr>
            <a:xfrm rot="10800000">
              <a:off x="81023" y="-6"/>
              <a:ext cx="5694744" cy="1470581"/>
            </a:xfrm>
            <a:prstGeom prst="triangle">
              <a:avLst>
                <a:gd name="adj" fmla="val 6665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11" name="等腰三角形 10"/>
            <p:cNvSpPr/>
            <p:nvPr userDrawn="1">
              <p:custDataLst>
                <p:tags r:id="rId5"/>
              </p:custDataLst>
            </p:nvPr>
          </p:nvSpPr>
          <p:spPr>
            <a:xfrm rot="10800000">
              <a:off x="81023" y="-4"/>
              <a:ext cx="4949072" cy="1470581"/>
            </a:xfrm>
            <a:prstGeom prst="triangle">
              <a:avLst>
                <a:gd name="adj" fmla="val 6179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cxnSp>
          <p:nvCxnSpPr>
            <p:cNvPr id="12" name="直接连接符 11"/>
            <p:cNvCxnSpPr/>
            <p:nvPr userDrawn="1">
              <p:custDataLst>
                <p:tags r:id="rId6"/>
              </p:custDataLst>
            </p:nvPr>
          </p:nvCxnSpPr>
          <p:spPr>
            <a:xfrm flipH="1">
              <a:off x="2745581" y="5690396"/>
              <a:ext cx="1235076" cy="1136646"/>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custDataLst>
                <p:tags r:id="rId7"/>
              </p:custDataLst>
            </p:nvPr>
          </p:nvCxnSpPr>
          <p:spPr>
            <a:xfrm>
              <a:off x="3981450" y="5690396"/>
              <a:ext cx="1847850" cy="114356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4" name="等腰三角形 13"/>
            <p:cNvSpPr/>
            <p:nvPr userDrawn="1">
              <p:custDataLst>
                <p:tags r:id="rId8"/>
              </p:custDataLst>
            </p:nvPr>
          </p:nvSpPr>
          <p:spPr>
            <a:xfrm>
              <a:off x="3048000" y="5867400"/>
              <a:ext cx="2682240" cy="990600"/>
            </a:xfrm>
            <a:prstGeom prst="triangle">
              <a:avLst>
                <a:gd name="adj" fmla="val 400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15" name="等腰三角形 14"/>
            <p:cNvSpPr/>
            <p:nvPr userDrawn="1">
              <p:custDataLst>
                <p:tags r:id="rId9"/>
              </p:custDataLst>
            </p:nvPr>
          </p:nvSpPr>
          <p:spPr>
            <a:xfrm>
              <a:off x="975359" y="5928360"/>
              <a:ext cx="2773681" cy="929640"/>
            </a:xfrm>
            <a:prstGeom prst="triangle">
              <a:avLst>
                <a:gd name="adj" fmla="val 6181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solidFill>
                  <a:schemeClr val="lt1"/>
                </a:solidFill>
              </a:endParaRPr>
            </a:p>
          </p:txBody>
        </p:sp>
        <p:cxnSp>
          <p:nvCxnSpPr>
            <p:cNvPr id="19" name="直接连接符 18"/>
            <p:cNvCxnSpPr/>
            <p:nvPr userDrawn="1">
              <p:custDataLst>
                <p:tags r:id="rId10"/>
              </p:custDataLst>
            </p:nvPr>
          </p:nvCxnSpPr>
          <p:spPr>
            <a:xfrm flipH="1" flipV="1">
              <a:off x="8577073" y="4187919"/>
              <a:ext cx="2506178" cy="2658525"/>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11"/>
              </p:custDataLst>
            </p:nvPr>
          </p:nvCxnSpPr>
          <p:spPr>
            <a:xfrm flipV="1">
              <a:off x="11083251" y="5522042"/>
              <a:ext cx="1089699" cy="1326432"/>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2"/>
              </p:custDataLst>
            </p:nvPr>
          </p:nvCxnSpPr>
          <p:spPr>
            <a:xfrm flipH="1">
              <a:off x="8596123" y="30956"/>
              <a:ext cx="2506178" cy="415775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3"/>
              </p:custDataLst>
            </p:nvPr>
          </p:nvCxnSpPr>
          <p:spPr>
            <a:xfrm>
              <a:off x="11102301" y="27781"/>
              <a:ext cx="1089699" cy="2074452"/>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custDataLst>
                <p:tags r:id="rId14"/>
              </p:custDataLst>
            </p:nvPr>
          </p:nvCxnSpPr>
          <p:spPr>
            <a:xfrm>
              <a:off x="6707981" y="4192278"/>
              <a:ext cx="5484019" cy="0"/>
            </a:xfrm>
            <a:prstGeom prst="line">
              <a:avLst/>
            </a:prstGeom>
            <a:ln w="635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等腰三角形 23"/>
            <p:cNvSpPr/>
            <p:nvPr userDrawn="1">
              <p:custDataLst>
                <p:tags r:id="rId15"/>
              </p:custDataLst>
            </p:nvPr>
          </p:nvSpPr>
          <p:spPr>
            <a:xfrm>
              <a:off x="6720840" y="975360"/>
              <a:ext cx="4899660" cy="3187065"/>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25" name="等腰三角形 24"/>
            <p:cNvSpPr/>
            <p:nvPr userDrawn="1">
              <p:custDataLst>
                <p:tags r:id="rId16"/>
              </p:custDataLst>
            </p:nvPr>
          </p:nvSpPr>
          <p:spPr>
            <a:xfrm>
              <a:off x="6713583" y="975360"/>
              <a:ext cx="4899660" cy="3187065"/>
            </a:xfrm>
            <a:prstGeom prst="triangle">
              <a:avLst>
                <a:gd name="adj" fmla="val 32263"/>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26" name="等腰三角形 25"/>
            <p:cNvSpPr/>
            <p:nvPr userDrawn="1">
              <p:custDataLst>
                <p:tags r:id="rId17"/>
              </p:custDataLst>
            </p:nvPr>
          </p:nvSpPr>
          <p:spPr>
            <a:xfrm flipV="1">
              <a:off x="6713583" y="4226354"/>
              <a:ext cx="4899660" cy="2019664"/>
            </a:xfrm>
            <a:prstGeom prst="triangle">
              <a:avLst>
                <a:gd name="adj" fmla="val 5030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27" name="等腰三角形 26"/>
            <p:cNvSpPr/>
            <p:nvPr userDrawn="1">
              <p:custDataLst>
                <p:tags r:id="rId18"/>
              </p:custDataLst>
            </p:nvPr>
          </p:nvSpPr>
          <p:spPr>
            <a:xfrm flipV="1">
              <a:off x="6713583" y="4226354"/>
              <a:ext cx="4899660" cy="2019664"/>
            </a:xfrm>
            <a:prstGeom prst="triangle">
              <a:avLst>
                <a:gd name="adj" fmla="val 3226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grpSp>
      <p:sp>
        <p:nvSpPr>
          <p:cNvPr id="16" name="日期占位符 15"/>
          <p:cNvSpPr>
            <a:spLocks noGrp="1"/>
          </p:cNvSpPr>
          <p:nvPr>
            <p:ph type="dt" sz="half" idx="10"/>
            <p:custDataLst>
              <p:tags r:id="rId1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18" name="灯片编号占位符 17"/>
          <p:cNvSpPr>
            <a:spLocks noGrp="1"/>
          </p:cNvSpPr>
          <p:nvPr>
            <p:ph type="sldNum" sz="quarter" idx="12"/>
            <p:custDataLst>
              <p:tags r:id="rId2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ctrTitle" idx="13" hasCustomPrompt="1"/>
            <p:custDataLst>
              <p:tags r:id="rId22"/>
            </p:custDataLst>
          </p:nvPr>
        </p:nvSpPr>
        <p:spPr>
          <a:xfrm>
            <a:off x="521885" y="1656387"/>
            <a:ext cx="4464389" cy="1134438"/>
          </a:xfrm>
        </p:spPr>
        <p:txBody>
          <a:bodyPr vert="horz" wrap="square" lIns="90000" tIns="46800" rIns="90000" bIns="46800" anchor="b" anchorCtr="0">
            <a:normAutofit/>
          </a:bodyPr>
          <a:lstStyle>
            <a:lvl1pPr marL="0" marR="0" indent="0" algn="l" defTabSz="914400" rtl="0" eaLnBrk="1" fontAlgn="auto" latinLnBrk="0" hangingPunct="1">
              <a:lnSpc>
                <a:spcPct val="100000"/>
              </a:lnSpc>
              <a:spcBef>
                <a:spcPct val="0"/>
              </a:spcBef>
              <a:spcAft>
                <a:spcPct val="0"/>
              </a:spcAft>
              <a:buClrTx/>
              <a:buSzPts val="5400"/>
              <a:buFont typeface="Arial" panose="020B0604020202020204" pitchFamily="34" charset="0"/>
              <a:buNone/>
              <a:defRPr sz="4500" b="0" spc="6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4" name="文本占位符 3"/>
          <p:cNvSpPr>
            <a:spLocks noGrp="1"/>
          </p:cNvSpPr>
          <p:nvPr>
            <p:ph type="body" sz="quarter" idx="14" hasCustomPrompt="1"/>
            <p:custDataLst>
              <p:tags r:id="rId23"/>
            </p:custDataLst>
          </p:nvPr>
        </p:nvSpPr>
        <p:spPr>
          <a:xfrm>
            <a:off x="526931" y="3544019"/>
            <a:ext cx="1860947" cy="435769"/>
          </a:xfrm>
        </p:spPr>
        <p:txBody>
          <a:bodyPr anchor="ctr">
            <a:noAutofit/>
          </a:bodyPr>
          <a:lstStyle>
            <a:lvl1pPr marL="0" indent="0" algn="l">
              <a:buNone/>
              <a:defRPr sz="1800">
                <a:solidFill>
                  <a:schemeClr val="tx1">
                    <a:lumMod val="85000"/>
                    <a:lumOff val="15000"/>
                  </a:schemeClr>
                </a:solidFill>
              </a:defRPr>
            </a:lvl1pPr>
          </a:lstStyle>
          <a:p>
            <a:pPr lvl="0"/>
            <a:r>
              <a:rPr lang="zh-CN" altLang="en-US"/>
              <a:t>编辑副标题</a:t>
            </a:r>
            <a:endParaRPr lang="zh-CN" altLang="en-US"/>
          </a:p>
        </p:txBody>
      </p:sp>
      <p:sp>
        <p:nvSpPr>
          <p:cNvPr id="28" name="文本占位符 3"/>
          <p:cNvSpPr>
            <a:spLocks noGrp="1"/>
          </p:cNvSpPr>
          <p:nvPr>
            <p:ph type="body" sz="quarter" idx="15" hasCustomPrompt="1"/>
            <p:custDataLst>
              <p:tags r:id="rId24"/>
            </p:custDataLst>
          </p:nvPr>
        </p:nvSpPr>
        <p:spPr>
          <a:xfrm>
            <a:off x="2559269" y="3544019"/>
            <a:ext cx="1860947" cy="435769"/>
          </a:xfrm>
        </p:spPr>
        <p:txBody>
          <a:bodyPr anchor="ctr">
            <a:noAutofit/>
          </a:bodyPr>
          <a:lstStyle>
            <a:lvl1pPr marL="0" indent="0" algn="l">
              <a:buNone/>
              <a:defRPr sz="1800">
                <a:solidFill>
                  <a:schemeClr val="tx1">
                    <a:lumMod val="85000"/>
                    <a:lumOff val="15000"/>
                  </a:schemeClr>
                </a:solidFill>
              </a:defRPr>
            </a:lvl1pPr>
          </a:lstStyle>
          <a:p>
            <a:pPr lvl="0"/>
            <a:r>
              <a:rPr lang="zh-CN" altLang="en-US"/>
              <a:t>编辑副标题</a:t>
            </a:r>
            <a:endParaRPr lang="zh-CN" altLang="en-US"/>
          </a:p>
        </p:txBody>
      </p:sp>
      <p:sp>
        <p:nvSpPr>
          <p:cNvPr id="7" name="文本占位符 6"/>
          <p:cNvSpPr>
            <a:spLocks noGrp="1"/>
          </p:cNvSpPr>
          <p:nvPr>
            <p:ph type="body" sz="quarter" idx="16" hasCustomPrompt="1"/>
            <p:custDataLst>
              <p:tags r:id="rId25"/>
            </p:custDataLst>
          </p:nvPr>
        </p:nvSpPr>
        <p:spPr>
          <a:xfrm>
            <a:off x="521494" y="2928402"/>
            <a:ext cx="4464844" cy="411719"/>
          </a:xfrm>
        </p:spPr>
        <p:txBody>
          <a:bodyPr>
            <a:normAutofit/>
          </a:bodyPr>
          <a:lstStyle>
            <a:lvl1pPr marL="0" indent="0">
              <a:buNone/>
              <a:defRPr sz="1800"/>
            </a:lvl1pPr>
          </a:lstStyle>
          <a:p>
            <a:pPr lvl="0"/>
            <a:r>
              <a:rPr lang="zh-CN" altLang="en-US"/>
              <a:t>单击此处编辑副标题</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14620" y="78581"/>
            <a:ext cx="8925795" cy="201335"/>
            <a:chOff x="152827" y="104775"/>
            <a:chExt cx="11901060" cy="268446"/>
          </a:xfrm>
        </p:grpSpPr>
        <p:sp>
          <p:nvSpPr>
            <p:cNvPr id="10" name="等腰三角形 9"/>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3" name="等腰三角形 12"/>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3" name="日期占位符 2"/>
          <p:cNvSpPr>
            <a:spLocks noGrp="1"/>
          </p:cNvSpPr>
          <p:nvPr>
            <p:ph type="dt" sz="half" idx="10"/>
            <p:custDataLst>
              <p:tags r:id="rId7"/>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502448" y="714381"/>
            <a:ext cx="8139178" cy="4041680"/>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grpSp>
        <p:nvGrpSpPr>
          <p:cNvPr id="26" name="组合 25"/>
          <p:cNvGrpSpPr/>
          <p:nvPr userDrawn="1">
            <p:custDataLst>
              <p:tags r:id="rId2"/>
            </p:custDataLst>
          </p:nvPr>
        </p:nvGrpSpPr>
        <p:grpSpPr>
          <a:xfrm>
            <a:off x="60766" y="-4"/>
            <a:ext cx="9083234" cy="5143505"/>
            <a:chOff x="81021" y="-6"/>
            <a:chExt cx="12110979" cy="6858006"/>
          </a:xfrm>
        </p:grpSpPr>
        <p:sp>
          <p:nvSpPr>
            <p:cNvPr id="8" name="任意多边形 5"/>
            <p:cNvSpPr/>
            <p:nvPr userDrawn="1">
              <p:custDataLst>
                <p:tags r:id="rId3"/>
              </p:custDataLst>
            </p:nvPr>
          </p:nvSpPr>
          <p:spPr>
            <a:xfrm>
              <a:off x="774700" y="2057717"/>
              <a:ext cx="1250950" cy="2742565"/>
            </a:xfrm>
            <a:custGeom>
              <a:avLst/>
              <a:gdLst>
                <a:gd name="connisteX0" fmla="*/ 1885950 w 1896110"/>
                <a:gd name="connsiteY0" fmla="*/ 826135 h 4745355"/>
                <a:gd name="connisteX1" fmla="*/ 1885950 w 1896110"/>
                <a:gd name="connsiteY1" fmla="*/ 0 h 4745355"/>
                <a:gd name="connisteX2" fmla="*/ 0 w 1896110"/>
                <a:gd name="connsiteY2" fmla="*/ 0 h 4745355"/>
                <a:gd name="connisteX3" fmla="*/ 0 w 1896110"/>
                <a:gd name="connsiteY3" fmla="*/ 4745355 h 4745355"/>
                <a:gd name="connisteX4" fmla="*/ 1896110 w 1896110"/>
                <a:gd name="connsiteY4" fmla="*/ 4745355 h 4745355"/>
                <a:gd name="connisteX5" fmla="*/ 1896110 w 1896110"/>
                <a:gd name="connsiteY5" fmla="*/ 4003675 h 47453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6110" h="4745355">
                  <a:moveTo>
                    <a:pt x="1885950" y="826135"/>
                  </a:moveTo>
                  <a:lnTo>
                    <a:pt x="1885950" y="0"/>
                  </a:lnTo>
                  <a:lnTo>
                    <a:pt x="0" y="0"/>
                  </a:lnTo>
                  <a:lnTo>
                    <a:pt x="0" y="4745355"/>
                  </a:lnTo>
                  <a:lnTo>
                    <a:pt x="1896110" y="4745355"/>
                  </a:lnTo>
                  <a:lnTo>
                    <a:pt x="1896110" y="4003675"/>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sp>
          <p:nvSpPr>
            <p:cNvPr id="10" name="等腰三角形 9"/>
            <p:cNvSpPr/>
            <p:nvPr userDrawn="1">
              <p:custDataLst>
                <p:tags r:id="rId4"/>
              </p:custDataLst>
            </p:nvPr>
          </p:nvSpPr>
          <p:spPr>
            <a:xfrm rot="10800000">
              <a:off x="81021" y="-5"/>
              <a:ext cx="2916822" cy="1296370"/>
            </a:xfrm>
            <a:prstGeom prst="triangle">
              <a:avLst>
                <a:gd name="adj" fmla="val 816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5"/>
              </p:custDataLst>
            </p:nvPr>
          </p:nvSpPr>
          <p:spPr>
            <a:xfrm rot="10800000">
              <a:off x="81023" y="-6"/>
              <a:ext cx="5694744" cy="1470581"/>
            </a:xfrm>
            <a:prstGeom prst="triangle">
              <a:avLst>
                <a:gd name="adj" fmla="val 6665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6"/>
              </p:custDataLst>
            </p:nvPr>
          </p:nvSpPr>
          <p:spPr>
            <a:xfrm rot="10800000">
              <a:off x="81023" y="-4"/>
              <a:ext cx="4949072" cy="1470581"/>
            </a:xfrm>
            <a:prstGeom prst="triangle">
              <a:avLst>
                <a:gd name="adj" fmla="val 6179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userDrawn="1">
              <p:custDataLst>
                <p:tags r:id="rId7"/>
              </p:custDataLst>
            </p:nvPr>
          </p:nvCxnSpPr>
          <p:spPr>
            <a:xfrm flipH="1">
              <a:off x="2745581" y="5690396"/>
              <a:ext cx="1235076" cy="1136646"/>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8"/>
              </p:custDataLst>
            </p:nvPr>
          </p:nvCxnSpPr>
          <p:spPr>
            <a:xfrm>
              <a:off x="3981450" y="5690396"/>
              <a:ext cx="1847850" cy="114356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5" name="等腰三角形 14"/>
            <p:cNvSpPr/>
            <p:nvPr userDrawn="1">
              <p:custDataLst>
                <p:tags r:id="rId9"/>
              </p:custDataLst>
            </p:nvPr>
          </p:nvSpPr>
          <p:spPr>
            <a:xfrm>
              <a:off x="3048000" y="5867400"/>
              <a:ext cx="2682240" cy="990600"/>
            </a:xfrm>
            <a:prstGeom prst="triangle">
              <a:avLst>
                <a:gd name="adj" fmla="val 400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等腰三角形 15"/>
            <p:cNvSpPr/>
            <p:nvPr userDrawn="1">
              <p:custDataLst>
                <p:tags r:id="rId10"/>
              </p:custDataLst>
            </p:nvPr>
          </p:nvSpPr>
          <p:spPr>
            <a:xfrm>
              <a:off x="975359" y="5928360"/>
              <a:ext cx="2773681" cy="929640"/>
            </a:xfrm>
            <a:prstGeom prst="triangle">
              <a:avLst>
                <a:gd name="adj" fmla="val 6181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cxnSp>
          <p:nvCxnSpPr>
            <p:cNvPr id="17" name="直接连接符 16"/>
            <p:cNvCxnSpPr/>
            <p:nvPr userDrawn="1">
              <p:custDataLst>
                <p:tags r:id="rId11"/>
              </p:custDataLst>
            </p:nvPr>
          </p:nvCxnSpPr>
          <p:spPr>
            <a:xfrm flipH="1" flipV="1">
              <a:off x="8577073" y="4187919"/>
              <a:ext cx="2506178" cy="2658525"/>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12"/>
              </p:custDataLst>
            </p:nvPr>
          </p:nvCxnSpPr>
          <p:spPr>
            <a:xfrm flipV="1">
              <a:off x="11083251" y="5522042"/>
              <a:ext cx="1089699" cy="1326432"/>
            </a:xfrm>
            <a:prstGeom prst="line">
              <a:avLst/>
            </a:prstGeom>
            <a:ln w="285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custDataLst>
                <p:tags r:id="rId13"/>
              </p:custDataLst>
            </p:nvPr>
          </p:nvCxnSpPr>
          <p:spPr>
            <a:xfrm flipH="1">
              <a:off x="8596123" y="30956"/>
              <a:ext cx="2506178" cy="4157757"/>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14"/>
              </p:custDataLst>
            </p:nvPr>
          </p:nvCxnSpPr>
          <p:spPr>
            <a:xfrm>
              <a:off x="11102301" y="27781"/>
              <a:ext cx="1089699" cy="2074452"/>
            </a:xfrm>
            <a:prstGeom prst="line">
              <a:avLst/>
            </a:prstGeom>
            <a:ln w="381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custDataLst>
                <p:tags r:id="rId15"/>
              </p:custDataLst>
            </p:nvPr>
          </p:nvCxnSpPr>
          <p:spPr>
            <a:xfrm>
              <a:off x="6707981" y="4192278"/>
              <a:ext cx="5484019" cy="0"/>
            </a:xfrm>
            <a:prstGeom prst="line">
              <a:avLst/>
            </a:prstGeom>
            <a:ln w="635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等腰三角形 21"/>
            <p:cNvSpPr/>
            <p:nvPr userDrawn="1">
              <p:custDataLst>
                <p:tags r:id="rId16"/>
              </p:custDataLst>
            </p:nvPr>
          </p:nvSpPr>
          <p:spPr>
            <a:xfrm>
              <a:off x="6720840" y="975360"/>
              <a:ext cx="4899660" cy="3187065"/>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等腰三角形 22"/>
            <p:cNvSpPr/>
            <p:nvPr userDrawn="1">
              <p:custDataLst>
                <p:tags r:id="rId17"/>
              </p:custDataLst>
            </p:nvPr>
          </p:nvSpPr>
          <p:spPr>
            <a:xfrm>
              <a:off x="6713583" y="975360"/>
              <a:ext cx="4899660" cy="3187065"/>
            </a:xfrm>
            <a:prstGeom prst="triangle">
              <a:avLst>
                <a:gd name="adj" fmla="val 32263"/>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等腰三角形 23"/>
            <p:cNvSpPr/>
            <p:nvPr userDrawn="1">
              <p:custDataLst>
                <p:tags r:id="rId18"/>
              </p:custDataLst>
            </p:nvPr>
          </p:nvSpPr>
          <p:spPr>
            <a:xfrm flipV="1">
              <a:off x="6713583" y="4226354"/>
              <a:ext cx="4899660" cy="2019664"/>
            </a:xfrm>
            <a:prstGeom prst="triangle">
              <a:avLst>
                <a:gd name="adj" fmla="val 50303"/>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等腰三角形 24"/>
            <p:cNvSpPr/>
            <p:nvPr userDrawn="1">
              <p:custDataLst>
                <p:tags r:id="rId19"/>
              </p:custDataLst>
            </p:nvPr>
          </p:nvSpPr>
          <p:spPr>
            <a:xfrm flipV="1">
              <a:off x="6713583" y="4226354"/>
              <a:ext cx="4899660" cy="2019664"/>
            </a:xfrm>
            <a:prstGeom prst="triangle">
              <a:avLst>
                <a:gd name="adj" fmla="val 32263"/>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日期占位符 2"/>
          <p:cNvSpPr>
            <a:spLocks noGrp="1"/>
          </p:cNvSpPr>
          <p:nvPr>
            <p:ph type="dt" sz="half" idx="10"/>
            <p:custDataLst>
              <p:tags r:id="rId2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2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23"/>
            </p:custDataLst>
          </p:nvPr>
        </p:nvSpPr>
        <p:spPr>
          <a:xfrm>
            <a:off x="978218" y="2916317"/>
            <a:ext cx="3269933" cy="379334"/>
          </a:xfrm>
        </p:spPr>
        <p:txBody>
          <a:bodyPr vert="horz" wrap="square" lIns="91440" tIns="45720" rIns="91440" bIns="45720" anchor="t" anchorCtr="0">
            <a:normAutofit/>
          </a:bodyPr>
          <a:lstStyle>
            <a:lvl1pPr marL="342900" marR="0" indent="-342900" algn="l" rtl="0" eaLnBrk="1" fontAlgn="auto">
              <a:lnSpc>
                <a:spcPct val="100000"/>
              </a:lnSpc>
              <a:spcBef>
                <a:spcPct val="0"/>
              </a:spcBef>
              <a:spcAft>
                <a:spcPct val="0"/>
              </a:spcAft>
              <a:buClrTx/>
              <a:buSzPts val="2000"/>
              <a:buFont typeface="Arial" panose="020B0604020202020204" pitchFamily="34" charset="0"/>
              <a:buNone/>
              <a:defRPr sz="1500" b="0" spc="200">
                <a:solidFill>
                  <a:schemeClr val="tx1">
                    <a:lumMod val="85000"/>
                    <a:lumOff val="1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ct val="0"/>
              </a:spcBef>
              <a:spcAft>
                <a:spcPct val="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24"/>
            </p:custDataLst>
          </p:nvPr>
        </p:nvSpPr>
        <p:spPr>
          <a:xfrm>
            <a:off x="911543" y="1921907"/>
            <a:ext cx="3269933" cy="879158"/>
          </a:xfr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ct val="0"/>
              </a:spcAft>
              <a:buClrTx/>
              <a:buSzPts val="6600"/>
              <a:buFont typeface="Arial" panose="020B0604020202020204" pitchFamily="34" charset="0"/>
              <a:buNone/>
              <a:defRPr sz="495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2" name="等腰三角形 11"/>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7"/>
            </p:custDataLst>
          </p:nvPr>
        </p:nvSpPr>
        <p:spPr>
          <a:xfrm>
            <a:off x="502412" y="332423"/>
            <a:ext cx="8139178"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19056" y="227857"/>
            <a:ext cx="8705888" cy="4687787"/>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1" name="组合 10"/>
          <p:cNvGrpSpPr/>
          <p:nvPr userDrawn="1">
            <p:custDataLst>
              <p:tags r:id="rId3"/>
            </p:custDataLst>
          </p:nvPr>
        </p:nvGrpSpPr>
        <p:grpSpPr>
          <a:xfrm>
            <a:off x="114620" y="78581"/>
            <a:ext cx="8925795" cy="201335"/>
            <a:chOff x="152827" y="104775"/>
            <a:chExt cx="11901060" cy="268446"/>
          </a:xfrm>
        </p:grpSpPr>
        <p:sp>
          <p:nvSpPr>
            <p:cNvPr id="12" name="等腰三角形 11"/>
            <p:cNvSpPr/>
            <p:nvPr userDrawn="1">
              <p:custDataLst>
                <p:tags r:id="rId4"/>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6"/>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5" name="等腰三角形 14"/>
            <p:cNvSpPr/>
            <p:nvPr userDrawn="1">
              <p:custDataLst>
                <p:tags r:id="rId7"/>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hasCustomPrompt="1"/>
            <p:custDataLst>
              <p:tags r:id="rId8"/>
            </p:custDataLst>
          </p:nvPr>
        </p:nvSpPr>
        <p:spPr>
          <a:xfrm>
            <a:off x="961200" y="936900"/>
            <a:ext cx="7219800" cy="542700"/>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9"/>
            </p:custDataLst>
          </p:nvPr>
        </p:nvSpPr>
        <p:spPr>
          <a:xfrm>
            <a:off x="960835" y="1622700"/>
            <a:ext cx="7219950" cy="2583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3618452"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userDrawn="1">
            <p:custDataLst>
              <p:tags r:id="rId3"/>
            </p:custDataLst>
          </p:nvPr>
        </p:nvGrpSpPr>
        <p:grpSpPr>
          <a:xfrm>
            <a:off x="8718077" y="78581"/>
            <a:ext cx="309524" cy="201335"/>
            <a:chOff x="152827" y="104775"/>
            <a:chExt cx="412698" cy="268446"/>
          </a:xfrm>
        </p:grpSpPr>
        <p:sp>
          <p:nvSpPr>
            <p:cNvPr id="12" name="等腰三角形 11"/>
            <p:cNvSpPr/>
            <p:nvPr userDrawn="1">
              <p:custDataLst>
                <p:tags r:id="rId4"/>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hasCustomPrompt="1"/>
            <p:custDataLst>
              <p:tags r:id="rId6"/>
            </p:custDataLst>
          </p:nvPr>
        </p:nvSpPr>
        <p:spPr>
          <a:xfrm>
            <a:off x="437400" y="577800"/>
            <a:ext cx="2970000" cy="661500"/>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7"/>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440100" y="1323000"/>
            <a:ext cx="2967300" cy="3069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3825900" y="577454"/>
            <a:ext cx="4860000" cy="381595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9144000" cy="199825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2" name="组合 11"/>
          <p:cNvGrpSpPr/>
          <p:nvPr userDrawn="1">
            <p:custDataLst>
              <p:tags r:id="rId3"/>
            </p:custDataLst>
          </p:nvPr>
        </p:nvGrpSpPr>
        <p:grpSpPr>
          <a:xfrm>
            <a:off x="114620" y="78581"/>
            <a:ext cx="8925795" cy="201335"/>
            <a:chOff x="152827" y="104775"/>
            <a:chExt cx="11901060" cy="268446"/>
          </a:xfrm>
        </p:grpSpPr>
        <p:sp>
          <p:nvSpPr>
            <p:cNvPr id="13" name="等腰三角形 12"/>
            <p:cNvSpPr/>
            <p:nvPr userDrawn="1">
              <p:custDataLst>
                <p:tags r:id="rId4"/>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5"/>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6"/>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6" name="等腰三角形 15"/>
            <p:cNvSpPr/>
            <p:nvPr userDrawn="1">
              <p:custDataLst>
                <p:tags r:id="rId7"/>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8"/>
            </p:custDataLst>
          </p:nvPr>
        </p:nvSpPr>
        <p:spPr>
          <a:xfrm>
            <a:off x="459000" y="585900"/>
            <a:ext cx="8232300" cy="469800"/>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2"/>
            </p:custDataLst>
          </p:nvPr>
        </p:nvSpPr>
        <p:spPr>
          <a:xfrm>
            <a:off x="459000" y="1244700"/>
            <a:ext cx="8231981" cy="621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3"/>
            </p:custDataLst>
          </p:nvPr>
        </p:nvSpPr>
        <p:spPr>
          <a:xfrm>
            <a:off x="459581" y="2106000"/>
            <a:ext cx="8224200" cy="25731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3771728"/>
            <a:ext cx="9144000" cy="137177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2" name="组合 11"/>
          <p:cNvGrpSpPr/>
          <p:nvPr userDrawn="1">
            <p:custDataLst>
              <p:tags r:id="rId3"/>
            </p:custDataLst>
          </p:nvPr>
        </p:nvGrpSpPr>
        <p:grpSpPr>
          <a:xfrm>
            <a:off x="114620" y="78581"/>
            <a:ext cx="8925795" cy="201335"/>
            <a:chOff x="152827" y="104775"/>
            <a:chExt cx="11901060" cy="268446"/>
          </a:xfrm>
        </p:grpSpPr>
        <p:sp>
          <p:nvSpPr>
            <p:cNvPr id="13" name="等腰三角形 12"/>
            <p:cNvSpPr/>
            <p:nvPr userDrawn="1">
              <p:custDataLst>
                <p:tags r:id="rId4"/>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5"/>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6"/>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6" name="等腰三角形 15"/>
            <p:cNvSpPr/>
            <p:nvPr userDrawn="1">
              <p:custDataLst>
                <p:tags r:id="rId7"/>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8"/>
            </p:custDataLst>
          </p:nvPr>
        </p:nvSpPr>
        <p:spPr>
          <a:xfrm>
            <a:off x="453600" y="50220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453628" y="1260900"/>
            <a:ext cx="8243100" cy="2408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3"/>
            </p:custDataLst>
          </p:nvPr>
        </p:nvSpPr>
        <p:spPr>
          <a:xfrm>
            <a:off x="445500" y="3885300"/>
            <a:ext cx="8251200" cy="7587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userDrawn="1">
            <p:custDataLst>
              <p:tags r:id="rId3"/>
            </p:custDataLst>
          </p:nvPr>
        </p:nvGrpSpPr>
        <p:grpSpPr>
          <a:xfrm>
            <a:off x="100335" y="4856441"/>
            <a:ext cx="8927466" cy="201335"/>
            <a:chOff x="133780" y="6475254"/>
            <a:chExt cx="11903288" cy="268446"/>
          </a:xfrm>
        </p:grpSpPr>
        <p:sp>
          <p:nvSpPr>
            <p:cNvPr id="16" name="等腰三角形 15"/>
            <p:cNvSpPr/>
            <p:nvPr userDrawn="1">
              <p:custDataLst>
                <p:tags r:id="rId4"/>
              </p:custDataLst>
            </p:nvPr>
          </p:nvSpPr>
          <p:spPr>
            <a:xfrm>
              <a:off x="11697762" y="6475254"/>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等腰三角形 16"/>
            <p:cNvSpPr/>
            <p:nvPr userDrawn="1">
              <p:custDataLst>
                <p:tags r:id="rId5"/>
              </p:custDataLst>
            </p:nvPr>
          </p:nvSpPr>
          <p:spPr>
            <a:xfrm>
              <a:off x="11624370" y="6532404"/>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等腰三角形 17"/>
            <p:cNvSpPr/>
            <p:nvPr userDrawn="1">
              <p:custDataLst>
                <p:tags r:id="rId6"/>
              </p:custDataLst>
            </p:nvPr>
          </p:nvSpPr>
          <p:spPr>
            <a:xfrm flipH="1">
              <a:off x="133780" y="6486209"/>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9" name="等腰三角形 18"/>
            <p:cNvSpPr/>
            <p:nvPr userDrawn="1">
              <p:custDataLst>
                <p:tags r:id="rId7"/>
              </p:custDataLst>
            </p:nvPr>
          </p:nvSpPr>
          <p:spPr>
            <a:xfrm flipH="1">
              <a:off x="176643" y="6526690"/>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8"/>
            </p:custDataLst>
          </p:nvPr>
        </p:nvSpPr>
        <p:spPr>
          <a:xfrm>
            <a:off x="434700" y="178200"/>
            <a:ext cx="8278200" cy="331473"/>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434700" y="1247400"/>
            <a:ext cx="40068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3"/>
            </p:custDataLst>
          </p:nvPr>
        </p:nvSpPr>
        <p:spPr>
          <a:xfrm>
            <a:off x="4681800" y="1247400"/>
            <a:ext cx="4025700" cy="217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4"/>
            </p:custDataLst>
          </p:nvPr>
        </p:nvSpPr>
        <p:spPr>
          <a:xfrm>
            <a:off x="429300" y="3612600"/>
            <a:ext cx="40068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5"/>
            </p:custDataLst>
          </p:nvPr>
        </p:nvSpPr>
        <p:spPr>
          <a:xfrm>
            <a:off x="4689900" y="3609900"/>
            <a:ext cx="4025700" cy="5859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5268"/>
            <a:ext cx="9144000" cy="3712964"/>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17" name="组合 16"/>
          <p:cNvGrpSpPr/>
          <p:nvPr userDrawn="1">
            <p:custDataLst>
              <p:tags r:id="rId3"/>
            </p:custDataLst>
          </p:nvPr>
        </p:nvGrpSpPr>
        <p:grpSpPr>
          <a:xfrm>
            <a:off x="225029" y="4495205"/>
            <a:ext cx="8663470" cy="460772"/>
            <a:chOff x="300038" y="5993606"/>
            <a:chExt cx="11551293" cy="614362"/>
          </a:xfrm>
        </p:grpSpPr>
        <p:sp>
          <p:nvSpPr>
            <p:cNvPr id="12" name="等腰三角形 11"/>
            <p:cNvSpPr/>
            <p:nvPr userDrawn="1">
              <p:custDataLst>
                <p:tags r:id="rId4"/>
              </p:custDataLst>
            </p:nvPr>
          </p:nvSpPr>
          <p:spPr>
            <a:xfrm>
              <a:off x="11074800" y="5993606"/>
              <a:ext cx="776531" cy="614362"/>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a:off x="10906836" y="6124399"/>
              <a:ext cx="767429" cy="483569"/>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6"/>
              </p:custDataLst>
            </p:nvPr>
          </p:nvSpPr>
          <p:spPr>
            <a:xfrm flipH="1">
              <a:off x="300038" y="6024147"/>
              <a:ext cx="1021556" cy="570546"/>
            </a:xfrm>
            <a:prstGeom prst="triangle">
              <a:avLst>
                <a:gd name="adj" fmla="val 73825"/>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5" name="等腰三角形 14"/>
            <p:cNvSpPr/>
            <p:nvPr userDrawn="1">
              <p:custDataLst>
                <p:tags r:id="rId7"/>
              </p:custDataLst>
            </p:nvPr>
          </p:nvSpPr>
          <p:spPr>
            <a:xfrm flipH="1">
              <a:off x="397847" y="6116521"/>
              <a:ext cx="809631" cy="445568"/>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hasCustomPrompt="1"/>
            <p:custDataLst>
              <p:tags r:id="rId8"/>
            </p:custDataLst>
          </p:nvPr>
        </p:nvSpPr>
        <p:spPr>
          <a:xfrm>
            <a:off x="1142100" y="1004400"/>
            <a:ext cx="6858000" cy="1790100"/>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2"/>
            </p:custDataLst>
          </p:nvPr>
        </p:nvSpPr>
        <p:spPr>
          <a:xfrm>
            <a:off x="1141810" y="2897100"/>
            <a:ext cx="6858000" cy="1242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4" name="等腰三角形 13"/>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7"/>
            </p:custDataLst>
          </p:nvPr>
        </p:nvSpPr>
        <p:spPr>
          <a:xfrm>
            <a:off x="502412" y="33242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8"/>
            </p:custDataLst>
          </p:nvPr>
        </p:nvSpPr>
        <p:spPr>
          <a:xfrm>
            <a:off x="502412" y="714381"/>
            <a:ext cx="8139178"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16" name="组合 15"/>
          <p:cNvGrpSpPr/>
          <p:nvPr userDrawn="1">
            <p:custDataLst>
              <p:tags r:id="rId2"/>
            </p:custDataLst>
          </p:nvPr>
        </p:nvGrpSpPr>
        <p:grpSpPr>
          <a:xfrm>
            <a:off x="4102022" y="0"/>
            <a:ext cx="848592" cy="5143500"/>
            <a:chOff x="5469363" y="0"/>
            <a:chExt cx="1131456" cy="6858000"/>
          </a:xfrm>
        </p:grpSpPr>
        <p:sp>
          <p:nvSpPr>
            <p:cNvPr id="9" name="等腰三角形 8"/>
            <p:cNvSpPr/>
            <p:nvPr userDrawn="1">
              <p:custDataLst>
                <p:tags r:id="rId3"/>
              </p:custDataLst>
            </p:nvPr>
          </p:nvSpPr>
          <p:spPr>
            <a:xfrm rot="10800000">
              <a:off x="5884870" y="1"/>
              <a:ext cx="715949" cy="549759"/>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p:cNvSpPr/>
            <p:nvPr userDrawn="1">
              <p:custDataLst>
                <p:tags r:id="rId4"/>
              </p:custDataLst>
            </p:nvPr>
          </p:nvSpPr>
          <p:spPr>
            <a:xfrm rot="10800000" flipH="1">
              <a:off x="5469363" y="0"/>
              <a:ext cx="533768" cy="328613"/>
            </a:xfrm>
            <a:prstGeom prst="triangle">
              <a:avLst>
                <a:gd name="adj" fmla="val 26664"/>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rot="10800000" flipV="1">
              <a:off x="5884870" y="6308241"/>
              <a:ext cx="715949" cy="549759"/>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6"/>
              </p:custDataLst>
            </p:nvPr>
          </p:nvSpPr>
          <p:spPr>
            <a:xfrm rot="10800000" flipH="1" flipV="1">
              <a:off x="5469363" y="6529387"/>
              <a:ext cx="533768" cy="328613"/>
            </a:xfrm>
            <a:prstGeom prst="triangle">
              <a:avLst>
                <a:gd name="adj" fmla="val 26664"/>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 name="日期占位符 3"/>
          <p:cNvSpPr>
            <a:spLocks noGrp="1"/>
          </p:cNvSpPr>
          <p:nvPr userDrawn="1">
            <p:ph type="dt" sz="half" idx="10"/>
            <p:custDataLst>
              <p:tags r:id="rId7"/>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userDrawn="1">
            <p:ph type="ftr" sz="quarter" idx="11"/>
            <p:custDataLst>
              <p:tags r:id="rId8"/>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userDrawn="1">
            <p:ph type="sldNum" sz="quarter" idx="12"/>
            <p:custDataLst>
              <p:tags r:id="rId9"/>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userDrawn="1">
            <p:ph type="ctrTitle" idx="14" hasCustomPrompt="1"/>
            <p:custDataLst>
              <p:tags r:id="rId10"/>
            </p:custDataLst>
          </p:nvPr>
        </p:nvSpPr>
        <p:spPr>
          <a:xfrm>
            <a:off x="3098960" y="2088833"/>
            <a:ext cx="4325779" cy="626745"/>
          </a:xfrm>
        </p:spPr>
        <p:txBody>
          <a:bodyPr vert="horz" wrap="square" lIns="91440" tIns="45720" rIns="91440" bIns="45720" anchor="ctr" anchorCtr="0">
            <a:normAutofit/>
          </a:bodyPr>
          <a:lstStyle>
            <a:lvl1pPr marL="0" marR="0" indent="0" algn="dist" defTabSz="914400" rtl="0" eaLnBrk="1" fontAlgn="auto" latinLnBrk="0" hangingPunct="1">
              <a:lnSpc>
                <a:spcPct val="100000"/>
              </a:lnSpc>
              <a:spcBef>
                <a:spcPct val="0"/>
              </a:spcBef>
              <a:spcAft>
                <a:spcPct val="0"/>
              </a:spcAft>
              <a:buClrTx/>
              <a:buSzPts val="4800"/>
              <a:buFont typeface="Arial" panose="020B0604020202020204" pitchFamily="34" charset="0"/>
              <a:buNone/>
              <a:defRPr sz="3600" b="0" spc="5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userDrawn="1">
            <p:ph type="subTitle" idx="13" hasCustomPrompt="1"/>
            <p:custDataLst>
              <p:tags r:id="rId11"/>
            </p:custDataLst>
          </p:nvPr>
        </p:nvSpPr>
        <p:spPr>
          <a:xfrm>
            <a:off x="3098960" y="2867978"/>
            <a:ext cx="4325779" cy="322962"/>
          </a:xfrm>
        </p:spPr>
        <p:txBody>
          <a:bodyPr vert="horz" wrap="square" lIns="91440" tIns="45720" rIns="91440" bIns="45720" anchor="t" anchorCtr="0">
            <a:normAutofit/>
          </a:bodyPr>
          <a:lstStyle>
            <a:lvl1pPr marL="0" marR="0" indent="0" algn="dist" defTabSz="914400" rtl="0" eaLnBrk="1" fontAlgn="auto" latinLnBrk="0" hangingPunct="1">
              <a:lnSpc>
                <a:spcPct val="100000"/>
              </a:lnSpc>
              <a:spcBef>
                <a:spcPct val="0"/>
              </a:spcBef>
              <a:spcAft>
                <a:spcPct val="0"/>
              </a:spcAft>
              <a:buClrTx/>
              <a:buSzPts val="1600"/>
              <a:buFont typeface="Arial" panose="020B0604020202020204" pitchFamily="34" charset="0"/>
              <a:buNone/>
              <a:defRPr sz="1200" b="0" spc="200">
                <a:solidFill>
                  <a:schemeClr val="tx1">
                    <a:lumMod val="85000"/>
                    <a:lumOff val="15000"/>
                  </a:schemeClr>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14620" y="78581"/>
            <a:ext cx="8925795" cy="201335"/>
            <a:chOff x="152827" y="104775"/>
            <a:chExt cx="11901060" cy="268446"/>
          </a:xfrm>
        </p:grpSpPr>
        <p:sp>
          <p:nvSpPr>
            <p:cNvPr id="11" name="等腰三角形 10"/>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4" name="等腰三角形 13"/>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7"/>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502448"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4679158" y="714381"/>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14620" y="78581"/>
            <a:ext cx="8925795" cy="201335"/>
            <a:chOff x="152827" y="104775"/>
            <a:chExt cx="11901060" cy="268446"/>
          </a:xfrm>
        </p:grpSpPr>
        <p:sp>
          <p:nvSpPr>
            <p:cNvPr id="13" name="等腰三角形 12"/>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等腰三角形 13"/>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等腰三角形 14"/>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6" name="等腰三角形 15"/>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7"/>
            </p:custDataLst>
          </p:nvPr>
        </p:nvSpPr>
        <p:spPr>
          <a:xfrm>
            <a:off x="502412"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8"/>
            </p:custDataLst>
          </p:nvPr>
        </p:nvSpPr>
        <p:spPr>
          <a:xfrm>
            <a:off x="502448" y="714381"/>
            <a:ext cx="3962432" cy="285752"/>
          </a:xfrm>
        </p:spPr>
        <p:txBody>
          <a:bodyPr wrap="square" lIns="90170" tIns="46990" rIns="90170" bIns="46990" anchor="ctr" anchorCtr="0">
            <a:normAutofit/>
          </a:bodyPr>
          <a:lstStyle>
            <a:lvl1pPr marL="0" indent="0" eaLnBrk="1" fontAlgn="auto" latinLnBrk="0" hangingPunct="1">
              <a:lnSpc>
                <a:spcPct val="100000"/>
              </a:lnSpc>
              <a:spcAft>
                <a:spcPct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4" name="内容占位符 3"/>
          <p:cNvSpPr>
            <a:spLocks noGrp="1"/>
          </p:cNvSpPr>
          <p:nvPr>
            <p:ph sz="half" idx="2"/>
            <p:custDataLst>
              <p:tags r:id="rId9"/>
            </p:custDataLst>
          </p:nvPr>
        </p:nvSpPr>
        <p:spPr>
          <a:xfrm>
            <a:off x="502444" y="1054894"/>
            <a:ext cx="3962400"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10"/>
            </p:custDataLst>
          </p:nvPr>
        </p:nvSpPr>
        <p:spPr>
          <a:xfrm>
            <a:off x="4676813" y="71438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15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4676813" y="1054894"/>
            <a:ext cx="3962432"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3658500" y="0"/>
            <a:ext cx="5485500" cy="51435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nvGrpSpPr>
          <p:cNvPr id="16" name="组合 15"/>
          <p:cNvGrpSpPr/>
          <p:nvPr userDrawn="1">
            <p:custDataLst>
              <p:tags r:id="rId3"/>
            </p:custDataLst>
          </p:nvPr>
        </p:nvGrpSpPr>
        <p:grpSpPr>
          <a:xfrm>
            <a:off x="1160860" y="2099608"/>
            <a:ext cx="7879556" cy="2951618"/>
            <a:chOff x="1547813" y="2799477"/>
            <a:chExt cx="10506074" cy="3935491"/>
          </a:xfrm>
        </p:grpSpPr>
        <p:sp>
          <p:nvSpPr>
            <p:cNvPr id="10" name="等腰三角形 9"/>
            <p:cNvSpPr/>
            <p:nvPr userDrawn="1">
              <p:custDataLst>
                <p:tags r:id="rId4"/>
              </p:custDataLst>
            </p:nvPr>
          </p:nvSpPr>
          <p:spPr>
            <a:xfrm>
              <a:off x="1883061" y="2799477"/>
              <a:ext cx="1549919" cy="1226237"/>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5"/>
              </p:custDataLst>
            </p:nvPr>
          </p:nvSpPr>
          <p:spPr>
            <a:xfrm>
              <a:off x="1547813" y="3060533"/>
              <a:ext cx="1531752" cy="965181"/>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6"/>
              </p:custDataLst>
            </p:nvPr>
          </p:nvSpPr>
          <p:spPr>
            <a:xfrm flipH="1">
              <a:off x="11606211" y="6484938"/>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3" name="等腰三角形 12"/>
            <p:cNvSpPr/>
            <p:nvPr userDrawn="1">
              <p:custDataLst>
                <p:tags r:id="rId7"/>
              </p:custDataLst>
            </p:nvPr>
          </p:nvSpPr>
          <p:spPr>
            <a:xfrm flipH="1">
              <a:off x="11649074" y="6525419"/>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8"/>
            </p:custDataLst>
          </p:nvPr>
        </p:nvSpPr>
        <p:spPr>
          <a:xfrm>
            <a:off x="502412" y="332423"/>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14620" y="78581"/>
            <a:ext cx="8925795" cy="201335"/>
            <a:chOff x="152827" y="104775"/>
            <a:chExt cx="11901060" cy="268446"/>
          </a:xfrm>
        </p:grpSpPr>
        <p:sp>
          <p:nvSpPr>
            <p:cNvPr id="11" name="等腰三角形 10"/>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等腰三角形 12"/>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4" name="等腰三角形 13"/>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标题 1"/>
          <p:cNvSpPr>
            <a:spLocks noGrp="1"/>
          </p:cNvSpPr>
          <p:nvPr>
            <p:ph type="title"/>
            <p:custDataLst>
              <p:tags r:id="rId7"/>
            </p:custDataLst>
          </p:nvPr>
        </p:nvSpPr>
        <p:spPr>
          <a:xfrm>
            <a:off x="502448" y="33242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8"/>
            </p:custDataLst>
          </p:nvPr>
        </p:nvSpPr>
        <p:spPr>
          <a:xfrm>
            <a:off x="502448" y="71438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9"/>
            </p:custDataLst>
          </p:nvPr>
        </p:nvSpPr>
        <p:spPr>
          <a:xfrm>
            <a:off x="4679194" y="71438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14620" y="78581"/>
            <a:ext cx="8925795" cy="201335"/>
            <a:chOff x="152827" y="104775"/>
            <a:chExt cx="11901060" cy="268446"/>
          </a:xfrm>
        </p:grpSpPr>
        <p:sp>
          <p:nvSpPr>
            <p:cNvPr id="10" name="等腰三角形 9"/>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等腰三角形 10"/>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等腰三角形 11"/>
            <p:cNvSpPr/>
            <p:nvPr userDrawn="1">
              <p:custDataLst>
                <p:tags r:id="rId5"/>
              </p:custDataLst>
            </p:nvPr>
          </p:nvSpPr>
          <p:spPr>
            <a:xfrm flipH="1">
              <a:off x="11606211" y="114300"/>
              <a:ext cx="447676" cy="250030"/>
            </a:xfrm>
            <a:prstGeom prst="triangle">
              <a:avLst>
                <a:gd name="adj" fmla="val 73825"/>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sp>
          <p:nvSpPr>
            <p:cNvPr id="13" name="等腰三角形 12"/>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a:p>
          </p:txBody>
        </p:sp>
      </p:grpSp>
      <p:sp>
        <p:nvSpPr>
          <p:cNvPr id="2" name="竖排标题 1"/>
          <p:cNvSpPr>
            <a:spLocks noGrp="1"/>
          </p:cNvSpPr>
          <p:nvPr>
            <p:ph type="title" orient="vert"/>
            <p:custDataLst>
              <p:tags r:id="rId7"/>
            </p:custDataLst>
          </p:nvPr>
        </p:nvSpPr>
        <p:spPr>
          <a:xfrm>
            <a:off x="7928351" y="71438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ct val="0"/>
              </a:spcAft>
              <a:buNone/>
              <a:defRPr kumimoji="0" lang="zh-CN" altLang="en-US" sz="18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502444" y="71437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9"/>
            </p:custDataLst>
          </p:nvPr>
        </p:nvSpPr>
        <p:spPr>
          <a:xfrm>
            <a:off x="659807"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3087000" y="4762375"/>
            <a:ext cx="2970000" cy="2376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a:xfrm>
            <a:off x="6457950" y="4762375"/>
            <a:ext cx="2025000" cy="2376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1.png"/><Relationship Id="rId25" Type="http://schemas.openxmlformats.org/officeDocument/2006/relationships/tags" Target="../tags/tag219.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2" y="332423"/>
            <a:ext cx="8139178" cy="331473"/>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502412" y="721049"/>
            <a:ext cx="8139178" cy="4041680"/>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659807" y="476237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087000" y="476237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6457950" y="476237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pic>
        <p:nvPicPr>
          <p:cNvPr id="8" name="图片 1073743875" descr="学科网 zxxk.com"/>
          <p:cNvPicPr>
            <a:picLocks noChangeAspect="1"/>
          </p:cNvPicPr>
          <p:nvPr/>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ct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ct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10.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image" Target="../media/image4.png"/><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3" Type="http://schemas.openxmlformats.org/officeDocument/2006/relationships/slideLayout" Target="../slideLayouts/slideLayout7.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image" Target="../media/image5.png"/><Relationship Id="rId1" Type="http://schemas.openxmlformats.org/officeDocument/2006/relationships/tags" Target="../tags/tag293.xml"/></Relationships>
</file>

<file path=ppt/slides/_rels/slide11.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image" Target="../media/image4.png"/><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3" Type="http://schemas.openxmlformats.org/officeDocument/2006/relationships/slideLayout" Target="../slideLayouts/slideLayout7.xml"/><Relationship Id="rId12" Type="http://schemas.openxmlformats.org/officeDocument/2006/relationships/tags" Target="../tags/tag312.xml"/><Relationship Id="rId11" Type="http://schemas.openxmlformats.org/officeDocument/2006/relationships/tags" Target="../tags/tag311.xml"/><Relationship Id="rId10" Type="http://schemas.openxmlformats.org/officeDocument/2006/relationships/image" Target="../media/image5.png"/><Relationship Id="rId1" Type="http://schemas.openxmlformats.org/officeDocument/2006/relationships/tags" Target="../tags/tag303.xml"/></Relationships>
</file>

<file path=ppt/slides/_rels/slide12.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image" Target="../media/image4.png"/><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4" Type="http://schemas.openxmlformats.org/officeDocument/2006/relationships/slideLayout" Target="../slideLayouts/slideLayout7.xml"/><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image" Target="../media/image5.png"/><Relationship Id="rId1" Type="http://schemas.openxmlformats.org/officeDocument/2006/relationships/tags" Target="../tags/tag313.xml"/></Relationships>
</file>

<file path=ppt/slides/_rels/slide13.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9.jpeg"/><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5" Type="http://schemas.openxmlformats.org/officeDocument/2006/relationships/slideLayout" Target="../slideLayouts/slideLayout7.xml"/><Relationship Id="rId14" Type="http://schemas.openxmlformats.org/officeDocument/2006/relationships/tags" Target="../tags/tag329.xml"/><Relationship Id="rId13" Type="http://schemas.openxmlformats.org/officeDocument/2006/relationships/image" Target="../media/image14.jpeg"/><Relationship Id="rId12" Type="http://schemas.openxmlformats.org/officeDocument/2006/relationships/image" Target="../media/image13.jpeg"/><Relationship Id="rId11" Type="http://schemas.openxmlformats.org/officeDocument/2006/relationships/image" Target="../media/image12.jpeg"/><Relationship Id="rId10" Type="http://schemas.openxmlformats.org/officeDocument/2006/relationships/image" Target="../media/image11.jpeg"/><Relationship Id="rId1" Type="http://schemas.openxmlformats.org/officeDocument/2006/relationships/tags" Target="../tags/tag324.xml"/></Relationships>
</file>

<file path=ppt/slides/_rels/slide14.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image" Target="../media/image16.png"/><Relationship Id="rId7" Type="http://schemas.microsoft.com/office/2007/relationships/media" Target="../media/media3.mp4"/><Relationship Id="rId6" Type="http://schemas.openxmlformats.org/officeDocument/2006/relationships/video" Target="../media/media3.mp4"/><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15.png"/><Relationship Id="rId2" Type="http://schemas.microsoft.com/office/2007/relationships/media" Target="../media/media1.mp4"/><Relationship Id="rId11" Type="http://schemas.openxmlformats.org/officeDocument/2006/relationships/slideLayout" Target="../slideLayouts/slideLayout7.xml"/><Relationship Id="rId10" Type="http://schemas.openxmlformats.org/officeDocument/2006/relationships/tags" Target="../tags/tag331.xml"/><Relationship Id="rId1" Type="http://schemas.openxmlformats.org/officeDocument/2006/relationships/video" Target="../media/media1.mp4"/></Relationships>
</file>

<file path=ppt/slides/_rels/slide15.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5" Type="http://schemas.openxmlformats.org/officeDocument/2006/relationships/slideLayout" Target="../slideLayouts/slideLayout7.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image" Target="../media/image5.png"/><Relationship Id="rId10" Type="http://schemas.openxmlformats.org/officeDocument/2006/relationships/tags" Target="../tags/tag339.xml"/><Relationship Id="rId1" Type="http://schemas.openxmlformats.org/officeDocument/2006/relationships/chart" Target="../charts/chart1.xml"/></Relationships>
</file>

<file path=ppt/slides/_rels/slide16.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5" Type="http://schemas.openxmlformats.org/officeDocument/2006/relationships/slideLayout" Target="../slideLayouts/slideLayout7.xml"/><Relationship Id="rId14" Type="http://schemas.openxmlformats.org/officeDocument/2006/relationships/tags" Target="../tags/tag353.xml"/><Relationship Id="rId13" Type="http://schemas.openxmlformats.org/officeDocument/2006/relationships/tags" Target="../tags/tag352.xml"/><Relationship Id="rId12" Type="http://schemas.openxmlformats.org/officeDocument/2006/relationships/tags" Target="../tags/tag351.xml"/><Relationship Id="rId11" Type="http://schemas.openxmlformats.org/officeDocument/2006/relationships/image" Target="../media/image5.png"/><Relationship Id="rId10" Type="http://schemas.openxmlformats.org/officeDocument/2006/relationships/tags" Target="../tags/tag350.xml"/><Relationship Id="rId1" Type="http://schemas.openxmlformats.org/officeDocument/2006/relationships/chart" Target="../charts/chart2.xml"/></Relationships>
</file>

<file path=ppt/slides/_rels/slide17.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tags" Target="../tags/tag354.xml"/><Relationship Id="rId15" Type="http://schemas.openxmlformats.org/officeDocument/2006/relationships/slideLayout" Target="../slideLayouts/slideLayout7.xml"/><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tags" Target="../tags/tag362.xml"/><Relationship Id="rId11" Type="http://schemas.openxmlformats.org/officeDocument/2006/relationships/image" Target="../media/image5.png"/><Relationship Id="rId10" Type="http://schemas.openxmlformats.org/officeDocument/2006/relationships/tags" Target="../tags/tag361.xml"/><Relationship Id="rId1" Type="http://schemas.openxmlformats.org/officeDocument/2006/relationships/chart" Target="../charts/chart3.xml"/></Relationships>
</file>

<file path=ppt/slides/_rels/slide18.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image" Target="../media/image4.png"/><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3" Type="http://schemas.openxmlformats.org/officeDocument/2006/relationships/slideLayout" Target="../slideLayouts/slideLayout7.xml"/><Relationship Id="rId12" Type="http://schemas.openxmlformats.org/officeDocument/2006/relationships/tags" Target="../tags/tag374.xml"/><Relationship Id="rId11" Type="http://schemas.openxmlformats.org/officeDocument/2006/relationships/tags" Target="../tags/tag373.xml"/><Relationship Id="rId10" Type="http://schemas.openxmlformats.org/officeDocument/2006/relationships/image" Target="../media/image5.png"/><Relationship Id="rId1" Type="http://schemas.openxmlformats.org/officeDocument/2006/relationships/tags" Target="../tags/tag365.xml"/></Relationships>
</file>

<file path=ppt/slides/_rels/slide1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4.png"/><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tags" Target="../tags/tag376.xml"/><Relationship Id="rId14" Type="http://schemas.openxmlformats.org/officeDocument/2006/relationships/slideLayout" Target="../slideLayouts/slideLayout7.xml"/><Relationship Id="rId13" Type="http://schemas.openxmlformats.org/officeDocument/2006/relationships/tags" Target="../tags/tag384.xml"/><Relationship Id="rId12" Type="http://schemas.openxmlformats.org/officeDocument/2006/relationships/image" Target="../media/image17.jpeg"/><Relationship Id="rId11" Type="http://schemas.openxmlformats.org/officeDocument/2006/relationships/tags" Target="../tags/tag383.xml"/><Relationship Id="rId10" Type="http://schemas.openxmlformats.org/officeDocument/2006/relationships/image" Target="../media/image5.png"/><Relationship Id="rId1" Type="http://schemas.openxmlformats.org/officeDocument/2006/relationships/tags" Target="../tags/tag375.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20.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image" Target="../media/image4.png"/><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3" Type="http://schemas.openxmlformats.org/officeDocument/2006/relationships/slideLayout" Target="../slideLayouts/slideLayout7.xml"/><Relationship Id="rId12" Type="http://schemas.openxmlformats.org/officeDocument/2006/relationships/tags" Target="../tags/tag394.xml"/><Relationship Id="rId11" Type="http://schemas.openxmlformats.org/officeDocument/2006/relationships/tags" Target="../tags/tag393.xml"/><Relationship Id="rId10" Type="http://schemas.openxmlformats.org/officeDocument/2006/relationships/image" Target="../media/image5.png"/><Relationship Id="rId1" Type="http://schemas.openxmlformats.org/officeDocument/2006/relationships/tags" Target="../tags/tag385.xml"/></Relationships>
</file>

<file path=ppt/slides/_rels/slide21.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image" Target="../media/image5.png"/><Relationship Id="rId4" Type="http://schemas.openxmlformats.org/officeDocument/2006/relationships/tags" Target="../tags/tag397.xml"/><Relationship Id="rId3" Type="http://schemas.openxmlformats.org/officeDocument/2006/relationships/image" Target="../media/image4.png"/><Relationship Id="rId2" Type="http://schemas.openxmlformats.org/officeDocument/2006/relationships/tags" Target="../tags/tag396.xml"/><Relationship Id="rId14" Type="http://schemas.openxmlformats.org/officeDocument/2006/relationships/slideLayout" Target="../slideLayouts/slideLayout7.xml"/><Relationship Id="rId13" Type="http://schemas.openxmlformats.org/officeDocument/2006/relationships/tags" Target="../tags/tag405.xml"/><Relationship Id="rId12" Type="http://schemas.openxmlformats.org/officeDocument/2006/relationships/tags" Target="../tags/tag404.xml"/><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tags" Target="../tags/tag395.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09.xml"/><Relationship Id="rId5" Type="http://schemas.openxmlformats.org/officeDocument/2006/relationships/image" Target="../media/image5.png"/><Relationship Id="rId4" Type="http://schemas.openxmlformats.org/officeDocument/2006/relationships/tags" Target="../tags/tag408.xml"/><Relationship Id="rId3" Type="http://schemas.openxmlformats.org/officeDocument/2006/relationships/image" Target="../media/image4.png"/><Relationship Id="rId2" Type="http://schemas.openxmlformats.org/officeDocument/2006/relationships/tags" Target="../tags/tag407.xml"/><Relationship Id="rId1" Type="http://schemas.openxmlformats.org/officeDocument/2006/relationships/tags" Target="../tags/tag406.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13.xml"/><Relationship Id="rId5" Type="http://schemas.openxmlformats.org/officeDocument/2006/relationships/image" Target="../media/image5.png"/><Relationship Id="rId4" Type="http://schemas.openxmlformats.org/officeDocument/2006/relationships/tags" Target="../tags/tag412.xml"/><Relationship Id="rId3" Type="http://schemas.openxmlformats.org/officeDocument/2006/relationships/image" Target="../media/image4.png"/><Relationship Id="rId2" Type="http://schemas.openxmlformats.org/officeDocument/2006/relationships/tags" Target="../tags/tag411.xml"/><Relationship Id="rId1" Type="http://schemas.openxmlformats.org/officeDocument/2006/relationships/tags" Target="../tags/tag410.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17.xml"/><Relationship Id="rId5" Type="http://schemas.openxmlformats.org/officeDocument/2006/relationships/image" Target="../media/image5.png"/><Relationship Id="rId4" Type="http://schemas.openxmlformats.org/officeDocument/2006/relationships/tags" Target="../tags/tag416.xml"/><Relationship Id="rId3" Type="http://schemas.openxmlformats.org/officeDocument/2006/relationships/image" Target="../media/image4.png"/><Relationship Id="rId2" Type="http://schemas.openxmlformats.org/officeDocument/2006/relationships/tags" Target="../tags/tag415.xml"/><Relationship Id="rId1" Type="http://schemas.openxmlformats.org/officeDocument/2006/relationships/tags" Target="../tags/tag414.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21.xml"/><Relationship Id="rId5" Type="http://schemas.openxmlformats.org/officeDocument/2006/relationships/image" Target="../media/image5.png"/><Relationship Id="rId4" Type="http://schemas.openxmlformats.org/officeDocument/2006/relationships/tags" Target="../tags/tag420.xml"/><Relationship Id="rId3" Type="http://schemas.openxmlformats.org/officeDocument/2006/relationships/image" Target="../media/image4.png"/><Relationship Id="rId2" Type="http://schemas.openxmlformats.org/officeDocument/2006/relationships/tags" Target="../tags/tag419.xml"/><Relationship Id="rId1" Type="http://schemas.openxmlformats.org/officeDocument/2006/relationships/tags" Target="../tags/tag41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7.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tags" Target="../tags/tag423.xml"/><Relationship Id="rId1" Type="http://schemas.openxmlformats.org/officeDocument/2006/relationships/tags" Target="../tags/tag422.xml"/></Relationships>
</file>

<file path=ppt/slides/_rels/slide3.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image" Target="../media/image5.png"/><Relationship Id="rId6" Type="http://schemas.openxmlformats.org/officeDocument/2006/relationships/tags" Target="../tags/tag228.xml"/><Relationship Id="rId5" Type="http://schemas.openxmlformats.org/officeDocument/2006/relationships/image" Target="../media/image4.png"/><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image" Target="../media/image3.jpeg"/><Relationship Id="rId10" Type="http://schemas.openxmlformats.org/officeDocument/2006/relationships/slideLayout" Target="../slideLayouts/slideLayout7.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image" Target="../media/image4.png"/><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4" Type="http://schemas.openxmlformats.org/officeDocument/2006/relationships/slideLayout" Target="../slideLayouts/slideLayout7.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image" Target="../media/image5.png"/><Relationship Id="rId1" Type="http://schemas.openxmlformats.org/officeDocument/2006/relationships/tags" Target="../tags/tag231.xml"/></Relationships>
</file>

<file path=ppt/slides/_rels/slide5.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image" Target="../media/image4.png"/><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4" Type="http://schemas.openxmlformats.org/officeDocument/2006/relationships/slideLayout" Target="../slideLayouts/slideLayout7.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image" Target="../media/image5.png"/><Relationship Id="rId1" Type="http://schemas.openxmlformats.org/officeDocument/2006/relationships/tags" Target="../tags/tag242.xml"/></Relationships>
</file>

<file path=ppt/slides/_rels/slide6.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4" Type="http://schemas.openxmlformats.org/officeDocument/2006/relationships/slideLayout" Target="../slideLayouts/slideLayout7.xml"/><Relationship Id="rId13" Type="http://schemas.openxmlformats.org/officeDocument/2006/relationships/tags" Target="../tags/tag262.xml"/><Relationship Id="rId12" Type="http://schemas.openxmlformats.org/officeDocument/2006/relationships/tags" Target="../tags/tag261.xml"/><Relationship Id="rId11" Type="http://schemas.openxmlformats.org/officeDocument/2006/relationships/image" Target="../media/image5.png"/><Relationship Id="rId10" Type="http://schemas.openxmlformats.org/officeDocument/2006/relationships/tags" Target="../tags/tag260.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image" Target="../media/image4.png"/><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4" Type="http://schemas.openxmlformats.org/officeDocument/2006/relationships/slideLayout" Target="../slideLayouts/slideLayout7.xml"/><Relationship Id="rId13" Type="http://schemas.openxmlformats.org/officeDocument/2006/relationships/tags" Target="../tags/tag272.xml"/><Relationship Id="rId12" Type="http://schemas.openxmlformats.org/officeDocument/2006/relationships/slide" Target="slide26.xml"/><Relationship Id="rId11" Type="http://schemas.openxmlformats.org/officeDocument/2006/relationships/tags" Target="../tags/tag271.xml"/><Relationship Id="rId10" Type="http://schemas.openxmlformats.org/officeDocument/2006/relationships/image" Target="../media/image5.png"/><Relationship Id="rId1" Type="http://schemas.openxmlformats.org/officeDocument/2006/relationships/tags" Target="../tags/tag263.xml"/></Relationships>
</file>

<file path=ppt/slides/_rels/slide8.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image" Target="../media/image4.png"/><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3" Type="http://schemas.openxmlformats.org/officeDocument/2006/relationships/slideLayout" Target="../slideLayouts/slideLayout7.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image" Target="../media/image5.png"/><Relationship Id="rId1" Type="http://schemas.openxmlformats.org/officeDocument/2006/relationships/tags" Target="../tags/tag273.xml"/></Relationships>
</file>

<file path=ppt/slides/_rels/slide9.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image" Target="../media/image4.png"/><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3" Type="http://schemas.openxmlformats.org/officeDocument/2006/relationships/slideLayout" Target="../slideLayouts/slideLayout7.xml"/><Relationship Id="rId12" Type="http://schemas.openxmlformats.org/officeDocument/2006/relationships/tags" Target="../tags/tag292.xml"/><Relationship Id="rId11" Type="http://schemas.openxmlformats.org/officeDocument/2006/relationships/tags" Target="../tags/tag291.xml"/><Relationship Id="rId10" Type="http://schemas.openxmlformats.org/officeDocument/2006/relationships/image" Target="../media/image5.png"/><Relationship Id="rId1" Type="http://schemas.openxmlformats.org/officeDocument/2006/relationships/tags" Target="../tags/tag2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idx="13"/>
            <p:custDataLst>
              <p:tags r:id="rId1"/>
            </p:custDataLst>
          </p:nvPr>
        </p:nvSpPr>
        <p:spPr>
          <a:xfrm>
            <a:off x="179705" y="699770"/>
            <a:ext cx="8733155" cy="1468755"/>
          </a:xfrm>
        </p:spPr>
        <p:txBody>
          <a:bodyPr>
            <a:normAutofit/>
          </a:bodyPr>
          <a:lstStyle/>
          <a:p>
            <a:pPr marL="0" indent="0" algn="ctr">
              <a:lnSpc>
                <a:spcPct val="100000"/>
              </a:lnSpc>
              <a:spcBef>
                <a:spcPct val="0"/>
              </a:spcBef>
              <a:spcAft>
                <a:spcPct val="0"/>
              </a:spcAft>
              <a:buSzTx/>
              <a:buNone/>
            </a:pPr>
            <a:r>
              <a:rPr lang="zh-CN" altLang="en-US" sz="3555" dirty="0">
                <a:solidFill>
                  <a:schemeClr val="tx1"/>
                </a:solidFill>
                <a:latin typeface="微软雅黑" panose="020B0503020204020204" charset="-122"/>
                <a:ea typeface="微软雅黑" panose="020B0503020204020204" charset="-122"/>
                <a:cs typeface="微软雅黑" panose="020B0503020204020204" charset="-122"/>
                <a:sym typeface="+mn-ea"/>
              </a:rPr>
              <a:t>探究酒精对水蚤心率的影响实验创新</a:t>
            </a:r>
            <a:endParaRPr lang="zh-CN" altLang="en-US" sz="3555"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nvSpPr>
        <p:spPr>
          <a:xfrm>
            <a:off x="2423700" y="3651825"/>
            <a:ext cx="309880" cy="395605"/>
          </a:xfrm>
          <a:prstGeom prst="rect">
            <a:avLst/>
          </a:prstGeom>
        </p:spPr>
        <p:txBody>
          <a:bodyPr wrap="none">
            <a:spAutoFit/>
          </a:bodyPr>
          <a:lstStyle/>
          <a:p>
            <a:pPr marL="342900" lvl="0" indent="-342900" algn="ctr" fontAlgn="base">
              <a:lnSpc>
                <a:spcPct val="110000"/>
              </a:lnSpc>
              <a:spcBef>
                <a:spcPct val="0"/>
              </a:spcBef>
              <a:spcAft>
                <a:spcPct val="0"/>
              </a:spcAft>
            </a:pPr>
            <a:endParaRPr lang="en-US" altLang="zh-CN" kern="0" dirty="0">
              <a:solidFill>
                <a:srgbClr val="000000"/>
              </a:solidFill>
              <a:latin typeface="微软雅黑" panose="020B0503020204020204" charset="-122"/>
              <a:ea typeface="微软雅黑" panose="020B0503020204020204" charset="-122"/>
            </a:endParaRPr>
          </a:p>
        </p:txBody>
      </p:sp>
      <p:sp>
        <p:nvSpPr>
          <p:cNvPr id="9218" name="Rectangle 2"/>
          <p:cNvSpPr>
            <a:spLocks noChangeArrowheads="1"/>
          </p:cNvSpPr>
          <p:nvPr>
            <p:custDataLst>
              <p:tags r:id="rId2"/>
            </p:custDataLst>
          </p:nvPr>
        </p:nvSpPr>
        <p:spPr bwMode="auto">
          <a:xfrm>
            <a:off x="827120" y="3364310"/>
            <a:ext cx="417195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宋体" panose="02010600030101010101" pitchFamily="2" charset="-122"/>
              </a:defRPr>
            </a:lvl1pPr>
            <a:lvl2pPr marL="742950" indent="-285750" eaLnBrk="0" hangingPunct="0">
              <a:defRPr>
                <a:solidFill>
                  <a:schemeClr val="tx1"/>
                </a:solidFill>
                <a:latin typeface="Verdana" panose="020B0604030504040204" pitchFamily="34" charset="0"/>
                <a:ea typeface="宋体" panose="02010600030101010101" pitchFamily="2" charset="-122"/>
              </a:defRPr>
            </a:lvl2pPr>
            <a:lvl3pPr marL="1143000" indent="-228600" eaLnBrk="0" hangingPunct="0">
              <a:defRPr>
                <a:solidFill>
                  <a:schemeClr val="tx1"/>
                </a:solidFill>
                <a:latin typeface="Verdana" panose="020B0604030504040204" pitchFamily="34" charset="0"/>
                <a:ea typeface="宋体" panose="02010600030101010101" pitchFamily="2" charset="-122"/>
              </a:defRPr>
            </a:lvl3pPr>
            <a:lvl4pPr marL="1600200" indent="-228600" eaLnBrk="0" hangingPunct="0">
              <a:defRPr>
                <a:solidFill>
                  <a:schemeClr val="tx1"/>
                </a:solidFill>
                <a:latin typeface="Verdana" panose="020B0604030504040204" pitchFamily="34" charset="0"/>
                <a:ea typeface="宋体" panose="02010600030101010101" pitchFamily="2" charset="-122"/>
              </a:defRPr>
            </a:lvl4pPr>
            <a:lvl5pPr marL="2057400" indent="-228600" eaLnBrk="0" hangingPunct="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lnSpc>
                <a:spcPct val="150000"/>
              </a:lnSpc>
            </a:pPr>
            <a:r>
              <a:rPr lang="zh-CN" altLang="en-US">
                <a:solidFill>
                  <a:schemeClr val="accent1">
                    <a:lumMod val="75000"/>
                  </a:schemeClr>
                </a:solidFill>
                <a:latin typeface="微软雅黑" panose="020B0503020204020204" charset="-122"/>
                <a:ea typeface="微软雅黑" panose="020B0503020204020204" charset="-122"/>
              </a:rPr>
              <a:t>武进区淹城初级中学</a:t>
            </a:r>
            <a:endParaRPr lang="zh-CN" altLang="en-US">
              <a:solidFill>
                <a:schemeClr val="accent1">
                  <a:lumMod val="75000"/>
                </a:schemeClr>
              </a:solidFill>
              <a:latin typeface="微软雅黑" panose="020B0503020204020204" charset="-122"/>
              <a:ea typeface="微软雅黑" panose="020B0503020204020204" charset="-122"/>
            </a:endParaRPr>
          </a:p>
          <a:p>
            <a:pPr algn="ctr" eaLnBrk="1" hangingPunct="1">
              <a:lnSpc>
                <a:spcPct val="150000"/>
              </a:lnSpc>
            </a:pPr>
            <a:r>
              <a:rPr lang="zh-CN" altLang="en-US">
                <a:solidFill>
                  <a:schemeClr val="accent1">
                    <a:lumMod val="75000"/>
                  </a:schemeClr>
                </a:solidFill>
                <a:latin typeface="微软雅黑" panose="020B0503020204020204" charset="-122"/>
                <a:ea typeface="微软雅黑" panose="020B0503020204020204" charset="-122"/>
              </a:rPr>
              <a:t>韩丽</a:t>
            </a:r>
            <a:endParaRPr lang="zh-CN" altLang="en-US">
              <a:solidFill>
                <a:schemeClr val="accent1">
                  <a:lumMod val="75000"/>
                </a:schemeClr>
              </a:solidFill>
              <a:latin typeface="微软雅黑" panose="020B0503020204020204" charset="-122"/>
              <a:ea typeface="微软雅黑" panose="020B0503020204020204" charset="-122"/>
            </a:endParaRPr>
          </a:p>
        </p:txBody>
      </p:sp>
    </p:spTree>
    <p:custDataLst>
      <p:tags r:id="rId3"/>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2590774" cy="458908"/>
          </a:xfrm>
          <a:prstGeom prst="rect">
            <a:avLst/>
          </a:prstGeom>
          <a:noFill/>
        </p:spPr>
        <p:txBody>
          <a:bodyPr wrap="none" rtlCol="0">
            <a:spAutoFit/>
          </a:bodyPr>
          <a:lstStyle/>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分组实验和对照方式</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6" y="1598391"/>
            <a:ext cx="3661153" cy="1289905"/>
          </a:xfrm>
          <a:prstGeom prst="rect">
            <a:avLst/>
          </a:prstGeom>
          <a:noFill/>
        </p:spPr>
        <p:txBody>
          <a:bodyPr wrap="squar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传统方法：</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每组学生用不同的水蚤来完成清水和酒精浓度的数据统计</a:t>
            </a: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469933" y="1551651"/>
            <a:ext cx="4377163" cy="2584450"/>
          </a:xfrm>
          <a:prstGeom prst="rect">
            <a:avLst/>
          </a:prstGeom>
          <a:noFill/>
        </p:spPr>
        <p:txBody>
          <a:bodyPr wrap="squar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改进后：</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每组学生只测一种酒精浓度下的清水心率和对应酒精浓度的心率</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）有一组学生可以选择任意没有的酒精浓度进行实验</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539720" y="3795835"/>
            <a:ext cx="3517143" cy="923330"/>
          </a:xfrm>
          <a:prstGeom prst="rect">
            <a:avLst/>
          </a:prstGeom>
          <a:noFill/>
          <a:ln w="9525">
            <a:noFill/>
          </a:ln>
        </p:spPr>
        <p:txBody>
          <a:bodyPr wrap="square">
            <a:spAutoFit/>
          </a:bodyPr>
          <a:lstStyle/>
          <a:p>
            <a:pPr lvl="0"/>
            <a:r>
              <a:rPr lang="zh-CN" altLang="en-US" b="1" dirty="0"/>
              <a:t>缺</a:t>
            </a:r>
            <a:r>
              <a:rPr lang="zh-CN" altLang="en-US" b="1" dirty="0">
                <a:latin typeface="Arial" panose="020B0604020202020204" pitchFamily="34" charset="0"/>
                <a:ea typeface="宋体" panose="02010600030101010101" pitchFamily="2" charset="-122"/>
              </a:rPr>
              <a:t>点：</a:t>
            </a:r>
            <a:endParaRPr lang="en-US" altLang="zh-CN" b="1" dirty="0">
              <a:latin typeface="Arial" panose="020B0604020202020204" pitchFamily="34" charset="0"/>
              <a:ea typeface="宋体" panose="02010600030101010101" pitchFamily="2" charset="-122"/>
            </a:endParaRPr>
          </a:p>
          <a:p>
            <a:pPr lvl="0"/>
            <a:r>
              <a:rPr lang="zh-CN" altLang="en-US" b="1" dirty="0"/>
              <a:t>耗时长，由于个体差异导致数据严谨性差。</a:t>
            </a:r>
            <a:endParaRPr lang="en-US" altLang="zh-CN" b="1" dirty="0"/>
          </a:p>
        </p:txBody>
      </p:sp>
      <p:sp>
        <p:nvSpPr>
          <p:cNvPr id="17" name="文本框 16"/>
          <p:cNvSpPr txBox="1"/>
          <p:nvPr/>
        </p:nvSpPr>
        <p:spPr>
          <a:xfrm>
            <a:off x="4492472" y="3867840"/>
            <a:ext cx="4092800" cy="646331"/>
          </a:xfrm>
          <a:prstGeom prst="rect">
            <a:avLst/>
          </a:prstGeom>
          <a:noFill/>
          <a:ln w="9525">
            <a:noFill/>
          </a:ln>
        </p:spPr>
        <p:txBody>
          <a:bodyPr wrap="square">
            <a:spAutoFit/>
          </a:bodyPr>
          <a:lstStyle/>
          <a:p>
            <a:pPr lvl="0"/>
            <a:r>
              <a:rPr lang="zh-CN" altLang="en-US" b="1" dirty="0">
                <a:latin typeface="Arial" panose="020B0604020202020204" pitchFamily="34" charset="0"/>
                <a:ea typeface="宋体" panose="02010600030101010101" pitchFamily="2" charset="-122"/>
              </a:rPr>
              <a:t>优点：</a:t>
            </a:r>
            <a:endParaRPr lang="en-US" altLang="zh-CN" b="1" dirty="0">
              <a:latin typeface="Arial" panose="020B0604020202020204" pitchFamily="34" charset="0"/>
              <a:ea typeface="宋体" panose="02010600030101010101" pitchFamily="2" charset="-122"/>
            </a:endParaRPr>
          </a:p>
          <a:p>
            <a:pPr lvl="0"/>
            <a:r>
              <a:rPr lang="zh-CN" altLang="en-US" b="1" dirty="0"/>
              <a:t>耗时短、 数据的可信度高</a:t>
            </a:r>
            <a:endParaRPr lang="en-US" altLang="zh-CN" b="1" dirty="0"/>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8" y="1598391"/>
            <a:ext cx="7981452" cy="1941685"/>
          </a:xfrm>
          <a:prstGeom prst="rect">
            <a:avLst/>
          </a:prstGeom>
          <a:noFill/>
        </p:spPr>
        <p:txBody>
          <a:bodyPr wrap="squar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latin typeface="微软雅黑" panose="020B0503020204020204" charset="-122"/>
                <a:ea typeface="微软雅黑" panose="020B0503020204020204" charset="-122"/>
                <a:cs typeface="微软雅黑" panose="020B0503020204020204" charset="-122"/>
              </a:rPr>
              <a:t>1.</a:t>
            </a:r>
            <a:r>
              <a:rPr lang="zh-CN" altLang="en-US" sz="1600" dirty="0">
                <a:latin typeface="微软雅黑" panose="020B0503020204020204" charset="-122"/>
                <a:ea typeface="微软雅黑" panose="020B0503020204020204" charset="-122"/>
                <a:cs typeface="微软雅黑" panose="020B0503020204020204" charset="-122"/>
              </a:rPr>
              <a:t>要求对同一条小鱼在清水中和对应的酒精中都要计数</a:t>
            </a:r>
            <a:r>
              <a:rPr lang="en-US" altLang="zh-CN" sz="1600" dirty="0">
                <a:latin typeface="微软雅黑" panose="020B0503020204020204" charset="-122"/>
                <a:ea typeface="微软雅黑" panose="020B0503020204020204" charset="-122"/>
                <a:cs typeface="微软雅黑" panose="020B0503020204020204" charset="-122"/>
              </a:rPr>
              <a:t>10s</a:t>
            </a:r>
            <a:r>
              <a:rPr lang="zh-CN" altLang="en-US" sz="1600" dirty="0">
                <a:latin typeface="微软雅黑" panose="020B0503020204020204" charset="-122"/>
                <a:ea typeface="微软雅黑" panose="020B0503020204020204" charset="-122"/>
                <a:cs typeface="微软雅黑" panose="020B0503020204020204" charset="-122"/>
              </a:rPr>
              <a:t>内的心率，形成严格的对照</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latin typeface="微软雅黑" panose="020B0503020204020204" charset="-122"/>
                <a:ea typeface="微软雅黑" panose="020B0503020204020204" charset="-122"/>
                <a:cs typeface="微软雅黑" panose="020B0503020204020204" charset="-122"/>
              </a:rPr>
              <a:t>2.</a:t>
            </a:r>
            <a:r>
              <a:rPr lang="zh-CN" altLang="en-US" sz="1600" dirty="0">
                <a:latin typeface="微软雅黑" panose="020B0503020204020204" charset="-122"/>
                <a:ea typeface="微软雅黑" panose="020B0503020204020204" charset="-122"/>
                <a:cs typeface="微软雅黑" panose="020B0503020204020204" charset="-122"/>
              </a:rPr>
              <a:t>同一条小鱼在清水中和对应的酒精中重复计数三次，分别为</a:t>
            </a:r>
            <a:r>
              <a:rPr lang="en-US" altLang="zh-CN" sz="1600" dirty="0">
                <a:latin typeface="微软雅黑" panose="020B0503020204020204" charset="-122"/>
                <a:ea typeface="微软雅黑" panose="020B0503020204020204" charset="-122"/>
                <a:cs typeface="微软雅黑" panose="020B0503020204020204" charset="-122"/>
              </a:rPr>
              <a:t>60s</a:t>
            </a:r>
            <a:r>
              <a:rPr lang="zh-CN" altLang="en-US" sz="1600" dirty="0">
                <a:latin typeface="微软雅黑" panose="020B0503020204020204" charset="-122"/>
                <a:ea typeface="微软雅黑" panose="020B0503020204020204" charset="-122"/>
                <a:cs typeface="微软雅黑" panose="020B0503020204020204" charset="-122"/>
              </a:rPr>
              <a:t>后、</a:t>
            </a:r>
            <a:r>
              <a:rPr lang="en-US" altLang="zh-CN" sz="1600" dirty="0">
                <a:latin typeface="微软雅黑" panose="020B0503020204020204" charset="-122"/>
                <a:ea typeface="微软雅黑" panose="020B0503020204020204" charset="-122"/>
                <a:cs typeface="微软雅黑" panose="020B0503020204020204" charset="-122"/>
              </a:rPr>
              <a:t>90s</a:t>
            </a:r>
            <a:r>
              <a:rPr lang="zh-CN" altLang="en-US" sz="1600" dirty="0">
                <a:latin typeface="微软雅黑" panose="020B0503020204020204" charset="-122"/>
                <a:ea typeface="微软雅黑" panose="020B0503020204020204" charset="-122"/>
                <a:cs typeface="微软雅黑" panose="020B0503020204020204" charset="-122"/>
              </a:rPr>
              <a:t>后、</a:t>
            </a:r>
            <a:r>
              <a:rPr lang="en-US" altLang="zh-CN" sz="1600" dirty="0">
                <a:latin typeface="微软雅黑" panose="020B0503020204020204" charset="-122"/>
                <a:ea typeface="微软雅黑" panose="020B0503020204020204" charset="-122"/>
                <a:cs typeface="微软雅黑" panose="020B0503020204020204" charset="-122"/>
              </a:rPr>
              <a:t>120s</a:t>
            </a:r>
            <a:r>
              <a:rPr lang="zh-CN" altLang="en-US" sz="1600" dirty="0">
                <a:latin typeface="微软雅黑" panose="020B0503020204020204" charset="-122"/>
                <a:ea typeface="微软雅黑" panose="020B0503020204020204" charset="-122"/>
                <a:cs typeface="微软雅黑" panose="020B0503020204020204" charset="-122"/>
              </a:rPr>
              <a:t>后。</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latin typeface="微软雅黑" panose="020B0503020204020204" charset="-122"/>
                <a:ea typeface="微软雅黑" panose="020B0503020204020204" charset="-122"/>
                <a:cs typeface="微软雅黑" panose="020B0503020204020204" charset="-122"/>
              </a:rPr>
              <a:t>3.</a:t>
            </a:r>
            <a:r>
              <a:rPr lang="zh-CN" altLang="en-US" sz="1600" dirty="0">
                <a:latin typeface="微软雅黑" panose="020B0503020204020204" charset="-122"/>
                <a:ea typeface="微软雅黑" panose="020B0503020204020204" charset="-122"/>
                <a:cs typeface="微软雅黑" panose="020B0503020204020204" charset="-122"/>
              </a:rPr>
              <a:t>在清水中计数后放回大烧杯中让小鱼恢复</a:t>
            </a:r>
            <a:r>
              <a:rPr lang="en-US" altLang="zh-CN" sz="1600" dirty="0">
                <a:latin typeface="微软雅黑" panose="020B0503020204020204" charset="-122"/>
                <a:ea typeface="微软雅黑" panose="020B0503020204020204" charset="-122"/>
                <a:cs typeface="微软雅黑" panose="020B0503020204020204" charset="-122"/>
              </a:rPr>
              <a:t>1-2</a:t>
            </a:r>
            <a:r>
              <a:rPr lang="zh-CN" altLang="en-US" sz="1600" dirty="0">
                <a:latin typeface="微软雅黑" panose="020B0503020204020204" charset="-122"/>
                <a:ea typeface="微软雅黑" panose="020B0503020204020204" charset="-122"/>
                <a:cs typeface="微软雅黑" panose="020B0503020204020204" charset="-122"/>
              </a:rPr>
              <a:t>分钟，再放入酒精中计数。</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latin typeface="微软雅黑" panose="020B0503020204020204" charset="-122"/>
                <a:ea typeface="微软雅黑" panose="020B0503020204020204" charset="-122"/>
                <a:cs typeface="微软雅黑" panose="020B0503020204020204" charset="-122"/>
              </a:rPr>
              <a:t>4.</a:t>
            </a:r>
            <a:r>
              <a:rPr lang="zh-CN" altLang="en-US" sz="1600" dirty="0">
                <a:latin typeface="微软雅黑" panose="020B0503020204020204" charset="-122"/>
                <a:ea typeface="微软雅黑" panose="020B0503020204020204" charset="-122"/>
                <a:cs typeface="微软雅黑" panose="020B0503020204020204" charset="-122"/>
              </a:rPr>
              <a:t>每个酒精浓度下计数三条小鱼的心率（扩大数据样本）</a:t>
            </a:r>
            <a:endParaRPr lang="en-US" altLang="zh-CN" sz="1600" dirty="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11505" y="3651250"/>
            <a:ext cx="7625715" cy="922020"/>
          </a:xfrm>
          <a:prstGeom prst="rect">
            <a:avLst/>
          </a:prstGeom>
        </p:spPr>
        <p:txBody>
          <a:bodyPr wrap="square">
            <a:spAutoFit/>
            <a:extLst>
              <a:ext uri="{4A0BC546-FE56-4ADE-93B0-CB8AF2F6F144}">
                <wpsdc:textFrameExt xmlns:wpsdc="http://www.wps.cn/officeDocument/2022/drawingmlCustomData" type="sub-title"/>
              </a:ext>
            </a:extLst>
          </a:bodyPr>
          <a:p>
            <a:pPr algn="l"/>
            <a:r>
              <a:rPr lang="zh-CN" altLang="en-US" sz="1800" spc="150">
                <a:solidFill>
                  <a:srgbClr val="FF0000"/>
                </a:solidFill>
                <a:latin typeface="Arial" panose="020B0604020202020204" pitchFamily="34" charset="0"/>
                <a:ea typeface="微软雅黑" panose="020B0503020204020204" charset="-122"/>
              </a:rPr>
              <a:t>优点：</a:t>
            </a:r>
            <a:endParaRPr lang="zh-CN" altLang="en-US" sz="1800" spc="150">
              <a:solidFill>
                <a:srgbClr val="FF0000"/>
              </a:solidFill>
              <a:latin typeface="Arial" panose="020B0604020202020204" pitchFamily="34" charset="0"/>
              <a:ea typeface="微软雅黑" panose="020B0503020204020204" charset="-122"/>
            </a:endParaRPr>
          </a:p>
          <a:p>
            <a:pPr algn="l"/>
            <a:r>
              <a:rPr lang="zh-CN" altLang="en-US" sz="1800" spc="150">
                <a:solidFill>
                  <a:srgbClr val="FF0000"/>
                </a:solidFill>
                <a:latin typeface="Arial" panose="020B0604020202020204" pitchFamily="34" charset="0"/>
                <a:ea typeface="微软雅黑" panose="020B0503020204020204" charset="-122"/>
              </a:rPr>
              <a:t> </a:t>
            </a:r>
            <a:r>
              <a:rPr lang="en-US" altLang="zh-CN" sz="1800" spc="150">
                <a:solidFill>
                  <a:srgbClr val="FF0000"/>
                </a:solidFill>
                <a:latin typeface="Arial" panose="020B0604020202020204" pitchFamily="34" charset="0"/>
                <a:ea typeface="微软雅黑" panose="020B0503020204020204" charset="-122"/>
              </a:rPr>
              <a:t>     </a:t>
            </a:r>
            <a:r>
              <a:rPr lang="zh-CN" altLang="en-US" sz="1800" spc="150">
                <a:solidFill>
                  <a:srgbClr val="FF0000"/>
                </a:solidFill>
                <a:latin typeface="Arial" panose="020B0604020202020204" pitchFamily="34" charset="0"/>
                <a:ea typeface="微软雅黑" panose="020B0503020204020204" charset="-122"/>
              </a:rPr>
              <a:t>尽可能保证了重复实验、实验的等量原则和完全的对照。并且连续的、持续的观测心率可以更好的了解酒精对小鱼心率的作用变化。</a:t>
            </a:r>
            <a:endParaRPr lang="zh-CN" altLang="en-US" sz="1800" spc="150">
              <a:solidFill>
                <a:srgbClr val="FF0000"/>
              </a:solidFill>
              <a:latin typeface="Arial" panose="020B0604020202020204" pitchFamily="34" charset="0"/>
              <a:ea typeface="微软雅黑" panose="020B0503020204020204" charset="-122"/>
            </a:endParaRPr>
          </a:p>
        </p:txBody>
      </p:sp>
    </p:spTree>
    <p:custDataLst>
      <p:tags r:id="rId12"/>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458292"/>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2843880" y="138820"/>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59657" y="848414"/>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8" name="表格 18"/>
          <p:cNvGraphicFramePr>
            <a:graphicFrameLocks noGrp="1"/>
          </p:cNvGraphicFramePr>
          <p:nvPr>
            <p:custDataLst>
              <p:tags r:id="rId12"/>
            </p:custDataLst>
          </p:nvPr>
        </p:nvGraphicFramePr>
        <p:xfrm>
          <a:off x="1343706" y="1694575"/>
          <a:ext cx="6078204" cy="3366354"/>
        </p:xfrm>
        <a:graphic>
          <a:graphicData uri="http://schemas.openxmlformats.org/drawingml/2006/table">
            <a:tbl>
              <a:tblPr firstRow="1" bandRow="1">
                <a:tableStyleId>{5C22544A-7EE6-4342-B048-85BDC9FD1C3A}</a:tableStyleId>
              </a:tblPr>
              <a:tblGrid>
                <a:gridCol w="998204"/>
                <a:gridCol w="801921"/>
                <a:gridCol w="1008070"/>
                <a:gridCol w="1008070"/>
                <a:gridCol w="936065"/>
                <a:gridCol w="1325874"/>
              </a:tblGrid>
              <a:tr h="378168">
                <a:tc gridSpan="2">
                  <a:txBody>
                    <a:bodyPr/>
                    <a:lstStyle/>
                    <a:p>
                      <a:r>
                        <a:rPr lang="en-US" altLang="zh-CN" sz="1000" dirty="0"/>
                        <a:t>                      </a:t>
                      </a:r>
                      <a:endParaRPr lang="en-US" altLang="zh-CN" sz="1000" dirty="0"/>
                    </a:p>
                    <a:p>
                      <a:r>
                        <a:rPr lang="en-US" altLang="zh-CN" sz="1000" dirty="0"/>
                        <a:t>10s</a:t>
                      </a:r>
                      <a:r>
                        <a:rPr lang="zh-CN" altLang="en-US" sz="1000" dirty="0"/>
                        <a:t>内心率</a:t>
                      </a:r>
                      <a:endParaRPr lang="zh-CN" altLang="en-US" sz="1000" dirty="0"/>
                    </a:p>
                  </a:txBody>
                  <a:tcPr/>
                </a:tc>
                <a:tc hMerge="1">
                  <a:tcPr/>
                </a:tc>
                <a:tc>
                  <a:txBody>
                    <a:bodyPr/>
                    <a:lstStyle/>
                    <a:p>
                      <a:pPr algn="ctr"/>
                      <a:r>
                        <a:rPr lang="en-US" altLang="zh-CN" dirty="0"/>
                        <a:t>A</a:t>
                      </a:r>
                      <a:endParaRPr lang="zh-CN" altLang="en-US" dirty="0"/>
                    </a:p>
                  </a:txBody>
                  <a:tcPr/>
                </a:tc>
                <a:tc>
                  <a:txBody>
                    <a:bodyPr/>
                    <a:lstStyle/>
                    <a:p>
                      <a:pPr algn="ctr"/>
                      <a:r>
                        <a:rPr lang="en-US" altLang="zh-CN" dirty="0"/>
                        <a:t>B</a:t>
                      </a:r>
                      <a:endParaRPr lang="zh-CN" altLang="en-US" dirty="0"/>
                    </a:p>
                  </a:txBody>
                  <a:tcPr/>
                </a:tc>
                <a:tc>
                  <a:txBody>
                    <a:bodyPr/>
                    <a:lstStyle/>
                    <a:p>
                      <a:pPr algn="ctr"/>
                      <a:r>
                        <a:rPr lang="en-US" altLang="zh-CN" dirty="0"/>
                        <a:t>C</a:t>
                      </a:r>
                      <a:endParaRPr lang="zh-CN" altLang="en-US" dirty="0"/>
                    </a:p>
                  </a:txBody>
                  <a:tcPr/>
                </a:tc>
                <a:tc>
                  <a:txBody>
                    <a:bodyPr/>
                    <a:lstStyle/>
                    <a:p>
                      <a:r>
                        <a:rPr lang="zh-CN" altLang="en-US" dirty="0"/>
                        <a:t>总平均心率</a:t>
                      </a:r>
                      <a:endParaRPr lang="zh-CN" altLang="en-US" dirty="0"/>
                    </a:p>
                  </a:txBody>
                  <a:tcPr/>
                </a:tc>
              </a:tr>
              <a:tr h="344444">
                <a:tc rowSpan="3">
                  <a:txBody>
                    <a:bodyPr/>
                    <a:lstStyle/>
                    <a:p>
                      <a:pPr algn="ctr"/>
                      <a:r>
                        <a:rPr lang="zh-CN" altLang="en-US" dirty="0"/>
                        <a:t>清水中</a:t>
                      </a:r>
                      <a:endParaRPr lang="zh-CN" altLang="en-US" dirty="0"/>
                    </a:p>
                  </a:txBody>
                  <a:tcPr anchor="ctr"/>
                </a:tc>
                <a:tc>
                  <a:txBody>
                    <a:bodyPr/>
                    <a:lstStyle/>
                    <a:p>
                      <a:r>
                        <a:rPr lang="en-US" altLang="zh-CN" dirty="0"/>
                        <a:t>60s</a:t>
                      </a:r>
                      <a:r>
                        <a:rPr lang="zh-CN" altLang="en-US" dirty="0"/>
                        <a:t>后</a:t>
                      </a:r>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a:p>
                  </a:txBody>
                  <a:tcPr/>
                </a:tc>
                <a:tc rowSpan="3">
                  <a:txBody>
                    <a:bodyPr/>
                    <a:lstStyle/>
                    <a:p>
                      <a:endParaRPr lang="zh-CN" altLang="en-US" dirty="0"/>
                    </a:p>
                  </a:txBody>
                  <a:tcPr/>
                </a:tc>
              </a:tr>
              <a:tr h="344444">
                <a:tc vMerge="1">
                  <a:tcPr/>
                </a:tc>
                <a:tc>
                  <a:txBody>
                    <a:bodyPr/>
                    <a:lstStyle/>
                    <a:p>
                      <a:r>
                        <a:rPr lang="en-US" altLang="zh-CN" dirty="0"/>
                        <a:t>90s</a:t>
                      </a:r>
                      <a:r>
                        <a:rPr lang="zh-CN" altLang="en-US" dirty="0"/>
                        <a:t>后</a:t>
                      </a:r>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a:p>
                  </a:txBody>
                  <a:tcPr/>
                </a:tc>
                <a:tc vMerge="1">
                  <a:tcPr/>
                </a:tc>
              </a:tr>
              <a:tr h="344444">
                <a:tc vMerge="1">
                  <a:tcPr/>
                </a:tc>
                <a:tc>
                  <a:txBody>
                    <a:bodyPr/>
                    <a:lstStyle/>
                    <a:p>
                      <a:r>
                        <a:rPr lang="en-US" altLang="zh-CN" dirty="0"/>
                        <a:t>120s</a:t>
                      </a:r>
                      <a:r>
                        <a:rPr lang="zh-CN" altLang="en-US" dirty="0"/>
                        <a:t>后</a:t>
                      </a:r>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vMerge="1">
                  <a:tcPr/>
                </a:tc>
              </a:tr>
              <a:tr h="344444">
                <a:tc gridSpan="2">
                  <a:txBody>
                    <a:bodyPr/>
                    <a:lstStyle/>
                    <a:p>
                      <a:pPr algn="ctr"/>
                      <a:r>
                        <a:rPr lang="zh-CN" altLang="en-US" sz="1350" kern="1200" dirty="0">
                          <a:solidFill>
                            <a:schemeClr val="dk1"/>
                          </a:solidFill>
                          <a:latin typeface="+mn-lt"/>
                          <a:ea typeface="+mn-ea"/>
                          <a:cs typeface="+mn-cs"/>
                        </a:rPr>
                        <a:t>平均</a:t>
                      </a:r>
                      <a:r>
                        <a:rPr lang="zh-CN" altLang="en-US" dirty="0"/>
                        <a:t>心率</a:t>
                      </a:r>
                      <a:endParaRPr lang="zh-CN" altLang="en-US" dirty="0"/>
                    </a:p>
                  </a:txBody>
                  <a:tcPr anchor="ctr"/>
                </a:tc>
                <a:tc hMerge="1">
                  <a:tcPr/>
                </a:tc>
                <a:tc>
                  <a:txBody>
                    <a:bodyPr/>
                    <a:lstStyle/>
                    <a:p>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r>
              <a:tr h="344444">
                <a:tc rowSpan="3">
                  <a:txBody>
                    <a:bodyPr/>
                    <a:lstStyle/>
                    <a:p>
                      <a:pPr algn="ctr"/>
                      <a:r>
                        <a:rPr lang="en-US" altLang="zh-CN" dirty="0"/>
                        <a:t>**</a:t>
                      </a:r>
                      <a:r>
                        <a:rPr lang="zh-CN" altLang="en-US" dirty="0"/>
                        <a:t>浓度酒精溶液中</a:t>
                      </a:r>
                      <a:endParaRPr lang="zh-CN" altLang="en-US" dirty="0"/>
                    </a:p>
                  </a:txBody>
                  <a:tcPr anchor="ctr"/>
                </a:tc>
                <a:tc>
                  <a:txBody>
                    <a:bodyPr/>
                    <a:lstStyle/>
                    <a:p>
                      <a:r>
                        <a:rPr lang="en-US" altLang="zh-CN" dirty="0"/>
                        <a:t>60s</a:t>
                      </a:r>
                      <a:r>
                        <a:rPr lang="zh-CN" altLang="en-US" dirty="0"/>
                        <a:t>后</a:t>
                      </a:r>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tc rowSpan="3">
                  <a:txBody>
                    <a:bodyPr/>
                    <a:lstStyle/>
                    <a:p>
                      <a:endParaRPr lang="zh-CN" altLang="en-US" dirty="0"/>
                    </a:p>
                  </a:txBody>
                  <a:tcPr/>
                </a:tc>
              </a:tr>
              <a:tr h="344444">
                <a:tc vMerge="1">
                  <a:tcPr/>
                </a:tc>
                <a:tc>
                  <a:txBody>
                    <a:bodyPr/>
                    <a:lstStyle/>
                    <a:p>
                      <a:r>
                        <a:rPr lang="en-US" altLang="zh-CN" dirty="0"/>
                        <a:t>90s</a:t>
                      </a:r>
                      <a:r>
                        <a:rPr lang="zh-CN" altLang="en-US" dirty="0"/>
                        <a:t>后</a:t>
                      </a:r>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vMerge="1">
                  <a:tcPr/>
                </a:tc>
              </a:tr>
              <a:tr h="400530">
                <a:tc vMerge="1">
                  <a:tcPr/>
                </a:tc>
                <a:tc>
                  <a:txBody>
                    <a:bodyPr/>
                    <a:lstStyle/>
                    <a:p>
                      <a:r>
                        <a:rPr lang="en-US" altLang="zh-CN" dirty="0"/>
                        <a:t>120s</a:t>
                      </a:r>
                      <a:r>
                        <a:rPr lang="zh-CN" altLang="en-US" dirty="0"/>
                        <a:t>后</a:t>
                      </a:r>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a:p>
                  </a:txBody>
                  <a:tcPr/>
                </a:tc>
                <a:tc vMerge="1">
                  <a:tcPr/>
                </a:tc>
              </a:tr>
              <a:tr h="479982">
                <a:tc gridSpan="2">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350" kern="1200" dirty="0">
                          <a:solidFill>
                            <a:schemeClr val="dk1"/>
                          </a:solidFill>
                          <a:latin typeface="+mn-lt"/>
                          <a:ea typeface="+mn-ea"/>
                          <a:cs typeface="+mn-cs"/>
                        </a:rPr>
                        <a:t>平均</a:t>
                      </a:r>
                      <a:r>
                        <a:rPr lang="zh-CN" altLang="en-US" dirty="0"/>
                        <a:t>心率</a:t>
                      </a:r>
                      <a:endParaRPr lang="zh-CN" altLang="en-US" dirty="0"/>
                    </a:p>
                    <a:p>
                      <a:endParaRPr lang="zh-CN" altLang="en-US" dirty="0"/>
                    </a:p>
                  </a:txBody>
                  <a:tcPr/>
                </a:tc>
                <a:tc hMerge="1">
                  <a:tcPr/>
                </a:tc>
                <a:tc>
                  <a:txBody>
                    <a:bodyPr/>
                    <a:lstStyle/>
                    <a:p>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bl>
          </a:graphicData>
        </a:graphic>
      </p:graphicFrame>
      <p:sp>
        <p:nvSpPr>
          <p:cNvPr id="19" name="文本框 18"/>
          <p:cNvSpPr txBox="1"/>
          <p:nvPr/>
        </p:nvSpPr>
        <p:spPr>
          <a:xfrm>
            <a:off x="1741679" y="1266253"/>
            <a:ext cx="1152032" cy="369332"/>
          </a:xfrm>
          <a:prstGeom prst="rect">
            <a:avLst/>
          </a:prstGeom>
          <a:noFill/>
        </p:spPr>
        <p:txBody>
          <a:bodyPr wrap="square" rtlCol="0">
            <a:spAutoFit/>
          </a:bodyPr>
          <a:lstStyle/>
          <a:p>
            <a:r>
              <a:rPr lang="zh-CN" altLang="en-US" dirty="0"/>
              <a:t>组别：</a:t>
            </a:r>
            <a:endParaRPr lang="zh-CN" altLang="en-US" dirty="0"/>
          </a:p>
        </p:txBody>
      </p:sp>
      <p:cxnSp>
        <p:nvCxnSpPr>
          <p:cNvPr id="21" name="直接连接符 20"/>
          <p:cNvCxnSpPr/>
          <p:nvPr/>
        </p:nvCxnSpPr>
        <p:spPr>
          <a:xfrm>
            <a:off x="2555860" y="1563680"/>
            <a:ext cx="2088000" cy="0"/>
          </a:xfrm>
          <a:prstGeom prst="line">
            <a:avLst/>
          </a:prstGeom>
        </p:spPr>
        <p:style>
          <a:lnRef idx="2">
            <a:schemeClr val="dk1"/>
          </a:lnRef>
          <a:fillRef idx="0">
            <a:schemeClr val="dk1"/>
          </a:fillRef>
          <a:effectRef idx="1">
            <a:schemeClr val="dk1"/>
          </a:effectRef>
          <a:fontRef idx="minor">
            <a:schemeClr val="tx1"/>
          </a:fontRef>
        </p:style>
      </p:cxnSp>
      <p:cxnSp>
        <p:nvCxnSpPr>
          <p:cNvPr id="23" name="直接连接符 22"/>
          <p:cNvCxnSpPr/>
          <p:nvPr/>
        </p:nvCxnSpPr>
        <p:spPr>
          <a:xfrm>
            <a:off x="1385984" y="1725416"/>
            <a:ext cx="1745916" cy="316736"/>
          </a:xfrm>
          <a:prstGeom prst="line">
            <a:avLst/>
          </a:prstGeom>
        </p:spPr>
        <p:style>
          <a:lnRef idx="1">
            <a:schemeClr val="dk1"/>
          </a:lnRef>
          <a:fillRef idx="0">
            <a:schemeClr val="dk1"/>
          </a:fillRef>
          <a:effectRef idx="0">
            <a:schemeClr val="dk1"/>
          </a:effectRef>
          <a:fontRef idx="minor">
            <a:schemeClr val="tx1"/>
          </a:fontRef>
        </p:style>
      </p:cxnSp>
      <p:cxnSp>
        <p:nvCxnSpPr>
          <p:cNvPr id="27" name="直接连接符 26"/>
          <p:cNvCxnSpPr/>
          <p:nvPr/>
        </p:nvCxnSpPr>
        <p:spPr>
          <a:xfrm flipV="1">
            <a:off x="6084105" y="2139720"/>
            <a:ext cx="1296090" cy="975986"/>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flipV="1">
            <a:off x="6115807" y="3475532"/>
            <a:ext cx="1286305" cy="1042908"/>
          </a:xfrm>
          <a:prstGeom prst="line">
            <a:avLst/>
          </a:prstGeom>
        </p:spPr>
        <p:style>
          <a:lnRef idx="1">
            <a:schemeClr val="dk1"/>
          </a:lnRef>
          <a:fillRef idx="0">
            <a:schemeClr val="dk1"/>
          </a:fillRef>
          <a:effectRef idx="0">
            <a:schemeClr val="dk1"/>
          </a:effectRef>
          <a:fontRef idx="minor">
            <a:schemeClr val="tx1"/>
          </a:fontRef>
        </p:style>
      </p:cxnSp>
      <p:sp>
        <p:nvSpPr>
          <p:cNvPr id="33" name="文本框 32"/>
          <p:cNvSpPr txBox="1"/>
          <p:nvPr/>
        </p:nvSpPr>
        <p:spPr>
          <a:xfrm>
            <a:off x="346255" y="1348531"/>
            <a:ext cx="4572000" cy="369332"/>
          </a:xfrm>
          <a:prstGeom prst="rect">
            <a:avLst/>
          </a:prstGeom>
          <a:noFill/>
        </p:spPr>
        <p:txBody>
          <a:bodyPr wrap="square">
            <a:spAutoFit/>
          </a:bodyPr>
          <a:lstStyle/>
          <a:p>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a:t>
            </a:r>
            <a:endParaRPr lang="zh-CN" altLang="en-US" dirty="0"/>
          </a:p>
        </p:txBody>
      </p:sp>
    </p:spTree>
    <p:custDataLst>
      <p:tags r:id="rId13"/>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t="11925" r="5104" b="6952"/>
          <a:stretch>
            <a:fillRect/>
          </a:stretch>
        </p:blipFill>
        <p:spPr>
          <a:xfrm rot="16200000">
            <a:off x="268330" y="167627"/>
            <a:ext cx="1849658" cy="2108292"/>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24802" t="23751" r="9402"/>
          <a:stretch>
            <a:fillRect/>
          </a:stretch>
        </p:blipFill>
        <p:spPr>
          <a:xfrm rot="5400000">
            <a:off x="2580022" y="38773"/>
            <a:ext cx="1787716" cy="2365491"/>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3802" r="5104" b="11152"/>
          <a:stretch>
            <a:fillRect/>
          </a:stretch>
        </p:blipFill>
        <p:spPr>
          <a:xfrm rot="16200000">
            <a:off x="4837691" y="171759"/>
            <a:ext cx="1787718" cy="2090282"/>
          </a:xfrm>
          <a:prstGeom prst="rect">
            <a:avLst/>
          </a:prstGeom>
        </p:spPr>
      </p:pic>
      <p:pic>
        <p:nvPicPr>
          <p:cNvPr id="29" name="图片 28"/>
          <p:cNvPicPr>
            <a:picLocks noChangeAspect="1"/>
          </p:cNvPicPr>
          <p:nvPr/>
        </p:nvPicPr>
        <p:blipFill rotWithShape="1">
          <a:blip r:embed="rId9" cstate="print">
            <a:extLst>
              <a:ext uri="{28A0092B-C50C-407E-A947-70E740481C1C}">
                <a14:useLocalDpi xmlns:a14="http://schemas.microsoft.com/office/drawing/2010/main" val="0"/>
              </a:ext>
            </a:extLst>
          </a:blip>
          <a:srcRect l="20602" r="3801" b="30051"/>
          <a:stretch>
            <a:fillRect/>
          </a:stretch>
        </p:blipFill>
        <p:spPr>
          <a:xfrm rot="16200000">
            <a:off x="330931" y="2591745"/>
            <a:ext cx="1677284" cy="2069324"/>
          </a:xfrm>
          <a:prstGeom prst="rect">
            <a:avLst/>
          </a:prstGeom>
        </p:spPr>
      </p:pic>
      <p:pic>
        <p:nvPicPr>
          <p:cNvPr id="32" name="图片 31"/>
          <p:cNvPicPr>
            <a:picLocks noChangeAspect="1"/>
          </p:cNvPicPr>
          <p:nvPr/>
        </p:nvPicPr>
        <p:blipFill rotWithShape="1">
          <a:blip r:embed="rId10" cstate="print">
            <a:extLst>
              <a:ext uri="{28A0092B-C50C-407E-A947-70E740481C1C}">
                <a14:useLocalDpi xmlns:a14="http://schemas.microsoft.com/office/drawing/2010/main" val="0"/>
              </a:ext>
            </a:extLst>
          </a:blip>
          <a:srcRect l="10802" t="-1" r="12202" b="2753"/>
          <a:stretch>
            <a:fillRect/>
          </a:stretch>
        </p:blipFill>
        <p:spPr>
          <a:xfrm rot="5400000">
            <a:off x="2665022" y="2443662"/>
            <a:ext cx="1677283" cy="2365491"/>
          </a:xfrm>
          <a:prstGeom prst="rect">
            <a:avLst/>
          </a:prstGeom>
        </p:spPr>
      </p:pic>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2002" r="3803"/>
          <a:stretch>
            <a:fillRect/>
          </a:stretch>
        </p:blipFill>
        <p:spPr>
          <a:xfrm rot="16200000">
            <a:off x="5004219" y="2586638"/>
            <a:ext cx="1673786" cy="2076040"/>
          </a:xfrm>
          <a:prstGeom prst="rect">
            <a:avLst/>
          </a:prstGeom>
        </p:spPr>
      </p:pic>
      <p:pic>
        <p:nvPicPr>
          <p:cNvPr id="37" name="图片 36"/>
          <p:cNvPicPr>
            <a:picLocks noChangeAspect="1"/>
          </p:cNvPicPr>
          <p:nvPr/>
        </p:nvPicPr>
        <p:blipFill rotWithShape="1">
          <a:blip r:embed="rId12" cstate="print">
            <a:extLst>
              <a:ext uri="{28A0092B-C50C-407E-A947-70E740481C1C}">
                <a14:useLocalDpi xmlns:a14="http://schemas.microsoft.com/office/drawing/2010/main" val="0"/>
              </a:ext>
            </a:extLst>
          </a:blip>
          <a:srcRect l="6191" r="5639" b="6953"/>
          <a:stretch>
            <a:fillRect/>
          </a:stretch>
        </p:blipFill>
        <p:spPr>
          <a:xfrm rot="16200000">
            <a:off x="7044306" y="87510"/>
            <a:ext cx="1778480" cy="2258781"/>
          </a:xfrm>
          <a:prstGeom prst="rect">
            <a:avLst/>
          </a:prstGeom>
        </p:spPr>
      </p:pic>
      <p:pic>
        <p:nvPicPr>
          <p:cNvPr id="41" name="图片 40"/>
          <p:cNvPicPr>
            <a:picLocks noChangeAspect="1"/>
          </p:cNvPicPr>
          <p:nvPr/>
        </p:nvPicPr>
        <p:blipFill rotWithShape="1">
          <a:blip r:embed="rId13" cstate="print">
            <a:extLst>
              <a:ext uri="{28A0092B-C50C-407E-A947-70E740481C1C}">
                <a14:useLocalDpi xmlns:a14="http://schemas.microsoft.com/office/drawing/2010/main" val="0"/>
              </a:ext>
            </a:extLst>
          </a:blip>
          <a:srcRect t="6909" r="17539"/>
          <a:stretch>
            <a:fillRect/>
          </a:stretch>
        </p:blipFill>
        <p:spPr>
          <a:xfrm>
            <a:off x="6926868" y="2784267"/>
            <a:ext cx="2061920" cy="1745791"/>
          </a:xfrm>
          <a:prstGeom prst="rect">
            <a:avLst/>
          </a:prstGeom>
        </p:spPr>
      </p:pic>
      <p:sp>
        <p:nvSpPr>
          <p:cNvPr id="2" name="文本框 1"/>
          <p:cNvSpPr txBox="1"/>
          <p:nvPr/>
        </p:nvSpPr>
        <p:spPr>
          <a:xfrm>
            <a:off x="3131820" y="4530005"/>
            <a:ext cx="3048000" cy="460375"/>
          </a:xfrm>
          <a:prstGeom prst="rect">
            <a:avLst/>
          </a:prstGeom>
        </p:spPr>
        <p:txBody>
          <a:bodyPr>
            <a:spAutoFit/>
            <a:extLst>
              <a:ext uri="{4A0BC546-FE56-4ADE-93B0-CB8AF2F6F144}">
                <wpsdc:textFrameExt xmlns:wpsdc="http://www.wps.cn/officeDocument/2022/drawingmlCustomData" type="text"/>
              </a:ext>
            </a:extLst>
          </a:bodyPr>
          <a:p>
            <a:pPr algn="l"/>
            <a:r>
              <a:rPr lang="zh-CN" altLang="en-US" sz="2400">
                <a:solidFill>
                  <a:schemeClr val="accent1">
                    <a:lumMod val="75000"/>
                  </a:schemeClr>
                </a:solidFill>
                <a:latin typeface="Arial" panose="020B0604020202020204" pitchFamily="34" charset="0"/>
                <a:ea typeface="微软雅黑" panose="020B0503020204020204" charset="-122"/>
              </a:rPr>
              <a:t>学生实验数据</a:t>
            </a:r>
            <a:endParaRPr lang="zh-CN" altLang="en-US" sz="2400">
              <a:solidFill>
                <a:schemeClr val="accent1">
                  <a:lumMod val="75000"/>
                </a:schemeClr>
              </a:solidFill>
              <a:latin typeface="Arial" panose="020B0604020202020204" pitchFamily="34" charset="0"/>
              <a:ea typeface="微软雅黑" panose="020B0503020204020204" charset="-122"/>
            </a:endParaRPr>
          </a:p>
        </p:txBody>
      </p:sp>
    </p:spTree>
    <p:custDataLst>
      <p:tags r:id="rId14"/>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韩丽清水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7690" y="51576"/>
            <a:ext cx="3840267" cy="2160150"/>
          </a:xfrm>
          <a:prstGeom prst="rect">
            <a:avLst/>
          </a:prstGeom>
        </p:spPr>
      </p:pic>
      <p:pic>
        <p:nvPicPr>
          <p:cNvPr id="3" name="韩丽2%清水">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4499995" y="51576"/>
            <a:ext cx="3979959" cy="2238727"/>
          </a:xfrm>
          <a:prstGeom prst="rect">
            <a:avLst/>
          </a:prstGeom>
        </p:spPr>
      </p:pic>
      <p:pic>
        <p:nvPicPr>
          <p:cNvPr id="4" name="韩丽2%酒精10S">
            <a:hlinkClick r:id="" action="ppaction://media"/>
          </p:cNvPr>
          <p:cNvPicPr>
            <a:picLocks noChangeAspect="1"/>
          </p:cNvPicPr>
          <p:nvPr>
            <a:videoFile r:link="rId6"/>
            <p:extLst>
              <p:ext uri="{DAA4B4D4-6D71-4841-9C94-3DE7FCFB9230}">
                <p14:media xmlns:p14="http://schemas.microsoft.com/office/powerpoint/2010/main" r:embed="rId7"/>
              </p:ext>
            </p:extLst>
          </p:nvPr>
        </p:nvPicPr>
        <p:blipFill>
          <a:blip r:embed="rId8"/>
          <a:stretch>
            <a:fillRect/>
          </a:stretch>
        </p:blipFill>
        <p:spPr>
          <a:xfrm>
            <a:off x="1836053" y="2355735"/>
            <a:ext cx="4752330" cy="2673186"/>
          </a:xfrm>
          <a:prstGeom prst="rect">
            <a:avLst/>
          </a:prstGeom>
        </p:spPr>
      </p:pic>
      <p:sp>
        <p:nvSpPr>
          <p:cNvPr id="7" name="文本框 6"/>
          <p:cNvSpPr txBox="1"/>
          <p:nvPr/>
        </p:nvSpPr>
        <p:spPr>
          <a:xfrm>
            <a:off x="395710" y="2290303"/>
            <a:ext cx="1560108" cy="369332"/>
          </a:xfrm>
          <a:prstGeom prst="rect">
            <a:avLst/>
          </a:prstGeom>
          <a:noFill/>
        </p:spPr>
        <p:txBody>
          <a:bodyPr wrap="square" rtlCol="0">
            <a:spAutoFit/>
          </a:bodyPr>
          <a:lstStyle/>
          <a:p>
            <a:r>
              <a:rPr lang="en-US" altLang="zh-CN" dirty="0"/>
              <a:t>2%</a:t>
            </a:r>
            <a:r>
              <a:rPr lang="zh-CN" altLang="en-US" dirty="0"/>
              <a:t>清水</a:t>
            </a:r>
            <a:r>
              <a:rPr lang="en-US" altLang="zh-CN" dirty="0"/>
              <a:t>10</a:t>
            </a:r>
            <a:r>
              <a:rPr lang="zh-CN" altLang="en-US" dirty="0"/>
              <a:t>秒</a:t>
            </a:r>
            <a:endParaRPr lang="zh-CN" altLang="en-US" dirty="0"/>
          </a:p>
        </p:txBody>
      </p:sp>
      <p:sp>
        <p:nvSpPr>
          <p:cNvPr id="8" name="文本框 7"/>
          <p:cNvSpPr txBox="1"/>
          <p:nvPr/>
        </p:nvSpPr>
        <p:spPr>
          <a:xfrm>
            <a:off x="6948165" y="2355735"/>
            <a:ext cx="1560108" cy="369332"/>
          </a:xfrm>
          <a:prstGeom prst="rect">
            <a:avLst/>
          </a:prstGeom>
          <a:noFill/>
        </p:spPr>
        <p:txBody>
          <a:bodyPr wrap="square" rtlCol="0">
            <a:spAutoFit/>
          </a:bodyPr>
          <a:lstStyle/>
          <a:p>
            <a:r>
              <a:rPr lang="en-US" altLang="zh-CN" dirty="0"/>
              <a:t>2%</a:t>
            </a:r>
            <a:r>
              <a:rPr lang="zh-CN" altLang="en-US" dirty="0"/>
              <a:t>清水</a:t>
            </a:r>
            <a:r>
              <a:rPr lang="en-US" altLang="zh-CN" dirty="0"/>
              <a:t>20</a:t>
            </a:r>
            <a:r>
              <a:rPr lang="zh-CN" altLang="en-US" dirty="0"/>
              <a:t>秒</a:t>
            </a:r>
            <a:endParaRPr lang="zh-CN" altLang="en-US" dirty="0"/>
          </a:p>
        </p:txBody>
      </p:sp>
      <p:sp>
        <p:nvSpPr>
          <p:cNvPr id="5" name="文本框 4"/>
          <p:cNvSpPr txBox="1"/>
          <p:nvPr>
            <p:custDataLst>
              <p:tags r:id="rId9"/>
            </p:custDataLst>
          </p:nvPr>
        </p:nvSpPr>
        <p:spPr>
          <a:xfrm>
            <a:off x="6732270" y="2931710"/>
            <a:ext cx="3048000" cy="460375"/>
          </a:xfrm>
          <a:prstGeom prst="rect">
            <a:avLst/>
          </a:prstGeom>
        </p:spPr>
        <p:txBody>
          <a:bodyPr>
            <a:spAutoFit/>
            <a:extLst>
              <a:ext uri="{4A0BC546-FE56-4ADE-93B0-CB8AF2F6F144}">
                <wpsdc:textFrameExt xmlns:wpsdc="http://www.wps.cn/officeDocument/2022/drawingmlCustomData" type="text"/>
              </a:ext>
            </a:extLst>
          </a:bodyPr>
          <a:p>
            <a:pPr algn="l"/>
            <a:r>
              <a:rPr lang="zh-CN" altLang="en-US" sz="2400">
                <a:solidFill>
                  <a:schemeClr val="accent1">
                    <a:lumMod val="75000"/>
                  </a:schemeClr>
                </a:solidFill>
                <a:latin typeface="Arial" panose="020B0604020202020204" pitchFamily="34" charset="0"/>
                <a:ea typeface="微软雅黑" panose="020B0503020204020204" charset="-122"/>
              </a:rPr>
              <a:t>预实验视频案例</a:t>
            </a:r>
            <a:endParaRPr lang="zh-CN" altLang="en-US" sz="2400">
              <a:solidFill>
                <a:schemeClr val="accent1">
                  <a:lumMod val="75000"/>
                </a:schemeClr>
              </a:solidFill>
              <a:latin typeface="Arial" panose="020B0604020202020204" pitchFamily="34" charset="0"/>
              <a:ea typeface="微软雅黑" panose="020B0503020204020204" charset="-122"/>
            </a:endParaRPr>
          </a:p>
        </p:txBody>
      </p:sp>
      <p:sp>
        <p:nvSpPr>
          <p:cNvPr id="6" name="文本框 5"/>
          <p:cNvSpPr txBox="1"/>
          <p:nvPr>
            <p:custDataLst>
              <p:tags r:id="rId10"/>
            </p:custDataLst>
          </p:nvPr>
        </p:nvSpPr>
        <p:spPr>
          <a:xfrm>
            <a:off x="6779895" y="4299585"/>
            <a:ext cx="227520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600">
                <a:solidFill>
                  <a:schemeClr val="accent1">
                    <a:lumMod val="75000"/>
                  </a:schemeClr>
                </a:solidFill>
                <a:latin typeface="Arial" panose="020B0604020202020204" pitchFamily="34" charset="0"/>
                <a:ea typeface="微软雅黑" panose="020B0503020204020204" charset="-122"/>
              </a:rPr>
              <a:t>备注：学生实验视频较多，所以未全部</a:t>
            </a:r>
            <a:r>
              <a:rPr lang="zh-CN" altLang="en-US" sz="1600">
                <a:solidFill>
                  <a:schemeClr val="accent1">
                    <a:lumMod val="75000"/>
                  </a:schemeClr>
                </a:solidFill>
                <a:latin typeface="Arial" panose="020B0604020202020204" pitchFamily="34" charset="0"/>
                <a:ea typeface="微软雅黑" panose="020B0503020204020204" charset="-122"/>
              </a:rPr>
              <a:t>上传</a:t>
            </a:r>
            <a:endParaRPr lang="zh-CN" altLang="en-US" sz="1600">
              <a:solidFill>
                <a:schemeClr val="accent1">
                  <a:lumMod val="75000"/>
                </a:schemeClr>
              </a:solidFill>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2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5"/>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458292"/>
            <a:chOff x="2809875" y="1819887"/>
            <a:chExt cx="6572250" cy="3298458"/>
          </a:xfrm>
        </p:grpSpPr>
        <p:sp>
          <p:nvSpPr>
            <p:cNvPr id="4" name="任意多边形 3"/>
            <p:cNvSpPr/>
            <p:nvPr>
              <p:custDataLst>
                <p:tags r:id="rId7"/>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2"/>
            </p:custDataLst>
          </p:nvPr>
        </p:nvSpPr>
        <p:spPr>
          <a:xfrm>
            <a:off x="2843880" y="138820"/>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59657" y="848414"/>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8" name="表格 18"/>
          <p:cNvGraphicFramePr>
            <a:graphicFrameLocks noGrp="1" noChangeAspect="1"/>
          </p:cNvGraphicFramePr>
          <p:nvPr>
            <p:custDataLst>
              <p:tags r:id="rId13"/>
            </p:custDataLst>
          </p:nvPr>
        </p:nvGraphicFramePr>
        <p:xfrm>
          <a:off x="971750" y="1784764"/>
          <a:ext cx="6696465" cy="1005840"/>
        </p:xfrm>
        <a:graphic>
          <a:graphicData uri="http://schemas.openxmlformats.org/drawingml/2006/table">
            <a:tbl>
              <a:tblPr firstRow="1" bandRow="1">
                <a:tableStyleId>{5C22544A-7EE6-4342-B048-85BDC9FD1C3A}</a:tableStyleId>
              </a:tblPr>
              <a:tblGrid>
                <a:gridCol w="1073313"/>
                <a:gridCol w="613322"/>
                <a:gridCol w="613322"/>
                <a:gridCol w="613322"/>
                <a:gridCol w="613322"/>
                <a:gridCol w="613322"/>
                <a:gridCol w="613322"/>
                <a:gridCol w="613322"/>
                <a:gridCol w="681853"/>
                <a:gridCol w="648045"/>
              </a:tblGrid>
              <a:tr h="465498">
                <a:tc>
                  <a:txBody>
                    <a:bodyPr/>
                    <a:lstStyle/>
                    <a:p>
                      <a:r>
                        <a:rPr lang="zh-CN" altLang="en-US" dirty="0"/>
                        <a:t>酒精浓度</a:t>
                      </a:r>
                      <a:endParaRPr lang="zh-CN" altLang="en-US" dirty="0"/>
                    </a:p>
                  </a:txBody>
                  <a:tcPr/>
                </a:tc>
                <a:tc>
                  <a:txBody>
                    <a:bodyPr/>
                    <a:lstStyle/>
                    <a:p>
                      <a:pPr algn="ctr"/>
                      <a:r>
                        <a:rPr lang="zh-CN" altLang="en-US" dirty="0"/>
                        <a:t>清水</a:t>
                      </a:r>
                      <a:endParaRPr lang="zh-CN" altLang="en-US" dirty="0"/>
                    </a:p>
                  </a:txBody>
                  <a:tcPr/>
                </a:tc>
                <a:tc>
                  <a:txBody>
                    <a:bodyPr/>
                    <a:lstStyle/>
                    <a:p>
                      <a:pPr algn="ctr"/>
                      <a:r>
                        <a:rPr lang="en-US" altLang="zh-CN" dirty="0"/>
                        <a:t>1%</a:t>
                      </a:r>
                      <a:endParaRPr lang="zh-CN" altLang="en-US" dirty="0"/>
                    </a:p>
                  </a:txBody>
                  <a:tcPr/>
                </a:tc>
                <a:tc>
                  <a:txBody>
                    <a:bodyPr/>
                    <a:lstStyle/>
                    <a:p>
                      <a:pPr algn="ctr"/>
                      <a:r>
                        <a:rPr lang="en-US" altLang="zh-CN" dirty="0"/>
                        <a:t>2%</a:t>
                      </a:r>
                      <a:endParaRPr lang="zh-CN" altLang="en-US" dirty="0"/>
                    </a:p>
                  </a:txBody>
                  <a:tcPr/>
                </a:tc>
                <a:tc>
                  <a:txBody>
                    <a:bodyPr/>
                    <a:lstStyle/>
                    <a:p>
                      <a:r>
                        <a:rPr lang="en-US" altLang="zh-CN" dirty="0"/>
                        <a:t>4%</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6%</a:t>
                      </a:r>
                      <a:endParaRPr lang="zh-CN" altLang="en-US" dirty="0"/>
                    </a:p>
                    <a:p>
                      <a:endParaRPr lang="zh-CN" altLang="en-US" dirty="0"/>
                    </a:p>
                  </a:txBody>
                  <a:tcPr/>
                </a:tc>
                <a:tc>
                  <a:txBody>
                    <a:bodyPr/>
                    <a:lstStyle/>
                    <a:p>
                      <a:r>
                        <a:rPr lang="en-US" altLang="zh-CN" dirty="0"/>
                        <a:t>8%</a:t>
                      </a:r>
                      <a:endParaRPr lang="zh-CN" altLang="en-US" dirty="0"/>
                    </a:p>
                  </a:txBody>
                  <a:tcPr/>
                </a:tc>
                <a:tc>
                  <a:txBody>
                    <a:bodyPr/>
                    <a:lstStyle/>
                    <a:p>
                      <a:r>
                        <a:rPr lang="en-US" altLang="zh-CN" dirty="0"/>
                        <a:t>10%</a:t>
                      </a:r>
                      <a:endParaRPr lang="zh-CN" altLang="en-US" dirty="0"/>
                    </a:p>
                  </a:txBody>
                  <a:tcPr/>
                </a:tc>
                <a:tc>
                  <a:txBody>
                    <a:bodyPr/>
                    <a:lstStyle/>
                    <a:p>
                      <a:r>
                        <a:rPr lang="en-US" altLang="zh-CN" dirty="0"/>
                        <a:t>12%</a:t>
                      </a:r>
                      <a:endParaRPr lang="zh-CN" altLang="en-US" dirty="0"/>
                    </a:p>
                  </a:txBody>
                  <a:tcPr/>
                </a:tc>
                <a:tc>
                  <a:txBody>
                    <a:bodyPr/>
                    <a:lstStyle/>
                    <a:p>
                      <a:r>
                        <a:rPr lang="en-US" altLang="zh-CN" dirty="0"/>
                        <a:t>14%</a:t>
                      </a:r>
                      <a:endParaRPr lang="zh-CN" altLang="en-US" dirty="0"/>
                    </a:p>
                  </a:txBody>
                  <a:tcPr/>
                </a:tc>
              </a:tr>
              <a:tr h="465498">
                <a:tc>
                  <a:txBody>
                    <a:bodyPr/>
                    <a:lstStyle/>
                    <a:p>
                      <a:pPr algn="ctr"/>
                      <a:r>
                        <a:rPr lang="zh-CN" altLang="en-US" sz="1350" kern="1200" dirty="0">
                          <a:solidFill>
                            <a:schemeClr val="dk1"/>
                          </a:solidFill>
                          <a:latin typeface="+mn-lt"/>
                          <a:ea typeface="+mn-ea"/>
                          <a:cs typeface="+mn-cs"/>
                        </a:rPr>
                        <a:t>平均</a:t>
                      </a:r>
                      <a:r>
                        <a:rPr lang="zh-CN" altLang="en-US" dirty="0"/>
                        <a:t>心率</a:t>
                      </a:r>
                      <a:r>
                        <a:rPr lang="en-US" altLang="zh-CN" dirty="0"/>
                        <a:t>(</a:t>
                      </a:r>
                      <a:r>
                        <a:rPr lang="zh-CN" altLang="en-US" dirty="0"/>
                        <a:t>次</a:t>
                      </a:r>
                      <a:r>
                        <a:rPr lang="en-US" altLang="zh-CN" dirty="0"/>
                        <a:t>/10s</a:t>
                      </a:r>
                      <a:r>
                        <a:rPr lang="zh-CN" altLang="en-US" dirty="0"/>
                        <a:t>内</a:t>
                      </a:r>
                      <a:r>
                        <a:rPr lang="en-US" altLang="zh-CN" dirty="0"/>
                        <a:t>)</a:t>
                      </a:r>
                      <a:endParaRPr lang="zh-CN" altLang="en-US" dirty="0"/>
                    </a:p>
                  </a:txBody>
                  <a:tcPr anchor="ctr"/>
                </a:tc>
                <a:tc>
                  <a:txBody>
                    <a:bodyPr/>
                    <a:lstStyle/>
                    <a:p>
                      <a:r>
                        <a:rPr lang="en-US" altLang="zh-CN" sz="1350" kern="1200" dirty="0">
                          <a:solidFill>
                            <a:schemeClr val="dk1"/>
                          </a:solidFill>
                          <a:latin typeface="+mn-lt"/>
                          <a:ea typeface="+mn-ea"/>
                          <a:cs typeface="+mn-cs"/>
                        </a:rPr>
                        <a:t>34.25</a:t>
                      </a:r>
                      <a:endParaRPr lang="zh-CN" altLang="en-US" sz="1350" kern="1200" dirty="0">
                        <a:solidFill>
                          <a:schemeClr val="dk1"/>
                        </a:solidFill>
                        <a:latin typeface="+mn-lt"/>
                        <a:ea typeface="+mn-ea"/>
                        <a:cs typeface="+mn-cs"/>
                      </a:endParaRPr>
                    </a:p>
                  </a:txBody>
                  <a:tcPr anchor="ctr"/>
                </a:tc>
                <a:tc>
                  <a:txBody>
                    <a:bodyPr/>
                    <a:lstStyle/>
                    <a:p>
                      <a:r>
                        <a:rPr lang="en-US" altLang="zh-CN" sz="1350" kern="1200" dirty="0">
                          <a:solidFill>
                            <a:schemeClr val="dk1"/>
                          </a:solidFill>
                          <a:latin typeface="+mn-lt"/>
                          <a:ea typeface="+mn-ea"/>
                          <a:cs typeface="+mn-cs"/>
                        </a:rPr>
                        <a:t>13.44</a:t>
                      </a:r>
                      <a:endParaRPr lang="zh-CN" altLang="en-US" sz="1350" kern="1200" dirty="0">
                        <a:solidFill>
                          <a:schemeClr val="dk1"/>
                        </a:solidFill>
                        <a:latin typeface="+mn-lt"/>
                        <a:ea typeface="+mn-ea"/>
                        <a:cs typeface="+mn-cs"/>
                      </a:endParaRPr>
                    </a:p>
                  </a:txBody>
                  <a:tcPr anchor="ctr"/>
                </a:tc>
                <a:tc>
                  <a:txBody>
                    <a:bodyPr/>
                    <a:lstStyle/>
                    <a:p>
                      <a:r>
                        <a:rPr lang="en-US" altLang="zh-CN" dirty="0"/>
                        <a:t>24.33</a:t>
                      </a:r>
                      <a:endParaRPr lang="zh-CN" altLang="en-US" dirty="0"/>
                    </a:p>
                  </a:txBody>
                  <a:tcPr anchor="ctr"/>
                </a:tc>
                <a:tc>
                  <a:txBody>
                    <a:bodyPr/>
                    <a:lstStyle/>
                    <a:p>
                      <a:r>
                        <a:rPr lang="en-US" altLang="zh-CN" dirty="0"/>
                        <a:t>22.56</a:t>
                      </a:r>
                      <a:endParaRPr lang="zh-CN" altLang="en-US" dirty="0"/>
                    </a:p>
                  </a:txBody>
                  <a:tcPr anchor="ctr"/>
                </a:tc>
                <a:tc>
                  <a:txBody>
                    <a:bodyPr/>
                    <a:lstStyle/>
                    <a:p>
                      <a:r>
                        <a:rPr lang="en-US" altLang="zh-CN" dirty="0"/>
                        <a:t>27.67</a:t>
                      </a:r>
                      <a:endParaRPr lang="zh-CN" altLang="en-US" dirty="0"/>
                    </a:p>
                  </a:txBody>
                  <a:tcPr anchor="ctr"/>
                </a:tc>
                <a:tc>
                  <a:txBody>
                    <a:bodyPr/>
                    <a:lstStyle/>
                    <a:p>
                      <a:r>
                        <a:rPr lang="en-US" altLang="zh-CN" dirty="0"/>
                        <a:t>20.67</a:t>
                      </a:r>
                      <a:endParaRPr lang="zh-CN" altLang="en-US" dirty="0"/>
                    </a:p>
                  </a:txBody>
                  <a:tcPr anchor="ctr"/>
                </a:tc>
                <a:tc>
                  <a:txBody>
                    <a:bodyPr/>
                    <a:lstStyle/>
                    <a:p>
                      <a:r>
                        <a:rPr lang="en-US" altLang="zh-CN" dirty="0"/>
                        <a:t>9.44</a:t>
                      </a:r>
                      <a:endParaRPr lang="zh-CN" altLang="en-US" dirty="0"/>
                    </a:p>
                  </a:txBody>
                  <a:tcPr anchor="ctr"/>
                </a:tc>
                <a:tc>
                  <a:txBody>
                    <a:bodyPr/>
                    <a:lstStyle/>
                    <a:p>
                      <a:r>
                        <a:rPr lang="en-US" altLang="zh-CN" dirty="0"/>
                        <a:t>10.33</a:t>
                      </a:r>
                      <a:endParaRPr lang="zh-CN" altLang="en-US" dirty="0"/>
                    </a:p>
                  </a:txBody>
                  <a:tcPr anchor="ctr"/>
                </a:tc>
                <a:tc>
                  <a:txBody>
                    <a:bodyPr/>
                    <a:lstStyle/>
                    <a:p>
                      <a:r>
                        <a:rPr lang="en-US" altLang="zh-CN" dirty="0"/>
                        <a:t>0</a:t>
                      </a:r>
                      <a:endParaRPr lang="zh-CN" altLang="en-US" dirty="0"/>
                    </a:p>
                  </a:txBody>
                  <a:tcPr anchor="ctr"/>
                </a:tc>
              </a:tr>
            </a:tbl>
          </a:graphicData>
        </a:graphic>
      </p:graphicFrame>
      <p:sp>
        <p:nvSpPr>
          <p:cNvPr id="19" name="文本框 18"/>
          <p:cNvSpPr txBox="1"/>
          <p:nvPr/>
        </p:nvSpPr>
        <p:spPr>
          <a:xfrm>
            <a:off x="1741678" y="1266253"/>
            <a:ext cx="1194311" cy="369332"/>
          </a:xfrm>
          <a:prstGeom prst="rect">
            <a:avLst/>
          </a:prstGeom>
          <a:noFill/>
        </p:spPr>
        <p:txBody>
          <a:bodyPr wrap="square" rtlCol="0">
            <a:spAutoFit/>
          </a:bodyPr>
          <a:lstStyle/>
          <a:p>
            <a:r>
              <a:rPr lang="zh-CN" altLang="en-US" dirty="0"/>
              <a:t>数据汇总  </a:t>
            </a:r>
            <a:endParaRPr lang="zh-CN" altLang="en-US" dirty="0"/>
          </a:p>
        </p:txBody>
      </p:sp>
      <p:sp>
        <p:nvSpPr>
          <p:cNvPr id="5" name="文本框 4"/>
          <p:cNvSpPr txBox="1"/>
          <p:nvPr/>
        </p:nvSpPr>
        <p:spPr>
          <a:xfrm>
            <a:off x="404421" y="1300846"/>
            <a:ext cx="1337258" cy="369332"/>
          </a:xfrm>
          <a:prstGeom prst="rect">
            <a:avLst/>
          </a:prstGeom>
          <a:noFill/>
        </p:spPr>
        <p:txBody>
          <a:bodyPr wrap="square">
            <a:spAutoFit/>
          </a:bodyPr>
          <a:lstStyle/>
          <a:p>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分析</a:t>
            </a:r>
            <a:endParaRPr lang="zh-CN" altLang="en-US" dirty="0"/>
          </a:p>
        </p:txBody>
      </p:sp>
      <p:cxnSp>
        <p:nvCxnSpPr>
          <p:cNvPr id="29" name="直接箭头连接符 28"/>
          <p:cNvCxnSpPr/>
          <p:nvPr/>
        </p:nvCxnSpPr>
        <p:spPr>
          <a:xfrm>
            <a:off x="2699870" y="4443880"/>
            <a:ext cx="25201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直接箭头连接符 33"/>
          <p:cNvCxnSpPr/>
          <p:nvPr/>
        </p:nvCxnSpPr>
        <p:spPr>
          <a:xfrm flipV="1">
            <a:off x="2699870" y="2859770"/>
            <a:ext cx="0" cy="15841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文本框 34"/>
          <p:cNvSpPr txBox="1"/>
          <p:nvPr/>
        </p:nvSpPr>
        <p:spPr>
          <a:xfrm>
            <a:off x="2519857" y="4374714"/>
            <a:ext cx="360024" cy="276999"/>
          </a:xfrm>
          <a:prstGeom prst="rect">
            <a:avLst/>
          </a:prstGeom>
          <a:noFill/>
        </p:spPr>
        <p:txBody>
          <a:bodyPr wrap="square" rtlCol="0">
            <a:spAutoFit/>
          </a:bodyPr>
          <a:lstStyle/>
          <a:p>
            <a:r>
              <a:rPr lang="en-US" altLang="zh-CN" sz="1200" dirty="0"/>
              <a:t>0</a:t>
            </a:r>
            <a:endParaRPr lang="zh-CN" altLang="en-US" sz="1200" dirty="0"/>
          </a:p>
        </p:txBody>
      </p:sp>
      <p:sp>
        <p:nvSpPr>
          <p:cNvPr id="37" name="文本框 36"/>
          <p:cNvSpPr txBox="1"/>
          <p:nvPr/>
        </p:nvSpPr>
        <p:spPr>
          <a:xfrm>
            <a:off x="5292050" y="4513213"/>
            <a:ext cx="1512105" cy="276999"/>
          </a:xfrm>
          <a:prstGeom prst="rect">
            <a:avLst/>
          </a:prstGeom>
          <a:noFill/>
        </p:spPr>
        <p:txBody>
          <a:bodyPr wrap="square" rtlCol="0">
            <a:spAutoFit/>
          </a:bodyPr>
          <a:lstStyle/>
          <a:p>
            <a:r>
              <a:rPr lang="zh-CN" altLang="en-US" sz="1200" dirty="0"/>
              <a:t>酒精浓度（</a:t>
            </a:r>
            <a:r>
              <a:rPr lang="en-US" altLang="zh-CN" sz="1200" dirty="0"/>
              <a:t>%</a:t>
            </a:r>
            <a:r>
              <a:rPr lang="zh-CN" altLang="en-US" sz="1200" dirty="0"/>
              <a:t>）</a:t>
            </a:r>
            <a:endParaRPr lang="zh-CN" altLang="en-US" sz="1200" dirty="0"/>
          </a:p>
        </p:txBody>
      </p:sp>
      <p:sp>
        <p:nvSpPr>
          <p:cNvPr id="38" name="文本框 37"/>
          <p:cNvSpPr txBox="1"/>
          <p:nvPr/>
        </p:nvSpPr>
        <p:spPr>
          <a:xfrm>
            <a:off x="2309418" y="2822266"/>
            <a:ext cx="369332" cy="1435316"/>
          </a:xfrm>
          <a:prstGeom prst="rect">
            <a:avLst/>
          </a:prstGeom>
          <a:noFill/>
        </p:spPr>
        <p:txBody>
          <a:bodyPr vert="eaVert" wrap="square" rtlCol="0">
            <a:spAutoFit/>
          </a:bodyPr>
          <a:lstStyle/>
          <a:p>
            <a:r>
              <a:rPr lang="zh-CN" altLang="en-US" sz="1200" dirty="0"/>
              <a:t>平均心率（次</a:t>
            </a:r>
            <a:r>
              <a:rPr lang="en-US" altLang="zh-CN" sz="1200" dirty="0"/>
              <a:t>/min)</a:t>
            </a:r>
            <a:endParaRPr lang="zh-CN" altLang="en-US" sz="1200" dirty="0"/>
          </a:p>
        </p:txBody>
      </p:sp>
      <p:sp>
        <p:nvSpPr>
          <p:cNvPr id="39" name="文本框 38"/>
          <p:cNvSpPr txBox="1"/>
          <p:nvPr/>
        </p:nvSpPr>
        <p:spPr>
          <a:xfrm>
            <a:off x="2757453" y="4658868"/>
            <a:ext cx="2325280" cy="369332"/>
          </a:xfrm>
          <a:prstGeom prst="rect">
            <a:avLst/>
          </a:prstGeom>
          <a:noFill/>
        </p:spPr>
        <p:txBody>
          <a:bodyPr wrap="square" rtlCol="0">
            <a:spAutoFit/>
          </a:bodyPr>
          <a:lstStyle/>
          <a:p>
            <a:r>
              <a:rPr lang="zh-CN" altLang="en-US" dirty="0">
                <a:solidFill>
                  <a:schemeClr val="accent1">
                    <a:lumMod val="75000"/>
                  </a:schemeClr>
                </a:solidFill>
              </a:rPr>
              <a:t>酒精对鱼心率的影响</a:t>
            </a:r>
            <a:endParaRPr lang="zh-CN" altLang="en-US" dirty="0">
              <a:solidFill>
                <a:schemeClr val="accent1">
                  <a:lumMod val="75000"/>
                </a:schemeClr>
              </a:solidFill>
            </a:endParaRPr>
          </a:p>
        </p:txBody>
      </p:sp>
      <p:sp>
        <p:nvSpPr>
          <p:cNvPr id="40" name="文本框 39"/>
          <p:cNvSpPr txBox="1"/>
          <p:nvPr/>
        </p:nvSpPr>
        <p:spPr>
          <a:xfrm>
            <a:off x="827740" y="2931775"/>
            <a:ext cx="1460558" cy="369332"/>
          </a:xfrm>
          <a:prstGeom prst="rect">
            <a:avLst/>
          </a:prstGeom>
          <a:noFill/>
        </p:spPr>
        <p:txBody>
          <a:bodyPr wrap="square" rtlCol="0">
            <a:spAutoFit/>
          </a:bodyPr>
          <a:lstStyle/>
          <a:p>
            <a:r>
              <a:rPr lang="zh-CN" altLang="en-US" dirty="0"/>
              <a:t>绘制曲线图</a:t>
            </a:r>
            <a:endParaRPr lang="zh-CN" altLang="en-US" dirty="0"/>
          </a:p>
        </p:txBody>
      </p:sp>
      <p:graphicFrame>
        <p:nvGraphicFramePr>
          <p:cNvPr id="16" name="图表 15"/>
          <p:cNvGraphicFramePr/>
          <p:nvPr/>
        </p:nvGraphicFramePr>
        <p:xfrm>
          <a:off x="1835785" y="784225"/>
          <a:ext cx="6096000" cy="40640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5"/>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458292"/>
            <a:chOff x="2809875" y="1819887"/>
            <a:chExt cx="6572250" cy="3298458"/>
          </a:xfrm>
        </p:grpSpPr>
        <p:sp>
          <p:nvSpPr>
            <p:cNvPr id="4" name="任意多边形 3"/>
            <p:cNvSpPr/>
            <p:nvPr>
              <p:custDataLst>
                <p:tags r:id="rId7"/>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2"/>
            </p:custDataLst>
          </p:nvPr>
        </p:nvSpPr>
        <p:spPr>
          <a:xfrm>
            <a:off x="2843880" y="138820"/>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59657" y="848414"/>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1741678" y="1266253"/>
            <a:ext cx="1194311" cy="369332"/>
          </a:xfrm>
          <a:prstGeom prst="rect">
            <a:avLst/>
          </a:prstGeom>
          <a:noFill/>
        </p:spPr>
        <p:txBody>
          <a:bodyPr wrap="square" rtlCol="0">
            <a:spAutoFit/>
          </a:bodyPr>
          <a:lstStyle/>
          <a:p>
            <a:r>
              <a:rPr lang="zh-CN" altLang="en-US" dirty="0"/>
              <a:t>数据汇总  </a:t>
            </a:r>
            <a:endParaRPr lang="zh-CN" altLang="en-US" dirty="0"/>
          </a:p>
        </p:txBody>
      </p:sp>
      <p:sp>
        <p:nvSpPr>
          <p:cNvPr id="5" name="文本框 4"/>
          <p:cNvSpPr txBox="1"/>
          <p:nvPr/>
        </p:nvSpPr>
        <p:spPr>
          <a:xfrm>
            <a:off x="404421" y="1300846"/>
            <a:ext cx="1337258" cy="369332"/>
          </a:xfrm>
          <a:prstGeom prst="rect">
            <a:avLst/>
          </a:prstGeom>
          <a:noFill/>
        </p:spPr>
        <p:txBody>
          <a:bodyPr wrap="square">
            <a:spAutoFit/>
          </a:bodyPr>
          <a:lstStyle/>
          <a:p>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分析</a:t>
            </a:r>
            <a:endParaRPr lang="zh-CN" altLang="en-US" dirty="0"/>
          </a:p>
        </p:txBody>
      </p:sp>
      <p:cxnSp>
        <p:nvCxnSpPr>
          <p:cNvPr id="34" name="直接箭头连接符 33"/>
          <p:cNvCxnSpPr/>
          <p:nvPr/>
        </p:nvCxnSpPr>
        <p:spPr>
          <a:xfrm flipV="1">
            <a:off x="2776266" y="2998268"/>
            <a:ext cx="0" cy="15841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组合 16"/>
          <p:cNvGrpSpPr/>
          <p:nvPr/>
        </p:nvGrpSpPr>
        <p:grpSpPr>
          <a:xfrm>
            <a:off x="2595367" y="4513212"/>
            <a:ext cx="2700188" cy="276999"/>
            <a:chOff x="2519857" y="4374714"/>
            <a:chExt cx="2700188" cy="276999"/>
          </a:xfrm>
        </p:grpSpPr>
        <p:cxnSp>
          <p:nvCxnSpPr>
            <p:cNvPr id="29" name="直接箭头连接符 28"/>
            <p:cNvCxnSpPr/>
            <p:nvPr/>
          </p:nvCxnSpPr>
          <p:spPr>
            <a:xfrm>
              <a:off x="2699870" y="4443880"/>
              <a:ext cx="25201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文本框 34"/>
            <p:cNvSpPr txBox="1"/>
            <p:nvPr/>
          </p:nvSpPr>
          <p:spPr>
            <a:xfrm>
              <a:off x="2519857" y="4374714"/>
              <a:ext cx="360024" cy="276999"/>
            </a:xfrm>
            <a:prstGeom prst="rect">
              <a:avLst/>
            </a:prstGeom>
            <a:noFill/>
          </p:spPr>
          <p:txBody>
            <a:bodyPr wrap="square" rtlCol="0">
              <a:spAutoFit/>
            </a:bodyPr>
            <a:lstStyle/>
            <a:p>
              <a:r>
                <a:rPr lang="en-US" altLang="zh-CN" sz="1200" dirty="0"/>
                <a:t>0</a:t>
              </a:r>
              <a:endParaRPr lang="zh-CN" altLang="en-US" sz="1200" dirty="0"/>
            </a:p>
          </p:txBody>
        </p:sp>
      </p:grpSp>
      <p:sp>
        <p:nvSpPr>
          <p:cNvPr id="37" name="文本框 36"/>
          <p:cNvSpPr txBox="1"/>
          <p:nvPr/>
        </p:nvSpPr>
        <p:spPr>
          <a:xfrm>
            <a:off x="5292050" y="4513213"/>
            <a:ext cx="1512105" cy="276999"/>
          </a:xfrm>
          <a:prstGeom prst="rect">
            <a:avLst/>
          </a:prstGeom>
          <a:noFill/>
        </p:spPr>
        <p:txBody>
          <a:bodyPr wrap="square" rtlCol="0">
            <a:spAutoFit/>
          </a:bodyPr>
          <a:lstStyle/>
          <a:p>
            <a:r>
              <a:rPr lang="zh-CN" altLang="en-US" sz="1200" dirty="0"/>
              <a:t>酒精浓度（</a:t>
            </a:r>
            <a:r>
              <a:rPr lang="en-US" altLang="zh-CN" sz="1200" dirty="0"/>
              <a:t>%</a:t>
            </a:r>
            <a:r>
              <a:rPr lang="zh-CN" altLang="en-US" sz="1200" dirty="0"/>
              <a:t>）</a:t>
            </a:r>
            <a:endParaRPr lang="zh-CN" altLang="en-US" sz="1200" dirty="0"/>
          </a:p>
        </p:txBody>
      </p:sp>
      <p:sp>
        <p:nvSpPr>
          <p:cNvPr id="38" name="文本框 37"/>
          <p:cNvSpPr txBox="1"/>
          <p:nvPr/>
        </p:nvSpPr>
        <p:spPr>
          <a:xfrm>
            <a:off x="2358269" y="2976529"/>
            <a:ext cx="369332" cy="1435316"/>
          </a:xfrm>
          <a:prstGeom prst="rect">
            <a:avLst/>
          </a:prstGeom>
          <a:noFill/>
        </p:spPr>
        <p:txBody>
          <a:bodyPr vert="eaVert" wrap="square" rtlCol="0">
            <a:spAutoFit/>
          </a:bodyPr>
          <a:lstStyle/>
          <a:p>
            <a:r>
              <a:rPr lang="zh-CN" altLang="en-US" sz="1200" dirty="0"/>
              <a:t>酒精作用率</a:t>
            </a:r>
            <a:endParaRPr lang="zh-CN" altLang="en-US" sz="1200" dirty="0"/>
          </a:p>
        </p:txBody>
      </p:sp>
      <p:sp>
        <p:nvSpPr>
          <p:cNvPr id="39" name="文本框 38"/>
          <p:cNvSpPr txBox="1"/>
          <p:nvPr/>
        </p:nvSpPr>
        <p:spPr>
          <a:xfrm>
            <a:off x="2692294" y="4706912"/>
            <a:ext cx="4104285" cy="369332"/>
          </a:xfrm>
          <a:prstGeom prst="rect">
            <a:avLst/>
          </a:prstGeom>
          <a:noFill/>
        </p:spPr>
        <p:txBody>
          <a:bodyPr wrap="square" rtlCol="0">
            <a:spAutoFit/>
          </a:bodyPr>
          <a:lstStyle/>
          <a:p>
            <a:r>
              <a:rPr lang="zh-CN" altLang="en-US" dirty="0">
                <a:solidFill>
                  <a:schemeClr val="accent1">
                    <a:lumMod val="75000"/>
                  </a:schemeClr>
                </a:solidFill>
              </a:rPr>
              <a:t>不同浓度的酒精对鱼心率的作用效果</a:t>
            </a:r>
            <a:endParaRPr lang="zh-CN" altLang="en-US" dirty="0">
              <a:solidFill>
                <a:schemeClr val="accent1">
                  <a:lumMod val="75000"/>
                </a:schemeClr>
              </a:solidFill>
            </a:endParaRPr>
          </a:p>
        </p:txBody>
      </p:sp>
      <p:sp>
        <p:nvSpPr>
          <p:cNvPr id="40" name="文本框 39"/>
          <p:cNvSpPr txBox="1"/>
          <p:nvPr/>
        </p:nvSpPr>
        <p:spPr>
          <a:xfrm>
            <a:off x="827740" y="3058088"/>
            <a:ext cx="1604568" cy="369332"/>
          </a:xfrm>
          <a:prstGeom prst="rect">
            <a:avLst/>
          </a:prstGeom>
          <a:noFill/>
        </p:spPr>
        <p:txBody>
          <a:bodyPr wrap="square" rtlCol="0">
            <a:spAutoFit/>
          </a:bodyPr>
          <a:lstStyle/>
          <a:p>
            <a:r>
              <a:rPr lang="zh-CN" altLang="en-US" dirty="0"/>
              <a:t>绘制柱状图</a:t>
            </a:r>
            <a:endParaRPr lang="zh-CN" altLang="en-US" dirty="0"/>
          </a:p>
        </p:txBody>
      </p:sp>
      <p:graphicFrame>
        <p:nvGraphicFramePr>
          <p:cNvPr id="3" name="表格 5"/>
          <p:cNvGraphicFramePr>
            <a:graphicFrameLocks noGrp="1"/>
          </p:cNvGraphicFramePr>
          <p:nvPr>
            <p:custDataLst>
              <p:tags r:id="rId13"/>
            </p:custDataLst>
          </p:nvPr>
        </p:nvGraphicFramePr>
        <p:xfrm>
          <a:off x="539720" y="1648277"/>
          <a:ext cx="7416515" cy="1275388"/>
        </p:xfrm>
        <a:graphic>
          <a:graphicData uri="http://schemas.openxmlformats.org/drawingml/2006/table">
            <a:tbl>
              <a:tblPr firstRow="1" bandRow="1">
                <a:tableStyleId>{5C22544A-7EE6-4342-B048-85BDC9FD1C3A}</a:tableStyleId>
              </a:tblPr>
              <a:tblGrid>
                <a:gridCol w="1922266"/>
                <a:gridCol w="705916"/>
                <a:gridCol w="648045"/>
                <a:gridCol w="684048"/>
                <a:gridCol w="720050"/>
                <a:gridCol w="720050"/>
                <a:gridCol w="648045"/>
                <a:gridCol w="720050"/>
                <a:gridCol w="648045"/>
              </a:tblGrid>
              <a:tr h="215430">
                <a:tc>
                  <a:txBody>
                    <a:bodyPr/>
                    <a:lstStyle/>
                    <a:p>
                      <a:endParaRPr lang="zh-CN" altLang="en-US" dirty="0"/>
                    </a:p>
                  </a:txBody>
                  <a:tcPr/>
                </a:tc>
                <a:tc>
                  <a:txBody>
                    <a:bodyPr/>
                    <a:lstStyle/>
                    <a:p>
                      <a:pPr algn="ctr"/>
                      <a:r>
                        <a:rPr lang="en-US" altLang="zh-CN" dirty="0"/>
                        <a:t>1%</a:t>
                      </a:r>
                      <a:endParaRPr lang="zh-CN" altLang="en-US" dirty="0"/>
                    </a:p>
                  </a:txBody>
                  <a:tcPr/>
                </a:tc>
                <a:tc>
                  <a:txBody>
                    <a:bodyPr/>
                    <a:lstStyle/>
                    <a:p>
                      <a:pPr algn="ctr"/>
                      <a:r>
                        <a:rPr lang="en-US" altLang="zh-CN" dirty="0"/>
                        <a:t>2%</a:t>
                      </a:r>
                      <a:endParaRPr lang="zh-CN" altLang="en-US" dirty="0"/>
                    </a:p>
                  </a:txBody>
                  <a:tcPr/>
                </a:tc>
                <a:tc>
                  <a:txBody>
                    <a:bodyPr/>
                    <a:lstStyle/>
                    <a:p>
                      <a:r>
                        <a:rPr lang="en-US" altLang="zh-CN" dirty="0"/>
                        <a:t>4%</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6%</a:t>
                      </a:r>
                      <a:endParaRPr lang="zh-CN" altLang="en-US" dirty="0"/>
                    </a:p>
                  </a:txBody>
                  <a:tcPr/>
                </a:tc>
                <a:tc>
                  <a:txBody>
                    <a:bodyPr/>
                    <a:lstStyle/>
                    <a:p>
                      <a:r>
                        <a:rPr lang="en-US" altLang="zh-CN" dirty="0"/>
                        <a:t>8%</a:t>
                      </a:r>
                      <a:endParaRPr lang="zh-CN" altLang="en-US" dirty="0"/>
                    </a:p>
                  </a:txBody>
                  <a:tcPr/>
                </a:tc>
                <a:tc>
                  <a:txBody>
                    <a:bodyPr/>
                    <a:lstStyle/>
                    <a:p>
                      <a:r>
                        <a:rPr lang="en-US" altLang="zh-CN" dirty="0"/>
                        <a:t>10%</a:t>
                      </a:r>
                      <a:endParaRPr lang="zh-CN" altLang="en-US" dirty="0"/>
                    </a:p>
                  </a:txBody>
                  <a:tcPr/>
                </a:tc>
                <a:tc>
                  <a:txBody>
                    <a:bodyPr/>
                    <a:lstStyle/>
                    <a:p>
                      <a:r>
                        <a:rPr lang="en-US" altLang="zh-CN" dirty="0"/>
                        <a:t>12%</a:t>
                      </a:r>
                      <a:endParaRPr lang="zh-CN" altLang="en-US" dirty="0"/>
                    </a:p>
                  </a:txBody>
                  <a:tcPr/>
                </a:tc>
                <a:tc>
                  <a:txBody>
                    <a:bodyPr/>
                    <a:lstStyle/>
                    <a:p>
                      <a:r>
                        <a:rPr lang="en-US" altLang="zh-CN" dirty="0"/>
                        <a:t>14%</a:t>
                      </a:r>
                      <a:endParaRPr lang="zh-CN" altLang="en-US" dirty="0"/>
                    </a:p>
                  </a:txBody>
                  <a:tcPr/>
                </a:tc>
              </a:tr>
              <a:tr h="383848">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100" kern="1200" dirty="0">
                          <a:solidFill>
                            <a:schemeClr val="dk1"/>
                          </a:solidFill>
                          <a:latin typeface="+mn-lt"/>
                          <a:ea typeface="+mn-ea"/>
                          <a:cs typeface="+mn-cs"/>
                        </a:rPr>
                        <a:t>清水总平均</a:t>
                      </a:r>
                      <a:r>
                        <a:rPr lang="zh-CN" altLang="en-US" sz="1100" dirty="0"/>
                        <a:t>心率</a:t>
                      </a:r>
                      <a:r>
                        <a:rPr lang="en-US" altLang="zh-CN" sz="1100" dirty="0"/>
                        <a:t>(</a:t>
                      </a:r>
                      <a:r>
                        <a:rPr lang="zh-CN" altLang="en-US" sz="1100" dirty="0"/>
                        <a:t>次</a:t>
                      </a:r>
                      <a:r>
                        <a:rPr lang="en-US" altLang="zh-CN" sz="1100" dirty="0"/>
                        <a:t>/10s</a:t>
                      </a:r>
                      <a:r>
                        <a:rPr lang="zh-CN" altLang="en-US" sz="1100" dirty="0"/>
                        <a:t>内</a:t>
                      </a:r>
                      <a:r>
                        <a:rPr lang="en-US" altLang="zh-CN" sz="1100" dirty="0"/>
                        <a:t>)</a:t>
                      </a:r>
                      <a:endParaRPr lang="zh-CN" altLang="en-US" sz="1100" dirty="0"/>
                    </a:p>
                  </a:txBody>
                  <a:tcPr anchor="ctr"/>
                </a:tc>
                <a:tc>
                  <a:txBody>
                    <a:bodyPr/>
                    <a:lstStyle/>
                    <a:p>
                      <a:r>
                        <a:rPr lang="en-US" altLang="zh-CN" dirty="0"/>
                        <a:t>22</a:t>
                      </a:r>
                      <a:endParaRPr lang="zh-CN" altLang="en-US" dirty="0"/>
                    </a:p>
                  </a:txBody>
                  <a:tcPr/>
                </a:tc>
                <a:tc>
                  <a:txBody>
                    <a:bodyPr/>
                    <a:lstStyle/>
                    <a:p>
                      <a:r>
                        <a:rPr lang="en-US" altLang="zh-CN" dirty="0"/>
                        <a:t>23.78</a:t>
                      </a:r>
                      <a:endParaRPr lang="zh-CN" altLang="en-US" dirty="0"/>
                    </a:p>
                  </a:txBody>
                  <a:tcPr/>
                </a:tc>
                <a:tc>
                  <a:txBody>
                    <a:bodyPr/>
                    <a:lstStyle/>
                    <a:p>
                      <a:r>
                        <a:rPr lang="en-US" altLang="zh-CN" dirty="0"/>
                        <a:t>34.45</a:t>
                      </a:r>
                      <a:endParaRPr lang="zh-CN" altLang="en-US" dirty="0"/>
                    </a:p>
                  </a:txBody>
                  <a:tcPr/>
                </a:tc>
                <a:tc>
                  <a:txBody>
                    <a:bodyPr/>
                    <a:lstStyle/>
                    <a:p>
                      <a:r>
                        <a:rPr lang="en-US" altLang="zh-CN" dirty="0"/>
                        <a:t>42.11</a:t>
                      </a:r>
                      <a:endParaRPr lang="zh-CN" altLang="en-US" dirty="0"/>
                    </a:p>
                  </a:txBody>
                  <a:tcPr/>
                </a:tc>
                <a:tc>
                  <a:txBody>
                    <a:bodyPr/>
                    <a:lstStyle/>
                    <a:p>
                      <a:r>
                        <a:rPr lang="en-US" altLang="zh-CN" dirty="0"/>
                        <a:t>37.44</a:t>
                      </a:r>
                      <a:endParaRPr lang="zh-CN" altLang="en-US" dirty="0"/>
                    </a:p>
                  </a:txBody>
                  <a:tcPr/>
                </a:tc>
                <a:tc>
                  <a:txBody>
                    <a:bodyPr/>
                    <a:lstStyle/>
                    <a:p>
                      <a:r>
                        <a:rPr lang="en-US" altLang="zh-CN" dirty="0"/>
                        <a:t>36.34</a:t>
                      </a:r>
                      <a:endParaRPr lang="zh-CN" altLang="en-US" dirty="0"/>
                    </a:p>
                  </a:txBody>
                  <a:tcPr/>
                </a:tc>
                <a:tc>
                  <a:txBody>
                    <a:bodyPr/>
                    <a:lstStyle/>
                    <a:p>
                      <a:r>
                        <a:rPr lang="en-US" altLang="zh-CN" dirty="0"/>
                        <a:t>45.44</a:t>
                      </a:r>
                      <a:endParaRPr lang="zh-CN" altLang="en-US" dirty="0"/>
                    </a:p>
                  </a:txBody>
                  <a:tcPr/>
                </a:tc>
                <a:tc>
                  <a:txBody>
                    <a:bodyPr/>
                    <a:lstStyle/>
                    <a:p>
                      <a:r>
                        <a:rPr lang="en-US" altLang="zh-CN" dirty="0"/>
                        <a:t>32.44</a:t>
                      </a:r>
                      <a:endParaRPr lang="zh-CN" altLang="en-US" dirty="0"/>
                    </a:p>
                  </a:txBody>
                  <a:tcPr/>
                </a:tc>
              </a:tr>
              <a:tr h="288020">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200" kern="1200" dirty="0">
                          <a:solidFill>
                            <a:schemeClr val="dk1"/>
                          </a:solidFill>
                          <a:latin typeface="+mn-lt"/>
                          <a:ea typeface="+mn-ea"/>
                          <a:cs typeface="+mn-cs"/>
                        </a:rPr>
                        <a:t>酒精总平均</a:t>
                      </a:r>
                      <a:r>
                        <a:rPr lang="zh-CN" altLang="en-US" sz="1200" dirty="0"/>
                        <a:t>心率</a:t>
                      </a:r>
                      <a:r>
                        <a:rPr lang="en-US" altLang="zh-CN" sz="1200" dirty="0"/>
                        <a:t>(</a:t>
                      </a:r>
                      <a:r>
                        <a:rPr lang="zh-CN" altLang="en-US" sz="1200" dirty="0"/>
                        <a:t>次</a:t>
                      </a:r>
                      <a:r>
                        <a:rPr lang="en-US" altLang="zh-CN" sz="1200" dirty="0"/>
                        <a:t>/10s</a:t>
                      </a:r>
                      <a:r>
                        <a:rPr lang="zh-CN" altLang="en-US" sz="1200" dirty="0"/>
                        <a:t>内</a:t>
                      </a:r>
                      <a:r>
                        <a:rPr lang="en-US" altLang="zh-CN" sz="1200" dirty="0"/>
                        <a:t>)</a:t>
                      </a:r>
                      <a:endParaRPr lang="zh-CN" altLang="en-US" sz="1200" dirty="0"/>
                    </a:p>
                  </a:txBody>
                  <a:tcPr/>
                </a:tc>
                <a:tc>
                  <a:txBody>
                    <a:bodyPr/>
                    <a:lstStyle/>
                    <a:p>
                      <a:r>
                        <a:rPr lang="en-US" altLang="zh-CN" dirty="0"/>
                        <a:t>13.44</a:t>
                      </a:r>
                      <a:endParaRPr lang="zh-CN" altLang="en-US" dirty="0"/>
                    </a:p>
                  </a:txBody>
                  <a:tcPr/>
                </a:tc>
                <a:tc>
                  <a:txBody>
                    <a:bodyPr/>
                    <a:lstStyle/>
                    <a:p>
                      <a:r>
                        <a:rPr lang="en-US" altLang="zh-CN" dirty="0"/>
                        <a:t>24.33</a:t>
                      </a:r>
                      <a:endParaRPr lang="zh-CN" altLang="en-US" dirty="0"/>
                    </a:p>
                  </a:txBody>
                  <a:tcPr/>
                </a:tc>
                <a:tc>
                  <a:txBody>
                    <a:bodyPr/>
                    <a:lstStyle/>
                    <a:p>
                      <a:r>
                        <a:rPr lang="en-US" altLang="zh-CN" dirty="0"/>
                        <a:t>22.56</a:t>
                      </a:r>
                      <a:endParaRPr lang="zh-CN" altLang="en-US" dirty="0"/>
                    </a:p>
                  </a:txBody>
                  <a:tcPr/>
                </a:tc>
                <a:tc>
                  <a:txBody>
                    <a:bodyPr/>
                    <a:lstStyle/>
                    <a:p>
                      <a:r>
                        <a:rPr lang="en-US" altLang="zh-CN" dirty="0"/>
                        <a:t>27.67</a:t>
                      </a:r>
                      <a:endParaRPr lang="zh-CN" altLang="en-US" dirty="0"/>
                    </a:p>
                  </a:txBody>
                  <a:tcPr/>
                </a:tc>
                <a:tc>
                  <a:txBody>
                    <a:bodyPr/>
                    <a:lstStyle/>
                    <a:p>
                      <a:r>
                        <a:rPr lang="en-US" altLang="zh-CN" dirty="0"/>
                        <a:t>20.67</a:t>
                      </a:r>
                      <a:endParaRPr lang="zh-CN" altLang="en-US" dirty="0"/>
                    </a:p>
                  </a:txBody>
                  <a:tcPr/>
                </a:tc>
                <a:tc>
                  <a:txBody>
                    <a:bodyPr/>
                    <a:lstStyle/>
                    <a:p>
                      <a:r>
                        <a:rPr lang="en-US" altLang="zh-CN" dirty="0"/>
                        <a:t>9.44</a:t>
                      </a:r>
                      <a:endParaRPr lang="zh-CN" altLang="en-US" dirty="0"/>
                    </a:p>
                  </a:txBody>
                  <a:tcPr/>
                </a:tc>
                <a:tc>
                  <a:txBody>
                    <a:bodyPr/>
                    <a:lstStyle/>
                    <a:p>
                      <a:r>
                        <a:rPr lang="en-US" altLang="zh-CN" dirty="0"/>
                        <a:t>10.33</a:t>
                      </a:r>
                      <a:endParaRPr lang="zh-CN" altLang="en-US" dirty="0"/>
                    </a:p>
                  </a:txBody>
                  <a:tcPr/>
                </a:tc>
                <a:tc>
                  <a:txBody>
                    <a:bodyPr/>
                    <a:lstStyle/>
                    <a:p>
                      <a:r>
                        <a:rPr lang="en-US" altLang="zh-CN" dirty="0"/>
                        <a:t>0</a:t>
                      </a:r>
                      <a:endParaRPr lang="zh-CN" altLang="en-US" dirty="0"/>
                    </a:p>
                  </a:txBody>
                  <a:tcPr/>
                </a:tc>
              </a:tr>
              <a:tr h="215430">
                <a:tc>
                  <a:txBody>
                    <a:bodyPr/>
                    <a:lstStyle/>
                    <a:p>
                      <a:r>
                        <a:rPr lang="zh-CN" altLang="en-US" sz="1100" dirty="0"/>
                        <a:t>酒精作用率（</a:t>
                      </a:r>
                      <a:r>
                        <a:rPr lang="en-US" altLang="zh-CN" sz="1100" dirty="0"/>
                        <a:t>%</a:t>
                      </a:r>
                      <a:r>
                        <a:rPr lang="zh-CN" altLang="en-US" sz="1100" dirty="0"/>
                        <a:t>）</a:t>
                      </a:r>
                      <a:endParaRPr lang="zh-CN" altLang="en-US" sz="1100" dirty="0"/>
                    </a:p>
                  </a:txBody>
                  <a:tcPr/>
                </a:tc>
                <a:tc>
                  <a:txBody>
                    <a:bodyPr/>
                    <a:lstStyle/>
                    <a:p>
                      <a:r>
                        <a:rPr lang="en-US" altLang="zh-CN" dirty="0"/>
                        <a:t>38.9%</a:t>
                      </a:r>
                      <a:endParaRPr lang="zh-CN" altLang="en-US" dirty="0"/>
                    </a:p>
                  </a:txBody>
                  <a:tcPr/>
                </a:tc>
                <a:tc>
                  <a:txBody>
                    <a:bodyPr/>
                    <a:lstStyle/>
                    <a:p>
                      <a:r>
                        <a:rPr lang="en-US" altLang="zh-CN" dirty="0"/>
                        <a:t>-2.3%</a:t>
                      </a:r>
                      <a:endParaRPr lang="zh-CN" altLang="en-US" dirty="0"/>
                    </a:p>
                  </a:txBody>
                  <a:tcPr/>
                </a:tc>
                <a:tc>
                  <a:txBody>
                    <a:bodyPr/>
                    <a:lstStyle/>
                    <a:p>
                      <a:r>
                        <a:rPr lang="en-US" altLang="zh-CN" dirty="0"/>
                        <a:t>34.5%</a:t>
                      </a:r>
                      <a:endParaRPr lang="zh-CN" altLang="en-US" dirty="0"/>
                    </a:p>
                  </a:txBody>
                  <a:tcPr/>
                </a:tc>
                <a:tc>
                  <a:txBody>
                    <a:bodyPr/>
                    <a:lstStyle/>
                    <a:p>
                      <a:r>
                        <a:rPr lang="en-US" altLang="zh-CN" dirty="0"/>
                        <a:t>34.3%</a:t>
                      </a:r>
                      <a:endParaRPr lang="zh-CN" altLang="en-US" dirty="0"/>
                    </a:p>
                  </a:txBody>
                  <a:tcPr/>
                </a:tc>
                <a:tc>
                  <a:txBody>
                    <a:bodyPr/>
                    <a:lstStyle/>
                    <a:p>
                      <a:r>
                        <a:rPr lang="en-US" altLang="zh-CN" dirty="0"/>
                        <a:t>44.8%</a:t>
                      </a:r>
                      <a:endParaRPr lang="zh-CN" altLang="en-US" dirty="0"/>
                    </a:p>
                  </a:txBody>
                  <a:tcPr/>
                </a:tc>
                <a:tc>
                  <a:txBody>
                    <a:bodyPr/>
                    <a:lstStyle/>
                    <a:p>
                      <a:r>
                        <a:rPr lang="en-US" altLang="zh-CN" dirty="0"/>
                        <a:t>74%</a:t>
                      </a:r>
                      <a:endParaRPr lang="zh-CN" altLang="en-US" dirty="0"/>
                    </a:p>
                  </a:txBody>
                  <a:tcPr/>
                </a:tc>
                <a:tc>
                  <a:txBody>
                    <a:bodyPr/>
                    <a:lstStyle/>
                    <a:p>
                      <a:r>
                        <a:rPr lang="en-US" altLang="zh-CN" dirty="0"/>
                        <a:t>77.3%</a:t>
                      </a:r>
                      <a:endParaRPr lang="zh-CN" altLang="en-US" dirty="0"/>
                    </a:p>
                  </a:txBody>
                  <a:tcPr/>
                </a:tc>
                <a:tc>
                  <a:txBody>
                    <a:bodyPr/>
                    <a:lstStyle/>
                    <a:p>
                      <a:r>
                        <a:rPr lang="en-US" altLang="zh-CN" dirty="0"/>
                        <a:t>100%</a:t>
                      </a:r>
                      <a:endParaRPr lang="zh-CN" altLang="en-US" dirty="0"/>
                    </a:p>
                  </a:txBody>
                  <a:tcPr/>
                </a:tc>
              </a:tr>
            </a:tbl>
          </a:graphicData>
        </a:graphic>
      </p:graphicFrame>
      <p:cxnSp>
        <p:nvCxnSpPr>
          <p:cNvPr id="16" name="直接连接符 15"/>
          <p:cNvCxnSpPr/>
          <p:nvPr/>
        </p:nvCxnSpPr>
        <p:spPr>
          <a:xfrm>
            <a:off x="560178" y="1688137"/>
            <a:ext cx="1872130" cy="216115"/>
          </a:xfrm>
          <a:prstGeom prst="line">
            <a:avLst/>
          </a:prstGeom>
        </p:spPr>
        <p:style>
          <a:lnRef idx="2">
            <a:schemeClr val="dk1"/>
          </a:lnRef>
          <a:fillRef idx="0">
            <a:schemeClr val="dk1"/>
          </a:fillRef>
          <a:effectRef idx="1">
            <a:schemeClr val="dk1"/>
          </a:effectRef>
          <a:fontRef idx="minor">
            <a:schemeClr val="tx1"/>
          </a:fontRef>
        </p:style>
      </p:cxnSp>
      <p:sp>
        <p:nvSpPr>
          <p:cNvPr id="21" name="文本框 20"/>
          <p:cNvSpPr txBox="1"/>
          <p:nvPr/>
        </p:nvSpPr>
        <p:spPr>
          <a:xfrm>
            <a:off x="6249215" y="3067495"/>
            <a:ext cx="2591445" cy="369332"/>
          </a:xfrm>
          <a:prstGeom prst="rect">
            <a:avLst/>
          </a:prstGeom>
          <a:noFill/>
        </p:spPr>
        <p:txBody>
          <a:bodyPr wrap="square" rtlCol="0">
            <a:spAutoFit/>
          </a:bodyPr>
          <a:lstStyle/>
          <a:p>
            <a:r>
              <a:rPr lang="zh-CN" altLang="en-US" b="1" dirty="0"/>
              <a:t>酒精作用率计算公式：</a:t>
            </a:r>
            <a:endParaRPr lang="zh-CN" altLang="en-US" b="1" dirty="0"/>
          </a:p>
        </p:txBody>
      </p:sp>
      <p:sp>
        <p:nvSpPr>
          <p:cNvPr id="22" name="文本框 21"/>
          <p:cNvSpPr txBox="1"/>
          <p:nvPr/>
        </p:nvSpPr>
        <p:spPr>
          <a:xfrm>
            <a:off x="6300121" y="3402517"/>
            <a:ext cx="2844557" cy="738664"/>
          </a:xfrm>
          <a:prstGeom prst="rect">
            <a:avLst/>
          </a:prstGeom>
          <a:noFill/>
        </p:spPr>
        <p:txBody>
          <a:bodyPr wrap="square" rtlCol="0">
            <a:spAutoFit/>
          </a:bodyPr>
          <a:lstStyle/>
          <a:p>
            <a:r>
              <a:rPr lang="zh-CN" altLang="en-US" sz="1400" dirty="0"/>
              <a:t>（清水总平均心率</a:t>
            </a:r>
            <a:r>
              <a:rPr lang="en-US" altLang="zh-CN" sz="1400" dirty="0"/>
              <a:t>-</a:t>
            </a:r>
            <a:r>
              <a:rPr lang="zh-CN" altLang="en-US" sz="1400" dirty="0"/>
              <a:t>对应酒精浓度下总平均心率）</a:t>
            </a:r>
            <a:r>
              <a:rPr lang="en-US" altLang="zh-CN" sz="1400" dirty="0"/>
              <a:t>/</a:t>
            </a:r>
            <a:r>
              <a:rPr lang="zh-CN" altLang="en-US" sz="1400" dirty="0"/>
              <a:t>清水总平均心率</a:t>
            </a:r>
            <a:r>
              <a:rPr lang="en-US" altLang="zh-CN" sz="1400" dirty="0"/>
              <a:t>*100%</a:t>
            </a:r>
            <a:endParaRPr lang="zh-CN" altLang="en-US" sz="1400" dirty="0"/>
          </a:p>
        </p:txBody>
      </p:sp>
      <p:graphicFrame>
        <p:nvGraphicFramePr>
          <p:cNvPr id="20" name="图表 19"/>
          <p:cNvGraphicFramePr/>
          <p:nvPr/>
        </p:nvGraphicFramePr>
        <p:xfrm>
          <a:off x="1510961" y="539750"/>
          <a:ext cx="6096000" cy="40640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5"/>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458292"/>
            <a:chOff x="2809875" y="1819887"/>
            <a:chExt cx="6572250" cy="3298458"/>
          </a:xfrm>
        </p:grpSpPr>
        <p:sp>
          <p:nvSpPr>
            <p:cNvPr id="4" name="任意多边形 3"/>
            <p:cNvSpPr/>
            <p:nvPr>
              <p:custDataLst>
                <p:tags r:id="rId7"/>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2"/>
            </p:custDataLst>
          </p:nvPr>
        </p:nvSpPr>
        <p:spPr>
          <a:xfrm>
            <a:off x="2843880" y="138820"/>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179647" y="755069"/>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1649603" y="1190053"/>
            <a:ext cx="1194311" cy="369332"/>
          </a:xfrm>
          <a:prstGeom prst="rect">
            <a:avLst/>
          </a:prstGeom>
          <a:noFill/>
        </p:spPr>
        <p:txBody>
          <a:bodyPr wrap="square" rtlCol="0">
            <a:spAutoFit/>
          </a:bodyPr>
          <a:lstStyle/>
          <a:p>
            <a:r>
              <a:rPr lang="zh-CN" altLang="en-US" dirty="0"/>
              <a:t>数据汇总  </a:t>
            </a:r>
            <a:endParaRPr lang="zh-CN" altLang="en-US" dirty="0"/>
          </a:p>
        </p:txBody>
      </p:sp>
      <p:sp>
        <p:nvSpPr>
          <p:cNvPr id="5" name="文本框 4"/>
          <p:cNvSpPr txBox="1"/>
          <p:nvPr/>
        </p:nvSpPr>
        <p:spPr>
          <a:xfrm>
            <a:off x="404421" y="1190356"/>
            <a:ext cx="1337258" cy="369332"/>
          </a:xfrm>
          <a:prstGeom prst="rect">
            <a:avLst/>
          </a:prstGeom>
          <a:noFill/>
        </p:spPr>
        <p:txBody>
          <a:bodyPr wrap="square">
            <a:spAutoFit/>
          </a:bodyPr>
          <a:lstStyle/>
          <a:p>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分析</a:t>
            </a:r>
            <a:endParaRPr lang="zh-CN" altLang="en-US" dirty="0"/>
          </a:p>
        </p:txBody>
      </p:sp>
      <p:cxnSp>
        <p:nvCxnSpPr>
          <p:cNvPr id="34" name="直接箭头连接符 33"/>
          <p:cNvCxnSpPr/>
          <p:nvPr/>
        </p:nvCxnSpPr>
        <p:spPr>
          <a:xfrm flipH="1" flipV="1">
            <a:off x="2771821" y="3219668"/>
            <a:ext cx="4445" cy="1362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7" name="组合 16"/>
          <p:cNvGrpSpPr/>
          <p:nvPr/>
        </p:nvGrpSpPr>
        <p:grpSpPr>
          <a:xfrm>
            <a:off x="2595367" y="4513212"/>
            <a:ext cx="2700188" cy="276999"/>
            <a:chOff x="2519857" y="4374714"/>
            <a:chExt cx="2700188" cy="276999"/>
          </a:xfrm>
        </p:grpSpPr>
        <p:cxnSp>
          <p:nvCxnSpPr>
            <p:cNvPr id="29" name="直接箭头连接符 28"/>
            <p:cNvCxnSpPr/>
            <p:nvPr/>
          </p:nvCxnSpPr>
          <p:spPr>
            <a:xfrm>
              <a:off x="2699870" y="4443880"/>
              <a:ext cx="25201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文本框 34"/>
            <p:cNvSpPr txBox="1"/>
            <p:nvPr/>
          </p:nvSpPr>
          <p:spPr>
            <a:xfrm>
              <a:off x="2519857" y="4374714"/>
              <a:ext cx="360024" cy="276999"/>
            </a:xfrm>
            <a:prstGeom prst="rect">
              <a:avLst/>
            </a:prstGeom>
            <a:noFill/>
          </p:spPr>
          <p:txBody>
            <a:bodyPr wrap="square" rtlCol="0">
              <a:spAutoFit/>
            </a:bodyPr>
            <a:lstStyle/>
            <a:p>
              <a:r>
                <a:rPr lang="en-US" altLang="zh-CN" sz="1200" dirty="0"/>
                <a:t>0</a:t>
              </a:r>
              <a:endParaRPr lang="zh-CN" altLang="en-US" sz="1200" dirty="0"/>
            </a:p>
          </p:txBody>
        </p:sp>
      </p:grpSp>
      <p:sp>
        <p:nvSpPr>
          <p:cNvPr id="37" name="文本框 36"/>
          <p:cNvSpPr txBox="1"/>
          <p:nvPr/>
        </p:nvSpPr>
        <p:spPr>
          <a:xfrm>
            <a:off x="5292050" y="4513213"/>
            <a:ext cx="1512105" cy="276999"/>
          </a:xfrm>
          <a:prstGeom prst="rect">
            <a:avLst/>
          </a:prstGeom>
          <a:noFill/>
        </p:spPr>
        <p:txBody>
          <a:bodyPr wrap="square" rtlCol="0">
            <a:spAutoFit/>
          </a:bodyPr>
          <a:lstStyle/>
          <a:p>
            <a:r>
              <a:rPr lang="zh-CN" altLang="en-US" sz="1200" dirty="0"/>
              <a:t>酒精浓度（</a:t>
            </a:r>
            <a:r>
              <a:rPr lang="en-US" altLang="zh-CN" sz="1200" dirty="0"/>
              <a:t>%</a:t>
            </a:r>
            <a:r>
              <a:rPr lang="zh-CN" altLang="en-US" sz="1200" dirty="0"/>
              <a:t>）</a:t>
            </a:r>
            <a:endParaRPr lang="zh-CN" altLang="en-US" sz="1200" dirty="0"/>
          </a:p>
        </p:txBody>
      </p:sp>
      <p:sp>
        <p:nvSpPr>
          <p:cNvPr id="38" name="文本框 37"/>
          <p:cNvSpPr txBox="1"/>
          <p:nvPr/>
        </p:nvSpPr>
        <p:spPr>
          <a:xfrm>
            <a:off x="2308739" y="3271804"/>
            <a:ext cx="369332" cy="1435316"/>
          </a:xfrm>
          <a:prstGeom prst="rect">
            <a:avLst/>
          </a:prstGeom>
          <a:noFill/>
        </p:spPr>
        <p:txBody>
          <a:bodyPr vert="eaVert" wrap="square" rtlCol="0">
            <a:spAutoFit/>
          </a:bodyPr>
          <a:lstStyle/>
          <a:p>
            <a:r>
              <a:rPr lang="zh-CN" altLang="en-US" sz="1200" dirty="0"/>
              <a:t>酒精作用率</a:t>
            </a:r>
            <a:endParaRPr lang="zh-CN" altLang="en-US" sz="1200" dirty="0"/>
          </a:p>
        </p:txBody>
      </p:sp>
      <p:sp>
        <p:nvSpPr>
          <p:cNvPr id="39" name="文本框 38"/>
          <p:cNvSpPr txBox="1"/>
          <p:nvPr/>
        </p:nvSpPr>
        <p:spPr>
          <a:xfrm>
            <a:off x="2692294" y="4706912"/>
            <a:ext cx="4104285" cy="368300"/>
          </a:xfrm>
          <a:prstGeom prst="rect">
            <a:avLst/>
          </a:prstGeom>
          <a:noFill/>
        </p:spPr>
        <p:txBody>
          <a:bodyPr wrap="square" rtlCol="0">
            <a:spAutoFit/>
          </a:bodyPr>
          <a:lstStyle/>
          <a:p>
            <a:r>
              <a:rPr lang="zh-CN" altLang="en-US" dirty="0">
                <a:solidFill>
                  <a:schemeClr val="accent1">
                    <a:lumMod val="75000"/>
                  </a:schemeClr>
                </a:solidFill>
              </a:rPr>
              <a:t>不同作用</a:t>
            </a:r>
            <a:r>
              <a:rPr lang="zh-CN" altLang="en-US" dirty="0">
                <a:solidFill>
                  <a:schemeClr val="accent1">
                    <a:lumMod val="75000"/>
                  </a:schemeClr>
                </a:solidFill>
              </a:rPr>
              <a:t>时间酒精对鱼心率的作用效果</a:t>
            </a:r>
            <a:endParaRPr lang="zh-CN" altLang="en-US" dirty="0">
              <a:solidFill>
                <a:schemeClr val="accent1">
                  <a:lumMod val="75000"/>
                </a:schemeClr>
              </a:solidFill>
            </a:endParaRPr>
          </a:p>
        </p:txBody>
      </p:sp>
      <p:sp>
        <p:nvSpPr>
          <p:cNvPr id="40" name="文本框 39"/>
          <p:cNvSpPr txBox="1"/>
          <p:nvPr/>
        </p:nvSpPr>
        <p:spPr>
          <a:xfrm>
            <a:off x="704550" y="3507668"/>
            <a:ext cx="1604568" cy="368300"/>
          </a:xfrm>
          <a:prstGeom prst="rect">
            <a:avLst/>
          </a:prstGeom>
          <a:noFill/>
        </p:spPr>
        <p:txBody>
          <a:bodyPr wrap="square" rtlCol="0">
            <a:spAutoFit/>
          </a:bodyPr>
          <a:lstStyle/>
          <a:p>
            <a:r>
              <a:rPr lang="zh-CN" altLang="en-US" dirty="0"/>
              <a:t>绘制</a:t>
            </a:r>
            <a:r>
              <a:rPr lang="zh-CN" altLang="en-US" dirty="0"/>
              <a:t>曲线图</a:t>
            </a:r>
            <a:endParaRPr lang="zh-CN" altLang="en-US" dirty="0"/>
          </a:p>
        </p:txBody>
      </p:sp>
      <p:graphicFrame>
        <p:nvGraphicFramePr>
          <p:cNvPr id="3" name="表格 5"/>
          <p:cNvGraphicFramePr>
            <a:graphicFrameLocks noGrp="1"/>
          </p:cNvGraphicFramePr>
          <p:nvPr>
            <p:custDataLst>
              <p:tags r:id="rId13"/>
            </p:custDataLst>
          </p:nvPr>
        </p:nvGraphicFramePr>
        <p:xfrm>
          <a:off x="404465" y="1491432"/>
          <a:ext cx="7590790" cy="1615440"/>
        </p:xfrm>
        <a:graphic>
          <a:graphicData uri="http://schemas.openxmlformats.org/drawingml/2006/table">
            <a:tbl>
              <a:tblPr firstRow="1" bandRow="1">
                <a:tableStyleId>{5C22544A-7EE6-4342-B048-85BDC9FD1C3A}</a:tableStyleId>
              </a:tblPr>
              <a:tblGrid>
                <a:gridCol w="1922266"/>
                <a:gridCol w="705916"/>
                <a:gridCol w="693420"/>
                <a:gridCol w="694690"/>
                <a:gridCol w="680085"/>
                <a:gridCol w="703998"/>
                <a:gridCol w="770255"/>
                <a:gridCol w="668655"/>
                <a:gridCol w="751205"/>
              </a:tblGrid>
              <a:tr h="297180">
                <a:tc>
                  <a:txBody>
                    <a:bodyPr/>
                    <a:lstStyle/>
                    <a:p>
                      <a:endParaRPr lang="zh-CN" altLang="en-US" dirty="0"/>
                    </a:p>
                  </a:txBody>
                  <a:tcPr/>
                </a:tc>
                <a:tc>
                  <a:txBody>
                    <a:bodyPr/>
                    <a:lstStyle/>
                    <a:p>
                      <a:pPr algn="ctr"/>
                      <a:r>
                        <a:rPr lang="en-US" altLang="zh-CN" dirty="0"/>
                        <a:t>1%</a:t>
                      </a:r>
                      <a:endParaRPr lang="zh-CN" altLang="en-US" dirty="0"/>
                    </a:p>
                  </a:txBody>
                  <a:tcPr/>
                </a:tc>
                <a:tc>
                  <a:txBody>
                    <a:bodyPr/>
                    <a:lstStyle/>
                    <a:p>
                      <a:pPr algn="ctr"/>
                      <a:r>
                        <a:rPr lang="en-US" altLang="zh-CN" dirty="0"/>
                        <a:t>2%</a:t>
                      </a:r>
                      <a:endParaRPr lang="zh-CN" altLang="en-US" dirty="0"/>
                    </a:p>
                  </a:txBody>
                  <a:tcPr/>
                </a:tc>
                <a:tc>
                  <a:txBody>
                    <a:bodyPr/>
                    <a:lstStyle/>
                    <a:p>
                      <a:r>
                        <a:rPr lang="en-US" altLang="zh-CN" dirty="0"/>
                        <a:t>4%</a:t>
                      </a:r>
                      <a:endParaRPr lang="zh-CN"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a:t>6%</a:t>
                      </a:r>
                      <a:endParaRPr lang="zh-CN" altLang="en-US" dirty="0"/>
                    </a:p>
                  </a:txBody>
                  <a:tcPr/>
                </a:tc>
                <a:tc>
                  <a:txBody>
                    <a:bodyPr/>
                    <a:lstStyle/>
                    <a:p>
                      <a:r>
                        <a:rPr lang="en-US" altLang="zh-CN" dirty="0"/>
                        <a:t>8%</a:t>
                      </a:r>
                      <a:endParaRPr lang="zh-CN" altLang="en-US" dirty="0"/>
                    </a:p>
                  </a:txBody>
                  <a:tcPr/>
                </a:tc>
                <a:tc>
                  <a:txBody>
                    <a:bodyPr/>
                    <a:lstStyle/>
                    <a:p>
                      <a:r>
                        <a:rPr lang="en-US" altLang="zh-CN" dirty="0"/>
                        <a:t>10%</a:t>
                      </a:r>
                      <a:endParaRPr lang="zh-CN" altLang="en-US" dirty="0"/>
                    </a:p>
                  </a:txBody>
                  <a:tcPr/>
                </a:tc>
                <a:tc>
                  <a:txBody>
                    <a:bodyPr/>
                    <a:lstStyle/>
                    <a:p>
                      <a:r>
                        <a:rPr lang="en-US" altLang="zh-CN" dirty="0"/>
                        <a:t>12%</a:t>
                      </a:r>
                      <a:endParaRPr lang="zh-CN" altLang="en-US" dirty="0"/>
                    </a:p>
                  </a:txBody>
                  <a:tcPr/>
                </a:tc>
                <a:tc>
                  <a:txBody>
                    <a:bodyPr/>
                    <a:lstStyle/>
                    <a:p>
                      <a:r>
                        <a:rPr lang="en-US" altLang="zh-CN" dirty="0"/>
                        <a:t>14%</a:t>
                      </a:r>
                      <a:endParaRPr lang="zh-CN" altLang="en-US" dirty="0"/>
                    </a:p>
                  </a:txBody>
                  <a:tcPr/>
                </a:tc>
              </a:tr>
              <a:tr h="288020">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200" kern="1200" dirty="0">
                          <a:solidFill>
                            <a:schemeClr val="dk1"/>
                          </a:solidFill>
                          <a:latin typeface="+mn-lt"/>
                          <a:ea typeface="+mn-ea"/>
                          <a:cs typeface="+mn-cs"/>
                        </a:rPr>
                        <a:t>酒精</a:t>
                      </a:r>
                      <a:r>
                        <a:rPr lang="en-US" altLang="zh-CN" sz="1200" dirty="0"/>
                        <a:t>30s</a:t>
                      </a:r>
                      <a:r>
                        <a:rPr lang="zh-CN" altLang="en-US" sz="1200" dirty="0"/>
                        <a:t>作用</a:t>
                      </a:r>
                      <a:r>
                        <a:rPr lang="zh-CN" altLang="en-US" sz="1200" dirty="0"/>
                        <a:t>率</a:t>
                      </a:r>
                      <a:endParaRPr lang="zh-CN" altLang="en-US" sz="1200" dirty="0"/>
                    </a:p>
                  </a:txBody>
                  <a:tcPr/>
                </a:tc>
                <a:tc>
                  <a:txBody>
                    <a:bodyPr/>
                    <a:lstStyle/>
                    <a:p>
                      <a:r>
                        <a:rPr lang="en-US" altLang="zh-CN" dirty="0"/>
                        <a:t>14.3%</a:t>
                      </a:r>
                      <a:endParaRPr lang="en-US" altLang="zh-CN" dirty="0"/>
                    </a:p>
                  </a:txBody>
                  <a:tcPr/>
                </a:tc>
                <a:tc>
                  <a:txBody>
                    <a:bodyPr/>
                    <a:lstStyle/>
                    <a:p>
                      <a:r>
                        <a:rPr lang="en-US" altLang="zh-CN" dirty="0"/>
                        <a:t>0%</a:t>
                      </a:r>
                      <a:endParaRPr lang="en-US" altLang="zh-CN" dirty="0"/>
                    </a:p>
                  </a:txBody>
                  <a:tcPr/>
                </a:tc>
                <a:tc>
                  <a:txBody>
                    <a:bodyPr/>
                    <a:lstStyle/>
                    <a:p>
                      <a:r>
                        <a:rPr lang="en-US" altLang="zh-CN" dirty="0"/>
                        <a:t>33.9%</a:t>
                      </a:r>
                      <a:endParaRPr lang="en-US" altLang="zh-CN" dirty="0"/>
                    </a:p>
                  </a:txBody>
                  <a:tcPr/>
                </a:tc>
                <a:tc>
                  <a:txBody>
                    <a:bodyPr/>
                    <a:lstStyle/>
                    <a:p>
                      <a:r>
                        <a:rPr lang="en-US" altLang="zh-CN" dirty="0"/>
                        <a:t>13.2%</a:t>
                      </a:r>
                      <a:endParaRPr lang="en-US" altLang="zh-CN" dirty="0"/>
                    </a:p>
                  </a:txBody>
                  <a:tcPr/>
                </a:tc>
                <a:tc>
                  <a:txBody>
                    <a:bodyPr/>
                    <a:lstStyle/>
                    <a:p>
                      <a:r>
                        <a:rPr lang="en-US" altLang="zh-CN" dirty="0"/>
                        <a:t>43.9%</a:t>
                      </a:r>
                      <a:endParaRPr lang="en-US" altLang="zh-CN" dirty="0"/>
                    </a:p>
                  </a:txBody>
                  <a:tcPr/>
                </a:tc>
                <a:tc>
                  <a:txBody>
                    <a:bodyPr/>
                    <a:lstStyle/>
                    <a:p>
                      <a:r>
                        <a:rPr lang="en-US" altLang="zh-CN" dirty="0"/>
                        <a:t>59.6%</a:t>
                      </a:r>
                      <a:endParaRPr lang="en-US" altLang="zh-CN" dirty="0"/>
                    </a:p>
                  </a:txBody>
                  <a:tcPr/>
                </a:tc>
                <a:tc>
                  <a:txBody>
                    <a:bodyPr/>
                    <a:lstStyle/>
                    <a:p>
                      <a:r>
                        <a:rPr lang="en-US" altLang="zh-CN" dirty="0"/>
                        <a:t>50.8%</a:t>
                      </a:r>
                      <a:endParaRPr lang="en-US" altLang="zh-CN" dirty="0"/>
                    </a:p>
                  </a:txBody>
                  <a:tcPr/>
                </a:tc>
                <a:tc>
                  <a:txBody>
                    <a:bodyPr/>
                    <a:lstStyle/>
                    <a:p>
                      <a:r>
                        <a:rPr lang="en-US" altLang="zh-CN" dirty="0"/>
                        <a:t>100%</a:t>
                      </a:r>
                      <a:endParaRPr lang="en-US" altLang="zh-CN" dirty="0"/>
                    </a:p>
                  </a:txBody>
                  <a:tcPr/>
                </a:tc>
              </a:tr>
              <a:tr h="297180">
                <a:tc>
                  <a:txBody>
                    <a:bodyPr/>
                    <a:lstStyle/>
                    <a:p>
                      <a:r>
                        <a:rPr lang="zh-CN" altLang="en-US" sz="1100" dirty="0">
                          <a:sym typeface="+mn-ea"/>
                        </a:rPr>
                        <a:t>酒精</a:t>
                      </a:r>
                      <a:r>
                        <a:rPr lang="en-US" altLang="zh-CN" sz="1100" dirty="0">
                          <a:sym typeface="+mn-ea"/>
                        </a:rPr>
                        <a:t>60s</a:t>
                      </a:r>
                      <a:r>
                        <a:rPr lang="zh-CN" altLang="en-US" sz="1100" dirty="0">
                          <a:sym typeface="+mn-ea"/>
                        </a:rPr>
                        <a:t>作用率</a:t>
                      </a:r>
                      <a:endParaRPr lang="zh-CN" altLang="en-US" sz="1100" dirty="0"/>
                    </a:p>
                  </a:txBody>
                  <a:tcPr/>
                </a:tc>
                <a:tc>
                  <a:txBody>
                    <a:bodyPr/>
                    <a:lstStyle/>
                    <a:p>
                      <a:r>
                        <a:rPr lang="en-US" altLang="zh-CN" dirty="0"/>
                        <a:t>19.9%</a:t>
                      </a:r>
                      <a:endParaRPr lang="en-US" altLang="zh-CN" dirty="0"/>
                    </a:p>
                  </a:txBody>
                  <a:tcPr/>
                </a:tc>
                <a:tc>
                  <a:txBody>
                    <a:bodyPr/>
                    <a:lstStyle/>
                    <a:p>
                      <a:r>
                        <a:rPr lang="en-US" altLang="zh-CN" dirty="0"/>
                        <a:t>-6.9%</a:t>
                      </a:r>
                      <a:endParaRPr lang="en-US" altLang="zh-CN" dirty="0"/>
                    </a:p>
                  </a:txBody>
                  <a:tcPr/>
                </a:tc>
                <a:tc>
                  <a:txBody>
                    <a:bodyPr/>
                    <a:lstStyle/>
                    <a:p>
                      <a:r>
                        <a:rPr lang="en-US" altLang="zh-CN" dirty="0"/>
                        <a:t>35.7%</a:t>
                      </a:r>
                      <a:endParaRPr lang="en-US" altLang="zh-CN" dirty="0"/>
                    </a:p>
                  </a:txBody>
                  <a:tcPr/>
                </a:tc>
                <a:tc>
                  <a:txBody>
                    <a:bodyPr/>
                    <a:lstStyle/>
                    <a:p>
                      <a:r>
                        <a:rPr lang="en-US" altLang="zh-CN" dirty="0"/>
                        <a:t>29.2%</a:t>
                      </a:r>
                      <a:endParaRPr lang="en-US" altLang="zh-CN" dirty="0"/>
                    </a:p>
                  </a:txBody>
                  <a:tcPr/>
                </a:tc>
                <a:tc>
                  <a:txBody>
                    <a:bodyPr/>
                    <a:lstStyle/>
                    <a:p>
                      <a:r>
                        <a:rPr lang="en-US" altLang="zh-CN" dirty="0"/>
                        <a:t>38.3%</a:t>
                      </a:r>
                      <a:endParaRPr lang="en-US" altLang="zh-CN" dirty="0"/>
                    </a:p>
                  </a:txBody>
                  <a:tcPr/>
                </a:tc>
                <a:tc>
                  <a:txBody>
                    <a:bodyPr/>
                    <a:lstStyle/>
                    <a:p>
                      <a:r>
                        <a:rPr lang="en-US" altLang="zh-CN" dirty="0"/>
                        <a:t>75.9%</a:t>
                      </a:r>
                      <a:endParaRPr lang="en-US" altLang="zh-CN" dirty="0"/>
                    </a:p>
                  </a:txBody>
                  <a:tcPr/>
                </a:tc>
                <a:tc>
                  <a:txBody>
                    <a:bodyPr/>
                    <a:lstStyle/>
                    <a:p>
                      <a:r>
                        <a:rPr lang="en-US" altLang="zh-CN" dirty="0"/>
                        <a:t>71.4%</a:t>
                      </a:r>
                      <a:endParaRPr lang="en-US" altLang="zh-CN" dirty="0"/>
                    </a:p>
                  </a:txBody>
                  <a:tcPr/>
                </a:tc>
                <a:tc>
                  <a:txBody>
                    <a:bodyPr/>
                    <a:lstStyle/>
                    <a:p>
                      <a:r>
                        <a:rPr lang="en-US" altLang="zh-CN" dirty="0"/>
                        <a:t>100%</a:t>
                      </a:r>
                      <a:endParaRPr lang="en-US" altLang="zh-CN" dirty="0"/>
                    </a:p>
                  </a:txBody>
                  <a:tcPr/>
                </a:tc>
              </a:tr>
              <a:tr h="215430">
                <a:tc>
                  <a:txBody>
                    <a:bodyPr/>
                    <a:p>
                      <a:pPr>
                        <a:buNone/>
                      </a:pPr>
                      <a:r>
                        <a:rPr lang="zh-CN" altLang="en-US" sz="1100" dirty="0">
                          <a:sym typeface="+mn-ea"/>
                        </a:rPr>
                        <a:t>酒精</a:t>
                      </a:r>
                      <a:r>
                        <a:rPr lang="en-US" altLang="zh-CN" sz="1100" dirty="0">
                          <a:sym typeface="+mn-ea"/>
                        </a:rPr>
                        <a:t>90s</a:t>
                      </a:r>
                      <a:r>
                        <a:rPr lang="zh-CN" altLang="en-US" sz="1100" dirty="0">
                          <a:sym typeface="+mn-ea"/>
                        </a:rPr>
                        <a:t>作用率</a:t>
                      </a:r>
                      <a:endParaRPr lang="zh-CN" altLang="en-US" sz="1100" dirty="0"/>
                    </a:p>
                  </a:txBody>
                  <a:tcPr/>
                </a:tc>
                <a:tc>
                  <a:txBody>
                    <a:bodyPr/>
                    <a:p>
                      <a:pPr>
                        <a:buNone/>
                      </a:pPr>
                      <a:r>
                        <a:rPr lang="en-US" altLang="zh-CN" dirty="0"/>
                        <a:t>43.7%</a:t>
                      </a:r>
                      <a:endParaRPr lang="en-US" altLang="zh-CN" dirty="0"/>
                    </a:p>
                  </a:txBody>
                  <a:tcPr/>
                </a:tc>
                <a:tc>
                  <a:txBody>
                    <a:bodyPr/>
                    <a:p>
                      <a:pPr>
                        <a:buNone/>
                      </a:pPr>
                      <a:r>
                        <a:rPr lang="en-US" altLang="zh-CN" dirty="0"/>
                        <a:t>10.8%</a:t>
                      </a:r>
                      <a:endParaRPr lang="en-US" altLang="zh-CN" dirty="0"/>
                    </a:p>
                  </a:txBody>
                  <a:tcPr/>
                </a:tc>
                <a:tc>
                  <a:txBody>
                    <a:bodyPr/>
                    <a:p>
                      <a:pPr>
                        <a:buNone/>
                      </a:pPr>
                      <a:r>
                        <a:rPr lang="en-US" altLang="zh-CN" dirty="0"/>
                        <a:t>33.9%</a:t>
                      </a:r>
                      <a:endParaRPr lang="en-US" altLang="zh-CN" dirty="0"/>
                    </a:p>
                  </a:txBody>
                  <a:tcPr/>
                </a:tc>
                <a:tc>
                  <a:txBody>
                    <a:bodyPr/>
                    <a:p>
                      <a:pPr>
                        <a:buNone/>
                      </a:pPr>
                      <a:r>
                        <a:rPr lang="en-US" altLang="zh-CN" dirty="0"/>
                        <a:t>36.4%</a:t>
                      </a:r>
                      <a:endParaRPr lang="en-US" altLang="zh-CN" dirty="0"/>
                    </a:p>
                  </a:txBody>
                  <a:tcPr/>
                </a:tc>
                <a:tc>
                  <a:txBody>
                    <a:bodyPr/>
                    <a:p>
                      <a:pPr>
                        <a:buNone/>
                      </a:pPr>
                      <a:r>
                        <a:rPr lang="en-US" altLang="zh-CN" dirty="0"/>
                        <a:t>49.2%</a:t>
                      </a:r>
                      <a:endParaRPr lang="en-US" altLang="zh-CN" dirty="0"/>
                    </a:p>
                  </a:txBody>
                  <a:tcPr/>
                </a:tc>
                <a:tc>
                  <a:txBody>
                    <a:bodyPr/>
                    <a:p>
                      <a:pPr>
                        <a:buNone/>
                      </a:pPr>
                      <a:r>
                        <a:rPr lang="en-US" altLang="zh-CN" dirty="0"/>
                        <a:t>72.9%</a:t>
                      </a:r>
                      <a:endParaRPr lang="en-US" altLang="zh-CN" dirty="0"/>
                    </a:p>
                  </a:txBody>
                  <a:tcPr/>
                </a:tc>
                <a:tc>
                  <a:txBody>
                    <a:bodyPr/>
                    <a:p>
                      <a:pPr>
                        <a:buNone/>
                      </a:pPr>
                      <a:r>
                        <a:rPr lang="en-US" altLang="zh-CN" dirty="0"/>
                        <a:t>76.6%</a:t>
                      </a:r>
                      <a:endParaRPr lang="en-US" altLang="zh-CN" dirty="0"/>
                    </a:p>
                  </a:txBody>
                  <a:tcPr/>
                </a:tc>
                <a:tc>
                  <a:txBody>
                    <a:bodyPr/>
                    <a:p>
                      <a:pPr>
                        <a:buNone/>
                      </a:pPr>
                      <a:r>
                        <a:rPr lang="en-US" altLang="zh-CN" dirty="0"/>
                        <a:t>100%</a:t>
                      </a:r>
                      <a:endParaRPr lang="en-US" altLang="zh-CN" dirty="0"/>
                    </a:p>
                  </a:txBody>
                  <a:tcPr/>
                </a:tc>
              </a:tr>
              <a:tr h="215430">
                <a:tc>
                  <a:txBody>
                    <a:bodyPr/>
                    <a:p>
                      <a:pPr>
                        <a:buNone/>
                      </a:pPr>
                      <a:r>
                        <a:rPr lang="zh-CN" altLang="en-US" sz="1100" dirty="0">
                          <a:sym typeface="+mn-ea"/>
                        </a:rPr>
                        <a:t>酒精</a:t>
                      </a:r>
                      <a:r>
                        <a:rPr lang="en-US" sz="1100" dirty="0">
                          <a:sym typeface="+mn-ea"/>
                        </a:rPr>
                        <a:t>12</a:t>
                      </a:r>
                      <a:r>
                        <a:rPr lang="en-US" altLang="zh-CN" sz="1100" dirty="0">
                          <a:sym typeface="+mn-ea"/>
                        </a:rPr>
                        <a:t>0s</a:t>
                      </a:r>
                      <a:r>
                        <a:rPr lang="zh-CN" altLang="en-US" sz="1100" dirty="0">
                          <a:sym typeface="+mn-ea"/>
                        </a:rPr>
                        <a:t>作用率</a:t>
                      </a:r>
                      <a:endParaRPr lang="zh-CN" altLang="en-US" sz="1100" dirty="0"/>
                    </a:p>
                    <a:p>
                      <a:pPr>
                        <a:buNone/>
                      </a:pPr>
                      <a:endParaRPr lang="zh-CN" altLang="en-US" sz="1100" dirty="0"/>
                    </a:p>
                  </a:txBody>
                  <a:tcPr/>
                </a:tc>
                <a:tc>
                  <a:txBody>
                    <a:bodyPr/>
                    <a:p>
                      <a:pPr>
                        <a:buNone/>
                      </a:pPr>
                      <a:r>
                        <a:rPr lang="en-US" altLang="zh-CN" dirty="0"/>
                        <a:t>40.3%</a:t>
                      </a:r>
                      <a:endParaRPr lang="en-US" altLang="zh-CN" dirty="0"/>
                    </a:p>
                  </a:txBody>
                  <a:tcPr/>
                </a:tc>
                <a:tc>
                  <a:txBody>
                    <a:bodyPr/>
                    <a:p>
                      <a:pPr>
                        <a:buNone/>
                      </a:pPr>
                      <a:r>
                        <a:rPr lang="en-US" altLang="zh-CN" dirty="0"/>
                        <a:t>19%</a:t>
                      </a:r>
                      <a:endParaRPr lang="en-US" altLang="zh-CN" dirty="0"/>
                    </a:p>
                  </a:txBody>
                  <a:tcPr/>
                </a:tc>
                <a:tc>
                  <a:txBody>
                    <a:bodyPr/>
                    <a:p>
                      <a:pPr>
                        <a:buNone/>
                      </a:pPr>
                      <a:r>
                        <a:rPr lang="en-US" altLang="zh-CN" dirty="0"/>
                        <a:t>33.9%</a:t>
                      </a:r>
                      <a:endParaRPr lang="en-US" altLang="zh-CN" dirty="0"/>
                    </a:p>
                  </a:txBody>
                  <a:tcPr/>
                </a:tc>
                <a:tc>
                  <a:txBody>
                    <a:bodyPr/>
                    <a:p>
                      <a:pPr>
                        <a:buNone/>
                      </a:pPr>
                      <a:r>
                        <a:rPr lang="en-US" altLang="zh-CN" dirty="0"/>
                        <a:t>36.9%</a:t>
                      </a:r>
                      <a:endParaRPr lang="en-US" altLang="zh-CN" dirty="0"/>
                    </a:p>
                  </a:txBody>
                  <a:tcPr/>
                </a:tc>
                <a:tc>
                  <a:txBody>
                    <a:bodyPr/>
                    <a:p>
                      <a:pPr>
                        <a:buNone/>
                      </a:pPr>
                      <a:r>
                        <a:rPr lang="en-US" altLang="zh-CN" dirty="0"/>
                        <a:t>48.3%</a:t>
                      </a:r>
                      <a:endParaRPr lang="en-US" altLang="zh-CN" dirty="0"/>
                    </a:p>
                  </a:txBody>
                  <a:tcPr/>
                </a:tc>
                <a:tc>
                  <a:txBody>
                    <a:bodyPr/>
                    <a:p>
                      <a:pPr>
                        <a:buNone/>
                      </a:pPr>
                      <a:r>
                        <a:rPr lang="en-US" altLang="zh-CN" dirty="0"/>
                        <a:t>82.7%</a:t>
                      </a:r>
                      <a:endParaRPr lang="en-US" altLang="zh-CN" dirty="0"/>
                    </a:p>
                  </a:txBody>
                  <a:tcPr/>
                </a:tc>
                <a:tc>
                  <a:txBody>
                    <a:bodyPr/>
                    <a:p>
                      <a:pPr>
                        <a:buNone/>
                      </a:pPr>
                      <a:r>
                        <a:rPr lang="en-US" altLang="zh-CN" dirty="0"/>
                        <a:t>84.4%</a:t>
                      </a:r>
                      <a:endParaRPr lang="en-US" altLang="zh-CN" dirty="0"/>
                    </a:p>
                  </a:txBody>
                  <a:tcPr/>
                </a:tc>
                <a:tc>
                  <a:txBody>
                    <a:bodyPr/>
                    <a:p>
                      <a:pPr>
                        <a:buNone/>
                      </a:pPr>
                      <a:r>
                        <a:rPr lang="en-US" altLang="zh-CN" dirty="0"/>
                        <a:t>100%</a:t>
                      </a:r>
                      <a:endParaRPr lang="en-US" altLang="zh-CN" dirty="0"/>
                    </a:p>
                  </a:txBody>
                  <a:tcPr/>
                </a:tc>
              </a:tr>
            </a:tbl>
          </a:graphicData>
        </a:graphic>
      </p:graphicFrame>
      <p:cxnSp>
        <p:nvCxnSpPr>
          <p:cNvPr id="16" name="直接连接符 15"/>
          <p:cNvCxnSpPr/>
          <p:nvPr/>
        </p:nvCxnSpPr>
        <p:spPr>
          <a:xfrm>
            <a:off x="468103" y="1559867"/>
            <a:ext cx="1872130" cy="216115"/>
          </a:xfrm>
          <a:prstGeom prst="line">
            <a:avLst/>
          </a:prstGeom>
        </p:spPr>
        <p:style>
          <a:lnRef idx="2">
            <a:schemeClr val="dk1"/>
          </a:lnRef>
          <a:fillRef idx="0">
            <a:schemeClr val="dk1"/>
          </a:fillRef>
          <a:effectRef idx="1">
            <a:schemeClr val="dk1"/>
          </a:effectRef>
          <a:fontRef idx="minor">
            <a:schemeClr val="tx1"/>
          </a:fontRef>
        </p:style>
      </p:cxnSp>
      <p:graphicFrame>
        <p:nvGraphicFramePr>
          <p:cNvPr id="18" name="图表 17"/>
          <p:cNvGraphicFramePr/>
          <p:nvPr/>
        </p:nvGraphicFramePr>
        <p:xfrm>
          <a:off x="1397000" y="190500"/>
          <a:ext cx="6350000" cy="47625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2634054"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4.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数据采集和分析</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8" y="1598391"/>
            <a:ext cx="7837442" cy="458908"/>
          </a:xfrm>
          <a:prstGeom prst="rect">
            <a:avLst/>
          </a:prstGeom>
          <a:noFill/>
        </p:spPr>
        <p:txBody>
          <a:bodyPr wrap="squar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数据分析：</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50400" y="2076866"/>
            <a:ext cx="1604568" cy="369332"/>
          </a:xfrm>
          <a:prstGeom prst="rect">
            <a:avLst/>
          </a:prstGeom>
          <a:noFill/>
        </p:spPr>
        <p:txBody>
          <a:bodyPr wrap="square" rtlCol="0">
            <a:spAutoFit/>
          </a:bodyPr>
          <a:lstStyle/>
          <a:p>
            <a:r>
              <a:rPr lang="zh-CN" altLang="en-US" dirty="0"/>
              <a:t>绘制散点图</a:t>
            </a:r>
            <a:endParaRPr lang="zh-CN" altLang="en-US" dirty="0"/>
          </a:p>
        </p:txBody>
      </p:sp>
      <p:sp>
        <p:nvSpPr>
          <p:cNvPr id="23" name="文本框 22"/>
          <p:cNvSpPr txBox="1"/>
          <p:nvPr/>
        </p:nvSpPr>
        <p:spPr>
          <a:xfrm>
            <a:off x="5939539" y="3867840"/>
            <a:ext cx="1512105" cy="276999"/>
          </a:xfrm>
          <a:prstGeom prst="rect">
            <a:avLst/>
          </a:prstGeom>
          <a:noFill/>
        </p:spPr>
        <p:txBody>
          <a:bodyPr wrap="square" rtlCol="0">
            <a:spAutoFit/>
          </a:bodyPr>
          <a:lstStyle/>
          <a:p>
            <a:r>
              <a:rPr lang="zh-CN" altLang="en-US" sz="1200" dirty="0"/>
              <a:t>酒精浓度（</a:t>
            </a:r>
            <a:r>
              <a:rPr lang="en-US" altLang="zh-CN" sz="1200" dirty="0"/>
              <a:t>%</a:t>
            </a:r>
            <a:r>
              <a:rPr lang="zh-CN" altLang="en-US" sz="1200" dirty="0"/>
              <a:t>）</a:t>
            </a:r>
            <a:endParaRPr lang="zh-CN" altLang="en-US" sz="1200" dirty="0"/>
          </a:p>
        </p:txBody>
      </p:sp>
      <p:sp>
        <p:nvSpPr>
          <p:cNvPr id="24" name="文本框 23"/>
          <p:cNvSpPr txBox="1"/>
          <p:nvPr/>
        </p:nvSpPr>
        <p:spPr>
          <a:xfrm>
            <a:off x="2652825" y="1592511"/>
            <a:ext cx="369332" cy="1435316"/>
          </a:xfrm>
          <a:prstGeom prst="rect">
            <a:avLst/>
          </a:prstGeom>
          <a:noFill/>
        </p:spPr>
        <p:txBody>
          <a:bodyPr vert="eaVert" wrap="square" rtlCol="0">
            <a:spAutoFit/>
          </a:bodyPr>
          <a:lstStyle/>
          <a:p>
            <a:r>
              <a:rPr lang="zh-CN" altLang="en-US" sz="1200" dirty="0"/>
              <a:t>平均心率（次</a:t>
            </a:r>
            <a:r>
              <a:rPr lang="en-US" altLang="zh-CN" sz="1200" dirty="0"/>
              <a:t>/10s)</a:t>
            </a:r>
            <a:endParaRPr lang="zh-CN" altLang="en-US" sz="1200" dirty="0"/>
          </a:p>
        </p:txBody>
      </p:sp>
      <p:grpSp>
        <p:nvGrpSpPr>
          <p:cNvPr id="26" name="组合 25"/>
          <p:cNvGrpSpPr/>
          <p:nvPr/>
        </p:nvGrpSpPr>
        <p:grpSpPr>
          <a:xfrm>
            <a:off x="2889981" y="1612378"/>
            <a:ext cx="3554149" cy="2393961"/>
            <a:chOff x="2889981" y="1612378"/>
            <a:chExt cx="3554149" cy="2393961"/>
          </a:xfrm>
        </p:grpSpPr>
        <p:grpSp>
          <p:nvGrpSpPr>
            <p:cNvPr id="22" name="组合 21"/>
            <p:cNvGrpSpPr/>
            <p:nvPr/>
          </p:nvGrpSpPr>
          <p:grpSpPr>
            <a:xfrm>
              <a:off x="3048560" y="1612378"/>
              <a:ext cx="3395570" cy="2183457"/>
              <a:chOff x="3048560" y="1612378"/>
              <a:chExt cx="3395570" cy="2183457"/>
            </a:xfrm>
          </p:grpSpPr>
          <p:cxnSp>
            <p:nvCxnSpPr>
              <p:cNvPr id="19" name="直接箭头连接符 18"/>
              <p:cNvCxnSpPr/>
              <p:nvPr/>
            </p:nvCxnSpPr>
            <p:spPr>
              <a:xfrm>
                <a:off x="3048560" y="3795835"/>
                <a:ext cx="339557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直接箭头连接符 20"/>
              <p:cNvCxnSpPr>
                <a:endCxn id="7" idx="2"/>
              </p:cNvCxnSpPr>
              <p:nvPr/>
            </p:nvCxnSpPr>
            <p:spPr>
              <a:xfrm flipV="1">
                <a:off x="3048560" y="1612378"/>
                <a:ext cx="1" cy="21834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5" name="文本框 24"/>
            <p:cNvSpPr txBox="1"/>
            <p:nvPr/>
          </p:nvSpPr>
          <p:spPr>
            <a:xfrm>
              <a:off x="2889981" y="3744729"/>
              <a:ext cx="264351" cy="261610"/>
            </a:xfrm>
            <a:prstGeom prst="rect">
              <a:avLst/>
            </a:prstGeom>
            <a:noFill/>
          </p:spPr>
          <p:txBody>
            <a:bodyPr wrap="square" rtlCol="0">
              <a:spAutoFit/>
            </a:bodyPr>
            <a:lstStyle/>
            <a:p>
              <a:r>
                <a:rPr lang="en-US" altLang="zh-CN" sz="1100" dirty="0"/>
                <a:t>0</a:t>
              </a:r>
              <a:endParaRPr lang="zh-CN" altLang="en-US" sz="1100" dirty="0"/>
            </a:p>
          </p:txBody>
        </p:sp>
      </p:grpSp>
      <p:sp>
        <p:nvSpPr>
          <p:cNvPr id="27" name="流程图: 接点 26"/>
          <p:cNvSpPr/>
          <p:nvPr/>
        </p:nvSpPr>
        <p:spPr>
          <a:xfrm>
            <a:off x="3419920" y="2355735"/>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27"/>
          <p:cNvSpPr/>
          <p:nvPr/>
        </p:nvSpPr>
        <p:spPr>
          <a:xfrm>
            <a:off x="3491925" y="2499745"/>
            <a:ext cx="45719" cy="45719"/>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p:cNvSpPr/>
          <p:nvPr/>
        </p:nvSpPr>
        <p:spPr>
          <a:xfrm>
            <a:off x="6758436" y="2211725"/>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866753" y="2080695"/>
            <a:ext cx="1870052" cy="307777"/>
          </a:xfrm>
          <a:prstGeom prst="rect">
            <a:avLst/>
          </a:prstGeom>
          <a:noFill/>
        </p:spPr>
        <p:txBody>
          <a:bodyPr wrap="square" rtlCol="0">
            <a:spAutoFit/>
          </a:bodyPr>
          <a:lstStyle/>
          <a:p>
            <a:r>
              <a:rPr lang="zh-CN" altLang="en-US" sz="1400" dirty="0"/>
              <a:t>清水中平均心率</a:t>
            </a:r>
            <a:endParaRPr lang="zh-CN" altLang="en-US" sz="1400" dirty="0"/>
          </a:p>
        </p:txBody>
      </p:sp>
      <p:sp>
        <p:nvSpPr>
          <p:cNvPr id="31" name="流程图: 接点 30"/>
          <p:cNvSpPr/>
          <p:nvPr/>
        </p:nvSpPr>
        <p:spPr>
          <a:xfrm>
            <a:off x="6759630" y="2541474"/>
            <a:ext cx="45719" cy="45719"/>
          </a:xfrm>
          <a:prstGeom prst="flowChart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897661" y="2403278"/>
            <a:ext cx="1870052" cy="307777"/>
          </a:xfrm>
          <a:prstGeom prst="rect">
            <a:avLst/>
          </a:prstGeom>
          <a:noFill/>
        </p:spPr>
        <p:txBody>
          <a:bodyPr wrap="square" rtlCol="0">
            <a:spAutoFit/>
          </a:bodyPr>
          <a:lstStyle/>
          <a:p>
            <a:r>
              <a:rPr lang="zh-CN" altLang="en-US" sz="1400" dirty="0"/>
              <a:t>酒精中平均心率</a:t>
            </a:r>
            <a:endParaRPr lang="zh-CN" altLang="en-US" sz="1400" dirty="0"/>
          </a:p>
        </p:txBody>
      </p:sp>
      <p:sp>
        <p:nvSpPr>
          <p:cNvPr id="35" name="文本框 34"/>
          <p:cNvSpPr txBox="1"/>
          <p:nvPr/>
        </p:nvSpPr>
        <p:spPr>
          <a:xfrm>
            <a:off x="2889981" y="4171339"/>
            <a:ext cx="3456241" cy="369332"/>
          </a:xfrm>
          <a:prstGeom prst="rect">
            <a:avLst/>
          </a:prstGeom>
          <a:noFill/>
        </p:spPr>
        <p:txBody>
          <a:bodyPr wrap="square" rtlCol="0">
            <a:spAutoFit/>
          </a:bodyPr>
          <a:lstStyle/>
          <a:p>
            <a:r>
              <a:rPr lang="zh-CN" altLang="en-US" dirty="0">
                <a:solidFill>
                  <a:schemeClr val="accent1"/>
                </a:solidFill>
              </a:rPr>
              <a:t>每条小鱼对不同浓度酒精的反应</a:t>
            </a:r>
            <a:endParaRPr lang="zh-CN" altLang="en-US" dirty="0">
              <a:solidFill>
                <a:schemeClr val="accent1"/>
              </a:solidFill>
            </a:endParaRPr>
          </a:p>
        </p:txBody>
      </p:sp>
    </p:spTree>
    <p:custDataLst>
      <p:tags r:id="rId12"/>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13" name="图片 1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5" name="图片 14"/>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6" name="文本框 18"/>
          <p:cNvSpPr txBox="1"/>
          <p:nvPr>
            <p:custDataLst>
              <p:tags r:id="rId11"/>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4/</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实验原理</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pic>
        <p:nvPicPr>
          <p:cNvPr id="3" name="图片 2"/>
          <p:cNvPicPr>
            <a:picLocks noChangeAspect="1"/>
          </p:cNvPicPr>
          <p:nvPr/>
        </p:nvPicPr>
        <p:blipFill rotWithShape="1">
          <a:blip r:embed="rId12" cstate="print">
            <a:extLst>
              <a:ext uri="{28A0092B-C50C-407E-A947-70E740481C1C}">
                <a14:useLocalDpi xmlns:a14="http://schemas.microsoft.com/office/drawing/2010/main" val="0"/>
              </a:ext>
            </a:extLst>
          </a:blip>
          <a:srcRect l="19552" t="33010" b="23401"/>
          <a:stretch>
            <a:fillRect/>
          </a:stretch>
        </p:blipFill>
        <p:spPr>
          <a:xfrm>
            <a:off x="598794" y="1315839"/>
            <a:ext cx="4320300" cy="1755632"/>
          </a:xfrm>
          <a:prstGeom prst="rect">
            <a:avLst/>
          </a:prstGeom>
        </p:spPr>
      </p:pic>
      <p:sp>
        <p:nvSpPr>
          <p:cNvPr id="5" name="流程图: 接点 4"/>
          <p:cNvSpPr/>
          <p:nvPr/>
        </p:nvSpPr>
        <p:spPr>
          <a:xfrm>
            <a:off x="1547790" y="2427740"/>
            <a:ext cx="288020" cy="288020"/>
          </a:xfrm>
          <a:prstGeom prst="flowChartConnector">
            <a:avLst/>
          </a:prstGeom>
          <a:no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a:stCxn id="5" idx="4"/>
          </p:cNvCxnSpPr>
          <p:nvPr/>
        </p:nvCxnSpPr>
        <p:spPr>
          <a:xfrm>
            <a:off x="1691800" y="2715760"/>
            <a:ext cx="648045" cy="64804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文本框 16"/>
          <p:cNvSpPr txBox="1"/>
          <p:nvPr/>
        </p:nvSpPr>
        <p:spPr>
          <a:xfrm>
            <a:off x="2304068" y="3198277"/>
            <a:ext cx="792055" cy="369332"/>
          </a:xfrm>
          <a:prstGeom prst="rect">
            <a:avLst/>
          </a:prstGeom>
          <a:noFill/>
        </p:spPr>
        <p:txBody>
          <a:bodyPr wrap="square" rtlCol="0">
            <a:spAutoFit/>
          </a:bodyPr>
          <a:lstStyle/>
          <a:p>
            <a:r>
              <a:rPr lang="zh-CN" altLang="en-US" dirty="0"/>
              <a:t>心脏</a:t>
            </a:r>
            <a:endParaRPr lang="zh-CN" altLang="en-US" dirty="0"/>
          </a:p>
        </p:txBody>
      </p:sp>
      <p:sp>
        <p:nvSpPr>
          <p:cNvPr id="18" name="文本框 17"/>
          <p:cNvSpPr txBox="1"/>
          <p:nvPr/>
        </p:nvSpPr>
        <p:spPr>
          <a:xfrm>
            <a:off x="5076035" y="1387418"/>
            <a:ext cx="3406697" cy="646331"/>
          </a:xfrm>
          <a:prstGeom prst="rect">
            <a:avLst/>
          </a:prstGeom>
          <a:noFill/>
        </p:spPr>
        <p:txBody>
          <a:bodyPr wrap="square" rtlCol="0">
            <a:spAutoFit/>
          </a:bodyPr>
          <a:lstStyle/>
          <a:p>
            <a:r>
              <a:rPr lang="en-US" altLang="zh-CN" dirty="0"/>
              <a:t>1.</a:t>
            </a:r>
            <a:r>
              <a:rPr lang="zh-CN" altLang="en-US" dirty="0"/>
              <a:t>鱼的心脏位于鳃弓后下方，靠近胸鳍的腹腔</a:t>
            </a:r>
            <a:r>
              <a:rPr lang="en-US" altLang="zh-CN" dirty="0"/>
              <a:t>——</a:t>
            </a:r>
            <a:r>
              <a:rPr lang="zh-CN" altLang="en-US" dirty="0"/>
              <a:t>围心腔内。</a:t>
            </a:r>
            <a:endParaRPr lang="zh-CN" altLang="en-US" dirty="0"/>
          </a:p>
        </p:txBody>
      </p:sp>
      <p:sp>
        <p:nvSpPr>
          <p:cNvPr id="19" name="文本框 18"/>
          <p:cNvSpPr txBox="1"/>
          <p:nvPr/>
        </p:nvSpPr>
        <p:spPr>
          <a:xfrm>
            <a:off x="5076035" y="2078374"/>
            <a:ext cx="3406697" cy="1754326"/>
          </a:xfrm>
          <a:prstGeom prst="rect">
            <a:avLst/>
          </a:prstGeom>
          <a:noFill/>
        </p:spPr>
        <p:txBody>
          <a:bodyPr wrap="square" rtlCol="0">
            <a:spAutoFit/>
          </a:bodyPr>
          <a:lstStyle/>
          <a:p>
            <a:r>
              <a:rPr lang="en-US" altLang="zh-CN" dirty="0"/>
              <a:t>2.</a:t>
            </a:r>
            <a:r>
              <a:rPr lang="zh-CN" altLang="en-US" dirty="0"/>
              <a:t>红肚玻璃鱼属于玻璃灯鱼品种之一，别名：玻璃霓虹灯鱼，硬骨鱼纲，新鳍亚纲，鲤形目，脂鲤科，在进化上属于原始心脏，心脏结构有一个心房一个心室。全身透明，内脏清晰可见。</a:t>
            </a:r>
            <a:endParaRPr lang="en-US" altLang="zh-CN" dirty="0"/>
          </a:p>
        </p:txBody>
      </p:sp>
      <p:sp>
        <p:nvSpPr>
          <p:cNvPr id="20" name="文本框 19"/>
          <p:cNvSpPr txBox="1"/>
          <p:nvPr/>
        </p:nvSpPr>
        <p:spPr>
          <a:xfrm>
            <a:off x="901721" y="3940003"/>
            <a:ext cx="7272505" cy="923330"/>
          </a:xfrm>
          <a:prstGeom prst="rect">
            <a:avLst/>
          </a:prstGeom>
          <a:noFill/>
        </p:spPr>
        <p:txBody>
          <a:bodyPr wrap="square" rtlCol="0">
            <a:spAutoFit/>
          </a:bodyPr>
          <a:lstStyle/>
          <a:p>
            <a:r>
              <a:rPr lang="en-US" altLang="zh-CN" dirty="0"/>
              <a:t>3.</a:t>
            </a:r>
            <a:r>
              <a:rPr lang="zh-CN" altLang="en-US" dirty="0"/>
              <a:t>酒精对多种器官有损害作用，如大脑、肝脏、胃、心脏等。酒精可加速血管收缩和扩张，过量饮酒会刺激心血管导致心脏供血速率减慢，即心率变慢，从而出现心率不均匀的现象。</a:t>
            </a:r>
            <a:endParaRPr lang="zh-CN" altLang="en-US" dirty="0"/>
          </a:p>
        </p:txBody>
      </p:sp>
    </p:spTree>
    <p:custDataLst>
      <p:tags r:id="rId13"/>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286839" y="1466275"/>
            <a:ext cx="2762215" cy="958139"/>
            <a:chOff x="219753" y="1976522"/>
            <a:chExt cx="2765362" cy="959230"/>
          </a:xfrm>
        </p:grpSpPr>
        <p:sp>
          <p:nvSpPr>
            <p:cNvPr id="69" name="文本框 38"/>
            <p:cNvSpPr txBox="1"/>
            <p:nvPr/>
          </p:nvSpPr>
          <p:spPr>
            <a:xfrm>
              <a:off x="219753" y="2474853"/>
              <a:ext cx="2741158" cy="460899"/>
            </a:xfrm>
            <a:prstGeom prst="rect">
              <a:avLst/>
            </a:prstGeom>
            <a:noFill/>
          </p:spPr>
          <p:txBody>
            <a:bodyPr wrap="square" rtlCol="0">
              <a:spAutoFit/>
            </a:bodyPr>
            <a:lstStyle/>
            <a:p>
              <a:pPr algn="ctr">
                <a:defRPr/>
              </a:pPr>
              <a:r>
                <a:rPr lang="en-US" altLang="zh-CN" sz="2395"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Lessons Process</a:t>
              </a:r>
              <a:endParaRPr lang="zh-CN" altLang="en-US" sz="2395"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70" name="文本框 11"/>
            <p:cNvSpPr txBox="1"/>
            <p:nvPr/>
          </p:nvSpPr>
          <p:spPr>
            <a:xfrm>
              <a:off x="833014" y="1976522"/>
              <a:ext cx="2152101" cy="584230"/>
            </a:xfrm>
            <a:prstGeom prst="rect">
              <a:avLst/>
            </a:prstGeom>
            <a:noFill/>
          </p:spPr>
          <p:txBody>
            <a:bodyPr wrap="square" rtlCol="0">
              <a:spAutoFit/>
            </a:bodyPr>
            <a:lstStyle/>
            <a:p>
              <a:pPr algn="r"/>
              <a:r>
                <a:rPr lang="zh-CN" altLang="en-US" sz="3195"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说课过程</a:t>
              </a:r>
              <a:endParaRPr lang="zh-CN" altLang="en-US" sz="3195"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sp>
        <p:nvSpPr>
          <p:cNvPr id="71" name="文本框 18"/>
          <p:cNvSpPr txBox="1"/>
          <p:nvPr/>
        </p:nvSpPr>
        <p:spPr>
          <a:xfrm>
            <a:off x="3972880" y="937385"/>
            <a:ext cx="1809305" cy="39878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实验教学背景</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72" name="组合 71"/>
          <p:cNvGrpSpPr/>
          <p:nvPr/>
        </p:nvGrpSpPr>
        <p:grpSpPr>
          <a:xfrm>
            <a:off x="3486949" y="868785"/>
            <a:ext cx="478402" cy="521970"/>
            <a:chOff x="3518311" y="2047768"/>
            <a:chExt cx="464776" cy="507105"/>
          </a:xfrm>
        </p:grpSpPr>
        <p:sp>
          <p:nvSpPr>
            <p:cNvPr id="73" name="文本框 16"/>
            <p:cNvSpPr txBox="1"/>
            <p:nvPr/>
          </p:nvSpPr>
          <p:spPr>
            <a:xfrm>
              <a:off x="3518311" y="2047768"/>
              <a:ext cx="391605" cy="507105"/>
            </a:xfrm>
            <a:prstGeom prst="rect">
              <a:avLst/>
            </a:prstGeom>
            <a:noFill/>
          </p:spPr>
          <p:txBody>
            <a:bodyPr wrap="square" rtlCol="0">
              <a:spAutoFit/>
            </a:bodyPr>
            <a:lstStyle/>
            <a:p>
              <a:pPr algn="ctr"/>
              <a:r>
                <a:rPr lang="en-US" altLang="zh-CN"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1</a:t>
              </a:r>
              <a:endParaRPr lang="zh-CN" alt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74" name="直接连接符 73"/>
            <p:cNvCxnSpPr/>
            <p:nvPr/>
          </p:nvCxnSpPr>
          <p:spPr>
            <a:xfrm flipH="1">
              <a:off x="3736631" y="2227402"/>
              <a:ext cx="246456" cy="24645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5" name="文本框 21"/>
          <p:cNvSpPr txBox="1"/>
          <p:nvPr/>
        </p:nvSpPr>
        <p:spPr>
          <a:xfrm>
            <a:off x="3996182" y="3457073"/>
            <a:ext cx="1459364" cy="39878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实验原理</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76" name="组合 75"/>
          <p:cNvGrpSpPr/>
          <p:nvPr/>
        </p:nvGrpSpPr>
        <p:grpSpPr>
          <a:xfrm>
            <a:off x="3520392" y="3373582"/>
            <a:ext cx="510655" cy="521970"/>
            <a:chOff x="6074614" y="2057986"/>
            <a:chExt cx="496112" cy="507105"/>
          </a:xfrm>
        </p:grpSpPr>
        <p:sp>
          <p:nvSpPr>
            <p:cNvPr id="77" name="文本框 20"/>
            <p:cNvSpPr txBox="1"/>
            <p:nvPr/>
          </p:nvSpPr>
          <p:spPr>
            <a:xfrm>
              <a:off x="6074614" y="2057986"/>
              <a:ext cx="391606" cy="507105"/>
            </a:xfrm>
            <a:prstGeom prst="rect">
              <a:avLst/>
            </a:prstGeom>
            <a:noFill/>
          </p:spPr>
          <p:txBody>
            <a:bodyPr wrap="square" rtlCol="0">
              <a:spAutoFit/>
            </a:bodyPr>
            <a:lstStyle/>
            <a:p>
              <a:pPr algn="ctr"/>
              <a:r>
                <a:rPr lang="en-US" altLang="zh-CN"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4</a:t>
              </a:r>
              <a:endParaRPr lang="zh-CN" alt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78" name="直接连接符 77"/>
            <p:cNvCxnSpPr/>
            <p:nvPr/>
          </p:nvCxnSpPr>
          <p:spPr>
            <a:xfrm flipH="1">
              <a:off x="6324270" y="2227402"/>
              <a:ext cx="246456" cy="24645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9" name="文本框 24"/>
          <p:cNvSpPr txBox="1"/>
          <p:nvPr/>
        </p:nvSpPr>
        <p:spPr>
          <a:xfrm>
            <a:off x="3972880" y="1776928"/>
            <a:ext cx="1804070" cy="39878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实验器材</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80" name="组合 79"/>
          <p:cNvGrpSpPr/>
          <p:nvPr/>
        </p:nvGrpSpPr>
        <p:grpSpPr>
          <a:xfrm>
            <a:off x="3486937" y="1708681"/>
            <a:ext cx="478400" cy="521970"/>
            <a:chOff x="3518311" y="2627150"/>
            <a:chExt cx="464776" cy="507105"/>
          </a:xfrm>
        </p:grpSpPr>
        <p:sp>
          <p:nvSpPr>
            <p:cNvPr id="81" name="文本框 23"/>
            <p:cNvSpPr txBox="1"/>
            <p:nvPr/>
          </p:nvSpPr>
          <p:spPr>
            <a:xfrm>
              <a:off x="3518311" y="2627150"/>
              <a:ext cx="391606" cy="507105"/>
            </a:xfrm>
            <a:prstGeom prst="rect">
              <a:avLst/>
            </a:prstGeom>
            <a:noFill/>
          </p:spPr>
          <p:txBody>
            <a:bodyPr wrap="square" rtlCol="0">
              <a:spAutoFit/>
            </a:bodyPr>
            <a:lstStyle/>
            <a:p>
              <a:pPr algn="ctr"/>
              <a:r>
                <a:rPr lang="en-US" altLang="zh-CN"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2</a:t>
              </a:r>
              <a:endParaRPr lang="zh-CN" alt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82" name="直接连接符 81"/>
            <p:cNvCxnSpPr/>
            <p:nvPr/>
          </p:nvCxnSpPr>
          <p:spPr>
            <a:xfrm flipH="1">
              <a:off x="3736631" y="2806784"/>
              <a:ext cx="246456" cy="24645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83" name="文本框 27"/>
          <p:cNvSpPr txBox="1"/>
          <p:nvPr/>
        </p:nvSpPr>
        <p:spPr>
          <a:xfrm>
            <a:off x="6774180" y="937260"/>
            <a:ext cx="1782445" cy="39878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实验教学目标</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84" name="组合 83"/>
          <p:cNvGrpSpPr/>
          <p:nvPr/>
        </p:nvGrpSpPr>
        <p:grpSpPr>
          <a:xfrm>
            <a:off x="6285202" y="900136"/>
            <a:ext cx="510654" cy="521970"/>
            <a:chOff x="6074615" y="2637368"/>
            <a:chExt cx="496111" cy="507105"/>
          </a:xfrm>
        </p:grpSpPr>
        <p:sp>
          <p:nvSpPr>
            <p:cNvPr id="85" name="文本框 26"/>
            <p:cNvSpPr txBox="1"/>
            <p:nvPr/>
          </p:nvSpPr>
          <p:spPr>
            <a:xfrm>
              <a:off x="6074615" y="2637368"/>
              <a:ext cx="391606" cy="507105"/>
            </a:xfrm>
            <a:prstGeom prst="rect">
              <a:avLst/>
            </a:prstGeom>
            <a:noFill/>
          </p:spPr>
          <p:txBody>
            <a:bodyPr wrap="square" rtlCol="0">
              <a:spAutoFit/>
            </a:bodyPr>
            <a:lstStyle/>
            <a:p>
              <a:pPr algn="ctr"/>
              <a:r>
                <a:rPr lang="en-US" altLang="zh-CN"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5</a:t>
              </a:r>
              <a:endParaRPr lang="zh-CN" alt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86" name="直接连接符 85"/>
            <p:cNvCxnSpPr/>
            <p:nvPr/>
          </p:nvCxnSpPr>
          <p:spPr>
            <a:xfrm flipH="1">
              <a:off x="6324270" y="2806784"/>
              <a:ext cx="246456" cy="24645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95" name="直接连接符 94"/>
          <p:cNvCxnSpPr/>
          <p:nvPr/>
        </p:nvCxnSpPr>
        <p:spPr>
          <a:xfrm>
            <a:off x="3329365" y="987453"/>
            <a:ext cx="5715" cy="289369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 name="文本框 24"/>
          <p:cNvSpPr txBox="1"/>
          <p:nvPr/>
        </p:nvSpPr>
        <p:spPr>
          <a:xfrm>
            <a:off x="3972880" y="2558888"/>
            <a:ext cx="1880630" cy="398780"/>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43" name="组合 42"/>
          <p:cNvGrpSpPr/>
          <p:nvPr/>
        </p:nvGrpSpPr>
        <p:grpSpPr>
          <a:xfrm>
            <a:off x="3486937" y="2490593"/>
            <a:ext cx="478400" cy="521970"/>
            <a:chOff x="3518311" y="2627150"/>
            <a:chExt cx="464776" cy="507105"/>
          </a:xfrm>
        </p:grpSpPr>
        <p:sp>
          <p:nvSpPr>
            <p:cNvPr id="44" name="文本框 23"/>
            <p:cNvSpPr txBox="1"/>
            <p:nvPr/>
          </p:nvSpPr>
          <p:spPr>
            <a:xfrm>
              <a:off x="3518311" y="2627150"/>
              <a:ext cx="391606" cy="507105"/>
            </a:xfrm>
            <a:prstGeom prst="rect">
              <a:avLst/>
            </a:prstGeom>
            <a:noFill/>
          </p:spPr>
          <p:txBody>
            <a:bodyPr wrap="square" rtlCol="0">
              <a:spAutoFit/>
            </a:bodyPr>
            <a:lstStyle/>
            <a:p>
              <a:pPr algn="ctr"/>
              <a:r>
                <a:rPr lang="en-US" altLang="zh-CN"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endParaRPr lang="zh-CN" alt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45" name="直接连接符 44"/>
            <p:cNvCxnSpPr/>
            <p:nvPr/>
          </p:nvCxnSpPr>
          <p:spPr>
            <a:xfrm flipH="1">
              <a:off x="3736631" y="2806784"/>
              <a:ext cx="246456" cy="24645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27"/>
          <p:cNvSpPr txBox="1"/>
          <p:nvPr/>
        </p:nvSpPr>
        <p:spPr>
          <a:xfrm>
            <a:off x="6732270" y="1748790"/>
            <a:ext cx="1991360" cy="707886"/>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实验教学内容及过程</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3" name="组合 2"/>
          <p:cNvGrpSpPr/>
          <p:nvPr/>
        </p:nvGrpSpPr>
        <p:grpSpPr>
          <a:xfrm>
            <a:off x="6170016" y="1804595"/>
            <a:ext cx="628288" cy="521970"/>
            <a:chOff x="6063114" y="2643830"/>
            <a:chExt cx="447463" cy="507105"/>
          </a:xfrm>
        </p:grpSpPr>
        <p:sp>
          <p:nvSpPr>
            <p:cNvPr id="4" name="文本框 26"/>
            <p:cNvSpPr txBox="1"/>
            <p:nvPr/>
          </p:nvSpPr>
          <p:spPr>
            <a:xfrm>
              <a:off x="6063114" y="2643830"/>
              <a:ext cx="391606" cy="507105"/>
            </a:xfrm>
            <a:prstGeom prst="rect">
              <a:avLst/>
            </a:prstGeom>
            <a:noFill/>
          </p:spPr>
          <p:txBody>
            <a:bodyPr wrap="square" rtlCol="0">
              <a:spAutoFit/>
            </a:bodyPr>
            <a:lstStyle/>
            <a:p>
              <a:pPr algn="ctr"/>
              <a:r>
                <a:rPr 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6</a:t>
              </a:r>
              <a:endParaRPr 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5" name="直接连接符 4"/>
            <p:cNvCxnSpPr/>
            <p:nvPr/>
          </p:nvCxnSpPr>
          <p:spPr>
            <a:xfrm flipH="1">
              <a:off x="6289430" y="2745093"/>
              <a:ext cx="221147" cy="32511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8" name="文本框 27"/>
          <p:cNvSpPr txBox="1"/>
          <p:nvPr>
            <p:custDataLst>
              <p:tags r:id="rId1"/>
            </p:custDataLst>
          </p:nvPr>
        </p:nvSpPr>
        <p:spPr>
          <a:xfrm>
            <a:off x="6804025" y="2675255"/>
            <a:ext cx="1991360" cy="707886"/>
          </a:xfrm>
          <a:prstGeom prst="rect">
            <a:avLst/>
          </a:prstGeom>
          <a:noFill/>
        </p:spPr>
        <p:txBody>
          <a:bodyPr wrap="square" rtlCol="0">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实验教学评价及反思</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grpSp>
        <p:nvGrpSpPr>
          <p:cNvPr id="9" name="组合 8"/>
          <p:cNvGrpSpPr/>
          <p:nvPr/>
        </p:nvGrpSpPr>
        <p:grpSpPr>
          <a:xfrm>
            <a:off x="6213845" y="2694941"/>
            <a:ext cx="612139" cy="521970"/>
            <a:chOff x="6074615" y="2637368"/>
            <a:chExt cx="435962" cy="507105"/>
          </a:xfrm>
        </p:grpSpPr>
        <p:sp>
          <p:nvSpPr>
            <p:cNvPr id="10" name="文本框 26"/>
            <p:cNvSpPr txBox="1"/>
            <p:nvPr>
              <p:custDataLst>
                <p:tags r:id="rId2"/>
              </p:custDataLst>
            </p:nvPr>
          </p:nvSpPr>
          <p:spPr>
            <a:xfrm>
              <a:off x="6074615" y="2637368"/>
              <a:ext cx="391606" cy="507105"/>
            </a:xfrm>
            <a:prstGeom prst="rect">
              <a:avLst/>
            </a:prstGeom>
            <a:noFill/>
          </p:spPr>
          <p:txBody>
            <a:bodyPr wrap="square" rtlCol="0">
              <a:spAutoFit/>
            </a:bodyPr>
            <a:lstStyle/>
            <a:p>
              <a:pPr algn="ctr"/>
              <a:r>
                <a:rPr 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7</a:t>
              </a:r>
              <a:endParaRPr lang="en-US" sz="28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cxnSp>
          <p:nvCxnSpPr>
            <p:cNvPr id="11" name="直接连接符 10"/>
            <p:cNvCxnSpPr/>
            <p:nvPr>
              <p:custDataLst>
                <p:tags r:id="rId3"/>
              </p:custDataLst>
            </p:nvPr>
          </p:nvCxnSpPr>
          <p:spPr>
            <a:xfrm flipH="1">
              <a:off x="6289430" y="2745093"/>
              <a:ext cx="221147" cy="32511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0-#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decel="100000"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750" fill="hold"/>
                                        <p:tgtEl>
                                          <p:spTgt spid="95"/>
                                        </p:tgtEl>
                                        <p:attrNameLst>
                                          <p:attrName>ppt_x</p:attrName>
                                        </p:attrNameLst>
                                      </p:cBhvr>
                                      <p:tavLst>
                                        <p:tav tm="0">
                                          <p:val>
                                            <p:strVal val="#ppt_x"/>
                                          </p:val>
                                        </p:tav>
                                        <p:tav tm="100000">
                                          <p:val>
                                            <p:strVal val="#ppt_x"/>
                                          </p:val>
                                        </p:tav>
                                      </p:tavLst>
                                    </p:anim>
                                    <p:anim calcmode="lin" valueType="num">
                                      <p:cBhvr additive="base">
                                        <p:cTn id="13" dur="750" fill="hold"/>
                                        <p:tgtEl>
                                          <p:spTgt spid="9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childTnLst>
                                </p:cTn>
                              </p:par>
                              <p:par>
                                <p:cTn id="18" presetID="56" presetClass="path" presetSubtype="0" accel="50000" decel="50000" fill="hold" nodeType="withEffect">
                                  <p:stCondLst>
                                    <p:cond delay="0"/>
                                  </p:stCondLst>
                                  <p:childTnLst>
                                    <p:animMotion origin="layout" path="M -0.03737 0.04121 L -6.25E-7 -3.33333E-6 " pathEditMode="relative" rAng="0" ptsTypes="AA">
                                      <p:cBhvr>
                                        <p:cTn id="19" dur="700" fill="hold"/>
                                        <p:tgtEl>
                                          <p:spTgt spid="72"/>
                                        </p:tgtEl>
                                        <p:attrNameLst>
                                          <p:attrName>ppt_x</p:attrName>
                                          <p:attrName>ppt_y</p:attrName>
                                        </p:attrNameLst>
                                      </p:cBhvr>
                                      <p:rCtr x="1862" y="-2060"/>
                                    </p:animMotion>
                                  </p:childTnLst>
                                </p:cTn>
                              </p:par>
                              <p:par>
                                <p:cTn id="20" presetID="22" presetClass="entr" presetSubtype="8" fill="hold" grpId="0" nodeType="withEffect">
                                  <p:stCondLst>
                                    <p:cond delay="25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par>
                                <p:cTn id="23" presetID="10" presetClass="entr" presetSubtype="0" fill="hold" nodeType="withEffect">
                                  <p:stCondLst>
                                    <p:cond delay="25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childTnLst>
                                </p:cTn>
                              </p:par>
                              <p:par>
                                <p:cTn id="26" presetID="56" presetClass="path" presetSubtype="0" accel="50000" decel="50000" fill="hold" nodeType="withEffect">
                                  <p:stCondLst>
                                    <p:cond delay="250"/>
                                  </p:stCondLst>
                                  <p:childTnLst>
                                    <p:animMotion origin="layout" path="M -0.03737 0.0412 L -6.25E-7 2.96296E-6 " pathEditMode="relative" rAng="0" ptsTypes="AA">
                                      <p:cBhvr>
                                        <p:cTn id="27" dur="700" fill="hold"/>
                                        <p:tgtEl>
                                          <p:spTgt spid="80"/>
                                        </p:tgtEl>
                                        <p:attrNameLst>
                                          <p:attrName>ppt_x</p:attrName>
                                          <p:attrName>ppt_y</p:attrName>
                                        </p:attrNameLst>
                                      </p:cBhvr>
                                      <p:rCtr x="1862" y="-2060"/>
                                    </p:animMotion>
                                  </p:childTnLst>
                                </p:cTn>
                              </p:par>
                              <p:par>
                                <p:cTn id="28" presetID="22" presetClass="entr" presetSubtype="8" fill="hold" grpId="0" nodeType="withEffect">
                                  <p:stCondLst>
                                    <p:cond delay="500"/>
                                  </p:stCondLst>
                                  <p:childTnLst>
                                    <p:set>
                                      <p:cBhvr>
                                        <p:cTn id="29" dur="1" fill="hold">
                                          <p:stCondLst>
                                            <p:cond delay="0"/>
                                          </p:stCondLst>
                                        </p:cTn>
                                        <p:tgtEl>
                                          <p:spTgt spid="79"/>
                                        </p:tgtEl>
                                        <p:attrNameLst>
                                          <p:attrName>style.visibility</p:attrName>
                                        </p:attrNameLst>
                                      </p:cBhvr>
                                      <p:to>
                                        <p:strVal val="visible"/>
                                      </p:to>
                                    </p:set>
                                    <p:animEffect transition="in" filter="wipe(left)">
                                      <p:cBhvr>
                                        <p:cTn id="30" dur="500"/>
                                        <p:tgtEl>
                                          <p:spTgt spid="79"/>
                                        </p:tgtEl>
                                      </p:cBhvr>
                                    </p:animEffect>
                                  </p:childTnLst>
                                </p:cTn>
                              </p:par>
                              <p:par>
                                <p:cTn id="31" presetID="22" presetClass="entr" presetSubtype="8" fill="hold" nodeType="withEffect">
                                  <p:stCondLst>
                                    <p:cond delay="50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10" presetClass="entr" presetSubtype="0" fill="hold" nodeType="withEffect">
                                  <p:stCondLst>
                                    <p:cond delay="100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1000"/>
                                        <p:tgtEl>
                                          <p:spTgt spid="76"/>
                                        </p:tgtEl>
                                      </p:cBhvr>
                                    </p:animEffect>
                                  </p:childTnLst>
                                </p:cTn>
                              </p:par>
                              <p:par>
                                <p:cTn id="40" presetID="56" presetClass="path" presetSubtype="0" accel="50000" decel="50000" fill="hold" nodeType="withEffect">
                                  <p:stCondLst>
                                    <p:cond delay="1000"/>
                                  </p:stCondLst>
                                  <p:childTnLst>
                                    <p:animMotion origin="layout" path="M -0.03737 0.04121 L -6.25E-7 -3.33333E-6 " pathEditMode="relative" rAng="0" ptsTypes="AA">
                                      <p:cBhvr>
                                        <p:cTn id="41" dur="700" fill="hold"/>
                                        <p:tgtEl>
                                          <p:spTgt spid="76"/>
                                        </p:tgtEl>
                                        <p:attrNameLst>
                                          <p:attrName>ppt_x</p:attrName>
                                          <p:attrName>ppt_y</p:attrName>
                                        </p:attrNameLst>
                                      </p:cBhvr>
                                      <p:rCtr x="1862" y="-2060"/>
                                    </p:animMotion>
                                  </p:childTnLst>
                                </p:cTn>
                              </p:par>
                              <p:par>
                                <p:cTn id="42" presetID="22" presetClass="entr" presetSubtype="8" fill="hold" grpId="0" nodeType="withEffect">
                                  <p:stCondLst>
                                    <p:cond delay="125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par>
                                <p:cTn id="45" presetID="10" presetClass="entr" presetSubtype="0" fill="hold" nodeType="withEffect">
                                  <p:stCondLst>
                                    <p:cond delay="125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1000"/>
                                        <p:tgtEl>
                                          <p:spTgt spid="84"/>
                                        </p:tgtEl>
                                      </p:cBhvr>
                                    </p:animEffect>
                                  </p:childTnLst>
                                </p:cTn>
                              </p:par>
                              <p:par>
                                <p:cTn id="48" presetID="56" presetClass="path" presetSubtype="0" accel="50000" decel="50000" fill="hold" nodeType="withEffect">
                                  <p:stCondLst>
                                    <p:cond delay="1250"/>
                                  </p:stCondLst>
                                  <p:childTnLst>
                                    <p:animMotion origin="layout" path="M -0.03733 0.04105 L 2.22222E-6 2.71605E-6 " pathEditMode="relative" rAng="0" ptsTypes="AA">
                                      <p:cBhvr>
                                        <p:cTn id="49" dur="700" fill="hold"/>
                                        <p:tgtEl>
                                          <p:spTgt spid="84"/>
                                        </p:tgtEl>
                                        <p:attrNameLst>
                                          <p:attrName>ppt_x</p:attrName>
                                          <p:attrName>ppt_y</p:attrName>
                                        </p:attrNameLst>
                                      </p:cBhvr>
                                      <p:rCtr x="1858" y="-2068"/>
                                    </p:animMotion>
                                  </p:childTnLst>
                                </p:cTn>
                              </p:par>
                              <p:par>
                                <p:cTn id="50" presetID="22" presetClass="entr" presetSubtype="8" fill="hold" grpId="0" nodeType="withEffect">
                                  <p:stCondLst>
                                    <p:cond delay="1500"/>
                                  </p:stCondLst>
                                  <p:childTnLst>
                                    <p:set>
                                      <p:cBhvr>
                                        <p:cTn id="51" dur="1" fill="hold">
                                          <p:stCondLst>
                                            <p:cond delay="0"/>
                                          </p:stCondLst>
                                        </p:cTn>
                                        <p:tgtEl>
                                          <p:spTgt spid="83"/>
                                        </p:tgtEl>
                                        <p:attrNameLst>
                                          <p:attrName>style.visibility</p:attrName>
                                        </p:attrNameLst>
                                      </p:cBhvr>
                                      <p:to>
                                        <p:strVal val="visible"/>
                                      </p:to>
                                    </p:set>
                                    <p:animEffect transition="in" filter="wipe(left)">
                                      <p:cBhvr>
                                        <p:cTn id="52" dur="500"/>
                                        <p:tgtEl>
                                          <p:spTgt spid="83"/>
                                        </p:tgtEl>
                                      </p:cBhvr>
                                    </p:animEffect>
                                  </p:childTnLst>
                                </p:cTn>
                              </p:par>
                              <p:par>
                                <p:cTn id="53" presetID="10" presetClass="entr" presetSubtype="0" fill="hold" nodeType="withEffect">
                                  <p:stCondLst>
                                    <p:cond delay="125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par>
                                <p:cTn id="56" presetID="56" presetClass="path" presetSubtype="0" accel="50000" decel="50000" fill="hold" nodeType="withEffect">
                                  <p:stCondLst>
                                    <p:cond delay="1250"/>
                                  </p:stCondLst>
                                  <p:childTnLst>
                                    <p:animMotion origin="layout" path="M -0.03733 0.04105 L 2.22222E-6 -3.20988E-6 " pathEditMode="relative" rAng="0" ptsTypes="AA">
                                      <p:cBhvr>
                                        <p:cTn id="57" dur="700" fill="hold"/>
                                        <p:tgtEl>
                                          <p:spTgt spid="3"/>
                                        </p:tgtEl>
                                        <p:attrNameLst>
                                          <p:attrName>ppt_x</p:attrName>
                                          <p:attrName>ppt_y</p:attrName>
                                        </p:attrNameLst>
                                      </p:cBhvr>
                                      <p:rCtr x="1858" y="-2068"/>
                                    </p:animMotion>
                                  </p:childTnLst>
                                </p:cTn>
                              </p:par>
                              <p:par>
                                <p:cTn id="58" presetID="22" presetClass="entr" presetSubtype="8" fill="hold" grpId="0" nodeType="withEffect">
                                  <p:stCondLst>
                                    <p:cond delay="150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cTn>
                              </p:par>
                              <p:par>
                                <p:cTn id="61" presetID="10" presetClass="entr" presetSubtype="0" fill="hold" nodeType="withEffect">
                                  <p:stCondLst>
                                    <p:cond delay="125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childTnLst>
                                </p:cTn>
                              </p:par>
                              <p:par>
                                <p:cTn id="64" presetID="56" presetClass="path" presetSubtype="0" accel="50000" decel="50000" fill="hold" nodeType="withEffect">
                                  <p:stCondLst>
                                    <p:cond delay="1250"/>
                                  </p:stCondLst>
                                  <p:childTnLst>
                                    <p:animMotion origin="layout" path="M -0.03733 0.04105 L -8.33333E-7 -1.35802E-6 " pathEditMode="relative" rAng="0" ptsTypes="AA">
                                      <p:cBhvr>
                                        <p:cTn id="65" dur="700" fill="hold"/>
                                        <p:tgtEl>
                                          <p:spTgt spid="9"/>
                                        </p:tgtEl>
                                        <p:attrNameLst>
                                          <p:attrName>ppt_x</p:attrName>
                                          <p:attrName>ppt_y</p:attrName>
                                        </p:attrNameLst>
                                      </p:cBhvr>
                                      <p:rCtr x="1858" y="-2068"/>
                                    </p:animMotion>
                                  </p:childTnLst>
                                </p:cTn>
                              </p:par>
                              <p:par>
                                <p:cTn id="66" presetID="22" presetClass="entr" presetSubtype="8" fill="hold" grpId="0" nodeType="withEffect">
                                  <p:stCondLst>
                                    <p:cond delay="150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5" grpId="0"/>
      <p:bldP spid="79" grpId="0"/>
      <p:bldP spid="83" grpId="0"/>
      <p:bldP spid="33" grpId="0"/>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5/</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实验教学目标</a:t>
            </a:r>
            <a:endParaRPr lang="zh-CN" altLang="en-US" sz="36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 name="文本框 2"/>
          <p:cNvSpPr txBox="1"/>
          <p:nvPr/>
        </p:nvSpPr>
        <p:spPr>
          <a:xfrm>
            <a:off x="757711" y="1707690"/>
            <a:ext cx="7560525" cy="2116028"/>
          </a:xfrm>
          <a:prstGeom prst="rect">
            <a:avLst/>
          </a:prstGeom>
          <a:noFill/>
        </p:spPr>
        <p:txBody>
          <a:bodyPr wrap="square">
            <a:spAutoFit/>
          </a:bodyPr>
          <a:lstStyle/>
          <a:p>
            <a:pPr>
              <a:lnSpc>
                <a:spcPct val="150000"/>
              </a:lnSpc>
            </a:pPr>
            <a:r>
              <a:rPr lang="en-US" altLang="zh-CN" dirty="0">
                <a:effectLst/>
              </a:rPr>
              <a:t>1</a:t>
            </a:r>
            <a:r>
              <a:rPr lang="en-US" altLang="zh-CN" dirty="0"/>
              <a:t>.</a:t>
            </a:r>
            <a:r>
              <a:rPr lang="zh-CN" altLang="en-US" dirty="0">
                <a:effectLst/>
              </a:rPr>
              <a:t>通过探究活动，说明酗酒对人体健康的危害。</a:t>
            </a:r>
            <a:endParaRPr lang="zh-CN" altLang="en-US" dirty="0">
              <a:effectLst/>
            </a:endParaRPr>
          </a:p>
          <a:p>
            <a:pPr>
              <a:lnSpc>
                <a:spcPct val="150000"/>
              </a:lnSpc>
            </a:pPr>
            <a:r>
              <a:rPr lang="en-US" altLang="zh-CN" dirty="0">
                <a:effectLst/>
              </a:rPr>
              <a:t>2</a:t>
            </a:r>
            <a:r>
              <a:rPr lang="en-US" altLang="zh-CN" dirty="0"/>
              <a:t>.</a:t>
            </a:r>
            <a:r>
              <a:rPr lang="zh-CN" altLang="en-US" dirty="0">
                <a:effectLst/>
              </a:rPr>
              <a:t>掌握探究实验设计的一般</a:t>
            </a:r>
            <a:r>
              <a:rPr lang="zh-CN" altLang="en-US" dirty="0"/>
              <a:t>原则，体会探究的基本过程，培养动手操作的实验技能、大胆质疑的能力和合作创新能力。</a:t>
            </a:r>
            <a:endParaRPr lang="zh-CN" altLang="en-US" dirty="0">
              <a:effectLst/>
            </a:endParaRPr>
          </a:p>
          <a:p>
            <a:pPr>
              <a:lnSpc>
                <a:spcPct val="150000"/>
              </a:lnSpc>
            </a:pPr>
            <a:r>
              <a:rPr lang="en-US" altLang="zh-CN" dirty="0">
                <a:effectLst/>
              </a:rPr>
              <a:t>3</a:t>
            </a:r>
            <a:r>
              <a:rPr lang="en-US" altLang="zh-CN" dirty="0"/>
              <a:t>.</a:t>
            </a:r>
            <a:r>
              <a:rPr lang="zh-CN" altLang="en-US" dirty="0"/>
              <a:t>初步掌握对数据的处理和分析能力</a:t>
            </a:r>
            <a:r>
              <a:rPr lang="zh-CN" altLang="en-US" dirty="0">
                <a:effectLst/>
              </a:rPr>
              <a:t>。</a:t>
            </a:r>
            <a:endParaRPr lang="en-US" altLang="zh-CN" dirty="0">
              <a:effectLst/>
            </a:endParaRPr>
          </a:p>
          <a:p>
            <a:pPr>
              <a:lnSpc>
                <a:spcPct val="150000"/>
              </a:lnSpc>
            </a:pPr>
            <a:r>
              <a:rPr lang="en-US" altLang="zh-CN" dirty="0"/>
              <a:t>4.</a:t>
            </a:r>
            <a:r>
              <a:rPr lang="zh-CN" altLang="en-US" dirty="0"/>
              <a:t>通过对探究结果的总结和理解，树立珍惜健康，珍爱生命的观念。</a:t>
            </a:r>
            <a:endParaRPr lang="zh-CN" altLang="en-US" dirty="0">
              <a:effectLst/>
            </a:endParaRPr>
          </a:p>
        </p:txBody>
      </p:sp>
    </p:spTree>
    <p:custDataLst>
      <p:tags r:id="rId12"/>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1"/>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6"/>
            </p:custDataLst>
          </p:nvPr>
        </p:nvSpPr>
        <p:spPr>
          <a:xfrm>
            <a:off x="2066926" y="411303"/>
            <a:ext cx="5075554" cy="646331"/>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6/</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实验教学内容及过程</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101484" name="矩形 101483"/>
          <p:cNvSpPr/>
          <p:nvPr/>
        </p:nvSpPr>
        <p:spPr>
          <a:xfrm>
            <a:off x="1300480" y="1252855"/>
            <a:ext cx="6022340" cy="619125"/>
          </a:xfrm>
          <a:prstGeom prst="rect">
            <a:avLst/>
          </a:prstGeom>
          <a:solidFill>
            <a:schemeClr val="folHlink"/>
          </a:solidFill>
          <a:ln w="9525">
            <a:noFill/>
          </a:ln>
        </p:spPr>
        <p:txBody>
          <a:bodyPr/>
          <a:lstStyle/>
          <a:p>
            <a:endParaRPr lang="zh-CN" altLang="en-US"/>
          </a:p>
        </p:txBody>
      </p:sp>
      <p:grpSp>
        <p:nvGrpSpPr>
          <p:cNvPr id="101485" name="组合 101484"/>
          <p:cNvGrpSpPr/>
          <p:nvPr/>
        </p:nvGrpSpPr>
        <p:grpSpPr>
          <a:xfrm>
            <a:off x="133350" y="1252855"/>
            <a:ext cx="1900555" cy="619125"/>
            <a:chOff x="404" y="1980"/>
            <a:chExt cx="1294" cy="298"/>
          </a:xfrm>
        </p:grpSpPr>
        <p:sp>
          <p:nvSpPr>
            <p:cNvPr id="101486" name="矩形 101485"/>
            <p:cNvSpPr/>
            <p:nvPr/>
          </p:nvSpPr>
          <p:spPr>
            <a:xfrm>
              <a:off x="404" y="1980"/>
              <a:ext cx="1205" cy="298"/>
            </a:xfrm>
            <a:prstGeom prst="rect">
              <a:avLst/>
            </a:prstGeom>
            <a:solidFill>
              <a:schemeClr val="hlink"/>
            </a:solidFill>
            <a:ln w="9525">
              <a:noFill/>
            </a:ln>
          </p:spPr>
          <p:txBody>
            <a:bodyPr/>
            <a:lstStyle/>
            <a:p>
              <a:endParaRPr lang="zh-CN" altLang="en-US"/>
            </a:p>
          </p:txBody>
        </p:sp>
        <p:sp>
          <p:nvSpPr>
            <p:cNvPr id="101487" name="等腰三角形 101486"/>
            <p:cNvSpPr/>
            <p:nvPr/>
          </p:nvSpPr>
          <p:spPr>
            <a:xfrm rot="5400000">
              <a:off x="1568" y="2071"/>
              <a:ext cx="139" cy="120"/>
            </a:xfrm>
            <a:prstGeom prst="triangle">
              <a:avLst>
                <a:gd name="adj" fmla="val 50000"/>
              </a:avLst>
            </a:prstGeom>
            <a:solidFill>
              <a:schemeClr val="hlink"/>
            </a:solidFill>
            <a:ln w="9525">
              <a:noFill/>
            </a:ln>
          </p:spPr>
          <p:txBody>
            <a:bodyPr/>
            <a:lstStyle/>
            <a:p>
              <a:endParaRPr lang="zh-CN" altLang="en-US"/>
            </a:p>
          </p:txBody>
        </p:sp>
      </p:grpSp>
      <p:sp>
        <p:nvSpPr>
          <p:cNvPr id="101488" name="文本框 101487"/>
          <p:cNvSpPr txBox="1"/>
          <p:nvPr/>
        </p:nvSpPr>
        <p:spPr>
          <a:xfrm>
            <a:off x="2053590" y="1384935"/>
            <a:ext cx="1763395" cy="398780"/>
          </a:xfrm>
          <a:prstGeom prst="rect">
            <a:avLst/>
          </a:prstGeom>
          <a:noFill/>
          <a:ln w="9525">
            <a:noFill/>
          </a:ln>
        </p:spPr>
        <p:txBody>
          <a:bodyPr wrap="square">
            <a:spAutoFit/>
          </a:bodyPr>
          <a:lstStyle/>
          <a:p>
            <a:pPr lvl="0" algn="ctr">
              <a:spcBef>
                <a:spcPct val="50000"/>
              </a:spcBef>
            </a:pPr>
            <a:r>
              <a:rPr lang="zh-CN" altLang="en-US" sz="2000" b="1" dirty="0">
                <a:latin typeface="Arial" panose="020B0604020202020204" pitchFamily="34" charset="0"/>
                <a:ea typeface="宋体" panose="02010600030101010101" pitchFamily="2" charset="-122"/>
              </a:rPr>
              <a:t>学生设计实验</a:t>
            </a:r>
            <a:endParaRPr lang="zh-CN" altLang="en-US" sz="2000" b="1" dirty="0">
              <a:latin typeface="Arial" panose="020B0604020202020204" pitchFamily="34" charset="0"/>
              <a:ea typeface="宋体" panose="02010600030101010101" pitchFamily="2" charset="-122"/>
            </a:endParaRPr>
          </a:p>
        </p:txBody>
      </p:sp>
      <p:sp>
        <p:nvSpPr>
          <p:cNvPr id="101489" name="矩形 101488"/>
          <p:cNvSpPr/>
          <p:nvPr/>
        </p:nvSpPr>
        <p:spPr>
          <a:xfrm>
            <a:off x="-317" y="1347788"/>
            <a:ext cx="1836737" cy="398780"/>
          </a:xfrm>
          <a:prstGeom prst="rect">
            <a:avLst/>
          </a:prstGeom>
          <a:noFill/>
          <a:ln w="9525">
            <a:noFill/>
          </a:ln>
          <a:effectLst>
            <a:outerShdw dist="17961" dir="2699999" algn="ctr" rotWithShape="0">
              <a:srgbClr val="003300"/>
            </a:outerShdw>
          </a:effectLst>
        </p:spPr>
        <p:txBody>
          <a:bodyPr>
            <a:spAutoFit/>
          </a:bodyPr>
          <a:lstStyle/>
          <a:p>
            <a:pPr lvl="0" algn="ctr" eaLnBrk="0" hangingPunct="0"/>
            <a:r>
              <a:rPr lang="zh-CN" altLang="en-US" sz="2000" b="1" dirty="0">
                <a:solidFill>
                  <a:srgbClr val="FFFFFF"/>
                </a:solidFill>
                <a:latin typeface="Arial" panose="020B0604020202020204" pitchFamily="34" charset="0"/>
                <a:ea typeface="宋体" panose="02010600030101010101" pitchFamily="2" charset="-122"/>
              </a:rPr>
              <a:t>导入课题</a:t>
            </a:r>
            <a:endParaRPr lang="zh-CN" altLang="en-US" sz="2000" b="1" dirty="0">
              <a:solidFill>
                <a:srgbClr val="FFFFFF"/>
              </a:solidFill>
              <a:latin typeface="Arial" panose="020B0604020202020204" pitchFamily="34" charset="0"/>
              <a:ea typeface="宋体" panose="02010600030101010101" pitchFamily="2" charset="-122"/>
            </a:endParaRPr>
          </a:p>
        </p:txBody>
      </p:sp>
      <p:sp>
        <p:nvSpPr>
          <p:cNvPr id="101490" name="右箭头 101489"/>
          <p:cNvSpPr/>
          <p:nvPr/>
        </p:nvSpPr>
        <p:spPr>
          <a:xfrm>
            <a:off x="3836988" y="1424623"/>
            <a:ext cx="368300" cy="273050"/>
          </a:xfrm>
          <a:prstGeom prst="rightArrow">
            <a:avLst>
              <a:gd name="adj1" fmla="val 50000"/>
              <a:gd name="adj2" fmla="val 60466"/>
            </a:avLst>
          </a:prstGeom>
          <a:solidFill>
            <a:schemeClr val="folHlink"/>
          </a:solidFill>
          <a:ln w="19050" cap="flat" cmpd="sng">
            <a:solidFill>
              <a:srgbClr val="F8F8F8"/>
            </a:solidFill>
            <a:prstDash val="solid"/>
            <a:miter/>
            <a:headEnd type="none" w="med" len="med"/>
            <a:tailEnd type="none" w="med" len="med"/>
          </a:ln>
        </p:spPr>
        <p:txBody>
          <a:bodyPr/>
          <a:lstStyle/>
          <a:p>
            <a:endParaRPr lang="zh-CN" altLang="en-US"/>
          </a:p>
        </p:txBody>
      </p:sp>
      <p:sp>
        <p:nvSpPr>
          <p:cNvPr id="101491" name="文本框 101490"/>
          <p:cNvSpPr txBox="1"/>
          <p:nvPr/>
        </p:nvSpPr>
        <p:spPr>
          <a:xfrm>
            <a:off x="4068445" y="1204595"/>
            <a:ext cx="1440815" cy="706755"/>
          </a:xfrm>
          <a:prstGeom prst="rect">
            <a:avLst/>
          </a:prstGeom>
          <a:noFill/>
          <a:ln w="9525">
            <a:noFill/>
          </a:ln>
        </p:spPr>
        <p:txBody>
          <a:bodyPr wrap="square">
            <a:spAutoFit/>
          </a:bodyPr>
          <a:lstStyle/>
          <a:p>
            <a:pPr lvl="0" algn="ctr">
              <a:spcBef>
                <a:spcPct val="50000"/>
              </a:spcBef>
            </a:pPr>
            <a:r>
              <a:rPr lang="zh-CN" altLang="en-US" sz="2000" b="1" dirty="0">
                <a:latin typeface="Arial" panose="020B0604020202020204" pitchFamily="34" charset="0"/>
                <a:ea typeface="宋体" panose="02010600030101010101" pitchFamily="2" charset="-122"/>
              </a:rPr>
              <a:t>实施实验采集数据</a:t>
            </a:r>
            <a:endParaRPr lang="zh-CN" altLang="en-US" sz="2000" b="1" dirty="0">
              <a:latin typeface="Arial" panose="020B0604020202020204" pitchFamily="34" charset="0"/>
              <a:ea typeface="宋体" panose="02010600030101010101" pitchFamily="2" charset="-122"/>
            </a:endParaRPr>
          </a:p>
        </p:txBody>
      </p:sp>
      <p:sp>
        <p:nvSpPr>
          <p:cNvPr id="101492" name="右箭头 101491"/>
          <p:cNvSpPr/>
          <p:nvPr/>
        </p:nvSpPr>
        <p:spPr>
          <a:xfrm>
            <a:off x="6947853" y="1437323"/>
            <a:ext cx="368300" cy="273050"/>
          </a:xfrm>
          <a:prstGeom prst="rightArrow">
            <a:avLst>
              <a:gd name="adj1" fmla="val 50000"/>
              <a:gd name="adj2" fmla="val 60466"/>
            </a:avLst>
          </a:prstGeom>
          <a:solidFill>
            <a:schemeClr val="folHlink"/>
          </a:solidFill>
          <a:ln w="19050" cap="flat" cmpd="sng">
            <a:solidFill>
              <a:srgbClr val="F8F8F8"/>
            </a:solidFill>
            <a:prstDash val="solid"/>
            <a:miter/>
            <a:headEnd type="none" w="med" len="med"/>
            <a:tailEnd type="none" w="med" len="med"/>
          </a:ln>
        </p:spPr>
        <p:txBody>
          <a:bodyPr/>
          <a:lstStyle/>
          <a:p>
            <a:endParaRPr lang="zh-CN" altLang="en-US"/>
          </a:p>
        </p:txBody>
      </p:sp>
      <p:sp>
        <p:nvSpPr>
          <p:cNvPr id="101493" name="文本框 101492"/>
          <p:cNvSpPr txBox="1"/>
          <p:nvPr/>
        </p:nvSpPr>
        <p:spPr>
          <a:xfrm>
            <a:off x="5724525" y="1223645"/>
            <a:ext cx="1342390" cy="706755"/>
          </a:xfrm>
          <a:prstGeom prst="rect">
            <a:avLst/>
          </a:prstGeom>
          <a:noFill/>
          <a:ln w="9525">
            <a:noFill/>
          </a:ln>
        </p:spPr>
        <p:txBody>
          <a:bodyPr wrap="square">
            <a:spAutoFit/>
          </a:bodyPr>
          <a:lstStyle/>
          <a:p>
            <a:pPr lvl="0" algn="ctr">
              <a:spcBef>
                <a:spcPct val="50000"/>
              </a:spcBef>
            </a:pPr>
            <a:r>
              <a:rPr lang="zh-CN" altLang="en-US" sz="2000" b="1" dirty="0">
                <a:latin typeface="Arial" panose="020B0604020202020204" pitchFamily="34" charset="0"/>
                <a:ea typeface="宋体" panose="02010600030101010101" pitchFamily="2" charset="-122"/>
              </a:rPr>
              <a:t>数据分析得出结论</a:t>
            </a:r>
            <a:endParaRPr lang="zh-CN" altLang="en-US" sz="2000" b="1" dirty="0">
              <a:latin typeface="Arial" panose="020B0604020202020204" pitchFamily="34" charset="0"/>
              <a:ea typeface="宋体" panose="02010600030101010101" pitchFamily="2" charset="-122"/>
            </a:endParaRPr>
          </a:p>
        </p:txBody>
      </p:sp>
      <p:sp>
        <p:nvSpPr>
          <p:cNvPr id="101494" name="菱形 101493"/>
          <p:cNvSpPr/>
          <p:nvPr/>
        </p:nvSpPr>
        <p:spPr>
          <a:xfrm>
            <a:off x="467995" y="1982470"/>
            <a:ext cx="1114425" cy="1114425"/>
          </a:xfrm>
          <a:prstGeom prst="diamond">
            <a:avLst/>
          </a:prstGeom>
          <a:solidFill>
            <a:schemeClr val="hlink"/>
          </a:solidFill>
          <a:ln w="9525"/>
          <a:scene3d>
            <a:camera prst="legacyPerspectiveBottom">
              <a:rot lat="21000000" lon="0" rev="0"/>
            </a:camera>
            <a:lightRig rig="legacyFlat4" dir="b"/>
          </a:scene3d>
          <a:sp3d extrusionH="163500" prstMaterial="legacyMatte">
            <a:bevelT w="13500" h="13500" prst="angle"/>
            <a:bevelB w="13500" h="13500" prst="angle"/>
            <a:extrusionClr>
              <a:schemeClr val="hlink"/>
            </a:extrusionClr>
          </a:sp3d>
        </p:spPr>
        <p:txBody>
          <a:bodyPr/>
          <a:lstStyle/>
          <a:p>
            <a:endParaRPr lang="zh-CN" altLang="en-US"/>
          </a:p>
        </p:txBody>
      </p:sp>
      <p:sp>
        <p:nvSpPr>
          <p:cNvPr id="101495" name="菱形 101494"/>
          <p:cNvSpPr/>
          <p:nvPr/>
        </p:nvSpPr>
        <p:spPr>
          <a:xfrm>
            <a:off x="2361286" y="1982470"/>
            <a:ext cx="1114425" cy="1114425"/>
          </a:xfrm>
          <a:prstGeom prst="diamond">
            <a:avLst/>
          </a:prstGeom>
          <a:solidFill>
            <a:schemeClr val="folHlink"/>
          </a:solidFill>
          <a:ln w="9525"/>
          <a:scene3d>
            <a:camera prst="legacyPerspectiveBottom">
              <a:rot lat="21000000" lon="0" rev="0"/>
            </a:camera>
            <a:lightRig rig="legacyFlat4" dir="b"/>
          </a:scene3d>
          <a:sp3d extrusionH="163500" prstMaterial="legacyMatte">
            <a:bevelT w="13500" h="13500" prst="angle"/>
            <a:bevelB w="13500" h="13500" prst="angle"/>
            <a:extrusionClr>
              <a:schemeClr val="folHlink"/>
            </a:extrusionClr>
          </a:sp3d>
        </p:spPr>
        <p:txBody>
          <a:bodyPr/>
          <a:lstStyle/>
          <a:p>
            <a:endParaRPr lang="zh-CN" altLang="en-US"/>
          </a:p>
        </p:txBody>
      </p:sp>
      <p:sp>
        <p:nvSpPr>
          <p:cNvPr id="101496" name="菱形 101495"/>
          <p:cNvSpPr/>
          <p:nvPr/>
        </p:nvSpPr>
        <p:spPr>
          <a:xfrm>
            <a:off x="4284345" y="1985645"/>
            <a:ext cx="1114425" cy="1114425"/>
          </a:xfrm>
          <a:prstGeom prst="diamond">
            <a:avLst/>
          </a:prstGeom>
          <a:solidFill>
            <a:schemeClr val="folHlink"/>
          </a:solidFill>
          <a:ln w="9525"/>
          <a:scene3d>
            <a:camera prst="legacyPerspectiveBottom">
              <a:rot lat="21000000" lon="0" rev="0"/>
            </a:camera>
            <a:lightRig rig="legacyFlat4" dir="b"/>
          </a:scene3d>
          <a:sp3d extrusionH="163500" prstMaterial="legacyMatte">
            <a:bevelT w="13500" h="13500" prst="angle"/>
            <a:bevelB w="13500" h="13500" prst="angle"/>
            <a:extrusionClr>
              <a:schemeClr val="folHlink"/>
            </a:extrusionClr>
          </a:sp3d>
        </p:spPr>
        <p:txBody>
          <a:bodyPr/>
          <a:lstStyle/>
          <a:p>
            <a:endParaRPr lang="zh-CN" altLang="en-US"/>
          </a:p>
        </p:txBody>
      </p:sp>
      <p:sp>
        <p:nvSpPr>
          <p:cNvPr id="101497" name="菱形 101496"/>
          <p:cNvSpPr/>
          <p:nvPr/>
        </p:nvSpPr>
        <p:spPr>
          <a:xfrm>
            <a:off x="6028055" y="1982470"/>
            <a:ext cx="1114425" cy="1114425"/>
          </a:xfrm>
          <a:prstGeom prst="diamond">
            <a:avLst/>
          </a:prstGeom>
          <a:solidFill>
            <a:schemeClr val="folHlink"/>
          </a:solidFill>
          <a:ln w="9525"/>
          <a:scene3d>
            <a:camera prst="legacyPerspectiveBottom">
              <a:rot lat="21000000" lon="0" rev="0"/>
            </a:camera>
            <a:lightRig rig="legacyFlat4" dir="b"/>
          </a:scene3d>
          <a:sp3d extrusionH="163500" prstMaterial="legacyMatte">
            <a:bevelT w="13500" h="13500" prst="angle"/>
            <a:bevelB w="13500" h="13500" prst="angle"/>
            <a:extrusionClr>
              <a:schemeClr val="folHlink"/>
            </a:extrusionClr>
          </a:sp3d>
        </p:spPr>
        <p:txBody>
          <a:bodyPr/>
          <a:lstStyle/>
          <a:p>
            <a:endParaRPr lang="zh-CN" altLang="en-US"/>
          </a:p>
        </p:txBody>
      </p:sp>
      <p:cxnSp>
        <p:nvCxnSpPr>
          <p:cNvPr id="101498" name="直接箭头连接符 101497"/>
          <p:cNvCxnSpPr>
            <a:stCxn id="101494" idx="3"/>
            <a:endCxn id="101495" idx="1"/>
          </p:cNvCxnSpPr>
          <p:nvPr/>
        </p:nvCxnSpPr>
        <p:spPr>
          <a:xfrm>
            <a:off x="1582420" y="2539683"/>
            <a:ext cx="778866" cy="0"/>
          </a:xfrm>
          <a:prstGeom prst="straightConnector1">
            <a:avLst/>
          </a:prstGeom>
          <a:ln w="19050" cap="flat" cmpd="sng">
            <a:solidFill>
              <a:srgbClr val="FF0000"/>
            </a:solidFill>
            <a:prstDash val="solid"/>
            <a:headEnd type="oval" w="sm" len="med"/>
            <a:tailEnd type="oval" w="sm" len="med"/>
          </a:ln>
        </p:spPr>
      </p:cxnSp>
      <p:cxnSp>
        <p:nvCxnSpPr>
          <p:cNvPr id="101499" name="直接箭头连接符 101498"/>
          <p:cNvCxnSpPr>
            <a:stCxn id="101495" idx="3"/>
            <a:endCxn id="101496" idx="1"/>
          </p:cNvCxnSpPr>
          <p:nvPr/>
        </p:nvCxnSpPr>
        <p:spPr>
          <a:xfrm>
            <a:off x="3475711" y="2539683"/>
            <a:ext cx="808634" cy="3175"/>
          </a:xfrm>
          <a:prstGeom prst="straightConnector1">
            <a:avLst/>
          </a:prstGeom>
          <a:ln w="19050" cap="flat" cmpd="sng">
            <a:solidFill>
              <a:srgbClr val="FF0000"/>
            </a:solidFill>
            <a:prstDash val="solid"/>
            <a:headEnd type="oval" w="sm" len="med"/>
            <a:tailEnd type="oval" w="sm" len="med"/>
          </a:ln>
        </p:spPr>
      </p:cxnSp>
      <p:cxnSp>
        <p:nvCxnSpPr>
          <p:cNvPr id="101500" name="直接箭头连接符 101499"/>
          <p:cNvCxnSpPr>
            <a:stCxn id="101496" idx="3"/>
            <a:endCxn id="101497" idx="1"/>
          </p:cNvCxnSpPr>
          <p:nvPr/>
        </p:nvCxnSpPr>
        <p:spPr>
          <a:xfrm flipV="1">
            <a:off x="5398770" y="2539683"/>
            <a:ext cx="629285" cy="3175"/>
          </a:xfrm>
          <a:prstGeom prst="straightConnector1">
            <a:avLst/>
          </a:prstGeom>
          <a:ln w="19050" cap="flat" cmpd="sng">
            <a:solidFill>
              <a:srgbClr val="FF0000"/>
            </a:solidFill>
            <a:prstDash val="solid"/>
            <a:headEnd type="oval" w="sm" len="med"/>
            <a:tailEnd type="oval" w="sm" len="med"/>
          </a:ln>
        </p:spPr>
      </p:cxnSp>
      <p:sp>
        <p:nvSpPr>
          <p:cNvPr id="101501" name="文本框 101500"/>
          <p:cNvSpPr txBox="1"/>
          <p:nvPr/>
        </p:nvSpPr>
        <p:spPr>
          <a:xfrm>
            <a:off x="604203" y="2269808"/>
            <a:ext cx="866775" cy="457200"/>
          </a:xfrm>
          <a:prstGeom prst="rect">
            <a:avLst/>
          </a:prstGeom>
          <a:noFill/>
          <a:ln w="9525">
            <a:noFill/>
          </a:ln>
        </p:spPr>
        <p:txBody>
          <a:bodyPr>
            <a:spAutoFit/>
          </a:bodyPr>
          <a:lstStyle/>
          <a:p>
            <a:pPr lvl="0" algn="ctr">
              <a:spcBef>
                <a:spcPct val="50000"/>
              </a:spcBef>
            </a:pPr>
            <a:r>
              <a:rPr lang="en-US" altLang="zh-CN" sz="2400" b="1" dirty="0">
                <a:solidFill>
                  <a:srgbClr val="FFFFFF"/>
                </a:solidFill>
                <a:latin typeface="Arial" panose="020B0604020202020204" pitchFamily="34" charset="0"/>
                <a:ea typeface="宋体" panose="02010600030101010101" pitchFamily="2" charset="-122"/>
              </a:rPr>
              <a:t>A</a:t>
            </a:r>
            <a:endParaRPr lang="en-US" altLang="zh-CN" sz="2400" b="1" dirty="0">
              <a:solidFill>
                <a:srgbClr val="FFFFFF"/>
              </a:solidFill>
              <a:latin typeface="Arial" panose="020B0604020202020204" pitchFamily="34" charset="0"/>
              <a:ea typeface="宋体" panose="02010600030101010101" pitchFamily="2" charset="-122"/>
            </a:endParaRPr>
          </a:p>
        </p:txBody>
      </p:sp>
      <p:sp>
        <p:nvSpPr>
          <p:cNvPr id="101502" name="文本框 101501"/>
          <p:cNvSpPr txBox="1"/>
          <p:nvPr/>
        </p:nvSpPr>
        <p:spPr>
          <a:xfrm>
            <a:off x="2472411" y="2307908"/>
            <a:ext cx="866775" cy="457200"/>
          </a:xfrm>
          <a:prstGeom prst="rect">
            <a:avLst/>
          </a:prstGeom>
          <a:noFill/>
          <a:ln w="9525">
            <a:noFill/>
          </a:ln>
        </p:spPr>
        <p:txBody>
          <a:bodyPr>
            <a:spAutoFit/>
          </a:bodyPr>
          <a:lstStyle/>
          <a:p>
            <a:pPr lvl="0" algn="ctr">
              <a:spcBef>
                <a:spcPct val="50000"/>
              </a:spcBef>
            </a:pPr>
            <a:r>
              <a:rPr lang="en-US" altLang="zh-CN" sz="2400" b="1" dirty="0">
                <a:solidFill>
                  <a:srgbClr val="FFFFFF"/>
                </a:solidFill>
                <a:latin typeface="Arial" panose="020B0604020202020204" pitchFamily="34" charset="0"/>
                <a:ea typeface="宋体" panose="02010600030101010101" pitchFamily="2" charset="-122"/>
              </a:rPr>
              <a:t>B</a:t>
            </a:r>
            <a:endParaRPr lang="en-US" altLang="zh-CN" sz="2400" b="1" dirty="0">
              <a:solidFill>
                <a:srgbClr val="FFFFFF"/>
              </a:solidFill>
              <a:latin typeface="Arial" panose="020B0604020202020204" pitchFamily="34" charset="0"/>
              <a:ea typeface="宋体" panose="02010600030101010101" pitchFamily="2" charset="-122"/>
            </a:endParaRPr>
          </a:p>
        </p:txBody>
      </p:sp>
      <p:sp>
        <p:nvSpPr>
          <p:cNvPr id="101503" name="文本框 101502"/>
          <p:cNvSpPr txBox="1"/>
          <p:nvPr/>
        </p:nvSpPr>
        <p:spPr>
          <a:xfrm>
            <a:off x="4414520" y="2311083"/>
            <a:ext cx="866775" cy="457200"/>
          </a:xfrm>
          <a:prstGeom prst="rect">
            <a:avLst/>
          </a:prstGeom>
          <a:noFill/>
          <a:ln w="9525">
            <a:noFill/>
          </a:ln>
        </p:spPr>
        <p:txBody>
          <a:bodyPr>
            <a:spAutoFit/>
          </a:bodyPr>
          <a:lstStyle/>
          <a:p>
            <a:pPr lvl="0" algn="ctr">
              <a:spcBef>
                <a:spcPct val="50000"/>
              </a:spcBef>
            </a:pPr>
            <a:r>
              <a:rPr lang="en-US" altLang="zh-CN" sz="2400" b="1" dirty="0">
                <a:solidFill>
                  <a:srgbClr val="FFFFFF"/>
                </a:solidFill>
                <a:latin typeface="Arial" panose="020B0604020202020204" pitchFamily="34" charset="0"/>
                <a:ea typeface="宋体" panose="02010600030101010101" pitchFamily="2" charset="-122"/>
              </a:rPr>
              <a:t>C</a:t>
            </a:r>
            <a:endParaRPr lang="en-US" altLang="zh-CN" sz="2400" b="1" dirty="0">
              <a:solidFill>
                <a:srgbClr val="FFFFFF"/>
              </a:solidFill>
              <a:latin typeface="Arial" panose="020B0604020202020204" pitchFamily="34" charset="0"/>
              <a:ea typeface="宋体" panose="02010600030101010101" pitchFamily="2" charset="-122"/>
            </a:endParaRPr>
          </a:p>
        </p:txBody>
      </p:sp>
      <p:sp>
        <p:nvSpPr>
          <p:cNvPr id="101504" name="文本框 101503"/>
          <p:cNvSpPr txBox="1"/>
          <p:nvPr/>
        </p:nvSpPr>
        <p:spPr>
          <a:xfrm>
            <a:off x="6167755" y="2307908"/>
            <a:ext cx="866775" cy="457200"/>
          </a:xfrm>
          <a:prstGeom prst="rect">
            <a:avLst/>
          </a:prstGeom>
          <a:noFill/>
          <a:ln w="9525">
            <a:noFill/>
          </a:ln>
        </p:spPr>
        <p:txBody>
          <a:bodyPr>
            <a:spAutoFit/>
          </a:bodyPr>
          <a:lstStyle/>
          <a:p>
            <a:pPr lvl="0" algn="ctr">
              <a:spcBef>
                <a:spcPct val="50000"/>
              </a:spcBef>
            </a:pPr>
            <a:r>
              <a:rPr lang="en-US" altLang="zh-CN" sz="2400" b="1" dirty="0">
                <a:solidFill>
                  <a:srgbClr val="FFFFFF"/>
                </a:solidFill>
                <a:latin typeface="Arial" panose="020B0604020202020204" pitchFamily="34" charset="0"/>
                <a:ea typeface="宋体" panose="02010600030101010101" pitchFamily="2" charset="-122"/>
              </a:rPr>
              <a:t>D</a:t>
            </a:r>
            <a:endParaRPr lang="en-US" altLang="zh-CN" sz="2400" b="1" dirty="0">
              <a:solidFill>
                <a:srgbClr val="FFFFFF"/>
              </a:solidFill>
              <a:latin typeface="Arial" panose="020B0604020202020204" pitchFamily="34" charset="0"/>
              <a:ea typeface="宋体" panose="02010600030101010101" pitchFamily="2" charset="-122"/>
            </a:endParaRPr>
          </a:p>
        </p:txBody>
      </p:sp>
      <p:sp>
        <p:nvSpPr>
          <p:cNvPr id="101505" name="文本框 101504"/>
          <p:cNvSpPr txBox="1"/>
          <p:nvPr/>
        </p:nvSpPr>
        <p:spPr>
          <a:xfrm>
            <a:off x="154940" y="3147378"/>
            <a:ext cx="1748247" cy="2031325"/>
          </a:xfrm>
          <a:prstGeom prst="rect">
            <a:avLst/>
          </a:prstGeom>
          <a:noFill/>
          <a:ln w="9525">
            <a:noFill/>
          </a:ln>
        </p:spPr>
        <p:txBody>
          <a:bodyPr wrap="square">
            <a:spAutoFit/>
          </a:bodyPr>
          <a:lstStyle/>
          <a:p>
            <a:pPr lvl="0"/>
            <a:r>
              <a:rPr lang="zh-CN" altLang="en-US" b="1" dirty="0">
                <a:latin typeface="Arial" panose="020B0604020202020204" pitchFamily="34" charset="0"/>
                <a:ea typeface="宋体" panose="02010600030101010101" pitchFamily="2" charset="-122"/>
              </a:rPr>
              <a:t>以中国酒文化</a:t>
            </a:r>
            <a:r>
              <a:rPr lang="zh-CN" altLang="en-US" b="1" dirty="0"/>
              <a:t>及</a:t>
            </a:r>
            <a:r>
              <a:rPr lang="zh-CN" altLang="en-US" b="1" dirty="0">
                <a:latin typeface="Arial" panose="020B0604020202020204" pitchFamily="34" charset="0"/>
                <a:ea typeface="宋体" panose="02010600030101010101" pitchFamily="2" charset="-122"/>
              </a:rPr>
              <a:t>饮酒现状直接引入主题，调动学生学习的好奇心，提高实验教学效果。</a:t>
            </a:r>
            <a:endParaRPr lang="en-US" altLang="zh-CN" b="1" dirty="0">
              <a:latin typeface="Arial" panose="020B0604020202020204" pitchFamily="34" charset="0"/>
              <a:ea typeface="宋体" panose="02010600030101010101" pitchFamily="2" charset="-122"/>
            </a:endParaRPr>
          </a:p>
        </p:txBody>
      </p:sp>
      <p:sp>
        <p:nvSpPr>
          <p:cNvPr id="101506" name="文本框 101505"/>
          <p:cNvSpPr txBox="1"/>
          <p:nvPr/>
        </p:nvSpPr>
        <p:spPr>
          <a:xfrm>
            <a:off x="1907815" y="3096895"/>
            <a:ext cx="2040255" cy="2030095"/>
          </a:xfrm>
          <a:prstGeom prst="rect">
            <a:avLst/>
          </a:prstGeom>
          <a:noFill/>
          <a:ln w="9525">
            <a:noFill/>
          </a:ln>
        </p:spPr>
        <p:txBody>
          <a:bodyPr wrap="square">
            <a:spAutoFit/>
          </a:bodyPr>
          <a:lstStyle/>
          <a:p>
            <a:pPr lvl="0"/>
            <a:r>
              <a:rPr lang="zh-CN" altLang="en-US" b="1" dirty="0">
                <a:solidFill>
                  <a:schemeClr val="accent6"/>
                </a:solidFill>
                <a:latin typeface="Arial" panose="020B0604020202020204" pitchFamily="34" charset="0"/>
                <a:ea typeface="宋体" panose="02010600030101010101" pitchFamily="2" charset="-122"/>
              </a:rPr>
              <a:t>引导学生根据给出的实验器材自主设计实验。重点在于根据实验的原则设计出对照实验、重复实验，注重实验的细节设计。</a:t>
            </a:r>
            <a:endParaRPr lang="zh-CN" altLang="en-US" b="1" dirty="0">
              <a:solidFill>
                <a:schemeClr val="accent6"/>
              </a:solidFill>
              <a:latin typeface="Arial" panose="020B0604020202020204" pitchFamily="34" charset="0"/>
              <a:ea typeface="宋体" panose="02010600030101010101" pitchFamily="2" charset="-122"/>
            </a:endParaRPr>
          </a:p>
        </p:txBody>
      </p:sp>
      <p:sp>
        <p:nvSpPr>
          <p:cNvPr id="101507" name="文本框 101506"/>
          <p:cNvSpPr txBox="1"/>
          <p:nvPr/>
        </p:nvSpPr>
        <p:spPr>
          <a:xfrm>
            <a:off x="3995960" y="3093721"/>
            <a:ext cx="1878012" cy="1754326"/>
          </a:xfrm>
          <a:prstGeom prst="rect">
            <a:avLst/>
          </a:prstGeom>
          <a:noFill/>
          <a:ln w="9525">
            <a:noFill/>
          </a:ln>
        </p:spPr>
        <p:txBody>
          <a:bodyPr wrap="square">
            <a:spAutoFit/>
          </a:bodyPr>
          <a:lstStyle/>
          <a:p>
            <a:pPr lvl="0"/>
            <a:r>
              <a:rPr lang="zh-CN" altLang="en-US" b="1" dirty="0">
                <a:solidFill>
                  <a:schemeClr val="accent6"/>
                </a:solidFill>
              </a:rPr>
              <a:t>学生根据实验步骤操作实验，重点在于对心脏位置的观察、心率数据的计数和记录。</a:t>
            </a:r>
            <a:endParaRPr lang="en-US" altLang="zh-CN" b="1" dirty="0">
              <a:solidFill>
                <a:schemeClr val="accent6"/>
              </a:solidFill>
            </a:endParaRPr>
          </a:p>
        </p:txBody>
      </p:sp>
      <p:sp>
        <p:nvSpPr>
          <p:cNvPr id="101508" name="文本框 101507"/>
          <p:cNvSpPr txBox="1"/>
          <p:nvPr/>
        </p:nvSpPr>
        <p:spPr>
          <a:xfrm>
            <a:off x="5868035" y="3075785"/>
            <a:ext cx="1878013" cy="2031325"/>
          </a:xfrm>
          <a:prstGeom prst="rect">
            <a:avLst/>
          </a:prstGeom>
          <a:noFill/>
          <a:ln w="9525">
            <a:noFill/>
          </a:ln>
        </p:spPr>
        <p:txBody>
          <a:bodyPr>
            <a:spAutoFit/>
          </a:bodyPr>
          <a:lstStyle/>
          <a:p>
            <a:pPr lvl="0"/>
            <a:r>
              <a:rPr lang="zh-CN" altLang="en-US" b="1" dirty="0">
                <a:solidFill>
                  <a:schemeClr val="accent6"/>
                </a:solidFill>
              </a:rPr>
              <a:t>每个小组根据设计的表格初步对数据进行处理，然后汇总成曲线图，并对实验数据进行分析，总结实验结论。</a:t>
            </a:r>
            <a:endParaRPr lang="en-US" altLang="zh-CN" b="1" dirty="0">
              <a:solidFill>
                <a:schemeClr val="accent6"/>
              </a:solidFill>
            </a:endParaRPr>
          </a:p>
        </p:txBody>
      </p:sp>
      <p:sp>
        <p:nvSpPr>
          <p:cNvPr id="2" name="右箭头 1"/>
          <p:cNvSpPr/>
          <p:nvPr>
            <p:custDataLst>
              <p:tags r:id="rId7"/>
            </p:custDataLst>
          </p:nvPr>
        </p:nvSpPr>
        <p:spPr>
          <a:xfrm>
            <a:off x="1691958" y="1455738"/>
            <a:ext cx="368300" cy="273050"/>
          </a:xfrm>
          <a:prstGeom prst="rightArrow">
            <a:avLst>
              <a:gd name="adj1" fmla="val 50000"/>
              <a:gd name="adj2" fmla="val 60466"/>
            </a:avLst>
          </a:prstGeom>
          <a:solidFill>
            <a:srgbClr val="658BD5"/>
          </a:solidFill>
          <a:ln w="19050" cap="flat" cmpd="sng">
            <a:solidFill>
              <a:srgbClr val="F8F8F8"/>
            </a:solidFill>
            <a:prstDash val="solid"/>
            <a:miter/>
            <a:headEnd type="none" w="med" len="med"/>
            <a:tailEnd type="none" w="med" len="med"/>
          </a:ln>
        </p:spPr>
        <p:txBody>
          <a:bodyPr/>
          <a:lstStyle/>
          <a:p>
            <a:endParaRPr lang="zh-CN" altLang="en-US"/>
          </a:p>
        </p:txBody>
      </p:sp>
      <p:sp>
        <p:nvSpPr>
          <p:cNvPr id="3" name="右箭头 2"/>
          <p:cNvSpPr/>
          <p:nvPr>
            <p:custDataLst>
              <p:tags r:id="rId8"/>
            </p:custDataLst>
          </p:nvPr>
        </p:nvSpPr>
        <p:spPr>
          <a:xfrm>
            <a:off x="5436235" y="1437640"/>
            <a:ext cx="368300" cy="264795"/>
          </a:xfrm>
          <a:prstGeom prst="rightArrow">
            <a:avLst>
              <a:gd name="adj1" fmla="val 50000"/>
              <a:gd name="adj2" fmla="val 60466"/>
            </a:avLst>
          </a:prstGeom>
          <a:solidFill>
            <a:schemeClr val="folHlink"/>
          </a:solidFill>
          <a:ln w="19050" cap="flat" cmpd="sng">
            <a:solidFill>
              <a:srgbClr val="F8F8F8"/>
            </a:solidFill>
            <a:prstDash val="solid"/>
            <a:miter/>
            <a:headEnd type="none" w="med" len="med"/>
            <a:tailEnd type="none" w="med" len="med"/>
          </a:ln>
        </p:spPr>
        <p:txBody>
          <a:bodyPr/>
          <a:lstStyle/>
          <a:p>
            <a:endParaRPr lang="zh-CN" altLang="en-US"/>
          </a:p>
        </p:txBody>
      </p:sp>
      <p:sp>
        <p:nvSpPr>
          <p:cNvPr id="8" name="矩形 7"/>
          <p:cNvSpPr/>
          <p:nvPr>
            <p:custDataLst>
              <p:tags r:id="rId9"/>
            </p:custDataLst>
          </p:nvPr>
        </p:nvSpPr>
        <p:spPr>
          <a:xfrm>
            <a:off x="7322820" y="1252855"/>
            <a:ext cx="1666240" cy="619125"/>
          </a:xfrm>
          <a:prstGeom prst="rect">
            <a:avLst/>
          </a:prstGeom>
          <a:solidFill>
            <a:srgbClr val="658BD5"/>
          </a:solidFill>
          <a:ln w="9525">
            <a:noFill/>
          </a:ln>
        </p:spPr>
        <p:txBody>
          <a:bodyPr/>
          <a:lstStyle/>
          <a:p>
            <a:endParaRPr lang="zh-CN" altLang="en-US"/>
          </a:p>
        </p:txBody>
      </p:sp>
      <p:sp>
        <p:nvSpPr>
          <p:cNvPr id="5" name="文本框 4"/>
          <p:cNvSpPr txBox="1"/>
          <p:nvPr>
            <p:custDataLst>
              <p:tags r:id="rId10"/>
            </p:custDataLst>
          </p:nvPr>
        </p:nvSpPr>
        <p:spPr>
          <a:xfrm>
            <a:off x="7254186" y="1211368"/>
            <a:ext cx="1751965" cy="706755"/>
          </a:xfrm>
          <a:prstGeom prst="rect">
            <a:avLst/>
          </a:prstGeom>
          <a:noFill/>
          <a:ln w="9525">
            <a:noFill/>
          </a:ln>
        </p:spPr>
        <p:txBody>
          <a:bodyPr wrap="square">
            <a:spAutoFit/>
          </a:bodyPr>
          <a:lstStyle/>
          <a:p>
            <a:pPr lvl="0" algn="ctr">
              <a:spcBef>
                <a:spcPct val="50000"/>
              </a:spcBef>
            </a:pPr>
            <a:r>
              <a:rPr lang="zh-CN" altLang="en-US" sz="2000" b="1" dirty="0">
                <a:solidFill>
                  <a:srgbClr val="FFFFFF"/>
                </a:solidFill>
              </a:rPr>
              <a:t>关注酗酒危害倡导健康生活</a:t>
            </a:r>
            <a:endParaRPr lang="zh-CN" altLang="en-US" sz="2000" b="1" dirty="0">
              <a:solidFill>
                <a:srgbClr val="FFFFFF"/>
              </a:solidFill>
            </a:endParaRPr>
          </a:p>
        </p:txBody>
      </p:sp>
      <p:sp>
        <p:nvSpPr>
          <p:cNvPr id="10" name="菱形 9"/>
          <p:cNvSpPr/>
          <p:nvPr>
            <p:custDataLst>
              <p:tags r:id="rId11"/>
            </p:custDataLst>
          </p:nvPr>
        </p:nvSpPr>
        <p:spPr>
          <a:xfrm>
            <a:off x="7700010" y="1982470"/>
            <a:ext cx="1114425" cy="1114425"/>
          </a:xfrm>
          <a:prstGeom prst="diamond">
            <a:avLst/>
          </a:prstGeom>
          <a:solidFill>
            <a:schemeClr val="hlink"/>
          </a:solidFill>
          <a:ln w="9525"/>
          <a:scene3d>
            <a:camera prst="legacyPerspectiveBottom">
              <a:rot lat="21000000" lon="0" rev="0"/>
            </a:camera>
            <a:lightRig rig="legacyFlat4" dir="b"/>
          </a:scene3d>
          <a:sp3d extrusionH="163500" prstMaterial="legacyMatte">
            <a:bevelT w="13500" h="13500" prst="angle"/>
            <a:bevelB w="13500" h="13500" prst="angle"/>
            <a:extrusionClr>
              <a:schemeClr val="hlink"/>
            </a:extrusionClr>
          </a:sp3d>
        </p:spPr>
        <p:txBody>
          <a:bodyPr/>
          <a:lstStyle/>
          <a:p>
            <a:endParaRPr lang="zh-CN" altLang="en-US"/>
          </a:p>
        </p:txBody>
      </p:sp>
      <p:sp>
        <p:nvSpPr>
          <p:cNvPr id="11" name="文本框 10"/>
          <p:cNvSpPr txBox="1"/>
          <p:nvPr>
            <p:custDataLst>
              <p:tags r:id="rId12"/>
            </p:custDataLst>
          </p:nvPr>
        </p:nvSpPr>
        <p:spPr>
          <a:xfrm>
            <a:off x="7804468" y="2299018"/>
            <a:ext cx="866775" cy="460375"/>
          </a:xfrm>
          <a:prstGeom prst="rect">
            <a:avLst/>
          </a:prstGeom>
          <a:noFill/>
          <a:ln w="9525">
            <a:noFill/>
          </a:ln>
        </p:spPr>
        <p:txBody>
          <a:bodyPr>
            <a:spAutoFit/>
          </a:bodyPr>
          <a:lstStyle/>
          <a:p>
            <a:pPr lvl="0" algn="ctr">
              <a:spcBef>
                <a:spcPct val="50000"/>
              </a:spcBef>
            </a:pPr>
            <a:r>
              <a:rPr lang="en-US" altLang="zh-CN" sz="2400" b="1" dirty="0">
                <a:solidFill>
                  <a:srgbClr val="FFFFFF"/>
                </a:solidFill>
                <a:latin typeface="Arial" panose="020B0604020202020204" pitchFamily="34" charset="0"/>
                <a:ea typeface="宋体" panose="02010600030101010101" pitchFamily="2" charset="-122"/>
              </a:rPr>
              <a:t>E</a:t>
            </a:r>
            <a:endParaRPr lang="en-US" altLang="zh-CN" sz="2400" b="1" dirty="0">
              <a:solidFill>
                <a:srgbClr val="FFFFFF"/>
              </a:solidFill>
              <a:latin typeface="Arial" panose="020B0604020202020204" pitchFamily="34" charset="0"/>
              <a:ea typeface="宋体" panose="02010600030101010101" pitchFamily="2" charset="-122"/>
            </a:endParaRPr>
          </a:p>
        </p:txBody>
      </p:sp>
      <p:cxnSp>
        <p:nvCxnSpPr>
          <p:cNvPr id="12" name="直接箭头连接符 11"/>
          <p:cNvCxnSpPr/>
          <p:nvPr>
            <p:custDataLst>
              <p:tags r:id="rId13"/>
            </p:custDataLst>
          </p:nvPr>
        </p:nvCxnSpPr>
        <p:spPr>
          <a:xfrm>
            <a:off x="7174230" y="2550478"/>
            <a:ext cx="525780" cy="0"/>
          </a:xfrm>
          <a:prstGeom prst="straightConnector1">
            <a:avLst/>
          </a:prstGeom>
          <a:ln w="19050" cap="flat" cmpd="sng">
            <a:solidFill>
              <a:srgbClr val="FF0000"/>
            </a:solidFill>
            <a:prstDash val="solid"/>
            <a:headEnd type="oval" w="sm" len="med"/>
            <a:tailEnd type="oval" w="sm" len="med"/>
          </a:ln>
        </p:spPr>
      </p:cxnSp>
      <p:sp>
        <p:nvSpPr>
          <p:cNvPr id="16" name="文本框 15"/>
          <p:cNvSpPr txBox="1"/>
          <p:nvPr/>
        </p:nvSpPr>
        <p:spPr>
          <a:xfrm>
            <a:off x="7685524" y="3068167"/>
            <a:ext cx="1422792" cy="2031325"/>
          </a:xfrm>
          <a:prstGeom prst="rect">
            <a:avLst/>
          </a:prstGeom>
          <a:noFill/>
          <a:ln w="9525">
            <a:noFill/>
          </a:ln>
        </p:spPr>
        <p:txBody>
          <a:bodyPr wrap="square">
            <a:spAutoFit/>
          </a:bodyPr>
          <a:lstStyle/>
          <a:p>
            <a:pPr lvl="0"/>
            <a:r>
              <a:rPr lang="zh-CN" altLang="en-US" b="1" dirty="0"/>
              <a:t>根据实验结论，总结形成自己的认知或提出疑问，并建立自身正确的健康方式。</a:t>
            </a:r>
            <a:endParaRPr lang="en-US" altLang="zh-CN"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01494"/>
                                        </p:tgtEl>
                                        <p:attrNameLst>
                                          <p:attrName>style.visibility</p:attrName>
                                        </p:attrNameLst>
                                      </p:cBhvr>
                                      <p:to>
                                        <p:strVal val="visible"/>
                                      </p:to>
                                    </p:set>
                                    <p:animEffect transition="in" filter="strips(downRight)">
                                      <p:cBhvr>
                                        <p:cTn id="7" dur="500"/>
                                        <p:tgtEl>
                                          <p:spTgt spid="101494"/>
                                        </p:tgtEl>
                                      </p:cBhvr>
                                    </p:animEffect>
                                  </p:childTnLst>
                                </p:cTn>
                              </p:par>
                              <p:par>
                                <p:cTn id="8" presetID="18" presetClass="entr" presetSubtype="6" fill="hold" nodeType="withEffect">
                                  <p:stCondLst>
                                    <p:cond delay="0"/>
                                  </p:stCondLst>
                                  <p:childTnLst>
                                    <p:set>
                                      <p:cBhvr>
                                        <p:cTn id="9" dur="1" fill="hold">
                                          <p:stCondLst>
                                            <p:cond delay="0"/>
                                          </p:stCondLst>
                                        </p:cTn>
                                        <p:tgtEl>
                                          <p:spTgt spid="101495"/>
                                        </p:tgtEl>
                                        <p:attrNameLst>
                                          <p:attrName>style.visibility</p:attrName>
                                        </p:attrNameLst>
                                      </p:cBhvr>
                                      <p:to>
                                        <p:strVal val="visible"/>
                                      </p:to>
                                    </p:set>
                                    <p:animEffect transition="in" filter="strips(downRight)">
                                      <p:cBhvr>
                                        <p:cTn id="10" dur="500"/>
                                        <p:tgtEl>
                                          <p:spTgt spid="101495"/>
                                        </p:tgtEl>
                                      </p:cBhvr>
                                    </p:animEffect>
                                  </p:childTnLst>
                                </p:cTn>
                              </p:par>
                              <p:par>
                                <p:cTn id="11" presetID="18" presetClass="entr" presetSubtype="6" fill="hold" nodeType="withEffect">
                                  <p:stCondLst>
                                    <p:cond delay="0"/>
                                  </p:stCondLst>
                                  <p:childTnLst>
                                    <p:set>
                                      <p:cBhvr>
                                        <p:cTn id="12" dur="1" fill="hold">
                                          <p:stCondLst>
                                            <p:cond delay="0"/>
                                          </p:stCondLst>
                                        </p:cTn>
                                        <p:tgtEl>
                                          <p:spTgt spid="101496"/>
                                        </p:tgtEl>
                                        <p:attrNameLst>
                                          <p:attrName>style.visibility</p:attrName>
                                        </p:attrNameLst>
                                      </p:cBhvr>
                                      <p:to>
                                        <p:strVal val="visible"/>
                                      </p:to>
                                    </p:set>
                                    <p:animEffect transition="in" filter="strips(downRight)">
                                      <p:cBhvr>
                                        <p:cTn id="13" dur="500"/>
                                        <p:tgtEl>
                                          <p:spTgt spid="101496"/>
                                        </p:tgtEl>
                                      </p:cBhvr>
                                    </p:animEffect>
                                  </p:childTnLst>
                                </p:cTn>
                              </p:par>
                              <p:par>
                                <p:cTn id="14" presetID="18" presetClass="entr" presetSubtype="6" fill="hold" nodeType="withEffect">
                                  <p:stCondLst>
                                    <p:cond delay="0"/>
                                  </p:stCondLst>
                                  <p:childTnLst>
                                    <p:set>
                                      <p:cBhvr>
                                        <p:cTn id="15" dur="1" fill="hold">
                                          <p:stCondLst>
                                            <p:cond delay="0"/>
                                          </p:stCondLst>
                                        </p:cTn>
                                        <p:tgtEl>
                                          <p:spTgt spid="101497"/>
                                        </p:tgtEl>
                                        <p:attrNameLst>
                                          <p:attrName>style.visibility</p:attrName>
                                        </p:attrNameLst>
                                      </p:cBhvr>
                                      <p:to>
                                        <p:strVal val="visible"/>
                                      </p:to>
                                    </p:set>
                                    <p:animEffect transition="in" filter="strips(downRight)">
                                      <p:cBhvr>
                                        <p:cTn id="16" dur="500"/>
                                        <p:tgtEl>
                                          <p:spTgt spid="101497"/>
                                        </p:tgtEl>
                                      </p:cBhvr>
                                    </p:animEffect>
                                  </p:childTnLst>
                                </p:cTn>
                              </p:par>
                              <p:par>
                                <p:cTn id="17" presetID="18" presetClass="entr" presetSubtype="6" fill="hold" nodeType="withEffect">
                                  <p:stCondLst>
                                    <p:cond delay="0"/>
                                  </p:stCondLst>
                                  <p:childTnLst>
                                    <p:set>
                                      <p:cBhvr>
                                        <p:cTn id="18" dur="1" fill="hold">
                                          <p:stCondLst>
                                            <p:cond delay="0"/>
                                          </p:stCondLst>
                                        </p:cTn>
                                        <p:tgtEl>
                                          <p:spTgt spid="101498"/>
                                        </p:tgtEl>
                                        <p:attrNameLst>
                                          <p:attrName>style.visibility</p:attrName>
                                        </p:attrNameLst>
                                      </p:cBhvr>
                                      <p:to>
                                        <p:strVal val="visible"/>
                                      </p:to>
                                    </p:set>
                                    <p:animEffect transition="in" filter="strips(downRight)">
                                      <p:cBhvr>
                                        <p:cTn id="19" dur="500"/>
                                        <p:tgtEl>
                                          <p:spTgt spid="101498"/>
                                        </p:tgtEl>
                                      </p:cBhvr>
                                    </p:animEffect>
                                  </p:childTnLst>
                                </p:cTn>
                              </p:par>
                              <p:par>
                                <p:cTn id="20" presetID="18" presetClass="entr" presetSubtype="6" fill="hold" nodeType="withEffect">
                                  <p:stCondLst>
                                    <p:cond delay="0"/>
                                  </p:stCondLst>
                                  <p:childTnLst>
                                    <p:set>
                                      <p:cBhvr>
                                        <p:cTn id="21" dur="1" fill="hold">
                                          <p:stCondLst>
                                            <p:cond delay="0"/>
                                          </p:stCondLst>
                                        </p:cTn>
                                        <p:tgtEl>
                                          <p:spTgt spid="101499"/>
                                        </p:tgtEl>
                                        <p:attrNameLst>
                                          <p:attrName>style.visibility</p:attrName>
                                        </p:attrNameLst>
                                      </p:cBhvr>
                                      <p:to>
                                        <p:strVal val="visible"/>
                                      </p:to>
                                    </p:set>
                                    <p:animEffect transition="in" filter="strips(downRight)">
                                      <p:cBhvr>
                                        <p:cTn id="22" dur="500"/>
                                        <p:tgtEl>
                                          <p:spTgt spid="101499"/>
                                        </p:tgtEl>
                                      </p:cBhvr>
                                    </p:animEffect>
                                  </p:childTnLst>
                                </p:cTn>
                              </p:par>
                              <p:par>
                                <p:cTn id="23" presetID="18" presetClass="entr" presetSubtype="6" fill="hold" nodeType="withEffect">
                                  <p:stCondLst>
                                    <p:cond delay="0"/>
                                  </p:stCondLst>
                                  <p:childTnLst>
                                    <p:set>
                                      <p:cBhvr>
                                        <p:cTn id="24" dur="1" fill="hold">
                                          <p:stCondLst>
                                            <p:cond delay="0"/>
                                          </p:stCondLst>
                                        </p:cTn>
                                        <p:tgtEl>
                                          <p:spTgt spid="101500"/>
                                        </p:tgtEl>
                                        <p:attrNameLst>
                                          <p:attrName>style.visibility</p:attrName>
                                        </p:attrNameLst>
                                      </p:cBhvr>
                                      <p:to>
                                        <p:strVal val="visible"/>
                                      </p:to>
                                    </p:set>
                                    <p:animEffect transition="in" filter="strips(downRight)">
                                      <p:cBhvr>
                                        <p:cTn id="25" dur="500"/>
                                        <p:tgtEl>
                                          <p:spTgt spid="101500"/>
                                        </p:tgtEl>
                                      </p:cBhvr>
                                    </p:animEffect>
                                  </p:childTnLst>
                                </p:cTn>
                              </p:par>
                              <p:par>
                                <p:cTn id="26" presetID="18" presetClass="entr" presetSubtype="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Right)">
                                      <p:cBhvr>
                                        <p:cTn id="28" dur="500"/>
                                        <p:tgtEl>
                                          <p:spTgt spid="10"/>
                                        </p:tgtEl>
                                      </p:cBhvr>
                                    </p:animEffect>
                                  </p:childTnLst>
                                </p:cTn>
                              </p:par>
                              <p:par>
                                <p:cTn id="29" presetID="18" presetClass="entr" presetSubtype="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01501"/>
                                        </p:tgtEl>
                                        <p:attrNameLst>
                                          <p:attrName>style.visibility</p:attrName>
                                        </p:attrNameLst>
                                      </p:cBhvr>
                                      <p:to>
                                        <p:strVal val="visible"/>
                                      </p:to>
                                    </p:set>
                                    <p:animEffect transition="in" filter="strips(downRight)">
                                      <p:cBhvr>
                                        <p:cTn id="36" dur="500"/>
                                        <p:tgtEl>
                                          <p:spTgt spid="101501"/>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101502"/>
                                        </p:tgtEl>
                                        <p:attrNameLst>
                                          <p:attrName>style.visibility</p:attrName>
                                        </p:attrNameLst>
                                      </p:cBhvr>
                                      <p:to>
                                        <p:strVal val="visible"/>
                                      </p:to>
                                    </p:set>
                                    <p:animEffect transition="in" filter="strips(downRight)">
                                      <p:cBhvr>
                                        <p:cTn id="39" dur="500"/>
                                        <p:tgtEl>
                                          <p:spTgt spid="101502"/>
                                        </p:tgtEl>
                                      </p:cBhvr>
                                    </p:animEffect>
                                  </p:childTnLst>
                                </p:cTn>
                              </p:par>
                              <p:par>
                                <p:cTn id="40" presetID="18" presetClass="entr" presetSubtype="6" fill="hold" grpId="0" nodeType="withEffect">
                                  <p:stCondLst>
                                    <p:cond delay="0"/>
                                  </p:stCondLst>
                                  <p:childTnLst>
                                    <p:set>
                                      <p:cBhvr>
                                        <p:cTn id="41" dur="1" fill="hold">
                                          <p:stCondLst>
                                            <p:cond delay="0"/>
                                          </p:stCondLst>
                                        </p:cTn>
                                        <p:tgtEl>
                                          <p:spTgt spid="101503"/>
                                        </p:tgtEl>
                                        <p:attrNameLst>
                                          <p:attrName>style.visibility</p:attrName>
                                        </p:attrNameLst>
                                      </p:cBhvr>
                                      <p:to>
                                        <p:strVal val="visible"/>
                                      </p:to>
                                    </p:set>
                                    <p:animEffect transition="in" filter="strips(downRight)">
                                      <p:cBhvr>
                                        <p:cTn id="42" dur="500"/>
                                        <p:tgtEl>
                                          <p:spTgt spid="101503"/>
                                        </p:tgtEl>
                                      </p:cBhvr>
                                    </p:animEffect>
                                  </p:childTnLst>
                                </p:cTn>
                              </p:par>
                              <p:par>
                                <p:cTn id="43" presetID="18" presetClass="entr" presetSubtype="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Right)">
                                      <p:cBhvr>
                                        <p:cTn id="45" dur="500"/>
                                        <p:tgtEl>
                                          <p:spTgt spid="11"/>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01504"/>
                                        </p:tgtEl>
                                        <p:attrNameLst>
                                          <p:attrName>style.visibility</p:attrName>
                                        </p:attrNameLst>
                                      </p:cBhvr>
                                      <p:to>
                                        <p:strVal val="visible"/>
                                      </p:to>
                                    </p:set>
                                    <p:animEffect transition="in" filter="strips(downRight)">
                                      <p:cBhvr>
                                        <p:cTn id="48" dur="500"/>
                                        <p:tgtEl>
                                          <p:spTgt spid="10150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1505"/>
                                        </p:tgtEl>
                                        <p:attrNameLst>
                                          <p:attrName>style.visibility</p:attrName>
                                        </p:attrNameLst>
                                      </p:cBhvr>
                                      <p:to>
                                        <p:strVal val="visible"/>
                                      </p:to>
                                    </p:set>
                                    <p:animEffect transition="in" filter="fade">
                                      <p:cBhvr>
                                        <p:cTn id="53" dur="500"/>
                                        <p:tgtEl>
                                          <p:spTgt spid="1015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1506"/>
                                        </p:tgtEl>
                                        <p:attrNameLst>
                                          <p:attrName>style.visibility</p:attrName>
                                        </p:attrNameLst>
                                      </p:cBhvr>
                                      <p:to>
                                        <p:strVal val="visible"/>
                                      </p:to>
                                    </p:set>
                                    <p:animEffect transition="in" filter="fade">
                                      <p:cBhvr>
                                        <p:cTn id="58" dur="500"/>
                                        <p:tgtEl>
                                          <p:spTgt spid="10150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1507"/>
                                        </p:tgtEl>
                                        <p:attrNameLst>
                                          <p:attrName>style.visibility</p:attrName>
                                        </p:attrNameLst>
                                      </p:cBhvr>
                                      <p:to>
                                        <p:strVal val="visible"/>
                                      </p:to>
                                    </p:set>
                                    <p:animEffect transition="in" filter="fade">
                                      <p:cBhvr>
                                        <p:cTn id="63" dur="500"/>
                                        <p:tgtEl>
                                          <p:spTgt spid="10150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1508"/>
                                        </p:tgtEl>
                                        <p:attrNameLst>
                                          <p:attrName>style.visibility</p:attrName>
                                        </p:attrNameLst>
                                      </p:cBhvr>
                                      <p:to>
                                        <p:strVal val="visible"/>
                                      </p:to>
                                    </p:set>
                                    <p:animEffect transition="in" filter="fade">
                                      <p:cBhvr>
                                        <p:cTn id="68" dur="500"/>
                                        <p:tgtEl>
                                          <p:spTgt spid="10150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01" grpId="0"/>
      <p:bldP spid="101502" grpId="0"/>
      <p:bldP spid="101503" grpId="0"/>
      <p:bldP spid="101504" grpId="0"/>
      <p:bldP spid="101505" grpId="0"/>
      <p:bldP spid="101506" grpId="0"/>
      <p:bldP spid="101507" grpId="0"/>
      <p:bldP spid="101508" grpId="0"/>
      <p:bldP spid="1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1"/>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6"/>
            </p:custDataLst>
          </p:nvPr>
        </p:nvSpPr>
        <p:spPr>
          <a:xfrm>
            <a:off x="2051825" y="411303"/>
            <a:ext cx="4865154" cy="646331"/>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7/</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实验教学效果及反思</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683730" y="1923705"/>
            <a:ext cx="7776540" cy="1285032"/>
          </a:xfrm>
          <a:prstGeom prst="rect">
            <a:avLst/>
          </a:prstGeom>
          <a:noFill/>
        </p:spPr>
        <p:txBody>
          <a:bodyPr wrap="square" rtlCol="0">
            <a:spAutoFit/>
          </a:bodyPr>
          <a:lstStyle/>
          <a:p>
            <a:pPr>
              <a:lnSpc>
                <a:spcPct val="150000"/>
              </a:lnSpc>
            </a:pPr>
            <a:r>
              <a:rPr lang="zh-CN" altLang="en-US" dirty="0"/>
              <a:t>       取材生动鲜明，学生观察兴趣浓厚，观察简单结合手机新功能的发现和应用，学生全员参与，积极性极高。红肚玻璃鱼的心脏结构和循环系统比水蚤进化，更接近人类的心血管系统，实验结果的可信度更高。</a:t>
            </a:r>
            <a:endParaRPr lang="zh-CN" altLang="en-US" dirty="0"/>
          </a:p>
        </p:txBody>
      </p:sp>
      <p:sp>
        <p:nvSpPr>
          <p:cNvPr id="3" name="文本框 2"/>
          <p:cNvSpPr txBox="1"/>
          <p:nvPr/>
        </p:nvSpPr>
        <p:spPr>
          <a:xfrm>
            <a:off x="683729" y="3323030"/>
            <a:ext cx="7776539" cy="1285032"/>
          </a:xfrm>
          <a:prstGeom prst="rect">
            <a:avLst/>
          </a:prstGeom>
          <a:noFill/>
        </p:spPr>
        <p:txBody>
          <a:bodyPr wrap="square" rtlCol="0">
            <a:spAutoFit/>
          </a:bodyPr>
          <a:lstStyle/>
          <a:p>
            <a:pPr>
              <a:lnSpc>
                <a:spcPct val="150000"/>
              </a:lnSpc>
            </a:pPr>
            <a:r>
              <a:rPr lang="zh-CN" altLang="en-US" dirty="0"/>
              <a:t>       对数据的多方面分析，让学生学会从不同角度发现问题，体会不同角度看事物的乐趣。同时让学生获取的证据更丰富充分，有助于概念的构成和核心素养的形成。</a:t>
            </a:r>
            <a:endParaRPr lang="zh-CN" altLang="en-US" dirty="0"/>
          </a:p>
        </p:txBody>
      </p:sp>
      <p:sp>
        <p:nvSpPr>
          <p:cNvPr id="6" name="文本框 5"/>
          <p:cNvSpPr txBox="1"/>
          <p:nvPr/>
        </p:nvSpPr>
        <p:spPr>
          <a:xfrm>
            <a:off x="467715" y="1389942"/>
            <a:ext cx="2222083"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教学效果良好</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1"/>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6"/>
            </p:custDataLst>
          </p:nvPr>
        </p:nvSpPr>
        <p:spPr>
          <a:xfrm>
            <a:off x="2051825" y="411303"/>
            <a:ext cx="4865154" cy="646331"/>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7/</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实验教学效果及反思</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323705" y="1665315"/>
            <a:ext cx="8424584" cy="3692525"/>
          </a:xfrm>
          <a:prstGeom prst="rect">
            <a:avLst/>
          </a:prstGeom>
          <a:noFill/>
        </p:spPr>
        <p:txBody>
          <a:bodyPr wrap="square" rtlCol="0">
            <a:spAutoFit/>
          </a:bodyPr>
          <a:lstStyle/>
          <a:p>
            <a:pPr>
              <a:lnSpc>
                <a:spcPct val="150000"/>
              </a:lnSpc>
            </a:pPr>
            <a:r>
              <a:rPr lang="zh-CN" altLang="en-US" dirty="0"/>
              <a:t>       实验取材原本的目标是斑马鱼</a:t>
            </a:r>
            <a:r>
              <a:rPr lang="en-US" altLang="zh-CN" dirty="0"/>
              <a:t>——</a:t>
            </a:r>
            <a:r>
              <a:rPr lang="zh-CN" altLang="en-US" sz="1800" i="0" kern="100" spc="0" dirty="0">
                <a:solidFill>
                  <a:srgbClr val="333333"/>
                </a:solidFill>
                <a:effectLst/>
                <a:latin typeface="PingFang SC"/>
                <a:ea typeface="宋体" panose="02010600030101010101" pitchFamily="2" charset="-122"/>
                <a:cs typeface="Times New Roman" panose="02020603050405020304" pitchFamily="18" charset="0"/>
              </a:rPr>
              <a:t>与人体基因存在高度相似性，且胚胎呈现为透明状，很容易观察到其体内器官，现已成为医学和生命科学研究中第二大最常用的动物模型。目前的学校设施培育孵化斑马鱼难度极大，而且显微镜下用软件观测胚胎心率成本很高，所以退而其次选择了与斑马鱼同目的玻璃灯鱼。</a:t>
            </a:r>
            <a:endParaRPr lang="en-US" altLang="zh-CN" sz="1800" i="0" kern="100" spc="0" dirty="0">
              <a:solidFill>
                <a:srgbClr val="333333"/>
              </a:solidFill>
              <a:effectLst/>
              <a:latin typeface="PingFang SC"/>
              <a:ea typeface="宋体" panose="02010600030101010101" pitchFamily="2" charset="-122"/>
              <a:cs typeface="Times New Roman" panose="02020603050405020304" pitchFamily="18" charset="0"/>
            </a:endParaRPr>
          </a:p>
          <a:p>
            <a:pPr>
              <a:lnSpc>
                <a:spcPct val="150000"/>
              </a:lnSpc>
            </a:pPr>
            <a:r>
              <a:rPr lang="en-US" altLang="zh-CN" kern="100" dirty="0">
                <a:solidFill>
                  <a:srgbClr val="333333"/>
                </a:solidFill>
                <a:latin typeface="PingFang SC"/>
                <a:cs typeface="Times New Roman" panose="02020603050405020304" pitchFamily="18" charset="0"/>
              </a:rPr>
              <a:t>       </a:t>
            </a:r>
            <a:r>
              <a:rPr lang="zh-CN" altLang="en-US" kern="100" dirty="0">
                <a:solidFill>
                  <a:srgbClr val="333333"/>
                </a:solidFill>
                <a:latin typeface="PingFang SC"/>
                <a:cs typeface="Times New Roman" panose="02020603050405020304" pitchFamily="18" charset="0"/>
              </a:rPr>
              <a:t>鱼的心脏结构还是与人体有差异，信服程度还有所欠缺，但是现在养殖的宠物种类越来越多，也为我们的实验取材提供了可变之处，拓宽了我们的研究思路，若利用多种生物进行实验，证明多种生物的心率都受到酒精的影响，那么我想学生更容易接受酒精对人体的危害。</a:t>
            </a: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6" name="文本框 5"/>
          <p:cNvSpPr txBox="1"/>
          <p:nvPr/>
        </p:nvSpPr>
        <p:spPr>
          <a:xfrm>
            <a:off x="467715" y="1314444"/>
            <a:ext cx="2222083"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教学反思不足</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1"/>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6"/>
            </p:custDataLst>
          </p:nvPr>
        </p:nvSpPr>
        <p:spPr>
          <a:xfrm>
            <a:off x="2051825" y="411303"/>
            <a:ext cx="4865154" cy="646331"/>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7/</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实验教学效果及反思</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539750" y="1783080"/>
            <a:ext cx="8375650" cy="2168525"/>
          </a:xfrm>
          <a:prstGeom prst="rect">
            <a:avLst/>
          </a:prstGeom>
          <a:noFill/>
        </p:spPr>
        <p:txBody>
          <a:bodyPr wrap="square" rtlCol="0">
            <a:spAutoFit/>
          </a:bodyPr>
          <a:lstStyle/>
          <a:p>
            <a:pPr>
              <a:lnSpc>
                <a:spcPct val="150000"/>
              </a:lnSpc>
            </a:pPr>
            <a:r>
              <a:rPr lang="zh-CN" altLang="en-US" dirty="0"/>
              <a:t>      </a:t>
            </a:r>
            <a:r>
              <a:rPr lang="en-US" altLang="zh-CN" dirty="0"/>
              <a:t> </a:t>
            </a:r>
            <a:r>
              <a:rPr lang="zh-CN" altLang="en-US" dirty="0"/>
              <a:t> 预实验中每个酒精浓度下只做了一条小鱼，在</a:t>
            </a:r>
            <a:r>
              <a:rPr lang="en-US" altLang="zh-CN" dirty="0"/>
              <a:t>10%</a:t>
            </a:r>
            <a:r>
              <a:rPr lang="zh-CN" altLang="en-US" dirty="0"/>
              <a:t>的酒精浓度下，一分钟后死亡，所以我只预设到了</a:t>
            </a:r>
            <a:r>
              <a:rPr lang="en-US" altLang="zh-CN" dirty="0"/>
              <a:t>14%</a:t>
            </a:r>
            <a:r>
              <a:rPr lang="zh-CN" altLang="en-US" dirty="0"/>
              <a:t>的酒精浓度。但是有一组自由选择浓度的学生用了</a:t>
            </a:r>
            <a:r>
              <a:rPr lang="en-US" altLang="zh-CN" dirty="0"/>
              <a:t>20%</a:t>
            </a:r>
            <a:r>
              <a:rPr lang="zh-CN" altLang="en-US" dirty="0"/>
              <a:t>的酒精浓度，在一分钟后没有死亡，我只引导学生去思考了原因，但是总觉的设置的实验酒精浓度其实可以大胆一点，在酒精浓度高的前提下不一定要遵循浓度梯度。</a:t>
            </a:r>
            <a:endParaRPr lang="zh-CN" altLang="en-US" dirty="0"/>
          </a:p>
        </p:txBody>
      </p:sp>
      <p:sp>
        <p:nvSpPr>
          <p:cNvPr id="6" name="文本框 5"/>
          <p:cNvSpPr txBox="1"/>
          <p:nvPr/>
        </p:nvSpPr>
        <p:spPr>
          <a:xfrm>
            <a:off x="467715" y="1314444"/>
            <a:ext cx="2222083"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教学反思不足</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1"/>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6"/>
            </p:custDataLst>
          </p:nvPr>
        </p:nvSpPr>
        <p:spPr>
          <a:xfrm>
            <a:off x="2051825" y="411303"/>
            <a:ext cx="4865154" cy="646331"/>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7/</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实验教学效果及反思</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683729" y="1923705"/>
            <a:ext cx="7776541" cy="2531527"/>
          </a:xfrm>
          <a:prstGeom prst="rect">
            <a:avLst/>
          </a:prstGeom>
          <a:noFill/>
        </p:spPr>
        <p:txBody>
          <a:bodyPr wrap="square" rtlCol="0">
            <a:spAutoFit/>
          </a:bodyPr>
          <a:lstStyle/>
          <a:p>
            <a:pPr>
              <a:lnSpc>
                <a:spcPct val="150000"/>
              </a:lnSpc>
            </a:pPr>
            <a:r>
              <a:rPr lang="zh-CN" altLang="en-US" dirty="0"/>
              <a:t>       本人目前设想利用本地区可操作的芦丁鸡进行实验。不仅可以短时间内观测酒精对芦丁鸡心率的影响，同时还可以进行长期实验，设置对照组</a:t>
            </a:r>
            <a:r>
              <a:rPr lang="en-US" altLang="zh-CN" dirty="0"/>
              <a:t>——</a:t>
            </a:r>
            <a:r>
              <a:rPr lang="zh-CN" altLang="en-US" dirty="0"/>
              <a:t>长期大量饮酒的雌鸡、不饮酒的雌鸡，观测产蛋率或孵化率、畸形率来进一步证明酒精对胚胎的影响。</a:t>
            </a:r>
            <a:endParaRPr lang="en-US" altLang="zh-CN" dirty="0"/>
          </a:p>
          <a:p>
            <a:pPr>
              <a:lnSpc>
                <a:spcPct val="150000"/>
              </a:lnSpc>
            </a:pPr>
            <a:r>
              <a:rPr lang="en-US" altLang="zh-CN" dirty="0"/>
              <a:t>       </a:t>
            </a:r>
            <a:r>
              <a:rPr lang="zh-CN" altLang="en-US" dirty="0"/>
              <a:t>在今后的教学中我会不断创新，努力提升学生的生物学素养，培养学生大胆质疑，勇于用事实证明的精神。</a:t>
            </a:r>
            <a:endParaRPr lang="zh-CN" altLang="en-US" dirty="0"/>
          </a:p>
        </p:txBody>
      </p:sp>
      <p:sp>
        <p:nvSpPr>
          <p:cNvPr id="6" name="文本框 5"/>
          <p:cNvSpPr txBox="1"/>
          <p:nvPr/>
        </p:nvSpPr>
        <p:spPr>
          <a:xfrm>
            <a:off x="467715" y="1389942"/>
            <a:ext cx="2222083"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教学反思衍生</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683729" y="4470587"/>
            <a:ext cx="7776541" cy="523220"/>
          </a:xfrm>
          <a:prstGeom prst="rect">
            <a:avLst/>
          </a:prstGeom>
          <a:noFill/>
        </p:spPr>
        <p:txBody>
          <a:bodyPr wrap="square" rtlCol="0">
            <a:spAutoFit/>
          </a:bodyPr>
          <a:lstStyle/>
          <a:p>
            <a:r>
              <a:rPr lang="zh-CN" altLang="en-US" sz="1400" dirty="0">
                <a:solidFill>
                  <a:schemeClr val="accent1">
                    <a:lumMod val="75000"/>
                  </a:schemeClr>
                </a:solidFill>
              </a:rPr>
              <a:t>备注：也有人用玻璃拉拉做过实验，但是在本地区走访后发现商家都都反应成活率低，难养活，没有观赏市场，所以本地市场都不出售玻璃拉拉。</a:t>
            </a:r>
            <a:endParaRPr lang="zh-CN" altLang="en-US" sz="1400" dirty="0">
              <a:solidFill>
                <a:schemeClr val="accent1">
                  <a:lumMod val="75000"/>
                </a:schemeClr>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27739" y="916040"/>
            <a:ext cx="7056489" cy="1285032"/>
          </a:xfrm>
          <a:prstGeom prst="rect">
            <a:avLst/>
          </a:prstGeom>
          <a:noFill/>
        </p:spPr>
        <p:txBody>
          <a:bodyPr wrap="square">
            <a:spAutoFit/>
          </a:bodyPr>
          <a:lstStyle/>
          <a:p>
            <a:pPr>
              <a:lnSpc>
                <a:spcPct val="150000"/>
              </a:lnSpc>
            </a:pPr>
            <a:r>
              <a:rPr lang="zh-CN" altLang="en-US" dirty="0"/>
              <a:t>       斑马鱼是一种基因序列与人类具有较高的相似性的有脊椎模式动物，其幼鱼具有透明表皮，能够直接观察内脏器官的发育以及血液循环系统的运行情况，是生物医学领域的重要实验对象。</a:t>
            </a:r>
            <a:endParaRPr lang="zh-CN" altLang="en-US" dirty="0"/>
          </a:p>
        </p:txBody>
      </p:sp>
      <p:sp>
        <p:nvSpPr>
          <p:cNvPr id="4" name="文本框 3"/>
          <p:cNvSpPr txBox="1"/>
          <p:nvPr/>
        </p:nvSpPr>
        <p:spPr>
          <a:xfrm>
            <a:off x="467715" y="483605"/>
            <a:ext cx="1338828" cy="458908"/>
          </a:xfrm>
          <a:prstGeom prst="rect">
            <a:avLst/>
          </a:prstGeom>
          <a:noFill/>
        </p:spPr>
        <p:txBody>
          <a:bodyPr wrap="non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斑马鱼简介</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55733" y="2283730"/>
            <a:ext cx="7272507" cy="1343125"/>
          </a:xfrm>
          <a:prstGeom prst="rect">
            <a:avLst/>
          </a:prstGeom>
          <a:noFill/>
        </p:spPr>
        <p:txBody>
          <a:bodyPr wrap="square">
            <a:spAutoFit/>
          </a:bodyPr>
          <a:lstStyle/>
          <a:p>
            <a:pPr>
              <a:lnSpc>
                <a:spcPct val="150000"/>
              </a:lnSpc>
            </a:pPr>
            <a:r>
              <a:rPr lang="zh-CN" altLang="en-US" sz="1400" b="1" dirty="0"/>
              <a:t>心率检测方法：</a:t>
            </a:r>
            <a:r>
              <a:rPr lang="zh-CN" altLang="en-US" sz="1400" dirty="0"/>
              <a:t>可以基于斑马鱼幼鱼显微操作系统。该系统以电动体式显微镜</a:t>
            </a:r>
            <a:r>
              <a:rPr lang="en-US" altLang="zh-CN" sz="1400" dirty="0"/>
              <a:t>( Nikon-SMZ25) </a:t>
            </a:r>
            <a:r>
              <a:rPr lang="zh-CN" altLang="en-US" sz="1400" dirty="0"/>
              <a:t>为 基础，顶部 </a:t>
            </a:r>
            <a:r>
              <a:rPr lang="en-US" altLang="zh-CN" sz="1400" dirty="0"/>
              <a:t>CMOS </a:t>
            </a:r>
            <a:r>
              <a:rPr lang="zh-CN" altLang="en-US" sz="1400" dirty="0"/>
              <a:t>相机最大帧率为 </a:t>
            </a:r>
            <a:r>
              <a:rPr lang="en-US" altLang="zh-CN" sz="1400" dirty="0"/>
              <a:t>60 </a:t>
            </a:r>
            <a:r>
              <a:rPr lang="zh-CN" altLang="en-US" sz="1400" dirty="0"/>
              <a:t>帧</a:t>
            </a:r>
            <a:r>
              <a:rPr lang="en-US" altLang="zh-CN" sz="1400" dirty="0"/>
              <a:t>/ s</a:t>
            </a:r>
            <a:r>
              <a:rPr lang="zh-CN" altLang="en-US" sz="1400" dirty="0"/>
              <a:t>。 底座改装为带有旋转托盘和三自由度机械臂的机械平台，机械臂末端连接带有旋转功能的玻璃吸持针用于幼鱼姿态控制。该图像处理及控制软件在 </a:t>
            </a:r>
            <a:r>
              <a:rPr lang="en-US" altLang="zh-CN" sz="1400" dirty="0"/>
              <a:t>VS2010 </a:t>
            </a:r>
            <a:r>
              <a:rPr lang="zh-CN" altLang="en-US" sz="1400" dirty="0"/>
              <a:t>上采用 </a:t>
            </a:r>
            <a:r>
              <a:rPr lang="en-US" altLang="zh-CN" sz="1400" dirty="0"/>
              <a:t>MFC </a:t>
            </a:r>
            <a:r>
              <a:rPr lang="zh-CN" altLang="en-US" sz="1400" dirty="0"/>
              <a:t>编写。</a:t>
            </a:r>
            <a:endParaRPr lang="zh-CN" altLang="en-US" sz="1400" dirty="0"/>
          </a:p>
        </p:txBody>
      </p:sp>
      <p:sp>
        <p:nvSpPr>
          <p:cNvPr id="7" name="文本框 6"/>
          <p:cNvSpPr txBox="1"/>
          <p:nvPr/>
        </p:nvSpPr>
        <p:spPr>
          <a:xfrm>
            <a:off x="899745" y="3709513"/>
            <a:ext cx="7416515" cy="869533"/>
          </a:xfrm>
          <a:prstGeom prst="rect">
            <a:avLst/>
          </a:prstGeom>
          <a:noFill/>
        </p:spPr>
        <p:txBody>
          <a:bodyPr wrap="square">
            <a:spAutoFit/>
          </a:bodyPr>
          <a:lstStyle/>
          <a:p>
            <a:pPr>
              <a:lnSpc>
                <a:spcPct val="150000"/>
              </a:lnSpc>
            </a:pPr>
            <a:r>
              <a:rPr lang="zh-CN" altLang="en-US" b="1" dirty="0">
                <a:solidFill>
                  <a:srgbClr val="FF0000"/>
                </a:solidFill>
              </a:rPr>
              <a:t>       目前这种检测方法在本校实现难度较高，因此选择与斑马鱼同目、又易于观察的玻璃灯鱼。</a:t>
            </a:r>
            <a:endParaRPr lang="zh-CN" altLang="en-US" b="1" dirty="0">
              <a:solidFill>
                <a:srgbClr val="FF0000"/>
              </a:solidFill>
            </a:endParaRPr>
          </a:p>
        </p:txBody>
      </p:sp>
      <p:sp>
        <p:nvSpPr>
          <p:cNvPr id="8" name="箭头: 右弧形 7">
            <a:hlinkClick r:id="rId1" action="ppaction://hlinksldjump"/>
          </p:cNvPr>
          <p:cNvSpPr/>
          <p:nvPr/>
        </p:nvSpPr>
        <p:spPr>
          <a:xfrm>
            <a:off x="7956235" y="4371875"/>
            <a:ext cx="216015" cy="28982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3"/>
            <p:custDataLst>
              <p:tags r:id="rId1"/>
            </p:custDataLst>
          </p:nvPr>
        </p:nvSpPr>
        <p:spPr>
          <a:xfrm>
            <a:off x="899478" y="2139077"/>
            <a:ext cx="3269933" cy="879158"/>
          </a:xfrm>
        </p:spPr>
        <p:txBody>
          <a:bodyPr/>
          <a:lstStyle/>
          <a:p>
            <a:r>
              <a:rPr lang="zh-CN" altLang="en-US">
                <a:solidFill>
                  <a:schemeClr val="accent1">
                    <a:lumMod val="75000"/>
                  </a:schemeClr>
                </a:solidFill>
              </a:rPr>
              <a:t>谢谢聆听</a:t>
            </a:r>
            <a:endParaRPr lang="zh-CN" altLang="en-US">
              <a:solidFill>
                <a:schemeClr val="accent1">
                  <a:lumMod val="75000"/>
                </a:schemeClr>
              </a:solidFill>
            </a:endParaRPr>
          </a:p>
        </p:txBody>
      </p:sp>
    </p:spTree>
    <p:custDataLst>
      <p:tags r:id="rId2"/>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2987890" y="2235687"/>
            <a:ext cx="3168220" cy="2376166"/>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1460" y="2211358"/>
            <a:ext cx="3168221" cy="2376166"/>
          </a:xfrm>
          <a:prstGeom prst="rect">
            <a:avLst/>
          </a:prstGeom>
        </p:spPr>
      </p:pic>
      <p:grpSp>
        <p:nvGrpSpPr>
          <p:cNvPr id="6" name="组合 5"/>
          <p:cNvGrpSpPr/>
          <p:nvPr/>
        </p:nvGrpSpPr>
        <p:grpSpPr>
          <a:xfrm>
            <a:off x="1381125" y="-236445"/>
            <a:ext cx="6381750" cy="1906270"/>
            <a:chOff x="1259770" y="-153375"/>
            <a:chExt cx="6381750" cy="1906270"/>
          </a:xfrm>
        </p:grpSpPr>
        <p:grpSp>
          <p:nvGrpSpPr>
            <p:cNvPr id="7" name="组合 6"/>
            <p:cNvGrpSpPr/>
            <p:nvPr/>
          </p:nvGrpSpPr>
          <p:grpSpPr>
            <a:xfrm>
              <a:off x="1259770" y="-153375"/>
              <a:ext cx="6381750" cy="1906270"/>
              <a:chOff x="2809875" y="1819887"/>
              <a:chExt cx="6572250" cy="3298458"/>
            </a:xfrm>
          </p:grpSpPr>
          <p:sp>
            <p:nvSpPr>
              <p:cNvPr id="9" name="任意多边形 3"/>
              <p:cNvSpPr/>
              <p:nvPr>
                <p:custDataLst>
                  <p:tags r:id="rId3"/>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1" name="图片 10"/>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8" name="文本框 18"/>
            <p:cNvSpPr txBox="1"/>
            <p:nvPr>
              <p:custDataLst>
                <p:tags r:id="rId8"/>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1/</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实验教学背景</a:t>
              </a:r>
              <a:endParaRPr lang="zh-CN" altLang="en-US" sz="36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sp>
        <p:nvSpPr>
          <p:cNvPr id="12" name="关于我们"/>
          <p:cNvSpPr/>
          <p:nvPr>
            <p:custDataLst>
              <p:tags r:id="rId9"/>
            </p:custDataLst>
          </p:nvPr>
        </p:nvSpPr>
        <p:spPr>
          <a:xfrm>
            <a:off x="395710" y="1216376"/>
            <a:ext cx="4692879" cy="521970"/>
          </a:xfrm>
          <a:prstGeom prst="rect">
            <a:avLst/>
          </a:prstGeom>
        </p:spPr>
        <p:txBody>
          <a:bodyPr wrap="square">
            <a:spAutoFit/>
          </a:bodyPr>
          <a:lstStyle/>
          <a:p>
            <a:r>
              <a:rPr lang="en-US" altLang="zh-CN"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1.1 </a:t>
            </a: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教材分析</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endParaRPr>
          </a:p>
        </p:txBody>
      </p:sp>
      <p:sp>
        <p:nvSpPr>
          <p:cNvPr id="14" name="文本框 13"/>
          <p:cNvSpPr txBox="1"/>
          <p:nvPr/>
        </p:nvSpPr>
        <p:spPr>
          <a:xfrm>
            <a:off x="6030346" y="1743448"/>
            <a:ext cx="2816907" cy="3139321"/>
          </a:xfrm>
          <a:prstGeom prst="rect">
            <a:avLst/>
          </a:prstGeom>
          <a:noFill/>
        </p:spPr>
        <p:txBody>
          <a:bodyPr wrap="square">
            <a:spAutoFit/>
          </a:bodyPr>
          <a:lstStyle/>
          <a:p>
            <a:r>
              <a:rPr lang="zh-CN" altLang="en-US" dirty="0"/>
              <a:t>       本节内容采用苏教版八年级下册第</a:t>
            </a:r>
            <a:r>
              <a:rPr lang="en-US" altLang="zh-CN" dirty="0"/>
              <a:t>10</a:t>
            </a:r>
            <a:r>
              <a:rPr lang="zh-CN" altLang="en-US" dirty="0"/>
              <a:t>单元健康地生活中的第</a:t>
            </a:r>
            <a:r>
              <a:rPr lang="en-US" altLang="zh-CN" dirty="0"/>
              <a:t>26</a:t>
            </a:r>
            <a:r>
              <a:rPr lang="zh-CN" altLang="en-US" dirty="0"/>
              <a:t>章第</a:t>
            </a:r>
            <a:r>
              <a:rPr lang="en-US" altLang="zh-CN" dirty="0"/>
              <a:t>1</a:t>
            </a:r>
            <a:r>
              <a:rPr lang="zh-CN" altLang="en-US" dirty="0"/>
              <a:t>节内容</a:t>
            </a:r>
            <a:r>
              <a:rPr lang="en-US" altLang="zh-CN" dirty="0"/>
              <a:t>《</a:t>
            </a:r>
            <a:r>
              <a:rPr lang="zh-CN" altLang="en-US" dirty="0"/>
              <a:t>远离烟酒</a:t>
            </a:r>
            <a:r>
              <a:rPr lang="en-US" altLang="zh-CN" dirty="0"/>
              <a:t>》</a:t>
            </a:r>
            <a:r>
              <a:rPr lang="zh-CN" altLang="en-US" dirty="0"/>
              <a:t>中的探究实验。本节内容承接第</a:t>
            </a:r>
            <a:r>
              <a:rPr lang="en-US" altLang="zh-CN" dirty="0"/>
              <a:t>25</a:t>
            </a:r>
            <a:r>
              <a:rPr lang="zh-CN" altLang="en-US" dirty="0"/>
              <a:t>章，在第二节</a:t>
            </a:r>
            <a:r>
              <a:rPr lang="en-US" altLang="zh-CN" dirty="0"/>
              <a:t>《</a:t>
            </a:r>
            <a:r>
              <a:rPr lang="zh-CN" altLang="en-US" dirty="0"/>
              <a:t>威胁健康的主要疾病</a:t>
            </a:r>
            <a:r>
              <a:rPr lang="en-US" altLang="zh-CN" dirty="0"/>
              <a:t>》</a:t>
            </a:r>
            <a:r>
              <a:rPr lang="zh-CN" altLang="en-US" dirty="0"/>
              <a:t>时学生已经初步认识到烟酒对健康有威胁，转而自然顺延到探究烟酒如何对健康产生危害。</a:t>
            </a:r>
            <a:endParaRPr lang="en-US" altLang="zh-CN"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3" name="组合 2"/>
          <p:cNvGrpSpPr/>
          <p:nvPr/>
        </p:nvGrpSpPr>
        <p:grpSpPr>
          <a:xfrm>
            <a:off x="1259770" y="-153375"/>
            <a:ext cx="6381750" cy="1906270"/>
            <a:chOff x="1259770" y="-153375"/>
            <a:chExt cx="6381750" cy="1906270"/>
          </a:xfrm>
        </p:grpSpPr>
        <p:grpSp>
          <p:nvGrpSpPr>
            <p:cNvPr id="14" name="组合 13"/>
            <p:cNvGrpSpPr/>
            <p:nvPr/>
          </p:nvGrpSpPr>
          <p:grpSpPr>
            <a:xfrm>
              <a:off x="1259770" y="-153375"/>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1/</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实验教学背景</a:t>
              </a:r>
              <a:endParaRPr lang="zh-CN" altLang="en-US" sz="36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sp>
        <p:nvSpPr>
          <p:cNvPr id="89" name="关于我们"/>
          <p:cNvSpPr/>
          <p:nvPr>
            <p:custDataLst>
              <p:tags r:id="rId12"/>
            </p:custDataLst>
          </p:nvPr>
        </p:nvSpPr>
        <p:spPr>
          <a:xfrm>
            <a:off x="424144" y="1389534"/>
            <a:ext cx="4692879" cy="521970"/>
          </a:xfrm>
          <a:prstGeom prst="rect">
            <a:avLst/>
          </a:prstGeom>
        </p:spPr>
        <p:txBody>
          <a:bodyPr wrap="square">
            <a:spAutoFit/>
          </a:bodyPr>
          <a:lstStyle/>
          <a:p>
            <a:r>
              <a:rPr lang="en-US" altLang="zh-CN"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1.1 </a:t>
            </a: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教材分析</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611724" y="1911504"/>
            <a:ext cx="7992555" cy="2308324"/>
          </a:xfrm>
          <a:prstGeom prst="rect">
            <a:avLst/>
          </a:prstGeom>
          <a:noFill/>
        </p:spPr>
        <p:txBody>
          <a:bodyPr wrap="square" rtlCol="0">
            <a:spAutoFit/>
          </a:bodyPr>
          <a:lstStyle/>
          <a:p>
            <a:r>
              <a:rPr lang="zh-CN" altLang="en-US" dirty="0"/>
              <a:t>       本节内容旨在通过探究活动让学生认识到生活习惯与行为选择能够影响人体健康，从而自觉的做到拒绝饮酒，引导学生养成良好的生活行为习惯，增强机体健康，具备正确的健康意识，并具备一定的责任担当，主动的向身边人宣传烟酒的危害。</a:t>
            </a:r>
            <a:endParaRPr lang="en-US" altLang="zh-CN" dirty="0"/>
          </a:p>
          <a:p>
            <a:r>
              <a:rPr lang="zh-CN" altLang="en-US" dirty="0"/>
              <a:t>       探究</a:t>
            </a:r>
            <a:r>
              <a:rPr lang="en-US" altLang="zh-CN" dirty="0"/>
              <a:t>《</a:t>
            </a:r>
            <a:r>
              <a:rPr lang="zh-CN" altLang="en-US" dirty="0"/>
              <a:t>酒精对心率的影响</a:t>
            </a:r>
            <a:r>
              <a:rPr lang="en-US" altLang="zh-CN" dirty="0"/>
              <a:t>》</a:t>
            </a:r>
            <a:r>
              <a:rPr lang="zh-CN" altLang="en-US" dirty="0"/>
              <a:t>实验展开，旨在让学生在活动过程中学习探究实验的一般流程、体会如何按照实验原则设计实验，形成理性的思维逻辑；同时学会最基本的数据测量、数据分析等技能。</a:t>
            </a:r>
            <a:endParaRPr lang="en-US" altLang="zh-CN" dirty="0"/>
          </a:p>
          <a:p>
            <a:r>
              <a:rPr lang="zh-CN" altLang="en-US" dirty="0"/>
              <a:t>  </a:t>
            </a:r>
            <a:endParaRPr lang="zh-CN" altLang="en-US" dirty="0"/>
          </a:p>
        </p:txBody>
      </p:sp>
    </p:spTree>
    <p:custDataLst>
      <p:tags r:id="rId13"/>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78890" y="-97155"/>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1/</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实验教学背景</a:t>
            </a:r>
            <a:endParaRPr lang="zh-CN" altLang="en-US" sz="36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6" name="关于我们"/>
          <p:cNvSpPr/>
          <p:nvPr>
            <p:custDataLst>
              <p:tags r:id="rId12"/>
            </p:custDataLst>
          </p:nvPr>
        </p:nvSpPr>
        <p:spPr>
          <a:xfrm>
            <a:off x="390099" y="1257008"/>
            <a:ext cx="4692879" cy="521970"/>
          </a:xfrm>
          <a:prstGeom prst="rect">
            <a:avLst/>
          </a:prstGeom>
        </p:spPr>
        <p:txBody>
          <a:bodyPr wrap="square">
            <a:spAutoFit/>
          </a:bodyPr>
          <a:lstStyle/>
          <a:p>
            <a:r>
              <a:rPr lang="en-US" altLang="zh-CN"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1.2 </a:t>
            </a: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rPr>
              <a:t>学情分析</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611725" y="1879921"/>
            <a:ext cx="7200500" cy="3139321"/>
          </a:xfrm>
          <a:prstGeom prst="rect">
            <a:avLst/>
          </a:prstGeom>
          <a:noFill/>
        </p:spPr>
        <p:txBody>
          <a:bodyPr wrap="square" rtlCol="0">
            <a:spAutoFit/>
          </a:bodyPr>
          <a:lstStyle/>
          <a:p>
            <a:r>
              <a:rPr lang="zh-CN" altLang="en-US" dirty="0"/>
              <a:t>       初二的学生已经脱离儿童、青少年的心态，处于向成年人转变的重要时期，对成年人的一些生活行为有极大的好奇心和模仿心理，觉得饮酒、吸烟之后就是成年人的象征。在此时基于健康生活方式选择的问题进行实验探究，及时的引领学生养成健康的生活习惯，做到珍爱生命显得极为重要。</a:t>
            </a:r>
            <a:endParaRPr lang="en-US" altLang="zh-CN" dirty="0"/>
          </a:p>
          <a:p>
            <a:r>
              <a:rPr lang="en-US" altLang="zh-CN" dirty="0"/>
              <a:t>        </a:t>
            </a:r>
            <a:r>
              <a:rPr lang="zh-CN" altLang="en-US" dirty="0"/>
              <a:t>学生在日常生活中对酒比较熟悉，但是酒究竟对人体有没有危害实际上没有清晰的认知，甚至不以为意，因为喝酒的人很多，有些人或者广告都在宣扬喝酒有助于调节情绪，促进血液循环，特别是国人有泡药酒、过年自制酿酒的习惯。</a:t>
            </a:r>
            <a:endParaRPr lang="en-US" altLang="zh-CN" dirty="0"/>
          </a:p>
          <a:p>
            <a:r>
              <a:rPr lang="en-US" altLang="zh-CN" dirty="0"/>
              <a:t>        </a:t>
            </a:r>
            <a:endParaRPr lang="en-US" altLang="zh-CN" dirty="0"/>
          </a:p>
          <a:p>
            <a:r>
              <a:rPr lang="zh-CN" altLang="en-US" dirty="0"/>
              <a:t>  </a:t>
            </a:r>
            <a:endParaRPr lang="zh-CN" altLang="en-US" dirty="0"/>
          </a:p>
        </p:txBody>
      </p:sp>
    </p:spTree>
    <p:custDataLst>
      <p:tags r:id="rId13"/>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srcRect l="-202" t="7997" r="855" b="34673"/>
          <a:stretch>
            <a:fillRect/>
          </a:stretch>
        </p:blipFill>
        <p:spPr>
          <a:xfrm>
            <a:off x="110780" y="2109800"/>
            <a:ext cx="8892128" cy="2975280"/>
          </a:xfrm>
          <a:prstGeom prst="rect">
            <a:avLst/>
          </a:prstGeom>
        </p:spPr>
      </p:pic>
      <p:grpSp>
        <p:nvGrpSpPr>
          <p:cNvPr id="8" name="组合 7"/>
          <p:cNvGrpSpPr/>
          <p:nvPr userDrawn="1">
            <p:custDataLst>
              <p:tags r:id="rId2"/>
            </p:custDataLst>
          </p:nvPr>
        </p:nvGrpSpPr>
        <p:grpSpPr>
          <a:xfrm>
            <a:off x="114620" y="78581"/>
            <a:ext cx="8925795" cy="201335"/>
            <a:chOff x="152827" y="104775"/>
            <a:chExt cx="11901060" cy="268446"/>
          </a:xfrm>
        </p:grpSpPr>
        <p:sp>
          <p:nvSpPr>
            <p:cNvPr id="9" name="等腰三角形 8"/>
            <p:cNvSpPr/>
            <p:nvPr userDrawn="1">
              <p:custDataLst>
                <p:tags r:id="rId3"/>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4"/>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5"/>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6"/>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187765" y="-149136"/>
            <a:ext cx="6381750" cy="1906270"/>
            <a:chOff x="2809875" y="1819887"/>
            <a:chExt cx="6572250" cy="3298458"/>
          </a:xfrm>
        </p:grpSpPr>
        <p:sp>
          <p:nvSpPr>
            <p:cNvPr id="4" name="任意多边形 3"/>
            <p:cNvSpPr/>
            <p:nvPr>
              <p:custDataLst>
                <p:tags r:id="rId7"/>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2"/>
            </p:custDataLst>
          </p:nvPr>
        </p:nvSpPr>
        <p:spPr>
          <a:xfrm>
            <a:off x="2700096" y="411303"/>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2/</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实验器材</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1758448" y="1332220"/>
            <a:ext cx="1224085" cy="369332"/>
          </a:xfrm>
          <a:prstGeom prst="rect">
            <a:avLst/>
          </a:prstGeom>
          <a:noFill/>
        </p:spPr>
        <p:txBody>
          <a:bodyPr wrap="square" rtlCol="0">
            <a:spAutoFit/>
          </a:bodyPr>
          <a:lstStyle/>
          <a:p>
            <a:r>
              <a:rPr lang="zh-CN" altLang="en-US" b="1" dirty="0">
                <a:solidFill>
                  <a:srgbClr val="FF0000"/>
                </a:solidFill>
              </a:rPr>
              <a:t>清水</a:t>
            </a:r>
            <a:endParaRPr lang="zh-CN" altLang="en-US" b="1" dirty="0">
              <a:solidFill>
                <a:srgbClr val="FF0000"/>
              </a:solidFill>
            </a:endParaRPr>
          </a:p>
        </p:txBody>
      </p:sp>
      <p:sp>
        <p:nvSpPr>
          <p:cNvPr id="3" name="文本框 2"/>
          <p:cNvSpPr txBox="1"/>
          <p:nvPr/>
        </p:nvSpPr>
        <p:spPr>
          <a:xfrm>
            <a:off x="5081610" y="1334791"/>
            <a:ext cx="1224085" cy="369332"/>
          </a:xfrm>
          <a:prstGeom prst="rect">
            <a:avLst/>
          </a:prstGeom>
          <a:noFill/>
        </p:spPr>
        <p:txBody>
          <a:bodyPr wrap="square" rtlCol="0">
            <a:spAutoFit/>
          </a:bodyPr>
          <a:lstStyle/>
          <a:p>
            <a:r>
              <a:rPr lang="zh-CN" altLang="en-US" b="1" dirty="0">
                <a:solidFill>
                  <a:srgbClr val="FF0000"/>
                </a:solidFill>
              </a:rPr>
              <a:t>量筒</a:t>
            </a:r>
            <a:endParaRPr lang="zh-CN" altLang="en-US" b="1" dirty="0">
              <a:solidFill>
                <a:srgbClr val="FF0000"/>
              </a:solidFill>
            </a:endParaRPr>
          </a:p>
        </p:txBody>
      </p:sp>
      <p:sp>
        <p:nvSpPr>
          <p:cNvPr id="5" name="文本框 4"/>
          <p:cNvSpPr txBox="1"/>
          <p:nvPr/>
        </p:nvSpPr>
        <p:spPr>
          <a:xfrm>
            <a:off x="5868090" y="1339360"/>
            <a:ext cx="1224085" cy="369332"/>
          </a:xfrm>
          <a:prstGeom prst="rect">
            <a:avLst/>
          </a:prstGeom>
          <a:noFill/>
        </p:spPr>
        <p:txBody>
          <a:bodyPr wrap="square" rtlCol="0">
            <a:spAutoFit/>
          </a:bodyPr>
          <a:lstStyle/>
          <a:p>
            <a:r>
              <a:rPr lang="zh-CN" altLang="en-US" b="1" dirty="0">
                <a:solidFill>
                  <a:srgbClr val="FF0000"/>
                </a:solidFill>
              </a:rPr>
              <a:t>滴管</a:t>
            </a:r>
            <a:endParaRPr lang="zh-CN" altLang="en-US" b="1" dirty="0">
              <a:solidFill>
                <a:srgbClr val="FF0000"/>
              </a:solidFill>
            </a:endParaRPr>
          </a:p>
        </p:txBody>
      </p:sp>
      <p:sp>
        <p:nvSpPr>
          <p:cNvPr id="6" name="文本框 5"/>
          <p:cNvSpPr txBox="1"/>
          <p:nvPr/>
        </p:nvSpPr>
        <p:spPr>
          <a:xfrm>
            <a:off x="403207" y="1333252"/>
            <a:ext cx="1224085" cy="368300"/>
          </a:xfrm>
          <a:prstGeom prst="rect">
            <a:avLst/>
          </a:prstGeom>
          <a:noFill/>
        </p:spPr>
        <p:txBody>
          <a:bodyPr wrap="square" rtlCol="0">
            <a:spAutoFit/>
          </a:bodyPr>
          <a:lstStyle/>
          <a:p>
            <a:r>
              <a:rPr lang="en-US" altLang="zh-CN" b="1" dirty="0">
                <a:solidFill>
                  <a:srgbClr val="FF0000"/>
                </a:solidFill>
              </a:rPr>
              <a:t>75%</a:t>
            </a:r>
            <a:r>
              <a:rPr lang="zh-CN" altLang="en-US" b="1" dirty="0">
                <a:solidFill>
                  <a:srgbClr val="FF0000"/>
                </a:solidFill>
              </a:rPr>
              <a:t>酒精</a:t>
            </a:r>
            <a:endParaRPr lang="zh-CN" altLang="en-US" b="1" dirty="0">
              <a:solidFill>
                <a:srgbClr val="FF0000"/>
              </a:solidFill>
            </a:endParaRPr>
          </a:p>
        </p:txBody>
      </p:sp>
      <p:sp>
        <p:nvSpPr>
          <p:cNvPr id="16" name="文本框 15"/>
          <p:cNvSpPr txBox="1"/>
          <p:nvPr/>
        </p:nvSpPr>
        <p:spPr>
          <a:xfrm>
            <a:off x="4226486" y="1339360"/>
            <a:ext cx="1224085" cy="369332"/>
          </a:xfrm>
          <a:prstGeom prst="rect">
            <a:avLst/>
          </a:prstGeom>
          <a:noFill/>
        </p:spPr>
        <p:txBody>
          <a:bodyPr wrap="square" rtlCol="0">
            <a:spAutoFit/>
          </a:bodyPr>
          <a:lstStyle/>
          <a:p>
            <a:r>
              <a:rPr lang="zh-CN" altLang="en-US" b="1" dirty="0">
                <a:solidFill>
                  <a:srgbClr val="FF0000"/>
                </a:solidFill>
              </a:rPr>
              <a:t>烧杯</a:t>
            </a:r>
            <a:r>
              <a:rPr lang="zh-CN" altLang="en-US" dirty="0"/>
              <a:t> </a:t>
            </a:r>
            <a:endParaRPr lang="zh-CN" altLang="en-US" dirty="0"/>
          </a:p>
        </p:txBody>
      </p:sp>
      <p:sp>
        <p:nvSpPr>
          <p:cNvPr id="17" name="文本框 16"/>
          <p:cNvSpPr txBox="1"/>
          <p:nvPr/>
        </p:nvSpPr>
        <p:spPr>
          <a:xfrm>
            <a:off x="6594213" y="1336824"/>
            <a:ext cx="1224085" cy="369332"/>
          </a:xfrm>
          <a:prstGeom prst="rect">
            <a:avLst/>
          </a:prstGeom>
          <a:noFill/>
        </p:spPr>
        <p:txBody>
          <a:bodyPr wrap="square" rtlCol="0">
            <a:spAutoFit/>
          </a:bodyPr>
          <a:lstStyle/>
          <a:p>
            <a:r>
              <a:rPr lang="zh-CN" altLang="en-US" b="1" dirty="0">
                <a:solidFill>
                  <a:srgbClr val="FF0000"/>
                </a:solidFill>
              </a:rPr>
              <a:t>培养皿</a:t>
            </a:r>
            <a:endParaRPr lang="zh-CN" altLang="en-US" b="1" dirty="0">
              <a:solidFill>
                <a:srgbClr val="FF0000"/>
              </a:solidFill>
            </a:endParaRPr>
          </a:p>
        </p:txBody>
      </p:sp>
      <p:sp>
        <p:nvSpPr>
          <p:cNvPr id="18" name="文本框 17"/>
          <p:cNvSpPr txBox="1"/>
          <p:nvPr/>
        </p:nvSpPr>
        <p:spPr>
          <a:xfrm>
            <a:off x="370785" y="1780873"/>
            <a:ext cx="1224085" cy="369332"/>
          </a:xfrm>
          <a:prstGeom prst="rect">
            <a:avLst/>
          </a:prstGeom>
          <a:noFill/>
        </p:spPr>
        <p:txBody>
          <a:bodyPr wrap="square" rtlCol="0">
            <a:spAutoFit/>
          </a:bodyPr>
          <a:lstStyle/>
          <a:p>
            <a:r>
              <a:rPr lang="zh-CN" altLang="en-US" b="1" dirty="0">
                <a:solidFill>
                  <a:srgbClr val="FF0000"/>
                </a:solidFill>
              </a:rPr>
              <a:t>放大镜</a:t>
            </a:r>
            <a:endParaRPr lang="zh-CN" altLang="en-US" b="1" dirty="0">
              <a:solidFill>
                <a:srgbClr val="FF0000"/>
              </a:solidFill>
            </a:endParaRPr>
          </a:p>
        </p:txBody>
      </p:sp>
      <p:sp>
        <p:nvSpPr>
          <p:cNvPr id="19" name="文本框 18"/>
          <p:cNvSpPr txBox="1"/>
          <p:nvPr/>
        </p:nvSpPr>
        <p:spPr>
          <a:xfrm>
            <a:off x="1732755" y="1780873"/>
            <a:ext cx="1224085" cy="369332"/>
          </a:xfrm>
          <a:prstGeom prst="rect">
            <a:avLst/>
          </a:prstGeom>
          <a:noFill/>
        </p:spPr>
        <p:txBody>
          <a:bodyPr wrap="square" rtlCol="0">
            <a:spAutoFit/>
          </a:bodyPr>
          <a:lstStyle/>
          <a:p>
            <a:r>
              <a:rPr lang="zh-CN" altLang="en-US" b="1" dirty="0">
                <a:solidFill>
                  <a:srgbClr val="FF0000"/>
                </a:solidFill>
              </a:rPr>
              <a:t>手机</a:t>
            </a:r>
            <a:endParaRPr lang="zh-CN" altLang="en-US" b="1" dirty="0">
              <a:solidFill>
                <a:srgbClr val="FF0000"/>
              </a:solidFill>
            </a:endParaRPr>
          </a:p>
        </p:txBody>
      </p:sp>
      <p:sp>
        <p:nvSpPr>
          <p:cNvPr id="20" name="文本框 19"/>
          <p:cNvSpPr txBox="1"/>
          <p:nvPr/>
        </p:nvSpPr>
        <p:spPr>
          <a:xfrm>
            <a:off x="6948165" y="1770388"/>
            <a:ext cx="1224085" cy="369332"/>
          </a:xfrm>
          <a:prstGeom prst="rect">
            <a:avLst/>
          </a:prstGeom>
          <a:noFill/>
        </p:spPr>
        <p:txBody>
          <a:bodyPr wrap="square" rtlCol="0">
            <a:spAutoFit/>
          </a:bodyPr>
          <a:lstStyle/>
          <a:p>
            <a:r>
              <a:rPr lang="zh-CN" altLang="en-US" b="1" dirty="0">
                <a:solidFill>
                  <a:srgbClr val="FF0000"/>
                </a:solidFill>
              </a:rPr>
              <a:t>标签纸</a:t>
            </a:r>
            <a:endParaRPr lang="zh-CN" altLang="en-US" b="1" dirty="0">
              <a:solidFill>
                <a:srgbClr val="FF0000"/>
              </a:solidFill>
            </a:endParaRPr>
          </a:p>
        </p:txBody>
      </p:sp>
      <p:sp>
        <p:nvSpPr>
          <p:cNvPr id="21" name="文本框 20"/>
          <p:cNvSpPr txBox="1"/>
          <p:nvPr/>
        </p:nvSpPr>
        <p:spPr>
          <a:xfrm>
            <a:off x="2662470" y="1784517"/>
            <a:ext cx="1224085" cy="369332"/>
          </a:xfrm>
          <a:prstGeom prst="rect">
            <a:avLst/>
          </a:prstGeom>
          <a:noFill/>
        </p:spPr>
        <p:txBody>
          <a:bodyPr wrap="square" rtlCol="0">
            <a:spAutoFit/>
          </a:bodyPr>
          <a:lstStyle/>
          <a:p>
            <a:r>
              <a:rPr lang="zh-CN" altLang="en-US" b="1" dirty="0">
                <a:solidFill>
                  <a:srgbClr val="FF0000"/>
                </a:solidFill>
              </a:rPr>
              <a:t>捞鱼网</a:t>
            </a:r>
            <a:endParaRPr lang="zh-CN" altLang="en-US" b="1" dirty="0">
              <a:solidFill>
                <a:srgbClr val="FF0000"/>
              </a:solidFill>
            </a:endParaRPr>
          </a:p>
        </p:txBody>
      </p:sp>
      <p:sp>
        <p:nvSpPr>
          <p:cNvPr id="22" name="文本框 21"/>
          <p:cNvSpPr txBox="1"/>
          <p:nvPr/>
        </p:nvSpPr>
        <p:spPr>
          <a:xfrm>
            <a:off x="7569515" y="1309168"/>
            <a:ext cx="1224085" cy="369332"/>
          </a:xfrm>
          <a:prstGeom prst="rect">
            <a:avLst/>
          </a:prstGeom>
          <a:noFill/>
        </p:spPr>
        <p:txBody>
          <a:bodyPr wrap="square" rtlCol="0">
            <a:spAutoFit/>
          </a:bodyPr>
          <a:lstStyle/>
          <a:p>
            <a:r>
              <a:rPr lang="zh-CN" altLang="en-US" b="1" dirty="0">
                <a:solidFill>
                  <a:srgbClr val="FF0000"/>
                </a:solidFill>
              </a:rPr>
              <a:t>载玻片</a:t>
            </a:r>
            <a:endParaRPr lang="zh-CN" altLang="en-US" b="1" dirty="0">
              <a:solidFill>
                <a:srgbClr val="FF0000"/>
              </a:solidFill>
            </a:endParaRPr>
          </a:p>
        </p:txBody>
      </p:sp>
      <p:sp>
        <p:nvSpPr>
          <p:cNvPr id="23" name="文本框 22"/>
          <p:cNvSpPr txBox="1"/>
          <p:nvPr/>
        </p:nvSpPr>
        <p:spPr>
          <a:xfrm>
            <a:off x="5796085" y="1779695"/>
            <a:ext cx="1224085" cy="369332"/>
          </a:xfrm>
          <a:prstGeom prst="rect">
            <a:avLst/>
          </a:prstGeom>
          <a:noFill/>
        </p:spPr>
        <p:txBody>
          <a:bodyPr wrap="square" rtlCol="0">
            <a:spAutoFit/>
          </a:bodyPr>
          <a:lstStyle/>
          <a:p>
            <a:r>
              <a:rPr lang="zh-CN" altLang="en-US" b="1" dirty="0">
                <a:solidFill>
                  <a:srgbClr val="FF0000"/>
                </a:solidFill>
              </a:rPr>
              <a:t>吸水纸</a:t>
            </a:r>
            <a:endParaRPr lang="zh-CN" altLang="en-US" b="1" dirty="0">
              <a:solidFill>
                <a:srgbClr val="FF0000"/>
              </a:solidFill>
            </a:endParaRPr>
          </a:p>
        </p:txBody>
      </p:sp>
      <p:sp>
        <p:nvSpPr>
          <p:cNvPr id="24" name="文本框 23"/>
          <p:cNvSpPr txBox="1"/>
          <p:nvPr/>
        </p:nvSpPr>
        <p:spPr>
          <a:xfrm>
            <a:off x="2688620" y="1337509"/>
            <a:ext cx="1440100" cy="369332"/>
          </a:xfrm>
          <a:prstGeom prst="rect">
            <a:avLst/>
          </a:prstGeom>
          <a:noFill/>
        </p:spPr>
        <p:txBody>
          <a:bodyPr wrap="square" rtlCol="0">
            <a:spAutoFit/>
          </a:bodyPr>
          <a:lstStyle/>
          <a:p>
            <a:r>
              <a:rPr lang="zh-CN" altLang="en-US" b="1" dirty="0">
                <a:solidFill>
                  <a:srgbClr val="FF0000"/>
                </a:solidFill>
              </a:rPr>
              <a:t>红肚玻璃鱼</a:t>
            </a:r>
            <a:endParaRPr lang="zh-CN" altLang="en-US" b="1" dirty="0">
              <a:solidFill>
                <a:srgbClr val="FF0000"/>
              </a:solidFill>
            </a:endParaRPr>
          </a:p>
        </p:txBody>
      </p:sp>
      <p:sp>
        <p:nvSpPr>
          <p:cNvPr id="26" name="文本框 25"/>
          <p:cNvSpPr txBox="1"/>
          <p:nvPr/>
        </p:nvSpPr>
        <p:spPr>
          <a:xfrm>
            <a:off x="3923955" y="1763825"/>
            <a:ext cx="1753774" cy="369332"/>
          </a:xfrm>
          <a:prstGeom prst="rect">
            <a:avLst/>
          </a:prstGeom>
          <a:noFill/>
        </p:spPr>
        <p:txBody>
          <a:bodyPr wrap="square" rtlCol="0">
            <a:spAutoFit/>
          </a:bodyPr>
          <a:lstStyle/>
          <a:p>
            <a:r>
              <a:rPr lang="zh-CN" altLang="en-US" b="1" dirty="0">
                <a:solidFill>
                  <a:srgbClr val="FF0000"/>
                </a:solidFill>
              </a:rPr>
              <a:t>手机固定支架</a:t>
            </a:r>
            <a:endParaRPr lang="zh-CN" altLang="en-US" b="1" dirty="0">
              <a:solidFill>
                <a:srgbClr val="FF0000"/>
              </a:solidFill>
            </a:endParaRPr>
          </a:p>
        </p:txBody>
      </p:sp>
    </p:spTree>
    <p:custDataLst>
      <p:tags r:id="rId13"/>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1436612"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1.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实验材料</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7" y="1491675"/>
            <a:ext cx="1800493" cy="458908"/>
          </a:xfrm>
          <a:prstGeom prst="rect">
            <a:avLst/>
          </a:prstGeom>
          <a:noFill/>
        </p:spPr>
        <p:txBody>
          <a:bodyPr wrap="none" rtlCol="0">
            <a:spAutoFit/>
          </a:bodyPr>
          <a:lstStyle/>
          <a:p>
            <a:pPr>
              <a:lnSpc>
                <a:spcPct val="150000"/>
              </a:lnSpc>
            </a:pPr>
            <a:r>
              <a:rPr lang="zh-CN" altLang="en-US" dirty="0">
                <a:solidFill>
                  <a:schemeClr val="accent1">
                    <a:lumMod val="75000"/>
                  </a:schemeClr>
                </a:solidFill>
                <a:latin typeface="微软雅黑" panose="020B0503020204020204" charset="-122"/>
                <a:ea typeface="微软雅黑" panose="020B0503020204020204" charset="-122"/>
              </a:rPr>
              <a:t>教材选材：水蚤</a:t>
            </a:r>
            <a:endParaRPr lang="zh-CN" altLang="en-US" dirty="0">
              <a:solidFill>
                <a:schemeClr val="accent1">
                  <a:lumMod val="75000"/>
                </a:schemeClr>
              </a:solidFill>
              <a:latin typeface="微软雅黑" panose="020B0503020204020204" charset="-122"/>
              <a:ea typeface="微软雅黑" panose="020B0503020204020204" charset="-122"/>
            </a:endParaRPr>
          </a:p>
        </p:txBody>
      </p:sp>
      <p:sp>
        <p:nvSpPr>
          <p:cNvPr id="5" name="文本框 4"/>
          <p:cNvSpPr txBox="1"/>
          <p:nvPr/>
        </p:nvSpPr>
        <p:spPr>
          <a:xfrm>
            <a:off x="4763627" y="1563680"/>
            <a:ext cx="2723823" cy="458908"/>
          </a:xfrm>
          <a:prstGeom prst="rect">
            <a:avLst/>
          </a:prstGeom>
          <a:noFill/>
        </p:spPr>
        <p:txBody>
          <a:bodyPr wrap="non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本实验选材：红肚玻璃鱼</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78817" y="1851700"/>
            <a:ext cx="3445137" cy="1323439"/>
          </a:xfrm>
          <a:prstGeom prst="rect">
            <a:avLst/>
          </a:prstGeom>
          <a:noFill/>
          <a:ln w="9525">
            <a:noFill/>
          </a:ln>
        </p:spPr>
        <p:txBody>
          <a:bodyPr wrap="square">
            <a:spAutoFit/>
          </a:bodyPr>
          <a:lstStyle/>
          <a:p>
            <a:pPr lvl="0"/>
            <a:r>
              <a:rPr lang="zh-CN" altLang="en-US" sz="1600" dirty="0"/>
              <a:t>优点：</a:t>
            </a:r>
            <a:endParaRPr lang="en-US" altLang="zh-CN" sz="1600" dirty="0"/>
          </a:p>
          <a:p>
            <a:pPr lvl="0"/>
            <a:r>
              <a:rPr lang="en-US" altLang="zh-CN" sz="1600" dirty="0"/>
              <a:t>1.</a:t>
            </a:r>
            <a:r>
              <a:rPr lang="zh-CN" altLang="en-US" sz="1600" dirty="0"/>
              <a:t>材料体积小，易操作。</a:t>
            </a:r>
            <a:endParaRPr lang="en-US" altLang="zh-CN" sz="1600" dirty="0"/>
          </a:p>
          <a:p>
            <a:pPr lvl="0"/>
            <a:r>
              <a:rPr lang="en-US" altLang="zh-CN" sz="1600" dirty="0"/>
              <a:t>2.</a:t>
            </a:r>
            <a:r>
              <a:rPr lang="zh-CN" altLang="en-US" sz="1600" dirty="0"/>
              <a:t>显微镜下身体透明，易观察。</a:t>
            </a:r>
            <a:endParaRPr lang="en-US" altLang="zh-CN" sz="1600" dirty="0"/>
          </a:p>
          <a:p>
            <a:pPr lvl="0"/>
            <a:r>
              <a:rPr lang="en-US" altLang="zh-CN" sz="1600" dirty="0"/>
              <a:t>3.</a:t>
            </a:r>
            <a:r>
              <a:rPr lang="zh-CN" altLang="en-US" sz="1600" dirty="0"/>
              <a:t>可以在盖玻片下生存，放回水域也鲜少受损害现象。</a:t>
            </a:r>
            <a:endParaRPr lang="en-US" altLang="zh-CN" sz="1600" dirty="0"/>
          </a:p>
        </p:txBody>
      </p:sp>
      <p:sp>
        <p:nvSpPr>
          <p:cNvPr id="16" name="文本框 15"/>
          <p:cNvSpPr txBox="1"/>
          <p:nvPr/>
        </p:nvSpPr>
        <p:spPr>
          <a:xfrm>
            <a:off x="453291" y="3075785"/>
            <a:ext cx="4190713" cy="2308324"/>
          </a:xfrm>
          <a:prstGeom prst="rect">
            <a:avLst/>
          </a:prstGeom>
          <a:noFill/>
          <a:ln w="9525">
            <a:noFill/>
          </a:ln>
        </p:spPr>
        <p:txBody>
          <a:bodyPr wrap="square">
            <a:spAutoFit/>
          </a:bodyPr>
          <a:lstStyle/>
          <a:p>
            <a:pPr lvl="0"/>
            <a:r>
              <a:rPr lang="zh-CN" altLang="en-US" b="1" dirty="0"/>
              <a:t>缺点：</a:t>
            </a:r>
            <a:endParaRPr lang="en-US" altLang="zh-CN" b="1" dirty="0"/>
          </a:p>
          <a:p>
            <a:pPr lvl="0"/>
            <a:r>
              <a:rPr lang="en-US" altLang="zh-CN" b="1" dirty="0"/>
              <a:t>1.</a:t>
            </a:r>
            <a:r>
              <a:rPr lang="zh-CN" altLang="en-US" b="1" dirty="0"/>
              <a:t>心跳过快，不利于计数。</a:t>
            </a:r>
            <a:endParaRPr lang="en-US" altLang="zh-CN" b="1" dirty="0"/>
          </a:p>
          <a:p>
            <a:pPr lvl="0"/>
            <a:r>
              <a:rPr lang="en-US" altLang="zh-CN" b="1" dirty="0"/>
              <a:t>2.</a:t>
            </a:r>
            <a:r>
              <a:rPr lang="zh-CN" altLang="en-US" b="1" dirty="0"/>
              <a:t>水蚤的心脏很小，又显白色，不容易被学生找到。</a:t>
            </a:r>
            <a:endParaRPr lang="en-US" altLang="zh-CN" b="1" dirty="0"/>
          </a:p>
          <a:p>
            <a:pPr lvl="0"/>
            <a:r>
              <a:rPr lang="en-US" altLang="zh-CN" b="1" dirty="0"/>
              <a:t>3.</a:t>
            </a:r>
            <a:r>
              <a:rPr lang="zh-CN" altLang="en-US" b="1" dirty="0"/>
              <a:t>实际操作过程中易被盖玻片压死。</a:t>
            </a:r>
            <a:endParaRPr lang="en-US" altLang="zh-CN" b="1" dirty="0"/>
          </a:p>
          <a:p>
            <a:pPr lvl="0"/>
            <a:r>
              <a:rPr lang="en-US" altLang="zh-CN" b="1" dirty="0"/>
              <a:t>4.</a:t>
            </a:r>
            <a:r>
              <a:rPr lang="zh-CN" altLang="en-US" b="1" dirty="0"/>
              <a:t>水蚤为节肢动物，心脏结构和血液循环与人体有较大差异，属于开管式循环。</a:t>
            </a:r>
            <a:endParaRPr lang="en-US" altLang="zh-CN" b="1" dirty="0"/>
          </a:p>
        </p:txBody>
      </p:sp>
      <p:sp>
        <p:nvSpPr>
          <p:cNvPr id="17" name="文本框 16"/>
          <p:cNvSpPr txBox="1"/>
          <p:nvPr/>
        </p:nvSpPr>
        <p:spPr>
          <a:xfrm>
            <a:off x="4744437" y="2094113"/>
            <a:ext cx="4092800" cy="1754326"/>
          </a:xfrm>
          <a:prstGeom prst="rect">
            <a:avLst/>
          </a:prstGeom>
          <a:noFill/>
          <a:ln w="9525">
            <a:noFill/>
          </a:ln>
        </p:spPr>
        <p:txBody>
          <a:bodyPr wrap="square">
            <a:spAutoFit/>
          </a:bodyPr>
          <a:lstStyle/>
          <a:p>
            <a:pPr lvl="0"/>
            <a:r>
              <a:rPr lang="zh-CN" altLang="en-US" b="1" dirty="0">
                <a:latin typeface="Arial" panose="020B0604020202020204" pitchFamily="34" charset="0"/>
                <a:ea typeface="宋体" panose="02010600030101010101" pitchFamily="2" charset="-122"/>
              </a:rPr>
              <a:t>优点：</a:t>
            </a:r>
            <a:endParaRPr lang="en-US" altLang="zh-CN" b="1" dirty="0">
              <a:latin typeface="Arial" panose="020B0604020202020204" pitchFamily="34" charset="0"/>
              <a:ea typeface="宋体" panose="02010600030101010101" pitchFamily="2" charset="-122"/>
            </a:endParaRPr>
          </a:p>
          <a:p>
            <a:pPr lvl="0"/>
            <a:r>
              <a:rPr lang="en-US" altLang="zh-CN" b="1" dirty="0"/>
              <a:t>1.</a:t>
            </a:r>
            <a:r>
              <a:rPr lang="zh-CN" altLang="en-US" b="1" dirty="0"/>
              <a:t>材料体长</a:t>
            </a:r>
            <a:r>
              <a:rPr lang="en-US" altLang="zh-CN" b="1" dirty="0"/>
              <a:t>4-5</a:t>
            </a:r>
            <a:r>
              <a:rPr lang="zh-CN" altLang="en-US" b="1" dirty="0"/>
              <a:t>厘米，大小适中。</a:t>
            </a:r>
            <a:endParaRPr lang="en-US" altLang="zh-CN" b="1" dirty="0"/>
          </a:p>
          <a:p>
            <a:pPr lvl="0"/>
            <a:r>
              <a:rPr lang="en-US" altLang="zh-CN" b="1" dirty="0"/>
              <a:t>2.</a:t>
            </a:r>
            <a:r>
              <a:rPr lang="zh-CN" altLang="en-US" b="1" dirty="0"/>
              <a:t>全身透明，肉眼就可以观察到心脏的位置与心率。</a:t>
            </a:r>
            <a:endParaRPr lang="en-US" altLang="zh-CN" b="1" dirty="0"/>
          </a:p>
          <a:p>
            <a:pPr lvl="0"/>
            <a:r>
              <a:rPr lang="en-US" altLang="zh-CN" b="1" dirty="0"/>
              <a:t>3.</a:t>
            </a:r>
            <a:r>
              <a:rPr lang="zh-CN" altLang="en-US" b="1" dirty="0"/>
              <a:t> 与</a:t>
            </a:r>
            <a:r>
              <a:rPr lang="zh-CN" altLang="en-US" b="1" dirty="0">
                <a:hlinkClick r:id="rId12" action="ppaction://hlinksldjump"/>
              </a:rPr>
              <a:t>斑马鱼</a:t>
            </a:r>
            <a:r>
              <a:rPr lang="zh-CN" altLang="en-US" b="1" dirty="0"/>
              <a:t>属于同目物种，斑马鱼的心率在每分钟</a:t>
            </a:r>
            <a:r>
              <a:rPr lang="en-US" altLang="zh-CN" b="1" dirty="0"/>
              <a:t>150</a:t>
            </a:r>
            <a:r>
              <a:rPr lang="zh-CN" altLang="en-US" b="1" dirty="0"/>
              <a:t>左右，易计数。</a:t>
            </a:r>
            <a:endParaRPr lang="en-US" altLang="zh-CN" sz="1600" b="1" dirty="0">
              <a:solidFill>
                <a:srgbClr val="FF0000"/>
              </a:solidFill>
            </a:endParaRPr>
          </a:p>
        </p:txBody>
      </p:sp>
      <p:sp>
        <p:nvSpPr>
          <p:cNvPr id="19" name="文本框 18"/>
          <p:cNvSpPr txBox="1"/>
          <p:nvPr/>
        </p:nvSpPr>
        <p:spPr>
          <a:xfrm>
            <a:off x="4810699" y="3895748"/>
            <a:ext cx="3960275" cy="646331"/>
          </a:xfrm>
          <a:prstGeom prst="rect">
            <a:avLst/>
          </a:prstGeom>
          <a:noFill/>
        </p:spPr>
        <p:txBody>
          <a:bodyPr wrap="square">
            <a:spAutoFit/>
          </a:bodyPr>
          <a:lstStyle/>
          <a:p>
            <a:pPr algn="ctr"/>
            <a:r>
              <a:rPr lang="zh-CN" altLang="en-US" sz="1800" b="1" dirty="0">
                <a:solidFill>
                  <a:srgbClr val="FF0000"/>
                </a:solidFill>
              </a:rPr>
              <a:t>预实验后平均心率</a:t>
            </a:r>
            <a:r>
              <a:rPr lang="en-US" altLang="zh-CN" sz="1800" b="1" dirty="0">
                <a:solidFill>
                  <a:srgbClr val="FF0000"/>
                </a:solidFill>
              </a:rPr>
              <a:t>192</a:t>
            </a:r>
            <a:r>
              <a:rPr lang="zh-CN" altLang="en-US" sz="1800" b="1" dirty="0">
                <a:solidFill>
                  <a:srgbClr val="FF0000"/>
                </a:solidFill>
              </a:rPr>
              <a:t>次</a:t>
            </a:r>
            <a:r>
              <a:rPr lang="en-US" altLang="zh-CN" sz="1800" b="1" dirty="0">
                <a:solidFill>
                  <a:srgbClr val="FF0000"/>
                </a:solidFill>
              </a:rPr>
              <a:t>/min</a:t>
            </a:r>
            <a:endParaRPr lang="en-US" altLang="zh-CN" sz="1800" b="1" dirty="0">
              <a:solidFill>
                <a:srgbClr val="FF0000"/>
              </a:solidFill>
            </a:endParaRPr>
          </a:p>
          <a:p>
            <a:pPr algn="ctr"/>
            <a:r>
              <a:rPr lang="zh-CN" altLang="en-US" sz="1800" b="1" dirty="0">
                <a:solidFill>
                  <a:srgbClr val="FF0000"/>
                </a:solidFill>
              </a:rPr>
              <a:t> </a:t>
            </a:r>
            <a:r>
              <a:rPr lang="en-US" altLang="zh-CN" sz="1800" b="1" dirty="0">
                <a:solidFill>
                  <a:srgbClr val="FF0000"/>
                </a:solidFill>
              </a:rPr>
              <a:t>150-240</a:t>
            </a:r>
            <a:r>
              <a:rPr lang="zh-CN" altLang="en-US" sz="1800" b="1" dirty="0">
                <a:solidFill>
                  <a:srgbClr val="FF0000"/>
                </a:solidFill>
              </a:rPr>
              <a:t>次</a:t>
            </a:r>
            <a:r>
              <a:rPr lang="en-US" altLang="zh-CN" sz="1800" b="1" dirty="0">
                <a:solidFill>
                  <a:srgbClr val="FF0000"/>
                </a:solidFill>
              </a:rPr>
              <a:t>/min</a:t>
            </a:r>
            <a:r>
              <a:rPr lang="zh-CN" altLang="en-US" sz="1800" b="1" dirty="0">
                <a:solidFill>
                  <a:srgbClr val="FF0000"/>
                </a:solidFill>
              </a:rPr>
              <a:t>范围内</a:t>
            </a:r>
            <a:endParaRPr lang="zh-CN" altLang="en-US" dirty="0"/>
          </a:p>
        </p:txBody>
      </p: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1436612"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1.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实验材料</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7" y="1491675"/>
            <a:ext cx="2697480" cy="506730"/>
          </a:xfrm>
          <a:prstGeom prst="rect">
            <a:avLst/>
          </a:prstGeom>
          <a:noFill/>
        </p:spPr>
        <p:txBody>
          <a:bodyPr wrap="none" rtlCol="0">
            <a:spAutoFit/>
          </a:bodyPr>
          <a:lstStyle/>
          <a:p>
            <a:pPr>
              <a:lnSpc>
                <a:spcPct val="150000"/>
              </a:lnSpc>
            </a:pPr>
            <a:r>
              <a:rPr lang="zh-CN" altLang="en-US" dirty="0">
                <a:solidFill>
                  <a:schemeClr val="accent1">
                    <a:lumMod val="75000"/>
                  </a:schemeClr>
                </a:solidFill>
                <a:latin typeface="微软雅黑" panose="020B0503020204020204" charset="-122"/>
                <a:ea typeface="微软雅黑" panose="020B0503020204020204" charset="-122"/>
              </a:rPr>
              <a:t>设计实验材料的选择</a:t>
            </a:r>
            <a:r>
              <a:rPr lang="zh-CN" altLang="en-US" dirty="0">
                <a:solidFill>
                  <a:schemeClr val="accent1">
                    <a:lumMod val="75000"/>
                  </a:schemeClr>
                </a:solidFill>
                <a:latin typeface="微软雅黑" panose="020B0503020204020204" charset="-122"/>
                <a:ea typeface="微软雅黑" panose="020B0503020204020204" charset="-122"/>
              </a:rPr>
              <a:t>环节</a:t>
            </a:r>
            <a:endParaRPr lang="zh-CN" altLang="en-US" dirty="0">
              <a:solidFill>
                <a:schemeClr val="accent1">
                  <a:lumMod val="75000"/>
                </a:schemeClr>
              </a:solidFill>
              <a:latin typeface="微软雅黑" panose="020B0503020204020204" charset="-122"/>
              <a:ea typeface="微软雅黑" panose="020B0503020204020204" charset="-122"/>
            </a:endParaRPr>
          </a:p>
        </p:txBody>
      </p:sp>
      <p:sp>
        <p:nvSpPr>
          <p:cNvPr id="6" name="文本框 5"/>
          <p:cNvSpPr txBox="1"/>
          <p:nvPr/>
        </p:nvSpPr>
        <p:spPr>
          <a:xfrm>
            <a:off x="1115695" y="2047875"/>
            <a:ext cx="7332345" cy="583565"/>
          </a:xfrm>
          <a:prstGeom prst="rect">
            <a:avLst/>
          </a:prstGeom>
          <a:noFill/>
          <a:ln w="9525">
            <a:noFill/>
          </a:ln>
        </p:spPr>
        <p:txBody>
          <a:bodyPr wrap="square">
            <a:spAutoFit/>
          </a:bodyPr>
          <a:lstStyle/>
          <a:p>
            <a:pPr lvl="0"/>
            <a:r>
              <a:rPr lang="zh-CN" altLang="en-US" sz="1600" dirty="0"/>
              <a:t>资料给出几种实验材料：水蚤、玻璃蛙、红肚玻璃鱼、玻璃猫鱼及相关资料，然后让学生进行选择，并简单说说</a:t>
            </a:r>
            <a:r>
              <a:rPr lang="zh-CN" altLang="en-US" sz="1600" dirty="0"/>
              <a:t>理由</a:t>
            </a:r>
            <a:endParaRPr lang="zh-CN" altLang="en-US" sz="1600" dirty="0"/>
          </a:p>
        </p:txBody>
      </p:sp>
      <p:sp>
        <p:nvSpPr>
          <p:cNvPr id="16" name="文本框 15"/>
          <p:cNvSpPr txBox="1"/>
          <p:nvPr/>
        </p:nvSpPr>
        <p:spPr>
          <a:xfrm>
            <a:off x="1332230" y="2681605"/>
            <a:ext cx="5823585" cy="1198880"/>
          </a:xfrm>
          <a:prstGeom prst="rect">
            <a:avLst/>
          </a:prstGeom>
          <a:noFill/>
          <a:ln w="9525">
            <a:noFill/>
          </a:ln>
        </p:spPr>
        <p:txBody>
          <a:bodyPr wrap="square">
            <a:spAutoFit/>
          </a:bodyPr>
          <a:lstStyle/>
          <a:p>
            <a:pPr lvl="0"/>
            <a:r>
              <a:rPr lang="zh-CN" altLang="en-US" b="1" dirty="0"/>
              <a:t>优点：</a:t>
            </a:r>
            <a:endParaRPr lang="en-US" altLang="zh-CN" b="1" dirty="0"/>
          </a:p>
          <a:p>
            <a:pPr lvl="0"/>
            <a:r>
              <a:rPr lang="zh-CN" b="1" dirty="0"/>
              <a:t>训练学生</a:t>
            </a:r>
            <a:r>
              <a:rPr lang="zh-CN" b="1" dirty="0"/>
              <a:t>的思维能力</a:t>
            </a:r>
            <a:endParaRPr lang="zh-CN" b="1" dirty="0"/>
          </a:p>
          <a:p>
            <a:pPr lvl="0"/>
            <a:r>
              <a:rPr lang="zh-CN" b="1" dirty="0"/>
              <a:t>明确选材的一般原则：</a:t>
            </a:r>
            <a:r>
              <a:rPr b="1" dirty="0"/>
              <a:t>满足实验目的</a:t>
            </a:r>
            <a:r>
              <a:rPr lang="zh-CN" b="1" dirty="0"/>
              <a:t>、</a:t>
            </a:r>
            <a:r>
              <a:rPr b="1" dirty="0"/>
              <a:t>干扰最小化</a:t>
            </a:r>
            <a:r>
              <a:rPr lang="zh-CN" b="1" dirty="0"/>
              <a:t>、</a:t>
            </a:r>
            <a:r>
              <a:rPr b="1" dirty="0"/>
              <a:t>操作简便化</a:t>
            </a:r>
            <a:r>
              <a:rPr lang="zh-CN" b="1" dirty="0"/>
              <a:t>、</a:t>
            </a:r>
            <a:r>
              <a:rPr b="1" dirty="0"/>
              <a:t>材料来源简便化</a:t>
            </a:r>
            <a:endParaRPr b="1" dirty="0"/>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114620" y="78581"/>
            <a:ext cx="8925795" cy="201335"/>
            <a:chOff x="152827" y="104775"/>
            <a:chExt cx="11901060" cy="268446"/>
          </a:xfrm>
        </p:grpSpPr>
        <p:sp>
          <p:nvSpPr>
            <p:cNvPr id="9" name="等腰三角形 8"/>
            <p:cNvSpPr/>
            <p:nvPr userDrawn="1">
              <p:custDataLst>
                <p:tags r:id="rId2"/>
              </p:custDataLst>
            </p:nvPr>
          </p:nvSpPr>
          <p:spPr>
            <a:xfrm>
              <a:off x="226219" y="104775"/>
              <a:ext cx="339306" cy="268446"/>
            </a:xfrm>
            <a:prstGeom prst="triangle">
              <a:avLst>
                <a:gd name="adj" fmla="val 49837"/>
              </a:avLst>
            </a:pr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0" name="等腰三角形 9"/>
            <p:cNvSpPr/>
            <p:nvPr userDrawn="1">
              <p:custDataLst>
                <p:tags r:id="rId3"/>
              </p:custDataLst>
            </p:nvPr>
          </p:nvSpPr>
          <p:spPr>
            <a:xfrm>
              <a:off x="152827" y="161925"/>
              <a:ext cx="335329" cy="211296"/>
            </a:xfrm>
            <a:prstGeom prst="triangle">
              <a:avLst>
                <a:gd name="adj" fmla="val 28002"/>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lt1"/>
                </a:solidFill>
                <a:latin typeface="微软雅黑" panose="020B0503020204020204" charset="-122"/>
                <a:ea typeface="微软雅黑" panose="020B0503020204020204" charset="-122"/>
              </a:endParaRPr>
            </a:p>
          </p:txBody>
        </p:sp>
        <p:sp>
          <p:nvSpPr>
            <p:cNvPr id="11" name="等腰三角形 10"/>
            <p:cNvSpPr/>
            <p:nvPr userDrawn="1">
              <p:custDataLst>
                <p:tags r:id="rId4"/>
              </p:custDataLst>
            </p:nvPr>
          </p:nvSpPr>
          <p:spPr>
            <a:xfrm flipH="1">
              <a:off x="11606211" y="114300"/>
              <a:ext cx="447676" cy="250030"/>
            </a:xfrm>
            <a:prstGeom prst="triangle">
              <a:avLst>
                <a:gd name="adj" fmla="val 73825"/>
              </a:avLst>
            </a:prstGeom>
            <a:no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sp>
          <p:nvSpPr>
            <p:cNvPr id="12" name="等腰三角形 11"/>
            <p:cNvSpPr/>
            <p:nvPr userDrawn="1">
              <p:custDataLst>
                <p:tags r:id="rId5"/>
              </p:custDataLst>
            </p:nvPr>
          </p:nvSpPr>
          <p:spPr>
            <a:xfrm flipH="1">
              <a:off x="11649074" y="154781"/>
              <a:ext cx="354804" cy="195261"/>
            </a:xfrm>
            <a:prstGeom prst="triangle">
              <a:avLst>
                <a:gd name="adj" fmla="val 73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a:solidFill>
                  <a:schemeClr val="lt1"/>
                </a:solidFill>
                <a:latin typeface="微软雅黑" panose="020B0503020204020204" charset="-122"/>
                <a:ea typeface="微软雅黑" panose="020B0503020204020204" charset="-122"/>
              </a:endParaRPr>
            </a:p>
          </p:txBody>
        </p:sp>
      </p:grpSp>
      <p:grpSp>
        <p:nvGrpSpPr>
          <p:cNvPr id="14" name="组合 13"/>
          <p:cNvGrpSpPr/>
          <p:nvPr/>
        </p:nvGrpSpPr>
        <p:grpSpPr>
          <a:xfrm>
            <a:off x="1299877" y="-182632"/>
            <a:ext cx="6381750" cy="1906270"/>
            <a:chOff x="2809875" y="1819887"/>
            <a:chExt cx="6572250" cy="3298458"/>
          </a:xfrm>
        </p:grpSpPr>
        <p:sp>
          <p:nvSpPr>
            <p:cNvPr id="4" name="任意多边形 3"/>
            <p:cNvSpPr/>
            <p:nvPr>
              <p:custDataLst>
                <p:tags r:id="rId6"/>
              </p:custDataLst>
            </p:nvPr>
          </p:nvSpPr>
          <p:spPr>
            <a:xfrm>
              <a:off x="2809875" y="2352675"/>
              <a:ext cx="6572250" cy="1847850"/>
            </a:xfrm>
            <a:custGeom>
              <a:avLst/>
              <a:gdLst>
                <a:gd name="connsiteX0" fmla="*/ 0 w 5619750"/>
                <a:gd name="connsiteY0" fmla="*/ 0 h 2219325"/>
                <a:gd name="connsiteX1" fmla="*/ 5619750 w 5619750"/>
                <a:gd name="connsiteY1" fmla="*/ 0 h 2219325"/>
                <a:gd name="connsiteX2" fmla="*/ 5619750 w 5619750"/>
                <a:gd name="connsiteY2" fmla="*/ 2 h 2219325"/>
                <a:gd name="connsiteX3" fmla="*/ 5019675 w 5619750"/>
                <a:gd name="connsiteY3" fmla="*/ 1109663 h 2219325"/>
                <a:gd name="connsiteX4" fmla="*/ 5619750 w 5619750"/>
                <a:gd name="connsiteY4" fmla="*/ 2219323 h 2219325"/>
                <a:gd name="connsiteX5" fmla="*/ 5619750 w 5619750"/>
                <a:gd name="connsiteY5" fmla="*/ 2219325 h 2219325"/>
                <a:gd name="connsiteX6" fmla="*/ 0 w 5619750"/>
                <a:gd name="connsiteY6" fmla="*/ 2219325 h 2219325"/>
                <a:gd name="connsiteX7" fmla="*/ 0 w 5619750"/>
                <a:gd name="connsiteY7" fmla="*/ 2219323 h 2219325"/>
                <a:gd name="connsiteX8" fmla="*/ 600075 w 5619750"/>
                <a:gd name="connsiteY8" fmla="*/ 1109664 h 2219325"/>
                <a:gd name="connsiteX9" fmla="*/ 0 w 5619750"/>
                <a:gd name="connsiteY9" fmla="*/ 3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50" h="2219325">
                  <a:moveTo>
                    <a:pt x="0" y="0"/>
                  </a:moveTo>
                  <a:lnTo>
                    <a:pt x="5619750" y="0"/>
                  </a:lnTo>
                  <a:lnTo>
                    <a:pt x="5619750" y="2"/>
                  </a:lnTo>
                  <a:lnTo>
                    <a:pt x="5019675" y="1109663"/>
                  </a:lnTo>
                  <a:lnTo>
                    <a:pt x="5619750" y="2219323"/>
                  </a:lnTo>
                  <a:lnTo>
                    <a:pt x="5619750" y="2219325"/>
                  </a:lnTo>
                  <a:lnTo>
                    <a:pt x="0" y="2219325"/>
                  </a:lnTo>
                  <a:lnTo>
                    <a:pt x="0" y="2219323"/>
                  </a:lnTo>
                  <a:lnTo>
                    <a:pt x="600075" y="1109664"/>
                  </a:lnTo>
                  <a:lnTo>
                    <a:pt x="0" y="3"/>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mn-ea"/>
                <a:sym typeface="微软雅黑" panose="020B0503020204020204" charset="-122"/>
              </a:endParaRPr>
            </a:p>
          </p:txBody>
        </p:sp>
        <p:pic>
          <p:nvPicPr>
            <p:cNvPr id="7" name="图片 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864258" y="1829051"/>
              <a:ext cx="3492999" cy="3096778"/>
            </a:xfrm>
            <a:prstGeom prst="rect">
              <a:avLst/>
            </a:prstGeom>
          </p:spPr>
        </p:pic>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6166245" y="1819887"/>
              <a:ext cx="3161497" cy="3298458"/>
            </a:xfrm>
            <a:prstGeom prst="rect">
              <a:avLst/>
            </a:prstGeom>
          </p:spPr>
        </p:pic>
      </p:grpSp>
      <p:sp>
        <p:nvSpPr>
          <p:cNvPr id="15" name="文本框 18"/>
          <p:cNvSpPr txBox="1"/>
          <p:nvPr>
            <p:custDataLst>
              <p:tags r:id="rId11"/>
            </p:custDataLst>
          </p:nvPr>
        </p:nvSpPr>
        <p:spPr>
          <a:xfrm>
            <a:off x="3101842" y="264138"/>
            <a:ext cx="4361028" cy="645160"/>
          </a:xfrm>
          <a:prstGeom prst="rect">
            <a:avLst/>
          </a:prstGeom>
          <a:noFill/>
        </p:spPr>
        <p:txBody>
          <a:bodyPr wrap="square" rtlCol="0">
            <a:spAutoFit/>
          </a:bodyPr>
          <a:lstStyle/>
          <a:p>
            <a:r>
              <a:rPr lang="en-US" altLang="zh-CN"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3/</a:t>
            </a:r>
            <a:r>
              <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rPr>
              <a:t>实验创新</a:t>
            </a:r>
            <a:endParaRPr lang="zh-CN" altLang="en-US" sz="3600" dirty="0">
              <a:solidFill>
                <a:schemeClr val="tx1">
                  <a:lumMod val="85000"/>
                  <a:lumOff val="1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文本框 1"/>
          <p:cNvSpPr txBox="1"/>
          <p:nvPr/>
        </p:nvSpPr>
        <p:spPr>
          <a:xfrm>
            <a:off x="296904" y="1133603"/>
            <a:ext cx="1898277" cy="458908"/>
          </a:xfrm>
          <a:prstGeom prst="rect">
            <a:avLst/>
          </a:prstGeom>
          <a:noFill/>
        </p:spPr>
        <p:txBody>
          <a:bodyPr wrap="none" rtlCol="0">
            <a:spAutoFit/>
          </a:bodyPr>
          <a:lstStyle/>
          <a:p>
            <a:pPr>
              <a:lnSpc>
                <a:spcPct val="150000"/>
              </a:lnSpc>
            </a:pPr>
            <a:r>
              <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2.  </a:t>
            </a: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实验计数方法</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78817" y="1598391"/>
            <a:ext cx="2492990" cy="874407"/>
          </a:xfrm>
          <a:prstGeom prst="rect">
            <a:avLst/>
          </a:prstGeom>
          <a:noFill/>
        </p:spPr>
        <p:txBody>
          <a:bodyPr wrap="non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传统方法：打点计数法</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469933" y="1551651"/>
            <a:ext cx="4570482" cy="874407"/>
          </a:xfrm>
          <a:prstGeom prst="rect">
            <a:avLst/>
          </a:prstGeom>
          <a:noFill/>
        </p:spPr>
        <p:txBody>
          <a:bodyPr wrap="none" rtlCol="0">
            <a:spAutoFit/>
          </a:bodyPr>
          <a:lstStyle/>
          <a:p>
            <a:pPr>
              <a:lnSpc>
                <a:spcPct val="150000"/>
              </a:lnSpc>
            </a:pPr>
            <a:r>
              <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rPr>
              <a:t>改进后：直接肉眼计数或放大镜下直接计数</a:t>
            </a:r>
            <a:endParaRPr lang="en-US" altLang="zh-CN"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dirty="0">
                <a:solidFill>
                  <a:schemeClr val="accent1">
                    <a:lumMod val="75000"/>
                  </a:schemeClr>
                </a:solidFill>
                <a:latin typeface="微软雅黑" panose="020B0503020204020204" charset="-122"/>
                <a:ea typeface="微软雅黑" panose="020B0503020204020204" charset="-122"/>
                <a:cs typeface="微软雅黑" panose="020B0503020204020204" charset="-122"/>
              </a:rPr>
              <a:t>             </a:t>
            </a:r>
            <a:r>
              <a:rPr lang="zh-CN" altLang="en-US" dirty="0">
                <a:solidFill>
                  <a:schemeClr val="accent1">
                    <a:lumMod val="75000"/>
                  </a:schemeClr>
                </a:solidFill>
                <a:latin typeface="微软雅黑" panose="020B0503020204020204" charset="-122"/>
                <a:ea typeface="微软雅黑" panose="020B0503020204020204" charset="-122"/>
                <a:cs typeface="微软雅黑" panose="020B0503020204020204" charset="-122"/>
              </a:rPr>
              <a:t>借助手机相机慢动作功能</a:t>
            </a:r>
            <a:endParaRPr lang="zh-CN" altLang="en-US" sz="1800"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539720" y="2670703"/>
            <a:ext cx="3517143" cy="1200329"/>
          </a:xfrm>
          <a:prstGeom prst="rect">
            <a:avLst/>
          </a:prstGeom>
          <a:noFill/>
          <a:ln w="9525">
            <a:noFill/>
          </a:ln>
        </p:spPr>
        <p:txBody>
          <a:bodyPr wrap="square">
            <a:spAutoFit/>
          </a:bodyPr>
          <a:lstStyle/>
          <a:p>
            <a:pPr lvl="0"/>
            <a:r>
              <a:rPr lang="zh-CN" altLang="en-US" b="1" dirty="0"/>
              <a:t>缺</a:t>
            </a:r>
            <a:r>
              <a:rPr lang="zh-CN" altLang="en-US" b="1" dirty="0">
                <a:latin typeface="Arial" panose="020B0604020202020204" pitchFamily="34" charset="0"/>
                <a:ea typeface="宋体" panose="02010600030101010101" pitchFamily="2" charset="-122"/>
              </a:rPr>
              <a:t>点：</a:t>
            </a:r>
            <a:endParaRPr lang="en-US" altLang="zh-CN" b="1" dirty="0">
              <a:latin typeface="Arial" panose="020B0604020202020204" pitchFamily="34" charset="0"/>
              <a:ea typeface="宋体" panose="02010600030101010101" pitchFamily="2" charset="-122"/>
            </a:endParaRPr>
          </a:p>
          <a:p>
            <a:pPr lvl="0"/>
            <a:r>
              <a:rPr lang="en-US" altLang="zh-CN" b="1" dirty="0"/>
              <a:t>1.</a:t>
            </a:r>
            <a:r>
              <a:rPr lang="zh-CN" altLang="en-US" b="1" dirty="0"/>
              <a:t>打点计数法，对于时间的控制难度大，而且容易漏打点导致数据不准确。</a:t>
            </a:r>
            <a:endParaRPr lang="en-US" altLang="zh-CN" b="1" dirty="0"/>
          </a:p>
        </p:txBody>
      </p:sp>
      <p:sp>
        <p:nvSpPr>
          <p:cNvPr id="17" name="文本框 16"/>
          <p:cNvSpPr txBox="1"/>
          <p:nvPr/>
        </p:nvSpPr>
        <p:spPr>
          <a:xfrm>
            <a:off x="4591162" y="2484488"/>
            <a:ext cx="4092800" cy="2308324"/>
          </a:xfrm>
          <a:prstGeom prst="rect">
            <a:avLst/>
          </a:prstGeom>
          <a:noFill/>
          <a:ln w="9525">
            <a:noFill/>
          </a:ln>
        </p:spPr>
        <p:txBody>
          <a:bodyPr wrap="square">
            <a:spAutoFit/>
          </a:bodyPr>
          <a:lstStyle/>
          <a:p>
            <a:pPr lvl="0"/>
            <a:r>
              <a:rPr lang="zh-CN" altLang="en-US" b="1" dirty="0">
                <a:latin typeface="Arial" panose="020B0604020202020204" pitchFamily="34" charset="0"/>
                <a:ea typeface="宋体" panose="02010600030101010101" pitchFamily="2" charset="-122"/>
              </a:rPr>
              <a:t>优点：</a:t>
            </a:r>
            <a:endParaRPr lang="en-US" altLang="zh-CN" b="1" dirty="0">
              <a:latin typeface="Arial" panose="020B0604020202020204" pitchFamily="34" charset="0"/>
              <a:ea typeface="宋体" panose="02010600030101010101" pitchFamily="2" charset="-122"/>
            </a:endParaRPr>
          </a:p>
          <a:p>
            <a:pPr lvl="0"/>
            <a:r>
              <a:rPr lang="en-US" altLang="zh-CN" b="1" dirty="0"/>
              <a:t>1.</a:t>
            </a:r>
            <a:r>
              <a:rPr lang="zh-CN" altLang="en-US" b="1" dirty="0"/>
              <a:t>由于材料全身透明，鲜红的心脏方便肉眼或放大镜下直接计数。</a:t>
            </a:r>
            <a:endParaRPr lang="en-US" altLang="zh-CN" b="1" dirty="0"/>
          </a:p>
          <a:p>
            <a:pPr lvl="0"/>
            <a:r>
              <a:rPr lang="en-US" altLang="zh-CN" b="1" dirty="0"/>
              <a:t>2.</a:t>
            </a:r>
            <a:r>
              <a:rPr lang="zh-CN" altLang="en-US" b="1" dirty="0"/>
              <a:t> 相机的慢动作拍摄功能直接可以</a:t>
            </a:r>
            <a:r>
              <a:rPr lang="en-US" altLang="zh-CN" b="1" dirty="0"/>
              <a:t>10</a:t>
            </a:r>
            <a:r>
              <a:rPr lang="zh-CN" altLang="en-US" b="1" dirty="0"/>
              <a:t>秒计时，并且还可以回放，方便一时数错的同学及时纠正。</a:t>
            </a:r>
            <a:endParaRPr lang="en-US" altLang="zh-CN" b="1" dirty="0"/>
          </a:p>
          <a:p>
            <a:pPr lvl="0"/>
            <a:r>
              <a:rPr lang="en-US" altLang="zh-CN" b="1" dirty="0"/>
              <a:t>3.</a:t>
            </a:r>
            <a:r>
              <a:rPr lang="zh-CN" altLang="en-US" b="1" dirty="0"/>
              <a:t>慢动作视频播放时还可以叠加减速，对于不能敏锐计数的同学很方便。</a:t>
            </a:r>
            <a:endParaRPr lang="en-US" altLang="zh-CN" b="1" dirty="0"/>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9.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1.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2.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4.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0"/>
  <p:tag name="KSO_WM_UNIT_INDEX" val="0"/>
  <p:tag name="KSO_WM_UNIT_LAYERLEVEL" val="1"/>
  <p:tag name="KSO_WM_UNIT_SUBTYPE" val="h"/>
  <p:tag name="KSO_WM_UNIT_TYPE" val="i"/>
</p:tagLst>
</file>

<file path=ppt/tags/tag14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5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5.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0"/>
  <p:tag name="KSO_WM_UNIT_INDEX" val="0"/>
  <p:tag name="KSO_WM_UNIT_LAYERLEVEL" val="1"/>
  <p:tag name="KSO_WM_UNIT_SUBTYPE" val="h"/>
  <p:tag name="KSO_WM_UNIT_TYPE" val="i"/>
</p:tagLst>
</file>

<file path=ppt/tags/tag15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65.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0"/>
  <p:tag name="KSO_WM_UNIT_INDEX" val="0"/>
  <p:tag name="KSO_WM_UNIT_LAYERLEVEL" val="1"/>
  <p:tag name="KSO_WM_UNIT_SUBTYPE" val="h"/>
  <p:tag name="KSO_WM_UNIT_TYPE" val="i"/>
</p:tagLst>
</file>

<file path=ppt/tags/tag16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77.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0"/>
  <p:tag name="KSO_WM_UNIT_INDEX" val="0"/>
  <p:tag name="KSO_WM_UNIT_LAYERLEVEL" val="1"/>
  <p:tag name="KSO_WM_UNIT_SUBTYPE" val="h"/>
  <p:tag name="KSO_WM_UNIT_TYPE" val="i"/>
</p:tagLst>
</file>

<file path=ppt/tags/tag17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8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8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0"/>
  <p:tag name="KSO_WM_UNIT_INDEX" val="0"/>
  <p:tag name="KSO_WM_UNIT_LAYERLEVEL" val="1"/>
  <p:tag name="KSO_WM_UNIT_SUBTYPE" val="h"/>
  <p:tag name="KSO_WM_UNIT_TYPE" val="i"/>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9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0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0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03.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0"/>
  <p:tag name="KSO_WM_UNIT_INDEX" val="0"/>
  <p:tag name="KSO_WM_UNIT_LAYERLEVEL" val="1"/>
  <p:tag name="KSO_WM_UNIT_SUBTYPE" val="h"/>
  <p:tag name="KSO_WM_UNIT_TYPE" val="i"/>
</p:tagLst>
</file>

<file path=ppt/tags/tag20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0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14.xml><?xml version="1.0" encoding="utf-8"?>
<p:tagLst xmlns:p="http://schemas.openxmlformats.org/presentationml/2006/main">
  <p:tag name="KSO_WM_BEAUTIFY_FLAG" val="#wm#"/>
  <p:tag name="KSO_WM_TAG_VERSION" val="1.0"/>
  <p:tag name="KSO_WM_TEMPLATE_CATEGORY" val="custom"/>
  <p:tag name="KSO_WM_TEMPLATE_INDEX" val="20204411"/>
  <p:tag name="KSO_WM_UNIT_COMPATIBLE" val="0"/>
  <p:tag name="KSO_WM_UNIT_DIAGRAM_ISNUMVISUAL" val="0"/>
  <p:tag name="KSO_WM_UNIT_DIAGRAM_ISREFERUNIT" val="0"/>
  <p:tag name="KSO_WM_UNIT_HIGHLIGHT" val="0"/>
  <p:tag name="KSO_WM_UNIT_ID" val="_0**"/>
  <p:tag name="KSO_WM_UNIT_LAYERLEVEL" val="1"/>
</p:tagLst>
</file>

<file path=ppt/tags/tag215.xml><?xml version="1.0" encoding="utf-8"?>
<p:tagLst xmlns:p="http://schemas.openxmlformats.org/presentationml/2006/main">
  <p:tag name="KSO_WM_BEAUTIFY_FLAG" val="#wm#"/>
  <p:tag name="KSO_WM_TAG_VERSION" val="1.0"/>
  <p:tag name="KSO_WM_TEMPLATE_CATEGORY" val="custom"/>
  <p:tag name="KSO_WM_TEMPLATE_INDEX" val="20204411"/>
  <p:tag name="KSO_WM_UNIT_COMPATIBLE" val="0"/>
  <p:tag name="KSO_WM_UNIT_DIAGRAM_ISNUMVISUAL" val="0"/>
  <p:tag name="KSO_WM_UNIT_DIAGRAM_ISREFERUNIT" val="0"/>
  <p:tag name="KSO_WM_UNIT_HIGHLIGHT" val="0"/>
  <p:tag name="KSO_WM_UNIT_ID" val="_0**"/>
  <p:tag name="KSO_WM_UNIT_LAYERLEVEL" val="1"/>
</p:tagLst>
</file>

<file path=ppt/tags/tag2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9.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4411"/>
  <p:tag name="KSO_WM_TEMPLATE_MASTER_THUMB_INDEX" val="12"/>
  <p:tag name="KSO_WM_TEMPLATE_MASTER_TYPE" val="1"/>
  <p:tag name="KSO_WM_TEMPLATE_SUBCATEGORY" val="0"/>
  <p:tag name="KSO_WM_TEMPLATE_THUMBS_INDEX" val="1、4、7、9、12、16、21、24、25、26、27、30、35、39、42、43"/>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0.xml><?xml version="1.0" encoding="utf-8"?>
<p:tagLst xmlns:p="http://schemas.openxmlformats.org/presentationml/2006/main">
  <p:tag name="KSO_WM_BEAUTIFY_FLAG" val="#wm#"/>
  <p:tag name="KSO_WM_TAG_VERSION" val="1.0"/>
  <p:tag name="KSO_WM_TEMPLATE_CATEGORY" val="custom"/>
  <p:tag name="KSO_WM_TEMPLATE_INDEX" val="20204411"/>
  <p:tag name="KSO_WM_UNIT_COMPATIBLE" val="0"/>
  <p:tag name="KSO_WM_UNIT_DIAGRAM_ISNUMVISUAL" val="0"/>
  <p:tag name="KSO_WM_UNIT_DIAGRAM_ISREFERUNIT" val="0"/>
  <p:tag name="KSO_WM_UNIT_HIGHLIGHT" val="0"/>
  <p:tag name="KSO_WM_UNIT_ID" val="custom20204411_1*a*1"/>
  <p:tag name="KSO_WM_UNIT_INDEX" val="1"/>
  <p:tag name="KSO_WM_UNIT_ISCONTENTSTITLE" val="0"/>
  <p:tag name="KSO_WM_UNIT_ISNUMDGMTITLE" val="0"/>
  <p:tag name="KSO_WM_UNIT_LAYERLEVEL" val="1"/>
  <p:tag name="KSO_WM_UNIT_NOCLEAR" val="0"/>
  <p:tag name="KSO_WM_UNIT_PRESET_TEXT" val="工作汇报"/>
  <p:tag name="KSO_WM_UNIT_TYPE" val="a"/>
  <p:tag name="KSO_WM_UNIT_VALUE" val="10"/>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SLIDE_ID" val="custom20204411_1"/>
  <p:tag name="KSO_WM_SLIDE_INDEX" val="1"/>
  <p:tag name="KSO_WM_SLIDE_ITEM_CNT" val="0"/>
  <p:tag name="KSO_WM_SLIDE_LAYOUT" val="a_b"/>
  <p:tag name="KSO_WM_SLIDE_LAYOUT_CNT" val="1_3"/>
  <p:tag name="KSO_WM_SLIDE_SUBTYPE" val="pureTxt"/>
  <p:tag name="KSO_WM_SLIDE_TYPE" val="title"/>
  <p:tag name="KSO_WM_TAG_VERSION" val="1.0"/>
  <p:tag name="KSO_WM_TEMPLATE_CATEGORY" val="custom"/>
  <p:tag name="KSO_WM_TEMPLATE_COLOR_TYPE" val="1"/>
  <p:tag name="KSO_WM_TEMPLATE_INDEX" val="20204411"/>
  <p:tag name="KSO_WM_TEMPLATE_MASTER_THUMB_INDEX" val="12"/>
  <p:tag name="KSO_WM_TEMPLATE_MASTER_TYPE" val="1"/>
  <p:tag name="KSO_WM_TEMPLATE_SUBCATEGORY" val="0"/>
  <p:tag name="KSO_WM_TEMPLATE_THUMBS_INDEX" val="1、4、7、9、12、16、21、24、25、26、27、30、35、39、42、43"/>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d7781d57-06ae-4067-8960-6abeac80b4ff}"/>
</p:tagLst>
</file>

<file path=ppt/tags/tag232.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3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3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3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SLIDE_BACKGROUND_TYPE" val="general"/>
  <p:tag name="KSO_WM_SLIDE_BK_DARK_LIGHT" val=""/>
  <p:tag name="KSO_WM_TEMPLATE_CATEGORY" val="custom"/>
  <p:tag name="KSO_WM_TEMPLATE_INDEX" val="20205281"/>
</p:tagLst>
</file>

<file path=ppt/tags/tag242.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d7781d57-06ae-4067-8960-6abeac80b4ff}"/>
</p:tagLst>
</file>

<file path=ppt/tags/tag24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4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4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4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SLIDE_BACKGROUND_TYPE" val="general"/>
  <p:tag name="KSO_WM_SLIDE_BK_DARK_LIGHT" val=""/>
  <p:tag name="KSO_WM_TEMPLATE_CATEGORY" val="custom"/>
  <p:tag name="KSO_WM_TEMPLATE_INDEX" val="20205281"/>
</p:tagLst>
</file>

<file path=ppt/tags/tag25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cf6a4f63-2b3f-49a5-bdb5-f278c6742b0a}"/>
</p:tagLst>
</file>

<file path=ppt/tags/tag25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5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5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5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SLIDE_BACKGROUND_TYPE" val="general"/>
  <p:tag name="KSO_WM_SLIDE_BK_DARK_LIGHT" val=""/>
</p:tagLst>
</file>

<file path=ppt/tags/tag26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26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6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6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6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SLIDE_BACKGROUND_TYPE" val="general"/>
  <p:tag name="KSO_WM_SLIDE_BK_DARK_LIGHT" val=""/>
</p:tagLst>
</file>

<file path=ppt/tags/tag27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27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7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7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7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SLIDE_BACKGROUND_TYPE" val="general"/>
  <p:tag name="KSO_WM_SLIDE_BK_DARK_LIGHT" val=""/>
</p:tagLst>
</file>

<file path=ppt/tags/tag28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28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8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8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8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SLIDE_BACKGROUND_TYPE" val="general"/>
  <p:tag name="KSO_WM_SLIDE_BK_DARK_LIGHT" val=""/>
</p:tagLst>
</file>

<file path=ppt/tags/tag29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29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9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9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29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SLIDE_BACKGROUND_TYPE" val="general"/>
  <p:tag name="KSO_WM_SLIDE_BK_DARK_LIGHT" val=""/>
</p:tagLst>
</file>

<file path=ppt/tags/tag30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0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0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0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0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SLIDE_BACKGROUND_TYPE" val="general"/>
  <p:tag name="KSO_WM_SLIDE_BK_DARK_LIGHT" val=""/>
</p:tagLst>
</file>

<file path=ppt/tags/tag31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1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1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1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1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UNIT_TABLE_BEAUTIFY" val="smartTable{fbb7b062-448d-4f71-9393-eabfa1a4f4c0}"/>
</p:tagLst>
</file>

<file path=ppt/tags/tag323.xml><?xml version="1.0" encoding="utf-8"?>
<p:tagLst xmlns:p="http://schemas.openxmlformats.org/presentationml/2006/main">
  <p:tag name="KSO_WM_SLIDE_BACKGROUND_TYPE" val="general"/>
  <p:tag name="KSO_WM_SLIDE_BK_DARK_LIGHT" val=""/>
</p:tagLst>
</file>

<file path=ppt/tags/tag32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2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2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2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2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29.xml><?xml version="1.0" encoding="utf-8"?>
<p:tagLst xmlns:p="http://schemas.openxmlformats.org/presentationml/2006/main">
  <p:tag name="KSO_WM_SLIDE_BACKGROUND_TYPE" val="general"/>
  <p:tag name="KSO_WM_SLIDE_BK_DARK_LIGHT" val=""/>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3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3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3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3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UNIT_TABLE_BEAUTIFY" val="smartTable{95120a15-4eb7-4f5b-b1f4-e0cb82065f7e}"/>
</p:tagLst>
</file>

<file path=ppt/tags/tag342.xml><?xml version="1.0" encoding="utf-8"?>
<p:tagLst xmlns:p="http://schemas.openxmlformats.org/presentationml/2006/main">
  <p:tag name="KSO_WM_SLIDE_BACKGROUND_TYPE" val="general"/>
  <p:tag name="KSO_WM_SLIDE_BK_DARK_LIGHT" val=""/>
</p:tagLst>
</file>

<file path=ppt/tags/tag343.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4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4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4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4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UNIT_TABLE_BEAUTIFY" val="smartTable{654fec5c-484f-4af0-8794-43d96375e45e}"/>
</p:tagLst>
</file>

<file path=ppt/tags/tag353.xml><?xml version="1.0" encoding="utf-8"?>
<p:tagLst xmlns:p="http://schemas.openxmlformats.org/presentationml/2006/main">
  <p:tag name="KSO_WM_SLIDE_BACKGROUND_TYPE" val="general"/>
  <p:tag name="KSO_WM_SLIDE_BK_DARK_LIGHT" val=""/>
</p:tagLst>
</file>

<file path=ppt/tags/tag354.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5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5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5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5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UNIT_TABLE_BEAUTIFY" val="smartTable{654fec5c-484f-4af0-8794-43d96375e45e}"/>
</p:tagLst>
</file>

<file path=ppt/tags/tag364.xml><?xml version="1.0" encoding="utf-8"?>
<p:tagLst xmlns:p="http://schemas.openxmlformats.org/presentationml/2006/main">
  <p:tag name="KSO_WM_SLIDE_BACKGROUND_TYPE" val="general"/>
  <p:tag name="KSO_WM_SLIDE_BK_DARK_LIGHT" val=""/>
</p:tagLst>
</file>

<file path=ppt/tags/tag36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9a76bddb-7ecd-4f8f-a487-c4ff2f1e0ee5}"/>
</p:tagLst>
</file>

<file path=ppt/tags/tag36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6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6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69.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SLIDE_BACKGROUND_TYPE" val="general"/>
  <p:tag name="KSO_WM_SLIDE_BK_DARK_LIGHT" val=""/>
</p:tagLst>
</file>

<file path=ppt/tags/tag37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e7b03cf7-b63d-49f3-a3ce-ef68b2a99b54}"/>
</p:tagLst>
</file>

<file path=ppt/tags/tag37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7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7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79.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SLIDE_BACKGROUND_TYPE" val="general"/>
  <p:tag name="KSO_WM_SLIDE_BK_DARK_LIGHT" val=""/>
</p:tagLst>
</file>

<file path=ppt/tags/tag385.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545c7a5d-4f11-4144-adb2-5da0f4cd2447}"/>
</p:tagLst>
</file>

<file path=ppt/tags/tag386.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87.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88.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LINE_FILL_TYPE" val="2"/>
  <p:tag name="KSO_WM_UNIT_LINE_FORE_SCHEMECOLOR_INDEX" val="14"/>
  <p:tag name="KSO_WM_UNIT_LINE_FORE_SCHEMECOLOR_INDEX_BRIGHTNESS" val="-0.15"/>
  <p:tag name="KSO_WM_UNIT_TEXT_FILL_FORE_SCHEMECOLOR_INDEX" val="2"/>
  <p:tag name="KSO_WM_UNIT_TEXT_FILL_FORE_SCHEMECOLOR_INDEX_BRIGHTNESS" val="0"/>
  <p:tag name="KSO_WM_UNIT_TEXT_FILL_TYPE" val="1"/>
</p:tagLst>
</file>

<file path=ppt/tags/tag389.xml><?xml version="1.0" encoding="utf-8"?>
<p:tagLst xmlns:p="http://schemas.openxmlformats.org/presentationml/2006/main">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SLIDE_BACKGROUND_TYPE" val="general"/>
  <p:tag name="KSO_WM_SLIDE_BK_DARK_LIGHT"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wm#"/>
  <p:tag name="KSO_WM_TAG_VERSION" val="1.0"/>
  <p:tag name="KSO_WM_TEMPLATE_CATEGORY" val="custom"/>
  <p:tag name="KSO_WM_TEMPLATE_INDEX" val="20204411"/>
  <p:tag name="KSO_WM_UNIT_COMPATIBLE" val="0"/>
  <p:tag name="KSO_WM_UNIT_DIAGRAM_ISNUMVISUAL" val="0"/>
  <p:tag name="KSO_WM_UNIT_DIAGRAM_ISREFERUNIT" val="0"/>
  <p:tag name="KSO_WM_UNIT_HIGHLIGHT" val="0"/>
  <p:tag name="KSO_WM_UNIT_ID" val="custom20204411_43*a*1"/>
  <p:tag name="KSO_WM_UNIT_INDEX" val="1"/>
  <p:tag name="KSO_WM_UNIT_ISCONTENTSTITLE" val="0"/>
  <p:tag name="KSO_WM_UNIT_ISNUMDGMTITLE" val="0"/>
  <p:tag name="KSO_WM_UNIT_LAYERLEVEL" val="1"/>
  <p:tag name="KSO_WM_UNIT_NOCLEAR" val="1"/>
  <p:tag name="KSO_WM_UNIT_PRESET_TEXT" val="谢谢聆听"/>
  <p:tag name="KSO_WM_UNIT_TYPE" val="a"/>
  <p:tag name="KSO_WM_UNIT_VALUE" val="10"/>
</p:tagLst>
</file>

<file path=ppt/tags/tag423.xml><?xml version="1.0" encoding="utf-8"?>
<p:tagLst xmlns:p="http://schemas.openxmlformats.org/presentationml/2006/main">
  <p:tag name="KSO_WM_BEAUTIFY_FLAG" val="#wm#"/>
  <p:tag name="KSO_WM_SLIDE_ID" val="custom20204411_43"/>
  <p:tag name="KSO_WM_SLIDE_INDEX" val="43"/>
  <p:tag name="KSO_WM_SLIDE_ITEM_CNT" val="0"/>
  <p:tag name="KSO_WM_SLIDE_LAYOUT" val="a_b"/>
  <p:tag name="KSO_WM_SLIDE_LAYOUT_CNT" val="1_1"/>
  <p:tag name="KSO_WM_SLIDE_SUBTYPE" val="pureTxt"/>
  <p:tag name="KSO_WM_SLIDE_TYPE" val="endPage"/>
  <p:tag name="KSO_WM_TAG_VERSION" val="1.0"/>
  <p:tag name="KSO_WM_TEMPLATE_CATEGORY" val="custom"/>
  <p:tag name="KSO_WM_TEMPLATE_COLOR_TYPE" val="1"/>
  <p:tag name="KSO_WM_TEMPLATE_INDEX" val="20204411"/>
  <p:tag name="KSO_WM_TEMPLATE_MASTER_TYPE" val="1"/>
  <p:tag name="KSO_WM_TEMPLATE_SUBCATEGORY" val="0"/>
</p:tagLst>
</file>

<file path=ppt/tags/tag424.xml><?xml version="1.0" encoding="utf-8"?>
<p:tagLst xmlns:p="http://schemas.openxmlformats.org/presentationml/2006/main">
  <p:tag name="AS_OS" val="Unix 3.10 unknown"/>
  <p:tag name="AS_RELEASE_DATE" val="2020.11.30"/>
  <p:tag name="AS_TITLE" val="Aspose.Slides for Java"/>
  <p:tag name="AS_VERSION" val="20.11"/>
  <p:tag name="COMMONDATA" val="eyJoZGlkIjoiM2FiZDIzMjBhYjY3YjcwYmIxYWI1NjM4YzVmYjEyMDMifQ=="/>
  <p:tag name="KSO_WPP_MARK_KEY" val="45ff98b9-d221-4625-b8b5-504b62fbceb3"/>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heme/theme1.xml><?xml version="1.0" encoding="utf-8"?>
<a:theme xmlns:a="http://schemas.openxmlformats.org/drawingml/2006/main" name="fsdgsdsdh">
  <a:themeElements>
    <a:clrScheme name="235123452345">
      <a:dk1>
        <a:sysClr val="windowText" lastClr="000000"/>
      </a:dk1>
      <a:lt1>
        <a:sysClr val="window" lastClr="FFFFFF"/>
      </a:lt1>
      <a:dk2>
        <a:srgbClr val="ECEDEF"/>
      </a:dk2>
      <a:lt2>
        <a:srgbClr val="FFFFFF"/>
      </a:lt2>
      <a:accent1>
        <a:srgbClr val="79B1E3"/>
      </a:accent1>
      <a:accent2>
        <a:srgbClr val="8EA6D9"/>
      </a:accent2>
      <a:accent3>
        <a:srgbClr val="A39BCF"/>
      </a:accent3>
      <a:accent4>
        <a:srgbClr val="B98FC5"/>
      </a:accent4>
      <a:accent5>
        <a:srgbClr val="CE84BB"/>
      </a:accent5>
      <a:accent6>
        <a:srgbClr val="E379B1"/>
      </a:accent6>
      <a:hlink>
        <a:srgbClr val="658BD5"/>
      </a:hlink>
      <a:folHlink>
        <a:srgbClr val="A16AA5"/>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Arial"/>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4636</Words>
  <Application>WPS 演示</Application>
  <PresentationFormat>全屏显示(16:9)</PresentationFormat>
  <Paragraphs>612</Paragraphs>
  <Slides>27</Slides>
  <Notes>2</Notes>
  <HiddenSlides>0</HiddenSlides>
  <MMClips>3</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Arial</vt:lpstr>
      <vt:lpstr>宋体</vt:lpstr>
      <vt:lpstr>Wingdings</vt:lpstr>
      <vt:lpstr>微软雅黑</vt:lpstr>
      <vt:lpstr>汉仪旗黑-85S</vt:lpstr>
      <vt:lpstr>黑体</vt:lpstr>
      <vt:lpstr>Calibri</vt:lpstr>
      <vt:lpstr>Verdana</vt:lpstr>
      <vt:lpstr>Arial Unicode MS</vt:lpstr>
      <vt:lpstr>PingFang SC</vt:lpstr>
      <vt:lpstr>Segoe Print</vt:lpstr>
      <vt:lpstr>Times New Roman</vt:lpstr>
      <vt:lpstr>等线</vt:lpstr>
      <vt:lpstr>fsdgsdsdh</vt:lpstr>
      <vt:lpstr>探究酒精对水蚤心率的影响实验创新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谢谢聆听</vt:lpstr>
    </vt:vector>
  </TitlesOfParts>
  <Company>dhsdgsd</Company>
  <LinksUpToDate>false</LinksUpToDate>
  <SharedDoc>false</SharedDoc>
  <HyperlinksChanged>false</HyperlinksChanged>
  <AppVersion>14.0000</AppVersion>
  <Manager>sdsdhsdh</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sdgsdgsd</dc:title>
  <dc:creator>dhsdfsdh</dc:creator>
  <cp:keywords>hsdgsdh</cp:keywords>
  <dc:description>sdgsdhsdh</dc:description>
  <dc:subject>gsdfsdgsdh</dc:subject>
  <cp:category>hsdgsd</cp:category>
  <cp:lastModifiedBy>荷荷</cp:lastModifiedBy>
  <cp:revision>81</cp:revision>
  <cp:lastPrinted>2020-10-23T10:10:00Z</cp:lastPrinted>
  <dcterms:created xsi:type="dcterms:W3CDTF">2020-10-23T10:10:00Z</dcterms:created>
  <dcterms:modified xsi:type="dcterms:W3CDTF">2023-11-24T05:41:46Z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9B85D1DDE67449FFA8BB86F8292C09FB_13</vt:lpwstr>
  </property>
  <property fmtid="{D5CDD505-2E9C-101B-9397-08002B2CF9AE}" pid="3" name="KSOProductBuildVer">
    <vt:lpwstr>2052-12.1.0.15712</vt:lpwstr>
  </property>
</Properties>
</file>