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1003" r:id="rId3"/>
    <p:sldId id="1041" r:id="rId5"/>
    <p:sldId id="1007" r:id="rId6"/>
    <p:sldId id="1063" r:id="rId7"/>
    <p:sldId id="1064" r:id="rId8"/>
    <p:sldId id="1066" r:id="rId9"/>
    <p:sldId id="1009" r:id="rId10"/>
    <p:sldId id="1067" r:id="rId11"/>
    <p:sldId id="1027" r:id="rId12"/>
    <p:sldId id="1028" r:id="rId13"/>
    <p:sldId id="1073" r:id="rId14"/>
    <p:sldId id="1079" r:id="rId15"/>
    <p:sldId id="1068" r:id="rId16"/>
    <p:sldId id="1026" r:id="rId17"/>
    <p:sldId id="1071" r:id="rId18"/>
    <p:sldId id="1072" r:id="rId19"/>
    <p:sldId id="1085" r:id="rId20"/>
    <p:sldId id="1069" r:id="rId21"/>
  </p:sldIdLst>
  <p:sldSz cx="12192000" cy="6858000"/>
  <p:notesSz cx="6797675" cy="992632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2" orient="horz" pos="641" userDrawn="1">
          <p15:clr>
            <a:srgbClr val="A4A3A4"/>
          </p15:clr>
        </p15:guide>
        <p15:guide id="3" orient="horz" pos="3886" userDrawn="1">
          <p15:clr>
            <a:srgbClr val="A4A3A4"/>
          </p15:clr>
        </p15:guide>
        <p15:guide id="4" orient="horz" pos="3821" userDrawn="1">
          <p15:clr>
            <a:srgbClr val="A4A3A4"/>
          </p15:clr>
        </p15:guide>
        <p15:guide id="5" pos="3865" userDrawn="1">
          <p15:clr>
            <a:srgbClr val="A4A3A4"/>
          </p15:clr>
        </p15:guide>
        <p15:guide id="6" pos="424" userDrawn="1">
          <p15:clr>
            <a:srgbClr val="A4A3A4"/>
          </p15:clr>
        </p15:guide>
        <p15:guide id="7" pos="72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JJ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00"/>
    <a:srgbClr val="FF3300"/>
    <a:srgbClr val="339933"/>
    <a:srgbClr val="3669C2"/>
    <a:srgbClr val="0000FF"/>
    <a:srgbClr val="517BCB"/>
    <a:srgbClr val="B2B2B2"/>
    <a:srgbClr val="5776DB"/>
    <a:srgbClr val="007C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4" autoAdjust="0"/>
    <p:restoredTop sz="93900" autoAdjust="0"/>
  </p:normalViewPr>
  <p:slideViewPr>
    <p:cSldViewPr showGuides="1">
      <p:cViewPr varScale="1">
        <p:scale>
          <a:sx n="65" d="100"/>
          <a:sy n="65" d="100"/>
        </p:scale>
        <p:origin x="120" y="66"/>
      </p:cViewPr>
      <p:guideLst>
        <p:guide orient="horz" pos="2387"/>
        <p:guide orient="horz" pos="641"/>
        <p:guide orient="horz" pos="3886"/>
        <p:guide orient="horz" pos="3821"/>
        <p:guide pos="3865"/>
        <p:guide pos="424"/>
        <p:guide pos="720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0" d="100"/>
          <a:sy n="50" d="100"/>
        </p:scale>
        <p:origin x="297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25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748" cy="540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18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16573" y="0"/>
            <a:ext cx="2919748" cy="540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18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234923"/>
            <a:ext cx="2919748" cy="54064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8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16573" y="10234923"/>
            <a:ext cx="2919748" cy="54064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8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6FD9A9A-C831-415D-99D9-163FD43473E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en-US" altLang="zh-CN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AC119E-7C19-447E-9FDA-4F6911153B4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9A0DB2DC-4C9A-4742-B13C-FB6460FD350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AC119E-7C19-447E-9FDA-4F6911153B4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9A0DB2DC-4C9A-4742-B13C-FB6460FD350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AC119E-7C19-447E-9FDA-4F6911153B4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9A0DB2DC-4C9A-4742-B13C-FB6460FD350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AC119E-7C19-447E-9FDA-4F6911153B4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9A0DB2DC-4C9A-4742-B13C-FB6460FD350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AC119E-7C19-447E-9FDA-4F6911153B4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9A0DB2DC-4C9A-4742-B13C-FB6460FD350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AC119E-7C19-447E-9FDA-4F6911153B4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9A0DB2DC-4C9A-4742-B13C-FB6460FD350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AC119E-7C19-447E-9FDA-4F6911153B4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9A0DB2DC-4C9A-4742-B13C-FB6460FD350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AC119E-7C19-447E-9FDA-4F6911153B4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9A0DB2DC-4C9A-4742-B13C-FB6460FD350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AC119E-7C19-447E-9FDA-4F6911153B4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9A0DB2DC-4C9A-4742-B13C-FB6460FD350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AC119E-7C19-447E-9FDA-4F6911153B4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9A0DB2DC-4C9A-4742-B13C-FB6460FD350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AC119E-7C19-447E-9FDA-4F6911153B4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9A0DB2DC-4C9A-4742-B13C-FB6460FD350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AC119E-7C19-447E-9FDA-4F6911153B4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9A0DB2DC-4C9A-4742-B13C-FB6460FD3503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031" name="等腰三角形 22"/>
          <p:cNvSpPr>
            <a:spLocks noChangeArrowheads="1"/>
          </p:cNvSpPr>
          <p:nvPr/>
        </p:nvSpPr>
        <p:spPr bwMode="auto">
          <a:xfrm rot="8207928">
            <a:off x="11414125" y="5157788"/>
            <a:ext cx="415925" cy="5175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Malgun Gothic" panose="020B0503020000020004" charset="-127"/>
            </a:endParaRPr>
          </a:p>
        </p:txBody>
      </p:sp>
      <p:sp>
        <p:nvSpPr>
          <p:cNvPr id="1032" name="等腰三角形 23"/>
          <p:cNvSpPr>
            <a:spLocks noChangeArrowheads="1"/>
          </p:cNvSpPr>
          <p:nvPr/>
        </p:nvSpPr>
        <p:spPr bwMode="auto">
          <a:xfrm rot="9053829">
            <a:off x="11020425" y="5703888"/>
            <a:ext cx="417513" cy="517525"/>
          </a:xfrm>
          <a:prstGeom prst="triangle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Malgun Gothic" panose="020B0503020000020004" charset="-127"/>
            </a:endParaRPr>
          </a:p>
        </p:txBody>
      </p:sp>
      <p:grpSp>
        <p:nvGrpSpPr>
          <p:cNvPr id="1033" name="Group 9"/>
          <p:cNvGrpSpPr/>
          <p:nvPr userDrawn="1"/>
        </p:nvGrpSpPr>
        <p:grpSpPr>
          <a:xfrm>
            <a:off x="11336338" y="6299200"/>
            <a:ext cx="571500" cy="144463"/>
            <a:chOff x="0" y="0"/>
            <a:chExt cx="572366" cy="144000"/>
          </a:xfrm>
        </p:grpSpPr>
        <p:sp>
          <p:nvSpPr>
            <p:cNvPr id="1037" name="椭圆 40"/>
            <p:cNvSpPr>
              <a:spLocks noChangeArrowheads="1"/>
            </p:cNvSpPr>
            <p:nvPr/>
          </p:nvSpPr>
          <p:spPr bwMode="auto">
            <a:xfrm>
              <a:off x="0" y="0"/>
              <a:ext cx="144681" cy="144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Malgun Gothic" panose="020B0503020000020004" charset="-127"/>
              </a:endParaRPr>
            </a:p>
          </p:txBody>
        </p:sp>
        <p:sp>
          <p:nvSpPr>
            <p:cNvPr id="1038" name="椭圆 41"/>
            <p:cNvSpPr>
              <a:spLocks noChangeArrowheads="1"/>
            </p:cNvSpPr>
            <p:nvPr/>
          </p:nvSpPr>
          <p:spPr bwMode="auto">
            <a:xfrm>
              <a:off x="214637" y="0"/>
              <a:ext cx="143092" cy="144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Malgun Gothic" panose="020B0503020000020004" charset="-127"/>
              </a:endParaRPr>
            </a:p>
          </p:txBody>
        </p:sp>
        <p:sp>
          <p:nvSpPr>
            <p:cNvPr id="1039" name="椭圆 42"/>
            <p:cNvSpPr>
              <a:spLocks noChangeArrowheads="1"/>
            </p:cNvSpPr>
            <p:nvPr/>
          </p:nvSpPr>
          <p:spPr bwMode="auto">
            <a:xfrm>
              <a:off x="427684" y="0"/>
              <a:ext cx="144682" cy="144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Malgun Gothic" panose="020B0503020000020004" charset="-127"/>
              </a:endParaRPr>
            </a:p>
          </p:txBody>
        </p:sp>
      </p:grpSp>
      <p:grpSp>
        <p:nvGrpSpPr>
          <p:cNvPr id="1034" name="Group 14"/>
          <p:cNvGrpSpPr/>
          <p:nvPr userDrawn="1"/>
        </p:nvGrpSpPr>
        <p:grpSpPr>
          <a:xfrm rot="-5400000">
            <a:off x="311150" y="398463"/>
            <a:ext cx="647700" cy="647700"/>
            <a:chOff x="0" y="0"/>
            <a:chExt cx="647700" cy="647700"/>
          </a:xfrm>
        </p:grpSpPr>
        <p:sp>
          <p:nvSpPr>
            <p:cNvPr id="1035" name="椭圆 95"/>
            <p:cNvSpPr>
              <a:spLocks noChangeArrowheads="1"/>
            </p:cNvSpPr>
            <p:nvPr/>
          </p:nvSpPr>
          <p:spPr bwMode="auto">
            <a:xfrm>
              <a:off x="0" y="0"/>
              <a:ext cx="647700" cy="64770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  <a:miter lim="800000"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Malgun Gothic" panose="020B0503020000020004" charset="-127"/>
              </a:endParaRPr>
            </a:p>
          </p:txBody>
        </p:sp>
        <p:sp>
          <p:nvSpPr>
            <p:cNvPr id="1036" name="等腰三角形 96"/>
            <p:cNvSpPr>
              <a:spLocks noChangeArrowheads="1"/>
            </p:cNvSpPr>
            <p:nvPr/>
          </p:nvSpPr>
          <p:spPr bwMode="auto">
            <a:xfrm rot="3720000">
              <a:off x="163513" y="119063"/>
              <a:ext cx="387350" cy="333375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Malgun Gothic" panose="020B0503020000020004" charset="-127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8.png"/><Relationship Id="rId12" Type="http://schemas.openxmlformats.org/officeDocument/2006/relationships/image" Target="../media/image7.png"/><Relationship Id="rId11" Type="http://schemas.openxmlformats.org/officeDocument/2006/relationships/image" Target="../media/image6.png"/><Relationship Id="rId10" Type="http://schemas.openxmlformats.org/officeDocument/2006/relationships/tags" Target="../tags/tag24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文本框 4100"/>
          <p:cNvSpPr txBox="1"/>
          <p:nvPr/>
        </p:nvSpPr>
        <p:spPr>
          <a:xfrm>
            <a:off x="1127760" y="548640"/>
            <a:ext cx="86944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板块一、感受生活中数量之间的关系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矩形 5125"/>
          <p:cNvSpPr/>
          <p:nvPr/>
        </p:nvSpPr>
        <p:spPr>
          <a:xfrm>
            <a:off x="1199515" y="1520508"/>
            <a:ext cx="88582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问题</a:t>
            </a:r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你能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列举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更多生活中的不等关系吗？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43660" y="3933190"/>
            <a:ext cx="9511665" cy="16637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noAutofit/>
          </a:bodyPr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归纳：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日常生活中，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同类量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（如体积与体积，速度与速度、高度与高度，质量与质量等）之间常常存在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不等关系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/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43" name="Oval 3"/>
          <p:cNvSpPr/>
          <p:nvPr>
            <p:custDataLst>
              <p:tags r:id="rId1"/>
            </p:custDataLst>
          </p:nvPr>
        </p:nvSpPr>
        <p:spPr>
          <a:xfrm>
            <a:off x="4871720" y="3644900"/>
            <a:ext cx="1993900" cy="851535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同类量</a:t>
            </a:r>
            <a:endParaRPr lang="zh-CN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3" grpId="0"/>
      <p:bldP spid="3584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127760" y="351155"/>
            <a:ext cx="9826625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板块四、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体会不等式的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应用</a:t>
            </a:r>
            <a:endParaRPr lang="zh-CN" altLang="en-US" sz="32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3314" name="Text Box 5"/>
          <p:cNvSpPr/>
          <p:nvPr/>
        </p:nvSpPr>
        <p:spPr>
          <a:xfrm>
            <a:off x="1199515" y="1268730"/>
            <a:ext cx="9232900" cy="4671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任务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：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用不等式表示下列数量之间的关系</a:t>
            </a: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Times New Roman" panose="02020603050405020304" pitchFamily="18" charset="0"/>
              </a:rPr>
              <a:t>    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  <a:ea typeface="黑体" panose="02010609060101010101" pitchFamily="2" charset="-122"/>
              <a:sym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(1)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是负数；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(2)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的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倍与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6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的和比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大；</a:t>
            </a:r>
            <a:endParaRPr lang="en-US" altLang="zh-CN" sz="2800" i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(3)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与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y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的差是非负数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.</a:t>
            </a:r>
            <a:endParaRPr lang="en-US" altLang="zh-CN" sz="280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(4)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2800" dirty="0">
                <a:sym typeface="+mn-ea"/>
              </a:rPr>
              <a:t>（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≠0</a:t>
            </a:r>
            <a:r>
              <a:rPr lang="zh-CN" altLang="en-US" sz="2800" dirty="0">
                <a:sym typeface="+mn-ea"/>
              </a:rPr>
              <a:t>）的倒数不大于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  </a:t>
            </a: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(5)</a:t>
            </a:r>
            <a:r>
              <a:rPr lang="zh-CN" altLang="en-US" sz="2800" dirty="0">
                <a:sym typeface="+mn-ea"/>
              </a:rPr>
              <a:t>边长为</a:t>
            </a:r>
            <a:r>
              <a:rPr lang="en-US" altLang="zh-CN" sz="2800" i="1">
                <a:latin typeface="Times New Roman" panose="02020603050405020304" pitchFamily="18" charset="0"/>
                <a:sym typeface="+mn-ea"/>
              </a:rPr>
              <a:t>a 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米</a:t>
            </a:r>
            <a:r>
              <a:rPr lang="zh-CN" altLang="en-US" sz="2800" dirty="0">
                <a:sym typeface="+mn-ea"/>
              </a:rPr>
              <a:t>的正方形桌面的面积大于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zh-CN" altLang="en-US" sz="2800">
                <a:sym typeface="+mn-ea"/>
              </a:rPr>
              <a:t>平方米</a:t>
            </a:r>
            <a:r>
              <a:rPr lang="zh-CN" altLang="en-US" sz="2800" dirty="0">
                <a:sym typeface="+mn-ea"/>
              </a:rPr>
              <a:t>．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97980" y="1916430"/>
            <a:ext cx="9645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&lt;0</a:t>
            </a:r>
            <a:endParaRPr lang="en-US" altLang="zh-CN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83375" y="3134995"/>
            <a:ext cx="1292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1" charset="-122"/>
              </a:rPr>
              <a:t>x-y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≥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0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68135" y="2636520"/>
            <a:ext cx="17773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x+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＞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1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26885" y="3589020"/>
          <a:ext cx="835660" cy="784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419100" imgH="393700" progId="Equation.KSEE3">
                  <p:embed/>
                </p:oleObj>
              </mc:Choice>
              <mc:Fallback>
                <p:oleObj name="" r:id="rId1" imgW="419100" imgH="39370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26885" y="3589020"/>
                        <a:ext cx="835660" cy="7848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9" name="Oval 3"/>
          <p:cNvSpPr/>
          <p:nvPr/>
        </p:nvSpPr>
        <p:spPr>
          <a:xfrm>
            <a:off x="2279650" y="1988820"/>
            <a:ext cx="1295400" cy="576263"/>
          </a:xfrm>
          <a:prstGeom prst="ellipse">
            <a:avLst/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" name="Oval 3"/>
          <p:cNvSpPr/>
          <p:nvPr/>
        </p:nvSpPr>
        <p:spPr>
          <a:xfrm>
            <a:off x="4008120" y="2636520"/>
            <a:ext cx="1295400" cy="576263"/>
          </a:xfrm>
          <a:prstGeom prst="ellipse">
            <a:avLst/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1" name="Oval 3"/>
          <p:cNvSpPr/>
          <p:nvPr/>
        </p:nvSpPr>
        <p:spPr>
          <a:xfrm>
            <a:off x="3503930" y="3213100"/>
            <a:ext cx="1295400" cy="576263"/>
          </a:xfrm>
          <a:prstGeom prst="ellipse">
            <a:avLst/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2" name="Oval 3"/>
          <p:cNvSpPr/>
          <p:nvPr/>
        </p:nvSpPr>
        <p:spPr>
          <a:xfrm>
            <a:off x="4511675" y="3716655"/>
            <a:ext cx="1295400" cy="576263"/>
          </a:xfrm>
          <a:prstGeom prst="ellipse">
            <a:avLst/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6392" name="Text Box 6"/>
          <p:cNvSpPr txBox="1"/>
          <p:nvPr/>
        </p:nvSpPr>
        <p:spPr>
          <a:xfrm>
            <a:off x="4871720" y="4868863"/>
            <a:ext cx="18573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200" i="1" baseline="30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i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＞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Oval 3"/>
          <p:cNvSpPr/>
          <p:nvPr/>
        </p:nvSpPr>
        <p:spPr>
          <a:xfrm>
            <a:off x="6532880" y="4353560"/>
            <a:ext cx="1295400" cy="576263"/>
          </a:xfrm>
          <a:prstGeom prst="ellipse">
            <a:avLst/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1" grpId="0"/>
      <p:bldP spid="11" grpId="1"/>
      <p:bldP spid="17" grpId="0"/>
      <p:bldP spid="17" grpId="1"/>
      <p:bldP spid="16389" grpId="0" bldLvl="0" animBg="1"/>
      <p:bldP spid="20" grpId="0" bldLvl="0" animBg="1"/>
      <p:bldP spid="21" grpId="0" bldLvl="0" animBg="1"/>
      <p:bldP spid="22" grpId="0" bldLvl="0" animBg="1"/>
      <p:bldP spid="16392" grpId="0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127760" y="351155"/>
            <a:ext cx="9826625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板块四、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体会不等式的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应用</a:t>
            </a:r>
            <a:endParaRPr lang="zh-CN" altLang="en-US" sz="32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3314" name="Text Box 5"/>
          <p:cNvSpPr/>
          <p:nvPr/>
        </p:nvSpPr>
        <p:spPr>
          <a:xfrm>
            <a:off x="1199515" y="1268730"/>
            <a:ext cx="9232900" cy="4671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任务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：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用不等式表示下列数量之间的关系</a:t>
            </a: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Times New Roman" panose="02020603050405020304" pitchFamily="18" charset="0"/>
              </a:rPr>
              <a:t>    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  <a:ea typeface="黑体" panose="02010609060101010101" pitchFamily="2" charset="-122"/>
              <a:sym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(6)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endParaRPr lang="en-US" altLang="zh-CN" sz="280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(7)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                                        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AC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长度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＿＿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AB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长度</a:t>
            </a:r>
            <a:endParaRPr lang="zh-CN" altLang="en-US" sz="2800" dirty="0"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40000"/>
              </a:lnSpc>
            </a:pP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endParaRPr lang="en-US" altLang="zh-CN" sz="280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(8)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97980" y="1916430"/>
            <a:ext cx="54679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表示的数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lang="en-US" altLang="zh-CN" sz="2800" i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表示的数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995" y="1988820"/>
            <a:ext cx="3245485" cy="747395"/>
          </a:xfrm>
          <a:prstGeom prst="rect">
            <a:avLst/>
          </a:prstGeom>
        </p:spPr>
      </p:pic>
      <p:sp>
        <p:nvSpPr>
          <p:cNvPr id="13340" name="矩形 13339"/>
          <p:cNvSpPr/>
          <p:nvPr/>
        </p:nvSpPr>
        <p:spPr>
          <a:xfrm>
            <a:off x="8976043" y="177292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＜</a:t>
            </a:r>
            <a:endParaRPr lang="zh-CN" altLang="en-US" sz="32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3357245"/>
            <a:ext cx="3978275" cy="792480"/>
          </a:xfrm>
          <a:prstGeom prst="rect">
            <a:avLst/>
          </a:prstGeom>
        </p:spPr>
      </p:pic>
      <p:grpSp>
        <p:nvGrpSpPr>
          <p:cNvPr id="13328" name="组合 13327"/>
          <p:cNvGrpSpPr/>
          <p:nvPr/>
        </p:nvGrpSpPr>
        <p:grpSpPr>
          <a:xfrm>
            <a:off x="1911985" y="3979863"/>
            <a:ext cx="2959100" cy="1703387"/>
            <a:chOff x="-50" y="0"/>
            <a:chExt cx="1864" cy="1073"/>
          </a:xfrm>
        </p:grpSpPr>
        <p:sp>
          <p:nvSpPr>
            <p:cNvPr id="17424" name="直接连接符 13328"/>
            <p:cNvSpPr/>
            <p:nvPr/>
          </p:nvSpPr>
          <p:spPr>
            <a:xfrm>
              <a:off x="226" y="907"/>
              <a:ext cx="136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5" name="直接连接符 13329"/>
            <p:cNvSpPr/>
            <p:nvPr/>
          </p:nvSpPr>
          <p:spPr>
            <a:xfrm flipV="1">
              <a:off x="227" y="454"/>
              <a:ext cx="1224" cy="45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6" name="直接连接符 13330"/>
            <p:cNvSpPr/>
            <p:nvPr/>
          </p:nvSpPr>
          <p:spPr>
            <a:xfrm flipV="1">
              <a:off x="227" y="227"/>
              <a:ext cx="816" cy="6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7" name="矩形 13331"/>
            <p:cNvSpPr/>
            <p:nvPr/>
          </p:nvSpPr>
          <p:spPr>
            <a:xfrm>
              <a:off x="-50" y="744"/>
              <a:ext cx="27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800" b="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O</a:t>
              </a:r>
              <a:endParaRPr lang="en-US" altLang="zh-CN" sz="28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28" name="矩形 13332"/>
            <p:cNvSpPr/>
            <p:nvPr/>
          </p:nvSpPr>
          <p:spPr>
            <a:xfrm>
              <a:off x="1511" y="680"/>
              <a:ext cx="27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800" b="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endParaRPr lang="zh-CN" altLang="en-US" sz="28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29" name="矩形 13333"/>
            <p:cNvSpPr/>
            <p:nvPr/>
          </p:nvSpPr>
          <p:spPr>
            <a:xfrm>
              <a:off x="1451" y="317"/>
              <a:ext cx="36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en-US" altLang="zh-CN" sz="2800" b="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endParaRPr lang="en-US" altLang="zh-CN" sz="28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30" name="矩形 13334"/>
            <p:cNvSpPr/>
            <p:nvPr/>
          </p:nvSpPr>
          <p:spPr>
            <a:xfrm>
              <a:off x="1048" y="0"/>
              <a:ext cx="26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800" b="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endParaRPr lang="zh-CN" altLang="en-US" sz="28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168390" y="458152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OC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度数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＿＿∠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OC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度数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3341" name="矩形 13340"/>
          <p:cNvSpPr/>
          <p:nvPr/>
        </p:nvSpPr>
        <p:spPr>
          <a:xfrm>
            <a:off x="8097838" y="312166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＜</a:t>
            </a:r>
            <a:endParaRPr lang="zh-CN" altLang="en-US" sz="32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2" name="矩形 13341"/>
          <p:cNvSpPr/>
          <p:nvPr/>
        </p:nvSpPr>
        <p:spPr>
          <a:xfrm>
            <a:off x="8903653" y="4524058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＞</a:t>
            </a:r>
            <a:endParaRPr lang="zh-CN" altLang="en-US" sz="32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60010" y="5419725"/>
            <a:ext cx="475615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spcBef>
                <a:spcPct val="50000"/>
              </a:spcBef>
              <a:buSzPct val="100000"/>
              <a:buFont typeface="Times New Roman" panose="02020603050405020304" pitchFamily="18" charset="0"/>
            </a:pPr>
            <a:r>
              <a:rPr lang="zh-CN" altLang="en-US" sz="3600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华文中宋" panose="02010600040101010101" pitchFamily="2" charset="-122"/>
                <a:ea typeface="华文中宋" panose="02010600040101010101" pitchFamily="2" charset="-122"/>
              </a:rPr>
              <a:t>列不等式时先抓关键词</a:t>
            </a:r>
            <a:endParaRPr lang="zh-CN" altLang="en-US" sz="3600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0" grpId="0"/>
      <p:bldP spid="13341" grpId="0"/>
      <p:bldP spid="13342" grpId="0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055370" y="188595"/>
            <a:ext cx="9826625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板块四、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体会不等式的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应用</a:t>
            </a:r>
            <a:endParaRPr lang="zh-CN" altLang="en-US" sz="32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95579" y="4557790"/>
            <a:ext cx="1353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lt"/>
              </a:rPr>
              <a:t>222.5°</a:t>
            </a:r>
            <a:endParaRPr lang="zh-CN" altLang="en-US" sz="2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314" name="Text Box 5"/>
          <p:cNvSpPr/>
          <p:nvPr/>
        </p:nvSpPr>
        <p:spPr>
          <a:xfrm>
            <a:off x="263525" y="908685"/>
            <a:ext cx="11746230" cy="12966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任务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：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根据下列数量关系列出不等式</a:t>
            </a: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Times New Roman" panose="02020603050405020304" pitchFamily="18" charset="0"/>
              </a:rPr>
              <a:t> 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  <a:ea typeface="黑体" panose="02010609060101010101" pitchFamily="2" charset="-122"/>
              <a:sym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(1)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一辆48座的客车载有游客</a:t>
            </a:r>
            <a:r>
              <a: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人，到一个站又上了2个人，车内仍有空位。</a:t>
            </a:r>
            <a:endParaRPr lang="en-US" altLang="zh-CN" sz="280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5365" name="Text Box 6"/>
          <p:cNvSpPr txBox="1"/>
          <p:nvPr>
            <p:custDataLst>
              <p:tags r:id="rId1"/>
            </p:custDataLst>
          </p:nvPr>
        </p:nvSpPr>
        <p:spPr>
          <a:xfrm>
            <a:off x="5448300" y="2564765"/>
            <a:ext cx="25114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+2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＜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48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 Box 6"/>
          <p:cNvSpPr txBox="1"/>
          <p:nvPr>
            <p:custDataLst>
              <p:tags r:id="rId2"/>
            </p:custDataLst>
          </p:nvPr>
        </p:nvSpPr>
        <p:spPr>
          <a:xfrm>
            <a:off x="4079875" y="5013325"/>
            <a:ext cx="25114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+6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＞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48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389" name="Oval 3"/>
          <p:cNvSpPr/>
          <p:nvPr/>
        </p:nvSpPr>
        <p:spPr>
          <a:xfrm>
            <a:off x="10272395" y="1628775"/>
            <a:ext cx="1295400" cy="576263"/>
          </a:xfrm>
          <a:prstGeom prst="ellipse">
            <a:avLst/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" name="Oval 3"/>
          <p:cNvSpPr/>
          <p:nvPr/>
        </p:nvSpPr>
        <p:spPr>
          <a:xfrm>
            <a:off x="2423795" y="3933190"/>
            <a:ext cx="970280" cy="576580"/>
          </a:xfrm>
          <a:prstGeom prst="ellipse">
            <a:avLst/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5280" y="3573145"/>
            <a:ext cx="11051540" cy="1383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变式：一辆48座的客车载有游客</a:t>
            </a:r>
            <a:r>
              <a: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人，到一个站又上了6个人，开车不远后被交警以超载处罚。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280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  <a:p>
            <a:pPr algn="l"/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2" grpId="0"/>
      <p:bldP spid="16389" grpId="0" bldLvl="0" animBg="1"/>
      <p:bldP spid="3" grpId="0" bldLvl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055370" y="188595"/>
            <a:ext cx="9826625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板块四、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体会不等式的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应用</a:t>
            </a:r>
            <a:endParaRPr lang="zh-CN" altLang="en-US" sz="32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95579" y="4557790"/>
            <a:ext cx="1353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lt"/>
              </a:rPr>
              <a:t>222.5°</a:t>
            </a:r>
            <a:endParaRPr lang="zh-CN" altLang="en-US" sz="2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314" name="Text Box 5"/>
          <p:cNvSpPr/>
          <p:nvPr/>
        </p:nvSpPr>
        <p:spPr>
          <a:xfrm>
            <a:off x="263525" y="908685"/>
            <a:ext cx="11746230" cy="189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任务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：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黑体" panose="02010609060101010101" pitchFamily="2" charset="-122"/>
              </a:rPr>
              <a:t>根据下列数量关系列出不等式</a:t>
            </a: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Times New Roman" panose="02020603050405020304" pitchFamily="18" charset="0"/>
              </a:rPr>
              <a:t> 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  <a:ea typeface="黑体" panose="02010609060101010101" pitchFamily="2" charset="-122"/>
              <a:sym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(2)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小丽种了一棵高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70</a:t>
            </a:r>
            <a:r>
              <a:rPr lang="en-US" altLang="zh-CN" sz="2800">
                <a:latin typeface="宋体" panose="02010600030101010101" pitchFamily="2" charset="-122"/>
                <a:sym typeface="+mn-ea"/>
              </a:rPr>
              <a:t>cm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的小树，假设小树平均每周长高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800">
                <a:latin typeface="宋体" panose="02010600030101010101" pitchFamily="2" charset="-122"/>
                <a:sym typeface="+mn-ea"/>
              </a:rPr>
              <a:t>cm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周后这棵小树的高度不超过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100</a:t>
            </a:r>
            <a:r>
              <a:rPr lang="en-US" altLang="zh-CN" sz="2800">
                <a:latin typeface="宋体" panose="02010600030101010101" pitchFamily="2" charset="-122"/>
                <a:sym typeface="+mn-ea"/>
              </a:rPr>
              <a:t>cm</a:t>
            </a:r>
            <a:r>
              <a:rPr lang="zh-CN" altLang="en-US" sz="2800">
                <a:latin typeface="宋体" panose="02010600030101010101" pitchFamily="2" charset="-122"/>
                <a:sym typeface="+mn-ea"/>
              </a:rPr>
              <a:t>。</a:t>
            </a:r>
            <a:endParaRPr lang="en-US" altLang="zh-CN" sz="280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6389" name="Oval 3"/>
          <p:cNvSpPr/>
          <p:nvPr/>
        </p:nvSpPr>
        <p:spPr>
          <a:xfrm>
            <a:off x="1703705" y="2192655"/>
            <a:ext cx="1295400" cy="576263"/>
          </a:xfrm>
          <a:prstGeom prst="ellipse">
            <a:avLst/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" name="Oval 3"/>
          <p:cNvSpPr/>
          <p:nvPr/>
        </p:nvSpPr>
        <p:spPr>
          <a:xfrm>
            <a:off x="47625" y="3644900"/>
            <a:ext cx="1295400" cy="576263"/>
          </a:xfrm>
          <a:prstGeom prst="ellipse">
            <a:avLst/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4799965" y="2204720"/>
            <a:ext cx="32353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70+3</a:t>
            </a:r>
            <a:r>
              <a:rPr lang="en-US" altLang="zh-CN" sz="32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3200" b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≤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100</a:t>
            </a:r>
            <a:endParaRPr lang="en-US" altLang="zh-CN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Oval 3"/>
          <p:cNvSpPr/>
          <p:nvPr/>
        </p:nvSpPr>
        <p:spPr>
          <a:xfrm>
            <a:off x="9768840" y="4869180"/>
            <a:ext cx="1295400" cy="576263"/>
          </a:xfrm>
          <a:prstGeom prst="ellipse">
            <a:avLst/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4655820" y="3637915"/>
            <a:ext cx="32353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＜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12 </a:t>
            </a:r>
            <a:endParaRPr lang="en-US" altLang="zh-CN" sz="32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Rectangle 4"/>
          <p:cNvSpPr/>
          <p:nvPr/>
        </p:nvSpPr>
        <p:spPr>
          <a:xfrm>
            <a:off x="5160010" y="5877560"/>
            <a:ext cx="14716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 typeface="Times New Roman" panose="02020603050405020304" pitchFamily="18" charset="0"/>
              <a:buNone/>
            </a:pPr>
            <a:r>
              <a:rPr lang="en-US" altLang="zh-CN" i="1" dirty="0">
                <a:solidFill>
                  <a:srgbClr val="FF0000"/>
                </a:solidFill>
              </a:rPr>
              <a:t>h</a:t>
            </a:r>
            <a:r>
              <a:rPr lang="en-US" altLang="zh-CN" dirty="0">
                <a:solidFill>
                  <a:srgbClr val="FF0000"/>
                </a:solidFill>
              </a:rPr>
              <a:t>&gt;1.65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9380" y="2997200"/>
            <a:ext cx="12049760" cy="278892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>
              <a:lnSpc>
                <a:spcPct val="14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(3)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某校男子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100 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跑的纪录是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12 </a:t>
            </a:r>
            <a:r>
              <a:rPr lang="en-US" altLang="zh-CN" sz="2800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，运动会上，小刚的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100m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跑成绩是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t </a:t>
            </a:r>
            <a:r>
              <a:rPr lang="en-US" altLang="zh-CN" sz="28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打破了该项纪录；</a:t>
            </a:r>
            <a:endParaRPr lang="zh-CN" altLang="en-US" sz="280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40000"/>
              </a:lnSpc>
            </a:pPr>
            <a:endParaRPr lang="zh-CN" altLang="en-US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变式：</a:t>
            </a:r>
            <a:r>
              <a:rPr lang="zh-CN" altLang="zh-CN" sz="2800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某校男子跳高纪录是</a:t>
            </a:r>
            <a:r>
              <a:rPr lang="en-US" altLang="zh-CN" sz="2800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1.65</a:t>
            </a:r>
            <a:r>
              <a:rPr lang="en-US" altLang="zh-CN" sz="2800" i="1" kern="1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zh-CN" sz="2800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，小明的跳高成绩是</a:t>
            </a:r>
            <a:r>
              <a:rPr lang="en-US" altLang="zh-CN" sz="2800" i="1" kern="1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</a:t>
            </a:r>
            <a:r>
              <a:rPr lang="zh-CN" altLang="en-US" sz="2800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2800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zh-CN" sz="2800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，打破了该校男子跳高纪录</a:t>
            </a:r>
            <a:r>
              <a:rPr lang="en-US" altLang="zh-CN" sz="2800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389" grpId="0" bldLvl="0" animBg="1"/>
      <p:bldP spid="4" grpId="0" bldLvl="0" animBg="1"/>
      <p:bldP spid="5" grpId="0"/>
      <p:bldP spid="6" grpId="0" bldLvl="0" animBg="1"/>
      <p:bldP spid="7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27448" y="351047"/>
            <a:ext cx="7704856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板块四、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体会不等式的应用</a:t>
            </a:r>
            <a:endParaRPr lang="zh-CN" altLang="zh-CN" sz="3200" dirty="0">
              <a:solidFill>
                <a:srgbClr val="FF0000"/>
              </a:solidFill>
              <a:effectLst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525" y="1340485"/>
            <a:ext cx="87998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>
                <a:solidFill>
                  <a:srgbClr val="FF0000"/>
                </a:solidFill>
                <a:sym typeface="+mn-ea"/>
              </a:rPr>
              <a:t>问题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zh-CN" sz="2800">
                <a:solidFill>
                  <a:srgbClr val="FF0000"/>
                </a:solidFill>
                <a:sym typeface="+mn-ea"/>
              </a:rPr>
              <a:t>：</a:t>
            </a:r>
            <a:r>
              <a:rPr lang="zh-CN" altLang="zh-CN" sz="2800">
                <a:solidFill>
                  <a:srgbClr val="000000"/>
                </a:solidFill>
                <a:sym typeface="+mn-ea"/>
              </a:rPr>
              <a:t>和同桌交流分享正确列出不等式模型的</a:t>
            </a:r>
            <a:r>
              <a:rPr lang="zh-CN" altLang="zh-CN" sz="2800">
                <a:solidFill>
                  <a:srgbClr val="000000"/>
                </a:solidFill>
                <a:sym typeface="+mn-ea"/>
              </a:rPr>
              <a:t>步骤。</a:t>
            </a:r>
            <a:endParaRPr lang="zh-CN" altLang="zh-CN" sz="2800">
              <a:solidFill>
                <a:srgbClr val="00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2245" y="1917700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dirty="0">
                <a:solidFill>
                  <a:srgbClr val="A5002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A5002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，（</a:t>
            </a:r>
            <a:r>
              <a:rPr lang="zh-CN" altLang="en-US" sz="2800" dirty="0">
                <a:solidFill>
                  <a:srgbClr val="A5002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画）圈出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关键词</a:t>
            </a:r>
            <a:endParaRPr lang="zh-CN" altLang="zh-CN" sz="2800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2245" y="2566035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dirty="0">
                <a:solidFill>
                  <a:srgbClr val="A5002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solidFill>
                  <a:srgbClr val="A5002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，（找）</a:t>
            </a:r>
            <a:r>
              <a:rPr lang="zh-CN" altLang="zh-CN" sz="2800" dirty="0">
                <a:solidFill>
                  <a:srgbClr val="A5002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选准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不等号</a:t>
            </a:r>
            <a:endParaRPr lang="zh-CN" altLang="zh-CN" sz="2800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2245" y="3141980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dirty="0">
                <a:solidFill>
                  <a:srgbClr val="A5002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dirty="0">
                <a:solidFill>
                  <a:srgbClr val="A5002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，（列）</a:t>
            </a:r>
            <a:r>
              <a:rPr lang="zh-CN" altLang="zh-CN" sz="2800" dirty="0">
                <a:solidFill>
                  <a:srgbClr val="A5002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列出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不等式</a:t>
            </a:r>
            <a:endParaRPr lang="zh-CN" altLang="zh-CN" sz="2800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2530" name="文本框 18434"/>
          <p:cNvSpPr txBox="1"/>
          <p:nvPr/>
        </p:nvSpPr>
        <p:spPr>
          <a:xfrm>
            <a:off x="182245" y="3935730"/>
            <a:ext cx="11389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问题</a:t>
            </a:r>
            <a:r>
              <a:rPr lang="en-US" altLang="zh-CN" sz="2800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请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≥30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这个不等式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设计一个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生活中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的问题情境，同桌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交流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18434"/>
          <p:cNvSpPr txBox="1"/>
          <p:nvPr/>
        </p:nvSpPr>
        <p:spPr>
          <a:xfrm>
            <a:off x="673100" y="4869180"/>
            <a:ext cx="107054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归纳：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同一个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</a:rPr>
              <a:t>不等式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可以设计成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</a:rPr>
              <a:t>生活中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rPr>
              <a:t>不同的问题情境。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2530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8434"/>
          <p:cNvSpPr txBox="1"/>
          <p:nvPr/>
        </p:nvSpPr>
        <p:spPr>
          <a:xfrm>
            <a:off x="1919605" y="1172845"/>
            <a:ext cx="854710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问题1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说一说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我们可以用什么样的</a:t>
            </a:r>
            <a:r>
              <a:rPr lang="en-US" altLang="zh-CN" sz="2800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数学模型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来表示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生活中的</a:t>
            </a:r>
            <a:r>
              <a:rPr lang="en-US" altLang="zh-CN" sz="2800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相等关系和不等关系？</a:t>
            </a:r>
            <a:r>
              <a:rPr lang="en-US" altLang="zh-CN" sz="3600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3600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 sz="3600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18434"/>
          <p:cNvSpPr txBox="1"/>
          <p:nvPr/>
        </p:nvSpPr>
        <p:spPr>
          <a:xfrm>
            <a:off x="1919605" y="2252345"/>
            <a:ext cx="84391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问题2：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想一想，后续还要学习不等式的哪些知识。</a:t>
            </a:r>
            <a:endParaRPr lang="zh-CN" altLang="en-US" sz="2800" dirty="0">
              <a:solidFill>
                <a:schemeClr val="accent1"/>
              </a:solidFill>
              <a:latin typeface="宋体" panose="02010600030101010101" pitchFamily="2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13255" y="2929890"/>
            <a:ext cx="8004175" cy="2240915"/>
            <a:chOff x="377" y="6534"/>
            <a:chExt cx="12605" cy="3529"/>
          </a:xfrm>
        </p:grpSpPr>
        <p:cxnSp>
          <p:nvCxnSpPr>
            <p:cNvPr id="5" name="直接箭头连接符 4"/>
            <p:cNvCxnSpPr>
              <a:stCxn id="2" idx="3"/>
              <a:endCxn id="6" idx="1"/>
            </p:cNvCxnSpPr>
            <p:nvPr/>
          </p:nvCxnSpPr>
          <p:spPr>
            <a:xfrm>
              <a:off x="2984" y="7554"/>
              <a:ext cx="2392" cy="1"/>
            </a:xfrm>
            <a:prstGeom prst="straightConnector1">
              <a:avLst/>
            </a:prstGeom>
            <a:ln w="57150">
              <a:tailEnd type="triangle" w="med" len="lg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>
              <p:custDataLst>
                <p:tags r:id="rId1"/>
              </p:custDataLst>
            </p:nvPr>
          </p:nvCxnSpPr>
          <p:spPr>
            <a:xfrm>
              <a:off x="7994" y="7555"/>
              <a:ext cx="2369" cy="0"/>
            </a:xfrm>
            <a:prstGeom prst="straightConnector1">
              <a:avLst/>
            </a:prstGeom>
            <a:ln w="57150">
              <a:tailEnd type="triangle" w="med" len="lg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2" name="矩形 1"/>
            <p:cNvSpPr/>
            <p:nvPr/>
          </p:nvSpPr>
          <p:spPr>
            <a:xfrm>
              <a:off x="377" y="7100"/>
              <a:ext cx="2607" cy="907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实际问题</a:t>
              </a:r>
              <a:endPara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2"/>
              </p:custDataLst>
            </p:nvPr>
          </p:nvSpPr>
          <p:spPr>
            <a:xfrm>
              <a:off x="5376" y="7101"/>
              <a:ext cx="2607" cy="907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方程</a:t>
              </a:r>
              <a:endPara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10375" y="6988"/>
              <a:ext cx="2607" cy="907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方程的</a:t>
              </a:r>
              <a:r>
                <a: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解</a:t>
              </a:r>
              <a:endPara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1" name="肘形连接符 10"/>
            <p:cNvCxnSpPr>
              <a:stCxn id="8" idx="2"/>
              <a:endCxn id="2" idx="2"/>
            </p:cNvCxnSpPr>
            <p:nvPr/>
          </p:nvCxnSpPr>
          <p:spPr>
            <a:xfrm rot="5400000">
              <a:off x="6624" y="2952"/>
              <a:ext cx="112" cy="9998"/>
            </a:xfrm>
            <a:prstGeom prst="bentConnector3">
              <a:avLst>
                <a:gd name="adj1" fmla="val 2008035"/>
              </a:avLst>
            </a:prstGeom>
            <a:ln w="57150">
              <a:tailEnd type="triangle" w="med" len="lg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2929" y="6647"/>
              <a:ext cx="3228" cy="822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zh-CN" altLang="en-US" sz="2800">
                  <a:solidFill>
                    <a:srgbClr val="FF0000"/>
                  </a:solidFill>
                  <a:latin typeface="宋体" panose="02010600030101010101" pitchFamily="2" charset="-122"/>
                </a:rPr>
                <a:t>相等关系</a:t>
              </a:r>
              <a:endParaRPr lang="zh-CN" altLang="en-US" sz="280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4"/>
              </p:custDataLst>
            </p:nvPr>
          </p:nvSpPr>
          <p:spPr>
            <a:xfrm>
              <a:off x="7983" y="6534"/>
              <a:ext cx="2616" cy="822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zh-CN" altLang="en-US" sz="2800">
                  <a:solidFill>
                    <a:srgbClr val="FF0000"/>
                  </a:solidFill>
                  <a:latin typeface="宋体" panose="02010600030101010101" pitchFamily="2" charset="-122"/>
                </a:rPr>
                <a:t>等式性质</a:t>
              </a:r>
              <a:endParaRPr lang="zh-CN" altLang="en-US" sz="280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5"/>
              </p:custDataLst>
            </p:nvPr>
          </p:nvSpPr>
          <p:spPr>
            <a:xfrm>
              <a:off x="6096" y="9483"/>
              <a:ext cx="2208" cy="580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728210" y="4657725"/>
            <a:ext cx="3253105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latin typeface="宋体" panose="02010600030101010101" pitchFamily="2" charset="-122"/>
                <a:sym typeface="+mn-ea"/>
              </a:rPr>
              <a:t>解释、</a:t>
            </a:r>
            <a:r>
              <a:rPr lang="zh-CN" altLang="en-US" sz="2800">
                <a:latin typeface="宋体" panose="02010600030101010101" pitchFamily="2" charset="-122"/>
              </a:rPr>
              <a:t>检验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5058" y="260242"/>
            <a:ext cx="7704856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板块五、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课堂归纳及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整理</a:t>
            </a:r>
            <a:endParaRPr lang="zh-CN" altLang="en-US" sz="32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3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" name="组合 16"/>
          <p:cNvGrpSpPr/>
          <p:nvPr>
            <p:custDataLst>
              <p:tags r:id="rId1"/>
            </p:custDataLst>
          </p:nvPr>
        </p:nvGrpSpPr>
        <p:grpSpPr>
          <a:xfrm>
            <a:off x="876935" y="4361180"/>
            <a:ext cx="8921115" cy="2394659"/>
            <a:chOff x="634" y="6592"/>
            <a:chExt cx="14049" cy="4209"/>
          </a:xfrm>
        </p:grpSpPr>
        <p:cxnSp>
          <p:nvCxnSpPr>
            <p:cNvPr id="5" name="直接箭头连接符 4"/>
            <p:cNvCxnSpPr>
              <a:stCxn id="2" idx="3"/>
            </p:cNvCxnSpPr>
            <p:nvPr>
              <p:custDataLst>
                <p:tags r:id="rId2"/>
              </p:custDataLst>
            </p:nvPr>
          </p:nvCxnSpPr>
          <p:spPr>
            <a:xfrm>
              <a:off x="3241" y="7499"/>
              <a:ext cx="2156" cy="0"/>
            </a:xfrm>
            <a:prstGeom prst="straightConnector1">
              <a:avLst/>
            </a:prstGeom>
            <a:ln w="57150">
              <a:tailEnd type="triangle" w="med" len="lg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>
              <p:custDataLst>
                <p:tags r:id="rId3"/>
              </p:custDataLst>
            </p:nvPr>
          </p:nvCxnSpPr>
          <p:spPr>
            <a:xfrm>
              <a:off x="7994" y="7537"/>
              <a:ext cx="2339" cy="39"/>
            </a:xfrm>
            <a:prstGeom prst="straightConnector1">
              <a:avLst/>
            </a:prstGeom>
            <a:ln w="57150">
              <a:tailEnd type="triangle" w="med" len="lg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2" name="矩形 1"/>
            <p:cNvSpPr/>
            <p:nvPr>
              <p:custDataLst>
                <p:tags r:id="rId4"/>
              </p:custDataLst>
            </p:nvPr>
          </p:nvSpPr>
          <p:spPr>
            <a:xfrm>
              <a:off x="634" y="7045"/>
              <a:ext cx="2607" cy="907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实际问题</a:t>
              </a:r>
              <a:endPara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5376" y="7101"/>
              <a:ext cx="2607" cy="907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不等式</a:t>
              </a:r>
              <a:endPara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10612" y="7045"/>
              <a:ext cx="4071" cy="907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不等式的解</a:t>
              </a:r>
              <a:r>
                <a:rPr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集</a:t>
              </a:r>
              <a:endPara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1" name="肘形连接符 10"/>
            <p:cNvCxnSpPr/>
            <p:nvPr>
              <p:custDataLst>
                <p:tags r:id="rId7"/>
              </p:custDataLst>
            </p:nvPr>
          </p:nvCxnSpPr>
          <p:spPr>
            <a:xfrm rot="5400000">
              <a:off x="7124" y="2767"/>
              <a:ext cx="5" cy="10371"/>
            </a:xfrm>
            <a:prstGeom prst="bentConnector3">
              <a:avLst>
                <a:gd name="adj1" fmla="val 58000000"/>
              </a:avLst>
            </a:prstGeom>
            <a:ln w="57150">
              <a:tailEnd type="triangle" w="med" len="lg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8"/>
              </p:custDataLst>
            </p:nvPr>
          </p:nvSpPr>
          <p:spPr>
            <a:xfrm>
              <a:off x="2924" y="6592"/>
              <a:ext cx="2855" cy="917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zh-CN" altLang="en-US" sz="2800">
                  <a:solidFill>
                    <a:srgbClr val="FF0000"/>
                  </a:solidFill>
                  <a:latin typeface="宋体" panose="02010600030101010101" pitchFamily="2" charset="-122"/>
                </a:rPr>
                <a:t>不等关系</a:t>
              </a:r>
              <a:endParaRPr lang="zh-CN" altLang="en-US" sz="280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9"/>
              </p:custDataLst>
            </p:nvPr>
          </p:nvSpPr>
          <p:spPr>
            <a:xfrm>
              <a:off x="7778" y="6592"/>
              <a:ext cx="3846" cy="917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zh-CN" altLang="en-US" sz="2800">
                  <a:solidFill>
                    <a:srgbClr val="FF0000"/>
                  </a:solidFill>
                  <a:latin typeface="宋体" panose="02010600030101010101" pitchFamily="2" charset="-122"/>
                </a:rPr>
                <a:t>不等式性质</a:t>
              </a:r>
              <a:endParaRPr lang="zh-CN" altLang="en-US" sz="280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0"/>
              </p:custDataLst>
            </p:nvPr>
          </p:nvSpPr>
          <p:spPr>
            <a:xfrm>
              <a:off x="5116" y="9884"/>
              <a:ext cx="4047" cy="917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zh-CN" altLang="en-US" sz="2800">
                  <a:latin typeface="宋体" panose="02010600030101010101" pitchFamily="2" charset="-122"/>
                  <a:sym typeface="+mn-ea"/>
                </a:rPr>
                <a:t>解释</a:t>
              </a:r>
              <a:r>
                <a:rPr lang="zh-CN" altLang="en-US" sz="2800">
                  <a:latin typeface="宋体" panose="02010600030101010101" pitchFamily="2" charset="-122"/>
                  <a:sym typeface="+mn-ea"/>
                </a:rPr>
                <a:t>、</a:t>
              </a:r>
              <a:r>
                <a:rPr lang="zh-CN" altLang="en-US" sz="2800">
                  <a:latin typeface="宋体" panose="02010600030101010101" pitchFamily="2" charset="-122"/>
                </a:rPr>
                <a:t>检验</a:t>
              </a:r>
              <a:endParaRPr lang="zh-CN" altLang="en-US" sz="2800">
                <a:latin typeface="宋体" panose="02010600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1"/>
          <a:srcRect l="27334" b="939"/>
          <a:stretch>
            <a:fillRect/>
          </a:stretch>
        </p:blipFill>
        <p:spPr>
          <a:xfrm rot="16200000">
            <a:off x="1363980" y="-912495"/>
            <a:ext cx="3168650" cy="56584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/>
          <a:srcRect l="50420" r="10484" b="-95"/>
          <a:stretch>
            <a:fillRect/>
          </a:stretch>
        </p:blipFill>
        <p:spPr>
          <a:xfrm rot="16200000">
            <a:off x="7738745" y="-2317750"/>
            <a:ext cx="1897380" cy="64782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/>
          <a:srcRect l="15788" r="21552" b="-52"/>
          <a:stretch>
            <a:fillRect/>
          </a:stretch>
        </p:blipFill>
        <p:spPr>
          <a:xfrm rot="16200000">
            <a:off x="7463790" y="-278765"/>
            <a:ext cx="2520950" cy="6622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27448" y="351047"/>
            <a:ext cx="7704856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r>
              <a:rPr lang="zh-CN" altLang="zh-CN" sz="3200" dirty="0">
                <a:solidFill>
                  <a:srgbClr val="FF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思考题</a:t>
            </a:r>
            <a:endParaRPr lang="zh-CN" altLang="zh-CN" sz="3200" dirty="0">
              <a:solidFill>
                <a:srgbClr val="FF0000"/>
              </a:solidFill>
              <a:effectLst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305" y="1268730"/>
            <a:ext cx="11934825" cy="33839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30000"/>
              </a:lnSpc>
            </a:pPr>
            <a:r>
              <a:rPr lang="en-US" sz="2800">
                <a:sym typeface="+mn-ea"/>
              </a:rPr>
              <a:t>    </a:t>
            </a:r>
            <a:r>
              <a:rPr altLang="zh-CN" sz="2800">
                <a:sym typeface="+mn-ea"/>
              </a:rPr>
              <a:t>一只纸箱质量为1kg，当放入一些苹果（每个苹果的质量为0.25 kg)后，纸箱和苹果的总质量</a:t>
            </a:r>
            <a:r>
              <a:rPr altLang="zh-CN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altLang="zh-CN" sz="28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</a:t>
            </a:r>
            <a:r>
              <a:rPr altLang="zh-CN" sz="2800">
                <a:sym typeface="+mn-ea"/>
              </a:rPr>
              <a:t> kg </a:t>
            </a:r>
            <a:endParaRPr altLang="zh-CN" sz="2800">
              <a:sym typeface="+mn-ea"/>
            </a:endParaRPr>
          </a:p>
          <a:p>
            <a:pPr>
              <a:lnSpc>
                <a:spcPct val="130000"/>
              </a:lnSpc>
            </a:pPr>
            <a:r>
              <a:rPr altLang="zh-CN" sz="2800">
                <a:sym typeface="+mn-ea"/>
              </a:rPr>
              <a:t>1、用代数式表示</a:t>
            </a:r>
            <a:r>
              <a:rPr altLang="zh-CN" sz="28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</a:t>
            </a:r>
            <a:r>
              <a:rPr altLang="zh-CN" sz="2800">
                <a:sym typeface="+mn-ea"/>
              </a:rPr>
              <a:t> ；</a:t>
            </a:r>
            <a:endParaRPr altLang="zh-CN" sz="2800">
              <a:sym typeface="+mn-ea"/>
            </a:endParaRPr>
          </a:p>
          <a:p>
            <a:pPr>
              <a:lnSpc>
                <a:spcPct val="130000"/>
              </a:lnSpc>
            </a:pPr>
            <a:r>
              <a:rPr altLang="zh-CN" sz="2800">
                <a:sym typeface="+mn-ea"/>
              </a:rPr>
              <a:t>2、放几个苹果时，</a:t>
            </a:r>
            <a:r>
              <a:rPr altLang="zh-CN" sz="28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</a:t>
            </a:r>
            <a:r>
              <a:rPr altLang="zh-CN" sz="2800">
                <a:sym typeface="+mn-ea"/>
              </a:rPr>
              <a:t>恰好是10 kg ?</a:t>
            </a:r>
            <a:endParaRPr altLang="zh-CN" sz="2800">
              <a:sym typeface="+mn-ea"/>
            </a:endParaRPr>
          </a:p>
          <a:p>
            <a:pPr>
              <a:lnSpc>
                <a:spcPct val="130000"/>
              </a:lnSpc>
            </a:pPr>
            <a:r>
              <a:rPr altLang="zh-CN" sz="2800">
                <a:sym typeface="+mn-ea"/>
              </a:rPr>
              <a:t>3、放20 kg苹果时，</a:t>
            </a:r>
            <a:r>
              <a:rPr altLang="zh-CN" sz="28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</a:t>
            </a:r>
            <a:r>
              <a:rPr altLang="zh-CN" sz="2800">
                <a:sym typeface="+mn-ea"/>
              </a:rPr>
              <a:t>会超过10 kg 吗？ 放30 kg苹果呢？</a:t>
            </a:r>
            <a:endParaRPr altLang="zh-CN" sz="2800">
              <a:sym typeface="+mn-ea"/>
            </a:endParaRPr>
          </a:p>
          <a:p>
            <a:pPr>
              <a:lnSpc>
                <a:spcPct val="130000"/>
              </a:lnSpc>
            </a:pPr>
            <a:r>
              <a:rPr altLang="zh-CN" sz="2800">
                <a:sym typeface="+mn-ea"/>
              </a:rPr>
              <a:t>4、若纸箱和苹果的总质量不超过10 kg，你能估计出最多有多少个苹果吗？</a:t>
            </a:r>
            <a:endParaRPr altLang="zh-CN" sz="28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组合 5"/>
          <p:cNvGrpSpPr/>
          <p:nvPr/>
        </p:nvGrpSpPr>
        <p:grpSpPr>
          <a:xfrm>
            <a:off x="1787525" y="174625"/>
            <a:ext cx="2468880" cy="647700"/>
            <a:chOff x="566842" y="252412"/>
            <a:chExt cx="2467917" cy="646331"/>
          </a:xfrm>
        </p:grpSpPr>
        <p:sp>
          <p:nvSpPr>
            <p:cNvPr id="23562" name="TextBox 18"/>
            <p:cNvSpPr txBox="1"/>
            <p:nvPr/>
          </p:nvSpPr>
          <p:spPr>
            <a:xfrm>
              <a:off x="566842" y="252412"/>
              <a:ext cx="2467917" cy="6437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rgbClr val="15533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课堂感悟：</a:t>
              </a:r>
              <a:endParaRPr lang="zh-CN" altLang="en-US" sz="3600" b="1" dirty="0">
                <a:solidFill>
                  <a:srgbClr val="15533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 flipV="1">
              <a:off x="596993" y="898743"/>
              <a:ext cx="2180374" cy="0"/>
            </a:xfrm>
            <a:prstGeom prst="line">
              <a:avLst/>
            </a:prstGeom>
            <a:ln w="28575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3555" name="Text Box 2"/>
          <p:cNvSpPr txBox="1"/>
          <p:nvPr/>
        </p:nvSpPr>
        <p:spPr>
          <a:xfrm>
            <a:off x="2351088" y="981075"/>
            <a:ext cx="72009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其实生活中也有很多不等式给人很深的印象：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7"/>
          <p:cNvSpPr/>
          <p:nvPr/>
        </p:nvSpPr>
        <p:spPr>
          <a:xfrm>
            <a:off x="1817688" y="1663700"/>
            <a:ext cx="3529012" cy="82994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迷你简古隶"/>
                <a:ea typeface="迷你简古隶"/>
              </a:rPr>
              <a:t>今天＞昨天</a:t>
            </a:r>
            <a:endParaRPr lang="zh-CN" altLang="en-US" sz="4800" b="1" dirty="0">
              <a:solidFill>
                <a:srgbClr val="FF0000"/>
              </a:solidFill>
              <a:latin typeface="迷你简古隶"/>
              <a:ea typeface="迷你简古隶"/>
            </a:endParaRPr>
          </a:p>
        </p:txBody>
      </p:sp>
      <p:sp>
        <p:nvSpPr>
          <p:cNvPr id="13" name="Text Box 6"/>
          <p:cNvSpPr txBox="1"/>
          <p:nvPr/>
        </p:nvSpPr>
        <p:spPr>
          <a:xfrm>
            <a:off x="6216650" y="2273300"/>
            <a:ext cx="3529013" cy="82994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rgbClr val="7030A0"/>
                </a:solidFill>
                <a:latin typeface="迷你简古隶"/>
                <a:ea typeface="迷你简古隶"/>
              </a:rPr>
              <a:t>蛮干＜巧干</a:t>
            </a:r>
            <a:endParaRPr lang="zh-CN" altLang="en-US" sz="4800" b="1" dirty="0">
              <a:solidFill>
                <a:srgbClr val="7030A0"/>
              </a:solidFill>
              <a:latin typeface="迷你简古隶"/>
              <a:ea typeface="迷你简古隶"/>
            </a:endParaRPr>
          </a:p>
        </p:txBody>
      </p:sp>
      <p:sp>
        <p:nvSpPr>
          <p:cNvPr id="14" name="Rectangle 5"/>
          <p:cNvSpPr/>
          <p:nvPr/>
        </p:nvSpPr>
        <p:spPr>
          <a:xfrm>
            <a:off x="3733800" y="3092450"/>
            <a:ext cx="3529013" cy="82994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sz="4800" b="1" dirty="0">
                <a:latin typeface="迷你简古隶"/>
                <a:ea typeface="迷你简古隶"/>
              </a:rPr>
              <a:t>自信≠自负</a:t>
            </a:r>
            <a:endParaRPr lang="zh-CN" altLang="en-US" sz="4800" b="1" dirty="0">
              <a:latin typeface="迷你简古隶"/>
              <a:ea typeface="迷你简古隶"/>
            </a:endParaRPr>
          </a:p>
        </p:txBody>
      </p:sp>
      <p:sp>
        <p:nvSpPr>
          <p:cNvPr id="15" name="Text Box 9"/>
          <p:cNvSpPr txBox="1"/>
          <p:nvPr/>
        </p:nvSpPr>
        <p:spPr>
          <a:xfrm>
            <a:off x="2055813" y="4106863"/>
            <a:ext cx="34417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迷你简古隶"/>
                <a:ea typeface="迷你简古隶"/>
              </a:rPr>
              <a:t>模仿≤原创</a:t>
            </a:r>
            <a:endParaRPr lang="zh-CN" altLang="en-US" sz="4800" b="1" dirty="0">
              <a:solidFill>
                <a:srgbClr val="FF0000"/>
              </a:solidFill>
              <a:latin typeface="迷你简古隶"/>
              <a:ea typeface="迷你简古隶"/>
            </a:endParaRPr>
          </a:p>
        </p:txBody>
      </p:sp>
      <p:sp>
        <p:nvSpPr>
          <p:cNvPr id="16" name="Text Box 8"/>
          <p:cNvSpPr txBox="1"/>
          <p:nvPr/>
        </p:nvSpPr>
        <p:spPr>
          <a:xfrm>
            <a:off x="6588125" y="4248150"/>
            <a:ext cx="334645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rgbClr val="002060"/>
                </a:solidFill>
                <a:latin typeface="迷你简古隶"/>
                <a:ea typeface="迷你简古隶"/>
              </a:rPr>
              <a:t>研究≥经验</a:t>
            </a:r>
            <a:endParaRPr lang="zh-CN" altLang="en-US" sz="4800" b="1" dirty="0">
              <a:solidFill>
                <a:srgbClr val="002060"/>
              </a:solidFill>
              <a:latin typeface="迷你简古隶"/>
              <a:ea typeface="迷你简古隶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1866900" y="5262563"/>
            <a:ext cx="8662988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愿同学们带着一颗进取的心，走向属于自己的一片蓝天！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文本框 1"/>
          <p:cNvSpPr txBox="1"/>
          <p:nvPr/>
        </p:nvSpPr>
        <p:spPr>
          <a:xfrm>
            <a:off x="1991995" y="2132965"/>
            <a:ext cx="89090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7330" indent="-227330" algn="l" defTabSz="91313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DotumChe" pitchFamily="49" charset="-127"/>
              </a:defRPr>
            </a:lvl1pPr>
            <a:lvl2pPr marL="684530" indent="-227330" algn="l" defTabSz="91313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sym typeface="DotumChe" pitchFamily="49" charset="-127"/>
              </a:defRPr>
            </a:lvl2pPr>
            <a:lvl3pPr marL="1141730" indent="-227330" algn="l" defTabSz="91313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DotumChe" pitchFamily="49" charset="-127"/>
              </a:defRPr>
            </a:lvl3pPr>
            <a:lvl4pPr marL="1598930" indent="-227330" algn="l" defTabSz="91313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sym typeface="DotumChe" pitchFamily="49" charset="-127"/>
              </a:defRPr>
            </a:lvl4pPr>
            <a:lvl5pPr marL="2056130" indent="-227330" algn="l" defTabSz="91313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sym typeface="DotumChe" pitchFamily="49" charset="-127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11.1  </a:t>
            </a:r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生活中的不等式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55440" y="332656"/>
            <a:ext cx="828092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板块二、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进一步感悟生活中的不等关系</a:t>
            </a:r>
            <a:endParaRPr lang="zh-CN" altLang="en-US" sz="3200" b="1" dirty="0">
              <a:solidFill>
                <a:srgbClr val="FF0000"/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3480" y="1350010"/>
            <a:ext cx="93903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问题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图中交通标志表示一辆严格遵守交通规则的汽车行驶速度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应满足的数学关系式为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千米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小时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148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818" y="2303145"/>
            <a:ext cx="4033837" cy="391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8745" y="3573145"/>
            <a:ext cx="6981190" cy="15798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追问：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若这辆汽车因为超速而被交警处罚，则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应满足的数学关系式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 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千米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小时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5951855" y="1700530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≤10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4081780" y="4004945"/>
            <a:ext cx="16490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55440" y="332656"/>
            <a:ext cx="828092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板块二、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进一步感悟生活中的不等关系</a:t>
            </a:r>
            <a:endParaRPr lang="zh-CN" altLang="en-US" sz="3200" b="1" dirty="0">
              <a:solidFill>
                <a:srgbClr val="FF0000"/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425" y="1196975"/>
            <a:ext cx="114484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1"/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问题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某种袋装牛奶中，每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100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克牛奶含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g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蛋白质，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y mg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钠元素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，这种牛奶的营养成份含量如下表：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7170" name="表格 7169"/>
          <p:cNvGraphicFramePr/>
          <p:nvPr/>
        </p:nvGraphicFramePr>
        <p:xfrm>
          <a:off x="5880100" y="2420303"/>
          <a:ext cx="5410200" cy="2178050"/>
        </p:xfrm>
        <a:graphic>
          <a:graphicData uri="http://schemas.openxmlformats.org/drawingml/2006/table">
            <a:tbl>
              <a:tblPr/>
              <a:tblGrid>
                <a:gridCol w="2705100"/>
                <a:gridCol w="2705100"/>
              </a:tblGrid>
              <a:tr h="717550">
                <a:tc>
                  <a:txBody>
                    <a:bodyPr wrap="square"/>
                    <a:lstStyle>
                      <a:lvl1pPr marL="342900" lvl="0" indent="-3429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3500CC"/>
                          </a:solidFill>
                          <a:latin typeface="Times New Roman" panose="02020603050405020304" pitchFamily="18" charset="0"/>
                          <a:ea typeface="隶书" panose="02010509060101010101" pitchFamily="1" charset="-122"/>
                          <a:sym typeface="Times New Roman" panose="02020603050405020304" pitchFamily="18" charset="0"/>
                        </a:rPr>
                        <a:t>营养成份</a:t>
                      </a:r>
                      <a:endParaRPr lang="zh-CN" altLang="en-US"/>
                    </a:p>
                  </a:txBody>
                  <a:tcPr vert="horz" anchor="ctr" anchorCtr="0">
                    <a:lnL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3500CC"/>
                          </a:solidFill>
                          <a:latin typeface="Times New Roman" panose="02020603050405020304" pitchFamily="18" charset="0"/>
                          <a:ea typeface="隶书" panose="02010509060101010101" pitchFamily="1" charset="-122"/>
                          <a:sym typeface="Times New Roman" panose="02020603050405020304" pitchFamily="18" charset="0"/>
                        </a:rPr>
                        <a:t>含量</a:t>
                      </a:r>
                      <a:endParaRPr lang="zh-CN" altLang="en-US"/>
                    </a:p>
                  </a:txBody>
                  <a:tcPr vert="horz" anchor="ctr" anchorCtr="0">
                    <a:lnL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730250">
                <a:tc>
                  <a:txBody>
                    <a:bodyPr wrap="square"/>
                    <a:lstStyle>
                      <a:lvl1pPr marL="342900" lvl="0" indent="-3429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3500CC"/>
                          </a:solidFill>
                          <a:latin typeface="Times New Roman" panose="02020603050405020304" pitchFamily="18" charset="0"/>
                          <a:ea typeface="隶书" panose="02010509060101010101" pitchFamily="1" charset="-122"/>
                          <a:sym typeface="Times New Roman" panose="02020603050405020304" pitchFamily="18" charset="0"/>
                        </a:rPr>
                        <a:t>蛋白质</a:t>
                      </a:r>
                      <a:endParaRPr lang="zh-CN" altLang="en-US"/>
                    </a:p>
                  </a:txBody>
                  <a:tcPr vert="horz" anchor="ctr" anchorCtr="0">
                    <a:lnL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3500CC"/>
                          </a:solidFill>
                          <a:latin typeface="Times New Roman" panose="02020603050405020304" pitchFamily="18" charset="0"/>
                          <a:ea typeface="隶书" panose="02010509060101010101" pitchFamily="1" charset="-122"/>
                          <a:sym typeface="Times New Roman" panose="02020603050405020304" pitchFamily="18" charset="0"/>
                        </a:rPr>
                        <a:t>≥2.9 g</a:t>
                      </a:r>
                      <a:endParaRPr lang="zh-CN" altLang="en-US"/>
                    </a:p>
                  </a:txBody>
                  <a:tcPr vert="horz" anchor="ctr" anchorCtr="0">
                    <a:lnL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730250">
                <a:tc>
                  <a:txBody>
                    <a:bodyPr wrap="square"/>
                    <a:lstStyle>
                      <a:lvl1pPr marL="342900" lvl="0" indent="-3429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3500CC"/>
                          </a:solidFill>
                          <a:latin typeface="Times New Roman" panose="02020603050405020304" pitchFamily="18" charset="0"/>
                          <a:ea typeface="隶书" panose="02010509060101010101" pitchFamily="1" charset="-122"/>
                          <a:sym typeface="Times New Roman" panose="02020603050405020304" pitchFamily="18" charset="0"/>
                        </a:rPr>
                        <a:t>钠</a:t>
                      </a:r>
                      <a:r>
                        <a:rPr lang="zh-CN" altLang="en-US" b="1">
                          <a:solidFill>
                            <a:srgbClr val="3500CC"/>
                          </a:solidFill>
                          <a:latin typeface="Times New Roman" panose="02020603050405020304" pitchFamily="18" charset="0"/>
                          <a:ea typeface="隶书" panose="02010509060101010101" pitchFamily="1" charset="-122"/>
                          <a:sym typeface="Times New Roman" panose="02020603050405020304" pitchFamily="18" charset="0"/>
                        </a:rPr>
                        <a:t>元素</a:t>
                      </a:r>
                      <a:endParaRPr lang="zh-CN" altLang="en-US" b="1">
                        <a:solidFill>
                          <a:srgbClr val="3500CC"/>
                        </a:solidFill>
                        <a:latin typeface="Times New Roman" panose="02020603050405020304" pitchFamily="18" charset="0"/>
                        <a:ea typeface="隶书" panose="02010509060101010101" pitchFamily="1" charset="-122"/>
                        <a:sym typeface="Times New Roman" panose="02020603050405020304" pitchFamily="18" charset="0"/>
                      </a:endParaRPr>
                    </a:p>
                  </a:txBody>
                  <a:tcPr vert="horz" anchor="ctr" anchorCtr="0">
                    <a:lnL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3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3500CC"/>
                          </a:solidFill>
                          <a:latin typeface="Times New Roman" panose="02020603050405020304" pitchFamily="18" charset="0"/>
                          <a:ea typeface="隶书" panose="02010509060101010101" pitchFamily="1" charset="-122"/>
                          <a:sym typeface="Times New Roman" panose="02020603050405020304" pitchFamily="18" charset="0"/>
                        </a:rPr>
                        <a:t>&lt;100 </a:t>
                      </a:r>
                      <a:r>
                        <a:rPr lang="en-US" altLang="zh-CN" b="1">
                          <a:solidFill>
                            <a:srgbClr val="3500CC"/>
                          </a:solidFill>
                          <a:latin typeface="Times New Roman" panose="02020603050405020304" pitchFamily="18" charset="0"/>
                          <a:ea typeface="隶书" panose="02010509060101010101" pitchFamily="1" charset="-122"/>
                          <a:sym typeface="Times New Roman" panose="02020603050405020304" pitchFamily="18" charset="0"/>
                        </a:rPr>
                        <a:t>mg</a:t>
                      </a:r>
                      <a:endParaRPr lang="zh-CN" altLang="en-US"/>
                    </a:p>
                  </a:txBody>
                  <a:tcPr vert="horz" anchor="ctr" anchorCtr="0">
                    <a:lnL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79425" y="2348865"/>
            <a:ext cx="6096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用文字语言描述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：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8915" y="3429000"/>
            <a:ext cx="60960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ClrTx/>
              <a:buSzTx/>
              <a:buFontTx/>
              <a:buNone/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蛋白质（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x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g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）</a:t>
            </a:r>
            <a:r>
              <a:rPr lang="en-US" altLang="zh-CN" b="1" u="sng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___________________</a:t>
            </a:r>
            <a:endParaRPr lang="en-US" altLang="zh-CN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Tx/>
              <a:buSzTx/>
              <a:buFontTx/>
              <a:buNone/>
            </a:pPr>
            <a:endParaRPr lang="zh-CN" altLang="en-US" sz="2800" b="1">
              <a:latin typeface="宋体" panose="02010600030101010101" pitchFamily="2" charset="-122"/>
              <a:sym typeface="+mn-ea"/>
            </a:endParaRPr>
          </a:p>
          <a:p>
            <a:pPr>
              <a:buClrTx/>
              <a:buSzTx/>
              <a:buFontTx/>
              <a:buNone/>
            </a:pPr>
            <a:r>
              <a:rPr lang="zh-CN" altLang="en-US" sz="2800">
                <a:latin typeface="宋体" panose="02010600030101010101" pitchFamily="2" charset="-122"/>
                <a:sym typeface="+mn-ea"/>
              </a:rPr>
              <a:t>钠元素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y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m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g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）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_____________</a:t>
            </a:r>
            <a:endParaRPr lang="zh-CN" altLang="en-US" sz="2800" b="1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2495550" y="3284855"/>
            <a:ext cx="26479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大于等于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2.9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克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39695" y="4149090"/>
            <a:ext cx="2574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小于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100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毫克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55440" y="332656"/>
            <a:ext cx="828092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板块二、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进一步感悟生活中的不等关系</a:t>
            </a:r>
            <a:endParaRPr lang="zh-CN" altLang="en-US" sz="3200" b="1" dirty="0">
              <a:solidFill>
                <a:srgbClr val="FF0000"/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0410" y="1350010"/>
            <a:ext cx="982345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问题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如果当天某一时刻的温度是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t℃</a:t>
            </a:r>
            <a:endParaRPr lang="en-US" alt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文字语言表示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</a:t>
            </a:r>
            <a:endParaRPr lang="en-US" alt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数学式子表示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</a:t>
            </a:r>
            <a:endParaRPr lang="en-US" alt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1267" name="图片 9219" descr="IMG_0613"/>
          <p:cNvPicPr>
            <a:picLocks noChangeAspect="1"/>
          </p:cNvPicPr>
          <p:nvPr/>
        </p:nvPicPr>
        <p:blipFill>
          <a:blip r:embed="rId1"/>
          <a:srcRect l="268" t="307" r="3483" b="16689"/>
          <a:stretch>
            <a:fillRect/>
          </a:stretch>
        </p:blipFill>
        <p:spPr>
          <a:xfrm>
            <a:off x="7680325" y="981075"/>
            <a:ext cx="4260215" cy="5281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639695" y="2060575"/>
            <a:ext cx="5126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不高于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36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℃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，不低于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29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℃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6095" y="2852420"/>
            <a:ext cx="2517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29≤t≤36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325" y="4293235"/>
            <a:ext cx="982345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问题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使得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-1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800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有意义的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的取值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None/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范围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____________</a:t>
            </a:r>
            <a:endParaRPr lang="en-US" alt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9470" y="4653280"/>
            <a:ext cx="2525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55440" y="332656"/>
            <a:ext cx="828092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板块二、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进一步感悟生活中的不等关系</a:t>
            </a:r>
            <a:endParaRPr lang="zh-CN" altLang="en-US" sz="3200" b="1" dirty="0">
              <a:solidFill>
                <a:srgbClr val="FF0000"/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4500" y="764540"/>
            <a:ext cx="11217910" cy="45332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304800"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问题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阅读材料，找出有哪些关于不等关系的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描述？</a:t>
            </a:r>
            <a:endParaRPr lang="zh-CN" altLang="en-US" sz="2800" dirty="0">
              <a:latin typeface="宋体" panose="02010600030101010101" pitchFamily="2" charset="-122"/>
              <a:sym typeface="+mn-ea"/>
            </a:endParaRPr>
          </a:p>
          <a:p>
            <a:pPr indent="304800">
              <a:lnSpc>
                <a:spcPct val="10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根据我国刑法规定：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indent="304800">
              <a:lnSpc>
                <a:spcPct val="10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饮酒驾车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是指车辆驾驶人员每百毫升血液中的酒精含量大于或者等于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20mg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，小于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80mg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的驾驶行为。</a:t>
            </a:r>
            <a:endParaRPr lang="en-US" altLang="zh-CN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04800">
              <a:lnSpc>
                <a:spcPct val="10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醉酒驾车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指车辆驾驶人员每百毫升血液中的酒精含量高于或等于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80mg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的驾驶行为。</a:t>
            </a:r>
            <a:endParaRPr lang="zh-CN" altLang="en-US" sz="280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304800">
              <a:lnSpc>
                <a:spcPct val="100000"/>
              </a:lnSpc>
            </a:pPr>
            <a:r>
              <a:rPr lang="en-US" altLang="zh-CN" sz="2800" b="1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道路交通安全法</a:t>
            </a:r>
            <a:r>
              <a:rPr lang="en-US" altLang="zh-CN" sz="2800" b="1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2800" b="1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规定</a:t>
            </a:r>
            <a:r>
              <a:rPr lang="zh-CN" altLang="en-US" sz="2800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endParaRPr lang="zh-CN" altLang="en-US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04800">
              <a:lnSpc>
                <a:spcPct val="10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饮酒后驾驶机动车的</a:t>
            </a:r>
            <a:r>
              <a:rPr lang="zh-CN" altLang="en-US" sz="2800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，处暂扣六个月机动车驾驶证，并处</a:t>
            </a:r>
            <a:r>
              <a:rPr lang="en-US" altLang="zh-CN" sz="2800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1000</a:t>
            </a:r>
            <a:r>
              <a:rPr lang="zh-CN" altLang="en-US" sz="2800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元以上</a:t>
            </a:r>
            <a:r>
              <a:rPr lang="en-US" altLang="zh-CN" sz="2800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2000</a:t>
            </a:r>
            <a:r>
              <a:rPr lang="zh-CN" altLang="en-US" sz="2800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元以下罚款。</a:t>
            </a:r>
            <a:endParaRPr lang="zh-CN" altLang="en-US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304800" eaLnBrk="0" hangingPunct="0"/>
            <a:r>
              <a:rPr lang="zh-CN" altLang="en-US" sz="2800" dirty="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因饮酒后驾驶机动车被处罚</a:t>
            </a:r>
            <a:r>
              <a:rPr lang="zh-CN" altLang="en-US" sz="2800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，再次饮酒后驾驶机动车的，处</a:t>
            </a:r>
            <a:r>
              <a:rPr lang="en-US" altLang="zh-CN" sz="2800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altLang="en-US" sz="2800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日以下拘留，并处</a:t>
            </a:r>
            <a:r>
              <a:rPr lang="en-US" altLang="zh-CN" sz="2800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1000</a:t>
            </a:r>
            <a:r>
              <a:rPr lang="zh-CN" altLang="en-US" sz="2800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元以上</a:t>
            </a:r>
            <a:r>
              <a:rPr lang="en-US" altLang="zh-CN" sz="2800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2000</a:t>
            </a:r>
            <a:r>
              <a:rPr lang="zh-CN" altLang="en-US" sz="2800" dirty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元以下罚款，吊销机动车驾驶证。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304800">
              <a:lnSpc>
                <a:spcPct val="130000"/>
              </a:lnSpc>
            </a:pP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314" name="文本框 99"/>
          <p:cNvSpPr txBox="1"/>
          <p:nvPr/>
        </p:nvSpPr>
        <p:spPr>
          <a:xfrm>
            <a:off x="335280" y="5589270"/>
            <a:ext cx="113855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问题</a:t>
            </a:r>
            <a:r>
              <a:rPr lang="en-US" altLang="zh-CN" sz="280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找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等量关系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是为了得到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方程模型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，那么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类比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思考，找到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不等关系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又能建立怎么样的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数学模型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呢？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三十二角星 6"/>
          <p:cNvSpPr/>
          <p:nvPr/>
        </p:nvSpPr>
        <p:spPr>
          <a:xfrm>
            <a:off x="10394950" y="618490"/>
            <a:ext cx="1267460" cy="963295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581640" y="83121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类比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7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127448" y="249447"/>
            <a:ext cx="7704856" cy="24815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板块三、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认识不等式模型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endParaRPr lang="zh-CN" altLang="en-US" sz="2800" b="1" dirty="0">
              <a:solidFill>
                <a:srgbClr val="FF0000"/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endParaRPr lang="zh-CN" altLang="zh-CN" sz="2800" dirty="0">
              <a:solidFill>
                <a:srgbClr val="FF0000"/>
              </a:solidFill>
              <a:effectLst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337" name="文本框 11265"/>
          <p:cNvSpPr txBox="1"/>
          <p:nvPr/>
        </p:nvSpPr>
        <p:spPr>
          <a:xfrm>
            <a:off x="623570" y="1196340"/>
            <a:ext cx="1051179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0" dirty="0">
                <a:latin typeface="Arial" panose="020B0604020202020204" pitchFamily="34" charset="0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</a:rPr>
              <a:t>观察刚才的问题情境得到的数学式子</a:t>
            </a:r>
            <a:endParaRPr lang="zh-CN" altLang="en-US" sz="3200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≠14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v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≤100 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v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＞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100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, 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≥2.9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y</a:t>
            </a:r>
            <a:r>
              <a:rPr lang="zh-CN" altLang="en-US" sz="3200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100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, 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29≤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t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≤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36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≠0.5</a:t>
            </a:r>
            <a:endParaRPr lang="en-US" altLang="zh-CN" sz="3200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200" b="0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5280" y="2924810"/>
            <a:ext cx="119659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问题</a:t>
            </a:r>
            <a:r>
              <a:rPr lang="en-US" altLang="zh-CN" sz="2800" b="0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这些式子在形式上具有什么共同特征？你能再写几个吗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？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5280" y="4149090"/>
            <a:ext cx="119659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问题</a:t>
            </a:r>
            <a:r>
              <a:rPr lang="en-US" altLang="zh-CN" sz="2800" b="0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类比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等式的定义，你能给他们起个响亮的名字吗？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127448" y="249447"/>
            <a:ext cx="7704856" cy="24815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板块三、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认识不等式模型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endParaRPr lang="zh-CN" altLang="en-US" sz="2800" b="1" dirty="0">
              <a:solidFill>
                <a:srgbClr val="FF0000"/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endParaRPr lang="zh-CN" altLang="zh-CN" sz="2800" dirty="0">
              <a:solidFill>
                <a:srgbClr val="FF0000"/>
              </a:solidFill>
              <a:effectLst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1055370" y="1147445"/>
            <a:ext cx="9984740" cy="6851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像这样</a:t>
            </a:r>
            <a:r>
              <a:rPr lang="zh-CN" altLang="en-US" sz="2800" dirty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不等号</a:t>
            </a:r>
            <a:r>
              <a:rPr lang="zh-CN" altLang="en-US" sz="2800" b="0" dirty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表示</a:t>
            </a:r>
            <a:r>
              <a:rPr lang="zh-CN" altLang="en-US" sz="2800" b="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不等关系</a:t>
            </a:r>
            <a:r>
              <a:rPr lang="zh-CN" altLang="en-US" sz="2800" b="0" dirty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的式子</a:t>
            </a:r>
            <a:r>
              <a:rPr lang="zh-CN" altLang="en-US" sz="2800" b="0" dirty="0">
                <a:latin typeface="宋体" panose="02010600030101010101" pitchFamily="2" charset="-122"/>
                <a:cs typeface="宋体" panose="02010600030101010101" pitchFamily="2" charset="-122"/>
              </a:rPr>
              <a:t>叫做</a:t>
            </a:r>
            <a:r>
              <a:rPr lang="zh-CN" altLang="en-US" sz="2800" b="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不等式</a:t>
            </a:r>
            <a:r>
              <a:rPr lang="zh-CN" altLang="en-US" sz="2800" b="0" dirty="0">
                <a:latin typeface="宋体" panose="02010600030101010101" pitchFamily="2" charset="-122"/>
              </a:rPr>
              <a:t>。</a:t>
            </a:r>
            <a:endParaRPr lang="zh-CN" altLang="en-US" sz="2800" b="0" dirty="0">
              <a:latin typeface="宋体" panose="02010600030101010101" pitchFamily="2" charset="-122"/>
            </a:endParaRPr>
          </a:p>
        </p:txBody>
      </p:sp>
      <p:sp>
        <p:nvSpPr>
          <p:cNvPr id="11275" name="椭圆 11274"/>
          <p:cNvSpPr/>
          <p:nvPr/>
        </p:nvSpPr>
        <p:spPr>
          <a:xfrm>
            <a:off x="2458085" y="1052830"/>
            <a:ext cx="1234440" cy="624205"/>
          </a:xfrm>
          <a:prstGeom prst="ellipse">
            <a:avLst/>
          </a:prstGeom>
          <a:noFill/>
          <a:ln w="38100" cap="flat" cmpd="sng">
            <a:solidFill>
              <a:srgbClr val="3500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椭圆 3"/>
          <p:cNvSpPr/>
          <p:nvPr>
            <p:custDataLst>
              <p:tags r:id="rId1"/>
            </p:custDataLst>
          </p:nvPr>
        </p:nvSpPr>
        <p:spPr>
          <a:xfrm>
            <a:off x="4307205" y="1052830"/>
            <a:ext cx="1531620" cy="626110"/>
          </a:xfrm>
          <a:prstGeom prst="ellipse">
            <a:avLst/>
          </a:prstGeom>
          <a:noFill/>
          <a:ln w="38100" cap="flat" cmpd="sng">
            <a:solidFill>
              <a:srgbClr val="3500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487805" y="2060575"/>
          <a:ext cx="8716645" cy="3665220"/>
        </p:xfrm>
        <a:graphic>
          <a:graphicData uri="http://schemas.openxmlformats.org/drawingml/2006/table">
            <a:tbl>
              <a:tblPr/>
              <a:tblGrid>
                <a:gridCol w="1376045"/>
                <a:gridCol w="5684520"/>
                <a:gridCol w="1656080"/>
              </a:tblGrid>
              <a:tr h="7258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不等号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表示不等关系的词语</a:t>
                      </a:r>
                      <a:endParaRPr lang="en-US" altLang="en-US" sz="28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举例</a:t>
                      </a:r>
                      <a:endParaRPr lang="zh-CN" altLang="en-US" sz="2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305"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  <a:sym typeface="宋体" panose="02010600030101010101" pitchFamily="2" charset="-122"/>
                        </a:rPr>
                        <a:t>v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  <a:sym typeface="宋体" panose="02010600030101010101" pitchFamily="2" charset="-122"/>
                        </a:rPr>
                        <a:t>＞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  <a:sym typeface="宋体" panose="02010600030101010101" pitchFamily="2" charset="-122"/>
                        </a:rPr>
                        <a:t>100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  <a:cs typeface="Times New Roman" panose="02020603050405020304" pitchFamily="18" charset="0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94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  <a:sym typeface="宋体" panose="02010600030101010101" pitchFamily="2" charset="-122"/>
                        </a:rPr>
                        <a:t>y</a:t>
                      </a:r>
                      <a:r>
                        <a:rPr lang="zh-CN" altLang="en-US" sz="2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  <a:sym typeface="宋体" panose="02010600030101010101" pitchFamily="2" charset="-122"/>
                        </a:rPr>
                        <a:t>＜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  <a:sym typeface="宋体" panose="02010600030101010101" pitchFamily="2" charset="-122"/>
                        </a:rPr>
                        <a:t>100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  <a:cs typeface="Times New Roman" panose="02020603050405020304" pitchFamily="18" charset="0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  <a:sym typeface="宋体" panose="02010600030101010101" pitchFamily="2" charset="-122"/>
                        </a:rPr>
                        <a:t>x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  <a:sym typeface="宋体" panose="02010600030101010101" pitchFamily="2" charset="-122"/>
                        </a:rPr>
                        <a:t>≥2.9</a:t>
                      </a:r>
                      <a:endParaRPr lang="en-US" altLang="zh-CN" sz="28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  <a:cs typeface="Times New Roman" panose="02020603050405020304" pitchFamily="18" charset="0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71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  <a:sym typeface="宋体" panose="02010600030101010101" pitchFamily="2" charset="-122"/>
                        </a:rPr>
                        <a:t> v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  <a:sym typeface="宋体" panose="02010600030101010101" pitchFamily="2" charset="-122"/>
                        </a:rPr>
                        <a:t>≤100</a:t>
                      </a:r>
                      <a:endParaRPr lang="en-US" altLang="zh-CN" sz="28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  <a:cs typeface="Times New Roman" panose="02020603050405020304" pitchFamily="18" charset="0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94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a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≠0.5</a:t>
                      </a:r>
                      <a:endParaRPr lang="en-US" altLang="zh-CN" sz="2800" b="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902460" y="3284855"/>
            <a:ext cx="844550" cy="51943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＜</a:t>
            </a:r>
            <a:endParaRPr lang="en-US" altLang="en-US" sz="2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zh-CN" altLang="en-US" sz="2800" b="0">
              <a:latin typeface="Arial" panose="020B0604020202020204" pitchFamily="34" charset="0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2460" y="2764790"/>
            <a:ext cx="844550" cy="41148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＞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2460" y="3912870"/>
            <a:ext cx="844550" cy="51943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≥</a:t>
            </a:r>
            <a:endParaRPr lang="en-US" altLang="en-US" sz="2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2460" y="4540885"/>
            <a:ext cx="844550" cy="51943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2800">
                <a:latin typeface="宋体" panose="02010600030101010101" pitchFamily="2" charset="-122"/>
              </a:rPr>
              <a:t>≤</a:t>
            </a:r>
            <a:endParaRPr lang="en-US" altLang="zh-CN" sz="2800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02460" y="5208270"/>
            <a:ext cx="844550" cy="51943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≠</a:t>
            </a:r>
            <a:endParaRPr lang="en-US" altLang="en-US" sz="2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48075" y="2762800"/>
            <a:ext cx="4064000" cy="52197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大于、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高出</a:t>
            </a: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、超过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75685" y="3316520"/>
            <a:ext cx="4064000" cy="52197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>
              <a:buNone/>
            </a:pP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小于、不足、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低于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7985" y="393319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大于等于、不少于、至少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12085" y="458089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小于等于、不大于、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不超过、至多</a:t>
            </a:r>
            <a:endParaRPr lang="en-US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75685" y="5251450"/>
            <a:ext cx="28879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不等于</a:t>
            </a:r>
            <a:endParaRPr lang="en-US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3" grpId="0"/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27448" y="351047"/>
            <a:ext cx="7704856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板块三、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认识不等式模型</a:t>
            </a:r>
            <a:endParaRPr lang="zh-CN" altLang="zh-CN" sz="3200" dirty="0">
              <a:solidFill>
                <a:srgbClr val="FF0000"/>
              </a:solidFill>
              <a:effectLst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1815" y="1268730"/>
            <a:ext cx="119659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问题</a:t>
            </a:r>
            <a:r>
              <a:rPr lang="en-US" altLang="zh-CN" sz="2800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下列式子中，哪些是不等式？  哪些不是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r>
              <a:rPr lang="en-US" altLang="zh-CN" sz="28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为什么？</a:t>
            </a:r>
            <a:endParaRPr kumimoji="0" lang="zh-CN" altLang="en-US" sz="3200" b="0" kern="1200" cap="none" spc="0" normalizeH="0" baseline="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362" name="Text Box 5"/>
          <p:cNvSpPr txBox="1"/>
          <p:nvPr/>
        </p:nvSpPr>
        <p:spPr>
          <a:xfrm>
            <a:off x="479425" y="1700848"/>
            <a:ext cx="3455988" cy="32302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 algn="ctr">
              <a:lnSpc>
                <a:spcPct val="170000"/>
              </a:lnSpc>
              <a:buFont typeface="Arial" panose="020B0604020202020204" pitchFamily="34" charset="0"/>
              <a:buAutoNum type="arabicParenBoth"/>
            </a:pPr>
            <a:r>
              <a:rPr lang="en-US" altLang="zh-CN" sz="4000" b="0">
                <a:latin typeface="Times New Roman" panose="02020603050405020304" pitchFamily="18" charset="0"/>
                <a:ea typeface="宋体" panose="02010600030101010101" pitchFamily="2" charset="-122"/>
              </a:rPr>
              <a:t> 2 </a:t>
            </a:r>
            <a:r>
              <a:rPr lang="zh-CN" altLang="en-US" sz="4000" b="0"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4000" b="0">
                <a:latin typeface="Times New Roman" panose="02020603050405020304" pitchFamily="18" charset="0"/>
                <a:ea typeface="宋体" panose="02010600030101010101" pitchFamily="2" charset="-122"/>
              </a:rPr>
              <a:t> 0 </a:t>
            </a:r>
            <a:r>
              <a:rPr lang="zh-CN" altLang="en-US" sz="4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；             </a:t>
            </a:r>
            <a:endParaRPr lang="zh-CN" altLang="en-US" sz="4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70000"/>
              </a:lnSpc>
              <a:buNone/>
            </a:pPr>
            <a:r>
              <a:rPr lang="en-US" altLang="zh-CN" sz="4000" b="0">
                <a:latin typeface="Times New Roman" panose="02020603050405020304" pitchFamily="18" charset="0"/>
                <a:ea typeface="宋体" panose="02010600030101010101" pitchFamily="2" charset="-122"/>
              </a:rPr>
              <a:t>  (3)2</a:t>
            </a:r>
            <a:r>
              <a:rPr lang="en-US" altLang="zh-CN" sz="40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4000" b="0">
                <a:latin typeface="Times New Roman" panose="02020603050405020304" pitchFamily="18" charset="0"/>
                <a:ea typeface="宋体" panose="02010600030101010101" pitchFamily="2" charset="-122"/>
              </a:rPr>
              <a:t> &gt; 3-</a:t>
            </a:r>
            <a:r>
              <a:rPr lang="en-US" altLang="zh-CN" sz="40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4000" b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；   </a:t>
            </a:r>
            <a:r>
              <a:rPr lang="en-US" altLang="zh-CN" sz="4000" b="0">
                <a:latin typeface="Times New Roman" panose="02020603050405020304" pitchFamily="18" charset="0"/>
                <a:ea typeface="宋体" panose="02010600030101010101" pitchFamily="2" charset="-122"/>
              </a:rPr>
              <a:t>(5) 3</a:t>
            </a:r>
            <a:r>
              <a:rPr lang="en-US" altLang="zh-CN" sz="4000" b="0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4000" b="0">
                <a:latin typeface="Times New Roman" panose="02020603050405020304" pitchFamily="18" charset="0"/>
                <a:ea typeface="宋体" panose="02010600030101010101" pitchFamily="2" charset="-122"/>
              </a:rPr>
              <a:t>+5</a:t>
            </a:r>
            <a:r>
              <a:rPr lang="zh-CN" altLang="en-US" sz="4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；           </a:t>
            </a:r>
            <a:endParaRPr lang="en-US" altLang="zh-CN" sz="40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4" name="Rectangle 10"/>
          <p:cNvSpPr/>
          <p:nvPr/>
        </p:nvSpPr>
        <p:spPr>
          <a:xfrm>
            <a:off x="3809683" y="1772603"/>
            <a:ext cx="4572000" cy="3230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70000"/>
              </a:lnSpc>
            </a:pPr>
            <a:r>
              <a:rPr lang="en-US" altLang="zh-CN" sz="4000" b="0">
                <a:latin typeface="Times New Roman" panose="02020603050405020304" pitchFamily="18" charset="0"/>
                <a:ea typeface="宋体" panose="02010600030101010101" pitchFamily="2" charset="-122"/>
              </a:rPr>
              <a:t>(2)(</a:t>
            </a:r>
            <a:r>
              <a:rPr lang="en-US" altLang="zh-CN" sz="40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4000" b="0">
                <a:latin typeface="Times New Roman" panose="02020603050405020304" pitchFamily="18" charset="0"/>
                <a:ea typeface="宋体" panose="02010600030101010101" pitchFamily="2" charset="-122"/>
              </a:rPr>
              <a:t>-1)</a:t>
            </a:r>
            <a:r>
              <a:rPr lang="en-US" altLang="zh-CN" sz="40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4000">
                <a:latin typeface="楷体" panose="02010609060101010101" pitchFamily="1" charset="-122"/>
                <a:ea typeface="楷体" panose="02010609060101010101" pitchFamily="1" charset="-122"/>
              </a:rPr>
              <a:t>≥</a:t>
            </a:r>
            <a:r>
              <a:rPr lang="en-US" altLang="zh-CN" sz="4000" b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4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4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4000" b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en-US" altLang="zh-CN" sz="4000" b="0" i="1">
                <a:latin typeface="Times New Roman" panose="02020603050405020304" pitchFamily="18" charset="0"/>
                <a:ea typeface="宋体" panose="02010600030101010101" pitchFamily="2" charset="-122"/>
              </a:rPr>
              <a:t> s</a:t>
            </a:r>
            <a:r>
              <a:rPr lang="en-US" altLang="zh-CN" sz="4000" b="0">
                <a:latin typeface="Times New Roman" panose="02020603050405020304" pitchFamily="18" charset="0"/>
                <a:ea typeface="宋体" panose="02010600030101010101" pitchFamily="2" charset="-122"/>
              </a:rPr>
              <a:t> =</a:t>
            </a:r>
            <a:r>
              <a:rPr lang="en-US" altLang="zh-CN" sz="4000" b="0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4000" b="0" i="1" err="1">
                <a:latin typeface="Times New Roman" panose="02020603050405020304" pitchFamily="18" charset="0"/>
                <a:ea typeface="宋体" panose="02010600030101010101" pitchFamily="2" charset="-122"/>
              </a:rPr>
              <a:t>vt</a:t>
            </a:r>
            <a:r>
              <a:rPr lang="zh-CN" altLang="en-US" sz="4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；              </a:t>
            </a:r>
            <a:endParaRPr lang="zh-CN" altLang="en-US" sz="4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lnSpc>
                <a:spcPct val="170000"/>
              </a:lnSpc>
            </a:pPr>
            <a:r>
              <a:rPr lang="en-US" altLang="zh-CN" sz="4000" b="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en-US" altLang="zh-CN" sz="4000" b="0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40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4000" b="0">
                <a:latin typeface="Times New Roman" panose="02020603050405020304" pitchFamily="18" charset="0"/>
                <a:ea typeface="宋体" panose="02010600030101010101" pitchFamily="2" charset="-122"/>
              </a:rPr>
              <a:t>+2</a:t>
            </a:r>
            <a:r>
              <a:rPr lang="en-US" altLang="zh-CN" sz="4000" b="0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4000" b="0">
                <a:latin typeface="Times New Roman" panose="02020603050405020304" pitchFamily="18" charset="0"/>
                <a:ea typeface="宋体" panose="02010600030101010101" pitchFamily="2" charset="-122"/>
              </a:rPr>
              <a:t>≠3</a:t>
            </a:r>
            <a:r>
              <a:rPr lang="zh-CN" altLang="en-US" sz="4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4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479425" y="6021070"/>
            <a:ext cx="71247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200" b="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200" b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）叫做一元一次不等式</a:t>
            </a:r>
            <a:endParaRPr lang="zh-CN" altLang="en-US" sz="3200" b="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4"/>
          <p:cNvSpPr txBox="1"/>
          <p:nvPr>
            <p:custDataLst>
              <p:tags r:id="rId1"/>
            </p:custDataLst>
          </p:nvPr>
        </p:nvSpPr>
        <p:spPr>
          <a:xfrm>
            <a:off x="7536180" y="2132965"/>
            <a:ext cx="634555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</a:pPr>
            <a:r>
              <a:rPr kumimoji="0" lang="zh-CN" sz="3200" b="0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cs typeface="+mn-cs"/>
              </a:rPr>
              <a:t>判断</a:t>
            </a:r>
            <a:r>
              <a:rPr kumimoji="0" sz="3200" b="0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cs typeface="+mn-cs"/>
              </a:rPr>
              <a:t>依据</a:t>
            </a:r>
            <a:r>
              <a:rPr kumimoji="0" lang="en-US" sz="3200" b="0" kern="1200" cap="none" spc="0" normalizeH="0" baseline="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——</a:t>
            </a:r>
            <a:endParaRPr kumimoji="0" lang="en-US" sz="3200" b="0" kern="1200" cap="none" spc="0" normalizeH="0" baseline="0" noProof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</a:pPr>
            <a:r>
              <a:rPr kumimoji="0" lang="en-US" sz="3200" b="0" kern="1200" cap="none" spc="0" normalizeH="0" baseline="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               </a:t>
            </a:r>
            <a:r>
              <a:rPr lang="zh-CN" altLang="en-US" sz="3200" b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有无不等号</a:t>
            </a:r>
            <a:endParaRPr lang="zh-CN" altLang="en-US" sz="3200" b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</a:pPr>
            <a:endParaRPr kumimoji="0" lang="en-US" altLang="zh-CN" sz="3200" b="0" kern="1200" cap="none" spc="0" normalizeH="0" baseline="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5280" y="4931410"/>
            <a:ext cx="860425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答：（</a:t>
            </a:r>
            <a:r>
              <a:rPr lang="en-US" altLang="zh-CN" sz="32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32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2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32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2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32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2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）是不等式；</a:t>
            </a:r>
            <a:endParaRPr lang="zh-CN" altLang="en-US" sz="32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（</a:t>
            </a:r>
            <a:r>
              <a:rPr lang="en-US" altLang="zh-CN" sz="32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32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2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）不是不等式。</a:t>
            </a:r>
            <a:endParaRPr lang="zh-CN" altLang="en-US" sz="32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4" grpId="0"/>
      <p:bldP spid="8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DIAGRAM_VIRTUALLY_FRAME" val="{&quot;height&quot;:185,&quot;left&quot;:30.6,&quot;top&quot;:221.75,&quot;width&quot;:623.65}"/>
</p:tagLst>
</file>

<file path=ppt/tags/tag15.xml><?xml version="1.0" encoding="utf-8"?>
<p:tagLst xmlns:p="http://schemas.openxmlformats.org/presentationml/2006/main">
  <p:tag name="KSO_WM_DIAGRAM_VIRTUALLY_FRAME" val="{&quot;height&quot;:165.1,&quot;left&quot;:30.6,&quot;top&quot;:221.75,&quot;width&quot;:623.65}"/>
</p:tagLst>
</file>

<file path=ppt/tags/tag16.xml><?xml version="1.0" encoding="utf-8"?>
<p:tagLst xmlns:p="http://schemas.openxmlformats.org/presentationml/2006/main">
  <p:tag name="KSO_WM_DIAGRAM_VIRTUALLY_FRAME" val="{&quot;height&quot;:185,&quot;left&quot;:30.6,&quot;top&quot;:221.75,&quot;width&quot;:623.65}"/>
</p:tagLst>
</file>

<file path=ppt/tags/tag17.xml><?xml version="1.0" encoding="utf-8"?>
<p:tagLst xmlns:p="http://schemas.openxmlformats.org/presentationml/2006/main">
  <p:tag name="KSO_WM_BEAUTIFY_FLAG" val=""/>
  <p:tag name="KSO_WM_DIAGRAM_VIRTUALLY_FRAME" val="{&quot;height&quot;:185,&quot;left&quot;:30.6,&quot;top&quot;:221.75,&quot;width&quot;:623.65}"/>
</p:tagLst>
</file>

<file path=ppt/tags/tag18.xml><?xml version="1.0" encoding="utf-8"?>
<p:tagLst xmlns:p="http://schemas.openxmlformats.org/presentationml/2006/main">
  <p:tag name="KSO_WM_DIAGRAM_VIRTUALLY_FRAME" val="{&quot;height&quot;:185,&quot;left&quot;:30.6,&quot;top&quot;:221.75,&quot;width&quot;:623.65}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185,&quot;left&quot;:30.6,&quot;top&quot;:221.75,&quot;width&quot;:623.65}"/>
</p:tagLst>
</file>

<file path=ppt/tags/tag2.xml><?xml version="1.0" encoding="utf-8"?>
<p:tagLst xmlns:p="http://schemas.openxmlformats.org/presentationml/2006/main">
  <p:tag name="ISLIDE.PICTURE" val="#239614;#333152;"/>
</p:tagLst>
</file>

<file path=ppt/tags/tag20.xml><?xml version="1.0" encoding="utf-8"?>
<p:tagLst xmlns:p="http://schemas.openxmlformats.org/presentationml/2006/main">
  <p:tag name="KSO_WM_BEAUTIFY_FLAG" val=""/>
  <p:tag name="KSO_WM_DIAGRAM_VIRTUALLY_FRAME" val="{&quot;height&quot;:185,&quot;left&quot;:30.6,&quot;top&quot;:221.75,&quot;width&quot;:623.65}"/>
</p:tagLst>
</file>

<file path=ppt/tags/tag21.xml><?xml version="1.0" encoding="utf-8"?>
<p:tagLst xmlns:p="http://schemas.openxmlformats.org/presentationml/2006/main">
  <p:tag name="KSO_WM_DIAGRAM_VIRTUALLY_FRAME" val="{&quot;height&quot;:185,&quot;left&quot;:30.6,&quot;top&quot;:221.75,&quot;width&quot;:623.65}"/>
</p:tagLst>
</file>

<file path=ppt/tags/tag22.xml><?xml version="1.0" encoding="utf-8"?>
<p:tagLst xmlns:p="http://schemas.openxmlformats.org/presentationml/2006/main">
  <p:tag name="KSO_WM_DIAGRAM_VIRTUALLY_FRAME" val="{&quot;height&quot;:185,&quot;left&quot;:30.6,&quot;top&quot;:221.75,&quot;width&quot;:623.65}"/>
</p:tagLst>
</file>

<file path=ppt/tags/tag23.xml><?xml version="1.0" encoding="utf-8"?>
<p:tagLst xmlns:p="http://schemas.openxmlformats.org/presentationml/2006/main">
  <p:tag name="KSO_WM_BEAUTIFY_FLAG" val=""/>
  <p:tag name="KSO_WM_DIAGRAM_VIRTUALLY_FRAME" val="{&quot;height&quot;:185,&quot;left&quot;:30.6,&quot;top&quot;:221.75,&quot;width&quot;:623.65}"/>
</p:tagLst>
</file>

<file path=ppt/tags/tag24.xml><?xml version="1.0" encoding="utf-8"?>
<p:tagLst xmlns:p="http://schemas.openxmlformats.org/presentationml/2006/main">
  <p:tag name="KSO_WM_BEAUTIFY_FLAG" val=""/>
  <p:tag name="KSO_WM_DIAGRAM_VIRTUALLY_FRAME" val="{&quot;height&quot;:185,&quot;left&quot;:30.6,&quot;top&quot;:221.75,&quot;width&quot;:623.65}"/>
</p:tagLst>
</file>

<file path=ppt/tags/tag25.xml><?xml version="1.0" encoding="utf-8"?>
<p:tagLst xmlns:p="http://schemas.openxmlformats.org/presentationml/2006/main">
  <p:tag name="commondata" val="eyJoZGlkIjoiYTUxYjRlYTMzOWVlYzEwZTc1NWJiOWE3MWQ0NzRiN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TABLE_ENDDRAG_ORIGIN_RECT" val="568*325"/>
  <p:tag name="TABLE_ENDDRAG_RECT" val="143*160*568*325"/>
</p:tagLst>
</file>

<file path=ppt/tags/tag5.xml><?xml version="1.0" encoding="utf-8"?>
<p:tagLst xmlns:p="http://schemas.openxmlformats.org/presentationml/2006/main">
  <p:tag name="ISLIDE.PICTURE" val="#239614;#333152;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DIAGRAM_VIRTUALLY_FRAME" val="{&quot;height&quot;:291.5,&quot;left&quot;:23.5,&quot;top&quot;:180.75,&quot;width&quot;:651.8750393700788}"/>
</p:tagLst>
</file>

<file path=ppt/tags/tag8.xml><?xml version="1.0" encoding="utf-8"?>
<p:tagLst xmlns:p="http://schemas.openxmlformats.org/presentationml/2006/main">
  <p:tag name="KSO_WM_DIAGRAM_VIRTUALLY_FRAME" val="{&quot;height&quot;:291.5,&quot;left&quot;:23.5,&quot;top&quot;:180.75,&quot;width&quot;:651.8750393700788}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dbwupxv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2473</Words>
  <Application>WPS 演示</Application>
  <PresentationFormat>宽屏</PresentationFormat>
  <Paragraphs>310</Paragraphs>
  <Slides>18</Slides>
  <Notes>3</Notes>
  <HiddenSlides>0</HiddenSlides>
  <MMClips>1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Wingdings</vt:lpstr>
      <vt:lpstr>Malgun Gothic</vt:lpstr>
      <vt:lpstr>等线 Light</vt:lpstr>
      <vt:lpstr>黑体</vt:lpstr>
      <vt:lpstr>Comic Sans MS</vt:lpstr>
      <vt:lpstr>DotumChe</vt:lpstr>
      <vt:lpstr>Times New Roman</vt:lpstr>
      <vt:lpstr>楷体_GB2312</vt:lpstr>
      <vt:lpstr>新宋体</vt:lpstr>
      <vt:lpstr>隶书</vt:lpstr>
      <vt:lpstr>微软雅黑</vt:lpstr>
      <vt:lpstr>楷体</vt:lpstr>
      <vt:lpstr>华文中宋</vt:lpstr>
      <vt:lpstr>迷你简古隶</vt:lpstr>
      <vt:lpstr>Arial Unicode MS</vt:lpstr>
      <vt:lpstr>等线</vt:lpstr>
      <vt:lpstr>自定义设计方案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Jonah</dc:creator>
  <cp:lastModifiedBy>wkh～</cp:lastModifiedBy>
  <cp:revision>928</cp:revision>
  <cp:lastPrinted>2021-09-15T13:16:00Z</cp:lastPrinted>
  <dcterms:created xsi:type="dcterms:W3CDTF">2010-11-13T12:49:00Z</dcterms:created>
  <dcterms:modified xsi:type="dcterms:W3CDTF">2024-05-07T02:48:39Z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63A876D0208C4D698A1E4E417B55FB49</vt:lpwstr>
  </property>
  <property fmtid="{D5CDD505-2E9C-101B-9397-08002B2CF9AE}" pid="3" name="KSOProductBuildVer">
    <vt:lpwstr>2052-12.1.0.16729</vt:lpwstr>
  </property>
  <property fmtid="{D5CDD505-2E9C-101B-9397-08002B2CF9AE}" pid="4" name="MSIP_Label_af615ef3-aa90-4fa2-9d66-c4f70f9fc413_Enabled">
    <vt:lpwstr>true</vt:lpwstr>
  </property>
  <property fmtid="{D5CDD505-2E9C-101B-9397-08002B2CF9AE}" pid="5" name="MSIP_Label_af615ef3-aa90-4fa2-9d66-c4f70f9fc413_SetDate">
    <vt:lpwstr>2021-10-11T14:14:38Z</vt:lpwstr>
  </property>
  <property fmtid="{D5CDD505-2E9C-101B-9397-08002B2CF9AE}" pid="6" name="MSIP_Label_af615ef3-aa90-4fa2-9d66-c4f70f9fc413_Method">
    <vt:lpwstr>Standard</vt:lpwstr>
  </property>
  <property fmtid="{D5CDD505-2E9C-101B-9397-08002B2CF9AE}" pid="7" name="MSIP_Label_af615ef3-aa90-4fa2-9d66-c4f70f9fc413_Name">
    <vt:lpwstr>Confidential</vt:lpwstr>
  </property>
  <property fmtid="{D5CDD505-2E9C-101B-9397-08002B2CF9AE}" pid="8" name="MSIP_Label_af615ef3-aa90-4fa2-9d66-c4f70f9fc413_SiteId">
    <vt:lpwstr>fb4c0aee-6cd2-482f-a1a5-717e7c02496b</vt:lpwstr>
  </property>
  <property fmtid="{D5CDD505-2E9C-101B-9397-08002B2CF9AE}" pid="9" name="MSIP_Label_af615ef3-aa90-4fa2-9d66-c4f70f9fc413_ActionId">
    <vt:lpwstr>71122976-6be2-49a3-b267-ae873a5df464</vt:lpwstr>
  </property>
  <property fmtid="{D5CDD505-2E9C-101B-9397-08002B2CF9AE}" pid="10" name="MSIP_Label_af615ef3-aa90-4fa2-9d66-c4f70f9fc413_ContentBits">
    <vt:lpwstr>0</vt:lpwstr>
  </property>
</Properties>
</file>