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1"/>
  </p:handoutMasterIdLst>
  <p:sldIdLst>
    <p:sldId id="344" r:id="rId4"/>
    <p:sldId id="380" r:id="rId6"/>
    <p:sldId id="258" r:id="rId7"/>
    <p:sldId id="396" r:id="rId8"/>
    <p:sldId id="303" r:id="rId9"/>
    <p:sldId id="291" r:id="rId10"/>
    <p:sldId id="275" r:id="rId11"/>
    <p:sldId id="334" r:id="rId12"/>
    <p:sldId id="371" r:id="rId13"/>
    <p:sldId id="363" r:id="rId14"/>
    <p:sldId id="310" r:id="rId15"/>
    <p:sldId id="312" r:id="rId16"/>
    <p:sldId id="301" r:id="rId17"/>
    <p:sldId id="260" r:id="rId18"/>
    <p:sldId id="267" r:id="rId19"/>
    <p:sldId id="343" r:id="rId20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9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全品文教" initials="批注" lastIdx="0" clrIdx="0"/>
  <p:cmAuthor id="2" name="Administrator" initials="A" lastIdx="2" clrIdx="1"/>
  <p:cmAuthor id="3" name="Lenovo" initials="L" lastIdx="0" clrIdx="2"/>
  <p:cmAuthor id="5" name="胡123" initials="胡123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FFFF00"/>
    <a:srgbClr val="35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3"/>
    <p:restoredTop sz="90243"/>
  </p:normalViewPr>
  <p:slideViewPr>
    <p:cSldViewPr showGuides="1">
      <p:cViewPr varScale="1">
        <p:scale>
          <a:sx n="81" d="100"/>
          <a:sy n="81" d="100"/>
        </p:scale>
        <p:origin x="1120" y="184"/>
      </p:cViewPr>
      <p:guideLst>
        <p:guide orient="horz" pos="2115"/>
        <p:guide pos="29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9A38D6-DE0E-FF44-8C07-D80138EA0D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81AFD2-D696-7540-B1BE-5407F4D03D47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tags" Target="../tags/tag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全品    logo-0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84319" y="180340"/>
            <a:ext cx="979646" cy="4483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905" y="-17780"/>
            <a:ext cx="9134951" cy="6893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1" name="图片 10" descr="shuiyin"/>
          <p:cNvPicPr>
            <a:picLocks noChangeAspect="1"/>
          </p:cNvPicPr>
          <p:nvPr userDrawn="1"/>
        </p:nvPicPr>
        <p:blipFill>
          <a:blip r:embed="rId3">
            <a:lum contrast="19000"/>
          </a:blip>
          <a:stretch>
            <a:fillRect/>
          </a:stretch>
        </p:blipFill>
        <p:spPr>
          <a:xfrm>
            <a:off x="30480" y="-635"/>
            <a:ext cx="9103043" cy="6827520"/>
          </a:xfrm>
          <a:prstGeom prst="rect">
            <a:avLst/>
          </a:prstGeom>
          <a:noFill/>
          <a:effectLst>
            <a:outerShdw dir="5400000" sx="1000" sy="1000" algn="ctr" rotWithShape="0">
              <a:srgbClr val="000000">
                <a:alpha val="100000"/>
              </a:srgbClr>
            </a:outerShdw>
          </a:effectLst>
        </p:spPr>
      </p:pic>
      <p:sp>
        <p:nvSpPr>
          <p:cNvPr id="6" name="矩形 5"/>
          <p:cNvSpPr/>
          <p:nvPr userDrawn="1"/>
        </p:nvSpPr>
        <p:spPr>
          <a:xfrm>
            <a:off x="-26670" y="6708775"/>
            <a:ext cx="9210199" cy="1454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2" name="图片 1" descr="全品    logo-0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79569" y="307340"/>
            <a:ext cx="979646" cy="448310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7797165" y="142875"/>
            <a:ext cx="1257300" cy="742950"/>
            <a:chOff x="16372" y="342"/>
            <a:chExt cx="2640" cy="1170"/>
          </a:xfrm>
        </p:grpSpPr>
        <p:pic>
          <p:nvPicPr>
            <p:cNvPr id="8" name="内容占位符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372" y="342"/>
              <a:ext cx="2640" cy="117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6727" y="572"/>
              <a:ext cx="2085" cy="66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1507" name="Group 8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21525" name="Freeform 9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6" name="Freeform 10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7" name="Freeform 11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1528" name="Group 12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21529" name="Freeform 13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30" name="Freeform 14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31" name="Freeform 15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32" name="Freeform 16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33" name="Freeform 17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21508" name="Group 18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21516" name="Freeform 19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7" name="Freeform 20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8" name="Freeform 21"/>
            <p:cNvSpPr/>
            <p:nvPr userDrawn="1"/>
          </p:nvSpPr>
          <p:spPr>
            <a:xfrm rot="7320404">
              <a:off x="4999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1519" name="Group 22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1520" name="Freeform 23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21" name="Freeform 24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22" name="Freeform 25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23" name="Freeform 26"/>
              <p:cNvSpPr/>
              <p:nvPr userDrawn="1"/>
            </p:nvSpPr>
            <p:spPr>
              <a:xfrm rot="7320404">
                <a:off x="5364" y="2872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24" name="Freeform 27"/>
              <p:cNvSpPr/>
              <p:nvPr userDrawn="1"/>
            </p:nvSpPr>
            <p:spPr>
              <a:xfrm rot="7320404">
                <a:off x="5137" y="2999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509" name="Freeform 28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0" name="Freeform 29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FAEFA9-2429-C243-83CD-1BD49A5BF25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A71F-7F3D-D143-BB49-40DD62AFFDF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4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6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68D31F-6364-F243-A7A7-6DDABF0ADACF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792480" y="2296160"/>
            <a:ext cx="7559675" cy="838835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endParaRPr lang="en-US" altLang="zh-CN" sz="4445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5335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11.1 生活中的不等式</a:t>
            </a:r>
            <a:endParaRPr lang="en-US" altLang="zh-CN" sz="5335" b="1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1640" y="4004945"/>
            <a:ext cx="608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/>
              <a:t>新北区飞龙中学</a:t>
            </a:r>
            <a:r>
              <a:rPr lang="en-US" altLang="zh-CN" sz="2400" b="1"/>
              <a:t>   </a:t>
            </a:r>
            <a:r>
              <a:rPr lang="zh-CN" altLang="en-US" sz="2400" b="1"/>
              <a:t>邵凯月</a:t>
            </a:r>
            <a:r>
              <a:rPr lang="en-US" altLang="zh-CN" sz="2400" b="1"/>
              <a:t>   2024.5.7  </a:t>
            </a:r>
            <a:endParaRPr lang="en-US" altLang="zh-CN" sz="2400" b="1"/>
          </a:p>
        </p:txBody>
      </p:sp>
    </p:spTree>
    <p:custDataLst>
      <p:tags r:id="rId6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8574347" y="803910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8574347" y="803910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8574347" y="803910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2" name="文本框 1"/>
          <p:cNvSpPr txBox="1"/>
          <p:nvPr/>
        </p:nvSpPr>
        <p:spPr>
          <a:xfrm>
            <a:off x="35560" y="443230"/>
            <a:ext cx="82175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板块三、感悟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如何列不等式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605" y="1827530"/>
            <a:ext cx="81114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en-US" sz="2400" b="1">
                <a:sym typeface="+mn-ea"/>
              </a:rPr>
              <a:t>）某校男子跳高记录是</a:t>
            </a:r>
            <a:r>
              <a:rPr lang="en-US" altLang="zh-CN" sz="2400" b="1">
                <a:sym typeface="+mn-ea"/>
              </a:rPr>
              <a:t>1.75 </a:t>
            </a:r>
            <a:r>
              <a:rPr lang="zh-CN" altLang="en-US" sz="2400" b="1">
                <a:sym typeface="+mn-ea"/>
              </a:rPr>
              <a:t>米，在今年的校田径运动会上，小明的跳高成绩是</a:t>
            </a:r>
            <a:r>
              <a:rPr lang="en-US" altLang="zh-CN" sz="2400" b="1">
                <a:sym typeface="+mn-ea"/>
              </a:rPr>
              <a:t>h</a:t>
            </a:r>
            <a:r>
              <a:rPr lang="zh-CN" altLang="en-US" sz="2400" b="1">
                <a:sym typeface="+mn-ea"/>
              </a:rPr>
              <a:t>米，打破了该项纪录</a:t>
            </a:r>
            <a:r>
              <a:rPr lang="zh-CN" altLang="en-US" sz="2400" b="1" i="1">
                <a:sym typeface="+mn-ea"/>
              </a:rPr>
              <a:t>；</a:t>
            </a:r>
            <a:endParaRPr lang="zh-CN" altLang="en-US" sz="2400" b="1" i="1">
              <a:sym typeface="+mn-ea"/>
            </a:endParaRPr>
          </a:p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endParaRPr lang="zh-CN" altLang="en-US" sz="2400" b="1"/>
          </a:p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2</a:t>
            </a:r>
            <a:r>
              <a:rPr lang="zh-CN" altLang="en-US" sz="2400" b="1">
                <a:sym typeface="+mn-ea"/>
              </a:rPr>
              <a:t>）某校男子</a:t>
            </a:r>
            <a:r>
              <a:rPr lang="en-US" altLang="zh-CN" sz="2400" b="1">
                <a:sym typeface="+mn-ea"/>
              </a:rPr>
              <a:t>100m</a:t>
            </a:r>
            <a:r>
              <a:rPr lang="zh-CN" altLang="en-US" sz="2400" b="1">
                <a:sym typeface="+mn-ea"/>
              </a:rPr>
              <a:t>跑的纪录是</a:t>
            </a:r>
            <a:r>
              <a:rPr lang="en-US" altLang="zh-CN" sz="2400" b="1">
                <a:sym typeface="+mn-ea"/>
              </a:rPr>
              <a:t>12s</a:t>
            </a:r>
            <a:r>
              <a:rPr lang="zh-CN" altLang="en-US" sz="2400" b="1">
                <a:sym typeface="+mn-ea"/>
              </a:rPr>
              <a:t>，在今年的校田径运动会上，小刚的</a:t>
            </a:r>
            <a:r>
              <a:rPr lang="en-US" altLang="zh-CN" sz="2400" b="1">
                <a:sym typeface="+mn-ea"/>
              </a:rPr>
              <a:t>100m</a:t>
            </a:r>
            <a:r>
              <a:rPr lang="zh-CN" altLang="en-US" sz="2400" b="1">
                <a:sym typeface="+mn-ea"/>
              </a:rPr>
              <a:t>跑成绩是</a:t>
            </a:r>
            <a:r>
              <a:rPr lang="en-US" altLang="zh-CN" sz="2400" b="1">
                <a:sym typeface="+mn-ea"/>
              </a:rPr>
              <a:t>ts</a:t>
            </a:r>
            <a:r>
              <a:rPr lang="zh-CN" altLang="en-US" sz="2400" b="1">
                <a:sym typeface="+mn-ea"/>
              </a:rPr>
              <a:t>，打破了该校男子</a:t>
            </a:r>
            <a:r>
              <a:rPr lang="en-US" altLang="zh-CN" sz="2400" b="1">
                <a:sym typeface="+mn-ea"/>
              </a:rPr>
              <a:t>100m</a:t>
            </a:r>
            <a:r>
              <a:rPr lang="zh-CN" altLang="en-US" sz="2400" b="1">
                <a:sym typeface="+mn-ea"/>
              </a:rPr>
              <a:t>跑的纪录。</a:t>
            </a:r>
            <a:endParaRPr lang="zh-CN" altLang="en-US" sz="2400" b="1">
              <a:sym typeface="+mn-ea"/>
            </a:endParaRPr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4951730" y="3861435"/>
            <a:ext cx="704850" cy="68643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4283710" y="2322830"/>
            <a:ext cx="855345" cy="6629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251143" y="1124903"/>
            <a:ext cx="54051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任务</a:t>
            </a:r>
            <a:r>
              <a:rPr lang="en-US" altLang="zh-CN" sz="2800" b="1">
                <a:solidFill>
                  <a:srgbClr val="3500CC"/>
                </a:solidFill>
                <a:latin typeface="Comic Sans MS" panose="030F0702030302020204" pitchFamily="66" charset="0"/>
              </a:rPr>
              <a:t>3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、根据实际意义列出不等式</a:t>
            </a:r>
            <a:endParaRPr lang="zh-CN" altLang="en-US" sz="28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3710" y="2997200"/>
            <a:ext cx="1794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h</a:t>
            </a:r>
            <a:r>
              <a:rPr lang="zh-CN" altLang="en-US" sz="2800">
                <a:solidFill>
                  <a:srgbClr val="FF0000"/>
                </a:solidFill>
              </a:rPr>
              <a:t>＞</a:t>
            </a:r>
            <a:r>
              <a:rPr lang="en-US" altLang="zh-CN" sz="2800">
                <a:solidFill>
                  <a:srgbClr val="FF0000"/>
                </a:solidFill>
              </a:rPr>
              <a:t>1.75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7900" y="4680585"/>
            <a:ext cx="1828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t</a:t>
            </a:r>
            <a:r>
              <a:rPr lang="zh-CN" altLang="en-US" sz="2800">
                <a:solidFill>
                  <a:srgbClr val="FF0000"/>
                </a:solidFill>
              </a:rPr>
              <a:t>＜</a:t>
            </a:r>
            <a:r>
              <a:rPr lang="en-US" altLang="zh-CN" sz="2800">
                <a:solidFill>
                  <a:srgbClr val="FF0000"/>
                </a:solidFill>
              </a:rPr>
              <a:t>12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27355" y="5445760"/>
            <a:ext cx="8288655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/>
            <a:r>
              <a:rPr lang="zh-CN" altLang="en-US" sz="2700" b="1">
                <a:solidFill>
                  <a:srgbClr val="FB0320"/>
                </a:solidFill>
              </a:rPr>
              <a:t>步骤：①根据数学知识、</a:t>
            </a:r>
            <a:r>
              <a:rPr lang="zh-CN" altLang="en-US" sz="2700" b="1">
                <a:solidFill>
                  <a:srgbClr val="FB0320"/>
                </a:solidFill>
              </a:rPr>
              <a:t>实际意义②选准不等号。</a:t>
            </a:r>
            <a:endParaRPr lang="zh-CN" altLang="en-US" sz="2700" b="1">
              <a:solidFill>
                <a:srgbClr val="FB032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bldLvl="0" animBg="1"/>
      <p:bldP spid="4" grpId="0" bldLvl="0" animBg="1"/>
      <p:bldP spid="5" grpId="0"/>
      <p:bldP spid="6" grpId="0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23850" y="2204720"/>
            <a:ext cx="89646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1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、 一个三角形的两条边长分别为</a:t>
            </a: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3cm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和</a:t>
            </a: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5cm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，则第三边</a:t>
            </a: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x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49" charset="-122"/>
              </a:rPr>
              <a:t>的取值范围是</a:t>
            </a:r>
            <a:r>
              <a:rPr lang="en-US" altLang="zh-CN" sz="3200" b="1">
                <a:latin typeface="Arial" panose="020B0604020202020204" pitchFamily="34" charset="0"/>
                <a:ea typeface="隶书" panose="02010509060101010101" pitchFamily="49" charset="-122"/>
              </a:rPr>
              <a:t>________.</a:t>
            </a:r>
            <a:endParaRPr lang="en-US" altLang="zh-CN" sz="3200" b="1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23215" y="3566795"/>
            <a:ext cx="92884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/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变：如果第三边是整数，则最长是多少？最少是多少？</a:t>
            </a:r>
            <a:endParaRPr lang="zh-CN" altLang="en-US" sz="28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323533" y="1066800"/>
            <a:ext cx="57626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任务</a:t>
            </a:r>
            <a:r>
              <a:rPr lang="en-US" altLang="zh-CN" sz="2800" b="1">
                <a:solidFill>
                  <a:srgbClr val="3500CC"/>
                </a:solidFill>
                <a:latin typeface="Comic Sans MS" panose="030F0702030302020204" pitchFamily="66" charset="0"/>
              </a:rPr>
              <a:t>1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：请根据数学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知识应用不等式</a:t>
            </a:r>
            <a:endParaRPr lang="zh-CN" altLang="en-US" sz="28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251143" y="272415"/>
            <a:ext cx="50825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板块四、应用不等式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模型：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4140200" y="4220845"/>
            <a:ext cx="3913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答：最长为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7cm,</a:t>
            </a:r>
            <a:r>
              <a:rPr lang="zh-CN" altLang="en-US" sz="2400" b="1">
                <a:solidFill>
                  <a:srgbClr val="FF0000"/>
                </a:solidFill>
                <a:latin typeface="Comic Sans MS" panose="030F0702030302020204" pitchFamily="66" charset="0"/>
              </a:rPr>
              <a:t>最少为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3cm</a:t>
            </a:r>
            <a:endParaRPr lang="en-US" altLang="zh-CN" sz="24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4715828" y="2663190"/>
            <a:ext cx="1958975" cy="60801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en-US" altLang="zh-CN" sz="1800">
                <a:latin typeface="Comic Sans MS" panose="030F0702030302020204" pitchFamily="66" charset="0"/>
              </a:rPr>
              <a:t> </a:t>
            </a:r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＜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7" grpId="0" bldLvl="0" animBg="1"/>
      <p:bldP spid="645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468630" y="260350"/>
            <a:ext cx="53244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板块四、应用不等式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模型：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468313" y="836613"/>
            <a:ext cx="57626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任务</a:t>
            </a:r>
            <a:r>
              <a:rPr lang="en-US" altLang="zh-CN" sz="2800" b="1">
                <a:solidFill>
                  <a:srgbClr val="3500CC"/>
                </a:solidFill>
                <a:latin typeface="Comic Sans MS" panose="030F0702030302020204" pitchFamily="66" charset="0"/>
              </a:rPr>
              <a:t>2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：请根据实际意义应用不等式</a:t>
            </a:r>
            <a:endParaRPr lang="zh-CN" altLang="en-US" sz="28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9459" name="表格 19458"/>
          <p:cNvGraphicFramePr/>
          <p:nvPr/>
        </p:nvGraphicFramePr>
        <p:xfrm>
          <a:off x="1403985" y="2609215"/>
          <a:ext cx="4392295" cy="2560320"/>
        </p:xfrm>
        <a:graphic>
          <a:graphicData uri="http://schemas.openxmlformats.org/drawingml/2006/table">
            <a:tbl>
              <a:tblPr/>
              <a:tblGrid>
                <a:gridCol w="2416810"/>
                <a:gridCol w="1975485"/>
              </a:tblGrid>
              <a:tr h="822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endParaRPr lang="zh-CN" altLang="en-US" sz="2400">
                        <a:latin typeface="宋体" panose="02010600030101010101" pitchFamily="2" charset="-122"/>
                      </a:endParaRPr>
                    </a:p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营养成份</a:t>
                      </a:r>
                      <a:endParaRPr lang="zh-CN" altLang="en-US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含量</a:t>
                      </a:r>
                      <a:endParaRPr lang="zh-CN" altLang="en-US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457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蛋白质</a:t>
                      </a:r>
                      <a:endParaRPr lang="zh-CN" altLang="en-US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zh-CN" sz="2400">
                          <a:latin typeface="宋体" panose="02010600030101010101" pitchFamily="2" charset="-122"/>
                        </a:rPr>
                        <a:t>不少于</a:t>
                      </a:r>
                      <a:r>
                        <a:rPr lang="en-US" altLang="zh-CN" sz="2400">
                          <a:latin typeface="宋体" panose="02010600030101010101" pitchFamily="2" charset="-122"/>
                        </a:rPr>
                        <a:t>2.9 g</a:t>
                      </a:r>
                      <a:endParaRPr lang="en-US" altLang="zh-CN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457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脂肪</a:t>
                      </a:r>
                      <a:endParaRPr lang="zh-CN" altLang="en-US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不少于</a:t>
                      </a:r>
                      <a:r>
                        <a:rPr lang="en-US" altLang="zh-CN" sz="2400">
                          <a:latin typeface="宋体" panose="02010600030101010101" pitchFamily="2" charset="-122"/>
                        </a:rPr>
                        <a:t>3.1 g</a:t>
                      </a:r>
                      <a:endParaRPr lang="en-US" altLang="zh-CN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457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非脂乳固体</a:t>
                      </a:r>
                      <a:endParaRPr lang="zh-CN" altLang="en-US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>
                        <a:buNone/>
                      </a:pPr>
                      <a:r>
                        <a:rPr lang="zh-CN" altLang="en-US" sz="2400">
                          <a:latin typeface="宋体" panose="02010600030101010101" pitchFamily="2" charset="-122"/>
                        </a:rPr>
                        <a:t>不少于</a:t>
                      </a:r>
                      <a:r>
                        <a:rPr lang="en-US" altLang="zh-CN" sz="2400">
                          <a:latin typeface="宋体" panose="02010600030101010101" pitchFamily="2" charset="-122"/>
                        </a:rPr>
                        <a:t>8.1 g</a:t>
                      </a:r>
                      <a:endParaRPr lang="en-US" altLang="zh-CN" sz="240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sp>
        <p:nvSpPr>
          <p:cNvPr id="70715" name="Rectangle 59"/>
          <p:cNvSpPr>
            <a:spLocks noChangeArrowheads="1"/>
          </p:cNvSpPr>
          <p:nvPr/>
        </p:nvSpPr>
        <p:spPr bwMode="auto">
          <a:xfrm>
            <a:off x="611188" y="5225733"/>
            <a:ext cx="74168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r>
              <a:rPr lang="zh-CN" altLang="en-US" sz="2800" b="1">
                <a:latin typeface="Comic Sans MS" panose="030F0702030302020204" pitchFamily="66" charset="0"/>
              </a:rPr>
              <a:t>如果每</a:t>
            </a:r>
            <a:r>
              <a:rPr lang="en-US" altLang="zh-CN" sz="2800" b="1">
                <a:latin typeface="Comic Sans MS" panose="030F0702030302020204" pitchFamily="66" charset="0"/>
              </a:rPr>
              <a:t>100</a:t>
            </a:r>
            <a:r>
              <a:rPr lang="zh-CN" altLang="en-US" sz="2800" b="1">
                <a:latin typeface="Comic Sans MS" panose="030F0702030302020204" pitchFamily="66" charset="0"/>
              </a:rPr>
              <a:t>克牛奶含</a:t>
            </a:r>
            <a:r>
              <a:rPr lang="en-US" altLang="zh-CN" sz="2800" b="1">
                <a:latin typeface="Comic Sans MS" panose="030F0702030302020204" pitchFamily="66" charset="0"/>
              </a:rPr>
              <a:t>x </a:t>
            </a:r>
            <a:r>
              <a:rPr lang="en-US" altLang="zh-CN" sz="2800" b="1">
                <a:latin typeface="宋体" panose="02010600030101010101" pitchFamily="2" charset="-122"/>
              </a:rPr>
              <a:t>g</a:t>
            </a:r>
            <a:r>
              <a:rPr lang="zh-CN" altLang="en-US" sz="2800" b="1">
                <a:latin typeface="Comic Sans MS" panose="030F0702030302020204" pitchFamily="66" charset="0"/>
              </a:rPr>
              <a:t>蛋白质，</a:t>
            </a:r>
            <a:r>
              <a:rPr lang="en-US" altLang="zh-CN" sz="2800" b="1">
                <a:latin typeface="Comic Sans MS" panose="030F0702030302020204" pitchFamily="66" charset="0"/>
              </a:rPr>
              <a:t>y </a:t>
            </a:r>
            <a:r>
              <a:rPr lang="en-US" altLang="zh-CN" sz="2800" b="1">
                <a:latin typeface="宋体" panose="02010600030101010101" pitchFamily="2" charset="-122"/>
              </a:rPr>
              <a:t>g</a:t>
            </a:r>
            <a:r>
              <a:rPr lang="zh-CN" altLang="en-US" sz="2800" b="1">
                <a:latin typeface="Comic Sans MS" panose="030F0702030302020204" pitchFamily="66" charset="0"/>
              </a:rPr>
              <a:t>脂肪， </a:t>
            </a:r>
            <a:r>
              <a:rPr lang="en-US" altLang="zh-CN" sz="2800" b="1">
                <a:latin typeface="Comic Sans MS" panose="030F0702030302020204" pitchFamily="66" charset="0"/>
              </a:rPr>
              <a:t>Z </a:t>
            </a:r>
            <a:r>
              <a:rPr lang="en-US" altLang="zh-CN" sz="2800" b="1">
                <a:latin typeface="宋体" panose="02010600030101010101" pitchFamily="2" charset="-122"/>
              </a:rPr>
              <a:t>g</a:t>
            </a:r>
            <a:r>
              <a:rPr lang="zh-CN" altLang="en-US" sz="2800" b="1">
                <a:latin typeface="宋体" panose="02010600030101010101" pitchFamily="2" charset="-122"/>
              </a:rPr>
              <a:t>非脂乳固体</a:t>
            </a:r>
            <a:r>
              <a:rPr lang="zh-CN" altLang="en-US" sz="2800" b="1">
                <a:latin typeface="Comic Sans MS" panose="030F0702030302020204" pitchFamily="66" charset="0"/>
              </a:rPr>
              <a:t>，那么上表可用不等式表示为：</a:t>
            </a:r>
            <a:r>
              <a:rPr lang="en-US" altLang="zh-CN" sz="2800" b="1">
                <a:latin typeface="Comic Sans MS" panose="030F0702030302020204" pitchFamily="66" charset="0"/>
              </a:rPr>
              <a:t>                       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  <p:sp>
        <p:nvSpPr>
          <p:cNvPr id="70716" name="Rectangle 60"/>
          <p:cNvSpPr>
            <a:spLocks noChangeArrowheads="1"/>
          </p:cNvSpPr>
          <p:nvPr/>
        </p:nvSpPr>
        <p:spPr bwMode="auto">
          <a:xfrm>
            <a:off x="-36353" y="1628935"/>
            <a:ext cx="84296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p>
            <a:pPr indent="600075" algn="ctr" eaLnBrk="1" hangingPunct="1"/>
            <a:r>
              <a:rPr lang="en-US" altLang="zh-CN" sz="2800" b="1">
                <a:latin typeface="Comic Sans MS" panose="030F0702030302020204" pitchFamily="66" charset="0"/>
              </a:rPr>
              <a:t>1</a:t>
            </a:r>
            <a:r>
              <a:rPr lang="zh-CN" altLang="en-US" sz="2800" b="1">
                <a:latin typeface="Comic Sans MS" panose="030F0702030302020204" pitchFamily="66" charset="0"/>
              </a:rPr>
              <a:t>、某种袋装牛奶每</a:t>
            </a:r>
            <a:r>
              <a:rPr lang="en-US" altLang="zh-CN" sz="2800" b="1">
                <a:latin typeface="Comic Sans MS" panose="030F0702030302020204" pitchFamily="66" charset="0"/>
              </a:rPr>
              <a:t>100g</a:t>
            </a:r>
            <a:r>
              <a:rPr lang="zh-CN" altLang="en-US" sz="2800" b="1">
                <a:latin typeface="Comic Sans MS" panose="030F0702030302020204" pitchFamily="66" charset="0"/>
              </a:rPr>
              <a:t>的营养成份含量如下表</a:t>
            </a:r>
            <a:r>
              <a:rPr lang="en-US" altLang="zh-CN" sz="2800" b="1">
                <a:latin typeface="Comic Sans MS" panose="030F0702030302020204" pitchFamily="66" charset="0"/>
              </a:rPr>
              <a:t>: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  <p:sp>
        <p:nvSpPr>
          <p:cNvPr id="70719" name="Rectangle 63"/>
          <p:cNvSpPr>
            <a:spLocks noChangeArrowheads="1"/>
          </p:cNvSpPr>
          <p:nvPr/>
        </p:nvSpPr>
        <p:spPr bwMode="auto">
          <a:xfrm>
            <a:off x="6443980" y="3065145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x≥2.9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g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720" name="Rectangle 64"/>
          <p:cNvSpPr>
            <a:spLocks noChangeArrowheads="1"/>
          </p:cNvSpPr>
          <p:nvPr/>
        </p:nvSpPr>
        <p:spPr bwMode="auto">
          <a:xfrm>
            <a:off x="6452235" y="3644900"/>
            <a:ext cx="1781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y≥3. 1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g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721" name="Rectangle 65"/>
          <p:cNvSpPr>
            <a:spLocks noChangeArrowheads="1"/>
          </p:cNvSpPr>
          <p:nvPr/>
        </p:nvSpPr>
        <p:spPr bwMode="auto">
          <a:xfrm>
            <a:off x="6443663" y="4224338"/>
            <a:ext cx="17891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z≥8. 1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g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19" grpId="0" bldLvl="0" animBg="1"/>
      <p:bldP spid="70720" grpId="0" bldLvl="0" animBg="1"/>
      <p:bldP spid="707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95605" y="2420938"/>
            <a:ext cx="2808288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pPr algn="just"/>
            <a:r>
              <a:rPr lang="en-US" altLang="zh-CN" sz="2800" b="1">
                <a:latin typeface="Comic Sans MS" panose="030F0702030302020204" pitchFamily="66" charset="0"/>
              </a:rPr>
              <a:t>2</a:t>
            </a:r>
            <a:r>
              <a:rPr lang="zh-CN" altLang="en-US" sz="2800" b="1">
                <a:latin typeface="Comic Sans MS" panose="030F0702030302020204" pitchFamily="66" charset="0"/>
              </a:rPr>
              <a:t>、写出</a:t>
            </a:r>
            <a:r>
              <a:rPr lang="en-US" altLang="zh-CN" sz="2800" b="1">
                <a:latin typeface="Comic Sans MS" panose="030F0702030302020204" pitchFamily="66" charset="0"/>
              </a:rPr>
              <a:t>3</a:t>
            </a:r>
            <a:r>
              <a:rPr lang="zh-CN" altLang="en-US" sz="2800" b="1">
                <a:latin typeface="Comic Sans MS" panose="030F0702030302020204" pitchFamily="66" charset="0"/>
              </a:rPr>
              <a:t>月</a:t>
            </a:r>
            <a:r>
              <a:rPr lang="en-US" altLang="zh-CN" sz="2800" b="1">
                <a:latin typeface="Comic Sans MS" panose="030F0702030302020204" pitchFamily="66" charset="0"/>
              </a:rPr>
              <a:t>1</a:t>
            </a:r>
            <a:r>
              <a:rPr lang="zh-CN" altLang="en-US" sz="2800" b="1">
                <a:latin typeface="Comic Sans MS" panose="030F0702030302020204" pitchFamily="66" charset="0"/>
              </a:rPr>
              <a:t>日到</a:t>
            </a:r>
            <a:r>
              <a:rPr lang="en-US" altLang="zh-CN" sz="2800" b="1">
                <a:latin typeface="Comic Sans MS" panose="030F0702030302020204" pitchFamily="66" charset="0"/>
              </a:rPr>
              <a:t>18</a:t>
            </a:r>
            <a:r>
              <a:rPr lang="zh-CN" altLang="en-US" sz="2800" b="1">
                <a:latin typeface="Comic Sans MS" panose="030F0702030302020204" pitchFamily="66" charset="0"/>
              </a:rPr>
              <a:t>日，上海中心城区温度</a:t>
            </a:r>
            <a:r>
              <a:rPr lang="en-US" altLang="zh-CN" sz="2800" b="1">
                <a:latin typeface="Comic Sans MS" panose="030F0702030302020204" pitchFamily="66" charset="0"/>
              </a:rPr>
              <a:t>t℃</a:t>
            </a:r>
            <a:r>
              <a:rPr lang="zh-CN" altLang="en-US" sz="2800" b="1">
                <a:latin typeface="Comic Sans MS" panose="030F0702030302020204" pitchFamily="66" charset="0"/>
              </a:rPr>
              <a:t>的波动范围？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pic>
        <p:nvPicPr>
          <p:cNvPr id="18434" name="Picture 123" descr="@VTVJK)DH8FBL5PH[FIP8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989138"/>
            <a:ext cx="5076825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372" name="Text Box 124"/>
          <p:cNvSpPr txBox="1">
            <a:spLocks noChangeArrowheads="1"/>
          </p:cNvSpPr>
          <p:nvPr/>
        </p:nvSpPr>
        <p:spPr bwMode="auto">
          <a:xfrm>
            <a:off x="468630" y="260350"/>
            <a:ext cx="56273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板块四、应用不等式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模型：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373" name="Rectangle 125"/>
          <p:cNvSpPr>
            <a:spLocks noChangeArrowheads="1"/>
          </p:cNvSpPr>
          <p:nvPr/>
        </p:nvSpPr>
        <p:spPr bwMode="auto">
          <a:xfrm>
            <a:off x="468313" y="1052513"/>
            <a:ext cx="57626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任务</a:t>
            </a:r>
            <a:r>
              <a:rPr lang="en-US" altLang="zh-CN" sz="2800" b="1">
                <a:solidFill>
                  <a:srgbClr val="3500CC"/>
                </a:solidFill>
                <a:latin typeface="Comic Sans MS" panose="030F0702030302020204" pitchFamily="66" charset="0"/>
              </a:rPr>
              <a:t>2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：请根据实际意义应用不等式</a:t>
            </a:r>
            <a:endParaRPr lang="zh-CN" altLang="en-US" sz="28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53374" name="Text Box 6"/>
          <p:cNvSpPr txBox="1">
            <a:spLocks noChangeArrowheads="1"/>
          </p:cNvSpPr>
          <p:nvPr/>
        </p:nvSpPr>
        <p:spPr bwMode="auto">
          <a:xfrm>
            <a:off x="4284663" y="5805488"/>
            <a:ext cx="2519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1≤t ≤25.8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71" name="Oval 31"/>
          <p:cNvSpPr>
            <a:spLocks noChangeArrowheads="1"/>
          </p:cNvSpPr>
          <p:nvPr/>
        </p:nvSpPr>
        <p:spPr bwMode="auto">
          <a:xfrm>
            <a:off x="4427855" y="5301298"/>
            <a:ext cx="3313113" cy="647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4" name="Oval 14"/>
          <p:cNvSpPr>
            <a:spLocks noChangeArrowheads="1"/>
          </p:cNvSpPr>
          <p:nvPr/>
        </p:nvSpPr>
        <p:spPr bwMode="auto">
          <a:xfrm>
            <a:off x="1547813" y="1844675"/>
            <a:ext cx="2303463" cy="647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Rectangle 2"/>
          <p:cNvSpPr/>
          <p:nvPr/>
        </p:nvSpPr>
        <p:spPr>
          <a:xfrm>
            <a:off x="395288" y="1480820"/>
            <a:ext cx="78867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一辆</a:t>
            </a:r>
            <a:r>
              <a:rPr lang="en-US" altLang="zh-CN" sz="2800" b="1">
                <a:latin typeface="宋体" panose="02010600030101010101" pitchFamily="2" charset="-122"/>
              </a:rPr>
              <a:t>48</a:t>
            </a:r>
            <a:r>
              <a:rPr lang="zh-CN" altLang="en-US" sz="2800" b="1">
                <a:latin typeface="宋体" panose="02010600030101010101" pitchFamily="2" charset="-122"/>
              </a:rPr>
              <a:t>座的客车载有游客</a:t>
            </a:r>
            <a:r>
              <a:rPr lang="en-US" altLang="zh-CN" sz="2800" b="1" i="1">
                <a:latin typeface="宋体" panose="02010600030101010101" pitchFamily="2" charset="-122"/>
              </a:rPr>
              <a:t>x</a:t>
            </a:r>
            <a:r>
              <a:rPr lang="zh-CN" altLang="en-US" sz="2800" b="1">
                <a:latin typeface="宋体" panose="02010600030101010101" pitchFamily="2" charset="-122"/>
              </a:rPr>
              <a:t>人，到一个站又来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个人，车内仍有空位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则：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6388" name="Picture 3" descr="DSCF0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924175"/>
            <a:ext cx="3527425" cy="225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朋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3860800"/>
            <a:ext cx="1435100" cy="1100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Text Box 8"/>
          <p:cNvSpPr txBox="1"/>
          <p:nvPr/>
        </p:nvSpPr>
        <p:spPr>
          <a:xfrm>
            <a:off x="4859338" y="2349500"/>
            <a:ext cx="1958975" cy="60801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＜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48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539433" y="836613"/>
            <a:ext cx="54051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任务</a:t>
            </a:r>
            <a:r>
              <a:rPr lang="en-US" altLang="zh-CN" sz="2800" b="1">
                <a:solidFill>
                  <a:srgbClr val="3500CC"/>
                </a:solidFill>
                <a:latin typeface="Comic Sans MS" panose="030F0702030302020204" pitchFamily="66" charset="0"/>
              </a:rPr>
              <a:t>3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、根据实际意义</a:t>
            </a:r>
            <a:r>
              <a:rPr lang="zh-CN" altLang="en-US" sz="2800" b="1">
                <a:solidFill>
                  <a:srgbClr val="3500CC"/>
                </a:solidFill>
                <a:latin typeface="Comic Sans MS" panose="030F0702030302020204" pitchFamily="66" charset="0"/>
              </a:rPr>
              <a:t>应用不等式</a:t>
            </a:r>
            <a:endParaRPr lang="zh-CN" altLang="en-US" sz="28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539750" y="5373688"/>
            <a:ext cx="799147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/>
            <a:r>
              <a:rPr lang="zh-CN" altLang="en-US" sz="2800" b="1">
                <a:latin typeface="Arial" panose="020B0604020202020204" pitchFamily="34" charset="0"/>
              </a:rPr>
              <a:t>变：如果这辆车</a:t>
            </a:r>
            <a:r>
              <a:rPr lang="zh-CN" altLang="en-US" sz="2800" b="1">
                <a:latin typeface="Arial" panose="020B0604020202020204" pitchFamily="34" charset="0"/>
              </a:rPr>
              <a:t>有空位，最多还能有</a:t>
            </a:r>
            <a:r>
              <a:rPr lang="en-US" altLang="zh-CN" sz="2800" b="1">
                <a:latin typeface="Arial" panose="020B0604020202020204" pitchFamily="34" charset="0"/>
              </a:rPr>
              <a:t>5</a:t>
            </a:r>
            <a:r>
              <a:rPr lang="zh-CN" altLang="en-US" sz="2800" b="1">
                <a:latin typeface="Arial" panose="020B0604020202020204" pitchFamily="34" charset="0"/>
              </a:rPr>
              <a:t>个空位，</a:t>
            </a:r>
            <a:endParaRPr lang="zh-CN" altLang="en-US" sz="2800" b="1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2800" b="1">
                <a:latin typeface="Arial" panose="020B0604020202020204" pitchFamily="34" charset="0"/>
              </a:rPr>
              <a:t>则可得不等式：</a:t>
            </a:r>
            <a:r>
              <a:rPr lang="en-US" altLang="zh-CN" b="1">
                <a:latin typeface="Comic Sans MS" panose="030F0702030302020204" pitchFamily="66" charset="0"/>
              </a:rPr>
              <a:t>_________.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53372" name="Text Box 124"/>
          <p:cNvSpPr txBox="1">
            <a:spLocks noChangeArrowheads="1"/>
          </p:cNvSpPr>
          <p:nvPr/>
        </p:nvSpPr>
        <p:spPr bwMode="auto">
          <a:xfrm>
            <a:off x="467360" y="131445"/>
            <a:ext cx="56273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板块四、应用不等式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模型：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1" grpId="0" bldLvl="0" animBg="1"/>
      <p:bldP spid="10254" grpId="0" animBg="1"/>
      <p:bldP spid="1026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5288" y="404813"/>
            <a:ext cx="38560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板块五、自我整理：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79705" y="2801938"/>
            <a:ext cx="9074150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L="342900" indent="-342900" eaLnBrk="1" hangingPunct="1"/>
            <a:endParaRPr lang="zh-CN" altLang="en-US" sz="3200" b="1">
              <a:latin typeface="Comic Sans MS" panose="030F0702030302020204" pitchFamily="66" charset="0"/>
            </a:endParaRPr>
          </a:p>
          <a:p>
            <a:pPr marL="342900" indent="-342900" eaLnBrk="1" hangingPunct="1"/>
            <a:endParaRPr lang="zh-CN" altLang="en-US" sz="3200" b="1">
              <a:latin typeface="Comic Sans MS" panose="030F0702030302020204" pitchFamily="66" charset="0"/>
            </a:endParaRPr>
          </a:p>
          <a:p>
            <a:pPr marL="342900" indent="-342900" eaLnBrk="1" hangingPunct="1"/>
            <a:r>
              <a:rPr lang="en-US" altLang="zh-CN" sz="3200" b="1">
                <a:latin typeface="Comic Sans MS" panose="030F0702030302020204" pitchFamily="66" charset="0"/>
              </a:rPr>
              <a:t>3</a:t>
            </a:r>
            <a:r>
              <a:rPr lang="zh-CN" altLang="en-US" sz="3200" b="1">
                <a:latin typeface="Comic Sans MS" panose="030F0702030302020204" pitchFamily="66" charset="0"/>
              </a:rPr>
              <a:t>、请说出符合</a:t>
            </a:r>
            <a:r>
              <a:rPr lang="en-US" altLang="zh-CN" sz="3200" b="1">
                <a:latin typeface="Comic Sans MS" panose="030F0702030302020204" pitchFamily="66" charset="0"/>
              </a:rPr>
              <a:t>x+1=2</a:t>
            </a:r>
            <a:r>
              <a:rPr lang="zh-CN" altLang="en-US" sz="3200" b="1">
                <a:latin typeface="Comic Sans MS" panose="030F0702030302020204" pitchFamily="66" charset="0"/>
              </a:rPr>
              <a:t>的</a:t>
            </a:r>
            <a:r>
              <a:rPr lang="en-US" altLang="zh-CN" sz="3200" b="1">
                <a:latin typeface="Comic Sans MS" panose="030F0702030302020204" pitchFamily="66" charset="0"/>
              </a:rPr>
              <a:t>x</a:t>
            </a:r>
            <a:r>
              <a:rPr lang="zh-CN" altLang="en-US" sz="3200" b="1">
                <a:latin typeface="Comic Sans MS" panose="030F0702030302020204" pitchFamily="66" charset="0"/>
              </a:rPr>
              <a:t>的值：</a:t>
            </a:r>
            <a:endParaRPr lang="zh-CN" altLang="en-US" sz="3200" b="1">
              <a:latin typeface="Comic Sans MS" panose="030F0702030302020204" pitchFamily="66" charset="0"/>
            </a:endParaRPr>
          </a:p>
          <a:p>
            <a:pPr marL="342900" indent="-342900" eaLnBrk="1" hangingPunct="1"/>
            <a:r>
              <a:rPr lang="en-US" altLang="zh-CN" sz="3200" b="1">
                <a:latin typeface="Comic Sans MS" panose="030F0702030302020204" pitchFamily="66" charset="0"/>
              </a:rPr>
              <a:t>               x+1&gt;2</a:t>
            </a:r>
            <a:r>
              <a:rPr lang="zh-CN" altLang="en-US" sz="3200" b="1">
                <a:latin typeface="Comic Sans MS" panose="030F0702030302020204" pitchFamily="66" charset="0"/>
              </a:rPr>
              <a:t>的</a:t>
            </a:r>
            <a:r>
              <a:rPr lang="en-US" altLang="zh-CN" sz="3200" b="1">
                <a:latin typeface="Comic Sans MS" panose="030F0702030302020204" pitchFamily="66" charset="0"/>
              </a:rPr>
              <a:t>x</a:t>
            </a:r>
            <a:r>
              <a:rPr lang="zh-CN" altLang="en-US" sz="3200" b="1">
                <a:latin typeface="Comic Sans MS" panose="030F0702030302020204" pitchFamily="66" charset="0"/>
              </a:rPr>
              <a:t>的值</a:t>
            </a:r>
            <a:r>
              <a:rPr lang="en-US" altLang="zh-CN" sz="3200" b="1">
                <a:latin typeface="Comic Sans MS" panose="030F0702030302020204" pitchFamily="66" charset="0"/>
              </a:rPr>
              <a:t>: 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950913" y="1417638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smtClean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724525" y="3716338"/>
            <a:ext cx="2447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Comic Sans MS" panose="030F0702030302020204" pitchFamily="66" charset="0"/>
              </a:rPr>
              <a:t>一个值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X=1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724525" y="4333240"/>
            <a:ext cx="2447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Comic Sans MS" panose="030F0702030302020204" pitchFamily="66" charset="0"/>
              </a:rPr>
              <a:t>无数个值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867718" y="5013008"/>
            <a:ext cx="2447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en-US" sz="2800" kern="1200" cap="none" spc="0" normalizeH="0" baseline="0" noProof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＞</a:t>
            </a:r>
            <a:r>
              <a:rPr kumimoji="0" lang="en-US" altLang="zh-CN" sz="2800" kern="1200" cap="none" spc="0" normalizeH="0" baseline="0" noProof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1</a:t>
            </a:r>
            <a:endParaRPr kumimoji="0" lang="en-US" altLang="zh-CN" sz="2800" kern="1200" cap="none" spc="0" normalizeH="0" baseline="0" noProof="0" smtClean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25" y="1844675"/>
            <a:ext cx="8893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eaLnBrk="1" hangingPunct="1"/>
            <a:r>
              <a:rPr lang="en-US" altLang="zh-CN" sz="3200" b="1">
                <a:sym typeface="+mn-ea"/>
              </a:rPr>
              <a:t>1</a:t>
            </a:r>
            <a:r>
              <a:rPr lang="zh-CN" altLang="en-US" sz="3200" b="1">
                <a:sym typeface="+mn-ea"/>
              </a:rPr>
              <a:t>、请举例说明生活中存在的大量不等关系；</a:t>
            </a:r>
            <a:endParaRPr lang="zh-CN" altLang="en-US" sz="3200" b="1">
              <a:latin typeface="Comic Sans MS" panose="030F0702030302020204" pitchFamily="66" charset="0"/>
            </a:endParaRPr>
          </a:p>
          <a:p>
            <a:pPr marL="342900" indent="-342900" eaLnBrk="1" hangingPunct="1"/>
            <a:endParaRPr lang="zh-CN" altLang="en-US" sz="3200" b="1">
              <a:latin typeface="Comic Sans MS" panose="030F0702030302020204" pitchFamily="66" charset="0"/>
            </a:endParaRPr>
          </a:p>
          <a:p>
            <a:pPr marL="342900" indent="-342900" eaLnBrk="1" hangingPunct="1"/>
            <a:r>
              <a:rPr lang="en-US" altLang="zh-CN" sz="3200" b="1">
                <a:sym typeface="+mn-ea"/>
              </a:rPr>
              <a:t>2</a:t>
            </a:r>
            <a:r>
              <a:rPr lang="zh-CN" altLang="en-US" sz="3200" b="1">
                <a:sym typeface="+mn-ea"/>
              </a:rPr>
              <a:t>、说出常见的表示不等关系的数学术语或词语；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nimBg="1"/>
      <p:bldP spid="17420" grpId="0" animBg="1"/>
      <p:bldP spid="17421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2"/>
          <p:cNvSpPr txBox="1"/>
          <p:nvPr/>
        </p:nvSpPr>
        <p:spPr>
          <a:xfrm>
            <a:off x="2411730" y="116840"/>
            <a:ext cx="52463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zh-CN" sz="4400" u="none">
                <a:solidFill>
                  <a:srgbClr val="000000"/>
                </a:solidFill>
                <a:highlight>
                  <a:srgbClr val="C0C0C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走向成功的秘诀</a:t>
            </a:r>
            <a:endParaRPr lang="zh-CN" altLang="zh-CN" sz="4400" u="none">
              <a:solidFill>
                <a:srgbClr val="000000"/>
              </a:solidFill>
              <a:highlight>
                <a:srgbClr val="C0C0C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r="1703" b="1450"/>
          <a:stretch>
            <a:fillRect/>
          </a:stretch>
        </p:blipFill>
        <p:spPr>
          <a:xfrm>
            <a:off x="5203825" y="3662680"/>
            <a:ext cx="3818890" cy="2543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1703" b="1450"/>
          <a:stretch>
            <a:fillRect/>
          </a:stretch>
        </p:blipFill>
        <p:spPr>
          <a:xfrm>
            <a:off x="4977130" y="784225"/>
            <a:ext cx="3480435" cy="2317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1703" b="1450"/>
          <a:stretch>
            <a:fillRect/>
          </a:stretch>
        </p:blipFill>
        <p:spPr>
          <a:xfrm>
            <a:off x="529590" y="3662680"/>
            <a:ext cx="3820160" cy="25438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02195" y="1783080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蛮干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28590" y="2620645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2140" y="4840605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懒惰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5505" y="5626100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勤奋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85100" y="4840605"/>
            <a:ext cx="1358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气馁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41645" y="5626100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信心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4" grpId="0"/>
      <p:bldP spid="13" grpId="0"/>
      <p:bldP spid="16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9288" y="1412875"/>
            <a:ext cx="3725862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84313"/>
            <a:ext cx="3114675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08" name="Oval 16"/>
          <p:cNvSpPr>
            <a:spLocks noChangeArrowheads="1"/>
          </p:cNvSpPr>
          <p:nvPr/>
        </p:nvSpPr>
        <p:spPr bwMode="auto">
          <a:xfrm>
            <a:off x="3059113" y="5013325"/>
            <a:ext cx="936625" cy="5762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252095" y="2636838"/>
            <a:ext cx="865188" cy="5762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1" name="Picture 5" descr="DSCN12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1773238"/>
            <a:ext cx="3292475" cy="352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79388" y="4581525"/>
            <a:ext cx="5256213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变：若一辆在此公路上行驶速度为</a:t>
            </a:r>
            <a:r>
              <a:rPr lang="en-US" altLang="zh-CN" sz="2800" b="1" i="1">
                <a:latin typeface="宋体" panose="02010600030101010101" pitchFamily="2" charset="-122"/>
              </a:rPr>
              <a:t>a </a:t>
            </a:r>
            <a:r>
              <a:rPr lang="en-US" altLang="zh-CN" sz="2800" b="1">
                <a:latin typeface="宋体" panose="02010600030101010101" pitchFamily="2" charset="-122"/>
              </a:rPr>
              <a:t>km/h</a:t>
            </a:r>
            <a:r>
              <a:rPr lang="zh-CN" altLang="en-US" sz="2800" b="1">
                <a:latin typeface="宋体" panose="02010600030101010101" pitchFamily="2" charset="-122"/>
              </a:rPr>
              <a:t>的轿车因超速被交警处罚，则可得式子：</a:t>
            </a:r>
            <a:r>
              <a:rPr lang="en-US" altLang="zh-CN" sz="2800" b="1">
                <a:latin typeface="宋体" panose="02010600030101010101" pitchFamily="2" charset="-122"/>
              </a:rPr>
              <a:t>_________.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3203575" y="5445125"/>
            <a:ext cx="1512888" cy="5889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＞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100</a:t>
            </a:r>
            <a:endParaRPr lang="en-US" altLang="zh-CN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179388" y="0"/>
            <a:ext cx="46602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  <a:ea typeface="华文中宋" panose="02010600040101010101" pitchFamily="2" charset="-122"/>
              </a:rPr>
              <a:t>板块一、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  <a:ea typeface="华文中宋" panose="02010600040101010101" pitchFamily="2" charset="-122"/>
              </a:rPr>
              <a:t>感受不等关系：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  <a:ea typeface="华文中宋" panose="02010600040101010101" pitchFamily="2" charset="-122"/>
            </a:endParaRPr>
          </a:p>
        </p:txBody>
      </p:sp>
      <p:sp>
        <p:nvSpPr>
          <p:cNvPr id="7175" name="Rectangle 4"/>
          <p:cNvSpPr/>
          <p:nvPr/>
        </p:nvSpPr>
        <p:spPr>
          <a:xfrm>
            <a:off x="107950" y="1776095"/>
            <a:ext cx="525780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一辆轿车在公路上正常行驶的速度是</a:t>
            </a:r>
            <a:r>
              <a:rPr lang="en-US" altLang="zh-CN" sz="2800" b="1" i="1">
                <a:latin typeface="宋体" panose="02010600030101010101" pitchFamily="2" charset="-122"/>
              </a:rPr>
              <a:t>a</a:t>
            </a:r>
            <a:r>
              <a:rPr lang="en-US" altLang="zh-CN" sz="2800" b="1">
                <a:latin typeface="宋体" panose="02010600030101010101" pitchFamily="2" charset="-122"/>
              </a:rPr>
              <a:t>  km/h,</a:t>
            </a:r>
            <a:r>
              <a:rPr lang="zh-CN" altLang="en-US" sz="2800" b="1">
                <a:latin typeface="宋体" panose="02010600030101010101" pitchFamily="2" charset="-122"/>
              </a:rPr>
              <a:t>已知公路对轿车的限速是</a:t>
            </a:r>
            <a:r>
              <a:rPr lang="en-US" altLang="zh-CN" sz="2800" b="1">
                <a:latin typeface="宋体" panose="02010600030101010101" pitchFamily="2" charset="-122"/>
              </a:rPr>
              <a:t>100  km/h,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那么 </a:t>
            </a:r>
            <a:r>
              <a:rPr lang="en-US" altLang="zh-CN" b="1" i="1" u="sng">
                <a:solidFill>
                  <a:srgbClr val="FF0000"/>
                </a:solidFill>
                <a:latin typeface="宋体" panose="02010600030101010101" pitchFamily="2" charset="-122"/>
              </a:rPr>
              <a:t>a     </a:t>
            </a:r>
            <a:r>
              <a:rPr lang="en-US" altLang="zh-CN" b="1" u="sng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179388" y="765175"/>
            <a:ext cx="8064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/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活动一、请根据所学知识填空 ：</a:t>
            </a:r>
            <a:endParaRPr lang="zh-CN" altLang="en-US" sz="26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 rot="480000">
            <a:off x="1893253" y="3107055"/>
            <a:ext cx="377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≤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nimBg="1"/>
      <p:bldP spid="8200" grpId="0" bldLvl="0" animBg="1"/>
      <p:bldP spid="8199" grpId="0"/>
      <p:bldP spid="4102" grpId="0" bldLvl="0" animBg="1"/>
      <p:bldP spid="82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41" name="Picture24" descr="菁优网：http://www.jyeoo.c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421255"/>
            <a:ext cx="3457575" cy="52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395288" y="1052513"/>
            <a:ext cx="806450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/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活动</a:t>
            </a:r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二、请根据所学知识用＞，＜， </a:t>
            </a:r>
            <a:r>
              <a:rPr lang="zh-CN" altLang="en-US" sz="2600" b="1">
                <a:solidFill>
                  <a:srgbClr val="35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， </a:t>
            </a:r>
            <a:r>
              <a:rPr lang="zh-CN" altLang="en-US" sz="2600" b="1">
                <a:solidFill>
                  <a:srgbClr val="35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≤</a:t>
            </a:r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填空 ：</a:t>
            </a:r>
            <a:endParaRPr lang="zh-CN" altLang="en-US" sz="2600" b="1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447675" y="155575"/>
            <a:ext cx="46602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  <a:ea typeface="华文中宋" panose="02010600040101010101" pitchFamily="2" charset="-122"/>
              </a:rPr>
              <a:t>板块一、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  <a:ea typeface="华文中宋" panose="02010600040101010101" pitchFamily="2" charset="-122"/>
              </a:rPr>
              <a:t>感受不等关系：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  <a:ea typeface="华文中宋" panose="02010600040101010101" pitchFamily="2" charset="-122"/>
            </a:endParaRPr>
          </a:p>
        </p:txBody>
      </p:sp>
      <p:grpSp>
        <p:nvGrpSpPr>
          <p:cNvPr id="65567" name="Group 31"/>
          <p:cNvGrpSpPr/>
          <p:nvPr/>
        </p:nvGrpSpPr>
        <p:grpSpPr>
          <a:xfrm>
            <a:off x="1403033" y="3716973"/>
            <a:ext cx="2879725" cy="1658937"/>
            <a:chOff x="703" y="3158"/>
            <a:chExt cx="1814" cy="1045"/>
          </a:xfrm>
        </p:grpSpPr>
        <p:sp>
          <p:nvSpPr>
            <p:cNvPr id="65559" name="Line 23"/>
            <p:cNvSpPr>
              <a:spLocks noChangeShapeType="1"/>
            </p:cNvSpPr>
            <p:nvPr/>
          </p:nvSpPr>
          <p:spPr bwMode="auto">
            <a:xfrm>
              <a:off x="884" y="4065"/>
              <a:ext cx="136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60" name="Line 24"/>
            <p:cNvSpPr>
              <a:spLocks noChangeShapeType="1"/>
            </p:cNvSpPr>
            <p:nvPr/>
          </p:nvSpPr>
          <p:spPr bwMode="auto">
            <a:xfrm flipV="1">
              <a:off x="930" y="3612"/>
              <a:ext cx="1224" cy="4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61" name="Line 25"/>
            <p:cNvSpPr>
              <a:spLocks noChangeShapeType="1"/>
            </p:cNvSpPr>
            <p:nvPr/>
          </p:nvSpPr>
          <p:spPr bwMode="auto">
            <a:xfrm flipV="1">
              <a:off x="930" y="3385"/>
              <a:ext cx="816" cy="6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63" name="Rectangle 27"/>
            <p:cNvSpPr>
              <a:spLocks noChangeArrowheads="1"/>
            </p:cNvSpPr>
            <p:nvPr/>
          </p:nvSpPr>
          <p:spPr bwMode="auto">
            <a:xfrm>
              <a:off x="703" y="3793"/>
              <a:ext cx="3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O</a:t>
              </a: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64" name="Rectangle 28"/>
            <p:cNvSpPr>
              <a:spLocks noChangeArrowheads="1"/>
            </p:cNvSpPr>
            <p:nvPr/>
          </p:nvSpPr>
          <p:spPr bwMode="auto">
            <a:xfrm>
              <a:off x="2200" y="3838"/>
              <a:ext cx="30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65" name="Rectangle 29"/>
            <p:cNvSpPr>
              <a:spLocks noChangeArrowheads="1"/>
            </p:cNvSpPr>
            <p:nvPr/>
          </p:nvSpPr>
          <p:spPr bwMode="auto">
            <a:xfrm>
              <a:off x="2154" y="3475"/>
              <a:ext cx="36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566" name="Rectangle 30"/>
            <p:cNvSpPr>
              <a:spLocks noChangeArrowheads="1"/>
            </p:cNvSpPr>
            <p:nvPr/>
          </p:nvSpPr>
          <p:spPr bwMode="auto">
            <a:xfrm>
              <a:off x="1746" y="3158"/>
              <a:ext cx="27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8" name="Text Box 32"/>
          <p:cNvSpPr txBox="1">
            <a:spLocks noChangeArrowheads="1"/>
          </p:cNvSpPr>
          <p:nvPr/>
        </p:nvSpPr>
        <p:spPr bwMode="auto">
          <a:xfrm>
            <a:off x="5363528" y="2277110"/>
            <a:ext cx="23764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 </a:t>
            </a:r>
            <a:r>
              <a:rPr kumimoji="0" lang="zh-CN" altLang="en-US" sz="32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＿＿</a:t>
            </a:r>
            <a:r>
              <a:rPr kumimoji="0" lang="en-US" altLang="zh-CN" sz="32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</a:t>
            </a:r>
            <a:endParaRPr kumimoji="0" lang="en-US" altLang="zh-CN" sz="3200" b="1" kern="1200" cap="none" spc="0" normalizeH="0" baseline="0" noProof="0" smtClean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71" name="Text Box 35"/>
          <p:cNvSpPr txBox="1">
            <a:spLocks noChangeArrowheads="1"/>
          </p:cNvSpPr>
          <p:nvPr/>
        </p:nvSpPr>
        <p:spPr bwMode="auto">
          <a:xfrm>
            <a:off x="4495800" y="4632008"/>
            <a:ext cx="4676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∠</a:t>
            </a:r>
            <a:r>
              <a:rPr kumimoji="0" lang="zh-CN" altLang="en-US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OC</a:t>
            </a:r>
            <a:r>
              <a:rPr kumimoji="0" lang="zh-CN" altLang="en-US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度数＿＿ </a:t>
            </a:r>
            <a:r>
              <a:rPr kumimoji="0" lang="zh-CN" altLang="zh-CN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∠</a:t>
            </a:r>
            <a:r>
              <a:rPr kumimoji="0" lang="zh-CN" altLang="en-US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OC</a:t>
            </a:r>
            <a:r>
              <a:rPr kumimoji="0" lang="zh-CN" altLang="en-US" sz="2800" b="1" kern="1200" cap="none" spc="0" normalizeH="0" baseline="0" noProof="0" smtClean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度数</a:t>
            </a:r>
            <a:endParaRPr kumimoji="0" lang="zh-CN" altLang="en-US" sz="2800" b="1" kern="1200" cap="none" spc="0" normalizeH="0" baseline="0" noProof="0" smtClean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75" name="Rectangle 39"/>
          <p:cNvSpPr>
            <a:spLocks noChangeArrowheads="1"/>
          </p:cNvSpPr>
          <p:nvPr/>
        </p:nvSpPr>
        <p:spPr bwMode="auto">
          <a:xfrm>
            <a:off x="5868035" y="2276793"/>
            <a:ext cx="590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＜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77" name="Rectangle 41"/>
          <p:cNvSpPr>
            <a:spLocks noChangeArrowheads="1"/>
          </p:cNvSpPr>
          <p:nvPr/>
        </p:nvSpPr>
        <p:spPr bwMode="auto">
          <a:xfrm>
            <a:off x="6587808" y="4508818"/>
            <a:ext cx="590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＞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5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5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68" grpId="0" bldLvl="0" animBg="1"/>
      <p:bldP spid="65571" grpId="0" bldLvl="0" animBg="1"/>
      <p:bldP spid="65575" grpId="0" bldLvl="0" animBg="1"/>
      <p:bldP spid="6557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6" name="Rectangle 4"/>
          <p:cNvSpPr/>
          <p:nvPr/>
        </p:nvSpPr>
        <p:spPr>
          <a:xfrm>
            <a:off x="1403350" y="2780983"/>
            <a:ext cx="5397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30000"/>
              </a:spcBef>
              <a:buFont typeface="Times New Roman" panose="02020603050405020304" pitchFamily="18" charset="0"/>
              <a:buNone/>
            </a:pPr>
            <a:r>
              <a:rPr lang="en-US" altLang="zh-CN" sz="4800">
                <a:solidFill>
                  <a:srgbClr val="FF0000"/>
                </a:solidFill>
              </a:rPr>
              <a:t>&lt;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447675" y="155575"/>
            <a:ext cx="46602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  <a:ea typeface="华文中宋" panose="02010600040101010101" pitchFamily="2" charset="-122"/>
              </a:rPr>
              <a:t>板块一、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  <a:ea typeface="华文中宋" panose="02010600040101010101" pitchFamily="2" charset="-122"/>
              </a:rPr>
              <a:t>感受不等关系：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  <a:ea typeface="华文中宋" panose="02010600040101010101" pitchFamily="2" charset="-122"/>
            </a:endParaRP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4067810" y="2925445"/>
            <a:ext cx="4057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Arial" panose="020B0604020202020204" pitchFamily="34" charset="0"/>
              </a:rPr>
              <a:t>≥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5331" name="Text Box 35"/>
              <p:cNvSpPr txBox="1">
                <a:spLocks noChangeArrowheads="1"/>
              </p:cNvSpPr>
              <p:nvPr/>
            </p:nvSpPr>
            <p:spPr bwMode="auto">
              <a:xfrm>
                <a:off x="612140" y="2925445"/>
                <a:ext cx="8386445" cy="16808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>
                <a:noAutofit/>
              </a:bodyPr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-1</a:t>
                </a:r>
                <a:r>
                  <a:rPr lang="zh-CN" altLang="en-US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＿＿</a:t>
                </a:r>
                <a:r>
                  <a:rPr lang="en-US" altLang="zh-CN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r>
                  <a:rPr lang="zh-CN" altLang="en-US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；   </a:t>
                </a:r>
                <a:r>
                  <a:rPr lang="en-US" altLang="zh-CN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3600" baseline="30000">
                    <a:latin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＿＿</a:t>
                </a:r>
                <a:r>
                  <a:rPr lang="en-US" altLang="zh-CN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r>
                  <a:rPr lang="zh-CN" altLang="en-US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；</a:t>
                </a:r>
                <a:r>
                  <a:rPr lang="en-US" altLang="zh-CN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CN" sz="3600" i="1">
                        <a:latin typeface="Cambria Math" panose="02040503050406030204" charset="0"/>
                        <a:cs typeface="Cambria Math" panose="02040503050406030204" charset="0"/>
                      </a:rPr>
                      <m:t>𝜋</m:t>
                    </m:r>
                  </m:oMath>
                </a14:m>
                <a:r>
                  <a:rPr lang="zh-CN" altLang="en-US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＿＿</a:t>
                </a:r>
                <a:r>
                  <a:rPr lang="en-US" altLang="zh-CN" sz="3600">
                    <a:latin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endParaRPr lang="zh-CN" altLang="en-US" sz="3600"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5331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2140" y="2925445"/>
                <a:ext cx="8386445" cy="1680845"/>
              </a:xfrm>
              <a:prstGeom prst="rect">
                <a:avLst/>
              </a:prstGeom>
              <a:blipFill rotWithShape="1">
                <a:blip r:embed="rId1"/>
                <a:stretch>
                  <a:fillRect t="-408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322" name="Rectangle 26"/>
          <p:cNvSpPr>
            <a:spLocks noChangeArrowheads="1"/>
          </p:cNvSpPr>
          <p:nvPr/>
        </p:nvSpPr>
        <p:spPr bwMode="auto">
          <a:xfrm>
            <a:off x="395288" y="1392238"/>
            <a:ext cx="806450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/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活动</a:t>
            </a:r>
            <a:r>
              <a:rPr lang="zh-CN" altLang="en-US" sz="2600" b="1">
                <a:solidFill>
                  <a:srgbClr val="3500CC"/>
                </a:solidFill>
                <a:latin typeface="Comic Sans MS" panose="030F0702030302020204" pitchFamily="66" charset="0"/>
              </a:rPr>
              <a:t>三、请根据所学知识用＞，＜， ≥， ≤填空 ：</a:t>
            </a:r>
            <a:endParaRPr lang="zh-CN" altLang="en-US" sz="2600">
              <a:solidFill>
                <a:srgbClr val="35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55333" name="Rectangle 37"/>
          <p:cNvSpPr>
            <a:spLocks noChangeArrowheads="1"/>
          </p:cNvSpPr>
          <p:nvPr/>
        </p:nvSpPr>
        <p:spPr bwMode="auto">
          <a:xfrm>
            <a:off x="6598285" y="2925128"/>
            <a:ext cx="590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＞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55311" grpId="0" bldLvl="0" animBg="1"/>
      <p:bldP spid="553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95288" y="981075"/>
            <a:ext cx="84597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66" charset="0"/>
                <a:ea typeface="黑体" panose="02010609060101010101" pitchFamily="2" charset="-122"/>
              </a:rPr>
              <a:t>观察所写出的式子，有什么共同特征？</a:t>
            </a:r>
            <a:r>
              <a:rPr lang="zh-CN" altLang="en-US">
                <a:latin typeface="Comic Sans MS" panose="030F0702030302020204" pitchFamily="66" charset="0"/>
              </a:rPr>
              <a:t> </a:t>
            </a:r>
            <a:endParaRPr lang="zh-CN" altLang="en-US">
              <a:latin typeface="Comic Sans MS" panose="030F0702030302020204" pitchFamily="66" charset="0"/>
            </a:endParaRP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376238" y="227013"/>
            <a:ext cx="4264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板块二、认识不等式：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733425" y="2435225"/>
            <a:ext cx="7962900" cy="87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eaLnBrk="0" hangingPunct="0"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eaLnBrk="0" hangingPunct="0"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eaLnBrk="0" hangingPunct="0"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eaLnBrk="0" hangingPunct="0"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658995" algn="l"/>
              </a:tabLs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589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黑体" panose="02010609060101010101" pitchFamily="2" charset="-122"/>
                <a:cs typeface="+mn-cs"/>
              </a:rPr>
              <a:t>                                          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39433" y="2070418"/>
            <a:ext cx="8713788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Comic Sans MS" panose="030F0702030302020204" pitchFamily="66" charset="0"/>
            </a:endParaRPr>
          </a:p>
          <a:p>
            <a:pPr eaLnBrk="1" hangingPunct="1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Comic Sans MS" panose="030F0702030302020204" pitchFamily="66" charset="0"/>
              </a:rPr>
              <a:t>用        </a:t>
            </a:r>
            <a:r>
              <a:rPr lang="en-US" altLang="zh-CN" sz="2800" b="1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Comic Sans MS" panose="030F0702030302020204" pitchFamily="66" charset="0"/>
              </a:rPr>
              <a:t>表示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</a:rPr>
              <a:t>不等关系</a:t>
            </a:r>
            <a:r>
              <a:rPr lang="zh-CN" altLang="en-US" sz="2800" b="1">
                <a:solidFill>
                  <a:schemeClr val="tx2"/>
                </a:solidFill>
                <a:latin typeface="Comic Sans MS" panose="030F0702030302020204" pitchFamily="66" charset="0"/>
              </a:rPr>
              <a:t>的式子</a:t>
            </a:r>
            <a:r>
              <a:rPr lang="zh-CN" altLang="en-US" sz="2800" b="1">
                <a:latin typeface="Comic Sans MS" panose="030F0702030302020204" pitchFamily="66" charset="0"/>
              </a:rPr>
              <a:t>叫做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</a:rPr>
              <a:t>不等式</a:t>
            </a:r>
            <a:r>
              <a:rPr lang="zh-CN" altLang="en-US" sz="2800" b="1">
                <a:latin typeface="Comic Sans MS" panose="030F0702030302020204" pitchFamily="66" charset="0"/>
              </a:rPr>
              <a:t>。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sp>
        <p:nvSpPr>
          <p:cNvPr id="35855" name="AutoShape 15"/>
          <p:cNvSpPr>
            <a:spLocks noChangeArrowheads="1"/>
          </p:cNvSpPr>
          <p:nvPr/>
        </p:nvSpPr>
        <p:spPr bwMode="auto">
          <a:xfrm>
            <a:off x="683260" y="4652010"/>
            <a:ext cx="7848600" cy="649288"/>
          </a:xfrm>
          <a:prstGeom prst="wedgeEllipseCallout">
            <a:avLst>
              <a:gd name="adj1" fmla="val -37519"/>
              <a:gd name="adj2" fmla="val -130440"/>
            </a:avLst>
          </a:prstGeom>
          <a:noFill/>
          <a:ln w="57150">
            <a:solidFill>
              <a:srgbClr val="35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“＞”“＜”“≤”“≥”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6" name="Oval 16"/>
          <p:cNvSpPr>
            <a:spLocks noChangeArrowheads="1"/>
          </p:cNvSpPr>
          <p:nvPr/>
        </p:nvSpPr>
        <p:spPr bwMode="auto">
          <a:xfrm>
            <a:off x="1007745" y="3366135"/>
            <a:ext cx="1341120" cy="648335"/>
          </a:xfrm>
          <a:prstGeom prst="ellipse">
            <a:avLst/>
          </a:prstGeom>
          <a:noFill/>
          <a:ln w="38100">
            <a:solidFill>
              <a:srgbClr val="3500CC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827405" y="3515995"/>
            <a:ext cx="1692910" cy="649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不等号</a:t>
            </a: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200" b="1" kern="1200" cap="none" spc="0" normalizeH="0" baseline="0" noProof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7019925" y="4652963"/>
            <a:ext cx="847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≠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圆角矩形 31"/>
          <p:cNvSpPr/>
          <p:nvPr/>
        </p:nvSpPr>
        <p:spPr>
          <a:xfrm>
            <a:off x="539750" y="1809115"/>
            <a:ext cx="1685290" cy="596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概念认知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39750" y="2493010"/>
                <a:ext cx="8574405" cy="691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>
                    <a:solidFill>
                      <a:schemeClr val="accent6">
                        <a:lumMod val="60000"/>
                        <a:lumOff val="40000"/>
                      </a:schemeClr>
                    </a:solidFill>
                  </a:rPr>
                  <a:t>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100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&gt;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100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𝑎</m:t>
                    </m:r>
                    <m:r>
                      <a:rPr lang="zh-CN" altLang="en-US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＜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,</m:t>
                    </m:r>
                  </m:oMath>
                </a14:m>
                <a:r>
                  <a:rPr lang="en-US" altLang="zh-CN" sz="2800">
                    <a:solidFill>
                      <a:schemeClr val="accent6">
                        <a:lumMod val="60000"/>
                        <a:lumOff val="40000"/>
                      </a:schemeClr>
                    </a:solidFill>
                  </a:rPr>
                  <a:t>-1</a:t>
                </a:r>
                <a:r>
                  <a:rPr lang="zh-CN" altLang="en-US" sz="2800">
                    <a:solidFill>
                      <a:schemeClr val="accent6">
                        <a:lumMod val="60000"/>
                        <a:lumOff val="40000"/>
                      </a:schemeClr>
                    </a:solidFill>
                  </a:rPr>
                  <a:t>＜</a:t>
                </a:r>
                <a:r>
                  <a:rPr lang="en-US" altLang="zh-CN" sz="2800">
                    <a:solidFill>
                      <a:schemeClr val="accent6">
                        <a:lumMod val="60000"/>
                        <a:lumOff val="40000"/>
                      </a:schemeClr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zh-CN" sz="280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</a:rPr>
                      <m:t>,</m:t>
                    </m:r>
                    <m:sSup>
                      <m:sSupPr>
                        <m:ctrlPr>
                          <a:rPr lang="en-US" altLang="zh-CN" sz="2800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800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e>
                      <m:sup>
                        <m:r>
                          <a:rPr lang="en-US" altLang="zh-CN" sz="2800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sup>
                    </m:sSup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≥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, </m:t>
                    </m:r>
                    <m:r>
                      <a:rPr lang="zh-CN" altLang="en-US" sz="2800" i="1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等</m:t>
                    </m:r>
                  </m:oMath>
                </a14:m>
                <a:endParaRPr lang="zh-CN" altLang="en-US" sz="2800" i="1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ambria Math" panose="02040503050406030204" charset="0"/>
                  <a:ea typeface="MS Mincho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2493010"/>
                <a:ext cx="8574405" cy="6915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 animBg="1"/>
      <p:bldP spid="35855" grpId="0" animBg="1"/>
      <p:bldP spid="35869" grpId="0" animBg="1"/>
      <p:bldP spid="35865" grpId="0" animBg="1"/>
      <p:bldP spid="3585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11505" y="1265238"/>
            <a:ext cx="81375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【</a:t>
            </a:r>
            <a:r>
              <a:rPr lang="en-US" altLang="zh-CN" sz="2800" b="1">
                <a:solidFill>
                  <a:srgbClr val="92D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辨一辨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】下列式子中，哪些是不等式？哪些不是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?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314" name="Text Box 5"/>
          <p:cNvSpPr txBox="1"/>
          <p:nvPr/>
        </p:nvSpPr>
        <p:spPr>
          <a:xfrm>
            <a:off x="899795" y="1700848"/>
            <a:ext cx="3455988" cy="3125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70000"/>
              </a:lnSpc>
              <a:spcBef>
                <a:spcPct val="0"/>
              </a:spcBef>
              <a:buAutoNum type="arabicParenBoth"/>
            </a:pP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3600" b="1" i="1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 &gt; 3-</a:t>
            </a:r>
            <a:r>
              <a:rPr lang="en-US" altLang="zh-CN" sz="3600" b="1" i="1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；             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(3)5</a:t>
            </a:r>
            <a:r>
              <a:rPr lang="en-US" altLang="zh-CN" sz="4000" b="1">
                <a:latin typeface="Times New Roman" panose="02020603050405020304" pitchFamily="18" charset="0"/>
                <a:sym typeface="+mn-ea"/>
              </a:rPr>
              <a:t> &lt;  3</a:t>
            </a: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r>
              <a:rPr lang="zh-CN" altLang="en-US" sz="4000" b="1">
                <a:latin typeface="Times New Roman" panose="02020603050405020304" pitchFamily="18" charset="0"/>
              </a:rPr>
              <a:t>；     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(5) 3</a:t>
            </a:r>
            <a:r>
              <a:rPr lang="en-US" altLang="zh-CN" sz="4000" b="1" i="1">
                <a:latin typeface="Times New Roman" panose="02020603050405020304" pitchFamily="18" charset="0"/>
              </a:rPr>
              <a:t>x</a:t>
            </a:r>
            <a:r>
              <a:rPr lang="en-US" altLang="zh-CN" sz="4000" b="1">
                <a:latin typeface="Times New Roman" panose="02020603050405020304" pitchFamily="18" charset="0"/>
              </a:rPr>
              <a:t>+5</a:t>
            </a:r>
            <a:r>
              <a:rPr lang="zh-CN" altLang="en-US" sz="4000" b="1">
                <a:latin typeface="Times New Roman" panose="02020603050405020304" pitchFamily="18" charset="0"/>
              </a:rPr>
              <a:t>；           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13315" name="Rectangle 7"/>
          <p:cNvSpPr/>
          <p:nvPr/>
        </p:nvSpPr>
        <p:spPr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Comic Sans MS" panose="030F0702030302020204" pitchFamily="66" charset="0"/>
            </a:endParaRPr>
          </a:p>
        </p:txBody>
      </p:sp>
      <p:sp>
        <p:nvSpPr>
          <p:cNvPr id="13317" name="Rectangle 10"/>
          <p:cNvSpPr/>
          <p:nvPr/>
        </p:nvSpPr>
        <p:spPr>
          <a:xfrm>
            <a:off x="5004435" y="1822450"/>
            <a:ext cx="4572000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(2)(</a:t>
            </a:r>
            <a:r>
              <a:rPr lang="en-US" altLang="zh-CN" sz="3600" b="1" i="1">
                <a:latin typeface="Times New Roman" panose="02020603050405020304" pitchFamily="18" charset="0"/>
              </a:rPr>
              <a:t>a</a:t>
            </a:r>
            <a:r>
              <a:rPr lang="en-US" altLang="zh-CN" sz="3600" b="1">
                <a:latin typeface="Times New Roman" panose="02020603050405020304" pitchFamily="18" charset="0"/>
              </a:rPr>
              <a:t>-1)</a:t>
            </a:r>
            <a:r>
              <a:rPr lang="en-US" altLang="zh-CN" sz="3600" b="1" baseline="30000">
                <a:latin typeface="Times New Roman" panose="02020603050405020304" pitchFamily="18" charset="0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</a:rPr>
              <a:t>≥0</a:t>
            </a:r>
            <a:r>
              <a:rPr lang="zh-CN" altLang="en-US" sz="3600" b="1">
                <a:latin typeface="Times New Roman" panose="02020603050405020304" pitchFamily="18" charset="0"/>
              </a:rPr>
              <a:t>；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(4)</a:t>
            </a:r>
            <a:r>
              <a:rPr lang="en-US" altLang="zh-CN" sz="3600" b="1" i="1">
                <a:latin typeface="Times New Roman" panose="02020603050405020304" pitchFamily="18" charset="0"/>
              </a:rPr>
              <a:t> s</a:t>
            </a:r>
            <a:r>
              <a:rPr lang="en-US" altLang="zh-CN" sz="3600" b="1">
                <a:latin typeface="Times New Roman" panose="02020603050405020304" pitchFamily="18" charset="0"/>
              </a:rPr>
              <a:t> =</a:t>
            </a:r>
            <a:r>
              <a:rPr lang="en-US" altLang="zh-CN" sz="3600" b="1" i="1">
                <a:latin typeface="Times New Roman" panose="02020603050405020304" pitchFamily="18" charset="0"/>
              </a:rPr>
              <a:t> vt</a:t>
            </a:r>
            <a:r>
              <a:rPr lang="zh-CN" altLang="en-US" sz="3600" b="1">
                <a:latin typeface="Times New Roman" panose="02020603050405020304" pitchFamily="18" charset="0"/>
              </a:rPr>
              <a:t>；              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(6)</a:t>
            </a:r>
            <a:r>
              <a:rPr lang="en-US" altLang="zh-CN" sz="3600" b="1" i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</a:rPr>
              <a:t>+2</a:t>
            </a:r>
            <a:r>
              <a:rPr lang="en-US" altLang="zh-CN" sz="3600" b="1" i="1">
                <a:latin typeface="Times New Roman" panose="02020603050405020304" pitchFamily="18" charset="0"/>
              </a:rPr>
              <a:t>x</a:t>
            </a:r>
            <a:r>
              <a:rPr lang="en-US" altLang="zh-CN" sz="3600" b="1">
                <a:latin typeface="Times New Roman" panose="02020603050405020304" pitchFamily="18" charset="0"/>
              </a:rPr>
              <a:t>≠3</a:t>
            </a:r>
            <a:r>
              <a:rPr lang="zh-CN" altLang="en-US" sz="3600" b="1">
                <a:latin typeface="Times New Roman" panose="02020603050405020304" pitchFamily="18" charset="0"/>
              </a:rPr>
              <a:t>；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795" y="4871085"/>
            <a:ext cx="8100695" cy="13379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总结：</a:t>
            </a:r>
            <a:r>
              <a:rPr lang="zh-CN" altLang="en-US" sz="180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判断一个式子是不是不等式，要把握两点：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①是否含有</a:t>
            </a:r>
            <a:r>
              <a:rPr lang="zh-CN" altLang="en-US" sz="1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不等号</a:t>
            </a:r>
            <a:r>
              <a:rPr lang="zh-CN" altLang="en-US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，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②与</a:t>
            </a:r>
            <a:r>
              <a:rPr lang="zh-CN" altLang="en-US" sz="1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逻辑成不成立无关</a:t>
            </a:r>
            <a:r>
              <a:rPr lang="zh-CN" altLang="en-US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18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9835" y="2061210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40650" y="2110105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59835" y="3033395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6505" y="3078480"/>
            <a:ext cx="1236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不是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4255" y="4077335"/>
            <a:ext cx="1339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不是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0650" y="4005580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" name="圆角矩形 31"/>
          <p:cNvSpPr/>
          <p:nvPr/>
        </p:nvSpPr>
        <p:spPr>
          <a:xfrm>
            <a:off x="828040" y="476885"/>
            <a:ext cx="1685290" cy="5969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概念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辨析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67779" y="1052728"/>
            <a:ext cx="64801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400" b="1" smtClean="0"/>
              <a:t>任务</a:t>
            </a:r>
            <a:r>
              <a:rPr lang="en-US" altLang="zh-CN" sz="2400" b="1" smtClean="0"/>
              <a:t>1   </a:t>
            </a:r>
            <a:r>
              <a:rPr lang="zh-CN" altLang="en-US" sz="2400" b="1" smtClean="0"/>
              <a:t>根</a:t>
            </a:r>
            <a:r>
              <a:rPr lang="zh-CN" altLang="en-US" sz="2400" b="1"/>
              <a:t>据下列数量关系</a:t>
            </a:r>
            <a:r>
              <a:rPr lang="zh-CN" altLang="en-US" sz="2400" b="1">
                <a:solidFill>
                  <a:srgbClr val="FB0320"/>
                </a:solidFill>
              </a:rPr>
              <a:t>列出不等式：</a:t>
            </a:r>
            <a:endParaRPr lang="zh-CN" altLang="en-US" sz="2400" b="1">
              <a:solidFill>
                <a:srgbClr val="FB0320"/>
              </a:solidFill>
            </a:endParaRPr>
          </a:p>
        </p:txBody>
      </p:sp>
      <p:sp>
        <p:nvSpPr>
          <p:cNvPr id="2060" name="Rectangle 2"/>
          <p:cNvSpPr>
            <a:spLocks noChangeArrowheads="1"/>
          </p:cNvSpPr>
          <p:nvPr/>
        </p:nvSpPr>
        <p:spPr bwMode="auto">
          <a:xfrm>
            <a:off x="8627410" y="1086066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2063" name="Rectangle 4"/>
          <p:cNvSpPr>
            <a:spLocks noChangeArrowheads="1"/>
          </p:cNvSpPr>
          <p:nvPr/>
        </p:nvSpPr>
        <p:spPr bwMode="auto">
          <a:xfrm>
            <a:off x="8627410" y="1086066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2064" name="Rectangle 6"/>
          <p:cNvSpPr>
            <a:spLocks noChangeArrowheads="1"/>
          </p:cNvSpPr>
          <p:nvPr/>
        </p:nvSpPr>
        <p:spPr bwMode="auto">
          <a:xfrm>
            <a:off x="8627410" y="1086066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323533" y="260985"/>
            <a:ext cx="50825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板块三、感悟如何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列不等式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628775"/>
            <a:ext cx="829754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1）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边长为</a:t>
            </a:r>
            <a:r>
              <a:rPr lang="en-US" altLang="zh-CN" sz="2800" b="1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am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的正方形桌面的面积大于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2800" b="1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en-US" altLang="zh-CN" sz="2800" b="1" baseline="30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2）</a:t>
            </a:r>
            <a:r>
              <a:rPr lang="en-US" altLang="zh-CN" sz="2800" b="1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x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倍比</a:t>
            </a:r>
            <a:r>
              <a:rPr lang="en-US" altLang="zh-CN" sz="2800" b="1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x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的平方小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m≠0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）的倒数不大于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en-US" altLang="zh-CN" sz="2800" b="1" i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快车火车时速至少是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100 km/h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，某快车的速度为</a:t>
            </a:r>
            <a:r>
              <a:rPr lang="en-US" altLang="zh-CN" sz="2800" b="1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x 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km/h</a:t>
            </a:r>
            <a:r>
              <a:rPr lang="zh-CN" altLang="en-US" sz="2800" b="1" i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800" b="1" i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0" indent="152400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(5)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某班学生家到学校的路程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最近是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4km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i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6300470" y="1557020"/>
            <a:ext cx="741045" cy="654685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700020" y="2192020"/>
            <a:ext cx="470535" cy="497840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262755" y="2211705"/>
            <a:ext cx="508000" cy="478790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4356100" y="2637155"/>
            <a:ext cx="1059815" cy="654685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3717290" y="3142615"/>
            <a:ext cx="882015" cy="654685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5580380" y="4149090"/>
            <a:ext cx="751205" cy="654685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043940" y="5517515"/>
            <a:ext cx="6292215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/>
            <a:r>
              <a:rPr lang="zh-CN" altLang="en-US" sz="2700" b="1">
                <a:solidFill>
                  <a:srgbClr val="FB0320"/>
                </a:solidFill>
              </a:rPr>
              <a:t>步骤：①抓住关键词</a:t>
            </a:r>
            <a:r>
              <a:rPr lang="zh-CN" altLang="en-US" sz="2700" b="1">
                <a:solidFill>
                  <a:srgbClr val="FB0320"/>
                </a:solidFill>
              </a:rPr>
              <a:t>②选准不等号。</a:t>
            </a:r>
            <a:endParaRPr lang="zh-CN" altLang="en-US" sz="2700" b="1">
              <a:solidFill>
                <a:srgbClr val="FB032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1485" y="339090"/>
            <a:ext cx="3416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0070C0"/>
                </a:solidFill>
                <a:sym typeface="+mn-ea"/>
              </a:rPr>
              <a:t>（</a:t>
            </a:r>
            <a:r>
              <a:rPr lang="zh-CN" altLang="en-US" sz="2000" b="1">
                <a:solidFill>
                  <a:srgbClr val="0070C0"/>
                </a:solidFill>
                <a:sym typeface="+mn-ea"/>
              </a:rPr>
              <a:t>第一类：明显不等关系）</a:t>
            </a:r>
            <a:endParaRPr lang="zh-CN" altLang="en-US" sz="20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A2AE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A2AE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2" grpId="0" bldLvl="0" animBg="1"/>
      <p:bldP spid="7" grpId="0"/>
      <p:bldP spid="7" grpId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8574347" y="803910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8574347" y="803910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8574347" y="803910"/>
            <a:ext cx="30988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endParaRPr lang="zh-CN" altLang="en-US" sz="100"/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179223" y="1197129"/>
            <a:ext cx="6032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 smtClean="0"/>
              <a:t>任务</a:t>
            </a:r>
            <a:r>
              <a:rPr lang="en-US" altLang="zh-CN" sz="3200" b="1" smtClean="0"/>
              <a:t>2 </a:t>
            </a:r>
            <a:r>
              <a:rPr lang="zh-CN" altLang="en-US" sz="3200" b="1" smtClean="0"/>
              <a:t>用</a:t>
            </a:r>
            <a:r>
              <a:rPr lang="zh-CN" altLang="en-US" sz="3200" b="1"/>
              <a:t>不等式表示：</a:t>
            </a:r>
            <a:endParaRPr lang="zh-CN" altLang="en-US" sz="3200" b="1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4065" y="1917065"/>
            <a:ext cx="312578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/>
              <a:t>（</a:t>
            </a:r>
            <a:r>
              <a:rPr lang="en-US" altLang="zh-CN" sz="3200" b="1"/>
              <a:t>1）a</a:t>
            </a:r>
            <a:r>
              <a:rPr lang="zh-CN" altLang="en-US" sz="3200" b="1"/>
              <a:t>是正数</a:t>
            </a:r>
            <a:r>
              <a:rPr lang="en-US" altLang="zh-CN" sz="3200" b="1"/>
              <a:t>.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35560" y="443230"/>
            <a:ext cx="9895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板块三、感悟如何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列不等式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2195830" y="1866900"/>
            <a:ext cx="704850" cy="68643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460" y="2924810"/>
            <a:ext cx="6012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-|x|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是非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正数；</a:t>
            </a:r>
            <a:endParaRPr lang="zh-CN" altLang="en-US" sz="3200"/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2411730" y="2853055"/>
            <a:ext cx="1226185" cy="68643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3500CC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4620" y="511810"/>
            <a:ext cx="3547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0070C0"/>
                </a:solidFill>
              </a:rPr>
              <a:t>（</a:t>
            </a:r>
            <a:r>
              <a:rPr lang="zh-CN" altLang="en-US" sz="2000">
                <a:solidFill>
                  <a:srgbClr val="0070C0"/>
                </a:solidFill>
              </a:rPr>
              <a:t>第二类：隐含的不等关系）</a:t>
            </a:r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4005" y="3789045"/>
            <a:ext cx="87141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）点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和点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之间的一条连线的长度记作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xcm,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其中线段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AB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长为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5cm .</a:t>
            </a:r>
            <a:endParaRPr lang="en-US" altLang="zh-CN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855" y="5157470"/>
            <a:ext cx="8520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3200" b="1" baseline="30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-2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的底数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和幂的值的范围分别是什么？</a:t>
            </a:r>
            <a:endParaRPr lang="zh-CN" altLang="en-US" sz="3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7205" y="4365625"/>
            <a:ext cx="431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（</a:t>
            </a:r>
            <a:r>
              <a:rPr lang="zh-CN" altLang="en-US" sz="2400">
                <a:solidFill>
                  <a:srgbClr val="FF0000"/>
                </a:solidFill>
              </a:rPr>
              <a:t>依据：两点之间线段最短）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</p:tagLst>
</file>

<file path=ppt/tags/tag12.xml><?xml version="1.0" encoding="utf-8"?>
<p:tagLst xmlns:p="http://schemas.openxmlformats.org/presentationml/2006/main">
  <p:tag name="commondata" val="eyJoZGlkIjoiZTA4NzIyN2MxYTlmMzQ1NGE2MjU5NWRkMjhlOGMxYTA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9f8911e-51fe-4ead-a320-b7d0623efe27}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5"/>
  <p:tag name="KSO_WM_UNIT_COMPATIBLE" val="0"/>
  <p:tag name="KSO_WM_UNIT_DIAGRAM_ISNUMVISUAL" val="0"/>
  <p:tag name="KSO_WM_UNIT_DIAGRAM_ISREFERUNIT" val="0"/>
  <p:tag name="KSO_WM_UNIT_HIGHLIGHT" val="0"/>
  <p:tag name="KSO_WM_UNIT_ID" val="custom202025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Add the title"/>
  <p:tag name="KSO_WM_UNIT_TYPE" val="a"/>
  <p:tag name="KSO_WM_UNIT_VALUE" val="9"/>
</p:tagLst>
</file>

<file path=ppt/tags/tag7.xml><?xml version="1.0" encoding="utf-8"?>
<p:tagLst xmlns:p="http://schemas.openxmlformats.org/presentationml/2006/main">
  <p:tag name="KSO_WM_BEAUTIFY_FLAG" val="#wm#"/>
  <p:tag name="KSO_WM_SLIDE_ID" val="custom20202545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545"/>
  <p:tag name="KSO_WM_TEMPLATE_MASTER_THUMB_INDEX" val="12"/>
  <p:tag name="KSO_WM_TEMPLATE_MASTER_TYPE" val="1"/>
  <p:tag name="KSO_WM_TEMPLATE_SUBCATEGORY" val="0"/>
  <p:tag name="KSO_WM_TEMPLATE_THUMBS_INDEX" val="1、2、6、7、9、11、14、15"/>
</p:tagLst>
</file>

<file path=ppt/tags/tag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9f8911e-51fe-4ead-a320-b7d0623efe27}"/>
</p:tagLst>
</file>

<file path=ppt/tags/tag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1722</Words>
  <Application>WPS 演示</Application>
  <PresentationFormat>全屏显示(4:3)</PresentationFormat>
  <Paragraphs>231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Comic Sans MS</vt:lpstr>
      <vt:lpstr>Arial</vt:lpstr>
      <vt:lpstr>微软雅黑</vt:lpstr>
      <vt:lpstr>黑体</vt:lpstr>
      <vt:lpstr>华文中宋</vt:lpstr>
      <vt:lpstr>Times New Roman</vt:lpstr>
      <vt:lpstr>Cambria Math</vt:lpstr>
      <vt:lpstr>MS Mincho</vt:lpstr>
      <vt:lpstr>Segoe Print</vt:lpstr>
      <vt:lpstr>隶书</vt:lpstr>
      <vt:lpstr>Arial Unicode MS</vt:lpstr>
      <vt:lpstr>默认设计模板</vt:lpstr>
      <vt:lpstr>2_Crayons</vt:lpstr>
      <vt:lpstr>11.1 生活中的不等式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遁染</cp:lastModifiedBy>
  <cp:revision>92</cp:revision>
  <dcterms:created xsi:type="dcterms:W3CDTF">2017-05-07T10:02:00Z</dcterms:created>
  <dcterms:modified xsi:type="dcterms:W3CDTF">2024-05-06T09:00:02Z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2052-12.1.0.16910</vt:lpwstr>
  </property>
  <property fmtid="{D5CDD505-2E9C-101B-9397-08002B2CF9AE}" pid="3" name="ICV">
    <vt:lpwstr>448C7EA7CD8245B59CD7EAD6F3925468_12</vt:lpwstr>
  </property>
</Properties>
</file>