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notesMasterIdLst>
    <p:notesMasterId r:id="rId7"/>
  </p:notesMasterIdLst>
  <p:sldIdLst>
    <p:sldId id="263" r:id="rId5"/>
    <p:sldId id="265" r:id="rId6"/>
    <p:sldId id="266" r:id="rId8"/>
    <p:sldId id="267" r:id="rId9"/>
    <p:sldId id="256" r:id="rId10"/>
    <p:sldId id="268" r:id="rId11"/>
    <p:sldId id="269" r:id="rId12"/>
    <p:sldId id="270" r:id="rId13"/>
    <p:sldId id="271" r:id="rId14"/>
    <p:sldId id="272" r:id="rId15"/>
    <p:sldId id="273" r:id="rId16"/>
    <p:sldId id="274" r:id="rId17"/>
    <p:sldId id="275" r:id="rId18"/>
    <p:sldId id="277" r:id="rId19"/>
    <p:sldId id="278" r:id="rId20"/>
    <p:sldId id="279" r:id="rId21"/>
    <p:sldId id="280" r:id="rId22"/>
    <p:sldId id="281" r:id="rId23"/>
    <p:sldId id="286" r:id="rId24"/>
    <p:sldId id="282" r:id="rId25"/>
    <p:sldId id="283"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3c5fa1c-d854-425f-9f9d-9bcb9c3b87c0}">
          <p14:sldIdLst>
            <p14:sldId id="263"/>
          </p14:sldIdLst>
        </p14:section>
        <p14:section name="无标题节" id="{81e4d069-c5fb-43a8-8fa6-e61c966da624}">
          <p14:sldIdLst>
            <p14:sldId id="265"/>
            <p14:sldId id="266"/>
            <p14:sldId id="267"/>
            <p14:sldId id="256"/>
            <p14:sldId id="268"/>
            <p14:sldId id="269"/>
            <p14:sldId id="270"/>
            <p14:sldId id="271"/>
            <p14:sldId id="272"/>
            <p14:sldId id="273"/>
            <p14:sldId id="274"/>
            <p14:sldId id="275"/>
            <p14:sldId id="277"/>
            <p14:sldId id="278"/>
            <p14:sldId id="279"/>
            <p14:sldId id="280"/>
            <p14:sldId id="281"/>
            <p14:sldId id="286"/>
            <p14:sldId id="282"/>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tags" Target="tags/tag4.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charset="-122"/>
                <a:ea typeface="微软雅黑" panose="020B0503020204020204" charset="-122"/>
              </a:rPr>
              <a:t>模板来自于：第一</a:t>
            </a:r>
            <a:r>
              <a:rPr lang="en-US" altLang="zh-CN" sz="1200" dirty="0" smtClean="0">
                <a:latin typeface="微软雅黑" panose="020B0503020204020204" charset="-122"/>
                <a:ea typeface="微软雅黑" panose="020B0503020204020204" charset="-122"/>
              </a:rPr>
              <a:t>PPT</a:t>
            </a:r>
            <a:r>
              <a:rPr lang="zh-CN" altLang="en-US" sz="1200" dirty="0" smtClean="0">
                <a:latin typeface="微软雅黑" panose="020B0503020204020204" charset="-122"/>
                <a:ea typeface="微软雅黑" panose="020B0503020204020204" charset="-122"/>
              </a:rPr>
              <a:t> </a:t>
            </a:r>
            <a:r>
              <a:rPr lang="en-US" altLang="zh-CN" sz="1200" dirty="0" smtClean="0">
                <a:latin typeface="微软雅黑" panose="020B0503020204020204" charset="-122"/>
                <a:ea typeface="微软雅黑" panose="020B0503020204020204" charset="-122"/>
              </a:rPr>
              <a:t>https://www.1ppt.com/</a:t>
            </a:r>
            <a:endParaRPr lang="zh-CN" altLang="en-US" sz="1200" dirty="0" smtClean="0">
              <a:latin typeface="微软雅黑" panose="020B0503020204020204" charset="-122"/>
              <a:ea typeface="微软雅黑" panose="020B0503020204020204" charset="-122"/>
            </a:endParaRPr>
          </a:p>
          <a:p>
            <a:endParaRPr lang="zh-CN" altLang="en-US" dirty="0"/>
          </a:p>
        </p:txBody>
      </p:sp>
      <p:sp>
        <p:nvSpPr>
          <p:cNvPr id="4" name="灯片编号占位符 3"/>
          <p:cNvSpPr>
            <a:spLocks noGrp="1"/>
          </p:cNvSpPr>
          <p:nvPr>
            <p:ph type="sldNum" sz="quarter" idx="10"/>
          </p:nvPr>
        </p:nvSpPr>
        <p:spPr/>
        <p:txBody>
          <a:bodyPr/>
          <a:lstStyle/>
          <a:p>
            <a:fld id="{3BA7829C-9A37-401B-B03B-495153FD22A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charset="-122"/>
                <a:ea typeface="微软雅黑" panose="020B0503020204020204" charset="-122"/>
              </a:rPr>
              <a:t>模板来自于：第一</a:t>
            </a:r>
            <a:r>
              <a:rPr lang="en-US" altLang="zh-CN" sz="1200" dirty="0" smtClean="0">
                <a:latin typeface="微软雅黑" panose="020B0503020204020204" charset="-122"/>
                <a:ea typeface="微软雅黑" panose="020B0503020204020204" charset="-122"/>
              </a:rPr>
              <a:t>PPT</a:t>
            </a:r>
            <a:r>
              <a:rPr lang="zh-CN" altLang="en-US" sz="1200" dirty="0" smtClean="0">
                <a:latin typeface="微软雅黑" panose="020B0503020204020204" charset="-122"/>
                <a:ea typeface="微软雅黑" panose="020B0503020204020204" charset="-122"/>
              </a:rPr>
              <a:t> </a:t>
            </a:r>
            <a:r>
              <a:rPr lang="en-US" altLang="zh-CN" sz="1200" dirty="0" smtClean="0">
                <a:latin typeface="微软雅黑" panose="020B0503020204020204" charset="-122"/>
                <a:ea typeface="微软雅黑" panose="020B0503020204020204" charset="-122"/>
              </a:rPr>
              <a:t>https://www.1ppt.com/</a:t>
            </a:r>
            <a:endParaRPr lang="zh-CN" altLang="en-US" sz="1200" dirty="0" smtClean="0">
              <a:latin typeface="微软雅黑" panose="020B0503020204020204" charset="-122"/>
              <a:ea typeface="微软雅黑" panose="020B0503020204020204" charset="-122"/>
            </a:endParaRPr>
          </a:p>
          <a:p>
            <a:endParaRPr lang="zh-CN" altLang="en-US" dirty="0"/>
          </a:p>
        </p:txBody>
      </p:sp>
      <p:sp>
        <p:nvSpPr>
          <p:cNvPr id="4" name="灯片编号占位符 3"/>
          <p:cNvSpPr>
            <a:spLocks noGrp="1"/>
          </p:cNvSpPr>
          <p:nvPr>
            <p:ph type="sldNum" sz="quarter" idx="10"/>
          </p:nvPr>
        </p:nvSpPr>
        <p:spPr/>
        <p:txBody>
          <a:bodyPr/>
          <a:lstStyle/>
          <a:p>
            <a:fld id="{3BA7829C-9A37-401B-B03B-495153FD22A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98485DF-3FAB-45E9-A642-7745AB3E3A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BAE56-5081-45C8-9882-C35F39B69EBE}"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8485DF-3FAB-45E9-A642-7745AB3E3A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BAE56-5081-45C8-9882-C35F39B69EBE}"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98485DF-3FAB-45E9-A642-7745AB3E3A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BAE56-5081-45C8-9882-C35F39B69EBE}"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98485DF-3FAB-45E9-A642-7745AB3E3AF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0BAE56-5081-45C8-9882-C35F39B69EBE}"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98485DF-3FAB-45E9-A642-7745AB3E3AF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C0BAE56-5081-45C8-9882-C35F39B69EBE}"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98485DF-3FAB-45E9-A642-7745AB3E3AF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C0BAE56-5081-45C8-9882-C35F39B69EBE}"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8485DF-3FAB-45E9-A642-7745AB3E3AF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0BAE56-5081-45C8-9882-C35F39B69EBE}"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98485DF-3FAB-45E9-A642-7745AB3E3AF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0BAE56-5081-45C8-9882-C35F39B69EB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98485DF-3FAB-45E9-A642-7745AB3E3AF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0BAE56-5081-45C8-9882-C35F39B69EBE}"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8485DF-3FAB-45E9-A642-7745AB3E3A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BAE56-5081-45C8-9882-C35F39B69EBE}"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8485DF-3FAB-45E9-A642-7745AB3E3A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BAE56-5081-45C8-9882-C35F39B69EBE}"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98485DF-3FAB-45E9-A642-7745AB3E3AF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C0BAE56-5081-45C8-9882-C35F39B69EBE}" type="slidenum">
              <a:rPr lang="zh-CN" altLang="en-US" smtClean="0"/>
            </a:fld>
            <a:endParaRPr lang="zh-CN" altLang="en-US"/>
          </a:p>
        </p:txBody>
      </p:sp>
      <p:sp>
        <p:nvSpPr>
          <p:cNvPr id="7" name="矩形 6"/>
          <p:cNvSpPr/>
          <p:nvPr userDrawn="1"/>
        </p:nvSpPr>
        <p:spPr>
          <a:xfrm>
            <a:off x="8325228" y="65454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99333F0-B22F-41BA-8CA8-2CF26CD5A1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D6FF4E-405C-4B2D-BAF0-87CBD4A4E0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99333F0-B22F-41BA-8CA8-2CF26CD5A1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D6FF4E-405C-4B2D-BAF0-87CBD4A4E0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99333F0-B22F-41BA-8CA8-2CF26CD5A1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D6FF4E-405C-4B2D-BAF0-87CBD4A4E0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99333F0-B22F-41BA-8CA8-2CF26CD5A13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D6FF4E-405C-4B2D-BAF0-87CBD4A4E0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99333F0-B22F-41BA-8CA8-2CF26CD5A13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9D6FF4E-405C-4B2D-BAF0-87CBD4A4E0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99333F0-B22F-41BA-8CA8-2CF26CD5A13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9D6FF4E-405C-4B2D-BAF0-87CBD4A4E0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9333F0-B22F-41BA-8CA8-2CF26CD5A13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9D6FF4E-405C-4B2D-BAF0-87CBD4A4E0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99333F0-B22F-41BA-8CA8-2CF26CD5A13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D6FF4E-405C-4B2D-BAF0-87CBD4A4E0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99333F0-B22F-41BA-8CA8-2CF26CD5A13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D6FF4E-405C-4B2D-BAF0-87CBD4A4E0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99333F0-B22F-41BA-8CA8-2CF26CD5A1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D6FF4E-405C-4B2D-BAF0-87CBD4A4E041}" type="slidenum">
              <a:rPr lang="zh-CN" altLang="en-US" smtClean="0"/>
            </a:fld>
            <a:endParaRPr lang="zh-CN" altLang="en-US"/>
          </a:p>
        </p:txBody>
      </p:sp>
      <p:sp>
        <p:nvSpPr>
          <p:cNvPr id="7" name="TextBox 6"/>
          <p:cNvSpPr txBox="1"/>
          <p:nvPr userDrawn="1"/>
        </p:nvSpPr>
        <p:spPr>
          <a:xfrm>
            <a:off x="10270654" y="0"/>
            <a:ext cx="432049" cy="118430"/>
          </a:xfrm>
          <a:prstGeom prst="rect">
            <a:avLst/>
          </a:prstGeom>
          <a:noFill/>
        </p:spPr>
        <p:txBody>
          <a:bodyPr wrap="square" rtlCol="0">
            <a:spAutoFit/>
          </a:bodyPr>
          <a:lstStyle/>
          <a:p>
            <a:pPr>
              <a:lnSpc>
                <a:spcPct val="200000"/>
              </a:lnSpc>
            </a:pPr>
            <a:r>
              <a:rPr lang="en-US" altLang="zh-CN" sz="100" dirty="0">
                <a:latin typeface="微软雅黑" panose="020B0503020204020204" charset="-122"/>
                <a:ea typeface="微软雅黑" panose="020B0503020204020204" charset="-122"/>
                <a:hlinkClick r:id="rId2"/>
              </a:rPr>
              <a:t>PPT</a:t>
            </a:r>
            <a:r>
              <a:rPr lang="zh-CN" altLang="en-US" sz="100" dirty="0">
                <a:latin typeface="微软雅黑" panose="020B0503020204020204" charset="-122"/>
                <a:ea typeface="微软雅黑" panose="020B0503020204020204" charset="-122"/>
                <a:hlinkClick r:id="rId2"/>
              </a:rPr>
              <a:t>下载</a:t>
            </a:r>
            <a:r>
              <a:rPr lang="zh-CN" altLang="en-US" sz="100" dirty="0">
                <a:latin typeface="微软雅黑" panose="020B0503020204020204" charset="-122"/>
                <a:ea typeface="微软雅黑" panose="020B0503020204020204" charset="-122"/>
              </a:rPr>
              <a:t> </a:t>
            </a:r>
            <a:r>
              <a:rPr lang="en-US" altLang="zh-CN" sz="100" dirty="0">
                <a:latin typeface="微软雅黑" panose="020B0503020204020204" charset="-122"/>
                <a:ea typeface="微软雅黑" panose="020B0503020204020204" charset="-122"/>
              </a:rPr>
              <a:t>http://www.1ppt.com/xiazai/</a:t>
            </a:r>
            <a:endParaRPr lang="en-US" altLang="zh-CN" sz="1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99333F0-B22F-41BA-8CA8-2CF26CD5A1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D6FF4E-405C-4B2D-BAF0-87CBD4A4E0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485DF-3FAB-45E9-A642-7745AB3E3AF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BAE56-5081-45C8-9882-C35F39B69EB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宋体 CN" panose="02020400000000000000" pitchFamily="18" charset="-122"/>
                <a:ea typeface="思源宋体 CN" panose="02020400000000000000" pitchFamily="18" charset="-122"/>
              </a:defRPr>
            </a:lvl1pPr>
          </a:lstStyle>
          <a:p>
            <a:fld id="{F99333F0-B22F-41BA-8CA8-2CF26CD5A13A}" type="datetimeFigureOut">
              <a:rPr lang="zh-CN" altLang="en-US" smtClean="0"/>
            </a:fld>
            <a:endParaRPr lang="zh-CN" altLang="en-US" dirty="0"/>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宋体 CN" panose="02020400000000000000" pitchFamily="18" charset="-122"/>
                <a:ea typeface="思源宋体 CN" panose="02020400000000000000" pitchFamily="18" charset="-122"/>
              </a:defRPr>
            </a:lvl1pPr>
          </a:lstStyle>
          <a:p>
            <a:endParaRPr lang="zh-CN" altLang="en-US" dirty="0"/>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宋体 CN" panose="02020400000000000000" pitchFamily="18" charset="-122"/>
                <a:ea typeface="思源宋体 CN" panose="02020400000000000000" pitchFamily="18" charset="-122"/>
              </a:defRPr>
            </a:lvl1pPr>
          </a:lstStyle>
          <a:p>
            <a:fld id="{E9D6FF4E-405C-4B2D-BAF0-87CBD4A4E04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宋体 CN" panose="02020400000000000000" pitchFamily="18" charset="-122"/>
          <a:ea typeface="思源宋体 CN" panose="020204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panose="02020400000000000000" pitchFamily="18" charset="-122"/>
          <a:ea typeface="思源宋体 CN" panose="020204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panose="02020400000000000000" pitchFamily="18" charset="-122"/>
          <a:ea typeface="思源宋体 CN" panose="020204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panose="02020400000000000000" pitchFamily="18" charset="-122"/>
          <a:ea typeface="思源宋体 CN" panose="020204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0.xml"/><Relationship Id="rId2" Type="http://schemas.openxmlformats.org/officeDocument/2006/relationships/tags" Target="../tags/tag3.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0.xml"/><Relationship Id="rId2" Type="http://schemas.openxmlformats.org/officeDocument/2006/relationships/tags" Target="../tags/tag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形状&#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文本框 9"/>
          <p:cNvSpPr txBox="1"/>
          <p:nvPr/>
        </p:nvSpPr>
        <p:spPr>
          <a:xfrm>
            <a:off x="2154555" y="1647190"/>
            <a:ext cx="10429875" cy="2306955"/>
          </a:xfrm>
          <a:prstGeom prst="rect">
            <a:avLst/>
          </a:prstGeom>
          <a:noFill/>
        </p:spPr>
        <p:txBody>
          <a:bodyPr wrap="square" rtlCol="0">
            <a:spAutoFit/>
          </a:bodyPr>
          <a:lstStyle/>
          <a:p>
            <a:pPr indent="0" algn="l" fontAlgn="auto">
              <a:lnSpc>
                <a:spcPct val="150000"/>
              </a:lnSpc>
            </a:pPr>
            <a:r>
              <a:rPr lang="zh-CN" altLang="en-US" sz="4800" b="1" dirty="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基于“两个结合”谈谈</a:t>
            </a:r>
            <a:endParaRPr lang="zh-CN" altLang="en-US" sz="4800" b="1" dirty="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endParaRPr>
          </a:p>
          <a:p>
            <a:pPr indent="0" algn="l" fontAlgn="auto">
              <a:lnSpc>
                <a:spcPct val="150000"/>
              </a:lnSpc>
            </a:pPr>
            <a:r>
              <a:rPr lang="zh-CN" altLang="en-US" sz="4800" b="1" dirty="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思政一体化建设中如何推进政治认同</a:t>
            </a:r>
            <a:endParaRPr lang="zh-CN" altLang="en-US" sz="4800" b="1" dirty="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4" name="矩形: 圆角 13"/>
          <p:cNvSpPr/>
          <p:nvPr/>
        </p:nvSpPr>
        <p:spPr>
          <a:xfrm>
            <a:off x="6770370" y="5213350"/>
            <a:ext cx="5245735" cy="917575"/>
          </a:xfrm>
          <a:prstGeom prst="roundRect">
            <a:avLst>
              <a:gd name="adj" fmla="val 50000"/>
            </a:avLst>
          </a:prstGeom>
          <a:solidFill>
            <a:srgbClr val="C9292A"/>
          </a:solidFill>
          <a:ln w="12700" cap="flat" cmpd="sng" algn="ctr">
            <a:noFill/>
            <a:prstDash val="solid"/>
            <a:miter lim="800000"/>
          </a:ln>
          <a:effectLst/>
        </p:spPr>
        <p:txBody>
          <a:bodyPr rtlCol="0" anchor="ctr"/>
          <a:lstStyle/>
          <a:p>
            <a:pPr algn="ctr">
              <a:defRPr/>
            </a:pPr>
            <a:r>
              <a:rPr lang="zh-CN" altLang="en-US" sz="2000" b="1" kern="0" dirty="0">
                <a:solidFill>
                  <a:schemeClr val="bg1"/>
                </a:solidFill>
                <a:latin typeface="Times New Roman" panose="02020603050405020304"/>
                <a:ea typeface="汉仪秦川飞影W"/>
                <a:sym typeface="Times New Roman" panose="02020603050405020304"/>
              </a:rPr>
              <a:t>汇报人</a:t>
            </a:r>
            <a:r>
              <a:rPr lang="zh-CN" altLang="en-US" sz="2000" b="1" kern="0" dirty="0" smtClean="0">
                <a:solidFill>
                  <a:schemeClr val="bg1"/>
                </a:solidFill>
                <a:latin typeface="Times New Roman" panose="02020603050405020304"/>
                <a:ea typeface="汉仪秦川飞影W"/>
                <a:sym typeface="Times New Roman" panose="02020603050405020304"/>
              </a:rPr>
              <a:t>：江苏省奔牛高级中学</a:t>
            </a:r>
            <a:r>
              <a:rPr lang="en-US" altLang="zh-CN" sz="2000" b="1" kern="0" dirty="0" smtClean="0">
                <a:solidFill>
                  <a:schemeClr val="bg1"/>
                </a:solidFill>
                <a:latin typeface="Times New Roman" panose="02020603050405020304"/>
                <a:ea typeface="汉仪秦川飞影W"/>
                <a:sym typeface="Times New Roman" panose="02020603050405020304"/>
              </a:rPr>
              <a:t> </a:t>
            </a:r>
            <a:r>
              <a:rPr lang="zh-CN" altLang="en-US" sz="2000" b="1" kern="0" dirty="0" smtClean="0">
                <a:solidFill>
                  <a:schemeClr val="bg1"/>
                </a:solidFill>
                <a:latin typeface="Times New Roman" panose="02020603050405020304"/>
                <a:ea typeface="汉仪秦川飞影W"/>
                <a:sym typeface="Times New Roman" panose="02020603050405020304"/>
              </a:rPr>
              <a:t>罗慧芳</a:t>
            </a:r>
            <a:endParaRPr lang="zh-CN" altLang="en-US" sz="2000" b="1" kern="0" dirty="0" smtClean="0">
              <a:solidFill>
                <a:schemeClr val="bg1"/>
              </a:solidFill>
              <a:latin typeface="Times New Roman" panose="02020603050405020304"/>
              <a:ea typeface="汉仪秦川飞影W"/>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ppt_x"/>
                                          </p:val>
                                        </p:tav>
                                        <p:tav tm="100000">
                                          <p:val>
                                            <p:strVal val="#ppt_x"/>
                                          </p:val>
                                        </p:tav>
                                      </p:tavLst>
                                    </p:anim>
                                    <p:anim calcmode="lin" valueType="num">
                                      <p:cBhvr additive="base">
                                        <p:cTn id="8"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84818" y="255478"/>
            <a:ext cx="8376451" cy="523240"/>
            <a:chOff x="303867" y="255476"/>
            <a:chExt cx="8376451" cy="523240"/>
          </a:xfrm>
        </p:grpSpPr>
        <p:sp>
          <p:nvSpPr>
            <p:cNvPr id="5" name="矩形 4"/>
            <p:cNvSpPr/>
            <p:nvPr/>
          </p:nvSpPr>
          <p:spPr>
            <a:xfrm>
              <a:off x="877438" y="318341"/>
              <a:ext cx="7802880" cy="460375"/>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文章分享：《马克思主义与中华优秀传统文化融通论析》</a:t>
              </a:r>
              <a:endPar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303867" y="255476"/>
              <a:ext cx="523221" cy="523220"/>
              <a:chOff x="465792" y="255476"/>
              <a:chExt cx="523221" cy="523220"/>
            </a:xfrm>
          </p:grpSpPr>
          <p:sp>
            <p:nvSpPr>
              <p:cNvPr id="7" name="矩形: 对角圆角 4"/>
              <p:cNvSpPr/>
              <p:nvPr/>
            </p:nvSpPr>
            <p:spPr>
              <a:xfrm>
                <a:off x="465792" y="255476"/>
                <a:ext cx="523221" cy="523220"/>
              </a:xfrm>
              <a:prstGeom prst="round2DiagRect">
                <a:avLst>
                  <a:gd name="adj1" fmla="val 36692"/>
                  <a:gd name="adj2" fmla="val 0"/>
                </a:avLst>
              </a:prstGeom>
              <a:solidFill>
                <a:srgbClr val="C9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a:ea typeface="汉仪秦川飞影W"/>
                  <a:sym typeface="Times New Roman" panose="02020603050405020304"/>
                </a:endParaRPr>
              </a:p>
            </p:txBody>
          </p:sp>
          <p:sp>
            <p:nvSpPr>
              <p:cNvPr id="8" name="椭圆 7"/>
              <p:cNvSpPr/>
              <p:nvPr/>
            </p:nvSpPr>
            <p:spPr>
              <a:xfrm>
                <a:off x="541375" y="331059"/>
                <a:ext cx="372055" cy="372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sp>
            <p:nvSpPr>
              <p:cNvPr id="9" name="椭圆 8"/>
              <p:cNvSpPr/>
              <p:nvPr/>
            </p:nvSpPr>
            <p:spPr>
              <a:xfrm>
                <a:off x="621160" y="410844"/>
                <a:ext cx="212484" cy="212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grpSp>
      </p:grpSp>
      <p:sp>
        <p:nvSpPr>
          <p:cNvPr id="2" name="文本框 1"/>
          <p:cNvSpPr txBox="1"/>
          <p:nvPr/>
        </p:nvSpPr>
        <p:spPr>
          <a:xfrm>
            <a:off x="285115" y="940435"/>
            <a:ext cx="11501755" cy="521970"/>
          </a:xfrm>
          <a:prstGeom prst="rect">
            <a:avLst/>
          </a:prstGeom>
          <a:noFill/>
        </p:spPr>
        <p:txBody>
          <a:bodyPr wrap="square" rtlCol="0" anchor="t">
            <a:spAutoFit/>
          </a:bodyPr>
          <a:p>
            <a:pPr marL="457200" indent="-457200" fontAlgn="auto">
              <a:lnSpc>
                <a:spcPct val="100000"/>
              </a:lnSpc>
              <a:buFont typeface="Wingdings" panose="05000000000000000000" charset="0"/>
              <a:buChar char="Ø"/>
            </a:pPr>
            <a:r>
              <a:rPr lang="zh-CN" altLang="en-US" sz="2800" b="1">
                <a:solidFill>
                  <a:srgbClr val="C00000"/>
                </a:solidFill>
                <a:sym typeface="+mn-ea"/>
              </a:rPr>
              <a:t>二、理论之维:中华优秀传统文化与马克思主义的内在契合</a:t>
            </a:r>
            <a:endParaRPr lang="zh-CN" altLang="en-US" sz="2800" b="1">
              <a:solidFill>
                <a:srgbClr val="C00000"/>
              </a:solidFill>
              <a:sym typeface="+mn-ea"/>
            </a:endParaRPr>
          </a:p>
        </p:txBody>
      </p:sp>
      <p:sp>
        <p:nvSpPr>
          <p:cNvPr id="10" name="文本框 9"/>
          <p:cNvSpPr txBox="1"/>
          <p:nvPr/>
        </p:nvSpPr>
        <p:spPr>
          <a:xfrm>
            <a:off x="507365" y="1699895"/>
            <a:ext cx="8378190" cy="460375"/>
          </a:xfrm>
          <a:prstGeom prst="rect">
            <a:avLst/>
          </a:prstGeom>
          <a:noFill/>
        </p:spPr>
        <p:txBody>
          <a:bodyPr wrap="square" rtlCol="0" anchor="t">
            <a:spAutoFit/>
          </a:bodyPr>
          <a:p>
            <a:r>
              <a:rPr lang="zh-CN" altLang="en-US" sz="2400"/>
              <a:t>3.人文精神与马克思主义价值目标的契合相通</a:t>
            </a:r>
            <a:endParaRPr lang="zh-CN" altLang="en-US" sz="2400"/>
          </a:p>
        </p:txBody>
      </p:sp>
      <p:sp>
        <p:nvSpPr>
          <p:cNvPr id="15" name="文本框 14"/>
          <p:cNvSpPr txBox="1"/>
          <p:nvPr/>
        </p:nvSpPr>
        <p:spPr>
          <a:xfrm>
            <a:off x="285115" y="2361565"/>
            <a:ext cx="11620500" cy="1420495"/>
          </a:xfrm>
          <a:prstGeom prst="rect">
            <a:avLst/>
          </a:prstGeom>
          <a:noFill/>
        </p:spPr>
        <p:txBody>
          <a:bodyPr wrap="square" rtlCol="0" anchor="t">
            <a:spAutoFit/>
          </a:bodyPr>
          <a:p>
            <a:pPr marL="342900" indent="-342900" fontAlgn="auto">
              <a:lnSpc>
                <a:spcPct val="120000"/>
              </a:lnSpc>
              <a:buFont typeface="Wingdings" panose="05000000000000000000" charset="0"/>
              <a:buChar char="l"/>
            </a:pPr>
            <a:r>
              <a:rPr lang="zh-CN" altLang="en-US" sz="2400">
                <a:latin typeface="微软雅黑" panose="020B0503020204020204" charset="-122"/>
                <a:ea typeface="微软雅黑" panose="020B0503020204020204" charset="-122"/>
                <a:cs typeface="微软雅黑" panose="020B0503020204020204" charset="-122"/>
              </a:rPr>
              <a:t>传统文化中的人本思想是贯穿于中华优秀传统文化的基本价值理念</a:t>
            </a:r>
            <a:endParaRPr lang="zh-CN" altLang="en-US" sz="2400">
              <a:latin typeface="微软雅黑" panose="020B0503020204020204" charset="-122"/>
              <a:ea typeface="微软雅黑" panose="020B0503020204020204" charset="-122"/>
              <a:cs typeface="微软雅黑" panose="020B0503020204020204" charset="-122"/>
            </a:endParaRPr>
          </a:p>
          <a:p>
            <a:pPr indent="0" fontAlgn="auto">
              <a:lnSpc>
                <a:spcPct val="120000"/>
              </a:lnSpc>
              <a:buFont typeface="Wingdings" panose="05000000000000000000" charset="0"/>
              <a:buNone/>
            </a:pPr>
            <a:r>
              <a:rPr lang="zh-CN" altLang="en-US" sz="2400">
                <a:latin typeface="楷体" panose="02010609060101010101" charset="-122"/>
                <a:ea typeface="楷体" panose="02010609060101010101" charset="-122"/>
                <a:cs typeface="楷体" panose="02010609060101010101" charset="-122"/>
              </a:rPr>
              <a:t>无论是张载的气本论、朱熹的“理一分殊”,还是陆王心学,共通之处都在于将“做人”“成人”“如何成为圣人”等问题作为研究的核心。</a:t>
            </a:r>
            <a:endParaRPr lang="zh-CN" altLang="en-US" sz="2400">
              <a:latin typeface="楷体" panose="02010609060101010101" charset="-122"/>
              <a:ea typeface="楷体" panose="02010609060101010101" charset="-122"/>
              <a:cs typeface="楷体" panose="02010609060101010101" charset="-122"/>
            </a:endParaRPr>
          </a:p>
        </p:txBody>
      </p:sp>
      <p:sp>
        <p:nvSpPr>
          <p:cNvPr id="16" name="文本框 15"/>
          <p:cNvSpPr txBox="1"/>
          <p:nvPr/>
        </p:nvSpPr>
        <p:spPr>
          <a:xfrm>
            <a:off x="285115" y="4053840"/>
            <a:ext cx="11830685" cy="1863725"/>
          </a:xfrm>
          <a:prstGeom prst="rect">
            <a:avLst/>
          </a:prstGeom>
          <a:noFill/>
        </p:spPr>
        <p:txBody>
          <a:bodyPr wrap="square" rtlCol="0" anchor="t">
            <a:spAutoFit/>
          </a:bodyPr>
          <a:p>
            <a:pPr marL="342900" indent="-342900" fontAlgn="auto">
              <a:lnSpc>
                <a:spcPct val="120000"/>
              </a:lnSpc>
              <a:buFont typeface="Wingdings" panose="05000000000000000000" charset="0"/>
              <a:buChar char="l"/>
            </a:pPr>
            <a:r>
              <a:rPr lang="zh-CN" altLang="en-US" sz="2400">
                <a:latin typeface="微软雅黑" panose="020B0503020204020204" charset="-122"/>
                <a:ea typeface="微软雅黑" panose="020B0503020204020204" charset="-122"/>
                <a:cs typeface="微软雅黑" panose="020B0503020204020204" charset="-122"/>
              </a:rPr>
              <a:t>马克思主义人学思想</a:t>
            </a:r>
            <a:endParaRPr lang="zh-CN" altLang="en-US" sz="2400">
              <a:latin typeface="微软雅黑" panose="020B0503020204020204" charset="-122"/>
              <a:ea typeface="微软雅黑" panose="020B0503020204020204" charset="-122"/>
              <a:cs typeface="微软雅黑" panose="020B0503020204020204" charset="-122"/>
            </a:endParaRPr>
          </a:p>
          <a:p>
            <a:pPr indent="0" fontAlgn="auto">
              <a:lnSpc>
                <a:spcPct val="120000"/>
              </a:lnSpc>
              <a:buFont typeface="Wingdings" panose="05000000000000000000" charset="0"/>
              <a:buNone/>
            </a:pPr>
            <a:r>
              <a:rPr lang="zh-CN" altLang="en-US" sz="2400">
                <a:latin typeface="楷体" panose="02010609060101010101" charset="-122"/>
                <a:ea typeface="楷体" panose="02010609060101010101" charset="-122"/>
                <a:cs typeface="楷体" panose="02010609060101010101" charset="-122"/>
              </a:rPr>
              <a:t>马克思主义从物质资料的生产出发,揭示了社会运行的自然法则和基本规律,洞察到人民群众对社会历史发展的推动作用。历史唯物主义将人民群众视为生产力中最活跃的因素、社会发展的决定力量和先进生产力的代表</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84818" y="255478"/>
            <a:ext cx="8376451" cy="523240"/>
            <a:chOff x="303867" y="255476"/>
            <a:chExt cx="8376451" cy="523240"/>
          </a:xfrm>
        </p:grpSpPr>
        <p:sp>
          <p:nvSpPr>
            <p:cNvPr id="5" name="矩形 4"/>
            <p:cNvSpPr/>
            <p:nvPr/>
          </p:nvSpPr>
          <p:spPr>
            <a:xfrm>
              <a:off x="877438" y="318341"/>
              <a:ext cx="7802880" cy="460375"/>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文章分享：《马克思主义与中华优秀传统文化融通论析》</a:t>
              </a:r>
              <a:endPar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303867" y="255476"/>
              <a:ext cx="523221" cy="523220"/>
              <a:chOff x="465792" y="255476"/>
              <a:chExt cx="523221" cy="523220"/>
            </a:xfrm>
          </p:grpSpPr>
          <p:sp>
            <p:nvSpPr>
              <p:cNvPr id="7" name="矩形: 对角圆角 4"/>
              <p:cNvSpPr/>
              <p:nvPr/>
            </p:nvSpPr>
            <p:spPr>
              <a:xfrm>
                <a:off x="465792" y="255476"/>
                <a:ext cx="523221" cy="523220"/>
              </a:xfrm>
              <a:prstGeom prst="round2DiagRect">
                <a:avLst>
                  <a:gd name="adj1" fmla="val 36692"/>
                  <a:gd name="adj2" fmla="val 0"/>
                </a:avLst>
              </a:prstGeom>
              <a:solidFill>
                <a:srgbClr val="C9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a:ea typeface="汉仪秦川飞影W"/>
                  <a:sym typeface="Times New Roman" panose="02020603050405020304"/>
                </a:endParaRPr>
              </a:p>
            </p:txBody>
          </p:sp>
          <p:sp>
            <p:nvSpPr>
              <p:cNvPr id="8" name="椭圆 7"/>
              <p:cNvSpPr/>
              <p:nvPr/>
            </p:nvSpPr>
            <p:spPr>
              <a:xfrm>
                <a:off x="541375" y="331059"/>
                <a:ext cx="372055" cy="372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sp>
            <p:nvSpPr>
              <p:cNvPr id="9" name="椭圆 8"/>
              <p:cNvSpPr/>
              <p:nvPr/>
            </p:nvSpPr>
            <p:spPr>
              <a:xfrm>
                <a:off x="621160" y="410844"/>
                <a:ext cx="212484" cy="212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grpSp>
      </p:grpSp>
      <p:sp>
        <p:nvSpPr>
          <p:cNvPr id="2" name="文本框 1"/>
          <p:cNvSpPr txBox="1"/>
          <p:nvPr/>
        </p:nvSpPr>
        <p:spPr>
          <a:xfrm>
            <a:off x="285115" y="940435"/>
            <a:ext cx="11501755" cy="521970"/>
          </a:xfrm>
          <a:prstGeom prst="rect">
            <a:avLst/>
          </a:prstGeom>
          <a:noFill/>
        </p:spPr>
        <p:txBody>
          <a:bodyPr wrap="square" rtlCol="0" anchor="t">
            <a:spAutoFit/>
          </a:bodyPr>
          <a:p>
            <a:pPr marL="457200" indent="-457200" fontAlgn="auto">
              <a:lnSpc>
                <a:spcPct val="100000"/>
              </a:lnSpc>
              <a:buFont typeface="Wingdings" panose="05000000000000000000" charset="0"/>
              <a:buChar char="Ø"/>
            </a:pPr>
            <a:r>
              <a:rPr lang="zh-CN" altLang="en-US" sz="2800" b="1">
                <a:solidFill>
                  <a:srgbClr val="C00000"/>
                </a:solidFill>
                <a:sym typeface="+mn-ea"/>
              </a:rPr>
              <a:t>三、实践之维:马克思主义与中华优秀传统文化融通的行动之举</a:t>
            </a:r>
            <a:endParaRPr lang="zh-CN" altLang="en-US" sz="2800" b="1">
              <a:solidFill>
                <a:srgbClr val="C00000"/>
              </a:solidFill>
              <a:sym typeface="+mn-ea"/>
            </a:endParaRPr>
          </a:p>
        </p:txBody>
      </p:sp>
      <p:sp>
        <p:nvSpPr>
          <p:cNvPr id="10" name="文本框 9"/>
          <p:cNvSpPr txBox="1"/>
          <p:nvPr/>
        </p:nvSpPr>
        <p:spPr>
          <a:xfrm>
            <a:off x="507365" y="1699895"/>
            <a:ext cx="8378190" cy="460375"/>
          </a:xfrm>
          <a:prstGeom prst="rect">
            <a:avLst/>
          </a:prstGeom>
          <a:noFill/>
        </p:spPr>
        <p:txBody>
          <a:bodyPr wrap="square" rtlCol="0" anchor="t">
            <a:spAutoFit/>
          </a:bodyPr>
          <a:p>
            <a:r>
              <a:rPr lang="zh-CN" altLang="en-US" sz="2400"/>
              <a:t>1.重建马克思主义信仰</a:t>
            </a:r>
            <a:endParaRPr lang="zh-CN" altLang="en-US" sz="2400"/>
          </a:p>
        </p:txBody>
      </p:sp>
      <p:sp>
        <p:nvSpPr>
          <p:cNvPr id="3" name="文本框 2"/>
          <p:cNvSpPr txBox="1"/>
          <p:nvPr/>
        </p:nvSpPr>
        <p:spPr>
          <a:xfrm>
            <a:off x="285115" y="2304415"/>
            <a:ext cx="11619865" cy="2749550"/>
          </a:xfrm>
          <a:prstGeom prst="rect">
            <a:avLst/>
          </a:prstGeom>
          <a:noFill/>
        </p:spPr>
        <p:txBody>
          <a:bodyPr wrap="square" rtlCol="0" anchor="t">
            <a:spAutoFit/>
          </a:bodyPr>
          <a:p>
            <a:pPr indent="457200" fontAlgn="auto">
              <a:lnSpc>
                <a:spcPct val="120000"/>
              </a:lnSpc>
            </a:pPr>
            <a:r>
              <a:rPr lang="zh-CN" altLang="en-US" sz="2400">
                <a:latin typeface="楷体" panose="02010609060101010101" charset="-122"/>
                <a:ea typeface="楷体" panose="02010609060101010101" charset="-122"/>
                <a:cs typeface="楷体" panose="02010609060101010101" charset="-122"/>
              </a:rPr>
              <a:t>当前,在</a:t>
            </a:r>
            <a:r>
              <a:rPr lang="zh-CN" altLang="en-US" sz="2400" b="1">
                <a:latin typeface="楷体" panose="02010609060101010101" charset="-122"/>
                <a:ea typeface="楷体" panose="02010609060101010101" charset="-122"/>
                <a:cs typeface="楷体" panose="02010609060101010101" charset="-122"/>
              </a:rPr>
              <a:t>多元意识形态冲击</a:t>
            </a:r>
            <a:r>
              <a:rPr lang="zh-CN" altLang="en-US" sz="2400">
                <a:latin typeface="楷体" panose="02010609060101010101" charset="-122"/>
                <a:ea typeface="楷体" panose="02010609060101010101" charset="-122"/>
                <a:cs typeface="楷体" panose="02010609060101010101" charset="-122"/>
              </a:rPr>
              <a:t>下,人们对马克思主义的信仰产生动摇。信仰问题是关乎生死存亡的关键问题。</a:t>
            </a:r>
            <a:endParaRPr lang="zh-CN" altLang="en-US" sz="2400">
              <a:latin typeface="楷体" panose="02010609060101010101" charset="-122"/>
              <a:ea typeface="楷体" panose="02010609060101010101" charset="-122"/>
              <a:cs typeface="楷体" panose="02010609060101010101" charset="-122"/>
            </a:endParaRPr>
          </a:p>
          <a:p>
            <a:pPr indent="457200" fontAlgn="auto">
              <a:lnSpc>
                <a:spcPct val="120000"/>
              </a:lnSpc>
            </a:pPr>
            <a:r>
              <a:rPr lang="zh-CN" altLang="en-US" sz="2400">
                <a:latin typeface="楷体" panose="02010609060101010101" charset="-122"/>
                <a:ea typeface="楷体" panose="02010609060101010101" charset="-122"/>
                <a:cs typeface="楷体" panose="02010609060101010101" charset="-122"/>
              </a:rPr>
              <a:t>“如果我们不是马克思主义者,没有对马克思主义的充分信仰,或者不是把马克思主义同中国自己的实际相结合,走自己的道路,中国革命就搞不成功。”因此,在多元意识形态冲击和现实利益格局的调整中,</a:t>
            </a:r>
            <a:r>
              <a:rPr lang="zh-CN" altLang="en-US" sz="2400" b="1">
                <a:solidFill>
                  <a:srgbClr val="FF0000"/>
                </a:solidFill>
                <a:latin typeface="楷体" panose="02010609060101010101" charset="-122"/>
                <a:ea typeface="楷体" panose="02010609060101010101" charset="-122"/>
                <a:cs typeface="楷体" panose="02010609060101010101" charset="-122"/>
              </a:rPr>
              <a:t>重建马克思主义信仰成为中国社会稳定发展的当务之急。</a:t>
            </a:r>
            <a:endParaRPr lang="zh-CN" altLang="en-US" sz="2400" b="1">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84818" y="255478"/>
            <a:ext cx="8376451" cy="523240"/>
            <a:chOff x="303867" y="255476"/>
            <a:chExt cx="8376451" cy="523240"/>
          </a:xfrm>
        </p:grpSpPr>
        <p:sp>
          <p:nvSpPr>
            <p:cNvPr id="5" name="矩形 4"/>
            <p:cNvSpPr/>
            <p:nvPr/>
          </p:nvSpPr>
          <p:spPr>
            <a:xfrm>
              <a:off x="877438" y="318341"/>
              <a:ext cx="7802880" cy="460375"/>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文章分享：《马克思主义与中华优秀传统文化融通论析》</a:t>
              </a:r>
              <a:endPar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303867" y="255476"/>
              <a:ext cx="523221" cy="523220"/>
              <a:chOff x="465792" y="255476"/>
              <a:chExt cx="523221" cy="523220"/>
            </a:xfrm>
          </p:grpSpPr>
          <p:sp>
            <p:nvSpPr>
              <p:cNvPr id="7" name="矩形: 对角圆角 4"/>
              <p:cNvSpPr/>
              <p:nvPr/>
            </p:nvSpPr>
            <p:spPr>
              <a:xfrm>
                <a:off x="465792" y="255476"/>
                <a:ext cx="523221" cy="523220"/>
              </a:xfrm>
              <a:prstGeom prst="round2DiagRect">
                <a:avLst>
                  <a:gd name="adj1" fmla="val 36692"/>
                  <a:gd name="adj2" fmla="val 0"/>
                </a:avLst>
              </a:prstGeom>
              <a:solidFill>
                <a:srgbClr val="C9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a:ea typeface="汉仪秦川飞影W"/>
                  <a:sym typeface="Times New Roman" panose="02020603050405020304"/>
                </a:endParaRPr>
              </a:p>
            </p:txBody>
          </p:sp>
          <p:sp>
            <p:nvSpPr>
              <p:cNvPr id="8" name="椭圆 7"/>
              <p:cNvSpPr/>
              <p:nvPr/>
            </p:nvSpPr>
            <p:spPr>
              <a:xfrm>
                <a:off x="541375" y="331059"/>
                <a:ext cx="372055" cy="372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sp>
            <p:nvSpPr>
              <p:cNvPr id="9" name="椭圆 8"/>
              <p:cNvSpPr/>
              <p:nvPr/>
            </p:nvSpPr>
            <p:spPr>
              <a:xfrm>
                <a:off x="621160" y="410844"/>
                <a:ext cx="212484" cy="212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grpSp>
      </p:grpSp>
      <p:sp>
        <p:nvSpPr>
          <p:cNvPr id="2" name="文本框 1"/>
          <p:cNvSpPr txBox="1"/>
          <p:nvPr/>
        </p:nvSpPr>
        <p:spPr>
          <a:xfrm>
            <a:off x="285115" y="940435"/>
            <a:ext cx="11501755" cy="521970"/>
          </a:xfrm>
          <a:prstGeom prst="rect">
            <a:avLst/>
          </a:prstGeom>
          <a:noFill/>
        </p:spPr>
        <p:txBody>
          <a:bodyPr wrap="square" rtlCol="0" anchor="t">
            <a:spAutoFit/>
          </a:bodyPr>
          <a:p>
            <a:pPr marL="457200" indent="-457200" fontAlgn="auto">
              <a:lnSpc>
                <a:spcPct val="100000"/>
              </a:lnSpc>
              <a:buFont typeface="Wingdings" panose="05000000000000000000" charset="0"/>
              <a:buChar char="Ø"/>
            </a:pPr>
            <a:r>
              <a:rPr lang="zh-CN" altLang="en-US" sz="2800" b="1">
                <a:solidFill>
                  <a:srgbClr val="C00000"/>
                </a:solidFill>
                <a:sym typeface="+mn-ea"/>
              </a:rPr>
              <a:t>三、实践之维:马克思主义与中华优秀传统文化融通的行动之举</a:t>
            </a:r>
            <a:endParaRPr lang="zh-CN" altLang="en-US" sz="2800" b="1">
              <a:solidFill>
                <a:srgbClr val="C00000"/>
              </a:solidFill>
              <a:sym typeface="+mn-ea"/>
            </a:endParaRPr>
          </a:p>
        </p:txBody>
      </p:sp>
      <p:sp>
        <p:nvSpPr>
          <p:cNvPr id="10" name="文本框 9"/>
          <p:cNvSpPr txBox="1"/>
          <p:nvPr/>
        </p:nvSpPr>
        <p:spPr>
          <a:xfrm>
            <a:off x="507365" y="1699895"/>
            <a:ext cx="8378190" cy="460375"/>
          </a:xfrm>
          <a:prstGeom prst="rect">
            <a:avLst/>
          </a:prstGeom>
          <a:noFill/>
        </p:spPr>
        <p:txBody>
          <a:bodyPr wrap="square" rtlCol="0" anchor="t">
            <a:spAutoFit/>
          </a:bodyPr>
          <a:p>
            <a:r>
              <a:rPr lang="zh-CN" altLang="en-US" sz="2400"/>
              <a:t>2.维护意识形态安全</a:t>
            </a:r>
            <a:endParaRPr lang="zh-CN" altLang="en-US" sz="2400"/>
          </a:p>
        </p:txBody>
      </p:sp>
      <p:sp>
        <p:nvSpPr>
          <p:cNvPr id="3" name="文本框 2"/>
          <p:cNvSpPr txBox="1"/>
          <p:nvPr/>
        </p:nvSpPr>
        <p:spPr>
          <a:xfrm>
            <a:off x="285115" y="2497455"/>
            <a:ext cx="11619865" cy="1863725"/>
          </a:xfrm>
          <a:prstGeom prst="rect">
            <a:avLst/>
          </a:prstGeom>
          <a:noFill/>
        </p:spPr>
        <p:txBody>
          <a:bodyPr wrap="square" rtlCol="0" anchor="t">
            <a:spAutoFit/>
          </a:bodyPr>
          <a:p>
            <a:pPr indent="457200" fontAlgn="auto">
              <a:lnSpc>
                <a:spcPct val="120000"/>
              </a:lnSpc>
            </a:pPr>
            <a:r>
              <a:rPr lang="zh-CN" altLang="en-US" sz="2400">
                <a:latin typeface="楷体" panose="02010609060101010101" charset="-122"/>
                <a:ea typeface="楷体" panose="02010609060101010101" charset="-122"/>
                <a:cs typeface="楷体" panose="02010609060101010101" charset="-122"/>
              </a:rPr>
              <a:t>在互联网时代,</a:t>
            </a:r>
            <a:r>
              <a:rPr lang="zh-CN" altLang="en-US" sz="2400" b="1">
                <a:latin typeface="楷体" panose="02010609060101010101" charset="-122"/>
                <a:ea typeface="楷体" panose="02010609060101010101" charset="-122"/>
                <a:cs typeface="楷体" panose="02010609060101010101" charset="-122"/>
              </a:rPr>
              <a:t>非主流价值观的肆意传播</a:t>
            </a:r>
            <a:r>
              <a:rPr lang="zh-CN" altLang="en-US" sz="2400">
                <a:latin typeface="楷体" panose="02010609060101010101" charset="-122"/>
                <a:ea typeface="楷体" panose="02010609060101010101" charset="-122"/>
                <a:cs typeface="楷体" panose="02010609060101010101" charset="-122"/>
              </a:rPr>
              <a:t>使维护意识形态安全成为中国发展面临的重大课题。为抵御西方意识形态的渗透,就要在</a:t>
            </a:r>
            <a:r>
              <a:rPr lang="zh-CN" altLang="en-US" sz="2400" b="1">
                <a:solidFill>
                  <a:srgbClr val="FF0000"/>
                </a:solidFill>
                <a:latin typeface="楷体" panose="02010609060101010101" charset="-122"/>
                <a:ea typeface="楷体" panose="02010609060101010101" charset="-122"/>
                <a:cs typeface="楷体" panose="02010609060101010101" charset="-122"/>
              </a:rPr>
              <a:t>继承中华优秀传统文化的基础上学好、用好马克思主义理论</a:t>
            </a:r>
            <a:r>
              <a:rPr lang="zh-CN" altLang="en-US" sz="2400">
                <a:latin typeface="楷体" panose="02010609060101010101" charset="-122"/>
                <a:ea typeface="楷体" panose="02010609060101010101" charset="-122"/>
                <a:cs typeface="楷体" panose="02010609060101010101" charset="-122"/>
              </a:rPr>
              <a:t>,实现二者的契合共通,始终坚持马克思主义在意识形态领域的一元指导地位,同时推进中华优秀传统文化创造性转化和创新性发展。</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84818" y="255478"/>
            <a:ext cx="8376451" cy="523240"/>
            <a:chOff x="303867" y="255476"/>
            <a:chExt cx="8376451" cy="523240"/>
          </a:xfrm>
        </p:grpSpPr>
        <p:sp>
          <p:nvSpPr>
            <p:cNvPr id="5" name="矩形 4"/>
            <p:cNvSpPr/>
            <p:nvPr/>
          </p:nvSpPr>
          <p:spPr>
            <a:xfrm>
              <a:off x="877438" y="318341"/>
              <a:ext cx="7802880" cy="460375"/>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文章分享：《马克思主义与中华优秀传统文化融通论析》</a:t>
              </a:r>
              <a:endPar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303867" y="255476"/>
              <a:ext cx="523221" cy="523220"/>
              <a:chOff x="465792" y="255476"/>
              <a:chExt cx="523221" cy="523220"/>
            </a:xfrm>
          </p:grpSpPr>
          <p:sp>
            <p:nvSpPr>
              <p:cNvPr id="7" name="矩形: 对角圆角 4"/>
              <p:cNvSpPr/>
              <p:nvPr/>
            </p:nvSpPr>
            <p:spPr>
              <a:xfrm>
                <a:off x="465792" y="255476"/>
                <a:ext cx="523221" cy="523220"/>
              </a:xfrm>
              <a:prstGeom prst="round2DiagRect">
                <a:avLst>
                  <a:gd name="adj1" fmla="val 36692"/>
                  <a:gd name="adj2" fmla="val 0"/>
                </a:avLst>
              </a:prstGeom>
              <a:solidFill>
                <a:srgbClr val="C9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a:ea typeface="汉仪秦川飞影W"/>
                  <a:sym typeface="Times New Roman" panose="02020603050405020304"/>
                </a:endParaRPr>
              </a:p>
            </p:txBody>
          </p:sp>
          <p:sp>
            <p:nvSpPr>
              <p:cNvPr id="8" name="椭圆 7"/>
              <p:cNvSpPr/>
              <p:nvPr/>
            </p:nvSpPr>
            <p:spPr>
              <a:xfrm>
                <a:off x="541375" y="331059"/>
                <a:ext cx="372055" cy="372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sp>
            <p:nvSpPr>
              <p:cNvPr id="9" name="椭圆 8"/>
              <p:cNvSpPr/>
              <p:nvPr/>
            </p:nvSpPr>
            <p:spPr>
              <a:xfrm>
                <a:off x="621160" y="410844"/>
                <a:ext cx="212484" cy="212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grpSp>
      </p:grpSp>
      <p:sp>
        <p:nvSpPr>
          <p:cNvPr id="2" name="文本框 1"/>
          <p:cNvSpPr txBox="1"/>
          <p:nvPr/>
        </p:nvSpPr>
        <p:spPr>
          <a:xfrm>
            <a:off x="285115" y="940435"/>
            <a:ext cx="11501755" cy="521970"/>
          </a:xfrm>
          <a:prstGeom prst="rect">
            <a:avLst/>
          </a:prstGeom>
          <a:noFill/>
        </p:spPr>
        <p:txBody>
          <a:bodyPr wrap="square" rtlCol="0" anchor="t">
            <a:spAutoFit/>
          </a:bodyPr>
          <a:p>
            <a:pPr marL="457200" indent="-457200" fontAlgn="auto">
              <a:lnSpc>
                <a:spcPct val="100000"/>
              </a:lnSpc>
              <a:buFont typeface="Wingdings" panose="05000000000000000000" charset="0"/>
              <a:buChar char="Ø"/>
            </a:pPr>
            <a:r>
              <a:rPr lang="zh-CN" altLang="en-US" sz="2800" b="1">
                <a:solidFill>
                  <a:srgbClr val="C00000"/>
                </a:solidFill>
                <a:sym typeface="+mn-ea"/>
              </a:rPr>
              <a:t>三、实践之维:马克思主义与中华优秀传统文化融通的行动之举</a:t>
            </a:r>
            <a:endParaRPr lang="zh-CN" altLang="en-US" sz="2800" b="1">
              <a:solidFill>
                <a:srgbClr val="C00000"/>
              </a:solidFill>
              <a:sym typeface="+mn-ea"/>
            </a:endParaRPr>
          </a:p>
        </p:txBody>
      </p:sp>
      <p:sp>
        <p:nvSpPr>
          <p:cNvPr id="10" name="文本框 9"/>
          <p:cNvSpPr txBox="1"/>
          <p:nvPr/>
        </p:nvSpPr>
        <p:spPr>
          <a:xfrm>
            <a:off x="507365" y="1699895"/>
            <a:ext cx="8378190" cy="460375"/>
          </a:xfrm>
          <a:prstGeom prst="rect">
            <a:avLst/>
          </a:prstGeom>
          <a:noFill/>
        </p:spPr>
        <p:txBody>
          <a:bodyPr wrap="square" rtlCol="0" anchor="t">
            <a:spAutoFit/>
          </a:bodyPr>
          <a:p>
            <a:r>
              <a:rPr lang="zh-CN" altLang="en-US" sz="2400"/>
              <a:t>3.构建新时代对外话语体系</a:t>
            </a:r>
            <a:endParaRPr lang="zh-CN" altLang="en-US" sz="2400"/>
          </a:p>
        </p:txBody>
      </p:sp>
      <p:sp>
        <p:nvSpPr>
          <p:cNvPr id="3" name="文本框 2"/>
          <p:cNvSpPr txBox="1"/>
          <p:nvPr/>
        </p:nvSpPr>
        <p:spPr>
          <a:xfrm>
            <a:off x="285115" y="2397760"/>
            <a:ext cx="11619865" cy="2306320"/>
          </a:xfrm>
          <a:prstGeom prst="rect">
            <a:avLst/>
          </a:prstGeom>
          <a:noFill/>
        </p:spPr>
        <p:txBody>
          <a:bodyPr wrap="square" rtlCol="0" anchor="t">
            <a:spAutoFit/>
          </a:bodyPr>
          <a:p>
            <a:pPr indent="457200" fontAlgn="auto">
              <a:lnSpc>
                <a:spcPct val="120000"/>
              </a:lnSpc>
            </a:pPr>
            <a:r>
              <a:rPr lang="zh-CN" altLang="en-US" sz="2400" b="1">
                <a:latin typeface="楷体" panose="02010609060101010101" charset="-122"/>
                <a:ea typeface="楷体" panose="02010609060101010101" charset="-122"/>
                <a:cs typeface="楷体" panose="02010609060101010101" charset="-122"/>
              </a:rPr>
              <a:t>话语传播是传播意识形态、彰显政治导向、营造身份认同的重要方式。</a:t>
            </a:r>
            <a:r>
              <a:rPr lang="zh-CN" altLang="en-US" sz="2400">
                <a:latin typeface="楷体" panose="02010609060101010101" charset="-122"/>
                <a:ea typeface="楷体" panose="02010609060101010101" charset="-122"/>
                <a:cs typeface="楷体" panose="02010609060101010101" charset="-122"/>
              </a:rPr>
              <a:t>新时代对外话语体系蕴藏着</a:t>
            </a:r>
            <a:r>
              <a:rPr lang="zh-CN" altLang="en-US" sz="2400" b="1">
                <a:latin typeface="楷体" panose="02010609060101010101" charset="-122"/>
                <a:ea typeface="楷体" panose="02010609060101010101" charset="-122"/>
                <a:cs typeface="楷体" panose="02010609060101010101" charset="-122"/>
              </a:rPr>
              <a:t>中国修辞、中国表达</a:t>
            </a:r>
            <a:r>
              <a:rPr lang="zh-CN" altLang="en-US" sz="2400">
                <a:latin typeface="楷体" panose="02010609060101010101" charset="-122"/>
                <a:ea typeface="楷体" panose="02010609060101010101" charset="-122"/>
                <a:cs typeface="楷体" panose="02010609060101010101" charset="-122"/>
              </a:rPr>
              <a:t>,是突破西方话语体系障碍的话语范畴。话语体系往往具有深厚的民族性。中国特色是新时代对外话语体系的核心特征。</a:t>
            </a:r>
            <a:endParaRPr lang="zh-CN" altLang="en-US" sz="2400">
              <a:latin typeface="楷体" panose="02010609060101010101" charset="-122"/>
              <a:ea typeface="楷体" panose="02010609060101010101" charset="-122"/>
              <a:cs typeface="楷体" panose="02010609060101010101" charset="-122"/>
            </a:endParaRPr>
          </a:p>
          <a:p>
            <a:pPr indent="457200" fontAlgn="auto">
              <a:lnSpc>
                <a:spcPct val="120000"/>
              </a:lnSpc>
            </a:pPr>
            <a:r>
              <a:rPr lang="zh-CN" altLang="en-US" sz="2400">
                <a:latin typeface="楷体" panose="02010609060101010101" charset="-122"/>
                <a:ea typeface="楷体" panose="02010609060101010101" charset="-122"/>
                <a:cs typeface="楷体" panose="02010609060101010101" charset="-122"/>
              </a:rPr>
              <a:t>新时代对外话语的中国特色是由中华优秀传统文化基因和马克思主义本土化发展融合而成的,决定了</a:t>
            </a:r>
            <a:r>
              <a:rPr lang="zh-CN" altLang="en-US" sz="2400" b="1">
                <a:solidFill>
                  <a:srgbClr val="C00000"/>
                </a:solidFill>
                <a:latin typeface="楷体" panose="02010609060101010101" charset="-122"/>
                <a:ea typeface="楷体" panose="02010609060101010101" charset="-122"/>
                <a:cs typeface="楷体" panose="02010609060101010101" charset="-122"/>
              </a:rPr>
              <a:t>中华民族要用中国特色社会主义话语方式阐释中国道路</a:t>
            </a:r>
            <a:r>
              <a:rPr lang="zh-CN" altLang="en-US" sz="2400">
                <a:latin typeface="楷体" panose="02010609060101010101" charset="-122"/>
                <a:ea typeface="楷体" panose="02010609060101010101" charset="-122"/>
                <a:cs typeface="楷体" panose="02010609060101010101" charset="-122"/>
              </a:rPr>
              <a:t>。</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人, 建筑, 桌子, 男人&#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t="19444" b="44033"/>
          <a:stretch>
            <a:fillRect/>
          </a:stretch>
        </p:blipFill>
        <p:spPr>
          <a:xfrm>
            <a:off x="0" y="-1"/>
            <a:ext cx="12192000" cy="2971799"/>
          </a:xfrm>
          <a:prstGeom prst="rect">
            <a:avLst/>
          </a:prstGeom>
        </p:spPr>
      </p:pic>
      <p:sp>
        <p:nvSpPr>
          <p:cNvPr id="10" name="矩形 9"/>
          <p:cNvSpPr/>
          <p:nvPr/>
        </p:nvSpPr>
        <p:spPr>
          <a:xfrm>
            <a:off x="2" y="0"/>
            <a:ext cx="12191999" cy="2971800"/>
          </a:xfrm>
          <a:prstGeom prst="rect">
            <a:avLst/>
          </a:prstGeom>
          <a:solidFill>
            <a:srgbClr val="C929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a:ea typeface="汉仪秦川飞影W"/>
              <a:sym typeface="Times New Roman" panose="02020603050405020304"/>
            </a:endParaRPr>
          </a:p>
        </p:txBody>
      </p:sp>
      <p:sp>
        <p:nvSpPr>
          <p:cNvPr id="41" name="文本框 40"/>
          <p:cNvSpPr txBox="1"/>
          <p:nvPr>
            <p:custDataLst>
              <p:tags r:id="rId2"/>
            </p:custDataLst>
          </p:nvPr>
        </p:nvSpPr>
        <p:spPr>
          <a:xfrm>
            <a:off x="2792730" y="3287395"/>
            <a:ext cx="7001510" cy="2215515"/>
          </a:xfrm>
          <a:prstGeom prst="rect">
            <a:avLst/>
          </a:prstGeom>
          <a:noFill/>
          <a:effectLst>
            <a:glow rad="203200">
              <a:srgbClr val="FF0000">
                <a:alpha val="69000"/>
              </a:srgbClr>
            </a:glow>
          </a:effectLst>
        </p:spPr>
        <p:txBody>
          <a:bodyPr wrap="square" lIns="0" tIns="0" rIns="0" bIns="0" rtlCol="0">
            <a:spAutoFit/>
          </a:bodyPr>
          <a:lstStyle/>
          <a:p>
            <a:pPr lvl="0" indent="0" algn="ctr" defTabSz="457200" fontAlgn="auto">
              <a:lnSpc>
                <a:spcPct val="200000"/>
              </a:lnSpc>
              <a:defRPr/>
            </a:pPr>
            <a:r>
              <a:rPr lang="zh-CN" altLang="en-US" sz="3600" b="1" dirty="0">
                <a:solidFill>
                  <a:srgbClr val="000000">
                    <a:lumMod val="65000"/>
                    <a:lumOff val="35000"/>
                  </a:srgbClr>
                </a:solidFill>
                <a:latin typeface="微软雅黑" panose="020B0503020204020204" charset="-122"/>
                <a:ea typeface="微软雅黑" panose="020B0503020204020204" charset="-122"/>
                <a:cs typeface="微软雅黑" panose="020B0503020204020204" charset="-122"/>
                <a:sym typeface="Times New Roman" panose="02020603050405020304"/>
              </a:rPr>
              <a:t>基于</a:t>
            </a:r>
            <a:r>
              <a:rPr lang="en-US" altLang="zh-CN" sz="3600" b="1" dirty="0">
                <a:solidFill>
                  <a:srgbClr val="000000">
                    <a:lumMod val="65000"/>
                    <a:lumOff val="35000"/>
                  </a:srgbClr>
                </a:solidFill>
                <a:latin typeface="微软雅黑" panose="020B0503020204020204" charset="-122"/>
                <a:ea typeface="微软雅黑" panose="020B0503020204020204" charset="-122"/>
                <a:cs typeface="微软雅黑" panose="020B0503020204020204" charset="-122"/>
                <a:sym typeface="Times New Roman" panose="02020603050405020304"/>
              </a:rPr>
              <a:t>“</a:t>
            </a:r>
            <a:r>
              <a:rPr lang="zh-CN" altLang="en-US" sz="3600" b="1" dirty="0">
                <a:solidFill>
                  <a:srgbClr val="000000">
                    <a:lumMod val="65000"/>
                    <a:lumOff val="35000"/>
                  </a:srgbClr>
                </a:solidFill>
                <a:latin typeface="微软雅黑" panose="020B0503020204020204" charset="-122"/>
                <a:ea typeface="微软雅黑" panose="020B0503020204020204" charset="-122"/>
                <a:cs typeface="微软雅黑" panose="020B0503020204020204" charset="-122"/>
                <a:sym typeface="Times New Roman" panose="02020603050405020304"/>
              </a:rPr>
              <a:t>两个结合</a:t>
            </a:r>
            <a:r>
              <a:rPr lang="en-US" altLang="zh-CN" sz="3600" b="1" dirty="0">
                <a:solidFill>
                  <a:srgbClr val="000000">
                    <a:lumMod val="65000"/>
                    <a:lumOff val="35000"/>
                  </a:srgbClr>
                </a:solidFill>
                <a:latin typeface="微软雅黑" panose="020B0503020204020204" charset="-122"/>
                <a:ea typeface="微软雅黑" panose="020B0503020204020204" charset="-122"/>
                <a:cs typeface="微软雅黑" panose="020B0503020204020204" charset="-122"/>
                <a:sym typeface="Times New Roman" panose="02020603050405020304"/>
              </a:rPr>
              <a:t>”</a:t>
            </a:r>
            <a:r>
              <a:rPr lang="zh-CN" altLang="en-US" sz="3600" b="1" dirty="0">
                <a:solidFill>
                  <a:srgbClr val="000000">
                    <a:lumMod val="65000"/>
                    <a:lumOff val="35000"/>
                  </a:srgbClr>
                </a:solidFill>
                <a:latin typeface="微软雅黑" panose="020B0503020204020204" charset="-122"/>
                <a:ea typeface="微软雅黑" panose="020B0503020204020204" charset="-122"/>
                <a:cs typeface="微软雅黑" panose="020B0503020204020204" charset="-122"/>
                <a:sym typeface="Times New Roman" panose="02020603050405020304"/>
              </a:rPr>
              <a:t>谈谈</a:t>
            </a:r>
            <a:endParaRPr lang="zh-CN" altLang="en-US" sz="3600" b="1" dirty="0">
              <a:solidFill>
                <a:srgbClr val="000000">
                  <a:lumMod val="65000"/>
                  <a:lumOff val="35000"/>
                </a:srgbClr>
              </a:solidFill>
              <a:latin typeface="微软雅黑" panose="020B0503020204020204" charset="-122"/>
              <a:ea typeface="微软雅黑" panose="020B0503020204020204" charset="-122"/>
              <a:cs typeface="微软雅黑" panose="020B0503020204020204" charset="-122"/>
              <a:sym typeface="Times New Roman" panose="02020603050405020304"/>
            </a:endParaRPr>
          </a:p>
          <a:p>
            <a:pPr lvl="0" indent="0" algn="ctr" defTabSz="457200" fontAlgn="auto">
              <a:lnSpc>
                <a:spcPct val="200000"/>
              </a:lnSpc>
              <a:defRPr/>
            </a:pPr>
            <a:r>
              <a:rPr lang="zh-CN" altLang="en-US" sz="3600" b="1" dirty="0">
                <a:solidFill>
                  <a:srgbClr val="000000">
                    <a:lumMod val="65000"/>
                    <a:lumOff val="35000"/>
                  </a:srgbClr>
                </a:solidFill>
                <a:latin typeface="微软雅黑" panose="020B0503020204020204" charset="-122"/>
                <a:ea typeface="微软雅黑" panose="020B0503020204020204" charset="-122"/>
                <a:cs typeface="微软雅黑" panose="020B0503020204020204" charset="-122"/>
                <a:sym typeface="Times New Roman" panose="02020603050405020304"/>
              </a:rPr>
              <a:t>思政一体化建设如何推进政治认同</a:t>
            </a:r>
            <a:endParaRPr lang="zh-CN" altLang="en-US" sz="3600" b="1" dirty="0">
              <a:solidFill>
                <a:srgbClr val="000000">
                  <a:lumMod val="65000"/>
                  <a:lumOff val="35000"/>
                </a:srgbClr>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cxnSp>
        <p:nvCxnSpPr>
          <p:cNvPr id="46" name="直接连接符 45"/>
          <p:cNvCxnSpPr/>
          <p:nvPr/>
        </p:nvCxnSpPr>
        <p:spPr>
          <a:xfrm flipH="1">
            <a:off x="1771651" y="3904967"/>
            <a:ext cx="2037016" cy="285"/>
          </a:xfrm>
          <a:prstGeom prst="line">
            <a:avLst/>
          </a:prstGeom>
          <a:ln w="38100" cap="rnd">
            <a:gradFill>
              <a:gsLst>
                <a:gs pos="0">
                  <a:schemeClr val="bg1"/>
                </a:gs>
                <a:gs pos="100000">
                  <a:srgbClr val="C9292A"/>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383335" y="3904967"/>
            <a:ext cx="2037016" cy="285"/>
          </a:xfrm>
          <a:prstGeom prst="line">
            <a:avLst/>
          </a:prstGeom>
          <a:ln w="38100" cap="rnd">
            <a:gradFill>
              <a:gsLst>
                <a:gs pos="0">
                  <a:schemeClr val="bg1"/>
                </a:gs>
                <a:gs pos="100000">
                  <a:srgbClr val="C9292A"/>
                </a:gs>
              </a:gsLst>
              <a:lin ang="0" scaled="0"/>
            </a:gradFill>
          </a:ln>
        </p:spPr>
        <p:style>
          <a:lnRef idx="1">
            <a:schemeClr val="accent1"/>
          </a:lnRef>
          <a:fillRef idx="0">
            <a:schemeClr val="accent1"/>
          </a:fillRef>
          <a:effectRef idx="0">
            <a:schemeClr val="accent1"/>
          </a:effectRef>
          <a:fontRef idx="minor">
            <a:schemeClr val="tx1"/>
          </a:fontRef>
        </p:style>
      </p:cxnSp>
      <p:sp>
        <p:nvSpPr>
          <p:cNvPr id="4" name="任意多边形: 形状 3"/>
          <p:cNvSpPr/>
          <p:nvPr/>
        </p:nvSpPr>
        <p:spPr>
          <a:xfrm>
            <a:off x="4681675" y="1819935"/>
            <a:ext cx="2785356" cy="1467632"/>
          </a:xfrm>
          <a:custGeom>
            <a:avLst/>
            <a:gdLst/>
            <a:ahLst/>
            <a:cxnLst/>
            <a:rect l="l" t="t" r="r" b="b"/>
            <a:pathLst>
              <a:path w="2785356" h="1467632">
                <a:moveTo>
                  <a:pt x="2428503" y="944761"/>
                </a:moveTo>
                <a:cubicBezTo>
                  <a:pt x="2406253" y="965870"/>
                  <a:pt x="2387141" y="985268"/>
                  <a:pt x="2371167" y="1002953"/>
                </a:cubicBezTo>
                <a:cubicBezTo>
                  <a:pt x="2361468" y="1013793"/>
                  <a:pt x="2354052" y="1022493"/>
                  <a:pt x="2348917" y="1029054"/>
                </a:cubicBezTo>
                <a:cubicBezTo>
                  <a:pt x="2343783" y="1035615"/>
                  <a:pt x="2339504" y="1041890"/>
                  <a:pt x="2336081" y="1047881"/>
                </a:cubicBezTo>
                <a:cubicBezTo>
                  <a:pt x="2332658" y="1053871"/>
                  <a:pt x="2330376" y="1059291"/>
                  <a:pt x="2329235" y="1064140"/>
                </a:cubicBezTo>
                <a:cubicBezTo>
                  <a:pt x="2328094" y="1068989"/>
                  <a:pt x="2329235" y="1072555"/>
                  <a:pt x="2332658" y="1074837"/>
                </a:cubicBezTo>
                <a:lnTo>
                  <a:pt x="2411388" y="1074837"/>
                </a:lnTo>
                <a:lnTo>
                  <a:pt x="2352340" y="1312739"/>
                </a:lnTo>
                <a:lnTo>
                  <a:pt x="1925315" y="1312739"/>
                </a:lnTo>
                <a:close/>
                <a:moveTo>
                  <a:pt x="979847" y="691456"/>
                </a:moveTo>
                <a:cubicBezTo>
                  <a:pt x="963873" y="691456"/>
                  <a:pt x="946758" y="698873"/>
                  <a:pt x="928502" y="713706"/>
                </a:cubicBezTo>
                <a:cubicBezTo>
                  <a:pt x="915950" y="722834"/>
                  <a:pt x="899406" y="734957"/>
                  <a:pt x="878867" y="750076"/>
                </a:cubicBezTo>
                <a:cubicBezTo>
                  <a:pt x="858329" y="765194"/>
                  <a:pt x="837648" y="780740"/>
                  <a:pt x="816825" y="796715"/>
                </a:cubicBezTo>
                <a:cubicBezTo>
                  <a:pt x="796001" y="812689"/>
                  <a:pt x="776604" y="827522"/>
                  <a:pt x="758633" y="841214"/>
                </a:cubicBezTo>
                <a:cubicBezTo>
                  <a:pt x="740662" y="854906"/>
                  <a:pt x="727968" y="865176"/>
                  <a:pt x="720552" y="872022"/>
                </a:cubicBezTo>
                <a:cubicBezTo>
                  <a:pt x="713135" y="878297"/>
                  <a:pt x="706146" y="884145"/>
                  <a:pt x="699585" y="889565"/>
                </a:cubicBezTo>
                <a:cubicBezTo>
                  <a:pt x="693025" y="894985"/>
                  <a:pt x="687319" y="900547"/>
                  <a:pt x="682470" y="906252"/>
                </a:cubicBezTo>
                <a:cubicBezTo>
                  <a:pt x="677621" y="911957"/>
                  <a:pt x="673770" y="918375"/>
                  <a:pt x="670917" y="925507"/>
                </a:cubicBezTo>
                <a:cubicBezTo>
                  <a:pt x="668065" y="932638"/>
                  <a:pt x="666353" y="941338"/>
                  <a:pt x="665783" y="951608"/>
                </a:cubicBezTo>
                <a:cubicBezTo>
                  <a:pt x="662360" y="989261"/>
                  <a:pt x="664071" y="1018642"/>
                  <a:pt x="670917" y="1039751"/>
                </a:cubicBezTo>
                <a:cubicBezTo>
                  <a:pt x="683469" y="1078546"/>
                  <a:pt x="713991" y="1097943"/>
                  <a:pt x="762484" y="1097943"/>
                </a:cubicBezTo>
                <a:cubicBezTo>
                  <a:pt x="795003" y="1097943"/>
                  <a:pt x="822815" y="1089670"/>
                  <a:pt x="845921" y="1073126"/>
                </a:cubicBezTo>
                <a:cubicBezTo>
                  <a:pt x="869026" y="1056581"/>
                  <a:pt x="888423" y="1035757"/>
                  <a:pt x="904112" y="1010655"/>
                </a:cubicBezTo>
                <a:cubicBezTo>
                  <a:pt x="919801" y="985553"/>
                  <a:pt x="932638" y="958168"/>
                  <a:pt x="942622" y="928502"/>
                </a:cubicBezTo>
                <a:cubicBezTo>
                  <a:pt x="952606" y="898836"/>
                  <a:pt x="961021" y="871166"/>
                  <a:pt x="967867" y="845493"/>
                </a:cubicBezTo>
                <a:lnTo>
                  <a:pt x="1000386" y="713706"/>
                </a:lnTo>
                <a:cubicBezTo>
                  <a:pt x="1001527" y="706289"/>
                  <a:pt x="1000100" y="700727"/>
                  <a:pt x="996107" y="697018"/>
                </a:cubicBezTo>
                <a:cubicBezTo>
                  <a:pt x="992113" y="693310"/>
                  <a:pt x="986693" y="691456"/>
                  <a:pt x="979847" y="691456"/>
                </a:cubicBezTo>
                <a:close/>
                <a:moveTo>
                  <a:pt x="1704677" y="106971"/>
                </a:moveTo>
                <a:cubicBezTo>
                  <a:pt x="1646486" y="162880"/>
                  <a:pt x="1593428" y="216793"/>
                  <a:pt x="1545506" y="268710"/>
                </a:cubicBezTo>
                <a:cubicBezTo>
                  <a:pt x="1516980" y="299517"/>
                  <a:pt x="1493875" y="325333"/>
                  <a:pt x="1476189" y="346156"/>
                </a:cubicBezTo>
                <a:cubicBezTo>
                  <a:pt x="1458503" y="366980"/>
                  <a:pt x="1441959" y="388231"/>
                  <a:pt x="1426555" y="409910"/>
                </a:cubicBezTo>
                <a:cubicBezTo>
                  <a:pt x="1411151" y="431590"/>
                  <a:pt x="1397602" y="452556"/>
                  <a:pt x="1385906" y="472809"/>
                </a:cubicBezTo>
                <a:cubicBezTo>
                  <a:pt x="1374211" y="493062"/>
                  <a:pt x="1366366" y="511175"/>
                  <a:pt x="1362373" y="527150"/>
                </a:cubicBezTo>
                <a:cubicBezTo>
                  <a:pt x="1361232" y="530573"/>
                  <a:pt x="1360233" y="533996"/>
                  <a:pt x="1359378" y="537419"/>
                </a:cubicBezTo>
                <a:cubicBezTo>
                  <a:pt x="1358522" y="540842"/>
                  <a:pt x="1357523" y="543980"/>
                  <a:pt x="1356383" y="546832"/>
                </a:cubicBezTo>
                <a:cubicBezTo>
                  <a:pt x="1355241" y="552537"/>
                  <a:pt x="1353958" y="558100"/>
                  <a:pt x="1352532" y="563520"/>
                </a:cubicBezTo>
                <a:cubicBezTo>
                  <a:pt x="1351105" y="568939"/>
                  <a:pt x="1349822" y="574787"/>
                  <a:pt x="1348681" y="581063"/>
                </a:cubicBezTo>
                <a:lnTo>
                  <a:pt x="1293056" y="806128"/>
                </a:lnTo>
                <a:cubicBezTo>
                  <a:pt x="1274800" y="880865"/>
                  <a:pt x="1248984" y="950466"/>
                  <a:pt x="1215610" y="1014934"/>
                </a:cubicBezTo>
                <a:cubicBezTo>
                  <a:pt x="1182235" y="1079401"/>
                  <a:pt x="1141301" y="1135454"/>
                  <a:pt x="1092808" y="1183091"/>
                </a:cubicBezTo>
                <a:cubicBezTo>
                  <a:pt x="1044315" y="1230728"/>
                  <a:pt x="988120" y="1268097"/>
                  <a:pt x="924223" y="1295196"/>
                </a:cubicBezTo>
                <a:cubicBezTo>
                  <a:pt x="860326" y="1322295"/>
                  <a:pt x="788157" y="1335845"/>
                  <a:pt x="707715" y="1335845"/>
                </a:cubicBezTo>
                <a:cubicBezTo>
                  <a:pt x="655799" y="1335845"/>
                  <a:pt x="607021" y="1329426"/>
                  <a:pt x="561380" y="1316590"/>
                </a:cubicBezTo>
                <a:cubicBezTo>
                  <a:pt x="515739" y="1303753"/>
                  <a:pt x="474092" y="1278509"/>
                  <a:pt x="436439" y="1240855"/>
                </a:cubicBezTo>
                <a:cubicBezTo>
                  <a:pt x="428452" y="1232868"/>
                  <a:pt x="418896" y="1227305"/>
                  <a:pt x="407771" y="1224168"/>
                </a:cubicBezTo>
                <a:cubicBezTo>
                  <a:pt x="396646" y="1221030"/>
                  <a:pt x="383667" y="1219461"/>
                  <a:pt x="368834" y="1219461"/>
                </a:cubicBezTo>
                <a:cubicBezTo>
                  <a:pt x="352289" y="1219461"/>
                  <a:pt x="334318" y="1221458"/>
                  <a:pt x="314921" y="1225451"/>
                </a:cubicBezTo>
                <a:cubicBezTo>
                  <a:pt x="295523" y="1229445"/>
                  <a:pt x="275698" y="1234722"/>
                  <a:pt x="255445" y="1241283"/>
                </a:cubicBezTo>
                <a:cubicBezTo>
                  <a:pt x="235192" y="1247844"/>
                  <a:pt x="214796" y="1255260"/>
                  <a:pt x="194258" y="1263533"/>
                </a:cubicBezTo>
                <a:cubicBezTo>
                  <a:pt x="173720" y="1271805"/>
                  <a:pt x="153752" y="1280220"/>
                  <a:pt x="134355" y="1288778"/>
                </a:cubicBezTo>
                <a:cubicBezTo>
                  <a:pt x="90426" y="1309316"/>
                  <a:pt x="45641" y="1332707"/>
                  <a:pt x="0" y="1358950"/>
                </a:cubicBezTo>
                <a:close/>
                <a:moveTo>
                  <a:pt x="1020924" y="46212"/>
                </a:moveTo>
                <a:cubicBezTo>
                  <a:pt x="1064283" y="46212"/>
                  <a:pt x="1105074" y="50918"/>
                  <a:pt x="1143298" y="60332"/>
                </a:cubicBezTo>
                <a:cubicBezTo>
                  <a:pt x="1181522" y="69745"/>
                  <a:pt x="1215752" y="84436"/>
                  <a:pt x="1245989" y="104403"/>
                </a:cubicBezTo>
                <a:cubicBezTo>
                  <a:pt x="1276226" y="124371"/>
                  <a:pt x="1301756" y="150044"/>
                  <a:pt x="1322580" y="181422"/>
                </a:cubicBezTo>
                <a:cubicBezTo>
                  <a:pt x="1343404" y="212800"/>
                  <a:pt x="1358094" y="250453"/>
                  <a:pt x="1366652" y="294383"/>
                </a:cubicBezTo>
                <a:lnTo>
                  <a:pt x="931925" y="613582"/>
                </a:lnTo>
                <a:cubicBezTo>
                  <a:pt x="932495" y="613011"/>
                  <a:pt x="938486" y="608162"/>
                  <a:pt x="949896" y="599034"/>
                </a:cubicBezTo>
                <a:cubicBezTo>
                  <a:pt x="961306" y="589906"/>
                  <a:pt x="974285" y="578353"/>
                  <a:pt x="988833" y="564375"/>
                </a:cubicBezTo>
                <a:cubicBezTo>
                  <a:pt x="1003381" y="550398"/>
                  <a:pt x="1017358" y="534852"/>
                  <a:pt x="1030765" y="517736"/>
                </a:cubicBezTo>
                <a:cubicBezTo>
                  <a:pt x="1044172" y="500621"/>
                  <a:pt x="1053443" y="483791"/>
                  <a:pt x="1058577" y="467246"/>
                </a:cubicBezTo>
                <a:cubicBezTo>
                  <a:pt x="1066564" y="413619"/>
                  <a:pt x="1065994" y="372542"/>
                  <a:pt x="1056866" y="344017"/>
                </a:cubicBezTo>
                <a:cubicBezTo>
                  <a:pt x="1044885" y="304081"/>
                  <a:pt x="1014648" y="284113"/>
                  <a:pt x="966155" y="284113"/>
                </a:cubicBezTo>
                <a:cubicBezTo>
                  <a:pt x="934777" y="284113"/>
                  <a:pt x="907821" y="291815"/>
                  <a:pt x="885286" y="307219"/>
                </a:cubicBezTo>
                <a:cubicBezTo>
                  <a:pt x="862751" y="322623"/>
                  <a:pt x="843496" y="342163"/>
                  <a:pt x="827522" y="365839"/>
                </a:cubicBezTo>
                <a:cubicBezTo>
                  <a:pt x="811548" y="389515"/>
                  <a:pt x="798569" y="415473"/>
                  <a:pt x="788585" y="443713"/>
                </a:cubicBezTo>
                <a:cubicBezTo>
                  <a:pt x="778601" y="471953"/>
                  <a:pt x="770186" y="498910"/>
                  <a:pt x="763340" y="524582"/>
                </a:cubicBezTo>
                <a:lnTo>
                  <a:pt x="699158" y="784734"/>
                </a:lnTo>
                <a:lnTo>
                  <a:pt x="354286" y="1038039"/>
                </a:lnTo>
                <a:cubicBezTo>
                  <a:pt x="353715" y="1035757"/>
                  <a:pt x="353430" y="1031764"/>
                  <a:pt x="353430" y="1026059"/>
                </a:cubicBezTo>
                <a:cubicBezTo>
                  <a:pt x="349436" y="961021"/>
                  <a:pt x="357709" y="886570"/>
                  <a:pt x="378247" y="802705"/>
                </a:cubicBezTo>
                <a:lnTo>
                  <a:pt x="434727" y="575928"/>
                </a:lnTo>
                <a:cubicBezTo>
                  <a:pt x="452983" y="501192"/>
                  <a:pt x="478799" y="431447"/>
                  <a:pt x="512174" y="366694"/>
                </a:cubicBezTo>
                <a:cubicBezTo>
                  <a:pt x="545548" y="301942"/>
                  <a:pt x="586482" y="245889"/>
                  <a:pt x="634975" y="198537"/>
                </a:cubicBezTo>
                <a:cubicBezTo>
                  <a:pt x="683469" y="151185"/>
                  <a:pt x="739806" y="113959"/>
                  <a:pt x="803988" y="86860"/>
                </a:cubicBezTo>
                <a:cubicBezTo>
                  <a:pt x="868170" y="59761"/>
                  <a:pt x="940482" y="46212"/>
                  <a:pt x="1020924" y="46212"/>
                </a:cubicBezTo>
                <a:close/>
                <a:moveTo>
                  <a:pt x="2190601" y="38510"/>
                </a:moveTo>
                <a:cubicBezTo>
                  <a:pt x="2216274" y="38510"/>
                  <a:pt x="2243944" y="39936"/>
                  <a:pt x="2273610" y="42789"/>
                </a:cubicBezTo>
                <a:cubicBezTo>
                  <a:pt x="2303276" y="45641"/>
                  <a:pt x="2332372" y="51061"/>
                  <a:pt x="2360898" y="59048"/>
                </a:cubicBezTo>
                <a:cubicBezTo>
                  <a:pt x="2389423" y="67035"/>
                  <a:pt x="2416237" y="78017"/>
                  <a:pt x="2441340" y="91995"/>
                </a:cubicBezTo>
                <a:cubicBezTo>
                  <a:pt x="2466442" y="105972"/>
                  <a:pt x="2487836" y="123801"/>
                  <a:pt x="2505522" y="145480"/>
                </a:cubicBezTo>
                <a:lnTo>
                  <a:pt x="2056247" y="475804"/>
                </a:lnTo>
                <a:cubicBezTo>
                  <a:pt x="2061381" y="471240"/>
                  <a:pt x="2069226" y="464394"/>
                  <a:pt x="2079780" y="455266"/>
                </a:cubicBezTo>
                <a:cubicBezTo>
                  <a:pt x="2090334" y="446138"/>
                  <a:pt x="2101602" y="435868"/>
                  <a:pt x="2113583" y="424458"/>
                </a:cubicBezTo>
                <a:cubicBezTo>
                  <a:pt x="2125563" y="413048"/>
                  <a:pt x="2137544" y="401067"/>
                  <a:pt x="2149525" y="388516"/>
                </a:cubicBezTo>
                <a:cubicBezTo>
                  <a:pt x="2161505" y="375965"/>
                  <a:pt x="2171632" y="363699"/>
                  <a:pt x="2179904" y="351719"/>
                </a:cubicBezTo>
                <a:cubicBezTo>
                  <a:pt x="2188176" y="339738"/>
                  <a:pt x="2194024" y="328613"/>
                  <a:pt x="2197447" y="318344"/>
                </a:cubicBezTo>
                <a:cubicBezTo>
                  <a:pt x="2200870" y="308075"/>
                  <a:pt x="2200300" y="299802"/>
                  <a:pt x="2195736" y="293527"/>
                </a:cubicBezTo>
                <a:cubicBezTo>
                  <a:pt x="2184896" y="287251"/>
                  <a:pt x="2174056" y="282972"/>
                  <a:pt x="2163217" y="280690"/>
                </a:cubicBezTo>
                <a:cubicBezTo>
                  <a:pt x="2152377" y="278408"/>
                  <a:pt x="2140682" y="277267"/>
                  <a:pt x="2128131" y="277267"/>
                </a:cubicBezTo>
                <a:cubicBezTo>
                  <a:pt x="2102458" y="277267"/>
                  <a:pt x="2079067" y="282830"/>
                  <a:pt x="2057958" y="293955"/>
                </a:cubicBezTo>
                <a:cubicBezTo>
                  <a:pt x="2036849" y="305080"/>
                  <a:pt x="2018023" y="319627"/>
                  <a:pt x="2001478" y="337598"/>
                </a:cubicBezTo>
                <a:cubicBezTo>
                  <a:pt x="1984933" y="355569"/>
                  <a:pt x="1970956" y="375822"/>
                  <a:pt x="1959546" y="398358"/>
                </a:cubicBezTo>
                <a:cubicBezTo>
                  <a:pt x="1948136" y="420893"/>
                  <a:pt x="1939863" y="443285"/>
                  <a:pt x="1934728" y="465535"/>
                </a:cubicBezTo>
                <a:lnTo>
                  <a:pt x="1933873" y="471525"/>
                </a:lnTo>
                <a:lnTo>
                  <a:pt x="1617241" y="471525"/>
                </a:lnTo>
                <a:lnTo>
                  <a:pt x="1619808" y="461256"/>
                </a:lnTo>
                <a:cubicBezTo>
                  <a:pt x="1635783" y="397930"/>
                  <a:pt x="1662596" y="340308"/>
                  <a:pt x="1700250" y="288392"/>
                </a:cubicBezTo>
                <a:cubicBezTo>
                  <a:pt x="1737903" y="236476"/>
                  <a:pt x="1782403" y="191976"/>
                  <a:pt x="1833749" y="154893"/>
                </a:cubicBezTo>
                <a:cubicBezTo>
                  <a:pt x="1885094" y="117810"/>
                  <a:pt x="1941432" y="89142"/>
                  <a:pt x="2002762" y="68889"/>
                </a:cubicBezTo>
                <a:cubicBezTo>
                  <a:pt x="2064091" y="48636"/>
                  <a:pt x="2126704" y="38510"/>
                  <a:pt x="2190601" y="38510"/>
                </a:cubicBezTo>
                <a:close/>
                <a:moveTo>
                  <a:pt x="2785356" y="0"/>
                </a:moveTo>
                <a:cubicBezTo>
                  <a:pt x="2780221" y="4565"/>
                  <a:pt x="2767099" y="17686"/>
                  <a:pt x="2745991" y="39365"/>
                </a:cubicBezTo>
                <a:cubicBezTo>
                  <a:pt x="2724882" y="61045"/>
                  <a:pt x="2701634" y="88714"/>
                  <a:pt x="2676246" y="122374"/>
                </a:cubicBezTo>
                <a:cubicBezTo>
                  <a:pt x="2650858" y="156034"/>
                  <a:pt x="2626326" y="194544"/>
                  <a:pt x="2602651" y="237902"/>
                </a:cubicBezTo>
                <a:cubicBezTo>
                  <a:pt x="2578974" y="281261"/>
                  <a:pt x="2562002" y="326616"/>
                  <a:pt x="2551733" y="373968"/>
                </a:cubicBezTo>
                <a:cubicBezTo>
                  <a:pt x="2543175" y="409910"/>
                  <a:pt x="2532906" y="442287"/>
                  <a:pt x="2520925" y="471097"/>
                </a:cubicBezTo>
                <a:cubicBezTo>
                  <a:pt x="2508945" y="499908"/>
                  <a:pt x="2494967" y="527150"/>
                  <a:pt x="2478993" y="552823"/>
                </a:cubicBezTo>
                <a:cubicBezTo>
                  <a:pt x="2463019" y="578495"/>
                  <a:pt x="2444620" y="603170"/>
                  <a:pt x="2423796" y="626846"/>
                </a:cubicBezTo>
                <a:cubicBezTo>
                  <a:pt x="2402973" y="650522"/>
                  <a:pt x="2379725" y="674911"/>
                  <a:pt x="2354052" y="700014"/>
                </a:cubicBezTo>
                <a:cubicBezTo>
                  <a:pt x="2327808" y="725686"/>
                  <a:pt x="2294291" y="755495"/>
                  <a:pt x="2253500" y="789441"/>
                </a:cubicBezTo>
                <a:cubicBezTo>
                  <a:pt x="2212708" y="823386"/>
                  <a:pt x="2165214" y="861753"/>
                  <a:pt x="2111015" y="904541"/>
                </a:cubicBezTo>
                <a:lnTo>
                  <a:pt x="1915046" y="1074837"/>
                </a:lnTo>
                <a:lnTo>
                  <a:pt x="2168351" y="1074837"/>
                </a:lnTo>
                <a:lnTo>
                  <a:pt x="1631789" y="1467632"/>
                </a:lnTo>
                <a:cubicBezTo>
                  <a:pt x="1636353" y="1463638"/>
                  <a:pt x="1643342" y="1457363"/>
                  <a:pt x="1652755" y="1448805"/>
                </a:cubicBezTo>
                <a:cubicBezTo>
                  <a:pt x="1662168" y="1440247"/>
                  <a:pt x="1672295" y="1430549"/>
                  <a:pt x="1683135" y="1419709"/>
                </a:cubicBezTo>
                <a:cubicBezTo>
                  <a:pt x="1693974" y="1408869"/>
                  <a:pt x="1704671" y="1397745"/>
                  <a:pt x="1715226" y="1386334"/>
                </a:cubicBezTo>
                <a:cubicBezTo>
                  <a:pt x="1725780" y="1374924"/>
                  <a:pt x="1734623" y="1364227"/>
                  <a:pt x="1741754" y="1354243"/>
                </a:cubicBezTo>
                <a:cubicBezTo>
                  <a:pt x="1748886" y="1344259"/>
                  <a:pt x="1753592" y="1335417"/>
                  <a:pt x="1755874" y="1327715"/>
                </a:cubicBezTo>
                <a:cubicBezTo>
                  <a:pt x="1758156" y="1320013"/>
                  <a:pt x="1756445" y="1315021"/>
                  <a:pt x="1750740" y="1312739"/>
                </a:cubicBezTo>
                <a:lnTo>
                  <a:pt x="1435819" y="1312739"/>
                </a:lnTo>
                <a:lnTo>
                  <a:pt x="1485454" y="1112491"/>
                </a:lnTo>
                <a:lnTo>
                  <a:pt x="2005757" y="692312"/>
                </a:lnTo>
                <a:cubicBezTo>
                  <a:pt x="2022872" y="677479"/>
                  <a:pt x="2043410" y="658937"/>
                  <a:pt x="2067372" y="636687"/>
                </a:cubicBezTo>
                <a:cubicBezTo>
                  <a:pt x="2091333" y="614437"/>
                  <a:pt x="2114438" y="590619"/>
                  <a:pt x="2136688" y="565231"/>
                </a:cubicBezTo>
                <a:cubicBezTo>
                  <a:pt x="2158938" y="539843"/>
                  <a:pt x="2178478" y="513885"/>
                  <a:pt x="2195308" y="487357"/>
                </a:cubicBezTo>
                <a:cubicBezTo>
                  <a:pt x="2212138" y="460828"/>
                  <a:pt x="2222264" y="435298"/>
                  <a:pt x="2225687" y="41076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latin typeface="Times New Roman" panose="02020603050405020304"/>
              <a:ea typeface="汉仪秦川飞影W"/>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500" fill="hold"/>
                                        <p:tgtEl>
                                          <p:spTgt spid="41"/>
                                        </p:tgtEl>
                                        <p:attrNameLst>
                                          <p:attrName>ppt_x</p:attrName>
                                        </p:attrNameLst>
                                      </p:cBhvr>
                                      <p:tavLst>
                                        <p:tav tm="0">
                                          <p:val>
                                            <p:strVal val="#ppt_x"/>
                                          </p:val>
                                        </p:tav>
                                        <p:tav tm="100000">
                                          <p:val>
                                            <p:strVal val="#ppt_x"/>
                                          </p:val>
                                        </p:tav>
                                      </p:tavLst>
                                    </p:anim>
                                    <p:anim calcmode="lin" valueType="num">
                                      <p:cBhvr additive="base">
                                        <p:cTn id="8" dur="1500" fill="hold"/>
                                        <p:tgtEl>
                                          <p:spTgt spid="41"/>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2" presetClass="entr" presetSubtype="2"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right)">
                                      <p:cBhvr>
                                        <p:cTn id="12" dur="500"/>
                                        <p:tgtEl>
                                          <p:spTgt spid="46"/>
                                        </p:tgtEl>
                                      </p:cBhvr>
                                    </p:animEffect>
                                  </p:childTnLst>
                                </p:cTn>
                              </p:par>
                              <p:par>
                                <p:cTn id="13" presetID="22" presetClass="entr" presetSubtype="8"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84818" y="255478"/>
            <a:ext cx="8376451" cy="523240"/>
            <a:chOff x="303867" y="255476"/>
            <a:chExt cx="8376451" cy="523240"/>
          </a:xfrm>
        </p:grpSpPr>
        <p:sp>
          <p:nvSpPr>
            <p:cNvPr id="5" name="矩形 4"/>
            <p:cNvSpPr/>
            <p:nvPr/>
          </p:nvSpPr>
          <p:spPr>
            <a:xfrm>
              <a:off x="877438" y="318341"/>
              <a:ext cx="7802880" cy="460375"/>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基于“两个结合”谈谈思政一体化建设如何推进政治认同</a:t>
              </a:r>
              <a:endPar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303867" y="255476"/>
              <a:ext cx="523221" cy="523220"/>
              <a:chOff x="465792" y="255476"/>
              <a:chExt cx="523221" cy="523220"/>
            </a:xfrm>
          </p:grpSpPr>
          <p:sp>
            <p:nvSpPr>
              <p:cNvPr id="7" name="矩形: 对角圆角 4"/>
              <p:cNvSpPr/>
              <p:nvPr/>
            </p:nvSpPr>
            <p:spPr>
              <a:xfrm>
                <a:off x="465792" y="255476"/>
                <a:ext cx="523221" cy="523220"/>
              </a:xfrm>
              <a:prstGeom prst="round2DiagRect">
                <a:avLst>
                  <a:gd name="adj1" fmla="val 36692"/>
                  <a:gd name="adj2" fmla="val 0"/>
                </a:avLst>
              </a:prstGeom>
              <a:solidFill>
                <a:srgbClr val="C9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a:ea typeface="汉仪秦川飞影W"/>
                  <a:sym typeface="Times New Roman" panose="02020603050405020304"/>
                </a:endParaRPr>
              </a:p>
            </p:txBody>
          </p:sp>
          <p:sp>
            <p:nvSpPr>
              <p:cNvPr id="8" name="椭圆 7"/>
              <p:cNvSpPr/>
              <p:nvPr/>
            </p:nvSpPr>
            <p:spPr>
              <a:xfrm>
                <a:off x="541375" y="331059"/>
                <a:ext cx="372055" cy="372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sp>
            <p:nvSpPr>
              <p:cNvPr id="9" name="椭圆 8"/>
              <p:cNvSpPr/>
              <p:nvPr/>
            </p:nvSpPr>
            <p:spPr>
              <a:xfrm>
                <a:off x="621160" y="410844"/>
                <a:ext cx="212484" cy="212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grpSp>
      </p:grpSp>
      <p:sp>
        <p:nvSpPr>
          <p:cNvPr id="11" name="文本框 10"/>
          <p:cNvSpPr txBox="1"/>
          <p:nvPr/>
        </p:nvSpPr>
        <p:spPr>
          <a:xfrm>
            <a:off x="440055" y="1120140"/>
            <a:ext cx="11439525" cy="460375"/>
          </a:xfrm>
          <a:prstGeom prst="rect">
            <a:avLst/>
          </a:prstGeom>
          <a:noFill/>
        </p:spPr>
        <p:txBody>
          <a:bodyPr wrap="square" rtlCol="0" anchor="t">
            <a:spAutoFit/>
          </a:bodyPr>
          <a:p>
            <a:r>
              <a:rPr lang="zh-CN" altLang="en-US" sz="2400"/>
              <a:t>政治认同核心素养细化为</a:t>
            </a:r>
            <a:r>
              <a:rPr lang="zh-CN" altLang="en-US" sz="2400" b="1">
                <a:solidFill>
                  <a:srgbClr val="C00000"/>
                </a:solidFill>
              </a:rPr>
              <a:t>政治方向、价值取向、家国情怀</a:t>
            </a:r>
            <a:r>
              <a:rPr lang="zh-CN" altLang="en-US" sz="2400"/>
              <a:t>三个主要表现方面</a:t>
            </a:r>
            <a:endParaRPr lang="zh-CN" altLang="en-US" sz="2400"/>
          </a:p>
        </p:txBody>
      </p:sp>
      <p:sp>
        <p:nvSpPr>
          <p:cNvPr id="12" name="文本框 11"/>
          <p:cNvSpPr txBox="1"/>
          <p:nvPr/>
        </p:nvSpPr>
        <p:spPr>
          <a:xfrm>
            <a:off x="910590" y="2077085"/>
            <a:ext cx="10511790" cy="2306955"/>
          </a:xfrm>
          <a:prstGeom prst="rect">
            <a:avLst/>
          </a:prstGeom>
          <a:noFill/>
        </p:spPr>
        <p:txBody>
          <a:bodyPr wrap="square" rtlCol="0">
            <a:spAutoFit/>
          </a:bodyPr>
          <a:p>
            <a:pPr indent="0" fontAlgn="auto">
              <a:lnSpc>
                <a:spcPct val="150000"/>
              </a:lnSpc>
            </a:pPr>
            <a:r>
              <a:rPr lang="zh-CN" altLang="en-US" sz="2400" b="1">
                <a:latin typeface="宋体" panose="02010600030101010101" pitchFamily="2" charset="-122"/>
                <a:ea typeface="宋体" panose="02010600030101010101" pitchFamily="2" charset="-122"/>
                <a:cs typeface="宋体" panose="02010600030101010101" pitchFamily="2" charset="-122"/>
              </a:rPr>
              <a:t>1． 认同党的领导，争做社会主义接班人</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zh-CN" altLang="en-US" sz="2400" b="1">
                <a:latin typeface="宋体" panose="02010600030101010101" pitchFamily="2" charset="-122"/>
                <a:ea typeface="宋体" panose="02010600030101010101" pitchFamily="2" charset="-122"/>
                <a:cs typeface="宋体" panose="02010600030101010101" pitchFamily="2" charset="-122"/>
              </a:rPr>
              <a:t>2． 认同中国特色社会主义制度，领会社会主义制度优势性</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zh-CN" altLang="en-US" sz="2400" b="1">
                <a:latin typeface="宋体" panose="02010600030101010101" pitchFamily="2" charset="-122"/>
                <a:ea typeface="宋体" panose="02010600030101010101" pitchFamily="2" charset="-122"/>
                <a:cs typeface="宋体" panose="02010600030101010101" pitchFamily="2" charset="-122"/>
              </a:rPr>
              <a:t>3． 认同中国特色社会主义理论，积极投身社会主义建设伟大实践</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zh-CN" altLang="en-US" sz="2400" b="1">
                <a:latin typeface="宋体" panose="02010600030101010101" pitchFamily="2" charset="-122"/>
                <a:ea typeface="宋体" panose="02010600030101010101" pitchFamily="2" charset="-122"/>
                <a:cs typeface="宋体" panose="02010600030101010101" pitchFamily="2" charset="-122"/>
              </a:rPr>
              <a:t>4． 认同社会主义核心价值观，坚定中国特色社会主义文化自信</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84818" y="255478"/>
            <a:ext cx="8376451" cy="523240"/>
            <a:chOff x="303867" y="255476"/>
            <a:chExt cx="8376451" cy="523240"/>
          </a:xfrm>
        </p:grpSpPr>
        <p:sp>
          <p:nvSpPr>
            <p:cNvPr id="5" name="矩形 4"/>
            <p:cNvSpPr/>
            <p:nvPr/>
          </p:nvSpPr>
          <p:spPr>
            <a:xfrm>
              <a:off x="877438" y="318341"/>
              <a:ext cx="7802880" cy="460375"/>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基于“两个结合”谈谈思政一体化建设如何推进政治认同</a:t>
              </a:r>
              <a:endPar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303867" y="255476"/>
              <a:ext cx="523221" cy="523220"/>
              <a:chOff x="465792" y="255476"/>
              <a:chExt cx="523221" cy="523220"/>
            </a:xfrm>
          </p:grpSpPr>
          <p:sp>
            <p:nvSpPr>
              <p:cNvPr id="7" name="矩形: 对角圆角 4"/>
              <p:cNvSpPr/>
              <p:nvPr/>
            </p:nvSpPr>
            <p:spPr>
              <a:xfrm>
                <a:off x="465792" y="255476"/>
                <a:ext cx="523221" cy="523220"/>
              </a:xfrm>
              <a:prstGeom prst="round2DiagRect">
                <a:avLst>
                  <a:gd name="adj1" fmla="val 36692"/>
                  <a:gd name="adj2" fmla="val 0"/>
                </a:avLst>
              </a:prstGeom>
              <a:solidFill>
                <a:srgbClr val="C9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a:ea typeface="汉仪秦川飞影W"/>
                  <a:sym typeface="Times New Roman" panose="02020603050405020304"/>
                </a:endParaRPr>
              </a:p>
            </p:txBody>
          </p:sp>
          <p:sp>
            <p:nvSpPr>
              <p:cNvPr id="8" name="椭圆 7"/>
              <p:cNvSpPr/>
              <p:nvPr/>
            </p:nvSpPr>
            <p:spPr>
              <a:xfrm>
                <a:off x="541375" y="331059"/>
                <a:ext cx="372055" cy="372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sp>
            <p:nvSpPr>
              <p:cNvPr id="9" name="椭圆 8"/>
              <p:cNvSpPr/>
              <p:nvPr/>
            </p:nvSpPr>
            <p:spPr>
              <a:xfrm>
                <a:off x="621160" y="410844"/>
                <a:ext cx="212484" cy="212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grpSp>
      </p:grpSp>
      <p:sp>
        <p:nvSpPr>
          <p:cNvPr id="11" name="文本框 10"/>
          <p:cNvSpPr txBox="1"/>
          <p:nvPr/>
        </p:nvSpPr>
        <p:spPr>
          <a:xfrm>
            <a:off x="440055" y="1120140"/>
            <a:ext cx="11439525" cy="460375"/>
          </a:xfrm>
          <a:prstGeom prst="rect">
            <a:avLst/>
          </a:prstGeom>
          <a:noFill/>
        </p:spPr>
        <p:txBody>
          <a:bodyPr wrap="square" rtlCol="0" anchor="t">
            <a:spAutoFit/>
          </a:bodyPr>
          <a:p>
            <a:r>
              <a:rPr lang="en-US" altLang="zh-CN" sz="2400" b="1"/>
              <a:t>1.</a:t>
            </a:r>
            <a:r>
              <a:rPr lang="zh-CN" altLang="en-US" sz="2400" b="1"/>
              <a:t>注重思政课一体化建设横向贯通教学</a:t>
            </a:r>
            <a:endParaRPr lang="zh-CN" altLang="en-US" sz="2400" b="1"/>
          </a:p>
        </p:txBody>
      </p:sp>
      <p:sp>
        <p:nvSpPr>
          <p:cNvPr id="2" name="文本框 1"/>
          <p:cNvSpPr txBox="1"/>
          <p:nvPr/>
        </p:nvSpPr>
        <p:spPr>
          <a:xfrm>
            <a:off x="652780" y="1768475"/>
            <a:ext cx="11226800" cy="1420495"/>
          </a:xfrm>
          <a:prstGeom prst="rect">
            <a:avLst/>
          </a:prstGeom>
          <a:noFill/>
        </p:spPr>
        <p:txBody>
          <a:bodyPr wrap="square" rtlCol="0" anchor="t">
            <a:spAutoFit/>
          </a:bodyPr>
          <a:p>
            <a:pPr indent="457200" fontAlgn="auto">
              <a:lnSpc>
                <a:spcPct val="120000"/>
              </a:lnSpc>
            </a:pPr>
            <a:r>
              <a:rPr lang="zh-CN" altLang="en-US" sz="2400">
                <a:latin typeface="楷体" panose="02010609060101010101" charset="-122"/>
                <a:ea typeface="楷体" panose="02010609060101010101" charset="-122"/>
                <a:cs typeface="楷体" panose="02010609060101010101" charset="-122"/>
              </a:rPr>
              <a:t>总体框架就是在思政课一体化建设过程中,构建“种子课程”“固本课程”和“拓展课程”。通过三类课程的推进,形成全面覆盖、类型丰富、相互支撑的课程体系,使各类课程与思政课同向同行,产生协同效应。</a:t>
            </a:r>
            <a:endParaRPr lang="zh-CN" altLang="en-US" sz="2400">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nvPicPr>
        <p:blipFill>
          <a:blip r:embed="rId1"/>
          <a:stretch>
            <a:fillRect/>
          </a:stretch>
        </p:blipFill>
        <p:spPr>
          <a:xfrm>
            <a:off x="1577340" y="3399790"/>
            <a:ext cx="8797290" cy="254571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84818" y="255478"/>
            <a:ext cx="8376451" cy="523240"/>
            <a:chOff x="303867" y="255476"/>
            <a:chExt cx="8376451" cy="523240"/>
          </a:xfrm>
        </p:grpSpPr>
        <p:sp>
          <p:nvSpPr>
            <p:cNvPr id="5" name="矩形 4"/>
            <p:cNvSpPr/>
            <p:nvPr/>
          </p:nvSpPr>
          <p:spPr>
            <a:xfrm>
              <a:off x="877438" y="318341"/>
              <a:ext cx="7802880" cy="460375"/>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基于“两个结合”谈谈思政一体化建设如何推进政治认同</a:t>
              </a:r>
              <a:endPar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303867" y="255476"/>
              <a:ext cx="523221" cy="523220"/>
              <a:chOff x="465792" y="255476"/>
              <a:chExt cx="523221" cy="523220"/>
            </a:xfrm>
          </p:grpSpPr>
          <p:sp>
            <p:nvSpPr>
              <p:cNvPr id="7" name="矩形: 对角圆角 4"/>
              <p:cNvSpPr/>
              <p:nvPr/>
            </p:nvSpPr>
            <p:spPr>
              <a:xfrm>
                <a:off x="465792" y="255476"/>
                <a:ext cx="523221" cy="523220"/>
              </a:xfrm>
              <a:prstGeom prst="round2DiagRect">
                <a:avLst>
                  <a:gd name="adj1" fmla="val 36692"/>
                  <a:gd name="adj2" fmla="val 0"/>
                </a:avLst>
              </a:prstGeom>
              <a:solidFill>
                <a:srgbClr val="C9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a:ea typeface="汉仪秦川飞影W"/>
                  <a:sym typeface="Times New Roman" panose="02020603050405020304"/>
                </a:endParaRPr>
              </a:p>
            </p:txBody>
          </p:sp>
          <p:sp>
            <p:nvSpPr>
              <p:cNvPr id="8" name="椭圆 7"/>
              <p:cNvSpPr/>
              <p:nvPr/>
            </p:nvSpPr>
            <p:spPr>
              <a:xfrm>
                <a:off x="541375" y="331059"/>
                <a:ext cx="372055" cy="372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sp>
            <p:nvSpPr>
              <p:cNvPr id="9" name="椭圆 8"/>
              <p:cNvSpPr/>
              <p:nvPr/>
            </p:nvSpPr>
            <p:spPr>
              <a:xfrm>
                <a:off x="621160" y="410844"/>
                <a:ext cx="212484" cy="212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grpSp>
      </p:grpSp>
      <p:sp>
        <p:nvSpPr>
          <p:cNvPr id="11" name="文本框 10"/>
          <p:cNvSpPr txBox="1"/>
          <p:nvPr/>
        </p:nvSpPr>
        <p:spPr>
          <a:xfrm>
            <a:off x="440055" y="1120140"/>
            <a:ext cx="11439525" cy="460375"/>
          </a:xfrm>
          <a:prstGeom prst="rect">
            <a:avLst/>
          </a:prstGeom>
          <a:noFill/>
        </p:spPr>
        <p:txBody>
          <a:bodyPr wrap="square" rtlCol="0" anchor="t">
            <a:spAutoFit/>
          </a:bodyPr>
          <a:p>
            <a:r>
              <a:rPr lang="en-US" altLang="zh-CN" sz="2400" b="1"/>
              <a:t>1.</a:t>
            </a:r>
            <a:r>
              <a:rPr lang="zh-CN" altLang="en-US" sz="2400" b="1"/>
              <a:t>注重思政课一体化建设横向贯通教学</a:t>
            </a:r>
            <a:endParaRPr lang="zh-CN" altLang="en-US" sz="2400" b="1"/>
          </a:p>
        </p:txBody>
      </p:sp>
      <p:sp>
        <p:nvSpPr>
          <p:cNvPr id="2" name="文本框 1"/>
          <p:cNvSpPr txBox="1"/>
          <p:nvPr/>
        </p:nvSpPr>
        <p:spPr>
          <a:xfrm>
            <a:off x="360680" y="1680845"/>
            <a:ext cx="11226800" cy="534035"/>
          </a:xfrm>
          <a:prstGeom prst="rect">
            <a:avLst/>
          </a:prstGeom>
          <a:noFill/>
        </p:spPr>
        <p:txBody>
          <a:bodyPr wrap="square" rtlCol="0" anchor="t">
            <a:spAutoFit/>
          </a:bodyPr>
          <a:p>
            <a:pPr indent="457200" fontAlgn="auto">
              <a:lnSpc>
                <a:spcPct val="120000"/>
              </a:lnSpc>
            </a:pPr>
            <a:r>
              <a:rPr lang="zh-CN" altLang="en-US" sz="2400" b="1">
                <a:latin typeface="微软雅黑" panose="020B0503020204020204" charset="-122"/>
                <a:ea typeface="微软雅黑" panose="020B0503020204020204" charset="-122"/>
                <a:cs typeface="微软雅黑" panose="020B0503020204020204" charset="-122"/>
              </a:rPr>
              <a:t>（1）种子课程</a:t>
            </a:r>
            <a:endParaRPr lang="zh-CN" altLang="en-US" sz="2400" b="1">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1"/>
          <a:stretch>
            <a:fillRect/>
          </a:stretch>
        </p:blipFill>
        <p:spPr>
          <a:xfrm>
            <a:off x="5307965" y="1580515"/>
            <a:ext cx="6646545" cy="1923415"/>
          </a:xfrm>
          <a:prstGeom prst="rect">
            <a:avLst/>
          </a:prstGeom>
        </p:spPr>
      </p:pic>
      <p:sp>
        <p:nvSpPr>
          <p:cNvPr id="10" name="文本框 9"/>
          <p:cNvSpPr txBox="1"/>
          <p:nvPr/>
        </p:nvSpPr>
        <p:spPr>
          <a:xfrm>
            <a:off x="171450" y="2315210"/>
            <a:ext cx="4947285" cy="3192780"/>
          </a:xfrm>
          <a:prstGeom prst="rect">
            <a:avLst/>
          </a:prstGeom>
          <a:noFill/>
        </p:spPr>
        <p:txBody>
          <a:bodyPr wrap="square" rtlCol="0" anchor="t">
            <a:spAutoFit/>
          </a:bodyPr>
          <a:p>
            <a:pPr indent="457200" fontAlgn="auto">
              <a:lnSpc>
                <a:spcPct val="120000"/>
              </a:lnSpc>
            </a:pPr>
            <a:r>
              <a:rPr lang="zh-CN" altLang="en-US" sz="2400">
                <a:latin typeface="楷体" panose="02010609060101010101" charset="-122"/>
                <a:ea typeface="楷体" panose="02010609060101010101" charset="-122"/>
                <a:cs typeface="楷体" panose="02010609060101010101" charset="-122"/>
              </a:rPr>
              <a:t>是由义务教育阶段道德与法治教师、高中思想政治教师依据小学、初中道德与法治和高中思想政治统编教材,以及《习近平新时代中国特色社会主义思想学生读本》打造的课程。此类课程为种子课程,是落实立德树人根本任务的关键课程。</a:t>
            </a:r>
            <a:endParaRPr lang="zh-CN" altLang="en-US" sz="2400">
              <a:latin typeface="楷体" panose="02010609060101010101" charset="-122"/>
              <a:ea typeface="楷体" panose="02010609060101010101" charset="-122"/>
              <a:cs typeface="楷体" panose="02010609060101010101" charset="-122"/>
            </a:endParaRPr>
          </a:p>
        </p:txBody>
      </p:sp>
      <p:sp>
        <p:nvSpPr>
          <p:cNvPr id="12" name="文本框 11"/>
          <p:cNvSpPr txBox="1"/>
          <p:nvPr/>
        </p:nvSpPr>
        <p:spPr>
          <a:xfrm>
            <a:off x="5118735" y="4192270"/>
            <a:ext cx="7197090" cy="1124585"/>
          </a:xfrm>
          <a:prstGeom prst="rect">
            <a:avLst/>
          </a:prstGeom>
          <a:noFill/>
        </p:spPr>
        <p:txBody>
          <a:bodyPr wrap="square" rtlCol="0" anchor="t">
            <a:spAutoFit/>
          </a:bodyPr>
          <a:p>
            <a:pPr indent="457200" fontAlgn="auto">
              <a:lnSpc>
                <a:spcPct val="120000"/>
              </a:lnSpc>
            </a:pPr>
            <a:r>
              <a:rPr lang="zh-CN" altLang="en-US" sz="2800" b="1">
                <a:solidFill>
                  <a:srgbClr val="C00000"/>
                </a:solidFill>
                <a:latin typeface="微软雅黑" panose="020B0503020204020204" charset="-122"/>
                <a:ea typeface="微软雅黑" panose="020B0503020204020204" charset="-122"/>
                <a:cs typeface="楷体" panose="02010609060101010101" charset="-122"/>
                <a:sym typeface="+mn-ea"/>
              </a:rPr>
              <a:t>要强化此类课程课堂教学主阵地作用，教师首先要有信仰，才能守好</a:t>
            </a:r>
            <a:r>
              <a:rPr lang="en-US" altLang="zh-CN" sz="2800" b="1">
                <a:solidFill>
                  <a:srgbClr val="C00000"/>
                </a:solidFill>
                <a:latin typeface="微软雅黑" panose="020B0503020204020204" charset="-122"/>
                <a:ea typeface="微软雅黑" panose="020B0503020204020204" charset="-122"/>
                <a:cs typeface="楷体" panose="02010609060101010101" charset="-122"/>
                <a:sym typeface="+mn-ea"/>
              </a:rPr>
              <a:t>“</a:t>
            </a:r>
            <a:r>
              <a:rPr lang="zh-CN" altLang="en-US" sz="2800" b="1">
                <a:solidFill>
                  <a:srgbClr val="C00000"/>
                </a:solidFill>
                <a:latin typeface="微软雅黑" panose="020B0503020204020204" charset="-122"/>
                <a:ea typeface="微软雅黑" panose="020B0503020204020204" charset="-122"/>
                <a:cs typeface="楷体" panose="02010609060101010101" charset="-122"/>
                <a:sym typeface="+mn-ea"/>
              </a:rPr>
              <a:t>信仰阵地</a:t>
            </a:r>
            <a:r>
              <a:rPr lang="en-US" altLang="zh-CN" sz="2800" b="1">
                <a:solidFill>
                  <a:srgbClr val="C00000"/>
                </a:solidFill>
                <a:latin typeface="微软雅黑" panose="020B0503020204020204" charset="-122"/>
                <a:ea typeface="微软雅黑" panose="020B0503020204020204" charset="-122"/>
                <a:cs typeface="楷体" panose="02010609060101010101" charset="-122"/>
                <a:sym typeface="+mn-ea"/>
              </a:rPr>
              <a:t>”</a:t>
            </a:r>
            <a:r>
              <a:rPr lang="zh-CN" altLang="en-US" sz="2800" b="1">
                <a:solidFill>
                  <a:srgbClr val="C00000"/>
                </a:solidFill>
                <a:latin typeface="微软雅黑" panose="020B0503020204020204" charset="-122"/>
                <a:ea typeface="微软雅黑" panose="020B0503020204020204" charset="-122"/>
                <a:cs typeface="楷体" panose="02010609060101010101" charset="-122"/>
                <a:sym typeface="+mn-ea"/>
              </a:rPr>
              <a:t>。</a:t>
            </a:r>
            <a:endParaRPr lang="zh-CN" altLang="en-US" sz="2800" b="1">
              <a:solidFill>
                <a:srgbClr val="C00000"/>
              </a:solidFill>
              <a:latin typeface="微软雅黑" panose="020B0503020204020204" charset="-122"/>
              <a:ea typeface="微软雅黑" panose="020B0503020204020204"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84818" y="255478"/>
            <a:ext cx="8376451" cy="523240"/>
            <a:chOff x="303867" y="255476"/>
            <a:chExt cx="8376451" cy="523240"/>
          </a:xfrm>
        </p:grpSpPr>
        <p:sp>
          <p:nvSpPr>
            <p:cNvPr id="5" name="矩形 4"/>
            <p:cNvSpPr/>
            <p:nvPr/>
          </p:nvSpPr>
          <p:spPr>
            <a:xfrm>
              <a:off x="877438" y="318341"/>
              <a:ext cx="7802880" cy="460375"/>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基于“两个结合”谈谈思政一体化建设如何推进政治认同</a:t>
              </a:r>
              <a:endPar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303867" y="255476"/>
              <a:ext cx="523221" cy="523220"/>
              <a:chOff x="465792" y="255476"/>
              <a:chExt cx="523221" cy="523220"/>
            </a:xfrm>
          </p:grpSpPr>
          <p:sp>
            <p:nvSpPr>
              <p:cNvPr id="7" name="矩形: 对角圆角 4"/>
              <p:cNvSpPr/>
              <p:nvPr/>
            </p:nvSpPr>
            <p:spPr>
              <a:xfrm>
                <a:off x="465792" y="255476"/>
                <a:ext cx="523221" cy="523220"/>
              </a:xfrm>
              <a:prstGeom prst="round2DiagRect">
                <a:avLst>
                  <a:gd name="adj1" fmla="val 36692"/>
                  <a:gd name="adj2" fmla="val 0"/>
                </a:avLst>
              </a:prstGeom>
              <a:solidFill>
                <a:srgbClr val="C9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a:ea typeface="汉仪秦川飞影W"/>
                  <a:sym typeface="Times New Roman" panose="02020603050405020304"/>
                </a:endParaRPr>
              </a:p>
            </p:txBody>
          </p:sp>
          <p:sp>
            <p:nvSpPr>
              <p:cNvPr id="8" name="椭圆 7"/>
              <p:cNvSpPr/>
              <p:nvPr/>
            </p:nvSpPr>
            <p:spPr>
              <a:xfrm>
                <a:off x="541375" y="331059"/>
                <a:ext cx="372055" cy="372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sp>
            <p:nvSpPr>
              <p:cNvPr id="9" name="椭圆 8"/>
              <p:cNvSpPr/>
              <p:nvPr/>
            </p:nvSpPr>
            <p:spPr>
              <a:xfrm>
                <a:off x="621160" y="410844"/>
                <a:ext cx="212484" cy="212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grpSp>
      </p:grpSp>
      <p:sp>
        <p:nvSpPr>
          <p:cNvPr id="11" name="文本框 10"/>
          <p:cNvSpPr txBox="1"/>
          <p:nvPr/>
        </p:nvSpPr>
        <p:spPr>
          <a:xfrm>
            <a:off x="440055" y="1120140"/>
            <a:ext cx="11439525" cy="460375"/>
          </a:xfrm>
          <a:prstGeom prst="rect">
            <a:avLst/>
          </a:prstGeom>
          <a:noFill/>
        </p:spPr>
        <p:txBody>
          <a:bodyPr wrap="square" rtlCol="0" anchor="t">
            <a:spAutoFit/>
          </a:bodyPr>
          <a:p>
            <a:r>
              <a:rPr lang="en-US" altLang="zh-CN" sz="2400" b="1"/>
              <a:t>1.</a:t>
            </a:r>
            <a:r>
              <a:rPr lang="zh-CN" altLang="en-US" sz="2400" b="1"/>
              <a:t>注重思政课一体化建设横向贯通教学</a:t>
            </a:r>
            <a:endParaRPr lang="zh-CN" altLang="en-US" sz="2400" b="1"/>
          </a:p>
        </p:txBody>
      </p:sp>
      <p:sp>
        <p:nvSpPr>
          <p:cNvPr id="2" name="文本框 1"/>
          <p:cNvSpPr txBox="1"/>
          <p:nvPr/>
        </p:nvSpPr>
        <p:spPr>
          <a:xfrm>
            <a:off x="360680" y="1680845"/>
            <a:ext cx="11226800" cy="534035"/>
          </a:xfrm>
          <a:prstGeom prst="rect">
            <a:avLst/>
          </a:prstGeom>
          <a:noFill/>
        </p:spPr>
        <p:txBody>
          <a:bodyPr wrap="square" rtlCol="0" anchor="t">
            <a:spAutoFit/>
          </a:bodyPr>
          <a:p>
            <a:pPr indent="457200" fontAlgn="auto">
              <a:lnSpc>
                <a:spcPct val="120000"/>
              </a:lnSpc>
            </a:pP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）拓展课程</a:t>
            </a:r>
            <a:endParaRPr lang="zh-CN" altLang="en-US" sz="2400" b="1">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1"/>
          <a:stretch>
            <a:fillRect/>
          </a:stretch>
        </p:blipFill>
        <p:spPr>
          <a:xfrm>
            <a:off x="5307965" y="1580515"/>
            <a:ext cx="6646545" cy="1923415"/>
          </a:xfrm>
          <a:prstGeom prst="rect">
            <a:avLst/>
          </a:prstGeom>
        </p:spPr>
      </p:pic>
      <p:sp>
        <p:nvSpPr>
          <p:cNvPr id="10" name="文本框 9"/>
          <p:cNvSpPr txBox="1"/>
          <p:nvPr/>
        </p:nvSpPr>
        <p:spPr>
          <a:xfrm>
            <a:off x="171450" y="2315210"/>
            <a:ext cx="4947285" cy="2749550"/>
          </a:xfrm>
          <a:prstGeom prst="rect">
            <a:avLst/>
          </a:prstGeom>
          <a:noFill/>
        </p:spPr>
        <p:txBody>
          <a:bodyPr wrap="square" rtlCol="0" anchor="t">
            <a:spAutoFit/>
          </a:bodyPr>
          <a:p>
            <a:pPr indent="457200" fontAlgn="auto">
              <a:lnSpc>
                <a:spcPct val="120000"/>
              </a:lnSpc>
            </a:pPr>
            <a:r>
              <a:rPr lang="zh-CN" altLang="en-US" sz="2400">
                <a:latin typeface="楷体" panose="02010609060101010101" charset="-122"/>
                <a:ea typeface="楷体" panose="02010609060101010101" charset="-122"/>
                <a:cs typeface="楷体" panose="02010609060101010101" charset="-122"/>
              </a:rPr>
              <a:t>充分挖掘各学科思政内容,培植知识传授与价值引领相结合的课程。此类课程为拓展课程,教师在教学过程中,结合各学科特点,将思政元素有机纳入教学中,做到学科教学和思政教育相融共进。</a:t>
            </a:r>
            <a:endParaRPr lang="zh-CN" altLang="en-US" sz="2400">
              <a:latin typeface="楷体" panose="02010609060101010101" charset="-122"/>
              <a:ea typeface="楷体" panose="02010609060101010101" charset="-122"/>
              <a:cs typeface="楷体" panose="02010609060101010101" charset="-122"/>
            </a:endParaRPr>
          </a:p>
        </p:txBody>
      </p:sp>
      <p:sp>
        <p:nvSpPr>
          <p:cNvPr id="12" name="文本框 11"/>
          <p:cNvSpPr txBox="1"/>
          <p:nvPr/>
        </p:nvSpPr>
        <p:spPr>
          <a:xfrm>
            <a:off x="0" y="5502910"/>
            <a:ext cx="8821420" cy="607695"/>
          </a:xfrm>
          <a:prstGeom prst="rect">
            <a:avLst/>
          </a:prstGeom>
          <a:noFill/>
        </p:spPr>
        <p:txBody>
          <a:bodyPr wrap="square" rtlCol="0" anchor="t">
            <a:spAutoFit/>
          </a:bodyPr>
          <a:p>
            <a:pPr indent="457200" fontAlgn="auto">
              <a:lnSpc>
                <a:spcPct val="120000"/>
              </a:lnSpc>
            </a:pPr>
            <a:r>
              <a:rPr lang="zh-CN" altLang="en-US" sz="2800" b="1">
                <a:solidFill>
                  <a:srgbClr val="C00000"/>
                </a:solidFill>
                <a:latin typeface="微软雅黑" panose="020B0503020204020204" charset="-122"/>
                <a:ea typeface="微软雅黑" panose="020B0503020204020204" charset="-122"/>
                <a:cs typeface="楷体" panose="02010609060101010101" charset="-122"/>
                <a:sym typeface="+mn-ea"/>
              </a:rPr>
              <a:t>注重强化历史素养、历史精神（革命精神）</a:t>
            </a:r>
            <a:r>
              <a:rPr lang="zh-CN" altLang="en-US" sz="2800" b="1">
                <a:solidFill>
                  <a:srgbClr val="C00000"/>
                </a:solidFill>
                <a:latin typeface="微软雅黑" panose="020B0503020204020204" charset="-122"/>
                <a:ea typeface="微软雅黑" panose="020B0503020204020204" charset="-122"/>
                <a:cs typeface="楷体" panose="02010609060101010101" charset="-122"/>
                <a:sym typeface="+mn-ea"/>
              </a:rPr>
              <a:t>教育</a:t>
            </a:r>
            <a:endParaRPr lang="zh-CN" altLang="en-US" sz="2800" b="1">
              <a:solidFill>
                <a:srgbClr val="C00000"/>
              </a:solidFill>
              <a:latin typeface="微软雅黑" panose="020B0503020204020204" charset="-122"/>
              <a:ea typeface="微软雅黑" panose="020B0503020204020204" charset="-122"/>
              <a:cs typeface="楷体" panose="02010609060101010101" charset="-122"/>
              <a:sym typeface="+mn-ea"/>
            </a:endParaRPr>
          </a:p>
        </p:txBody>
      </p:sp>
      <p:pic>
        <p:nvPicPr>
          <p:cNvPr id="13" name="图片 12"/>
          <p:cNvPicPr>
            <a:picLocks noChangeAspect="1"/>
          </p:cNvPicPr>
          <p:nvPr/>
        </p:nvPicPr>
        <p:blipFill>
          <a:blip r:embed="rId2"/>
          <a:stretch>
            <a:fillRect/>
          </a:stretch>
        </p:blipFill>
        <p:spPr>
          <a:xfrm>
            <a:off x="5387975" y="1436370"/>
            <a:ext cx="6054090" cy="39852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84818" y="255478"/>
            <a:ext cx="8376451" cy="523240"/>
            <a:chOff x="303867" y="255476"/>
            <a:chExt cx="8376451" cy="523240"/>
          </a:xfrm>
        </p:grpSpPr>
        <p:sp>
          <p:nvSpPr>
            <p:cNvPr id="5" name="矩形 4"/>
            <p:cNvSpPr/>
            <p:nvPr/>
          </p:nvSpPr>
          <p:spPr>
            <a:xfrm>
              <a:off x="877438" y="318341"/>
              <a:ext cx="7802880" cy="460375"/>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基于“两个结合”谈谈思政一体化建设如何推进政治认同</a:t>
              </a:r>
              <a:endPar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303867" y="255476"/>
              <a:ext cx="523221" cy="523220"/>
              <a:chOff x="465792" y="255476"/>
              <a:chExt cx="523221" cy="523220"/>
            </a:xfrm>
          </p:grpSpPr>
          <p:sp>
            <p:nvSpPr>
              <p:cNvPr id="7" name="矩形: 对角圆角 4"/>
              <p:cNvSpPr/>
              <p:nvPr/>
            </p:nvSpPr>
            <p:spPr>
              <a:xfrm>
                <a:off x="465792" y="255476"/>
                <a:ext cx="523221" cy="523220"/>
              </a:xfrm>
              <a:prstGeom prst="round2DiagRect">
                <a:avLst>
                  <a:gd name="adj1" fmla="val 36692"/>
                  <a:gd name="adj2" fmla="val 0"/>
                </a:avLst>
              </a:prstGeom>
              <a:solidFill>
                <a:srgbClr val="C9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a:ea typeface="汉仪秦川飞影W"/>
                  <a:sym typeface="Times New Roman" panose="02020603050405020304"/>
                </a:endParaRPr>
              </a:p>
            </p:txBody>
          </p:sp>
          <p:sp>
            <p:nvSpPr>
              <p:cNvPr id="8" name="椭圆 7"/>
              <p:cNvSpPr/>
              <p:nvPr/>
            </p:nvSpPr>
            <p:spPr>
              <a:xfrm>
                <a:off x="541375" y="331059"/>
                <a:ext cx="372055" cy="372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sp>
            <p:nvSpPr>
              <p:cNvPr id="9" name="椭圆 8"/>
              <p:cNvSpPr/>
              <p:nvPr/>
            </p:nvSpPr>
            <p:spPr>
              <a:xfrm>
                <a:off x="621160" y="410844"/>
                <a:ext cx="212484" cy="212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grpSp>
      </p:grpSp>
      <p:sp>
        <p:nvSpPr>
          <p:cNvPr id="11" name="文本框 10"/>
          <p:cNvSpPr txBox="1"/>
          <p:nvPr/>
        </p:nvSpPr>
        <p:spPr>
          <a:xfrm>
            <a:off x="440055" y="1120140"/>
            <a:ext cx="11439525" cy="460375"/>
          </a:xfrm>
          <a:prstGeom prst="rect">
            <a:avLst/>
          </a:prstGeom>
          <a:noFill/>
        </p:spPr>
        <p:txBody>
          <a:bodyPr wrap="square" rtlCol="0" anchor="t">
            <a:spAutoFit/>
          </a:bodyPr>
          <a:p>
            <a:r>
              <a:rPr lang="en-US" altLang="zh-CN" sz="2400" b="1"/>
              <a:t>1.</a:t>
            </a:r>
            <a:r>
              <a:rPr lang="zh-CN" altLang="en-US" sz="2400" b="1"/>
              <a:t>注重思政课一体化建设横向贯通教学</a:t>
            </a:r>
            <a:endParaRPr lang="zh-CN" altLang="en-US" sz="2400" b="1"/>
          </a:p>
        </p:txBody>
      </p:sp>
      <p:sp>
        <p:nvSpPr>
          <p:cNvPr id="2" name="文本框 1"/>
          <p:cNvSpPr txBox="1"/>
          <p:nvPr/>
        </p:nvSpPr>
        <p:spPr>
          <a:xfrm>
            <a:off x="360680" y="1680845"/>
            <a:ext cx="11226800" cy="534035"/>
          </a:xfrm>
          <a:prstGeom prst="rect">
            <a:avLst/>
          </a:prstGeom>
          <a:noFill/>
        </p:spPr>
        <p:txBody>
          <a:bodyPr wrap="square" rtlCol="0" anchor="t">
            <a:spAutoFit/>
          </a:bodyPr>
          <a:p>
            <a:pPr indent="457200" fontAlgn="auto">
              <a:lnSpc>
                <a:spcPct val="120000"/>
              </a:lnSpc>
            </a:pP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3</a:t>
            </a:r>
            <a:r>
              <a:rPr lang="zh-CN" altLang="en-US" sz="2400" b="1">
                <a:latin typeface="微软雅黑" panose="020B0503020204020204" charset="-122"/>
                <a:ea typeface="微软雅黑" panose="020B0503020204020204" charset="-122"/>
                <a:cs typeface="微软雅黑" panose="020B0503020204020204" charset="-122"/>
              </a:rPr>
              <a:t>）固本课程</a:t>
            </a:r>
            <a:endParaRPr lang="zh-CN" altLang="en-US" sz="2400" b="1">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1"/>
          <a:stretch>
            <a:fillRect/>
          </a:stretch>
        </p:blipFill>
        <p:spPr>
          <a:xfrm>
            <a:off x="5307965" y="1580515"/>
            <a:ext cx="6646545" cy="1923415"/>
          </a:xfrm>
          <a:prstGeom prst="rect">
            <a:avLst/>
          </a:prstGeom>
        </p:spPr>
      </p:pic>
      <p:sp>
        <p:nvSpPr>
          <p:cNvPr id="10" name="文本框 9"/>
          <p:cNvSpPr txBox="1"/>
          <p:nvPr/>
        </p:nvSpPr>
        <p:spPr>
          <a:xfrm>
            <a:off x="171450" y="2315210"/>
            <a:ext cx="4947285" cy="2306320"/>
          </a:xfrm>
          <a:prstGeom prst="rect">
            <a:avLst/>
          </a:prstGeom>
          <a:noFill/>
        </p:spPr>
        <p:txBody>
          <a:bodyPr wrap="square" rtlCol="0" anchor="t">
            <a:spAutoFit/>
          </a:bodyPr>
          <a:p>
            <a:pPr indent="457200" fontAlgn="auto">
              <a:lnSpc>
                <a:spcPct val="120000"/>
              </a:lnSpc>
            </a:pPr>
            <a:r>
              <a:rPr lang="zh-CN" altLang="en-US" sz="2400">
                <a:latin typeface="楷体" panose="02010609060101010101" charset="-122"/>
                <a:ea typeface="楷体" panose="02010609060101010101" charset="-122"/>
                <a:cs typeface="楷体" panose="02010609060101010101" charset="-122"/>
              </a:rPr>
              <a:t>固本课程包括主题班会课、国旗下讲话、时政论坛、道德讲堂、研学旅行等社会实践活动课、社团活动课等课程建设,打造一系列与时政内容相结合的课程。</a:t>
            </a:r>
            <a:endParaRPr lang="zh-CN" altLang="en-US" sz="2400">
              <a:latin typeface="楷体" panose="02010609060101010101" charset="-122"/>
              <a:ea typeface="楷体" panose="02010609060101010101" charset="-122"/>
              <a:cs typeface="楷体" panose="02010609060101010101" charset="-122"/>
            </a:endParaRPr>
          </a:p>
        </p:txBody>
      </p:sp>
      <p:sp>
        <p:nvSpPr>
          <p:cNvPr id="12" name="文本框 11"/>
          <p:cNvSpPr txBox="1"/>
          <p:nvPr/>
        </p:nvSpPr>
        <p:spPr>
          <a:xfrm>
            <a:off x="2397760" y="4721860"/>
            <a:ext cx="9189720" cy="1124585"/>
          </a:xfrm>
          <a:prstGeom prst="rect">
            <a:avLst/>
          </a:prstGeom>
          <a:noFill/>
        </p:spPr>
        <p:txBody>
          <a:bodyPr wrap="square" rtlCol="0" anchor="t">
            <a:spAutoFit/>
          </a:bodyPr>
          <a:p>
            <a:pPr indent="457200" fontAlgn="auto">
              <a:lnSpc>
                <a:spcPct val="120000"/>
              </a:lnSpc>
            </a:pPr>
            <a:r>
              <a:rPr lang="zh-CN" sz="2800" b="1">
                <a:solidFill>
                  <a:srgbClr val="C00000"/>
                </a:solidFill>
                <a:latin typeface="微软雅黑" panose="020B0503020204020204" charset="-122"/>
                <a:ea typeface="微软雅黑" panose="020B0503020204020204" charset="-122"/>
                <a:cs typeface="楷体" panose="02010609060101010101" charset="-122"/>
                <a:sym typeface="+mn-ea"/>
              </a:rPr>
              <a:t>从实践出发，</a:t>
            </a:r>
            <a:r>
              <a:rPr sz="2800" b="1">
                <a:solidFill>
                  <a:srgbClr val="C00000"/>
                </a:solidFill>
                <a:latin typeface="微软雅黑" panose="020B0503020204020204" charset="-122"/>
                <a:ea typeface="微软雅黑" panose="020B0503020204020204" charset="-122"/>
                <a:cs typeface="楷体" panose="02010609060101010101" charset="-122"/>
                <a:sym typeface="+mn-ea"/>
              </a:rPr>
              <a:t>特别注重挖掘铸魂育人的文化资源,做到育人育心。</a:t>
            </a:r>
            <a:endParaRPr sz="2800" b="1">
              <a:solidFill>
                <a:srgbClr val="C00000"/>
              </a:solidFill>
              <a:latin typeface="微软雅黑" panose="020B0503020204020204" charset="-122"/>
              <a:ea typeface="微软雅黑" panose="020B0503020204020204"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人, 建筑, 桌子, 男人&#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t="19444" b="44033"/>
          <a:stretch>
            <a:fillRect/>
          </a:stretch>
        </p:blipFill>
        <p:spPr>
          <a:xfrm>
            <a:off x="0" y="-1"/>
            <a:ext cx="12192000" cy="2971799"/>
          </a:xfrm>
          <a:prstGeom prst="rect">
            <a:avLst/>
          </a:prstGeom>
        </p:spPr>
      </p:pic>
      <p:sp>
        <p:nvSpPr>
          <p:cNvPr id="10" name="矩形 9"/>
          <p:cNvSpPr/>
          <p:nvPr/>
        </p:nvSpPr>
        <p:spPr>
          <a:xfrm>
            <a:off x="2" y="0"/>
            <a:ext cx="12191999" cy="2971800"/>
          </a:xfrm>
          <a:prstGeom prst="rect">
            <a:avLst/>
          </a:prstGeom>
          <a:solidFill>
            <a:srgbClr val="C929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a:ea typeface="汉仪秦川飞影W"/>
              <a:sym typeface="Times New Roman" panose="02020603050405020304"/>
            </a:endParaRPr>
          </a:p>
        </p:txBody>
      </p:sp>
      <p:sp>
        <p:nvSpPr>
          <p:cNvPr id="40" name="文本框 39"/>
          <p:cNvSpPr txBox="1"/>
          <p:nvPr/>
        </p:nvSpPr>
        <p:spPr>
          <a:xfrm>
            <a:off x="4786481" y="1866148"/>
            <a:ext cx="2368600" cy="1312739"/>
          </a:xfrm>
          <a:custGeom>
            <a:avLst/>
            <a:gdLst/>
            <a:ahLst/>
            <a:cxnLst/>
            <a:rect l="l" t="t" r="r" b="b"/>
            <a:pathLst>
              <a:path w="2368600" h="1312739">
                <a:moveTo>
                  <a:pt x="979847" y="645245"/>
                </a:moveTo>
                <a:cubicBezTo>
                  <a:pt x="963873" y="645245"/>
                  <a:pt x="946758" y="652662"/>
                  <a:pt x="928502" y="667495"/>
                </a:cubicBezTo>
                <a:cubicBezTo>
                  <a:pt x="915950" y="676623"/>
                  <a:pt x="899406" y="688746"/>
                  <a:pt x="878867" y="703865"/>
                </a:cubicBezTo>
                <a:cubicBezTo>
                  <a:pt x="858329" y="718983"/>
                  <a:pt x="837648" y="734529"/>
                  <a:pt x="816825" y="750504"/>
                </a:cubicBezTo>
                <a:cubicBezTo>
                  <a:pt x="796001" y="766478"/>
                  <a:pt x="776604" y="781311"/>
                  <a:pt x="758633" y="795003"/>
                </a:cubicBezTo>
                <a:cubicBezTo>
                  <a:pt x="740662" y="808695"/>
                  <a:pt x="727968" y="818965"/>
                  <a:pt x="720552" y="825811"/>
                </a:cubicBezTo>
                <a:cubicBezTo>
                  <a:pt x="713135" y="832086"/>
                  <a:pt x="706146" y="837934"/>
                  <a:pt x="699585" y="843354"/>
                </a:cubicBezTo>
                <a:cubicBezTo>
                  <a:pt x="693025" y="848774"/>
                  <a:pt x="687319" y="854336"/>
                  <a:pt x="682470" y="860041"/>
                </a:cubicBezTo>
                <a:cubicBezTo>
                  <a:pt x="677621" y="865746"/>
                  <a:pt x="673770" y="872164"/>
                  <a:pt x="670917" y="879296"/>
                </a:cubicBezTo>
                <a:cubicBezTo>
                  <a:pt x="668065" y="886427"/>
                  <a:pt x="666353" y="895127"/>
                  <a:pt x="665783" y="905397"/>
                </a:cubicBezTo>
                <a:cubicBezTo>
                  <a:pt x="662360" y="943050"/>
                  <a:pt x="664071" y="972431"/>
                  <a:pt x="670917" y="993540"/>
                </a:cubicBezTo>
                <a:cubicBezTo>
                  <a:pt x="683469" y="1032335"/>
                  <a:pt x="713991" y="1051732"/>
                  <a:pt x="762484" y="1051732"/>
                </a:cubicBezTo>
                <a:cubicBezTo>
                  <a:pt x="795003" y="1051732"/>
                  <a:pt x="822815" y="1043459"/>
                  <a:pt x="845921" y="1026915"/>
                </a:cubicBezTo>
                <a:cubicBezTo>
                  <a:pt x="869026" y="1010370"/>
                  <a:pt x="888424" y="989546"/>
                  <a:pt x="904112" y="964444"/>
                </a:cubicBezTo>
                <a:cubicBezTo>
                  <a:pt x="919801" y="939342"/>
                  <a:pt x="932638" y="911957"/>
                  <a:pt x="942622" y="882291"/>
                </a:cubicBezTo>
                <a:cubicBezTo>
                  <a:pt x="952606" y="852625"/>
                  <a:pt x="961021" y="824955"/>
                  <a:pt x="967867" y="799282"/>
                </a:cubicBezTo>
                <a:lnTo>
                  <a:pt x="1000386" y="667495"/>
                </a:lnTo>
                <a:cubicBezTo>
                  <a:pt x="1001527" y="660078"/>
                  <a:pt x="1000100" y="654516"/>
                  <a:pt x="996107" y="650807"/>
                </a:cubicBezTo>
                <a:cubicBezTo>
                  <a:pt x="992113" y="647099"/>
                  <a:pt x="986693" y="645245"/>
                  <a:pt x="979847" y="645245"/>
                </a:cubicBezTo>
                <a:close/>
                <a:moveTo>
                  <a:pt x="2368600" y="377392"/>
                </a:moveTo>
                <a:cubicBezTo>
                  <a:pt x="2345779" y="401923"/>
                  <a:pt x="2323815" y="426170"/>
                  <a:pt x="2302706" y="450131"/>
                </a:cubicBezTo>
                <a:cubicBezTo>
                  <a:pt x="2290155" y="463823"/>
                  <a:pt x="2279743" y="475376"/>
                  <a:pt x="2271471" y="484790"/>
                </a:cubicBezTo>
                <a:cubicBezTo>
                  <a:pt x="2263198" y="494203"/>
                  <a:pt x="2255069" y="503902"/>
                  <a:pt x="2247081" y="513886"/>
                </a:cubicBezTo>
                <a:cubicBezTo>
                  <a:pt x="2239094" y="523869"/>
                  <a:pt x="2231392" y="533568"/>
                  <a:pt x="2223976" y="542981"/>
                </a:cubicBezTo>
                <a:cubicBezTo>
                  <a:pt x="2216559" y="552395"/>
                  <a:pt x="2209998" y="561095"/>
                  <a:pt x="2204293" y="569082"/>
                </a:cubicBezTo>
                <a:cubicBezTo>
                  <a:pt x="2192883" y="585056"/>
                  <a:pt x="2183470" y="601316"/>
                  <a:pt x="2176053" y="617861"/>
                </a:cubicBezTo>
                <a:cubicBezTo>
                  <a:pt x="2168637" y="634405"/>
                  <a:pt x="2162361" y="649524"/>
                  <a:pt x="2157226" y="663216"/>
                </a:cubicBezTo>
                <a:lnTo>
                  <a:pt x="2008324" y="1265672"/>
                </a:lnTo>
                <a:lnTo>
                  <a:pt x="1691692" y="1265672"/>
                </a:lnTo>
                <a:lnTo>
                  <a:pt x="1810643" y="787301"/>
                </a:lnTo>
                <a:close/>
                <a:moveTo>
                  <a:pt x="1704677" y="60760"/>
                </a:moveTo>
                <a:cubicBezTo>
                  <a:pt x="1646486" y="116669"/>
                  <a:pt x="1593428" y="170582"/>
                  <a:pt x="1545506" y="222499"/>
                </a:cubicBezTo>
                <a:cubicBezTo>
                  <a:pt x="1516980" y="253306"/>
                  <a:pt x="1493875" y="279122"/>
                  <a:pt x="1476189" y="299945"/>
                </a:cubicBezTo>
                <a:cubicBezTo>
                  <a:pt x="1458503" y="320769"/>
                  <a:pt x="1441959" y="342020"/>
                  <a:pt x="1426555" y="363699"/>
                </a:cubicBezTo>
                <a:cubicBezTo>
                  <a:pt x="1411151" y="385379"/>
                  <a:pt x="1397602" y="406345"/>
                  <a:pt x="1385906" y="426598"/>
                </a:cubicBezTo>
                <a:cubicBezTo>
                  <a:pt x="1374211" y="446851"/>
                  <a:pt x="1366366" y="464964"/>
                  <a:pt x="1362373" y="480939"/>
                </a:cubicBezTo>
                <a:cubicBezTo>
                  <a:pt x="1361232" y="484362"/>
                  <a:pt x="1360233" y="487785"/>
                  <a:pt x="1359378" y="491208"/>
                </a:cubicBezTo>
                <a:cubicBezTo>
                  <a:pt x="1358522" y="494631"/>
                  <a:pt x="1357523" y="497769"/>
                  <a:pt x="1356382" y="500621"/>
                </a:cubicBezTo>
                <a:cubicBezTo>
                  <a:pt x="1355241" y="506326"/>
                  <a:pt x="1353958" y="511889"/>
                  <a:pt x="1352531" y="517309"/>
                </a:cubicBezTo>
                <a:cubicBezTo>
                  <a:pt x="1351105" y="522728"/>
                  <a:pt x="1349822" y="528576"/>
                  <a:pt x="1348681" y="534852"/>
                </a:cubicBezTo>
                <a:lnTo>
                  <a:pt x="1293056" y="759917"/>
                </a:lnTo>
                <a:cubicBezTo>
                  <a:pt x="1274800" y="834654"/>
                  <a:pt x="1248984" y="904255"/>
                  <a:pt x="1215610" y="968723"/>
                </a:cubicBezTo>
                <a:cubicBezTo>
                  <a:pt x="1182235" y="1033190"/>
                  <a:pt x="1141301" y="1089243"/>
                  <a:pt x="1092808" y="1136880"/>
                </a:cubicBezTo>
                <a:cubicBezTo>
                  <a:pt x="1044315" y="1184517"/>
                  <a:pt x="988120" y="1221886"/>
                  <a:pt x="924223" y="1248985"/>
                </a:cubicBezTo>
                <a:cubicBezTo>
                  <a:pt x="860326" y="1276084"/>
                  <a:pt x="788157" y="1289634"/>
                  <a:pt x="707715" y="1289634"/>
                </a:cubicBezTo>
                <a:cubicBezTo>
                  <a:pt x="655799" y="1289634"/>
                  <a:pt x="607021" y="1283215"/>
                  <a:pt x="561380" y="1270379"/>
                </a:cubicBezTo>
                <a:cubicBezTo>
                  <a:pt x="515739" y="1257542"/>
                  <a:pt x="474092" y="1232298"/>
                  <a:pt x="436439" y="1194644"/>
                </a:cubicBezTo>
                <a:cubicBezTo>
                  <a:pt x="428452" y="1186657"/>
                  <a:pt x="418896" y="1181094"/>
                  <a:pt x="407771" y="1177957"/>
                </a:cubicBezTo>
                <a:cubicBezTo>
                  <a:pt x="396646" y="1174819"/>
                  <a:pt x="383667" y="1173250"/>
                  <a:pt x="368833" y="1173250"/>
                </a:cubicBezTo>
                <a:cubicBezTo>
                  <a:pt x="352289" y="1173250"/>
                  <a:pt x="334318" y="1175247"/>
                  <a:pt x="314921" y="1179240"/>
                </a:cubicBezTo>
                <a:cubicBezTo>
                  <a:pt x="295523" y="1183234"/>
                  <a:pt x="275698" y="1188511"/>
                  <a:pt x="255445" y="1195072"/>
                </a:cubicBezTo>
                <a:cubicBezTo>
                  <a:pt x="235192" y="1201633"/>
                  <a:pt x="214796" y="1209049"/>
                  <a:pt x="194258" y="1217322"/>
                </a:cubicBezTo>
                <a:cubicBezTo>
                  <a:pt x="173720" y="1225594"/>
                  <a:pt x="153752" y="1234009"/>
                  <a:pt x="134355" y="1242567"/>
                </a:cubicBezTo>
                <a:cubicBezTo>
                  <a:pt x="90426" y="1263105"/>
                  <a:pt x="45641" y="1286496"/>
                  <a:pt x="0" y="1312739"/>
                </a:cubicBezTo>
                <a:close/>
                <a:moveTo>
                  <a:pt x="2279600" y="9414"/>
                </a:moveTo>
                <a:lnTo>
                  <a:pt x="2318965" y="9414"/>
                </a:lnTo>
                <a:lnTo>
                  <a:pt x="2214562" y="429593"/>
                </a:lnTo>
                <a:lnTo>
                  <a:pt x="1660885" y="836080"/>
                </a:lnTo>
                <a:cubicBezTo>
                  <a:pt x="1663167" y="833798"/>
                  <a:pt x="1670726" y="825525"/>
                  <a:pt x="1683562" y="811263"/>
                </a:cubicBezTo>
                <a:cubicBezTo>
                  <a:pt x="1696399" y="797000"/>
                  <a:pt x="1711232" y="780313"/>
                  <a:pt x="1728062" y="761201"/>
                </a:cubicBezTo>
                <a:cubicBezTo>
                  <a:pt x="1744892" y="742089"/>
                  <a:pt x="1761865" y="722264"/>
                  <a:pt x="1778980" y="701725"/>
                </a:cubicBezTo>
                <a:cubicBezTo>
                  <a:pt x="1796095" y="681187"/>
                  <a:pt x="1809502" y="663786"/>
                  <a:pt x="1819201" y="649524"/>
                </a:cubicBezTo>
                <a:cubicBezTo>
                  <a:pt x="1829470" y="634691"/>
                  <a:pt x="1838170" y="619715"/>
                  <a:pt x="1845301" y="604596"/>
                </a:cubicBezTo>
                <a:cubicBezTo>
                  <a:pt x="1852433" y="589478"/>
                  <a:pt x="1858281" y="575643"/>
                  <a:pt x="1862844" y="563092"/>
                </a:cubicBezTo>
                <a:cubicBezTo>
                  <a:pt x="1867979" y="548829"/>
                  <a:pt x="1872258" y="535137"/>
                  <a:pt x="1875681" y="522015"/>
                </a:cubicBezTo>
                <a:lnTo>
                  <a:pt x="1918469" y="351719"/>
                </a:lnTo>
                <a:lnTo>
                  <a:pt x="1603549" y="434728"/>
                </a:lnTo>
                <a:lnTo>
                  <a:pt x="1661740" y="199393"/>
                </a:lnTo>
                <a:close/>
                <a:moveTo>
                  <a:pt x="1020924" y="0"/>
                </a:moveTo>
                <a:cubicBezTo>
                  <a:pt x="1064282" y="0"/>
                  <a:pt x="1105074" y="4707"/>
                  <a:pt x="1143298" y="14121"/>
                </a:cubicBezTo>
                <a:cubicBezTo>
                  <a:pt x="1181522" y="23534"/>
                  <a:pt x="1215752" y="38225"/>
                  <a:pt x="1245989" y="58192"/>
                </a:cubicBezTo>
                <a:cubicBezTo>
                  <a:pt x="1276226" y="78160"/>
                  <a:pt x="1301756" y="103833"/>
                  <a:pt x="1322580" y="135211"/>
                </a:cubicBezTo>
                <a:cubicBezTo>
                  <a:pt x="1343403" y="166589"/>
                  <a:pt x="1358094" y="204242"/>
                  <a:pt x="1366652" y="248172"/>
                </a:cubicBezTo>
                <a:lnTo>
                  <a:pt x="931925" y="567371"/>
                </a:lnTo>
                <a:cubicBezTo>
                  <a:pt x="932495" y="566800"/>
                  <a:pt x="938486" y="561951"/>
                  <a:pt x="949896" y="552823"/>
                </a:cubicBezTo>
                <a:cubicBezTo>
                  <a:pt x="961306" y="543695"/>
                  <a:pt x="974285" y="532142"/>
                  <a:pt x="988833" y="518164"/>
                </a:cubicBezTo>
                <a:cubicBezTo>
                  <a:pt x="1003381" y="504187"/>
                  <a:pt x="1017358" y="488641"/>
                  <a:pt x="1030765" y="471525"/>
                </a:cubicBezTo>
                <a:cubicBezTo>
                  <a:pt x="1044172" y="454410"/>
                  <a:pt x="1053443" y="437580"/>
                  <a:pt x="1058577" y="421035"/>
                </a:cubicBezTo>
                <a:cubicBezTo>
                  <a:pt x="1066565" y="367408"/>
                  <a:pt x="1065994" y="326331"/>
                  <a:pt x="1056866" y="297806"/>
                </a:cubicBezTo>
                <a:cubicBezTo>
                  <a:pt x="1044885" y="257870"/>
                  <a:pt x="1014648" y="237902"/>
                  <a:pt x="966155" y="237902"/>
                </a:cubicBezTo>
                <a:cubicBezTo>
                  <a:pt x="934777" y="237902"/>
                  <a:pt x="907821" y="245604"/>
                  <a:pt x="885286" y="261008"/>
                </a:cubicBezTo>
                <a:cubicBezTo>
                  <a:pt x="862751" y="276412"/>
                  <a:pt x="843496" y="295952"/>
                  <a:pt x="827522" y="319628"/>
                </a:cubicBezTo>
                <a:cubicBezTo>
                  <a:pt x="811547" y="343304"/>
                  <a:pt x="798568" y="369262"/>
                  <a:pt x="788585" y="397502"/>
                </a:cubicBezTo>
                <a:cubicBezTo>
                  <a:pt x="778601" y="425742"/>
                  <a:pt x="770186" y="452699"/>
                  <a:pt x="763340" y="478371"/>
                </a:cubicBezTo>
                <a:lnTo>
                  <a:pt x="699157" y="738523"/>
                </a:lnTo>
                <a:lnTo>
                  <a:pt x="354286" y="991828"/>
                </a:lnTo>
                <a:cubicBezTo>
                  <a:pt x="353715" y="989546"/>
                  <a:pt x="353430" y="985553"/>
                  <a:pt x="353430" y="979848"/>
                </a:cubicBezTo>
                <a:cubicBezTo>
                  <a:pt x="349436" y="914810"/>
                  <a:pt x="357709" y="840359"/>
                  <a:pt x="378247" y="756494"/>
                </a:cubicBezTo>
                <a:lnTo>
                  <a:pt x="434727" y="529717"/>
                </a:lnTo>
                <a:cubicBezTo>
                  <a:pt x="452983" y="454981"/>
                  <a:pt x="478799" y="385236"/>
                  <a:pt x="512174" y="320483"/>
                </a:cubicBezTo>
                <a:cubicBezTo>
                  <a:pt x="545548" y="255731"/>
                  <a:pt x="586482" y="199678"/>
                  <a:pt x="634975" y="152326"/>
                </a:cubicBezTo>
                <a:cubicBezTo>
                  <a:pt x="683469" y="104974"/>
                  <a:pt x="739806" y="67748"/>
                  <a:pt x="803988" y="40649"/>
                </a:cubicBezTo>
                <a:cubicBezTo>
                  <a:pt x="868170" y="13550"/>
                  <a:pt x="940482" y="0"/>
                  <a:pt x="102092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800" b="0" i="0" u="none" strike="noStrike" kern="1200" cap="none" spc="0" normalizeH="0" baseline="0" noProof="0" dirty="0">
              <a:ln>
                <a:noFill/>
              </a:ln>
              <a:solidFill>
                <a:schemeClr val="bg1"/>
              </a:solidFill>
              <a:effectLst/>
              <a:uLnTx/>
              <a:uFillTx/>
              <a:latin typeface="Times New Roman" panose="02020603050405020304"/>
              <a:ea typeface="汉仪秦川飞影W"/>
              <a:sym typeface="Times New Roman" panose="02020603050405020304"/>
            </a:endParaRPr>
          </a:p>
        </p:txBody>
      </p:sp>
      <p:cxnSp>
        <p:nvCxnSpPr>
          <p:cNvPr id="46" name="直接连接符 45"/>
          <p:cNvCxnSpPr/>
          <p:nvPr/>
        </p:nvCxnSpPr>
        <p:spPr>
          <a:xfrm flipH="1">
            <a:off x="1771651" y="3904967"/>
            <a:ext cx="2037016" cy="285"/>
          </a:xfrm>
          <a:prstGeom prst="line">
            <a:avLst/>
          </a:prstGeom>
          <a:ln w="38100" cap="rnd">
            <a:gradFill>
              <a:gsLst>
                <a:gs pos="0">
                  <a:schemeClr val="bg1"/>
                </a:gs>
                <a:gs pos="100000">
                  <a:srgbClr val="C9292A"/>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383335" y="3904967"/>
            <a:ext cx="2037016" cy="285"/>
          </a:xfrm>
          <a:prstGeom prst="line">
            <a:avLst/>
          </a:prstGeom>
          <a:ln w="38100" cap="rnd">
            <a:gradFill>
              <a:gsLst>
                <a:gs pos="0">
                  <a:schemeClr val="bg1"/>
                </a:gs>
                <a:gs pos="100000">
                  <a:srgbClr val="C9292A"/>
                </a:gs>
              </a:gsLst>
              <a:lin ang="0" scaled="0"/>
            </a:gra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custDataLst>
              <p:tags r:id="rId2"/>
            </p:custDataLst>
          </p:nvPr>
        </p:nvSpPr>
        <p:spPr>
          <a:xfrm>
            <a:off x="3423285" y="3535680"/>
            <a:ext cx="5345430" cy="615315"/>
          </a:xfrm>
          <a:prstGeom prst="rect">
            <a:avLst/>
          </a:prstGeom>
          <a:noFill/>
          <a:effectLst>
            <a:glow rad="203200">
              <a:srgbClr val="FF0000">
                <a:alpha val="69000"/>
              </a:srgbClr>
            </a:glow>
          </a:effectLst>
        </p:spPr>
        <p:txBody>
          <a:bodyPr wrap="square" lIns="0" tIns="0" rIns="0" bIns="0" rtlCol="0">
            <a:spAutoFit/>
          </a:bodyPr>
          <a:lstStyle/>
          <a:p>
            <a:pPr lvl="0" algn="ctr" defTabSz="457200">
              <a:defRPr/>
            </a:pPr>
            <a:r>
              <a:rPr lang="en-US" altLang="zh-CN" sz="4000" b="1" dirty="0">
                <a:solidFill>
                  <a:srgbClr val="000000">
                    <a:lumMod val="65000"/>
                    <a:lumOff val="35000"/>
                  </a:srgbClr>
                </a:solidFill>
                <a:latin typeface="微软雅黑" panose="020B0503020204020204" charset="-122"/>
                <a:ea typeface="微软雅黑" panose="020B0503020204020204" charset="-122"/>
                <a:cs typeface="微软雅黑" panose="020B0503020204020204" charset="-122"/>
                <a:sym typeface="Times New Roman" panose="02020603050405020304"/>
              </a:rPr>
              <a:t>“</a:t>
            </a:r>
            <a:r>
              <a:rPr lang="zh-CN" altLang="en-US" sz="4000" b="1" dirty="0">
                <a:solidFill>
                  <a:srgbClr val="000000">
                    <a:lumMod val="65000"/>
                    <a:lumOff val="35000"/>
                  </a:srgbClr>
                </a:solidFill>
                <a:latin typeface="微软雅黑" panose="020B0503020204020204" charset="-122"/>
                <a:ea typeface="微软雅黑" panose="020B0503020204020204" charset="-122"/>
                <a:cs typeface="微软雅黑" panose="020B0503020204020204" charset="-122"/>
                <a:sym typeface="Times New Roman" panose="02020603050405020304"/>
              </a:rPr>
              <a:t>两个结合</a:t>
            </a:r>
            <a:r>
              <a:rPr lang="en-US" altLang="zh-CN" sz="4000" b="1" dirty="0">
                <a:solidFill>
                  <a:srgbClr val="000000">
                    <a:lumMod val="65000"/>
                    <a:lumOff val="35000"/>
                  </a:srgbClr>
                </a:solidFill>
                <a:latin typeface="微软雅黑" panose="020B0503020204020204" charset="-122"/>
                <a:ea typeface="微软雅黑" panose="020B0503020204020204" charset="-122"/>
                <a:cs typeface="微软雅黑" panose="020B0503020204020204" charset="-122"/>
                <a:sym typeface="Times New Roman" panose="02020603050405020304"/>
              </a:rPr>
              <a:t>”</a:t>
            </a:r>
            <a:r>
              <a:rPr lang="zh-CN" altLang="en-US" sz="4000" b="1" dirty="0">
                <a:solidFill>
                  <a:srgbClr val="000000">
                    <a:lumMod val="65000"/>
                    <a:lumOff val="35000"/>
                  </a:srgbClr>
                </a:solidFill>
                <a:latin typeface="微软雅黑" panose="020B0503020204020204" charset="-122"/>
                <a:ea typeface="微软雅黑" panose="020B0503020204020204" charset="-122"/>
                <a:cs typeface="微软雅黑" panose="020B0503020204020204" charset="-122"/>
                <a:sym typeface="Times New Roman" panose="02020603050405020304"/>
              </a:rPr>
              <a:t>阅读分享</a:t>
            </a:r>
            <a:endParaRPr lang="zh-CN" altLang="en-US" sz="4000" b="1" dirty="0">
              <a:solidFill>
                <a:srgbClr val="000000">
                  <a:lumMod val="65000"/>
                  <a:lumOff val="35000"/>
                </a:srgbClr>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decel="100000"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500" fill="hold"/>
                                        <p:tgtEl>
                                          <p:spTgt spid="41"/>
                                        </p:tgtEl>
                                        <p:attrNameLst>
                                          <p:attrName>ppt_x</p:attrName>
                                        </p:attrNameLst>
                                      </p:cBhvr>
                                      <p:tavLst>
                                        <p:tav tm="0">
                                          <p:val>
                                            <p:strVal val="#ppt_x"/>
                                          </p:val>
                                        </p:tav>
                                        <p:tav tm="100000">
                                          <p:val>
                                            <p:strVal val="#ppt_x"/>
                                          </p:val>
                                        </p:tav>
                                      </p:tavLst>
                                    </p:anim>
                                    <p:anim calcmode="lin" valueType="num">
                                      <p:cBhvr additive="base">
                                        <p:cTn id="14" dur="1500" fill="hold"/>
                                        <p:tgtEl>
                                          <p:spTgt spid="41"/>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2" presetClass="entr" presetSubtype="2"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right)">
                                      <p:cBhvr>
                                        <p:cTn id="18" dur="500"/>
                                        <p:tgtEl>
                                          <p:spTgt spid="46"/>
                                        </p:tgtEl>
                                      </p:cBhvr>
                                    </p:animEffect>
                                  </p:childTnLst>
                                </p:cTn>
                              </p:par>
                              <p:par>
                                <p:cTn id="19" presetID="22" presetClass="entr" presetSubtype="8"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left)">
                                      <p:cBhvr>
                                        <p:cTn id="2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84818" y="255478"/>
            <a:ext cx="8376451" cy="523240"/>
            <a:chOff x="303867" y="255476"/>
            <a:chExt cx="8376451" cy="523240"/>
          </a:xfrm>
        </p:grpSpPr>
        <p:sp>
          <p:nvSpPr>
            <p:cNvPr id="5" name="矩形 4"/>
            <p:cNvSpPr/>
            <p:nvPr/>
          </p:nvSpPr>
          <p:spPr>
            <a:xfrm>
              <a:off x="877438" y="318341"/>
              <a:ext cx="7802880" cy="460375"/>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基于“两个结合”谈谈思政一体化建设如何推进政治认同</a:t>
              </a:r>
              <a:endPar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303867" y="255476"/>
              <a:ext cx="523221" cy="523220"/>
              <a:chOff x="465792" y="255476"/>
              <a:chExt cx="523221" cy="523220"/>
            </a:xfrm>
          </p:grpSpPr>
          <p:sp>
            <p:nvSpPr>
              <p:cNvPr id="7" name="矩形: 对角圆角 4"/>
              <p:cNvSpPr/>
              <p:nvPr/>
            </p:nvSpPr>
            <p:spPr>
              <a:xfrm>
                <a:off x="465792" y="255476"/>
                <a:ext cx="523221" cy="523220"/>
              </a:xfrm>
              <a:prstGeom prst="round2DiagRect">
                <a:avLst>
                  <a:gd name="adj1" fmla="val 36692"/>
                  <a:gd name="adj2" fmla="val 0"/>
                </a:avLst>
              </a:prstGeom>
              <a:solidFill>
                <a:srgbClr val="C9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a:ea typeface="汉仪秦川飞影W"/>
                  <a:sym typeface="Times New Roman" panose="02020603050405020304"/>
                </a:endParaRPr>
              </a:p>
            </p:txBody>
          </p:sp>
          <p:sp>
            <p:nvSpPr>
              <p:cNvPr id="8" name="椭圆 7"/>
              <p:cNvSpPr/>
              <p:nvPr/>
            </p:nvSpPr>
            <p:spPr>
              <a:xfrm>
                <a:off x="541375" y="331059"/>
                <a:ext cx="372055" cy="372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sp>
            <p:nvSpPr>
              <p:cNvPr id="9" name="椭圆 8"/>
              <p:cNvSpPr/>
              <p:nvPr/>
            </p:nvSpPr>
            <p:spPr>
              <a:xfrm>
                <a:off x="621160" y="410844"/>
                <a:ext cx="212484" cy="212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grpSp>
      </p:grpSp>
      <p:sp>
        <p:nvSpPr>
          <p:cNvPr id="11" name="文本框 10"/>
          <p:cNvSpPr txBox="1"/>
          <p:nvPr/>
        </p:nvSpPr>
        <p:spPr>
          <a:xfrm>
            <a:off x="440055" y="1120140"/>
            <a:ext cx="11439525" cy="460375"/>
          </a:xfrm>
          <a:prstGeom prst="rect">
            <a:avLst/>
          </a:prstGeom>
          <a:noFill/>
        </p:spPr>
        <p:txBody>
          <a:bodyPr wrap="square" rtlCol="0" anchor="t">
            <a:spAutoFit/>
          </a:bodyPr>
          <a:p>
            <a:r>
              <a:rPr lang="en-US" altLang="zh-CN" sz="2400" b="1"/>
              <a:t>2.</a:t>
            </a:r>
            <a:r>
              <a:rPr lang="zh-CN" altLang="en-US" sz="2400" b="1"/>
              <a:t>以主题式</a:t>
            </a:r>
            <a:r>
              <a:rPr lang="zh-CN" altLang="en-US" sz="2400" b="1"/>
              <a:t>教学，强化协同融合意识</a:t>
            </a:r>
            <a:endParaRPr lang="zh-CN" altLang="en-US" sz="2400" b="1"/>
          </a:p>
        </p:txBody>
      </p:sp>
      <p:sp>
        <p:nvSpPr>
          <p:cNvPr id="10" name="文本框 9"/>
          <p:cNvSpPr txBox="1"/>
          <p:nvPr/>
        </p:nvSpPr>
        <p:spPr>
          <a:xfrm>
            <a:off x="285115" y="1922145"/>
            <a:ext cx="11416665" cy="1420495"/>
          </a:xfrm>
          <a:prstGeom prst="rect">
            <a:avLst/>
          </a:prstGeom>
          <a:noFill/>
        </p:spPr>
        <p:txBody>
          <a:bodyPr wrap="square" rtlCol="0" anchor="t">
            <a:spAutoFit/>
          </a:bodyPr>
          <a:p>
            <a:pPr indent="457200" fontAlgn="auto">
              <a:lnSpc>
                <a:spcPct val="120000"/>
              </a:lnSpc>
            </a:pPr>
            <a:r>
              <a:rPr lang="zh-CN" altLang="en-US" sz="2400">
                <a:latin typeface="楷体" panose="02010609060101010101" charset="-122"/>
                <a:ea typeface="楷体" panose="02010609060101010101" charset="-122"/>
                <a:cs typeface="楷体" panose="02010609060101010101" charset="-122"/>
              </a:rPr>
              <a:t>主题教学是连接、整合大中小学思政课的重要方式和抓手,探析以主题教学为抓手推进大中小学思政课一体化建设的价值定位、根本遵循和实践进路,能有效促进思政课一体化内涵式高质量发展,推动新时代思想政治教育的创新发展</a:t>
            </a:r>
            <a:endParaRPr lang="zh-CN" altLang="en-US" sz="2400">
              <a:latin typeface="楷体" panose="02010609060101010101" charset="-122"/>
              <a:ea typeface="楷体" panose="02010609060101010101" charset="-122"/>
              <a:cs typeface="楷体" panose="02010609060101010101" charset="-122"/>
            </a:endParaRPr>
          </a:p>
        </p:txBody>
      </p:sp>
      <p:sp>
        <p:nvSpPr>
          <p:cNvPr id="12" name="文本框 11"/>
          <p:cNvSpPr txBox="1"/>
          <p:nvPr/>
        </p:nvSpPr>
        <p:spPr>
          <a:xfrm>
            <a:off x="285750" y="3797935"/>
            <a:ext cx="11906250" cy="534035"/>
          </a:xfrm>
          <a:prstGeom prst="rect">
            <a:avLst/>
          </a:prstGeom>
          <a:noFill/>
        </p:spPr>
        <p:txBody>
          <a:bodyPr wrap="square" rtlCol="0" anchor="t">
            <a:spAutoFit/>
          </a:bodyPr>
          <a:p>
            <a:pPr marL="342900" indent="-342900" fontAlgn="auto">
              <a:lnSpc>
                <a:spcPct val="120000"/>
              </a:lnSpc>
              <a:buFont typeface="Wingdings" panose="05000000000000000000" charset="0"/>
              <a:buChar char="Ø"/>
            </a:pPr>
            <a:r>
              <a:rPr lang="zh-CN" altLang="en-US" sz="2400" b="1">
                <a:solidFill>
                  <a:srgbClr val="C00000"/>
                </a:solidFill>
                <a:latin typeface="微软雅黑" panose="020B0503020204020204" charset="-122"/>
                <a:ea typeface="微软雅黑" panose="020B0503020204020204" charset="-122"/>
                <a:cs typeface="楷体" panose="02010609060101010101" charset="-122"/>
                <a:sym typeface="+mn-ea"/>
              </a:rPr>
              <a:t>不同学段</a:t>
            </a:r>
            <a:r>
              <a:rPr lang="zh-CN" altLang="en-US" sz="2400" b="1">
                <a:solidFill>
                  <a:srgbClr val="C00000"/>
                </a:solidFill>
                <a:latin typeface="微软雅黑" panose="020B0503020204020204" charset="-122"/>
                <a:ea typeface="微软雅黑" panose="020B0503020204020204" charset="-122"/>
                <a:cs typeface="楷体" panose="02010609060101010101" charset="-122"/>
                <a:sym typeface="+mn-ea"/>
              </a:rPr>
              <a:t>内教学课堂都要有主题抓手，例如大单元教学、学科大概念引领等。</a:t>
            </a:r>
            <a:endParaRPr lang="zh-CN" altLang="en-US" sz="2400" b="1">
              <a:solidFill>
                <a:srgbClr val="C00000"/>
              </a:solidFill>
              <a:latin typeface="微软雅黑" panose="020B0503020204020204" charset="-122"/>
              <a:ea typeface="微软雅黑" panose="020B0503020204020204" charset="-122"/>
              <a:cs typeface="楷体" panose="02010609060101010101" charset="-122"/>
              <a:sym typeface="+mn-ea"/>
            </a:endParaRPr>
          </a:p>
        </p:txBody>
      </p:sp>
      <p:sp>
        <p:nvSpPr>
          <p:cNvPr id="13" name="文本框 12"/>
          <p:cNvSpPr txBox="1"/>
          <p:nvPr/>
        </p:nvSpPr>
        <p:spPr>
          <a:xfrm>
            <a:off x="285115" y="4486275"/>
            <a:ext cx="11906250" cy="534035"/>
          </a:xfrm>
          <a:prstGeom prst="rect">
            <a:avLst/>
          </a:prstGeom>
          <a:noFill/>
        </p:spPr>
        <p:txBody>
          <a:bodyPr wrap="square" rtlCol="0" anchor="t">
            <a:spAutoFit/>
          </a:bodyPr>
          <a:p>
            <a:pPr marL="342900" indent="-342900" fontAlgn="auto">
              <a:lnSpc>
                <a:spcPct val="120000"/>
              </a:lnSpc>
              <a:buFont typeface="Wingdings" panose="05000000000000000000" charset="0"/>
              <a:buChar char="Ø"/>
            </a:pPr>
            <a:r>
              <a:rPr lang="zh-CN" altLang="en-US" sz="2400" b="1">
                <a:solidFill>
                  <a:srgbClr val="C00000"/>
                </a:solidFill>
                <a:latin typeface="微软雅黑" panose="020B0503020204020204" charset="-122"/>
                <a:ea typeface="微软雅黑" panose="020B0503020204020204" charset="-122"/>
                <a:cs typeface="楷体" panose="02010609060101010101" charset="-122"/>
                <a:sym typeface="+mn-ea"/>
              </a:rPr>
              <a:t>不同学段间围绕某一核心主题各有侧重、螺旋上升式推进内容衔接、目标</a:t>
            </a:r>
            <a:r>
              <a:rPr lang="zh-CN" altLang="en-US" sz="2400" b="1">
                <a:solidFill>
                  <a:srgbClr val="C00000"/>
                </a:solidFill>
                <a:latin typeface="微软雅黑" panose="020B0503020204020204" charset="-122"/>
                <a:ea typeface="微软雅黑" panose="020B0503020204020204" charset="-122"/>
                <a:cs typeface="楷体" panose="02010609060101010101" charset="-122"/>
                <a:sym typeface="+mn-ea"/>
              </a:rPr>
              <a:t>衔接。</a:t>
            </a:r>
            <a:endParaRPr lang="zh-CN" altLang="en-US" sz="2400" b="1">
              <a:solidFill>
                <a:srgbClr val="C00000"/>
              </a:solidFill>
              <a:latin typeface="微软雅黑" panose="020B0503020204020204" charset="-122"/>
              <a:ea typeface="微软雅黑" panose="020B0503020204020204" charset="-122"/>
              <a:cs typeface="楷体" panose="02010609060101010101" charset="-122"/>
              <a:sym typeface="+mn-ea"/>
            </a:endParaRPr>
          </a:p>
        </p:txBody>
      </p:sp>
      <p:sp>
        <p:nvSpPr>
          <p:cNvPr id="15" name="文本框 14"/>
          <p:cNvSpPr txBox="1"/>
          <p:nvPr/>
        </p:nvSpPr>
        <p:spPr>
          <a:xfrm>
            <a:off x="440055" y="5247005"/>
            <a:ext cx="10904855" cy="829945"/>
          </a:xfrm>
          <a:prstGeom prst="rect">
            <a:avLst/>
          </a:prstGeom>
          <a:noFill/>
        </p:spPr>
        <p:txBody>
          <a:bodyPr wrap="square" rtlCol="0">
            <a:spAutoFit/>
          </a:bodyPr>
          <a:p>
            <a:r>
              <a:rPr lang="zh-CN" altLang="en-US" sz="2400">
                <a:latin typeface="楷体" panose="02010609060101010101" charset="-122"/>
                <a:ea typeface="楷体" panose="02010609060101010101" charset="-122"/>
                <a:cs typeface="楷体" panose="02010609060101010101" charset="-122"/>
              </a:rPr>
              <a:t>例如以</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我国的根本政治制度</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、爱国主义、党的领导等主题概念不同学段同备一节课，推动思想政治课的深入教学，提高学生科学道德素养。</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5" grpId="0"/>
      <p:bldP spid="1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84818" y="255478"/>
            <a:ext cx="8376451" cy="523240"/>
            <a:chOff x="303867" y="255476"/>
            <a:chExt cx="8376451" cy="523240"/>
          </a:xfrm>
        </p:grpSpPr>
        <p:sp>
          <p:nvSpPr>
            <p:cNvPr id="5" name="矩形 4"/>
            <p:cNvSpPr/>
            <p:nvPr/>
          </p:nvSpPr>
          <p:spPr>
            <a:xfrm>
              <a:off x="877438" y="318341"/>
              <a:ext cx="7802880" cy="460375"/>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基于“两个结合”谈谈思政一体化建设如何推进政治认同</a:t>
              </a:r>
              <a:endPar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303867" y="255476"/>
              <a:ext cx="523221" cy="523220"/>
              <a:chOff x="465792" y="255476"/>
              <a:chExt cx="523221" cy="523220"/>
            </a:xfrm>
          </p:grpSpPr>
          <p:sp>
            <p:nvSpPr>
              <p:cNvPr id="7" name="矩形: 对角圆角 4"/>
              <p:cNvSpPr/>
              <p:nvPr/>
            </p:nvSpPr>
            <p:spPr>
              <a:xfrm>
                <a:off x="465792" y="255476"/>
                <a:ext cx="523221" cy="523220"/>
              </a:xfrm>
              <a:prstGeom prst="round2DiagRect">
                <a:avLst>
                  <a:gd name="adj1" fmla="val 36692"/>
                  <a:gd name="adj2" fmla="val 0"/>
                </a:avLst>
              </a:prstGeom>
              <a:solidFill>
                <a:srgbClr val="C9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a:ea typeface="汉仪秦川飞影W"/>
                  <a:sym typeface="Times New Roman" panose="02020603050405020304"/>
                </a:endParaRPr>
              </a:p>
            </p:txBody>
          </p:sp>
          <p:sp>
            <p:nvSpPr>
              <p:cNvPr id="8" name="椭圆 7"/>
              <p:cNvSpPr/>
              <p:nvPr/>
            </p:nvSpPr>
            <p:spPr>
              <a:xfrm>
                <a:off x="541375" y="331059"/>
                <a:ext cx="372055" cy="372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sp>
            <p:nvSpPr>
              <p:cNvPr id="9" name="椭圆 8"/>
              <p:cNvSpPr/>
              <p:nvPr/>
            </p:nvSpPr>
            <p:spPr>
              <a:xfrm>
                <a:off x="621160" y="410844"/>
                <a:ext cx="212484" cy="212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grpSp>
      </p:grpSp>
      <p:sp>
        <p:nvSpPr>
          <p:cNvPr id="11" name="文本框 10"/>
          <p:cNvSpPr txBox="1"/>
          <p:nvPr/>
        </p:nvSpPr>
        <p:spPr>
          <a:xfrm>
            <a:off x="440055" y="1120140"/>
            <a:ext cx="11439525" cy="460375"/>
          </a:xfrm>
          <a:prstGeom prst="rect">
            <a:avLst/>
          </a:prstGeom>
          <a:noFill/>
        </p:spPr>
        <p:txBody>
          <a:bodyPr wrap="square" rtlCol="0" anchor="t">
            <a:spAutoFit/>
          </a:bodyPr>
          <a:p>
            <a:r>
              <a:rPr lang="en-US" altLang="zh-CN" sz="2400" b="1"/>
              <a:t>3.</a:t>
            </a:r>
            <a:r>
              <a:rPr lang="zh-CN" altLang="en-US" sz="2400" b="1"/>
              <a:t>. 加强“讲好中国故事”的载体合力建设,形成“共同声音”</a:t>
            </a:r>
            <a:endParaRPr lang="zh-CN" altLang="en-US" sz="2400" b="1"/>
          </a:p>
        </p:txBody>
      </p:sp>
      <p:sp>
        <p:nvSpPr>
          <p:cNvPr id="10" name="文本框 9"/>
          <p:cNvSpPr txBox="1"/>
          <p:nvPr/>
        </p:nvSpPr>
        <p:spPr>
          <a:xfrm>
            <a:off x="360680" y="3952875"/>
            <a:ext cx="11416665" cy="2306320"/>
          </a:xfrm>
          <a:prstGeom prst="rect">
            <a:avLst/>
          </a:prstGeom>
          <a:noFill/>
        </p:spPr>
        <p:txBody>
          <a:bodyPr wrap="square" rtlCol="0" anchor="t">
            <a:spAutoFit/>
          </a:bodyPr>
          <a:p>
            <a:pPr indent="457200" fontAlgn="auto">
              <a:lnSpc>
                <a:spcPct val="120000"/>
              </a:lnSpc>
            </a:pPr>
            <a:r>
              <a:rPr lang="zh-CN" altLang="en-US" sz="2400">
                <a:latin typeface="楷体" panose="02010609060101010101" charset="-122"/>
                <a:ea typeface="楷体" panose="02010609060101010101" charset="-122"/>
                <a:cs typeface="楷体" panose="02010609060101010101" charset="-122"/>
              </a:rPr>
              <a:t>载体</a:t>
            </a:r>
            <a:r>
              <a:rPr lang="zh-CN" altLang="en-US" sz="2400">
                <a:latin typeface="楷体" panose="02010609060101010101" charset="-122"/>
                <a:ea typeface="楷体" panose="02010609060101010101" charset="-122"/>
                <a:cs typeface="楷体" panose="02010609060101010101" charset="-122"/>
              </a:rPr>
              <a:t>合力：</a:t>
            </a:r>
            <a:endParaRPr lang="zh-CN" altLang="en-US" sz="2400">
              <a:latin typeface="楷体" panose="02010609060101010101" charset="-122"/>
              <a:ea typeface="楷体" panose="02010609060101010101" charset="-122"/>
              <a:cs typeface="楷体" panose="02010609060101010101" charset="-122"/>
            </a:endParaRPr>
          </a:p>
          <a:p>
            <a:pPr indent="457200" fontAlgn="auto">
              <a:lnSpc>
                <a:spcPct val="120000"/>
              </a:lnSpc>
            </a:pPr>
            <a:r>
              <a:rPr lang="zh-CN" altLang="en-US" sz="2400">
                <a:latin typeface="楷体" panose="02010609060101010101" charset="-122"/>
                <a:ea typeface="楷体" panose="02010609060101010101" charset="-122"/>
                <a:cs typeface="楷体" panose="02010609060101010101" charset="-122"/>
              </a:rPr>
              <a:t>不同学段</a:t>
            </a:r>
            <a:r>
              <a:rPr lang="zh-CN" altLang="en-US" sz="2400">
                <a:latin typeface="楷体" panose="02010609060101010101" charset="-122"/>
                <a:ea typeface="楷体" panose="02010609060101010101" charset="-122"/>
                <a:cs typeface="楷体" panose="02010609060101010101" charset="-122"/>
              </a:rPr>
              <a:t>教师，思政课教师和其他专业课程教师；</a:t>
            </a:r>
            <a:endParaRPr lang="zh-CN" altLang="en-US" sz="2400">
              <a:latin typeface="楷体" panose="02010609060101010101" charset="-122"/>
              <a:ea typeface="楷体" panose="02010609060101010101" charset="-122"/>
              <a:cs typeface="楷体" panose="02010609060101010101" charset="-122"/>
            </a:endParaRPr>
          </a:p>
          <a:p>
            <a:pPr indent="457200" fontAlgn="auto">
              <a:lnSpc>
                <a:spcPct val="120000"/>
              </a:lnSpc>
            </a:pPr>
            <a:r>
              <a:rPr lang="zh-CN" altLang="en-US" sz="2400">
                <a:latin typeface="楷体" panose="02010609060101010101" charset="-122"/>
                <a:ea typeface="楷体" panose="02010609060101010101" charset="-122"/>
                <a:cs typeface="楷体" panose="02010609060101010101" charset="-122"/>
              </a:rPr>
              <a:t>学校、家庭、社区、媒体等多方载体</a:t>
            </a:r>
            <a:r>
              <a:rPr lang="zh-CN" altLang="en-US" sz="2400">
                <a:latin typeface="楷体" panose="02010609060101010101" charset="-122"/>
                <a:ea typeface="楷体" panose="02010609060101010101" charset="-122"/>
                <a:cs typeface="楷体" panose="02010609060101010101" charset="-122"/>
              </a:rPr>
              <a:t>资源；</a:t>
            </a:r>
            <a:endParaRPr lang="zh-CN" altLang="en-US" sz="2400">
              <a:latin typeface="楷体" panose="02010609060101010101" charset="-122"/>
              <a:ea typeface="楷体" panose="02010609060101010101" charset="-122"/>
              <a:cs typeface="楷体" panose="02010609060101010101" charset="-122"/>
            </a:endParaRPr>
          </a:p>
          <a:p>
            <a:pPr indent="457200" fontAlgn="auto">
              <a:lnSpc>
                <a:spcPct val="120000"/>
              </a:lnSpc>
            </a:pPr>
            <a:r>
              <a:rPr lang="zh-CN" altLang="en-US" sz="2400">
                <a:latin typeface="楷体" panose="02010609060101010101" charset="-122"/>
                <a:ea typeface="楷体" panose="02010609060101010101" charset="-122"/>
                <a:cs typeface="楷体" panose="02010609060101010101" charset="-122"/>
              </a:rPr>
              <a:t>让学生成为讲故事的人</a:t>
            </a:r>
            <a:endParaRPr lang="zh-CN" altLang="en-US" sz="2400">
              <a:latin typeface="楷体" panose="02010609060101010101" charset="-122"/>
              <a:ea typeface="楷体" panose="02010609060101010101" charset="-122"/>
              <a:cs typeface="楷体" panose="02010609060101010101" charset="-122"/>
            </a:endParaRPr>
          </a:p>
          <a:p>
            <a:pPr indent="457200" fontAlgn="auto">
              <a:lnSpc>
                <a:spcPct val="120000"/>
              </a:lnSpc>
            </a:pPr>
            <a:r>
              <a:rPr lang="en-US" altLang="zh-CN" sz="2400">
                <a:latin typeface="楷体" panose="02010609060101010101" charset="-122"/>
                <a:ea typeface="楷体" panose="02010609060101010101" charset="-122"/>
                <a:cs typeface="楷体" panose="02010609060101010101" charset="-122"/>
              </a:rPr>
              <a:t>...</a:t>
            </a:r>
            <a:endParaRPr lang="en-US" altLang="zh-CN" sz="2400">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316230" y="1797685"/>
            <a:ext cx="11461115" cy="2232660"/>
          </a:xfrm>
          <a:prstGeom prst="rect">
            <a:avLst/>
          </a:prstGeom>
          <a:noFill/>
        </p:spPr>
        <p:txBody>
          <a:bodyPr wrap="square" rtlCol="0" anchor="t">
            <a:spAutoFit/>
          </a:bodyPr>
          <a:p>
            <a:pPr indent="0" fontAlgn="auto">
              <a:lnSpc>
                <a:spcPct val="120000"/>
              </a:lnSpc>
            </a:pPr>
            <a:r>
              <a:rPr lang="zh-CN" altLang="en-US" sz="2400" b="1">
                <a:latin typeface="微软雅黑" panose="020B0503020204020204" charset="-122"/>
                <a:ea typeface="微软雅黑" panose="020B0503020204020204" charset="-122"/>
                <a:cs typeface="微软雅黑" panose="020B0503020204020204" charset="-122"/>
              </a:rPr>
              <a:t>课堂上，</a:t>
            </a:r>
            <a:r>
              <a:rPr lang="zh-CN" altLang="en-US" sz="2400">
                <a:latin typeface="微软雅黑" panose="020B0503020204020204" charset="-122"/>
                <a:ea typeface="微软雅黑" panose="020B0503020204020204" charset="-122"/>
                <a:cs typeface="微软雅黑" panose="020B0503020204020204" charset="-122"/>
              </a:rPr>
              <a:t>优化讲好中国故事的教学目标、教学形式；教师提高专业素养与实践</a:t>
            </a:r>
            <a:r>
              <a:rPr lang="zh-CN" altLang="en-US" sz="2400">
                <a:latin typeface="微软雅黑" panose="020B0503020204020204" charset="-122"/>
                <a:ea typeface="微软雅黑" panose="020B0503020204020204" charset="-122"/>
                <a:cs typeface="微软雅黑" panose="020B0503020204020204" charset="-122"/>
              </a:rPr>
              <a:t>素养。</a:t>
            </a:r>
            <a:endParaRPr lang="zh-CN" altLang="en-US" sz="2400">
              <a:latin typeface="微软雅黑" panose="020B0503020204020204" charset="-122"/>
              <a:ea typeface="微软雅黑" panose="020B0503020204020204" charset="-122"/>
              <a:cs typeface="微软雅黑" panose="020B0503020204020204" charset="-122"/>
            </a:endParaRPr>
          </a:p>
          <a:p>
            <a:pPr indent="0" fontAlgn="auto">
              <a:lnSpc>
                <a:spcPct val="120000"/>
              </a:lnSpc>
            </a:pPr>
            <a:r>
              <a:rPr lang="zh-CN" altLang="en-US" sz="2400" b="1">
                <a:latin typeface="微软雅黑" panose="020B0503020204020204" charset="-122"/>
                <a:ea typeface="微软雅黑" panose="020B0503020204020204" charset="-122"/>
                <a:cs typeface="微软雅黑" panose="020B0503020204020204" charset="-122"/>
              </a:rPr>
              <a:t>内容上</a:t>
            </a:r>
            <a:r>
              <a:rPr lang="zh-CN" altLang="en-US" sz="2400">
                <a:latin typeface="微软雅黑" panose="020B0503020204020204" charset="-122"/>
                <a:ea typeface="微软雅黑" panose="020B0503020204020204" charset="-122"/>
                <a:cs typeface="微软雅黑" panose="020B0503020204020204" charset="-122"/>
              </a:rPr>
              <a:t>，加强对中国故事的研究,建立“中国故事”案例资源库，注重</a:t>
            </a:r>
            <a:r>
              <a:rPr lang="zh-CN" altLang="en-US" sz="2400">
                <a:latin typeface="微软雅黑" panose="020B0503020204020204" charset="-122"/>
                <a:ea typeface="微软雅黑" panose="020B0503020204020204" charset="-122"/>
                <a:cs typeface="微软雅黑" panose="020B0503020204020204" charset="-122"/>
                <a:sym typeface="+mn-ea"/>
              </a:rPr>
              <a:t>挖掘身边的历史文化资源</a:t>
            </a:r>
            <a:r>
              <a:rPr lang="en-US" altLang="zh-CN" sz="2400">
                <a:latin typeface="微软雅黑" panose="020B0503020204020204" charset="-122"/>
                <a:ea typeface="微软雅黑" panose="020B0503020204020204" charset="-122"/>
                <a:cs typeface="微软雅黑" panose="020B0503020204020204" charset="-122"/>
                <a:sym typeface="+mn-ea"/>
              </a:rPr>
              <a:t>...</a:t>
            </a:r>
            <a:endParaRPr lang="en-US" altLang="zh-CN" sz="2400">
              <a:latin typeface="微软雅黑" panose="020B0503020204020204" charset="-122"/>
              <a:ea typeface="微软雅黑" panose="020B0503020204020204" charset="-122"/>
              <a:cs typeface="微软雅黑" panose="020B0503020204020204" charset="-122"/>
            </a:endParaRPr>
          </a:p>
          <a:p>
            <a:pPr indent="0" fontAlgn="auto">
              <a:lnSpc>
                <a:spcPct val="120000"/>
              </a:lnSpc>
            </a:pPr>
            <a:r>
              <a:rPr lang="zh-CN" altLang="en-US" sz="2400">
                <a:latin typeface="微软雅黑" panose="020B0503020204020204" charset="-122"/>
                <a:ea typeface="微软雅黑" panose="020B0503020204020204" charset="-122"/>
                <a:cs typeface="微软雅黑" panose="020B0503020204020204" charset="-122"/>
              </a:rPr>
              <a:t>发挥</a:t>
            </a: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大众传媒</a:t>
            </a:r>
            <a:r>
              <a:rPr lang="zh-CN" altLang="en-US" sz="2400">
                <a:latin typeface="微软雅黑" panose="020B0503020204020204" charset="-122"/>
                <a:ea typeface="微软雅黑" panose="020B0503020204020204" charset="-122"/>
                <a:cs typeface="微软雅黑" panose="020B0503020204020204" charset="-122"/>
              </a:rPr>
              <a:t>在讲好中国故事上的价值导向作用。</a:t>
            </a:r>
            <a:endParaRPr lang="zh-CN" altLang="en-US" sz="2400">
              <a:latin typeface="微软雅黑" panose="020B0503020204020204" charset="-122"/>
              <a:ea typeface="微软雅黑" panose="020B0503020204020204" charset="-122"/>
              <a:cs typeface="微软雅黑" panose="020B0503020204020204" charset="-122"/>
            </a:endParaRPr>
          </a:p>
          <a:p>
            <a:endParaRPr lang="en-US" altLang="zh-CN" sz="24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4818" y="245953"/>
            <a:ext cx="3956851" cy="532745"/>
            <a:chOff x="303867" y="245951"/>
            <a:chExt cx="3956851" cy="532745"/>
          </a:xfrm>
        </p:grpSpPr>
        <p:sp>
          <p:nvSpPr>
            <p:cNvPr id="3" name="矩形 2"/>
            <p:cNvSpPr/>
            <p:nvPr/>
          </p:nvSpPr>
          <p:spPr>
            <a:xfrm>
              <a:off x="877438" y="245951"/>
              <a:ext cx="3383280" cy="5219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何为</a:t>
              </a:r>
              <a:r>
                <a:rPr kumimoji="0" lang="en-US" altLang="zh-CN" sz="2800" b="1" i="0" u="none" strike="noStrike" kern="0" cap="none" spc="0" normalizeH="0" baseline="0" noProof="0" dirty="0">
                  <a:ln w="0">
                    <a:noFill/>
                  </a:ln>
                  <a:solidFill>
                    <a:prstClr val="black">
                      <a:lumMod val="65000"/>
                      <a:lumOff val="35000"/>
                    </a:prst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a:t>
              </a:r>
              <a:r>
                <a:rPr kumimoji="0" lang="zh-CN" altLang="en-US" sz="2800" b="1" i="0" u="none" strike="noStrike" kern="0" cap="none" spc="0" normalizeH="0" baseline="0" noProof="0" dirty="0">
                  <a:ln w="0">
                    <a:noFill/>
                  </a:ln>
                  <a:solidFill>
                    <a:prstClr val="black">
                      <a:lumMod val="65000"/>
                      <a:lumOff val="35000"/>
                    </a:prst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两个结合</a:t>
              </a:r>
              <a:r>
                <a:rPr kumimoji="0" lang="en-US" altLang="zh-CN" sz="2800" b="1" i="0" u="none" strike="noStrike" kern="0" cap="none" spc="0" normalizeH="0" baseline="0" noProof="0" dirty="0">
                  <a:ln w="0">
                    <a:noFill/>
                  </a:ln>
                  <a:solidFill>
                    <a:prstClr val="black">
                      <a:lumMod val="65000"/>
                      <a:lumOff val="35000"/>
                    </a:prst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a:t>
              </a:r>
              <a:r>
                <a:rPr lang="zh-CN" altLang="en-US" sz="2800" b="1" kern="0" noProof="0" dirty="0">
                  <a:ln w="0">
                    <a:noFill/>
                  </a:ln>
                  <a:solidFill>
                    <a:prstClr val="black">
                      <a:lumMod val="65000"/>
                      <a:lumOff val="35000"/>
                    </a:prst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a:t>
              </a:r>
              <a:endParaRPr kumimoji="0" lang="zh-CN" altLang="en-US" sz="2800" b="1" i="0" u="none" strike="noStrike" kern="0" cap="none" spc="0" normalizeH="0" baseline="0" noProof="0" dirty="0">
                <a:ln w="0">
                  <a:noFill/>
                </a:ln>
                <a:solidFill>
                  <a:prstClr val="black">
                    <a:lumMod val="65000"/>
                    <a:lumOff val="35000"/>
                  </a:prst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4" name="组合 3"/>
            <p:cNvGrpSpPr/>
            <p:nvPr/>
          </p:nvGrpSpPr>
          <p:grpSpPr>
            <a:xfrm>
              <a:off x="303867" y="255476"/>
              <a:ext cx="523221" cy="523220"/>
              <a:chOff x="465792" y="255476"/>
              <a:chExt cx="523221" cy="523220"/>
            </a:xfrm>
          </p:grpSpPr>
          <p:sp>
            <p:nvSpPr>
              <p:cNvPr id="5" name="矩形: 对角圆角 4"/>
              <p:cNvSpPr/>
              <p:nvPr/>
            </p:nvSpPr>
            <p:spPr>
              <a:xfrm>
                <a:off x="465792" y="255476"/>
                <a:ext cx="523221" cy="523220"/>
              </a:xfrm>
              <a:prstGeom prst="round2DiagRect">
                <a:avLst>
                  <a:gd name="adj1" fmla="val 36692"/>
                  <a:gd name="adj2" fmla="val 0"/>
                </a:avLst>
              </a:prstGeom>
              <a:solidFill>
                <a:srgbClr val="C9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a:ea typeface="汉仪秦川飞影W"/>
                  <a:sym typeface="Times New Roman" panose="02020603050405020304"/>
                </a:endParaRPr>
              </a:p>
            </p:txBody>
          </p:sp>
          <p:sp>
            <p:nvSpPr>
              <p:cNvPr id="6" name="椭圆 5"/>
              <p:cNvSpPr/>
              <p:nvPr/>
            </p:nvSpPr>
            <p:spPr>
              <a:xfrm>
                <a:off x="541375" y="331059"/>
                <a:ext cx="372055" cy="372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sp>
            <p:nvSpPr>
              <p:cNvPr id="7" name="椭圆 6"/>
              <p:cNvSpPr/>
              <p:nvPr/>
            </p:nvSpPr>
            <p:spPr>
              <a:xfrm>
                <a:off x="621160" y="410844"/>
                <a:ext cx="212484" cy="212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grpSp>
      </p:grpSp>
      <p:grpSp>
        <p:nvGrpSpPr>
          <p:cNvPr id="28" name="组合 27"/>
          <p:cNvGrpSpPr/>
          <p:nvPr/>
        </p:nvGrpSpPr>
        <p:grpSpPr>
          <a:xfrm>
            <a:off x="285115" y="1117600"/>
            <a:ext cx="3743325" cy="3017520"/>
            <a:chOff x="568" y="973"/>
            <a:chExt cx="5895" cy="4752"/>
          </a:xfrm>
        </p:grpSpPr>
        <p:pic>
          <p:nvPicPr>
            <p:cNvPr id="29" name="图片 28"/>
            <p:cNvPicPr>
              <a:picLocks noChangeAspect="1"/>
            </p:cNvPicPr>
            <p:nvPr>
              <p:custDataLst>
                <p:tags r:id="rId1"/>
              </p:custDataLst>
            </p:nvPr>
          </p:nvPicPr>
          <p:blipFill>
            <a:blip r:embed="rId2"/>
            <a:stretch>
              <a:fillRect/>
            </a:stretch>
          </p:blipFill>
          <p:spPr>
            <a:xfrm>
              <a:off x="568" y="973"/>
              <a:ext cx="5895" cy="3873"/>
            </a:xfrm>
            <a:prstGeom prst="rect">
              <a:avLst/>
            </a:prstGeom>
          </p:spPr>
        </p:pic>
        <p:sp>
          <p:nvSpPr>
            <p:cNvPr id="30" name="文本框 29"/>
            <p:cNvSpPr txBox="1"/>
            <p:nvPr/>
          </p:nvSpPr>
          <p:spPr>
            <a:xfrm>
              <a:off x="1032" y="4613"/>
              <a:ext cx="5261" cy="1112"/>
            </a:xfrm>
            <a:prstGeom prst="rect">
              <a:avLst/>
            </a:prstGeom>
            <a:noFill/>
          </p:spPr>
          <p:txBody>
            <a:bodyPr wrap="square" rtlCol="0">
              <a:noAutofit/>
            </a:bodyPr>
            <a:p>
              <a:r>
                <a:rPr lang="zh-CN" altLang="en-US" b="1" spc="100">
                  <a:solidFill>
                    <a:srgbClr val="74AF67"/>
                  </a:solidFill>
                  <a:uFillTx/>
                </a:rPr>
                <a:t>不断丰富和发展中国化、时代化的马克思主义</a:t>
              </a:r>
              <a:endParaRPr lang="zh-CN" altLang="en-US" b="1" spc="100">
                <a:solidFill>
                  <a:srgbClr val="74AF67"/>
                </a:solidFill>
                <a:uFillTx/>
              </a:endParaRPr>
            </a:p>
          </p:txBody>
        </p:sp>
      </p:grpSp>
      <p:pic>
        <p:nvPicPr>
          <p:cNvPr id="31" name="图片 30"/>
          <p:cNvPicPr>
            <a:picLocks noChangeAspect="1"/>
          </p:cNvPicPr>
          <p:nvPr/>
        </p:nvPicPr>
        <p:blipFill>
          <a:blip r:embed="rId3"/>
          <a:stretch>
            <a:fillRect/>
          </a:stretch>
        </p:blipFill>
        <p:spPr>
          <a:xfrm>
            <a:off x="4028440" y="843915"/>
            <a:ext cx="7797800" cy="2378075"/>
          </a:xfrm>
          <a:prstGeom prst="rect">
            <a:avLst/>
          </a:prstGeom>
        </p:spPr>
      </p:pic>
      <p:sp>
        <p:nvSpPr>
          <p:cNvPr id="32" name="文本框 31"/>
          <p:cNvSpPr txBox="1"/>
          <p:nvPr/>
        </p:nvSpPr>
        <p:spPr>
          <a:xfrm>
            <a:off x="109855" y="4563745"/>
            <a:ext cx="12082145" cy="1938020"/>
          </a:xfrm>
          <a:prstGeom prst="rect">
            <a:avLst/>
          </a:prstGeom>
          <a:noFill/>
        </p:spPr>
        <p:txBody>
          <a:bodyPr wrap="square" rtlCol="0" anchor="t">
            <a:spAutoFit/>
          </a:bodyPr>
          <a:p>
            <a:pPr marL="0" indent="0">
              <a:buNone/>
            </a:pP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“第一个结合”本质上是以马克用主义为指导,运用其科学的世界观和方法论解决中国的问题。</a:t>
            </a:r>
            <a:endParaRPr lang="zh-CN" altLang="en-US" sz="2400" b="1">
              <a:solidFill>
                <a:srgbClr val="0070C0"/>
              </a:solidFill>
              <a:latin typeface="微软雅黑" panose="020B0503020204020204" charset="-122"/>
              <a:ea typeface="微软雅黑" panose="020B0503020204020204" charset="-122"/>
              <a:cs typeface="微软雅黑" panose="020B0503020204020204" charset="-122"/>
            </a:endParaRPr>
          </a:p>
          <a:p>
            <a:pPr marL="0" indent="0">
              <a:buNone/>
            </a:pP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“第二个结合”本质上是植根本国、本民族历史文化沃土，实现同中华优秀传统文化的融通。</a:t>
            </a:r>
            <a:endParaRPr lang="zh-CN" altLang="en-US" sz="2400" b="1">
              <a:solidFill>
                <a:srgbClr val="0070C0"/>
              </a:solidFill>
              <a:latin typeface="微软雅黑" panose="020B0503020204020204" charset="-122"/>
              <a:ea typeface="微软雅黑" panose="020B0503020204020204" charset="-122"/>
              <a:cs typeface="微软雅黑" panose="020B0503020204020204" charset="-122"/>
            </a:endParaRPr>
          </a:p>
          <a:p>
            <a:pPr marL="0" indent="0">
              <a:buNone/>
            </a:pPr>
            <a:endParaRPr lang="zh-CN" altLang="en-US" sz="2400" b="1">
              <a:solidFill>
                <a:srgbClr val="0070C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4818" y="255478"/>
            <a:ext cx="8376451" cy="523240"/>
            <a:chOff x="303867" y="255476"/>
            <a:chExt cx="8376451" cy="523240"/>
          </a:xfrm>
        </p:grpSpPr>
        <p:sp>
          <p:nvSpPr>
            <p:cNvPr id="3" name="矩形 2"/>
            <p:cNvSpPr/>
            <p:nvPr/>
          </p:nvSpPr>
          <p:spPr>
            <a:xfrm>
              <a:off x="877438" y="318341"/>
              <a:ext cx="780288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文章分享：《马克思主义与中华优秀传统文化融通论析》</a:t>
              </a:r>
              <a:endPar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4" name="组合 3"/>
            <p:cNvGrpSpPr/>
            <p:nvPr/>
          </p:nvGrpSpPr>
          <p:grpSpPr>
            <a:xfrm>
              <a:off x="303867" y="255476"/>
              <a:ext cx="523221" cy="523220"/>
              <a:chOff x="465792" y="255476"/>
              <a:chExt cx="523221" cy="523220"/>
            </a:xfrm>
          </p:grpSpPr>
          <p:sp>
            <p:nvSpPr>
              <p:cNvPr id="5" name="矩形: 对角圆角 4"/>
              <p:cNvSpPr/>
              <p:nvPr/>
            </p:nvSpPr>
            <p:spPr>
              <a:xfrm>
                <a:off x="465792" y="255476"/>
                <a:ext cx="523221" cy="523220"/>
              </a:xfrm>
              <a:prstGeom prst="round2DiagRect">
                <a:avLst>
                  <a:gd name="adj1" fmla="val 36692"/>
                  <a:gd name="adj2" fmla="val 0"/>
                </a:avLst>
              </a:prstGeom>
              <a:solidFill>
                <a:srgbClr val="C9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a:ea typeface="汉仪秦川飞影W"/>
                  <a:sym typeface="Times New Roman" panose="02020603050405020304"/>
                </a:endParaRPr>
              </a:p>
            </p:txBody>
          </p:sp>
          <p:sp>
            <p:nvSpPr>
              <p:cNvPr id="6" name="椭圆 5"/>
              <p:cNvSpPr/>
              <p:nvPr/>
            </p:nvSpPr>
            <p:spPr>
              <a:xfrm>
                <a:off x="541375" y="331059"/>
                <a:ext cx="372055" cy="372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sp>
            <p:nvSpPr>
              <p:cNvPr id="7" name="椭圆 6"/>
              <p:cNvSpPr/>
              <p:nvPr/>
            </p:nvSpPr>
            <p:spPr>
              <a:xfrm>
                <a:off x="621160" y="410844"/>
                <a:ext cx="212484" cy="212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grpSp>
      </p:grpSp>
      <p:sp>
        <p:nvSpPr>
          <p:cNvPr id="8" name="文本框 7"/>
          <p:cNvSpPr txBox="1"/>
          <p:nvPr/>
        </p:nvSpPr>
        <p:spPr>
          <a:xfrm>
            <a:off x="187325" y="1138555"/>
            <a:ext cx="11684000" cy="2306320"/>
          </a:xfrm>
          <a:prstGeom prst="rect">
            <a:avLst/>
          </a:prstGeom>
          <a:noFill/>
        </p:spPr>
        <p:txBody>
          <a:bodyPr wrap="square" rtlCol="0" anchor="t">
            <a:spAutoFit/>
          </a:bodyPr>
          <a:p>
            <a:pPr indent="457200" fontAlgn="auto">
              <a:lnSpc>
                <a:spcPct val="120000"/>
              </a:lnSpc>
            </a:pPr>
            <a:r>
              <a:rPr lang="zh-CN" altLang="en-US" sz="2400">
                <a:solidFill>
                  <a:schemeClr val="tx1"/>
                </a:solidFill>
                <a:uFillTx/>
                <a:latin typeface="微软雅黑" panose="020B0503020204020204" charset="-122"/>
                <a:ea typeface="微软雅黑" panose="020B0503020204020204" charset="-122"/>
                <a:cs typeface="微软雅黑" panose="020B0503020204020204" charset="-122"/>
              </a:rPr>
              <a:t>中华优秀传统文化与马克思主义在</a:t>
            </a:r>
            <a:r>
              <a:rPr lang="zh-CN" altLang="en-US" sz="2400" b="1">
                <a:solidFill>
                  <a:srgbClr val="C00000"/>
                </a:solidFill>
                <a:uFillTx/>
                <a:latin typeface="微软雅黑" panose="020B0503020204020204" charset="-122"/>
                <a:ea typeface="微软雅黑" panose="020B0503020204020204" charset="-122"/>
                <a:cs typeface="微软雅黑" panose="020B0503020204020204" charset="-122"/>
              </a:rPr>
              <a:t>社会理想、思维模式、价值观念</a:t>
            </a:r>
            <a:r>
              <a:rPr lang="zh-CN" altLang="en-US" sz="2400">
                <a:solidFill>
                  <a:schemeClr val="tx1"/>
                </a:solidFill>
                <a:uFillTx/>
                <a:latin typeface="微软雅黑" panose="020B0503020204020204" charset="-122"/>
                <a:ea typeface="微软雅黑" panose="020B0503020204020204" charset="-122"/>
                <a:cs typeface="微软雅黑" panose="020B0503020204020204" charset="-122"/>
              </a:rPr>
              <a:t>等方面存在着天然亲和性,促使两者实现双向互动。</a:t>
            </a:r>
            <a:r>
              <a:rPr lang="zh-CN" altLang="en-US" sz="2400">
                <a:uFillTx/>
                <a:latin typeface="楷体" panose="02010609060101010101" charset="-122"/>
                <a:ea typeface="楷体" panose="02010609060101010101" charset="-122"/>
                <a:cs typeface="楷体" panose="02010609060101010101" charset="-122"/>
                <a:sym typeface="+mn-ea"/>
              </a:rPr>
              <a:t>马克思主义和中华优秀传统文化之间存在着天然的联系,受中华优秀传统文化熏陶,马克思主义在中国呈现出独具民族样式、民族风格和民族气派的表现样态;受马克思主义形塑,中华优秀传统文化实现了创造性转化和创新性发展。</a:t>
            </a:r>
            <a:endParaRPr lang="zh-CN" altLang="en-US" sz="2400">
              <a:solidFill>
                <a:schemeClr val="tx1"/>
              </a:solidFill>
              <a:uFillTx/>
              <a:latin typeface="楷体" panose="02010609060101010101" charset="-122"/>
              <a:ea typeface="楷体" panose="02010609060101010101" charset="-122"/>
              <a:cs typeface="楷体" panose="02010609060101010101" charset="-122"/>
              <a:sym typeface="+mn-ea"/>
            </a:endParaRPr>
          </a:p>
        </p:txBody>
      </p:sp>
      <p:sp>
        <p:nvSpPr>
          <p:cNvPr id="9" name="文本框 8"/>
          <p:cNvSpPr txBox="1"/>
          <p:nvPr/>
        </p:nvSpPr>
        <p:spPr>
          <a:xfrm>
            <a:off x="187325" y="4186555"/>
            <a:ext cx="11684635" cy="977265"/>
          </a:xfrm>
          <a:prstGeom prst="rect">
            <a:avLst/>
          </a:prstGeom>
          <a:noFill/>
        </p:spPr>
        <p:txBody>
          <a:bodyPr wrap="square" rtlCol="0" anchor="t">
            <a:spAutoFit/>
          </a:bodyPr>
          <a:p>
            <a:pPr indent="457200" fontAlgn="auto">
              <a:lnSpc>
                <a:spcPct val="120000"/>
              </a:lnSpc>
            </a:pPr>
            <a:r>
              <a:rPr lang="zh-CN" altLang="en-US" sz="2400">
                <a:uFillTx/>
                <a:latin typeface="微软雅黑" panose="020B0503020204020204" charset="-122"/>
                <a:ea typeface="微软雅黑" panose="020B0503020204020204" charset="-122"/>
                <a:cs typeface="微软雅黑" panose="020B0503020204020204" charset="-122"/>
              </a:rPr>
              <a:t>推进马克思主义与中华优秀传统文化融通,对于</a:t>
            </a:r>
            <a:r>
              <a:rPr lang="zh-CN" altLang="en-US" sz="2400" b="1">
                <a:solidFill>
                  <a:srgbClr val="C00000"/>
                </a:solidFill>
                <a:uFillTx/>
                <a:latin typeface="微软雅黑" panose="020B0503020204020204" charset="-122"/>
                <a:ea typeface="微软雅黑" panose="020B0503020204020204" charset="-122"/>
                <a:cs typeface="微软雅黑" panose="020B0503020204020204" charset="-122"/>
              </a:rPr>
              <a:t>重建马克思主义信仰、维护意识形态安全、构建新时代对外话语体系</a:t>
            </a:r>
            <a:r>
              <a:rPr lang="zh-CN" altLang="en-US" sz="2400">
                <a:uFillTx/>
                <a:latin typeface="微软雅黑" panose="020B0503020204020204" charset="-122"/>
                <a:ea typeface="微软雅黑" panose="020B0503020204020204" charset="-122"/>
                <a:cs typeface="微软雅黑" panose="020B0503020204020204" charset="-122"/>
              </a:rPr>
              <a:t>具有深厚的时代意蕴和实践价值。</a:t>
            </a:r>
            <a:endParaRPr lang="zh-CN" altLang="en-US" sz="2400">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84818" y="255478"/>
            <a:ext cx="8376451" cy="523240"/>
            <a:chOff x="303867" y="255476"/>
            <a:chExt cx="8376451" cy="523240"/>
          </a:xfrm>
        </p:grpSpPr>
        <p:sp>
          <p:nvSpPr>
            <p:cNvPr id="5" name="矩形 4"/>
            <p:cNvSpPr/>
            <p:nvPr/>
          </p:nvSpPr>
          <p:spPr>
            <a:xfrm>
              <a:off x="877438" y="318341"/>
              <a:ext cx="7802880" cy="460375"/>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文章分享：《马克思主义与中华优秀传统文化融通论析》</a:t>
              </a:r>
              <a:endPar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303867" y="255476"/>
              <a:ext cx="523221" cy="523220"/>
              <a:chOff x="465792" y="255476"/>
              <a:chExt cx="523221" cy="523220"/>
            </a:xfrm>
          </p:grpSpPr>
          <p:sp>
            <p:nvSpPr>
              <p:cNvPr id="7" name="矩形: 对角圆角 4"/>
              <p:cNvSpPr/>
              <p:nvPr/>
            </p:nvSpPr>
            <p:spPr>
              <a:xfrm>
                <a:off x="465792" y="255476"/>
                <a:ext cx="523221" cy="523220"/>
              </a:xfrm>
              <a:prstGeom prst="round2DiagRect">
                <a:avLst>
                  <a:gd name="adj1" fmla="val 36692"/>
                  <a:gd name="adj2" fmla="val 0"/>
                </a:avLst>
              </a:prstGeom>
              <a:solidFill>
                <a:srgbClr val="C9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a:ea typeface="汉仪秦川飞影W"/>
                  <a:sym typeface="Times New Roman" panose="02020603050405020304"/>
                </a:endParaRPr>
              </a:p>
            </p:txBody>
          </p:sp>
          <p:sp>
            <p:nvSpPr>
              <p:cNvPr id="8" name="椭圆 7"/>
              <p:cNvSpPr/>
              <p:nvPr/>
            </p:nvSpPr>
            <p:spPr>
              <a:xfrm>
                <a:off x="541375" y="331059"/>
                <a:ext cx="372055" cy="372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sp>
            <p:nvSpPr>
              <p:cNvPr id="9" name="椭圆 8"/>
              <p:cNvSpPr/>
              <p:nvPr/>
            </p:nvSpPr>
            <p:spPr>
              <a:xfrm>
                <a:off x="621160" y="410844"/>
                <a:ext cx="212484" cy="212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grpSp>
      </p:grpSp>
      <p:sp>
        <p:nvSpPr>
          <p:cNvPr id="10" name="文本框 9"/>
          <p:cNvSpPr txBox="1"/>
          <p:nvPr/>
        </p:nvSpPr>
        <p:spPr>
          <a:xfrm>
            <a:off x="440055" y="1717040"/>
            <a:ext cx="11606530" cy="2861310"/>
          </a:xfrm>
          <a:prstGeom prst="rect">
            <a:avLst/>
          </a:prstGeom>
          <a:solidFill>
            <a:srgbClr val="C00000">
              <a:alpha val="79000"/>
            </a:srgbClr>
          </a:solidFill>
        </p:spPr>
        <p:txBody>
          <a:bodyPr wrap="square" rtlCol="0" anchor="t">
            <a:spAutoFit/>
          </a:bodyPr>
          <a:p>
            <a:pPr marL="457200" indent="-457200" fontAlgn="auto">
              <a:lnSpc>
                <a:spcPct val="200000"/>
              </a:lnSpc>
              <a:buFont typeface="Wingdings" panose="05000000000000000000" charset="0"/>
              <a:buChar char="Ø"/>
            </a:pPr>
            <a:r>
              <a:rPr lang="zh-CN" altLang="en-US" sz="3000" b="1">
                <a:solidFill>
                  <a:schemeClr val="bg1"/>
                </a:solidFill>
              </a:rPr>
              <a:t>一、现实之维:马克思主义与中华优秀传统文化融通的客观机遇</a:t>
            </a:r>
            <a:endParaRPr lang="zh-CN" altLang="en-US" sz="3000" b="1">
              <a:solidFill>
                <a:schemeClr val="bg1"/>
              </a:solidFill>
            </a:endParaRPr>
          </a:p>
          <a:p>
            <a:pPr marL="457200" indent="-457200" fontAlgn="auto">
              <a:lnSpc>
                <a:spcPct val="200000"/>
              </a:lnSpc>
              <a:buFont typeface="Wingdings" panose="05000000000000000000" charset="0"/>
              <a:buChar char="Ø"/>
            </a:pPr>
            <a:r>
              <a:rPr lang="zh-CN" altLang="en-US" sz="3000" b="1">
                <a:solidFill>
                  <a:schemeClr val="bg1"/>
                </a:solidFill>
              </a:rPr>
              <a:t>二、理论之维:中华优秀传统文化与马克思主义的内在契合</a:t>
            </a:r>
            <a:endParaRPr lang="zh-CN" altLang="en-US" sz="3000" b="1">
              <a:solidFill>
                <a:schemeClr val="bg1"/>
              </a:solidFill>
            </a:endParaRPr>
          </a:p>
          <a:p>
            <a:pPr marL="457200" indent="-457200" fontAlgn="auto">
              <a:lnSpc>
                <a:spcPct val="200000"/>
              </a:lnSpc>
              <a:buFont typeface="Wingdings" panose="05000000000000000000" charset="0"/>
              <a:buChar char="Ø"/>
            </a:pPr>
            <a:r>
              <a:rPr lang="zh-CN" altLang="en-US" sz="3000" b="1">
                <a:solidFill>
                  <a:schemeClr val="bg1"/>
                </a:solidFill>
              </a:rPr>
              <a:t>三、实践之维:马克思主义与中华优秀传统文化融通的行动之举</a:t>
            </a:r>
            <a:endParaRPr lang="zh-CN" altLang="en-US" sz="3000" b="1">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84818" y="255478"/>
            <a:ext cx="8376451" cy="523240"/>
            <a:chOff x="303867" y="255476"/>
            <a:chExt cx="8376451" cy="523240"/>
          </a:xfrm>
        </p:grpSpPr>
        <p:sp>
          <p:nvSpPr>
            <p:cNvPr id="5" name="矩形 4"/>
            <p:cNvSpPr/>
            <p:nvPr/>
          </p:nvSpPr>
          <p:spPr>
            <a:xfrm>
              <a:off x="877438" y="318341"/>
              <a:ext cx="7802880" cy="460375"/>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文章分享：《马克思主义与中华优秀传统文化融通论析》</a:t>
              </a:r>
              <a:endPar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303867" y="255476"/>
              <a:ext cx="523221" cy="523220"/>
              <a:chOff x="465792" y="255476"/>
              <a:chExt cx="523221" cy="523220"/>
            </a:xfrm>
          </p:grpSpPr>
          <p:sp>
            <p:nvSpPr>
              <p:cNvPr id="7" name="矩形: 对角圆角 4"/>
              <p:cNvSpPr/>
              <p:nvPr/>
            </p:nvSpPr>
            <p:spPr>
              <a:xfrm>
                <a:off x="465792" y="255476"/>
                <a:ext cx="523221" cy="523220"/>
              </a:xfrm>
              <a:prstGeom prst="round2DiagRect">
                <a:avLst>
                  <a:gd name="adj1" fmla="val 36692"/>
                  <a:gd name="adj2" fmla="val 0"/>
                </a:avLst>
              </a:prstGeom>
              <a:solidFill>
                <a:srgbClr val="C9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a:ea typeface="汉仪秦川飞影W"/>
                  <a:sym typeface="Times New Roman" panose="02020603050405020304"/>
                </a:endParaRPr>
              </a:p>
            </p:txBody>
          </p:sp>
          <p:sp>
            <p:nvSpPr>
              <p:cNvPr id="8" name="椭圆 7"/>
              <p:cNvSpPr/>
              <p:nvPr/>
            </p:nvSpPr>
            <p:spPr>
              <a:xfrm>
                <a:off x="541375" y="331059"/>
                <a:ext cx="372055" cy="372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sp>
            <p:nvSpPr>
              <p:cNvPr id="9" name="椭圆 8"/>
              <p:cNvSpPr/>
              <p:nvPr/>
            </p:nvSpPr>
            <p:spPr>
              <a:xfrm>
                <a:off x="621160" y="410844"/>
                <a:ext cx="212484" cy="212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grpSp>
      </p:grpSp>
      <p:sp>
        <p:nvSpPr>
          <p:cNvPr id="2" name="文本框 1"/>
          <p:cNvSpPr txBox="1"/>
          <p:nvPr/>
        </p:nvSpPr>
        <p:spPr>
          <a:xfrm>
            <a:off x="285115" y="940435"/>
            <a:ext cx="11501755" cy="521970"/>
          </a:xfrm>
          <a:prstGeom prst="rect">
            <a:avLst/>
          </a:prstGeom>
          <a:noFill/>
        </p:spPr>
        <p:txBody>
          <a:bodyPr wrap="square" rtlCol="0" anchor="t">
            <a:spAutoFit/>
          </a:bodyPr>
          <a:p>
            <a:pPr marL="457200" indent="-457200" fontAlgn="auto">
              <a:lnSpc>
                <a:spcPct val="100000"/>
              </a:lnSpc>
              <a:buFont typeface="Wingdings" panose="05000000000000000000" charset="0"/>
              <a:buChar char="Ø"/>
            </a:pPr>
            <a:r>
              <a:rPr lang="zh-CN" altLang="en-US" sz="2800" b="1">
                <a:solidFill>
                  <a:srgbClr val="C00000"/>
                </a:solidFill>
                <a:sym typeface="+mn-ea"/>
              </a:rPr>
              <a:t>一、现实之维:马克思主义与中华优秀传统文化融通的客观机遇</a:t>
            </a:r>
            <a:endParaRPr lang="zh-CN" altLang="en-US" sz="2800" b="1">
              <a:solidFill>
                <a:srgbClr val="C00000"/>
              </a:solidFill>
              <a:sym typeface="+mn-ea"/>
            </a:endParaRPr>
          </a:p>
        </p:txBody>
      </p:sp>
      <p:sp>
        <p:nvSpPr>
          <p:cNvPr id="3" name="文本框 2"/>
          <p:cNvSpPr txBox="1"/>
          <p:nvPr/>
        </p:nvSpPr>
        <p:spPr>
          <a:xfrm>
            <a:off x="2775585" y="1872615"/>
            <a:ext cx="8687435" cy="1461770"/>
          </a:xfrm>
          <a:prstGeom prst="rect">
            <a:avLst/>
          </a:prstGeom>
          <a:noFill/>
        </p:spPr>
        <p:txBody>
          <a:bodyPr wrap="square" rtlCol="0" anchor="t">
            <a:noAutofit/>
          </a:bodyPr>
          <a:p>
            <a:pPr marL="342900" indent="-342900" fontAlgn="auto">
              <a:lnSpc>
                <a:spcPct val="120000"/>
              </a:lnSpc>
              <a:buFont typeface="Wingdings" panose="05000000000000000000" charset="0"/>
              <a:buChar char="l"/>
            </a:pPr>
            <a:r>
              <a:rPr lang="zh-CN" altLang="en-US" sz="2400">
                <a:latin typeface="楷体" panose="02010609060101010101" charset="-122"/>
                <a:ea typeface="楷体" panose="02010609060101010101" charset="-122"/>
                <a:cs typeface="楷体" panose="02010609060101010101" charset="-122"/>
              </a:rPr>
              <a:t>广博精深,内容极为丰富,是颠扑不破的科学真理。</a:t>
            </a:r>
            <a:endParaRPr lang="zh-CN" altLang="en-US" sz="2400">
              <a:latin typeface="楷体" panose="02010609060101010101" charset="-122"/>
              <a:ea typeface="楷体" panose="02010609060101010101" charset="-122"/>
              <a:cs typeface="楷体" panose="02010609060101010101" charset="-122"/>
            </a:endParaRPr>
          </a:p>
          <a:p>
            <a:pPr marL="342900" indent="-342900" fontAlgn="auto">
              <a:lnSpc>
                <a:spcPct val="120000"/>
              </a:lnSpc>
              <a:buFont typeface="Wingdings" panose="05000000000000000000" charset="0"/>
              <a:buChar char="l"/>
            </a:pPr>
            <a:r>
              <a:rPr lang="zh-CN" altLang="en-US" sz="2400">
                <a:latin typeface="楷体" panose="02010609060101010101" charset="-122"/>
                <a:ea typeface="楷体" panose="02010609060101010101" charset="-122"/>
                <a:cs typeface="楷体" panose="02010609060101010101" charset="-122"/>
              </a:rPr>
              <a:t>但作为外来文化,马克思主义在中华民族的传播过程中,必然会受到中华文化的影响和制约。</a:t>
            </a:r>
            <a:endParaRPr lang="zh-CN" altLang="en-US" sz="2400">
              <a:latin typeface="楷体" panose="02010609060101010101" charset="-122"/>
              <a:ea typeface="楷体" panose="02010609060101010101" charset="-122"/>
              <a:cs typeface="楷体" panose="02010609060101010101" charset="-122"/>
            </a:endParaRPr>
          </a:p>
          <a:p>
            <a:pPr indent="457200" fontAlgn="auto">
              <a:lnSpc>
                <a:spcPct val="120000"/>
              </a:lnSpc>
            </a:pPr>
            <a:endParaRPr lang="zh-CN" altLang="en-US" sz="2400">
              <a:latin typeface="楷体" panose="02010609060101010101" charset="-122"/>
              <a:ea typeface="楷体" panose="02010609060101010101" charset="-122"/>
              <a:cs typeface="楷体" panose="02010609060101010101" charset="-122"/>
            </a:endParaRPr>
          </a:p>
        </p:txBody>
      </p:sp>
      <p:sp>
        <p:nvSpPr>
          <p:cNvPr id="11" name="文本框 10"/>
          <p:cNvSpPr txBox="1"/>
          <p:nvPr/>
        </p:nvSpPr>
        <p:spPr>
          <a:xfrm>
            <a:off x="2692400" y="3865245"/>
            <a:ext cx="9281160" cy="1863725"/>
          </a:xfrm>
          <a:prstGeom prst="rect">
            <a:avLst/>
          </a:prstGeom>
          <a:noFill/>
        </p:spPr>
        <p:txBody>
          <a:bodyPr wrap="square" rtlCol="0" anchor="t">
            <a:spAutoFit/>
          </a:bodyPr>
          <a:p>
            <a:pPr indent="457200" fontAlgn="auto">
              <a:lnSpc>
                <a:spcPct val="120000"/>
              </a:lnSpc>
            </a:pPr>
            <a:r>
              <a:rPr lang="zh-CN" altLang="en-US" sz="2400">
                <a:latin typeface="微软雅黑" panose="020B0503020204020204" charset="-122"/>
                <a:ea typeface="微软雅黑" panose="020B0503020204020204" charset="-122"/>
                <a:cs typeface="微软雅黑" panose="020B0503020204020204" charset="-122"/>
                <a:sym typeface="+mn-ea"/>
              </a:rPr>
              <a:t>因此,马克思主义只有融入中华大地,被中国人民欣然接受,才能跨越异质文化间的天然隔膜。如何在传播过程中使马克思主义与中华优秀传统文化更好融通,就需要以</a:t>
            </a: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中国式话语</a:t>
            </a:r>
            <a:r>
              <a:rPr lang="zh-CN" altLang="en-US" sz="2400">
                <a:latin typeface="微软雅黑" panose="020B0503020204020204" charset="-122"/>
                <a:ea typeface="微软雅黑" panose="020B0503020204020204" charset="-122"/>
                <a:cs typeface="微软雅黑" panose="020B0503020204020204" charset="-122"/>
                <a:sym typeface="+mn-ea"/>
              </a:rPr>
              <a:t>表达来解释西式语境中的马克思主义。</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grpSp>
        <p:nvGrpSpPr>
          <p:cNvPr id="14" name="组合 13"/>
          <p:cNvGrpSpPr/>
          <p:nvPr/>
        </p:nvGrpSpPr>
        <p:grpSpPr>
          <a:xfrm>
            <a:off x="116205" y="2733040"/>
            <a:ext cx="2225040" cy="2155190"/>
            <a:chOff x="183" y="4304"/>
            <a:chExt cx="3504" cy="3394"/>
          </a:xfrm>
        </p:grpSpPr>
        <p:sp>
          <p:nvSpPr>
            <p:cNvPr id="12" name="椭圆 11"/>
            <p:cNvSpPr/>
            <p:nvPr/>
          </p:nvSpPr>
          <p:spPr>
            <a:xfrm>
              <a:off x="183" y="4304"/>
              <a:ext cx="3469" cy="3395"/>
            </a:xfrm>
            <a:prstGeom prst="ellipse">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449" y="5251"/>
              <a:ext cx="3239" cy="1501"/>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马克思主义理论体系</a:t>
              </a:r>
              <a:endParaRPr lang="zh-CN" altLang="en-US" sz="2800" b="1">
                <a:solidFill>
                  <a:schemeClr val="bg1"/>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84818" y="255478"/>
            <a:ext cx="8376451" cy="523240"/>
            <a:chOff x="303867" y="255476"/>
            <a:chExt cx="8376451" cy="523240"/>
          </a:xfrm>
        </p:grpSpPr>
        <p:sp>
          <p:nvSpPr>
            <p:cNvPr id="5" name="矩形 4"/>
            <p:cNvSpPr/>
            <p:nvPr/>
          </p:nvSpPr>
          <p:spPr>
            <a:xfrm>
              <a:off x="877438" y="318341"/>
              <a:ext cx="7802880" cy="460375"/>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文章分享：《马克思主义与中华优秀传统文化融通论析》</a:t>
              </a:r>
              <a:endPar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303867" y="255476"/>
              <a:ext cx="523221" cy="523220"/>
              <a:chOff x="465792" y="255476"/>
              <a:chExt cx="523221" cy="523220"/>
            </a:xfrm>
          </p:grpSpPr>
          <p:sp>
            <p:nvSpPr>
              <p:cNvPr id="7" name="矩形: 对角圆角 4"/>
              <p:cNvSpPr/>
              <p:nvPr/>
            </p:nvSpPr>
            <p:spPr>
              <a:xfrm>
                <a:off x="465792" y="255476"/>
                <a:ext cx="523221" cy="523220"/>
              </a:xfrm>
              <a:prstGeom prst="round2DiagRect">
                <a:avLst>
                  <a:gd name="adj1" fmla="val 36692"/>
                  <a:gd name="adj2" fmla="val 0"/>
                </a:avLst>
              </a:prstGeom>
              <a:solidFill>
                <a:srgbClr val="C9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a:ea typeface="汉仪秦川飞影W"/>
                  <a:sym typeface="Times New Roman" panose="02020603050405020304"/>
                </a:endParaRPr>
              </a:p>
            </p:txBody>
          </p:sp>
          <p:sp>
            <p:nvSpPr>
              <p:cNvPr id="8" name="椭圆 7"/>
              <p:cNvSpPr/>
              <p:nvPr/>
            </p:nvSpPr>
            <p:spPr>
              <a:xfrm>
                <a:off x="541375" y="331059"/>
                <a:ext cx="372055" cy="372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sp>
            <p:nvSpPr>
              <p:cNvPr id="9" name="椭圆 8"/>
              <p:cNvSpPr/>
              <p:nvPr/>
            </p:nvSpPr>
            <p:spPr>
              <a:xfrm>
                <a:off x="621160" y="410844"/>
                <a:ext cx="212484" cy="212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grpSp>
      </p:grpSp>
      <p:sp>
        <p:nvSpPr>
          <p:cNvPr id="2" name="文本框 1"/>
          <p:cNvSpPr txBox="1"/>
          <p:nvPr/>
        </p:nvSpPr>
        <p:spPr>
          <a:xfrm>
            <a:off x="285115" y="940435"/>
            <a:ext cx="11501755" cy="521970"/>
          </a:xfrm>
          <a:prstGeom prst="rect">
            <a:avLst/>
          </a:prstGeom>
          <a:noFill/>
        </p:spPr>
        <p:txBody>
          <a:bodyPr wrap="square" rtlCol="0" anchor="t">
            <a:spAutoFit/>
          </a:bodyPr>
          <a:p>
            <a:pPr marL="457200" indent="-457200" fontAlgn="auto">
              <a:lnSpc>
                <a:spcPct val="100000"/>
              </a:lnSpc>
              <a:buFont typeface="Wingdings" panose="05000000000000000000" charset="0"/>
              <a:buChar char="Ø"/>
            </a:pPr>
            <a:r>
              <a:rPr lang="zh-CN" altLang="en-US" sz="2800" b="1">
                <a:solidFill>
                  <a:srgbClr val="C00000"/>
                </a:solidFill>
                <a:sym typeface="+mn-ea"/>
              </a:rPr>
              <a:t>一、现实之维:马克思主义与中华优秀传统文化融通的客观机遇</a:t>
            </a:r>
            <a:endParaRPr lang="zh-CN" altLang="en-US" sz="2800" b="1">
              <a:solidFill>
                <a:srgbClr val="C00000"/>
              </a:solidFill>
              <a:sym typeface="+mn-ea"/>
            </a:endParaRPr>
          </a:p>
        </p:txBody>
      </p:sp>
      <p:sp>
        <p:nvSpPr>
          <p:cNvPr id="3" name="文本框 2"/>
          <p:cNvSpPr txBox="1"/>
          <p:nvPr/>
        </p:nvSpPr>
        <p:spPr>
          <a:xfrm>
            <a:off x="2187575" y="1699895"/>
            <a:ext cx="9940925" cy="1461770"/>
          </a:xfrm>
          <a:prstGeom prst="rect">
            <a:avLst/>
          </a:prstGeom>
          <a:noFill/>
        </p:spPr>
        <p:txBody>
          <a:bodyPr wrap="square" rtlCol="0" anchor="t">
            <a:noAutofit/>
          </a:bodyPr>
          <a:p>
            <a:pPr marL="342900" indent="-342900" fontAlgn="auto">
              <a:lnSpc>
                <a:spcPct val="120000"/>
              </a:lnSpc>
              <a:buFont typeface="Wingdings" panose="05000000000000000000" charset="0"/>
              <a:buChar char="l"/>
            </a:pPr>
            <a:r>
              <a:rPr lang="zh-CN" altLang="en-US" sz="2400">
                <a:latin typeface="楷体" panose="02010609060101010101" charset="-122"/>
                <a:ea typeface="楷体" panose="02010609060101010101" charset="-122"/>
                <a:cs typeface="楷体" panose="02010609060101010101" charset="-122"/>
              </a:rPr>
              <a:t>西方借助资本主义扩张开启了现代化进程,在这个进程中,西方现代化借助全球化排斥、打压非西方国家的民族性。近代以来现代化浪潮席卷全球,中国人民选择了马克思主义。</a:t>
            </a:r>
            <a:r>
              <a:rPr lang="zh-CN" altLang="en-US" sz="2400">
                <a:solidFill>
                  <a:srgbClr val="C00000"/>
                </a:solidFill>
                <a:latin typeface="楷体" panose="02010609060101010101" charset="-122"/>
                <a:ea typeface="楷体" panose="02010609060101010101" charset="-122"/>
                <a:cs typeface="楷体" panose="02010609060101010101" charset="-122"/>
              </a:rPr>
              <a:t>马克思主义对西方资本主义价值观的扬弃更是为国人既追寻现代化又抵御西化提供了理论向导。</a:t>
            </a:r>
            <a:endParaRPr lang="zh-CN" altLang="en-US" sz="2400">
              <a:solidFill>
                <a:srgbClr val="C00000"/>
              </a:solidFill>
              <a:latin typeface="楷体" panose="02010609060101010101" charset="-122"/>
              <a:ea typeface="楷体" panose="02010609060101010101" charset="-122"/>
              <a:cs typeface="楷体" panose="02010609060101010101" charset="-122"/>
            </a:endParaRPr>
          </a:p>
          <a:p>
            <a:pPr marL="342900" indent="-342900" fontAlgn="auto">
              <a:lnSpc>
                <a:spcPct val="120000"/>
              </a:lnSpc>
              <a:buFont typeface="Wingdings" panose="05000000000000000000" charset="0"/>
              <a:buChar char="l"/>
            </a:pPr>
            <a:r>
              <a:rPr lang="zh-CN" altLang="en-US" sz="2400">
                <a:latin typeface="楷体" panose="02010609060101010101" charset="-122"/>
                <a:ea typeface="楷体" panose="02010609060101010101" charset="-122"/>
                <a:cs typeface="楷体" panose="02010609060101010101" charset="-122"/>
              </a:rPr>
              <a:t>随着马克思主义与中华优秀传统文化的交融互通,</a:t>
            </a:r>
            <a:r>
              <a:rPr lang="zh-CN" altLang="en-US" sz="2400">
                <a:solidFill>
                  <a:srgbClr val="C00000"/>
                </a:solidFill>
                <a:latin typeface="楷体" panose="02010609060101010101" charset="-122"/>
                <a:ea typeface="楷体" panose="02010609060101010101" charset="-122"/>
                <a:cs typeface="楷体" panose="02010609060101010101" charset="-122"/>
              </a:rPr>
              <a:t>中华民族加速了从传统向现代转型的步伐,逐渐开始走出停滞不前的窘境。</a:t>
            </a:r>
            <a:endParaRPr lang="zh-CN" altLang="en-US" sz="2400">
              <a:solidFill>
                <a:srgbClr val="C00000"/>
              </a:solidFill>
              <a:latin typeface="楷体" panose="02010609060101010101" charset="-122"/>
              <a:ea typeface="楷体" panose="02010609060101010101" charset="-122"/>
              <a:cs typeface="楷体" panose="02010609060101010101" charset="-122"/>
            </a:endParaRPr>
          </a:p>
        </p:txBody>
      </p:sp>
      <p:grpSp>
        <p:nvGrpSpPr>
          <p:cNvPr id="14" name="组合 13"/>
          <p:cNvGrpSpPr/>
          <p:nvPr/>
        </p:nvGrpSpPr>
        <p:grpSpPr>
          <a:xfrm>
            <a:off x="116205" y="2131695"/>
            <a:ext cx="2225675" cy="2155825"/>
            <a:chOff x="183" y="4304"/>
            <a:chExt cx="3505" cy="3395"/>
          </a:xfrm>
        </p:grpSpPr>
        <p:sp>
          <p:nvSpPr>
            <p:cNvPr id="12" name="椭圆 11"/>
            <p:cNvSpPr/>
            <p:nvPr/>
          </p:nvSpPr>
          <p:spPr>
            <a:xfrm>
              <a:off x="183" y="4304"/>
              <a:ext cx="3469" cy="3395"/>
            </a:xfrm>
            <a:prstGeom prst="ellipse">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449" y="5251"/>
              <a:ext cx="3239" cy="1501"/>
            </a:xfrm>
            <a:prstGeom prst="rect">
              <a:avLst/>
            </a:prstGeom>
            <a:noFill/>
          </p:spPr>
          <p:txBody>
            <a:bodyPr wrap="square" rtlCol="0">
              <a:spAutoFit/>
            </a:bodyPr>
            <a:p>
              <a:r>
                <a:rPr lang="zh-CN" altLang="en-US" sz="2800" b="1">
                  <a:solidFill>
                    <a:schemeClr val="bg1"/>
                  </a:solidFill>
                  <a:latin typeface="微软雅黑" panose="020B0503020204020204" charset="-122"/>
                  <a:ea typeface="微软雅黑" panose="020B0503020204020204" charset="-122"/>
                </a:rPr>
                <a:t>中华优秀传统文化</a:t>
              </a:r>
              <a:endParaRPr lang="zh-CN" altLang="en-US" sz="2800" b="1">
                <a:solidFill>
                  <a:schemeClr val="bg1"/>
                </a:solidFill>
                <a:latin typeface="微软雅黑" panose="020B0503020204020204" charset="-122"/>
                <a:ea typeface="微软雅黑" panose="020B0503020204020204" charset="-122"/>
              </a:endParaRPr>
            </a:p>
          </p:txBody>
        </p:sp>
      </p:grpSp>
      <p:grpSp>
        <p:nvGrpSpPr>
          <p:cNvPr id="18" name="组合 17"/>
          <p:cNvGrpSpPr/>
          <p:nvPr/>
        </p:nvGrpSpPr>
        <p:grpSpPr>
          <a:xfrm>
            <a:off x="2341880" y="4471670"/>
            <a:ext cx="6802120" cy="1445895"/>
            <a:chOff x="3688" y="7042"/>
            <a:chExt cx="10712" cy="2277"/>
          </a:xfrm>
        </p:grpSpPr>
        <p:sp>
          <p:nvSpPr>
            <p:cNvPr id="16" name="下箭头 15"/>
            <p:cNvSpPr/>
            <p:nvPr/>
          </p:nvSpPr>
          <p:spPr>
            <a:xfrm>
              <a:off x="8785" y="7042"/>
              <a:ext cx="846" cy="1317"/>
            </a:xfrm>
            <a:prstGeom prst="downArrow">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C00000"/>
                </a:solidFill>
              </a:endParaRPr>
            </a:p>
          </p:txBody>
        </p:sp>
        <p:sp>
          <p:nvSpPr>
            <p:cNvPr id="17" name="文本框 16"/>
            <p:cNvSpPr txBox="1"/>
            <p:nvPr/>
          </p:nvSpPr>
          <p:spPr>
            <a:xfrm>
              <a:off x="3688" y="8497"/>
              <a:ext cx="10712" cy="822"/>
            </a:xfrm>
            <a:prstGeom prst="rect">
              <a:avLst/>
            </a:prstGeom>
            <a:noFill/>
          </p:spPr>
          <p:txBody>
            <a:bodyPr wrap="square" rtlCol="0" anchor="t">
              <a:spAutoFit/>
            </a:bodyPr>
            <a:p>
              <a:r>
                <a:rPr lang="zh-CN" altLang="en-US" sz="2800" b="1">
                  <a:latin typeface="微软雅黑" panose="020B0503020204020204" charset="-122"/>
                  <a:ea typeface="微软雅黑" panose="020B0503020204020204" charset="-122"/>
                </a:rPr>
                <a:t>中华优秀传统文化创造性转化创新性发展</a:t>
              </a:r>
              <a:endParaRPr lang="zh-CN" altLang="en-US" sz="2800" b="1">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84818" y="255478"/>
            <a:ext cx="8376451" cy="523240"/>
            <a:chOff x="303867" y="255476"/>
            <a:chExt cx="8376451" cy="523240"/>
          </a:xfrm>
        </p:grpSpPr>
        <p:sp>
          <p:nvSpPr>
            <p:cNvPr id="5" name="矩形 4"/>
            <p:cNvSpPr/>
            <p:nvPr/>
          </p:nvSpPr>
          <p:spPr>
            <a:xfrm>
              <a:off x="877438" y="318341"/>
              <a:ext cx="7802880" cy="460375"/>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文章分享：《马克思主义与中华优秀传统文化融通论析》</a:t>
              </a:r>
              <a:endPar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303867" y="255476"/>
              <a:ext cx="523221" cy="523220"/>
              <a:chOff x="465792" y="255476"/>
              <a:chExt cx="523221" cy="523220"/>
            </a:xfrm>
          </p:grpSpPr>
          <p:sp>
            <p:nvSpPr>
              <p:cNvPr id="7" name="矩形: 对角圆角 4"/>
              <p:cNvSpPr/>
              <p:nvPr/>
            </p:nvSpPr>
            <p:spPr>
              <a:xfrm>
                <a:off x="465792" y="255476"/>
                <a:ext cx="523221" cy="523220"/>
              </a:xfrm>
              <a:prstGeom prst="round2DiagRect">
                <a:avLst>
                  <a:gd name="adj1" fmla="val 36692"/>
                  <a:gd name="adj2" fmla="val 0"/>
                </a:avLst>
              </a:prstGeom>
              <a:solidFill>
                <a:srgbClr val="C9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a:ea typeface="汉仪秦川飞影W"/>
                  <a:sym typeface="Times New Roman" panose="02020603050405020304"/>
                </a:endParaRPr>
              </a:p>
            </p:txBody>
          </p:sp>
          <p:sp>
            <p:nvSpPr>
              <p:cNvPr id="8" name="椭圆 7"/>
              <p:cNvSpPr/>
              <p:nvPr/>
            </p:nvSpPr>
            <p:spPr>
              <a:xfrm>
                <a:off x="541375" y="331059"/>
                <a:ext cx="372055" cy="372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sp>
            <p:nvSpPr>
              <p:cNvPr id="9" name="椭圆 8"/>
              <p:cNvSpPr/>
              <p:nvPr/>
            </p:nvSpPr>
            <p:spPr>
              <a:xfrm>
                <a:off x="621160" y="410844"/>
                <a:ext cx="212484" cy="212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grpSp>
      </p:grpSp>
      <p:sp>
        <p:nvSpPr>
          <p:cNvPr id="2" name="文本框 1"/>
          <p:cNvSpPr txBox="1"/>
          <p:nvPr/>
        </p:nvSpPr>
        <p:spPr>
          <a:xfrm>
            <a:off x="285115" y="940435"/>
            <a:ext cx="11501755" cy="521970"/>
          </a:xfrm>
          <a:prstGeom prst="rect">
            <a:avLst/>
          </a:prstGeom>
          <a:noFill/>
        </p:spPr>
        <p:txBody>
          <a:bodyPr wrap="square" rtlCol="0" anchor="t">
            <a:spAutoFit/>
          </a:bodyPr>
          <a:p>
            <a:pPr marL="457200" indent="-457200" fontAlgn="auto">
              <a:lnSpc>
                <a:spcPct val="100000"/>
              </a:lnSpc>
              <a:buFont typeface="Wingdings" panose="05000000000000000000" charset="0"/>
              <a:buChar char="Ø"/>
            </a:pPr>
            <a:r>
              <a:rPr lang="zh-CN" altLang="en-US" sz="2800" b="1">
                <a:solidFill>
                  <a:srgbClr val="C00000"/>
                </a:solidFill>
                <a:sym typeface="+mn-ea"/>
              </a:rPr>
              <a:t>二、理论之维:中华优秀传统文化与马克思主义的内在契合</a:t>
            </a:r>
            <a:endParaRPr lang="zh-CN" altLang="en-US" sz="2800" b="1">
              <a:solidFill>
                <a:srgbClr val="C00000"/>
              </a:solidFill>
              <a:sym typeface="+mn-ea"/>
            </a:endParaRPr>
          </a:p>
        </p:txBody>
      </p:sp>
      <p:sp>
        <p:nvSpPr>
          <p:cNvPr id="10" name="文本框 9"/>
          <p:cNvSpPr txBox="1"/>
          <p:nvPr/>
        </p:nvSpPr>
        <p:spPr>
          <a:xfrm>
            <a:off x="507365" y="1699895"/>
            <a:ext cx="8378190" cy="460375"/>
          </a:xfrm>
          <a:prstGeom prst="rect">
            <a:avLst/>
          </a:prstGeom>
          <a:noFill/>
        </p:spPr>
        <p:txBody>
          <a:bodyPr wrap="square" rtlCol="0" anchor="t">
            <a:spAutoFit/>
          </a:bodyPr>
          <a:p>
            <a:r>
              <a:rPr lang="zh-CN" altLang="en-US" sz="2400"/>
              <a:t>1.大同精神与马克思主义原始社会复活理想的契合相通</a:t>
            </a:r>
            <a:endParaRPr lang="zh-CN" altLang="en-US" sz="2400"/>
          </a:p>
        </p:txBody>
      </p:sp>
      <p:sp>
        <p:nvSpPr>
          <p:cNvPr id="15" name="文本框 14"/>
          <p:cNvSpPr txBox="1"/>
          <p:nvPr/>
        </p:nvSpPr>
        <p:spPr>
          <a:xfrm>
            <a:off x="285115" y="2397760"/>
            <a:ext cx="11620500" cy="1420495"/>
          </a:xfrm>
          <a:prstGeom prst="rect">
            <a:avLst/>
          </a:prstGeom>
          <a:noFill/>
        </p:spPr>
        <p:txBody>
          <a:bodyPr wrap="square" rtlCol="0" anchor="t">
            <a:spAutoFit/>
          </a:bodyPr>
          <a:p>
            <a:pPr marL="342900" indent="-342900" fontAlgn="auto">
              <a:lnSpc>
                <a:spcPct val="120000"/>
              </a:lnSpc>
              <a:buFont typeface="Wingdings" panose="05000000000000000000" charset="0"/>
              <a:buChar char="l"/>
            </a:pPr>
            <a:r>
              <a:rPr lang="zh-CN" altLang="en-US" sz="2400">
                <a:latin typeface="微软雅黑" panose="020B0503020204020204" charset="-122"/>
                <a:ea typeface="微软雅黑" panose="020B0503020204020204" charset="-122"/>
                <a:cs typeface="微软雅黑" panose="020B0503020204020204" charset="-122"/>
              </a:rPr>
              <a:t>“天下大同”是中华文化关于理想社会境界的重要构想</a:t>
            </a:r>
            <a:r>
              <a:rPr lang="zh-CN" altLang="en-US" sz="2400">
                <a:latin typeface="楷体" panose="02010609060101010101" charset="-122"/>
                <a:ea typeface="楷体" panose="02010609060101010101" charset="-122"/>
                <a:cs typeface="楷体" panose="02010609060101010101" charset="-122"/>
              </a:rPr>
              <a:t>。</a:t>
            </a:r>
            <a:endParaRPr lang="zh-CN" altLang="en-US" sz="2400">
              <a:latin typeface="楷体" panose="02010609060101010101" charset="-122"/>
              <a:ea typeface="楷体" panose="02010609060101010101" charset="-122"/>
              <a:cs typeface="楷体" panose="02010609060101010101" charset="-122"/>
            </a:endParaRPr>
          </a:p>
          <a:p>
            <a:pPr indent="0" fontAlgn="auto">
              <a:lnSpc>
                <a:spcPct val="120000"/>
              </a:lnSpc>
              <a:buFont typeface="Wingdings" panose="05000000000000000000" charset="0"/>
              <a:buNone/>
            </a:pPr>
            <a:r>
              <a:rPr lang="zh-CN" altLang="en-US" sz="2400">
                <a:latin typeface="楷体" panose="02010609060101010101" charset="-122"/>
                <a:ea typeface="楷体" panose="02010609060101010101" charset="-122"/>
                <a:cs typeface="楷体" panose="02010609060101010101" charset="-122"/>
              </a:rPr>
              <a:t>“大道之行也,天下为公”。所谓“大道,谓五帝时也”。“大道”指代的正是以五帝为代表的大同之世(原始社会)</a:t>
            </a:r>
            <a:endParaRPr lang="zh-CN" altLang="en-US" sz="2400">
              <a:latin typeface="楷体" panose="02010609060101010101" charset="-122"/>
              <a:ea typeface="楷体" panose="02010609060101010101" charset="-122"/>
              <a:cs typeface="楷体" panose="02010609060101010101" charset="-122"/>
            </a:endParaRPr>
          </a:p>
        </p:txBody>
      </p:sp>
      <p:sp>
        <p:nvSpPr>
          <p:cNvPr id="16" name="文本框 15"/>
          <p:cNvSpPr txBox="1"/>
          <p:nvPr/>
        </p:nvSpPr>
        <p:spPr>
          <a:xfrm>
            <a:off x="179705" y="4402455"/>
            <a:ext cx="11830685" cy="1863725"/>
          </a:xfrm>
          <a:prstGeom prst="rect">
            <a:avLst/>
          </a:prstGeom>
          <a:noFill/>
        </p:spPr>
        <p:txBody>
          <a:bodyPr wrap="square" rtlCol="0" anchor="t">
            <a:spAutoFit/>
          </a:bodyPr>
          <a:p>
            <a:pPr marL="342900" indent="-342900" fontAlgn="auto">
              <a:lnSpc>
                <a:spcPct val="120000"/>
              </a:lnSpc>
              <a:buFont typeface="Wingdings" panose="05000000000000000000" charset="0"/>
              <a:buChar char="l"/>
            </a:pPr>
            <a:r>
              <a:rPr lang="zh-CN" altLang="en-US" sz="2400">
                <a:latin typeface="微软雅黑" panose="020B0503020204020204" charset="-122"/>
                <a:ea typeface="微软雅黑" panose="020B0503020204020204" charset="-122"/>
                <a:cs typeface="微软雅黑" panose="020B0503020204020204" charset="-122"/>
              </a:rPr>
              <a:t>在对未来共产主义理想社会构建过程中,原始社会是马克思的重要价值坐标。</a:t>
            </a:r>
            <a:endParaRPr lang="zh-CN" altLang="en-US" sz="2400">
              <a:latin typeface="微软雅黑" panose="020B0503020204020204" charset="-122"/>
              <a:ea typeface="微软雅黑" panose="020B0503020204020204" charset="-122"/>
              <a:cs typeface="微软雅黑" panose="020B0503020204020204" charset="-122"/>
            </a:endParaRPr>
          </a:p>
          <a:p>
            <a:pPr indent="0" fontAlgn="auto">
              <a:lnSpc>
                <a:spcPct val="120000"/>
              </a:lnSpc>
              <a:buFont typeface="Wingdings" panose="05000000000000000000" charset="0"/>
              <a:buNone/>
            </a:pPr>
            <a:r>
              <a:rPr lang="zh-CN" altLang="en-US" sz="2400">
                <a:latin typeface="楷体" panose="02010609060101010101" charset="-122"/>
                <a:ea typeface="楷体" panose="02010609060101010101" charset="-122"/>
                <a:cs typeface="楷体" panose="02010609060101010101" charset="-122"/>
              </a:rPr>
              <a:t>“这(即更高级的社会制度)将是古代氏族的自由、平等和博爱的复活,但却是在更高级形式上的复活。”在《共产党宣言》中,马克思提出“消灭私有制”,实质是强调对原始社会更高级形式上的复活。</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84818" y="255478"/>
            <a:ext cx="8376451" cy="523240"/>
            <a:chOff x="303867" y="255476"/>
            <a:chExt cx="8376451" cy="523240"/>
          </a:xfrm>
        </p:grpSpPr>
        <p:sp>
          <p:nvSpPr>
            <p:cNvPr id="5" name="矩形 4"/>
            <p:cNvSpPr/>
            <p:nvPr/>
          </p:nvSpPr>
          <p:spPr>
            <a:xfrm>
              <a:off x="877438" y="318341"/>
              <a:ext cx="7802880" cy="460375"/>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rPr>
                <a:t>文章分享：《马克思主义与中华优秀传统文化融通论析》</a:t>
              </a:r>
              <a:endParaRPr kumimoji="0" lang="zh-CN" altLang="en-US" sz="2400" b="1" i="0" u="none" strike="noStrike" kern="0" cap="none" spc="0" normalizeH="0" baseline="0" noProof="0" dirty="0">
                <a:ln w="0">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303867" y="255476"/>
              <a:ext cx="523221" cy="523220"/>
              <a:chOff x="465792" y="255476"/>
              <a:chExt cx="523221" cy="523220"/>
            </a:xfrm>
          </p:grpSpPr>
          <p:sp>
            <p:nvSpPr>
              <p:cNvPr id="7" name="矩形: 对角圆角 4"/>
              <p:cNvSpPr/>
              <p:nvPr/>
            </p:nvSpPr>
            <p:spPr>
              <a:xfrm>
                <a:off x="465792" y="255476"/>
                <a:ext cx="523221" cy="523220"/>
              </a:xfrm>
              <a:prstGeom prst="round2DiagRect">
                <a:avLst>
                  <a:gd name="adj1" fmla="val 36692"/>
                  <a:gd name="adj2" fmla="val 0"/>
                </a:avLst>
              </a:prstGeom>
              <a:solidFill>
                <a:srgbClr val="C9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a:ea typeface="汉仪秦川飞影W"/>
                  <a:sym typeface="Times New Roman" panose="02020603050405020304"/>
                </a:endParaRPr>
              </a:p>
            </p:txBody>
          </p:sp>
          <p:sp>
            <p:nvSpPr>
              <p:cNvPr id="8" name="椭圆 7"/>
              <p:cNvSpPr/>
              <p:nvPr/>
            </p:nvSpPr>
            <p:spPr>
              <a:xfrm>
                <a:off x="541375" y="331059"/>
                <a:ext cx="372055" cy="372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sp>
            <p:nvSpPr>
              <p:cNvPr id="9" name="椭圆 8"/>
              <p:cNvSpPr/>
              <p:nvPr/>
            </p:nvSpPr>
            <p:spPr>
              <a:xfrm>
                <a:off x="621160" y="410844"/>
                <a:ext cx="212484" cy="2124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Times New Roman" panose="02020603050405020304"/>
                  <a:ea typeface="汉仪秦川飞影W"/>
                  <a:sym typeface="Times New Roman" panose="02020603050405020304"/>
                </a:endParaRPr>
              </a:p>
            </p:txBody>
          </p:sp>
        </p:grpSp>
      </p:grpSp>
      <p:sp>
        <p:nvSpPr>
          <p:cNvPr id="2" name="文本框 1"/>
          <p:cNvSpPr txBox="1"/>
          <p:nvPr/>
        </p:nvSpPr>
        <p:spPr>
          <a:xfrm>
            <a:off x="285115" y="940435"/>
            <a:ext cx="11501755" cy="521970"/>
          </a:xfrm>
          <a:prstGeom prst="rect">
            <a:avLst/>
          </a:prstGeom>
          <a:noFill/>
        </p:spPr>
        <p:txBody>
          <a:bodyPr wrap="square" rtlCol="0" anchor="t">
            <a:spAutoFit/>
          </a:bodyPr>
          <a:p>
            <a:pPr marL="457200" indent="-457200" fontAlgn="auto">
              <a:lnSpc>
                <a:spcPct val="100000"/>
              </a:lnSpc>
              <a:buFont typeface="Wingdings" panose="05000000000000000000" charset="0"/>
              <a:buChar char="Ø"/>
            </a:pPr>
            <a:r>
              <a:rPr lang="zh-CN" altLang="en-US" sz="2800" b="1">
                <a:solidFill>
                  <a:srgbClr val="C00000"/>
                </a:solidFill>
                <a:sym typeface="+mn-ea"/>
              </a:rPr>
              <a:t>二、理论之维:中华优秀传统文化与马克思主义的内在契合</a:t>
            </a:r>
            <a:endParaRPr lang="zh-CN" altLang="en-US" sz="2800" b="1">
              <a:solidFill>
                <a:srgbClr val="C00000"/>
              </a:solidFill>
              <a:sym typeface="+mn-ea"/>
            </a:endParaRPr>
          </a:p>
        </p:txBody>
      </p:sp>
      <p:sp>
        <p:nvSpPr>
          <p:cNvPr id="10" name="文本框 9"/>
          <p:cNvSpPr txBox="1"/>
          <p:nvPr/>
        </p:nvSpPr>
        <p:spPr>
          <a:xfrm>
            <a:off x="507365" y="1699895"/>
            <a:ext cx="8378190" cy="460375"/>
          </a:xfrm>
          <a:prstGeom prst="rect">
            <a:avLst/>
          </a:prstGeom>
          <a:noFill/>
        </p:spPr>
        <p:txBody>
          <a:bodyPr wrap="square" rtlCol="0" anchor="t">
            <a:spAutoFit/>
          </a:bodyPr>
          <a:p>
            <a:r>
              <a:rPr lang="zh-CN" altLang="en-US" sz="2400"/>
              <a:t>2.实践精神与马克思主义实践观的契合相通</a:t>
            </a:r>
            <a:endParaRPr lang="zh-CN" altLang="en-US" sz="2400"/>
          </a:p>
        </p:txBody>
      </p:sp>
      <p:sp>
        <p:nvSpPr>
          <p:cNvPr id="15" name="文本框 14"/>
          <p:cNvSpPr txBox="1"/>
          <p:nvPr/>
        </p:nvSpPr>
        <p:spPr>
          <a:xfrm>
            <a:off x="285115" y="2361565"/>
            <a:ext cx="11620500" cy="1863725"/>
          </a:xfrm>
          <a:prstGeom prst="rect">
            <a:avLst/>
          </a:prstGeom>
          <a:noFill/>
        </p:spPr>
        <p:txBody>
          <a:bodyPr wrap="square" rtlCol="0" anchor="t">
            <a:spAutoFit/>
          </a:bodyPr>
          <a:p>
            <a:pPr marL="342900" indent="-342900" fontAlgn="auto">
              <a:lnSpc>
                <a:spcPct val="120000"/>
              </a:lnSpc>
              <a:buFont typeface="Wingdings" panose="05000000000000000000" charset="0"/>
              <a:buChar char="l"/>
            </a:pPr>
            <a:r>
              <a:rPr lang="zh-CN" altLang="en-US" sz="2400">
                <a:latin typeface="微软雅黑" panose="020B0503020204020204" charset="-122"/>
                <a:ea typeface="微软雅黑" panose="020B0503020204020204" charset="-122"/>
                <a:cs typeface="微软雅黑" panose="020B0503020204020204" charset="-122"/>
              </a:rPr>
              <a:t>马克思主义强调“改变世界”。</a:t>
            </a:r>
            <a:endParaRPr lang="zh-CN" altLang="en-US" sz="2400">
              <a:latin typeface="楷体" panose="02010609060101010101" charset="-122"/>
              <a:ea typeface="楷体" panose="02010609060101010101" charset="-122"/>
              <a:cs typeface="楷体" panose="02010609060101010101" charset="-122"/>
            </a:endParaRPr>
          </a:p>
          <a:p>
            <a:pPr indent="0" fontAlgn="auto">
              <a:lnSpc>
                <a:spcPct val="120000"/>
              </a:lnSpc>
              <a:buFont typeface="Wingdings" panose="05000000000000000000" charset="0"/>
              <a:buNone/>
            </a:pPr>
            <a:r>
              <a:rPr lang="zh-CN" altLang="en-US" sz="2400">
                <a:latin typeface="楷体" panose="02010609060101010101" charset="-122"/>
                <a:ea typeface="楷体" panose="02010609060101010101" charset="-122"/>
                <a:cs typeface="楷体" panose="02010609060101010101" charset="-122"/>
              </a:rPr>
              <a:t>马克思认为,改变世界本身就是“使现存世界革命化,实际地反对并改变现存的事物”,理论本身无法实现什么,只有将理论诉诸实践,并通过实践才能实现对现实的改造,才能集中消灭那些“禁锢在身上反人性的枷锁”。</a:t>
            </a:r>
            <a:endParaRPr lang="zh-CN" altLang="en-US" sz="2400">
              <a:latin typeface="楷体" panose="02010609060101010101" charset="-122"/>
              <a:ea typeface="楷体" panose="02010609060101010101" charset="-122"/>
              <a:cs typeface="楷体" panose="02010609060101010101" charset="-122"/>
            </a:endParaRPr>
          </a:p>
        </p:txBody>
      </p:sp>
      <p:sp>
        <p:nvSpPr>
          <p:cNvPr id="16" name="文本框 15"/>
          <p:cNvSpPr txBox="1"/>
          <p:nvPr/>
        </p:nvSpPr>
        <p:spPr>
          <a:xfrm>
            <a:off x="285115" y="4497705"/>
            <a:ext cx="11830685" cy="1420495"/>
          </a:xfrm>
          <a:prstGeom prst="rect">
            <a:avLst/>
          </a:prstGeom>
          <a:noFill/>
        </p:spPr>
        <p:txBody>
          <a:bodyPr wrap="square" rtlCol="0" anchor="t">
            <a:spAutoFit/>
          </a:bodyPr>
          <a:p>
            <a:pPr marL="342900" indent="-342900" fontAlgn="auto">
              <a:lnSpc>
                <a:spcPct val="120000"/>
              </a:lnSpc>
              <a:buFont typeface="Wingdings" panose="05000000000000000000" charset="0"/>
              <a:buChar char="l"/>
            </a:pPr>
            <a:r>
              <a:rPr lang="zh-CN" altLang="en-US" sz="2400">
                <a:latin typeface="微软雅黑" panose="020B0503020204020204" charset="-122"/>
                <a:ea typeface="微软雅黑" panose="020B0503020204020204" charset="-122"/>
                <a:cs typeface="微软雅黑" panose="020B0503020204020204" charset="-122"/>
              </a:rPr>
              <a:t>中华文化也崇尚“知行合一”。</a:t>
            </a:r>
            <a:endParaRPr lang="zh-CN" altLang="en-US" sz="2400">
              <a:latin typeface="微软雅黑" panose="020B0503020204020204" charset="-122"/>
              <a:ea typeface="微软雅黑" panose="020B0503020204020204" charset="-122"/>
              <a:cs typeface="微软雅黑" panose="020B0503020204020204" charset="-122"/>
            </a:endParaRPr>
          </a:p>
          <a:p>
            <a:pPr indent="0" fontAlgn="auto">
              <a:lnSpc>
                <a:spcPct val="120000"/>
              </a:lnSpc>
              <a:buFont typeface="Wingdings" panose="05000000000000000000" charset="0"/>
              <a:buNone/>
            </a:pPr>
            <a:r>
              <a:rPr lang="zh-CN" altLang="en-US" sz="2400">
                <a:latin typeface="楷体" panose="02010609060101010101" charset="-122"/>
                <a:ea typeface="楷体" panose="02010609060101010101" charset="-122"/>
                <a:cs typeface="楷体" panose="02010609060101010101" charset="-122"/>
              </a:rPr>
              <a:t>实践精神是中国哲学的重要内核。“子以四教:文、行、忠、信。”“行”是孔子执教以解决</a:t>
            </a:r>
            <a:r>
              <a:rPr lang="zh-CN" altLang="en-US" sz="2400" b="1">
                <a:latin typeface="楷体" panose="02010609060101010101" charset="-122"/>
                <a:ea typeface="楷体" panose="02010609060101010101" charset="-122"/>
                <a:cs typeface="楷体" panose="02010609060101010101" charset="-122"/>
              </a:rPr>
              <a:t>道德践履和政治实践</a:t>
            </a:r>
            <a:r>
              <a:rPr lang="zh-CN" altLang="en-US" sz="2400">
                <a:latin typeface="楷体" panose="02010609060101010101" charset="-122"/>
                <a:ea typeface="楷体" panose="02010609060101010101" charset="-122"/>
                <a:cs typeface="楷体" panose="02010609060101010101" charset="-122"/>
              </a:rPr>
              <a:t>的主要方式。</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tags/tag1.xml><?xml version="1.0" encoding="utf-8"?>
<p:tagLst xmlns:p="http://schemas.openxmlformats.org/presentationml/2006/main">
  <p:tag name="TOP" val="205.7761"/>
  <p:tag name="LEFT" val="173.0257"/>
  <p:tag name="WIDTH" val="632.3657"/>
  <p:tag name="HEIGHT" val="116.325"/>
  <p:tag name="FONTSIZE" val="96"/>
  <p:tag name="MARGINBOTTOM" val="0"/>
  <p:tag name="MARGINLEFT" val="0"/>
  <p:tag name="MARGINRIGHT" val="0"/>
  <p:tag name="MARGINTOP" val="0"/>
  <p:tag name="LINERULEAFTER" val="0"/>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TOP" val="205.7761"/>
  <p:tag name="LEFT" val="173.0257"/>
  <p:tag name="WIDTH" val="632.3657"/>
  <p:tag name="HEIGHT" val="116.325"/>
  <p:tag name="FONTSIZE" val="96"/>
  <p:tag name="MARGINBOTTOM" val="0"/>
  <p:tag name="MARGINLEFT" val="0"/>
  <p:tag name="MARGINRIGHT" val="0"/>
  <p:tag name="MARGINTOP" val="0"/>
  <p:tag name="LINERULEAFTER" val="0"/>
</p:tagLst>
</file>

<file path=ppt/tags/tag4.xml><?xml version="1.0" encoding="utf-8"?>
<p:tagLst xmlns:p="http://schemas.openxmlformats.org/presentationml/2006/main">
  <p:tag name="commondata" val="eyJoZGlkIjoiYTc2ZGZiNzZiNDVlOGViOWVmM2JhOTY0NGJkNjUyYzgifQ=="/>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3780</Words>
  <Application>WPS 演示</Application>
  <PresentationFormat>宽屏</PresentationFormat>
  <Paragraphs>187</Paragraphs>
  <Slides>21</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21</vt:i4>
      </vt:variant>
    </vt:vector>
  </HeadingPairs>
  <TitlesOfParts>
    <vt:vector size="38" baseType="lpstr">
      <vt:lpstr>Arial</vt:lpstr>
      <vt:lpstr>宋体</vt:lpstr>
      <vt:lpstr>Wingdings</vt:lpstr>
      <vt:lpstr>思源宋体 CN</vt:lpstr>
      <vt:lpstr>微软雅黑</vt:lpstr>
      <vt:lpstr>Times New Roman</vt:lpstr>
      <vt:lpstr>汉仪秦川飞影W</vt:lpstr>
      <vt:lpstr>Segoe Print</vt:lpstr>
      <vt:lpstr>楷体</vt:lpstr>
      <vt:lpstr>Wingdings</vt:lpstr>
      <vt:lpstr>Arial Unicode MS</vt:lpstr>
      <vt:lpstr>Calibri</vt:lpstr>
      <vt:lpstr>Calibri Light</vt:lpstr>
      <vt:lpstr>等线</vt:lpstr>
      <vt:lpstr>WPS</vt:lpstr>
      <vt:lpstr>第一PPT，www.1ppt.com</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罗慧芳</dc:creator>
  <cp:lastModifiedBy>half.</cp:lastModifiedBy>
  <cp:revision>13</cp:revision>
  <dcterms:created xsi:type="dcterms:W3CDTF">2023-08-09T12:44:00Z</dcterms:created>
  <dcterms:modified xsi:type="dcterms:W3CDTF">2024-05-21T23:33:01Z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2052-12.1.0.16729</vt:lpwstr>
  </property>
</Properties>
</file>