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notesSlides/notesSlide43.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notesSlides/notesSlide44.xml" ContentType="application/vnd.openxmlformats-officedocument.presentationml.notesSlide+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tags/tag80.xml" ContentType="application/vnd.openxmlformats-officedocument.presentationml.tags+xml"/>
  <Override PartName="/ppt/notesSlides/notesSlide47.xml" ContentType="application/vnd.openxmlformats-officedocument.presentationml.notesSlide+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notesSlides/notesSlide48.xml" ContentType="application/vnd.openxmlformats-officedocument.presentationml.notesSlide+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notesSlides/notesSlide49.xml" ContentType="application/vnd.openxmlformats-officedocument.presentationml.notesSlide+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notesSlides/notesSlide50.xml" ContentType="application/vnd.openxmlformats-officedocument.presentationml.notesSlide+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notesSlides/notesSlide51.xml" ContentType="application/vnd.openxmlformats-officedocument.presentationml.notesSlide+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notesSlides/notesSlide52.xml" ContentType="application/vnd.openxmlformats-officedocument.presentationml.notesSlide+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notesSlides/notesSlide53.xml" ContentType="application/vnd.openxmlformats-officedocument.presentationml.notesSlide+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notesSlides/notesSlide54.xml" ContentType="application/vnd.openxmlformats-officedocument.presentationml.notesSlide+xml"/>
  <Override PartName="/ppt/tags/tag21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4"/>
  </p:notesMasterIdLst>
  <p:sldIdLst>
    <p:sldId id="361" r:id="rId2"/>
    <p:sldId id="362" r:id="rId3"/>
    <p:sldId id="363" r:id="rId4"/>
    <p:sldId id="364" r:id="rId5"/>
    <p:sldId id="365" r:id="rId6"/>
    <p:sldId id="366" r:id="rId7"/>
    <p:sldId id="367" r:id="rId8"/>
    <p:sldId id="370" r:id="rId9"/>
    <p:sldId id="492" r:id="rId10"/>
    <p:sldId id="493" r:id="rId11"/>
    <p:sldId id="371" r:id="rId12"/>
    <p:sldId id="372" r:id="rId13"/>
    <p:sldId id="373" r:id="rId14"/>
    <p:sldId id="374" r:id="rId15"/>
    <p:sldId id="375" r:id="rId16"/>
    <p:sldId id="376" r:id="rId17"/>
    <p:sldId id="377" r:id="rId18"/>
    <p:sldId id="378" r:id="rId19"/>
    <p:sldId id="381" r:id="rId20"/>
    <p:sldId id="383" r:id="rId21"/>
    <p:sldId id="384" r:id="rId22"/>
    <p:sldId id="385" r:id="rId23"/>
    <p:sldId id="386" r:id="rId24"/>
    <p:sldId id="387" r:id="rId25"/>
    <p:sldId id="388" r:id="rId26"/>
    <p:sldId id="389" r:id="rId27"/>
    <p:sldId id="390" r:id="rId28"/>
    <p:sldId id="391" r:id="rId29"/>
    <p:sldId id="392" r:id="rId30"/>
    <p:sldId id="393" r:id="rId31"/>
    <p:sldId id="394" r:id="rId32"/>
    <p:sldId id="416" r:id="rId33"/>
    <p:sldId id="417" r:id="rId34"/>
    <p:sldId id="418" r:id="rId35"/>
    <p:sldId id="429" r:id="rId36"/>
    <p:sldId id="430" r:id="rId37"/>
    <p:sldId id="431" r:id="rId38"/>
    <p:sldId id="432" r:id="rId39"/>
    <p:sldId id="433" r:id="rId40"/>
    <p:sldId id="434" r:id="rId41"/>
    <p:sldId id="435" r:id="rId42"/>
    <p:sldId id="436" r:id="rId43"/>
    <p:sldId id="395" r:id="rId44"/>
    <p:sldId id="396" r:id="rId45"/>
    <p:sldId id="397" r:id="rId46"/>
    <p:sldId id="398" r:id="rId47"/>
    <p:sldId id="399" r:id="rId48"/>
    <p:sldId id="400" r:id="rId49"/>
    <p:sldId id="401" r:id="rId50"/>
    <p:sldId id="402" r:id="rId51"/>
    <p:sldId id="404" r:id="rId52"/>
    <p:sldId id="406" r:id="rId53"/>
    <p:sldId id="407" r:id="rId54"/>
    <p:sldId id="408" r:id="rId55"/>
    <p:sldId id="409" r:id="rId56"/>
    <p:sldId id="410" r:id="rId57"/>
    <p:sldId id="411" r:id="rId58"/>
    <p:sldId id="412" r:id="rId59"/>
    <p:sldId id="413" r:id="rId60"/>
    <p:sldId id="414" r:id="rId61"/>
    <p:sldId id="490" r:id="rId62"/>
    <p:sldId id="415" r:id="rId63"/>
  </p:sldIdLst>
  <p:sldSz cx="12192000" cy="6858000"/>
  <p:notesSz cx="7104063" cy="10234613"/>
  <p:custDataLst>
    <p:tags r:id="rId6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3" userDrawn="1">
          <p15:clr>
            <a:srgbClr val="A4A3A4"/>
          </p15:clr>
        </p15:guide>
        <p15:guide id="2" pos="392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F0B0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162" autoAdjust="0"/>
    <p:restoredTop sz="79523" autoAdjust="0"/>
  </p:normalViewPr>
  <p:slideViewPr>
    <p:cSldViewPr snapToGrid="0" showGuides="1">
      <p:cViewPr varScale="1">
        <p:scale>
          <a:sx n="36" d="100"/>
          <a:sy n="36" d="100"/>
        </p:scale>
        <p:origin x="936" y="60"/>
      </p:cViewPr>
      <p:guideLst>
        <p:guide orient="horz" pos="2383"/>
        <p:guide pos="392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9240"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1049241"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BB42D06A-1301-4503-B7B6-863B045A154A}" type="datetimeFigureOut">
              <a:rPr lang="zh-CN" altLang="en-US" smtClean="0"/>
              <a:t>2024/5/23</a:t>
            </a:fld>
            <a:endParaRPr lang="zh-CN" altLang="en-US"/>
          </a:p>
        </p:txBody>
      </p:sp>
      <p:sp>
        <p:nvSpPr>
          <p:cNvPr id="1049242"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1049243"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1049244"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1049245"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7B5E0600-1829-4F1C-8923-A1D9E237AE98}" type="slidenum">
              <a:rPr lang="zh-CN" altLang="en-US" smtClean="0"/>
              <a:t>‹#›</a:t>
            </a:fld>
            <a:endParaRPr lang="zh-CN" altLang="en-US"/>
          </a:p>
        </p:txBody>
      </p:sp>
    </p:spTree>
    <p:extLst>
      <p:ext uri="{BB962C8B-B14F-4D97-AF65-F5344CB8AC3E}">
        <p14:creationId xmlns:p14="http://schemas.microsoft.com/office/powerpoint/2010/main" val="23963969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71" name="幻灯片图像占位符 1"/>
          <p:cNvSpPr>
            <a:spLocks noGrp="1" noRot="1" noChangeAspect="1"/>
          </p:cNvSpPr>
          <p:nvPr>
            <p:ph type="sldImg"/>
          </p:nvPr>
        </p:nvSpPr>
        <p:spPr/>
      </p:sp>
      <p:sp>
        <p:nvSpPr>
          <p:cNvPr id="1048672" name="备注占位符 2"/>
          <p:cNvSpPr>
            <a:spLocks noGrp="1"/>
          </p:cNvSpPr>
          <p:nvPr>
            <p:ph type="body" idx="1"/>
          </p:nvPr>
        </p:nvSpPr>
        <p:spPr/>
        <p:txBody>
          <a:bodyPr/>
          <a:lstStyle/>
          <a:p>
            <a:endParaRPr lang="zh-CN" altLang="en-US" dirty="0"/>
          </a:p>
        </p:txBody>
      </p:sp>
      <p:sp>
        <p:nvSpPr>
          <p:cNvPr id="1048673" name="灯片编号占位符 3"/>
          <p:cNvSpPr>
            <a:spLocks noGrp="1"/>
          </p:cNvSpPr>
          <p:nvPr>
            <p:ph type="sldNum" sz="quarter" idx="5"/>
          </p:nvPr>
        </p:nvSpPr>
        <p:spPr/>
        <p:txBody>
          <a:bodyPr/>
          <a:lstStyle/>
          <a:p>
            <a:fld id="{7B5E0600-1829-4F1C-8923-A1D9E237AE98}" type="slidenum">
              <a:rPr lang="zh-CN" altLang="en-US" smtClean="0"/>
              <a:t>1</a:t>
            </a:fld>
            <a:endParaRPr lang="zh-CN" altLang="en-US"/>
          </a:p>
        </p:txBody>
      </p:sp>
    </p:spTree>
    <p:extLst>
      <p:ext uri="{BB962C8B-B14F-4D97-AF65-F5344CB8AC3E}">
        <p14:creationId xmlns:p14="http://schemas.microsoft.com/office/powerpoint/2010/main" val="32035611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80" name="幻灯片图像占位符 1"/>
          <p:cNvSpPr>
            <a:spLocks noGrp="1" noRot="1" noChangeAspect="1"/>
          </p:cNvSpPr>
          <p:nvPr>
            <p:ph type="sldImg" idx="2"/>
          </p:nvPr>
        </p:nvSpPr>
        <p:spPr/>
      </p:sp>
      <p:sp>
        <p:nvSpPr>
          <p:cNvPr id="1048781"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34433018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97" name="幻灯片图像占位符 1"/>
          <p:cNvSpPr>
            <a:spLocks noGrp="1" noRot="1" noChangeAspect="1"/>
          </p:cNvSpPr>
          <p:nvPr>
            <p:ph type="sldImg" idx="2"/>
          </p:nvPr>
        </p:nvSpPr>
        <p:spPr/>
      </p:sp>
      <p:sp>
        <p:nvSpPr>
          <p:cNvPr id="1048798"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19350855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827" name="幻灯片图像占位符 1"/>
          <p:cNvSpPr>
            <a:spLocks noGrp="1" noRot="1" noChangeAspect="1" noChangeArrowheads="1" noTextEdit="1"/>
          </p:cNvSpPr>
          <p:nvPr>
            <p:ph type="sldImg"/>
          </p:nvPr>
        </p:nvSpPr>
        <p:spPr bwMode="auto">
          <a:noFill/>
          <a:ln>
            <a:solidFill>
              <a:srgbClr val="000000"/>
            </a:solidFill>
            <a:miter lim="800000"/>
          </a:ln>
        </p:spPr>
      </p:sp>
      <p:sp>
        <p:nvSpPr>
          <p:cNvPr id="1048828" name="备注占位符 2"/>
          <p:cNvSpPr>
            <a:spLocks noGrp="1" noChangeArrowheads="1"/>
          </p:cNvSpPr>
          <p:nvPr>
            <p:ph type="body" idx="1"/>
          </p:nvPr>
        </p:nvSpPr>
        <p:spPr bwMode="auto">
          <a:noFill/>
        </p:spPr>
        <p:txBody>
          <a:bodyPr wrap="square" numCol="1" anchor="t" anchorCtr="0" compatLnSpc="1"/>
          <a:lstStyle/>
          <a:p>
            <a:endParaRPr lang="zh-CN" altLang="en-US"/>
          </a:p>
        </p:txBody>
      </p:sp>
      <p:sp>
        <p:nvSpPr>
          <p:cNvPr id="1048829" name="灯片编号占位符 3"/>
          <p:cNvSpPr>
            <a:spLocks noGrp="1" noChangeArrowheads="1"/>
          </p:cNvSpPr>
          <p:nvPr>
            <p:ph type="sldNum" sz="quarter" idx="5"/>
          </p:nvPr>
        </p:nvSpPr>
        <p:spPr bwMode="auto">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E3FA1889-0A86-417E-B905-41241B0E75D3}" type="slidenum">
              <a:rPr lang="zh-CN" altLang="en-US"/>
              <a:t>14</a:t>
            </a:fld>
            <a:endParaRPr lang="zh-CN" altLang="en-US"/>
          </a:p>
        </p:txBody>
      </p:sp>
    </p:spTree>
    <p:extLst>
      <p:ext uri="{BB962C8B-B14F-4D97-AF65-F5344CB8AC3E}">
        <p14:creationId xmlns:p14="http://schemas.microsoft.com/office/powerpoint/2010/main" val="39163233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834" name="幻灯片图像占位符 1"/>
          <p:cNvSpPr>
            <a:spLocks noGrp="1" noRot="1" noChangeAspect="1" noChangeArrowheads="1" noTextEdit="1"/>
          </p:cNvSpPr>
          <p:nvPr>
            <p:ph type="sldImg"/>
          </p:nvPr>
        </p:nvSpPr>
        <p:spPr bwMode="auto">
          <a:noFill/>
          <a:ln>
            <a:solidFill>
              <a:srgbClr val="000000"/>
            </a:solidFill>
            <a:miter lim="800000"/>
          </a:ln>
        </p:spPr>
      </p:sp>
      <p:sp>
        <p:nvSpPr>
          <p:cNvPr id="1048835" name="备注占位符 2"/>
          <p:cNvSpPr>
            <a:spLocks noGrp="1" noChangeArrowheads="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1048836" name="灯片编号占位符 3"/>
          <p:cNvSpPr>
            <a:spLocks noGrp="1" noChangeArrowheads="1"/>
          </p:cNvSpPr>
          <p:nvPr>
            <p:ph type="sldNum" sz="quarter" idx="5"/>
          </p:nvPr>
        </p:nvSpPr>
        <p:spPr bwMode="auto">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D7210265-9DE5-41FC-BE5D-8657E24AE4DD}" type="slidenum">
              <a:rPr lang="zh-CN" altLang="en-US"/>
              <a:t>17</a:t>
            </a:fld>
            <a:endParaRPr lang="zh-CN" altLang="en-US"/>
          </a:p>
        </p:txBody>
      </p:sp>
    </p:spTree>
    <p:extLst>
      <p:ext uri="{BB962C8B-B14F-4D97-AF65-F5344CB8AC3E}">
        <p14:creationId xmlns:p14="http://schemas.microsoft.com/office/powerpoint/2010/main" val="37746427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838" name="幻灯片图像占位符 1"/>
          <p:cNvSpPr>
            <a:spLocks noGrp="1" noRot="1" noChangeAspect="1" noChangeArrowheads="1" noTextEdit="1"/>
          </p:cNvSpPr>
          <p:nvPr>
            <p:ph type="sldImg"/>
          </p:nvPr>
        </p:nvSpPr>
        <p:spPr bwMode="auto">
          <a:noFill/>
          <a:ln>
            <a:solidFill>
              <a:srgbClr val="000000"/>
            </a:solidFill>
            <a:miter lim="800000"/>
          </a:ln>
        </p:spPr>
      </p:sp>
      <p:sp>
        <p:nvSpPr>
          <p:cNvPr id="1048839" name="备注占位符 2"/>
          <p:cNvSpPr>
            <a:spLocks noGrp="1" noChangeArrowheads="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1048840" name="灯片编号占位符 3"/>
          <p:cNvSpPr>
            <a:spLocks noGrp="1" noChangeArrowheads="1"/>
          </p:cNvSpPr>
          <p:nvPr>
            <p:ph type="sldNum" sz="quarter" idx="5"/>
          </p:nvPr>
        </p:nvSpPr>
        <p:spPr bwMode="auto">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D7210265-9DE5-41FC-BE5D-8657E24AE4DD}" type="slidenum">
              <a:rPr lang="zh-CN" altLang="en-US"/>
              <a:t>18</a:t>
            </a:fld>
            <a:endParaRPr lang="zh-CN" altLang="en-US"/>
          </a:p>
        </p:txBody>
      </p:sp>
    </p:spTree>
    <p:extLst>
      <p:ext uri="{BB962C8B-B14F-4D97-AF65-F5344CB8AC3E}">
        <p14:creationId xmlns:p14="http://schemas.microsoft.com/office/powerpoint/2010/main" val="25425969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846" name="幻灯片图像占位符 1"/>
          <p:cNvSpPr>
            <a:spLocks noGrp="1" noRot="1" noChangeAspect="1"/>
          </p:cNvSpPr>
          <p:nvPr>
            <p:ph type="sldImg" idx="2"/>
          </p:nvPr>
        </p:nvSpPr>
        <p:spPr/>
      </p:sp>
      <p:sp>
        <p:nvSpPr>
          <p:cNvPr id="1048847"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9147022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852" name="幻灯片图像占位符 1"/>
          <p:cNvSpPr>
            <a:spLocks noGrp="1" noRot="1" noChangeAspect="1"/>
          </p:cNvSpPr>
          <p:nvPr>
            <p:ph type="sldImg" idx="2"/>
          </p:nvPr>
        </p:nvSpPr>
        <p:spPr/>
      </p:sp>
      <p:sp>
        <p:nvSpPr>
          <p:cNvPr id="1048853"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24566498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859" name="幻灯片图像占位符 1"/>
          <p:cNvSpPr>
            <a:spLocks noGrp="1" noRot="1" noChangeAspect="1"/>
          </p:cNvSpPr>
          <p:nvPr>
            <p:ph type="sldImg" idx="2"/>
          </p:nvPr>
        </p:nvSpPr>
        <p:spPr/>
      </p:sp>
      <p:sp>
        <p:nvSpPr>
          <p:cNvPr id="1048860"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316751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877" name="幻灯片图像占位符 1"/>
          <p:cNvSpPr>
            <a:spLocks noGrp="1" noRot="1" noChangeAspect="1"/>
          </p:cNvSpPr>
          <p:nvPr>
            <p:ph type="sldImg"/>
          </p:nvPr>
        </p:nvSpPr>
        <p:spPr/>
      </p:sp>
      <p:sp>
        <p:nvSpPr>
          <p:cNvPr id="1048878" name="备注占位符 2"/>
          <p:cNvSpPr>
            <a:spLocks noGrp="1"/>
          </p:cNvSpPr>
          <p:nvPr>
            <p:ph type="body" idx="1"/>
          </p:nvPr>
        </p:nvSpPr>
        <p:spPr/>
        <p:txBody>
          <a:bodyPr/>
          <a:lstStyle/>
          <a:p>
            <a:pPr indent="408305" algn="just">
              <a:lnSpc>
                <a:spcPct val="150000"/>
              </a:lnSpc>
              <a:spcAft>
                <a:spcPts val="0"/>
              </a:spcAft>
            </a:pPr>
            <a:r>
              <a:rPr lang="en-US" altLang="zh-CN" b="1" kern="100" dirty="0">
                <a:latin typeface="Calibri" panose="020F0502020204030204" charset="0"/>
                <a:ea typeface="仿宋" panose="02010609060101010101" pitchFamily="49" charset="-122"/>
                <a:cs typeface="Times New Roman" panose="02020603050405020304" pitchFamily="18" charset="0"/>
              </a:rPr>
              <a:t>2017</a:t>
            </a:r>
            <a:r>
              <a:rPr lang="zh-CN" altLang="en-US" b="1" kern="100" dirty="0">
                <a:latin typeface="Calibri" panose="020F0502020204030204" charset="0"/>
                <a:ea typeface="仿宋" panose="02010609060101010101" pitchFamily="49" charset="-122"/>
                <a:cs typeface="Times New Roman" panose="02020603050405020304" pitchFamily="18" charset="0"/>
              </a:rPr>
              <a:t>年，国务院办公厅印发了</a:t>
            </a:r>
            <a:r>
              <a:rPr lang="zh-CN" altLang="zh-CN" b="1" kern="100" dirty="0">
                <a:latin typeface="Calibri" panose="020F0502020204030204" charset="0"/>
                <a:ea typeface="仿宋" panose="02010609060101010101" pitchFamily="49" charset="-122"/>
                <a:cs typeface="Times New Roman" panose="02020603050405020304" pitchFamily="18" charset="0"/>
              </a:rPr>
              <a:t>《消防安全责任制实施办法》，这里面也明确规定了单位必须负起主体责任，对责任进行了补充。</a:t>
            </a:r>
          </a:p>
          <a:p>
            <a:pPr indent="408305" algn="just">
              <a:lnSpc>
                <a:spcPct val="150000"/>
              </a:lnSpc>
              <a:spcAft>
                <a:spcPts val="0"/>
              </a:spcAft>
            </a:pPr>
            <a:r>
              <a:rPr lang="zh-CN" altLang="zh-CN" b="1" kern="100" dirty="0">
                <a:latin typeface="Calibri" panose="020F0502020204030204" charset="0"/>
                <a:ea typeface="仿宋" panose="02010609060101010101" pitchFamily="49" charset="-122"/>
                <a:cs typeface="Times New Roman" panose="02020603050405020304" pitchFamily="18" charset="0"/>
              </a:rPr>
              <a:t>第一，补充明确了单位的七项责任，</a:t>
            </a:r>
          </a:p>
          <a:p>
            <a:pPr indent="408305" algn="just">
              <a:lnSpc>
                <a:spcPct val="150000"/>
              </a:lnSpc>
              <a:spcAft>
                <a:spcPts val="0"/>
              </a:spcAft>
            </a:pPr>
            <a:r>
              <a:rPr lang="zh-CN" altLang="zh-CN" b="1" kern="100" dirty="0">
                <a:latin typeface="Calibri" panose="020F0502020204030204" charset="0"/>
                <a:ea typeface="仿宋" panose="02010609060101010101" pitchFamily="49" charset="-122"/>
                <a:cs typeface="Times New Roman" panose="02020603050405020304" pitchFamily="18" charset="0"/>
              </a:rPr>
              <a:t>第二、明确了重点单位六项附加责任，</a:t>
            </a:r>
          </a:p>
          <a:p>
            <a:pPr indent="408305" algn="just">
              <a:lnSpc>
                <a:spcPct val="150000"/>
              </a:lnSpc>
              <a:spcAft>
                <a:spcPts val="0"/>
              </a:spcAft>
            </a:pPr>
            <a:r>
              <a:rPr lang="zh-CN" altLang="zh-CN" b="1" kern="100" dirty="0">
                <a:latin typeface="Calibri" panose="020F0502020204030204" charset="0"/>
                <a:ea typeface="仿宋" panose="02010609060101010101" pitchFamily="49" charset="-122"/>
                <a:cs typeface="Times New Roman" panose="02020603050405020304" pitchFamily="18" charset="0"/>
              </a:rPr>
              <a:t>第三、明确了高危单位的六项责任。</a:t>
            </a:r>
          </a:p>
          <a:p>
            <a:pPr indent="408305" algn="just">
              <a:lnSpc>
                <a:spcPct val="150000"/>
              </a:lnSpc>
              <a:spcAft>
                <a:spcPts val="0"/>
              </a:spcAft>
            </a:pPr>
            <a:r>
              <a:rPr lang="zh-CN" altLang="zh-CN" b="1" kern="100" dirty="0">
                <a:latin typeface="Calibri" panose="020F0502020204030204" charset="0"/>
                <a:ea typeface="仿宋" panose="02010609060101010101" pitchFamily="49" charset="-122"/>
                <a:cs typeface="Times New Roman" panose="02020603050405020304" pitchFamily="18" charset="0"/>
              </a:rPr>
              <a:t>而我们在座的各个学校，一般情况下，都是我们的消防安全重点单位，如果是寄宿舍制学校，还同时是火灾高危单位。所以，以上的所有责任，都必须落实。</a:t>
            </a:r>
            <a:endParaRPr lang="zh-CN" altLang="en-US" dirty="0"/>
          </a:p>
        </p:txBody>
      </p:sp>
      <p:sp>
        <p:nvSpPr>
          <p:cNvPr id="1048879" name="灯片编号占位符 3"/>
          <p:cNvSpPr>
            <a:spLocks noGrp="1"/>
          </p:cNvSpPr>
          <p:nvPr>
            <p:ph type="sldNum" sz="quarter" idx="5"/>
          </p:nvPr>
        </p:nvSpPr>
        <p:spPr/>
        <p:txBody>
          <a:bodyPr/>
          <a:lstStyle/>
          <a:p>
            <a:fld id="{7B5E0600-1829-4F1C-8923-A1D9E237AE98}" type="slidenum">
              <a:rPr lang="zh-CN" altLang="en-US" smtClean="0"/>
              <a:t>23</a:t>
            </a:fld>
            <a:endParaRPr lang="zh-CN" altLang="en-US"/>
          </a:p>
        </p:txBody>
      </p:sp>
    </p:spTree>
    <p:extLst>
      <p:ext uri="{BB962C8B-B14F-4D97-AF65-F5344CB8AC3E}">
        <p14:creationId xmlns:p14="http://schemas.microsoft.com/office/powerpoint/2010/main" val="32555297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889" name="幻灯片图像占位符 1"/>
          <p:cNvSpPr>
            <a:spLocks noGrp="1" noRot="1" noChangeAspect="1"/>
          </p:cNvSpPr>
          <p:nvPr>
            <p:ph type="sldImg" idx="2"/>
          </p:nvPr>
        </p:nvSpPr>
        <p:spPr/>
      </p:sp>
      <p:sp>
        <p:nvSpPr>
          <p:cNvPr id="1048890"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19023375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81" name="幻灯片图像占位符 1"/>
          <p:cNvSpPr>
            <a:spLocks noGrp="1" noRot="1" noChangeAspect="1"/>
          </p:cNvSpPr>
          <p:nvPr>
            <p:ph type="sldImg"/>
          </p:nvPr>
        </p:nvSpPr>
        <p:spPr/>
      </p:sp>
      <p:sp>
        <p:nvSpPr>
          <p:cNvPr id="1048682" name="备注占位符 2"/>
          <p:cNvSpPr>
            <a:spLocks noGrp="1"/>
          </p:cNvSpPr>
          <p:nvPr>
            <p:ph type="body" idx="1"/>
          </p:nvPr>
        </p:nvSpPr>
        <p:spPr/>
        <p:txBody>
          <a:bodyPr/>
          <a:lstStyle/>
          <a:p>
            <a:endParaRPr lang="zh-CN" altLang="en-US" dirty="0"/>
          </a:p>
        </p:txBody>
      </p:sp>
      <p:sp>
        <p:nvSpPr>
          <p:cNvPr id="1048683" name="灯片编号占位符 3"/>
          <p:cNvSpPr>
            <a:spLocks noGrp="1"/>
          </p:cNvSpPr>
          <p:nvPr>
            <p:ph type="sldNum" sz="quarter" idx="5"/>
          </p:nvPr>
        </p:nvSpPr>
        <p:spPr/>
        <p:txBody>
          <a:bodyPr/>
          <a:lstStyle/>
          <a:p>
            <a:fld id="{7B5E0600-1829-4F1C-8923-A1D9E237AE98}" type="slidenum">
              <a:rPr lang="zh-CN" altLang="en-US" smtClean="0"/>
              <a:t>2</a:t>
            </a:fld>
            <a:endParaRPr lang="zh-CN" altLang="en-US"/>
          </a:p>
        </p:txBody>
      </p:sp>
    </p:spTree>
    <p:extLst>
      <p:ext uri="{BB962C8B-B14F-4D97-AF65-F5344CB8AC3E}">
        <p14:creationId xmlns:p14="http://schemas.microsoft.com/office/powerpoint/2010/main" val="25445799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900" name="幻灯片图像占位符 1"/>
          <p:cNvSpPr>
            <a:spLocks noGrp="1" noRot="1" noChangeAspect="1"/>
          </p:cNvSpPr>
          <p:nvPr>
            <p:ph type="sldImg" idx="2"/>
          </p:nvPr>
        </p:nvSpPr>
        <p:spPr/>
      </p:sp>
      <p:sp>
        <p:nvSpPr>
          <p:cNvPr id="1048901"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35994026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912" name="幻灯片图像占位符 1"/>
          <p:cNvSpPr>
            <a:spLocks noGrp="1" noRot="1" noChangeAspect="1"/>
          </p:cNvSpPr>
          <p:nvPr>
            <p:ph type="sldImg" idx="2"/>
          </p:nvPr>
        </p:nvSpPr>
        <p:spPr/>
      </p:sp>
      <p:sp>
        <p:nvSpPr>
          <p:cNvPr id="1048913"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3809028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927" name="幻灯片图像占位符 1"/>
          <p:cNvSpPr>
            <a:spLocks noGrp="1" noRot="1" noChangeAspect="1"/>
          </p:cNvSpPr>
          <p:nvPr>
            <p:ph type="sldImg"/>
          </p:nvPr>
        </p:nvSpPr>
        <p:spPr/>
      </p:sp>
      <p:sp>
        <p:nvSpPr>
          <p:cNvPr id="1048928" name="备注占位符 2"/>
          <p:cNvSpPr>
            <a:spLocks noGrp="1"/>
          </p:cNvSpPr>
          <p:nvPr>
            <p:ph type="body" idx="1"/>
          </p:nvPr>
        </p:nvSpPr>
        <p:spPr/>
        <p:txBody>
          <a:bodyPr/>
          <a:lstStyle/>
          <a:p>
            <a:pPr indent="408305" algn="just">
              <a:lnSpc>
                <a:spcPct val="150000"/>
              </a:lnSpc>
              <a:spcAft>
                <a:spcPts val="0"/>
              </a:spcAft>
            </a:pPr>
            <a:endParaRPr lang="en-US" altLang="zh-CN" dirty="0"/>
          </a:p>
        </p:txBody>
      </p:sp>
      <p:sp>
        <p:nvSpPr>
          <p:cNvPr id="1048929" name="灯片编号占位符 3"/>
          <p:cNvSpPr>
            <a:spLocks noGrp="1"/>
          </p:cNvSpPr>
          <p:nvPr>
            <p:ph type="sldNum" sz="quarter" idx="5"/>
          </p:nvPr>
        </p:nvSpPr>
        <p:spPr/>
        <p:txBody>
          <a:bodyPr/>
          <a:lstStyle/>
          <a:p>
            <a:fld id="{7B5E0600-1829-4F1C-8923-A1D9E237AE98}" type="slidenum">
              <a:rPr lang="zh-CN" altLang="en-US" smtClean="0"/>
              <a:t>27</a:t>
            </a:fld>
            <a:endParaRPr lang="zh-CN" altLang="en-US"/>
          </a:p>
        </p:txBody>
      </p:sp>
    </p:spTree>
    <p:extLst>
      <p:ext uri="{BB962C8B-B14F-4D97-AF65-F5344CB8AC3E}">
        <p14:creationId xmlns:p14="http://schemas.microsoft.com/office/powerpoint/2010/main" val="23172257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939" name="幻灯片图像占位符 1"/>
          <p:cNvSpPr>
            <a:spLocks noGrp="1" noRot="1" noChangeAspect="1"/>
          </p:cNvSpPr>
          <p:nvPr>
            <p:ph type="sldImg" idx="2"/>
          </p:nvPr>
        </p:nvSpPr>
        <p:spPr/>
      </p:sp>
      <p:sp>
        <p:nvSpPr>
          <p:cNvPr id="1048940"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22808968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949" name="幻灯片图像占位符 1"/>
          <p:cNvSpPr>
            <a:spLocks noGrp="1" noRot="1" noChangeAspect="1"/>
          </p:cNvSpPr>
          <p:nvPr>
            <p:ph type="sldImg" idx="2"/>
          </p:nvPr>
        </p:nvSpPr>
        <p:spPr/>
      </p:sp>
      <p:sp>
        <p:nvSpPr>
          <p:cNvPr id="1048950"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42120058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960" name="幻灯片图像占位符 1"/>
          <p:cNvSpPr>
            <a:spLocks noGrp="1" noRot="1" noChangeAspect="1"/>
          </p:cNvSpPr>
          <p:nvPr>
            <p:ph type="sldImg" idx="2"/>
          </p:nvPr>
        </p:nvSpPr>
        <p:spPr/>
      </p:sp>
      <p:sp>
        <p:nvSpPr>
          <p:cNvPr id="1048961"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41542032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971" name="幻灯片图像占位符 1"/>
          <p:cNvSpPr>
            <a:spLocks noGrp="1" noRot="1" noChangeAspect="1"/>
          </p:cNvSpPr>
          <p:nvPr>
            <p:ph type="sldImg" idx="2"/>
          </p:nvPr>
        </p:nvSpPr>
        <p:spPr/>
      </p:sp>
      <p:sp>
        <p:nvSpPr>
          <p:cNvPr id="1048972"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33314446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975" name="幻灯片图像占位符 1"/>
          <p:cNvSpPr>
            <a:spLocks noGrp="1" noRot="1" noChangeAspect="1"/>
          </p:cNvSpPr>
          <p:nvPr>
            <p:ph type="sldImg" idx="2"/>
          </p:nvPr>
        </p:nvSpPr>
        <p:spPr/>
      </p:sp>
      <p:sp>
        <p:nvSpPr>
          <p:cNvPr id="1048976"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22162013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889" name="幻灯片图像占位符 1"/>
          <p:cNvSpPr>
            <a:spLocks noGrp="1" noRot="1" noChangeAspect="1"/>
          </p:cNvSpPr>
          <p:nvPr>
            <p:ph type="sldImg" idx="2"/>
          </p:nvPr>
        </p:nvSpPr>
        <p:spPr/>
      </p:sp>
      <p:sp>
        <p:nvSpPr>
          <p:cNvPr id="1048890"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6415455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900" name="幻灯片图像占位符 1"/>
          <p:cNvSpPr>
            <a:spLocks noGrp="1" noRot="1" noChangeAspect="1"/>
          </p:cNvSpPr>
          <p:nvPr>
            <p:ph type="sldImg" idx="2"/>
          </p:nvPr>
        </p:nvSpPr>
        <p:spPr/>
      </p:sp>
      <p:sp>
        <p:nvSpPr>
          <p:cNvPr id="1048901"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18889148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95" name="幻灯片图像占位符 1"/>
          <p:cNvSpPr>
            <a:spLocks noGrp="1" noRot="1" noChangeAspect="1"/>
          </p:cNvSpPr>
          <p:nvPr>
            <p:ph type="sldImg" idx="2"/>
          </p:nvPr>
        </p:nvSpPr>
        <p:spPr/>
      </p:sp>
      <p:sp>
        <p:nvSpPr>
          <p:cNvPr id="1048696" name="文本占位符 2"/>
          <p:cNvSpPr>
            <a:spLocks noGrp="1"/>
          </p:cNvSpPr>
          <p:nvPr>
            <p:ph type="body" idx="3"/>
          </p:nvPr>
        </p:nvSpPr>
        <p:spPr/>
        <p:txBody>
          <a:bodyPr/>
          <a:lstStyle/>
          <a:p>
            <a:endParaRPr lang="zh-CN" altLang="en-US" dirty="0">
              <a:sym typeface="+mn-ea"/>
            </a:endParaRPr>
          </a:p>
        </p:txBody>
      </p:sp>
    </p:spTree>
    <p:extLst>
      <p:ext uri="{BB962C8B-B14F-4D97-AF65-F5344CB8AC3E}">
        <p14:creationId xmlns:p14="http://schemas.microsoft.com/office/powerpoint/2010/main" val="4822687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889" name="幻灯片图像占位符 1"/>
          <p:cNvSpPr>
            <a:spLocks noGrp="1" noRot="1" noChangeAspect="1"/>
          </p:cNvSpPr>
          <p:nvPr>
            <p:ph type="sldImg" idx="2"/>
          </p:nvPr>
        </p:nvSpPr>
        <p:spPr/>
      </p:sp>
      <p:sp>
        <p:nvSpPr>
          <p:cNvPr id="1048890"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21861860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900" name="幻灯片图像占位符 1"/>
          <p:cNvSpPr>
            <a:spLocks noGrp="1" noRot="1" noChangeAspect="1"/>
          </p:cNvSpPr>
          <p:nvPr>
            <p:ph type="sldImg" idx="2"/>
          </p:nvPr>
        </p:nvSpPr>
        <p:spPr/>
      </p:sp>
      <p:sp>
        <p:nvSpPr>
          <p:cNvPr id="1048901"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12281542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889" name="幻灯片图像占位符 1"/>
          <p:cNvSpPr>
            <a:spLocks noGrp="1" noRot="1" noChangeAspect="1"/>
          </p:cNvSpPr>
          <p:nvPr>
            <p:ph type="sldImg" idx="2"/>
          </p:nvPr>
        </p:nvSpPr>
        <p:spPr/>
      </p:sp>
      <p:sp>
        <p:nvSpPr>
          <p:cNvPr id="1048890"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20850496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900" name="幻灯片图像占位符 1"/>
          <p:cNvSpPr>
            <a:spLocks noGrp="1" noRot="1" noChangeAspect="1"/>
          </p:cNvSpPr>
          <p:nvPr>
            <p:ph type="sldImg" idx="2"/>
          </p:nvPr>
        </p:nvSpPr>
        <p:spPr/>
      </p:sp>
      <p:sp>
        <p:nvSpPr>
          <p:cNvPr id="1048901"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58392367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889" name="幻灯片图像占位符 1"/>
          <p:cNvSpPr>
            <a:spLocks noGrp="1" noRot="1" noChangeAspect="1"/>
          </p:cNvSpPr>
          <p:nvPr>
            <p:ph type="sldImg" idx="2"/>
          </p:nvPr>
        </p:nvSpPr>
        <p:spPr/>
      </p:sp>
      <p:sp>
        <p:nvSpPr>
          <p:cNvPr id="1048890"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12677815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900" name="幻灯片图像占位符 1"/>
          <p:cNvSpPr>
            <a:spLocks noGrp="1" noRot="1" noChangeAspect="1"/>
          </p:cNvSpPr>
          <p:nvPr>
            <p:ph type="sldImg" idx="2"/>
          </p:nvPr>
        </p:nvSpPr>
        <p:spPr/>
      </p:sp>
      <p:sp>
        <p:nvSpPr>
          <p:cNvPr id="1048901"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153531110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889" name="幻灯片图像占位符 1"/>
          <p:cNvSpPr>
            <a:spLocks noGrp="1" noRot="1" noChangeAspect="1"/>
          </p:cNvSpPr>
          <p:nvPr>
            <p:ph type="sldImg" idx="2"/>
          </p:nvPr>
        </p:nvSpPr>
        <p:spPr/>
      </p:sp>
      <p:sp>
        <p:nvSpPr>
          <p:cNvPr id="1048890"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28683012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900" name="幻灯片图像占位符 1"/>
          <p:cNvSpPr>
            <a:spLocks noGrp="1" noRot="1" noChangeAspect="1"/>
          </p:cNvSpPr>
          <p:nvPr>
            <p:ph type="sldImg" idx="2"/>
          </p:nvPr>
        </p:nvSpPr>
        <p:spPr/>
      </p:sp>
      <p:sp>
        <p:nvSpPr>
          <p:cNvPr id="1048901"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121823097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975" name="幻灯片图像占位符 1"/>
          <p:cNvSpPr>
            <a:spLocks noGrp="1" noRot="1" noChangeAspect="1"/>
          </p:cNvSpPr>
          <p:nvPr>
            <p:ph type="sldImg" idx="2"/>
          </p:nvPr>
        </p:nvSpPr>
        <p:spPr/>
      </p:sp>
      <p:sp>
        <p:nvSpPr>
          <p:cNvPr id="1048976"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130748910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987" name="幻灯片图像占位符 1"/>
          <p:cNvSpPr>
            <a:spLocks noGrp="1" noRot="1" noChangeAspect="1"/>
          </p:cNvSpPr>
          <p:nvPr>
            <p:ph type="sldImg" idx="2"/>
          </p:nvPr>
        </p:nvSpPr>
        <p:spPr/>
      </p:sp>
      <p:sp>
        <p:nvSpPr>
          <p:cNvPr id="1048988"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8802047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99" name="幻灯片图像占位符 1"/>
          <p:cNvSpPr>
            <a:spLocks noGrp="1" noRot="1" noChangeAspect="1"/>
          </p:cNvSpPr>
          <p:nvPr>
            <p:ph type="sldImg" idx="2"/>
          </p:nvPr>
        </p:nvSpPr>
        <p:spPr/>
      </p:sp>
      <p:sp>
        <p:nvSpPr>
          <p:cNvPr id="1048700"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41503679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992" name="幻灯片图像占位符 1"/>
          <p:cNvSpPr>
            <a:spLocks noGrp="1" noRot="1" noChangeAspect="1"/>
          </p:cNvSpPr>
          <p:nvPr>
            <p:ph type="sldImg" idx="2"/>
          </p:nvPr>
        </p:nvSpPr>
        <p:spPr/>
      </p:sp>
      <p:sp>
        <p:nvSpPr>
          <p:cNvPr id="1048993"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18663118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019" name="幻灯片图像占位符 1"/>
          <p:cNvSpPr>
            <a:spLocks noGrp="1" noRot="1" noChangeAspect="1"/>
          </p:cNvSpPr>
          <p:nvPr>
            <p:ph type="sldImg" idx="2"/>
          </p:nvPr>
        </p:nvSpPr>
        <p:spPr/>
      </p:sp>
      <p:sp>
        <p:nvSpPr>
          <p:cNvPr id="1049020"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330188399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027" name="幻灯片图像占位符 1"/>
          <p:cNvSpPr>
            <a:spLocks noGrp="1" noRot="1" noChangeAspect="1"/>
          </p:cNvSpPr>
          <p:nvPr>
            <p:ph type="sldImg" idx="2"/>
          </p:nvPr>
        </p:nvSpPr>
        <p:spPr/>
      </p:sp>
      <p:sp>
        <p:nvSpPr>
          <p:cNvPr id="1049028"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329068275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041" name="幻灯片图像占位符 1"/>
          <p:cNvSpPr>
            <a:spLocks noGrp="1" noRot="1" noChangeAspect="1"/>
          </p:cNvSpPr>
          <p:nvPr>
            <p:ph type="sldImg" idx="2"/>
          </p:nvPr>
        </p:nvSpPr>
        <p:spPr/>
      </p:sp>
      <p:sp>
        <p:nvSpPr>
          <p:cNvPr id="1049042"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183182250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058" name="幻灯片图像占位符 1"/>
          <p:cNvSpPr>
            <a:spLocks noGrp="1" noRot="1" noChangeAspect="1"/>
          </p:cNvSpPr>
          <p:nvPr>
            <p:ph type="sldImg" idx="2"/>
          </p:nvPr>
        </p:nvSpPr>
        <p:spPr/>
      </p:sp>
      <p:sp>
        <p:nvSpPr>
          <p:cNvPr id="1049059"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275962119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075" name="幻灯片图像占位符 1"/>
          <p:cNvSpPr>
            <a:spLocks noGrp="1" noRot="1" noChangeAspect="1"/>
          </p:cNvSpPr>
          <p:nvPr>
            <p:ph type="sldImg" idx="2"/>
          </p:nvPr>
        </p:nvSpPr>
        <p:spPr/>
      </p:sp>
      <p:sp>
        <p:nvSpPr>
          <p:cNvPr id="1049076"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393252424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087" name="幻灯片图像占位符 1"/>
          <p:cNvSpPr>
            <a:spLocks noGrp="1" noRot="1" noChangeAspect="1"/>
          </p:cNvSpPr>
          <p:nvPr>
            <p:ph type="sldImg" idx="2"/>
          </p:nvPr>
        </p:nvSpPr>
        <p:spPr/>
      </p:sp>
      <p:sp>
        <p:nvSpPr>
          <p:cNvPr id="1049088"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311355393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099" name="幻灯片图像占位符 1"/>
          <p:cNvSpPr>
            <a:spLocks noGrp="1" noRot="1" noChangeAspect="1"/>
          </p:cNvSpPr>
          <p:nvPr>
            <p:ph type="sldImg" idx="2"/>
          </p:nvPr>
        </p:nvSpPr>
        <p:spPr/>
      </p:sp>
      <p:sp>
        <p:nvSpPr>
          <p:cNvPr id="1049100"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331011330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123" name="幻灯片图像占位符 1"/>
          <p:cNvSpPr>
            <a:spLocks noGrp="1" noRot="1" noChangeAspect="1"/>
          </p:cNvSpPr>
          <p:nvPr>
            <p:ph type="sldImg" idx="2"/>
          </p:nvPr>
        </p:nvSpPr>
        <p:spPr/>
      </p:sp>
      <p:sp>
        <p:nvSpPr>
          <p:cNvPr id="1049124" name="文本占位符 2"/>
          <p:cNvSpPr>
            <a:spLocks noGrp="1"/>
          </p:cNvSpPr>
          <p:nvPr>
            <p:ph type="body" idx="3"/>
          </p:nvPr>
        </p:nvSpPr>
        <p:spPr/>
        <p:txBody>
          <a:bodyPr/>
          <a:lstStyle/>
          <a:p>
            <a:endParaRPr lang="zh-CN" altLang="en-US" dirty="0">
              <a:sym typeface="+mn-ea"/>
            </a:endParaRPr>
          </a:p>
        </p:txBody>
      </p:sp>
    </p:spTree>
    <p:extLst>
      <p:ext uri="{BB962C8B-B14F-4D97-AF65-F5344CB8AC3E}">
        <p14:creationId xmlns:p14="http://schemas.microsoft.com/office/powerpoint/2010/main" val="146864050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138" name="幻灯片图像占位符 1"/>
          <p:cNvSpPr>
            <a:spLocks noGrp="1" noRot="1" noChangeAspect="1"/>
          </p:cNvSpPr>
          <p:nvPr>
            <p:ph type="sldImg" idx="2"/>
          </p:nvPr>
        </p:nvSpPr>
        <p:spPr/>
      </p:sp>
      <p:sp>
        <p:nvSpPr>
          <p:cNvPr id="1049139" name="文本占位符 2"/>
          <p:cNvSpPr>
            <a:spLocks noGrp="1"/>
          </p:cNvSpPr>
          <p:nvPr>
            <p:ph type="body" idx="3"/>
          </p:nvPr>
        </p:nvSpPr>
        <p:spPr/>
        <p:txBody>
          <a:bodyPr/>
          <a:lstStyle/>
          <a:p>
            <a:endParaRPr lang="zh-CN" altLang="en-US" dirty="0">
              <a:sym typeface="+mn-ea"/>
            </a:endParaRPr>
          </a:p>
        </p:txBody>
      </p:sp>
    </p:spTree>
    <p:extLst>
      <p:ext uri="{BB962C8B-B14F-4D97-AF65-F5344CB8AC3E}">
        <p14:creationId xmlns:p14="http://schemas.microsoft.com/office/powerpoint/2010/main" val="42288494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10" name="幻灯片图像占位符 1"/>
          <p:cNvSpPr>
            <a:spLocks noGrp="1" noRot="1" noChangeAspect="1"/>
          </p:cNvSpPr>
          <p:nvPr>
            <p:ph type="sldImg"/>
          </p:nvPr>
        </p:nvSpPr>
        <p:spPr/>
      </p:sp>
      <p:sp>
        <p:nvSpPr>
          <p:cNvPr id="1048711" name="备注占位符 2"/>
          <p:cNvSpPr>
            <a:spLocks noGrp="1"/>
          </p:cNvSpPr>
          <p:nvPr>
            <p:ph type="body" idx="1"/>
          </p:nvPr>
        </p:nvSpPr>
        <p:spPr/>
        <p:txBody>
          <a:bodyPr/>
          <a:lstStyle/>
          <a:p>
            <a:endParaRPr lang="zh-CN" altLang="en-US" dirty="0"/>
          </a:p>
        </p:txBody>
      </p:sp>
      <p:sp>
        <p:nvSpPr>
          <p:cNvPr id="1048712" name="灯片编号占位符 3"/>
          <p:cNvSpPr>
            <a:spLocks noGrp="1"/>
          </p:cNvSpPr>
          <p:nvPr>
            <p:ph type="sldNum" sz="quarter" idx="5"/>
          </p:nvPr>
        </p:nvSpPr>
        <p:spPr/>
        <p:txBody>
          <a:bodyPr/>
          <a:lstStyle/>
          <a:p>
            <a:fld id="{7B5E0600-1829-4F1C-8923-A1D9E237AE98}" type="slidenum">
              <a:rPr lang="zh-CN" altLang="en-US" smtClean="0"/>
              <a:t>5</a:t>
            </a:fld>
            <a:endParaRPr lang="zh-CN" altLang="en-US"/>
          </a:p>
        </p:txBody>
      </p:sp>
    </p:spTree>
    <p:extLst>
      <p:ext uri="{BB962C8B-B14F-4D97-AF65-F5344CB8AC3E}">
        <p14:creationId xmlns:p14="http://schemas.microsoft.com/office/powerpoint/2010/main" val="164401948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172" name="幻灯片图像占位符 1"/>
          <p:cNvSpPr>
            <a:spLocks noGrp="1" noRot="1" noChangeAspect="1"/>
          </p:cNvSpPr>
          <p:nvPr>
            <p:ph type="sldImg" idx="2"/>
          </p:nvPr>
        </p:nvSpPr>
        <p:spPr/>
      </p:sp>
      <p:sp>
        <p:nvSpPr>
          <p:cNvPr id="1049173"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158853254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197" name="幻灯片图像占位符 1"/>
          <p:cNvSpPr>
            <a:spLocks noGrp="1" noRot="1" noChangeAspect="1"/>
          </p:cNvSpPr>
          <p:nvPr>
            <p:ph type="sldImg" idx="2"/>
          </p:nvPr>
        </p:nvSpPr>
        <p:spPr/>
      </p:sp>
      <p:sp>
        <p:nvSpPr>
          <p:cNvPr id="1049198"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209492727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61" name="幻灯片图像占位符 1"/>
          <p:cNvSpPr>
            <a:spLocks noGrp="1" noRot="1" noChangeAspect="1"/>
          </p:cNvSpPr>
          <p:nvPr>
            <p:ph type="sldImg" idx="2"/>
          </p:nvPr>
        </p:nvSpPr>
        <p:spPr/>
      </p:sp>
      <p:sp>
        <p:nvSpPr>
          <p:cNvPr id="1048662"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250035404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35" name="幻灯片图像占位符 1"/>
          <p:cNvSpPr>
            <a:spLocks noGrp="1" noRot="1" noChangeAspect="1"/>
          </p:cNvSpPr>
          <p:nvPr>
            <p:ph type="sldImg"/>
          </p:nvPr>
        </p:nvSpPr>
        <p:spPr/>
      </p:sp>
      <p:sp>
        <p:nvSpPr>
          <p:cNvPr id="1048636" name="备注占位符 2"/>
          <p:cNvSpPr>
            <a:spLocks noGrp="1"/>
          </p:cNvSpPr>
          <p:nvPr>
            <p:ph type="body" idx="1"/>
          </p:nvPr>
        </p:nvSpPr>
        <p:spPr/>
        <p:txBody>
          <a:bodyPr/>
          <a:lstStyle/>
          <a:p>
            <a:endParaRPr lang="zh-CN" altLang="en-US" dirty="0"/>
          </a:p>
        </p:txBody>
      </p:sp>
      <p:sp>
        <p:nvSpPr>
          <p:cNvPr id="1048637" name="灯片编号占位符 3"/>
          <p:cNvSpPr>
            <a:spLocks noGrp="1"/>
          </p:cNvSpPr>
          <p:nvPr>
            <p:ph type="sldNum" sz="quarter" idx="5"/>
          </p:nvPr>
        </p:nvSpPr>
        <p:spPr/>
        <p:txBody>
          <a:bodyPr/>
          <a:lstStyle/>
          <a:p>
            <a:fld id="{7B5E0600-1829-4F1C-8923-A1D9E237AE98}" type="slidenum">
              <a:rPr lang="zh-CN" altLang="en-US" smtClean="0"/>
              <a:t>59</a:t>
            </a:fld>
            <a:endParaRPr lang="zh-CN" altLang="en-US"/>
          </a:p>
        </p:txBody>
      </p:sp>
    </p:spTree>
    <p:extLst>
      <p:ext uri="{BB962C8B-B14F-4D97-AF65-F5344CB8AC3E}">
        <p14:creationId xmlns:p14="http://schemas.microsoft.com/office/powerpoint/2010/main" val="363792294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4" name="幻灯片图像占位符 1"/>
          <p:cNvSpPr>
            <a:spLocks noGrp="1" noRot="1" noChangeAspect="1"/>
          </p:cNvSpPr>
          <p:nvPr>
            <p:ph type="sldImg"/>
          </p:nvPr>
        </p:nvSpPr>
        <p:spPr/>
      </p:sp>
      <p:sp>
        <p:nvSpPr>
          <p:cNvPr id="1048605" name="备注占位符 2"/>
          <p:cNvSpPr>
            <a:spLocks noGrp="1"/>
          </p:cNvSpPr>
          <p:nvPr>
            <p:ph type="body" idx="1"/>
          </p:nvPr>
        </p:nvSpPr>
        <p:spPr/>
        <p:txBody>
          <a:bodyPr/>
          <a:lstStyle/>
          <a:p>
            <a:endParaRPr lang="zh-CN" altLang="en-US" dirty="0">
              <a:sym typeface="+mn-ea"/>
            </a:endParaRPr>
          </a:p>
        </p:txBody>
      </p:sp>
      <p:sp>
        <p:nvSpPr>
          <p:cNvPr id="1048606" name="灯片编号占位符 3"/>
          <p:cNvSpPr>
            <a:spLocks noGrp="1"/>
          </p:cNvSpPr>
          <p:nvPr>
            <p:ph type="sldNum" sz="quarter" idx="5"/>
          </p:nvPr>
        </p:nvSpPr>
        <p:spPr/>
        <p:txBody>
          <a:bodyPr/>
          <a:lstStyle/>
          <a:p>
            <a:fld id="{7B5E0600-1829-4F1C-8923-A1D9E237AE98}" type="slidenum">
              <a:rPr lang="zh-CN" altLang="en-US" smtClean="0"/>
              <a:t>60</a:t>
            </a:fld>
            <a:endParaRPr lang="zh-CN" altLang="en-US"/>
          </a:p>
        </p:txBody>
      </p:sp>
    </p:spTree>
    <p:extLst>
      <p:ext uri="{BB962C8B-B14F-4D97-AF65-F5344CB8AC3E}">
        <p14:creationId xmlns:p14="http://schemas.microsoft.com/office/powerpoint/2010/main" val="33152116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19" name="幻灯片图像占位符 1"/>
          <p:cNvSpPr>
            <a:spLocks noGrp="1" noRot="1" noChangeAspect="1"/>
          </p:cNvSpPr>
          <p:nvPr>
            <p:ph type="sldImg" idx="2"/>
          </p:nvPr>
        </p:nvSpPr>
        <p:spPr/>
      </p:sp>
      <p:sp>
        <p:nvSpPr>
          <p:cNvPr id="1048720"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27808123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51" name="幻灯片图像占位符 1"/>
          <p:cNvSpPr>
            <a:spLocks noGrp="1" noRot="1" noChangeAspect="1"/>
          </p:cNvSpPr>
          <p:nvPr>
            <p:ph type="sldImg" idx="2"/>
          </p:nvPr>
        </p:nvSpPr>
        <p:spPr/>
      </p:sp>
      <p:sp>
        <p:nvSpPr>
          <p:cNvPr id="1048752"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32614400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80" name="幻灯片图像占位符 1"/>
          <p:cNvSpPr>
            <a:spLocks noGrp="1" noRot="1" noChangeAspect="1"/>
          </p:cNvSpPr>
          <p:nvPr>
            <p:ph type="sldImg" idx="2"/>
          </p:nvPr>
        </p:nvSpPr>
        <p:spPr/>
      </p:sp>
      <p:sp>
        <p:nvSpPr>
          <p:cNvPr id="1048781"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13360232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80" name="幻灯片图像占位符 1"/>
          <p:cNvSpPr>
            <a:spLocks noGrp="1" noRot="1" noChangeAspect="1"/>
          </p:cNvSpPr>
          <p:nvPr>
            <p:ph type="sldImg" idx="2"/>
          </p:nvPr>
        </p:nvSpPr>
        <p:spPr/>
      </p:sp>
      <p:sp>
        <p:nvSpPr>
          <p:cNvPr id="1048781"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35427857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048663"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1048664"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1048665" name="日期占位符 3"/>
          <p:cNvSpPr>
            <a:spLocks noGrp="1"/>
          </p:cNvSpPr>
          <p:nvPr>
            <p:ph type="dt" sz="half" idx="10"/>
          </p:nvPr>
        </p:nvSpPr>
        <p:spPr/>
        <p:txBody>
          <a:bodyPr/>
          <a:lstStyle/>
          <a:p>
            <a:fld id="{82F288E0-7875-42C4-84C8-98DBBD3BF4D2}" type="datetimeFigureOut">
              <a:rPr lang="zh-CN" altLang="en-US" smtClean="0"/>
              <a:t>2024/5/23</a:t>
            </a:fld>
            <a:endParaRPr lang="zh-CN" altLang="en-US"/>
          </a:p>
        </p:txBody>
      </p:sp>
      <p:sp>
        <p:nvSpPr>
          <p:cNvPr id="1048666" name="页脚占位符 4"/>
          <p:cNvSpPr>
            <a:spLocks noGrp="1"/>
          </p:cNvSpPr>
          <p:nvPr>
            <p:ph type="ftr" sz="quarter" idx="11"/>
          </p:nvPr>
        </p:nvSpPr>
        <p:spPr/>
        <p:txBody>
          <a:bodyPr/>
          <a:lstStyle/>
          <a:p>
            <a:endParaRPr lang="zh-CN" altLang="en-US"/>
          </a:p>
        </p:txBody>
      </p:sp>
      <p:sp>
        <p:nvSpPr>
          <p:cNvPr id="1048667"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1049208"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9209" name="日期占位符 2"/>
          <p:cNvSpPr>
            <a:spLocks noGrp="1"/>
          </p:cNvSpPr>
          <p:nvPr>
            <p:ph type="dt" sz="half" idx="10"/>
          </p:nvPr>
        </p:nvSpPr>
        <p:spPr/>
        <p:txBody>
          <a:bodyPr/>
          <a:lstStyle/>
          <a:p>
            <a:fld id="{82F288E0-7875-42C4-84C8-98DBBD3BF4D2}" type="datetimeFigureOut">
              <a:rPr lang="zh-CN" altLang="en-US" smtClean="0"/>
              <a:t>2024/5/23</a:t>
            </a:fld>
            <a:endParaRPr lang="zh-CN" altLang="en-US"/>
          </a:p>
        </p:txBody>
      </p:sp>
      <p:sp>
        <p:nvSpPr>
          <p:cNvPr id="1049210" name="页脚占位符 3"/>
          <p:cNvSpPr>
            <a:spLocks noGrp="1"/>
          </p:cNvSpPr>
          <p:nvPr>
            <p:ph type="ftr" sz="quarter" idx="11"/>
          </p:nvPr>
        </p:nvSpPr>
        <p:spPr/>
        <p:txBody>
          <a:bodyPr/>
          <a:lstStyle/>
          <a:p>
            <a:endParaRPr lang="zh-CN" altLang="en-US"/>
          </a:p>
        </p:txBody>
      </p:sp>
      <p:sp>
        <p:nvSpPr>
          <p:cNvPr id="1049211"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1048861" name="日期版面配置區 3"/>
          <p:cNvSpPr>
            <a:spLocks noGrp="1"/>
          </p:cNvSpPr>
          <p:nvPr>
            <p:ph type="dt" sz="half" idx="10"/>
          </p:nvPr>
        </p:nvSpPr>
        <p:spPr/>
        <p:txBody>
          <a:bodyPr/>
          <a:lstStyle/>
          <a:p>
            <a:endParaRPr lang="en-US"/>
          </a:p>
        </p:txBody>
      </p:sp>
      <p:sp>
        <p:nvSpPr>
          <p:cNvPr id="1048862" name="頁尾版面配置區 4"/>
          <p:cNvSpPr>
            <a:spLocks noGrp="1"/>
          </p:cNvSpPr>
          <p:nvPr>
            <p:ph type="ftr" sz="quarter" idx="11"/>
          </p:nvPr>
        </p:nvSpPr>
        <p:spPr/>
        <p:txBody>
          <a:bodyPr/>
          <a:lstStyle/>
          <a:p>
            <a:endParaRPr lang="en-US"/>
          </a:p>
        </p:txBody>
      </p:sp>
      <p:sp>
        <p:nvSpPr>
          <p:cNvPr id="1048863" name="投影片編號版面配置區 5"/>
          <p:cNvSpPr>
            <a:spLocks noGrp="1"/>
          </p:cNvSpPr>
          <p:nvPr>
            <p:ph type="sldNum" sz="quarter" idx="12"/>
          </p:nvPr>
        </p:nvSpPr>
        <p:spPr/>
        <p:txBody>
          <a:bodyPr/>
          <a:lstStyle/>
          <a:p>
            <a:fld id="{F6C7C713-04F0-4B41-A751-80A19AA175A1}" type="slidenum">
              <a:rPr lang="en-US" altLang="zh-CN"/>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048581" name="标题 1"/>
          <p:cNvSpPr>
            <a:spLocks noGrp="1"/>
          </p:cNvSpPr>
          <p:nvPr>
            <p:ph type="title"/>
          </p:nvPr>
        </p:nvSpPr>
        <p:spPr/>
        <p:txBody>
          <a:bodyPr/>
          <a:lstStyle/>
          <a:p>
            <a:r>
              <a:rPr lang="zh-CN" altLang="en-US"/>
              <a:t>单击此处编辑母版标题样式</a:t>
            </a:r>
          </a:p>
        </p:txBody>
      </p:sp>
      <p:sp>
        <p:nvSpPr>
          <p:cNvPr id="1048582"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8583" name="日期占位符 3"/>
          <p:cNvSpPr>
            <a:spLocks noGrp="1"/>
          </p:cNvSpPr>
          <p:nvPr>
            <p:ph type="dt" sz="half" idx="10"/>
          </p:nvPr>
        </p:nvSpPr>
        <p:spPr/>
        <p:txBody>
          <a:bodyPr/>
          <a:lstStyle/>
          <a:p>
            <a:fld id="{82F288E0-7875-42C4-84C8-98DBBD3BF4D2}" type="datetimeFigureOut">
              <a:rPr lang="zh-CN" altLang="en-US" smtClean="0"/>
              <a:t>2024/5/23</a:t>
            </a:fld>
            <a:endParaRPr lang="zh-CN" altLang="en-US"/>
          </a:p>
        </p:txBody>
      </p:sp>
      <p:sp>
        <p:nvSpPr>
          <p:cNvPr id="1048584" name="页脚占位符 4"/>
          <p:cNvSpPr>
            <a:spLocks noGrp="1"/>
          </p:cNvSpPr>
          <p:nvPr>
            <p:ph type="ftr" sz="quarter" idx="11"/>
          </p:nvPr>
        </p:nvSpPr>
        <p:spPr/>
        <p:txBody>
          <a:bodyPr/>
          <a:lstStyle/>
          <a:p>
            <a:endParaRPr lang="zh-CN" altLang="en-US"/>
          </a:p>
        </p:txBody>
      </p:sp>
      <p:sp>
        <p:nvSpPr>
          <p:cNvPr id="1048585"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04921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104921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1049214" name="日期占位符 3"/>
          <p:cNvSpPr>
            <a:spLocks noGrp="1"/>
          </p:cNvSpPr>
          <p:nvPr>
            <p:ph type="dt" sz="half" idx="10"/>
          </p:nvPr>
        </p:nvSpPr>
        <p:spPr/>
        <p:txBody>
          <a:bodyPr/>
          <a:lstStyle/>
          <a:p>
            <a:fld id="{82F288E0-7875-42C4-84C8-98DBBD3BF4D2}" type="datetimeFigureOut">
              <a:rPr lang="zh-CN" altLang="en-US" smtClean="0"/>
              <a:t>2024/5/23</a:t>
            </a:fld>
            <a:endParaRPr lang="zh-CN" altLang="en-US"/>
          </a:p>
        </p:txBody>
      </p:sp>
      <p:sp>
        <p:nvSpPr>
          <p:cNvPr id="1049215" name="页脚占位符 4"/>
          <p:cNvSpPr>
            <a:spLocks noGrp="1"/>
          </p:cNvSpPr>
          <p:nvPr>
            <p:ph type="ftr" sz="quarter" idx="11"/>
          </p:nvPr>
        </p:nvSpPr>
        <p:spPr/>
        <p:txBody>
          <a:bodyPr/>
          <a:lstStyle/>
          <a:p>
            <a:endParaRPr lang="zh-CN" altLang="en-US"/>
          </a:p>
        </p:txBody>
      </p:sp>
      <p:sp>
        <p:nvSpPr>
          <p:cNvPr id="104921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049217" name="标题 1"/>
          <p:cNvSpPr>
            <a:spLocks noGrp="1"/>
          </p:cNvSpPr>
          <p:nvPr>
            <p:ph type="title"/>
          </p:nvPr>
        </p:nvSpPr>
        <p:spPr/>
        <p:txBody>
          <a:bodyPr/>
          <a:lstStyle/>
          <a:p>
            <a:r>
              <a:rPr lang="zh-CN" altLang="en-US"/>
              <a:t>单击此处编辑母版标题样式</a:t>
            </a:r>
          </a:p>
        </p:txBody>
      </p:sp>
      <p:sp>
        <p:nvSpPr>
          <p:cNvPr id="1049218"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9219"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9220" name="日期占位符 4"/>
          <p:cNvSpPr>
            <a:spLocks noGrp="1"/>
          </p:cNvSpPr>
          <p:nvPr>
            <p:ph type="dt" sz="half" idx="10"/>
          </p:nvPr>
        </p:nvSpPr>
        <p:spPr/>
        <p:txBody>
          <a:bodyPr/>
          <a:lstStyle/>
          <a:p>
            <a:fld id="{82F288E0-7875-42C4-84C8-98DBBD3BF4D2}" type="datetimeFigureOut">
              <a:rPr lang="zh-CN" altLang="en-US" smtClean="0"/>
              <a:t>2024/5/23</a:t>
            </a:fld>
            <a:endParaRPr lang="zh-CN" altLang="en-US"/>
          </a:p>
        </p:txBody>
      </p:sp>
      <p:sp>
        <p:nvSpPr>
          <p:cNvPr id="1049221" name="页脚占位符 5"/>
          <p:cNvSpPr>
            <a:spLocks noGrp="1"/>
          </p:cNvSpPr>
          <p:nvPr>
            <p:ph type="ftr" sz="quarter" idx="11"/>
          </p:nvPr>
        </p:nvSpPr>
        <p:spPr/>
        <p:txBody>
          <a:bodyPr/>
          <a:lstStyle/>
          <a:p>
            <a:endParaRPr lang="zh-CN" altLang="en-US"/>
          </a:p>
        </p:txBody>
      </p:sp>
      <p:sp>
        <p:nvSpPr>
          <p:cNvPr id="1049222"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49223"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1049224"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1049225"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9226"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1049227"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9228" name="日期占位符 6"/>
          <p:cNvSpPr>
            <a:spLocks noGrp="1"/>
          </p:cNvSpPr>
          <p:nvPr>
            <p:ph type="dt" sz="half" idx="10"/>
          </p:nvPr>
        </p:nvSpPr>
        <p:spPr/>
        <p:txBody>
          <a:bodyPr/>
          <a:lstStyle/>
          <a:p>
            <a:fld id="{82F288E0-7875-42C4-84C8-98DBBD3BF4D2}" type="datetimeFigureOut">
              <a:rPr lang="zh-CN" altLang="en-US" smtClean="0"/>
              <a:t>2024/5/23</a:t>
            </a:fld>
            <a:endParaRPr lang="zh-CN" altLang="en-US"/>
          </a:p>
        </p:txBody>
      </p:sp>
      <p:sp>
        <p:nvSpPr>
          <p:cNvPr id="1049229" name="页脚占位符 7"/>
          <p:cNvSpPr>
            <a:spLocks noGrp="1"/>
          </p:cNvSpPr>
          <p:nvPr>
            <p:ph type="ftr" sz="quarter" idx="11"/>
          </p:nvPr>
        </p:nvSpPr>
        <p:spPr/>
        <p:txBody>
          <a:bodyPr/>
          <a:lstStyle/>
          <a:p>
            <a:endParaRPr lang="zh-CN" altLang="en-US"/>
          </a:p>
        </p:txBody>
      </p:sp>
      <p:sp>
        <p:nvSpPr>
          <p:cNvPr id="1049230"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049199" name="标题 1"/>
          <p:cNvSpPr>
            <a:spLocks noGrp="1"/>
          </p:cNvSpPr>
          <p:nvPr>
            <p:ph type="title"/>
          </p:nvPr>
        </p:nvSpPr>
        <p:spPr/>
        <p:txBody>
          <a:bodyPr/>
          <a:lstStyle/>
          <a:p>
            <a:r>
              <a:rPr lang="zh-CN" altLang="en-US"/>
              <a:t>单击此处编辑母版标题样式</a:t>
            </a:r>
          </a:p>
        </p:txBody>
      </p:sp>
      <p:sp>
        <p:nvSpPr>
          <p:cNvPr id="1049200" name="日期占位符 2"/>
          <p:cNvSpPr>
            <a:spLocks noGrp="1"/>
          </p:cNvSpPr>
          <p:nvPr>
            <p:ph type="dt" sz="half" idx="10"/>
          </p:nvPr>
        </p:nvSpPr>
        <p:spPr/>
        <p:txBody>
          <a:bodyPr/>
          <a:lstStyle/>
          <a:p>
            <a:fld id="{82F288E0-7875-42C4-84C8-98DBBD3BF4D2}" type="datetimeFigureOut">
              <a:rPr lang="zh-CN" altLang="en-US" smtClean="0"/>
              <a:t>2024/5/23</a:t>
            </a:fld>
            <a:endParaRPr lang="zh-CN" altLang="en-US"/>
          </a:p>
        </p:txBody>
      </p:sp>
      <p:sp>
        <p:nvSpPr>
          <p:cNvPr id="1049201" name="页脚占位符 3"/>
          <p:cNvSpPr>
            <a:spLocks noGrp="1"/>
          </p:cNvSpPr>
          <p:nvPr>
            <p:ph type="ftr" sz="quarter" idx="11"/>
          </p:nvPr>
        </p:nvSpPr>
        <p:spPr/>
        <p:txBody>
          <a:bodyPr/>
          <a:lstStyle/>
          <a:p>
            <a:endParaRPr lang="zh-CN" altLang="en-US"/>
          </a:p>
        </p:txBody>
      </p:sp>
      <p:sp>
        <p:nvSpPr>
          <p:cNvPr id="1049202"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049231" name="日期占位符 1"/>
          <p:cNvSpPr>
            <a:spLocks noGrp="1"/>
          </p:cNvSpPr>
          <p:nvPr>
            <p:ph type="dt" sz="half" idx="10"/>
          </p:nvPr>
        </p:nvSpPr>
        <p:spPr/>
        <p:txBody>
          <a:bodyPr/>
          <a:lstStyle/>
          <a:p>
            <a:fld id="{82F288E0-7875-42C4-84C8-98DBBD3BF4D2}" type="datetimeFigureOut">
              <a:rPr lang="zh-CN" altLang="en-US" smtClean="0"/>
              <a:t>2024/5/23</a:t>
            </a:fld>
            <a:endParaRPr lang="zh-CN" altLang="en-US"/>
          </a:p>
        </p:txBody>
      </p:sp>
      <p:sp>
        <p:nvSpPr>
          <p:cNvPr id="1049232" name="页脚占位符 2"/>
          <p:cNvSpPr>
            <a:spLocks noGrp="1"/>
          </p:cNvSpPr>
          <p:nvPr>
            <p:ph type="ftr" sz="quarter" idx="11"/>
          </p:nvPr>
        </p:nvSpPr>
        <p:spPr/>
        <p:txBody>
          <a:bodyPr/>
          <a:lstStyle/>
          <a:p>
            <a:endParaRPr lang="zh-CN" altLang="en-US"/>
          </a:p>
        </p:txBody>
      </p:sp>
      <p:sp>
        <p:nvSpPr>
          <p:cNvPr id="1049233"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1049234"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1049235"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049236"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1049237" name="日期占位符 4"/>
          <p:cNvSpPr>
            <a:spLocks noGrp="1"/>
          </p:cNvSpPr>
          <p:nvPr>
            <p:ph type="dt" sz="half" idx="10"/>
          </p:nvPr>
        </p:nvSpPr>
        <p:spPr/>
        <p:txBody>
          <a:bodyPr/>
          <a:lstStyle/>
          <a:p>
            <a:fld id="{82F288E0-7875-42C4-84C8-98DBBD3BF4D2}" type="datetimeFigureOut">
              <a:rPr lang="zh-CN" altLang="en-US" smtClean="0"/>
              <a:t>2024/5/23</a:t>
            </a:fld>
            <a:endParaRPr lang="zh-CN" altLang="en-US"/>
          </a:p>
        </p:txBody>
      </p:sp>
      <p:sp>
        <p:nvSpPr>
          <p:cNvPr id="1049238" name="页脚占位符 5"/>
          <p:cNvSpPr>
            <a:spLocks noGrp="1"/>
          </p:cNvSpPr>
          <p:nvPr>
            <p:ph type="ftr" sz="quarter" idx="11"/>
          </p:nvPr>
        </p:nvSpPr>
        <p:spPr/>
        <p:txBody>
          <a:bodyPr/>
          <a:lstStyle/>
          <a:p>
            <a:endParaRPr lang="zh-CN" altLang="en-US"/>
          </a:p>
        </p:txBody>
      </p:sp>
      <p:sp>
        <p:nvSpPr>
          <p:cNvPr id="1049239"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049203"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1049204"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9205" name="日期占位符 3"/>
          <p:cNvSpPr>
            <a:spLocks noGrp="1"/>
          </p:cNvSpPr>
          <p:nvPr>
            <p:ph type="dt" sz="half" idx="10"/>
          </p:nvPr>
        </p:nvSpPr>
        <p:spPr/>
        <p:txBody>
          <a:bodyPr/>
          <a:lstStyle/>
          <a:p>
            <a:fld id="{82F288E0-7875-42C4-84C8-98DBBD3BF4D2}" type="datetimeFigureOut">
              <a:rPr lang="zh-CN" altLang="en-US" smtClean="0"/>
              <a:t>2024/5/23</a:t>
            </a:fld>
            <a:endParaRPr lang="zh-CN" altLang="en-US"/>
          </a:p>
        </p:txBody>
      </p:sp>
      <p:sp>
        <p:nvSpPr>
          <p:cNvPr id="1049206" name="页脚占位符 4"/>
          <p:cNvSpPr>
            <a:spLocks noGrp="1"/>
          </p:cNvSpPr>
          <p:nvPr>
            <p:ph type="ftr" sz="quarter" idx="11"/>
          </p:nvPr>
        </p:nvSpPr>
        <p:spPr/>
        <p:txBody>
          <a:bodyPr/>
          <a:lstStyle/>
          <a:p>
            <a:endParaRPr lang="zh-CN" altLang="en-US"/>
          </a:p>
        </p:txBody>
      </p:sp>
      <p:sp>
        <p:nvSpPr>
          <p:cNvPr id="1049207"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8576"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1048577"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8578"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2024/5/23</a:t>
            </a:fld>
            <a:endParaRPr lang="zh-CN" altLang="en-US"/>
          </a:p>
        </p:txBody>
      </p:sp>
      <p:sp>
        <p:nvSpPr>
          <p:cNvPr id="1048579"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1048580"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notesSlide" Target="../notesSlides/notesSlide3.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slideLayout" Target="../slideLayouts/slideLayout2.xml"/><Relationship Id="rId2" Type="http://schemas.openxmlformats.org/officeDocument/2006/relationships/tags" Target="../tags/tag3.xml"/><Relationship Id="rId16" Type="http://schemas.openxmlformats.org/officeDocument/2006/relationships/tags" Target="../tags/tag17.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image" Target="../media/image26.jpeg"/><Relationship Id="rId5" Type="http://schemas.openxmlformats.org/officeDocument/2006/relationships/notesSlide" Target="../notesSlides/notesSlide39.xml"/><Relationship Id="rId4"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8" Type="http://schemas.openxmlformats.org/officeDocument/2006/relationships/tags" Target="../tags/tag28.xml"/><Relationship Id="rId13" Type="http://schemas.openxmlformats.org/officeDocument/2006/relationships/tags" Target="../tags/tag33.xml"/><Relationship Id="rId18" Type="http://schemas.openxmlformats.org/officeDocument/2006/relationships/tags" Target="../tags/tag38.xml"/><Relationship Id="rId26" Type="http://schemas.openxmlformats.org/officeDocument/2006/relationships/slideLayout" Target="../slideLayouts/slideLayout2.xml"/><Relationship Id="rId3" Type="http://schemas.openxmlformats.org/officeDocument/2006/relationships/tags" Target="../tags/tag23.xml"/><Relationship Id="rId21" Type="http://schemas.openxmlformats.org/officeDocument/2006/relationships/tags" Target="../tags/tag41.xml"/><Relationship Id="rId7" Type="http://schemas.openxmlformats.org/officeDocument/2006/relationships/tags" Target="../tags/tag27.xml"/><Relationship Id="rId12" Type="http://schemas.openxmlformats.org/officeDocument/2006/relationships/tags" Target="../tags/tag32.xml"/><Relationship Id="rId17" Type="http://schemas.openxmlformats.org/officeDocument/2006/relationships/tags" Target="../tags/tag37.xml"/><Relationship Id="rId25" Type="http://schemas.openxmlformats.org/officeDocument/2006/relationships/tags" Target="../tags/tag45.xml"/><Relationship Id="rId2" Type="http://schemas.openxmlformats.org/officeDocument/2006/relationships/tags" Target="../tags/tag22.xml"/><Relationship Id="rId16" Type="http://schemas.openxmlformats.org/officeDocument/2006/relationships/tags" Target="../tags/tag36.xml"/><Relationship Id="rId20" Type="http://schemas.openxmlformats.org/officeDocument/2006/relationships/tags" Target="../tags/tag40.xml"/><Relationship Id="rId1" Type="http://schemas.openxmlformats.org/officeDocument/2006/relationships/tags" Target="../tags/tag21.xml"/><Relationship Id="rId6" Type="http://schemas.openxmlformats.org/officeDocument/2006/relationships/tags" Target="../tags/tag26.xml"/><Relationship Id="rId11" Type="http://schemas.openxmlformats.org/officeDocument/2006/relationships/tags" Target="../tags/tag31.xml"/><Relationship Id="rId24" Type="http://schemas.openxmlformats.org/officeDocument/2006/relationships/tags" Target="../tags/tag44.xml"/><Relationship Id="rId5" Type="http://schemas.openxmlformats.org/officeDocument/2006/relationships/tags" Target="../tags/tag25.xml"/><Relationship Id="rId15" Type="http://schemas.openxmlformats.org/officeDocument/2006/relationships/tags" Target="../tags/tag35.xml"/><Relationship Id="rId23" Type="http://schemas.openxmlformats.org/officeDocument/2006/relationships/tags" Target="../tags/tag43.xml"/><Relationship Id="rId28" Type="http://schemas.openxmlformats.org/officeDocument/2006/relationships/image" Target="../media/image2.png"/><Relationship Id="rId10" Type="http://schemas.openxmlformats.org/officeDocument/2006/relationships/tags" Target="../tags/tag30.xml"/><Relationship Id="rId19" Type="http://schemas.openxmlformats.org/officeDocument/2006/relationships/tags" Target="../tags/tag39.xml"/><Relationship Id="rId4" Type="http://schemas.openxmlformats.org/officeDocument/2006/relationships/tags" Target="../tags/tag24.xml"/><Relationship Id="rId9" Type="http://schemas.openxmlformats.org/officeDocument/2006/relationships/tags" Target="../tags/tag29.xml"/><Relationship Id="rId14" Type="http://schemas.openxmlformats.org/officeDocument/2006/relationships/tags" Target="../tags/tag34.xml"/><Relationship Id="rId22" Type="http://schemas.openxmlformats.org/officeDocument/2006/relationships/tags" Target="../tags/tag42.xml"/><Relationship Id="rId27" Type="http://schemas.openxmlformats.org/officeDocument/2006/relationships/notesSlide" Target="../notesSlides/notesSlide4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8" Type="http://schemas.openxmlformats.org/officeDocument/2006/relationships/tags" Target="../tags/tag53.xml"/><Relationship Id="rId3" Type="http://schemas.openxmlformats.org/officeDocument/2006/relationships/tags" Target="../tags/tag48.xml"/><Relationship Id="rId7" Type="http://schemas.openxmlformats.org/officeDocument/2006/relationships/tags" Target="../tags/tag52.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tags" Target="../tags/tag51.xml"/><Relationship Id="rId11" Type="http://schemas.openxmlformats.org/officeDocument/2006/relationships/image" Target="../media/image28.jpeg"/><Relationship Id="rId5" Type="http://schemas.openxmlformats.org/officeDocument/2006/relationships/tags" Target="../tags/tag50.xml"/><Relationship Id="rId10" Type="http://schemas.openxmlformats.org/officeDocument/2006/relationships/notesSlide" Target="../notesSlides/notesSlide43.xml"/><Relationship Id="rId4" Type="http://schemas.openxmlformats.org/officeDocument/2006/relationships/tags" Target="../tags/tag49.xml"/><Relationship Id="rId9"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8" Type="http://schemas.openxmlformats.org/officeDocument/2006/relationships/tags" Target="../tags/tag61.xml"/><Relationship Id="rId13" Type="http://schemas.openxmlformats.org/officeDocument/2006/relationships/tags" Target="../tags/tag66.xml"/><Relationship Id="rId3" Type="http://schemas.openxmlformats.org/officeDocument/2006/relationships/tags" Target="../tags/tag56.xml"/><Relationship Id="rId7" Type="http://schemas.openxmlformats.org/officeDocument/2006/relationships/tags" Target="../tags/tag60.xml"/><Relationship Id="rId12" Type="http://schemas.openxmlformats.org/officeDocument/2006/relationships/tags" Target="../tags/tag65.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tags" Target="../tags/tag59.xml"/><Relationship Id="rId11" Type="http://schemas.openxmlformats.org/officeDocument/2006/relationships/tags" Target="../tags/tag64.xml"/><Relationship Id="rId5" Type="http://schemas.openxmlformats.org/officeDocument/2006/relationships/tags" Target="../tags/tag58.xml"/><Relationship Id="rId15" Type="http://schemas.openxmlformats.org/officeDocument/2006/relationships/notesSlide" Target="../notesSlides/notesSlide44.xml"/><Relationship Id="rId10" Type="http://schemas.openxmlformats.org/officeDocument/2006/relationships/tags" Target="../tags/tag63.xml"/><Relationship Id="rId4" Type="http://schemas.openxmlformats.org/officeDocument/2006/relationships/tags" Target="../tags/tag57.xml"/><Relationship Id="rId9" Type="http://schemas.openxmlformats.org/officeDocument/2006/relationships/tags" Target="../tags/tag62.xml"/><Relationship Id="rId14"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tags" Target="../tags/tag74.xml"/><Relationship Id="rId13" Type="http://schemas.openxmlformats.org/officeDocument/2006/relationships/tags" Target="../tags/tag79.xml"/><Relationship Id="rId3" Type="http://schemas.openxmlformats.org/officeDocument/2006/relationships/tags" Target="../tags/tag69.xml"/><Relationship Id="rId7" Type="http://schemas.openxmlformats.org/officeDocument/2006/relationships/tags" Target="../tags/tag73.xml"/><Relationship Id="rId12" Type="http://schemas.openxmlformats.org/officeDocument/2006/relationships/tags" Target="../tags/tag78.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tags" Target="../tags/tag72.xml"/><Relationship Id="rId11" Type="http://schemas.openxmlformats.org/officeDocument/2006/relationships/tags" Target="../tags/tag77.xml"/><Relationship Id="rId5" Type="http://schemas.openxmlformats.org/officeDocument/2006/relationships/tags" Target="../tags/tag71.xml"/><Relationship Id="rId15" Type="http://schemas.openxmlformats.org/officeDocument/2006/relationships/notesSlide" Target="../notesSlides/notesSlide45.xml"/><Relationship Id="rId10" Type="http://schemas.openxmlformats.org/officeDocument/2006/relationships/tags" Target="../tags/tag76.xml"/><Relationship Id="rId4" Type="http://schemas.openxmlformats.org/officeDocument/2006/relationships/tags" Target="../tags/tag70.xml"/><Relationship Id="rId9" Type="http://schemas.openxmlformats.org/officeDocument/2006/relationships/tags" Target="../tags/tag75.xml"/><Relationship Id="rId14"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tags" Target="../tags/tag80.xml"/><Relationship Id="rId4" Type="http://schemas.openxmlformats.org/officeDocument/2006/relationships/image" Target="../media/image30.jpeg"/></Relationships>
</file>

<file path=ppt/slides/_rels/slide53.xml.rels><?xml version="1.0" encoding="UTF-8" standalone="yes"?>
<Relationships xmlns="http://schemas.openxmlformats.org/package/2006/relationships"><Relationship Id="rId8" Type="http://schemas.openxmlformats.org/officeDocument/2006/relationships/tags" Target="../tags/tag88.xml"/><Relationship Id="rId3" Type="http://schemas.openxmlformats.org/officeDocument/2006/relationships/tags" Target="../tags/tag83.xml"/><Relationship Id="rId7" Type="http://schemas.openxmlformats.org/officeDocument/2006/relationships/tags" Target="../tags/tag87.xml"/><Relationship Id="rId12" Type="http://schemas.openxmlformats.org/officeDocument/2006/relationships/notesSlide" Target="../notesSlides/notesSlide48.xml"/><Relationship Id="rId2" Type="http://schemas.openxmlformats.org/officeDocument/2006/relationships/tags" Target="../tags/tag82.xml"/><Relationship Id="rId1" Type="http://schemas.openxmlformats.org/officeDocument/2006/relationships/tags" Target="../tags/tag81.xml"/><Relationship Id="rId6" Type="http://schemas.openxmlformats.org/officeDocument/2006/relationships/tags" Target="../tags/tag86.xml"/><Relationship Id="rId11" Type="http://schemas.openxmlformats.org/officeDocument/2006/relationships/slideLayout" Target="../slideLayouts/slideLayout2.xml"/><Relationship Id="rId5" Type="http://schemas.openxmlformats.org/officeDocument/2006/relationships/tags" Target="../tags/tag85.xml"/><Relationship Id="rId10" Type="http://schemas.openxmlformats.org/officeDocument/2006/relationships/tags" Target="../tags/tag90.xml"/><Relationship Id="rId4" Type="http://schemas.openxmlformats.org/officeDocument/2006/relationships/tags" Target="../tags/tag84.xml"/><Relationship Id="rId9" Type="http://schemas.openxmlformats.org/officeDocument/2006/relationships/tags" Target="../tags/tag89.xml"/></Relationships>
</file>

<file path=ppt/slides/_rels/slide54.xml.rels><?xml version="1.0" encoding="UTF-8" standalone="yes"?>
<Relationships xmlns="http://schemas.openxmlformats.org/package/2006/relationships"><Relationship Id="rId8" Type="http://schemas.openxmlformats.org/officeDocument/2006/relationships/tags" Target="../tags/tag98.xml"/><Relationship Id="rId13" Type="http://schemas.openxmlformats.org/officeDocument/2006/relationships/notesSlide" Target="../notesSlides/notesSlide49.xml"/><Relationship Id="rId3" Type="http://schemas.openxmlformats.org/officeDocument/2006/relationships/tags" Target="../tags/tag93.xml"/><Relationship Id="rId7" Type="http://schemas.openxmlformats.org/officeDocument/2006/relationships/tags" Target="../tags/tag97.xml"/><Relationship Id="rId12" Type="http://schemas.openxmlformats.org/officeDocument/2006/relationships/slideLayout" Target="../slideLayouts/slideLayout2.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tags" Target="../tags/tag96.xml"/><Relationship Id="rId11" Type="http://schemas.openxmlformats.org/officeDocument/2006/relationships/tags" Target="../tags/tag101.xml"/><Relationship Id="rId5" Type="http://schemas.openxmlformats.org/officeDocument/2006/relationships/tags" Target="../tags/tag95.xml"/><Relationship Id="rId10" Type="http://schemas.openxmlformats.org/officeDocument/2006/relationships/tags" Target="../tags/tag100.xml"/><Relationship Id="rId4" Type="http://schemas.openxmlformats.org/officeDocument/2006/relationships/tags" Target="../tags/tag94.xml"/><Relationship Id="rId9" Type="http://schemas.openxmlformats.org/officeDocument/2006/relationships/tags" Target="../tags/tag99.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1.png"/></Relationships>
</file>

<file path=ppt/slides/_rels/slide56.xml.rels><?xml version="1.0" encoding="UTF-8" standalone="yes"?>
<Relationships xmlns="http://schemas.openxmlformats.org/package/2006/relationships"><Relationship Id="rId8" Type="http://schemas.openxmlformats.org/officeDocument/2006/relationships/tags" Target="../tags/tag109.xml"/><Relationship Id="rId13" Type="http://schemas.openxmlformats.org/officeDocument/2006/relationships/tags" Target="../tags/tag114.xml"/><Relationship Id="rId18" Type="http://schemas.openxmlformats.org/officeDocument/2006/relationships/tags" Target="../tags/tag119.xml"/><Relationship Id="rId26" Type="http://schemas.openxmlformats.org/officeDocument/2006/relationships/tags" Target="../tags/tag127.xml"/><Relationship Id="rId3" Type="http://schemas.openxmlformats.org/officeDocument/2006/relationships/tags" Target="../tags/tag104.xml"/><Relationship Id="rId21" Type="http://schemas.openxmlformats.org/officeDocument/2006/relationships/tags" Target="../tags/tag122.xml"/><Relationship Id="rId7" Type="http://schemas.openxmlformats.org/officeDocument/2006/relationships/tags" Target="../tags/tag108.xml"/><Relationship Id="rId12" Type="http://schemas.openxmlformats.org/officeDocument/2006/relationships/tags" Target="../tags/tag113.xml"/><Relationship Id="rId17" Type="http://schemas.openxmlformats.org/officeDocument/2006/relationships/tags" Target="../tags/tag118.xml"/><Relationship Id="rId25" Type="http://schemas.openxmlformats.org/officeDocument/2006/relationships/tags" Target="../tags/tag126.xml"/><Relationship Id="rId2" Type="http://schemas.openxmlformats.org/officeDocument/2006/relationships/tags" Target="../tags/tag103.xml"/><Relationship Id="rId16" Type="http://schemas.openxmlformats.org/officeDocument/2006/relationships/tags" Target="../tags/tag117.xml"/><Relationship Id="rId20" Type="http://schemas.openxmlformats.org/officeDocument/2006/relationships/tags" Target="../tags/tag121.xml"/><Relationship Id="rId29" Type="http://schemas.openxmlformats.org/officeDocument/2006/relationships/tags" Target="../tags/tag130.xml"/><Relationship Id="rId1" Type="http://schemas.openxmlformats.org/officeDocument/2006/relationships/tags" Target="../tags/tag102.xml"/><Relationship Id="rId6" Type="http://schemas.openxmlformats.org/officeDocument/2006/relationships/tags" Target="../tags/tag107.xml"/><Relationship Id="rId11" Type="http://schemas.openxmlformats.org/officeDocument/2006/relationships/tags" Target="../tags/tag112.xml"/><Relationship Id="rId24" Type="http://schemas.openxmlformats.org/officeDocument/2006/relationships/tags" Target="../tags/tag125.xml"/><Relationship Id="rId5" Type="http://schemas.openxmlformats.org/officeDocument/2006/relationships/tags" Target="../tags/tag106.xml"/><Relationship Id="rId15" Type="http://schemas.openxmlformats.org/officeDocument/2006/relationships/tags" Target="../tags/tag116.xml"/><Relationship Id="rId23" Type="http://schemas.openxmlformats.org/officeDocument/2006/relationships/tags" Target="../tags/tag124.xml"/><Relationship Id="rId28" Type="http://schemas.openxmlformats.org/officeDocument/2006/relationships/tags" Target="../tags/tag129.xml"/><Relationship Id="rId10" Type="http://schemas.openxmlformats.org/officeDocument/2006/relationships/tags" Target="../tags/tag111.xml"/><Relationship Id="rId19" Type="http://schemas.openxmlformats.org/officeDocument/2006/relationships/tags" Target="../tags/tag120.xml"/><Relationship Id="rId31" Type="http://schemas.openxmlformats.org/officeDocument/2006/relationships/notesSlide" Target="../notesSlides/notesSlide50.xml"/><Relationship Id="rId4" Type="http://schemas.openxmlformats.org/officeDocument/2006/relationships/tags" Target="../tags/tag105.xml"/><Relationship Id="rId9" Type="http://schemas.openxmlformats.org/officeDocument/2006/relationships/tags" Target="../tags/tag110.xml"/><Relationship Id="rId14" Type="http://schemas.openxmlformats.org/officeDocument/2006/relationships/tags" Target="../tags/tag115.xml"/><Relationship Id="rId22" Type="http://schemas.openxmlformats.org/officeDocument/2006/relationships/tags" Target="../tags/tag123.xml"/><Relationship Id="rId27" Type="http://schemas.openxmlformats.org/officeDocument/2006/relationships/tags" Target="../tags/tag128.xml"/><Relationship Id="rId30"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8" Type="http://schemas.openxmlformats.org/officeDocument/2006/relationships/tags" Target="../tags/tag138.xml"/><Relationship Id="rId13" Type="http://schemas.openxmlformats.org/officeDocument/2006/relationships/tags" Target="../tags/tag143.xml"/><Relationship Id="rId18" Type="http://schemas.openxmlformats.org/officeDocument/2006/relationships/tags" Target="../tags/tag148.xml"/><Relationship Id="rId3" Type="http://schemas.openxmlformats.org/officeDocument/2006/relationships/tags" Target="../tags/tag133.xml"/><Relationship Id="rId21" Type="http://schemas.openxmlformats.org/officeDocument/2006/relationships/tags" Target="../tags/tag151.xml"/><Relationship Id="rId7" Type="http://schemas.openxmlformats.org/officeDocument/2006/relationships/tags" Target="../tags/tag137.xml"/><Relationship Id="rId12" Type="http://schemas.openxmlformats.org/officeDocument/2006/relationships/tags" Target="../tags/tag142.xml"/><Relationship Id="rId17" Type="http://schemas.openxmlformats.org/officeDocument/2006/relationships/tags" Target="../tags/tag147.xml"/><Relationship Id="rId25" Type="http://schemas.openxmlformats.org/officeDocument/2006/relationships/notesSlide" Target="../notesSlides/notesSlide51.xml"/><Relationship Id="rId2" Type="http://schemas.openxmlformats.org/officeDocument/2006/relationships/tags" Target="../tags/tag132.xml"/><Relationship Id="rId16" Type="http://schemas.openxmlformats.org/officeDocument/2006/relationships/tags" Target="../tags/tag146.xml"/><Relationship Id="rId20" Type="http://schemas.openxmlformats.org/officeDocument/2006/relationships/tags" Target="../tags/tag150.xml"/><Relationship Id="rId1" Type="http://schemas.openxmlformats.org/officeDocument/2006/relationships/tags" Target="../tags/tag131.xml"/><Relationship Id="rId6" Type="http://schemas.openxmlformats.org/officeDocument/2006/relationships/tags" Target="../tags/tag136.xml"/><Relationship Id="rId11" Type="http://schemas.openxmlformats.org/officeDocument/2006/relationships/tags" Target="../tags/tag141.xml"/><Relationship Id="rId24" Type="http://schemas.openxmlformats.org/officeDocument/2006/relationships/slideLayout" Target="../slideLayouts/slideLayout2.xml"/><Relationship Id="rId5" Type="http://schemas.openxmlformats.org/officeDocument/2006/relationships/tags" Target="../tags/tag135.xml"/><Relationship Id="rId15" Type="http://schemas.openxmlformats.org/officeDocument/2006/relationships/tags" Target="../tags/tag145.xml"/><Relationship Id="rId23" Type="http://schemas.openxmlformats.org/officeDocument/2006/relationships/tags" Target="../tags/tag153.xml"/><Relationship Id="rId10" Type="http://schemas.openxmlformats.org/officeDocument/2006/relationships/tags" Target="../tags/tag140.xml"/><Relationship Id="rId19" Type="http://schemas.openxmlformats.org/officeDocument/2006/relationships/tags" Target="../tags/tag149.xml"/><Relationship Id="rId4" Type="http://schemas.openxmlformats.org/officeDocument/2006/relationships/tags" Target="../tags/tag134.xml"/><Relationship Id="rId9" Type="http://schemas.openxmlformats.org/officeDocument/2006/relationships/tags" Target="../tags/tag139.xml"/><Relationship Id="rId14" Type="http://schemas.openxmlformats.org/officeDocument/2006/relationships/tags" Target="../tags/tag144.xml"/><Relationship Id="rId22" Type="http://schemas.openxmlformats.org/officeDocument/2006/relationships/tags" Target="../tags/tag152.xml"/></Relationships>
</file>

<file path=ppt/slides/_rels/slide58.xml.rels><?xml version="1.0" encoding="UTF-8" standalone="yes"?>
<Relationships xmlns="http://schemas.openxmlformats.org/package/2006/relationships"><Relationship Id="rId8" Type="http://schemas.openxmlformats.org/officeDocument/2006/relationships/tags" Target="../tags/tag161.xml"/><Relationship Id="rId13" Type="http://schemas.openxmlformats.org/officeDocument/2006/relationships/tags" Target="../tags/tag166.xml"/><Relationship Id="rId3" Type="http://schemas.openxmlformats.org/officeDocument/2006/relationships/tags" Target="../tags/tag156.xml"/><Relationship Id="rId7" Type="http://schemas.openxmlformats.org/officeDocument/2006/relationships/tags" Target="../tags/tag160.xml"/><Relationship Id="rId12" Type="http://schemas.openxmlformats.org/officeDocument/2006/relationships/tags" Target="../tags/tag165.xml"/><Relationship Id="rId17" Type="http://schemas.openxmlformats.org/officeDocument/2006/relationships/notesSlide" Target="../notesSlides/notesSlide52.xml"/><Relationship Id="rId2" Type="http://schemas.openxmlformats.org/officeDocument/2006/relationships/tags" Target="../tags/tag155.xml"/><Relationship Id="rId16" Type="http://schemas.openxmlformats.org/officeDocument/2006/relationships/slideLayout" Target="../slideLayouts/slideLayout2.xml"/><Relationship Id="rId1" Type="http://schemas.openxmlformats.org/officeDocument/2006/relationships/tags" Target="../tags/tag154.xml"/><Relationship Id="rId6" Type="http://schemas.openxmlformats.org/officeDocument/2006/relationships/tags" Target="../tags/tag159.xml"/><Relationship Id="rId11" Type="http://schemas.openxmlformats.org/officeDocument/2006/relationships/tags" Target="../tags/tag164.xml"/><Relationship Id="rId5" Type="http://schemas.openxmlformats.org/officeDocument/2006/relationships/tags" Target="../tags/tag158.xml"/><Relationship Id="rId15" Type="http://schemas.openxmlformats.org/officeDocument/2006/relationships/tags" Target="../tags/tag168.xml"/><Relationship Id="rId10" Type="http://schemas.openxmlformats.org/officeDocument/2006/relationships/tags" Target="../tags/tag163.xml"/><Relationship Id="rId4" Type="http://schemas.openxmlformats.org/officeDocument/2006/relationships/tags" Target="../tags/tag157.xml"/><Relationship Id="rId9" Type="http://schemas.openxmlformats.org/officeDocument/2006/relationships/tags" Target="../tags/tag162.xml"/><Relationship Id="rId14" Type="http://schemas.openxmlformats.org/officeDocument/2006/relationships/tags" Target="../tags/tag167.xml"/></Relationships>
</file>

<file path=ppt/slides/_rels/slide59.xml.rels><?xml version="1.0" encoding="UTF-8" standalone="yes"?>
<Relationships xmlns="http://schemas.openxmlformats.org/package/2006/relationships"><Relationship Id="rId13" Type="http://schemas.openxmlformats.org/officeDocument/2006/relationships/tags" Target="../tags/tag181.xml"/><Relationship Id="rId18" Type="http://schemas.openxmlformats.org/officeDocument/2006/relationships/tags" Target="../tags/tag186.xml"/><Relationship Id="rId26" Type="http://schemas.openxmlformats.org/officeDocument/2006/relationships/tags" Target="../tags/tag194.xml"/><Relationship Id="rId3" Type="http://schemas.openxmlformats.org/officeDocument/2006/relationships/tags" Target="../tags/tag171.xml"/><Relationship Id="rId21" Type="http://schemas.openxmlformats.org/officeDocument/2006/relationships/tags" Target="../tags/tag189.xml"/><Relationship Id="rId34" Type="http://schemas.openxmlformats.org/officeDocument/2006/relationships/tags" Target="../tags/tag202.xml"/><Relationship Id="rId7" Type="http://schemas.openxmlformats.org/officeDocument/2006/relationships/tags" Target="../tags/tag175.xml"/><Relationship Id="rId12" Type="http://schemas.openxmlformats.org/officeDocument/2006/relationships/tags" Target="../tags/tag180.xml"/><Relationship Id="rId17" Type="http://schemas.openxmlformats.org/officeDocument/2006/relationships/tags" Target="../tags/tag185.xml"/><Relationship Id="rId25" Type="http://schemas.openxmlformats.org/officeDocument/2006/relationships/tags" Target="../tags/tag193.xml"/><Relationship Id="rId33" Type="http://schemas.openxmlformats.org/officeDocument/2006/relationships/tags" Target="../tags/tag201.xml"/><Relationship Id="rId2" Type="http://schemas.openxmlformats.org/officeDocument/2006/relationships/tags" Target="../tags/tag170.xml"/><Relationship Id="rId16" Type="http://schemas.openxmlformats.org/officeDocument/2006/relationships/tags" Target="../tags/tag184.xml"/><Relationship Id="rId20" Type="http://schemas.openxmlformats.org/officeDocument/2006/relationships/tags" Target="../tags/tag188.xml"/><Relationship Id="rId29" Type="http://schemas.openxmlformats.org/officeDocument/2006/relationships/tags" Target="../tags/tag197.xml"/><Relationship Id="rId1" Type="http://schemas.openxmlformats.org/officeDocument/2006/relationships/tags" Target="../tags/tag169.xml"/><Relationship Id="rId6" Type="http://schemas.openxmlformats.org/officeDocument/2006/relationships/tags" Target="../tags/tag174.xml"/><Relationship Id="rId11" Type="http://schemas.openxmlformats.org/officeDocument/2006/relationships/tags" Target="../tags/tag179.xml"/><Relationship Id="rId24" Type="http://schemas.openxmlformats.org/officeDocument/2006/relationships/tags" Target="../tags/tag192.xml"/><Relationship Id="rId32" Type="http://schemas.openxmlformats.org/officeDocument/2006/relationships/tags" Target="../tags/tag200.xml"/><Relationship Id="rId5" Type="http://schemas.openxmlformats.org/officeDocument/2006/relationships/tags" Target="../tags/tag173.xml"/><Relationship Id="rId15" Type="http://schemas.openxmlformats.org/officeDocument/2006/relationships/tags" Target="../tags/tag183.xml"/><Relationship Id="rId23" Type="http://schemas.openxmlformats.org/officeDocument/2006/relationships/tags" Target="../tags/tag191.xml"/><Relationship Id="rId28" Type="http://schemas.openxmlformats.org/officeDocument/2006/relationships/tags" Target="../tags/tag196.xml"/><Relationship Id="rId36" Type="http://schemas.openxmlformats.org/officeDocument/2006/relationships/notesSlide" Target="../notesSlides/notesSlide53.xml"/><Relationship Id="rId10" Type="http://schemas.openxmlformats.org/officeDocument/2006/relationships/tags" Target="../tags/tag178.xml"/><Relationship Id="rId19" Type="http://schemas.openxmlformats.org/officeDocument/2006/relationships/tags" Target="../tags/tag187.xml"/><Relationship Id="rId31" Type="http://schemas.openxmlformats.org/officeDocument/2006/relationships/tags" Target="../tags/tag199.xml"/><Relationship Id="rId4" Type="http://schemas.openxmlformats.org/officeDocument/2006/relationships/tags" Target="../tags/tag172.xml"/><Relationship Id="rId9" Type="http://schemas.openxmlformats.org/officeDocument/2006/relationships/tags" Target="../tags/tag177.xml"/><Relationship Id="rId14" Type="http://schemas.openxmlformats.org/officeDocument/2006/relationships/tags" Target="../tags/tag182.xml"/><Relationship Id="rId22" Type="http://schemas.openxmlformats.org/officeDocument/2006/relationships/tags" Target="../tags/tag190.xml"/><Relationship Id="rId27" Type="http://schemas.openxmlformats.org/officeDocument/2006/relationships/tags" Target="../tags/tag195.xml"/><Relationship Id="rId30" Type="http://schemas.openxmlformats.org/officeDocument/2006/relationships/tags" Target="../tags/tag198.xml"/><Relationship Id="rId35" Type="http://schemas.openxmlformats.org/officeDocument/2006/relationships/slideLayout" Target="../slideLayouts/slideLayout2.xml"/><Relationship Id="rId8" Type="http://schemas.openxmlformats.org/officeDocument/2006/relationships/tags" Target="../tags/tag176.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60.xml.rels><?xml version="1.0" encoding="UTF-8" standalone="yes"?>
<Relationships xmlns="http://schemas.openxmlformats.org/package/2006/relationships"><Relationship Id="rId8" Type="http://schemas.openxmlformats.org/officeDocument/2006/relationships/tags" Target="../tags/tag210.xml"/><Relationship Id="rId13" Type="http://schemas.openxmlformats.org/officeDocument/2006/relationships/image" Target="../media/image32.png"/><Relationship Id="rId3" Type="http://schemas.openxmlformats.org/officeDocument/2006/relationships/tags" Target="../tags/tag205.xml"/><Relationship Id="rId7" Type="http://schemas.openxmlformats.org/officeDocument/2006/relationships/tags" Target="../tags/tag209.xml"/><Relationship Id="rId12" Type="http://schemas.openxmlformats.org/officeDocument/2006/relationships/notesSlide" Target="../notesSlides/notesSlide54.xml"/><Relationship Id="rId2" Type="http://schemas.openxmlformats.org/officeDocument/2006/relationships/tags" Target="../tags/tag204.xml"/><Relationship Id="rId1" Type="http://schemas.openxmlformats.org/officeDocument/2006/relationships/tags" Target="../tags/tag203.xml"/><Relationship Id="rId6" Type="http://schemas.openxmlformats.org/officeDocument/2006/relationships/tags" Target="../tags/tag208.xml"/><Relationship Id="rId11" Type="http://schemas.openxmlformats.org/officeDocument/2006/relationships/slideLayout" Target="../slideLayouts/slideLayout2.xml"/><Relationship Id="rId5" Type="http://schemas.openxmlformats.org/officeDocument/2006/relationships/tags" Target="../tags/tag207.xml"/><Relationship Id="rId10" Type="http://schemas.openxmlformats.org/officeDocument/2006/relationships/tags" Target="../tags/tag212.xml"/><Relationship Id="rId4" Type="http://schemas.openxmlformats.org/officeDocument/2006/relationships/tags" Target="../tags/tag206.xml"/><Relationship Id="rId9" Type="http://schemas.openxmlformats.org/officeDocument/2006/relationships/tags" Target="../tags/tag211.xml"/><Relationship Id="rId14" Type="http://schemas.openxmlformats.org/officeDocument/2006/relationships/image" Target="../media/image33.png"/></Relationships>
</file>

<file path=ppt/slides/_rels/slide6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Layout" Target="../slideLayouts/slideLayout1.xml"/><Relationship Id="rId1" Type="http://schemas.openxmlformats.org/officeDocument/2006/relationships/tags" Target="../tags/tag213.xml"/><Relationship Id="rId4" Type="http://schemas.openxmlformats.org/officeDocument/2006/relationships/image" Target="../media/image35.png"/></Relationships>
</file>

<file path=ppt/slides/_rels/slide6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55" name="图片 11" descr="C:/Users/67814/Desktop/图片1.png图片1"/>
          <p:cNvPicPr>
            <a:picLocks noChangeAspect="1"/>
          </p:cNvPicPr>
          <p:nvPr/>
        </p:nvPicPr>
        <p:blipFill>
          <a:blip r:embed="rId3"/>
          <a:srcRect t="4233" b="4233"/>
          <a:stretch>
            <a:fillRect/>
          </a:stretch>
        </p:blipFill>
        <p:spPr>
          <a:xfrm>
            <a:off x="6428624" y="2901279"/>
            <a:ext cx="5763491" cy="3956955"/>
          </a:xfrm>
          <a:prstGeom prst="rect">
            <a:avLst/>
          </a:prstGeom>
        </p:spPr>
      </p:pic>
      <p:sp>
        <p:nvSpPr>
          <p:cNvPr id="1048668" name="矩形 3"/>
          <p:cNvSpPr/>
          <p:nvPr/>
        </p:nvSpPr>
        <p:spPr>
          <a:xfrm>
            <a:off x="0" y="877108"/>
            <a:ext cx="10937427" cy="290512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669" name="文本框 6"/>
          <p:cNvSpPr txBox="1"/>
          <p:nvPr/>
        </p:nvSpPr>
        <p:spPr>
          <a:xfrm>
            <a:off x="261451" y="1052397"/>
            <a:ext cx="9931420" cy="2554545"/>
          </a:xfrm>
          <a:prstGeom prst="rect">
            <a:avLst/>
          </a:prstGeom>
          <a:noFill/>
        </p:spPr>
        <p:txBody>
          <a:bodyPr wrap="square" rtlCol="0">
            <a:spAutoFit/>
          </a:bodyPr>
          <a:lstStyle/>
          <a:p>
            <a:pPr algn="ctr"/>
            <a:r>
              <a:rPr lang="zh-CN" altLang="en-US" sz="8000" dirty="0">
                <a:solidFill>
                  <a:schemeClr val="bg1"/>
                </a:solidFill>
                <a:latin typeface="思源宋体 CN Heavy" panose="02020900000000000000" pitchFamily="18" charset="-122"/>
                <a:ea typeface="思源宋体 CN Heavy" panose="02020900000000000000" pitchFamily="18" charset="-122"/>
              </a:rPr>
              <a:t>新北</a:t>
            </a:r>
            <a:r>
              <a:rPr lang="zh-CN" altLang="en-US" sz="8000" dirty="0" smtClean="0">
                <a:solidFill>
                  <a:schemeClr val="bg1"/>
                </a:solidFill>
                <a:latin typeface="思源宋体 CN Heavy" panose="02020900000000000000" pitchFamily="18" charset="-122"/>
                <a:ea typeface="思源宋体 CN Heavy" panose="02020900000000000000" pitchFamily="18" charset="-122"/>
              </a:rPr>
              <a:t>区新港幼儿园消防</a:t>
            </a:r>
            <a:r>
              <a:rPr lang="zh-CN" altLang="en-US" sz="8000" dirty="0">
                <a:solidFill>
                  <a:schemeClr val="bg1"/>
                </a:solidFill>
                <a:latin typeface="思源宋体 CN Heavy" panose="02020900000000000000" pitchFamily="18" charset="-122"/>
                <a:ea typeface="思源宋体 CN Heavy" panose="02020900000000000000" pitchFamily="18" charset="-122"/>
              </a:rPr>
              <a:t>安全培训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48668"/>
                                        </p:tgtEl>
                                        <p:attrNameLst>
                                          <p:attrName>style.visibility</p:attrName>
                                        </p:attrNameLst>
                                      </p:cBhvr>
                                      <p:to>
                                        <p:strVal val="visible"/>
                                      </p:to>
                                    </p:set>
                                    <p:animEffect transition="in" filter="wipe(left)">
                                      <p:cBhvr>
                                        <p:cTn id="7" dur="500"/>
                                        <p:tgtEl>
                                          <p:spTgt spid="104866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048669"/>
                                        </p:tgtEl>
                                        <p:attrNameLst>
                                          <p:attrName>style.visibility</p:attrName>
                                        </p:attrNameLst>
                                      </p:cBhvr>
                                      <p:to>
                                        <p:strVal val="visible"/>
                                      </p:to>
                                    </p:set>
                                    <p:animEffect transition="in" filter="fade">
                                      <p:cBhvr>
                                        <p:cTn id="11" dur="1000"/>
                                        <p:tgtEl>
                                          <p:spTgt spid="1048669"/>
                                        </p:tgtEl>
                                      </p:cBhvr>
                                    </p:animEffect>
                                    <p:anim calcmode="lin" valueType="num">
                                      <p:cBhvr>
                                        <p:cTn id="12" dur="1000" fill="hold"/>
                                        <p:tgtEl>
                                          <p:spTgt spid="1048669"/>
                                        </p:tgtEl>
                                        <p:attrNameLst>
                                          <p:attrName>ppt_x</p:attrName>
                                        </p:attrNameLst>
                                      </p:cBhvr>
                                      <p:tavLst>
                                        <p:tav tm="0">
                                          <p:val>
                                            <p:strVal val="#ppt_x"/>
                                          </p:val>
                                        </p:tav>
                                        <p:tav tm="100000">
                                          <p:val>
                                            <p:strVal val="#ppt_x"/>
                                          </p:val>
                                        </p:tav>
                                      </p:tavLst>
                                    </p:anim>
                                    <p:anim calcmode="lin" valueType="num">
                                      <p:cBhvr>
                                        <p:cTn id="13" dur="1000" fill="hold"/>
                                        <p:tgtEl>
                                          <p:spTgt spid="10486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68" grpId="0" animBg="1"/>
      <p:bldP spid="104866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 name="组合 15"/>
          <p:cNvGrpSpPr/>
          <p:nvPr/>
        </p:nvGrpSpPr>
        <p:grpSpPr>
          <a:xfrm>
            <a:off x="297180" y="184785"/>
            <a:ext cx="7716520" cy="408305"/>
            <a:chOff x="8158" y="2529"/>
            <a:chExt cx="12152" cy="643"/>
          </a:xfrm>
        </p:grpSpPr>
        <p:sp>
          <p:nvSpPr>
            <p:cNvPr id="1048765" name="矩形 16"/>
            <p:cNvSpPr/>
            <p:nvPr/>
          </p:nvSpPr>
          <p:spPr>
            <a:xfrm>
              <a:off x="8956" y="2565"/>
              <a:ext cx="11354"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48766" name="文本框 17"/>
            <p:cNvSpPr txBox="1"/>
            <p:nvPr/>
          </p:nvSpPr>
          <p:spPr>
            <a:xfrm>
              <a:off x="9122" y="2529"/>
              <a:ext cx="10934"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1.2</a:t>
              </a:r>
              <a:r>
                <a:rPr lang="zh-CN" altLang="en-US" sz="2000" b="1" dirty="0">
                  <a:solidFill>
                    <a:schemeClr val="bg1"/>
                  </a:solidFill>
                  <a:latin typeface="微软雅黑" panose="020B0503020204020204" charset="-122"/>
                  <a:ea typeface="微软雅黑" panose="020B0503020204020204" charset="-122"/>
                  <a:cs typeface="+mn-ea"/>
                  <a:sym typeface="+mn-lt"/>
                </a:rPr>
                <a:t>幼儿园火灾特点</a:t>
              </a:r>
            </a:p>
          </p:txBody>
        </p:sp>
        <p:sp>
          <p:nvSpPr>
            <p:cNvPr id="1048767" name="矩形 23"/>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134" name="组合 12"/>
          <p:cNvGrpSpPr/>
          <p:nvPr/>
        </p:nvGrpSpPr>
        <p:grpSpPr>
          <a:xfrm>
            <a:off x="1301115" y="1605915"/>
            <a:ext cx="9719945" cy="4356735"/>
            <a:chOff x="2669" y="3260"/>
            <a:chExt cx="9383" cy="6435"/>
          </a:xfrm>
        </p:grpSpPr>
        <p:sp>
          <p:nvSpPr>
            <p:cNvPr id="1048768" name="文本框 10"/>
            <p:cNvSpPr txBox="1"/>
            <p:nvPr/>
          </p:nvSpPr>
          <p:spPr>
            <a:xfrm>
              <a:off x="2768" y="3723"/>
              <a:ext cx="9066" cy="5972"/>
            </a:xfrm>
            <a:prstGeom prst="rect">
              <a:avLst/>
            </a:prstGeom>
            <a:noFill/>
          </p:spPr>
          <p:txBody>
            <a:bodyPr wrap="square" rtlCol="0" anchor="t">
              <a:noAutofit/>
            </a:bodyPr>
            <a:lstStyle/>
            <a:p>
              <a:pPr>
                <a:lnSpc>
                  <a:spcPct val="170000"/>
                </a:lnSpc>
              </a:pPr>
              <a:r>
                <a:rPr lang="zh-CN" altLang="en-US" dirty="0">
                  <a:latin typeface="微软雅黑" panose="020B0503020204020204" charset="-122"/>
                  <a:ea typeface="微软雅黑" panose="020B0503020204020204" charset="-122"/>
                  <a:cs typeface="+mn-ea"/>
                  <a:sym typeface="+mn-lt"/>
                </a:rPr>
                <a:t>1.消防器材配置不足</a:t>
              </a:r>
            </a:p>
            <a:p>
              <a:pPr>
                <a:lnSpc>
                  <a:spcPct val="170000"/>
                </a:lnSpc>
              </a:pPr>
              <a:r>
                <a:rPr lang="en-US" altLang="zh-CN" dirty="0">
                  <a:latin typeface="微软雅黑" panose="020B0503020204020204" charset="-122"/>
                  <a:ea typeface="微软雅黑" panose="020B0503020204020204" charset="-122"/>
                  <a:cs typeface="+mn-ea"/>
                  <a:sym typeface="+mn-lt"/>
                </a:rPr>
                <a:t>   </a:t>
              </a:r>
              <a:r>
                <a:rPr lang="zh-CN" altLang="en-US" dirty="0">
                  <a:latin typeface="微软雅黑" panose="020B0503020204020204" charset="-122"/>
                  <a:ea typeface="微软雅黑" panose="020B0503020204020204" charset="-122"/>
                  <a:cs typeface="+mn-ea"/>
                  <a:sym typeface="+mn-lt"/>
                </a:rPr>
                <a:t>很多幼儿园的消防器材配置仅符合最低标准要求，并没有配备高效专业的设施。这给扑灭初起火源提供了非常有限的条件。</a:t>
              </a:r>
            </a:p>
            <a:p>
              <a:pPr>
                <a:lnSpc>
                  <a:spcPct val="170000"/>
                </a:lnSpc>
              </a:pPr>
              <a:r>
                <a:rPr lang="zh-CN" altLang="en-US" dirty="0">
                  <a:latin typeface="微软雅黑" panose="020B0503020204020204" charset="-122"/>
                  <a:ea typeface="微软雅黑" panose="020B0503020204020204" charset="-122"/>
                  <a:cs typeface="+mn-ea"/>
                  <a:sym typeface="+mn-lt"/>
                </a:rPr>
                <a:t>2.消防演练不够频繁</a:t>
              </a:r>
            </a:p>
            <a:p>
              <a:pPr>
                <a:lnSpc>
                  <a:spcPct val="170000"/>
                </a:lnSpc>
              </a:pPr>
              <a:r>
                <a:rPr lang="en-US" altLang="zh-CN" dirty="0">
                  <a:latin typeface="微软雅黑" panose="020B0503020204020204" charset="-122"/>
                  <a:ea typeface="微软雅黑" panose="020B0503020204020204" charset="-122"/>
                  <a:cs typeface="+mn-ea"/>
                  <a:sym typeface="+mn-lt"/>
                </a:rPr>
                <a:t>   </a:t>
              </a:r>
              <a:r>
                <a:rPr lang="zh-CN" altLang="en-US" dirty="0">
                  <a:latin typeface="微软雅黑" panose="020B0503020204020204" charset="-122"/>
                  <a:ea typeface="微软雅黑" panose="020B0503020204020204" charset="-122"/>
                  <a:cs typeface="+mn-ea"/>
                  <a:sym typeface="+mn-lt"/>
                </a:rPr>
                <a:t>由于时间、精力以及对孩子们心理和生理状况的考虑，幼儿园往往缺乏进行规范消防演练的机会。这使得在实际情况下应对火灾时，人员反应迟钝，无法迅速采取正确有效的措施。</a:t>
              </a:r>
            </a:p>
          </p:txBody>
        </p:sp>
        <p:sp>
          <p:nvSpPr>
            <p:cNvPr id="1048769" name="圆角矩形 19"/>
            <p:cNvSpPr/>
            <p:nvPr/>
          </p:nvSpPr>
          <p:spPr>
            <a:xfrm>
              <a:off x="2669" y="3260"/>
              <a:ext cx="9383" cy="5631"/>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3" name="组合 14"/>
          <p:cNvGrpSpPr/>
          <p:nvPr/>
        </p:nvGrpSpPr>
        <p:grpSpPr>
          <a:xfrm>
            <a:off x="980440" y="1266190"/>
            <a:ext cx="8764027" cy="695960"/>
            <a:chOff x="1023" y="2903"/>
            <a:chExt cx="10393" cy="1096"/>
          </a:xfrm>
        </p:grpSpPr>
        <p:sp>
          <p:nvSpPr>
            <p:cNvPr id="1048787" name="圆角矩形 3"/>
            <p:cNvSpPr/>
            <p:nvPr/>
          </p:nvSpPr>
          <p:spPr>
            <a:xfrm>
              <a:off x="1614" y="3106"/>
              <a:ext cx="4716" cy="71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788" name="泪滴形 4"/>
            <p:cNvSpPr/>
            <p:nvPr/>
          </p:nvSpPr>
          <p:spPr>
            <a:xfrm rot="8100000">
              <a:off x="1023" y="2903"/>
              <a:ext cx="841" cy="1096"/>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框 5"/>
            <p:cNvSpPr txBox="1"/>
            <p:nvPr/>
          </p:nvSpPr>
          <p:spPr>
            <a:xfrm>
              <a:off x="1043" y="3014"/>
              <a:ext cx="1081" cy="919"/>
            </a:xfrm>
            <a:prstGeom prst="rect">
              <a:avLst/>
            </a:prstGeom>
            <a:noFill/>
          </p:spPr>
          <p:txBody>
            <a:bodyPr wrap="square" rtlCol="0">
              <a:spAutoFit/>
            </a:bodyPr>
            <a:lstStyle/>
            <a:p>
              <a:r>
                <a:rPr lang="en-US" altLang="zh-CN" sz="3200" b="1" dirty="0">
                  <a:solidFill>
                    <a:schemeClr val="bg1"/>
                  </a:solidFill>
                  <a:latin typeface="汉仪大宋简" panose="02010609000101010101" charset="-122"/>
                  <a:ea typeface="汉仪大宋简" panose="02010609000101010101" charset="-122"/>
                </a:rPr>
                <a:t>03</a:t>
              </a:r>
            </a:p>
          </p:txBody>
        </p:sp>
        <p:sp>
          <p:nvSpPr>
            <p:cNvPr id="1048790" name="文本框 18"/>
            <p:cNvSpPr txBox="1"/>
            <p:nvPr/>
          </p:nvSpPr>
          <p:spPr>
            <a:xfrm>
              <a:off x="2033" y="3106"/>
              <a:ext cx="9383" cy="628"/>
            </a:xfrm>
            <a:prstGeom prst="rect">
              <a:avLst/>
            </a:prstGeom>
            <a:noFill/>
          </p:spPr>
          <p:txBody>
            <a:bodyPr wrap="square" rtlCol="0">
              <a:spAutoFit/>
            </a:bodyPr>
            <a:lstStyle/>
            <a:p>
              <a:r>
                <a:rPr lang="zh-CN" altLang="en-US" sz="2000" b="1" dirty="0">
                  <a:solidFill>
                    <a:schemeClr val="bg1"/>
                  </a:solidFill>
                  <a:latin typeface="微软雅黑" panose="020B0503020204020204" charset="-122"/>
                  <a:ea typeface="微软雅黑" panose="020B0503020204020204" charset="-122"/>
                  <a:cs typeface="+mn-ea"/>
                  <a:sym typeface="+mn-lt"/>
                </a:rPr>
                <a:t>消防设备建设亟待完善</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133"/>
                                        </p:tgtEl>
                                        <p:attrNameLst>
                                          <p:attrName>style.visibility</p:attrName>
                                        </p:attrNameLst>
                                      </p:cBhvr>
                                      <p:to>
                                        <p:strVal val="visible"/>
                                      </p:to>
                                    </p:set>
                                    <p:anim calcmode="lin" valueType="num">
                                      <p:cBhvr>
                                        <p:cTn id="7" dur="1000" fill="hold"/>
                                        <p:tgtEl>
                                          <p:spTgt spid="133"/>
                                        </p:tgtEl>
                                        <p:attrNameLst>
                                          <p:attrName>ppt_x</p:attrName>
                                        </p:attrNameLst>
                                      </p:cBhvr>
                                      <p:tavLst>
                                        <p:tav tm="0">
                                          <p:val>
                                            <p:strVal val="#ppt_x-.2"/>
                                          </p:val>
                                        </p:tav>
                                        <p:tav tm="100000">
                                          <p:val>
                                            <p:strVal val="#ppt_x"/>
                                          </p:val>
                                        </p:tav>
                                      </p:tavLst>
                                    </p:anim>
                                    <p:anim calcmode="lin" valueType="num">
                                      <p:cBhvr>
                                        <p:cTn id="8" dur="1000" fill="hold"/>
                                        <p:tgtEl>
                                          <p:spTgt spid="133"/>
                                        </p:tgtEl>
                                        <p:attrNameLst>
                                          <p:attrName>ppt_y</p:attrName>
                                        </p:attrNameLst>
                                      </p:cBhvr>
                                      <p:tavLst>
                                        <p:tav tm="0">
                                          <p:val>
                                            <p:strVal val="#ppt_y"/>
                                          </p:val>
                                        </p:tav>
                                        <p:tav tm="100000">
                                          <p:val>
                                            <p:strVal val="#ppt_y"/>
                                          </p:val>
                                        </p:tav>
                                      </p:tavLst>
                                    </p:anim>
                                    <p:animEffect transition="in" filter="wipe(right)" prLst="gradientSize: 0.1">
                                      <p:cBhvr>
                                        <p:cTn id="9" dur="1000"/>
                                        <p:tgtEl>
                                          <p:spTgt spid="133"/>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34"/>
                                        </p:tgtEl>
                                        <p:attrNameLst>
                                          <p:attrName>style.visibility</p:attrName>
                                        </p:attrNameLst>
                                      </p:cBhvr>
                                      <p:to>
                                        <p:strVal val="visible"/>
                                      </p:to>
                                    </p:set>
                                    <p:animEffect transition="in" filter="fade">
                                      <p:cBhvr>
                                        <p:cTn id="13" dur="1000"/>
                                        <p:tgtEl>
                                          <p:spTgt spid="134"/>
                                        </p:tgtEl>
                                      </p:cBhvr>
                                    </p:animEffect>
                                    <p:anim calcmode="lin" valueType="num">
                                      <p:cBhvr>
                                        <p:cTn id="14" dur="1000" fill="hold"/>
                                        <p:tgtEl>
                                          <p:spTgt spid="134"/>
                                        </p:tgtEl>
                                        <p:attrNameLst>
                                          <p:attrName>ppt_x</p:attrName>
                                        </p:attrNameLst>
                                      </p:cBhvr>
                                      <p:tavLst>
                                        <p:tav tm="0">
                                          <p:val>
                                            <p:strVal val="#ppt_x"/>
                                          </p:val>
                                        </p:tav>
                                        <p:tav tm="100000">
                                          <p:val>
                                            <p:strVal val="#ppt_x"/>
                                          </p:val>
                                        </p:tav>
                                      </p:tavLst>
                                    </p:anim>
                                    <p:anim calcmode="lin" valueType="num">
                                      <p:cBhvr>
                                        <p:cTn id="15" dur="1000" fill="hold"/>
                                        <p:tgtEl>
                                          <p:spTgt spid="1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1" name="组合 15"/>
          <p:cNvGrpSpPr/>
          <p:nvPr/>
        </p:nvGrpSpPr>
        <p:grpSpPr>
          <a:xfrm>
            <a:off x="286385" y="162560"/>
            <a:ext cx="7716520" cy="408305"/>
            <a:chOff x="8158" y="2529"/>
            <a:chExt cx="12152" cy="643"/>
          </a:xfrm>
        </p:grpSpPr>
        <p:sp>
          <p:nvSpPr>
            <p:cNvPr id="1048782" name="矩形 16"/>
            <p:cNvSpPr/>
            <p:nvPr/>
          </p:nvSpPr>
          <p:spPr>
            <a:xfrm>
              <a:off x="8956" y="2565"/>
              <a:ext cx="11354"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783" name="文本框 17"/>
            <p:cNvSpPr txBox="1"/>
            <p:nvPr/>
          </p:nvSpPr>
          <p:spPr>
            <a:xfrm>
              <a:off x="9122" y="2529"/>
              <a:ext cx="10934"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1.3</a:t>
              </a:r>
              <a:r>
                <a:rPr lang="zh-CN" altLang="en-US" sz="2000" b="1" dirty="0">
                  <a:solidFill>
                    <a:schemeClr val="bg1"/>
                  </a:solidFill>
                  <a:latin typeface="微软雅黑" panose="020B0503020204020204" charset="-122"/>
                  <a:ea typeface="微软雅黑" panose="020B0503020204020204" charset="-122"/>
                </a:rPr>
                <a:t>幼儿园消防安全突出风险</a:t>
              </a:r>
            </a:p>
          </p:txBody>
        </p:sp>
        <p:sp>
          <p:nvSpPr>
            <p:cNvPr id="1048784" name="矩形 23"/>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2" name="组合 12"/>
          <p:cNvGrpSpPr/>
          <p:nvPr/>
        </p:nvGrpSpPr>
        <p:grpSpPr>
          <a:xfrm>
            <a:off x="1478915" y="985520"/>
            <a:ext cx="8944610" cy="2572385"/>
            <a:chOff x="1867" y="2709"/>
            <a:chExt cx="10888" cy="4051"/>
          </a:xfrm>
        </p:grpSpPr>
        <p:sp>
          <p:nvSpPr>
            <p:cNvPr id="1048786" name="圆角矩形 19"/>
            <p:cNvSpPr/>
            <p:nvPr/>
          </p:nvSpPr>
          <p:spPr>
            <a:xfrm>
              <a:off x="2287" y="3222"/>
              <a:ext cx="10468" cy="3538"/>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dirty="0">
                <a:solidFill>
                  <a:schemeClr val="tx1"/>
                </a:solidFill>
                <a:latin typeface="微软雅黑" panose="020B0503020204020204" charset="-122"/>
                <a:ea typeface="微软雅黑" panose="020B0503020204020204" charset="-122"/>
                <a:sym typeface="+mn-ea"/>
              </a:endParaRPr>
            </a:p>
            <a:p>
              <a:pPr algn="l">
                <a:lnSpc>
                  <a:spcPct val="180000"/>
                </a:lnSpc>
              </a:pPr>
              <a:r>
                <a:rPr lang="zh-CN" altLang="en-US" dirty="0">
                  <a:solidFill>
                    <a:schemeClr val="tx1"/>
                  </a:solidFill>
                  <a:latin typeface="微软雅黑" panose="020B0503020204020204" charset="-122"/>
                  <a:ea typeface="微软雅黑" panose="020B0503020204020204" charset="-122"/>
                  <a:sym typeface="+mn-ea"/>
                </a:rPr>
                <a:t>  老旧幼儿园建筑，</a:t>
              </a:r>
              <a:r>
                <a:rPr lang="zh-CN" altLang="en-US" b="1" dirty="0">
                  <a:solidFill>
                    <a:schemeClr val="tx1"/>
                  </a:solidFill>
                  <a:latin typeface="微软雅黑" panose="020B0503020204020204" charset="-122"/>
                  <a:ea typeface="微软雅黑" panose="020B0503020204020204" charset="-122"/>
                  <a:sym typeface="+mn-ea"/>
                </a:rPr>
                <a:t>布局</a:t>
              </a:r>
              <a:r>
                <a:rPr lang="zh-CN" altLang="en-US" dirty="0">
                  <a:solidFill>
                    <a:schemeClr val="tx1"/>
                  </a:solidFill>
                  <a:latin typeface="微软雅黑" panose="020B0503020204020204" charset="-122"/>
                  <a:ea typeface="微软雅黑" panose="020B0503020204020204" charset="-122"/>
                  <a:sym typeface="+mn-ea"/>
                </a:rPr>
                <a:t>不合理，</a:t>
              </a:r>
              <a:r>
                <a:rPr lang="zh-CN" altLang="en-US" b="1" dirty="0">
                  <a:solidFill>
                    <a:schemeClr val="tx1"/>
                  </a:solidFill>
                  <a:latin typeface="微软雅黑" panose="020B0503020204020204" charset="-122"/>
                  <a:ea typeface="微软雅黑" panose="020B0503020204020204" charset="-122"/>
                  <a:sym typeface="+mn-ea"/>
                </a:rPr>
                <a:t>耐火等级</a:t>
              </a:r>
              <a:r>
                <a:rPr lang="zh-CN" altLang="en-US" dirty="0">
                  <a:solidFill>
                    <a:schemeClr val="tx1"/>
                  </a:solidFill>
                  <a:latin typeface="微软雅黑" panose="020B0503020204020204" charset="-122"/>
                  <a:ea typeface="微软雅黑" panose="020B0503020204020204" charset="-122"/>
                  <a:sym typeface="+mn-ea"/>
                </a:rPr>
                <a:t>低、</a:t>
              </a:r>
              <a:r>
                <a:rPr lang="zh-CN" altLang="en-US" b="1" dirty="0">
                  <a:solidFill>
                    <a:schemeClr val="tx1"/>
                  </a:solidFill>
                  <a:latin typeface="微软雅黑" panose="020B0503020204020204" charset="-122"/>
                  <a:ea typeface="微软雅黑" panose="020B0503020204020204" charset="-122"/>
                  <a:sym typeface="+mn-ea"/>
                </a:rPr>
                <a:t>消防通道</a:t>
              </a:r>
              <a:r>
                <a:rPr lang="zh-CN" altLang="en-US" dirty="0">
                  <a:solidFill>
                    <a:schemeClr val="tx1"/>
                  </a:solidFill>
                  <a:latin typeface="微软雅黑" panose="020B0503020204020204" charset="-122"/>
                  <a:ea typeface="微软雅黑" panose="020B0503020204020204" charset="-122"/>
                  <a:sym typeface="+mn-ea"/>
                </a:rPr>
                <a:t>不畅，</a:t>
              </a:r>
              <a:r>
                <a:rPr lang="zh-CN" altLang="en-US" b="1" dirty="0">
                  <a:solidFill>
                    <a:schemeClr val="tx1"/>
                  </a:solidFill>
                  <a:latin typeface="微软雅黑" panose="020B0503020204020204" charset="-122"/>
                  <a:ea typeface="微软雅黑" panose="020B0503020204020204" charset="-122"/>
                  <a:sym typeface="+mn-ea"/>
                </a:rPr>
                <a:t>防火间距</a:t>
              </a:r>
              <a:r>
                <a:rPr lang="zh-CN" altLang="en-US" dirty="0">
                  <a:solidFill>
                    <a:schemeClr val="tx1"/>
                  </a:solidFill>
                  <a:latin typeface="微软雅黑" panose="020B0503020204020204" charset="-122"/>
                  <a:ea typeface="微软雅黑" panose="020B0503020204020204" charset="-122"/>
                  <a:sym typeface="+mn-ea"/>
                </a:rPr>
                <a:t>不足，防火分隔设施和</a:t>
              </a:r>
              <a:r>
                <a:rPr lang="zh-CN" altLang="en-US" b="1" dirty="0">
                  <a:solidFill>
                    <a:schemeClr val="tx1"/>
                  </a:solidFill>
                  <a:latin typeface="微软雅黑" panose="020B0503020204020204" charset="-122"/>
                  <a:ea typeface="微软雅黑" panose="020B0503020204020204" charset="-122"/>
                  <a:sym typeface="+mn-ea"/>
                </a:rPr>
                <a:t>消防设施</a:t>
              </a:r>
              <a:r>
                <a:rPr lang="zh-CN" altLang="en-US" dirty="0">
                  <a:solidFill>
                    <a:schemeClr val="tx1"/>
                  </a:solidFill>
                  <a:latin typeface="微软雅黑" panose="020B0503020204020204" charset="-122"/>
                  <a:ea typeface="微软雅黑" panose="020B0503020204020204" charset="-122"/>
                  <a:sym typeface="+mn-ea"/>
                </a:rPr>
                <a:t>缺乏，建筑消防设施坏损，疏散楼梯不足。逃生困难，极易造成群死群。</a:t>
              </a:r>
            </a:p>
          </p:txBody>
        </p:sp>
        <p:grpSp>
          <p:nvGrpSpPr>
            <p:cNvPr id="143" name="组合 14"/>
            <p:cNvGrpSpPr/>
            <p:nvPr/>
          </p:nvGrpSpPr>
          <p:grpSpPr>
            <a:xfrm>
              <a:off x="1867" y="2709"/>
              <a:ext cx="10446" cy="1096"/>
              <a:chOff x="1023" y="2903"/>
              <a:chExt cx="10446" cy="1096"/>
            </a:xfrm>
          </p:grpSpPr>
          <p:sp>
            <p:nvSpPr>
              <p:cNvPr id="1048787" name="圆角矩形 3"/>
              <p:cNvSpPr/>
              <p:nvPr/>
            </p:nvSpPr>
            <p:spPr>
              <a:xfrm>
                <a:off x="1756" y="3106"/>
                <a:ext cx="4575" cy="71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788" name="泪滴形 4"/>
              <p:cNvSpPr/>
              <p:nvPr/>
            </p:nvSpPr>
            <p:spPr>
              <a:xfrm rot="8100000">
                <a:off x="1023" y="2903"/>
                <a:ext cx="841" cy="1096"/>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48789" name="文本框 5"/>
              <p:cNvSpPr txBox="1"/>
              <p:nvPr/>
            </p:nvSpPr>
            <p:spPr>
              <a:xfrm>
                <a:off x="1043" y="3014"/>
                <a:ext cx="1081" cy="919"/>
              </a:xfrm>
              <a:prstGeom prst="rect">
                <a:avLst/>
              </a:prstGeom>
              <a:noFill/>
            </p:spPr>
            <p:txBody>
              <a:bodyPr wrap="square" rtlCol="0">
                <a:spAutoFit/>
              </a:bodyPr>
              <a:lstStyle/>
              <a:p>
                <a:r>
                  <a:rPr lang="en-US" altLang="zh-CN" sz="3200" b="1" dirty="0">
                    <a:solidFill>
                      <a:schemeClr val="bg1"/>
                    </a:solidFill>
                    <a:latin typeface="汉仪大宋简" panose="02010609000101010101" charset="-122"/>
                    <a:ea typeface="汉仪大宋简" panose="02010609000101010101" charset="-122"/>
                  </a:rPr>
                  <a:t>01</a:t>
                </a:r>
              </a:p>
            </p:txBody>
          </p:sp>
          <p:sp>
            <p:nvSpPr>
              <p:cNvPr id="1048790" name="文本框 18"/>
              <p:cNvSpPr txBox="1"/>
              <p:nvPr/>
            </p:nvSpPr>
            <p:spPr>
              <a:xfrm>
                <a:off x="2086" y="3180"/>
                <a:ext cx="9383" cy="628"/>
              </a:xfrm>
              <a:prstGeom prst="rect">
                <a:avLst/>
              </a:prstGeom>
              <a:noFill/>
            </p:spPr>
            <p:txBody>
              <a:bodyPr wrap="square" rtlCol="0">
                <a:spAutoFit/>
              </a:bodyPr>
              <a:lstStyle/>
              <a:p>
                <a:r>
                  <a:rPr lang="zh-CN" altLang="zh-CN" sz="2000" b="1" dirty="0">
                    <a:solidFill>
                      <a:schemeClr val="bg1"/>
                    </a:solidFill>
                    <a:latin typeface="思源黑体 CN Bold" panose="020B0800000000000000" pitchFamily="34" charset="-122"/>
                    <a:ea typeface="思源黑体 CN Bold" panose="020B0800000000000000" pitchFamily="34" charset="-122"/>
                  </a:rPr>
                  <a:t>消防安全条件突出风险</a:t>
                </a:r>
              </a:p>
            </p:txBody>
          </p:sp>
        </p:grpSp>
      </p:grpSp>
      <p:grpSp>
        <p:nvGrpSpPr>
          <p:cNvPr id="144" name="组合 6"/>
          <p:cNvGrpSpPr/>
          <p:nvPr/>
        </p:nvGrpSpPr>
        <p:grpSpPr>
          <a:xfrm>
            <a:off x="1405890" y="3825875"/>
            <a:ext cx="9018270" cy="2477770"/>
            <a:chOff x="2137" y="2748"/>
            <a:chExt cx="9869" cy="4015"/>
          </a:xfrm>
        </p:grpSpPr>
        <p:sp>
          <p:nvSpPr>
            <p:cNvPr id="1048791" name="文本框 7"/>
            <p:cNvSpPr txBox="1"/>
            <p:nvPr/>
          </p:nvSpPr>
          <p:spPr>
            <a:xfrm>
              <a:off x="2854" y="4010"/>
              <a:ext cx="9066" cy="1313"/>
            </a:xfrm>
            <a:prstGeom prst="rect">
              <a:avLst/>
            </a:prstGeom>
            <a:noFill/>
          </p:spPr>
          <p:txBody>
            <a:bodyPr wrap="square" rtlCol="0" anchor="t">
              <a:spAutoFit/>
            </a:bodyPr>
            <a:lstStyle/>
            <a:p>
              <a:pPr algn="ctr">
                <a:lnSpc>
                  <a:spcPct val="130000"/>
                </a:lnSpc>
              </a:pPr>
              <a:r>
                <a:rPr lang="en-US" altLang="zh-CN" dirty="0">
                  <a:latin typeface="微软雅黑" panose="020B0503020204020204" charset="-122"/>
                  <a:ea typeface="微软雅黑" panose="020B0503020204020204" charset="-122"/>
                  <a:sym typeface="+mn-ea"/>
                </a:rPr>
                <a:t>  </a:t>
              </a:r>
              <a:r>
                <a:rPr lang="zh-CN" altLang="en-US" dirty="0">
                  <a:latin typeface="微软雅黑" panose="020B0503020204020204" charset="-122"/>
                  <a:ea typeface="微软雅黑" panose="020B0503020204020204" charset="-122"/>
                  <a:sym typeface="+mn-ea"/>
                </a:rPr>
                <a:t>不遵守安全用电规定，电线路私拉乱接，超负荷用电情况十分普遍，</a:t>
              </a:r>
              <a:r>
                <a:rPr lang="zh-CN" altLang="en-US" dirty="0">
                  <a:latin typeface="微软雅黑" panose="020B0503020204020204" charset="-122"/>
                  <a:ea typeface="微软雅黑" panose="020B0503020204020204" charset="-122"/>
                  <a:cs typeface="+mn-ea"/>
                  <a:sym typeface="+mn-lt"/>
                </a:rPr>
                <a:t>裸露的供电线路可能引发火灾。应确保供电线路套管保护，定期检查和维护，确保安全。</a:t>
              </a:r>
              <a:endParaRPr lang="zh-CN" altLang="en-US" sz="2000" dirty="0">
                <a:latin typeface="微软雅黑" panose="020B0503020204020204" charset="-122"/>
                <a:ea typeface="微软雅黑" panose="020B0503020204020204" charset="-122"/>
                <a:sym typeface="+mn-ea"/>
              </a:endParaRPr>
            </a:p>
          </p:txBody>
        </p:sp>
        <p:sp>
          <p:nvSpPr>
            <p:cNvPr id="1048792" name="圆角矩形 8"/>
            <p:cNvSpPr/>
            <p:nvPr/>
          </p:nvSpPr>
          <p:spPr>
            <a:xfrm>
              <a:off x="2623" y="3260"/>
              <a:ext cx="9383" cy="3503"/>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zh-CN" altLang="en-US"/>
            </a:p>
          </p:txBody>
        </p:sp>
        <p:grpSp>
          <p:nvGrpSpPr>
            <p:cNvPr id="145" name="组合 9"/>
            <p:cNvGrpSpPr/>
            <p:nvPr/>
          </p:nvGrpSpPr>
          <p:grpSpPr>
            <a:xfrm>
              <a:off x="2137" y="2748"/>
              <a:ext cx="5621" cy="1519"/>
              <a:chOff x="1293" y="2942"/>
              <a:chExt cx="5621" cy="1519"/>
            </a:xfrm>
          </p:grpSpPr>
          <p:sp>
            <p:nvSpPr>
              <p:cNvPr id="1048793" name="圆角矩形 11"/>
              <p:cNvSpPr/>
              <p:nvPr/>
            </p:nvSpPr>
            <p:spPr>
              <a:xfrm>
                <a:off x="2010" y="3061"/>
                <a:ext cx="4450" cy="71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endParaRPr lang="zh-CN" altLang="en-US"/>
              </a:p>
            </p:txBody>
          </p:sp>
          <p:sp>
            <p:nvSpPr>
              <p:cNvPr id="1048795" name="文本框 20"/>
              <p:cNvSpPr txBox="1"/>
              <p:nvPr/>
            </p:nvSpPr>
            <p:spPr>
              <a:xfrm>
                <a:off x="1293" y="2942"/>
                <a:ext cx="1081" cy="786"/>
              </a:xfrm>
              <a:prstGeom prst="rect">
                <a:avLst/>
              </a:prstGeom>
              <a:noFill/>
            </p:spPr>
            <p:txBody>
              <a:bodyPr wrap="square" rtlCol="0">
                <a:spAutoFit/>
              </a:bodyPr>
              <a:lstStyle/>
              <a:p>
                <a:pPr>
                  <a:lnSpc>
                    <a:spcPct val="80000"/>
                  </a:lnSpc>
                </a:pPr>
                <a:r>
                  <a:rPr lang="en-US" altLang="zh-CN" sz="3200" b="1" dirty="0">
                    <a:solidFill>
                      <a:schemeClr val="bg1"/>
                    </a:solidFill>
                    <a:latin typeface="汉仪大宋简" panose="02010609000101010101" charset="-122"/>
                    <a:ea typeface="汉仪大宋简" panose="02010609000101010101" charset="-122"/>
                  </a:rPr>
                  <a:t>02</a:t>
                </a:r>
              </a:p>
            </p:txBody>
          </p:sp>
          <p:sp>
            <p:nvSpPr>
              <p:cNvPr id="1048796" name="文本框 21"/>
              <p:cNvSpPr txBox="1"/>
              <p:nvPr/>
            </p:nvSpPr>
            <p:spPr>
              <a:xfrm>
                <a:off x="2239" y="3224"/>
                <a:ext cx="4675" cy="1237"/>
              </a:xfrm>
              <a:prstGeom prst="rect">
                <a:avLst/>
              </a:prstGeom>
              <a:noFill/>
            </p:spPr>
            <p:txBody>
              <a:bodyPr wrap="square" rtlCol="0">
                <a:noAutofit/>
              </a:bodyPr>
              <a:lstStyle/>
              <a:p>
                <a:pPr>
                  <a:lnSpc>
                    <a:spcPct val="80000"/>
                  </a:lnSpc>
                </a:pPr>
                <a:r>
                  <a:rPr lang="zh-CN" altLang="en-US" sz="2000" dirty="0">
                    <a:solidFill>
                      <a:schemeClr val="bg1"/>
                    </a:solidFill>
                    <a:latin typeface="思源黑体 CN Bold" panose="020B0800000000000000" pitchFamily="34" charset="-122"/>
                    <a:ea typeface="思源黑体 CN Bold" panose="020B0800000000000000" pitchFamily="34" charset="-122"/>
                  </a:rPr>
                  <a:t>用电管理突出风险</a:t>
                </a:r>
              </a:p>
            </p:txBody>
          </p:sp>
        </p:grpSp>
      </p:grpSp>
      <p:sp>
        <p:nvSpPr>
          <p:cNvPr id="2" name="泪滴形 4"/>
          <p:cNvSpPr/>
          <p:nvPr/>
        </p:nvSpPr>
        <p:spPr>
          <a:xfrm rot="8100000">
            <a:off x="1549826" y="3733646"/>
            <a:ext cx="696481" cy="695960"/>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5"/>
          <p:cNvSpPr txBox="1"/>
          <p:nvPr/>
        </p:nvSpPr>
        <p:spPr>
          <a:xfrm>
            <a:off x="1587979" y="3825721"/>
            <a:ext cx="895239" cy="583565"/>
          </a:xfrm>
          <a:prstGeom prst="rect">
            <a:avLst/>
          </a:prstGeom>
          <a:noFill/>
        </p:spPr>
        <p:txBody>
          <a:bodyPr wrap="square" rtlCol="0">
            <a:spAutoFit/>
          </a:bodyPr>
          <a:lstStyle/>
          <a:p>
            <a:r>
              <a:rPr lang="en-US" altLang="zh-CN" sz="3200" b="1" dirty="0">
                <a:solidFill>
                  <a:schemeClr val="bg1"/>
                </a:solidFill>
                <a:latin typeface="汉仪大宋简" panose="02010609000101010101" charset="-122"/>
                <a:ea typeface="汉仪大宋简" panose="02010609000101010101" charset="-122"/>
              </a:rPr>
              <a:t>02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141"/>
                                        </p:tgtEl>
                                        <p:attrNameLst>
                                          <p:attrName>style.visibility</p:attrName>
                                        </p:attrNameLst>
                                      </p:cBhvr>
                                      <p:to>
                                        <p:strVal val="visible"/>
                                      </p:to>
                                    </p:set>
                                    <p:anim calcmode="lin" valueType="num">
                                      <p:cBhvr>
                                        <p:cTn id="7" dur="1000" fill="hold"/>
                                        <p:tgtEl>
                                          <p:spTgt spid="141"/>
                                        </p:tgtEl>
                                        <p:attrNameLst>
                                          <p:attrName>ppt_x</p:attrName>
                                        </p:attrNameLst>
                                      </p:cBhvr>
                                      <p:tavLst>
                                        <p:tav tm="0">
                                          <p:val>
                                            <p:strVal val="#ppt_x-.2"/>
                                          </p:val>
                                        </p:tav>
                                        <p:tav tm="100000">
                                          <p:val>
                                            <p:strVal val="#ppt_x"/>
                                          </p:val>
                                        </p:tav>
                                      </p:tavLst>
                                    </p:anim>
                                    <p:anim calcmode="lin" valueType="num">
                                      <p:cBhvr>
                                        <p:cTn id="8" dur="1000" fill="hold"/>
                                        <p:tgtEl>
                                          <p:spTgt spid="141"/>
                                        </p:tgtEl>
                                        <p:attrNameLst>
                                          <p:attrName>ppt_y</p:attrName>
                                        </p:attrNameLst>
                                      </p:cBhvr>
                                      <p:tavLst>
                                        <p:tav tm="0">
                                          <p:val>
                                            <p:strVal val="#ppt_y"/>
                                          </p:val>
                                        </p:tav>
                                        <p:tav tm="100000">
                                          <p:val>
                                            <p:strVal val="#ppt_y"/>
                                          </p:val>
                                        </p:tav>
                                      </p:tavLst>
                                    </p:anim>
                                    <p:animEffect transition="in" filter="wipe(right)" prLst="gradientSize: 0.1">
                                      <p:cBhvr>
                                        <p:cTn id="9" dur="1000"/>
                                        <p:tgtEl>
                                          <p:spTgt spid="141"/>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42"/>
                                        </p:tgtEl>
                                        <p:attrNameLst>
                                          <p:attrName>style.visibility</p:attrName>
                                        </p:attrNameLst>
                                      </p:cBhvr>
                                      <p:to>
                                        <p:strVal val="visible"/>
                                      </p:to>
                                    </p:set>
                                    <p:animEffect transition="in" filter="fade">
                                      <p:cBhvr>
                                        <p:cTn id="13" dur="1000"/>
                                        <p:tgtEl>
                                          <p:spTgt spid="142"/>
                                        </p:tgtEl>
                                      </p:cBhvr>
                                    </p:animEffect>
                                    <p:anim calcmode="lin" valueType="num">
                                      <p:cBhvr>
                                        <p:cTn id="14" dur="1000" fill="hold"/>
                                        <p:tgtEl>
                                          <p:spTgt spid="142"/>
                                        </p:tgtEl>
                                        <p:attrNameLst>
                                          <p:attrName>ppt_x</p:attrName>
                                        </p:attrNameLst>
                                      </p:cBhvr>
                                      <p:tavLst>
                                        <p:tav tm="0">
                                          <p:val>
                                            <p:strVal val="#ppt_x"/>
                                          </p:val>
                                        </p:tav>
                                        <p:tav tm="100000">
                                          <p:val>
                                            <p:strVal val="#ppt_x"/>
                                          </p:val>
                                        </p:tav>
                                      </p:tavLst>
                                    </p:anim>
                                    <p:anim calcmode="lin" valueType="num">
                                      <p:cBhvr>
                                        <p:cTn id="15" dur="1000" fill="hold"/>
                                        <p:tgtEl>
                                          <p:spTgt spid="14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44"/>
                                        </p:tgtEl>
                                        <p:attrNameLst>
                                          <p:attrName>style.visibility</p:attrName>
                                        </p:attrNameLst>
                                      </p:cBhvr>
                                      <p:to>
                                        <p:strVal val="visible"/>
                                      </p:to>
                                    </p:set>
                                    <p:animEffect transition="in" filter="fade">
                                      <p:cBhvr>
                                        <p:cTn id="19" dur="1000"/>
                                        <p:tgtEl>
                                          <p:spTgt spid="144"/>
                                        </p:tgtEl>
                                      </p:cBhvr>
                                    </p:animEffect>
                                    <p:anim calcmode="lin" valueType="num">
                                      <p:cBhvr>
                                        <p:cTn id="20" dur="1000" fill="hold"/>
                                        <p:tgtEl>
                                          <p:spTgt spid="144"/>
                                        </p:tgtEl>
                                        <p:attrNameLst>
                                          <p:attrName>ppt_x</p:attrName>
                                        </p:attrNameLst>
                                      </p:cBhvr>
                                      <p:tavLst>
                                        <p:tav tm="0">
                                          <p:val>
                                            <p:strVal val="#ppt_x"/>
                                          </p:val>
                                        </p:tav>
                                        <p:tav tm="100000">
                                          <p:val>
                                            <p:strVal val="#ppt_x"/>
                                          </p:val>
                                        </p:tav>
                                      </p:tavLst>
                                    </p:anim>
                                    <p:anim calcmode="lin" valueType="num">
                                      <p:cBhvr>
                                        <p:cTn id="21" dur="1000" fill="hold"/>
                                        <p:tgtEl>
                                          <p:spTgt spid="1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9" name="组合 15"/>
          <p:cNvGrpSpPr/>
          <p:nvPr/>
        </p:nvGrpSpPr>
        <p:grpSpPr>
          <a:xfrm>
            <a:off x="286385" y="162560"/>
            <a:ext cx="7716520" cy="408305"/>
            <a:chOff x="8158" y="2529"/>
            <a:chExt cx="12152" cy="643"/>
          </a:xfrm>
        </p:grpSpPr>
        <p:sp>
          <p:nvSpPr>
            <p:cNvPr id="1048799" name="矩形 16"/>
            <p:cNvSpPr/>
            <p:nvPr/>
          </p:nvSpPr>
          <p:spPr>
            <a:xfrm>
              <a:off x="8956" y="2565"/>
              <a:ext cx="11354"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00" name="文本框 17"/>
            <p:cNvSpPr txBox="1"/>
            <p:nvPr/>
          </p:nvSpPr>
          <p:spPr>
            <a:xfrm>
              <a:off x="9122" y="2529"/>
              <a:ext cx="10934"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1.3</a:t>
              </a:r>
              <a:r>
                <a:rPr lang="zh-CN" altLang="en-US" sz="2000" b="1" dirty="0">
                  <a:solidFill>
                    <a:schemeClr val="bg1"/>
                  </a:solidFill>
                  <a:latin typeface="微软雅黑" panose="020B0503020204020204" charset="-122"/>
                  <a:ea typeface="微软雅黑" panose="020B0503020204020204" charset="-122"/>
                </a:rPr>
                <a:t>幼儿园消防安全突出风险</a:t>
              </a:r>
            </a:p>
          </p:txBody>
        </p:sp>
        <p:sp>
          <p:nvSpPr>
            <p:cNvPr id="1048801" name="矩形 23"/>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0" name="组合 12"/>
          <p:cNvGrpSpPr/>
          <p:nvPr/>
        </p:nvGrpSpPr>
        <p:grpSpPr>
          <a:xfrm>
            <a:off x="318135" y="803910"/>
            <a:ext cx="9945370" cy="2342209"/>
            <a:chOff x="1358" y="2260"/>
            <a:chExt cx="14964" cy="3812"/>
          </a:xfrm>
        </p:grpSpPr>
        <p:sp>
          <p:nvSpPr>
            <p:cNvPr id="1048802" name="文本框 10"/>
            <p:cNvSpPr txBox="1"/>
            <p:nvPr/>
          </p:nvSpPr>
          <p:spPr>
            <a:xfrm>
              <a:off x="2768" y="3723"/>
              <a:ext cx="9066" cy="550"/>
            </a:xfrm>
            <a:prstGeom prst="rect">
              <a:avLst/>
            </a:prstGeom>
            <a:noFill/>
          </p:spPr>
          <p:txBody>
            <a:bodyPr wrap="square" rtlCol="0" anchor="t">
              <a:spAutoFit/>
            </a:bodyPr>
            <a:lstStyle/>
            <a:p>
              <a:pPr>
                <a:lnSpc>
                  <a:spcPct val="120000"/>
                </a:lnSpc>
              </a:pPr>
              <a:endParaRPr lang="zh-CN" altLang="en-US" sz="1400" dirty="0">
                <a:latin typeface="微软雅黑" panose="020B0503020204020204" charset="-122"/>
                <a:ea typeface="微软雅黑" panose="020B0503020204020204" charset="-122"/>
                <a:sym typeface="+mn-ea"/>
              </a:endParaRPr>
            </a:p>
          </p:txBody>
        </p:sp>
        <p:sp>
          <p:nvSpPr>
            <p:cNvPr id="1048803" name="圆角矩形 19"/>
            <p:cNvSpPr/>
            <p:nvPr/>
          </p:nvSpPr>
          <p:spPr>
            <a:xfrm>
              <a:off x="2623" y="2747"/>
              <a:ext cx="13699" cy="3325"/>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230000"/>
                </a:lnSpc>
              </a:pPr>
              <a:r>
                <a:rPr lang="zh-CN" altLang="en-US" dirty="0">
                  <a:solidFill>
                    <a:schemeClr val="tx1"/>
                  </a:solidFill>
                  <a:latin typeface="微软雅黑" panose="020B0503020204020204" charset="-122"/>
                  <a:ea typeface="微软雅黑" panose="020B0503020204020204" charset="-122"/>
                  <a:cs typeface="+mn-ea"/>
                  <a:sym typeface="+mn-lt"/>
                </a:rPr>
                <a:t>孩子们的好奇心和探索欲望可能驱使他们玩火，这非常危险。</a:t>
              </a:r>
            </a:p>
            <a:p>
              <a:pPr algn="l">
                <a:lnSpc>
                  <a:spcPct val="230000"/>
                </a:lnSpc>
              </a:pPr>
              <a:r>
                <a:rPr lang="zh-CN" altLang="en-US" dirty="0">
                  <a:solidFill>
                    <a:schemeClr val="tx1"/>
                  </a:solidFill>
                  <a:latin typeface="微软雅黑" panose="020B0503020204020204" charset="-122"/>
                  <a:ea typeface="微软雅黑" panose="020B0503020204020204" charset="-122"/>
                  <a:cs typeface="+mn-ea"/>
                  <a:sym typeface="+mn-lt"/>
                </a:rPr>
                <a:t>应教育孩子们火源的危险性，并远离电器设备。</a:t>
              </a:r>
            </a:p>
            <a:p>
              <a:pPr algn="l"/>
              <a:endParaRPr lang="zh-CN" altLang="en-US" dirty="0">
                <a:solidFill>
                  <a:schemeClr val="tx1"/>
                </a:solidFill>
                <a:latin typeface="微软雅黑" panose="020B0503020204020204" charset="-122"/>
                <a:ea typeface="微软雅黑" panose="020B0503020204020204" charset="-122"/>
                <a:cs typeface="+mn-ea"/>
                <a:sym typeface="+mn-lt"/>
              </a:endParaRPr>
            </a:p>
          </p:txBody>
        </p:sp>
        <p:grpSp>
          <p:nvGrpSpPr>
            <p:cNvPr id="151" name="组合 14"/>
            <p:cNvGrpSpPr/>
            <p:nvPr/>
          </p:nvGrpSpPr>
          <p:grpSpPr>
            <a:xfrm>
              <a:off x="1358" y="2260"/>
              <a:ext cx="8512" cy="985"/>
              <a:chOff x="514" y="2454"/>
              <a:chExt cx="8512" cy="985"/>
            </a:xfrm>
          </p:grpSpPr>
          <p:sp>
            <p:nvSpPr>
              <p:cNvPr id="1048804" name="圆角矩形 3"/>
              <p:cNvSpPr/>
              <p:nvPr/>
            </p:nvSpPr>
            <p:spPr>
              <a:xfrm>
                <a:off x="2010" y="2605"/>
                <a:ext cx="7016" cy="71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05" name="泪滴形 4"/>
              <p:cNvSpPr/>
              <p:nvPr/>
            </p:nvSpPr>
            <p:spPr>
              <a:xfrm rot="8100000">
                <a:off x="1342" y="2454"/>
                <a:ext cx="985" cy="985"/>
              </a:xfrm>
              <a:prstGeom prst="teardrop">
                <a:avLst>
                  <a:gd name="adj" fmla="val 14460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06" name="文本框 5"/>
              <p:cNvSpPr txBox="1"/>
              <p:nvPr/>
            </p:nvSpPr>
            <p:spPr>
              <a:xfrm>
                <a:off x="1293" y="2486"/>
                <a:ext cx="1081" cy="950"/>
              </a:xfrm>
              <a:prstGeom prst="rect">
                <a:avLst/>
              </a:prstGeom>
              <a:noFill/>
            </p:spPr>
            <p:txBody>
              <a:bodyPr wrap="square" rtlCol="0">
                <a:spAutoFit/>
              </a:bodyPr>
              <a:lstStyle/>
              <a:p>
                <a:r>
                  <a:rPr lang="en-US" altLang="zh-CN" sz="3200" b="1">
                    <a:solidFill>
                      <a:schemeClr val="bg1"/>
                    </a:solidFill>
                    <a:latin typeface="汉仪大宋简" panose="02010609000101010101" charset="-122"/>
                    <a:ea typeface="汉仪大宋简" panose="02010609000101010101" charset="-122"/>
                  </a:rPr>
                  <a:t>03</a:t>
                </a:r>
              </a:p>
            </p:txBody>
          </p:sp>
          <p:sp>
            <p:nvSpPr>
              <p:cNvPr id="1048807" name="文本框 18"/>
              <p:cNvSpPr txBox="1"/>
              <p:nvPr/>
            </p:nvSpPr>
            <p:spPr>
              <a:xfrm>
                <a:off x="514" y="2577"/>
                <a:ext cx="6338" cy="800"/>
              </a:xfrm>
              <a:prstGeom prst="rect">
                <a:avLst/>
              </a:prstGeom>
              <a:noFill/>
            </p:spPr>
            <p:txBody>
              <a:bodyPr wrap="square" rtlCol="0">
                <a:spAutoFit/>
              </a:bodyPr>
              <a:lstStyle/>
              <a:p>
                <a:pPr algn="ctr">
                  <a:lnSpc>
                    <a:spcPct val="130000"/>
                  </a:lnSpc>
                </a:pPr>
                <a:r>
                  <a:rPr lang="zh-CN" altLang="en-US" sz="2000" b="1" dirty="0">
                    <a:solidFill>
                      <a:schemeClr val="bg1"/>
                    </a:solidFill>
                    <a:latin typeface="微软雅黑" panose="020B0503020204020204" charset="-122"/>
                    <a:ea typeface="微软雅黑" panose="020B0503020204020204" charset="-122"/>
                    <a:cs typeface="+mn-ea"/>
                    <a:sym typeface="+mn-lt"/>
                  </a:rPr>
                  <a:t>孩子们玩火</a:t>
                </a:r>
                <a:endParaRPr lang="zh-CN" altLang="zh-CN" sz="2000" b="1" dirty="0">
                  <a:solidFill>
                    <a:schemeClr val="bg1"/>
                  </a:solidFill>
                  <a:latin typeface="思源黑体 CN Bold" panose="020B0800000000000000" pitchFamily="34" charset="-122"/>
                  <a:ea typeface="思源黑体 CN Bold" panose="020B0800000000000000" pitchFamily="34" charset="-122"/>
                </a:endParaRPr>
              </a:p>
            </p:txBody>
          </p:sp>
        </p:grpSp>
      </p:grpSp>
      <p:grpSp>
        <p:nvGrpSpPr>
          <p:cNvPr id="152" name="组合 6"/>
          <p:cNvGrpSpPr/>
          <p:nvPr/>
        </p:nvGrpSpPr>
        <p:grpSpPr>
          <a:xfrm>
            <a:off x="919371" y="3224212"/>
            <a:ext cx="10700558" cy="3275330"/>
            <a:chOff x="2320" y="2529"/>
            <a:chExt cx="9642" cy="5158"/>
          </a:xfrm>
        </p:grpSpPr>
        <p:sp>
          <p:nvSpPr>
            <p:cNvPr id="1048808" name="文本框 7"/>
            <p:cNvSpPr txBox="1"/>
            <p:nvPr/>
          </p:nvSpPr>
          <p:spPr>
            <a:xfrm>
              <a:off x="2854" y="3772"/>
              <a:ext cx="9108" cy="3632"/>
            </a:xfrm>
            <a:prstGeom prst="rect">
              <a:avLst/>
            </a:prstGeom>
            <a:noFill/>
          </p:spPr>
          <p:txBody>
            <a:bodyPr wrap="square" rtlCol="0" anchor="t">
              <a:spAutoFit/>
            </a:bodyPr>
            <a:lstStyle/>
            <a:p>
              <a:pPr>
                <a:lnSpc>
                  <a:spcPct val="160000"/>
                </a:lnSpc>
              </a:pPr>
              <a:r>
                <a:rPr lang="zh-CN" altLang="en-US" dirty="0">
                  <a:solidFill>
                    <a:schemeClr val="tx1"/>
                  </a:solidFill>
                  <a:latin typeface="微软雅黑" panose="020B0503020204020204" charset="-122"/>
                  <a:ea typeface="微软雅黑" panose="020B0503020204020204" charset="-122"/>
                  <a:sym typeface="+mn-ea"/>
                </a:rPr>
                <a:t>幼儿园主要负责人消防安全意识不强，逐级消防安全责任制不健全、不落实。</a:t>
              </a:r>
            </a:p>
            <a:p>
              <a:pPr>
                <a:lnSpc>
                  <a:spcPct val="160000"/>
                </a:lnSpc>
              </a:pPr>
              <a:r>
                <a:rPr lang="zh-CN" altLang="en-US" dirty="0">
                  <a:solidFill>
                    <a:schemeClr val="tx1"/>
                  </a:solidFill>
                  <a:latin typeface="微软雅黑" panose="020B0503020204020204" charset="-122"/>
                  <a:ea typeface="微软雅黑" panose="020B0503020204020204" charset="-122"/>
                  <a:sym typeface="+mn-ea"/>
                </a:rPr>
                <a:t>消防设施器材未定期维护保养，损坏后未及时维修恢复。</a:t>
              </a:r>
            </a:p>
            <a:p>
              <a:pPr>
                <a:lnSpc>
                  <a:spcPct val="160000"/>
                </a:lnSpc>
              </a:pPr>
              <a:r>
                <a:rPr lang="zh-CN" altLang="en-US" dirty="0">
                  <a:solidFill>
                    <a:schemeClr val="tx1"/>
                  </a:solidFill>
                  <a:latin typeface="微软雅黑" panose="020B0503020204020204" charset="-122"/>
                  <a:ea typeface="微软雅黑" panose="020B0503020204020204" charset="-122"/>
                  <a:sym typeface="+mn-ea"/>
                </a:rPr>
                <a:t>日常防火巡查检查不到位，夜间值班与防火巡查未有效结合。</a:t>
              </a:r>
            </a:p>
            <a:p>
              <a:pPr>
                <a:lnSpc>
                  <a:spcPct val="160000"/>
                </a:lnSpc>
              </a:pPr>
              <a:r>
                <a:rPr lang="zh-CN" altLang="en-US" dirty="0">
                  <a:solidFill>
                    <a:schemeClr val="tx1"/>
                  </a:solidFill>
                  <a:latin typeface="微软雅黑" panose="020B0503020204020204" charset="-122"/>
                  <a:ea typeface="微软雅黑" panose="020B0503020204020204" charset="-122"/>
                  <a:sym typeface="+mn-ea"/>
                </a:rPr>
                <a:t>消防控制室值班人员未持证上岗，不熟悉应急处置程序。</a:t>
              </a:r>
            </a:p>
            <a:p>
              <a:pPr>
                <a:lnSpc>
                  <a:spcPct val="160000"/>
                </a:lnSpc>
              </a:pPr>
              <a:r>
                <a:rPr lang="zh-CN" altLang="en-US" dirty="0">
                  <a:solidFill>
                    <a:schemeClr val="tx1"/>
                  </a:solidFill>
                  <a:latin typeface="微软雅黑" panose="020B0503020204020204" charset="-122"/>
                  <a:ea typeface="微软雅黑" panose="020B0503020204020204" charset="-122"/>
                  <a:sym typeface="+mn-ea"/>
                </a:rPr>
                <a:t>未制定灭火和应急疏散预案，未建立微型消防站等力量，不能及时有效处置初起火灾</a:t>
              </a:r>
              <a:r>
                <a:rPr lang="zh-CN" altLang="en-US" dirty="0">
                  <a:latin typeface="微软雅黑" panose="020B0503020204020204" charset="-122"/>
                  <a:ea typeface="微软雅黑" panose="020B0503020204020204" charset="-122"/>
                  <a:sym typeface="+mn-ea"/>
                </a:rPr>
                <a:t>。</a:t>
              </a:r>
            </a:p>
          </p:txBody>
        </p:sp>
        <p:sp>
          <p:nvSpPr>
            <p:cNvPr id="1048809" name="圆角矩形 8"/>
            <p:cNvSpPr/>
            <p:nvPr/>
          </p:nvSpPr>
          <p:spPr>
            <a:xfrm>
              <a:off x="2623" y="3260"/>
              <a:ext cx="8376" cy="4427"/>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3" name="组合 9"/>
            <p:cNvGrpSpPr/>
            <p:nvPr/>
          </p:nvGrpSpPr>
          <p:grpSpPr>
            <a:xfrm>
              <a:off x="2320" y="2529"/>
              <a:ext cx="5438" cy="1164"/>
              <a:chOff x="1476" y="2723"/>
              <a:chExt cx="5438" cy="1164"/>
            </a:xfrm>
          </p:grpSpPr>
          <p:sp>
            <p:nvSpPr>
              <p:cNvPr id="1048810" name="圆角矩形 11"/>
              <p:cNvSpPr/>
              <p:nvPr/>
            </p:nvSpPr>
            <p:spPr>
              <a:xfrm>
                <a:off x="2010" y="3061"/>
                <a:ext cx="4604" cy="71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11" name="泪滴形 13"/>
              <p:cNvSpPr/>
              <p:nvPr/>
            </p:nvSpPr>
            <p:spPr>
              <a:xfrm rot="8100000">
                <a:off x="1476" y="2723"/>
                <a:ext cx="694" cy="1164"/>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12" name="文本框 20"/>
              <p:cNvSpPr txBox="1"/>
              <p:nvPr/>
            </p:nvSpPr>
            <p:spPr>
              <a:xfrm>
                <a:off x="1513" y="2914"/>
                <a:ext cx="1081" cy="919"/>
              </a:xfrm>
              <a:prstGeom prst="rect">
                <a:avLst/>
              </a:prstGeom>
              <a:noFill/>
            </p:spPr>
            <p:txBody>
              <a:bodyPr wrap="square" rtlCol="0">
                <a:spAutoFit/>
              </a:bodyPr>
              <a:lstStyle/>
              <a:p>
                <a:r>
                  <a:rPr lang="en-US" altLang="zh-CN" sz="3200" b="1" dirty="0">
                    <a:solidFill>
                      <a:schemeClr val="bg1"/>
                    </a:solidFill>
                    <a:latin typeface="汉仪大宋简" panose="02010609000101010101" charset="-122"/>
                    <a:ea typeface="汉仪大宋简" panose="02010609000101010101" charset="-122"/>
                  </a:rPr>
                  <a:t>04</a:t>
                </a:r>
              </a:p>
            </p:txBody>
          </p:sp>
          <p:sp>
            <p:nvSpPr>
              <p:cNvPr id="1048813" name="文本框 21"/>
              <p:cNvSpPr txBox="1"/>
              <p:nvPr/>
            </p:nvSpPr>
            <p:spPr>
              <a:xfrm>
                <a:off x="2239" y="3156"/>
                <a:ext cx="4675" cy="628"/>
              </a:xfrm>
              <a:prstGeom prst="rect">
                <a:avLst/>
              </a:prstGeom>
              <a:noFill/>
            </p:spPr>
            <p:txBody>
              <a:bodyPr wrap="square" rtlCol="0">
                <a:spAutoFit/>
              </a:bodyPr>
              <a:lstStyle/>
              <a:p>
                <a:r>
                  <a:rPr lang="zh-CN" altLang="en-US" sz="2000" dirty="0">
                    <a:solidFill>
                      <a:schemeClr val="bg1"/>
                    </a:solidFill>
                    <a:latin typeface="思源黑体 CN Bold" panose="020B0800000000000000" pitchFamily="34" charset="-122"/>
                    <a:ea typeface="思源黑体 CN Bold" panose="020B0800000000000000" pitchFamily="34" charset="-122"/>
                  </a:rPr>
                  <a:t>日常消防安全管理突出风险</a:t>
                </a: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149"/>
                                        </p:tgtEl>
                                        <p:attrNameLst>
                                          <p:attrName>style.visibility</p:attrName>
                                        </p:attrNameLst>
                                      </p:cBhvr>
                                      <p:to>
                                        <p:strVal val="visible"/>
                                      </p:to>
                                    </p:set>
                                    <p:anim calcmode="lin" valueType="num">
                                      <p:cBhvr>
                                        <p:cTn id="7" dur="1000" fill="hold"/>
                                        <p:tgtEl>
                                          <p:spTgt spid="149"/>
                                        </p:tgtEl>
                                        <p:attrNameLst>
                                          <p:attrName>ppt_x</p:attrName>
                                        </p:attrNameLst>
                                      </p:cBhvr>
                                      <p:tavLst>
                                        <p:tav tm="0">
                                          <p:val>
                                            <p:strVal val="#ppt_x-.2"/>
                                          </p:val>
                                        </p:tav>
                                        <p:tav tm="100000">
                                          <p:val>
                                            <p:strVal val="#ppt_x"/>
                                          </p:val>
                                        </p:tav>
                                      </p:tavLst>
                                    </p:anim>
                                    <p:anim calcmode="lin" valueType="num">
                                      <p:cBhvr>
                                        <p:cTn id="8" dur="1000" fill="hold"/>
                                        <p:tgtEl>
                                          <p:spTgt spid="149"/>
                                        </p:tgtEl>
                                        <p:attrNameLst>
                                          <p:attrName>ppt_y</p:attrName>
                                        </p:attrNameLst>
                                      </p:cBhvr>
                                      <p:tavLst>
                                        <p:tav tm="0">
                                          <p:val>
                                            <p:strVal val="#ppt_y"/>
                                          </p:val>
                                        </p:tav>
                                        <p:tav tm="100000">
                                          <p:val>
                                            <p:strVal val="#ppt_y"/>
                                          </p:val>
                                        </p:tav>
                                      </p:tavLst>
                                    </p:anim>
                                    <p:animEffect transition="in" filter="wipe(right)" prLst="gradientSize: 0.1">
                                      <p:cBhvr>
                                        <p:cTn id="9" dur="1000"/>
                                        <p:tgtEl>
                                          <p:spTgt spid="149"/>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50"/>
                                        </p:tgtEl>
                                        <p:attrNameLst>
                                          <p:attrName>style.visibility</p:attrName>
                                        </p:attrNameLst>
                                      </p:cBhvr>
                                      <p:to>
                                        <p:strVal val="visible"/>
                                      </p:to>
                                    </p:set>
                                    <p:animEffect transition="in" filter="fade">
                                      <p:cBhvr>
                                        <p:cTn id="13" dur="1000"/>
                                        <p:tgtEl>
                                          <p:spTgt spid="150"/>
                                        </p:tgtEl>
                                      </p:cBhvr>
                                    </p:animEffect>
                                    <p:anim calcmode="lin" valueType="num">
                                      <p:cBhvr>
                                        <p:cTn id="14" dur="1000" fill="hold"/>
                                        <p:tgtEl>
                                          <p:spTgt spid="150"/>
                                        </p:tgtEl>
                                        <p:attrNameLst>
                                          <p:attrName>ppt_x</p:attrName>
                                        </p:attrNameLst>
                                      </p:cBhvr>
                                      <p:tavLst>
                                        <p:tav tm="0">
                                          <p:val>
                                            <p:strVal val="#ppt_x"/>
                                          </p:val>
                                        </p:tav>
                                        <p:tav tm="100000">
                                          <p:val>
                                            <p:strVal val="#ppt_x"/>
                                          </p:val>
                                        </p:tav>
                                      </p:tavLst>
                                    </p:anim>
                                    <p:anim calcmode="lin" valueType="num">
                                      <p:cBhvr>
                                        <p:cTn id="15" dur="1000" fill="hold"/>
                                        <p:tgtEl>
                                          <p:spTgt spid="15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52"/>
                                        </p:tgtEl>
                                        <p:attrNameLst>
                                          <p:attrName>style.visibility</p:attrName>
                                        </p:attrNameLst>
                                      </p:cBhvr>
                                      <p:to>
                                        <p:strVal val="visible"/>
                                      </p:to>
                                    </p:set>
                                    <p:animEffect transition="in" filter="fade">
                                      <p:cBhvr>
                                        <p:cTn id="19" dur="1000"/>
                                        <p:tgtEl>
                                          <p:spTgt spid="152"/>
                                        </p:tgtEl>
                                      </p:cBhvr>
                                    </p:animEffect>
                                    <p:anim calcmode="lin" valueType="num">
                                      <p:cBhvr>
                                        <p:cTn id="20" dur="1000" fill="hold"/>
                                        <p:tgtEl>
                                          <p:spTgt spid="152"/>
                                        </p:tgtEl>
                                        <p:attrNameLst>
                                          <p:attrName>ppt_x</p:attrName>
                                        </p:attrNameLst>
                                      </p:cBhvr>
                                      <p:tavLst>
                                        <p:tav tm="0">
                                          <p:val>
                                            <p:strVal val="#ppt_x"/>
                                          </p:val>
                                        </p:tav>
                                        <p:tav tm="100000">
                                          <p:val>
                                            <p:strVal val="#ppt_x"/>
                                          </p:val>
                                        </p:tav>
                                      </p:tavLst>
                                    </p:anim>
                                    <p:anim calcmode="lin" valueType="num">
                                      <p:cBhvr>
                                        <p:cTn id="21" dur="1000" fill="hold"/>
                                        <p:tgtEl>
                                          <p:spTgt spid="1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66" name="图片 1" descr="ecfaa028424df3d36b3046a659eb9d27"/>
          <p:cNvPicPr>
            <a:picLocks noChangeAspect="1"/>
          </p:cNvPicPr>
          <p:nvPr/>
        </p:nvPicPr>
        <p:blipFill>
          <a:blip r:embed="rId2"/>
          <a:stretch>
            <a:fillRect/>
          </a:stretch>
        </p:blipFill>
        <p:spPr>
          <a:xfrm>
            <a:off x="2457450" y="0"/>
            <a:ext cx="9734550" cy="5861050"/>
          </a:xfrm>
          <a:prstGeom prst="rect">
            <a:avLst/>
          </a:prstGeom>
        </p:spPr>
      </p:pic>
      <p:grpSp>
        <p:nvGrpSpPr>
          <p:cNvPr id="155" name="组合 15"/>
          <p:cNvGrpSpPr/>
          <p:nvPr/>
        </p:nvGrpSpPr>
        <p:grpSpPr>
          <a:xfrm>
            <a:off x="286385" y="162560"/>
            <a:ext cx="7716520" cy="408305"/>
            <a:chOff x="8158" y="2529"/>
            <a:chExt cx="12152" cy="643"/>
          </a:xfrm>
        </p:grpSpPr>
        <p:sp>
          <p:nvSpPr>
            <p:cNvPr id="1048814" name="矩形 16"/>
            <p:cNvSpPr/>
            <p:nvPr/>
          </p:nvSpPr>
          <p:spPr>
            <a:xfrm>
              <a:off x="8956" y="2565"/>
              <a:ext cx="11354"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15" name="文本框 17"/>
            <p:cNvSpPr txBox="1"/>
            <p:nvPr/>
          </p:nvSpPr>
          <p:spPr>
            <a:xfrm>
              <a:off x="9122" y="2529"/>
              <a:ext cx="10934"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1.3</a:t>
              </a:r>
              <a:r>
                <a:rPr lang="zh-CN" altLang="en-US" sz="2000" b="1" dirty="0">
                  <a:solidFill>
                    <a:schemeClr val="bg1"/>
                  </a:solidFill>
                  <a:latin typeface="微软雅黑" panose="020B0503020204020204" charset="-122"/>
                  <a:ea typeface="微软雅黑" panose="020B0503020204020204" charset="-122"/>
                </a:rPr>
                <a:t>幼儿园消防安全突出风险</a:t>
              </a:r>
            </a:p>
          </p:txBody>
        </p:sp>
        <p:sp>
          <p:nvSpPr>
            <p:cNvPr id="1048816" name="矩形 23"/>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泪滴形 4"/>
          <p:cNvSpPr/>
          <p:nvPr/>
        </p:nvSpPr>
        <p:spPr>
          <a:xfrm rot="8100000">
            <a:off x="628015" y="1178560"/>
            <a:ext cx="707390" cy="786130"/>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56" name="组合 12"/>
          <p:cNvGrpSpPr/>
          <p:nvPr/>
        </p:nvGrpSpPr>
        <p:grpSpPr>
          <a:xfrm>
            <a:off x="674755" y="1243175"/>
            <a:ext cx="6917551" cy="4749818"/>
            <a:chOff x="2123" y="2972"/>
            <a:chExt cx="10548" cy="6012"/>
          </a:xfrm>
        </p:grpSpPr>
        <p:sp>
          <p:nvSpPr>
            <p:cNvPr id="1048817" name="文本框 10"/>
            <p:cNvSpPr txBox="1"/>
            <p:nvPr/>
          </p:nvSpPr>
          <p:spPr>
            <a:xfrm>
              <a:off x="2768" y="3723"/>
              <a:ext cx="9066" cy="422"/>
            </a:xfrm>
            <a:prstGeom prst="rect">
              <a:avLst/>
            </a:prstGeom>
            <a:noFill/>
          </p:spPr>
          <p:txBody>
            <a:bodyPr wrap="square" rtlCol="0" anchor="t">
              <a:spAutoFit/>
            </a:bodyPr>
            <a:lstStyle/>
            <a:p>
              <a:pPr>
                <a:lnSpc>
                  <a:spcPct val="120000"/>
                </a:lnSpc>
              </a:pPr>
              <a:endParaRPr lang="zh-CN" altLang="en-US" sz="1400" dirty="0">
                <a:latin typeface="微软雅黑" panose="020B0503020204020204" charset="-122"/>
                <a:ea typeface="微软雅黑" panose="020B0503020204020204" charset="-122"/>
                <a:sym typeface="+mn-ea"/>
              </a:endParaRPr>
            </a:p>
          </p:txBody>
        </p:sp>
        <p:sp>
          <p:nvSpPr>
            <p:cNvPr id="1048818" name="圆角矩形 19"/>
            <p:cNvSpPr/>
            <p:nvPr/>
          </p:nvSpPr>
          <p:spPr>
            <a:xfrm>
              <a:off x="2590" y="3442"/>
              <a:ext cx="9963" cy="5542"/>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gn="l">
                <a:lnSpc>
                  <a:spcPct val="150000"/>
                </a:lnSpc>
              </a:pPr>
              <a:r>
                <a:rPr lang="zh-CN" altLang="en-US" sz="2000" dirty="0">
                  <a:solidFill>
                    <a:schemeClr val="tx1"/>
                  </a:solidFill>
                  <a:latin typeface="微软雅黑" panose="020B0503020204020204" charset="-122"/>
                  <a:ea typeface="微软雅黑" panose="020B0503020204020204" charset="-122"/>
                  <a:sym typeface="+mn-ea"/>
                </a:rPr>
                <a:t>教育部门和幼儿园未认真组织开展消防</a:t>
              </a:r>
              <a:r>
                <a:rPr lang="zh-CN" altLang="en-US" sz="2000" b="1" dirty="0">
                  <a:solidFill>
                    <a:schemeClr val="tx1"/>
                  </a:solidFill>
                  <a:latin typeface="微软雅黑" panose="020B0503020204020204" charset="-122"/>
                  <a:ea typeface="微软雅黑" panose="020B0503020204020204" charset="-122"/>
                  <a:sym typeface="+mn-ea"/>
                </a:rPr>
                <a:t>宣传进课堂</a:t>
              </a:r>
              <a:r>
                <a:rPr lang="zh-CN" altLang="en-US" sz="2000" dirty="0">
                  <a:solidFill>
                    <a:schemeClr val="tx1"/>
                  </a:solidFill>
                  <a:latin typeface="微软雅黑" panose="020B0503020204020204" charset="-122"/>
                  <a:ea typeface="微软雅黑" panose="020B0503020204020204" charset="-122"/>
                  <a:sym typeface="+mn-ea"/>
                </a:rPr>
                <a:t>，未将消防安全教育</a:t>
              </a:r>
              <a:r>
                <a:rPr lang="zh-CN" altLang="en-US" sz="2000" b="1" dirty="0">
                  <a:solidFill>
                    <a:schemeClr val="tx1"/>
                  </a:solidFill>
                  <a:latin typeface="微软雅黑" panose="020B0503020204020204" charset="-122"/>
                  <a:ea typeface="微软雅黑" panose="020B0503020204020204" charset="-122"/>
                  <a:sym typeface="+mn-ea"/>
                </a:rPr>
                <a:t>纳入教学计划</a:t>
              </a:r>
              <a:r>
                <a:rPr lang="zh-CN" altLang="en-US" sz="2000" dirty="0">
                  <a:solidFill>
                    <a:schemeClr val="tx1"/>
                  </a:solidFill>
                  <a:latin typeface="微软雅黑" panose="020B0503020204020204" charset="-122"/>
                  <a:ea typeface="微软雅黑" panose="020B0503020204020204" charset="-122"/>
                  <a:sym typeface="+mn-ea"/>
                </a:rPr>
                <a:t>；</a:t>
              </a:r>
            </a:p>
            <a:p>
              <a:pPr indent="457200" algn="l">
                <a:lnSpc>
                  <a:spcPct val="150000"/>
                </a:lnSpc>
              </a:pPr>
              <a:r>
                <a:rPr lang="zh-CN" altLang="en-US" sz="2000" dirty="0">
                  <a:solidFill>
                    <a:schemeClr val="tx1"/>
                  </a:solidFill>
                  <a:latin typeface="微软雅黑" panose="020B0503020204020204" charset="-122"/>
                  <a:ea typeface="微软雅黑" panose="020B0503020204020204" charset="-122"/>
                  <a:sym typeface="+mn-ea"/>
                </a:rPr>
                <a:t>未达到幼儿园消防安全教育有教材、有师资、有课时、有场地</a:t>
              </a:r>
              <a:r>
                <a:rPr lang="zh-CN" altLang="en-US" sz="2000" b="1" dirty="0">
                  <a:solidFill>
                    <a:schemeClr val="tx1"/>
                  </a:solidFill>
                  <a:latin typeface="微软雅黑" panose="020B0503020204020204" charset="-122"/>
                  <a:ea typeface="微软雅黑" panose="020B0503020204020204" charset="-122"/>
                  <a:sym typeface="+mn-ea"/>
                </a:rPr>
                <a:t>“四有”要求</a:t>
              </a:r>
              <a:r>
                <a:rPr lang="zh-CN" altLang="en-US" sz="2000" dirty="0">
                  <a:solidFill>
                    <a:schemeClr val="tx1"/>
                  </a:solidFill>
                  <a:latin typeface="微软雅黑" panose="020B0503020204020204" charset="-122"/>
                  <a:ea typeface="微软雅黑" panose="020B0503020204020204" charset="-122"/>
                  <a:sym typeface="+mn-ea"/>
                </a:rPr>
                <a:t>；</a:t>
              </a:r>
            </a:p>
            <a:p>
              <a:pPr indent="457200" algn="l">
                <a:lnSpc>
                  <a:spcPct val="150000"/>
                </a:lnSpc>
              </a:pPr>
              <a:r>
                <a:rPr lang="zh-CN" altLang="en-US" sz="2000" dirty="0">
                  <a:solidFill>
                    <a:schemeClr val="tx1"/>
                  </a:solidFill>
                  <a:latin typeface="微软雅黑" panose="020B0503020204020204" charset="-122"/>
                  <a:ea typeface="微软雅黑" panose="020B0503020204020204" charset="-122"/>
                  <a:sym typeface="+mn-ea"/>
                </a:rPr>
                <a:t>未定期组织开展</a:t>
              </a:r>
              <a:r>
                <a:rPr lang="zh-CN" altLang="en-US" sz="2000" b="1" dirty="0">
                  <a:solidFill>
                    <a:schemeClr val="tx1"/>
                  </a:solidFill>
                  <a:latin typeface="微软雅黑" panose="020B0503020204020204" charset="-122"/>
                  <a:ea typeface="微软雅黑" panose="020B0503020204020204" charset="-122"/>
                  <a:sym typeface="+mn-ea"/>
                </a:rPr>
                <a:t>应急疏散演练</a:t>
              </a:r>
              <a:r>
                <a:rPr lang="zh-CN" altLang="en-US" sz="2000" dirty="0">
                  <a:solidFill>
                    <a:schemeClr val="tx1"/>
                  </a:solidFill>
                  <a:latin typeface="微软雅黑" panose="020B0503020204020204" charset="-122"/>
                  <a:ea typeface="微软雅黑" panose="020B0503020204020204" charset="-122"/>
                  <a:sym typeface="+mn-ea"/>
                </a:rPr>
                <a:t>；</a:t>
              </a:r>
            </a:p>
            <a:p>
              <a:pPr indent="457200" algn="l">
                <a:lnSpc>
                  <a:spcPct val="150000"/>
                </a:lnSpc>
              </a:pPr>
              <a:r>
                <a:rPr lang="zh-CN" altLang="en-US" sz="2000" dirty="0">
                  <a:solidFill>
                    <a:schemeClr val="tx1"/>
                  </a:solidFill>
                  <a:latin typeface="微软雅黑" panose="020B0503020204020204" charset="-122"/>
                  <a:ea typeface="微软雅黑" panose="020B0503020204020204" charset="-122"/>
                  <a:sym typeface="+mn-ea"/>
                </a:rPr>
                <a:t>对学生消防安全常识宣传和火灾警示教育不到位，造成学生不了解幼儿园及校内各区域的火灾危险性，不会报警、</a:t>
              </a:r>
              <a:r>
                <a:rPr lang="zh-CN" altLang="zh-CN" sz="2000" dirty="0">
                  <a:solidFill>
                    <a:schemeClr val="tx1"/>
                  </a:solidFill>
                  <a:latin typeface="微软雅黑" panose="020B0503020204020204" charset="-122"/>
                  <a:ea typeface="微软雅黑" panose="020B0503020204020204" charset="-122"/>
                  <a:sym typeface="+mn-ea"/>
                </a:rPr>
                <a:t>不会灭火、</a:t>
              </a:r>
              <a:r>
                <a:rPr lang="zh-CN" altLang="en-US" sz="2000" dirty="0">
                  <a:solidFill>
                    <a:schemeClr val="tx1"/>
                  </a:solidFill>
                  <a:latin typeface="微软雅黑" panose="020B0503020204020204" charset="-122"/>
                  <a:ea typeface="微软雅黑" panose="020B0503020204020204" charset="-122"/>
                  <a:sym typeface="+mn-ea"/>
                </a:rPr>
                <a:t>不会逃生（</a:t>
              </a:r>
              <a:r>
                <a:rPr lang="zh-CN" altLang="zh-CN" sz="2000" b="1" dirty="0">
                  <a:solidFill>
                    <a:schemeClr val="tx1"/>
                  </a:solidFill>
                  <a:latin typeface="微软雅黑" panose="020B0503020204020204" charset="-122"/>
                  <a:ea typeface="微软雅黑" panose="020B0503020204020204" charset="-122"/>
                  <a:sym typeface="+mn-ea"/>
                </a:rPr>
                <a:t>一懂三会</a:t>
              </a:r>
              <a:r>
                <a:rPr lang="zh-CN" altLang="en-US" sz="2000" dirty="0">
                  <a:solidFill>
                    <a:schemeClr val="tx1"/>
                  </a:solidFill>
                  <a:latin typeface="微软雅黑" panose="020B0503020204020204" charset="-122"/>
                  <a:ea typeface="微软雅黑" panose="020B0503020204020204" charset="-122"/>
                  <a:sym typeface="+mn-ea"/>
                </a:rPr>
                <a:t>）。</a:t>
              </a:r>
            </a:p>
          </p:txBody>
        </p:sp>
        <p:grpSp>
          <p:nvGrpSpPr>
            <p:cNvPr id="157" name="组合 14"/>
            <p:cNvGrpSpPr/>
            <p:nvPr/>
          </p:nvGrpSpPr>
          <p:grpSpPr>
            <a:xfrm>
              <a:off x="2123" y="2972"/>
              <a:ext cx="10548" cy="897"/>
              <a:chOff x="1279" y="3166"/>
              <a:chExt cx="10548" cy="897"/>
            </a:xfrm>
          </p:grpSpPr>
          <p:sp>
            <p:nvSpPr>
              <p:cNvPr id="1048819" name="圆角矩形 3"/>
              <p:cNvSpPr/>
              <p:nvPr/>
            </p:nvSpPr>
            <p:spPr>
              <a:xfrm>
                <a:off x="1924" y="3206"/>
                <a:ext cx="6406" cy="85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21" name="文本框 5"/>
              <p:cNvSpPr txBox="1"/>
              <p:nvPr/>
            </p:nvSpPr>
            <p:spPr>
              <a:xfrm>
                <a:off x="1279" y="3166"/>
                <a:ext cx="1064" cy="897"/>
              </a:xfrm>
              <a:prstGeom prst="rect">
                <a:avLst/>
              </a:prstGeom>
              <a:noFill/>
            </p:spPr>
            <p:txBody>
              <a:bodyPr wrap="square" rtlCol="0">
                <a:noAutofit/>
              </a:bodyPr>
              <a:lstStyle/>
              <a:p>
                <a:r>
                  <a:rPr lang="en-US" altLang="zh-CN" sz="3200" b="1" dirty="0">
                    <a:solidFill>
                      <a:schemeClr val="bg1"/>
                    </a:solidFill>
                    <a:latin typeface="汉仪大宋简" panose="02010609000101010101" charset="-122"/>
                    <a:ea typeface="汉仪大宋简" panose="02010609000101010101" charset="-122"/>
                  </a:rPr>
                  <a:t>05</a:t>
                </a:r>
              </a:p>
            </p:txBody>
          </p:sp>
          <p:sp>
            <p:nvSpPr>
              <p:cNvPr id="1048822" name="文本框 18"/>
              <p:cNvSpPr txBox="1"/>
              <p:nvPr/>
            </p:nvSpPr>
            <p:spPr>
              <a:xfrm>
                <a:off x="2444" y="3374"/>
                <a:ext cx="9383" cy="505"/>
              </a:xfrm>
              <a:prstGeom prst="rect">
                <a:avLst/>
              </a:prstGeom>
              <a:noFill/>
            </p:spPr>
            <p:txBody>
              <a:bodyPr wrap="square" rtlCol="0">
                <a:spAutoFit/>
              </a:bodyPr>
              <a:lstStyle/>
              <a:p>
                <a:r>
                  <a:rPr lang="zh-CN" altLang="zh-CN" sz="2000" b="1" dirty="0">
                    <a:solidFill>
                      <a:schemeClr val="bg1"/>
                    </a:solidFill>
                    <a:latin typeface="思源黑体 CN Bold" charset="0"/>
                    <a:ea typeface="思源黑体 CN Bold" panose="020B0800000000000000" pitchFamily="34" charset="-122"/>
                  </a:rPr>
                  <a:t>消防宣传教育培训突出风险</a:t>
                </a:r>
              </a:p>
            </p:txBody>
          </p:sp>
        </p:grpSp>
      </p:grpSp>
      <p:pic>
        <p:nvPicPr>
          <p:cNvPr id="2097167" name="图片 2" descr="33660014541349c3a2bd3c3c1121fd10"/>
          <p:cNvPicPr>
            <a:picLocks noChangeAspect="1"/>
          </p:cNvPicPr>
          <p:nvPr/>
        </p:nvPicPr>
        <p:blipFill>
          <a:blip r:embed="rId3"/>
          <a:stretch>
            <a:fillRect/>
          </a:stretch>
        </p:blipFill>
        <p:spPr>
          <a:xfrm>
            <a:off x="8061325" y="995045"/>
            <a:ext cx="3456305" cy="2117090"/>
          </a:xfrm>
          <a:prstGeom prst="rect">
            <a:avLst/>
          </a:prstGeom>
        </p:spPr>
      </p:pic>
      <p:pic>
        <p:nvPicPr>
          <p:cNvPr id="2097168" name="图片 6" descr="t0100d4740ceb256c6c"/>
          <p:cNvPicPr>
            <a:picLocks noChangeAspect="1"/>
          </p:cNvPicPr>
          <p:nvPr/>
        </p:nvPicPr>
        <p:blipFill>
          <a:blip r:embed="rId4"/>
          <a:stretch>
            <a:fillRect/>
          </a:stretch>
        </p:blipFill>
        <p:spPr>
          <a:xfrm>
            <a:off x="8061325" y="3768725"/>
            <a:ext cx="3484880" cy="23177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155"/>
                                        </p:tgtEl>
                                        <p:attrNameLst>
                                          <p:attrName>style.visibility</p:attrName>
                                        </p:attrNameLst>
                                      </p:cBhvr>
                                      <p:to>
                                        <p:strVal val="visible"/>
                                      </p:to>
                                    </p:set>
                                    <p:anim calcmode="lin" valueType="num">
                                      <p:cBhvr>
                                        <p:cTn id="7" dur="1000" fill="hold"/>
                                        <p:tgtEl>
                                          <p:spTgt spid="155"/>
                                        </p:tgtEl>
                                        <p:attrNameLst>
                                          <p:attrName>ppt_x</p:attrName>
                                        </p:attrNameLst>
                                      </p:cBhvr>
                                      <p:tavLst>
                                        <p:tav tm="0">
                                          <p:val>
                                            <p:strVal val="#ppt_x-.2"/>
                                          </p:val>
                                        </p:tav>
                                        <p:tav tm="100000">
                                          <p:val>
                                            <p:strVal val="#ppt_x"/>
                                          </p:val>
                                        </p:tav>
                                      </p:tavLst>
                                    </p:anim>
                                    <p:anim calcmode="lin" valueType="num">
                                      <p:cBhvr>
                                        <p:cTn id="8" dur="1000" fill="hold"/>
                                        <p:tgtEl>
                                          <p:spTgt spid="155"/>
                                        </p:tgtEl>
                                        <p:attrNameLst>
                                          <p:attrName>ppt_y</p:attrName>
                                        </p:attrNameLst>
                                      </p:cBhvr>
                                      <p:tavLst>
                                        <p:tav tm="0">
                                          <p:val>
                                            <p:strVal val="#ppt_y"/>
                                          </p:val>
                                        </p:tav>
                                        <p:tav tm="100000">
                                          <p:val>
                                            <p:strVal val="#ppt_y"/>
                                          </p:val>
                                        </p:tav>
                                      </p:tavLst>
                                    </p:anim>
                                    <p:animEffect transition="in" filter="wipe(right)" prLst="gradientSize: 0.1">
                                      <p:cBhvr>
                                        <p:cTn id="9" dur="1000"/>
                                        <p:tgtEl>
                                          <p:spTgt spid="155"/>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56"/>
                                        </p:tgtEl>
                                        <p:attrNameLst>
                                          <p:attrName>style.visibility</p:attrName>
                                        </p:attrNameLst>
                                      </p:cBhvr>
                                      <p:to>
                                        <p:strVal val="visible"/>
                                      </p:to>
                                    </p:set>
                                    <p:animEffect transition="in" filter="fade">
                                      <p:cBhvr>
                                        <p:cTn id="13" dur="1000"/>
                                        <p:tgtEl>
                                          <p:spTgt spid="156"/>
                                        </p:tgtEl>
                                      </p:cBhvr>
                                    </p:animEffect>
                                    <p:anim calcmode="lin" valueType="num">
                                      <p:cBhvr>
                                        <p:cTn id="14" dur="1000" fill="hold"/>
                                        <p:tgtEl>
                                          <p:spTgt spid="156"/>
                                        </p:tgtEl>
                                        <p:attrNameLst>
                                          <p:attrName>ppt_x</p:attrName>
                                        </p:attrNameLst>
                                      </p:cBhvr>
                                      <p:tavLst>
                                        <p:tav tm="0">
                                          <p:val>
                                            <p:strVal val="#ppt_x"/>
                                          </p:val>
                                        </p:tav>
                                        <p:tav tm="100000">
                                          <p:val>
                                            <p:strVal val="#ppt_x"/>
                                          </p:val>
                                        </p:tav>
                                      </p:tavLst>
                                    </p:anim>
                                    <p:anim calcmode="lin" valueType="num">
                                      <p:cBhvr>
                                        <p:cTn id="15" dur="1000" fill="hold"/>
                                        <p:tgtEl>
                                          <p:spTgt spid="156"/>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2097166"/>
                                        </p:tgtEl>
                                        <p:attrNameLst>
                                          <p:attrName>style.visibility</p:attrName>
                                        </p:attrNameLst>
                                      </p:cBhvr>
                                      <p:to>
                                        <p:strVal val="visible"/>
                                      </p:to>
                                    </p:set>
                                    <p:animEffect transition="in" filter="fade">
                                      <p:cBhvr>
                                        <p:cTn id="18" dur="1000"/>
                                        <p:tgtEl>
                                          <p:spTgt spid="2097166"/>
                                        </p:tgtEl>
                                      </p:cBhvr>
                                    </p:animEffect>
                                    <p:anim calcmode="lin" valueType="num">
                                      <p:cBhvr>
                                        <p:cTn id="19" dur="1000" fill="hold"/>
                                        <p:tgtEl>
                                          <p:spTgt spid="2097166"/>
                                        </p:tgtEl>
                                        <p:attrNameLst>
                                          <p:attrName>ppt_x</p:attrName>
                                        </p:attrNameLst>
                                      </p:cBhvr>
                                      <p:tavLst>
                                        <p:tav tm="0">
                                          <p:val>
                                            <p:strVal val="#ppt_x"/>
                                          </p:val>
                                        </p:tav>
                                        <p:tav tm="100000">
                                          <p:val>
                                            <p:strVal val="#ppt_x"/>
                                          </p:val>
                                        </p:tav>
                                      </p:tavLst>
                                    </p:anim>
                                    <p:anim calcmode="lin" valueType="num">
                                      <p:cBhvr>
                                        <p:cTn id="20" dur="1000" fill="hold"/>
                                        <p:tgtEl>
                                          <p:spTgt spid="20971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823" name="文本框 5"/>
          <p:cNvSpPr txBox="1">
            <a:spLocks noChangeArrowheads="1"/>
          </p:cNvSpPr>
          <p:nvPr/>
        </p:nvSpPr>
        <p:spPr bwMode="auto">
          <a:xfrm>
            <a:off x="583565" y="843734"/>
            <a:ext cx="11271885" cy="1076325"/>
          </a:xfrm>
          <a:prstGeom prst="rect">
            <a:avLst/>
          </a:prstGeom>
          <a:no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a:latin typeface="阿里巴巴普惠体 B" panose="00020600040101010101" pitchFamily="18" charset="-122"/>
                <a:ea typeface="阿里巴巴普惠体 B" panose="00020600040101010101" pitchFamily="18" charset="-122"/>
                <a:cs typeface="阿里巴巴普惠体 B" panose="00020600040101010101" pitchFamily="18" charset="-122"/>
              </a:rPr>
              <a:t>1</a:t>
            </a:r>
            <a:r>
              <a:rPr lang="zh-CN" altLang="en-US" sz="3200" dirty="0">
                <a:latin typeface="阿里巴巴普惠体 B" panose="00020600040101010101" pitchFamily="18" charset="-122"/>
                <a:ea typeface="阿里巴巴普惠体 B" panose="00020600040101010101" pitchFamily="18" charset="-122"/>
                <a:cs typeface="阿里巴巴普惠体 B" panose="00020600040101010101" pitchFamily="18" charset="-122"/>
              </a:rPr>
              <a:t>、幼儿园出于安全及方便管理考虑，部分通道、出口锁闭，</a:t>
            </a:r>
            <a:r>
              <a:rPr lang="zh-CN" altLang="en-US" sz="3200" dirty="0">
                <a:latin typeface="阿里巴巴普惠体 B" panose="00020600040101010101" pitchFamily="18" charset="-122"/>
                <a:ea typeface="阿里巴巴普惠体 B" panose="00020600040101010101" pitchFamily="18" charset="-122"/>
                <a:cs typeface="阿里巴巴普惠体 B" panose="00020600040101010101" pitchFamily="18" charset="-122"/>
                <a:sym typeface="+mn-ea"/>
              </a:rPr>
              <a:t>疏散通道堵塞。</a:t>
            </a:r>
            <a:endParaRPr lang="en-US" altLang="zh-CN" sz="3200" dirty="0">
              <a:latin typeface="阿里巴巴普惠体 B" panose="00020600040101010101" pitchFamily="18" charset="-122"/>
              <a:ea typeface="阿里巴巴普惠体 B" panose="00020600040101010101" pitchFamily="18" charset="-122"/>
              <a:cs typeface="阿里巴巴普惠体 B" panose="00020600040101010101" pitchFamily="18" charset="-122"/>
              <a:sym typeface="+mn-ea"/>
            </a:endParaRPr>
          </a:p>
        </p:txBody>
      </p:sp>
      <p:pic>
        <p:nvPicPr>
          <p:cNvPr id="2097169" name="Picture 6"/>
          <p:cNvPicPr>
            <a:picLocks noChangeAspect="1" noChangeArrowheads="1"/>
          </p:cNvPicPr>
          <p:nvPr/>
        </p:nvPicPr>
        <p:blipFill>
          <a:blip r:embed="rId3"/>
          <a:srcRect/>
          <a:stretch>
            <a:fillRect/>
          </a:stretch>
        </p:blipFill>
        <p:spPr bwMode="auto">
          <a:xfrm>
            <a:off x="583565" y="2322195"/>
            <a:ext cx="3335020" cy="3403600"/>
          </a:xfrm>
          <a:prstGeom prst="rect">
            <a:avLst/>
          </a:prstGeom>
          <a:noFill/>
          <a:ln>
            <a:noFill/>
          </a:ln>
        </p:spPr>
      </p:pic>
      <p:pic>
        <p:nvPicPr>
          <p:cNvPr id="2097170" name="图片 4"/>
          <p:cNvPicPr>
            <a:picLocks noChangeAspect="1"/>
          </p:cNvPicPr>
          <p:nvPr/>
        </p:nvPicPr>
        <p:blipFill>
          <a:blip r:embed="rId4"/>
          <a:srcRect/>
          <a:stretch>
            <a:fillRect/>
          </a:stretch>
        </p:blipFill>
        <p:spPr bwMode="auto">
          <a:xfrm>
            <a:off x="8444865" y="2322830"/>
            <a:ext cx="3191510" cy="3402330"/>
          </a:xfrm>
          <a:prstGeom prst="rect">
            <a:avLst/>
          </a:prstGeom>
          <a:noFill/>
          <a:ln w="38100">
            <a:solidFill>
              <a:schemeClr val="tx1"/>
            </a:solidFill>
            <a:miter lim="800000"/>
            <a:headEnd/>
            <a:tailEnd/>
          </a:ln>
        </p:spPr>
      </p:pic>
      <p:pic>
        <p:nvPicPr>
          <p:cNvPr id="2097171" name="图片 5"/>
          <p:cNvPicPr>
            <a:picLocks noChangeAspect="1"/>
          </p:cNvPicPr>
          <p:nvPr/>
        </p:nvPicPr>
        <p:blipFill>
          <a:blip r:embed="rId5"/>
          <a:srcRect/>
          <a:stretch>
            <a:fillRect/>
          </a:stretch>
        </p:blipFill>
        <p:spPr bwMode="auto">
          <a:xfrm>
            <a:off x="4445000" y="2322195"/>
            <a:ext cx="3331210" cy="3402965"/>
          </a:xfrm>
          <a:prstGeom prst="rect">
            <a:avLst/>
          </a:prstGeom>
          <a:noFill/>
          <a:ln w="38100">
            <a:solidFill>
              <a:schemeClr val="tx1"/>
            </a:solidFill>
            <a:miter lim="800000"/>
            <a:headEnd/>
            <a:tailEnd/>
          </a:ln>
        </p:spPr>
      </p:pic>
      <p:grpSp>
        <p:nvGrpSpPr>
          <p:cNvPr id="159" name="组合 6"/>
          <p:cNvGrpSpPr/>
          <p:nvPr/>
        </p:nvGrpSpPr>
        <p:grpSpPr>
          <a:xfrm>
            <a:off x="286385" y="162560"/>
            <a:ext cx="7716520" cy="408305"/>
            <a:chOff x="8158" y="2529"/>
            <a:chExt cx="12152" cy="643"/>
          </a:xfrm>
        </p:grpSpPr>
        <p:sp>
          <p:nvSpPr>
            <p:cNvPr id="1048824" name="矩形 7"/>
            <p:cNvSpPr/>
            <p:nvPr/>
          </p:nvSpPr>
          <p:spPr>
            <a:xfrm>
              <a:off x="8956" y="2565"/>
              <a:ext cx="11354"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25" name="文本框 8"/>
            <p:cNvSpPr txBox="1"/>
            <p:nvPr/>
          </p:nvSpPr>
          <p:spPr>
            <a:xfrm>
              <a:off x="9122" y="2529"/>
              <a:ext cx="10934"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1.4</a:t>
              </a:r>
              <a:r>
                <a:rPr lang="zh-CN" altLang="en-US" sz="2000" b="1" dirty="0">
                  <a:solidFill>
                    <a:schemeClr val="bg1"/>
                  </a:solidFill>
                  <a:latin typeface="微软雅黑" panose="020B0503020204020204" charset="-122"/>
                  <a:ea typeface="微软雅黑" panose="020B0503020204020204" charset="-122"/>
                </a:rPr>
                <a:t>幼儿园常见的消防安全隐患</a:t>
              </a:r>
            </a:p>
          </p:txBody>
        </p:sp>
        <p:sp>
          <p:nvSpPr>
            <p:cNvPr id="1048826" name="矩形 9"/>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72" name="内容占位符 3" descr="C:\Users\Administrator\Desktop\u=1820261433,2122037650&amp;fm=27&amp;gp=0.jpgu=1820261433,2122037650&amp;fm=27&amp;gp=0"/>
          <p:cNvPicPr>
            <a:picLocks noChangeAspect="1"/>
          </p:cNvPicPr>
          <p:nvPr/>
        </p:nvPicPr>
        <p:blipFill>
          <a:blip r:embed="rId2"/>
          <a:srcRect/>
          <a:stretch>
            <a:fillRect/>
          </a:stretch>
        </p:blipFill>
        <p:spPr>
          <a:xfrm>
            <a:off x="1064713" y="2137138"/>
            <a:ext cx="4330065" cy="3248025"/>
          </a:xfrm>
          <a:prstGeom prst="rect">
            <a:avLst/>
          </a:prstGeom>
          <a:ln>
            <a:noFill/>
          </a:ln>
          <a:effectLst>
            <a:outerShdw blurRad="292100" dist="139700" dir="2700000" algn="tl" rotWithShape="0">
              <a:srgbClr val="333333">
                <a:alpha val="65000"/>
              </a:srgbClr>
            </a:outerShdw>
          </a:effectLst>
        </p:spPr>
      </p:pic>
      <p:pic>
        <p:nvPicPr>
          <p:cNvPr id="2097173" name="图片 4" descr="C:\Users\Administrator\Desktop\52164531.jpg52164531"/>
          <p:cNvPicPr>
            <a:picLocks noChangeAspect="1"/>
          </p:cNvPicPr>
          <p:nvPr/>
        </p:nvPicPr>
        <p:blipFill>
          <a:blip r:embed="rId3"/>
          <a:srcRect l="-1952" t="-858" r="-12073" b="858"/>
          <a:stretch>
            <a:fillRect/>
          </a:stretch>
        </p:blipFill>
        <p:spPr>
          <a:xfrm>
            <a:off x="6556057" y="2139088"/>
            <a:ext cx="4574540" cy="3248025"/>
          </a:xfrm>
          <a:prstGeom prst="rect">
            <a:avLst/>
          </a:prstGeom>
          <a:ln>
            <a:noFill/>
          </a:ln>
          <a:effectLst>
            <a:outerShdw blurRad="292100" dist="139700" dir="2700000" algn="tl" rotWithShape="0">
              <a:srgbClr val="333333">
                <a:alpha val="65000"/>
              </a:srgbClr>
            </a:outerShdw>
          </a:effectLst>
        </p:spPr>
      </p:pic>
      <p:sp>
        <p:nvSpPr>
          <p:cNvPr id="1048830" name="文本框 5"/>
          <p:cNvSpPr txBox="1">
            <a:spLocks noChangeArrowheads="1"/>
          </p:cNvSpPr>
          <p:nvPr/>
        </p:nvSpPr>
        <p:spPr bwMode="auto">
          <a:xfrm>
            <a:off x="1064713" y="1179104"/>
            <a:ext cx="11271885" cy="583565"/>
          </a:xfrm>
          <a:prstGeom prst="rect">
            <a:avLst/>
          </a:prstGeom>
          <a:no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a:latin typeface="阿里巴巴普惠体 B" panose="00020600040101010101" pitchFamily="18" charset="-122"/>
                <a:ea typeface="阿里巴巴普惠体 B" panose="00020600040101010101" pitchFamily="18" charset="-122"/>
                <a:cs typeface="阿里巴巴普惠体 B" panose="00020600040101010101" pitchFamily="18" charset="-122"/>
              </a:rPr>
              <a:t>2</a:t>
            </a:r>
            <a:r>
              <a:rPr lang="zh-CN" altLang="en-US" sz="3200" dirty="0">
                <a:latin typeface="阿里巴巴普惠体 B" panose="00020600040101010101" pitchFamily="18" charset="-122"/>
                <a:ea typeface="阿里巴巴普惠体 B" panose="00020600040101010101" pitchFamily="18" charset="-122"/>
                <a:cs typeface="阿里巴巴普惠体 B" panose="00020600040101010101" pitchFamily="18" charset="-122"/>
              </a:rPr>
              <a:t>、常闭式防火门被打开，或闭门器被拆除、坏损，</a:t>
            </a:r>
          </a:p>
        </p:txBody>
      </p:sp>
      <p:grpSp>
        <p:nvGrpSpPr>
          <p:cNvPr id="159" name="组合 6"/>
          <p:cNvGrpSpPr/>
          <p:nvPr/>
        </p:nvGrpSpPr>
        <p:grpSpPr>
          <a:xfrm>
            <a:off x="286385" y="162560"/>
            <a:ext cx="7716520" cy="408305"/>
            <a:chOff x="8158" y="2529"/>
            <a:chExt cx="12152" cy="643"/>
          </a:xfrm>
        </p:grpSpPr>
        <p:sp>
          <p:nvSpPr>
            <p:cNvPr id="1048824" name="矩形 7"/>
            <p:cNvSpPr/>
            <p:nvPr/>
          </p:nvSpPr>
          <p:spPr>
            <a:xfrm>
              <a:off x="8956" y="2565"/>
              <a:ext cx="11354"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25" name="文本框 8"/>
            <p:cNvSpPr txBox="1"/>
            <p:nvPr/>
          </p:nvSpPr>
          <p:spPr>
            <a:xfrm>
              <a:off x="9122" y="2529"/>
              <a:ext cx="10934"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1.4</a:t>
              </a:r>
              <a:r>
                <a:rPr lang="zh-CN" altLang="en-US" sz="2000" b="1" dirty="0">
                  <a:solidFill>
                    <a:schemeClr val="bg1"/>
                  </a:solidFill>
                  <a:latin typeface="微软雅黑" panose="020B0503020204020204" charset="-122"/>
                  <a:ea typeface="微软雅黑" panose="020B0503020204020204" charset="-122"/>
                </a:rPr>
                <a:t>幼儿园常见的消防安全隐患</a:t>
              </a:r>
            </a:p>
          </p:txBody>
        </p:sp>
        <p:sp>
          <p:nvSpPr>
            <p:cNvPr id="1048826" name="矩形 9"/>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831" name="文本框 1"/>
          <p:cNvSpPr txBox="1">
            <a:spLocks noChangeArrowheads="1"/>
          </p:cNvSpPr>
          <p:nvPr/>
        </p:nvSpPr>
        <p:spPr bwMode="auto">
          <a:xfrm>
            <a:off x="749300" y="645161"/>
            <a:ext cx="4338994" cy="696296"/>
          </a:xfrm>
          <a:prstGeom prst="rect">
            <a:avLst/>
          </a:prstGeom>
          <a:noFill/>
          <a:ln>
            <a:noFill/>
          </a:ln>
        </p:spPr>
        <p:txBody>
          <a:bodyPr wrap="none" lIns="86697" tIns="43348" rIns="86697" bIns="43348">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 typeface="Arial" panose="020B0604020202020204" pitchFamily="34" charset="0"/>
              <a:buNone/>
            </a:pPr>
            <a:r>
              <a:rPr lang="zh-CN" altLang="en-US" sz="4135" dirty="0">
                <a:latin typeface="阿里巴巴普惠体 H" pitchFamily="18" charset="-122"/>
                <a:ea typeface="阿里巴巴普惠体 H" pitchFamily="18" charset="-122"/>
                <a:cs typeface="阿里巴巴普惠体 H" pitchFamily="18" charset="-122"/>
              </a:rPr>
              <a:t>防火门的设置要求</a:t>
            </a:r>
            <a:endParaRPr lang="en-US" altLang="zh-CN" sz="4135" dirty="0">
              <a:latin typeface="阿里巴巴普惠体 H" pitchFamily="18" charset="-122"/>
              <a:ea typeface="阿里巴巴普惠体 H" pitchFamily="18" charset="-122"/>
              <a:cs typeface="阿里巴巴普惠体 H" pitchFamily="18" charset="-122"/>
            </a:endParaRPr>
          </a:p>
        </p:txBody>
      </p:sp>
      <p:pic>
        <p:nvPicPr>
          <p:cNvPr id="2097174" name="图片 3" descr="timg40"/>
          <p:cNvPicPr>
            <a:picLocks noChangeAspect="1"/>
          </p:cNvPicPr>
          <p:nvPr/>
        </p:nvPicPr>
        <p:blipFill>
          <a:blip r:embed="rId2"/>
          <a:srcRect t="18384" b="31061"/>
          <a:stretch>
            <a:fillRect/>
          </a:stretch>
        </p:blipFill>
        <p:spPr>
          <a:xfrm>
            <a:off x="749300" y="4798482"/>
            <a:ext cx="4163483" cy="1579919"/>
          </a:xfrm>
          <a:prstGeom prst="rect">
            <a:avLst/>
          </a:prstGeom>
          <a:ln>
            <a:noFill/>
          </a:ln>
          <a:effectLst>
            <a:outerShdw blurRad="292100" dist="139700" dir="2700000" algn="tl" rotWithShape="0">
              <a:srgbClr val="333333">
                <a:alpha val="65000"/>
              </a:srgbClr>
            </a:outerShdw>
          </a:effectLst>
        </p:spPr>
      </p:pic>
      <p:pic>
        <p:nvPicPr>
          <p:cNvPr id="2097175" name="图片 6" descr="timg402"/>
          <p:cNvPicPr>
            <a:picLocks noChangeAspect="1"/>
          </p:cNvPicPr>
          <p:nvPr/>
        </p:nvPicPr>
        <p:blipFill>
          <a:blip r:embed="rId3"/>
          <a:stretch>
            <a:fillRect/>
          </a:stretch>
        </p:blipFill>
        <p:spPr>
          <a:xfrm>
            <a:off x="749300" y="1509184"/>
            <a:ext cx="4163483" cy="3122083"/>
          </a:xfrm>
          <a:prstGeom prst="rect">
            <a:avLst/>
          </a:prstGeom>
          <a:ln>
            <a:noFill/>
          </a:ln>
          <a:effectLst>
            <a:outerShdw blurRad="292100" dist="139700" dir="2700000" algn="tl" rotWithShape="0">
              <a:srgbClr val="333333">
                <a:alpha val="65000"/>
              </a:srgbClr>
            </a:outerShdw>
          </a:effectLst>
        </p:spPr>
      </p:pic>
      <p:sp>
        <p:nvSpPr>
          <p:cNvPr id="1048832" name="文本框 7"/>
          <p:cNvSpPr txBox="1">
            <a:spLocks noChangeArrowheads="1"/>
          </p:cNvSpPr>
          <p:nvPr/>
        </p:nvSpPr>
        <p:spPr bwMode="auto">
          <a:xfrm>
            <a:off x="5327648" y="1196129"/>
            <a:ext cx="6625167" cy="4973955"/>
          </a:xfrm>
          <a:prstGeom prst="rect">
            <a:avLst/>
          </a:prstGeom>
          <a:noFill/>
          <a:ln>
            <a:noFill/>
          </a:ln>
        </p:spPr>
        <p:txBody>
          <a:bodyPr lIns="86697" tIns="43348" rIns="86697" bIns="43348">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lnSpc>
                <a:spcPct val="170000"/>
              </a:lnSpc>
              <a:spcBef>
                <a:spcPct val="0"/>
              </a:spcBef>
              <a:buFont typeface="Arial" panose="020B0604020202020204" pitchFamily="34" charset="0"/>
              <a:buNone/>
            </a:pPr>
            <a:r>
              <a:rPr lang="en-US" altLang="zh-CN" sz="2665" dirty="0">
                <a:latin typeface="阿里巴巴普惠体 M" panose="00020600040101010101" pitchFamily="18" charset="-122"/>
                <a:ea typeface="阿里巴巴普惠体 M" panose="00020600040101010101" pitchFamily="18" charset="-122"/>
                <a:cs typeface="阿里巴巴普惠体 M" panose="00020600040101010101" pitchFamily="18" charset="-122"/>
              </a:rPr>
              <a:t>1</a:t>
            </a:r>
            <a:r>
              <a:rPr lang="zh-CN" altLang="en-US" sz="2665" dirty="0">
                <a:latin typeface="阿里巴巴普惠体 M" panose="00020600040101010101" pitchFamily="18" charset="-122"/>
                <a:ea typeface="阿里巴巴普惠体 M" panose="00020600040101010101" pitchFamily="18" charset="-122"/>
                <a:cs typeface="阿里巴巴普惠体 M" panose="00020600040101010101" pitchFamily="18" charset="-122"/>
              </a:rPr>
              <a:t>、除允许设置常开防火门的位置外，其他位置的防火门均应采用常闭防火门。常闭式防火门应在其明显位置设置</a:t>
            </a:r>
            <a:r>
              <a:rPr lang="en-US" altLang="zh-CN" sz="2665" b="1" dirty="0">
                <a:solidFill>
                  <a:srgbClr val="FF0000"/>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a:t>
            </a:r>
            <a:r>
              <a:rPr lang="zh-CN" altLang="en-US" sz="2665" b="1" dirty="0">
                <a:solidFill>
                  <a:srgbClr val="FF0000"/>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保持防火门关闭</a:t>
            </a:r>
            <a:r>
              <a:rPr lang="en-US" altLang="zh-CN" sz="2665" b="1" dirty="0">
                <a:solidFill>
                  <a:srgbClr val="FF0000"/>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a:t>
            </a:r>
            <a:r>
              <a:rPr lang="zh-CN" altLang="en-US" sz="2665" dirty="0">
                <a:latin typeface="阿里巴巴普惠体 M" panose="00020600040101010101" pitchFamily="18" charset="-122"/>
                <a:ea typeface="阿里巴巴普惠体 M" panose="00020600040101010101" pitchFamily="18" charset="-122"/>
                <a:cs typeface="阿里巴巴普惠体 M" panose="00020600040101010101" pitchFamily="18" charset="-122"/>
              </a:rPr>
              <a:t>等提示标识。</a:t>
            </a:r>
          </a:p>
          <a:p>
            <a:pPr eaLnBrk="1" hangingPunct="1">
              <a:lnSpc>
                <a:spcPct val="170000"/>
              </a:lnSpc>
              <a:spcBef>
                <a:spcPct val="0"/>
              </a:spcBef>
              <a:buFont typeface="Arial" panose="020B0604020202020204" pitchFamily="34" charset="0"/>
              <a:buNone/>
            </a:pPr>
            <a:r>
              <a:rPr lang="en-US" altLang="zh-CN" sz="2665" dirty="0">
                <a:latin typeface="阿里巴巴普惠体 M" panose="00020600040101010101" pitchFamily="18" charset="-122"/>
                <a:ea typeface="阿里巴巴普惠体 M" panose="00020600040101010101" pitchFamily="18" charset="-122"/>
                <a:cs typeface="阿里巴巴普惠体 M" panose="00020600040101010101" pitchFamily="18" charset="-122"/>
              </a:rPr>
              <a:t>2</a:t>
            </a:r>
            <a:r>
              <a:rPr lang="zh-CN" altLang="en-US" sz="2665" dirty="0">
                <a:latin typeface="阿里巴巴普惠体 M" panose="00020600040101010101" pitchFamily="18" charset="-122"/>
                <a:ea typeface="阿里巴巴普惠体 M" panose="00020600040101010101" pitchFamily="18" charset="-122"/>
                <a:cs typeface="阿里巴巴普惠体 M" panose="00020600040101010101" pitchFamily="18" charset="-122"/>
              </a:rPr>
              <a:t>、除管井检修门和住宅的户门外，</a:t>
            </a:r>
            <a:r>
              <a:rPr lang="zh-CN" altLang="en-US" sz="2665" b="1" dirty="0">
                <a:solidFill>
                  <a:srgbClr val="FF0000"/>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防火门应具有自行关闭功能。</a:t>
            </a:r>
            <a:r>
              <a:rPr lang="zh-CN" altLang="en-US" sz="2665" dirty="0">
                <a:latin typeface="阿里巴巴普惠体 M" panose="00020600040101010101" pitchFamily="18" charset="-122"/>
                <a:ea typeface="阿里巴巴普惠体 M" panose="00020600040101010101" pitchFamily="18" charset="-122"/>
                <a:cs typeface="阿里巴巴普惠体 M" panose="00020600040101010101" pitchFamily="18" charset="-122"/>
              </a:rPr>
              <a:t>双扇防火门应具有按顺序自行关闭的功能。</a:t>
            </a:r>
          </a:p>
        </p:txBody>
      </p:sp>
      <p:grpSp>
        <p:nvGrpSpPr>
          <p:cNvPr id="159" name="组合 6"/>
          <p:cNvGrpSpPr/>
          <p:nvPr/>
        </p:nvGrpSpPr>
        <p:grpSpPr>
          <a:xfrm>
            <a:off x="286385" y="162560"/>
            <a:ext cx="7716520" cy="408305"/>
            <a:chOff x="8158" y="2529"/>
            <a:chExt cx="12152" cy="643"/>
          </a:xfrm>
        </p:grpSpPr>
        <p:sp>
          <p:nvSpPr>
            <p:cNvPr id="1048824" name="矩形 7"/>
            <p:cNvSpPr/>
            <p:nvPr/>
          </p:nvSpPr>
          <p:spPr>
            <a:xfrm>
              <a:off x="8956" y="2565"/>
              <a:ext cx="11354"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25" name="文本框 8"/>
            <p:cNvSpPr txBox="1"/>
            <p:nvPr/>
          </p:nvSpPr>
          <p:spPr>
            <a:xfrm>
              <a:off x="9122" y="2529"/>
              <a:ext cx="10934"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1.4</a:t>
              </a:r>
              <a:r>
                <a:rPr lang="zh-CN" altLang="en-US" sz="2000" b="1" dirty="0">
                  <a:solidFill>
                    <a:schemeClr val="bg1"/>
                  </a:solidFill>
                  <a:latin typeface="微软雅黑" panose="020B0503020204020204" charset="-122"/>
                  <a:ea typeface="微软雅黑" panose="020B0503020204020204" charset="-122"/>
                </a:rPr>
                <a:t>幼儿园常见的消防安全隐患</a:t>
              </a:r>
            </a:p>
          </p:txBody>
        </p:sp>
        <p:sp>
          <p:nvSpPr>
            <p:cNvPr id="1048826" name="矩形 9"/>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833" name="文本框 5"/>
          <p:cNvSpPr txBox="1">
            <a:spLocks noChangeArrowheads="1"/>
          </p:cNvSpPr>
          <p:nvPr/>
        </p:nvSpPr>
        <p:spPr bwMode="auto">
          <a:xfrm>
            <a:off x="819785" y="855657"/>
            <a:ext cx="5002530" cy="2385695"/>
          </a:xfrm>
          <a:prstGeom prst="rect">
            <a:avLst/>
          </a:prstGeom>
          <a:no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4265" dirty="0">
                <a:latin typeface="阿里巴巴普惠体 B" panose="00020600040101010101" pitchFamily="18" charset="-122"/>
                <a:ea typeface="阿里巴巴普惠体 B" panose="00020600040101010101" pitchFamily="18" charset="-122"/>
                <a:cs typeface="阿里巴巴普惠体 B" panose="00020600040101010101" pitchFamily="18" charset="-122"/>
              </a:rPr>
              <a:t>3</a:t>
            </a:r>
            <a:r>
              <a:rPr lang="zh-CN" altLang="en-US" sz="4265" dirty="0">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zh-CN" altLang="en-US" sz="3600" dirty="0">
                <a:latin typeface="阿里巴巴普惠体 B" panose="00020600040101010101" pitchFamily="18" charset="-122"/>
                <a:ea typeface="阿里巴巴普惠体 B" panose="00020600040101010101" pitchFamily="18" charset="-122"/>
                <a:cs typeface="阿里巴巴普惠体 B" panose="00020600040101010101" pitchFamily="18" charset="-122"/>
              </a:rPr>
              <a:t>疏散指示标志、应急灯、室内消火栓等消防设施损坏</a:t>
            </a:r>
          </a:p>
        </p:txBody>
      </p:sp>
      <p:pic>
        <p:nvPicPr>
          <p:cNvPr id="2097176" name="图片 3"/>
          <p:cNvPicPr>
            <a:picLocks noChangeAspect="1" noChangeArrowheads="1"/>
          </p:cNvPicPr>
          <p:nvPr/>
        </p:nvPicPr>
        <p:blipFill>
          <a:blip r:embed="rId3"/>
          <a:srcRect/>
          <a:stretch>
            <a:fillRect/>
          </a:stretch>
        </p:blipFill>
        <p:spPr bwMode="auto">
          <a:xfrm>
            <a:off x="6364605" y="3845300"/>
            <a:ext cx="5137407" cy="2816757"/>
          </a:xfrm>
          <a:prstGeom prst="rect">
            <a:avLst/>
          </a:prstGeom>
          <a:noFill/>
          <a:ln>
            <a:noFill/>
          </a:ln>
        </p:spPr>
      </p:pic>
      <p:pic>
        <p:nvPicPr>
          <p:cNvPr id="2097177" name="图片 1" descr="微信图片_20200419233520"/>
          <p:cNvPicPr>
            <a:picLocks noChangeAspect="1"/>
          </p:cNvPicPr>
          <p:nvPr/>
        </p:nvPicPr>
        <p:blipFill>
          <a:blip r:embed="rId4"/>
          <a:stretch>
            <a:fillRect/>
          </a:stretch>
        </p:blipFill>
        <p:spPr>
          <a:xfrm>
            <a:off x="819785" y="3652843"/>
            <a:ext cx="5002530" cy="3009214"/>
          </a:xfrm>
          <a:prstGeom prst="rect">
            <a:avLst/>
          </a:prstGeom>
        </p:spPr>
      </p:pic>
      <p:pic>
        <p:nvPicPr>
          <p:cNvPr id="2097178" name="图片 2" descr="微信图片_20200419233527"/>
          <p:cNvPicPr>
            <a:picLocks noChangeAspect="1"/>
          </p:cNvPicPr>
          <p:nvPr/>
        </p:nvPicPr>
        <p:blipFill>
          <a:blip r:embed="rId5"/>
          <a:stretch>
            <a:fillRect/>
          </a:stretch>
        </p:blipFill>
        <p:spPr>
          <a:xfrm>
            <a:off x="6364604" y="761546"/>
            <a:ext cx="5137407" cy="3427094"/>
          </a:xfrm>
          <a:prstGeom prst="rect">
            <a:avLst/>
          </a:prstGeom>
        </p:spPr>
      </p:pic>
      <p:grpSp>
        <p:nvGrpSpPr>
          <p:cNvPr id="159" name="组合 6"/>
          <p:cNvGrpSpPr/>
          <p:nvPr/>
        </p:nvGrpSpPr>
        <p:grpSpPr>
          <a:xfrm>
            <a:off x="286385" y="162560"/>
            <a:ext cx="7716520" cy="408305"/>
            <a:chOff x="8158" y="2529"/>
            <a:chExt cx="12152" cy="643"/>
          </a:xfrm>
        </p:grpSpPr>
        <p:sp>
          <p:nvSpPr>
            <p:cNvPr id="1048824" name="矩形 7"/>
            <p:cNvSpPr/>
            <p:nvPr/>
          </p:nvSpPr>
          <p:spPr>
            <a:xfrm>
              <a:off x="8956" y="2565"/>
              <a:ext cx="11354"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25" name="文本框 8"/>
            <p:cNvSpPr txBox="1"/>
            <p:nvPr/>
          </p:nvSpPr>
          <p:spPr>
            <a:xfrm>
              <a:off x="9122" y="2529"/>
              <a:ext cx="10934"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1.4</a:t>
              </a:r>
              <a:r>
                <a:rPr lang="zh-CN" altLang="en-US" sz="2000" b="1" dirty="0">
                  <a:solidFill>
                    <a:schemeClr val="bg1"/>
                  </a:solidFill>
                  <a:latin typeface="微软雅黑" panose="020B0503020204020204" charset="-122"/>
                  <a:ea typeface="微软雅黑" panose="020B0503020204020204" charset="-122"/>
                </a:rPr>
                <a:t>幼儿园常见的消防安全隐患</a:t>
              </a:r>
            </a:p>
          </p:txBody>
        </p:sp>
        <p:sp>
          <p:nvSpPr>
            <p:cNvPr id="1048826" name="矩形 9"/>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837" name="文本框 5"/>
          <p:cNvSpPr txBox="1">
            <a:spLocks noChangeArrowheads="1"/>
          </p:cNvSpPr>
          <p:nvPr/>
        </p:nvSpPr>
        <p:spPr bwMode="auto">
          <a:xfrm>
            <a:off x="848813" y="1039524"/>
            <a:ext cx="6074501" cy="1470025"/>
          </a:xfrm>
          <a:prstGeom prst="rect">
            <a:avLst/>
          </a:prstGeom>
          <a:no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40000"/>
              </a:lnSpc>
            </a:pPr>
            <a:r>
              <a:rPr lang="en-US" altLang="zh-CN" sz="3200" dirty="0">
                <a:latin typeface="阿里巴巴普惠体 B" panose="00020600040101010101" pitchFamily="18" charset="-122"/>
                <a:ea typeface="阿里巴巴普惠体 B" panose="00020600040101010101" pitchFamily="18" charset="-122"/>
                <a:cs typeface="阿里巴巴普惠体 B" panose="00020600040101010101" pitchFamily="18" charset="-122"/>
              </a:rPr>
              <a:t>4</a:t>
            </a:r>
            <a:r>
              <a:rPr lang="zh-CN" altLang="en-US" sz="3200" dirty="0">
                <a:latin typeface="阿里巴巴普惠体 B" panose="00020600040101010101" pitchFamily="18" charset="-122"/>
                <a:ea typeface="阿里巴巴普惠体 B" panose="00020600040101010101" pitchFamily="18" charset="-122"/>
                <a:cs typeface="阿里巴巴普惠体 B" panose="00020600040101010101" pitchFamily="18" charset="-122"/>
              </a:rPr>
              <a:t>、建筑消防设施被停用、未能保持完好有效。值班室无人值班。</a:t>
            </a:r>
            <a:endParaRPr lang="en-US" altLang="zh-CN" sz="3200" dirty="0">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pic>
        <p:nvPicPr>
          <p:cNvPr id="2097179" name="Picture 4"/>
          <p:cNvPicPr>
            <a:picLocks noChangeAspect="1" noChangeArrowheads="1"/>
          </p:cNvPicPr>
          <p:nvPr/>
        </p:nvPicPr>
        <p:blipFill>
          <a:blip r:embed="rId3"/>
          <a:srcRect/>
          <a:stretch>
            <a:fillRect/>
          </a:stretch>
        </p:blipFill>
        <p:spPr bwMode="auto">
          <a:xfrm>
            <a:off x="7383144" y="854709"/>
            <a:ext cx="4610100" cy="2571751"/>
          </a:xfrm>
          <a:prstGeom prst="rect">
            <a:avLst/>
          </a:prstGeom>
          <a:noFill/>
          <a:ln>
            <a:noFill/>
          </a:ln>
        </p:spPr>
      </p:pic>
      <p:pic>
        <p:nvPicPr>
          <p:cNvPr id="2097180" name="图片 3" descr="20190905151430_2361_zs_sm"/>
          <p:cNvPicPr>
            <a:picLocks noChangeAspect="1"/>
          </p:cNvPicPr>
          <p:nvPr/>
        </p:nvPicPr>
        <p:blipFill>
          <a:blip r:embed="rId4"/>
          <a:stretch>
            <a:fillRect/>
          </a:stretch>
        </p:blipFill>
        <p:spPr>
          <a:xfrm>
            <a:off x="502285" y="3327058"/>
            <a:ext cx="3626485" cy="3021672"/>
          </a:xfrm>
          <a:prstGeom prst="rect">
            <a:avLst/>
          </a:prstGeom>
        </p:spPr>
      </p:pic>
      <p:pic>
        <p:nvPicPr>
          <p:cNvPr id="2097181" name="图片 4" descr="5A0C4A5B3CUA_82786"/>
          <p:cNvPicPr>
            <a:picLocks noChangeAspect="1"/>
          </p:cNvPicPr>
          <p:nvPr/>
        </p:nvPicPr>
        <p:blipFill>
          <a:blip r:embed="rId5"/>
          <a:stretch>
            <a:fillRect/>
          </a:stretch>
        </p:blipFill>
        <p:spPr>
          <a:xfrm>
            <a:off x="4442142" y="3569516"/>
            <a:ext cx="3626485" cy="2720340"/>
          </a:xfrm>
          <a:prstGeom prst="rect">
            <a:avLst/>
          </a:prstGeom>
        </p:spPr>
      </p:pic>
      <p:pic>
        <p:nvPicPr>
          <p:cNvPr id="2097182" name="图片 5" descr="201403070919311265"/>
          <p:cNvPicPr>
            <a:picLocks noChangeAspect="1"/>
          </p:cNvPicPr>
          <p:nvPr/>
        </p:nvPicPr>
        <p:blipFill>
          <a:blip r:embed="rId6"/>
          <a:stretch>
            <a:fillRect/>
          </a:stretch>
        </p:blipFill>
        <p:spPr>
          <a:xfrm>
            <a:off x="8381364" y="3509826"/>
            <a:ext cx="3611245" cy="2839085"/>
          </a:xfrm>
          <a:prstGeom prst="rect">
            <a:avLst/>
          </a:prstGeom>
        </p:spPr>
      </p:pic>
      <p:grpSp>
        <p:nvGrpSpPr>
          <p:cNvPr id="159" name="组合 6"/>
          <p:cNvGrpSpPr/>
          <p:nvPr/>
        </p:nvGrpSpPr>
        <p:grpSpPr>
          <a:xfrm>
            <a:off x="286385" y="162560"/>
            <a:ext cx="7716520" cy="408305"/>
            <a:chOff x="8158" y="2529"/>
            <a:chExt cx="12152" cy="643"/>
          </a:xfrm>
        </p:grpSpPr>
        <p:sp>
          <p:nvSpPr>
            <p:cNvPr id="1048824" name="矩形 7"/>
            <p:cNvSpPr/>
            <p:nvPr/>
          </p:nvSpPr>
          <p:spPr>
            <a:xfrm>
              <a:off x="8956" y="2565"/>
              <a:ext cx="11354"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25" name="文本框 8"/>
            <p:cNvSpPr txBox="1"/>
            <p:nvPr/>
          </p:nvSpPr>
          <p:spPr>
            <a:xfrm>
              <a:off x="9122" y="2529"/>
              <a:ext cx="10934"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1.4</a:t>
              </a:r>
              <a:r>
                <a:rPr lang="zh-CN" altLang="en-US" sz="2000" b="1" dirty="0">
                  <a:solidFill>
                    <a:schemeClr val="bg1"/>
                  </a:solidFill>
                  <a:latin typeface="微软雅黑" panose="020B0503020204020204" charset="-122"/>
                  <a:ea typeface="微软雅黑" panose="020B0503020204020204" charset="-122"/>
                </a:rPr>
                <a:t>幼儿园常见的消防安全隐患</a:t>
              </a:r>
            </a:p>
          </p:txBody>
        </p:sp>
        <p:sp>
          <p:nvSpPr>
            <p:cNvPr id="1048826" name="矩形 9"/>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845" name="矩形 3"/>
          <p:cNvSpPr/>
          <p:nvPr/>
        </p:nvSpPr>
        <p:spPr>
          <a:xfrm>
            <a:off x="7542530" y="1666290"/>
            <a:ext cx="4326890" cy="3046095"/>
          </a:xfrm>
          <a:prstGeom prst="rect">
            <a:avLst/>
          </a:prstGeom>
        </p:spPr>
        <p:txBody>
          <a:bodyPr wrap="square">
            <a:spAutoFit/>
          </a:bodyPr>
          <a:lstStyle/>
          <a:p>
            <a:pPr indent="408305" algn="just">
              <a:lnSpc>
                <a:spcPct val="150000"/>
              </a:lnSpc>
              <a:spcAft>
                <a:spcPts val="0"/>
              </a:spcAft>
            </a:pPr>
            <a:r>
              <a:rPr lang="zh-CN" altLang="en-US" sz="3200" dirty="0">
                <a:solidFill>
                  <a:schemeClr val="tx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5、饭堂违规或不安全使用明火煮食，不定期清洗油烟管道等引发火灾</a:t>
            </a:r>
            <a:r>
              <a:rPr lang="zh-CN" altLang="en-US" sz="2000" b="1" kern="100" dirty="0">
                <a:solidFill>
                  <a:schemeClr val="tx1"/>
                </a:solidFill>
                <a:latin typeface="思源黑体 CN Bold" charset="0"/>
                <a:ea typeface="思源黑体 CN Bold" panose="020B0800000000000000" pitchFamily="34" charset="-122"/>
                <a:cs typeface="Times New Roman" panose="02020603050405020304" pitchFamily="18" charset="0"/>
              </a:rPr>
              <a:t>。</a:t>
            </a:r>
          </a:p>
        </p:txBody>
      </p:sp>
      <p:pic>
        <p:nvPicPr>
          <p:cNvPr id="2097189" name="图片 5"/>
          <p:cNvPicPr>
            <a:picLocks noChangeAspect="1"/>
          </p:cNvPicPr>
          <p:nvPr/>
        </p:nvPicPr>
        <p:blipFill>
          <a:blip r:embed="rId3"/>
          <a:stretch>
            <a:fillRect/>
          </a:stretch>
        </p:blipFill>
        <p:spPr>
          <a:xfrm>
            <a:off x="394970" y="862330"/>
            <a:ext cx="6953885" cy="5375910"/>
          </a:xfrm>
          <a:prstGeom prst="rect">
            <a:avLst/>
          </a:prstGeom>
        </p:spPr>
      </p:pic>
      <p:grpSp>
        <p:nvGrpSpPr>
          <p:cNvPr id="159" name="组合 6"/>
          <p:cNvGrpSpPr/>
          <p:nvPr/>
        </p:nvGrpSpPr>
        <p:grpSpPr>
          <a:xfrm>
            <a:off x="286385" y="162560"/>
            <a:ext cx="7716520" cy="408305"/>
            <a:chOff x="8158" y="2529"/>
            <a:chExt cx="12152" cy="643"/>
          </a:xfrm>
        </p:grpSpPr>
        <p:sp>
          <p:nvSpPr>
            <p:cNvPr id="1048824" name="矩形 7"/>
            <p:cNvSpPr/>
            <p:nvPr/>
          </p:nvSpPr>
          <p:spPr>
            <a:xfrm>
              <a:off x="8956" y="2565"/>
              <a:ext cx="11354"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25" name="文本框 8"/>
            <p:cNvSpPr txBox="1"/>
            <p:nvPr/>
          </p:nvSpPr>
          <p:spPr>
            <a:xfrm>
              <a:off x="9122" y="2529"/>
              <a:ext cx="10934"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1.4</a:t>
              </a:r>
              <a:r>
                <a:rPr lang="zh-CN" altLang="en-US" sz="2000" b="1" dirty="0">
                  <a:solidFill>
                    <a:schemeClr val="bg1"/>
                  </a:solidFill>
                  <a:latin typeface="微软雅黑" panose="020B0503020204020204" charset="-122"/>
                  <a:ea typeface="微软雅黑" panose="020B0503020204020204" charset="-122"/>
                </a:rPr>
                <a:t>幼儿园常见的消防安全隐患</a:t>
              </a:r>
            </a:p>
          </p:txBody>
        </p:sp>
        <p:sp>
          <p:nvSpPr>
            <p:cNvPr id="1048826" name="矩形 9"/>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56" name="图片 14" descr="ecfaa028424df3d36b3046a659eb9d27"/>
          <p:cNvPicPr>
            <a:picLocks noChangeAspect="1"/>
          </p:cNvPicPr>
          <p:nvPr/>
        </p:nvPicPr>
        <p:blipFill>
          <a:blip r:embed="rId3"/>
          <a:stretch>
            <a:fillRect/>
          </a:stretch>
        </p:blipFill>
        <p:spPr>
          <a:xfrm>
            <a:off x="2448560" y="-16510"/>
            <a:ext cx="9734550" cy="6929120"/>
          </a:xfrm>
          <a:prstGeom prst="rect">
            <a:avLst/>
          </a:prstGeom>
        </p:spPr>
      </p:pic>
      <p:sp>
        <p:nvSpPr>
          <p:cNvPr id="1048674" name="矩形 1"/>
          <p:cNvSpPr/>
          <p:nvPr/>
        </p:nvSpPr>
        <p:spPr>
          <a:xfrm>
            <a:off x="4998085" y="988695"/>
            <a:ext cx="6033607" cy="138366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思源宋体 CN Heavy" charset="0"/>
                <a:ea typeface="思源宋体 CN Heavy" panose="02020900000000000000" pitchFamily="18" charset="-122"/>
                <a:sym typeface="+mn-ea"/>
              </a:rPr>
              <a:t>  </a:t>
            </a:r>
            <a:r>
              <a:rPr lang="zh-CN" altLang="en-US" sz="2400" dirty="0">
                <a:solidFill>
                  <a:schemeClr val="bg1"/>
                </a:solidFill>
                <a:latin typeface="思源宋体 CN Heavy" charset="0"/>
                <a:ea typeface="思源宋体 CN Heavy" panose="02020900000000000000" pitchFamily="18" charset="-122"/>
                <a:sym typeface="+mn-ea"/>
              </a:rPr>
              <a:t>全国上下各级都高度重视校园消防安全工作，均对安全生产工作作出重要批示。</a:t>
            </a:r>
            <a:endParaRPr lang="zh-CN" altLang="en-US" sz="2400" dirty="0">
              <a:solidFill>
                <a:schemeClr val="bg1"/>
              </a:solidFill>
              <a:latin typeface="思源宋体 CN Heavy" charset="0"/>
              <a:ea typeface="思源宋体 CN Heavy" panose="02020900000000000000" pitchFamily="18" charset="-122"/>
            </a:endParaRPr>
          </a:p>
        </p:txBody>
      </p:sp>
      <p:grpSp>
        <p:nvGrpSpPr>
          <p:cNvPr id="89" name="组合 3"/>
          <p:cNvGrpSpPr/>
          <p:nvPr/>
        </p:nvGrpSpPr>
        <p:grpSpPr>
          <a:xfrm>
            <a:off x="-18415" y="1918970"/>
            <a:ext cx="3837940" cy="2905125"/>
            <a:chOff x="-29" y="3022"/>
            <a:chExt cx="6044" cy="4575"/>
          </a:xfrm>
        </p:grpSpPr>
        <p:sp>
          <p:nvSpPr>
            <p:cNvPr id="1048675" name="矩形 4"/>
            <p:cNvSpPr/>
            <p:nvPr/>
          </p:nvSpPr>
          <p:spPr>
            <a:xfrm>
              <a:off x="-29" y="3022"/>
              <a:ext cx="6044" cy="4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676" name="文本框 5"/>
            <p:cNvSpPr txBox="1"/>
            <p:nvPr/>
          </p:nvSpPr>
          <p:spPr>
            <a:xfrm>
              <a:off x="4063" y="3783"/>
              <a:ext cx="840" cy="2985"/>
            </a:xfrm>
            <a:prstGeom prst="rect">
              <a:avLst/>
            </a:prstGeom>
            <a:noFill/>
          </p:spPr>
          <p:txBody>
            <a:bodyPr wrap="square" rtlCol="0">
              <a:spAutoFit/>
            </a:bodyPr>
            <a:lstStyle/>
            <a:p>
              <a:r>
                <a:rPr lang="zh-CN" altLang="en-US" sz="6000" dirty="0">
                  <a:solidFill>
                    <a:schemeClr val="bg1"/>
                  </a:solidFill>
                  <a:latin typeface="思源黑体 CN Bold" panose="020B0800000000000000" pitchFamily="34" charset="-122"/>
                  <a:ea typeface="思源黑体 CN Bold" panose="020B0800000000000000" pitchFamily="34" charset="-122"/>
                </a:rPr>
                <a:t>形势</a:t>
              </a:r>
            </a:p>
          </p:txBody>
        </p:sp>
      </p:grpSp>
      <p:grpSp>
        <p:nvGrpSpPr>
          <p:cNvPr id="90" name="组合 21"/>
          <p:cNvGrpSpPr/>
          <p:nvPr/>
        </p:nvGrpSpPr>
        <p:grpSpPr>
          <a:xfrm>
            <a:off x="4998085" y="2966720"/>
            <a:ext cx="6033607" cy="1383665"/>
            <a:chOff x="8956" y="2550"/>
            <a:chExt cx="8644" cy="2179"/>
          </a:xfrm>
        </p:grpSpPr>
        <p:sp>
          <p:nvSpPr>
            <p:cNvPr id="1048678" name="矩形 8"/>
            <p:cNvSpPr/>
            <p:nvPr/>
          </p:nvSpPr>
          <p:spPr>
            <a:xfrm>
              <a:off x="8956" y="2550"/>
              <a:ext cx="8644" cy="21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宋体 CN Heavy" panose="02020900000000000000" pitchFamily="18" charset="-122"/>
                <a:ea typeface="思源宋体 CN Heavy" panose="02020900000000000000" pitchFamily="18" charset="-122"/>
              </a:endParaRPr>
            </a:p>
          </p:txBody>
        </p:sp>
        <p:sp>
          <p:nvSpPr>
            <p:cNvPr id="1048679" name="文本框 17"/>
            <p:cNvSpPr txBox="1"/>
            <p:nvPr/>
          </p:nvSpPr>
          <p:spPr>
            <a:xfrm>
              <a:off x="9118" y="2736"/>
              <a:ext cx="8282" cy="1888"/>
            </a:xfrm>
            <a:prstGeom prst="rect">
              <a:avLst/>
            </a:prstGeom>
            <a:noFill/>
          </p:spPr>
          <p:txBody>
            <a:bodyPr wrap="square" rtlCol="0">
              <a:spAutoFit/>
            </a:bodyPr>
            <a:lstStyle/>
            <a:p>
              <a:r>
                <a:rPr lang="zh-CN" altLang="en-US" sz="2400" dirty="0">
                  <a:solidFill>
                    <a:schemeClr val="bg1"/>
                  </a:solidFill>
                  <a:latin typeface="思源宋体 CN Heavy" charset="0"/>
                  <a:ea typeface="思源宋体 CN Heavy" panose="02020900000000000000" pitchFamily="18" charset="-122"/>
                  <a:sym typeface="+mn-ea"/>
                </a:rPr>
                <a:t>教育部、国家消防救援局研究制定了《中小学校、幼儿园消防安全十项规定》，并印发通知</a:t>
              </a:r>
            </a:p>
          </p:txBody>
        </p:sp>
      </p:grpSp>
      <p:sp>
        <p:nvSpPr>
          <p:cNvPr id="1048680" name="矩形 10"/>
          <p:cNvSpPr/>
          <p:nvPr/>
        </p:nvSpPr>
        <p:spPr>
          <a:xfrm>
            <a:off x="4997450" y="4995545"/>
            <a:ext cx="6037580" cy="138366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zh-CN" sz="2400" dirty="0">
                <a:solidFill>
                  <a:schemeClr val="bg1"/>
                </a:solidFill>
                <a:latin typeface="思源宋体 CN Heavy" charset="0"/>
                <a:ea typeface="思源宋体 CN Heavy" panose="02020900000000000000" pitchFamily="18" charset="-122"/>
                <a:sym typeface="+mn-ea"/>
              </a:rPr>
              <a:t>学校人员数量大且十分密集，一旦发生火灾后果不堪设想，影响将无限放大。</a:t>
            </a:r>
            <a:endParaRPr lang="zh-CN" altLang="en-US" sz="2400" dirty="0">
              <a:solidFill>
                <a:schemeClr val="bg1"/>
              </a:solidFill>
              <a:latin typeface="思源宋体 CN Heavy" charset="0"/>
              <a:ea typeface="思源宋体 CN Heavy" panose="02020900000000000000" pitchFamily="18"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849" name="文本框 3"/>
          <p:cNvSpPr txBox="1">
            <a:spLocks noChangeArrowheads="1"/>
          </p:cNvSpPr>
          <p:nvPr/>
        </p:nvSpPr>
        <p:spPr bwMode="auto">
          <a:xfrm>
            <a:off x="1007534" y="4660266"/>
            <a:ext cx="10176933" cy="1470025"/>
          </a:xfrm>
          <a:prstGeom prst="rect">
            <a:avLst/>
          </a:prstGeom>
          <a:noFill/>
          <a:ln>
            <a:noFill/>
          </a:ln>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40000"/>
              </a:lnSpc>
            </a:pPr>
            <a:r>
              <a:rPr lang="en-US" altLang="zh-CN" sz="3200" dirty="0">
                <a:latin typeface="阿里巴巴普惠体 B" panose="00020600040101010101" pitchFamily="18" charset="-122"/>
                <a:ea typeface="阿里巴巴普惠体 B" panose="00020600040101010101" pitchFamily="18" charset="-122"/>
                <a:cs typeface="阿里巴巴普惠体 B" panose="00020600040101010101" pitchFamily="18" charset="-122"/>
              </a:rPr>
              <a:t>6</a:t>
            </a:r>
            <a:r>
              <a:rPr lang="zh-CN" altLang="en-US" sz="3200" dirty="0">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zh-CN" altLang="zh-CN" sz="3200" dirty="0">
                <a:latin typeface="阿里巴巴普惠体 B" panose="00020600040101010101" pitchFamily="18" charset="-122"/>
                <a:ea typeface="阿里巴巴普惠体 B" panose="00020600040101010101" pitchFamily="18" charset="-122"/>
                <a:cs typeface="阿里巴巴普惠体 B" panose="00020600040101010101" pitchFamily="18" charset="-122"/>
              </a:rPr>
              <a:t>微</a:t>
            </a:r>
            <a:r>
              <a:rPr lang="zh-CN" altLang="en-US" sz="3200" dirty="0">
                <a:latin typeface="阿里巴巴普惠体 B" panose="00020600040101010101" pitchFamily="18" charset="-122"/>
                <a:ea typeface="阿里巴巴普惠体 B" panose="00020600040101010101" pitchFamily="18" charset="-122"/>
                <a:cs typeface="阿里巴巴普惠体 B" panose="00020600040101010101" pitchFamily="18" charset="-122"/>
              </a:rPr>
              <a:t>型</a:t>
            </a:r>
            <a:r>
              <a:rPr lang="zh-CN" altLang="zh-CN" sz="3200" dirty="0">
                <a:latin typeface="阿里巴巴普惠体 B" panose="00020600040101010101" pitchFamily="18" charset="-122"/>
                <a:ea typeface="阿里巴巴普惠体 B" panose="00020600040101010101" pitchFamily="18" charset="-122"/>
                <a:cs typeface="阿里巴巴普惠体 B" panose="00020600040101010101" pitchFamily="18" charset="-122"/>
              </a:rPr>
              <a:t>消防站建设不达标，或者未配齐消防器材，微型消防站队员人数不足，</a:t>
            </a:r>
            <a:r>
              <a:rPr lang="zh-CN" altLang="zh-CN" sz="3200" kern="100" dirty="0">
                <a:solidFill>
                  <a:srgbClr val="00000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sym typeface="+mn-ea"/>
              </a:rPr>
              <a:t>未按要求开展灭火及疏散演练</a:t>
            </a:r>
            <a:r>
              <a:rPr lang="en-US" altLang="zh-CN" sz="3200" kern="100" dirty="0">
                <a:solidFill>
                  <a:srgbClr val="00000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sym typeface="+mn-ea"/>
              </a:rPr>
              <a:t>.</a:t>
            </a:r>
            <a:endParaRPr lang="zh-CN" altLang="en-US" sz="3200" dirty="0">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pic>
        <p:nvPicPr>
          <p:cNvPr id="2097192" name="Picture 2"/>
          <p:cNvPicPr>
            <a:picLocks noChangeAspect="1" noChangeArrowheads="1"/>
          </p:cNvPicPr>
          <p:nvPr/>
        </p:nvPicPr>
        <p:blipFill>
          <a:blip r:embed="rId2"/>
          <a:srcRect/>
          <a:stretch>
            <a:fillRect/>
          </a:stretch>
        </p:blipFill>
        <p:spPr bwMode="auto">
          <a:xfrm>
            <a:off x="690245" y="817880"/>
            <a:ext cx="4930140" cy="3595370"/>
          </a:xfrm>
          <a:prstGeom prst="rect">
            <a:avLst/>
          </a:prstGeom>
          <a:noFill/>
          <a:ln>
            <a:noFill/>
          </a:ln>
        </p:spPr>
      </p:pic>
      <p:pic>
        <p:nvPicPr>
          <p:cNvPr id="2097193" name="Picture 2" descr="C:/Users/67814/Desktop/7f3ba6637775bf02266a80561ed3f1d4.jpeg7f3ba6637775bf02266a80561ed3f1d4"/>
          <p:cNvPicPr>
            <a:picLocks noChangeAspect="1" noChangeArrowheads="1"/>
          </p:cNvPicPr>
          <p:nvPr/>
        </p:nvPicPr>
        <p:blipFill>
          <a:blip r:embed="rId3"/>
          <a:srcRect t="16708" b="16708"/>
          <a:stretch>
            <a:fillRect/>
          </a:stretch>
        </p:blipFill>
        <p:spPr bwMode="auto">
          <a:xfrm>
            <a:off x="6177280" y="817880"/>
            <a:ext cx="5398770" cy="3595370"/>
          </a:xfrm>
          <a:prstGeom prst="rect">
            <a:avLst/>
          </a:prstGeom>
          <a:noFill/>
          <a:ln>
            <a:noFill/>
          </a:ln>
        </p:spPr>
      </p:pic>
      <p:grpSp>
        <p:nvGrpSpPr>
          <p:cNvPr id="159" name="组合 6"/>
          <p:cNvGrpSpPr/>
          <p:nvPr/>
        </p:nvGrpSpPr>
        <p:grpSpPr>
          <a:xfrm>
            <a:off x="286385" y="162560"/>
            <a:ext cx="7716520" cy="408305"/>
            <a:chOff x="8158" y="2529"/>
            <a:chExt cx="12152" cy="643"/>
          </a:xfrm>
        </p:grpSpPr>
        <p:sp>
          <p:nvSpPr>
            <p:cNvPr id="1048824" name="矩形 7"/>
            <p:cNvSpPr/>
            <p:nvPr/>
          </p:nvSpPr>
          <p:spPr>
            <a:xfrm>
              <a:off x="8956" y="2565"/>
              <a:ext cx="11354"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25" name="文本框 8"/>
            <p:cNvSpPr txBox="1"/>
            <p:nvPr/>
          </p:nvSpPr>
          <p:spPr>
            <a:xfrm>
              <a:off x="9122" y="2529"/>
              <a:ext cx="10934"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1.4</a:t>
              </a:r>
              <a:r>
                <a:rPr lang="zh-CN" altLang="en-US" sz="2000" b="1" dirty="0">
                  <a:solidFill>
                    <a:schemeClr val="bg1"/>
                  </a:solidFill>
                  <a:latin typeface="微软雅黑" panose="020B0503020204020204" charset="-122"/>
                  <a:ea typeface="微软雅黑" panose="020B0503020204020204" charset="-122"/>
                </a:rPr>
                <a:t>幼儿园常见的消防安全隐患</a:t>
              </a:r>
            </a:p>
          </p:txBody>
        </p:sp>
        <p:sp>
          <p:nvSpPr>
            <p:cNvPr id="1048826" name="矩形 9"/>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94" name="图片 14" descr="ecfaa028424df3d36b3046a659eb9d27"/>
          <p:cNvPicPr>
            <a:picLocks noChangeAspect="1"/>
          </p:cNvPicPr>
          <p:nvPr/>
        </p:nvPicPr>
        <p:blipFill>
          <a:blip r:embed="rId3"/>
          <a:stretch>
            <a:fillRect/>
          </a:stretch>
        </p:blipFill>
        <p:spPr>
          <a:xfrm>
            <a:off x="2448560" y="-16510"/>
            <a:ext cx="9734550" cy="6929120"/>
          </a:xfrm>
          <a:prstGeom prst="rect">
            <a:avLst/>
          </a:prstGeom>
        </p:spPr>
      </p:pic>
      <p:grpSp>
        <p:nvGrpSpPr>
          <p:cNvPr id="181" name="组合 10"/>
          <p:cNvGrpSpPr/>
          <p:nvPr/>
        </p:nvGrpSpPr>
        <p:grpSpPr>
          <a:xfrm>
            <a:off x="5" y="1840865"/>
            <a:ext cx="12411474" cy="2232660"/>
            <a:chOff x="6164" y="2644"/>
            <a:chExt cx="6996" cy="3516"/>
          </a:xfrm>
        </p:grpSpPr>
        <p:sp>
          <p:nvSpPr>
            <p:cNvPr id="1048850" name="矩形 4"/>
            <p:cNvSpPr/>
            <p:nvPr/>
          </p:nvSpPr>
          <p:spPr>
            <a:xfrm>
              <a:off x="6164" y="2644"/>
              <a:ext cx="6872" cy="351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51" name="文本框 17"/>
            <p:cNvSpPr txBox="1"/>
            <p:nvPr/>
          </p:nvSpPr>
          <p:spPr>
            <a:xfrm>
              <a:off x="6164" y="3598"/>
              <a:ext cx="6996" cy="1665"/>
            </a:xfrm>
            <a:prstGeom prst="rect">
              <a:avLst/>
            </a:prstGeom>
            <a:noFill/>
          </p:spPr>
          <p:txBody>
            <a:bodyPr wrap="square" rtlCol="0">
              <a:spAutoFit/>
            </a:bodyPr>
            <a:lstStyle/>
            <a:p>
              <a:pPr algn="ctr">
                <a:lnSpc>
                  <a:spcPct val="120000"/>
                </a:lnSpc>
              </a:pPr>
              <a:r>
                <a:rPr lang="zh-CN" altLang="en-US" sz="5400" dirty="0">
                  <a:solidFill>
                    <a:schemeClr val="bg1"/>
                  </a:solidFill>
                  <a:latin typeface="思源黑体 CN Bold" panose="020B0800000000000000" pitchFamily="34" charset="-122"/>
                  <a:ea typeface="思源黑体 CN Bold" panose="020B0800000000000000" pitchFamily="34" charset="-122"/>
                </a:rPr>
                <a:t>学校消防安全管理职责及法律责任</a:t>
              </a:r>
              <a:endParaRPr lang="zh-CN" altLang="en-US" sz="5400" b="1" dirty="0">
                <a:solidFill>
                  <a:schemeClr val="bg1"/>
                </a:solidFill>
                <a:latin typeface="思源黑体 CN Bold" panose="020B0800000000000000" pitchFamily="34" charset="-122"/>
                <a:ea typeface="思源黑体 CN Bold" panose="020B0800000000000000"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097194"/>
                                        </p:tgtEl>
                                        <p:attrNameLst>
                                          <p:attrName>style.visibility</p:attrName>
                                        </p:attrNameLst>
                                      </p:cBhvr>
                                      <p:to>
                                        <p:strVal val="visible"/>
                                      </p:to>
                                    </p:set>
                                    <p:animEffect transition="in" filter="fade">
                                      <p:cBhvr>
                                        <p:cTn id="7" dur="1000"/>
                                        <p:tgtEl>
                                          <p:spTgt spid="2097194"/>
                                        </p:tgtEl>
                                      </p:cBhvr>
                                    </p:animEffect>
                                    <p:anim calcmode="lin" valueType="num">
                                      <p:cBhvr>
                                        <p:cTn id="8" dur="1000" fill="hold"/>
                                        <p:tgtEl>
                                          <p:spTgt spid="2097194"/>
                                        </p:tgtEl>
                                        <p:attrNameLst>
                                          <p:attrName>ppt_x</p:attrName>
                                        </p:attrNameLst>
                                      </p:cBhvr>
                                      <p:tavLst>
                                        <p:tav tm="0">
                                          <p:val>
                                            <p:strVal val="#ppt_x"/>
                                          </p:val>
                                        </p:tav>
                                        <p:tav tm="100000">
                                          <p:val>
                                            <p:strVal val="#ppt_x"/>
                                          </p:val>
                                        </p:tav>
                                      </p:tavLst>
                                    </p:anim>
                                    <p:anim calcmode="lin" valueType="num">
                                      <p:cBhvr>
                                        <p:cTn id="9" dur="1000" fill="hold"/>
                                        <p:tgtEl>
                                          <p:spTgt spid="209719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81"/>
                                        </p:tgtEl>
                                        <p:attrNameLst>
                                          <p:attrName>style.visibility</p:attrName>
                                        </p:attrNameLst>
                                      </p:cBhvr>
                                      <p:to>
                                        <p:strVal val="visible"/>
                                      </p:to>
                                    </p:set>
                                    <p:animEffect transition="in" filter="wipe(left)">
                                      <p:cBhvr>
                                        <p:cTn id="13" dur="500"/>
                                        <p:tgtEl>
                                          <p:spTgt spid="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854" name="标题 1"/>
          <p:cNvSpPr>
            <a:spLocks noGrp="1"/>
          </p:cNvSpPr>
          <p:nvPr>
            <p:ph type="title"/>
          </p:nvPr>
        </p:nvSpPr>
        <p:spPr>
          <a:xfrm>
            <a:off x="491490" y="728612"/>
            <a:ext cx="11353800" cy="1664618"/>
          </a:xfrm>
        </p:spPr>
        <p:txBody>
          <a:bodyPr>
            <a:noAutofit/>
          </a:bodyPr>
          <a:lstStyle/>
          <a:p>
            <a:r>
              <a:rPr lang="zh-CN" altLang="zh-CN" sz="3200" b="1" dirty="0">
                <a:solidFill>
                  <a:srgbClr val="C00000"/>
                </a:solidFill>
                <a:latin typeface="思源宋体 CN Heavy" panose="02020900000000000000" pitchFamily="18" charset="-122"/>
                <a:ea typeface="思源宋体 CN Heavy" panose="02020900000000000000" pitchFamily="18" charset="-122"/>
              </a:rPr>
              <a:t>《消防法》第十六条指出——</a:t>
            </a:r>
            <a:r>
              <a:rPr lang="zh-CN" altLang="zh-CN" sz="3200" dirty="0">
                <a:solidFill>
                  <a:srgbClr val="C00000"/>
                </a:solidFill>
                <a:latin typeface="思源宋体 CN Heavy" panose="02020900000000000000" pitchFamily="18" charset="-122"/>
                <a:ea typeface="思源宋体 CN Heavy" panose="02020900000000000000" pitchFamily="18" charset="-122"/>
              </a:rPr>
              <a:t/>
            </a:r>
            <a:br>
              <a:rPr lang="zh-CN" altLang="zh-CN" sz="3200" dirty="0">
                <a:solidFill>
                  <a:srgbClr val="C00000"/>
                </a:solidFill>
                <a:latin typeface="思源宋体 CN Heavy" panose="02020900000000000000" pitchFamily="18" charset="-122"/>
                <a:ea typeface="思源宋体 CN Heavy" panose="02020900000000000000" pitchFamily="18" charset="-122"/>
              </a:rPr>
            </a:br>
            <a:r>
              <a:rPr lang="zh-CN" altLang="zh-CN" sz="3200" b="1" dirty="0">
                <a:solidFill>
                  <a:srgbClr val="C00000"/>
                </a:solidFill>
                <a:latin typeface="思源宋体 CN Heavy" panose="02020900000000000000" pitchFamily="18" charset="-122"/>
                <a:ea typeface="思源宋体 CN Heavy" panose="02020900000000000000" pitchFamily="18" charset="-122"/>
              </a:rPr>
              <a:t>机关、团体、企业、事业等单位应当履行下列消防安全职责：</a:t>
            </a:r>
            <a:endParaRPr lang="zh-CN" altLang="en-US" sz="3200" dirty="0">
              <a:solidFill>
                <a:srgbClr val="C00000"/>
              </a:solidFill>
              <a:latin typeface="思源宋体 CN Heavy" panose="02020900000000000000" pitchFamily="18" charset="-122"/>
              <a:ea typeface="思源宋体 CN Heavy" panose="02020900000000000000" pitchFamily="18" charset="-122"/>
            </a:endParaRPr>
          </a:p>
        </p:txBody>
      </p:sp>
      <p:sp>
        <p:nvSpPr>
          <p:cNvPr id="1048855" name="内容占位符 2"/>
          <p:cNvSpPr>
            <a:spLocks noGrp="1"/>
          </p:cNvSpPr>
          <p:nvPr>
            <p:ph idx="1"/>
          </p:nvPr>
        </p:nvSpPr>
        <p:spPr>
          <a:xfrm>
            <a:off x="419100" y="2041808"/>
            <a:ext cx="11353800" cy="4351338"/>
          </a:xfrm>
        </p:spPr>
        <p:txBody>
          <a:bodyPr>
            <a:normAutofit fontScale="90000"/>
          </a:bodyPr>
          <a:lstStyle/>
          <a:p>
            <a:pPr marL="0" indent="228600">
              <a:lnSpc>
                <a:spcPct val="170000"/>
              </a:lnSpc>
              <a:spcBef>
                <a:spcPts val="0"/>
              </a:spcBef>
            </a:pPr>
            <a:r>
              <a:rPr lang="zh-CN" altLang="zh-CN" sz="2000" dirty="0">
                <a:latin typeface="等线" panose="02010600030101010101" charset="-122"/>
                <a:ea typeface="等线" panose="02010600030101010101" charset="-122"/>
              </a:rPr>
              <a:t>（一）落实消防安全责任制，制定本单位的消防安全制度、消防安全操作规程，制定灭火和应急疏散预案；</a:t>
            </a:r>
          </a:p>
          <a:p>
            <a:pPr marL="0" indent="228600">
              <a:lnSpc>
                <a:spcPct val="170000"/>
              </a:lnSpc>
              <a:spcBef>
                <a:spcPts val="0"/>
              </a:spcBef>
            </a:pPr>
            <a:r>
              <a:rPr lang="en-US" altLang="zh-CN" sz="2000" dirty="0">
                <a:latin typeface="等线" panose="02010600030101010101" charset="-122"/>
                <a:ea typeface="等线" panose="02010600030101010101" charset="-122"/>
              </a:rPr>
              <a:t> </a:t>
            </a:r>
            <a:r>
              <a:rPr lang="zh-CN" altLang="zh-CN" sz="2000" dirty="0">
                <a:latin typeface="等线" panose="02010600030101010101" charset="-122"/>
                <a:ea typeface="等线" panose="02010600030101010101" charset="-122"/>
              </a:rPr>
              <a:t>（二）按照国家标准、行业标准配置消防设施、器材，设置消防安全标志，并定期组织检验、维修，确保完好有效；</a:t>
            </a:r>
          </a:p>
          <a:p>
            <a:pPr marL="0" indent="228600">
              <a:lnSpc>
                <a:spcPct val="170000"/>
              </a:lnSpc>
              <a:spcBef>
                <a:spcPts val="0"/>
              </a:spcBef>
            </a:pPr>
            <a:r>
              <a:rPr lang="en-US" altLang="zh-CN" sz="2000" dirty="0">
                <a:latin typeface="等线" panose="02010600030101010101" charset="-122"/>
                <a:ea typeface="等线" panose="02010600030101010101" charset="-122"/>
              </a:rPr>
              <a:t> </a:t>
            </a:r>
            <a:r>
              <a:rPr lang="zh-CN" altLang="zh-CN" sz="2000" dirty="0">
                <a:latin typeface="等线" panose="02010600030101010101" charset="-122"/>
                <a:ea typeface="等线" panose="02010600030101010101" charset="-122"/>
              </a:rPr>
              <a:t>（三）对建筑消防设施每年至少进行一次全面检测，确保完好有效，检测记录应当完整准确，存档备查； </a:t>
            </a:r>
          </a:p>
          <a:p>
            <a:pPr marL="0" indent="228600">
              <a:lnSpc>
                <a:spcPct val="170000"/>
              </a:lnSpc>
              <a:spcBef>
                <a:spcPts val="0"/>
              </a:spcBef>
            </a:pPr>
            <a:r>
              <a:rPr lang="zh-CN" altLang="zh-CN" sz="2000" dirty="0">
                <a:latin typeface="等线" panose="02010600030101010101" charset="-122"/>
                <a:ea typeface="等线" panose="02010600030101010101" charset="-122"/>
              </a:rPr>
              <a:t>（四）保障疏散通道、安全出口、消防车通道畅通，保证防火防烟分区、防火间距符合消防技术标准； </a:t>
            </a:r>
          </a:p>
          <a:p>
            <a:pPr marL="0" indent="228600">
              <a:lnSpc>
                <a:spcPct val="170000"/>
              </a:lnSpc>
              <a:spcBef>
                <a:spcPts val="0"/>
              </a:spcBef>
            </a:pPr>
            <a:r>
              <a:rPr lang="zh-CN" altLang="zh-CN" sz="2000" dirty="0">
                <a:latin typeface="等线" panose="02010600030101010101" charset="-122"/>
                <a:ea typeface="等线" panose="02010600030101010101" charset="-122"/>
              </a:rPr>
              <a:t>（五）组织防火检查，及时消除火灾隐患； </a:t>
            </a:r>
          </a:p>
          <a:p>
            <a:pPr marL="0" indent="228600">
              <a:lnSpc>
                <a:spcPct val="170000"/>
              </a:lnSpc>
              <a:spcBef>
                <a:spcPts val="0"/>
              </a:spcBef>
            </a:pPr>
            <a:r>
              <a:rPr lang="zh-CN" altLang="zh-CN" sz="2000" dirty="0">
                <a:latin typeface="等线" panose="02010600030101010101" charset="-122"/>
                <a:ea typeface="等线" panose="02010600030101010101" charset="-122"/>
              </a:rPr>
              <a:t>（六）组织进行有针对性的消防演练； </a:t>
            </a:r>
          </a:p>
          <a:p>
            <a:pPr marL="0" indent="228600">
              <a:lnSpc>
                <a:spcPct val="170000"/>
              </a:lnSpc>
              <a:spcBef>
                <a:spcPts val="0"/>
              </a:spcBef>
            </a:pPr>
            <a:r>
              <a:rPr lang="zh-CN" altLang="zh-CN" sz="2000" dirty="0">
                <a:latin typeface="等线" panose="02010600030101010101" charset="-122"/>
                <a:ea typeface="等线" panose="02010600030101010101" charset="-122"/>
              </a:rPr>
              <a:t>（七）法律、法规规定的其他消防安全职责。</a:t>
            </a:r>
            <a:r>
              <a:rPr lang="zh-CN" altLang="zh-CN" sz="2000" b="1" dirty="0">
                <a:latin typeface="等线" panose="02010600030101010101" charset="-122"/>
                <a:ea typeface="等线" panose="02010600030101010101" charset="-122"/>
              </a:rPr>
              <a:t> 单位的主要负责人是本单位的消防安全责任人。</a:t>
            </a:r>
            <a:endParaRPr lang="zh-CN" altLang="zh-CN" sz="2000" dirty="0">
              <a:latin typeface="等线" panose="02010600030101010101" charset="-122"/>
              <a:ea typeface="等线" panose="02010600030101010101" charset="-122"/>
            </a:endParaRPr>
          </a:p>
          <a:p>
            <a:pPr marL="0" indent="228600">
              <a:lnSpc>
                <a:spcPct val="170000"/>
              </a:lnSpc>
              <a:spcBef>
                <a:spcPts val="0"/>
              </a:spcBef>
            </a:pPr>
            <a:endParaRPr lang="zh-CN" altLang="en-US" sz="2000" dirty="0">
              <a:latin typeface="等线" panose="02010600030101010101" charset="-122"/>
              <a:ea typeface="等线" panose="02010600030101010101" charset="-122"/>
            </a:endParaRPr>
          </a:p>
        </p:txBody>
      </p:sp>
      <p:grpSp>
        <p:nvGrpSpPr>
          <p:cNvPr id="185" name="组合 4"/>
          <p:cNvGrpSpPr/>
          <p:nvPr/>
        </p:nvGrpSpPr>
        <p:grpSpPr>
          <a:xfrm>
            <a:off x="297180" y="184785"/>
            <a:ext cx="5139690" cy="408305"/>
            <a:chOff x="8158" y="2529"/>
            <a:chExt cx="8094" cy="643"/>
          </a:xfrm>
        </p:grpSpPr>
        <p:sp>
          <p:nvSpPr>
            <p:cNvPr id="1048856" name="矩形 5"/>
            <p:cNvSpPr/>
            <p:nvPr/>
          </p:nvSpPr>
          <p:spPr>
            <a:xfrm>
              <a:off x="8956" y="2565"/>
              <a:ext cx="5568"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57" name="文本框 6"/>
            <p:cNvSpPr txBox="1"/>
            <p:nvPr/>
          </p:nvSpPr>
          <p:spPr>
            <a:xfrm>
              <a:off x="9122" y="2529"/>
              <a:ext cx="7130"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2.1</a:t>
              </a:r>
              <a:r>
                <a:rPr lang="zh-CN" altLang="en-US" sz="2000" b="1" dirty="0">
                  <a:solidFill>
                    <a:schemeClr val="bg1"/>
                  </a:solidFill>
                  <a:latin typeface="微软雅黑" panose="020B0503020204020204" charset="-122"/>
                  <a:ea typeface="微软雅黑" panose="020B0503020204020204" charset="-122"/>
                </a:rPr>
                <a:t>相关法规</a:t>
              </a:r>
            </a:p>
          </p:txBody>
        </p:sp>
        <p:sp>
          <p:nvSpPr>
            <p:cNvPr id="1048858" name="矩形 7"/>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185"/>
                                        </p:tgtEl>
                                        <p:attrNameLst>
                                          <p:attrName>style.visibility</p:attrName>
                                        </p:attrNameLst>
                                      </p:cBhvr>
                                      <p:to>
                                        <p:strVal val="visible"/>
                                      </p:to>
                                    </p:set>
                                    <p:anim calcmode="lin" valueType="num">
                                      <p:cBhvr>
                                        <p:cTn id="7" dur="1000" fill="hold"/>
                                        <p:tgtEl>
                                          <p:spTgt spid="185"/>
                                        </p:tgtEl>
                                        <p:attrNameLst>
                                          <p:attrName>ppt_x</p:attrName>
                                        </p:attrNameLst>
                                      </p:cBhvr>
                                      <p:tavLst>
                                        <p:tav tm="0">
                                          <p:val>
                                            <p:strVal val="#ppt_x-.2"/>
                                          </p:val>
                                        </p:tav>
                                        <p:tav tm="100000">
                                          <p:val>
                                            <p:strVal val="#ppt_x"/>
                                          </p:val>
                                        </p:tav>
                                      </p:tavLst>
                                    </p:anim>
                                    <p:anim calcmode="lin" valueType="num">
                                      <p:cBhvr>
                                        <p:cTn id="8" dur="1000" fill="hold"/>
                                        <p:tgtEl>
                                          <p:spTgt spid="185"/>
                                        </p:tgtEl>
                                        <p:attrNameLst>
                                          <p:attrName>ppt_y</p:attrName>
                                        </p:attrNameLst>
                                      </p:cBhvr>
                                      <p:tavLst>
                                        <p:tav tm="0">
                                          <p:val>
                                            <p:strVal val="#ppt_y"/>
                                          </p:val>
                                        </p:tav>
                                        <p:tav tm="100000">
                                          <p:val>
                                            <p:strVal val="#ppt_y"/>
                                          </p:val>
                                        </p:tav>
                                      </p:tavLst>
                                    </p:anim>
                                    <p:animEffect transition="in" filter="wipe(right)" prLst="gradientSize: 0.1">
                                      <p:cBhvr>
                                        <p:cTn id="9" dur="1000"/>
                                        <p:tgtEl>
                                          <p:spTgt spid="1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864" name="Freeform 25"/>
          <p:cNvSpPr/>
          <p:nvPr/>
        </p:nvSpPr>
        <p:spPr bwMode="gray">
          <a:xfrm flipH="1">
            <a:off x="10922000" y="1492251"/>
            <a:ext cx="687917" cy="620183"/>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F8F8F8">
                  <a:gamma/>
                  <a:tint val="54510"/>
                  <a:invGamma/>
                </a:srgbClr>
              </a:gs>
              <a:gs pos="50000">
                <a:srgbClr val="F8F8F8">
                  <a:alpha val="0"/>
                </a:srgbClr>
              </a:gs>
              <a:gs pos="100000">
                <a:srgbClr val="F8F8F8">
                  <a:gamma/>
                  <a:tint val="54510"/>
                  <a:invGamma/>
                </a:srgbClr>
              </a:gs>
            </a:gsLst>
            <a:lin ang="2700000" scaled="1"/>
          </a:gradFill>
          <a:ln w="0">
            <a:noFill/>
            <a:prstDash val="solid"/>
            <a:round/>
          </a:ln>
          <a:effectLst/>
        </p:spPr>
        <p:txBody>
          <a:bodyPr/>
          <a:lstStyle/>
          <a:p>
            <a:pPr algn="ctr"/>
            <a:endParaRPr lang="zh-CN" altLang="en-US" sz="2400">
              <a:latin typeface="Verdana" panose="020B0604030504040204" pitchFamily="34" charset="0"/>
            </a:endParaRPr>
          </a:p>
        </p:txBody>
      </p:sp>
      <p:sp>
        <p:nvSpPr>
          <p:cNvPr id="1048865" name="Text Box 45"/>
          <p:cNvSpPr txBox="1">
            <a:spLocks noChangeArrowheads="1"/>
          </p:cNvSpPr>
          <p:nvPr/>
        </p:nvSpPr>
        <p:spPr bwMode="auto">
          <a:xfrm>
            <a:off x="912285" y="2084918"/>
            <a:ext cx="10441516" cy="4303015"/>
          </a:xfrm>
          <a:prstGeom prst="rect">
            <a:avLst/>
          </a:prstGeom>
          <a:noFill/>
          <a:ln>
            <a:noFill/>
          </a:ln>
        </p:spPr>
        <p:txBody>
          <a:bodyPr>
            <a:spAutoFit/>
          </a:bodyPr>
          <a:lstStyle>
            <a:lvl1pPr marL="342900" indent="-34290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lnSpc>
                <a:spcPct val="140000"/>
              </a:lnSpc>
              <a:spcBef>
                <a:spcPct val="50000"/>
              </a:spcBef>
              <a:buFont typeface="Arial" panose="020B0604020202020204" pitchFamily="34" charset="0"/>
              <a:buNone/>
            </a:pPr>
            <a:r>
              <a:rPr lang="zh-CN" altLang="en-US" sz="2135" dirty="0">
                <a:latin typeface="Verdana" panose="020B0604030504040204" pitchFamily="34" charset="0"/>
              </a:rPr>
              <a:t>     </a:t>
            </a:r>
            <a:r>
              <a:rPr lang="zh-CN" altLang="en-US" sz="2135" b="1" dirty="0">
                <a:latin typeface="方正黑体_GBK" panose="03000509000000000000" charset="-122"/>
                <a:ea typeface="方正黑体_GBK" panose="03000509000000000000" charset="-122"/>
                <a:cs typeface="方正黑体_GBK" panose="03000509000000000000" charset="-122"/>
              </a:rPr>
              <a:t>一般单位七项职责</a:t>
            </a:r>
            <a:r>
              <a:rPr lang="zh-CN" altLang="en-US" sz="2135" dirty="0">
                <a:latin typeface="方正黑体_GBK" panose="03000509000000000000" charset="-122"/>
                <a:ea typeface="方正黑体_GBK" panose="03000509000000000000" charset="-122"/>
                <a:cs typeface="方正黑体_GBK" panose="03000509000000000000" charset="-122"/>
              </a:rPr>
              <a:t>：明确消防安全责任人、保证资金投入、配备设施器材、确保疏散通道和安全出口畅通、定期开展防火检查巡查、建立专职或志愿消防队伍和微型消防站。</a:t>
            </a:r>
          </a:p>
          <a:p>
            <a:pPr eaLnBrk="1" hangingPunct="1">
              <a:lnSpc>
                <a:spcPct val="140000"/>
              </a:lnSpc>
              <a:spcBef>
                <a:spcPct val="50000"/>
              </a:spcBef>
              <a:buFont typeface="Arial" panose="020B0604020202020204" pitchFamily="34" charset="0"/>
              <a:buNone/>
            </a:pPr>
            <a:r>
              <a:rPr lang="zh-CN" altLang="en-US" sz="2135" dirty="0">
                <a:latin typeface="方正黑体_GBK" panose="03000509000000000000" charset="-122"/>
                <a:ea typeface="方正黑体_GBK" panose="03000509000000000000" charset="-122"/>
                <a:cs typeface="方正黑体_GBK" panose="03000509000000000000" charset="-122"/>
              </a:rPr>
              <a:t>     </a:t>
            </a:r>
            <a:r>
              <a:rPr lang="zh-CN" altLang="en-US" sz="2135" b="1" dirty="0">
                <a:latin typeface="方正黑体_GBK" panose="03000509000000000000" charset="-122"/>
                <a:ea typeface="方正黑体_GBK" panose="03000509000000000000" charset="-122"/>
                <a:cs typeface="方正黑体_GBK" panose="03000509000000000000" charset="-122"/>
              </a:rPr>
              <a:t>重点单位在一般单位职责基础上，增加六项职责</a:t>
            </a:r>
            <a:r>
              <a:rPr lang="zh-CN" altLang="en-US" sz="2135" dirty="0">
                <a:latin typeface="方正黑体_GBK" panose="03000509000000000000" charset="-122"/>
                <a:ea typeface="方正黑体_GBK" panose="03000509000000000000" charset="-122"/>
                <a:cs typeface="方正黑体_GBK" panose="03000509000000000000" charset="-122"/>
              </a:rPr>
              <a:t>：明确消防安全管理机构、建立消防档案、开展电气燃气检测维保、开展消防安全培训、建立微型消防站、积极应用技防物防措施等。</a:t>
            </a:r>
          </a:p>
          <a:p>
            <a:pPr eaLnBrk="1" hangingPunct="1">
              <a:lnSpc>
                <a:spcPct val="140000"/>
              </a:lnSpc>
              <a:spcBef>
                <a:spcPct val="50000"/>
              </a:spcBef>
              <a:buFont typeface="Arial" panose="020B0604020202020204" pitchFamily="34" charset="0"/>
              <a:buNone/>
            </a:pPr>
            <a:r>
              <a:rPr lang="zh-CN" altLang="en-US" sz="2135" dirty="0">
                <a:latin typeface="方正黑体_GBK" panose="03000509000000000000" charset="-122"/>
                <a:ea typeface="方正黑体_GBK" panose="03000509000000000000" charset="-122"/>
                <a:cs typeface="方正黑体_GBK" panose="03000509000000000000" charset="-122"/>
              </a:rPr>
              <a:t>     </a:t>
            </a:r>
            <a:r>
              <a:rPr lang="zh-CN" altLang="en-US" sz="2135" b="1" dirty="0">
                <a:latin typeface="方正黑体_GBK" panose="03000509000000000000" charset="-122"/>
                <a:ea typeface="方正黑体_GBK" panose="03000509000000000000" charset="-122"/>
                <a:cs typeface="方正黑体_GBK" panose="03000509000000000000" charset="-122"/>
              </a:rPr>
              <a:t>火灾高危单位在重点单位职责基础上，再增加六项职责</a:t>
            </a:r>
            <a:r>
              <a:rPr lang="zh-CN" altLang="en-US" sz="2135" dirty="0">
                <a:latin typeface="方正黑体_GBK" panose="03000509000000000000" charset="-122"/>
                <a:ea typeface="方正黑体_GBK" panose="03000509000000000000" charset="-122"/>
                <a:cs typeface="方正黑体_GBK" panose="03000509000000000000" charset="-122"/>
              </a:rPr>
              <a:t>：定期召开工作例会、消防安全责任人、管理人等须取得相关资质、建设专职消防队或微型站、参加火灾公众责任保险等。 </a:t>
            </a:r>
            <a:endParaRPr lang="en-US" altLang="zh-CN" sz="2135" dirty="0">
              <a:latin typeface="方正黑体_GBK" panose="03000509000000000000" charset="-122"/>
              <a:ea typeface="方正黑体_GBK" panose="03000509000000000000" charset="-122"/>
              <a:cs typeface="方正黑体_GBK" panose="03000509000000000000" charset="-122"/>
            </a:endParaRPr>
          </a:p>
        </p:txBody>
      </p:sp>
      <p:sp>
        <p:nvSpPr>
          <p:cNvPr id="1048866" name="Line 46"/>
          <p:cNvSpPr>
            <a:spLocks noChangeShapeType="1"/>
          </p:cNvSpPr>
          <p:nvPr/>
        </p:nvSpPr>
        <p:spPr bwMode="auto">
          <a:xfrm>
            <a:off x="1102784" y="1989667"/>
            <a:ext cx="10016067" cy="2117"/>
          </a:xfrm>
          <a:prstGeom prst="line">
            <a:avLst/>
          </a:prstGeom>
          <a:noFill/>
          <a:ln w="9525">
            <a:solidFill>
              <a:schemeClr val="tx1"/>
            </a:solidFill>
            <a:prstDash val="lgDash"/>
            <a:round/>
          </a:ln>
        </p:spPr>
        <p:txBody>
          <a:bodyPr/>
          <a:lstStyle/>
          <a:p>
            <a:endParaRPr lang="zh-CN" altLang="en-US" sz="2400"/>
          </a:p>
        </p:txBody>
      </p:sp>
      <p:grpSp>
        <p:nvGrpSpPr>
          <p:cNvPr id="190" name="Group 48"/>
          <p:cNvGrpSpPr/>
          <p:nvPr/>
        </p:nvGrpSpPr>
        <p:grpSpPr bwMode="auto">
          <a:xfrm>
            <a:off x="1103654" y="2276921"/>
            <a:ext cx="224367" cy="224367"/>
            <a:chOff x="2928" y="2208"/>
            <a:chExt cx="262" cy="262"/>
          </a:xfrm>
          <a:solidFill>
            <a:schemeClr val="bg2">
              <a:lumMod val="50000"/>
            </a:schemeClr>
          </a:solidFill>
        </p:grpSpPr>
        <p:sp>
          <p:nvSpPr>
            <p:cNvPr id="1048867" name="Oval 49"/>
            <p:cNvSpPr>
              <a:spLocks noChangeArrowheads="1"/>
            </p:cNvSpPr>
            <p:nvPr/>
          </p:nvSpPr>
          <p:spPr bwMode="gray">
            <a:xfrm>
              <a:off x="2928" y="2208"/>
              <a:ext cx="262" cy="262"/>
            </a:xfrm>
            <a:prstGeom prst="ellipse">
              <a:avLst/>
            </a:prstGeom>
            <a:grpFill/>
            <a:ln w="12700">
              <a:solidFill>
                <a:srgbClr val="F8F8F8"/>
              </a:solidFill>
              <a:round/>
            </a:ln>
            <a:effectLst>
              <a:outerShdw dist="35921" dir="2700000" algn="ctr" rotWithShape="0">
                <a:srgbClr val="1C1C1C">
                  <a:alpha val="50000"/>
                </a:srgbClr>
              </a:outerShdw>
            </a:effectLst>
          </p:spPr>
          <p:txBody>
            <a:bodyPr wrap="none" anchor="ctr"/>
            <a:lstStyle/>
            <a:p>
              <a:pPr algn="ctr"/>
              <a:endParaRPr lang="zh-CN" altLang="en-US" sz="2400">
                <a:latin typeface="Verdana" panose="020B0604030504040204" pitchFamily="34" charset="0"/>
              </a:endParaRPr>
            </a:p>
          </p:txBody>
        </p:sp>
        <p:sp>
          <p:nvSpPr>
            <p:cNvPr id="1048868" name="Oval 50"/>
            <p:cNvSpPr>
              <a:spLocks noChangeArrowheads="1"/>
            </p:cNvSpPr>
            <p:nvPr/>
          </p:nvSpPr>
          <p:spPr bwMode="gray">
            <a:xfrm>
              <a:off x="2948" y="2230"/>
              <a:ext cx="220" cy="218"/>
            </a:xfrm>
            <a:prstGeom prst="ellipse">
              <a:avLst/>
            </a:prstGeom>
            <a:grpFill/>
            <a:ln w="12700">
              <a:noFill/>
              <a:round/>
            </a:ln>
            <a:effectLst/>
          </p:spPr>
          <p:txBody>
            <a:bodyPr wrap="none" anchor="ctr"/>
            <a:lstStyle/>
            <a:p>
              <a:pPr algn="ctr"/>
              <a:endParaRPr lang="zh-CN" altLang="en-US" sz="2400">
                <a:latin typeface="Verdana" panose="020B0604030504040204" pitchFamily="34" charset="0"/>
              </a:endParaRPr>
            </a:p>
          </p:txBody>
        </p:sp>
      </p:grpSp>
      <p:grpSp>
        <p:nvGrpSpPr>
          <p:cNvPr id="191" name="Group 51"/>
          <p:cNvGrpSpPr/>
          <p:nvPr/>
        </p:nvGrpSpPr>
        <p:grpSpPr bwMode="auto">
          <a:xfrm>
            <a:off x="1102785" y="3812118"/>
            <a:ext cx="224367" cy="224367"/>
            <a:chOff x="2928" y="2208"/>
            <a:chExt cx="262" cy="262"/>
          </a:xfrm>
        </p:grpSpPr>
        <p:sp>
          <p:nvSpPr>
            <p:cNvPr id="1048869" name="Oval 52"/>
            <p:cNvSpPr>
              <a:spLocks noChangeArrowheads="1"/>
            </p:cNvSpPr>
            <p:nvPr/>
          </p:nvSpPr>
          <p:spPr bwMode="gray">
            <a:xfrm>
              <a:off x="2928" y="2208"/>
              <a:ext cx="262" cy="262"/>
            </a:xfrm>
            <a:prstGeom prst="ellipse">
              <a:avLst/>
            </a:prstGeom>
            <a:gradFill rotWithShape="1">
              <a:gsLst>
                <a:gs pos="0">
                  <a:schemeClr val="accent2">
                    <a:gamma/>
                    <a:tint val="28627"/>
                    <a:invGamma/>
                  </a:schemeClr>
                </a:gs>
                <a:gs pos="100000">
                  <a:schemeClr val="accent2"/>
                </a:gs>
              </a:gsLst>
              <a:lin ang="2700000" scaled="1"/>
            </a:gradFill>
            <a:ln w="12700">
              <a:solidFill>
                <a:srgbClr val="F8F8F8"/>
              </a:solidFill>
              <a:round/>
            </a:ln>
            <a:effectLst>
              <a:outerShdw dist="35921" dir="2700000" algn="ctr" rotWithShape="0">
                <a:srgbClr val="1C1C1C">
                  <a:alpha val="50000"/>
                </a:srgbClr>
              </a:outerShdw>
            </a:effectLst>
          </p:spPr>
          <p:txBody>
            <a:bodyPr wrap="none" anchor="ctr"/>
            <a:lstStyle/>
            <a:p>
              <a:pPr algn="ctr"/>
              <a:endParaRPr lang="zh-CN" altLang="en-US" sz="2400">
                <a:latin typeface="Verdana" panose="020B0604030504040204" pitchFamily="34" charset="0"/>
              </a:endParaRPr>
            </a:p>
          </p:txBody>
        </p:sp>
        <p:sp>
          <p:nvSpPr>
            <p:cNvPr id="1048870" name="Oval 53"/>
            <p:cNvSpPr>
              <a:spLocks noChangeArrowheads="1"/>
            </p:cNvSpPr>
            <p:nvPr/>
          </p:nvSpPr>
          <p:spPr bwMode="gray">
            <a:xfrm>
              <a:off x="2948" y="2230"/>
              <a:ext cx="220" cy="218"/>
            </a:xfrm>
            <a:prstGeom prst="ellipse">
              <a:avLst/>
            </a:prstGeom>
            <a:gradFill rotWithShape="1">
              <a:gsLst>
                <a:gs pos="0">
                  <a:schemeClr val="accent2"/>
                </a:gs>
                <a:gs pos="100000">
                  <a:schemeClr val="accent2">
                    <a:gamma/>
                    <a:tint val="63529"/>
                    <a:invGamma/>
                  </a:schemeClr>
                </a:gs>
              </a:gsLst>
              <a:lin ang="2700000" scaled="1"/>
            </a:gradFill>
            <a:ln w="12700">
              <a:noFill/>
              <a:round/>
            </a:ln>
            <a:effectLst/>
          </p:spPr>
          <p:txBody>
            <a:bodyPr wrap="none" anchor="ctr"/>
            <a:lstStyle/>
            <a:p>
              <a:pPr algn="ctr"/>
              <a:endParaRPr lang="zh-CN" altLang="en-US" sz="2400">
                <a:latin typeface="Verdana" panose="020B0604030504040204" pitchFamily="34" charset="0"/>
              </a:endParaRPr>
            </a:p>
          </p:txBody>
        </p:sp>
      </p:grpSp>
      <p:grpSp>
        <p:nvGrpSpPr>
          <p:cNvPr id="192" name="Group 48"/>
          <p:cNvGrpSpPr/>
          <p:nvPr/>
        </p:nvGrpSpPr>
        <p:grpSpPr bwMode="auto">
          <a:xfrm>
            <a:off x="1103654" y="5349134"/>
            <a:ext cx="224367" cy="224367"/>
            <a:chOff x="2928" y="2208"/>
            <a:chExt cx="262" cy="262"/>
          </a:xfrm>
          <a:solidFill>
            <a:schemeClr val="bg2">
              <a:lumMod val="50000"/>
            </a:schemeClr>
          </a:solidFill>
        </p:grpSpPr>
        <p:sp>
          <p:nvSpPr>
            <p:cNvPr id="1048871" name="Oval 49"/>
            <p:cNvSpPr>
              <a:spLocks noChangeArrowheads="1"/>
            </p:cNvSpPr>
            <p:nvPr/>
          </p:nvSpPr>
          <p:spPr bwMode="gray">
            <a:xfrm>
              <a:off x="2928" y="2208"/>
              <a:ext cx="262" cy="262"/>
            </a:xfrm>
            <a:prstGeom prst="ellipse">
              <a:avLst/>
            </a:prstGeom>
            <a:grpFill/>
            <a:ln w="12700">
              <a:solidFill>
                <a:srgbClr val="F8F8F8"/>
              </a:solidFill>
              <a:round/>
            </a:ln>
            <a:effectLst>
              <a:outerShdw dist="35921" dir="2700000" algn="ctr" rotWithShape="0">
                <a:srgbClr val="1C1C1C">
                  <a:alpha val="50000"/>
                </a:srgbClr>
              </a:outerShdw>
            </a:effectLst>
          </p:spPr>
          <p:txBody>
            <a:bodyPr wrap="none" anchor="ctr"/>
            <a:lstStyle/>
            <a:p>
              <a:pPr algn="ctr"/>
              <a:endParaRPr lang="zh-CN" altLang="en-US" sz="2400">
                <a:latin typeface="Verdana" panose="020B0604030504040204" pitchFamily="34" charset="0"/>
              </a:endParaRPr>
            </a:p>
          </p:txBody>
        </p:sp>
        <p:sp>
          <p:nvSpPr>
            <p:cNvPr id="1048872" name="Oval 50"/>
            <p:cNvSpPr>
              <a:spLocks noChangeArrowheads="1"/>
            </p:cNvSpPr>
            <p:nvPr/>
          </p:nvSpPr>
          <p:spPr bwMode="gray">
            <a:xfrm>
              <a:off x="2948" y="2230"/>
              <a:ext cx="220" cy="218"/>
            </a:xfrm>
            <a:prstGeom prst="ellipse">
              <a:avLst/>
            </a:prstGeom>
            <a:grpFill/>
            <a:ln w="12700">
              <a:noFill/>
              <a:round/>
            </a:ln>
            <a:effectLst/>
          </p:spPr>
          <p:txBody>
            <a:bodyPr wrap="none" anchor="ctr"/>
            <a:lstStyle/>
            <a:p>
              <a:pPr algn="ctr"/>
              <a:endParaRPr lang="zh-CN" altLang="en-US" sz="2400">
                <a:latin typeface="Verdana" panose="020B0604030504040204" pitchFamily="34" charset="0"/>
              </a:endParaRPr>
            </a:p>
          </p:txBody>
        </p:sp>
      </p:grpSp>
      <p:sp>
        <p:nvSpPr>
          <p:cNvPr id="1048873" name="Text Box 20"/>
          <p:cNvSpPr txBox="1"/>
          <p:nvPr/>
        </p:nvSpPr>
        <p:spPr>
          <a:xfrm>
            <a:off x="912285" y="1411818"/>
            <a:ext cx="10367430" cy="543675"/>
          </a:xfrm>
          <a:prstGeom prst="rect">
            <a:avLst/>
          </a:prstGeom>
          <a:noFill/>
          <a:ln w="9525">
            <a:noFill/>
          </a:ln>
        </p:spPr>
        <p:txBody>
          <a:bodyPr wrap="square">
            <a:spAutoFit/>
          </a:bodyPr>
          <a:lstStyle/>
          <a:p>
            <a:pPr>
              <a:buFont typeface="Arial" panose="020B0604020202020204" pitchFamily="34" charset="0"/>
              <a:buNone/>
            </a:pPr>
            <a:r>
              <a:rPr lang="en-US" altLang="zh-CN" sz="2935" b="1" noProof="1">
                <a:solidFill>
                  <a:srgbClr val="FF0000"/>
                </a:solidFill>
                <a:effectLst>
                  <a:outerShdw blurRad="38100" dist="38100" dir="2700000">
                    <a:srgbClr val="C0C0C0"/>
                  </a:outerShdw>
                </a:effectLst>
                <a:latin typeface="+mn-ea"/>
                <a:sym typeface="+mn-ea"/>
              </a:rPr>
              <a:t>《</a:t>
            </a:r>
            <a:r>
              <a:rPr lang="zh-CN" altLang="en-US" sz="2935" b="1" noProof="1">
                <a:solidFill>
                  <a:srgbClr val="FF0000"/>
                </a:solidFill>
                <a:effectLst>
                  <a:outerShdw blurRad="38100" dist="38100" dir="2700000">
                    <a:srgbClr val="C0C0C0"/>
                  </a:outerShdw>
                </a:effectLst>
                <a:latin typeface="+mn-ea"/>
                <a:sym typeface="+mn-ea"/>
              </a:rPr>
              <a:t>消防安全责任制实施办法</a:t>
            </a:r>
            <a:r>
              <a:rPr lang="en-US" altLang="zh-CN" sz="2935" b="1" noProof="1">
                <a:solidFill>
                  <a:srgbClr val="FF0000"/>
                </a:solidFill>
                <a:effectLst>
                  <a:outerShdw blurRad="38100" dist="38100" dir="2700000">
                    <a:srgbClr val="C0C0C0"/>
                  </a:outerShdw>
                </a:effectLst>
                <a:latin typeface="+mn-ea"/>
                <a:sym typeface="+mn-ea"/>
              </a:rPr>
              <a:t>》</a:t>
            </a:r>
            <a:r>
              <a:rPr lang="zh-CN" altLang="en-US" sz="2935" b="1" noProof="1">
                <a:solidFill>
                  <a:srgbClr val="FF0000"/>
                </a:solidFill>
                <a:effectLst>
                  <a:outerShdw blurRad="38100" dist="38100" dir="2700000">
                    <a:srgbClr val="C0C0C0"/>
                  </a:outerShdw>
                </a:effectLst>
                <a:latin typeface="+mn-ea"/>
                <a:sym typeface="+mn-ea"/>
              </a:rPr>
              <a:t>明确了单位的主体责任</a:t>
            </a:r>
          </a:p>
        </p:txBody>
      </p:sp>
      <p:grpSp>
        <p:nvGrpSpPr>
          <p:cNvPr id="193" name="组合 16"/>
          <p:cNvGrpSpPr/>
          <p:nvPr/>
        </p:nvGrpSpPr>
        <p:grpSpPr>
          <a:xfrm>
            <a:off x="297180" y="184785"/>
            <a:ext cx="5139690" cy="408305"/>
            <a:chOff x="8158" y="2529"/>
            <a:chExt cx="8094" cy="643"/>
          </a:xfrm>
        </p:grpSpPr>
        <p:sp>
          <p:nvSpPr>
            <p:cNvPr id="1048874" name="矩形 17"/>
            <p:cNvSpPr/>
            <p:nvPr/>
          </p:nvSpPr>
          <p:spPr>
            <a:xfrm>
              <a:off x="8956" y="2565"/>
              <a:ext cx="5568"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75" name="文本框 18"/>
            <p:cNvSpPr txBox="1"/>
            <p:nvPr/>
          </p:nvSpPr>
          <p:spPr>
            <a:xfrm>
              <a:off x="9122" y="2529"/>
              <a:ext cx="7130"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2.2</a:t>
              </a:r>
              <a:r>
                <a:rPr lang="zh-CN" altLang="en-US" sz="2000" b="1" dirty="0">
                  <a:solidFill>
                    <a:schemeClr val="bg1"/>
                  </a:solidFill>
                  <a:latin typeface="微软雅黑" panose="020B0503020204020204" charset="-122"/>
                  <a:ea typeface="微软雅黑" panose="020B0503020204020204" charset="-122"/>
                </a:rPr>
                <a:t>单位主体责任</a:t>
              </a:r>
            </a:p>
          </p:txBody>
        </p:sp>
        <p:sp>
          <p:nvSpPr>
            <p:cNvPr id="1048876" name="矩形 19"/>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48873"/>
                                        </p:tgtEl>
                                        <p:attrNameLst>
                                          <p:attrName>style.visibility</p:attrName>
                                        </p:attrNameLst>
                                      </p:cBhvr>
                                      <p:to>
                                        <p:strVal val="visible"/>
                                      </p:to>
                                    </p:set>
                                    <p:anim calcmode="lin" valueType="num">
                                      <p:cBhvr>
                                        <p:cTn id="7" dur="500" fill="hold"/>
                                        <p:tgtEl>
                                          <p:spTgt spid="104887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48873"/>
                                        </p:tgtEl>
                                        <p:attrNameLst>
                                          <p:attrName>ppt_y</p:attrName>
                                        </p:attrNameLst>
                                      </p:cBhvr>
                                      <p:tavLst>
                                        <p:tav tm="0">
                                          <p:val>
                                            <p:strVal val="#ppt_y"/>
                                          </p:val>
                                        </p:tav>
                                        <p:tav tm="100000">
                                          <p:val>
                                            <p:strVal val="#ppt_y"/>
                                          </p:val>
                                        </p:tav>
                                      </p:tavLst>
                                    </p:anim>
                                    <p:anim calcmode="lin" valueType="num">
                                      <p:cBhvr>
                                        <p:cTn id="9" dur="500" fill="hold"/>
                                        <p:tgtEl>
                                          <p:spTgt spid="104887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4887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48873"/>
                                        </p:tgtEl>
                                      </p:cBhvr>
                                    </p:animEffect>
                                  </p:childTnLst>
                                </p:cTn>
                              </p:par>
                            </p:childTnLst>
                          </p:cTn>
                        </p:par>
                        <p:par>
                          <p:cTn id="12" fill="hold">
                            <p:stCondLst>
                              <p:cond delay="1600"/>
                            </p:stCondLst>
                            <p:childTnLst>
                              <p:par>
                                <p:cTn id="13" presetID="29" presetClass="entr" presetSubtype="0" fill="hold" nodeType="afterEffect">
                                  <p:stCondLst>
                                    <p:cond delay="0"/>
                                  </p:stCondLst>
                                  <p:childTnLst>
                                    <p:set>
                                      <p:cBhvr>
                                        <p:cTn id="14" dur="1" fill="hold">
                                          <p:stCondLst>
                                            <p:cond delay="0"/>
                                          </p:stCondLst>
                                        </p:cTn>
                                        <p:tgtEl>
                                          <p:spTgt spid="193"/>
                                        </p:tgtEl>
                                        <p:attrNameLst>
                                          <p:attrName>style.visibility</p:attrName>
                                        </p:attrNameLst>
                                      </p:cBhvr>
                                      <p:to>
                                        <p:strVal val="visible"/>
                                      </p:to>
                                    </p:set>
                                    <p:anim calcmode="lin" valueType="num">
                                      <p:cBhvr>
                                        <p:cTn id="15" dur="1000" fill="hold"/>
                                        <p:tgtEl>
                                          <p:spTgt spid="193"/>
                                        </p:tgtEl>
                                        <p:attrNameLst>
                                          <p:attrName>ppt_x</p:attrName>
                                        </p:attrNameLst>
                                      </p:cBhvr>
                                      <p:tavLst>
                                        <p:tav tm="0">
                                          <p:val>
                                            <p:strVal val="#ppt_x-.2"/>
                                          </p:val>
                                        </p:tav>
                                        <p:tav tm="100000">
                                          <p:val>
                                            <p:strVal val="#ppt_x"/>
                                          </p:val>
                                        </p:tav>
                                      </p:tavLst>
                                    </p:anim>
                                    <p:anim calcmode="lin" valueType="num">
                                      <p:cBhvr>
                                        <p:cTn id="16" dur="1000" fill="hold"/>
                                        <p:tgtEl>
                                          <p:spTgt spid="193"/>
                                        </p:tgtEl>
                                        <p:attrNameLst>
                                          <p:attrName>ppt_y</p:attrName>
                                        </p:attrNameLst>
                                      </p:cBhvr>
                                      <p:tavLst>
                                        <p:tav tm="0">
                                          <p:val>
                                            <p:strVal val="#ppt_y"/>
                                          </p:val>
                                        </p:tav>
                                        <p:tav tm="100000">
                                          <p:val>
                                            <p:strVal val="#ppt_y"/>
                                          </p:val>
                                        </p:tav>
                                      </p:tavLst>
                                    </p:anim>
                                    <p:animEffect transition="in" filter="wipe(right)" prLst="gradientSize: 0.1">
                                      <p:cBhvr>
                                        <p:cTn id="17" dur="1000"/>
                                        <p:tgtEl>
                                          <p:spTgt spid="193"/>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048865"/>
                                        </p:tgtEl>
                                        <p:attrNameLst>
                                          <p:attrName>style.visibility</p:attrName>
                                        </p:attrNameLst>
                                      </p:cBhvr>
                                      <p:to>
                                        <p:strVal val="visible"/>
                                      </p:to>
                                    </p:set>
                                    <p:anim calcmode="lin" valueType="num">
                                      <p:cBhvr additive="base">
                                        <p:cTn id="22" dur="500" fill="hold"/>
                                        <p:tgtEl>
                                          <p:spTgt spid="1048865"/>
                                        </p:tgtEl>
                                        <p:attrNameLst>
                                          <p:attrName>ppt_x</p:attrName>
                                        </p:attrNameLst>
                                      </p:cBhvr>
                                      <p:tavLst>
                                        <p:tav tm="0">
                                          <p:val>
                                            <p:strVal val="#ppt_x"/>
                                          </p:val>
                                        </p:tav>
                                        <p:tav tm="100000">
                                          <p:val>
                                            <p:strVal val="#ppt_x"/>
                                          </p:val>
                                        </p:tav>
                                      </p:tavLst>
                                    </p:anim>
                                    <p:anim calcmode="lin" valueType="num">
                                      <p:cBhvr additive="base">
                                        <p:cTn id="23" dur="500" fill="hold"/>
                                        <p:tgtEl>
                                          <p:spTgt spid="1048865"/>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190"/>
                                        </p:tgtEl>
                                        <p:attrNameLst>
                                          <p:attrName>style.visibility</p:attrName>
                                        </p:attrNameLst>
                                      </p:cBhvr>
                                      <p:to>
                                        <p:strVal val="visible"/>
                                      </p:to>
                                    </p:set>
                                    <p:anim calcmode="lin" valueType="num">
                                      <p:cBhvr additive="base">
                                        <p:cTn id="26" dur="500" fill="hold"/>
                                        <p:tgtEl>
                                          <p:spTgt spid="190"/>
                                        </p:tgtEl>
                                        <p:attrNameLst>
                                          <p:attrName>ppt_x</p:attrName>
                                        </p:attrNameLst>
                                      </p:cBhvr>
                                      <p:tavLst>
                                        <p:tav tm="0">
                                          <p:val>
                                            <p:strVal val="#ppt_x"/>
                                          </p:val>
                                        </p:tav>
                                        <p:tav tm="100000">
                                          <p:val>
                                            <p:strVal val="#ppt_x"/>
                                          </p:val>
                                        </p:tav>
                                      </p:tavLst>
                                    </p:anim>
                                    <p:anim calcmode="lin" valueType="num">
                                      <p:cBhvr additive="base">
                                        <p:cTn id="27" dur="500" fill="hold"/>
                                        <p:tgtEl>
                                          <p:spTgt spid="190"/>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191"/>
                                        </p:tgtEl>
                                        <p:attrNameLst>
                                          <p:attrName>style.visibility</p:attrName>
                                        </p:attrNameLst>
                                      </p:cBhvr>
                                      <p:to>
                                        <p:strVal val="visible"/>
                                      </p:to>
                                    </p:set>
                                    <p:anim calcmode="lin" valueType="num">
                                      <p:cBhvr additive="base">
                                        <p:cTn id="30" dur="500" fill="hold"/>
                                        <p:tgtEl>
                                          <p:spTgt spid="191"/>
                                        </p:tgtEl>
                                        <p:attrNameLst>
                                          <p:attrName>ppt_x</p:attrName>
                                        </p:attrNameLst>
                                      </p:cBhvr>
                                      <p:tavLst>
                                        <p:tav tm="0">
                                          <p:val>
                                            <p:strVal val="#ppt_x"/>
                                          </p:val>
                                        </p:tav>
                                        <p:tav tm="100000">
                                          <p:val>
                                            <p:strVal val="#ppt_x"/>
                                          </p:val>
                                        </p:tav>
                                      </p:tavLst>
                                    </p:anim>
                                    <p:anim calcmode="lin" valueType="num">
                                      <p:cBhvr additive="base">
                                        <p:cTn id="31" dur="500" fill="hold"/>
                                        <p:tgtEl>
                                          <p:spTgt spid="191"/>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192"/>
                                        </p:tgtEl>
                                        <p:attrNameLst>
                                          <p:attrName>style.visibility</p:attrName>
                                        </p:attrNameLst>
                                      </p:cBhvr>
                                      <p:to>
                                        <p:strVal val="visible"/>
                                      </p:to>
                                    </p:set>
                                    <p:anim calcmode="lin" valueType="num">
                                      <p:cBhvr additive="base">
                                        <p:cTn id="34" dur="500" fill="hold"/>
                                        <p:tgtEl>
                                          <p:spTgt spid="192"/>
                                        </p:tgtEl>
                                        <p:attrNameLst>
                                          <p:attrName>ppt_x</p:attrName>
                                        </p:attrNameLst>
                                      </p:cBhvr>
                                      <p:tavLst>
                                        <p:tav tm="0">
                                          <p:val>
                                            <p:strVal val="#ppt_x"/>
                                          </p:val>
                                        </p:tav>
                                        <p:tav tm="100000">
                                          <p:val>
                                            <p:strVal val="#ppt_x"/>
                                          </p:val>
                                        </p:tav>
                                      </p:tavLst>
                                    </p:anim>
                                    <p:anim calcmode="lin" valueType="num">
                                      <p:cBhvr additive="base">
                                        <p:cTn id="35" dur="500" fill="hold"/>
                                        <p:tgtEl>
                                          <p:spTgt spid="1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865" grpId="0"/>
      <p:bldP spid="104887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45738" name="直接连接符 11"/>
          <p:cNvCxnSpPr/>
          <p:nvPr/>
        </p:nvCxnSpPr>
        <p:spPr>
          <a:xfrm>
            <a:off x="2571750" y="6308090"/>
            <a:ext cx="8357870" cy="13970"/>
          </a:xfrm>
          <a:prstGeom prst="line">
            <a:avLst/>
          </a:prstGeom>
          <a:ln w="38100">
            <a:solidFill>
              <a:srgbClr val="C00000"/>
            </a:solidFill>
            <a:prstDash val="dash"/>
          </a:ln>
        </p:spPr>
        <p:style>
          <a:lnRef idx="1">
            <a:schemeClr val="accent1"/>
          </a:lnRef>
          <a:fillRef idx="0">
            <a:schemeClr val="accent1"/>
          </a:fillRef>
          <a:effectRef idx="0">
            <a:schemeClr val="accent1"/>
          </a:effectRef>
          <a:fontRef idx="minor">
            <a:schemeClr val="tx1"/>
          </a:fontRef>
        </p:style>
      </p:cxnSp>
      <p:grpSp>
        <p:nvGrpSpPr>
          <p:cNvPr id="197" name="Group 1"/>
          <p:cNvGrpSpPr/>
          <p:nvPr/>
        </p:nvGrpSpPr>
        <p:grpSpPr>
          <a:xfrm>
            <a:off x="2555240" y="937895"/>
            <a:ext cx="8121649" cy="5053336"/>
            <a:chOff x="7123595" y="2362314"/>
            <a:chExt cx="6932860" cy="734968"/>
          </a:xfrm>
        </p:grpSpPr>
        <p:sp>
          <p:nvSpPr>
            <p:cNvPr id="1048880" name="Rectangle 9"/>
            <p:cNvSpPr/>
            <p:nvPr/>
          </p:nvSpPr>
          <p:spPr>
            <a:xfrm>
              <a:off x="7123595" y="2362314"/>
              <a:ext cx="4509211" cy="372391"/>
            </a:xfrm>
            <a:prstGeom prst="rect">
              <a:avLst/>
            </a:prstGeom>
          </p:spPr>
          <p:txBody>
            <a:bodyPr wrap="none" lIns="109710" tIns="54855" rIns="109710" bIns="54855"/>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3600" dirty="0">
                  <a:solidFill>
                    <a:srgbClr val="C00000"/>
                  </a:solidFill>
                  <a:latin typeface="思源黑体 CN Bold" panose="020B0800000000000000" pitchFamily="34" charset="-122"/>
                  <a:ea typeface="思源黑体 CN Bold" panose="020B0800000000000000" pitchFamily="34" charset="-122"/>
                </a:rPr>
                <a:t>消防安全责任人的职责</a:t>
              </a:r>
            </a:p>
          </p:txBody>
        </p:sp>
        <p:sp>
          <p:nvSpPr>
            <p:cNvPr id="1048881" name="TextBox 10"/>
            <p:cNvSpPr txBox="1"/>
            <p:nvPr/>
          </p:nvSpPr>
          <p:spPr>
            <a:xfrm>
              <a:off x="7137688" y="2503711"/>
              <a:ext cx="6918767" cy="593571"/>
            </a:xfrm>
            <a:prstGeom prst="rect">
              <a:avLst/>
            </a:prstGeom>
            <a:noFill/>
          </p:spPr>
          <p:txBody>
            <a:bodyPr wrap="square" lIns="109710" tIns="54855" rIns="109710" bIns="54855">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000" dirty="0">
                  <a:latin typeface="微软雅黑" panose="020B0503020204020204" charset="-122"/>
                  <a:ea typeface="微软雅黑" panose="020B0503020204020204" charset="-122"/>
                  <a:sym typeface="+mn-ea"/>
                </a:rPr>
                <a:t>（</a:t>
              </a:r>
              <a:r>
                <a:rPr lang="en-US" altLang="zh-CN" sz="2000" dirty="0">
                  <a:latin typeface="微软雅黑" panose="020B0503020204020204" charset="-122"/>
                  <a:ea typeface="微软雅黑" panose="020B0503020204020204" charset="-122"/>
                  <a:sym typeface="+mn-ea"/>
                </a:rPr>
                <a:t>1</a:t>
              </a:r>
              <a:r>
                <a:rPr lang="zh-CN" altLang="en-US" sz="2000" dirty="0">
                  <a:latin typeface="微软雅黑" panose="020B0503020204020204" charset="-122"/>
                  <a:ea typeface="微软雅黑" panose="020B0503020204020204" charset="-122"/>
                  <a:sym typeface="+mn-ea"/>
                </a:rPr>
                <a:t>）贯彻执行消防法规，保障单位消防安全符合规定，掌握本单位的消防安全情况。</a:t>
              </a:r>
            </a:p>
            <a:p>
              <a:pPr>
                <a:lnSpc>
                  <a:spcPct val="120000"/>
                </a:lnSpc>
              </a:pPr>
              <a:r>
                <a:rPr lang="zh-CN" altLang="en-US" sz="2000" dirty="0">
                  <a:latin typeface="微软雅黑" panose="020B0503020204020204" charset="-122"/>
                  <a:ea typeface="微软雅黑" panose="020B0503020204020204" charset="-122"/>
                  <a:sym typeface="+mn-ea"/>
                </a:rPr>
                <a:t>（</a:t>
              </a:r>
              <a:r>
                <a:rPr lang="en-US" altLang="zh-CN" sz="2000" dirty="0">
                  <a:latin typeface="微软雅黑" panose="020B0503020204020204" charset="-122"/>
                  <a:ea typeface="微软雅黑" panose="020B0503020204020204" charset="-122"/>
                  <a:sym typeface="+mn-ea"/>
                </a:rPr>
                <a:t>2</a:t>
              </a:r>
              <a:r>
                <a:rPr lang="zh-CN" altLang="en-US" sz="2000" dirty="0">
                  <a:latin typeface="微软雅黑" panose="020B0503020204020204" charset="-122"/>
                  <a:ea typeface="微软雅黑" panose="020B0503020204020204" charset="-122"/>
                  <a:sym typeface="+mn-ea"/>
                </a:rPr>
                <a:t>）将消防工作与本单位的生产、科研、经营、管理等活动统筹安排，批准实施年度消防工作计划。</a:t>
              </a:r>
            </a:p>
            <a:p>
              <a:pPr>
                <a:lnSpc>
                  <a:spcPct val="120000"/>
                </a:lnSpc>
              </a:pPr>
              <a:r>
                <a:rPr lang="zh-CN" altLang="en-US" sz="2000" dirty="0">
                  <a:latin typeface="微软雅黑" panose="020B0503020204020204" charset="-122"/>
                  <a:ea typeface="微软雅黑" panose="020B0503020204020204" charset="-122"/>
                  <a:sym typeface="+mn-ea"/>
                </a:rPr>
                <a:t>（</a:t>
              </a:r>
              <a:r>
                <a:rPr lang="en-US" altLang="zh-CN" sz="2000" dirty="0">
                  <a:latin typeface="微软雅黑" panose="020B0503020204020204" charset="-122"/>
                  <a:ea typeface="微软雅黑" panose="020B0503020204020204" charset="-122"/>
                  <a:sym typeface="+mn-ea"/>
                </a:rPr>
                <a:t>3</a:t>
              </a:r>
              <a:r>
                <a:rPr lang="zh-CN" altLang="en-US" sz="2000" dirty="0">
                  <a:latin typeface="微软雅黑" panose="020B0503020204020204" charset="-122"/>
                  <a:ea typeface="微软雅黑" panose="020B0503020204020204" charset="-122"/>
                  <a:sym typeface="+mn-ea"/>
                </a:rPr>
                <a:t>）为本单位的消防安全提供必要的经费和组织保障。</a:t>
              </a:r>
            </a:p>
            <a:p>
              <a:pPr>
                <a:lnSpc>
                  <a:spcPct val="120000"/>
                </a:lnSpc>
              </a:pPr>
              <a:r>
                <a:rPr lang="zh-CN" altLang="en-US" sz="2000" dirty="0">
                  <a:latin typeface="微软雅黑" panose="020B0503020204020204" charset="-122"/>
                  <a:ea typeface="微软雅黑" panose="020B0503020204020204" charset="-122"/>
                  <a:sym typeface="+mn-ea"/>
                </a:rPr>
                <a:t>（</a:t>
              </a:r>
              <a:r>
                <a:rPr lang="en-US" altLang="zh-CN" sz="2000" dirty="0">
                  <a:latin typeface="微软雅黑" panose="020B0503020204020204" charset="-122"/>
                  <a:ea typeface="微软雅黑" panose="020B0503020204020204" charset="-122"/>
                  <a:sym typeface="+mn-ea"/>
                </a:rPr>
                <a:t>4</a:t>
              </a:r>
              <a:r>
                <a:rPr lang="zh-CN" altLang="en-US" sz="2000" dirty="0">
                  <a:latin typeface="微软雅黑" panose="020B0503020204020204" charset="-122"/>
                  <a:ea typeface="微软雅黑" panose="020B0503020204020204" charset="-122"/>
                  <a:sym typeface="+mn-ea"/>
                </a:rPr>
                <a:t>）确定逐级消防安全责任，批准实施消防安全制度和保障消防安全的操作规程。</a:t>
              </a:r>
            </a:p>
            <a:p>
              <a:pPr>
                <a:lnSpc>
                  <a:spcPct val="120000"/>
                </a:lnSpc>
              </a:pPr>
              <a:r>
                <a:rPr lang="zh-CN" altLang="en-US" sz="2000" dirty="0">
                  <a:latin typeface="微软雅黑" panose="020B0503020204020204" charset="-122"/>
                  <a:ea typeface="微软雅黑" panose="020B0503020204020204" charset="-122"/>
                  <a:sym typeface="+mn-ea"/>
                </a:rPr>
                <a:t>（</a:t>
              </a:r>
              <a:r>
                <a:rPr lang="en-US" altLang="zh-CN" sz="2000" dirty="0">
                  <a:latin typeface="微软雅黑" panose="020B0503020204020204" charset="-122"/>
                  <a:ea typeface="微软雅黑" panose="020B0503020204020204" charset="-122"/>
                  <a:sym typeface="+mn-ea"/>
                </a:rPr>
                <a:t>5</a:t>
              </a:r>
              <a:r>
                <a:rPr lang="zh-CN" altLang="en-US" sz="2000" dirty="0">
                  <a:latin typeface="微软雅黑" panose="020B0503020204020204" charset="-122"/>
                  <a:ea typeface="微软雅黑" panose="020B0503020204020204" charset="-122"/>
                  <a:sym typeface="+mn-ea"/>
                </a:rPr>
                <a:t>）组织防火检查，督促落实火灾隐患整改，及时处理涉及消防安全的重大问题。</a:t>
              </a:r>
            </a:p>
            <a:p>
              <a:pPr>
                <a:lnSpc>
                  <a:spcPct val="120000"/>
                </a:lnSpc>
              </a:pPr>
              <a:r>
                <a:rPr lang="zh-CN" altLang="en-US" sz="2000" dirty="0">
                  <a:latin typeface="微软雅黑" panose="020B0503020204020204" charset="-122"/>
                  <a:ea typeface="微软雅黑" panose="020B0503020204020204" charset="-122"/>
                  <a:sym typeface="+mn-ea"/>
                </a:rPr>
                <a:t>（</a:t>
              </a:r>
              <a:r>
                <a:rPr lang="en-US" altLang="zh-CN" sz="2000" dirty="0">
                  <a:latin typeface="微软雅黑" panose="020B0503020204020204" charset="-122"/>
                  <a:ea typeface="微软雅黑" panose="020B0503020204020204" charset="-122"/>
                  <a:sym typeface="+mn-ea"/>
                </a:rPr>
                <a:t>6</a:t>
              </a:r>
              <a:r>
                <a:rPr lang="zh-CN" altLang="en-US" sz="2000" dirty="0">
                  <a:latin typeface="微软雅黑" panose="020B0503020204020204" charset="-122"/>
                  <a:ea typeface="微软雅黑" panose="020B0503020204020204" charset="-122"/>
                  <a:sym typeface="+mn-ea"/>
                </a:rPr>
                <a:t>）根据消防法规的规定建立专职消防队、义务消防队。</a:t>
              </a:r>
            </a:p>
            <a:p>
              <a:pPr>
                <a:lnSpc>
                  <a:spcPct val="120000"/>
                </a:lnSpc>
              </a:pPr>
              <a:r>
                <a:rPr lang="zh-CN" altLang="en-US" sz="2000" dirty="0">
                  <a:latin typeface="微软雅黑" panose="020B0503020204020204" charset="-122"/>
                  <a:ea typeface="微软雅黑" panose="020B0503020204020204" charset="-122"/>
                  <a:sym typeface="+mn-ea"/>
                </a:rPr>
                <a:t>（</a:t>
              </a:r>
              <a:r>
                <a:rPr lang="en-US" altLang="zh-CN" sz="2000" dirty="0">
                  <a:latin typeface="微软雅黑" panose="020B0503020204020204" charset="-122"/>
                  <a:ea typeface="微软雅黑" panose="020B0503020204020204" charset="-122"/>
                  <a:sym typeface="+mn-ea"/>
                </a:rPr>
                <a:t>7</a:t>
              </a:r>
              <a:r>
                <a:rPr lang="zh-CN" altLang="en-US" sz="2000" dirty="0">
                  <a:latin typeface="微软雅黑" panose="020B0503020204020204" charset="-122"/>
                  <a:ea typeface="微软雅黑" panose="020B0503020204020204" charset="-122"/>
                  <a:sym typeface="+mn-ea"/>
                </a:rPr>
                <a:t>）组织制定符合本单位实际的灭火和应急疏散预案，并实施演练。</a:t>
              </a:r>
            </a:p>
          </p:txBody>
        </p:sp>
      </p:grpSp>
      <p:grpSp>
        <p:nvGrpSpPr>
          <p:cNvPr id="198" name="组合 4"/>
          <p:cNvGrpSpPr/>
          <p:nvPr/>
        </p:nvGrpSpPr>
        <p:grpSpPr>
          <a:xfrm>
            <a:off x="1106805" y="1280160"/>
            <a:ext cx="1108710" cy="4710430"/>
            <a:chOff x="2489" y="3911"/>
            <a:chExt cx="973" cy="5472"/>
          </a:xfrm>
        </p:grpSpPr>
        <p:sp>
          <p:nvSpPr>
            <p:cNvPr id="1048882" name="圆柱形 6"/>
            <p:cNvSpPr/>
            <p:nvPr/>
          </p:nvSpPr>
          <p:spPr>
            <a:xfrm>
              <a:off x="2489" y="3911"/>
              <a:ext cx="973" cy="5472"/>
            </a:xfrm>
            <a:prstGeom prst="can">
              <a:avLst>
                <a:gd name="adj" fmla="val 2959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83" name="文本框 8"/>
            <p:cNvSpPr txBox="1"/>
            <p:nvPr/>
          </p:nvSpPr>
          <p:spPr>
            <a:xfrm>
              <a:off x="2543" y="5863"/>
              <a:ext cx="859" cy="1494"/>
            </a:xfrm>
            <a:prstGeom prst="rect">
              <a:avLst/>
            </a:prstGeom>
            <a:noFill/>
          </p:spPr>
          <p:txBody>
            <a:bodyPr wrap="square" rtlCol="0" anchor="t">
              <a:spAutoFit/>
            </a:bodyPr>
            <a:lstStyle/>
            <a:p>
              <a:pPr algn="ctr"/>
              <a:r>
                <a:rPr lang="en-US" altLang="zh-CN" sz="8000" dirty="0">
                  <a:solidFill>
                    <a:schemeClr val="bg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Wingdings" panose="05000000000000000000" charset="0"/>
                </a:rPr>
                <a:t>1</a:t>
              </a:r>
              <a:endParaRPr lang="zh-CN" altLang="en-US" sz="8000" dirty="0">
                <a:solidFill>
                  <a:schemeClr val="bg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Wingdings" panose="05000000000000000000" charset="0"/>
              </a:endParaRPr>
            </a:p>
          </p:txBody>
        </p:sp>
        <p:sp>
          <p:nvSpPr>
            <p:cNvPr id="1048884" name="Freeform: Shape 16"/>
            <p:cNvSpPr/>
            <p:nvPr/>
          </p:nvSpPr>
          <p:spPr bwMode="auto">
            <a:xfrm>
              <a:off x="2677" y="7400"/>
              <a:ext cx="562" cy="565"/>
            </a:xfrm>
            <a:custGeom>
              <a:avLst/>
              <a:gdLst>
                <a:gd name="connsiteX0" fmla="*/ 225425 w 323850"/>
                <a:gd name="connsiteY0" fmla="*/ 217487 h 325438"/>
                <a:gd name="connsiteX1" fmla="*/ 196850 w 323850"/>
                <a:gd name="connsiteY1" fmla="*/ 238125 h 325438"/>
                <a:gd name="connsiteX2" fmla="*/ 234950 w 323850"/>
                <a:gd name="connsiteY2" fmla="*/ 238125 h 325438"/>
                <a:gd name="connsiteX3" fmla="*/ 120472 w 323850"/>
                <a:gd name="connsiteY3" fmla="*/ 149225 h 325438"/>
                <a:gd name="connsiteX4" fmla="*/ 148971 w 323850"/>
                <a:gd name="connsiteY4" fmla="*/ 214009 h 325438"/>
                <a:gd name="connsiteX5" fmla="*/ 151562 w 323850"/>
                <a:gd name="connsiteY5" fmla="*/ 181617 h 325438"/>
                <a:gd name="connsiteX6" fmla="*/ 154152 w 323850"/>
                <a:gd name="connsiteY6" fmla="*/ 180322 h 325438"/>
                <a:gd name="connsiteX7" fmla="*/ 169698 w 323850"/>
                <a:gd name="connsiteY7" fmla="*/ 180322 h 325438"/>
                <a:gd name="connsiteX8" fmla="*/ 172288 w 323850"/>
                <a:gd name="connsiteY8" fmla="*/ 181617 h 325438"/>
                <a:gd name="connsiteX9" fmla="*/ 176175 w 323850"/>
                <a:gd name="connsiteY9" fmla="*/ 212714 h 325438"/>
                <a:gd name="connsiteX10" fmla="*/ 203378 w 323850"/>
                <a:gd name="connsiteY10" fmla="*/ 149225 h 325438"/>
                <a:gd name="connsiteX11" fmla="*/ 260376 w 323850"/>
                <a:gd name="connsiteY11" fmla="*/ 156999 h 325438"/>
                <a:gd name="connsiteX12" fmla="*/ 292761 w 323850"/>
                <a:gd name="connsiteY12" fmla="*/ 188096 h 325438"/>
                <a:gd name="connsiteX13" fmla="*/ 323850 w 323850"/>
                <a:gd name="connsiteY13" fmla="*/ 325438 h 325438"/>
                <a:gd name="connsiteX14" fmla="*/ 269443 w 323850"/>
                <a:gd name="connsiteY14" fmla="*/ 325438 h 325438"/>
                <a:gd name="connsiteX15" fmla="*/ 252603 w 323850"/>
                <a:gd name="connsiteY15" fmla="*/ 251584 h 325438"/>
                <a:gd name="connsiteX16" fmla="*/ 247422 w 323850"/>
                <a:gd name="connsiteY16" fmla="*/ 325438 h 325438"/>
                <a:gd name="connsiteX17" fmla="*/ 76428 w 323850"/>
                <a:gd name="connsiteY17" fmla="*/ 325438 h 325438"/>
                <a:gd name="connsiteX18" fmla="*/ 71247 w 323850"/>
                <a:gd name="connsiteY18" fmla="*/ 251584 h 325438"/>
                <a:gd name="connsiteX19" fmla="*/ 54407 w 323850"/>
                <a:gd name="connsiteY19" fmla="*/ 325438 h 325438"/>
                <a:gd name="connsiteX20" fmla="*/ 0 w 323850"/>
                <a:gd name="connsiteY20" fmla="*/ 325438 h 325438"/>
                <a:gd name="connsiteX21" fmla="*/ 31089 w 323850"/>
                <a:gd name="connsiteY21" fmla="*/ 188096 h 325438"/>
                <a:gd name="connsiteX22" fmla="*/ 63474 w 323850"/>
                <a:gd name="connsiteY22" fmla="*/ 156999 h 325438"/>
                <a:gd name="connsiteX23" fmla="*/ 120472 w 323850"/>
                <a:gd name="connsiteY23" fmla="*/ 149225 h 325438"/>
                <a:gd name="connsiteX24" fmla="*/ 161132 w 323850"/>
                <a:gd name="connsiteY24" fmla="*/ 144462 h 325438"/>
                <a:gd name="connsiteX25" fmla="*/ 180976 w 323850"/>
                <a:gd name="connsiteY25" fmla="*/ 152173 h 325438"/>
                <a:gd name="connsiteX26" fmla="*/ 173039 w 323850"/>
                <a:gd name="connsiteY26" fmla="*/ 167595 h 325438"/>
                <a:gd name="connsiteX27" fmla="*/ 161132 w 323850"/>
                <a:gd name="connsiteY27" fmla="*/ 171450 h 325438"/>
                <a:gd name="connsiteX28" fmla="*/ 149225 w 323850"/>
                <a:gd name="connsiteY28" fmla="*/ 167595 h 325438"/>
                <a:gd name="connsiteX29" fmla="*/ 141288 w 323850"/>
                <a:gd name="connsiteY29" fmla="*/ 152173 h 325438"/>
                <a:gd name="connsiteX30" fmla="*/ 161132 w 323850"/>
                <a:gd name="connsiteY30" fmla="*/ 144462 h 325438"/>
                <a:gd name="connsiteX31" fmla="*/ 163314 w 323850"/>
                <a:gd name="connsiteY31" fmla="*/ 14287 h 325438"/>
                <a:gd name="connsiteX32" fmla="*/ 155575 w 323850"/>
                <a:gd name="connsiteY32" fmla="*/ 22080 h 325438"/>
                <a:gd name="connsiteX33" fmla="*/ 155575 w 323850"/>
                <a:gd name="connsiteY33" fmla="*/ 58449 h 325438"/>
                <a:gd name="connsiteX34" fmla="*/ 167184 w 323850"/>
                <a:gd name="connsiteY34" fmla="*/ 71437 h 325438"/>
                <a:gd name="connsiteX35" fmla="*/ 189111 w 323850"/>
                <a:gd name="connsiteY35" fmla="*/ 71437 h 325438"/>
                <a:gd name="connsiteX36" fmla="*/ 196850 w 323850"/>
                <a:gd name="connsiteY36" fmla="*/ 63644 h 325438"/>
                <a:gd name="connsiteX37" fmla="*/ 189111 w 323850"/>
                <a:gd name="connsiteY37" fmla="*/ 57150 h 325438"/>
                <a:gd name="connsiteX38" fmla="*/ 169764 w 323850"/>
                <a:gd name="connsiteY38" fmla="*/ 57150 h 325438"/>
                <a:gd name="connsiteX39" fmla="*/ 169764 w 323850"/>
                <a:gd name="connsiteY39" fmla="*/ 22080 h 325438"/>
                <a:gd name="connsiteX40" fmla="*/ 163314 w 323850"/>
                <a:gd name="connsiteY40" fmla="*/ 14287 h 325438"/>
                <a:gd name="connsiteX41" fmla="*/ 161925 w 323850"/>
                <a:gd name="connsiteY41" fmla="*/ 0 h 325438"/>
                <a:gd name="connsiteX42" fmla="*/ 225425 w 323850"/>
                <a:gd name="connsiteY42" fmla="*/ 63500 h 325438"/>
                <a:gd name="connsiteX43" fmla="*/ 161925 w 323850"/>
                <a:gd name="connsiteY43" fmla="*/ 127000 h 325438"/>
                <a:gd name="connsiteX44" fmla="*/ 98425 w 323850"/>
                <a:gd name="connsiteY44" fmla="*/ 63500 h 325438"/>
                <a:gd name="connsiteX45" fmla="*/ 161925 w 323850"/>
                <a:gd name="connsiteY45" fmla="*/ 0 h 32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3850" h="325438">
                  <a:moveTo>
                    <a:pt x="225425" y="217487"/>
                  </a:moveTo>
                  <a:lnTo>
                    <a:pt x="196850" y="238125"/>
                  </a:lnTo>
                  <a:lnTo>
                    <a:pt x="234950" y="238125"/>
                  </a:lnTo>
                  <a:close/>
                  <a:moveTo>
                    <a:pt x="120472" y="149225"/>
                  </a:moveTo>
                  <a:cubicBezTo>
                    <a:pt x="148971" y="214009"/>
                    <a:pt x="148971" y="214009"/>
                    <a:pt x="148971" y="214009"/>
                  </a:cubicBezTo>
                  <a:cubicBezTo>
                    <a:pt x="151562" y="181617"/>
                    <a:pt x="151562" y="181617"/>
                    <a:pt x="151562" y="181617"/>
                  </a:cubicBezTo>
                  <a:cubicBezTo>
                    <a:pt x="151562" y="180322"/>
                    <a:pt x="152857" y="180322"/>
                    <a:pt x="154152" y="180322"/>
                  </a:cubicBezTo>
                  <a:cubicBezTo>
                    <a:pt x="169698" y="180322"/>
                    <a:pt x="169698" y="180322"/>
                    <a:pt x="169698" y="180322"/>
                  </a:cubicBezTo>
                  <a:cubicBezTo>
                    <a:pt x="170993" y="180322"/>
                    <a:pt x="172288" y="180322"/>
                    <a:pt x="172288" y="181617"/>
                  </a:cubicBezTo>
                  <a:cubicBezTo>
                    <a:pt x="176175" y="212714"/>
                    <a:pt x="176175" y="212714"/>
                    <a:pt x="176175" y="212714"/>
                  </a:cubicBezTo>
                  <a:cubicBezTo>
                    <a:pt x="203378" y="149225"/>
                    <a:pt x="203378" y="149225"/>
                    <a:pt x="203378" y="149225"/>
                  </a:cubicBezTo>
                  <a:cubicBezTo>
                    <a:pt x="260376" y="156999"/>
                    <a:pt x="260376" y="156999"/>
                    <a:pt x="260376" y="156999"/>
                  </a:cubicBezTo>
                  <a:cubicBezTo>
                    <a:pt x="277216" y="159591"/>
                    <a:pt x="290170" y="171252"/>
                    <a:pt x="292761" y="188096"/>
                  </a:cubicBezTo>
                  <a:lnTo>
                    <a:pt x="323850" y="325438"/>
                  </a:lnTo>
                  <a:cubicBezTo>
                    <a:pt x="269443" y="325438"/>
                    <a:pt x="269443" y="325438"/>
                    <a:pt x="269443" y="325438"/>
                  </a:cubicBezTo>
                  <a:cubicBezTo>
                    <a:pt x="252603" y="251584"/>
                    <a:pt x="252603" y="251584"/>
                    <a:pt x="252603" y="251584"/>
                  </a:cubicBezTo>
                  <a:cubicBezTo>
                    <a:pt x="247422" y="325438"/>
                    <a:pt x="247422" y="325438"/>
                    <a:pt x="247422" y="325438"/>
                  </a:cubicBezTo>
                  <a:cubicBezTo>
                    <a:pt x="76428" y="325438"/>
                    <a:pt x="76428" y="325438"/>
                    <a:pt x="76428" y="325438"/>
                  </a:cubicBezTo>
                  <a:cubicBezTo>
                    <a:pt x="71247" y="251584"/>
                    <a:pt x="71247" y="251584"/>
                    <a:pt x="71247" y="251584"/>
                  </a:cubicBezTo>
                  <a:cubicBezTo>
                    <a:pt x="54407" y="325438"/>
                    <a:pt x="54407" y="325438"/>
                    <a:pt x="54407" y="325438"/>
                  </a:cubicBezTo>
                  <a:cubicBezTo>
                    <a:pt x="0" y="325438"/>
                    <a:pt x="0" y="325438"/>
                    <a:pt x="0" y="325438"/>
                  </a:cubicBezTo>
                  <a:cubicBezTo>
                    <a:pt x="31089" y="188096"/>
                    <a:pt x="31089" y="188096"/>
                    <a:pt x="31089" y="188096"/>
                  </a:cubicBezTo>
                  <a:cubicBezTo>
                    <a:pt x="33680" y="171252"/>
                    <a:pt x="46634" y="159591"/>
                    <a:pt x="63474" y="156999"/>
                  </a:cubicBezTo>
                  <a:cubicBezTo>
                    <a:pt x="120472" y="149225"/>
                    <a:pt x="120472" y="149225"/>
                    <a:pt x="120472" y="149225"/>
                  </a:cubicBezTo>
                  <a:close/>
                  <a:moveTo>
                    <a:pt x="161132" y="144462"/>
                  </a:moveTo>
                  <a:cubicBezTo>
                    <a:pt x="169070" y="144462"/>
                    <a:pt x="180976" y="144462"/>
                    <a:pt x="180976" y="152173"/>
                  </a:cubicBezTo>
                  <a:cubicBezTo>
                    <a:pt x="180976" y="157314"/>
                    <a:pt x="175685" y="165025"/>
                    <a:pt x="173039" y="167595"/>
                  </a:cubicBezTo>
                  <a:cubicBezTo>
                    <a:pt x="170393" y="171450"/>
                    <a:pt x="165101" y="171450"/>
                    <a:pt x="161132" y="171450"/>
                  </a:cubicBezTo>
                  <a:cubicBezTo>
                    <a:pt x="157163" y="171450"/>
                    <a:pt x="151871" y="171450"/>
                    <a:pt x="149225" y="167595"/>
                  </a:cubicBezTo>
                  <a:cubicBezTo>
                    <a:pt x="146579" y="165025"/>
                    <a:pt x="141288" y="157314"/>
                    <a:pt x="141288" y="152173"/>
                  </a:cubicBezTo>
                  <a:cubicBezTo>
                    <a:pt x="141288" y="144462"/>
                    <a:pt x="153194" y="144462"/>
                    <a:pt x="161132" y="144462"/>
                  </a:cubicBezTo>
                  <a:close/>
                  <a:moveTo>
                    <a:pt x="163314" y="14287"/>
                  </a:moveTo>
                  <a:cubicBezTo>
                    <a:pt x="158155" y="14287"/>
                    <a:pt x="155575" y="18184"/>
                    <a:pt x="155575" y="22080"/>
                  </a:cubicBezTo>
                  <a:cubicBezTo>
                    <a:pt x="155575" y="22080"/>
                    <a:pt x="155575" y="22080"/>
                    <a:pt x="155575" y="58449"/>
                  </a:cubicBezTo>
                  <a:cubicBezTo>
                    <a:pt x="155575" y="66242"/>
                    <a:pt x="160735" y="71437"/>
                    <a:pt x="167184" y="71437"/>
                  </a:cubicBezTo>
                  <a:cubicBezTo>
                    <a:pt x="167184" y="71437"/>
                    <a:pt x="167184" y="71437"/>
                    <a:pt x="189111" y="71437"/>
                  </a:cubicBezTo>
                  <a:cubicBezTo>
                    <a:pt x="194271" y="71437"/>
                    <a:pt x="196850" y="67541"/>
                    <a:pt x="196850" y="63644"/>
                  </a:cubicBezTo>
                  <a:cubicBezTo>
                    <a:pt x="196850" y="59747"/>
                    <a:pt x="194271" y="57150"/>
                    <a:pt x="189111" y="57150"/>
                  </a:cubicBezTo>
                  <a:cubicBezTo>
                    <a:pt x="189111" y="57150"/>
                    <a:pt x="189111" y="57150"/>
                    <a:pt x="169764" y="57150"/>
                  </a:cubicBezTo>
                  <a:cubicBezTo>
                    <a:pt x="169764" y="57150"/>
                    <a:pt x="169764" y="57150"/>
                    <a:pt x="169764" y="22080"/>
                  </a:cubicBezTo>
                  <a:cubicBezTo>
                    <a:pt x="169764" y="18184"/>
                    <a:pt x="167184" y="14287"/>
                    <a:pt x="163314" y="14287"/>
                  </a:cubicBezTo>
                  <a:close/>
                  <a:moveTo>
                    <a:pt x="161925" y="0"/>
                  </a:moveTo>
                  <a:cubicBezTo>
                    <a:pt x="196995" y="0"/>
                    <a:pt x="225425" y="28430"/>
                    <a:pt x="225425" y="63500"/>
                  </a:cubicBezTo>
                  <a:cubicBezTo>
                    <a:pt x="225425" y="98570"/>
                    <a:pt x="196995" y="127000"/>
                    <a:pt x="161925" y="127000"/>
                  </a:cubicBezTo>
                  <a:cubicBezTo>
                    <a:pt x="126855" y="127000"/>
                    <a:pt x="98425" y="98570"/>
                    <a:pt x="98425" y="63500"/>
                  </a:cubicBezTo>
                  <a:cubicBezTo>
                    <a:pt x="98425" y="28430"/>
                    <a:pt x="126855" y="0"/>
                    <a:pt x="161925" y="0"/>
                  </a:cubicBezTo>
                  <a:close/>
                </a:path>
              </a:pathLst>
            </a:custGeom>
            <a:solidFill>
              <a:schemeClr val="bg1"/>
            </a:solidFill>
            <a:ln>
              <a:noFill/>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a:solidFill>
                  <a:schemeClr val="tx1"/>
                </a:solidFill>
                <a:latin typeface="微软雅黑" panose="020B0503020204020204" charset="-122"/>
                <a:ea typeface="微软雅黑" panose="020B0503020204020204" charset="-122"/>
              </a:endParaRPr>
            </a:p>
          </p:txBody>
        </p:sp>
      </p:grpSp>
      <p:cxnSp>
        <p:nvCxnSpPr>
          <p:cNvPr id="3145739" name="直接连接符 5"/>
          <p:cNvCxnSpPr/>
          <p:nvPr/>
        </p:nvCxnSpPr>
        <p:spPr>
          <a:xfrm>
            <a:off x="2571750" y="1729098"/>
            <a:ext cx="8357870" cy="13970"/>
          </a:xfrm>
          <a:prstGeom prst="line">
            <a:avLst/>
          </a:prstGeom>
          <a:ln w="38100">
            <a:solidFill>
              <a:srgbClr val="C00000"/>
            </a:solidFill>
            <a:prstDash val="dash"/>
          </a:ln>
        </p:spPr>
        <p:style>
          <a:lnRef idx="1">
            <a:schemeClr val="accent1"/>
          </a:lnRef>
          <a:fillRef idx="0">
            <a:schemeClr val="accent1"/>
          </a:fillRef>
          <a:effectRef idx="0">
            <a:schemeClr val="accent1"/>
          </a:effectRef>
          <a:fontRef idx="minor">
            <a:schemeClr val="tx1"/>
          </a:fontRef>
        </p:style>
      </p:cxnSp>
      <p:grpSp>
        <p:nvGrpSpPr>
          <p:cNvPr id="199" name="组合 16"/>
          <p:cNvGrpSpPr/>
          <p:nvPr/>
        </p:nvGrpSpPr>
        <p:grpSpPr>
          <a:xfrm>
            <a:off x="297180" y="184785"/>
            <a:ext cx="5139690" cy="408305"/>
            <a:chOff x="8158" y="2529"/>
            <a:chExt cx="8094" cy="643"/>
          </a:xfrm>
        </p:grpSpPr>
        <p:sp>
          <p:nvSpPr>
            <p:cNvPr id="1048886" name="矩形 17"/>
            <p:cNvSpPr/>
            <p:nvPr/>
          </p:nvSpPr>
          <p:spPr>
            <a:xfrm>
              <a:off x="8956" y="2565"/>
              <a:ext cx="5568"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87" name="文本框 3"/>
            <p:cNvSpPr txBox="1"/>
            <p:nvPr/>
          </p:nvSpPr>
          <p:spPr>
            <a:xfrm>
              <a:off x="9122" y="2529"/>
              <a:ext cx="7130"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2.3</a:t>
              </a:r>
              <a:r>
                <a:rPr lang="zh-CN" altLang="en-US" sz="2000" b="1" dirty="0">
                  <a:solidFill>
                    <a:schemeClr val="bg1"/>
                  </a:solidFill>
                  <a:latin typeface="微软雅黑" panose="020B0503020204020204" charset="-122"/>
                  <a:ea typeface="微软雅黑" panose="020B0503020204020204" charset="-122"/>
                </a:rPr>
                <a:t>单位主体责任</a:t>
              </a:r>
            </a:p>
          </p:txBody>
        </p:sp>
        <p:sp>
          <p:nvSpPr>
            <p:cNvPr id="1048888" name="矩形 19"/>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98"/>
                                        </p:tgtEl>
                                        <p:attrNameLst>
                                          <p:attrName>style.visibility</p:attrName>
                                        </p:attrNameLst>
                                      </p:cBhvr>
                                      <p:to>
                                        <p:strVal val="visible"/>
                                      </p:to>
                                    </p:set>
                                    <p:animEffect transition="in" filter="wipe(down)">
                                      <p:cBhvr>
                                        <p:cTn id="7" dur="500"/>
                                        <p:tgtEl>
                                          <p:spTgt spid="19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145738"/>
                                        </p:tgtEl>
                                        <p:attrNameLst>
                                          <p:attrName>style.visibility</p:attrName>
                                        </p:attrNameLst>
                                      </p:cBhvr>
                                      <p:to>
                                        <p:strVal val="visible"/>
                                      </p:to>
                                    </p:set>
                                    <p:animEffect transition="in" filter="wipe(left)">
                                      <p:cBhvr>
                                        <p:cTn id="11" dur="500"/>
                                        <p:tgtEl>
                                          <p:spTgt spid="3145738"/>
                                        </p:tgtEl>
                                      </p:cBhvr>
                                    </p:animEffect>
                                  </p:childTnLst>
                                </p:cTn>
                              </p:par>
                              <p:par>
                                <p:cTn id="12" presetID="22" presetClass="entr" presetSubtype="8" fill="hold" nodeType="withEffect">
                                  <p:stCondLst>
                                    <p:cond delay="0"/>
                                  </p:stCondLst>
                                  <p:childTnLst>
                                    <p:set>
                                      <p:cBhvr>
                                        <p:cTn id="13" dur="1" fill="hold">
                                          <p:stCondLst>
                                            <p:cond delay="0"/>
                                          </p:stCondLst>
                                        </p:cTn>
                                        <p:tgtEl>
                                          <p:spTgt spid="197"/>
                                        </p:tgtEl>
                                        <p:attrNameLst>
                                          <p:attrName>style.visibility</p:attrName>
                                        </p:attrNameLst>
                                      </p:cBhvr>
                                      <p:to>
                                        <p:strVal val="visible"/>
                                      </p:to>
                                    </p:set>
                                    <p:animEffect transition="in" filter="wipe(left)">
                                      <p:cBhvr>
                                        <p:cTn id="14" dur="500"/>
                                        <p:tgtEl>
                                          <p:spTgt spid="19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145739"/>
                                        </p:tgtEl>
                                        <p:attrNameLst>
                                          <p:attrName>style.visibility</p:attrName>
                                        </p:attrNameLst>
                                      </p:cBhvr>
                                      <p:to>
                                        <p:strVal val="visible"/>
                                      </p:to>
                                    </p:set>
                                    <p:animEffect transition="in" filter="wipe(left)">
                                      <p:cBhvr>
                                        <p:cTn id="18" dur="500"/>
                                        <p:tgtEl>
                                          <p:spTgt spid="3145739"/>
                                        </p:tgtEl>
                                      </p:cBhvr>
                                    </p:animEffect>
                                  </p:childTnLst>
                                </p:cTn>
                              </p:par>
                            </p:childTnLst>
                          </p:cTn>
                        </p:par>
                        <p:par>
                          <p:cTn id="19" fill="hold">
                            <p:stCondLst>
                              <p:cond delay="1500"/>
                            </p:stCondLst>
                            <p:childTnLst>
                              <p:par>
                                <p:cTn id="20" presetID="29" presetClass="entr" presetSubtype="0" fill="hold" nodeType="afterEffect">
                                  <p:stCondLst>
                                    <p:cond delay="0"/>
                                  </p:stCondLst>
                                  <p:childTnLst>
                                    <p:set>
                                      <p:cBhvr>
                                        <p:cTn id="21" dur="1" fill="hold">
                                          <p:stCondLst>
                                            <p:cond delay="0"/>
                                          </p:stCondLst>
                                        </p:cTn>
                                        <p:tgtEl>
                                          <p:spTgt spid="199"/>
                                        </p:tgtEl>
                                        <p:attrNameLst>
                                          <p:attrName>style.visibility</p:attrName>
                                        </p:attrNameLst>
                                      </p:cBhvr>
                                      <p:to>
                                        <p:strVal val="visible"/>
                                      </p:to>
                                    </p:set>
                                    <p:anim calcmode="lin" valueType="num">
                                      <p:cBhvr>
                                        <p:cTn id="22" dur="1000" fill="hold"/>
                                        <p:tgtEl>
                                          <p:spTgt spid="199"/>
                                        </p:tgtEl>
                                        <p:attrNameLst>
                                          <p:attrName>ppt_x</p:attrName>
                                        </p:attrNameLst>
                                      </p:cBhvr>
                                      <p:tavLst>
                                        <p:tav tm="0">
                                          <p:val>
                                            <p:strVal val="#ppt_x-.2"/>
                                          </p:val>
                                        </p:tav>
                                        <p:tav tm="100000">
                                          <p:val>
                                            <p:strVal val="#ppt_x"/>
                                          </p:val>
                                        </p:tav>
                                      </p:tavLst>
                                    </p:anim>
                                    <p:anim calcmode="lin" valueType="num">
                                      <p:cBhvr>
                                        <p:cTn id="23" dur="1000" fill="hold"/>
                                        <p:tgtEl>
                                          <p:spTgt spid="199"/>
                                        </p:tgtEl>
                                        <p:attrNameLst>
                                          <p:attrName>ppt_y</p:attrName>
                                        </p:attrNameLst>
                                      </p:cBhvr>
                                      <p:tavLst>
                                        <p:tav tm="0">
                                          <p:val>
                                            <p:strVal val="#ppt_y"/>
                                          </p:val>
                                        </p:tav>
                                        <p:tav tm="100000">
                                          <p:val>
                                            <p:strVal val="#ppt_y"/>
                                          </p:val>
                                        </p:tav>
                                      </p:tavLst>
                                    </p:anim>
                                    <p:animEffect transition="in" filter="wipe(right)" prLst="gradientSize: 0.1">
                                      <p:cBhvr>
                                        <p:cTn id="24" dur="1000"/>
                                        <p:tgtEl>
                                          <p:spTgt spid="1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45740" name="直接连接符 11"/>
          <p:cNvCxnSpPr/>
          <p:nvPr/>
        </p:nvCxnSpPr>
        <p:spPr>
          <a:xfrm>
            <a:off x="874395" y="6250305"/>
            <a:ext cx="8357870" cy="13970"/>
          </a:xfrm>
          <a:prstGeom prst="line">
            <a:avLst/>
          </a:prstGeom>
          <a:ln w="38100">
            <a:solidFill>
              <a:srgbClr val="C00000"/>
            </a:solidFill>
            <a:prstDash val="dash"/>
          </a:ln>
        </p:spPr>
        <p:style>
          <a:lnRef idx="1">
            <a:schemeClr val="accent1"/>
          </a:lnRef>
          <a:fillRef idx="0">
            <a:schemeClr val="accent1"/>
          </a:fillRef>
          <a:effectRef idx="0">
            <a:schemeClr val="accent1"/>
          </a:effectRef>
          <a:fontRef idx="minor">
            <a:schemeClr val="tx1"/>
          </a:fontRef>
        </p:style>
      </p:cxnSp>
      <p:grpSp>
        <p:nvGrpSpPr>
          <p:cNvPr id="203" name="Group 1"/>
          <p:cNvGrpSpPr/>
          <p:nvPr/>
        </p:nvGrpSpPr>
        <p:grpSpPr>
          <a:xfrm>
            <a:off x="685800" y="971004"/>
            <a:ext cx="8081010" cy="5345593"/>
            <a:chOff x="6667727" y="2317841"/>
            <a:chExt cx="6898169" cy="733896"/>
          </a:xfrm>
        </p:grpSpPr>
        <p:sp>
          <p:nvSpPr>
            <p:cNvPr id="1048891" name="Rectangle 9"/>
            <p:cNvSpPr/>
            <p:nvPr/>
          </p:nvSpPr>
          <p:spPr>
            <a:xfrm>
              <a:off x="6768411" y="2317841"/>
              <a:ext cx="4509211" cy="372391"/>
            </a:xfrm>
            <a:prstGeom prst="rect">
              <a:avLst/>
            </a:prstGeom>
          </p:spPr>
          <p:txBody>
            <a:bodyPr wrap="none" lIns="109710" tIns="54855" rIns="109710" bIns="54855"/>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3600" dirty="0">
                  <a:solidFill>
                    <a:srgbClr val="C00000"/>
                  </a:solidFill>
                  <a:latin typeface="微软雅黑" panose="020B0503020204020204" charset="-122"/>
                  <a:ea typeface="微软雅黑" panose="020B0503020204020204" charset="-122"/>
                  <a:sym typeface="+mn-ea"/>
                </a:rPr>
                <a:t>消防安全管理人职责</a:t>
              </a:r>
              <a:endParaRPr lang="zh-CN" altLang="zh-CN" sz="3600" dirty="0">
                <a:solidFill>
                  <a:srgbClr val="C00000"/>
                </a:solidFill>
                <a:latin typeface="思源黑体 CN Bold" panose="020B0800000000000000" pitchFamily="34" charset="-122"/>
                <a:ea typeface="思源黑体 CN Bold" panose="020B0800000000000000" pitchFamily="34" charset="-122"/>
              </a:endParaRPr>
            </a:p>
          </p:txBody>
        </p:sp>
        <p:sp>
          <p:nvSpPr>
            <p:cNvPr id="1048892" name="TextBox 10"/>
            <p:cNvSpPr txBox="1"/>
            <p:nvPr/>
          </p:nvSpPr>
          <p:spPr>
            <a:xfrm>
              <a:off x="6667727" y="2445329"/>
              <a:ext cx="6898169" cy="606408"/>
            </a:xfrm>
            <a:prstGeom prst="rect">
              <a:avLst/>
            </a:prstGeom>
            <a:noFill/>
          </p:spPr>
          <p:txBody>
            <a:bodyPr wrap="square" lIns="109710" tIns="54855" rIns="109710" bIns="54855">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000" dirty="0">
                  <a:latin typeface="微软雅黑" panose="020B0503020204020204" charset="-122"/>
                  <a:ea typeface="微软雅黑" panose="020B0503020204020204" charset="-122"/>
                  <a:sym typeface="+mn-ea"/>
                </a:rPr>
                <a:t>（</a:t>
              </a:r>
              <a:r>
                <a:rPr lang="en-US" altLang="zh-CN" sz="2000" dirty="0">
                  <a:latin typeface="微软雅黑" panose="020B0503020204020204" charset="-122"/>
                  <a:ea typeface="微软雅黑" panose="020B0503020204020204" charset="-122"/>
                  <a:sym typeface="+mn-ea"/>
                </a:rPr>
                <a:t>1</a:t>
              </a:r>
              <a:r>
                <a:rPr lang="zh-CN" altLang="en-US" sz="2000" dirty="0">
                  <a:latin typeface="微软雅黑" panose="020B0503020204020204" charset="-122"/>
                  <a:ea typeface="微软雅黑" panose="020B0503020204020204" charset="-122"/>
                  <a:sym typeface="+mn-ea"/>
                </a:rPr>
                <a:t>）拟订年度消防工作计划，组织实施日常消防安全管理工作</a:t>
              </a:r>
            </a:p>
            <a:p>
              <a:pPr>
                <a:lnSpc>
                  <a:spcPct val="120000"/>
                </a:lnSpc>
              </a:pPr>
              <a:r>
                <a:rPr lang="zh-CN" altLang="en-US" sz="2000" dirty="0">
                  <a:latin typeface="微软雅黑" panose="020B0503020204020204" charset="-122"/>
                  <a:ea typeface="微软雅黑" panose="020B0503020204020204" charset="-122"/>
                  <a:sym typeface="+mn-ea"/>
                </a:rPr>
                <a:t>（</a:t>
              </a:r>
              <a:r>
                <a:rPr lang="en-US" altLang="zh-CN" sz="2000" dirty="0">
                  <a:latin typeface="微软雅黑" panose="020B0503020204020204" charset="-122"/>
                  <a:ea typeface="微软雅黑" panose="020B0503020204020204" charset="-122"/>
                  <a:sym typeface="+mn-ea"/>
                </a:rPr>
                <a:t>2</a:t>
              </a:r>
              <a:r>
                <a:rPr lang="zh-CN" altLang="en-US" sz="2000" dirty="0">
                  <a:latin typeface="微软雅黑" panose="020B0503020204020204" charset="-122"/>
                  <a:ea typeface="微软雅黑" panose="020B0503020204020204" charset="-122"/>
                  <a:sym typeface="+mn-ea"/>
                </a:rPr>
                <a:t>）组织制订消防安全制度和保障消防安全的操作规程并检查督促其落实。</a:t>
              </a:r>
            </a:p>
            <a:p>
              <a:pPr>
                <a:lnSpc>
                  <a:spcPct val="120000"/>
                </a:lnSpc>
              </a:pPr>
              <a:r>
                <a:rPr lang="zh-CN" altLang="en-US" sz="2000" dirty="0">
                  <a:latin typeface="微软雅黑" panose="020B0503020204020204" charset="-122"/>
                  <a:ea typeface="微软雅黑" panose="020B0503020204020204" charset="-122"/>
                  <a:sym typeface="+mn-ea"/>
                </a:rPr>
                <a:t>（</a:t>
              </a:r>
              <a:r>
                <a:rPr lang="en-US" altLang="zh-CN" sz="2000" dirty="0">
                  <a:latin typeface="微软雅黑" panose="020B0503020204020204" charset="-122"/>
                  <a:ea typeface="微软雅黑" panose="020B0503020204020204" charset="-122"/>
                  <a:sym typeface="+mn-ea"/>
                </a:rPr>
                <a:t>3</a:t>
              </a:r>
              <a:r>
                <a:rPr lang="zh-CN" altLang="en-US" sz="2000" dirty="0">
                  <a:latin typeface="微软雅黑" panose="020B0503020204020204" charset="-122"/>
                  <a:ea typeface="微软雅黑" panose="020B0503020204020204" charset="-122"/>
                  <a:sym typeface="+mn-ea"/>
                </a:rPr>
                <a:t>）拟订消防安全工作的资金投入和组织保障方案。</a:t>
              </a:r>
            </a:p>
            <a:p>
              <a:pPr>
                <a:lnSpc>
                  <a:spcPct val="120000"/>
                </a:lnSpc>
              </a:pPr>
              <a:r>
                <a:rPr lang="zh-CN" altLang="en-US" sz="2000" dirty="0">
                  <a:latin typeface="微软雅黑" panose="020B0503020204020204" charset="-122"/>
                  <a:ea typeface="微软雅黑" panose="020B0503020204020204" charset="-122"/>
                  <a:sym typeface="+mn-ea"/>
                </a:rPr>
                <a:t>（</a:t>
              </a:r>
              <a:r>
                <a:rPr lang="en-US" altLang="zh-CN" sz="2000" dirty="0">
                  <a:latin typeface="微软雅黑" panose="020B0503020204020204" charset="-122"/>
                  <a:ea typeface="微软雅黑" panose="020B0503020204020204" charset="-122"/>
                  <a:sym typeface="+mn-ea"/>
                </a:rPr>
                <a:t>4</a:t>
              </a:r>
              <a:r>
                <a:rPr lang="zh-CN" altLang="en-US" sz="2000" dirty="0">
                  <a:latin typeface="微软雅黑" panose="020B0503020204020204" charset="-122"/>
                  <a:ea typeface="微软雅黑" panose="020B0503020204020204" charset="-122"/>
                  <a:sym typeface="+mn-ea"/>
                </a:rPr>
                <a:t>）组织实施防火检查和火灾隐患整改工作。</a:t>
              </a:r>
            </a:p>
            <a:p>
              <a:pPr>
                <a:lnSpc>
                  <a:spcPct val="120000"/>
                </a:lnSpc>
              </a:pPr>
              <a:r>
                <a:rPr lang="zh-CN" altLang="en-US" sz="2000" dirty="0">
                  <a:latin typeface="微软雅黑" panose="020B0503020204020204" charset="-122"/>
                  <a:ea typeface="微软雅黑" panose="020B0503020204020204" charset="-122"/>
                  <a:sym typeface="+mn-ea"/>
                </a:rPr>
                <a:t>（</a:t>
              </a:r>
              <a:r>
                <a:rPr lang="en-US" altLang="zh-CN" sz="2000" dirty="0">
                  <a:latin typeface="微软雅黑" panose="020B0503020204020204" charset="-122"/>
                  <a:ea typeface="微软雅黑" panose="020B0503020204020204" charset="-122"/>
                  <a:sym typeface="+mn-ea"/>
                </a:rPr>
                <a:t>5</a:t>
              </a:r>
              <a:r>
                <a:rPr lang="zh-CN" altLang="en-US" sz="2000" dirty="0">
                  <a:latin typeface="微软雅黑" panose="020B0503020204020204" charset="-122"/>
                  <a:ea typeface="微软雅黑" panose="020B0503020204020204" charset="-122"/>
                  <a:sym typeface="+mn-ea"/>
                </a:rPr>
                <a:t>）组织实施对本单位消防设施、灭火器材和消防安全标志的维护保养，确保其完好有效，确保疏散通道和安全出口畅通。</a:t>
              </a:r>
            </a:p>
            <a:p>
              <a:pPr>
                <a:lnSpc>
                  <a:spcPct val="120000"/>
                </a:lnSpc>
              </a:pPr>
              <a:r>
                <a:rPr lang="zh-CN" altLang="en-US" sz="2000" dirty="0">
                  <a:latin typeface="微软雅黑" panose="020B0503020204020204" charset="-122"/>
                  <a:ea typeface="微软雅黑" panose="020B0503020204020204" charset="-122"/>
                  <a:sym typeface="+mn-ea"/>
                </a:rPr>
                <a:t>（</a:t>
              </a:r>
              <a:r>
                <a:rPr lang="en-US" altLang="zh-CN" sz="2000" dirty="0">
                  <a:latin typeface="微软雅黑" panose="020B0503020204020204" charset="-122"/>
                  <a:ea typeface="微软雅黑" panose="020B0503020204020204" charset="-122"/>
                  <a:sym typeface="+mn-ea"/>
                </a:rPr>
                <a:t>6</a:t>
              </a:r>
              <a:r>
                <a:rPr lang="zh-CN" altLang="en-US" sz="2000" dirty="0">
                  <a:latin typeface="微软雅黑" panose="020B0503020204020204" charset="-122"/>
                  <a:ea typeface="微软雅黑" panose="020B0503020204020204" charset="-122"/>
                  <a:sym typeface="+mn-ea"/>
                </a:rPr>
                <a:t>）组织管理单位微型消防站。</a:t>
              </a:r>
            </a:p>
            <a:p>
              <a:pPr>
                <a:lnSpc>
                  <a:spcPct val="120000"/>
                </a:lnSpc>
              </a:pPr>
              <a:r>
                <a:rPr lang="zh-CN" altLang="en-US" sz="2000" dirty="0">
                  <a:latin typeface="微软雅黑" panose="020B0503020204020204" charset="-122"/>
                  <a:ea typeface="微软雅黑" panose="020B0503020204020204" charset="-122"/>
                  <a:sym typeface="+mn-ea"/>
                </a:rPr>
                <a:t>（</a:t>
              </a:r>
              <a:r>
                <a:rPr lang="en-US" altLang="zh-CN" sz="2000" dirty="0">
                  <a:latin typeface="微软雅黑" panose="020B0503020204020204" charset="-122"/>
                  <a:ea typeface="微软雅黑" panose="020B0503020204020204" charset="-122"/>
                  <a:sym typeface="+mn-ea"/>
                </a:rPr>
                <a:t>7</a:t>
              </a:r>
              <a:r>
                <a:rPr lang="zh-CN" altLang="en-US" sz="2000" dirty="0">
                  <a:latin typeface="微软雅黑" panose="020B0503020204020204" charset="-122"/>
                  <a:ea typeface="微软雅黑" panose="020B0503020204020204" charset="-122"/>
                  <a:sym typeface="+mn-ea"/>
                </a:rPr>
                <a:t>）在员工中组织开展消防知识、技能的宣传教育和培训，组织灭火和应急疏散预案的实施和演练。</a:t>
              </a:r>
            </a:p>
            <a:p>
              <a:pPr>
                <a:lnSpc>
                  <a:spcPct val="120000"/>
                </a:lnSpc>
              </a:pPr>
              <a:r>
                <a:rPr lang="zh-CN" altLang="en-US" sz="2000" dirty="0">
                  <a:latin typeface="微软雅黑" panose="020B0503020204020204" charset="-122"/>
                  <a:ea typeface="微软雅黑" panose="020B0503020204020204" charset="-122"/>
                  <a:sym typeface="+mn-ea"/>
                </a:rPr>
                <a:t>（</a:t>
              </a:r>
              <a:r>
                <a:rPr lang="en-US" altLang="zh-CN" sz="2000" dirty="0">
                  <a:latin typeface="微软雅黑" panose="020B0503020204020204" charset="-122"/>
                  <a:ea typeface="微软雅黑" panose="020B0503020204020204" charset="-122"/>
                  <a:sym typeface="+mn-ea"/>
                </a:rPr>
                <a:t>8</a:t>
              </a:r>
              <a:r>
                <a:rPr lang="zh-CN" altLang="en-US" sz="2000" dirty="0">
                  <a:latin typeface="微软雅黑" panose="020B0503020204020204" charset="-122"/>
                  <a:ea typeface="微软雅黑" panose="020B0503020204020204" charset="-122"/>
                  <a:sym typeface="+mn-ea"/>
                </a:rPr>
                <a:t>）单位消防安全责任人委托的其他消防安全管理工作。</a:t>
              </a:r>
            </a:p>
            <a:p>
              <a:pPr>
                <a:lnSpc>
                  <a:spcPct val="120000"/>
                </a:lnSpc>
              </a:pPr>
              <a:endParaRPr lang="zh-CN" altLang="en-US" sz="2000" dirty="0">
                <a:latin typeface="微软雅黑" panose="020B0503020204020204" charset="-122"/>
                <a:ea typeface="微软雅黑" panose="020B0503020204020204" charset="-122"/>
                <a:sym typeface="+mn-ea"/>
              </a:endParaRPr>
            </a:p>
          </p:txBody>
        </p:sp>
      </p:grpSp>
      <p:grpSp>
        <p:nvGrpSpPr>
          <p:cNvPr id="204" name="组合 4"/>
          <p:cNvGrpSpPr/>
          <p:nvPr/>
        </p:nvGrpSpPr>
        <p:grpSpPr>
          <a:xfrm>
            <a:off x="10088789" y="1334939"/>
            <a:ext cx="1108710" cy="4795520"/>
            <a:chOff x="9955" y="4428"/>
            <a:chExt cx="973" cy="5472"/>
          </a:xfrm>
        </p:grpSpPr>
        <p:sp>
          <p:nvSpPr>
            <p:cNvPr id="1048893" name="圆柱形 6"/>
            <p:cNvSpPr/>
            <p:nvPr/>
          </p:nvSpPr>
          <p:spPr>
            <a:xfrm>
              <a:off x="9955" y="4428"/>
              <a:ext cx="973" cy="5472"/>
            </a:xfrm>
            <a:prstGeom prst="can">
              <a:avLst>
                <a:gd name="adj" fmla="val 2959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94" name="文本框 8"/>
            <p:cNvSpPr txBox="1"/>
            <p:nvPr/>
          </p:nvSpPr>
          <p:spPr>
            <a:xfrm>
              <a:off x="10007" y="5926"/>
              <a:ext cx="859" cy="1467"/>
            </a:xfrm>
            <a:prstGeom prst="rect">
              <a:avLst/>
            </a:prstGeom>
            <a:noFill/>
          </p:spPr>
          <p:txBody>
            <a:bodyPr wrap="square" rtlCol="0" anchor="t">
              <a:spAutoFit/>
            </a:bodyPr>
            <a:lstStyle/>
            <a:p>
              <a:pPr algn="ctr"/>
              <a:r>
                <a:rPr lang="en-US" altLang="zh-CN" sz="8000" dirty="0">
                  <a:solidFill>
                    <a:schemeClr val="bg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Wingdings" panose="05000000000000000000" charset="0"/>
                </a:rPr>
                <a:t>2</a:t>
              </a:r>
              <a:endParaRPr lang="zh-CN" altLang="en-US" sz="8000" dirty="0">
                <a:solidFill>
                  <a:schemeClr val="bg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Wingdings" panose="05000000000000000000" charset="0"/>
              </a:endParaRPr>
            </a:p>
          </p:txBody>
        </p:sp>
        <p:sp>
          <p:nvSpPr>
            <p:cNvPr id="1048895" name="Freeform: Shape 16"/>
            <p:cNvSpPr/>
            <p:nvPr/>
          </p:nvSpPr>
          <p:spPr bwMode="auto">
            <a:xfrm>
              <a:off x="10221" y="8367"/>
              <a:ext cx="562" cy="565"/>
            </a:xfrm>
            <a:custGeom>
              <a:avLst/>
              <a:gdLst>
                <a:gd name="connsiteX0" fmla="*/ 225425 w 323850"/>
                <a:gd name="connsiteY0" fmla="*/ 217487 h 325438"/>
                <a:gd name="connsiteX1" fmla="*/ 196850 w 323850"/>
                <a:gd name="connsiteY1" fmla="*/ 238125 h 325438"/>
                <a:gd name="connsiteX2" fmla="*/ 234950 w 323850"/>
                <a:gd name="connsiteY2" fmla="*/ 238125 h 325438"/>
                <a:gd name="connsiteX3" fmla="*/ 120472 w 323850"/>
                <a:gd name="connsiteY3" fmla="*/ 149225 h 325438"/>
                <a:gd name="connsiteX4" fmla="*/ 148971 w 323850"/>
                <a:gd name="connsiteY4" fmla="*/ 214009 h 325438"/>
                <a:gd name="connsiteX5" fmla="*/ 151562 w 323850"/>
                <a:gd name="connsiteY5" fmla="*/ 181617 h 325438"/>
                <a:gd name="connsiteX6" fmla="*/ 154152 w 323850"/>
                <a:gd name="connsiteY6" fmla="*/ 180322 h 325438"/>
                <a:gd name="connsiteX7" fmla="*/ 169698 w 323850"/>
                <a:gd name="connsiteY7" fmla="*/ 180322 h 325438"/>
                <a:gd name="connsiteX8" fmla="*/ 172288 w 323850"/>
                <a:gd name="connsiteY8" fmla="*/ 181617 h 325438"/>
                <a:gd name="connsiteX9" fmla="*/ 176175 w 323850"/>
                <a:gd name="connsiteY9" fmla="*/ 212714 h 325438"/>
                <a:gd name="connsiteX10" fmla="*/ 203378 w 323850"/>
                <a:gd name="connsiteY10" fmla="*/ 149225 h 325438"/>
                <a:gd name="connsiteX11" fmla="*/ 260376 w 323850"/>
                <a:gd name="connsiteY11" fmla="*/ 156999 h 325438"/>
                <a:gd name="connsiteX12" fmla="*/ 292761 w 323850"/>
                <a:gd name="connsiteY12" fmla="*/ 188096 h 325438"/>
                <a:gd name="connsiteX13" fmla="*/ 323850 w 323850"/>
                <a:gd name="connsiteY13" fmla="*/ 325438 h 325438"/>
                <a:gd name="connsiteX14" fmla="*/ 269443 w 323850"/>
                <a:gd name="connsiteY14" fmla="*/ 325438 h 325438"/>
                <a:gd name="connsiteX15" fmla="*/ 252603 w 323850"/>
                <a:gd name="connsiteY15" fmla="*/ 251584 h 325438"/>
                <a:gd name="connsiteX16" fmla="*/ 247422 w 323850"/>
                <a:gd name="connsiteY16" fmla="*/ 325438 h 325438"/>
                <a:gd name="connsiteX17" fmla="*/ 76428 w 323850"/>
                <a:gd name="connsiteY17" fmla="*/ 325438 h 325438"/>
                <a:gd name="connsiteX18" fmla="*/ 71247 w 323850"/>
                <a:gd name="connsiteY18" fmla="*/ 251584 h 325438"/>
                <a:gd name="connsiteX19" fmla="*/ 54407 w 323850"/>
                <a:gd name="connsiteY19" fmla="*/ 325438 h 325438"/>
                <a:gd name="connsiteX20" fmla="*/ 0 w 323850"/>
                <a:gd name="connsiteY20" fmla="*/ 325438 h 325438"/>
                <a:gd name="connsiteX21" fmla="*/ 31089 w 323850"/>
                <a:gd name="connsiteY21" fmla="*/ 188096 h 325438"/>
                <a:gd name="connsiteX22" fmla="*/ 63474 w 323850"/>
                <a:gd name="connsiteY22" fmla="*/ 156999 h 325438"/>
                <a:gd name="connsiteX23" fmla="*/ 120472 w 323850"/>
                <a:gd name="connsiteY23" fmla="*/ 149225 h 325438"/>
                <a:gd name="connsiteX24" fmla="*/ 161132 w 323850"/>
                <a:gd name="connsiteY24" fmla="*/ 144462 h 325438"/>
                <a:gd name="connsiteX25" fmla="*/ 180976 w 323850"/>
                <a:gd name="connsiteY25" fmla="*/ 152173 h 325438"/>
                <a:gd name="connsiteX26" fmla="*/ 173039 w 323850"/>
                <a:gd name="connsiteY26" fmla="*/ 167595 h 325438"/>
                <a:gd name="connsiteX27" fmla="*/ 161132 w 323850"/>
                <a:gd name="connsiteY27" fmla="*/ 171450 h 325438"/>
                <a:gd name="connsiteX28" fmla="*/ 149225 w 323850"/>
                <a:gd name="connsiteY28" fmla="*/ 167595 h 325438"/>
                <a:gd name="connsiteX29" fmla="*/ 141288 w 323850"/>
                <a:gd name="connsiteY29" fmla="*/ 152173 h 325438"/>
                <a:gd name="connsiteX30" fmla="*/ 161132 w 323850"/>
                <a:gd name="connsiteY30" fmla="*/ 144462 h 325438"/>
                <a:gd name="connsiteX31" fmla="*/ 163314 w 323850"/>
                <a:gd name="connsiteY31" fmla="*/ 14287 h 325438"/>
                <a:gd name="connsiteX32" fmla="*/ 155575 w 323850"/>
                <a:gd name="connsiteY32" fmla="*/ 22080 h 325438"/>
                <a:gd name="connsiteX33" fmla="*/ 155575 w 323850"/>
                <a:gd name="connsiteY33" fmla="*/ 58449 h 325438"/>
                <a:gd name="connsiteX34" fmla="*/ 167184 w 323850"/>
                <a:gd name="connsiteY34" fmla="*/ 71437 h 325438"/>
                <a:gd name="connsiteX35" fmla="*/ 189111 w 323850"/>
                <a:gd name="connsiteY35" fmla="*/ 71437 h 325438"/>
                <a:gd name="connsiteX36" fmla="*/ 196850 w 323850"/>
                <a:gd name="connsiteY36" fmla="*/ 63644 h 325438"/>
                <a:gd name="connsiteX37" fmla="*/ 189111 w 323850"/>
                <a:gd name="connsiteY37" fmla="*/ 57150 h 325438"/>
                <a:gd name="connsiteX38" fmla="*/ 169764 w 323850"/>
                <a:gd name="connsiteY38" fmla="*/ 57150 h 325438"/>
                <a:gd name="connsiteX39" fmla="*/ 169764 w 323850"/>
                <a:gd name="connsiteY39" fmla="*/ 22080 h 325438"/>
                <a:gd name="connsiteX40" fmla="*/ 163314 w 323850"/>
                <a:gd name="connsiteY40" fmla="*/ 14287 h 325438"/>
                <a:gd name="connsiteX41" fmla="*/ 161925 w 323850"/>
                <a:gd name="connsiteY41" fmla="*/ 0 h 325438"/>
                <a:gd name="connsiteX42" fmla="*/ 225425 w 323850"/>
                <a:gd name="connsiteY42" fmla="*/ 63500 h 325438"/>
                <a:gd name="connsiteX43" fmla="*/ 161925 w 323850"/>
                <a:gd name="connsiteY43" fmla="*/ 127000 h 325438"/>
                <a:gd name="connsiteX44" fmla="*/ 98425 w 323850"/>
                <a:gd name="connsiteY44" fmla="*/ 63500 h 325438"/>
                <a:gd name="connsiteX45" fmla="*/ 161925 w 323850"/>
                <a:gd name="connsiteY45" fmla="*/ 0 h 32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3850" h="325438">
                  <a:moveTo>
                    <a:pt x="225425" y="217487"/>
                  </a:moveTo>
                  <a:lnTo>
                    <a:pt x="196850" y="238125"/>
                  </a:lnTo>
                  <a:lnTo>
                    <a:pt x="234950" y="238125"/>
                  </a:lnTo>
                  <a:close/>
                  <a:moveTo>
                    <a:pt x="120472" y="149225"/>
                  </a:moveTo>
                  <a:cubicBezTo>
                    <a:pt x="148971" y="214009"/>
                    <a:pt x="148971" y="214009"/>
                    <a:pt x="148971" y="214009"/>
                  </a:cubicBezTo>
                  <a:cubicBezTo>
                    <a:pt x="151562" y="181617"/>
                    <a:pt x="151562" y="181617"/>
                    <a:pt x="151562" y="181617"/>
                  </a:cubicBezTo>
                  <a:cubicBezTo>
                    <a:pt x="151562" y="180322"/>
                    <a:pt x="152857" y="180322"/>
                    <a:pt x="154152" y="180322"/>
                  </a:cubicBezTo>
                  <a:cubicBezTo>
                    <a:pt x="169698" y="180322"/>
                    <a:pt x="169698" y="180322"/>
                    <a:pt x="169698" y="180322"/>
                  </a:cubicBezTo>
                  <a:cubicBezTo>
                    <a:pt x="170993" y="180322"/>
                    <a:pt x="172288" y="180322"/>
                    <a:pt x="172288" y="181617"/>
                  </a:cubicBezTo>
                  <a:cubicBezTo>
                    <a:pt x="176175" y="212714"/>
                    <a:pt x="176175" y="212714"/>
                    <a:pt x="176175" y="212714"/>
                  </a:cubicBezTo>
                  <a:cubicBezTo>
                    <a:pt x="203378" y="149225"/>
                    <a:pt x="203378" y="149225"/>
                    <a:pt x="203378" y="149225"/>
                  </a:cubicBezTo>
                  <a:cubicBezTo>
                    <a:pt x="260376" y="156999"/>
                    <a:pt x="260376" y="156999"/>
                    <a:pt x="260376" y="156999"/>
                  </a:cubicBezTo>
                  <a:cubicBezTo>
                    <a:pt x="277216" y="159591"/>
                    <a:pt x="290170" y="171252"/>
                    <a:pt x="292761" y="188096"/>
                  </a:cubicBezTo>
                  <a:lnTo>
                    <a:pt x="323850" y="325438"/>
                  </a:lnTo>
                  <a:cubicBezTo>
                    <a:pt x="269443" y="325438"/>
                    <a:pt x="269443" y="325438"/>
                    <a:pt x="269443" y="325438"/>
                  </a:cubicBezTo>
                  <a:cubicBezTo>
                    <a:pt x="252603" y="251584"/>
                    <a:pt x="252603" y="251584"/>
                    <a:pt x="252603" y="251584"/>
                  </a:cubicBezTo>
                  <a:cubicBezTo>
                    <a:pt x="247422" y="325438"/>
                    <a:pt x="247422" y="325438"/>
                    <a:pt x="247422" y="325438"/>
                  </a:cubicBezTo>
                  <a:cubicBezTo>
                    <a:pt x="76428" y="325438"/>
                    <a:pt x="76428" y="325438"/>
                    <a:pt x="76428" y="325438"/>
                  </a:cubicBezTo>
                  <a:cubicBezTo>
                    <a:pt x="71247" y="251584"/>
                    <a:pt x="71247" y="251584"/>
                    <a:pt x="71247" y="251584"/>
                  </a:cubicBezTo>
                  <a:cubicBezTo>
                    <a:pt x="54407" y="325438"/>
                    <a:pt x="54407" y="325438"/>
                    <a:pt x="54407" y="325438"/>
                  </a:cubicBezTo>
                  <a:cubicBezTo>
                    <a:pt x="0" y="325438"/>
                    <a:pt x="0" y="325438"/>
                    <a:pt x="0" y="325438"/>
                  </a:cubicBezTo>
                  <a:cubicBezTo>
                    <a:pt x="31089" y="188096"/>
                    <a:pt x="31089" y="188096"/>
                    <a:pt x="31089" y="188096"/>
                  </a:cubicBezTo>
                  <a:cubicBezTo>
                    <a:pt x="33680" y="171252"/>
                    <a:pt x="46634" y="159591"/>
                    <a:pt x="63474" y="156999"/>
                  </a:cubicBezTo>
                  <a:cubicBezTo>
                    <a:pt x="120472" y="149225"/>
                    <a:pt x="120472" y="149225"/>
                    <a:pt x="120472" y="149225"/>
                  </a:cubicBezTo>
                  <a:close/>
                  <a:moveTo>
                    <a:pt x="161132" y="144462"/>
                  </a:moveTo>
                  <a:cubicBezTo>
                    <a:pt x="169070" y="144462"/>
                    <a:pt x="180976" y="144462"/>
                    <a:pt x="180976" y="152173"/>
                  </a:cubicBezTo>
                  <a:cubicBezTo>
                    <a:pt x="180976" y="157314"/>
                    <a:pt x="175685" y="165025"/>
                    <a:pt x="173039" y="167595"/>
                  </a:cubicBezTo>
                  <a:cubicBezTo>
                    <a:pt x="170393" y="171450"/>
                    <a:pt x="165101" y="171450"/>
                    <a:pt x="161132" y="171450"/>
                  </a:cubicBezTo>
                  <a:cubicBezTo>
                    <a:pt x="157163" y="171450"/>
                    <a:pt x="151871" y="171450"/>
                    <a:pt x="149225" y="167595"/>
                  </a:cubicBezTo>
                  <a:cubicBezTo>
                    <a:pt x="146579" y="165025"/>
                    <a:pt x="141288" y="157314"/>
                    <a:pt x="141288" y="152173"/>
                  </a:cubicBezTo>
                  <a:cubicBezTo>
                    <a:pt x="141288" y="144462"/>
                    <a:pt x="153194" y="144462"/>
                    <a:pt x="161132" y="144462"/>
                  </a:cubicBezTo>
                  <a:close/>
                  <a:moveTo>
                    <a:pt x="163314" y="14287"/>
                  </a:moveTo>
                  <a:cubicBezTo>
                    <a:pt x="158155" y="14287"/>
                    <a:pt x="155575" y="18184"/>
                    <a:pt x="155575" y="22080"/>
                  </a:cubicBezTo>
                  <a:cubicBezTo>
                    <a:pt x="155575" y="22080"/>
                    <a:pt x="155575" y="22080"/>
                    <a:pt x="155575" y="58449"/>
                  </a:cubicBezTo>
                  <a:cubicBezTo>
                    <a:pt x="155575" y="66242"/>
                    <a:pt x="160735" y="71437"/>
                    <a:pt x="167184" y="71437"/>
                  </a:cubicBezTo>
                  <a:cubicBezTo>
                    <a:pt x="167184" y="71437"/>
                    <a:pt x="167184" y="71437"/>
                    <a:pt x="189111" y="71437"/>
                  </a:cubicBezTo>
                  <a:cubicBezTo>
                    <a:pt x="194271" y="71437"/>
                    <a:pt x="196850" y="67541"/>
                    <a:pt x="196850" y="63644"/>
                  </a:cubicBezTo>
                  <a:cubicBezTo>
                    <a:pt x="196850" y="59747"/>
                    <a:pt x="194271" y="57150"/>
                    <a:pt x="189111" y="57150"/>
                  </a:cubicBezTo>
                  <a:cubicBezTo>
                    <a:pt x="189111" y="57150"/>
                    <a:pt x="189111" y="57150"/>
                    <a:pt x="169764" y="57150"/>
                  </a:cubicBezTo>
                  <a:cubicBezTo>
                    <a:pt x="169764" y="57150"/>
                    <a:pt x="169764" y="57150"/>
                    <a:pt x="169764" y="22080"/>
                  </a:cubicBezTo>
                  <a:cubicBezTo>
                    <a:pt x="169764" y="18184"/>
                    <a:pt x="167184" y="14287"/>
                    <a:pt x="163314" y="14287"/>
                  </a:cubicBezTo>
                  <a:close/>
                  <a:moveTo>
                    <a:pt x="161925" y="0"/>
                  </a:moveTo>
                  <a:cubicBezTo>
                    <a:pt x="196995" y="0"/>
                    <a:pt x="225425" y="28430"/>
                    <a:pt x="225425" y="63500"/>
                  </a:cubicBezTo>
                  <a:cubicBezTo>
                    <a:pt x="225425" y="98570"/>
                    <a:pt x="196995" y="127000"/>
                    <a:pt x="161925" y="127000"/>
                  </a:cubicBezTo>
                  <a:cubicBezTo>
                    <a:pt x="126855" y="127000"/>
                    <a:pt x="98425" y="98570"/>
                    <a:pt x="98425" y="63500"/>
                  </a:cubicBezTo>
                  <a:cubicBezTo>
                    <a:pt x="98425" y="28430"/>
                    <a:pt x="126855" y="0"/>
                    <a:pt x="161925" y="0"/>
                  </a:cubicBezTo>
                  <a:close/>
                </a:path>
              </a:pathLst>
            </a:custGeom>
            <a:solidFill>
              <a:schemeClr val="bg1"/>
            </a:solidFill>
            <a:ln>
              <a:noFill/>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a:solidFill>
                  <a:schemeClr val="tx1"/>
                </a:solidFill>
                <a:latin typeface="微软雅黑" panose="020B0503020204020204" charset="-122"/>
                <a:ea typeface="微软雅黑" panose="020B0503020204020204" charset="-122"/>
              </a:endParaRPr>
            </a:p>
          </p:txBody>
        </p:sp>
      </p:grpSp>
      <p:cxnSp>
        <p:nvCxnSpPr>
          <p:cNvPr id="3145741" name="直接连接符 5"/>
          <p:cNvCxnSpPr/>
          <p:nvPr/>
        </p:nvCxnSpPr>
        <p:spPr>
          <a:xfrm>
            <a:off x="874395" y="1696720"/>
            <a:ext cx="8357870" cy="13970"/>
          </a:xfrm>
          <a:prstGeom prst="line">
            <a:avLst/>
          </a:prstGeom>
          <a:ln w="38100">
            <a:solidFill>
              <a:srgbClr val="C00000"/>
            </a:solidFill>
            <a:prstDash val="dash"/>
          </a:ln>
        </p:spPr>
        <p:style>
          <a:lnRef idx="1">
            <a:schemeClr val="accent1"/>
          </a:lnRef>
          <a:fillRef idx="0">
            <a:schemeClr val="accent1"/>
          </a:fillRef>
          <a:effectRef idx="0">
            <a:schemeClr val="accent1"/>
          </a:effectRef>
          <a:fontRef idx="minor">
            <a:schemeClr val="tx1"/>
          </a:fontRef>
        </p:style>
      </p:cxnSp>
      <p:grpSp>
        <p:nvGrpSpPr>
          <p:cNvPr id="205" name="组合 16"/>
          <p:cNvGrpSpPr/>
          <p:nvPr/>
        </p:nvGrpSpPr>
        <p:grpSpPr>
          <a:xfrm>
            <a:off x="297180" y="184785"/>
            <a:ext cx="5139690" cy="408305"/>
            <a:chOff x="8158" y="2529"/>
            <a:chExt cx="8094" cy="643"/>
          </a:xfrm>
        </p:grpSpPr>
        <p:sp>
          <p:nvSpPr>
            <p:cNvPr id="1048897" name="矩形 17"/>
            <p:cNvSpPr/>
            <p:nvPr/>
          </p:nvSpPr>
          <p:spPr>
            <a:xfrm>
              <a:off x="8956" y="2565"/>
              <a:ext cx="5568"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98" name="文本框 3"/>
            <p:cNvSpPr txBox="1"/>
            <p:nvPr/>
          </p:nvSpPr>
          <p:spPr>
            <a:xfrm>
              <a:off x="9122" y="2529"/>
              <a:ext cx="7130"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2.3</a:t>
              </a:r>
              <a:r>
                <a:rPr lang="zh-CN" altLang="en-US" sz="2000" b="1" dirty="0">
                  <a:solidFill>
                    <a:schemeClr val="bg1"/>
                  </a:solidFill>
                  <a:latin typeface="微软雅黑" panose="020B0503020204020204" charset="-122"/>
                  <a:ea typeface="微软雅黑" panose="020B0503020204020204" charset="-122"/>
                </a:rPr>
                <a:t>单位主体责任</a:t>
              </a:r>
            </a:p>
          </p:txBody>
        </p:sp>
        <p:sp>
          <p:nvSpPr>
            <p:cNvPr id="1048899" name="矩形 19"/>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04"/>
                                        </p:tgtEl>
                                        <p:attrNameLst>
                                          <p:attrName>style.visibility</p:attrName>
                                        </p:attrNameLst>
                                      </p:cBhvr>
                                      <p:to>
                                        <p:strVal val="visible"/>
                                      </p:to>
                                    </p:set>
                                    <p:animEffect transition="in" filter="wipe(down)">
                                      <p:cBhvr>
                                        <p:cTn id="7" dur="500"/>
                                        <p:tgtEl>
                                          <p:spTgt spid="20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145740"/>
                                        </p:tgtEl>
                                        <p:attrNameLst>
                                          <p:attrName>style.visibility</p:attrName>
                                        </p:attrNameLst>
                                      </p:cBhvr>
                                      <p:to>
                                        <p:strVal val="visible"/>
                                      </p:to>
                                    </p:set>
                                    <p:animEffect transition="in" filter="wipe(left)">
                                      <p:cBhvr>
                                        <p:cTn id="11" dur="500"/>
                                        <p:tgtEl>
                                          <p:spTgt spid="3145740"/>
                                        </p:tgtEl>
                                      </p:cBhvr>
                                    </p:animEffect>
                                  </p:childTnLst>
                                </p:cTn>
                              </p:par>
                              <p:par>
                                <p:cTn id="12" presetID="22" presetClass="entr" presetSubtype="8" fill="hold" nodeType="withEffect">
                                  <p:stCondLst>
                                    <p:cond delay="0"/>
                                  </p:stCondLst>
                                  <p:childTnLst>
                                    <p:set>
                                      <p:cBhvr>
                                        <p:cTn id="13" dur="1" fill="hold">
                                          <p:stCondLst>
                                            <p:cond delay="0"/>
                                          </p:stCondLst>
                                        </p:cTn>
                                        <p:tgtEl>
                                          <p:spTgt spid="203"/>
                                        </p:tgtEl>
                                        <p:attrNameLst>
                                          <p:attrName>style.visibility</p:attrName>
                                        </p:attrNameLst>
                                      </p:cBhvr>
                                      <p:to>
                                        <p:strVal val="visible"/>
                                      </p:to>
                                    </p:set>
                                    <p:animEffect transition="in" filter="wipe(left)">
                                      <p:cBhvr>
                                        <p:cTn id="14" dur="500"/>
                                        <p:tgtEl>
                                          <p:spTgt spid="203"/>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145741"/>
                                        </p:tgtEl>
                                        <p:attrNameLst>
                                          <p:attrName>style.visibility</p:attrName>
                                        </p:attrNameLst>
                                      </p:cBhvr>
                                      <p:to>
                                        <p:strVal val="visible"/>
                                      </p:to>
                                    </p:set>
                                    <p:animEffect transition="in" filter="wipe(left)">
                                      <p:cBhvr>
                                        <p:cTn id="18" dur="500"/>
                                        <p:tgtEl>
                                          <p:spTgt spid="3145741"/>
                                        </p:tgtEl>
                                      </p:cBhvr>
                                    </p:animEffect>
                                  </p:childTnLst>
                                </p:cTn>
                              </p:par>
                            </p:childTnLst>
                          </p:cTn>
                        </p:par>
                        <p:par>
                          <p:cTn id="19" fill="hold">
                            <p:stCondLst>
                              <p:cond delay="1500"/>
                            </p:stCondLst>
                            <p:childTnLst>
                              <p:par>
                                <p:cTn id="20" presetID="29" presetClass="entr" presetSubtype="0" fill="hold" nodeType="afterEffect">
                                  <p:stCondLst>
                                    <p:cond delay="0"/>
                                  </p:stCondLst>
                                  <p:childTnLst>
                                    <p:set>
                                      <p:cBhvr>
                                        <p:cTn id="21" dur="1" fill="hold">
                                          <p:stCondLst>
                                            <p:cond delay="0"/>
                                          </p:stCondLst>
                                        </p:cTn>
                                        <p:tgtEl>
                                          <p:spTgt spid="205"/>
                                        </p:tgtEl>
                                        <p:attrNameLst>
                                          <p:attrName>style.visibility</p:attrName>
                                        </p:attrNameLst>
                                      </p:cBhvr>
                                      <p:to>
                                        <p:strVal val="visible"/>
                                      </p:to>
                                    </p:set>
                                    <p:anim calcmode="lin" valueType="num">
                                      <p:cBhvr>
                                        <p:cTn id="22" dur="1000" fill="hold"/>
                                        <p:tgtEl>
                                          <p:spTgt spid="205"/>
                                        </p:tgtEl>
                                        <p:attrNameLst>
                                          <p:attrName>ppt_x</p:attrName>
                                        </p:attrNameLst>
                                      </p:cBhvr>
                                      <p:tavLst>
                                        <p:tav tm="0">
                                          <p:val>
                                            <p:strVal val="#ppt_x-.2"/>
                                          </p:val>
                                        </p:tav>
                                        <p:tav tm="100000">
                                          <p:val>
                                            <p:strVal val="#ppt_x"/>
                                          </p:val>
                                        </p:tav>
                                      </p:tavLst>
                                    </p:anim>
                                    <p:anim calcmode="lin" valueType="num">
                                      <p:cBhvr>
                                        <p:cTn id="23" dur="1000" fill="hold"/>
                                        <p:tgtEl>
                                          <p:spTgt spid="205"/>
                                        </p:tgtEl>
                                        <p:attrNameLst>
                                          <p:attrName>ppt_y</p:attrName>
                                        </p:attrNameLst>
                                      </p:cBhvr>
                                      <p:tavLst>
                                        <p:tav tm="0">
                                          <p:val>
                                            <p:strVal val="#ppt_y"/>
                                          </p:val>
                                        </p:tav>
                                        <p:tav tm="100000">
                                          <p:val>
                                            <p:strVal val="#ppt_y"/>
                                          </p:val>
                                        </p:tav>
                                      </p:tavLst>
                                    </p:anim>
                                    <p:animEffect transition="in" filter="wipe(right)" prLst="gradientSize: 0.1">
                                      <p:cBhvr>
                                        <p:cTn id="24" dur="1000"/>
                                        <p:tgtEl>
                                          <p:spTgt spid="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45742" name="直接连接符 11"/>
          <p:cNvCxnSpPr/>
          <p:nvPr/>
        </p:nvCxnSpPr>
        <p:spPr>
          <a:xfrm flipV="1">
            <a:off x="2910927" y="5098674"/>
            <a:ext cx="8059420" cy="8255"/>
          </a:xfrm>
          <a:prstGeom prst="line">
            <a:avLst/>
          </a:prstGeom>
          <a:ln w="38100">
            <a:solidFill>
              <a:srgbClr val="C00000"/>
            </a:solidFill>
            <a:prstDash val="dash"/>
          </a:ln>
        </p:spPr>
        <p:style>
          <a:lnRef idx="1">
            <a:schemeClr val="accent1"/>
          </a:lnRef>
          <a:fillRef idx="0">
            <a:schemeClr val="accent1"/>
          </a:fillRef>
          <a:effectRef idx="0">
            <a:schemeClr val="accent1"/>
          </a:effectRef>
          <a:fontRef idx="minor">
            <a:schemeClr val="tx1"/>
          </a:fontRef>
        </p:style>
      </p:cxnSp>
      <p:grpSp>
        <p:nvGrpSpPr>
          <p:cNvPr id="209" name="Group 1"/>
          <p:cNvGrpSpPr/>
          <p:nvPr/>
        </p:nvGrpSpPr>
        <p:grpSpPr>
          <a:xfrm>
            <a:off x="2571750" y="952267"/>
            <a:ext cx="8081010" cy="4071524"/>
            <a:chOff x="7178883" y="2283171"/>
            <a:chExt cx="6898169" cy="800577"/>
          </a:xfrm>
        </p:grpSpPr>
        <p:sp>
          <p:nvSpPr>
            <p:cNvPr id="1048902" name="Rectangle 9"/>
            <p:cNvSpPr/>
            <p:nvPr/>
          </p:nvSpPr>
          <p:spPr>
            <a:xfrm>
              <a:off x="7355929" y="2283171"/>
              <a:ext cx="4509211" cy="372391"/>
            </a:xfrm>
            <a:prstGeom prst="rect">
              <a:avLst/>
            </a:prstGeom>
          </p:spPr>
          <p:txBody>
            <a:bodyPr wrap="none" lIns="109710" tIns="54855" rIns="109710" bIns="54855"/>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3600" dirty="0">
                  <a:solidFill>
                    <a:srgbClr val="C00000"/>
                  </a:solidFill>
                  <a:latin typeface="微软雅黑" panose="020B0503020204020204" charset="-122"/>
                  <a:ea typeface="微软雅黑" panose="020B0503020204020204" charset="-122"/>
                  <a:sym typeface="+mn-ea"/>
                </a:rPr>
                <a:t>工作人员或归口部门职责</a:t>
              </a:r>
              <a:endParaRPr lang="zh-CN" altLang="zh-CN" sz="3600" dirty="0">
                <a:solidFill>
                  <a:srgbClr val="C00000"/>
                </a:solidFill>
                <a:latin typeface="思源黑体 CN Bold" panose="020B0800000000000000" pitchFamily="34" charset="-122"/>
                <a:ea typeface="思源黑体 CN Bold" panose="020B0800000000000000" pitchFamily="34" charset="-122"/>
              </a:endParaRPr>
            </a:p>
          </p:txBody>
        </p:sp>
        <p:sp>
          <p:nvSpPr>
            <p:cNvPr id="1048903" name="TextBox 10"/>
            <p:cNvSpPr txBox="1"/>
            <p:nvPr/>
          </p:nvSpPr>
          <p:spPr>
            <a:xfrm>
              <a:off x="7178883" y="2516222"/>
              <a:ext cx="6898169" cy="567526"/>
            </a:xfrm>
            <a:prstGeom prst="rect">
              <a:avLst/>
            </a:prstGeom>
            <a:noFill/>
          </p:spPr>
          <p:txBody>
            <a:bodyPr wrap="square" lIns="109710" tIns="54855" rIns="109710" bIns="54855">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000" dirty="0">
                  <a:latin typeface="微软雅黑" panose="020B0503020204020204" charset="-122"/>
                  <a:ea typeface="微软雅黑" panose="020B0503020204020204" charset="-122"/>
                  <a:sym typeface="+mn-ea"/>
                </a:rPr>
                <a:t>（</a:t>
              </a:r>
              <a:r>
                <a:rPr lang="en-US" altLang="zh-CN" sz="2000" dirty="0">
                  <a:latin typeface="微软雅黑" panose="020B0503020204020204" charset="-122"/>
                  <a:ea typeface="微软雅黑" panose="020B0503020204020204" charset="-122"/>
                  <a:sym typeface="+mn-ea"/>
                </a:rPr>
                <a:t>1</a:t>
              </a:r>
              <a:r>
                <a:rPr lang="zh-CN" altLang="en-US" sz="2000" dirty="0">
                  <a:latin typeface="微软雅黑" panose="020B0503020204020204" charset="-122"/>
                  <a:ea typeface="微软雅黑" panose="020B0503020204020204" charset="-122"/>
                  <a:sym typeface="+mn-ea"/>
                </a:rPr>
                <a:t>）接收消防安全宣传教育培训，严格遵守消防安全制度和操作规程。</a:t>
              </a:r>
            </a:p>
            <a:p>
              <a:pPr>
                <a:lnSpc>
                  <a:spcPct val="120000"/>
                </a:lnSpc>
              </a:pPr>
              <a:r>
                <a:rPr lang="zh-CN" altLang="en-US" sz="2000" dirty="0">
                  <a:latin typeface="微软雅黑" panose="020B0503020204020204" charset="-122"/>
                  <a:ea typeface="微软雅黑" panose="020B0503020204020204" charset="-122"/>
                  <a:sym typeface="+mn-ea"/>
                </a:rPr>
                <a:t>（</a:t>
              </a:r>
              <a:r>
                <a:rPr lang="en-US" altLang="zh-CN" sz="2000" dirty="0">
                  <a:latin typeface="微软雅黑" panose="020B0503020204020204" charset="-122"/>
                  <a:ea typeface="微软雅黑" panose="020B0503020204020204" charset="-122"/>
                  <a:sym typeface="+mn-ea"/>
                </a:rPr>
                <a:t>2</a:t>
              </a:r>
              <a:r>
                <a:rPr lang="zh-CN" altLang="en-US" sz="2000" dirty="0">
                  <a:latin typeface="微软雅黑" panose="020B0503020204020204" charset="-122"/>
                  <a:ea typeface="微软雅黑" panose="020B0503020204020204" charset="-122"/>
                  <a:sym typeface="+mn-ea"/>
                </a:rPr>
                <a:t>）熟悉本岗位工作场所的火灾危险源，发现隐患及时排除并向部门主管报告。</a:t>
              </a:r>
            </a:p>
            <a:p>
              <a:pPr>
                <a:lnSpc>
                  <a:spcPct val="120000"/>
                </a:lnSpc>
              </a:pPr>
              <a:r>
                <a:rPr lang="zh-CN" altLang="en-US" sz="2000" dirty="0">
                  <a:latin typeface="微软雅黑" panose="020B0503020204020204" charset="-122"/>
                  <a:ea typeface="微软雅黑" panose="020B0503020204020204" charset="-122"/>
                  <a:sym typeface="+mn-ea"/>
                </a:rPr>
                <a:t>（</a:t>
              </a:r>
              <a:r>
                <a:rPr lang="en-US" altLang="zh-CN" sz="2000" dirty="0">
                  <a:latin typeface="微软雅黑" panose="020B0503020204020204" charset="-122"/>
                  <a:ea typeface="微软雅黑" panose="020B0503020204020204" charset="-122"/>
                  <a:sym typeface="+mn-ea"/>
                </a:rPr>
                <a:t>3</a:t>
              </a:r>
              <a:r>
                <a:rPr lang="zh-CN" altLang="en-US" sz="2000" dirty="0">
                  <a:latin typeface="微软雅黑" panose="020B0503020204020204" charset="-122"/>
                  <a:ea typeface="微软雅黑" panose="020B0503020204020204" charset="-122"/>
                  <a:sym typeface="+mn-ea"/>
                </a:rPr>
                <a:t>）熟悉本工作场所消防设施、器材及安全出口的位置，积极参加单位灭火和应急疏散预案演练，发生火灾时，现场员工应及时报警，并按照单位灭火和应急疏散预案要求实施灭火、疏散。</a:t>
              </a:r>
            </a:p>
            <a:p>
              <a:pPr>
                <a:lnSpc>
                  <a:spcPct val="120000"/>
                </a:lnSpc>
              </a:pPr>
              <a:r>
                <a:rPr lang="zh-CN" altLang="en-US" sz="2000" dirty="0">
                  <a:latin typeface="微软雅黑" panose="020B0503020204020204" charset="-122"/>
                  <a:ea typeface="微软雅黑" panose="020B0503020204020204" charset="-122"/>
                  <a:sym typeface="+mn-ea"/>
                </a:rPr>
                <a:t>（</a:t>
              </a:r>
              <a:r>
                <a:rPr lang="en-US" altLang="zh-CN" sz="2000" dirty="0">
                  <a:latin typeface="微软雅黑" panose="020B0503020204020204" charset="-122"/>
                  <a:ea typeface="微软雅黑" panose="020B0503020204020204" charset="-122"/>
                  <a:sym typeface="+mn-ea"/>
                </a:rPr>
                <a:t>4</a:t>
              </a:r>
              <a:r>
                <a:rPr lang="zh-CN" altLang="en-US" sz="2000" dirty="0">
                  <a:latin typeface="微软雅黑" panose="020B0503020204020204" charset="-122"/>
                  <a:ea typeface="微软雅黑" panose="020B0503020204020204" charset="-122"/>
                  <a:sym typeface="+mn-ea"/>
                </a:rPr>
                <a:t>）自动消防设施操作人员、电工等重点岗位特种人员必须持证上岗。</a:t>
              </a:r>
            </a:p>
            <a:p>
              <a:pPr>
                <a:lnSpc>
                  <a:spcPct val="120000"/>
                </a:lnSpc>
              </a:pPr>
              <a:endParaRPr lang="zh-CN" altLang="en-US" sz="2000" dirty="0">
                <a:latin typeface="微软雅黑" panose="020B0503020204020204" charset="-122"/>
                <a:ea typeface="微软雅黑" panose="020B0503020204020204" charset="-122"/>
                <a:sym typeface="+mn-ea"/>
              </a:endParaRPr>
            </a:p>
          </p:txBody>
        </p:sp>
      </p:grpSp>
      <p:grpSp>
        <p:nvGrpSpPr>
          <p:cNvPr id="210" name="组合 4"/>
          <p:cNvGrpSpPr/>
          <p:nvPr/>
        </p:nvGrpSpPr>
        <p:grpSpPr>
          <a:xfrm>
            <a:off x="1039948" y="1749307"/>
            <a:ext cx="1108710" cy="3662680"/>
            <a:chOff x="2480" y="3911"/>
            <a:chExt cx="973" cy="5472"/>
          </a:xfrm>
        </p:grpSpPr>
        <p:sp>
          <p:nvSpPr>
            <p:cNvPr id="1048904" name="圆柱形 6"/>
            <p:cNvSpPr/>
            <p:nvPr/>
          </p:nvSpPr>
          <p:spPr>
            <a:xfrm>
              <a:off x="2480" y="3911"/>
              <a:ext cx="973" cy="5472"/>
            </a:xfrm>
            <a:prstGeom prst="can">
              <a:avLst>
                <a:gd name="adj" fmla="val 2959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48905" name="文本框 8"/>
            <p:cNvSpPr txBox="1"/>
            <p:nvPr/>
          </p:nvSpPr>
          <p:spPr>
            <a:xfrm>
              <a:off x="2543" y="5863"/>
              <a:ext cx="859" cy="1241"/>
            </a:xfrm>
            <a:prstGeom prst="rect">
              <a:avLst/>
            </a:prstGeom>
            <a:noFill/>
          </p:spPr>
          <p:txBody>
            <a:bodyPr wrap="square" rtlCol="0" anchor="t">
              <a:spAutoFit/>
            </a:bodyPr>
            <a:lstStyle/>
            <a:p>
              <a:pPr algn="ctr"/>
              <a:r>
                <a:rPr lang="en-US" altLang="zh-CN" sz="4800" dirty="0">
                  <a:solidFill>
                    <a:schemeClr val="bg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Wingdings" panose="05000000000000000000" charset="0"/>
                </a:rPr>
                <a:t>3</a:t>
              </a:r>
              <a:endParaRPr lang="zh-CN" altLang="en-US" sz="4800" dirty="0">
                <a:solidFill>
                  <a:schemeClr val="bg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Wingdings" panose="05000000000000000000" charset="0"/>
              </a:endParaRPr>
            </a:p>
          </p:txBody>
        </p:sp>
        <p:sp>
          <p:nvSpPr>
            <p:cNvPr id="1048906" name="Freeform: Shape 16"/>
            <p:cNvSpPr/>
            <p:nvPr/>
          </p:nvSpPr>
          <p:spPr bwMode="auto">
            <a:xfrm>
              <a:off x="2727" y="8197"/>
              <a:ext cx="480" cy="730"/>
            </a:xfrm>
            <a:custGeom>
              <a:avLst/>
              <a:gdLst>
                <a:gd name="connsiteX0" fmla="*/ 225425 w 323850"/>
                <a:gd name="connsiteY0" fmla="*/ 217487 h 325438"/>
                <a:gd name="connsiteX1" fmla="*/ 196850 w 323850"/>
                <a:gd name="connsiteY1" fmla="*/ 238125 h 325438"/>
                <a:gd name="connsiteX2" fmla="*/ 234950 w 323850"/>
                <a:gd name="connsiteY2" fmla="*/ 238125 h 325438"/>
                <a:gd name="connsiteX3" fmla="*/ 120472 w 323850"/>
                <a:gd name="connsiteY3" fmla="*/ 149225 h 325438"/>
                <a:gd name="connsiteX4" fmla="*/ 148971 w 323850"/>
                <a:gd name="connsiteY4" fmla="*/ 214009 h 325438"/>
                <a:gd name="connsiteX5" fmla="*/ 151562 w 323850"/>
                <a:gd name="connsiteY5" fmla="*/ 181617 h 325438"/>
                <a:gd name="connsiteX6" fmla="*/ 154152 w 323850"/>
                <a:gd name="connsiteY6" fmla="*/ 180322 h 325438"/>
                <a:gd name="connsiteX7" fmla="*/ 169698 w 323850"/>
                <a:gd name="connsiteY7" fmla="*/ 180322 h 325438"/>
                <a:gd name="connsiteX8" fmla="*/ 172288 w 323850"/>
                <a:gd name="connsiteY8" fmla="*/ 181617 h 325438"/>
                <a:gd name="connsiteX9" fmla="*/ 176175 w 323850"/>
                <a:gd name="connsiteY9" fmla="*/ 212714 h 325438"/>
                <a:gd name="connsiteX10" fmla="*/ 203378 w 323850"/>
                <a:gd name="connsiteY10" fmla="*/ 149225 h 325438"/>
                <a:gd name="connsiteX11" fmla="*/ 260376 w 323850"/>
                <a:gd name="connsiteY11" fmla="*/ 156999 h 325438"/>
                <a:gd name="connsiteX12" fmla="*/ 292761 w 323850"/>
                <a:gd name="connsiteY12" fmla="*/ 188096 h 325438"/>
                <a:gd name="connsiteX13" fmla="*/ 323850 w 323850"/>
                <a:gd name="connsiteY13" fmla="*/ 325438 h 325438"/>
                <a:gd name="connsiteX14" fmla="*/ 269443 w 323850"/>
                <a:gd name="connsiteY14" fmla="*/ 325438 h 325438"/>
                <a:gd name="connsiteX15" fmla="*/ 252603 w 323850"/>
                <a:gd name="connsiteY15" fmla="*/ 251584 h 325438"/>
                <a:gd name="connsiteX16" fmla="*/ 247422 w 323850"/>
                <a:gd name="connsiteY16" fmla="*/ 325438 h 325438"/>
                <a:gd name="connsiteX17" fmla="*/ 76428 w 323850"/>
                <a:gd name="connsiteY17" fmla="*/ 325438 h 325438"/>
                <a:gd name="connsiteX18" fmla="*/ 71247 w 323850"/>
                <a:gd name="connsiteY18" fmla="*/ 251584 h 325438"/>
                <a:gd name="connsiteX19" fmla="*/ 54407 w 323850"/>
                <a:gd name="connsiteY19" fmla="*/ 325438 h 325438"/>
                <a:gd name="connsiteX20" fmla="*/ 0 w 323850"/>
                <a:gd name="connsiteY20" fmla="*/ 325438 h 325438"/>
                <a:gd name="connsiteX21" fmla="*/ 31089 w 323850"/>
                <a:gd name="connsiteY21" fmla="*/ 188096 h 325438"/>
                <a:gd name="connsiteX22" fmla="*/ 63474 w 323850"/>
                <a:gd name="connsiteY22" fmla="*/ 156999 h 325438"/>
                <a:gd name="connsiteX23" fmla="*/ 120472 w 323850"/>
                <a:gd name="connsiteY23" fmla="*/ 149225 h 325438"/>
                <a:gd name="connsiteX24" fmla="*/ 161132 w 323850"/>
                <a:gd name="connsiteY24" fmla="*/ 144462 h 325438"/>
                <a:gd name="connsiteX25" fmla="*/ 180976 w 323850"/>
                <a:gd name="connsiteY25" fmla="*/ 152173 h 325438"/>
                <a:gd name="connsiteX26" fmla="*/ 173039 w 323850"/>
                <a:gd name="connsiteY26" fmla="*/ 167595 h 325438"/>
                <a:gd name="connsiteX27" fmla="*/ 161132 w 323850"/>
                <a:gd name="connsiteY27" fmla="*/ 171450 h 325438"/>
                <a:gd name="connsiteX28" fmla="*/ 149225 w 323850"/>
                <a:gd name="connsiteY28" fmla="*/ 167595 h 325438"/>
                <a:gd name="connsiteX29" fmla="*/ 141288 w 323850"/>
                <a:gd name="connsiteY29" fmla="*/ 152173 h 325438"/>
                <a:gd name="connsiteX30" fmla="*/ 161132 w 323850"/>
                <a:gd name="connsiteY30" fmla="*/ 144462 h 325438"/>
                <a:gd name="connsiteX31" fmla="*/ 163314 w 323850"/>
                <a:gd name="connsiteY31" fmla="*/ 14287 h 325438"/>
                <a:gd name="connsiteX32" fmla="*/ 155575 w 323850"/>
                <a:gd name="connsiteY32" fmla="*/ 22080 h 325438"/>
                <a:gd name="connsiteX33" fmla="*/ 155575 w 323850"/>
                <a:gd name="connsiteY33" fmla="*/ 58449 h 325438"/>
                <a:gd name="connsiteX34" fmla="*/ 167184 w 323850"/>
                <a:gd name="connsiteY34" fmla="*/ 71437 h 325438"/>
                <a:gd name="connsiteX35" fmla="*/ 189111 w 323850"/>
                <a:gd name="connsiteY35" fmla="*/ 71437 h 325438"/>
                <a:gd name="connsiteX36" fmla="*/ 196850 w 323850"/>
                <a:gd name="connsiteY36" fmla="*/ 63644 h 325438"/>
                <a:gd name="connsiteX37" fmla="*/ 189111 w 323850"/>
                <a:gd name="connsiteY37" fmla="*/ 57150 h 325438"/>
                <a:gd name="connsiteX38" fmla="*/ 169764 w 323850"/>
                <a:gd name="connsiteY38" fmla="*/ 57150 h 325438"/>
                <a:gd name="connsiteX39" fmla="*/ 169764 w 323850"/>
                <a:gd name="connsiteY39" fmla="*/ 22080 h 325438"/>
                <a:gd name="connsiteX40" fmla="*/ 163314 w 323850"/>
                <a:gd name="connsiteY40" fmla="*/ 14287 h 325438"/>
                <a:gd name="connsiteX41" fmla="*/ 161925 w 323850"/>
                <a:gd name="connsiteY41" fmla="*/ 0 h 325438"/>
                <a:gd name="connsiteX42" fmla="*/ 225425 w 323850"/>
                <a:gd name="connsiteY42" fmla="*/ 63500 h 325438"/>
                <a:gd name="connsiteX43" fmla="*/ 161925 w 323850"/>
                <a:gd name="connsiteY43" fmla="*/ 127000 h 325438"/>
                <a:gd name="connsiteX44" fmla="*/ 98425 w 323850"/>
                <a:gd name="connsiteY44" fmla="*/ 63500 h 325438"/>
                <a:gd name="connsiteX45" fmla="*/ 161925 w 323850"/>
                <a:gd name="connsiteY45" fmla="*/ 0 h 32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3850" h="325438">
                  <a:moveTo>
                    <a:pt x="225425" y="217487"/>
                  </a:moveTo>
                  <a:lnTo>
                    <a:pt x="196850" y="238125"/>
                  </a:lnTo>
                  <a:lnTo>
                    <a:pt x="234950" y="238125"/>
                  </a:lnTo>
                  <a:close/>
                  <a:moveTo>
                    <a:pt x="120472" y="149225"/>
                  </a:moveTo>
                  <a:cubicBezTo>
                    <a:pt x="148971" y="214009"/>
                    <a:pt x="148971" y="214009"/>
                    <a:pt x="148971" y="214009"/>
                  </a:cubicBezTo>
                  <a:cubicBezTo>
                    <a:pt x="151562" y="181617"/>
                    <a:pt x="151562" y="181617"/>
                    <a:pt x="151562" y="181617"/>
                  </a:cubicBezTo>
                  <a:cubicBezTo>
                    <a:pt x="151562" y="180322"/>
                    <a:pt x="152857" y="180322"/>
                    <a:pt x="154152" y="180322"/>
                  </a:cubicBezTo>
                  <a:cubicBezTo>
                    <a:pt x="169698" y="180322"/>
                    <a:pt x="169698" y="180322"/>
                    <a:pt x="169698" y="180322"/>
                  </a:cubicBezTo>
                  <a:cubicBezTo>
                    <a:pt x="170993" y="180322"/>
                    <a:pt x="172288" y="180322"/>
                    <a:pt x="172288" y="181617"/>
                  </a:cubicBezTo>
                  <a:cubicBezTo>
                    <a:pt x="176175" y="212714"/>
                    <a:pt x="176175" y="212714"/>
                    <a:pt x="176175" y="212714"/>
                  </a:cubicBezTo>
                  <a:cubicBezTo>
                    <a:pt x="203378" y="149225"/>
                    <a:pt x="203378" y="149225"/>
                    <a:pt x="203378" y="149225"/>
                  </a:cubicBezTo>
                  <a:cubicBezTo>
                    <a:pt x="260376" y="156999"/>
                    <a:pt x="260376" y="156999"/>
                    <a:pt x="260376" y="156999"/>
                  </a:cubicBezTo>
                  <a:cubicBezTo>
                    <a:pt x="277216" y="159591"/>
                    <a:pt x="290170" y="171252"/>
                    <a:pt x="292761" y="188096"/>
                  </a:cubicBezTo>
                  <a:lnTo>
                    <a:pt x="323850" y="325438"/>
                  </a:lnTo>
                  <a:cubicBezTo>
                    <a:pt x="269443" y="325438"/>
                    <a:pt x="269443" y="325438"/>
                    <a:pt x="269443" y="325438"/>
                  </a:cubicBezTo>
                  <a:cubicBezTo>
                    <a:pt x="252603" y="251584"/>
                    <a:pt x="252603" y="251584"/>
                    <a:pt x="252603" y="251584"/>
                  </a:cubicBezTo>
                  <a:cubicBezTo>
                    <a:pt x="247422" y="325438"/>
                    <a:pt x="247422" y="325438"/>
                    <a:pt x="247422" y="325438"/>
                  </a:cubicBezTo>
                  <a:cubicBezTo>
                    <a:pt x="76428" y="325438"/>
                    <a:pt x="76428" y="325438"/>
                    <a:pt x="76428" y="325438"/>
                  </a:cubicBezTo>
                  <a:cubicBezTo>
                    <a:pt x="71247" y="251584"/>
                    <a:pt x="71247" y="251584"/>
                    <a:pt x="71247" y="251584"/>
                  </a:cubicBezTo>
                  <a:cubicBezTo>
                    <a:pt x="54407" y="325438"/>
                    <a:pt x="54407" y="325438"/>
                    <a:pt x="54407" y="325438"/>
                  </a:cubicBezTo>
                  <a:cubicBezTo>
                    <a:pt x="0" y="325438"/>
                    <a:pt x="0" y="325438"/>
                    <a:pt x="0" y="325438"/>
                  </a:cubicBezTo>
                  <a:cubicBezTo>
                    <a:pt x="31089" y="188096"/>
                    <a:pt x="31089" y="188096"/>
                    <a:pt x="31089" y="188096"/>
                  </a:cubicBezTo>
                  <a:cubicBezTo>
                    <a:pt x="33680" y="171252"/>
                    <a:pt x="46634" y="159591"/>
                    <a:pt x="63474" y="156999"/>
                  </a:cubicBezTo>
                  <a:cubicBezTo>
                    <a:pt x="120472" y="149225"/>
                    <a:pt x="120472" y="149225"/>
                    <a:pt x="120472" y="149225"/>
                  </a:cubicBezTo>
                  <a:close/>
                  <a:moveTo>
                    <a:pt x="161132" y="144462"/>
                  </a:moveTo>
                  <a:cubicBezTo>
                    <a:pt x="169070" y="144462"/>
                    <a:pt x="180976" y="144462"/>
                    <a:pt x="180976" y="152173"/>
                  </a:cubicBezTo>
                  <a:cubicBezTo>
                    <a:pt x="180976" y="157314"/>
                    <a:pt x="175685" y="165025"/>
                    <a:pt x="173039" y="167595"/>
                  </a:cubicBezTo>
                  <a:cubicBezTo>
                    <a:pt x="170393" y="171450"/>
                    <a:pt x="165101" y="171450"/>
                    <a:pt x="161132" y="171450"/>
                  </a:cubicBezTo>
                  <a:cubicBezTo>
                    <a:pt x="157163" y="171450"/>
                    <a:pt x="151871" y="171450"/>
                    <a:pt x="149225" y="167595"/>
                  </a:cubicBezTo>
                  <a:cubicBezTo>
                    <a:pt x="146579" y="165025"/>
                    <a:pt x="141288" y="157314"/>
                    <a:pt x="141288" y="152173"/>
                  </a:cubicBezTo>
                  <a:cubicBezTo>
                    <a:pt x="141288" y="144462"/>
                    <a:pt x="153194" y="144462"/>
                    <a:pt x="161132" y="144462"/>
                  </a:cubicBezTo>
                  <a:close/>
                  <a:moveTo>
                    <a:pt x="163314" y="14287"/>
                  </a:moveTo>
                  <a:cubicBezTo>
                    <a:pt x="158155" y="14287"/>
                    <a:pt x="155575" y="18184"/>
                    <a:pt x="155575" y="22080"/>
                  </a:cubicBezTo>
                  <a:cubicBezTo>
                    <a:pt x="155575" y="22080"/>
                    <a:pt x="155575" y="22080"/>
                    <a:pt x="155575" y="58449"/>
                  </a:cubicBezTo>
                  <a:cubicBezTo>
                    <a:pt x="155575" y="66242"/>
                    <a:pt x="160735" y="71437"/>
                    <a:pt x="167184" y="71437"/>
                  </a:cubicBezTo>
                  <a:cubicBezTo>
                    <a:pt x="167184" y="71437"/>
                    <a:pt x="167184" y="71437"/>
                    <a:pt x="189111" y="71437"/>
                  </a:cubicBezTo>
                  <a:cubicBezTo>
                    <a:pt x="194271" y="71437"/>
                    <a:pt x="196850" y="67541"/>
                    <a:pt x="196850" y="63644"/>
                  </a:cubicBezTo>
                  <a:cubicBezTo>
                    <a:pt x="196850" y="59747"/>
                    <a:pt x="194271" y="57150"/>
                    <a:pt x="189111" y="57150"/>
                  </a:cubicBezTo>
                  <a:cubicBezTo>
                    <a:pt x="189111" y="57150"/>
                    <a:pt x="189111" y="57150"/>
                    <a:pt x="169764" y="57150"/>
                  </a:cubicBezTo>
                  <a:cubicBezTo>
                    <a:pt x="169764" y="57150"/>
                    <a:pt x="169764" y="57150"/>
                    <a:pt x="169764" y="22080"/>
                  </a:cubicBezTo>
                  <a:cubicBezTo>
                    <a:pt x="169764" y="18184"/>
                    <a:pt x="167184" y="14287"/>
                    <a:pt x="163314" y="14287"/>
                  </a:cubicBezTo>
                  <a:close/>
                  <a:moveTo>
                    <a:pt x="161925" y="0"/>
                  </a:moveTo>
                  <a:cubicBezTo>
                    <a:pt x="196995" y="0"/>
                    <a:pt x="225425" y="28430"/>
                    <a:pt x="225425" y="63500"/>
                  </a:cubicBezTo>
                  <a:cubicBezTo>
                    <a:pt x="225425" y="98570"/>
                    <a:pt x="196995" y="127000"/>
                    <a:pt x="161925" y="127000"/>
                  </a:cubicBezTo>
                  <a:cubicBezTo>
                    <a:pt x="126855" y="127000"/>
                    <a:pt x="98425" y="98570"/>
                    <a:pt x="98425" y="63500"/>
                  </a:cubicBezTo>
                  <a:cubicBezTo>
                    <a:pt x="98425" y="28430"/>
                    <a:pt x="126855" y="0"/>
                    <a:pt x="161925" y="0"/>
                  </a:cubicBezTo>
                  <a:close/>
                </a:path>
              </a:pathLst>
            </a:custGeom>
            <a:solidFill>
              <a:schemeClr val="bg1"/>
            </a:solidFill>
            <a:ln>
              <a:noFill/>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a:solidFill>
                  <a:schemeClr val="tx1"/>
                </a:solidFill>
                <a:latin typeface="微软雅黑" panose="020B0503020204020204" charset="-122"/>
                <a:ea typeface="微软雅黑" panose="020B0503020204020204" charset="-122"/>
              </a:endParaRPr>
            </a:p>
          </p:txBody>
        </p:sp>
      </p:grpSp>
      <p:sp>
        <p:nvSpPr>
          <p:cNvPr id="1048907" name="Freeform: Shape 16"/>
          <p:cNvSpPr/>
          <p:nvPr/>
        </p:nvSpPr>
        <p:spPr bwMode="auto">
          <a:xfrm>
            <a:off x="2732492" y="6226492"/>
            <a:ext cx="356870" cy="358775"/>
          </a:xfrm>
          <a:custGeom>
            <a:avLst/>
            <a:gdLst>
              <a:gd name="connsiteX0" fmla="*/ 225425 w 323850"/>
              <a:gd name="connsiteY0" fmla="*/ 217487 h 325438"/>
              <a:gd name="connsiteX1" fmla="*/ 196850 w 323850"/>
              <a:gd name="connsiteY1" fmla="*/ 238125 h 325438"/>
              <a:gd name="connsiteX2" fmla="*/ 234950 w 323850"/>
              <a:gd name="connsiteY2" fmla="*/ 238125 h 325438"/>
              <a:gd name="connsiteX3" fmla="*/ 120472 w 323850"/>
              <a:gd name="connsiteY3" fmla="*/ 149225 h 325438"/>
              <a:gd name="connsiteX4" fmla="*/ 148971 w 323850"/>
              <a:gd name="connsiteY4" fmla="*/ 214009 h 325438"/>
              <a:gd name="connsiteX5" fmla="*/ 151562 w 323850"/>
              <a:gd name="connsiteY5" fmla="*/ 181617 h 325438"/>
              <a:gd name="connsiteX6" fmla="*/ 154152 w 323850"/>
              <a:gd name="connsiteY6" fmla="*/ 180322 h 325438"/>
              <a:gd name="connsiteX7" fmla="*/ 169698 w 323850"/>
              <a:gd name="connsiteY7" fmla="*/ 180322 h 325438"/>
              <a:gd name="connsiteX8" fmla="*/ 172288 w 323850"/>
              <a:gd name="connsiteY8" fmla="*/ 181617 h 325438"/>
              <a:gd name="connsiteX9" fmla="*/ 176175 w 323850"/>
              <a:gd name="connsiteY9" fmla="*/ 212714 h 325438"/>
              <a:gd name="connsiteX10" fmla="*/ 203378 w 323850"/>
              <a:gd name="connsiteY10" fmla="*/ 149225 h 325438"/>
              <a:gd name="connsiteX11" fmla="*/ 260376 w 323850"/>
              <a:gd name="connsiteY11" fmla="*/ 156999 h 325438"/>
              <a:gd name="connsiteX12" fmla="*/ 292761 w 323850"/>
              <a:gd name="connsiteY12" fmla="*/ 188096 h 325438"/>
              <a:gd name="connsiteX13" fmla="*/ 323850 w 323850"/>
              <a:gd name="connsiteY13" fmla="*/ 325438 h 325438"/>
              <a:gd name="connsiteX14" fmla="*/ 269443 w 323850"/>
              <a:gd name="connsiteY14" fmla="*/ 325438 h 325438"/>
              <a:gd name="connsiteX15" fmla="*/ 252603 w 323850"/>
              <a:gd name="connsiteY15" fmla="*/ 251584 h 325438"/>
              <a:gd name="connsiteX16" fmla="*/ 247422 w 323850"/>
              <a:gd name="connsiteY16" fmla="*/ 325438 h 325438"/>
              <a:gd name="connsiteX17" fmla="*/ 76428 w 323850"/>
              <a:gd name="connsiteY17" fmla="*/ 325438 h 325438"/>
              <a:gd name="connsiteX18" fmla="*/ 71247 w 323850"/>
              <a:gd name="connsiteY18" fmla="*/ 251584 h 325438"/>
              <a:gd name="connsiteX19" fmla="*/ 54407 w 323850"/>
              <a:gd name="connsiteY19" fmla="*/ 325438 h 325438"/>
              <a:gd name="connsiteX20" fmla="*/ 0 w 323850"/>
              <a:gd name="connsiteY20" fmla="*/ 325438 h 325438"/>
              <a:gd name="connsiteX21" fmla="*/ 31089 w 323850"/>
              <a:gd name="connsiteY21" fmla="*/ 188096 h 325438"/>
              <a:gd name="connsiteX22" fmla="*/ 63474 w 323850"/>
              <a:gd name="connsiteY22" fmla="*/ 156999 h 325438"/>
              <a:gd name="connsiteX23" fmla="*/ 120472 w 323850"/>
              <a:gd name="connsiteY23" fmla="*/ 149225 h 325438"/>
              <a:gd name="connsiteX24" fmla="*/ 161132 w 323850"/>
              <a:gd name="connsiteY24" fmla="*/ 144462 h 325438"/>
              <a:gd name="connsiteX25" fmla="*/ 180976 w 323850"/>
              <a:gd name="connsiteY25" fmla="*/ 152173 h 325438"/>
              <a:gd name="connsiteX26" fmla="*/ 173039 w 323850"/>
              <a:gd name="connsiteY26" fmla="*/ 167595 h 325438"/>
              <a:gd name="connsiteX27" fmla="*/ 161132 w 323850"/>
              <a:gd name="connsiteY27" fmla="*/ 171450 h 325438"/>
              <a:gd name="connsiteX28" fmla="*/ 149225 w 323850"/>
              <a:gd name="connsiteY28" fmla="*/ 167595 h 325438"/>
              <a:gd name="connsiteX29" fmla="*/ 141288 w 323850"/>
              <a:gd name="connsiteY29" fmla="*/ 152173 h 325438"/>
              <a:gd name="connsiteX30" fmla="*/ 161132 w 323850"/>
              <a:gd name="connsiteY30" fmla="*/ 144462 h 325438"/>
              <a:gd name="connsiteX31" fmla="*/ 163314 w 323850"/>
              <a:gd name="connsiteY31" fmla="*/ 14287 h 325438"/>
              <a:gd name="connsiteX32" fmla="*/ 155575 w 323850"/>
              <a:gd name="connsiteY32" fmla="*/ 22080 h 325438"/>
              <a:gd name="connsiteX33" fmla="*/ 155575 w 323850"/>
              <a:gd name="connsiteY33" fmla="*/ 58449 h 325438"/>
              <a:gd name="connsiteX34" fmla="*/ 167184 w 323850"/>
              <a:gd name="connsiteY34" fmla="*/ 71437 h 325438"/>
              <a:gd name="connsiteX35" fmla="*/ 189111 w 323850"/>
              <a:gd name="connsiteY35" fmla="*/ 71437 h 325438"/>
              <a:gd name="connsiteX36" fmla="*/ 196850 w 323850"/>
              <a:gd name="connsiteY36" fmla="*/ 63644 h 325438"/>
              <a:gd name="connsiteX37" fmla="*/ 189111 w 323850"/>
              <a:gd name="connsiteY37" fmla="*/ 57150 h 325438"/>
              <a:gd name="connsiteX38" fmla="*/ 169764 w 323850"/>
              <a:gd name="connsiteY38" fmla="*/ 57150 h 325438"/>
              <a:gd name="connsiteX39" fmla="*/ 169764 w 323850"/>
              <a:gd name="connsiteY39" fmla="*/ 22080 h 325438"/>
              <a:gd name="connsiteX40" fmla="*/ 163314 w 323850"/>
              <a:gd name="connsiteY40" fmla="*/ 14287 h 325438"/>
              <a:gd name="connsiteX41" fmla="*/ 161925 w 323850"/>
              <a:gd name="connsiteY41" fmla="*/ 0 h 325438"/>
              <a:gd name="connsiteX42" fmla="*/ 225425 w 323850"/>
              <a:gd name="connsiteY42" fmla="*/ 63500 h 325438"/>
              <a:gd name="connsiteX43" fmla="*/ 161925 w 323850"/>
              <a:gd name="connsiteY43" fmla="*/ 127000 h 325438"/>
              <a:gd name="connsiteX44" fmla="*/ 98425 w 323850"/>
              <a:gd name="connsiteY44" fmla="*/ 63500 h 325438"/>
              <a:gd name="connsiteX45" fmla="*/ 161925 w 323850"/>
              <a:gd name="connsiteY45" fmla="*/ 0 h 32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3850" h="325438">
                <a:moveTo>
                  <a:pt x="225425" y="217487"/>
                </a:moveTo>
                <a:lnTo>
                  <a:pt x="196850" y="238125"/>
                </a:lnTo>
                <a:lnTo>
                  <a:pt x="234950" y="238125"/>
                </a:lnTo>
                <a:close/>
                <a:moveTo>
                  <a:pt x="120472" y="149225"/>
                </a:moveTo>
                <a:cubicBezTo>
                  <a:pt x="148971" y="214009"/>
                  <a:pt x="148971" y="214009"/>
                  <a:pt x="148971" y="214009"/>
                </a:cubicBezTo>
                <a:cubicBezTo>
                  <a:pt x="151562" y="181617"/>
                  <a:pt x="151562" y="181617"/>
                  <a:pt x="151562" y="181617"/>
                </a:cubicBezTo>
                <a:cubicBezTo>
                  <a:pt x="151562" y="180322"/>
                  <a:pt x="152857" y="180322"/>
                  <a:pt x="154152" y="180322"/>
                </a:cubicBezTo>
                <a:cubicBezTo>
                  <a:pt x="169698" y="180322"/>
                  <a:pt x="169698" y="180322"/>
                  <a:pt x="169698" y="180322"/>
                </a:cubicBezTo>
                <a:cubicBezTo>
                  <a:pt x="170993" y="180322"/>
                  <a:pt x="172288" y="180322"/>
                  <a:pt x="172288" y="181617"/>
                </a:cubicBezTo>
                <a:cubicBezTo>
                  <a:pt x="176175" y="212714"/>
                  <a:pt x="176175" y="212714"/>
                  <a:pt x="176175" y="212714"/>
                </a:cubicBezTo>
                <a:cubicBezTo>
                  <a:pt x="203378" y="149225"/>
                  <a:pt x="203378" y="149225"/>
                  <a:pt x="203378" y="149225"/>
                </a:cubicBezTo>
                <a:cubicBezTo>
                  <a:pt x="260376" y="156999"/>
                  <a:pt x="260376" y="156999"/>
                  <a:pt x="260376" y="156999"/>
                </a:cubicBezTo>
                <a:cubicBezTo>
                  <a:pt x="277216" y="159591"/>
                  <a:pt x="290170" y="171252"/>
                  <a:pt x="292761" y="188096"/>
                </a:cubicBezTo>
                <a:lnTo>
                  <a:pt x="323850" y="325438"/>
                </a:lnTo>
                <a:cubicBezTo>
                  <a:pt x="269443" y="325438"/>
                  <a:pt x="269443" y="325438"/>
                  <a:pt x="269443" y="325438"/>
                </a:cubicBezTo>
                <a:cubicBezTo>
                  <a:pt x="252603" y="251584"/>
                  <a:pt x="252603" y="251584"/>
                  <a:pt x="252603" y="251584"/>
                </a:cubicBezTo>
                <a:cubicBezTo>
                  <a:pt x="247422" y="325438"/>
                  <a:pt x="247422" y="325438"/>
                  <a:pt x="247422" y="325438"/>
                </a:cubicBezTo>
                <a:cubicBezTo>
                  <a:pt x="76428" y="325438"/>
                  <a:pt x="76428" y="325438"/>
                  <a:pt x="76428" y="325438"/>
                </a:cubicBezTo>
                <a:cubicBezTo>
                  <a:pt x="71247" y="251584"/>
                  <a:pt x="71247" y="251584"/>
                  <a:pt x="71247" y="251584"/>
                </a:cubicBezTo>
                <a:cubicBezTo>
                  <a:pt x="54407" y="325438"/>
                  <a:pt x="54407" y="325438"/>
                  <a:pt x="54407" y="325438"/>
                </a:cubicBezTo>
                <a:cubicBezTo>
                  <a:pt x="0" y="325438"/>
                  <a:pt x="0" y="325438"/>
                  <a:pt x="0" y="325438"/>
                </a:cubicBezTo>
                <a:cubicBezTo>
                  <a:pt x="31089" y="188096"/>
                  <a:pt x="31089" y="188096"/>
                  <a:pt x="31089" y="188096"/>
                </a:cubicBezTo>
                <a:cubicBezTo>
                  <a:pt x="33680" y="171252"/>
                  <a:pt x="46634" y="159591"/>
                  <a:pt x="63474" y="156999"/>
                </a:cubicBezTo>
                <a:cubicBezTo>
                  <a:pt x="120472" y="149225"/>
                  <a:pt x="120472" y="149225"/>
                  <a:pt x="120472" y="149225"/>
                </a:cubicBezTo>
                <a:close/>
                <a:moveTo>
                  <a:pt x="161132" y="144462"/>
                </a:moveTo>
                <a:cubicBezTo>
                  <a:pt x="169070" y="144462"/>
                  <a:pt x="180976" y="144462"/>
                  <a:pt x="180976" y="152173"/>
                </a:cubicBezTo>
                <a:cubicBezTo>
                  <a:pt x="180976" y="157314"/>
                  <a:pt x="175685" y="165025"/>
                  <a:pt x="173039" y="167595"/>
                </a:cubicBezTo>
                <a:cubicBezTo>
                  <a:pt x="170393" y="171450"/>
                  <a:pt x="165101" y="171450"/>
                  <a:pt x="161132" y="171450"/>
                </a:cubicBezTo>
                <a:cubicBezTo>
                  <a:pt x="157163" y="171450"/>
                  <a:pt x="151871" y="171450"/>
                  <a:pt x="149225" y="167595"/>
                </a:cubicBezTo>
                <a:cubicBezTo>
                  <a:pt x="146579" y="165025"/>
                  <a:pt x="141288" y="157314"/>
                  <a:pt x="141288" y="152173"/>
                </a:cubicBezTo>
                <a:cubicBezTo>
                  <a:pt x="141288" y="144462"/>
                  <a:pt x="153194" y="144462"/>
                  <a:pt x="161132" y="144462"/>
                </a:cubicBezTo>
                <a:close/>
                <a:moveTo>
                  <a:pt x="163314" y="14287"/>
                </a:moveTo>
                <a:cubicBezTo>
                  <a:pt x="158155" y="14287"/>
                  <a:pt x="155575" y="18184"/>
                  <a:pt x="155575" y="22080"/>
                </a:cubicBezTo>
                <a:cubicBezTo>
                  <a:pt x="155575" y="22080"/>
                  <a:pt x="155575" y="22080"/>
                  <a:pt x="155575" y="58449"/>
                </a:cubicBezTo>
                <a:cubicBezTo>
                  <a:pt x="155575" y="66242"/>
                  <a:pt x="160735" y="71437"/>
                  <a:pt x="167184" y="71437"/>
                </a:cubicBezTo>
                <a:cubicBezTo>
                  <a:pt x="167184" y="71437"/>
                  <a:pt x="167184" y="71437"/>
                  <a:pt x="189111" y="71437"/>
                </a:cubicBezTo>
                <a:cubicBezTo>
                  <a:pt x="194271" y="71437"/>
                  <a:pt x="196850" y="67541"/>
                  <a:pt x="196850" y="63644"/>
                </a:cubicBezTo>
                <a:cubicBezTo>
                  <a:pt x="196850" y="59747"/>
                  <a:pt x="194271" y="57150"/>
                  <a:pt x="189111" y="57150"/>
                </a:cubicBezTo>
                <a:cubicBezTo>
                  <a:pt x="189111" y="57150"/>
                  <a:pt x="189111" y="57150"/>
                  <a:pt x="169764" y="57150"/>
                </a:cubicBezTo>
                <a:cubicBezTo>
                  <a:pt x="169764" y="57150"/>
                  <a:pt x="169764" y="57150"/>
                  <a:pt x="169764" y="22080"/>
                </a:cubicBezTo>
                <a:cubicBezTo>
                  <a:pt x="169764" y="18184"/>
                  <a:pt x="167184" y="14287"/>
                  <a:pt x="163314" y="14287"/>
                </a:cubicBezTo>
                <a:close/>
                <a:moveTo>
                  <a:pt x="161925" y="0"/>
                </a:moveTo>
                <a:cubicBezTo>
                  <a:pt x="196995" y="0"/>
                  <a:pt x="225425" y="28430"/>
                  <a:pt x="225425" y="63500"/>
                </a:cubicBezTo>
                <a:cubicBezTo>
                  <a:pt x="225425" y="98570"/>
                  <a:pt x="196995" y="127000"/>
                  <a:pt x="161925" y="127000"/>
                </a:cubicBezTo>
                <a:cubicBezTo>
                  <a:pt x="126855" y="127000"/>
                  <a:pt x="98425" y="98570"/>
                  <a:pt x="98425" y="63500"/>
                </a:cubicBezTo>
                <a:cubicBezTo>
                  <a:pt x="98425" y="28430"/>
                  <a:pt x="126855" y="0"/>
                  <a:pt x="161925" y="0"/>
                </a:cubicBezTo>
                <a:close/>
              </a:path>
            </a:pathLst>
          </a:custGeom>
          <a:solidFill>
            <a:schemeClr val="bg1"/>
          </a:solidFill>
          <a:ln>
            <a:noFill/>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a:solidFill>
                <a:schemeClr val="tx1"/>
              </a:solidFill>
              <a:latin typeface="微软雅黑" panose="020B0503020204020204" charset="-122"/>
              <a:ea typeface="微软雅黑" panose="020B0503020204020204" charset="-122"/>
            </a:endParaRPr>
          </a:p>
        </p:txBody>
      </p:sp>
      <p:sp>
        <p:nvSpPr>
          <p:cNvPr id="1048908" name="Freeform: Shape 16"/>
          <p:cNvSpPr/>
          <p:nvPr/>
        </p:nvSpPr>
        <p:spPr bwMode="auto">
          <a:xfrm>
            <a:off x="3887476" y="6278861"/>
            <a:ext cx="356870" cy="358775"/>
          </a:xfrm>
          <a:custGeom>
            <a:avLst/>
            <a:gdLst>
              <a:gd name="connsiteX0" fmla="*/ 225425 w 323850"/>
              <a:gd name="connsiteY0" fmla="*/ 217487 h 325438"/>
              <a:gd name="connsiteX1" fmla="*/ 196850 w 323850"/>
              <a:gd name="connsiteY1" fmla="*/ 238125 h 325438"/>
              <a:gd name="connsiteX2" fmla="*/ 234950 w 323850"/>
              <a:gd name="connsiteY2" fmla="*/ 238125 h 325438"/>
              <a:gd name="connsiteX3" fmla="*/ 120472 w 323850"/>
              <a:gd name="connsiteY3" fmla="*/ 149225 h 325438"/>
              <a:gd name="connsiteX4" fmla="*/ 148971 w 323850"/>
              <a:gd name="connsiteY4" fmla="*/ 214009 h 325438"/>
              <a:gd name="connsiteX5" fmla="*/ 151562 w 323850"/>
              <a:gd name="connsiteY5" fmla="*/ 181617 h 325438"/>
              <a:gd name="connsiteX6" fmla="*/ 154152 w 323850"/>
              <a:gd name="connsiteY6" fmla="*/ 180322 h 325438"/>
              <a:gd name="connsiteX7" fmla="*/ 169698 w 323850"/>
              <a:gd name="connsiteY7" fmla="*/ 180322 h 325438"/>
              <a:gd name="connsiteX8" fmla="*/ 172288 w 323850"/>
              <a:gd name="connsiteY8" fmla="*/ 181617 h 325438"/>
              <a:gd name="connsiteX9" fmla="*/ 176175 w 323850"/>
              <a:gd name="connsiteY9" fmla="*/ 212714 h 325438"/>
              <a:gd name="connsiteX10" fmla="*/ 203378 w 323850"/>
              <a:gd name="connsiteY10" fmla="*/ 149225 h 325438"/>
              <a:gd name="connsiteX11" fmla="*/ 260376 w 323850"/>
              <a:gd name="connsiteY11" fmla="*/ 156999 h 325438"/>
              <a:gd name="connsiteX12" fmla="*/ 292761 w 323850"/>
              <a:gd name="connsiteY12" fmla="*/ 188096 h 325438"/>
              <a:gd name="connsiteX13" fmla="*/ 323850 w 323850"/>
              <a:gd name="connsiteY13" fmla="*/ 325438 h 325438"/>
              <a:gd name="connsiteX14" fmla="*/ 269443 w 323850"/>
              <a:gd name="connsiteY14" fmla="*/ 325438 h 325438"/>
              <a:gd name="connsiteX15" fmla="*/ 252603 w 323850"/>
              <a:gd name="connsiteY15" fmla="*/ 251584 h 325438"/>
              <a:gd name="connsiteX16" fmla="*/ 247422 w 323850"/>
              <a:gd name="connsiteY16" fmla="*/ 325438 h 325438"/>
              <a:gd name="connsiteX17" fmla="*/ 76428 w 323850"/>
              <a:gd name="connsiteY17" fmla="*/ 325438 h 325438"/>
              <a:gd name="connsiteX18" fmla="*/ 71247 w 323850"/>
              <a:gd name="connsiteY18" fmla="*/ 251584 h 325438"/>
              <a:gd name="connsiteX19" fmla="*/ 54407 w 323850"/>
              <a:gd name="connsiteY19" fmla="*/ 325438 h 325438"/>
              <a:gd name="connsiteX20" fmla="*/ 0 w 323850"/>
              <a:gd name="connsiteY20" fmla="*/ 325438 h 325438"/>
              <a:gd name="connsiteX21" fmla="*/ 31089 w 323850"/>
              <a:gd name="connsiteY21" fmla="*/ 188096 h 325438"/>
              <a:gd name="connsiteX22" fmla="*/ 63474 w 323850"/>
              <a:gd name="connsiteY22" fmla="*/ 156999 h 325438"/>
              <a:gd name="connsiteX23" fmla="*/ 120472 w 323850"/>
              <a:gd name="connsiteY23" fmla="*/ 149225 h 325438"/>
              <a:gd name="connsiteX24" fmla="*/ 161132 w 323850"/>
              <a:gd name="connsiteY24" fmla="*/ 144462 h 325438"/>
              <a:gd name="connsiteX25" fmla="*/ 180976 w 323850"/>
              <a:gd name="connsiteY25" fmla="*/ 152173 h 325438"/>
              <a:gd name="connsiteX26" fmla="*/ 173039 w 323850"/>
              <a:gd name="connsiteY26" fmla="*/ 167595 h 325438"/>
              <a:gd name="connsiteX27" fmla="*/ 161132 w 323850"/>
              <a:gd name="connsiteY27" fmla="*/ 171450 h 325438"/>
              <a:gd name="connsiteX28" fmla="*/ 149225 w 323850"/>
              <a:gd name="connsiteY28" fmla="*/ 167595 h 325438"/>
              <a:gd name="connsiteX29" fmla="*/ 141288 w 323850"/>
              <a:gd name="connsiteY29" fmla="*/ 152173 h 325438"/>
              <a:gd name="connsiteX30" fmla="*/ 161132 w 323850"/>
              <a:gd name="connsiteY30" fmla="*/ 144462 h 325438"/>
              <a:gd name="connsiteX31" fmla="*/ 163314 w 323850"/>
              <a:gd name="connsiteY31" fmla="*/ 14287 h 325438"/>
              <a:gd name="connsiteX32" fmla="*/ 155575 w 323850"/>
              <a:gd name="connsiteY32" fmla="*/ 22080 h 325438"/>
              <a:gd name="connsiteX33" fmla="*/ 155575 w 323850"/>
              <a:gd name="connsiteY33" fmla="*/ 58449 h 325438"/>
              <a:gd name="connsiteX34" fmla="*/ 167184 w 323850"/>
              <a:gd name="connsiteY34" fmla="*/ 71437 h 325438"/>
              <a:gd name="connsiteX35" fmla="*/ 189111 w 323850"/>
              <a:gd name="connsiteY35" fmla="*/ 71437 h 325438"/>
              <a:gd name="connsiteX36" fmla="*/ 196850 w 323850"/>
              <a:gd name="connsiteY36" fmla="*/ 63644 h 325438"/>
              <a:gd name="connsiteX37" fmla="*/ 189111 w 323850"/>
              <a:gd name="connsiteY37" fmla="*/ 57150 h 325438"/>
              <a:gd name="connsiteX38" fmla="*/ 169764 w 323850"/>
              <a:gd name="connsiteY38" fmla="*/ 57150 h 325438"/>
              <a:gd name="connsiteX39" fmla="*/ 169764 w 323850"/>
              <a:gd name="connsiteY39" fmla="*/ 22080 h 325438"/>
              <a:gd name="connsiteX40" fmla="*/ 163314 w 323850"/>
              <a:gd name="connsiteY40" fmla="*/ 14287 h 325438"/>
              <a:gd name="connsiteX41" fmla="*/ 161925 w 323850"/>
              <a:gd name="connsiteY41" fmla="*/ 0 h 325438"/>
              <a:gd name="connsiteX42" fmla="*/ 225425 w 323850"/>
              <a:gd name="connsiteY42" fmla="*/ 63500 h 325438"/>
              <a:gd name="connsiteX43" fmla="*/ 161925 w 323850"/>
              <a:gd name="connsiteY43" fmla="*/ 127000 h 325438"/>
              <a:gd name="connsiteX44" fmla="*/ 98425 w 323850"/>
              <a:gd name="connsiteY44" fmla="*/ 63500 h 325438"/>
              <a:gd name="connsiteX45" fmla="*/ 161925 w 323850"/>
              <a:gd name="connsiteY45" fmla="*/ 0 h 32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3850" h="325438">
                <a:moveTo>
                  <a:pt x="225425" y="217487"/>
                </a:moveTo>
                <a:lnTo>
                  <a:pt x="196850" y="238125"/>
                </a:lnTo>
                <a:lnTo>
                  <a:pt x="234950" y="238125"/>
                </a:lnTo>
                <a:close/>
                <a:moveTo>
                  <a:pt x="120472" y="149225"/>
                </a:moveTo>
                <a:cubicBezTo>
                  <a:pt x="148971" y="214009"/>
                  <a:pt x="148971" y="214009"/>
                  <a:pt x="148971" y="214009"/>
                </a:cubicBezTo>
                <a:cubicBezTo>
                  <a:pt x="151562" y="181617"/>
                  <a:pt x="151562" y="181617"/>
                  <a:pt x="151562" y="181617"/>
                </a:cubicBezTo>
                <a:cubicBezTo>
                  <a:pt x="151562" y="180322"/>
                  <a:pt x="152857" y="180322"/>
                  <a:pt x="154152" y="180322"/>
                </a:cubicBezTo>
                <a:cubicBezTo>
                  <a:pt x="169698" y="180322"/>
                  <a:pt x="169698" y="180322"/>
                  <a:pt x="169698" y="180322"/>
                </a:cubicBezTo>
                <a:cubicBezTo>
                  <a:pt x="170993" y="180322"/>
                  <a:pt x="172288" y="180322"/>
                  <a:pt x="172288" y="181617"/>
                </a:cubicBezTo>
                <a:cubicBezTo>
                  <a:pt x="176175" y="212714"/>
                  <a:pt x="176175" y="212714"/>
                  <a:pt x="176175" y="212714"/>
                </a:cubicBezTo>
                <a:cubicBezTo>
                  <a:pt x="203378" y="149225"/>
                  <a:pt x="203378" y="149225"/>
                  <a:pt x="203378" y="149225"/>
                </a:cubicBezTo>
                <a:cubicBezTo>
                  <a:pt x="260376" y="156999"/>
                  <a:pt x="260376" y="156999"/>
                  <a:pt x="260376" y="156999"/>
                </a:cubicBezTo>
                <a:cubicBezTo>
                  <a:pt x="277216" y="159591"/>
                  <a:pt x="290170" y="171252"/>
                  <a:pt x="292761" y="188096"/>
                </a:cubicBezTo>
                <a:lnTo>
                  <a:pt x="323850" y="325438"/>
                </a:lnTo>
                <a:cubicBezTo>
                  <a:pt x="269443" y="325438"/>
                  <a:pt x="269443" y="325438"/>
                  <a:pt x="269443" y="325438"/>
                </a:cubicBezTo>
                <a:cubicBezTo>
                  <a:pt x="252603" y="251584"/>
                  <a:pt x="252603" y="251584"/>
                  <a:pt x="252603" y="251584"/>
                </a:cubicBezTo>
                <a:cubicBezTo>
                  <a:pt x="247422" y="325438"/>
                  <a:pt x="247422" y="325438"/>
                  <a:pt x="247422" y="325438"/>
                </a:cubicBezTo>
                <a:cubicBezTo>
                  <a:pt x="76428" y="325438"/>
                  <a:pt x="76428" y="325438"/>
                  <a:pt x="76428" y="325438"/>
                </a:cubicBezTo>
                <a:cubicBezTo>
                  <a:pt x="71247" y="251584"/>
                  <a:pt x="71247" y="251584"/>
                  <a:pt x="71247" y="251584"/>
                </a:cubicBezTo>
                <a:cubicBezTo>
                  <a:pt x="54407" y="325438"/>
                  <a:pt x="54407" y="325438"/>
                  <a:pt x="54407" y="325438"/>
                </a:cubicBezTo>
                <a:cubicBezTo>
                  <a:pt x="0" y="325438"/>
                  <a:pt x="0" y="325438"/>
                  <a:pt x="0" y="325438"/>
                </a:cubicBezTo>
                <a:cubicBezTo>
                  <a:pt x="31089" y="188096"/>
                  <a:pt x="31089" y="188096"/>
                  <a:pt x="31089" y="188096"/>
                </a:cubicBezTo>
                <a:cubicBezTo>
                  <a:pt x="33680" y="171252"/>
                  <a:pt x="46634" y="159591"/>
                  <a:pt x="63474" y="156999"/>
                </a:cubicBezTo>
                <a:cubicBezTo>
                  <a:pt x="120472" y="149225"/>
                  <a:pt x="120472" y="149225"/>
                  <a:pt x="120472" y="149225"/>
                </a:cubicBezTo>
                <a:close/>
                <a:moveTo>
                  <a:pt x="161132" y="144462"/>
                </a:moveTo>
                <a:cubicBezTo>
                  <a:pt x="169070" y="144462"/>
                  <a:pt x="180976" y="144462"/>
                  <a:pt x="180976" y="152173"/>
                </a:cubicBezTo>
                <a:cubicBezTo>
                  <a:pt x="180976" y="157314"/>
                  <a:pt x="175685" y="165025"/>
                  <a:pt x="173039" y="167595"/>
                </a:cubicBezTo>
                <a:cubicBezTo>
                  <a:pt x="170393" y="171450"/>
                  <a:pt x="165101" y="171450"/>
                  <a:pt x="161132" y="171450"/>
                </a:cubicBezTo>
                <a:cubicBezTo>
                  <a:pt x="157163" y="171450"/>
                  <a:pt x="151871" y="171450"/>
                  <a:pt x="149225" y="167595"/>
                </a:cubicBezTo>
                <a:cubicBezTo>
                  <a:pt x="146579" y="165025"/>
                  <a:pt x="141288" y="157314"/>
                  <a:pt x="141288" y="152173"/>
                </a:cubicBezTo>
                <a:cubicBezTo>
                  <a:pt x="141288" y="144462"/>
                  <a:pt x="153194" y="144462"/>
                  <a:pt x="161132" y="144462"/>
                </a:cubicBezTo>
                <a:close/>
                <a:moveTo>
                  <a:pt x="163314" y="14287"/>
                </a:moveTo>
                <a:cubicBezTo>
                  <a:pt x="158155" y="14287"/>
                  <a:pt x="155575" y="18184"/>
                  <a:pt x="155575" y="22080"/>
                </a:cubicBezTo>
                <a:cubicBezTo>
                  <a:pt x="155575" y="22080"/>
                  <a:pt x="155575" y="22080"/>
                  <a:pt x="155575" y="58449"/>
                </a:cubicBezTo>
                <a:cubicBezTo>
                  <a:pt x="155575" y="66242"/>
                  <a:pt x="160735" y="71437"/>
                  <a:pt x="167184" y="71437"/>
                </a:cubicBezTo>
                <a:cubicBezTo>
                  <a:pt x="167184" y="71437"/>
                  <a:pt x="167184" y="71437"/>
                  <a:pt x="189111" y="71437"/>
                </a:cubicBezTo>
                <a:cubicBezTo>
                  <a:pt x="194271" y="71437"/>
                  <a:pt x="196850" y="67541"/>
                  <a:pt x="196850" y="63644"/>
                </a:cubicBezTo>
                <a:cubicBezTo>
                  <a:pt x="196850" y="59747"/>
                  <a:pt x="194271" y="57150"/>
                  <a:pt x="189111" y="57150"/>
                </a:cubicBezTo>
                <a:cubicBezTo>
                  <a:pt x="189111" y="57150"/>
                  <a:pt x="189111" y="57150"/>
                  <a:pt x="169764" y="57150"/>
                </a:cubicBezTo>
                <a:cubicBezTo>
                  <a:pt x="169764" y="57150"/>
                  <a:pt x="169764" y="57150"/>
                  <a:pt x="169764" y="22080"/>
                </a:cubicBezTo>
                <a:cubicBezTo>
                  <a:pt x="169764" y="18184"/>
                  <a:pt x="167184" y="14287"/>
                  <a:pt x="163314" y="14287"/>
                </a:cubicBezTo>
                <a:close/>
                <a:moveTo>
                  <a:pt x="161925" y="0"/>
                </a:moveTo>
                <a:cubicBezTo>
                  <a:pt x="196995" y="0"/>
                  <a:pt x="225425" y="28430"/>
                  <a:pt x="225425" y="63500"/>
                </a:cubicBezTo>
                <a:cubicBezTo>
                  <a:pt x="225425" y="98570"/>
                  <a:pt x="196995" y="127000"/>
                  <a:pt x="161925" y="127000"/>
                </a:cubicBezTo>
                <a:cubicBezTo>
                  <a:pt x="126855" y="127000"/>
                  <a:pt x="98425" y="98570"/>
                  <a:pt x="98425" y="63500"/>
                </a:cubicBezTo>
                <a:cubicBezTo>
                  <a:pt x="98425" y="28430"/>
                  <a:pt x="126855" y="0"/>
                  <a:pt x="161925" y="0"/>
                </a:cubicBezTo>
                <a:close/>
              </a:path>
            </a:pathLst>
          </a:custGeom>
          <a:solidFill>
            <a:schemeClr val="bg1"/>
          </a:solidFill>
          <a:ln>
            <a:noFill/>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a:solidFill>
                <a:schemeClr val="tx1"/>
              </a:solidFill>
              <a:latin typeface="微软雅黑" panose="020B0503020204020204" charset="-122"/>
              <a:ea typeface="微软雅黑" panose="020B0503020204020204" charset="-122"/>
            </a:endParaRPr>
          </a:p>
        </p:txBody>
      </p:sp>
      <p:cxnSp>
        <p:nvCxnSpPr>
          <p:cNvPr id="3145743" name="直接连接符 5"/>
          <p:cNvCxnSpPr/>
          <p:nvPr/>
        </p:nvCxnSpPr>
        <p:spPr>
          <a:xfrm flipV="1">
            <a:off x="2910927" y="1877660"/>
            <a:ext cx="8019415" cy="12065"/>
          </a:xfrm>
          <a:prstGeom prst="line">
            <a:avLst/>
          </a:prstGeom>
          <a:ln w="38100">
            <a:solidFill>
              <a:srgbClr val="C00000"/>
            </a:solidFill>
            <a:prstDash val="dash"/>
          </a:ln>
        </p:spPr>
        <p:style>
          <a:lnRef idx="1">
            <a:schemeClr val="accent1"/>
          </a:lnRef>
          <a:fillRef idx="0">
            <a:schemeClr val="accent1"/>
          </a:fillRef>
          <a:effectRef idx="0">
            <a:schemeClr val="accent1"/>
          </a:effectRef>
          <a:fontRef idx="minor">
            <a:schemeClr val="tx1"/>
          </a:fontRef>
        </p:style>
      </p:cxnSp>
      <p:grpSp>
        <p:nvGrpSpPr>
          <p:cNvPr id="211" name="组合 16"/>
          <p:cNvGrpSpPr/>
          <p:nvPr/>
        </p:nvGrpSpPr>
        <p:grpSpPr>
          <a:xfrm>
            <a:off x="297180" y="184785"/>
            <a:ext cx="5139690" cy="408305"/>
            <a:chOff x="8158" y="2529"/>
            <a:chExt cx="8094" cy="643"/>
          </a:xfrm>
        </p:grpSpPr>
        <p:sp>
          <p:nvSpPr>
            <p:cNvPr id="1048909" name="矩形 17"/>
            <p:cNvSpPr/>
            <p:nvPr/>
          </p:nvSpPr>
          <p:spPr>
            <a:xfrm>
              <a:off x="8956" y="2565"/>
              <a:ext cx="5568"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910" name="文本框 3"/>
            <p:cNvSpPr txBox="1"/>
            <p:nvPr/>
          </p:nvSpPr>
          <p:spPr>
            <a:xfrm>
              <a:off x="9122" y="2529"/>
              <a:ext cx="7130"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2.3</a:t>
              </a:r>
              <a:r>
                <a:rPr lang="zh-CN" altLang="en-US" sz="2000" b="1" dirty="0">
                  <a:solidFill>
                    <a:schemeClr val="bg1"/>
                  </a:solidFill>
                  <a:latin typeface="微软雅黑" panose="020B0503020204020204" charset="-122"/>
                  <a:ea typeface="微软雅黑" panose="020B0503020204020204" charset="-122"/>
                </a:rPr>
                <a:t>单位主体责任</a:t>
              </a:r>
            </a:p>
          </p:txBody>
        </p:sp>
        <p:sp>
          <p:nvSpPr>
            <p:cNvPr id="1048911" name="矩形 19"/>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10"/>
                                        </p:tgtEl>
                                        <p:attrNameLst>
                                          <p:attrName>style.visibility</p:attrName>
                                        </p:attrNameLst>
                                      </p:cBhvr>
                                      <p:to>
                                        <p:strVal val="visible"/>
                                      </p:to>
                                    </p:set>
                                    <p:animEffect transition="in" filter="wipe(down)">
                                      <p:cBhvr>
                                        <p:cTn id="7" dur="500"/>
                                        <p:tgtEl>
                                          <p:spTgt spid="2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145742"/>
                                        </p:tgtEl>
                                        <p:attrNameLst>
                                          <p:attrName>style.visibility</p:attrName>
                                        </p:attrNameLst>
                                      </p:cBhvr>
                                      <p:to>
                                        <p:strVal val="visible"/>
                                      </p:to>
                                    </p:set>
                                    <p:animEffect transition="in" filter="wipe(left)">
                                      <p:cBhvr>
                                        <p:cTn id="11" dur="500"/>
                                        <p:tgtEl>
                                          <p:spTgt spid="3145742"/>
                                        </p:tgtEl>
                                      </p:cBhvr>
                                    </p:animEffect>
                                  </p:childTnLst>
                                </p:cTn>
                              </p:par>
                              <p:par>
                                <p:cTn id="12" presetID="22" presetClass="entr" presetSubtype="8" fill="hold" nodeType="withEffect">
                                  <p:stCondLst>
                                    <p:cond delay="0"/>
                                  </p:stCondLst>
                                  <p:childTnLst>
                                    <p:set>
                                      <p:cBhvr>
                                        <p:cTn id="13" dur="1" fill="hold">
                                          <p:stCondLst>
                                            <p:cond delay="0"/>
                                          </p:stCondLst>
                                        </p:cTn>
                                        <p:tgtEl>
                                          <p:spTgt spid="209"/>
                                        </p:tgtEl>
                                        <p:attrNameLst>
                                          <p:attrName>style.visibility</p:attrName>
                                        </p:attrNameLst>
                                      </p:cBhvr>
                                      <p:to>
                                        <p:strVal val="visible"/>
                                      </p:to>
                                    </p:set>
                                    <p:animEffect transition="in" filter="wipe(left)">
                                      <p:cBhvr>
                                        <p:cTn id="14" dur="500"/>
                                        <p:tgtEl>
                                          <p:spTgt spid="209"/>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145743"/>
                                        </p:tgtEl>
                                        <p:attrNameLst>
                                          <p:attrName>style.visibility</p:attrName>
                                        </p:attrNameLst>
                                      </p:cBhvr>
                                      <p:to>
                                        <p:strVal val="visible"/>
                                      </p:to>
                                    </p:set>
                                    <p:animEffect transition="in" filter="wipe(left)">
                                      <p:cBhvr>
                                        <p:cTn id="18" dur="500"/>
                                        <p:tgtEl>
                                          <p:spTgt spid="3145743"/>
                                        </p:tgtEl>
                                      </p:cBhvr>
                                    </p:animEffect>
                                  </p:childTnLst>
                                </p:cTn>
                              </p:par>
                            </p:childTnLst>
                          </p:cTn>
                        </p:par>
                        <p:par>
                          <p:cTn id="19" fill="hold">
                            <p:stCondLst>
                              <p:cond delay="1500"/>
                            </p:stCondLst>
                            <p:childTnLst>
                              <p:par>
                                <p:cTn id="20" presetID="29" presetClass="entr" presetSubtype="0" fill="hold" nodeType="afterEffect">
                                  <p:stCondLst>
                                    <p:cond delay="0"/>
                                  </p:stCondLst>
                                  <p:childTnLst>
                                    <p:set>
                                      <p:cBhvr>
                                        <p:cTn id="21" dur="1" fill="hold">
                                          <p:stCondLst>
                                            <p:cond delay="0"/>
                                          </p:stCondLst>
                                        </p:cTn>
                                        <p:tgtEl>
                                          <p:spTgt spid="211"/>
                                        </p:tgtEl>
                                        <p:attrNameLst>
                                          <p:attrName>style.visibility</p:attrName>
                                        </p:attrNameLst>
                                      </p:cBhvr>
                                      <p:to>
                                        <p:strVal val="visible"/>
                                      </p:to>
                                    </p:set>
                                    <p:anim calcmode="lin" valueType="num">
                                      <p:cBhvr>
                                        <p:cTn id="22" dur="1000" fill="hold"/>
                                        <p:tgtEl>
                                          <p:spTgt spid="211"/>
                                        </p:tgtEl>
                                        <p:attrNameLst>
                                          <p:attrName>ppt_x</p:attrName>
                                        </p:attrNameLst>
                                      </p:cBhvr>
                                      <p:tavLst>
                                        <p:tav tm="0">
                                          <p:val>
                                            <p:strVal val="#ppt_x-.2"/>
                                          </p:val>
                                        </p:tav>
                                        <p:tav tm="100000">
                                          <p:val>
                                            <p:strVal val="#ppt_x"/>
                                          </p:val>
                                        </p:tav>
                                      </p:tavLst>
                                    </p:anim>
                                    <p:anim calcmode="lin" valueType="num">
                                      <p:cBhvr>
                                        <p:cTn id="23" dur="1000" fill="hold"/>
                                        <p:tgtEl>
                                          <p:spTgt spid="211"/>
                                        </p:tgtEl>
                                        <p:attrNameLst>
                                          <p:attrName>ppt_y</p:attrName>
                                        </p:attrNameLst>
                                      </p:cBhvr>
                                      <p:tavLst>
                                        <p:tav tm="0">
                                          <p:val>
                                            <p:strVal val="#ppt_y"/>
                                          </p:val>
                                        </p:tav>
                                        <p:tav tm="100000">
                                          <p:val>
                                            <p:strVal val="#ppt_y"/>
                                          </p:val>
                                        </p:tav>
                                      </p:tavLst>
                                    </p:anim>
                                    <p:animEffect transition="in" filter="wipe(right)" prLst="gradientSize: 0.1">
                                      <p:cBhvr>
                                        <p:cTn id="24" dur="1000"/>
                                        <p:tgtEl>
                                          <p:spTgt spid="2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914" name="Freeform 25"/>
          <p:cNvSpPr/>
          <p:nvPr/>
        </p:nvSpPr>
        <p:spPr bwMode="gray">
          <a:xfrm flipH="1">
            <a:off x="10922000" y="1915796"/>
            <a:ext cx="687917" cy="620183"/>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F8F8F8">
                  <a:gamma/>
                  <a:tint val="54510"/>
                  <a:invGamma/>
                </a:srgbClr>
              </a:gs>
              <a:gs pos="50000">
                <a:srgbClr val="F8F8F8">
                  <a:alpha val="0"/>
                </a:srgbClr>
              </a:gs>
              <a:gs pos="100000">
                <a:srgbClr val="F8F8F8">
                  <a:gamma/>
                  <a:tint val="54510"/>
                  <a:invGamma/>
                </a:srgbClr>
              </a:gs>
            </a:gsLst>
            <a:lin ang="2700000" scaled="1"/>
          </a:gradFill>
          <a:ln w="0">
            <a:noFill/>
            <a:prstDash val="solid"/>
            <a:round/>
          </a:ln>
          <a:effectLst/>
        </p:spPr>
        <p:txBody>
          <a:bodyPr/>
          <a:lstStyle/>
          <a:p>
            <a:pPr algn="ctr"/>
            <a:endParaRPr lang="zh-CN" altLang="en-US" sz="2400">
              <a:latin typeface="Verdana" panose="020B0604030504040204" pitchFamily="34" charset="0"/>
            </a:endParaRPr>
          </a:p>
        </p:txBody>
      </p:sp>
      <p:grpSp>
        <p:nvGrpSpPr>
          <p:cNvPr id="215" name="Group 48"/>
          <p:cNvGrpSpPr/>
          <p:nvPr/>
        </p:nvGrpSpPr>
        <p:grpSpPr bwMode="auto">
          <a:xfrm>
            <a:off x="926466" y="2146298"/>
            <a:ext cx="224367" cy="224367"/>
            <a:chOff x="2928" y="2208"/>
            <a:chExt cx="262" cy="262"/>
          </a:xfrm>
          <a:solidFill>
            <a:schemeClr val="bg2">
              <a:lumMod val="50000"/>
            </a:schemeClr>
          </a:solidFill>
        </p:grpSpPr>
        <p:sp>
          <p:nvSpPr>
            <p:cNvPr id="1048915" name="Oval 49"/>
            <p:cNvSpPr>
              <a:spLocks noChangeArrowheads="1"/>
            </p:cNvSpPr>
            <p:nvPr/>
          </p:nvSpPr>
          <p:spPr bwMode="gray">
            <a:xfrm>
              <a:off x="2928" y="2208"/>
              <a:ext cx="262" cy="262"/>
            </a:xfrm>
            <a:prstGeom prst="ellipse">
              <a:avLst/>
            </a:prstGeom>
            <a:grpFill/>
            <a:ln w="12700">
              <a:solidFill>
                <a:srgbClr val="F8F8F8"/>
              </a:solidFill>
              <a:round/>
            </a:ln>
            <a:effectLst>
              <a:outerShdw dist="35921" dir="2700000" algn="ctr" rotWithShape="0">
                <a:srgbClr val="1C1C1C">
                  <a:alpha val="50000"/>
                </a:srgbClr>
              </a:outerShdw>
            </a:effectLst>
          </p:spPr>
          <p:txBody>
            <a:bodyPr wrap="none" anchor="ctr"/>
            <a:lstStyle/>
            <a:p>
              <a:pPr algn="ctr"/>
              <a:endParaRPr lang="zh-CN" altLang="en-US" sz="2400">
                <a:latin typeface="Verdana" panose="020B0604030504040204" pitchFamily="34" charset="0"/>
              </a:endParaRPr>
            </a:p>
          </p:txBody>
        </p:sp>
        <p:sp>
          <p:nvSpPr>
            <p:cNvPr id="1048916" name="Oval 50"/>
            <p:cNvSpPr>
              <a:spLocks noChangeArrowheads="1"/>
            </p:cNvSpPr>
            <p:nvPr/>
          </p:nvSpPr>
          <p:spPr bwMode="gray">
            <a:xfrm>
              <a:off x="2948" y="2230"/>
              <a:ext cx="220" cy="218"/>
            </a:xfrm>
            <a:prstGeom prst="ellipse">
              <a:avLst/>
            </a:prstGeom>
            <a:grpFill/>
            <a:ln w="12700">
              <a:noFill/>
              <a:round/>
            </a:ln>
            <a:effectLst/>
          </p:spPr>
          <p:txBody>
            <a:bodyPr wrap="none" anchor="ctr"/>
            <a:lstStyle/>
            <a:p>
              <a:pPr algn="ctr"/>
              <a:endParaRPr lang="zh-CN" altLang="en-US" sz="2400">
                <a:latin typeface="Verdana" panose="020B0604030504040204" pitchFamily="34" charset="0"/>
              </a:endParaRPr>
            </a:p>
          </p:txBody>
        </p:sp>
      </p:grpSp>
      <p:sp>
        <p:nvSpPr>
          <p:cNvPr id="1048917" name="Text Box 20"/>
          <p:cNvSpPr txBox="1"/>
          <p:nvPr/>
        </p:nvSpPr>
        <p:spPr>
          <a:xfrm>
            <a:off x="1102785" y="3018368"/>
            <a:ext cx="10367430" cy="1158240"/>
          </a:xfrm>
          <a:prstGeom prst="rect">
            <a:avLst/>
          </a:prstGeom>
          <a:noFill/>
          <a:ln w="9525">
            <a:noFill/>
          </a:ln>
        </p:spPr>
        <p:txBody>
          <a:bodyPr wrap="square">
            <a:spAutoFit/>
          </a:bodyPr>
          <a:lstStyle/>
          <a:p>
            <a:pPr>
              <a:buFont typeface="Arial" panose="020B0604020202020204" pitchFamily="34" charset="0"/>
              <a:buNone/>
            </a:pPr>
            <a:r>
              <a:rPr lang="en-US" altLang="zh-CN" sz="2935" b="1" noProof="1">
                <a:solidFill>
                  <a:srgbClr val="FF0000"/>
                </a:solidFill>
                <a:effectLst>
                  <a:outerShdw blurRad="38100" dist="38100" dir="2700000">
                    <a:srgbClr val="C0C0C0"/>
                  </a:outerShdw>
                </a:effectLst>
                <a:latin typeface="+mn-ea"/>
                <a:sym typeface="+mn-ea"/>
              </a:rPr>
              <a:t>《</a:t>
            </a:r>
            <a:r>
              <a:rPr lang="zh-CN" altLang="en-US" sz="2935" b="1" noProof="1">
                <a:solidFill>
                  <a:srgbClr val="FF0000"/>
                </a:solidFill>
                <a:effectLst>
                  <a:outerShdw blurRad="38100" dist="38100" dir="2700000">
                    <a:srgbClr val="C0C0C0"/>
                  </a:outerShdw>
                </a:effectLst>
                <a:latin typeface="+mn-ea"/>
                <a:sym typeface="+mn-ea"/>
              </a:rPr>
              <a:t>消防安全责任制实施办法</a:t>
            </a:r>
            <a:r>
              <a:rPr lang="en-US" altLang="zh-CN" sz="2935" b="1" noProof="1">
                <a:solidFill>
                  <a:srgbClr val="FF0000"/>
                </a:solidFill>
                <a:effectLst>
                  <a:outerShdw blurRad="38100" dist="38100" dir="2700000">
                    <a:srgbClr val="C0C0C0"/>
                  </a:outerShdw>
                </a:effectLst>
                <a:latin typeface="+mn-ea"/>
                <a:sym typeface="+mn-ea"/>
              </a:rPr>
              <a:t>》</a:t>
            </a:r>
            <a:r>
              <a:rPr lang="zh-CN" altLang="zh-CN" sz="2935" b="1" kern="100" dirty="0">
                <a:solidFill>
                  <a:srgbClr val="FF0000"/>
                </a:solidFill>
                <a:latin typeface="Calibri" panose="020F0502020204030204" charset="0"/>
                <a:ea typeface="仿宋" panose="02010609060101010101" pitchFamily="49" charset="-122"/>
                <a:cs typeface="Times New Roman" panose="02020603050405020304" pitchFamily="18" charset="0"/>
                <a:sym typeface="+mn-ea"/>
              </a:rPr>
              <a:t>第十三条规定——</a:t>
            </a:r>
            <a:r>
              <a:rPr lang="zh-CN" altLang="zh-CN" sz="2200" b="1" kern="100" dirty="0">
                <a:ea typeface="仿宋" panose="02010609060101010101" pitchFamily="49" charset="-122"/>
                <a:cs typeface="Times New Roman" panose="02020603050405020304" pitchFamily="18" charset="0"/>
                <a:sym typeface="+mn-ea"/>
              </a:rPr>
              <a:t>教育部门负责学校、幼儿园管理中的行业消防安全。指导学校消防安全教育宣传工作，将消防安全教育纳入学校安全教育活动统筹安排。</a:t>
            </a:r>
            <a:r>
              <a:rPr lang="zh-CN" altLang="en-US" sz="2935" b="1" dirty="0">
                <a:latin typeface="方正黑体_GBK" panose="03000509000000000000" charset="-122"/>
                <a:ea typeface="方正黑体_GBK" panose="03000509000000000000" charset="-122"/>
                <a:cs typeface="方正黑体_GBK" panose="03000509000000000000" charset="-122"/>
                <a:sym typeface="+mn-ea"/>
              </a:rPr>
              <a:t> </a:t>
            </a:r>
            <a:endParaRPr lang="en-US" altLang="zh-CN" sz="2935" b="1" kern="100" noProof="1">
              <a:solidFill>
                <a:srgbClr val="FF0000"/>
              </a:solidFill>
              <a:effectLst>
                <a:outerShdw blurRad="38100" dist="38100" dir="2700000">
                  <a:srgbClr val="C0C0C0"/>
                </a:outerShdw>
              </a:effectLst>
              <a:latin typeface="方正黑体_GBK" panose="03000509000000000000" charset="-122"/>
              <a:ea typeface="方正黑体_GBK" panose="03000509000000000000" charset="-122"/>
              <a:cs typeface="方正黑体_GBK" panose="03000509000000000000" charset="-122"/>
              <a:sym typeface="+mn-ea"/>
            </a:endParaRPr>
          </a:p>
        </p:txBody>
      </p:sp>
      <p:grpSp>
        <p:nvGrpSpPr>
          <p:cNvPr id="216" name="组合 16"/>
          <p:cNvGrpSpPr/>
          <p:nvPr/>
        </p:nvGrpSpPr>
        <p:grpSpPr>
          <a:xfrm>
            <a:off x="297180" y="184785"/>
            <a:ext cx="5139690" cy="408305"/>
            <a:chOff x="8158" y="2529"/>
            <a:chExt cx="8094" cy="643"/>
          </a:xfrm>
        </p:grpSpPr>
        <p:sp>
          <p:nvSpPr>
            <p:cNvPr id="1048918" name="矩形 17"/>
            <p:cNvSpPr/>
            <p:nvPr/>
          </p:nvSpPr>
          <p:spPr>
            <a:xfrm>
              <a:off x="8956" y="2565"/>
              <a:ext cx="5568"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919" name="文本框 18"/>
            <p:cNvSpPr txBox="1"/>
            <p:nvPr/>
          </p:nvSpPr>
          <p:spPr>
            <a:xfrm>
              <a:off x="9122" y="2529"/>
              <a:ext cx="7130"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2.4</a:t>
              </a:r>
              <a:r>
                <a:rPr lang="zh-CN" altLang="en-US" sz="2000" b="1" dirty="0">
                  <a:solidFill>
                    <a:schemeClr val="bg1"/>
                  </a:solidFill>
                  <a:latin typeface="微软雅黑" panose="020B0503020204020204" charset="-122"/>
                  <a:ea typeface="微软雅黑" panose="020B0503020204020204" charset="-122"/>
                </a:rPr>
                <a:t>行业监管责任</a:t>
              </a:r>
            </a:p>
          </p:txBody>
        </p:sp>
        <p:sp>
          <p:nvSpPr>
            <p:cNvPr id="1048920" name="矩形 19"/>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48921" name="Oval 53"/>
          <p:cNvSpPr>
            <a:spLocks noChangeArrowheads="1"/>
          </p:cNvSpPr>
          <p:nvPr/>
        </p:nvSpPr>
        <p:spPr bwMode="gray">
          <a:xfrm>
            <a:off x="931545" y="3211830"/>
            <a:ext cx="188595" cy="186690"/>
          </a:xfrm>
          <a:prstGeom prst="ellipse">
            <a:avLst/>
          </a:prstGeom>
          <a:gradFill rotWithShape="1">
            <a:gsLst>
              <a:gs pos="0">
                <a:schemeClr val="accent2"/>
              </a:gs>
              <a:gs pos="100000">
                <a:schemeClr val="accent2">
                  <a:gamma/>
                  <a:tint val="63529"/>
                  <a:invGamma/>
                </a:schemeClr>
              </a:gs>
            </a:gsLst>
            <a:lin ang="2700000" scaled="1"/>
          </a:gradFill>
          <a:ln w="12700">
            <a:noFill/>
            <a:round/>
          </a:ln>
          <a:effectLst/>
        </p:spPr>
        <p:txBody>
          <a:bodyPr wrap="none" anchor="ctr"/>
          <a:lstStyle/>
          <a:p>
            <a:pPr algn="ctr"/>
            <a:endParaRPr lang="zh-CN" altLang="en-US" sz="2400">
              <a:latin typeface="Verdana" panose="020B0604030504040204" pitchFamily="34" charset="0"/>
            </a:endParaRPr>
          </a:p>
        </p:txBody>
      </p:sp>
      <p:sp>
        <p:nvSpPr>
          <p:cNvPr id="1048922" name="Text Box 20"/>
          <p:cNvSpPr txBox="1"/>
          <p:nvPr/>
        </p:nvSpPr>
        <p:spPr>
          <a:xfrm>
            <a:off x="1119951" y="1854434"/>
            <a:ext cx="10367430" cy="1158241"/>
          </a:xfrm>
          <a:prstGeom prst="rect">
            <a:avLst/>
          </a:prstGeom>
          <a:noFill/>
          <a:ln w="9525">
            <a:noFill/>
          </a:ln>
        </p:spPr>
        <p:txBody>
          <a:bodyPr wrap="square">
            <a:spAutoFit/>
          </a:bodyPr>
          <a:lstStyle/>
          <a:p>
            <a:pPr>
              <a:buFont typeface="Arial" panose="020B0604020202020204" pitchFamily="34" charset="0"/>
              <a:buNone/>
            </a:pPr>
            <a:r>
              <a:rPr lang="en-US" altLang="zh-CN" sz="2935" b="1" noProof="1">
                <a:solidFill>
                  <a:srgbClr val="FF0000"/>
                </a:solidFill>
                <a:effectLst>
                  <a:outerShdw blurRad="38100" dist="38100" dir="2700000">
                    <a:srgbClr val="C0C0C0"/>
                  </a:outerShdw>
                </a:effectLst>
                <a:latin typeface="+mn-ea"/>
                <a:sym typeface="+mn-ea"/>
              </a:rPr>
              <a:t>《</a:t>
            </a:r>
            <a:r>
              <a:rPr lang="zh-CN" altLang="en-US" sz="2935" b="1" noProof="1">
                <a:solidFill>
                  <a:srgbClr val="FF0000"/>
                </a:solidFill>
                <a:effectLst>
                  <a:outerShdw blurRad="38100" dist="38100" dir="2700000">
                    <a:srgbClr val="C0C0C0"/>
                  </a:outerShdw>
                </a:effectLst>
                <a:latin typeface="+mn-ea"/>
                <a:sym typeface="+mn-ea"/>
              </a:rPr>
              <a:t>消防法</a:t>
            </a:r>
            <a:r>
              <a:rPr lang="en-US" altLang="zh-CN" sz="2935" b="1" noProof="1">
                <a:solidFill>
                  <a:srgbClr val="FF0000"/>
                </a:solidFill>
                <a:effectLst>
                  <a:outerShdw blurRad="38100" dist="38100" dir="2700000">
                    <a:srgbClr val="C0C0C0"/>
                  </a:outerShdw>
                </a:effectLst>
                <a:latin typeface="+mn-ea"/>
                <a:sym typeface="+mn-ea"/>
              </a:rPr>
              <a:t>》</a:t>
            </a:r>
            <a:r>
              <a:rPr lang="zh-CN" altLang="zh-CN" sz="2935" b="1" kern="100" dirty="0">
                <a:solidFill>
                  <a:srgbClr val="FF0000"/>
                </a:solidFill>
                <a:latin typeface="Calibri" panose="020F0502020204030204" charset="0"/>
                <a:ea typeface="仿宋" panose="02010609060101010101" pitchFamily="49" charset="-122"/>
                <a:cs typeface="Times New Roman" panose="02020603050405020304" pitchFamily="18" charset="0"/>
                <a:sym typeface="+mn-ea"/>
              </a:rPr>
              <a:t>第六条规定——</a:t>
            </a:r>
            <a:r>
              <a:rPr lang="zh-CN" sz="2000" b="1" dirty="0">
                <a:sym typeface="+mn-ea"/>
              </a:rPr>
              <a:t> </a:t>
            </a:r>
            <a:r>
              <a:rPr lang="zh-CN" sz="2200" b="1" dirty="0">
                <a:latin typeface="仿宋" panose="02010609060101010101" pitchFamily="49" charset="-122"/>
                <a:ea typeface="仿宋" panose="02010609060101010101" pitchFamily="49" charset="-122"/>
                <a:sym typeface="+mn-ea"/>
              </a:rPr>
              <a:t>教育、人力资源行政主管部门和学校、有关职业培训机构应当将消防知识纳入教育、教学、培训的内容</a:t>
            </a:r>
            <a:endParaRPr lang="zh-CN" sz="2200" b="1" dirty="0">
              <a:latin typeface="仿宋" panose="02010609060101010101" pitchFamily="49" charset="-122"/>
              <a:ea typeface="仿宋" panose="02010609060101010101" pitchFamily="49" charset="-122"/>
            </a:endParaRPr>
          </a:p>
          <a:p>
            <a:pPr>
              <a:buFont typeface="Arial" panose="020B0604020202020204" pitchFamily="34" charset="0"/>
              <a:buNone/>
            </a:pPr>
            <a:endParaRPr lang="zh-CN" altLang="zh-CN" sz="2200" b="1" kern="100" noProof="1">
              <a:solidFill>
                <a:srgbClr val="FF0000"/>
              </a:solidFill>
              <a:effectLst>
                <a:outerShdw blurRad="38100" dist="38100" dir="2700000">
                  <a:srgbClr val="C0C0C0"/>
                </a:outerShdw>
              </a:effectLst>
              <a:latin typeface="仿宋" panose="02010609060101010101" pitchFamily="49" charset="-122"/>
              <a:ea typeface="仿宋" panose="02010609060101010101" pitchFamily="49" charset="-122"/>
              <a:cs typeface="Times New Roman" panose="02020603050405020304" pitchFamily="18" charset="0"/>
              <a:sym typeface="+mn-ea"/>
            </a:endParaRPr>
          </a:p>
        </p:txBody>
      </p:sp>
      <p:sp>
        <p:nvSpPr>
          <p:cNvPr id="1048923" name="Text Box 20"/>
          <p:cNvSpPr txBox="1"/>
          <p:nvPr/>
        </p:nvSpPr>
        <p:spPr>
          <a:xfrm>
            <a:off x="1038650" y="4580468"/>
            <a:ext cx="10367430" cy="2110740"/>
          </a:xfrm>
          <a:prstGeom prst="rect">
            <a:avLst/>
          </a:prstGeom>
          <a:noFill/>
          <a:ln w="9525">
            <a:noFill/>
          </a:ln>
        </p:spPr>
        <p:txBody>
          <a:bodyPr wrap="square">
            <a:spAutoFit/>
          </a:bodyPr>
          <a:lstStyle/>
          <a:p>
            <a:pPr>
              <a:buFont typeface="Arial" panose="020B0604020202020204" pitchFamily="34" charset="0"/>
              <a:buNone/>
            </a:pPr>
            <a:r>
              <a:rPr lang="en-US" altLang="zh-CN" sz="2935" b="1" noProof="1">
                <a:solidFill>
                  <a:srgbClr val="FF0000"/>
                </a:solidFill>
                <a:effectLst>
                  <a:outerShdw blurRad="38100" dist="38100" dir="2700000">
                    <a:srgbClr val="C0C0C0"/>
                  </a:outerShdw>
                </a:effectLst>
                <a:latin typeface="+mn-ea"/>
                <a:sym typeface="+mn-ea"/>
              </a:rPr>
              <a:t>《</a:t>
            </a:r>
            <a:r>
              <a:rPr lang="zh-CN" altLang="en-US" sz="2935" b="1" noProof="1">
                <a:solidFill>
                  <a:srgbClr val="FF0000"/>
                </a:solidFill>
                <a:effectLst>
                  <a:outerShdw blurRad="38100" dist="38100" dir="2700000">
                    <a:srgbClr val="C0C0C0"/>
                  </a:outerShdw>
                </a:effectLst>
                <a:latin typeface="+mn-ea"/>
                <a:sym typeface="+mn-ea"/>
              </a:rPr>
              <a:t>社会消防安全培训规定</a:t>
            </a:r>
            <a:r>
              <a:rPr lang="en-US" altLang="zh-CN" sz="2935" b="1" noProof="1">
                <a:solidFill>
                  <a:srgbClr val="FF0000"/>
                </a:solidFill>
                <a:effectLst>
                  <a:outerShdw blurRad="38100" dist="38100" dir="2700000">
                    <a:srgbClr val="C0C0C0"/>
                  </a:outerShdw>
                </a:effectLst>
                <a:latin typeface="+mn-ea"/>
                <a:sym typeface="+mn-ea"/>
              </a:rPr>
              <a:t>》</a:t>
            </a:r>
            <a:r>
              <a:rPr lang="zh-CN" altLang="zh-CN" sz="2935" b="1" kern="100" dirty="0">
                <a:solidFill>
                  <a:srgbClr val="FF0000"/>
                </a:solidFill>
                <a:latin typeface="Calibri" panose="020F0502020204030204" charset="0"/>
                <a:ea typeface="仿宋" panose="02010609060101010101" pitchFamily="49" charset="-122"/>
                <a:cs typeface="Times New Roman" panose="02020603050405020304" pitchFamily="18" charset="0"/>
                <a:sym typeface="+mn-ea"/>
              </a:rPr>
              <a:t>规定——</a:t>
            </a:r>
            <a:r>
              <a:rPr lang="zh-CN" altLang="en-US" sz="2200" b="1" dirty="0">
                <a:latin typeface="仿宋" panose="02010609060101010101" pitchFamily="49" charset="-122"/>
                <a:ea typeface="仿宋" panose="02010609060101010101" pitchFamily="49" charset="-122"/>
                <a:cs typeface="仿宋" panose="02010609060101010101" pitchFamily="49" charset="-122"/>
                <a:sym typeface="+mn-ea"/>
              </a:rPr>
              <a:t>教育部门职责</a:t>
            </a:r>
            <a:r>
              <a:rPr lang="zh-CN" altLang="en-US" sz="2200" dirty="0">
                <a:latin typeface="仿宋" panose="02010609060101010101" pitchFamily="49" charset="-122"/>
                <a:ea typeface="仿宋" panose="02010609060101010101" pitchFamily="49" charset="-122"/>
                <a:cs typeface="仿宋" panose="02010609060101010101" pitchFamily="49" charset="-122"/>
                <a:sym typeface="+mn-ea"/>
              </a:rPr>
              <a:t>：</a:t>
            </a:r>
            <a:endParaRPr lang="zh-CN" altLang="zh-CN" sz="2935" b="1" kern="100" dirty="0">
              <a:solidFill>
                <a:srgbClr val="FF0000"/>
              </a:solidFill>
              <a:latin typeface="Calibri" panose="020F0502020204030204" charset="0"/>
              <a:ea typeface="仿宋" panose="02010609060101010101" pitchFamily="49" charset="-122"/>
              <a:cs typeface="Times New Roman" panose="02020603050405020304" pitchFamily="18" charset="0"/>
              <a:sym typeface="+mn-ea"/>
            </a:endParaRPr>
          </a:p>
          <a:p>
            <a:pPr>
              <a:buFont typeface="Arial" panose="020B0604020202020204" pitchFamily="34" charset="0"/>
              <a:buNone/>
            </a:pPr>
            <a:r>
              <a:rPr lang="zh-CN" altLang="en-US" sz="2200" b="1" dirty="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1. 将学校消防安全教育培训工作纳入教育培训规划,并进行教育督导和工作考核;</a:t>
            </a:r>
          </a:p>
          <a:p>
            <a:pPr>
              <a:buFont typeface="Arial" panose="020B0604020202020204" pitchFamily="34" charset="0"/>
              <a:buNone/>
            </a:pPr>
            <a:r>
              <a:rPr lang="en-US" altLang="zh-CN" sz="2200" b="1" dirty="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2. 指导和监督学校将消防安全知识纳入教学内容;</a:t>
            </a:r>
          </a:p>
          <a:p>
            <a:pPr>
              <a:buFont typeface="Arial" panose="020B0604020202020204" pitchFamily="34" charset="0"/>
              <a:buNone/>
            </a:pPr>
            <a:r>
              <a:rPr lang="en-US" altLang="zh-CN" sz="2200" b="1" dirty="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3. 将消防安全知识纳入学校管理人员和教师在职培训内容;</a:t>
            </a:r>
          </a:p>
          <a:p>
            <a:pPr>
              <a:buFont typeface="Arial" panose="020B0604020202020204" pitchFamily="34" charset="0"/>
              <a:buNone/>
            </a:pPr>
            <a:r>
              <a:rPr lang="en-US" altLang="zh-CN" sz="2200" b="1" dirty="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4. 依法在职责范围内对消防安全专业培训机构进行审批和监督管理.</a:t>
            </a:r>
            <a:endParaRPr lang="en-US" altLang="zh-CN" sz="2200" b="1" dirty="0">
              <a:solidFill>
                <a:schemeClr val="tx1"/>
              </a:solidFill>
              <a:latin typeface="仿宋" panose="02010609060101010101" pitchFamily="49" charset="-122"/>
              <a:ea typeface="仿宋" panose="02010609060101010101" pitchFamily="49" charset="-122"/>
              <a:cs typeface="仿宋" panose="02010609060101010101" pitchFamily="49" charset="-122"/>
            </a:endParaRPr>
          </a:p>
          <a:p>
            <a:pPr>
              <a:buFont typeface="Arial" panose="020B0604020202020204" pitchFamily="34" charset="0"/>
              <a:buNone/>
            </a:pPr>
            <a:endParaRPr lang="en-US" altLang="zh-CN" sz="2200" b="1" noProof="1">
              <a:solidFill>
                <a:schemeClr val="tx1"/>
              </a:solidFill>
              <a:effectLst>
                <a:outerShdw blurRad="38100" dist="38100" dir="2700000">
                  <a:srgbClr val="C0C0C0"/>
                </a:outerShdw>
              </a:effectLst>
              <a:latin typeface="仿宋" panose="02010609060101010101" pitchFamily="49" charset="-122"/>
              <a:ea typeface="仿宋" panose="02010609060101010101" pitchFamily="49" charset="-122"/>
              <a:cs typeface="仿宋" panose="02010609060101010101" pitchFamily="49" charset="-122"/>
              <a:sym typeface="+mn-ea"/>
            </a:endParaRPr>
          </a:p>
        </p:txBody>
      </p:sp>
      <p:grpSp>
        <p:nvGrpSpPr>
          <p:cNvPr id="217" name="Group 48"/>
          <p:cNvGrpSpPr/>
          <p:nvPr/>
        </p:nvGrpSpPr>
        <p:grpSpPr bwMode="auto">
          <a:xfrm>
            <a:off x="826159" y="4662699"/>
            <a:ext cx="224367" cy="224367"/>
            <a:chOff x="2928" y="2208"/>
            <a:chExt cx="262" cy="262"/>
          </a:xfrm>
          <a:solidFill>
            <a:schemeClr val="bg2">
              <a:lumMod val="50000"/>
            </a:schemeClr>
          </a:solidFill>
        </p:grpSpPr>
        <p:sp>
          <p:nvSpPr>
            <p:cNvPr id="1048924" name="Oval 49"/>
            <p:cNvSpPr>
              <a:spLocks noChangeArrowheads="1"/>
            </p:cNvSpPr>
            <p:nvPr/>
          </p:nvSpPr>
          <p:spPr bwMode="gray">
            <a:xfrm>
              <a:off x="2928" y="2208"/>
              <a:ext cx="262" cy="262"/>
            </a:xfrm>
            <a:prstGeom prst="ellipse">
              <a:avLst/>
            </a:prstGeom>
            <a:grpFill/>
            <a:ln w="12700">
              <a:solidFill>
                <a:srgbClr val="F8F8F8"/>
              </a:solidFill>
              <a:round/>
            </a:ln>
            <a:effectLst>
              <a:outerShdw dist="35921" dir="2700000" algn="ctr" rotWithShape="0">
                <a:srgbClr val="1C1C1C">
                  <a:alpha val="50000"/>
                </a:srgbClr>
              </a:outerShdw>
            </a:effectLst>
          </p:spPr>
          <p:txBody>
            <a:bodyPr wrap="none" anchor="ctr"/>
            <a:lstStyle/>
            <a:p>
              <a:pPr algn="ctr"/>
              <a:endParaRPr lang="zh-CN" altLang="en-US" sz="2400">
                <a:latin typeface="Verdana" panose="020B0604030504040204" pitchFamily="34" charset="0"/>
              </a:endParaRPr>
            </a:p>
          </p:txBody>
        </p:sp>
        <p:sp>
          <p:nvSpPr>
            <p:cNvPr id="1048925" name="Oval 50"/>
            <p:cNvSpPr>
              <a:spLocks noChangeArrowheads="1"/>
            </p:cNvSpPr>
            <p:nvPr/>
          </p:nvSpPr>
          <p:spPr bwMode="gray">
            <a:xfrm>
              <a:off x="2948" y="2230"/>
              <a:ext cx="220" cy="218"/>
            </a:xfrm>
            <a:prstGeom prst="ellipse">
              <a:avLst/>
            </a:prstGeom>
            <a:grpFill/>
            <a:ln w="12700">
              <a:noFill/>
              <a:round/>
            </a:ln>
            <a:effectLst/>
          </p:spPr>
          <p:txBody>
            <a:bodyPr wrap="none" anchor="ctr"/>
            <a:lstStyle/>
            <a:p>
              <a:pPr algn="ctr"/>
              <a:endParaRPr lang="zh-CN" altLang="en-US" sz="2400">
                <a:latin typeface="Verdana" panose="020B0604030504040204" pitchFamily="34" charset="0"/>
              </a:endParaRPr>
            </a:p>
          </p:txBody>
        </p:sp>
      </p:grpSp>
      <p:sp>
        <p:nvSpPr>
          <p:cNvPr id="1048926" name="文本框 24"/>
          <p:cNvSpPr txBox="1"/>
          <p:nvPr/>
        </p:nvSpPr>
        <p:spPr>
          <a:xfrm>
            <a:off x="1962422" y="821690"/>
            <a:ext cx="8519886" cy="769441"/>
          </a:xfrm>
          <a:prstGeom prst="rect">
            <a:avLst/>
          </a:prstGeom>
          <a:noFill/>
        </p:spPr>
        <p:txBody>
          <a:bodyPr wrap="square" rtlCol="0" anchor="t">
            <a:spAutoFit/>
          </a:bodyPr>
          <a:lstStyle/>
          <a:p>
            <a:pPr algn="ctr"/>
            <a:r>
              <a:rPr lang="zh-CN" altLang="en-US" sz="4400" b="1" dirty="0">
                <a:ln w="6600">
                  <a:solidFill>
                    <a:schemeClr val="accent2"/>
                  </a:solidFill>
                  <a:prstDash val="solid"/>
                </a:ln>
                <a:effectLst>
                  <a:outerShdw dist="38100" dir="2700000" algn="tl" rotWithShape="0">
                    <a:schemeClr val="accent2"/>
                  </a:outerShdw>
                </a:effectLst>
                <a:latin typeface="阿里巴巴普惠体 H" pitchFamily="18" charset="-122"/>
                <a:ea typeface="阿里巴巴普惠体 H" pitchFamily="18" charset="-122"/>
                <a:cs typeface="阿里巴巴普惠体 H" pitchFamily="18" charset="-122"/>
              </a:rPr>
              <a:t>教育部门是学校的行业主管部门</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1" name="组合 15"/>
          <p:cNvGrpSpPr/>
          <p:nvPr/>
        </p:nvGrpSpPr>
        <p:grpSpPr>
          <a:xfrm>
            <a:off x="297180" y="184785"/>
            <a:ext cx="5139690" cy="408305"/>
            <a:chOff x="8158" y="2529"/>
            <a:chExt cx="8094" cy="643"/>
          </a:xfrm>
        </p:grpSpPr>
        <p:sp>
          <p:nvSpPr>
            <p:cNvPr id="1048930" name="矩形 16"/>
            <p:cNvSpPr/>
            <p:nvPr/>
          </p:nvSpPr>
          <p:spPr>
            <a:xfrm>
              <a:off x="8956" y="2565"/>
              <a:ext cx="5568"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931" name="文本框 17"/>
            <p:cNvSpPr txBox="1"/>
            <p:nvPr/>
          </p:nvSpPr>
          <p:spPr>
            <a:xfrm>
              <a:off x="9122" y="2529"/>
              <a:ext cx="7130"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2.5</a:t>
              </a:r>
              <a:r>
                <a:rPr lang="zh-CN" altLang="en-US" sz="2000" b="1" dirty="0">
                  <a:solidFill>
                    <a:schemeClr val="bg1"/>
                  </a:solidFill>
                  <a:latin typeface="微软雅黑" panose="020B0503020204020204" charset="-122"/>
                  <a:ea typeface="微软雅黑" panose="020B0503020204020204" charset="-122"/>
                </a:rPr>
                <a:t>责任追究规定</a:t>
              </a:r>
            </a:p>
          </p:txBody>
        </p:sp>
        <p:sp>
          <p:nvSpPr>
            <p:cNvPr id="1048932" name="矩形 23"/>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2" name="组合 1"/>
          <p:cNvGrpSpPr/>
          <p:nvPr/>
        </p:nvGrpSpPr>
        <p:grpSpPr>
          <a:xfrm>
            <a:off x="996950" y="1473835"/>
            <a:ext cx="10194290" cy="4043045"/>
            <a:chOff x="2746" y="1796"/>
            <a:chExt cx="13643" cy="6367"/>
          </a:xfrm>
        </p:grpSpPr>
        <p:sp>
          <p:nvSpPr>
            <p:cNvPr id="1048933" name="矩形 6"/>
            <p:cNvSpPr/>
            <p:nvPr/>
          </p:nvSpPr>
          <p:spPr>
            <a:xfrm>
              <a:off x="6232" y="1796"/>
              <a:ext cx="10157" cy="636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48934" name="矩形 8"/>
            <p:cNvSpPr/>
            <p:nvPr/>
          </p:nvSpPr>
          <p:spPr>
            <a:xfrm>
              <a:off x="2746" y="7064"/>
              <a:ext cx="3882" cy="712"/>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48935" name="文本框 9"/>
            <p:cNvSpPr txBox="1"/>
            <p:nvPr/>
          </p:nvSpPr>
          <p:spPr>
            <a:xfrm>
              <a:off x="2747" y="7064"/>
              <a:ext cx="2208" cy="725"/>
            </a:xfrm>
            <a:prstGeom prst="rect">
              <a:avLst/>
            </a:prstGeom>
            <a:noFill/>
          </p:spPr>
          <p:txBody>
            <a:bodyPr wrap="square" rtlCol="0" anchor="t">
              <a:spAutoFit/>
            </a:bodyPr>
            <a:lstStyle/>
            <a:p>
              <a:r>
                <a:rPr lang="zh-CN" altLang="en-US" sz="2400" b="1">
                  <a:solidFill>
                    <a:srgbClr val="C00000"/>
                  </a:solidFill>
                  <a:latin typeface="微软雅黑" panose="020B0503020204020204" charset="-122"/>
                  <a:ea typeface="微软雅黑" panose="020B0503020204020204" charset="-122"/>
                  <a:sym typeface="+mn-ea"/>
                </a:rPr>
                <a:t>输入标题</a:t>
              </a:r>
            </a:p>
          </p:txBody>
        </p:sp>
      </p:grpSp>
      <p:sp>
        <p:nvSpPr>
          <p:cNvPr id="1048936" name="矩形 20"/>
          <p:cNvSpPr/>
          <p:nvPr/>
        </p:nvSpPr>
        <p:spPr>
          <a:xfrm>
            <a:off x="845185" y="1463040"/>
            <a:ext cx="3062605" cy="4055745"/>
          </a:xfrm>
          <a:prstGeom prst="rect">
            <a:avLst/>
          </a:prstGeom>
          <a:solidFill>
            <a:schemeClr val="accent2">
              <a:lumMod val="40000"/>
              <a:lumOff val="6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937" name="矩形 2"/>
          <p:cNvSpPr/>
          <p:nvPr/>
        </p:nvSpPr>
        <p:spPr>
          <a:xfrm>
            <a:off x="4018280" y="1494155"/>
            <a:ext cx="7172960" cy="3969385"/>
          </a:xfrm>
          <a:prstGeom prst="rect">
            <a:avLst/>
          </a:prstGeom>
        </p:spPr>
        <p:txBody>
          <a:bodyPr wrap="square">
            <a:spAutoFit/>
          </a:bodyPr>
          <a:lstStyle/>
          <a:p>
            <a:pPr indent="406400" algn="just">
              <a:lnSpc>
                <a:spcPct val="150000"/>
              </a:lnSpc>
              <a:spcAft>
                <a:spcPts val="0"/>
              </a:spcAft>
            </a:pPr>
            <a:r>
              <a:rPr lang="zh-CN" altLang="zh-CN" sz="2800" kern="100" dirty="0">
                <a:solidFill>
                  <a:schemeClr val="bg1"/>
                </a:solidFill>
                <a:latin typeface="思源宋体 CN Heavy" panose="02020900000000000000" pitchFamily="18" charset="-122"/>
                <a:ea typeface="思源宋体 CN Heavy" panose="02020900000000000000" pitchFamily="18" charset="-122"/>
                <a:cs typeface="Times New Roman" panose="02020603050405020304" pitchFamily="18" charset="0"/>
              </a:rPr>
              <a:t>第二十八条</a:t>
            </a:r>
            <a:r>
              <a:rPr lang="en-US" altLang="zh-CN" sz="2800" kern="100" dirty="0">
                <a:solidFill>
                  <a:schemeClr val="bg1"/>
                </a:solidFill>
                <a:latin typeface="思源宋体 CN Heavy" panose="02020900000000000000" pitchFamily="18" charset="-122"/>
                <a:ea typeface="思源宋体 CN Heavy" panose="02020900000000000000" pitchFamily="18" charset="-122"/>
                <a:cs typeface="Calibri" panose="020F0502020204030204" charset="0"/>
              </a:rPr>
              <a:t> </a:t>
            </a:r>
            <a:r>
              <a:rPr lang="zh-CN" altLang="zh-CN" sz="2800" kern="100" dirty="0">
                <a:solidFill>
                  <a:schemeClr val="bg1"/>
                </a:solidFill>
                <a:latin typeface="思源宋体 CN Heavy" panose="02020900000000000000" pitchFamily="18" charset="-122"/>
                <a:ea typeface="思源宋体 CN Heavy" panose="02020900000000000000" pitchFamily="18" charset="-122"/>
                <a:cs typeface="Times New Roman" panose="02020603050405020304" pitchFamily="18" charset="0"/>
              </a:rPr>
              <a:t>因消防安全责任不落实发生一般及以上火灾事故的，依法依规追究单位直接责任人、法定代表人、主要负责人或实际控制人的责任，对履行职责不力、失职渎职的政府及有关部门负责人和工作人员实行问责，涉嫌犯罪的，移送司法机关处理。</a:t>
            </a:r>
            <a:endParaRPr lang="zh-CN" altLang="zh-CN" sz="1600" kern="100" dirty="0">
              <a:solidFill>
                <a:schemeClr val="bg1"/>
              </a:solidFill>
              <a:latin typeface="思源宋体 CN Heavy" panose="02020900000000000000" pitchFamily="18" charset="-122"/>
              <a:ea typeface="思源宋体 CN Heavy" panose="02020900000000000000" pitchFamily="18" charset="-122"/>
              <a:cs typeface="Times New Roman" panose="02020603050405020304" pitchFamily="18" charset="0"/>
            </a:endParaRPr>
          </a:p>
        </p:txBody>
      </p:sp>
      <p:sp>
        <p:nvSpPr>
          <p:cNvPr id="1048938" name="矩形 3"/>
          <p:cNvSpPr/>
          <p:nvPr/>
        </p:nvSpPr>
        <p:spPr>
          <a:xfrm>
            <a:off x="1038225" y="1852930"/>
            <a:ext cx="2835275" cy="2306955"/>
          </a:xfrm>
          <a:prstGeom prst="rect">
            <a:avLst/>
          </a:prstGeom>
        </p:spPr>
        <p:txBody>
          <a:bodyPr wrap="square">
            <a:spAutoFit/>
          </a:bodyPr>
          <a:lstStyle/>
          <a:p>
            <a:pPr indent="408305" algn="l">
              <a:lnSpc>
                <a:spcPct val="150000"/>
              </a:lnSpc>
              <a:spcAft>
                <a:spcPts val="0"/>
              </a:spcAft>
            </a:pPr>
            <a:r>
              <a:rPr lang="zh-CN" altLang="zh-CN" sz="2400" b="1" kern="100" dirty="0">
                <a:latin typeface="阿里巴巴普惠体 M" panose="00020600040101010101" pitchFamily="18" charset="-122"/>
                <a:ea typeface="阿里巴巴普惠体 M" panose="00020600040101010101" pitchFamily="18" charset="-122"/>
                <a:cs typeface="阿里巴巴普惠体 M" panose="00020600040101010101" pitchFamily="18" charset="-122"/>
              </a:rPr>
              <a:t>《</a:t>
            </a:r>
            <a:r>
              <a:rPr lang="zh-CN" altLang="en-US" sz="2400" b="1" dirty="0">
                <a:solidFill>
                  <a:srgbClr val="FF0000"/>
                </a:solidFill>
                <a:effectLst>
                  <a:outerShdw blurRad="38100" dist="38100" dir="2700000">
                    <a:srgbClr val="C0C0C0"/>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消防安全责任制实施办法</a:t>
            </a:r>
            <a:r>
              <a:rPr lang="zh-CN" altLang="zh-CN" sz="2400" b="1" kern="100" dirty="0">
                <a:latin typeface="阿里巴巴普惠体 M" panose="00020600040101010101" pitchFamily="18" charset="-122"/>
                <a:ea typeface="阿里巴巴普惠体 M" panose="00020600040101010101" pitchFamily="18" charset="-122"/>
                <a:cs typeface="阿里巴巴普惠体 M" panose="00020600040101010101" pitchFamily="18" charset="-122"/>
              </a:rPr>
              <a:t>》的第二十八条也明确了相关责任追究——</a:t>
            </a:r>
            <a:endParaRPr lang="zh-CN" altLang="zh-CN" sz="1400" kern="100" dirty="0">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221"/>
                                        </p:tgtEl>
                                        <p:attrNameLst>
                                          <p:attrName>style.visibility</p:attrName>
                                        </p:attrNameLst>
                                      </p:cBhvr>
                                      <p:to>
                                        <p:strVal val="visible"/>
                                      </p:to>
                                    </p:set>
                                    <p:anim calcmode="lin" valueType="num">
                                      <p:cBhvr>
                                        <p:cTn id="7" dur="1000" fill="hold"/>
                                        <p:tgtEl>
                                          <p:spTgt spid="221"/>
                                        </p:tgtEl>
                                        <p:attrNameLst>
                                          <p:attrName>ppt_x</p:attrName>
                                        </p:attrNameLst>
                                      </p:cBhvr>
                                      <p:tavLst>
                                        <p:tav tm="0">
                                          <p:val>
                                            <p:strVal val="#ppt_x-.2"/>
                                          </p:val>
                                        </p:tav>
                                        <p:tav tm="100000">
                                          <p:val>
                                            <p:strVal val="#ppt_x"/>
                                          </p:val>
                                        </p:tav>
                                      </p:tavLst>
                                    </p:anim>
                                    <p:anim calcmode="lin" valueType="num">
                                      <p:cBhvr>
                                        <p:cTn id="8" dur="1000" fill="hold"/>
                                        <p:tgtEl>
                                          <p:spTgt spid="221"/>
                                        </p:tgtEl>
                                        <p:attrNameLst>
                                          <p:attrName>ppt_y</p:attrName>
                                        </p:attrNameLst>
                                      </p:cBhvr>
                                      <p:tavLst>
                                        <p:tav tm="0">
                                          <p:val>
                                            <p:strVal val="#ppt_y"/>
                                          </p:val>
                                        </p:tav>
                                        <p:tav tm="100000">
                                          <p:val>
                                            <p:strVal val="#ppt_y"/>
                                          </p:val>
                                        </p:tav>
                                      </p:tavLst>
                                    </p:anim>
                                    <p:animEffect transition="in" filter="wipe(right)" prLst="gradientSize: 0.1">
                                      <p:cBhvr>
                                        <p:cTn id="9" dur="1000"/>
                                        <p:tgtEl>
                                          <p:spTgt spid="221"/>
                                        </p:tgtEl>
                                      </p:cBhvr>
                                    </p:animEffect>
                                  </p:childTnLst>
                                </p:cTn>
                              </p:par>
                              <p:par>
                                <p:cTn id="10" presetID="42" presetClass="entr" presetSubtype="0" fill="hold" nodeType="withEffect">
                                  <p:stCondLst>
                                    <p:cond delay="0"/>
                                  </p:stCondLst>
                                  <p:childTnLst>
                                    <p:set>
                                      <p:cBhvr>
                                        <p:cTn id="11" dur="1" fill="hold">
                                          <p:stCondLst>
                                            <p:cond delay="0"/>
                                          </p:stCondLst>
                                        </p:cTn>
                                        <p:tgtEl>
                                          <p:spTgt spid="222"/>
                                        </p:tgtEl>
                                        <p:attrNameLst>
                                          <p:attrName>style.visibility</p:attrName>
                                        </p:attrNameLst>
                                      </p:cBhvr>
                                      <p:to>
                                        <p:strVal val="visible"/>
                                      </p:to>
                                    </p:set>
                                    <p:animEffect transition="in" filter="fade">
                                      <p:cBhvr>
                                        <p:cTn id="12" dur="1000"/>
                                        <p:tgtEl>
                                          <p:spTgt spid="222"/>
                                        </p:tgtEl>
                                      </p:cBhvr>
                                    </p:animEffect>
                                    <p:anim calcmode="lin" valueType="num">
                                      <p:cBhvr>
                                        <p:cTn id="13" dur="1000" fill="hold"/>
                                        <p:tgtEl>
                                          <p:spTgt spid="222"/>
                                        </p:tgtEl>
                                        <p:attrNameLst>
                                          <p:attrName>ppt_x</p:attrName>
                                        </p:attrNameLst>
                                      </p:cBhvr>
                                      <p:tavLst>
                                        <p:tav tm="0">
                                          <p:val>
                                            <p:strVal val="#ppt_x"/>
                                          </p:val>
                                        </p:tav>
                                        <p:tav tm="100000">
                                          <p:val>
                                            <p:strVal val="#ppt_x"/>
                                          </p:val>
                                        </p:tav>
                                      </p:tavLst>
                                    </p:anim>
                                    <p:anim calcmode="lin" valueType="num">
                                      <p:cBhvr>
                                        <p:cTn id="14" dur="1000" fill="hold"/>
                                        <p:tgtEl>
                                          <p:spTgt spid="2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6" name="组合 15"/>
          <p:cNvGrpSpPr/>
          <p:nvPr/>
        </p:nvGrpSpPr>
        <p:grpSpPr>
          <a:xfrm>
            <a:off x="297180" y="184785"/>
            <a:ext cx="5139690" cy="408305"/>
            <a:chOff x="8158" y="2529"/>
            <a:chExt cx="8094" cy="643"/>
          </a:xfrm>
        </p:grpSpPr>
        <p:sp>
          <p:nvSpPr>
            <p:cNvPr id="1048941" name="矩形 16"/>
            <p:cNvSpPr/>
            <p:nvPr/>
          </p:nvSpPr>
          <p:spPr>
            <a:xfrm>
              <a:off x="8956" y="2565"/>
              <a:ext cx="5568"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942" name="文本框 17"/>
            <p:cNvSpPr txBox="1"/>
            <p:nvPr/>
          </p:nvSpPr>
          <p:spPr>
            <a:xfrm>
              <a:off x="9122" y="2529"/>
              <a:ext cx="7130"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2.6</a:t>
              </a:r>
              <a:r>
                <a:rPr lang="zh-CN" altLang="zh-CN" sz="2000" b="1" dirty="0">
                  <a:solidFill>
                    <a:schemeClr val="bg1"/>
                  </a:solidFill>
                  <a:latin typeface="微软雅黑" panose="020B0503020204020204" charset="-122"/>
                  <a:ea typeface="微软雅黑" panose="020B0503020204020204" charset="-122"/>
                </a:rPr>
                <a:t>消防处罚</a:t>
              </a:r>
            </a:p>
          </p:txBody>
        </p:sp>
        <p:sp>
          <p:nvSpPr>
            <p:cNvPr id="1048943" name="矩形 23"/>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7" name="组合 1"/>
          <p:cNvGrpSpPr/>
          <p:nvPr/>
        </p:nvGrpSpPr>
        <p:grpSpPr>
          <a:xfrm>
            <a:off x="898689" y="1014095"/>
            <a:ext cx="10666929" cy="4502785"/>
            <a:chOff x="2747" y="1796"/>
            <a:chExt cx="13357" cy="6367"/>
          </a:xfrm>
        </p:grpSpPr>
        <p:sp>
          <p:nvSpPr>
            <p:cNvPr id="1048944" name="矩形 6"/>
            <p:cNvSpPr/>
            <p:nvPr/>
          </p:nvSpPr>
          <p:spPr>
            <a:xfrm>
              <a:off x="6343" y="1796"/>
              <a:ext cx="9761" cy="636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48945" name="文本框 9"/>
            <p:cNvSpPr txBox="1"/>
            <p:nvPr/>
          </p:nvSpPr>
          <p:spPr>
            <a:xfrm>
              <a:off x="2747" y="7064"/>
              <a:ext cx="2208" cy="651"/>
            </a:xfrm>
            <a:prstGeom prst="rect">
              <a:avLst/>
            </a:prstGeom>
            <a:noFill/>
          </p:spPr>
          <p:txBody>
            <a:bodyPr wrap="square" rtlCol="0" anchor="t">
              <a:spAutoFit/>
            </a:bodyPr>
            <a:lstStyle/>
            <a:p>
              <a:r>
                <a:rPr lang="zh-CN" altLang="en-US" sz="2400" b="1">
                  <a:solidFill>
                    <a:srgbClr val="C00000"/>
                  </a:solidFill>
                  <a:latin typeface="微软雅黑" panose="020B0503020204020204" charset="-122"/>
                  <a:ea typeface="微软雅黑" panose="020B0503020204020204" charset="-122"/>
                  <a:sym typeface="+mn-ea"/>
                </a:rPr>
                <a:t>输入标题</a:t>
              </a:r>
            </a:p>
          </p:txBody>
        </p:sp>
      </p:grpSp>
      <p:sp>
        <p:nvSpPr>
          <p:cNvPr id="1048946" name="矩形 20"/>
          <p:cNvSpPr/>
          <p:nvPr/>
        </p:nvSpPr>
        <p:spPr>
          <a:xfrm>
            <a:off x="803910" y="1014730"/>
            <a:ext cx="2963545" cy="4504055"/>
          </a:xfrm>
          <a:prstGeom prst="rect">
            <a:avLst/>
          </a:prstGeom>
          <a:solidFill>
            <a:schemeClr val="accent2">
              <a:lumMod val="40000"/>
              <a:lumOff val="6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947" name="矩形 2"/>
          <p:cNvSpPr/>
          <p:nvPr/>
        </p:nvSpPr>
        <p:spPr>
          <a:xfrm>
            <a:off x="4008120" y="1498600"/>
            <a:ext cx="7314565" cy="3952240"/>
          </a:xfrm>
          <a:prstGeom prst="rect">
            <a:avLst/>
          </a:prstGeom>
        </p:spPr>
        <p:txBody>
          <a:bodyPr wrap="square">
            <a:spAutoFit/>
          </a:bodyPr>
          <a:lstStyle/>
          <a:p>
            <a:pPr algn="just">
              <a:lnSpc>
                <a:spcPct val="150000"/>
              </a:lnSpc>
              <a:spcAft>
                <a:spcPts val="0"/>
              </a:spcAft>
            </a:pPr>
            <a:r>
              <a:rPr altLang="zh-CN" sz="2200" kern="100" dirty="0">
                <a:solidFill>
                  <a:schemeClr val="bg1"/>
                </a:solidFill>
                <a:latin typeface="思源宋体 CN Heavy" panose="02020900000000000000" pitchFamily="18" charset="-122"/>
                <a:ea typeface="思源宋体 CN Heavy" panose="02020900000000000000" pitchFamily="18" charset="-122"/>
              </a:rPr>
              <a:t>（一）消防设施、器材或者消防安全标志的配置、设置不符合国家标准、行业标准，或者未保持完好有效的； </a:t>
            </a:r>
          </a:p>
          <a:p>
            <a:pPr algn="just">
              <a:lnSpc>
                <a:spcPct val="150000"/>
              </a:lnSpc>
              <a:spcAft>
                <a:spcPts val="0"/>
              </a:spcAft>
            </a:pPr>
            <a:r>
              <a:rPr altLang="zh-CN" sz="2200" kern="100" dirty="0">
                <a:solidFill>
                  <a:schemeClr val="bg1"/>
                </a:solidFill>
                <a:latin typeface="思源宋体 CN Heavy" panose="02020900000000000000" pitchFamily="18" charset="-122"/>
                <a:ea typeface="思源宋体 CN Heavy" panose="02020900000000000000" pitchFamily="18" charset="-122"/>
              </a:rPr>
              <a:t>（二）损坏、挪用或者擅自拆除、停用消防设施、器材的； </a:t>
            </a:r>
          </a:p>
          <a:p>
            <a:pPr algn="just">
              <a:lnSpc>
                <a:spcPct val="150000"/>
              </a:lnSpc>
              <a:spcAft>
                <a:spcPts val="0"/>
              </a:spcAft>
            </a:pPr>
            <a:r>
              <a:rPr altLang="zh-CN" sz="2200" kern="100" dirty="0">
                <a:solidFill>
                  <a:schemeClr val="bg1"/>
                </a:solidFill>
                <a:latin typeface="思源宋体 CN Heavy" panose="02020900000000000000" pitchFamily="18" charset="-122"/>
                <a:ea typeface="思源宋体 CN Heavy" panose="02020900000000000000" pitchFamily="18" charset="-122"/>
              </a:rPr>
              <a:t>（三）占用、堵塞、封闭疏散通道、安全出口或者有其他妨碍安全疏散行为的； </a:t>
            </a:r>
          </a:p>
          <a:p>
            <a:pPr algn="just">
              <a:lnSpc>
                <a:spcPct val="150000"/>
              </a:lnSpc>
              <a:spcAft>
                <a:spcPts val="0"/>
              </a:spcAft>
            </a:pPr>
            <a:r>
              <a:rPr altLang="zh-CN" sz="2200" kern="100" dirty="0">
                <a:solidFill>
                  <a:schemeClr val="bg1"/>
                </a:solidFill>
                <a:latin typeface="思源宋体 CN Heavy" panose="02020900000000000000" pitchFamily="18" charset="-122"/>
                <a:ea typeface="思源宋体 CN Heavy" panose="02020900000000000000" pitchFamily="18" charset="-122"/>
              </a:rPr>
              <a:t>（四）埋压、圈占、遮挡消火栓或者占用防火间距的；</a:t>
            </a:r>
          </a:p>
          <a:p>
            <a:pPr algn="just">
              <a:lnSpc>
                <a:spcPct val="150000"/>
              </a:lnSpc>
              <a:spcAft>
                <a:spcPts val="0"/>
              </a:spcAft>
            </a:pPr>
            <a:r>
              <a:rPr altLang="zh-CN" sz="2200" kern="100" dirty="0">
                <a:solidFill>
                  <a:schemeClr val="bg1"/>
                </a:solidFill>
                <a:latin typeface="思源宋体 CN Heavy" panose="02020900000000000000" pitchFamily="18" charset="-122"/>
                <a:ea typeface="思源宋体 CN Heavy" panose="02020900000000000000" pitchFamily="18" charset="-122"/>
              </a:rPr>
              <a:t>（五）占用、堵塞、封闭消防车通道，妨碍消防车通行的；</a:t>
            </a:r>
          </a:p>
          <a:p>
            <a:pPr algn="just">
              <a:lnSpc>
                <a:spcPct val="150000"/>
              </a:lnSpc>
              <a:spcAft>
                <a:spcPts val="0"/>
              </a:spcAft>
            </a:pPr>
            <a:endParaRPr altLang="zh-CN" sz="2200" kern="100" dirty="0">
              <a:solidFill>
                <a:schemeClr val="bg1"/>
              </a:solidFill>
              <a:latin typeface="思源宋体 CN Heavy" panose="02020900000000000000" pitchFamily="18" charset="-122"/>
              <a:ea typeface="思源宋体 CN Heavy" panose="02020900000000000000" pitchFamily="18" charset="-122"/>
            </a:endParaRPr>
          </a:p>
        </p:txBody>
      </p:sp>
      <p:sp>
        <p:nvSpPr>
          <p:cNvPr id="1048948" name="矩形 3"/>
          <p:cNvSpPr/>
          <p:nvPr/>
        </p:nvSpPr>
        <p:spPr>
          <a:xfrm>
            <a:off x="800903" y="1086167"/>
            <a:ext cx="2837815" cy="4358640"/>
          </a:xfrm>
          <a:prstGeom prst="rect">
            <a:avLst/>
          </a:prstGeom>
        </p:spPr>
        <p:txBody>
          <a:bodyPr wrap="square">
            <a:spAutoFit/>
          </a:bodyPr>
          <a:lstStyle/>
          <a:p>
            <a:pPr indent="408305" algn="just">
              <a:lnSpc>
                <a:spcPct val="150000"/>
              </a:lnSpc>
              <a:spcAft>
                <a:spcPts val="0"/>
              </a:spcAft>
            </a:pPr>
            <a:r>
              <a:rPr lang="zh-CN" altLang="zh-CN" sz="2400" b="1" kern="100" dirty="0">
                <a:latin typeface="阿里巴巴普惠体 B" panose="00020600040101010101" pitchFamily="18" charset="-122"/>
                <a:ea typeface="阿里巴巴普惠体 B" panose="00020600040101010101" pitchFamily="18" charset="-122"/>
                <a:cs typeface="阿里巴巴普惠体 B" panose="00020600040101010101" pitchFamily="18" charset="-122"/>
              </a:rPr>
              <a:t>《消防法》六十条规定，有下列行为之一的，责令改正，对单位处五千元以上五万元以下罚款。对个人处</a:t>
            </a:r>
            <a:r>
              <a:rPr lang="en-US" altLang="zh-CN" sz="2400" b="1" kern="100" dirty="0">
                <a:latin typeface="阿里巴巴普惠体 B" panose="00020600040101010101" pitchFamily="18" charset="-122"/>
                <a:ea typeface="阿里巴巴普惠体 B" panose="00020600040101010101" pitchFamily="18" charset="-122"/>
                <a:cs typeface="阿里巴巴普惠体 B" panose="00020600040101010101" pitchFamily="18" charset="-122"/>
              </a:rPr>
              <a:t>500</a:t>
            </a:r>
            <a:r>
              <a:rPr lang="zh-CN" altLang="en-US" sz="2400" b="1" kern="100" dirty="0">
                <a:latin typeface="阿里巴巴普惠体 B" panose="00020600040101010101" pitchFamily="18" charset="-122"/>
                <a:ea typeface="阿里巴巴普惠体 B" panose="00020600040101010101" pitchFamily="18" charset="-122"/>
                <a:cs typeface="阿里巴巴普惠体 B" panose="00020600040101010101" pitchFamily="18" charset="-122"/>
              </a:rPr>
              <a:t>元以下或警告处罚。</a:t>
            </a:r>
            <a:endParaRPr lang="zh-CN" altLang="zh-CN" sz="2400" b="1" kern="100" dirty="0">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a:p>
            <a:pPr indent="408305" algn="just">
              <a:lnSpc>
                <a:spcPct val="150000"/>
              </a:lnSpc>
              <a:spcAft>
                <a:spcPts val="0"/>
              </a:spcAft>
            </a:pPr>
            <a:endParaRPr lang="zh-CN" altLang="zh-CN" sz="2400" b="1" kern="100" dirty="0">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226"/>
                                        </p:tgtEl>
                                        <p:attrNameLst>
                                          <p:attrName>style.visibility</p:attrName>
                                        </p:attrNameLst>
                                      </p:cBhvr>
                                      <p:to>
                                        <p:strVal val="visible"/>
                                      </p:to>
                                    </p:set>
                                    <p:anim calcmode="lin" valueType="num">
                                      <p:cBhvr>
                                        <p:cTn id="7" dur="1000" fill="hold"/>
                                        <p:tgtEl>
                                          <p:spTgt spid="226"/>
                                        </p:tgtEl>
                                        <p:attrNameLst>
                                          <p:attrName>ppt_x</p:attrName>
                                        </p:attrNameLst>
                                      </p:cBhvr>
                                      <p:tavLst>
                                        <p:tav tm="0">
                                          <p:val>
                                            <p:strVal val="#ppt_x-.2"/>
                                          </p:val>
                                        </p:tav>
                                        <p:tav tm="100000">
                                          <p:val>
                                            <p:strVal val="#ppt_x"/>
                                          </p:val>
                                        </p:tav>
                                      </p:tavLst>
                                    </p:anim>
                                    <p:anim calcmode="lin" valueType="num">
                                      <p:cBhvr>
                                        <p:cTn id="8" dur="1000" fill="hold"/>
                                        <p:tgtEl>
                                          <p:spTgt spid="2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226"/>
                                        </p:tgtEl>
                                      </p:cBhvr>
                                    </p:animEffect>
                                  </p:childTnLst>
                                </p:cTn>
                              </p:par>
                              <p:par>
                                <p:cTn id="10" presetID="42" presetClass="entr" presetSubtype="0" fill="hold" nodeType="withEffect">
                                  <p:stCondLst>
                                    <p:cond delay="0"/>
                                  </p:stCondLst>
                                  <p:childTnLst>
                                    <p:set>
                                      <p:cBhvr>
                                        <p:cTn id="11" dur="1" fill="hold">
                                          <p:stCondLst>
                                            <p:cond delay="0"/>
                                          </p:stCondLst>
                                        </p:cTn>
                                        <p:tgtEl>
                                          <p:spTgt spid="227"/>
                                        </p:tgtEl>
                                        <p:attrNameLst>
                                          <p:attrName>style.visibility</p:attrName>
                                        </p:attrNameLst>
                                      </p:cBhvr>
                                      <p:to>
                                        <p:strVal val="visible"/>
                                      </p:to>
                                    </p:set>
                                    <p:animEffect transition="in" filter="fade">
                                      <p:cBhvr>
                                        <p:cTn id="12" dur="1000"/>
                                        <p:tgtEl>
                                          <p:spTgt spid="227"/>
                                        </p:tgtEl>
                                      </p:cBhvr>
                                    </p:animEffect>
                                    <p:anim calcmode="lin" valueType="num">
                                      <p:cBhvr>
                                        <p:cTn id="13" dur="1000" fill="hold"/>
                                        <p:tgtEl>
                                          <p:spTgt spid="227"/>
                                        </p:tgtEl>
                                        <p:attrNameLst>
                                          <p:attrName>ppt_x</p:attrName>
                                        </p:attrNameLst>
                                      </p:cBhvr>
                                      <p:tavLst>
                                        <p:tav tm="0">
                                          <p:val>
                                            <p:strVal val="#ppt_x"/>
                                          </p:val>
                                        </p:tav>
                                        <p:tav tm="100000">
                                          <p:val>
                                            <p:strVal val="#ppt_x"/>
                                          </p:val>
                                        </p:tav>
                                      </p:tavLst>
                                    </p:anim>
                                    <p:anim calcmode="lin" valueType="num">
                                      <p:cBhvr>
                                        <p:cTn id="14" dur="1000" fill="hold"/>
                                        <p:tgtEl>
                                          <p:spTgt spid="2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 name="组合 1"/>
          <p:cNvGrpSpPr/>
          <p:nvPr/>
        </p:nvGrpSpPr>
        <p:grpSpPr>
          <a:xfrm>
            <a:off x="-18415" y="1918970"/>
            <a:ext cx="3837940" cy="2905125"/>
            <a:chOff x="-29" y="3022"/>
            <a:chExt cx="6044" cy="4575"/>
          </a:xfrm>
        </p:grpSpPr>
        <p:sp>
          <p:nvSpPr>
            <p:cNvPr id="1048684" name="矩形 3"/>
            <p:cNvSpPr/>
            <p:nvPr/>
          </p:nvSpPr>
          <p:spPr>
            <a:xfrm>
              <a:off x="-29" y="3022"/>
              <a:ext cx="6044" cy="45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685" name="文本框 6"/>
            <p:cNvSpPr txBox="1"/>
            <p:nvPr/>
          </p:nvSpPr>
          <p:spPr>
            <a:xfrm>
              <a:off x="4063" y="3783"/>
              <a:ext cx="840" cy="2985"/>
            </a:xfrm>
            <a:prstGeom prst="rect">
              <a:avLst/>
            </a:prstGeom>
            <a:noFill/>
          </p:spPr>
          <p:txBody>
            <a:bodyPr wrap="square" rtlCol="0">
              <a:spAutoFit/>
            </a:bodyPr>
            <a:lstStyle/>
            <a:p>
              <a:r>
                <a:rPr lang="zh-CN" altLang="en-US" sz="6000" dirty="0">
                  <a:solidFill>
                    <a:schemeClr val="bg1"/>
                  </a:solidFill>
                  <a:latin typeface="思源黑体 CN Bold" panose="020B0800000000000000" pitchFamily="34" charset="-122"/>
                  <a:ea typeface="思源黑体 CN Bold" panose="020B0800000000000000" pitchFamily="34" charset="-122"/>
                </a:rPr>
                <a:t>目录</a:t>
              </a:r>
            </a:p>
          </p:txBody>
        </p:sp>
      </p:grpSp>
      <p:grpSp>
        <p:nvGrpSpPr>
          <p:cNvPr id="95" name="组合 21"/>
          <p:cNvGrpSpPr/>
          <p:nvPr>
            <p:custDataLst>
              <p:tags r:id="rId1"/>
            </p:custDataLst>
          </p:nvPr>
        </p:nvGrpSpPr>
        <p:grpSpPr>
          <a:xfrm>
            <a:off x="4836564" y="1917065"/>
            <a:ext cx="6214745" cy="546100"/>
            <a:chOff x="7813" y="2550"/>
            <a:chExt cx="9787" cy="860"/>
          </a:xfrm>
        </p:grpSpPr>
        <p:sp>
          <p:nvSpPr>
            <p:cNvPr id="1048686" name="矩形 7"/>
            <p:cNvSpPr/>
            <p:nvPr>
              <p:custDataLst>
                <p:tags r:id="rId14"/>
              </p:custDataLst>
            </p:nvPr>
          </p:nvSpPr>
          <p:spPr>
            <a:xfrm>
              <a:off x="8956" y="2550"/>
              <a:ext cx="8644" cy="81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宋体 CN Heavy" panose="02020900000000000000" pitchFamily="18" charset="-122"/>
                <a:ea typeface="思源宋体 CN Heavy" panose="02020900000000000000" pitchFamily="18" charset="-122"/>
              </a:endParaRPr>
            </a:p>
          </p:txBody>
        </p:sp>
        <p:sp>
          <p:nvSpPr>
            <p:cNvPr id="1048687" name="文本框 17"/>
            <p:cNvSpPr txBox="1"/>
            <p:nvPr>
              <p:custDataLst>
                <p:tags r:id="rId15"/>
              </p:custDataLst>
            </p:nvPr>
          </p:nvSpPr>
          <p:spPr>
            <a:xfrm>
              <a:off x="8956" y="2588"/>
              <a:ext cx="8644" cy="822"/>
            </a:xfrm>
            <a:prstGeom prst="rect">
              <a:avLst/>
            </a:prstGeom>
            <a:noFill/>
          </p:spPr>
          <p:txBody>
            <a:bodyPr wrap="square" rtlCol="0">
              <a:spAutoFit/>
            </a:bodyPr>
            <a:lstStyle/>
            <a:p>
              <a:r>
                <a:rPr lang="zh-CN" altLang="en-US" sz="2800" b="1" dirty="0">
                  <a:solidFill>
                    <a:schemeClr val="bg1"/>
                  </a:solidFill>
                  <a:latin typeface="思源宋体 CN Heavy" panose="02020900000000000000" pitchFamily="18" charset="-122"/>
                  <a:ea typeface="思源宋体 CN Heavy" panose="02020900000000000000" pitchFamily="18" charset="-122"/>
                </a:rPr>
                <a:t>第一章：</a:t>
              </a:r>
              <a:r>
                <a:rPr lang="zh-CN" altLang="zh-CN" b="1" dirty="0">
                  <a:solidFill>
                    <a:schemeClr val="bg1"/>
                  </a:solidFill>
                  <a:latin typeface="思源宋体 CN Heavy" panose="02020900000000000000" pitchFamily="18" charset="-122"/>
                  <a:ea typeface="思源宋体 CN Heavy" panose="02020900000000000000" pitchFamily="18" charset="-122"/>
                </a:rPr>
                <a:t>学校火灾案例回顾与学校火灾特点</a:t>
              </a:r>
              <a:endParaRPr lang="zh-CN" altLang="en-US" sz="2800" b="1" dirty="0">
                <a:solidFill>
                  <a:schemeClr val="bg1"/>
                </a:solidFill>
                <a:latin typeface="思源宋体 CN Heavy" panose="02020900000000000000" pitchFamily="18" charset="-122"/>
                <a:ea typeface="思源宋体 CN Heavy" panose="02020900000000000000" pitchFamily="18" charset="-122"/>
              </a:endParaRPr>
            </a:p>
          </p:txBody>
        </p:sp>
        <p:sp>
          <p:nvSpPr>
            <p:cNvPr id="1048688" name="矩形 16"/>
            <p:cNvSpPr/>
            <p:nvPr>
              <p:custDataLst>
                <p:tags r:id="rId16"/>
              </p:custDataLst>
            </p:nvPr>
          </p:nvSpPr>
          <p:spPr>
            <a:xfrm>
              <a:off x="7813" y="2550"/>
              <a:ext cx="855" cy="8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宋体 CN Heavy" panose="02020900000000000000" pitchFamily="18" charset="-122"/>
                <a:ea typeface="思源宋体 CN Heavy" panose="02020900000000000000" pitchFamily="18" charset="-122"/>
              </a:endParaRPr>
            </a:p>
          </p:txBody>
        </p:sp>
      </p:grpSp>
      <p:grpSp>
        <p:nvGrpSpPr>
          <p:cNvPr id="96" name="组合 22"/>
          <p:cNvGrpSpPr/>
          <p:nvPr>
            <p:custDataLst>
              <p:tags r:id="rId2"/>
            </p:custDataLst>
          </p:nvPr>
        </p:nvGrpSpPr>
        <p:grpSpPr>
          <a:xfrm>
            <a:off x="4836564" y="2757805"/>
            <a:ext cx="6214745" cy="521970"/>
            <a:chOff x="7813" y="4117"/>
            <a:chExt cx="9787" cy="822"/>
          </a:xfrm>
        </p:grpSpPr>
        <p:sp>
          <p:nvSpPr>
            <p:cNvPr id="1048689" name="矩形 10"/>
            <p:cNvSpPr/>
            <p:nvPr>
              <p:custDataLst>
                <p:tags r:id="rId11"/>
              </p:custDataLst>
            </p:nvPr>
          </p:nvSpPr>
          <p:spPr>
            <a:xfrm>
              <a:off x="8956" y="4117"/>
              <a:ext cx="8644" cy="81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宋体 CN Heavy" panose="02020900000000000000" pitchFamily="18" charset="-122"/>
                <a:ea typeface="思源宋体 CN Heavy" panose="02020900000000000000" pitchFamily="18" charset="-122"/>
              </a:endParaRPr>
            </a:p>
          </p:txBody>
        </p:sp>
        <p:sp>
          <p:nvSpPr>
            <p:cNvPr id="1048690" name="文本框 13"/>
            <p:cNvSpPr txBox="1"/>
            <p:nvPr>
              <p:custDataLst>
                <p:tags r:id="rId12"/>
              </p:custDataLst>
            </p:nvPr>
          </p:nvSpPr>
          <p:spPr>
            <a:xfrm>
              <a:off x="8973" y="4117"/>
              <a:ext cx="8355" cy="822"/>
            </a:xfrm>
            <a:prstGeom prst="rect">
              <a:avLst/>
            </a:prstGeom>
            <a:noFill/>
          </p:spPr>
          <p:txBody>
            <a:bodyPr wrap="square" rtlCol="0">
              <a:spAutoFit/>
            </a:bodyPr>
            <a:lstStyle/>
            <a:p>
              <a:r>
                <a:rPr lang="zh-CN" altLang="en-US" sz="2800" b="1" dirty="0">
                  <a:solidFill>
                    <a:schemeClr val="bg1"/>
                  </a:solidFill>
                  <a:latin typeface="思源宋体 CN Heavy" panose="02020900000000000000" pitchFamily="18" charset="-122"/>
                  <a:ea typeface="思源宋体 CN Heavy" panose="02020900000000000000" pitchFamily="18" charset="-122"/>
                </a:rPr>
                <a:t>第二章：</a:t>
              </a:r>
              <a:r>
                <a:rPr lang="zh-CN" altLang="zh-CN" b="1" dirty="0">
                  <a:solidFill>
                    <a:schemeClr val="bg1"/>
                  </a:solidFill>
                  <a:latin typeface="思源宋体 CN Heavy" panose="02020900000000000000" pitchFamily="18" charset="-122"/>
                  <a:ea typeface="思源宋体 CN Heavy" panose="02020900000000000000" pitchFamily="18" charset="-122"/>
                </a:rPr>
                <a:t>学校消防安全管理职责及法律责任</a:t>
              </a:r>
              <a:endParaRPr lang="zh-CN" altLang="en-US" sz="2800" b="1" dirty="0">
                <a:solidFill>
                  <a:schemeClr val="bg1"/>
                </a:solidFill>
                <a:latin typeface="思源宋体 CN Heavy" panose="02020900000000000000" pitchFamily="18" charset="-122"/>
                <a:ea typeface="思源宋体 CN Heavy" panose="02020900000000000000" pitchFamily="18" charset="-122"/>
              </a:endParaRPr>
            </a:p>
          </p:txBody>
        </p:sp>
        <p:sp>
          <p:nvSpPr>
            <p:cNvPr id="1048691" name="矩形 18"/>
            <p:cNvSpPr/>
            <p:nvPr>
              <p:custDataLst>
                <p:tags r:id="rId13"/>
              </p:custDataLst>
            </p:nvPr>
          </p:nvSpPr>
          <p:spPr>
            <a:xfrm>
              <a:off x="7813" y="4117"/>
              <a:ext cx="855" cy="8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宋体 CN Heavy" panose="02020900000000000000" pitchFamily="18" charset="-122"/>
                <a:ea typeface="思源宋体 CN Heavy" panose="02020900000000000000" pitchFamily="18" charset="-122"/>
              </a:endParaRPr>
            </a:p>
          </p:txBody>
        </p:sp>
      </p:grpSp>
      <p:grpSp>
        <p:nvGrpSpPr>
          <p:cNvPr id="97" name="组合 23"/>
          <p:cNvGrpSpPr/>
          <p:nvPr>
            <p:custDataLst>
              <p:tags r:id="rId3"/>
            </p:custDataLst>
          </p:nvPr>
        </p:nvGrpSpPr>
        <p:grpSpPr>
          <a:xfrm>
            <a:off x="4836564" y="3531235"/>
            <a:ext cx="6303645" cy="524510"/>
            <a:chOff x="7813" y="5609"/>
            <a:chExt cx="9927" cy="826"/>
          </a:xfrm>
        </p:grpSpPr>
        <p:sp>
          <p:nvSpPr>
            <p:cNvPr id="1048692" name="矩形 11"/>
            <p:cNvSpPr/>
            <p:nvPr>
              <p:custDataLst>
                <p:tags r:id="rId8"/>
              </p:custDataLst>
            </p:nvPr>
          </p:nvSpPr>
          <p:spPr>
            <a:xfrm>
              <a:off x="8956" y="5609"/>
              <a:ext cx="8644" cy="81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宋体 CN Heavy" panose="02020900000000000000" pitchFamily="18" charset="-122"/>
                <a:ea typeface="思源宋体 CN Heavy" panose="02020900000000000000" pitchFamily="18" charset="-122"/>
              </a:endParaRPr>
            </a:p>
          </p:txBody>
        </p:sp>
        <p:sp>
          <p:nvSpPr>
            <p:cNvPr id="1048693" name="文本框 14"/>
            <p:cNvSpPr txBox="1"/>
            <p:nvPr>
              <p:custDataLst>
                <p:tags r:id="rId9"/>
              </p:custDataLst>
            </p:nvPr>
          </p:nvSpPr>
          <p:spPr>
            <a:xfrm>
              <a:off x="8973" y="5613"/>
              <a:ext cx="8767" cy="822"/>
            </a:xfrm>
            <a:prstGeom prst="rect">
              <a:avLst/>
            </a:prstGeom>
            <a:noFill/>
          </p:spPr>
          <p:txBody>
            <a:bodyPr wrap="square" rtlCol="0">
              <a:spAutoFit/>
            </a:bodyPr>
            <a:lstStyle/>
            <a:p>
              <a:r>
                <a:rPr lang="zh-CN" altLang="en-US" sz="2800" b="1" dirty="0">
                  <a:solidFill>
                    <a:schemeClr val="bg1"/>
                  </a:solidFill>
                  <a:latin typeface="思源宋体 CN Heavy" panose="02020900000000000000" pitchFamily="18" charset="-122"/>
                  <a:ea typeface="思源宋体 CN Heavy" panose="02020900000000000000" pitchFamily="18" charset="-122"/>
                </a:rPr>
                <a:t>第三章：</a:t>
              </a:r>
              <a:r>
                <a:rPr lang="zh-CN" sz="1800" b="1" dirty="0">
                  <a:solidFill>
                    <a:schemeClr val="bg1"/>
                  </a:solidFill>
                  <a:latin typeface="思源宋体 CN Heavy" panose="02020900000000000000" pitchFamily="18" charset="-122"/>
                  <a:ea typeface="思源宋体 CN Heavy" panose="02020900000000000000" pitchFamily="18" charset="-122"/>
                </a:rPr>
                <a:t>学校、幼儿园</a:t>
              </a:r>
              <a:r>
                <a:rPr lang="zh-CN" b="1" dirty="0">
                  <a:solidFill>
                    <a:schemeClr val="bg1"/>
                  </a:solidFill>
                  <a:latin typeface="思源宋体 CN Heavy" panose="02020900000000000000" pitchFamily="18" charset="-122"/>
                  <a:ea typeface="思源宋体 CN Heavy" panose="02020900000000000000" pitchFamily="18" charset="-122"/>
                </a:rPr>
                <a:t>消防安全十项规定解读</a:t>
              </a:r>
            </a:p>
          </p:txBody>
        </p:sp>
        <p:sp>
          <p:nvSpPr>
            <p:cNvPr id="1048694" name="矩形 19"/>
            <p:cNvSpPr/>
            <p:nvPr>
              <p:custDataLst>
                <p:tags r:id="rId10"/>
              </p:custDataLst>
            </p:nvPr>
          </p:nvSpPr>
          <p:spPr>
            <a:xfrm>
              <a:off x="7813" y="5618"/>
              <a:ext cx="855" cy="8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宋体 CN Heavy" panose="02020900000000000000" pitchFamily="18" charset="-122"/>
                <a:ea typeface="思源宋体 CN Heavy" panose="02020900000000000000" pitchFamily="18" charset="-122"/>
              </a:endParaRPr>
            </a:p>
          </p:txBody>
        </p:sp>
      </p:grpSp>
      <p:grpSp>
        <p:nvGrpSpPr>
          <p:cNvPr id="2" name="组合 23"/>
          <p:cNvGrpSpPr/>
          <p:nvPr>
            <p:custDataLst>
              <p:tags r:id="rId4"/>
            </p:custDataLst>
          </p:nvPr>
        </p:nvGrpSpPr>
        <p:grpSpPr>
          <a:xfrm>
            <a:off x="4836564" y="4309745"/>
            <a:ext cx="6351905" cy="537845"/>
            <a:chOff x="7813" y="5609"/>
            <a:chExt cx="10003" cy="847"/>
          </a:xfrm>
        </p:grpSpPr>
        <p:sp>
          <p:nvSpPr>
            <p:cNvPr id="3" name="矩形 11"/>
            <p:cNvSpPr/>
            <p:nvPr>
              <p:custDataLst>
                <p:tags r:id="rId5"/>
              </p:custDataLst>
            </p:nvPr>
          </p:nvSpPr>
          <p:spPr>
            <a:xfrm>
              <a:off x="8956" y="5609"/>
              <a:ext cx="8644" cy="81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宋体 CN Heavy" panose="02020900000000000000" pitchFamily="18" charset="-122"/>
                <a:ea typeface="思源宋体 CN Heavy" panose="02020900000000000000" pitchFamily="18" charset="-122"/>
              </a:endParaRPr>
            </a:p>
          </p:txBody>
        </p:sp>
        <p:sp>
          <p:nvSpPr>
            <p:cNvPr id="4" name="文本框 14"/>
            <p:cNvSpPr txBox="1"/>
            <p:nvPr>
              <p:custDataLst>
                <p:tags r:id="rId6"/>
              </p:custDataLst>
            </p:nvPr>
          </p:nvSpPr>
          <p:spPr>
            <a:xfrm>
              <a:off x="8973" y="5634"/>
              <a:ext cx="8843" cy="822"/>
            </a:xfrm>
            <a:prstGeom prst="rect">
              <a:avLst/>
            </a:prstGeom>
            <a:noFill/>
          </p:spPr>
          <p:txBody>
            <a:bodyPr wrap="square" rtlCol="0">
              <a:spAutoFit/>
            </a:bodyPr>
            <a:lstStyle/>
            <a:p>
              <a:r>
                <a:rPr lang="zh-CN" altLang="en-US" sz="2800" b="1" dirty="0">
                  <a:solidFill>
                    <a:schemeClr val="bg1"/>
                  </a:solidFill>
                  <a:latin typeface="思源宋体 CN Heavy" panose="02020900000000000000" pitchFamily="18" charset="-122"/>
                  <a:ea typeface="思源宋体 CN Heavy" panose="02020900000000000000" pitchFamily="18" charset="-122"/>
                </a:rPr>
                <a:t>第四章</a:t>
              </a:r>
              <a:r>
                <a:rPr lang="zh-CN" altLang="en-US" sz="2000" b="1" dirty="0">
                  <a:solidFill>
                    <a:schemeClr val="bg1"/>
                  </a:solidFill>
                  <a:latin typeface="思源宋体 CN Heavy" panose="02020900000000000000" pitchFamily="18" charset="-122"/>
                  <a:ea typeface="思源宋体 CN Heavy" panose="02020900000000000000" pitchFamily="18" charset="-122"/>
                </a:rPr>
                <a:t>：</a:t>
              </a:r>
              <a:r>
                <a:rPr lang="en-US" altLang="zh-CN" sz="2000" b="1" dirty="0">
                  <a:solidFill>
                    <a:schemeClr val="bg1"/>
                  </a:solidFill>
                  <a:latin typeface="思源宋体 CN Heavy" panose="02020900000000000000" pitchFamily="18" charset="-122"/>
                  <a:ea typeface="思源宋体 CN Heavy" panose="02020900000000000000" pitchFamily="18" charset="-122"/>
                </a:rPr>
                <a:t> </a:t>
              </a:r>
              <a:r>
                <a:rPr lang="zh-CN" altLang="en-US" b="1" dirty="0">
                  <a:solidFill>
                    <a:schemeClr val="bg1"/>
                  </a:solidFill>
                  <a:latin typeface="思源宋体 CN Heavy" panose="02020900000000000000" pitchFamily="18" charset="-122"/>
                  <a:ea typeface="思源宋体 CN Heavy" panose="02020900000000000000" pitchFamily="18" charset="-122"/>
                </a:rPr>
                <a:t>加强</a:t>
              </a:r>
              <a:r>
                <a:rPr lang="zh-CN" altLang="zh-CN" b="1" dirty="0">
                  <a:solidFill>
                    <a:schemeClr val="bg1"/>
                  </a:solidFill>
                  <a:latin typeface="思源宋体 CN Heavy" panose="02020900000000000000" pitchFamily="18" charset="-122"/>
                  <a:ea typeface="思源宋体 CN Heavy" panose="02020900000000000000" pitchFamily="18" charset="-122"/>
                </a:rPr>
                <a:t>学校消防安全管理几点建议</a:t>
              </a:r>
              <a:endParaRPr lang="zh-CN" altLang="en-US" sz="2000" b="1" dirty="0">
                <a:solidFill>
                  <a:schemeClr val="bg1"/>
                </a:solidFill>
                <a:latin typeface="思源宋体 CN Heavy" panose="02020900000000000000" pitchFamily="18" charset="-122"/>
                <a:ea typeface="思源宋体 CN Heavy" panose="02020900000000000000" pitchFamily="18" charset="-122"/>
              </a:endParaRPr>
            </a:p>
          </p:txBody>
        </p:sp>
        <p:sp>
          <p:nvSpPr>
            <p:cNvPr id="5" name="矩形 19"/>
            <p:cNvSpPr/>
            <p:nvPr>
              <p:custDataLst>
                <p:tags r:id="rId7"/>
              </p:custDataLst>
            </p:nvPr>
          </p:nvSpPr>
          <p:spPr>
            <a:xfrm>
              <a:off x="7813" y="5618"/>
              <a:ext cx="855" cy="8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宋体 CN Heavy" panose="02020900000000000000" pitchFamily="18" charset="-122"/>
                <a:ea typeface="思源宋体 CN Heavy" panose="02020900000000000000" pitchFamily="18"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wipe(left)">
                                      <p:cBhvr>
                                        <p:cTn id="7" dur="500"/>
                                        <p:tgtEl>
                                          <p:spTgt spid="9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5"/>
                                        </p:tgtEl>
                                        <p:attrNameLst>
                                          <p:attrName>style.visibility</p:attrName>
                                        </p:attrNameLst>
                                      </p:cBhvr>
                                      <p:to>
                                        <p:strVal val="visible"/>
                                      </p:to>
                                    </p:set>
                                    <p:animEffect transition="in" filter="fade">
                                      <p:cBhvr>
                                        <p:cTn id="11" dur="1000"/>
                                        <p:tgtEl>
                                          <p:spTgt spid="95"/>
                                        </p:tgtEl>
                                      </p:cBhvr>
                                    </p:animEffect>
                                    <p:anim calcmode="lin" valueType="num">
                                      <p:cBhvr>
                                        <p:cTn id="12" dur="1000" fill="hold"/>
                                        <p:tgtEl>
                                          <p:spTgt spid="95"/>
                                        </p:tgtEl>
                                        <p:attrNameLst>
                                          <p:attrName>ppt_x</p:attrName>
                                        </p:attrNameLst>
                                      </p:cBhvr>
                                      <p:tavLst>
                                        <p:tav tm="0">
                                          <p:val>
                                            <p:strVal val="#ppt_x"/>
                                          </p:val>
                                        </p:tav>
                                        <p:tav tm="100000">
                                          <p:val>
                                            <p:strVal val="#ppt_x"/>
                                          </p:val>
                                        </p:tav>
                                      </p:tavLst>
                                    </p:anim>
                                    <p:anim calcmode="lin" valueType="num">
                                      <p:cBhvr>
                                        <p:cTn id="13" dur="1000" fill="hold"/>
                                        <p:tgtEl>
                                          <p:spTgt spid="9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96"/>
                                        </p:tgtEl>
                                        <p:attrNameLst>
                                          <p:attrName>style.visibility</p:attrName>
                                        </p:attrNameLst>
                                      </p:cBhvr>
                                      <p:to>
                                        <p:strVal val="visible"/>
                                      </p:to>
                                    </p:set>
                                    <p:animEffect transition="in" filter="fade">
                                      <p:cBhvr>
                                        <p:cTn id="17" dur="1000"/>
                                        <p:tgtEl>
                                          <p:spTgt spid="96"/>
                                        </p:tgtEl>
                                      </p:cBhvr>
                                    </p:animEffect>
                                    <p:anim calcmode="lin" valueType="num">
                                      <p:cBhvr>
                                        <p:cTn id="18" dur="1000" fill="hold"/>
                                        <p:tgtEl>
                                          <p:spTgt spid="96"/>
                                        </p:tgtEl>
                                        <p:attrNameLst>
                                          <p:attrName>ppt_x</p:attrName>
                                        </p:attrNameLst>
                                      </p:cBhvr>
                                      <p:tavLst>
                                        <p:tav tm="0">
                                          <p:val>
                                            <p:strVal val="#ppt_x"/>
                                          </p:val>
                                        </p:tav>
                                        <p:tav tm="100000">
                                          <p:val>
                                            <p:strVal val="#ppt_x"/>
                                          </p:val>
                                        </p:tav>
                                      </p:tavLst>
                                    </p:anim>
                                    <p:anim calcmode="lin" valueType="num">
                                      <p:cBhvr>
                                        <p:cTn id="19" dur="1000" fill="hold"/>
                                        <p:tgtEl>
                                          <p:spTgt spid="96"/>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97"/>
                                        </p:tgtEl>
                                        <p:attrNameLst>
                                          <p:attrName>style.visibility</p:attrName>
                                        </p:attrNameLst>
                                      </p:cBhvr>
                                      <p:to>
                                        <p:strVal val="visible"/>
                                      </p:to>
                                    </p:set>
                                    <p:animEffect transition="in" filter="fade">
                                      <p:cBhvr>
                                        <p:cTn id="23" dur="1000"/>
                                        <p:tgtEl>
                                          <p:spTgt spid="97"/>
                                        </p:tgtEl>
                                      </p:cBhvr>
                                    </p:animEffect>
                                    <p:anim calcmode="lin" valueType="num">
                                      <p:cBhvr>
                                        <p:cTn id="24" dur="1000" fill="hold"/>
                                        <p:tgtEl>
                                          <p:spTgt spid="97"/>
                                        </p:tgtEl>
                                        <p:attrNameLst>
                                          <p:attrName>ppt_x</p:attrName>
                                        </p:attrNameLst>
                                      </p:cBhvr>
                                      <p:tavLst>
                                        <p:tav tm="0">
                                          <p:val>
                                            <p:strVal val="#ppt_x"/>
                                          </p:val>
                                        </p:tav>
                                        <p:tav tm="100000">
                                          <p:val>
                                            <p:strVal val="#ppt_x"/>
                                          </p:val>
                                        </p:tav>
                                      </p:tavLst>
                                    </p:anim>
                                    <p:anim calcmode="lin" valueType="num">
                                      <p:cBhvr>
                                        <p:cTn id="25" dur="1000" fill="hold"/>
                                        <p:tgtEl>
                                          <p:spTgt spid="97"/>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1000"/>
                                        <p:tgtEl>
                                          <p:spTgt spid="2"/>
                                        </p:tgtEl>
                                      </p:cBhvr>
                                    </p:animEffect>
                                    <p:anim calcmode="lin" valueType="num">
                                      <p:cBhvr>
                                        <p:cTn id="30" dur="1000" fill="hold"/>
                                        <p:tgtEl>
                                          <p:spTgt spid="2"/>
                                        </p:tgtEl>
                                        <p:attrNameLst>
                                          <p:attrName>ppt_x</p:attrName>
                                        </p:attrNameLst>
                                      </p:cBhvr>
                                      <p:tavLst>
                                        <p:tav tm="0">
                                          <p:val>
                                            <p:strVal val="#ppt_x"/>
                                          </p:val>
                                        </p:tav>
                                        <p:tav tm="100000">
                                          <p:val>
                                            <p:strVal val="#ppt_x"/>
                                          </p:val>
                                        </p:tav>
                                      </p:tavLst>
                                    </p:anim>
                                    <p:anim calcmode="lin" valueType="num">
                                      <p:cBhvr>
                                        <p:cTn id="3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1" name="组合 15"/>
          <p:cNvGrpSpPr/>
          <p:nvPr/>
        </p:nvGrpSpPr>
        <p:grpSpPr>
          <a:xfrm>
            <a:off x="297180" y="184785"/>
            <a:ext cx="5139690" cy="408305"/>
            <a:chOff x="8158" y="2529"/>
            <a:chExt cx="8094" cy="643"/>
          </a:xfrm>
        </p:grpSpPr>
        <p:sp>
          <p:nvSpPr>
            <p:cNvPr id="1048951" name="矩形 16"/>
            <p:cNvSpPr/>
            <p:nvPr/>
          </p:nvSpPr>
          <p:spPr>
            <a:xfrm>
              <a:off x="8956" y="2565"/>
              <a:ext cx="5568"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952" name="文本框 17"/>
            <p:cNvSpPr txBox="1"/>
            <p:nvPr/>
          </p:nvSpPr>
          <p:spPr>
            <a:xfrm>
              <a:off x="9122" y="2529"/>
              <a:ext cx="7130"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2.6</a:t>
              </a:r>
              <a:r>
                <a:rPr lang="zh-CN" altLang="zh-CN" sz="2000" b="1" dirty="0">
                  <a:solidFill>
                    <a:schemeClr val="bg1"/>
                  </a:solidFill>
                  <a:latin typeface="微软雅黑" panose="020B0503020204020204" charset="-122"/>
                  <a:ea typeface="微软雅黑" panose="020B0503020204020204" charset="-122"/>
                </a:rPr>
                <a:t>消防处罚</a:t>
              </a:r>
            </a:p>
          </p:txBody>
        </p:sp>
        <p:sp>
          <p:nvSpPr>
            <p:cNvPr id="1048953" name="矩形 23"/>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2" name="组合 1"/>
          <p:cNvGrpSpPr/>
          <p:nvPr/>
        </p:nvGrpSpPr>
        <p:grpSpPr>
          <a:xfrm>
            <a:off x="897890" y="1014095"/>
            <a:ext cx="10182860" cy="4979035"/>
            <a:chOff x="2746" y="1796"/>
            <a:chExt cx="13643" cy="6367"/>
          </a:xfrm>
        </p:grpSpPr>
        <p:sp>
          <p:nvSpPr>
            <p:cNvPr id="1048954" name="矩形 6"/>
            <p:cNvSpPr/>
            <p:nvPr/>
          </p:nvSpPr>
          <p:spPr>
            <a:xfrm>
              <a:off x="6628" y="1796"/>
              <a:ext cx="9761" cy="636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48955" name="矩形 8"/>
            <p:cNvSpPr/>
            <p:nvPr/>
          </p:nvSpPr>
          <p:spPr>
            <a:xfrm>
              <a:off x="2746" y="7064"/>
              <a:ext cx="3882" cy="712"/>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48956" name="文本框 9"/>
            <p:cNvSpPr txBox="1"/>
            <p:nvPr/>
          </p:nvSpPr>
          <p:spPr>
            <a:xfrm>
              <a:off x="2747" y="7064"/>
              <a:ext cx="2208" cy="589"/>
            </a:xfrm>
            <a:prstGeom prst="rect">
              <a:avLst/>
            </a:prstGeom>
            <a:noFill/>
          </p:spPr>
          <p:txBody>
            <a:bodyPr wrap="square" rtlCol="0" anchor="t">
              <a:spAutoFit/>
            </a:bodyPr>
            <a:lstStyle/>
            <a:p>
              <a:r>
                <a:rPr lang="zh-CN" altLang="en-US" sz="2400" b="1">
                  <a:solidFill>
                    <a:srgbClr val="C00000"/>
                  </a:solidFill>
                  <a:latin typeface="微软雅黑" panose="020B0503020204020204" charset="-122"/>
                  <a:ea typeface="微软雅黑" panose="020B0503020204020204" charset="-122"/>
                  <a:sym typeface="+mn-ea"/>
                </a:rPr>
                <a:t>输入标题</a:t>
              </a:r>
            </a:p>
          </p:txBody>
        </p:sp>
      </p:grpSp>
      <p:sp>
        <p:nvSpPr>
          <p:cNvPr id="1048957" name="矩形 20"/>
          <p:cNvSpPr/>
          <p:nvPr/>
        </p:nvSpPr>
        <p:spPr>
          <a:xfrm>
            <a:off x="803910" y="1014730"/>
            <a:ext cx="2963545" cy="4980305"/>
          </a:xfrm>
          <a:prstGeom prst="rect">
            <a:avLst/>
          </a:prstGeom>
          <a:solidFill>
            <a:schemeClr val="accent2">
              <a:lumMod val="40000"/>
              <a:lumOff val="6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958" name="矩形 2"/>
          <p:cNvSpPr/>
          <p:nvPr/>
        </p:nvSpPr>
        <p:spPr>
          <a:xfrm>
            <a:off x="4008120" y="1315720"/>
            <a:ext cx="6744335" cy="4206240"/>
          </a:xfrm>
          <a:prstGeom prst="rect">
            <a:avLst/>
          </a:prstGeom>
        </p:spPr>
        <p:txBody>
          <a:bodyPr wrap="square">
            <a:spAutoFit/>
          </a:bodyPr>
          <a:lstStyle/>
          <a:p>
            <a:pPr indent="406400" algn="just">
              <a:lnSpc>
                <a:spcPct val="150000"/>
              </a:lnSpc>
              <a:spcAft>
                <a:spcPts val="0"/>
              </a:spcAft>
            </a:pPr>
            <a:r>
              <a:rPr altLang="zh-CN" sz="2000" kern="100" dirty="0">
                <a:solidFill>
                  <a:schemeClr val="bg1"/>
                </a:solidFill>
                <a:latin typeface="思源宋体 CN Heavy" panose="02020900000000000000" pitchFamily="18" charset="-122"/>
                <a:ea typeface="思源宋体 CN Heavy" panose="02020900000000000000" pitchFamily="18" charset="-122"/>
              </a:rPr>
              <a:t> （六）人员密集场所在门窗上设置影响逃生和灭火救援的障碍物的； </a:t>
            </a:r>
          </a:p>
          <a:p>
            <a:pPr indent="406400" algn="just">
              <a:lnSpc>
                <a:spcPct val="150000"/>
              </a:lnSpc>
              <a:spcAft>
                <a:spcPts val="0"/>
              </a:spcAft>
            </a:pPr>
            <a:r>
              <a:rPr altLang="zh-CN" sz="2000" kern="100" dirty="0">
                <a:solidFill>
                  <a:schemeClr val="bg1"/>
                </a:solidFill>
                <a:latin typeface="思源宋体 CN Heavy" panose="02020900000000000000" pitchFamily="18" charset="-122"/>
                <a:ea typeface="思源宋体 CN Heavy" panose="02020900000000000000" pitchFamily="18" charset="-122"/>
              </a:rPr>
              <a:t>（七）对火灾隐患经消防救援机构通知后不及时采取措施消除的。</a:t>
            </a:r>
          </a:p>
          <a:p>
            <a:pPr indent="406400" algn="just">
              <a:lnSpc>
                <a:spcPct val="150000"/>
              </a:lnSpc>
              <a:spcAft>
                <a:spcPts val="0"/>
              </a:spcAft>
            </a:pPr>
            <a:r>
              <a:rPr lang="en-US" sz="2000" kern="100" dirty="0">
                <a:solidFill>
                  <a:schemeClr val="bg1"/>
                </a:solidFill>
                <a:latin typeface="思源宋体 CN Heavy" panose="02020900000000000000" pitchFamily="18" charset="-122"/>
                <a:ea typeface="思源宋体 CN Heavy" panose="02020900000000000000" pitchFamily="18" charset="-122"/>
              </a:rPr>
              <a:t>----------------------------------------------</a:t>
            </a:r>
            <a:endParaRPr altLang="zh-CN" sz="2000" kern="100" dirty="0">
              <a:solidFill>
                <a:schemeClr val="bg1"/>
              </a:solidFill>
              <a:latin typeface="思源宋体 CN Heavy" panose="02020900000000000000" pitchFamily="18" charset="-122"/>
              <a:ea typeface="思源宋体 CN Heavy" panose="02020900000000000000" pitchFamily="18" charset="-122"/>
            </a:endParaRPr>
          </a:p>
          <a:p>
            <a:pPr indent="406400" algn="just">
              <a:lnSpc>
                <a:spcPct val="150000"/>
              </a:lnSpc>
              <a:spcAft>
                <a:spcPts val="0"/>
              </a:spcAft>
            </a:pPr>
            <a:r>
              <a:rPr altLang="zh-CN" sz="2000" kern="100" dirty="0">
                <a:solidFill>
                  <a:schemeClr val="bg1"/>
                </a:solidFill>
                <a:latin typeface="思源宋体 CN Heavy" panose="02020900000000000000" pitchFamily="18" charset="-122"/>
                <a:ea typeface="思源宋体 CN Heavy" panose="02020900000000000000" pitchFamily="18" charset="-122"/>
              </a:rPr>
              <a:t> 个人有前款第二项、第三项、第四项、第五项行为之一的，处警告或者五百元以下罚款。 有本条第一款第三项、第四项、第五项、第六项行为，经责令改正拒不改正的，强制执行，所需费用由违法行为人承担。</a:t>
            </a:r>
          </a:p>
        </p:txBody>
      </p:sp>
      <p:sp>
        <p:nvSpPr>
          <p:cNvPr id="1048959" name="矩形 3"/>
          <p:cNvSpPr/>
          <p:nvPr/>
        </p:nvSpPr>
        <p:spPr>
          <a:xfrm>
            <a:off x="831850" y="1474470"/>
            <a:ext cx="2805430" cy="4358640"/>
          </a:xfrm>
          <a:prstGeom prst="rect">
            <a:avLst/>
          </a:prstGeom>
        </p:spPr>
        <p:txBody>
          <a:bodyPr wrap="square">
            <a:spAutoFit/>
          </a:bodyPr>
          <a:lstStyle/>
          <a:p>
            <a:pPr indent="408305" algn="just">
              <a:lnSpc>
                <a:spcPct val="150000"/>
              </a:lnSpc>
              <a:spcAft>
                <a:spcPts val="0"/>
              </a:spcAft>
            </a:pPr>
            <a:r>
              <a:rPr lang="zh-CN" altLang="zh-CN" sz="2400" b="1" kern="100" dirty="0">
                <a:latin typeface="阿里巴巴普惠体 B" panose="00020600040101010101" pitchFamily="18" charset="-122"/>
                <a:ea typeface="阿里巴巴普惠体 B" panose="00020600040101010101" pitchFamily="18" charset="-122"/>
                <a:cs typeface="阿里巴巴普惠体 B" panose="00020600040101010101" pitchFamily="18" charset="-122"/>
                <a:sym typeface="+mn-ea"/>
              </a:rPr>
              <a:t>《消防法》六十条规定，有下列行为之一的，责令改正，对单位处五千元以上五万元以下罚款。对个人处</a:t>
            </a:r>
            <a:r>
              <a:rPr lang="en-US" altLang="zh-CN" sz="2400" b="1" kern="100" dirty="0">
                <a:latin typeface="阿里巴巴普惠体 B" panose="00020600040101010101" pitchFamily="18" charset="-122"/>
                <a:ea typeface="阿里巴巴普惠体 B" panose="00020600040101010101" pitchFamily="18" charset="-122"/>
                <a:cs typeface="阿里巴巴普惠体 B" panose="00020600040101010101" pitchFamily="18" charset="-122"/>
                <a:sym typeface="+mn-ea"/>
              </a:rPr>
              <a:t>500</a:t>
            </a:r>
            <a:r>
              <a:rPr lang="zh-CN" altLang="en-US" sz="2400" b="1" kern="100" dirty="0">
                <a:latin typeface="阿里巴巴普惠体 B" panose="00020600040101010101" pitchFamily="18" charset="-122"/>
                <a:ea typeface="阿里巴巴普惠体 B" panose="00020600040101010101" pitchFamily="18" charset="-122"/>
                <a:cs typeface="阿里巴巴普惠体 B" panose="00020600040101010101" pitchFamily="18" charset="-122"/>
                <a:sym typeface="+mn-ea"/>
              </a:rPr>
              <a:t>元以下或警告处罚。</a:t>
            </a:r>
            <a:endParaRPr lang="zh-CN" altLang="zh-CN" sz="2400" b="1" kern="100" dirty="0">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231"/>
                                        </p:tgtEl>
                                        <p:attrNameLst>
                                          <p:attrName>style.visibility</p:attrName>
                                        </p:attrNameLst>
                                      </p:cBhvr>
                                      <p:to>
                                        <p:strVal val="visible"/>
                                      </p:to>
                                    </p:set>
                                    <p:anim calcmode="lin" valueType="num">
                                      <p:cBhvr>
                                        <p:cTn id="7" dur="1000" fill="hold"/>
                                        <p:tgtEl>
                                          <p:spTgt spid="231"/>
                                        </p:tgtEl>
                                        <p:attrNameLst>
                                          <p:attrName>ppt_x</p:attrName>
                                        </p:attrNameLst>
                                      </p:cBhvr>
                                      <p:tavLst>
                                        <p:tav tm="0">
                                          <p:val>
                                            <p:strVal val="#ppt_x-.2"/>
                                          </p:val>
                                        </p:tav>
                                        <p:tav tm="100000">
                                          <p:val>
                                            <p:strVal val="#ppt_x"/>
                                          </p:val>
                                        </p:tav>
                                      </p:tavLst>
                                    </p:anim>
                                    <p:anim calcmode="lin" valueType="num">
                                      <p:cBhvr>
                                        <p:cTn id="8" dur="1000" fill="hold"/>
                                        <p:tgtEl>
                                          <p:spTgt spid="231"/>
                                        </p:tgtEl>
                                        <p:attrNameLst>
                                          <p:attrName>ppt_y</p:attrName>
                                        </p:attrNameLst>
                                      </p:cBhvr>
                                      <p:tavLst>
                                        <p:tav tm="0">
                                          <p:val>
                                            <p:strVal val="#ppt_y"/>
                                          </p:val>
                                        </p:tav>
                                        <p:tav tm="100000">
                                          <p:val>
                                            <p:strVal val="#ppt_y"/>
                                          </p:val>
                                        </p:tav>
                                      </p:tavLst>
                                    </p:anim>
                                    <p:animEffect transition="in" filter="wipe(right)" prLst="gradientSize: 0.1">
                                      <p:cBhvr>
                                        <p:cTn id="9" dur="1000"/>
                                        <p:tgtEl>
                                          <p:spTgt spid="231"/>
                                        </p:tgtEl>
                                      </p:cBhvr>
                                    </p:animEffect>
                                  </p:childTnLst>
                                </p:cTn>
                              </p:par>
                              <p:par>
                                <p:cTn id="10" presetID="42" presetClass="entr" presetSubtype="0" fill="hold" nodeType="withEffect">
                                  <p:stCondLst>
                                    <p:cond delay="0"/>
                                  </p:stCondLst>
                                  <p:childTnLst>
                                    <p:set>
                                      <p:cBhvr>
                                        <p:cTn id="11" dur="1" fill="hold">
                                          <p:stCondLst>
                                            <p:cond delay="0"/>
                                          </p:stCondLst>
                                        </p:cTn>
                                        <p:tgtEl>
                                          <p:spTgt spid="232"/>
                                        </p:tgtEl>
                                        <p:attrNameLst>
                                          <p:attrName>style.visibility</p:attrName>
                                        </p:attrNameLst>
                                      </p:cBhvr>
                                      <p:to>
                                        <p:strVal val="visible"/>
                                      </p:to>
                                    </p:set>
                                    <p:animEffect transition="in" filter="fade">
                                      <p:cBhvr>
                                        <p:cTn id="12" dur="1000"/>
                                        <p:tgtEl>
                                          <p:spTgt spid="232"/>
                                        </p:tgtEl>
                                      </p:cBhvr>
                                    </p:animEffect>
                                    <p:anim calcmode="lin" valueType="num">
                                      <p:cBhvr>
                                        <p:cTn id="13" dur="1000" fill="hold"/>
                                        <p:tgtEl>
                                          <p:spTgt spid="232"/>
                                        </p:tgtEl>
                                        <p:attrNameLst>
                                          <p:attrName>ppt_x</p:attrName>
                                        </p:attrNameLst>
                                      </p:cBhvr>
                                      <p:tavLst>
                                        <p:tav tm="0">
                                          <p:val>
                                            <p:strVal val="#ppt_x"/>
                                          </p:val>
                                        </p:tav>
                                        <p:tav tm="100000">
                                          <p:val>
                                            <p:strVal val="#ppt_x"/>
                                          </p:val>
                                        </p:tav>
                                      </p:tavLst>
                                    </p:anim>
                                    <p:anim calcmode="lin" valueType="num">
                                      <p:cBhvr>
                                        <p:cTn id="14" dur="1000" fill="hold"/>
                                        <p:tgtEl>
                                          <p:spTgt spid="2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6" name="组合 15"/>
          <p:cNvGrpSpPr/>
          <p:nvPr/>
        </p:nvGrpSpPr>
        <p:grpSpPr>
          <a:xfrm>
            <a:off x="297180" y="184785"/>
            <a:ext cx="5139690" cy="408305"/>
            <a:chOff x="8158" y="2529"/>
            <a:chExt cx="8094" cy="643"/>
          </a:xfrm>
        </p:grpSpPr>
        <p:sp>
          <p:nvSpPr>
            <p:cNvPr id="1048962" name="矩形 16"/>
            <p:cNvSpPr/>
            <p:nvPr/>
          </p:nvSpPr>
          <p:spPr>
            <a:xfrm>
              <a:off x="8956" y="2565"/>
              <a:ext cx="5568"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963" name="文本框 17"/>
            <p:cNvSpPr txBox="1"/>
            <p:nvPr/>
          </p:nvSpPr>
          <p:spPr>
            <a:xfrm>
              <a:off x="9122" y="2529"/>
              <a:ext cx="7130"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2.6</a:t>
              </a:r>
              <a:r>
                <a:rPr lang="zh-CN" altLang="zh-CN" sz="2000" b="1" dirty="0">
                  <a:solidFill>
                    <a:schemeClr val="bg1"/>
                  </a:solidFill>
                  <a:latin typeface="微软雅黑" panose="020B0503020204020204" charset="-122"/>
                  <a:ea typeface="微软雅黑" panose="020B0503020204020204" charset="-122"/>
                </a:rPr>
                <a:t>消防处罚</a:t>
              </a:r>
            </a:p>
          </p:txBody>
        </p:sp>
        <p:sp>
          <p:nvSpPr>
            <p:cNvPr id="1048964" name="矩形 23"/>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7" name="组合 1"/>
          <p:cNvGrpSpPr/>
          <p:nvPr/>
        </p:nvGrpSpPr>
        <p:grpSpPr>
          <a:xfrm>
            <a:off x="897890" y="1014095"/>
            <a:ext cx="10182860" cy="4979035"/>
            <a:chOff x="2746" y="1796"/>
            <a:chExt cx="13643" cy="6367"/>
          </a:xfrm>
        </p:grpSpPr>
        <p:sp>
          <p:nvSpPr>
            <p:cNvPr id="1048965" name="矩形 6"/>
            <p:cNvSpPr/>
            <p:nvPr/>
          </p:nvSpPr>
          <p:spPr>
            <a:xfrm>
              <a:off x="6628" y="1796"/>
              <a:ext cx="9761" cy="636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48966" name="矩形 8"/>
            <p:cNvSpPr/>
            <p:nvPr/>
          </p:nvSpPr>
          <p:spPr>
            <a:xfrm>
              <a:off x="2746" y="7064"/>
              <a:ext cx="3882" cy="712"/>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48967" name="文本框 9"/>
            <p:cNvSpPr txBox="1"/>
            <p:nvPr/>
          </p:nvSpPr>
          <p:spPr>
            <a:xfrm>
              <a:off x="2747" y="7064"/>
              <a:ext cx="2208" cy="589"/>
            </a:xfrm>
            <a:prstGeom prst="rect">
              <a:avLst/>
            </a:prstGeom>
            <a:noFill/>
          </p:spPr>
          <p:txBody>
            <a:bodyPr wrap="square" rtlCol="0" anchor="t">
              <a:spAutoFit/>
            </a:bodyPr>
            <a:lstStyle/>
            <a:p>
              <a:r>
                <a:rPr lang="zh-CN" altLang="en-US" sz="2400" b="1">
                  <a:solidFill>
                    <a:srgbClr val="C00000"/>
                  </a:solidFill>
                  <a:latin typeface="微软雅黑" panose="020B0503020204020204" charset="-122"/>
                  <a:ea typeface="微软雅黑" panose="020B0503020204020204" charset="-122"/>
                  <a:sym typeface="+mn-ea"/>
                </a:rPr>
                <a:t>输入标题</a:t>
              </a:r>
            </a:p>
          </p:txBody>
        </p:sp>
      </p:grpSp>
      <p:sp>
        <p:nvSpPr>
          <p:cNvPr id="1048968" name="矩形 20"/>
          <p:cNvSpPr/>
          <p:nvPr/>
        </p:nvSpPr>
        <p:spPr>
          <a:xfrm>
            <a:off x="803910" y="1014730"/>
            <a:ext cx="2963545" cy="4980305"/>
          </a:xfrm>
          <a:prstGeom prst="rect">
            <a:avLst/>
          </a:prstGeom>
          <a:solidFill>
            <a:schemeClr val="accent2">
              <a:lumMod val="40000"/>
              <a:lumOff val="6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969" name="矩形 2"/>
          <p:cNvSpPr/>
          <p:nvPr/>
        </p:nvSpPr>
        <p:spPr>
          <a:xfrm>
            <a:off x="3795395" y="1315720"/>
            <a:ext cx="7066915" cy="4338320"/>
          </a:xfrm>
          <a:prstGeom prst="rect">
            <a:avLst/>
          </a:prstGeom>
        </p:spPr>
        <p:txBody>
          <a:bodyPr wrap="square">
            <a:spAutoFit/>
          </a:bodyPr>
          <a:lstStyle/>
          <a:p>
            <a:pPr indent="406400" algn="just">
              <a:lnSpc>
                <a:spcPct val="150000"/>
              </a:lnSpc>
            </a:pPr>
            <a:r>
              <a:rPr lang="zh-CN" altLang="en-US" sz="2800" kern="100" dirty="0">
                <a:solidFill>
                  <a:schemeClr val="bg1"/>
                </a:solidFill>
                <a:latin typeface="思源宋体 CN Heavy" panose="02020900000000000000" pitchFamily="18" charset="-122"/>
                <a:ea typeface="思源宋体 CN Heavy" panose="02020900000000000000" pitchFamily="18" charset="-122"/>
              </a:rPr>
              <a:t>经</a:t>
            </a:r>
            <a:r>
              <a:rPr lang="zh-CN" altLang="en-US" sz="2800" kern="100" dirty="0">
                <a:solidFill>
                  <a:schemeClr val="bg1"/>
                </a:solidFill>
                <a:latin typeface="思源宋体 CN Heavy" panose="02020900000000000000" pitchFamily="18" charset="-122"/>
                <a:ea typeface="思源宋体 CN Heavy" panose="02020900000000000000" pitchFamily="18" charset="-122"/>
                <a:sym typeface="+mn-ea"/>
              </a:rPr>
              <a:t>责令限期改正；逾期不改正的，对其直接负责的主管人员和其他直接责任人员依法给予处分或者给予警告处罚。</a:t>
            </a:r>
            <a:endParaRPr lang="en-US" altLang="zh-CN" sz="2800" kern="100" dirty="0">
              <a:solidFill>
                <a:schemeClr val="bg1"/>
              </a:solidFill>
              <a:latin typeface="思源宋体 CN Heavy" panose="02020900000000000000" pitchFamily="18" charset="-122"/>
              <a:ea typeface="思源宋体 CN Heavy" panose="02020900000000000000" pitchFamily="18" charset="-122"/>
              <a:sym typeface="+mn-ea"/>
            </a:endParaRPr>
          </a:p>
          <a:p>
            <a:pPr algn="just">
              <a:lnSpc>
                <a:spcPct val="150000"/>
              </a:lnSpc>
            </a:pPr>
            <a:r>
              <a:rPr lang="en-US" altLang="zh-CN" sz="2800" kern="100" dirty="0">
                <a:solidFill>
                  <a:schemeClr val="bg1"/>
                </a:solidFill>
                <a:latin typeface="思源宋体 CN Heavy" panose="02020900000000000000" pitchFamily="18" charset="-122"/>
                <a:ea typeface="思源宋体 CN Heavy" panose="02020900000000000000" pitchFamily="18" charset="-122"/>
                <a:sym typeface="+mn-ea"/>
              </a:rPr>
              <a:t>--------------------------------------</a:t>
            </a:r>
          </a:p>
          <a:p>
            <a:pPr indent="406400" algn="just">
              <a:lnSpc>
                <a:spcPct val="150000"/>
              </a:lnSpc>
              <a:spcAft>
                <a:spcPts val="0"/>
              </a:spcAft>
            </a:pPr>
            <a:r>
              <a:rPr lang="en-US" altLang="zh-CN" sz="2400" kern="100" dirty="0">
                <a:solidFill>
                  <a:schemeClr val="bg1"/>
                </a:solidFill>
                <a:latin typeface="思源宋体 CN Heavy" panose="02020900000000000000" pitchFamily="18" charset="-122"/>
                <a:ea typeface="思源宋体 CN Heavy" panose="02020900000000000000" pitchFamily="18" charset="-122"/>
                <a:sym typeface="+mn-ea"/>
              </a:rPr>
              <a:t>2023</a:t>
            </a:r>
            <a:r>
              <a:rPr lang="zh-CN" altLang="en-US" sz="2400" kern="100" dirty="0">
                <a:solidFill>
                  <a:schemeClr val="bg1"/>
                </a:solidFill>
                <a:latin typeface="思源宋体 CN Heavy" panose="02020900000000000000" pitchFamily="18" charset="-122"/>
                <a:ea typeface="思源宋体 CN Heavy" panose="02020900000000000000" pitchFamily="18" charset="-122"/>
                <a:sym typeface="+mn-ea"/>
              </a:rPr>
              <a:t>年</a:t>
            </a:r>
            <a:r>
              <a:rPr lang="en-US" altLang="zh-CN" sz="2400" kern="100" dirty="0">
                <a:solidFill>
                  <a:schemeClr val="bg1"/>
                </a:solidFill>
                <a:latin typeface="思源宋体 CN Heavy" panose="02020900000000000000" pitchFamily="18" charset="-122"/>
                <a:ea typeface="思源宋体 CN Heavy" panose="02020900000000000000" pitchFamily="18" charset="-122"/>
                <a:sym typeface="+mn-ea"/>
              </a:rPr>
              <a:t>,</a:t>
            </a:r>
            <a:r>
              <a:rPr lang="zh-CN" altLang="en-US" sz="2400" kern="100" dirty="0">
                <a:solidFill>
                  <a:schemeClr val="bg1"/>
                </a:solidFill>
                <a:latin typeface="思源宋体 CN Heavy" panose="02020900000000000000" pitchFamily="18" charset="-122"/>
                <a:ea typeface="思源宋体 CN Heavy" panose="02020900000000000000" pitchFamily="18" charset="-122"/>
                <a:sym typeface="+mn-ea"/>
              </a:rPr>
              <a:t>就有部分学校因整改不及时</a:t>
            </a:r>
            <a:r>
              <a:rPr lang="en-US" altLang="zh-CN" sz="2400" kern="100" dirty="0">
                <a:solidFill>
                  <a:schemeClr val="bg1"/>
                </a:solidFill>
                <a:latin typeface="思源宋体 CN Heavy" panose="02020900000000000000" pitchFamily="18" charset="-122"/>
                <a:ea typeface="思源宋体 CN Heavy" panose="02020900000000000000" pitchFamily="18" charset="-122"/>
                <a:sym typeface="+mn-ea"/>
              </a:rPr>
              <a:t>,</a:t>
            </a:r>
            <a:r>
              <a:rPr lang="zh-CN" altLang="en-US" sz="2400" kern="100" dirty="0">
                <a:solidFill>
                  <a:schemeClr val="bg1"/>
                </a:solidFill>
                <a:latin typeface="思源宋体 CN Heavy" panose="02020900000000000000" pitchFamily="18" charset="-122"/>
                <a:ea typeface="思源宋体 CN Heavy" panose="02020900000000000000" pitchFamily="18" charset="-122"/>
                <a:sym typeface="+mn-ea"/>
              </a:rPr>
              <a:t>逾期不改</a:t>
            </a:r>
            <a:r>
              <a:rPr lang="en-US" altLang="zh-CN" sz="2400" kern="100" dirty="0">
                <a:solidFill>
                  <a:schemeClr val="bg1"/>
                </a:solidFill>
                <a:latin typeface="思源宋体 CN Heavy" panose="02020900000000000000" pitchFamily="18" charset="-122"/>
                <a:ea typeface="思源宋体 CN Heavy" panose="02020900000000000000" pitchFamily="18" charset="-122"/>
                <a:sym typeface="+mn-ea"/>
              </a:rPr>
              <a:t>,</a:t>
            </a:r>
            <a:r>
              <a:rPr lang="zh-CN" altLang="en-US" sz="2400" kern="100" dirty="0">
                <a:solidFill>
                  <a:schemeClr val="bg1"/>
                </a:solidFill>
                <a:latin typeface="思源宋体 CN Heavy" panose="02020900000000000000" pitchFamily="18" charset="-122"/>
                <a:ea typeface="思源宋体 CN Heavy" panose="02020900000000000000" pitchFamily="18" charset="-122"/>
                <a:sym typeface="+mn-ea"/>
              </a:rPr>
              <a:t>受到消防部门的处政处罚</a:t>
            </a:r>
            <a:r>
              <a:rPr lang="en-US" altLang="zh-CN" sz="2400" kern="100" dirty="0">
                <a:solidFill>
                  <a:schemeClr val="bg1"/>
                </a:solidFill>
                <a:latin typeface="思源宋体 CN Heavy" panose="02020900000000000000" pitchFamily="18" charset="-122"/>
                <a:ea typeface="思源宋体 CN Heavy" panose="02020900000000000000" pitchFamily="18" charset="-122"/>
                <a:sym typeface="+mn-ea"/>
              </a:rPr>
              <a:t>,</a:t>
            </a:r>
            <a:r>
              <a:rPr lang="zh-CN" altLang="en-US" sz="2400" kern="100" dirty="0">
                <a:solidFill>
                  <a:schemeClr val="bg1"/>
                </a:solidFill>
                <a:latin typeface="思源宋体 CN Heavy" panose="02020900000000000000" pitchFamily="18" charset="-122"/>
                <a:ea typeface="思源宋体 CN Heavy" panose="02020900000000000000" pitchFamily="18" charset="-122"/>
                <a:sym typeface="+mn-ea"/>
              </a:rPr>
              <a:t>对学校进行罚款</a:t>
            </a:r>
            <a:r>
              <a:rPr lang="en-US" altLang="zh-CN" sz="2400" kern="100" dirty="0">
                <a:solidFill>
                  <a:schemeClr val="bg1"/>
                </a:solidFill>
                <a:latin typeface="思源宋体 CN Heavy" panose="02020900000000000000" pitchFamily="18" charset="-122"/>
                <a:ea typeface="思源宋体 CN Heavy" panose="02020900000000000000" pitchFamily="18" charset="-122"/>
                <a:sym typeface="+mn-ea"/>
              </a:rPr>
              <a:t>,</a:t>
            </a:r>
            <a:r>
              <a:rPr lang="zh-CN" altLang="en-US" sz="2400" kern="100" dirty="0">
                <a:solidFill>
                  <a:schemeClr val="bg1"/>
                </a:solidFill>
                <a:latin typeface="思源宋体 CN Heavy" panose="02020900000000000000" pitchFamily="18" charset="-122"/>
                <a:ea typeface="思源宋体 CN Heavy" panose="02020900000000000000" pitchFamily="18" charset="-122"/>
                <a:sym typeface="+mn-ea"/>
              </a:rPr>
              <a:t>同时</a:t>
            </a:r>
            <a:r>
              <a:rPr lang="en-US" altLang="zh-CN" sz="2400" kern="100" dirty="0">
                <a:solidFill>
                  <a:schemeClr val="bg1"/>
                </a:solidFill>
                <a:latin typeface="思源宋体 CN Heavy" panose="02020900000000000000" pitchFamily="18" charset="-122"/>
                <a:ea typeface="思源宋体 CN Heavy" panose="02020900000000000000" pitchFamily="18" charset="-122"/>
                <a:sym typeface="+mn-ea"/>
              </a:rPr>
              <a:t>,</a:t>
            </a:r>
            <a:r>
              <a:rPr lang="zh-CN" altLang="en-US" sz="2400" kern="100" dirty="0">
                <a:solidFill>
                  <a:schemeClr val="bg1"/>
                </a:solidFill>
                <a:latin typeface="思源宋体 CN Heavy" panose="02020900000000000000" pitchFamily="18" charset="-122"/>
                <a:ea typeface="思源宋体 CN Heavy" panose="02020900000000000000" pitchFamily="18" charset="-122"/>
                <a:sym typeface="+mn-ea"/>
              </a:rPr>
              <a:t>对学校管理人员进行警告。</a:t>
            </a:r>
            <a:endParaRPr lang="en-US" altLang="zh-CN" sz="2400" kern="100" dirty="0">
              <a:solidFill>
                <a:schemeClr val="bg1"/>
              </a:solidFill>
              <a:latin typeface="思源宋体 CN Heavy" panose="02020900000000000000" pitchFamily="18" charset="-122"/>
              <a:ea typeface="思源宋体 CN Heavy" panose="02020900000000000000" pitchFamily="18" charset="-122"/>
              <a:sym typeface="+mn-ea"/>
            </a:endParaRPr>
          </a:p>
        </p:txBody>
      </p:sp>
      <p:sp>
        <p:nvSpPr>
          <p:cNvPr id="1048970" name="矩形 3"/>
          <p:cNvSpPr/>
          <p:nvPr/>
        </p:nvSpPr>
        <p:spPr>
          <a:xfrm>
            <a:off x="831850" y="1474470"/>
            <a:ext cx="2805430" cy="3825241"/>
          </a:xfrm>
          <a:prstGeom prst="rect">
            <a:avLst/>
          </a:prstGeom>
        </p:spPr>
        <p:txBody>
          <a:bodyPr wrap="square">
            <a:spAutoFit/>
          </a:bodyPr>
          <a:lstStyle/>
          <a:p>
            <a:pPr indent="408305" algn="just">
              <a:lnSpc>
                <a:spcPct val="150000"/>
              </a:lnSpc>
              <a:spcAft>
                <a:spcPts val="0"/>
              </a:spcAft>
            </a:pPr>
            <a:r>
              <a:rPr lang="zh-CN" altLang="en-US" sz="2400" b="1" dirty="0">
                <a:latin typeface="阿里巴巴普惠体 B" panose="00020600040101010101" pitchFamily="18" charset="-122"/>
                <a:ea typeface="阿里巴巴普惠体 B" panose="00020600040101010101" pitchFamily="18" charset="-122"/>
                <a:cs typeface="阿里巴巴普惠体 B" panose="00020600040101010101" pitchFamily="18" charset="-122"/>
                <a:sym typeface="+mn-ea"/>
              </a:rPr>
              <a:t>《消防法》第六十七条规定，机关、团体、企业、事业等单位违反本法第十六条、第十七条、第十八条、第二十一条第二款规定的</a:t>
            </a:r>
            <a:endParaRPr lang="zh-CN" altLang="en-US" sz="2400" b="1" kern="100" dirty="0">
              <a:latin typeface="阿里巴巴普惠体 B" panose="00020600040101010101" pitchFamily="18" charset="-122"/>
              <a:ea typeface="阿里巴巴普惠体 B" panose="00020600040101010101" pitchFamily="18" charset="-122"/>
              <a:cs typeface="阿里巴巴普惠体 B" panose="00020600040101010101" pitchFamily="18"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236"/>
                                        </p:tgtEl>
                                        <p:attrNameLst>
                                          <p:attrName>style.visibility</p:attrName>
                                        </p:attrNameLst>
                                      </p:cBhvr>
                                      <p:to>
                                        <p:strVal val="visible"/>
                                      </p:to>
                                    </p:set>
                                    <p:anim calcmode="lin" valueType="num">
                                      <p:cBhvr>
                                        <p:cTn id="7" dur="1000" fill="hold"/>
                                        <p:tgtEl>
                                          <p:spTgt spid="236"/>
                                        </p:tgtEl>
                                        <p:attrNameLst>
                                          <p:attrName>ppt_x</p:attrName>
                                        </p:attrNameLst>
                                      </p:cBhvr>
                                      <p:tavLst>
                                        <p:tav tm="0">
                                          <p:val>
                                            <p:strVal val="#ppt_x-.2"/>
                                          </p:val>
                                        </p:tav>
                                        <p:tav tm="100000">
                                          <p:val>
                                            <p:strVal val="#ppt_x"/>
                                          </p:val>
                                        </p:tav>
                                      </p:tavLst>
                                    </p:anim>
                                    <p:anim calcmode="lin" valueType="num">
                                      <p:cBhvr>
                                        <p:cTn id="8" dur="1000" fill="hold"/>
                                        <p:tgtEl>
                                          <p:spTgt spid="236"/>
                                        </p:tgtEl>
                                        <p:attrNameLst>
                                          <p:attrName>ppt_y</p:attrName>
                                        </p:attrNameLst>
                                      </p:cBhvr>
                                      <p:tavLst>
                                        <p:tav tm="0">
                                          <p:val>
                                            <p:strVal val="#ppt_y"/>
                                          </p:val>
                                        </p:tav>
                                        <p:tav tm="100000">
                                          <p:val>
                                            <p:strVal val="#ppt_y"/>
                                          </p:val>
                                        </p:tav>
                                      </p:tavLst>
                                    </p:anim>
                                    <p:animEffect transition="in" filter="wipe(right)" prLst="gradientSize: 0.1">
                                      <p:cBhvr>
                                        <p:cTn id="9" dur="1000"/>
                                        <p:tgtEl>
                                          <p:spTgt spid="236"/>
                                        </p:tgtEl>
                                      </p:cBhvr>
                                    </p:animEffect>
                                  </p:childTnLst>
                                </p:cTn>
                              </p:par>
                              <p:par>
                                <p:cTn id="10" presetID="42" presetClass="entr" presetSubtype="0" fill="hold" nodeType="withEffect">
                                  <p:stCondLst>
                                    <p:cond delay="0"/>
                                  </p:stCondLst>
                                  <p:childTnLst>
                                    <p:set>
                                      <p:cBhvr>
                                        <p:cTn id="11" dur="1" fill="hold">
                                          <p:stCondLst>
                                            <p:cond delay="0"/>
                                          </p:stCondLst>
                                        </p:cTn>
                                        <p:tgtEl>
                                          <p:spTgt spid="237"/>
                                        </p:tgtEl>
                                        <p:attrNameLst>
                                          <p:attrName>style.visibility</p:attrName>
                                        </p:attrNameLst>
                                      </p:cBhvr>
                                      <p:to>
                                        <p:strVal val="visible"/>
                                      </p:to>
                                    </p:set>
                                    <p:animEffect transition="in" filter="fade">
                                      <p:cBhvr>
                                        <p:cTn id="12" dur="1000"/>
                                        <p:tgtEl>
                                          <p:spTgt spid="237"/>
                                        </p:tgtEl>
                                      </p:cBhvr>
                                    </p:animEffect>
                                    <p:anim calcmode="lin" valueType="num">
                                      <p:cBhvr>
                                        <p:cTn id="13" dur="1000" fill="hold"/>
                                        <p:tgtEl>
                                          <p:spTgt spid="237"/>
                                        </p:tgtEl>
                                        <p:attrNameLst>
                                          <p:attrName>ppt_x</p:attrName>
                                        </p:attrNameLst>
                                      </p:cBhvr>
                                      <p:tavLst>
                                        <p:tav tm="0">
                                          <p:val>
                                            <p:strVal val="#ppt_x"/>
                                          </p:val>
                                        </p:tav>
                                        <p:tav tm="100000">
                                          <p:val>
                                            <p:strVal val="#ppt_x"/>
                                          </p:val>
                                        </p:tav>
                                      </p:tavLst>
                                    </p:anim>
                                    <p:anim calcmode="lin" valueType="num">
                                      <p:cBhvr>
                                        <p:cTn id="14" dur="1000" fill="hold"/>
                                        <p:tgtEl>
                                          <p:spTgt spid="2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96" name="图片 14" descr="ecfaa028424df3d36b3046a659eb9d27"/>
          <p:cNvPicPr>
            <a:picLocks noChangeAspect="1"/>
          </p:cNvPicPr>
          <p:nvPr/>
        </p:nvPicPr>
        <p:blipFill>
          <a:blip r:embed="rId3"/>
          <a:stretch>
            <a:fillRect/>
          </a:stretch>
        </p:blipFill>
        <p:spPr>
          <a:xfrm>
            <a:off x="2448560" y="-16510"/>
            <a:ext cx="9734550" cy="6929120"/>
          </a:xfrm>
          <a:prstGeom prst="rect">
            <a:avLst/>
          </a:prstGeom>
        </p:spPr>
      </p:pic>
      <p:grpSp>
        <p:nvGrpSpPr>
          <p:cNvPr id="241" name="组合 10"/>
          <p:cNvGrpSpPr/>
          <p:nvPr/>
        </p:nvGrpSpPr>
        <p:grpSpPr>
          <a:xfrm>
            <a:off x="-1314589" y="1840865"/>
            <a:ext cx="14116366" cy="2232660"/>
            <a:chOff x="5423" y="2644"/>
            <a:chExt cx="7957" cy="3516"/>
          </a:xfrm>
        </p:grpSpPr>
        <p:sp>
          <p:nvSpPr>
            <p:cNvPr id="1048973" name="矩形 4"/>
            <p:cNvSpPr/>
            <p:nvPr/>
          </p:nvSpPr>
          <p:spPr>
            <a:xfrm>
              <a:off x="6164" y="2644"/>
              <a:ext cx="6872" cy="351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974" name="文本框 17"/>
            <p:cNvSpPr txBox="1"/>
            <p:nvPr/>
          </p:nvSpPr>
          <p:spPr>
            <a:xfrm>
              <a:off x="5423" y="3431"/>
              <a:ext cx="7957" cy="1714"/>
            </a:xfrm>
            <a:prstGeom prst="rect">
              <a:avLst/>
            </a:prstGeom>
            <a:noFill/>
          </p:spPr>
          <p:txBody>
            <a:bodyPr wrap="square" rtlCol="0">
              <a:spAutoFit/>
            </a:bodyPr>
            <a:lstStyle/>
            <a:p>
              <a:pPr algn="ctr">
                <a:lnSpc>
                  <a:spcPct val="120000"/>
                </a:lnSpc>
              </a:pPr>
              <a:r>
                <a:rPr lang="en-US" altLang="zh-CN" sz="5400" dirty="0">
                  <a:solidFill>
                    <a:schemeClr val="bg1"/>
                  </a:solidFill>
                  <a:latin typeface="思源黑体 CN Bold" panose="020B0800000000000000" pitchFamily="34" charset="-122"/>
                  <a:ea typeface="思源黑体 CN Bold" panose="020B0800000000000000" pitchFamily="34" charset="-122"/>
                </a:rPr>
                <a:t>   </a:t>
              </a:r>
              <a:r>
                <a:rPr lang="zh-CN" altLang="en-US" sz="4800" dirty="0">
                  <a:solidFill>
                    <a:schemeClr val="bg1"/>
                  </a:solidFill>
                  <a:latin typeface="思源黑体 CN Bold" panose="020B0800000000000000" pitchFamily="34" charset="-122"/>
                  <a:ea typeface="思源黑体 CN Bold" panose="020B0800000000000000" pitchFamily="34" charset="-122"/>
                </a:rPr>
                <a:t>中小学校、幼儿园消防安全十项规定解读</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097196"/>
                                        </p:tgtEl>
                                        <p:attrNameLst>
                                          <p:attrName>style.visibility</p:attrName>
                                        </p:attrNameLst>
                                      </p:cBhvr>
                                      <p:to>
                                        <p:strVal val="visible"/>
                                      </p:to>
                                    </p:set>
                                    <p:animEffect transition="in" filter="fade">
                                      <p:cBhvr>
                                        <p:cTn id="7" dur="1000"/>
                                        <p:tgtEl>
                                          <p:spTgt spid="2097196"/>
                                        </p:tgtEl>
                                      </p:cBhvr>
                                    </p:animEffect>
                                    <p:anim calcmode="lin" valueType="num">
                                      <p:cBhvr>
                                        <p:cTn id="8" dur="1000" fill="hold"/>
                                        <p:tgtEl>
                                          <p:spTgt spid="2097196"/>
                                        </p:tgtEl>
                                        <p:attrNameLst>
                                          <p:attrName>ppt_x</p:attrName>
                                        </p:attrNameLst>
                                      </p:cBhvr>
                                      <p:tavLst>
                                        <p:tav tm="0">
                                          <p:val>
                                            <p:strVal val="#ppt_x"/>
                                          </p:val>
                                        </p:tav>
                                        <p:tav tm="100000">
                                          <p:val>
                                            <p:strVal val="#ppt_x"/>
                                          </p:val>
                                        </p:tav>
                                      </p:tavLst>
                                    </p:anim>
                                    <p:anim calcmode="lin" valueType="num">
                                      <p:cBhvr>
                                        <p:cTn id="9" dur="1000" fill="hold"/>
                                        <p:tgtEl>
                                          <p:spTgt spid="209719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241"/>
                                        </p:tgtEl>
                                        <p:attrNameLst>
                                          <p:attrName>style.visibility</p:attrName>
                                        </p:attrNameLst>
                                      </p:cBhvr>
                                      <p:to>
                                        <p:strVal val="visible"/>
                                      </p:to>
                                    </p:set>
                                    <p:animEffect transition="in" filter="wipe(left)">
                                      <p:cBhvr>
                                        <p:cTn id="13" dur="500"/>
                                        <p:tgtEl>
                                          <p:spTgt spid="2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45738" name="直接连接符 11"/>
          <p:cNvCxnSpPr/>
          <p:nvPr/>
        </p:nvCxnSpPr>
        <p:spPr>
          <a:xfrm>
            <a:off x="2571750" y="6294120"/>
            <a:ext cx="8357870" cy="13970"/>
          </a:xfrm>
          <a:prstGeom prst="line">
            <a:avLst/>
          </a:prstGeom>
          <a:ln w="38100">
            <a:solidFill>
              <a:srgbClr val="C00000"/>
            </a:solidFill>
            <a:prstDash val="dash"/>
          </a:ln>
        </p:spPr>
        <p:style>
          <a:lnRef idx="1">
            <a:schemeClr val="accent1"/>
          </a:lnRef>
          <a:fillRef idx="0">
            <a:schemeClr val="accent1"/>
          </a:fillRef>
          <a:effectRef idx="0">
            <a:schemeClr val="accent1"/>
          </a:effectRef>
          <a:fontRef idx="minor">
            <a:schemeClr val="tx1"/>
          </a:fontRef>
        </p:style>
      </p:cxnSp>
      <p:grpSp>
        <p:nvGrpSpPr>
          <p:cNvPr id="197" name="Group 1"/>
          <p:cNvGrpSpPr/>
          <p:nvPr/>
        </p:nvGrpSpPr>
        <p:grpSpPr>
          <a:xfrm>
            <a:off x="2626360" y="1280165"/>
            <a:ext cx="8106410" cy="4792985"/>
            <a:chOff x="7184305" y="2470371"/>
            <a:chExt cx="6919852" cy="697102"/>
          </a:xfrm>
        </p:grpSpPr>
        <p:sp>
          <p:nvSpPr>
            <p:cNvPr id="1048880" name="Rectangle 9"/>
            <p:cNvSpPr/>
            <p:nvPr/>
          </p:nvSpPr>
          <p:spPr>
            <a:xfrm>
              <a:off x="7184305" y="2470371"/>
              <a:ext cx="6919852" cy="372378"/>
            </a:xfrm>
            <a:prstGeom prst="rect">
              <a:avLst/>
            </a:prstGeom>
          </p:spPr>
          <p:txBody>
            <a:bodyPr wrap="none" lIns="109710" tIns="54855" rIns="109710" bIns="54855"/>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zh-CN" sz="3600" dirty="0">
                  <a:solidFill>
                    <a:srgbClr val="C00000"/>
                  </a:solidFill>
                  <a:latin typeface="思源黑体 CN Bold" panose="020B0800000000000000" pitchFamily="34" charset="-122"/>
                  <a:ea typeface="思源黑体 CN Bold" panose="020B0800000000000000" pitchFamily="34" charset="-122"/>
                </a:rPr>
                <a:t>中小学校、幼儿园的法定代表人、主要</a:t>
              </a:r>
            </a:p>
            <a:p>
              <a:pPr algn="l"/>
              <a:r>
                <a:rPr lang="zh-CN" altLang="zh-CN" sz="3600" dirty="0">
                  <a:solidFill>
                    <a:srgbClr val="C00000"/>
                  </a:solidFill>
                  <a:latin typeface="思源黑体 CN Bold" panose="020B0800000000000000" pitchFamily="34" charset="-122"/>
                  <a:ea typeface="思源黑体 CN Bold" panose="020B0800000000000000" pitchFamily="34" charset="-122"/>
                </a:rPr>
                <a:t>负责人或实际控制人是本单位的消防安</a:t>
              </a:r>
            </a:p>
            <a:p>
              <a:pPr algn="l"/>
              <a:r>
                <a:rPr lang="zh-CN" altLang="zh-CN" sz="3600" dirty="0">
                  <a:solidFill>
                    <a:srgbClr val="C00000"/>
                  </a:solidFill>
                  <a:latin typeface="思源黑体 CN Bold" panose="020B0800000000000000" pitchFamily="34" charset="-122"/>
                  <a:ea typeface="思源黑体 CN Bold" panose="020B0800000000000000" pitchFamily="34" charset="-122"/>
                </a:rPr>
                <a:t>全责任人，对本单位消防安全全面负责。</a:t>
              </a:r>
              <a:endParaRPr lang="en-US" altLang="zh-CN" sz="3600" dirty="0">
                <a:solidFill>
                  <a:srgbClr val="C00000"/>
                </a:solidFill>
                <a:latin typeface="思源黑体 CN Bold" panose="020B0800000000000000" pitchFamily="34" charset="-122"/>
                <a:ea typeface="思源黑体 CN Bold" panose="020B0800000000000000" pitchFamily="34" charset="-122"/>
              </a:endParaRPr>
            </a:p>
          </p:txBody>
        </p:sp>
        <p:sp>
          <p:nvSpPr>
            <p:cNvPr id="1048881" name="TextBox 10"/>
            <p:cNvSpPr txBox="1"/>
            <p:nvPr/>
          </p:nvSpPr>
          <p:spPr>
            <a:xfrm>
              <a:off x="7185389" y="2763878"/>
              <a:ext cx="6918767" cy="403595"/>
            </a:xfrm>
            <a:prstGeom prst="rect">
              <a:avLst/>
            </a:prstGeom>
            <a:noFill/>
          </p:spPr>
          <p:txBody>
            <a:bodyPr wrap="square" lIns="109710" tIns="54855" rIns="109710" bIns="54855">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2000" dirty="0">
                  <a:latin typeface="微软雅黑" panose="020B0503020204020204" charset="-122"/>
                  <a:ea typeface="微软雅黑" panose="020B0503020204020204" charset="-122"/>
                  <a:sym typeface="+mn-ea"/>
                </a:rPr>
                <a:t>主管消防安全的负责人是单位消防安全管理人，领导班子其他成员对分管范围内的消防安全负领导责任。中小学校、幼儿园应当建立逐级和岗位消防安全责任制，明确消防工作归口管理部门，细化各部门和教职员工、保安、厨房工作人员、宿舍管理员、电工、消防控制室值班操作人员等岗位人员的消防安全责任。学校实验室应制定并落实危险化学品储存、管理和使用安全制度，明确实验室教学环节安全操作管理责任。</a:t>
              </a:r>
            </a:p>
          </p:txBody>
        </p:sp>
      </p:grpSp>
      <p:grpSp>
        <p:nvGrpSpPr>
          <p:cNvPr id="198" name="组合 4"/>
          <p:cNvGrpSpPr/>
          <p:nvPr/>
        </p:nvGrpSpPr>
        <p:grpSpPr>
          <a:xfrm>
            <a:off x="1106805" y="1280160"/>
            <a:ext cx="1108710" cy="4710430"/>
            <a:chOff x="2489" y="3911"/>
            <a:chExt cx="973" cy="5472"/>
          </a:xfrm>
        </p:grpSpPr>
        <p:sp>
          <p:nvSpPr>
            <p:cNvPr id="1048882" name="圆柱形 6"/>
            <p:cNvSpPr/>
            <p:nvPr/>
          </p:nvSpPr>
          <p:spPr>
            <a:xfrm>
              <a:off x="2489" y="3911"/>
              <a:ext cx="973" cy="5472"/>
            </a:xfrm>
            <a:prstGeom prst="can">
              <a:avLst>
                <a:gd name="adj" fmla="val 2959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83" name="文本框 8"/>
            <p:cNvSpPr txBox="1"/>
            <p:nvPr/>
          </p:nvSpPr>
          <p:spPr>
            <a:xfrm>
              <a:off x="2543" y="5863"/>
              <a:ext cx="859" cy="1494"/>
            </a:xfrm>
            <a:prstGeom prst="rect">
              <a:avLst/>
            </a:prstGeom>
            <a:noFill/>
          </p:spPr>
          <p:txBody>
            <a:bodyPr wrap="square" rtlCol="0" anchor="t">
              <a:spAutoFit/>
            </a:bodyPr>
            <a:lstStyle/>
            <a:p>
              <a:pPr algn="ctr"/>
              <a:r>
                <a:rPr lang="en-US" altLang="zh-CN" sz="8000" dirty="0">
                  <a:solidFill>
                    <a:schemeClr val="bg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Wingdings" panose="05000000000000000000" charset="0"/>
                </a:rPr>
                <a:t>1</a:t>
              </a:r>
              <a:endParaRPr lang="zh-CN" altLang="en-US" sz="8000" dirty="0">
                <a:solidFill>
                  <a:schemeClr val="bg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Wingdings" panose="05000000000000000000" charset="0"/>
              </a:endParaRPr>
            </a:p>
          </p:txBody>
        </p:sp>
        <p:sp>
          <p:nvSpPr>
            <p:cNvPr id="1048884" name="Freeform: Shape 16"/>
            <p:cNvSpPr/>
            <p:nvPr/>
          </p:nvSpPr>
          <p:spPr bwMode="auto">
            <a:xfrm>
              <a:off x="2677" y="7400"/>
              <a:ext cx="562" cy="565"/>
            </a:xfrm>
            <a:custGeom>
              <a:avLst/>
              <a:gdLst>
                <a:gd name="connsiteX0" fmla="*/ 225425 w 323850"/>
                <a:gd name="connsiteY0" fmla="*/ 217487 h 325438"/>
                <a:gd name="connsiteX1" fmla="*/ 196850 w 323850"/>
                <a:gd name="connsiteY1" fmla="*/ 238125 h 325438"/>
                <a:gd name="connsiteX2" fmla="*/ 234950 w 323850"/>
                <a:gd name="connsiteY2" fmla="*/ 238125 h 325438"/>
                <a:gd name="connsiteX3" fmla="*/ 120472 w 323850"/>
                <a:gd name="connsiteY3" fmla="*/ 149225 h 325438"/>
                <a:gd name="connsiteX4" fmla="*/ 148971 w 323850"/>
                <a:gd name="connsiteY4" fmla="*/ 214009 h 325438"/>
                <a:gd name="connsiteX5" fmla="*/ 151562 w 323850"/>
                <a:gd name="connsiteY5" fmla="*/ 181617 h 325438"/>
                <a:gd name="connsiteX6" fmla="*/ 154152 w 323850"/>
                <a:gd name="connsiteY6" fmla="*/ 180322 h 325438"/>
                <a:gd name="connsiteX7" fmla="*/ 169698 w 323850"/>
                <a:gd name="connsiteY7" fmla="*/ 180322 h 325438"/>
                <a:gd name="connsiteX8" fmla="*/ 172288 w 323850"/>
                <a:gd name="connsiteY8" fmla="*/ 181617 h 325438"/>
                <a:gd name="connsiteX9" fmla="*/ 176175 w 323850"/>
                <a:gd name="connsiteY9" fmla="*/ 212714 h 325438"/>
                <a:gd name="connsiteX10" fmla="*/ 203378 w 323850"/>
                <a:gd name="connsiteY10" fmla="*/ 149225 h 325438"/>
                <a:gd name="connsiteX11" fmla="*/ 260376 w 323850"/>
                <a:gd name="connsiteY11" fmla="*/ 156999 h 325438"/>
                <a:gd name="connsiteX12" fmla="*/ 292761 w 323850"/>
                <a:gd name="connsiteY12" fmla="*/ 188096 h 325438"/>
                <a:gd name="connsiteX13" fmla="*/ 323850 w 323850"/>
                <a:gd name="connsiteY13" fmla="*/ 325438 h 325438"/>
                <a:gd name="connsiteX14" fmla="*/ 269443 w 323850"/>
                <a:gd name="connsiteY14" fmla="*/ 325438 h 325438"/>
                <a:gd name="connsiteX15" fmla="*/ 252603 w 323850"/>
                <a:gd name="connsiteY15" fmla="*/ 251584 h 325438"/>
                <a:gd name="connsiteX16" fmla="*/ 247422 w 323850"/>
                <a:gd name="connsiteY16" fmla="*/ 325438 h 325438"/>
                <a:gd name="connsiteX17" fmla="*/ 76428 w 323850"/>
                <a:gd name="connsiteY17" fmla="*/ 325438 h 325438"/>
                <a:gd name="connsiteX18" fmla="*/ 71247 w 323850"/>
                <a:gd name="connsiteY18" fmla="*/ 251584 h 325438"/>
                <a:gd name="connsiteX19" fmla="*/ 54407 w 323850"/>
                <a:gd name="connsiteY19" fmla="*/ 325438 h 325438"/>
                <a:gd name="connsiteX20" fmla="*/ 0 w 323850"/>
                <a:gd name="connsiteY20" fmla="*/ 325438 h 325438"/>
                <a:gd name="connsiteX21" fmla="*/ 31089 w 323850"/>
                <a:gd name="connsiteY21" fmla="*/ 188096 h 325438"/>
                <a:gd name="connsiteX22" fmla="*/ 63474 w 323850"/>
                <a:gd name="connsiteY22" fmla="*/ 156999 h 325438"/>
                <a:gd name="connsiteX23" fmla="*/ 120472 w 323850"/>
                <a:gd name="connsiteY23" fmla="*/ 149225 h 325438"/>
                <a:gd name="connsiteX24" fmla="*/ 161132 w 323850"/>
                <a:gd name="connsiteY24" fmla="*/ 144462 h 325438"/>
                <a:gd name="connsiteX25" fmla="*/ 180976 w 323850"/>
                <a:gd name="connsiteY25" fmla="*/ 152173 h 325438"/>
                <a:gd name="connsiteX26" fmla="*/ 173039 w 323850"/>
                <a:gd name="connsiteY26" fmla="*/ 167595 h 325438"/>
                <a:gd name="connsiteX27" fmla="*/ 161132 w 323850"/>
                <a:gd name="connsiteY27" fmla="*/ 171450 h 325438"/>
                <a:gd name="connsiteX28" fmla="*/ 149225 w 323850"/>
                <a:gd name="connsiteY28" fmla="*/ 167595 h 325438"/>
                <a:gd name="connsiteX29" fmla="*/ 141288 w 323850"/>
                <a:gd name="connsiteY29" fmla="*/ 152173 h 325438"/>
                <a:gd name="connsiteX30" fmla="*/ 161132 w 323850"/>
                <a:gd name="connsiteY30" fmla="*/ 144462 h 325438"/>
                <a:gd name="connsiteX31" fmla="*/ 163314 w 323850"/>
                <a:gd name="connsiteY31" fmla="*/ 14287 h 325438"/>
                <a:gd name="connsiteX32" fmla="*/ 155575 w 323850"/>
                <a:gd name="connsiteY32" fmla="*/ 22080 h 325438"/>
                <a:gd name="connsiteX33" fmla="*/ 155575 w 323850"/>
                <a:gd name="connsiteY33" fmla="*/ 58449 h 325438"/>
                <a:gd name="connsiteX34" fmla="*/ 167184 w 323850"/>
                <a:gd name="connsiteY34" fmla="*/ 71437 h 325438"/>
                <a:gd name="connsiteX35" fmla="*/ 189111 w 323850"/>
                <a:gd name="connsiteY35" fmla="*/ 71437 h 325438"/>
                <a:gd name="connsiteX36" fmla="*/ 196850 w 323850"/>
                <a:gd name="connsiteY36" fmla="*/ 63644 h 325438"/>
                <a:gd name="connsiteX37" fmla="*/ 189111 w 323850"/>
                <a:gd name="connsiteY37" fmla="*/ 57150 h 325438"/>
                <a:gd name="connsiteX38" fmla="*/ 169764 w 323850"/>
                <a:gd name="connsiteY38" fmla="*/ 57150 h 325438"/>
                <a:gd name="connsiteX39" fmla="*/ 169764 w 323850"/>
                <a:gd name="connsiteY39" fmla="*/ 22080 h 325438"/>
                <a:gd name="connsiteX40" fmla="*/ 163314 w 323850"/>
                <a:gd name="connsiteY40" fmla="*/ 14287 h 325438"/>
                <a:gd name="connsiteX41" fmla="*/ 161925 w 323850"/>
                <a:gd name="connsiteY41" fmla="*/ 0 h 325438"/>
                <a:gd name="connsiteX42" fmla="*/ 225425 w 323850"/>
                <a:gd name="connsiteY42" fmla="*/ 63500 h 325438"/>
                <a:gd name="connsiteX43" fmla="*/ 161925 w 323850"/>
                <a:gd name="connsiteY43" fmla="*/ 127000 h 325438"/>
                <a:gd name="connsiteX44" fmla="*/ 98425 w 323850"/>
                <a:gd name="connsiteY44" fmla="*/ 63500 h 325438"/>
                <a:gd name="connsiteX45" fmla="*/ 161925 w 323850"/>
                <a:gd name="connsiteY45" fmla="*/ 0 h 32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3850" h="325438">
                  <a:moveTo>
                    <a:pt x="225425" y="217487"/>
                  </a:moveTo>
                  <a:lnTo>
                    <a:pt x="196850" y="238125"/>
                  </a:lnTo>
                  <a:lnTo>
                    <a:pt x="234950" y="238125"/>
                  </a:lnTo>
                  <a:close/>
                  <a:moveTo>
                    <a:pt x="120472" y="149225"/>
                  </a:moveTo>
                  <a:cubicBezTo>
                    <a:pt x="148971" y="214009"/>
                    <a:pt x="148971" y="214009"/>
                    <a:pt x="148971" y="214009"/>
                  </a:cubicBezTo>
                  <a:cubicBezTo>
                    <a:pt x="151562" y="181617"/>
                    <a:pt x="151562" y="181617"/>
                    <a:pt x="151562" y="181617"/>
                  </a:cubicBezTo>
                  <a:cubicBezTo>
                    <a:pt x="151562" y="180322"/>
                    <a:pt x="152857" y="180322"/>
                    <a:pt x="154152" y="180322"/>
                  </a:cubicBezTo>
                  <a:cubicBezTo>
                    <a:pt x="169698" y="180322"/>
                    <a:pt x="169698" y="180322"/>
                    <a:pt x="169698" y="180322"/>
                  </a:cubicBezTo>
                  <a:cubicBezTo>
                    <a:pt x="170993" y="180322"/>
                    <a:pt x="172288" y="180322"/>
                    <a:pt x="172288" y="181617"/>
                  </a:cubicBezTo>
                  <a:cubicBezTo>
                    <a:pt x="176175" y="212714"/>
                    <a:pt x="176175" y="212714"/>
                    <a:pt x="176175" y="212714"/>
                  </a:cubicBezTo>
                  <a:cubicBezTo>
                    <a:pt x="203378" y="149225"/>
                    <a:pt x="203378" y="149225"/>
                    <a:pt x="203378" y="149225"/>
                  </a:cubicBezTo>
                  <a:cubicBezTo>
                    <a:pt x="260376" y="156999"/>
                    <a:pt x="260376" y="156999"/>
                    <a:pt x="260376" y="156999"/>
                  </a:cubicBezTo>
                  <a:cubicBezTo>
                    <a:pt x="277216" y="159591"/>
                    <a:pt x="290170" y="171252"/>
                    <a:pt x="292761" y="188096"/>
                  </a:cubicBezTo>
                  <a:lnTo>
                    <a:pt x="323850" y="325438"/>
                  </a:lnTo>
                  <a:cubicBezTo>
                    <a:pt x="269443" y="325438"/>
                    <a:pt x="269443" y="325438"/>
                    <a:pt x="269443" y="325438"/>
                  </a:cubicBezTo>
                  <a:cubicBezTo>
                    <a:pt x="252603" y="251584"/>
                    <a:pt x="252603" y="251584"/>
                    <a:pt x="252603" y="251584"/>
                  </a:cubicBezTo>
                  <a:cubicBezTo>
                    <a:pt x="247422" y="325438"/>
                    <a:pt x="247422" y="325438"/>
                    <a:pt x="247422" y="325438"/>
                  </a:cubicBezTo>
                  <a:cubicBezTo>
                    <a:pt x="76428" y="325438"/>
                    <a:pt x="76428" y="325438"/>
                    <a:pt x="76428" y="325438"/>
                  </a:cubicBezTo>
                  <a:cubicBezTo>
                    <a:pt x="71247" y="251584"/>
                    <a:pt x="71247" y="251584"/>
                    <a:pt x="71247" y="251584"/>
                  </a:cubicBezTo>
                  <a:cubicBezTo>
                    <a:pt x="54407" y="325438"/>
                    <a:pt x="54407" y="325438"/>
                    <a:pt x="54407" y="325438"/>
                  </a:cubicBezTo>
                  <a:cubicBezTo>
                    <a:pt x="0" y="325438"/>
                    <a:pt x="0" y="325438"/>
                    <a:pt x="0" y="325438"/>
                  </a:cubicBezTo>
                  <a:cubicBezTo>
                    <a:pt x="31089" y="188096"/>
                    <a:pt x="31089" y="188096"/>
                    <a:pt x="31089" y="188096"/>
                  </a:cubicBezTo>
                  <a:cubicBezTo>
                    <a:pt x="33680" y="171252"/>
                    <a:pt x="46634" y="159591"/>
                    <a:pt x="63474" y="156999"/>
                  </a:cubicBezTo>
                  <a:cubicBezTo>
                    <a:pt x="120472" y="149225"/>
                    <a:pt x="120472" y="149225"/>
                    <a:pt x="120472" y="149225"/>
                  </a:cubicBezTo>
                  <a:close/>
                  <a:moveTo>
                    <a:pt x="161132" y="144462"/>
                  </a:moveTo>
                  <a:cubicBezTo>
                    <a:pt x="169070" y="144462"/>
                    <a:pt x="180976" y="144462"/>
                    <a:pt x="180976" y="152173"/>
                  </a:cubicBezTo>
                  <a:cubicBezTo>
                    <a:pt x="180976" y="157314"/>
                    <a:pt x="175685" y="165025"/>
                    <a:pt x="173039" y="167595"/>
                  </a:cubicBezTo>
                  <a:cubicBezTo>
                    <a:pt x="170393" y="171450"/>
                    <a:pt x="165101" y="171450"/>
                    <a:pt x="161132" y="171450"/>
                  </a:cubicBezTo>
                  <a:cubicBezTo>
                    <a:pt x="157163" y="171450"/>
                    <a:pt x="151871" y="171450"/>
                    <a:pt x="149225" y="167595"/>
                  </a:cubicBezTo>
                  <a:cubicBezTo>
                    <a:pt x="146579" y="165025"/>
                    <a:pt x="141288" y="157314"/>
                    <a:pt x="141288" y="152173"/>
                  </a:cubicBezTo>
                  <a:cubicBezTo>
                    <a:pt x="141288" y="144462"/>
                    <a:pt x="153194" y="144462"/>
                    <a:pt x="161132" y="144462"/>
                  </a:cubicBezTo>
                  <a:close/>
                  <a:moveTo>
                    <a:pt x="163314" y="14287"/>
                  </a:moveTo>
                  <a:cubicBezTo>
                    <a:pt x="158155" y="14287"/>
                    <a:pt x="155575" y="18184"/>
                    <a:pt x="155575" y="22080"/>
                  </a:cubicBezTo>
                  <a:cubicBezTo>
                    <a:pt x="155575" y="22080"/>
                    <a:pt x="155575" y="22080"/>
                    <a:pt x="155575" y="58449"/>
                  </a:cubicBezTo>
                  <a:cubicBezTo>
                    <a:pt x="155575" y="66242"/>
                    <a:pt x="160735" y="71437"/>
                    <a:pt x="167184" y="71437"/>
                  </a:cubicBezTo>
                  <a:cubicBezTo>
                    <a:pt x="167184" y="71437"/>
                    <a:pt x="167184" y="71437"/>
                    <a:pt x="189111" y="71437"/>
                  </a:cubicBezTo>
                  <a:cubicBezTo>
                    <a:pt x="194271" y="71437"/>
                    <a:pt x="196850" y="67541"/>
                    <a:pt x="196850" y="63644"/>
                  </a:cubicBezTo>
                  <a:cubicBezTo>
                    <a:pt x="196850" y="59747"/>
                    <a:pt x="194271" y="57150"/>
                    <a:pt x="189111" y="57150"/>
                  </a:cubicBezTo>
                  <a:cubicBezTo>
                    <a:pt x="189111" y="57150"/>
                    <a:pt x="189111" y="57150"/>
                    <a:pt x="169764" y="57150"/>
                  </a:cubicBezTo>
                  <a:cubicBezTo>
                    <a:pt x="169764" y="57150"/>
                    <a:pt x="169764" y="57150"/>
                    <a:pt x="169764" y="22080"/>
                  </a:cubicBezTo>
                  <a:cubicBezTo>
                    <a:pt x="169764" y="18184"/>
                    <a:pt x="167184" y="14287"/>
                    <a:pt x="163314" y="14287"/>
                  </a:cubicBezTo>
                  <a:close/>
                  <a:moveTo>
                    <a:pt x="161925" y="0"/>
                  </a:moveTo>
                  <a:cubicBezTo>
                    <a:pt x="196995" y="0"/>
                    <a:pt x="225425" y="28430"/>
                    <a:pt x="225425" y="63500"/>
                  </a:cubicBezTo>
                  <a:cubicBezTo>
                    <a:pt x="225425" y="98570"/>
                    <a:pt x="196995" y="127000"/>
                    <a:pt x="161925" y="127000"/>
                  </a:cubicBezTo>
                  <a:cubicBezTo>
                    <a:pt x="126855" y="127000"/>
                    <a:pt x="98425" y="98570"/>
                    <a:pt x="98425" y="63500"/>
                  </a:cubicBezTo>
                  <a:cubicBezTo>
                    <a:pt x="98425" y="28430"/>
                    <a:pt x="126855" y="0"/>
                    <a:pt x="161925" y="0"/>
                  </a:cubicBezTo>
                  <a:close/>
                </a:path>
              </a:pathLst>
            </a:custGeom>
            <a:solidFill>
              <a:schemeClr val="bg1"/>
            </a:solidFill>
            <a:ln>
              <a:noFill/>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a:solidFill>
                  <a:schemeClr val="tx1"/>
                </a:solidFill>
                <a:latin typeface="微软雅黑" panose="020B0503020204020204" charset="-122"/>
                <a:ea typeface="微软雅黑" panose="020B0503020204020204" charset="-122"/>
              </a:endParaRPr>
            </a:p>
          </p:txBody>
        </p:sp>
      </p:grpSp>
      <p:sp>
        <p:nvSpPr>
          <p:cNvPr id="1048885" name="Freeform: Shape 16"/>
          <p:cNvSpPr/>
          <p:nvPr/>
        </p:nvSpPr>
        <p:spPr bwMode="auto">
          <a:xfrm>
            <a:off x="3887476" y="5836901"/>
            <a:ext cx="356870" cy="358775"/>
          </a:xfrm>
          <a:custGeom>
            <a:avLst/>
            <a:gdLst>
              <a:gd name="connsiteX0" fmla="*/ 225425 w 323850"/>
              <a:gd name="connsiteY0" fmla="*/ 217487 h 325438"/>
              <a:gd name="connsiteX1" fmla="*/ 196850 w 323850"/>
              <a:gd name="connsiteY1" fmla="*/ 238125 h 325438"/>
              <a:gd name="connsiteX2" fmla="*/ 234950 w 323850"/>
              <a:gd name="connsiteY2" fmla="*/ 238125 h 325438"/>
              <a:gd name="connsiteX3" fmla="*/ 120472 w 323850"/>
              <a:gd name="connsiteY3" fmla="*/ 149225 h 325438"/>
              <a:gd name="connsiteX4" fmla="*/ 148971 w 323850"/>
              <a:gd name="connsiteY4" fmla="*/ 214009 h 325438"/>
              <a:gd name="connsiteX5" fmla="*/ 151562 w 323850"/>
              <a:gd name="connsiteY5" fmla="*/ 181617 h 325438"/>
              <a:gd name="connsiteX6" fmla="*/ 154152 w 323850"/>
              <a:gd name="connsiteY6" fmla="*/ 180322 h 325438"/>
              <a:gd name="connsiteX7" fmla="*/ 169698 w 323850"/>
              <a:gd name="connsiteY7" fmla="*/ 180322 h 325438"/>
              <a:gd name="connsiteX8" fmla="*/ 172288 w 323850"/>
              <a:gd name="connsiteY8" fmla="*/ 181617 h 325438"/>
              <a:gd name="connsiteX9" fmla="*/ 176175 w 323850"/>
              <a:gd name="connsiteY9" fmla="*/ 212714 h 325438"/>
              <a:gd name="connsiteX10" fmla="*/ 203378 w 323850"/>
              <a:gd name="connsiteY10" fmla="*/ 149225 h 325438"/>
              <a:gd name="connsiteX11" fmla="*/ 260376 w 323850"/>
              <a:gd name="connsiteY11" fmla="*/ 156999 h 325438"/>
              <a:gd name="connsiteX12" fmla="*/ 292761 w 323850"/>
              <a:gd name="connsiteY12" fmla="*/ 188096 h 325438"/>
              <a:gd name="connsiteX13" fmla="*/ 323850 w 323850"/>
              <a:gd name="connsiteY13" fmla="*/ 325438 h 325438"/>
              <a:gd name="connsiteX14" fmla="*/ 269443 w 323850"/>
              <a:gd name="connsiteY14" fmla="*/ 325438 h 325438"/>
              <a:gd name="connsiteX15" fmla="*/ 252603 w 323850"/>
              <a:gd name="connsiteY15" fmla="*/ 251584 h 325438"/>
              <a:gd name="connsiteX16" fmla="*/ 247422 w 323850"/>
              <a:gd name="connsiteY16" fmla="*/ 325438 h 325438"/>
              <a:gd name="connsiteX17" fmla="*/ 76428 w 323850"/>
              <a:gd name="connsiteY17" fmla="*/ 325438 h 325438"/>
              <a:gd name="connsiteX18" fmla="*/ 71247 w 323850"/>
              <a:gd name="connsiteY18" fmla="*/ 251584 h 325438"/>
              <a:gd name="connsiteX19" fmla="*/ 54407 w 323850"/>
              <a:gd name="connsiteY19" fmla="*/ 325438 h 325438"/>
              <a:gd name="connsiteX20" fmla="*/ 0 w 323850"/>
              <a:gd name="connsiteY20" fmla="*/ 325438 h 325438"/>
              <a:gd name="connsiteX21" fmla="*/ 31089 w 323850"/>
              <a:gd name="connsiteY21" fmla="*/ 188096 h 325438"/>
              <a:gd name="connsiteX22" fmla="*/ 63474 w 323850"/>
              <a:gd name="connsiteY22" fmla="*/ 156999 h 325438"/>
              <a:gd name="connsiteX23" fmla="*/ 120472 w 323850"/>
              <a:gd name="connsiteY23" fmla="*/ 149225 h 325438"/>
              <a:gd name="connsiteX24" fmla="*/ 161132 w 323850"/>
              <a:gd name="connsiteY24" fmla="*/ 144462 h 325438"/>
              <a:gd name="connsiteX25" fmla="*/ 180976 w 323850"/>
              <a:gd name="connsiteY25" fmla="*/ 152173 h 325438"/>
              <a:gd name="connsiteX26" fmla="*/ 173039 w 323850"/>
              <a:gd name="connsiteY26" fmla="*/ 167595 h 325438"/>
              <a:gd name="connsiteX27" fmla="*/ 161132 w 323850"/>
              <a:gd name="connsiteY27" fmla="*/ 171450 h 325438"/>
              <a:gd name="connsiteX28" fmla="*/ 149225 w 323850"/>
              <a:gd name="connsiteY28" fmla="*/ 167595 h 325438"/>
              <a:gd name="connsiteX29" fmla="*/ 141288 w 323850"/>
              <a:gd name="connsiteY29" fmla="*/ 152173 h 325438"/>
              <a:gd name="connsiteX30" fmla="*/ 161132 w 323850"/>
              <a:gd name="connsiteY30" fmla="*/ 144462 h 325438"/>
              <a:gd name="connsiteX31" fmla="*/ 163314 w 323850"/>
              <a:gd name="connsiteY31" fmla="*/ 14287 h 325438"/>
              <a:gd name="connsiteX32" fmla="*/ 155575 w 323850"/>
              <a:gd name="connsiteY32" fmla="*/ 22080 h 325438"/>
              <a:gd name="connsiteX33" fmla="*/ 155575 w 323850"/>
              <a:gd name="connsiteY33" fmla="*/ 58449 h 325438"/>
              <a:gd name="connsiteX34" fmla="*/ 167184 w 323850"/>
              <a:gd name="connsiteY34" fmla="*/ 71437 h 325438"/>
              <a:gd name="connsiteX35" fmla="*/ 189111 w 323850"/>
              <a:gd name="connsiteY35" fmla="*/ 71437 h 325438"/>
              <a:gd name="connsiteX36" fmla="*/ 196850 w 323850"/>
              <a:gd name="connsiteY36" fmla="*/ 63644 h 325438"/>
              <a:gd name="connsiteX37" fmla="*/ 189111 w 323850"/>
              <a:gd name="connsiteY37" fmla="*/ 57150 h 325438"/>
              <a:gd name="connsiteX38" fmla="*/ 169764 w 323850"/>
              <a:gd name="connsiteY38" fmla="*/ 57150 h 325438"/>
              <a:gd name="connsiteX39" fmla="*/ 169764 w 323850"/>
              <a:gd name="connsiteY39" fmla="*/ 22080 h 325438"/>
              <a:gd name="connsiteX40" fmla="*/ 163314 w 323850"/>
              <a:gd name="connsiteY40" fmla="*/ 14287 h 325438"/>
              <a:gd name="connsiteX41" fmla="*/ 161925 w 323850"/>
              <a:gd name="connsiteY41" fmla="*/ 0 h 325438"/>
              <a:gd name="connsiteX42" fmla="*/ 225425 w 323850"/>
              <a:gd name="connsiteY42" fmla="*/ 63500 h 325438"/>
              <a:gd name="connsiteX43" fmla="*/ 161925 w 323850"/>
              <a:gd name="connsiteY43" fmla="*/ 127000 h 325438"/>
              <a:gd name="connsiteX44" fmla="*/ 98425 w 323850"/>
              <a:gd name="connsiteY44" fmla="*/ 63500 h 325438"/>
              <a:gd name="connsiteX45" fmla="*/ 161925 w 323850"/>
              <a:gd name="connsiteY45" fmla="*/ 0 h 32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3850" h="325438">
                <a:moveTo>
                  <a:pt x="225425" y="217487"/>
                </a:moveTo>
                <a:lnTo>
                  <a:pt x="196850" y="238125"/>
                </a:lnTo>
                <a:lnTo>
                  <a:pt x="234950" y="238125"/>
                </a:lnTo>
                <a:close/>
                <a:moveTo>
                  <a:pt x="120472" y="149225"/>
                </a:moveTo>
                <a:cubicBezTo>
                  <a:pt x="148971" y="214009"/>
                  <a:pt x="148971" y="214009"/>
                  <a:pt x="148971" y="214009"/>
                </a:cubicBezTo>
                <a:cubicBezTo>
                  <a:pt x="151562" y="181617"/>
                  <a:pt x="151562" y="181617"/>
                  <a:pt x="151562" y="181617"/>
                </a:cubicBezTo>
                <a:cubicBezTo>
                  <a:pt x="151562" y="180322"/>
                  <a:pt x="152857" y="180322"/>
                  <a:pt x="154152" y="180322"/>
                </a:cubicBezTo>
                <a:cubicBezTo>
                  <a:pt x="169698" y="180322"/>
                  <a:pt x="169698" y="180322"/>
                  <a:pt x="169698" y="180322"/>
                </a:cubicBezTo>
                <a:cubicBezTo>
                  <a:pt x="170993" y="180322"/>
                  <a:pt x="172288" y="180322"/>
                  <a:pt x="172288" y="181617"/>
                </a:cubicBezTo>
                <a:cubicBezTo>
                  <a:pt x="176175" y="212714"/>
                  <a:pt x="176175" y="212714"/>
                  <a:pt x="176175" y="212714"/>
                </a:cubicBezTo>
                <a:cubicBezTo>
                  <a:pt x="203378" y="149225"/>
                  <a:pt x="203378" y="149225"/>
                  <a:pt x="203378" y="149225"/>
                </a:cubicBezTo>
                <a:cubicBezTo>
                  <a:pt x="260376" y="156999"/>
                  <a:pt x="260376" y="156999"/>
                  <a:pt x="260376" y="156999"/>
                </a:cubicBezTo>
                <a:cubicBezTo>
                  <a:pt x="277216" y="159591"/>
                  <a:pt x="290170" y="171252"/>
                  <a:pt x="292761" y="188096"/>
                </a:cubicBezTo>
                <a:lnTo>
                  <a:pt x="323850" y="325438"/>
                </a:lnTo>
                <a:cubicBezTo>
                  <a:pt x="269443" y="325438"/>
                  <a:pt x="269443" y="325438"/>
                  <a:pt x="269443" y="325438"/>
                </a:cubicBezTo>
                <a:cubicBezTo>
                  <a:pt x="252603" y="251584"/>
                  <a:pt x="252603" y="251584"/>
                  <a:pt x="252603" y="251584"/>
                </a:cubicBezTo>
                <a:cubicBezTo>
                  <a:pt x="247422" y="325438"/>
                  <a:pt x="247422" y="325438"/>
                  <a:pt x="247422" y="325438"/>
                </a:cubicBezTo>
                <a:cubicBezTo>
                  <a:pt x="76428" y="325438"/>
                  <a:pt x="76428" y="325438"/>
                  <a:pt x="76428" y="325438"/>
                </a:cubicBezTo>
                <a:cubicBezTo>
                  <a:pt x="71247" y="251584"/>
                  <a:pt x="71247" y="251584"/>
                  <a:pt x="71247" y="251584"/>
                </a:cubicBezTo>
                <a:cubicBezTo>
                  <a:pt x="54407" y="325438"/>
                  <a:pt x="54407" y="325438"/>
                  <a:pt x="54407" y="325438"/>
                </a:cubicBezTo>
                <a:cubicBezTo>
                  <a:pt x="0" y="325438"/>
                  <a:pt x="0" y="325438"/>
                  <a:pt x="0" y="325438"/>
                </a:cubicBezTo>
                <a:cubicBezTo>
                  <a:pt x="31089" y="188096"/>
                  <a:pt x="31089" y="188096"/>
                  <a:pt x="31089" y="188096"/>
                </a:cubicBezTo>
                <a:cubicBezTo>
                  <a:pt x="33680" y="171252"/>
                  <a:pt x="46634" y="159591"/>
                  <a:pt x="63474" y="156999"/>
                </a:cubicBezTo>
                <a:cubicBezTo>
                  <a:pt x="120472" y="149225"/>
                  <a:pt x="120472" y="149225"/>
                  <a:pt x="120472" y="149225"/>
                </a:cubicBezTo>
                <a:close/>
                <a:moveTo>
                  <a:pt x="161132" y="144462"/>
                </a:moveTo>
                <a:cubicBezTo>
                  <a:pt x="169070" y="144462"/>
                  <a:pt x="180976" y="144462"/>
                  <a:pt x="180976" y="152173"/>
                </a:cubicBezTo>
                <a:cubicBezTo>
                  <a:pt x="180976" y="157314"/>
                  <a:pt x="175685" y="165025"/>
                  <a:pt x="173039" y="167595"/>
                </a:cubicBezTo>
                <a:cubicBezTo>
                  <a:pt x="170393" y="171450"/>
                  <a:pt x="165101" y="171450"/>
                  <a:pt x="161132" y="171450"/>
                </a:cubicBezTo>
                <a:cubicBezTo>
                  <a:pt x="157163" y="171450"/>
                  <a:pt x="151871" y="171450"/>
                  <a:pt x="149225" y="167595"/>
                </a:cubicBezTo>
                <a:cubicBezTo>
                  <a:pt x="146579" y="165025"/>
                  <a:pt x="141288" y="157314"/>
                  <a:pt x="141288" y="152173"/>
                </a:cubicBezTo>
                <a:cubicBezTo>
                  <a:pt x="141288" y="144462"/>
                  <a:pt x="153194" y="144462"/>
                  <a:pt x="161132" y="144462"/>
                </a:cubicBezTo>
                <a:close/>
                <a:moveTo>
                  <a:pt x="163314" y="14287"/>
                </a:moveTo>
                <a:cubicBezTo>
                  <a:pt x="158155" y="14287"/>
                  <a:pt x="155575" y="18184"/>
                  <a:pt x="155575" y="22080"/>
                </a:cubicBezTo>
                <a:cubicBezTo>
                  <a:pt x="155575" y="22080"/>
                  <a:pt x="155575" y="22080"/>
                  <a:pt x="155575" y="58449"/>
                </a:cubicBezTo>
                <a:cubicBezTo>
                  <a:pt x="155575" y="66242"/>
                  <a:pt x="160735" y="71437"/>
                  <a:pt x="167184" y="71437"/>
                </a:cubicBezTo>
                <a:cubicBezTo>
                  <a:pt x="167184" y="71437"/>
                  <a:pt x="167184" y="71437"/>
                  <a:pt x="189111" y="71437"/>
                </a:cubicBezTo>
                <a:cubicBezTo>
                  <a:pt x="194271" y="71437"/>
                  <a:pt x="196850" y="67541"/>
                  <a:pt x="196850" y="63644"/>
                </a:cubicBezTo>
                <a:cubicBezTo>
                  <a:pt x="196850" y="59747"/>
                  <a:pt x="194271" y="57150"/>
                  <a:pt x="189111" y="57150"/>
                </a:cubicBezTo>
                <a:cubicBezTo>
                  <a:pt x="189111" y="57150"/>
                  <a:pt x="189111" y="57150"/>
                  <a:pt x="169764" y="57150"/>
                </a:cubicBezTo>
                <a:cubicBezTo>
                  <a:pt x="169764" y="57150"/>
                  <a:pt x="169764" y="57150"/>
                  <a:pt x="169764" y="22080"/>
                </a:cubicBezTo>
                <a:cubicBezTo>
                  <a:pt x="169764" y="18184"/>
                  <a:pt x="167184" y="14287"/>
                  <a:pt x="163314" y="14287"/>
                </a:cubicBezTo>
                <a:close/>
                <a:moveTo>
                  <a:pt x="161925" y="0"/>
                </a:moveTo>
                <a:cubicBezTo>
                  <a:pt x="196995" y="0"/>
                  <a:pt x="225425" y="28430"/>
                  <a:pt x="225425" y="63500"/>
                </a:cubicBezTo>
                <a:cubicBezTo>
                  <a:pt x="225425" y="98570"/>
                  <a:pt x="196995" y="127000"/>
                  <a:pt x="161925" y="127000"/>
                </a:cubicBezTo>
                <a:cubicBezTo>
                  <a:pt x="126855" y="127000"/>
                  <a:pt x="98425" y="98570"/>
                  <a:pt x="98425" y="63500"/>
                </a:cubicBezTo>
                <a:cubicBezTo>
                  <a:pt x="98425" y="28430"/>
                  <a:pt x="126855" y="0"/>
                  <a:pt x="161925" y="0"/>
                </a:cubicBezTo>
                <a:close/>
              </a:path>
            </a:pathLst>
          </a:custGeom>
          <a:solidFill>
            <a:schemeClr val="bg1"/>
          </a:solidFill>
          <a:ln>
            <a:noFill/>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a:solidFill>
                <a:schemeClr val="tx1"/>
              </a:solidFill>
              <a:latin typeface="微软雅黑" panose="020B0503020204020204" charset="-122"/>
              <a:ea typeface="微软雅黑" panose="020B0503020204020204" charset="-122"/>
            </a:endParaRPr>
          </a:p>
        </p:txBody>
      </p:sp>
      <p:cxnSp>
        <p:nvCxnSpPr>
          <p:cNvPr id="3145739" name="直接连接符 5"/>
          <p:cNvCxnSpPr/>
          <p:nvPr/>
        </p:nvCxnSpPr>
        <p:spPr>
          <a:xfrm>
            <a:off x="2627630" y="3141338"/>
            <a:ext cx="8357870" cy="13970"/>
          </a:xfrm>
          <a:prstGeom prst="line">
            <a:avLst/>
          </a:prstGeom>
          <a:ln w="38100">
            <a:solidFill>
              <a:srgbClr val="C00000"/>
            </a:solidFill>
            <a:prstDash val="dash"/>
          </a:ln>
        </p:spPr>
        <p:style>
          <a:lnRef idx="1">
            <a:schemeClr val="accent1"/>
          </a:lnRef>
          <a:fillRef idx="0">
            <a:schemeClr val="accent1"/>
          </a:fillRef>
          <a:effectRef idx="0">
            <a:schemeClr val="accent1"/>
          </a:effectRef>
          <a:fontRef idx="minor">
            <a:schemeClr val="tx1"/>
          </a:fontRef>
        </p:style>
      </p:cxnSp>
      <p:grpSp>
        <p:nvGrpSpPr>
          <p:cNvPr id="199" name="组合 16"/>
          <p:cNvGrpSpPr/>
          <p:nvPr/>
        </p:nvGrpSpPr>
        <p:grpSpPr>
          <a:xfrm>
            <a:off x="297180" y="184785"/>
            <a:ext cx="5139690" cy="408305"/>
            <a:chOff x="8158" y="2529"/>
            <a:chExt cx="8094" cy="643"/>
          </a:xfrm>
        </p:grpSpPr>
        <p:sp>
          <p:nvSpPr>
            <p:cNvPr id="1048886" name="矩形 17"/>
            <p:cNvSpPr/>
            <p:nvPr/>
          </p:nvSpPr>
          <p:spPr>
            <a:xfrm>
              <a:off x="8956" y="2565"/>
              <a:ext cx="5568"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87" name="文本框 3"/>
            <p:cNvSpPr txBox="1"/>
            <p:nvPr/>
          </p:nvSpPr>
          <p:spPr>
            <a:xfrm>
              <a:off x="9122" y="2529"/>
              <a:ext cx="7130"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3.1  </a:t>
              </a:r>
              <a:r>
                <a:rPr lang="zh-CN" altLang="en-US" sz="2000" b="1" dirty="0">
                  <a:solidFill>
                    <a:schemeClr val="bg1"/>
                  </a:solidFill>
                  <a:latin typeface="微软雅黑" panose="020B0503020204020204" charset="-122"/>
                  <a:ea typeface="微软雅黑" panose="020B0503020204020204" charset="-122"/>
                </a:rPr>
                <a:t>消防安全十项规定</a:t>
              </a:r>
            </a:p>
          </p:txBody>
        </p:sp>
        <p:sp>
          <p:nvSpPr>
            <p:cNvPr id="1048888" name="矩形 19"/>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98"/>
                                        </p:tgtEl>
                                        <p:attrNameLst>
                                          <p:attrName>style.visibility</p:attrName>
                                        </p:attrNameLst>
                                      </p:cBhvr>
                                      <p:to>
                                        <p:strVal val="visible"/>
                                      </p:to>
                                    </p:set>
                                    <p:animEffect transition="in" filter="wipe(down)">
                                      <p:cBhvr>
                                        <p:cTn id="7" dur="500"/>
                                        <p:tgtEl>
                                          <p:spTgt spid="19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145738"/>
                                        </p:tgtEl>
                                        <p:attrNameLst>
                                          <p:attrName>style.visibility</p:attrName>
                                        </p:attrNameLst>
                                      </p:cBhvr>
                                      <p:to>
                                        <p:strVal val="visible"/>
                                      </p:to>
                                    </p:set>
                                    <p:animEffect transition="in" filter="wipe(left)">
                                      <p:cBhvr>
                                        <p:cTn id="11" dur="500"/>
                                        <p:tgtEl>
                                          <p:spTgt spid="3145738"/>
                                        </p:tgtEl>
                                      </p:cBhvr>
                                    </p:animEffect>
                                  </p:childTnLst>
                                </p:cTn>
                              </p:par>
                              <p:par>
                                <p:cTn id="12" presetID="22" presetClass="entr" presetSubtype="8" fill="hold" nodeType="withEffect">
                                  <p:stCondLst>
                                    <p:cond delay="0"/>
                                  </p:stCondLst>
                                  <p:childTnLst>
                                    <p:set>
                                      <p:cBhvr>
                                        <p:cTn id="13" dur="1" fill="hold">
                                          <p:stCondLst>
                                            <p:cond delay="0"/>
                                          </p:stCondLst>
                                        </p:cTn>
                                        <p:tgtEl>
                                          <p:spTgt spid="197"/>
                                        </p:tgtEl>
                                        <p:attrNameLst>
                                          <p:attrName>style.visibility</p:attrName>
                                        </p:attrNameLst>
                                      </p:cBhvr>
                                      <p:to>
                                        <p:strVal val="visible"/>
                                      </p:to>
                                    </p:set>
                                    <p:animEffect transition="in" filter="wipe(left)">
                                      <p:cBhvr>
                                        <p:cTn id="14" dur="500"/>
                                        <p:tgtEl>
                                          <p:spTgt spid="19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145739"/>
                                        </p:tgtEl>
                                        <p:attrNameLst>
                                          <p:attrName>style.visibility</p:attrName>
                                        </p:attrNameLst>
                                      </p:cBhvr>
                                      <p:to>
                                        <p:strVal val="visible"/>
                                      </p:to>
                                    </p:set>
                                    <p:animEffect transition="in" filter="wipe(left)">
                                      <p:cBhvr>
                                        <p:cTn id="18" dur="500"/>
                                        <p:tgtEl>
                                          <p:spTgt spid="3145739"/>
                                        </p:tgtEl>
                                      </p:cBhvr>
                                    </p:animEffect>
                                  </p:childTnLst>
                                </p:cTn>
                              </p:par>
                            </p:childTnLst>
                          </p:cTn>
                        </p:par>
                        <p:par>
                          <p:cTn id="19" fill="hold">
                            <p:stCondLst>
                              <p:cond delay="1500"/>
                            </p:stCondLst>
                            <p:childTnLst>
                              <p:par>
                                <p:cTn id="20" presetID="29" presetClass="entr" presetSubtype="0" fill="hold" nodeType="afterEffect">
                                  <p:stCondLst>
                                    <p:cond delay="0"/>
                                  </p:stCondLst>
                                  <p:childTnLst>
                                    <p:set>
                                      <p:cBhvr>
                                        <p:cTn id="21" dur="1" fill="hold">
                                          <p:stCondLst>
                                            <p:cond delay="0"/>
                                          </p:stCondLst>
                                        </p:cTn>
                                        <p:tgtEl>
                                          <p:spTgt spid="199"/>
                                        </p:tgtEl>
                                        <p:attrNameLst>
                                          <p:attrName>style.visibility</p:attrName>
                                        </p:attrNameLst>
                                      </p:cBhvr>
                                      <p:to>
                                        <p:strVal val="visible"/>
                                      </p:to>
                                    </p:set>
                                    <p:anim calcmode="lin" valueType="num">
                                      <p:cBhvr>
                                        <p:cTn id="22" dur="1000" fill="hold"/>
                                        <p:tgtEl>
                                          <p:spTgt spid="199"/>
                                        </p:tgtEl>
                                        <p:attrNameLst>
                                          <p:attrName>ppt_x</p:attrName>
                                        </p:attrNameLst>
                                      </p:cBhvr>
                                      <p:tavLst>
                                        <p:tav tm="0">
                                          <p:val>
                                            <p:strVal val="#ppt_x-.2"/>
                                          </p:val>
                                        </p:tav>
                                        <p:tav tm="100000">
                                          <p:val>
                                            <p:strVal val="#ppt_x"/>
                                          </p:val>
                                        </p:tav>
                                      </p:tavLst>
                                    </p:anim>
                                    <p:anim calcmode="lin" valueType="num">
                                      <p:cBhvr>
                                        <p:cTn id="23" dur="1000" fill="hold"/>
                                        <p:tgtEl>
                                          <p:spTgt spid="199"/>
                                        </p:tgtEl>
                                        <p:attrNameLst>
                                          <p:attrName>ppt_y</p:attrName>
                                        </p:attrNameLst>
                                      </p:cBhvr>
                                      <p:tavLst>
                                        <p:tav tm="0">
                                          <p:val>
                                            <p:strVal val="#ppt_y"/>
                                          </p:val>
                                        </p:tav>
                                        <p:tav tm="100000">
                                          <p:val>
                                            <p:strVal val="#ppt_y"/>
                                          </p:val>
                                        </p:tav>
                                      </p:tavLst>
                                    </p:anim>
                                    <p:animEffect transition="in" filter="wipe(right)" prLst="gradientSize: 0.1">
                                      <p:cBhvr>
                                        <p:cTn id="24" dur="1000"/>
                                        <p:tgtEl>
                                          <p:spTgt spid="1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45740" name="直接连接符 11"/>
          <p:cNvCxnSpPr/>
          <p:nvPr/>
        </p:nvCxnSpPr>
        <p:spPr>
          <a:xfrm>
            <a:off x="874395" y="6250305"/>
            <a:ext cx="8357870" cy="13970"/>
          </a:xfrm>
          <a:prstGeom prst="line">
            <a:avLst/>
          </a:prstGeom>
          <a:ln w="38100">
            <a:solidFill>
              <a:srgbClr val="C00000"/>
            </a:solidFill>
            <a:prstDash val="dash"/>
          </a:ln>
        </p:spPr>
        <p:style>
          <a:lnRef idx="1">
            <a:schemeClr val="accent1"/>
          </a:lnRef>
          <a:fillRef idx="0">
            <a:schemeClr val="accent1"/>
          </a:fillRef>
          <a:effectRef idx="0">
            <a:schemeClr val="accent1"/>
          </a:effectRef>
          <a:fontRef idx="minor">
            <a:schemeClr val="tx1"/>
          </a:fontRef>
        </p:style>
      </p:cxnSp>
      <p:grpSp>
        <p:nvGrpSpPr>
          <p:cNvPr id="203" name="Group 1"/>
          <p:cNvGrpSpPr/>
          <p:nvPr/>
        </p:nvGrpSpPr>
        <p:grpSpPr>
          <a:xfrm>
            <a:off x="685800" y="1113877"/>
            <a:ext cx="8705850" cy="5273039"/>
            <a:chOff x="6667727" y="2337456"/>
            <a:chExt cx="7431549" cy="723935"/>
          </a:xfrm>
        </p:grpSpPr>
        <p:sp>
          <p:nvSpPr>
            <p:cNvPr id="1048891" name="Rectangle 9"/>
            <p:cNvSpPr/>
            <p:nvPr/>
          </p:nvSpPr>
          <p:spPr>
            <a:xfrm>
              <a:off x="6768411" y="2337456"/>
              <a:ext cx="4509211" cy="372391"/>
            </a:xfrm>
            <a:prstGeom prst="rect">
              <a:avLst/>
            </a:prstGeom>
          </p:spPr>
          <p:txBody>
            <a:bodyPr wrap="none" lIns="109710" tIns="54855" rIns="109710" bIns="54855"/>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3600" dirty="0">
                  <a:solidFill>
                    <a:srgbClr val="C00000"/>
                  </a:solidFill>
                  <a:latin typeface="微软雅黑" panose="020B0503020204020204" charset="-122"/>
                  <a:ea typeface="微软雅黑" panose="020B0503020204020204" charset="-122"/>
                  <a:sym typeface="+mn-ea"/>
                </a:rPr>
                <a:t>中小学校、幼儿园应当依法办理建设工程</a:t>
              </a:r>
            </a:p>
            <a:p>
              <a:pPr algn="l"/>
              <a:r>
                <a:rPr lang="zh-CN" altLang="en-US" sz="3600" dirty="0">
                  <a:solidFill>
                    <a:srgbClr val="C00000"/>
                  </a:solidFill>
                  <a:latin typeface="微软雅黑" panose="020B0503020204020204" charset="-122"/>
                  <a:ea typeface="微软雅黑" panose="020B0503020204020204" charset="-122"/>
                  <a:sym typeface="+mn-ea"/>
                </a:rPr>
                <a:t>消防设计审查、消防验收和备案抽查手续</a:t>
              </a:r>
            </a:p>
            <a:p>
              <a:pPr algn="l"/>
              <a:r>
                <a:rPr lang="zh-CN" altLang="en-US" sz="3600" dirty="0">
                  <a:solidFill>
                    <a:srgbClr val="C00000"/>
                  </a:solidFill>
                  <a:latin typeface="微软雅黑" panose="020B0503020204020204" charset="-122"/>
                  <a:ea typeface="微软雅黑" panose="020B0503020204020204" charset="-122"/>
                  <a:sym typeface="+mn-ea"/>
                </a:rPr>
                <a:t>，严禁擅自改变建筑使用功能及用途。</a:t>
              </a:r>
            </a:p>
          </p:txBody>
        </p:sp>
        <p:sp>
          <p:nvSpPr>
            <p:cNvPr id="1048892" name="TextBox 10"/>
            <p:cNvSpPr txBox="1"/>
            <p:nvPr/>
          </p:nvSpPr>
          <p:spPr>
            <a:xfrm>
              <a:off x="6667727" y="2626280"/>
              <a:ext cx="7431549" cy="435111"/>
            </a:xfrm>
            <a:prstGeom prst="rect">
              <a:avLst/>
            </a:prstGeom>
            <a:noFill/>
          </p:spPr>
          <p:txBody>
            <a:bodyPr wrap="square" lIns="109710" tIns="54855" rIns="109710" bIns="54855">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sz="2000" dirty="0">
                  <a:latin typeface="微软雅黑" panose="020B0503020204020204" charset="-122"/>
                  <a:ea typeface="微软雅黑" panose="020B0503020204020204" charset="-122"/>
                  <a:sym typeface="+mn-ea"/>
                </a:rPr>
                <a:t>学生宿舍、幼儿园儿童用房严禁设置在地下室或半地下室，幼儿园儿童用房严禁设置在四层及四层以上。与其他建筑合建的中小学校、幼儿园应使用耐火性能符合要求的砖墙、楼板和防火门（窗）与建筑内的其他场所进行分隔。电缆井、管道井应当按照规定进行防火封堵。中小学校、幼儿园室内装饰装修材料的燃烧性能应从严控制，并符合《建筑防火通用规范》《建筑内部装修设计规范》规定，严禁使用易燃、可燃板材、彩钢板搭建建（构）筑物、分隔房间。</a:t>
              </a:r>
            </a:p>
          </p:txBody>
        </p:sp>
      </p:grpSp>
      <p:grpSp>
        <p:nvGrpSpPr>
          <p:cNvPr id="204" name="组合 4"/>
          <p:cNvGrpSpPr/>
          <p:nvPr/>
        </p:nvGrpSpPr>
        <p:grpSpPr>
          <a:xfrm>
            <a:off x="10088789" y="1334939"/>
            <a:ext cx="1108710" cy="4795520"/>
            <a:chOff x="9955" y="4428"/>
            <a:chExt cx="973" cy="5472"/>
          </a:xfrm>
        </p:grpSpPr>
        <p:sp>
          <p:nvSpPr>
            <p:cNvPr id="1048893" name="圆柱形 6"/>
            <p:cNvSpPr/>
            <p:nvPr/>
          </p:nvSpPr>
          <p:spPr>
            <a:xfrm>
              <a:off x="9955" y="4428"/>
              <a:ext cx="973" cy="5472"/>
            </a:xfrm>
            <a:prstGeom prst="can">
              <a:avLst>
                <a:gd name="adj" fmla="val 2959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94" name="文本框 8"/>
            <p:cNvSpPr txBox="1"/>
            <p:nvPr/>
          </p:nvSpPr>
          <p:spPr>
            <a:xfrm>
              <a:off x="10007" y="5926"/>
              <a:ext cx="859" cy="1467"/>
            </a:xfrm>
            <a:prstGeom prst="rect">
              <a:avLst/>
            </a:prstGeom>
            <a:noFill/>
          </p:spPr>
          <p:txBody>
            <a:bodyPr wrap="square" rtlCol="0" anchor="t">
              <a:spAutoFit/>
            </a:bodyPr>
            <a:lstStyle/>
            <a:p>
              <a:pPr algn="ctr"/>
              <a:r>
                <a:rPr lang="en-US" altLang="zh-CN" sz="8000" dirty="0">
                  <a:solidFill>
                    <a:schemeClr val="bg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Wingdings" panose="05000000000000000000" charset="0"/>
                </a:rPr>
                <a:t>2</a:t>
              </a:r>
              <a:endParaRPr lang="zh-CN" altLang="en-US" sz="8000" dirty="0">
                <a:solidFill>
                  <a:schemeClr val="bg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Wingdings" panose="05000000000000000000" charset="0"/>
              </a:endParaRPr>
            </a:p>
          </p:txBody>
        </p:sp>
        <p:sp>
          <p:nvSpPr>
            <p:cNvPr id="1048895" name="Freeform: Shape 16"/>
            <p:cNvSpPr/>
            <p:nvPr/>
          </p:nvSpPr>
          <p:spPr bwMode="auto">
            <a:xfrm>
              <a:off x="10221" y="8367"/>
              <a:ext cx="562" cy="565"/>
            </a:xfrm>
            <a:custGeom>
              <a:avLst/>
              <a:gdLst>
                <a:gd name="connsiteX0" fmla="*/ 225425 w 323850"/>
                <a:gd name="connsiteY0" fmla="*/ 217487 h 325438"/>
                <a:gd name="connsiteX1" fmla="*/ 196850 w 323850"/>
                <a:gd name="connsiteY1" fmla="*/ 238125 h 325438"/>
                <a:gd name="connsiteX2" fmla="*/ 234950 w 323850"/>
                <a:gd name="connsiteY2" fmla="*/ 238125 h 325438"/>
                <a:gd name="connsiteX3" fmla="*/ 120472 w 323850"/>
                <a:gd name="connsiteY3" fmla="*/ 149225 h 325438"/>
                <a:gd name="connsiteX4" fmla="*/ 148971 w 323850"/>
                <a:gd name="connsiteY4" fmla="*/ 214009 h 325438"/>
                <a:gd name="connsiteX5" fmla="*/ 151562 w 323850"/>
                <a:gd name="connsiteY5" fmla="*/ 181617 h 325438"/>
                <a:gd name="connsiteX6" fmla="*/ 154152 w 323850"/>
                <a:gd name="connsiteY6" fmla="*/ 180322 h 325438"/>
                <a:gd name="connsiteX7" fmla="*/ 169698 w 323850"/>
                <a:gd name="connsiteY7" fmla="*/ 180322 h 325438"/>
                <a:gd name="connsiteX8" fmla="*/ 172288 w 323850"/>
                <a:gd name="connsiteY8" fmla="*/ 181617 h 325438"/>
                <a:gd name="connsiteX9" fmla="*/ 176175 w 323850"/>
                <a:gd name="connsiteY9" fmla="*/ 212714 h 325438"/>
                <a:gd name="connsiteX10" fmla="*/ 203378 w 323850"/>
                <a:gd name="connsiteY10" fmla="*/ 149225 h 325438"/>
                <a:gd name="connsiteX11" fmla="*/ 260376 w 323850"/>
                <a:gd name="connsiteY11" fmla="*/ 156999 h 325438"/>
                <a:gd name="connsiteX12" fmla="*/ 292761 w 323850"/>
                <a:gd name="connsiteY12" fmla="*/ 188096 h 325438"/>
                <a:gd name="connsiteX13" fmla="*/ 323850 w 323850"/>
                <a:gd name="connsiteY13" fmla="*/ 325438 h 325438"/>
                <a:gd name="connsiteX14" fmla="*/ 269443 w 323850"/>
                <a:gd name="connsiteY14" fmla="*/ 325438 h 325438"/>
                <a:gd name="connsiteX15" fmla="*/ 252603 w 323850"/>
                <a:gd name="connsiteY15" fmla="*/ 251584 h 325438"/>
                <a:gd name="connsiteX16" fmla="*/ 247422 w 323850"/>
                <a:gd name="connsiteY16" fmla="*/ 325438 h 325438"/>
                <a:gd name="connsiteX17" fmla="*/ 76428 w 323850"/>
                <a:gd name="connsiteY17" fmla="*/ 325438 h 325438"/>
                <a:gd name="connsiteX18" fmla="*/ 71247 w 323850"/>
                <a:gd name="connsiteY18" fmla="*/ 251584 h 325438"/>
                <a:gd name="connsiteX19" fmla="*/ 54407 w 323850"/>
                <a:gd name="connsiteY19" fmla="*/ 325438 h 325438"/>
                <a:gd name="connsiteX20" fmla="*/ 0 w 323850"/>
                <a:gd name="connsiteY20" fmla="*/ 325438 h 325438"/>
                <a:gd name="connsiteX21" fmla="*/ 31089 w 323850"/>
                <a:gd name="connsiteY21" fmla="*/ 188096 h 325438"/>
                <a:gd name="connsiteX22" fmla="*/ 63474 w 323850"/>
                <a:gd name="connsiteY22" fmla="*/ 156999 h 325438"/>
                <a:gd name="connsiteX23" fmla="*/ 120472 w 323850"/>
                <a:gd name="connsiteY23" fmla="*/ 149225 h 325438"/>
                <a:gd name="connsiteX24" fmla="*/ 161132 w 323850"/>
                <a:gd name="connsiteY24" fmla="*/ 144462 h 325438"/>
                <a:gd name="connsiteX25" fmla="*/ 180976 w 323850"/>
                <a:gd name="connsiteY25" fmla="*/ 152173 h 325438"/>
                <a:gd name="connsiteX26" fmla="*/ 173039 w 323850"/>
                <a:gd name="connsiteY26" fmla="*/ 167595 h 325438"/>
                <a:gd name="connsiteX27" fmla="*/ 161132 w 323850"/>
                <a:gd name="connsiteY27" fmla="*/ 171450 h 325438"/>
                <a:gd name="connsiteX28" fmla="*/ 149225 w 323850"/>
                <a:gd name="connsiteY28" fmla="*/ 167595 h 325438"/>
                <a:gd name="connsiteX29" fmla="*/ 141288 w 323850"/>
                <a:gd name="connsiteY29" fmla="*/ 152173 h 325438"/>
                <a:gd name="connsiteX30" fmla="*/ 161132 w 323850"/>
                <a:gd name="connsiteY30" fmla="*/ 144462 h 325438"/>
                <a:gd name="connsiteX31" fmla="*/ 163314 w 323850"/>
                <a:gd name="connsiteY31" fmla="*/ 14287 h 325438"/>
                <a:gd name="connsiteX32" fmla="*/ 155575 w 323850"/>
                <a:gd name="connsiteY32" fmla="*/ 22080 h 325438"/>
                <a:gd name="connsiteX33" fmla="*/ 155575 w 323850"/>
                <a:gd name="connsiteY33" fmla="*/ 58449 h 325438"/>
                <a:gd name="connsiteX34" fmla="*/ 167184 w 323850"/>
                <a:gd name="connsiteY34" fmla="*/ 71437 h 325438"/>
                <a:gd name="connsiteX35" fmla="*/ 189111 w 323850"/>
                <a:gd name="connsiteY35" fmla="*/ 71437 h 325438"/>
                <a:gd name="connsiteX36" fmla="*/ 196850 w 323850"/>
                <a:gd name="connsiteY36" fmla="*/ 63644 h 325438"/>
                <a:gd name="connsiteX37" fmla="*/ 189111 w 323850"/>
                <a:gd name="connsiteY37" fmla="*/ 57150 h 325438"/>
                <a:gd name="connsiteX38" fmla="*/ 169764 w 323850"/>
                <a:gd name="connsiteY38" fmla="*/ 57150 h 325438"/>
                <a:gd name="connsiteX39" fmla="*/ 169764 w 323850"/>
                <a:gd name="connsiteY39" fmla="*/ 22080 h 325438"/>
                <a:gd name="connsiteX40" fmla="*/ 163314 w 323850"/>
                <a:gd name="connsiteY40" fmla="*/ 14287 h 325438"/>
                <a:gd name="connsiteX41" fmla="*/ 161925 w 323850"/>
                <a:gd name="connsiteY41" fmla="*/ 0 h 325438"/>
                <a:gd name="connsiteX42" fmla="*/ 225425 w 323850"/>
                <a:gd name="connsiteY42" fmla="*/ 63500 h 325438"/>
                <a:gd name="connsiteX43" fmla="*/ 161925 w 323850"/>
                <a:gd name="connsiteY43" fmla="*/ 127000 h 325438"/>
                <a:gd name="connsiteX44" fmla="*/ 98425 w 323850"/>
                <a:gd name="connsiteY44" fmla="*/ 63500 h 325438"/>
                <a:gd name="connsiteX45" fmla="*/ 161925 w 323850"/>
                <a:gd name="connsiteY45" fmla="*/ 0 h 32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3850" h="325438">
                  <a:moveTo>
                    <a:pt x="225425" y="217487"/>
                  </a:moveTo>
                  <a:lnTo>
                    <a:pt x="196850" y="238125"/>
                  </a:lnTo>
                  <a:lnTo>
                    <a:pt x="234950" y="238125"/>
                  </a:lnTo>
                  <a:close/>
                  <a:moveTo>
                    <a:pt x="120472" y="149225"/>
                  </a:moveTo>
                  <a:cubicBezTo>
                    <a:pt x="148971" y="214009"/>
                    <a:pt x="148971" y="214009"/>
                    <a:pt x="148971" y="214009"/>
                  </a:cubicBezTo>
                  <a:cubicBezTo>
                    <a:pt x="151562" y="181617"/>
                    <a:pt x="151562" y="181617"/>
                    <a:pt x="151562" y="181617"/>
                  </a:cubicBezTo>
                  <a:cubicBezTo>
                    <a:pt x="151562" y="180322"/>
                    <a:pt x="152857" y="180322"/>
                    <a:pt x="154152" y="180322"/>
                  </a:cubicBezTo>
                  <a:cubicBezTo>
                    <a:pt x="169698" y="180322"/>
                    <a:pt x="169698" y="180322"/>
                    <a:pt x="169698" y="180322"/>
                  </a:cubicBezTo>
                  <a:cubicBezTo>
                    <a:pt x="170993" y="180322"/>
                    <a:pt x="172288" y="180322"/>
                    <a:pt x="172288" y="181617"/>
                  </a:cubicBezTo>
                  <a:cubicBezTo>
                    <a:pt x="176175" y="212714"/>
                    <a:pt x="176175" y="212714"/>
                    <a:pt x="176175" y="212714"/>
                  </a:cubicBezTo>
                  <a:cubicBezTo>
                    <a:pt x="203378" y="149225"/>
                    <a:pt x="203378" y="149225"/>
                    <a:pt x="203378" y="149225"/>
                  </a:cubicBezTo>
                  <a:cubicBezTo>
                    <a:pt x="260376" y="156999"/>
                    <a:pt x="260376" y="156999"/>
                    <a:pt x="260376" y="156999"/>
                  </a:cubicBezTo>
                  <a:cubicBezTo>
                    <a:pt x="277216" y="159591"/>
                    <a:pt x="290170" y="171252"/>
                    <a:pt x="292761" y="188096"/>
                  </a:cubicBezTo>
                  <a:lnTo>
                    <a:pt x="323850" y="325438"/>
                  </a:lnTo>
                  <a:cubicBezTo>
                    <a:pt x="269443" y="325438"/>
                    <a:pt x="269443" y="325438"/>
                    <a:pt x="269443" y="325438"/>
                  </a:cubicBezTo>
                  <a:cubicBezTo>
                    <a:pt x="252603" y="251584"/>
                    <a:pt x="252603" y="251584"/>
                    <a:pt x="252603" y="251584"/>
                  </a:cubicBezTo>
                  <a:cubicBezTo>
                    <a:pt x="247422" y="325438"/>
                    <a:pt x="247422" y="325438"/>
                    <a:pt x="247422" y="325438"/>
                  </a:cubicBezTo>
                  <a:cubicBezTo>
                    <a:pt x="76428" y="325438"/>
                    <a:pt x="76428" y="325438"/>
                    <a:pt x="76428" y="325438"/>
                  </a:cubicBezTo>
                  <a:cubicBezTo>
                    <a:pt x="71247" y="251584"/>
                    <a:pt x="71247" y="251584"/>
                    <a:pt x="71247" y="251584"/>
                  </a:cubicBezTo>
                  <a:cubicBezTo>
                    <a:pt x="54407" y="325438"/>
                    <a:pt x="54407" y="325438"/>
                    <a:pt x="54407" y="325438"/>
                  </a:cubicBezTo>
                  <a:cubicBezTo>
                    <a:pt x="0" y="325438"/>
                    <a:pt x="0" y="325438"/>
                    <a:pt x="0" y="325438"/>
                  </a:cubicBezTo>
                  <a:cubicBezTo>
                    <a:pt x="31089" y="188096"/>
                    <a:pt x="31089" y="188096"/>
                    <a:pt x="31089" y="188096"/>
                  </a:cubicBezTo>
                  <a:cubicBezTo>
                    <a:pt x="33680" y="171252"/>
                    <a:pt x="46634" y="159591"/>
                    <a:pt x="63474" y="156999"/>
                  </a:cubicBezTo>
                  <a:cubicBezTo>
                    <a:pt x="120472" y="149225"/>
                    <a:pt x="120472" y="149225"/>
                    <a:pt x="120472" y="149225"/>
                  </a:cubicBezTo>
                  <a:close/>
                  <a:moveTo>
                    <a:pt x="161132" y="144462"/>
                  </a:moveTo>
                  <a:cubicBezTo>
                    <a:pt x="169070" y="144462"/>
                    <a:pt x="180976" y="144462"/>
                    <a:pt x="180976" y="152173"/>
                  </a:cubicBezTo>
                  <a:cubicBezTo>
                    <a:pt x="180976" y="157314"/>
                    <a:pt x="175685" y="165025"/>
                    <a:pt x="173039" y="167595"/>
                  </a:cubicBezTo>
                  <a:cubicBezTo>
                    <a:pt x="170393" y="171450"/>
                    <a:pt x="165101" y="171450"/>
                    <a:pt x="161132" y="171450"/>
                  </a:cubicBezTo>
                  <a:cubicBezTo>
                    <a:pt x="157163" y="171450"/>
                    <a:pt x="151871" y="171450"/>
                    <a:pt x="149225" y="167595"/>
                  </a:cubicBezTo>
                  <a:cubicBezTo>
                    <a:pt x="146579" y="165025"/>
                    <a:pt x="141288" y="157314"/>
                    <a:pt x="141288" y="152173"/>
                  </a:cubicBezTo>
                  <a:cubicBezTo>
                    <a:pt x="141288" y="144462"/>
                    <a:pt x="153194" y="144462"/>
                    <a:pt x="161132" y="144462"/>
                  </a:cubicBezTo>
                  <a:close/>
                  <a:moveTo>
                    <a:pt x="163314" y="14287"/>
                  </a:moveTo>
                  <a:cubicBezTo>
                    <a:pt x="158155" y="14287"/>
                    <a:pt x="155575" y="18184"/>
                    <a:pt x="155575" y="22080"/>
                  </a:cubicBezTo>
                  <a:cubicBezTo>
                    <a:pt x="155575" y="22080"/>
                    <a:pt x="155575" y="22080"/>
                    <a:pt x="155575" y="58449"/>
                  </a:cubicBezTo>
                  <a:cubicBezTo>
                    <a:pt x="155575" y="66242"/>
                    <a:pt x="160735" y="71437"/>
                    <a:pt x="167184" y="71437"/>
                  </a:cubicBezTo>
                  <a:cubicBezTo>
                    <a:pt x="167184" y="71437"/>
                    <a:pt x="167184" y="71437"/>
                    <a:pt x="189111" y="71437"/>
                  </a:cubicBezTo>
                  <a:cubicBezTo>
                    <a:pt x="194271" y="71437"/>
                    <a:pt x="196850" y="67541"/>
                    <a:pt x="196850" y="63644"/>
                  </a:cubicBezTo>
                  <a:cubicBezTo>
                    <a:pt x="196850" y="59747"/>
                    <a:pt x="194271" y="57150"/>
                    <a:pt x="189111" y="57150"/>
                  </a:cubicBezTo>
                  <a:cubicBezTo>
                    <a:pt x="189111" y="57150"/>
                    <a:pt x="189111" y="57150"/>
                    <a:pt x="169764" y="57150"/>
                  </a:cubicBezTo>
                  <a:cubicBezTo>
                    <a:pt x="169764" y="57150"/>
                    <a:pt x="169764" y="57150"/>
                    <a:pt x="169764" y="22080"/>
                  </a:cubicBezTo>
                  <a:cubicBezTo>
                    <a:pt x="169764" y="18184"/>
                    <a:pt x="167184" y="14287"/>
                    <a:pt x="163314" y="14287"/>
                  </a:cubicBezTo>
                  <a:close/>
                  <a:moveTo>
                    <a:pt x="161925" y="0"/>
                  </a:moveTo>
                  <a:cubicBezTo>
                    <a:pt x="196995" y="0"/>
                    <a:pt x="225425" y="28430"/>
                    <a:pt x="225425" y="63500"/>
                  </a:cubicBezTo>
                  <a:cubicBezTo>
                    <a:pt x="225425" y="98570"/>
                    <a:pt x="196995" y="127000"/>
                    <a:pt x="161925" y="127000"/>
                  </a:cubicBezTo>
                  <a:cubicBezTo>
                    <a:pt x="126855" y="127000"/>
                    <a:pt x="98425" y="98570"/>
                    <a:pt x="98425" y="63500"/>
                  </a:cubicBezTo>
                  <a:cubicBezTo>
                    <a:pt x="98425" y="28430"/>
                    <a:pt x="126855" y="0"/>
                    <a:pt x="161925" y="0"/>
                  </a:cubicBezTo>
                  <a:close/>
                </a:path>
              </a:pathLst>
            </a:custGeom>
            <a:solidFill>
              <a:schemeClr val="bg1"/>
            </a:solidFill>
            <a:ln>
              <a:noFill/>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a:solidFill>
                  <a:schemeClr val="tx1"/>
                </a:solidFill>
                <a:latin typeface="微软雅黑" panose="020B0503020204020204" charset="-122"/>
                <a:ea typeface="微软雅黑" panose="020B0503020204020204" charset="-122"/>
              </a:endParaRPr>
            </a:p>
          </p:txBody>
        </p:sp>
      </p:grpSp>
      <p:cxnSp>
        <p:nvCxnSpPr>
          <p:cNvPr id="3145741" name="直接连接符 5"/>
          <p:cNvCxnSpPr/>
          <p:nvPr/>
        </p:nvCxnSpPr>
        <p:spPr>
          <a:xfrm>
            <a:off x="803910" y="3012440"/>
            <a:ext cx="8357870" cy="13970"/>
          </a:xfrm>
          <a:prstGeom prst="line">
            <a:avLst/>
          </a:prstGeom>
          <a:ln w="38100">
            <a:solidFill>
              <a:srgbClr val="C00000"/>
            </a:solidFill>
            <a:prstDash val="dash"/>
          </a:ln>
        </p:spPr>
        <p:style>
          <a:lnRef idx="1">
            <a:schemeClr val="accent1"/>
          </a:lnRef>
          <a:fillRef idx="0">
            <a:schemeClr val="accent1"/>
          </a:fillRef>
          <a:effectRef idx="0">
            <a:schemeClr val="accent1"/>
          </a:effectRef>
          <a:fontRef idx="minor">
            <a:schemeClr val="tx1"/>
          </a:fontRef>
        </p:style>
      </p:cxnSp>
      <p:grpSp>
        <p:nvGrpSpPr>
          <p:cNvPr id="205" name="组合 16"/>
          <p:cNvGrpSpPr/>
          <p:nvPr/>
        </p:nvGrpSpPr>
        <p:grpSpPr>
          <a:xfrm>
            <a:off x="297180" y="184785"/>
            <a:ext cx="5139690" cy="408305"/>
            <a:chOff x="8158" y="2529"/>
            <a:chExt cx="8094" cy="643"/>
          </a:xfrm>
        </p:grpSpPr>
        <p:sp>
          <p:nvSpPr>
            <p:cNvPr id="1048897" name="矩形 17"/>
            <p:cNvSpPr/>
            <p:nvPr/>
          </p:nvSpPr>
          <p:spPr>
            <a:xfrm>
              <a:off x="8956" y="2565"/>
              <a:ext cx="5568"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98" name="文本框 3"/>
            <p:cNvSpPr txBox="1"/>
            <p:nvPr/>
          </p:nvSpPr>
          <p:spPr>
            <a:xfrm>
              <a:off x="9122" y="2529"/>
              <a:ext cx="7130"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sym typeface="+mn-ea"/>
                </a:rPr>
                <a:t>3.2  </a:t>
              </a:r>
              <a:r>
                <a:rPr lang="zh-CN" altLang="en-US" sz="2000" b="1" dirty="0">
                  <a:solidFill>
                    <a:schemeClr val="bg1"/>
                  </a:solidFill>
                  <a:latin typeface="微软雅黑" panose="020B0503020204020204" charset="-122"/>
                  <a:ea typeface="微软雅黑" panose="020B0503020204020204" charset="-122"/>
                  <a:sym typeface="+mn-ea"/>
                </a:rPr>
                <a:t>消防安全十项规定</a:t>
              </a:r>
              <a:endParaRPr lang="zh-CN" altLang="en-US" sz="2000" b="1" dirty="0">
                <a:solidFill>
                  <a:schemeClr val="bg1"/>
                </a:solidFill>
                <a:latin typeface="微软雅黑" panose="020B0503020204020204" charset="-122"/>
                <a:ea typeface="微软雅黑" panose="020B0503020204020204" charset="-122"/>
              </a:endParaRPr>
            </a:p>
          </p:txBody>
        </p:sp>
        <p:sp>
          <p:nvSpPr>
            <p:cNvPr id="1048899" name="矩形 19"/>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04"/>
                                        </p:tgtEl>
                                        <p:attrNameLst>
                                          <p:attrName>style.visibility</p:attrName>
                                        </p:attrNameLst>
                                      </p:cBhvr>
                                      <p:to>
                                        <p:strVal val="visible"/>
                                      </p:to>
                                    </p:set>
                                    <p:animEffect transition="in" filter="wipe(down)">
                                      <p:cBhvr>
                                        <p:cTn id="7" dur="500"/>
                                        <p:tgtEl>
                                          <p:spTgt spid="20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145740"/>
                                        </p:tgtEl>
                                        <p:attrNameLst>
                                          <p:attrName>style.visibility</p:attrName>
                                        </p:attrNameLst>
                                      </p:cBhvr>
                                      <p:to>
                                        <p:strVal val="visible"/>
                                      </p:to>
                                    </p:set>
                                    <p:animEffect transition="in" filter="wipe(left)">
                                      <p:cBhvr>
                                        <p:cTn id="11" dur="500"/>
                                        <p:tgtEl>
                                          <p:spTgt spid="3145740"/>
                                        </p:tgtEl>
                                      </p:cBhvr>
                                    </p:animEffect>
                                  </p:childTnLst>
                                </p:cTn>
                              </p:par>
                              <p:par>
                                <p:cTn id="12" presetID="22" presetClass="entr" presetSubtype="8" fill="hold" nodeType="withEffect">
                                  <p:stCondLst>
                                    <p:cond delay="0"/>
                                  </p:stCondLst>
                                  <p:childTnLst>
                                    <p:set>
                                      <p:cBhvr>
                                        <p:cTn id="13" dur="1" fill="hold">
                                          <p:stCondLst>
                                            <p:cond delay="0"/>
                                          </p:stCondLst>
                                        </p:cTn>
                                        <p:tgtEl>
                                          <p:spTgt spid="203"/>
                                        </p:tgtEl>
                                        <p:attrNameLst>
                                          <p:attrName>style.visibility</p:attrName>
                                        </p:attrNameLst>
                                      </p:cBhvr>
                                      <p:to>
                                        <p:strVal val="visible"/>
                                      </p:to>
                                    </p:set>
                                    <p:animEffect transition="in" filter="wipe(left)">
                                      <p:cBhvr>
                                        <p:cTn id="14" dur="500"/>
                                        <p:tgtEl>
                                          <p:spTgt spid="203"/>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145741"/>
                                        </p:tgtEl>
                                        <p:attrNameLst>
                                          <p:attrName>style.visibility</p:attrName>
                                        </p:attrNameLst>
                                      </p:cBhvr>
                                      <p:to>
                                        <p:strVal val="visible"/>
                                      </p:to>
                                    </p:set>
                                    <p:animEffect transition="in" filter="wipe(left)">
                                      <p:cBhvr>
                                        <p:cTn id="18" dur="500"/>
                                        <p:tgtEl>
                                          <p:spTgt spid="3145741"/>
                                        </p:tgtEl>
                                      </p:cBhvr>
                                    </p:animEffect>
                                  </p:childTnLst>
                                </p:cTn>
                              </p:par>
                            </p:childTnLst>
                          </p:cTn>
                        </p:par>
                        <p:par>
                          <p:cTn id="19" fill="hold">
                            <p:stCondLst>
                              <p:cond delay="1500"/>
                            </p:stCondLst>
                            <p:childTnLst>
                              <p:par>
                                <p:cTn id="20" presetID="29" presetClass="entr" presetSubtype="0" fill="hold" nodeType="afterEffect">
                                  <p:stCondLst>
                                    <p:cond delay="0"/>
                                  </p:stCondLst>
                                  <p:childTnLst>
                                    <p:set>
                                      <p:cBhvr>
                                        <p:cTn id="21" dur="1" fill="hold">
                                          <p:stCondLst>
                                            <p:cond delay="0"/>
                                          </p:stCondLst>
                                        </p:cTn>
                                        <p:tgtEl>
                                          <p:spTgt spid="205"/>
                                        </p:tgtEl>
                                        <p:attrNameLst>
                                          <p:attrName>style.visibility</p:attrName>
                                        </p:attrNameLst>
                                      </p:cBhvr>
                                      <p:to>
                                        <p:strVal val="visible"/>
                                      </p:to>
                                    </p:set>
                                    <p:anim calcmode="lin" valueType="num">
                                      <p:cBhvr>
                                        <p:cTn id="22" dur="1000" fill="hold"/>
                                        <p:tgtEl>
                                          <p:spTgt spid="205"/>
                                        </p:tgtEl>
                                        <p:attrNameLst>
                                          <p:attrName>ppt_x</p:attrName>
                                        </p:attrNameLst>
                                      </p:cBhvr>
                                      <p:tavLst>
                                        <p:tav tm="0">
                                          <p:val>
                                            <p:strVal val="#ppt_x-.2"/>
                                          </p:val>
                                        </p:tav>
                                        <p:tav tm="100000">
                                          <p:val>
                                            <p:strVal val="#ppt_x"/>
                                          </p:val>
                                        </p:tav>
                                      </p:tavLst>
                                    </p:anim>
                                    <p:anim calcmode="lin" valueType="num">
                                      <p:cBhvr>
                                        <p:cTn id="23" dur="1000" fill="hold"/>
                                        <p:tgtEl>
                                          <p:spTgt spid="205"/>
                                        </p:tgtEl>
                                        <p:attrNameLst>
                                          <p:attrName>ppt_y</p:attrName>
                                        </p:attrNameLst>
                                      </p:cBhvr>
                                      <p:tavLst>
                                        <p:tav tm="0">
                                          <p:val>
                                            <p:strVal val="#ppt_y"/>
                                          </p:val>
                                        </p:tav>
                                        <p:tav tm="100000">
                                          <p:val>
                                            <p:strVal val="#ppt_y"/>
                                          </p:val>
                                        </p:tav>
                                      </p:tavLst>
                                    </p:anim>
                                    <p:animEffect transition="in" filter="wipe(right)" prLst="gradientSize: 0.1">
                                      <p:cBhvr>
                                        <p:cTn id="24" dur="1000"/>
                                        <p:tgtEl>
                                          <p:spTgt spid="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45738" name="直接连接符 11"/>
          <p:cNvCxnSpPr/>
          <p:nvPr/>
        </p:nvCxnSpPr>
        <p:spPr>
          <a:xfrm>
            <a:off x="2571750" y="5500370"/>
            <a:ext cx="8357870" cy="13970"/>
          </a:xfrm>
          <a:prstGeom prst="line">
            <a:avLst/>
          </a:prstGeom>
          <a:ln w="38100">
            <a:solidFill>
              <a:srgbClr val="C00000"/>
            </a:solidFill>
            <a:prstDash val="dash"/>
          </a:ln>
        </p:spPr>
        <p:style>
          <a:lnRef idx="1">
            <a:schemeClr val="accent1"/>
          </a:lnRef>
          <a:fillRef idx="0">
            <a:schemeClr val="accent1"/>
          </a:fillRef>
          <a:effectRef idx="0">
            <a:schemeClr val="accent1"/>
          </a:effectRef>
          <a:fontRef idx="minor">
            <a:schemeClr val="tx1"/>
          </a:fontRef>
        </p:style>
      </p:cxnSp>
      <p:grpSp>
        <p:nvGrpSpPr>
          <p:cNvPr id="197" name="Group 1"/>
          <p:cNvGrpSpPr/>
          <p:nvPr/>
        </p:nvGrpSpPr>
        <p:grpSpPr>
          <a:xfrm>
            <a:off x="2571750" y="1337947"/>
            <a:ext cx="8161020" cy="5191756"/>
            <a:chOff x="7137688" y="2555668"/>
            <a:chExt cx="6966469" cy="886131"/>
          </a:xfrm>
        </p:grpSpPr>
        <p:sp>
          <p:nvSpPr>
            <p:cNvPr id="1048880" name="Rectangle 9"/>
            <p:cNvSpPr/>
            <p:nvPr/>
          </p:nvSpPr>
          <p:spPr>
            <a:xfrm>
              <a:off x="7184305" y="2555668"/>
              <a:ext cx="6919852" cy="372378"/>
            </a:xfrm>
            <a:prstGeom prst="rect">
              <a:avLst/>
            </a:prstGeom>
          </p:spPr>
          <p:txBody>
            <a:bodyPr wrap="none" lIns="109710" tIns="54855" rIns="109710" bIns="54855"/>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zh-CN" sz="3600" dirty="0">
                  <a:solidFill>
                    <a:srgbClr val="C00000"/>
                  </a:solidFill>
                  <a:latin typeface="思源黑体 CN Bold" panose="020B0800000000000000" pitchFamily="34" charset="-122"/>
                  <a:ea typeface="思源黑体 CN Bold" panose="020B0800000000000000" pitchFamily="34" charset="-122"/>
                </a:rPr>
                <a:t>学生宿舍面积必须严格执行《中小学设</a:t>
              </a:r>
            </a:p>
            <a:p>
              <a:pPr algn="l"/>
              <a:r>
                <a:rPr lang="zh-CN" altLang="zh-CN" sz="3600" dirty="0">
                  <a:solidFill>
                    <a:srgbClr val="C00000"/>
                  </a:solidFill>
                  <a:latin typeface="思源黑体 CN Bold" panose="020B0800000000000000" pitchFamily="34" charset="-122"/>
                  <a:ea typeface="思源黑体 CN Bold" panose="020B0800000000000000" pitchFamily="34" charset="-122"/>
                </a:rPr>
                <a:t>计规范》（GB50099-2011）、《农村寄</a:t>
              </a:r>
            </a:p>
            <a:p>
              <a:pPr algn="l"/>
              <a:r>
                <a:rPr lang="zh-CN" altLang="zh-CN" sz="3600" dirty="0">
                  <a:solidFill>
                    <a:srgbClr val="C00000"/>
                  </a:solidFill>
                  <a:latin typeface="思源黑体 CN Bold" panose="020B0800000000000000" pitchFamily="34" charset="-122"/>
                  <a:ea typeface="思源黑体 CN Bold" panose="020B0800000000000000" pitchFamily="34" charset="-122"/>
                </a:rPr>
                <a:t>宿制学校生活卫生设施建设与管理规范》</a:t>
              </a:r>
            </a:p>
            <a:p>
              <a:pPr algn="l"/>
              <a:r>
                <a:rPr lang="zh-CN" altLang="zh-CN" sz="3600" dirty="0">
                  <a:solidFill>
                    <a:srgbClr val="C00000"/>
                  </a:solidFill>
                  <a:latin typeface="思源黑体 CN Bold" panose="020B0800000000000000" pitchFamily="34" charset="-122"/>
                  <a:ea typeface="思源黑体 CN Bold" panose="020B0800000000000000" pitchFamily="34" charset="-122"/>
                </a:rPr>
                <a:t>（教体艺〔2011〕5号）要求。</a:t>
              </a:r>
              <a:endParaRPr lang="en-US" altLang="zh-CN" sz="3600" dirty="0">
                <a:solidFill>
                  <a:srgbClr val="C00000"/>
                </a:solidFill>
                <a:latin typeface="思源黑体 CN Bold" panose="020B0800000000000000" pitchFamily="34" charset="-122"/>
                <a:ea typeface="思源黑体 CN Bold" panose="020B0800000000000000" pitchFamily="34" charset="-122"/>
              </a:endParaRPr>
            </a:p>
          </p:txBody>
        </p:sp>
        <p:sp>
          <p:nvSpPr>
            <p:cNvPr id="1048881" name="TextBox 10"/>
            <p:cNvSpPr txBox="1"/>
            <p:nvPr/>
          </p:nvSpPr>
          <p:spPr>
            <a:xfrm>
              <a:off x="7137688" y="3038204"/>
              <a:ext cx="6918767" cy="403595"/>
            </a:xfrm>
            <a:prstGeom prst="rect">
              <a:avLst/>
            </a:prstGeom>
            <a:noFill/>
          </p:spPr>
          <p:txBody>
            <a:bodyPr wrap="square" lIns="109710" tIns="54855" rIns="109710" bIns="54855">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2000" dirty="0">
                  <a:latin typeface="微软雅黑" panose="020B0503020204020204" charset="-122"/>
                  <a:ea typeface="微软雅黑" panose="020B0503020204020204" charset="-122"/>
                  <a:sym typeface="+mn-ea"/>
                </a:rPr>
                <a:t>凡不符合标准或擅自临时增加宿舍房间、增设床（铺）位的，必须按要求整改到位。</a:t>
              </a:r>
            </a:p>
          </p:txBody>
        </p:sp>
      </p:grpSp>
      <p:grpSp>
        <p:nvGrpSpPr>
          <p:cNvPr id="198" name="组合 4"/>
          <p:cNvGrpSpPr/>
          <p:nvPr/>
        </p:nvGrpSpPr>
        <p:grpSpPr>
          <a:xfrm>
            <a:off x="1106805" y="1280160"/>
            <a:ext cx="1108710" cy="4710430"/>
            <a:chOff x="2489" y="3911"/>
            <a:chExt cx="973" cy="5472"/>
          </a:xfrm>
        </p:grpSpPr>
        <p:sp>
          <p:nvSpPr>
            <p:cNvPr id="1048882" name="圆柱形 6"/>
            <p:cNvSpPr/>
            <p:nvPr/>
          </p:nvSpPr>
          <p:spPr>
            <a:xfrm>
              <a:off x="2489" y="3911"/>
              <a:ext cx="973" cy="5472"/>
            </a:xfrm>
            <a:prstGeom prst="can">
              <a:avLst>
                <a:gd name="adj" fmla="val 2959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83" name="文本框 8"/>
            <p:cNvSpPr txBox="1"/>
            <p:nvPr/>
          </p:nvSpPr>
          <p:spPr>
            <a:xfrm>
              <a:off x="2543" y="5863"/>
              <a:ext cx="859" cy="1536"/>
            </a:xfrm>
            <a:prstGeom prst="rect">
              <a:avLst/>
            </a:prstGeom>
            <a:noFill/>
          </p:spPr>
          <p:txBody>
            <a:bodyPr wrap="square" rtlCol="0" anchor="t">
              <a:spAutoFit/>
            </a:bodyPr>
            <a:lstStyle/>
            <a:p>
              <a:pPr algn="ctr"/>
              <a:r>
                <a:rPr lang="en-US" altLang="zh-CN" sz="8000" dirty="0">
                  <a:solidFill>
                    <a:schemeClr val="bg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Wingdings" panose="05000000000000000000" charset="0"/>
                </a:rPr>
                <a:t>3</a:t>
              </a:r>
              <a:endParaRPr lang="zh-CN" altLang="en-US" sz="8000" dirty="0">
                <a:solidFill>
                  <a:schemeClr val="bg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Wingdings" panose="05000000000000000000" charset="0"/>
              </a:endParaRPr>
            </a:p>
          </p:txBody>
        </p:sp>
        <p:sp>
          <p:nvSpPr>
            <p:cNvPr id="1048884" name="Freeform: Shape 16"/>
            <p:cNvSpPr/>
            <p:nvPr/>
          </p:nvSpPr>
          <p:spPr bwMode="auto">
            <a:xfrm>
              <a:off x="2677" y="7400"/>
              <a:ext cx="562" cy="565"/>
            </a:xfrm>
            <a:custGeom>
              <a:avLst/>
              <a:gdLst>
                <a:gd name="connsiteX0" fmla="*/ 225425 w 323850"/>
                <a:gd name="connsiteY0" fmla="*/ 217487 h 325438"/>
                <a:gd name="connsiteX1" fmla="*/ 196850 w 323850"/>
                <a:gd name="connsiteY1" fmla="*/ 238125 h 325438"/>
                <a:gd name="connsiteX2" fmla="*/ 234950 w 323850"/>
                <a:gd name="connsiteY2" fmla="*/ 238125 h 325438"/>
                <a:gd name="connsiteX3" fmla="*/ 120472 w 323850"/>
                <a:gd name="connsiteY3" fmla="*/ 149225 h 325438"/>
                <a:gd name="connsiteX4" fmla="*/ 148971 w 323850"/>
                <a:gd name="connsiteY4" fmla="*/ 214009 h 325438"/>
                <a:gd name="connsiteX5" fmla="*/ 151562 w 323850"/>
                <a:gd name="connsiteY5" fmla="*/ 181617 h 325438"/>
                <a:gd name="connsiteX6" fmla="*/ 154152 w 323850"/>
                <a:gd name="connsiteY6" fmla="*/ 180322 h 325438"/>
                <a:gd name="connsiteX7" fmla="*/ 169698 w 323850"/>
                <a:gd name="connsiteY7" fmla="*/ 180322 h 325438"/>
                <a:gd name="connsiteX8" fmla="*/ 172288 w 323850"/>
                <a:gd name="connsiteY8" fmla="*/ 181617 h 325438"/>
                <a:gd name="connsiteX9" fmla="*/ 176175 w 323850"/>
                <a:gd name="connsiteY9" fmla="*/ 212714 h 325438"/>
                <a:gd name="connsiteX10" fmla="*/ 203378 w 323850"/>
                <a:gd name="connsiteY10" fmla="*/ 149225 h 325438"/>
                <a:gd name="connsiteX11" fmla="*/ 260376 w 323850"/>
                <a:gd name="connsiteY11" fmla="*/ 156999 h 325438"/>
                <a:gd name="connsiteX12" fmla="*/ 292761 w 323850"/>
                <a:gd name="connsiteY12" fmla="*/ 188096 h 325438"/>
                <a:gd name="connsiteX13" fmla="*/ 323850 w 323850"/>
                <a:gd name="connsiteY13" fmla="*/ 325438 h 325438"/>
                <a:gd name="connsiteX14" fmla="*/ 269443 w 323850"/>
                <a:gd name="connsiteY14" fmla="*/ 325438 h 325438"/>
                <a:gd name="connsiteX15" fmla="*/ 252603 w 323850"/>
                <a:gd name="connsiteY15" fmla="*/ 251584 h 325438"/>
                <a:gd name="connsiteX16" fmla="*/ 247422 w 323850"/>
                <a:gd name="connsiteY16" fmla="*/ 325438 h 325438"/>
                <a:gd name="connsiteX17" fmla="*/ 76428 w 323850"/>
                <a:gd name="connsiteY17" fmla="*/ 325438 h 325438"/>
                <a:gd name="connsiteX18" fmla="*/ 71247 w 323850"/>
                <a:gd name="connsiteY18" fmla="*/ 251584 h 325438"/>
                <a:gd name="connsiteX19" fmla="*/ 54407 w 323850"/>
                <a:gd name="connsiteY19" fmla="*/ 325438 h 325438"/>
                <a:gd name="connsiteX20" fmla="*/ 0 w 323850"/>
                <a:gd name="connsiteY20" fmla="*/ 325438 h 325438"/>
                <a:gd name="connsiteX21" fmla="*/ 31089 w 323850"/>
                <a:gd name="connsiteY21" fmla="*/ 188096 h 325438"/>
                <a:gd name="connsiteX22" fmla="*/ 63474 w 323850"/>
                <a:gd name="connsiteY22" fmla="*/ 156999 h 325438"/>
                <a:gd name="connsiteX23" fmla="*/ 120472 w 323850"/>
                <a:gd name="connsiteY23" fmla="*/ 149225 h 325438"/>
                <a:gd name="connsiteX24" fmla="*/ 161132 w 323850"/>
                <a:gd name="connsiteY24" fmla="*/ 144462 h 325438"/>
                <a:gd name="connsiteX25" fmla="*/ 180976 w 323850"/>
                <a:gd name="connsiteY25" fmla="*/ 152173 h 325438"/>
                <a:gd name="connsiteX26" fmla="*/ 173039 w 323850"/>
                <a:gd name="connsiteY26" fmla="*/ 167595 h 325438"/>
                <a:gd name="connsiteX27" fmla="*/ 161132 w 323850"/>
                <a:gd name="connsiteY27" fmla="*/ 171450 h 325438"/>
                <a:gd name="connsiteX28" fmla="*/ 149225 w 323850"/>
                <a:gd name="connsiteY28" fmla="*/ 167595 h 325438"/>
                <a:gd name="connsiteX29" fmla="*/ 141288 w 323850"/>
                <a:gd name="connsiteY29" fmla="*/ 152173 h 325438"/>
                <a:gd name="connsiteX30" fmla="*/ 161132 w 323850"/>
                <a:gd name="connsiteY30" fmla="*/ 144462 h 325438"/>
                <a:gd name="connsiteX31" fmla="*/ 163314 w 323850"/>
                <a:gd name="connsiteY31" fmla="*/ 14287 h 325438"/>
                <a:gd name="connsiteX32" fmla="*/ 155575 w 323850"/>
                <a:gd name="connsiteY32" fmla="*/ 22080 h 325438"/>
                <a:gd name="connsiteX33" fmla="*/ 155575 w 323850"/>
                <a:gd name="connsiteY33" fmla="*/ 58449 h 325438"/>
                <a:gd name="connsiteX34" fmla="*/ 167184 w 323850"/>
                <a:gd name="connsiteY34" fmla="*/ 71437 h 325438"/>
                <a:gd name="connsiteX35" fmla="*/ 189111 w 323850"/>
                <a:gd name="connsiteY35" fmla="*/ 71437 h 325438"/>
                <a:gd name="connsiteX36" fmla="*/ 196850 w 323850"/>
                <a:gd name="connsiteY36" fmla="*/ 63644 h 325438"/>
                <a:gd name="connsiteX37" fmla="*/ 189111 w 323850"/>
                <a:gd name="connsiteY37" fmla="*/ 57150 h 325438"/>
                <a:gd name="connsiteX38" fmla="*/ 169764 w 323850"/>
                <a:gd name="connsiteY38" fmla="*/ 57150 h 325438"/>
                <a:gd name="connsiteX39" fmla="*/ 169764 w 323850"/>
                <a:gd name="connsiteY39" fmla="*/ 22080 h 325438"/>
                <a:gd name="connsiteX40" fmla="*/ 163314 w 323850"/>
                <a:gd name="connsiteY40" fmla="*/ 14287 h 325438"/>
                <a:gd name="connsiteX41" fmla="*/ 161925 w 323850"/>
                <a:gd name="connsiteY41" fmla="*/ 0 h 325438"/>
                <a:gd name="connsiteX42" fmla="*/ 225425 w 323850"/>
                <a:gd name="connsiteY42" fmla="*/ 63500 h 325438"/>
                <a:gd name="connsiteX43" fmla="*/ 161925 w 323850"/>
                <a:gd name="connsiteY43" fmla="*/ 127000 h 325438"/>
                <a:gd name="connsiteX44" fmla="*/ 98425 w 323850"/>
                <a:gd name="connsiteY44" fmla="*/ 63500 h 325438"/>
                <a:gd name="connsiteX45" fmla="*/ 161925 w 323850"/>
                <a:gd name="connsiteY45" fmla="*/ 0 h 32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3850" h="325438">
                  <a:moveTo>
                    <a:pt x="225425" y="217487"/>
                  </a:moveTo>
                  <a:lnTo>
                    <a:pt x="196850" y="238125"/>
                  </a:lnTo>
                  <a:lnTo>
                    <a:pt x="234950" y="238125"/>
                  </a:lnTo>
                  <a:close/>
                  <a:moveTo>
                    <a:pt x="120472" y="149225"/>
                  </a:moveTo>
                  <a:cubicBezTo>
                    <a:pt x="148971" y="214009"/>
                    <a:pt x="148971" y="214009"/>
                    <a:pt x="148971" y="214009"/>
                  </a:cubicBezTo>
                  <a:cubicBezTo>
                    <a:pt x="151562" y="181617"/>
                    <a:pt x="151562" y="181617"/>
                    <a:pt x="151562" y="181617"/>
                  </a:cubicBezTo>
                  <a:cubicBezTo>
                    <a:pt x="151562" y="180322"/>
                    <a:pt x="152857" y="180322"/>
                    <a:pt x="154152" y="180322"/>
                  </a:cubicBezTo>
                  <a:cubicBezTo>
                    <a:pt x="169698" y="180322"/>
                    <a:pt x="169698" y="180322"/>
                    <a:pt x="169698" y="180322"/>
                  </a:cubicBezTo>
                  <a:cubicBezTo>
                    <a:pt x="170993" y="180322"/>
                    <a:pt x="172288" y="180322"/>
                    <a:pt x="172288" y="181617"/>
                  </a:cubicBezTo>
                  <a:cubicBezTo>
                    <a:pt x="176175" y="212714"/>
                    <a:pt x="176175" y="212714"/>
                    <a:pt x="176175" y="212714"/>
                  </a:cubicBezTo>
                  <a:cubicBezTo>
                    <a:pt x="203378" y="149225"/>
                    <a:pt x="203378" y="149225"/>
                    <a:pt x="203378" y="149225"/>
                  </a:cubicBezTo>
                  <a:cubicBezTo>
                    <a:pt x="260376" y="156999"/>
                    <a:pt x="260376" y="156999"/>
                    <a:pt x="260376" y="156999"/>
                  </a:cubicBezTo>
                  <a:cubicBezTo>
                    <a:pt x="277216" y="159591"/>
                    <a:pt x="290170" y="171252"/>
                    <a:pt x="292761" y="188096"/>
                  </a:cubicBezTo>
                  <a:lnTo>
                    <a:pt x="323850" y="325438"/>
                  </a:lnTo>
                  <a:cubicBezTo>
                    <a:pt x="269443" y="325438"/>
                    <a:pt x="269443" y="325438"/>
                    <a:pt x="269443" y="325438"/>
                  </a:cubicBezTo>
                  <a:cubicBezTo>
                    <a:pt x="252603" y="251584"/>
                    <a:pt x="252603" y="251584"/>
                    <a:pt x="252603" y="251584"/>
                  </a:cubicBezTo>
                  <a:cubicBezTo>
                    <a:pt x="247422" y="325438"/>
                    <a:pt x="247422" y="325438"/>
                    <a:pt x="247422" y="325438"/>
                  </a:cubicBezTo>
                  <a:cubicBezTo>
                    <a:pt x="76428" y="325438"/>
                    <a:pt x="76428" y="325438"/>
                    <a:pt x="76428" y="325438"/>
                  </a:cubicBezTo>
                  <a:cubicBezTo>
                    <a:pt x="71247" y="251584"/>
                    <a:pt x="71247" y="251584"/>
                    <a:pt x="71247" y="251584"/>
                  </a:cubicBezTo>
                  <a:cubicBezTo>
                    <a:pt x="54407" y="325438"/>
                    <a:pt x="54407" y="325438"/>
                    <a:pt x="54407" y="325438"/>
                  </a:cubicBezTo>
                  <a:cubicBezTo>
                    <a:pt x="0" y="325438"/>
                    <a:pt x="0" y="325438"/>
                    <a:pt x="0" y="325438"/>
                  </a:cubicBezTo>
                  <a:cubicBezTo>
                    <a:pt x="31089" y="188096"/>
                    <a:pt x="31089" y="188096"/>
                    <a:pt x="31089" y="188096"/>
                  </a:cubicBezTo>
                  <a:cubicBezTo>
                    <a:pt x="33680" y="171252"/>
                    <a:pt x="46634" y="159591"/>
                    <a:pt x="63474" y="156999"/>
                  </a:cubicBezTo>
                  <a:cubicBezTo>
                    <a:pt x="120472" y="149225"/>
                    <a:pt x="120472" y="149225"/>
                    <a:pt x="120472" y="149225"/>
                  </a:cubicBezTo>
                  <a:close/>
                  <a:moveTo>
                    <a:pt x="161132" y="144462"/>
                  </a:moveTo>
                  <a:cubicBezTo>
                    <a:pt x="169070" y="144462"/>
                    <a:pt x="180976" y="144462"/>
                    <a:pt x="180976" y="152173"/>
                  </a:cubicBezTo>
                  <a:cubicBezTo>
                    <a:pt x="180976" y="157314"/>
                    <a:pt x="175685" y="165025"/>
                    <a:pt x="173039" y="167595"/>
                  </a:cubicBezTo>
                  <a:cubicBezTo>
                    <a:pt x="170393" y="171450"/>
                    <a:pt x="165101" y="171450"/>
                    <a:pt x="161132" y="171450"/>
                  </a:cubicBezTo>
                  <a:cubicBezTo>
                    <a:pt x="157163" y="171450"/>
                    <a:pt x="151871" y="171450"/>
                    <a:pt x="149225" y="167595"/>
                  </a:cubicBezTo>
                  <a:cubicBezTo>
                    <a:pt x="146579" y="165025"/>
                    <a:pt x="141288" y="157314"/>
                    <a:pt x="141288" y="152173"/>
                  </a:cubicBezTo>
                  <a:cubicBezTo>
                    <a:pt x="141288" y="144462"/>
                    <a:pt x="153194" y="144462"/>
                    <a:pt x="161132" y="144462"/>
                  </a:cubicBezTo>
                  <a:close/>
                  <a:moveTo>
                    <a:pt x="163314" y="14287"/>
                  </a:moveTo>
                  <a:cubicBezTo>
                    <a:pt x="158155" y="14287"/>
                    <a:pt x="155575" y="18184"/>
                    <a:pt x="155575" y="22080"/>
                  </a:cubicBezTo>
                  <a:cubicBezTo>
                    <a:pt x="155575" y="22080"/>
                    <a:pt x="155575" y="22080"/>
                    <a:pt x="155575" y="58449"/>
                  </a:cubicBezTo>
                  <a:cubicBezTo>
                    <a:pt x="155575" y="66242"/>
                    <a:pt x="160735" y="71437"/>
                    <a:pt x="167184" y="71437"/>
                  </a:cubicBezTo>
                  <a:cubicBezTo>
                    <a:pt x="167184" y="71437"/>
                    <a:pt x="167184" y="71437"/>
                    <a:pt x="189111" y="71437"/>
                  </a:cubicBezTo>
                  <a:cubicBezTo>
                    <a:pt x="194271" y="71437"/>
                    <a:pt x="196850" y="67541"/>
                    <a:pt x="196850" y="63644"/>
                  </a:cubicBezTo>
                  <a:cubicBezTo>
                    <a:pt x="196850" y="59747"/>
                    <a:pt x="194271" y="57150"/>
                    <a:pt x="189111" y="57150"/>
                  </a:cubicBezTo>
                  <a:cubicBezTo>
                    <a:pt x="189111" y="57150"/>
                    <a:pt x="189111" y="57150"/>
                    <a:pt x="169764" y="57150"/>
                  </a:cubicBezTo>
                  <a:cubicBezTo>
                    <a:pt x="169764" y="57150"/>
                    <a:pt x="169764" y="57150"/>
                    <a:pt x="169764" y="22080"/>
                  </a:cubicBezTo>
                  <a:cubicBezTo>
                    <a:pt x="169764" y="18184"/>
                    <a:pt x="167184" y="14287"/>
                    <a:pt x="163314" y="14287"/>
                  </a:cubicBezTo>
                  <a:close/>
                  <a:moveTo>
                    <a:pt x="161925" y="0"/>
                  </a:moveTo>
                  <a:cubicBezTo>
                    <a:pt x="196995" y="0"/>
                    <a:pt x="225425" y="28430"/>
                    <a:pt x="225425" y="63500"/>
                  </a:cubicBezTo>
                  <a:cubicBezTo>
                    <a:pt x="225425" y="98570"/>
                    <a:pt x="196995" y="127000"/>
                    <a:pt x="161925" y="127000"/>
                  </a:cubicBezTo>
                  <a:cubicBezTo>
                    <a:pt x="126855" y="127000"/>
                    <a:pt x="98425" y="98570"/>
                    <a:pt x="98425" y="63500"/>
                  </a:cubicBezTo>
                  <a:cubicBezTo>
                    <a:pt x="98425" y="28430"/>
                    <a:pt x="126855" y="0"/>
                    <a:pt x="161925" y="0"/>
                  </a:cubicBezTo>
                  <a:close/>
                </a:path>
              </a:pathLst>
            </a:custGeom>
            <a:solidFill>
              <a:schemeClr val="bg1"/>
            </a:solidFill>
            <a:ln>
              <a:noFill/>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a:solidFill>
                  <a:schemeClr val="tx1"/>
                </a:solidFill>
                <a:latin typeface="微软雅黑" panose="020B0503020204020204" charset="-122"/>
                <a:ea typeface="微软雅黑" panose="020B0503020204020204" charset="-122"/>
              </a:endParaRPr>
            </a:p>
          </p:txBody>
        </p:sp>
      </p:grpSp>
      <p:sp>
        <p:nvSpPr>
          <p:cNvPr id="1048885" name="Freeform: Shape 16"/>
          <p:cNvSpPr/>
          <p:nvPr/>
        </p:nvSpPr>
        <p:spPr bwMode="auto">
          <a:xfrm>
            <a:off x="3887476" y="5836901"/>
            <a:ext cx="356870" cy="358775"/>
          </a:xfrm>
          <a:custGeom>
            <a:avLst/>
            <a:gdLst>
              <a:gd name="connsiteX0" fmla="*/ 225425 w 323850"/>
              <a:gd name="connsiteY0" fmla="*/ 217487 h 325438"/>
              <a:gd name="connsiteX1" fmla="*/ 196850 w 323850"/>
              <a:gd name="connsiteY1" fmla="*/ 238125 h 325438"/>
              <a:gd name="connsiteX2" fmla="*/ 234950 w 323850"/>
              <a:gd name="connsiteY2" fmla="*/ 238125 h 325438"/>
              <a:gd name="connsiteX3" fmla="*/ 120472 w 323850"/>
              <a:gd name="connsiteY3" fmla="*/ 149225 h 325438"/>
              <a:gd name="connsiteX4" fmla="*/ 148971 w 323850"/>
              <a:gd name="connsiteY4" fmla="*/ 214009 h 325438"/>
              <a:gd name="connsiteX5" fmla="*/ 151562 w 323850"/>
              <a:gd name="connsiteY5" fmla="*/ 181617 h 325438"/>
              <a:gd name="connsiteX6" fmla="*/ 154152 w 323850"/>
              <a:gd name="connsiteY6" fmla="*/ 180322 h 325438"/>
              <a:gd name="connsiteX7" fmla="*/ 169698 w 323850"/>
              <a:gd name="connsiteY7" fmla="*/ 180322 h 325438"/>
              <a:gd name="connsiteX8" fmla="*/ 172288 w 323850"/>
              <a:gd name="connsiteY8" fmla="*/ 181617 h 325438"/>
              <a:gd name="connsiteX9" fmla="*/ 176175 w 323850"/>
              <a:gd name="connsiteY9" fmla="*/ 212714 h 325438"/>
              <a:gd name="connsiteX10" fmla="*/ 203378 w 323850"/>
              <a:gd name="connsiteY10" fmla="*/ 149225 h 325438"/>
              <a:gd name="connsiteX11" fmla="*/ 260376 w 323850"/>
              <a:gd name="connsiteY11" fmla="*/ 156999 h 325438"/>
              <a:gd name="connsiteX12" fmla="*/ 292761 w 323850"/>
              <a:gd name="connsiteY12" fmla="*/ 188096 h 325438"/>
              <a:gd name="connsiteX13" fmla="*/ 323850 w 323850"/>
              <a:gd name="connsiteY13" fmla="*/ 325438 h 325438"/>
              <a:gd name="connsiteX14" fmla="*/ 269443 w 323850"/>
              <a:gd name="connsiteY14" fmla="*/ 325438 h 325438"/>
              <a:gd name="connsiteX15" fmla="*/ 252603 w 323850"/>
              <a:gd name="connsiteY15" fmla="*/ 251584 h 325438"/>
              <a:gd name="connsiteX16" fmla="*/ 247422 w 323850"/>
              <a:gd name="connsiteY16" fmla="*/ 325438 h 325438"/>
              <a:gd name="connsiteX17" fmla="*/ 76428 w 323850"/>
              <a:gd name="connsiteY17" fmla="*/ 325438 h 325438"/>
              <a:gd name="connsiteX18" fmla="*/ 71247 w 323850"/>
              <a:gd name="connsiteY18" fmla="*/ 251584 h 325438"/>
              <a:gd name="connsiteX19" fmla="*/ 54407 w 323850"/>
              <a:gd name="connsiteY19" fmla="*/ 325438 h 325438"/>
              <a:gd name="connsiteX20" fmla="*/ 0 w 323850"/>
              <a:gd name="connsiteY20" fmla="*/ 325438 h 325438"/>
              <a:gd name="connsiteX21" fmla="*/ 31089 w 323850"/>
              <a:gd name="connsiteY21" fmla="*/ 188096 h 325438"/>
              <a:gd name="connsiteX22" fmla="*/ 63474 w 323850"/>
              <a:gd name="connsiteY22" fmla="*/ 156999 h 325438"/>
              <a:gd name="connsiteX23" fmla="*/ 120472 w 323850"/>
              <a:gd name="connsiteY23" fmla="*/ 149225 h 325438"/>
              <a:gd name="connsiteX24" fmla="*/ 161132 w 323850"/>
              <a:gd name="connsiteY24" fmla="*/ 144462 h 325438"/>
              <a:gd name="connsiteX25" fmla="*/ 180976 w 323850"/>
              <a:gd name="connsiteY25" fmla="*/ 152173 h 325438"/>
              <a:gd name="connsiteX26" fmla="*/ 173039 w 323850"/>
              <a:gd name="connsiteY26" fmla="*/ 167595 h 325438"/>
              <a:gd name="connsiteX27" fmla="*/ 161132 w 323850"/>
              <a:gd name="connsiteY27" fmla="*/ 171450 h 325438"/>
              <a:gd name="connsiteX28" fmla="*/ 149225 w 323850"/>
              <a:gd name="connsiteY28" fmla="*/ 167595 h 325438"/>
              <a:gd name="connsiteX29" fmla="*/ 141288 w 323850"/>
              <a:gd name="connsiteY29" fmla="*/ 152173 h 325438"/>
              <a:gd name="connsiteX30" fmla="*/ 161132 w 323850"/>
              <a:gd name="connsiteY30" fmla="*/ 144462 h 325438"/>
              <a:gd name="connsiteX31" fmla="*/ 163314 w 323850"/>
              <a:gd name="connsiteY31" fmla="*/ 14287 h 325438"/>
              <a:gd name="connsiteX32" fmla="*/ 155575 w 323850"/>
              <a:gd name="connsiteY32" fmla="*/ 22080 h 325438"/>
              <a:gd name="connsiteX33" fmla="*/ 155575 w 323850"/>
              <a:gd name="connsiteY33" fmla="*/ 58449 h 325438"/>
              <a:gd name="connsiteX34" fmla="*/ 167184 w 323850"/>
              <a:gd name="connsiteY34" fmla="*/ 71437 h 325438"/>
              <a:gd name="connsiteX35" fmla="*/ 189111 w 323850"/>
              <a:gd name="connsiteY35" fmla="*/ 71437 h 325438"/>
              <a:gd name="connsiteX36" fmla="*/ 196850 w 323850"/>
              <a:gd name="connsiteY36" fmla="*/ 63644 h 325438"/>
              <a:gd name="connsiteX37" fmla="*/ 189111 w 323850"/>
              <a:gd name="connsiteY37" fmla="*/ 57150 h 325438"/>
              <a:gd name="connsiteX38" fmla="*/ 169764 w 323850"/>
              <a:gd name="connsiteY38" fmla="*/ 57150 h 325438"/>
              <a:gd name="connsiteX39" fmla="*/ 169764 w 323850"/>
              <a:gd name="connsiteY39" fmla="*/ 22080 h 325438"/>
              <a:gd name="connsiteX40" fmla="*/ 163314 w 323850"/>
              <a:gd name="connsiteY40" fmla="*/ 14287 h 325438"/>
              <a:gd name="connsiteX41" fmla="*/ 161925 w 323850"/>
              <a:gd name="connsiteY41" fmla="*/ 0 h 325438"/>
              <a:gd name="connsiteX42" fmla="*/ 225425 w 323850"/>
              <a:gd name="connsiteY42" fmla="*/ 63500 h 325438"/>
              <a:gd name="connsiteX43" fmla="*/ 161925 w 323850"/>
              <a:gd name="connsiteY43" fmla="*/ 127000 h 325438"/>
              <a:gd name="connsiteX44" fmla="*/ 98425 w 323850"/>
              <a:gd name="connsiteY44" fmla="*/ 63500 h 325438"/>
              <a:gd name="connsiteX45" fmla="*/ 161925 w 323850"/>
              <a:gd name="connsiteY45" fmla="*/ 0 h 32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3850" h="325438">
                <a:moveTo>
                  <a:pt x="225425" y="217487"/>
                </a:moveTo>
                <a:lnTo>
                  <a:pt x="196850" y="238125"/>
                </a:lnTo>
                <a:lnTo>
                  <a:pt x="234950" y="238125"/>
                </a:lnTo>
                <a:close/>
                <a:moveTo>
                  <a:pt x="120472" y="149225"/>
                </a:moveTo>
                <a:cubicBezTo>
                  <a:pt x="148971" y="214009"/>
                  <a:pt x="148971" y="214009"/>
                  <a:pt x="148971" y="214009"/>
                </a:cubicBezTo>
                <a:cubicBezTo>
                  <a:pt x="151562" y="181617"/>
                  <a:pt x="151562" y="181617"/>
                  <a:pt x="151562" y="181617"/>
                </a:cubicBezTo>
                <a:cubicBezTo>
                  <a:pt x="151562" y="180322"/>
                  <a:pt x="152857" y="180322"/>
                  <a:pt x="154152" y="180322"/>
                </a:cubicBezTo>
                <a:cubicBezTo>
                  <a:pt x="169698" y="180322"/>
                  <a:pt x="169698" y="180322"/>
                  <a:pt x="169698" y="180322"/>
                </a:cubicBezTo>
                <a:cubicBezTo>
                  <a:pt x="170993" y="180322"/>
                  <a:pt x="172288" y="180322"/>
                  <a:pt x="172288" y="181617"/>
                </a:cubicBezTo>
                <a:cubicBezTo>
                  <a:pt x="176175" y="212714"/>
                  <a:pt x="176175" y="212714"/>
                  <a:pt x="176175" y="212714"/>
                </a:cubicBezTo>
                <a:cubicBezTo>
                  <a:pt x="203378" y="149225"/>
                  <a:pt x="203378" y="149225"/>
                  <a:pt x="203378" y="149225"/>
                </a:cubicBezTo>
                <a:cubicBezTo>
                  <a:pt x="260376" y="156999"/>
                  <a:pt x="260376" y="156999"/>
                  <a:pt x="260376" y="156999"/>
                </a:cubicBezTo>
                <a:cubicBezTo>
                  <a:pt x="277216" y="159591"/>
                  <a:pt x="290170" y="171252"/>
                  <a:pt x="292761" y="188096"/>
                </a:cubicBezTo>
                <a:lnTo>
                  <a:pt x="323850" y="325438"/>
                </a:lnTo>
                <a:cubicBezTo>
                  <a:pt x="269443" y="325438"/>
                  <a:pt x="269443" y="325438"/>
                  <a:pt x="269443" y="325438"/>
                </a:cubicBezTo>
                <a:cubicBezTo>
                  <a:pt x="252603" y="251584"/>
                  <a:pt x="252603" y="251584"/>
                  <a:pt x="252603" y="251584"/>
                </a:cubicBezTo>
                <a:cubicBezTo>
                  <a:pt x="247422" y="325438"/>
                  <a:pt x="247422" y="325438"/>
                  <a:pt x="247422" y="325438"/>
                </a:cubicBezTo>
                <a:cubicBezTo>
                  <a:pt x="76428" y="325438"/>
                  <a:pt x="76428" y="325438"/>
                  <a:pt x="76428" y="325438"/>
                </a:cubicBezTo>
                <a:cubicBezTo>
                  <a:pt x="71247" y="251584"/>
                  <a:pt x="71247" y="251584"/>
                  <a:pt x="71247" y="251584"/>
                </a:cubicBezTo>
                <a:cubicBezTo>
                  <a:pt x="54407" y="325438"/>
                  <a:pt x="54407" y="325438"/>
                  <a:pt x="54407" y="325438"/>
                </a:cubicBezTo>
                <a:cubicBezTo>
                  <a:pt x="0" y="325438"/>
                  <a:pt x="0" y="325438"/>
                  <a:pt x="0" y="325438"/>
                </a:cubicBezTo>
                <a:cubicBezTo>
                  <a:pt x="31089" y="188096"/>
                  <a:pt x="31089" y="188096"/>
                  <a:pt x="31089" y="188096"/>
                </a:cubicBezTo>
                <a:cubicBezTo>
                  <a:pt x="33680" y="171252"/>
                  <a:pt x="46634" y="159591"/>
                  <a:pt x="63474" y="156999"/>
                </a:cubicBezTo>
                <a:cubicBezTo>
                  <a:pt x="120472" y="149225"/>
                  <a:pt x="120472" y="149225"/>
                  <a:pt x="120472" y="149225"/>
                </a:cubicBezTo>
                <a:close/>
                <a:moveTo>
                  <a:pt x="161132" y="144462"/>
                </a:moveTo>
                <a:cubicBezTo>
                  <a:pt x="169070" y="144462"/>
                  <a:pt x="180976" y="144462"/>
                  <a:pt x="180976" y="152173"/>
                </a:cubicBezTo>
                <a:cubicBezTo>
                  <a:pt x="180976" y="157314"/>
                  <a:pt x="175685" y="165025"/>
                  <a:pt x="173039" y="167595"/>
                </a:cubicBezTo>
                <a:cubicBezTo>
                  <a:pt x="170393" y="171450"/>
                  <a:pt x="165101" y="171450"/>
                  <a:pt x="161132" y="171450"/>
                </a:cubicBezTo>
                <a:cubicBezTo>
                  <a:pt x="157163" y="171450"/>
                  <a:pt x="151871" y="171450"/>
                  <a:pt x="149225" y="167595"/>
                </a:cubicBezTo>
                <a:cubicBezTo>
                  <a:pt x="146579" y="165025"/>
                  <a:pt x="141288" y="157314"/>
                  <a:pt x="141288" y="152173"/>
                </a:cubicBezTo>
                <a:cubicBezTo>
                  <a:pt x="141288" y="144462"/>
                  <a:pt x="153194" y="144462"/>
                  <a:pt x="161132" y="144462"/>
                </a:cubicBezTo>
                <a:close/>
                <a:moveTo>
                  <a:pt x="163314" y="14287"/>
                </a:moveTo>
                <a:cubicBezTo>
                  <a:pt x="158155" y="14287"/>
                  <a:pt x="155575" y="18184"/>
                  <a:pt x="155575" y="22080"/>
                </a:cubicBezTo>
                <a:cubicBezTo>
                  <a:pt x="155575" y="22080"/>
                  <a:pt x="155575" y="22080"/>
                  <a:pt x="155575" y="58449"/>
                </a:cubicBezTo>
                <a:cubicBezTo>
                  <a:pt x="155575" y="66242"/>
                  <a:pt x="160735" y="71437"/>
                  <a:pt x="167184" y="71437"/>
                </a:cubicBezTo>
                <a:cubicBezTo>
                  <a:pt x="167184" y="71437"/>
                  <a:pt x="167184" y="71437"/>
                  <a:pt x="189111" y="71437"/>
                </a:cubicBezTo>
                <a:cubicBezTo>
                  <a:pt x="194271" y="71437"/>
                  <a:pt x="196850" y="67541"/>
                  <a:pt x="196850" y="63644"/>
                </a:cubicBezTo>
                <a:cubicBezTo>
                  <a:pt x="196850" y="59747"/>
                  <a:pt x="194271" y="57150"/>
                  <a:pt x="189111" y="57150"/>
                </a:cubicBezTo>
                <a:cubicBezTo>
                  <a:pt x="189111" y="57150"/>
                  <a:pt x="189111" y="57150"/>
                  <a:pt x="169764" y="57150"/>
                </a:cubicBezTo>
                <a:cubicBezTo>
                  <a:pt x="169764" y="57150"/>
                  <a:pt x="169764" y="57150"/>
                  <a:pt x="169764" y="22080"/>
                </a:cubicBezTo>
                <a:cubicBezTo>
                  <a:pt x="169764" y="18184"/>
                  <a:pt x="167184" y="14287"/>
                  <a:pt x="163314" y="14287"/>
                </a:cubicBezTo>
                <a:close/>
                <a:moveTo>
                  <a:pt x="161925" y="0"/>
                </a:moveTo>
                <a:cubicBezTo>
                  <a:pt x="196995" y="0"/>
                  <a:pt x="225425" y="28430"/>
                  <a:pt x="225425" y="63500"/>
                </a:cubicBezTo>
                <a:cubicBezTo>
                  <a:pt x="225425" y="98570"/>
                  <a:pt x="196995" y="127000"/>
                  <a:pt x="161925" y="127000"/>
                </a:cubicBezTo>
                <a:cubicBezTo>
                  <a:pt x="126855" y="127000"/>
                  <a:pt x="98425" y="98570"/>
                  <a:pt x="98425" y="63500"/>
                </a:cubicBezTo>
                <a:cubicBezTo>
                  <a:pt x="98425" y="28430"/>
                  <a:pt x="126855" y="0"/>
                  <a:pt x="161925" y="0"/>
                </a:cubicBezTo>
                <a:close/>
              </a:path>
            </a:pathLst>
          </a:custGeom>
          <a:solidFill>
            <a:schemeClr val="bg1"/>
          </a:solidFill>
          <a:ln>
            <a:noFill/>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a:solidFill>
                <a:schemeClr val="tx1"/>
              </a:solidFill>
              <a:latin typeface="微软雅黑" panose="020B0503020204020204" charset="-122"/>
              <a:ea typeface="微软雅黑" panose="020B0503020204020204" charset="-122"/>
            </a:endParaRPr>
          </a:p>
        </p:txBody>
      </p:sp>
      <p:cxnSp>
        <p:nvCxnSpPr>
          <p:cNvPr id="3145739" name="直接连接符 5"/>
          <p:cNvCxnSpPr/>
          <p:nvPr/>
        </p:nvCxnSpPr>
        <p:spPr>
          <a:xfrm>
            <a:off x="2571750" y="3768083"/>
            <a:ext cx="8357870" cy="13970"/>
          </a:xfrm>
          <a:prstGeom prst="line">
            <a:avLst/>
          </a:prstGeom>
          <a:ln w="38100">
            <a:solidFill>
              <a:srgbClr val="C00000"/>
            </a:solidFill>
            <a:prstDash val="dash"/>
          </a:ln>
        </p:spPr>
        <p:style>
          <a:lnRef idx="1">
            <a:schemeClr val="accent1"/>
          </a:lnRef>
          <a:fillRef idx="0">
            <a:schemeClr val="accent1"/>
          </a:fillRef>
          <a:effectRef idx="0">
            <a:schemeClr val="accent1"/>
          </a:effectRef>
          <a:fontRef idx="minor">
            <a:schemeClr val="tx1"/>
          </a:fontRef>
        </p:style>
      </p:cxnSp>
      <p:grpSp>
        <p:nvGrpSpPr>
          <p:cNvPr id="199" name="组合 16"/>
          <p:cNvGrpSpPr/>
          <p:nvPr/>
        </p:nvGrpSpPr>
        <p:grpSpPr>
          <a:xfrm>
            <a:off x="297180" y="184785"/>
            <a:ext cx="5139690" cy="408305"/>
            <a:chOff x="8158" y="2529"/>
            <a:chExt cx="8094" cy="643"/>
          </a:xfrm>
        </p:grpSpPr>
        <p:sp>
          <p:nvSpPr>
            <p:cNvPr id="1048886" name="矩形 17"/>
            <p:cNvSpPr/>
            <p:nvPr/>
          </p:nvSpPr>
          <p:spPr>
            <a:xfrm>
              <a:off x="8956" y="2565"/>
              <a:ext cx="5568"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87" name="文本框 3"/>
            <p:cNvSpPr txBox="1"/>
            <p:nvPr/>
          </p:nvSpPr>
          <p:spPr>
            <a:xfrm>
              <a:off x="9122" y="2529"/>
              <a:ext cx="7130"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3.3  </a:t>
              </a:r>
              <a:r>
                <a:rPr lang="zh-CN" altLang="en-US" sz="2000" b="1" dirty="0">
                  <a:solidFill>
                    <a:schemeClr val="bg1"/>
                  </a:solidFill>
                  <a:latin typeface="微软雅黑" panose="020B0503020204020204" charset="-122"/>
                  <a:ea typeface="微软雅黑" panose="020B0503020204020204" charset="-122"/>
                </a:rPr>
                <a:t>消防安全十项规定</a:t>
              </a:r>
            </a:p>
          </p:txBody>
        </p:sp>
        <p:sp>
          <p:nvSpPr>
            <p:cNvPr id="1048888" name="矩形 19"/>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98"/>
                                        </p:tgtEl>
                                        <p:attrNameLst>
                                          <p:attrName>style.visibility</p:attrName>
                                        </p:attrNameLst>
                                      </p:cBhvr>
                                      <p:to>
                                        <p:strVal val="visible"/>
                                      </p:to>
                                    </p:set>
                                    <p:animEffect transition="in" filter="wipe(down)">
                                      <p:cBhvr>
                                        <p:cTn id="7" dur="500"/>
                                        <p:tgtEl>
                                          <p:spTgt spid="19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145738"/>
                                        </p:tgtEl>
                                        <p:attrNameLst>
                                          <p:attrName>style.visibility</p:attrName>
                                        </p:attrNameLst>
                                      </p:cBhvr>
                                      <p:to>
                                        <p:strVal val="visible"/>
                                      </p:to>
                                    </p:set>
                                    <p:animEffect transition="in" filter="wipe(left)">
                                      <p:cBhvr>
                                        <p:cTn id="11" dur="500"/>
                                        <p:tgtEl>
                                          <p:spTgt spid="3145738"/>
                                        </p:tgtEl>
                                      </p:cBhvr>
                                    </p:animEffect>
                                  </p:childTnLst>
                                </p:cTn>
                              </p:par>
                              <p:par>
                                <p:cTn id="12" presetID="22" presetClass="entr" presetSubtype="8" fill="hold" nodeType="withEffect">
                                  <p:stCondLst>
                                    <p:cond delay="0"/>
                                  </p:stCondLst>
                                  <p:childTnLst>
                                    <p:set>
                                      <p:cBhvr>
                                        <p:cTn id="13" dur="1" fill="hold">
                                          <p:stCondLst>
                                            <p:cond delay="0"/>
                                          </p:stCondLst>
                                        </p:cTn>
                                        <p:tgtEl>
                                          <p:spTgt spid="197"/>
                                        </p:tgtEl>
                                        <p:attrNameLst>
                                          <p:attrName>style.visibility</p:attrName>
                                        </p:attrNameLst>
                                      </p:cBhvr>
                                      <p:to>
                                        <p:strVal val="visible"/>
                                      </p:to>
                                    </p:set>
                                    <p:animEffect transition="in" filter="wipe(left)">
                                      <p:cBhvr>
                                        <p:cTn id="14" dur="500"/>
                                        <p:tgtEl>
                                          <p:spTgt spid="19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145739"/>
                                        </p:tgtEl>
                                        <p:attrNameLst>
                                          <p:attrName>style.visibility</p:attrName>
                                        </p:attrNameLst>
                                      </p:cBhvr>
                                      <p:to>
                                        <p:strVal val="visible"/>
                                      </p:to>
                                    </p:set>
                                    <p:animEffect transition="in" filter="wipe(left)">
                                      <p:cBhvr>
                                        <p:cTn id="18" dur="500"/>
                                        <p:tgtEl>
                                          <p:spTgt spid="3145739"/>
                                        </p:tgtEl>
                                      </p:cBhvr>
                                    </p:animEffect>
                                  </p:childTnLst>
                                </p:cTn>
                              </p:par>
                            </p:childTnLst>
                          </p:cTn>
                        </p:par>
                        <p:par>
                          <p:cTn id="19" fill="hold">
                            <p:stCondLst>
                              <p:cond delay="1500"/>
                            </p:stCondLst>
                            <p:childTnLst>
                              <p:par>
                                <p:cTn id="20" presetID="29" presetClass="entr" presetSubtype="0" fill="hold" nodeType="afterEffect">
                                  <p:stCondLst>
                                    <p:cond delay="0"/>
                                  </p:stCondLst>
                                  <p:childTnLst>
                                    <p:set>
                                      <p:cBhvr>
                                        <p:cTn id="21" dur="1" fill="hold">
                                          <p:stCondLst>
                                            <p:cond delay="0"/>
                                          </p:stCondLst>
                                        </p:cTn>
                                        <p:tgtEl>
                                          <p:spTgt spid="199"/>
                                        </p:tgtEl>
                                        <p:attrNameLst>
                                          <p:attrName>style.visibility</p:attrName>
                                        </p:attrNameLst>
                                      </p:cBhvr>
                                      <p:to>
                                        <p:strVal val="visible"/>
                                      </p:to>
                                    </p:set>
                                    <p:anim calcmode="lin" valueType="num">
                                      <p:cBhvr>
                                        <p:cTn id="22" dur="1000" fill="hold"/>
                                        <p:tgtEl>
                                          <p:spTgt spid="199"/>
                                        </p:tgtEl>
                                        <p:attrNameLst>
                                          <p:attrName>ppt_x</p:attrName>
                                        </p:attrNameLst>
                                      </p:cBhvr>
                                      <p:tavLst>
                                        <p:tav tm="0">
                                          <p:val>
                                            <p:strVal val="#ppt_x-.2"/>
                                          </p:val>
                                        </p:tav>
                                        <p:tav tm="100000">
                                          <p:val>
                                            <p:strVal val="#ppt_x"/>
                                          </p:val>
                                        </p:tav>
                                      </p:tavLst>
                                    </p:anim>
                                    <p:anim calcmode="lin" valueType="num">
                                      <p:cBhvr>
                                        <p:cTn id="23" dur="1000" fill="hold"/>
                                        <p:tgtEl>
                                          <p:spTgt spid="199"/>
                                        </p:tgtEl>
                                        <p:attrNameLst>
                                          <p:attrName>ppt_y</p:attrName>
                                        </p:attrNameLst>
                                      </p:cBhvr>
                                      <p:tavLst>
                                        <p:tav tm="0">
                                          <p:val>
                                            <p:strVal val="#ppt_y"/>
                                          </p:val>
                                        </p:tav>
                                        <p:tav tm="100000">
                                          <p:val>
                                            <p:strVal val="#ppt_y"/>
                                          </p:val>
                                        </p:tav>
                                      </p:tavLst>
                                    </p:anim>
                                    <p:animEffect transition="in" filter="wipe(right)" prLst="gradientSize: 0.1">
                                      <p:cBhvr>
                                        <p:cTn id="24" dur="1000"/>
                                        <p:tgtEl>
                                          <p:spTgt spid="1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45740" name="直接连接符 11"/>
          <p:cNvCxnSpPr/>
          <p:nvPr/>
        </p:nvCxnSpPr>
        <p:spPr>
          <a:xfrm>
            <a:off x="874395" y="6250305"/>
            <a:ext cx="8357870" cy="13970"/>
          </a:xfrm>
          <a:prstGeom prst="line">
            <a:avLst/>
          </a:prstGeom>
          <a:ln w="38100">
            <a:solidFill>
              <a:srgbClr val="C00000"/>
            </a:solidFill>
            <a:prstDash val="dash"/>
          </a:ln>
        </p:spPr>
        <p:style>
          <a:lnRef idx="1">
            <a:schemeClr val="accent1"/>
          </a:lnRef>
          <a:fillRef idx="0">
            <a:schemeClr val="accent1"/>
          </a:fillRef>
          <a:effectRef idx="0">
            <a:schemeClr val="accent1"/>
          </a:effectRef>
          <a:fontRef idx="minor">
            <a:schemeClr val="tx1"/>
          </a:fontRef>
        </p:style>
      </p:cxnSp>
      <p:grpSp>
        <p:nvGrpSpPr>
          <p:cNvPr id="203" name="Group 1"/>
          <p:cNvGrpSpPr/>
          <p:nvPr/>
        </p:nvGrpSpPr>
        <p:grpSpPr>
          <a:xfrm>
            <a:off x="629920" y="1113877"/>
            <a:ext cx="8705850" cy="6025512"/>
            <a:chOff x="6620026" y="2337456"/>
            <a:chExt cx="7431549" cy="827242"/>
          </a:xfrm>
        </p:grpSpPr>
        <p:sp>
          <p:nvSpPr>
            <p:cNvPr id="1048891" name="Rectangle 9"/>
            <p:cNvSpPr/>
            <p:nvPr/>
          </p:nvSpPr>
          <p:spPr>
            <a:xfrm>
              <a:off x="6768411" y="2337456"/>
              <a:ext cx="4509211" cy="372391"/>
            </a:xfrm>
            <a:prstGeom prst="rect">
              <a:avLst/>
            </a:prstGeom>
          </p:spPr>
          <p:txBody>
            <a:bodyPr wrap="none" lIns="109710" tIns="54855" rIns="109710" bIns="54855"/>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3600" dirty="0">
                  <a:solidFill>
                    <a:srgbClr val="C00000"/>
                  </a:solidFill>
                  <a:latin typeface="微软雅黑" panose="020B0503020204020204" charset="-122"/>
                  <a:ea typeface="微软雅黑" panose="020B0503020204020204" charset="-122"/>
                  <a:sym typeface="+mn-ea"/>
                </a:rPr>
                <a:t>中小学校、幼儿园电气线路、燃气管路的</a:t>
              </a:r>
            </a:p>
            <a:p>
              <a:pPr algn="l"/>
              <a:r>
                <a:rPr lang="zh-CN" altLang="en-US" sz="3600" dirty="0">
                  <a:solidFill>
                    <a:srgbClr val="C00000"/>
                  </a:solidFill>
                  <a:latin typeface="微软雅黑" panose="020B0503020204020204" charset="-122"/>
                  <a:ea typeface="微软雅黑" panose="020B0503020204020204" charset="-122"/>
                  <a:sym typeface="+mn-ea"/>
                </a:rPr>
                <a:t>设计、敷设应由具备电气设计施工资质、</a:t>
              </a:r>
            </a:p>
            <a:p>
              <a:pPr algn="l"/>
              <a:r>
                <a:rPr lang="zh-CN" altLang="en-US" sz="3600" dirty="0">
                  <a:solidFill>
                    <a:srgbClr val="C00000"/>
                  </a:solidFill>
                  <a:latin typeface="微软雅黑" panose="020B0503020204020204" charset="-122"/>
                  <a:ea typeface="微软雅黑" panose="020B0503020204020204" charset="-122"/>
                  <a:sym typeface="+mn-ea"/>
                </a:rPr>
                <a:t>燃气设计施工资质的机构或人员实施，应</a:t>
              </a:r>
            </a:p>
            <a:p>
              <a:pPr algn="l"/>
              <a:r>
                <a:rPr lang="zh-CN" altLang="en-US" sz="3600" dirty="0">
                  <a:solidFill>
                    <a:srgbClr val="C00000"/>
                  </a:solidFill>
                  <a:latin typeface="微软雅黑" panose="020B0503020204020204" charset="-122"/>
                  <a:ea typeface="微软雅黑" panose="020B0503020204020204" charset="-122"/>
                  <a:sym typeface="+mn-ea"/>
                </a:rPr>
                <a:t>采用合格的电气设备、电气线路和燃气灶</a:t>
              </a:r>
            </a:p>
            <a:p>
              <a:pPr algn="l"/>
              <a:r>
                <a:rPr lang="zh-CN" altLang="en-US" sz="3600" dirty="0">
                  <a:solidFill>
                    <a:srgbClr val="C00000"/>
                  </a:solidFill>
                  <a:latin typeface="微软雅黑" panose="020B0503020204020204" charset="-122"/>
                  <a:ea typeface="微软雅黑" panose="020B0503020204020204" charset="-122"/>
                  <a:sym typeface="+mn-ea"/>
                </a:rPr>
                <a:t>具、阀门、管线，并定期检查。</a:t>
              </a:r>
            </a:p>
          </p:txBody>
        </p:sp>
        <p:sp>
          <p:nvSpPr>
            <p:cNvPr id="1048892" name="TextBox 10"/>
            <p:cNvSpPr txBox="1"/>
            <p:nvPr/>
          </p:nvSpPr>
          <p:spPr>
            <a:xfrm>
              <a:off x="6620026" y="2729587"/>
              <a:ext cx="7431549" cy="435111"/>
            </a:xfrm>
            <a:prstGeom prst="rect">
              <a:avLst/>
            </a:prstGeom>
            <a:noFill/>
          </p:spPr>
          <p:txBody>
            <a:bodyPr wrap="square" lIns="109710" tIns="54855" rIns="109710" bIns="54855">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sz="2000" dirty="0">
                  <a:latin typeface="微软雅黑" panose="020B0503020204020204" charset="-122"/>
                  <a:ea typeface="微软雅黑" panose="020B0503020204020204" charset="-122"/>
                  <a:sym typeface="+mn-ea"/>
                </a:rPr>
                <a:t>学生宿舍应安装限电保护装置。严禁在学生宿舍、幼儿园儿童用房内使用蜡烛、蚊香、火炉等明火和电热器具、电磁炉、热得快等大功率电器，发现学生、儿童携带打火机、火柴等火源的应予以没收。电动自行车、平衡车及其蓄电池严禁在公共门厅、楼梯间、疏散走道、安全出口及室内停放、充电。电缆井应当按照规定进行防火封堵，严禁在配电箱周围、变配电室、电缆井和管道井内放置可燃物品。厨房油烟管道应至少每季度清洗一次。</a:t>
              </a:r>
            </a:p>
          </p:txBody>
        </p:sp>
      </p:grpSp>
      <p:grpSp>
        <p:nvGrpSpPr>
          <p:cNvPr id="204" name="组合 4"/>
          <p:cNvGrpSpPr/>
          <p:nvPr/>
        </p:nvGrpSpPr>
        <p:grpSpPr>
          <a:xfrm>
            <a:off x="10088789" y="1334939"/>
            <a:ext cx="1108710" cy="4795520"/>
            <a:chOff x="9955" y="4428"/>
            <a:chExt cx="973" cy="5472"/>
          </a:xfrm>
        </p:grpSpPr>
        <p:sp>
          <p:nvSpPr>
            <p:cNvPr id="1048893" name="圆柱形 6"/>
            <p:cNvSpPr/>
            <p:nvPr/>
          </p:nvSpPr>
          <p:spPr>
            <a:xfrm>
              <a:off x="9955" y="4428"/>
              <a:ext cx="973" cy="5472"/>
            </a:xfrm>
            <a:prstGeom prst="can">
              <a:avLst>
                <a:gd name="adj" fmla="val 2959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94" name="文本框 8"/>
            <p:cNvSpPr txBox="1"/>
            <p:nvPr/>
          </p:nvSpPr>
          <p:spPr>
            <a:xfrm>
              <a:off x="10007" y="5926"/>
              <a:ext cx="859" cy="1509"/>
            </a:xfrm>
            <a:prstGeom prst="rect">
              <a:avLst/>
            </a:prstGeom>
            <a:noFill/>
          </p:spPr>
          <p:txBody>
            <a:bodyPr wrap="square" rtlCol="0" anchor="t">
              <a:spAutoFit/>
            </a:bodyPr>
            <a:lstStyle/>
            <a:p>
              <a:pPr algn="ctr"/>
              <a:r>
                <a:rPr lang="en-US" altLang="zh-CN" sz="8000" dirty="0">
                  <a:solidFill>
                    <a:schemeClr val="bg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Wingdings" panose="05000000000000000000" charset="0"/>
                </a:rPr>
                <a:t>4</a:t>
              </a:r>
              <a:endParaRPr lang="zh-CN" altLang="en-US" sz="8000" dirty="0">
                <a:solidFill>
                  <a:schemeClr val="bg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Wingdings" panose="05000000000000000000" charset="0"/>
              </a:endParaRPr>
            </a:p>
          </p:txBody>
        </p:sp>
        <p:sp>
          <p:nvSpPr>
            <p:cNvPr id="1048895" name="Freeform: Shape 16"/>
            <p:cNvSpPr/>
            <p:nvPr/>
          </p:nvSpPr>
          <p:spPr bwMode="auto">
            <a:xfrm>
              <a:off x="10221" y="8367"/>
              <a:ext cx="562" cy="565"/>
            </a:xfrm>
            <a:custGeom>
              <a:avLst/>
              <a:gdLst>
                <a:gd name="connsiteX0" fmla="*/ 225425 w 323850"/>
                <a:gd name="connsiteY0" fmla="*/ 217487 h 325438"/>
                <a:gd name="connsiteX1" fmla="*/ 196850 w 323850"/>
                <a:gd name="connsiteY1" fmla="*/ 238125 h 325438"/>
                <a:gd name="connsiteX2" fmla="*/ 234950 w 323850"/>
                <a:gd name="connsiteY2" fmla="*/ 238125 h 325438"/>
                <a:gd name="connsiteX3" fmla="*/ 120472 w 323850"/>
                <a:gd name="connsiteY3" fmla="*/ 149225 h 325438"/>
                <a:gd name="connsiteX4" fmla="*/ 148971 w 323850"/>
                <a:gd name="connsiteY4" fmla="*/ 214009 h 325438"/>
                <a:gd name="connsiteX5" fmla="*/ 151562 w 323850"/>
                <a:gd name="connsiteY5" fmla="*/ 181617 h 325438"/>
                <a:gd name="connsiteX6" fmla="*/ 154152 w 323850"/>
                <a:gd name="connsiteY6" fmla="*/ 180322 h 325438"/>
                <a:gd name="connsiteX7" fmla="*/ 169698 w 323850"/>
                <a:gd name="connsiteY7" fmla="*/ 180322 h 325438"/>
                <a:gd name="connsiteX8" fmla="*/ 172288 w 323850"/>
                <a:gd name="connsiteY8" fmla="*/ 181617 h 325438"/>
                <a:gd name="connsiteX9" fmla="*/ 176175 w 323850"/>
                <a:gd name="connsiteY9" fmla="*/ 212714 h 325438"/>
                <a:gd name="connsiteX10" fmla="*/ 203378 w 323850"/>
                <a:gd name="connsiteY10" fmla="*/ 149225 h 325438"/>
                <a:gd name="connsiteX11" fmla="*/ 260376 w 323850"/>
                <a:gd name="connsiteY11" fmla="*/ 156999 h 325438"/>
                <a:gd name="connsiteX12" fmla="*/ 292761 w 323850"/>
                <a:gd name="connsiteY12" fmla="*/ 188096 h 325438"/>
                <a:gd name="connsiteX13" fmla="*/ 323850 w 323850"/>
                <a:gd name="connsiteY13" fmla="*/ 325438 h 325438"/>
                <a:gd name="connsiteX14" fmla="*/ 269443 w 323850"/>
                <a:gd name="connsiteY14" fmla="*/ 325438 h 325438"/>
                <a:gd name="connsiteX15" fmla="*/ 252603 w 323850"/>
                <a:gd name="connsiteY15" fmla="*/ 251584 h 325438"/>
                <a:gd name="connsiteX16" fmla="*/ 247422 w 323850"/>
                <a:gd name="connsiteY16" fmla="*/ 325438 h 325438"/>
                <a:gd name="connsiteX17" fmla="*/ 76428 w 323850"/>
                <a:gd name="connsiteY17" fmla="*/ 325438 h 325438"/>
                <a:gd name="connsiteX18" fmla="*/ 71247 w 323850"/>
                <a:gd name="connsiteY18" fmla="*/ 251584 h 325438"/>
                <a:gd name="connsiteX19" fmla="*/ 54407 w 323850"/>
                <a:gd name="connsiteY19" fmla="*/ 325438 h 325438"/>
                <a:gd name="connsiteX20" fmla="*/ 0 w 323850"/>
                <a:gd name="connsiteY20" fmla="*/ 325438 h 325438"/>
                <a:gd name="connsiteX21" fmla="*/ 31089 w 323850"/>
                <a:gd name="connsiteY21" fmla="*/ 188096 h 325438"/>
                <a:gd name="connsiteX22" fmla="*/ 63474 w 323850"/>
                <a:gd name="connsiteY22" fmla="*/ 156999 h 325438"/>
                <a:gd name="connsiteX23" fmla="*/ 120472 w 323850"/>
                <a:gd name="connsiteY23" fmla="*/ 149225 h 325438"/>
                <a:gd name="connsiteX24" fmla="*/ 161132 w 323850"/>
                <a:gd name="connsiteY24" fmla="*/ 144462 h 325438"/>
                <a:gd name="connsiteX25" fmla="*/ 180976 w 323850"/>
                <a:gd name="connsiteY25" fmla="*/ 152173 h 325438"/>
                <a:gd name="connsiteX26" fmla="*/ 173039 w 323850"/>
                <a:gd name="connsiteY26" fmla="*/ 167595 h 325438"/>
                <a:gd name="connsiteX27" fmla="*/ 161132 w 323850"/>
                <a:gd name="connsiteY27" fmla="*/ 171450 h 325438"/>
                <a:gd name="connsiteX28" fmla="*/ 149225 w 323850"/>
                <a:gd name="connsiteY28" fmla="*/ 167595 h 325438"/>
                <a:gd name="connsiteX29" fmla="*/ 141288 w 323850"/>
                <a:gd name="connsiteY29" fmla="*/ 152173 h 325438"/>
                <a:gd name="connsiteX30" fmla="*/ 161132 w 323850"/>
                <a:gd name="connsiteY30" fmla="*/ 144462 h 325438"/>
                <a:gd name="connsiteX31" fmla="*/ 163314 w 323850"/>
                <a:gd name="connsiteY31" fmla="*/ 14287 h 325438"/>
                <a:gd name="connsiteX32" fmla="*/ 155575 w 323850"/>
                <a:gd name="connsiteY32" fmla="*/ 22080 h 325438"/>
                <a:gd name="connsiteX33" fmla="*/ 155575 w 323850"/>
                <a:gd name="connsiteY33" fmla="*/ 58449 h 325438"/>
                <a:gd name="connsiteX34" fmla="*/ 167184 w 323850"/>
                <a:gd name="connsiteY34" fmla="*/ 71437 h 325438"/>
                <a:gd name="connsiteX35" fmla="*/ 189111 w 323850"/>
                <a:gd name="connsiteY35" fmla="*/ 71437 h 325438"/>
                <a:gd name="connsiteX36" fmla="*/ 196850 w 323850"/>
                <a:gd name="connsiteY36" fmla="*/ 63644 h 325438"/>
                <a:gd name="connsiteX37" fmla="*/ 189111 w 323850"/>
                <a:gd name="connsiteY37" fmla="*/ 57150 h 325438"/>
                <a:gd name="connsiteX38" fmla="*/ 169764 w 323850"/>
                <a:gd name="connsiteY38" fmla="*/ 57150 h 325438"/>
                <a:gd name="connsiteX39" fmla="*/ 169764 w 323850"/>
                <a:gd name="connsiteY39" fmla="*/ 22080 h 325438"/>
                <a:gd name="connsiteX40" fmla="*/ 163314 w 323850"/>
                <a:gd name="connsiteY40" fmla="*/ 14287 h 325438"/>
                <a:gd name="connsiteX41" fmla="*/ 161925 w 323850"/>
                <a:gd name="connsiteY41" fmla="*/ 0 h 325438"/>
                <a:gd name="connsiteX42" fmla="*/ 225425 w 323850"/>
                <a:gd name="connsiteY42" fmla="*/ 63500 h 325438"/>
                <a:gd name="connsiteX43" fmla="*/ 161925 w 323850"/>
                <a:gd name="connsiteY43" fmla="*/ 127000 h 325438"/>
                <a:gd name="connsiteX44" fmla="*/ 98425 w 323850"/>
                <a:gd name="connsiteY44" fmla="*/ 63500 h 325438"/>
                <a:gd name="connsiteX45" fmla="*/ 161925 w 323850"/>
                <a:gd name="connsiteY45" fmla="*/ 0 h 32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3850" h="325438">
                  <a:moveTo>
                    <a:pt x="225425" y="217487"/>
                  </a:moveTo>
                  <a:lnTo>
                    <a:pt x="196850" y="238125"/>
                  </a:lnTo>
                  <a:lnTo>
                    <a:pt x="234950" y="238125"/>
                  </a:lnTo>
                  <a:close/>
                  <a:moveTo>
                    <a:pt x="120472" y="149225"/>
                  </a:moveTo>
                  <a:cubicBezTo>
                    <a:pt x="148971" y="214009"/>
                    <a:pt x="148971" y="214009"/>
                    <a:pt x="148971" y="214009"/>
                  </a:cubicBezTo>
                  <a:cubicBezTo>
                    <a:pt x="151562" y="181617"/>
                    <a:pt x="151562" y="181617"/>
                    <a:pt x="151562" y="181617"/>
                  </a:cubicBezTo>
                  <a:cubicBezTo>
                    <a:pt x="151562" y="180322"/>
                    <a:pt x="152857" y="180322"/>
                    <a:pt x="154152" y="180322"/>
                  </a:cubicBezTo>
                  <a:cubicBezTo>
                    <a:pt x="169698" y="180322"/>
                    <a:pt x="169698" y="180322"/>
                    <a:pt x="169698" y="180322"/>
                  </a:cubicBezTo>
                  <a:cubicBezTo>
                    <a:pt x="170993" y="180322"/>
                    <a:pt x="172288" y="180322"/>
                    <a:pt x="172288" y="181617"/>
                  </a:cubicBezTo>
                  <a:cubicBezTo>
                    <a:pt x="176175" y="212714"/>
                    <a:pt x="176175" y="212714"/>
                    <a:pt x="176175" y="212714"/>
                  </a:cubicBezTo>
                  <a:cubicBezTo>
                    <a:pt x="203378" y="149225"/>
                    <a:pt x="203378" y="149225"/>
                    <a:pt x="203378" y="149225"/>
                  </a:cubicBezTo>
                  <a:cubicBezTo>
                    <a:pt x="260376" y="156999"/>
                    <a:pt x="260376" y="156999"/>
                    <a:pt x="260376" y="156999"/>
                  </a:cubicBezTo>
                  <a:cubicBezTo>
                    <a:pt x="277216" y="159591"/>
                    <a:pt x="290170" y="171252"/>
                    <a:pt x="292761" y="188096"/>
                  </a:cubicBezTo>
                  <a:lnTo>
                    <a:pt x="323850" y="325438"/>
                  </a:lnTo>
                  <a:cubicBezTo>
                    <a:pt x="269443" y="325438"/>
                    <a:pt x="269443" y="325438"/>
                    <a:pt x="269443" y="325438"/>
                  </a:cubicBezTo>
                  <a:cubicBezTo>
                    <a:pt x="252603" y="251584"/>
                    <a:pt x="252603" y="251584"/>
                    <a:pt x="252603" y="251584"/>
                  </a:cubicBezTo>
                  <a:cubicBezTo>
                    <a:pt x="247422" y="325438"/>
                    <a:pt x="247422" y="325438"/>
                    <a:pt x="247422" y="325438"/>
                  </a:cubicBezTo>
                  <a:cubicBezTo>
                    <a:pt x="76428" y="325438"/>
                    <a:pt x="76428" y="325438"/>
                    <a:pt x="76428" y="325438"/>
                  </a:cubicBezTo>
                  <a:cubicBezTo>
                    <a:pt x="71247" y="251584"/>
                    <a:pt x="71247" y="251584"/>
                    <a:pt x="71247" y="251584"/>
                  </a:cubicBezTo>
                  <a:cubicBezTo>
                    <a:pt x="54407" y="325438"/>
                    <a:pt x="54407" y="325438"/>
                    <a:pt x="54407" y="325438"/>
                  </a:cubicBezTo>
                  <a:cubicBezTo>
                    <a:pt x="0" y="325438"/>
                    <a:pt x="0" y="325438"/>
                    <a:pt x="0" y="325438"/>
                  </a:cubicBezTo>
                  <a:cubicBezTo>
                    <a:pt x="31089" y="188096"/>
                    <a:pt x="31089" y="188096"/>
                    <a:pt x="31089" y="188096"/>
                  </a:cubicBezTo>
                  <a:cubicBezTo>
                    <a:pt x="33680" y="171252"/>
                    <a:pt x="46634" y="159591"/>
                    <a:pt x="63474" y="156999"/>
                  </a:cubicBezTo>
                  <a:cubicBezTo>
                    <a:pt x="120472" y="149225"/>
                    <a:pt x="120472" y="149225"/>
                    <a:pt x="120472" y="149225"/>
                  </a:cubicBezTo>
                  <a:close/>
                  <a:moveTo>
                    <a:pt x="161132" y="144462"/>
                  </a:moveTo>
                  <a:cubicBezTo>
                    <a:pt x="169070" y="144462"/>
                    <a:pt x="180976" y="144462"/>
                    <a:pt x="180976" y="152173"/>
                  </a:cubicBezTo>
                  <a:cubicBezTo>
                    <a:pt x="180976" y="157314"/>
                    <a:pt x="175685" y="165025"/>
                    <a:pt x="173039" y="167595"/>
                  </a:cubicBezTo>
                  <a:cubicBezTo>
                    <a:pt x="170393" y="171450"/>
                    <a:pt x="165101" y="171450"/>
                    <a:pt x="161132" y="171450"/>
                  </a:cubicBezTo>
                  <a:cubicBezTo>
                    <a:pt x="157163" y="171450"/>
                    <a:pt x="151871" y="171450"/>
                    <a:pt x="149225" y="167595"/>
                  </a:cubicBezTo>
                  <a:cubicBezTo>
                    <a:pt x="146579" y="165025"/>
                    <a:pt x="141288" y="157314"/>
                    <a:pt x="141288" y="152173"/>
                  </a:cubicBezTo>
                  <a:cubicBezTo>
                    <a:pt x="141288" y="144462"/>
                    <a:pt x="153194" y="144462"/>
                    <a:pt x="161132" y="144462"/>
                  </a:cubicBezTo>
                  <a:close/>
                  <a:moveTo>
                    <a:pt x="163314" y="14287"/>
                  </a:moveTo>
                  <a:cubicBezTo>
                    <a:pt x="158155" y="14287"/>
                    <a:pt x="155575" y="18184"/>
                    <a:pt x="155575" y="22080"/>
                  </a:cubicBezTo>
                  <a:cubicBezTo>
                    <a:pt x="155575" y="22080"/>
                    <a:pt x="155575" y="22080"/>
                    <a:pt x="155575" y="58449"/>
                  </a:cubicBezTo>
                  <a:cubicBezTo>
                    <a:pt x="155575" y="66242"/>
                    <a:pt x="160735" y="71437"/>
                    <a:pt x="167184" y="71437"/>
                  </a:cubicBezTo>
                  <a:cubicBezTo>
                    <a:pt x="167184" y="71437"/>
                    <a:pt x="167184" y="71437"/>
                    <a:pt x="189111" y="71437"/>
                  </a:cubicBezTo>
                  <a:cubicBezTo>
                    <a:pt x="194271" y="71437"/>
                    <a:pt x="196850" y="67541"/>
                    <a:pt x="196850" y="63644"/>
                  </a:cubicBezTo>
                  <a:cubicBezTo>
                    <a:pt x="196850" y="59747"/>
                    <a:pt x="194271" y="57150"/>
                    <a:pt x="189111" y="57150"/>
                  </a:cubicBezTo>
                  <a:cubicBezTo>
                    <a:pt x="189111" y="57150"/>
                    <a:pt x="189111" y="57150"/>
                    <a:pt x="169764" y="57150"/>
                  </a:cubicBezTo>
                  <a:cubicBezTo>
                    <a:pt x="169764" y="57150"/>
                    <a:pt x="169764" y="57150"/>
                    <a:pt x="169764" y="22080"/>
                  </a:cubicBezTo>
                  <a:cubicBezTo>
                    <a:pt x="169764" y="18184"/>
                    <a:pt x="167184" y="14287"/>
                    <a:pt x="163314" y="14287"/>
                  </a:cubicBezTo>
                  <a:close/>
                  <a:moveTo>
                    <a:pt x="161925" y="0"/>
                  </a:moveTo>
                  <a:cubicBezTo>
                    <a:pt x="196995" y="0"/>
                    <a:pt x="225425" y="28430"/>
                    <a:pt x="225425" y="63500"/>
                  </a:cubicBezTo>
                  <a:cubicBezTo>
                    <a:pt x="225425" y="98570"/>
                    <a:pt x="196995" y="127000"/>
                    <a:pt x="161925" y="127000"/>
                  </a:cubicBezTo>
                  <a:cubicBezTo>
                    <a:pt x="126855" y="127000"/>
                    <a:pt x="98425" y="98570"/>
                    <a:pt x="98425" y="63500"/>
                  </a:cubicBezTo>
                  <a:cubicBezTo>
                    <a:pt x="98425" y="28430"/>
                    <a:pt x="126855" y="0"/>
                    <a:pt x="161925" y="0"/>
                  </a:cubicBezTo>
                  <a:close/>
                </a:path>
              </a:pathLst>
            </a:custGeom>
            <a:solidFill>
              <a:schemeClr val="bg1"/>
            </a:solidFill>
            <a:ln>
              <a:noFill/>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a:solidFill>
                  <a:schemeClr val="tx1"/>
                </a:solidFill>
                <a:latin typeface="微软雅黑" panose="020B0503020204020204" charset="-122"/>
                <a:ea typeface="微软雅黑" panose="020B0503020204020204" charset="-122"/>
              </a:endParaRPr>
            </a:p>
          </p:txBody>
        </p:sp>
      </p:grpSp>
      <p:cxnSp>
        <p:nvCxnSpPr>
          <p:cNvPr id="3145741" name="直接连接符 5"/>
          <p:cNvCxnSpPr/>
          <p:nvPr/>
        </p:nvCxnSpPr>
        <p:spPr>
          <a:xfrm>
            <a:off x="685800" y="3970020"/>
            <a:ext cx="8357870" cy="13970"/>
          </a:xfrm>
          <a:prstGeom prst="line">
            <a:avLst/>
          </a:prstGeom>
          <a:ln w="38100">
            <a:solidFill>
              <a:srgbClr val="C00000"/>
            </a:solidFill>
            <a:prstDash val="dash"/>
          </a:ln>
        </p:spPr>
        <p:style>
          <a:lnRef idx="1">
            <a:schemeClr val="accent1"/>
          </a:lnRef>
          <a:fillRef idx="0">
            <a:schemeClr val="accent1"/>
          </a:fillRef>
          <a:effectRef idx="0">
            <a:schemeClr val="accent1"/>
          </a:effectRef>
          <a:fontRef idx="minor">
            <a:schemeClr val="tx1"/>
          </a:fontRef>
        </p:style>
      </p:cxnSp>
      <p:grpSp>
        <p:nvGrpSpPr>
          <p:cNvPr id="205" name="组合 16"/>
          <p:cNvGrpSpPr/>
          <p:nvPr/>
        </p:nvGrpSpPr>
        <p:grpSpPr>
          <a:xfrm>
            <a:off x="297180" y="184785"/>
            <a:ext cx="5139690" cy="408305"/>
            <a:chOff x="8158" y="2529"/>
            <a:chExt cx="8094" cy="643"/>
          </a:xfrm>
        </p:grpSpPr>
        <p:sp>
          <p:nvSpPr>
            <p:cNvPr id="1048897" name="矩形 17"/>
            <p:cNvSpPr/>
            <p:nvPr/>
          </p:nvSpPr>
          <p:spPr>
            <a:xfrm>
              <a:off x="8956" y="2565"/>
              <a:ext cx="5568"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98" name="文本框 3"/>
            <p:cNvSpPr txBox="1"/>
            <p:nvPr/>
          </p:nvSpPr>
          <p:spPr>
            <a:xfrm>
              <a:off x="9122" y="2529"/>
              <a:ext cx="7130"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sym typeface="+mn-ea"/>
                </a:rPr>
                <a:t>3.4  </a:t>
              </a:r>
              <a:r>
                <a:rPr lang="zh-CN" altLang="en-US" sz="2000" b="1" dirty="0">
                  <a:solidFill>
                    <a:schemeClr val="bg1"/>
                  </a:solidFill>
                  <a:latin typeface="微软雅黑" panose="020B0503020204020204" charset="-122"/>
                  <a:ea typeface="微软雅黑" panose="020B0503020204020204" charset="-122"/>
                  <a:sym typeface="+mn-ea"/>
                </a:rPr>
                <a:t>消防安全十项规定</a:t>
              </a:r>
              <a:endParaRPr lang="zh-CN" altLang="en-US" sz="2000" b="1" dirty="0">
                <a:solidFill>
                  <a:schemeClr val="bg1"/>
                </a:solidFill>
                <a:latin typeface="微软雅黑" panose="020B0503020204020204" charset="-122"/>
                <a:ea typeface="微软雅黑" panose="020B0503020204020204" charset="-122"/>
              </a:endParaRPr>
            </a:p>
          </p:txBody>
        </p:sp>
        <p:sp>
          <p:nvSpPr>
            <p:cNvPr id="1048899" name="矩形 19"/>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04"/>
                                        </p:tgtEl>
                                        <p:attrNameLst>
                                          <p:attrName>style.visibility</p:attrName>
                                        </p:attrNameLst>
                                      </p:cBhvr>
                                      <p:to>
                                        <p:strVal val="visible"/>
                                      </p:to>
                                    </p:set>
                                    <p:animEffect transition="in" filter="wipe(down)">
                                      <p:cBhvr>
                                        <p:cTn id="7" dur="500"/>
                                        <p:tgtEl>
                                          <p:spTgt spid="20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145740"/>
                                        </p:tgtEl>
                                        <p:attrNameLst>
                                          <p:attrName>style.visibility</p:attrName>
                                        </p:attrNameLst>
                                      </p:cBhvr>
                                      <p:to>
                                        <p:strVal val="visible"/>
                                      </p:to>
                                    </p:set>
                                    <p:animEffect transition="in" filter="wipe(left)">
                                      <p:cBhvr>
                                        <p:cTn id="11" dur="500"/>
                                        <p:tgtEl>
                                          <p:spTgt spid="3145740"/>
                                        </p:tgtEl>
                                      </p:cBhvr>
                                    </p:animEffect>
                                  </p:childTnLst>
                                </p:cTn>
                              </p:par>
                              <p:par>
                                <p:cTn id="12" presetID="22" presetClass="entr" presetSubtype="8" fill="hold" nodeType="withEffect">
                                  <p:stCondLst>
                                    <p:cond delay="0"/>
                                  </p:stCondLst>
                                  <p:childTnLst>
                                    <p:set>
                                      <p:cBhvr>
                                        <p:cTn id="13" dur="1" fill="hold">
                                          <p:stCondLst>
                                            <p:cond delay="0"/>
                                          </p:stCondLst>
                                        </p:cTn>
                                        <p:tgtEl>
                                          <p:spTgt spid="203"/>
                                        </p:tgtEl>
                                        <p:attrNameLst>
                                          <p:attrName>style.visibility</p:attrName>
                                        </p:attrNameLst>
                                      </p:cBhvr>
                                      <p:to>
                                        <p:strVal val="visible"/>
                                      </p:to>
                                    </p:set>
                                    <p:animEffect transition="in" filter="wipe(left)">
                                      <p:cBhvr>
                                        <p:cTn id="14" dur="500"/>
                                        <p:tgtEl>
                                          <p:spTgt spid="203"/>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145741"/>
                                        </p:tgtEl>
                                        <p:attrNameLst>
                                          <p:attrName>style.visibility</p:attrName>
                                        </p:attrNameLst>
                                      </p:cBhvr>
                                      <p:to>
                                        <p:strVal val="visible"/>
                                      </p:to>
                                    </p:set>
                                    <p:animEffect transition="in" filter="wipe(left)">
                                      <p:cBhvr>
                                        <p:cTn id="18" dur="500"/>
                                        <p:tgtEl>
                                          <p:spTgt spid="3145741"/>
                                        </p:tgtEl>
                                      </p:cBhvr>
                                    </p:animEffect>
                                  </p:childTnLst>
                                </p:cTn>
                              </p:par>
                            </p:childTnLst>
                          </p:cTn>
                        </p:par>
                        <p:par>
                          <p:cTn id="19" fill="hold">
                            <p:stCondLst>
                              <p:cond delay="1500"/>
                            </p:stCondLst>
                            <p:childTnLst>
                              <p:par>
                                <p:cTn id="20" presetID="29" presetClass="entr" presetSubtype="0" fill="hold" nodeType="afterEffect">
                                  <p:stCondLst>
                                    <p:cond delay="0"/>
                                  </p:stCondLst>
                                  <p:childTnLst>
                                    <p:set>
                                      <p:cBhvr>
                                        <p:cTn id="21" dur="1" fill="hold">
                                          <p:stCondLst>
                                            <p:cond delay="0"/>
                                          </p:stCondLst>
                                        </p:cTn>
                                        <p:tgtEl>
                                          <p:spTgt spid="205"/>
                                        </p:tgtEl>
                                        <p:attrNameLst>
                                          <p:attrName>style.visibility</p:attrName>
                                        </p:attrNameLst>
                                      </p:cBhvr>
                                      <p:to>
                                        <p:strVal val="visible"/>
                                      </p:to>
                                    </p:set>
                                    <p:anim calcmode="lin" valueType="num">
                                      <p:cBhvr>
                                        <p:cTn id="22" dur="1000" fill="hold"/>
                                        <p:tgtEl>
                                          <p:spTgt spid="205"/>
                                        </p:tgtEl>
                                        <p:attrNameLst>
                                          <p:attrName>ppt_x</p:attrName>
                                        </p:attrNameLst>
                                      </p:cBhvr>
                                      <p:tavLst>
                                        <p:tav tm="0">
                                          <p:val>
                                            <p:strVal val="#ppt_x-.2"/>
                                          </p:val>
                                        </p:tav>
                                        <p:tav tm="100000">
                                          <p:val>
                                            <p:strVal val="#ppt_x"/>
                                          </p:val>
                                        </p:tav>
                                      </p:tavLst>
                                    </p:anim>
                                    <p:anim calcmode="lin" valueType="num">
                                      <p:cBhvr>
                                        <p:cTn id="23" dur="1000" fill="hold"/>
                                        <p:tgtEl>
                                          <p:spTgt spid="205"/>
                                        </p:tgtEl>
                                        <p:attrNameLst>
                                          <p:attrName>ppt_y</p:attrName>
                                        </p:attrNameLst>
                                      </p:cBhvr>
                                      <p:tavLst>
                                        <p:tav tm="0">
                                          <p:val>
                                            <p:strVal val="#ppt_y"/>
                                          </p:val>
                                        </p:tav>
                                        <p:tav tm="100000">
                                          <p:val>
                                            <p:strVal val="#ppt_y"/>
                                          </p:val>
                                        </p:tav>
                                      </p:tavLst>
                                    </p:anim>
                                    <p:animEffect transition="in" filter="wipe(right)" prLst="gradientSize: 0.1">
                                      <p:cBhvr>
                                        <p:cTn id="24" dur="1000"/>
                                        <p:tgtEl>
                                          <p:spTgt spid="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45738" name="直接连接符 11"/>
          <p:cNvCxnSpPr/>
          <p:nvPr/>
        </p:nvCxnSpPr>
        <p:spPr>
          <a:xfrm>
            <a:off x="2571750" y="5724525"/>
            <a:ext cx="8357870" cy="13970"/>
          </a:xfrm>
          <a:prstGeom prst="line">
            <a:avLst/>
          </a:prstGeom>
          <a:ln w="38100">
            <a:solidFill>
              <a:srgbClr val="C00000"/>
            </a:solidFill>
            <a:prstDash val="dash"/>
          </a:ln>
        </p:spPr>
        <p:style>
          <a:lnRef idx="1">
            <a:schemeClr val="accent1"/>
          </a:lnRef>
          <a:fillRef idx="0">
            <a:schemeClr val="accent1"/>
          </a:fillRef>
          <a:effectRef idx="0">
            <a:schemeClr val="accent1"/>
          </a:effectRef>
          <a:fontRef idx="minor">
            <a:schemeClr val="tx1"/>
          </a:fontRef>
        </p:style>
      </p:cxnSp>
      <p:grpSp>
        <p:nvGrpSpPr>
          <p:cNvPr id="197" name="Group 1"/>
          <p:cNvGrpSpPr/>
          <p:nvPr/>
        </p:nvGrpSpPr>
        <p:grpSpPr>
          <a:xfrm>
            <a:off x="2571750" y="1221748"/>
            <a:ext cx="8161020" cy="4261482"/>
            <a:chOff x="7184305" y="2489212"/>
            <a:chExt cx="6966469" cy="619799"/>
          </a:xfrm>
        </p:grpSpPr>
        <p:sp>
          <p:nvSpPr>
            <p:cNvPr id="1048880" name="Rectangle 9"/>
            <p:cNvSpPr/>
            <p:nvPr/>
          </p:nvSpPr>
          <p:spPr>
            <a:xfrm>
              <a:off x="7184305" y="2489212"/>
              <a:ext cx="6919852" cy="372378"/>
            </a:xfrm>
            <a:prstGeom prst="rect">
              <a:avLst/>
            </a:prstGeom>
          </p:spPr>
          <p:txBody>
            <a:bodyPr wrap="none" lIns="109710" tIns="54855" rIns="109710" bIns="54855"/>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zh-CN" sz="3600" dirty="0">
                  <a:solidFill>
                    <a:srgbClr val="C00000"/>
                  </a:solidFill>
                  <a:latin typeface="思源黑体 CN Bold" panose="020B0800000000000000" pitchFamily="34" charset="-122"/>
                  <a:ea typeface="思源黑体 CN Bold" panose="020B0800000000000000" pitchFamily="34" charset="-122"/>
                </a:rPr>
                <a:t>中小学校、幼儿园应当建立落实动火审</a:t>
              </a:r>
            </a:p>
            <a:p>
              <a:pPr algn="l"/>
              <a:r>
                <a:rPr lang="zh-CN" altLang="zh-CN" sz="3600" dirty="0">
                  <a:solidFill>
                    <a:srgbClr val="C00000"/>
                  </a:solidFill>
                  <a:latin typeface="思源黑体 CN Bold" panose="020B0800000000000000" pitchFamily="34" charset="-122"/>
                  <a:ea typeface="思源黑体 CN Bold" panose="020B0800000000000000" pitchFamily="34" charset="-122"/>
                </a:rPr>
                <a:t>批制度，电焊、气焊、切割等明火作业</a:t>
              </a:r>
            </a:p>
            <a:p>
              <a:pPr algn="l"/>
              <a:r>
                <a:rPr lang="zh-CN" altLang="zh-CN" sz="3600" dirty="0">
                  <a:solidFill>
                    <a:srgbClr val="C00000"/>
                  </a:solidFill>
                  <a:latin typeface="思源黑体 CN Bold" panose="020B0800000000000000" pitchFamily="34" charset="-122"/>
                  <a:ea typeface="思源黑体 CN Bold" panose="020B0800000000000000" pitchFamily="34" charset="-122"/>
                </a:rPr>
                <a:t>应当办理动火审批，清理现场可燃物，</a:t>
              </a:r>
            </a:p>
            <a:p>
              <a:pPr algn="l"/>
              <a:r>
                <a:rPr lang="zh-CN" altLang="zh-CN" sz="3600" dirty="0">
                  <a:solidFill>
                    <a:srgbClr val="C00000"/>
                  </a:solidFill>
                  <a:latin typeface="思源黑体 CN Bold" panose="020B0800000000000000" pitchFamily="34" charset="-122"/>
                  <a:ea typeface="思源黑体 CN Bold" panose="020B0800000000000000" pitchFamily="34" charset="-122"/>
                </a:rPr>
                <a:t>并落实现场安全监护措施。。</a:t>
              </a:r>
              <a:endParaRPr lang="en-US" altLang="zh-CN" sz="3600" dirty="0">
                <a:solidFill>
                  <a:srgbClr val="C00000"/>
                </a:solidFill>
                <a:latin typeface="思源黑体 CN Bold" panose="020B0800000000000000" pitchFamily="34" charset="-122"/>
                <a:ea typeface="思源黑体 CN Bold" panose="020B0800000000000000" pitchFamily="34" charset="-122"/>
              </a:endParaRPr>
            </a:p>
          </p:txBody>
        </p:sp>
        <p:sp>
          <p:nvSpPr>
            <p:cNvPr id="1048881" name="TextBox 10"/>
            <p:cNvSpPr txBox="1"/>
            <p:nvPr/>
          </p:nvSpPr>
          <p:spPr>
            <a:xfrm>
              <a:off x="7232006" y="2871472"/>
              <a:ext cx="6918768" cy="237539"/>
            </a:xfrm>
            <a:prstGeom prst="rect">
              <a:avLst/>
            </a:prstGeom>
            <a:noFill/>
          </p:spPr>
          <p:txBody>
            <a:bodyPr wrap="square" lIns="109710" tIns="54855" rIns="109710" bIns="54855">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60000"/>
                </a:lnSpc>
              </a:pPr>
              <a:r>
                <a:rPr lang="zh-CN" altLang="en-US" sz="2000" dirty="0">
                  <a:latin typeface="微软雅黑" panose="020B0503020204020204" charset="-122"/>
                  <a:ea typeface="微软雅黑" panose="020B0503020204020204" charset="-122"/>
                  <a:sym typeface="+mn-ea"/>
                </a:rPr>
                <a:t>电气焊作业人员应当持证上岗。施工现场动火作业、带火花作业时，严禁与具有火灾、爆炸风险作业交叉进行。中小学校、幼儿园各功能建筑场所</a:t>
              </a:r>
              <a:r>
                <a:rPr lang="zh-CN" altLang="en-US" sz="2000" b="1" dirty="0">
                  <a:latin typeface="微软雅黑" panose="020B0503020204020204" charset="-122"/>
                  <a:ea typeface="微软雅黑" panose="020B0503020204020204" charset="-122"/>
                  <a:sym typeface="+mn-ea"/>
                </a:rPr>
                <a:t>在正常教学、自习、就餐、作息期间，严禁动火施工作业。</a:t>
              </a:r>
            </a:p>
          </p:txBody>
        </p:sp>
      </p:grpSp>
      <p:grpSp>
        <p:nvGrpSpPr>
          <p:cNvPr id="198" name="组合 4"/>
          <p:cNvGrpSpPr/>
          <p:nvPr/>
        </p:nvGrpSpPr>
        <p:grpSpPr>
          <a:xfrm>
            <a:off x="1106805" y="1280160"/>
            <a:ext cx="1108710" cy="4710430"/>
            <a:chOff x="2489" y="3911"/>
            <a:chExt cx="973" cy="5472"/>
          </a:xfrm>
        </p:grpSpPr>
        <p:sp>
          <p:nvSpPr>
            <p:cNvPr id="1048882" name="圆柱形 6"/>
            <p:cNvSpPr/>
            <p:nvPr/>
          </p:nvSpPr>
          <p:spPr>
            <a:xfrm>
              <a:off x="2489" y="3911"/>
              <a:ext cx="973" cy="5472"/>
            </a:xfrm>
            <a:prstGeom prst="can">
              <a:avLst>
                <a:gd name="adj" fmla="val 2959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83" name="文本框 8"/>
            <p:cNvSpPr txBox="1"/>
            <p:nvPr/>
          </p:nvSpPr>
          <p:spPr>
            <a:xfrm>
              <a:off x="2543" y="5863"/>
              <a:ext cx="859" cy="1536"/>
            </a:xfrm>
            <a:prstGeom prst="rect">
              <a:avLst/>
            </a:prstGeom>
            <a:noFill/>
          </p:spPr>
          <p:txBody>
            <a:bodyPr wrap="square" rtlCol="0" anchor="t">
              <a:spAutoFit/>
            </a:bodyPr>
            <a:lstStyle/>
            <a:p>
              <a:pPr algn="ctr"/>
              <a:r>
                <a:rPr lang="en-US" altLang="zh-CN" sz="8000" dirty="0">
                  <a:solidFill>
                    <a:schemeClr val="bg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Wingdings" panose="05000000000000000000" charset="0"/>
                </a:rPr>
                <a:t>5</a:t>
              </a:r>
              <a:endParaRPr lang="zh-CN" altLang="en-US" sz="8000" dirty="0">
                <a:solidFill>
                  <a:schemeClr val="bg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Wingdings" panose="05000000000000000000" charset="0"/>
              </a:endParaRPr>
            </a:p>
          </p:txBody>
        </p:sp>
        <p:sp>
          <p:nvSpPr>
            <p:cNvPr id="1048884" name="Freeform: Shape 16"/>
            <p:cNvSpPr/>
            <p:nvPr/>
          </p:nvSpPr>
          <p:spPr bwMode="auto">
            <a:xfrm>
              <a:off x="2677" y="7400"/>
              <a:ext cx="562" cy="565"/>
            </a:xfrm>
            <a:custGeom>
              <a:avLst/>
              <a:gdLst>
                <a:gd name="connsiteX0" fmla="*/ 225425 w 323850"/>
                <a:gd name="connsiteY0" fmla="*/ 217487 h 325438"/>
                <a:gd name="connsiteX1" fmla="*/ 196850 w 323850"/>
                <a:gd name="connsiteY1" fmla="*/ 238125 h 325438"/>
                <a:gd name="connsiteX2" fmla="*/ 234950 w 323850"/>
                <a:gd name="connsiteY2" fmla="*/ 238125 h 325438"/>
                <a:gd name="connsiteX3" fmla="*/ 120472 w 323850"/>
                <a:gd name="connsiteY3" fmla="*/ 149225 h 325438"/>
                <a:gd name="connsiteX4" fmla="*/ 148971 w 323850"/>
                <a:gd name="connsiteY4" fmla="*/ 214009 h 325438"/>
                <a:gd name="connsiteX5" fmla="*/ 151562 w 323850"/>
                <a:gd name="connsiteY5" fmla="*/ 181617 h 325438"/>
                <a:gd name="connsiteX6" fmla="*/ 154152 w 323850"/>
                <a:gd name="connsiteY6" fmla="*/ 180322 h 325438"/>
                <a:gd name="connsiteX7" fmla="*/ 169698 w 323850"/>
                <a:gd name="connsiteY7" fmla="*/ 180322 h 325438"/>
                <a:gd name="connsiteX8" fmla="*/ 172288 w 323850"/>
                <a:gd name="connsiteY8" fmla="*/ 181617 h 325438"/>
                <a:gd name="connsiteX9" fmla="*/ 176175 w 323850"/>
                <a:gd name="connsiteY9" fmla="*/ 212714 h 325438"/>
                <a:gd name="connsiteX10" fmla="*/ 203378 w 323850"/>
                <a:gd name="connsiteY10" fmla="*/ 149225 h 325438"/>
                <a:gd name="connsiteX11" fmla="*/ 260376 w 323850"/>
                <a:gd name="connsiteY11" fmla="*/ 156999 h 325438"/>
                <a:gd name="connsiteX12" fmla="*/ 292761 w 323850"/>
                <a:gd name="connsiteY12" fmla="*/ 188096 h 325438"/>
                <a:gd name="connsiteX13" fmla="*/ 323850 w 323850"/>
                <a:gd name="connsiteY13" fmla="*/ 325438 h 325438"/>
                <a:gd name="connsiteX14" fmla="*/ 269443 w 323850"/>
                <a:gd name="connsiteY14" fmla="*/ 325438 h 325438"/>
                <a:gd name="connsiteX15" fmla="*/ 252603 w 323850"/>
                <a:gd name="connsiteY15" fmla="*/ 251584 h 325438"/>
                <a:gd name="connsiteX16" fmla="*/ 247422 w 323850"/>
                <a:gd name="connsiteY16" fmla="*/ 325438 h 325438"/>
                <a:gd name="connsiteX17" fmla="*/ 76428 w 323850"/>
                <a:gd name="connsiteY17" fmla="*/ 325438 h 325438"/>
                <a:gd name="connsiteX18" fmla="*/ 71247 w 323850"/>
                <a:gd name="connsiteY18" fmla="*/ 251584 h 325438"/>
                <a:gd name="connsiteX19" fmla="*/ 54407 w 323850"/>
                <a:gd name="connsiteY19" fmla="*/ 325438 h 325438"/>
                <a:gd name="connsiteX20" fmla="*/ 0 w 323850"/>
                <a:gd name="connsiteY20" fmla="*/ 325438 h 325438"/>
                <a:gd name="connsiteX21" fmla="*/ 31089 w 323850"/>
                <a:gd name="connsiteY21" fmla="*/ 188096 h 325438"/>
                <a:gd name="connsiteX22" fmla="*/ 63474 w 323850"/>
                <a:gd name="connsiteY22" fmla="*/ 156999 h 325438"/>
                <a:gd name="connsiteX23" fmla="*/ 120472 w 323850"/>
                <a:gd name="connsiteY23" fmla="*/ 149225 h 325438"/>
                <a:gd name="connsiteX24" fmla="*/ 161132 w 323850"/>
                <a:gd name="connsiteY24" fmla="*/ 144462 h 325438"/>
                <a:gd name="connsiteX25" fmla="*/ 180976 w 323850"/>
                <a:gd name="connsiteY25" fmla="*/ 152173 h 325438"/>
                <a:gd name="connsiteX26" fmla="*/ 173039 w 323850"/>
                <a:gd name="connsiteY26" fmla="*/ 167595 h 325438"/>
                <a:gd name="connsiteX27" fmla="*/ 161132 w 323850"/>
                <a:gd name="connsiteY27" fmla="*/ 171450 h 325438"/>
                <a:gd name="connsiteX28" fmla="*/ 149225 w 323850"/>
                <a:gd name="connsiteY28" fmla="*/ 167595 h 325438"/>
                <a:gd name="connsiteX29" fmla="*/ 141288 w 323850"/>
                <a:gd name="connsiteY29" fmla="*/ 152173 h 325438"/>
                <a:gd name="connsiteX30" fmla="*/ 161132 w 323850"/>
                <a:gd name="connsiteY30" fmla="*/ 144462 h 325438"/>
                <a:gd name="connsiteX31" fmla="*/ 163314 w 323850"/>
                <a:gd name="connsiteY31" fmla="*/ 14287 h 325438"/>
                <a:gd name="connsiteX32" fmla="*/ 155575 w 323850"/>
                <a:gd name="connsiteY32" fmla="*/ 22080 h 325438"/>
                <a:gd name="connsiteX33" fmla="*/ 155575 w 323850"/>
                <a:gd name="connsiteY33" fmla="*/ 58449 h 325438"/>
                <a:gd name="connsiteX34" fmla="*/ 167184 w 323850"/>
                <a:gd name="connsiteY34" fmla="*/ 71437 h 325438"/>
                <a:gd name="connsiteX35" fmla="*/ 189111 w 323850"/>
                <a:gd name="connsiteY35" fmla="*/ 71437 h 325438"/>
                <a:gd name="connsiteX36" fmla="*/ 196850 w 323850"/>
                <a:gd name="connsiteY36" fmla="*/ 63644 h 325438"/>
                <a:gd name="connsiteX37" fmla="*/ 189111 w 323850"/>
                <a:gd name="connsiteY37" fmla="*/ 57150 h 325438"/>
                <a:gd name="connsiteX38" fmla="*/ 169764 w 323850"/>
                <a:gd name="connsiteY38" fmla="*/ 57150 h 325438"/>
                <a:gd name="connsiteX39" fmla="*/ 169764 w 323850"/>
                <a:gd name="connsiteY39" fmla="*/ 22080 h 325438"/>
                <a:gd name="connsiteX40" fmla="*/ 163314 w 323850"/>
                <a:gd name="connsiteY40" fmla="*/ 14287 h 325438"/>
                <a:gd name="connsiteX41" fmla="*/ 161925 w 323850"/>
                <a:gd name="connsiteY41" fmla="*/ 0 h 325438"/>
                <a:gd name="connsiteX42" fmla="*/ 225425 w 323850"/>
                <a:gd name="connsiteY42" fmla="*/ 63500 h 325438"/>
                <a:gd name="connsiteX43" fmla="*/ 161925 w 323850"/>
                <a:gd name="connsiteY43" fmla="*/ 127000 h 325438"/>
                <a:gd name="connsiteX44" fmla="*/ 98425 w 323850"/>
                <a:gd name="connsiteY44" fmla="*/ 63500 h 325438"/>
                <a:gd name="connsiteX45" fmla="*/ 161925 w 323850"/>
                <a:gd name="connsiteY45" fmla="*/ 0 h 32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3850" h="325438">
                  <a:moveTo>
                    <a:pt x="225425" y="217487"/>
                  </a:moveTo>
                  <a:lnTo>
                    <a:pt x="196850" y="238125"/>
                  </a:lnTo>
                  <a:lnTo>
                    <a:pt x="234950" y="238125"/>
                  </a:lnTo>
                  <a:close/>
                  <a:moveTo>
                    <a:pt x="120472" y="149225"/>
                  </a:moveTo>
                  <a:cubicBezTo>
                    <a:pt x="148971" y="214009"/>
                    <a:pt x="148971" y="214009"/>
                    <a:pt x="148971" y="214009"/>
                  </a:cubicBezTo>
                  <a:cubicBezTo>
                    <a:pt x="151562" y="181617"/>
                    <a:pt x="151562" y="181617"/>
                    <a:pt x="151562" y="181617"/>
                  </a:cubicBezTo>
                  <a:cubicBezTo>
                    <a:pt x="151562" y="180322"/>
                    <a:pt x="152857" y="180322"/>
                    <a:pt x="154152" y="180322"/>
                  </a:cubicBezTo>
                  <a:cubicBezTo>
                    <a:pt x="169698" y="180322"/>
                    <a:pt x="169698" y="180322"/>
                    <a:pt x="169698" y="180322"/>
                  </a:cubicBezTo>
                  <a:cubicBezTo>
                    <a:pt x="170993" y="180322"/>
                    <a:pt x="172288" y="180322"/>
                    <a:pt x="172288" y="181617"/>
                  </a:cubicBezTo>
                  <a:cubicBezTo>
                    <a:pt x="176175" y="212714"/>
                    <a:pt x="176175" y="212714"/>
                    <a:pt x="176175" y="212714"/>
                  </a:cubicBezTo>
                  <a:cubicBezTo>
                    <a:pt x="203378" y="149225"/>
                    <a:pt x="203378" y="149225"/>
                    <a:pt x="203378" y="149225"/>
                  </a:cubicBezTo>
                  <a:cubicBezTo>
                    <a:pt x="260376" y="156999"/>
                    <a:pt x="260376" y="156999"/>
                    <a:pt x="260376" y="156999"/>
                  </a:cubicBezTo>
                  <a:cubicBezTo>
                    <a:pt x="277216" y="159591"/>
                    <a:pt x="290170" y="171252"/>
                    <a:pt x="292761" y="188096"/>
                  </a:cubicBezTo>
                  <a:lnTo>
                    <a:pt x="323850" y="325438"/>
                  </a:lnTo>
                  <a:cubicBezTo>
                    <a:pt x="269443" y="325438"/>
                    <a:pt x="269443" y="325438"/>
                    <a:pt x="269443" y="325438"/>
                  </a:cubicBezTo>
                  <a:cubicBezTo>
                    <a:pt x="252603" y="251584"/>
                    <a:pt x="252603" y="251584"/>
                    <a:pt x="252603" y="251584"/>
                  </a:cubicBezTo>
                  <a:cubicBezTo>
                    <a:pt x="247422" y="325438"/>
                    <a:pt x="247422" y="325438"/>
                    <a:pt x="247422" y="325438"/>
                  </a:cubicBezTo>
                  <a:cubicBezTo>
                    <a:pt x="76428" y="325438"/>
                    <a:pt x="76428" y="325438"/>
                    <a:pt x="76428" y="325438"/>
                  </a:cubicBezTo>
                  <a:cubicBezTo>
                    <a:pt x="71247" y="251584"/>
                    <a:pt x="71247" y="251584"/>
                    <a:pt x="71247" y="251584"/>
                  </a:cubicBezTo>
                  <a:cubicBezTo>
                    <a:pt x="54407" y="325438"/>
                    <a:pt x="54407" y="325438"/>
                    <a:pt x="54407" y="325438"/>
                  </a:cubicBezTo>
                  <a:cubicBezTo>
                    <a:pt x="0" y="325438"/>
                    <a:pt x="0" y="325438"/>
                    <a:pt x="0" y="325438"/>
                  </a:cubicBezTo>
                  <a:cubicBezTo>
                    <a:pt x="31089" y="188096"/>
                    <a:pt x="31089" y="188096"/>
                    <a:pt x="31089" y="188096"/>
                  </a:cubicBezTo>
                  <a:cubicBezTo>
                    <a:pt x="33680" y="171252"/>
                    <a:pt x="46634" y="159591"/>
                    <a:pt x="63474" y="156999"/>
                  </a:cubicBezTo>
                  <a:cubicBezTo>
                    <a:pt x="120472" y="149225"/>
                    <a:pt x="120472" y="149225"/>
                    <a:pt x="120472" y="149225"/>
                  </a:cubicBezTo>
                  <a:close/>
                  <a:moveTo>
                    <a:pt x="161132" y="144462"/>
                  </a:moveTo>
                  <a:cubicBezTo>
                    <a:pt x="169070" y="144462"/>
                    <a:pt x="180976" y="144462"/>
                    <a:pt x="180976" y="152173"/>
                  </a:cubicBezTo>
                  <a:cubicBezTo>
                    <a:pt x="180976" y="157314"/>
                    <a:pt x="175685" y="165025"/>
                    <a:pt x="173039" y="167595"/>
                  </a:cubicBezTo>
                  <a:cubicBezTo>
                    <a:pt x="170393" y="171450"/>
                    <a:pt x="165101" y="171450"/>
                    <a:pt x="161132" y="171450"/>
                  </a:cubicBezTo>
                  <a:cubicBezTo>
                    <a:pt x="157163" y="171450"/>
                    <a:pt x="151871" y="171450"/>
                    <a:pt x="149225" y="167595"/>
                  </a:cubicBezTo>
                  <a:cubicBezTo>
                    <a:pt x="146579" y="165025"/>
                    <a:pt x="141288" y="157314"/>
                    <a:pt x="141288" y="152173"/>
                  </a:cubicBezTo>
                  <a:cubicBezTo>
                    <a:pt x="141288" y="144462"/>
                    <a:pt x="153194" y="144462"/>
                    <a:pt x="161132" y="144462"/>
                  </a:cubicBezTo>
                  <a:close/>
                  <a:moveTo>
                    <a:pt x="163314" y="14287"/>
                  </a:moveTo>
                  <a:cubicBezTo>
                    <a:pt x="158155" y="14287"/>
                    <a:pt x="155575" y="18184"/>
                    <a:pt x="155575" y="22080"/>
                  </a:cubicBezTo>
                  <a:cubicBezTo>
                    <a:pt x="155575" y="22080"/>
                    <a:pt x="155575" y="22080"/>
                    <a:pt x="155575" y="58449"/>
                  </a:cubicBezTo>
                  <a:cubicBezTo>
                    <a:pt x="155575" y="66242"/>
                    <a:pt x="160735" y="71437"/>
                    <a:pt x="167184" y="71437"/>
                  </a:cubicBezTo>
                  <a:cubicBezTo>
                    <a:pt x="167184" y="71437"/>
                    <a:pt x="167184" y="71437"/>
                    <a:pt x="189111" y="71437"/>
                  </a:cubicBezTo>
                  <a:cubicBezTo>
                    <a:pt x="194271" y="71437"/>
                    <a:pt x="196850" y="67541"/>
                    <a:pt x="196850" y="63644"/>
                  </a:cubicBezTo>
                  <a:cubicBezTo>
                    <a:pt x="196850" y="59747"/>
                    <a:pt x="194271" y="57150"/>
                    <a:pt x="189111" y="57150"/>
                  </a:cubicBezTo>
                  <a:cubicBezTo>
                    <a:pt x="189111" y="57150"/>
                    <a:pt x="189111" y="57150"/>
                    <a:pt x="169764" y="57150"/>
                  </a:cubicBezTo>
                  <a:cubicBezTo>
                    <a:pt x="169764" y="57150"/>
                    <a:pt x="169764" y="57150"/>
                    <a:pt x="169764" y="22080"/>
                  </a:cubicBezTo>
                  <a:cubicBezTo>
                    <a:pt x="169764" y="18184"/>
                    <a:pt x="167184" y="14287"/>
                    <a:pt x="163314" y="14287"/>
                  </a:cubicBezTo>
                  <a:close/>
                  <a:moveTo>
                    <a:pt x="161925" y="0"/>
                  </a:moveTo>
                  <a:cubicBezTo>
                    <a:pt x="196995" y="0"/>
                    <a:pt x="225425" y="28430"/>
                    <a:pt x="225425" y="63500"/>
                  </a:cubicBezTo>
                  <a:cubicBezTo>
                    <a:pt x="225425" y="98570"/>
                    <a:pt x="196995" y="127000"/>
                    <a:pt x="161925" y="127000"/>
                  </a:cubicBezTo>
                  <a:cubicBezTo>
                    <a:pt x="126855" y="127000"/>
                    <a:pt x="98425" y="98570"/>
                    <a:pt x="98425" y="63500"/>
                  </a:cubicBezTo>
                  <a:cubicBezTo>
                    <a:pt x="98425" y="28430"/>
                    <a:pt x="126855" y="0"/>
                    <a:pt x="161925" y="0"/>
                  </a:cubicBezTo>
                  <a:close/>
                </a:path>
              </a:pathLst>
            </a:custGeom>
            <a:solidFill>
              <a:schemeClr val="bg1"/>
            </a:solidFill>
            <a:ln>
              <a:noFill/>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a:solidFill>
                  <a:schemeClr val="tx1"/>
                </a:solidFill>
                <a:latin typeface="微软雅黑" panose="020B0503020204020204" charset="-122"/>
                <a:ea typeface="微软雅黑" panose="020B0503020204020204" charset="-122"/>
              </a:endParaRPr>
            </a:p>
          </p:txBody>
        </p:sp>
      </p:grpSp>
      <p:sp>
        <p:nvSpPr>
          <p:cNvPr id="1048885" name="Freeform: Shape 16"/>
          <p:cNvSpPr/>
          <p:nvPr/>
        </p:nvSpPr>
        <p:spPr bwMode="auto">
          <a:xfrm>
            <a:off x="3887476" y="5836901"/>
            <a:ext cx="356870" cy="358775"/>
          </a:xfrm>
          <a:custGeom>
            <a:avLst/>
            <a:gdLst>
              <a:gd name="connsiteX0" fmla="*/ 225425 w 323850"/>
              <a:gd name="connsiteY0" fmla="*/ 217487 h 325438"/>
              <a:gd name="connsiteX1" fmla="*/ 196850 w 323850"/>
              <a:gd name="connsiteY1" fmla="*/ 238125 h 325438"/>
              <a:gd name="connsiteX2" fmla="*/ 234950 w 323850"/>
              <a:gd name="connsiteY2" fmla="*/ 238125 h 325438"/>
              <a:gd name="connsiteX3" fmla="*/ 120472 w 323850"/>
              <a:gd name="connsiteY3" fmla="*/ 149225 h 325438"/>
              <a:gd name="connsiteX4" fmla="*/ 148971 w 323850"/>
              <a:gd name="connsiteY4" fmla="*/ 214009 h 325438"/>
              <a:gd name="connsiteX5" fmla="*/ 151562 w 323850"/>
              <a:gd name="connsiteY5" fmla="*/ 181617 h 325438"/>
              <a:gd name="connsiteX6" fmla="*/ 154152 w 323850"/>
              <a:gd name="connsiteY6" fmla="*/ 180322 h 325438"/>
              <a:gd name="connsiteX7" fmla="*/ 169698 w 323850"/>
              <a:gd name="connsiteY7" fmla="*/ 180322 h 325438"/>
              <a:gd name="connsiteX8" fmla="*/ 172288 w 323850"/>
              <a:gd name="connsiteY8" fmla="*/ 181617 h 325438"/>
              <a:gd name="connsiteX9" fmla="*/ 176175 w 323850"/>
              <a:gd name="connsiteY9" fmla="*/ 212714 h 325438"/>
              <a:gd name="connsiteX10" fmla="*/ 203378 w 323850"/>
              <a:gd name="connsiteY10" fmla="*/ 149225 h 325438"/>
              <a:gd name="connsiteX11" fmla="*/ 260376 w 323850"/>
              <a:gd name="connsiteY11" fmla="*/ 156999 h 325438"/>
              <a:gd name="connsiteX12" fmla="*/ 292761 w 323850"/>
              <a:gd name="connsiteY12" fmla="*/ 188096 h 325438"/>
              <a:gd name="connsiteX13" fmla="*/ 323850 w 323850"/>
              <a:gd name="connsiteY13" fmla="*/ 325438 h 325438"/>
              <a:gd name="connsiteX14" fmla="*/ 269443 w 323850"/>
              <a:gd name="connsiteY14" fmla="*/ 325438 h 325438"/>
              <a:gd name="connsiteX15" fmla="*/ 252603 w 323850"/>
              <a:gd name="connsiteY15" fmla="*/ 251584 h 325438"/>
              <a:gd name="connsiteX16" fmla="*/ 247422 w 323850"/>
              <a:gd name="connsiteY16" fmla="*/ 325438 h 325438"/>
              <a:gd name="connsiteX17" fmla="*/ 76428 w 323850"/>
              <a:gd name="connsiteY17" fmla="*/ 325438 h 325438"/>
              <a:gd name="connsiteX18" fmla="*/ 71247 w 323850"/>
              <a:gd name="connsiteY18" fmla="*/ 251584 h 325438"/>
              <a:gd name="connsiteX19" fmla="*/ 54407 w 323850"/>
              <a:gd name="connsiteY19" fmla="*/ 325438 h 325438"/>
              <a:gd name="connsiteX20" fmla="*/ 0 w 323850"/>
              <a:gd name="connsiteY20" fmla="*/ 325438 h 325438"/>
              <a:gd name="connsiteX21" fmla="*/ 31089 w 323850"/>
              <a:gd name="connsiteY21" fmla="*/ 188096 h 325438"/>
              <a:gd name="connsiteX22" fmla="*/ 63474 w 323850"/>
              <a:gd name="connsiteY22" fmla="*/ 156999 h 325438"/>
              <a:gd name="connsiteX23" fmla="*/ 120472 w 323850"/>
              <a:gd name="connsiteY23" fmla="*/ 149225 h 325438"/>
              <a:gd name="connsiteX24" fmla="*/ 161132 w 323850"/>
              <a:gd name="connsiteY24" fmla="*/ 144462 h 325438"/>
              <a:gd name="connsiteX25" fmla="*/ 180976 w 323850"/>
              <a:gd name="connsiteY25" fmla="*/ 152173 h 325438"/>
              <a:gd name="connsiteX26" fmla="*/ 173039 w 323850"/>
              <a:gd name="connsiteY26" fmla="*/ 167595 h 325438"/>
              <a:gd name="connsiteX27" fmla="*/ 161132 w 323850"/>
              <a:gd name="connsiteY27" fmla="*/ 171450 h 325438"/>
              <a:gd name="connsiteX28" fmla="*/ 149225 w 323850"/>
              <a:gd name="connsiteY28" fmla="*/ 167595 h 325438"/>
              <a:gd name="connsiteX29" fmla="*/ 141288 w 323850"/>
              <a:gd name="connsiteY29" fmla="*/ 152173 h 325438"/>
              <a:gd name="connsiteX30" fmla="*/ 161132 w 323850"/>
              <a:gd name="connsiteY30" fmla="*/ 144462 h 325438"/>
              <a:gd name="connsiteX31" fmla="*/ 163314 w 323850"/>
              <a:gd name="connsiteY31" fmla="*/ 14287 h 325438"/>
              <a:gd name="connsiteX32" fmla="*/ 155575 w 323850"/>
              <a:gd name="connsiteY32" fmla="*/ 22080 h 325438"/>
              <a:gd name="connsiteX33" fmla="*/ 155575 w 323850"/>
              <a:gd name="connsiteY33" fmla="*/ 58449 h 325438"/>
              <a:gd name="connsiteX34" fmla="*/ 167184 w 323850"/>
              <a:gd name="connsiteY34" fmla="*/ 71437 h 325438"/>
              <a:gd name="connsiteX35" fmla="*/ 189111 w 323850"/>
              <a:gd name="connsiteY35" fmla="*/ 71437 h 325438"/>
              <a:gd name="connsiteX36" fmla="*/ 196850 w 323850"/>
              <a:gd name="connsiteY36" fmla="*/ 63644 h 325438"/>
              <a:gd name="connsiteX37" fmla="*/ 189111 w 323850"/>
              <a:gd name="connsiteY37" fmla="*/ 57150 h 325438"/>
              <a:gd name="connsiteX38" fmla="*/ 169764 w 323850"/>
              <a:gd name="connsiteY38" fmla="*/ 57150 h 325438"/>
              <a:gd name="connsiteX39" fmla="*/ 169764 w 323850"/>
              <a:gd name="connsiteY39" fmla="*/ 22080 h 325438"/>
              <a:gd name="connsiteX40" fmla="*/ 163314 w 323850"/>
              <a:gd name="connsiteY40" fmla="*/ 14287 h 325438"/>
              <a:gd name="connsiteX41" fmla="*/ 161925 w 323850"/>
              <a:gd name="connsiteY41" fmla="*/ 0 h 325438"/>
              <a:gd name="connsiteX42" fmla="*/ 225425 w 323850"/>
              <a:gd name="connsiteY42" fmla="*/ 63500 h 325438"/>
              <a:gd name="connsiteX43" fmla="*/ 161925 w 323850"/>
              <a:gd name="connsiteY43" fmla="*/ 127000 h 325438"/>
              <a:gd name="connsiteX44" fmla="*/ 98425 w 323850"/>
              <a:gd name="connsiteY44" fmla="*/ 63500 h 325438"/>
              <a:gd name="connsiteX45" fmla="*/ 161925 w 323850"/>
              <a:gd name="connsiteY45" fmla="*/ 0 h 32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3850" h="325438">
                <a:moveTo>
                  <a:pt x="225425" y="217487"/>
                </a:moveTo>
                <a:lnTo>
                  <a:pt x="196850" y="238125"/>
                </a:lnTo>
                <a:lnTo>
                  <a:pt x="234950" y="238125"/>
                </a:lnTo>
                <a:close/>
                <a:moveTo>
                  <a:pt x="120472" y="149225"/>
                </a:moveTo>
                <a:cubicBezTo>
                  <a:pt x="148971" y="214009"/>
                  <a:pt x="148971" y="214009"/>
                  <a:pt x="148971" y="214009"/>
                </a:cubicBezTo>
                <a:cubicBezTo>
                  <a:pt x="151562" y="181617"/>
                  <a:pt x="151562" y="181617"/>
                  <a:pt x="151562" y="181617"/>
                </a:cubicBezTo>
                <a:cubicBezTo>
                  <a:pt x="151562" y="180322"/>
                  <a:pt x="152857" y="180322"/>
                  <a:pt x="154152" y="180322"/>
                </a:cubicBezTo>
                <a:cubicBezTo>
                  <a:pt x="169698" y="180322"/>
                  <a:pt x="169698" y="180322"/>
                  <a:pt x="169698" y="180322"/>
                </a:cubicBezTo>
                <a:cubicBezTo>
                  <a:pt x="170993" y="180322"/>
                  <a:pt x="172288" y="180322"/>
                  <a:pt x="172288" y="181617"/>
                </a:cubicBezTo>
                <a:cubicBezTo>
                  <a:pt x="176175" y="212714"/>
                  <a:pt x="176175" y="212714"/>
                  <a:pt x="176175" y="212714"/>
                </a:cubicBezTo>
                <a:cubicBezTo>
                  <a:pt x="203378" y="149225"/>
                  <a:pt x="203378" y="149225"/>
                  <a:pt x="203378" y="149225"/>
                </a:cubicBezTo>
                <a:cubicBezTo>
                  <a:pt x="260376" y="156999"/>
                  <a:pt x="260376" y="156999"/>
                  <a:pt x="260376" y="156999"/>
                </a:cubicBezTo>
                <a:cubicBezTo>
                  <a:pt x="277216" y="159591"/>
                  <a:pt x="290170" y="171252"/>
                  <a:pt x="292761" y="188096"/>
                </a:cubicBezTo>
                <a:lnTo>
                  <a:pt x="323850" y="325438"/>
                </a:lnTo>
                <a:cubicBezTo>
                  <a:pt x="269443" y="325438"/>
                  <a:pt x="269443" y="325438"/>
                  <a:pt x="269443" y="325438"/>
                </a:cubicBezTo>
                <a:cubicBezTo>
                  <a:pt x="252603" y="251584"/>
                  <a:pt x="252603" y="251584"/>
                  <a:pt x="252603" y="251584"/>
                </a:cubicBezTo>
                <a:cubicBezTo>
                  <a:pt x="247422" y="325438"/>
                  <a:pt x="247422" y="325438"/>
                  <a:pt x="247422" y="325438"/>
                </a:cubicBezTo>
                <a:cubicBezTo>
                  <a:pt x="76428" y="325438"/>
                  <a:pt x="76428" y="325438"/>
                  <a:pt x="76428" y="325438"/>
                </a:cubicBezTo>
                <a:cubicBezTo>
                  <a:pt x="71247" y="251584"/>
                  <a:pt x="71247" y="251584"/>
                  <a:pt x="71247" y="251584"/>
                </a:cubicBezTo>
                <a:cubicBezTo>
                  <a:pt x="54407" y="325438"/>
                  <a:pt x="54407" y="325438"/>
                  <a:pt x="54407" y="325438"/>
                </a:cubicBezTo>
                <a:cubicBezTo>
                  <a:pt x="0" y="325438"/>
                  <a:pt x="0" y="325438"/>
                  <a:pt x="0" y="325438"/>
                </a:cubicBezTo>
                <a:cubicBezTo>
                  <a:pt x="31089" y="188096"/>
                  <a:pt x="31089" y="188096"/>
                  <a:pt x="31089" y="188096"/>
                </a:cubicBezTo>
                <a:cubicBezTo>
                  <a:pt x="33680" y="171252"/>
                  <a:pt x="46634" y="159591"/>
                  <a:pt x="63474" y="156999"/>
                </a:cubicBezTo>
                <a:cubicBezTo>
                  <a:pt x="120472" y="149225"/>
                  <a:pt x="120472" y="149225"/>
                  <a:pt x="120472" y="149225"/>
                </a:cubicBezTo>
                <a:close/>
                <a:moveTo>
                  <a:pt x="161132" y="144462"/>
                </a:moveTo>
                <a:cubicBezTo>
                  <a:pt x="169070" y="144462"/>
                  <a:pt x="180976" y="144462"/>
                  <a:pt x="180976" y="152173"/>
                </a:cubicBezTo>
                <a:cubicBezTo>
                  <a:pt x="180976" y="157314"/>
                  <a:pt x="175685" y="165025"/>
                  <a:pt x="173039" y="167595"/>
                </a:cubicBezTo>
                <a:cubicBezTo>
                  <a:pt x="170393" y="171450"/>
                  <a:pt x="165101" y="171450"/>
                  <a:pt x="161132" y="171450"/>
                </a:cubicBezTo>
                <a:cubicBezTo>
                  <a:pt x="157163" y="171450"/>
                  <a:pt x="151871" y="171450"/>
                  <a:pt x="149225" y="167595"/>
                </a:cubicBezTo>
                <a:cubicBezTo>
                  <a:pt x="146579" y="165025"/>
                  <a:pt x="141288" y="157314"/>
                  <a:pt x="141288" y="152173"/>
                </a:cubicBezTo>
                <a:cubicBezTo>
                  <a:pt x="141288" y="144462"/>
                  <a:pt x="153194" y="144462"/>
                  <a:pt x="161132" y="144462"/>
                </a:cubicBezTo>
                <a:close/>
                <a:moveTo>
                  <a:pt x="163314" y="14287"/>
                </a:moveTo>
                <a:cubicBezTo>
                  <a:pt x="158155" y="14287"/>
                  <a:pt x="155575" y="18184"/>
                  <a:pt x="155575" y="22080"/>
                </a:cubicBezTo>
                <a:cubicBezTo>
                  <a:pt x="155575" y="22080"/>
                  <a:pt x="155575" y="22080"/>
                  <a:pt x="155575" y="58449"/>
                </a:cubicBezTo>
                <a:cubicBezTo>
                  <a:pt x="155575" y="66242"/>
                  <a:pt x="160735" y="71437"/>
                  <a:pt x="167184" y="71437"/>
                </a:cubicBezTo>
                <a:cubicBezTo>
                  <a:pt x="167184" y="71437"/>
                  <a:pt x="167184" y="71437"/>
                  <a:pt x="189111" y="71437"/>
                </a:cubicBezTo>
                <a:cubicBezTo>
                  <a:pt x="194271" y="71437"/>
                  <a:pt x="196850" y="67541"/>
                  <a:pt x="196850" y="63644"/>
                </a:cubicBezTo>
                <a:cubicBezTo>
                  <a:pt x="196850" y="59747"/>
                  <a:pt x="194271" y="57150"/>
                  <a:pt x="189111" y="57150"/>
                </a:cubicBezTo>
                <a:cubicBezTo>
                  <a:pt x="189111" y="57150"/>
                  <a:pt x="189111" y="57150"/>
                  <a:pt x="169764" y="57150"/>
                </a:cubicBezTo>
                <a:cubicBezTo>
                  <a:pt x="169764" y="57150"/>
                  <a:pt x="169764" y="57150"/>
                  <a:pt x="169764" y="22080"/>
                </a:cubicBezTo>
                <a:cubicBezTo>
                  <a:pt x="169764" y="18184"/>
                  <a:pt x="167184" y="14287"/>
                  <a:pt x="163314" y="14287"/>
                </a:cubicBezTo>
                <a:close/>
                <a:moveTo>
                  <a:pt x="161925" y="0"/>
                </a:moveTo>
                <a:cubicBezTo>
                  <a:pt x="196995" y="0"/>
                  <a:pt x="225425" y="28430"/>
                  <a:pt x="225425" y="63500"/>
                </a:cubicBezTo>
                <a:cubicBezTo>
                  <a:pt x="225425" y="98570"/>
                  <a:pt x="196995" y="127000"/>
                  <a:pt x="161925" y="127000"/>
                </a:cubicBezTo>
                <a:cubicBezTo>
                  <a:pt x="126855" y="127000"/>
                  <a:pt x="98425" y="98570"/>
                  <a:pt x="98425" y="63500"/>
                </a:cubicBezTo>
                <a:cubicBezTo>
                  <a:pt x="98425" y="28430"/>
                  <a:pt x="126855" y="0"/>
                  <a:pt x="161925" y="0"/>
                </a:cubicBezTo>
                <a:close/>
              </a:path>
            </a:pathLst>
          </a:custGeom>
          <a:solidFill>
            <a:schemeClr val="bg1"/>
          </a:solidFill>
          <a:ln>
            <a:noFill/>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a:solidFill>
                <a:schemeClr val="tx1"/>
              </a:solidFill>
              <a:latin typeface="微软雅黑" panose="020B0503020204020204" charset="-122"/>
              <a:ea typeface="微软雅黑" panose="020B0503020204020204" charset="-122"/>
            </a:endParaRPr>
          </a:p>
        </p:txBody>
      </p:sp>
      <p:cxnSp>
        <p:nvCxnSpPr>
          <p:cNvPr id="3145739" name="直接连接符 5"/>
          <p:cNvCxnSpPr/>
          <p:nvPr/>
        </p:nvCxnSpPr>
        <p:spPr>
          <a:xfrm>
            <a:off x="2627630" y="3752208"/>
            <a:ext cx="8357870" cy="13970"/>
          </a:xfrm>
          <a:prstGeom prst="line">
            <a:avLst/>
          </a:prstGeom>
          <a:ln w="38100">
            <a:solidFill>
              <a:srgbClr val="C00000"/>
            </a:solidFill>
            <a:prstDash val="dash"/>
          </a:ln>
        </p:spPr>
        <p:style>
          <a:lnRef idx="1">
            <a:schemeClr val="accent1"/>
          </a:lnRef>
          <a:fillRef idx="0">
            <a:schemeClr val="accent1"/>
          </a:fillRef>
          <a:effectRef idx="0">
            <a:schemeClr val="accent1"/>
          </a:effectRef>
          <a:fontRef idx="minor">
            <a:schemeClr val="tx1"/>
          </a:fontRef>
        </p:style>
      </p:cxnSp>
      <p:grpSp>
        <p:nvGrpSpPr>
          <p:cNvPr id="199" name="组合 16"/>
          <p:cNvGrpSpPr/>
          <p:nvPr/>
        </p:nvGrpSpPr>
        <p:grpSpPr>
          <a:xfrm>
            <a:off x="297180" y="184785"/>
            <a:ext cx="5139690" cy="408305"/>
            <a:chOff x="8158" y="2529"/>
            <a:chExt cx="8094" cy="643"/>
          </a:xfrm>
        </p:grpSpPr>
        <p:sp>
          <p:nvSpPr>
            <p:cNvPr id="1048886" name="矩形 17"/>
            <p:cNvSpPr/>
            <p:nvPr/>
          </p:nvSpPr>
          <p:spPr>
            <a:xfrm>
              <a:off x="8956" y="2565"/>
              <a:ext cx="5568"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87" name="文本框 3"/>
            <p:cNvSpPr txBox="1"/>
            <p:nvPr/>
          </p:nvSpPr>
          <p:spPr>
            <a:xfrm>
              <a:off x="9122" y="2529"/>
              <a:ext cx="7130"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3.5  </a:t>
              </a:r>
              <a:r>
                <a:rPr lang="zh-CN" altLang="en-US" sz="2000" b="1" dirty="0">
                  <a:solidFill>
                    <a:schemeClr val="bg1"/>
                  </a:solidFill>
                  <a:latin typeface="微软雅黑" panose="020B0503020204020204" charset="-122"/>
                  <a:ea typeface="微软雅黑" panose="020B0503020204020204" charset="-122"/>
                </a:rPr>
                <a:t>消防安全十项规定</a:t>
              </a:r>
            </a:p>
          </p:txBody>
        </p:sp>
        <p:sp>
          <p:nvSpPr>
            <p:cNvPr id="1048888" name="矩形 19"/>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98"/>
                                        </p:tgtEl>
                                        <p:attrNameLst>
                                          <p:attrName>style.visibility</p:attrName>
                                        </p:attrNameLst>
                                      </p:cBhvr>
                                      <p:to>
                                        <p:strVal val="visible"/>
                                      </p:to>
                                    </p:set>
                                    <p:animEffect transition="in" filter="wipe(down)">
                                      <p:cBhvr>
                                        <p:cTn id="7" dur="500"/>
                                        <p:tgtEl>
                                          <p:spTgt spid="19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145738"/>
                                        </p:tgtEl>
                                        <p:attrNameLst>
                                          <p:attrName>style.visibility</p:attrName>
                                        </p:attrNameLst>
                                      </p:cBhvr>
                                      <p:to>
                                        <p:strVal val="visible"/>
                                      </p:to>
                                    </p:set>
                                    <p:animEffect transition="in" filter="wipe(left)">
                                      <p:cBhvr>
                                        <p:cTn id="11" dur="500"/>
                                        <p:tgtEl>
                                          <p:spTgt spid="3145738"/>
                                        </p:tgtEl>
                                      </p:cBhvr>
                                    </p:animEffect>
                                  </p:childTnLst>
                                </p:cTn>
                              </p:par>
                              <p:par>
                                <p:cTn id="12" presetID="22" presetClass="entr" presetSubtype="8" fill="hold" nodeType="withEffect">
                                  <p:stCondLst>
                                    <p:cond delay="0"/>
                                  </p:stCondLst>
                                  <p:childTnLst>
                                    <p:set>
                                      <p:cBhvr>
                                        <p:cTn id="13" dur="1" fill="hold">
                                          <p:stCondLst>
                                            <p:cond delay="0"/>
                                          </p:stCondLst>
                                        </p:cTn>
                                        <p:tgtEl>
                                          <p:spTgt spid="197"/>
                                        </p:tgtEl>
                                        <p:attrNameLst>
                                          <p:attrName>style.visibility</p:attrName>
                                        </p:attrNameLst>
                                      </p:cBhvr>
                                      <p:to>
                                        <p:strVal val="visible"/>
                                      </p:to>
                                    </p:set>
                                    <p:animEffect transition="in" filter="wipe(left)">
                                      <p:cBhvr>
                                        <p:cTn id="14" dur="500"/>
                                        <p:tgtEl>
                                          <p:spTgt spid="19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145739"/>
                                        </p:tgtEl>
                                        <p:attrNameLst>
                                          <p:attrName>style.visibility</p:attrName>
                                        </p:attrNameLst>
                                      </p:cBhvr>
                                      <p:to>
                                        <p:strVal val="visible"/>
                                      </p:to>
                                    </p:set>
                                    <p:animEffect transition="in" filter="wipe(left)">
                                      <p:cBhvr>
                                        <p:cTn id="18" dur="500"/>
                                        <p:tgtEl>
                                          <p:spTgt spid="3145739"/>
                                        </p:tgtEl>
                                      </p:cBhvr>
                                    </p:animEffect>
                                  </p:childTnLst>
                                </p:cTn>
                              </p:par>
                            </p:childTnLst>
                          </p:cTn>
                        </p:par>
                        <p:par>
                          <p:cTn id="19" fill="hold">
                            <p:stCondLst>
                              <p:cond delay="1500"/>
                            </p:stCondLst>
                            <p:childTnLst>
                              <p:par>
                                <p:cTn id="20" presetID="29" presetClass="entr" presetSubtype="0" fill="hold" nodeType="afterEffect">
                                  <p:stCondLst>
                                    <p:cond delay="0"/>
                                  </p:stCondLst>
                                  <p:childTnLst>
                                    <p:set>
                                      <p:cBhvr>
                                        <p:cTn id="21" dur="1" fill="hold">
                                          <p:stCondLst>
                                            <p:cond delay="0"/>
                                          </p:stCondLst>
                                        </p:cTn>
                                        <p:tgtEl>
                                          <p:spTgt spid="199"/>
                                        </p:tgtEl>
                                        <p:attrNameLst>
                                          <p:attrName>style.visibility</p:attrName>
                                        </p:attrNameLst>
                                      </p:cBhvr>
                                      <p:to>
                                        <p:strVal val="visible"/>
                                      </p:to>
                                    </p:set>
                                    <p:anim calcmode="lin" valueType="num">
                                      <p:cBhvr>
                                        <p:cTn id="22" dur="1000" fill="hold"/>
                                        <p:tgtEl>
                                          <p:spTgt spid="199"/>
                                        </p:tgtEl>
                                        <p:attrNameLst>
                                          <p:attrName>ppt_x</p:attrName>
                                        </p:attrNameLst>
                                      </p:cBhvr>
                                      <p:tavLst>
                                        <p:tav tm="0">
                                          <p:val>
                                            <p:strVal val="#ppt_x-.2"/>
                                          </p:val>
                                        </p:tav>
                                        <p:tav tm="100000">
                                          <p:val>
                                            <p:strVal val="#ppt_x"/>
                                          </p:val>
                                        </p:tav>
                                      </p:tavLst>
                                    </p:anim>
                                    <p:anim calcmode="lin" valueType="num">
                                      <p:cBhvr>
                                        <p:cTn id="23" dur="1000" fill="hold"/>
                                        <p:tgtEl>
                                          <p:spTgt spid="199"/>
                                        </p:tgtEl>
                                        <p:attrNameLst>
                                          <p:attrName>ppt_y</p:attrName>
                                        </p:attrNameLst>
                                      </p:cBhvr>
                                      <p:tavLst>
                                        <p:tav tm="0">
                                          <p:val>
                                            <p:strVal val="#ppt_y"/>
                                          </p:val>
                                        </p:tav>
                                        <p:tav tm="100000">
                                          <p:val>
                                            <p:strVal val="#ppt_y"/>
                                          </p:val>
                                        </p:tav>
                                      </p:tavLst>
                                    </p:anim>
                                    <p:animEffect transition="in" filter="wipe(right)" prLst="gradientSize: 0.1">
                                      <p:cBhvr>
                                        <p:cTn id="24" dur="1000"/>
                                        <p:tgtEl>
                                          <p:spTgt spid="1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45740" name="直接连接符 11"/>
          <p:cNvCxnSpPr/>
          <p:nvPr/>
        </p:nvCxnSpPr>
        <p:spPr>
          <a:xfrm>
            <a:off x="874395" y="6322060"/>
            <a:ext cx="8357870" cy="13970"/>
          </a:xfrm>
          <a:prstGeom prst="line">
            <a:avLst/>
          </a:prstGeom>
          <a:ln w="38100">
            <a:solidFill>
              <a:srgbClr val="C00000"/>
            </a:solidFill>
            <a:prstDash val="dash"/>
          </a:ln>
        </p:spPr>
        <p:style>
          <a:lnRef idx="1">
            <a:schemeClr val="accent1"/>
          </a:lnRef>
          <a:fillRef idx="0">
            <a:schemeClr val="accent1"/>
          </a:fillRef>
          <a:effectRef idx="0">
            <a:schemeClr val="accent1"/>
          </a:effectRef>
          <a:fontRef idx="minor">
            <a:schemeClr val="tx1"/>
          </a:fontRef>
        </p:style>
      </p:cxnSp>
      <p:grpSp>
        <p:nvGrpSpPr>
          <p:cNvPr id="203" name="Group 1"/>
          <p:cNvGrpSpPr/>
          <p:nvPr/>
        </p:nvGrpSpPr>
        <p:grpSpPr>
          <a:xfrm>
            <a:off x="629920" y="713825"/>
            <a:ext cx="8705850" cy="5416546"/>
            <a:chOff x="6620026" y="2306943"/>
            <a:chExt cx="7431549" cy="743637"/>
          </a:xfrm>
        </p:grpSpPr>
        <p:sp>
          <p:nvSpPr>
            <p:cNvPr id="1048891" name="Rectangle 9"/>
            <p:cNvSpPr/>
            <p:nvPr/>
          </p:nvSpPr>
          <p:spPr>
            <a:xfrm>
              <a:off x="6620026" y="2306943"/>
              <a:ext cx="4718031" cy="372429"/>
            </a:xfrm>
            <a:prstGeom prst="rect">
              <a:avLst/>
            </a:prstGeom>
          </p:spPr>
          <p:txBody>
            <a:bodyPr wrap="none" lIns="109710" tIns="54855" rIns="109710" bIns="54855"/>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3600" dirty="0">
                  <a:solidFill>
                    <a:srgbClr val="C00000"/>
                  </a:solidFill>
                  <a:latin typeface="微软雅黑" panose="020B0503020204020204" charset="-122"/>
                  <a:ea typeface="微软雅黑" panose="020B0503020204020204" charset="-122"/>
                  <a:sym typeface="+mn-ea"/>
                </a:rPr>
                <a:t>中小学校的教学楼、图书馆、食堂、集体</a:t>
              </a:r>
            </a:p>
            <a:p>
              <a:pPr algn="l"/>
              <a:r>
                <a:rPr lang="zh-CN" altLang="en-US" sz="3600" dirty="0">
                  <a:solidFill>
                    <a:srgbClr val="C00000"/>
                  </a:solidFill>
                  <a:latin typeface="微软雅黑" panose="020B0503020204020204" charset="-122"/>
                  <a:ea typeface="微软雅黑" panose="020B0503020204020204" charset="-122"/>
                  <a:sym typeface="+mn-ea"/>
                </a:rPr>
                <a:t>宿舍以及幼儿园的儿童用房每层应至少有</a:t>
              </a:r>
            </a:p>
            <a:p>
              <a:pPr algn="l"/>
              <a:r>
                <a:rPr lang="zh-CN" altLang="en-US" sz="3600" dirty="0">
                  <a:solidFill>
                    <a:srgbClr val="C00000"/>
                  </a:solidFill>
                  <a:latin typeface="微软雅黑" panose="020B0503020204020204" charset="-122"/>
                  <a:ea typeface="微软雅黑" panose="020B0503020204020204" charset="-122"/>
                  <a:sym typeface="+mn-ea"/>
                </a:rPr>
                <a:t>2个安全出口、2部疏散楼梯，且不应与其</a:t>
              </a:r>
            </a:p>
            <a:p>
              <a:pPr algn="l"/>
              <a:r>
                <a:rPr lang="zh-CN" altLang="en-US" sz="3600" dirty="0">
                  <a:solidFill>
                    <a:srgbClr val="C00000"/>
                  </a:solidFill>
                  <a:latin typeface="微软雅黑" panose="020B0503020204020204" charset="-122"/>
                  <a:ea typeface="微软雅黑" panose="020B0503020204020204" charset="-122"/>
                  <a:sym typeface="+mn-ea"/>
                </a:rPr>
                <a:t>他功能区域相互借用，并按标准配备消防</a:t>
              </a:r>
            </a:p>
            <a:p>
              <a:pPr algn="l"/>
              <a:r>
                <a:rPr lang="zh-CN" altLang="en-US" sz="3600" dirty="0">
                  <a:solidFill>
                    <a:srgbClr val="C00000"/>
                  </a:solidFill>
                  <a:latin typeface="微软雅黑" panose="020B0503020204020204" charset="-122"/>
                  <a:ea typeface="微软雅黑" panose="020B0503020204020204" charset="-122"/>
                  <a:sym typeface="+mn-ea"/>
                </a:rPr>
                <a:t>应急照明和疏散指示标志。</a:t>
              </a:r>
            </a:p>
          </p:txBody>
        </p:sp>
        <p:sp>
          <p:nvSpPr>
            <p:cNvPr id="1048892" name="TextBox 10"/>
            <p:cNvSpPr txBox="1"/>
            <p:nvPr/>
          </p:nvSpPr>
          <p:spPr>
            <a:xfrm>
              <a:off x="6620026" y="2705700"/>
              <a:ext cx="7431549" cy="344880"/>
            </a:xfrm>
            <a:prstGeom prst="rect">
              <a:avLst/>
            </a:prstGeom>
            <a:noFill/>
          </p:spPr>
          <p:txBody>
            <a:bodyPr wrap="square" lIns="109710" tIns="54855" rIns="109710" bIns="54855">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sz="2000" dirty="0">
                  <a:latin typeface="微软雅黑" panose="020B0503020204020204" charset="-122"/>
                  <a:ea typeface="微软雅黑" panose="020B0503020204020204" charset="-122"/>
                  <a:sym typeface="+mn-ea"/>
                </a:rPr>
                <a:t>安全疏散距离不符合要求的，还应增设安全出口和疏散楼梯。学生宿舍每层应设置声光报警装置或消防应急广播。设置在高层建筑内的幼儿园应设置独立的安全出口、疏散楼梯。中小学校的教学楼、图书馆、食堂、集体宿舍和幼儿园严禁在门窗上设置影响逃生和灭火救援的障碍物。严禁占用、堵塞、封闭疏散楼梯和安全出口。男女生混用或其他特殊使用的宿舍楼，为管理需要采取的分隔设施和门禁系统，必须保证紧急情况下能够立即通过自动和现场双向手动两种方式开启。</a:t>
              </a:r>
            </a:p>
          </p:txBody>
        </p:sp>
      </p:grpSp>
      <p:grpSp>
        <p:nvGrpSpPr>
          <p:cNvPr id="204" name="组合 4"/>
          <p:cNvGrpSpPr/>
          <p:nvPr/>
        </p:nvGrpSpPr>
        <p:grpSpPr>
          <a:xfrm>
            <a:off x="10088789" y="1334939"/>
            <a:ext cx="1108710" cy="4795520"/>
            <a:chOff x="9955" y="4428"/>
            <a:chExt cx="973" cy="5472"/>
          </a:xfrm>
        </p:grpSpPr>
        <p:sp>
          <p:nvSpPr>
            <p:cNvPr id="1048893" name="圆柱形 6"/>
            <p:cNvSpPr/>
            <p:nvPr/>
          </p:nvSpPr>
          <p:spPr>
            <a:xfrm>
              <a:off x="9955" y="4428"/>
              <a:ext cx="973" cy="5472"/>
            </a:xfrm>
            <a:prstGeom prst="can">
              <a:avLst>
                <a:gd name="adj" fmla="val 2959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94" name="文本框 8"/>
            <p:cNvSpPr txBox="1"/>
            <p:nvPr/>
          </p:nvSpPr>
          <p:spPr>
            <a:xfrm>
              <a:off x="10007" y="5926"/>
              <a:ext cx="859" cy="1509"/>
            </a:xfrm>
            <a:prstGeom prst="rect">
              <a:avLst/>
            </a:prstGeom>
            <a:noFill/>
          </p:spPr>
          <p:txBody>
            <a:bodyPr wrap="square" rtlCol="0" anchor="t">
              <a:spAutoFit/>
            </a:bodyPr>
            <a:lstStyle/>
            <a:p>
              <a:pPr algn="ctr"/>
              <a:r>
                <a:rPr lang="en-US" altLang="zh-CN" sz="8000" dirty="0">
                  <a:solidFill>
                    <a:schemeClr val="bg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Wingdings" panose="05000000000000000000" charset="0"/>
                </a:rPr>
                <a:t>6</a:t>
              </a:r>
              <a:endParaRPr lang="zh-CN" altLang="en-US" sz="8000" dirty="0">
                <a:solidFill>
                  <a:schemeClr val="bg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Wingdings" panose="05000000000000000000" charset="0"/>
              </a:endParaRPr>
            </a:p>
          </p:txBody>
        </p:sp>
        <p:sp>
          <p:nvSpPr>
            <p:cNvPr id="1048895" name="Freeform: Shape 16"/>
            <p:cNvSpPr/>
            <p:nvPr/>
          </p:nvSpPr>
          <p:spPr bwMode="auto">
            <a:xfrm>
              <a:off x="10221" y="8367"/>
              <a:ext cx="562" cy="565"/>
            </a:xfrm>
            <a:custGeom>
              <a:avLst/>
              <a:gdLst>
                <a:gd name="connsiteX0" fmla="*/ 225425 w 323850"/>
                <a:gd name="connsiteY0" fmla="*/ 217487 h 325438"/>
                <a:gd name="connsiteX1" fmla="*/ 196850 w 323850"/>
                <a:gd name="connsiteY1" fmla="*/ 238125 h 325438"/>
                <a:gd name="connsiteX2" fmla="*/ 234950 w 323850"/>
                <a:gd name="connsiteY2" fmla="*/ 238125 h 325438"/>
                <a:gd name="connsiteX3" fmla="*/ 120472 w 323850"/>
                <a:gd name="connsiteY3" fmla="*/ 149225 h 325438"/>
                <a:gd name="connsiteX4" fmla="*/ 148971 w 323850"/>
                <a:gd name="connsiteY4" fmla="*/ 214009 h 325438"/>
                <a:gd name="connsiteX5" fmla="*/ 151562 w 323850"/>
                <a:gd name="connsiteY5" fmla="*/ 181617 h 325438"/>
                <a:gd name="connsiteX6" fmla="*/ 154152 w 323850"/>
                <a:gd name="connsiteY6" fmla="*/ 180322 h 325438"/>
                <a:gd name="connsiteX7" fmla="*/ 169698 w 323850"/>
                <a:gd name="connsiteY7" fmla="*/ 180322 h 325438"/>
                <a:gd name="connsiteX8" fmla="*/ 172288 w 323850"/>
                <a:gd name="connsiteY8" fmla="*/ 181617 h 325438"/>
                <a:gd name="connsiteX9" fmla="*/ 176175 w 323850"/>
                <a:gd name="connsiteY9" fmla="*/ 212714 h 325438"/>
                <a:gd name="connsiteX10" fmla="*/ 203378 w 323850"/>
                <a:gd name="connsiteY10" fmla="*/ 149225 h 325438"/>
                <a:gd name="connsiteX11" fmla="*/ 260376 w 323850"/>
                <a:gd name="connsiteY11" fmla="*/ 156999 h 325438"/>
                <a:gd name="connsiteX12" fmla="*/ 292761 w 323850"/>
                <a:gd name="connsiteY12" fmla="*/ 188096 h 325438"/>
                <a:gd name="connsiteX13" fmla="*/ 323850 w 323850"/>
                <a:gd name="connsiteY13" fmla="*/ 325438 h 325438"/>
                <a:gd name="connsiteX14" fmla="*/ 269443 w 323850"/>
                <a:gd name="connsiteY14" fmla="*/ 325438 h 325438"/>
                <a:gd name="connsiteX15" fmla="*/ 252603 w 323850"/>
                <a:gd name="connsiteY15" fmla="*/ 251584 h 325438"/>
                <a:gd name="connsiteX16" fmla="*/ 247422 w 323850"/>
                <a:gd name="connsiteY16" fmla="*/ 325438 h 325438"/>
                <a:gd name="connsiteX17" fmla="*/ 76428 w 323850"/>
                <a:gd name="connsiteY17" fmla="*/ 325438 h 325438"/>
                <a:gd name="connsiteX18" fmla="*/ 71247 w 323850"/>
                <a:gd name="connsiteY18" fmla="*/ 251584 h 325438"/>
                <a:gd name="connsiteX19" fmla="*/ 54407 w 323850"/>
                <a:gd name="connsiteY19" fmla="*/ 325438 h 325438"/>
                <a:gd name="connsiteX20" fmla="*/ 0 w 323850"/>
                <a:gd name="connsiteY20" fmla="*/ 325438 h 325438"/>
                <a:gd name="connsiteX21" fmla="*/ 31089 w 323850"/>
                <a:gd name="connsiteY21" fmla="*/ 188096 h 325438"/>
                <a:gd name="connsiteX22" fmla="*/ 63474 w 323850"/>
                <a:gd name="connsiteY22" fmla="*/ 156999 h 325438"/>
                <a:gd name="connsiteX23" fmla="*/ 120472 w 323850"/>
                <a:gd name="connsiteY23" fmla="*/ 149225 h 325438"/>
                <a:gd name="connsiteX24" fmla="*/ 161132 w 323850"/>
                <a:gd name="connsiteY24" fmla="*/ 144462 h 325438"/>
                <a:gd name="connsiteX25" fmla="*/ 180976 w 323850"/>
                <a:gd name="connsiteY25" fmla="*/ 152173 h 325438"/>
                <a:gd name="connsiteX26" fmla="*/ 173039 w 323850"/>
                <a:gd name="connsiteY26" fmla="*/ 167595 h 325438"/>
                <a:gd name="connsiteX27" fmla="*/ 161132 w 323850"/>
                <a:gd name="connsiteY27" fmla="*/ 171450 h 325438"/>
                <a:gd name="connsiteX28" fmla="*/ 149225 w 323850"/>
                <a:gd name="connsiteY28" fmla="*/ 167595 h 325438"/>
                <a:gd name="connsiteX29" fmla="*/ 141288 w 323850"/>
                <a:gd name="connsiteY29" fmla="*/ 152173 h 325438"/>
                <a:gd name="connsiteX30" fmla="*/ 161132 w 323850"/>
                <a:gd name="connsiteY30" fmla="*/ 144462 h 325438"/>
                <a:gd name="connsiteX31" fmla="*/ 163314 w 323850"/>
                <a:gd name="connsiteY31" fmla="*/ 14287 h 325438"/>
                <a:gd name="connsiteX32" fmla="*/ 155575 w 323850"/>
                <a:gd name="connsiteY32" fmla="*/ 22080 h 325438"/>
                <a:gd name="connsiteX33" fmla="*/ 155575 w 323850"/>
                <a:gd name="connsiteY33" fmla="*/ 58449 h 325438"/>
                <a:gd name="connsiteX34" fmla="*/ 167184 w 323850"/>
                <a:gd name="connsiteY34" fmla="*/ 71437 h 325438"/>
                <a:gd name="connsiteX35" fmla="*/ 189111 w 323850"/>
                <a:gd name="connsiteY35" fmla="*/ 71437 h 325438"/>
                <a:gd name="connsiteX36" fmla="*/ 196850 w 323850"/>
                <a:gd name="connsiteY36" fmla="*/ 63644 h 325438"/>
                <a:gd name="connsiteX37" fmla="*/ 189111 w 323850"/>
                <a:gd name="connsiteY37" fmla="*/ 57150 h 325438"/>
                <a:gd name="connsiteX38" fmla="*/ 169764 w 323850"/>
                <a:gd name="connsiteY38" fmla="*/ 57150 h 325438"/>
                <a:gd name="connsiteX39" fmla="*/ 169764 w 323850"/>
                <a:gd name="connsiteY39" fmla="*/ 22080 h 325438"/>
                <a:gd name="connsiteX40" fmla="*/ 163314 w 323850"/>
                <a:gd name="connsiteY40" fmla="*/ 14287 h 325438"/>
                <a:gd name="connsiteX41" fmla="*/ 161925 w 323850"/>
                <a:gd name="connsiteY41" fmla="*/ 0 h 325438"/>
                <a:gd name="connsiteX42" fmla="*/ 225425 w 323850"/>
                <a:gd name="connsiteY42" fmla="*/ 63500 h 325438"/>
                <a:gd name="connsiteX43" fmla="*/ 161925 w 323850"/>
                <a:gd name="connsiteY43" fmla="*/ 127000 h 325438"/>
                <a:gd name="connsiteX44" fmla="*/ 98425 w 323850"/>
                <a:gd name="connsiteY44" fmla="*/ 63500 h 325438"/>
                <a:gd name="connsiteX45" fmla="*/ 161925 w 323850"/>
                <a:gd name="connsiteY45" fmla="*/ 0 h 32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3850" h="325438">
                  <a:moveTo>
                    <a:pt x="225425" y="217487"/>
                  </a:moveTo>
                  <a:lnTo>
                    <a:pt x="196850" y="238125"/>
                  </a:lnTo>
                  <a:lnTo>
                    <a:pt x="234950" y="238125"/>
                  </a:lnTo>
                  <a:close/>
                  <a:moveTo>
                    <a:pt x="120472" y="149225"/>
                  </a:moveTo>
                  <a:cubicBezTo>
                    <a:pt x="148971" y="214009"/>
                    <a:pt x="148971" y="214009"/>
                    <a:pt x="148971" y="214009"/>
                  </a:cubicBezTo>
                  <a:cubicBezTo>
                    <a:pt x="151562" y="181617"/>
                    <a:pt x="151562" y="181617"/>
                    <a:pt x="151562" y="181617"/>
                  </a:cubicBezTo>
                  <a:cubicBezTo>
                    <a:pt x="151562" y="180322"/>
                    <a:pt x="152857" y="180322"/>
                    <a:pt x="154152" y="180322"/>
                  </a:cubicBezTo>
                  <a:cubicBezTo>
                    <a:pt x="169698" y="180322"/>
                    <a:pt x="169698" y="180322"/>
                    <a:pt x="169698" y="180322"/>
                  </a:cubicBezTo>
                  <a:cubicBezTo>
                    <a:pt x="170993" y="180322"/>
                    <a:pt x="172288" y="180322"/>
                    <a:pt x="172288" y="181617"/>
                  </a:cubicBezTo>
                  <a:cubicBezTo>
                    <a:pt x="176175" y="212714"/>
                    <a:pt x="176175" y="212714"/>
                    <a:pt x="176175" y="212714"/>
                  </a:cubicBezTo>
                  <a:cubicBezTo>
                    <a:pt x="203378" y="149225"/>
                    <a:pt x="203378" y="149225"/>
                    <a:pt x="203378" y="149225"/>
                  </a:cubicBezTo>
                  <a:cubicBezTo>
                    <a:pt x="260376" y="156999"/>
                    <a:pt x="260376" y="156999"/>
                    <a:pt x="260376" y="156999"/>
                  </a:cubicBezTo>
                  <a:cubicBezTo>
                    <a:pt x="277216" y="159591"/>
                    <a:pt x="290170" y="171252"/>
                    <a:pt x="292761" y="188096"/>
                  </a:cubicBezTo>
                  <a:lnTo>
                    <a:pt x="323850" y="325438"/>
                  </a:lnTo>
                  <a:cubicBezTo>
                    <a:pt x="269443" y="325438"/>
                    <a:pt x="269443" y="325438"/>
                    <a:pt x="269443" y="325438"/>
                  </a:cubicBezTo>
                  <a:cubicBezTo>
                    <a:pt x="252603" y="251584"/>
                    <a:pt x="252603" y="251584"/>
                    <a:pt x="252603" y="251584"/>
                  </a:cubicBezTo>
                  <a:cubicBezTo>
                    <a:pt x="247422" y="325438"/>
                    <a:pt x="247422" y="325438"/>
                    <a:pt x="247422" y="325438"/>
                  </a:cubicBezTo>
                  <a:cubicBezTo>
                    <a:pt x="76428" y="325438"/>
                    <a:pt x="76428" y="325438"/>
                    <a:pt x="76428" y="325438"/>
                  </a:cubicBezTo>
                  <a:cubicBezTo>
                    <a:pt x="71247" y="251584"/>
                    <a:pt x="71247" y="251584"/>
                    <a:pt x="71247" y="251584"/>
                  </a:cubicBezTo>
                  <a:cubicBezTo>
                    <a:pt x="54407" y="325438"/>
                    <a:pt x="54407" y="325438"/>
                    <a:pt x="54407" y="325438"/>
                  </a:cubicBezTo>
                  <a:cubicBezTo>
                    <a:pt x="0" y="325438"/>
                    <a:pt x="0" y="325438"/>
                    <a:pt x="0" y="325438"/>
                  </a:cubicBezTo>
                  <a:cubicBezTo>
                    <a:pt x="31089" y="188096"/>
                    <a:pt x="31089" y="188096"/>
                    <a:pt x="31089" y="188096"/>
                  </a:cubicBezTo>
                  <a:cubicBezTo>
                    <a:pt x="33680" y="171252"/>
                    <a:pt x="46634" y="159591"/>
                    <a:pt x="63474" y="156999"/>
                  </a:cubicBezTo>
                  <a:cubicBezTo>
                    <a:pt x="120472" y="149225"/>
                    <a:pt x="120472" y="149225"/>
                    <a:pt x="120472" y="149225"/>
                  </a:cubicBezTo>
                  <a:close/>
                  <a:moveTo>
                    <a:pt x="161132" y="144462"/>
                  </a:moveTo>
                  <a:cubicBezTo>
                    <a:pt x="169070" y="144462"/>
                    <a:pt x="180976" y="144462"/>
                    <a:pt x="180976" y="152173"/>
                  </a:cubicBezTo>
                  <a:cubicBezTo>
                    <a:pt x="180976" y="157314"/>
                    <a:pt x="175685" y="165025"/>
                    <a:pt x="173039" y="167595"/>
                  </a:cubicBezTo>
                  <a:cubicBezTo>
                    <a:pt x="170393" y="171450"/>
                    <a:pt x="165101" y="171450"/>
                    <a:pt x="161132" y="171450"/>
                  </a:cubicBezTo>
                  <a:cubicBezTo>
                    <a:pt x="157163" y="171450"/>
                    <a:pt x="151871" y="171450"/>
                    <a:pt x="149225" y="167595"/>
                  </a:cubicBezTo>
                  <a:cubicBezTo>
                    <a:pt x="146579" y="165025"/>
                    <a:pt x="141288" y="157314"/>
                    <a:pt x="141288" y="152173"/>
                  </a:cubicBezTo>
                  <a:cubicBezTo>
                    <a:pt x="141288" y="144462"/>
                    <a:pt x="153194" y="144462"/>
                    <a:pt x="161132" y="144462"/>
                  </a:cubicBezTo>
                  <a:close/>
                  <a:moveTo>
                    <a:pt x="163314" y="14287"/>
                  </a:moveTo>
                  <a:cubicBezTo>
                    <a:pt x="158155" y="14287"/>
                    <a:pt x="155575" y="18184"/>
                    <a:pt x="155575" y="22080"/>
                  </a:cubicBezTo>
                  <a:cubicBezTo>
                    <a:pt x="155575" y="22080"/>
                    <a:pt x="155575" y="22080"/>
                    <a:pt x="155575" y="58449"/>
                  </a:cubicBezTo>
                  <a:cubicBezTo>
                    <a:pt x="155575" y="66242"/>
                    <a:pt x="160735" y="71437"/>
                    <a:pt x="167184" y="71437"/>
                  </a:cubicBezTo>
                  <a:cubicBezTo>
                    <a:pt x="167184" y="71437"/>
                    <a:pt x="167184" y="71437"/>
                    <a:pt x="189111" y="71437"/>
                  </a:cubicBezTo>
                  <a:cubicBezTo>
                    <a:pt x="194271" y="71437"/>
                    <a:pt x="196850" y="67541"/>
                    <a:pt x="196850" y="63644"/>
                  </a:cubicBezTo>
                  <a:cubicBezTo>
                    <a:pt x="196850" y="59747"/>
                    <a:pt x="194271" y="57150"/>
                    <a:pt x="189111" y="57150"/>
                  </a:cubicBezTo>
                  <a:cubicBezTo>
                    <a:pt x="189111" y="57150"/>
                    <a:pt x="189111" y="57150"/>
                    <a:pt x="169764" y="57150"/>
                  </a:cubicBezTo>
                  <a:cubicBezTo>
                    <a:pt x="169764" y="57150"/>
                    <a:pt x="169764" y="57150"/>
                    <a:pt x="169764" y="22080"/>
                  </a:cubicBezTo>
                  <a:cubicBezTo>
                    <a:pt x="169764" y="18184"/>
                    <a:pt x="167184" y="14287"/>
                    <a:pt x="163314" y="14287"/>
                  </a:cubicBezTo>
                  <a:close/>
                  <a:moveTo>
                    <a:pt x="161925" y="0"/>
                  </a:moveTo>
                  <a:cubicBezTo>
                    <a:pt x="196995" y="0"/>
                    <a:pt x="225425" y="28430"/>
                    <a:pt x="225425" y="63500"/>
                  </a:cubicBezTo>
                  <a:cubicBezTo>
                    <a:pt x="225425" y="98570"/>
                    <a:pt x="196995" y="127000"/>
                    <a:pt x="161925" y="127000"/>
                  </a:cubicBezTo>
                  <a:cubicBezTo>
                    <a:pt x="126855" y="127000"/>
                    <a:pt x="98425" y="98570"/>
                    <a:pt x="98425" y="63500"/>
                  </a:cubicBezTo>
                  <a:cubicBezTo>
                    <a:pt x="98425" y="28430"/>
                    <a:pt x="126855" y="0"/>
                    <a:pt x="161925" y="0"/>
                  </a:cubicBezTo>
                  <a:close/>
                </a:path>
              </a:pathLst>
            </a:custGeom>
            <a:solidFill>
              <a:schemeClr val="bg1"/>
            </a:solidFill>
            <a:ln>
              <a:noFill/>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a:solidFill>
                  <a:schemeClr val="tx1"/>
                </a:solidFill>
                <a:latin typeface="微软雅黑" panose="020B0503020204020204" charset="-122"/>
                <a:ea typeface="微软雅黑" panose="020B0503020204020204" charset="-122"/>
              </a:endParaRPr>
            </a:p>
          </p:txBody>
        </p:sp>
      </p:grpSp>
      <p:cxnSp>
        <p:nvCxnSpPr>
          <p:cNvPr id="3145741" name="直接连接符 5"/>
          <p:cNvCxnSpPr/>
          <p:nvPr/>
        </p:nvCxnSpPr>
        <p:spPr>
          <a:xfrm>
            <a:off x="803910" y="3618230"/>
            <a:ext cx="8357870" cy="13970"/>
          </a:xfrm>
          <a:prstGeom prst="line">
            <a:avLst/>
          </a:prstGeom>
          <a:ln w="38100">
            <a:solidFill>
              <a:srgbClr val="C00000"/>
            </a:solidFill>
            <a:prstDash val="dash"/>
          </a:ln>
        </p:spPr>
        <p:style>
          <a:lnRef idx="1">
            <a:schemeClr val="accent1"/>
          </a:lnRef>
          <a:fillRef idx="0">
            <a:schemeClr val="accent1"/>
          </a:fillRef>
          <a:effectRef idx="0">
            <a:schemeClr val="accent1"/>
          </a:effectRef>
          <a:fontRef idx="minor">
            <a:schemeClr val="tx1"/>
          </a:fontRef>
        </p:style>
      </p:cxnSp>
      <p:grpSp>
        <p:nvGrpSpPr>
          <p:cNvPr id="205" name="组合 16"/>
          <p:cNvGrpSpPr/>
          <p:nvPr/>
        </p:nvGrpSpPr>
        <p:grpSpPr>
          <a:xfrm>
            <a:off x="297180" y="184785"/>
            <a:ext cx="5139690" cy="408305"/>
            <a:chOff x="8158" y="2529"/>
            <a:chExt cx="8094" cy="643"/>
          </a:xfrm>
        </p:grpSpPr>
        <p:sp>
          <p:nvSpPr>
            <p:cNvPr id="1048897" name="矩形 17"/>
            <p:cNvSpPr/>
            <p:nvPr/>
          </p:nvSpPr>
          <p:spPr>
            <a:xfrm>
              <a:off x="8956" y="2565"/>
              <a:ext cx="5568"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98" name="文本框 3"/>
            <p:cNvSpPr txBox="1"/>
            <p:nvPr/>
          </p:nvSpPr>
          <p:spPr>
            <a:xfrm>
              <a:off x="9122" y="2529"/>
              <a:ext cx="7130"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sym typeface="+mn-ea"/>
                </a:rPr>
                <a:t>3.6  </a:t>
              </a:r>
              <a:r>
                <a:rPr lang="zh-CN" altLang="en-US" sz="2000" b="1" dirty="0">
                  <a:solidFill>
                    <a:schemeClr val="bg1"/>
                  </a:solidFill>
                  <a:latin typeface="微软雅黑" panose="020B0503020204020204" charset="-122"/>
                  <a:ea typeface="微软雅黑" panose="020B0503020204020204" charset="-122"/>
                  <a:sym typeface="+mn-ea"/>
                </a:rPr>
                <a:t>消防安全十项规定</a:t>
              </a:r>
              <a:endParaRPr lang="zh-CN" altLang="en-US" sz="2000" b="1" dirty="0">
                <a:solidFill>
                  <a:schemeClr val="bg1"/>
                </a:solidFill>
                <a:latin typeface="微软雅黑" panose="020B0503020204020204" charset="-122"/>
                <a:ea typeface="微软雅黑" panose="020B0503020204020204" charset="-122"/>
              </a:endParaRPr>
            </a:p>
          </p:txBody>
        </p:sp>
        <p:sp>
          <p:nvSpPr>
            <p:cNvPr id="1048899" name="矩形 19"/>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04"/>
                                        </p:tgtEl>
                                        <p:attrNameLst>
                                          <p:attrName>style.visibility</p:attrName>
                                        </p:attrNameLst>
                                      </p:cBhvr>
                                      <p:to>
                                        <p:strVal val="visible"/>
                                      </p:to>
                                    </p:set>
                                    <p:animEffect transition="in" filter="wipe(down)">
                                      <p:cBhvr>
                                        <p:cTn id="7" dur="500"/>
                                        <p:tgtEl>
                                          <p:spTgt spid="20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145740"/>
                                        </p:tgtEl>
                                        <p:attrNameLst>
                                          <p:attrName>style.visibility</p:attrName>
                                        </p:attrNameLst>
                                      </p:cBhvr>
                                      <p:to>
                                        <p:strVal val="visible"/>
                                      </p:to>
                                    </p:set>
                                    <p:animEffect transition="in" filter="wipe(left)">
                                      <p:cBhvr>
                                        <p:cTn id="11" dur="500"/>
                                        <p:tgtEl>
                                          <p:spTgt spid="3145740"/>
                                        </p:tgtEl>
                                      </p:cBhvr>
                                    </p:animEffect>
                                  </p:childTnLst>
                                </p:cTn>
                              </p:par>
                              <p:par>
                                <p:cTn id="12" presetID="22" presetClass="entr" presetSubtype="8" fill="hold" nodeType="withEffect">
                                  <p:stCondLst>
                                    <p:cond delay="0"/>
                                  </p:stCondLst>
                                  <p:childTnLst>
                                    <p:set>
                                      <p:cBhvr>
                                        <p:cTn id="13" dur="1" fill="hold">
                                          <p:stCondLst>
                                            <p:cond delay="0"/>
                                          </p:stCondLst>
                                        </p:cTn>
                                        <p:tgtEl>
                                          <p:spTgt spid="203"/>
                                        </p:tgtEl>
                                        <p:attrNameLst>
                                          <p:attrName>style.visibility</p:attrName>
                                        </p:attrNameLst>
                                      </p:cBhvr>
                                      <p:to>
                                        <p:strVal val="visible"/>
                                      </p:to>
                                    </p:set>
                                    <p:animEffect transition="in" filter="wipe(left)">
                                      <p:cBhvr>
                                        <p:cTn id="14" dur="500"/>
                                        <p:tgtEl>
                                          <p:spTgt spid="203"/>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145741"/>
                                        </p:tgtEl>
                                        <p:attrNameLst>
                                          <p:attrName>style.visibility</p:attrName>
                                        </p:attrNameLst>
                                      </p:cBhvr>
                                      <p:to>
                                        <p:strVal val="visible"/>
                                      </p:to>
                                    </p:set>
                                    <p:animEffect transition="in" filter="wipe(left)">
                                      <p:cBhvr>
                                        <p:cTn id="18" dur="500"/>
                                        <p:tgtEl>
                                          <p:spTgt spid="3145741"/>
                                        </p:tgtEl>
                                      </p:cBhvr>
                                    </p:animEffect>
                                  </p:childTnLst>
                                </p:cTn>
                              </p:par>
                            </p:childTnLst>
                          </p:cTn>
                        </p:par>
                        <p:par>
                          <p:cTn id="19" fill="hold">
                            <p:stCondLst>
                              <p:cond delay="1500"/>
                            </p:stCondLst>
                            <p:childTnLst>
                              <p:par>
                                <p:cTn id="20" presetID="29" presetClass="entr" presetSubtype="0" fill="hold" nodeType="afterEffect">
                                  <p:stCondLst>
                                    <p:cond delay="0"/>
                                  </p:stCondLst>
                                  <p:childTnLst>
                                    <p:set>
                                      <p:cBhvr>
                                        <p:cTn id="21" dur="1" fill="hold">
                                          <p:stCondLst>
                                            <p:cond delay="0"/>
                                          </p:stCondLst>
                                        </p:cTn>
                                        <p:tgtEl>
                                          <p:spTgt spid="205"/>
                                        </p:tgtEl>
                                        <p:attrNameLst>
                                          <p:attrName>style.visibility</p:attrName>
                                        </p:attrNameLst>
                                      </p:cBhvr>
                                      <p:to>
                                        <p:strVal val="visible"/>
                                      </p:to>
                                    </p:set>
                                    <p:anim calcmode="lin" valueType="num">
                                      <p:cBhvr>
                                        <p:cTn id="22" dur="1000" fill="hold"/>
                                        <p:tgtEl>
                                          <p:spTgt spid="205"/>
                                        </p:tgtEl>
                                        <p:attrNameLst>
                                          <p:attrName>ppt_x</p:attrName>
                                        </p:attrNameLst>
                                      </p:cBhvr>
                                      <p:tavLst>
                                        <p:tav tm="0">
                                          <p:val>
                                            <p:strVal val="#ppt_x-.2"/>
                                          </p:val>
                                        </p:tav>
                                        <p:tav tm="100000">
                                          <p:val>
                                            <p:strVal val="#ppt_x"/>
                                          </p:val>
                                        </p:tav>
                                      </p:tavLst>
                                    </p:anim>
                                    <p:anim calcmode="lin" valueType="num">
                                      <p:cBhvr>
                                        <p:cTn id="23" dur="1000" fill="hold"/>
                                        <p:tgtEl>
                                          <p:spTgt spid="205"/>
                                        </p:tgtEl>
                                        <p:attrNameLst>
                                          <p:attrName>ppt_y</p:attrName>
                                        </p:attrNameLst>
                                      </p:cBhvr>
                                      <p:tavLst>
                                        <p:tav tm="0">
                                          <p:val>
                                            <p:strVal val="#ppt_y"/>
                                          </p:val>
                                        </p:tav>
                                        <p:tav tm="100000">
                                          <p:val>
                                            <p:strVal val="#ppt_y"/>
                                          </p:val>
                                        </p:tav>
                                      </p:tavLst>
                                    </p:anim>
                                    <p:animEffect transition="in" filter="wipe(right)" prLst="gradientSize: 0.1">
                                      <p:cBhvr>
                                        <p:cTn id="24" dur="1000"/>
                                        <p:tgtEl>
                                          <p:spTgt spid="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45738" name="直接连接符 11"/>
          <p:cNvCxnSpPr/>
          <p:nvPr/>
        </p:nvCxnSpPr>
        <p:spPr>
          <a:xfrm>
            <a:off x="2571750" y="5822950"/>
            <a:ext cx="8357870" cy="13970"/>
          </a:xfrm>
          <a:prstGeom prst="line">
            <a:avLst/>
          </a:prstGeom>
          <a:ln w="38100">
            <a:solidFill>
              <a:srgbClr val="C00000"/>
            </a:solidFill>
            <a:prstDash val="dash"/>
          </a:ln>
        </p:spPr>
        <p:style>
          <a:lnRef idx="1">
            <a:schemeClr val="accent1"/>
          </a:lnRef>
          <a:fillRef idx="0">
            <a:schemeClr val="accent1"/>
          </a:fillRef>
          <a:effectRef idx="0">
            <a:schemeClr val="accent1"/>
          </a:effectRef>
          <a:fontRef idx="minor">
            <a:schemeClr val="tx1"/>
          </a:fontRef>
        </p:style>
      </p:cxnSp>
      <p:grpSp>
        <p:nvGrpSpPr>
          <p:cNvPr id="197" name="Group 1"/>
          <p:cNvGrpSpPr/>
          <p:nvPr/>
        </p:nvGrpSpPr>
        <p:grpSpPr>
          <a:xfrm>
            <a:off x="2626360" y="1280165"/>
            <a:ext cx="8106410" cy="5022856"/>
            <a:chOff x="7184305" y="2470371"/>
            <a:chExt cx="6919852" cy="730535"/>
          </a:xfrm>
        </p:grpSpPr>
        <p:sp>
          <p:nvSpPr>
            <p:cNvPr id="1048880" name="Rectangle 9"/>
            <p:cNvSpPr/>
            <p:nvPr/>
          </p:nvSpPr>
          <p:spPr>
            <a:xfrm>
              <a:off x="7184305" y="2470371"/>
              <a:ext cx="6919852" cy="372378"/>
            </a:xfrm>
            <a:prstGeom prst="rect">
              <a:avLst/>
            </a:prstGeom>
          </p:spPr>
          <p:txBody>
            <a:bodyPr wrap="none" lIns="109710" tIns="54855" rIns="109710" bIns="54855"/>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zh-CN" sz="3600" dirty="0">
                  <a:solidFill>
                    <a:srgbClr val="C00000"/>
                  </a:solidFill>
                  <a:latin typeface="思源黑体 CN Bold" panose="020B0800000000000000" pitchFamily="34" charset="-122"/>
                  <a:ea typeface="思源黑体 CN Bold" panose="020B0800000000000000" pitchFamily="34" charset="-122"/>
                </a:rPr>
                <a:t>中小学校、幼儿园应当按照国家规定</a:t>
              </a:r>
            </a:p>
            <a:p>
              <a:pPr algn="l"/>
              <a:r>
                <a:rPr lang="zh-CN" altLang="zh-CN" sz="3600" dirty="0">
                  <a:solidFill>
                    <a:srgbClr val="C00000"/>
                  </a:solidFill>
                  <a:latin typeface="思源黑体 CN Bold" panose="020B0800000000000000" pitchFamily="34" charset="-122"/>
                  <a:ea typeface="思源黑体 CN Bold" panose="020B0800000000000000" pitchFamily="34" charset="-122"/>
                </a:rPr>
                <a:t>配置消防设施器材，定期维护保养检</a:t>
              </a:r>
            </a:p>
            <a:p>
              <a:pPr algn="l"/>
              <a:r>
                <a:rPr lang="zh-CN" altLang="zh-CN" sz="3600" dirty="0">
                  <a:solidFill>
                    <a:srgbClr val="C00000"/>
                  </a:solidFill>
                  <a:latin typeface="思源黑体 CN Bold" panose="020B0800000000000000" pitchFamily="34" charset="-122"/>
                  <a:ea typeface="思源黑体 CN Bold" panose="020B0800000000000000" pitchFamily="34" charset="-122"/>
                </a:rPr>
                <a:t>测，确保完整好用。</a:t>
              </a:r>
            </a:p>
          </p:txBody>
        </p:sp>
        <p:sp>
          <p:nvSpPr>
            <p:cNvPr id="1048881" name="TextBox 10"/>
            <p:cNvSpPr txBox="1"/>
            <p:nvPr/>
          </p:nvSpPr>
          <p:spPr>
            <a:xfrm>
              <a:off x="7184305" y="2797311"/>
              <a:ext cx="6918767" cy="403595"/>
            </a:xfrm>
            <a:prstGeom prst="rect">
              <a:avLst/>
            </a:prstGeom>
            <a:noFill/>
          </p:spPr>
          <p:txBody>
            <a:bodyPr wrap="square" lIns="109710" tIns="54855" rIns="109710" bIns="54855">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70000"/>
                </a:lnSpc>
              </a:pPr>
              <a:r>
                <a:rPr lang="zh-CN" altLang="en-US" sz="2000" dirty="0">
                  <a:latin typeface="微软雅黑" panose="020B0503020204020204" charset="-122"/>
                  <a:ea typeface="微软雅黑" panose="020B0503020204020204" charset="-122"/>
                  <a:sym typeface="+mn-ea"/>
                </a:rPr>
                <a:t>学生宿舍或午休室必须安装火灾自动报警系统或者具有联网功能的独立式火灾探测报警器。</a:t>
              </a:r>
              <a:r>
                <a:rPr lang="zh-CN" altLang="en-US" sz="2000" b="1" dirty="0">
                  <a:latin typeface="微软雅黑" panose="020B0503020204020204" charset="-122"/>
                  <a:ea typeface="微软雅黑" panose="020B0503020204020204" charset="-122"/>
                  <a:sym typeface="+mn-ea"/>
                </a:rPr>
                <a:t>消防控制室值班人员应当取得中级消防设施操作员证书，并实行24小时双人值守。</a:t>
              </a:r>
            </a:p>
          </p:txBody>
        </p:sp>
      </p:grpSp>
      <p:grpSp>
        <p:nvGrpSpPr>
          <p:cNvPr id="198" name="组合 4"/>
          <p:cNvGrpSpPr/>
          <p:nvPr/>
        </p:nvGrpSpPr>
        <p:grpSpPr>
          <a:xfrm>
            <a:off x="1106805" y="1280160"/>
            <a:ext cx="1108710" cy="4710430"/>
            <a:chOff x="2489" y="3911"/>
            <a:chExt cx="973" cy="5472"/>
          </a:xfrm>
        </p:grpSpPr>
        <p:sp>
          <p:nvSpPr>
            <p:cNvPr id="1048882" name="圆柱形 6"/>
            <p:cNvSpPr/>
            <p:nvPr/>
          </p:nvSpPr>
          <p:spPr>
            <a:xfrm>
              <a:off x="2489" y="3911"/>
              <a:ext cx="973" cy="5472"/>
            </a:xfrm>
            <a:prstGeom prst="can">
              <a:avLst>
                <a:gd name="adj" fmla="val 2959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83" name="文本框 8"/>
            <p:cNvSpPr txBox="1"/>
            <p:nvPr/>
          </p:nvSpPr>
          <p:spPr>
            <a:xfrm>
              <a:off x="2543" y="5863"/>
              <a:ext cx="859" cy="1536"/>
            </a:xfrm>
            <a:prstGeom prst="rect">
              <a:avLst/>
            </a:prstGeom>
            <a:noFill/>
          </p:spPr>
          <p:txBody>
            <a:bodyPr wrap="square" rtlCol="0" anchor="t">
              <a:spAutoFit/>
            </a:bodyPr>
            <a:lstStyle/>
            <a:p>
              <a:pPr algn="ctr"/>
              <a:r>
                <a:rPr lang="en-US" altLang="zh-CN" sz="8000" dirty="0">
                  <a:solidFill>
                    <a:schemeClr val="bg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Wingdings" panose="05000000000000000000" charset="0"/>
                </a:rPr>
                <a:t>7</a:t>
              </a:r>
              <a:endParaRPr lang="zh-CN" altLang="en-US" sz="8000" dirty="0">
                <a:solidFill>
                  <a:schemeClr val="bg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Wingdings" panose="05000000000000000000" charset="0"/>
              </a:endParaRPr>
            </a:p>
          </p:txBody>
        </p:sp>
        <p:sp>
          <p:nvSpPr>
            <p:cNvPr id="1048884" name="Freeform: Shape 16"/>
            <p:cNvSpPr/>
            <p:nvPr/>
          </p:nvSpPr>
          <p:spPr bwMode="auto">
            <a:xfrm>
              <a:off x="2677" y="7400"/>
              <a:ext cx="562" cy="565"/>
            </a:xfrm>
            <a:custGeom>
              <a:avLst/>
              <a:gdLst>
                <a:gd name="connsiteX0" fmla="*/ 225425 w 323850"/>
                <a:gd name="connsiteY0" fmla="*/ 217487 h 325438"/>
                <a:gd name="connsiteX1" fmla="*/ 196850 w 323850"/>
                <a:gd name="connsiteY1" fmla="*/ 238125 h 325438"/>
                <a:gd name="connsiteX2" fmla="*/ 234950 w 323850"/>
                <a:gd name="connsiteY2" fmla="*/ 238125 h 325438"/>
                <a:gd name="connsiteX3" fmla="*/ 120472 w 323850"/>
                <a:gd name="connsiteY3" fmla="*/ 149225 h 325438"/>
                <a:gd name="connsiteX4" fmla="*/ 148971 w 323850"/>
                <a:gd name="connsiteY4" fmla="*/ 214009 h 325438"/>
                <a:gd name="connsiteX5" fmla="*/ 151562 w 323850"/>
                <a:gd name="connsiteY5" fmla="*/ 181617 h 325438"/>
                <a:gd name="connsiteX6" fmla="*/ 154152 w 323850"/>
                <a:gd name="connsiteY6" fmla="*/ 180322 h 325438"/>
                <a:gd name="connsiteX7" fmla="*/ 169698 w 323850"/>
                <a:gd name="connsiteY7" fmla="*/ 180322 h 325438"/>
                <a:gd name="connsiteX8" fmla="*/ 172288 w 323850"/>
                <a:gd name="connsiteY8" fmla="*/ 181617 h 325438"/>
                <a:gd name="connsiteX9" fmla="*/ 176175 w 323850"/>
                <a:gd name="connsiteY9" fmla="*/ 212714 h 325438"/>
                <a:gd name="connsiteX10" fmla="*/ 203378 w 323850"/>
                <a:gd name="connsiteY10" fmla="*/ 149225 h 325438"/>
                <a:gd name="connsiteX11" fmla="*/ 260376 w 323850"/>
                <a:gd name="connsiteY11" fmla="*/ 156999 h 325438"/>
                <a:gd name="connsiteX12" fmla="*/ 292761 w 323850"/>
                <a:gd name="connsiteY12" fmla="*/ 188096 h 325438"/>
                <a:gd name="connsiteX13" fmla="*/ 323850 w 323850"/>
                <a:gd name="connsiteY13" fmla="*/ 325438 h 325438"/>
                <a:gd name="connsiteX14" fmla="*/ 269443 w 323850"/>
                <a:gd name="connsiteY14" fmla="*/ 325438 h 325438"/>
                <a:gd name="connsiteX15" fmla="*/ 252603 w 323850"/>
                <a:gd name="connsiteY15" fmla="*/ 251584 h 325438"/>
                <a:gd name="connsiteX16" fmla="*/ 247422 w 323850"/>
                <a:gd name="connsiteY16" fmla="*/ 325438 h 325438"/>
                <a:gd name="connsiteX17" fmla="*/ 76428 w 323850"/>
                <a:gd name="connsiteY17" fmla="*/ 325438 h 325438"/>
                <a:gd name="connsiteX18" fmla="*/ 71247 w 323850"/>
                <a:gd name="connsiteY18" fmla="*/ 251584 h 325438"/>
                <a:gd name="connsiteX19" fmla="*/ 54407 w 323850"/>
                <a:gd name="connsiteY19" fmla="*/ 325438 h 325438"/>
                <a:gd name="connsiteX20" fmla="*/ 0 w 323850"/>
                <a:gd name="connsiteY20" fmla="*/ 325438 h 325438"/>
                <a:gd name="connsiteX21" fmla="*/ 31089 w 323850"/>
                <a:gd name="connsiteY21" fmla="*/ 188096 h 325438"/>
                <a:gd name="connsiteX22" fmla="*/ 63474 w 323850"/>
                <a:gd name="connsiteY22" fmla="*/ 156999 h 325438"/>
                <a:gd name="connsiteX23" fmla="*/ 120472 w 323850"/>
                <a:gd name="connsiteY23" fmla="*/ 149225 h 325438"/>
                <a:gd name="connsiteX24" fmla="*/ 161132 w 323850"/>
                <a:gd name="connsiteY24" fmla="*/ 144462 h 325438"/>
                <a:gd name="connsiteX25" fmla="*/ 180976 w 323850"/>
                <a:gd name="connsiteY25" fmla="*/ 152173 h 325438"/>
                <a:gd name="connsiteX26" fmla="*/ 173039 w 323850"/>
                <a:gd name="connsiteY26" fmla="*/ 167595 h 325438"/>
                <a:gd name="connsiteX27" fmla="*/ 161132 w 323850"/>
                <a:gd name="connsiteY27" fmla="*/ 171450 h 325438"/>
                <a:gd name="connsiteX28" fmla="*/ 149225 w 323850"/>
                <a:gd name="connsiteY28" fmla="*/ 167595 h 325438"/>
                <a:gd name="connsiteX29" fmla="*/ 141288 w 323850"/>
                <a:gd name="connsiteY29" fmla="*/ 152173 h 325438"/>
                <a:gd name="connsiteX30" fmla="*/ 161132 w 323850"/>
                <a:gd name="connsiteY30" fmla="*/ 144462 h 325438"/>
                <a:gd name="connsiteX31" fmla="*/ 163314 w 323850"/>
                <a:gd name="connsiteY31" fmla="*/ 14287 h 325438"/>
                <a:gd name="connsiteX32" fmla="*/ 155575 w 323850"/>
                <a:gd name="connsiteY32" fmla="*/ 22080 h 325438"/>
                <a:gd name="connsiteX33" fmla="*/ 155575 w 323850"/>
                <a:gd name="connsiteY33" fmla="*/ 58449 h 325438"/>
                <a:gd name="connsiteX34" fmla="*/ 167184 w 323850"/>
                <a:gd name="connsiteY34" fmla="*/ 71437 h 325438"/>
                <a:gd name="connsiteX35" fmla="*/ 189111 w 323850"/>
                <a:gd name="connsiteY35" fmla="*/ 71437 h 325438"/>
                <a:gd name="connsiteX36" fmla="*/ 196850 w 323850"/>
                <a:gd name="connsiteY36" fmla="*/ 63644 h 325438"/>
                <a:gd name="connsiteX37" fmla="*/ 189111 w 323850"/>
                <a:gd name="connsiteY37" fmla="*/ 57150 h 325438"/>
                <a:gd name="connsiteX38" fmla="*/ 169764 w 323850"/>
                <a:gd name="connsiteY38" fmla="*/ 57150 h 325438"/>
                <a:gd name="connsiteX39" fmla="*/ 169764 w 323850"/>
                <a:gd name="connsiteY39" fmla="*/ 22080 h 325438"/>
                <a:gd name="connsiteX40" fmla="*/ 163314 w 323850"/>
                <a:gd name="connsiteY40" fmla="*/ 14287 h 325438"/>
                <a:gd name="connsiteX41" fmla="*/ 161925 w 323850"/>
                <a:gd name="connsiteY41" fmla="*/ 0 h 325438"/>
                <a:gd name="connsiteX42" fmla="*/ 225425 w 323850"/>
                <a:gd name="connsiteY42" fmla="*/ 63500 h 325438"/>
                <a:gd name="connsiteX43" fmla="*/ 161925 w 323850"/>
                <a:gd name="connsiteY43" fmla="*/ 127000 h 325438"/>
                <a:gd name="connsiteX44" fmla="*/ 98425 w 323850"/>
                <a:gd name="connsiteY44" fmla="*/ 63500 h 325438"/>
                <a:gd name="connsiteX45" fmla="*/ 161925 w 323850"/>
                <a:gd name="connsiteY45" fmla="*/ 0 h 32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3850" h="325438">
                  <a:moveTo>
                    <a:pt x="225425" y="217487"/>
                  </a:moveTo>
                  <a:lnTo>
                    <a:pt x="196850" y="238125"/>
                  </a:lnTo>
                  <a:lnTo>
                    <a:pt x="234950" y="238125"/>
                  </a:lnTo>
                  <a:close/>
                  <a:moveTo>
                    <a:pt x="120472" y="149225"/>
                  </a:moveTo>
                  <a:cubicBezTo>
                    <a:pt x="148971" y="214009"/>
                    <a:pt x="148971" y="214009"/>
                    <a:pt x="148971" y="214009"/>
                  </a:cubicBezTo>
                  <a:cubicBezTo>
                    <a:pt x="151562" y="181617"/>
                    <a:pt x="151562" y="181617"/>
                    <a:pt x="151562" y="181617"/>
                  </a:cubicBezTo>
                  <a:cubicBezTo>
                    <a:pt x="151562" y="180322"/>
                    <a:pt x="152857" y="180322"/>
                    <a:pt x="154152" y="180322"/>
                  </a:cubicBezTo>
                  <a:cubicBezTo>
                    <a:pt x="169698" y="180322"/>
                    <a:pt x="169698" y="180322"/>
                    <a:pt x="169698" y="180322"/>
                  </a:cubicBezTo>
                  <a:cubicBezTo>
                    <a:pt x="170993" y="180322"/>
                    <a:pt x="172288" y="180322"/>
                    <a:pt x="172288" y="181617"/>
                  </a:cubicBezTo>
                  <a:cubicBezTo>
                    <a:pt x="176175" y="212714"/>
                    <a:pt x="176175" y="212714"/>
                    <a:pt x="176175" y="212714"/>
                  </a:cubicBezTo>
                  <a:cubicBezTo>
                    <a:pt x="203378" y="149225"/>
                    <a:pt x="203378" y="149225"/>
                    <a:pt x="203378" y="149225"/>
                  </a:cubicBezTo>
                  <a:cubicBezTo>
                    <a:pt x="260376" y="156999"/>
                    <a:pt x="260376" y="156999"/>
                    <a:pt x="260376" y="156999"/>
                  </a:cubicBezTo>
                  <a:cubicBezTo>
                    <a:pt x="277216" y="159591"/>
                    <a:pt x="290170" y="171252"/>
                    <a:pt x="292761" y="188096"/>
                  </a:cubicBezTo>
                  <a:lnTo>
                    <a:pt x="323850" y="325438"/>
                  </a:lnTo>
                  <a:cubicBezTo>
                    <a:pt x="269443" y="325438"/>
                    <a:pt x="269443" y="325438"/>
                    <a:pt x="269443" y="325438"/>
                  </a:cubicBezTo>
                  <a:cubicBezTo>
                    <a:pt x="252603" y="251584"/>
                    <a:pt x="252603" y="251584"/>
                    <a:pt x="252603" y="251584"/>
                  </a:cubicBezTo>
                  <a:cubicBezTo>
                    <a:pt x="247422" y="325438"/>
                    <a:pt x="247422" y="325438"/>
                    <a:pt x="247422" y="325438"/>
                  </a:cubicBezTo>
                  <a:cubicBezTo>
                    <a:pt x="76428" y="325438"/>
                    <a:pt x="76428" y="325438"/>
                    <a:pt x="76428" y="325438"/>
                  </a:cubicBezTo>
                  <a:cubicBezTo>
                    <a:pt x="71247" y="251584"/>
                    <a:pt x="71247" y="251584"/>
                    <a:pt x="71247" y="251584"/>
                  </a:cubicBezTo>
                  <a:cubicBezTo>
                    <a:pt x="54407" y="325438"/>
                    <a:pt x="54407" y="325438"/>
                    <a:pt x="54407" y="325438"/>
                  </a:cubicBezTo>
                  <a:cubicBezTo>
                    <a:pt x="0" y="325438"/>
                    <a:pt x="0" y="325438"/>
                    <a:pt x="0" y="325438"/>
                  </a:cubicBezTo>
                  <a:cubicBezTo>
                    <a:pt x="31089" y="188096"/>
                    <a:pt x="31089" y="188096"/>
                    <a:pt x="31089" y="188096"/>
                  </a:cubicBezTo>
                  <a:cubicBezTo>
                    <a:pt x="33680" y="171252"/>
                    <a:pt x="46634" y="159591"/>
                    <a:pt x="63474" y="156999"/>
                  </a:cubicBezTo>
                  <a:cubicBezTo>
                    <a:pt x="120472" y="149225"/>
                    <a:pt x="120472" y="149225"/>
                    <a:pt x="120472" y="149225"/>
                  </a:cubicBezTo>
                  <a:close/>
                  <a:moveTo>
                    <a:pt x="161132" y="144462"/>
                  </a:moveTo>
                  <a:cubicBezTo>
                    <a:pt x="169070" y="144462"/>
                    <a:pt x="180976" y="144462"/>
                    <a:pt x="180976" y="152173"/>
                  </a:cubicBezTo>
                  <a:cubicBezTo>
                    <a:pt x="180976" y="157314"/>
                    <a:pt x="175685" y="165025"/>
                    <a:pt x="173039" y="167595"/>
                  </a:cubicBezTo>
                  <a:cubicBezTo>
                    <a:pt x="170393" y="171450"/>
                    <a:pt x="165101" y="171450"/>
                    <a:pt x="161132" y="171450"/>
                  </a:cubicBezTo>
                  <a:cubicBezTo>
                    <a:pt x="157163" y="171450"/>
                    <a:pt x="151871" y="171450"/>
                    <a:pt x="149225" y="167595"/>
                  </a:cubicBezTo>
                  <a:cubicBezTo>
                    <a:pt x="146579" y="165025"/>
                    <a:pt x="141288" y="157314"/>
                    <a:pt x="141288" y="152173"/>
                  </a:cubicBezTo>
                  <a:cubicBezTo>
                    <a:pt x="141288" y="144462"/>
                    <a:pt x="153194" y="144462"/>
                    <a:pt x="161132" y="144462"/>
                  </a:cubicBezTo>
                  <a:close/>
                  <a:moveTo>
                    <a:pt x="163314" y="14287"/>
                  </a:moveTo>
                  <a:cubicBezTo>
                    <a:pt x="158155" y="14287"/>
                    <a:pt x="155575" y="18184"/>
                    <a:pt x="155575" y="22080"/>
                  </a:cubicBezTo>
                  <a:cubicBezTo>
                    <a:pt x="155575" y="22080"/>
                    <a:pt x="155575" y="22080"/>
                    <a:pt x="155575" y="58449"/>
                  </a:cubicBezTo>
                  <a:cubicBezTo>
                    <a:pt x="155575" y="66242"/>
                    <a:pt x="160735" y="71437"/>
                    <a:pt x="167184" y="71437"/>
                  </a:cubicBezTo>
                  <a:cubicBezTo>
                    <a:pt x="167184" y="71437"/>
                    <a:pt x="167184" y="71437"/>
                    <a:pt x="189111" y="71437"/>
                  </a:cubicBezTo>
                  <a:cubicBezTo>
                    <a:pt x="194271" y="71437"/>
                    <a:pt x="196850" y="67541"/>
                    <a:pt x="196850" y="63644"/>
                  </a:cubicBezTo>
                  <a:cubicBezTo>
                    <a:pt x="196850" y="59747"/>
                    <a:pt x="194271" y="57150"/>
                    <a:pt x="189111" y="57150"/>
                  </a:cubicBezTo>
                  <a:cubicBezTo>
                    <a:pt x="189111" y="57150"/>
                    <a:pt x="189111" y="57150"/>
                    <a:pt x="169764" y="57150"/>
                  </a:cubicBezTo>
                  <a:cubicBezTo>
                    <a:pt x="169764" y="57150"/>
                    <a:pt x="169764" y="57150"/>
                    <a:pt x="169764" y="22080"/>
                  </a:cubicBezTo>
                  <a:cubicBezTo>
                    <a:pt x="169764" y="18184"/>
                    <a:pt x="167184" y="14287"/>
                    <a:pt x="163314" y="14287"/>
                  </a:cubicBezTo>
                  <a:close/>
                  <a:moveTo>
                    <a:pt x="161925" y="0"/>
                  </a:moveTo>
                  <a:cubicBezTo>
                    <a:pt x="196995" y="0"/>
                    <a:pt x="225425" y="28430"/>
                    <a:pt x="225425" y="63500"/>
                  </a:cubicBezTo>
                  <a:cubicBezTo>
                    <a:pt x="225425" y="98570"/>
                    <a:pt x="196995" y="127000"/>
                    <a:pt x="161925" y="127000"/>
                  </a:cubicBezTo>
                  <a:cubicBezTo>
                    <a:pt x="126855" y="127000"/>
                    <a:pt x="98425" y="98570"/>
                    <a:pt x="98425" y="63500"/>
                  </a:cubicBezTo>
                  <a:cubicBezTo>
                    <a:pt x="98425" y="28430"/>
                    <a:pt x="126855" y="0"/>
                    <a:pt x="161925" y="0"/>
                  </a:cubicBezTo>
                  <a:close/>
                </a:path>
              </a:pathLst>
            </a:custGeom>
            <a:solidFill>
              <a:schemeClr val="bg1"/>
            </a:solidFill>
            <a:ln>
              <a:noFill/>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a:solidFill>
                  <a:schemeClr val="tx1"/>
                </a:solidFill>
                <a:latin typeface="微软雅黑" panose="020B0503020204020204" charset="-122"/>
                <a:ea typeface="微软雅黑" panose="020B0503020204020204" charset="-122"/>
              </a:endParaRPr>
            </a:p>
          </p:txBody>
        </p:sp>
      </p:grpSp>
      <p:sp>
        <p:nvSpPr>
          <p:cNvPr id="1048885" name="Freeform: Shape 16"/>
          <p:cNvSpPr/>
          <p:nvPr/>
        </p:nvSpPr>
        <p:spPr bwMode="auto">
          <a:xfrm>
            <a:off x="3887476" y="5836901"/>
            <a:ext cx="356870" cy="358775"/>
          </a:xfrm>
          <a:custGeom>
            <a:avLst/>
            <a:gdLst>
              <a:gd name="connsiteX0" fmla="*/ 225425 w 323850"/>
              <a:gd name="connsiteY0" fmla="*/ 217487 h 325438"/>
              <a:gd name="connsiteX1" fmla="*/ 196850 w 323850"/>
              <a:gd name="connsiteY1" fmla="*/ 238125 h 325438"/>
              <a:gd name="connsiteX2" fmla="*/ 234950 w 323850"/>
              <a:gd name="connsiteY2" fmla="*/ 238125 h 325438"/>
              <a:gd name="connsiteX3" fmla="*/ 120472 w 323850"/>
              <a:gd name="connsiteY3" fmla="*/ 149225 h 325438"/>
              <a:gd name="connsiteX4" fmla="*/ 148971 w 323850"/>
              <a:gd name="connsiteY4" fmla="*/ 214009 h 325438"/>
              <a:gd name="connsiteX5" fmla="*/ 151562 w 323850"/>
              <a:gd name="connsiteY5" fmla="*/ 181617 h 325438"/>
              <a:gd name="connsiteX6" fmla="*/ 154152 w 323850"/>
              <a:gd name="connsiteY6" fmla="*/ 180322 h 325438"/>
              <a:gd name="connsiteX7" fmla="*/ 169698 w 323850"/>
              <a:gd name="connsiteY7" fmla="*/ 180322 h 325438"/>
              <a:gd name="connsiteX8" fmla="*/ 172288 w 323850"/>
              <a:gd name="connsiteY8" fmla="*/ 181617 h 325438"/>
              <a:gd name="connsiteX9" fmla="*/ 176175 w 323850"/>
              <a:gd name="connsiteY9" fmla="*/ 212714 h 325438"/>
              <a:gd name="connsiteX10" fmla="*/ 203378 w 323850"/>
              <a:gd name="connsiteY10" fmla="*/ 149225 h 325438"/>
              <a:gd name="connsiteX11" fmla="*/ 260376 w 323850"/>
              <a:gd name="connsiteY11" fmla="*/ 156999 h 325438"/>
              <a:gd name="connsiteX12" fmla="*/ 292761 w 323850"/>
              <a:gd name="connsiteY12" fmla="*/ 188096 h 325438"/>
              <a:gd name="connsiteX13" fmla="*/ 323850 w 323850"/>
              <a:gd name="connsiteY13" fmla="*/ 325438 h 325438"/>
              <a:gd name="connsiteX14" fmla="*/ 269443 w 323850"/>
              <a:gd name="connsiteY14" fmla="*/ 325438 h 325438"/>
              <a:gd name="connsiteX15" fmla="*/ 252603 w 323850"/>
              <a:gd name="connsiteY15" fmla="*/ 251584 h 325438"/>
              <a:gd name="connsiteX16" fmla="*/ 247422 w 323850"/>
              <a:gd name="connsiteY16" fmla="*/ 325438 h 325438"/>
              <a:gd name="connsiteX17" fmla="*/ 76428 w 323850"/>
              <a:gd name="connsiteY17" fmla="*/ 325438 h 325438"/>
              <a:gd name="connsiteX18" fmla="*/ 71247 w 323850"/>
              <a:gd name="connsiteY18" fmla="*/ 251584 h 325438"/>
              <a:gd name="connsiteX19" fmla="*/ 54407 w 323850"/>
              <a:gd name="connsiteY19" fmla="*/ 325438 h 325438"/>
              <a:gd name="connsiteX20" fmla="*/ 0 w 323850"/>
              <a:gd name="connsiteY20" fmla="*/ 325438 h 325438"/>
              <a:gd name="connsiteX21" fmla="*/ 31089 w 323850"/>
              <a:gd name="connsiteY21" fmla="*/ 188096 h 325438"/>
              <a:gd name="connsiteX22" fmla="*/ 63474 w 323850"/>
              <a:gd name="connsiteY22" fmla="*/ 156999 h 325438"/>
              <a:gd name="connsiteX23" fmla="*/ 120472 w 323850"/>
              <a:gd name="connsiteY23" fmla="*/ 149225 h 325438"/>
              <a:gd name="connsiteX24" fmla="*/ 161132 w 323850"/>
              <a:gd name="connsiteY24" fmla="*/ 144462 h 325438"/>
              <a:gd name="connsiteX25" fmla="*/ 180976 w 323850"/>
              <a:gd name="connsiteY25" fmla="*/ 152173 h 325438"/>
              <a:gd name="connsiteX26" fmla="*/ 173039 w 323850"/>
              <a:gd name="connsiteY26" fmla="*/ 167595 h 325438"/>
              <a:gd name="connsiteX27" fmla="*/ 161132 w 323850"/>
              <a:gd name="connsiteY27" fmla="*/ 171450 h 325438"/>
              <a:gd name="connsiteX28" fmla="*/ 149225 w 323850"/>
              <a:gd name="connsiteY28" fmla="*/ 167595 h 325438"/>
              <a:gd name="connsiteX29" fmla="*/ 141288 w 323850"/>
              <a:gd name="connsiteY29" fmla="*/ 152173 h 325438"/>
              <a:gd name="connsiteX30" fmla="*/ 161132 w 323850"/>
              <a:gd name="connsiteY30" fmla="*/ 144462 h 325438"/>
              <a:gd name="connsiteX31" fmla="*/ 163314 w 323850"/>
              <a:gd name="connsiteY31" fmla="*/ 14287 h 325438"/>
              <a:gd name="connsiteX32" fmla="*/ 155575 w 323850"/>
              <a:gd name="connsiteY32" fmla="*/ 22080 h 325438"/>
              <a:gd name="connsiteX33" fmla="*/ 155575 w 323850"/>
              <a:gd name="connsiteY33" fmla="*/ 58449 h 325438"/>
              <a:gd name="connsiteX34" fmla="*/ 167184 w 323850"/>
              <a:gd name="connsiteY34" fmla="*/ 71437 h 325438"/>
              <a:gd name="connsiteX35" fmla="*/ 189111 w 323850"/>
              <a:gd name="connsiteY35" fmla="*/ 71437 h 325438"/>
              <a:gd name="connsiteX36" fmla="*/ 196850 w 323850"/>
              <a:gd name="connsiteY36" fmla="*/ 63644 h 325438"/>
              <a:gd name="connsiteX37" fmla="*/ 189111 w 323850"/>
              <a:gd name="connsiteY37" fmla="*/ 57150 h 325438"/>
              <a:gd name="connsiteX38" fmla="*/ 169764 w 323850"/>
              <a:gd name="connsiteY38" fmla="*/ 57150 h 325438"/>
              <a:gd name="connsiteX39" fmla="*/ 169764 w 323850"/>
              <a:gd name="connsiteY39" fmla="*/ 22080 h 325438"/>
              <a:gd name="connsiteX40" fmla="*/ 163314 w 323850"/>
              <a:gd name="connsiteY40" fmla="*/ 14287 h 325438"/>
              <a:gd name="connsiteX41" fmla="*/ 161925 w 323850"/>
              <a:gd name="connsiteY41" fmla="*/ 0 h 325438"/>
              <a:gd name="connsiteX42" fmla="*/ 225425 w 323850"/>
              <a:gd name="connsiteY42" fmla="*/ 63500 h 325438"/>
              <a:gd name="connsiteX43" fmla="*/ 161925 w 323850"/>
              <a:gd name="connsiteY43" fmla="*/ 127000 h 325438"/>
              <a:gd name="connsiteX44" fmla="*/ 98425 w 323850"/>
              <a:gd name="connsiteY44" fmla="*/ 63500 h 325438"/>
              <a:gd name="connsiteX45" fmla="*/ 161925 w 323850"/>
              <a:gd name="connsiteY45" fmla="*/ 0 h 32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3850" h="325438">
                <a:moveTo>
                  <a:pt x="225425" y="217487"/>
                </a:moveTo>
                <a:lnTo>
                  <a:pt x="196850" y="238125"/>
                </a:lnTo>
                <a:lnTo>
                  <a:pt x="234950" y="238125"/>
                </a:lnTo>
                <a:close/>
                <a:moveTo>
                  <a:pt x="120472" y="149225"/>
                </a:moveTo>
                <a:cubicBezTo>
                  <a:pt x="148971" y="214009"/>
                  <a:pt x="148971" y="214009"/>
                  <a:pt x="148971" y="214009"/>
                </a:cubicBezTo>
                <a:cubicBezTo>
                  <a:pt x="151562" y="181617"/>
                  <a:pt x="151562" y="181617"/>
                  <a:pt x="151562" y="181617"/>
                </a:cubicBezTo>
                <a:cubicBezTo>
                  <a:pt x="151562" y="180322"/>
                  <a:pt x="152857" y="180322"/>
                  <a:pt x="154152" y="180322"/>
                </a:cubicBezTo>
                <a:cubicBezTo>
                  <a:pt x="169698" y="180322"/>
                  <a:pt x="169698" y="180322"/>
                  <a:pt x="169698" y="180322"/>
                </a:cubicBezTo>
                <a:cubicBezTo>
                  <a:pt x="170993" y="180322"/>
                  <a:pt x="172288" y="180322"/>
                  <a:pt x="172288" y="181617"/>
                </a:cubicBezTo>
                <a:cubicBezTo>
                  <a:pt x="176175" y="212714"/>
                  <a:pt x="176175" y="212714"/>
                  <a:pt x="176175" y="212714"/>
                </a:cubicBezTo>
                <a:cubicBezTo>
                  <a:pt x="203378" y="149225"/>
                  <a:pt x="203378" y="149225"/>
                  <a:pt x="203378" y="149225"/>
                </a:cubicBezTo>
                <a:cubicBezTo>
                  <a:pt x="260376" y="156999"/>
                  <a:pt x="260376" y="156999"/>
                  <a:pt x="260376" y="156999"/>
                </a:cubicBezTo>
                <a:cubicBezTo>
                  <a:pt x="277216" y="159591"/>
                  <a:pt x="290170" y="171252"/>
                  <a:pt x="292761" y="188096"/>
                </a:cubicBezTo>
                <a:lnTo>
                  <a:pt x="323850" y="325438"/>
                </a:lnTo>
                <a:cubicBezTo>
                  <a:pt x="269443" y="325438"/>
                  <a:pt x="269443" y="325438"/>
                  <a:pt x="269443" y="325438"/>
                </a:cubicBezTo>
                <a:cubicBezTo>
                  <a:pt x="252603" y="251584"/>
                  <a:pt x="252603" y="251584"/>
                  <a:pt x="252603" y="251584"/>
                </a:cubicBezTo>
                <a:cubicBezTo>
                  <a:pt x="247422" y="325438"/>
                  <a:pt x="247422" y="325438"/>
                  <a:pt x="247422" y="325438"/>
                </a:cubicBezTo>
                <a:cubicBezTo>
                  <a:pt x="76428" y="325438"/>
                  <a:pt x="76428" y="325438"/>
                  <a:pt x="76428" y="325438"/>
                </a:cubicBezTo>
                <a:cubicBezTo>
                  <a:pt x="71247" y="251584"/>
                  <a:pt x="71247" y="251584"/>
                  <a:pt x="71247" y="251584"/>
                </a:cubicBezTo>
                <a:cubicBezTo>
                  <a:pt x="54407" y="325438"/>
                  <a:pt x="54407" y="325438"/>
                  <a:pt x="54407" y="325438"/>
                </a:cubicBezTo>
                <a:cubicBezTo>
                  <a:pt x="0" y="325438"/>
                  <a:pt x="0" y="325438"/>
                  <a:pt x="0" y="325438"/>
                </a:cubicBezTo>
                <a:cubicBezTo>
                  <a:pt x="31089" y="188096"/>
                  <a:pt x="31089" y="188096"/>
                  <a:pt x="31089" y="188096"/>
                </a:cubicBezTo>
                <a:cubicBezTo>
                  <a:pt x="33680" y="171252"/>
                  <a:pt x="46634" y="159591"/>
                  <a:pt x="63474" y="156999"/>
                </a:cubicBezTo>
                <a:cubicBezTo>
                  <a:pt x="120472" y="149225"/>
                  <a:pt x="120472" y="149225"/>
                  <a:pt x="120472" y="149225"/>
                </a:cubicBezTo>
                <a:close/>
                <a:moveTo>
                  <a:pt x="161132" y="144462"/>
                </a:moveTo>
                <a:cubicBezTo>
                  <a:pt x="169070" y="144462"/>
                  <a:pt x="180976" y="144462"/>
                  <a:pt x="180976" y="152173"/>
                </a:cubicBezTo>
                <a:cubicBezTo>
                  <a:pt x="180976" y="157314"/>
                  <a:pt x="175685" y="165025"/>
                  <a:pt x="173039" y="167595"/>
                </a:cubicBezTo>
                <a:cubicBezTo>
                  <a:pt x="170393" y="171450"/>
                  <a:pt x="165101" y="171450"/>
                  <a:pt x="161132" y="171450"/>
                </a:cubicBezTo>
                <a:cubicBezTo>
                  <a:pt x="157163" y="171450"/>
                  <a:pt x="151871" y="171450"/>
                  <a:pt x="149225" y="167595"/>
                </a:cubicBezTo>
                <a:cubicBezTo>
                  <a:pt x="146579" y="165025"/>
                  <a:pt x="141288" y="157314"/>
                  <a:pt x="141288" y="152173"/>
                </a:cubicBezTo>
                <a:cubicBezTo>
                  <a:pt x="141288" y="144462"/>
                  <a:pt x="153194" y="144462"/>
                  <a:pt x="161132" y="144462"/>
                </a:cubicBezTo>
                <a:close/>
                <a:moveTo>
                  <a:pt x="163314" y="14287"/>
                </a:moveTo>
                <a:cubicBezTo>
                  <a:pt x="158155" y="14287"/>
                  <a:pt x="155575" y="18184"/>
                  <a:pt x="155575" y="22080"/>
                </a:cubicBezTo>
                <a:cubicBezTo>
                  <a:pt x="155575" y="22080"/>
                  <a:pt x="155575" y="22080"/>
                  <a:pt x="155575" y="58449"/>
                </a:cubicBezTo>
                <a:cubicBezTo>
                  <a:pt x="155575" y="66242"/>
                  <a:pt x="160735" y="71437"/>
                  <a:pt x="167184" y="71437"/>
                </a:cubicBezTo>
                <a:cubicBezTo>
                  <a:pt x="167184" y="71437"/>
                  <a:pt x="167184" y="71437"/>
                  <a:pt x="189111" y="71437"/>
                </a:cubicBezTo>
                <a:cubicBezTo>
                  <a:pt x="194271" y="71437"/>
                  <a:pt x="196850" y="67541"/>
                  <a:pt x="196850" y="63644"/>
                </a:cubicBezTo>
                <a:cubicBezTo>
                  <a:pt x="196850" y="59747"/>
                  <a:pt x="194271" y="57150"/>
                  <a:pt x="189111" y="57150"/>
                </a:cubicBezTo>
                <a:cubicBezTo>
                  <a:pt x="189111" y="57150"/>
                  <a:pt x="189111" y="57150"/>
                  <a:pt x="169764" y="57150"/>
                </a:cubicBezTo>
                <a:cubicBezTo>
                  <a:pt x="169764" y="57150"/>
                  <a:pt x="169764" y="57150"/>
                  <a:pt x="169764" y="22080"/>
                </a:cubicBezTo>
                <a:cubicBezTo>
                  <a:pt x="169764" y="18184"/>
                  <a:pt x="167184" y="14287"/>
                  <a:pt x="163314" y="14287"/>
                </a:cubicBezTo>
                <a:close/>
                <a:moveTo>
                  <a:pt x="161925" y="0"/>
                </a:moveTo>
                <a:cubicBezTo>
                  <a:pt x="196995" y="0"/>
                  <a:pt x="225425" y="28430"/>
                  <a:pt x="225425" y="63500"/>
                </a:cubicBezTo>
                <a:cubicBezTo>
                  <a:pt x="225425" y="98570"/>
                  <a:pt x="196995" y="127000"/>
                  <a:pt x="161925" y="127000"/>
                </a:cubicBezTo>
                <a:cubicBezTo>
                  <a:pt x="126855" y="127000"/>
                  <a:pt x="98425" y="98570"/>
                  <a:pt x="98425" y="63500"/>
                </a:cubicBezTo>
                <a:cubicBezTo>
                  <a:pt x="98425" y="28430"/>
                  <a:pt x="126855" y="0"/>
                  <a:pt x="161925" y="0"/>
                </a:cubicBezTo>
                <a:close/>
              </a:path>
            </a:pathLst>
          </a:custGeom>
          <a:solidFill>
            <a:schemeClr val="bg1"/>
          </a:solidFill>
          <a:ln>
            <a:noFill/>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a:solidFill>
                <a:schemeClr val="tx1"/>
              </a:solidFill>
              <a:latin typeface="微软雅黑" panose="020B0503020204020204" charset="-122"/>
              <a:ea typeface="微软雅黑" panose="020B0503020204020204" charset="-122"/>
            </a:endParaRPr>
          </a:p>
        </p:txBody>
      </p:sp>
      <p:cxnSp>
        <p:nvCxnSpPr>
          <p:cNvPr id="3145739" name="直接连接符 5"/>
          <p:cNvCxnSpPr/>
          <p:nvPr/>
        </p:nvCxnSpPr>
        <p:spPr>
          <a:xfrm>
            <a:off x="2627630" y="3141338"/>
            <a:ext cx="8357870" cy="13970"/>
          </a:xfrm>
          <a:prstGeom prst="line">
            <a:avLst/>
          </a:prstGeom>
          <a:ln w="38100">
            <a:solidFill>
              <a:srgbClr val="C00000"/>
            </a:solidFill>
            <a:prstDash val="dash"/>
          </a:ln>
        </p:spPr>
        <p:style>
          <a:lnRef idx="1">
            <a:schemeClr val="accent1"/>
          </a:lnRef>
          <a:fillRef idx="0">
            <a:schemeClr val="accent1"/>
          </a:fillRef>
          <a:effectRef idx="0">
            <a:schemeClr val="accent1"/>
          </a:effectRef>
          <a:fontRef idx="minor">
            <a:schemeClr val="tx1"/>
          </a:fontRef>
        </p:style>
      </p:cxnSp>
      <p:grpSp>
        <p:nvGrpSpPr>
          <p:cNvPr id="199" name="组合 16"/>
          <p:cNvGrpSpPr/>
          <p:nvPr/>
        </p:nvGrpSpPr>
        <p:grpSpPr>
          <a:xfrm>
            <a:off x="297180" y="184785"/>
            <a:ext cx="5139690" cy="408305"/>
            <a:chOff x="8158" y="2529"/>
            <a:chExt cx="8094" cy="643"/>
          </a:xfrm>
        </p:grpSpPr>
        <p:sp>
          <p:nvSpPr>
            <p:cNvPr id="1048886" name="矩形 17"/>
            <p:cNvSpPr/>
            <p:nvPr/>
          </p:nvSpPr>
          <p:spPr>
            <a:xfrm>
              <a:off x="8956" y="2565"/>
              <a:ext cx="5568"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87" name="文本框 3"/>
            <p:cNvSpPr txBox="1"/>
            <p:nvPr/>
          </p:nvSpPr>
          <p:spPr>
            <a:xfrm>
              <a:off x="9122" y="2529"/>
              <a:ext cx="7130"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3.7  </a:t>
              </a:r>
              <a:r>
                <a:rPr lang="zh-CN" altLang="en-US" sz="2000" b="1" dirty="0">
                  <a:solidFill>
                    <a:schemeClr val="bg1"/>
                  </a:solidFill>
                  <a:latin typeface="微软雅黑" panose="020B0503020204020204" charset="-122"/>
                  <a:ea typeface="微软雅黑" panose="020B0503020204020204" charset="-122"/>
                </a:rPr>
                <a:t>消防安全十项规定</a:t>
              </a:r>
            </a:p>
          </p:txBody>
        </p:sp>
        <p:sp>
          <p:nvSpPr>
            <p:cNvPr id="1048888" name="矩形 19"/>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98"/>
                                        </p:tgtEl>
                                        <p:attrNameLst>
                                          <p:attrName>style.visibility</p:attrName>
                                        </p:attrNameLst>
                                      </p:cBhvr>
                                      <p:to>
                                        <p:strVal val="visible"/>
                                      </p:to>
                                    </p:set>
                                    <p:animEffect transition="in" filter="wipe(down)">
                                      <p:cBhvr>
                                        <p:cTn id="7" dur="500"/>
                                        <p:tgtEl>
                                          <p:spTgt spid="19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145738"/>
                                        </p:tgtEl>
                                        <p:attrNameLst>
                                          <p:attrName>style.visibility</p:attrName>
                                        </p:attrNameLst>
                                      </p:cBhvr>
                                      <p:to>
                                        <p:strVal val="visible"/>
                                      </p:to>
                                    </p:set>
                                    <p:animEffect transition="in" filter="wipe(left)">
                                      <p:cBhvr>
                                        <p:cTn id="11" dur="500"/>
                                        <p:tgtEl>
                                          <p:spTgt spid="3145738"/>
                                        </p:tgtEl>
                                      </p:cBhvr>
                                    </p:animEffect>
                                  </p:childTnLst>
                                </p:cTn>
                              </p:par>
                              <p:par>
                                <p:cTn id="12" presetID="22" presetClass="entr" presetSubtype="8" fill="hold" nodeType="withEffect">
                                  <p:stCondLst>
                                    <p:cond delay="0"/>
                                  </p:stCondLst>
                                  <p:childTnLst>
                                    <p:set>
                                      <p:cBhvr>
                                        <p:cTn id="13" dur="1" fill="hold">
                                          <p:stCondLst>
                                            <p:cond delay="0"/>
                                          </p:stCondLst>
                                        </p:cTn>
                                        <p:tgtEl>
                                          <p:spTgt spid="197"/>
                                        </p:tgtEl>
                                        <p:attrNameLst>
                                          <p:attrName>style.visibility</p:attrName>
                                        </p:attrNameLst>
                                      </p:cBhvr>
                                      <p:to>
                                        <p:strVal val="visible"/>
                                      </p:to>
                                    </p:set>
                                    <p:animEffect transition="in" filter="wipe(left)">
                                      <p:cBhvr>
                                        <p:cTn id="14" dur="500"/>
                                        <p:tgtEl>
                                          <p:spTgt spid="19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145739"/>
                                        </p:tgtEl>
                                        <p:attrNameLst>
                                          <p:attrName>style.visibility</p:attrName>
                                        </p:attrNameLst>
                                      </p:cBhvr>
                                      <p:to>
                                        <p:strVal val="visible"/>
                                      </p:to>
                                    </p:set>
                                    <p:animEffect transition="in" filter="wipe(left)">
                                      <p:cBhvr>
                                        <p:cTn id="18" dur="500"/>
                                        <p:tgtEl>
                                          <p:spTgt spid="3145739"/>
                                        </p:tgtEl>
                                      </p:cBhvr>
                                    </p:animEffect>
                                  </p:childTnLst>
                                </p:cTn>
                              </p:par>
                            </p:childTnLst>
                          </p:cTn>
                        </p:par>
                        <p:par>
                          <p:cTn id="19" fill="hold">
                            <p:stCondLst>
                              <p:cond delay="1500"/>
                            </p:stCondLst>
                            <p:childTnLst>
                              <p:par>
                                <p:cTn id="20" presetID="29" presetClass="entr" presetSubtype="0" fill="hold" nodeType="afterEffect">
                                  <p:stCondLst>
                                    <p:cond delay="0"/>
                                  </p:stCondLst>
                                  <p:childTnLst>
                                    <p:set>
                                      <p:cBhvr>
                                        <p:cTn id="21" dur="1" fill="hold">
                                          <p:stCondLst>
                                            <p:cond delay="0"/>
                                          </p:stCondLst>
                                        </p:cTn>
                                        <p:tgtEl>
                                          <p:spTgt spid="199"/>
                                        </p:tgtEl>
                                        <p:attrNameLst>
                                          <p:attrName>style.visibility</p:attrName>
                                        </p:attrNameLst>
                                      </p:cBhvr>
                                      <p:to>
                                        <p:strVal val="visible"/>
                                      </p:to>
                                    </p:set>
                                    <p:anim calcmode="lin" valueType="num">
                                      <p:cBhvr>
                                        <p:cTn id="22" dur="1000" fill="hold"/>
                                        <p:tgtEl>
                                          <p:spTgt spid="199"/>
                                        </p:tgtEl>
                                        <p:attrNameLst>
                                          <p:attrName>ppt_x</p:attrName>
                                        </p:attrNameLst>
                                      </p:cBhvr>
                                      <p:tavLst>
                                        <p:tav tm="0">
                                          <p:val>
                                            <p:strVal val="#ppt_x-.2"/>
                                          </p:val>
                                        </p:tav>
                                        <p:tav tm="100000">
                                          <p:val>
                                            <p:strVal val="#ppt_x"/>
                                          </p:val>
                                        </p:tav>
                                      </p:tavLst>
                                    </p:anim>
                                    <p:anim calcmode="lin" valueType="num">
                                      <p:cBhvr>
                                        <p:cTn id="23" dur="1000" fill="hold"/>
                                        <p:tgtEl>
                                          <p:spTgt spid="199"/>
                                        </p:tgtEl>
                                        <p:attrNameLst>
                                          <p:attrName>ppt_y</p:attrName>
                                        </p:attrNameLst>
                                      </p:cBhvr>
                                      <p:tavLst>
                                        <p:tav tm="0">
                                          <p:val>
                                            <p:strVal val="#ppt_y"/>
                                          </p:val>
                                        </p:tav>
                                        <p:tav tm="100000">
                                          <p:val>
                                            <p:strVal val="#ppt_y"/>
                                          </p:val>
                                        </p:tav>
                                      </p:tavLst>
                                    </p:anim>
                                    <p:animEffect transition="in" filter="wipe(right)" prLst="gradientSize: 0.1">
                                      <p:cBhvr>
                                        <p:cTn id="24" dur="1000"/>
                                        <p:tgtEl>
                                          <p:spTgt spid="1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59" name="图片 14" descr="ecfaa028424df3d36b3046a659eb9d27"/>
          <p:cNvPicPr>
            <a:picLocks noChangeAspect="1"/>
          </p:cNvPicPr>
          <p:nvPr/>
        </p:nvPicPr>
        <p:blipFill>
          <a:blip r:embed="rId3"/>
          <a:stretch>
            <a:fillRect/>
          </a:stretch>
        </p:blipFill>
        <p:spPr>
          <a:xfrm>
            <a:off x="2448560" y="-16510"/>
            <a:ext cx="9734550" cy="6929120"/>
          </a:xfrm>
          <a:prstGeom prst="rect">
            <a:avLst/>
          </a:prstGeom>
        </p:spPr>
      </p:pic>
      <p:grpSp>
        <p:nvGrpSpPr>
          <p:cNvPr id="101" name="组合 10"/>
          <p:cNvGrpSpPr/>
          <p:nvPr/>
        </p:nvGrpSpPr>
        <p:grpSpPr>
          <a:xfrm>
            <a:off x="5" y="1840865"/>
            <a:ext cx="12411474" cy="2232660"/>
            <a:chOff x="6164" y="2644"/>
            <a:chExt cx="6996" cy="3516"/>
          </a:xfrm>
        </p:grpSpPr>
        <p:sp>
          <p:nvSpPr>
            <p:cNvPr id="1048697" name="矩形 4"/>
            <p:cNvSpPr/>
            <p:nvPr/>
          </p:nvSpPr>
          <p:spPr>
            <a:xfrm>
              <a:off x="6164" y="2644"/>
              <a:ext cx="6872" cy="351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698" name="文本框 17"/>
            <p:cNvSpPr txBox="1"/>
            <p:nvPr/>
          </p:nvSpPr>
          <p:spPr>
            <a:xfrm>
              <a:off x="6164" y="3598"/>
              <a:ext cx="6996" cy="1664"/>
            </a:xfrm>
            <a:prstGeom prst="rect">
              <a:avLst/>
            </a:prstGeom>
            <a:noFill/>
          </p:spPr>
          <p:txBody>
            <a:bodyPr wrap="square" rtlCol="0">
              <a:spAutoFit/>
            </a:bodyPr>
            <a:lstStyle/>
            <a:p>
              <a:pPr algn="ctr">
                <a:lnSpc>
                  <a:spcPct val="120000"/>
                </a:lnSpc>
              </a:pPr>
              <a:r>
                <a:rPr lang="zh-CN" altLang="zh-CN" sz="5400" dirty="0">
                  <a:solidFill>
                    <a:schemeClr val="bg1"/>
                  </a:solidFill>
                  <a:latin typeface="思源黑体 CN Bold" panose="020B0800000000000000" pitchFamily="34" charset="-122"/>
                  <a:ea typeface="思源黑体 CN Bold" panose="020B0800000000000000" pitchFamily="34" charset="-122"/>
                </a:rPr>
                <a:t>学校火灾案例回顾与学校火灾特点</a:t>
              </a:r>
              <a:endParaRPr lang="zh-CN" altLang="en-US" sz="5400" b="1" dirty="0">
                <a:solidFill>
                  <a:schemeClr val="bg1"/>
                </a:solidFill>
                <a:latin typeface="思源黑体 CN Bold" panose="020B0800000000000000" pitchFamily="34" charset="-122"/>
                <a:ea typeface="思源黑体 CN Bold" panose="020B0800000000000000"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097159"/>
                                        </p:tgtEl>
                                        <p:attrNameLst>
                                          <p:attrName>style.visibility</p:attrName>
                                        </p:attrNameLst>
                                      </p:cBhvr>
                                      <p:to>
                                        <p:strVal val="visible"/>
                                      </p:to>
                                    </p:set>
                                    <p:animEffect transition="in" filter="fade">
                                      <p:cBhvr>
                                        <p:cTn id="7" dur="1000"/>
                                        <p:tgtEl>
                                          <p:spTgt spid="2097159"/>
                                        </p:tgtEl>
                                      </p:cBhvr>
                                    </p:animEffect>
                                    <p:anim calcmode="lin" valueType="num">
                                      <p:cBhvr>
                                        <p:cTn id="8" dur="1000" fill="hold"/>
                                        <p:tgtEl>
                                          <p:spTgt spid="2097159"/>
                                        </p:tgtEl>
                                        <p:attrNameLst>
                                          <p:attrName>ppt_x</p:attrName>
                                        </p:attrNameLst>
                                      </p:cBhvr>
                                      <p:tavLst>
                                        <p:tav tm="0">
                                          <p:val>
                                            <p:strVal val="#ppt_x"/>
                                          </p:val>
                                        </p:tav>
                                        <p:tav tm="100000">
                                          <p:val>
                                            <p:strVal val="#ppt_x"/>
                                          </p:val>
                                        </p:tav>
                                      </p:tavLst>
                                    </p:anim>
                                    <p:anim calcmode="lin" valueType="num">
                                      <p:cBhvr>
                                        <p:cTn id="9" dur="1000" fill="hold"/>
                                        <p:tgtEl>
                                          <p:spTgt spid="209715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01"/>
                                        </p:tgtEl>
                                        <p:attrNameLst>
                                          <p:attrName>style.visibility</p:attrName>
                                        </p:attrNameLst>
                                      </p:cBhvr>
                                      <p:to>
                                        <p:strVal val="visible"/>
                                      </p:to>
                                    </p:set>
                                    <p:animEffect transition="in" filter="wipe(left)">
                                      <p:cBhvr>
                                        <p:cTn id="13"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45740" name="直接连接符 11"/>
          <p:cNvCxnSpPr/>
          <p:nvPr/>
        </p:nvCxnSpPr>
        <p:spPr>
          <a:xfrm>
            <a:off x="874395" y="5913755"/>
            <a:ext cx="8357870" cy="13970"/>
          </a:xfrm>
          <a:prstGeom prst="line">
            <a:avLst/>
          </a:prstGeom>
          <a:ln w="38100">
            <a:solidFill>
              <a:srgbClr val="C00000"/>
            </a:solidFill>
            <a:prstDash val="dash"/>
          </a:ln>
        </p:spPr>
        <p:style>
          <a:lnRef idx="1">
            <a:schemeClr val="accent1"/>
          </a:lnRef>
          <a:fillRef idx="0">
            <a:schemeClr val="accent1"/>
          </a:fillRef>
          <a:effectRef idx="0">
            <a:schemeClr val="accent1"/>
          </a:effectRef>
          <a:fontRef idx="minor">
            <a:schemeClr val="tx1"/>
          </a:fontRef>
        </p:style>
      </p:cxnSp>
      <p:grpSp>
        <p:nvGrpSpPr>
          <p:cNvPr id="203" name="Group 1"/>
          <p:cNvGrpSpPr/>
          <p:nvPr/>
        </p:nvGrpSpPr>
        <p:grpSpPr>
          <a:xfrm>
            <a:off x="709295" y="1257391"/>
            <a:ext cx="8705850" cy="4409436"/>
            <a:chOff x="6687783" y="2357159"/>
            <a:chExt cx="7431549" cy="605371"/>
          </a:xfrm>
        </p:grpSpPr>
        <p:sp>
          <p:nvSpPr>
            <p:cNvPr id="1048891" name="Rectangle 9"/>
            <p:cNvSpPr/>
            <p:nvPr/>
          </p:nvSpPr>
          <p:spPr>
            <a:xfrm>
              <a:off x="6828579" y="2357159"/>
              <a:ext cx="4509211" cy="372391"/>
            </a:xfrm>
            <a:prstGeom prst="rect">
              <a:avLst/>
            </a:prstGeom>
          </p:spPr>
          <p:txBody>
            <a:bodyPr wrap="none" lIns="109710" tIns="54855" rIns="109710" bIns="54855"/>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40000"/>
                </a:lnSpc>
              </a:pPr>
              <a:r>
                <a:rPr lang="zh-CN" altLang="en-US" sz="3600" dirty="0">
                  <a:solidFill>
                    <a:srgbClr val="C00000"/>
                  </a:solidFill>
                  <a:latin typeface="微软雅黑" panose="020B0503020204020204" charset="-122"/>
                  <a:ea typeface="微软雅黑" panose="020B0503020204020204" charset="-122"/>
                  <a:sym typeface="+mn-ea"/>
                </a:rPr>
                <a:t>中小学校、幼儿园应定期开展教职工、安</a:t>
              </a:r>
            </a:p>
            <a:p>
              <a:pPr algn="l">
                <a:lnSpc>
                  <a:spcPct val="140000"/>
                </a:lnSpc>
              </a:pPr>
              <a:r>
                <a:rPr lang="zh-CN" altLang="en-US" sz="3600" dirty="0">
                  <a:solidFill>
                    <a:srgbClr val="C00000"/>
                  </a:solidFill>
                  <a:latin typeface="微软雅黑" panose="020B0503020204020204" charset="-122"/>
                  <a:ea typeface="微软雅黑" panose="020B0503020204020204" charset="-122"/>
                  <a:sym typeface="+mn-ea"/>
                </a:rPr>
                <a:t>保人员消防安全培训。</a:t>
              </a:r>
            </a:p>
          </p:txBody>
        </p:sp>
        <p:sp>
          <p:nvSpPr>
            <p:cNvPr id="1048892" name="TextBox 10"/>
            <p:cNvSpPr txBox="1"/>
            <p:nvPr/>
          </p:nvSpPr>
          <p:spPr>
            <a:xfrm>
              <a:off x="6687783" y="2632993"/>
              <a:ext cx="7431549" cy="329537"/>
            </a:xfrm>
            <a:prstGeom prst="rect">
              <a:avLst/>
            </a:prstGeom>
            <a:noFill/>
          </p:spPr>
          <p:txBody>
            <a:bodyPr wrap="square" lIns="109710" tIns="54855" rIns="109710" bIns="54855">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60000"/>
                </a:lnSpc>
              </a:pPr>
              <a:r>
                <a:rPr sz="2000" dirty="0">
                  <a:latin typeface="微软雅黑" panose="020B0503020204020204" charset="-122"/>
                  <a:ea typeface="微软雅黑" panose="020B0503020204020204" charset="-122"/>
                  <a:sym typeface="+mn-ea"/>
                </a:rPr>
                <a:t>宿舍管理员应接受专题消防安全培训，必须具备火灾报警、扑救初起火灾和组织学生儿童疏散逃生的能力。中小学校、幼儿园应当结合学生、儿童的年龄和认知特点，组织开展以用火、用电、火灾报警和逃生自救为主的消防安全培训教育，使其掌握必要的消防安全常识。</a:t>
              </a:r>
            </a:p>
          </p:txBody>
        </p:sp>
      </p:grpSp>
      <p:grpSp>
        <p:nvGrpSpPr>
          <p:cNvPr id="204" name="组合 4"/>
          <p:cNvGrpSpPr/>
          <p:nvPr/>
        </p:nvGrpSpPr>
        <p:grpSpPr>
          <a:xfrm>
            <a:off x="10088789" y="1334939"/>
            <a:ext cx="1108710" cy="4795520"/>
            <a:chOff x="9955" y="4428"/>
            <a:chExt cx="973" cy="5472"/>
          </a:xfrm>
        </p:grpSpPr>
        <p:sp>
          <p:nvSpPr>
            <p:cNvPr id="1048893" name="圆柱形 6"/>
            <p:cNvSpPr/>
            <p:nvPr/>
          </p:nvSpPr>
          <p:spPr>
            <a:xfrm>
              <a:off x="9955" y="4428"/>
              <a:ext cx="973" cy="5472"/>
            </a:xfrm>
            <a:prstGeom prst="can">
              <a:avLst>
                <a:gd name="adj" fmla="val 2959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94" name="文本框 8"/>
            <p:cNvSpPr txBox="1"/>
            <p:nvPr/>
          </p:nvSpPr>
          <p:spPr>
            <a:xfrm>
              <a:off x="10007" y="5926"/>
              <a:ext cx="859" cy="1509"/>
            </a:xfrm>
            <a:prstGeom prst="rect">
              <a:avLst/>
            </a:prstGeom>
            <a:noFill/>
          </p:spPr>
          <p:txBody>
            <a:bodyPr wrap="square" rtlCol="0" anchor="t">
              <a:spAutoFit/>
            </a:bodyPr>
            <a:lstStyle/>
            <a:p>
              <a:pPr algn="ctr"/>
              <a:r>
                <a:rPr lang="en-US" altLang="zh-CN" sz="8000" dirty="0">
                  <a:solidFill>
                    <a:schemeClr val="bg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Wingdings" panose="05000000000000000000" charset="0"/>
                </a:rPr>
                <a:t>8</a:t>
              </a:r>
              <a:endParaRPr lang="zh-CN" altLang="en-US" sz="8000" dirty="0">
                <a:solidFill>
                  <a:schemeClr val="bg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Wingdings" panose="05000000000000000000" charset="0"/>
              </a:endParaRPr>
            </a:p>
          </p:txBody>
        </p:sp>
        <p:sp>
          <p:nvSpPr>
            <p:cNvPr id="1048895" name="Freeform: Shape 16"/>
            <p:cNvSpPr/>
            <p:nvPr/>
          </p:nvSpPr>
          <p:spPr bwMode="auto">
            <a:xfrm>
              <a:off x="10221" y="8367"/>
              <a:ext cx="562" cy="565"/>
            </a:xfrm>
            <a:custGeom>
              <a:avLst/>
              <a:gdLst>
                <a:gd name="connsiteX0" fmla="*/ 225425 w 323850"/>
                <a:gd name="connsiteY0" fmla="*/ 217487 h 325438"/>
                <a:gd name="connsiteX1" fmla="*/ 196850 w 323850"/>
                <a:gd name="connsiteY1" fmla="*/ 238125 h 325438"/>
                <a:gd name="connsiteX2" fmla="*/ 234950 w 323850"/>
                <a:gd name="connsiteY2" fmla="*/ 238125 h 325438"/>
                <a:gd name="connsiteX3" fmla="*/ 120472 w 323850"/>
                <a:gd name="connsiteY3" fmla="*/ 149225 h 325438"/>
                <a:gd name="connsiteX4" fmla="*/ 148971 w 323850"/>
                <a:gd name="connsiteY4" fmla="*/ 214009 h 325438"/>
                <a:gd name="connsiteX5" fmla="*/ 151562 w 323850"/>
                <a:gd name="connsiteY5" fmla="*/ 181617 h 325438"/>
                <a:gd name="connsiteX6" fmla="*/ 154152 w 323850"/>
                <a:gd name="connsiteY6" fmla="*/ 180322 h 325438"/>
                <a:gd name="connsiteX7" fmla="*/ 169698 w 323850"/>
                <a:gd name="connsiteY7" fmla="*/ 180322 h 325438"/>
                <a:gd name="connsiteX8" fmla="*/ 172288 w 323850"/>
                <a:gd name="connsiteY8" fmla="*/ 181617 h 325438"/>
                <a:gd name="connsiteX9" fmla="*/ 176175 w 323850"/>
                <a:gd name="connsiteY9" fmla="*/ 212714 h 325438"/>
                <a:gd name="connsiteX10" fmla="*/ 203378 w 323850"/>
                <a:gd name="connsiteY10" fmla="*/ 149225 h 325438"/>
                <a:gd name="connsiteX11" fmla="*/ 260376 w 323850"/>
                <a:gd name="connsiteY11" fmla="*/ 156999 h 325438"/>
                <a:gd name="connsiteX12" fmla="*/ 292761 w 323850"/>
                <a:gd name="connsiteY12" fmla="*/ 188096 h 325438"/>
                <a:gd name="connsiteX13" fmla="*/ 323850 w 323850"/>
                <a:gd name="connsiteY13" fmla="*/ 325438 h 325438"/>
                <a:gd name="connsiteX14" fmla="*/ 269443 w 323850"/>
                <a:gd name="connsiteY14" fmla="*/ 325438 h 325438"/>
                <a:gd name="connsiteX15" fmla="*/ 252603 w 323850"/>
                <a:gd name="connsiteY15" fmla="*/ 251584 h 325438"/>
                <a:gd name="connsiteX16" fmla="*/ 247422 w 323850"/>
                <a:gd name="connsiteY16" fmla="*/ 325438 h 325438"/>
                <a:gd name="connsiteX17" fmla="*/ 76428 w 323850"/>
                <a:gd name="connsiteY17" fmla="*/ 325438 h 325438"/>
                <a:gd name="connsiteX18" fmla="*/ 71247 w 323850"/>
                <a:gd name="connsiteY18" fmla="*/ 251584 h 325438"/>
                <a:gd name="connsiteX19" fmla="*/ 54407 w 323850"/>
                <a:gd name="connsiteY19" fmla="*/ 325438 h 325438"/>
                <a:gd name="connsiteX20" fmla="*/ 0 w 323850"/>
                <a:gd name="connsiteY20" fmla="*/ 325438 h 325438"/>
                <a:gd name="connsiteX21" fmla="*/ 31089 w 323850"/>
                <a:gd name="connsiteY21" fmla="*/ 188096 h 325438"/>
                <a:gd name="connsiteX22" fmla="*/ 63474 w 323850"/>
                <a:gd name="connsiteY22" fmla="*/ 156999 h 325438"/>
                <a:gd name="connsiteX23" fmla="*/ 120472 w 323850"/>
                <a:gd name="connsiteY23" fmla="*/ 149225 h 325438"/>
                <a:gd name="connsiteX24" fmla="*/ 161132 w 323850"/>
                <a:gd name="connsiteY24" fmla="*/ 144462 h 325438"/>
                <a:gd name="connsiteX25" fmla="*/ 180976 w 323850"/>
                <a:gd name="connsiteY25" fmla="*/ 152173 h 325438"/>
                <a:gd name="connsiteX26" fmla="*/ 173039 w 323850"/>
                <a:gd name="connsiteY26" fmla="*/ 167595 h 325438"/>
                <a:gd name="connsiteX27" fmla="*/ 161132 w 323850"/>
                <a:gd name="connsiteY27" fmla="*/ 171450 h 325438"/>
                <a:gd name="connsiteX28" fmla="*/ 149225 w 323850"/>
                <a:gd name="connsiteY28" fmla="*/ 167595 h 325438"/>
                <a:gd name="connsiteX29" fmla="*/ 141288 w 323850"/>
                <a:gd name="connsiteY29" fmla="*/ 152173 h 325438"/>
                <a:gd name="connsiteX30" fmla="*/ 161132 w 323850"/>
                <a:gd name="connsiteY30" fmla="*/ 144462 h 325438"/>
                <a:gd name="connsiteX31" fmla="*/ 163314 w 323850"/>
                <a:gd name="connsiteY31" fmla="*/ 14287 h 325438"/>
                <a:gd name="connsiteX32" fmla="*/ 155575 w 323850"/>
                <a:gd name="connsiteY32" fmla="*/ 22080 h 325438"/>
                <a:gd name="connsiteX33" fmla="*/ 155575 w 323850"/>
                <a:gd name="connsiteY33" fmla="*/ 58449 h 325438"/>
                <a:gd name="connsiteX34" fmla="*/ 167184 w 323850"/>
                <a:gd name="connsiteY34" fmla="*/ 71437 h 325438"/>
                <a:gd name="connsiteX35" fmla="*/ 189111 w 323850"/>
                <a:gd name="connsiteY35" fmla="*/ 71437 h 325438"/>
                <a:gd name="connsiteX36" fmla="*/ 196850 w 323850"/>
                <a:gd name="connsiteY36" fmla="*/ 63644 h 325438"/>
                <a:gd name="connsiteX37" fmla="*/ 189111 w 323850"/>
                <a:gd name="connsiteY37" fmla="*/ 57150 h 325438"/>
                <a:gd name="connsiteX38" fmla="*/ 169764 w 323850"/>
                <a:gd name="connsiteY38" fmla="*/ 57150 h 325438"/>
                <a:gd name="connsiteX39" fmla="*/ 169764 w 323850"/>
                <a:gd name="connsiteY39" fmla="*/ 22080 h 325438"/>
                <a:gd name="connsiteX40" fmla="*/ 163314 w 323850"/>
                <a:gd name="connsiteY40" fmla="*/ 14287 h 325438"/>
                <a:gd name="connsiteX41" fmla="*/ 161925 w 323850"/>
                <a:gd name="connsiteY41" fmla="*/ 0 h 325438"/>
                <a:gd name="connsiteX42" fmla="*/ 225425 w 323850"/>
                <a:gd name="connsiteY42" fmla="*/ 63500 h 325438"/>
                <a:gd name="connsiteX43" fmla="*/ 161925 w 323850"/>
                <a:gd name="connsiteY43" fmla="*/ 127000 h 325438"/>
                <a:gd name="connsiteX44" fmla="*/ 98425 w 323850"/>
                <a:gd name="connsiteY44" fmla="*/ 63500 h 325438"/>
                <a:gd name="connsiteX45" fmla="*/ 161925 w 323850"/>
                <a:gd name="connsiteY45" fmla="*/ 0 h 32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3850" h="325438">
                  <a:moveTo>
                    <a:pt x="225425" y="217487"/>
                  </a:moveTo>
                  <a:lnTo>
                    <a:pt x="196850" y="238125"/>
                  </a:lnTo>
                  <a:lnTo>
                    <a:pt x="234950" y="238125"/>
                  </a:lnTo>
                  <a:close/>
                  <a:moveTo>
                    <a:pt x="120472" y="149225"/>
                  </a:moveTo>
                  <a:cubicBezTo>
                    <a:pt x="148971" y="214009"/>
                    <a:pt x="148971" y="214009"/>
                    <a:pt x="148971" y="214009"/>
                  </a:cubicBezTo>
                  <a:cubicBezTo>
                    <a:pt x="151562" y="181617"/>
                    <a:pt x="151562" y="181617"/>
                    <a:pt x="151562" y="181617"/>
                  </a:cubicBezTo>
                  <a:cubicBezTo>
                    <a:pt x="151562" y="180322"/>
                    <a:pt x="152857" y="180322"/>
                    <a:pt x="154152" y="180322"/>
                  </a:cubicBezTo>
                  <a:cubicBezTo>
                    <a:pt x="169698" y="180322"/>
                    <a:pt x="169698" y="180322"/>
                    <a:pt x="169698" y="180322"/>
                  </a:cubicBezTo>
                  <a:cubicBezTo>
                    <a:pt x="170993" y="180322"/>
                    <a:pt x="172288" y="180322"/>
                    <a:pt x="172288" y="181617"/>
                  </a:cubicBezTo>
                  <a:cubicBezTo>
                    <a:pt x="176175" y="212714"/>
                    <a:pt x="176175" y="212714"/>
                    <a:pt x="176175" y="212714"/>
                  </a:cubicBezTo>
                  <a:cubicBezTo>
                    <a:pt x="203378" y="149225"/>
                    <a:pt x="203378" y="149225"/>
                    <a:pt x="203378" y="149225"/>
                  </a:cubicBezTo>
                  <a:cubicBezTo>
                    <a:pt x="260376" y="156999"/>
                    <a:pt x="260376" y="156999"/>
                    <a:pt x="260376" y="156999"/>
                  </a:cubicBezTo>
                  <a:cubicBezTo>
                    <a:pt x="277216" y="159591"/>
                    <a:pt x="290170" y="171252"/>
                    <a:pt x="292761" y="188096"/>
                  </a:cubicBezTo>
                  <a:lnTo>
                    <a:pt x="323850" y="325438"/>
                  </a:lnTo>
                  <a:cubicBezTo>
                    <a:pt x="269443" y="325438"/>
                    <a:pt x="269443" y="325438"/>
                    <a:pt x="269443" y="325438"/>
                  </a:cubicBezTo>
                  <a:cubicBezTo>
                    <a:pt x="252603" y="251584"/>
                    <a:pt x="252603" y="251584"/>
                    <a:pt x="252603" y="251584"/>
                  </a:cubicBezTo>
                  <a:cubicBezTo>
                    <a:pt x="247422" y="325438"/>
                    <a:pt x="247422" y="325438"/>
                    <a:pt x="247422" y="325438"/>
                  </a:cubicBezTo>
                  <a:cubicBezTo>
                    <a:pt x="76428" y="325438"/>
                    <a:pt x="76428" y="325438"/>
                    <a:pt x="76428" y="325438"/>
                  </a:cubicBezTo>
                  <a:cubicBezTo>
                    <a:pt x="71247" y="251584"/>
                    <a:pt x="71247" y="251584"/>
                    <a:pt x="71247" y="251584"/>
                  </a:cubicBezTo>
                  <a:cubicBezTo>
                    <a:pt x="54407" y="325438"/>
                    <a:pt x="54407" y="325438"/>
                    <a:pt x="54407" y="325438"/>
                  </a:cubicBezTo>
                  <a:cubicBezTo>
                    <a:pt x="0" y="325438"/>
                    <a:pt x="0" y="325438"/>
                    <a:pt x="0" y="325438"/>
                  </a:cubicBezTo>
                  <a:cubicBezTo>
                    <a:pt x="31089" y="188096"/>
                    <a:pt x="31089" y="188096"/>
                    <a:pt x="31089" y="188096"/>
                  </a:cubicBezTo>
                  <a:cubicBezTo>
                    <a:pt x="33680" y="171252"/>
                    <a:pt x="46634" y="159591"/>
                    <a:pt x="63474" y="156999"/>
                  </a:cubicBezTo>
                  <a:cubicBezTo>
                    <a:pt x="120472" y="149225"/>
                    <a:pt x="120472" y="149225"/>
                    <a:pt x="120472" y="149225"/>
                  </a:cubicBezTo>
                  <a:close/>
                  <a:moveTo>
                    <a:pt x="161132" y="144462"/>
                  </a:moveTo>
                  <a:cubicBezTo>
                    <a:pt x="169070" y="144462"/>
                    <a:pt x="180976" y="144462"/>
                    <a:pt x="180976" y="152173"/>
                  </a:cubicBezTo>
                  <a:cubicBezTo>
                    <a:pt x="180976" y="157314"/>
                    <a:pt x="175685" y="165025"/>
                    <a:pt x="173039" y="167595"/>
                  </a:cubicBezTo>
                  <a:cubicBezTo>
                    <a:pt x="170393" y="171450"/>
                    <a:pt x="165101" y="171450"/>
                    <a:pt x="161132" y="171450"/>
                  </a:cubicBezTo>
                  <a:cubicBezTo>
                    <a:pt x="157163" y="171450"/>
                    <a:pt x="151871" y="171450"/>
                    <a:pt x="149225" y="167595"/>
                  </a:cubicBezTo>
                  <a:cubicBezTo>
                    <a:pt x="146579" y="165025"/>
                    <a:pt x="141288" y="157314"/>
                    <a:pt x="141288" y="152173"/>
                  </a:cubicBezTo>
                  <a:cubicBezTo>
                    <a:pt x="141288" y="144462"/>
                    <a:pt x="153194" y="144462"/>
                    <a:pt x="161132" y="144462"/>
                  </a:cubicBezTo>
                  <a:close/>
                  <a:moveTo>
                    <a:pt x="163314" y="14287"/>
                  </a:moveTo>
                  <a:cubicBezTo>
                    <a:pt x="158155" y="14287"/>
                    <a:pt x="155575" y="18184"/>
                    <a:pt x="155575" y="22080"/>
                  </a:cubicBezTo>
                  <a:cubicBezTo>
                    <a:pt x="155575" y="22080"/>
                    <a:pt x="155575" y="22080"/>
                    <a:pt x="155575" y="58449"/>
                  </a:cubicBezTo>
                  <a:cubicBezTo>
                    <a:pt x="155575" y="66242"/>
                    <a:pt x="160735" y="71437"/>
                    <a:pt x="167184" y="71437"/>
                  </a:cubicBezTo>
                  <a:cubicBezTo>
                    <a:pt x="167184" y="71437"/>
                    <a:pt x="167184" y="71437"/>
                    <a:pt x="189111" y="71437"/>
                  </a:cubicBezTo>
                  <a:cubicBezTo>
                    <a:pt x="194271" y="71437"/>
                    <a:pt x="196850" y="67541"/>
                    <a:pt x="196850" y="63644"/>
                  </a:cubicBezTo>
                  <a:cubicBezTo>
                    <a:pt x="196850" y="59747"/>
                    <a:pt x="194271" y="57150"/>
                    <a:pt x="189111" y="57150"/>
                  </a:cubicBezTo>
                  <a:cubicBezTo>
                    <a:pt x="189111" y="57150"/>
                    <a:pt x="189111" y="57150"/>
                    <a:pt x="169764" y="57150"/>
                  </a:cubicBezTo>
                  <a:cubicBezTo>
                    <a:pt x="169764" y="57150"/>
                    <a:pt x="169764" y="57150"/>
                    <a:pt x="169764" y="22080"/>
                  </a:cubicBezTo>
                  <a:cubicBezTo>
                    <a:pt x="169764" y="18184"/>
                    <a:pt x="167184" y="14287"/>
                    <a:pt x="163314" y="14287"/>
                  </a:cubicBezTo>
                  <a:close/>
                  <a:moveTo>
                    <a:pt x="161925" y="0"/>
                  </a:moveTo>
                  <a:cubicBezTo>
                    <a:pt x="196995" y="0"/>
                    <a:pt x="225425" y="28430"/>
                    <a:pt x="225425" y="63500"/>
                  </a:cubicBezTo>
                  <a:cubicBezTo>
                    <a:pt x="225425" y="98570"/>
                    <a:pt x="196995" y="127000"/>
                    <a:pt x="161925" y="127000"/>
                  </a:cubicBezTo>
                  <a:cubicBezTo>
                    <a:pt x="126855" y="127000"/>
                    <a:pt x="98425" y="98570"/>
                    <a:pt x="98425" y="63500"/>
                  </a:cubicBezTo>
                  <a:cubicBezTo>
                    <a:pt x="98425" y="28430"/>
                    <a:pt x="126855" y="0"/>
                    <a:pt x="161925" y="0"/>
                  </a:cubicBezTo>
                  <a:close/>
                </a:path>
              </a:pathLst>
            </a:custGeom>
            <a:solidFill>
              <a:schemeClr val="bg1"/>
            </a:solidFill>
            <a:ln>
              <a:noFill/>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a:solidFill>
                  <a:schemeClr val="tx1"/>
                </a:solidFill>
                <a:latin typeface="微软雅黑" panose="020B0503020204020204" charset="-122"/>
                <a:ea typeface="微软雅黑" panose="020B0503020204020204" charset="-122"/>
              </a:endParaRPr>
            </a:p>
          </p:txBody>
        </p:sp>
      </p:grpSp>
      <p:cxnSp>
        <p:nvCxnSpPr>
          <p:cNvPr id="3145741" name="直接连接符 5"/>
          <p:cNvCxnSpPr/>
          <p:nvPr/>
        </p:nvCxnSpPr>
        <p:spPr>
          <a:xfrm>
            <a:off x="803910" y="3004820"/>
            <a:ext cx="8357870" cy="13970"/>
          </a:xfrm>
          <a:prstGeom prst="line">
            <a:avLst/>
          </a:prstGeom>
          <a:ln w="38100">
            <a:solidFill>
              <a:srgbClr val="C00000"/>
            </a:solidFill>
            <a:prstDash val="dash"/>
          </a:ln>
        </p:spPr>
        <p:style>
          <a:lnRef idx="1">
            <a:schemeClr val="accent1"/>
          </a:lnRef>
          <a:fillRef idx="0">
            <a:schemeClr val="accent1"/>
          </a:fillRef>
          <a:effectRef idx="0">
            <a:schemeClr val="accent1"/>
          </a:effectRef>
          <a:fontRef idx="minor">
            <a:schemeClr val="tx1"/>
          </a:fontRef>
        </p:style>
      </p:cxnSp>
      <p:grpSp>
        <p:nvGrpSpPr>
          <p:cNvPr id="205" name="组合 16"/>
          <p:cNvGrpSpPr/>
          <p:nvPr/>
        </p:nvGrpSpPr>
        <p:grpSpPr>
          <a:xfrm>
            <a:off x="297180" y="184785"/>
            <a:ext cx="5139690" cy="408305"/>
            <a:chOff x="8158" y="2529"/>
            <a:chExt cx="8094" cy="643"/>
          </a:xfrm>
        </p:grpSpPr>
        <p:sp>
          <p:nvSpPr>
            <p:cNvPr id="1048897" name="矩形 17"/>
            <p:cNvSpPr/>
            <p:nvPr/>
          </p:nvSpPr>
          <p:spPr>
            <a:xfrm>
              <a:off x="8956" y="2565"/>
              <a:ext cx="5568"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98" name="文本框 3"/>
            <p:cNvSpPr txBox="1"/>
            <p:nvPr/>
          </p:nvSpPr>
          <p:spPr>
            <a:xfrm>
              <a:off x="9122" y="2529"/>
              <a:ext cx="7130"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sym typeface="+mn-ea"/>
                </a:rPr>
                <a:t>3.8  </a:t>
              </a:r>
              <a:r>
                <a:rPr lang="zh-CN" altLang="en-US" sz="2000" b="1" dirty="0">
                  <a:solidFill>
                    <a:schemeClr val="bg1"/>
                  </a:solidFill>
                  <a:latin typeface="微软雅黑" panose="020B0503020204020204" charset="-122"/>
                  <a:ea typeface="微软雅黑" panose="020B0503020204020204" charset="-122"/>
                  <a:sym typeface="+mn-ea"/>
                </a:rPr>
                <a:t>消防安全十项规定</a:t>
              </a:r>
              <a:endParaRPr lang="zh-CN" altLang="en-US" sz="2000" b="1" dirty="0">
                <a:solidFill>
                  <a:schemeClr val="bg1"/>
                </a:solidFill>
                <a:latin typeface="微软雅黑" panose="020B0503020204020204" charset="-122"/>
                <a:ea typeface="微软雅黑" panose="020B0503020204020204" charset="-122"/>
              </a:endParaRPr>
            </a:p>
          </p:txBody>
        </p:sp>
        <p:sp>
          <p:nvSpPr>
            <p:cNvPr id="1048899" name="矩形 19"/>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04"/>
                                        </p:tgtEl>
                                        <p:attrNameLst>
                                          <p:attrName>style.visibility</p:attrName>
                                        </p:attrNameLst>
                                      </p:cBhvr>
                                      <p:to>
                                        <p:strVal val="visible"/>
                                      </p:to>
                                    </p:set>
                                    <p:animEffect transition="in" filter="wipe(down)">
                                      <p:cBhvr>
                                        <p:cTn id="7" dur="500"/>
                                        <p:tgtEl>
                                          <p:spTgt spid="20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145740"/>
                                        </p:tgtEl>
                                        <p:attrNameLst>
                                          <p:attrName>style.visibility</p:attrName>
                                        </p:attrNameLst>
                                      </p:cBhvr>
                                      <p:to>
                                        <p:strVal val="visible"/>
                                      </p:to>
                                    </p:set>
                                    <p:animEffect transition="in" filter="wipe(left)">
                                      <p:cBhvr>
                                        <p:cTn id="11" dur="500"/>
                                        <p:tgtEl>
                                          <p:spTgt spid="3145740"/>
                                        </p:tgtEl>
                                      </p:cBhvr>
                                    </p:animEffect>
                                  </p:childTnLst>
                                </p:cTn>
                              </p:par>
                              <p:par>
                                <p:cTn id="12" presetID="22" presetClass="entr" presetSubtype="8" fill="hold" nodeType="withEffect">
                                  <p:stCondLst>
                                    <p:cond delay="0"/>
                                  </p:stCondLst>
                                  <p:childTnLst>
                                    <p:set>
                                      <p:cBhvr>
                                        <p:cTn id="13" dur="1" fill="hold">
                                          <p:stCondLst>
                                            <p:cond delay="0"/>
                                          </p:stCondLst>
                                        </p:cTn>
                                        <p:tgtEl>
                                          <p:spTgt spid="203"/>
                                        </p:tgtEl>
                                        <p:attrNameLst>
                                          <p:attrName>style.visibility</p:attrName>
                                        </p:attrNameLst>
                                      </p:cBhvr>
                                      <p:to>
                                        <p:strVal val="visible"/>
                                      </p:to>
                                    </p:set>
                                    <p:animEffect transition="in" filter="wipe(left)">
                                      <p:cBhvr>
                                        <p:cTn id="14" dur="500"/>
                                        <p:tgtEl>
                                          <p:spTgt spid="203"/>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145741"/>
                                        </p:tgtEl>
                                        <p:attrNameLst>
                                          <p:attrName>style.visibility</p:attrName>
                                        </p:attrNameLst>
                                      </p:cBhvr>
                                      <p:to>
                                        <p:strVal val="visible"/>
                                      </p:to>
                                    </p:set>
                                    <p:animEffect transition="in" filter="wipe(left)">
                                      <p:cBhvr>
                                        <p:cTn id="18" dur="500"/>
                                        <p:tgtEl>
                                          <p:spTgt spid="3145741"/>
                                        </p:tgtEl>
                                      </p:cBhvr>
                                    </p:animEffect>
                                  </p:childTnLst>
                                </p:cTn>
                              </p:par>
                            </p:childTnLst>
                          </p:cTn>
                        </p:par>
                        <p:par>
                          <p:cTn id="19" fill="hold">
                            <p:stCondLst>
                              <p:cond delay="1500"/>
                            </p:stCondLst>
                            <p:childTnLst>
                              <p:par>
                                <p:cTn id="20" presetID="29" presetClass="entr" presetSubtype="0" fill="hold" nodeType="afterEffect">
                                  <p:stCondLst>
                                    <p:cond delay="0"/>
                                  </p:stCondLst>
                                  <p:childTnLst>
                                    <p:set>
                                      <p:cBhvr>
                                        <p:cTn id="21" dur="1" fill="hold">
                                          <p:stCondLst>
                                            <p:cond delay="0"/>
                                          </p:stCondLst>
                                        </p:cTn>
                                        <p:tgtEl>
                                          <p:spTgt spid="205"/>
                                        </p:tgtEl>
                                        <p:attrNameLst>
                                          <p:attrName>style.visibility</p:attrName>
                                        </p:attrNameLst>
                                      </p:cBhvr>
                                      <p:to>
                                        <p:strVal val="visible"/>
                                      </p:to>
                                    </p:set>
                                    <p:anim calcmode="lin" valueType="num">
                                      <p:cBhvr>
                                        <p:cTn id="22" dur="1000" fill="hold"/>
                                        <p:tgtEl>
                                          <p:spTgt spid="205"/>
                                        </p:tgtEl>
                                        <p:attrNameLst>
                                          <p:attrName>ppt_x</p:attrName>
                                        </p:attrNameLst>
                                      </p:cBhvr>
                                      <p:tavLst>
                                        <p:tav tm="0">
                                          <p:val>
                                            <p:strVal val="#ppt_x-.2"/>
                                          </p:val>
                                        </p:tav>
                                        <p:tav tm="100000">
                                          <p:val>
                                            <p:strVal val="#ppt_x"/>
                                          </p:val>
                                        </p:tav>
                                      </p:tavLst>
                                    </p:anim>
                                    <p:anim calcmode="lin" valueType="num">
                                      <p:cBhvr>
                                        <p:cTn id="23" dur="1000" fill="hold"/>
                                        <p:tgtEl>
                                          <p:spTgt spid="205"/>
                                        </p:tgtEl>
                                        <p:attrNameLst>
                                          <p:attrName>ppt_y</p:attrName>
                                        </p:attrNameLst>
                                      </p:cBhvr>
                                      <p:tavLst>
                                        <p:tav tm="0">
                                          <p:val>
                                            <p:strVal val="#ppt_y"/>
                                          </p:val>
                                        </p:tav>
                                        <p:tav tm="100000">
                                          <p:val>
                                            <p:strVal val="#ppt_y"/>
                                          </p:val>
                                        </p:tav>
                                      </p:tavLst>
                                    </p:anim>
                                    <p:animEffect transition="in" filter="wipe(right)" prLst="gradientSize: 0.1">
                                      <p:cBhvr>
                                        <p:cTn id="24" dur="1000"/>
                                        <p:tgtEl>
                                          <p:spTgt spid="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45738" name="直接连接符 11"/>
          <p:cNvCxnSpPr/>
          <p:nvPr/>
        </p:nvCxnSpPr>
        <p:spPr>
          <a:xfrm>
            <a:off x="2571750" y="6294120"/>
            <a:ext cx="8357870" cy="13970"/>
          </a:xfrm>
          <a:prstGeom prst="line">
            <a:avLst/>
          </a:prstGeom>
          <a:ln w="38100">
            <a:solidFill>
              <a:srgbClr val="C00000"/>
            </a:solidFill>
            <a:prstDash val="dash"/>
          </a:ln>
        </p:spPr>
        <p:style>
          <a:lnRef idx="1">
            <a:schemeClr val="accent1"/>
          </a:lnRef>
          <a:fillRef idx="0">
            <a:schemeClr val="accent1"/>
          </a:fillRef>
          <a:effectRef idx="0">
            <a:schemeClr val="accent1"/>
          </a:effectRef>
          <a:fontRef idx="minor">
            <a:schemeClr val="tx1"/>
          </a:fontRef>
        </p:style>
      </p:cxnSp>
      <p:grpSp>
        <p:nvGrpSpPr>
          <p:cNvPr id="197" name="Group 1"/>
          <p:cNvGrpSpPr/>
          <p:nvPr/>
        </p:nvGrpSpPr>
        <p:grpSpPr>
          <a:xfrm>
            <a:off x="2627630" y="868689"/>
            <a:ext cx="8938895" cy="5620386"/>
            <a:chOff x="7185389" y="2410525"/>
            <a:chExt cx="7630484" cy="817441"/>
          </a:xfrm>
        </p:grpSpPr>
        <p:sp>
          <p:nvSpPr>
            <p:cNvPr id="1048880" name="Rectangle 9"/>
            <p:cNvSpPr/>
            <p:nvPr/>
          </p:nvSpPr>
          <p:spPr>
            <a:xfrm>
              <a:off x="7198940" y="2410525"/>
              <a:ext cx="7616933" cy="372378"/>
            </a:xfrm>
            <a:prstGeom prst="rect">
              <a:avLst/>
            </a:prstGeom>
          </p:spPr>
          <p:txBody>
            <a:bodyPr wrap="none" lIns="109710" tIns="54855" rIns="109710" bIns="54855"/>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zh-CN" sz="3600" dirty="0">
                  <a:solidFill>
                    <a:srgbClr val="C00000"/>
                  </a:solidFill>
                  <a:latin typeface="思源黑体 CN Bold" panose="020B0800000000000000" pitchFamily="34" charset="-122"/>
                  <a:ea typeface="思源黑体 CN Bold" panose="020B0800000000000000" pitchFamily="34" charset="-122"/>
                </a:rPr>
                <a:t>中小学校、幼儿园应针对学生儿童认知特</a:t>
              </a:r>
            </a:p>
            <a:p>
              <a:pPr algn="l"/>
              <a:r>
                <a:rPr lang="zh-CN" altLang="zh-CN" sz="3600" dirty="0">
                  <a:solidFill>
                    <a:srgbClr val="C00000"/>
                  </a:solidFill>
                  <a:latin typeface="思源黑体 CN Bold" panose="020B0800000000000000" pitchFamily="34" charset="-122"/>
                  <a:ea typeface="思源黑体 CN Bold" panose="020B0800000000000000" pitchFamily="34" charset="-122"/>
                </a:rPr>
                <a:t>点和建筑场所具体情况，制定符合实际的</a:t>
              </a:r>
            </a:p>
            <a:p>
              <a:pPr algn="l"/>
              <a:r>
                <a:rPr lang="zh-CN" altLang="zh-CN" sz="3600" dirty="0">
                  <a:solidFill>
                    <a:srgbClr val="C00000"/>
                  </a:solidFill>
                  <a:latin typeface="思源黑体 CN Bold" panose="020B0800000000000000" pitchFamily="34" charset="-122"/>
                  <a:ea typeface="思源黑体 CN Bold" panose="020B0800000000000000" pitchFamily="34" charset="-122"/>
                </a:rPr>
                <a:t>灭火和应急疏散预案，区分白天、夜间情</a:t>
              </a:r>
            </a:p>
            <a:p>
              <a:pPr algn="l"/>
              <a:r>
                <a:rPr lang="zh-CN" altLang="zh-CN" sz="3600" dirty="0">
                  <a:solidFill>
                    <a:srgbClr val="C00000"/>
                  </a:solidFill>
                  <a:latin typeface="思源黑体 CN Bold" panose="020B0800000000000000" pitchFamily="34" charset="-122"/>
                  <a:ea typeface="思源黑体 CN Bold" panose="020B0800000000000000" pitchFamily="34" charset="-122"/>
                </a:rPr>
                <a:t>况，明确责任分工、值守人员最低配置数</a:t>
              </a:r>
            </a:p>
            <a:p>
              <a:pPr algn="l"/>
              <a:r>
                <a:rPr lang="zh-CN" altLang="zh-CN" sz="3600" dirty="0">
                  <a:solidFill>
                    <a:srgbClr val="C00000"/>
                  </a:solidFill>
                  <a:latin typeface="思源黑体 CN Bold" panose="020B0800000000000000" pitchFamily="34" charset="-122"/>
                  <a:ea typeface="思源黑体 CN Bold" panose="020B0800000000000000" pitchFamily="34" charset="-122"/>
                </a:rPr>
                <a:t>量和应急处置程序。。</a:t>
              </a:r>
              <a:endParaRPr lang="en-US" altLang="zh-CN" sz="3600" dirty="0">
                <a:solidFill>
                  <a:srgbClr val="C00000"/>
                </a:solidFill>
                <a:latin typeface="思源黑体 CN Bold" panose="020B0800000000000000" pitchFamily="34" charset="-122"/>
                <a:ea typeface="思源黑体 CN Bold" panose="020B0800000000000000" pitchFamily="34" charset="-122"/>
              </a:endParaRPr>
            </a:p>
          </p:txBody>
        </p:sp>
        <p:sp>
          <p:nvSpPr>
            <p:cNvPr id="1048881" name="TextBox 10"/>
            <p:cNvSpPr txBox="1"/>
            <p:nvPr/>
          </p:nvSpPr>
          <p:spPr>
            <a:xfrm>
              <a:off x="7185389" y="2824371"/>
              <a:ext cx="7297663" cy="403595"/>
            </a:xfrm>
            <a:prstGeom prst="rect">
              <a:avLst/>
            </a:prstGeom>
            <a:noFill/>
          </p:spPr>
          <p:txBody>
            <a:bodyPr wrap="square" lIns="109710" tIns="54855" rIns="109710" bIns="54855">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2000" dirty="0">
                  <a:latin typeface="微软雅黑" panose="020B0503020204020204" charset="-122"/>
                  <a:ea typeface="微软雅黑" panose="020B0503020204020204" charset="-122"/>
                  <a:sym typeface="+mn-ea"/>
                </a:rPr>
                <a:t>中小学校、幼儿园应建立微型消防站（志愿消防队），每学期至少组织教职工、安保人员和学生儿童开展1次全员消防演练，</a:t>
              </a:r>
              <a:r>
                <a:rPr lang="zh-CN" altLang="en-US" sz="2000" b="1" dirty="0">
                  <a:latin typeface="微软雅黑" panose="020B0503020204020204" charset="-122"/>
                  <a:ea typeface="微软雅黑" panose="020B0503020204020204" charset="-122"/>
                  <a:sym typeface="+mn-ea"/>
                </a:rPr>
                <a:t>能够做到发生火灾第一时间拨打“119”火警，1分钟快速响应、3分钟有序组织疏散、5分钟初起火灾扑救力量到场扑救。</a:t>
              </a:r>
              <a:r>
                <a:rPr lang="zh-CN" altLang="en-US" sz="2000" dirty="0">
                  <a:latin typeface="微软雅黑" panose="020B0503020204020204" charset="-122"/>
                  <a:ea typeface="微软雅黑" panose="020B0503020204020204" charset="-122"/>
                  <a:sym typeface="+mn-ea"/>
                </a:rPr>
                <a:t>夜间实行封闭管理的学生宿舍，应结合住宿人员数量、教职工值班安排制定专门的夜间预案，严格落实夜间值班值守要求，采取有效技术措施和管理措施，确保紧急情况下学生能够快速疏散。</a:t>
              </a:r>
            </a:p>
          </p:txBody>
        </p:sp>
      </p:grpSp>
      <p:grpSp>
        <p:nvGrpSpPr>
          <p:cNvPr id="198" name="组合 4"/>
          <p:cNvGrpSpPr/>
          <p:nvPr/>
        </p:nvGrpSpPr>
        <p:grpSpPr>
          <a:xfrm>
            <a:off x="1106805" y="1280160"/>
            <a:ext cx="1108710" cy="4710430"/>
            <a:chOff x="2489" y="3911"/>
            <a:chExt cx="973" cy="5472"/>
          </a:xfrm>
        </p:grpSpPr>
        <p:sp>
          <p:nvSpPr>
            <p:cNvPr id="1048882" name="圆柱形 6"/>
            <p:cNvSpPr/>
            <p:nvPr/>
          </p:nvSpPr>
          <p:spPr>
            <a:xfrm>
              <a:off x="2489" y="3911"/>
              <a:ext cx="973" cy="5472"/>
            </a:xfrm>
            <a:prstGeom prst="can">
              <a:avLst>
                <a:gd name="adj" fmla="val 2959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83" name="文本框 8"/>
            <p:cNvSpPr txBox="1"/>
            <p:nvPr/>
          </p:nvSpPr>
          <p:spPr>
            <a:xfrm>
              <a:off x="2543" y="5863"/>
              <a:ext cx="859" cy="1536"/>
            </a:xfrm>
            <a:prstGeom prst="rect">
              <a:avLst/>
            </a:prstGeom>
            <a:noFill/>
          </p:spPr>
          <p:txBody>
            <a:bodyPr wrap="square" rtlCol="0" anchor="t">
              <a:spAutoFit/>
            </a:bodyPr>
            <a:lstStyle/>
            <a:p>
              <a:pPr algn="ctr"/>
              <a:r>
                <a:rPr lang="en-US" altLang="zh-CN" sz="8000" dirty="0">
                  <a:solidFill>
                    <a:schemeClr val="bg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Wingdings" panose="05000000000000000000" charset="0"/>
                </a:rPr>
                <a:t>9</a:t>
              </a:r>
              <a:endParaRPr lang="zh-CN" altLang="en-US" sz="8000" dirty="0">
                <a:solidFill>
                  <a:schemeClr val="bg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Wingdings" panose="05000000000000000000" charset="0"/>
              </a:endParaRPr>
            </a:p>
          </p:txBody>
        </p:sp>
        <p:sp>
          <p:nvSpPr>
            <p:cNvPr id="1048884" name="Freeform: Shape 16"/>
            <p:cNvSpPr/>
            <p:nvPr/>
          </p:nvSpPr>
          <p:spPr bwMode="auto">
            <a:xfrm>
              <a:off x="2677" y="7400"/>
              <a:ext cx="562" cy="565"/>
            </a:xfrm>
            <a:custGeom>
              <a:avLst/>
              <a:gdLst>
                <a:gd name="connsiteX0" fmla="*/ 225425 w 323850"/>
                <a:gd name="connsiteY0" fmla="*/ 217487 h 325438"/>
                <a:gd name="connsiteX1" fmla="*/ 196850 w 323850"/>
                <a:gd name="connsiteY1" fmla="*/ 238125 h 325438"/>
                <a:gd name="connsiteX2" fmla="*/ 234950 w 323850"/>
                <a:gd name="connsiteY2" fmla="*/ 238125 h 325438"/>
                <a:gd name="connsiteX3" fmla="*/ 120472 w 323850"/>
                <a:gd name="connsiteY3" fmla="*/ 149225 h 325438"/>
                <a:gd name="connsiteX4" fmla="*/ 148971 w 323850"/>
                <a:gd name="connsiteY4" fmla="*/ 214009 h 325438"/>
                <a:gd name="connsiteX5" fmla="*/ 151562 w 323850"/>
                <a:gd name="connsiteY5" fmla="*/ 181617 h 325438"/>
                <a:gd name="connsiteX6" fmla="*/ 154152 w 323850"/>
                <a:gd name="connsiteY6" fmla="*/ 180322 h 325438"/>
                <a:gd name="connsiteX7" fmla="*/ 169698 w 323850"/>
                <a:gd name="connsiteY7" fmla="*/ 180322 h 325438"/>
                <a:gd name="connsiteX8" fmla="*/ 172288 w 323850"/>
                <a:gd name="connsiteY8" fmla="*/ 181617 h 325438"/>
                <a:gd name="connsiteX9" fmla="*/ 176175 w 323850"/>
                <a:gd name="connsiteY9" fmla="*/ 212714 h 325438"/>
                <a:gd name="connsiteX10" fmla="*/ 203378 w 323850"/>
                <a:gd name="connsiteY10" fmla="*/ 149225 h 325438"/>
                <a:gd name="connsiteX11" fmla="*/ 260376 w 323850"/>
                <a:gd name="connsiteY11" fmla="*/ 156999 h 325438"/>
                <a:gd name="connsiteX12" fmla="*/ 292761 w 323850"/>
                <a:gd name="connsiteY12" fmla="*/ 188096 h 325438"/>
                <a:gd name="connsiteX13" fmla="*/ 323850 w 323850"/>
                <a:gd name="connsiteY13" fmla="*/ 325438 h 325438"/>
                <a:gd name="connsiteX14" fmla="*/ 269443 w 323850"/>
                <a:gd name="connsiteY14" fmla="*/ 325438 h 325438"/>
                <a:gd name="connsiteX15" fmla="*/ 252603 w 323850"/>
                <a:gd name="connsiteY15" fmla="*/ 251584 h 325438"/>
                <a:gd name="connsiteX16" fmla="*/ 247422 w 323850"/>
                <a:gd name="connsiteY16" fmla="*/ 325438 h 325438"/>
                <a:gd name="connsiteX17" fmla="*/ 76428 w 323850"/>
                <a:gd name="connsiteY17" fmla="*/ 325438 h 325438"/>
                <a:gd name="connsiteX18" fmla="*/ 71247 w 323850"/>
                <a:gd name="connsiteY18" fmla="*/ 251584 h 325438"/>
                <a:gd name="connsiteX19" fmla="*/ 54407 w 323850"/>
                <a:gd name="connsiteY19" fmla="*/ 325438 h 325438"/>
                <a:gd name="connsiteX20" fmla="*/ 0 w 323850"/>
                <a:gd name="connsiteY20" fmla="*/ 325438 h 325438"/>
                <a:gd name="connsiteX21" fmla="*/ 31089 w 323850"/>
                <a:gd name="connsiteY21" fmla="*/ 188096 h 325438"/>
                <a:gd name="connsiteX22" fmla="*/ 63474 w 323850"/>
                <a:gd name="connsiteY22" fmla="*/ 156999 h 325438"/>
                <a:gd name="connsiteX23" fmla="*/ 120472 w 323850"/>
                <a:gd name="connsiteY23" fmla="*/ 149225 h 325438"/>
                <a:gd name="connsiteX24" fmla="*/ 161132 w 323850"/>
                <a:gd name="connsiteY24" fmla="*/ 144462 h 325438"/>
                <a:gd name="connsiteX25" fmla="*/ 180976 w 323850"/>
                <a:gd name="connsiteY25" fmla="*/ 152173 h 325438"/>
                <a:gd name="connsiteX26" fmla="*/ 173039 w 323850"/>
                <a:gd name="connsiteY26" fmla="*/ 167595 h 325438"/>
                <a:gd name="connsiteX27" fmla="*/ 161132 w 323850"/>
                <a:gd name="connsiteY27" fmla="*/ 171450 h 325438"/>
                <a:gd name="connsiteX28" fmla="*/ 149225 w 323850"/>
                <a:gd name="connsiteY28" fmla="*/ 167595 h 325438"/>
                <a:gd name="connsiteX29" fmla="*/ 141288 w 323850"/>
                <a:gd name="connsiteY29" fmla="*/ 152173 h 325438"/>
                <a:gd name="connsiteX30" fmla="*/ 161132 w 323850"/>
                <a:gd name="connsiteY30" fmla="*/ 144462 h 325438"/>
                <a:gd name="connsiteX31" fmla="*/ 163314 w 323850"/>
                <a:gd name="connsiteY31" fmla="*/ 14287 h 325438"/>
                <a:gd name="connsiteX32" fmla="*/ 155575 w 323850"/>
                <a:gd name="connsiteY32" fmla="*/ 22080 h 325438"/>
                <a:gd name="connsiteX33" fmla="*/ 155575 w 323850"/>
                <a:gd name="connsiteY33" fmla="*/ 58449 h 325438"/>
                <a:gd name="connsiteX34" fmla="*/ 167184 w 323850"/>
                <a:gd name="connsiteY34" fmla="*/ 71437 h 325438"/>
                <a:gd name="connsiteX35" fmla="*/ 189111 w 323850"/>
                <a:gd name="connsiteY35" fmla="*/ 71437 h 325438"/>
                <a:gd name="connsiteX36" fmla="*/ 196850 w 323850"/>
                <a:gd name="connsiteY36" fmla="*/ 63644 h 325438"/>
                <a:gd name="connsiteX37" fmla="*/ 189111 w 323850"/>
                <a:gd name="connsiteY37" fmla="*/ 57150 h 325438"/>
                <a:gd name="connsiteX38" fmla="*/ 169764 w 323850"/>
                <a:gd name="connsiteY38" fmla="*/ 57150 h 325438"/>
                <a:gd name="connsiteX39" fmla="*/ 169764 w 323850"/>
                <a:gd name="connsiteY39" fmla="*/ 22080 h 325438"/>
                <a:gd name="connsiteX40" fmla="*/ 163314 w 323850"/>
                <a:gd name="connsiteY40" fmla="*/ 14287 h 325438"/>
                <a:gd name="connsiteX41" fmla="*/ 161925 w 323850"/>
                <a:gd name="connsiteY41" fmla="*/ 0 h 325438"/>
                <a:gd name="connsiteX42" fmla="*/ 225425 w 323850"/>
                <a:gd name="connsiteY42" fmla="*/ 63500 h 325438"/>
                <a:gd name="connsiteX43" fmla="*/ 161925 w 323850"/>
                <a:gd name="connsiteY43" fmla="*/ 127000 h 325438"/>
                <a:gd name="connsiteX44" fmla="*/ 98425 w 323850"/>
                <a:gd name="connsiteY44" fmla="*/ 63500 h 325438"/>
                <a:gd name="connsiteX45" fmla="*/ 161925 w 323850"/>
                <a:gd name="connsiteY45" fmla="*/ 0 h 32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3850" h="325438">
                  <a:moveTo>
                    <a:pt x="225425" y="217487"/>
                  </a:moveTo>
                  <a:lnTo>
                    <a:pt x="196850" y="238125"/>
                  </a:lnTo>
                  <a:lnTo>
                    <a:pt x="234950" y="238125"/>
                  </a:lnTo>
                  <a:close/>
                  <a:moveTo>
                    <a:pt x="120472" y="149225"/>
                  </a:moveTo>
                  <a:cubicBezTo>
                    <a:pt x="148971" y="214009"/>
                    <a:pt x="148971" y="214009"/>
                    <a:pt x="148971" y="214009"/>
                  </a:cubicBezTo>
                  <a:cubicBezTo>
                    <a:pt x="151562" y="181617"/>
                    <a:pt x="151562" y="181617"/>
                    <a:pt x="151562" y="181617"/>
                  </a:cubicBezTo>
                  <a:cubicBezTo>
                    <a:pt x="151562" y="180322"/>
                    <a:pt x="152857" y="180322"/>
                    <a:pt x="154152" y="180322"/>
                  </a:cubicBezTo>
                  <a:cubicBezTo>
                    <a:pt x="169698" y="180322"/>
                    <a:pt x="169698" y="180322"/>
                    <a:pt x="169698" y="180322"/>
                  </a:cubicBezTo>
                  <a:cubicBezTo>
                    <a:pt x="170993" y="180322"/>
                    <a:pt x="172288" y="180322"/>
                    <a:pt x="172288" y="181617"/>
                  </a:cubicBezTo>
                  <a:cubicBezTo>
                    <a:pt x="176175" y="212714"/>
                    <a:pt x="176175" y="212714"/>
                    <a:pt x="176175" y="212714"/>
                  </a:cubicBezTo>
                  <a:cubicBezTo>
                    <a:pt x="203378" y="149225"/>
                    <a:pt x="203378" y="149225"/>
                    <a:pt x="203378" y="149225"/>
                  </a:cubicBezTo>
                  <a:cubicBezTo>
                    <a:pt x="260376" y="156999"/>
                    <a:pt x="260376" y="156999"/>
                    <a:pt x="260376" y="156999"/>
                  </a:cubicBezTo>
                  <a:cubicBezTo>
                    <a:pt x="277216" y="159591"/>
                    <a:pt x="290170" y="171252"/>
                    <a:pt x="292761" y="188096"/>
                  </a:cubicBezTo>
                  <a:lnTo>
                    <a:pt x="323850" y="325438"/>
                  </a:lnTo>
                  <a:cubicBezTo>
                    <a:pt x="269443" y="325438"/>
                    <a:pt x="269443" y="325438"/>
                    <a:pt x="269443" y="325438"/>
                  </a:cubicBezTo>
                  <a:cubicBezTo>
                    <a:pt x="252603" y="251584"/>
                    <a:pt x="252603" y="251584"/>
                    <a:pt x="252603" y="251584"/>
                  </a:cubicBezTo>
                  <a:cubicBezTo>
                    <a:pt x="247422" y="325438"/>
                    <a:pt x="247422" y="325438"/>
                    <a:pt x="247422" y="325438"/>
                  </a:cubicBezTo>
                  <a:cubicBezTo>
                    <a:pt x="76428" y="325438"/>
                    <a:pt x="76428" y="325438"/>
                    <a:pt x="76428" y="325438"/>
                  </a:cubicBezTo>
                  <a:cubicBezTo>
                    <a:pt x="71247" y="251584"/>
                    <a:pt x="71247" y="251584"/>
                    <a:pt x="71247" y="251584"/>
                  </a:cubicBezTo>
                  <a:cubicBezTo>
                    <a:pt x="54407" y="325438"/>
                    <a:pt x="54407" y="325438"/>
                    <a:pt x="54407" y="325438"/>
                  </a:cubicBezTo>
                  <a:cubicBezTo>
                    <a:pt x="0" y="325438"/>
                    <a:pt x="0" y="325438"/>
                    <a:pt x="0" y="325438"/>
                  </a:cubicBezTo>
                  <a:cubicBezTo>
                    <a:pt x="31089" y="188096"/>
                    <a:pt x="31089" y="188096"/>
                    <a:pt x="31089" y="188096"/>
                  </a:cubicBezTo>
                  <a:cubicBezTo>
                    <a:pt x="33680" y="171252"/>
                    <a:pt x="46634" y="159591"/>
                    <a:pt x="63474" y="156999"/>
                  </a:cubicBezTo>
                  <a:cubicBezTo>
                    <a:pt x="120472" y="149225"/>
                    <a:pt x="120472" y="149225"/>
                    <a:pt x="120472" y="149225"/>
                  </a:cubicBezTo>
                  <a:close/>
                  <a:moveTo>
                    <a:pt x="161132" y="144462"/>
                  </a:moveTo>
                  <a:cubicBezTo>
                    <a:pt x="169070" y="144462"/>
                    <a:pt x="180976" y="144462"/>
                    <a:pt x="180976" y="152173"/>
                  </a:cubicBezTo>
                  <a:cubicBezTo>
                    <a:pt x="180976" y="157314"/>
                    <a:pt x="175685" y="165025"/>
                    <a:pt x="173039" y="167595"/>
                  </a:cubicBezTo>
                  <a:cubicBezTo>
                    <a:pt x="170393" y="171450"/>
                    <a:pt x="165101" y="171450"/>
                    <a:pt x="161132" y="171450"/>
                  </a:cubicBezTo>
                  <a:cubicBezTo>
                    <a:pt x="157163" y="171450"/>
                    <a:pt x="151871" y="171450"/>
                    <a:pt x="149225" y="167595"/>
                  </a:cubicBezTo>
                  <a:cubicBezTo>
                    <a:pt x="146579" y="165025"/>
                    <a:pt x="141288" y="157314"/>
                    <a:pt x="141288" y="152173"/>
                  </a:cubicBezTo>
                  <a:cubicBezTo>
                    <a:pt x="141288" y="144462"/>
                    <a:pt x="153194" y="144462"/>
                    <a:pt x="161132" y="144462"/>
                  </a:cubicBezTo>
                  <a:close/>
                  <a:moveTo>
                    <a:pt x="163314" y="14287"/>
                  </a:moveTo>
                  <a:cubicBezTo>
                    <a:pt x="158155" y="14287"/>
                    <a:pt x="155575" y="18184"/>
                    <a:pt x="155575" y="22080"/>
                  </a:cubicBezTo>
                  <a:cubicBezTo>
                    <a:pt x="155575" y="22080"/>
                    <a:pt x="155575" y="22080"/>
                    <a:pt x="155575" y="58449"/>
                  </a:cubicBezTo>
                  <a:cubicBezTo>
                    <a:pt x="155575" y="66242"/>
                    <a:pt x="160735" y="71437"/>
                    <a:pt x="167184" y="71437"/>
                  </a:cubicBezTo>
                  <a:cubicBezTo>
                    <a:pt x="167184" y="71437"/>
                    <a:pt x="167184" y="71437"/>
                    <a:pt x="189111" y="71437"/>
                  </a:cubicBezTo>
                  <a:cubicBezTo>
                    <a:pt x="194271" y="71437"/>
                    <a:pt x="196850" y="67541"/>
                    <a:pt x="196850" y="63644"/>
                  </a:cubicBezTo>
                  <a:cubicBezTo>
                    <a:pt x="196850" y="59747"/>
                    <a:pt x="194271" y="57150"/>
                    <a:pt x="189111" y="57150"/>
                  </a:cubicBezTo>
                  <a:cubicBezTo>
                    <a:pt x="189111" y="57150"/>
                    <a:pt x="189111" y="57150"/>
                    <a:pt x="169764" y="57150"/>
                  </a:cubicBezTo>
                  <a:cubicBezTo>
                    <a:pt x="169764" y="57150"/>
                    <a:pt x="169764" y="57150"/>
                    <a:pt x="169764" y="22080"/>
                  </a:cubicBezTo>
                  <a:cubicBezTo>
                    <a:pt x="169764" y="18184"/>
                    <a:pt x="167184" y="14287"/>
                    <a:pt x="163314" y="14287"/>
                  </a:cubicBezTo>
                  <a:close/>
                  <a:moveTo>
                    <a:pt x="161925" y="0"/>
                  </a:moveTo>
                  <a:cubicBezTo>
                    <a:pt x="196995" y="0"/>
                    <a:pt x="225425" y="28430"/>
                    <a:pt x="225425" y="63500"/>
                  </a:cubicBezTo>
                  <a:cubicBezTo>
                    <a:pt x="225425" y="98570"/>
                    <a:pt x="196995" y="127000"/>
                    <a:pt x="161925" y="127000"/>
                  </a:cubicBezTo>
                  <a:cubicBezTo>
                    <a:pt x="126855" y="127000"/>
                    <a:pt x="98425" y="98570"/>
                    <a:pt x="98425" y="63500"/>
                  </a:cubicBezTo>
                  <a:cubicBezTo>
                    <a:pt x="98425" y="28430"/>
                    <a:pt x="126855" y="0"/>
                    <a:pt x="161925" y="0"/>
                  </a:cubicBezTo>
                  <a:close/>
                </a:path>
              </a:pathLst>
            </a:custGeom>
            <a:solidFill>
              <a:schemeClr val="bg1"/>
            </a:solidFill>
            <a:ln>
              <a:noFill/>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a:solidFill>
                  <a:schemeClr val="tx1"/>
                </a:solidFill>
                <a:latin typeface="微软雅黑" panose="020B0503020204020204" charset="-122"/>
                <a:ea typeface="微软雅黑" panose="020B0503020204020204" charset="-122"/>
              </a:endParaRPr>
            </a:p>
          </p:txBody>
        </p:sp>
      </p:grpSp>
      <p:cxnSp>
        <p:nvCxnSpPr>
          <p:cNvPr id="3145739" name="直接连接符 5"/>
          <p:cNvCxnSpPr/>
          <p:nvPr/>
        </p:nvCxnSpPr>
        <p:spPr>
          <a:xfrm>
            <a:off x="2571750" y="3704583"/>
            <a:ext cx="8357870" cy="13970"/>
          </a:xfrm>
          <a:prstGeom prst="line">
            <a:avLst/>
          </a:prstGeom>
          <a:ln w="38100">
            <a:solidFill>
              <a:srgbClr val="C00000"/>
            </a:solidFill>
            <a:prstDash val="dash"/>
          </a:ln>
        </p:spPr>
        <p:style>
          <a:lnRef idx="1">
            <a:schemeClr val="accent1"/>
          </a:lnRef>
          <a:fillRef idx="0">
            <a:schemeClr val="accent1"/>
          </a:fillRef>
          <a:effectRef idx="0">
            <a:schemeClr val="accent1"/>
          </a:effectRef>
          <a:fontRef idx="minor">
            <a:schemeClr val="tx1"/>
          </a:fontRef>
        </p:style>
      </p:cxnSp>
      <p:grpSp>
        <p:nvGrpSpPr>
          <p:cNvPr id="199" name="组合 16"/>
          <p:cNvGrpSpPr/>
          <p:nvPr/>
        </p:nvGrpSpPr>
        <p:grpSpPr>
          <a:xfrm>
            <a:off x="297180" y="184785"/>
            <a:ext cx="5139690" cy="408305"/>
            <a:chOff x="8158" y="2529"/>
            <a:chExt cx="8094" cy="643"/>
          </a:xfrm>
        </p:grpSpPr>
        <p:sp>
          <p:nvSpPr>
            <p:cNvPr id="1048886" name="矩形 17"/>
            <p:cNvSpPr/>
            <p:nvPr/>
          </p:nvSpPr>
          <p:spPr>
            <a:xfrm>
              <a:off x="8956" y="2565"/>
              <a:ext cx="5568"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87" name="文本框 3"/>
            <p:cNvSpPr txBox="1"/>
            <p:nvPr/>
          </p:nvSpPr>
          <p:spPr>
            <a:xfrm>
              <a:off x="9122" y="2529"/>
              <a:ext cx="7130"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3.9  </a:t>
              </a:r>
              <a:r>
                <a:rPr lang="zh-CN" altLang="en-US" sz="2000" b="1" dirty="0">
                  <a:solidFill>
                    <a:schemeClr val="bg1"/>
                  </a:solidFill>
                  <a:latin typeface="微软雅黑" panose="020B0503020204020204" charset="-122"/>
                  <a:ea typeface="微软雅黑" panose="020B0503020204020204" charset="-122"/>
                </a:rPr>
                <a:t>消防安全十项规定</a:t>
              </a:r>
            </a:p>
          </p:txBody>
        </p:sp>
        <p:sp>
          <p:nvSpPr>
            <p:cNvPr id="1048888" name="矩形 19"/>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98"/>
                                        </p:tgtEl>
                                        <p:attrNameLst>
                                          <p:attrName>style.visibility</p:attrName>
                                        </p:attrNameLst>
                                      </p:cBhvr>
                                      <p:to>
                                        <p:strVal val="visible"/>
                                      </p:to>
                                    </p:set>
                                    <p:animEffect transition="in" filter="wipe(down)">
                                      <p:cBhvr>
                                        <p:cTn id="7" dur="500"/>
                                        <p:tgtEl>
                                          <p:spTgt spid="19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145738"/>
                                        </p:tgtEl>
                                        <p:attrNameLst>
                                          <p:attrName>style.visibility</p:attrName>
                                        </p:attrNameLst>
                                      </p:cBhvr>
                                      <p:to>
                                        <p:strVal val="visible"/>
                                      </p:to>
                                    </p:set>
                                    <p:animEffect transition="in" filter="wipe(left)">
                                      <p:cBhvr>
                                        <p:cTn id="11" dur="500"/>
                                        <p:tgtEl>
                                          <p:spTgt spid="3145738"/>
                                        </p:tgtEl>
                                      </p:cBhvr>
                                    </p:animEffect>
                                  </p:childTnLst>
                                </p:cTn>
                              </p:par>
                              <p:par>
                                <p:cTn id="12" presetID="22" presetClass="entr" presetSubtype="8" fill="hold" nodeType="withEffect">
                                  <p:stCondLst>
                                    <p:cond delay="0"/>
                                  </p:stCondLst>
                                  <p:childTnLst>
                                    <p:set>
                                      <p:cBhvr>
                                        <p:cTn id="13" dur="1" fill="hold">
                                          <p:stCondLst>
                                            <p:cond delay="0"/>
                                          </p:stCondLst>
                                        </p:cTn>
                                        <p:tgtEl>
                                          <p:spTgt spid="197"/>
                                        </p:tgtEl>
                                        <p:attrNameLst>
                                          <p:attrName>style.visibility</p:attrName>
                                        </p:attrNameLst>
                                      </p:cBhvr>
                                      <p:to>
                                        <p:strVal val="visible"/>
                                      </p:to>
                                    </p:set>
                                    <p:animEffect transition="in" filter="wipe(left)">
                                      <p:cBhvr>
                                        <p:cTn id="14" dur="500"/>
                                        <p:tgtEl>
                                          <p:spTgt spid="19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145739"/>
                                        </p:tgtEl>
                                        <p:attrNameLst>
                                          <p:attrName>style.visibility</p:attrName>
                                        </p:attrNameLst>
                                      </p:cBhvr>
                                      <p:to>
                                        <p:strVal val="visible"/>
                                      </p:to>
                                    </p:set>
                                    <p:animEffect transition="in" filter="wipe(left)">
                                      <p:cBhvr>
                                        <p:cTn id="18" dur="500"/>
                                        <p:tgtEl>
                                          <p:spTgt spid="3145739"/>
                                        </p:tgtEl>
                                      </p:cBhvr>
                                    </p:animEffect>
                                  </p:childTnLst>
                                </p:cTn>
                              </p:par>
                            </p:childTnLst>
                          </p:cTn>
                        </p:par>
                        <p:par>
                          <p:cTn id="19" fill="hold">
                            <p:stCondLst>
                              <p:cond delay="1500"/>
                            </p:stCondLst>
                            <p:childTnLst>
                              <p:par>
                                <p:cTn id="20" presetID="29" presetClass="entr" presetSubtype="0" fill="hold" nodeType="afterEffect">
                                  <p:stCondLst>
                                    <p:cond delay="0"/>
                                  </p:stCondLst>
                                  <p:childTnLst>
                                    <p:set>
                                      <p:cBhvr>
                                        <p:cTn id="21" dur="1" fill="hold">
                                          <p:stCondLst>
                                            <p:cond delay="0"/>
                                          </p:stCondLst>
                                        </p:cTn>
                                        <p:tgtEl>
                                          <p:spTgt spid="199"/>
                                        </p:tgtEl>
                                        <p:attrNameLst>
                                          <p:attrName>style.visibility</p:attrName>
                                        </p:attrNameLst>
                                      </p:cBhvr>
                                      <p:to>
                                        <p:strVal val="visible"/>
                                      </p:to>
                                    </p:set>
                                    <p:anim calcmode="lin" valueType="num">
                                      <p:cBhvr>
                                        <p:cTn id="22" dur="1000" fill="hold"/>
                                        <p:tgtEl>
                                          <p:spTgt spid="199"/>
                                        </p:tgtEl>
                                        <p:attrNameLst>
                                          <p:attrName>ppt_x</p:attrName>
                                        </p:attrNameLst>
                                      </p:cBhvr>
                                      <p:tavLst>
                                        <p:tav tm="0">
                                          <p:val>
                                            <p:strVal val="#ppt_x-.2"/>
                                          </p:val>
                                        </p:tav>
                                        <p:tav tm="100000">
                                          <p:val>
                                            <p:strVal val="#ppt_x"/>
                                          </p:val>
                                        </p:tav>
                                      </p:tavLst>
                                    </p:anim>
                                    <p:anim calcmode="lin" valueType="num">
                                      <p:cBhvr>
                                        <p:cTn id="23" dur="1000" fill="hold"/>
                                        <p:tgtEl>
                                          <p:spTgt spid="199"/>
                                        </p:tgtEl>
                                        <p:attrNameLst>
                                          <p:attrName>ppt_y</p:attrName>
                                        </p:attrNameLst>
                                      </p:cBhvr>
                                      <p:tavLst>
                                        <p:tav tm="0">
                                          <p:val>
                                            <p:strVal val="#ppt_y"/>
                                          </p:val>
                                        </p:tav>
                                        <p:tav tm="100000">
                                          <p:val>
                                            <p:strVal val="#ppt_y"/>
                                          </p:val>
                                        </p:tav>
                                      </p:tavLst>
                                    </p:anim>
                                    <p:animEffect transition="in" filter="wipe(right)" prLst="gradientSize: 0.1">
                                      <p:cBhvr>
                                        <p:cTn id="24" dur="1000"/>
                                        <p:tgtEl>
                                          <p:spTgt spid="1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45740" name="直接连接符 11"/>
          <p:cNvCxnSpPr/>
          <p:nvPr/>
        </p:nvCxnSpPr>
        <p:spPr>
          <a:xfrm>
            <a:off x="803910" y="4124325"/>
            <a:ext cx="8357870" cy="13970"/>
          </a:xfrm>
          <a:prstGeom prst="line">
            <a:avLst/>
          </a:prstGeom>
          <a:ln w="38100">
            <a:solidFill>
              <a:srgbClr val="C00000"/>
            </a:solidFill>
            <a:prstDash val="dash"/>
          </a:ln>
        </p:spPr>
        <p:style>
          <a:lnRef idx="1">
            <a:schemeClr val="accent1"/>
          </a:lnRef>
          <a:fillRef idx="0">
            <a:schemeClr val="accent1"/>
          </a:fillRef>
          <a:effectRef idx="0">
            <a:schemeClr val="accent1"/>
          </a:effectRef>
          <a:fontRef idx="minor">
            <a:schemeClr val="tx1"/>
          </a:fontRef>
        </p:style>
      </p:cxnSp>
      <p:grpSp>
        <p:nvGrpSpPr>
          <p:cNvPr id="203" name="Group 1"/>
          <p:cNvGrpSpPr/>
          <p:nvPr/>
        </p:nvGrpSpPr>
        <p:grpSpPr>
          <a:xfrm>
            <a:off x="685800" y="1193249"/>
            <a:ext cx="8705850" cy="4624069"/>
            <a:chOff x="6667727" y="2348353"/>
            <a:chExt cx="7431549" cy="634838"/>
          </a:xfrm>
        </p:grpSpPr>
        <p:sp>
          <p:nvSpPr>
            <p:cNvPr id="1048891" name="Rectangle 9"/>
            <p:cNvSpPr/>
            <p:nvPr/>
          </p:nvSpPr>
          <p:spPr>
            <a:xfrm>
              <a:off x="6768411" y="2348353"/>
              <a:ext cx="4509211" cy="372391"/>
            </a:xfrm>
            <a:prstGeom prst="rect">
              <a:avLst/>
            </a:prstGeom>
          </p:spPr>
          <p:txBody>
            <a:bodyPr wrap="none" lIns="109710" tIns="54855" rIns="109710" bIns="54855"/>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3600" dirty="0">
                  <a:solidFill>
                    <a:srgbClr val="C00000"/>
                  </a:solidFill>
                  <a:latin typeface="微软雅黑" panose="020B0503020204020204" charset="-122"/>
                  <a:ea typeface="微软雅黑" panose="020B0503020204020204" charset="-122"/>
                  <a:sym typeface="+mn-ea"/>
                </a:rPr>
                <a:t>中小学校、幼儿园的消防安全责任人或管</a:t>
              </a:r>
            </a:p>
            <a:p>
              <a:pPr algn="l"/>
              <a:r>
                <a:rPr lang="zh-CN" altLang="en-US" sz="3600" dirty="0">
                  <a:solidFill>
                    <a:srgbClr val="C00000"/>
                  </a:solidFill>
                  <a:latin typeface="微软雅黑" panose="020B0503020204020204" charset="-122"/>
                  <a:ea typeface="微软雅黑" panose="020B0503020204020204" charset="-122"/>
                  <a:sym typeface="+mn-ea"/>
                </a:rPr>
                <a:t>理人应当每月至少组织开展一次防火检查</a:t>
              </a:r>
            </a:p>
          </p:txBody>
        </p:sp>
        <p:sp>
          <p:nvSpPr>
            <p:cNvPr id="1048892" name="TextBox 10"/>
            <p:cNvSpPr txBox="1"/>
            <p:nvPr/>
          </p:nvSpPr>
          <p:spPr>
            <a:xfrm>
              <a:off x="6667727" y="2548080"/>
              <a:ext cx="7431549" cy="435111"/>
            </a:xfrm>
            <a:prstGeom prst="rect">
              <a:avLst/>
            </a:prstGeom>
            <a:noFill/>
          </p:spPr>
          <p:txBody>
            <a:bodyPr wrap="square" lIns="109710" tIns="54855" rIns="109710" bIns="54855">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40000"/>
                </a:lnSpc>
              </a:pPr>
              <a:r>
                <a:rPr sz="2000" dirty="0">
                  <a:latin typeface="微软雅黑" panose="020B0503020204020204" charset="-122"/>
                  <a:ea typeface="微软雅黑" panose="020B0503020204020204" charset="-122"/>
                  <a:sym typeface="+mn-ea"/>
                </a:rPr>
                <a:t>安排专人开展每日防火巡查，及时处理检查发现问题，严格落实整改和防范措施。</a:t>
              </a:r>
              <a:r>
                <a:rPr sz="2000" b="1" dirty="0">
                  <a:latin typeface="微软雅黑" panose="020B0503020204020204" charset="-122"/>
                  <a:ea typeface="微软雅黑" panose="020B0503020204020204" charset="-122"/>
                  <a:sym typeface="+mn-ea"/>
                </a:rPr>
                <a:t>寄宿制学校和寄宿制幼儿园必须根据学生儿童数量，安排足够比例专职宿管员24小时值班，夜间每2小时巡查1次。</a:t>
              </a:r>
              <a:endParaRPr sz="2000" dirty="0">
                <a:latin typeface="微软雅黑" panose="020B0503020204020204" charset="-122"/>
                <a:ea typeface="微软雅黑" panose="020B0503020204020204" charset="-122"/>
                <a:sym typeface="+mn-ea"/>
              </a:endParaRPr>
            </a:p>
            <a:p>
              <a:pPr>
                <a:lnSpc>
                  <a:spcPct val="140000"/>
                </a:lnSpc>
              </a:pPr>
              <a:endParaRPr sz="2000" dirty="0">
                <a:latin typeface="微软雅黑" panose="020B0503020204020204" charset="-122"/>
                <a:ea typeface="微软雅黑" panose="020B0503020204020204" charset="-122"/>
                <a:sym typeface="+mn-ea"/>
              </a:endParaRPr>
            </a:p>
            <a:p>
              <a:pPr>
                <a:lnSpc>
                  <a:spcPct val="140000"/>
                </a:lnSpc>
              </a:pPr>
              <a:r>
                <a:rPr sz="2000" dirty="0">
                  <a:latin typeface="微软雅黑" panose="020B0503020204020204" charset="-122"/>
                  <a:ea typeface="微软雅黑" panose="020B0503020204020204" charset="-122"/>
                  <a:sym typeface="+mn-ea"/>
                </a:rPr>
                <a:t>本规定适用于各级各类中小学校、幼儿园。上级部门组织检查督导时，发现违反本规定要求的，</a:t>
              </a:r>
              <a:r>
                <a:rPr sz="2000" b="1" dirty="0">
                  <a:latin typeface="微软雅黑" panose="020B0503020204020204" charset="-122"/>
                  <a:ea typeface="微软雅黑" panose="020B0503020204020204" charset="-122"/>
                  <a:sym typeface="+mn-ea"/>
                </a:rPr>
                <a:t>校长、园长负首要责任</a:t>
              </a:r>
              <a:r>
                <a:rPr sz="2000" dirty="0">
                  <a:latin typeface="微软雅黑" panose="020B0503020204020204" charset="-122"/>
                  <a:ea typeface="微软雅黑" panose="020B0503020204020204" charset="-122"/>
                  <a:sym typeface="+mn-ea"/>
                </a:rPr>
                <a:t>，并将依法依规追究责任。</a:t>
              </a:r>
            </a:p>
          </p:txBody>
        </p:sp>
      </p:grpSp>
      <p:grpSp>
        <p:nvGrpSpPr>
          <p:cNvPr id="204" name="组合 4"/>
          <p:cNvGrpSpPr/>
          <p:nvPr/>
        </p:nvGrpSpPr>
        <p:grpSpPr>
          <a:xfrm>
            <a:off x="9758341" y="1334939"/>
            <a:ext cx="1705795" cy="4795520"/>
            <a:chOff x="9665" y="4428"/>
            <a:chExt cx="1497" cy="5472"/>
          </a:xfrm>
        </p:grpSpPr>
        <p:sp>
          <p:nvSpPr>
            <p:cNvPr id="1048893" name="圆柱形 6"/>
            <p:cNvSpPr/>
            <p:nvPr/>
          </p:nvSpPr>
          <p:spPr>
            <a:xfrm>
              <a:off x="9955" y="4428"/>
              <a:ext cx="973" cy="5472"/>
            </a:xfrm>
            <a:prstGeom prst="can">
              <a:avLst>
                <a:gd name="adj" fmla="val 2959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94" name="文本框 8"/>
            <p:cNvSpPr txBox="1"/>
            <p:nvPr/>
          </p:nvSpPr>
          <p:spPr>
            <a:xfrm>
              <a:off x="9665" y="5926"/>
              <a:ext cx="1497" cy="1509"/>
            </a:xfrm>
            <a:prstGeom prst="rect">
              <a:avLst/>
            </a:prstGeom>
            <a:noFill/>
          </p:spPr>
          <p:txBody>
            <a:bodyPr wrap="square" rtlCol="0" anchor="t">
              <a:spAutoFit/>
            </a:bodyPr>
            <a:lstStyle/>
            <a:p>
              <a:pPr algn="ctr"/>
              <a:r>
                <a:rPr lang="en-US" altLang="zh-CN" sz="8000" dirty="0">
                  <a:solidFill>
                    <a:schemeClr val="bg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Wingdings" panose="05000000000000000000" charset="0"/>
                </a:rPr>
                <a:t>10</a:t>
              </a:r>
              <a:endParaRPr lang="zh-CN" altLang="en-US" sz="8000" dirty="0">
                <a:solidFill>
                  <a:schemeClr val="bg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Wingdings" panose="05000000000000000000" charset="0"/>
              </a:endParaRPr>
            </a:p>
          </p:txBody>
        </p:sp>
        <p:sp>
          <p:nvSpPr>
            <p:cNvPr id="1048895" name="Freeform: Shape 16"/>
            <p:cNvSpPr/>
            <p:nvPr/>
          </p:nvSpPr>
          <p:spPr bwMode="auto">
            <a:xfrm>
              <a:off x="10221" y="8367"/>
              <a:ext cx="562" cy="565"/>
            </a:xfrm>
            <a:custGeom>
              <a:avLst/>
              <a:gdLst>
                <a:gd name="connsiteX0" fmla="*/ 225425 w 323850"/>
                <a:gd name="connsiteY0" fmla="*/ 217487 h 325438"/>
                <a:gd name="connsiteX1" fmla="*/ 196850 w 323850"/>
                <a:gd name="connsiteY1" fmla="*/ 238125 h 325438"/>
                <a:gd name="connsiteX2" fmla="*/ 234950 w 323850"/>
                <a:gd name="connsiteY2" fmla="*/ 238125 h 325438"/>
                <a:gd name="connsiteX3" fmla="*/ 120472 w 323850"/>
                <a:gd name="connsiteY3" fmla="*/ 149225 h 325438"/>
                <a:gd name="connsiteX4" fmla="*/ 148971 w 323850"/>
                <a:gd name="connsiteY4" fmla="*/ 214009 h 325438"/>
                <a:gd name="connsiteX5" fmla="*/ 151562 w 323850"/>
                <a:gd name="connsiteY5" fmla="*/ 181617 h 325438"/>
                <a:gd name="connsiteX6" fmla="*/ 154152 w 323850"/>
                <a:gd name="connsiteY6" fmla="*/ 180322 h 325438"/>
                <a:gd name="connsiteX7" fmla="*/ 169698 w 323850"/>
                <a:gd name="connsiteY7" fmla="*/ 180322 h 325438"/>
                <a:gd name="connsiteX8" fmla="*/ 172288 w 323850"/>
                <a:gd name="connsiteY8" fmla="*/ 181617 h 325438"/>
                <a:gd name="connsiteX9" fmla="*/ 176175 w 323850"/>
                <a:gd name="connsiteY9" fmla="*/ 212714 h 325438"/>
                <a:gd name="connsiteX10" fmla="*/ 203378 w 323850"/>
                <a:gd name="connsiteY10" fmla="*/ 149225 h 325438"/>
                <a:gd name="connsiteX11" fmla="*/ 260376 w 323850"/>
                <a:gd name="connsiteY11" fmla="*/ 156999 h 325438"/>
                <a:gd name="connsiteX12" fmla="*/ 292761 w 323850"/>
                <a:gd name="connsiteY12" fmla="*/ 188096 h 325438"/>
                <a:gd name="connsiteX13" fmla="*/ 323850 w 323850"/>
                <a:gd name="connsiteY13" fmla="*/ 325438 h 325438"/>
                <a:gd name="connsiteX14" fmla="*/ 269443 w 323850"/>
                <a:gd name="connsiteY14" fmla="*/ 325438 h 325438"/>
                <a:gd name="connsiteX15" fmla="*/ 252603 w 323850"/>
                <a:gd name="connsiteY15" fmla="*/ 251584 h 325438"/>
                <a:gd name="connsiteX16" fmla="*/ 247422 w 323850"/>
                <a:gd name="connsiteY16" fmla="*/ 325438 h 325438"/>
                <a:gd name="connsiteX17" fmla="*/ 76428 w 323850"/>
                <a:gd name="connsiteY17" fmla="*/ 325438 h 325438"/>
                <a:gd name="connsiteX18" fmla="*/ 71247 w 323850"/>
                <a:gd name="connsiteY18" fmla="*/ 251584 h 325438"/>
                <a:gd name="connsiteX19" fmla="*/ 54407 w 323850"/>
                <a:gd name="connsiteY19" fmla="*/ 325438 h 325438"/>
                <a:gd name="connsiteX20" fmla="*/ 0 w 323850"/>
                <a:gd name="connsiteY20" fmla="*/ 325438 h 325438"/>
                <a:gd name="connsiteX21" fmla="*/ 31089 w 323850"/>
                <a:gd name="connsiteY21" fmla="*/ 188096 h 325438"/>
                <a:gd name="connsiteX22" fmla="*/ 63474 w 323850"/>
                <a:gd name="connsiteY22" fmla="*/ 156999 h 325438"/>
                <a:gd name="connsiteX23" fmla="*/ 120472 w 323850"/>
                <a:gd name="connsiteY23" fmla="*/ 149225 h 325438"/>
                <a:gd name="connsiteX24" fmla="*/ 161132 w 323850"/>
                <a:gd name="connsiteY24" fmla="*/ 144462 h 325438"/>
                <a:gd name="connsiteX25" fmla="*/ 180976 w 323850"/>
                <a:gd name="connsiteY25" fmla="*/ 152173 h 325438"/>
                <a:gd name="connsiteX26" fmla="*/ 173039 w 323850"/>
                <a:gd name="connsiteY26" fmla="*/ 167595 h 325438"/>
                <a:gd name="connsiteX27" fmla="*/ 161132 w 323850"/>
                <a:gd name="connsiteY27" fmla="*/ 171450 h 325438"/>
                <a:gd name="connsiteX28" fmla="*/ 149225 w 323850"/>
                <a:gd name="connsiteY28" fmla="*/ 167595 h 325438"/>
                <a:gd name="connsiteX29" fmla="*/ 141288 w 323850"/>
                <a:gd name="connsiteY29" fmla="*/ 152173 h 325438"/>
                <a:gd name="connsiteX30" fmla="*/ 161132 w 323850"/>
                <a:gd name="connsiteY30" fmla="*/ 144462 h 325438"/>
                <a:gd name="connsiteX31" fmla="*/ 163314 w 323850"/>
                <a:gd name="connsiteY31" fmla="*/ 14287 h 325438"/>
                <a:gd name="connsiteX32" fmla="*/ 155575 w 323850"/>
                <a:gd name="connsiteY32" fmla="*/ 22080 h 325438"/>
                <a:gd name="connsiteX33" fmla="*/ 155575 w 323850"/>
                <a:gd name="connsiteY33" fmla="*/ 58449 h 325438"/>
                <a:gd name="connsiteX34" fmla="*/ 167184 w 323850"/>
                <a:gd name="connsiteY34" fmla="*/ 71437 h 325438"/>
                <a:gd name="connsiteX35" fmla="*/ 189111 w 323850"/>
                <a:gd name="connsiteY35" fmla="*/ 71437 h 325438"/>
                <a:gd name="connsiteX36" fmla="*/ 196850 w 323850"/>
                <a:gd name="connsiteY36" fmla="*/ 63644 h 325438"/>
                <a:gd name="connsiteX37" fmla="*/ 189111 w 323850"/>
                <a:gd name="connsiteY37" fmla="*/ 57150 h 325438"/>
                <a:gd name="connsiteX38" fmla="*/ 169764 w 323850"/>
                <a:gd name="connsiteY38" fmla="*/ 57150 h 325438"/>
                <a:gd name="connsiteX39" fmla="*/ 169764 w 323850"/>
                <a:gd name="connsiteY39" fmla="*/ 22080 h 325438"/>
                <a:gd name="connsiteX40" fmla="*/ 163314 w 323850"/>
                <a:gd name="connsiteY40" fmla="*/ 14287 h 325438"/>
                <a:gd name="connsiteX41" fmla="*/ 161925 w 323850"/>
                <a:gd name="connsiteY41" fmla="*/ 0 h 325438"/>
                <a:gd name="connsiteX42" fmla="*/ 225425 w 323850"/>
                <a:gd name="connsiteY42" fmla="*/ 63500 h 325438"/>
                <a:gd name="connsiteX43" fmla="*/ 161925 w 323850"/>
                <a:gd name="connsiteY43" fmla="*/ 127000 h 325438"/>
                <a:gd name="connsiteX44" fmla="*/ 98425 w 323850"/>
                <a:gd name="connsiteY44" fmla="*/ 63500 h 325438"/>
                <a:gd name="connsiteX45" fmla="*/ 161925 w 323850"/>
                <a:gd name="connsiteY45" fmla="*/ 0 h 32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3850" h="325438">
                  <a:moveTo>
                    <a:pt x="225425" y="217487"/>
                  </a:moveTo>
                  <a:lnTo>
                    <a:pt x="196850" y="238125"/>
                  </a:lnTo>
                  <a:lnTo>
                    <a:pt x="234950" y="238125"/>
                  </a:lnTo>
                  <a:close/>
                  <a:moveTo>
                    <a:pt x="120472" y="149225"/>
                  </a:moveTo>
                  <a:cubicBezTo>
                    <a:pt x="148971" y="214009"/>
                    <a:pt x="148971" y="214009"/>
                    <a:pt x="148971" y="214009"/>
                  </a:cubicBezTo>
                  <a:cubicBezTo>
                    <a:pt x="151562" y="181617"/>
                    <a:pt x="151562" y="181617"/>
                    <a:pt x="151562" y="181617"/>
                  </a:cubicBezTo>
                  <a:cubicBezTo>
                    <a:pt x="151562" y="180322"/>
                    <a:pt x="152857" y="180322"/>
                    <a:pt x="154152" y="180322"/>
                  </a:cubicBezTo>
                  <a:cubicBezTo>
                    <a:pt x="169698" y="180322"/>
                    <a:pt x="169698" y="180322"/>
                    <a:pt x="169698" y="180322"/>
                  </a:cubicBezTo>
                  <a:cubicBezTo>
                    <a:pt x="170993" y="180322"/>
                    <a:pt x="172288" y="180322"/>
                    <a:pt x="172288" y="181617"/>
                  </a:cubicBezTo>
                  <a:cubicBezTo>
                    <a:pt x="176175" y="212714"/>
                    <a:pt x="176175" y="212714"/>
                    <a:pt x="176175" y="212714"/>
                  </a:cubicBezTo>
                  <a:cubicBezTo>
                    <a:pt x="203378" y="149225"/>
                    <a:pt x="203378" y="149225"/>
                    <a:pt x="203378" y="149225"/>
                  </a:cubicBezTo>
                  <a:cubicBezTo>
                    <a:pt x="260376" y="156999"/>
                    <a:pt x="260376" y="156999"/>
                    <a:pt x="260376" y="156999"/>
                  </a:cubicBezTo>
                  <a:cubicBezTo>
                    <a:pt x="277216" y="159591"/>
                    <a:pt x="290170" y="171252"/>
                    <a:pt x="292761" y="188096"/>
                  </a:cubicBezTo>
                  <a:lnTo>
                    <a:pt x="323850" y="325438"/>
                  </a:lnTo>
                  <a:cubicBezTo>
                    <a:pt x="269443" y="325438"/>
                    <a:pt x="269443" y="325438"/>
                    <a:pt x="269443" y="325438"/>
                  </a:cubicBezTo>
                  <a:cubicBezTo>
                    <a:pt x="252603" y="251584"/>
                    <a:pt x="252603" y="251584"/>
                    <a:pt x="252603" y="251584"/>
                  </a:cubicBezTo>
                  <a:cubicBezTo>
                    <a:pt x="247422" y="325438"/>
                    <a:pt x="247422" y="325438"/>
                    <a:pt x="247422" y="325438"/>
                  </a:cubicBezTo>
                  <a:cubicBezTo>
                    <a:pt x="76428" y="325438"/>
                    <a:pt x="76428" y="325438"/>
                    <a:pt x="76428" y="325438"/>
                  </a:cubicBezTo>
                  <a:cubicBezTo>
                    <a:pt x="71247" y="251584"/>
                    <a:pt x="71247" y="251584"/>
                    <a:pt x="71247" y="251584"/>
                  </a:cubicBezTo>
                  <a:cubicBezTo>
                    <a:pt x="54407" y="325438"/>
                    <a:pt x="54407" y="325438"/>
                    <a:pt x="54407" y="325438"/>
                  </a:cubicBezTo>
                  <a:cubicBezTo>
                    <a:pt x="0" y="325438"/>
                    <a:pt x="0" y="325438"/>
                    <a:pt x="0" y="325438"/>
                  </a:cubicBezTo>
                  <a:cubicBezTo>
                    <a:pt x="31089" y="188096"/>
                    <a:pt x="31089" y="188096"/>
                    <a:pt x="31089" y="188096"/>
                  </a:cubicBezTo>
                  <a:cubicBezTo>
                    <a:pt x="33680" y="171252"/>
                    <a:pt x="46634" y="159591"/>
                    <a:pt x="63474" y="156999"/>
                  </a:cubicBezTo>
                  <a:cubicBezTo>
                    <a:pt x="120472" y="149225"/>
                    <a:pt x="120472" y="149225"/>
                    <a:pt x="120472" y="149225"/>
                  </a:cubicBezTo>
                  <a:close/>
                  <a:moveTo>
                    <a:pt x="161132" y="144462"/>
                  </a:moveTo>
                  <a:cubicBezTo>
                    <a:pt x="169070" y="144462"/>
                    <a:pt x="180976" y="144462"/>
                    <a:pt x="180976" y="152173"/>
                  </a:cubicBezTo>
                  <a:cubicBezTo>
                    <a:pt x="180976" y="157314"/>
                    <a:pt x="175685" y="165025"/>
                    <a:pt x="173039" y="167595"/>
                  </a:cubicBezTo>
                  <a:cubicBezTo>
                    <a:pt x="170393" y="171450"/>
                    <a:pt x="165101" y="171450"/>
                    <a:pt x="161132" y="171450"/>
                  </a:cubicBezTo>
                  <a:cubicBezTo>
                    <a:pt x="157163" y="171450"/>
                    <a:pt x="151871" y="171450"/>
                    <a:pt x="149225" y="167595"/>
                  </a:cubicBezTo>
                  <a:cubicBezTo>
                    <a:pt x="146579" y="165025"/>
                    <a:pt x="141288" y="157314"/>
                    <a:pt x="141288" y="152173"/>
                  </a:cubicBezTo>
                  <a:cubicBezTo>
                    <a:pt x="141288" y="144462"/>
                    <a:pt x="153194" y="144462"/>
                    <a:pt x="161132" y="144462"/>
                  </a:cubicBezTo>
                  <a:close/>
                  <a:moveTo>
                    <a:pt x="163314" y="14287"/>
                  </a:moveTo>
                  <a:cubicBezTo>
                    <a:pt x="158155" y="14287"/>
                    <a:pt x="155575" y="18184"/>
                    <a:pt x="155575" y="22080"/>
                  </a:cubicBezTo>
                  <a:cubicBezTo>
                    <a:pt x="155575" y="22080"/>
                    <a:pt x="155575" y="22080"/>
                    <a:pt x="155575" y="58449"/>
                  </a:cubicBezTo>
                  <a:cubicBezTo>
                    <a:pt x="155575" y="66242"/>
                    <a:pt x="160735" y="71437"/>
                    <a:pt x="167184" y="71437"/>
                  </a:cubicBezTo>
                  <a:cubicBezTo>
                    <a:pt x="167184" y="71437"/>
                    <a:pt x="167184" y="71437"/>
                    <a:pt x="189111" y="71437"/>
                  </a:cubicBezTo>
                  <a:cubicBezTo>
                    <a:pt x="194271" y="71437"/>
                    <a:pt x="196850" y="67541"/>
                    <a:pt x="196850" y="63644"/>
                  </a:cubicBezTo>
                  <a:cubicBezTo>
                    <a:pt x="196850" y="59747"/>
                    <a:pt x="194271" y="57150"/>
                    <a:pt x="189111" y="57150"/>
                  </a:cubicBezTo>
                  <a:cubicBezTo>
                    <a:pt x="189111" y="57150"/>
                    <a:pt x="189111" y="57150"/>
                    <a:pt x="169764" y="57150"/>
                  </a:cubicBezTo>
                  <a:cubicBezTo>
                    <a:pt x="169764" y="57150"/>
                    <a:pt x="169764" y="57150"/>
                    <a:pt x="169764" y="22080"/>
                  </a:cubicBezTo>
                  <a:cubicBezTo>
                    <a:pt x="169764" y="18184"/>
                    <a:pt x="167184" y="14287"/>
                    <a:pt x="163314" y="14287"/>
                  </a:cubicBezTo>
                  <a:close/>
                  <a:moveTo>
                    <a:pt x="161925" y="0"/>
                  </a:moveTo>
                  <a:cubicBezTo>
                    <a:pt x="196995" y="0"/>
                    <a:pt x="225425" y="28430"/>
                    <a:pt x="225425" y="63500"/>
                  </a:cubicBezTo>
                  <a:cubicBezTo>
                    <a:pt x="225425" y="98570"/>
                    <a:pt x="196995" y="127000"/>
                    <a:pt x="161925" y="127000"/>
                  </a:cubicBezTo>
                  <a:cubicBezTo>
                    <a:pt x="126855" y="127000"/>
                    <a:pt x="98425" y="98570"/>
                    <a:pt x="98425" y="63500"/>
                  </a:cubicBezTo>
                  <a:cubicBezTo>
                    <a:pt x="98425" y="28430"/>
                    <a:pt x="126855" y="0"/>
                    <a:pt x="161925" y="0"/>
                  </a:cubicBezTo>
                  <a:close/>
                </a:path>
              </a:pathLst>
            </a:custGeom>
            <a:solidFill>
              <a:schemeClr val="bg1"/>
            </a:solidFill>
            <a:ln>
              <a:noFill/>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a:solidFill>
                  <a:schemeClr val="tx1"/>
                </a:solidFill>
                <a:latin typeface="微软雅黑" panose="020B0503020204020204" charset="-122"/>
                <a:ea typeface="微软雅黑" panose="020B0503020204020204" charset="-122"/>
              </a:endParaRPr>
            </a:p>
          </p:txBody>
        </p:sp>
      </p:grpSp>
      <p:cxnSp>
        <p:nvCxnSpPr>
          <p:cNvPr id="3145741" name="直接连接符 5"/>
          <p:cNvCxnSpPr/>
          <p:nvPr/>
        </p:nvCxnSpPr>
        <p:spPr>
          <a:xfrm>
            <a:off x="803910" y="2633980"/>
            <a:ext cx="8357870" cy="13970"/>
          </a:xfrm>
          <a:prstGeom prst="line">
            <a:avLst/>
          </a:prstGeom>
          <a:ln w="38100">
            <a:solidFill>
              <a:srgbClr val="C00000"/>
            </a:solidFill>
            <a:prstDash val="dash"/>
          </a:ln>
        </p:spPr>
        <p:style>
          <a:lnRef idx="1">
            <a:schemeClr val="accent1"/>
          </a:lnRef>
          <a:fillRef idx="0">
            <a:schemeClr val="accent1"/>
          </a:fillRef>
          <a:effectRef idx="0">
            <a:schemeClr val="accent1"/>
          </a:effectRef>
          <a:fontRef idx="minor">
            <a:schemeClr val="tx1"/>
          </a:fontRef>
        </p:style>
      </p:cxnSp>
      <p:grpSp>
        <p:nvGrpSpPr>
          <p:cNvPr id="205" name="组合 16"/>
          <p:cNvGrpSpPr/>
          <p:nvPr/>
        </p:nvGrpSpPr>
        <p:grpSpPr>
          <a:xfrm>
            <a:off x="297180" y="184785"/>
            <a:ext cx="5139690" cy="408305"/>
            <a:chOff x="8158" y="2529"/>
            <a:chExt cx="8094" cy="643"/>
          </a:xfrm>
        </p:grpSpPr>
        <p:sp>
          <p:nvSpPr>
            <p:cNvPr id="1048897" name="矩形 17"/>
            <p:cNvSpPr/>
            <p:nvPr/>
          </p:nvSpPr>
          <p:spPr>
            <a:xfrm>
              <a:off x="8956" y="2565"/>
              <a:ext cx="5568"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898" name="文本框 3"/>
            <p:cNvSpPr txBox="1"/>
            <p:nvPr/>
          </p:nvSpPr>
          <p:spPr>
            <a:xfrm>
              <a:off x="9122" y="2529"/>
              <a:ext cx="7130"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sym typeface="+mn-ea"/>
                </a:rPr>
                <a:t>3.10  </a:t>
              </a:r>
              <a:r>
                <a:rPr lang="zh-CN" altLang="en-US" sz="2000" b="1" dirty="0">
                  <a:solidFill>
                    <a:schemeClr val="bg1"/>
                  </a:solidFill>
                  <a:latin typeface="微软雅黑" panose="020B0503020204020204" charset="-122"/>
                  <a:ea typeface="微软雅黑" panose="020B0503020204020204" charset="-122"/>
                  <a:sym typeface="+mn-ea"/>
                </a:rPr>
                <a:t>消防安全十项规定</a:t>
              </a:r>
              <a:endParaRPr lang="zh-CN" altLang="en-US" sz="2000" b="1" dirty="0">
                <a:solidFill>
                  <a:schemeClr val="bg1"/>
                </a:solidFill>
                <a:latin typeface="微软雅黑" panose="020B0503020204020204" charset="-122"/>
                <a:ea typeface="微软雅黑" panose="020B0503020204020204" charset="-122"/>
              </a:endParaRPr>
            </a:p>
          </p:txBody>
        </p:sp>
        <p:sp>
          <p:nvSpPr>
            <p:cNvPr id="1048899" name="矩形 19"/>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04"/>
                                        </p:tgtEl>
                                        <p:attrNameLst>
                                          <p:attrName>style.visibility</p:attrName>
                                        </p:attrNameLst>
                                      </p:cBhvr>
                                      <p:to>
                                        <p:strVal val="visible"/>
                                      </p:to>
                                    </p:set>
                                    <p:animEffect transition="in" filter="wipe(down)">
                                      <p:cBhvr>
                                        <p:cTn id="7" dur="500"/>
                                        <p:tgtEl>
                                          <p:spTgt spid="20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145740"/>
                                        </p:tgtEl>
                                        <p:attrNameLst>
                                          <p:attrName>style.visibility</p:attrName>
                                        </p:attrNameLst>
                                      </p:cBhvr>
                                      <p:to>
                                        <p:strVal val="visible"/>
                                      </p:to>
                                    </p:set>
                                    <p:animEffect transition="in" filter="wipe(left)">
                                      <p:cBhvr>
                                        <p:cTn id="11" dur="500"/>
                                        <p:tgtEl>
                                          <p:spTgt spid="3145740"/>
                                        </p:tgtEl>
                                      </p:cBhvr>
                                    </p:animEffect>
                                  </p:childTnLst>
                                </p:cTn>
                              </p:par>
                              <p:par>
                                <p:cTn id="12" presetID="22" presetClass="entr" presetSubtype="8" fill="hold" nodeType="withEffect">
                                  <p:stCondLst>
                                    <p:cond delay="0"/>
                                  </p:stCondLst>
                                  <p:childTnLst>
                                    <p:set>
                                      <p:cBhvr>
                                        <p:cTn id="13" dur="1" fill="hold">
                                          <p:stCondLst>
                                            <p:cond delay="0"/>
                                          </p:stCondLst>
                                        </p:cTn>
                                        <p:tgtEl>
                                          <p:spTgt spid="203"/>
                                        </p:tgtEl>
                                        <p:attrNameLst>
                                          <p:attrName>style.visibility</p:attrName>
                                        </p:attrNameLst>
                                      </p:cBhvr>
                                      <p:to>
                                        <p:strVal val="visible"/>
                                      </p:to>
                                    </p:set>
                                    <p:animEffect transition="in" filter="wipe(left)">
                                      <p:cBhvr>
                                        <p:cTn id="14" dur="500"/>
                                        <p:tgtEl>
                                          <p:spTgt spid="203"/>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145741"/>
                                        </p:tgtEl>
                                        <p:attrNameLst>
                                          <p:attrName>style.visibility</p:attrName>
                                        </p:attrNameLst>
                                      </p:cBhvr>
                                      <p:to>
                                        <p:strVal val="visible"/>
                                      </p:to>
                                    </p:set>
                                    <p:animEffect transition="in" filter="wipe(left)">
                                      <p:cBhvr>
                                        <p:cTn id="18" dur="500"/>
                                        <p:tgtEl>
                                          <p:spTgt spid="3145741"/>
                                        </p:tgtEl>
                                      </p:cBhvr>
                                    </p:animEffect>
                                  </p:childTnLst>
                                </p:cTn>
                              </p:par>
                            </p:childTnLst>
                          </p:cTn>
                        </p:par>
                        <p:par>
                          <p:cTn id="19" fill="hold">
                            <p:stCondLst>
                              <p:cond delay="1500"/>
                            </p:stCondLst>
                            <p:childTnLst>
                              <p:par>
                                <p:cTn id="20" presetID="29" presetClass="entr" presetSubtype="0" fill="hold" nodeType="afterEffect">
                                  <p:stCondLst>
                                    <p:cond delay="0"/>
                                  </p:stCondLst>
                                  <p:childTnLst>
                                    <p:set>
                                      <p:cBhvr>
                                        <p:cTn id="21" dur="1" fill="hold">
                                          <p:stCondLst>
                                            <p:cond delay="0"/>
                                          </p:stCondLst>
                                        </p:cTn>
                                        <p:tgtEl>
                                          <p:spTgt spid="205"/>
                                        </p:tgtEl>
                                        <p:attrNameLst>
                                          <p:attrName>style.visibility</p:attrName>
                                        </p:attrNameLst>
                                      </p:cBhvr>
                                      <p:to>
                                        <p:strVal val="visible"/>
                                      </p:to>
                                    </p:set>
                                    <p:anim calcmode="lin" valueType="num">
                                      <p:cBhvr>
                                        <p:cTn id="22" dur="1000" fill="hold"/>
                                        <p:tgtEl>
                                          <p:spTgt spid="205"/>
                                        </p:tgtEl>
                                        <p:attrNameLst>
                                          <p:attrName>ppt_x</p:attrName>
                                        </p:attrNameLst>
                                      </p:cBhvr>
                                      <p:tavLst>
                                        <p:tav tm="0">
                                          <p:val>
                                            <p:strVal val="#ppt_x-.2"/>
                                          </p:val>
                                        </p:tav>
                                        <p:tav tm="100000">
                                          <p:val>
                                            <p:strVal val="#ppt_x"/>
                                          </p:val>
                                        </p:tav>
                                      </p:tavLst>
                                    </p:anim>
                                    <p:anim calcmode="lin" valueType="num">
                                      <p:cBhvr>
                                        <p:cTn id="23" dur="1000" fill="hold"/>
                                        <p:tgtEl>
                                          <p:spTgt spid="205"/>
                                        </p:tgtEl>
                                        <p:attrNameLst>
                                          <p:attrName>ppt_y</p:attrName>
                                        </p:attrNameLst>
                                      </p:cBhvr>
                                      <p:tavLst>
                                        <p:tav tm="0">
                                          <p:val>
                                            <p:strVal val="#ppt_y"/>
                                          </p:val>
                                        </p:tav>
                                        <p:tav tm="100000">
                                          <p:val>
                                            <p:strVal val="#ppt_y"/>
                                          </p:val>
                                        </p:tav>
                                      </p:tavLst>
                                    </p:anim>
                                    <p:animEffect transition="in" filter="wipe(right)" prLst="gradientSize: 0.1">
                                      <p:cBhvr>
                                        <p:cTn id="24" dur="1000"/>
                                        <p:tgtEl>
                                          <p:spTgt spid="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96" name="图片 14" descr="ecfaa028424df3d36b3046a659eb9d27"/>
          <p:cNvPicPr>
            <a:picLocks noChangeAspect="1"/>
          </p:cNvPicPr>
          <p:nvPr/>
        </p:nvPicPr>
        <p:blipFill>
          <a:blip r:embed="rId3"/>
          <a:stretch>
            <a:fillRect/>
          </a:stretch>
        </p:blipFill>
        <p:spPr>
          <a:xfrm>
            <a:off x="2448560" y="-16510"/>
            <a:ext cx="9734550" cy="6929120"/>
          </a:xfrm>
          <a:prstGeom prst="rect">
            <a:avLst/>
          </a:prstGeom>
        </p:spPr>
      </p:pic>
      <p:grpSp>
        <p:nvGrpSpPr>
          <p:cNvPr id="241" name="组合 10"/>
          <p:cNvGrpSpPr/>
          <p:nvPr/>
        </p:nvGrpSpPr>
        <p:grpSpPr>
          <a:xfrm>
            <a:off x="-459482" y="1840865"/>
            <a:ext cx="12650975" cy="2232660"/>
            <a:chOff x="5905" y="2644"/>
            <a:chExt cx="7131" cy="3516"/>
          </a:xfrm>
        </p:grpSpPr>
        <p:sp>
          <p:nvSpPr>
            <p:cNvPr id="1048973" name="矩形 4"/>
            <p:cNvSpPr/>
            <p:nvPr/>
          </p:nvSpPr>
          <p:spPr>
            <a:xfrm>
              <a:off x="6164" y="2644"/>
              <a:ext cx="6872" cy="351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974" name="文本框 17"/>
            <p:cNvSpPr txBox="1"/>
            <p:nvPr/>
          </p:nvSpPr>
          <p:spPr>
            <a:xfrm>
              <a:off x="5905" y="3598"/>
              <a:ext cx="6996" cy="1664"/>
            </a:xfrm>
            <a:prstGeom prst="rect">
              <a:avLst/>
            </a:prstGeom>
            <a:noFill/>
          </p:spPr>
          <p:txBody>
            <a:bodyPr wrap="square" rtlCol="0">
              <a:spAutoFit/>
            </a:bodyPr>
            <a:lstStyle/>
            <a:p>
              <a:pPr algn="ctr">
                <a:lnSpc>
                  <a:spcPct val="120000"/>
                </a:lnSpc>
              </a:pPr>
              <a:r>
                <a:rPr lang="en-US" altLang="zh-CN" sz="5400" dirty="0">
                  <a:solidFill>
                    <a:schemeClr val="bg1"/>
                  </a:solidFill>
                  <a:latin typeface="思源黑体 CN Bold" panose="020B0800000000000000" pitchFamily="34" charset="-122"/>
                  <a:ea typeface="思源黑体 CN Bold" panose="020B0800000000000000" pitchFamily="34" charset="-122"/>
                </a:rPr>
                <a:t>   </a:t>
              </a:r>
              <a:r>
                <a:rPr lang="zh-CN" altLang="en-US" sz="5400" dirty="0">
                  <a:solidFill>
                    <a:schemeClr val="bg1"/>
                  </a:solidFill>
                  <a:latin typeface="思源黑体 CN Bold" panose="020B0800000000000000" pitchFamily="34" charset="-122"/>
                  <a:ea typeface="思源黑体 CN Bold" panose="020B0800000000000000" pitchFamily="34" charset="-122"/>
                </a:rPr>
                <a:t>学校消防安全管理几点建议</a:t>
              </a:r>
              <a:endParaRPr lang="zh-CN" altLang="en-US" sz="5400" b="1" dirty="0">
                <a:solidFill>
                  <a:schemeClr val="bg1"/>
                </a:solidFill>
                <a:latin typeface="思源黑体 CN Bold" panose="020B0800000000000000" pitchFamily="34" charset="-122"/>
                <a:ea typeface="思源黑体 CN Bold" panose="020B0800000000000000"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097196"/>
                                        </p:tgtEl>
                                        <p:attrNameLst>
                                          <p:attrName>style.visibility</p:attrName>
                                        </p:attrNameLst>
                                      </p:cBhvr>
                                      <p:to>
                                        <p:strVal val="visible"/>
                                      </p:to>
                                    </p:set>
                                    <p:animEffect transition="in" filter="fade">
                                      <p:cBhvr>
                                        <p:cTn id="7" dur="1000"/>
                                        <p:tgtEl>
                                          <p:spTgt spid="2097196"/>
                                        </p:tgtEl>
                                      </p:cBhvr>
                                    </p:animEffect>
                                    <p:anim calcmode="lin" valueType="num">
                                      <p:cBhvr>
                                        <p:cTn id="8" dur="1000" fill="hold"/>
                                        <p:tgtEl>
                                          <p:spTgt spid="2097196"/>
                                        </p:tgtEl>
                                        <p:attrNameLst>
                                          <p:attrName>ppt_x</p:attrName>
                                        </p:attrNameLst>
                                      </p:cBhvr>
                                      <p:tavLst>
                                        <p:tav tm="0">
                                          <p:val>
                                            <p:strVal val="#ppt_x"/>
                                          </p:val>
                                        </p:tav>
                                        <p:tav tm="100000">
                                          <p:val>
                                            <p:strVal val="#ppt_x"/>
                                          </p:val>
                                        </p:tav>
                                      </p:tavLst>
                                    </p:anim>
                                    <p:anim calcmode="lin" valueType="num">
                                      <p:cBhvr>
                                        <p:cTn id="9" dur="1000" fill="hold"/>
                                        <p:tgtEl>
                                          <p:spTgt spid="209719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241"/>
                                        </p:tgtEl>
                                        <p:attrNameLst>
                                          <p:attrName>style.visibility</p:attrName>
                                        </p:attrNameLst>
                                      </p:cBhvr>
                                      <p:to>
                                        <p:strVal val="visible"/>
                                      </p:to>
                                    </p:set>
                                    <p:animEffect transition="in" filter="wipe(left)">
                                      <p:cBhvr>
                                        <p:cTn id="13" dur="500"/>
                                        <p:tgtEl>
                                          <p:spTgt spid="2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 name="组合 15"/>
          <p:cNvGrpSpPr/>
          <p:nvPr/>
        </p:nvGrpSpPr>
        <p:grpSpPr>
          <a:xfrm>
            <a:off x="340360" y="185420"/>
            <a:ext cx="5139690" cy="408305"/>
            <a:chOff x="8158" y="2529"/>
            <a:chExt cx="8094" cy="643"/>
          </a:xfrm>
        </p:grpSpPr>
        <p:sp>
          <p:nvSpPr>
            <p:cNvPr id="1048977" name="矩形 16"/>
            <p:cNvSpPr/>
            <p:nvPr/>
          </p:nvSpPr>
          <p:spPr>
            <a:xfrm>
              <a:off x="8956" y="2565"/>
              <a:ext cx="5568"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978" name="文本框 17"/>
            <p:cNvSpPr txBox="1"/>
            <p:nvPr/>
          </p:nvSpPr>
          <p:spPr>
            <a:xfrm>
              <a:off x="9122" y="2529"/>
              <a:ext cx="7130"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4.1 </a:t>
              </a:r>
              <a:r>
                <a:rPr lang="zh-CN" altLang="en-US" sz="2000" b="1" dirty="0">
                  <a:solidFill>
                    <a:schemeClr val="bg1"/>
                  </a:solidFill>
                  <a:latin typeface="微软雅黑" panose="020B0503020204020204" charset="-122"/>
                  <a:ea typeface="微软雅黑" panose="020B0503020204020204" charset="-122"/>
                </a:rPr>
                <a:t>消防安全管理</a:t>
              </a:r>
            </a:p>
          </p:txBody>
        </p:sp>
        <p:sp>
          <p:nvSpPr>
            <p:cNvPr id="1048979" name="矩形 23"/>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097198" name="图片 37"/>
          <p:cNvPicPr>
            <a:picLocks noChangeAspect="1"/>
          </p:cNvPicPr>
          <p:nvPr/>
        </p:nvPicPr>
        <p:blipFill>
          <a:blip r:embed="rId6"/>
          <a:stretch>
            <a:fillRect/>
          </a:stretch>
        </p:blipFill>
        <p:spPr>
          <a:xfrm>
            <a:off x="1171274" y="2040572"/>
            <a:ext cx="4942205" cy="2776855"/>
          </a:xfrm>
          <a:prstGeom prst="ellipse">
            <a:avLst/>
          </a:prstGeom>
          <a:ln>
            <a:noFill/>
          </a:ln>
          <a:effectLst>
            <a:softEdge rad="112500"/>
          </a:effectLst>
        </p:spPr>
      </p:pic>
      <p:sp>
        <p:nvSpPr>
          <p:cNvPr id="1048980" name="文本框 38"/>
          <p:cNvSpPr txBox="1"/>
          <p:nvPr/>
        </p:nvSpPr>
        <p:spPr>
          <a:xfrm>
            <a:off x="1171274" y="912495"/>
            <a:ext cx="9384631" cy="583565"/>
          </a:xfrm>
          <a:prstGeom prst="rect">
            <a:avLst/>
          </a:prstGeom>
          <a:solidFill>
            <a:schemeClr val="accent1">
              <a:lumMod val="60000"/>
              <a:lumOff val="40000"/>
            </a:schemeClr>
          </a:solidFill>
        </p:spPr>
        <p:txBody>
          <a:bodyPr wrap="square" rtlCol="0">
            <a:spAutoFit/>
          </a:bodyPr>
          <a:lstStyle/>
          <a:p>
            <a:r>
              <a:rPr lang="zh-CN" altLang="en-US" sz="3200" b="1" dirty="0">
                <a:solidFill>
                  <a:schemeClr val="tx1"/>
                </a:solidFill>
                <a:latin typeface="思源宋体 CN Heavy" panose="02020900000000000000" pitchFamily="18" charset="-122"/>
                <a:ea typeface="思源宋体 CN Heavy" panose="02020900000000000000" pitchFamily="18" charset="-122"/>
              </a:rPr>
              <a:t>一是</a:t>
            </a:r>
            <a:r>
              <a:rPr lang="zh-CN" altLang="zh-CN" sz="3200" b="1" dirty="0">
                <a:solidFill>
                  <a:schemeClr val="tx1"/>
                </a:solidFill>
                <a:latin typeface="思源宋体 CN Heavy" panose="02020900000000000000" pitchFamily="18" charset="-122"/>
                <a:ea typeface="思源宋体 CN Heavy" panose="02020900000000000000" pitchFamily="18" charset="-122"/>
              </a:rPr>
              <a:t>建立管理机构，健全管理制度及消防档案。</a:t>
            </a:r>
          </a:p>
        </p:txBody>
      </p:sp>
      <p:sp>
        <p:nvSpPr>
          <p:cNvPr id="1048981" name="文本框 2"/>
          <p:cNvSpPr txBox="1"/>
          <p:nvPr/>
        </p:nvSpPr>
        <p:spPr>
          <a:xfrm>
            <a:off x="340360" y="5409584"/>
            <a:ext cx="10637402" cy="461665"/>
          </a:xfrm>
          <a:prstGeom prst="rect">
            <a:avLst/>
          </a:prstGeom>
          <a:solidFill>
            <a:schemeClr val="accent6">
              <a:lumMod val="60000"/>
              <a:lumOff val="40000"/>
            </a:schemeClr>
          </a:solidFill>
        </p:spPr>
        <p:txBody>
          <a:bodyPr wrap="square" rtlCol="0" anchor="t">
            <a:spAutoFit/>
          </a:bodyPr>
          <a:lstStyle/>
          <a:p>
            <a:r>
              <a:rPr lang="zh-CN" altLang="zh-CN" sz="2400" dirty="0">
                <a:gradFill>
                  <a:gsLst>
                    <a:gs pos="0">
                      <a:srgbClr val="E30000"/>
                    </a:gs>
                    <a:gs pos="100000">
                      <a:srgbClr val="760303"/>
                    </a:gs>
                  </a:gsLst>
                  <a:lin scaled="0"/>
                </a:gradFill>
                <a:latin typeface="思源宋体 CN Heavy" panose="02020900000000000000" pitchFamily="18" charset="-122"/>
                <a:ea typeface="思源宋体 CN Heavy" panose="02020900000000000000" pitchFamily="18" charset="-122"/>
                <a:sym typeface="+mn-ea"/>
              </a:rPr>
              <a:t>学校的责任人，管理人必须掌握基本情况，做学校消防安全工作的</a:t>
            </a:r>
            <a:r>
              <a:rPr lang="en-US" altLang="zh-CN" sz="2400" dirty="0">
                <a:gradFill>
                  <a:gsLst>
                    <a:gs pos="0">
                      <a:srgbClr val="E30000"/>
                    </a:gs>
                    <a:gs pos="100000">
                      <a:srgbClr val="760303"/>
                    </a:gs>
                  </a:gsLst>
                  <a:lin scaled="0"/>
                </a:gradFill>
                <a:latin typeface="思源宋体 CN Heavy" panose="02020900000000000000" pitchFamily="18" charset="-122"/>
                <a:ea typeface="思源宋体 CN Heavy" panose="02020900000000000000" pitchFamily="18" charset="-122"/>
                <a:sym typeface="+mn-ea"/>
              </a:rPr>
              <a:t>“</a:t>
            </a:r>
            <a:r>
              <a:rPr lang="zh-CN" altLang="zh-CN" sz="2400" dirty="0">
                <a:gradFill>
                  <a:gsLst>
                    <a:gs pos="0">
                      <a:srgbClr val="E30000"/>
                    </a:gs>
                    <a:gs pos="100000">
                      <a:srgbClr val="760303"/>
                    </a:gs>
                  </a:gsLst>
                  <a:lin scaled="0"/>
                </a:gradFill>
                <a:latin typeface="思源宋体 CN Heavy" panose="02020900000000000000" pitchFamily="18" charset="-122"/>
                <a:ea typeface="思源宋体 CN Heavy" panose="02020900000000000000" pitchFamily="18" charset="-122"/>
                <a:sym typeface="+mn-ea"/>
              </a:rPr>
              <a:t>明白人</a:t>
            </a:r>
            <a:r>
              <a:rPr lang="en-US" altLang="zh-CN" sz="2400" dirty="0">
                <a:gradFill>
                  <a:gsLst>
                    <a:gs pos="0">
                      <a:srgbClr val="E30000"/>
                    </a:gs>
                    <a:gs pos="100000">
                      <a:srgbClr val="760303"/>
                    </a:gs>
                  </a:gsLst>
                  <a:lin scaled="0"/>
                </a:gradFill>
                <a:latin typeface="思源宋体 CN Heavy" panose="02020900000000000000" pitchFamily="18" charset="-122"/>
                <a:ea typeface="思源宋体 CN Heavy" panose="02020900000000000000" pitchFamily="18" charset="-122"/>
                <a:sym typeface="+mn-ea"/>
              </a:rPr>
              <a:t>”</a:t>
            </a:r>
            <a:endParaRPr lang="zh-CN" altLang="zh-CN" sz="2400" dirty="0">
              <a:gradFill>
                <a:gsLst>
                  <a:gs pos="0">
                    <a:srgbClr val="E30000"/>
                  </a:gs>
                  <a:gs pos="100000">
                    <a:srgbClr val="760303"/>
                  </a:gs>
                </a:gsLst>
                <a:lin scaled="0"/>
              </a:gradFill>
              <a:latin typeface="思源宋体 CN Heavy" panose="02020900000000000000" pitchFamily="18" charset="-122"/>
              <a:ea typeface="思源宋体 CN Heavy" panose="02020900000000000000" pitchFamily="18" charset="-122"/>
              <a:sym typeface="+mn-ea"/>
            </a:endParaRPr>
          </a:p>
        </p:txBody>
      </p:sp>
      <p:sp>
        <p:nvSpPr>
          <p:cNvPr id="1048982" name="矩形: 圆角 41"/>
          <p:cNvSpPr/>
          <p:nvPr>
            <p:custDataLst>
              <p:tags r:id="rId1"/>
            </p:custDataLst>
          </p:nvPr>
        </p:nvSpPr>
        <p:spPr>
          <a:xfrm>
            <a:off x="6842425" y="2272756"/>
            <a:ext cx="3649345" cy="609600"/>
          </a:xfrm>
          <a:prstGeom prst="roundRect">
            <a:avLst>
              <a:gd name="adj" fmla="val 50000"/>
            </a:avLst>
          </a:prstGeom>
          <a:solidFill>
            <a:schemeClr val="bg1"/>
          </a:solidFill>
          <a:ln>
            <a:solidFill>
              <a:schemeClr val="bg1"/>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r>
              <a:rPr lang="zh-CN" altLang="en-US" sz="2400" b="1" dirty="0">
                <a:ln w="6600">
                  <a:solidFill>
                    <a:schemeClr val="accent2"/>
                  </a:solidFill>
                  <a:prstDash val="solid"/>
                </a:ln>
                <a:solidFill>
                  <a:schemeClr val="tx1"/>
                </a:solidFill>
                <a:effectLst>
                  <a:outerShdw dist="38100" dir="2700000" algn="tl" rotWithShape="0">
                    <a:schemeClr val="accent2"/>
                  </a:outerShdw>
                </a:effectLst>
                <a:latin typeface="阿里巴巴普惠体 H" pitchFamily="18" charset="-122"/>
                <a:ea typeface="阿里巴巴普惠体 H" pitchFamily="18" charset="-122"/>
                <a:cs typeface="阿里巴巴普惠体 H" pitchFamily="18" charset="-122"/>
                <a:sym typeface="+mn-ea"/>
              </a:rPr>
              <a:t>一、建全管理组织架构</a:t>
            </a:r>
          </a:p>
        </p:txBody>
      </p:sp>
      <p:sp>
        <p:nvSpPr>
          <p:cNvPr id="1048983" name="矩形: 圆角 41"/>
          <p:cNvSpPr/>
          <p:nvPr>
            <p:custDataLst>
              <p:tags r:id="rId2"/>
            </p:custDataLst>
          </p:nvPr>
        </p:nvSpPr>
        <p:spPr>
          <a:xfrm>
            <a:off x="6842425" y="2902404"/>
            <a:ext cx="3649345" cy="609600"/>
          </a:xfrm>
          <a:prstGeom prst="roundRect">
            <a:avLst>
              <a:gd name="adj" fmla="val 50000"/>
            </a:avLst>
          </a:prstGeom>
          <a:solidFill>
            <a:schemeClr val="bg1"/>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48984" name="矩形: 圆角 41"/>
          <p:cNvSpPr/>
          <p:nvPr>
            <p:custDataLst>
              <p:tags r:id="rId3"/>
            </p:custDataLst>
          </p:nvPr>
        </p:nvSpPr>
        <p:spPr>
          <a:xfrm>
            <a:off x="6842425" y="3684090"/>
            <a:ext cx="3649345" cy="609600"/>
          </a:xfrm>
          <a:prstGeom prst="roundRect">
            <a:avLst>
              <a:gd name="adj" fmla="val 50000"/>
            </a:avLst>
          </a:prstGeom>
          <a:solidFill>
            <a:schemeClr val="bg1"/>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48985" name="文本框 25"/>
          <p:cNvSpPr txBox="1"/>
          <p:nvPr/>
        </p:nvSpPr>
        <p:spPr>
          <a:xfrm>
            <a:off x="7107855" y="3051629"/>
            <a:ext cx="3230880" cy="460375"/>
          </a:xfrm>
          <a:prstGeom prst="rect">
            <a:avLst/>
          </a:prstGeom>
          <a:noFill/>
        </p:spPr>
        <p:txBody>
          <a:bodyPr wrap="none" rtlCol="0" anchor="t">
            <a:spAutoFit/>
          </a:bodyPr>
          <a:lstStyle/>
          <a:p>
            <a:r>
              <a:rPr lang="zh-CN" altLang="en-US" sz="2400" b="1" dirty="0">
                <a:ln w="6600">
                  <a:solidFill>
                    <a:schemeClr val="accent2"/>
                  </a:solidFill>
                  <a:prstDash val="solid"/>
                </a:ln>
                <a:effectLst>
                  <a:outerShdw dist="38100" dir="2700000" algn="tl" rotWithShape="0">
                    <a:schemeClr val="accent2"/>
                  </a:outerShdw>
                </a:effectLst>
                <a:latin typeface="阿里巴巴普惠体 H" pitchFamily="18" charset="-122"/>
                <a:ea typeface="阿里巴巴普惠体 H" pitchFamily="18" charset="-122"/>
                <a:cs typeface="阿里巴巴普惠体 H" pitchFamily="18" charset="-122"/>
                <a:sym typeface="+mn-ea"/>
              </a:rPr>
              <a:t>二、完善消防管理制度</a:t>
            </a:r>
          </a:p>
        </p:txBody>
      </p:sp>
      <p:sp>
        <p:nvSpPr>
          <p:cNvPr id="1048986" name="文本框 26"/>
          <p:cNvSpPr txBox="1"/>
          <p:nvPr/>
        </p:nvSpPr>
        <p:spPr>
          <a:xfrm>
            <a:off x="7107855" y="3789500"/>
            <a:ext cx="3448050" cy="460375"/>
          </a:xfrm>
          <a:prstGeom prst="rect">
            <a:avLst/>
          </a:prstGeom>
          <a:noFill/>
        </p:spPr>
        <p:txBody>
          <a:bodyPr wrap="square" rtlCol="0" anchor="t">
            <a:spAutoFit/>
          </a:bodyPr>
          <a:lstStyle/>
          <a:p>
            <a:r>
              <a:rPr lang="zh-CN" altLang="en-US" sz="2400" b="1" dirty="0">
                <a:ln w="6600">
                  <a:solidFill>
                    <a:schemeClr val="accent2"/>
                  </a:solidFill>
                  <a:prstDash val="solid"/>
                </a:ln>
                <a:effectLst>
                  <a:outerShdw dist="38100" dir="2700000" algn="tl" rotWithShape="0">
                    <a:schemeClr val="accent2"/>
                  </a:outerShdw>
                </a:effectLst>
                <a:latin typeface="阿里巴巴普惠体 H" pitchFamily="18" charset="-122"/>
                <a:ea typeface="阿里巴巴普惠体 H" pitchFamily="18" charset="-122"/>
                <a:cs typeface="阿里巴巴普惠体 H" pitchFamily="18" charset="-122"/>
                <a:sym typeface="+mn-ea"/>
              </a:rPr>
              <a:t>三、建立消防安全档案</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9" name="组合 15"/>
          <p:cNvGrpSpPr/>
          <p:nvPr/>
        </p:nvGrpSpPr>
        <p:grpSpPr>
          <a:xfrm>
            <a:off x="339090" y="170180"/>
            <a:ext cx="5139690" cy="408305"/>
            <a:chOff x="8158" y="2529"/>
            <a:chExt cx="8094" cy="643"/>
          </a:xfrm>
        </p:grpSpPr>
        <p:sp>
          <p:nvSpPr>
            <p:cNvPr id="1048989" name="矩形 16"/>
            <p:cNvSpPr/>
            <p:nvPr/>
          </p:nvSpPr>
          <p:spPr>
            <a:xfrm>
              <a:off x="8956" y="2565"/>
              <a:ext cx="5568"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990" name="文本框 17"/>
            <p:cNvSpPr txBox="1"/>
            <p:nvPr/>
          </p:nvSpPr>
          <p:spPr>
            <a:xfrm>
              <a:off x="9122" y="2529"/>
              <a:ext cx="7130"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4.1.1  </a:t>
              </a:r>
              <a:r>
                <a:rPr lang="zh-CN" altLang="en-US" sz="2000" b="1" dirty="0">
                  <a:solidFill>
                    <a:schemeClr val="bg1"/>
                  </a:solidFill>
                  <a:latin typeface="微软雅黑" panose="020B0503020204020204" charset="-122"/>
                  <a:ea typeface="微软雅黑" panose="020B0503020204020204" charset="-122"/>
                </a:rPr>
                <a:t>学校管理组织架构</a:t>
              </a:r>
            </a:p>
          </p:txBody>
        </p:sp>
        <p:sp>
          <p:nvSpPr>
            <p:cNvPr id="1048991" name="矩形 23"/>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097199" name="图片 1"/>
          <p:cNvPicPr>
            <a:picLocks noChangeAspect="1"/>
          </p:cNvPicPr>
          <p:nvPr/>
        </p:nvPicPr>
        <p:blipFill>
          <a:blip r:embed="rId3"/>
          <a:stretch>
            <a:fillRect/>
          </a:stretch>
        </p:blipFill>
        <p:spPr>
          <a:xfrm>
            <a:off x="2336165" y="616585"/>
            <a:ext cx="8538845" cy="6241415"/>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00" name="图片 2" descr="ecfaa028424df3d36b3046a659eb9d27"/>
          <p:cNvPicPr>
            <a:picLocks noChangeAspect="1"/>
          </p:cNvPicPr>
          <p:nvPr/>
        </p:nvPicPr>
        <p:blipFill>
          <a:blip r:embed="rId28"/>
          <a:stretch>
            <a:fillRect/>
          </a:stretch>
        </p:blipFill>
        <p:spPr>
          <a:xfrm>
            <a:off x="2386330" y="0"/>
            <a:ext cx="9734550" cy="6929120"/>
          </a:xfrm>
          <a:prstGeom prst="rect">
            <a:avLst/>
          </a:prstGeom>
        </p:spPr>
      </p:pic>
      <p:grpSp>
        <p:nvGrpSpPr>
          <p:cNvPr id="253" name="组合 15"/>
          <p:cNvGrpSpPr/>
          <p:nvPr/>
        </p:nvGrpSpPr>
        <p:grpSpPr>
          <a:xfrm>
            <a:off x="297180" y="184785"/>
            <a:ext cx="5139690" cy="408305"/>
            <a:chOff x="8158" y="2529"/>
            <a:chExt cx="8094" cy="643"/>
          </a:xfrm>
        </p:grpSpPr>
        <p:sp>
          <p:nvSpPr>
            <p:cNvPr id="1048994" name="矩形 16"/>
            <p:cNvSpPr/>
            <p:nvPr/>
          </p:nvSpPr>
          <p:spPr>
            <a:xfrm>
              <a:off x="8956" y="2565"/>
              <a:ext cx="5568"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995" name="文本框 17"/>
            <p:cNvSpPr txBox="1"/>
            <p:nvPr/>
          </p:nvSpPr>
          <p:spPr>
            <a:xfrm>
              <a:off x="9122" y="2529"/>
              <a:ext cx="7130"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4.1.2 </a:t>
              </a:r>
              <a:r>
                <a:rPr lang="zh-CN" altLang="en-US" sz="2000" b="1" dirty="0">
                  <a:solidFill>
                    <a:schemeClr val="bg1"/>
                  </a:solidFill>
                  <a:latin typeface="微软雅黑" panose="020B0503020204020204" charset="-122"/>
                  <a:ea typeface="微软雅黑" panose="020B0503020204020204" charset="-122"/>
                </a:rPr>
                <a:t>学校消防安全管理制度</a:t>
              </a:r>
            </a:p>
          </p:txBody>
        </p:sp>
        <p:sp>
          <p:nvSpPr>
            <p:cNvPr id="1048996" name="矩形 23"/>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48997" name="椭圆 4"/>
          <p:cNvSpPr/>
          <p:nvPr>
            <p:custDataLst>
              <p:tags r:id="rId1"/>
            </p:custDataLst>
          </p:nvPr>
        </p:nvSpPr>
        <p:spPr>
          <a:xfrm>
            <a:off x="4890105" y="556243"/>
            <a:ext cx="1110775" cy="1113108"/>
          </a:xfrm>
          <a:prstGeom prst="ellipse">
            <a:avLst/>
          </a:prstGeom>
          <a:solidFill>
            <a:srgbClr val="ED7D31"/>
          </a:solidFill>
          <a:ln w="12700" cap="flat" cmpd="sng" algn="ctr">
            <a:noFill/>
            <a:prstDash val="solid"/>
            <a:miter lim="800000"/>
          </a:ln>
          <a:effectLst/>
        </p:spPr>
        <p:txBody>
          <a:bodyPr rot="0" spcFirstLastPara="0" vert="horz" wrap="square" lIns="31639" tIns="15819" rIns="31639" bIns="15819" numCol="1" spcCol="0" rtlCol="0" fromWordArt="0" anchor="ctr" anchorCtr="0" forceAA="0" compatLnSpc="1">
            <a:noAutofit/>
          </a:bodyPr>
          <a:lstStyle/>
          <a:p>
            <a:endParaRPr lang="zh-CN" altLang="en-US" sz="2000">
              <a:latin typeface="Arial" panose="020B0604020202020204" pitchFamily="34" charset="0"/>
              <a:ea typeface="微软雅黑" panose="020B0503020204020204" charset="-122"/>
              <a:sym typeface="Arial" panose="020B0604020202020204" pitchFamily="34" charset="0"/>
            </a:endParaRPr>
          </a:p>
        </p:txBody>
      </p:sp>
      <p:sp>
        <p:nvSpPr>
          <p:cNvPr id="1048998" name="弧形 5"/>
          <p:cNvSpPr/>
          <p:nvPr>
            <p:custDataLst>
              <p:tags r:id="rId2"/>
            </p:custDataLst>
          </p:nvPr>
        </p:nvSpPr>
        <p:spPr>
          <a:xfrm>
            <a:off x="4754622" y="433497"/>
            <a:ext cx="1381740" cy="1345085"/>
          </a:xfrm>
          <a:prstGeom prst="arc">
            <a:avLst>
              <a:gd name="adj1" fmla="val 10533812"/>
              <a:gd name="adj2" fmla="val 15785062"/>
            </a:avLst>
          </a:prstGeom>
          <a:noFill/>
          <a:ln w="6350" cap="flat" cmpd="sng" algn="ctr">
            <a:solidFill>
              <a:srgbClr val="ED7D31"/>
            </a:solidFill>
            <a:prstDash val="solid"/>
            <a:miter lim="800000"/>
          </a:ln>
          <a:effectLst/>
        </p:spPr>
        <p:txBody>
          <a:bodyPr rtlCol="0" anchor="ctr">
            <a:noAutofit/>
          </a:bodyPr>
          <a:lstStyle/>
          <a:p>
            <a:endParaRPr lang="zh-CN" altLang="en-US" sz="2000">
              <a:latin typeface="Arial" panose="020B0604020202020204" pitchFamily="34" charset="0"/>
              <a:ea typeface="微软雅黑" panose="020B0503020204020204" charset="-122"/>
              <a:sym typeface="Arial" panose="020B0604020202020204" pitchFamily="34" charset="0"/>
            </a:endParaRPr>
          </a:p>
        </p:txBody>
      </p:sp>
      <p:sp>
        <p:nvSpPr>
          <p:cNvPr id="1048999" name="弧形 6"/>
          <p:cNvSpPr/>
          <p:nvPr>
            <p:custDataLst>
              <p:tags r:id="rId3"/>
            </p:custDataLst>
          </p:nvPr>
        </p:nvSpPr>
        <p:spPr>
          <a:xfrm>
            <a:off x="4757137" y="440255"/>
            <a:ext cx="1381740" cy="1345085"/>
          </a:xfrm>
          <a:prstGeom prst="arc">
            <a:avLst>
              <a:gd name="adj1" fmla="val 16518658"/>
              <a:gd name="adj2" fmla="val 250559"/>
            </a:avLst>
          </a:prstGeom>
          <a:noFill/>
          <a:ln w="6350" cap="flat" cmpd="sng" algn="ctr">
            <a:solidFill>
              <a:srgbClr val="ED7D31"/>
            </a:solidFill>
            <a:prstDash val="solid"/>
            <a:miter lim="800000"/>
          </a:ln>
          <a:effectLst/>
        </p:spPr>
        <p:txBody>
          <a:bodyPr rtlCol="0" anchor="ctr">
            <a:noAutofit/>
          </a:bodyPr>
          <a:lstStyle/>
          <a:p>
            <a:endParaRPr lang="zh-CN" altLang="en-US" sz="2000">
              <a:latin typeface="Arial" panose="020B0604020202020204" pitchFamily="34" charset="0"/>
              <a:ea typeface="微软雅黑" panose="020B0503020204020204" charset="-122"/>
              <a:sym typeface="Arial" panose="020B0604020202020204" pitchFamily="34" charset="0"/>
            </a:endParaRPr>
          </a:p>
        </p:txBody>
      </p:sp>
      <p:sp>
        <p:nvSpPr>
          <p:cNvPr id="1049000" name="弧形 7"/>
          <p:cNvSpPr/>
          <p:nvPr>
            <p:custDataLst>
              <p:tags r:id="rId4"/>
            </p:custDataLst>
          </p:nvPr>
        </p:nvSpPr>
        <p:spPr>
          <a:xfrm>
            <a:off x="4757135" y="440255"/>
            <a:ext cx="1381740" cy="1345085"/>
          </a:xfrm>
          <a:prstGeom prst="arc">
            <a:avLst>
              <a:gd name="adj1" fmla="val 3873826"/>
              <a:gd name="adj2" fmla="val 9714598"/>
            </a:avLst>
          </a:prstGeom>
          <a:noFill/>
          <a:ln w="6350" cap="flat" cmpd="sng" algn="ctr">
            <a:solidFill>
              <a:srgbClr val="ED7D31"/>
            </a:solidFill>
            <a:prstDash val="solid"/>
            <a:miter lim="800000"/>
          </a:ln>
          <a:effectLst/>
        </p:spPr>
        <p:txBody>
          <a:bodyPr rtlCol="0" anchor="ctr">
            <a:noAutofit/>
          </a:bodyPr>
          <a:lstStyle/>
          <a:p>
            <a:endParaRPr lang="zh-CN" altLang="en-US" sz="2000">
              <a:latin typeface="Arial" panose="020B0604020202020204" pitchFamily="34" charset="0"/>
              <a:ea typeface="微软雅黑" panose="020B0503020204020204" charset="-122"/>
              <a:sym typeface="Arial" panose="020B0604020202020204" pitchFamily="34" charset="0"/>
            </a:endParaRPr>
          </a:p>
        </p:txBody>
      </p:sp>
      <p:sp>
        <p:nvSpPr>
          <p:cNvPr id="1049001" name="弧形 8"/>
          <p:cNvSpPr/>
          <p:nvPr>
            <p:custDataLst>
              <p:tags r:id="rId5"/>
            </p:custDataLst>
          </p:nvPr>
        </p:nvSpPr>
        <p:spPr>
          <a:xfrm>
            <a:off x="4757135" y="440255"/>
            <a:ext cx="1381740" cy="1345085"/>
          </a:xfrm>
          <a:prstGeom prst="arc">
            <a:avLst>
              <a:gd name="adj1" fmla="val 782519"/>
              <a:gd name="adj2" fmla="val 5061828"/>
            </a:avLst>
          </a:prstGeom>
          <a:noFill/>
          <a:ln w="6350" cap="flat" cmpd="sng" algn="ctr">
            <a:solidFill>
              <a:srgbClr val="ED7D31"/>
            </a:solidFill>
            <a:prstDash val="solid"/>
            <a:miter lim="800000"/>
          </a:ln>
          <a:effectLst/>
        </p:spPr>
        <p:txBody>
          <a:bodyPr rtlCol="0" anchor="ctr">
            <a:noAutofit/>
          </a:bodyPr>
          <a:lstStyle/>
          <a:p>
            <a:endParaRPr lang="zh-CN" altLang="en-US" sz="2000">
              <a:latin typeface="Arial" panose="020B0604020202020204" pitchFamily="34" charset="0"/>
              <a:ea typeface="微软雅黑" panose="020B0503020204020204" charset="-122"/>
              <a:sym typeface="Arial" panose="020B0604020202020204" pitchFamily="34" charset="0"/>
            </a:endParaRPr>
          </a:p>
        </p:txBody>
      </p:sp>
      <p:cxnSp>
        <p:nvCxnSpPr>
          <p:cNvPr id="3145744" name="直接连接符 9"/>
          <p:cNvCxnSpPr>
            <a:stCxn id="1049000" idx="2"/>
            <a:endCxn id="1049002" idx="0"/>
          </p:cNvCxnSpPr>
          <p:nvPr>
            <p:custDataLst>
              <p:tags r:id="rId6"/>
            </p:custDataLst>
          </p:nvPr>
        </p:nvCxnSpPr>
        <p:spPr>
          <a:xfrm flipH="1">
            <a:off x="1823132" y="1326751"/>
            <a:ext cx="2970530" cy="916305"/>
          </a:xfrm>
          <a:prstGeom prst="line">
            <a:avLst/>
          </a:prstGeom>
          <a:noFill/>
          <a:ln w="6350" cap="flat" cmpd="sng" algn="ctr">
            <a:solidFill>
              <a:srgbClr val="ED7D31"/>
            </a:solidFill>
            <a:prstDash val="solid"/>
            <a:miter lim="800000"/>
          </a:ln>
          <a:effectLst/>
        </p:spPr>
      </p:cxnSp>
      <p:cxnSp>
        <p:nvCxnSpPr>
          <p:cNvPr id="3145745" name="直接连接符 10"/>
          <p:cNvCxnSpPr/>
          <p:nvPr>
            <p:custDataLst>
              <p:tags r:id="rId7"/>
            </p:custDataLst>
          </p:nvPr>
        </p:nvCxnSpPr>
        <p:spPr>
          <a:xfrm flipH="1">
            <a:off x="5445493" y="1792097"/>
            <a:ext cx="5536" cy="450754"/>
          </a:xfrm>
          <a:prstGeom prst="line">
            <a:avLst/>
          </a:prstGeom>
          <a:noFill/>
          <a:ln w="6350" cap="flat" cmpd="sng" algn="ctr">
            <a:solidFill>
              <a:srgbClr val="ED7D31"/>
            </a:solidFill>
            <a:prstDash val="solid"/>
            <a:miter lim="800000"/>
          </a:ln>
          <a:effectLst/>
        </p:spPr>
      </p:cxnSp>
      <p:cxnSp>
        <p:nvCxnSpPr>
          <p:cNvPr id="3145746" name="直接连接符 11"/>
          <p:cNvCxnSpPr>
            <a:stCxn id="1049001" idx="0"/>
          </p:cNvCxnSpPr>
          <p:nvPr>
            <p:custDataLst>
              <p:tags r:id="rId8"/>
            </p:custDataLst>
          </p:nvPr>
        </p:nvCxnSpPr>
        <p:spPr>
          <a:xfrm>
            <a:off x="6106140" y="1267843"/>
            <a:ext cx="2295730" cy="974372"/>
          </a:xfrm>
          <a:prstGeom prst="line">
            <a:avLst/>
          </a:prstGeom>
          <a:noFill/>
          <a:ln w="6350" cap="flat" cmpd="sng" algn="ctr">
            <a:solidFill>
              <a:srgbClr val="ED7D31"/>
            </a:solidFill>
            <a:prstDash val="solid"/>
            <a:miter lim="800000"/>
          </a:ln>
          <a:effectLst/>
        </p:spPr>
      </p:cxnSp>
      <p:sp>
        <p:nvSpPr>
          <p:cNvPr id="1049002" name="矩形: 圆角 12"/>
          <p:cNvSpPr/>
          <p:nvPr>
            <p:custDataLst>
              <p:tags r:id="rId9"/>
            </p:custDataLst>
          </p:nvPr>
        </p:nvSpPr>
        <p:spPr>
          <a:xfrm>
            <a:off x="522605" y="2242820"/>
            <a:ext cx="2600325" cy="475615"/>
          </a:xfrm>
          <a:prstGeom prst="roundRect">
            <a:avLst/>
          </a:prstGeom>
          <a:solidFill>
            <a:srgbClr val="ED7D31"/>
          </a:solidFill>
          <a:ln w="12700" cap="flat" cmpd="sng" algn="ctr">
            <a:noFill/>
            <a:prstDash val="solid"/>
            <a:miter lim="800000"/>
          </a:ln>
          <a:effectLst/>
        </p:spPr>
        <p:txBody>
          <a:bodyPr lIns="90000" tIns="46800" rIns="90000" bIns="46800" rtlCol="0" anchor="ctr">
            <a:normAutofit fontScale="95000" lnSpcReduction="10000"/>
          </a:bodyPr>
          <a:lstStyle/>
          <a:p>
            <a:pPr algn="ctr">
              <a:lnSpc>
                <a:spcPct val="120000"/>
              </a:lnSpc>
              <a:spcAft>
                <a:spcPts val="0"/>
              </a:spcAft>
            </a:pPr>
            <a:r>
              <a:rPr lang="zh-CN" altLang="en-US" sz="2000" b="1" spc="300" dirty="0">
                <a:solidFill>
                  <a:srgbClr val="FFFFFF"/>
                </a:solidFill>
                <a:latin typeface="Arial" panose="020B0604020202020204" pitchFamily="34" charset="0"/>
                <a:ea typeface="微软雅黑" panose="020B0503020204020204" charset="-122"/>
                <a:sym typeface="Arial" panose="020B0604020202020204" pitchFamily="34" charset="0"/>
              </a:rPr>
              <a:t>制度规定</a:t>
            </a:r>
          </a:p>
        </p:txBody>
      </p:sp>
      <p:sp>
        <p:nvSpPr>
          <p:cNvPr id="1049003" name="矩形: 圆角 13"/>
          <p:cNvSpPr/>
          <p:nvPr>
            <p:custDataLst>
              <p:tags r:id="rId10"/>
            </p:custDataLst>
          </p:nvPr>
        </p:nvSpPr>
        <p:spPr>
          <a:xfrm>
            <a:off x="7670800" y="2242820"/>
            <a:ext cx="2915920" cy="475615"/>
          </a:xfrm>
          <a:prstGeom prst="roundRect">
            <a:avLst/>
          </a:prstGeom>
          <a:solidFill>
            <a:srgbClr val="ED7D31"/>
          </a:solidFill>
          <a:ln w="12700" cap="flat" cmpd="sng" algn="ctr">
            <a:noFill/>
            <a:prstDash val="solid"/>
            <a:miter lim="800000"/>
          </a:ln>
          <a:effectLst/>
        </p:spPr>
        <p:txBody>
          <a:bodyPr lIns="90000" tIns="46800" rIns="90000" bIns="46800" rtlCol="0" anchor="ctr">
            <a:normAutofit fontScale="95000" lnSpcReduction="10000"/>
          </a:bodyPr>
          <a:lstStyle/>
          <a:p>
            <a:pPr algn="ctr">
              <a:lnSpc>
                <a:spcPct val="120000"/>
              </a:lnSpc>
              <a:spcAft>
                <a:spcPts val="0"/>
              </a:spcAft>
            </a:pPr>
            <a:r>
              <a:rPr lang="zh-CN" altLang="en-US" sz="2000" b="1" spc="300" dirty="0">
                <a:solidFill>
                  <a:srgbClr val="FFFFFF"/>
                </a:solidFill>
                <a:latin typeface="Arial" panose="020B0604020202020204" pitchFamily="34" charset="0"/>
                <a:ea typeface="微软雅黑" panose="020B0503020204020204" charset="-122"/>
                <a:sym typeface="Arial" panose="020B0604020202020204" pitchFamily="34" charset="0"/>
              </a:rPr>
              <a:t>制度规定</a:t>
            </a:r>
          </a:p>
        </p:txBody>
      </p:sp>
      <p:sp>
        <p:nvSpPr>
          <p:cNvPr id="1049004" name="矩形: 圆角 14"/>
          <p:cNvSpPr/>
          <p:nvPr>
            <p:custDataLst>
              <p:tags r:id="rId11"/>
            </p:custDataLst>
          </p:nvPr>
        </p:nvSpPr>
        <p:spPr>
          <a:xfrm>
            <a:off x="4003040" y="2218690"/>
            <a:ext cx="2784475" cy="475615"/>
          </a:xfrm>
          <a:prstGeom prst="roundRect">
            <a:avLst/>
          </a:prstGeom>
          <a:solidFill>
            <a:srgbClr val="ED7D31"/>
          </a:solidFill>
          <a:ln w="12700" cap="flat" cmpd="sng" algn="ctr">
            <a:noFill/>
            <a:prstDash val="solid"/>
            <a:miter lim="800000"/>
          </a:ln>
          <a:effectLst/>
        </p:spPr>
        <p:txBody>
          <a:bodyPr lIns="90000" tIns="46800" rIns="90000" bIns="46800" rtlCol="0" anchor="ctr">
            <a:normAutofit fontScale="95000" lnSpcReduction="10000"/>
          </a:bodyPr>
          <a:lstStyle/>
          <a:p>
            <a:pPr algn="ctr">
              <a:lnSpc>
                <a:spcPct val="120000"/>
              </a:lnSpc>
              <a:spcAft>
                <a:spcPts val="0"/>
              </a:spcAft>
            </a:pPr>
            <a:r>
              <a:rPr lang="zh-CN" altLang="en-US" sz="2000" b="1" spc="300" dirty="0">
                <a:solidFill>
                  <a:srgbClr val="FFFFFF"/>
                </a:solidFill>
                <a:latin typeface="Arial" panose="020B0604020202020204" pitchFamily="34" charset="0"/>
                <a:ea typeface="微软雅黑" panose="020B0503020204020204" charset="-122"/>
                <a:sym typeface="Arial" panose="020B0604020202020204" pitchFamily="34" charset="0"/>
              </a:rPr>
              <a:t>制度规定</a:t>
            </a:r>
          </a:p>
        </p:txBody>
      </p:sp>
      <p:sp>
        <p:nvSpPr>
          <p:cNvPr id="1049005" name="矩形 64"/>
          <p:cNvSpPr/>
          <p:nvPr>
            <p:custDataLst>
              <p:tags r:id="rId12"/>
            </p:custDataLst>
          </p:nvPr>
        </p:nvSpPr>
        <p:spPr>
          <a:xfrm>
            <a:off x="4790253" y="887206"/>
            <a:ext cx="1353905" cy="453675"/>
          </a:xfrm>
          <a:prstGeom prst="rect">
            <a:avLst/>
          </a:prstGeom>
        </p:spPr>
        <p:txBody>
          <a:bodyPr wrap="square" anchor="ctr" anchorCtr="0">
            <a:normAutofit lnSpcReduction="10000"/>
          </a:bodyPr>
          <a:lstStyle/>
          <a:p>
            <a:pPr algn="ctr">
              <a:lnSpc>
                <a:spcPct val="120000"/>
              </a:lnSpc>
              <a:spcAft>
                <a:spcPts val="0"/>
              </a:spcAft>
            </a:pPr>
            <a:r>
              <a:rPr lang="zh-CN" altLang="en-US" sz="2000" b="1" spc="300" dirty="0">
                <a:solidFill>
                  <a:srgbClr val="FFFFFF"/>
                </a:solidFill>
                <a:latin typeface="Arial" panose="020B0604020202020204" pitchFamily="34" charset="0"/>
                <a:ea typeface="微软雅黑" panose="020B0503020204020204" charset="-122"/>
                <a:sym typeface="Arial" panose="020B0604020202020204" pitchFamily="34" charset="0"/>
              </a:rPr>
              <a:t>管理制度</a:t>
            </a:r>
          </a:p>
        </p:txBody>
      </p:sp>
      <p:sp>
        <p:nvSpPr>
          <p:cNvPr id="1049006" name="矩形: 圆角 65"/>
          <p:cNvSpPr/>
          <p:nvPr>
            <p:custDataLst>
              <p:tags r:id="rId13"/>
            </p:custDataLst>
          </p:nvPr>
        </p:nvSpPr>
        <p:spPr>
          <a:xfrm>
            <a:off x="541020" y="2943225"/>
            <a:ext cx="2586990" cy="520700"/>
          </a:xfrm>
          <a:prstGeom prst="roundRect">
            <a:avLst/>
          </a:prstGeom>
          <a:noFill/>
          <a:ln w="12700" cap="flat" cmpd="sng" algn="ctr">
            <a:solidFill>
              <a:srgbClr val="ED7D31"/>
            </a:solidFill>
            <a:prstDash val="solid"/>
            <a:miter lim="800000"/>
          </a:ln>
          <a:effectLst/>
        </p:spPr>
        <p:txBody>
          <a:bodyPr lIns="90000" tIns="46800" rIns="90000" bIns="46800" rtlCol="0" anchor="ctr">
            <a:normAutofit/>
            <a:scene3d>
              <a:camera prst="orthographicFront"/>
              <a:lightRig rig="threePt" dir="t"/>
            </a:scene3d>
          </a:bodyPr>
          <a:lstStyle/>
          <a:p>
            <a:pPr algn="l">
              <a:lnSpc>
                <a:spcPct val="120000"/>
              </a:lnSpc>
              <a:spcAft>
                <a:spcPts val="0"/>
              </a:spcAft>
            </a:pPr>
            <a:r>
              <a:rPr lang="zh-CN" altLang="en-US" sz="1400" spc="300"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Arial" panose="020B0604020202020204" pitchFamily="34" charset="0"/>
              </a:rPr>
              <a:t>消防安全管理制度</a:t>
            </a:r>
          </a:p>
        </p:txBody>
      </p:sp>
      <p:sp>
        <p:nvSpPr>
          <p:cNvPr id="1049007" name="矩形: 圆角 66"/>
          <p:cNvSpPr/>
          <p:nvPr>
            <p:custDataLst>
              <p:tags r:id="rId14"/>
            </p:custDataLst>
          </p:nvPr>
        </p:nvSpPr>
        <p:spPr>
          <a:xfrm>
            <a:off x="528955" y="3644900"/>
            <a:ext cx="2586990" cy="520700"/>
          </a:xfrm>
          <a:prstGeom prst="roundRect">
            <a:avLst/>
          </a:prstGeom>
          <a:noFill/>
          <a:ln w="12700" cap="flat" cmpd="sng" algn="ctr">
            <a:solidFill>
              <a:srgbClr val="ED7D31"/>
            </a:solidFill>
            <a:prstDash val="solid"/>
            <a:miter lim="800000"/>
          </a:ln>
          <a:effectLst/>
        </p:spPr>
        <p:txBody>
          <a:bodyPr lIns="90000" tIns="46800" rIns="90000" bIns="46800" rtlCol="0" anchor="ctr">
            <a:normAutofit/>
            <a:scene3d>
              <a:camera prst="orthographicFront"/>
              <a:lightRig rig="threePt" dir="t"/>
            </a:scene3d>
          </a:bodyPr>
          <a:lstStyle/>
          <a:p>
            <a:pPr algn="l">
              <a:lnSpc>
                <a:spcPct val="120000"/>
              </a:lnSpc>
              <a:spcAft>
                <a:spcPts val="0"/>
              </a:spcAft>
            </a:pPr>
            <a:r>
              <a:rPr lang="zh-CN" altLang="en-US" sz="1400" spc="30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Arial" panose="020B0604020202020204" pitchFamily="34" charset="0"/>
              </a:rPr>
              <a:t>消防教育、培训制度</a:t>
            </a:r>
          </a:p>
        </p:txBody>
      </p:sp>
      <p:sp>
        <p:nvSpPr>
          <p:cNvPr id="1049008" name="矩形: 圆角 67"/>
          <p:cNvSpPr/>
          <p:nvPr>
            <p:custDataLst>
              <p:tags r:id="rId15"/>
            </p:custDataLst>
          </p:nvPr>
        </p:nvSpPr>
        <p:spPr>
          <a:xfrm>
            <a:off x="539750" y="4345940"/>
            <a:ext cx="2586990" cy="520700"/>
          </a:xfrm>
          <a:prstGeom prst="roundRect">
            <a:avLst/>
          </a:prstGeom>
          <a:noFill/>
          <a:ln w="12700" cap="flat" cmpd="sng" algn="ctr">
            <a:solidFill>
              <a:srgbClr val="ED7D31"/>
            </a:solidFill>
            <a:prstDash val="solid"/>
            <a:miter lim="800000"/>
          </a:ln>
          <a:effectLst/>
        </p:spPr>
        <p:txBody>
          <a:bodyPr lIns="90000" tIns="46800" rIns="90000" bIns="46800" rtlCol="0" anchor="ctr">
            <a:noAutofit/>
            <a:scene3d>
              <a:camera prst="orthographicFront"/>
              <a:lightRig rig="threePt" dir="t"/>
            </a:scene3d>
          </a:bodyPr>
          <a:lstStyle/>
          <a:p>
            <a:pPr algn="l">
              <a:lnSpc>
                <a:spcPct val="120000"/>
              </a:lnSpc>
              <a:spcAft>
                <a:spcPts val="0"/>
              </a:spcAft>
            </a:pPr>
            <a:r>
              <a:rPr lang="zh-CN" altLang="en-US" sz="1400" spc="30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Arial" panose="020B0604020202020204" pitchFamily="34" charset="0"/>
              </a:rPr>
              <a:t>消防设施、器材维护管理规定</a:t>
            </a:r>
          </a:p>
        </p:txBody>
      </p:sp>
      <p:sp>
        <p:nvSpPr>
          <p:cNvPr id="1049009" name="矩形: 圆角 68"/>
          <p:cNvSpPr/>
          <p:nvPr>
            <p:custDataLst>
              <p:tags r:id="rId16"/>
            </p:custDataLst>
          </p:nvPr>
        </p:nvSpPr>
        <p:spPr>
          <a:xfrm>
            <a:off x="539750" y="5040630"/>
            <a:ext cx="2586990" cy="520700"/>
          </a:xfrm>
          <a:prstGeom prst="roundRect">
            <a:avLst/>
          </a:prstGeom>
          <a:noFill/>
          <a:ln w="12700" cap="flat" cmpd="sng" algn="ctr">
            <a:solidFill>
              <a:srgbClr val="ED7D31"/>
            </a:solidFill>
            <a:prstDash val="solid"/>
            <a:miter lim="800000"/>
          </a:ln>
          <a:effectLst/>
        </p:spPr>
        <p:txBody>
          <a:bodyPr lIns="90000" tIns="46800" rIns="90000" bIns="46800" rtlCol="0" anchor="ctr">
            <a:noAutofit/>
            <a:scene3d>
              <a:camera prst="orthographicFront"/>
              <a:lightRig rig="threePt" dir="t"/>
            </a:scene3d>
          </a:bodyPr>
          <a:lstStyle/>
          <a:p>
            <a:pPr algn="l">
              <a:lnSpc>
                <a:spcPct val="120000"/>
              </a:lnSpc>
              <a:spcAft>
                <a:spcPts val="0"/>
              </a:spcAft>
            </a:pPr>
            <a:r>
              <a:rPr lang="zh-CN" altLang="en-US" sz="1400" spc="300"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Arial" panose="020B0604020202020204" pitchFamily="34" charset="0"/>
              </a:rPr>
              <a:t>微型消防站管理规定</a:t>
            </a:r>
          </a:p>
        </p:txBody>
      </p:sp>
      <p:sp>
        <p:nvSpPr>
          <p:cNvPr id="1049010" name="矩形: 圆角 69"/>
          <p:cNvSpPr/>
          <p:nvPr>
            <p:custDataLst>
              <p:tags r:id="rId17"/>
            </p:custDataLst>
          </p:nvPr>
        </p:nvSpPr>
        <p:spPr>
          <a:xfrm>
            <a:off x="539750" y="5671820"/>
            <a:ext cx="2586990" cy="520700"/>
          </a:xfrm>
          <a:prstGeom prst="roundRect">
            <a:avLst/>
          </a:prstGeom>
          <a:noFill/>
          <a:ln w="12700" cap="flat" cmpd="sng" algn="ctr">
            <a:solidFill>
              <a:srgbClr val="ED7D31"/>
            </a:solidFill>
            <a:prstDash val="solid"/>
            <a:miter lim="800000"/>
          </a:ln>
          <a:effectLst/>
        </p:spPr>
        <p:txBody>
          <a:bodyPr lIns="90000" tIns="46800" rIns="90000" bIns="46800" rtlCol="0" anchor="ctr">
            <a:noAutofit/>
            <a:scene3d>
              <a:camera prst="orthographicFront"/>
              <a:lightRig rig="threePt" dir="t"/>
            </a:scene3d>
          </a:bodyPr>
          <a:lstStyle/>
          <a:p>
            <a:pPr algn="l">
              <a:lnSpc>
                <a:spcPct val="120000"/>
              </a:lnSpc>
              <a:spcAft>
                <a:spcPts val="0"/>
              </a:spcAft>
            </a:pPr>
            <a:r>
              <a:rPr lang="zh-CN" altLang="en-US" sz="1400" spc="300"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Arial" panose="020B0604020202020204" pitchFamily="34" charset="0"/>
              </a:rPr>
              <a:t>消防工作考评和奖惩规定</a:t>
            </a:r>
          </a:p>
        </p:txBody>
      </p:sp>
      <p:sp>
        <p:nvSpPr>
          <p:cNvPr id="1049011" name="矩形: 圆角 70"/>
          <p:cNvSpPr/>
          <p:nvPr>
            <p:custDataLst>
              <p:tags r:id="rId18"/>
            </p:custDataLst>
          </p:nvPr>
        </p:nvSpPr>
        <p:spPr>
          <a:xfrm>
            <a:off x="4017010" y="2943225"/>
            <a:ext cx="2769870" cy="520700"/>
          </a:xfrm>
          <a:prstGeom prst="roundRect">
            <a:avLst/>
          </a:prstGeom>
          <a:noFill/>
          <a:ln w="12700" cap="flat" cmpd="sng" algn="ctr">
            <a:solidFill>
              <a:srgbClr val="ED7D31"/>
            </a:solidFill>
            <a:prstDash val="solid"/>
            <a:miter lim="800000"/>
          </a:ln>
          <a:effectLst/>
        </p:spPr>
        <p:txBody>
          <a:bodyPr lIns="90000" tIns="46800" rIns="90000" bIns="46800" rtlCol="0" anchor="ctr">
            <a:noAutofit/>
            <a:scene3d>
              <a:camera prst="orthographicFront"/>
              <a:lightRig rig="threePt" dir="t"/>
            </a:scene3d>
          </a:bodyPr>
          <a:lstStyle/>
          <a:p>
            <a:pPr algn="l">
              <a:lnSpc>
                <a:spcPct val="120000"/>
              </a:lnSpc>
              <a:spcAft>
                <a:spcPts val="0"/>
              </a:spcAft>
            </a:pPr>
            <a:r>
              <a:rPr lang="zh-CN" altLang="en-US" sz="1400" spc="300"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Arial" panose="020B0604020202020204" pitchFamily="34" charset="0"/>
              </a:rPr>
              <a:t>消防安全管理职责规定</a:t>
            </a:r>
          </a:p>
        </p:txBody>
      </p:sp>
      <p:sp>
        <p:nvSpPr>
          <p:cNvPr id="1049012" name="矩形: 圆角 71"/>
          <p:cNvSpPr/>
          <p:nvPr>
            <p:custDataLst>
              <p:tags r:id="rId19"/>
            </p:custDataLst>
          </p:nvPr>
        </p:nvSpPr>
        <p:spPr>
          <a:xfrm>
            <a:off x="4004945" y="3644900"/>
            <a:ext cx="2769870" cy="520700"/>
          </a:xfrm>
          <a:prstGeom prst="roundRect">
            <a:avLst/>
          </a:prstGeom>
          <a:noFill/>
          <a:ln w="12700" cap="flat" cmpd="sng" algn="ctr">
            <a:solidFill>
              <a:srgbClr val="ED7D31"/>
            </a:solidFill>
            <a:prstDash val="solid"/>
            <a:miter lim="800000"/>
          </a:ln>
          <a:effectLst/>
        </p:spPr>
        <p:txBody>
          <a:bodyPr lIns="90000" tIns="46800" rIns="90000" bIns="46800" rtlCol="0" anchor="ctr">
            <a:noAutofit/>
            <a:scene3d>
              <a:camera prst="orthographicFront"/>
              <a:lightRig rig="threePt" dir="t"/>
            </a:scene3d>
          </a:bodyPr>
          <a:lstStyle/>
          <a:p>
            <a:pPr algn="l">
              <a:lnSpc>
                <a:spcPct val="120000"/>
              </a:lnSpc>
              <a:spcAft>
                <a:spcPts val="0"/>
              </a:spcAft>
            </a:pPr>
            <a:r>
              <a:rPr lang="zh-CN" altLang="en-US" sz="1400" spc="30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Arial" panose="020B0604020202020204" pitchFamily="34" charset="0"/>
              </a:rPr>
              <a:t>安全疏散设施管理规定</a:t>
            </a:r>
          </a:p>
        </p:txBody>
      </p:sp>
      <p:sp>
        <p:nvSpPr>
          <p:cNvPr id="1049013" name="矩形: 圆角 72"/>
          <p:cNvSpPr/>
          <p:nvPr>
            <p:custDataLst>
              <p:tags r:id="rId20"/>
            </p:custDataLst>
          </p:nvPr>
        </p:nvSpPr>
        <p:spPr>
          <a:xfrm>
            <a:off x="4015740" y="4345940"/>
            <a:ext cx="2769870" cy="520700"/>
          </a:xfrm>
          <a:prstGeom prst="roundRect">
            <a:avLst/>
          </a:prstGeom>
          <a:noFill/>
          <a:ln w="12700" cap="flat" cmpd="sng" algn="ctr">
            <a:solidFill>
              <a:srgbClr val="ED7D31"/>
            </a:solidFill>
            <a:prstDash val="solid"/>
            <a:miter lim="800000"/>
          </a:ln>
          <a:effectLst/>
        </p:spPr>
        <p:txBody>
          <a:bodyPr lIns="90000" tIns="46800" rIns="90000" bIns="46800" rtlCol="0" anchor="ctr">
            <a:noAutofit/>
            <a:scene3d>
              <a:camera prst="orthographicFront"/>
              <a:lightRig rig="threePt" dir="t"/>
            </a:scene3d>
          </a:bodyPr>
          <a:lstStyle/>
          <a:p>
            <a:pPr algn="l">
              <a:lnSpc>
                <a:spcPct val="120000"/>
              </a:lnSpc>
              <a:spcAft>
                <a:spcPts val="0"/>
              </a:spcAft>
            </a:pPr>
            <a:r>
              <a:rPr lang="zh-CN" altLang="en-US" sz="1400" spc="300"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Arial" panose="020B0604020202020204" pitchFamily="34" charset="0"/>
              </a:rPr>
              <a:t>火灾隐患整改制度</a:t>
            </a:r>
          </a:p>
        </p:txBody>
      </p:sp>
      <p:sp>
        <p:nvSpPr>
          <p:cNvPr id="1049014" name="矩形: 圆角 73"/>
          <p:cNvSpPr/>
          <p:nvPr>
            <p:custDataLst>
              <p:tags r:id="rId21"/>
            </p:custDataLst>
          </p:nvPr>
        </p:nvSpPr>
        <p:spPr>
          <a:xfrm>
            <a:off x="4015740" y="5040630"/>
            <a:ext cx="2769870" cy="520700"/>
          </a:xfrm>
          <a:prstGeom prst="roundRect">
            <a:avLst/>
          </a:prstGeom>
          <a:noFill/>
          <a:ln w="12700" cap="flat" cmpd="sng" algn="ctr">
            <a:solidFill>
              <a:srgbClr val="ED7D31"/>
            </a:solidFill>
            <a:prstDash val="solid"/>
            <a:miter lim="800000"/>
          </a:ln>
          <a:effectLst/>
        </p:spPr>
        <p:txBody>
          <a:bodyPr lIns="90000" tIns="46800" rIns="90000" bIns="46800" rtlCol="0" anchor="ctr">
            <a:noAutofit/>
            <a:scene3d>
              <a:camera prst="orthographicFront"/>
              <a:lightRig rig="threePt" dir="t"/>
            </a:scene3d>
          </a:bodyPr>
          <a:lstStyle/>
          <a:p>
            <a:pPr algn="l">
              <a:lnSpc>
                <a:spcPct val="120000"/>
              </a:lnSpc>
              <a:spcAft>
                <a:spcPts val="0"/>
              </a:spcAft>
            </a:pPr>
            <a:r>
              <a:rPr lang="zh-CN" altLang="en-US" sz="1400" spc="300"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Arial" panose="020B0604020202020204" pitchFamily="34" charset="0"/>
              </a:rPr>
              <a:t>灭火和应急疏散预案演练制度</a:t>
            </a:r>
          </a:p>
        </p:txBody>
      </p:sp>
      <p:sp>
        <p:nvSpPr>
          <p:cNvPr id="1049015" name="矩形: 圆角 75"/>
          <p:cNvSpPr/>
          <p:nvPr>
            <p:custDataLst>
              <p:tags r:id="rId22"/>
            </p:custDataLst>
          </p:nvPr>
        </p:nvSpPr>
        <p:spPr>
          <a:xfrm>
            <a:off x="7679055" y="2943225"/>
            <a:ext cx="2901315" cy="520700"/>
          </a:xfrm>
          <a:prstGeom prst="roundRect">
            <a:avLst/>
          </a:prstGeom>
          <a:noFill/>
          <a:ln w="12700" cap="flat" cmpd="sng" algn="ctr">
            <a:solidFill>
              <a:srgbClr val="ED7D31"/>
            </a:solidFill>
            <a:prstDash val="solid"/>
            <a:miter lim="800000"/>
          </a:ln>
          <a:effectLst/>
        </p:spPr>
        <p:txBody>
          <a:bodyPr lIns="90000" tIns="46800" rIns="90000" bIns="46800" rtlCol="0" anchor="ctr">
            <a:noAutofit/>
            <a:scene3d>
              <a:camera prst="orthographicFront"/>
              <a:lightRig rig="threePt" dir="t"/>
            </a:scene3d>
          </a:bodyPr>
          <a:lstStyle/>
          <a:p>
            <a:pPr algn="l">
              <a:lnSpc>
                <a:spcPct val="120000"/>
              </a:lnSpc>
              <a:spcAft>
                <a:spcPts val="0"/>
              </a:spcAft>
            </a:pPr>
            <a:r>
              <a:rPr lang="zh-CN" altLang="en-US" sz="1400" spc="300"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Arial" panose="020B0604020202020204" pitchFamily="34" charset="0"/>
              </a:rPr>
              <a:t>防火巡查、检查制度</a:t>
            </a:r>
          </a:p>
        </p:txBody>
      </p:sp>
      <p:sp>
        <p:nvSpPr>
          <p:cNvPr id="1049016" name="矩形: 圆角 76"/>
          <p:cNvSpPr/>
          <p:nvPr>
            <p:custDataLst>
              <p:tags r:id="rId23"/>
            </p:custDataLst>
          </p:nvPr>
        </p:nvSpPr>
        <p:spPr>
          <a:xfrm>
            <a:off x="7667625" y="3644900"/>
            <a:ext cx="2901315" cy="520700"/>
          </a:xfrm>
          <a:prstGeom prst="roundRect">
            <a:avLst/>
          </a:prstGeom>
          <a:noFill/>
          <a:ln w="12700" cap="flat" cmpd="sng" algn="ctr">
            <a:solidFill>
              <a:srgbClr val="ED7D31"/>
            </a:solidFill>
            <a:prstDash val="solid"/>
            <a:miter lim="800000"/>
          </a:ln>
          <a:effectLst/>
        </p:spPr>
        <p:txBody>
          <a:bodyPr lIns="90000" tIns="46800" rIns="90000" bIns="46800" rtlCol="0" anchor="ctr">
            <a:noAutofit/>
            <a:scene3d>
              <a:camera prst="orthographicFront"/>
              <a:lightRig rig="threePt" dir="t"/>
            </a:scene3d>
          </a:bodyPr>
          <a:lstStyle/>
          <a:p>
            <a:pPr algn="l">
              <a:lnSpc>
                <a:spcPct val="120000"/>
              </a:lnSpc>
              <a:spcAft>
                <a:spcPts val="0"/>
              </a:spcAft>
            </a:pPr>
            <a:r>
              <a:rPr lang="zh-CN" altLang="en-US" sz="1400" spc="30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Arial" panose="020B0604020202020204" pitchFamily="34" charset="0"/>
              </a:rPr>
              <a:t>消防(控制室)值班制度</a:t>
            </a:r>
          </a:p>
        </p:txBody>
      </p:sp>
      <p:sp>
        <p:nvSpPr>
          <p:cNvPr id="1049017" name="矩形: 圆角 77"/>
          <p:cNvSpPr/>
          <p:nvPr>
            <p:custDataLst>
              <p:tags r:id="rId24"/>
            </p:custDataLst>
          </p:nvPr>
        </p:nvSpPr>
        <p:spPr>
          <a:xfrm>
            <a:off x="7678420" y="4345940"/>
            <a:ext cx="2901315" cy="520700"/>
          </a:xfrm>
          <a:prstGeom prst="roundRect">
            <a:avLst/>
          </a:prstGeom>
          <a:noFill/>
          <a:ln w="12700" cap="flat" cmpd="sng" algn="ctr">
            <a:solidFill>
              <a:srgbClr val="ED7D31"/>
            </a:solidFill>
            <a:prstDash val="solid"/>
            <a:miter lim="800000"/>
          </a:ln>
          <a:effectLst/>
        </p:spPr>
        <p:txBody>
          <a:bodyPr lIns="90000" tIns="46800" rIns="90000" bIns="46800" rtlCol="0" anchor="ctr">
            <a:noAutofit/>
            <a:scene3d>
              <a:camera prst="orthographicFront"/>
              <a:lightRig rig="threePt" dir="t"/>
            </a:scene3d>
          </a:bodyPr>
          <a:lstStyle/>
          <a:p>
            <a:pPr algn="l">
              <a:lnSpc>
                <a:spcPct val="120000"/>
              </a:lnSpc>
              <a:spcAft>
                <a:spcPts val="0"/>
              </a:spcAft>
            </a:pPr>
            <a:r>
              <a:rPr lang="zh-CN" altLang="en-US" sz="1400" spc="300"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Arial" panose="020B0604020202020204" pitchFamily="34" charset="0"/>
              </a:rPr>
              <a:t>用火、用电安全管理规定</a:t>
            </a:r>
          </a:p>
        </p:txBody>
      </p:sp>
      <p:sp>
        <p:nvSpPr>
          <p:cNvPr id="1049018" name="矩形: 圆角 78"/>
          <p:cNvSpPr/>
          <p:nvPr>
            <p:custDataLst>
              <p:tags r:id="rId25"/>
            </p:custDataLst>
          </p:nvPr>
        </p:nvSpPr>
        <p:spPr>
          <a:xfrm>
            <a:off x="7678420" y="5040630"/>
            <a:ext cx="2901315" cy="520700"/>
          </a:xfrm>
          <a:prstGeom prst="roundRect">
            <a:avLst/>
          </a:prstGeom>
          <a:noFill/>
          <a:ln w="12700" cap="flat" cmpd="sng" algn="ctr">
            <a:solidFill>
              <a:srgbClr val="ED7D31"/>
            </a:solidFill>
            <a:prstDash val="solid"/>
            <a:miter lim="800000"/>
          </a:ln>
          <a:effectLst/>
        </p:spPr>
        <p:txBody>
          <a:bodyPr lIns="90000" tIns="46800" rIns="90000" bIns="46800" rtlCol="0" anchor="ctr">
            <a:noAutofit/>
            <a:scene3d>
              <a:camera prst="orthographicFront"/>
              <a:lightRig rig="threePt" dir="t"/>
            </a:scene3d>
          </a:bodyPr>
          <a:lstStyle/>
          <a:p>
            <a:pPr algn="l">
              <a:lnSpc>
                <a:spcPct val="120000"/>
              </a:lnSpc>
              <a:spcAft>
                <a:spcPts val="0"/>
              </a:spcAft>
            </a:pPr>
            <a:r>
              <a:rPr lang="zh-CN" altLang="en-US" sz="1400" spc="300"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Arial" panose="020B0604020202020204" pitchFamily="34" charset="0"/>
              </a:rPr>
              <a:t>燃气和电气设备检查、管理规定</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7" name="组合 15"/>
          <p:cNvGrpSpPr/>
          <p:nvPr/>
        </p:nvGrpSpPr>
        <p:grpSpPr>
          <a:xfrm>
            <a:off x="297180" y="184785"/>
            <a:ext cx="5139690" cy="408305"/>
            <a:chOff x="8158" y="2529"/>
            <a:chExt cx="8094" cy="643"/>
          </a:xfrm>
        </p:grpSpPr>
        <p:sp>
          <p:nvSpPr>
            <p:cNvPr id="1049021" name="矩形 16"/>
            <p:cNvSpPr/>
            <p:nvPr/>
          </p:nvSpPr>
          <p:spPr>
            <a:xfrm>
              <a:off x="8956" y="2565"/>
              <a:ext cx="5568"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022" name="文本框 17"/>
            <p:cNvSpPr txBox="1"/>
            <p:nvPr/>
          </p:nvSpPr>
          <p:spPr>
            <a:xfrm>
              <a:off x="9122" y="2529"/>
              <a:ext cx="7130"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4.1.3  </a:t>
              </a:r>
              <a:r>
                <a:rPr lang="zh-CN" altLang="en-US" sz="2000" b="1" dirty="0">
                  <a:solidFill>
                    <a:schemeClr val="bg1"/>
                  </a:solidFill>
                  <a:latin typeface="微软雅黑" panose="020B0503020204020204" charset="-122"/>
                  <a:ea typeface="微软雅黑" panose="020B0503020204020204" charset="-122"/>
                </a:rPr>
                <a:t>学校消防安全档案</a:t>
              </a:r>
            </a:p>
          </p:txBody>
        </p:sp>
        <p:sp>
          <p:nvSpPr>
            <p:cNvPr id="1049023" name="矩形 23"/>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49024" name="文本框 1"/>
          <p:cNvSpPr txBox="1"/>
          <p:nvPr/>
        </p:nvSpPr>
        <p:spPr>
          <a:xfrm>
            <a:off x="297179" y="717550"/>
            <a:ext cx="11023963" cy="891540"/>
          </a:xfrm>
          <a:prstGeom prst="rect">
            <a:avLst/>
          </a:prstGeom>
          <a:solidFill>
            <a:schemeClr val="bg1"/>
          </a:solidFill>
        </p:spPr>
        <p:txBody>
          <a:bodyPr wrap="square" rtlCol="0" anchor="t">
            <a:spAutoFit/>
          </a:bodyPr>
          <a:lstStyle/>
          <a:p>
            <a:r>
              <a:rPr lang="zh-CN" altLang="en-US" b="0" dirty="0">
                <a:latin typeface="阿里巴巴普惠体 B" panose="00020600040101010101" pitchFamily="18" charset="-122"/>
                <a:ea typeface="阿里巴巴普惠体 B" panose="00020600040101010101" pitchFamily="18" charset="-122"/>
                <a:cs typeface="阿里巴巴普惠体 B" panose="00020600040101010101" pitchFamily="18" charset="-122"/>
                <a:sym typeface="+mn-ea"/>
              </a:rPr>
              <a:t>学校应当建立健全消防档案，包括：</a:t>
            </a:r>
            <a:r>
              <a:rPr lang="zh-CN" altLang="en-US" b="1" dirty="0">
                <a:solidFill>
                  <a:srgbClr val="FF000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sym typeface="+mn-ea"/>
              </a:rPr>
              <a:t>消防安全基本情况和消防安全管理情况</a:t>
            </a:r>
            <a:r>
              <a:rPr lang="zh-CN" altLang="en-US" b="0" dirty="0">
                <a:latin typeface="阿里巴巴普惠体 B" panose="00020600040101010101" pitchFamily="18" charset="-122"/>
                <a:ea typeface="阿里巴巴普惠体 B" panose="00020600040101010101" pitchFamily="18" charset="-122"/>
                <a:cs typeface="阿里巴巴普惠体 B" panose="00020600040101010101" pitchFamily="18" charset="-122"/>
                <a:sym typeface="+mn-ea"/>
              </a:rPr>
              <a:t>。消防档案应当详实，全面反映单位消防工作的基本情况，并附有必要的图表，根据情况变化及时更新。单位应当对消防档案统一保管、备查。</a:t>
            </a:r>
            <a:endParaRPr lang="zh-CN" altLang="en-US" b="0" dirty="0">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49025" name="文本框 2"/>
          <p:cNvSpPr txBox="1"/>
          <p:nvPr/>
        </p:nvSpPr>
        <p:spPr>
          <a:xfrm>
            <a:off x="297180" y="1806778"/>
            <a:ext cx="6690179" cy="4561840"/>
          </a:xfrm>
          <a:prstGeom prst="rect">
            <a:avLst/>
          </a:prstGeom>
          <a:gradFill>
            <a:gsLst>
              <a:gs pos="0">
                <a:srgbClr val="9EE256"/>
              </a:gs>
              <a:gs pos="100000">
                <a:srgbClr val="52762D"/>
              </a:gs>
            </a:gsLst>
            <a:lin scaled="0"/>
          </a:gradFill>
        </p:spPr>
        <p:txBody>
          <a:bodyPr wrap="square" rtlCol="0" anchor="t">
            <a:spAutoFit/>
            <a:scene3d>
              <a:camera prst="orthographicFront"/>
              <a:lightRig rig="threePt" dir="t"/>
            </a:scene3d>
          </a:bodyPr>
          <a:lstStyle/>
          <a:p>
            <a:pPr>
              <a:lnSpc>
                <a:spcPct val="150000"/>
              </a:lnSpc>
            </a:pPr>
            <a:r>
              <a:rPr lang="zh-CN" altLang="en-US" b="0" dirty="0">
                <a:solidFill>
                  <a:schemeClr val="tx1"/>
                </a:solidFill>
                <a:effectLst>
                  <a:outerShdw blurRad="38100" dist="19050" dir="2700000" algn="tl" rotWithShape="0">
                    <a:schemeClr val="dk1">
                      <a:alpha val="40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消防安全基本情况应当包括以下内容：</a:t>
            </a:r>
            <a:endParaRPr lang="zh-CN" altLang="en-US" b="0" dirty="0">
              <a:solidFill>
                <a:schemeClr val="tx1"/>
              </a:solidFill>
              <a:effectLst>
                <a:outerShdw blurRad="38100" dist="19050" dir="2700000" algn="tl" rotWithShape="0">
                  <a:schemeClr val="dk1">
                    <a:alpha val="40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a:p>
            <a:pPr>
              <a:lnSpc>
                <a:spcPct val="150000"/>
              </a:lnSpc>
            </a:pPr>
            <a:r>
              <a:rPr lang="zh-CN" altLang="en-US" b="0" dirty="0">
                <a:solidFill>
                  <a:schemeClr val="tx1"/>
                </a:solidFill>
                <a:effectLst>
                  <a:outerShdw blurRad="38100" dist="19050" dir="2700000" algn="tl" rotWithShape="0">
                    <a:schemeClr val="dk1">
                      <a:alpha val="40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（一）单位基本概况和消防安全重点部位情况；</a:t>
            </a:r>
            <a:endParaRPr lang="zh-CN" altLang="en-US" b="0" dirty="0">
              <a:solidFill>
                <a:schemeClr val="tx1"/>
              </a:solidFill>
              <a:effectLst>
                <a:outerShdw blurRad="38100" dist="19050" dir="2700000" algn="tl" rotWithShape="0">
                  <a:schemeClr val="dk1">
                    <a:alpha val="40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a:p>
            <a:pPr>
              <a:lnSpc>
                <a:spcPct val="150000"/>
              </a:lnSpc>
            </a:pPr>
            <a:r>
              <a:rPr lang="zh-CN" altLang="en-US" b="0" dirty="0">
                <a:solidFill>
                  <a:schemeClr val="tx1"/>
                </a:solidFill>
                <a:effectLst>
                  <a:outerShdw blurRad="38100" dist="19050" dir="2700000" algn="tl" rotWithShape="0">
                    <a:schemeClr val="dk1">
                      <a:alpha val="40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（二）建筑物或者场所施工、使用或者开业前的消防设计审核、消防验收以及消防安全检查的文件、资料；</a:t>
            </a:r>
            <a:endParaRPr lang="zh-CN" altLang="en-US" b="0" dirty="0">
              <a:solidFill>
                <a:schemeClr val="tx1"/>
              </a:solidFill>
              <a:effectLst>
                <a:outerShdw blurRad="38100" dist="19050" dir="2700000" algn="tl" rotWithShape="0">
                  <a:schemeClr val="dk1">
                    <a:alpha val="40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a:p>
            <a:pPr>
              <a:lnSpc>
                <a:spcPct val="150000"/>
              </a:lnSpc>
            </a:pPr>
            <a:r>
              <a:rPr lang="zh-CN" altLang="en-US" b="0" dirty="0">
                <a:solidFill>
                  <a:schemeClr val="tx1"/>
                </a:solidFill>
                <a:effectLst>
                  <a:outerShdw blurRad="38100" dist="19050" dir="2700000" algn="tl" rotWithShape="0">
                    <a:schemeClr val="dk1">
                      <a:alpha val="40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（三）消防管理组织机构和各级消防安全责任人；</a:t>
            </a:r>
            <a:endParaRPr lang="zh-CN" altLang="en-US" b="0" dirty="0">
              <a:solidFill>
                <a:schemeClr val="tx1"/>
              </a:solidFill>
              <a:effectLst>
                <a:outerShdw blurRad="38100" dist="19050" dir="2700000" algn="tl" rotWithShape="0">
                  <a:schemeClr val="dk1">
                    <a:alpha val="40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a:p>
            <a:pPr>
              <a:lnSpc>
                <a:spcPct val="150000"/>
              </a:lnSpc>
            </a:pPr>
            <a:r>
              <a:rPr lang="zh-CN" altLang="en-US" b="0" dirty="0">
                <a:solidFill>
                  <a:schemeClr val="tx1"/>
                </a:solidFill>
                <a:effectLst>
                  <a:outerShdw blurRad="38100" dist="19050" dir="2700000" algn="tl" rotWithShape="0">
                    <a:schemeClr val="dk1">
                      <a:alpha val="40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（四）消防安全制度；</a:t>
            </a:r>
            <a:endParaRPr lang="zh-CN" altLang="en-US" b="0" dirty="0">
              <a:solidFill>
                <a:schemeClr val="tx1"/>
              </a:solidFill>
              <a:effectLst>
                <a:outerShdw blurRad="38100" dist="19050" dir="2700000" algn="tl" rotWithShape="0">
                  <a:schemeClr val="dk1">
                    <a:alpha val="40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a:p>
            <a:pPr>
              <a:lnSpc>
                <a:spcPct val="150000"/>
              </a:lnSpc>
            </a:pPr>
            <a:r>
              <a:rPr lang="zh-CN" altLang="en-US" b="0" dirty="0">
                <a:solidFill>
                  <a:schemeClr val="tx1"/>
                </a:solidFill>
                <a:effectLst>
                  <a:outerShdw blurRad="38100" dist="19050" dir="2700000" algn="tl" rotWithShape="0">
                    <a:schemeClr val="dk1">
                      <a:alpha val="40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（五）消防设施、灭火器材情况；</a:t>
            </a:r>
            <a:endParaRPr lang="zh-CN" altLang="en-US" b="0" dirty="0">
              <a:solidFill>
                <a:schemeClr val="tx1"/>
              </a:solidFill>
              <a:effectLst>
                <a:outerShdw blurRad="38100" dist="19050" dir="2700000" algn="tl" rotWithShape="0">
                  <a:schemeClr val="dk1">
                    <a:alpha val="40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a:p>
            <a:pPr>
              <a:lnSpc>
                <a:spcPct val="150000"/>
              </a:lnSpc>
            </a:pPr>
            <a:r>
              <a:rPr lang="zh-CN" altLang="en-US" b="0" dirty="0">
                <a:solidFill>
                  <a:schemeClr val="tx1"/>
                </a:solidFill>
                <a:effectLst>
                  <a:outerShdw blurRad="38100" dist="19050" dir="2700000" algn="tl" rotWithShape="0">
                    <a:schemeClr val="dk1">
                      <a:alpha val="40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（六）专职消防队、义务消防队人员及其消防装备配备情况；</a:t>
            </a:r>
            <a:endParaRPr lang="zh-CN" altLang="en-US" b="0" dirty="0">
              <a:solidFill>
                <a:schemeClr val="tx1"/>
              </a:solidFill>
              <a:effectLst>
                <a:outerShdw blurRad="38100" dist="19050" dir="2700000" algn="tl" rotWithShape="0">
                  <a:schemeClr val="dk1">
                    <a:alpha val="40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a:p>
            <a:pPr>
              <a:lnSpc>
                <a:spcPct val="150000"/>
              </a:lnSpc>
            </a:pPr>
            <a:r>
              <a:rPr lang="zh-CN" altLang="en-US" b="0" dirty="0">
                <a:solidFill>
                  <a:schemeClr val="tx1"/>
                </a:solidFill>
                <a:effectLst>
                  <a:outerShdw blurRad="38100" dist="19050" dir="2700000" algn="tl" rotWithShape="0">
                    <a:schemeClr val="dk1">
                      <a:alpha val="40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（七）与消防安全有关的重点工种人员情况；</a:t>
            </a:r>
            <a:endParaRPr lang="zh-CN" altLang="en-US" b="0" dirty="0">
              <a:solidFill>
                <a:schemeClr val="tx1"/>
              </a:solidFill>
              <a:effectLst>
                <a:outerShdw blurRad="38100" dist="19050" dir="2700000" algn="tl" rotWithShape="0">
                  <a:schemeClr val="dk1">
                    <a:alpha val="40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a:p>
            <a:pPr>
              <a:lnSpc>
                <a:spcPct val="150000"/>
              </a:lnSpc>
            </a:pPr>
            <a:r>
              <a:rPr lang="zh-CN" altLang="en-US" b="0" dirty="0">
                <a:solidFill>
                  <a:schemeClr val="tx1"/>
                </a:solidFill>
                <a:effectLst>
                  <a:outerShdw blurRad="38100" dist="19050" dir="2700000" algn="tl" rotWithShape="0">
                    <a:schemeClr val="dk1">
                      <a:alpha val="40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（八）新增消防产品、防火材料的合格证明材料；</a:t>
            </a:r>
            <a:endParaRPr lang="zh-CN" altLang="en-US" b="0" dirty="0">
              <a:solidFill>
                <a:schemeClr val="tx1"/>
              </a:solidFill>
              <a:effectLst>
                <a:outerShdw blurRad="38100" dist="19050" dir="2700000" algn="tl" rotWithShape="0">
                  <a:schemeClr val="dk1">
                    <a:alpha val="40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a:p>
            <a:pPr>
              <a:lnSpc>
                <a:spcPct val="150000"/>
              </a:lnSpc>
            </a:pPr>
            <a:r>
              <a:rPr lang="zh-CN" altLang="en-US" b="0" dirty="0">
                <a:solidFill>
                  <a:schemeClr val="tx1"/>
                </a:solidFill>
                <a:effectLst>
                  <a:outerShdw blurRad="38100" dist="19050" dir="2700000" algn="tl" rotWithShape="0">
                    <a:schemeClr val="dk1">
                      <a:alpha val="40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（九）灭火和应急疏散预案。</a:t>
            </a:r>
            <a:endParaRPr lang="zh-CN" altLang="en-US" b="0" dirty="0">
              <a:solidFill>
                <a:schemeClr val="tx1"/>
              </a:solidFill>
              <a:effectLst>
                <a:outerShdw blurRad="38100" dist="19050" dir="2700000" algn="tl" rotWithShape="0">
                  <a:schemeClr val="dk1">
                    <a:alpha val="40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049026" name="文本框 3"/>
          <p:cNvSpPr txBox="1"/>
          <p:nvPr/>
        </p:nvSpPr>
        <p:spPr>
          <a:xfrm>
            <a:off x="7178585" y="1806778"/>
            <a:ext cx="4142558" cy="4511040"/>
          </a:xfrm>
          <a:prstGeom prst="rect">
            <a:avLst/>
          </a:prstGeom>
          <a:solidFill>
            <a:schemeClr val="accent1">
              <a:lumMod val="40000"/>
              <a:lumOff val="60000"/>
            </a:schemeClr>
          </a:solidFill>
        </p:spPr>
        <p:txBody>
          <a:bodyPr wrap="square" rtlCol="0" anchor="t">
            <a:spAutoFit/>
            <a:scene3d>
              <a:camera prst="orthographicFront"/>
              <a:lightRig rig="threePt" dir="t"/>
            </a:scene3d>
          </a:bodyPr>
          <a:lstStyle>
            <a:defPPr>
              <a:defRPr lang="zh-CN"/>
            </a:defPPr>
            <a:lvl1pPr>
              <a:defRPr>
                <a:effectLst>
                  <a:outerShdw blurRad="38100" dist="19050" dir="2700000" algn="tl" rotWithShape="0">
                    <a:schemeClr val="dk1">
                      <a:alpha val="40000"/>
                    </a:schemeClr>
                  </a:outerShdw>
                </a:effectLst>
              </a:defRPr>
            </a:lvl1pPr>
          </a:lstStyle>
          <a:p>
            <a:pPr>
              <a:lnSpc>
                <a:spcPct val="150000"/>
              </a:lnSpc>
            </a:pPr>
            <a:r>
              <a:rPr lang="zh-CN" altLang="en-US" sz="1600" b="0"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消防安全管理情况应当包括以下内容：</a:t>
            </a:r>
            <a:endParaRPr lang="zh-CN" altLang="en-US" sz="1600" b="0" dirty="0">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a:p>
            <a:pPr>
              <a:lnSpc>
                <a:spcPct val="150000"/>
              </a:lnSpc>
            </a:pPr>
            <a:r>
              <a:rPr lang="zh-CN" altLang="en-US" sz="1600" b="0"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（一）公安消防机构填发的各种法律文书；</a:t>
            </a:r>
            <a:endParaRPr lang="zh-CN" altLang="en-US" sz="1600" b="0" dirty="0">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a:p>
            <a:pPr>
              <a:lnSpc>
                <a:spcPct val="150000"/>
              </a:lnSpc>
            </a:pPr>
            <a:r>
              <a:rPr lang="zh-CN" altLang="en-US" sz="1600" b="0"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（二）消防设施定期检查记录、自动消防设施全面检查测试的报告以及维修保养的记录；</a:t>
            </a:r>
            <a:endParaRPr lang="zh-CN" altLang="en-US" sz="1600" b="0" dirty="0">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a:p>
            <a:pPr>
              <a:lnSpc>
                <a:spcPct val="150000"/>
              </a:lnSpc>
            </a:pPr>
            <a:r>
              <a:rPr lang="zh-CN" altLang="en-US" sz="1600" b="0"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（三）火灾隐患及其整改情况记录；</a:t>
            </a:r>
            <a:endParaRPr lang="zh-CN" altLang="en-US" sz="1600" b="0" dirty="0">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a:p>
            <a:pPr>
              <a:lnSpc>
                <a:spcPct val="150000"/>
              </a:lnSpc>
            </a:pPr>
            <a:r>
              <a:rPr lang="zh-CN" altLang="en-US" sz="1600" b="0"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（四）防火检查、巡查记录；</a:t>
            </a:r>
            <a:endParaRPr lang="zh-CN" altLang="en-US" sz="1600" b="0" dirty="0">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a:p>
            <a:pPr>
              <a:lnSpc>
                <a:spcPct val="150000"/>
              </a:lnSpc>
            </a:pPr>
            <a:r>
              <a:rPr lang="zh-CN" altLang="en-US" sz="1600" b="0"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（五）有关燃气、电气设备检测（包括防雷、防静电）等记录资料；</a:t>
            </a:r>
            <a:endParaRPr lang="zh-CN" altLang="en-US" sz="1600" b="0" dirty="0">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a:p>
            <a:pPr>
              <a:lnSpc>
                <a:spcPct val="150000"/>
              </a:lnSpc>
            </a:pPr>
            <a:r>
              <a:rPr lang="zh-CN" altLang="en-US" sz="1600" b="0"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（六）消防安全培训记录；</a:t>
            </a:r>
            <a:endParaRPr lang="zh-CN" altLang="en-US" sz="1600" b="0" dirty="0">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a:p>
            <a:pPr>
              <a:lnSpc>
                <a:spcPct val="150000"/>
              </a:lnSpc>
            </a:pPr>
            <a:r>
              <a:rPr lang="zh-CN" altLang="en-US" sz="1600" b="0"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（七）灭火和应急疏散预案的演练记录；</a:t>
            </a:r>
            <a:endParaRPr lang="zh-CN" altLang="en-US" sz="1600" b="0" dirty="0">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a:p>
            <a:pPr>
              <a:lnSpc>
                <a:spcPct val="150000"/>
              </a:lnSpc>
            </a:pPr>
            <a:r>
              <a:rPr lang="zh-CN" altLang="en-US" sz="1600" b="0"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（八）火灾情况记录；</a:t>
            </a:r>
            <a:endParaRPr lang="zh-CN" altLang="en-US" sz="1600" b="0" dirty="0">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a:p>
            <a:pPr>
              <a:lnSpc>
                <a:spcPct val="150000"/>
              </a:lnSpc>
            </a:pPr>
            <a:r>
              <a:rPr lang="zh-CN" altLang="en-US" sz="1600" b="0"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（九）消防奖惩情况记录。</a:t>
            </a:r>
            <a:endParaRPr lang="zh-CN" altLang="en-US" sz="1600" b="0" dirty="0">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029" name="文本框 3"/>
          <p:cNvSpPr txBox="1"/>
          <p:nvPr/>
        </p:nvSpPr>
        <p:spPr>
          <a:xfrm>
            <a:off x="1309370" y="930275"/>
            <a:ext cx="9716770" cy="583565"/>
          </a:xfrm>
          <a:prstGeom prst="rect">
            <a:avLst/>
          </a:prstGeom>
          <a:solidFill>
            <a:schemeClr val="bg1"/>
          </a:solidFill>
        </p:spPr>
        <p:txBody>
          <a:bodyPr wrap="square" rtlCol="0">
            <a:spAutoFit/>
          </a:bodyPr>
          <a:lstStyle/>
          <a:p>
            <a:r>
              <a:rPr lang="zh-CN" altLang="en-US" sz="3200" dirty="0">
                <a:latin typeface="思源宋体 CN Heavy" panose="02020900000000000000" pitchFamily="18" charset="-122"/>
                <a:ea typeface="思源宋体 CN Heavy" panose="02020900000000000000" pitchFamily="18" charset="-122"/>
              </a:rPr>
              <a:t>二是强化学校</a:t>
            </a:r>
            <a:r>
              <a:rPr lang="en-US" altLang="zh-CN" sz="3200" dirty="0">
                <a:latin typeface="思源宋体 CN Heavy" panose="02020900000000000000" pitchFamily="18" charset="-122"/>
                <a:ea typeface="思源宋体 CN Heavy" panose="02020900000000000000" pitchFamily="18" charset="-122"/>
              </a:rPr>
              <a:t>“</a:t>
            </a:r>
            <a:r>
              <a:rPr lang="zh-CN" altLang="en-US" sz="3200" dirty="0">
                <a:latin typeface="思源宋体 CN Heavy" panose="02020900000000000000" pitchFamily="18" charset="-122"/>
                <a:ea typeface="思源宋体 CN Heavy" panose="02020900000000000000" pitchFamily="18" charset="-122"/>
              </a:rPr>
              <a:t>四个能力</a:t>
            </a:r>
            <a:r>
              <a:rPr lang="en-US" altLang="zh-CN" sz="3200" dirty="0">
                <a:latin typeface="思源宋体 CN Heavy" panose="02020900000000000000" pitchFamily="18" charset="-122"/>
                <a:ea typeface="思源宋体 CN Heavy" panose="02020900000000000000" pitchFamily="18" charset="-122"/>
              </a:rPr>
              <a:t>”</a:t>
            </a:r>
            <a:r>
              <a:rPr lang="zh-CN" altLang="en-US" sz="3200" dirty="0">
                <a:latin typeface="思源宋体 CN Heavy" panose="02020900000000000000" pitchFamily="18" charset="-122"/>
                <a:ea typeface="思源宋体 CN Heavy" panose="02020900000000000000" pitchFamily="18" charset="-122"/>
              </a:rPr>
              <a:t>建设，提高自我管理水平。</a:t>
            </a:r>
          </a:p>
        </p:txBody>
      </p:sp>
      <p:pic>
        <p:nvPicPr>
          <p:cNvPr id="2097201" name="图片 5"/>
          <p:cNvPicPr>
            <a:picLocks noChangeAspect="1"/>
          </p:cNvPicPr>
          <p:nvPr/>
        </p:nvPicPr>
        <p:blipFill>
          <a:blip r:embed="rId11"/>
          <a:stretch>
            <a:fillRect/>
          </a:stretch>
        </p:blipFill>
        <p:spPr>
          <a:xfrm>
            <a:off x="1309370" y="2141282"/>
            <a:ext cx="4500608" cy="3297418"/>
          </a:xfrm>
          <a:prstGeom prst="roundRect">
            <a:avLst>
              <a:gd name="adj" fmla="val 4167"/>
            </a:avLst>
          </a:prstGeom>
          <a:solidFill>
            <a:srgbClr val="FFFFFF"/>
          </a:solidFill>
          <a:ln w="76200" cap="sq">
            <a:solidFill>
              <a:srgbClr val="292929"/>
            </a:solidFill>
            <a:miter lim="800000"/>
            <a:headEnd/>
            <a:tailEnd/>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grpSp>
        <p:nvGrpSpPr>
          <p:cNvPr id="261" name="组合 6"/>
          <p:cNvGrpSpPr/>
          <p:nvPr/>
        </p:nvGrpSpPr>
        <p:grpSpPr>
          <a:xfrm>
            <a:off x="297180" y="184785"/>
            <a:ext cx="5139690" cy="408305"/>
            <a:chOff x="8158" y="2529"/>
            <a:chExt cx="8094" cy="643"/>
          </a:xfrm>
        </p:grpSpPr>
        <p:sp>
          <p:nvSpPr>
            <p:cNvPr id="1049030" name="矩形 7"/>
            <p:cNvSpPr/>
            <p:nvPr/>
          </p:nvSpPr>
          <p:spPr>
            <a:xfrm>
              <a:off x="8956" y="2565"/>
              <a:ext cx="5568"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031" name="文本框 8"/>
            <p:cNvSpPr txBox="1"/>
            <p:nvPr/>
          </p:nvSpPr>
          <p:spPr>
            <a:xfrm>
              <a:off x="9122" y="2529"/>
              <a:ext cx="7130"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4.2  </a:t>
              </a:r>
              <a:r>
                <a:rPr lang="zh-CN" altLang="zh-CN" sz="2000" b="1" dirty="0">
                  <a:solidFill>
                    <a:schemeClr val="bg1"/>
                  </a:solidFill>
                  <a:latin typeface="微软雅黑" panose="020B0503020204020204" charset="-122"/>
                  <a:ea typeface="微软雅黑" panose="020B0503020204020204" charset="-122"/>
                </a:rPr>
                <a:t>消防安全</a:t>
              </a:r>
              <a:r>
                <a:rPr lang="en-US" altLang="zh-CN" sz="2000" b="1" dirty="0">
                  <a:solidFill>
                    <a:schemeClr val="bg1"/>
                  </a:solidFill>
                  <a:latin typeface="微软雅黑" panose="020B0503020204020204" charset="-122"/>
                  <a:ea typeface="微软雅黑" panose="020B0503020204020204" charset="-122"/>
                </a:rPr>
                <a:t>“</a:t>
              </a:r>
              <a:r>
                <a:rPr lang="zh-CN" altLang="en-US" sz="2000" b="1" dirty="0">
                  <a:solidFill>
                    <a:schemeClr val="bg1"/>
                  </a:solidFill>
                  <a:latin typeface="微软雅黑" panose="020B0503020204020204" charset="-122"/>
                  <a:ea typeface="微软雅黑" panose="020B0503020204020204" charset="-122"/>
                </a:rPr>
                <a:t>四个能力</a:t>
              </a:r>
              <a:r>
                <a:rPr lang="en-US" altLang="zh-CN" sz="2000" b="1" dirty="0">
                  <a:solidFill>
                    <a:schemeClr val="bg1"/>
                  </a:solidFill>
                  <a:latin typeface="微软雅黑" panose="020B0503020204020204" charset="-122"/>
                  <a:ea typeface="微软雅黑" panose="020B0503020204020204" charset="-122"/>
                </a:rPr>
                <a:t>”</a:t>
              </a:r>
            </a:p>
          </p:txBody>
        </p:sp>
        <p:sp>
          <p:nvSpPr>
            <p:cNvPr id="1049032" name="矩形 9"/>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49033" name="椭圆 23"/>
          <p:cNvSpPr/>
          <p:nvPr>
            <p:custDataLst>
              <p:tags r:id="rId1"/>
            </p:custDataLst>
          </p:nvPr>
        </p:nvSpPr>
        <p:spPr>
          <a:xfrm>
            <a:off x="6382024" y="2095771"/>
            <a:ext cx="356161" cy="356161"/>
          </a:xfrm>
          <a:prstGeom prst="ellipse">
            <a:avLst/>
          </a:prstGeom>
          <a:ln w="57150">
            <a:solidFill>
              <a:srgbClr val="018BE9">
                <a:lumMod val="20000"/>
                <a:lumOff val="80000"/>
              </a:srgbClr>
            </a:solidFill>
          </a:ln>
        </p:spPr>
        <p:style>
          <a:lnRef idx="2">
            <a:srgbClr val="018BE9">
              <a:shade val="50000"/>
            </a:srgbClr>
          </a:lnRef>
          <a:fillRef idx="1">
            <a:srgbClr val="018BE9"/>
          </a:fillRef>
          <a:effectRef idx="0">
            <a:srgbClr val="018BE9"/>
          </a:effectRef>
          <a:fontRef idx="minor">
            <a:srgbClr val="FFFFFF"/>
          </a:fontRef>
        </p:style>
        <p:txBody>
          <a:bodyPr rtlCol="0" anchor="ctr">
            <a:normAutofit fontScale="70000" lnSpcReduction="20000"/>
          </a:bodyPr>
          <a:lstStyle/>
          <a:p>
            <a:pPr algn="ctr"/>
            <a:endParaRPr lang="zh-CN" altLang="en-US">
              <a:sym typeface="Arial" panose="020B0604020202020204" pitchFamily="34" charset="0"/>
            </a:endParaRPr>
          </a:p>
        </p:txBody>
      </p:sp>
      <p:sp>
        <p:nvSpPr>
          <p:cNvPr id="1049034" name="文本框 24"/>
          <p:cNvSpPr txBox="1"/>
          <p:nvPr>
            <p:custDataLst>
              <p:tags r:id="rId2"/>
            </p:custDataLst>
          </p:nvPr>
        </p:nvSpPr>
        <p:spPr>
          <a:xfrm>
            <a:off x="7024667" y="1958975"/>
            <a:ext cx="4222750" cy="551180"/>
          </a:xfrm>
          <a:prstGeom prst="rect">
            <a:avLst/>
          </a:prstGeom>
          <a:solidFill>
            <a:schemeClr val="bg1"/>
          </a:solidFill>
          <a:ln>
            <a:solidFill>
              <a:schemeClr val="bg1"/>
            </a:solidFill>
          </a:ln>
        </p:spPr>
        <p:txBody>
          <a:bodyPr wrap="square" lIns="91440" tIns="45720" rIns="91440" bIns="0" rtlCol="0" anchor="b">
            <a:noAutofit/>
            <a:scene3d>
              <a:camera prst="orthographicFront"/>
              <a:lightRig rig="threePt" dir="t"/>
            </a:scene3d>
          </a:bodyPr>
          <a:lstStyle/>
          <a:p>
            <a:pPr>
              <a:lnSpc>
                <a:spcPct val="120000"/>
              </a:lnSpc>
            </a:pPr>
            <a:r>
              <a:rPr lang="zh-CN" altLang="en-US" sz="2800" b="1" spc="300" dirty="0">
                <a:ln w="22225">
                  <a:solidFill>
                    <a:schemeClr val="accent2"/>
                  </a:solidFill>
                  <a:prstDash val="solid"/>
                </a:ln>
                <a:effectLst/>
                <a:latin typeface="阿里巴巴普惠体 H" pitchFamily="18" charset="-122"/>
                <a:ea typeface="阿里巴巴普惠体 H" pitchFamily="18" charset="-122"/>
                <a:cs typeface="阿里巴巴普惠体 H" pitchFamily="18" charset="-122"/>
                <a:sym typeface="Arial" panose="020B0604020202020204" pitchFamily="34" charset="0"/>
              </a:rPr>
              <a:t>检查消除火灾隐患能力</a:t>
            </a:r>
          </a:p>
        </p:txBody>
      </p:sp>
      <p:sp>
        <p:nvSpPr>
          <p:cNvPr id="1049035" name="椭圆 26"/>
          <p:cNvSpPr/>
          <p:nvPr>
            <p:custDataLst>
              <p:tags r:id="rId3"/>
            </p:custDataLst>
          </p:nvPr>
        </p:nvSpPr>
        <p:spPr>
          <a:xfrm>
            <a:off x="6382024" y="5513486"/>
            <a:ext cx="356161" cy="356161"/>
          </a:xfrm>
          <a:prstGeom prst="ellipse">
            <a:avLst/>
          </a:prstGeom>
          <a:ln w="57150">
            <a:solidFill>
              <a:srgbClr val="018BE9">
                <a:lumMod val="20000"/>
                <a:lumOff val="80000"/>
              </a:srgbClr>
            </a:solidFill>
          </a:ln>
        </p:spPr>
        <p:style>
          <a:lnRef idx="2">
            <a:srgbClr val="018BE9">
              <a:shade val="50000"/>
            </a:srgbClr>
          </a:lnRef>
          <a:fillRef idx="1">
            <a:srgbClr val="018BE9"/>
          </a:fillRef>
          <a:effectRef idx="0">
            <a:srgbClr val="018BE9"/>
          </a:effectRef>
          <a:fontRef idx="minor">
            <a:srgbClr val="FFFFFF"/>
          </a:fontRef>
        </p:style>
        <p:txBody>
          <a:bodyPr rtlCol="0" anchor="ctr">
            <a:normAutofit fontScale="70000" lnSpcReduction="20000"/>
          </a:bodyPr>
          <a:lstStyle/>
          <a:p>
            <a:pPr algn="ctr"/>
            <a:endParaRPr lang="zh-CN" altLang="en-US">
              <a:sym typeface="Arial" panose="020B0604020202020204" pitchFamily="34" charset="0"/>
            </a:endParaRPr>
          </a:p>
        </p:txBody>
      </p:sp>
      <p:sp>
        <p:nvSpPr>
          <p:cNvPr id="1049036" name="文本框 27"/>
          <p:cNvSpPr txBox="1"/>
          <p:nvPr>
            <p:custDataLst>
              <p:tags r:id="rId4"/>
            </p:custDataLst>
          </p:nvPr>
        </p:nvSpPr>
        <p:spPr>
          <a:xfrm>
            <a:off x="7024667" y="5376545"/>
            <a:ext cx="4224655" cy="551180"/>
          </a:xfrm>
          <a:prstGeom prst="rect">
            <a:avLst/>
          </a:prstGeom>
          <a:solidFill>
            <a:schemeClr val="bg1"/>
          </a:solidFill>
          <a:ln>
            <a:solidFill>
              <a:schemeClr val="bg1"/>
            </a:solidFill>
          </a:ln>
        </p:spPr>
        <p:txBody>
          <a:bodyPr wrap="square" lIns="91440" tIns="45720" rIns="91440" bIns="0" rtlCol="0" anchor="b">
            <a:noAutofit/>
            <a:scene3d>
              <a:camera prst="orthographicFront"/>
              <a:lightRig rig="threePt" dir="t"/>
            </a:scene3d>
          </a:bodyPr>
          <a:lstStyle/>
          <a:p>
            <a:pPr>
              <a:lnSpc>
                <a:spcPct val="120000"/>
              </a:lnSpc>
            </a:pPr>
            <a:r>
              <a:rPr lang="zh-CN" altLang="en-US" sz="2800" b="1" spc="300">
                <a:ln w="22225">
                  <a:solidFill>
                    <a:schemeClr val="accent2"/>
                  </a:solidFill>
                  <a:prstDash val="solid"/>
                </a:ln>
                <a:effectLst/>
                <a:latin typeface="阿里巴巴普惠体 H" pitchFamily="18" charset="-122"/>
                <a:ea typeface="阿里巴巴普惠体 H" pitchFamily="18" charset="-122"/>
                <a:cs typeface="阿里巴巴普惠体 H" pitchFamily="18" charset="-122"/>
                <a:sym typeface="Arial" panose="020B0604020202020204" pitchFamily="34" charset="0"/>
              </a:rPr>
              <a:t>消防宣传培训教育能力</a:t>
            </a:r>
          </a:p>
        </p:txBody>
      </p:sp>
      <p:sp>
        <p:nvSpPr>
          <p:cNvPr id="1049037" name="椭圆 29"/>
          <p:cNvSpPr/>
          <p:nvPr>
            <p:custDataLst>
              <p:tags r:id="rId5"/>
            </p:custDataLst>
          </p:nvPr>
        </p:nvSpPr>
        <p:spPr>
          <a:xfrm>
            <a:off x="6382024" y="3235009"/>
            <a:ext cx="356161" cy="356161"/>
          </a:xfrm>
          <a:prstGeom prst="ellipse">
            <a:avLst/>
          </a:prstGeom>
          <a:ln w="57150">
            <a:solidFill>
              <a:srgbClr val="018BE9">
                <a:lumMod val="20000"/>
                <a:lumOff val="80000"/>
              </a:srgbClr>
            </a:solidFill>
          </a:ln>
        </p:spPr>
        <p:style>
          <a:lnRef idx="2">
            <a:srgbClr val="018BE9">
              <a:shade val="50000"/>
            </a:srgbClr>
          </a:lnRef>
          <a:fillRef idx="1">
            <a:srgbClr val="018BE9"/>
          </a:fillRef>
          <a:effectRef idx="0">
            <a:srgbClr val="018BE9"/>
          </a:effectRef>
          <a:fontRef idx="minor">
            <a:srgbClr val="FFFFFF"/>
          </a:fontRef>
        </p:style>
        <p:txBody>
          <a:bodyPr rtlCol="0" anchor="ctr">
            <a:normAutofit fontScale="70000" lnSpcReduction="20000"/>
          </a:bodyPr>
          <a:lstStyle/>
          <a:p>
            <a:pPr algn="ctr"/>
            <a:endParaRPr lang="zh-CN" altLang="en-US">
              <a:sym typeface="Arial" panose="020B0604020202020204" pitchFamily="34" charset="0"/>
            </a:endParaRPr>
          </a:p>
        </p:txBody>
      </p:sp>
      <p:sp>
        <p:nvSpPr>
          <p:cNvPr id="1049038" name="文本框 30"/>
          <p:cNvSpPr txBox="1"/>
          <p:nvPr>
            <p:custDataLst>
              <p:tags r:id="rId6"/>
            </p:custDataLst>
          </p:nvPr>
        </p:nvSpPr>
        <p:spPr>
          <a:xfrm>
            <a:off x="7024667" y="3098165"/>
            <a:ext cx="4224020" cy="551180"/>
          </a:xfrm>
          <a:prstGeom prst="rect">
            <a:avLst/>
          </a:prstGeom>
          <a:solidFill>
            <a:schemeClr val="bg1"/>
          </a:solidFill>
          <a:ln>
            <a:solidFill>
              <a:schemeClr val="bg1"/>
            </a:solidFill>
          </a:ln>
        </p:spPr>
        <p:txBody>
          <a:bodyPr wrap="square" lIns="91440" tIns="45720" rIns="91440" bIns="0" rtlCol="0" anchor="b">
            <a:noAutofit/>
            <a:scene3d>
              <a:camera prst="orthographicFront"/>
              <a:lightRig rig="threePt" dir="t"/>
            </a:scene3d>
          </a:bodyPr>
          <a:lstStyle/>
          <a:p>
            <a:pPr>
              <a:lnSpc>
                <a:spcPct val="120000"/>
              </a:lnSpc>
            </a:pPr>
            <a:r>
              <a:rPr lang="zh-CN" altLang="en-US" sz="2800" b="1" spc="300">
                <a:ln w="22225">
                  <a:solidFill>
                    <a:schemeClr val="accent2"/>
                  </a:solidFill>
                  <a:prstDash val="solid"/>
                </a:ln>
                <a:effectLst/>
                <a:latin typeface="阿里巴巴普惠体 H" pitchFamily="18" charset="-122"/>
                <a:ea typeface="阿里巴巴普惠体 H" pitchFamily="18" charset="-122"/>
                <a:cs typeface="阿里巴巴普惠体 H" pitchFamily="18" charset="-122"/>
                <a:sym typeface="Arial" panose="020B0604020202020204" pitchFamily="34" charset="0"/>
              </a:rPr>
              <a:t>组织扑救初起火灾能力</a:t>
            </a:r>
          </a:p>
        </p:txBody>
      </p:sp>
      <p:sp>
        <p:nvSpPr>
          <p:cNvPr id="1049039" name="椭圆 32"/>
          <p:cNvSpPr/>
          <p:nvPr>
            <p:custDataLst>
              <p:tags r:id="rId7"/>
            </p:custDataLst>
          </p:nvPr>
        </p:nvSpPr>
        <p:spPr>
          <a:xfrm>
            <a:off x="6382024" y="4374247"/>
            <a:ext cx="356161" cy="356161"/>
          </a:xfrm>
          <a:prstGeom prst="ellipse">
            <a:avLst/>
          </a:prstGeom>
          <a:ln w="57150">
            <a:solidFill>
              <a:srgbClr val="018BE9">
                <a:lumMod val="20000"/>
                <a:lumOff val="80000"/>
              </a:srgbClr>
            </a:solidFill>
          </a:ln>
        </p:spPr>
        <p:style>
          <a:lnRef idx="2">
            <a:srgbClr val="018BE9">
              <a:shade val="50000"/>
            </a:srgbClr>
          </a:lnRef>
          <a:fillRef idx="1">
            <a:srgbClr val="018BE9"/>
          </a:fillRef>
          <a:effectRef idx="0">
            <a:srgbClr val="018BE9"/>
          </a:effectRef>
          <a:fontRef idx="minor">
            <a:srgbClr val="FFFFFF"/>
          </a:fontRef>
        </p:style>
        <p:txBody>
          <a:bodyPr rtlCol="0" anchor="ctr">
            <a:normAutofit fontScale="70000" lnSpcReduction="20000"/>
          </a:bodyPr>
          <a:lstStyle/>
          <a:p>
            <a:pPr algn="ctr"/>
            <a:endParaRPr lang="zh-CN" altLang="en-US">
              <a:sym typeface="Arial" panose="020B0604020202020204" pitchFamily="34" charset="0"/>
            </a:endParaRPr>
          </a:p>
        </p:txBody>
      </p:sp>
      <p:sp>
        <p:nvSpPr>
          <p:cNvPr id="1049040" name="文本框 33"/>
          <p:cNvSpPr txBox="1"/>
          <p:nvPr>
            <p:custDataLst>
              <p:tags r:id="rId8"/>
            </p:custDataLst>
          </p:nvPr>
        </p:nvSpPr>
        <p:spPr>
          <a:xfrm>
            <a:off x="7024667" y="4237355"/>
            <a:ext cx="4222750" cy="551180"/>
          </a:xfrm>
          <a:prstGeom prst="rect">
            <a:avLst/>
          </a:prstGeom>
          <a:solidFill>
            <a:schemeClr val="bg1"/>
          </a:solidFill>
          <a:ln>
            <a:solidFill>
              <a:schemeClr val="bg1"/>
            </a:solidFill>
          </a:ln>
        </p:spPr>
        <p:txBody>
          <a:bodyPr wrap="square" lIns="91440" tIns="45720" rIns="91440" bIns="0" rtlCol="0" anchor="b">
            <a:noAutofit/>
            <a:scene3d>
              <a:camera prst="orthographicFront"/>
              <a:lightRig rig="threePt" dir="t"/>
            </a:scene3d>
          </a:bodyPr>
          <a:lstStyle/>
          <a:p>
            <a:pPr>
              <a:lnSpc>
                <a:spcPct val="120000"/>
              </a:lnSpc>
            </a:pPr>
            <a:r>
              <a:rPr lang="zh-CN" altLang="en-US" sz="2800" b="1" spc="300">
                <a:ln w="22225">
                  <a:solidFill>
                    <a:schemeClr val="accent2"/>
                  </a:solidFill>
                  <a:prstDash val="solid"/>
                </a:ln>
                <a:effectLst/>
                <a:latin typeface="阿里巴巴普惠体 H" pitchFamily="18" charset="-122"/>
                <a:ea typeface="阿里巴巴普惠体 H" pitchFamily="18" charset="-122"/>
                <a:cs typeface="阿里巴巴普惠体 H" pitchFamily="18" charset="-122"/>
                <a:sym typeface="Arial" panose="020B0604020202020204" pitchFamily="34" charset="0"/>
              </a:rPr>
              <a:t>组织人员疏散逃生能力</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5" name="组合 7"/>
          <p:cNvGrpSpPr/>
          <p:nvPr/>
        </p:nvGrpSpPr>
        <p:grpSpPr>
          <a:xfrm>
            <a:off x="297180" y="184785"/>
            <a:ext cx="6501765" cy="423545"/>
            <a:chOff x="8158" y="2529"/>
            <a:chExt cx="8094" cy="643"/>
          </a:xfrm>
        </p:grpSpPr>
        <p:sp>
          <p:nvSpPr>
            <p:cNvPr id="1049043" name="矩形 8"/>
            <p:cNvSpPr/>
            <p:nvPr/>
          </p:nvSpPr>
          <p:spPr>
            <a:xfrm>
              <a:off x="8956" y="2565"/>
              <a:ext cx="5568"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044" name="文本框 9"/>
            <p:cNvSpPr txBox="1"/>
            <p:nvPr/>
          </p:nvSpPr>
          <p:spPr>
            <a:xfrm>
              <a:off x="9122" y="2529"/>
              <a:ext cx="7130" cy="605"/>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4.2 .1   </a:t>
              </a:r>
              <a:r>
                <a:rPr lang="zh-CN" altLang="en-US" sz="2000" b="1" dirty="0">
                  <a:solidFill>
                    <a:schemeClr val="bg1"/>
                  </a:solidFill>
                  <a:latin typeface="微软雅黑" panose="020B0503020204020204" charset="-122"/>
                  <a:ea typeface="微软雅黑" panose="020B0503020204020204" charset="-122"/>
                </a:rPr>
                <a:t>检查消除火灾隐患的能力</a:t>
              </a:r>
            </a:p>
          </p:txBody>
        </p:sp>
        <p:sp>
          <p:nvSpPr>
            <p:cNvPr id="1049045" name="矩形 10"/>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145747" name="直接连接符 15"/>
          <p:cNvCxnSpPr/>
          <p:nvPr>
            <p:custDataLst>
              <p:tags r:id="rId1"/>
            </p:custDataLst>
          </p:nvPr>
        </p:nvCxnSpPr>
        <p:spPr>
          <a:xfrm>
            <a:off x="1265442" y="1000792"/>
            <a:ext cx="0" cy="5581745"/>
          </a:xfrm>
          <a:prstGeom prst="line">
            <a:avLst/>
          </a:prstGeom>
        </p:spPr>
        <p:style>
          <a:lnRef idx="1">
            <a:srgbClr val="1F74AD"/>
          </a:lnRef>
          <a:fillRef idx="0">
            <a:srgbClr val="1F74AD"/>
          </a:fillRef>
          <a:effectRef idx="0">
            <a:srgbClr val="1F74AD"/>
          </a:effectRef>
          <a:fontRef idx="minor">
            <a:srgbClr val="000000"/>
          </a:fontRef>
        </p:style>
      </p:cxnSp>
      <p:sp>
        <p:nvSpPr>
          <p:cNvPr id="1049046" name="任意多边形 19"/>
          <p:cNvSpPr/>
          <p:nvPr>
            <p:custDataLst>
              <p:tags r:id="rId2"/>
            </p:custDataLst>
          </p:nvPr>
        </p:nvSpPr>
        <p:spPr>
          <a:xfrm>
            <a:off x="630555" y="2254250"/>
            <a:ext cx="680085" cy="834390"/>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3498D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sz="2000">
              <a:latin typeface="Arial" panose="020B0604020202020204" pitchFamily="34" charset="0"/>
              <a:ea typeface="微软雅黑" panose="020B0503020204020204" charset="-122"/>
              <a:sym typeface="Arial" panose="020B0604020202020204" pitchFamily="34" charset="0"/>
            </a:endParaRPr>
          </a:p>
        </p:txBody>
      </p:sp>
      <p:sp>
        <p:nvSpPr>
          <p:cNvPr id="1049047" name="任意多边形 20"/>
          <p:cNvSpPr/>
          <p:nvPr>
            <p:custDataLst>
              <p:tags r:id="rId3"/>
            </p:custDataLst>
          </p:nvPr>
        </p:nvSpPr>
        <p:spPr>
          <a:xfrm>
            <a:off x="1310640" y="2604770"/>
            <a:ext cx="462915" cy="484505"/>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r>
              <a:rPr lang="en-US" altLang="zh-CN" sz="2000" spc="300" dirty="0">
                <a:solidFill>
                  <a:sysClr val="window" lastClr="FFFFFF"/>
                </a:solidFill>
                <a:latin typeface="Arial" panose="020B0604020202020204" pitchFamily="34" charset="0"/>
                <a:ea typeface="微软雅黑" panose="020B0503020204020204" charset="-122"/>
                <a:sym typeface="Arial" panose="020B0604020202020204" pitchFamily="34" charset="0"/>
              </a:rPr>
              <a:t>B</a:t>
            </a:r>
            <a:endParaRPr lang="zh-CN" altLang="en-US" sz="2000" spc="3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049048" name="文本框 24"/>
          <p:cNvSpPr txBox="1"/>
          <p:nvPr>
            <p:custDataLst>
              <p:tags r:id="rId4"/>
            </p:custDataLst>
          </p:nvPr>
        </p:nvSpPr>
        <p:spPr>
          <a:xfrm>
            <a:off x="1835150" y="2337435"/>
            <a:ext cx="9597390" cy="1052830"/>
          </a:xfrm>
          <a:prstGeom prst="rect">
            <a:avLst/>
          </a:prstGeom>
          <a:solidFill>
            <a:schemeClr val="accent1">
              <a:lumMod val="60000"/>
              <a:lumOff val="40000"/>
            </a:schemeClr>
          </a:solidFill>
        </p:spPr>
        <p:txBody>
          <a:bodyPr wrap="square" rtlCol="0" anchor="ctr">
            <a:noAutofit/>
          </a:bodyPr>
          <a:lstStyle/>
          <a:p>
            <a:pPr>
              <a:lnSpc>
                <a:spcPct val="120000"/>
              </a:lnSpc>
            </a:pPr>
            <a:r>
              <a:rPr lang="en-US" altLang="zh-CN">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2</a:t>
            </a:r>
            <a:r>
              <a:rPr lang="zh-CN" altLang="en-US">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、应确定防火巡查人员、内容、部位和频次。)应进行每日防火巡查，学生宿舍夜间防火巡查应不少于2 次，其他场所应加强夜间防火巡查。防火巡查包括下列内容：</a:t>
            </a:r>
            <a:r>
              <a:rPr lang="en-US" altLang="zh-CN">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a宿舍用火、用电、用油、用气；b)疏散通道、安全出口；c)防火门、防火卷帘；d)</a:t>
            </a:r>
            <a:r>
              <a:rPr lang="zh-CN" altLang="en-US">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消防设施</a:t>
            </a:r>
            <a:r>
              <a:rPr lang="en-US" altLang="zh-CN">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完好；</a:t>
            </a:r>
            <a:endParaRPr lang="zh-CN" altLang="en-US" spc="150">
              <a:solidFill>
                <a:srgbClr val="3498DB"/>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Arial" panose="020B0604020202020204" pitchFamily="34" charset="0"/>
            </a:endParaRPr>
          </a:p>
        </p:txBody>
      </p:sp>
      <p:sp>
        <p:nvSpPr>
          <p:cNvPr id="1049049" name="任意多边形 27"/>
          <p:cNvSpPr/>
          <p:nvPr>
            <p:custDataLst>
              <p:tags r:id="rId5"/>
            </p:custDataLst>
          </p:nvPr>
        </p:nvSpPr>
        <p:spPr>
          <a:xfrm>
            <a:off x="630555" y="3801110"/>
            <a:ext cx="680085" cy="834390"/>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1AA3AA">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sz="2000">
              <a:latin typeface="Arial" panose="020B0604020202020204" pitchFamily="34" charset="0"/>
              <a:ea typeface="微软雅黑" panose="020B0503020204020204" charset="-122"/>
              <a:sym typeface="Arial" panose="020B0604020202020204" pitchFamily="34" charset="0"/>
            </a:endParaRPr>
          </a:p>
        </p:txBody>
      </p:sp>
      <p:sp>
        <p:nvSpPr>
          <p:cNvPr id="1049050" name="任意多边形 37"/>
          <p:cNvSpPr/>
          <p:nvPr>
            <p:custDataLst>
              <p:tags r:id="rId6"/>
            </p:custDataLst>
          </p:nvPr>
        </p:nvSpPr>
        <p:spPr>
          <a:xfrm>
            <a:off x="1310640" y="4150995"/>
            <a:ext cx="462915" cy="484505"/>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r>
              <a:rPr lang="en-US" altLang="zh-CN" sz="2000" spc="300" dirty="0">
                <a:solidFill>
                  <a:sysClr val="window" lastClr="FFFFFF"/>
                </a:solidFill>
                <a:latin typeface="Arial" panose="020B0604020202020204" pitchFamily="34" charset="0"/>
                <a:ea typeface="微软雅黑" panose="020B0503020204020204" charset="-122"/>
                <a:sym typeface="Arial" panose="020B0604020202020204" pitchFamily="34" charset="0"/>
              </a:rPr>
              <a:t>C</a:t>
            </a:r>
            <a:endParaRPr lang="zh-CN" altLang="en-US" sz="2000" spc="3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049051" name="文本框 40"/>
          <p:cNvSpPr txBox="1"/>
          <p:nvPr>
            <p:custDataLst>
              <p:tags r:id="rId7"/>
            </p:custDataLst>
          </p:nvPr>
        </p:nvSpPr>
        <p:spPr>
          <a:xfrm>
            <a:off x="1835150" y="3795395"/>
            <a:ext cx="9597390" cy="974090"/>
          </a:xfrm>
          <a:prstGeom prst="rect">
            <a:avLst/>
          </a:prstGeom>
          <a:solidFill>
            <a:schemeClr val="accent5">
              <a:lumMod val="60000"/>
              <a:lumOff val="40000"/>
            </a:schemeClr>
          </a:solidFill>
        </p:spPr>
        <p:txBody>
          <a:bodyPr wrap="square" rtlCol="0" anchor="ctr">
            <a:noAutofit/>
          </a:bodyPr>
          <a:lstStyle/>
          <a:p>
            <a:pPr>
              <a:lnSpc>
                <a:spcPct val="120000"/>
              </a:lnSpc>
            </a:pPr>
            <a:r>
              <a:rPr lang="en-US" altLang="zh-CN">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3</a:t>
            </a:r>
            <a:r>
              <a:rPr lang="zh-CN" altLang="en-US">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、各部门负责人应每周组织开展一次防火检查，检查包括下列 内容：a)用火、用电、用油、用气；b)疏散通道、安全出口；c)安全疏散设施；d)消防设施、器材；e)员工消防知识掌握；</a:t>
            </a:r>
          </a:p>
        </p:txBody>
      </p:sp>
      <p:sp>
        <p:nvSpPr>
          <p:cNvPr id="1049052" name="任意多边形 41"/>
          <p:cNvSpPr/>
          <p:nvPr>
            <p:custDataLst>
              <p:tags r:id="rId8"/>
            </p:custDataLst>
          </p:nvPr>
        </p:nvSpPr>
        <p:spPr>
          <a:xfrm>
            <a:off x="630555" y="5267325"/>
            <a:ext cx="680085" cy="834390"/>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69A35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sz="2000">
              <a:latin typeface="Arial" panose="020B0604020202020204" pitchFamily="34" charset="0"/>
              <a:ea typeface="微软雅黑" panose="020B0503020204020204" charset="-122"/>
              <a:sym typeface="Arial" panose="020B0604020202020204" pitchFamily="34" charset="0"/>
            </a:endParaRPr>
          </a:p>
        </p:txBody>
      </p:sp>
      <p:sp>
        <p:nvSpPr>
          <p:cNvPr id="1049053" name="任意多边形 42"/>
          <p:cNvSpPr/>
          <p:nvPr>
            <p:custDataLst>
              <p:tags r:id="rId9"/>
            </p:custDataLst>
          </p:nvPr>
        </p:nvSpPr>
        <p:spPr>
          <a:xfrm>
            <a:off x="1310640" y="5617845"/>
            <a:ext cx="462915" cy="484505"/>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r>
              <a:rPr lang="en-US" altLang="zh-CN" sz="2000" spc="300" dirty="0">
                <a:solidFill>
                  <a:sysClr val="window" lastClr="FFFFFF"/>
                </a:solidFill>
                <a:latin typeface="Arial" panose="020B0604020202020204" pitchFamily="34" charset="0"/>
                <a:ea typeface="微软雅黑" panose="020B0503020204020204" charset="-122"/>
                <a:sym typeface="Arial" panose="020B0604020202020204" pitchFamily="34" charset="0"/>
              </a:rPr>
              <a:t>D</a:t>
            </a:r>
            <a:endParaRPr lang="zh-CN" altLang="en-US" sz="2000" spc="3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049054" name="文本框 43"/>
          <p:cNvSpPr txBox="1"/>
          <p:nvPr>
            <p:custDataLst>
              <p:tags r:id="rId10"/>
            </p:custDataLst>
          </p:nvPr>
        </p:nvSpPr>
        <p:spPr>
          <a:xfrm>
            <a:off x="1835150" y="5219065"/>
            <a:ext cx="9597390" cy="1075055"/>
          </a:xfrm>
          <a:prstGeom prst="rect">
            <a:avLst/>
          </a:prstGeom>
          <a:solidFill>
            <a:srgbClr val="92D050"/>
          </a:solidFill>
        </p:spPr>
        <p:txBody>
          <a:bodyPr wrap="square" rtlCol="0" anchor="ctr">
            <a:noAutofit/>
          </a:bodyPr>
          <a:lstStyle/>
          <a:p>
            <a:pPr>
              <a:lnSpc>
                <a:spcPct val="120000"/>
              </a:lnSpc>
            </a:pPr>
            <a:r>
              <a:rPr lang="zh-CN" altLang="en-US">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 </a:t>
            </a:r>
            <a:r>
              <a:rPr lang="en-US" altLang="zh-CN">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4</a:t>
            </a:r>
            <a:r>
              <a:rPr lang="zh-CN" altLang="en-US">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、教职员工应遵守制度和操作规程，熟悉本岗位 火灾危险性，掌握火灾防范措施，每天进行本岗位防火检查，及时发现 本岗位火灾隐患。可组织消防志愿者开展日常防火检查工作。a)用火、用电、用油、用气；b)疏散通道、安全出口；c)消防设施；d)遗留火种。</a:t>
            </a:r>
            <a:endParaRPr lang="zh-CN" altLang="en-US" spc="150">
              <a:solidFill>
                <a:srgbClr val="69A35B"/>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Arial" panose="020B0604020202020204" pitchFamily="34" charset="0"/>
            </a:endParaRPr>
          </a:p>
        </p:txBody>
      </p:sp>
      <p:sp>
        <p:nvSpPr>
          <p:cNvPr id="1049055" name="任意多边形 50"/>
          <p:cNvSpPr/>
          <p:nvPr>
            <p:custDataLst>
              <p:tags r:id="rId11"/>
            </p:custDataLst>
          </p:nvPr>
        </p:nvSpPr>
        <p:spPr>
          <a:xfrm>
            <a:off x="630555" y="931545"/>
            <a:ext cx="680085" cy="834390"/>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1F74AD">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sz="2000">
              <a:latin typeface="Arial" panose="020B0604020202020204" pitchFamily="34" charset="0"/>
              <a:ea typeface="微软雅黑" panose="020B0503020204020204" charset="-122"/>
              <a:sym typeface="Arial" panose="020B0604020202020204" pitchFamily="34" charset="0"/>
            </a:endParaRPr>
          </a:p>
        </p:txBody>
      </p:sp>
      <p:sp>
        <p:nvSpPr>
          <p:cNvPr id="1049056" name="任意多边形 52"/>
          <p:cNvSpPr/>
          <p:nvPr>
            <p:custDataLst>
              <p:tags r:id="rId12"/>
            </p:custDataLst>
          </p:nvPr>
        </p:nvSpPr>
        <p:spPr>
          <a:xfrm>
            <a:off x="1310640" y="1281430"/>
            <a:ext cx="462915" cy="484505"/>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r>
              <a:rPr lang="en-US" altLang="zh-CN" sz="2000" spc="300" dirty="0">
                <a:solidFill>
                  <a:sysClr val="window" lastClr="FFFFFF"/>
                </a:solidFill>
                <a:latin typeface="Arial" panose="020B0604020202020204" pitchFamily="34" charset="0"/>
                <a:ea typeface="微软雅黑" panose="020B0503020204020204" charset="-122"/>
                <a:sym typeface="Arial" panose="020B0604020202020204" pitchFamily="34" charset="0"/>
              </a:rPr>
              <a:t>A</a:t>
            </a:r>
            <a:endParaRPr lang="zh-CN" altLang="en-US" sz="2000" spc="3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049057" name="文本框 53"/>
          <p:cNvSpPr txBox="1"/>
          <p:nvPr>
            <p:custDataLst>
              <p:tags r:id="rId13"/>
            </p:custDataLst>
          </p:nvPr>
        </p:nvSpPr>
        <p:spPr>
          <a:xfrm>
            <a:off x="1835150" y="931545"/>
            <a:ext cx="9597390" cy="1054735"/>
          </a:xfrm>
          <a:prstGeom prst="rect">
            <a:avLst/>
          </a:prstGeom>
          <a:solidFill>
            <a:schemeClr val="accent1"/>
          </a:solidFill>
        </p:spPr>
        <p:txBody>
          <a:bodyPr wrap="square" rtlCol="0" anchor="ctr">
            <a:noAutofit/>
          </a:bodyPr>
          <a:lstStyle/>
          <a:p>
            <a:pPr>
              <a:lnSpc>
                <a:spcPct val="120000"/>
              </a:lnSpc>
            </a:pPr>
            <a:r>
              <a:rPr lang="en-US" altLang="zh-CN" b="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1</a:t>
            </a:r>
            <a:r>
              <a:rPr lang="zh-CN" altLang="en-US" b="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、安全责任人、消防安全管理人每月应至少组织一次防火检查，检查应包括下列内容：</a:t>
            </a:r>
          </a:p>
          <a:p>
            <a:pPr>
              <a:lnSpc>
                <a:spcPct val="120000"/>
              </a:lnSpc>
            </a:pPr>
            <a:r>
              <a:rPr lang="zh-CN" altLang="en-US" b="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a）行政许可，b）管理制度、措施、操作规程落实，c）控制室值班、设施运行；d）重点部位和火、电、油、气，e）检查、巡查及隐患整改；f）教育培训、预案演练落g）消防档案；</a:t>
            </a:r>
            <a:endParaRPr lang="zh-CN" altLang="en-US" b="0" spc="150">
              <a:solidFill>
                <a:srgbClr val="1F74AD"/>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61" name="图片 1"/>
          <p:cNvPicPr>
            <a:picLocks noChangeAspect="1"/>
          </p:cNvPicPr>
          <p:nvPr/>
        </p:nvPicPr>
        <p:blipFill>
          <a:blip r:embed="rId3"/>
          <a:stretch>
            <a:fillRect/>
          </a:stretch>
        </p:blipFill>
        <p:spPr>
          <a:xfrm>
            <a:off x="8262620" y="4269740"/>
            <a:ext cx="3805555" cy="2531110"/>
          </a:xfrm>
          <a:prstGeom prst="rect">
            <a:avLst/>
          </a:prstGeom>
        </p:spPr>
      </p:pic>
      <p:grpSp>
        <p:nvGrpSpPr>
          <p:cNvPr id="105" name="组合 23"/>
          <p:cNvGrpSpPr/>
          <p:nvPr/>
        </p:nvGrpSpPr>
        <p:grpSpPr>
          <a:xfrm>
            <a:off x="491490" y="1125947"/>
            <a:ext cx="11063696" cy="3736339"/>
            <a:chOff x="794" y="1796"/>
            <a:chExt cx="15595" cy="6367"/>
          </a:xfrm>
        </p:grpSpPr>
        <p:sp>
          <p:nvSpPr>
            <p:cNvPr id="1048701" name="矩形 4"/>
            <p:cNvSpPr/>
            <p:nvPr/>
          </p:nvSpPr>
          <p:spPr>
            <a:xfrm>
              <a:off x="6628" y="1796"/>
              <a:ext cx="9761" cy="636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702" name="矩形 6"/>
            <p:cNvSpPr/>
            <p:nvPr/>
          </p:nvSpPr>
          <p:spPr>
            <a:xfrm>
              <a:off x="2746" y="7064"/>
              <a:ext cx="3882" cy="712"/>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48703" name="文本框 7"/>
            <p:cNvSpPr txBox="1"/>
            <p:nvPr/>
          </p:nvSpPr>
          <p:spPr>
            <a:xfrm>
              <a:off x="794" y="1921"/>
              <a:ext cx="5772" cy="2407"/>
            </a:xfrm>
            <a:prstGeom prst="rect">
              <a:avLst/>
            </a:prstGeom>
            <a:noFill/>
          </p:spPr>
          <p:txBody>
            <a:bodyPr wrap="none" rtlCol="0" anchor="t">
              <a:spAutoFit/>
            </a:bodyPr>
            <a:lstStyle/>
            <a:p>
              <a:r>
                <a:rPr lang="zh-CN" altLang="zh-CN" sz="4400" b="1" dirty="0">
                  <a:latin typeface="思源宋体 CN Heavy" panose="02020900000000000000" pitchFamily="18" charset="-122"/>
                  <a:ea typeface="思源宋体 CN Heavy" panose="02020900000000000000" pitchFamily="18" charset="-122"/>
                </a:rPr>
                <a:t>两人被追刑责</a:t>
              </a:r>
              <a:r>
                <a:rPr lang="zh-CN" altLang="en-US" sz="4400" b="1" dirty="0">
                  <a:latin typeface="思源宋体 CN Heavy" panose="02020900000000000000" pitchFamily="18" charset="-122"/>
                  <a:ea typeface="思源宋体 CN Heavy" panose="02020900000000000000" pitchFamily="18" charset="-122"/>
                </a:rPr>
                <a:t>，</a:t>
              </a:r>
              <a:endParaRPr lang="en-US" altLang="zh-CN" sz="4400" b="1" dirty="0">
                <a:latin typeface="思源宋体 CN Heavy" panose="02020900000000000000" pitchFamily="18" charset="-122"/>
                <a:ea typeface="思源宋体 CN Heavy" panose="02020900000000000000" pitchFamily="18" charset="-122"/>
              </a:endParaRPr>
            </a:p>
            <a:p>
              <a:r>
                <a:rPr lang="zh-CN" altLang="zh-CN" sz="4400" b="1" dirty="0">
                  <a:latin typeface="思源宋体 CN Heavy" panose="02020900000000000000" pitchFamily="18" charset="-122"/>
                  <a:ea typeface="思源宋体 CN Heavy" panose="02020900000000000000" pitchFamily="18" charset="-122"/>
                </a:rPr>
                <a:t>多人被问责</a:t>
              </a:r>
              <a:r>
                <a:rPr lang="zh-CN" altLang="en-US" sz="4400" b="1" dirty="0">
                  <a:latin typeface="思源宋体 CN Heavy" panose="02020900000000000000" pitchFamily="18" charset="-122"/>
                  <a:ea typeface="思源宋体 CN Heavy" panose="02020900000000000000" pitchFamily="18" charset="-122"/>
                </a:rPr>
                <a:t>！</a:t>
              </a:r>
              <a:endParaRPr lang="zh-CN" altLang="en-US" sz="5400" b="1" dirty="0">
                <a:solidFill>
                  <a:srgbClr val="C00000"/>
                </a:solidFill>
                <a:latin typeface="思源宋体 CN Heavy" panose="02020900000000000000" pitchFamily="18" charset="-122"/>
                <a:ea typeface="思源宋体 CN Heavy" panose="02020900000000000000" pitchFamily="18" charset="-122"/>
                <a:sym typeface="+mn-ea"/>
              </a:endParaRPr>
            </a:p>
          </p:txBody>
        </p:sp>
        <p:sp>
          <p:nvSpPr>
            <p:cNvPr id="1048704" name="文本框 28"/>
            <p:cNvSpPr txBox="1"/>
            <p:nvPr/>
          </p:nvSpPr>
          <p:spPr>
            <a:xfrm>
              <a:off x="7048" y="2694"/>
              <a:ext cx="8888" cy="4247"/>
            </a:xfrm>
            <a:prstGeom prst="rect">
              <a:avLst/>
            </a:prstGeom>
            <a:noFill/>
          </p:spPr>
          <p:txBody>
            <a:bodyPr wrap="square" rtlCol="0">
              <a:spAutoFit/>
            </a:bodyPr>
            <a:lstStyle/>
            <a:p>
              <a:pPr indent="457200"/>
              <a:r>
                <a:rPr lang="en-US" altLang="zh-CN" dirty="0">
                  <a:solidFill>
                    <a:schemeClr val="bg1"/>
                  </a:solidFill>
                </a:rPr>
                <a:t>2018</a:t>
              </a:r>
              <a:r>
                <a:rPr lang="zh-CN" altLang="zh-CN" dirty="0">
                  <a:solidFill>
                    <a:schemeClr val="bg1"/>
                  </a:solidFill>
                </a:rPr>
                <a:t>年</a:t>
              </a:r>
              <a:r>
                <a:rPr lang="en-US" altLang="zh-CN" dirty="0">
                  <a:solidFill>
                    <a:schemeClr val="bg1"/>
                  </a:solidFill>
                </a:rPr>
                <a:t>12</a:t>
              </a:r>
              <a:r>
                <a:rPr lang="zh-CN" altLang="zh-CN" dirty="0">
                  <a:solidFill>
                    <a:schemeClr val="bg1"/>
                  </a:solidFill>
                </a:rPr>
                <a:t>月</a:t>
              </a:r>
              <a:r>
                <a:rPr lang="en-US" altLang="zh-CN" dirty="0">
                  <a:solidFill>
                    <a:schemeClr val="bg1"/>
                  </a:solidFill>
                </a:rPr>
                <a:t>26</a:t>
              </a:r>
              <a:r>
                <a:rPr lang="zh-CN" altLang="zh-CN" dirty="0">
                  <a:solidFill>
                    <a:schemeClr val="bg1"/>
                  </a:solidFill>
                </a:rPr>
                <a:t>日，发生在北京交通大学市政与环境工程实验室的一起爆燃事故调查报告，事故造成现场</a:t>
              </a:r>
              <a:r>
                <a:rPr lang="en-US" altLang="zh-CN" dirty="0">
                  <a:solidFill>
                    <a:schemeClr val="bg1"/>
                  </a:solidFill>
                </a:rPr>
                <a:t>3</a:t>
              </a:r>
              <a:r>
                <a:rPr lang="zh-CN" altLang="zh-CN" dirty="0">
                  <a:solidFill>
                    <a:schemeClr val="bg1"/>
                  </a:solidFill>
                </a:rPr>
                <a:t>名学生死亡。经北京市公安局、北京市消防总队等部门组成的事故调查组调查，事故直接原因是：在使用搅拌机对镁粉和磷酸搅拌、反应过程中，料斗内产生的氢气，被搅拌机转轴处金属摩擦、碰撞产生的火花点燃爆炸，继而引发镁粉、粉尘云、爆炸。</a:t>
              </a:r>
            </a:p>
            <a:p>
              <a:pPr indent="457200"/>
              <a:r>
                <a:rPr lang="zh-CN" altLang="zh-CN" dirty="0">
                  <a:solidFill>
                    <a:schemeClr val="bg1"/>
                  </a:solidFill>
                </a:rPr>
                <a:t>经事故调查组认定，这是一起责任事故，北京交通大学有关人员违规开展试验、冒险作业；违规购买、违法储存危险化学品；对实验室和科研项目安全管理不到位。</a:t>
              </a:r>
            </a:p>
          </p:txBody>
        </p:sp>
        <p:sp>
          <p:nvSpPr>
            <p:cNvPr id="1048705" name="文本框 9"/>
            <p:cNvSpPr txBox="1"/>
            <p:nvPr/>
          </p:nvSpPr>
          <p:spPr>
            <a:xfrm>
              <a:off x="7048" y="2100"/>
              <a:ext cx="903" cy="611"/>
            </a:xfrm>
            <a:prstGeom prst="rect">
              <a:avLst/>
            </a:prstGeom>
            <a:noFill/>
          </p:spPr>
          <p:txBody>
            <a:bodyPr wrap="none" rtlCol="0" anchor="t">
              <a:spAutoFit/>
            </a:bodyPr>
            <a:lstStyle/>
            <a:p>
              <a:r>
                <a:rPr lang="zh-CN" altLang="en-US" b="1" dirty="0">
                  <a:solidFill>
                    <a:schemeClr val="bg1"/>
                  </a:solidFill>
                  <a:latin typeface="微软雅黑" panose="020B0503020204020204" charset="-122"/>
                  <a:ea typeface="微软雅黑" panose="020B0503020204020204" charset="-122"/>
                  <a:sym typeface="+mn-ea"/>
                </a:rPr>
                <a:t>事件</a:t>
              </a:r>
            </a:p>
          </p:txBody>
        </p:sp>
      </p:grpSp>
      <p:grpSp>
        <p:nvGrpSpPr>
          <p:cNvPr id="106" name="组合 18"/>
          <p:cNvGrpSpPr/>
          <p:nvPr/>
        </p:nvGrpSpPr>
        <p:grpSpPr>
          <a:xfrm>
            <a:off x="297180" y="184785"/>
            <a:ext cx="5139690" cy="408305"/>
            <a:chOff x="8158" y="2529"/>
            <a:chExt cx="8094" cy="643"/>
          </a:xfrm>
        </p:grpSpPr>
        <p:sp>
          <p:nvSpPr>
            <p:cNvPr id="1048706" name="矩形 19"/>
            <p:cNvSpPr/>
            <p:nvPr/>
          </p:nvSpPr>
          <p:spPr>
            <a:xfrm>
              <a:off x="8956" y="2565"/>
              <a:ext cx="5568"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707" name="文本框 20"/>
            <p:cNvSpPr txBox="1"/>
            <p:nvPr/>
          </p:nvSpPr>
          <p:spPr>
            <a:xfrm>
              <a:off x="9122" y="2529"/>
              <a:ext cx="7130"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1.1</a:t>
              </a:r>
              <a:r>
                <a:rPr lang="zh-CN" altLang="en-US" sz="2000" b="1" dirty="0">
                  <a:solidFill>
                    <a:schemeClr val="bg1"/>
                  </a:solidFill>
                  <a:latin typeface="微软雅黑" panose="020B0503020204020204" charset="-122"/>
                  <a:ea typeface="微软雅黑" panose="020B0503020204020204" charset="-122"/>
                </a:rPr>
                <a:t> 火灾案例回顾</a:t>
              </a:r>
            </a:p>
          </p:txBody>
        </p:sp>
        <p:sp>
          <p:nvSpPr>
            <p:cNvPr id="1048708" name="矩形 22"/>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48709" name="矩形 3"/>
          <p:cNvSpPr/>
          <p:nvPr/>
        </p:nvSpPr>
        <p:spPr>
          <a:xfrm>
            <a:off x="397379" y="3366452"/>
            <a:ext cx="3911600" cy="1710084"/>
          </a:xfrm>
          <a:prstGeom prst="rect">
            <a:avLst/>
          </a:prstGeom>
        </p:spPr>
        <p:txBody>
          <a:bodyPr wrap="square">
            <a:spAutoFit/>
          </a:bodyPr>
          <a:lstStyle/>
          <a:p>
            <a:pPr indent="406400">
              <a:lnSpc>
                <a:spcPct val="150000"/>
              </a:lnSpc>
              <a:spcAft>
                <a:spcPts val="0"/>
              </a:spcAft>
            </a:pPr>
            <a:r>
              <a:rPr lang="zh-CN" altLang="zh-CN" kern="100" dirty="0">
                <a:solidFill>
                  <a:schemeClr val="accent6"/>
                </a:solidFill>
                <a:latin typeface="思源黑体 CN Bold" charset="0"/>
                <a:ea typeface="思源黑体 CN Bold" panose="020B0800000000000000" pitchFamily="34" charset="-122"/>
                <a:cs typeface="Arial" panose="020B0604020202020204" pitchFamily="34" charset="0"/>
              </a:rPr>
              <a:t>对学校党委书记曹国永、校长宁滨、副校长关忠良等</a:t>
            </a:r>
            <a:r>
              <a:rPr lang="en-US" altLang="zh-CN" kern="100" dirty="0">
                <a:solidFill>
                  <a:schemeClr val="accent6"/>
                </a:solidFill>
                <a:latin typeface="思源黑体 CN Bold" charset="0"/>
                <a:ea typeface="思源黑体 CN Bold" panose="020B0800000000000000" pitchFamily="34" charset="-122"/>
                <a:cs typeface="Arial" panose="020B0604020202020204" pitchFamily="34" charset="0"/>
              </a:rPr>
              <a:t>12</a:t>
            </a:r>
            <a:r>
              <a:rPr lang="zh-CN" altLang="zh-CN" kern="100" dirty="0">
                <a:solidFill>
                  <a:schemeClr val="accent6"/>
                </a:solidFill>
                <a:latin typeface="思源黑体 CN Bold" charset="0"/>
                <a:ea typeface="思源黑体 CN Bold" panose="020B0800000000000000" pitchFamily="34" charset="-122"/>
                <a:cs typeface="Arial" panose="020B0604020202020204" pitchFamily="34" charset="0"/>
              </a:rPr>
              <a:t>名干部，以及土木建筑工程学院党委进行问责，并分别给予党纪政纪处分。</a:t>
            </a:r>
            <a:endParaRPr lang="zh-CN" altLang="zh-CN" sz="1400" kern="100" dirty="0">
              <a:solidFill>
                <a:schemeClr val="accent6"/>
              </a:solidFill>
              <a:latin typeface="思源黑体 CN Bold" charset="0"/>
              <a:ea typeface="思源黑体 CN Bold" panose="020B0800000000000000" pitchFamily="34" charset="-122"/>
              <a:cs typeface="Arial" panose="020B0604020202020204"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9" name="组合 7"/>
          <p:cNvGrpSpPr/>
          <p:nvPr/>
        </p:nvGrpSpPr>
        <p:grpSpPr>
          <a:xfrm>
            <a:off x="297180" y="184785"/>
            <a:ext cx="6501765" cy="423545"/>
            <a:chOff x="8158" y="2529"/>
            <a:chExt cx="8094" cy="643"/>
          </a:xfrm>
        </p:grpSpPr>
        <p:sp>
          <p:nvSpPr>
            <p:cNvPr id="1049060" name="矩形 8"/>
            <p:cNvSpPr/>
            <p:nvPr/>
          </p:nvSpPr>
          <p:spPr>
            <a:xfrm>
              <a:off x="8956" y="2565"/>
              <a:ext cx="5568"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061" name="文本框 9"/>
            <p:cNvSpPr txBox="1"/>
            <p:nvPr/>
          </p:nvSpPr>
          <p:spPr>
            <a:xfrm>
              <a:off x="9122" y="2529"/>
              <a:ext cx="7130" cy="605"/>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4.2 .1   </a:t>
              </a:r>
              <a:r>
                <a:rPr lang="zh-CN" altLang="en-US" sz="2000" b="1" dirty="0">
                  <a:solidFill>
                    <a:schemeClr val="bg1"/>
                  </a:solidFill>
                  <a:latin typeface="微软雅黑" panose="020B0503020204020204" charset="-122"/>
                  <a:ea typeface="微软雅黑" panose="020B0503020204020204" charset="-122"/>
                </a:rPr>
                <a:t>检查消除火灾隐患的能力</a:t>
              </a:r>
            </a:p>
          </p:txBody>
        </p:sp>
        <p:sp>
          <p:nvSpPr>
            <p:cNvPr id="1049062" name="矩形 10"/>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145748" name="直接连接符 15"/>
          <p:cNvCxnSpPr/>
          <p:nvPr>
            <p:custDataLst>
              <p:tags r:id="rId1"/>
            </p:custDataLst>
          </p:nvPr>
        </p:nvCxnSpPr>
        <p:spPr>
          <a:xfrm>
            <a:off x="1265442" y="1000792"/>
            <a:ext cx="0" cy="5581745"/>
          </a:xfrm>
          <a:prstGeom prst="line">
            <a:avLst/>
          </a:prstGeom>
        </p:spPr>
        <p:style>
          <a:lnRef idx="1">
            <a:srgbClr val="1F74AD"/>
          </a:lnRef>
          <a:fillRef idx="0">
            <a:srgbClr val="1F74AD"/>
          </a:fillRef>
          <a:effectRef idx="0">
            <a:srgbClr val="1F74AD"/>
          </a:effectRef>
          <a:fontRef idx="minor">
            <a:srgbClr val="000000"/>
          </a:fontRef>
        </p:style>
      </p:cxnSp>
      <p:sp>
        <p:nvSpPr>
          <p:cNvPr id="1049063" name="任意多边形 19"/>
          <p:cNvSpPr/>
          <p:nvPr>
            <p:custDataLst>
              <p:tags r:id="rId2"/>
            </p:custDataLst>
          </p:nvPr>
        </p:nvSpPr>
        <p:spPr>
          <a:xfrm>
            <a:off x="630555" y="2254250"/>
            <a:ext cx="680085" cy="834390"/>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3498D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sz="2000">
              <a:latin typeface="Arial" panose="020B0604020202020204" pitchFamily="34" charset="0"/>
              <a:ea typeface="微软雅黑" panose="020B0503020204020204" charset="-122"/>
              <a:sym typeface="Arial" panose="020B0604020202020204" pitchFamily="34" charset="0"/>
            </a:endParaRPr>
          </a:p>
        </p:txBody>
      </p:sp>
      <p:sp>
        <p:nvSpPr>
          <p:cNvPr id="1049064" name="任意多边形 20"/>
          <p:cNvSpPr/>
          <p:nvPr>
            <p:custDataLst>
              <p:tags r:id="rId3"/>
            </p:custDataLst>
          </p:nvPr>
        </p:nvSpPr>
        <p:spPr>
          <a:xfrm>
            <a:off x="1310640" y="2604770"/>
            <a:ext cx="462915" cy="484505"/>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r>
              <a:rPr lang="en-US" altLang="zh-CN" sz="2000" spc="300" dirty="0">
                <a:solidFill>
                  <a:sysClr val="window" lastClr="FFFFFF"/>
                </a:solidFill>
                <a:latin typeface="Arial" panose="020B0604020202020204" pitchFamily="34" charset="0"/>
                <a:ea typeface="微软雅黑" panose="020B0503020204020204" charset="-122"/>
                <a:sym typeface="Arial" panose="020B0604020202020204" pitchFamily="34" charset="0"/>
              </a:rPr>
              <a:t>F</a:t>
            </a:r>
          </a:p>
        </p:txBody>
      </p:sp>
      <p:sp>
        <p:nvSpPr>
          <p:cNvPr id="1049065" name="文本框 24"/>
          <p:cNvSpPr txBox="1"/>
          <p:nvPr>
            <p:custDataLst>
              <p:tags r:id="rId4"/>
            </p:custDataLst>
          </p:nvPr>
        </p:nvSpPr>
        <p:spPr>
          <a:xfrm>
            <a:off x="1835150" y="2254250"/>
            <a:ext cx="9597390" cy="855980"/>
          </a:xfrm>
          <a:prstGeom prst="rect">
            <a:avLst/>
          </a:prstGeom>
          <a:solidFill>
            <a:schemeClr val="accent1">
              <a:lumMod val="60000"/>
              <a:lumOff val="40000"/>
            </a:schemeClr>
          </a:solidFill>
        </p:spPr>
        <p:txBody>
          <a:bodyPr wrap="square" rtlCol="0" anchor="ctr">
            <a:noAutofit/>
          </a:bodyPr>
          <a:lstStyle/>
          <a:p>
            <a:pPr>
              <a:lnSpc>
                <a:spcPct val="120000"/>
              </a:lnSpc>
            </a:pPr>
            <a:r>
              <a:rPr lang="en-US">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6</a:t>
            </a:r>
            <a:r>
              <a:rPr lang="zh-CN" altLang="en-US">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a:t>
            </a:r>
            <a:r>
              <a:rPr>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学校的消防安全责任人对火灾隐患整改负总责，消防安全管理人或消防工作归口管理职能部门负责人具体负责督促落实火灾隐患整改工作。</a:t>
            </a:r>
          </a:p>
        </p:txBody>
      </p:sp>
      <p:sp>
        <p:nvSpPr>
          <p:cNvPr id="1049066" name="任意多边形 27"/>
          <p:cNvSpPr/>
          <p:nvPr>
            <p:custDataLst>
              <p:tags r:id="rId5"/>
            </p:custDataLst>
          </p:nvPr>
        </p:nvSpPr>
        <p:spPr>
          <a:xfrm>
            <a:off x="630555" y="3642360"/>
            <a:ext cx="680085" cy="834390"/>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1AA3AA">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sz="2000">
              <a:latin typeface="Arial" panose="020B0604020202020204" pitchFamily="34" charset="0"/>
              <a:ea typeface="微软雅黑" panose="020B0503020204020204" charset="-122"/>
              <a:sym typeface="Arial" panose="020B0604020202020204" pitchFamily="34" charset="0"/>
            </a:endParaRPr>
          </a:p>
        </p:txBody>
      </p:sp>
      <p:sp>
        <p:nvSpPr>
          <p:cNvPr id="1049067" name="任意多边形 37"/>
          <p:cNvSpPr/>
          <p:nvPr>
            <p:custDataLst>
              <p:tags r:id="rId6"/>
            </p:custDataLst>
          </p:nvPr>
        </p:nvSpPr>
        <p:spPr>
          <a:xfrm>
            <a:off x="1310640" y="3992245"/>
            <a:ext cx="462915" cy="484505"/>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r>
              <a:rPr lang="en-US" sz="2000" spc="300" dirty="0">
                <a:solidFill>
                  <a:sysClr val="window" lastClr="FFFFFF"/>
                </a:solidFill>
                <a:latin typeface="Arial" panose="020B0604020202020204" pitchFamily="34" charset="0"/>
                <a:ea typeface="微软雅黑" panose="020B0503020204020204" charset="-122"/>
                <a:sym typeface="Arial" panose="020B0604020202020204" pitchFamily="34" charset="0"/>
              </a:rPr>
              <a:t>G</a:t>
            </a:r>
          </a:p>
        </p:txBody>
      </p:sp>
      <p:sp>
        <p:nvSpPr>
          <p:cNvPr id="1049068" name="文本框 40"/>
          <p:cNvSpPr txBox="1"/>
          <p:nvPr>
            <p:custDataLst>
              <p:tags r:id="rId7"/>
            </p:custDataLst>
          </p:nvPr>
        </p:nvSpPr>
        <p:spPr>
          <a:xfrm>
            <a:off x="1835150" y="3533140"/>
            <a:ext cx="9597390" cy="1322705"/>
          </a:xfrm>
          <a:prstGeom prst="rect">
            <a:avLst/>
          </a:prstGeom>
          <a:solidFill>
            <a:schemeClr val="accent5">
              <a:lumMod val="60000"/>
              <a:lumOff val="40000"/>
            </a:schemeClr>
          </a:solidFill>
        </p:spPr>
        <p:txBody>
          <a:bodyPr wrap="square" rtlCol="0" anchor="ctr">
            <a:noAutofit/>
          </a:bodyPr>
          <a:lstStyle/>
          <a:p>
            <a:pPr>
              <a:lnSpc>
                <a:spcPct val="120000"/>
              </a:lnSpc>
            </a:pPr>
            <a:r>
              <a:rPr lang="en-US">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7</a:t>
            </a:r>
            <a:r>
              <a:rPr lang="zh-CN" altLang="en-US">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、发现火灾隐患应立即改正；不能立即改正的，发现人应向消防安 全管理人或专兼职消防管理人员报告，由消防安全管理人或专兼职消防 管理人员研究制定整改方案，确定整改部门、整改责任人和整改措施、 整改时限，并根据需要报消防安全责任人审批。</a:t>
            </a:r>
            <a:endParaRPr lang="zh-CN" altLang="en-US" spc="150">
              <a:solidFill>
                <a:srgbClr val="1AA3AA"/>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endParaRPr>
          </a:p>
        </p:txBody>
      </p:sp>
      <p:sp>
        <p:nvSpPr>
          <p:cNvPr id="1049069" name="任意多边形 41"/>
          <p:cNvSpPr/>
          <p:nvPr>
            <p:custDataLst>
              <p:tags r:id="rId8"/>
            </p:custDataLst>
          </p:nvPr>
        </p:nvSpPr>
        <p:spPr>
          <a:xfrm>
            <a:off x="630555" y="5060950"/>
            <a:ext cx="680085" cy="834390"/>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69A35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sz="2000">
              <a:latin typeface="Arial" panose="020B0604020202020204" pitchFamily="34" charset="0"/>
              <a:ea typeface="微软雅黑" panose="020B0503020204020204" charset="-122"/>
              <a:sym typeface="Arial" panose="020B0604020202020204" pitchFamily="34" charset="0"/>
            </a:endParaRPr>
          </a:p>
        </p:txBody>
      </p:sp>
      <p:sp>
        <p:nvSpPr>
          <p:cNvPr id="1049070" name="任意多边形 42"/>
          <p:cNvSpPr/>
          <p:nvPr>
            <p:custDataLst>
              <p:tags r:id="rId9"/>
            </p:custDataLst>
          </p:nvPr>
        </p:nvSpPr>
        <p:spPr>
          <a:xfrm>
            <a:off x="1310640" y="5411470"/>
            <a:ext cx="462915" cy="484505"/>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r>
              <a:rPr lang="en-US" altLang="zh-CN" sz="2000" spc="300" dirty="0">
                <a:solidFill>
                  <a:sysClr val="window" lastClr="FFFFFF"/>
                </a:solidFill>
                <a:latin typeface="Arial" panose="020B0604020202020204" pitchFamily="34" charset="0"/>
                <a:ea typeface="微软雅黑" panose="020B0503020204020204" charset="-122"/>
                <a:sym typeface="Arial" panose="020B0604020202020204" pitchFamily="34" charset="0"/>
              </a:rPr>
              <a:t>H</a:t>
            </a:r>
          </a:p>
        </p:txBody>
      </p:sp>
      <p:sp>
        <p:nvSpPr>
          <p:cNvPr id="1049071" name="文本框 43"/>
          <p:cNvSpPr txBox="1"/>
          <p:nvPr>
            <p:custDataLst>
              <p:tags r:id="rId10"/>
            </p:custDataLst>
          </p:nvPr>
        </p:nvSpPr>
        <p:spPr>
          <a:xfrm>
            <a:off x="1835150" y="5278120"/>
            <a:ext cx="9597390" cy="935355"/>
          </a:xfrm>
          <a:prstGeom prst="rect">
            <a:avLst/>
          </a:prstGeom>
          <a:solidFill>
            <a:schemeClr val="accent6">
              <a:lumMod val="60000"/>
              <a:lumOff val="40000"/>
            </a:schemeClr>
          </a:solidFill>
        </p:spPr>
        <p:txBody>
          <a:bodyPr wrap="square" rtlCol="0" anchor="ctr">
            <a:noAutofit/>
          </a:bodyPr>
          <a:lstStyle/>
          <a:p>
            <a:pPr>
              <a:lnSpc>
                <a:spcPct val="120000"/>
              </a:lnSpc>
            </a:pPr>
            <a:r>
              <a:rPr lang="en-US" altLang="zh-CN">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8</a:t>
            </a:r>
            <a:r>
              <a:rPr lang="zh-CN" altLang="en-US">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 火灾隐患整改完毕后，负责整改的部门或者人员应当将整改情况 记录报送消防安全责任人或者消防安全管理人，由消防安全管理人组织 验收，验收结果报消防安全责任人并存档备查。</a:t>
            </a:r>
            <a:endParaRPr lang="zh-CN" altLang="en-US" spc="150">
              <a:solidFill>
                <a:srgbClr val="69A35B"/>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Arial" panose="020B0604020202020204" pitchFamily="34" charset="0"/>
            </a:endParaRPr>
          </a:p>
        </p:txBody>
      </p:sp>
      <p:sp>
        <p:nvSpPr>
          <p:cNvPr id="1049072" name="任意多边形 50"/>
          <p:cNvSpPr/>
          <p:nvPr>
            <p:custDataLst>
              <p:tags r:id="rId11"/>
            </p:custDataLst>
          </p:nvPr>
        </p:nvSpPr>
        <p:spPr>
          <a:xfrm>
            <a:off x="630555" y="931545"/>
            <a:ext cx="680085" cy="834390"/>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1F74AD">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sz="2000">
              <a:latin typeface="Arial" panose="020B0604020202020204" pitchFamily="34" charset="0"/>
              <a:ea typeface="微软雅黑" panose="020B0503020204020204" charset="-122"/>
              <a:sym typeface="Arial" panose="020B0604020202020204" pitchFamily="34" charset="0"/>
            </a:endParaRPr>
          </a:p>
        </p:txBody>
      </p:sp>
      <p:sp>
        <p:nvSpPr>
          <p:cNvPr id="1049073" name="任意多边形 52"/>
          <p:cNvSpPr/>
          <p:nvPr>
            <p:custDataLst>
              <p:tags r:id="rId12"/>
            </p:custDataLst>
          </p:nvPr>
        </p:nvSpPr>
        <p:spPr>
          <a:xfrm>
            <a:off x="1310640" y="1281430"/>
            <a:ext cx="462915" cy="484505"/>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r>
              <a:rPr lang="en-US" altLang="zh-CN" sz="2000" spc="300" dirty="0">
                <a:solidFill>
                  <a:sysClr val="window" lastClr="FFFFFF"/>
                </a:solidFill>
                <a:latin typeface="Arial" panose="020B0604020202020204" pitchFamily="34" charset="0"/>
                <a:ea typeface="微软雅黑" panose="020B0503020204020204" charset="-122"/>
                <a:sym typeface="Arial" panose="020B0604020202020204" pitchFamily="34" charset="0"/>
              </a:rPr>
              <a:t>E</a:t>
            </a:r>
          </a:p>
        </p:txBody>
      </p:sp>
      <p:sp>
        <p:nvSpPr>
          <p:cNvPr id="1049074" name="文本框 53"/>
          <p:cNvSpPr txBox="1"/>
          <p:nvPr>
            <p:custDataLst>
              <p:tags r:id="rId13"/>
            </p:custDataLst>
          </p:nvPr>
        </p:nvSpPr>
        <p:spPr>
          <a:xfrm>
            <a:off x="1835150" y="930910"/>
            <a:ext cx="9597390" cy="855980"/>
          </a:xfrm>
          <a:prstGeom prst="rect">
            <a:avLst/>
          </a:prstGeom>
          <a:solidFill>
            <a:schemeClr val="tx2">
              <a:lumMod val="60000"/>
              <a:lumOff val="40000"/>
            </a:schemeClr>
          </a:solidFill>
        </p:spPr>
        <p:txBody>
          <a:bodyPr wrap="square" rtlCol="0" anchor="ctr">
            <a:noAutofit/>
          </a:bodyPr>
          <a:lstStyle/>
          <a:p>
            <a:pPr>
              <a:lnSpc>
                <a:spcPct val="120000"/>
              </a:lnSpc>
            </a:pPr>
            <a:r>
              <a:rPr lang="en-US" altLang="zh-CN">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5</a:t>
            </a:r>
            <a:r>
              <a:rPr lang="zh-CN" altLang="en-US">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、防火检查、巡查应当填写检查记录，检查人员和被检查部门负责人应当在检查记录上签名。</a:t>
            </a:r>
            <a:endParaRPr lang="zh-CN" altLang="en-US" spc="150">
              <a:solidFill>
                <a:srgbClr val="1F74AD"/>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Arial" panose="020B0604020202020204" pitchFamily="34"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7" name="组合 7"/>
          <p:cNvGrpSpPr/>
          <p:nvPr/>
        </p:nvGrpSpPr>
        <p:grpSpPr>
          <a:xfrm>
            <a:off x="297180" y="184785"/>
            <a:ext cx="6501765" cy="423545"/>
            <a:chOff x="8158" y="2529"/>
            <a:chExt cx="8094" cy="643"/>
          </a:xfrm>
        </p:grpSpPr>
        <p:sp>
          <p:nvSpPr>
            <p:cNvPr id="1049083" name="矩形 8"/>
            <p:cNvSpPr/>
            <p:nvPr/>
          </p:nvSpPr>
          <p:spPr>
            <a:xfrm>
              <a:off x="8956" y="2565"/>
              <a:ext cx="5568"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084" name="文本框 9"/>
            <p:cNvSpPr txBox="1"/>
            <p:nvPr/>
          </p:nvSpPr>
          <p:spPr>
            <a:xfrm>
              <a:off x="9122" y="2529"/>
              <a:ext cx="7130" cy="605"/>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4.2 .1   </a:t>
              </a:r>
              <a:r>
                <a:rPr lang="zh-CN" altLang="en-US" sz="2000" b="1" dirty="0">
                  <a:solidFill>
                    <a:schemeClr val="bg1"/>
                  </a:solidFill>
                  <a:latin typeface="微软雅黑" panose="020B0503020204020204" charset="-122"/>
                  <a:ea typeface="微软雅黑" panose="020B0503020204020204" charset="-122"/>
                </a:rPr>
                <a:t>检查消除火灾隐患的能力</a:t>
              </a:r>
            </a:p>
          </p:txBody>
        </p:sp>
        <p:sp>
          <p:nvSpPr>
            <p:cNvPr id="1049085" name="矩形 10"/>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49086" name="文本框 3"/>
          <p:cNvSpPr txBox="1"/>
          <p:nvPr/>
        </p:nvSpPr>
        <p:spPr>
          <a:xfrm>
            <a:off x="1524000" y="4254500"/>
            <a:ext cx="9510395" cy="1935480"/>
          </a:xfrm>
          <a:prstGeom prst="rect">
            <a:avLst/>
          </a:prstGeom>
          <a:noFill/>
        </p:spPr>
        <p:txBody>
          <a:bodyPr wrap="square" rtlCol="0" anchor="t">
            <a:spAutoFit/>
          </a:bodyPr>
          <a:lstStyle/>
          <a:p>
            <a:endParaRPr lang="zh-CN" altLang="en-US" sz="2400"/>
          </a:p>
          <a:p>
            <a:pPr>
              <a:lnSpc>
                <a:spcPct val="80000"/>
              </a:lnSpc>
            </a:pPr>
            <a:r>
              <a:rPr lang="zh-CN" altLang="en-US" sz="2400"/>
              <a:t>1．要保持消防安全疏散通道畅通。</a:t>
            </a:r>
          </a:p>
          <a:p>
            <a:pPr>
              <a:lnSpc>
                <a:spcPct val="80000"/>
              </a:lnSpc>
            </a:pPr>
            <a:endParaRPr lang="zh-CN" altLang="en-US" sz="2400"/>
          </a:p>
          <a:p>
            <a:pPr>
              <a:lnSpc>
                <a:spcPct val="80000"/>
              </a:lnSpc>
            </a:pPr>
            <a:r>
              <a:rPr lang="zh-CN" altLang="en-US" sz="2400"/>
              <a:t>2．教室内不能携带易燃易爆物品，不得随意破坏消防设施。</a:t>
            </a:r>
          </a:p>
          <a:p>
            <a:pPr>
              <a:lnSpc>
                <a:spcPct val="80000"/>
              </a:lnSpc>
            </a:pPr>
            <a:endParaRPr lang="zh-CN" altLang="en-US" sz="2400"/>
          </a:p>
          <a:p>
            <a:pPr>
              <a:lnSpc>
                <a:spcPct val="80000"/>
              </a:lnSpc>
            </a:pPr>
            <a:r>
              <a:rPr lang="zh-CN" altLang="en-US" sz="2400"/>
              <a:t>3．若发生火灾时，不要拥挤，按照老师的指挥，有序撤离。</a:t>
            </a:r>
          </a:p>
        </p:txBody>
      </p:sp>
      <p:pic>
        <p:nvPicPr>
          <p:cNvPr id="2097203" name="图片 4" descr="C:/Users/67814/Desktop/ea767f4d0f474abbaa80f755787af534.jpgea767f4d0f474abbaa80f755787af534"/>
          <p:cNvPicPr>
            <a:picLocks noChangeAspect="1"/>
          </p:cNvPicPr>
          <p:nvPr/>
        </p:nvPicPr>
        <p:blipFill>
          <a:blip r:embed="rId3"/>
          <a:srcRect t="9368" b="9368"/>
          <a:stretch>
            <a:fillRect/>
          </a:stretch>
        </p:blipFill>
        <p:spPr>
          <a:xfrm>
            <a:off x="2808605" y="782320"/>
            <a:ext cx="6645910" cy="3600450"/>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5" name="组合 7"/>
          <p:cNvGrpSpPr/>
          <p:nvPr/>
        </p:nvGrpSpPr>
        <p:grpSpPr>
          <a:xfrm>
            <a:off x="297180" y="184785"/>
            <a:ext cx="6501765" cy="423545"/>
            <a:chOff x="8158" y="2529"/>
            <a:chExt cx="8094" cy="643"/>
          </a:xfrm>
        </p:grpSpPr>
        <p:sp>
          <p:nvSpPr>
            <p:cNvPr id="1049095" name="矩形 8"/>
            <p:cNvSpPr/>
            <p:nvPr/>
          </p:nvSpPr>
          <p:spPr>
            <a:xfrm>
              <a:off x="8956" y="2565"/>
              <a:ext cx="5568"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096" name="文本框 9"/>
            <p:cNvSpPr txBox="1"/>
            <p:nvPr/>
          </p:nvSpPr>
          <p:spPr>
            <a:xfrm>
              <a:off x="9122" y="2529"/>
              <a:ext cx="7130" cy="605"/>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4.2 .1   </a:t>
              </a:r>
              <a:r>
                <a:rPr lang="zh-CN" altLang="en-US" sz="2000" b="1" dirty="0">
                  <a:solidFill>
                    <a:schemeClr val="bg1"/>
                  </a:solidFill>
                  <a:latin typeface="微软雅黑" panose="020B0503020204020204" charset="-122"/>
                  <a:ea typeface="微软雅黑" panose="020B0503020204020204" charset="-122"/>
                </a:rPr>
                <a:t>检查消除火灾隐患的能力</a:t>
              </a:r>
            </a:p>
          </p:txBody>
        </p:sp>
        <p:sp>
          <p:nvSpPr>
            <p:cNvPr id="1049097" name="矩形 10"/>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49098" name="文本框 1"/>
          <p:cNvSpPr txBox="1"/>
          <p:nvPr/>
        </p:nvSpPr>
        <p:spPr>
          <a:xfrm>
            <a:off x="5735955" y="1016000"/>
            <a:ext cx="6003925" cy="4707890"/>
          </a:xfrm>
          <a:prstGeom prst="rect">
            <a:avLst/>
          </a:prstGeom>
          <a:noFill/>
        </p:spPr>
        <p:txBody>
          <a:bodyPr wrap="square" rtlCol="0" anchor="t">
            <a:spAutoFit/>
          </a:bodyPr>
          <a:lstStyle/>
          <a:p>
            <a:r>
              <a:rPr lang="zh-CN" altLang="en-US" sz="2000"/>
              <a:t>1.不要私接乱接电源。在教室内不要随意私拉乱接电源，装扮教室时，不要使用易燃物品等。</a:t>
            </a:r>
          </a:p>
          <a:p>
            <a:endParaRPr lang="zh-CN" altLang="en-US" sz="2000"/>
          </a:p>
          <a:p>
            <a:r>
              <a:rPr lang="zh-CN" altLang="en-US" sz="2000"/>
              <a:t>2.不要违规使用大功率电器。为了孩子方便，在教室使用电磁炉、微波炉等加热饭菜，使用不当易造成短路、超负荷。</a:t>
            </a:r>
          </a:p>
          <a:p>
            <a:endParaRPr lang="zh-CN" altLang="en-US" sz="2000"/>
          </a:p>
          <a:p>
            <a:r>
              <a:rPr lang="en-US" altLang="zh-CN" sz="2000"/>
              <a:t>3</a:t>
            </a:r>
            <a:r>
              <a:rPr lang="zh-CN" altLang="en-US" sz="2000"/>
              <a:t>.不要携入或私存易燃易爆物品。打火机、杀虫剂等物品不能放在太阳下暴晒。</a:t>
            </a:r>
          </a:p>
          <a:p>
            <a:endParaRPr lang="zh-CN" altLang="en-US" sz="2000"/>
          </a:p>
          <a:p>
            <a:r>
              <a:rPr lang="en-US" altLang="zh-CN" sz="2000"/>
              <a:t>4</a:t>
            </a:r>
            <a:r>
              <a:rPr lang="zh-CN" altLang="en-US" sz="2000"/>
              <a:t>.外出及时关闭电源。出教室时，要记得关灯，及时把充电器、充电宝、电脑等电源拔除，充电器长期蓄热，也很容易引发火灾。</a:t>
            </a:r>
          </a:p>
          <a:p>
            <a:endParaRPr lang="zh-CN" altLang="en-US" sz="2000"/>
          </a:p>
          <a:p>
            <a:r>
              <a:rPr lang="en-US" altLang="zh-CN" sz="2000"/>
              <a:t>5</a:t>
            </a:r>
            <a:r>
              <a:rPr lang="zh-CN" altLang="en-US" sz="2000"/>
              <a:t>.不要锁闭安全通道。</a:t>
            </a:r>
          </a:p>
        </p:txBody>
      </p:sp>
      <p:pic>
        <p:nvPicPr>
          <p:cNvPr id="2097205" name="图片 2" descr="C:/Users/67814/Desktop/ecc4ae7beb27d7d14b257101e167c254.jpegecc4ae7beb27d7d14b257101e167c254"/>
          <p:cNvPicPr>
            <a:picLocks noChangeAspect="1"/>
          </p:cNvPicPr>
          <p:nvPr>
            <p:custDataLst>
              <p:tags r:id="rId1"/>
            </p:custDataLst>
          </p:nvPr>
        </p:nvPicPr>
        <p:blipFill>
          <a:blip r:embed="rId4"/>
          <a:srcRect l="5980" r="5980"/>
          <a:stretch>
            <a:fillRect/>
          </a:stretch>
        </p:blipFill>
        <p:spPr>
          <a:xfrm>
            <a:off x="509270" y="1212850"/>
            <a:ext cx="4762500" cy="3984625"/>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9" name="组合 3"/>
          <p:cNvGrpSpPr/>
          <p:nvPr/>
        </p:nvGrpSpPr>
        <p:grpSpPr>
          <a:xfrm>
            <a:off x="297180" y="184785"/>
            <a:ext cx="6612255" cy="408305"/>
            <a:chOff x="8158" y="2529"/>
            <a:chExt cx="8094" cy="643"/>
          </a:xfrm>
        </p:grpSpPr>
        <p:sp>
          <p:nvSpPr>
            <p:cNvPr id="1049101" name="矩形 4"/>
            <p:cNvSpPr/>
            <p:nvPr/>
          </p:nvSpPr>
          <p:spPr>
            <a:xfrm>
              <a:off x="8956" y="2565"/>
              <a:ext cx="5568"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102" name="文本框 5"/>
            <p:cNvSpPr txBox="1"/>
            <p:nvPr/>
          </p:nvSpPr>
          <p:spPr>
            <a:xfrm>
              <a:off x="9122" y="2529"/>
              <a:ext cx="7130"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4.2.2  </a:t>
              </a:r>
              <a:r>
                <a:rPr lang="zh-CN" altLang="en-US" sz="2000" b="1" dirty="0">
                  <a:solidFill>
                    <a:schemeClr val="bg1"/>
                  </a:solidFill>
                  <a:latin typeface="微软雅黑" panose="020B0503020204020204" charset="-122"/>
                  <a:ea typeface="微软雅黑" panose="020B0503020204020204" charset="-122"/>
                </a:rPr>
                <a:t>组织扑救初起火灾的能力</a:t>
              </a:r>
            </a:p>
          </p:txBody>
        </p:sp>
        <p:sp>
          <p:nvSpPr>
            <p:cNvPr id="1049103" name="矩形 6"/>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49104" name="矩形: 剪去单角 37"/>
          <p:cNvSpPr/>
          <p:nvPr>
            <p:custDataLst>
              <p:tags r:id="rId1"/>
            </p:custDataLst>
          </p:nvPr>
        </p:nvSpPr>
        <p:spPr>
          <a:xfrm flipV="1">
            <a:off x="539750" y="1093470"/>
            <a:ext cx="5215890" cy="4841240"/>
          </a:xfrm>
          <a:prstGeom prst="snip1Rect">
            <a:avLst>
              <a:gd name="adj" fmla="val 17020"/>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49105" name="等腰三角形 91"/>
          <p:cNvSpPr/>
          <p:nvPr>
            <p:custDataLst>
              <p:tags r:id="rId2"/>
            </p:custDataLst>
          </p:nvPr>
        </p:nvSpPr>
        <p:spPr>
          <a:xfrm rot="5400000">
            <a:off x="4908550" y="5087620"/>
            <a:ext cx="843915" cy="850900"/>
          </a:xfrm>
          <a:prstGeom prst="triangle">
            <a:avLst>
              <a:gd name="adj" fmla="val 0"/>
            </a:avLst>
          </a:prstGeom>
          <a:solidFill>
            <a:srgbClr val="8590CA">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49106" name="椭圆 92"/>
          <p:cNvSpPr/>
          <p:nvPr>
            <p:custDataLst>
              <p:tags r:id="rId3"/>
            </p:custDataLst>
          </p:nvPr>
        </p:nvSpPr>
        <p:spPr>
          <a:xfrm>
            <a:off x="327128" y="907299"/>
            <a:ext cx="610449" cy="610449"/>
          </a:xfrm>
          <a:prstGeom prst="ellipse">
            <a:avLst/>
          </a:prstGeom>
          <a:solidFill>
            <a:srgbClr val="8590CA">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95000"/>
          </a:bodyPr>
          <a:lstStyle/>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049107" name="椭圆 93"/>
          <p:cNvSpPr/>
          <p:nvPr>
            <p:custDataLst>
              <p:tags r:id="rId4"/>
            </p:custDataLst>
          </p:nvPr>
        </p:nvSpPr>
        <p:spPr>
          <a:xfrm>
            <a:off x="390500" y="970671"/>
            <a:ext cx="483706" cy="483706"/>
          </a:xfrm>
          <a:prstGeom prst="ellipse">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lstStyle/>
          <a:p>
            <a:pPr algn="ctr"/>
            <a:r>
              <a:rPr lang="en-US" altLang="zh-CN" sz="1600" dirty="0">
                <a:solidFill>
                  <a:srgbClr val="FFFF00"/>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Arial" panose="020B0604020202020204" pitchFamily="34" charset="0"/>
              </a:rPr>
              <a:t>A</a:t>
            </a:r>
          </a:p>
        </p:txBody>
      </p:sp>
      <p:sp>
        <p:nvSpPr>
          <p:cNvPr id="1049108" name="矩形 94"/>
          <p:cNvSpPr/>
          <p:nvPr>
            <p:custDataLst>
              <p:tags r:id="rId5"/>
            </p:custDataLst>
          </p:nvPr>
        </p:nvSpPr>
        <p:spPr>
          <a:xfrm>
            <a:off x="655320" y="1380490"/>
            <a:ext cx="4865370" cy="3710305"/>
          </a:xfrm>
          <a:prstGeom prst="rect">
            <a:avLst/>
          </a:prstGeom>
        </p:spPr>
        <p:txBody>
          <a:bodyPr wrap="square">
            <a:noAutofit/>
          </a:bodyPr>
          <a:lstStyle/>
          <a:p>
            <a:pPr>
              <a:lnSpc>
                <a:spcPct val="160000"/>
              </a:lnSpc>
            </a:pPr>
            <a:r>
              <a:rPr lang="zh-CN" altLang="en-US" sz="2000"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学校应制定灭火和应急疏散预案，预案 内容包括：</a:t>
            </a:r>
          </a:p>
          <a:p>
            <a:pPr>
              <a:lnSpc>
                <a:spcPct val="160000"/>
              </a:lnSpc>
            </a:pPr>
            <a:r>
              <a:rPr lang="zh-CN" altLang="en-US" sz="2000"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a)明确组织机构和任务分工，包括指挥通讯组、灭火行动组、疏散引导组、安全救护组、现场警戒组；</a:t>
            </a:r>
          </a:p>
          <a:p>
            <a:pPr>
              <a:lnSpc>
                <a:spcPct val="160000"/>
              </a:lnSpc>
            </a:pPr>
            <a:r>
              <a:rPr lang="zh-CN" altLang="en-US" sz="2000"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b)报警、接警处置、通讯联络程序和措施；</a:t>
            </a:r>
          </a:p>
          <a:p>
            <a:pPr>
              <a:lnSpc>
                <a:spcPct val="160000"/>
              </a:lnSpc>
            </a:pPr>
            <a:r>
              <a:rPr lang="zh-CN" altLang="en-US" sz="2000"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c)应急疏散的组织程序和措施；</a:t>
            </a:r>
          </a:p>
          <a:p>
            <a:pPr>
              <a:lnSpc>
                <a:spcPct val="160000"/>
              </a:lnSpc>
            </a:pPr>
            <a:r>
              <a:rPr lang="zh-CN" altLang="en-US" sz="2000"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d）扑救初起火灾的程序和措施；</a:t>
            </a:r>
          </a:p>
          <a:p>
            <a:pPr>
              <a:lnSpc>
                <a:spcPct val="160000"/>
              </a:lnSpc>
            </a:pPr>
            <a:r>
              <a:rPr lang="zh-CN" altLang="en-US" sz="2000"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e）安全防护救护的程序和措施。</a:t>
            </a:r>
            <a:endParaRPr lang="zh-CN" altLang="en-US" sz="2000" dirty="0">
              <a:solidFill>
                <a:sysClr val="window" lastClr="FFFFFF"/>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Arial" panose="020B0604020202020204" pitchFamily="34" charset="0"/>
            </a:endParaRPr>
          </a:p>
        </p:txBody>
      </p:sp>
      <p:sp>
        <p:nvSpPr>
          <p:cNvPr id="1049109" name="矩形: 剪去单角 45"/>
          <p:cNvSpPr/>
          <p:nvPr>
            <p:custDataLst>
              <p:tags r:id="rId6"/>
            </p:custDataLst>
          </p:nvPr>
        </p:nvSpPr>
        <p:spPr>
          <a:xfrm flipV="1">
            <a:off x="6492875" y="1093470"/>
            <a:ext cx="5215890" cy="4927600"/>
          </a:xfrm>
          <a:prstGeom prst="snip1Rect">
            <a:avLst>
              <a:gd name="adj" fmla="val 17020"/>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49110" name="等腰三角形 96"/>
          <p:cNvSpPr/>
          <p:nvPr>
            <p:custDataLst>
              <p:tags r:id="rId7"/>
            </p:custDataLst>
          </p:nvPr>
        </p:nvSpPr>
        <p:spPr>
          <a:xfrm rot="5400000">
            <a:off x="10878820" y="5191760"/>
            <a:ext cx="843915" cy="815975"/>
          </a:xfrm>
          <a:prstGeom prst="triangle">
            <a:avLst>
              <a:gd name="adj" fmla="val 0"/>
            </a:avLst>
          </a:prstGeom>
          <a:solidFill>
            <a:srgbClr val="8EAADC">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49111" name="椭圆 97"/>
          <p:cNvSpPr/>
          <p:nvPr>
            <p:custDataLst>
              <p:tags r:id="rId8"/>
            </p:custDataLst>
          </p:nvPr>
        </p:nvSpPr>
        <p:spPr>
          <a:xfrm>
            <a:off x="6238570" y="848008"/>
            <a:ext cx="610449" cy="610449"/>
          </a:xfrm>
          <a:prstGeom prst="ellipse">
            <a:avLst/>
          </a:prstGeom>
          <a:solidFill>
            <a:srgbClr val="8EAADC">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95000"/>
          </a:bodyPr>
          <a:lstStyle/>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049112" name="椭圆 98"/>
          <p:cNvSpPr/>
          <p:nvPr>
            <p:custDataLst>
              <p:tags r:id="rId9"/>
            </p:custDataLst>
          </p:nvPr>
        </p:nvSpPr>
        <p:spPr>
          <a:xfrm>
            <a:off x="6301942" y="925415"/>
            <a:ext cx="483706" cy="483706"/>
          </a:xfrm>
          <a:prstGeom prst="ellipse">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lstStyle/>
          <a:p>
            <a:pPr algn="ctr"/>
            <a:r>
              <a:rPr lang="en-US" altLang="zh-CN" sz="1600" dirty="0">
                <a:solidFill>
                  <a:srgbClr val="FFFF00"/>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Arial" panose="020B0604020202020204" pitchFamily="34" charset="0"/>
              </a:rPr>
              <a:t>B</a:t>
            </a:r>
          </a:p>
        </p:txBody>
      </p:sp>
      <p:sp>
        <p:nvSpPr>
          <p:cNvPr id="1049113" name="矩形 99"/>
          <p:cNvSpPr/>
          <p:nvPr>
            <p:custDataLst>
              <p:tags r:id="rId10"/>
            </p:custDataLst>
          </p:nvPr>
        </p:nvSpPr>
        <p:spPr>
          <a:xfrm>
            <a:off x="6858871" y="1409320"/>
            <a:ext cx="4583715" cy="4799965"/>
          </a:xfrm>
          <a:prstGeom prst="rect">
            <a:avLst/>
          </a:prstGeom>
        </p:spPr>
        <p:txBody>
          <a:bodyPr wrap="square">
            <a:spAutoFit/>
          </a:bodyPr>
          <a:lstStyle/>
          <a:p>
            <a:pPr>
              <a:lnSpc>
                <a:spcPct val="170000"/>
              </a:lnSpc>
            </a:pPr>
            <a:r>
              <a:rPr sz="20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发现火灾应立即呼救</a:t>
            </a:r>
            <a:r>
              <a:rPr lang="zh-CN" sz="20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a:t>
            </a:r>
            <a:r>
              <a:rPr sz="20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拨打“119”报警，</a:t>
            </a:r>
            <a:r>
              <a:rPr lang="zh-CN" sz="20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附近</a:t>
            </a:r>
            <a:r>
              <a:rPr sz="20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教职员工应在1分钟内</a:t>
            </a:r>
            <a:r>
              <a:rPr lang="zh-CN" sz="20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进行</a:t>
            </a:r>
            <a:r>
              <a:rPr sz="20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灭火</a:t>
            </a:r>
            <a:r>
              <a:rPr lang="zh-CN" sz="20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处置</a:t>
            </a:r>
            <a:r>
              <a:rPr sz="20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，采取如下措施</a:t>
            </a:r>
            <a:r>
              <a:rPr lang="zh-CN" sz="20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a:t>
            </a:r>
          </a:p>
          <a:p>
            <a:pPr>
              <a:lnSpc>
                <a:spcPct val="170000"/>
              </a:lnSpc>
            </a:pPr>
            <a:r>
              <a:rPr sz="20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a)教职员工立即摁下</a:t>
            </a:r>
            <a:r>
              <a:rPr lang="zh-CN" sz="20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报警</a:t>
            </a:r>
            <a:r>
              <a:rPr sz="20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按钮或拨电话通知消防控制室</a:t>
            </a:r>
            <a:r>
              <a:rPr lang="zh-CN" sz="20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及微型消防站人员</a:t>
            </a:r>
            <a:r>
              <a:rPr sz="20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a:t>
            </a:r>
          </a:p>
          <a:p>
            <a:pPr>
              <a:lnSpc>
                <a:spcPct val="170000"/>
              </a:lnSpc>
            </a:pPr>
            <a:r>
              <a:rPr sz="20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b)教职员工使用现场</a:t>
            </a:r>
            <a:r>
              <a:rPr lang="zh-CN" sz="20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的</a:t>
            </a:r>
            <a:r>
              <a:rPr sz="20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消火栓、灭火器等设施器材灭火；</a:t>
            </a:r>
          </a:p>
          <a:p>
            <a:pPr>
              <a:lnSpc>
                <a:spcPct val="170000"/>
              </a:lnSpc>
            </a:pPr>
            <a:r>
              <a:rPr sz="20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c)现场人员迅速引导疏散。</a:t>
            </a:r>
          </a:p>
          <a:p>
            <a:pPr>
              <a:lnSpc>
                <a:spcPct val="170000"/>
              </a:lnSpc>
            </a:pPr>
            <a:endParaRPr lang="zh-CN" altLang="en-US" sz="2000" dirty="0">
              <a:solidFill>
                <a:sysClr val="window" lastClr="FFFFFF"/>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Arial" panose="020B0604020202020204" pitchFamily="34"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125" name="矩形: 剪去单角 26"/>
          <p:cNvSpPr/>
          <p:nvPr>
            <p:custDataLst>
              <p:tags r:id="rId1"/>
            </p:custDataLst>
          </p:nvPr>
        </p:nvSpPr>
        <p:spPr>
          <a:xfrm flipV="1">
            <a:off x="949092" y="1183636"/>
            <a:ext cx="5249842" cy="5266150"/>
          </a:xfrm>
          <a:prstGeom prst="snip1Rect">
            <a:avLst>
              <a:gd name="adj" fmla="val 17020"/>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grpSp>
        <p:nvGrpSpPr>
          <p:cNvPr id="293" name="组合 3"/>
          <p:cNvGrpSpPr/>
          <p:nvPr/>
        </p:nvGrpSpPr>
        <p:grpSpPr>
          <a:xfrm>
            <a:off x="297180" y="184785"/>
            <a:ext cx="6612255" cy="408305"/>
            <a:chOff x="8158" y="2529"/>
            <a:chExt cx="8094" cy="643"/>
          </a:xfrm>
        </p:grpSpPr>
        <p:sp>
          <p:nvSpPr>
            <p:cNvPr id="1049126" name="矩形 4"/>
            <p:cNvSpPr/>
            <p:nvPr/>
          </p:nvSpPr>
          <p:spPr>
            <a:xfrm>
              <a:off x="8956" y="2565"/>
              <a:ext cx="5568"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127" name="文本框 5"/>
            <p:cNvSpPr txBox="1"/>
            <p:nvPr/>
          </p:nvSpPr>
          <p:spPr>
            <a:xfrm>
              <a:off x="9122" y="2529"/>
              <a:ext cx="7130"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4.2.2  </a:t>
              </a:r>
              <a:r>
                <a:rPr lang="zh-CN" altLang="en-US" sz="2000" b="1" dirty="0">
                  <a:solidFill>
                    <a:schemeClr val="bg1"/>
                  </a:solidFill>
                  <a:latin typeface="微软雅黑" panose="020B0503020204020204" charset="-122"/>
                  <a:ea typeface="微软雅黑" panose="020B0503020204020204" charset="-122"/>
                </a:rPr>
                <a:t>组织扑救初起火灾的能力</a:t>
              </a:r>
            </a:p>
          </p:txBody>
        </p:sp>
        <p:sp>
          <p:nvSpPr>
            <p:cNvPr id="1049128" name="矩形 6"/>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49129" name="等腰三角形 27"/>
          <p:cNvSpPr/>
          <p:nvPr>
            <p:custDataLst>
              <p:tags r:id="rId2"/>
            </p:custDataLst>
          </p:nvPr>
        </p:nvSpPr>
        <p:spPr>
          <a:xfrm rot="5400000">
            <a:off x="5299006" y="5492819"/>
            <a:ext cx="932090" cy="981844"/>
          </a:xfrm>
          <a:prstGeom prst="triangle">
            <a:avLst>
              <a:gd name="adj" fmla="val 0"/>
            </a:avLst>
          </a:prstGeom>
          <a:solidFill>
            <a:srgbClr val="8590CA">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49130" name="椭圆 24"/>
          <p:cNvSpPr/>
          <p:nvPr>
            <p:custDataLst>
              <p:tags r:id="rId3"/>
            </p:custDataLst>
          </p:nvPr>
        </p:nvSpPr>
        <p:spPr>
          <a:xfrm>
            <a:off x="712104" y="908524"/>
            <a:ext cx="551595" cy="551595"/>
          </a:xfrm>
          <a:prstGeom prst="ellipse">
            <a:avLst/>
          </a:prstGeom>
          <a:solidFill>
            <a:srgbClr val="8590CA">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92500" lnSpcReduction="20000"/>
          </a:bodyPr>
          <a:lstStyle/>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049131" name="椭圆 25"/>
          <p:cNvSpPr/>
          <p:nvPr>
            <p:custDataLst>
              <p:tags r:id="rId4"/>
            </p:custDataLst>
          </p:nvPr>
        </p:nvSpPr>
        <p:spPr>
          <a:xfrm>
            <a:off x="769366" y="965786"/>
            <a:ext cx="437070" cy="437070"/>
          </a:xfrm>
          <a:prstGeom prst="ellipse">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lstStyle/>
          <a:p>
            <a:pPr algn="ctr"/>
            <a:r>
              <a:rPr lang="en-US" altLang="zh-CN" sz="1600" b="1" dirty="0">
                <a:solidFill>
                  <a:sysClr val="window" lastClr="FFFFFF"/>
                </a:solidFill>
                <a:latin typeface="Arial" panose="020B0604020202020204" pitchFamily="34" charset="0"/>
                <a:ea typeface="微软雅黑" panose="020B0503020204020204" charset="-122"/>
                <a:sym typeface="Arial" panose="020B0604020202020204" pitchFamily="34" charset="0"/>
              </a:rPr>
              <a:t>C</a:t>
            </a:r>
          </a:p>
        </p:txBody>
      </p:sp>
      <p:sp>
        <p:nvSpPr>
          <p:cNvPr id="1049132" name="矩形 28"/>
          <p:cNvSpPr/>
          <p:nvPr>
            <p:custDataLst>
              <p:tags r:id="rId5"/>
            </p:custDataLst>
          </p:nvPr>
        </p:nvSpPr>
        <p:spPr>
          <a:xfrm>
            <a:off x="1111186" y="1620706"/>
            <a:ext cx="4770190" cy="4259418"/>
          </a:xfrm>
          <a:prstGeom prst="rect">
            <a:avLst/>
          </a:prstGeom>
        </p:spPr>
        <p:txBody>
          <a:bodyPr wrap="square" anchor="ctr">
            <a:noAutofit/>
          </a:bodyPr>
          <a:lstStyle/>
          <a:p>
            <a:pPr>
              <a:lnSpc>
                <a:spcPct val="120000"/>
              </a:lnSpc>
            </a:pPr>
            <a:r>
              <a:rPr lang="zh-CN" altLang="en-US" sz="2000" b="1" spc="150" dirty="0">
                <a:solidFill>
                  <a:schemeClr val="tx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Arial" panose="020B0604020202020204" pitchFamily="34" charset="0"/>
              </a:rPr>
              <a:t>按规定</a:t>
            </a:r>
            <a:r>
              <a:rPr lang="zh-CN" altLang="zh-CN" sz="2000" b="1" spc="150" dirty="0">
                <a:solidFill>
                  <a:schemeClr val="tx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Arial" panose="020B0604020202020204" pitchFamily="34" charset="0"/>
              </a:rPr>
              <a:t>配</a:t>
            </a:r>
            <a:r>
              <a:rPr lang="zh-CN" altLang="en-US" sz="2000" b="1" spc="150" dirty="0">
                <a:solidFill>
                  <a:schemeClr val="tx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Arial" panose="020B0604020202020204" pitchFamily="34" charset="0"/>
              </a:rPr>
              <a:t>置消防设施，充分发挥</a:t>
            </a:r>
            <a:r>
              <a:rPr lang="zh-CN" altLang="zh-CN" sz="2000" b="1" spc="150" dirty="0">
                <a:solidFill>
                  <a:schemeClr val="tx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Arial" panose="020B0604020202020204" pitchFamily="34" charset="0"/>
              </a:rPr>
              <a:t>其</a:t>
            </a:r>
            <a:r>
              <a:rPr lang="zh-CN" altLang="en-US" sz="2000" b="1" spc="150" dirty="0">
                <a:solidFill>
                  <a:schemeClr val="tx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Arial" panose="020B0604020202020204" pitchFamily="34" charset="0"/>
              </a:rPr>
              <a:t>作用：</a:t>
            </a:r>
          </a:p>
          <a:p>
            <a:pPr marL="342900" indent="-342900">
              <a:lnSpc>
                <a:spcPct val="120000"/>
              </a:lnSpc>
              <a:buFont typeface="Wingdings" panose="05000000000000000000" pitchFamily="2" charset="2"/>
              <a:buChar char="l"/>
            </a:pPr>
            <a:r>
              <a:rPr lang="zh-CN" altLang="en-US" sz="2000" b="0" spc="150" dirty="0">
                <a:solidFill>
                  <a:schemeClr val="tx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Arial" panose="020B0604020202020204" pitchFamily="34" charset="0"/>
              </a:rPr>
              <a:t>加强消防设施日常维护保养，自动消防设施由专门人员操作，确保完好有效；</a:t>
            </a:r>
          </a:p>
          <a:p>
            <a:pPr marL="342900" indent="-342900">
              <a:lnSpc>
                <a:spcPct val="120000"/>
              </a:lnSpc>
              <a:buFont typeface="Wingdings" panose="05000000000000000000" pitchFamily="2" charset="2"/>
              <a:buChar char="l"/>
            </a:pPr>
            <a:r>
              <a:rPr lang="zh-CN" altLang="en-US" sz="2000" b="0" spc="150" dirty="0">
                <a:solidFill>
                  <a:schemeClr val="tx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Arial" panose="020B0604020202020204" pitchFamily="34" charset="0"/>
              </a:rPr>
              <a:t>设有消防控制室的，消控室必须每日24小时专人值班，每班不少于2 人，值班人员和操作人员应取得消防特有工种职业资格证书，持证上岗；</a:t>
            </a:r>
          </a:p>
          <a:p>
            <a:pPr marL="342900" indent="-342900">
              <a:lnSpc>
                <a:spcPct val="120000"/>
              </a:lnSpc>
              <a:buFont typeface="Wingdings" panose="05000000000000000000" pitchFamily="2" charset="2"/>
              <a:buChar char="l"/>
            </a:pPr>
            <a:r>
              <a:rPr lang="zh-CN" altLang="en-US" sz="2000" b="0" spc="150" dirty="0">
                <a:solidFill>
                  <a:schemeClr val="tx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Arial" panose="020B0604020202020204" pitchFamily="34" charset="0"/>
              </a:rPr>
              <a:t>消防控制室在确认火灾后，应立即将火灾报警联动控制开关转入自动状态（处于自动状态的除外）。</a:t>
            </a:r>
          </a:p>
        </p:txBody>
      </p:sp>
      <p:grpSp>
        <p:nvGrpSpPr>
          <p:cNvPr id="294" name="组合 9"/>
          <p:cNvGrpSpPr/>
          <p:nvPr>
            <p:custDataLst>
              <p:tags r:id="rId6"/>
            </p:custDataLst>
          </p:nvPr>
        </p:nvGrpSpPr>
        <p:grpSpPr>
          <a:xfrm>
            <a:off x="6648178" y="1193161"/>
            <a:ext cx="5041701" cy="5222874"/>
            <a:chOff x="6449060" y="965835"/>
            <a:chExt cx="4712970" cy="3851010"/>
          </a:xfrm>
        </p:grpSpPr>
        <p:sp>
          <p:nvSpPr>
            <p:cNvPr id="1049135" name="矩形: 剪去单角 34"/>
            <p:cNvSpPr/>
            <p:nvPr>
              <p:custDataLst>
                <p:tags r:id="rId9"/>
              </p:custDataLst>
            </p:nvPr>
          </p:nvSpPr>
          <p:spPr>
            <a:xfrm flipV="1">
              <a:off x="6449060" y="965835"/>
              <a:ext cx="4712970" cy="3850640"/>
            </a:xfrm>
            <a:prstGeom prst="snip1Rect">
              <a:avLst>
                <a:gd name="adj" fmla="val 16029"/>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49136" name="等腰三角形 35"/>
            <p:cNvSpPr/>
            <p:nvPr>
              <p:custDataLst>
                <p:tags r:id="rId10"/>
              </p:custDataLst>
            </p:nvPr>
          </p:nvSpPr>
          <p:spPr>
            <a:xfrm rot="5400000">
              <a:off x="10495428" y="4150651"/>
              <a:ext cx="574959" cy="757429"/>
            </a:xfrm>
            <a:prstGeom prst="triangle">
              <a:avLst>
                <a:gd name="adj" fmla="val 0"/>
              </a:avLst>
            </a:prstGeom>
            <a:solidFill>
              <a:srgbClr val="8EAADC">
                <a:lumMod val="20000"/>
                <a:lumOff val="8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49137" name="矩形 36"/>
            <p:cNvSpPr/>
            <p:nvPr>
              <p:custDataLst>
                <p:tags r:id="rId11"/>
              </p:custDataLst>
            </p:nvPr>
          </p:nvSpPr>
          <p:spPr>
            <a:xfrm>
              <a:off x="6599816" y="1120497"/>
              <a:ext cx="4370943" cy="3611581"/>
            </a:xfrm>
            <a:prstGeom prst="rect">
              <a:avLst/>
            </a:prstGeom>
          </p:spPr>
          <p:txBody>
            <a:bodyPr wrap="square">
              <a:normAutofit/>
            </a:bodyPr>
            <a:lstStyle/>
            <a:p>
              <a:pPr marL="0" indent="0">
                <a:lnSpc>
                  <a:spcPct val="120000"/>
                </a:lnSpc>
                <a:buNone/>
              </a:pPr>
              <a:r>
                <a:rPr lang="zh-CN" altLang="en-US" sz="2000" b="1" dirty="0">
                  <a:solidFill>
                    <a:schemeClr val="tx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Arial" panose="020B0604020202020204" pitchFamily="34" charset="0"/>
                </a:rPr>
                <a:t>学校要建立微型消防站</a:t>
              </a:r>
              <a:r>
                <a:rPr lang="en-US" altLang="zh-CN" sz="2000" b="1" dirty="0">
                  <a:solidFill>
                    <a:schemeClr val="tx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Arial" panose="020B0604020202020204" pitchFamily="34" charset="0"/>
                </a:rPr>
                <a:t>24</a:t>
              </a:r>
              <a:r>
                <a:rPr lang="zh-CN" altLang="en-US" sz="2000" b="1" dirty="0">
                  <a:solidFill>
                    <a:schemeClr val="tx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Arial" panose="020B0604020202020204" pitchFamily="34" charset="0"/>
                </a:rPr>
                <a:t>小时值勤：</a:t>
              </a:r>
              <a:endParaRPr lang="en-US" altLang="zh-CN" sz="2000" b="1" dirty="0">
                <a:solidFill>
                  <a:schemeClr val="tx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Arial" panose="020B0604020202020204" pitchFamily="34" charset="0"/>
              </a:endParaRPr>
            </a:p>
            <a:p>
              <a:pPr marL="342900" indent="-342900">
                <a:lnSpc>
                  <a:spcPct val="120000"/>
                </a:lnSpc>
                <a:buFont typeface="Wingdings" panose="05000000000000000000" pitchFamily="2" charset="2"/>
                <a:buChar char="l"/>
              </a:pPr>
              <a:r>
                <a:rPr lang="zh-CN" altLang="en-US" sz="2000" dirty="0">
                  <a:solidFill>
                    <a:schemeClr val="tx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(一)人员配备：配备不少于6人。站长应由消防安全管理人兼任，队员负责巡查和初起火灾扑救。要岗前培训；扑救火灾技能、巡查基本知识。</a:t>
              </a:r>
              <a:endParaRPr lang="zh-CN" altLang="en-US" sz="2000" dirty="0">
                <a:solidFill>
                  <a:schemeClr val="tx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a:p>
              <a:pPr marL="342900" indent="-342900">
                <a:lnSpc>
                  <a:spcPct val="120000"/>
                </a:lnSpc>
                <a:buFont typeface="Wingdings" panose="05000000000000000000" pitchFamily="2" charset="2"/>
                <a:buChar char="l"/>
              </a:pPr>
              <a:r>
                <a:rPr lang="zh-CN" altLang="en-US" sz="2000" dirty="0">
                  <a:solidFill>
                    <a:schemeClr val="tx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二)站房器材。应设置人员值守、器材存放用房；配备灭火器、水枪、水带等灭火器材；配置电话、对讲机；头盔、灭火服、防护靴、破拆工具等。微型消防站应在建筑物内部和避难层设置消防器材存放点，可根据需要在建筑之间分区域设置消防器材存放点。</a:t>
              </a:r>
              <a:endParaRPr lang="zh-CN" altLang="en-US" sz="2000" dirty="0">
                <a:solidFill>
                  <a:schemeClr val="bg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a:p>
              <a:pPr marL="342900" indent="-342900">
                <a:lnSpc>
                  <a:spcPct val="120000"/>
                </a:lnSpc>
                <a:buFont typeface="Wingdings" panose="05000000000000000000" pitchFamily="2" charset="2"/>
                <a:buChar char="l"/>
              </a:pPr>
              <a:endParaRPr lang="zh-CN" altLang="en-US" sz="2000" dirty="0">
                <a:solidFill>
                  <a:schemeClr val="bg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Arial" panose="020B0604020202020204" pitchFamily="34" charset="0"/>
              </a:endParaRPr>
            </a:p>
          </p:txBody>
        </p:sp>
      </p:grpSp>
      <p:sp>
        <p:nvSpPr>
          <p:cNvPr id="1049133" name="椭圆 7"/>
          <p:cNvSpPr/>
          <p:nvPr>
            <p:custDataLst>
              <p:tags r:id="rId7"/>
            </p:custDataLst>
          </p:nvPr>
        </p:nvSpPr>
        <p:spPr>
          <a:xfrm>
            <a:off x="6313012" y="907839"/>
            <a:ext cx="551595" cy="551595"/>
          </a:xfrm>
          <a:prstGeom prst="ellipse">
            <a:avLst/>
          </a:prstGeom>
          <a:solidFill>
            <a:srgbClr val="8EAADC">
              <a:lumMod val="20000"/>
              <a:lumOff val="80000"/>
            </a:srgbClr>
          </a:solidFill>
          <a:ln w="31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92500" lnSpcReduction="20000"/>
          </a:bodyPr>
          <a:lstStyle/>
          <a:p>
            <a:pPr algn="ctr">
              <a:lnSpc>
                <a:spcPct val="130000"/>
              </a:lnSpc>
            </a:pPr>
            <a:endParaRPr lang="zh-CN" altLang="en-US"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049134" name="椭圆 8"/>
          <p:cNvSpPr/>
          <p:nvPr>
            <p:custDataLst>
              <p:tags r:id="rId8"/>
            </p:custDataLst>
          </p:nvPr>
        </p:nvSpPr>
        <p:spPr>
          <a:xfrm>
            <a:off x="6372514" y="965786"/>
            <a:ext cx="437070" cy="437070"/>
          </a:xfrm>
          <a:prstGeom prst="ellipse">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lstStyle/>
          <a:p>
            <a:pPr algn="ctr"/>
            <a:r>
              <a:rPr lang="en-US" altLang="zh-CN" sz="1600" b="1" dirty="0">
                <a:solidFill>
                  <a:sysClr val="window" lastClr="FFFFFF"/>
                </a:solidFill>
                <a:latin typeface="Arial" panose="020B0604020202020204" pitchFamily="34" charset="0"/>
                <a:ea typeface="微软雅黑" panose="020B0503020204020204" charset="-122"/>
                <a:sym typeface="Arial" panose="020B0604020202020204" pitchFamily="34" charset="0"/>
              </a:rPr>
              <a:t>F</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293"/>
                                        </p:tgtEl>
                                        <p:attrNameLst>
                                          <p:attrName>style.visibility</p:attrName>
                                        </p:attrNameLst>
                                      </p:cBhvr>
                                      <p:to>
                                        <p:strVal val="visible"/>
                                      </p:to>
                                    </p:set>
                                    <p:anim calcmode="lin" valueType="num">
                                      <p:cBhvr>
                                        <p:cTn id="7" dur="1000" fill="hold"/>
                                        <p:tgtEl>
                                          <p:spTgt spid="293"/>
                                        </p:tgtEl>
                                        <p:attrNameLst>
                                          <p:attrName>ppt_x</p:attrName>
                                        </p:attrNameLst>
                                      </p:cBhvr>
                                      <p:tavLst>
                                        <p:tav tm="0">
                                          <p:val>
                                            <p:strVal val="#ppt_x-.2"/>
                                          </p:val>
                                        </p:tav>
                                        <p:tav tm="100000">
                                          <p:val>
                                            <p:strVal val="#ppt_x"/>
                                          </p:val>
                                        </p:tav>
                                      </p:tavLst>
                                    </p:anim>
                                    <p:anim calcmode="lin" valueType="num">
                                      <p:cBhvr>
                                        <p:cTn id="8" dur="1000" fill="hold"/>
                                        <p:tgtEl>
                                          <p:spTgt spid="293"/>
                                        </p:tgtEl>
                                        <p:attrNameLst>
                                          <p:attrName>ppt_y</p:attrName>
                                        </p:attrNameLst>
                                      </p:cBhvr>
                                      <p:tavLst>
                                        <p:tav tm="0">
                                          <p:val>
                                            <p:strVal val="#ppt_y"/>
                                          </p:val>
                                        </p:tav>
                                        <p:tav tm="100000">
                                          <p:val>
                                            <p:strVal val="#ppt_y"/>
                                          </p:val>
                                        </p:tav>
                                      </p:tavLst>
                                    </p:anim>
                                    <p:animEffect transition="in" filter="wipe(right)" prLst="gradientSize: 0.1">
                                      <p:cBhvr>
                                        <p:cTn id="9" dur="1000"/>
                                        <p:tgtEl>
                                          <p:spTgt spid="2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140" name="标题 1"/>
          <p:cNvSpPr>
            <a:spLocks noGrp="1"/>
          </p:cNvSpPr>
          <p:nvPr>
            <p:ph type="title"/>
          </p:nvPr>
        </p:nvSpPr>
        <p:spPr>
          <a:xfrm>
            <a:off x="5922064" y="198755"/>
            <a:ext cx="2245963" cy="408305"/>
          </a:xfrm>
        </p:spPr>
        <p:txBody>
          <a:bodyPr>
            <a:normAutofit fontScale="90000"/>
          </a:bodyPr>
          <a:lstStyle/>
          <a:p>
            <a:r>
              <a:rPr lang="zh-CN" altLang="en-US" sz="2400" dirty="0">
                <a:latin typeface="阿里巴巴普惠体 B" panose="00020600040101010101" pitchFamily="18" charset="-122"/>
                <a:ea typeface="阿里巴巴普惠体 B" panose="00020600040101010101" pitchFamily="18" charset="-122"/>
                <a:cs typeface="阿里巴巴普惠体 B" panose="00020600040101010101" pitchFamily="18" charset="-122"/>
              </a:rPr>
              <a:t>反面案例视频</a:t>
            </a:r>
          </a:p>
        </p:txBody>
      </p:sp>
      <p:grpSp>
        <p:nvGrpSpPr>
          <p:cNvPr id="298" name="组合 4"/>
          <p:cNvGrpSpPr/>
          <p:nvPr/>
        </p:nvGrpSpPr>
        <p:grpSpPr>
          <a:xfrm>
            <a:off x="297180" y="184785"/>
            <a:ext cx="6612255" cy="408305"/>
            <a:chOff x="8158" y="2529"/>
            <a:chExt cx="8094" cy="643"/>
          </a:xfrm>
        </p:grpSpPr>
        <p:sp>
          <p:nvSpPr>
            <p:cNvPr id="1049141" name="矩形 5"/>
            <p:cNvSpPr/>
            <p:nvPr/>
          </p:nvSpPr>
          <p:spPr>
            <a:xfrm>
              <a:off x="8956" y="2565"/>
              <a:ext cx="5568"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142" name="文本框 6"/>
            <p:cNvSpPr txBox="1"/>
            <p:nvPr/>
          </p:nvSpPr>
          <p:spPr>
            <a:xfrm>
              <a:off x="9122" y="2529"/>
              <a:ext cx="7130"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4.2.2  </a:t>
              </a:r>
              <a:r>
                <a:rPr lang="zh-CN" altLang="en-US" sz="2000" b="1" dirty="0">
                  <a:solidFill>
                    <a:schemeClr val="bg1"/>
                  </a:solidFill>
                  <a:latin typeface="微软雅黑" panose="020B0503020204020204" charset="-122"/>
                  <a:ea typeface="微软雅黑" panose="020B0503020204020204" charset="-122"/>
                </a:rPr>
                <a:t>组织扑救初起火灾的能力</a:t>
              </a:r>
            </a:p>
          </p:txBody>
        </p:sp>
        <p:sp>
          <p:nvSpPr>
            <p:cNvPr id="1049143" name="矩形 7"/>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097206" name="灭火用嘴吹？！">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797143" y="762549"/>
            <a:ext cx="10507851" cy="591066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298"/>
                                        </p:tgtEl>
                                        <p:attrNameLst>
                                          <p:attrName>style.visibility</p:attrName>
                                        </p:attrNameLst>
                                      </p:cBhvr>
                                      <p:to>
                                        <p:strVal val="visible"/>
                                      </p:to>
                                    </p:set>
                                    <p:anim calcmode="lin" valueType="num">
                                      <p:cBhvr>
                                        <p:cTn id="7" dur="1000" fill="hold"/>
                                        <p:tgtEl>
                                          <p:spTgt spid="298"/>
                                        </p:tgtEl>
                                        <p:attrNameLst>
                                          <p:attrName>ppt_x</p:attrName>
                                        </p:attrNameLst>
                                      </p:cBhvr>
                                      <p:tavLst>
                                        <p:tav tm="0">
                                          <p:val>
                                            <p:strVal val="#ppt_x-.2"/>
                                          </p:val>
                                        </p:tav>
                                        <p:tav tm="100000">
                                          <p:val>
                                            <p:strVal val="#ppt_x"/>
                                          </p:val>
                                        </p:tav>
                                      </p:tavLst>
                                    </p:anim>
                                    <p:anim calcmode="lin" valueType="num">
                                      <p:cBhvr>
                                        <p:cTn id="8" dur="1000" fill="hold"/>
                                        <p:tgtEl>
                                          <p:spTgt spid="298"/>
                                        </p:tgtEl>
                                        <p:attrNameLst>
                                          <p:attrName>ppt_y</p:attrName>
                                        </p:attrNameLst>
                                      </p:cBhvr>
                                      <p:tavLst>
                                        <p:tav tm="0">
                                          <p:val>
                                            <p:strVal val="#ppt_y"/>
                                          </p:val>
                                        </p:tav>
                                        <p:tav tm="100000">
                                          <p:val>
                                            <p:strVal val="#ppt_y"/>
                                          </p:val>
                                        </p:tav>
                                      </p:tavLst>
                                    </p:anim>
                                    <p:animEffect transition="in" filter="wipe(right)" prLst="gradientSize: 0.1">
                                      <p:cBhvr>
                                        <p:cTn id="9" dur="1000"/>
                                        <p:tgtEl>
                                          <p:spTgt spid="298"/>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mediacall" presetSubtype="0" fill="hold" nodeType="clickEffect">
                                  <p:stCondLst>
                                    <p:cond delay="0"/>
                                  </p:stCondLst>
                                  <p:childTnLst>
                                    <p:cmd type="call" cmd="playFrom(0.0)">
                                      <p:cBhvr>
                                        <p:cTn id="13" dur="75290" fill="hold"/>
                                        <p:tgtEl>
                                          <p:spTgt spid="209720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4" restart="whenNotActive" fill="hold" evtFilter="cancelBubble" nodeType="interactiveSeq">
                <p:stCondLst>
                  <p:cond evt="onClick" delay="0">
                    <p:tgtEl>
                      <p:spTgt spid="2097206"/>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2097206"/>
                                        </p:tgtEl>
                                      </p:cBhvr>
                                    </p:cmd>
                                  </p:childTnLst>
                                </p:cTn>
                              </p:par>
                            </p:childTnLst>
                          </p:cTn>
                        </p:par>
                      </p:childTnLst>
                    </p:cTn>
                  </p:par>
                </p:childTnLst>
              </p:cTn>
              <p:nextCondLst>
                <p:cond evt="onClick" delay="0">
                  <p:tgtEl>
                    <p:spTgt spid="2097206"/>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0" name="组合 3"/>
          <p:cNvGrpSpPr/>
          <p:nvPr/>
        </p:nvGrpSpPr>
        <p:grpSpPr>
          <a:xfrm>
            <a:off x="297180" y="184785"/>
            <a:ext cx="6612255" cy="408305"/>
            <a:chOff x="8158" y="2529"/>
            <a:chExt cx="8094" cy="643"/>
          </a:xfrm>
        </p:grpSpPr>
        <p:sp>
          <p:nvSpPr>
            <p:cNvPr id="1049144" name="矩形 4"/>
            <p:cNvSpPr/>
            <p:nvPr/>
          </p:nvSpPr>
          <p:spPr>
            <a:xfrm>
              <a:off x="8956" y="2565"/>
              <a:ext cx="5568"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145" name="文本框 5"/>
            <p:cNvSpPr txBox="1"/>
            <p:nvPr/>
          </p:nvSpPr>
          <p:spPr>
            <a:xfrm>
              <a:off x="9122" y="2529"/>
              <a:ext cx="7130"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4.2.3   </a:t>
              </a:r>
              <a:r>
                <a:rPr lang="zh-CN" altLang="en-US" sz="2000" b="1" dirty="0">
                  <a:solidFill>
                    <a:schemeClr val="bg1"/>
                  </a:solidFill>
                  <a:latin typeface="微软雅黑" panose="020B0503020204020204" charset="-122"/>
                  <a:ea typeface="微软雅黑" panose="020B0503020204020204" charset="-122"/>
                </a:rPr>
                <a:t>组织人员疏散逃生的能力</a:t>
              </a:r>
            </a:p>
          </p:txBody>
        </p:sp>
        <p:sp>
          <p:nvSpPr>
            <p:cNvPr id="1049146" name="矩形 6"/>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49147" name="菱形 10"/>
          <p:cNvSpPr/>
          <p:nvPr>
            <p:custDataLst>
              <p:tags r:id="rId1"/>
            </p:custDataLst>
          </p:nvPr>
        </p:nvSpPr>
        <p:spPr>
          <a:xfrm rot="16200000">
            <a:off x="4424315" y="1986918"/>
            <a:ext cx="757380" cy="1380401"/>
          </a:xfrm>
          <a:prstGeom prst="diamond">
            <a:avLst/>
          </a:prstGeom>
          <a:solidFill>
            <a:srgbClr val="1F74AD">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049148" name="平行四边形 14"/>
          <p:cNvSpPr/>
          <p:nvPr>
            <p:custDataLst>
              <p:tags r:id="rId2"/>
            </p:custDataLst>
          </p:nvPr>
        </p:nvSpPr>
        <p:spPr>
          <a:xfrm rot="16200000">
            <a:off x="4145466" y="2643374"/>
            <a:ext cx="624877" cy="690201"/>
          </a:xfrm>
          <a:prstGeom prst="parallelogram">
            <a:avLst>
              <a:gd name="adj" fmla="val 60623"/>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049149" name="平行四边形 15"/>
          <p:cNvSpPr/>
          <p:nvPr>
            <p:custDataLst>
              <p:tags r:id="rId3"/>
            </p:custDataLst>
          </p:nvPr>
        </p:nvSpPr>
        <p:spPr>
          <a:xfrm rot="16200000" flipV="1">
            <a:off x="4835667" y="2643374"/>
            <a:ext cx="624877" cy="690201"/>
          </a:xfrm>
          <a:prstGeom prst="parallelogram">
            <a:avLst>
              <a:gd name="adj" fmla="val 60623"/>
            </a:avLst>
          </a:prstGeom>
          <a:solidFill>
            <a:srgbClr val="1F74AD">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049150" name="菱形 16"/>
          <p:cNvSpPr/>
          <p:nvPr>
            <p:custDataLst>
              <p:tags r:id="rId4"/>
            </p:custDataLst>
          </p:nvPr>
        </p:nvSpPr>
        <p:spPr>
          <a:xfrm rot="16200000">
            <a:off x="5267637" y="1385401"/>
            <a:ext cx="757380" cy="1380401"/>
          </a:xfrm>
          <a:prstGeom prst="diamond">
            <a:avLst/>
          </a:prstGeom>
          <a:solidFill>
            <a:srgbClr val="3498DB">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049151" name="平行四边形 17"/>
          <p:cNvSpPr/>
          <p:nvPr>
            <p:custDataLst>
              <p:tags r:id="rId5"/>
            </p:custDataLst>
          </p:nvPr>
        </p:nvSpPr>
        <p:spPr>
          <a:xfrm rot="16200000">
            <a:off x="4988788" y="2041857"/>
            <a:ext cx="624877" cy="690201"/>
          </a:xfrm>
          <a:prstGeom prst="parallelogram">
            <a:avLst>
              <a:gd name="adj" fmla="val 60623"/>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049152" name="平行四边形 18"/>
          <p:cNvSpPr/>
          <p:nvPr>
            <p:custDataLst>
              <p:tags r:id="rId6"/>
            </p:custDataLst>
          </p:nvPr>
        </p:nvSpPr>
        <p:spPr>
          <a:xfrm rot="16200000" flipV="1">
            <a:off x="5678989" y="2041857"/>
            <a:ext cx="624877" cy="690201"/>
          </a:xfrm>
          <a:prstGeom prst="parallelogram">
            <a:avLst>
              <a:gd name="adj" fmla="val 60623"/>
            </a:avLst>
          </a:prstGeom>
          <a:solidFill>
            <a:srgbClr val="3498D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049153" name="菱形 19"/>
          <p:cNvSpPr/>
          <p:nvPr>
            <p:custDataLst>
              <p:tags r:id="rId7"/>
            </p:custDataLst>
          </p:nvPr>
        </p:nvSpPr>
        <p:spPr>
          <a:xfrm rot="16200000">
            <a:off x="6249674" y="3208110"/>
            <a:ext cx="757380" cy="1380401"/>
          </a:xfrm>
          <a:prstGeom prst="diamond">
            <a:avLst/>
          </a:prstGeom>
          <a:solidFill>
            <a:srgbClr val="9BBB59">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049154" name="平行四边形 20"/>
          <p:cNvSpPr/>
          <p:nvPr>
            <p:custDataLst>
              <p:tags r:id="rId8"/>
            </p:custDataLst>
          </p:nvPr>
        </p:nvSpPr>
        <p:spPr>
          <a:xfrm rot="16200000">
            <a:off x="5970825" y="3864566"/>
            <a:ext cx="624877" cy="690201"/>
          </a:xfrm>
          <a:prstGeom prst="parallelogram">
            <a:avLst>
              <a:gd name="adj" fmla="val 60623"/>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049155" name="平行四边形 21"/>
          <p:cNvSpPr/>
          <p:nvPr>
            <p:custDataLst>
              <p:tags r:id="rId9"/>
            </p:custDataLst>
          </p:nvPr>
        </p:nvSpPr>
        <p:spPr>
          <a:xfrm rot="16200000" flipV="1">
            <a:off x="6661026" y="3864566"/>
            <a:ext cx="624877" cy="690201"/>
          </a:xfrm>
          <a:prstGeom prst="parallelogram">
            <a:avLst>
              <a:gd name="adj" fmla="val 60623"/>
            </a:avLst>
          </a:prstGeom>
          <a:solidFill>
            <a:srgbClr val="9BBB59">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cxnSp>
        <p:nvCxnSpPr>
          <p:cNvPr id="3145749" name="肘形连接符 28"/>
          <p:cNvCxnSpPr/>
          <p:nvPr>
            <p:custDataLst>
              <p:tags r:id="rId10"/>
            </p:custDataLst>
          </p:nvPr>
        </p:nvCxnSpPr>
        <p:spPr>
          <a:xfrm flipV="1">
            <a:off x="5648960" y="592455"/>
            <a:ext cx="2997200" cy="1036320"/>
          </a:xfrm>
          <a:prstGeom prst="bentConnector3">
            <a:avLst>
              <a:gd name="adj1" fmla="val 50021"/>
            </a:avLst>
          </a:prstGeom>
          <a:ln w="19050">
            <a:solidFill>
              <a:srgbClr val="3498DB"/>
            </a:solidFill>
            <a:headEnd type="oval"/>
            <a:tailEnd type="oval"/>
          </a:ln>
        </p:spPr>
        <p:style>
          <a:lnRef idx="1">
            <a:srgbClr val="1F74AD"/>
          </a:lnRef>
          <a:fillRef idx="0">
            <a:srgbClr val="1F74AD"/>
          </a:fillRef>
          <a:effectRef idx="0">
            <a:srgbClr val="1F74AD"/>
          </a:effectRef>
          <a:fontRef idx="minor">
            <a:srgbClr val="000000"/>
          </a:fontRef>
        </p:style>
      </p:cxnSp>
      <p:cxnSp>
        <p:nvCxnSpPr>
          <p:cNvPr id="3145750" name="肘形连接符 29"/>
          <p:cNvCxnSpPr>
            <a:endCxn id="1049162" idx="3"/>
          </p:cNvCxnSpPr>
          <p:nvPr>
            <p:custDataLst>
              <p:tags r:id="rId11"/>
            </p:custDataLst>
          </p:nvPr>
        </p:nvCxnSpPr>
        <p:spPr>
          <a:xfrm rot="10800000" flipV="1">
            <a:off x="3259455" y="4580255"/>
            <a:ext cx="3364230" cy="626110"/>
          </a:xfrm>
          <a:prstGeom prst="bentConnector3">
            <a:avLst>
              <a:gd name="adj1" fmla="val 50000"/>
            </a:avLst>
          </a:prstGeom>
          <a:ln w="19050">
            <a:solidFill>
              <a:srgbClr val="9BBB59"/>
            </a:solidFill>
            <a:headEnd type="oval"/>
            <a:tailEnd type="oval"/>
          </a:ln>
        </p:spPr>
        <p:style>
          <a:lnRef idx="1">
            <a:srgbClr val="1F74AD"/>
          </a:lnRef>
          <a:fillRef idx="0">
            <a:srgbClr val="1F74AD"/>
          </a:fillRef>
          <a:effectRef idx="0">
            <a:srgbClr val="1F74AD"/>
          </a:effectRef>
          <a:fontRef idx="minor">
            <a:srgbClr val="000000"/>
          </a:fontRef>
        </p:style>
      </p:cxnSp>
      <p:cxnSp>
        <p:nvCxnSpPr>
          <p:cNvPr id="3145751" name="肘形连接符 30"/>
          <p:cNvCxnSpPr/>
          <p:nvPr>
            <p:custDataLst>
              <p:tags r:id="rId12"/>
            </p:custDataLst>
          </p:nvPr>
        </p:nvCxnSpPr>
        <p:spPr>
          <a:xfrm rot="10800000">
            <a:off x="3259511" y="1677670"/>
            <a:ext cx="1554480" cy="554355"/>
          </a:xfrm>
          <a:prstGeom prst="bentConnector3">
            <a:avLst>
              <a:gd name="adj1" fmla="val 50000"/>
            </a:avLst>
          </a:prstGeom>
          <a:ln w="19050">
            <a:solidFill>
              <a:srgbClr val="1F74AD"/>
            </a:solidFill>
            <a:headEnd type="oval"/>
            <a:tailEnd type="oval"/>
          </a:ln>
        </p:spPr>
        <p:style>
          <a:lnRef idx="1">
            <a:srgbClr val="1F74AD"/>
          </a:lnRef>
          <a:fillRef idx="0">
            <a:srgbClr val="1F74AD"/>
          </a:fillRef>
          <a:effectRef idx="0">
            <a:srgbClr val="1F74AD"/>
          </a:effectRef>
          <a:fontRef idx="minor">
            <a:srgbClr val="000000"/>
          </a:fontRef>
        </p:style>
      </p:cxnSp>
      <p:sp>
        <p:nvSpPr>
          <p:cNvPr id="1049156" name="菱形 42"/>
          <p:cNvSpPr/>
          <p:nvPr>
            <p:custDataLst>
              <p:tags r:id="rId13"/>
            </p:custDataLst>
          </p:nvPr>
        </p:nvSpPr>
        <p:spPr>
          <a:xfrm rot="16200000">
            <a:off x="6173984" y="1982159"/>
            <a:ext cx="757380" cy="1380401"/>
          </a:xfrm>
          <a:prstGeom prst="diamond">
            <a:avLst/>
          </a:prstGeom>
          <a:solidFill>
            <a:srgbClr val="69A35B">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049157" name="平行四边形 43"/>
          <p:cNvSpPr/>
          <p:nvPr>
            <p:custDataLst>
              <p:tags r:id="rId14"/>
            </p:custDataLst>
          </p:nvPr>
        </p:nvSpPr>
        <p:spPr>
          <a:xfrm rot="16200000">
            <a:off x="5895135" y="2638615"/>
            <a:ext cx="624877" cy="690201"/>
          </a:xfrm>
          <a:prstGeom prst="parallelogram">
            <a:avLst>
              <a:gd name="adj" fmla="val 60623"/>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049158" name="平行四边形 44"/>
          <p:cNvSpPr/>
          <p:nvPr>
            <p:custDataLst>
              <p:tags r:id="rId15"/>
            </p:custDataLst>
          </p:nvPr>
        </p:nvSpPr>
        <p:spPr>
          <a:xfrm rot="16200000" flipV="1">
            <a:off x="6585336" y="2638615"/>
            <a:ext cx="624877" cy="690201"/>
          </a:xfrm>
          <a:prstGeom prst="parallelogram">
            <a:avLst>
              <a:gd name="adj" fmla="val 60623"/>
            </a:avLst>
          </a:prstGeom>
          <a:solidFill>
            <a:srgbClr val="69A35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049159" name="菱形 45"/>
          <p:cNvSpPr/>
          <p:nvPr>
            <p:custDataLst>
              <p:tags r:id="rId16"/>
            </p:custDataLst>
          </p:nvPr>
        </p:nvSpPr>
        <p:spPr>
          <a:xfrm rot="16200000">
            <a:off x="5330660" y="2583665"/>
            <a:ext cx="757380" cy="1380401"/>
          </a:xfrm>
          <a:prstGeom prst="diamond">
            <a:avLst/>
          </a:prstGeom>
          <a:solidFill>
            <a:srgbClr val="1AA3AA">
              <a:lumMod val="60000"/>
              <a:lumOff val="4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049160" name="平行四边形 47"/>
          <p:cNvSpPr/>
          <p:nvPr>
            <p:custDataLst>
              <p:tags r:id="rId17"/>
            </p:custDataLst>
          </p:nvPr>
        </p:nvSpPr>
        <p:spPr>
          <a:xfrm rot="16200000">
            <a:off x="5051811" y="3240121"/>
            <a:ext cx="624877" cy="690201"/>
          </a:xfrm>
          <a:prstGeom prst="parallelogram">
            <a:avLst>
              <a:gd name="adj" fmla="val 60623"/>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1049161" name="平行四边形 48"/>
          <p:cNvSpPr/>
          <p:nvPr>
            <p:custDataLst>
              <p:tags r:id="rId18"/>
            </p:custDataLst>
          </p:nvPr>
        </p:nvSpPr>
        <p:spPr>
          <a:xfrm rot="16200000" flipV="1">
            <a:off x="5742012" y="3240121"/>
            <a:ext cx="624877" cy="690201"/>
          </a:xfrm>
          <a:prstGeom prst="parallelogram">
            <a:avLst>
              <a:gd name="adj" fmla="val 60623"/>
            </a:avLst>
          </a:prstGeom>
          <a:solidFill>
            <a:srgbClr val="1AA3AA">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cxnSp>
        <p:nvCxnSpPr>
          <p:cNvPr id="3145752" name="肘形连接符 9"/>
          <p:cNvCxnSpPr>
            <a:endCxn id="1049167" idx="3"/>
          </p:cNvCxnSpPr>
          <p:nvPr>
            <p:custDataLst>
              <p:tags r:id="rId19"/>
            </p:custDataLst>
          </p:nvPr>
        </p:nvCxnSpPr>
        <p:spPr>
          <a:xfrm rot="10800000">
            <a:off x="3259455" y="3376930"/>
            <a:ext cx="1765300" cy="299720"/>
          </a:xfrm>
          <a:prstGeom prst="bentConnector3">
            <a:avLst>
              <a:gd name="adj1" fmla="val 50000"/>
            </a:avLst>
          </a:prstGeom>
          <a:ln w="19050">
            <a:solidFill>
              <a:srgbClr val="1AA3AA"/>
            </a:solidFill>
            <a:headEnd type="oval"/>
            <a:tailEnd type="oval"/>
          </a:ln>
        </p:spPr>
        <p:style>
          <a:lnRef idx="1">
            <a:srgbClr val="1F74AD"/>
          </a:lnRef>
          <a:fillRef idx="0">
            <a:srgbClr val="1F74AD"/>
          </a:fillRef>
          <a:effectRef idx="0">
            <a:srgbClr val="1F74AD"/>
          </a:effectRef>
          <a:fontRef idx="minor">
            <a:srgbClr val="000000"/>
          </a:fontRef>
        </p:style>
      </p:cxnSp>
      <p:cxnSp>
        <p:nvCxnSpPr>
          <p:cNvPr id="3145753" name="肘形连接符 6"/>
          <p:cNvCxnSpPr>
            <a:endCxn id="1049169" idx="1"/>
          </p:cNvCxnSpPr>
          <p:nvPr>
            <p:custDataLst>
              <p:tags r:id="rId20"/>
            </p:custDataLst>
          </p:nvPr>
        </p:nvCxnSpPr>
        <p:spPr>
          <a:xfrm>
            <a:off x="7039610" y="2478405"/>
            <a:ext cx="1812290" cy="1043305"/>
          </a:xfrm>
          <a:prstGeom prst="bentConnector3">
            <a:avLst>
              <a:gd name="adj1" fmla="val 50035"/>
            </a:avLst>
          </a:prstGeom>
          <a:ln w="19050">
            <a:solidFill>
              <a:srgbClr val="69A35B"/>
            </a:solidFill>
            <a:headEnd type="oval"/>
            <a:tailEnd type="oval"/>
          </a:ln>
        </p:spPr>
        <p:style>
          <a:lnRef idx="1">
            <a:srgbClr val="1F74AD"/>
          </a:lnRef>
          <a:fillRef idx="0">
            <a:srgbClr val="1F74AD"/>
          </a:fillRef>
          <a:effectRef idx="0">
            <a:srgbClr val="1F74AD"/>
          </a:effectRef>
          <a:fontRef idx="minor">
            <a:srgbClr val="000000"/>
          </a:fontRef>
        </p:style>
      </p:cxnSp>
      <p:sp>
        <p:nvSpPr>
          <p:cNvPr id="1049162" name="文本框 60"/>
          <p:cNvSpPr txBox="1"/>
          <p:nvPr>
            <p:custDataLst>
              <p:tags r:id="rId21"/>
            </p:custDataLst>
          </p:nvPr>
        </p:nvSpPr>
        <p:spPr bwMode="auto">
          <a:xfrm>
            <a:off x="514967" y="5021881"/>
            <a:ext cx="2744681" cy="369507"/>
          </a:xfrm>
          <a:prstGeom prst="rect">
            <a:avLst/>
          </a:prstGeom>
          <a:noFill/>
        </p:spPr>
        <p:txBody>
          <a:bodyPr wrap="square" lIns="90000" tIns="46800" rIns="90000" bIns="0" anchor="b" anchorCtr="0">
            <a:normAutofit lnSpcReduction="10000"/>
          </a:bodyPr>
          <a:lstStyle/>
          <a:p>
            <a:pPr algn="r" latinLnBrk="0">
              <a:lnSpc>
                <a:spcPct val="120000"/>
              </a:lnSpc>
            </a:pPr>
            <a:r>
              <a:rPr lang="zh-CN" altLang="en-US" b="1" spc="300">
                <a:solidFill>
                  <a:srgbClr val="9BBB59"/>
                </a:solidFill>
                <a:effectLst/>
                <a:latin typeface="Arial" panose="020B0604020202020204" pitchFamily="34" charset="0"/>
                <a:ea typeface="微软雅黑" panose="020B0503020204020204" charset="-122"/>
                <a:cs typeface="+mn-ea"/>
                <a:sym typeface="Arial" panose="020B0604020202020204" pitchFamily="34" charset="0"/>
              </a:rPr>
              <a:t>疏散逃生引导人员</a:t>
            </a:r>
          </a:p>
        </p:txBody>
      </p:sp>
      <p:sp>
        <p:nvSpPr>
          <p:cNvPr id="1049163" name="文本框 61"/>
          <p:cNvSpPr txBox="1"/>
          <p:nvPr>
            <p:custDataLst>
              <p:tags r:id="rId22"/>
            </p:custDataLst>
          </p:nvPr>
        </p:nvSpPr>
        <p:spPr bwMode="auto">
          <a:xfrm>
            <a:off x="514985" y="5403215"/>
            <a:ext cx="5638800" cy="1356995"/>
          </a:xfrm>
          <a:prstGeom prst="rect">
            <a:avLst/>
          </a:prstGeom>
          <a:noFill/>
        </p:spPr>
        <p:txBody>
          <a:bodyPr wrap="square" lIns="90000" tIns="0" rIns="90000" bIns="46800">
            <a:noAutofit/>
          </a:bodyPr>
          <a:lstStyle/>
          <a:p>
            <a:pPr algn="l" latinLnBrk="0">
              <a:lnSpc>
                <a:spcPct val="120000"/>
              </a:lnSpc>
            </a:pPr>
            <a:r>
              <a:rPr lang="zh-CN" altLang="en-US">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学校应明确一定数量的疏散引导员，火灾发生时，疏散引导员应通过喊话、广播等方式，按照灭火和应急疏散预案要求通知、引导火场人员正确逃生。发生火灾时，正在授课的教师应组织学生疏散</a:t>
            </a:r>
            <a:endParaRPr lang="zh-CN" altLang="en-US" b="0" spc="150">
              <a:solidFill>
                <a:srgbClr val="000000"/>
              </a:solidFill>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endParaRPr>
          </a:p>
        </p:txBody>
      </p:sp>
      <p:sp>
        <p:nvSpPr>
          <p:cNvPr id="1049164" name="文本框 62"/>
          <p:cNvSpPr txBox="1"/>
          <p:nvPr>
            <p:custDataLst>
              <p:tags r:id="rId23"/>
            </p:custDataLst>
          </p:nvPr>
        </p:nvSpPr>
        <p:spPr bwMode="auto">
          <a:xfrm>
            <a:off x="514967" y="1493495"/>
            <a:ext cx="2744681" cy="369507"/>
          </a:xfrm>
          <a:prstGeom prst="rect">
            <a:avLst/>
          </a:prstGeom>
          <a:noFill/>
        </p:spPr>
        <p:txBody>
          <a:bodyPr wrap="square" lIns="90000" tIns="46800" rIns="90000" bIns="0" anchor="b" anchorCtr="0">
            <a:normAutofit lnSpcReduction="10000"/>
          </a:bodyPr>
          <a:lstStyle/>
          <a:p>
            <a:pPr algn="r" latinLnBrk="0">
              <a:lnSpc>
                <a:spcPct val="120000"/>
              </a:lnSpc>
            </a:pPr>
            <a:r>
              <a:rPr lang="zh-CN" altLang="zh-CN" b="1" spc="300" dirty="0">
                <a:solidFill>
                  <a:srgbClr val="1F74AD"/>
                </a:solidFill>
                <a:effectLst/>
                <a:latin typeface="Arial" panose="020B0604020202020204" pitchFamily="34" charset="0"/>
                <a:ea typeface="微软雅黑" panose="020B0503020204020204" charset="-122"/>
                <a:cs typeface="+mn-ea"/>
                <a:sym typeface="Arial" panose="020B0604020202020204" pitchFamily="34" charset="0"/>
              </a:rPr>
              <a:t>疏散逃生设施设备</a:t>
            </a:r>
          </a:p>
        </p:txBody>
      </p:sp>
      <p:sp>
        <p:nvSpPr>
          <p:cNvPr id="1049165" name="文本框 63"/>
          <p:cNvSpPr txBox="1"/>
          <p:nvPr>
            <p:custDataLst>
              <p:tags r:id="rId24"/>
            </p:custDataLst>
          </p:nvPr>
        </p:nvSpPr>
        <p:spPr bwMode="auto">
          <a:xfrm>
            <a:off x="514985" y="1870075"/>
            <a:ext cx="2744470" cy="802005"/>
          </a:xfrm>
          <a:prstGeom prst="rect">
            <a:avLst/>
          </a:prstGeom>
          <a:noFill/>
        </p:spPr>
        <p:txBody>
          <a:bodyPr wrap="square" lIns="90000" tIns="0" rIns="90000" bIns="46800">
            <a:noAutofit/>
          </a:bodyPr>
          <a:lstStyle/>
          <a:p>
            <a:pPr algn="l" latinLnBrk="0">
              <a:lnSpc>
                <a:spcPct val="120000"/>
              </a:lnSpc>
            </a:pPr>
            <a:r>
              <a:rPr lang="zh-CN" altLang="en-US"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学校应按规定设置安全疏散指示标志，配备相应的疏散逃生设备</a:t>
            </a:r>
            <a:endParaRPr lang="zh-CN" altLang="en-US" dirty="0">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a:p>
            <a:pPr algn="l" latinLnBrk="0">
              <a:lnSpc>
                <a:spcPct val="120000"/>
              </a:lnSpc>
            </a:pPr>
            <a:endParaRPr lang="zh-CN" altLang="en-US" b="0" spc="150" dirty="0">
              <a:solidFill>
                <a:srgbClr val="000000"/>
              </a:solidFill>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Arial" panose="020B0604020202020204" pitchFamily="34" charset="0"/>
            </a:endParaRPr>
          </a:p>
        </p:txBody>
      </p:sp>
      <p:sp>
        <p:nvSpPr>
          <p:cNvPr id="1049166" name="文本框 64"/>
          <p:cNvSpPr txBox="1"/>
          <p:nvPr>
            <p:custDataLst>
              <p:tags r:id="rId25"/>
            </p:custDataLst>
          </p:nvPr>
        </p:nvSpPr>
        <p:spPr bwMode="auto">
          <a:xfrm>
            <a:off x="8852086" y="373355"/>
            <a:ext cx="2824944" cy="369507"/>
          </a:xfrm>
          <a:prstGeom prst="rect">
            <a:avLst/>
          </a:prstGeom>
          <a:noFill/>
        </p:spPr>
        <p:txBody>
          <a:bodyPr wrap="square" lIns="90000" tIns="46800" rIns="90000" bIns="0" anchor="b" anchorCtr="0">
            <a:normAutofit lnSpcReduction="10000"/>
          </a:bodyPr>
          <a:lstStyle/>
          <a:p>
            <a:pPr algn="l" latinLnBrk="0">
              <a:lnSpc>
                <a:spcPct val="120000"/>
              </a:lnSpc>
            </a:pPr>
            <a:r>
              <a:rPr lang="zh-CN" altLang="en-US" b="1" spc="300">
                <a:solidFill>
                  <a:srgbClr val="3498DB"/>
                </a:solidFill>
                <a:effectLst/>
                <a:latin typeface="Arial" panose="020B0604020202020204" pitchFamily="34" charset="0"/>
                <a:ea typeface="微软雅黑" panose="020B0503020204020204" charset="-122"/>
                <a:cs typeface="+mn-ea"/>
                <a:sym typeface="Arial" panose="020B0604020202020204" pitchFamily="34" charset="0"/>
              </a:rPr>
              <a:t>疏散逃生演练</a:t>
            </a:r>
          </a:p>
        </p:txBody>
      </p:sp>
      <p:sp>
        <p:nvSpPr>
          <p:cNvPr id="1049167" name="文本框 66"/>
          <p:cNvSpPr txBox="1"/>
          <p:nvPr>
            <p:custDataLst>
              <p:tags r:id="rId26"/>
            </p:custDataLst>
          </p:nvPr>
        </p:nvSpPr>
        <p:spPr bwMode="auto">
          <a:xfrm>
            <a:off x="514967" y="3192279"/>
            <a:ext cx="2744681" cy="369507"/>
          </a:xfrm>
          <a:prstGeom prst="rect">
            <a:avLst/>
          </a:prstGeom>
          <a:noFill/>
        </p:spPr>
        <p:txBody>
          <a:bodyPr wrap="square" lIns="90000" tIns="46800" rIns="90000" bIns="0" anchor="b" anchorCtr="0">
            <a:normAutofit lnSpcReduction="10000"/>
          </a:bodyPr>
          <a:lstStyle/>
          <a:p>
            <a:pPr algn="r" latinLnBrk="0">
              <a:lnSpc>
                <a:spcPct val="120000"/>
              </a:lnSpc>
            </a:pPr>
            <a:r>
              <a:rPr lang="zh-CN" altLang="en-US" b="1" spc="300">
                <a:solidFill>
                  <a:srgbClr val="1AA3AA"/>
                </a:solidFill>
                <a:effectLst/>
                <a:latin typeface="Arial" panose="020B0604020202020204" pitchFamily="34" charset="0"/>
                <a:ea typeface="微软雅黑" panose="020B0503020204020204" charset="-122"/>
                <a:cs typeface="+mn-ea"/>
                <a:sym typeface="Arial" panose="020B0604020202020204" pitchFamily="34" charset="0"/>
              </a:rPr>
              <a:t>疏散逃生知识技能</a:t>
            </a:r>
          </a:p>
        </p:txBody>
      </p:sp>
      <p:sp>
        <p:nvSpPr>
          <p:cNvPr id="1049168" name="文本框 67"/>
          <p:cNvSpPr txBox="1"/>
          <p:nvPr>
            <p:custDataLst>
              <p:tags r:id="rId27"/>
            </p:custDataLst>
          </p:nvPr>
        </p:nvSpPr>
        <p:spPr bwMode="auto">
          <a:xfrm>
            <a:off x="514985" y="3594100"/>
            <a:ext cx="3251835" cy="552450"/>
          </a:xfrm>
          <a:prstGeom prst="rect">
            <a:avLst/>
          </a:prstGeom>
          <a:noFill/>
        </p:spPr>
        <p:txBody>
          <a:bodyPr wrap="square" lIns="90000" tIns="0" rIns="90000" bIns="46800">
            <a:noAutofit/>
          </a:bodyPr>
          <a:lstStyle/>
          <a:p>
            <a:pPr algn="l" latinLnBrk="0">
              <a:lnSpc>
                <a:spcPct val="120000"/>
              </a:lnSpc>
            </a:pPr>
            <a:r>
              <a:rPr lang="zh-CN" altLang="en-US">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学校教职员工和学生应熟悉和掌握疏散逃生相关知识、技能及安 全疏散设施管理要求</a:t>
            </a:r>
            <a:endParaRPr lang="zh-CN" altLang="en-US">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a:p>
            <a:pPr algn="r" latinLnBrk="0">
              <a:lnSpc>
                <a:spcPct val="120000"/>
              </a:lnSpc>
            </a:pPr>
            <a:endParaRPr lang="zh-CN" altLang="en-US" b="0" spc="150">
              <a:solidFill>
                <a:srgbClr val="000000"/>
              </a:solidFill>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Arial" panose="020B0604020202020204" pitchFamily="34" charset="0"/>
            </a:endParaRPr>
          </a:p>
        </p:txBody>
      </p:sp>
      <p:sp>
        <p:nvSpPr>
          <p:cNvPr id="1049169" name="文本框 68"/>
          <p:cNvSpPr txBox="1"/>
          <p:nvPr>
            <p:custDataLst>
              <p:tags r:id="rId28"/>
            </p:custDataLst>
          </p:nvPr>
        </p:nvSpPr>
        <p:spPr bwMode="auto">
          <a:xfrm>
            <a:off x="8852086" y="3337214"/>
            <a:ext cx="2824943" cy="369507"/>
          </a:xfrm>
          <a:prstGeom prst="rect">
            <a:avLst/>
          </a:prstGeom>
          <a:noFill/>
        </p:spPr>
        <p:txBody>
          <a:bodyPr wrap="square" lIns="90000" tIns="46800" rIns="90000" bIns="0" anchor="b" anchorCtr="0">
            <a:normAutofit lnSpcReduction="10000"/>
          </a:bodyPr>
          <a:lstStyle/>
          <a:p>
            <a:pPr algn="l" latinLnBrk="0">
              <a:lnSpc>
                <a:spcPct val="120000"/>
              </a:lnSpc>
            </a:pPr>
            <a:r>
              <a:rPr lang="zh-CN" altLang="en-US" b="1" spc="300">
                <a:solidFill>
                  <a:srgbClr val="69A35B"/>
                </a:solidFill>
                <a:effectLst/>
                <a:latin typeface="Arial" panose="020B0604020202020204" pitchFamily="34" charset="0"/>
                <a:ea typeface="微软雅黑" panose="020B0503020204020204" charset="-122"/>
                <a:cs typeface="+mn-ea"/>
                <a:sym typeface="Arial" panose="020B0604020202020204" pitchFamily="34" charset="0"/>
              </a:rPr>
              <a:t>疏散逃生的顺序</a:t>
            </a:r>
          </a:p>
        </p:txBody>
      </p:sp>
      <p:sp>
        <p:nvSpPr>
          <p:cNvPr id="1049170" name="文本框 69"/>
          <p:cNvSpPr txBox="1"/>
          <p:nvPr>
            <p:custDataLst>
              <p:tags r:id="rId29"/>
            </p:custDataLst>
          </p:nvPr>
        </p:nvSpPr>
        <p:spPr bwMode="auto">
          <a:xfrm>
            <a:off x="7624445" y="3714115"/>
            <a:ext cx="4292600" cy="2908300"/>
          </a:xfrm>
          <a:prstGeom prst="rect">
            <a:avLst/>
          </a:prstGeom>
          <a:noFill/>
        </p:spPr>
        <p:txBody>
          <a:bodyPr wrap="square" lIns="90000" tIns="0" rIns="90000" bIns="46800">
            <a:noAutofit/>
          </a:bodyPr>
          <a:lstStyle/>
          <a:p>
            <a:pPr algn="l" latinLnBrk="0">
              <a:lnSpc>
                <a:spcPct val="120000"/>
              </a:lnSpc>
            </a:pPr>
            <a:r>
              <a:rPr lang="zh-CN" altLang="en-US"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发生火灾时，应按照以下顺序安排疏散：</a:t>
            </a:r>
          </a:p>
          <a:p>
            <a:pPr algn="l" latinLnBrk="0">
              <a:lnSpc>
                <a:spcPct val="120000"/>
              </a:lnSpc>
            </a:pPr>
            <a:r>
              <a:rPr lang="zh-CN" altLang="en-US"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a)二层及以上的楼房火灾，应先通知着火层及其相邻的上下层；</a:t>
            </a:r>
          </a:p>
          <a:p>
            <a:pPr algn="l" latinLnBrk="0">
              <a:lnSpc>
                <a:spcPct val="120000"/>
              </a:lnSpc>
            </a:pPr>
            <a:r>
              <a:rPr lang="zh-CN" altLang="en-US"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b)首层火灾，应先通知本层、二层及地下各层；</a:t>
            </a:r>
          </a:p>
          <a:p>
            <a:pPr algn="l" latinLnBrk="0">
              <a:lnSpc>
                <a:spcPct val="120000"/>
              </a:lnSpc>
            </a:pPr>
            <a:r>
              <a:rPr lang="zh-CN" altLang="en-US"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c)地下室火灾，应先通知地下各层及首层；</a:t>
            </a:r>
          </a:p>
          <a:p>
            <a:pPr algn="l" latinLnBrk="0">
              <a:lnSpc>
                <a:spcPct val="120000"/>
              </a:lnSpc>
            </a:pPr>
            <a:r>
              <a:rPr lang="zh-CN" altLang="en-US"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d)多个防火分区的首先通知着火区域及其相邻的防火分区。</a:t>
            </a:r>
          </a:p>
          <a:p>
            <a:pPr algn="l" latinLnBrk="0">
              <a:lnSpc>
                <a:spcPct val="120000"/>
              </a:lnSpc>
            </a:pPr>
            <a:endParaRPr lang="zh-CN" altLang="en-US" b="0" spc="150" dirty="0">
              <a:solidFill>
                <a:srgbClr val="000000"/>
              </a:solidFill>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Arial" panose="020B0604020202020204" pitchFamily="34" charset="0"/>
            </a:endParaRPr>
          </a:p>
        </p:txBody>
      </p:sp>
      <p:sp>
        <p:nvSpPr>
          <p:cNvPr id="1049171" name="文本框 70"/>
          <p:cNvSpPr txBox="1"/>
          <p:nvPr/>
        </p:nvSpPr>
        <p:spPr>
          <a:xfrm>
            <a:off x="8056880" y="742950"/>
            <a:ext cx="3752850" cy="2225041"/>
          </a:xfrm>
          <a:prstGeom prst="rect">
            <a:avLst/>
          </a:prstGeom>
          <a:noFill/>
        </p:spPr>
        <p:txBody>
          <a:bodyPr wrap="square" rtlCol="0" anchor="t">
            <a:spAutoFit/>
          </a:bodyPr>
          <a:lstStyle/>
          <a:p>
            <a:r>
              <a:rPr lang="zh-CN" altLang="en-US" dirty="0">
                <a:latin typeface="阿里巴巴普惠体 M" panose="00020600040101010101" pitchFamily="18" charset="-122"/>
                <a:ea typeface="阿里巴巴普惠体 M" panose="00020600040101010101" pitchFamily="18" charset="-122"/>
                <a:cs typeface="阿里巴巴普惠体 M" panose="00020600040101010101" pitchFamily="18" charset="-122"/>
              </a:rPr>
              <a:t>应当组织开展疏散逃生演练：</a:t>
            </a:r>
          </a:p>
          <a:p>
            <a:r>
              <a:rPr lang="zh-CN" altLang="en-US" dirty="0">
                <a:latin typeface="阿里巴巴普惠体 M" panose="00020600040101010101" pitchFamily="18" charset="-122"/>
                <a:ea typeface="阿里巴巴普惠体 M" panose="00020600040101010101" pitchFamily="18" charset="-122"/>
                <a:cs typeface="阿里巴巴普惠体 M" panose="00020600040101010101" pitchFamily="18" charset="-122"/>
              </a:rPr>
              <a:t>a)每半年组织一次参加的演练；</a:t>
            </a:r>
          </a:p>
          <a:p>
            <a:r>
              <a:rPr lang="zh-CN" altLang="en-US" dirty="0">
                <a:latin typeface="阿里巴巴普惠体 M" panose="00020600040101010101" pitchFamily="18" charset="-122"/>
                <a:ea typeface="阿里巴巴普惠体 M" panose="00020600040101010101" pitchFamily="18" charset="-122"/>
                <a:cs typeface="阿里巴巴普惠体 M" panose="00020600040101010101" pitchFamily="18" charset="-122"/>
              </a:rPr>
              <a:t>b)演练前应进行消防安全知识和预案内容教育培训；</a:t>
            </a:r>
          </a:p>
          <a:p>
            <a:r>
              <a:rPr lang="zh-CN" altLang="en-US" dirty="0">
                <a:latin typeface="阿里巴巴普惠体 M" panose="00020600040101010101" pitchFamily="18" charset="-122"/>
                <a:ea typeface="阿里巴巴普惠体 M" panose="00020600040101010101" pitchFamily="18" charset="-122"/>
                <a:cs typeface="阿里巴巴普惠体 M" panose="00020600040101010101" pitchFamily="18" charset="-122"/>
              </a:rPr>
              <a:t>c)演练设置明显标识，通知所有人员，防止发生意外；</a:t>
            </a:r>
          </a:p>
          <a:p>
            <a:r>
              <a:rPr lang="zh-CN" altLang="en-US" dirty="0">
                <a:latin typeface="阿里巴巴普惠体 M" panose="00020600040101010101" pitchFamily="18" charset="-122"/>
                <a:ea typeface="阿里巴巴普惠体 M" panose="00020600040101010101" pitchFamily="18" charset="-122"/>
                <a:cs typeface="阿里巴巴普惠体 M" panose="00020600040101010101" pitchFamily="18" charset="-122"/>
              </a:rPr>
              <a:t>d)演练结束后，及时总结，做好记录，修订完善预案内容。</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4" name="组合 3"/>
          <p:cNvGrpSpPr/>
          <p:nvPr/>
        </p:nvGrpSpPr>
        <p:grpSpPr>
          <a:xfrm>
            <a:off x="297180" y="184785"/>
            <a:ext cx="6612255" cy="408305"/>
            <a:chOff x="8158" y="2529"/>
            <a:chExt cx="8094" cy="643"/>
          </a:xfrm>
        </p:grpSpPr>
        <p:sp>
          <p:nvSpPr>
            <p:cNvPr id="1049174" name="矩形 4"/>
            <p:cNvSpPr/>
            <p:nvPr/>
          </p:nvSpPr>
          <p:spPr>
            <a:xfrm>
              <a:off x="8956" y="2565"/>
              <a:ext cx="5568"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175" name="文本框 5"/>
            <p:cNvSpPr txBox="1"/>
            <p:nvPr/>
          </p:nvSpPr>
          <p:spPr>
            <a:xfrm>
              <a:off x="9122" y="2529"/>
              <a:ext cx="7130"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4.3.1 </a:t>
              </a:r>
              <a:r>
                <a:rPr lang="zh-CN" altLang="en-US" sz="2000" b="1" dirty="0">
                  <a:solidFill>
                    <a:schemeClr val="bg1"/>
                  </a:solidFill>
                  <a:latin typeface="微软雅黑" panose="020B0503020204020204" charset="-122"/>
                  <a:ea typeface="微软雅黑" panose="020B0503020204020204" charset="-122"/>
                </a:rPr>
                <a:t>消防安全宣传培训能力</a:t>
              </a:r>
            </a:p>
          </p:txBody>
        </p:sp>
        <p:sp>
          <p:nvSpPr>
            <p:cNvPr id="1049176" name="矩形 6"/>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5" name="组合 8"/>
          <p:cNvGrpSpPr/>
          <p:nvPr>
            <p:custDataLst>
              <p:tags r:id="rId1"/>
            </p:custDataLst>
          </p:nvPr>
        </p:nvGrpSpPr>
        <p:grpSpPr>
          <a:xfrm>
            <a:off x="0" y="1003700"/>
            <a:ext cx="12194540" cy="1252471"/>
            <a:chOff x="0" y="1070924"/>
            <a:chExt cx="12194540" cy="809686"/>
          </a:xfrm>
        </p:grpSpPr>
        <p:sp>
          <p:nvSpPr>
            <p:cNvPr id="1049177" name="矩形 2"/>
            <p:cNvSpPr/>
            <p:nvPr>
              <p:custDataLst>
                <p:tags r:id="rId19"/>
              </p:custDataLst>
            </p:nvPr>
          </p:nvSpPr>
          <p:spPr>
            <a:xfrm>
              <a:off x="0" y="1070924"/>
              <a:ext cx="9782629" cy="809686"/>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049178" name="Rectangle 10"/>
            <p:cNvSpPr/>
            <p:nvPr>
              <p:custDataLst>
                <p:tags r:id="rId20"/>
              </p:custDataLst>
            </p:nvPr>
          </p:nvSpPr>
          <p:spPr>
            <a:xfrm>
              <a:off x="9560119" y="1070924"/>
              <a:ext cx="2634421" cy="809686"/>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lstStyle/>
            <a:p>
              <a:pPr marL="0" marR="0" lvl="0" indent="0" algn="ctr" defTabSz="913765" rtl="0" eaLnBrk="1" fontAlgn="auto" latinLnBrk="0" hangingPunct="1">
                <a:lnSpc>
                  <a:spcPct val="12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049179" name="Isosceles Triangle 11"/>
            <p:cNvSpPr/>
            <p:nvPr>
              <p:custDataLst>
                <p:tags r:id="rId21"/>
              </p:custDataLst>
            </p:nvPr>
          </p:nvSpPr>
          <p:spPr>
            <a:xfrm rot="16200000">
              <a:off x="9048589" y="1334031"/>
              <a:ext cx="739588" cy="283473"/>
            </a:xfrm>
            <a:prstGeom prst="triangl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lstStyle/>
            <a:p>
              <a:pPr marL="0" marR="0" lvl="0" indent="0" algn="ctr" defTabSz="913765" rtl="0" eaLnBrk="1" fontAlgn="auto" latinLnBrk="0" hangingPunct="1">
                <a:lnSpc>
                  <a:spcPct val="14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049180" name="文本框 1"/>
            <p:cNvSpPr txBox="1"/>
            <p:nvPr>
              <p:custDataLst>
                <p:tags r:id="rId22"/>
              </p:custDataLst>
            </p:nvPr>
          </p:nvSpPr>
          <p:spPr>
            <a:xfrm>
              <a:off x="9678993" y="1110615"/>
              <a:ext cx="2309495" cy="730250"/>
            </a:xfrm>
            <a:prstGeom prst="rect">
              <a:avLst/>
            </a:prstGeom>
            <a:noFill/>
          </p:spPr>
          <p:txBody>
            <a:bodyPr wrap="square" rtlCol="0" anchor="ctr" anchorCtr="1">
              <a:normAutofit/>
            </a:bodyPr>
            <a:lstStyle/>
            <a:p>
              <a:pPr marL="0" marR="0" lvl="0" indent="0" algn="l" defTabSz="914400" rtl="0" eaLnBrk="1" fontAlgn="auto" latinLnBrk="0" hangingPunct="1">
                <a:lnSpc>
                  <a:spcPct val="120000"/>
                </a:lnSpc>
                <a:buClrTx/>
                <a:buSzTx/>
                <a:buFontTx/>
                <a:buNone/>
              </a:pPr>
              <a:r>
                <a:rPr kumimoji="0" lang="zh-CN" altLang="en-US" i="0" u="none" strike="noStrike" kern="1200" cap="none" spc="300" normalizeH="0" noProof="0">
                  <a:ln>
                    <a:noFill/>
                  </a:ln>
                  <a:solidFill>
                    <a:sysClr val="window" lastClr="FFFFFF"/>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Arial" panose="020B0604020202020204" pitchFamily="34" charset="0"/>
                </a:rPr>
                <a:t>责任人管理人</a:t>
              </a:r>
            </a:p>
          </p:txBody>
        </p:sp>
        <p:sp>
          <p:nvSpPr>
            <p:cNvPr id="1049181" name="文本框 7"/>
            <p:cNvSpPr txBox="1"/>
            <p:nvPr>
              <p:custDataLst>
                <p:tags r:id="rId23"/>
              </p:custDataLst>
            </p:nvPr>
          </p:nvSpPr>
          <p:spPr>
            <a:xfrm>
              <a:off x="796925" y="1088576"/>
              <a:ext cx="8359775" cy="757389"/>
            </a:xfrm>
            <a:prstGeom prst="rect">
              <a:avLst/>
            </a:prstGeom>
            <a:noFill/>
          </p:spPr>
          <p:txBody>
            <a:bodyPr wrap="square" rtlCol="0" anchor="ctr">
              <a:noAutofit/>
            </a:bodyPr>
            <a:lstStyle/>
            <a:p>
              <a:pPr marL="0" marR="0" lvl="0" indent="0" algn="l" defTabSz="914400" rtl="0" eaLnBrk="1" fontAlgn="auto" latinLnBrk="0" hangingPunct="1">
                <a:lnSpc>
                  <a:spcPct val="120000"/>
                </a:lnSpc>
                <a:buClrTx/>
                <a:buSzTx/>
                <a:buFontTx/>
                <a:buNone/>
              </a:pPr>
              <a:r>
                <a:rPr lang="zh-CN" altLang="en-US" sz="1600"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学校消防安全责任人、消防安全管理人应熟知下列内容：</a:t>
              </a:r>
              <a:endParaRPr lang="zh-CN" altLang="en-US" sz="1600" dirty="0">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a:p>
              <a:pPr marL="0" marR="0" lvl="0" indent="0" algn="l" defTabSz="914400" rtl="0" eaLnBrk="1" fontAlgn="auto" latinLnBrk="0" hangingPunct="1">
                <a:lnSpc>
                  <a:spcPct val="120000"/>
                </a:lnSpc>
                <a:buClrTx/>
                <a:buSzTx/>
                <a:buFontTx/>
                <a:buNone/>
              </a:pPr>
              <a:r>
                <a:rPr kumimoji="0" lang="zh-CN" altLang="en-US" sz="1600" i="0" u="none" strike="noStrike" kern="1200" cap="none" spc="150" normalizeH="0" noProof="0" dirty="0">
                  <a:ln>
                    <a:noFill/>
                  </a:ln>
                  <a:solidFill>
                    <a:srgbClr val="000000">
                      <a:lumMod val="75000"/>
                      <a:lumOff val="25000"/>
                    </a:srgbClr>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Arial" panose="020B0604020202020204" pitchFamily="34" charset="0"/>
                </a:rPr>
                <a:t>a)消防法律法规和消防安全职责；</a:t>
              </a:r>
              <a:r>
                <a:rPr kumimoji="0" lang="en-US" altLang="zh-CN" sz="1600" i="0" u="none" strike="noStrike" kern="1200" cap="none" spc="150" normalizeH="0" noProof="0" dirty="0">
                  <a:ln>
                    <a:noFill/>
                  </a:ln>
                  <a:solidFill>
                    <a:srgbClr val="000000">
                      <a:lumMod val="75000"/>
                      <a:lumOff val="25000"/>
                    </a:srgbClr>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Arial" panose="020B0604020202020204" pitchFamily="34" charset="0"/>
                </a:rPr>
                <a:t>      </a:t>
              </a:r>
              <a:r>
                <a:rPr kumimoji="0" lang="zh-CN" altLang="en-US" sz="1600" i="0" u="none" strike="noStrike" kern="1200" cap="none" spc="150" normalizeH="0" noProof="0" dirty="0">
                  <a:ln>
                    <a:noFill/>
                  </a:ln>
                  <a:solidFill>
                    <a:srgbClr val="000000">
                      <a:lumMod val="75000"/>
                      <a:lumOff val="25000"/>
                    </a:srgbClr>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Arial" panose="020B0604020202020204" pitchFamily="34" charset="0"/>
                </a:rPr>
                <a:t>b)本单位火灾危险性和防火措施；</a:t>
              </a:r>
            </a:p>
            <a:p>
              <a:pPr marL="0" marR="0" lvl="0" indent="0" algn="l" defTabSz="914400" rtl="0" eaLnBrk="1" fontAlgn="auto" latinLnBrk="0" hangingPunct="1">
                <a:lnSpc>
                  <a:spcPct val="120000"/>
                </a:lnSpc>
                <a:buClrTx/>
                <a:buSzTx/>
                <a:buFontTx/>
                <a:buNone/>
              </a:pPr>
              <a:r>
                <a:rPr kumimoji="0" lang="zh-CN" altLang="en-US" sz="1600" i="0" u="none" strike="noStrike" kern="1200" cap="none" spc="150" normalizeH="0" noProof="0" dirty="0">
                  <a:ln>
                    <a:noFill/>
                  </a:ln>
                  <a:solidFill>
                    <a:srgbClr val="000000">
                      <a:lumMod val="75000"/>
                      <a:lumOff val="25000"/>
                    </a:srgbClr>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Arial" panose="020B0604020202020204" pitchFamily="34" charset="0"/>
                </a:rPr>
                <a:t>c)灭火和应急疏散预案；</a:t>
              </a:r>
              <a:r>
                <a:rPr kumimoji="0" lang="en-US" altLang="zh-CN" sz="1600" i="0" u="none" strike="noStrike" kern="1200" cap="none" spc="150" normalizeH="0" noProof="0" dirty="0">
                  <a:ln>
                    <a:noFill/>
                  </a:ln>
                  <a:solidFill>
                    <a:srgbClr val="000000">
                      <a:lumMod val="75000"/>
                      <a:lumOff val="25000"/>
                    </a:srgbClr>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Arial" panose="020B0604020202020204" pitchFamily="34" charset="0"/>
                </a:rPr>
                <a:t>             </a:t>
              </a:r>
              <a:r>
                <a:rPr kumimoji="0" lang="zh-CN" altLang="en-US" sz="1600" i="0" u="none" strike="noStrike" kern="1200" cap="none" spc="150" normalizeH="0" noProof="0" dirty="0">
                  <a:ln>
                    <a:noFill/>
                  </a:ln>
                  <a:solidFill>
                    <a:srgbClr val="000000">
                      <a:lumMod val="75000"/>
                      <a:lumOff val="25000"/>
                    </a:srgbClr>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Arial" panose="020B0604020202020204" pitchFamily="34" charset="0"/>
                </a:rPr>
                <a:t>d)依法应承担的消防安全行政和刑事责任。</a:t>
              </a:r>
            </a:p>
          </p:txBody>
        </p:sp>
      </p:grpSp>
      <p:sp>
        <p:nvSpPr>
          <p:cNvPr id="1049182" name="矩形 47"/>
          <p:cNvSpPr/>
          <p:nvPr>
            <p:custDataLst>
              <p:tags r:id="rId2"/>
            </p:custDataLst>
          </p:nvPr>
        </p:nvSpPr>
        <p:spPr>
          <a:xfrm>
            <a:off x="635" y="2481283"/>
            <a:ext cx="9782629" cy="809686"/>
          </a:xfrm>
          <a:prstGeom prst="rect">
            <a:avLst/>
          </a:prstGeom>
          <a:solidFill>
            <a:srgbClr val="9BBB59">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049183" name="Rectangle 9"/>
          <p:cNvSpPr/>
          <p:nvPr>
            <p:custDataLst>
              <p:tags r:id="rId3"/>
            </p:custDataLst>
          </p:nvPr>
        </p:nvSpPr>
        <p:spPr>
          <a:xfrm>
            <a:off x="9560119" y="2474298"/>
            <a:ext cx="2634421" cy="809686"/>
          </a:xfrm>
          <a:prstGeom prst="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lstStyle/>
          <a:p>
            <a:pPr marL="0" marR="0" lvl="0" indent="0" algn="ctr" defTabSz="913765" rtl="0" eaLnBrk="1" fontAlgn="auto" latinLnBrk="0" hangingPunct="1">
              <a:lnSpc>
                <a:spcPct val="12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049184" name="Isosceles Triangle 12"/>
          <p:cNvSpPr/>
          <p:nvPr>
            <p:custDataLst>
              <p:tags r:id="rId4"/>
            </p:custDataLst>
          </p:nvPr>
        </p:nvSpPr>
        <p:spPr>
          <a:xfrm rot="16200000">
            <a:off x="9048589" y="2737405"/>
            <a:ext cx="739588" cy="283473"/>
          </a:xfrm>
          <a:prstGeom prst="triangl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lstStyle/>
          <a:p>
            <a:pPr marL="0" marR="0" lvl="0" indent="0" algn="ctr" defTabSz="913765" rtl="0" eaLnBrk="1" fontAlgn="auto" latinLnBrk="0" hangingPunct="1">
              <a:lnSpc>
                <a:spcPct val="14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049185" name="文本框 49"/>
          <p:cNvSpPr txBox="1"/>
          <p:nvPr>
            <p:custDataLst>
              <p:tags r:id="rId5"/>
            </p:custDataLst>
          </p:nvPr>
        </p:nvSpPr>
        <p:spPr>
          <a:xfrm>
            <a:off x="9678993" y="2511066"/>
            <a:ext cx="2379980" cy="735965"/>
          </a:xfrm>
          <a:prstGeom prst="rect">
            <a:avLst/>
          </a:prstGeom>
          <a:noFill/>
        </p:spPr>
        <p:txBody>
          <a:bodyPr wrap="square" rtlCol="0" anchor="ctr" anchorCtr="1">
            <a:normAutofit/>
          </a:bodyPr>
          <a:lstStyle/>
          <a:p>
            <a:pPr marL="0" marR="0" lvl="0" indent="0" algn="l" defTabSz="914400" rtl="0" eaLnBrk="1" fontAlgn="auto" latinLnBrk="0" hangingPunct="1">
              <a:lnSpc>
                <a:spcPct val="120000"/>
              </a:lnSpc>
              <a:buClrTx/>
              <a:buSzTx/>
              <a:buFontTx/>
              <a:buNone/>
            </a:pPr>
            <a:r>
              <a:rPr kumimoji="0" lang="zh-CN" altLang="en-US" i="0" u="none" strike="noStrike" kern="1200" cap="none" spc="300" normalizeH="0" noProof="0">
                <a:ln>
                  <a:noFill/>
                </a:ln>
                <a:solidFill>
                  <a:sysClr val="window" lastClr="FFFFFF"/>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建立培训制度</a:t>
            </a:r>
          </a:p>
        </p:txBody>
      </p:sp>
      <p:sp>
        <p:nvSpPr>
          <p:cNvPr id="1049186" name="文本框 51"/>
          <p:cNvSpPr txBox="1"/>
          <p:nvPr>
            <p:custDataLst>
              <p:tags r:id="rId6"/>
            </p:custDataLst>
          </p:nvPr>
        </p:nvSpPr>
        <p:spPr>
          <a:xfrm>
            <a:off x="787400" y="2500271"/>
            <a:ext cx="7639685" cy="757555"/>
          </a:xfrm>
          <a:prstGeom prst="rect">
            <a:avLst/>
          </a:prstGeom>
          <a:noFill/>
        </p:spPr>
        <p:txBody>
          <a:bodyPr wrap="square" rtlCol="0" anchor="ctr">
            <a:normAutofit/>
          </a:bodyPr>
          <a:lstStyle/>
          <a:p>
            <a:pPr marL="0" marR="0" lvl="0" indent="0" algn="l" defTabSz="914400" rtl="0" eaLnBrk="1" fontAlgn="auto" latinLnBrk="0" hangingPunct="1">
              <a:lnSpc>
                <a:spcPct val="120000"/>
              </a:lnSpc>
              <a:buClrTx/>
              <a:buSzTx/>
              <a:buFontTx/>
              <a:buNone/>
            </a:pPr>
            <a:r>
              <a:rPr lang="zh-CN" altLang="en-US" sz="16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学校应建立消防宣传和教育培训制度，定期组织开展消防教育培训。</a:t>
            </a:r>
            <a:endParaRPr kumimoji="0" lang="zh-CN" altLang="en-US" sz="1600" i="0" u="none" strike="noStrike" kern="1200" cap="none" spc="300" normalizeH="0" noProof="0">
              <a:ln>
                <a:noFill/>
              </a:ln>
              <a:solidFill>
                <a:sysClr val="window" lastClr="FFFFFF"/>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endParaRPr>
          </a:p>
        </p:txBody>
      </p:sp>
      <p:sp>
        <p:nvSpPr>
          <p:cNvPr id="1049187" name="矩形 26"/>
          <p:cNvSpPr/>
          <p:nvPr>
            <p:custDataLst>
              <p:tags r:id="rId7"/>
            </p:custDataLst>
          </p:nvPr>
        </p:nvSpPr>
        <p:spPr>
          <a:xfrm>
            <a:off x="0" y="3521161"/>
            <a:ext cx="9782629" cy="809686"/>
          </a:xfrm>
          <a:prstGeom prst="rect">
            <a:avLst/>
          </a:prstGeom>
          <a:solidFill>
            <a:srgbClr val="1AA3AA">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049188" name="Rectangle 10"/>
          <p:cNvSpPr/>
          <p:nvPr>
            <p:custDataLst>
              <p:tags r:id="rId8"/>
            </p:custDataLst>
          </p:nvPr>
        </p:nvSpPr>
        <p:spPr>
          <a:xfrm>
            <a:off x="9560119" y="3521161"/>
            <a:ext cx="2634421" cy="809686"/>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lstStyle/>
          <a:p>
            <a:pPr marL="0" marR="0" lvl="0" indent="0" algn="ctr" defTabSz="913765" rtl="0" eaLnBrk="1" fontAlgn="auto" latinLnBrk="0" hangingPunct="1">
              <a:lnSpc>
                <a:spcPct val="12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049189" name="Isosceles Triangle 11"/>
          <p:cNvSpPr/>
          <p:nvPr>
            <p:custDataLst>
              <p:tags r:id="rId9"/>
            </p:custDataLst>
          </p:nvPr>
        </p:nvSpPr>
        <p:spPr>
          <a:xfrm rot="16200000">
            <a:off x="9048589" y="3784268"/>
            <a:ext cx="739588" cy="283473"/>
          </a:xfrm>
          <a:prstGeom prst="triangl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lstStyle/>
          <a:p>
            <a:pPr marL="0" marR="0" lvl="0" indent="0" algn="ctr" defTabSz="913765" rtl="0" eaLnBrk="1" fontAlgn="auto" latinLnBrk="0" hangingPunct="1">
              <a:lnSpc>
                <a:spcPct val="14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049190" name="文本框 32"/>
          <p:cNvSpPr txBox="1"/>
          <p:nvPr>
            <p:custDataLst>
              <p:tags r:id="rId10"/>
            </p:custDataLst>
          </p:nvPr>
        </p:nvSpPr>
        <p:spPr>
          <a:xfrm>
            <a:off x="9678993" y="3560721"/>
            <a:ext cx="2379345" cy="730250"/>
          </a:xfrm>
          <a:prstGeom prst="rect">
            <a:avLst/>
          </a:prstGeom>
          <a:noFill/>
        </p:spPr>
        <p:txBody>
          <a:bodyPr wrap="square" rtlCol="0" anchor="ctr" anchorCtr="1">
            <a:noAutofit/>
          </a:bodyPr>
          <a:lstStyle/>
          <a:p>
            <a:pPr marL="0" marR="0" lvl="0" indent="0" algn="l" defTabSz="914400" rtl="0" eaLnBrk="1" fontAlgn="auto" latinLnBrk="0" hangingPunct="1">
              <a:lnSpc>
                <a:spcPct val="120000"/>
              </a:lnSpc>
              <a:buClrTx/>
              <a:buSzTx/>
              <a:buFontTx/>
              <a:buNone/>
            </a:pPr>
            <a:r>
              <a:rPr kumimoji="0" lang="zh-CN" altLang="en-US" i="0" u="none" strike="noStrike" kern="1200" cap="none" spc="300" normalizeH="0" noProof="0">
                <a:ln>
                  <a:noFill/>
                </a:ln>
                <a:solidFill>
                  <a:sysClr val="window" lastClr="FFFFFF"/>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确定专职辅导员</a:t>
            </a:r>
          </a:p>
        </p:txBody>
      </p:sp>
      <p:sp>
        <p:nvSpPr>
          <p:cNvPr id="1049191" name="文本框 35"/>
          <p:cNvSpPr txBox="1"/>
          <p:nvPr>
            <p:custDataLst>
              <p:tags r:id="rId11"/>
            </p:custDataLst>
          </p:nvPr>
        </p:nvSpPr>
        <p:spPr>
          <a:xfrm>
            <a:off x="787400" y="3533416"/>
            <a:ext cx="7505700" cy="757555"/>
          </a:xfrm>
          <a:prstGeom prst="rect">
            <a:avLst/>
          </a:prstGeom>
          <a:noFill/>
        </p:spPr>
        <p:txBody>
          <a:bodyPr wrap="square" rtlCol="0" anchor="ctr">
            <a:noAutofit/>
          </a:bodyPr>
          <a:lstStyle/>
          <a:p>
            <a:pPr marL="0" marR="0" lvl="0" indent="0" algn="l" defTabSz="914400" rtl="0" eaLnBrk="1" fontAlgn="auto" latinLnBrk="0" hangingPunct="1">
              <a:lnSpc>
                <a:spcPct val="120000"/>
              </a:lnSpc>
              <a:buClrTx/>
              <a:buSzTx/>
              <a:buFontTx/>
              <a:buNone/>
            </a:pPr>
            <a:endParaRPr lang="zh-CN" altLang="en-US" sz="1600">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a:p>
            <a:pPr marL="0" marR="0" lvl="0" indent="0" algn="l" defTabSz="914400" rtl="0" eaLnBrk="1" fontAlgn="auto" latinLnBrk="0" hangingPunct="1">
              <a:lnSpc>
                <a:spcPct val="120000"/>
              </a:lnSpc>
              <a:buClrTx/>
              <a:buSzTx/>
              <a:buFontTx/>
              <a:buNone/>
            </a:pPr>
            <a:r>
              <a:rPr lang="zh-CN" altLang="en-US" sz="16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学校应至少确定一名熟悉消防安全知识的教师担任消防安全课教员，</a:t>
            </a:r>
            <a:endParaRPr kumimoji="0" lang="zh-CN" altLang="en-US" sz="1600" i="0" u="none" strike="noStrike" kern="1200" cap="none" spc="300" normalizeH="0" noProof="0">
              <a:ln>
                <a:noFill/>
              </a:ln>
              <a:solidFill>
                <a:sysClr val="window" lastClr="FFFFFF"/>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endParaRPr>
          </a:p>
          <a:p>
            <a:pPr marL="0" marR="0" lvl="0" indent="0" algn="l" defTabSz="914400" rtl="0" eaLnBrk="1" fontAlgn="auto" latinLnBrk="0" hangingPunct="1">
              <a:lnSpc>
                <a:spcPct val="120000"/>
              </a:lnSpc>
              <a:buClrTx/>
              <a:buSzTx/>
              <a:buFontTx/>
              <a:buNone/>
            </a:pPr>
            <a:r>
              <a:rPr lang="zh-CN" altLang="en-US" sz="16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选聘消防专业人员担任学校的兼职消防辅导员。</a:t>
            </a:r>
            <a:endParaRPr kumimoji="0" lang="zh-CN" altLang="en-US" sz="1600" i="0" u="none" strike="noStrike" kern="1200" cap="none" spc="300" normalizeH="0" noProof="0">
              <a:ln>
                <a:noFill/>
              </a:ln>
              <a:solidFill>
                <a:sysClr val="window" lastClr="FFFFFF"/>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endParaRPr>
          </a:p>
          <a:p>
            <a:pPr marL="0" marR="0" lvl="0" indent="0" algn="l" defTabSz="914400" rtl="0" eaLnBrk="1" fontAlgn="auto" latinLnBrk="0" hangingPunct="1">
              <a:lnSpc>
                <a:spcPct val="120000"/>
              </a:lnSpc>
              <a:buClrTx/>
              <a:buSzTx/>
              <a:buFontTx/>
              <a:buNone/>
            </a:pPr>
            <a:endParaRPr kumimoji="0" lang="zh-CN" altLang="en-US" sz="1600" i="0" u="none" strike="noStrike" kern="1200" cap="none" spc="300" normalizeH="0" noProof="0">
              <a:ln>
                <a:noFill/>
              </a:ln>
              <a:solidFill>
                <a:sysClr val="window" lastClr="FFFFFF"/>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endParaRPr>
          </a:p>
        </p:txBody>
      </p:sp>
      <p:sp>
        <p:nvSpPr>
          <p:cNvPr id="8" name="矩形 2"/>
          <p:cNvSpPr/>
          <p:nvPr>
            <p:custDataLst>
              <p:tags r:id="rId12"/>
            </p:custDataLst>
          </p:nvPr>
        </p:nvSpPr>
        <p:spPr>
          <a:xfrm>
            <a:off x="635" y="4594225"/>
            <a:ext cx="9782810" cy="877570"/>
          </a:xfrm>
          <a:prstGeom prst="rect">
            <a:avLst/>
          </a:prstGeom>
          <a:solidFill>
            <a:srgbClr val="3498D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9" name="Rectangle 10"/>
          <p:cNvSpPr/>
          <p:nvPr>
            <p:custDataLst>
              <p:tags r:id="rId13"/>
            </p:custDataLst>
          </p:nvPr>
        </p:nvSpPr>
        <p:spPr>
          <a:xfrm>
            <a:off x="9617710" y="4594225"/>
            <a:ext cx="2574290" cy="869315"/>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lstStyle/>
          <a:p>
            <a:pPr marL="0" marR="0" lvl="0" indent="0" algn="ctr" defTabSz="913765" rtl="0" eaLnBrk="1" fontAlgn="auto" latinLnBrk="0" hangingPunct="1">
              <a:lnSpc>
                <a:spcPct val="12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0" name="Isosceles Triangle 11"/>
          <p:cNvSpPr/>
          <p:nvPr>
            <p:custDataLst>
              <p:tags r:id="rId14"/>
            </p:custDataLst>
          </p:nvPr>
        </p:nvSpPr>
        <p:spPr>
          <a:xfrm rot="16200000">
            <a:off x="8887460" y="1495425"/>
            <a:ext cx="1061720" cy="283210"/>
          </a:xfrm>
          <a:prstGeom prst="triangl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lstStyle/>
          <a:p>
            <a:pPr marL="0" marR="0" lvl="0" indent="0" algn="ctr" defTabSz="913765" rtl="0" eaLnBrk="1" fontAlgn="auto" latinLnBrk="0" hangingPunct="1">
              <a:lnSpc>
                <a:spcPct val="14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1" name="文本框 1"/>
          <p:cNvSpPr txBox="1"/>
          <p:nvPr>
            <p:custDataLst>
              <p:tags r:id="rId15"/>
            </p:custDataLst>
          </p:nvPr>
        </p:nvSpPr>
        <p:spPr>
          <a:xfrm>
            <a:off x="9686925" y="4604385"/>
            <a:ext cx="2584450" cy="846455"/>
          </a:xfrm>
          <a:prstGeom prst="rect">
            <a:avLst/>
          </a:prstGeom>
          <a:noFill/>
        </p:spPr>
        <p:txBody>
          <a:bodyPr wrap="square" rtlCol="0" anchor="ctr" anchorCtr="1">
            <a:normAutofit/>
          </a:bodyPr>
          <a:lstStyle/>
          <a:p>
            <a:pPr marL="0" marR="0" lvl="0" indent="0" algn="l" defTabSz="914400" rtl="0" eaLnBrk="1" fontAlgn="auto" latinLnBrk="0" hangingPunct="1">
              <a:lnSpc>
                <a:spcPct val="120000"/>
              </a:lnSpc>
              <a:buClrTx/>
              <a:buSzTx/>
              <a:buFontTx/>
              <a:buNone/>
            </a:pPr>
            <a:r>
              <a:rPr kumimoji="0" lang="zh-CN" altLang="en-US" i="0" u="none" strike="noStrike" kern="1200" cap="none" spc="300" normalizeH="0" noProof="0">
                <a:ln>
                  <a:noFill/>
                </a:ln>
                <a:solidFill>
                  <a:sysClr val="window" lastClr="FFFFFF"/>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Arial" panose="020B0604020202020204" pitchFamily="34" charset="0"/>
              </a:rPr>
              <a:t>新员工培训</a:t>
            </a:r>
          </a:p>
        </p:txBody>
      </p:sp>
      <p:sp>
        <p:nvSpPr>
          <p:cNvPr id="12" name="文本框 7"/>
          <p:cNvSpPr txBox="1"/>
          <p:nvPr>
            <p:custDataLst>
              <p:tags r:id="rId16"/>
            </p:custDataLst>
          </p:nvPr>
        </p:nvSpPr>
        <p:spPr>
          <a:xfrm>
            <a:off x="796925" y="4493260"/>
            <a:ext cx="6868160" cy="1087120"/>
          </a:xfrm>
          <a:prstGeom prst="rect">
            <a:avLst/>
          </a:prstGeom>
          <a:noFill/>
        </p:spPr>
        <p:txBody>
          <a:bodyPr wrap="square" rtlCol="0" anchor="ctr">
            <a:normAutofit/>
          </a:bodyPr>
          <a:lstStyle/>
          <a:p>
            <a:pPr marL="0" marR="0" lvl="0" indent="0" algn="l" defTabSz="914400" rtl="0" eaLnBrk="1" fontAlgn="auto" latinLnBrk="0" hangingPunct="1">
              <a:lnSpc>
                <a:spcPct val="120000"/>
              </a:lnSpc>
              <a:buClrTx/>
              <a:buSzTx/>
              <a:buFontTx/>
              <a:buNone/>
            </a:pPr>
            <a:r>
              <a:rPr lang="zh-CN" altLang="en-US" sz="16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学校应组织新上岗和新岗位的教职员工进行岗前消防安全培训。</a:t>
            </a:r>
          </a:p>
        </p:txBody>
      </p:sp>
      <p:sp>
        <p:nvSpPr>
          <p:cNvPr id="13" name="Isosceles Triangle 11"/>
          <p:cNvSpPr/>
          <p:nvPr>
            <p:custDataLst>
              <p:tags r:id="rId17"/>
            </p:custDataLst>
          </p:nvPr>
        </p:nvSpPr>
        <p:spPr>
          <a:xfrm rot="16200000">
            <a:off x="9014460" y="1622425"/>
            <a:ext cx="1061720" cy="283210"/>
          </a:xfrm>
          <a:prstGeom prst="triangl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lstStyle/>
          <a:p>
            <a:pPr marL="0" marR="0" lvl="0" indent="0" algn="ctr" defTabSz="913765" rtl="0" eaLnBrk="1" fontAlgn="auto" latinLnBrk="0" hangingPunct="1">
              <a:lnSpc>
                <a:spcPct val="14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4" name="Isosceles Triangle 11"/>
          <p:cNvSpPr/>
          <p:nvPr>
            <p:custDataLst>
              <p:tags r:id="rId18"/>
            </p:custDataLst>
          </p:nvPr>
        </p:nvSpPr>
        <p:spPr>
          <a:xfrm rot="16200000">
            <a:off x="9011285" y="4918710"/>
            <a:ext cx="931545" cy="282575"/>
          </a:xfrm>
          <a:prstGeom prst="triangl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lstStyle/>
          <a:p>
            <a:pPr marL="0" marR="0" lvl="0" indent="0" algn="ctr" defTabSz="913765" rtl="0" eaLnBrk="1" fontAlgn="auto" latinLnBrk="0" hangingPunct="1">
              <a:lnSpc>
                <a:spcPct val="14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 name="组合 3"/>
          <p:cNvGrpSpPr/>
          <p:nvPr/>
        </p:nvGrpSpPr>
        <p:grpSpPr>
          <a:xfrm>
            <a:off x="297180" y="184785"/>
            <a:ext cx="6612255" cy="408305"/>
            <a:chOff x="8158" y="2529"/>
            <a:chExt cx="8094" cy="643"/>
          </a:xfrm>
        </p:grpSpPr>
        <p:sp>
          <p:nvSpPr>
            <p:cNvPr id="1048638" name="矩形 4"/>
            <p:cNvSpPr/>
            <p:nvPr/>
          </p:nvSpPr>
          <p:spPr>
            <a:xfrm>
              <a:off x="8956" y="2565"/>
              <a:ext cx="5568"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639" name="文本框 5"/>
            <p:cNvSpPr txBox="1"/>
            <p:nvPr/>
          </p:nvSpPr>
          <p:spPr>
            <a:xfrm>
              <a:off x="9122" y="2529"/>
              <a:ext cx="7130"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4.3.2 </a:t>
              </a:r>
              <a:r>
                <a:rPr lang="zh-CN" altLang="en-US" sz="2000" b="1" dirty="0">
                  <a:solidFill>
                    <a:schemeClr val="bg1"/>
                  </a:solidFill>
                  <a:latin typeface="微软雅黑" panose="020B0503020204020204" charset="-122"/>
                  <a:ea typeface="微软雅黑" panose="020B0503020204020204" charset="-122"/>
                </a:rPr>
                <a:t>消防安全宣传培训能力</a:t>
              </a:r>
            </a:p>
          </p:txBody>
        </p:sp>
        <p:sp>
          <p:nvSpPr>
            <p:cNvPr id="1048640" name="矩形 6"/>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48646" name="矩形 47"/>
          <p:cNvSpPr/>
          <p:nvPr>
            <p:custDataLst>
              <p:tags r:id="rId1"/>
            </p:custDataLst>
          </p:nvPr>
        </p:nvSpPr>
        <p:spPr>
          <a:xfrm>
            <a:off x="-13335" y="1442720"/>
            <a:ext cx="9782810" cy="1416685"/>
          </a:xfrm>
          <a:prstGeom prst="rect">
            <a:avLst/>
          </a:prstGeom>
          <a:solidFill>
            <a:srgbClr val="9BBB59">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048647" name="Rectangle 9"/>
          <p:cNvSpPr/>
          <p:nvPr>
            <p:custDataLst>
              <p:tags r:id="rId2"/>
            </p:custDataLst>
          </p:nvPr>
        </p:nvSpPr>
        <p:spPr>
          <a:xfrm>
            <a:off x="9559925" y="1428115"/>
            <a:ext cx="2634615" cy="1416685"/>
          </a:xfrm>
          <a:prstGeom prst="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lstStyle/>
          <a:p>
            <a:pPr marL="0" marR="0" lvl="0" indent="0" algn="ctr" defTabSz="913765" rtl="0" eaLnBrk="1" fontAlgn="auto" latinLnBrk="0" hangingPunct="1">
              <a:lnSpc>
                <a:spcPct val="12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048648" name="Isosceles Triangle 12"/>
          <p:cNvSpPr/>
          <p:nvPr>
            <p:custDataLst>
              <p:tags r:id="rId3"/>
            </p:custDataLst>
          </p:nvPr>
        </p:nvSpPr>
        <p:spPr>
          <a:xfrm rot="16200000">
            <a:off x="8771255" y="1967865"/>
            <a:ext cx="1293495" cy="283210"/>
          </a:xfrm>
          <a:prstGeom prst="triangl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lstStyle/>
          <a:p>
            <a:pPr marL="0" marR="0" lvl="0" indent="0" algn="ctr" defTabSz="913765" rtl="0" eaLnBrk="1" fontAlgn="auto" latinLnBrk="0" hangingPunct="1">
              <a:lnSpc>
                <a:spcPct val="14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048649" name="文本框 49"/>
          <p:cNvSpPr txBox="1"/>
          <p:nvPr>
            <p:custDataLst>
              <p:tags r:id="rId4"/>
            </p:custDataLst>
          </p:nvPr>
        </p:nvSpPr>
        <p:spPr>
          <a:xfrm>
            <a:off x="9679305" y="1464945"/>
            <a:ext cx="2379980" cy="1287145"/>
          </a:xfrm>
          <a:prstGeom prst="rect">
            <a:avLst/>
          </a:prstGeom>
          <a:noFill/>
        </p:spPr>
        <p:txBody>
          <a:bodyPr wrap="square" rtlCol="0" anchor="ctr" anchorCtr="1">
            <a:normAutofit/>
          </a:bodyPr>
          <a:lstStyle/>
          <a:p>
            <a:pPr marL="0" marR="0" lvl="0" indent="0" algn="l" defTabSz="914400" rtl="0" eaLnBrk="1" fontAlgn="auto" latinLnBrk="0" hangingPunct="1">
              <a:lnSpc>
                <a:spcPct val="120000"/>
              </a:lnSpc>
              <a:buClrTx/>
              <a:buSzTx/>
              <a:buFontTx/>
              <a:buNone/>
            </a:pPr>
            <a:r>
              <a:rPr kumimoji="0" lang="zh-CN" altLang="en-US" i="0" u="none" strike="noStrike" kern="1200" cap="none" spc="300" normalizeH="0" noProof="0">
                <a:ln>
                  <a:noFill/>
                </a:ln>
                <a:solidFill>
                  <a:sysClr val="window" lastClr="FFFFFF"/>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教育培训要求</a:t>
            </a:r>
          </a:p>
        </p:txBody>
      </p:sp>
      <p:sp>
        <p:nvSpPr>
          <p:cNvPr id="1048650" name="文本框 51"/>
          <p:cNvSpPr txBox="1"/>
          <p:nvPr>
            <p:custDataLst>
              <p:tags r:id="rId5"/>
            </p:custDataLst>
          </p:nvPr>
        </p:nvSpPr>
        <p:spPr>
          <a:xfrm>
            <a:off x="787400" y="1454150"/>
            <a:ext cx="8253095" cy="1324610"/>
          </a:xfrm>
          <a:prstGeom prst="rect">
            <a:avLst/>
          </a:prstGeom>
          <a:noFill/>
        </p:spPr>
        <p:txBody>
          <a:bodyPr wrap="square" rtlCol="0" anchor="ctr">
            <a:noAutofit/>
          </a:bodyPr>
          <a:lstStyle/>
          <a:p>
            <a:pPr marL="0" marR="0" lvl="0" indent="0" algn="l" defTabSz="914400" rtl="0" eaLnBrk="1" fontAlgn="auto" latinLnBrk="0" hangingPunct="1">
              <a:lnSpc>
                <a:spcPct val="120000"/>
              </a:lnSpc>
              <a:buClrTx/>
              <a:buSzTx/>
              <a:buFontTx/>
              <a:buNone/>
            </a:pPr>
            <a:r>
              <a:rPr lang="zh-CN" altLang="en-US" sz="1600">
                <a:latin typeface="阿里巴巴普惠体 M" panose="00020600040101010101" pitchFamily="18" charset="-122"/>
                <a:ea typeface="阿里巴巴普惠体 M" panose="00020600040101010101" pitchFamily="18" charset="-122"/>
                <a:cs typeface="阿里巴巴普惠体 M" panose="00020600040101010101" pitchFamily="18" charset="-122"/>
              </a:rPr>
              <a:t>学校教职员工的消防宣传教育培训应当达到以下要求：</a:t>
            </a:r>
          </a:p>
          <a:p>
            <a:pPr marL="0" marR="0" lvl="0" indent="0" algn="l" defTabSz="914400" rtl="0" eaLnBrk="1" fontAlgn="auto" latinLnBrk="0" hangingPunct="1">
              <a:lnSpc>
                <a:spcPct val="120000"/>
              </a:lnSpc>
              <a:buClrTx/>
              <a:buSzTx/>
              <a:buFontTx/>
              <a:buNone/>
            </a:pPr>
            <a:r>
              <a:rPr lang="zh-CN" altLang="en-US" sz="1600">
                <a:latin typeface="阿里巴巴普惠体 M" panose="00020600040101010101" pitchFamily="18" charset="-122"/>
                <a:ea typeface="阿里巴巴普惠体 M" panose="00020600040101010101" pitchFamily="18" charset="-122"/>
                <a:cs typeface="阿里巴巴普惠体 M" panose="00020600040101010101" pitchFamily="18" charset="-122"/>
              </a:rPr>
              <a:t>a)熟悉消防法律法规；b)掌握消防安全职责、制度、操作规程、灭火应急疏散预案；</a:t>
            </a:r>
          </a:p>
          <a:p>
            <a:pPr marL="0" marR="0" lvl="0" indent="0" algn="l" defTabSz="914400" rtl="0" eaLnBrk="1" fontAlgn="auto" latinLnBrk="0" hangingPunct="1">
              <a:lnSpc>
                <a:spcPct val="120000"/>
              </a:lnSpc>
              <a:buClrTx/>
              <a:buSzTx/>
              <a:buFontTx/>
              <a:buNone/>
            </a:pPr>
            <a:r>
              <a:rPr lang="zh-CN" altLang="en-US" sz="1600">
                <a:latin typeface="阿里巴巴普惠体 M" panose="00020600040101010101" pitchFamily="18" charset="-122"/>
                <a:ea typeface="阿里巴巴普惠体 M" panose="00020600040101010101" pitchFamily="18" charset="-122"/>
                <a:cs typeface="阿里巴巴普惠体 M" panose="00020600040101010101" pitchFamily="18" charset="-122"/>
              </a:rPr>
              <a:t>c)掌握本单位、本岗位的火灾危险性和防火措施；d)掌握消防设施、器材的操作使用方法；e)会报警、会扑救初起火灾、会疏散逃生自救。</a:t>
            </a:r>
          </a:p>
        </p:txBody>
      </p:sp>
      <p:sp>
        <p:nvSpPr>
          <p:cNvPr id="1048651" name="矩形 26"/>
          <p:cNvSpPr/>
          <p:nvPr>
            <p:custDataLst>
              <p:tags r:id="rId6"/>
            </p:custDataLst>
          </p:nvPr>
        </p:nvSpPr>
        <p:spPr>
          <a:xfrm>
            <a:off x="0" y="3075305"/>
            <a:ext cx="9782810" cy="1416050"/>
          </a:xfrm>
          <a:prstGeom prst="rect">
            <a:avLst/>
          </a:prstGeom>
          <a:solidFill>
            <a:srgbClr val="1AA3AA">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048652" name="Rectangle 10"/>
          <p:cNvSpPr/>
          <p:nvPr>
            <p:custDataLst>
              <p:tags r:id="rId7"/>
            </p:custDataLst>
          </p:nvPr>
        </p:nvSpPr>
        <p:spPr>
          <a:xfrm>
            <a:off x="9559925" y="3075305"/>
            <a:ext cx="2634615" cy="1416050"/>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lstStyle/>
          <a:p>
            <a:pPr marL="0" marR="0" lvl="0" indent="0" algn="ctr" defTabSz="913765" rtl="0" eaLnBrk="1" fontAlgn="auto" latinLnBrk="0" hangingPunct="1">
              <a:lnSpc>
                <a:spcPct val="12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048653" name="Isosceles Triangle 11"/>
          <p:cNvSpPr/>
          <p:nvPr>
            <p:custDataLst>
              <p:tags r:id="rId8"/>
            </p:custDataLst>
          </p:nvPr>
        </p:nvSpPr>
        <p:spPr>
          <a:xfrm rot="16200000">
            <a:off x="8771255" y="3616960"/>
            <a:ext cx="1294130" cy="283210"/>
          </a:xfrm>
          <a:prstGeom prst="triangl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lstStyle/>
          <a:p>
            <a:pPr marL="0" marR="0" lvl="0" indent="0" algn="ctr" defTabSz="913765" rtl="0" eaLnBrk="1" fontAlgn="auto" latinLnBrk="0" hangingPunct="1">
              <a:lnSpc>
                <a:spcPct val="14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048654" name="文本框 32"/>
          <p:cNvSpPr txBox="1"/>
          <p:nvPr>
            <p:custDataLst>
              <p:tags r:id="rId9"/>
            </p:custDataLst>
          </p:nvPr>
        </p:nvSpPr>
        <p:spPr>
          <a:xfrm>
            <a:off x="9679305" y="3116580"/>
            <a:ext cx="2379345" cy="1276985"/>
          </a:xfrm>
          <a:prstGeom prst="rect">
            <a:avLst/>
          </a:prstGeom>
          <a:noFill/>
        </p:spPr>
        <p:txBody>
          <a:bodyPr wrap="square" rtlCol="0" anchor="ctr" anchorCtr="1">
            <a:noAutofit/>
          </a:bodyPr>
          <a:lstStyle/>
          <a:p>
            <a:pPr marL="0" marR="0" lvl="0" indent="0" algn="l" defTabSz="914400" rtl="0" eaLnBrk="1" fontAlgn="auto" latinLnBrk="0" hangingPunct="1">
              <a:lnSpc>
                <a:spcPct val="120000"/>
              </a:lnSpc>
              <a:buClrTx/>
              <a:buSzTx/>
              <a:buFontTx/>
              <a:buNone/>
            </a:pPr>
            <a:r>
              <a:rPr kumimoji="0" lang="zh-CN" altLang="en-US" i="0" u="none" strike="noStrike" kern="1200" cap="none" spc="300" normalizeH="0" noProof="0">
                <a:ln>
                  <a:noFill/>
                </a:ln>
                <a:solidFill>
                  <a:sysClr val="window" lastClr="FFFFFF"/>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设置消防标识</a:t>
            </a:r>
          </a:p>
        </p:txBody>
      </p:sp>
      <p:sp>
        <p:nvSpPr>
          <p:cNvPr id="1048655" name="文本框 35"/>
          <p:cNvSpPr txBox="1"/>
          <p:nvPr>
            <p:custDataLst>
              <p:tags r:id="rId10"/>
            </p:custDataLst>
          </p:nvPr>
        </p:nvSpPr>
        <p:spPr>
          <a:xfrm>
            <a:off x="787400" y="3088640"/>
            <a:ext cx="7843520" cy="1325245"/>
          </a:xfrm>
          <a:prstGeom prst="rect">
            <a:avLst/>
          </a:prstGeom>
          <a:noFill/>
        </p:spPr>
        <p:txBody>
          <a:bodyPr wrap="square" rtlCol="0" anchor="ctr">
            <a:noAutofit/>
          </a:bodyPr>
          <a:lstStyle/>
          <a:p>
            <a:pPr marL="0" marR="0" lvl="0" indent="0" algn="l" defTabSz="914400" rtl="0" eaLnBrk="1" fontAlgn="auto" latinLnBrk="0" hangingPunct="1">
              <a:lnSpc>
                <a:spcPct val="120000"/>
              </a:lnSpc>
              <a:buClrTx/>
              <a:buSzTx/>
              <a:buFontTx/>
              <a:buNone/>
            </a:pPr>
            <a:endParaRPr lang="zh-CN" altLang="en-US"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endParaRPr>
          </a:p>
          <a:p>
            <a:pPr marL="0" marR="0" lvl="0" indent="0" algn="l" defTabSz="914400" rtl="0" eaLnBrk="1" fontAlgn="auto" latinLnBrk="0" hangingPunct="1">
              <a:lnSpc>
                <a:spcPct val="120000"/>
              </a:lnSpc>
              <a:buClrTx/>
              <a:buSzTx/>
              <a:buFontTx/>
              <a:buNone/>
            </a:pPr>
            <a:r>
              <a:rPr lang="zh-CN" altLang="en-US"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学校应设置以下消防安全标志或图示：</a:t>
            </a:r>
          </a:p>
          <a:p>
            <a:pPr marL="0" marR="0" lvl="0" indent="0" algn="l" defTabSz="914400" rtl="0" eaLnBrk="1" fontAlgn="auto" latinLnBrk="0" hangingPunct="1">
              <a:lnSpc>
                <a:spcPct val="120000"/>
              </a:lnSpc>
              <a:buClrTx/>
              <a:buSzTx/>
              <a:buFontTx/>
              <a:buNone/>
            </a:pPr>
            <a:r>
              <a:rPr lang="zh-CN" altLang="en-US"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a)提示性标志。提示安全逃生路线、安全出口位置，提</a:t>
            </a:r>
            <a:r>
              <a:rPr lang="zh-CN" altLang="zh-CN"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示消防设施</a:t>
            </a:r>
            <a:r>
              <a:rPr lang="zh-CN" altLang="en-US"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放置位置和使用方法；</a:t>
            </a:r>
          </a:p>
          <a:p>
            <a:pPr marL="0" marR="0" lvl="0" indent="0" algn="l" defTabSz="914400" rtl="0" eaLnBrk="1" fontAlgn="auto" latinLnBrk="0" hangingPunct="1">
              <a:lnSpc>
                <a:spcPct val="120000"/>
              </a:lnSpc>
              <a:buClrTx/>
              <a:buSzTx/>
              <a:buFontTx/>
              <a:buNone/>
            </a:pPr>
            <a:r>
              <a:rPr lang="zh-CN" altLang="en-US"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b)警示性标志。常闭式防火门设置“保持常闭”标志，疏散通道</a:t>
            </a:r>
            <a:r>
              <a:rPr lang="zh-CN" altLang="zh-CN"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设置</a:t>
            </a:r>
            <a:r>
              <a:rPr lang="zh-CN" altLang="en-US"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“保持畅通，</a:t>
            </a:r>
            <a:r>
              <a:rPr lang="zh-CN" altLang="zh-CN"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严禁</a:t>
            </a:r>
            <a:r>
              <a:rPr lang="zh-CN" altLang="en-US"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堆放杂物”；</a:t>
            </a:r>
          </a:p>
          <a:p>
            <a:pPr marL="0" marR="0" lvl="0" indent="0" algn="l" defTabSz="914400" rtl="0" eaLnBrk="1" fontAlgn="auto" latinLnBrk="0" hangingPunct="1">
              <a:lnSpc>
                <a:spcPct val="120000"/>
              </a:lnSpc>
              <a:buClrTx/>
              <a:buSzTx/>
              <a:buFontTx/>
              <a:buNone/>
            </a:pPr>
            <a:r>
              <a:rPr lang="zh-CN" altLang="en-US"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c)禁止性标志。提示“严禁挪用消防器材”、“严禁私拉乱接电线电器”。</a:t>
            </a:r>
          </a:p>
          <a:p>
            <a:pPr marL="0" marR="0" lvl="0" indent="0" algn="l" defTabSz="914400" rtl="0" eaLnBrk="1" fontAlgn="auto" latinLnBrk="0" hangingPunct="1">
              <a:lnSpc>
                <a:spcPct val="120000"/>
              </a:lnSpc>
              <a:buClrTx/>
              <a:buSzTx/>
              <a:buFontTx/>
              <a:buNone/>
            </a:pPr>
            <a:endParaRPr kumimoji="0" lang="zh-CN" altLang="en-US" sz="1400" i="0" u="none" strike="noStrike" kern="1200" cap="none" spc="300" normalizeH="0" noProof="0">
              <a:ln>
                <a:noFill/>
              </a:ln>
              <a:solidFill>
                <a:sysClr val="window" lastClr="FFFFFF"/>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endParaRPr>
          </a:p>
        </p:txBody>
      </p:sp>
      <p:sp>
        <p:nvSpPr>
          <p:cNvPr id="1048656" name="矩形 25"/>
          <p:cNvSpPr/>
          <p:nvPr>
            <p:custDataLst>
              <p:tags r:id="rId11"/>
            </p:custDataLst>
          </p:nvPr>
        </p:nvSpPr>
        <p:spPr>
          <a:xfrm>
            <a:off x="0" y="4707255"/>
            <a:ext cx="9782810" cy="1300480"/>
          </a:xfrm>
          <a:prstGeom prst="rect">
            <a:avLst/>
          </a:prstGeom>
          <a:solidFill>
            <a:srgbClr val="69A35B">
              <a:lumMod val="20000"/>
              <a:lumOff val="8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048657" name="Rectangle 9"/>
          <p:cNvSpPr/>
          <p:nvPr>
            <p:custDataLst>
              <p:tags r:id="rId12"/>
            </p:custDataLst>
          </p:nvPr>
        </p:nvSpPr>
        <p:spPr>
          <a:xfrm>
            <a:off x="9559925" y="4711065"/>
            <a:ext cx="2634615" cy="1307465"/>
          </a:xfrm>
          <a:prstGeom prst="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lstStyle/>
          <a:p>
            <a:pPr marL="0" marR="0" lvl="0" indent="0" algn="ctr" defTabSz="913765" rtl="0" eaLnBrk="1" fontAlgn="auto" latinLnBrk="0" hangingPunct="1">
              <a:lnSpc>
                <a:spcPct val="120000"/>
              </a:lnSpc>
              <a:buClrTx/>
              <a:buSzTx/>
              <a:buFontTx/>
              <a:buNone/>
            </a:pPr>
            <a:endParaRPr kumimoji="0" lang="id-ID" sz="1350" i="0" u="none" strike="noStrike" kern="1200" cap="none" spc="0" normalizeH="0" baseline="0" noProof="0">
              <a:ln>
                <a:noFill/>
              </a:ln>
              <a:solidFill>
                <a:prstClr val="white"/>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Arial" panose="020B0604020202020204" pitchFamily="34" charset="0"/>
            </a:endParaRPr>
          </a:p>
        </p:txBody>
      </p:sp>
      <p:sp>
        <p:nvSpPr>
          <p:cNvPr id="1048658" name="Isosceles Triangle 12"/>
          <p:cNvSpPr/>
          <p:nvPr>
            <p:custDataLst>
              <p:tags r:id="rId13"/>
            </p:custDataLst>
          </p:nvPr>
        </p:nvSpPr>
        <p:spPr>
          <a:xfrm rot="16200000">
            <a:off x="8821420" y="5201920"/>
            <a:ext cx="1194435" cy="283210"/>
          </a:xfrm>
          <a:prstGeom prst="triangl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fontScale="25000" lnSpcReduction="20000"/>
          </a:bodyPr>
          <a:lstStyle/>
          <a:p>
            <a:pPr marL="0" marR="0" lvl="0" indent="0" algn="ctr" defTabSz="913765" rtl="0" eaLnBrk="1" fontAlgn="auto" latinLnBrk="0" hangingPunct="1">
              <a:lnSpc>
                <a:spcPct val="14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048659" name="文本框 34"/>
          <p:cNvSpPr txBox="1"/>
          <p:nvPr>
            <p:custDataLst>
              <p:tags r:id="rId14"/>
            </p:custDataLst>
          </p:nvPr>
        </p:nvSpPr>
        <p:spPr>
          <a:xfrm>
            <a:off x="9679305" y="4747895"/>
            <a:ext cx="2310130" cy="1188085"/>
          </a:xfrm>
          <a:prstGeom prst="rect">
            <a:avLst/>
          </a:prstGeom>
          <a:noFill/>
        </p:spPr>
        <p:txBody>
          <a:bodyPr wrap="square" rtlCol="0" anchor="ctr" anchorCtr="1">
            <a:normAutofit/>
          </a:bodyPr>
          <a:lstStyle/>
          <a:p>
            <a:pPr marL="0" marR="0" lvl="0" indent="0" algn="l" defTabSz="914400" rtl="0" eaLnBrk="1" fontAlgn="auto" latinLnBrk="0" hangingPunct="1">
              <a:lnSpc>
                <a:spcPct val="120000"/>
              </a:lnSpc>
              <a:buClrTx/>
              <a:buSzTx/>
              <a:buFontTx/>
              <a:buNone/>
            </a:pPr>
            <a:r>
              <a:rPr kumimoji="0" lang="zh-CN" altLang="en-US" b="1" i="0" u="none" strike="noStrike" kern="1200" cap="none" spc="300" normalizeH="0" noProof="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消防告知承诺</a:t>
            </a:r>
          </a:p>
        </p:txBody>
      </p:sp>
      <p:sp>
        <p:nvSpPr>
          <p:cNvPr id="1048660" name="文本框 36"/>
          <p:cNvSpPr txBox="1"/>
          <p:nvPr>
            <p:custDataLst>
              <p:tags r:id="rId15"/>
            </p:custDataLst>
          </p:nvPr>
        </p:nvSpPr>
        <p:spPr>
          <a:xfrm>
            <a:off x="796925" y="4726305"/>
            <a:ext cx="8004175" cy="1222375"/>
          </a:xfrm>
          <a:prstGeom prst="rect">
            <a:avLst/>
          </a:prstGeom>
          <a:noFill/>
        </p:spPr>
        <p:txBody>
          <a:bodyPr wrap="square" rtlCol="0" anchor="ctr">
            <a:noAutofit/>
          </a:bodyPr>
          <a:lstStyle/>
          <a:p>
            <a:pPr marL="0" marR="0" lvl="0" indent="0" algn="l" defTabSz="914400" rtl="0" eaLnBrk="1" fontAlgn="auto" latinLnBrk="0" hangingPunct="1">
              <a:lnSpc>
                <a:spcPct val="120000"/>
              </a:lnSpc>
              <a:buClrTx/>
              <a:buSzTx/>
              <a:buFontTx/>
              <a:buNone/>
            </a:pPr>
            <a:r>
              <a:rPr lang="zh-CN" altLang="en-US" sz="16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学校应在主要出入口应设置固定</a:t>
            </a:r>
            <a:r>
              <a:rPr lang="zh-CN" altLang="zh-CN" sz="16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公开栏及提示栏：</a:t>
            </a:r>
            <a:endParaRPr kumimoji="0" lang="zh-CN" altLang="en-US" sz="1600" i="0" u="none" strike="noStrike" kern="1200" cap="none" spc="150" normalizeH="0" noProof="0">
              <a:ln>
                <a:noFill/>
              </a:ln>
              <a:solidFill>
                <a:srgbClr val="000000">
                  <a:lumMod val="75000"/>
                  <a:lumOff val="25000"/>
                </a:srgbClr>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Arial" panose="020B0604020202020204" pitchFamily="34" charset="0"/>
            </a:endParaRPr>
          </a:p>
          <a:p>
            <a:pPr marL="0" marR="0" lvl="0" indent="0" algn="l" defTabSz="914400" rtl="0" eaLnBrk="1" fontAlgn="auto" latinLnBrk="0" hangingPunct="1">
              <a:lnSpc>
                <a:spcPct val="120000"/>
              </a:lnSpc>
              <a:buClrTx/>
              <a:buSzTx/>
              <a:buFontTx/>
              <a:buNone/>
            </a:pPr>
            <a:r>
              <a:rPr lang="en-US" altLang="zh-CN" sz="16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a)</a:t>
            </a:r>
            <a:r>
              <a:rPr lang="zh-CN" altLang="zh-CN" sz="16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要公开：“</a:t>
            </a:r>
            <a:r>
              <a:rPr lang="zh-CN" altLang="en-US" sz="16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消防安全责任告知书”、“消防安全承诺书”，“</a:t>
            </a:r>
            <a:r>
              <a:rPr lang="zh-CN" altLang="zh-CN" sz="16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责任人</a:t>
            </a:r>
            <a:r>
              <a:rPr lang="zh-CN" altLang="en-US" sz="16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a:t>
            </a:r>
            <a:r>
              <a:rPr lang="zh-CN" altLang="zh-CN" sz="16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管理人</a:t>
            </a:r>
            <a:r>
              <a:rPr lang="zh-CN" altLang="en-US" sz="16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a:t>
            </a:r>
            <a:endParaRPr kumimoji="0" lang="zh-CN" altLang="en-US" sz="1600" i="0" u="none" strike="noStrike" kern="1200" cap="none" spc="150" normalizeH="0" noProof="0">
              <a:ln>
                <a:noFill/>
              </a:ln>
              <a:solidFill>
                <a:srgbClr val="000000">
                  <a:lumMod val="75000"/>
                  <a:lumOff val="25000"/>
                </a:srgbClr>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Arial" panose="020B0604020202020204" pitchFamily="34" charset="0"/>
            </a:endParaRPr>
          </a:p>
          <a:p>
            <a:pPr marL="0" marR="0" lvl="0" indent="0" algn="l" defTabSz="914400" rtl="0" eaLnBrk="1" fontAlgn="auto" latinLnBrk="0" hangingPunct="1">
              <a:lnSpc>
                <a:spcPct val="120000"/>
              </a:lnSpc>
              <a:buClrTx/>
              <a:buSzTx/>
              <a:buFontTx/>
              <a:buNone/>
            </a:pPr>
            <a:r>
              <a:rPr lang="en-US" altLang="zh-CN" sz="16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b)</a:t>
            </a:r>
            <a:r>
              <a:rPr lang="zh-CN" altLang="zh-CN" sz="16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要</a:t>
            </a:r>
            <a:r>
              <a:rPr lang="zh-CN" altLang="en-US" sz="16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提示：场所的火灾危险性，安全出口位置、逃生路线，消防器材的位置和使用方法。</a:t>
            </a:r>
            <a:endParaRPr kumimoji="0" lang="zh-CN" altLang="en-US" sz="1600" i="0" u="none" strike="noStrike" kern="1200" cap="none" spc="150" normalizeH="0" noProof="0">
              <a:ln>
                <a:noFill/>
              </a:ln>
              <a:solidFill>
                <a:srgbClr val="000000">
                  <a:lumMod val="75000"/>
                  <a:lumOff val="25000"/>
                </a:srgbClr>
              </a:solidFill>
              <a:effectLst/>
              <a:uLnTx/>
              <a:uFillTx/>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Arial" panose="020B0604020202020204" pitchFamily="34"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 name="组合 3"/>
          <p:cNvGrpSpPr/>
          <p:nvPr/>
        </p:nvGrpSpPr>
        <p:grpSpPr>
          <a:xfrm>
            <a:off x="297180" y="184785"/>
            <a:ext cx="5139690" cy="408305"/>
            <a:chOff x="8158" y="2529"/>
            <a:chExt cx="8094" cy="643"/>
          </a:xfrm>
        </p:grpSpPr>
        <p:sp>
          <p:nvSpPr>
            <p:cNvPr id="1048607" name="矩形 4"/>
            <p:cNvSpPr/>
            <p:nvPr/>
          </p:nvSpPr>
          <p:spPr>
            <a:xfrm>
              <a:off x="8956" y="2565"/>
              <a:ext cx="5568"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608" name="文本框 5"/>
            <p:cNvSpPr txBox="1"/>
            <p:nvPr/>
          </p:nvSpPr>
          <p:spPr>
            <a:xfrm>
              <a:off x="9122" y="2529"/>
              <a:ext cx="7130"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4.4  </a:t>
              </a:r>
              <a:r>
                <a:rPr lang="zh-CN" altLang="en-US" sz="2000" b="1" dirty="0">
                  <a:solidFill>
                    <a:schemeClr val="bg1"/>
                  </a:solidFill>
                  <a:latin typeface="微软雅黑" panose="020B0503020204020204" charset="-122"/>
                  <a:ea typeface="微软雅黑" panose="020B0503020204020204" charset="-122"/>
                </a:rPr>
                <a:t>学校消防安全工作</a:t>
              </a:r>
            </a:p>
          </p:txBody>
        </p:sp>
        <p:sp>
          <p:nvSpPr>
            <p:cNvPr id="1048609" name="矩形 6"/>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48610" name="文本框 7"/>
          <p:cNvSpPr txBox="1"/>
          <p:nvPr/>
        </p:nvSpPr>
        <p:spPr>
          <a:xfrm>
            <a:off x="1294847" y="814494"/>
            <a:ext cx="9384631" cy="521970"/>
          </a:xfrm>
          <a:prstGeom prst="rect">
            <a:avLst/>
          </a:prstGeom>
          <a:solidFill>
            <a:schemeClr val="bg1"/>
          </a:solidFill>
        </p:spPr>
        <p:txBody>
          <a:bodyPr wrap="square" rtlCol="0">
            <a:spAutoFit/>
          </a:bodyPr>
          <a:lstStyle/>
          <a:p>
            <a:pPr algn="l"/>
            <a:r>
              <a:rPr lang="zh-CN" altLang="en-US" sz="2800" b="1" dirty="0">
                <a:latin typeface="思源宋体 CN Heavy" panose="02020900000000000000" pitchFamily="18" charset="-122"/>
                <a:ea typeface="思源宋体 CN Heavy" panose="02020900000000000000" pitchFamily="18" charset="-122"/>
              </a:rPr>
              <a:t>三是落实措施，全力做好学校消防安全工作</a:t>
            </a:r>
          </a:p>
        </p:txBody>
      </p:sp>
      <p:cxnSp>
        <p:nvCxnSpPr>
          <p:cNvPr id="3145728" name="直接连接符 41"/>
          <p:cNvCxnSpPr/>
          <p:nvPr>
            <p:custDataLst>
              <p:tags r:id="rId1"/>
            </p:custDataLst>
          </p:nvPr>
        </p:nvCxnSpPr>
        <p:spPr>
          <a:xfrm>
            <a:off x="7440492" y="1722695"/>
            <a:ext cx="889312" cy="1710"/>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3145729" name="直接连接符 42"/>
          <p:cNvCxnSpPr/>
          <p:nvPr>
            <p:custDataLst>
              <p:tags r:id="rId2"/>
            </p:custDataLst>
          </p:nvPr>
        </p:nvCxnSpPr>
        <p:spPr>
          <a:xfrm rot="5400000" flipH="1" flipV="1">
            <a:off x="7079808" y="1761169"/>
            <a:ext cx="410271" cy="328195"/>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3145730" name="直接连接符 39"/>
          <p:cNvCxnSpPr/>
          <p:nvPr>
            <p:custDataLst>
              <p:tags r:id="rId3"/>
            </p:custDataLst>
          </p:nvPr>
        </p:nvCxnSpPr>
        <p:spPr>
          <a:xfrm>
            <a:off x="7571810" y="3535603"/>
            <a:ext cx="756443" cy="0"/>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3145731" name="直接连接符 37"/>
          <p:cNvCxnSpPr/>
          <p:nvPr>
            <p:custDataLst>
              <p:tags r:id="rId4"/>
            </p:custDataLst>
          </p:nvPr>
        </p:nvCxnSpPr>
        <p:spPr>
          <a:xfrm>
            <a:off x="7362742" y="5263988"/>
            <a:ext cx="965511" cy="0"/>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3145732" name="直接连接符 38"/>
          <p:cNvCxnSpPr>
            <a:stCxn id="1048631" idx="10"/>
          </p:cNvCxnSpPr>
          <p:nvPr>
            <p:custDataLst>
              <p:tags r:id="rId5"/>
            </p:custDataLst>
          </p:nvPr>
        </p:nvCxnSpPr>
        <p:spPr>
          <a:xfrm>
            <a:off x="6768581" y="4431618"/>
            <a:ext cx="603345" cy="834933"/>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sp>
        <p:nvSpPr>
          <p:cNvPr id="1048611" name="任意多边形 28"/>
          <p:cNvSpPr/>
          <p:nvPr>
            <p:custDataLst>
              <p:tags r:id="rId6"/>
            </p:custDataLst>
          </p:nvPr>
        </p:nvSpPr>
        <p:spPr bwMode="auto">
          <a:xfrm>
            <a:off x="4897595" y="2169980"/>
            <a:ext cx="2273984" cy="2273983"/>
          </a:xfrm>
          <a:custGeom>
            <a:avLst/>
            <a:gdLst/>
            <a:ahLst/>
            <a:cxnLst>
              <a:cxn ang="0">
                <a:pos x="1116" y="391"/>
              </a:cxn>
              <a:cxn ang="0">
                <a:pos x="391" y="127"/>
              </a:cxn>
              <a:cxn ang="0">
                <a:pos x="127" y="851"/>
              </a:cxn>
              <a:cxn ang="0">
                <a:pos x="851" y="1115"/>
              </a:cxn>
              <a:cxn ang="0">
                <a:pos x="1116" y="391"/>
              </a:cxn>
            </a:cxnLst>
            <a:rect l="0" t="0" r="r" b="b"/>
            <a:pathLst>
              <a:path w="1243" h="1243">
                <a:moveTo>
                  <a:pt x="1116" y="391"/>
                </a:moveTo>
                <a:cubicBezTo>
                  <a:pt x="989" y="118"/>
                  <a:pt x="664" y="0"/>
                  <a:pt x="391" y="127"/>
                </a:cubicBezTo>
                <a:cubicBezTo>
                  <a:pt x="118" y="254"/>
                  <a:pt x="0" y="578"/>
                  <a:pt x="127" y="851"/>
                </a:cubicBezTo>
                <a:cubicBezTo>
                  <a:pt x="254" y="1124"/>
                  <a:pt x="579" y="1243"/>
                  <a:pt x="851" y="1115"/>
                </a:cubicBezTo>
                <a:cubicBezTo>
                  <a:pt x="1124" y="988"/>
                  <a:pt x="1243" y="664"/>
                  <a:pt x="1116" y="391"/>
                </a:cubicBezTo>
                <a:close/>
              </a:path>
            </a:pathLst>
          </a:custGeom>
          <a:solidFill>
            <a:srgbClr val="1F74AD">
              <a:lumMod val="20000"/>
              <a:lumOff val="80000"/>
            </a:srgbClr>
          </a:solidFill>
          <a:ln w="9525">
            <a:noFill/>
            <a:round/>
          </a:ln>
        </p:spPr>
        <p:txBody>
          <a:bodyPr anchor="ctr"/>
          <a:lstStyle/>
          <a:p>
            <a:pPr algn="ctr">
              <a:lnSpc>
                <a:spcPct val="130000"/>
              </a:lnSpc>
            </a:pPr>
            <a:endParaRPr/>
          </a:p>
        </p:txBody>
      </p:sp>
      <p:sp>
        <p:nvSpPr>
          <p:cNvPr id="1048612" name="任意多边形 30"/>
          <p:cNvSpPr/>
          <p:nvPr>
            <p:custDataLst>
              <p:tags r:id="rId7"/>
            </p:custDataLst>
          </p:nvPr>
        </p:nvSpPr>
        <p:spPr bwMode="auto">
          <a:xfrm>
            <a:off x="5463233" y="2729647"/>
            <a:ext cx="1182522" cy="744548"/>
          </a:xfrm>
          <a:custGeom>
            <a:avLst/>
            <a:gdLst/>
            <a:ahLst/>
            <a:cxnLst>
              <a:cxn ang="0">
                <a:pos x="880" y="447"/>
              </a:cxn>
              <a:cxn ang="0">
                <a:pos x="879" y="427"/>
              </a:cxn>
              <a:cxn ang="0">
                <a:pos x="431" y="0"/>
              </a:cxn>
              <a:cxn ang="0">
                <a:pos x="3" y="317"/>
              </a:cxn>
              <a:cxn ang="0">
                <a:pos x="0" y="326"/>
              </a:cxn>
              <a:cxn ang="0">
                <a:pos x="108" y="326"/>
              </a:cxn>
              <a:cxn ang="0">
                <a:pos x="109" y="322"/>
              </a:cxn>
              <a:cxn ang="0">
                <a:pos x="431" y="102"/>
              </a:cxn>
              <a:cxn ang="0">
                <a:pos x="776" y="424"/>
              </a:cxn>
              <a:cxn ang="0">
                <a:pos x="778" y="447"/>
              </a:cxn>
              <a:cxn ang="0">
                <a:pos x="729" y="447"/>
              </a:cxn>
              <a:cxn ang="0">
                <a:pos x="826" y="580"/>
              </a:cxn>
              <a:cxn ang="0">
                <a:pos x="921" y="447"/>
              </a:cxn>
              <a:cxn ang="0">
                <a:pos x="880" y="447"/>
              </a:cxn>
            </a:cxnLst>
            <a:rect l="0" t="0" r="r" b="b"/>
            <a:pathLst>
              <a:path w="921" h="580">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0"/>
                  <a:pt x="826" y="580"/>
                  <a:pt x="826" y="580"/>
                </a:cubicBezTo>
                <a:cubicBezTo>
                  <a:pt x="921" y="447"/>
                  <a:pt x="921" y="447"/>
                  <a:pt x="921" y="447"/>
                </a:cubicBezTo>
                <a:lnTo>
                  <a:pt x="880" y="447"/>
                </a:lnTo>
                <a:close/>
              </a:path>
            </a:pathLst>
          </a:custGeom>
          <a:solidFill>
            <a:srgbClr val="1F74AD">
              <a:lumMod val="75000"/>
            </a:srgbClr>
          </a:solidFill>
          <a:ln w="9525">
            <a:noFill/>
            <a:round/>
          </a:ln>
        </p:spPr>
        <p:txBody>
          <a:bodyPr anchor="ctr"/>
          <a:lstStyle/>
          <a:p>
            <a:pPr algn="ctr">
              <a:lnSpc>
                <a:spcPct val="130000"/>
              </a:lnSpc>
            </a:pPr>
            <a:endParaRPr/>
          </a:p>
        </p:txBody>
      </p:sp>
      <p:sp>
        <p:nvSpPr>
          <p:cNvPr id="1048613" name="任意多边形 31"/>
          <p:cNvSpPr/>
          <p:nvPr>
            <p:custDataLst>
              <p:tags r:id="rId8"/>
            </p:custDataLst>
          </p:nvPr>
        </p:nvSpPr>
        <p:spPr bwMode="auto">
          <a:xfrm>
            <a:off x="5423418" y="3322897"/>
            <a:ext cx="1075018" cy="561397"/>
          </a:xfrm>
          <a:custGeom>
            <a:avLst/>
            <a:gdLst/>
            <a:ahLst/>
            <a:cxnLst>
              <a:cxn ang="0">
                <a:pos x="704" y="235"/>
              </a:cxn>
              <a:cxn ang="0">
                <a:pos x="462" y="334"/>
              </a:cxn>
              <a:cxn ang="0">
                <a:pos x="166" y="166"/>
              </a:cxn>
              <a:cxn ang="0">
                <a:pos x="147" y="134"/>
              </a:cxn>
              <a:cxn ang="0">
                <a:pos x="192" y="134"/>
              </a:cxn>
              <a:cxn ang="0">
                <a:pos x="95" y="0"/>
              </a:cxn>
              <a:cxn ang="0">
                <a:pos x="0" y="134"/>
              </a:cxn>
              <a:cxn ang="0">
                <a:pos x="38" y="134"/>
              </a:cxn>
              <a:cxn ang="0">
                <a:pos x="43" y="147"/>
              </a:cxn>
              <a:cxn ang="0">
                <a:pos x="462" y="436"/>
              </a:cxn>
              <a:cxn ang="0">
                <a:pos x="830" y="244"/>
              </a:cxn>
              <a:cxn ang="0">
                <a:pos x="838" y="233"/>
              </a:cxn>
              <a:cxn ang="0">
                <a:pos x="706" y="233"/>
              </a:cxn>
              <a:cxn ang="0">
                <a:pos x="704" y="235"/>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solidFill>
            <a:srgbClr val="1F74AD">
              <a:lumMod val="75000"/>
            </a:srgbClr>
          </a:solidFill>
          <a:ln w="9525">
            <a:noFill/>
            <a:round/>
          </a:ln>
        </p:spPr>
        <p:txBody>
          <a:bodyPr anchor="ctr"/>
          <a:lstStyle/>
          <a:p>
            <a:pPr algn="ctr">
              <a:lnSpc>
                <a:spcPct val="130000"/>
              </a:lnSpc>
            </a:pPr>
            <a:endParaRPr/>
          </a:p>
        </p:txBody>
      </p:sp>
      <p:sp>
        <p:nvSpPr>
          <p:cNvPr id="1048614" name="任意多边形 32"/>
          <p:cNvSpPr/>
          <p:nvPr>
            <p:custDataLst>
              <p:tags r:id="rId9"/>
            </p:custDataLst>
          </p:nvPr>
        </p:nvSpPr>
        <p:spPr bwMode="auto">
          <a:xfrm>
            <a:off x="5650368" y="2960576"/>
            <a:ext cx="724642" cy="704733"/>
          </a:xfrm>
          <a:custGeom>
            <a:avLst/>
            <a:gdLst/>
            <a:ahLst/>
            <a:cxnLst>
              <a:cxn ang="0">
                <a:pos x="0" y="227"/>
              </a:cxn>
              <a:cxn ang="0">
                <a:pos x="0" y="327"/>
              </a:cxn>
              <a:cxn ang="0">
                <a:pos x="46" y="327"/>
              </a:cxn>
              <a:cxn ang="0">
                <a:pos x="80" y="407"/>
              </a:cxn>
              <a:cxn ang="0">
                <a:pos x="48" y="439"/>
              </a:cxn>
              <a:cxn ang="0">
                <a:pos x="119" y="510"/>
              </a:cxn>
              <a:cxn ang="0">
                <a:pos x="151" y="478"/>
              </a:cxn>
              <a:cxn ang="0">
                <a:pos x="230" y="511"/>
              </a:cxn>
              <a:cxn ang="0">
                <a:pos x="230" y="550"/>
              </a:cxn>
              <a:cxn ang="0">
                <a:pos x="330" y="550"/>
              </a:cxn>
              <a:cxn ang="0">
                <a:pos x="330" y="512"/>
              </a:cxn>
              <a:cxn ang="0">
                <a:pos x="414" y="478"/>
              </a:cxn>
              <a:cxn ang="0">
                <a:pos x="444" y="509"/>
              </a:cxn>
              <a:cxn ang="0">
                <a:pos x="515" y="438"/>
              </a:cxn>
              <a:cxn ang="0">
                <a:pos x="485" y="408"/>
              </a:cxn>
              <a:cxn ang="0">
                <a:pos x="520" y="327"/>
              </a:cxn>
              <a:cxn ang="0">
                <a:pos x="564" y="327"/>
              </a:cxn>
              <a:cxn ang="0">
                <a:pos x="564" y="227"/>
              </a:cxn>
              <a:cxn ang="0">
                <a:pos x="521" y="227"/>
              </a:cxn>
              <a:cxn ang="0">
                <a:pos x="486" y="143"/>
              </a:cxn>
              <a:cxn ang="0">
                <a:pos x="518" y="111"/>
              </a:cxn>
              <a:cxn ang="0">
                <a:pos x="447" y="40"/>
              </a:cxn>
              <a:cxn ang="0">
                <a:pos x="415" y="72"/>
              </a:cxn>
              <a:cxn ang="0">
                <a:pos x="330" y="38"/>
              </a:cxn>
              <a:cxn ang="0">
                <a:pos x="330" y="0"/>
              </a:cxn>
              <a:cxn ang="0">
                <a:pos x="230" y="0"/>
              </a:cxn>
              <a:cxn ang="0">
                <a:pos x="230" y="39"/>
              </a:cxn>
              <a:cxn ang="0">
                <a:pos x="150" y="73"/>
              </a:cxn>
              <a:cxn ang="0">
                <a:pos x="116" y="39"/>
              </a:cxn>
              <a:cxn ang="0">
                <a:pos x="45" y="110"/>
              </a:cxn>
              <a:cxn ang="0">
                <a:pos x="79" y="144"/>
              </a:cxn>
              <a:cxn ang="0">
                <a:pos x="45" y="227"/>
              </a:cxn>
              <a:cxn ang="0">
                <a:pos x="0" y="227"/>
              </a:cxn>
              <a:cxn ang="0">
                <a:pos x="283" y="104"/>
              </a:cxn>
              <a:cxn ang="0">
                <a:pos x="456" y="275"/>
              </a:cxn>
              <a:cxn ang="0">
                <a:pos x="283" y="446"/>
              </a:cxn>
              <a:cxn ang="0">
                <a:pos x="110" y="275"/>
              </a:cxn>
              <a:cxn ang="0">
                <a:pos x="283" y="104"/>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solidFill>
            <a:srgbClr val="1F74AD">
              <a:lumMod val="75000"/>
            </a:srgbClr>
          </a:solidFill>
          <a:ln w="9525">
            <a:noFill/>
            <a:round/>
          </a:ln>
        </p:spPr>
        <p:txBody>
          <a:bodyPr anchor="ctr"/>
          <a:lstStyle/>
          <a:p>
            <a:pPr algn="ctr">
              <a:lnSpc>
                <a:spcPct val="130000"/>
              </a:lnSpc>
            </a:pPr>
            <a:endParaRPr/>
          </a:p>
        </p:txBody>
      </p:sp>
      <p:sp>
        <p:nvSpPr>
          <p:cNvPr id="1048615" name="任意多边形 33"/>
          <p:cNvSpPr/>
          <p:nvPr>
            <p:custDataLst>
              <p:tags r:id="rId10"/>
            </p:custDataLst>
          </p:nvPr>
        </p:nvSpPr>
        <p:spPr bwMode="auto">
          <a:xfrm>
            <a:off x="5841482" y="3147709"/>
            <a:ext cx="338433" cy="330468"/>
          </a:xfrm>
          <a:custGeom>
            <a:avLst/>
            <a:gdLst/>
            <a:ahLst/>
            <a:cxnLst>
              <a:cxn ang="0">
                <a:pos x="131" y="259"/>
              </a:cxn>
              <a:cxn ang="0">
                <a:pos x="261" y="129"/>
              </a:cxn>
              <a:cxn ang="0">
                <a:pos x="131" y="0"/>
              </a:cxn>
              <a:cxn ang="0">
                <a:pos x="0" y="129"/>
              </a:cxn>
              <a:cxn ang="0">
                <a:pos x="131" y="259"/>
              </a:cxn>
              <a:cxn ang="0">
                <a:pos x="131" y="42"/>
              </a:cxn>
              <a:cxn ang="0">
                <a:pos x="219" y="129"/>
              </a:cxn>
              <a:cxn ang="0">
                <a:pos x="131" y="217"/>
              </a:cxn>
              <a:cxn ang="0">
                <a:pos x="42" y="129"/>
              </a:cxn>
              <a:cxn ang="0">
                <a:pos x="131" y="42"/>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solidFill>
            <a:srgbClr val="1F74AD">
              <a:lumMod val="75000"/>
            </a:srgbClr>
          </a:solidFill>
          <a:ln w="9525">
            <a:noFill/>
            <a:round/>
          </a:ln>
        </p:spPr>
        <p:txBody>
          <a:bodyPr anchor="ctr"/>
          <a:lstStyle/>
          <a:p>
            <a:pPr algn="ctr">
              <a:lnSpc>
                <a:spcPct val="130000"/>
              </a:lnSpc>
            </a:pPr>
            <a:endParaRPr/>
          </a:p>
        </p:txBody>
      </p:sp>
      <p:sp>
        <p:nvSpPr>
          <p:cNvPr id="1048616" name="椭圆 34"/>
          <p:cNvSpPr/>
          <p:nvPr>
            <p:custDataLst>
              <p:tags r:id="rId11"/>
            </p:custDataLst>
          </p:nvPr>
        </p:nvSpPr>
        <p:spPr bwMode="auto">
          <a:xfrm>
            <a:off x="5952965" y="3255209"/>
            <a:ext cx="119446" cy="115466"/>
          </a:xfrm>
          <a:prstGeom prst="ellipse">
            <a:avLst/>
          </a:prstGeom>
          <a:solidFill>
            <a:srgbClr val="1F74AD">
              <a:lumMod val="75000"/>
            </a:srgbClr>
          </a:solidFill>
          <a:ln w="9525">
            <a:noFill/>
            <a:round/>
          </a:ln>
        </p:spPr>
        <p:txBody>
          <a:bodyPr anchor="ctr"/>
          <a:lstStyle/>
          <a:p>
            <a:pPr algn="ctr">
              <a:lnSpc>
                <a:spcPct val="130000"/>
              </a:lnSpc>
            </a:pPr>
            <a:endParaRPr/>
          </a:p>
        </p:txBody>
      </p:sp>
      <p:sp>
        <p:nvSpPr>
          <p:cNvPr id="1048617" name="文本框 24"/>
          <p:cNvSpPr txBox="1"/>
          <p:nvPr>
            <p:custDataLst>
              <p:tags r:id="rId12"/>
            </p:custDataLst>
          </p:nvPr>
        </p:nvSpPr>
        <p:spPr bwMode="auto">
          <a:xfrm>
            <a:off x="8328253" y="1368483"/>
            <a:ext cx="2716270" cy="477705"/>
          </a:xfrm>
          <a:prstGeom prst="rect">
            <a:avLst/>
          </a:prstGeom>
          <a:noFill/>
        </p:spPr>
        <p:txBody>
          <a:bodyPr wrap="square" lIns="90000" tIns="46800" rIns="90000" bIns="0" anchor="ctr">
            <a:normAutofit/>
          </a:bodyPr>
          <a:lstStyle/>
          <a:p>
            <a:pPr>
              <a:lnSpc>
                <a:spcPct val="120000"/>
              </a:lnSpc>
            </a:pPr>
            <a:r>
              <a:rPr lang="zh-CN" altLang="en-US" dirty="0">
                <a:ln w="10160">
                  <a:solidFill>
                    <a:schemeClr val="accent5"/>
                  </a:solidFill>
                  <a:prstDash val="solid"/>
                </a:ln>
                <a:effectLst>
                  <a:outerShdw blurRad="38100" dist="22860" dir="5400000" algn="tl" rotWithShape="0">
                    <a:srgbClr val="000000">
                      <a:alpha val="30000"/>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消防安全承诺要到位</a:t>
            </a:r>
            <a:endParaRPr lang="zh-CN" altLang="en-US" b="1" spc="300" dirty="0">
              <a:ln w="10160">
                <a:solidFill>
                  <a:schemeClr val="accent5"/>
                </a:solidFill>
                <a:prstDash val="solid"/>
              </a:ln>
              <a:effectLst>
                <a:outerShdw blurRad="38100" dist="22860" dir="5400000" algn="tl" rotWithShape="0">
                  <a:srgbClr val="000000">
                    <a:alpha val="30000"/>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endParaRPr>
          </a:p>
        </p:txBody>
      </p:sp>
      <p:sp>
        <p:nvSpPr>
          <p:cNvPr id="1048618" name="文本框 25"/>
          <p:cNvSpPr txBox="1"/>
          <p:nvPr>
            <p:custDataLst>
              <p:tags r:id="rId13"/>
            </p:custDataLst>
          </p:nvPr>
        </p:nvSpPr>
        <p:spPr bwMode="auto">
          <a:xfrm>
            <a:off x="7948930" y="1856740"/>
            <a:ext cx="3627417" cy="771525"/>
          </a:xfrm>
          <a:prstGeom prst="rect">
            <a:avLst/>
          </a:prstGeom>
          <a:noFill/>
        </p:spPr>
        <p:txBody>
          <a:bodyPr wrap="square" lIns="90000" tIns="0" rIns="90000" bIns="46800">
            <a:noAutofit/>
          </a:bodyPr>
          <a:lstStyle/>
          <a:p>
            <a:pPr>
              <a:lnSpc>
                <a:spcPct val="120000"/>
              </a:lnSpc>
            </a:pPr>
            <a:r>
              <a:rPr lang="zh-CN" altLang="en-US"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学校要</a:t>
            </a:r>
            <a:r>
              <a:rPr lang="zh-CN" altLang="zh-CN"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落实</a:t>
            </a:r>
            <a:r>
              <a:rPr lang="zh-CN" altLang="en-US"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“三自主、两公开、一承诺”（自主评估风险、检查安全、整改隐患；公开责任人、管理人；承诺不存在突出风险、已落实防范措施）， </a:t>
            </a:r>
            <a:r>
              <a:rPr lang="zh-CN" altLang="zh-CN"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向</a:t>
            </a:r>
            <a:r>
              <a:rPr lang="zh-CN" altLang="en-US"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教育、消防</a:t>
            </a:r>
            <a:r>
              <a:rPr lang="zh-CN" altLang="zh-CN"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部门</a:t>
            </a:r>
            <a:r>
              <a:rPr lang="zh-CN" altLang="en-US"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报备。对苗头性、倾向性问题要及时报告。</a:t>
            </a:r>
            <a:endParaRPr lang="zh-CN" altLang="en-US" sz="1400" spc="150"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endParaRPr>
          </a:p>
        </p:txBody>
      </p:sp>
      <p:sp>
        <p:nvSpPr>
          <p:cNvPr id="1048619" name="文本框 20"/>
          <p:cNvSpPr txBox="1"/>
          <p:nvPr>
            <p:custDataLst>
              <p:tags r:id="rId14"/>
            </p:custDataLst>
          </p:nvPr>
        </p:nvSpPr>
        <p:spPr bwMode="auto">
          <a:xfrm>
            <a:off x="8328253" y="3152180"/>
            <a:ext cx="2716270" cy="477705"/>
          </a:xfrm>
          <a:prstGeom prst="rect">
            <a:avLst/>
          </a:prstGeom>
          <a:noFill/>
        </p:spPr>
        <p:txBody>
          <a:bodyPr wrap="square" lIns="90000" tIns="46800" rIns="90000" bIns="0" anchor="ctr">
            <a:normAutofit/>
          </a:bodyPr>
          <a:lstStyle/>
          <a:p>
            <a:pPr>
              <a:lnSpc>
                <a:spcPct val="120000"/>
              </a:lnSpc>
            </a:pPr>
            <a:r>
              <a:rPr lang="zh-CN" altLang="en-US" dirty="0">
                <a:ln w="10160">
                  <a:solidFill>
                    <a:schemeClr val="accent5"/>
                  </a:solidFill>
                  <a:prstDash val="solid"/>
                </a:ln>
                <a:effectLst>
                  <a:outerShdw blurRad="38100" dist="22860" dir="5400000" algn="tl" rotWithShape="0">
                    <a:srgbClr val="000000">
                      <a:alpha val="30000"/>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消防宣传教育要到位</a:t>
            </a:r>
            <a:endParaRPr lang="zh-CN" altLang="en-US" b="1" spc="300" dirty="0">
              <a:ln w="10160">
                <a:solidFill>
                  <a:schemeClr val="accent5"/>
                </a:solidFill>
                <a:prstDash val="solid"/>
              </a:ln>
              <a:effectLst>
                <a:outerShdw blurRad="38100" dist="22860" dir="5400000" algn="tl" rotWithShape="0">
                  <a:srgbClr val="000000">
                    <a:alpha val="30000"/>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endParaRPr>
          </a:p>
        </p:txBody>
      </p:sp>
      <p:sp>
        <p:nvSpPr>
          <p:cNvPr id="1048620" name="文本框 21"/>
          <p:cNvSpPr txBox="1"/>
          <p:nvPr>
            <p:custDataLst>
              <p:tags r:id="rId15"/>
            </p:custDataLst>
          </p:nvPr>
        </p:nvSpPr>
        <p:spPr bwMode="auto">
          <a:xfrm>
            <a:off x="7948930" y="3701415"/>
            <a:ext cx="3534702" cy="771525"/>
          </a:xfrm>
          <a:prstGeom prst="rect">
            <a:avLst/>
          </a:prstGeom>
          <a:noFill/>
        </p:spPr>
        <p:txBody>
          <a:bodyPr wrap="square" lIns="90000" tIns="0" rIns="90000" bIns="46800">
            <a:noAutofit/>
          </a:bodyPr>
          <a:lstStyle/>
          <a:p>
            <a:pPr>
              <a:lnSpc>
                <a:spcPct val="120000"/>
              </a:lnSpc>
            </a:pPr>
            <a:r>
              <a:rPr lang="zh-CN" altLang="en-US" sz="1400"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学校要利用微信平台，建立本</a:t>
            </a:r>
            <a:r>
              <a:rPr lang="zh-CN" altLang="zh-CN" sz="1400"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校消防</a:t>
            </a:r>
            <a:r>
              <a:rPr lang="zh-CN" altLang="en-US" sz="1400"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工作交流群，发布消防安全</a:t>
            </a:r>
            <a:r>
              <a:rPr lang="zh-CN" altLang="zh-CN" sz="1400"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提示</a:t>
            </a:r>
            <a:r>
              <a:rPr lang="zh-CN" altLang="en-US" sz="1400"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a:t>
            </a:r>
            <a:r>
              <a:rPr lang="zh-CN" altLang="zh-CN" sz="1400"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设施使用、疏散逃生</a:t>
            </a:r>
            <a:r>
              <a:rPr lang="zh-CN" altLang="en-US" sz="1400"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常识</a:t>
            </a:r>
            <a:r>
              <a:rPr lang="zh-CN" altLang="zh-CN" sz="1400"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等内容。</a:t>
            </a:r>
            <a:r>
              <a:rPr lang="zh-CN" altLang="en-US" sz="1400"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组织开展“消防安全开学第一课”，</a:t>
            </a:r>
            <a:r>
              <a:rPr lang="zh-CN" altLang="zh-CN" sz="1400"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布置消防作业。要对教职工进行“一懂三会”培训。</a:t>
            </a:r>
            <a:endParaRPr lang="zh-CN" altLang="en-US" sz="1400" spc="150"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endParaRPr>
          </a:p>
        </p:txBody>
      </p:sp>
      <p:sp>
        <p:nvSpPr>
          <p:cNvPr id="1048621" name="文本框 18"/>
          <p:cNvSpPr txBox="1"/>
          <p:nvPr>
            <p:custDataLst>
              <p:tags r:id="rId16"/>
            </p:custDataLst>
          </p:nvPr>
        </p:nvSpPr>
        <p:spPr bwMode="auto">
          <a:xfrm>
            <a:off x="8328253" y="4935876"/>
            <a:ext cx="2716270" cy="477705"/>
          </a:xfrm>
          <a:prstGeom prst="rect">
            <a:avLst/>
          </a:prstGeom>
          <a:noFill/>
        </p:spPr>
        <p:txBody>
          <a:bodyPr wrap="square" lIns="90000" tIns="46800" rIns="90000" bIns="0" anchor="ctr">
            <a:normAutofit/>
          </a:bodyPr>
          <a:lstStyle/>
          <a:p>
            <a:pPr>
              <a:lnSpc>
                <a:spcPct val="120000"/>
              </a:lnSpc>
            </a:pPr>
            <a:r>
              <a:rPr lang="zh-CN" altLang="en-US">
                <a:ln w="10160">
                  <a:solidFill>
                    <a:schemeClr val="accent5"/>
                  </a:solidFill>
                  <a:prstDash val="solid"/>
                </a:ln>
                <a:effectLst>
                  <a:outerShdw blurRad="38100" dist="22860" dir="5400000" algn="tl" rotWithShape="0">
                    <a:srgbClr val="000000">
                      <a:alpha val="30000"/>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处置初起火灾措施要到位</a:t>
            </a:r>
            <a:endParaRPr lang="zh-CN" altLang="en-US" b="1" spc="300" dirty="0">
              <a:ln w="10160">
                <a:solidFill>
                  <a:schemeClr val="accent5"/>
                </a:solidFill>
                <a:prstDash val="solid"/>
              </a:ln>
              <a:effectLst>
                <a:outerShdw blurRad="38100" dist="22860" dir="5400000" algn="tl" rotWithShape="0">
                  <a:srgbClr val="000000">
                    <a:alpha val="30000"/>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endParaRPr>
          </a:p>
        </p:txBody>
      </p:sp>
      <p:sp>
        <p:nvSpPr>
          <p:cNvPr id="1048622" name="文本框 19"/>
          <p:cNvSpPr txBox="1"/>
          <p:nvPr>
            <p:custDataLst>
              <p:tags r:id="rId17"/>
            </p:custDataLst>
          </p:nvPr>
        </p:nvSpPr>
        <p:spPr bwMode="auto">
          <a:xfrm>
            <a:off x="7126102" y="5435600"/>
            <a:ext cx="3978778" cy="1038983"/>
          </a:xfrm>
          <a:prstGeom prst="rect">
            <a:avLst/>
          </a:prstGeom>
          <a:noFill/>
        </p:spPr>
        <p:txBody>
          <a:bodyPr wrap="square" lIns="90000" tIns="0" rIns="90000" bIns="46800">
            <a:noAutofit/>
          </a:bodyPr>
          <a:lstStyle/>
          <a:p>
            <a:pPr>
              <a:lnSpc>
                <a:spcPct val="120000"/>
              </a:lnSpc>
            </a:pPr>
            <a:r>
              <a:rPr lang="zh-CN" altLang="zh-CN"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学校要</a:t>
            </a:r>
            <a:r>
              <a:rPr lang="zh-CN" altLang="en-US"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建立微型消防站，</a:t>
            </a:r>
            <a:r>
              <a:rPr lang="zh-CN" altLang="zh-CN"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配备不少于</a:t>
            </a:r>
            <a:r>
              <a:rPr lang="en-US" altLang="zh-CN"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6</a:t>
            </a:r>
            <a:r>
              <a:rPr lang="zh-CN" altLang="zh-CN"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人队员，配备器材装备，</a:t>
            </a:r>
            <a:r>
              <a:rPr lang="en-US" altLang="zh-CN"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24</a:t>
            </a:r>
            <a:r>
              <a:rPr lang="zh-CN" altLang="zh-CN"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小时值班在岗</a:t>
            </a:r>
            <a:r>
              <a:rPr lang="zh-CN" altLang="en-US"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。疫情防控下，</a:t>
            </a:r>
            <a:r>
              <a:rPr lang="zh-CN" altLang="zh-CN"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要制订针对性灭火及疏散方案并开展演练。要加强与消防部门联动，做到早报警，早处理。</a:t>
            </a:r>
            <a:endParaRPr lang="zh-CN" altLang="en-US" sz="1400">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a:p>
            <a:pPr>
              <a:lnSpc>
                <a:spcPct val="120000"/>
              </a:lnSpc>
            </a:pPr>
            <a:endParaRPr lang="zh-CN" altLang="en-US" sz="1400" spc="150" dirty="0">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cxnSp>
        <p:nvCxnSpPr>
          <p:cNvPr id="3145733" name="直接连接符 46"/>
          <p:cNvCxnSpPr/>
          <p:nvPr>
            <p:custDataLst>
              <p:tags r:id="rId18"/>
            </p:custDataLst>
          </p:nvPr>
        </p:nvCxnSpPr>
        <p:spPr>
          <a:xfrm flipH="1">
            <a:off x="3666859" y="1762396"/>
            <a:ext cx="889312" cy="1710"/>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3145734" name="直接连接符 47"/>
          <p:cNvCxnSpPr/>
          <p:nvPr>
            <p:custDataLst>
              <p:tags r:id="rId19"/>
            </p:custDataLst>
          </p:nvPr>
        </p:nvCxnSpPr>
        <p:spPr>
          <a:xfrm rot="16200000" flipV="1">
            <a:off x="4506584" y="1800870"/>
            <a:ext cx="410271" cy="328195"/>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3145735" name="直接连接符 49"/>
          <p:cNvCxnSpPr/>
          <p:nvPr>
            <p:custDataLst>
              <p:tags r:id="rId20"/>
            </p:custDataLst>
          </p:nvPr>
        </p:nvCxnSpPr>
        <p:spPr>
          <a:xfrm flipH="1" flipV="1">
            <a:off x="3666859" y="5315049"/>
            <a:ext cx="889312" cy="1710"/>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3145736" name="直接连接符 50"/>
          <p:cNvCxnSpPr>
            <a:stCxn id="1048632" idx="41"/>
          </p:cNvCxnSpPr>
          <p:nvPr>
            <p:custDataLst>
              <p:tags r:id="rId21"/>
            </p:custDataLst>
          </p:nvPr>
        </p:nvCxnSpPr>
        <p:spPr>
          <a:xfrm flipH="1">
            <a:off x="4547624" y="4438942"/>
            <a:ext cx="744956" cy="880380"/>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sp>
        <p:nvSpPr>
          <p:cNvPr id="1048623" name="文本框 52"/>
          <p:cNvSpPr txBox="1"/>
          <p:nvPr>
            <p:custDataLst>
              <p:tags r:id="rId22"/>
            </p:custDataLst>
          </p:nvPr>
        </p:nvSpPr>
        <p:spPr bwMode="auto">
          <a:xfrm>
            <a:off x="950589" y="1450967"/>
            <a:ext cx="2716270" cy="477705"/>
          </a:xfrm>
          <a:prstGeom prst="rect">
            <a:avLst/>
          </a:prstGeom>
          <a:noFill/>
        </p:spPr>
        <p:txBody>
          <a:bodyPr wrap="square" lIns="90000" tIns="46800" rIns="90000" bIns="0" anchor="ctr">
            <a:noAutofit/>
          </a:bodyPr>
          <a:lstStyle/>
          <a:p>
            <a:pPr algn="r">
              <a:lnSpc>
                <a:spcPct val="120000"/>
              </a:lnSpc>
            </a:pPr>
            <a:r>
              <a:rPr lang="zh-CN" altLang="en-US" dirty="0">
                <a:ln w="10160">
                  <a:solidFill>
                    <a:schemeClr val="accent5"/>
                  </a:solidFill>
                  <a:prstDash val="solid"/>
                </a:ln>
                <a:effectLst>
                  <a:outerShdw blurRad="38100" dist="22860" dir="5400000" algn="tl" rotWithShape="0">
                    <a:srgbClr val="000000">
                      <a:alpha val="30000"/>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落实消防安全主体责任</a:t>
            </a:r>
            <a:endParaRPr lang="zh-CN" altLang="en-US" sz="1400" b="1" spc="300" dirty="0">
              <a:ln w="10160">
                <a:solidFill>
                  <a:schemeClr val="accent5"/>
                </a:solidFill>
                <a:prstDash val="solid"/>
              </a:ln>
              <a:effectLst>
                <a:outerShdw blurRad="38100" dist="22860" dir="5400000" algn="tl" rotWithShape="0">
                  <a:srgbClr val="000000">
                    <a:alpha val="30000"/>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endParaRPr>
          </a:p>
        </p:txBody>
      </p:sp>
      <p:sp>
        <p:nvSpPr>
          <p:cNvPr id="1048624" name="文本框 53"/>
          <p:cNvSpPr txBox="1"/>
          <p:nvPr>
            <p:custDataLst>
              <p:tags r:id="rId23"/>
            </p:custDataLst>
          </p:nvPr>
        </p:nvSpPr>
        <p:spPr bwMode="auto">
          <a:xfrm>
            <a:off x="379509" y="1950720"/>
            <a:ext cx="3728306" cy="1196975"/>
          </a:xfrm>
          <a:prstGeom prst="rect">
            <a:avLst/>
          </a:prstGeom>
          <a:noFill/>
        </p:spPr>
        <p:txBody>
          <a:bodyPr wrap="square" lIns="90000" tIns="0" rIns="90000" bIns="46800">
            <a:normAutofit/>
          </a:bodyPr>
          <a:lstStyle/>
          <a:p>
            <a:pPr algn="l">
              <a:lnSpc>
                <a:spcPct val="120000"/>
              </a:lnSpc>
            </a:pPr>
            <a:r>
              <a:rPr lang="zh-CN" altLang="en-US" sz="1400"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学校要建立健全消防安全制度，制定消防安全工作方案，合理调配教学、政教、安保、宿管、后勤等重点岗位人员分工，确定各层级、各岗位消防人</a:t>
            </a:r>
            <a:r>
              <a:rPr lang="zh-CN" altLang="zh-CN" sz="1400"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员的职责。</a:t>
            </a:r>
            <a:endParaRPr lang="zh-CN" altLang="en-US" sz="1400" dirty="0">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a:p>
            <a:pPr algn="l">
              <a:lnSpc>
                <a:spcPct val="120000"/>
              </a:lnSpc>
            </a:pPr>
            <a:endParaRPr lang="zh-CN" altLang="en-US" sz="1400" spc="150" dirty="0">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048625" name="文本框 55"/>
          <p:cNvSpPr txBox="1"/>
          <p:nvPr>
            <p:custDataLst>
              <p:tags r:id="rId24"/>
            </p:custDataLst>
          </p:nvPr>
        </p:nvSpPr>
        <p:spPr bwMode="auto">
          <a:xfrm>
            <a:off x="1147477" y="4966280"/>
            <a:ext cx="2519382" cy="477705"/>
          </a:xfrm>
          <a:prstGeom prst="rect">
            <a:avLst/>
          </a:prstGeom>
          <a:noFill/>
        </p:spPr>
        <p:txBody>
          <a:bodyPr wrap="square" lIns="90000" tIns="46800" rIns="90000" bIns="0" anchor="ctr">
            <a:normAutofit/>
          </a:bodyPr>
          <a:lstStyle/>
          <a:p>
            <a:pPr algn="r">
              <a:lnSpc>
                <a:spcPct val="120000"/>
              </a:lnSpc>
            </a:pPr>
            <a:r>
              <a:rPr lang="zh-CN" altLang="en-US" dirty="0">
                <a:ln w="10160">
                  <a:solidFill>
                    <a:schemeClr val="accent5"/>
                  </a:solidFill>
                  <a:prstDash val="solid"/>
                </a:ln>
                <a:effectLst>
                  <a:outerShdw blurRad="38100" dist="22860" dir="5400000" algn="tl" rotWithShape="0">
                    <a:srgbClr val="000000">
                      <a:alpha val="30000"/>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确保“生命通道”畅通</a:t>
            </a:r>
            <a:endParaRPr lang="zh-CN" altLang="en-US" b="1" spc="300" dirty="0">
              <a:ln w="10160">
                <a:solidFill>
                  <a:schemeClr val="accent5"/>
                </a:solidFill>
                <a:prstDash val="solid"/>
              </a:ln>
              <a:effectLst>
                <a:outerShdw blurRad="38100" dist="22860" dir="5400000" algn="tl" rotWithShape="0">
                  <a:srgbClr val="000000">
                    <a:alpha val="30000"/>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endParaRPr>
          </a:p>
        </p:txBody>
      </p:sp>
      <p:sp>
        <p:nvSpPr>
          <p:cNvPr id="1048626" name="文本框 56"/>
          <p:cNvSpPr txBox="1"/>
          <p:nvPr>
            <p:custDataLst>
              <p:tags r:id="rId25"/>
            </p:custDataLst>
          </p:nvPr>
        </p:nvSpPr>
        <p:spPr bwMode="auto">
          <a:xfrm>
            <a:off x="437247" y="5466080"/>
            <a:ext cx="4312067" cy="741045"/>
          </a:xfrm>
          <a:prstGeom prst="rect">
            <a:avLst/>
          </a:prstGeom>
          <a:noFill/>
        </p:spPr>
        <p:txBody>
          <a:bodyPr wrap="square" lIns="90000" tIns="0" rIns="90000" bIns="46800">
            <a:noAutofit/>
          </a:bodyPr>
          <a:lstStyle/>
          <a:p>
            <a:pPr algn="l">
              <a:lnSpc>
                <a:spcPct val="120000"/>
              </a:lnSpc>
            </a:pPr>
            <a:r>
              <a:rPr lang="zh-CN" altLang="en-US"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学校要结合“生命通道”治理工作，对安全出口、疏散通道、消防车通道开展检查，严禁</a:t>
            </a:r>
            <a:r>
              <a:rPr lang="zh-CN" altLang="zh-CN"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违规停放</a:t>
            </a:r>
            <a:r>
              <a:rPr lang="zh-CN" altLang="en-US"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电动车</a:t>
            </a:r>
            <a:r>
              <a:rPr lang="zh-CN" altLang="zh-CN"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并</a:t>
            </a:r>
            <a:r>
              <a:rPr lang="zh-CN" altLang="en-US"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充电。</a:t>
            </a:r>
            <a:r>
              <a:rPr lang="zh-CN" altLang="zh-CN"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消防车道</a:t>
            </a:r>
            <a:r>
              <a:rPr lang="zh-CN" altLang="en-US"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施划标识确保畅通。对因防疫采取封闭式管理的，要采取应急措施，落实人员现场值守看护，确保</a:t>
            </a:r>
            <a:r>
              <a:rPr lang="zh-CN" altLang="zh-CN"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生命通道畅通。</a:t>
            </a:r>
            <a:endParaRPr lang="zh-CN" altLang="en-US" sz="1400" spc="150"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endParaRPr>
          </a:p>
        </p:txBody>
      </p:sp>
      <p:sp>
        <p:nvSpPr>
          <p:cNvPr id="1048627" name="任意多边形: 形状 84"/>
          <p:cNvSpPr/>
          <p:nvPr>
            <p:custDataLst>
              <p:tags r:id="rId26"/>
            </p:custDataLst>
          </p:nvPr>
        </p:nvSpPr>
        <p:spPr>
          <a:xfrm>
            <a:off x="6084272" y="1651660"/>
            <a:ext cx="1212903" cy="1034372"/>
          </a:xfrm>
          <a:custGeom>
            <a:avLst/>
            <a:gdLst>
              <a:gd name="connsiteX0" fmla="*/ 199042 w 1212903"/>
              <a:gd name="connsiteY0" fmla="*/ 0 h 1034372"/>
              <a:gd name="connsiteX1" fmla="*/ 526626 w 1212903"/>
              <a:gd name="connsiteY1" fmla="*/ 82275 h 1034372"/>
              <a:gd name="connsiteX2" fmla="*/ 502834 w 1212903"/>
              <a:gd name="connsiteY2" fmla="*/ 409547 h 1034372"/>
              <a:gd name="connsiteX3" fmla="*/ 501004 w 1212903"/>
              <a:gd name="connsiteY3" fmla="*/ 415032 h 1034372"/>
              <a:gd name="connsiteX4" fmla="*/ 691333 w 1212903"/>
              <a:gd name="connsiteY4" fmla="*/ 521076 h 1034372"/>
              <a:gd name="connsiteX5" fmla="*/ 965843 w 1212903"/>
              <a:gd name="connsiteY5" fmla="*/ 323615 h 1034372"/>
              <a:gd name="connsiteX6" fmla="*/ 1212903 w 1212903"/>
              <a:gd name="connsiteY6" fmla="*/ 553986 h 1034372"/>
              <a:gd name="connsiteX7" fmla="*/ 1033556 w 1212903"/>
              <a:gd name="connsiteY7" fmla="*/ 828237 h 1034372"/>
              <a:gd name="connsiteX8" fmla="*/ 1028067 w 1212903"/>
              <a:gd name="connsiteY8" fmla="*/ 833721 h 1034372"/>
              <a:gd name="connsiteX9" fmla="*/ 1089366 w 1212903"/>
              <a:gd name="connsiteY9" fmla="*/ 921629 h 1034372"/>
              <a:gd name="connsiteX10" fmla="*/ 894089 w 1212903"/>
              <a:gd name="connsiteY10" fmla="*/ 1034372 h 1034372"/>
              <a:gd name="connsiteX11" fmla="*/ 803125 w 1212903"/>
              <a:gd name="connsiteY11" fmla="*/ 913173 h 1034372"/>
              <a:gd name="connsiteX12" fmla="*/ 19595 w 1212903"/>
              <a:gd name="connsiteY12" fmla="*/ 526335 h 1034372"/>
              <a:gd name="connsiteX13" fmla="*/ 0 w 1212903"/>
              <a:gd name="connsiteY13" fmla="*/ 526081 h 1034372"/>
              <a:gd name="connsiteX14" fmla="*/ 0 w 1212903"/>
              <a:gd name="connsiteY14" fmla="*/ 298240 h 1034372"/>
              <a:gd name="connsiteX15" fmla="*/ 25871 w 1212903"/>
              <a:gd name="connsiteY15" fmla="*/ 300761 h 1034372"/>
              <a:gd name="connsiteX16" fmla="*/ 52636 w 1212903"/>
              <a:gd name="connsiteY16" fmla="*/ 303504 h 1034372"/>
              <a:gd name="connsiteX17" fmla="*/ 199042 w 1212903"/>
              <a:gd name="connsiteY17" fmla="*/ 0 h 103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12903" h="1034372">
                <a:moveTo>
                  <a:pt x="199042" y="0"/>
                </a:moveTo>
                <a:cubicBezTo>
                  <a:pt x="199042" y="0"/>
                  <a:pt x="199042" y="0"/>
                  <a:pt x="526626" y="82275"/>
                </a:cubicBezTo>
                <a:cubicBezTo>
                  <a:pt x="526626" y="82275"/>
                  <a:pt x="526626" y="82275"/>
                  <a:pt x="502834" y="409547"/>
                </a:cubicBezTo>
                <a:cubicBezTo>
                  <a:pt x="502834" y="409547"/>
                  <a:pt x="502834" y="409547"/>
                  <a:pt x="501004" y="415032"/>
                </a:cubicBezTo>
                <a:cubicBezTo>
                  <a:pt x="566887" y="446115"/>
                  <a:pt x="630939" y="480852"/>
                  <a:pt x="691333" y="521076"/>
                </a:cubicBezTo>
                <a:cubicBezTo>
                  <a:pt x="691333" y="521076"/>
                  <a:pt x="691333" y="521076"/>
                  <a:pt x="965843" y="323615"/>
                </a:cubicBezTo>
                <a:cubicBezTo>
                  <a:pt x="965843" y="323615"/>
                  <a:pt x="965843" y="323615"/>
                  <a:pt x="1212903" y="553986"/>
                </a:cubicBezTo>
                <a:cubicBezTo>
                  <a:pt x="1212903" y="553986"/>
                  <a:pt x="1212903" y="553986"/>
                  <a:pt x="1033556" y="828237"/>
                </a:cubicBezTo>
                <a:cubicBezTo>
                  <a:pt x="1033556" y="828237"/>
                  <a:pt x="1033556" y="828237"/>
                  <a:pt x="1028067" y="833721"/>
                </a:cubicBezTo>
                <a:lnTo>
                  <a:pt x="1089366" y="921629"/>
                </a:lnTo>
                <a:lnTo>
                  <a:pt x="894089" y="1034372"/>
                </a:lnTo>
                <a:lnTo>
                  <a:pt x="803125" y="913173"/>
                </a:lnTo>
                <a:cubicBezTo>
                  <a:pt x="603431" y="682214"/>
                  <a:pt x="318679" y="544781"/>
                  <a:pt x="19595" y="526335"/>
                </a:cubicBezTo>
                <a:lnTo>
                  <a:pt x="0" y="526081"/>
                </a:lnTo>
                <a:lnTo>
                  <a:pt x="0" y="298240"/>
                </a:lnTo>
                <a:lnTo>
                  <a:pt x="25871" y="300761"/>
                </a:lnTo>
                <a:cubicBezTo>
                  <a:pt x="34336" y="301675"/>
                  <a:pt x="42571" y="302590"/>
                  <a:pt x="52636" y="303504"/>
                </a:cubicBezTo>
                <a:cubicBezTo>
                  <a:pt x="52636" y="303504"/>
                  <a:pt x="52636" y="303504"/>
                  <a:pt x="199042" y="0"/>
                </a:cubicBez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1048628" name="任意多边形: 形状 93"/>
          <p:cNvSpPr/>
          <p:nvPr>
            <p:custDataLst>
              <p:tags r:id="rId27"/>
            </p:custDataLst>
          </p:nvPr>
        </p:nvSpPr>
        <p:spPr>
          <a:xfrm>
            <a:off x="4718937" y="1658278"/>
            <a:ext cx="1268226" cy="1062416"/>
          </a:xfrm>
          <a:custGeom>
            <a:avLst/>
            <a:gdLst>
              <a:gd name="connsiteX0" fmla="*/ 1067212 w 1268226"/>
              <a:gd name="connsiteY0" fmla="*/ 0 h 1062416"/>
              <a:gd name="connsiteX1" fmla="*/ 1195130 w 1268226"/>
              <a:gd name="connsiteY1" fmla="*/ 292721 h 1062416"/>
              <a:gd name="connsiteX2" fmla="*/ 1196958 w 1268226"/>
              <a:gd name="connsiteY2" fmla="*/ 298210 h 1062416"/>
              <a:gd name="connsiteX3" fmla="*/ 1268226 w 1268226"/>
              <a:gd name="connsiteY3" fmla="*/ 290892 h 1062416"/>
              <a:gd name="connsiteX4" fmla="*/ 1268226 w 1268226"/>
              <a:gd name="connsiteY4" fmla="*/ 446547 h 1062416"/>
              <a:gd name="connsiteX5" fmla="*/ 1268226 w 1268226"/>
              <a:gd name="connsiteY5" fmla="*/ 518933 h 1062416"/>
              <a:gd name="connsiteX6" fmla="*/ 1165894 w 1268226"/>
              <a:gd name="connsiteY6" fmla="*/ 527644 h 1062416"/>
              <a:gd name="connsiteX7" fmla="*/ 841089 w 1268226"/>
              <a:gd name="connsiteY7" fmla="*/ 622962 h 1062416"/>
              <a:gd name="connsiteX8" fmla="*/ 352046 w 1268226"/>
              <a:gd name="connsiteY8" fmla="*/ 1062310 h 1062416"/>
              <a:gd name="connsiteX9" fmla="*/ 351989 w 1268226"/>
              <a:gd name="connsiteY9" fmla="*/ 1062416 h 1062416"/>
              <a:gd name="connsiteX10" fmla="*/ 155954 w 1268226"/>
              <a:gd name="connsiteY10" fmla="*/ 949235 h 1062416"/>
              <a:gd name="connsiteX11" fmla="*/ 193706 w 1268226"/>
              <a:gd name="connsiteY11" fmla="*/ 885482 h 1062416"/>
              <a:gd name="connsiteX12" fmla="*/ 0 w 1268226"/>
              <a:gd name="connsiteY12" fmla="*/ 611057 h 1062416"/>
              <a:gd name="connsiteX13" fmla="*/ 233909 w 1268226"/>
              <a:gd name="connsiteY13" fmla="*/ 367732 h 1062416"/>
              <a:gd name="connsiteX14" fmla="*/ 508022 w 1268226"/>
              <a:gd name="connsiteY14" fmla="*/ 552511 h 1062416"/>
              <a:gd name="connsiteX15" fmla="*/ 511677 w 1268226"/>
              <a:gd name="connsiteY15" fmla="*/ 558001 h 1062416"/>
              <a:gd name="connsiteX16" fmla="*/ 758377 w 1268226"/>
              <a:gd name="connsiteY16" fmla="*/ 415298 h 1062416"/>
              <a:gd name="connsiteX17" fmla="*/ 740103 w 1268226"/>
              <a:gd name="connsiteY17" fmla="*/ 84157 h 1062416"/>
              <a:gd name="connsiteX18" fmla="*/ 1067212 w 1268226"/>
              <a:gd name="connsiteY18" fmla="*/ 0 h 106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68226" h="1062416">
                <a:moveTo>
                  <a:pt x="1067212" y="0"/>
                </a:moveTo>
                <a:cubicBezTo>
                  <a:pt x="1067212" y="0"/>
                  <a:pt x="1067212" y="0"/>
                  <a:pt x="1195130" y="292721"/>
                </a:cubicBezTo>
                <a:cubicBezTo>
                  <a:pt x="1195130" y="292721"/>
                  <a:pt x="1195130" y="292721"/>
                  <a:pt x="1196958" y="298210"/>
                </a:cubicBezTo>
                <a:cubicBezTo>
                  <a:pt x="1224369" y="294551"/>
                  <a:pt x="1246298" y="290892"/>
                  <a:pt x="1268226" y="290892"/>
                </a:cubicBezTo>
                <a:cubicBezTo>
                  <a:pt x="1268226" y="290892"/>
                  <a:pt x="1268226" y="290892"/>
                  <a:pt x="1268226" y="446547"/>
                </a:cubicBezTo>
                <a:lnTo>
                  <a:pt x="1268226" y="518933"/>
                </a:lnTo>
                <a:lnTo>
                  <a:pt x="1165894" y="527644"/>
                </a:lnTo>
                <a:cubicBezTo>
                  <a:pt x="1056121" y="542458"/>
                  <a:pt x="946719" y="573823"/>
                  <a:pt x="841089" y="622962"/>
                </a:cubicBezTo>
                <a:cubicBezTo>
                  <a:pt x="629830" y="721240"/>
                  <a:pt x="463551" y="876685"/>
                  <a:pt x="352046" y="1062310"/>
                </a:cubicBezTo>
                <a:lnTo>
                  <a:pt x="351989" y="1062416"/>
                </a:lnTo>
                <a:lnTo>
                  <a:pt x="155954" y="949235"/>
                </a:lnTo>
                <a:lnTo>
                  <a:pt x="193706" y="885482"/>
                </a:lnTo>
                <a:cubicBezTo>
                  <a:pt x="193706" y="885482"/>
                  <a:pt x="193706" y="885482"/>
                  <a:pt x="0" y="611057"/>
                </a:cubicBezTo>
                <a:cubicBezTo>
                  <a:pt x="0" y="611057"/>
                  <a:pt x="0" y="611057"/>
                  <a:pt x="233909" y="367732"/>
                </a:cubicBezTo>
                <a:cubicBezTo>
                  <a:pt x="233909" y="367732"/>
                  <a:pt x="233909" y="367732"/>
                  <a:pt x="508022" y="552511"/>
                </a:cubicBezTo>
                <a:cubicBezTo>
                  <a:pt x="508022" y="552511"/>
                  <a:pt x="508022" y="552511"/>
                  <a:pt x="511677" y="558001"/>
                </a:cubicBezTo>
                <a:cubicBezTo>
                  <a:pt x="588428" y="501286"/>
                  <a:pt x="670662" y="455548"/>
                  <a:pt x="758377" y="415298"/>
                </a:cubicBezTo>
                <a:cubicBezTo>
                  <a:pt x="758377" y="415298"/>
                  <a:pt x="758377" y="415298"/>
                  <a:pt x="740103" y="84157"/>
                </a:cubicBezTo>
                <a:cubicBezTo>
                  <a:pt x="740103" y="84157"/>
                  <a:pt x="740103" y="84157"/>
                  <a:pt x="1067212" y="0"/>
                </a:cubicBez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1048629" name="任意多边形: 形状 91"/>
          <p:cNvSpPr/>
          <p:nvPr>
            <p:custDataLst>
              <p:tags r:id="rId28"/>
            </p:custDataLst>
          </p:nvPr>
        </p:nvSpPr>
        <p:spPr>
          <a:xfrm>
            <a:off x="7018235" y="2627991"/>
            <a:ext cx="684894" cy="1330524"/>
          </a:xfrm>
          <a:custGeom>
            <a:avLst/>
            <a:gdLst>
              <a:gd name="connsiteX0" fmla="*/ 547961 w 684894"/>
              <a:gd name="connsiteY0" fmla="*/ 0 h 1330524"/>
              <a:gd name="connsiteX1" fmla="*/ 548620 w 684894"/>
              <a:gd name="connsiteY1" fmla="*/ 2029 h 1330524"/>
              <a:gd name="connsiteX2" fmla="*/ 548714 w 684894"/>
              <a:gd name="connsiteY2" fmla="*/ 2324 h 1330524"/>
              <a:gd name="connsiteX3" fmla="*/ 552903 w 684894"/>
              <a:gd name="connsiteY3" fmla="*/ 1021 h 1330524"/>
              <a:gd name="connsiteX4" fmla="*/ 647760 w 684894"/>
              <a:gd name="connsiteY4" fmla="*/ 305818 h 1330524"/>
              <a:gd name="connsiteX5" fmla="*/ 647503 w 684894"/>
              <a:gd name="connsiteY5" fmla="*/ 305898 h 1330524"/>
              <a:gd name="connsiteX6" fmla="*/ 651996 w 684894"/>
              <a:gd name="connsiteY6" fmla="*/ 319626 h 1330524"/>
              <a:gd name="connsiteX7" fmla="*/ 363211 w 684894"/>
              <a:gd name="connsiteY7" fmla="*/ 474970 h 1330524"/>
              <a:gd name="connsiteX8" fmla="*/ 355900 w 684894"/>
              <a:gd name="connsiteY8" fmla="*/ 478625 h 1330524"/>
              <a:gd name="connsiteX9" fmla="*/ 368695 w 684894"/>
              <a:gd name="connsiteY9" fmla="*/ 694279 h 1330524"/>
              <a:gd name="connsiteX10" fmla="*/ 370522 w 684894"/>
              <a:gd name="connsiteY10" fmla="*/ 694279 h 1330524"/>
              <a:gd name="connsiteX11" fmla="*/ 684894 w 684894"/>
              <a:gd name="connsiteY11" fmla="*/ 818553 h 1330524"/>
              <a:gd name="connsiteX12" fmla="*/ 622751 w 684894"/>
              <a:gd name="connsiteY12" fmla="*/ 1151172 h 1330524"/>
              <a:gd name="connsiteX13" fmla="*/ 295585 w 684894"/>
              <a:gd name="connsiteY13" fmla="*/ 1147516 h 1330524"/>
              <a:gd name="connsiteX14" fmla="*/ 284619 w 684894"/>
              <a:gd name="connsiteY14" fmla="*/ 1145688 h 1330524"/>
              <a:gd name="connsiteX15" fmla="*/ 217906 w 684894"/>
              <a:gd name="connsiteY15" fmla="*/ 1294864 h 1330524"/>
              <a:gd name="connsiteX16" fmla="*/ 196660 w 684894"/>
              <a:gd name="connsiteY16" fmla="*/ 1330524 h 1330524"/>
              <a:gd name="connsiteX17" fmla="*/ 0 w 684894"/>
              <a:gd name="connsiteY17" fmla="*/ 1216982 h 1330524"/>
              <a:gd name="connsiteX18" fmla="*/ 32064 w 684894"/>
              <a:gd name="connsiteY18" fmla="*/ 1157513 h 1330524"/>
              <a:gd name="connsiteX19" fmla="*/ 37885 w 684894"/>
              <a:gd name="connsiteY19" fmla="*/ 198034 h 1330524"/>
              <a:gd name="connsiteX20" fmla="*/ 5562 w 684894"/>
              <a:gd name="connsiteY20" fmla="*/ 139551 h 1330524"/>
              <a:gd name="connsiteX21" fmla="*/ 202050 w 684894"/>
              <a:gd name="connsiteY21" fmla="*/ 26109 h 1330524"/>
              <a:gd name="connsiteX22" fmla="*/ 211229 w 684894"/>
              <a:gd name="connsiteY22" fmla="*/ 42052 h 1330524"/>
              <a:gd name="connsiteX23" fmla="*/ 547961 w 684894"/>
              <a:gd name="connsiteY23" fmla="*/ 0 h 133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84894" h="1330524">
                <a:moveTo>
                  <a:pt x="547961" y="0"/>
                </a:moveTo>
                <a:cubicBezTo>
                  <a:pt x="547961" y="0"/>
                  <a:pt x="547961" y="0"/>
                  <a:pt x="548620" y="2029"/>
                </a:cubicBezTo>
                <a:lnTo>
                  <a:pt x="548714" y="2324"/>
                </a:lnTo>
                <a:lnTo>
                  <a:pt x="552903" y="1021"/>
                </a:lnTo>
                <a:lnTo>
                  <a:pt x="647760" y="305818"/>
                </a:lnTo>
                <a:lnTo>
                  <a:pt x="647503" y="305898"/>
                </a:lnTo>
                <a:lnTo>
                  <a:pt x="651996" y="319626"/>
                </a:lnTo>
                <a:cubicBezTo>
                  <a:pt x="651996" y="319626"/>
                  <a:pt x="651996" y="319626"/>
                  <a:pt x="363211" y="474970"/>
                </a:cubicBezTo>
                <a:cubicBezTo>
                  <a:pt x="363211" y="474970"/>
                  <a:pt x="363211" y="474970"/>
                  <a:pt x="355900" y="478625"/>
                </a:cubicBezTo>
                <a:cubicBezTo>
                  <a:pt x="366867" y="549900"/>
                  <a:pt x="370523" y="623003"/>
                  <a:pt x="368695" y="694279"/>
                </a:cubicBezTo>
                <a:lnTo>
                  <a:pt x="370522" y="694279"/>
                </a:lnTo>
                <a:cubicBezTo>
                  <a:pt x="370522" y="694279"/>
                  <a:pt x="370522" y="694279"/>
                  <a:pt x="684894" y="818553"/>
                </a:cubicBezTo>
                <a:cubicBezTo>
                  <a:pt x="684894" y="818553"/>
                  <a:pt x="684894" y="818553"/>
                  <a:pt x="622751" y="1151172"/>
                </a:cubicBezTo>
                <a:cubicBezTo>
                  <a:pt x="622751" y="1151172"/>
                  <a:pt x="622751" y="1151172"/>
                  <a:pt x="295585" y="1147516"/>
                </a:cubicBezTo>
                <a:cubicBezTo>
                  <a:pt x="295585" y="1147516"/>
                  <a:pt x="295585" y="1147516"/>
                  <a:pt x="284619" y="1145688"/>
                </a:cubicBezTo>
                <a:cubicBezTo>
                  <a:pt x="265428" y="1196860"/>
                  <a:pt x="243038" y="1246662"/>
                  <a:pt x="217906" y="1294864"/>
                </a:cubicBezTo>
                <a:lnTo>
                  <a:pt x="196660" y="1330524"/>
                </a:lnTo>
                <a:lnTo>
                  <a:pt x="0" y="1216982"/>
                </a:lnTo>
                <a:lnTo>
                  <a:pt x="32064" y="1157513"/>
                </a:lnTo>
                <a:cubicBezTo>
                  <a:pt x="172099" y="865109"/>
                  <a:pt x="185302" y="514922"/>
                  <a:pt x="37885" y="198034"/>
                </a:cubicBezTo>
                <a:lnTo>
                  <a:pt x="5562" y="139551"/>
                </a:lnTo>
                <a:lnTo>
                  <a:pt x="202050" y="26109"/>
                </a:lnTo>
                <a:lnTo>
                  <a:pt x="211229" y="42052"/>
                </a:lnTo>
                <a:cubicBezTo>
                  <a:pt x="211229" y="42052"/>
                  <a:pt x="211229" y="42052"/>
                  <a:pt x="547961" y="0"/>
                </a:cubicBez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1048630" name="任意多边形: 形状 90"/>
          <p:cNvSpPr/>
          <p:nvPr>
            <p:custDataLst>
              <p:tags r:id="rId29"/>
            </p:custDataLst>
          </p:nvPr>
        </p:nvSpPr>
        <p:spPr>
          <a:xfrm>
            <a:off x="4366042" y="2688046"/>
            <a:ext cx="667077" cy="1297065"/>
          </a:xfrm>
          <a:custGeom>
            <a:avLst/>
            <a:gdLst>
              <a:gd name="connsiteX0" fmla="*/ 461717 w 667077"/>
              <a:gd name="connsiteY0" fmla="*/ 0 h 1297065"/>
              <a:gd name="connsiteX1" fmla="*/ 660706 w 667077"/>
              <a:gd name="connsiteY1" fmla="*/ 114885 h 1297065"/>
              <a:gd name="connsiteX2" fmla="*/ 653797 w 667077"/>
              <a:gd name="connsiteY2" fmla="*/ 127746 h 1297065"/>
              <a:gd name="connsiteX3" fmla="*/ 649200 w 667077"/>
              <a:gd name="connsiteY3" fmla="*/ 1087226 h 1297065"/>
              <a:gd name="connsiteX4" fmla="*/ 667077 w 667077"/>
              <a:gd name="connsiteY4" fmla="*/ 1121073 h 1297065"/>
              <a:gd name="connsiteX5" fmla="*/ 424252 w 667077"/>
              <a:gd name="connsiteY5" fmla="*/ 1261268 h 1297065"/>
              <a:gd name="connsiteX6" fmla="*/ 391960 w 667077"/>
              <a:gd name="connsiteY6" fmla="*/ 1265296 h 1297065"/>
              <a:gd name="connsiteX7" fmla="*/ 137319 w 667077"/>
              <a:gd name="connsiteY7" fmla="*/ 1297065 h 1297065"/>
              <a:gd name="connsiteX8" fmla="*/ 31125 w 667077"/>
              <a:gd name="connsiteY8" fmla="*/ 975447 h 1297065"/>
              <a:gd name="connsiteX9" fmla="*/ 322240 w 667077"/>
              <a:gd name="connsiteY9" fmla="*/ 820120 h 1297065"/>
              <a:gd name="connsiteX10" fmla="*/ 329565 w 667077"/>
              <a:gd name="connsiteY10" fmla="*/ 818292 h 1297065"/>
              <a:gd name="connsiteX11" fmla="*/ 316747 w 667077"/>
              <a:gd name="connsiteY11" fmla="*/ 602662 h 1297065"/>
              <a:gd name="connsiteX12" fmla="*/ 314916 w 667077"/>
              <a:gd name="connsiteY12" fmla="*/ 600834 h 1297065"/>
              <a:gd name="connsiteX13" fmla="*/ 0 w 667077"/>
              <a:gd name="connsiteY13" fmla="*/ 476573 h 1297065"/>
              <a:gd name="connsiteX14" fmla="*/ 60420 w 667077"/>
              <a:gd name="connsiteY14" fmla="*/ 145820 h 1297065"/>
              <a:gd name="connsiteX15" fmla="*/ 70261 w 667077"/>
              <a:gd name="connsiteY15" fmla="*/ 145819 h 1297065"/>
              <a:gd name="connsiteX16" fmla="*/ 82853 w 667077"/>
              <a:gd name="connsiteY16" fmla="*/ 145819 h 1297065"/>
              <a:gd name="connsiteX17" fmla="*/ 82854 w 667077"/>
              <a:gd name="connsiteY17" fmla="*/ 144915 h 1297065"/>
              <a:gd name="connsiteX18" fmla="*/ 397078 w 667077"/>
              <a:gd name="connsiteY18" fmla="*/ 144916 h 1297065"/>
              <a:gd name="connsiteX19" fmla="*/ 396753 w 667077"/>
              <a:gd name="connsiteY19" fmla="*/ 144777 h 1297065"/>
              <a:gd name="connsiteX20" fmla="*/ 461717 w 667077"/>
              <a:gd name="connsiteY20" fmla="*/ 0 h 1297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67077" h="1297065">
                <a:moveTo>
                  <a:pt x="461717" y="0"/>
                </a:moveTo>
                <a:lnTo>
                  <a:pt x="660706" y="114885"/>
                </a:lnTo>
                <a:lnTo>
                  <a:pt x="653797" y="127746"/>
                </a:lnTo>
                <a:cubicBezTo>
                  <a:pt x="514333" y="420149"/>
                  <a:pt x="501783" y="770337"/>
                  <a:pt x="649200" y="1087226"/>
                </a:cubicBezTo>
                <a:lnTo>
                  <a:pt x="667077" y="1121073"/>
                </a:lnTo>
                <a:lnTo>
                  <a:pt x="424252" y="1261268"/>
                </a:lnTo>
                <a:lnTo>
                  <a:pt x="391960" y="1265296"/>
                </a:lnTo>
                <a:cubicBezTo>
                  <a:pt x="342610" y="1271453"/>
                  <a:pt x="263652" y="1281304"/>
                  <a:pt x="137319" y="1297065"/>
                </a:cubicBezTo>
                <a:cubicBezTo>
                  <a:pt x="137319" y="1297065"/>
                  <a:pt x="137319" y="1297065"/>
                  <a:pt x="31125" y="975447"/>
                </a:cubicBezTo>
                <a:cubicBezTo>
                  <a:pt x="31125" y="975447"/>
                  <a:pt x="31125" y="975447"/>
                  <a:pt x="322240" y="820120"/>
                </a:cubicBezTo>
                <a:cubicBezTo>
                  <a:pt x="322240" y="820120"/>
                  <a:pt x="322240" y="820120"/>
                  <a:pt x="329565" y="818292"/>
                </a:cubicBezTo>
                <a:cubicBezTo>
                  <a:pt x="318578" y="745198"/>
                  <a:pt x="314916" y="673929"/>
                  <a:pt x="316747" y="602662"/>
                </a:cubicBezTo>
                <a:cubicBezTo>
                  <a:pt x="316747" y="602662"/>
                  <a:pt x="316747" y="602662"/>
                  <a:pt x="314916" y="600834"/>
                </a:cubicBezTo>
                <a:cubicBezTo>
                  <a:pt x="314916" y="600834"/>
                  <a:pt x="314916" y="600834"/>
                  <a:pt x="0" y="476573"/>
                </a:cubicBezTo>
                <a:cubicBezTo>
                  <a:pt x="0" y="476573"/>
                  <a:pt x="0" y="476573"/>
                  <a:pt x="60420" y="145820"/>
                </a:cubicBezTo>
                <a:cubicBezTo>
                  <a:pt x="60420" y="145820"/>
                  <a:pt x="60420" y="145820"/>
                  <a:pt x="70261" y="145819"/>
                </a:cubicBezTo>
                <a:lnTo>
                  <a:pt x="82853" y="145819"/>
                </a:lnTo>
                <a:lnTo>
                  <a:pt x="82854" y="144915"/>
                </a:lnTo>
                <a:lnTo>
                  <a:pt x="397078" y="144916"/>
                </a:lnTo>
                <a:lnTo>
                  <a:pt x="396753" y="144777"/>
                </a:lnTo>
                <a:lnTo>
                  <a:pt x="461717" y="0"/>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1048631" name="任意多边形: 形状 88"/>
          <p:cNvSpPr/>
          <p:nvPr>
            <p:custDataLst>
              <p:tags r:id="rId30"/>
            </p:custDataLst>
          </p:nvPr>
        </p:nvSpPr>
        <p:spPr>
          <a:xfrm>
            <a:off x="6084272" y="3924603"/>
            <a:ext cx="1264276" cy="997416"/>
          </a:xfrm>
          <a:custGeom>
            <a:avLst/>
            <a:gdLst>
              <a:gd name="connsiteX0" fmla="*/ 885271 w 1264276"/>
              <a:gd name="connsiteY0" fmla="*/ 0 h 997416"/>
              <a:gd name="connsiteX1" fmla="*/ 1082861 w 1264276"/>
              <a:gd name="connsiteY1" fmla="*/ 114078 h 997416"/>
              <a:gd name="connsiteX2" fmla="*/ 1068707 w 1264276"/>
              <a:gd name="connsiteY2" fmla="*/ 137834 h 997416"/>
              <a:gd name="connsiteX3" fmla="*/ 1070534 w 1264276"/>
              <a:gd name="connsiteY3" fmla="*/ 139660 h 997416"/>
              <a:gd name="connsiteX4" fmla="*/ 1264276 w 1264276"/>
              <a:gd name="connsiteY4" fmla="*/ 417451 h 997416"/>
              <a:gd name="connsiteX5" fmla="*/ 1030324 w 1264276"/>
              <a:gd name="connsiteY5" fmla="*/ 660519 h 997416"/>
              <a:gd name="connsiteX6" fmla="*/ 792717 w 1264276"/>
              <a:gd name="connsiteY6" fmla="*/ 497864 h 997416"/>
              <a:gd name="connsiteX7" fmla="*/ 773298 w 1264276"/>
              <a:gd name="connsiteY7" fmla="*/ 468852 h 997416"/>
              <a:gd name="connsiteX8" fmla="*/ 768026 w 1264276"/>
              <a:gd name="connsiteY8" fmla="*/ 460976 h 997416"/>
              <a:gd name="connsiteX9" fmla="*/ 718115 w 1264276"/>
              <a:gd name="connsiteY9" fmla="*/ 491144 h 997416"/>
              <a:gd name="connsiteX10" fmla="*/ 683674 w 1264276"/>
              <a:gd name="connsiteY10" fmla="*/ 507015 h 997416"/>
              <a:gd name="connsiteX11" fmla="*/ 683678 w 1264276"/>
              <a:gd name="connsiteY11" fmla="*/ 507020 h 997416"/>
              <a:gd name="connsiteX12" fmla="*/ 502685 w 1264276"/>
              <a:gd name="connsiteY12" fmla="*/ 600342 h 997416"/>
              <a:gd name="connsiteX13" fmla="*/ 500857 w 1264276"/>
              <a:gd name="connsiteY13" fmla="*/ 594853 h 997416"/>
              <a:gd name="connsiteX14" fmla="*/ 515482 w 1264276"/>
              <a:gd name="connsiteY14" fmla="*/ 913245 h 997416"/>
              <a:gd name="connsiteX15" fmla="*/ 190060 w 1264276"/>
              <a:gd name="connsiteY15" fmla="*/ 997416 h 997416"/>
              <a:gd name="connsiteX16" fmla="*/ 111447 w 1264276"/>
              <a:gd name="connsiteY16" fmla="*/ 726600 h 997416"/>
              <a:gd name="connsiteX17" fmla="*/ 107789 w 1264276"/>
              <a:gd name="connsiteY17" fmla="*/ 713792 h 997416"/>
              <a:gd name="connsiteX18" fmla="*/ 34118 w 1264276"/>
              <a:gd name="connsiteY18" fmla="*/ 721883 h 997416"/>
              <a:gd name="connsiteX19" fmla="*/ 0 w 1264276"/>
              <a:gd name="connsiteY19" fmla="*/ 723641 h 997416"/>
              <a:gd name="connsiteX20" fmla="*/ 0 w 1264276"/>
              <a:gd name="connsiteY20" fmla="*/ 500262 h 997416"/>
              <a:gd name="connsiteX21" fmla="*/ 101152 w 1264276"/>
              <a:gd name="connsiteY21" fmla="*/ 491537 h 997416"/>
              <a:gd name="connsiteX22" fmla="*/ 425001 w 1264276"/>
              <a:gd name="connsiteY22" fmla="*/ 395452 h 997416"/>
              <a:gd name="connsiteX23" fmla="*/ 854251 w 1264276"/>
              <a:gd name="connsiteY23" fmla="*/ 46276 h 997416"/>
              <a:gd name="connsiteX24" fmla="*/ 885271 w 1264276"/>
              <a:gd name="connsiteY24" fmla="*/ 0 h 997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64276" h="997416">
                <a:moveTo>
                  <a:pt x="885271" y="0"/>
                </a:moveTo>
                <a:lnTo>
                  <a:pt x="1082861" y="114078"/>
                </a:lnTo>
                <a:lnTo>
                  <a:pt x="1068707" y="137834"/>
                </a:lnTo>
                <a:cubicBezTo>
                  <a:pt x="1068707" y="137834"/>
                  <a:pt x="1068707" y="137834"/>
                  <a:pt x="1070534" y="139660"/>
                </a:cubicBezTo>
                <a:cubicBezTo>
                  <a:pt x="1070534" y="139660"/>
                  <a:pt x="1070534" y="139660"/>
                  <a:pt x="1264276" y="417451"/>
                </a:cubicBezTo>
                <a:cubicBezTo>
                  <a:pt x="1264276" y="417451"/>
                  <a:pt x="1264276" y="417451"/>
                  <a:pt x="1030324" y="660519"/>
                </a:cubicBezTo>
                <a:cubicBezTo>
                  <a:pt x="1030324" y="660519"/>
                  <a:pt x="1030324" y="660519"/>
                  <a:pt x="792717" y="497864"/>
                </a:cubicBezTo>
                <a:cubicBezTo>
                  <a:pt x="792717" y="497864"/>
                  <a:pt x="792717" y="497864"/>
                  <a:pt x="773298" y="468852"/>
                </a:cubicBezTo>
                <a:lnTo>
                  <a:pt x="768026" y="460976"/>
                </a:lnTo>
                <a:lnTo>
                  <a:pt x="718115" y="491144"/>
                </a:lnTo>
                <a:lnTo>
                  <a:pt x="683674" y="507015"/>
                </a:lnTo>
                <a:lnTo>
                  <a:pt x="683678" y="507020"/>
                </a:lnTo>
                <a:cubicBezTo>
                  <a:pt x="625174" y="541787"/>
                  <a:pt x="564843" y="572896"/>
                  <a:pt x="502685" y="600342"/>
                </a:cubicBezTo>
                <a:cubicBezTo>
                  <a:pt x="502685" y="600342"/>
                  <a:pt x="502685" y="600342"/>
                  <a:pt x="500857" y="594853"/>
                </a:cubicBezTo>
                <a:cubicBezTo>
                  <a:pt x="500857" y="594853"/>
                  <a:pt x="500857" y="594853"/>
                  <a:pt x="515482" y="913245"/>
                </a:cubicBezTo>
                <a:cubicBezTo>
                  <a:pt x="515482" y="913245"/>
                  <a:pt x="515482" y="913245"/>
                  <a:pt x="190060" y="997416"/>
                </a:cubicBezTo>
                <a:cubicBezTo>
                  <a:pt x="190060" y="997416"/>
                  <a:pt x="190060" y="997416"/>
                  <a:pt x="111447" y="726600"/>
                </a:cubicBezTo>
                <a:cubicBezTo>
                  <a:pt x="111447" y="726600"/>
                  <a:pt x="111447" y="726600"/>
                  <a:pt x="107789" y="713792"/>
                </a:cubicBezTo>
                <a:cubicBezTo>
                  <a:pt x="80366" y="717452"/>
                  <a:pt x="56142" y="720082"/>
                  <a:pt x="34118" y="721883"/>
                </a:cubicBezTo>
                <a:lnTo>
                  <a:pt x="0" y="723641"/>
                </a:lnTo>
                <a:lnTo>
                  <a:pt x="0" y="500262"/>
                </a:lnTo>
                <a:lnTo>
                  <a:pt x="101152" y="491537"/>
                </a:lnTo>
                <a:cubicBezTo>
                  <a:pt x="210671" y="476585"/>
                  <a:pt x="319758" y="444978"/>
                  <a:pt x="425001" y="395452"/>
                </a:cubicBezTo>
                <a:cubicBezTo>
                  <a:pt x="601050" y="313554"/>
                  <a:pt x="746065" y="191956"/>
                  <a:pt x="854251" y="46276"/>
                </a:cubicBezTo>
                <a:lnTo>
                  <a:pt x="885271" y="0"/>
                </a:ln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1048632" name="任意多边形: 形状 79"/>
          <p:cNvSpPr/>
          <p:nvPr>
            <p:custDataLst>
              <p:tags r:id="rId31"/>
            </p:custDataLst>
          </p:nvPr>
        </p:nvSpPr>
        <p:spPr>
          <a:xfrm>
            <a:off x="4772505" y="3890850"/>
            <a:ext cx="1218459" cy="1071425"/>
          </a:xfrm>
          <a:custGeom>
            <a:avLst/>
            <a:gdLst>
              <a:gd name="connsiteX0" fmla="*/ 305665 w 1218459"/>
              <a:gd name="connsiteY0" fmla="*/ 0 h 1071425"/>
              <a:gd name="connsiteX1" fmla="*/ 340017 w 1218459"/>
              <a:gd name="connsiteY1" fmla="*/ 51638 h 1071425"/>
              <a:gd name="connsiteX2" fmla="*/ 340293 w 1218459"/>
              <a:gd name="connsiteY2" fmla="*/ 52089 h 1071425"/>
              <a:gd name="connsiteX3" fmla="*/ 340448 w 1218459"/>
              <a:gd name="connsiteY3" fmla="*/ 52287 h 1071425"/>
              <a:gd name="connsiteX4" fmla="*/ 359156 w 1218459"/>
              <a:gd name="connsiteY4" fmla="*/ 80408 h 1071425"/>
              <a:gd name="connsiteX5" fmla="*/ 592329 w 1218459"/>
              <a:gd name="connsiteY5" fmla="*/ 313608 h 1071425"/>
              <a:gd name="connsiteX6" fmla="*/ 619388 w 1218459"/>
              <a:gd name="connsiteY6" fmla="*/ 331707 h 1071425"/>
              <a:gd name="connsiteX7" fmla="*/ 619303 w 1218459"/>
              <a:gd name="connsiteY7" fmla="*/ 331796 h 1071425"/>
              <a:gd name="connsiteX8" fmla="*/ 622494 w 1218459"/>
              <a:gd name="connsiteY8" fmla="*/ 333785 h 1071425"/>
              <a:gd name="connsiteX9" fmla="*/ 682630 w 1218459"/>
              <a:gd name="connsiteY9" fmla="*/ 374008 h 1071425"/>
              <a:gd name="connsiteX10" fmla="*/ 714703 w 1218459"/>
              <a:gd name="connsiteY10" fmla="*/ 391257 h 1071425"/>
              <a:gd name="connsiteX11" fmla="*/ 717682 w 1218459"/>
              <a:gd name="connsiteY11" fmla="*/ 393114 h 1071425"/>
              <a:gd name="connsiteX12" fmla="*/ 723685 w 1218459"/>
              <a:gd name="connsiteY12" fmla="*/ 396088 h 1071425"/>
              <a:gd name="connsiteX13" fmla="*/ 777955 w 1218459"/>
              <a:gd name="connsiteY13" fmla="*/ 425274 h 1071425"/>
              <a:gd name="connsiteX14" fmla="*/ 808590 w 1218459"/>
              <a:gd name="connsiteY14" fmla="*/ 438147 h 1071425"/>
              <a:gd name="connsiteX15" fmla="*/ 810846 w 1218459"/>
              <a:gd name="connsiteY15" fmla="*/ 439265 h 1071425"/>
              <a:gd name="connsiteX16" fmla="*/ 815820 w 1218459"/>
              <a:gd name="connsiteY16" fmla="*/ 441185 h 1071425"/>
              <a:gd name="connsiteX17" fmla="*/ 877546 w 1218459"/>
              <a:gd name="connsiteY17" fmla="*/ 467123 h 1071425"/>
              <a:gd name="connsiteX18" fmla="*/ 905882 w 1218459"/>
              <a:gd name="connsiteY18" fmla="*/ 475960 h 1071425"/>
              <a:gd name="connsiteX19" fmla="*/ 908068 w 1218459"/>
              <a:gd name="connsiteY19" fmla="*/ 476805 h 1071425"/>
              <a:gd name="connsiteX20" fmla="*/ 913770 w 1218459"/>
              <a:gd name="connsiteY20" fmla="*/ 478420 h 1071425"/>
              <a:gd name="connsiteX21" fmla="*/ 980641 w 1218459"/>
              <a:gd name="connsiteY21" fmla="*/ 499276 h 1071425"/>
              <a:gd name="connsiteX22" fmla="*/ 1006412 w 1218459"/>
              <a:gd name="connsiteY22" fmla="*/ 504674 h 1071425"/>
              <a:gd name="connsiteX23" fmla="*/ 1008731 w 1218459"/>
              <a:gd name="connsiteY23" fmla="*/ 505331 h 1071425"/>
              <a:gd name="connsiteX24" fmla="*/ 1015630 w 1218459"/>
              <a:gd name="connsiteY24" fmla="*/ 506605 h 1071425"/>
              <a:gd name="connsiteX25" fmla="*/ 1086487 w 1218459"/>
              <a:gd name="connsiteY25" fmla="*/ 521450 h 1071425"/>
              <a:gd name="connsiteX26" fmla="*/ 1110194 w 1218459"/>
              <a:gd name="connsiteY26" fmla="*/ 524069 h 1071425"/>
              <a:gd name="connsiteX27" fmla="*/ 1112216 w 1218459"/>
              <a:gd name="connsiteY27" fmla="*/ 524442 h 1071425"/>
              <a:gd name="connsiteX28" fmla="*/ 1118863 w 1218459"/>
              <a:gd name="connsiteY28" fmla="*/ 525027 h 1071425"/>
              <a:gd name="connsiteX29" fmla="*/ 1194320 w 1218459"/>
              <a:gd name="connsiteY29" fmla="*/ 533364 h 1071425"/>
              <a:gd name="connsiteX30" fmla="*/ 1216917 w 1218459"/>
              <a:gd name="connsiteY30" fmla="*/ 533648 h 1071425"/>
              <a:gd name="connsiteX31" fmla="*/ 1217907 w 1218459"/>
              <a:gd name="connsiteY31" fmla="*/ 533736 h 1071425"/>
              <a:gd name="connsiteX32" fmla="*/ 1218459 w 1218459"/>
              <a:gd name="connsiteY32" fmla="*/ 533731 h 1071425"/>
              <a:gd name="connsiteX33" fmla="*/ 1218459 w 1218459"/>
              <a:gd name="connsiteY33" fmla="*/ 756282 h 1071425"/>
              <a:gd name="connsiteX34" fmla="*/ 1180062 w 1218459"/>
              <a:gd name="connsiteY34" fmla="*/ 754865 h 1071425"/>
              <a:gd name="connsiteX35" fmla="*/ 1156293 w 1218459"/>
              <a:gd name="connsiteY35" fmla="*/ 764014 h 1071425"/>
              <a:gd name="connsiteX36" fmla="*/ 1011865 w 1218459"/>
              <a:gd name="connsiteY36" fmla="*/ 1071425 h 1071425"/>
              <a:gd name="connsiteX37" fmla="*/ 684614 w 1218459"/>
              <a:gd name="connsiteY37" fmla="*/ 987255 h 1071425"/>
              <a:gd name="connsiteX38" fmla="*/ 708380 w 1218459"/>
              <a:gd name="connsiteY38" fmla="*/ 659714 h 1071425"/>
              <a:gd name="connsiteX39" fmla="*/ 712036 w 1218459"/>
              <a:gd name="connsiteY39" fmla="*/ 648735 h 1071425"/>
              <a:gd name="connsiteX40" fmla="*/ 523731 w 1218459"/>
              <a:gd name="connsiteY40" fmla="*/ 544432 h 1071425"/>
              <a:gd name="connsiteX41" fmla="*/ 520075 w 1218459"/>
              <a:gd name="connsiteY41" fmla="*/ 548092 h 1071425"/>
              <a:gd name="connsiteX42" fmla="*/ 245841 w 1218459"/>
              <a:gd name="connsiteY42" fmla="*/ 745715 h 1071425"/>
              <a:gd name="connsiteX43" fmla="*/ 241500 w 1218459"/>
              <a:gd name="connsiteY43" fmla="*/ 741825 h 1071425"/>
              <a:gd name="connsiteX44" fmla="*/ 234645 w 1218459"/>
              <a:gd name="connsiteY44" fmla="*/ 735689 h 1071425"/>
              <a:gd name="connsiteX45" fmla="*/ 234449 w 1218459"/>
              <a:gd name="connsiteY45" fmla="*/ 735895 h 1071425"/>
              <a:gd name="connsiteX46" fmla="*/ 227743 w 1218459"/>
              <a:gd name="connsiteY46" fmla="*/ 729506 h 1071425"/>
              <a:gd name="connsiteX47" fmla="*/ 211107 w 1218459"/>
              <a:gd name="connsiteY47" fmla="*/ 714609 h 1071425"/>
              <a:gd name="connsiteX48" fmla="*/ 211604 w 1218459"/>
              <a:gd name="connsiteY48" fmla="*/ 714136 h 1071425"/>
              <a:gd name="connsiteX49" fmla="*/ 139253 w 1218459"/>
              <a:gd name="connsiteY49" fmla="*/ 645231 h 1071425"/>
              <a:gd name="connsiteX50" fmla="*/ 139535 w 1218459"/>
              <a:gd name="connsiteY50" fmla="*/ 644935 h 1071425"/>
              <a:gd name="connsiteX51" fmla="*/ 124960 w 1218459"/>
              <a:gd name="connsiteY51" fmla="*/ 631506 h 1071425"/>
              <a:gd name="connsiteX52" fmla="*/ 0 w 1218459"/>
              <a:gd name="connsiteY52" fmla="*/ 516382 h 1071425"/>
              <a:gd name="connsiteX53" fmla="*/ 179429 w 1218459"/>
              <a:gd name="connsiteY53" fmla="*/ 240448 h 1071425"/>
              <a:gd name="connsiteX54" fmla="*/ 186753 w 1218459"/>
              <a:gd name="connsiteY54" fmla="*/ 233139 h 1071425"/>
              <a:gd name="connsiteX55" fmla="*/ 124731 w 1218459"/>
              <a:gd name="connsiteY55" fmla="*/ 144511 h 1071425"/>
              <a:gd name="connsiteX56" fmla="*/ 107193 w 1218459"/>
              <a:gd name="connsiteY56" fmla="*/ 114588 h 1071425"/>
              <a:gd name="connsiteX57" fmla="*/ 305665 w 1218459"/>
              <a:gd name="connsiteY57" fmla="*/ 0 h 107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1218459" h="1071425">
                <a:moveTo>
                  <a:pt x="305665" y="0"/>
                </a:moveTo>
                <a:lnTo>
                  <a:pt x="340017" y="51638"/>
                </a:lnTo>
                <a:lnTo>
                  <a:pt x="340293" y="52089"/>
                </a:lnTo>
                <a:lnTo>
                  <a:pt x="340448" y="52287"/>
                </a:lnTo>
                <a:lnTo>
                  <a:pt x="359156" y="80408"/>
                </a:lnTo>
                <a:cubicBezTo>
                  <a:pt x="425930" y="170578"/>
                  <a:pt x="504792" y="248734"/>
                  <a:pt x="592329" y="313608"/>
                </a:cubicBezTo>
                <a:lnTo>
                  <a:pt x="619388" y="331707"/>
                </a:lnTo>
                <a:lnTo>
                  <a:pt x="619303" y="331796"/>
                </a:lnTo>
                <a:lnTo>
                  <a:pt x="622494" y="333785"/>
                </a:lnTo>
                <a:lnTo>
                  <a:pt x="682630" y="374008"/>
                </a:lnTo>
                <a:lnTo>
                  <a:pt x="714703" y="391257"/>
                </a:lnTo>
                <a:lnTo>
                  <a:pt x="717682" y="393114"/>
                </a:lnTo>
                <a:lnTo>
                  <a:pt x="723685" y="396088"/>
                </a:lnTo>
                <a:lnTo>
                  <a:pt x="777955" y="425274"/>
                </a:lnTo>
                <a:lnTo>
                  <a:pt x="808590" y="438147"/>
                </a:lnTo>
                <a:lnTo>
                  <a:pt x="810846" y="439265"/>
                </a:lnTo>
                <a:lnTo>
                  <a:pt x="815820" y="441185"/>
                </a:lnTo>
                <a:lnTo>
                  <a:pt x="877546" y="467123"/>
                </a:lnTo>
                <a:lnTo>
                  <a:pt x="905882" y="475960"/>
                </a:lnTo>
                <a:lnTo>
                  <a:pt x="908068" y="476805"/>
                </a:lnTo>
                <a:lnTo>
                  <a:pt x="913770" y="478420"/>
                </a:lnTo>
                <a:lnTo>
                  <a:pt x="980641" y="499276"/>
                </a:lnTo>
                <a:lnTo>
                  <a:pt x="1006412" y="504674"/>
                </a:lnTo>
                <a:lnTo>
                  <a:pt x="1008731" y="505331"/>
                </a:lnTo>
                <a:lnTo>
                  <a:pt x="1015630" y="506605"/>
                </a:lnTo>
                <a:lnTo>
                  <a:pt x="1086487" y="521450"/>
                </a:lnTo>
                <a:lnTo>
                  <a:pt x="1110194" y="524069"/>
                </a:lnTo>
                <a:lnTo>
                  <a:pt x="1112216" y="524442"/>
                </a:lnTo>
                <a:lnTo>
                  <a:pt x="1118863" y="525027"/>
                </a:lnTo>
                <a:lnTo>
                  <a:pt x="1194320" y="533364"/>
                </a:lnTo>
                <a:lnTo>
                  <a:pt x="1216917" y="533648"/>
                </a:lnTo>
                <a:lnTo>
                  <a:pt x="1217907" y="533736"/>
                </a:lnTo>
                <a:lnTo>
                  <a:pt x="1218459" y="533731"/>
                </a:lnTo>
                <a:lnTo>
                  <a:pt x="1218459" y="756282"/>
                </a:lnTo>
                <a:lnTo>
                  <a:pt x="1180062" y="754865"/>
                </a:lnTo>
                <a:cubicBezTo>
                  <a:pt x="1180062" y="754865"/>
                  <a:pt x="1180062" y="754865"/>
                  <a:pt x="1156293" y="764014"/>
                </a:cubicBezTo>
                <a:cubicBezTo>
                  <a:pt x="1156293" y="764014"/>
                  <a:pt x="1156293" y="764014"/>
                  <a:pt x="1011865" y="1071425"/>
                </a:cubicBezTo>
                <a:cubicBezTo>
                  <a:pt x="1011865" y="1071425"/>
                  <a:pt x="1011865" y="1071425"/>
                  <a:pt x="684614" y="987255"/>
                </a:cubicBezTo>
                <a:cubicBezTo>
                  <a:pt x="684614" y="987255"/>
                  <a:pt x="684614" y="987255"/>
                  <a:pt x="708380" y="659714"/>
                </a:cubicBezTo>
                <a:cubicBezTo>
                  <a:pt x="708380" y="659714"/>
                  <a:pt x="708380" y="659714"/>
                  <a:pt x="712036" y="648735"/>
                </a:cubicBezTo>
                <a:cubicBezTo>
                  <a:pt x="646223" y="619455"/>
                  <a:pt x="584062" y="584690"/>
                  <a:pt x="523731" y="544432"/>
                </a:cubicBezTo>
                <a:cubicBezTo>
                  <a:pt x="523731" y="544432"/>
                  <a:pt x="523731" y="544432"/>
                  <a:pt x="520075" y="548092"/>
                </a:cubicBezTo>
                <a:cubicBezTo>
                  <a:pt x="520075" y="548092"/>
                  <a:pt x="520075" y="548092"/>
                  <a:pt x="245841" y="745715"/>
                </a:cubicBezTo>
                <a:cubicBezTo>
                  <a:pt x="245841" y="745715"/>
                  <a:pt x="245841" y="745715"/>
                  <a:pt x="241500" y="741825"/>
                </a:cubicBezTo>
                <a:lnTo>
                  <a:pt x="234645" y="735689"/>
                </a:lnTo>
                <a:lnTo>
                  <a:pt x="234449" y="735895"/>
                </a:lnTo>
                <a:lnTo>
                  <a:pt x="227743" y="729506"/>
                </a:lnTo>
                <a:lnTo>
                  <a:pt x="211107" y="714609"/>
                </a:lnTo>
                <a:lnTo>
                  <a:pt x="211604" y="714136"/>
                </a:lnTo>
                <a:lnTo>
                  <a:pt x="139253" y="645231"/>
                </a:lnTo>
                <a:lnTo>
                  <a:pt x="139535" y="644935"/>
                </a:lnTo>
                <a:lnTo>
                  <a:pt x="124960" y="631506"/>
                </a:lnTo>
                <a:cubicBezTo>
                  <a:pt x="107109" y="615059"/>
                  <a:pt x="71405" y="582167"/>
                  <a:pt x="0" y="516382"/>
                </a:cubicBezTo>
                <a:cubicBezTo>
                  <a:pt x="0" y="516382"/>
                  <a:pt x="0" y="516382"/>
                  <a:pt x="179429" y="240448"/>
                </a:cubicBezTo>
                <a:cubicBezTo>
                  <a:pt x="179429" y="240448"/>
                  <a:pt x="179429" y="240448"/>
                  <a:pt x="186753" y="233139"/>
                </a:cubicBezTo>
                <a:cubicBezTo>
                  <a:pt x="164782" y="204815"/>
                  <a:pt x="144184" y="175120"/>
                  <a:pt x="124731" y="144511"/>
                </a:cubicBezTo>
                <a:lnTo>
                  <a:pt x="107193" y="114588"/>
                </a:lnTo>
                <a:lnTo>
                  <a:pt x="305665" y="0"/>
                </a:lnTo>
                <a:close/>
              </a:path>
            </a:pathLst>
          </a:cu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cxnSp>
        <p:nvCxnSpPr>
          <p:cNvPr id="3145737" name="直接连接符 96"/>
          <p:cNvCxnSpPr/>
          <p:nvPr>
            <p:custDataLst>
              <p:tags r:id="rId32"/>
            </p:custDataLst>
          </p:nvPr>
        </p:nvCxnSpPr>
        <p:spPr>
          <a:xfrm>
            <a:off x="3770862" y="3535603"/>
            <a:ext cx="929940" cy="0"/>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sp>
        <p:nvSpPr>
          <p:cNvPr id="1048633" name="文本框 97"/>
          <p:cNvSpPr txBox="1"/>
          <p:nvPr>
            <p:custDataLst>
              <p:tags r:id="rId33"/>
            </p:custDataLst>
          </p:nvPr>
        </p:nvSpPr>
        <p:spPr bwMode="auto">
          <a:xfrm>
            <a:off x="801181" y="3017844"/>
            <a:ext cx="2865679" cy="592039"/>
          </a:xfrm>
          <a:prstGeom prst="rect">
            <a:avLst/>
          </a:prstGeom>
          <a:noFill/>
        </p:spPr>
        <p:txBody>
          <a:bodyPr wrap="square" lIns="90000" tIns="46800" rIns="90000" bIns="0" anchor="ctr">
            <a:normAutofit/>
          </a:bodyPr>
          <a:lstStyle/>
          <a:p>
            <a:pPr algn="r">
              <a:lnSpc>
                <a:spcPct val="120000"/>
              </a:lnSpc>
            </a:pPr>
            <a:r>
              <a:rPr lang="zh-CN" altLang="en-US" dirty="0">
                <a:ln w="10160">
                  <a:solidFill>
                    <a:schemeClr val="accent5"/>
                  </a:solidFill>
                  <a:prstDash val="solid"/>
                </a:ln>
                <a:effectLst>
                  <a:outerShdw blurRad="38100" dist="22860" dir="5400000" algn="tl" rotWithShape="0">
                    <a:srgbClr val="000000">
                      <a:alpha val="30000"/>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消防设施器材要运行到位</a:t>
            </a:r>
            <a:endParaRPr lang="zh-CN" altLang="en-US" b="1" spc="300" dirty="0">
              <a:ln w="10160">
                <a:solidFill>
                  <a:schemeClr val="accent5"/>
                </a:solidFill>
                <a:prstDash val="solid"/>
              </a:ln>
              <a:effectLst>
                <a:outerShdw blurRad="38100" dist="22860" dir="5400000" algn="tl" rotWithShape="0">
                  <a:srgbClr val="000000">
                    <a:alpha val="30000"/>
                  </a:srgb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endParaRPr>
          </a:p>
        </p:txBody>
      </p:sp>
      <p:sp>
        <p:nvSpPr>
          <p:cNvPr id="1048634" name="文本框 98"/>
          <p:cNvSpPr txBox="1"/>
          <p:nvPr>
            <p:custDataLst>
              <p:tags r:id="rId34"/>
            </p:custDataLst>
          </p:nvPr>
        </p:nvSpPr>
        <p:spPr bwMode="auto">
          <a:xfrm>
            <a:off x="330213" y="3644265"/>
            <a:ext cx="3736327" cy="1210945"/>
          </a:xfrm>
          <a:prstGeom prst="rect">
            <a:avLst/>
          </a:prstGeom>
          <a:noFill/>
        </p:spPr>
        <p:txBody>
          <a:bodyPr wrap="square" lIns="90000" tIns="0" rIns="90000" bIns="46800">
            <a:noAutofit/>
          </a:bodyPr>
          <a:lstStyle/>
          <a:p>
            <a:pPr algn="l">
              <a:lnSpc>
                <a:spcPct val="120000"/>
              </a:lnSpc>
            </a:pPr>
            <a:r>
              <a:rPr lang="zh-CN" altLang="en-US"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学校要组织</a:t>
            </a:r>
            <a:r>
              <a:rPr lang="zh-CN" altLang="zh-CN"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维保</a:t>
            </a:r>
            <a:r>
              <a:rPr lang="zh-CN" altLang="en-US"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人员对校内消防器材、设施等进行全面检查保养。设消防控制室的应 24 小时</a:t>
            </a:r>
            <a:r>
              <a:rPr lang="en-US" altLang="zh-CN"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2</a:t>
            </a:r>
            <a:r>
              <a:rPr lang="zh-CN" altLang="zh-CN"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人</a:t>
            </a:r>
            <a:r>
              <a:rPr lang="zh-CN" altLang="en-US"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值班，并持证上岗。要对电气、燃气线路进行一次检测。要按照标准配置消防设施、</a:t>
            </a:r>
            <a:r>
              <a:rPr lang="zh-CN" altLang="zh-CN"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标识。</a:t>
            </a:r>
            <a:r>
              <a:rPr lang="zh-CN" altLang="en-US"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要加大防火检查、巡查频次，及时消</a:t>
            </a:r>
            <a:r>
              <a:rPr lang="zh-CN" altLang="zh-CN"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除</a:t>
            </a:r>
            <a:r>
              <a:rPr lang="zh-CN" altLang="en-US" sz="140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火灾隐患。</a:t>
            </a:r>
            <a:endParaRPr lang="zh-CN" altLang="en-US" sz="1400" spc="150"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0" name="组合 18"/>
          <p:cNvGrpSpPr/>
          <p:nvPr/>
        </p:nvGrpSpPr>
        <p:grpSpPr>
          <a:xfrm>
            <a:off x="297180" y="184785"/>
            <a:ext cx="5139690" cy="408305"/>
            <a:chOff x="8158" y="2529"/>
            <a:chExt cx="8094" cy="643"/>
          </a:xfrm>
        </p:grpSpPr>
        <p:sp>
          <p:nvSpPr>
            <p:cNvPr id="1048713" name="矩形 19"/>
            <p:cNvSpPr/>
            <p:nvPr/>
          </p:nvSpPr>
          <p:spPr>
            <a:xfrm>
              <a:off x="8956" y="2565"/>
              <a:ext cx="5568"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714" name="文本框 20"/>
            <p:cNvSpPr txBox="1"/>
            <p:nvPr/>
          </p:nvSpPr>
          <p:spPr>
            <a:xfrm>
              <a:off x="9122" y="2529"/>
              <a:ext cx="7130"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1.1</a:t>
              </a:r>
              <a:r>
                <a:rPr lang="zh-CN" altLang="en-US" sz="2000" b="1" dirty="0">
                  <a:solidFill>
                    <a:schemeClr val="bg1"/>
                  </a:solidFill>
                  <a:latin typeface="微软雅黑" panose="020B0503020204020204" charset="-122"/>
                  <a:ea typeface="微软雅黑" panose="020B0503020204020204" charset="-122"/>
                </a:rPr>
                <a:t> 火灾案例回顾</a:t>
              </a:r>
            </a:p>
          </p:txBody>
        </p:sp>
        <p:sp>
          <p:nvSpPr>
            <p:cNvPr id="1048715" name="矩形 22"/>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48717" name="文本框 8"/>
          <p:cNvSpPr txBox="1"/>
          <p:nvPr/>
        </p:nvSpPr>
        <p:spPr>
          <a:xfrm>
            <a:off x="445770" y="1271270"/>
            <a:ext cx="3573780" cy="1198880"/>
          </a:xfrm>
          <a:prstGeom prst="rect">
            <a:avLst/>
          </a:prstGeom>
          <a:noFill/>
        </p:spPr>
        <p:txBody>
          <a:bodyPr wrap="square" rtlCol="0" anchor="t">
            <a:spAutoFit/>
          </a:bodyPr>
          <a:lstStyle/>
          <a:p>
            <a:r>
              <a:rPr lang="zh-CN" altLang="en-US">
                <a:latin typeface="黑体" panose="02010609060101010101" charset="-122"/>
                <a:ea typeface="黑体" panose="02010609060101010101" charset="-122"/>
                <a:cs typeface="黑体" panose="02010609060101010101" charset="-122"/>
              </a:rPr>
              <a:t>2021年10月24日，江苏南京航空航天大学一实验室发生爆燃，引发火情。11名受伤人员被送往医院救治，其中2人经抢救无效死亡。</a:t>
            </a:r>
          </a:p>
        </p:txBody>
      </p:sp>
      <p:sp>
        <p:nvSpPr>
          <p:cNvPr id="1048718" name="文本框 9"/>
          <p:cNvSpPr txBox="1"/>
          <p:nvPr/>
        </p:nvSpPr>
        <p:spPr>
          <a:xfrm>
            <a:off x="368300" y="2898140"/>
            <a:ext cx="3562985" cy="2861310"/>
          </a:xfrm>
          <a:prstGeom prst="rect">
            <a:avLst/>
          </a:prstGeom>
          <a:noFill/>
        </p:spPr>
        <p:txBody>
          <a:bodyPr wrap="square" rtlCol="0" anchor="t">
            <a:spAutoFit/>
          </a:bodyPr>
          <a:lstStyle/>
          <a:p>
            <a:r>
              <a:rPr>
                <a:latin typeface="黑体" panose="02010609060101010101" charset="-122"/>
                <a:ea typeface="黑体" panose="02010609060101010101" charset="-122"/>
                <a:cs typeface="黑体" panose="02010609060101010101" charset="-122"/>
              </a:rPr>
              <a:t>2023年3月17日晚上18时许，沈阳铁路实验中学校内食堂1楼烟道发生火情，当时正是高三学生的饭点时间，现场有两人轻伤。</a:t>
            </a:r>
          </a:p>
          <a:p>
            <a:endParaRPr>
              <a:latin typeface="黑体" panose="02010609060101010101" charset="-122"/>
              <a:ea typeface="黑体" panose="02010609060101010101" charset="-122"/>
              <a:cs typeface="黑体" panose="02010609060101010101" charset="-122"/>
            </a:endParaRPr>
          </a:p>
          <a:p>
            <a:endParaRPr>
              <a:latin typeface="黑体" panose="02010609060101010101" charset="-122"/>
              <a:ea typeface="黑体" panose="02010609060101010101" charset="-122"/>
              <a:cs typeface="黑体" panose="02010609060101010101" charset="-122"/>
            </a:endParaRPr>
          </a:p>
          <a:p>
            <a:r>
              <a:rPr>
                <a:latin typeface="黑体" panose="02010609060101010101" charset="-122"/>
                <a:ea typeface="黑体" panose="02010609060101010101" charset="-122"/>
                <a:cs typeface="黑体" panose="02010609060101010101" charset="-122"/>
              </a:rPr>
              <a:t>2024年1月19日晚，河南方城县独树镇砚山铺村英才学校一宿舍发生火灾，事故造成13人遇难，4人受伤。</a:t>
            </a:r>
          </a:p>
        </p:txBody>
      </p:sp>
      <p:pic>
        <p:nvPicPr>
          <p:cNvPr id="100" name="图片 99"/>
          <p:cNvPicPr/>
          <p:nvPr/>
        </p:nvPicPr>
        <p:blipFill>
          <a:blip r:embed="rId3"/>
          <a:stretch>
            <a:fillRect/>
          </a:stretch>
        </p:blipFill>
        <p:spPr>
          <a:xfrm>
            <a:off x="4339590" y="3716655"/>
            <a:ext cx="3923030" cy="2267585"/>
          </a:xfrm>
          <a:prstGeom prst="rect">
            <a:avLst/>
          </a:prstGeom>
          <a:noFill/>
          <a:ln w="9525">
            <a:noFill/>
          </a:ln>
        </p:spPr>
      </p:pic>
      <p:pic>
        <p:nvPicPr>
          <p:cNvPr id="101" name="图片 100"/>
          <p:cNvPicPr/>
          <p:nvPr/>
        </p:nvPicPr>
        <p:blipFill>
          <a:blip r:embed="rId4"/>
          <a:stretch>
            <a:fillRect/>
          </a:stretch>
        </p:blipFill>
        <p:spPr>
          <a:xfrm>
            <a:off x="8238490" y="796290"/>
            <a:ext cx="3525520" cy="5187950"/>
          </a:xfrm>
          <a:prstGeom prst="rect">
            <a:avLst/>
          </a:prstGeom>
          <a:noFill/>
          <a:ln w="9525">
            <a:noFill/>
          </a:ln>
        </p:spPr>
      </p:pic>
      <p:pic>
        <p:nvPicPr>
          <p:cNvPr id="102" name="图片 101"/>
          <p:cNvPicPr/>
          <p:nvPr/>
        </p:nvPicPr>
        <p:blipFill>
          <a:blip r:embed="rId5"/>
          <a:stretch>
            <a:fillRect/>
          </a:stretch>
        </p:blipFill>
        <p:spPr>
          <a:xfrm>
            <a:off x="4339590" y="796290"/>
            <a:ext cx="3922395" cy="2921000"/>
          </a:xfrm>
          <a:prstGeom prst="rect">
            <a:avLst/>
          </a:prstGeom>
          <a:noFill/>
          <a:ln w="9525">
            <a:noFill/>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52" name="图片 10"/>
          <p:cNvPicPr>
            <a:picLocks noChangeAspect="1"/>
          </p:cNvPicPr>
          <p:nvPr>
            <p:custDataLst>
              <p:tags r:id="rId1"/>
            </p:custDataLst>
          </p:nvPr>
        </p:nvPicPr>
        <p:blipFill>
          <a:blip r:embed="rId13"/>
          <a:stretch>
            <a:fillRect/>
          </a:stretch>
        </p:blipFill>
        <p:spPr>
          <a:xfrm>
            <a:off x="3763152" y="2417584"/>
            <a:ext cx="2731245" cy="2725148"/>
          </a:xfrm>
          <a:prstGeom prst="rect">
            <a:avLst/>
          </a:prstGeom>
        </p:spPr>
      </p:pic>
      <p:pic>
        <p:nvPicPr>
          <p:cNvPr id="2097153" name="图片 11"/>
          <p:cNvPicPr>
            <a:picLocks noChangeAspect="1"/>
          </p:cNvPicPr>
          <p:nvPr>
            <p:custDataLst>
              <p:tags r:id="rId2"/>
            </p:custDataLst>
          </p:nvPr>
        </p:nvPicPr>
        <p:blipFill>
          <a:blip r:embed="rId14"/>
          <a:stretch>
            <a:fillRect/>
          </a:stretch>
        </p:blipFill>
        <p:spPr>
          <a:xfrm>
            <a:off x="5761114" y="2750638"/>
            <a:ext cx="2731245" cy="2725148"/>
          </a:xfrm>
          <a:prstGeom prst="rect">
            <a:avLst/>
          </a:prstGeom>
        </p:spPr>
      </p:pic>
      <p:grpSp>
        <p:nvGrpSpPr>
          <p:cNvPr id="73" name="组合 3"/>
          <p:cNvGrpSpPr/>
          <p:nvPr/>
        </p:nvGrpSpPr>
        <p:grpSpPr>
          <a:xfrm>
            <a:off x="297180" y="184785"/>
            <a:ext cx="5139690" cy="408305"/>
            <a:chOff x="8158" y="2529"/>
            <a:chExt cx="8094" cy="643"/>
          </a:xfrm>
        </p:grpSpPr>
        <p:sp>
          <p:nvSpPr>
            <p:cNvPr id="1048587" name="矩形 4"/>
            <p:cNvSpPr/>
            <p:nvPr/>
          </p:nvSpPr>
          <p:spPr>
            <a:xfrm>
              <a:off x="8956" y="2565"/>
              <a:ext cx="5568"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588" name="文本框 5"/>
            <p:cNvSpPr txBox="1"/>
            <p:nvPr/>
          </p:nvSpPr>
          <p:spPr>
            <a:xfrm>
              <a:off x="9122" y="2529"/>
              <a:ext cx="7130"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4.5  </a:t>
              </a:r>
              <a:r>
                <a:rPr lang="en-US" altLang="zh-CN" sz="2000" b="1" dirty="0">
                  <a:solidFill>
                    <a:schemeClr val="bg1"/>
                  </a:solidFill>
                  <a:latin typeface="微软雅黑" panose="020B0503020204020204" charset="-122"/>
                  <a:ea typeface="微软雅黑" panose="020B0503020204020204" charset="-122"/>
                  <a:sym typeface="+mn-ea"/>
                </a:rPr>
                <a:t>落实消防“四化”管理</a:t>
              </a:r>
              <a:endParaRPr lang="zh-CN" altLang="en-US" sz="2000" b="1" dirty="0">
                <a:solidFill>
                  <a:schemeClr val="bg1"/>
                </a:solidFill>
                <a:latin typeface="微软雅黑" panose="020B0503020204020204" charset="-122"/>
                <a:ea typeface="微软雅黑" panose="020B0503020204020204" charset="-122"/>
              </a:endParaRPr>
            </a:p>
          </p:txBody>
        </p:sp>
        <p:sp>
          <p:nvSpPr>
            <p:cNvPr id="1048589" name="矩形 6"/>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48590" name="文本框 7"/>
          <p:cNvSpPr txBox="1"/>
          <p:nvPr/>
        </p:nvSpPr>
        <p:spPr>
          <a:xfrm>
            <a:off x="1102059" y="1056528"/>
            <a:ext cx="9384631" cy="1076325"/>
          </a:xfrm>
          <a:prstGeom prst="rect">
            <a:avLst/>
          </a:prstGeom>
          <a:solidFill>
            <a:schemeClr val="bg1"/>
          </a:solidFill>
        </p:spPr>
        <p:txBody>
          <a:bodyPr wrap="square" rtlCol="0">
            <a:spAutoFit/>
          </a:bodyPr>
          <a:lstStyle/>
          <a:p>
            <a:pPr algn="ctr"/>
            <a:r>
              <a:rPr lang="zh-CN" altLang="en-US" sz="3200" dirty="0">
                <a:latin typeface="思源宋体 CN Heavy" panose="02020900000000000000" pitchFamily="18" charset="-122"/>
                <a:ea typeface="思源宋体 CN Heavy" panose="02020900000000000000" pitchFamily="18" charset="-122"/>
              </a:rPr>
              <a:t>四是全面落实</a:t>
            </a:r>
            <a:r>
              <a:rPr lang="zh-CN" altLang="en-US" sz="3200" b="1" spc="300" dirty="0">
                <a:solidFill>
                  <a:srgbClr val="1F74AD"/>
                </a:solidFill>
                <a:latin typeface="Arial" panose="020B0604020202020204" pitchFamily="34" charset="0"/>
                <a:ea typeface="微软雅黑" panose="020B0503020204020204" charset="-122"/>
                <a:sym typeface="+mn-ea"/>
              </a:rPr>
              <a:t>消防</a:t>
            </a:r>
            <a:r>
              <a:rPr lang="en-US" altLang="zh-CN" sz="3200" b="1" spc="300" dirty="0">
                <a:solidFill>
                  <a:srgbClr val="1F74AD"/>
                </a:solidFill>
                <a:latin typeface="Arial" panose="020B0604020202020204" pitchFamily="34" charset="0"/>
                <a:ea typeface="微软雅黑" panose="020B0503020204020204" charset="-122"/>
                <a:sym typeface="+mn-ea"/>
              </a:rPr>
              <a:t>“</a:t>
            </a:r>
            <a:r>
              <a:rPr lang="zh-CN" altLang="en-US" sz="3200" b="1" spc="300" dirty="0">
                <a:solidFill>
                  <a:srgbClr val="1F74AD"/>
                </a:solidFill>
                <a:latin typeface="Arial" panose="020B0604020202020204" pitchFamily="34" charset="0"/>
                <a:ea typeface="微软雅黑" panose="020B0503020204020204" charset="-122"/>
                <a:sym typeface="+mn-ea"/>
              </a:rPr>
              <a:t>四化</a:t>
            </a:r>
            <a:r>
              <a:rPr lang="en-US" altLang="zh-CN" sz="3200" b="1" spc="300" dirty="0">
                <a:solidFill>
                  <a:srgbClr val="1F74AD"/>
                </a:solidFill>
                <a:latin typeface="Arial" panose="020B0604020202020204" pitchFamily="34" charset="0"/>
                <a:ea typeface="微软雅黑" panose="020B0503020204020204" charset="-122"/>
                <a:sym typeface="+mn-ea"/>
              </a:rPr>
              <a:t>”</a:t>
            </a:r>
            <a:r>
              <a:rPr lang="zh-CN" altLang="en-US" sz="3200" b="1" spc="300" dirty="0">
                <a:solidFill>
                  <a:srgbClr val="1F74AD"/>
                </a:solidFill>
                <a:latin typeface="Arial" panose="020B0604020202020204" pitchFamily="34" charset="0"/>
                <a:ea typeface="微软雅黑" panose="020B0503020204020204" charset="-122"/>
                <a:sym typeface="+mn-ea"/>
              </a:rPr>
              <a:t>管理</a:t>
            </a:r>
            <a:endParaRPr lang="zh-CN" altLang="en-US" sz="3200" b="1" spc="300" dirty="0">
              <a:solidFill>
                <a:srgbClr val="1F74AD"/>
              </a:solidFill>
              <a:latin typeface="Arial" panose="020B0604020202020204" pitchFamily="34" charset="0"/>
              <a:ea typeface="微软雅黑" panose="020B0503020204020204" charset="-122"/>
            </a:endParaRPr>
          </a:p>
          <a:p>
            <a:pPr algn="ctr"/>
            <a:endParaRPr lang="zh-CN" altLang="en-US" sz="3200" dirty="0">
              <a:solidFill>
                <a:srgbClr val="FF0000"/>
              </a:solidFill>
              <a:latin typeface="思源宋体 CN Heavy" panose="02020900000000000000" pitchFamily="18" charset="-122"/>
              <a:ea typeface="思源宋体 CN Heavy" panose="02020900000000000000" pitchFamily="18" charset="-122"/>
            </a:endParaRPr>
          </a:p>
        </p:txBody>
      </p:sp>
      <p:sp>
        <p:nvSpPr>
          <p:cNvPr id="1048591" name="菱形 28"/>
          <p:cNvSpPr/>
          <p:nvPr>
            <p:custDataLst>
              <p:tags r:id="rId3"/>
            </p:custDataLst>
          </p:nvPr>
        </p:nvSpPr>
        <p:spPr bwMode="auto">
          <a:xfrm>
            <a:off x="7967439" y="3061006"/>
            <a:ext cx="1292543" cy="1292543"/>
          </a:xfrm>
          <a:prstGeom prst="diamond">
            <a:avLst/>
          </a:prstGeom>
          <a:solidFill>
            <a:srgbClr val="FFC000"/>
          </a:solidFill>
          <a:ln w="28575">
            <a:noFill/>
            <a:round/>
          </a:ln>
        </p:spPr>
        <p:txBody>
          <a:bodyPr anchor="ctr"/>
          <a:lstStyle/>
          <a:p>
            <a:pPr algn="ctr">
              <a:lnSpc>
                <a:spcPct val="120000"/>
              </a:lnSpc>
            </a:pPr>
            <a:endParaRPr>
              <a:latin typeface="Arial" panose="020B0604020202020204" pitchFamily="34" charset="0"/>
              <a:ea typeface="微软雅黑" panose="020B0503020204020204" charset="-122"/>
            </a:endParaRPr>
          </a:p>
        </p:txBody>
      </p:sp>
      <p:sp>
        <p:nvSpPr>
          <p:cNvPr id="1048593" name="文本框 41"/>
          <p:cNvSpPr txBox="1"/>
          <p:nvPr>
            <p:custDataLst>
              <p:tags r:id="rId4"/>
            </p:custDataLst>
          </p:nvPr>
        </p:nvSpPr>
        <p:spPr>
          <a:xfrm>
            <a:off x="8800102" y="2060571"/>
            <a:ext cx="2923245" cy="1143844"/>
          </a:xfrm>
          <a:prstGeom prst="rect">
            <a:avLst/>
          </a:prstGeom>
          <a:noFill/>
        </p:spPr>
        <p:txBody>
          <a:bodyPr wrap="square" rtlCol="0" anchor="ctr">
            <a:noAutofit/>
          </a:bodyPr>
          <a:lstStyle/>
          <a:p>
            <a:pPr algn="l">
              <a:lnSpc>
                <a:spcPct val="120000"/>
              </a:lnSpc>
            </a:pPr>
            <a:r>
              <a:rPr lang="zh-CN" altLang="en-US" sz="1600" dirty="0">
                <a:ln w="6600">
                  <a:solidFill>
                    <a:schemeClr val="accent2"/>
                  </a:solidFill>
                  <a:prstDash val="solid"/>
                </a:ln>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设施完好化：</a:t>
            </a:r>
            <a:r>
              <a:rPr lang="zh-CN" altLang="en-US" sz="1600"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落实消防设施维保制度，签订维保协议，落实检查巡查制度，落实隐患的及时整改。</a:t>
            </a:r>
            <a:endParaRPr lang="zh-CN" altLang="en-US" sz="1600" spc="150"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endParaRPr>
          </a:p>
        </p:txBody>
      </p:sp>
      <p:sp>
        <p:nvSpPr>
          <p:cNvPr id="1048594" name="菱形 14"/>
          <p:cNvSpPr/>
          <p:nvPr>
            <p:custDataLst>
              <p:tags r:id="rId5"/>
            </p:custDataLst>
          </p:nvPr>
        </p:nvSpPr>
        <p:spPr bwMode="auto">
          <a:xfrm>
            <a:off x="3046582" y="2890512"/>
            <a:ext cx="1292543" cy="1292543"/>
          </a:xfrm>
          <a:prstGeom prst="diamond">
            <a:avLst/>
          </a:prstGeom>
          <a:solidFill>
            <a:srgbClr val="1F74AD"/>
          </a:solidFill>
          <a:ln w="28575">
            <a:noFill/>
            <a:round/>
          </a:ln>
        </p:spPr>
        <p:txBody>
          <a:bodyPr anchor="ctr"/>
          <a:lstStyle/>
          <a:p>
            <a:pPr algn="ctr">
              <a:lnSpc>
                <a:spcPct val="120000"/>
              </a:lnSpc>
            </a:pPr>
            <a:endParaRPr>
              <a:latin typeface="Arial" panose="020B0604020202020204" pitchFamily="34" charset="0"/>
              <a:ea typeface="微软雅黑" panose="020B0503020204020204" charset="-122"/>
            </a:endParaRPr>
          </a:p>
        </p:txBody>
      </p:sp>
      <p:sp>
        <p:nvSpPr>
          <p:cNvPr id="1048595" name="任意多边形 27"/>
          <p:cNvSpPr/>
          <p:nvPr>
            <p:custDataLst>
              <p:tags r:id="rId6"/>
            </p:custDataLst>
          </p:nvPr>
        </p:nvSpPr>
        <p:spPr>
          <a:xfrm>
            <a:off x="3391393" y="3204507"/>
            <a:ext cx="505132" cy="479132"/>
          </a:xfrm>
          <a:custGeom>
            <a:avLst/>
            <a:gdLst/>
            <a:ahLst/>
            <a:cxnLst/>
            <a:rect l="0" t="0" r="0" b="0"/>
            <a:pathLst>
              <a:path w="120000" h="120000" extrusionOk="0">
                <a:moveTo>
                  <a:pt x="119800" y="63664"/>
                </a:moveTo>
                <a:lnTo>
                  <a:pt x="119800" y="63664"/>
                </a:lnTo>
                <a:cubicBezTo>
                  <a:pt x="119800" y="66596"/>
                  <a:pt x="118405" y="69528"/>
                  <a:pt x="114219" y="69528"/>
                </a:cubicBezTo>
                <a:cubicBezTo>
                  <a:pt x="112823" y="69528"/>
                  <a:pt x="111428" y="68062"/>
                  <a:pt x="111428" y="68062"/>
                </a:cubicBezTo>
                <a:lnTo>
                  <a:pt x="111428" y="68062"/>
                </a:lnTo>
                <a:cubicBezTo>
                  <a:pt x="60598" y="14869"/>
                  <a:pt x="60598" y="14869"/>
                  <a:pt x="60598" y="14869"/>
                </a:cubicBezTo>
                <a:lnTo>
                  <a:pt x="60598" y="14869"/>
                </a:lnTo>
                <a:lnTo>
                  <a:pt x="60598" y="14869"/>
                </a:lnTo>
                <a:lnTo>
                  <a:pt x="60598" y="14869"/>
                </a:lnTo>
                <a:cubicBezTo>
                  <a:pt x="9966" y="68062"/>
                  <a:pt x="9966" y="68062"/>
                  <a:pt x="9966" y="68062"/>
                </a:cubicBezTo>
                <a:lnTo>
                  <a:pt x="9966" y="68062"/>
                </a:lnTo>
                <a:cubicBezTo>
                  <a:pt x="8571" y="68062"/>
                  <a:pt x="7176" y="69528"/>
                  <a:pt x="5780" y="69528"/>
                </a:cubicBezTo>
                <a:cubicBezTo>
                  <a:pt x="2990" y="69528"/>
                  <a:pt x="0" y="66596"/>
                  <a:pt x="0" y="63664"/>
                </a:cubicBezTo>
                <a:cubicBezTo>
                  <a:pt x="0" y="62198"/>
                  <a:pt x="0" y="60523"/>
                  <a:pt x="1395" y="59057"/>
                </a:cubicBezTo>
                <a:cubicBezTo>
                  <a:pt x="56411" y="1465"/>
                  <a:pt x="56411" y="1465"/>
                  <a:pt x="56411" y="1465"/>
                </a:cubicBezTo>
                <a:cubicBezTo>
                  <a:pt x="57807" y="0"/>
                  <a:pt x="59202" y="0"/>
                  <a:pt x="60598" y="0"/>
                </a:cubicBezTo>
                <a:lnTo>
                  <a:pt x="60598" y="0"/>
                </a:lnTo>
                <a:lnTo>
                  <a:pt x="60598" y="0"/>
                </a:lnTo>
                <a:lnTo>
                  <a:pt x="60598" y="0"/>
                </a:lnTo>
                <a:lnTo>
                  <a:pt x="60598" y="0"/>
                </a:lnTo>
                <a:lnTo>
                  <a:pt x="60598" y="0"/>
                </a:lnTo>
                <a:lnTo>
                  <a:pt x="60598" y="0"/>
                </a:lnTo>
                <a:lnTo>
                  <a:pt x="60598" y="0"/>
                </a:lnTo>
                <a:cubicBezTo>
                  <a:pt x="61993" y="0"/>
                  <a:pt x="63388" y="1465"/>
                  <a:pt x="64784" y="1465"/>
                </a:cubicBezTo>
                <a:lnTo>
                  <a:pt x="64784" y="1465"/>
                </a:lnTo>
                <a:cubicBezTo>
                  <a:pt x="85913" y="25130"/>
                  <a:pt x="85913" y="25130"/>
                  <a:pt x="85913" y="25130"/>
                </a:cubicBezTo>
                <a:cubicBezTo>
                  <a:pt x="85913" y="19267"/>
                  <a:pt x="85913" y="19267"/>
                  <a:pt x="85913" y="19267"/>
                </a:cubicBezTo>
                <a:cubicBezTo>
                  <a:pt x="85913" y="16335"/>
                  <a:pt x="88903" y="13193"/>
                  <a:pt x="91694" y="13193"/>
                </a:cubicBezTo>
                <a:cubicBezTo>
                  <a:pt x="95880" y="13193"/>
                  <a:pt x="97275" y="16335"/>
                  <a:pt x="97275" y="19267"/>
                </a:cubicBezTo>
                <a:cubicBezTo>
                  <a:pt x="97275" y="36858"/>
                  <a:pt x="97275" y="36858"/>
                  <a:pt x="97275" y="36858"/>
                </a:cubicBezTo>
                <a:cubicBezTo>
                  <a:pt x="118405" y="59057"/>
                  <a:pt x="118405" y="59057"/>
                  <a:pt x="118405" y="59057"/>
                </a:cubicBezTo>
                <a:lnTo>
                  <a:pt x="118405" y="59057"/>
                </a:lnTo>
                <a:cubicBezTo>
                  <a:pt x="119800" y="60523"/>
                  <a:pt x="119800" y="62198"/>
                  <a:pt x="119800" y="63664"/>
                </a:cubicBezTo>
                <a:close/>
                <a:moveTo>
                  <a:pt x="108438" y="72460"/>
                </a:moveTo>
                <a:lnTo>
                  <a:pt x="108438" y="72460"/>
                </a:lnTo>
                <a:cubicBezTo>
                  <a:pt x="108438" y="90261"/>
                  <a:pt x="108438" y="90261"/>
                  <a:pt x="108438" y="90261"/>
                </a:cubicBezTo>
                <a:cubicBezTo>
                  <a:pt x="108438" y="99057"/>
                  <a:pt x="108438" y="99057"/>
                  <a:pt x="108438" y="99057"/>
                </a:cubicBezTo>
                <a:cubicBezTo>
                  <a:pt x="108438" y="113926"/>
                  <a:pt x="108438" y="113926"/>
                  <a:pt x="108438" y="113926"/>
                </a:cubicBezTo>
                <a:cubicBezTo>
                  <a:pt x="108438" y="118324"/>
                  <a:pt x="107043" y="119790"/>
                  <a:pt x="102857" y="119790"/>
                </a:cubicBezTo>
                <a:cubicBezTo>
                  <a:pt x="91694" y="119790"/>
                  <a:pt x="91694" y="119790"/>
                  <a:pt x="91694" y="119790"/>
                </a:cubicBezTo>
                <a:cubicBezTo>
                  <a:pt x="91694" y="72460"/>
                  <a:pt x="91694" y="72460"/>
                  <a:pt x="91694" y="72460"/>
                </a:cubicBezTo>
                <a:cubicBezTo>
                  <a:pt x="69169" y="72460"/>
                  <a:pt x="69169" y="72460"/>
                  <a:pt x="69169" y="72460"/>
                </a:cubicBezTo>
                <a:cubicBezTo>
                  <a:pt x="69169" y="119790"/>
                  <a:pt x="69169" y="119790"/>
                  <a:pt x="69169" y="119790"/>
                </a:cubicBezTo>
                <a:cubicBezTo>
                  <a:pt x="16943" y="119790"/>
                  <a:pt x="16943" y="119790"/>
                  <a:pt x="16943" y="119790"/>
                </a:cubicBezTo>
                <a:cubicBezTo>
                  <a:pt x="14152" y="119790"/>
                  <a:pt x="11362" y="118324"/>
                  <a:pt x="11362" y="113926"/>
                </a:cubicBezTo>
                <a:cubicBezTo>
                  <a:pt x="11362" y="99057"/>
                  <a:pt x="11362" y="99057"/>
                  <a:pt x="11362" y="99057"/>
                </a:cubicBezTo>
                <a:cubicBezTo>
                  <a:pt x="11362" y="90261"/>
                  <a:pt x="11362" y="90261"/>
                  <a:pt x="11362" y="90261"/>
                </a:cubicBezTo>
                <a:cubicBezTo>
                  <a:pt x="11362" y="72460"/>
                  <a:pt x="11362" y="72460"/>
                  <a:pt x="11362" y="72460"/>
                </a:cubicBezTo>
                <a:cubicBezTo>
                  <a:pt x="60598" y="22198"/>
                  <a:pt x="60598" y="22198"/>
                  <a:pt x="60598" y="22198"/>
                </a:cubicBezTo>
                <a:lnTo>
                  <a:pt x="108438" y="72460"/>
                </a:lnTo>
                <a:close/>
                <a:moveTo>
                  <a:pt x="50830" y="72460"/>
                </a:moveTo>
                <a:lnTo>
                  <a:pt x="50830" y="72460"/>
                </a:lnTo>
                <a:cubicBezTo>
                  <a:pt x="28305" y="72460"/>
                  <a:pt x="28305" y="72460"/>
                  <a:pt x="28305" y="72460"/>
                </a:cubicBezTo>
                <a:cubicBezTo>
                  <a:pt x="28305" y="96125"/>
                  <a:pt x="28305" y="96125"/>
                  <a:pt x="28305" y="96125"/>
                </a:cubicBezTo>
                <a:cubicBezTo>
                  <a:pt x="50830" y="96125"/>
                  <a:pt x="50830" y="96125"/>
                  <a:pt x="50830" y="96125"/>
                </a:cubicBezTo>
                <a:lnTo>
                  <a:pt x="50830" y="72460"/>
                </a:lnTo>
                <a:close/>
              </a:path>
            </a:pathLst>
          </a:custGeom>
          <a:solidFill>
            <a:sysClr val="window" lastClr="FFFFFF"/>
          </a:solidFill>
          <a:ln>
            <a:noFill/>
          </a:ln>
          <a:effectLst/>
        </p:spPr>
        <p:txBody>
          <a:bodyPr anchor="ctr"/>
          <a:lstStyle/>
          <a:p>
            <a:pPr algn="ctr">
              <a:lnSpc>
                <a:spcPct val="120000"/>
              </a:lnSpc>
            </a:pPr>
            <a:endParaRPr>
              <a:latin typeface="Arial" panose="020B0604020202020204" pitchFamily="34" charset="0"/>
              <a:ea typeface="微软雅黑" panose="020B0503020204020204" charset="-122"/>
            </a:endParaRPr>
          </a:p>
        </p:txBody>
      </p:sp>
      <p:sp>
        <p:nvSpPr>
          <p:cNvPr id="1048596" name="任意多边形 27"/>
          <p:cNvSpPr/>
          <p:nvPr>
            <p:custDataLst>
              <p:tags r:id="rId7"/>
            </p:custDataLst>
          </p:nvPr>
        </p:nvSpPr>
        <p:spPr>
          <a:xfrm>
            <a:off x="8361145" y="3467711"/>
            <a:ext cx="505132" cy="479132"/>
          </a:xfrm>
          <a:custGeom>
            <a:avLst/>
            <a:gdLst/>
            <a:ahLst/>
            <a:cxnLst/>
            <a:rect l="0" t="0" r="0" b="0"/>
            <a:pathLst>
              <a:path w="120000" h="120000" extrusionOk="0">
                <a:moveTo>
                  <a:pt x="119800" y="63664"/>
                </a:moveTo>
                <a:lnTo>
                  <a:pt x="119800" y="63664"/>
                </a:lnTo>
                <a:cubicBezTo>
                  <a:pt x="119800" y="66596"/>
                  <a:pt x="118405" y="69528"/>
                  <a:pt x="114219" y="69528"/>
                </a:cubicBezTo>
                <a:cubicBezTo>
                  <a:pt x="112823" y="69528"/>
                  <a:pt x="111428" y="68062"/>
                  <a:pt x="111428" y="68062"/>
                </a:cubicBezTo>
                <a:lnTo>
                  <a:pt x="111428" y="68062"/>
                </a:lnTo>
                <a:cubicBezTo>
                  <a:pt x="60598" y="14869"/>
                  <a:pt x="60598" y="14869"/>
                  <a:pt x="60598" y="14869"/>
                </a:cubicBezTo>
                <a:lnTo>
                  <a:pt x="60598" y="14869"/>
                </a:lnTo>
                <a:lnTo>
                  <a:pt x="60598" y="14869"/>
                </a:lnTo>
                <a:lnTo>
                  <a:pt x="60598" y="14869"/>
                </a:lnTo>
                <a:cubicBezTo>
                  <a:pt x="9966" y="68062"/>
                  <a:pt x="9966" y="68062"/>
                  <a:pt x="9966" y="68062"/>
                </a:cubicBezTo>
                <a:lnTo>
                  <a:pt x="9966" y="68062"/>
                </a:lnTo>
                <a:cubicBezTo>
                  <a:pt x="8571" y="68062"/>
                  <a:pt x="7176" y="69528"/>
                  <a:pt x="5780" y="69528"/>
                </a:cubicBezTo>
                <a:cubicBezTo>
                  <a:pt x="2990" y="69528"/>
                  <a:pt x="0" y="66596"/>
                  <a:pt x="0" y="63664"/>
                </a:cubicBezTo>
                <a:cubicBezTo>
                  <a:pt x="0" y="62198"/>
                  <a:pt x="0" y="60523"/>
                  <a:pt x="1395" y="59057"/>
                </a:cubicBezTo>
                <a:cubicBezTo>
                  <a:pt x="56411" y="1465"/>
                  <a:pt x="56411" y="1465"/>
                  <a:pt x="56411" y="1465"/>
                </a:cubicBezTo>
                <a:cubicBezTo>
                  <a:pt x="57807" y="0"/>
                  <a:pt x="59202" y="0"/>
                  <a:pt x="60598" y="0"/>
                </a:cubicBezTo>
                <a:lnTo>
                  <a:pt x="60598" y="0"/>
                </a:lnTo>
                <a:lnTo>
                  <a:pt x="60598" y="0"/>
                </a:lnTo>
                <a:lnTo>
                  <a:pt x="60598" y="0"/>
                </a:lnTo>
                <a:lnTo>
                  <a:pt x="60598" y="0"/>
                </a:lnTo>
                <a:lnTo>
                  <a:pt x="60598" y="0"/>
                </a:lnTo>
                <a:lnTo>
                  <a:pt x="60598" y="0"/>
                </a:lnTo>
                <a:lnTo>
                  <a:pt x="60598" y="0"/>
                </a:lnTo>
                <a:cubicBezTo>
                  <a:pt x="61993" y="0"/>
                  <a:pt x="63388" y="1465"/>
                  <a:pt x="64784" y="1465"/>
                </a:cubicBezTo>
                <a:lnTo>
                  <a:pt x="64784" y="1465"/>
                </a:lnTo>
                <a:cubicBezTo>
                  <a:pt x="85913" y="25130"/>
                  <a:pt x="85913" y="25130"/>
                  <a:pt x="85913" y="25130"/>
                </a:cubicBezTo>
                <a:cubicBezTo>
                  <a:pt x="85913" y="19267"/>
                  <a:pt x="85913" y="19267"/>
                  <a:pt x="85913" y="19267"/>
                </a:cubicBezTo>
                <a:cubicBezTo>
                  <a:pt x="85913" y="16335"/>
                  <a:pt x="88903" y="13193"/>
                  <a:pt x="91694" y="13193"/>
                </a:cubicBezTo>
                <a:cubicBezTo>
                  <a:pt x="95880" y="13193"/>
                  <a:pt x="97275" y="16335"/>
                  <a:pt x="97275" y="19267"/>
                </a:cubicBezTo>
                <a:cubicBezTo>
                  <a:pt x="97275" y="36858"/>
                  <a:pt x="97275" y="36858"/>
                  <a:pt x="97275" y="36858"/>
                </a:cubicBezTo>
                <a:cubicBezTo>
                  <a:pt x="118405" y="59057"/>
                  <a:pt x="118405" y="59057"/>
                  <a:pt x="118405" y="59057"/>
                </a:cubicBezTo>
                <a:lnTo>
                  <a:pt x="118405" y="59057"/>
                </a:lnTo>
                <a:cubicBezTo>
                  <a:pt x="119800" y="60523"/>
                  <a:pt x="119800" y="62198"/>
                  <a:pt x="119800" y="63664"/>
                </a:cubicBezTo>
                <a:close/>
                <a:moveTo>
                  <a:pt x="108438" y="72460"/>
                </a:moveTo>
                <a:lnTo>
                  <a:pt x="108438" y="72460"/>
                </a:lnTo>
                <a:cubicBezTo>
                  <a:pt x="108438" y="90261"/>
                  <a:pt x="108438" y="90261"/>
                  <a:pt x="108438" y="90261"/>
                </a:cubicBezTo>
                <a:cubicBezTo>
                  <a:pt x="108438" y="99057"/>
                  <a:pt x="108438" y="99057"/>
                  <a:pt x="108438" y="99057"/>
                </a:cubicBezTo>
                <a:cubicBezTo>
                  <a:pt x="108438" y="113926"/>
                  <a:pt x="108438" y="113926"/>
                  <a:pt x="108438" y="113926"/>
                </a:cubicBezTo>
                <a:cubicBezTo>
                  <a:pt x="108438" y="118324"/>
                  <a:pt x="107043" y="119790"/>
                  <a:pt x="102857" y="119790"/>
                </a:cubicBezTo>
                <a:cubicBezTo>
                  <a:pt x="91694" y="119790"/>
                  <a:pt x="91694" y="119790"/>
                  <a:pt x="91694" y="119790"/>
                </a:cubicBezTo>
                <a:cubicBezTo>
                  <a:pt x="91694" y="72460"/>
                  <a:pt x="91694" y="72460"/>
                  <a:pt x="91694" y="72460"/>
                </a:cubicBezTo>
                <a:cubicBezTo>
                  <a:pt x="69169" y="72460"/>
                  <a:pt x="69169" y="72460"/>
                  <a:pt x="69169" y="72460"/>
                </a:cubicBezTo>
                <a:cubicBezTo>
                  <a:pt x="69169" y="119790"/>
                  <a:pt x="69169" y="119790"/>
                  <a:pt x="69169" y="119790"/>
                </a:cubicBezTo>
                <a:cubicBezTo>
                  <a:pt x="16943" y="119790"/>
                  <a:pt x="16943" y="119790"/>
                  <a:pt x="16943" y="119790"/>
                </a:cubicBezTo>
                <a:cubicBezTo>
                  <a:pt x="14152" y="119790"/>
                  <a:pt x="11362" y="118324"/>
                  <a:pt x="11362" y="113926"/>
                </a:cubicBezTo>
                <a:cubicBezTo>
                  <a:pt x="11362" y="99057"/>
                  <a:pt x="11362" y="99057"/>
                  <a:pt x="11362" y="99057"/>
                </a:cubicBezTo>
                <a:cubicBezTo>
                  <a:pt x="11362" y="90261"/>
                  <a:pt x="11362" y="90261"/>
                  <a:pt x="11362" y="90261"/>
                </a:cubicBezTo>
                <a:cubicBezTo>
                  <a:pt x="11362" y="72460"/>
                  <a:pt x="11362" y="72460"/>
                  <a:pt x="11362" y="72460"/>
                </a:cubicBezTo>
                <a:cubicBezTo>
                  <a:pt x="60598" y="22198"/>
                  <a:pt x="60598" y="22198"/>
                  <a:pt x="60598" y="22198"/>
                </a:cubicBezTo>
                <a:lnTo>
                  <a:pt x="108438" y="72460"/>
                </a:lnTo>
                <a:close/>
                <a:moveTo>
                  <a:pt x="50830" y="72460"/>
                </a:moveTo>
                <a:lnTo>
                  <a:pt x="50830" y="72460"/>
                </a:lnTo>
                <a:cubicBezTo>
                  <a:pt x="28305" y="72460"/>
                  <a:pt x="28305" y="72460"/>
                  <a:pt x="28305" y="72460"/>
                </a:cubicBezTo>
                <a:cubicBezTo>
                  <a:pt x="28305" y="96125"/>
                  <a:pt x="28305" y="96125"/>
                  <a:pt x="28305" y="96125"/>
                </a:cubicBezTo>
                <a:cubicBezTo>
                  <a:pt x="50830" y="96125"/>
                  <a:pt x="50830" y="96125"/>
                  <a:pt x="50830" y="96125"/>
                </a:cubicBezTo>
                <a:lnTo>
                  <a:pt x="50830" y="72460"/>
                </a:lnTo>
                <a:close/>
              </a:path>
            </a:pathLst>
          </a:custGeom>
          <a:solidFill>
            <a:sysClr val="window" lastClr="FFFFFF"/>
          </a:solidFill>
          <a:ln>
            <a:noFill/>
          </a:ln>
          <a:effectLst/>
        </p:spPr>
        <p:txBody>
          <a:bodyPr anchor="ctr"/>
          <a:lstStyle/>
          <a:p>
            <a:pPr algn="ctr">
              <a:lnSpc>
                <a:spcPct val="120000"/>
              </a:lnSpc>
            </a:pPr>
            <a:endParaRPr>
              <a:latin typeface="Arial" panose="020B0604020202020204" pitchFamily="34" charset="0"/>
              <a:ea typeface="微软雅黑" panose="020B0503020204020204" charset="-122"/>
            </a:endParaRPr>
          </a:p>
        </p:txBody>
      </p:sp>
      <p:sp>
        <p:nvSpPr>
          <p:cNvPr id="1048597" name="文本框 29"/>
          <p:cNvSpPr txBox="1"/>
          <p:nvPr>
            <p:custDataLst>
              <p:tags r:id="rId8"/>
            </p:custDataLst>
          </p:nvPr>
        </p:nvSpPr>
        <p:spPr>
          <a:xfrm>
            <a:off x="468240" y="4465525"/>
            <a:ext cx="2923245" cy="1447800"/>
          </a:xfrm>
          <a:prstGeom prst="rect">
            <a:avLst/>
          </a:prstGeom>
          <a:noFill/>
        </p:spPr>
        <p:txBody>
          <a:bodyPr wrap="square" rtlCol="0" anchor="ctr">
            <a:normAutofit/>
          </a:bodyPr>
          <a:lstStyle/>
          <a:p>
            <a:pPr algn="l">
              <a:lnSpc>
                <a:spcPct val="120000"/>
              </a:lnSpc>
            </a:pPr>
            <a:r>
              <a:rPr lang="zh-CN" altLang="en-US" sz="1600" dirty="0">
                <a:ln w="6600">
                  <a:solidFill>
                    <a:schemeClr val="accent2"/>
                  </a:solidFill>
                  <a:prstDash val="solid"/>
                </a:ln>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标识标准化：</a:t>
            </a:r>
            <a:r>
              <a:rPr lang="zh-CN" altLang="en-US" sz="1600"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消防设施要标识化管理，标明名称，用途有使用办法。消防库室场所要设置标识。</a:t>
            </a:r>
            <a:endParaRPr lang="zh-CN" altLang="en-US" sz="1400" spc="150"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endParaRPr>
          </a:p>
        </p:txBody>
      </p:sp>
      <p:sp>
        <p:nvSpPr>
          <p:cNvPr id="1048601" name="文本框 34"/>
          <p:cNvSpPr txBox="1"/>
          <p:nvPr>
            <p:custDataLst>
              <p:tags r:id="rId9"/>
            </p:custDataLst>
          </p:nvPr>
        </p:nvSpPr>
        <p:spPr>
          <a:xfrm>
            <a:off x="428625" y="2073275"/>
            <a:ext cx="2720340" cy="1602105"/>
          </a:xfrm>
          <a:prstGeom prst="rect">
            <a:avLst/>
          </a:prstGeom>
          <a:noFill/>
        </p:spPr>
        <p:txBody>
          <a:bodyPr wrap="square" rtlCol="0" anchor="ctr">
            <a:normAutofit/>
          </a:bodyPr>
          <a:lstStyle/>
          <a:p>
            <a:pPr algn="l">
              <a:lnSpc>
                <a:spcPct val="120000"/>
              </a:lnSpc>
            </a:pPr>
            <a:r>
              <a:rPr lang="zh-CN" altLang="en-US" sz="1500" b="0" dirty="0">
                <a:ln w="6600">
                  <a:solidFill>
                    <a:schemeClr val="accent2"/>
                  </a:solidFill>
                  <a:prstDash val="solid"/>
                </a:ln>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管理规范化：</a:t>
            </a:r>
            <a:r>
              <a:rPr lang="zh-CN" altLang="en-US" sz="1500" b="0" dirty="0">
                <a:effectLst>
                  <a:outerShdw blurRad="38100" dist="19050" dir="2700000" algn="tl" rotWithShape="0">
                    <a:schemeClr val="dk1">
                      <a:alpha val="40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建立建全组织架构，制订完善管理制度，建立消防档案，做消防工作</a:t>
            </a:r>
            <a:r>
              <a:rPr lang="en-US" altLang="zh-CN" sz="1500" b="0" dirty="0">
                <a:effectLst>
                  <a:outerShdw blurRad="38100" dist="19050" dir="2700000" algn="tl" rotWithShape="0">
                    <a:schemeClr val="dk1">
                      <a:alpha val="40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a:t>
            </a:r>
            <a:r>
              <a:rPr lang="zh-CN" altLang="en-US" sz="1500" b="0" dirty="0">
                <a:effectLst>
                  <a:outerShdw blurRad="38100" dist="19050" dir="2700000" algn="tl" rotWithShape="0">
                    <a:schemeClr val="dk1">
                      <a:alpha val="40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明白人”，管理人掌握</a:t>
            </a:r>
            <a:r>
              <a:rPr lang="en-US" altLang="zh-CN" sz="1500" b="0" dirty="0">
                <a:effectLst>
                  <a:outerShdw blurRad="38100" dist="19050" dir="2700000" algn="tl" rotWithShape="0">
                    <a:schemeClr val="dk1">
                      <a:alpha val="40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a:t>
            </a:r>
            <a:r>
              <a:rPr lang="zh-CN" altLang="en-US" sz="1500" b="0" dirty="0">
                <a:effectLst>
                  <a:outerShdw blurRad="38100" dist="19050" dir="2700000" algn="tl" rotWithShape="0">
                    <a:schemeClr val="dk1">
                      <a:alpha val="40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四个能力</a:t>
            </a:r>
            <a:r>
              <a:rPr lang="en-US" altLang="zh-CN" sz="1500" b="0" dirty="0">
                <a:effectLst>
                  <a:outerShdw blurRad="38100" dist="19050" dir="2700000" algn="tl" rotWithShape="0">
                    <a:schemeClr val="dk1">
                      <a:alpha val="40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a:t>
            </a:r>
            <a:r>
              <a:rPr lang="zh-CN" altLang="en-US" sz="1500" b="0" dirty="0">
                <a:effectLst>
                  <a:outerShdw blurRad="38100" dist="19050" dir="2700000" algn="tl" rotWithShape="0">
                    <a:schemeClr val="dk1">
                      <a:alpha val="40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建设。</a:t>
            </a:r>
            <a:endParaRPr lang="zh-CN" altLang="en-US" sz="1500" b="0" spc="150" dirty="0">
              <a:effectLst>
                <a:outerShdw blurRad="38100" dist="19050" dir="2700000" algn="tl" rotWithShape="0">
                  <a:schemeClr val="dk1">
                    <a:alpha val="40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endParaRPr>
          </a:p>
        </p:txBody>
      </p:sp>
      <p:sp>
        <p:nvSpPr>
          <p:cNvPr id="1048603" name="文本框 16"/>
          <p:cNvSpPr txBox="1"/>
          <p:nvPr>
            <p:custDataLst>
              <p:tags r:id="rId10"/>
            </p:custDataLst>
          </p:nvPr>
        </p:nvSpPr>
        <p:spPr>
          <a:xfrm>
            <a:off x="8705543" y="4411310"/>
            <a:ext cx="3247024" cy="1555916"/>
          </a:xfrm>
          <a:prstGeom prst="rect">
            <a:avLst/>
          </a:prstGeom>
          <a:noFill/>
        </p:spPr>
        <p:txBody>
          <a:bodyPr wrap="square" rtlCol="0" anchor="ctr">
            <a:normAutofit/>
          </a:bodyPr>
          <a:lstStyle/>
          <a:p>
            <a:pPr algn="l">
              <a:lnSpc>
                <a:spcPct val="120000"/>
              </a:lnSpc>
            </a:pPr>
            <a:r>
              <a:rPr lang="zh-CN" altLang="en-US" sz="1600" dirty="0">
                <a:ln w="6600">
                  <a:solidFill>
                    <a:schemeClr val="accent2"/>
                  </a:solidFill>
                  <a:prstDash val="solid"/>
                </a:ln>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知识普及化：</a:t>
            </a:r>
            <a:r>
              <a:rPr lang="zh-CN" altLang="en-US" sz="1600"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开展消防宣传教育培训及演练工作，使全体教</a:t>
            </a:r>
            <a:r>
              <a:rPr lang="zh-CN" altLang="zh-CN" sz="1600"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职工</a:t>
            </a:r>
            <a:r>
              <a:rPr lang="zh-CN" altLang="en-US" sz="1600"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rPr>
              <a:t>掌握必要的消防知识，微型消防站掌握扑救初起火灾能力。</a:t>
            </a:r>
            <a:endParaRPr lang="zh-CN" altLang="en-US" sz="1600" spc="150" dirty="0">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ea"/>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7" name="Rectangle 3"/>
          <p:cNvSpPr>
            <a:spLocks noGrp="1"/>
          </p:cNvSpPr>
          <p:nvPr>
            <p:ph type="body"/>
          </p:nvPr>
        </p:nvSpPr>
        <p:spPr>
          <a:xfrm>
            <a:off x="2845375" y="742345"/>
            <a:ext cx="8023678" cy="869346"/>
          </a:xfrm>
        </p:spPr>
        <p:txBody>
          <a:bodyPr anchor="t"/>
          <a:lstStyle/>
          <a:p>
            <a:pPr marL="0" indent="0" eaLnBrk="1" hangingPunct="1">
              <a:buNone/>
            </a:pPr>
            <a:r>
              <a:rPr lang="en-US" altLang="zh-CN" sz="4570">
                <a:solidFill>
                  <a:srgbClr val="FF0000"/>
                </a:solidFill>
              </a:rPr>
              <a:t>   </a:t>
            </a:r>
            <a:r>
              <a:rPr lang="zh-CN" altLang="en-US" sz="4570" b="1">
                <a:solidFill>
                  <a:srgbClr val="FF0000"/>
                </a:solidFill>
              </a:rPr>
              <a:t>安全责任，重在落实。</a:t>
            </a:r>
          </a:p>
        </p:txBody>
      </p:sp>
      <p:sp>
        <p:nvSpPr>
          <p:cNvPr id="77828" name="Rectangle 3"/>
          <p:cNvSpPr/>
          <p:nvPr/>
        </p:nvSpPr>
        <p:spPr>
          <a:xfrm>
            <a:off x="1282065" y="1116330"/>
            <a:ext cx="9881870" cy="3976370"/>
          </a:xfrm>
          <a:prstGeom prst="rect">
            <a:avLst/>
          </a:prstGeom>
          <a:noFill/>
          <a:ln w="9525">
            <a:noFill/>
          </a:ln>
        </p:spPr>
        <p:txBody>
          <a:bodyPr anchor="t"/>
          <a:lstStyle/>
          <a:p>
            <a:pPr>
              <a:lnSpc>
                <a:spcPct val="190000"/>
              </a:lnSpc>
            </a:pPr>
            <a:r>
              <a:rPr lang="en-US" altLang="zh-CN" sz="4000" dirty="0">
                <a:solidFill>
                  <a:srgbClr val="FF0000"/>
                </a:solidFill>
                <a:latin typeface="Tahoma" panose="020B0604030504040204" pitchFamily="34" charset="0"/>
                <a:ea typeface="宋体" panose="02010600030101010101" pitchFamily="2" charset="-122"/>
                <a:sym typeface="Tahoma" panose="020B0604030504040204" pitchFamily="34" charset="0"/>
              </a:rPr>
              <a:t> </a:t>
            </a:r>
            <a:r>
              <a:rPr lang="en-US" altLang="zh-CN" sz="4000" dirty="0">
                <a:solidFill>
                  <a:srgbClr val="000000"/>
                </a:solidFill>
                <a:latin typeface="Tahoma" panose="020B0604030504040204" pitchFamily="34" charset="0"/>
                <a:ea typeface="宋体" panose="02010600030101010101" pitchFamily="2" charset="-122"/>
                <a:sym typeface="Tahoma" panose="020B0604030504040204" pitchFamily="34" charset="0"/>
              </a:rPr>
              <a:t>   </a:t>
            </a:r>
            <a:r>
              <a:rPr lang="zh-CN" altLang="en-US" sz="2800">
                <a:solidFill>
                  <a:schemeClr val="tx1">
                    <a:lumMod val="65000"/>
                    <a:lumOff val="35000"/>
                  </a:schemeClr>
                </a:solidFill>
                <a:effectLst/>
                <a:latin typeface="微软雅黑" panose="020B0503020204020204" charset="-122"/>
                <a:ea typeface="微软雅黑" panose="020B0503020204020204" charset="-122"/>
                <a:cs typeface="微软雅黑 Light" panose="020B0502040204020203" charset="-122"/>
                <a:sym typeface="Tahoma" panose="020B0604030504040204" pitchFamily="34" charset="0"/>
              </a:rPr>
              <a:t>幼儿园</a:t>
            </a:r>
            <a:r>
              <a:rPr lang="zh-CN" altLang="en-US" sz="2800">
                <a:solidFill>
                  <a:schemeClr val="tx1">
                    <a:lumMod val="65000"/>
                    <a:lumOff val="35000"/>
                  </a:schemeClr>
                </a:solidFill>
                <a:effectLst/>
                <a:latin typeface="微软雅黑" panose="020B0503020204020204" charset="-122"/>
                <a:ea typeface="微软雅黑" panose="020B0503020204020204" charset="-122"/>
                <a:cs typeface="微软雅黑 Light" panose="020B0502040204020203" charset="-122"/>
                <a:sym typeface="+mn-lt"/>
              </a:rPr>
              <a:t>的消防安全问题需要所有教职工共同承担起责任。让我们每个人都应时刻保持警惕，积极参与到学校消防安全管理中来，互相监督和提醒，减少消防安全事故的发生，共同营造一个和谐安全的教学环境。</a:t>
            </a:r>
            <a:endParaRPr lang="zh-CN" altLang="en-US" sz="2800">
              <a:solidFill>
                <a:schemeClr val="tx1">
                  <a:lumMod val="65000"/>
                  <a:lumOff val="35000"/>
                </a:schemeClr>
              </a:solidFill>
              <a:effectLst/>
              <a:latin typeface="微软雅黑" panose="020B0503020204020204" charset="-122"/>
              <a:ea typeface="微软雅黑" panose="020B0503020204020204" charset="-122"/>
              <a:cs typeface="微软雅黑 Light" panose="020B0502040204020203" charset="-122"/>
              <a:sym typeface="Tahoma" panose="020B0604030504040204" pitchFamily="34" charset="0"/>
            </a:endParaRPr>
          </a:p>
        </p:txBody>
      </p:sp>
      <p:pic>
        <p:nvPicPr>
          <p:cNvPr id="2" name="图片 1"/>
          <p:cNvPicPr>
            <a:picLocks noChangeAspect="1"/>
          </p:cNvPicPr>
          <p:nvPr>
            <p:custDataLst>
              <p:tags r:id="rId1"/>
            </p:custDataLst>
          </p:nvPr>
        </p:nvPicPr>
        <p:blipFill>
          <a:blip r:embed="rId3" cstate="print">
            <a:extLst>
              <a:ext uri="{28A0092B-C50C-407E-A947-70E740481C1C}">
                <a14:useLocalDpi xmlns:a14="http://schemas.microsoft.com/office/drawing/2010/main" val="0"/>
              </a:ext>
            </a:extLst>
          </a:blip>
          <a:srcRect l="14673" r="11188" b="1845"/>
          <a:stretch>
            <a:fillRect/>
          </a:stretch>
        </p:blipFill>
        <p:spPr>
          <a:xfrm>
            <a:off x="0" y="4122420"/>
            <a:ext cx="3328035" cy="2954020"/>
          </a:xfrm>
          <a:prstGeom prst="rect">
            <a:avLst/>
          </a:prstGeom>
        </p:spPr>
      </p:pic>
      <p:pic>
        <p:nvPicPr>
          <p:cNvPr id="3" name="图片 2" descr="包图网_996800消防灭火设计元素"/>
          <p:cNvPicPr>
            <a:picLocks noChangeAspect="1"/>
          </p:cNvPicPr>
          <p:nvPr/>
        </p:nvPicPr>
        <p:blipFill>
          <a:blip r:embed="rId4"/>
          <a:srcRect l="32041" t="24063" r="17487" b="12847"/>
          <a:stretch>
            <a:fillRect/>
          </a:stretch>
        </p:blipFill>
        <p:spPr>
          <a:xfrm>
            <a:off x="9840595" y="4676140"/>
            <a:ext cx="2399030" cy="2114550"/>
          </a:xfrm>
          <a:prstGeom prst="rect">
            <a:avLst/>
          </a:prstGeom>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grpId="0" nodeType="after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77827">
                                            <p:txEl>
                                              <p:pRg st="0" end="0"/>
                                            </p:txEl>
                                          </p:spTgt>
                                        </p:tgtEl>
                                        <p:attrNameLst>
                                          <p:attrName>ppt_x</p:attrName>
                                          <p:attrName>ppt_y</p:attrName>
                                        </p:attrNameLst>
                                      </p:cBhvr>
                                    </p:animMotion>
                                    <p:animRot by="1500000">
                                      <p:cBhvr>
                                        <p:cTn id="7" dur="125" fill="hold">
                                          <p:stCondLst>
                                            <p:cond delay="0"/>
                                          </p:stCondLst>
                                        </p:cTn>
                                        <p:tgtEl>
                                          <p:spTgt spid="77827">
                                            <p:txEl>
                                              <p:pRg st="0" end="0"/>
                                            </p:txEl>
                                          </p:spTgt>
                                        </p:tgtEl>
                                        <p:attrNameLst>
                                          <p:attrName>r</p:attrName>
                                        </p:attrNameLst>
                                      </p:cBhvr>
                                    </p:animRot>
                                    <p:animRot by="-1498980">
                                      <p:cBhvr>
                                        <p:cTn id="8" dur="125" fill="hold">
                                          <p:stCondLst>
                                            <p:cond delay="125"/>
                                          </p:stCondLst>
                                        </p:cTn>
                                        <p:tgtEl>
                                          <p:spTgt spid="77827">
                                            <p:txEl>
                                              <p:pRg st="0" end="0"/>
                                            </p:txEl>
                                          </p:spTgt>
                                        </p:tgtEl>
                                        <p:attrNameLst>
                                          <p:attrName>r</p:attrName>
                                        </p:attrNameLst>
                                      </p:cBhvr>
                                    </p:animRot>
                                    <p:animRot by="-1498980">
                                      <p:cBhvr>
                                        <p:cTn id="9" dur="125" fill="hold">
                                          <p:stCondLst>
                                            <p:cond delay="250"/>
                                          </p:stCondLst>
                                        </p:cTn>
                                        <p:tgtEl>
                                          <p:spTgt spid="77827">
                                            <p:txEl>
                                              <p:pRg st="0" end="0"/>
                                            </p:txEl>
                                          </p:spTgt>
                                        </p:tgtEl>
                                        <p:attrNameLst>
                                          <p:attrName>r</p:attrName>
                                        </p:attrNameLst>
                                      </p:cBhvr>
                                    </p:animRot>
                                    <p:animRot by="1500000">
                                      <p:cBhvr>
                                        <p:cTn id="10" dur="125" fill="hold">
                                          <p:stCondLst>
                                            <p:cond delay="375"/>
                                          </p:stCondLst>
                                        </p:cTn>
                                        <p:tgtEl>
                                          <p:spTgt spid="77827">
                                            <p:txEl>
                                              <p:pRg st="0" end="0"/>
                                            </p:txEl>
                                          </p:spTgt>
                                        </p:tgtEl>
                                        <p:attrNameLst>
                                          <p:attrName>r</p:attrName>
                                        </p:attrNameLst>
                                      </p:cBhvr>
                                    </p:animRot>
                                  </p:childTnLst>
                                </p:cTn>
                              </p:par>
                            </p:childTnLst>
                          </p:cTn>
                        </p:par>
                        <p:par>
                          <p:cTn id="11" fill="hold">
                            <p:stCondLst>
                              <p:cond delay="1100"/>
                            </p:stCondLst>
                            <p:childTnLst>
                              <p:par>
                                <p:cTn id="12" presetID="15" presetClass="emph" presetSubtype="0" grpId="0" nodeType="afterEffect">
                                  <p:stCondLst>
                                    <p:cond delay="0"/>
                                  </p:stCondLst>
                                  <p:iterate type="lt">
                                    <p:tmAbs val="25"/>
                                  </p:iterate>
                                  <p:childTnLst>
                                    <p:set>
                                      <p:cBhvr override="childStyle">
                                        <p:cTn id="13" dur="indefinite"/>
                                        <p:tgtEl>
                                          <p:spTgt spid="77828"/>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7" grpId="0" build="p" bldLvl="0"/>
      <p:bldP spid="77828" grpId="0" bldLvl="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200" name="图片 2" descr="ecfaa028424df3d36b3046a659eb9d27"/>
          <p:cNvPicPr>
            <a:picLocks noChangeAspect="1"/>
          </p:cNvPicPr>
          <p:nvPr/>
        </p:nvPicPr>
        <p:blipFill>
          <a:blip r:embed="rId2"/>
          <a:stretch>
            <a:fillRect/>
          </a:stretch>
        </p:blipFill>
        <p:spPr>
          <a:xfrm>
            <a:off x="0" y="0"/>
            <a:ext cx="12192000" cy="6929120"/>
          </a:xfrm>
          <a:prstGeom prst="rect">
            <a:avLst/>
          </a:prstGeom>
        </p:spPr>
      </p:pic>
      <p:sp>
        <p:nvSpPr>
          <p:cNvPr id="2" name="文本框 1"/>
          <p:cNvSpPr txBox="1"/>
          <p:nvPr/>
        </p:nvSpPr>
        <p:spPr>
          <a:xfrm>
            <a:off x="3730170" y="2955618"/>
            <a:ext cx="4732555" cy="1322070"/>
          </a:xfrm>
          <a:prstGeom prst="rect">
            <a:avLst/>
          </a:prstGeom>
          <a:noFill/>
        </p:spPr>
        <p:txBody>
          <a:bodyPr wrap="square" rtlCol="0">
            <a:spAutoFit/>
          </a:bodyPr>
          <a:lstStyle/>
          <a:p>
            <a:r>
              <a:rPr lang="zh-CN" altLang="en-US" sz="8000" b="1" dirty="0" smtClean="0">
                <a:solidFill>
                  <a:srgbClr val="002060"/>
                </a:solidFill>
                <a:latin typeface="微软雅黑" panose="020B0503020204020204" charset="-122"/>
                <a:ea typeface="微软雅黑" panose="020B0503020204020204" charset="-122"/>
              </a:rPr>
              <a:t>谢谢聆听</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21" name="矩形 6"/>
          <p:cNvSpPr/>
          <p:nvPr/>
        </p:nvSpPr>
        <p:spPr>
          <a:xfrm>
            <a:off x="1743710" y="4485640"/>
            <a:ext cx="2465070" cy="45212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48722" name="文本框 28"/>
          <p:cNvSpPr txBox="1"/>
          <p:nvPr/>
        </p:nvSpPr>
        <p:spPr>
          <a:xfrm>
            <a:off x="4475480" y="1778635"/>
            <a:ext cx="5395595" cy="523220"/>
          </a:xfrm>
          <a:prstGeom prst="rect">
            <a:avLst/>
          </a:prstGeom>
          <a:noFill/>
        </p:spPr>
        <p:txBody>
          <a:bodyPr wrap="square" rtlCol="0">
            <a:spAutoFit/>
          </a:bodyPr>
          <a:lstStyle/>
          <a:p>
            <a:pPr algn="l"/>
            <a:r>
              <a:rPr lang="zh-CN" altLang="en-US" sz="1400" dirty="0">
                <a:solidFill>
                  <a:schemeClr val="bg1"/>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p>
        </p:txBody>
      </p:sp>
      <p:sp>
        <p:nvSpPr>
          <p:cNvPr id="1048723" name="文本框 8"/>
          <p:cNvSpPr txBox="1"/>
          <p:nvPr/>
        </p:nvSpPr>
        <p:spPr>
          <a:xfrm>
            <a:off x="4475480" y="3060700"/>
            <a:ext cx="5502275" cy="523220"/>
          </a:xfrm>
          <a:prstGeom prst="rect">
            <a:avLst/>
          </a:prstGeom>
          <a:noFill/>
        </p:spPr>
        <p:txBody>
          <a:bodyPr wrap="square" rtlCol="0">
            <a:spAutoFit/>
          </a:bodyPr>
          <a:lstStyle/>
          <a:p>
            <a:pPr algn="l"/>
            <a:r>
              <a:rPr lang="zh-CN" altLang="en-US" sz="1400" dirty="0">
                <a:solidFill>
                  <a:schemeClr val="bg1"/>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p>
        </p:txBody>
      </p:sp>
      <p:sp>
        <p:nvSpPr>
          <p:cNvPr id="1048724" name="文本框 11"/>
          <p:cNvSpPr txBox="1"/>
          <p:nvPr/>
        </p:nvSpPr>
        <p:spPr>
          <a:xfrm>
            <a:off x="4475480" y="2634615"/>
            <a:ext cx="1097280" cy="368300"/>
          </a:xfrm>
          <a:prstGeom prst="rect">
            <a:avLst/>
          </a:prstGeom>
          <a:noFill/>
        </p:spPr>
        <p:txBody>
          <a:bodyPr wrap="none" rtlCol="0" anchor="t">
            <a:spAutoFit/>
          </a:bodyPr>
          <a:lstStyle/>
          <a:p>
            <a:r>
              <a:rPr lang="zh-CN" altLang="en-US" b="1">
                <a:solidFill>
                  <a:schemeClr val="bg1"/>
                </a:solidFill>
                <a:latin typeface="微软雅黑" panose="020B0503020204020204" charset="-122"/>
                <a:ea typeface="微软雅黑" panose="020B0503020204020204" charset="-122"/>
                <a:sym typeface="+mn-ea"/>
              </a:rPr>
              <a:t>输入标题</a:t>
            </a:r>
          </a:p>
        </p:txBody>
      </p:sp>
      <p:sp>
        <p:nvSpPr>
          <p:cNvPr id="1048725" name="文本框 12"/>
          <p:cNvSpPr txBox="1"/>
          <p:nvPr/>
        </p:nvSpPr>
        <p:spPr>
          <a:xfrm>
            <a:off x="4475480" y="3919855"/>
            <a:ext cx="1097280" cy="368300"/>
          </a:xfrm>
          <a:prstGeom prst="rect">
            <a:avLst/>
          </a:prstGeom>
          <a:noFill/>
        </p:spPr>
        <p:txBody>
          <a:bodyPr wrap="none" rtlCol="0" anchor="t">
            <a:spAutoFit/>
          </a:bodyPr>
          <a:lstStyle/>
          <a:p>
            <a:r>
              <a:rPr lang="zh-CN" altLang="en-US" b="1">
                <a:solidFill>
                  <a:schemeClr val="bg1"/>
                </a:solidFill>
                <a:latin typeface="微软雅黑" panose="020B0503020204020204" charset="-122"/>
                <a:ea typeface="微软雅黑" panose="020B0503020204020204" charset="-122"/>
                <a:sym typeface="+mn-ea"/>
              </a:rPr>
              <a:t>输入标题</a:t>
            </a:r>
          </a:p>
        </p:txBody>
      </p:sp>
      <p:sp>
        <p:nvSpPr>
          <p:cNvPr id="1048726" name="文本框 13"/>
          <p:cNvSpPr txBox="1"/>
          <p:nvPr/>
        </p:nvSpPr>
        <p:spPr>
          <a:xfrm>
            <a:off x="4475480" y="4244340"/>
            <a:ext cx="5502275" cy="523220"/>
          </a:xfrm>
          <a:prstGeom prst="rect">
            <a:avLst/>
          </a:prstGeom>
          <a:noFill/>
        </p:spPr>
        <p:txBody>
          <a:bodyPr wrap="square" rtlCol="0">
            <a:spAutoFit/>
          </a:bodyPr>
          <a:lstStyle/>
          <a:p>
            <a:pPr algn="l"/>
            <a:r>
              <a:rPr lang="zh-CN" altLang="en-US" sz="1400" dirty="0">
                <a:solidFill>
                  <a:schemeClr val="bg1"/>
                </a:solidFill>
                <a:latin typeface="微软雅黑" panose="020B0503020204020204" charset="-122"/>
                <a:ea typeface="微软雅黑" panose="020B0503020204020204" charset="-122"/>
                <a:sym typeface="+mn-ea"/>
              </a:rPr>
              <a:t>点击此处更换文本点击此处更换文本点击此处更换文本点击此处更换文本点击此处更换文本</a:t>
            </a:r>
          </a:p>
        </p:txBody>
      </p:sp>
      <p:sp>
        <p:nvSpPr>
          <p:cNvPr id="1048727" name="文本框 42"/>
          <p:cNvSpPr txBox="1"/>
          <p:nvPr/>
        </p:nvSpPr>
        <p:spPr>
          <a:xfrm>
            <a:off x="6033770" y="1379855"/>
            <a:ext cx="5098415" cy="922020"/>
          </a:xfrm>
          <a:prstGeom prst="rect">
            <a:avLst/>
          </a:prstGeom>
          <a:noFill/>
        </p:spPr>
        <p:txBody>
          <a:bodyPr wrap="square" rtlCol="0">
            <a:spAutoFit/>
          </a:bodyPr>
          <a:lstStyle/>
          <a:p>
            <a:r>
              <a:rPr altLang="zh-CN" b="1" dirty="0"/>
              <a:t>2023年12月8日晚间，伊拉克埃尔比勒索兰区，一女教职工及学生宿舍发生火灾，已致至少14人死亡，另有18人受伤。</a:t>
            </a:r>
          </a:p>
        </p:txBody>
      </p:sp>
      <p:grpSp>
        <p:nvGrpSpPr>
          <p:cNvPr id="114" name="组合 50"/>
          <p:cNvGrpSpPr/>
          <p:nvPr/>
        </p:nvGrpSpPr>
        <p:grpSpPr>
          <a:xfrm>
            <a:off x="6032500" y="807085"/>
            <a:ext cx="2591435" cy="541020"/>
            <a:chOff x="9500" y="1271"/>
            <a:chExt cx="4081" cy="852"/>
          </a:xfrm>
        </p:grpSpPr>
        <p:sp>
          <p:nvSpPr>
            <p:cNvPr id="1048728" name="单圆角矩形 21"/>
            <p:cNvSpPr/>
            <p:nvPr/>
          </p:nvSpPr>
          <p:spPr>
            <a:xfrm flipV="1">
              <a:off x="9500" y="1271"/>
              <a:ext cx="4081" cy="852"/>
            </a:xfrm>
            <a:prstGeom prst="snipRoundRect">
              <a:avLst>
                <a:gd name="adj1" fmla="val 0"/>
                <a:gd name="adj2" fmla="val 2768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729" name="文本框 43"/>
            <p:cNvSpPr txBox="1"/>
            <p:nvPr/>
          </p:nvSpPr>
          <p:spPr>
            <a:xfrm>
              <a:off x="9649" y="1349"/>
              <a:ext cx="3027" cy="628"/>
            </a:xfrm>
            <a:prstGeom prst="rect">
              <a:avLst/>
            </a:prstGeom>
            <a:noFill/>
          </p:spPr>
          <p:txBody>
            <a:bodyPr wrap="square" rtlCol="0" anchor="t">
              <a:spAutoFit/>
            </a:bodyPr>
            <a:lstStyle/>
            <a:p>
              <a:pPr algn="l"/>
              <a:r>
                <a:rPr lang="zh-CN" altLang="en-US" sz="2000" b="1" dirty="0">
                  <a:solidFill>
                    <a:schemeClr val="bg1"/>
                  </a:solidFill>
                  <a:latin typeface="微软雅黑" panose="020B0503020204020204" charset="-122"/>
                  <a:ea typeface="微软雅黑" panose="020B0503020204020204" charset="-122"/>
                </a:rPr>
                <a:t>伊拉克</a:t>
              </a:r>
            </a:p>
          </p:txBody>
        </p:sp>
      </p:grpSp>
      <p:sp>
        <p:nvSpPr>
          <p:cNvPr id="1048730" name="矩形 46"/>
          <p:cNvSpPr/>
          <p:nvPr/>
        </p:nvSpPr>
        <p:spPr>
          <a:xfrm>
            <a:off x="5897245" y="-3810"/>
            <a:ext cx="135890" cy="691642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731" name="文本框 54"/>
          <p:cNvSpPr txBox="1"/>
          <p:nvPr/>
        </p:nvSpPr>
        <p:spPr>
          <a:xfrm>
            <a:off x="1917065" y="4302760"/>
            <a:ext cx="3979545" cy="922020"/>
          </a:xfrm>
          <a:prstGeom prst="rect">
            <a:avLst/>
          </a:prstGeom>
          <a:noFill/>
        </p:spPr>
        <p:txBody>
          <a:bodyPr wrap="square" rtlCol="0">
            <a:spAutoFit/>
          </a:bodyPr>
          <a:lstStyle/>
          <a:p>
            <a:r>
              <a:rPr lang="en-US" altLang="zh-CN" b="1" dirty="0"/>
              <a:t>2015</a:t>
            </a:r>
            <a:r>
              <a:rPr lang="zh-CN" altLang="zh-CN" b="1" dirty="0"/>
              <a:t>年</a:t>
            </a:r>
            <a:r>
              <a:rPr lang="en-US" altLang="zh-CN" b="1" dirty="0"/>
              <a:t>4</a:t>
            </a:r>
            <a:r>
              <a:rPr lang="zh-CN" altLang="zh-CN" b="1" dirty="0"/>
              <a:t>月</a:t>
            </a:r>
            <a:r>
              <a:rPr lang="en-US" altLang="zh-CN" b="1" dirty="0"/>
              <a:t>20</a:t>
            </a:r>
            <a:r>
              <a:rPr lang="zh-CN" altLang="zh-CN" b="1" dirty="0"/>
              <a:t>日</a:t>
            </a:r>
            <a:r>
              <a:rPr lang="en-US" altLang="zh-CN" b="1" dirty="0"/>
              <a:t>13</a:t>
            </a:r>
            <a:r>
              <a:rPr lang="zh-CN" altLang="zh-CN" b="1" dirty="0"/>
              <a:t>时</a:t>
            </a:r>
            <a:r>
              <a:rPr lang="en-US" altLang="zh-CN" b="1" dirty="0"/>
              <a:t>22</a:t>
            </a:r>
            <a:r>
              <a:rPr lang="zh-CN" altLang="zh-CN" b="1" dirty="0"/>
              <a:t>分，四川省巴中市恩阳区三星乡三星小学一厕所因放火引发火灾，造成</a:t>
            </a:r>
            <a:r>
              <a:rPr lang="en-US" altLang="zh-CN" b="1" dirty="0"/>
              <a:t>1</a:t>
            </a:r>
            <a:r>
              <a:rPr lang="zh-CN" altLang="zh-CN" b="1" dirty="0"/>
              <a:t>人死亡。</a:t>
            </a:r>
          </a:p>
        </p:txBody>
      </p:sp>
      <p:grpSp>
        <p:nvGrpSpPr>
          <p:cNvPr id="115" name="组合 55"/>
          <p:cNvGrpSpPr/>
          <p:nvPr/>
        </p:nvGrpSpPr>
        <p:grpSpPr>
          <a:xfrm>
            <a:off x="6032500" y="4696460"/>
            <a:ext cx="2591435" cy="541020"/>
            <a:chOff x="9500" y="1271"/>
            <a:chExt cx="4081" cy="852"/>
          </a:xfrm>
        </p:grpSpPr>
        <p:sp>
          <p:nvSpPr>
            <p:cNvPr id="1048732" name="单圆角矩形 56"/>
            <p:cNvSpPr/>
            <p:nvPr/>
          </p:nvSpPr>
          <p:spPr>
            <a:xfrm flipV="1">
              <a:off x="9500" y="1271"/>
              <a:ext cx="4081" cy="852"/>
            </a:xfrm>
            <a:prstGeom prst="snipRoundRect">
              <a:avLst>
                <a:gd name="adj1" fmla="val 0"/>
                <a:gd name="adj2" fmla="val 2768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733" name="文本框 57"/>
            <p:cNvSpPr txBox="1"/>
            <p:nvPr/>
          </p:nvSpPr>
          <p:spPr>
            <a:xfrm>
              <a:off x="9649" y="1383"/>
              <a:ext cx="3027" cy="628"/>
            </a:xfrm>
            <a:prstGeom prst="rect">
              <a:avLst/>
            </a:prstGeom>
            <a:noFill/>
          </p:spPr>
          <p:txBody>
            <a:bodyPr wrap="square" rtlCol="0" anchor="t">
              <a:spAutoFit/>
            </a:bodyPr>
            <a:lstStyle/>
            <a:p>
              <a:pPr algn="l"/>
              <a:r>
                <a:rPr lang="zh-CN" altLang="en-US" sz="2000" b="1" dirty="0">
                  <a:solidFill>
                    <a:schemeClr val="bg1"/>
                  </a:solidFill>
                  <a:latin typeface="微软雅黑" panose="020B0503020204020204" charset="-122"/>
                  <a:ea typeface="微软雅黑" panose="020B0503020204020204" charset="-122"/>
                  <a:sym typeface="+mn-ea"/>
                </a:rPr>
                <a:t>陕西</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1048734" name="文本框 58"/>
          <p:cNvSpPr txBox="1"/>
          <p:nvPr/>
        </p:nvSpPr>
        <p:spPr>
          <a:xfrm>
            <a:off x="6033770" y="3286621"/>
            <a:ext cx="4302125" cy="1198880"/>
          </a:xfrm>
          <a:prstGeom prst="rect">
            <a:avLst/>
          </a:prstGeom>
          <a:noFill/>
        </p:spPr>
        <p:txBody>
          <a:bodyPr wrap="square" rtlCol="0">
            <a:spAutoFit/>
          </a:bodyPr>
          <a:lstStyle/>
          <a:p>
            <a:r>
              <a:rPr lang="en-US" altLang="zh-CN" b="1" dirty="0">
                <a:sym typeface="+mn-ea"/>
              </a:rPr>
              <a:t>2019</a:t>
            </a:r>
            <a:r>
              <a:rPr lang="zh-CN" altLang="zh-CN" b="1" dirty="0">
                <a:sym typeface="+mn-ea"/>
              </a:rPr>
              <a:t>年</a:t>
            </a:r>
            <a:r>
              <a:rPr lang="en-US" altLang="zh-CN" b="1" dirty="0">
                <a:sym typeface="+mn-ea"/>
              </a:rPr>
              <a:t> 9</a:t>
            </a:r>
            <a:r>
              <a:rPr lang="zh-CN" altLang="zh-CN" b="1" dirty="0">
                <a:sym typeface="+mn-ea"/>
              </a:rPr>
              <a:t>月</a:t>
            </a:r>
            <a:r>
              <a:rPr lang="en-US" altLang="zh-CN" b="1" dirty="0">
                <a:sym typeface="+mn-ea"/>
              </a:rPr>
              <a:t>18</a:t>
            </a:r>
            <a:r>
              <a:rPr lang="zh-CN" altLang="zh-CN" b="1" dirty="0">
                <a:sym typeface="+mn-ea"/>
              </a:rPr>
              <a:t>日，利比里亚位于首都蒙罗维亚附近的一所学校</a:t>
            </a:r>
            <a:r>
              <a:rPr lang="en-US" altLang="zh-CN" b="1" dirty="0">
                <a:sym typeface="+mn-ea"/>
              </a:rPr>
              <a:t>17</a:t>
            </a:r>
            <a:r>
              <a:rPr lang="zh-CN" altLang="zh-CN" b="1" dirty="0">
                <a:sym typeface="+mn-ea"/>
              </a:rPr>
              <a:t>日晚发生火灾，导致</a:t>
            </a:r>
            <a:r>
              <a:rPr lang="en-US" altLang="zh-CN" b="1" dirty="0">
                <a:sym typeface="+mn-ea"/>
              </a:rPr>
              <a:t>29</a:t>
            </a:r>
            <a:r>
              <a:rPr lang="zh-CN" altLang="zh-CN" b="1" dirty="0">
                <a:sym typeface="+mn-ea"/>
              </a:rPr>
              <a:t>人死亡、</a:t>
            </a:r>
            <a:r>
              <a:rPr lang="en-US" altLang="zh-CN" b="1" dirty="0">
                <a:sym typeface="+mn-ea"/>
              </a:rPr>
              <a:t>2</a:t>
            </a:r>
            <a:r>
              <a:rPr lang="zh-CN" altLang="zh-CN" b="1" dirty="0">
                <a:sym typeface="+mn-ea"/>
              </a:rPr>
              <a:t>人失踪。初步调查显示火灾是由电线短路起火引发的。</a:t>
            </a:r>
            <a:endParaRPr lang="zh-CN" altLang="zh-CN" b="1" dirty="0"/>
          </a:p>
        </p:txBody>
      </p:sp>
      <p:sp>
        <p:nvSpPr>
          <p:cNvPr id="1048735" name="文本框 59"/>
          <p:cNvSpPr txBox="1"/>
          <p:nvPr/>
        </p:nvSpPr>
        <p:spPr>
          <a:xfrm>
            <a:off x="1809115" y="2274570"/>
            <a:ext cx="4025265" cy="1198880"/>
          </a:xfrm>
          <a:prstGeom prst="rect">
            <a:avLst/>
          </a:prstGeom>
          <a:noFill/>
        </p:spPr>
        <p:txBody>
          <a:bodyPr wrap="square" rtlCol="0">
            <a:spAutoFit/>
          </a:bodyPr>
          <a:lstStyle/>
          <a:p>
            <a:r>
              <a:rPr altLang="zh-CN" b="1" dirty="0"/>
              <a:t>2021年6月25日，河南省柘城县远襄镇北街村柘城县震兴武馆发生重大火灾事故，造成</a:t>
            </a:r>
            <a:r>
              <a:rPr lang="zh-CN" b="1" dirty="0"/>
              <a:t>学员</a:t>
            </a:r>
            <a:r>
              <a:rPr altLang="zh-CN" b="1" dirty="0"/>
              <a:t>18人死亡、11人受伤，直接经济损失2153.7万元。</a:t>
            </a:r>
          </a:p>
        </p:txBody>
      </p:sp>
      <p:sp>
        <p:nvSpPr>
          <p:cNvPr id="1048736" name="文本框 60"/>
          <p:cNvSpPr txBox="1"/>
          <p:nvPr/>
        </p:nvSpPr>
        <p:spPr>
          <a:xfrm>
            <a:off x="6033770" y="5296535"/>
            <a:ext cx="3937000" cy="1158240"/>
          </a:xfrm>
          <a:prstGeom prst="rect">
            <a:avLst/>
          </a:prstGeom>
          <a:noFill/>
        </p:spPr>
        <p:txBody>
          <a:bodyPr wrap="square" rtlCol="0">
            <a:spAutoFit/>
          </a:bodyPr>
          <a:lstStyle/>
          <a:p>
            <a:r>
              <a:rPr lang="en-US" altLang="zh-CN" b="1" dirty="0"/>
              <a:t>2015</a:t>
            </a:r>
            <a:r>
              <a:rPr lang="zh-CN" altLang="zh-CN" b="1" dirty="0"/>
              <a:t>年</a:t>
            </a:r>
            <a:r>
              <a:rPr lang="en-US" altLang="zh-CN" b="1" dirty="0"/>
              <a:t>3</a:t>
            </a:r>
            <a:r>
              <a:rPr lang="zh-CN" altLang="zh-CN" b="1" dirty="0"/>
              <a:t>月</a:t>
            </a:r>
            <a:r>
              <a:rPr lang="en-US" altLang="zh-CN" b="1" dirty="0"/>
              <a:t>12</a:t>
            </a:r>
            <a:r>
              <a:rPr lang="zh-CN" altLang="zh-CN" b="1" dirty="0"/>
              <a:t>日</a:t>
            </a:r>
            <a:r>
              <a:rPr lang="en-US" altLang="zh-CN" b="1" dirty="0"/>
              <a:t>7</a:t>
            </a:r>
            <a:r>
              <a:rPr lang="zh-CN" altLang="zh-CN" b="1" dirty="0"/>
              <a:t>时</a:t>
            </a:r>
            <a:r>
              <a:rPr lang="en-US" altLang="zh-CN" b="1" dirty="0"/>
              <a:t>52</a:t>
            </a:r>
            <a:r>
              <a:rPr lang="zh-CN" altLang="zh-CN" b="1" dirty="0"/>
              <a:t>分，陕西省杨凌示范区杨凌职业学院北校区三层</a:t>
            </a:r>
            <a:r>
              <a:rPr lang="en-US" altLang="zh-CN" b="1" dirty="0"/>
              <a:t>312</a:t>
            </a:r>
            <a:r>
              <a:rPr lang="zh-CN" altLang="zh-CN" b="1" dirty="0"/>
              <a:t>宿舍因使用电加热器具不慎引发火灾，造成</a:t>
            </a:r>
            <a:r>
              <a:rPr lang="en-US" altLang="zh-CN" b="1" dirty="0"/>
              <a:t>1</a:t>
            </a:r>
            <a:r>
              <a:rPr lang="zh-CN" altLang="zh-CN" b="1" dirty="0"/>
              <a:t>人死亡。</a:t>
            </a:r>
          </a:p>
        </p:txBody>
      </p:sp>
      <p:grpSp>
        <p:nvGrpSpPr>
          <p:cNvPr id="116" name="组合 2"/>
          <p:cNvGrpSpPr/>
          <p:nvPr/>
        </p:nvGrpSpPr>
        <p:grpSpPr>
          <a:xfrm>
            <a:off x="3674745" y="3643630"/>
            <a:ext cx="2283460" cy="541020"/>
            <a:chOff x="5787" y="6070"/>
            <a:chExt cx="3596" cy="852"/>
          </a:xfrm>
        </p:grpSpPr>
        <p:grpSp>
          <p:nvGrpSpPr>
            <p:cNvPr id="117" name="组合 47"/>
            <p:cNvGrpSpPr/>
            <p:nvPr/>
          </p:nvGrpSpPr>
          <p:grpSpPr>
            <a:xfrm>
              <a:off x="5787" y="6070"/>
              <a:ext cx="3596" cy="852"/>
              <a:chOff x="3716" y="3252"/>
              <a:chExt cx="3596" cy="852"/>
            </a:xfrm>
          </p:grpSpPr>
          <p:sp>
            <p:nvSpPr>
              <p:cNvPr id="1048737" name="单圆角矩形 48"/>
              <p:cNvSpPr/>
              <p:nvPr/>
            </p:nvSpPr>
            <p:spPr>
              <a:xfrm flipH="1" flipV="1">
                <a:off x="3716" y="3252"/>
                <a:ext cx="3500" cy="852"/>
              </a:xfrm>
              <a:prstGeom prst="snipRoundRect">
                <a:avLst>
                  <a:gd name="adj1" fmla="val 0"/>
                  <a:gd name="adj2" fmla="val 2768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738" name="文本框 49"/>
              <p:cNvSpPr txBox="1"/>
              <p:nvPr/>
            </p:nvSpPr>
            <p:spPr>
              <a:xfrm>
                <a:off x="5873" y="3364"/>
                <a:ext cx="1439" cy="628"/>
              </a:xfrm>
              <a:prstGeom prst="rect">
                <a:avLst/>
              </a:prstGeom>
              <a:noFill/>
            </p:spPr>
            <p:txBody>
              <a:bodyPr wrap="square" rtlCol="0" anchor="t">
                <a:spAutoFit/>
              </a:bodyPr>
              <a:lstStyle/>
              <a:p>
                <a:pPr algn="l"/>
                <a:r>
                  <a:rPr lang="zh-CN" altLang="en-US" sz="2000" b="1" dirty="0">
                    <a:solidFill>
                      <a:schemeClr val="bg1"/>
                    </a:solidFill>
                    <a:latin typeface="微软雅黑" panose="020B0503020204020204" charset="-122"/>
                    <a:ea typeface="微软雅黑" panose="020B0503020204020204" charset="-122"/>
                  </a:rPr>
                  <a:t>四川</a:t>
                </a:r>
              </a:p>
            </p:txBody>
          </p:sp>
        </p:grpSp>
        <p:sp>
          <p:nvSpPr>
            <p:cNvPr id="1048739" name="人"/>
            <p:cNvSpPr/>
            <p:nvPr/>
          </p:nvSpPr>
          <p:spPr bwMode="auto">
            <a:xfrm>
              <a:off x="6059" y="6213"/>
              <a:ext cx="699" cy="565"/>
            </a:xfrm>
            <a:custGeom>
              <a:avLst/>
              <a:gdLst>
                <a:gd name="T0" fmla="*/ 2881614 w 3362326"/>
                <a:gd name="T1" fmla="*/ 2245619 h 2424113"/>
                <a:gd name="T2" fmla="*/ 3207949 w 3362326"/>
                <a:gd name="T3" fmla="*/ 953766 h 2424113"/>
                <a:gd name="T4" fmla="*/ 3300702 w 3362326"/>
                <a:gd name="T5" fmla="*/ 1054704 h 2424113"/>
                <a:gd name="T6" fmla="*/ 3357879 w 3362326"/>
                <a:gd name="T7" fmla="*/ 1578442 h 2424113"/>
                <a:gd name="T8" fmla="*/ 2754348 w 3362326"/>
                <a:gd name="T9" fmla="*/ 1274991 h 2424113"/>
                <a:gd name="T10" fmla="*/ 2862031 w 3362326"/>
                <a:gd name="T11" fmla="*/ 1038516 h 2424113"/>
                <a:gd name="T12" fmla="*/ 2811207 w 3362326"/>
                <a:gd name="T13" fmla="*/ 1366725 h 2424113"/>
                <a:gd name="T14" fmla="*/ 3041820 w 3362326"/>
                <a:gd name="T15" fmla="*/ 999791 h 2424113"/>
                <a:gd name="T16" fmla="*/ 3170149 w 3362326"/>
                <a:gd name="T17" fmla="*/ 942974 h 2424113"/>
                <a:gd name="T18" fmla="*/ 296683 w 3362326"/>
                <a:gd name="T19" fmla="*/ 978524 h 2424113"/>
                <a:gd name="T20" fmla="*/ 498389 w 3362326"/>
                <a:gd name="T21" fmla="*/ 1265469 h 2424113"/>
                <a:gd name="T22" fmla="*/ 488542 w 3362326"/>
                <a:gd name="T23" fmla="*/ 1028041 h 2424113"/>
                <a:gd name="T24" fmla="*/ 582566 w 3362326"/>
                <a:gd name="T25" fmla="*/ 1187067 h 2424113"/>
                <a:gd name="T26" fmla="*/ 319871 w 3362326"/>
                <a:gd name="T27" fmla="*/ 2147887 h 2424113"/>
                <a:gd name="T28" fmla="*/ 37800 w 3362326"/>
                <a:gd name="T29" fmla="*/ 1105808 h 2424113"/>
                <a:gd name="T30" fmla="*/ 124836 w 3362326"/>
                <a:gd name="T31" fmla="*/ 975985 h 2424113"/>
                <a:gd name="T32" fmla="*/ 1545327 w 3362326"/>
                <a:gd name="T33" fmla="*/ 746198 h 2424113"/>
                <a:gd name="T34" fmla="*/ 1656547 w 3362326"/>
                <a:gd name="T35" fmla="*/ 809752 h 2424113"/>
                <a:gd name="T36" fmla="*/ 1802720 w 3362326"/>
                <a:gd name="T37" fmla="*/ 881250 h 2424113"/>
                <a:gd name="T38" fmla="*/ 1889154 w 3362326"/>
                <a:gd name="T39" fmla="*/ 667392 h 2424113"/>
                <a:gd name="T40" fmla="*/ 2073778 w 3362326"/>
                <a:gd name="T41" fmla="*/ 739843 h 2424113"/>
                <a:gd name="T42" fmla="*/ 2280963 w 3362326"/>
                <a:gd name="T43" fmla="*/ 997553 h 2424113"/>
                <a:gd name="T44" fmla="*/ 2456054 w 3362326"/>
                <a:gd name="T45" fmla="*/ 821509 h 2424113"/>
                <a:gd name="T46" fmla="*/ 2536132 w 3362326"/>
                <a:gd name="T47" fmla="*/ 819603 h 2424113"/>
                <a:gd name="T48" fmla="*/ 2596190 w 3362326"/>
                <a:gd name="T49" fmla="*/ 876801 h 2424113"/>
                <a:gd name="T50" fmla="*/ 2598415 w 3362326"/>
                <a:gd name="T51" fmla="*/ 956879 h 2424113"/>
                <a:gd name="T52" fmla="*/ 2382332 w 3362326"/>
                <a:gd name="T53" fmla="*/ 1195206 h 2424113"/>
                <a:gd name="T54" fmla="*/ 2241242 w 3362326"/>
                <a:gd name="T55" fmla="*/ 1268610 h 2424113"/>
                <a:gd name="T56" fmla="*/ 2118265 w 3362326"/>
                <a:gd name="T57" fmla="*/ 1192028 h 2424113"/>
                <a:gd name="T58" fmla="*/ 1363246 w 3362326"/>
                <a:gd name="T59" fmla="*/ 1018526 h 2424113"/>
                <a:gd name="T60" fmla="*/ 1307636 w 3362326"/>
                <a:gd name="T61" fmla="*/ 1409700 h 2424113"/>
                <a:gd name="T62" fmla="*/ 1157013 w 3362326"/>
                <a:gd name="T63" fmla="*/ 999778 h 2424113"/>
                <a:gd name="T64" fmla="*/ 1245989 w 3362326"/>
                <a:gd name="T65" fmla="*/ 780199 h 2424113"/>
                <a:gd name="T66" fmla="*/ 1499569 w 3362326"/>
                <a:gd name="T67" fmla="*/ 668027 h 2424113"/>
                <a:gd name="T68" fmla="*/ 3142462 w 3362326"/>
                <a:gd name="T69" fmla="*/ 282872 h 2424113"/>
                <a:gd name="T70" fmla="*/ 3244523 w 3362326"/>
                <a:gd name="T71" fmla="*/ 440586 h 2424113"/>
                <a:gd name="T72" fmla="*/ 3210503 w 3362326"/>
                <a:gd name="T73" fmla="*/ 656690 h 2424113"/>
                <a:gd name="T74" fmla="*/ 3038811 w 3362326"/>
                <a:gd name="T75" fmla="*/ 831222 h 2424113"/>
                <a:gd name="T76" fmla="*/ 2904319 w 3362326"/>
                <a:gd name="T77" fmla="*/ 826780 h 2424113"/>
                <a:gd name="T78" fmla="*/ 2817519 w 3362326"/>
                <a:gd name="T79" fmla="*/ 691913 h 2424113"/>
                <a:gd name="T80" fmla="*/ 2807981 w 3362326"/>
                <a:gd name="T81" fmla="*/ 429797 h 2424113"/>
                <a:gd name="T82" fmla="*/ 2910678 w 3362326"/>
                <a:gd name="T83" fmla="*/ 280651 h 2424113"/>
                <a:gd name="T84" fmla="*/ 375153 w 3362326"/>
                <a:gd name="T85" fmla="*/ 248918 h 2424113"/>
                <a:gd name="T86" fmla="*/ 514634 w 3362326"/>
                <a:gd name="T87" fmla="*/ 342213 h 2424113"/>
                <a:gd name="T88" fmla="*/ 561340 w 3362326"/>
                <a:gd name="T89" fmla="*/ 566885 h 2424113"/>
                <a:gd name="T90" fmla="*/ 510821 w 3362326"/>
                <a:gd name="T91" fmla="*/ 773785 h 2424113"/>
                <a:gd name="T92" fmla="*/ 418682 w 3362326"/>
                <a:gd name="T93" fmla="*/ 842646 h 2424113"/>
                <a:gd name="T94" fmla="*/ 241709 w 3362326"/>
                <a:gd name="T95" fmla="*/ 778862 h 2424113"/>
                <a:gd name="T96" fmla="*/ 117162 w 3362326"/>
                <a:gd name="T97" fmla="*/ 551970 h 2424113"/>
                <a:gd name="T98" fmla="*/ 148299 w 3362326"/>
                <a:gd name="T99" fmla="*/ 359984 h 2424113"/>
                <a:gd name="T100" fmla="*/ 297311 w 3362326"/>
                <a:gd name="T101" fmla="*/ 250822 h 2424113"/>
                <a:gd name="T102" fmla="*/ 1834594 w 3362326"/>
                <a:gd name="T103" fmla="*/ 43475 h 2424113"/>
                <a:gd name="T104" fmla="*/ 1934457 w 3362326"/>
                <a:gd name="T105" fmla="*/ 205318 h 2424113"/>
                <a:gd name="T106" fmla="*/ 1973258 w 3362326"/>
                <a:gd name="T107" fmla="*/ 288461 h 2424113"/>
                <a:gd name="T108" fmla="*/ 1942726 w 3362326"/>
                <a:gd name="T109" fmla="*/ 390961 h 2424113"/>
                <a:gd name="T110" fmla="*/ 1864808 w 3362326"/>
                <a:gd name="T111" fmla="*/ 532812 h 2424113"/>
                <a:gd name="T112" fmla="*/ 1729325 w 3362326"/>
                <a:gd name="T113" fmla="*/ 622301 h 2424113"/>
                <a:gd name="T114" fmla="*/ 1571262 w 3362326"/>
                <a:gd name="T115" fmla="*/ 579778 h 2424113"/>
                <a:gd name="T116" fmla="*/ 1478714 w 3362326"/>
                <a:gd name="T117" fmla="*/ 436341 h 2424113"/>
                <a:gd name="T118" fmla="*/ 1416379 w 3362326"/>
                <a:gd name="T119" fmla="*/ 348438 h 2424113"/>
                <a:gd name="T120" fmla="*/ 1429418 w 3362326"/>
                <a:gd name="T121" fmla="*/ 264978 h 2424113"/>
                <a:gd name="T122" fmla="*/ 1483484 w 3362326"/>
                <a:gd name="T123" fmla="*/ 132965 h 2424113"/>
                <a:gd name="T124" fmla="*/ 1621829 w 3362326"/>
                <a:gd name="T125" fmla="*/ 11107 h 2424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62326" h="2424113">
                  <a:moveTo>
                    <a:pt x="860805" y="1460500"/>
                  </a:moveTo>
                  <a:lnTo>
                    <a:pt x="965275" y="1460500"/>
                  </a:lnTo>
                  <a:lnTo>
                    <a:pt x="961464" y="1465582"/>
                  </a:lnTo>
                  <a:lnTo>
                    <a:pt x="957654" y="1470664"/>
                  </a:lnTo>
                  <a:lnTo>
                    <a:pt x="953843" y="1476380"/>
                  </a:lnTo>
                  <a:lnTo>
                    <a:pt x="949715" y="1482415"/>
                  </a:lnTo>
                  <a:lnTo>
                    <a:pt x="483570" y="2244666"/>
                  </a:lnTo>
                  <a:lnTo>
                    <a:pt x="483570" y="2248795"/>
                  </a:lnTo>
                  <a:lnTo>
                    <a:pt x="483570" y="2251971"/>
                  </a:lnTo>
                  <a:lnTo>
                    <a:pt x="483888" y="2255147"/>
                  </a:lnTo>
                  <a:lnTo>
                    <a:pt x="484205" y="2257371"/>
                  </a:lnTo>
                  <a:lnTo>
                    <a:pt x="2880661" y="2259594"/>
                  </a:lnTo>
                  <a:lnTo>
                    <a:pt x="2880978" y="2256735"/>
                  </a:lnTo>
                  <a:lnTo>
                    <a:pt x="2881614" y="2253877"/>
                  </a:lnTo>
                  <a:lnTo>
                    <a:pt x="2881931" y="2250066"/>
                  </a:lnTo>
                  <a:lnTo>
                    <a:pt x="2881614" y="2245619"/>
                  </a:lnTo>
                  <a:lnTo>
                    <a:pt x="2422137" y="1485273"/>
                  </a:lnTo>
                  <a:lnTo>
                    <a:pt x="2411023" y="1471934"/>
                  </a:lnTo>
                  <a:lnTo>
                    <a:pt x="2401179" y="1460500"/>
                  </a:lnTo>
                  <a:lnTo>
                    <a:pt x="2509460" y="1460500"/>
                  </a:lnTo>
                  <a:lnTo>
                    <a:pt x="3024188" y="2273251"/>
                  </a:lnTo>
                  <a:lnTo>
                    <a:pt x="3024188" y="2423478"/>
                  </a:lnTo>
                  <a:lnTo>
                    <a:pt x="3021648" y="2424113"/>
                  </a:lnTo>
                  <a:lnTo>
                    <a:pt x="3018472" y="2424113"/>
                  </a:lnTo>
                  <a:lnTo>
                    <a:pt x="345441" y="2421890"/>
                  </a:lnTo>
                  <a:lnTo>
                    <a:pt x="341948" y="2421572"/>
                  </a:lnTo>
                  <a:lnTo>
                    <a:pt x="338138" y="2421255"/>
                  </a:lnTo>
                  <a:lnTo>
                    <a:pt x="338138" y="2277062"/>
                  </a:lnTo>
                  <a:lnTo>
                    <a:pt x="860805" y="1460500"/>
                  </a:lnTo>
                  <a:close/>
                  <a:moveTo>
                    <a:pt x="3185714" y="941387"/>
                  </a:moveTo>
                  <a:lnTo>
                    <a:pt x="3196514" y="947100"/>
                  </a:lnTo>
                  <a:lnTo>
                    <a:pt x="3207949" y="953766"/>
                  </a:lnTo>
                  <a:lnTo>
                    <a:pt x="3213667" y="957575"/>
                  </a:lnTo>
                  <a:lnTo>
                    <a:pt x="3219702" y="962019"/>
                  </a:lnTo>
                  <a:lnTo>
                    <a:pt x="3225420" y="966145"/>
                  </a:lnTo>
                  <a:lnTo>
                    <a:pt x="3231455" y="970906"/>
                  </a:lnTo>
                  <a:lnTo>
                    <a:pt x="3237490" y="975985"/>
                  </a:lnTo>
                  <a:lnTo>
                    <a:pt x="3243526" y="981699"/>
                  </a:lnTo>
                  <a:lnTo>
                    <a:pt x="3249243" y="987095"/>
                  </a:lnTo>
                  <a:lnTo>
                    <a:pt x="3255279" y="993443"/>
                  </a:lnTo>
                  <a:lnTo>
                    <a:pt x="3261314" y="999791"/>
                  </a:lnTo>
                  <a:lnTo>
                    <a:pt x="3267032" y="1006457"/>
                  </a:lnTo>
                  <a:lnTo>
                    <a:pt x="3273067" y="1014075"/>
                  </a:lnTo>
                  <a:lnTo>
                    <a:pt x="3278785" y="1021376"/>
                  </a:lnTo>
                  <a:lnTo>
                    <a:pt x="3284185" y="1029311"/>
                  </a:lnTo>
                  <a:lnTo>
                    <a:pt x="3289902" y="1037247"/>
                  </a:lnTo>
                  <a:lnTo>
                    <a:pt x="3295302" y="1045817"/>
                  </a:lnTo>
                  <a:lnTo>
                    <a:pt x="3300702" y="1054704"/>
                  </a:lnTo>
                  <a:lnTo>
                    <a:pt x="3305785" y="1064544"/>
                  </a:lnTo>
                  <a:lnTo>
                    <a:pt x="3310549" y="1074067"/>
                  </a:lnTo>
                  <a:lnTo>
                    <a:pt x="3315632" y="1084224"/>
                  </a:lnTo>
                  <a:lnTo>
                    <a:pt x="3320079" y="1094699"/>
                  </a:lnTo>
                  <a:lnTo>
                    <a:pt x="3324526" y="1105808"/>
                  </a:lnTo>
                  <a:lnTo>
                    <a:pt x="3328655" y="1116918"/>
                  </a:lnTo>
                  <a:lnTo>
                    <a:pt x="3332467" y="1128662"/>
                  </a:lnTo>
                  <a:lnTo>
                    <a:pt x="3335961" y="1140724"/>
                  </a:lnTo>
                  <a:lnTo>
                    <a:pt x="3339138" y="1153104"/>
                  </a:lnTo>
                  <a:lnTo>
                    <a:pt x="3342632" y="1166118"/>
                  </a:lnTo>
                  <a:lnTo>
                    <a:pt x="3345173" y="1179767"/>
                  </a:lnTo>
                  <a:lnTo>
                    <a:pt x="3347714" y="1193415"/>
                  </a:lnTo>
                  <a:lnTo>
                    <a:pt x="3350573" y="1282609"/>
                  </a:lnTo>
                  <a:lnTo>
                    <a:pt x="3353432" y="1374343"/>
                  </a:lnTo>
                  <a:lnTo>
                    <a:pt x="3355655" y="1472425"/>
                  </a:lnTo>
                  <a:lnTo>
                    <a:pt x="3357879" y="1578442"/>
                  </a:lnTo>
                  <a:lnTo>
                    <a:pt x="3359785" y="1696204"/>
                  </a:lnTo>
                  <a:lnTo>
                    <a:pt x="3361055" y="1828884"/>
                  </a:lnTo>
                  <a:lnTo>
                    <a:pt x="3362008" y="1978387"/>
                  </a:lnTo>
                  <a:lnTo>
                    <a:pt x="3362326" y="2147887"/>
                  </a:lnTo>
                  <a:lnTo>
                    <a:pt x="3042772" y="2147887"/>
                  </a:lnTo>
                  <a:lnTo>
                    <a:pt x="2678113" y="1585108"/>
                  </a:lnTo>
                  <a:lnTo>
                    <a:pt x="2686689" y="1540670"/>
                  </a:lnTo>
                  <a:lnTo>
                    <a:pt x="2694313" y="1501627"/>
                  </a:lnTo>
                  <a:lnTo>
                    <a:pt x="2701937" y="1466711"/>
                  </a:lnTo>
                  <a:lnTo>
                    <a:pt x="2708607" y="1436556"/>
                  </a:lnTo>
                  <a:lnTo>
                    <a:pt x="2715278" y="1409576"/>
                  </a:lnTo>
                  <a:lnTo>
                    <a:pt x="2720995" y="1385770"/>
                  </a:lnTo>
                  <a:lnTo>
                    <a:pt x="2727031" y="1364186"/>
                  </a:lnTo>
                  <a:lnTo>
                    <a:pt x="2732748" y="1344823"/>
                  </a:lnTo>
                  <a:lnTo>
                    <a:pt x="2743548" y="1309272"/>
                  </a:lnTo>
                  <a:lnTo>
                    <a:pt x="2754348" y="1274991"/>
                  </a:lnTo>
                  <a:lnTo>
                    <a:pt x="2759748" y="1256581"/>
                  </a:lnTo>
                  <a:lnTo>
                    <a:pt x="2765784" y="1237219"/>
                  </a:lnTo>
                  <a:lnTo>
                    <a:pt x="2771819" y="1215635"/>
                  </a:lnTo>
                  <a:lnTo>
                    <a:pt x="2778490" y="1191511"/>
                  </a:lnTo>
                  <a:lnTo>
                    <a:pt x="2779760" y="1187067"/>
                  </a:lnTo>
                  <a:lnTo>
                    <a:pt x="2784843" y="1174370"/>
                  </a:lnTo>
                  <a:lnTo>
                    <a:pt x="2792466" y="1155960"/>
                  </a:lnTo>
                  <a:lnTo>
                    <a:pt x="2797866" y="1144851"/>
                  </a:lnTo>
                  <a:lnTo>
                    <a:pt x="2803266" y="1132789"/>
                  </a:lnTo>
                  <a:lnTo>
                    <a:pt x="2809619" y="1119775"/>
                  </a:lnTo>
                  <a:lnTo>
                    <a:pt x="2816607" y="1106443"/>
                  </a:lnTo>
                  <a:lnTo>
                    <a:pt x="2824549" y="1092794"/>
                  </a:lnTo>
                  <a:lnTo>
                    <a:pt x="2833125" y="1078828"/>
                  </a:lnTo>
                  <a:lnTo>
                    <a:pt x="2842019" y="1065179"/>
                  </a:lnTo>
                  <a:lnTo>
                    <a:pt x="2851549" y="1051530"/>
                  </a:lnTo>
                  <a:lnTo>
                    <a:pt x="2862031" y="1038516"/>
                  </a:lnTo>
                  <a:lnTo>
                    <a:pt x="2867113" y="1032168"/>
                  </a:lnTo>
                  <a:lnTo>
                    <a:pt x="2872831" y="1025820"/>
                  </a:lnTo>
                  <a:lnTo>
                    <a:pt x="2873149" y="1025820"/>
                  </a:lnTo>
                  <a:lnTo>
                    <a:pt x="2873466" y="1025820"/>
                  </a:lnTo>
                  <a:lnTo>
                    <a:pt x="2873784" y="1028041"/>
                  </a:lnTo>
                  <a:lnTo>
                    <a:pt x="2873466" y="1032168"/>
                  </a:lnTo>
                  <a:lnTo>
                    <a:pt x="2873149" y="1037881"/>
                  </a:lnTo>
                  <a:lnTo>
                    <a:pt x="2870607" y="1054387"/>
                  </a:lnTo>
                  <a:lnTo>
                    <a:pt x="2866796" y="1076289"/>
                  </a:lnTo>
                  <a:lnTo>
                    <a:pt x="2856313" y="1132471"/>
                  </a:lnTo>
                  <a:lnTo>
                    <a:pt x="2843925" y="1197859"/>
                  </a:lnTo>
                  <a:lnTo>
                    <a:pt x="2819784" y="1318160"/>
                  </a:lnTo>
                  <a:lnTo>
                    <a:pt x="2815654" y="1340062"/>
                  </a:lnTo>
                  <a:lnTo>
                    <a:pt x="2812478" y="1355933"/>
                  </a:lnTo>
                  <a:lnTo>
                    <a:pt x="2811525" y="1365455"/>
                  </a:lnTo>
                  <a:lnTo>
                    <a:pt x="2811207" y="1366725"/>
                  </a:lnTo>
                  <a:lnTo>
                    <a:pt x="2811525" y="1367042"/>
                  </a:lnTo>
                  <a:lnTo>
                    <a:pt x="2811843" y="1366407"/>
                  </a:lnTo>
                  <a:lnTo>
                    <a:pt x="2828678" y="1332761"/>
                  </a:lnTo>
                  <a:lnTo>
                    <a:pt x="2846149" y="1298798"/>
                  </a:lnTo>
                  <a:lnTo>
                    <a:pt x="2864255" y="1265469"/>
                  </a:lnTo>
                  <a:lnTo>
                    <a:pt x="2882360" y="1232775"/>
                  </a:lnTo>
                  <a:lnTo>
                    <a:pt x="2901419" y="1200716"/>
                  </a:lnTo>
                  <a:lnTo>
                    <a:pt x="2920160" y="1169927"/>
                  </a:lnTo>
                  <a:lnTo>
                    <a:pt x="2938584" y="1140089"/>
                  </a:lnTo>
                  <a:lnTo>
                    <a:pt x="2957325" y="1112792"/>
                  </a:lnTo>
                  <a:lnTo>
                    <a:pt x="2974796" y="1086764"/>
                  </a:lnTo>
                  <a:lnTo>
                    <a:pt x="2991314" y="1062957"/>
                  </a:lnTo>
                  <a:lnTo>
                    <a:pt x="3007514" y="1041373"/>
                  </a:lnTo>
                  <a:lnTo>
                    <a:pt x="3022125" y="1022963"/>
                  </a:lnTo>
                  <a:lnTo>
                    <a:pt x="3035467" y="1006775"/>
                  </a:lnTo>
                  <a:lnTo>
                    <a:pt x="3041820" y="999791"/>
                  </a:lnTo>
                  <a:lnTo>
                    <a:pt x="3047537" y="993760"/>
                  </a:lnTo>
                  <a:lnTo>
                    <a:pt x="3052620" y="988682"/>
                  </a:lnTo>
                  <a:lnTo>
                    <a:pt x="3057384" y="984555"/>
                  </a:lnTo>
                  <a:lnTo>
                    <a:pt x="3062149" y="981381"/>
                  </a:lnTo>
                  <a:lnTo>
                    <a:pt x="3065643" y="978524"/>
                  </a:lnTo>
                  <a:lnTo>
                    <a:pt x="3079937" y="971224"/>
                  </a:lnTo>
                  <a:lnTo>
                    <a:pt x="3094549" y="964241"/>
                  </a:lnTo>
                  <a:lnTo>
                    <a:pt x="3109161" y="958210"/>
                  </a:lnTo>
                  <a:lnTo>
                    <a:pt x="3116784" y="955353"/>
                  </a:lnTo>
                  <a:lnTo>
                    <a:pt x="3124408" y="953131"/>
                  </a:lnTo>
                  <a:lnTo>
                    <a:pt x="3132031" y="950909"/>
                  </a:lnTo>
                  <a:lnTo>
                    <a:pt x="3139337" y="948687"/>
                  </a:lnTo>
                  <a:lnTo>
                    <a:pt x="3146961" y="946783"/>
                  </a:lnTo>
                  <a:lnTo>
                    <a:pt x="3154902" y="945196"/>
                  </a:lnTo>
                  <a:lnTo>
                    <a:pt x="3162208" y="943609"/>
                  </a:lnTo>
                  <a:lnTo>
                    <a:pt x="3170149" y="942974"/>
                  </a:lnTo>
                  <a:lnTo>
                    <a:pt x="3178090" y="942339"/>
                  </a:lnTo>
                  <a:lnTo>
                    <a:pt x="3185714" y="941387"/>
                  </a:lnTo>
                  <a:close/>
                  <a:moveTo>
                    <a:pt x="176612" y="941387"/>
                  </a:moveTo>
                  <a:lnTo>
                    <a:pt x="184236" y="942339"/>
                  </a:lnTo>
                  <a:lnTo>
                    <a:pt x="192177" y="942974"/>
                  </a:lnTo>
                  <a:lnTo>
                    <a:pt x="200118" y="943609"/>
                  </a:lnTo>
                  <a:lnTo>
                    <a:pt x="207742" y="945196"/>
                  </a:lnTo>
                  <a:lnTo>
                    <a:pt x="215047" y="946783"/>
                  </a:lnTo>
                  <a:lnTo>
                    <a:pt x="222989" y="948687"/>
                  </a:lnTo>
                  <a:lnTo>
                    <a:pt x="230295" y="950909"/>
                  </a:lnTo>
                  <a:lnTo>
                    <a:pt x="238236" y="953131"/>
                  </a:lnTo>
                  <a:lnTo>
                    <a:pt x="245542" y="955353"/>
                  </a:lnTo>
                  <a:lnTo>
                    <a:pt x="253165" y="958210"/>
                  </a:lnTo>
                  <a:lnTo>
                    <a:pt x="268095" y="964241"/>
                  </a:lnTo>
                  <a:lnTo>
                    <a:pt x="282389" y="971224"/>
                  </a:lnTo>
                  <a:lnTo>
                    <a:pt x="296683" y="978524"/>
                  </a:lnTo>
                  <a:lnTo>
                    <a:pt x="300812" y="981381"/>
                  </a:lnTo>
                  <a:lnTo>
                    <a:pt x="304624" y="984555"/>
                  </a:lnTo>
                  <a:lnTo>
                    <a:pt x="309706" y="988682"/>
                  </a:lnTo>
                  <a:lnTo>
                    <a:pt x="314789" y="993760"/>
                  </a:lnTo>
                  <a:lnTo>
                    <a:pt x="320824" y="999791"/>
                  </a:lnTo>
                  <a:lnTo>
                    <a:pt x="326859" y="1006775"/>
                  </a:lnTo>
                  <a:lnTo>
                    <a:pt x="340201" y="1022963"/>
                  </a:lnTo>
                  <a:lnTo>
                    <a:pt x="354812" y="1041373"/>
                  </a:lnTo>
                  <a:lnTo>
                    <a:pt x="371012" y="1062957"/>
                  </a:lnTo>
                  <a:lnTo>
                    <a:pt x="387530" y="1086764"/>
                  </a:lnTo>
                  <a:lnTo>
                    <a:pt x="405636" y="1112792"/>
                  </a:lnTo>
                  <a:lnTo>
                    <a:pt x="423742" y="1140089"/>
                  </a:lnTo>
                  <a:lnTo>
                    <a:pt x="442166" y="1169927"/>
                  </a:lnTo>
                  <a:lnTo>
                    <a:pt x="460907" y="1200716"/>
                  </a:lnTo>
                  <a:lnTo>
                    <a:pt x="479966" y="1232775"/>
                  </a:lnTo>
                  <a:lnTo>
                    <a:pt x="498389" y="1265469"/>
                  </a:lnTo>
                  <a:lnTo>
                    <a:pt x="516177" y="1298798"/>
                  </a:lnTo>
                  <a:lnTo>
                    <a:pt x="533966" y="1332761"/>
                  </a:lnTo>
                  <a:lnTo>
                    <a:pt x="550801" y="1366407"/>
                  </a:lnTo>
                  <a:lnTo>
                    <a:pt x="550801" y="1367042"/>
                  </a:lnTo>
                  <a:lnTo>
                    <a:pt x="551119" y="1366725"/>
                  </a:lnTo>
                  <a:lnTo>
                    <a:pt x="551119" y="1365455"/>
                  </a:lnTo>
                  <a:lnTo>
                    <a:pt x="549848" y="1355933"/>
                  </a:lnTo>
                  <a:lnTo>
                    <a:pt x="546672" y="1340062"/>
                  </a:lnTo>
                  <a:lnTo>
                    <a:pt x="542542" y="1318160"/>
                  </a:lnTo>
                  <a:lnTo>
                    <a:pt x="519036" y="1197859"/>
                  </a:lnTo>
                  <a:lnTo>
                    <a:pt x="506013" y="1132471"/>
                  </a:lnTo>
                  <a:lnTo>
                    <a:pt x="495530" y="1076289"/>
                  </a:lnTo>
                  <a:lnTo>
                    <a:pt x="491719" y="1054387"/>
                  </a:lnTo>
                  <a:lnTo>
                    <a:pt x="489495" y="1037881"/>
                  </a:lnTo>
                  <a:lnTo>
                    <a:pt x="488860" y="1032168"/>
                  </a:lnTo>
                  <a:lnTo>
                    <a:pt x="488542" y="1028041"/>
                  </a:lnTo>
                  <a:lnTo>
                    <a:pt x="488860" y="1025820"/>
                  </a:lnTo>
                  <a:lnTo>
                    <a:pt x="489177" y="1025820"/>
                  </a:lnTo>
                  <a:lnTo>
                    <a:pt x="489495" y="1025820"/>
                  </a:lnTo>
                  <a:lnTo>
                    <a:pt x="495213" y="1032168"/>
                  </a:lnTo>
                  <a:lnTo>
                    <a:pt x="500295" y="1038516"/>
                  </a:lnTo>
                  <a:lnTo>
                    <a:pt x="510777" y="1051530"/>
                  </a:lnTo>
                  <a:lnTo>
                    <a:pt x="520307" y="1065179"/>
                  </a:lnTo>
                  <a:lnTo>
                    <a:pt x="529201" y="1078828"/>
                  </a:lnTo>
                  <a:lnTo>
                    <a:pt x="537777" y="1092794"/>
                  </a:lnTo>
                  <a:lnTo>
                    <a:pt x="545719" y="1106443"/>
                  </a:lnTo>
                  <a:lnTo>
                    <a:pt x="552707" y="1119775"/>
                  </a:lnTo>
                  <a:lnTo>
                    <a:pt x="559060" y="1132789"/>
                  </a:lnTo>
                  <a:lnTo>
                    <a:pt x="565095" y="1144851"/>
                  </a:lnTo>
                  <a:lnTo>
                    <a:pt x="569860" y="1155960"/>
                  </a:lnTo>
                  <a:lnTo>
                    <a:pt x="577483" y="1174370"/>
                  </a:lnTo>
                  <a:lnTo>
                    <a:pt x="582566" y="1187067"/>
                  </a:lnTo>
                  <a:lnTo>
                    <a:pt x="584154" y="1191511"/>
                  </a:lnTo>
                  <a:lnTo>
                    <a:pt x="590507" y="1215635"/>
                  </a:lnTo>
                  <a:lnTo>
                    <a:pt x="596542" y="1237219"/>
                  </a:lnTo>
                  <a:lnTo>
                    <a:pt x="602578" y="1256581"/>
                  </a:lnTo>
                  <a:lnTo>
                    <a:pt x="607978" y="1274991"/>
                  </a:lnTo>
                  <a:lnTo>
                    <a:pt x="618778" y="1309272"/>
                  </a:lnTo>
                  <a:lnTo>
                    <a:pt x="629895" y="1344823"/>
                  </a:lnTo>
                  <a:lnTo>
                    <a:pt x="635613" y="1364186"/>
                  </a:lnTo>
                  <a:lnTo>
                    <a:pt x="641013" y="1385770"/>
                  </a:lnTo>
                  <a:lnTo>
                    <a:pt x="647366" y="1409576"/>
                  </a:lnTo>
                  <a:lnTo>
                    <a:pt x="653719" y="1436556"/>
                  </a:lnTo>
                  <a:lnTo>
                    <a:pt x="660389" y="1466711"/>
                  </a:lnTo>
                  <a:lnTo>
                    <a:pt x="668013" y="1501627"/>
                  </a:lnTo>
                  <a:lnTo>
                    <a:pt x="675636" y="1540670"/>
                  </a:lnTo>
                  <a:lnTo>
                    <a:pt x="684213" y="1585108"/>
                  </a:lnTo>
                  <a:lnTo>
                    <a:pt x="319871" y="2147887"/>
                  </a:lnTo>
                  <a:lnTo>
                    <a:pt x="0" y="2147887"/>
                  </a:lnTo>
                  <a:lnTo>
                    <a:pt x="318" y="1978387"/>
                  </a:lnTo>
                  <a:lnTo>
                    <a:pt x="953" y="1828884"/>
                  </a:lnTo>
                  <a:lnTo>
                    <a:pt x="2541" y="1696204"/>
                  </a:lnTo>
                  <a:lnTo>
                    <a:pt x="4447" y="1578442"/>
                  </a:lnTo>
                  <a:lnTo>
                    <a:pt x="6671" y="1472425"/>
                  </a:lnTo>
                  <a:lnTo>
                    <a:pt x="8894" y="1374343"/>
                  </a:lnTo>
                  <a:lnTo>
                    <a:pt x="11753" y="1282609"/>
                  </a:lnTo>
                  <a:lnTo>
                    <a:pt x="14612" y="1193415"/>
                  </a:lnTo>
                  <a:lnTo>
                    <a:pt x="17153" y="1179767"/>
                  </a:lnTo>
                  <a:lnTo>
                    <a:pt x="19694" y="1166118"/>
                  </a:lnTo>
                  <a:lnTo>
                    <a:pt x="23188" y="1153104"/>
                  </a:lnTo>
                  <a:lnTo>
                    <a:pt x="26365" y="1140724"/>
                  </a:lnTo>
                  <a:lnTo>
                    <a:pt x="29859" y="1128662"/>
                  </a:lnTo>
                  <a:lnTo>
                    <a:pt x="33671" y="1116918"/>
                  </a:lnTo>
                  <a:lnTo>
                    <a:pt x="37800" y="1105808"/>
                  </a:lnTo>
                  <a:lnTo>
                    <a:pt x="42247" y="1094699"/>
                  </a:lnTo>
                  <a:lnTo>
                    <a:pt x="46694" y="1084224"/>
                  </a:lnTo>
                  <a:lnTo>
                    <a:pt x="51777" y="1074067"/>
                  </a:lnTo>
                  <a:lnTo>
                    <a:pt x="56541" y="1064544"/>
                  </a:lnTo>
                  <a:lnTo>
                    <a:pt x="61624" y="1054704"/>
                  </a:lnTo>
                  <a:lnTo>
                    <a:pt x="67024" y="1045817"/>
                  </a:lnTo>
                  <a:lnTo>
                    <a:pt x="72424" y="1037247"/>
                  </a:lnTo>
                  <a:lnTo>
                    <a:pt x="78141" y="1029311"/>
                  </a:lnTo>
                  <a:lnTo>
                    <a:pt x="83541" y="1021376"/>
                  </a:lnTo>
                  <a:lnTo>
                    <a:pt x="89259" y="1014075"/>
                  </a:lnTo>
                  <a:lnTo>
                    <a:pt x="95294" y="1006457"/>
                  </a:lnTo>
                  <a:lnTo>
                    <a:pt x="101012" y="999791"/>
                  </a:lnTo>
                  <a:lnTo>
                    <a:pt x="107047" y="993443"/>
                  </a:lnTo>
                  <a:lnTo>
                    <a:pt x="113083" y="987095"/>
                  </a:lnTo>
                  <a:lnTo>
                    <a:pt x="118800" y="981699"/>
                  </a:lnTo>
                  <a:lnTo>
                    <a:pt x="124836" y="975985"/>
                  </a:lnTo>
                  <a:lnTo>
                    <a:pt x="130871" y="970906"/>
                  </a:lnTo>
                  <a:lnTo>
                    <a:pt x="136906" y="966145"/>
                  </a:lnTo>
                  <a:lnTo>
                    <a:pt x="142624" y="962019"/>
                  </a:lnTo>
                  <a:lnTo>
                    <a:pt x="148659" y="957575"/>
                  </a:lnTo>
                  <a:lnTo>
                    <a:pt x="154694" y="953766"/>
                  </a:lnTo>
                  <a:lnTo>
                    <a:pt x="165812" y="947100"/>
                  </a:lnTo>
                  <a:lnTo>
                    <a:pt x="176612" y="941387"/>
                  </a:lnTo>
                  <a:close/>
                  <a:moveTo>
                    <a:pt x="1531981" y="658812"/>
                  </a:moveTo>
                  <a:lnTo>
                    <a:pt x="1531981" y="659130"/>
                  </a:lnTo>
                  <a:lnTo>
                    <a:pt x="1532299" y="658812"/>
                  </a:lnTo>
                  <a:lnTo>
                    <a:pt x="1532934" y="669616"/>
                  </a:lnTo>
                  <a:lnTo>
                    <a:pt x="1534523" y="682009"/>
                  </a:lnTo>
                  <a:lnTo>
                    <a:pt x="1536430" y="695673"/>
                  </a:lnTo>
                  <a:lnTo>
                    <a:pt x="1538654" y="711244"/>
                  </a:lnTo>
                  <a:lnTo>
                    <a:pt x="1541514" y="728085"/>
                  </a:lnTo>
                  <a:lnTo>
                    <a:pt x="1545327" y="746198"/>
                  </a:lnTo>
                  <a:lnTo>
                    <a:pt x="1549458" y="765900"/>
                  </a:lnTo>
                  <a:lnTo>
                    <a:pt x="1554543" y="786873"/>
                  </a:lnTo>
                  <a:lnTo>
                    <a:pt x="1560263" y="808799"/>
                  </a:lnTo>
                  <a:lnTo>
                    <a:pt x="1566936" y="831678"/>
                  </a:lnTo>
                  <a:lnTo>
                    <a:pt x="1574562" y="855828"/>
                  </a:lnTo>
                  <a:lnTo>
                    <a:pt x="1583142" y="881250"/>
                  </a:lnTo>
                  <a:lnTo>
                    <a:pt x="1592993" y="907307"/>
                  </a:lnTo>
                  <a:lnTo>
                    <a:pt x="1604115" y="934000"/>
                  </a:lnTo>
                  <a:lnTo>
                    <a:pt x="1615872" y="961963"/>
                  </a:lnTo>
                  <a:lnTo>
                    <a:pt x="1629218" y="990245"/>
                  </a:lnTo>
                  <a:lnTo>
                    <a:pt x="1633667" y="953066"/>
                  </a:lnTo>
                  <a:lnTo>
                    <a:pt x="1638752" y="917476"/>
                  </a:lnTo>
                  <a:lnTo>
                    <a:pt x="1643518" y="884745"/>
                  </a:lnTo>
                  <a:lnTo>
                    <a:pt x="1648285" y="855193"/>
                  </a:lnTo>
                  <a:lnTo>
                    <a:pt x="1652733" y="830089"/>
                  </a:lnTo>
                  <a:lnTo>
                    <a:pt x="1656547" y="809752"/>
                  </a:lnTo>
                  <a:lnTo>
                    <a:pt x="1660678" y="788779"/>
                  </a:lnTo>
                  <a:lnTo>
                    <a:pt x="1633350" y="725225"/>
                  </a:lnTo>
                  <a:lnTo>
                    <a:pt x="1677202" y="683280"/>
                  </a:lnTo>
                  <a:lnTo>
                    <a:pt x="1708661" y="683280"/>
                  </a:lnTo>
                  <a:lnTo>
                    <a:pt x="1752831" y="725225"/>
                  </a:lnTo>
                  <a:lnTo>
                    <a:pt x="1725503" y="788779"/>
                  </a:lnTo>
                  <a:lnTo>
                    <a:pt x="1729634" y="809752"/>
                  </a:lnTo>
                  <a:lnTo>
                    <a:pt x="1737578" y="855193"/>
                  </a:lnTo>
                  <a:lnTo>
                    <a:pt x="1742344" y="884745"/>
                  </a:lnTo>
                  <a:lnTo>
                    <a:pt x="1747111" y="917476"/>
                  </a:lnTo>
                  <a:lnTo>
                    <a:pt x="1752513" y="953066"/>
                  </a:lnTo>
                  <a:lnTo>
                    <a:pt x="1756962" y="990245"/>
                  </a:lnTo>
                  <a:lnTo>
                    <a:pt x="1770308" y="961963"/>
                  </a:lnTo>
                  <a:lnTo>
                    <a:pt x="1782066" y="934000"/>
                  </a:lnTo>
                  <a:lnTo>
                    <a:pt x="1792870" y="907307"/>
                  </a:lnTo>
                  <a:lnTo>
                    <a:pt x="1802720" y="881250"/>
                  </a:lnTo>
                  <a:lnTo>
                    <a:pt x="1811618" y="855828"/>
                  </a:lnTo>
                  <a:lnTo>
                    <a:pt x="1818927" y="831678"/>
                  </a:lnTo>
                  <a:lnTo>
                    <a:pt x="1825600" y="808799"/>
                  </a:lnTo>
                  <a:lnTo>
                    <a:pt x="1831638" y="786873"/>
                  </a:lnTo>
                  <a:lnTo>
                    <a:pt x="1836404" y="765900"/>
                  </a:lnTo>
                  <a:lnTo>
                    <a:pt x="1840853" y="746198"/>
                  </a:lnTo>
                  <a:lnTo>
                    <a:pt x="1844348" y="728085"/>
                  </a:lnTo>
                  <a:lnTo>
                    <a:pt x="1847208" y="711244"/>
                  </a:lnTo>
                  <a:lnTo>
                    <a:pt x="1849750" y="695673"/>
                  </a:lnTo>
                  <a:lnTo>
                    <a:pt x="1851657" y="682009"/>
                  </a:lnTo>
                  <a:lnTo>
                    <a:pt x="1852928" y="669616"/>
                  </a:lnTo>
                  <a:lnTo>
                    <a:pt x="1853881" y="658812"/>
                  </a:lnTo>
                  <a:lnTo>
                    <a:pt x="1854199" y="659130"/>
                  </a:lnTo>
                  <a:lnTo>
                    <a:pt x="1854199" y="658812"/>
                  </a:lnTo>
                  <a:lnTo>
                    <a:pt x="1871359" y="662943"/>
                  </a:lnTo>
                  <a:lnTo>
                    <a:pt x="1889154" y="667392"/>
                  </a:lnTo>
                  <a:lnTo>
                    <a:pt x="1908220" y="673111"/>
                  </a:lnTo>
                  <a:lnTo>
                    <a:pt x="1927922" y="679467"/>
                  </a:lnTo>
                  <a:lnTo>
                    <a:pt x="1946988" y="684869"/>
                  </a:lnTo>
                  <a:lnTo>
                    <a:pt x="1964465" y="690271"/>
                  </a:lnTo>
                  <a:lnTo>
                    <a:pt x="1980354" y="695355"/>
                  </a:lnTo>
                  <a:lnTo>
                    <a:pt x="1994971" y="700122"/>
                  </a:lnTo>
                  <a:lnTo>
                    <a:pt x="2008000" y="704888"/>
                  </a:lnTo>
                  <a:lnTo>
                    <a:pt x="2019757" y="709337"/>
                  </a:lnTo>
                  <a:lnTo>
                    <a:pt x="2030243" y="713786"/>
                  </a:lnTo>
                  <a:lnTo>
                    <a:pt x="2039459" y="717917"/>
                  </a:lnTo>
                  <a:lnTo>
                    <a:pt x="2047721" y="722048"/>
                  </a:lnTo>
                  <a:lnTo>
                    <a:pt x="2054712" y="725861"/>
                  </a:lnTo>
                  <a:lnTo>
                    <a:pt x="2060749" y="729674"/>
                  </a:lnTo>
                  <a:lnTo>
                    <a:pt x="2065834" y="733170"/>
                  </a:lnTo>
                  <a:lnTo>
                    <a:pt x="2070282" y="736665"/>
                  </a:lnTo>
                  <a:lnTo>
                    <a:pt x="2073778" y="739843"/>
                  </a:lnTo>
                  <a:lnTo>
                    <a:pt x="2076638" y="743021"/>
                  </a:lnTo>
                  <a:lnTo>
                    <a:pt x="2078862" y="746198"/>
                  </a:lnTo>
                  <a:lnTo>
                    <a:pt x="2084264" y="751600"/>
                  </a:lnTo>
                  <a:lnTo>
                    <a:pt x="2089348" y="757002"/>
                  </a:lnTo>
                  <a:lnTo>
                    <a:pt x="2093797" y="763040"/>
                  </a:lnTo>
                  <a:lnTo>
                    <a:pt x="2097928" y="769395"/>
                  </a:lnTo>
                  <a:lnTo>
                    <a:pt x="2100788" y="774480"/>
                  </a:lnTo>
                  <a:lnTo>
                    <a:pt x="2109368" y="788779"/>
                  </a:lnTo>
                  <a:lnTo>
                    <a:pt x="2139238" y="838033"/>
                  </a:lnTo>
                  <a:lnTo>
                    <a:pt x="2158940" y="870446"/>
                  </a:lnTo>
                  <a:lnTo>
                    <a:pt x="2180866" y="905400"/>
                  </a:lnTo>
                  <a:lnTo>
                    <a:pt x="2203428" y="941626"/>
                  </a:lnTo>
                  <a:lnTo>
                    <a:pt x="2226942" y="977216"/>
                  </a:lnTo>
                  <a:lnTo>
                    <a:pt x="2242196" y="999778"/>
                  </a:lnTo>
                  <a:lnTo>
                    <a:pt x="2256495" y="1021068"/>
                  </a:lnTo>
                  <a:lnTo>
                    <a:pt x="2280963" y="997553"/>
                  </a:lnTo>
                  <a:lnTo>
                    <a:pt x="2305749" y="972450"/>
                  </a:lnTo>
                  <a:lnTo>
                    <a:pt x="2326086" y="951159"/>
                  </a:lnTo>
                  <a:lnTo>
                    <a:pt x="2345470" y="930186"/>
                  </a:lnTo>
                  <a:lnTo>
                    <a:pt x="2380107" y="892372"/>
                  </a:lnTo>
                  <a:lnTo>
                    <a:pt x="2405529" y="864090"/>
                  </a:lnTo>
                  <a:lnTo>
                    <a:pt x="2417286" y="850109"/>
                  </a:lnTo>
                  <a:lnTo>
                    <a:pt x="2417922" y="849791"/>
                  </a:lnTo>
                  <a:lnTo>
                    <a:pt x="2421735" y="845660"/>
                  </a:lnTo>
                  <a:lnTo>
                    <a:pt x="2425548" y="841847"/>
                  </a:lnTo>
                  <a:lnTo>
                    <a:pt x="2429679" y="838033"/>
                  </a:lnTo>
                  <a:lnTo>
                    <a:pt x="2433493" y="834856"/>
                  </a:lnTo>
                  <a:lnTo>
                    <a:pt x="2437941" y="831678"/>
                  </a:lnTo>
                  <a:lnTo>
                    <a:pt x="2442072" y="828818"/>
                  </a:lnTo>
                  <a:lnTo>
                    <a:pt x="2446521" y="826276"/>
                  </a:lnTo>
                  <a:lnTo>
                    <a:pt x="2451605" y="823734"/>
                  </a:lnTo>
                  <a:lnTo>
                    <a:pt x="2456054" y="821509"/>
                  </a:lnTo>
                  <a:lnTo>
                    <a:pt x="2460821" y="819603"/>
                  </a:lnTo>
                  <a:lnTo>
                    <a:pt x="2465587" y="818014"/>
                  </a:lnTo>
                  <a:lnTo>
                    <a:pt x="2470672" y="816425"/>
                  </a:lnTo>
                  <a:lnTo>
                    <a:pt x="2475756" y="815154"/>
                  </a:lnTo>
                  <a:lnTo>
                    <a:pt x="2480522" y="814201"/>
                  </a:lnTo>
                  <a:lnTo>
                    <a:pt x="2485607" y="813565"/>
                  </a:lnTo>
                  <a:lnTo>
                    <a:pt x="2491009" y="812930"/>
                  </a:lnTo>
                  <a:lnTo>
                    <a:pt x="2495775" y="812930"/>
                  </a:lnTo>
                  <a:lnTo>
                    <a:pt x="2500860" y="812930"/>
                  </a:lnTo>
                  <a:lnTo>
                    <a:pt x="2506262" y="812930"/>
                  </a:lnTo>
                  <a:lnTo>
                    <a:pt x="2511346" y="813565"/>
                  </a:lnTo>
                  <a:lnTo>
                    <a:pt x="2516113" y="814201"/>
                  </a:lnTo>
                  <a:lnTo>
                    <a:pt x="2521515" y="815154"/>
                  </a:lnTo>
                  <a:lnTo>
                    <a:pt x="2526281" y="816425"/>
                  </a:lnTo>
                  <a:lnTo>
                    <a:pt x="2531366" y="817696"/>
                  </a:lnTo>
                  <a:lnTo>
                    <a:pt x="2536132" y="819603"/>
                  </a:lnTo>
                  <a:lnTo>
                    <a:pt x="2541216" y="821509"/>
                  </a:lnTo>
                  <a:lnTo>
                    <a:pt x="2545983" y="823734"/>
                  </a:lnTo>
                  <a:lnTo>
                    <a:pt x="2550432" y="826276"/>
                  </a:lnTo>
                  <a:lnTo>
                    <a:pt x="2555198" y="828818"/>
                  </a:lnTo>
                  <a:lnTo>
                    <a:pt x="2559647" y="831678"/>
                  </a:lnTo>
                  <a:lnTo>
                    <a:pt x="2563778" y="835174"/>
                  </a:lnTo>
                  <a:lnTo>
                    <a:pt x="2568227" y="838351"/>
                  </a:lnTo>
                  <a:lnTo>
                    <a:pt x="2572358" y="842164"/>
                  </a:lnTo>
                  <a:lnTo>
                    <a:pt x="2576171" y="845978"/>
                  </a:lnTo>
                  <a:lnTo>
                    <a:pt x="2579666" y="850109"/>
                  </a:lnTo>
                  <a:lnTo>
                    <a:pt x="2583162" y="854240"/>
                  </a:lnTo>
                  <a:lnTo>
                    <a:pt x="2586022" y="858688"/>
                  </a:lnTo>
                  <a:lnTo>
                    <a:pt x="2589200" y="863137"/>
                  </a:lnTo>
                  <a:lnTo>
                    <a:pt x="2591742" y="867586"/>
                  </a:lnTo>
                  <a:lnTo>
                    <a:pt x="2593966" y="872035"/>
                  </a:lnTo>
                  <a:lnTo>
                    <a:pt x="2596190" y="876801"/>
                  </a:lnTo>
                  <a:lnTo>
                    <a:pt x="2598097" y="881250"/>
                  </a:lnTo>
                  <a:lnTo>
                    <a:pt x="2600004" y="886334"/>
                  </a:lnTo>
                  <a:lnTo>
                    <a:pt x="2601275" y="891419"/>
                  </a:lnTo>
                  <a:lnTo>
                    <a:pt x="2602546" y="896185"/>
                  </a:lnTo>
                  <a:lnTo>
                    <a:pt x="2603499" y="901269"/>
                  </a:lnTo>
                  <a:lnTo>
                    <a:pt x="2604452" y="906036"/>
                  </a:lnTo>
                  <a:lnTo>
                    <a:pt x="2604770" y="911438"/>
                  </a:lnTo>
                  <a:lnTo>
                    <a:pt x="2605088" y="916522"/>
                  </a:lnTo>
                  <a:lnTo>
                    <a:pt x="2605088" y="921289"/>
                  </a:lnTo>
                  <a:lnTo>
                    <a:pt x="2604770" y="926691"/>
                  </a:lnTo>
                  <a:lnTo>
                    <a:pt x="2604452" y="931775"/>
                  </a:lnTo>
                  <a:lnTo>
                    <a:pt x="2603499" y="936542"/>
                  </a:lnTo>
                  <a:lnTo>
                    <a:pt x="2602546" y="941944"/>
                  </a:lnTo>
                  <a:lnTo>
                    <a:pt x="2601275" y="947028"/>
                  </a:lnTo>
                  <a:lnTo>
                    <a:pt x="2600004" y="951795"/>
                  </a:lnTo>
                  <a:lnTo>
                    <a:pt x="2598415" y="956879"/>
                  </a:lnTo>
                  <a:lnTo>
                    <a:pt x="2596190" y="961646"/>
                  </a:lnTo>
                  <a:lnTo>
                    <a:pt x="2593966" y="966412"/>
                  </a:lnTo>
                  <a:lnTo>
                    <a:pt x="2591742" y="970861"/>
                  </a:lnTo>
                  <a:lnTo>
                    <a:pt x="2588564" y="975627"/>
                  </a:lnTo>
                  <a:lnTo>
                    <a:pt x="2585704" y="980076"/>
                  </a:lnTo>
                  <a:lnTo>
                    <a:pt x="2582844" y="984207"/>
                  </a:lnTo>
                  <a:lnTo>
                    <a:pt x="2579349" y="988656"/>
                  </a:lnTo>
                  <a:lnTo>
                    <a:pt x="2566638" y="1003273"/>
                  </a:lnTo>
                  <a:lnTo>
                    <a:pt x="2534543" y="1039181"/>
                  </a:lnTo>
                  <a:lnTo>
                    <a:pt x="2512935" y="1063014"/>
                  </a:lnTo>
                  <a:lnTo>
                    <a:pt x="2488784" y="1089071"/>
                  </a:lnTo>
                  <a:lnTo>
                    <a:pt x="2463045" y="1116399"/>
                  </a:lnTo>
                  <a:lnTo>
                    <a:pt x="2436352" y="1143409"/>
                  </a:lnTo>
                  <a:lnTo>
                    <a:pt x="2417922" y="1161204"/>
                  </a:lnTo>
                  <a:lnTo>
                    <a:pt x="2400127" y="1178682"/>
                  </a:lnTo>
                  <a:lnTo>
                    <a:pt x="2382332" y="1195206"/>
                  </a:lnTo>
                  <a:lnTo>
                    <a:pt x="2364537" y="1210776"/>
                  </a:lnTo>
                  <a:lnTo>
                    <a:pt x="2354050" y="1219038"/>
                  </a:lnTo>
                  <a:lnTo>
                    <a:pt x="2343882" y="1226983"/>
                  </a:lnTo>
                  <a:lnTo>
                    <a:pt x="2333395" y="1234927"/>
                  </a:lnTo>
                  <a:lnTo>
                    <a:pt x="2322591" y="1241918"/>
                  </a:lnTo>
                  <a:lnTo>
                    <a:pt x="2316236" y="1246049"/>
                  </a:lnTo>
                  <a:lnTo>
                    <a:pt x="2309562" y="1249862"/>
                  </a:lnTo>
                  <a:lnTo>
                    <a:pt x="2301936" y="1253357"/>
                  </a:lnTo>
                  <a:lnTo>
                    <a:pt x="2294310" y="1257171"/>
                  </a:lnTo>
                  <a:lnTo>
                    <a:pt x="2284141" y="1260984"/>
                  </a:lnTo>
                  <a:lnTo>
                    <a:pt x="2279057" y="1262891"/>
                  </a:lnTo>
                  <a:lnTo>
                    <a:pt x="2272701" y="1264797"/>
                  </a:lnTo>
                  <a:lnTo>
                    <a:pt x="2266346" y="1266068"/>
                  </a:lnTo>
                  <a:lnTo>
                    <a:pt x="2258720" y="1267339"/>
                  </a:lnTo>
                  <a:lnTo>
                    <a:pt x="2250775" y="1267975"/>
                  </a:lnTo>
                  <a:lnTo>
                    <a:pt x="2241242" y="1268610"/>
                  </a:lnTo>
                  <a:lnTo>
                    <a:pt x="2233934" y="1268293"/>
                  </a:lnTo>
                  <a:lnTo>
                    <a:pt x="2226307" y="1267657"/>
                  </a:lnTo>
                  <a:lnTo>
                    <a:pt x="2217727" y="1266068"/>
                  </a:lnTo>
                  <a:lnTo>
                    <a:pt x="2209148" y="1263844"/>
                  </a:lnTo>
                  <a:lnTo>
                    <a:pt x="2198979" y="1260666"/>
                  </a:lnTo>
                  <a:lnTo>
                    <a:pt x="2190717" y="1257171"/>
                  </a:lnTo>
                  <a:lnTo>
                    <a:pt x="2184044" y="1253357"/>
                  </a:lnTo>
                  <a:lnTo>
                    <a:pt x="2178324" y="1250180"/>
                  </a:lnTo>
                  <a:lnTo>
                    <a:pt x="2172922" y="1246684"/>
                  </a:lnTo>
                  <a:lnTo>
                    <a:pt x="2168473" y="1243824"/>
                  </a:lnTo>
                  <a:lnTo>
                    <a:pt x="2160846" y="1237787"/>
                  </a:lnTo>
                  <a:lnTo>
                    <a:pt x="2154491" y="1232067"/>
                  </a:lnTo>
                  <a:lnTo>
                    <a:pt x="2148454" y="1226347"/>
                  </a:lnTo>
                  <a:lnTo>
                    <a:pt x="2137967" y="1215225"/>
                  </a:lnTo>
                  <a:lnTo>
                    <a:pt x="2128116" y="1204103"/>
                  </a:lnTo>
                  <a:lnTo>
                    <a:pt x="2118265" y="1192028"/>
                  </a:lnTo>
                  <a:lnTo>
                    <a:pt x="2109050" y="1179953"/>
                  </a:lnTo>
                  <a:lnTo>
                    <a:pt x="2098882" y="1166924"/>
                  </a:lnTo>
                  <a:lnTo>
                    <a:pt x="2078862" y="1138961"/>
                  </a:lnTo>
                  <a:lnTo>
                    <a:pt x="2058525" y="1108773"/>
                  </a:lnTo>
                  <a:lnTo>
                    <a:pt x="2037552" y="1077313"/>
                  </a:lnTo>
                  <a:lnTo>
                    <a:pt x="2017215" y="1045219"/>
                  </a:lnTo>
                  <a:lnTo>
                    <a:pt x="2012766" y="1038546"/>
                  </a:lnTo>
                  <a:lnTo>
                    <a:pt x="2012766" y="1409700"/>
                  </a:lnTo>
                  <a:lnTo>
                    <a:pt x="1373096" y="1409700"/>
                  </a:lnTo>
                  <a:lnTo>
                    <a:pt x="1373096" y="1002002"/>
                  </a:lnTo>
                  <a:lnTo>
                    <a:pt x="1372779" y="1002002"/>
                  </a:lnTo>
                  <a:lnTo>
                    <a:pt x="1371190" y="1003591"/>
                  </a:lnTo>
                  <a:lnTo>
                    <a:pt x="1369283" y="1005815"/>
                  </a:lnTo>
                  <a:lnTo>
                    <a:pt x="1367694" y="1009311"/>
                  </a:lnTo>
                  <a:lnTo>
                    <a:pt x="1365470" y="1013124"/>
                  </a:lnTo>
                  <a:lnTo>
                    <a:pt x="1363246" y="1018526"/>
                  </a:lnTo>
                  <a:lnTo>
                    <a:pt x="1361339" y="1024882"/>
                  </a:lnTo>
                  <a:lnTo>
                    <a:pt x="1356572" y="1039181"/>
                  </a:lnTo>
                  <a:lnTo>
                    <a:pt x="1351806" y="1056658"/>
                  </a:lnTo>
                  <a:lnTo>
                    <a:pt x="1347039" y="1077313"/>
                  </a:lnTo>
                  <a:lnTo>
                    <a:pt x="1342273" y="1099557"/>
                  </a:lnTo>
                  <a:lnTo>
                    <a:pt x="1337506" y="1124025"/>
                  </a:lnTo>
                  <a:lnTo>
                    <a:pt x="1332740" y="1149765"/>
                  </a:lnTo>
                  <a:lnTo>
                    <a:pt x="1328291" y="1176775"/>
                  </a:lnTo>
                  <a:lnTo>
                    <a:pt x="1324160" y="1204421"/>
                  </a:lnTo>
                  <a:lnTo>
                    <a:pt x="1320029" y="1232702"/>
                  </a:lnTo>
                  <a:lnTo>
                    <a:pt x="1316534" y="1260984"/>
                  </a:lnTo>
                  <a:lnTo>
                    <a:pt x="1313674" y="1288948"/>
                  </a:lnTo>
                  <a:lnTo>
                    <a:pt x="1311449" y="1316276"/>
                  </a:lnTo>
                  <a:lnTo>
                    <a:pt x="1309543" y="1342333"/>
                  </a:lnTo>
                  <a:lnTo>
                    <a:pt x="1308589" y="1375699"/>
                  </a:lnTo>
                  <a:lnTo>
                    <a:pt x="1307636" y="1409700"/>
                  </a:lnTo>
                  <a:lnTo>
                    <a:pt x="1106488" y="1409700"/>
                  </a:lnTo>
                  <a:lnTo>
                    <a:pt x="1106488" y="1388409"/>
                  </a:lnTo>
                  <a:lnTo>
                    <a:pt x="1106488" y="1368072"/>
                  </a:lnTo>
                  <a:lnTo>
                    <a:pt x="1107441" y="1348688"/>
                  </a:lnTo>
                  <a:lnTo>
                    <a:pt x="1108077" y="1330893"/>
                  </a:lnTo>
                  <a:lnTo>
                    <a:pt x="1111255" y="1293396"/>
                  </a:lnTo>
                  <a:lnTo>
                    <a:pt x="1114750" y="1257171"/>
                  </a:lnTo>
                  <a:lnTo>
                    <a:pt x="1118563" y="1222534"/>
                  </a:lnTo>
                  <a:lnTo>
                    <a:pt x="1122694" y="1189486"/>
                  </a:lnTo>
                  <a:lnTo>
                    <a:pt x="1127143" y="1158345"/>
                  </a:lnTo>
                  <a:lnTo>
                    <a:pt x="1131592" y="1128156"/>
                  </a:lnTo>
                  <a:lnTo>
                    <a:pt x="1136358" y="1099875"/>
                  </a:lnTo>
                  <a:lnTo>
                    <a:pt x="1141125" y="1072865"/>
                  </a:lnTo>
                  <a:lnTo>
                    <a:pt x="1146209" y="1047125"/>
                  </a:lnTo>
                  <a:lnTo>
                    <a:pt x="1151929" y="1022975"/>
                  </a:lnTo>
                  <a:lnTo>
                    <a:pt x="1157013" y="999778"/>
                  </a:lnTo>
                  <a:lnTo>
                    <a:pt x="1162733" y="978170"/>
                  </a:lnTo>
                  <a:lnTo>
                    <a:pt x="1168135" y="957832"/>
                  </a:lnTo>
                  <a:lnTo>
                    <a:pt x="1174173" y="938448"/>
                  </a:lnTo>
                  <a:lnTo>
                    <a:pt x="1179893" y="920653"/>
                  </a:lnTo>
                  <a:lnTo>
                    <a:pt x="1185295" y="903812"/>
                  </a:lnTo>
                  <a:lnTo>
                    <a:pt x="1191332" y="887923"/>
                  </a:lnTo>
                  <a:lnTo>
                    <a:pt x="1197052" y="873306"/>
                  </a:lnTo>
                  <a:lnTo>
                    <a:pt x="1202454" y="859959"/>
                  </a:lnTo>
                  <a:lnTo>
                    <a:pt x="1208174" y="847567"/>
                  </a:lnTo>
                  <a:lnTo>
                    <a:pt x="1213258" y="835809"/>
                  </a:lnTo>
                  <a:lnTo>
                    <a:pt x="1218343" y="825005"/>
                  </a:lnTo>
                  <a:lnTo>
                    <a:pt x="1223745" y="815472"/>
                  </a:lnTo>
                  <a:lnTo>
                    <a:pt x="1228511" y="806892"/>
                  </a:lnTo>
                  <a:lnTo>
                    <a:pt x="1233278" y="798948"/>
                  </a:lnTo>
                  <a:lnTo>
                    <a:pt x="1237727" y="791957"/>
                  </a:lnTo>
                  <a:lnTo>
                    <a:pt x="1245989" y="780199"/>
                  </a:lnTo>
                  <a:lnTo>
                    <a:pt x="1252980" y="771302"/>
                  </a:lnTo>
                  <a:lnTo>
                    <a:pt x="1258700" y="764947"/>
                  </a:lnTo>
                  <a:lnTo>
                    <a:pt x="1269186" y="759545"/>
                  </a:lnTo>
                  <a:lnTo>
                    <a:pt x="1280308" y="754142"/>
                  </a:lnTo>
                  <a:lnTo>
                    <a:pt x="1292383" y="748105"/>
                  </a:lnTo>
                  <a:lnTo>
                    <a:pt x="1304776" y="742703"/>
                  </a:lnTo>
                  <a:lnTo>
                    <a:pt x="1331469" y="731263"/>
                  </a:lnTo>
                  <a:lnTo>
                    <a:pt x="1359750" y="720141"/>
                  </a:lnTo>
                  <a:lnTo>
                    <a:pt x="1388349" y="709973"/>
                  </a:lnTo>
                  <a:lnTo>
                    <a:pt x="1416949" y="699486"/>
                  </a:lnTo>
                  <a:lnTo>
                    <a:pt x="1444595" y="690271"/>
                  </a:lnTo>
                  <a:lnTo>
                    <a:pt x="1470652" y="681691"/>
                  </a:lnTo>
                  <a:lnTo>
                    <a:pt x="1477325" y="677878"/>
                  </a:lnTo>
                  <a:lnTo>
                    <a:pt x="1484316" y="674065"/>
                  </a:lnTo>
                  <a:lnTo>
                    <a:pt x="1491624" y="671205"/>
                  </a:lnTo>
                  <a:lnTo>
                    <a:pt x="1499569" y="668027"/>
                  </a:lnTo>
                  <a:lnTo>
                    <a:pt x="1507513" y="665167"/>
                  </a:lnTo>
                  <a:lnTo>
                    <a:pt x="1515139" y="662943"/>
                  </a:lnTo>
                  <a:lnTo>
                    <a:pt x="1523401" y="660718"/>
                  </a:lnTo>
                  <a:lnTo>
                    <a:pt x="1531981" y="658812"/>
                  </a:lnTo>
                  <a:close/>
                  <a:moveTo>
                    <a:pt x="3016555" y="246062"/>
                  </a:moveTo>
                  <a:lnTo>
                    <a:pt x="3026093" y="246062"/>
                  </a:lnTo>
                  <a:lnTo>
                    <a:pt x="3039447" y="247014"/>
                  </a:lnTo>
                  <a:lnTo>
                    <a:pt x="3052165" y="248600"/>
                  </a:lnTo>
                  <a:lnTo>
                    <a:pt x="3064883" y="250822"/>
                  </a:lnTo>
                  <a:lnTo>
                    <a:pt x="3076965" y="253360"/>
                  </a:lnTo>
                  <a:lnTo>
                    <a:pt x="3089047" y="256851"/>
                  </a:lnTo>
                  <a:lnTo>
                    <a:pt x="3100493" y="260976"/>
                  </a:lnTo>
                  <a:lnTo>
                    <a:pt x="3111303" y="265736"/>
                  </a:lnTo>
                  <a:lnTo>
                    <a:pt x="3122113" y="270496"/>
                  </a:lnTo>
                  <a:lnTo>
                    <a:pt x="3132605" y="276526"/>
                  </a:lnTo>
                  <a:lnTo>
                    <a:pt x="3142462" y="282872"/>
                  </a:lnTo>
                  <a:lnTo>
                    <a:pt x="3152318" y="289536"/>
                  </a:lnTo>
                  <a:lnTo>
                    <a:pt x="3161539" y="296518"/>
                  </a:lnTo>
                  <a:lnTo>
                    <a:pt x="3170123" y="304451"/>
                  </a:lnTo>
                  <a:lnTo>
                    <a:pt x="3178708" y="312384"/>
                  </a:lnTo>
                  <a:lnTo>
                    <a:pt x="3186339" y="320952"/>
                  </a:lnTo>
                  <a:lnTo>
                    <a:pt x="3194287" y="330472"/>
                  </a:lnTo>
                  <a:lnTo>
                    <a:pt x="3201282" y="339675"/>
                  </a:lnTo>
                  <a:lnTo>
                    <a:pt x="3207959" y="349512"/>
                  </a:lnTo>
                  <a:lnTo>
                    <a:pt x="3214318" y="359984"/>
                  </a:lnTo>
                  <a:lnTo>
                    <a:pt x="3220041" y="370456"/>
                  </a:lnTo>
                  <a:lnTo>
                    <a:pt x="3225128" y="381563"/>
                  </a:lnTo>
                  <a:lnTo>
                    <a:pt x="3229898" y="392669"/>
                  </a:lnTo>
                  <a:lnTo>
                    <a:pt x="3234349" y="404093"/>
                  </a:lnTo>
                  <a:lnTo>
                    <a:pt x="3238482" y="416152"/>
                  </a:lnTo>
                  <a:lnTo>
                    <a:pt x="3241980" y="428528"/>
                  </a:lnTo>
                  <a:lnTo>
                    <a:pt x="3244523" y="440586"/>
                  </a:lnTo>
                  <a:lnTo>
                    <a:pt x="3247067" y="453280"/>
                  </a:lnTo>
                  <a:lnTo>
                    <a:pt x="3248974" y="466290"/>
                  </a:lnTo>
                  <a:lnTo>
                    <a:pt x="3249928" y="479301"/>
                  </a:lnTo>
                  <a:lnTo>
                    <a:pt x="3251200" y="492629"/>
                  </a:lnTo>
                  <a:lnTo>
                    <a:pt x="3251200" y="505957"/>
                  </a:lnTo>
                  <a:lnTo>
                    <a:pt x="3251200" y="519602"/>
                  </a:lnTo>
                  <a:lnTo>
                    <a:pt x="3249292" y="530709"/>
                  </a:lnTo>
                  <a:lnTo>
                    <a:pt x="3247385" y="541498"/>
                  </a:lnTo>
                  <a:lnTo>
                    <a:pt x="3245159" y="551970"/>
                  </a:lnTo>
                  <a:lnTo>
                    <a:pt x="3242933" y="562442"/>
                  </a:lnTo>
                  <a:lnTo>
                    <a:pt x="3240390" y="572914"/>
                  </a:lnTo>
                  <a:lnTo>
                    <a:pt x="3237846" y="582751"/>
                  </a:lnTo>
                  <a:lnTo>
                    <a:pt x="3231805" y="602426"/>
                  </a:lnTo>
                  <a:lnTo>
                    <a:pt x="3225446" y="621148"/>
                  </a:lnTo>
                  <a:lnTo>
                    <a:pt x="3218133" y="639236"/>
                  </a:lnTo>
                  <a:lnTo>
                    <a:pt x="3210503" y="656690"/>
                  </a:lnTo>
                  <a:lnTo>
                    <a:pt x="3201918" y="673508"/>
                  </a:lnTo>
                  <a:lnTo>
                    <a:pt x="3193016" y="689057"/>
                  </a:lnTo>
                  <a:lnTo>
                    <a:pt x="3183795" y="704289"/>
                  </a:lnTo>
                  <a:lnTo>
                    <a:pt x="3174257" y="718252"/>
                  </a:lnTo>
                  <a:lnTo>
                    <a:pt x="3164082" y="732215"/>
                  </a:lnTo>
                  <a:lnTo>
                    <a:pt x="3153590" y="745225"/>
                  </a:lnTo>
                  <a:lnTo>
                    <a:pt x="3142780" y="756966"/>
                  </a:lnTo>
                  <a:lnTo>
                    <a:pt x="3131652" y="768390"/>
                  </a:lnTo>
                  <a:lnTo>
                    <a:pt x="3120523" y="778862"/>
                  </a:lnTo>
                  <a:lnTo>
                    <a:pt x="3109077" y="788700"/>
                  </a:lnTo>
                  <a:lnTo>
                    <a:pt x="3097631" y="797902"/>
                  </a:lnTo>
                  <a:lnTo>
                    <a:pt x="3085867" y="806153"/>
                  </a:lnTo>
                  <a:lnTo>
                    <a:pt x="3074103" y="813452"/>
                  </a:lnTo>
                  <a:lnTo>
                    <a:pt x="3062339" y="820116"/>
                  </a:lnTo>
                  <a:lnTo>
                    <a:pt x="3050575" y="826145"/>
                  </a:lnTo>
                  <a:lnTo>
                    <a:pt x="3038811" y="831222"/>
                  </a:lnTo>
                  <a:lnTo>
                    <a:pt x="3027365" y="835665"/>
                  </a:lnTo>
                  <a:lnTo>
                    <a:pt x="3015919" y="839473"/>
                  </a:lnTo>
                  <a:lnTo>
                    <a:pt x="3004472" y="842011"/>
                  </a:lnTo>
                  <a:lnTo>
                    <a:pt x="2993662" y="844233"/>
                  </a:lnTo>
                  <a:lnTo>
                    <a:pt x="2982852" y="845502"/>
                  </a:lnTo>
                  <a:lnTo>
                    <a:pt x="2972678" y="846137"/>
                  </a:lnTo>
                  <a:lnTo>
                    <a:pt x="2962503" y="845819"/>
                  </a:lnTo>
                  <a:lnTo>
                    <a:pt x="2952647" y="844550"/>
                  </a:lnTo>
                  <a:lnTo>
                    <a:pt x="2943427" y="842646"/>
                  </a:lnTo>
                  <a:lnTo>
                    <a:pt x="2937703" y="841059"/>
                  </a:lnTo>
                  <a:lnTo>
                    <a:pt x="2931662" y="839155"/>
                  </a:lnTo>
                  <a:lnTo>
                    <a:pt x="2925939" y="837251"/>
                  </a:lnTo>
                  <a:lnTo>
                    <a:pt x="2920534" y="835030"/>
                  </a:lnTo>
                  <a:lnTo>
                    <a:pt x="2914811" y="832492"/>
                  </a:lnTo>
                  <a:lnTo>
                    <a:pt x="2909724" y="829953"/>
                  </a:lnTo>
                  <a:lnTo>
                    <a:pt x="2904319" y="826780"/>
                  </a:lnTo>
                  <a:lnTo>
                    <a:pt x="2899550" y="823924"/>
                  </a:lnTo>
                  <a:lnTo>
                    <a:pt x="2894780" y="820433"/>
                  </a:lnTo>
                  <a:lnTo>
                    <a:pt x="2890329" y="817260"/>
                  </a:lnTo>
                  <a:lnTo>
                    <a:pt x="2885878" y="813452"/>
                  </a:lnTo>
                  <a:lnTo>
                    <a:pt x="2881427" y="809644"/>
                  </a:lnTo>
                  <a:lnTo>
                    <a:pt x="2873160" y="801710"/>
                  </a:lnTo>
                  <a:lnTo>
                    <a:pt x="2865529" y="793142"/>
                  </a:lnTo>
                  <a:lnTo>
                    <a:pt x="2857899" y="783622"/>
                  </a:lnTo>
                  <a:lnTo>
                    <a:pt x="2851222" y="773785"/>
                  </a:lnTo>
                  <a:lnTo>
                    <a:pt x="2845181" y="763630"/>
                  </a:lnTo>
                  <a:lnTo>
                    <a:pt x="2839458" y="752524"/>
                  </a:lnTo>
                  <a:lnTo>
                    <a:pt x="2834052" y="741417"/>
                  </a:lnTo>
                  <a:lnTo>
                    <a:pt x="2829283" y="729676"/>
                  </a:lnTo>
                  <a:lnTo>
                    <a:pt x="2825150" y="717300"/>
                  </a:lnTo>
                  <a:lnTo>
                    <a:pt x="2821017" y="704607"/>
                  </a:lnTo>
                  <a:lnTo>
                    <a:pt x="2817519" y="691913"/>
                  </a:lnTo>
                  <a:lnTo>
                    <a:pt x="2814340" y="678585"/>
                  </a:lnTo>
                  <a:lnTo>
                    <a:pt x="2811478" y="665257"/>
                  </a:lnTo>
                  <a:lnTo>
                    <a:pt x="2809253" y="651612"/>
                  </a:lnTo>
                  <a:lnTo>
                    <a:pt x="2807027" y="637967"/>
                  </a:lnTo>
                  <a:lnTo>
                    <a:pt x="2805119" y="623687"/>
                  </a:lnTo>
                  <a:lnTo>
                    <a:pt x="2803529" y="609724"/>
                  </a:lnTo>
                  <a:lnTo>
                    <a:pt x="2802576" y="595444"/>
                  </a:lnTo>
                  <a:lnTo>
                    <a:pt x="2801304" y="580847"/>
                  </a:lnTo>
                  <a:lnTo>
                    <a:pt x="2800986" y="566885"/>
                  </a:lnTo>
                  <a:lnTo>
                    <a:pt x="2800350" y="538325"/>
                  </a:lnTo>
                  <a:lnTo>
                    <a:pt x="2800350" y="509765"/>
                  </a:lnTo>
                  <a:lnTo>
                    <a:pt x="2800986" y="482157"/>
                  </a:lnTo>
                  <a:lnTo>
                    <a:pt x="2801622" y="468512"/>
                  </a:lnTo>
                  <a:lnTo>
                    <a:pt x="2803212" y="455501"/>
                  </a:lnTo>
                  <a:lnTo>
                    <a:pt x="2805437" y="442490"/>
                  </a:lnTo>
                  <a:lnTo>
                    <a:pt x="2807981" y="429797"/>
                  </a:lnTo>
                  <a:lnTo>
                    <a:pt x="2811478" y="417738"/>
                  </a:lnTo>
                  <a:lnTo>
                    <a:pt x="2815294" y="405680"/>
                  </a:lnTo>
                  <a:lnTo>
                    <a:pt x="2819109" y="394256"/>
                  </a:lnTo>
                  <a:lnTo>
                    <a:pt x="2824196" y="383149"/>
                  </a:lnTo>
                  <a:lnTo>
                    <a:pt x="2829283" y="372360"/>
                  </a:lnTo>
                  <a:lnTo>
                    <a:pt x="2835006" y="361888"/>
                  </a:lnTo>
                  <a:lnTo>
                    <a:pt x="2840729" y="351733"/>
                  </a:lnTo>
                  <a:lnTo>
                    <a:pt x="2847406" y="342213"/>
                  </a:lnTo>
                  <a:lnTo>
                    <a:pt x="2854083" y="333011"/>
                  </a:lnTo>
                  <a:lnTo>
                    <a:pt x="2861714" y="324125"/>
                  </a:lnTo>
                  <a:lnTo>
                    <a:pt x="2869027" y="315875"/>
                  </a:lnTo>
                  <a:lnTo>
                    <a:pt x="2876975" y="307624"/>
                  </a:lnTo>
                  <a:lnTo>
                    <a:pt x="2885242" y="300326"/>
                  </a:lnTo>
                  <a:lnTo>
                    <a:pt x="2893191" y="293344"/>
                  </a:lnTo>
                  <a:lnTo>
                    <a:pt x="2901775" y="286363"/>
                  </a:lnTo>
                  <a:lnTo>
                    <a:pt x="2910678" y="280651"/>
                  </a:lnTo>
                  <a:lnTo>
                    <a:pt x="2920216" y="274622"/>
                  </a:lnTo>
                  <a:lnTo>
                    <a:pt x="2929119" y="269544"/>
                  </a:lnTo>
                  <a:lnTo>
                    <a:pt x="2938657" y="265102"/>
                  </a:lnTo>
                  <a:lnTo>
                    <a:pt x="2947878" y="260976"/>
                  </a:lnTo>
                  <a:lnTo>
                    <a:pt x="2957734" y="257168"/>
                  </a:lnTo>
                  <a:lnTo>
                    <a:pt x="2967273" y="253995"/>
                  </a:lnTo>
                  <a:lnTo>
                    <a:pt x="2977129" y="251139"/>
                  </a:lnTo>
                  <a:lnTo>
                    <a:pt x="2986985" y="248918"/>
                  </a:lnTo>
                  <a:lnTo>
                    <a:pt x="2996842" y="247648"/>
                  </a:lnTo>
                  <a:lnTo>
                    <a:pt x="3006698" y="246379"/>
                  </a:lnTo>
                  <a:lnTo>
                    <a:pt x="3016555" y="246062"/>
                  </a:lnTo>
                  <a:close/>
                  <a:moveTo>
                    <a:pt x="336073" y="246062"/>
                  </a:moveTo>
                  <a:lnTo>
                    <a:pt x="345605" y="246062"/>
                  </a:lnTo>
                  <a:lnTo>
                    <a:pt x="355772" y="246379"/>
                  </a:lnTo>
                  <a:lnTo>
                    <a:pt x="365304" y="247648"/>
                  </a:lnTo>
                  <a:lnTo>
                    <a:pt x="375153" y="248918"/>
                  </a:lnTo>
                  <a:lnTo>
                    <a:pt x="385003" y="251139"/>
                  </a:lnTo>
                  <a:lnTo>
                    <a:pt x="394852" y="253995"/>
                  </a:lnTo>
                  <a:lnTo>
                    <a:pt x="404384" y="257168"/>
                  </a:lnTo>
                  <a:lnTo>
                    <a:pt x="414233" y="260976"/>
                  </a:lnTo>
                  <a:lnTo>
                    <a:pt x="423765" y="265102"/>
                  </a:lnTo>
                  <a:lnTo>
                    <a:pt x="432979" y="269544"/>
                  </a:lnTo>
                  <a:lnTo>
                    <a:pt x="442511" y="274622"/>
                  </a:lnTo>
                  <a:lnTo>
                    <a:pt x="451407" y="280651"/>
                  </a:lnTo>
                  <a:lnTo>
                    <a:pt x="460303" y="286363"/>
                  </a:lnTo>
                  <a:lnTo>
                    <a:pt x="468882" y="293344"/>
                  </a:lnTo>
                  <a:lnTo>
                    <a:pt x="477460" y="300326"/>
                  </a:lnTo>
                  <a:lnTo>
                    <a:pt x="485086" y="307624"/>
                  </a:lnTo>
                  <a:lnTo>
                    <a:pt x="493029" y="315875"/>
                  </a:lnTo>
                  <a:lnTo>
                    <a:pt x="500654" y="324125"/>
                  </a:lnTo>
                  <a:lnTo>
                    <a:pt x="507962" y="333011"/>
                  </a:lnTo>
                  <a:lnTo>
                    <a:pt x="514634" y="342213"/>
                  </a:lnTo>
                  <a:lnTo>
                    <a:pt x="521306" y="351733"/>
                  </a:lnTo>
                  <a:lnTo>
                    <a:pt x="527025" y="361888"/>
                  </a:lnTo>
                  <a:lnTo>
                    <a:pt x="532744" y="372360"/>
                  </a:lnTo>
                  <a:lnTo>
                    <a:pt x="537828" y="383149"/>
                  </a:lnTo>
                  <a:lnTo>
                    <a:pt x="542912" y="394256"/>
                  </a:lnTo>
                  <a:lnTo>
                    <a:pt x="546724" y="405680"/>
                  </a:lnTo>
                  <a:lnTo>
                    <a:pt x="550855" y="417738"/>
                  </a:lnTo>
                  <a:lnTo>
                    <a:pt x="554032" y="429797"/>
                  </a:lnTo>
                  <a:lnTo>
                    <a:pt x="556574" y="442490"/>
                  </a:lnTo>
                  <a:lnTo>
                    <a:pt x="558798" y="455501"/>
                  </a:lnTo>
                  <a:lnTo>
                    <a:pt x="560386" y="468512"/>
                  </a:lnTo>
                  <a:lnTo>
                    <a:pt x="561022" y="482157"/>
                  </a:lnTo>
                  <a:lnTo>
                    <a:pt x="561657" y="509765"/>
                  </a:lnTo>
                  <a:lnTo>
                    <a:pt x="561975" y="538325"/>
                  </a:lnTo>
                  <a:lnTo>
                    <a:pt x="561657" y="552287"/>
                  </a:lnTo>
                  <a:lnTo>
                    <a:pt x="561340" y="566885"/>
                  </a:lnTo>
                  <a:lnTo>
                    <a:pt x="560704" y="580847"/>
                  </a:lnTo>
                  <a:lnTo>
                    <a:pt x="559433" y="595444"/>
                  </a:lnTo>
                  <a:lnTo>
                    <a:pt x="558480" y="609724"/>
                  </a:lnTo>
                  <a:lnTo>
                    <a:pt x="556891" y="623687"/>
                  </a:lnTo>
                  <a:lnTo>
                    <a:pt x="554985" y="637967"/>
                  </a:lnTo>
                  <a:lnTo>
                    <a:pt x="552761" y="651612"/>
                  </a:lnTo>
                  <a:lnTo>
                    <a:pt x="550537" y="665257"/>
                  </a:lnTo>
                  <a:lnTo>
                    <a:pt x="547677" y="678585"/>
                  </a:lnTo>
                  <a:lnTo>
                    <a:pt x="544500" y="691913"/>
                  </a:lnTo>
                  <a:lnTo>
                    <a:pt x="541005" y="704607"/>
                  </a:lnTo>
                  <a:lnTo>
                    <a:pt x="537193" y="717300"/>
                  </a:lnTo>
                  <a:lnTo>
                    <a:pt x="532744" y="729676"/>
                  </a:lnTo>
                  <a:lnTo>
                    <a:pt x="527979" y="741417"/>
                  </a:lnTo>
                  <a:lnTo>
                    <a:pt x="522577" y="752524"/>
                  </a:lnTo>
                  <a:lnTo>
                    <a:pt x="517176" y="763630"/>
                  </a:lnTo>
                  <a:lnTo>
                    <a:pt x="510821" y="773785"/>
                  </a:lnTo>
                  <a:lnTo>
                    <a:pt x="504149" y="783622"/>
                  </a:lnTo>
                  <a:lnTo>
                    <a:pt x="497159" y="793142"/>
                  </a:lnTo>
                  <a:lnTo>
                    <a:pt x="489216" y="801710"/>
                  </a:lnTo>
                  <a:lnTo>
                    <a:pt x="480638" y="809644"/>
                  </a:lnTo>
                  <a:lnTo>
                    <a:pt x="476507" y="813452"/>
                  </a:lnTo>
                  <a:lnTo>
                    <a:pt x="472059" y="817260"/>
                  </a:lnTo>
                  <a:lnTo>
                    <a:pt x="467293" y="820433"/>
                  </a:lnTo>
                  <a:lnTo>
                    <a:pt x="462527" y="823924"/>
                  </a:lnTo>
                  <a:lnTo>
                    <a:pt x="457762" y="826780"/>
                  </a:lnTo>
                  <a:lnTo>
                    <a:pt x="452360" y="829953"/>
                  </a:lnTo>
                  <a:lnTo>
                    <a:pt x="447277" y="832492"/>
                  </a:lnTo>
                  <a:lnTo>
                    <a:pt x="441875" y="835030"/>
                  </a:lnTo>
                  <a:lnTo>
                    <a:pt x="436474" y="837251"/>
                  </a:lnTo>
                  <a:lnTo>
                    <a:pt x="430437" y="839155"/>
                  </a:lnTo>
                  <a:lnTo>
                    <a:pt x="425036" y="841059"/>
                  </a:lnTo>
                  <a:lnTo>
                    <a:pt x="418682" y="842646"/>
                  </a:lnTo>
                  <a:lnTo>
                    <a:pt x="409150" y="844550"/>
                  </a:lnTo>
                  <a:lnTo>
                    <a:pt x="399618" y="845819"/>
                  </a:lnTo>
                  <a:lnTo>
                    <a:pt x="389451" y="846137"/>
                  </a:lnTo>
                  <a:lnTo>
                    <a:pt x="379284" y="845502"/>
                  </a:lnTo>
                  <a:lnTo>
                    <a:pt x="368481" y="844233"/>
                  </a:lnTo>
                  <a:lnTo>
                    <a:pt x="357679" y="842011"/>
                  </a:lnTo>
                  <a:lnTo>
                    <a:pt x="346558" y="839473"/>
                  </a:lnTo>
                  <a:lnTo>
                    <a:pt x="334803" y="835665"/>
                  </a:lnTo>
                  <a:lnTo>
                    <a:pt x="323364" y="831222"/>
                  </a:lnTo>
                  <a:lnTo>
                    <a:pt x="311609" y="826145"/>
                  </a:lnTo>
                  <a:lnTo>
                    <a:pt x="299853" y="820116"/>
                  </a:lnTo>
                  <a:lnTo>
                    <a:pt x="288097" y="813452"/>
                  </a:lnTo>
                  <a:lnTo>
                    <a:pt x="276659" y="806153"/>
                  </a:lnTo>
                  <a:lnTo>
                    <a:pt x="264586" y="797902"/>
                  </a:lnTo>
                  <a:lnTo>
                    <a:pt x="253148" y="788700"/>
                  </a:lnTo>
                  <a:lnTo>
                    <a:pt x="241709" y="778862"/>
                  </a:lnTo>
                  <a:lnTo>
                    <a:pt x="230589" y="768390"/>
                  </a:lnTo>
                  <a:lnTo>
                    <a:pt x="219469" y="756966"/>
                  </a:lnTo>
                  <a:lnTo>
                    <a:pt x="208666" y="745225"/>
                  </a:lnTo>
                  <a:lnTo>
                    <a:pt x="198181" y="732215"/>
                  </a:lnTo>
                  <a:lnTo>
                    <a:pt x="188014" y="718252"/>
                  </a:lnTo>
                  <a:lnTo>
                    <a:pt x="178482" y="704289"/>
                  </a:lnTo>
                  <a:lnTo>
                    <a:pt x="169268" y="689057"/>
                  </a:lnTo>
                  <a:lnTo>
                    <a:pt x="160054" y="673508"/>
                  </a:lnTo>
                  <a:lnTo>
                    <a:pt x="152111" y="656690"/>
                  </a:lnTo>
                  <a:lnTo>
                    <a:pt x="144168" y="639236"/>
                  </a:lnTo>
                  <a:lnTo>
                    <a:pt x="136861" y="621148"/>
                  </a:lnTo>
                  <a:lnTo>
                    <a:pt x="130506" y="602426"/>
                  </a:lnTo>
                  <a:lnTo>
                    <a:pt x="124469" y="582751"/>
                  </a:lnTo>
                  <a:lnTo>
                    <a:pt x="121928" y="572914"/>
                  </a:lnTo>
                  <a:lnTo>
                    <a:pt x="119386" y="562442"/>
                  </a:lnTo>
                  <a:lnTo>
                    <a:pt x="117162" y="551970"/>
                  </a:lnTo>
                  <a:lnTo>
                    <a:pt x="114938" y="541498"/>
                  </a:lnTo>
                  <a:lnTo>
                    <a:pt x="113031" y="530709"/>
                  </a:lnTo>
                  <a:lnTo>
                    <a:pt x="111443" y="519602"/>
                  </a:lnTo>
                  <a:lnTo>
                    <a:pt x="111125" y="505957"/>
                  </a:lnTo>
                  <a:lnTo>
                    <a:pt x="111443" y="492629"/>
                  </a:lnTo>
                  <a:lnTo>
                    <a:pt x="112396" y="479301"/>
                  </a:lnTo>
                  <a:lnTo>
                    <a:pt x="113349" y="466290"/>
                  </a:lnTo>
                  <a:lnTo>
                    <a:pt x="115255" y="453280"/>
                  </a:lnTo>
                  <a:lnTo>
                    <a:pt x="117797" y="440586"/>
                  </a:lnTo>
                  <a:lnTo>
                    <a:pt x="120657" y="428528"/>
                  </a:lnTo>
                  <a:lnTo>
                    <a:pt x="124152" y="416152"/>
                  </a:lnTo>
                  <a:lnTo>
                    <a:pt x="127964" y="404093"/>
                  </a:lnTo>
                  <a:lnTo>
                    <a:pt x="132412" y="392669"/>
                  </a:lnTo>
                  <a:lnTo>
                    <a:pt x="137178" y="381563"/>
                  </a:lnTo>
                  <a:lnTo>
                    <a:pt x="142262" y="370456"/>
                  </a:lnTo>
                  <a:lnTo>
                    <a:pt x="148299" y="359984"/>
                  </a:lnTo>
                  <a:lnTo>
                    <a:pt x="154335" y="349512"/>
                  </a:lnTo>
                  <a:lnTo>
                    <a:pt x="161008" y="339675"/>
                  </a:lnTo>
                  <a:lnTo>
                    <a:pt x="167998" y="330472"/>
                  </a:lnTo>
                  <a:lnTo>
                    <a:pt x="175941" y="320952"/>
                  </a:lnTo>
                  <a:lnTo>
                    <a:pt x="183566" y="312384"/>
                  </a:lnTo>
                  <a:lnTo>
                    <a:pt x="192145" y="304451"/>
                  </a:lnTo>
                  <a:lnTo>
                    <a:pt x="200723" y="296518"/>
                  </a:lnTo>
                  <a:lnTo>
                    <a:pt x="209937" y="289536"/>
                  </a:lnTo>
                  <a:lnTo>
                    <a:pt x="219787" y="282872"/>
                  </a:lnTo>
                  <a:lnTo>
                    <a:pt x="229636" y="276526"/>
                  </a:lnTo>
                  <a:lnTo>
                    <a:pt x="240121" y="270496"/>
                  </a:lnTo>
                  <a:lnTo>
                    <a:pt x="250923" y="265736"/>
                  </a:lnTo>
                  <a:lnTo>
                    <a:pt x="262044" y="260976"/>
                  </a:lnTo>
                  <a:lnTo>
                    <a:pt x="273482" y="256851"/>
                  </a:lnTo>
                  <a:lnTo>
                    <a:pt x="285238" y="253360"/>
                  </a:lnTo>
                  <a:lnTo>
                    <a:pt x="297311" y="250822"/>
                  </a:lnTo>
                  <a:lnTo>
                    <a:pt x="310020" y="248600"/>
                  </a:lnTo>
                  <a:lnTo>
                    <a:pt x="323047" y="247014"/>
                  </a:lnTo>
                  <a:lnTo>
                    <a:pt x="336073" y="246062"/>
                  </a:lnTo>
                  <a:close/>
                  <a:moveTo>
                    <a:pt x="1696249" y="0"/>
                  </a:moveTo>
                  <a:lnTo>
                    <a:pt x="1709607" y="317"/>
                  </a:lnTo>
                  <a:lnTo>
                    <a:pt x="1722646" y="952"/>
                  </a:lnTo>
                  <a:lnTo>
                    <a:pt x="1735368" y="2856"/>
                  </a:lnTo>
                  <a:lnTo>
                    <a:pt x="1747771" y="5077"/>
                  </a:lnTo>
                  <a:lnTo>
                    <a:pt x="1759538" y="7616"/>
                  </a:lnTo>
                  <a:lnTo>
                    <a:pt x="1771306" y="11424"/>
                  </a:lnTo>
                  <a:lnTo>
                    <a:pt x="1782755" y="15232"/>
                  </a:lnTo>
                  <a:lnTo>
                    <a:pt x="1793886" y="19992"/>
                  </a:lnTo>
                  <a:lnTo>
                    <a:pt x="1804699" y="24752"/>
                  </a:lnTo>
                  <a:lnTo>
                    <a:pt x="1814876" y="30782"/>
                  </a:lnTo>
                  <a:lnTo>
                    <a:pt x="1825053" y="36811"/>
                  </a:lnTo>
                  <a:lnTo>
                    <a:pt x="1834594" y="43475"/>
                  </a:lnTo>
                  <a:lnTo>
                    <a:pt x="1844136" y="50457"/>
                  </a:lnTo>
                  <a:lnTo>
                    <a:pt x="1853040" y="58390"/>
                  </a:lnTo>
                  <a:lnTo>
                    <a:pt x="1861627" y="66006"/>
                  </a:lnTo>
                  <a:lnTo>
                    <a:pt x="1869578" y="74574"/>
                  </a:lnTo>
                  <a:lnTo>
                    <a:pt x="1877529" y="83460"/>
                  </a:lnTo>
                  <a:lnTo>
                    <a:pt x="1884526" y="92663"/>
                  </a:lnTo>
                  <a:lnTo>
                    <a:pt x="1891523" y="102818"/>
                  </a:lnTo>
                  <a:lnTo>
                    <a:pt x="1898201" y="112972"/>
                  </a:lnTo>
                  <a:lnTo>
                    <a:pt x="1904244" y="123127"/>
                  </a:lnTo>
                  <a:lnTo>
                    <a:pt x="1909969" y="133917"/>
                  </a:lnTo>
                  <a:lnTo>
                    <a:pt x="1915057" y="145024"/>
                  </a:lnTo>
                  <a:lnTo>
                    <a:pt x="1919828" y="156765"/>
                  </a:lnTo>
                  <a:lnTo>
                    <a:pt x="1924280" y="168189"/>
                  </a:lnTo>
                  <a:lnTo>
                    <a:pt x="1928097" y="180566"/>
                  </a:lnTo>
                  <a:lnTo>
                    <a:pt x="1931595" y="192624"/>
                  </a:lnTo>
                  <a:lnTo>
                    <a:pt x="1934457" y="205318"/>
                  </a:lnTo>
                  <a:lnTo>
                    <a:pt x="1937002" y="218012"/>
                  </a:lnTo>
                  <a:lnTo>
                    <a:pt x="1938910" y="231022"/>
                  </a:lnTo>
                  <a:lnTo>
                    <a:pt x="1940500" y="244351"/>
                  </a:lnTo>
                  <a:lnTo>
                    <a:pt x="1941136" y="257679"/>
                  </a:lnTo>
                  <a:lnTo>
                    <a:pt x="1947815" y="260218"/>
                  </a:lnTo>
                  <a:lnTo>
                    <a:pt x="1951313" y="261804"/>
                  </a:lnTo>
                  <a:lnTo>
                    <a:pt x="1954176" y="263708"/>
                  </a:lnTo>
                  <a:lnTo>
                    <a:pt x="1957038" y="265612"/>
                  </a:lnTo>
                  <a:lnTo>
                    <a:pt x="1959900" y="267834"/>
                  </a:lnTo>
                  <a:lnTo>
                    <a:pt x="1962444" y="270055"/>
                  </a:lnTo>
                  <a:lnTo>
                    <a:pt x="1964671" y="272594"/>
                  </a:lnTo>
                  <a:lnTo>
                    <a:pt x="1966897" y="275133"/>
                  </a:lnTo>
                  <a:lnTo>
                    <a:pt x="1968805" y="277989"/>
                  </a:lnTo>
                  <a:lnTo>
                    <a:pt x="1970395" y="281479"/>
                  </a:lnTo>
                  <a:lnTo>
                    <a:pt x="1971986" y="284653"/>
                  </a:lnTo>
                  <a:lnTo>
                    <a:pt x="1973258" y="288461"/>
                  </a:lnTo>
                  <a:lnTo>
                    <a:pt x="1974530" y="292269"/>
                  </a:lnTo>
                  <a:lnTo>
                    <a:pt x="1975484" y="296394"/>
                  </a:lnTo>
                  <a:lnTo>
                    <a:pt x="1976120" y="300837"/>
                  </a:lnTo>
                  <a:lnTo>
                    <a:pt x="1976438" y="307819"/>
                  </a:lnTo>
                  <a:lnTo>
                    <a:pt x="1976438" y="315117"/>
                  </a:lnTo>
                  <a:lnTo>
                    <a:pt x="1975802" y="323051"/>
                  </a:lnTo>
                  <a:lnTo>
                    <a:pt x="1974530" y="330350"/>
                  </a:lnTo>
                  <a:lnTo>
                    <a:pt x="1973258" y="337966"/>
                  </a:lnTo>
                  <a:lnTo>
                    <a:pt x="1971031" y="345582"/>
                  </a:lnTo>
                  <a:lnTo>
                    <a:pt x="1968169" y="353198"/>
                  </a:lnTo>
                  <a:lnTo>
                    <a:pt x="1964989" y="360179"/>
                  </a:lnTo>
                  <a:lnTo>
                    <a:pt x="1961172" y="367161"/>
                  </a:lnTo>
                  <a:lnTo>
                    <a:pt x="1957356" y="373825"/>
                  </a:lnTo>
                  <a:lnTo>
                    <a:pt x="1952903" y="379854"/>
                  </a:lnTo>
                  <a:lnTo>
                    <a:pt x="1947815" y="385884"/>
                  </a:lnTo>
                  <a:lnTo>
                    <a:pt x="1942726" y="390961"/>
                  </a:lnTo>
                  <a:lnTo>
                    <a:pt x="1937002" y="395404"/>
                  </a:lnTo>
                  <a:lnTo>
                    <a:pt x="1930959" y="399212"/>
                  </a:lnTo>
                  <a:lnTo>
                    <a:pt x="1924916" y="402068"/>
                  </a:lnTo>
                  <a:lnTo>
                    <a:pt x="1921736" y="413175"/>
                  </a:lnTo>
                  <a:lnTo>
                    <a:pt x="1918556" y="423965"/>
                  </a:lnTo>
                  <a:lnTo>
                    <a:pt x="1914739" y="434754"/>
                  </a:lnTo>
                  <a:lnTo>
                    <a:pt x="1910923" y="445226"/>
                  </a:lnTo>
                  <a:lnTo>
                    <a:pt x="1906788" y="456016"/>
                  </a:lnTo>
                  <a:lnTo>
                    <a:pt x="1902336" y="466171"/>
                  </a:lnTo>
                  <a:lnTo>
                    <a:pt x="1897883" y="476325"/>
                  </a:lnTo>
                  <a:lnTo>
                    <a:pt x="1893113" y="486480"/>
                  </a:lnTo>
                  <a:lnTo>
                    <a:pt x="1888024" y="496000"/>
                  </a:lnTo>
                  <a:lnTo>
                    <a:pt x="1882300" y="505838"/>
                  </a:lnTo>
                  <a:lnTo>
                    <a:pt x="1876893" y="515041"/>
                  </a:lnTo>
                  <a:lnTo>
                    <a:pt x="1870850" y="523926"/>
                  </a:lnTo>
                  <a:lnTo>
                    <a:pt x="1864808" y="532812"/>
                  </a:lnTo>
                  <a:lnTo>
                    <a:pt x="1858129" y="541380"/>
                  </a:lnTo>
                  <a:lnTo>
                    <a:pt x="1851450" y="549631"/>
                  </a:lnTo>
                  <a:lnTo>
                    <a:pt x="1844454" y="557247"/>
                  </a:lnTo>
                  <a:lnTo>
                    <a:pt x="1837457" y="565180"/>
                  </a:lnTo>
                  <a:lnTo>
                    <a:pt x="1829824" y="572162"/>
                  </a:lnTo>
                  <a:lnTo>
                    <a:pt x="1822191" y="578826"/>
                  </a:lnTo>
                  <a:lnTo>
                    <a:pt x="1813922" y="585490"/>
                  </a:lnTo>
                  <a:lnTo>
                    <a:pt x="1805653" y="591520"/>
                  </a:lnTo>
                  <a:lnTo>
                    <a:pt x="1797066" y="597232"/>
                  </a:lnTo>
                  <a:lnTo>
                    <a:pt x="1788161" y="601992"/>
                  </a:lnTo>
                  <a:lnTo>
                    <a:pt x="1779256" y="606752"/>
                  </a:lnTo>
                  <a:lnTo>
                    <a:pt x="1769715" y="610877"/>
                  </a:lnTo>
                  <a:lnTo>
                    <a:pt x="1759856" y="614685"/>
                  </a:lnTo>
                  <a:lnTo>
                    <a:pt x="1750315" y="617859"/>
                  </a:lnTo>
                  <a:lnTo>
                    <a:pt x="1739820" y="620397"/>
                  </a:lnTo>
                  <a:lnTo>
                    <a:pt x="1729325" y="622301"/>
                  </a:lnTo>
                  <a:lnTo>
                    <a:pt x="1718512" y="623888"/>
                  </a:lnTo>
                  <a:lnTo>
                    <a:pt x="1707699" y="624840"/>
                  </a:lnTo>
                  <a:lnTo>
                    <a:pt x="1696249" y="625475"/>
                  </a:lnTo>
                  <a:lnTo>
                    <a:pt x="1685118" y="624840"/>
                  </a:lnTo>
                  <a:lnTo>
                    <a:pt x="1674305" y="623888"/>
                  </a:lnTo>
                  <a:lnTo>
                    <a:pt x="1663492" y="622301"/>
                  </a:lnTo>
                  <a:lnTo>
                    <a:pt x="1652997" y="620397"/>
                  </a:lnTo>
                  <a:lnTo>
                    <a:pt x="1642820" y="617859"/>
                  </a:lnTo>
                  <a:lnTo>
                    <a:pt x="1632960" y="614685"/>
                  </a:lnTo>
                  <a:lnTo>
                    <a:pt x="1623419" y="611195"/>
                  </a:lnTo>
                  <a:lnTo>
                    <a:pt x="1613878" y="606752"/>
                  </a:lnTo>
                  <a:lnTo>
                    <a:pt x="1604655" y="602309"/>
                  </a:lnTo>
                  <a:lnTo>
                    <a:pt x="1596068" y="597232"/>
                  </a:lnTo>
                  <a:lnTo>
                    <a:pt x="1587481" y="591837"/>
                  </a:lnTo>
                  <a:lnTo>
                    <a:pt x="1579531" y="586125"/>
                  </a:lnTo>
                  <a:lnTo>
                    <a:pt x="1571262" y="579778"/>
                  </a:lnTo>
                  <a:lnTo>
                    <a:pt x="1563311" y="572479"/>
                  </a:lnTo>
                  <a:lnTo>
                    <a:pt x="1555996" y="565498"/>
                  </a:lnTo>
                  <a:lnTo>
                    <a:pt x="1548999" y="558199"/>
                  </a:lnTo>
                  <a:lnTo>
                    <a:pt x="1541684" y="550265"/>
                  </a:lnTo>
                  <a:lnTo>
                    <a:pt x="1535006" y="542015"/>
                  </a:lnTo>
                  <a:lnTo>
                    <a:pt x="1528645" y="534081"/>
                  </a:lnTo>
                  <a:lnTo>
                    <a:pt x="1522602" y="525196"/>
                  </a:lnTo>
                  <a:lnTo>
                    <a:pt x="1516560" y="516310"/>
                  </a:lnTo>
                  <a:lnTo>
                    <a:pt x="1510835" y="506790"/>
                  </a:lnTo>
                  <a:lnTo>
                    <a:pt x="1505428" y="497270"/>
                  </a:lnTo>
                  <a:lnTo>
                    <a:pt x="1500022" y="487432"/>
                  </a:lnTo>
                  <a:lnTo>
                    <a:pt x="1495251" y="477912"/>
                  </a:lnTo>
                  <a:lnTo>
                    <a:pt x="1490799" y="467440"/>
                  </a:lnTo>
                  <a:lnTo>
                    <a:pt x="1486346" y="457602"/>
                  </a:lnTo>
                  <a:lnTo>
                    <a:pt x="1482212" y="447130"/>
                  </a:lnTo>
                  <a:lnTo>
                    <a:pt x="1478714" y="436341"/>
                  </a:lnTo>
                  <a:lnTo>
                    <a:pt x="1474897" y="425869"/>
                  </a:lnTo>
                  <a:lnTo>
                    <a:pt x="1471399" y="415079"/>
                  </a:lnTo>
                  <a:lnTo>
                    <a:pt x="1468536" y="404290"/>
                  </a:lnTo>
                  <a:lnTo>
                    <a:pt x="1464720" y="403338"/>
                  </a:lnTo>
                  <a:lnTo>
                    <a:pt x="1461540" y="401751"/>
                  </a:lnTo>
                  <a:lnTo>
                    <a:pt x="1458041" y="400164"/>
                  </a:lnTo>
                  <a:lnTo>
                    <a:pt x="1454861" y="398577"/>
                  </a:lnTo>
                  <a:lnTo>
                    <a:pt x="1451363" y="396673"/>
                  </a:lnTo>
                  <a:lnTo>
                    <a:pt x="1448500" y="394452"/>
                  </a:lnTo>
                  <a:lnTo>
                    <a:pt x="1442458" y="389375"/>
                  </a:lnTo>
                  <a:lnTo>
                    <a:pt x="1436733" y="383980"/>
                  </a:lnTo>
                  <a:lnTo>
                    <a:pt x="1431962" y="377633"/>
                  </a:lnTo>
                  <a:lnTo>
                    <a:pt x="1427192" y="370969"/>
                  </a:lnTo>
                  <a:lnTo>
                    <a:pt x="1423057" y="363988"/>
                  </a:lnTo>
                  <a:lnTo>
                    <a:pt x="1419241" y="356054"/>
                  </a:lnTo>
                  <a:lnTo>
                    <a:pt x="1416379" y="348438"/>
                  </a:lnTo>
                  <a:lnTo>
                    <a:pt x="1413834" y="340504"/>
                  </a:lnTo>
                  <a:lnTo>
                    <a:pt x="1411926" y="332254"/>
                  </a:lnTo>
                  <a:lnTo>
                    <a:pt x="1410336" y="324320"/>
                  </a:lnTo>
                  <a:lnTo>
                    <a:pt x="1409700" y="316387"/>
                  </a:lnTo>
                  <a:lnTo>
                    <a:pt x="1409700" y="308453"/>
                  </a:lnTo>
                  <a:lnTo>
                    <a:pt x="1410336" y="300837"/>
                  </a:lnTo>
                  <a:lnTo>
                    <a:pt x="1411290" y="296077"/>
                  </a:lnTo>
                  <a:lnTo>
                    <a:pt x="1411926" y="291634"/>
                  </a:lnTo>
                  <a:lnTo>
                    <a:pt x="1413516" y="286874"/>
                  </a:lnTo>
                  <a:lnTo>
                    <a:pt x="1414789" y="283383"/>
                  </a:lnTo>
                  <a:lnTo>
                    <a:pt x="1416697" y="279575"/>
                  </a:lnTo>
                  <a:lnTo>
                    <a:pt x="1418923" y="275767"/>
                  </a:lnTo>
                  <a:lnTo>
                    <a:pt x="1421149" y="272911"/>
                  </a:lnTo>
                  <a:lnTo>
                    <a:pt x="1423694" y="270055"/>
                  </a:lnTo>
                  <a:lnTo>
                    <a:pt x="1426556" y="267199"/>
                  </a:lnTo>
                  <a:lnTo>
                    <a:pt x="1429418" y="264978"/>
                  </a:lnTo>
                  <a:lnTo>
                    <a:pt x="1432917" y="262756"/>
                  </a:lnTo>
                  <a:lnTo>
                    <a:pt x="1436097" y="261170"/>
                  </a:lnTo>
                  <a:lnTo>
                    <a:pt x="1439913" y="259266"/>
                  </a:lnTo>
                  <a:lnTo>
                    <a:pt x="1443730" y="257679"/>
                  </a:lnTo>
                  <a:lnTo>
                    <a:pt x="1447228" y="256727"/>
                  </a:lnTo>
                  <a:lnTo>
                    <a:pt x="1451363" y="255458"/>
                  </a:lnTo>
                  <a:lnTo>
                    <a:pt x="1452635" y="242447"/>
                  </a:lnTo>
                  <a:lnTo>
                    <a:pt x="1453907" y="229118"/>
                  </a:lnTo>
                  <a:lnTo>
                    <a:pt x="1455815" y="216108"/>
                  </a:lnTo>
                  <a:lnTo>
                    <a:pt x="1458359" y="203414"/>
                  </a:lnTo>
                  <a:lnTo>
                    <a:pt x="1461540" y="191355"/>
                  </a:lnTo>
                  <a:lnTo>
                    <a:pt x="1464720" y="178979"/>
                  </a:lnTo>
                  <a:lnTo>
                    <a:pt x="1468854" y="167237"/>
                  </a:lnTo>
                  <a:lnTo>
                    <a:pt x="1473307" y="155178"/>
                  </a:lnTo>
                  <a:lnTo>
                    <a:pt x="1478077" y="144072"/>
                  </a:lnTo>
                  <a:lnTo>
                    <a:pt x="1483484" y="132965"/>
                  </a:lnTo>
                  <a:lnTo>
                    <a:pt x="1488891" y="122175"/>
                  </a:lnTo>
                  <a:lnTo>
                    <a:pt x="1494933" y="111703"/>
                  </a:lnTo>
                  <a:lnTo>
                    <a:pt x="1501612" y="101866"/>
                  </a:lnTo>
                  <a:lnTo>
                    <a:pt x="1508609" y="92028"/>
                  </a:lnTo>
                  <a:lnTo>
                    <a:pt x="1516242" y="82825"/>
                  </a:lnTo>
                  <a:lnTo>
                    <a:pt x="1523556" y="74257"/>
                  </a:lnTo>
                  <a:lnTo>
                    <a:pt x="1531825" y="65689"/>
                  </a:lnTo>
                  <a:lnTo>
                    <a:pt x="1540412" y="57438"/>
                  </a:lnTo>
                  <a:lnTo>
                    <a:pt x="1549317" y="50139"/>
                  </a:lnTo>
                  <a:lnTo>
                    <a:pt x="1558540" y="43158"/>
                  </a:lnTo>
                  <a:lnTo>
                    <a:pt x="1568399" y="36494"/>
                  </a:lnTo>
                  <a:lnTo>
                    <a:pt x="1578258" y="30464"/>
                  </a:lnTo>
                  <a:lnTo>
                    <a:pt x="1588754" y="24752"/>
                  </a:lnTo>
                  <a:lnTo>
                    <a:pt x="1599567" y="19675"/>
                  </a:lnTo>
                  <a:lnTo>
                    <a:pt x="1610380" y="15232"/>
                  </a:lnTo>
                  <a:lnTo>
                    <a:pt x="1621829" y="11107"/>
                  </a:lnTo>
                  <a:lnTo>
                    <a:pt x="1633278" y="7616"/>
                  </a:lnTo>
                  <a:lnTo>
                    <a:pt x="1645364" y="5077"/>
                  </a:lnTo>
                  <a:lnTo>
                    <a:pt x="1657449" y="2856"/>
                  </a:lnTo>
                  <a:lnTo>
                    <a:pt x="1670170" y="952"/>
                  </a:lnTo>
                  <a:lnTo>
                    <a:pt x="1683210" y="317"/>
                  </a:lnTo>
                  <a:lnTo>
                    <a:pt x="1696249"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endParaRPr lang="zh-CN" altLang="en-US">
                <a:solidFill>
                  <a:srgbClr val="FFFFFF"/>
                </a:solidFill>
              </a:endParaRPr>
            </a:p>
          </p:txBody>
        </p:sp>
      </p:grpSp>
      <p:sp>
        <p:nvSpPr>
          <p:cNvPr id="1048740" name="手势"/>
          <p:cNvSpPr/>
          <p:nvPr/>
        </p:nvSpPr>
        <p:spPr bwMode="auto">
          <a:xfrm>
            <a:off x="8143240" y="899795"/>
            <a:ext cx="289560" cy="355600"/>
          </a:xfrm>
          <a:custGeom>
            <a:avLst/>
            <a:gdLst>
              <a:gd name="T0" fmla="*/ 1018488 w 2254250"/>
              <a:gd name="T1" fmla="*/ 1217529 h 2312988"/>
              <a:gd name="T2" fmla="*/ 951021 w 2254250"/>
              <a:gd name="T3" fmla="*/ 1495703 h 2312988"/>
              <a:gd name="T4" fmla="*/ 813587 w 2254250"/>
              <a:gd name="T5" fmla="*/ 1552468 h 2312988"/>
              <a:gd name="T6" fmla="*/ 630721 w 2254250"/>
              <a:gd name="T7" fmla="*/ 1584356 h 2312988"/>
              <a:gd name="T8" fmla="*/ 616637 w 2254250"/>
              <a:gd name="T9" fmla="*/ 1217529 h 2312988"/>
              <a:gd name="T10" fmla="*/ 360535 w 2254250"/>
              <a:gd name="T11" fmla="*/ 1187450 h 2312988"/>
              <a:gd name="T12" fmla="*/ 408440 w 2254250"/>
              <a:gd name="T13" fmla="*/ 1226575 h 2312988"/>
              <a:gd name="T14" fmla="*/ 383920 w 2254250"/>
              <a:gd name="T15" fmla="*/ 1589558 h 2312988"/>
              <a:gd name="T16" fmla="*/ 17028 w 2254250"/>
              <a:gd name="T17" fmla="*/ 1583452 h 2312988"/>
              <a:gd name="T18" fmla="*/ 1816 w 2254250"/>
              <a:gd name="T19" fmla="*/ 1223861 h 2312988"/>
              <a:gd name="T20" fmla="*/ 44272 w 2254250"/>
              <a:gd name="T21" fmla="*/ 1187676 h 2312988"/>
              <a:gd name="T22" fmla="*/ 1501412 w 2254250"/>
              <a:gd name="T23" fmla="*/ 810536 h 2312988"/>
              <a:gd name="T24" fmla="*/ 1551555 w 2254250"/>
              <a:gd name="T25" fmla="*/ 878128 h 2312988"/>
              <a:gd name="T26" fmla="*/ 2150105 w 2254250"/>
              <a:gd name="T27" fmla="*/ 1434290 h 2312988"/>
              <a:gd name="T28" fmla="*/ 2226569 w 2254250"/>
              <a:gd name="T29" fmla="*/ 1485778 h 2312988"/>
              <a:gd name="T30" fmla="*/ 2254250 w 2254250"/>
              <a:gd name="T31" fmla="*/ 2174175 h 2312988"/>
              <a:gd name="T32" fmla="*/ 2222485 w 2254250"/>
              <a:gd name="T33" fmla="*/ 2262407 h 2312988"/>
              <a:gd name="T34" fmla="*/ 2143298 w 2254250"/>
              <a:gd name="T35" fmla="*/ 2310040 h 2312988"/>
              <a:gd name="T36" fmla="*/ 1409065 w 2254250"/>
              <a:gd name="T37" fmla="*/ 2308452 h 2312988"/>
              <a:gd name="T38" fmla="*/ 867013 w 2254250"/>
              <a:gd name="T39" fmla="*/ 1785633 h 2312988"/>
              <a:gd name="T40" fmla="*/ 844550 w 2254250"/>
              <a:gd name="T41" fmla="*/ 1711463 h 2312988"/>
              <a:gd name="T42" fmla="*/ 874500 w 2254250"/>
              <a:gd name="T43" fmla="*/ 1638881 h 2312988"/>
              <a:gd name="T44" fmla="*/ 943703 w 2254250"/>
              <a:gd name="T45" fmla="*/ 1601682 h 2312988"/>
              <a:gd name="T46" fmla="*/ 1020848 w 2254250"/>
              <a:gd name="T47" fmla="*/ 1616879 h 2312988"/>
              <a:gd name="T48" fmla="*/ 1311273 w 2254250"/>
              <a:gd name="T49" fmla="*/ 872231 h 2312988"/>
              <a:gd name="T50" fmla="*/ 1364821 w 2254250"/>
              <a:gd name="T51" fmla="*/ 807134 h 2312988"/>
              <a:gd name="T52" fmla="*/ 1589493 w 2254250"/>
              <a:gd name="T53" fmla="*/ 586241 h 2312988"/>
              <a:gd name="T54" fmla="*/ 1630132 w 2254250"/>
              <a:gd name="T55" fmla="*/ 617084 h 2312988"/>
              <a:gd name="T56" fmla="*/ 1597666 w 2254250"/>
              <a:gd name="T57" fmla="*/ 756104 h 2312988"/>
              <a:gd name="T58" fmla="*/ 1508213 w 2254250"/>
              <a:gd name="T59" fmla="*/ 698274 h 2312988"/>
              <a:gd name="T60" fmla="*/ 1397419 w 2254250"/>
              <a:gd name="T61" fmla="*/ 687161 h 2312988"/>
              <a:gd name="T62" fmla="*/ 1295026 w 2254250"/>
              <a:gd name="T63" fmla="*/ 728663 h 2312988"/>
              <a:gd name="T64" fmla="*/ 1223963 w 2254250"/>
              <a:gd name="T65" fmla="*/ 811213 h 2312988"/>
              <a:gd name="T66" fmla="*/ 1244850 w 2254250"/>
              <a:gd name="T67" fmla="*/ 594859 h 2312988"/>
              <a:gd name="T68" fmla="*/ 995772 w 2254250"/>
              <a:gd name="T69" fmla="*/ 591216 h 2312988"/>
              <a:gd name="T70" fmla="*/ 1022350 w 2254250"/>
              <a:gd name="T71" fmla="*/ 631246 h 2312988"/>
              <a:gd name="T72" fmla="*/ 998725 w 2254250"/>
              <a:gd name="T73" fmla="*/ 986539 h 2312988"/>
              <a:gd name="T74" fmla="*/ 632992 w 2254250"/>
              <a:gd name="T75" fmla="*/ 984278 h 2312988"/>
              <a:gd name="T76" fmla="*/ 613229 w 2254250"/>
              <a:gd name="T77" fmla="*/ 627175 h 2312988"/>
              <a:gd name="T78" fmla="*/ 642760 w 2254250"/>
              <a:gd name="T79" fmla="*/ 589633 h 2312988"/>
              <a:gd name="T80" fmla="*/ 391866 w 2254250"/>
              <a:gd name="T81" fmla="*/ 597096 h 2312988"/>
              <a:gd name="T82" fmla="*/ 409348 w 2254250"/>
              <a:gd name="T83" fmla="*/ 949223 h 2312988"/>
              <a:gd name="T84" fmla="*/ 374611 w 2254250"/>
              <a:gd name="T85" fmla="*/ 991741 h 2312988"/>
              <a:gd name="T86" fmla="*/ 11352 w 2254250"/>
              <a:gd name="T87" fmla="*/ 975910 h 2312988"/>
              <a:gd name="T88" fmla="*/ 3632 w 2254250"/>
              <a:gd name="T89" fmla="*/ 616998 h 2312988"/>
              <a:gd name="T90" fmla="*/ 44272 w 2254250"/>
              <a:gd name="T91" fmla="*/ 586240 h 2312988"/>
              <a:gd name="T92" fmla="*/ 1627408 w 2254250"/>
              <a:gd name="T93" fmla="*/ 25796 h 2312988"/>
              <a:gd name="T94" fmla="*/ 1619235 w 2254250"/>
              <a:gd name="T95" fmla="*/ 393732 h 2312988"/>
              <a:gd name="T96" fmla="*/ 1249845 w 2254250"/>
              <a:gd name="T97" fmla="*/ 402105 h 2312988"/>
              <a:gd name="T98" fmla="*/ 1224871 w 2254250"/>
              <a:gd name="T99" fmla="*/ 39147 h 2312988"/>
              <a:gd name="T100" fmla="*/ 1273230 w 2254250"/>
              <a:gd name="T101" fmla="*/ 0 h 2312988"/>
              <a:gd name="T102" fmla="*/ 1018488 w 2254250"/>
              <a:gd name="T103" fmla="*/ 29869 h 2312988"/>
              <a:gd name="T104" fmla="*/ 1004404 w 2254250"/>
              <a:gd name="T105" fmla="*/ 396900 h 2312988"/>
              <a:gd name="T106" fmla="*/ 634355 w 2254250"/>
              <a:gd name="T107" fmla="*/ 399615 h 2312988"/>
              <a:gd name="T108" fmla="*/ 614819 w 2254250"/>
              <a:gd name="T109" fmla="*/ 34395 h 2312988"/>
              <a:gd name="T110" fmla="*/ 49267 w 2254250"/>
              <a:gd name="T111" fmla="*/ 0 h 2312988"/>
              <a:gd name="T112" fmla="*/ 407531 w 2254250"/>
              <a:gd name="T113" fmla="*/ 34395 h 2312988"/>
              <a:gd name="T114" fmla="*/ 388233 w 2254250"/>
              <a:gd name="T115" fmla="*/ 399615 h 2312988"/>
              <a:gd name="T116" fmla="*/ 20433 w 2254250"/>
              <a:gd name="T117" fmla="*/ 398710 h 2312988"/>
              <a:gd name="T118" fmla="*/ 908 w 2254250"/>
              <a:gd name="T119" fmla="*/ 40278 h 2312988"/>
              <a:gd name="T120" fmla="*/ 39277 w 2254250"/>
              <a:gd name="T121" fmla="*/ 905 h 2312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54250" h="2312988">
                <a:moveTo>
                  <a:pt x="661842" y="1187450"/>
                </a:moveTo>
                <a:lnTo>
                  <a:pt x="973283" y="1187450"/>
                </a:lnTo>
                <a:lnTo>
                  <a:pt x="978280" y="1187676"/>
                </a:lnTo>
                <a:lnTo>
                  <a:pt x="983278" y="1188581"/>
                </a:lnTo>
                <a:lnTo>
                  <a:pt x="988048" y="1189938"/>
                </a:lnTo>
                <a:lnTo>
                  <a:pt x="992364" y="1191295"/>
                </a:lnTo>
                <a:lnTo>
                  <a:pt x="996681" y="1193330"/>
                </a:lnTo>
                <a:lnTo>
                  <a:pt x="1000769" y="1196044"/>
                </a:lnTo>
                <a:lnTo>
                  <a:pt x="1004404" y="1198758"/>
                </a:lnTo>
                <a:lnTo>
                  <a:pt x="1008039" y="1201924"/>
                </a:lnTo>
                <a:lnTo>
                  <a:pt x="1011219" y="1205543"/>
                </a:lnTo>
                <a:lnTo>
                  <a:pt x="1013945" y="1209161"/>
                </a:lnTo>
                <a:lnTo>
                  <a:pt x="1016444" y="1213232"/>
                </a:lnTo>
                <a:lnTo>
                  <a:pt x="1018488" y="1217529"/>
                </a:lnTo>
                <a:lnTo>
                  <a:pt x="1020306" y="1222052"/>
                </a:lnTo>
                <a:lnTo>
                  <a:pt x="1021214" y="1226575"/>
                </a:lnTo>
                <a:lnTo>
                  <a:pt x="1022123" y="1231551"/>
                </a:lnTo>
                <a:lnTo>
                  <a:pt x="1022350" y="1236526"/>
                </a:lnTo>
                <a:lnTo>
                  <a:pt x="1022350" y="1503618"/>
                </a:lnTo>
                <a:lnTo>
                  <a:pt x="1015081" y="1501809"/>
                </a:lnTo>
                <a:lnTo>
                  <a:pt x="1007584" y="1500226"/>
                </a:lnTo>
                <a:lnTo>
                  <a:pt x="1000315" y="1498643"/>
                </a:lnTo>
                <a:lnTo>
                  <a:pt x="992819" y="1497286"/>
                </a:lnTo>
                <a:lnTo>
                  <a:pt x="985095" y="1496607"/>
                </a:lnTo>
                <a:lnTo>
                  <a:pt x="977599" y="1495929"/>
                </a:lnTo>
                <a:lnTo>
                  <a:pt x="969875" y="1495250"/>
                </a:lnTo>
                <a:lnTo>
                  <a:pt x="962152" y="1495250"/>
                </a:lnTo>
                <a:lnTo>
                  <a:pt x="951021" y="1495703"/>
                </a:lnTo>
                <a:lnTo>
                  <a:pt x="940117" y="1496381"/>
                </a:lnTo>
                <a:lnTo>
                  <a:pt x="929213" y="1497738"/>
                </a:lnTo>
                <a:lnTo>
                  <a:pt x="918764" y="1499547"/>
                </a:lnTo>
                <a:lnTo>
                  <a:pt x="908087" y="1502035"/>
                </a:lnTo>
                <a:lnTo>
                  <a:pt x="897637" y="1504749"/>
                </a:lnTo>
                <a:lnTo>
                  <a:pt x="887415" y="1508141"/>
                </a:lnTo>
                <a:lnTo>
                  <a:pt x="877420" y="1511986"/>
                </a:lnTo>
                <a:lnTo>
                  <a:pt x="867652" y="1516509"/>
                </a:lnTo>
                <a:lnTo>
                  <a:pt x="858111" y="1521032"/>
                </a:lnTo>
                <a:lnTo>
                  <a:pt x="848343" y="1526460"/>
                </a:lnTo>
                <a:lnTo>
                  <a:pt x="839483" y="1532114"/>
                </a:lnTo>
                <a:lnTo>
                  <a:pt x="830397" y="1538446"/>
                </a:lnTo>
                <a:lnTo>
                  <a:pt x="821765" y="1545231"/>
                </a:lnTo>
                <a:lnTo>
                  <a:pt x="813587" y="1552468"/>
                </a:lnTo>
                <a:lnTo>
                  <a:pt x="805636" y="1559931"/>
                </a:lnTo>
                <a:lnTo>
                  <a:pt x="801320" y="1564002"/>
                </a:lnTo>
                <a:lnTo>
                  <a:pt x="797458" y="1568299"/>
                </a:lnTo>
                <a:lnTo>
                  <a:pt x="789962" y="1577119"/>
                </a:lnTo>
                <a:lnTo>
                  <a:pt x="783147" y="1586166"/>
                </a:lnTo>
                <a:lnTo>
                  <a:pt x="776559" y="1595438"/>
                </a:lnTo>
                <a:lnTo>
                  <a:pt x="661842" y="1595438"/>
                </a:lnTo>
                <a:lnTo>
                  <a:pt x="656844" y="1595212"/>
                </a:lnTo>
                <a:lnTo>
                  <a:pt x="651847" y="1594307"/>
                </a:lnTo>
                <a:lnTo>
                  <a:pt x="647076" y="1593403"/>
                </a:lnTo>
                <a:lnTo>
                  <a:pt x="642760" y="1591593"/>
                </a:lnTo>
                <a:lnTo>
                  <a:pt x="638444" y="1589558"/>
                </a:lnTo>
                <a:lnTo>
                  <a:pt x="634355" y="1587070"/>
                </a:lnTo>
                <a:lnTo>
                  <a:pt x="630721" y="1584356"/>
                </a:lnTo>
                <a:lnTo>
                  <a:pt x="627086" y="1580964"/>
                </a:lnTo>
                <a:lnTo>
                  <a:pt x="623906" y="1577572"/>
                </a:lnTo>
                <a:lnTo>
                  <a:pt x="621180" y="1573727"/>
                </a:lnTo>
                <a:lnTo>
                  <a:pt x="618681" y="1569882"/>
                </a:lnTo>
                <a:lnTo>
                  <a:pt x="616637" y="1565585"/>
                </a:lnTo>
                <a:lnTo>
                  <a:pt x="614819" y="1560836"/>
                </a:lnTo>
                <a:lnTo>
                  <a:pt x="613683" y="1556313"/>
                </a:lnTo>
                <a:lnTo>
                  <a:pt x="613002" y="1551337"/>
                </a:lnTo>
                <a:lnTo>
                  <a:pt x="612775" y="1546588"/>
                </a:lnTo>
                <a:lnTo>
                  <a:pt x="612775" y="1236526"/>
                </a:lnTo>
                <a:lnTo>
                  <a:pt x="613002" y="1231551"/>
                </a:lnTo>
                <a:lnTo>
                  <a:pt x="613683" y="1226575"/>
                </a:lnTo>
                <a:lnTo>
                  <a:pt x="614819" y="1222052"/>
                </a:lnTo>
                <a:lnTo>
                  <a:pt x="616637" y="1217529"/>
                </a:lnTo>
                <a:lnTo>
                  <a:pt x="618681" y="1213232"/>
                </a:lnTo>
                <a:lnTo>
                  <a:pt x="621180" y="1209161"/>
                </a:lnTo>
                <a:lnTo>
                  <a:pt x="623906" y="1205543"/>
                </a:lnTo>
                <a:lnTo>
                  <a:pt x="627086" y="1201924"/>
                </a:lnTo>
                <a:lnTo>
                  <a:pt x="630721" y="1198758"/>
                </a:lnTo>
                <a:lnTo>
                  <a:pt x="634355" y="1196044"/>
                </a:lnTo>
                <a:lnTo>
                  <a:pt x="638444" y="1193330"/>
                </a:lnTo>
                <a:lnTo>
                  <a:pt x="642760" y="1191295"/>
                </a:lnTo>
                <a:lnTo>
                  <a:pt x="647076" y="1189938"/>
                </a:lnTo>
                <a:lnTo>
                  <a:pt x="651847" y="1188581"/>
                </a:lnTo>
                <a:lnTo>
                  <a:pt x="656844" y="1187676"/>
                </a:lnTo>
                <a:lnTo>
                  <a:pt x="661842" y="1187450"/>
                </a:lnTo>
                <a:close/>
                <a:moveTo>
                  <a:pt x="49267" y="1187450"/>
                </a:moveTo>
                <a:lnTo>
                  <a:pt x="360535" y="1187450"/>
                </a:lnTo>
                <a:lnTo>
                  <a:pt x="365757" y="1187676"/>
                </a:lnTo>
                <a:lnTo>
                  <a:pt x="370524" y="1188581"/>
                </a:lnTo>
                <a:lnTo>
                  <a:pt x="375292" y="1189938"/>
                </a:lnTo>
                <a:lnTo>
                  <a:pt x="379606" y="1191295"/>
                </a:lnTo>
                <a:lnTo>
                  <a:pt x="383920" y="1193330"/>
                </a:lnTo>
                <a:lnTo>
                  <a:pt x="388233" y="1196044"/>
                </a:lnTo>
                <a:lnTo>
                  <a:pt x="391866" y="1198758"/>
                </a:lnTo>
                <a:lnTo>
                  <a:pt x="395271" y="1201924"/>
                </a:lnTo>
                <a:lnTo>
                  <a:pt x="398450" y="1205543"/>
                </a:lnTo>
                <a:lnTo>
                  <a:pt x="401401" y="1209161"/>
                </a:lnTo>
                <a:lnTo>
                  <a:pt x="403672" y="1213232"/>
                </a:lnTo>
                <a:lnTo>
                  <a:pt x="405715" y="1217529"/>
                </a:lnTo>
                <a:lnTo>
                  <a:pt x="407531" y="1222052"/>
                </a:lnTo>
                <a:lnTo>
                  <a:pt x="408440" y="1226575"/>
                </a:lnTo>
                <a:lnTo>
                  <a:pt x="409348" y="1231551"/>
                </a:lnTo>
                <a:lnTo>
                  <a:pt x="409575" y="1236526"/>
                </a:lnTo>
                <a:lnTo>
                  <a:pt x="409575" y="1546588"/>
                </a:lnTo>
                <a:lnTo>
                  <a:pt x="409348" y="1551337"/>
                </a:lnTo>
                <a:lnTo>
                  <a:pt x="408440" y="1556313"/>
                </a:lnTo>
                <a:lnTo>
                  <a:pt x="407531" y="1560836"/>
                </a:lnTo>
                <a:lnTo>
                  <a:pt x="405715" y="1565585"/>
                </a:lnTo>
                <a:lnTo>
                  <a:pt x="403672" y="1569882"/>
                </a:lnTo>
                <a:lnTo>
                  <a:pt x="401401" y="1573727"/>
                </a:lnTo>
                <a:lnTo>
                  <a:pt x="398450" y="1577572"/>
                </a:lnTo>
                <a:lnTo>
                  <a:pt x="395271" y="1580964"/>
                </a:lnTo>
                <a:lnTo>
                  <a:pt x="391866" y="1584356"/>
                </a:lnTo>
                <a:lnTo>
                  <a:pt x="388233" y="1587070"/>
                </a:lnTo>
                <a:lnTo>
                  <a:pt x="383920" y="1589558"/>
                </a:lnTo>
                <a:lnTo>
                  <a:pt x="379606" y="1591593"/>
                </a:lnTo>
                <a:lnTo>
                  <a:pt x="375292" y="1593403"/>
                </a:lnTo>
                <a:lnTo>
                  <a:pt x="370524" y="1594307"/>
                </a:lnTo>
                <a:lnTo>
                  <a:pt x="365757" y="1595212"/>
                </a:lnTo>
                <a:lnTo>
                  <a:pt x="360535" y="1595438"/>
                </a:lnTo>
                <a:lnTo>
                  <a:pt x="49267" y="1595438"/>
                </a:lnTo>
                <a:lnTo>
                  <a:pt x="44272" y="1595212"/>
                </a:lnTo>
                <a:lnTo>
                  <a:pt x="39277" y="1594307"/>
                </a:lnTo>
                <a:lnTo>
                  <a:pt x="35191" y="1593403"/>
                </a:lnTo>
                <a:lnTo>
                  <a:pt x="31331" y="1592046"/>
                </a:lnTo>
                <a:lnTo>
                  <a:pt x="27471" y="1590237"/>
                </a:lnTo>
                <a:lnTo>
                  <a:pt x="23839" y="1588427"/>
                </a:lnTo>
                <a:lnTo>
                  <a:pt x="20433" y="1586166"/>
                </a:lnTo>
                <a:lnTo>
                  <a:pt x="17028" y="1583452"/>
                </a:lnTo>
                <a:lnTo>
                  <a:pt x="14303" y="1580738"/>
                </a:lnTo>
                <a:lnTo>
                  <a:pt x="11352" y="1577572"/>
                </a:lnTo>
                <a:lnTo>
                  <a:pt x="8854" y="1574179"/>
                </a:lnTo>
                <a:lnTo>
                  <a:pt x="6811" y="1570787"/>
                </a:lnTo>
                <a:lnTo>
                  <a:pt x="4768" y="1567168"/>
                </a:lnTo>
                <a:lnTo>
                  <a:pt x="3178" y="1563324"/>
                </a:lnTo>
                <a:lnTo>
                  <a:pt x="1816" y="1559479"/>
                </a:lnTo>
                <a:lnTo>
                  <a:pt x="908" y="1555182"/>
                </a:lnTo>
                <a:lnTo>
                  <a:pt x="227" y="1550885"/>
                </a:lnTo>
                <a:lnTo>
                  <a:pt x="0" y="1546588"/>
                </a:lnTo>
                <a:lnTo>
                  <a:pt x="0" y="1236526"/>
                </a:lnTo>
                <a:lnTo>
                  <a:pt x="227" y="1232003"/>
                </a:lnTo>
                <a:lnTo>
                  <a:pt x="908" y="1227932"/>
                </a:lnTo>
                <a:lnTo>
                  <a:pt x="1816" y="1223861"/>
                </a:lnTo>
                <a:lnTo>
                  <a:pt x="3178" y="1219564"/>
                </a:lnTo>
                <a:lnTo>
                  <a:pt x="4768" y="1215720"/>
                </a:lnTo>
                <a:lnTo>
                  <a:pt x="6811" y="1212101"/>
                </a:lnTo>
                <a:lnTo>
                  <a:pt x="8854" y="1208709"/>
                </a:lnTo>
                <a:lnTo>
                  <a:pt x="11352" y="1205543"/>
                </a:lnTo>
                <a:lnTo>
                  <a:pt x="14303" y="1202377"/>
                </a:lnTo>
                <a:lnTo>
                  <a:pt x="17028" y="1199663"/>
                </a:lnTo>
                <a:lnTo>
                  <a:pt x="20433" y="1196949"/>
                </a:lnTo>
                <a:lnTo>
                  <a:pt x="23839" y="1194687"/>
                </a:lnTo>
                <a:lnTo>
                  <a:pt x="27471" y="1192652"/>
                </a:lnTo>
                <a:lnTo>
                  <a:pt x="31331" y="1191069"/>
                </a:lnTo>
                <a:lnTo>
                  <a:pt x="35191" y="1189486"/>
                </a:lnTo>
                <a:lnTo>
                  <a:pt x="39277" y="1188581"/>
                </a:lnTo>
                <a:lnTo>
                  <a:pt x="44272" y="1187676"/>
                </a:lnTo>
                <a:lnTo>
                  <a:pt x="49267" y="1187450"/>
                </a:lnTo>
                <a:close/>
                <a:moveTo>
                  <a:pt x="1430620" y="788988"/>
                </a:moveTo>
                <a:lnTo>
                  <a:pt x="1436973" y="789215"/>
                </a:lnTo>
                <a:lnTo>
                  <a:pt x="1443553" y="789669"/>
                </a:lnTo>
                <a:lnTo>
                  <a:pt x="1449906" y="790349"/>
                </a:lnTo>
                <a:lnTo>
                  <a:pt x="1456033" y="791483"/>
                </a:lnTo>
                <a:lnTo>
                  <a:pt x="1462386" y="793071"/>
                </a:lnTo>
                <a:lnTo>
                  <a:pt x="1468285" y="794659"/>
                </a:lnTo>
                <a:lnTo>
                  <a:pt x="1474184" y="796700"/>
                </a:lnTo>
                <a:lnTo>
                  <a:pt x="1479857" y="798968"/>
                </a:lnTo>
                <a:lnTo>
                  <a:pt x="1485529" y="801463"/>
                </a:lnTo>
                <a:lnTo>
                  <a:pt x="1490975" y="804185"/>
                </a:lnTo>
                <a:lnTo>
                  <a:pt x="1496420" y="807134"/>
                </a:lnTo>
                <a:lnTo>
                  <a:pt x="1501412" y="810536"/>
                </a:lnTo>
                <a:lnTo>
                  <a:pt x="1506403" y="814165"/>
                </a:lnTo>
                <a:lnTo>
                  <a:pt x="1511168" y="817794"/>
                </a:lnTo>
                <a:lnTo>
                  <a:pt x="1515706" y="821877"/>
                </a:lnTo>
                <a:lnTo>
                  <a:pt x="1520017" y="825960"/>
                </a:lnTo>
                <a:lnTo>
                  <a:pt x="1524555" y="830496"/>
                </a:lnTo>
                <a:lnTo>
                  <a:pt x="1528412" y="835032"/>
                </a:lnTo>
                <a:lnTo>
                  <a:pt x="1532269" y="840023"/>
                </a:lnTo>
                <a:lnTo>
                  <a:pt x="1535673" y="844786"/>
                </a:lnTo>
                <a:lnTo>
                  <a:pt x="1538849" y="850003"/>
                </a:lnTo>
                <a:lnTo>
                  <a:pt x="1542026" y="855219"/>
                </a:lnTo>
                <a:lnTo>
                  <a:pt x="1544976" y="860890"/>
                </a:lnTo>
                <a:lnTo>
                  <a:pt x="1547471" y="866334"/>
                </a:lnTo>
                <a:lnTo>
                  <a:pt x="1549740" y="872231"/>
                </a:lnTo>
                <a:lnTo>
                  <a:pt x="1551555" y="878128"/>
                </a:lnTo>
                <a:lnTo>
                  <a:pt x="1553371" y="884025"/>
                </a:lnTo>
                <a:lnTo>
                  <a:pt x="1554732" y="890150"/>
                </a:lnTo>
                <a:lnTo>
                  <a:pt x="1555867" y="896501"/>
                </a:lnTo>
                <a:lnTo>
                  <a:pt x="1556774" y="902625"/>
                </a:lnTo>
                <a:lnTo>
                  <a:pt x="1557228" y="908976"/>
                </a:lnTo>
                <a:lnTo>
                  <a:pt x="1557455" y="915780"/>
                </a:lnTo>
                <a:lnTo>
                  <a:pt x="1557455" y="1366471"/>
                </a:lnTo>
                <a:lnTo>
                  <a:pt x="2109264" y="1429526"/>
                </a:lnTo>
                <a:lnTo>
                  <a:pt x="2115163" y="1429753"/>
                </a:lnTo>
                <a:lnTo>
                  <a:pt x="2122424" y="1429980"/>
                </a:lnTo>
                <a:lnTo>
                  <a:pt x="2129458" y="1430660"/>
                </a:lnTo>
                <a:lnTo>
                  <a:pt x="2136265" y="1431341"/>
                </a:lnTo>
                <a:lnTo>
                  <a:pt x="2143298" y="1432702"/>
                </a:lnTo>
                <a:lnTo>
                  <a:pt x="2150105" y="1434290"/>
                </a:lnTo>
                <a:lnTo>
                  <a:pt x="2156458" y="1436104"/>
                </a:lnTo>
                <a:lnTo>
                  <a:pt x="2162811" y="1438372"/>
                </a:lnTo>
                <a:lnTo>
                  <a:pt x="2169391" y="1440867"/>
                </a:lnTo>
                <a:lnTo>
                  <a:pt x="2175291" y="1443589"/>
                </a:lnTo>
                <a:lnTo>
                  <a:pt x="2181417" y="1446538"/>
                </a:lnTo>
                <a:lnTo>
                  <a:pt x="2187089" y="1449940"/>
                </a:lnTo>
                <a:lnTo>
                  <a:pt x="2192761" y="1453569"/>
                </a:lnTo>
                <a:lnTo>
                  <a:pt x="2198207" y="1457425"/>
                </a:lnTo>
                <a:lnTo>
                  <a:pt x="2203652" y="1461508"/>
                </a:lnTo>
                <a:lnTo>
                  <a:pt x="2208644" y="1465817"/>
                </a:lnTo>
                <a:lnTo>
                  <a:pt x="2213409" y="1470581"/>
                </a:lnTo>
                <a:lnTo>
                  <a:pt x="2218174" y="1475571"/>
                </a:lnTo>
                <a:lnTo>
                  <a:pt x="2222485" y="1480334"/>
                </a:lnTo>
                <a:lnTo>
                  <a:pt x="2226569" y="1485778"/>
                </a:lnTo>
                <a:lnTo>
                  <a:pt x="2230426" y="1491221"/>
                </a:lnTo>
                <a:lnTo>
                  <a:pt x="2234056" y="1496892"/>
                </a:lnTo>
                <a:lnTo>
                  <a:pt x="2237460" y="1502562"/>
                </a:lnTo>
                <a:lnTo>
                  <a:pt x="2240409" y="1508686"/>
                </a:lnTo>
                <a:lnTo>
                  <a:pt x="2243132" y="1514584"/>
                </a:lnTo>
                <a:lnTo>
                  <a:pt x="2245628" y="1521161"/>
                </a:lnTo>
                <a:lnTo>
                  <a:pt x="2247897" y="1527512"/>
                </a:lnTo>
                <a:lnTo>
                  <a:pt x="2249939" y="1534090"/>
                </a:lnTo>
                <a:lnTo>
                  <a:pt x="2251300" y="1540668"/>
                </a:lnTo>
                <a:lnTo>
                  <a:pt x="2252435" y="1547699"/>
                </a:lnTo>
                <a:lnTo>
                  <a:pt x="2253569" y="1554731"/>
                </a:lnTo>
                <a:lnTo>
                  <a:pt x="2254023" y="1561535"/>
                </a:lnTo>
                <a:lnTo>
                  <a:pt x="2254250" y="1568793"/>
                </a:lnTo>
                <a:lnTo>
                  <a:pt x="2254250" y="2174175"/>
                </a:lnTo>
                <a:lnTo>
                  <a:pt x="2254023" y="2181206"/>
                </a:lnTo>
                <a:lnTo>
                  <a:pt x="2253569" y="2188237"/>
                </a:lnTo>
                <a:lnTo>
                  <a:pt x="2252435" y="2195269"/>
                </a:lnTo>
                <a:lnTo>
                  <a:pt x="2251300" y="2202073"/>
                </a:lnTo>
                <a:lnTo>
                  <a:pt x="2249939" y="2208651"/>
                </a:lnTo>
                <a:lnTo>
                  <a:pt x="2247897" y="2215456"/>
                </a:lnTo>
                <a:lnTo>
                  <a:pt x="2245628" y="2221807"/>
                </a:lnTo>
                <a:lnTo>
                  <a:pt x="2243132" y="2228158"/>
                </a:lnTo>
                <a:lnTo>
                  <a:pt x="2240409" y="2234282"/>
                </a:lnTo>
                <a:lnTo>
                  <a:pt x="2237460" y="2240179"/>
                </a:lnTo>
                <a:lnTo>
                  <a:pt x="2234056" y="2246076"/>
                </a:lnTo>
                <a:lnTo>
                  <a:pt x="2230426" y="2251747"/>
                </a:lnTo>
                <a:lnTo>
                  <a:pt x="2226569" y="2257191"/>
                </a:lnTo>
                <a:lnTo>
                  <a:pt x="2222485" y="2262407"/>
                </a:lnTo>
                <a:lnTo>
                  <a:pt x="2218174" y="2267624"/>
                </a:lnTo>
                <a:lnTo>
                  <a:pt x="2213409" y="2272161"/>
                </a:lnTo>
                <a:lnTo>
                  <a:pt x="2208644" y="2276924"/>
                </a:lnTo>
                <a:lnTo>
                  <a:pt x="2203652" y="2281233"/>
                </a:lnTo>
                <a:lnTo>
                  <a:pt x="2198207" y="2285316"/>
                </a:lnTo>
                <a:lnTo>
                  <a:pt x="2192761" y="2289172"/>
                </a:lnTo>
                <a:lnTo>
                  <a:pt x="2187089" y="2292801"/>
                </a:lnTo>
                <a:lnTo>
                  <a:pt x="2181417" y="2296204"/>
                </a:lnTo>
                <a:lnTo>
                  <a:pt x="2175291" y="2299152"/>
                </a:lnTo>
                <a:lnTo>
                  <a:pt x="2169391" y="2302101"/>
                </a:lnTo>
                <a:lnTo>
                  <a:pt x="2162811" y="2304596"/>
                </a:lnTo>
                <a:lnTo>
                  <a:pt x="2156458" y="2306637"/>
                </a:lnTo>
                <a:lnTo>
                  <a:pt x="2150105" y="2308452"/>
                </a:lnTo>
                <a:lnTo>
                  <a:pt x="2143298" y="2310040"/>
                </a:lnTo>
                <a:lnTo>
                  <a:pt x="2136265" y="2311400"/>
                </a:lnTo>
                <a:lnTo>
                  <a:pt x="2129458" y="2312308"/>
                </a:lnTo>
                <a:lnTo>
                  <a:pt x="2122424" y="2312988"/>
                </a:lnTo>
                <a:lnTo>
                  <a:pt x="2115163" y="2312988"/>
                </a:lnTo>
                <a:lnTo>
                  <a:pt x="1452175" y="2312988"/>
                </a:lnTo>
                <a:lnTo>
                  <a:pt x="1448091" y="2312761"/>
                </a:lnTo>
                <a:lnTo>
                  <a:pt x="1446276" y="2312761"/>
                </a:lnTo>
                <a:lnTo>
                  <a:pt x="1444688" y="2312761"/>
                </a:lnTo>
                <a:lnTo>
                  <a:pt x="1438562" y="2312988"/>
                </a:lnTo>
                <a:lnTo>
                  <a:pt x="1432662" y="2312761"/>
                </a:lnTo>
                <a:lnTo>
                  <a:pt x="1426536" y="2311854"/>
                </a:lnTo>
                <a:lnTo>
                  <a:pt x="1420864" y="2311174"/>
                </a:lnTo>
                <a:lnTo>
                  <a:pt x="1414738" y="2310040"/>
                </a:lnTo>
                <a:lnTo>
                  <a:pt x="1409065" y="2308452"/>
                </a:lnTo>
                <a:lnTo>
                  <a:pt x="1403393" y="2306637"/>
                </a:lnTo>
                <a:lnTo>
                  <a:pt x="1397721" y="2304823"/>
                </a:lnTo>
                <a:lnTo>
                  <a:pt x="1392275" y="2302554"/>
                </a:lnTo>
                <a:lnTo>
                  <a:pt x="1387057" y="2300059"/>
                </a:lnTo>
                <a:lnTo>
                  <a:pt x="1381838" y="2297111"/>
                </a:lnTo>
                <a:lnTo>
                  <a:pt x="1376846" y="2293935"/>
                </a:lnTo>
                <a:lnTo>
                  <a:pt x="1372081" y="2290533"/>
                </a:lnTo>
                <a:lnTo>
                  <a:pt x="1367317" y="2286904"/>
                </a:lnTo>
                <a:lnTo>
                  <a:pt x="1362779" y="2283048"/>
                </a:lnTo>
                <a:lnTo>
                  <a:pt x="1358241" y="2278965"/>
                </a:lnTo>
                <a:lnTo>
                  <a:pt x="878584" y="1799469"/>
                </a:lnTo>
                <a:lnTo>
                  <a:pt x="874500" y="1794933"/>
                </a:lnTo>
                <a:lnTo>
                  <a:pt x="870643" y="1790396"/>
                </a:lnTo>
                <a:lnTo>
                  <a:pt x="867013" y="1785633"/>
                </a:lnTo>
                <a:lnTo>
                  <a:pt x="863609" y="1781097"/>
                </a:lnTo>
                <a:lnTo>
                  <a:pt x="860433" y="1776107"/>
                </a:lnTo>
                <a:lnTo>
                  <a:pt x="857710" y="1771117"/>
                </a:lnTo>
                <a:lnTo>
                  <a:pt x="855214" y="1766126"/>
                </a:lnTo>
                <a:lnTo>
                  <a:pt x="852945" y="1760683"/>
                </a:lnTo>
                <a:lnTo>
                  <a:pt x="850903" y="1755466"/>
                </a:lnTo>
                <a:lnTo>
                  <a:pt x="849088" y="1750249"/>
                </a:lnTo>
                <a:lnTo>
                  <a:pt x="847727" y="1744805"/>
                </a:lnTo>
                <a:lnTo>
                  <a:pt x="846592" y="1739362"/>
                </a:lnTo>
                <a:lnTo>
                  <a:pt x="845458" y="1733691"/>
                </a:lnTo>
                <a:lnTo>
                  <a:pt x="845004" y="1728248"/>
                </a:lnTo>
                <a:lnTo>
                  <a:pt x="844550" y="1722577"/>
                </a:lnTo>
                <a:lnTo>
                  <a:pt x="844550" y="1716907"/>
                </a:lnTo>
                <a:lnTo>
                  <a:pt x="844550" y="1711463"/>
                </a:lnTo>
                <a:lnTo>
                  <a:pt x="845004" y="1705793"/>
                </a:lnTo>
                <a:lnTo>
                  <a:pt x="845458" y="1700122"/>
                </a:lnTo>
                <a:lnTo>
                  <a:pt x="846592" y="1694678"/>
                </a:lnTo>
                <a:lnTo>
                  <a:pt x="847727" y="1689235"/>
                </a:lnTo>
                <a:lnTo>
                  <a:pt x="849088" y="1683564"/>
                </a:lnTo>
                <a:lnTo>
                  <a:pt x="850903" y="1678347"/>
                </a:lnTo>
                <a:lnTo>
                  <a:pt x="852945" y="1673131"/>
                </a:lnTo>
                <a:lnTo>
                  <a:pt x="855214" y="1667914"/>
                </a:lnTo>
                <a:lnTo>
                  <a:pt x="857710" y="1662697"/>
                </a:lnTo>
                <a:lnTo>
                  <a:pt x="860433" y="1657707"/>
                </a:lnTo>
                <a:lnTo>
                  <a:pt x="863609" y="1652717"/>
                </a:lnTo>
                <a:lnTo>
                  <a:pt x="867013" y="1647954"/>
                </a:lnTo>
                <a:lnTo>
                  <a:pt x="870643" y="1643417"/>
                </a:lnTo>
                <a:lnTo>
                  <a:pt x="874500" y="1638881"/>
                </a:lnTo>
                <a:lnTo>
                  <a:pt x="878584" y="1634571"/>
                </a:lnTo>
                <a:lnTo>
                  <a:pt x="882668" y="1630488"/>
                </a:lnTo>
                <a:lnTo>
                  <a:pt x="887206" y="1626632"/>
                </a:lnTo>
                <a:lnTo>
                  <a:pt x="891744" y="1623230"/>
                </a:lnTo>
                <a:lnTo>
                  <a:pt x="896509" y="1619828"/>
                </a:lnTo>
                <a:lnTo>
                  <a:pt x="901047" y="1616879"/>
                </a:lnTo>
                <a:lnTo>
                  <a:pt x="906039" y="1613931"/>
                </a:lnTo>
                <a:lnTo>
                  <a:pt x="911030" y="1611436"/>
                </a:lnTo>
                <a:lnTo>
                  <a:pt x="916249" y="1609167"/>
                </a:lnTo>
                <a:lnTo>
                  <a:pt x="921694" y="1607353"/>
                </a:lnTo>
                <a:lnTo>
                  <a:pt x="927140" y="1605538"/>
                </a:lnTo>
                <a:lnTo>
                  <a:pt x="932585" y="1603951"/>
                </a:lnTo>
                <a:lnTo>
                  <a:pt x="938031" y="1602590"/>
                </a:lnTo>
                <a:lnTo>
                  <a:pt x="943703" y="1601682"/>
                </a:lnTo>
                <a:lnTo>
                  <a:pt x="949376" y="1600775"/>
                </a:lnTo>
                <a:lnTo>
                  <a:pt x="955275" y="1600548"/>
                </a:lnTo>
                <a:lnTo>
                  <a:pt x="960947" y="1600321"/>
                </a:lnTo>
                <a:lnTo>
                  <a:pt x="966847" y="1600548"/>
                </a:lnTo>
                <a:lnTo>
                  <a:pt x="972519" y="1600775"/>
                </a:lnTo>
                <a:lnTo>
                  <a:pt x="978191" y="1601682"/>
                </a:lnTo>
                <a:lnTo>
                  <a:pt x="983864" y="1602590"/>
                </a:lnTo>
                <a:lnTo>
                  <a:pt x="989536" y="1603951"/>
                </a:lnTo>
                <a:lnTo>
                  <a:pt x="994982" y="1605538"/>
                </a:lnTo>
                <a:lnTo>
                  <a:pt x="1000427" y="1607353"/>
                </a:lnTo>
                <a:lnTo>
                  <a:pt x="1005646" y="1609167"/>
                </a:lnTo>
                <a:lnTo>
                  <a:pt x="1010637" y="1611436"/>
                </a:lnTo>
                <a:lnTo>
                  <a:pt x="1015856" y="1613931"/>
                </a:lnTo>
                <a:lnTo>
                  <a:pt x="1020848" y="1616879"/>
                </a:lnTo>
                <a:lnTo>
                  <a:pt x="1025612" y="1619828"/>
                </a:lnTo>
                <a:lnTo>
                  <a:pt x="1030377" y="1623230"/>
                </a:lnTo>
                <a:lnTo>
                  <a:pt x="1034688" y="1626632"/>
                </a:lnTo>
                <a:lnTo>
                  <a:pt x="1038999" y="1630488"/>
                </a:lnTo>
                <a:lnTo>
                  <a:pt x="1043537" y="1634571"/>
                </a:lnTo>
                <a:lnTo>
                  <a:pt x="1303559" y="1894506"/>
                </a:lnTo>
                <a:lnTo>
                  <a:pt x="1303559" y="915780"/>
                </a:lnTo>
                <a:lnTo>
                  <a:pt x="1303786" y="908976"/>
                </a:lnTo>
                <a:lnTo>
                  <a:pt x="1304467" y="902625"/>
                </a:lnTo>
                <a:lnTo>
                  <a:pt x="1305147" y="896501"/>
                </a:lnTo>
                <a:lnTo>
                  <a:pt x="1306282" y="890150"/>
                </a:lnTo>
                <a:lnTo>
                  <a:pt x="1307643" y="884025"/>
                </a:lnTo>
                <a:lnTo>
                  <a:pt x="1309231" y="878128"/>
                </a:lnTo>
                <a:lnTo>
                  <a:pt x="1311273" y="872231"/>
                </a:lnTo>
                <a:lnTo>
                  <a:pt x="1313769" y="866334"/>
                </a:lnTo>
                <a:lnTo>
                  <a:pt x="1316265" y="860890"/>
                </a:lnTo>
                <a:lnTo>
                  <a:pt x="1318988" y="855219"/>
                </a:lnTo>
                <a:lnTo>
                  <a:pt x="1322164" y="850003"/>
                </a:lnTo>
                <a:lnTo>
                  <a:pt x="1325341" y="844786"/>
                </a:lnTo>
                <a:lnTo>
                  <a:pt x="1328971" y="840023"/>
                </a:lnTo>
                <a:lnTo>
                  <a:pt x="1332829" y="835032"/>
                </a:lnTo>
                <a:lnTo>
                  <a:pt x="1336686" y="830496"/>
                </a:lnTo>
                <a:lnTo>
                  <a:pt x="1340770" y="825960"/>
                </a:lnTo>
                <a:lnTo>
                  <a:pt x="1345081" y="821877"/>
                </a:lnTo>
                <a:lnTo>
                  <a:pt x="1349846" y="817794"/>
                </a:lnTo>
                <a:lnTo>
                  <a:pt x="1354610" y="814165"/>
                </a:lnTo>
                <a:lnTo>
                  <a:pt x="1359602" y="810536"/>
                </a:lnTo>
                <a:lnTo>
                  <a:pt x="1364821" y="807134"/>
                </a:lnTo>
                <a:lnTo>
                  <a:pt x="1370266" y="804185"/>
                </a:lnTo>
                <a:lnTo>
                  <a:pt x="1375485" y="801463"/>
                </a:lnTo>
                <a:lnTo>
                  <a:pt x="1381384" y="798968"/>
                </a:lnTo>
                <a:lnTo>
                  <a:pt x="1387057" y="796700"/>
                </a:lnTo>
                <a:lnTo>
                  <a:pt x="1392956" y="794659"/>
                </a:lnTo>
                <a:lnTo>
                  <a:pt x="1398855" y="793071"/>
                </a:lnTo>
                <a:lnTo>
                  <a:pt x="1404981" y="791483"/>
                </a:lnTo>
                <a:lnTo>
                  <a:pt x="1411107" y="790349"/>
                </a:lnTo>
                <a:lnTo>
                  <a:pt x="1417687" y="789669"/>
                </a:lnTo>
                <a:lnTo>
                  <a:pt x="1424040" y="789215"/>
                </a:lnTo>
                <a:lnTo>
                  <a:pt x="1430620" y="788988"/>
                </a:lnTo>
                <a:close/>
                <a:moveTo>
                  <a:pt x="1273230" y="585788"/>
                </a:moveTo>
                <a:lnTo>
                  <a:pt x="1584498" y="585788"/>
                </a:lnTo>
                <a:lnTo>
                  <a:pt x="1589493" y="586241"/>
                </a:lnTo>
                <a:lnTo>
                  <a:pt x="1594488" y="586922"/>
                </a:lnTo>
                <a:lnTo>
                  <a:pt x="1599028" y="588283"/>
                </a:lnTo>
                <a:lnTo>
                  <a:pt x="1603569" y="589643"/>
                </a:lnTo>
                <a:lnTo>
                  <a:pt x="1606975" y="591231"/>
                </a:lnTo>
                <a:lnTo>
                  <a:pt x="1609926" y="593045"/>
                </a:lnTo>
                <a:lnTo>
                  <a:pt x="1612878" y="594859"/>
                </a:lnTo>
                <a:lnTo>
                  <a:pt x="1615602" y="597127"/>
                </a:lnTo>
                <a:lnTo>
                  <a:pt x="1618327" y="599622"/>
                </a:lnTo>
                <a:lnTo>
                  <a:pt x="1620824" y="601890"/>
                </a:lnTo>
                <a:lnTo>
                  <a:pt x="1623094" y="604611"/>
                </a:lnTo>
                <a:lnTo>
                  <a:pt x="1625138" y="607559"/>
                </a:lnTo>
                <a:lnTo>
                  <a:pt x="1626954" y="610734"/>
                </a:lnTo>
                <a:lnTo>
                  <a:pt x="1628543" y="613683"/>
                </a:lnTo>
                <a:lnTo>
                  <a:pt x="1630132" y="617084"/>
                </a:lnTo>
                <a:lnTo>
                  <a:pt x="1631495" y="620486"/>
                </a:lnTo>
                <a:lnTo>
                  <a:pt x="1632176" y="623888"/>
                </a:lnTo>
                <a:lnTo>
                  <a:pt x="1632857" y="627290"/>
                </a:lnTo>
                <a:lnTo>
                  <a:pt x="1633538" y="631372"/>
                </a:lnTo>
                <a:lnTo>
                  <a:pt x="1633538" y="634774"/>
                </a:lnTo>
                <a:lnTo>
                  <a:pt x="1633538" y="805090"/>
                </a:lnTo>
                <a:lnTo>
                  <a:pt x="1629678" y="798286"/>
                </a:lnTo>
                <a:lnTo>
                  <a:pt x="1625819" y="791936"/>
                </a:lnTo>
                <a:lnTo>
                  <a:pt x="1621505" y="785586"/>
                </a:lnTo>
                <a:lnTo>
                  <a:pt x="1616964" y="779236"/>
                </a:lnTo>
                <a:lnTo>
                  <a:pt x="1612651" y="773113"/>
                </a:lnTo>
                <a:lnTo>
                  <a:pt x="1607656" y="767443"/>
                </a:lnTo>
                <a:lnTo>
                  <a:pt x="1602661" y="761547"/>
                </a:lnTo>
                <a:lnTo>
                  <a:pt x="1597666" y="756104"/>
                </a:lnTo>
                <a:lnTo>
                  <a:pt x="1592217" y="750661"/>
                </a:lnTo>
                <a:lnTo>
                  <a:pt x="1586541" y="745445"/>
                </a:lnTo>
                <a:lnTo>
                  <a:pt x="1580865" y="740456"/>
                </a:lnTo>
                <a:lnTo>
                  <a:pt x="1575189" y="735466"/>
                </a:lnTo>
                <a:lnTo>
                  <a:pt x="1568832" y="730704"/>
                </a:lnTo>
                <a:lnTo>
                  <a:pt x="1562702" y="726395"/>
                </a:lnTo>
                <a:lnTo>
                  <a:pt x="1556572" y="722086"/>
                </a:lnTo>
                <a:lnTo>
                  <a:pt x="1549988" y="718231"/>
                </a:lnTo>
                <a:lnTo>
                  <a:pt x="1543404" y="714375"/>
                </a:lnTo>
                <a:lnTo>
                  <a:pt x="1536593" y="710747"/>
                </a:lnTo>
                <a:lnTo>
                  <a:pt x="1529555" y="707118"/>
                </a:lnTo>
                <a:lnTo>
                  <a:pt x="1522744" y="703943"/>
                </a:lnTo>
                <a:lnTo>
                  <a:pt x="1515706" y="701222"/>
                </a:lnTo>
                <a:lnTo>
                  <a:pt x="1508213" y="698274"/>
                </a:lnTo>
                <a:lnTo>
                  <a:pt x="1500948" y="695779"/>
                </a:lnTo>
                <a:lnTo>
                  <a:pt x="1493456" y="693738"/>
                </a:lnTo>
                <a:lnTo>
                  <a:pt x="1485964" y="691697"/>
                </a:lnTo>
                <a:lnTo>
                  <a:pt x="1478245" y="689883"/>
                </a:lnTo>
                <a:lnTo>
                  <a:pt x="1470525" y="688295"/>
                </a:lnTo>
                <a:lnTo>
                  <a:pt x="1462806" y="686934"/>
                </a:lnTo>
                <a:lnTo>
                  <a:pt x="1454860" y="686254"/>
                </a:lnTo>
                <a:lnTo>
                  <a:pt x="1446686" y="685347"/>
                </a:lnTo>
                <a:lnTo>
                  <a:pt x="1438513" y="684893"/>
                </a:lnTo>
                <a:lnTo>
                  <a:pt x="1430567" y="684893"/>
                </a:lnTo>
                <a:lnTo>
                  <a:pt x="1421939" y="684893"/>
                </a:lnTo>
                <a:lnTo>
                  <a:pt x="1413766" y="685347"/>
                </a:lnTo>
                <a:lnTo>
                  <a:pt x="1405366" y="686254"/>
                </a:lnTo>
                <a:lnTo>
                  <a:pt x="1397419" y="687161"/>
                </a:lnTo>
                <a:lnTo>
                  <a:pt x="1389246" y="688522"/>
                </a:lnTo>
                <a:lnTo>
                  <a:pt x="1381300" y="690109"/>
                </a:lnTo>
                <a:lnTo>
                  <a:pt x="1373353" y="691924"/>
                </a:lnTo>
                <a:lnTo>
                  <a:pt x="1365634" y="693965"/>
                </a:lnTo>
                <a:lnTo>
                  <a:pt x="1357915" y="696459"/>
                </a:lnTo>
                <a:lnTo>
                  <a:pt x="1350423" y="699181"/>
                </a:lnTo>
                <a:lnTo>
                  <a:pt x="1342930" y="701902"/>
                </a:lnTo>
                <a:lnTo>
                  <a:pt x="1335665" y="705077"/>
                </a:lnTo>
                <a:lnTo>
                  <a:pt x="1328400" y="708479"/>
                </a:lnTo>
                <a:lnTo>
                  <a:pt x="1321589" y="711881"/>
                </a:lnTo>
                <a:lnTo>
                  <a:pt x="1314551" y="715963"/>
                </a:lnTo>
                <a:lnTo>
                  <a:pt x="1307967" y="720045"/>
                </a:lnTo>
                <a:lnTo>
                  <a:pt x="1301383" y="724354"/>
                </a:lnTo>
                <a:lnTo>
                  <a:pt x="1295026" y="728663"/>
                </a:lnTo>
                <a:lnTo>
                  <a:pt x="1288442" y="733425"/>
                </a:lnTo>
                <a:lnTo>
                  <a:pt x="1282539" y="738188"/>
                </a:lnTo>
                <a:lnTo>
                  <a:pt x="1276636" y="743404"/>
                </a:lnTo>
                <a:lnTo>
                  <a:pt x="1270960" y="748847"/>
                </a:lnTo>
                <a:lnTo>
                  <a:pt x="1265284" y="754290"/>
                </a:lnTo>
                <a:lnTo>
                  <a:pt x="1259835" y="759959"/>
                </a:lnTo>
                <a:lnTo>
                  <a:pt x="1254613" y="765856"/>
                </a:lnTo>
                <a:lnTo>
                  <a:pt x="1249845" y="771752"/>
                </a:lnTo>
                <a:lnTo>
                  <a:pt x="1244850" y="778102"/>
                </a:lnTo>
                <a:lnTo>
                  <a:pt x="1240310" y="784452"/>
                </a:lnTo>
                <a:lnTo>
                  <a:pt x="1235769" y="790802"/>
                </a:lnTo>
                <a:lnTo>
                  <a:pt x="1231682" y="797606"/>
                </a:lnTo>
                <a:lnTo>
                  <a:pt x="1227823" y="804410"/>
                </a:lnTo>
                <a:lnTo>
                  <a:pt x="1223963" y="811213"/>
                </a:lnTo>
                <a:lnTo>
                  <a:pt x="1223963" y="634774"/>
                </a:lnTo>
                <a:lnTo>
                  <a:pt x="1224190" y="631372"/>
                </a:lnTo>
                <a:lnTo>
                  <a:pt x="1224644" y="627290"/>
                </a:lnTo>
                <a:lnTo>
                  <a:pt x="1225325" y="623888"/>
                </a:lnTo>
                <a:lnTo>
                  <a:pt x="1226233" y="620486"/>
                </a:lnTo>
                <a:lnTo>
                  <a:pt x="1227596" y="617084"/>
                </a:lnTo>
                <a:lnTo>
                  <a:pt x="1228731" y="613683"/>
                </a:lnTo>
                <a:lnTo>
                  <a:pt x="1230547" y="610734"/>
                </a:lnTo>
                <a:lnTo>
                  <a:pt x="1232363" y="607559"/>
                </a:lnTo>
                <a:lnTo>
                  <a:pt x="1234634" y="604611"/>
                </a:lnTo>
                <a:lnTo>
                  <a:pt x="1236904" y="601890"/>
                </a:lnTo>
                <a:lnTo>
                  <a:pt x="1239402" y="599622"/>
                </a:lnTo>
                <a:lnTo>
                  <a:pt x="1241899" y="597127"/>
                </a:lnTo>
                <a:lnTo>
                  <a:pt x="1244850" y="594859"/>
                </a:lnTo>
                <a:lnTo>
                  <a:pt x="1247802" y="593045"/>
                </a:lnTo>
                <a:lnTo>
                  <a:pt x="1250753" y="591231"/>
                </a:lnTo>
                <a:lnTo>
                  <a:pt x="1254159" y="589643"/>
                </a:lnTo>
                <a:lnTo>
                  <a:pt x="1258473" y="588283"/>
                </a:lnTo>
                <a:lnTo>
                  <a:pt x="1263240" y="586922"/>
                </a:lnTo>
                <a:lnTo>
                  <a:pt x="1268008" y="586241"/>
                </a:lnTo>
                <a:lnTo>
                  <a:pt x="1273230" y="585788"/>
                </a:lnTo>
                <a:close/>
                <a:moveTo>
                  <a:pt x="661842" y="585788"/>
                </a:moveTo>
                <a:lnTo>
                  <a:pt x="973283" y="585788"/>
                </a:lnTo>
                <a:lnTo>
                  <a:pt x="978280" y="586240"/>
                </a:lnTo>
                <a:lnTo>
                  <a:pt x="983051" y="586919"/>
                </a:lnTo>
                <a:lnTo>
                  <a:pt x="988048" y="588276"/>
                </a:lnTo>
                <a:lnTo>
                  <a:pt x="992364" y="589633"/>
                </a:lnTo>
                <a:lnTo>
                  <a:pt x="995772" y="591216"/>
                </a:lnTo>
                <a:lnTo>
                  <a:pt x="998725" y="593025"/>
                </a:lnTo>
                <a:lnTo>
                  <a:pt x="1001678" y="594834"/>
                </a:lnTo>
                <a:lnTo>
                  <a:pt x="1004404" y="597096"/>
                </a:lnTo>
                <a:lnTo>
                  <a:pt x="1007130" y="599583"/>
                </a:lnTo>
                <a:lnTo>
                  <a:pt x="1009629" y="601845"/>
                </a:lnTo>
                <a:lnTo>
                  <a:pt x="1011901" y="604559"/>
                </a:lnTo>
                <a:lnTo>
                  <a:pt x="1013945" y="607499"/>
                </a:lnTo>
                <a:lnTo>
                  <a:pt x="1015762" y="610665"/>
                </a:lnTo>
                <a:lnTo>
                  <a:pt x="1017580" y="613605"/>
                </a:lnTo>
                <a:lnTo>
                  <a:pt x="1018943" y="616998"/>
                </a:lnTo>
                <a:lnTo>
                  <a:pt x="1020306" y="620390"/>
                </a:lnTo>
                <a:lnTo>
                  <a:pt x="1020987" y="623782"/>
                </a:lnTo>
                <a:lnTo>
                  <a:pt x="1021896" y="627175"/>
                </a:lnTo>
                <a:lnTo>
                  <a:pt x="1022350" y="631246"/>
                </a:lnTo>
                <a:lnTo>
                  <a:pt x="1022350" y="634638"/>
                </a:lnTo>
                <a:lnTo>
                  <a:pt x="1022350" y="944926"/>
                </a:lnTo>
                <a:lnTo>
                  <a:pt x="1022350" y="949223"/>
                </a:lnTo>
                <a:lnTo>
                  <a:pt x="1021441" y="953294"/>
                </a:lnTo>
                <a:lnTo>
                  <a:pt x="1020760" y="957817"/>
                </a:lnTo>
                <a:lnTo>
                  <a:pt x="1019397" y="961662"/>
                </a:lnTo>
                <a:lnTo>
                  <a:pt x="1017807" y="965506"/>
                </a:lnTo>
                <a:lnTo>
                  <a:pt x="1015762" y="969125"/>
                </a:lnTo>
                <a:lnTo>
                  <a:pt x="1013718" y="972743"/>
                </a:lnTo>
                <a:lnTo>
                  <a:pt x="1011219" y="975910"/>
                </a:lnTo>
                <a:lnTo>
                  <a:pt x="1008266" y="979076"/>
                </a:lnTo>
                <a:lnTo>
                  <a:pt x="1005540" y="981564"/>
                </a:lnTo>
                <a:lnTo>
                  <a:pt x="1002133" y="984278"/>
                </a:lnTo>
                <a:lnTo>
                  <a:pt x="998725" y="986539"/>
                </a:lnTo>
                <a:lnTo>
                  <a:pt x="995090" y="988575"/>
                </a:lnTo>
                <a:lnTo>
                  <a:pt x="991229" y="990384"/>
                </a:lnTo>
                <a:lnTo>
                  <a:pt x="987367" y="991741"/>
                </a:lnTo>
                <a:lnTo>
                  <a:pt x="983278" y="992645"/>
                </a:lnTo>
                <a:lnTo>
                  <a:pt x="978280" y="993550"/>
                </a:lnTo>
                <a:lnTo>
                  <a:pt x="973283" y="993776"/>
                </a:lnTo>
                <a:lnTo>
                  <a:pt x="661842" y="993776"/>
                </a:lnTo>
                <a:lnTo>
                  <a:pt x="656844" y="993550"/>
                </a:lnTo>
                <a:lnTo>
                  <a:pt x="652074" y="992645"/>
                </a:lnTo>
                <a:lnTo>
                  <a:pt x="647985" y="991741"/>
                </a:lnTo>
                <a:lnTo>
                  <a:pt x="643896" y="990384"/>
                </a:lnTo>
                <a:lnTo>
                  <a:pt x="640034" y="988575"/>
                </a:lnTo>
                <a:lnTo>
                  <a:pt x="636400" y="986539"/>
                </a:lnTo>
                <a:lnTo>
                  <a:pt x="632992" y="984278"/>
                </a:lnTo>
                <a:lnTo>
                  <a:pt x="629585" y="981564"/>
                </a:lnTo>
                <a:lnTo>
                  <a:pt x="626859" y="979076"/>
                </a:lnTo>
                <a:lnTo>
                  <a:pt x="623906" y="975910"/>
                </a:lnTo>
                <a:lnTo>
                  <a:pt x="621407" y="972743"/>
                </a:lnTo>
                <a:lnTo>
                  <a:pt x="619362" y="969125"/>
                </a:lnTo>
                <a:lnTo>
                  <a:pt x="617318" y="965506"/>
                </a:lnTo>
                <a:lnTo>
                  <a:pt x="615728" y="961662"/>
                </a:lnTo>
                <a:lnTo>
                  <a:pt x="614365" y="957817"/>
                </a:lnTo>
                <a:lnTo>
                  <a:pt x="613683" y="953294"/>
                </a:lnTo>
                <a:lnTo>
                  <a:pt x="612775" y="949223"/>
                </a:lnTo>
                <a:lnTo>
                  <a:pt x="612775" y="944926"/>
                </a:lnTo>
                <a:lnTo>
                  <a:pt x="612775" y="634638"/>
                </a:lnTo>
                <a:lnTo>
                  <a:pt x="612775" y="631246"/>
                </a:lnTo>
                <a:lnTo>
                  <a:pt x="613229" y="627175"/>
                </a:lnTo>
                <a:lnTo>
                  <a:pt x="613911" y="623782"/>
                </a:lnTo>
                <a:lnTo>
                  <a:pt x="614819" y="620390"/>
                </a:lnTo>
                <a:lnTo>
                  <a:pt x="616182" y="616998"/>
                </a:lnTo>
                <a:lnTo>
                  <a:pt x="617545" y="613605"/>
                </a:lnTo>
                <a:lnTo>
                  <a:pt x="619362" y="610665"/>
                </a:lnTo>
                <a:lnTo>
                  <a:pt x="621180" y="607499"/>
                </a:lnTo>
                <a:lnTo>
                  <a:pt x="623224" y="604559"/>
                </a:lnTo>
                <a:lnTo>
                  <a:pt x="625496" y="601845"/>
                </a:lnTo>
                <a:lnTo>
                  <a:pt x="627995" y="599583"/>
                </a:lnTo>
                <a:lnTo>
                  <a:pt x="630721" y="597096"/>
                </a:lnTo>
                <a:lnTo>
                  <a:pt x="633447" y="594834"/>
                </a:lnTo>
                <a:lnTo>
                  <a:pt x="636400" y="593025"/>
                </a:lnTo>
                <a:lnTo>
                  <a:pt x="639353" y="591216"/>
                </a:lnTo>
                <a:lnTo>
                  <a:pt x="642760" y="589633"/>
                </a:lnTo>
                <a:lnTo>
                  <a:pt x="647076" y="588276"/>
                </a:lnTo>
                <a:lnTo>
                  <a:pt x="651847" y="586919"/>
                </a:lnTo>
                <a:lnTo>
                  <a:pt x="656844" y="586240"/>
                </a:lnTo>
                <a:lnTo>
                  <a:pt x="661842" y="585788"/>
                </a:lnTo>
                <a:close/>
                <a:moveTo>
                  <a:pt x="49267" y="585788"/>
                </a:moveTo>
                <a:lnTo>
                  <a:pt x="360535" y="585788"/>
                </a:lnTo>
                <a:lnTo>
                  <a:pt x="365757" y="586240"/>
                </a:lnTo>
                <a:lnTo>
                  <a:pt x="370524" y="586919"/>
                </a:lnTo>
                <a:lnTo>
                  <a:pt x="375292" y="588276"/>
                </a:lnTo>
                <a:lnTo>
                  <a:pt x="379606" y="589633"/>
                </a:lnTo>
                <a:lnTo>
                  <a:pt x="383011" y="591216"/>
                </a:lnTo>
                <a:lnTo>
                  <a:pt x="386190" y="593025"/>
                </a:lnTo>
                <a:lnTo>
                  <a:pt x="388914" y="594834"/>
                </a:lnTo>
                <a:lnTo>
                  <a:pt x="391866" y="597096"/>
                </a:lnTo>
                <a:lnTo>
                  <a:pt x="394363" y="599583"/>
                </a:lnTo>
                <a:lnTo>
                  <a:pt x="396861" y="601845"/>
                </a:lnTo>
                <a:lnTo>
                  <a:pt x="399358" y="604559"/>
                </a:lnTo>
                <a:lnTo>
                  <a:pt x="401401" y="607499"/>
                </a:lnTo>
                <a:lnTo>
                  <a:pt x="403218" y="610665"/>
                </a:lnTo>
                <a:lnTo>
                  <a:pt x="404580" y="613605"/>
                </a:lnTo>
                <a:lnTo>
                  <a:pt x="406169" y="616998"/>
                </a:lnTo>
                <a:lnTo>
                  <a:pt x="407531" y="620390"/>
                </a:lnTo>
                <a:lnTo>
                  <a:pt x="408213" y="623782"/>
                </a:lnTo>
                <a:lnTo>
                  <a:pt x="409121" y="627175"/>
                </a:lnTo>
                <a:lnTo>
                  <a:pt x="409575" y="631246"/>
                </a:lnTo>
                <a:lnTo>
                  <a:pt x="409575" y="634638"/>
                </a:lnTo>
                <a:lnTo>
                  <a:pt x="409575" y="944926"/>
                </a:lnTo>
                <a:lnTo>
                  <a:pt x="409348" y="949223"/>
                </a:lnTo>
                <a:lnTo>
                  <a:pt x="408894" y="953294"/>
                </a:lnTo>
                <a:lnTo>
                  <a:pt x="407986" y="957817"/>
                </a:lnTo>
                <a:lnTo>
                  <a:pt x="406623" y="961662"/>
                </a:lnTo>
                <a:lnTo>
                  <a:pt x="405034" y="965506"/>
                </a:lnTo>
                <a:lnTo>
                  <a:pt x="403218" y="969125"/>
                </a:lnTo>
                <a:lnTo>
                  <a:pt x="400720" y="972743"/>
                </a:lnTo>
                <a:lnTo>
                  <a:pt x="398450" y="975910"/>
                </a:lnTo>
                <a:lnTo>
                  <a:pt x="395726" y="979076"/>
                </a:lnTo>
                <a:lnTo>
                  <a:pt x="392774" y="981564"/>
                </a:lnTo>
                <a:lnTo>
                  <a:pt x="389368" y="984278"/>
                </a:lnTo>
                <a:lnTo>
                  <a:pt x="386190" y="986539"/>
                </a:lnTo>
                <a:lnTo>
                  <a:pt x="382557" y="988575"/>
                </a:lnTo>
                <a:lnTo>
                  <a:pt x="378698" y="990384"/>
                </a:lnTo>
                <a:lnTo>
                  <a:pt x="374611" y="991741"/>
                </a:lnTo>
                <a:lnTo>
                  <a:pt x="370524" y="992645"/>
                </a:lnTo>
                <a:lnTo>
                  <a:pt x="365757" y="993550"/>
                </a:lnTo>
                <a:lnTo>
                  <a:pt x="360535" y="993776"/>
                </a:lnTo>
                <a:lnTo>
                  <a:pt x="49267" y="993776"/>
                </a:lnTo>
                <a:lnTo>
                  <a:pt x="44272" y="993550"/>
                </a:lnTo>
                <a:lnTo>
                  <a:pt x="39277" y="992645"/>
                </a:lnTo>
                <a:lnTo>
                  <a:pt x="35191" y="991741"/>
                </a:lnTo>
                <a:lnTo>
                  <a:pt x="31331" y="990384"/>
                </a:lnTo>
                <a:lnTo>
                  <a:pt x="27471" y="988575"/>
                </a:lnTo>
                <a:lnTo>
                  <a:pt x="23839" y="986539"/>
                </a:lnTo>
                <a:lnTo>
                  <a:pt x="20433" y="984278"/>
                </a:lnTo>
                <a:lnTo>
                  <a:pt x="17028" y="981564"/>
                </a:lnTo>
                <a:lnTo>
                  <a:pt x="14303" y="979076"/>
                </a:lnTo>
                <a:lnTo>
                  <a:pt x="11352" y="975910"/>
                </a:lnTo>
                <a:lnTo>
                  <a:pt x="8854" y="972743"/>
                </a:lnTo>
                <a:lnTo>
                  <a:pt x="6811" y="969125"/>
                </a:lnTo>
                <a:lnTo>
                  <a:pt x="4768" y="965506"/>
                </a:lnTo>
                <a:lnTo>
                  <a:pt x="3178" y="961662"/>
                </a:lnTo>
                <a:lnTo>
                  <a:pt x="1816" y="957817"/>
                </a:lnTo>
                <a:lnTo>
                  <a:pt x="908" y="953294"/>
                </a:lnTo>
                <a:lnTo>
                  <a:pt x="227" y="949223"/>
                </a:lnTo>
                <a:lnTo>
                  <a:pt x="0" y="944926"/>
                </a:lnTo>
                <a:lnTo>
                  <a:pt x="0" y="634638"/>
                </a:lnTo>
                <a:lnTo>
                  <a:pt x="227" y="631246"/>
                </a:lnTo>
                <a:lnTo>
                  <a:pt x="908" y="627175"/>
                </a:lnTo>
                <a:lnTo>
                  <a:pt x="1362" y="623782"/>
                </a:lnTo>
                <a:lnTo>
                  <a:pt x="2270" y="620390"/>
                </a:lnTo>
                <a:lnTo>
                  <a:pt x="3632" y="616998"/>
                </a:lnTo>
                <a:lnTo>
                  <a:pt x="4995" y="613605"/>
                </a:lnTo>
                <a:lnTo>
                  <a:pt x="6811" y="610665"/>
                </a:lnTo>
                <a:lnTo>
                  <a:pt x="8627" y="607499"/>
                </a:lnTo>
                <a:lnTo>
                  <a:pt x="10670" y="604559"/>
                </a:lnTo>
                <a:lnTo>
                  <a:pt x="12941" y="601845"/>
                </a:lnTo>
                <a:lnTo>
                  <a:pt x="15438" y="599583"/>
                </a:lnTo>
                <a:lnTo>
                  <a:pt x="18163" y="597096"/>
                </a:lnTo>
                <a:lnTo>
                  <a:pt x="20887" y="594834"/>
                </a:lnTo>
                <a:lnTo>
                  <a:pt x="23839" y="593025"/>
                </a:lnTo>
                <a:lnTo>
                  <a:pt x="27017" y="591216"/>
                </a:lnTo>
                <a:lnTo>
                  <a:pt x="30196" y="589633"/>
                </a:lnTo>
                <a:lnTo>
                  <a:pt x="34736" y="588276"/>
                </a:lnTo>
                <a:lnTo>
                  <a:pt x="39277" y="586919"/>
                </a:lnTo>
                <a:lnTo>
                  <a:pt x="44272" y="586240"/>
                </a:lnTo>
                <a:lnTo>
                  <a:pt x="49267" y="585788"/>
                </a:lnTo>
                <a:close/>
                <a:moveTo>
                  <a:pt x="1273230" y="0"/>
                </a:moveTo>
                <a:lnTo>
                  <a:pt x="1584498" y="0"/>
                </a:lnTo>
                <a:lnTo>
                  <a:pt x="1589493" y="226"/>
                </a:lnTo>
                <a:lnTo>
                  <a:pt x="1594488" y="905"/>
                </a:lnTo>
                <a:lnTo>
                  <a:pt x="1599028" y="2263"/>
                </a:lnTo>
                <a:lnTo>
                  <a:pt x="1603569" y="3847"/>
                </a:lnTo>
                <a:lnTo>
                  <a:pt x="1607883" y="5883"/>
                </a:lnTo>
                <a:lnTo>
                  <a:pt x="1611969" y="8372"/>
                </a:lnTo>
                <a:lnTo>
                  <a:pt x="1615602" y="11314"/>
                </a:lnTo>
                <a:lnTo>
                  <a:pt x="1619235" y="14256"/>
                </a:lnTo>
                <a:lnTo>
                  <a:pt x="1622413" y="17650"/>
                </a:lnTo>
                <a:lnTo>
                  <a:pt x="1625138" y="21497"/>
                </a:lnTo>
                <a:lnTo>
                  <a:pt x="1627408" y="25796"/>
                </a:lnTo>
                <a:lnTo>
                  <a:pt x="1629678" y="29869"/>
                </a:lnTo>
                <a:lnTo>
                  <a:pt x="1631495" y="34395"/>
                </a:lnTo>
                <a:lnTo>
                  <a:pt x="1632403" y="39147"/>
                </a:lnTo>
                <a:lnTo>
                  <a:pt x="1633311" y="43899"/>
                </a:lnTo>
                <a:lnTo>
                  <a:pt x="1633538" y="48877"/>
                </a:lnTo>
                <a:lnTo>
                  <a:pt x="1633538" y="359111"/>
                </a:lnTo>
                <a:lnTo>
                  <a:pt x="1633311" y="364089"/>
                </a:lnTo>
                <a:lnTo>
                  <a:pt x="1632403" y="368841"/>
                </a:lnTo>
                <a:lnTo>
                  <a:pt x="1631495" y="373593"/>
                </a:lnTo>
                <a:lnTo>
                  <a:pt x="1629678" y="378119"/>
                </a:lnTo>
                <a:lnTo>
                  <a:pt x="1627408" y="382418"/>
                </a:lnTo>
                <a:lnTo>
                  <a:pt x="1625138" y="386491"/>
                </a:lnTo>
                <a:lnTo>
                  <a:pt x="1622413" y="390338"/>
                </a:lnTo>
                <a:lnTo>
                  <a:pt x="1619235" y="393732"/>
                </a:lnTo>
                <a:lnTo>
                  <a:pt x="1615602" y="396900"/>
                </a:lnTo>
                <a:lnTo>
                  <a:pt x="1611969" y="399615"/>
                </a:lnTo>
                <a:lnTo>
                  <a:pt x="1607883" y="402105"/>
                </a:lnTo>
                <a:lnTo>
                  <a:pt x="1603569" y="404141"/>
                </a:lnTo>
                <a:lnTo>
                  <a:pt x="1599028" y="405725"/>
                </a:lnTo>
                <a:lnTo>
                  <a:pt x="1594488" y="407083"/>
                </a:lnTo>
                <a:lnTo>
                  <a:pt x="1589493" y="407762"/>
                </a:lnTo>
                <a:lnTo>
                  <a:pt x="1584498" y="407988"/>
                </a:lnTo>
                <a:lnTo>
                  <a:pt x="1273230" y="407988"/>
                </a:lnTo>
                <a:lnTo>
                  <a:pt x="1268008" y="407762"/>
                </a:lnTo>
                <a:lnTo>
                  <a:pt x="1263240" y="407083"/>
                </a:lnTo>
                <a:lnTo>
                  <a:pt x="1258473" y="405725"/>
                </a:lnTo>
                <a:lnTo>
                  <a:pt x="1254159" y="404141"/>
                </a:lnTo>
                <a:lnTo>
                  <a:pt x="1249845" y="402105"/>
                </a:lnTo>
                <a:lnTo>
                  <a:pt x="1245532" y="399615"/>
                </a:lnTo>
                <a:lnTo>
                  <a:pt x="1241899" y="396900"/>
                </a:lnTo>
                <a:lnTo>
                  <a:pt x="1238493" y="393732"/>
                </a:lnTo>
                <a:lnTo>
                  <a:pt x="1235315" y="390338"/>
                </a:lnTo>
                <a:lnTo>
                  <a:pt x="1232363" y="386491"/>
                </a:lnTo>
                <a:lnTo>
                  <a:pt x="1229866" y="382418"/>
                </a:lnTo>
                <a:lnTo>
                  <a:pt x="1227823" y="378119"/>
                </a:lnTo>
                <a:lnTo>
                  <a:pt x="1226233" y="373593"/>
                </a:lnTo>
                <a:lnTo>
                  <a:pt x="1224871" y="368841"/>
                </a:lnTo>
                <a:lnTo>
                  <a:pt x="1224190" y="364089"/>
                </a:lnTo>
                <a:lnTo>
                  <a:pt x="1223963" y="359111"/>
                </a:lnTo>
                <a:lnTo>
                  <a:pt x="1223963" y="48877"/>
                </a:lnTo>
                <a:lnTo>
                  <a:pt x="1224190" y="43899"/>
                </a:lnTo>
                <a:lnTo>
                  <a:pt x="1224871" y="39147"/>
                </a:lnTo>
                <a:lnTo>
                  <a:pt x="1226233" y="34395"/>
                </a:lnTo>
                <a:lnTo>
                  <a:pt x="1227823" y="29869"/>
                </a:lnTo>
                <a:lnTo>
                  <a:pt x="1229866" y="25796"/>
                </a:lnTo>
                <a:lnTo>
                  <a:pt x="1232363" y="21497"/>
                </a:lnTo>
                <a:lnTo>
                  <a:pt x="1235315" y="17650"/>
                </a:lnTo>
                <a:lnTo>
                  <a:pt x="1238493" y="14256"/>
                </a:lnTo>
                <a:lnTo>
                  <a:pt x="1241899" y="11314"/>
                </a:lnTo>
                <a:lnTo>
                  <a:pt x="1245532" y="8372"/>
                </a:lnTo>
                <a:lnTo>
                  <a:pt x="1249845" y="5883"/>
                </a:lnTo>
                <a:lnTo>
                  <a:pt x="1254159" y="3847"/>
                </a:lnTo>
                <a:lnTo>
                  <a:pt x="1258473" y="2263"/>
                </a:lnTo>
                <a:lnTo>
                  <a:pt x="1263240" y="905"/>
                </a:lnTo>
                <a:lnTo>
                  <a:pt x="1268008" y="226"/>
                </a:lnTo>
                <a:lnTo>
                  <a:pt x="1273230" y="0"/>
                </a:lnTo>
                <a:close/>
                <a:moveTo>
                  <a:pt x="661842" y="0"/>
                </a:moveTo>
                <a:lnTo>
                  <a:pt x="973283" y="0"/>
                </a:lnTo>
                <a:lnTo>
                  <a:pt x="978280" y="226"/>
                </a:lnTo>
                <a:lnTo>
                  <a:pt x="983278" y="905"/>
                </a:lnTo>
                <a:lnTo>
                  <a:pt x="988048" y="2263"/>
                </a:lnTo>
                <a:lnTo>
                  <a:pt x="992364" y="3847"/>
                </a:lnTo>
                <a:lnTo>
                  <a:pt x="996681" y="5883"/>
                </a:lnTo>
                <a:lnTo>
                  <a:pt x="1000769" y="8372"/>
                </a:lnTo>
                <a:lnTo>
                  <a:pt x="1004404" y="11314"/>
                </a:lnTo>
                <a:lnTo>
                  <a:pt x="1008039" y="14256"/>
                </a:lnTo>
                <a:lnTo>
                  <a:pt x="1011219" y="17650"/>
                </a:lnTo>
                <a:lnTo>
                  <a:pt x="1013945" y="21497"/>
                </a:lnTo>
                <a:lnTo>
                  <a:pt x="1016444" y="25796"/>
                </a:lnTo>
                <a:lnTo>
                  <a:pt x="1018488" y="29869"/>
                </a:lnTo>
                <a:lnTo>
                  <a:pt x="1020306" y="34395"/>
                </a:lnTo>
                <a:lnTo>
                  <a:pt x="1021214" y="39147"/>
                </a:lnTo>
                <a:lnTo>
                  <a:pt x="1022123" y="43899"/>
                </a:lnTo>
                <a:lnTo>
                  <a:pt x="1022350" y="48877"/>
                </a:lnTo>
                <a:lnTo>
                  <a:pt x="1022350" y="359111"/>
                </a:lnTo>
                <a:lnTo>
                  <a:pt x="1022123" y="364089"/>
                </a:lnTo>
                <a:lnTo>
                  <a:pt x="1021214" y="368841"/>
                </a:lnTo>
                <a:lnTo>
                  <a:pt x="1020306" y="373593"/>
                </a:lnTo>
                <a:lnTo>
                  <a:pt x="1018488" y="378119"/>
                </a:lnTo>
                <a:lnTo>
                  <a:pt x="1016444" y="382418"/>
                </a:lnTo>
                <a:lnTo>
                  <a:pt x="1013945" y="386491"/>
                </a:lnTo>
                <a:lnTo>
                  <a:pt x="1011219" y="390338"/>
                </a:lnTo>
                <a:lnTo>
                  <a:pt x="1008039" y="393732"/>
                </a:lnTo>
                <a:lnTo>
                  <a:pt x="1004404" y="396900"/>
                </a:lnTo>
                <a:lnTo>
                  <a:pt x="1000769" y="399615"/>
                </a:lnTo>
                <a:lnTo>
                  <a:pt x="996681" y="402105"/>
                </a:lnTo>
                <a:lnTo>
                  <a:pt x="992364" y="404141"/>
                </a:lnTo>
                <a:lnTo>
                  <a:pt x="988048" y="405725"/>
                </a:lnTo>
                <a:lnTo>
                  <a:pt x="983278" y="407083"/>
                </a:lnTo>
                <a:lnTo>
                  <a:pt x="978280" y="407762"/>
                </a:lnTo>
                <a:lnTo>
                  <a:pt x="973283" y="407988"/>
                </a:lnTo>
                <a:lnTo>
                  <a:pt x="661842" y="407988"/>
                </a:lnTo>
                <a:lnTo>
                  <a:pt x="656844" y="407762"/>
                </a:lnTo>
                <a:lnTo>
                  <a:pt x="651847" y="407083"/>
                </a:lnTo>
                <a:lnTo>
                  <a:pt x="647076" y="405725"/>
                </a:lnTo>
                <a:lnTo>
                  <a:pt x="642760" y="404141"/>
                </a:lnTo>
                <a:lnTo>
                  <a:pt x="638444" y="402105"/>
                </a:lnTo>
                <a:lnTo>
                  <a:pt x="634355" y="399615"/>
                </a:lnTo>
                <a:lnTo>
                  <a:pt x="630721" y="396900"/>
                </a:lnTo>
                <a:lnTo>
                  <a:pt x="627086" y="393732"/>
                </a:lnTo>
                <a:lnTo>
                  <a:pt x="623906" y="390338"/>
                </a:lnTo>
                <a:lnTo>
                  <a:pt x="621180" y="386491"/>
                </a:lnTo>
                <a:lnTo>
                  <a:pt x="618681" y="382418"/>
                </a:lnTo>
                <a:lnTo>
                  <a:pt x="616637" y="378119"/>
                </a:lnTo>
                <a:lnTo>
                  <a:pt x="614819" y="373593"/>
                </a:lnTo>
                <a:lnTo>
                  <a:pt x="613683" y="368841"/>
                </a:lnTo>
                <a:lnTo>
                  <a:pt x="613002" y="364089"/>
                </a:lnTo>
                <a:lnTo>
                  <a:pt x="612775" y="359111"/>
                </a:lnTo>
                <a:lnTo>
                  <a:pt x="612775" y="48877"/>
                </a:lnTo>
                <a:lnTo>
                  <a:pt x="613002" y="43899"/>
                </a:lnTo>
                <a:lnTo>
                  <a:pt x="613683" y="39147"/>
                </a:lnTo>
                <a:lnTo>
                  <a:pt x="614819" y="34395"/>
                </a:lnTo>
                <a:lnTo>
                  <a:pt x="616637" y="29869"/>
                </a:lnTo>
                <a:lnTo>
                  <a:pt x="618681" y="25796"/>
                </a:lnTo>
                <a:lnTo>
                  <a:pt x="621180" y="21497"/>
                </a:lnTo>
                <a:lnTo>
                  <a:pt x="623906" y="17650"/>
                </a:lnTo>
                <a:lnTo>
                  <a:pt x="627086" y="14256"/>
                </a:lnTo>
                <a:lnTo>
                  <a:pt x="630721" y="11314"/>
                </a:lnTo>
                <a:lnTo>
                  <a:pt x="634355" y="8372"/>
                </a:lnTo>
                <a:lnTo>
                  <a:pt x="638444" y="5883"/>
                </a:lnTo>
                <a:lnTo>
                  <a:pt x="642760" y="3847"/>
                </a:lnTo>
                <a:lnTo>
                  <a:pt x="647076" y="2263"/>
                </a:lnTo>
                <a:lnTo>
                  <a:pt x="651847" y="905"/>
                </a:lnTo>
                <a:lnTo>
                  <a:pt x="656844" y="226"/>
                </a:lnTo>
                <a:lnTo>
                  <a:pt x="661842" y="0"/>
                </a:lnTo>
                <a:close/>
                <a:moveTo>
                  <a:pt x="49267" y="0"/>
                </a:moveTo>
                <a:lnTo>
                  <a:pt x="360535" y="0"/>
                </a:lnTo>
                <a:lnTo>
                  <a:pt x="365757" y="226"/>
                </a:lnTo>
                <a:lnTo>
                  <a:pt x="370524" y="905"/>
                </a:lnTo>
                <a:lnTo>
                  <a:pt x="375292" y="2263"/>
                </a:lnTo>
                <a:lnTo>
                  <a:pt x="379606" y="3847"/>
                </a:lnTo>
                <a:lnTo>
                  <a:pt x="383920" y="5883"/>
                </a:lnTo>
                <a:lnTo>
                  <a:pt x="388233" y="8372"/>
                </a:lnTo>
                <a:lnTo>
                  <a:pt x="391866" y="11314"/>
                </a:lnTo>
                <a:lnTo>
                  <a:pt x="395271" y="14256"/>
                </a:lnTo>
                <a:lnTo>
                  <a:pt x="398450" y="17650"/>
                </a:lnTo>
                <a:lnTo>
                  <a:pt x="401401" y="21497"/>
                </a:lnTo>
                <a:lnTo>
                  <a:pt x="403672" y="25796"/>
                </a:lnTo>
                <a:lnTo>
                  <a:pt x="405715" y="29869"/>
                </a:lnTo>
                <a:lnTo>
                  <a:pt x="407531" y="34395"/>
                </a:lnTo>
                <a:lnTo>
                  <a:pt x="408440" y="39147"/>
                </a:lnTo>
                <a:lnTo>
                  <a:pt x="409348" y="43899"/>
                </a:lnTo>
                <a:lnTo>
                  <a:pt x="409575" y="48877"/>
                </a:lnTo>
                <a:lnTo>
                  <a:pt x="409575" y="359111"/>
                </a:lnTo>
                <a:lnTo>
                  <a:pt x="409348" y="364089"/>
                </a:lnTo>
                <a:lnTo>
                  <a:pt x="408440" y="368841"/>
                </a:lnTo>
                <a:lnTo>
                  <a:pt x="407531" y="373593"/>
                </a:lnTo>
                <a:lnTo>
                  <a:pt x="405715" y="378119"/>
                </a:lnTo>
                <a:lnTo>
                  <a:pt x="403672" y="382418"/>
                </a:lnTo>
                <a:lnTo>
                  <a:pt x="401401" y="386491"/>
                </a:lnTo>
                <a:lnTo>
                  <a:pt x="398450" y="390338"/>
                </a:lnTo>
                <a:lnTo>
                  <a:pt x="395271" y="393732"/>
                </a:lnTo>
                <a:lnTo>
                  <a:pt x="391866" y="396900"/>
                </a:lnTo>
                <a:lnTo>
                  <a:pt x="388233" y="399615"/>
                </a:lnTo>
                <a:lnTo>
                  <a:pt x="383920" y="402105"/>
                </a:lnTo>
                <a:lnTo>
                  <a:pt x="379606" y="404141"/>
                </a:lnTo>
                <a:lnTo>
                  <a:pt x="375292" y="405725"/>
                </a:lnTo>
                <a:lnTo>
                  <a:pt x="370524" y="407083"/>
                </a:lnTo>
                <a:lnTo>
                  <a:pt x="365757" y="407762"/>
                </a:lnTo>
                <a:lnTo>
                  <a:pt x="360535" y="407988"/>
                </a:lnTo>
                <a:lnTo>
                  <a:pt x="49267" y="407988"/>
                </a:lnTo>
                <a:lnTo>
                  <a:pt x="44272" y="407762"/>
                </a:lnTo>
                <a:lnTo>
                  <a:pt x="39277" y="407083"/>
                </a:lnTo>
                <a:lnTo>
                  <a:pt x="35191" y="405951"/>
                </a:lnTo>
                <a:lnTo>
                  <a:pt x="31331" y="404594"/>
                </a:lnTo>
                <a:lnTo>
                  <a:pt x="27471" y="402783"/>
                </a:lnTo>
                <a:lnTo>
                  <a:pt x="23839" y="400747"/>
                </a:lnTo>
                <a:lnTo>
                  <a:pt x="20433" y="398710"/>
                </a:lnTo>
                <a:lnTo>
                  <a:pt x="17028" y="396221"/>
                </a:lnTo>
                <a:lnTo>
                  <a:pt x="14303" y="393279"/>
                </a:lnTo>
                <a:lnTo>
                  <a:pt x="11352" y="390338"/>
                </a:lnTo>
                <a:lnTo>
                  <a:pt x="8854" y="386944"/>
                </a:lnTo>
                <a:lnTo>
                  <a:pt x="6811" y="383323"/>
                </a:lnTo>
                <a:lnTo>
                  <a:pt x="4768" y="379703"/>
                </a:lnTo>
                <a:lnTo>
                  <a:pt x="3178" y="375856"/>
                </a:lnTo>
                <a:lnTo>
                  <a:pt x="1816" y="371783"/>
                </a:lnTo>
                <a:lnTo>
                  <a:pt x="908" y="367710"/>
                </a:lnTo>
                <a:lnTo>
                  <a:pt x="227" y="363636"/>
                </a:lnTo>
                <a:lnTo>
                  <a:pt x="0" y="359111"/>
                </a:lnTo>
                <a:lnTo>
                  <a:pt x="0" y="48877"/>
                </a:lnTo>
                <a:lnTo>
                  <a:pt x="227" y="44578"/>
                </a:lnTo>
                <a:lnTo>
                  <a:pt x="908" y="40278"/>
                </a:lnTo>
                <a:lnTo>
                  <a:pt x="1816" y="36205"/>
                </a:lnTo>
                <a:lnTo>
                  <a:pt x="3178" y="32132"/>
                </a:lnTo>
                <a:lnTo>
                  <a:pt x="4768" y="28285"/>
                </a:lnTo>
                <a:lnTo>
                  <a:pt x="6811" y="24665"/>
                </a:lnTo>
                <a:lnTo>
                  <a:pt x="8854" y="21044"/>
                </a:lnTo>
                <a:lnTo>
                  <a:pt x="11352" y="17650"/>
                </a:lnTo>
                <a:lnTo>
                  <a:pt x="14303" y="14708"/>
                </a:lnTo>
                <a:lnTo>
                  <a:pt x="17028" y="11993"/>
                </a:lnTo>
                <a:lnTo>
                  <a:pt x="20433" y="9504"/>
                </a:lnTo>
                <a:lnTo>
                  <a:pt x="23839" y="7241"/>
                </a:lnTo>
                <a:lnTo>
                  <a:pt x="27471" y="5204"/>
                </a:lnTo>
                <a:lnTo>
                  <a:pt x="31331" y="3394"/>
                </a:lnTo>
                <a:lnTo>
                  <a:pt x="35191" y="2036"/>
                </a:lnTo>
                <a:lnTo>
                  <a:pt x="39277" y="905"/>
                </a:lnTo>
                <a:lnTo>
                  <a:pt x="44272" y="226"/>
                </a:lnTo>
                <a:lnTo>
                  <a:pt x="49267"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endParaRPr lang="zh-CN" altLang="en-US">
              <a:solidFill>
                <a:srgbClr val="FFFFFF"/>
              </a:solidFill>
            </a:endParaRPr>
          </a:p>
        </p:txBody>
      </p:sp>
      <p:grpSp>
        <p:nvGrpSpPr>
          <p:cNvPr id="118" name="组合 1"/>
          <p:cNvGrpSpPr/>
          <p:nvPr/>
        </p:nvGrpSpPr>
        <p:grpSpPr>
          <a:xfrm>
            <a:off x="6032500" y="2720340"/>
            <a:ext cx="2590800" cy="541020"/>
            <a:chOff x="9500" y="4851"/>
            <a:chExt cx="4080" cy="852"/>
          </a:xfrm>
        </p:grpSpPr>
        <p:grpSp>
          <p:nvGrpSpPr>
            <p:cNvPr id="119" name="组合 51"/>
            <p:cNvGrpSpPr/>
            <p:nvPr/>
          </p:nvGrpSpPr>
          <p:grpSpPr>
            <a:xfrm>
              <a:off x="9500" y="4851"/>
              <a:ext cx="4081" cy="852"/>
              <a:chOff x="9500" y="1271"/>
              <a:chExt cx="4081" cy="852"/>
            </a:xfrm>
          </p:grpSpPr>
          <p:sp>
            <p:nvSpPr>
              <p:cNvPr id="1048741" name="单圆角矩形 52"/>
              <p:cNvSpPr/>
              <p:nvPr/>
            </p:nvSpPr>
            <p:spPr>
              <a:xfrm flipV="1">
                <a:off x="9500" y="1271"/>
                <a:ext cx="4081" cy="852"/>
              </a:xfrm>
              <a:prstGeom prst="snipRoundRect">
                <a:avLst>
                  <a:gd name="adj1" fmla="val 0"/>
                  <a:gd name="adj2" fmla="val 2768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742" name="文本框 53"/>
              <p:cNvSpPr txBox="1"/>
              <p:nvPr/>
            </p:nvSpPr>
            <p:spPr>
              <a:xfrm>
                <a:off x="9649" y="1353"/>
                <a:ext cx="3027" cy="628"/>
              </a:xfrm>
              <a:prstGeom prst="rect">
                <a:avLst/>
              </a:prstGeom>
              <a:noFill/>
            </p:spPr>
            <p:txBody>
              <a:bodyPr wrap="square" rtlCol="0" anchor="t">
                <a:spAutoFit/>
              </a:bodyPr>
              <a:lstStyle/>
              <a:p>
                <a:pPr algn="l"/>
                <a:r>
                  <a:rPr lang="zh-CN" altLang="en-US" sz="2000" b="1" dirty="0">
                    <a:solidFill>
                      <a:schemeClr val="bg1"/>
                    </a:solidFill>
                    <a:latin typeface="微软雅黑" panose="020B0503020204020204" charset="-122"/>
                    <a:ea typeface="微软雅黑" panose="020B0503020204020204" charset="-122"/>
                  </a:rPr>
                  <a:t>利比亚</a:t>
                </a:r>
              </a:p>
            </p:txBody>
          </p:sp>
        </p:grpSp>
        <p:sp>
          <p:nvSpPr>
            <p:cNvPr id="1048743" name="人"/>
            <p:cNvSpPr/>
            <p:nvPr/>
          </p:nvSpPr>
          <p:spPr bwMode="auto">
            <a:xfrm>
              <a:off x="12676" y="4933"/>
              <a:ext cx="666" cy="628"/>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endParaRPr lang="zh-CN" altLang="en-US">
                <a:solidFill>
                  <a:srgbClr val="FFFFFF"/>
                </a:solidFill>
              </a:endParaRPr>
            </a:p>
          </p:txBody>
        </p:sp>
      </p:grpSp>
      <p:grpSp>
        <p:nvGrpSpPr>
          <p:cNvPr id="120" name="组合 14"/>
          <p:cNvGrpSpPr/>
          <p:nvPr/>
        </p:nvGrpSpPr>
        <p:grpSpPr>
          <a:xfrm>
            <a:off x="3674110" y="1720215"/>
            <a:ext cx="2222500" cy="541020"/>
            <a:chOff x="5786" y="2597"/>
            <a:chExt cx="3500" cy="852"/>
          </a:xfrm>
        </p:grpSpPr>
        <p:grpSp>
          <p:nvGrpSpPr>
            <p:cNvPr id="121" name="组合 45"/>
            <p:cNvGrpSpPr/>
            <p:nvPr/>
          </p:nvGrpSpPr>
          <p:grpSpPr>
            <a:xfrm>
              <a:off x="5786" y="2597"/>
              <a:ext cx="3500" cy="852"/>
              <a:chOff x="3716" y="3252"/>
              <a:chExt cx="3500" cy="852"/>
            </a:xfrm>
          </p:grpSpPr>
          <p:sp>
            <p:nvSpPr>
              <p:cNvPr id="1048744" name="单圆角矩形 26"/>
              <p:cNvSpPr/>
              <p:nvPr/>
            </p:nvSpPr>
            <p:spPr>
              <a:xfrm flipH="1" flipV="1">
                <a:off x="3716" y="3252"/>
                <a:ext cx="3500" cy="852"/>
              </a:xfrm>
              <a:prstGeom prst="snipRoundRect">
                <a:avLst>
                  <a:gd name="adj1" fmla="val 0"/>
                  <a:gd name="adj2" fmla="val 2768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745" name="文本框 44"/>
              <p:cNvSpPr txBox="1"/>
              <p:nvPr/>
            </p:nvSpPr>
            <p:spPr>
              <a:xfrm>
                <a:off x="3914" y="3364"/>
                <a:ext cx="3027" cy="628"/>
              </a:xfrm>
              <a:prstGeom prst="rect">
                <a:avLst/>
              </a:prstGeom>
              <a:noFill/>
            </p:spPr>
            <p:txBody>
              <a:bodyPr wrap="square" rtlCol="0" anchor="t">
                <a:spAutoFit/>
              </a:bodyPr>
              <a:lstStyle/>
              <a:p>
                <a:pPr algn="r"/>
                <a:r>
                  <a:rPr lang="zh-CN" altLang="en-US" sz="2000" b="1" dirty="0">
                    <a:solidFill>
                      <a:schemeClr val="bg1"/>
                    </a:solidFill>
                    <a:latin typeface="微软雅黑" panose="020B0503020204020204" charset="-122"/>
                    <a:ea typeface="微软雅黑" panose="020B0503020204020204" charset="-122"/>
                  </a:rPr>
                  <a:t>河南</a:t>
                </a:r>
              </a:p>
            </p:txBody>
          </p:sp>
        </p:grpSp>
        <p:sp>
          <p:nvSpPr>
            <p:cNvPr id="1048746" name="演讲"/>
            <p:cNvSpPr/>
            <p:nvPr/>
          </p:nvSpPr>
          <p:spPr bwMode="auto">
            <a:xfrm>
              <a:off x="6111" y="2697"/>
              <a:ext cx="594" cy="640"/>
            </a:xfrm>
            <a:custGeom>
              <a:avLst/>
              <a:gdLst>
                <a:gd name="T0" fmla="*/ 440790 w 2792413"/>
                <a:gd name="T1" fmla="*/ 2575798 h 3389313"/>
                <a:gd name="T2" fmla="*/ 1147253 w 2792413"/>
                <a:gd name="T3" fmla="*/ 1201035 h 3389313"/>
                <a:gd name="T4" fmla="*/ 1223433 w 2792413"/>
                <a:gd name="T5" fmla="*/ 1473921 h 3389313"/>
                <a:gd name="T6" fmla="*/ 1315165 w 2792413"/>
                <a:gd name="T7" fmla="*/ 1458373 h 3389313"/>
                <a:gd name="T8" fmla="*/ 1462128 w 2792413"/>
                <a:gd name="T9" fmla="*/ 1368574 h 3389313"/>
                <a:gd name="T10" fmla="*/ 1552274 w 2792413"/>
                <a:gd name="T11" fmla="*/ 1517392 h 3389313"/>
                <a:gd name="T12" fmla="*/ 1632262 w 2792413"/>
                <a:gd name="T13" fmla="*/ 1262910 h 3389313"/>
                <a:gd name="T14" fmla="*/ 1689714 w 2792413"/>
                <a:gd name="T15" fmla="*/ 1093784 h 3389313"/>
                <a:gd name="T16" fmla="*/ 1947454 w 2792413"/>
                <a:gd name="T17" fmla="*/ 1176285 h 3389313"/>
                <a:gd name="T18" fmla="*/ 2040457 w 2792413"/>
                <a:gd name="T19" fmla="*/ 1240064 h 3389313"/>
                <a:gd name="T20" fmla="*/ 2124889 w 2792413"/>
                <a:gd name="T21" fmla="*/ 1394276 h 3389313"/>
                <a:gd name="T22" fmla="*/ 2358823 w 2792413"/>
                <a:gd name="T23" fmla="*/ 1575460 h 3389313"/>
                <a:gd name="T24" fmla="*/ 2669254 w 2792413"/>
                <a:gd name="T25" fmla="*/ 1240381 h 3389313"/>
                <a:gd name="T26" fmla="*/ 2738767 w 2792413"/>
                <a:gd name="T27" fmla="*/ 1227371 h 3389313"/>
                <a:gd name="T28" fmla="*/ 2783840 w 2792413"/>
                <a:gd name="T29" fmla="*/ 1283853 h 3389313"/>
                <a:gd name="T30" fmla="*/ 2705122 w 2792413"/>
                <a:gd name="T31" fmla="*/ 1422200 h 3389313"/>
                <a:gd name="T32" fmla="*/ 2761621 w 2792413"/>
                <a:gd name="T33" fmla="*/ 1492008 h 3389313"/>
                <a:gd name="T34" fmla="*/ 2775270 w 2792413"/>
                <a:gd name="T35" fmla="*/ 1582441 h 3389313"/>
                <a:gd name="T36" fmla="*/ 2740355 w 2792413"/>
                <a:gd name="T37" fmla="*/ 1669383 h 3389313"/>
                <a:gd name="T38" fmla="*/ 2438811 w 2792413"/>
                <a:gd name="T39" fmla="*/ 2001606 h 3389313"/>
                <a:gd name="T40" fmla="*/ 2326447 w 2792413"/>
                <a:gd name="T41" fmla="*/ 2083155 h 3389313"/>
                <a:gd name="T42" fmla="*/ 2234397 w 2792413"/>
                <a:gd name="T43" fmla="*/ 2095530 h 3389313"/>
                <a:gd name="T44" fmla="*/ 2140759 w 2792413"/>
                <a:gd name="T45" fmla="*/ 2059674 h 3389313"/>
                <a:gd name="T46" fmla="*/ 2049979 w 2792413"/>
                <a:gd name="T47" fmla="*/ 1965116 h 3389313"/>
                <a:gd name="T48" fmla="*/ 1428165 w 2792413"/>
                <a:gd name="T49" fmla="*/ 2143126 h 3389313"/>
                <a:gd name="T50" fmla="*/ 1429434 w 2792413"/>
                <a:gd name="T51" fmla="*/ 1759182 h 3389313"/>
                <a:gd name="T52" fmla="*/ 1368174 w 2792413"/>
                <a:gd name="T53" fmla="*/ 1755057 h 3389313"/>
                <a:gd name="T54" fmla="*/ 1337384 w 2792413"/>
                <a:gd name="T55" fmla="*/ 1826769 h 3389313"/>
                <a:gd name="T56" fmla="*/ 852376 w 2792413"/>
                <a:gd name="T57" fmla="*/ 1682710 h 3389313"/>
                <a:gd name="T58" fmla="*/ 784766 w 2792413"/>
                <a:gd name="T59" fmla="*/ 2018424 h 3389313"/>
                <a:gd name="T60" fmla="*/ 485762 w 2792413"/>
                <a:gd name="T61" fmla="*/ 1784884 h 3389313"/>
                <a:gd name="T62" fmla="*/ 583526 w 2792413"/>
                <a:gd name="T63" fmla="*/ 1432036 h 3389313"/>
                <a:gd name="T64" fmla="*/ 667641 w 2792413"/>
                <a:gd name="T65" fmla="*/ 1278141 h 3389313"/>
                <a:gd name="T66" fmla="*/ 848249 w 2792413"/>
                <a:gd name="T67" fmla="*/ 1188343 h 3389313"/>
                <a:gd name="T68" fmla="*/ 1117099 w 2792413"/>
                <a:gd name="T69" fmla="*/ 1090294 h 3389313"/>
                <a:gd name="T70" fmla="*/ 1495426 w 2792413"/>
                <a:gd name="T71" fmla="*/ 10798 h 3389313"/>
                <a:gd name="T72" fmla="*/ 1596073 w 2792413"/>
                <a:gd name="T73" fmla="*/ 50816 h 3389313"/>
                <a:gd name="T74" fmla="*/ 1679258 w 2792413"/>
                <a:gd name="T75" fmla="*/ 116241 h 3389313"/>
                <a:gd name="T76" fmla="*/ 1743076 w 2792413"/>
                <a:gd name="T77" fmla="*/ 203263 h 3389313"/>
                <a:gd name="T78" fmla="*/ 1802448 w 2792413"/>
                <a:gd name="T79" fmla="*/ 402397 h 3389313"/>
                <a:gd name="T80" fmla="*/ 1849121 w 2792413"/>
                <a:gd name="T81" fmla="*/ 458612 h 3389313"/>
                <a:gd name="T82" fmla="*/ 1861186 w 2792413"/>
                <a:gd name="T83" fmla="*/ 526260 h 3389313"/>
                <a:gd name="T84" fmla="*/ 1823086 w 2792413"/>
                <a:gd name="T85" fmla="*/ 626621 h 3389313"/>
                <a:gd name="T86" fmla="*/ 1771651 w 2792413"/>
                <a:gd name="T87" fmla="*/ 681248 h 3389313"/>
                <a:gd name="T88" fmla="*/ 1688148 w 2792413"/>
                <a:gd name="T89" fmla="*/ 863867 h 3389313"/>
                <a:gd name="T90" fmla="*/ 1552576 w 2792413"/>
                <a:gd name="T91" fmla="*/ 992176 h 3389313"/>
                <a:gd name="T92" fmla="*/ 1464628 w 2792413"/>
                <a:gd name="T93" fmla="*/ 1024254 h 3389313"/>
                <a:gd name="T94" fmla="*/ 1364933 w 2792413"/>
                <a:gd name="T95" fmla="*/ 1028383 h 3389313"/>
                <a:gd name="T96" fmla="*/ 1273493 w 2792413"/>
                <a:gd name="T97" fmla="*/ 1003928 h 3389313"/>
                <a:gd name="T98" fmla="*/ 1136333 w 2792413"/>
                <a:gd name="T99" fmla="*/ 893721 h 3389313"/>
                <a:gd name="T100" fmla="*/ 1043305 w 2792413"/>
                <a:gd name="T101" fmla="*/ 719677 h 3389313"/>
                <a:gd name="T102" fmla="*/ 984250 w 2792413"/>
                <a:gd name="T103" fmla="*/ 642183 h 3389313"/>
                <a:gd name="T104" fmla="*/ 943610 w 2792413"/>
                <a:gd name="T105" fmla="*/ 580887 h 3389313"/>
                <a:gd name="T106" fmla="*/ 930275 w 2792413"/>
                <a:gd name="T107" fmla="*/ 508792 h 3389313"/>
                <a:gd name="T108" fmla="*/ 958215 w 2792413"/>
                <a:gd name="T109" fmla="*/ 440826 h 3389313"/>
                <a:gd name="T110" fmla="*/ 1010603 w 2792413"/>
                <a:gd name="T111" fmla="*/ 336019 h 3389313"/>
                <a:gd name="T112" fmla="*/ 1081405 w 2792413"/>
                <a:gd name="T113" fmla="*/ 168327 h 3389313"/>
                <a:gd name="T114" fmla="*/ 1152525 w 2792413"/>
                <a:gd name="T115" fmla="*/ 89245 h 3389313"/>
                <a:gd name="T116" fmla="*/ 1242060 w 2792413"/>
                <a:gd name="T117" fmla="*/ 32713 h 3389313"/>
                <a:gd name="T118" fmla="*/ 1348105 w 2792413"/>
                <a:gd name="T119" fmla="*/ 3494 h 3389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2413" h="3389313">
                  <a:moveTo>
                    <a:pt x="520700" y="2665413"/>
                  </a:moveTo>
                  <a:lnTo>
                    <a:pt x="2271713" y="2665413"/>
                  </a:lnTo>
                  <a:lnTo>
                    <a:pt x="2258063" y="3389313"/>
                  </a:lnTo>
                  <a:lnTo>
                    <a:pt x="534985" y="3389313"/>
                  </a:lnTo>
                  <a:lnTo>
                    <a:pt x="520700" y="2665413"/>
                  </a:lnTo>
                  <a:close/>
                  <a:moveTo>
                    <a:pt x="0" y="2312988"/>
                  </a:moveTo>
                  <a:lnTo>
                    <a:pt x="2792413" y="2312988"/>
                  </a:lnTo>
                  <a:lnTo>
                    <a:pt x="2504058" y="3016251"/>
                  </a:lnTo>
                  <a:lnTo>
                    <a:pt x="2343366" y="3016251"/>
                  </a:lnTo>
                  <a:lnTo>
                    <a:pt x="2351623" y="2575798"/>
                  </a:lnTo>
                  <a:lnTo>
                    <a:pt x="440790" y="2575798"/>
                  </a:lnTo>
                  <a:lnTo>
                    <a:pt x="449047" y="3016251"/>
                  </a:lnTo>
                  <a:lnTo>
                    <a:pt x="288355" y="3016251"/>
                  </a:lnTo>
                  <a:lnTo>
                    <a:pt x="0" y="2312988"/>
                  </a:lnTo>
                  <a:close/>
                  <a:moveTo>
                    <a:pt x="1131065" y="1087438"/>
                  </a:moveTo>
                  <a:lnTo>
                    <a:pt x="1131065" y="1087755"/>
                  </a:lnTo>
                  <a:lnTo>
                    <a:pt x="1131700" y="1087438"/>
                  </a:lnTo>
                  <a:lnTo>
                    <a:pt x="1133287" y="1104890"/>
                  </a:lnTo>
                  <a:lnTo>
                    <a:pt x="1135826" y="1125198"/>
                  </a:lnTo>
                  <a:lnTo>
                    <a:pt x="1138683" y="1148044"/>
                  </a:lnTo>
                  <a:lnTo>
                    <a:pt x="1142492" y="1173112"/>
                  </a:lnTo>
                  <a:lnTo>
                    <a:pt x="1147253" y="1201035"/>
                  </a:lnTo>
                  <a:lnTo>
                    <a:pt x="1153284" y="1231179"/>
                  </a:lnTo>
                  <a:lnTo>
                    <a:pt x="1160267" y="1262910"/>
                  </a:lnTo>
                  <a:lnTo>
                    <a:pt x="1168520" y="1297180"/>
                  </a:lnTo>
                  <a:lnTo>
                    <a:pt x="1178042" y="1333670"/>
                  </a:lnTo>
                  <a:lnTo>
                    <a:pt x="1183439" y="1352074"/>
                  </a:lnTo>
                  <a:lnTo>
                    <a:pt x="1188835" y="1371430"/>
                  </a:lnTo>
                  <a:lnTo>
                    <a:pt x="1195183" y="1391103"/>
                  </a:lnTo>
                  <a:lnTo>
                    <a:pt x="1201531" y="1411094"/>
                  </a:lnTo>
                  <a:lnTo>
                    <a:pt x="1208514" y="1431719"/>
                  </a:lnTo>
                  <a:lnTo>
                    <a:pt x="1215497" y="1452344"/>
                  </a:lnTo>
                  <a:lnTo>
                    <a:pt x="1223433" y="1473921"/>
                  </a:lnTo>
                  <a:lnTo>
                    <a:pt x="1231685" y="1495498"/>
                  </a:lnTo>
                  <a:lnTo>
                    <a:pt x="1240573" y="1517392"/>
                  </a:lnTo>
                  <a:lnTo>
                    <a:pt x="1249461" y="1539604"/>
                  </a:lnTo>
                  <a:lnTo>
                    <a:pt x="1258983" y="1562450"/>
                  </a:lnTo>
                  <a:lnTo>
                    <a:pt x="1269458" y="1585296"/>
                  </a:lnTo>
                  <a:lnTo>
                    <a:pt x="1279932" y="1608460"/>
                  </a:lnTo>
                  <a:lnTo>
                    <a:pt x="1291359" y="1632258"/>
                  </a:lnTo>
                  <a:lnTo>
                    <a:pt x="1294851" y="1601162"/>
                  </a:lnTo>
                  <a:lnTo>
                    <a:pt x="1298977" y="1571018"/>
                  </a:lnTo>
                  <a:lnTo>
                    <a:pt x="1306913" y="1512315"/>
                  </a:lnTo>
                  <a:lnTo>
                    <a:pt x="1315165" y="1458373"/>
                  </a:lnTo>
                  <a:lnTo>
                    <a:pt x="1323101" y="1409824"/>
                  </a:lnTo>
                  <a:lnTo>
                    <a:pt x="1330084" y="1368574"/>
                  </a:lnTo>
                  <a:lnTo>
                    <a:pt x="1336115" y="1335574"/>
                  </a:lnTo>
                  <a:lnTo>
                    <a:pt x="1342780" y="1300670"/>
                  </a:lnTo>
                  <a:lnTo>
                    <a:pt x="1298025" y="1196275"/>
                  </a:lnTo>
                  <a:lnTo>
                    <a:pt x="1370395" y="1127736"/>
                  </a:lnTo>
                  <a:lnTo>
                    <a:pt x="1421817" y="1127736"/>
                  </a:lnTo>
                  <a:lnTo>
                    <a:pt x="1494187" y="1196275"/>
                  </a:lnTo>
                  <a:lnTo>
                    <a:pt x="1449749" y="1300670"/>
                  </a:lnTo>
                  <a:lnTo>
                    <a:pt x="1456415" y="1335574"/>
                  </a:lnTo>
                  <a:lnTo>
                    <a:pt x="1462128" y="1368574"/>
                  </a:lnTo>
                  <a:lnTo>
                    <a:pt x="1469746" y="1409824"/>
                  </a:lnTo>
                  <a:lnTo>
                    <a:pt x="1477364" y="1458373"/>
                  </a:lnTo>
                  <a:lnTo>
                    <a:pt x="1485617" y="1512315"/>
                  </a:lnTo>
                  <a:lnTo>
                    <a:pt x="1493869" y="1571018"/>
                  </a:lnTo>
                  <a:lnTo>
                    <a:pt x="1497678" y="1601162"/>
                  </a:lnTo>
                  <a:lnTo>
                    <a:pt x="1501170" y="1632258"/>
                  </a:lnTo>
                  <a:lnTo>
                    <a:pt x="1512279" y="1608460"/>
                  </a:lnTo>
                  <a:lnTo>
                    <a:pt x="1523072" y="1585296"/>
                  </a:lnTo>
                  <a:lnTo>
                    <a:pt x="1533229" y="1562450"/>
                  </a:lnTo>
                  <a:lnTo>
                    <a:pt x="1542751" y="1539604"/>
                  </a:lnTo>
                  <a:lnTo>
                    <a:pt x="1552274" y="1517392"/>
                  </a:lnTo>
                  <a:lnTo>
                    <a:pt x="1560844" y="1495498"/>
                  </a:lnTo>
                  <a:lnTo>
                    <a:pt x="1568779" y="1473921"/>
                  </a:lnTo>
                  <a:lnTo>
                    <a:pt x="1576715" y="1452344"/>
                  </a:lnTo>
                  <a:lnTo>
                    <a:pt x="1584015" y="1431719"/>
                  </a:lnTo>
                  <a:lnTo>
                    <a:pt x="1590681" y="1411094"/>
                  </a:lnTo>
                  <a:lnTo>
                    <a:pt x="1597346" y="1391103"/>
                  </a:lnTo>
                  <a:lnTo>
                    <a:pt x="1603377" y="1371430"/>
                  </a:lnTo>
                  <a:lnTo>
                    <a:pt x="1609408" y="1352074"/>
                  </a:lnTo>
                  <a:lnTo>
                    <a:pt x="1614487" y="1333670"/>
                  </a:lnTo>
                  <a:lnTo>
                    <a:pt x="1624327" y="1297180"/>
                  </a:lnTo>
                  <a:lnTo>
                    <a:pt x="1632262" y="1262910"/>
                  </a:lnTo>
                  <a:lnTo>
                    <a:pt x="1639563" y="1231179"/>
                  </a:lnTo>
                  <a:lnTo>
                    <a:pt x="1644959" y="1201035"/>
                  </a:lnTo>
                  <a:lnTo>
                    <a:pt x="1649720" y="1173112"/>
                  </a:lnTo>
                  <a:lnTo>
                    <a:pt x="1653846" y="1148044"/>
                  </a:lnTo>
                  <a:lnTo>
                    <a:pt x="1657020" y="1125198"/>
                  </a:lnTo>
                  <a:lnTo>
                    <a:pt x="1659242" y="1104890"/>
                  </a:lnTo>
                  <a:lnTo>
                    <a:pt x="1660829" y="1087438"/>
                  </a:lnTo>
                  <a:lnTo>
                    <a:pt x="1661464" y="1087755"/>
                  </a:lnTo>
                  <a:lnTo>
                    <a:pt x="1661464" y="1087438"/>
                  </a:lnTo>
                  <a:lnTo>
                    <a:pt x="1675430" y="1090294"/>
                  </a:lnTo>
                  <a:lnTo>
                    <a:pt x="1689714" y="1093784"/>
                  </a:lnTo>
                  <a:lnTo>
                    <a:pt x="1703998" y="1097592"/>
                  </a:lnTo>
                  <a:lnTo>
                    <a:pt x="1718916" y="1101400"/>
                  </a:lnTo>
                  <a:lnTo>
                    <a:pt x="1749705" y="1110919"/>
                  </a:lnTo>
                  <a:lnTo>
                    <a:pt x="1782399" y="1120756"/>
                  </a:lnTo>
                  <a:lnTo>
                    <a:pt x="1812871" y="1129640"/>
                  </a:lnTo>
                  <a:lnTo>
                    <a:pt x="1841120" y="1138208"/>
                  </a:lnTo>
                  <a:lnTo>
                    <a:pt x="1866831" y="1146458"/>
                  </a:lnTo>
                  <a:lnTo>
                    <a:pt x="1890002" y="1154390"/>
                  </a:lnTo>
                  <a:lnTo>
                    <a:pt x="1911269" y="1162006"/>
                  </a:lnTo>
                  <a:lnTo>
                    <a:pt x="1930314" y="1168987"/>
                  </a:lnTo>
                  <a:lnTo>
                    <a:pt x="1947454" y="1176285"/>
                  </a:lnTo>
                  <a:lnTo>
                    <a:pt x="1962690" y="1183266"/>
                  </a:lnTo>
                  <a:lnTo>
                    <a:pt x="1976021" y="1189612"/>
                  </a:lnTo>
                  <a:lnTo>
                    <a:pt x="1987766" y="1195958"/>
                  </a:lnTo>
                  <a:lnTo>
                    <a:pt x="1998240" y="1201670"/>
                  </a:lnTo>
                  <a:lnTo>
                    <a:pt x="2006811" y="1207381"/>
                  </a:lnTo>
                  <a:lnTo>
                    <a:pt x="2014111" y="1212775"/>
                  </a:lnTo>
                  <a:lnTo>
                    <a:pt x="2020142" y="1218487"/>
                  </a:lnTo>
                  <a:lnTo>
                    <a:pt x="2025221" y="1223564"/>
                  </a:lnTo>
                  <a:lnTo>
                    <a:pt x="2029030" y="1228641"/>
                  </a:lnTo>
                  <a:lnTo>
                    <a:pt x="2035061" y="1234035"/>
                  </a:lnTo>
                  <a:lnTo>
                    <a:pt x="2040457" y="1240064"/>
                  </a:lnTo>
                  <a:lnTo>
                    <a:pt x="2046170" y="1246410"/>
                  </a:lnTo>
                  <a:lnTo>
                    <a:pt x="2051249" y="1252756"/>
                  </a:lnTo>
                  <a:lnTo>
                    <a:pt x="2056010" y="1259420"/>
                  </a:lnTo>
                  <a:lnTo>
                    <a:pt x="2060771" y="1266401"/>
                  </a:lnTo>
                  <a:lnTo>
                    <a:pt x="2065215" y="1273699"/>
                  </a:lnTo>
                  <a:lnTo>
                    <a:pt x="2068706" y="1281631"/>
                  </a:lnTo>
                  <a:lnTo>
                    <a:pt x="2069976" y="1283535"/>
                  </a:lnTo>
                  <a:lnTo>
                    <a:pt x="2072833" y="1289564"/>
                  </a:lnTo>
                  <a:lnTo>
                    <a:pt x="2083942" y="1312410"/>
                  </a:lnTo>
                  <a:lnTo>
                    <a:pt x="2101717" y="1348584"/>
                  </a:lnTo>
                  <a:lnTo>
                    <a:pt x="2124889" y="1394276"/>
                  </a:lnTo>
                  <a:lnTo>
                    <a:pt x="2151869" y="1446950"/>
                  </a:lnTo>
                  <a:lnTo>
                    <a:pt x="2182341" y="1504382"/>
                  </a:lnTo>
                  <a:lnTo>
                    <a:pt x="2197894" y="1534210"/>
                  </a:lnTo>
                  <a:lnTo>
                    <a:pt x="2214399" y="1563719"/>
                  </a:lnTo>
                  <a:lnTo>
                    <a:pt x="2230588" y="1593229"/>
                  </a:lnTo>
                  <a:lnTo>
                    <a:pt x="2247093" y="1622104"/>
                  </a:lnTo>
                  <a:lnTo>
                    <a:pt x="2260742" y="1645902"/>
                  </a:lnTo>
                  <a:lnTo>
                    <a:pt x="2274073" y="1668431"/>
                  </a:lnTo>
                  <a:lnTo>
                    <a:pt x="2305497" y="1634479"/>
                  </a:lnTo>
                  <a:lnTo>
                    <a:pt x="2332478" y="1604652"/>
                  </a:lnTo>
                  <a:lnTo>
                    <a:pt x="2358823" y="1575460"/>
                  </a:lnTo>
                  <a:lnTo>
                    <a:pt x="2406752" y="1520883"/>
                  </a:lnTo>
                  <a:lnTo>
                    <a:pt x="2443572" y="1478046"/>
                  </a:lnTo>
                  <a:lnTo>
                    <a:pt x="2465157" y="1453296"/>
                  </a:lnTo>
                  <a:lnTo>
                    <a:pt x="2468013" y="1449805"/>
                  </a:lnTo>
                  <a:lnTo>
                    <a:pt x="2471822" y="1445681"/>
                  </a:lnTo>
                  <a:lnTo>
                    <a:pt x="2475631" y="1441555"/>
                  </a:lnTo>
                  <a:lnTo>
                    <a:pt x="2483567" y="1434257"/>
                  </a:lnTo>
                  <a:lnTo>
                    <a:pt x="2491819" y="1427276"/>
                  </a:lnTo>
                  <a:lnTo>
                    <a:pt x="2500390" y="1420930"/>
                  </a:lnTo>
                  <a:lnTo>
                    <a:pt x="2664175" y="1245141"/>
                  </a:lnTo>
                  <a:lnTo>
                    <a:pt x="2669254" y="1240381"/>
                  </a:lnTo>
                  <a:lnTo>
                    <a:pt x="2674967" y="1235939"/>
                  </a:lnTo>
                  <a:lnTo>
                    <a:pt x="2680681" y="1232131"/>
                  </a:lnTo>
                  <a:lnTo>
                    <a:pt x="2686712" y="1229275"/>
                  </a:lnTo>
                  <a:lnTo>
                    <a:pt x="2693060" y="1227054"/>
                  </a:lnTo>
                  <a:lnTo>
                    <a:pt x="2699408" y="1225150"/>
                  </a:lnTo>
                  <a:lnTo>
                    <a:pt x="2706074" y="1224198"/>
                  </a:lnTo>
                  <a:lnTo>
                    <a:pt x="2712422" y="1223247"/>
                  </a:lnTo>
                  <a:lnTo>
                    <a:pt x="2719088" y="1223247"/>
                  </a:lnTo>
                  <a:lnTo>
                    <a:pt x="2725754" y="1224198"/>
                  </a:lnTo>
                  <a:lnTo>
                    <a:pt x="2732419" y="1225468"/>
                  </a:lnTo>
                  <a:lnTo>
                    <a:pt x="2738767" y="1227371"/>
                  </a:lnTo>
                  <a:lnTo>
                    <a:pt x="2745116" y="1229910"/>
                  </a:lnTo>
                  <a:lnTo>
                    <a:pt x="2751147" y="1233400"/>
                  </a:lnTo>
                  <a:lnTo>
                    <a:pt x="2757178" y="1237525"/>
                  </a:lnTo>
                  <a:lnTo>
                    <a:pt x="2762574" y="1241968"/>
                  </a:lnTo>
                  <a:lnTo>
                    <a:pt x="2767335" y="1247045"/>
                  </a:lnTo>
                  <a:lnTo>
                    <a:pt x="2771779" y="1252756"/>
                  </a:lnTo>
                  <a:lnTo>
                    <a:pt x="2775270" y="1258151"/>
                  </a:lnTo>
                  <a:lnTo>
                    <a:pt x="2778444" y="1264497"/>
                  </a:lnTo>
                  <a:lnTo>
                    <a:pt x="2780666" y="1270843"/>
                  </a:lnTo>
                  <a:lnTo>
                    <a:pt x="2782571" y="1277189"/>
                  </a:lnTo>
                  <a:lnTo>
                    <a:pt x="2783840" y="1283853"/>
                  </a:lnTo>
                  <a:lnTo>
                    <a:pt x="2784475" y="1290199"/>
                  </a:lnTo>
                  <a:lnTo>
                    <a:pt x="2784475" y="1296862"/>
                  </a:lnTo>
                  <a:lnTo>
                    <a:pt x="2783840" y="1303526"/>
                  </a:lnTo>
                  <a:lnTo>
                    <a:pt x="2782253" y="1310189"/>
                  </a:lnTo>
                  <a:lnTo>
                    <a:pt x="2780349" y="1316535"/>
                  </a:lnTo>
                  <a:lnTo>
                    <a:pt x="2777492" y="1322882"/>
                  </a:lnTo>
                  <a:lnTo>
                    <a:pt x="2774635" y="1328911"/>
                  </a:lnTo>
                  <a:lnTo>
                    <a:pt x="2770509" y="1334622"/>
                  </a:lnTo>
                  <a:lnTo>
                    <a:pt x="2766065" y="1340334"/>
                  </a:lnTo>
                  <a:lnTo>
                    <a:pt x="2694964" y="1416171"/>
                  </a:lnTo>
                  <a:lnTo>
                    <a:pt x="2705122" y="1422200"/>
                  </a:lnTo>
                  <a:lnTo>
                    <a:pt x="2709883" y="1426007"/>
                  </a:lnTo>
                  <a:lnTo>
                    <a:pt x="2714644" y="1429815"/>
                  </a:lnTo>
                  <a:lnTo>
                    <a:pt x="2721310" y="1435844"/>
                  </a:lnTo>
                  <a:lnTo>
                    <a:pt x="2727658" y="1441873"/>
                  </a:lnTo>
                  <a:lnTo>
                    <a:pt x="2733689" y="1448854"/>
                  </a:lnTo>
                  <a:lnTo>
                    <a:pt x="2739085" y="1455517"/>
                  </a:lnTo>
                  <a:lnTo>
                    <a:pt x="2744481" y="1462498"/>
                  </a:lnTo>
                  <a:lnTo>
                    <a:pt x="2749242" y="1469478"/>
                  </a:lnTo>
                  <a:lnTo>
                    <a:pt x="2753686" y="1476777"/>
                  </a:lnTo>
                  <a:lnTo>
                    <a:pt x="2757812" y="1484392"/>
                  </a:lnTo>
                  <a:lnTo>
                    <a:pt x="2761621" y="1492008"/>
                  </a:lnTo>
                  <a:lnTo>
                    <a:pt x="2764478" y="1499940"/>
                  </a:lnTo>
                  <a:lnTo>
                    <a:pt x="2767335" y="1507873"/>
                  </a:lnTo>
                  <a:lnTo>
                    <a:pt x="2770191" y="1515806"/>
                  </a:lnTo>
                  <a:lnTo>
                    <a:pt x="2771779" y="1524056"/>
                  </a:lnTo>
                  <a:lnTo>
                    <a:pt x="2773683" y="1532306"/>
                  </a:lnTo>
                  <a:lnTo>
                    <a:pt x="2774953" y="1540556"/>
                  </a:lnTo>
                  <a:lnTo>
                    <a:pt x="2775905" y="1548806"/>
                  </a:lnTo>
                  <a:lnTo>
                    <a:pt x="2776222" y="1557373"/>
                  </a:lnTo>
                  <a:lnTo>
                    <a:pt x="2776222" y="1565623"/>
                  </a:lnTo>
                  <a:lnTo>
                    <a:pt x="2775905" y="1574191"/>
                  </a:lnTo>
                  <a:lnTo>
                    <a:pt x="2775270" y="1582441"/>
                  </a:lnTo>
                  <a:lnTo>
                    <a:pt x="2774000" y="1591008"/>
                  </a:lnTo>
                  <a:lnTo>
                    <a:pt x="2772731" y="1598941"/>
                  </a:lnTo>
                  <a:lnTo>
                    <a:pt x="2770826" y="1607508"/>
                  </a:lnTo>
                  <a:lnTo>
                    <a:pt x="2768604" y="1615758"/>
                  </a:lnTo>
                  <a:lnTo>
                    <a:pt x="2765430" y="1623691"/>
                  </a:lnTo>
                  <a:lnTo>
                    <a:pt x="2762574" y="1631624"/>
                  </a:lnTo>
                  <a:lnTo>
                    <a:pt x="2758765" y="1639556"/>
                  </a:lnTo>
                  <a:lnTo>
                    <a:pt x="2754956" y="1647489"/>
                  </a:lnTo>
                  <a:lnTo>
                    <a:pt x="2750194" y="1654787"/>
                  </a:lnTo>
                  <a:lnTo>
                    <a:pt x="2745433" y="1662085"/>
                  </a:lnTo>
                  <a:lnTo>
                    <a:pt x="2740355" y="1669383"/>
                  </a:lnTo>
                  <a:lnTo>
                    <a:pt x="2734641" y="1676364"/>
                  </a:lnTo>
                  <a:lnTo>
                    <a:pt x="2716549" y="1697941"/>
                  </a:lnTo>
                  <a:lnTo>
                    <a:pt x="2670206" y="1751249"/>
                  </a:lnTo>
                  <a:lnTo>
                    <a:pt x="2639417" y="1786470"/>
                  </a:lnTo>
                  <a:lnTo>
                    <a:pt x="2605136" y="1824865"/>
                  </a:lnTo>
                  <a:lnTo>
                    <a:pt x="2569586" y="1864529"/>
                  </a:lnTo>
                  <a:lnTo>
                    <a:pt x="2532766" y="1904827"/>
                  </a:lnTo>
                  <a:lnTo>
                    <a:pt x="2508325" y="1930529"/>
                  </a:lnTo>
                  <a:lnTo>
                    <a:pt x="2484519" y="1955914"/>
                  </a:lnTo>
                  <a:lnTo>
                    <a:pt x="2461030" y="1979712"/>
                  </a:lnTo>
                  <a:lnTo>
                    <a:pt x="2438811" y="2001606"/>
                  </a:lnTo>
                  <a:lnTo>
                    <a:pt x="2426115" y="2013347"/>
                  </a:lnTo>
                  <a:lnTo>
                    <a:pt x="2413418" y="2025087"/>
                  </a:lnTo>
                  <a:lnTo>
                    <a:pt x="2400722" y="2035876"/>
                  </a:lnTo>
                  <a:lnTo>
                    <a:pt x="2387708" y="2046664"/>
                  </a:lnTo>
                  <a:lnTo>
                    <a:pt x="2380090" y="2052376"/>
                  </a:lnTo>
                  <a:lnTo>
                    <a:pt x="2371837" y="2058405"/>
                  </a:lnTo>
                  <a:lnTo>
                    <a:pt x="2362314" y="2064751"/>
                  </a:lnTo>
                  <a:lnTo>
                    <a:pt x="2351205" y="2071414"/>
                  </a:lnTo>
                  <a:lnTo>
                    <a:pt x="2343904" y="2075222"/>
                  </a:lnTo>
                  <a:lnTo>
                    <a:pt x="2335969" y="2079347"/>
                  </a:lnTo>
                  <a:lnTo>
                    <a:pt x="2326447" y="2083155"/>
                  </a:lnTo>
                  <a:lnTo>
                    <a:pt x="2315337" y="2087280"/>
                  </a:lnTo>
                  <a:lnTo>
                    <a:pt x="2307719" y="2089501"/>
                  </a:lnTo>
                  <a:lnTo>
                    <a:pt x="2300101" y="2091405"/>
                  </a:lnTo>
                  <a:lnTo>
                    <a:pt x="2292801" y="2093309"/>
                  </a:lnTo>
                  <a:lnTo>
                    <a:pt x="2284865" y="2094578"/>
                  </a:lnTo>
                  <a:lnTo>
                    <a:pt x="2277565" y="2095530"/>
                  </a:lnTo>
                  <a:lnTo>
                    <a:pt x="2270582" y="2096164"/>
                  </a:lnTo>
                  <a:lnTo>
                    <a:pt x="2262964" y="2096799"/>
                  </a:lnTo>
                  <a:lnTo>
                    <a:pt x="2255981" y="2097116"/>
                  </a:lnTo>
                  <a:lnTo>
                    <a:pt x="2244871" y="2096799"/>
                  </a:lnTo>
                  <a:lnTo>
                    <a:pt x="2234397" y="2095530"/>
                  </a:lnTo>
                  <a:lnTo>
                    <a:pt x="2224557" y="2093943"/>
                  </a:lnTo>
                  <a:lnTo>
                    <a:pt x="2215034" y="2092357"/>
                  </a:lnTo>
                  <a:lnTo>
                    <a:pt x="2206147" y="2090453"/>
                  </a:lnTo>
                  <a:lnTo>
                    <a:pt x="2197894" y="2087597"/>
                  </a:lnTo>
                  <a:lnTo>
                    <a:pt x="2190593" y="2085058"/>
                  </a:lnTo>
                  <a:lnTo>
                    <a:pt x="2183610" y="2082520"/>
                  </a:lnTo>
                  <a:lnTo>
                    <a:pt x="2176945" y="2079982"/>
                  </a:lnTo>
                  <a:lnTo>
                    <a:pt x="2170596" y="2077126"/>
                  </a:lnTo>
                  <a:lnTo>
                    <a:pt x="2159487" y="2071097"/>
                  </a:lnTo>
                  <a:lnTo>
                    <a:pt x="2149647" y="2065385"/>
                  </a:lnTo>
                  <a:lnTo>
                    <a:pt x="2140759" y="2059674"/>
                  </a:lnTo>
                  <a:lnTo>
                    <a:pt x="2133141" y="2053962"/>
                  </a:lnTo>
                  <a:lnTo>
                    <a:pt x="2125841" y="2048251"/>
                  </a:lnTo>
                  <a:lnTo>
                    <a:pt x="2119175" y="2043174"/>
                  </a:lnTo>
                  <a:lnTo>
                    <a:pt x="2113462" y="2037779"/>
                  </a:lnTo>
                  <a:lnTo>
                    <a:pt x="2102670" y="2027308"/>
                  </a:lnTo>
                  <a:lnTo>
                    <a:pt x="2092512" y="2017154"/>
                  </a:lnTo>
                  <a:lnTo>
                    <a:pt x="2083307" y="2006683"/>
                  </a:lnTo>
                  <a:lnTo>
                    <a:pt x="2074737" y="1996847"/>
                  </a:lnTo>
                  <a:lnTo>
                    <a:pt x="2066167" y="1986375"/>
                  </a:lnTo>
                  <a:lnTo>
                    <a:pt x="2057914" y="1975904"/>
                  </a:lnTo>
                  <a:lnTo>
                    <a:pt x="2049979" y="1965116"/>
                  </a:lnTo>
                  <a:lnTo>
                    <a:pt x="2042044" y="1954010"/>
                  </a:lnTo>
                  <a:lnTo>
                    <a:pt x="2026490" y="1931798"/>
                  </a:lnTo>
                  <a:lnTo>
                    <a:pt x="2013476" y="1912125"/>
                  </a:lnTo>
                  <a:lnTo>
                    <a:pt x="2000462" y="1891817"/>
                  </a:lnTo>
                  <a:lnTo>
                    <a:pt x="1987131" y="1870557"/>
                  </a:lnTo>
                  <a:lnTo>
                    <a:pt x="1974117" y="1848663"/>
                  </a:lnTo>
                  <a:lnTo>
                    <a:pt x="1961103" y="1826769"/>
                  </a:lnTo>
                  <a:lnTo>
                    <a:pt x="1948089" y="1803922"/>
                  </a:lnTo>
                  <a:lnTo>
                    <a:pt x="1922061" y="1758547"/>
                  </a:lnTo>
                  <a:lnTo>
                    <a:pt x="1922061" y="2143126"/>
                  </a:lnTo>
                  <a:lnTo>
                    <a:pt x="1428165" y="2143126"/>
                  </a:lnTo>
                  <a:lnTo>
                    <a:pt x="1455462" y="1826769"/>
                  </a:lnTo>
                  <a:lnTo>
                    <a:pt x="1455145" y="1818519"/>
                  </a:lnTo>
                  <a:lnTo>
                    <a:pt x="1454510" y="1810269"/>
                  </a:lnTo>
                  <a:lnTo>
                    <a:pt x="1452923" y="1802653"/>
                  </a:lnTo>
                  <a:lnTo>
                    <a:pt x="1450701" y="1795038"/>
                  </a:lnTo>
                  <a:lnTo>
                    <a:pt x="1448479" y="1788057"/>
                  </a:lnTo>
                  <a:lnTo>
                    <a:pt x="1445623" y="1781076"/>
                  </a:lnTo>
                  <a:lnTo>
                    <a:pt x="1441814" y="1774730"/>
                  </a:lnTo>
                  <a:lnTo>
                    <a:pt x="1438005" y="1769018"/>
                  </a:lnTo>
                  <a:lnTo>
                    <a:pt x="1433878" y="1763941"/>
                  </a:lnTo>
                  <a:lnTo>
                    <a:pt x="1429434" y="1759182"/>
                  </a:lnTo>
                  <a:lnTo>
                    <a:pt x="1424673" y="1755057"/>
                  </a:lnTo>
                  <a:lnTo>
                    <a:pt x="1419595" y="1751566"/>
                  </a:lnTo>
                  <a:lnTo>
                    <a:pt x="1413881" y="1748711"/>
                  </a:lnTo>
                  <a:lnTo>
                    <a:pt x="1408485" y="1746807"/>
                  </a:lnTo>
                  <a:lnTo>
                    <a:pt x="1402454" y="1745538"/>
                  </a:lnTo>
                  <a:lnTo>
                    <a:pt x="1396423" y="1744903"/>
                  </a:lnTo>
                  <a:lnTo>
                    <a:pt x="1390710" y="1745538"/>
                  </a:lnTo>
                  <a:lnTo>
                    <a:pt x="1384679" y="1746807"/>
                  </a:lnTo>
                  <a:lnTo>
                    <a:pt x="1378966" y="1748711"/>
                  </a:lnTo>
                  <a:lnTo>
                    <a:pt x="1373570" y="1751566"/>
                  </a:lnTo>
                  <a:lnTo>
                    <a:pt x="1368174" y="1755057"/>
                  </a:lnTo>
                  <a:lnTo>
                    <a:pt x="1363412" y="1759182"/>
                  </a:lnTo>
                  <a:lnTo>
                    <a:pt x="1358969" y="1763941"/>
                  </a:lnTo>
                  <a:lnTo>
                    <a:pt x="1354842" y="1769018"/>
                  </a:lnTo>
                  <a:lnTo>
                    <a:pt x="1351351" y="1774730"/>
                  </a:lnTo>
                  <a:lnTo>
                    <a:pt x="1347542" y="1781076"/>
                  </a:lnTo>
                  <a:lnTo>
                    <a:pt x="1344367" y="1788057"/>
                  </a:lnTo>
                  <a:lnTo>
                    <a:pt x="1342146" y="1795038"/>
                  </a:lnTo>
                  <a:lnTo>
                    <a:pt x="1339924" y="1802653"/>
                  </a:lnTo>
                  <a:lnTo>
                    <a:pt x="1338971" y="1810269"/>
                  </a:lnTo>
                  <a:lnTo>
                    <a:pt x="1337702" y="1818519"/>
                  </a:lnTo>
                  <a:lnTo>
                    <a:pt x="1337384" y="1826769"/>
                  </a:lnTo>
                  <a:lnTo>
                    <a:pt x="1364999" y="2143126"/>
                  </a:lnTo>
                  <a:lnTo>
                    <a:pt x="870151" y="2143126"/>
                  </a:lnTo>
                  <a:lnTo>
                    <a:pt x="870151" y="1651297"/>
                  </a:lnTo>
                  <a:lnTo>
                    <a:pt x="869833" y="1651297"/>
                  </a:lnTo>
                  <a:lnTo>
                    <a:pt x="868881" y="1652249"/>
                  </a:lnTo>
                  <a:lnTo>
                    <a:pt x="867294" y="1653201"/>
                  </a:lnTo>
                  <a:lnTo>
                    <a:pt x="864755" y="1656691"/>
                  </a:lnTo>
                  <a:lnTo>
                    <a:pt x="861581" y="1661133"/>
                  </a:lnTo>
                  <a:lnTo>
                    <a:pt x="858724" y="1667162"/>
                  </a:lnTo>
                  <a:lnTo>
                    <a:pt x="855867" y="1674143"/>
                  </a:lnTo>
                  <a:lnTo>
                    <a:pt x="852376" y="1682710"/>
                  </a:lnTo>
                  <a:lnTo>
                    <a:pt x="848884" y="1691912"/>
                  </a:lnTo>
                  <a:lnTo>
                    <a:pt x="845710" y="1702701"/>
                  </a:lnTo>
                  <a:lnTo>
                    <a:pt x="839044" y="1726816"/>
                  </a:lnTo>
                  <a:lnTo>
                    <a:pt x="832061" y="1755057"/>
                  </a:lnTo>
                  <a:lnTo>
                    <a:pt x="824443" y="1786153"/>
                  </a:lnTo>
                  <a:lnTo>
                    <a:pt x="817460" y="1820423"/>
                  </a:lnTo>
                  <a:lnTo>
                    <a:pt x="810477" y="1856913"/>
                  </a:lnTo>
                  <a:lnTo>
                    <a:pt x="803811" y="1895308"/>
                  </a:lnTo>
                  <a:lnTo>
                    <a:pt x="797145" y="1935606"/>
                  </a:lnTo>
                  <a:lnTo>
                    <a:pt x="790797" y="1976221"/>
                  </a:lnTo>
                  <a:lnTo>
                    <a:pt x="784766" y="2018424"/>
                  </a:lnTo>
                  <a:lnTo>
                    <a:pt x="779688" y="2060308"/>
                  </a:lnTo>
                  <a:lnTo>
                    <a:pt x="774609" y="2101876"/>
                  </a:lnTo>
                  <a:lnTo>
                    <a:pt x="771118" y="2143126"/>
                  </a:lnTo>
                  <a:lnTo>
                    <a:pt x="438150" y="2143126"/>
                  </a:lnTo>
                  <a:lnTo>
                    <a:pt x="443864" y="2084741"/>
                  </a:lnTo>
                  <a:lnTo>
                    <a:pt x="449894" y="2028577"/>
                  </a:lnTo>
                  <a:lnTo>
                    <a:pt x="455925" y="1975269"/>
                  </a:lnTo>
                  <a:lnTo>
                    <a:pt x="463226" y="1923865"/>
                  </a:lnTo>
                  <a:lnTo>
                    <a:pt x="470209" y="1875317"/>
                  </a:lnTo>
                  <a:lnTo>
                    <a:pt x="478144" y="1828990"/>
                  </a:lnTo>
                  <a:lnTo>
                    <a:pt x="485762" y="1784884"/>
                  </a:lnTo>
                  <a:lnTo>
                    <a:pt x="494015" y="1742682"/>
                  </a:lnTo>
                  <a:lnTo>
                    <a:pt x="502585" y="1702701"/>
                  </a:lnTo>
                  <a:lnTo>
                    <a:pt x="511155" y="1665258"/>
                  </a:lnTo>
                  <a:lnTo>
                    <a:pt x="520043" y="1629085"/>
                  </a:lnTo>
                  <a:lnTo>
                    <a:pt x="528931" y="1595450"/>
                  </a:lnTo>
                  <a:lnTo>
                    <a:pt x="537818" y="1563719"/>
                  </a:lnTo>
                  <a:lnTo>
                    <a:pt x="547023" y="1533892"/>
                  </a:lnTo>
                  <a:lnTo>
                    <a:pt x="556228" y="1505969"/>
                  </a:lnTo>
                  <a:lnTo>
                    <a:pt x="565116" y="1479632"/>
                  </a:lnTo>
                  <a:lnTo>
                    <a:pt x="574638" y="1454882"/>
                  </a:lnTo>
                  <a:lnTo>
                    <a:pt x="583526" y="1432036"/>
                  </a:lnTo>
                  <a:lnTo>
                    <a:pt x="592413" y="1410777"/>
                  </a:lnTo>
                  <a:lnTo>
                    <a:pt x="601301" y="1391420"/>
                  </a:lnTo>
                  <a:lnTo>
                    <a:pt x="609871" y="1373334"/>
                  </a:lnTo>
                  <a:lnTo>
                    <a:pt x="618124" y="1356516"/>
                  </a:lnTo>
                  <a:lnTo>
                    <a:pt x="626059" y="1341920"/>
                  </a:lnTo>
                  <a:lnTo>
                    <a:pt x="633995" y="1327959"/>
                  </a:lnTo>
                  <a:lnTo>
                    <a:pt x="641930" y="1315266"/>
                  </a:lnTo>
                  <a:lnTo>
                    <a:pt x="648913" y="1304160"/>
                  </a:lnTo>
                  <a:lnTo>
                    <a:pt x="655579" y="1294324"/>
                  </a:lnTo>
                  <a:lnTo>
                    <a:pt x="661927" y="1285756"/>
                  </a:lnTo>
                  <a:lnTo>
                    <a:pt x="667641" y="1278141"/>
                  </a:lnTo>
                  <a:lnTo>
                    <a:pt x="673037" y="1271478"/>
                  </a:lnTo>
                  <a:lnTo>
                    <a:pt x="677798" y="1266083"/>
                  </a:lnTo>
                  <a:lnTo>
                    <a:pt x="681924" y="1261641"/>
                  </a:lnTo>
                  <a:lnTo>
                    <a:pt x="699065" y="1252756"/>
                  </a:lnTo>
                  <a:lnTo>
                    <a:pt x="717475" y="1243237"/>
                  </a:lnTo>
                  <a:lnTo>
                    <a:pt x="737154" y="1234035"/>
                  </a:lnTo>
                  <a:lnTo>
                    <a:pt x="758104" y="1224833"/>
                  </a:lnTo>
                  <a:lnTo>
                    <a:pt x="779688" y="1215948"/>
                  </a:lnTo>
                  <a:lnTo>
                    <a:pt x="801907" y="1206746"/>
                  </a:lnTo>
                  <a:lnTo>
                    <a:pt x="824761" y="1197227"/>
                  </a:lnTo>
                  <a:lnTo>
                    <a:pt x="848249" y="1188343"/>
                  </a:lnTo>
                  <a:lnTo>
                    <a:pt x="895544" y="1170891"/>
                  </a:lnTo>
                  <a:lnTo>
                    <a:pt x="942204" y="1154390"/>
                  </a:lnTo>
                  <a:lnTo>
                    <a:pt x="987594" y="1138525"/>
                  </a:lnTo>
                  <a:lnTo>
                    <a:pt x="1030445" y="1124564"/>
                  </a:lnTo>
                  <a:lnTo>
                    <a:pt x="1041554" y="1118217"/>
                  </a:lnTo>
                  <a:lnTo>
                    <a:pt x="1053299" y="1112188"/>
                  </a:lnTo>
                  <a:lnTo>
                    <a:pt x="1065678" y="1107111"/>
                  </a:lnTo>
                  <a:lnTo>
                    <a:pt x="1077740" y="1102352"/>
                  </a:lnTo>
                  <a:lnTo>
                    <a:pt x="1090754" y="1097909"/>
                  </a:lnTo>
                  <a:lnTo>
                    <a:pt x="1103768" y="1094102"/>
                  </a:lnTo>
                  <a:lnTo>
                    <a:pt x="1117099" y="1090294"/>
                  </a:lnTo>
                  <a:lnTo>
                    <a:pt x="1131065" y="1087438"/>
                  </a:lnTo>
                  <a:close/>
                  <a:moveTo>
                    <a:pt x="1401445" y="0"/>
                  </a:moveTo>
                  <a:lnTo>
                    <a:pt x="1412240" y="318"/>
                  </a:lnTo>
                  <a:lnTo>
                    <a:pt x="1423353" y="635"/>
                  </a:lnTo>
                  <a:lnTo>
                    <a:pt x="1433513" y="1588"/>
                  </a:lnTo>
                  <a:lnTo>
                    <a:pt x="1444308" y="2223"/>
                  </a:lnTo>
                  <a:lnTo>
                    <a:pt x="1454786" y="3494"/>
                  </a:lnTo>
                  <a:lnTo>
                    <a:pt x="1465263" y="4764"/>
                  </a:lnTo>
                  <a:lnTo>
                    <a:pt x="1475423" y="6670"/>
                  </a:lnTo>
                  <a:lnTo>
                    <a:pt x="1485266" y="8575"/>
                  </a:lnTo>
                  <a:lnTo>
                    <a:pt x="1495426" y="10798"/>
                  </a:lnTo>
                  <a:lnTo>
                    <a:pt x="1505268" y="13339"/>
                  </a:lnTo>
                  <a:lnTo>
                    <a:pt x="1515111" y="15880"/>
                  </a:lnTo>
                  <a:lnTo>
                    <a:pt x="1524636" y="19056"/>
                  </a:lnTo>
                  <a:lnTo>
                    <a:pt x="1533843" y="22232"/>
                  </a:lnTo>
                  <a:lnTo>
                    <a:pt x="1543368" y="25726"/>
                  </a:lnTo>
                  <a:lnTo>
                    <a:pt x="1552576" y="29219"/>
                  </a:lnTo>
                  <a:lnTo>
                    <a:pt x="1561466" y="33030"/>
                  </a:lnTo>
                  <a:lnTo>
                    <a:pt x="1570356" y="37159"/>
                  </a:lnTo>
                  <a:lnTo>
                    <a:pt x="1578928" y="41605"/>
                  </a:lnTo>
                  <a:lnTo>
                    <a:pt x="1587818" y="46052"/>
                  </a:lnTo>
                  <a:lnTo>
                    <a:pt x="1596073" y="50816"/>
                  </a:lnTo>
                  <a:lnTo>
                    <a:pt x="1604646" y="55897"/>
                  </a:lnTo>
                  <a:lnTo>
                    <a:pt x="1612583" y="60979"/>
                  </a:lnTo>
                  <a:lnTo>
                    <a:pt x="1620521" y="66378"/>
                  </a:lnTo>
                  <a:lnTo>
                    <a:pt x="1628776" y="72095"/>
                  </a:lnTo>
                  <a:lnTo>
                    <a:pt x="1636078" y="77812"/>
                  </a:lnTo>
                  <a:lnTo>
                    <a:pt x="1644016" y="83528"/>
                  </a:lnTo>
                  <a:lnTo>
                    <a:pt x="1651318" y="89880"/>
                  </a:lnTo>
                  <a:lnTo>
                    <a:pt x="1658303" y="96232"/>
                  </a:lnTo>
                  <a:lnTo>
                    <a:pt x="1665606" y="102902"/>
                  </a:lnTo>
                  <a:lnTo>
                    <a:pt x="1672591" y="109571"/>
                  </a:lnTo>
                  <a:lnTo>
                    <a:pt x="1679258" y="116241"/>
                  </a:lnTo>
                  <a:lnTo>
                    <a:pt x="1685926" y="123546"/>
                  </a:lnTo>
                  <a:lnTo>
                    <a:pt x="1692593" y="130851"/>
                  </a:lnTo>
                  <a:lnTo>
                    <a:pt x="1698943" y="138155"/>
                  </a:lnTo>
                  <a:lnTo>
                    <a:pt x="1704976" y="145778"/>
                  </a:lnTo>
                  <a:lnTo>
                    <a:pt x="1710691" y="153400"/>
                  </a:lnTo>
                  <a:lnTo>
                    <a:pt x="1716723" y="161658"/>
                  </a:lnTo>
                  <a:lnTo>
                    <a:pt x="1722438" y="169597"/>
                  </a:lnTo>
                  <a:lnTo>
                    <a:pt x="1727836" y="177537"/>
                  </a:lnTo>
                  <a:lnTo>
                    <a:pt x="1733233" y="186113"/>
                  </a:lnTo>
                  <a:lnTo>
                    <a:pt x="1738313" y="194688"/>
                  </a:lnTo>
                  <a:lnTo>
                    <a:pt x="1743076" y="203263"/>
                  </a:lnTo>
                  <a:lnTo>
                    <a:pt x="1747838" y="212156"/>
                  </a:lnTo>
                  <a:lnTo>
                    <a:pt x="1752283" y="221048"/>
                  </a:lnTo>
                  <a:lnTo>
                    <a:pt x="1760856" y="239469"/>
                  </a:lnTo>
                  <a:lnTo>
                    <a:pt x="1768793" y="258207"/>
                  </a:lnTo>
                  <a:lnTo>
                    <a:pt x="1776096" y="277581"/>
                  </a:lnTo>
                  <a:lnTo>
                    <a:pt x="1782446" y="297272"/>
                  </a:lnTo>
                  <a:lnTo>
                    <a:pt x="1788161" y="317916"/>
                  </a:lnTo>
                  <a:lnTo>
                    <a:pt x="1792923" y="338560"/>
                  </a:lnTo>
                  <a:lnTo>
                    <a:pt x="1797051" y="359521"/>
                  </a:lnTo>
                  <a:lnTo>
                    <a:pt x="1799908" y="380800"/>
                  </a:lnTo>
                  <a:lnTo>
                    <a:pt x="1802448" y="402397"/>
                  </a:lnTo>
                  <a:lnTo>
                    <a:pt x="1804036" y="424946"/>
                  </a:lnTo>
                  <a:lnTo>
                    <a:pt x="1809751" y="426534"/>
                  </a:lnTo>
                  <a:lnTo>
                    <a:pt x="1815148" y="428758"/>
                  </a:lnTo>
                  <a:lnTo>
                    <a:pt x="1819911" y="431616"/>
                  </a:lnTo>
                  <a:lnTo>
                    <a:pt x="1825308" y="434474"/>
                  </a:lnTo>
                  <a:lnTo>
                    <a:pt x="1829753" y="437968"/>
                  </a:lnTo>
                  <a:lnTo>
                    <a:pt x="1834198" y="441144"/>
                  </a:lnTo>
                  <a:lnTo>
                    <a:pt x="1838326" y="445273"/>
                  </a:lnTo>
                  <a:lnTo>
                    <a:pt x="1842453" y="449401"/>
                  </a:lnTo>
                  <a:lnTo>
                    <a:pt x="1845628" y="453848"/>
                  </a:lnTo>
                  <a:lnTo>
                    <a:pt x="1849121" y="458612"/>
                  </a:lnTo>
                  <a:lnTo>
                    <a:pt x="1851978" y="463693"/>
                  </a:lnTo>
                  <a:lnTo>
                    <a:pt x="1854201" y="469728"/>
                  </a:lnTo>
                  <a:lnTo>
                    <a:pt x="1856423" y="475762"/>
                  </a:lnTo>
                  <a:lnTo>
                    <a:pt x="1858328" y="482114"/>
                  </a:lnTo>
                  <a:lnTo>
                    <a:pt x="1859916" y="488784"/>
                  </a:lnTo>
                  <a:lnTo>
                    <a:pt x="1860868" y="496088"/>
                  </a:lnTo>
                  <a:lnTo>
                    <a:pt x="1861503" y="502123"/>
                  </a:lnTo>
                  <a:lnTo>
                    <a:pt x="1862138" y="507839"/>
                  </a:lnTo>
                  <a:lnTo>
                    <a:pt x="1862138" y="513874"/>
                  </a:lnTo>
                  <a:lnTo>
                    <a:pt x="1861503" y="519908"/>
                  </a:lnTo>
                  <a:lnTo>
                    <a:pt x="1861186" y="526260"/>
                  </a:lnTo>
                  <a:lnTo>
                    <a:pt x="1860868" y="532294"/>
                  </a:lnTo>
                  <a:lnTo>
                    <a:pt x="1858963" y="544998"/>
                  </a:lnTo>
                  <a:lnTo>
                    <a:pt x="1856106" y="557385"/>
                  </a:lnTo>
                  <a:lnTo>
                    <a:pt x="1852296" y="569771"/>
                  </a:lnTo>
                  <a:lnTo>
                    <a:pt x="1847851" y="582157"/>
                  </a:lnTo>
                  <a:lnTo>
                    <a:pt x="1842771" y="593908"/>
                  </a:lnTo>
                  <a:lnTo>
                    <a:pt x="1836738" y="605342"/>
                  </a:lnTo>
                  <a:lnTo>
                    <a:pt x="1833881" y="611059"/>
                  </a:lnTo>
                  <a:lnTo>
                    <a:pt x="1830071" y="616140"/>
                  </a:lnTo>
                  <a:lnTo>
                    <a:pt x="1826578" y="621540"/>
                  </a:lnTo>
                  <a:lnTo>
                    <a:pt x="1823086" y="626621"/>
                  </a:lnTo>
                  <a:lnTo>
                    <a:pt x="1818958" y="631385"/>
                  </a:lnTo>
                  <a:lnTo>
                    <a:pt x="1814831" y="635831"/>
                  </a:lnTo>
                  <a:lnTo>
                    <a:pt x="1810703" y="640278"/>
                  </a:lnTo>
                  <a:lnTo>
                    <a:pt x="1806258" y="644407"/>
                  </a:lnTo>
                  <a:lnTo>
                    <a:pt x="1801813" y="648218"/>
                  </a:lnTo>
                  <a:lnTo>
                    <a:pt x="1797051" y="652029"/>
                  </a:lnTo>
                  <a:lnTo>
                    <a:pt x="1792288" y="655205"/>
                  </a:lnTo>
                  <a:lnTo>
                    <a:pt x="1787208" y="658063"/>
                  </a:lnTo>
                  <a:lnTo>
                    <a:pt x="1782128" y="660922"/>
                  </a:lnTo>
                  <a:lnTo>
                    <a:pt x="1777048" y="663145"/>
                  </a:lnTo>
                  <a:lnTo>
                    <a:pt x="1771651" y="681248"/>
                  </a:lnTo>
                  <a:lnTo>
                    <a:pt x="1766571" y="699033"/>
                  </a:lnTo>
                  <a:lnTo>
                    <a:pt x="1760538" y="716501"/>
                  </a:lnTo>
                  <a:lnTo>
                    <a:pt x="1754188" y="733969"/>
                  </a:lnTo>
                  <a:lnTo>
                    <a:pt x="1747521" y="751437"/>
                  </a:lnTo>
                  <a:lnTo>
                    <a:pt x="1740218" y="768587"/>
                  </a:lnTo>
                  <a:lnTo>
                    <a:pt x="1732598" y="785420"/>
                  </a:lnTo>
                  <a:lnTo>
                    <a:pt x="1724661" y="801618"/>
                  </a:lnTo>
                  <a:lnTo>
                    <a:pt x="1716406" y="817497"/>
                  </a:lnTo>
                  <a:lnTo>
                    <a:pt x="1707516" y="833695"/>
                  </a:lnTo>
                  <a:lnTo>
                    <a:pt x="1698308" y="848940"/>
                  </a:lnTo>
                  <a:lnTo>
                    <a:pt x="1688148" y="863867"/>
                  </a:lnTo>
                  <a:lnTo>
                    <a:pt x="1677988" y="878159"/>
                  </a:lnTo>
                  <a:lnTo>
                    <a:pt x="1667511" y="892451"/>
                  </a:lnTo>
                  <a:lnTo>
                    <a:pt x="1656716" y="905790"/>
                  </a:lnTo>
                  <a:lnTo>
                    <a:pt x="1644968" y="918811"/>
                  </a:lnTo>
                  <a:lnTo>
                    <a:pt x="1633221" y="931515"/>
                  </a:lnTo>
                  <a:lnTo>
                    <a:pt x="1620838" y="943266"/>
                  </a:lnTo>
                  <a:lnTo>
                    <a:pt x="1607821" y="954382"/>
                  </a:lnTo>
                  <a:lnTo>
                    <a:pt x="1594803" y="964863"/>
                  </a:lnTo>
                  <a:lnTo>
                    <a:pt x="1581151" y="974709"/>
                  </a:lnTo>
                  <a:lnTo>
                    <a:pt x="1567181" y="983919"/>
                  </a:lnTo>
                  <a:lnTo>
                    <a:pt x="1552576" y="992176"/>
                  </a:lnTo>
                  <a:lnTo>
                    <a:pt x="1545273" y="996305"/>
                  </a:lnTo>
                  <a:lnTo>
                    <a:pt x="1537336" y="1000116"/>
                  </a:lnTo>
                  <a:lnTo>
                    <a:pt x="1530033" y="1003610"/>
                  </a:lnTo>
                  <a:lnTo>
                    <a:pt x="1522096" y="1006786"/>
                  </a:lnTo>
                  <a:lnTo>
                    <a:pt x="1513841" y="1010279"/>
                  </a:lnTo>
                  <a:lnTo>
                    <a:pt x="1506221" y="1012820"/>
                  </a:lnTo>
                  <a:lnTo>
                    <a:pt x="1497966" y="1015679"/>
                  </a:lnTo>
                  <a:lnTo>
                    <a:pt x="1489711" y="1017902"/>
                  </a:lnTo>
                  <a:lnTo>
                    <a:pt x="1481456" y="1020443"/>
                  </a:lnTo>
                  <a:lnTo>
                    <a:pt x="1473201" y="1022348"/>
                  </a:lnTo>
                  <a:lnTo>
                    <a:pt x="1464628" y="1024254"/>
                  </a:lnTo>
                  <a:lnTo>
                    <a:pt x="1455738" y="1025842"/>
                  </a:lnTo>
                  <a:lnTo>
                    <a:pt x="1447166" y="1027112"/>
                  </a:lnTo>
                  <a:lnTo>
                    <a:pt x="1438276" y="1028383"/>
                  </a:lnTo>
                  <a:lnTo>
                    <a:pt x="1429068" y="1029018"/>
                  </a:lnTo>
                  <a:lnTo>
                    <a:pt x="1419860" y="1029971"/>
                  </a:lnTo>
                  <a:lnTo>
                    <a:pt x="1410653" y="1030288"/>
                  </a:lnTo>
                  <a:lnTo>
                    <a:pt x="1401445" y="1030288"/>
                  </a:lnTo>
                  <a:lnTo>
                    <a:pt x="1391920" y="1030288"/>
                  </a:lnTo>
                  <a:lnTo>
                    <a:pt x="1382713" y="1029971"/>
                  </a:lnTo>
                  <a:lnTo>
                    <a:pt x="1373823" y="1029018"/>
                  </a:lnTo>
                  <a:lnTo>
                    <a:pt x="1364933" y="1028383"/>
                  </a:lnTo>
                  <a:lnTo>
                    <a:pt x="1356043" y="1027112"/>
                  </a:lnTo>
                  <a:lnTo>
                    <a:pt x="1347153" y="1025842"/>
                  </a:lnTo>
                  <a:lnTo>
                    <a:pt x="1338580" y="1024254"/>
                  </a:lnTo>
                  <a:lnTo>
                    <a:pt x="1330008" y="1022348"/>
                  </a:lnTo>
                  <a:lnTo>
                    <a:pt x="1321753" y="1020443"/>
                  </a:lnTo>
                  <a:lnTo>
                    <a:pt x="1313180" y="1018219"/>
                  </a:lnTo>
                  <a:lnTo>
                    <a:pt x="1305243" y="1015679"/>
                  </a:lnTo>
                  <a:lnTo>
                    <a:pt x="1297305" y="1013138"/>
                  </a:lnTo>
                  <a:lnTo>
                    <a:pt x="1289050" y="1010279"/>
                  </a:lnTo>
                  <a:lnTo>
                    <a:pt x="1281430" y="1007104"/>
                  </a:lnTo>
                  <a:lnTo>
                    <a:pt x="1273493" y="1003928"/>
                  </a:lnTo>
                  <a:lnTo>
                    <a:pt x="1266190" y="1000434"/>
                  </a:lnTo>
                  <a:lnTo>
                    <a:pt x="1250950" y="992812"/>
                  </a:lnTo>
                  <a:lnTo>
                    <a:pt x="1236345" y="984554"/>
                  </a:lnTo>
                  <a:lnTo>
                    <a:pt x="1222693" y="975344"/>
                  </a:lnTo>
                  <a:lnTo>
                    <a:pt x="1209040" y="965498"/>
                  </a:lnTo>
                  <a:lnTo>
                    <a:pt x="1196023" y="955017"/>
                  </a:lnTo>
                  <a:lnTo>
                    <a:pt x="1183005" y="943901"/>
                  </a:lnTo>
                  <a:lnTo>
                    <a:pt x="1170623" y="932150"/>
                  </a:lnTo>
                  <a:lnTo>
                    <a:pt x="1158875" y="919764"/>
                  </a:lnTo>
                  <a:lnTo>
                    <a:pt x="1147128" y="907378"/>
                  </a:lnTo>
                  <a:lnTo>
                    <a:pt x="1136333" y="893721"/>
                  </a:lnTo>
                  <a:lnTo>
                    <a:pt x="1125538" y="879747"/>
                  </a:lnTo>
                  <a:lnTo>
                    <a:pt x="1115695" y="865455"/>
                  </a:lnTo>
                  <a:lnTo>
                    <a:pt x="1105853" y="850845"/>
                  </a:lnTo>
                  <a:lnTo>
                    <a:pt x="1096645" y="835601"/>
                  </a:lnTo>
                  <a:lnTo>
                    <a:pt x="1087755" y="820038"/>
                  </a:lnTo>
                  <a:lnTo>
                    <a:pt x="1079183" y="803841"/>
                  </a:lnTo>
                  <a:lnTo>
                    <a:pt x="1070928" y="787643"/>
                  </a:lnTo>
                  <a:lnTo>
                    <a:pt x="1063625" y="770811"/>
                  </a:lnTo>
                  <a:lnTo>
                    <a:pt x="1056323" y="753978"/>
                  </a:lnTo>
                  <a:lnTo>
                    <a:pt x="1049655" y="737145"/>
                  </a:lnTo>
                  <a:lnTo>
                    <a:pt x="1043305" y="719677"/>
                  </a:lnTo>
                  <a:lnTo>
                    <a:pt x="1037273" y="702209"/>
                  </a:lnTo>
                  <a:lnTo>
                    <a:pt x="1031558" y="684106"/>
                  </a:lnTo>
                  <a:lnTo>
                    <a:pt x="1026795" y="666321"/>
                  </a:lnTo>
                  <a:lnTo>
                    <a:pt x="1020763" y="664415"/>
                  </a:lnTo>
                  <a:lnTo>
                    <a:pt x="1015365" y="662827"/>
                  </a:lnTo>
                  <a:lnTo>
                    <a:pt x="1009650" y="659969"/>
                  </a:lnTo>
                  <a:lnTo>
                    <a:pt x="1004253" y="657110"/>
                  </a:lnTo>
                  <a:lnTo>
                    <a:pt x="998855" y="653617"/>
                  </a:lnTo>
                  <a:lnTo>
                    <a:pt x="993775" y="650441"/>
                  </a:lnTo>
                  <a:lnTo>
                    <a:pt x="989013" y="646312"/>
                  </a:lnTo>
                  <a:lnTo>
                    <a:pt x="984250" y="642183"/>
                  </a:lnTo>
                  <a:lnTo>
                    <a:pt x="979805" y="637737"/>
                  </a:lnTo>
                  <a:lnTo>
                    <a:pt x="975360" y="632973"/>
                  </a:lnTo>
                  <a:lnTo>
                    <a:pt x="970598" y="627891"/>
                  </a:lnTo>
                  <a:lnTo>
                    <a:pt x="966788" y="622492"/>
                  </a:lnTo>
                  <a:lnTo>
                    <a:pt x="962978" y="617411"/>
                  </a:lnTo>
                  <a:lnTo>
                    <a:pt x="959168" y="611376"/>
                  </a:lnTo>
                  <a:lnTo>
                    <a:pt x="955358" y="605660"/>
                  </a:lnTo>
                  <a:lnTo>
                    <a:pt x="952500" y="599625"/>
                  </a:lnTo>
                  <a:lnTo>
                    <a:pt x="949325" y="593591"/>
                  </a:lnTo>
                  <a:lnTo>
                    <a:pt x="946468" y="587239"/>
                  </a:lnTo>
                  <a:lnTo>
                    <a:pt x="943610" y="580887"/>
                  </a:lnTo>
                  <a:lnTo>
                    <a:pt x="941388" y="574535"/>
                  </a:lnTo>
                  <a:lnTo>
                    <a:pt x="939165" y="567865"/>
                  </a:lnTo>
                  <a:lnTo>
                    <a:pt x="937260" y="561196"/>
                  </a:lnTo>
                  <a:lnTo>
                    <a:pt x="935355" y="554526"/>
                  </a:lnTo>
                  <a:lnTo>
                    <a:pt x="934085" y="547857"/>
                  </a:lnTo>
                  <a:lnTo>
                    <a:pt x="932815" y="541505"/>
                  </a:lnTo>
                  <a:lnTo>
                    <a:pt x="931863" y="534835"/>
                  </a:lnTo>
                  <a:lnTo>
                    <a:pt x="930910" y="528166"/>
                  </a:lnTo>
                  <a:lnTo>
                    <a:pt x="930593" y="521496"/>
                  </a:lnTo>
                  <a:lnTo>
                    <a:pt x="930275" y="515144"/>
                  </a:lnTo>
                  <a:lnTo>
                    <a:pt x="930275" y="508792"/>
                  </a:lnTo>
                  <a:lnTo>
                    <a:pt x="930593" y="502440"/>
                  </a:lnTo>
                  <a:lnTo>
                    <a:pt x="931228" y="496088"/>
                  </a:lnTo>
                  <a:lnTo>
                    <a:pt x="932498" y="488148"/>
                  </a:lnTo>
                  <a:lnTo>
                    <a:pt x="934403" y="480526"/>
                  </a:lnTo>
                  <a:lnTo>
                    <a:pt x="936625" y="473539"/>
                  </a:lnTo>
                  <a:lnTo>
                    <a:pt x="939165" y="466869"/>
                  </a:lnTo>
                  <a:lnTo>
                    <a:pt x="942023" y="460835"/>
                  </a:lnTo>
                  <a:lnTo>
                    <a:pt x="945515" y="455436"/>
                  </a:lnTo>
                  <a:lnTo>
                    <a:pt x="949325" y="450037"/>
                  </a:lnTo>
                  <a:lnTo>
                    <a:pt x="953770" y="445273"/>
                  </a:lnTo>
                  <a:lnTo>
                    <a:pt x="958215" y="440826"/>
                  </a:lnTo>
                  <a:lnTo>
                    <a:pt x="962978" y="437015"/>
                  </a:lnTo>
                  <a:lnTo>
                    <a:pt x="968058" y="433204"/>
                  </a:lnTo>
                  <a:lnTo>
                    <a:pt x="973773" y="430345"/>
                  </a:lnTo>
                  <a:lnTo>
                    <a:pt x="979805" y="427805"/>
                  </a:lnTo>
                  <a:lnTo>
                    <a:pt x="985520" y="425264"/>
                  </a:lnTo>
                  <a:lnTo>
                    <a:pt x="992188" y="423358"/>
                  </a:lnTo>
                  <a:lnTo>
                    <a:pt x="998855" y="421453"/>
                  </a:lnTo>
                  <a:lnTo>
                    <a:pt x="1000443" y="399538"/>
                  </a:lnTo>
                  <a:lnTo>
                    <a:pt x="1002983" y="377942"/>
                  </a:lnTo>
                  <a:lnTo>
                    <a:pt x="1006475" y="356663"/>
                  </a:lnTo>
                  <a:lnTo>
                    <a:pt x="1010603" y="336019"/>
                  </a:lnTo>
                  <a:lnTo>
                    <a:pt x="1015365" y="315057"/>
                  </a:lnTo>
                  <a:lnTo>
                    <a:pt x="1020763" y="295049"/>
                  </a:lnTo>
                  <a:lnTo>
                    <a:pt x="1027748" y="275358"/>
                  </a:lnTo>
                  <a:lnTo>
                    <a:pt x="1034733" y="256302"/>
                  </a:lnTo>
                  <a:lnTo>
                    <a:pt x="1042353" y="237564"/>
                  </a:lnTo>
                  <a:lnTo>
                    <a:pt x="1051243" y="219143"/>
                  </a:lnTo>
                  <a:lnTo>
                    <a:pt x="1060768" y="201675"/>
                  </a:lnTo>
                  <a:lnTo>
                    <a:pt x="1065530" y="193417"/>
                  </a:lnTo>
                  <a:lnTo>
                    <a:pt x="1070610" y="184842"/>
                  </a:lnTo>
                  <a:lnTo>
                    <a:pt x="1076008" y="176585"/>
                  </a:lnTo>
                  <a:lnTo>
                    <a:pt x="1081405" y="168327"/>
                  </a:lnTo>
                  <a:lnTo>
                    <a:pt x="1087120" y="160070"/>
                  </a:lnTo>
                  <a:lnTo>
                    <a:pt x="1092835" y="152447"/>
                  </a:lnTo>
                  <a:lnTo>
                    <a:pt x="1098868" y="144507"/>
                  </a:lnTo>
                  <a:lnTo>
                    <a:pt x="1104900" y="137202"/>
                  </a:lnTo>
                  <a:lnTo>
                    <a:pt x="1111250" y="129580"/>
                  </a:lnTo>
                  <a:lnTo>
                    <a:pt x="1117600" y="122593"/>
                  </a:lnTo>
                  <a:lnTo>
                    <a:pt x="1124268" y="115606"/>
                  </a:lnTo>
                  <a:lnTo>
                    <a:pt x="1131253" y="108619"/>
                  </a:lnTo>
                  <a:lnTo>
                    <a:pt x="1137920" y="101949"/>
                  </a:lnTo>
                  <a:lnTo>
                    <a:pt x="1144905" y="95597"/>
                  </a:lnTo>
                  <a:lnTo>
                    <a:pt x="1152525" y="89245"/>
                  </a:lnTo>
                  <a:lnTo>
                    <a:pt x="1159828" y="82893"/>
                  </a:lnTo>
                  <a:lnTo>
                    <a:pt x="1167130" y="76859"/>
                  </a:lnTo>
                  <a:lnTo>
                    <a:pt x="1175068" y="71460"/>
                  </a:lnTo>
                  <a:lnTo>
                    <a:pt x="1183005" y="65743"/>
                  </a:lnTo>
                  <a:lnTo>
                    <a:pt x="1190943" y="60661"/>
                  </a:lnTo>
                  <a:lnTo>
                    <a:pt x="1198880" y="55262"/>
                  </a:lnTo>
                  <a:lnTo>
                    <a:pt x="1207453" y="50498"/>
                  </a:lnTo>
                  <a:lnTo>
                    <a:pt x="1216025" y="45734"/>
                  </a:lnTo>
                  <a:lnTo>
                    <a:pt x="1224598" y="41288"/>
                  </a:lnTo>
                  <a:lnTo>
                    <a:pt x="1233170" y="36841"/>
                  </a:lnTo>
                  <a:lnTo>
                    <a:pt x="1242060" y="32713"/>
                  </a:lnTo>
                  <a:lnTo>
                    <a:pt x="1250950" y="28902"/>
                  </a:lnTo>
                  <a:lnTo>
                    <a:pt x="1260158" y="25408"/>
                  </a:lnTo>
                  <a:lnTo>
                    <a:pt x="1269365" y="21914"/>
                  </a:lnTo>
                  <a:lnTo>
                    <a:pt x="1278890" y="19056"/>
                  </a:lnTo>
                  <a:lnTo>
                    <a:pt x="1288415" y="15880"/>
                  </a:lnTo>
                  <a:lnTo>
                    <a:pt x="1297940" y="13339"/>
                  </a:lnTo>
                  <a:lnTo>
                    <a:pt x="1307783" y="10798"/>
                  </a:lnTo>
                  <a:lnTo>
                    <a:pt x="1317625" y="8575"/>
                  </a:lnTo>
                  <a:lnTo>
                    <a:pt x="1327785" y="6670"/>
                  </a:lnTo>
                  <a:lnTo>
                    <a:pt x="1337945" y="4764"/>
                  </a:lnTo>
                  <a:lnTo>
                    <a:pt x="1348105" y="3494"/>
                  </a:lnTo>
                  <a:lnTo>
                    <a:pt x="1358583" y="2223"/>
                  </a:lnTo>
                  <a:lnTo>
                    <a:pt x="1369060" y="1588"/>
                  </a:lnTo>
                  <a:lnTo>
                    <a:pt x="1379855" y="635"/>
                  </a:lnTo>
                  <a:lnTo>
                    <a:pt x="1390650" y="318"/>
                  </a:lnTo>
                  <a:lnTo>
                    <a:pt x="1401445"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endParaRPr lang="zh-CN" altLang="en-US">
                <a:solidFill>
                  <a:srgbClr val="FFFFFF"/>
                </a:solidFill>
              </a:endParaRPr>
            </a:p>
          </p:txBody>
        </p:sp>
      </p:grpSp>
      <p:sp>
        <p:nvSpPr>
          <p:cNvPr id="1048747" name="手势"/>
          <p:cNvSpPr/>
          <p:nvPr/>
        </p:nvSpPr>
        <p:spPr bwMode="auto">
          <a:xfrm>
            <a:off x="8003540" y="4726305"/>
            <a:ext cx="429260" cy="469265"/>
          </a:xfrm>
          <a:custGeom>
            <a:avLst/>
            <a:gdLst>
              <a:gd name="T0" fmla="*/ 1613865 w 3162301"/>
              <a:gd name="T1" fmla="*/ 3301682 h 3309937"/>
              <a:gd name="T2" fmla="*/ 853686 w 3162301"/>
              <a:gd name="T3" fmla="*/ 2989897 h 3309937"/>
              <a:gd name="T4" fmla="*/ 755609 w 3162301"/>
              <a:gd name="T5" fmla="*/ 2991167 h 3309937"/>
              <a:gd name="T6" fmla="*/ 628648 w 3162301"/>
              <a:gd name="T7" fmla="*/ 2941320 h 3309937"/>
              <a:gd name="T8" fmla="*/ 660706 w 3162301"/>
              <a:gd name="T9" fmla="*/ 2794000 h 3309937"/>
              <a:gd name="T10" fmla="*/ 801315 w 3162301"/>
              <a:gd name="T11" fmla="*/ 2823527 h 3309937"/>
              <a:gd name="T12" fmla="*/ 862891 w 3162301"/>
              <a:gd name="T13" fmla="*/ 2756217 h 3309937"/>
              <a:gd name="T14" fmla="*/ 1096499 w 3162301"/>
              <a:gd name="T15" fmla="*/ 2524760 h 3309937"/>
              <a:gd name="T16" fmla="*/ 1098404 w 3162301"/>
              <a:gd name="T17" fmla="*/ 2684145 h 3309937"/>
              <a:gd name="T18" fmla="*/ 1293289 w 3162301"/>
              <a:gd name="T19" fmla="*/ 2731135 h 3309937"/>
              <a:gd name="T20" fmla="*/ 1393905 w 3162301"/>
              <a:gd name="T21" fmla="*/ 2606040 h 3309937"/>
              <a:gd name="T22" fmla="*/ 447040 w 3162301"/>
              <a:gd name="T23" fmla="*/ 2280920 h 3309937"/>
              <a:gd name="T24" fmla="*/ 525463 w 3162301"/>
              <a:gd name="T25" fmla="*/ 2367597 h 3309937"/>
              <a:gd name="T26" fmla="*/ 489903 w 3162301"/>
              <a:gd name="T27" fmla="*/ 2499042 h 3309937"/>
              <a:gd name="T28" fmla="*/ 782321 w 3162301"/>
              <a:gd name="T29" fmla="*/ 2513330 h 3309937"/>
              <a:gd name="T30" fmla="*/ 740728 w 3162301"/>
              <a:gd name="T31" fmla="*/ 2738120 h 3309937"/>
              <a:gd name="T32" fmla="*/ 598805 w 3162301"/>
              <a:gd name="T33" fmla="*/ 2784475 h 3309937"/>
              <a:gd name="T34" fmla="*/ 595948 w 3162301"/>
              <a:gd name="T35" fmla="*/ 2990850 h 3309937"/>
              <a:gd name="T36" fmla="*/ 735648 w 3162301"/>
              <a:gd name="T37" fmla="*/ 3050540 h 3309937"/>
              <a:gd name="T38" fmla="*/ 797561 w 3162301"/>
              <a:gd name="T39" fmla="*/ 3231832 h 3309937"/>
              <a:gd name="T40" fmla="*/ 91758 w 3162301"/>
              <a:gd name="T41" fmla="*/ 2508885 h 3309937"/>
              <a:gd name="T42" fmla="*/ 341630 w 3162301"/>
              <a:gd name="T43" fmla="*/ 2479992 h 3309937"/>
              <a:gd name="T44" fmla="*/ 309563 w 3162301"/>
              <a:gd name="T45" fmla="*/ 2350135 h 3309937"/>
              <a:gd name="T46" fmla="*/ 814705 w 3162301"/>
              <a:gd name="T47" fmla="*/ 1655762 h 3309937"/>
              <a:gd name="T48" fmla="*/ 814388 w 3162301"/>
              <a:gd name="T49" fmla="*/ 1992629 h 3309937"/>
              <a:gd name="T50" fmla="*/ 935038 w 3162301"/>
              <a:gd name="T51" fmla="*/ 1963419 h 3309937"/>
              <a:gd name="T52" fmla="*/ 1028383 w 3162301"/>
              <a:gd name="T53" fmla="*/ 2044382 h 3309937"/>
              <a:gd name="T54" fmla="*/ 976313 w 3162301"/>
              <a:gd name="T55" fmla="*/ 2178684 h 3309937"/>
              <a:gd name="T56" fmla="*/ 834073 w 3162301"/>
              <a:gd name="T57" fmla="*/ 2139632 h 3309937"/>
              <a:gd name="T58" fmla="*/ 789305 w 3162301"/>
              <a:gd name="T59" fmla="*/ 2332672 h 3309937"/>
              <a:gd name="T60" fmla="*/ 569278 w 3162301"/>
              <a:gd name="T61" fmla="*/ 2405380 h 3309937"/>
              <a:gd name="T62" fmla="*/ 516573 w 3162301"/>
              <a:gd name="T63" fmla="*/ 2250439 h 3309937"/>
              <a:gd name="T64" fmla="*/ 313373 w 3162301"/>
              <a:gd name="T65" fmla="*/ 2257424 h 3309937"/>
              <a:gd name="T66" fmla="*/ 265748 w 3162301"/>
              <a:gd name="T67" fmla="*/ 2417762 h 3309937"/>
              <a:gd name="T68" fmla="*/ 7938 w 3162301"/>
              <a:gd name="T69" fmla="*/ 2442845 h 3309937"/>
              <a:gd name="T70" fmla="*/ 1391446 w 3162301"/>
              <a:gd name="T71" fmla="*/ 1450631 h 3309937"/>
              <a:gd name="T72" fmla="*/ 1336570 w 3162301"/>
              <a:gd name="T73" fmla="*/ 1700670 h 3309937"/>
              <a:gd name="T74" fmla="*/ 1477725 w 3162301"/>
              <a:gd name="T75" fmla="*/ 1830132 h 3309937"/>
              <a:gd name="T76" fmla="*/ 1810472 w 3162301"/>
              <a:gd name="T77" fmla="*/ 2121104 h 3309937"/>
              <a:gd name="T78" fmla="*/ 1585574 w 3162301"/>
              <a:gd name="T79" fmla="*/ 2228989 h 3309937"/>
              <a:gd name="T80" fmla="*/ 1660434 w 3162301"/>
              <a:gd name="T81" fmla="*/ 2340682 h 3309937"/>
              <a:gd name="T82" fmla="*/ 1579548 w 3162301"/>
              <a:gd name="T83" fmla="*/ 2451741 h 3309937"/>
              <a:gd name="T84" fmla="*/ 1455521 w 3162301"/>
              <a:gd name="T85" fmla="*/ 2413981 h 3309937"/>
              <a:gd name="T86" fmla="*/ 1445371 w 3162301"/>
              <a:gd name="T87" fmla="*/ 2272461 h 3309937"/>
              <a:gd name="T88" fmla="*/ 1161791 w 3162301"/>
              <a:gd name="T89" fmla="*/ 2355596 h 3309937"/>
              <a:gd name="T90" fmla="*/ 1140221 w 3162301"/>
              <a:gd name="T91" fmla="*/ 2127133 h 3309937"/>
              <a:gd name="T92" fmla="*/ 1243312 w 3162301"/>
              <a:gd name="T93" fmla="*/ 2016710 h 3309937"/>
              <a:gd name="T94" fmla="*/ 1159253 w 3162301"/>
              <a:gd name="T95" fmla="*/ 1835526 h 3309937"/>
              <a:gd name="T96" fmla="*/ 1004458 w 3162301"/>
              <a:gd name="T97" fmla="*/ 1845363 h 3309937"/>
              <a:gd name="T98" fmla="*/ 891217 w 3162301"/>
              <a:gd name="T99" fmla="*/ 1648632 h 3309937"/>
              <a:gd name="T100" fmla="*/ 2300014 w 3162301"/>
              <a:gd name="T101" fmla="*/ 1106336 h 3309937"/>
              <a:gd name="T102" fmla="*/ 2025116 w 3162301"/>
              <a:gd name="T103" fmla="*/ 1370306 h 3309937"/>
              <a:gd name="T104" fmla="*/ 1518490 w 3162301"/>
              <a:gd name="T105" fmla="*/ 1775461 h 3309937"/>
              <a:gd name="T106" fmla="*/ 1392152 w 3162301"/>
              <a:gd name="T107" fmla="*/ 1704392 h 3309937"/>
              <a:gd name="T108" fmla="*/ 1434370 w 3162301"/>
              <a:gd name="T109" fmla="*/ 1476909 h 3309937"/>
              <a:gd name="T110" fmla="*/ 1653717 w 3162301"/>
              <a:gd name="T111" fmla="*/ 1123469 h 3309937"/>
              <a:gd name="T112" fmla="*/ 1607690 w 3162301"/>
              <a:gd name="T113" fmla="*/ 1110461 h 3309937"/>
              <a:gd name="T114" fmla="*/ 1064560 w 3162301"/>
              <a:gd name="T115" fmla="*/ 1502291 h 3309937"/>
              <a:gd name="T116" fmla="*/ 986153 w 3162301"/>
              <a:gd name="T117" fmla="*/ 1181213 h 3309937"/>
              <a:gd name="T118" fmla="*/ 1447068 w 3162301"/>
              <a:gd name="T119" fmla="*/ 716410 h 3309937"/>
              <a:gd name="T120" fmla="*/ 3150550 w 3162301"/>
              <a:gd name="T121" fmla="*/ 456696 h 3309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62301" h="3309937">
                <a:moveTo>
                  <a:pt x="1393905" y="2493962"/>
                </a:moveTo>
                <a:lnTo>
                  <a:pt x="1403427" y="2493962"/>
                </a:lnTo>
                <a:lnTo>
                  <a:pt x="1421519" y="2494280"/>
                </a:lnTo>
                <a:lnTo>
                  <a:pt x="1441833" y="2495232"/>
                </a:lnTo>
                <a:lnTo>
                  <a:pt x="1463416" y="2497137"/>
                </a:lnTo>
                <a:lnTo>
                  <a:pt x="1485000" y="2499360"/>
                </a:lnTo>
                <a:lnTo>
                  <a:pt x="1507853" y="2501582"/>
                </a:lnTo>
                <a:lnTo>
                  <a:pt x="1529753" y="2504757"/>
                </a:lnTo>
                <a:lnTo>
                  <a:pt x="1573238" y="2510790"/>
                </a:lnTo>
                <a:lnTo>
                  <a:pt x="1611961" y="2517457"/>
                </a:lnTo>
                <a:lnTo>
                  <a:pt x="1643066" y="2522855"/>
                </a:lnTo>
                <a:lnTo>
                  <a:pt x="1651001" y="2524125"/>
                </a:lnTo>
                <a:lnTo>
                  <a:pt x="1651001" y="3238817"/>
                </a:lnTo>
                <a:lnTo>
                  <a:pt x="1650684" y="3246120"/>
                </a:lnTo>
                <a:lnTo>
                  <a:pt x="1649731" y="3253105"/>
                </a:lnTo>
                <a:lnTo>
                  <a:pt x="1648144" y="3259772"/>
                </a:lnTo>
                <a:lnTo>
                  <a:pt x="1645923" y="3266440"/>
                </a:lnTo>
                <a:lnTo>
                  <a:pt x="1642749" y="3272472"/>
                </a:lnTo>
                <a:lnTo>
                  <a:pt x="1638940" y="3278505"/>
                </a:lnTo>
                <a:lnTo>
                  <a:pt x="1635131" y="3283902"/>
                </a:lnTo>
                <a:lnTo>
                  <a:pt x="1630370" y="3288982"/>
                </a:lnTo>
                <a:lnTo>
                  <a:pt x="1624974" y="3293427"/>
                </a:lnTo>
                <a:lnTo>
                  <a:pt x="1619896" y="3297555"/>
                </a:lnTo>
                <a:lnTo>
                  <a:pt x="1613865" y="3301682"/>
                </a:lnTo>
                <a:lnTo>
                  <a:pt x="1607517" y="3304222"/>
                </a:lnTo>
                <a:lnTo>
                  <a:pt x="1601169" y="3306762"/>
                </a:lnTo>
                <a:lnTo>
                  <a:pt x="1594186" y="3308350"/>
                </a:lnTo>
                <a:lnTo>
                  <a:pt x="1587203" y="3309620"/>
                </a:lnTo>
                <a:lnTo>
                  <a:pt x="1579903" y="3309937"/>
                </a:lnTo>
                <a:lnTo>
                  <a:pt x="836547" y="3309937"/>
                </a:lnTo>
                <a:lnTo>
                  <a:pt x="842260" y="3278505"/>
                </a:lnTo>
                <a:lnTo>
                  <a:pt x="848291" y="3239452"/>
                </a:lnTo>
                <a:lnTo>
                  <a:pt x="854956" y="3195637"/>
                </a:lnTo>
                <a:lnTo>
                  <a:pt x="857813" y="3172142"/>
                </a:lnTo>
                <a:lnTo>
                  <a:pt x="860669" y="3149282"/>
                </a:lnTo>
                <a:lnTo>
                  <a:pt x="862891" y="3126422"/>
                </a:lnTo>
                <a:lnTo>
                  <a:pt x="864478" y="3103880"/>
                </a:lnTo>
                <a:lnTo>
                  <a:pt x="865748" y="3082290"/>
                </a:lnTo>
                <a:lnTo>
                  <a:pt x="866065" y="3061970"/>
                </a:lnTo>
                <a:lnTo>
                  <a:pt x="866065" y="3048317"/>
                </a:lnTo>
                <a:lnTo>
                  <a:pt x="865113" y="3034982"/>
                </a:lnTo>
                <a:lnTo>
                  <a:pt x="863843" y="3022600"/>
                </a:lnTo>
                <a:lnTo>
                  <a:pt x="862891" y="3016885"/>
                </a:lnTo>
                <a:lnTo>
                  <a:pt x="861939" y="3011170"/>
                </a:lnTo>
                <a:lnTo>
                  <a:pt x="860352" y="3005772"/>
                </a:lnTo>
                <a:lnTo>
                  <a:pt x="858447" y="3000057"/>
                </a:lnTo>
                <a:lnTo>
                  <a:pt x="856543" y="2995295"/>
                </a:lnTo>
                <a:lnTo>
                  <a:pt x="853686" y="2989897"/>
                </a:lnTo>
                <a:lnTo>
                  <a:pt x="850195" y="2984817"/>
                </a:lnTo>
                <a:lnTo>
                  <a:pt x="847973" y="2982277"/>
                </a:lnTo>
                <a:lnTo>
                  <a:pt x="845751" y="2979737"/>
                </a:lnTo>
                <a:lnTo>
                  <a:pt x="843212" y="2977197"/>
                </a:lnTo>
                <a:lnTo>
                  <a:pt x="840356" y="2975292"/>
                </a:lnTo>
                <a:lnTo>
                  <a:pt x="836864" y="2973387"/>
                </a:lnTo>
                <a:lnTo>
                  <a:pt x="833373" y="2971800"/>
                </a:lnTo>
                <a:lnTo>
                  <a:pt x="828294" y="2969577"/>
                </a:lnTo>
                <a:lnTo>
                  <a:pt x="822898" y="2968307"/>
                </a:lnTo>
                <a:lnTo>
                  <a:pt x="817185" y="2967355"/>
                </a:lnTo>
                <a:lnTo>
                  <a:pt x="811472" y="2966720"/>
                </a:lnTo>
                <a:lnTo>
                  <a:pt x="810837" y="2967355"/>
                </a:lnTo>
                <a:lnTo>
                  <a:pt x="809885" y="2966720"/>
                </a:lnTo>
                <a:lnTo>
                  <a:pt x="806393" y="2967355"/>
                </a:lnTo>
                <a:lnTo>
                  <a:pt x="802902" y="2967672"/>
                </a:lnTo>
                <a:lnTo>
                  <a:pt x="799411" y="2967990"/>
                </a:lnTo>
                <a:lnTo>
                  <a:pt x="796554" y="2969260"/>
                </a:lnTo>
                <a:lnTo>
                  <a:pt x="790206" y="2971165"/>
                </a:lnTo>
                <a:lnTo>
                  <a:pt x="784810" y="2973387"/>
                </a:lnTo>
                <a:lnTo>
                  <a:pt x="778462" y="2977197"/>
                </a:lnTo>
                <a:lnTo>
                  <a:pt x="772431" y="2981007"/>
                </a:lnTo>
                <a:lnTo>
                  <a:pt x="767036" y="2984817"/>
                </a:lnTo>
                <a:lnTo>
                  <a:pt x="761640" y="2988310"/>
                </a:lnTo>
                <a:lnTo>
                  <a:pt x="755609" y="2991167"/>
                </a:lnTo>
                <a:lnTo>
                  <a:pt x="748626" y="2994342"/>
                </a:lnTo>
                <a:lnTo>
                  <a:pt x="740691" y="2997517"/>
                </a:lnTo>
                <a:lnTo>
                  <a:pt x="730852" y="3000057"/>
                </a:lnTo>
                <a:lnTo>
                  <a:pt x="725773" y="3001327"/>
                </a:lnTo>
                <a:lnTo>
                  <a:pt x="720695" y="3001962"/>
                </a:lnTo>
                <a:lnTo>
                  <a:pt x="715616" y="3002280"/>
                </a:lnTo>
                <a:lnTo>
                  <a:pt x="710855" y="3002280"/>
                </a:lnTo>
                <a:lnTo>
                  <a:pt x="705777" y="3002280"/>
                </a:lnTo>
                <a:lnTo>
                  <a:pt x="701651" y="3001962"/>
                </a:lnTo>
                <a:lnTo>
                  <a:pt x="696890" y="3001327"/>
                </a:lnTo>
                <a:lnTo>
                  <a:pt x="692763" y="3000375"/>
                </a:lnTo>
                <a:lnTo>
                  <a:pt x="688637" y="2999422"/>
                </a:lnTo>
                <a:lnTo>
                  <a:pt x="684194" y="2998152"/>
                </a:lnTo>
                <a:lnTo>
                  <a:pt x="680067" y="2996565"/>
                </a:lnTo>
                <a:lnTo>
                  <a:pt x="675941" y="2994660"/>
                </a:lnTo>
                <a:lnTo>
                  <a:pt x="668324" y="2990850"/>
                </a:lnTo>
                <a:lnTo>
                  <a:pt x="661023" y="2986087"/>
                </a:lnTo>
                <a:lnTo>
                  <a:pt x="654675" y="2980372"/>
                </a:lnTo>
                <a:lnTo>
                  <a:pt x="648010" y="2974022"/>
                </a:lnTo>
                <a:lnTo>
                  <a:pt x="642297" y="2966720"/>
                </a:lnTo>
                <a:lnTo>
                  <a:pt x="636901" y="2958782"/>
                </a:lnTo>
                <a:lnTo>
                  <a:pt x="632457" y="2950527"/>
                </a:lnTo>
                <a:lnTo>
                  <a:pt x="630553" y="2945765"/>
                </a:lnTo>
                <a:lnTo>
                  <a:pt x="628648" y="2941320"/>
                </a:lnTo>
                <a:lnTo>
                  <a:pt x="626744" y="2936557"/>
                </a:lnTo>
                <a:lnTo>
                  <a:pt x="625157" y="2931795"/>
                </a:lnTo>
                <a:lnTo>
                  <a:pt x="623887" y="2926715"/>
                </a:lnTo>
                <a:lnTo>
                  <a:pt x="622935" y="2921317"/>
                </a:lnTo>
                <a:lnTo>
                  <a:pt x="621983" y="2915920"/>
                </a:lnTo>
                <a:lnTo>
                  <a:pt x="621665" y="2910522"/>
                </a:lnTo>
                <a:lnTo>
                  <a:pt x="621348" y="2904807"/>
                </a:lnTo>
                <a:lnTo>
                  <a:pt x="620713" y="2899092"/>
                </a:lnTo>
                <a:lnTo>
                  <a:pt x="621348" y="2886392"/>
                </a:lnTo>
                <a:lnTo>
                  <a:pt x="622300" y="2874327"/>
                </a:lnTo>
                <a:lnTo>
                  <a:pt x="623887" y="2862897"/>
                </a:lnTo>
                <a:lnTo>
                  <a:pt x="625792" y="2851785"/>
                </a:lnTo>
                <a:lnTo>
                  <a:pt x="628966" y="2840990"/>
                </a:lnTo>
                <a:lnTo>
                  <a:pt x="632457" y="2831465"/>
                </a:lnTo>
                <a:lnTo>
                  <a:pt x="636266" y="2822575"/>
                </a:lnTo>
                <a:lnTo>
                  <a:pt x="638488" y="2818447"/>
                </a:lnTo>
                <a:lnTo>
                  <a:pt x="640709" y="2814637"/>
                </a:lnTo>
                <a:lnTo>
                  <a:pt x="642931" y="2810827"/>
                </a:lnTo>
                <a:lnTo>
                  <a:pt x="645788" y="2807652"/>
                </a:lnTo>
                <a:lnTo>
                  <a:pt x="648327" y="2804160"/>
                </a:lnTo>
                <a:lnTo>
                  <a:pt x="651184" y="2801620"/>
                </a:lnTo>
                <a:lnTo>
                  <a:pt x="654040" y="2798762"/>
                </a:lnTo>
                <a:lnTo>
                  <a:pt x="657214" y="2796222"/>
                </a:lnTo>
                <a:lnTo>
                  <a:pt x="660706" y="2794000"/>
                </a:lnTo>
                <a:lnTo>
                  <a:pt x="664197" y="2792095"/>
                </a:lnTo>
                <a:lnTo>
                  <a:pt x="667371" y="2790190"/>
                </a:lnTo>
                <a:lnTo>
                  <a:pt x="670863" y="2788602"/>
                </a:lnTo>
                <a:lnTo>
                  <a:pt x="675306" y="2787015"/>
                </a:lnTo>
                <a:lnTo>
                  <a:pt x="679433" y="2786062"/>
                </a:lnTo>
                <a:lnTo>
                  <a:pt x="683559" y="2785110"/>
                </a:lnTo>
                <a:lnTo>
                  <a:pt x="688637" y="2784475"/>
                </a:lnTo>
                <a:lnTo>
                  <a:pt x="693398" y="2783840"/>
                </a:lnTo>
                <a:lnTo>
                  <a:pt x="698794" y="2783522"/>
                </a:lnTo>
                <a:lnTo>
                  <a:pt x="703873" y="2783522"/>
                </a:lnTo>
                <a:lnTo>
                  <a:pt x="709268" y="2783840"/>
                </a:lnTo>
                <a:lnTo>
                  <a:pt x="714982" y="2784792"/>
                </a:lnTo>
                <a:lnTo>
                  <a:pt x="720695" y="2786062"/>
                </a:lnTo>
                <a:lnTo>
                  <a:pt x="728947" y="2787332"/>
                </a:lnTo>
                <a:lnTo>
                  <a:pt x="736882" y="2789237"/>
                </a:lnTo>
                <a:lnTo>
                  <a:pt x="743548" y="2791777"/>
                </a:lnTo>
                <a:lnTo>
                  <a:pt x="749896" y="2794317"/>
                </a:lnTo>
                <a:lnTo>
                  <a:pt x="754974" y="2796857"/>
                </a:lnTo>
                <a:lnTo>
                  <a:pt x="760370" y="2799715"/>
                </a:lnTo>
                <a:lnTo>
                  <a:pt x="769892" y="2805747"/>
                </a:lnTo>
                <a:lnTo>
                  <a:pt x="779097" y="2811780"/>
                </a:lnTo>
                <a:lnTo>
                  <a:pt x="789254" y="2818130"/>
                </a:lnTo>
                <a:lnTo>
                  <a:pt x="794967" y="2820987"/>
                </a:lnTo>
                <a:lnTo>
                  <a:pt x="801315" y="2823527"/>
                </a:lnTo>
                <a:lnTo>
                  <a:pt x="804807" y="2824480"/>
                </a:lnTo>
                <a:lnTo>
                  <a:pt x="808615" y="2825432"/>
                </a:lnTo>
                <a:lnTo>
                  <a:pt x="812424" y="2825750"/>
                </a:lnTo>
                <a:lnTo>
                  <a:pt x="816550" y="2826067"/>
                </a:lnTo>
                <a:lnTo>
                  <a:pt x="817503" y="2826067"/>
                </a:lnTo>
                <a:lnTo>
                  <a:pt x="818137" y="2826067"/>
                </a:lnTo>
                <a:lnTo>
                  <a:pt x="822898" y="2825750"/>
                </a:lnTo>
                <a:lnTo>
                  <a:pt x="827342" y="2825432"/>
                </a:lnTo>
                <a:lnTo>
                  <a:pt x="831468" y="2824162"/>
                </a:lnTo>
                <a:lnTo>
                  <a:pt x="835912" y="2822575"/>
                </a:lnTo>
                <a:lnTo>
                  <a:pt x="838768" y="2821622"/>
                </a:lnTo>
                <a:lnTo>
                  <a:pt x="840990" y="2820035"/>
                </a:lnTo>
                <a:lnTo>
                  <a:pt x="843530" y="2818447"/>
                </a:lnTo>
                <a:lnTo>
                  <a:pt x="845434" y="2816860"/>
                </a:lnTo>
                <a:lnTo>
                  <a:pt x="848925" y="2813367"/>
                </a:lnTo>
                <a:lnTo>
                  <a:pt x="851147" y="2810510"/>
                </a:lnTo>
                <a:lnTo>
                  <a:pt x="854004" y="2805112"/>
                </a:lnTo>
                <a:lnTo>
                  <a:pt x="855908" y="2800032"/>
                </a:lnTo>
                <a:lnTo>
                  <a:pt x="857495" y="2795587"/>
                </a:lnTo>
                <a:lnTo>
                  <a:pt x="858765" y="2790507"/>
                </a:lnTo>
                <a:lnTo>
                  <a:pt x="860352" y="2782570"/>
                </a:lnTo>
                <a:lnTo>
                  <a:pt x="861304" y="2774315"/>
                </a:lnTo>
                <a:lnTo>
                  <a:pt x="862574" y="2765742"/>
                </a:lnTo>
                <a:lnTo>
                  <a:pt x="862891" y="2756217"/>
                </a:lnTo>
                <a:lnTo>
                  <a:pt x="864161" y="2734945"/>
                </a:lnTo>
                <a:lnTo>
                  <a:pt x="864161" y="2712085"/>
                </a:lnTo>
                <a:lnTo>
                  <a:pt x="864161" y="2687955"/>
                </a:lnTo>
                <a:lnTo>
                  <a:pt x="863209" y="2662872"/>
                </a:lnTo>
                <a:lnTo>
                  <a:pt x="862256" y="2637155"/>
                </a:lnTo>
                <a:lnTo>
                  <a:pt x="860987" y="2611120"/>
                </a:lnTo>
                <a:lnTo>
                  <a:pt x="859400" y="2582862"/>
                </a:lnTo>
                <a:lnTo>
                  <a:pt x="857495" y="2555240"/>
                </a:lnTo>
                <a:lnTo>
                  <a:pt x="855591" y="2529205"/>
                </a:lnTo>
                <a:lnTo>
                  <a:pt x="853369" y="2505392"/>
                </a:lnTo>
                <a:lnTo>
                  <a:pt x="882888" y="2503170"/>
                </a:lnTo>
                <a:lnTo>
                  <a:pt x="918119" y="2500630"/>
                </a:lnTo>
                <a:lnTo>
                  <a:pt x="950812" y="2498725"/>
                </a:lnTo>
                <a:lnTo>
                  <a:pt x="984456" y="2497137"/>
                </a:lnTo>
                <a:lnTo>
                  <a:pt x="1018101" y="2495867"/>
                </a:lnTo>
                <a:lnTo>
                  <a:pt x="1050476" y="2495550"/>
                </a:lnTo>
                <a:lnTo>
                  <a:pt x="1066029" y="2495550"/>
                </a:lnTo>
                <a:lnTo>
                  <a:pt x="1088882" y="2496820"/>
                </a:lnTo>
                <a:lnTo>
                  <a:pt x="1099038" y="2497137"/>
                </a:lnTo>
                <a:lnTo>
                  <a:pt x="1107608" y="2498407"/>
                </a:lnTo>
                <a:lnTo>
                  <a:pt x="1112687" y="2499042"/>
                </a:lnTo>
                <a:lnTo>
                  <a:pt x="1106973" y="2507297"/>
                </a:lnTo>
                <a:lnTo>
                  <a:pt x="1099673" y="2519362"/>
                </a:lnTo>
                <a:lnTo>
                  <a:pt x="1096499" y="2524760"/>
                </a:lnTo>
                <a:lnTo>
                  <a:pt x="1093008" y="2530792"/>
                </a:lnTo>
                <a:lnTo>
                  <a:pt x="1090151" y="2537142"/>
                </a:lnTo>
                <a:lnTo>
                  <a:pt x="1086977" y="2544445"/>
                </a:lnTo>
                <a:lnTo>
                  <a:pt x="1084438" y="2552065"/>
                </a:lnTo>
                <a:lnTo>
                  <a:pt x="1081581" y="2560320"/>
                </a:lnTo>
                <a:lnTo>
                  <a:pt x="1079359" y="2568892"/>
                </a:lnTo>
                <a:lnTo>
                  <a:pt x="1077772" y="2578735"/>
                </a:lnTo>
                <a:lnTo>
                  <a:pt x="1076185" y="2586672"/>
                </a:lnTo>
                <a:lnTo>
                  <a:pt x="1075551" y="2594610"/>
                </a:lnTo>
                <a:lnTo>
                  <a:pt x="1074916" y="2602230"/>
                </a:lnTo>
                <a:lnTo>
                  <a:pt x="1074916" y="2609850"/>
                </a:lnTo>
                <a:lnTo>
                  <a:pt x="1074916" y="2616200"/>
                </a:lnTo>
                <a:lnTo>
                  <a:pt x="1075551" y="2622232"/>
                </a:lnTo>
                <a:lnTo>
                  <a:pt x="1076185" y="2628582"/>
                </a:lnTo>
                <a:lnTo>
                  <a:pt x="1077138" y="2635250"/>
                </a:lnTo>
                <a:lnTo>
                  <a:pt x="1078725" y="2641600"/>
                </a:lnTo>
                <a:lnTo>
                  <a:pt x="1080312" y="2647950"/>
                </a:lnTo>
                <a:lnTo>
                  <a:pt x="1082216" y="2653665"/>
                </a:lnTo>
                <a:lnTo>
                  <a:pt x="1084120" y="2659380"/>
                </a:lnTo>
                <a:lnTo>
                  <a:pt x="1086660" y="2665095"/>
                </a:lnTo>
                <a:lnTo>
                  <a:pt x="1089199" y="2670492"/>
                </a:lnTo>
                <a:lnTo>
                  <a:pt x="1092373" y="2675255"/>
                </a:lnTo>
                <a:lnTo>
                  <a:pt x="1095547" y="2680017"/>
                </a:lnTo>
                <a:lnTo>
                  <a:pt x="1098404" y="2684145"/>
                </a:lnTo>
                <a:lnTo>
                  <a:pt x="1101895" y="2688272"/>
                </a:lnTo>
                <a:lnTo>
                  <a:pt x="1105386" y="2692082"/>
                </a:lnTo>
                <a:lnTo>
                  <a:pt x="1109195" y="2695892"/>
                </a:lnTo>
                <a:lnTo>
                  <a:pt x="1113004" y="2699702"/>
                </a:lnTo>
                <a:lnTo>
                  <a:pt x="1117130" y="2703195"/>
                </a:lnTo>
                <a:lnTo>
                  <a:pt x="1126018" y="2709862"/>
                </a:lnTo>
                <a:lnTo>
                  <a:pt x="1134905" y="2715260"/>
                </a:lnTo>
                <a:lnTo>
                  <a:pt x="1144427" y="2720022"/>
                </a:lnTo>
                <a:lnTo>
                  <a:pt x="1153949" y="2724467"/>
                </a:lnTo>
                <a:lnTo>
                  <a:pt x="1164423" y="2728277"/>
                </a:lnTo>
                <a:lnTo>
                  <a:pt x="1174580" y="2731135"/>
                </a:lnTo>
                <a:lnTo>
                  <a:pt x="1185372" y="2733357"/>
                </a:lnTo>
                <a:lnTo>
                  <a:pt x="1196164" y="2735897"/>
                </a:lnTo>
                <a:lnTo>
                  <a:pt x="1206638" y="2737485"/>
                </a:lnTo>
                <a:lnTo>
                  <a:pt x="1218064" y="2738120"/>
                </a:lnTo>
                <a:lnTo>
                  <a:pt x="1229173" y="2738755"/>
                </a:lnTo>
                <a:lnTo>
                  <a:pt x="1240917" y="2739390"/>
                </a:lnTo>
                <a:lnTo>
                  <a:pt x="1248535" y="2738755"/>
                </a:lnTo>
                <a:lnTo>
                  <a:pt x="1256153" y="2738437"/>
                </a:lnTo>
                <a:lnTo>
                  <a:pt x="1263770" y="2737802"/>
                </a:lnTo>
                <a:lnTo>
                  <a:pt x="1271388" y="2736532"/>
                </a:lnTo>
                <a:lnTo>
                  <a:pt x="1279006" y="2734945"/>
                </a:lnTo>
                <a:lnTo>
                  <a:pt x="1285988" y="2733040"/>
                </a:lnTo>
                <a:lnTo>
                  <a:pt x="1293289" y="2731135"/>
                </a:lnTo>
                <a:lnTo>
                  <a:pt x="1299954" y="2728595"/>
                </a:lnTo>
                <a:lnTo>
                  <a:pt x="1306937" y="2725737"/>
                </a:lnTo>
                <a:lnTo>
                  <a:pt x="1313285" y="2722880"/>
                </a:lnTo>
                <a:lnTo>
                  <a:pt x="1319950" y="2719705"/>
                </a:lnTo>
                <a:lnTo>
                  <a:pt x="1325981" y="2715895"/>
                </a:lnTo>
                <a:lnTo>
                  <a:pt x="1332329" y="2712085"/>
                </a:lnTo>
                <a:lnTo>
                  <a:pt x="1338042" y="2708275"/>
                </a:lnTo>
                <a:lnTo>
                  <a:pt x="1343756" y="2703512"/>
                </a:lnTo>
                <a:lnTo>
                  <a:pt x="1349151" y="2699067"/>
                </a:lnTo>
                <a:lnTo>
                  <a:pt x="1353913" y="2694622"/>
                </a:lnTo>
                <a:lnTo>
                  <a:pt x="1358991" y="2689225"/>
                </a:lnTo>
                <a:lnTo>
                  <a:pt x="1363435" y="2684145"/>
                </a:lnTo>
                <a:lnTo>
                  <a:pt x="1367878" y="2678430"/>
                </a:lnTo>
                <a:lnTo>
                  <a:pt x="1372004" y="2672715"/>
                </a:lnTo>
                <a:lnTo>
                  <a:pt x="1375496" y="2667000"/>
                </a:lnTo>
                <a:lnTo>
                  <a:pt x="1378987" y="2660967"/>
                </a:lnTo>
                <a:lnTo>
                  <a:pt x="1381844" y="2654300"/>
                </a:lnTo>
                <a:lnTo>
                  <a:pt x="1385018" y="2647950"/>
                </a:lnTo>
                <a:lnTo>
                  <a:pt x="1387240" y="2641282"/>
                </a:lnTo>
                <a:lnTo>
                  <a:pt x="1389144" y="2634297"/>
                </a:lnTo>
                <a:lnTo>
                  <a:pt x="1391049" y="2627630"/>
                </a:lnTo>
                <a:lnTo>
                  <a:pt x="1392318" y="2620645"/>
                </a:lnTo>
                <a:lnTo>
                  <a:pt x="1393270" y="2613342"/>
                </a:lnTo>
                <a:lnTo>
                  <a:pt x="1393905" y="2606040"/>
                </a:lnTo>
                <a:lnTo>
                  <a:pt x="1394223" y="2598420"/>
                </a:lnTo>
                <a:lnTo>
                  <a:pt x="1393905" y="2590482"/>
                </a:lnTo>
                <a:lnTo>
                  <a:pt x="1392953" y="2581910"/>
                </a:lnTo>
                <a:lnTo>
                  <a:pt x="1391683" y="2573972"/>
                </a:lnTo>
                <a:lnTo>
                  <a:pt x="1390414" y="2565717"/>
                </a:lnTo>
                <a:lnTo>
                  <a:pt x="1387875" y="2556510"/>
                </a:lnTo>
                <a:lnTo>
                  <a:pt x="1385335" y="2547937"/>
                </a:lnTo>
                <a:lnTo>
                  <a:pt x="1382161" y="2540317"/>
                </a:lnTo>
                <a:lnTo>
                  <a:pt x="1379305" y="2533332"/>
                </a:lnTo>
                <a:lnTo>
                  <a:pt x="1376131" y="2526982"/>
                </a:lnTo>
                <a:lnTo>
                  <a:pt x="1372639" y="2521267"/>
                </a:lnTo>
                <a:lnTo>
                  <a:pt x="1366926" y="2511742"/>
                </a:lnTo>
                <a:lnTo>
                  <a:pt x="1361848" y="2504757"/>
                </a:lnTo>
                <a:lnTo>
                  <a:pt x="1359308" y="2500312"/>
                </a:lnTo>
                <a:lnTo>
                  <a:pt x="1358991" y="2498725"/>
                </a:lnTo>
                <a:lnTo>
                  <a:pt x="1363435" y="2497137"/>
                </a:lnTo>
                <a:lnTo>
                  <a:pt x="1370417" y="2495867"/>
                </a:lnTo>
                <a:lnTo>
                  <a:pt x="1377400" y="2495232"/>
                </a:lnTo>
                <a:lnTo>
                  <a:pt x="1385335" y="2494280"/>
                </a:lnTo>
                <a:lnTo>
                  <a:pt x="1393905" y="2493962"/>
                </a:lnTo>
                <a:close/>
                <a:moveTo>
                  <a:pt x="410528" y="2278062"/>
                </a:moveTo>
                <a:lnTo>
                  <a:pt x="423228" y="2278380"/>
                </a:lnTo>
                <a:lnTo>
                  <a:pt x="435293" y="2279015"/>
                </a:lnTo>
                <a:lnTo>
                  <a:pt x="447040" y="2280920"/>
                </a:lnTo>
                <a:lnTo>
                  <a:pt x="458153" y="2282825"/>
                </a:lnTo>
                <a:lnTo>
                  <a:pt x="468948" y="2286000"/>
                </a:lnTo>
                <a:lnTo>
                  <a:pt x="478473" y="2289175"/>
                </a:lnTo>
                <a:lnTo>
                  <a:pt x="487363" y="2293302"/>
                </a:lnTo>
                <a:lnTo>
                  <a:pt x="491491" y="2295525"/>
                </a:lnTo>
                <a:lnTo>
                  <a:pt x="495301" y="2297747"/>
                </a:lnTo>
                <a:lnTo>
                  <a:pt x="498793" y="2299970"/>
                </a:lnTo>
                <a:lnTo>
                  <a:pt x="502285" y="2302827"/>
                </a:lnTo>
                <a:lnTo>
                  <a:pt x="505460" y="2305367"/>
                </a:lnTo>
                <a:lnTo>
                  <a:pt x="508318" y="2308225"/>
                </a:lnTo>
                <a:lnTo>
                  <a:pt x="511176" y="2311082"/>
                </a:lnTo>
                <a:lnTo>
                  <a:pt x="513716" y="2314257"/>
                </a:lnTo>
                <a:lnTo>
                  <a:pt x="515621" y="2317432"/>
                </a:lnTo>
                <a:lnTo>
                  <a:pt x="517843" y="2320925"/>
                </a:lnTo>
                <a:lnTo>
                  <a:pt x="519748" y="2324735"/>
                </a:lnTo>
                <a:lnTo>
                  <a:pt x="521336" y="2328545"/>
                </a:lnTo>
                <a:lnTo>
                  <a:pt x="522923" y="2332355"/>
                </a:lnTo>
                <a:lnTo>
                  <a:pt x="524193" y="2336482"/>
                </a:lnTo>
                <a:lnTo>
                  <a:pt x="524828" y="2340927"/>
                </a:lnTo>
                <a:lnTo>
                  <a:pt x="525463" y="2346007"/>
                </a:lnTo>
                <a:lnTo>
                  <a:pt x="526098" y="2351087"/>
                </a:lnTo>
                <a:lnTo>
                  <a:pt x="526415" y="2356802"/>
                </a:lnTo>
                <a:lnTo>
                  <a:pt x="526098" y="2361565"/>
                </a:lnTo>
                <a:lnTo>
                  <a:pt x="525463" y="2367597"/>
                </a:lnTo>
                <a:lnTo>
                  <a:pt x="525146" y="2373312"/>
                </a:lnTo>
                <a:lnTo>
                  <a:pt x="524193" y="2379345"/>
                </a:lnTo>
                <a:lnTo>
                  <a:pt x="522288" y="2387600"/>
                </a:lnTo>
                <a:lnTo>
                  <a:pt x="520383" y="2394902"/>
                </a:lnTo>
                <a:lnTo>
                  <a:pt x="517843" y="2401887"/>
                </a:lnTo>
                <a:lnTo>
                  <a:pt x="515621" y="2407920"/>
                </a:lnTo>
                <a:lnTo>
                  <a:pt x="513080" y="2413635"/>
                </a:lnTo>
                <a:lnTo>
                  <a:pt x="509906" y="2418715"/>
                </a:lnTo>
                <a:lnTo>
                  <a:pt x="504190" y="2428240"/>
                </a:lnTo>
                <a:lnTo>
                  <a:pt x="498158" y="2437447"/>
                </a:lnTo>
                <a:lnTo>
                  <a:pt x="494983" y="2441892"/>
                </a:lnTo>
                <a:lnTo>
                  <a:pt x="491808" y="2447290"/>
                </a:lnTo>
                <a:lnTo>
                  <a:pt x="488950" y="2453005"/>
                </a:lnTo>
                <a:lnTo>
                  <a:pt x="486728" y="2459672"/>
                </a:lnTo>
                <a:lnTo>
                  <a:pt x="485458" y="2463165"/>
                </a:lnTo>
                <a:lnTo>
                  <a:pt x="484823" y="2466975"/>
                </a:lnTo>
                <a:lnTo>
                  <a:pt x="483870" y="2471102"/>
                </a:lnTo>
                <a:lnTo>
                  <a:pt x="483870" y="2475230"/>
                </a:lnTo>
                <a:lnTo>
                  <a:pt x="483870" y="2479992"/>
                </a:lnTo>
                <a:lnTo>
                  <a:pt x="484823" y="2484437"/>
                </a:lnTo>
                <a:lnTo>
                  <a:pt x="485775" y="2488565"/>
                </a:lnTo>
                <a:lnTo>
                  <a:pt x="487045" y="2493010"/>
                </a:lnTo>
                <a:lnTo>
                  <a:pt x="488633" y="2495867"/>
                </a:lnTo>
                <a:lnTo>
                  <a:pt x="489903" y="2499042"/>
                </a:lnTo>
                <a:lnTo>
                  <a:pt x="491808" y="2501265"/>
                </a:lnTo>
                <a:lnTo>
                  <a:pt x="493396" y="2503170"/>
                </a:lnTo>
                <a:lnTo>
                  <a:pt x="497206" y="2506345"/>
                </a:lnTo>
                <a:lnTo>
                  <a:pt x="500698" y="2508567"/>
                </a:lnTo>
                <a:lnTo>
                  <a:pt x="503555" y="2510155"/>
                </a:lnTo>
                <a:lnTo>
                  <a:pt x="506095" y="2511107"/>
                </a:lnTo>
                <a:lnTo>
                  <a:pt x="508318" y="2512377"/>
                </a:lnTo>
                <a:lnTo>
                  <a:pt x="511176" y="2513330"/>
                </a:lnTo>
                <a:lnTo>
                  <a:pt x="512128" y="2513647"/>
                </a:lnTo>
                <a:lnTo>
                  <a:pt x="520383" y="2515870"/>
                </a:lnTo>
                <a:lnTo>
                  <a:pt x="528003" y="2517457"/>
                </a:lnTo>
                <a:lnTo>
                  <a:pt x="536576" y="2518410"/>
                </a:lnTo>
                <a:lnTo>
                  <a:pt x="545783" y="2519362"/>
                </a:lnTo>
                <a:lnTo>
                  <a:pt x="555943" y="2519997"/>
                </a:lnTo>
                <a:lnTo>
                  <a:pt x="567691" y="2520950"/>
                </a:lnTo>
                <a:lnTo>
                  <a:pt x="580708" y="2521267"/>
                </a:lnTo>
                <a:lnTo>
                  <a:pt x="608013" y="2521585"/>
                </a:lnTo>
                <a:lnTo>
                  <a:pt x="631826" y="2521267"/>
                </a:lnTo>
                <a:lnTo>
                  <a:pt x="657543" y="2520315"/>
                </a:lnTo>
                <a:lnTo>
                  <a:pt x="683261" y="2519680"/>
                </a:lnTo>
                <a:lnTo>
                  <a:pt x="709296" y="2518410"/>
                </a:lnTo>
                <a:lnTo>
                  <a:pt x="734378" y="2517140"/>
                </a:lnTo>
                <a:lnTo>
                  <a:pt x="758826" y="2515235"/>
                </a:lnTo>
                <a:lnTo>
                  <a:pt x="782321" y="2513330"/>
                </a:lnTo>
                <a:lnTo>
                  <a:pt x="803276" y="2511107"/>
                </a:lnTo>
                <a:lnTo>
                  <a:pt x="806133" y="2540952"/>
                </a:lnTo>
                <a:lnTo>
                  <a:pt x="808673" y="2577782"/>
                </a:lnTo>
                <a:lnTo>
                  <a:pt x="810896" y="2611120"/>
                </a:lnTo>
                <a:lnTo>
                  <a:pt x="810896" y="2611755"/>
                </a:lnTo>
                <a:lnTo>
                  <a:pt x="810896" y="2612390"/>
                </a:lnTo>
                <a:lnTo>
                  <a:pt x="811848" y="2633980"/>
                </a:lnTo>
                <a:lnTo>
                  <a:pt x="812483" y="2655887"/>
                </a:lnTo>
                <a:lnTo>
                  <a:pt x="812801" y="2677160"/>
                </a:lnTo>
                <a:lnTo>
                  <a:pt x="812801" y="2697480"/>
                </a:lnTo>
                <a:lnTo>
                  <a:pt x="812801" y="2717165"/>
                </a:lnTo>
                <a:lnTo>
                  <a:pt x="812483" y="2734945"/>
                </a:lnTo>
                <a:lnTo>
                  <a:pt x="811531" y="2751137"/>
                </a:lnTo>
                <a:lnTo>
                  <a:pt x="810261" y="2764790"/>
                </a:lnTo>
                <a:lnTo>
                  <a:pt x="809308" y="2770505"/>
                </a:lnTo>
                <a:lnTo>
                  <a:pt x="801053" y="2765107"/>
                </a:lnTo>
                <a:lnTo>
                  <a:pt x="790258" y="2758440"/>
                </a:lnTo>
                <a:lnTo>
                  <a:pt x="784861" y="2755265"/>
                </a:lnTo>
                <a:lnTo>
                  <a:pt x="778828" y="2751772"/>
                </a:lnTo>
                <a:lnTo>
                  <a:pt x="772478" y="2748915"/>
                </a:lnTo>
                <a:lnTo>
                  <a:pt x="765176" y="2745740"/>
                </a:lnTo>
                <a:lnTo>
                  <a:pt x="757556" y="2743200"/>
                </a:lnTo>
                <a:lnTo>
                  <a:pt x="749301" y="2740342"/>
                </a:lnTo>
                <a:lnTo>
                  <a:pt x="740728" y="2738120"/>
                </a:lnTo>
                <a:lnTo>
                  <a:pt x="730886" y="2736215"/>
                </a:lnTo>
                <a:lnTo>
                  <a:pt x="722948" y="2734945"/>
                </a:lnTo>
                <a:lnTo>
                  <a:pt x="715011" y="2734310"/>
                </a:lnTo>
                <a:lnTo>
                  <a:pt x="707391" y="2733357"/>
                </a:lnTo>
                <a:lnTo>
                  <a:pt x="700088" y="2733357"/>
                </a:lnTo>
                <a:lnTo>
                  <a:pt x="699136" y="2733357"/>
                </a:lnTo>
                <a:lnTo>
                  <a:pt x="698501" y="2733357"/>
                </a:lnTo>
                <a:lnTo>
                  <a:pt x="690246" y="2733357"/>
                </a:lnTo>
                <a:lnTo>
                  <a:pt x="681673" y="2734310"/>
                </a:lnTo>
                <a:lnTo>
                  <a:pt x="674053" y="2735262"/>
                </a:lnTo>
                <a:lnTo>
                  <a:pt x="666433" y="2736850"/>
                </a:lnTo>
                <a:lnTo>
                  <a:pt x="658813" y="2739390"/>
                </a:lnTo>
                <a:lnTo>
                  <a:pt x="651511" y="2741612"/>
                </a:lnTo>
                <a:lnTo>
                  <a:pt x="644526" y="2744470"/>
                </a:lnTo>
                <a:lnTo>
                  <a:pt x="638176" y="2747962"/>
                </a:lnTo>
                <a:lnTo>
                  <a:pt x="633096" y="2750820"/>
                </a:lnTo>
                <a:lnTo>
                  <a:pt x="628651" y="2753677"/>
                </a:lnTo>
                <a:lnTo>
                  <a:pt x="624206" y="2757170"/>
                </a:lnTo>
                <a:lnTo>
                  <a:pt x="620078" y="2760662"/>
                </a:lnTo>
                <a:lnTo>
                  <a:pt x="615951" y="2764155"/>
                </a:lnTo>
                <a:lnTo>
                  <a:pt x="612141" y="2767965"/>
                </a:lnTo>
                <a:lnTo>
                  <a:pt x="608648" y="2771775"/>
                </a:lnTo>
                <a:lnTo>
                  <a:pt x="605156" y="2775902"/>
                </a:lnTo>
                <a:lnTo>
                  <a:pt x="598805" y="2784475"/>
                </a:lnTo>
                <a:lnTo>
                  <a:pt x="593408" y="2793682"/>
                </a:lnTo>
                <a:lnTo>
                  <a:pt x="588328" y="2803207"/>
                </a:lnTo>
                <a:lnTo>
                  <a:pt x="584201" y="2812732"/>
                </a:lnTo>
                <a:lnTo>
                  <a:pt x="580391" y="2822892"/>
                </a:lnTo>
                <a:lnTo>
                  <a:pt x="577216" y="2833370"/>
                </a:lnTo>
                <a:lnTo>
                  <a:pt x="574675" y="2843530"/>
                </a:lnTo>
                <a:lnTo>
                  <a:pt x="572771" y="2854642"/>
                </a:lnTo>
                <a:lnTo>
                  <a:pt x="571183" y="2865437"/>
                </a:lnTo>
                <a:lnTo>
                  <a:pt x="569913" y="2876550"/>
                </a:lnTo>
                <a:lnTo>
                  <a:pt x="569596" y="2887980"/>
                </a:lnTo>
                <a:lnTo>
                  <a:pt x="569278" y="2899092"/>
                </a:lnTo>
                <a:lnTo>
                  <a:pt x="569596" y="2907030"/>
                </a:lnTo>
                <a:lnTo>
                  <a:pt x="569913" y="2914967"/>
                </a:lnTo>
                <a:lnTo>
                  <a:pt x="570866" y="2922587"/>
                </a:lnTo>
                <a:lnTo>
                  <a:pt x="571818" y="2930207"/>
                </a:lnTo>
                <a:lnTo>
                  <a:pt x="573406" y="2937510"/>
                </a:lnTo>
                <a:lnTo>
                  <a:pt x="575311" y="2944495"/>
                </a:lnTo>
                <a:lnTo>
                  <a:pt x="577216" y="2951797"/>
                </a:lnTo>
                <a:lnTo>
                  <a:pt x="580073" y="2958782"/>
                </a:lnTo>
                <a:lnTo>
                  <a:pt x="582613" y="2965767"/>
                </a:lnTo>
                <a:lnTo>
                  <a:pt x="585788" y="2972117"/>
                </a:lnTo>
                <a:lnTo>
                  <a:pt x="588646" y="2978785"/>
                </a:lnTo>
                <a:lnTo>
                  <a:pt x="592138" y="2984817"/>
                </a:lnTo>
                <a:lnTo>
                  <a:pt x="595948" y="2990850"/>
                </a:lnTo>
                <a:lnTo>
                  <a:pt x="600076" y="2996565"/>
                </a:lnTo>
                <a:lnTo>
                  <a:pt x="604521" y="3002280"/>
                </a:lnTo>
                <a:lnTo>
                  <a:pt x="608966" y="3007677"/>
                </a:lnTo>
                <a:lnTo>
                  <a:pt x="614046" y="3012757"/>
                </a:lnTo>
                <a:lnTo>
                  <a:pt x="618808" y="3017837"/>
                </a:lnTo>
                <a:lnTo>
                  <a:pt x="624206" y="3022282"/>
                </a:lnTo>
                <a:lnTo>
                  <a:pt x="629921" y="3026410"/>
                </a:lnTo>
                <a:lnTo>
                  <a:pt x="635636" y="3030220"/>
                </a:lnTo>
                <a:lnTo>
                  <a:pt x="641668" y="3034030"/>
                </a:lnTo>
                <a:lnTo>
                  <a:pt x="647701" y="3037522"/>
                </a:lnTo>
                <a:lnTo>
                  <a:pt x="654051" y="3040697"/>
                </a:lnTo>
                <a:lnTo>
                  <a:pt x="660718" y="3043237"/>
                </a:lnTo>
                <a:lnTo>
                  <a:pt x="667068" y="3046095"/>
                </a:lnTo>
                <a:lnTo>
                  <a:pt x="674053" y="3048000"/>
                </a:lnTo>
                <a:lnTo>
                  <a:pt x="681038" y="3049905"/>
                </a:lnTo>
                <a:lnTo>
                  <a:pt x="687706" y="3050857"/>
                </a:lnTo>
                <a:lnTo>
                  <a:pt x="695008" y="3052127"/>
                </a:lnTo>
                <a:lnTo>
                  <a:pt x="702311" y="3052445"/>
                </a:lnTo>
                <a:lnTo>
                  <a:pt x="709931" y="3052762"/>
                </a:lnTo>
                <a:lnTo>
                  <a:pt x="710883" y="3052445"/>
                </a:lnTo>
                <a:lnTo>
                  <a:pt x="711201" y="3052762"/>
                </a:lnTo>
                <a:lnTo>
                  <a:pt x="719456" y="3052445"/>
                </a:lnTo>
                <a:lnTo>
                  <a:pt x="727711" y="3051810"/>
                </a:lnTo>
                <a:lnTo>
                  <a:pt x="735648" y="3050540"/>
                </a:lnTo>
                <a:lnTo>
                  <a:pt x="743903" y="3048952"/>
                </a:lnTo>
                <a:lnTo>
                  <a:pt x="753111" y="3046730"/>
                </a:lnTo>
                <a:lnTo>
                  <a:pt x="761683" y="3044190"/>
                </a:lnTo>
                <a:lnTo>
                  <a:pt x="769303" y="3041015"/>
                </a:lnTo>
                <a:lnTo>
                  <a:pt x="776288" y="3037840"/>
                </a:lnTo>
                <a:lnTo>
                  <a:pt x="782638" y="3034665"/>
                </a:lnTo>
                <a:lnTo>
                  <a:pt x="788353" y="3031490"/>
                </a:lnTo>
                <a:lnTo>
                  <a:pt x="797878" y="3025457"/>
                </a:lnTo>
                <a:lnTo>
                  <a:pt x="809308" y="3018155"/>
                </a:lnTo>
                <a:lnTo>
                  <a:pt x="809943" y="3017837"/>
                </a:lnTo>
                <a:lnTo>
                  <a:pt x="811531" y="3022600"/>
                </a:lnTo>
                <a:lnTo>
                  <a:pt x="812483" y="3029267"/>
                </a:lnTo>
                <a:lnTo>
                  <a:pt x="813436" y="3035935"/>
                </a:lnTo>
                <a:lnTo>
                  <a:pt x="814071" y="3043872"/>
                </a:lnTo>
                <a:lnTo>
                  <a:pt x="814388" y="3052445"/>
                </a:lnTo>
                <a:lnTo>
                  <a:pt x="814388" y="3061970"/>
                </a:lnTo>
                <a:lnTo>
                  <a:pt x="814071" y="3080385"/>
                </a:lnTo>
                <a:lnTo>
                  <a:pt x="812801" y="3100705"/>
                </a:lnTo>
                <a:lnTo>
                  <a:pt x="811531" y="3121660"/>
                </a:lnTo>
                <a:lnTo>
                  <a:pt x="808991" y="3143885"/>
                </a:lnTo>
                <a:lnTo>
                  <a:pt x="806451" y="3166427"/>
                </a:lnTo>
                <a:lnTo>
                  <a:pt x="803593" y="3188652"/>
                </a:lnTo>
                <a:lnTo>
                  <a:pt x="800736" y="3210877"/>
                </a:lnTo>
                <a:lnTo>
                  <a:pt x="797561" y="3231832"/>
                </a:lnTo>
                <a:lnTo>
                  <a:pt x="791211" y="3270885"/>
                </a:lnTo>
                <a:lnTo>
                  <a:pt x="785813" y="3302000"/>
                </a:lnTo>
                <a:lnTo>
                  <a:pt x="784226" y="3309937"/>
                </a:lnTo>
                <a:lnTo>
                  <a:pt x="71120" y="3309937"/>
                </a:lnTo>
                <a:lnTo>
                  <a:pt x="63818" y="3309620"/>
                </a:lnTo>
                <a:lnTo>
                  <a:pt x="56515" y="3308350"/>
                </a:lnTo>
                <a:lnTo>
                  <a:pt x="50165" y="3306762"/>
                </a:lnTo>
                <a:lnTo>
                  <a:pt x="43498" y="3304222"/>
                </a:lnTo>
                <a:lnTo>
                  <a:pt x="37148" y="3301682"/>
                </a:lnTo>
                <a:lnTo>
                  <a:pt x="31433" y="3297555"/>
                </a:lnTo>
                <a:lnTo>
                  <a:pt x="26035" y="3293427"/>
                </a:lnTo>
                <a:lnTo>
                  <a:pt x="20638" y="3288982"/>
                </a:lnTo>
                <a:lnTo>
                  <a:pt x="16193" y="3283902"/>
                </a:lnTo>
                <a:lnTo>
                  <a:pt x="12383" y="3278505"/>
                </a:lnTo>
                <a:lnTo>
                  <a:pt x="8573" y="3272472"/>
                </a:lnTo>
                <a:lnTo>
                  <a:pt x="5398" y="3266440"/>
                </a:lnTo>
                <a:lnTo>
                  <a:pt x="3175" y="3259772"/>
                </a:lnTo>
                <a:lnTo>
                  <a:pt x="1588" y="3253105"/>
                </a:lnTo>
                <a:lnTo>
                  <a:pt x="318" y="3246120"/>
                </a:lnTo>
                <a:lnTo>
                  <a:pt x="0" y="3238817"/>
                </a:lnTo>
                <a:lnTo>
                  <a:pt x="0" y="2493645"/>
                </a:lnTo>
                <a:lnTo>
                  <a:pt x="31433" y="2499360"/>
                </a:lnTo>
                <a:lnTo>
                  <a:pt x="70485" y="2505392"/>
                </a:lnTo>
                <a:lnTo>
                  <a:pt x="91758" y="2508885"/>
                </a:lnTo>
                <a:lnTo>
                  <a:pt x="114300" y="2512060"/>
                </a:lnTo>
                <a:lnTo>
                  <a:pt x="137478" y="2515235"/>
                </a:lnTo>
                <a:lnTo>
                  <a:pt x="160655" y="2517775"/>
                </a:lnTo>
                <a:lnTo>
                  <a:pt x="183515" y="2519680"/>
                </a:lnTo>
                <a:lnTo>
                  <a:pt x="205740" y="2521585"/>
                </a:lnTo>
                <a:lnTo>
                  <a:pt x="227648" y="2522855"/>
                </a:lnTo>
                <a:lnTo>
                  <a:pt x="247968" y="2523172"/>
                </a:lnTo>
                <a:lnTo>
                  <a:pt x="261620" y="2522855"/>
                </a:lnTo>
                <a:lnTo>
                  <a:pt x="274955" y="2522220"/>
                </a:lnTo>
                <a:lnTo>
                  <a:pt x="287338" y="2520950"/>
                </a:lnTo>
                <a:lnTo>
                  <a:pt x="298768" y="2519045"/>
                </a:lnTo>
                <a:lnTo>
                  <a:pt x="304165" y="2517457"/>
                </a:lnTo>
                <a:lnTo>
                  <a:pt x="309563" y="2515552"/>
                </a:lnTo>
                <a:lnTo>
                  <a:pt x="314960" y="2513647"/>
                </a:lnTo>
                <a:lnTo>
                  <a:pt x="320040" y="2510790"/>
                </a:lnTo>
                <a:lnTo>
                  <a:pt x="325120" y="2507297"/>
                </a:lnTo>
                <a:lnTo>
                  <a:pt x="327978" y="2505075"/>
                </a:lnTo>
                <a:lnTo>
                  <a:pt x="330200" y="2502852"/>
                </a:lnTo>
                <a:lnTo>
                  <a:pt x="332423" y="2500312"/>
                </a:lnTo>
                <a:lnTo>
                  <a:pt x="334645" y="2497455"/>
                </a:lnTo>
                <a:lnTo>
                  <a:pt x="336550" y="2493962"/>
                </a:lnTo>
                <a:lnTo>
                  <a:pt x="338138" y="2490470"/>
                </a:lnTo>
                <a:lnTo>
                  <a:pt x="340043" y="2485390"/>
                </a:lnTo>
                <a:lnTo>
                  <a:pt x="341630" y="2479992"/>
                </a:lnTo>
                <a:lnTo>
                  <a:pt x="342265" y="2474277"/>
                </a:lnTo>
                <a:lnTo>
                  <a:pt x="342900" y="2468562"/>
                </a:lnTo>
                <a:lnTo>
                  <a:pt x="342900" y="2464752"/>
                </a:lnTo>
                <a:lnTo>
                  <a:pt x="342265" y="2461260"/>
                </a:lnTo>
                <a:lnTo>
                  <a:pt x="341630" y="2457767"/>
                </a:lnTo>
                <a:lnTo>
                  <a:pt x="340995" y="2454592"/>
                </a:lnTo>
                <a:lnTo>
                  <a:pt x="339090" y="2448560"/>
                </a:lnTo>
                <a:lnTo>
                  <a:pt x="336233" y="2443162"/>
                </a:lnTo>
                <a:lnTo>
                  <a:pt x="332423" y="2436812"/>
                </a:lnTo>
                <a:lnTo>
                  <a:pt x="328613" y="2430780"/>
                </a:lnTo>
                <a:lnTo>
                  <a:pt x="325120" y="2425065"/>
                </a:lnTo>
                <a:lnTo>
                  <a:pt x="321628" y="2419985"/>
                </a:lnTo>
                <a:lnTo>
                  <a:pt x="318770" y="2413635"/>
                </a:lnTo>
                <a:lnTo>
                  <a:pt x="315278" y="2406967"/>
                </a:lnTo>
                <a:lnTo>
                  <a:pt x="312420" y="2398712"/>
                </a:lnTo>
                <a:lnTo>
                  <a:pt x="309880" y="2389187"/>
                </a:lnTo>
                <a:lnTo>
                  <a:pt x="308610" y="2383790"/>
                </a:lnTo>
                <a:lnTo>
                  <a:pt x="307975" y="2378392"/>
                </a:lnTo>
                <a:lnTo>
                  <a:pt x="307658" y="2373630"/>
                </a:lnTo>
                <a:lnTo>
                  <a:pt x="307340" y="2368232"/>
                </a:lnTo>
                <a:lnTo>
                  <a:pt x="307658" y="2363470"/>
                </a:lnTo>
                <a:lnTo>
                  <a:pt x="307975" y="2359025"/>
                </a:lnTo>
                <a:lnTo>
                  <a:pt x="308293" y="2354580"/>
                </a:lnTo>
                <a:lnTo>
                  <a:pt x="309563" y="2350135"/>
                </a:lnTo>
                <a:lnTo>
                  <a:pt x="310198" y="2346007"/>
                </a:lnTo>
                <a:lnTo>
                  <a:pt x="311785" y="2341562"/>
                </a:lnTo>
                <a:lnTo>
                  <a:pt x="313373" y="2337752"/>
                </a:lnTo>
                <a:lnTo>
                  <a:pt x="314960" y="2333307"/>
                </a:lnTo>
                <a:lnTo>
                  <a:pt x="316865" y="2329497"/>
                </a:lnTo>
                <a:lnTo>
                  <a:pt x="319088" y="2325687"/>
                </a:lnTo>
                <a:lnTo>
                  <a:pt x="324168" y="2318385"/>
                </a:lnTo>
                <a:lnTo>
                  <a:pt x="329248" y="2311717"/>
                </a:lnTo>
                <a:lnTo>
                  <a:pt x="335915" y="2305050"/>
                </a:lnTo>
                <a:lnTo>
                  <a:pt x="343218" y="2299335"/>
                </a:lnTo>
                <a:lnTo>
                  <a:pt x="350838" y="2293937"/>
                </a:lnTo>
                <a:lnTo>
                  <a:pt x="359728" y="2289492"/>
                </a:lnTo>
                <a:lnTo>
                  <a:pt x="363855" y="2287270"/>
                </a:lnTo>
                <a:lnTo>
                  <a:pt x="368618" y="2285682"/>
                </a:lnTo>
                <a:lnTo>
                  <a:pt x="373380" y="2283777"/>
                </a:lnTo>
                <a:lnTo>
                  <a:pt x="378460" y="2282190"/>
                </a:lnTo>
                <a:lnTo>
                  <a:pt x="383223" y="2280920"/>
                </a:lnTo>
                <a:lnTo>
                  <a:pt x="388620" y="2279967"/>
                </a:lnTo>
                <a:lnTo>
                  <a:pt x="394018" y="2279015"/>
                </a:lnTo>
                <a:lnTo>
                  <a:pt x="399415" y="2278697"/>
                </a:lnTo>
                <a:lnTo>
                  <a:pt x="405130" y="2278380"/>
                </a:lnTo>
                <a:lnTo>
                  <a:pt x="410528" y="2278062"/>
                </a:lnTo>
                <a:close/>
                <a:moveTo>
                  <a:pt x="71120" y="1655762"/>
                </a:moveTo>
                <a:lnTo>
                  <a:pt x="814705" y="1655762"/>
                </a:lnTo>
                <a:lnTo>
                  <a:pt x="808990" y="1687194"/>
                </a:lnTo>
                <a:lnTo>
                  <a:pt x="802958" y="1726247"/>
                </a:lnTo>
                <a:lnTo>
                  <a:pt x="796608" y="1770062"/>
                </a:lnTo>
                <a:lnTo>
                  <a:pt x="793433" y="1793557"/>
                </a:lnTo>
                <a:lnTo>
                  <a:pt x="790575" y="1816417"/>
                </a:lnTo>
                <a:lnTo>
                  <a:pt x="788353" y="1839277"/>
                </a:lnTo>
                <a:lnTo>
                  <a:pt x="786765" y="1861819"/>
                </a:lnTo>
                <a:lnTo>
                  <a:pt x="785813" y="1883409"/>
                </a:lnTo>
                <a:lnTo>
                  <a:pt x="785495" y="1903729"/>
                </a:lnTo>
                <a:lnTo>
                  <a:pt x="785495" y="1917699"/>
                </a:lnTo>
                <a:lnTo>
                  <a:pt x="786130" y="1930717"/>
                </a:lnTo>
                <a:lnTo>
                  <a:pt x="787718" y="1943099"/>
                </a:lnTo>
                <a:lnTo>
                  <a:pt x="788353" y="1948814"/>
                </a:lnTo>
                <a:lnTo>
                  <a:pt x="789623" y="1954529"/>
                </a:lnTo>
                <a:lnTo>
                  <a:pt x="791210" y="1960244"/>
                </a:lnTo>
                <a:lnTo>
                  <a:pt x="793115" y="1965642"/>
                </a:lnTo>
                <a:lnTo>
                  <a:pt x="795020" y="1970722"/>
                </a:lnTo>
                <a:lnTo>
                  <a:pt x="797560" y="1975802"/>
                </a:lnTo>
                <a:lnTo>
                  <a:pt x="801053" y="1981199"/>
                </a:lnTo>
                <a:lnTo>
                  <a:pt x="802958" y="1983739"/>
                </a:lnTo>
                <a:lnTo>
                  <a:pt x="805498" y="1986279"/>
                </a:lnTo>
                <a:lnTo>
                  <a:pt x="808038" y="1988502"/>
                </a:lnTo>
                <a:lnTo>
                  <a:pt x="810895" y="1990724"/>
                </a:lnTo>
                <a:lnTo>
                  <a:pt x="814388" y="1992629"/>
                </a:lnTo>
                <a:lnTo>
                  <a:pt x="817880" y="1994217"/>
                </a:lnTo>
                <a:lnTo>
                  <a:pt x="823278" y="1996122"/>
                </a:lnTo>
                <a:lnTo>
                  <a:pt x="828675" y="1997709"/>
                </a:lnTo>
                <a:lnTo>
                  <a:pt x="834390" y="1998662"/>
                </a:lnTo>
                <a:lnTo>
                  <a:pt x="840106" y="1998979"/>
                </a:lnTo>
                <a:lnTo>
                  <a:pt x="840423" y="1998662"/>
                </a:lnTo>
                <a:lnTo>
                  <a:pt x="841693" y="1998979"/>
                </a:lnTo>
                <a:lnTo>
                  <a:pt x="845185" y="1998662"/>
                </a:lnTo>
                <a:lnTo>
                  <a:pt x="848361" y="1998027"/>
                </a:lnTo>
                <a:lnTo>
                  <a:pt x="851853" y="1997709"/>
                </a:lnTo>
                <a:lnTo>
                  <a:pt x="855346" y="1997074"/>
                </a:lnTo>
                <a:lnTo>
                  <a:pt x="861061" y="1994534"/>
                </a:lnTo>
                <a:lnTo>
                  <a:pt x="866458" y="1992312"/>
                </a:lnTo>
                <a:lnTo>
                  <a:pt x="872808" y="1988502"/>
                </a:lnTo>
                <a:lnTo>
                  <a:pt x="879158" y="1984692"/>
                </a:lnTo>
                <a:lnTo>
                  <a:pt x="884556" y="1980882"/>
                </a:lnTo>
                <a:lnTo>
                  <a:pt x="889635" y="1977389"/>
                </a:lnTo>
                <a:lnTo>
                  <a:pt x="895986" y="1974532"/>
                </a:lnTo>
                <a:lnTo>
                  <a:pt x="902653" y="1971357"/>
                </a:lnTo>
                <a:lnTo>
                  <a:pt x="910908" y="1968182"/>
                </a:lnTo>
                <a:lnTo>
                  <a:pt x="920433" y="1965642"/>
                </a:lnTo>
                <a:lnTo>
                  <a:pt x="923608" y="1965324"/>
                </a:lnTo>
                <a:lnTo>
                  <a:pt x="931228" y="1964054"/>
                </a:lnTo>
                <a:lnTo>
                  <a:pt x="935038" y="1963419"/>
                </a:lnTo>
                <a:lnTo>
                  <a:pt x="938848" y="1963419"/>
                </a:lnTo>
                <a:lnTo>
                  <a:pt x="940753" y="1963419"/>
                </a:lnTo>
                <a:lnTo>
                  <a:pt x="945198" y="1963419"/>
                </a:lnTo>
                <a:lnTo>
                  <a:pt x="949961" y="1963737"/>
                </a:lnTo>
                <a:lnTo>
                  <a:pt x="954088" y="1964372"/>
                </a:lnTo>
                <a:lnTo>
                  <a:pt x="958533" y="1965324"/>
                </a:lnTo>
                <a:lnTo>
                  <a:pt x="962978" y="1966277"/>
                </a:lnTo>
                <a:lnTo>
                  <a:pt x="967106" y="1967547"/>
                </a:lnTo>
                <a:lnTo>
                  <a:pt x="971233" y="1969134"/>
                </a:lnTo>
                <a:lnTo>
                  <a:pt x="975043" y="1971039"/>
                </a:lnTo>
                <a:lnTo>
                  <a:pt x="978853" y="1972944"/>
                </a:lnTo>
                <a:lnTo>
                  <a:pt x="982663" y="1974849"/>
                </a:lnTo>
                <a:lnTo>
                  <a:pt x="989966" y="1979929"/>
                </a:lnTo>
                <a:lnTo>
                  <a:pt x="996951" y="1985644"/>
                </a:lnTo>
                <a:lnTo>
                  <a:pt x="1003301" y="1991994"/>
                </a:lnTo>
                <a:lnTo>
                  <a:pt x="1009016" y="1998979"/>
                </a:lnTo>
                <a:lnTo>
                  <a:pt x="1014413" y="2006917"/>
                </a:lnTo>
                <a:lnTo>
                  <a:pt x="1019176" y="2015489"/>
                </a:lnTo>
                <a:lnTo>
                  <a:pt x="1021081" y="2019934"/>
                </a:lnTo>
                <a:lnTo>
                  <a:pt x="1022986" y="2024379"/>
                </a:lnTo>
                <a:lnTo>
                  <a:pt x="1024891" y="2029142"/>
                </a:lnTo>
                <a:lnTo>
                  <a:pt x="1025843" y="2034222"/>
                </a:lnTo>
                <a:lnTo>
                  <a:pt x="1027431" y="2038984"/>
                </a:lnTo>
                <a:lnTo>
                  <a:pt x="1028383" y="2044382"/>
                </a:lnTo>
                <a:lnTo>
                  <a:pt x="1029336" y="2049779"/>
                </a:lnTo>
                <a:lnTo>
                  <a:pt x="1029653" y="2055177"/>
                </a:lnTo>
                <a:lnTo>
                  <a:pt x="1030288" y="2060892"/>
                </a:lnTo>
                <a:lnTo>
                  <a:pt x="1030288" y="2066289"/>
                </a:lnTo>
                <a:lnTo>
                  <a:pt x="1030288" y="2079307"/>
                </a:lnTo>
                <a:lnTo>
                  <a:pt x="1029018" y="2091372"/>
                </a:lnTo>
                <a:lnTo>
                  <a:pt x="1027431" y="2102802"/>
                </a:lnTo>
                <a:lnTo>
                  <a:pt x="1025208" y="2114549"/>
                </a:lnTo>
                <a:lnTo>
                  <a:pt x="1022668" y="2124709"/>
                </a:lnTo>
                <a:lnTo>
                  <a:pt x="1019176" y="2134234"/>
                </a:lnTo>
                <a:lnTo>
                  <a:pt x="1015366" y="2143442"/>
                </a:lnTo>
                <a:lnTo>
                  <a:pt x="1012826" y="2147252"/>
                </a:lnTo>
                <a:lnTo>
                  <a:pt x="1010603" y="2151062"/>
                </a:lnTo>
                <a:lnTo>
                  <a:pt x="1008381" y="2154872"/>
                </a:lnTo>
                <a:lnTo>
                  <a:pt x="1005841" y="2158364"/>
                </a:lnTo>
                <a:lnTo>
                  <a:pt x="1002983" y="2161539"/>
                </a:lnTo>
                <a:lnTo>
                  <a:pt x="1000443" y="2164079"/>
                </a:lnTo>
                <a:lnTo>
                  <a:pt x="997268" y="2166937"/>
                </a:lnTo>
                <a:lnTo>
                  <a:pt x="994093" y="2169477"/>
                </a:lnTo>
                <a:lnTo>
                  <a:pt x="990918" y="2171699"/>
                </a:lnTo>
                <a:lnTo>
                  <a:pt x="987426" y="2173604"/>
                </a:lnTo>
                <a:lnTo>
                  <a:pt x="983933" y="2175509"/>
                </a:lnTo>
                <a:lnTo>
                  <a:pt x="980441" y="2177097"/>
                </a:lnTo>
                <a:lnTo>
                  <a:pt x="976313" y="2178684"/>
                </a:lnTo>
                <a:lnTo>
                  <a:pt x="972186" y="2179954"/>
                </a:lnTo>
                <a:lnTo>
                  <a:pt x="967741" y="2180589"/>
                </a:lnTo>
                <a:lnTo>
                  <a:pt x="962978" y="2181224"/>
                </a:lnTo>
                <a:lnTo>
                  <a:pt x="957898" y="2181859"/>
                </a:lnTo>
                <a:lnTo>
                  <a:pt x="952500" y="2182177"/>
                </a:lnTo>
                <a:lnTo>
                  <a:pt x="947421" y="2182177"/>
                </a:lnTo>
                <a:lnTo>
                  <a:pt x="942341" y="2181859"/>
                </a:lnTo>
                <a:lnTo>
                  <a:pt x="930593" y="2179954"/>
                </a:lnTo>
                <a:lnTo>
                  <a:pt x="922338" y="2178367"/>
                </a:lnTo>
                <a:lnTo>
                  <a:pt x="914718" y="2176144"/>
                </a:lnTo>
                <a:lnTo>
                  <a:pt x="907733" y="2173604"/>
                </a:lnTo>
                <a:lnTo>
                  <a:pt x="901701" y="2171382"/>
                </a:lnTo>
                <a:lnTo>
                  <a:pt x="896303" y="2168842"/>
                </a:lnTo>
                <a:lnTo>
                  <a:pt x="890906" y="2165984"/>
                </a:lnTo>
                <a:lnTo>
                  <a:pt x="881381" y="2159952"/>
                </a:lnTo>
                <a:lnTo>
                  <a:pt x="872173" y="2153919"/>
                </a:lnTo>
                <a:lnTo>
                  <a:pt x="862331" y="2147569"/>
                </a:lnTo>
                <a:lnTo>
                  <a:pt x="856616" y="2145029"/>
                </a:lnTo>
                <a:lnTo>
                  <a:pt x="849948" y="2142489"/>
                </a:lnTo>
                <a:lnTo>
                  <a:pt x="846456" y="2141219"/>
                </a:lnTo>
                <a:lnTo>
                  <a:pt x="842646" y="2140584"/>
                </a:lnTo>
                <a:lnTo>
                  <a:pt x="838518" y="2139949"/>
                </a:lnTo>
                <a:lnTo>
                  <a:pt x="834708" y="2139632"/>
                </a:lnTo>
                <a:lnTo>
                  <a:pt x="834073" y="2139632"/>
                </a:lnTo>
                <a:lnTo>
                  <a:pt x="833120" y="2139632"/>
                </a:lnTo>
                <a:lnTo>
                  <a:pt x="828675" y="2139949"/>
                </a:lnTo>
                <a:lnTo>
                  <a:pt x="823913" y="2140584"/>
                </a:lnTo>
                <a:lnTo>
                  <a:pt x="819785" y="2141537"/>
                </a:lnTo>
                <a:lnTo>
                  <a:pt x="815340" y="2143124"/>
                </a:lnTo>
                <a:lnTo>
                  <a:pt x="812483" y="2144394"/>
                </a:lnTo>
                <a:lnTo>
                  <a:pt x="809943" y="2145664"/>
                </a:lnTo>
                <a:lnTo>
                  <a:pt x="808038" y="2147252"/>
                </a:lnTo>
                <a:lnTo>
                  <a:pt x="805498" y="2148839"/>
                </a:lnTo>
                <a:lnTo>
                  <a:pt x="802640" y="2152332"/>
                </a:lnTo>
                <a:lnTo>
                  <a:pt x="800418" y="2155189"/>
                </a:lnTo>
                <a:lnTo>
                  <a:pt x="797243" y="2160587"/>
                </a:lnTo>
                <a:lnTo>
                  <a:pt x="795338" y="2165667"/>
                </a:lnTo>
                <a:lnTo>
                  <a:pt x="793750" y="2170112"/>
                </a:lnTo>
                <a:lnTo>
                  <a:pt x="792480" y="2175192"/>
                </a:lnTo>
                <a:lnTo>
                  <a:pt x="791210" y="2183129"/>
                </a:lnTo>
                <a:lnTo>
                  <a:pt x="789940" y="2191384"/>
                </a:lnTo>
                <a:lnTo>
                  <a:pt x="788670" y="2200592"/>
                </a:lnTo>
                <a:lnTo>
                  <a:pt x="788353" y="2210117"/>
                </a:lnTo>
                <a:lnTo>
                  <a:pt x="787400" y="2230754"/>
                </a:lnTo>
                <a:lnTo>
                  <a:pt x="787400" y="2253614"/>
                </a:lnTo>
                <a:lnTo>
                  <a:pt x="787400" y="2279332"/>
                </a:lnTo>
                <a:lnTo>
                  <a:pt x="788035" y="2305685"/>
                </a:lnTo>
                <a:lnTo>
                  <a:pt x="789305" y="2332672"/>
                </a:lnTo>
                <a:lnTo>
                  <a:pt x="790575" y="2359660"/>
                </a:lnTo>
                <a:lnTo>
                  <a:pt x="791845" y="2386647"/>
                </a:lnTo>
                <a:lnTo>
                  <a:pt x="793750" y="2412682"/>
                </a:lnTo>
                <a:lnTo>
                  <a:pt x="795655" y="2437765"/>
                </a:lnTo>
                <a:lnTo>
                  <a:pt x="797878" y="2460307"/>
                </a:lnTo>
                <a:lnTo>
                  <a:pt x="768668" y="2462530"/>
                </a:lnTo>
                <a:lnTo>
                  <a:pt x="733108" y="2465070"/>
                </a:lnTo>
                <a:lnTo>
                  <a:pt x="700405" y="2466975"/>
                </a:lnTo>
                <a:lnTo>
                  <a:pt x="666750" y="2468562"/>
                </a:lnTo>
                <a:lnTo>
                  <a:pt x="633095" y="2469832"/>
                </a:lnTo>
                <a:lnTo>
                  <a:pt x="601028" y="2470150"/>
                </a:lnTo>
                <a:lnTo>
                  <a:pt x="586105" y="2470150"/>
                </a:lnTo>
                <a:lnTo>
                  <a:pt x="562610" y="2468880"/>
                </a:lnTo>
                <a:lnTo>
                  <a:pt x="552450" y="2468562"/>
                </a:lnTo>
                <a:lnTo>
                  <a:pt x="543560" y="2467927"/>
                </a:lnTo>
                <a:lnTo>
                  <a:pt x="538163" y="2466975"/>
                </a:lnTo>
                <a:lnTo>
                  <a:pt x="544513" y="2458402"/>
                </a:lnTo>
                <a:lnTo>
                  <a:pt x="551498" y="2446337"/>
                </a:lnTo>
                <a:lnTo>
                  <a:pt x="554673" y="2440940"/>
                </a:lnTo>
                <a:lnTo>
                  <a:pt x="558165" y="2434907"/>
                </a:lnTo>
                <a:lnTo>
                  <a:pt x="561340" y="2428557"/>
                </a:lnTo>
                <a:lnTo>
                  <a:pt x="563880" y="2421255"/>
                </a:lnTo>
                <a:lnTo>
                  <a:pt x="567055" y="2413635"/>
                </a:lnTo>
                <a:lnTo>
                  <a:pt x="569278" y="2405380"/>
                </a:lnTo>
                <a:lnTo>
                  <a:pt x="571500" y="2396807"/>
                </a:lnTo>
                <a:lnTo>
                  <a:pt x="573405" y="2387282"/>
                </a:lnTo>
                <a:lnTo>
                  <a:pt x="574993" y="2379027"/>
                </a:lnTo>
                <a:lnTo>
                  <a:pt x="575628" y="2371090"/>
                </a:lnTo>
                <a:lnTo>
                  <a:pt x="576580" y="2363470"/>
                </a:lnTo>
                <a:lnTo>
                  <a:pt x="576580" y="2355850"/>
                </a:lnTo>
                <a:lnTo>
                  <a:pt x="576263" y="2347277"/>
                </a:lnTo>
                <a:lnTo>
                  <a:pt x="575628" y="2339340"/>
                </a:lnTo>
                <a:lnTo>
                  <a:pt x="574040" y="2331402"/>
                </a:lnTo>
                <a:lnTo>
                  <a:pt x="572770" y="2323782"/>
                </a:lnTo>
                <a:lnTo>
                  <a:pt x="570865" y="2315845"/>
                </a:lnTo>
                <a:lnTo>
                  <a:pt x="568008" y="2308860"/>
                </a:lnTo>
                <a:lnTo>
                  <a:pt x="565468" y="2301875"/>
                </a:lnTo>
                <a:lnTo>
                  <a:pt x="561975" y="2295207"/>
                </a:lnTo>
                <a:lnTo>
                  <a:pt x="558800" y="2290762"/>
                </a:lnTo>
                <a:lnTo>
                  <a:pt x="555943" y="2286317"/>
                </a:lnTo>
                <a:lnTo>
                  <a:pt x="552768" y="2281555"/>
                </a:lnTo>
                <a:lnTo>
                  <a:pt x="549275" y="2277427"/>
                </a:lnTo>
                <a:lnTo>
                  <a:pt x="545783" y="2273617"/>
                </a:lnTo>
                <a:lnTo>
                  <a:pt x="541973" y="2269807"/>
                </a:lnTo>
                <a:lnTo>
                  <a:pt x="537845" y="2265997"/>
                </a:lnTo>
                <a:lnTo>
                  <a:pt x="534035" y="2262504"/>
                </a:lnTo>
                <a:lnTo>
                  <a:pt x="525145" y="2256472"/>
                </a:lnTo>
                <a:lnTo>
                  <a:pt x="516573" y="2250439"/>
                </a:lnTo>
                <a:lnTo>
                  <a:pt x="506730" y="2245677"/>
                </a:lnTo>
                <a:lnTo>
                  <a:pt x="496888" y="2241549"/>
                </a:lnTo>
                <a:lnTo>
                  <a:pt x="487045" y="2237739"/>
                </a:lnTo>
                <a:lnTo>
                  <a:pt x="476568" y="2234564"/>
                </a:lnTo>
                <a:lnTo>
                  <a:pt x="466090" y="2232342"/>
                </a:lnTo>
                <a:lnTo>
                  <a:pt x="455295" y="2230437"/>
                </a:lnTo>
                <a:lnTo>
                  <a:pt x="444183" y="2228849"/>
                </a:lnTo>
                <a:lnTo>
                  <a:pt x="433070" y="2227579"/>
                </a:lnTo>
                <a:lnTo>
                  <a:pt x="421958" y="2226944"/>
                </a:lnTo>
                <a:lnTo>
                  <a:pt x="410528" y="2226944"/>
                </a:lnTo>
                <a:lnTo>
                  <a:pt x="402908" y="2226944"/>
                </a:lnTo>
                <a:lnTo>
                  <a:pt x="395288" y="2227262"/>
                </a:lnTo>
                <a:lnTo>
                  <a:pt x="387033" y="2228532"/>
                </a:lnTo>
                <a:lnTo>
                  <a:pt x="379730" y="2229484"/>
                </a:lnTo>
                <a:lnTo>
                  <a:pt x="372110" y="2230754"/>
                </a:lnTo>
                <a:lnTo>
                  <a:pt x="364808" y="2232659"/>
                </a:lnTo>
                <a:lnTo>
                  <a:pt x="358140" y="2234882"/>
                </a:lnTo>
                <a:lnTo>
                  <a:pt x="351155" y="2237104"/>
                </a:lnTo>
                <a:lnTo>
                  <a:pt x="344170" y="2239962"/>
                </a:lnTo>
                <a:lnTo>
                  <a:pt x="337820" y="2242819"/>
                </a:lnTo>
                <a:lnTo>
                  <a:pt x="331153" y="2245994"/>
                </a:lnTo>
                <a:lnTo>
                  <a:pt x="324803" y="2249804"/>
                </a:lnTo>
                <a:lnTo>
                  <a:pt x="319088" y="2253614"/>
                </a:lnTo>
                <a:lnTo>
                  <a:pt x="313373" y="2257424"/>
                </a:lnTo>
                <a:lnTo>
                  <a:pt x="307658" y="2262187"/>
                </a:lnTo>
                <a:lnTo>
                  <a:pt x="302260" y="2266632"/>
                </a:lnTo>
                <a:lnTo>
                  <a:pt x="297180" y="2271394"/>
                </a:lnTo>
                <a:lnTo>
                  <a:pt x="292418" y="2276474"/>
                </a:lnTo>
                <a:lnTo>
                  <a:pt x="287655" y="2281872"/>
                </a:lnTo>
                <a:lnTo>
                  <a:pt x="283528" y="2287270"/>
                </a:lnTo>
                <a:lnTo>
                  <a:pt x="279400" y="2292985"/>
                </a:lnTo>
                <a:lnTo>
                  <a:pt x="275908" y="2299017"/>
                </a:lnTo>
                <a:lnTo>
                  <a:pt x="272415" y="2305367"/>
                </a:lnTo>
                <a:lnTo>
                  <a:pt x="269240" y="2311400"/>
                </a:lnTo>
                <a:lnTo>
                  <a:pt x="266383" y="2318067"/>
                </a:lnTo>
                <a:lnTo>
                  <a:pt x="263843" y="2324417"/>
                </a:lnTo>
                <a:lnTo>
                  <a:pt x="261938" y="2331402"/>
                </a:lnTo>
                <a:lnTo>
                  <a:pt x="260033" y="2338070"/>
                </a:lnTo>
                <a:lnTo>
                  <a:pt x="259080" y="2345372"/>
                </a:lnTo>
                <a:lnTo>
                  <a:pt x="257810" y="2352357"/>
                </a:lnTo>
                <a:lnTo>
                  <a:pt x="257493" y="2359660"/>
                </a:lnTo>
                <a:lnTo>
                  <a:pt x="257175" y="2367280"/>
                </a:lnTo>
                <a:lnTo>
                  <a:pt x="257493" y="2375217"/>
                </a:lnTo>
                <a:lnTo>
                  <a:pt x="258128" y="2383790"/>
                </a:lnTo>
                <a:lnTo>
                  <a:pt x="259398" y="2391727"/>
                </a:lnTo>
                <a:lnTo>
                  <a:pt x="260985" y="2400300"/>
                </a:lnTo>
                <a:lnTo>
                  <a:pt x="263208" y="2409190"/>
                </a:lnTo>
                <a:lnTo>
                  <a:pt x="265748" y="2417762"/>
                </a:lnTo>
                <a:lnTo>
                  <a:pt x="268923" y="2425382"/>
                </a:lnTo>
                <a:lnTo>
                  <a:pt x="272098" y="2432367"/>
                </a:lnTo>
                <a:lnTo>
                  <a:pt x="274955" y="2438717"/>
                </a:lnTo>
                <a:lnTo>
                  <a:pt x="278448" y="2444432"/>
                </a:lnTo>
                <a:lnTo>
                  <a:pt x="284163" y="2453957"/>
                </a:lnTo>
                <a:lnTo>
                  <a:pt x="289243" y="2460942"/>
                </a:lnTo>
                <a:lnTo>
                  <a:pt x="291783" y="2465705"/>
                </a:lnTo>
                <a:lnTo>
                  <a:pt x="292418" y="2466975"/>
                </a:lnTo>
                <a:lnTo>
                  <a:pt x="287655" y="2468562"/>
                </a:lnTo>
                <a:lnTo>
                  <a:pt x="280670" y="2469832"/>
                </a:lnTo>
                <a:lnTo>
                  <a:pt x="274003" y="2470467"/>
                </a:lnTo>
                <a:lnTo>
                  <a:pt x="265748" y="2471420"/>
                </a:lnTo>
                <a:lnTo>
                  <a:pt x="257493" y="2471737"/>
                </a:lnTo>
                <a:lnTo>
                  <a:pt x="247968" y="2471737"/>
                </a:lnTo>
                <a:lnTo>
                  <a:pt x="229553" y="2471420"/>
                </a:lnTo>
                <a:lnTo>
                  <a:pt x="209233" y="2470150"/>
                </a:lnTo>
                <a:lnTo>
                  <a:pt x="187960" y="2468562"/>
                </a:lnTo>
                <a:lnTo>
                  <a:pt x="166053" y="2466340"/>
                </a:lnTo>
                <a:lnTo>
                  <a:pt x="143510" y="2464117"/>
                </a:lnTo>
                <a:lnTo>
                  <a:pt x="120968" y="2460942"/>
                </a:lnTo>
                <a:lnTo>
                  <a:pt x="99060" y="2457767"/>
                </a:lnTo>
                <a:lnTo>
                  <a:pt x="77788" y="2454910"/>
                </a:lnTo>
                <a:lnTo>
                  <a:pt x="39053" y="2448242"/>
                </a:lnTo>
                <a:lnTo>
                  <a:pt x="7938" y="2442845"/>
                </a:lnTo>
                <a:lnTo>
                  <a:pt x="0" y="2441575"/>
                </a:lnTo>
                <a:lnTo>
                  <a:pt x="0" y="1726882"/>
                </a:lnTo>
                <a:lnTo>
                  <a:pt x="318" y="1719579"/>
                </a:lnTo>
                <a:lnTo>
                  <a:pt x="1588" y="1712912"/>
                </a:lnTo>
                <a:lnTo>
                  <a:pt x="3175" y="1705927"/>
                </a:lnTo>
                <a:lnTo>
                  <a:pt x="5398" y="1699259"/>
                </a:lnTo>
                <a:lnTo>
                  <a:pt x="8573" y="1693227"/>
                </a:lnTo>
                <a:lnTo>
                  <a:pt x="12383" y="1687194"/>
                </a:lnTo>
                <a:lnTo>
                  <a:pt x="16193" y="1681797"/>
                </a:lnTo>
                <a:lnTo>
                  <a:pt x="20638" y="1676717"/>
                </a:lnTo>
                <a:lnTo>
                  <a:pt x="26035" y="1672272"/>
                </a:lnTo>
                <a:lnTo>
                  <a:pt x="31433" y="1668144"/>
                </a:lnTo>
                <a:lnTo>
                  <a:pt x="37148" y="1664652"/>
                </a:lnTo>
                <a:lnTo>
                  <a:pt x="43498" y="1661477"/>
                </a:lnTo>
                <a:lnTo>
                  <a:pt x="50165" y="1658937"/>
                </a:lnTo>
                <a:lnTo>
                  <a:pt x="56515" y="1657349"/>
                </a:lnTo>
                <a:lnTo>
                  <a:pt x="63818" y="1656079"/>
                </a:lnTo>
                <a:lnTo>
                  <a:pt x="71120" y="1655762"/>
                </a:lnTo>
                <a:close/>
                <a:moveTo>
                  <a:pt x="1433951" y="1406525"/>
                </a:moveTo>
                <a:lnTo>
                  <a:pt x="1422849" y="1416679"/>
                </a:lnTo>
                <a:lnTo>
                  <a:pt x="1412064" y="1427150"/>
                </a:lnTo>
                <a:lnTo>
                  <a:pt x="1401279" y="1438256"/>
                </a:lnTo>
                <a:lnTo>
                  <a:pt x="1396521" y="1444602"/>
                </a:lnTo>
                <a:lnTo>
                  <a:pt x="1391446" y="1450631"/>
                </a:lnTo>
                <a:lnTo>
                  <a:pt x="1383199" y="1461737"/>
                </a:lnTo>
                <a:lnTo>
                  <a:pt x="1375269" y="1472525"/>
                </a:lnTo>
                <a:lnTo>
                  <a:pt x="1368607" y="1483631"/>
                </a:lnTo>
                <a:lnTo>
                  <a:pt x="1361946" y="1494419"/>
                </a:lnTo>
                <a:lnTo>
                  <a:pt x="1356237" y="1505525"/>
                </a:lnTo>
                <a:lnTo>
                  <a:pt x="1350844" y="1516314"/>
                </a:lnTo>
                <a:lnTo>
                  <a:pt x="1346086" y="1527420"/>
                </a:lnTo>
                <a:lnTo>
                  <a:pt x="1341645" y="1538208"/>
                </a:lnTo>
                <a:lnTo>
                  <a:pt x="1337839" y="1549314"/>
                </a:lnTo>
                <a:lnTo>
                  <a:pt x="1334667" y="1559785"/>
                </a:lnTo>
                <a:lnTo>
                  <a:pt x="1331812" y="1570574"/>
                </a:lnTo>
                <a:lnTo>
                  <a:pt x="1329591" y="1581362"/>
                </a:lnTo>
                <a:lnTo>
                  <a:pt x="1328005" y="1592151"/>
                </a:lnTo>
                <a:lnTo>
                  <a:pt x="1326419" y="1602622"/>
                </a:lnTo>
                <a:lnTo>
                  <a:pt x="1325785" y="1613093"/>
                </a:lnTo>
                <a:lnTo>
                  <a:pt x="1325468" y="1623247"/>
                </a:lnTo>
                <a:lnTo>
                  <a:pt x="1325468" y="1633718"/>
                </a:lnTo>
                <a:lnTo>
                  <a:pt x="1325785" y="1643555"/>
                </a:lnTo>
                <a:lnTo>
                  <a:pt x="1326419" y="1653709"/>
                </a:lnTo>
                <a:lnTo>
                  <a:pt x="1327688" y="1663228"/>
                </a:lnTo>
                <a:lnTo>
                  <a:pt x="1329274" y="1673064"/>
                </a:lnTo>
                <a:lnTo>
                  <a:pt x="1331495" y="1682266"/>
                </a:lnTo>
                <a:lnTo>
                  <a:pt x="1333715" y="1691468"/>
                </a:lnTo>
                <a:lnTo>
                  <a:pt x="1336570" y="1700670"/>
                </a:lnTo>
                <a:lnTo>
                  <a:pt x="1339425" y="1709555"/>
                </a:lnTo>
                <a:lnTo>
                  <a:pt x="1342914" y="1717805"/>
                </a:lnTo>
                <a:lnTo>
                  <a:pt x="1346403" y="1726372"/>
                </a:lnTo>
                <a:lnTo>
                  <a:pt x="1350527" y="1734622"/>
                </a:lnTo>
                <a:lnTo>
                  <a:pt x="1354650" y="1742238"/>
                </a:lnTo>
                <a:lnTo>
                  <a:pt x="1359409" y="1749853"/>
                </a:lnTo>
                <a:lnTo>
                  <a:pt x="1364484" y="1757151"/>
                </a:lnTo>
                <a:lnTo>
                  <a:pt x="1369242" y="1764449"/>
                </a:lnTo>
                <a:lnTo>
                  <a:pt x="1374634" y="1771113"/>
                </a:lnTo>
                <a:lnTo>
                  <a:pt x="1380344" y="1777459"/>
                </a:lnTo>
                <a:lnTo>
                  <a:pt x="1386054" y="1783488"/>
                </a:lnTo>
                <a:lnTo>
                  <a:pt x="1392080" y="1789834"/>
                </a:lnTo>
                <a:lnTo>
                  <a:pt x="1398425" y="1794911"/>
                </a:lnTo>
                <a:lnTo>
                  <a:pt x="1404769" y="1799988"/>
                </a:lnTo>
                <a:lnTo>
                  <a:pt x="1411430" y="1805065"/>
                </a:lnTo>
                <a:lnTo>
                  <a:pt x="1418091" y="1809190"/>
                </a:lnTo>
                <a:lnTo>
                  <a:pt x="1425070" y="1813315"/>
                </a:lnTo>
                <a:lnTo>
                  <a:pt x="1432365" y="1816805"/>
                </a:lnTo>
                <a:lnTo>
                  <a:pt x="1439661" y="1820296"/>
                </a:lnTo>
                <a:lnTo>
                  <a:pt x="1446957" y="1822834"/>
                </a:lnTo>
                <a:lnTo>
                  <a:pt x="1454570" y="1825690"/>
                </a:lnTo>
                <a:lnTo>
                  <a:pt x="1462182" y="1827594"/>
                </a:lnTo>
                <a:lnTo>
                  <a:pt x="1469795" y="1829180"/>
                </a:lnTo>
                <a:lnTo>
                  <a:pt x="1477725" y="1830132"/>
                </a:lnTo>
                <a:lnTo>
                  <a:pt x="1485338" y="1830450"/>
                </a:lnTo>
                <a:lnTo>
                  <a:pt x="1493586" y="1831084"/>
                </a:lnTo>
                <a:lnTo>
                  <a:pt x="1501516" y="1830450"/>
                </a:lnTo>
                <a:lnTo>
                  <a:pt x="1509446" y="1829498"/>
                </a:lnTo>
                <a:lnTo>
                  <a:pt x="1517693" y="1828228"/>
                </a:lnTo>
                <a:lnTo>
                  <a:pt x="1525623" y="1826325"/>
                </a:lnTo>
                <a:lnTo>
                  <a:pt x="1533553" y="1824104"/>
                </a:lnTo>
                <a:lnTo>
                  <a:pt x="1541800" y="1820930"/>
                </a:lnTo>
                <a:lnTo>
                  <a:pt x="1549730" y="1817440"/>
                </a:lnTo>
                <a:lnTo>
                  <a:pt x="1557661" y="1813632"/>
                </a:lnTo>
                <a:lnTo>
                  <a:pt x="1565591" y="1809190"/>
                </a:lnTo>
                <a:lnTo>
                  <a:pt x="1573838" y="1803796"/>
                </a:lnTo>
                <a:lnTo>
                  <a:pt x="1581768" y="1798084"/>
                </a:lnTo>
                <a:lnTo>
                  <a:pt x="1589381" y="1791738"/>
                </a:lnTo>
                <a:lnTo>
                  <a:pt x="1596994" y="1784757"/>
                </a:lnTo>
                <a:lnTo>
                  <a:pt x="1604607" y="1777142"/>
                </a:lnTo>
                <a:lnTo>
                  <a:pt x="1643305" y="1736843"/>
                </a:lnTo>
                <a:lnTo>
                  <a:pt x="1676929" y="1702257"/>
                </a:lnTo>
                <a:lnTo>
                  <a:pt x="1706429" y="1672430"/>
                </a:lnTo>
                <a:lnTo>
                  <a:pt x="1732757" y="1646093"/>
                </a:lnTo>
                <a:lnTo>
                  <a:pt x="1901826" y="2103652"/>
                </a:lnTo>
                <a:lnTo>
                  <a:pt x="1870423" y="2109364"/>
                </a:lnTo>
                <a:lnTo>
                  <a:pt x="1831724" y="2116662"/>
                </a:lnTo>
                <a:lnTo>
                  <a:pt x="1810472" y="2121104"/>
                </a:lnTo>
                <a:lnTo>
                  <a:pt x="1788267" y="2125864"/>
                </a:lnTo>
                <a:lnTo>
                  <a:pt x="1765111" y="2130941"/>
                </a:lnTo>
                <a:lnTo>
                  <a:pt x="1742590" y="2136335"/>
                </a:lnTo>
                <a:lnTo>
                  <a:pt x="1720386" y="2142681"/>
                </a:lnTo>
                <a:lnTo>
                  <a:pt x="1698816" y="2148710"/>
                </a:lnTo>
                <a:lnTo>
                  <a:pt x="1678198" y="2154739"/>
                </a:lnTo>
                <a:lnTo>
                  <a:pt x="1658848" y="2161720"/>
                </a:lnTo>
                <a:lnTo>
                  <a:pt x="1646160" y="2166480"/>
                </a:lnTo>
                <a:lnTo>
                  <a:pt x="1634107" y="2171556"/>
                </a:lnTo>
                <a:lnTo>
                  <a:pt x="1623004" y="2177268"/>
                </a:lnTo>
                <a:lnTo>
                  <a:pt x="1617612" y="2180124"/>
                </a:lnTo>
                <a:lnTo>
                  <a:pt x="1613171" y="2182980"/>
                </a:lnTo>
                <a:lnTo>
                  <a:pt x="1608096" y="2186470"/>
                </a:lnTo>
                <a:lnTo>
                  <a:pt x="1603972" y="2189960"/>
                </a:lnTo>
                <a:lnTo>
                  <a:pt x="1599849" y="2193768"/>
                </a:lnTo>
                <a:lnTo>
                  <a:pt x="1595408" y="2197893"/>
                </a:lnTo>
                <a:lnTo>
                  <a:pt x="1592236" y="2202970"/>
                </a:lnTo>
                <a:lnTo>
                  <a:pt x="1590333" y="2206143"/>
                </a:lnTo>
                <a:lnTo>
                  <a:pt x="1588746" y="2208999"/>
                </a:lnTo>
                <a:lnTo>
                  <a:pt x="1587478" y="2212489"/>
                </a:lnTo>
                <a:lnTo>
                  <a:pt x="1586526" y="2215980"/>
                </a:lnTo>
                <a:lnTo>
                  <a:pt x="1585892" y="2219470"/>
                </a:lnTo>
                <a:lnTo>
                  <a:pt x="1585574" y="2223595"/>
                </a:lnTo>
                <a:lnTo>
                  <a:pt x="1585574" y="2228989"/>
                </a:lnTo>
                <a:lnTo>
                  <a:pt x="1585892" y="2234701"/>
                </a:lnTo>
                <a:lnTo>
                  <a:pt x="1587160" y="2240413"/>
                </a:lnTo>
                <a:lnTo>
                  <a:pt x="1589064" y="2245807"/>
                </a:lnTo>
                <a:lnTo>
                  <a:pt x="1590333" y="2249297"/>
                </a:lnTo>
                <a:lnTo>
                  <a:pt x="1591601" y="2252153"/>
                </a:lnTo>
                <a:lnTo>
                  <a:pt x="1593505" y="2255326"/>
                </a:lnTo>
                <a:lnTo>
                  <a:pt x="1595408" y="2257864"/>
                </a:lnTo>
                <a:lnTo>
                  <a:pt x="1599531" y="2262941"/>
                </a:lnTo>
                <a:lnTo>
                  <a:pt x="1603655" y="2266749"/>
                </a:lnTo>
                <a:lnTo>
                  <a:pt x="1609682" y="2272143"/>
                </a:lnTo>
                <a:lnTo>
                  <a:pt x="1615074" y="2276268"/>
                </a:lnTo>
                <a:lnTo>
                  <a:pt x="1620467" y="2280076"/>
                </a:lnTo>
                <a:lnTo>
                  <a:pt x="1625859" y="2283884"/>
                </a:lnTo>
                <a:lnTo>
                  <a:pt x="1630617" y="2288644"/>
                </a:lnTo>
                <a:lnTo>
                  <a:pt x="1636010" y="2294038"/>
                </a:lnTo>
                <a:lnTo>
                  <a:pt x="1641402" y="2300384"/>
                </a:lnTo>
                <a:lnTo>
                  <a:pt x="1647112" y="2308317"/>
                </a:lnTo>
                <a:lnTo>
                  <a:pt x="1650284" y="2313077"/>
                </a:lnTo>
                <a:lnTo>
                  <a:pt x="1652822" y="2318153"/>
                </a:lnTo>
                <a:lnTo>
                  <a:pt x="1654725" y="2322596"/>
                </a:lnTo>
                <a:lnTo>
                  <a:pt x="1656628" y="2327673"/>
                </a:lnTo>
                <a:lnTo>
                  <a:pt x="1658214" y="2331798"/>
                </a:lnTo>
                <a:lnTo>
                  <a:pt x="1659800" y="2336240"/>
                </a:lnTo>
                <a:lnTo>
                  <a:pt x="1660434" y="2340682"/>
                </a:lnTo>
                <a:lnTo>
                  <a:pt x="1661386" y="2345125"/>
                </a:lnTo>
                <a:lnTo>
                  <a:pt x="1661703" y="2349250"/>
                </a:lnTo>
                <a:lnTo>
                  <a:pt x="1662020" y="2354009"/>
                </a:lnTo>
                <a:lnTo>
                  <a:pt x="1662020" y="2358134"/>
                </a:lnTo>
                <a:lnTo>
                  <a:pt x="1661703" y="2362577"/>
                </a:lnTo>
                <a:lnTo>
                  <a:pt x="1661386" y="2367019"/>
                </a:lnTo>
                <a:lnTo>
                  <a:pt x="1660752" y="2371461"/>
                </a:lnTo>
                <a:lnTo>
                  <a:pt x="1658531" y="2380029"/>
                </a:lnTo>
                <a:lnTo>
                  <a:pt x="1655676" y="2388279"/>
                </a:lnTo>
                <a:lnTo>
                  <a:pt x="1652187" y="2396211"/>
                </a:lnTo>
                <a:lnTo>
                  <a:pt x="1647112" y="2404461"/>
                </a:lnTo>
                <a:lnTo>
                  <a:pt x="1641719" y="2412077"/>
                </a:lnTo>
                <a:lnTo>
                  <a:pt x="1635375" y="2419375"/>
                </a:lnTo>
                <a:lnTo>
                  <a:pt x="1631886" y="2422865"/>
                </a:lnTo>
                <a:lnTo>
                  <a:pt x="1628080" y="2426038"/>
                </a:lnTo>
                <a:lnTo>
                  <a:pt x="1624273" y="2429529"/>
                </a:lnTo>
                <a:lnTo>
                  <a:pt x="1620150" y="2432702"/>
                </a:lnTo>
                <a:lnTo>
                  <a:pt x="1615709" y="2435240"/>
                </a:lnTo>
                <a:lnTo>
                  <a:pt x="1611268" y="2438414"/>
                </a:lnTo>
                <a:lnTo>
                  <a:pt x="1606510" y="2440635"/>
                </a:lnTo>
                <a:lnTo>
                  <a:pt x="1601752" y="2443490"/>
                </a:lnTo>
                <a:lnTo>
                  <a:pt x="1596677" y="2445712"/>
                </a:lnTo>
                <a:lnTo>
                  <a:pt x="1591284" y="2447615"/>
                </a:lnTo>
                <a:lnTo>
                  <a:pt x="1579548" y="2451741"/>
                </a:lnTo>
                <a:lnTo>
                  <a:pt x="1567811" y="2455231"/>
                </a:lnTo>
                <a:lnTo>
                  <a:pt x="1556075" y="2457452"/>
                </a:lnTo>
                <a:lnTo>
                  <a:pt x="1544655" y="2459356"/>
                </a:lnTo>
                <a:lnTo>
                  <a:pt x="1533870" y="2460625"/>
                </a:lnTo>
                <a:lnTo>
                  <a:pt x="1523720" y="2460625"/>
                </a:lnTo>
                <a:lnTo>
                  <a:pt x="1514204" y="2460308"/>
                </a:lnTo>
                <a:lnTo>
                  <a:pt x="1509446" y="2459356"/>
                </a:lnTo>
                <a:lnTo>
                  <a:pt x="1505005" y="2458721"/>
                </a:lnTo>
                <a:lnTo>
                  <a:pt x="1500881" y="2457452"/>
                </a:lnTo>
                <a:lnTo>
                  <a:pt x="1496440" y="2456500"/>
                </a:lnTo>
                <a:lnTo>
                  <a:pt x="1492634" y="2454914"/>
                </a:lnTo>
                <a:lnTo>
                  <a:pt x="1489462" y="2453327"/>
                </a:lnTo>
                <a:lnTo>
                  <a:pt x="1485338" y="2451423"/>
                </a:lnTo>
                <a:lnTo>
                  <a:pt x="1482166" y="2449519"/>
                </a:lnTo>
                <a:lnTo>
                  <a:pt x="1478994" y="2447298"/>
                </a:lnTo>
                <a:lnTo>
                  <a:pt x="1475822" y="2444442"/>
                </a:lnTo>
                <a:lnTo>
                  <a:pt x="1472967" y="2441904"/>
                </a:lnTo>
                <a:lnTo>
                  <a:pt x="1470112" y="2438731"/>
                </a:lnTo>
                <a:lnTo>
                  <a:pt x="1467575" y="2435875"/>
                </a:lnTo>
                <a:lnTo>
                  <a:pt x="1464720" y="2432067"/>
                </a:lnTo>
                <a:lnTo>
                  <a:pt x="1462182" y="2427942"/>
                </a:lnTo>
                <a:lnTo>
                  <a:pt x="1459962" y="2423817"/>
                </a:lnTo>
                <a:lnTo>
                  <a:pt x="1457742" y="2419058"/>
                </a:lnTo>
                <a:lnTo>
                  <a:pt x="1455521" y="2413981"/>
                </a:lnTo>
                <a:lnTo>
                  <a:pt x="1454252" y="2408904"/>
                </a:lnTo>
                <a:lnTo>
                  <a:pt x="1452666" y="2403510"/>
                </a:lnTo>
                <a:lnTo>
                  <a:pt x="1451080" y="2398433"/>
                </a:lnTo>
                <a:lnTo>
                  <a:pt x="1449811" y="2392086"/>
                </a:lnTo>
                <a:lnTo>
                  <a:pt x="1448860" y="2383836"/>
                </a:lnTo>
                <a:lnTo>
                  <a:pt x="1447908" y="2376221"/>
                </a:lnTo>
                <a:lnTo>
                  <a:pt x="1447591" y="2368923"/>
                </a:lnTo>
                <a:lnTo>
                  <a:pt x="1447908" y="2362259"/>
                </a:lnTo>
                <a:lnTo>
                  <a:pt x="1448543" y="2355913"/>
                </a:lnTo>
                <a:lnTo>
                  <a:pt x="1449494" y="2350202"/>
                </a:lnTo>
                <a:lnTo>
                  <a:pt x="1451397" y="2339413"/>
                </a:lnTo>
                <a:lnTo>
                  <a:pt x="1454252" y="2328307"/>
                </a:lnTo>
                <a:lnTo>
                  <a:pt x="1456473" y="2317202"/>
                </a:lnTo>
                <a:lnTo>
                  <a:pt x="1457107" y="2310855"/>
                </a:lnTo>
                <a:lnTo>
                  <a:pt x="1457742" y="2303875"/>
                </a:lnTo>
                <a:lnTo>
                  <a:pt x="1457107" y="2300067"/>
                </a:lnTo>
                <a:lnTo>
                  <a:pt x="1456473" y="2296259"/>
                </a:lnTo>
                <a:lnTo>
                  <a:pt x="1455521" y="2292134"/>
                </a:lnTo>
                <a:lnTo>
                  <a:pt x="1454570" y="2288326"/>
                </a:lnTo>
                <a:lnTo>
                  <a:pt x="1454570" y="2287692"/>
                </a:lnTo>
                <a:lnTo>
                  <a:pt x="1452666" y="2283884"/>
                </a:lnTo>
                <a:lnTo>
                  <a:pt x="1450446" y="2279759"/>
                </a:lnTo>
                <a:lnTo>
                  <a:pt x="1447908" y="2275951"/>
                </a:lnTo>
                <a:lnTo>
                  <a:pt x="1445371" y="2272461"/>
                </a:lnTo>
                <a:lnTo>
                  <a:pt x="1442833" y="2270240"/>
                </a:lnTo>
                <a:lnTo>
                  <a:pt x="1440295" y="2268336"/>
                </a:lnTo>
                <a:lnTo>
                  <a:pt x="1437758" y="2266432"/>
                </a:lnTo>
                <a:lnTo>
                  <a:pt x="1435537" y="2265163"/>
                </a:lnTo>
                <a:lnTo>
                  <a:pt x="1431096" y="2263259"/>
                </a:lnTo>
                <a:lnTo>
                  <a:pt x="1426973" y="2262624"/>
                </a:lnTo>
                <a:lnTo>
                  <a:pt x="1423801" y="2262307"/>
                </a:lnTo>
                <a:lnTo>
                  <a:pt x="1420629" y="2262307"/>
                </a:lnTo>
                <a:lnTo>
                  <a:pt x="1415871" y="2261672"/>
                </a:lnTo>
                <a:lnTo>
                  <a:pt x="1413968" y="2261672"/>
                </a:lnTo>
                <a:lnTo>
                  <a:pt x="1406355" y="2262624"/>
                </a:lnTo>
                <a:lnTo>
                  <a:pt x="1398425" y="2263576"/>
                </a:lnTo>
                <a:lnTo>
                  <a:pt x="1389860" y="2265480"/>
                </a:lnTo>
                <a:lnTo>
                  <a:pt x="1381296" y="2268018"/>
                </a:lnTo>
                <a:lnTo>
                  <a:pt x="1371462" y="2270874"/>
                </a:lnTo>
                <a:lnTo>
                  <a:pt x="1347989" y="2278490"/>
                </a:lnTo>
                <a:lnTo>
                  <a:pt x="1322296" y="2287375"/>
                </a:lnTo>
                <a:lnTo>
                  <a:pt x="1299774" y="2296259"/>
                </a:lnTo>
                <a:lnTo>
                  <a:pt x="1275984" y="2305461"/>
                </a:lnTo>
                <a:lnTo>
                  <a:pt x="1252194" y="2315298"/>
                </a:lnTo>
                <a:lnTo>
                  <a:pt x="1228404" y="2325134"/>
                </a:lnTo>
                <a:lnTo>
                  <a:pt x="1204931" y="2335605"/>
                </a:lnTo>
                <a:lnTo>
                  <a:pt x="1182726" y="2345759"/>
                </a:lnTo>
                <a:lnTo>
                  <a:pt x="1161791" y="2355596"/>
                </a:lnTo>
                <a:lnTo>
                  <a:pt x="1142442" y="2365115"/>
                </a:lnTo>
                <a:lnTo>
                  <a:pt x="1129753" y="2337509"/>
                </a:lnTo>
                <a:lnTo>
                  <a:pt x="1114528" y="2304192"/>
                </a:lnTo>
                <a:lnTo>
                  <a:pt x="1101839" y="2275951"/>
                </a:lnTo>
                <a:lnTo>
                  <a:pt x="1092958" y="2255009"/>
                </a:lnTo>
                <a:lnTo>
                  <a:pt x="1084711" y="2233749"/>
                </a:lnTo>
                <a:lnTo>
                  <a:pt x="1076463" y="2213124"/>
                </a:lnTo>
                <a:lnTo>
                  <a:pt x="1068850" y="2193768"/>
                </a:lnTo>
                <a:lnTo>
                  <a:pt x="1062506" y="2175047"/>
                </a:lnTo>
                <a:lnTo>
                  <a:pt x="1056797" y="2157912"/>
                </a:lnTo>
                <a:lnTo>
                  <a:pt x="1051721" y="2142681"/>
                </a:lnTo>
                <a:lnTo>
                  <a:pt x="1048232" y="2129037"/>
                </a:lnTo>
                <a:lnTo>
                  <a:pt x="1046963" y="2123643"/>
                </a:lnTo>
                <a:lnTo>
                  <a:pt x="1056797" y="2126181"/>
                </a:lnTo>
                <a:lnTo>
                  <a:pt x="1069168" y="2128720"/>
                </a:lnTo>
                <a:lnTo>
                  <a:pt x="1075512" y="2129989"/>
                </a:lnTo>
                <a:lnTo>
                  <a:pt x="1082173" y="2130624"/>
                </a:lnTo>
                <a:lnTo>
                  <a:pt x="1089469" y="2131576"/>
                </a:lnTo>
                <a:lnTo>
                  <a:pt x="1097081" y="2131893"/>
                </a:lnTo>
                <a:lnTo>
                  <a:pt x="1105329" y="2131893"/>
                </a:lnTo>
                <a:lnTo>
                  <a:pt x="1113893" y="2130941"/>
                </a:lnTo>
                <a:lnTo>
                  <a:pt x="1122775" y="2130306"/>
                </a:lnTo>
                <a:lnTo>
                  <a:pt x="1132291" y="2128720"/>
                </a:lnTo>
                <a:lnTo>
                  <a:pt x="1140221" y="2127133"/>
                </a:lnTo>
                <a:lnTo>
                  <a:pt x="1148151" y="2125229"/>
                </a:lnTo>
                <a:lnTo>
                  <a:pt x="1155764" y="2123008"/>
                </a:lnTo>
                <a:lnTo>
                  <a:pt x="1163060" y="2120787"/>
                </a:lnTo>
                <a:lnTo>
                  <a:pt x="1163377" y="2120470"/>
                </a:lnTo>
                <a:lnTo>
                  <a:pt x="1164011" y="2119835"/>
                </a:lnTo>
                <a:lnTo>
                  <a:pt x="1171624" y="2116979"/>
                </a:lnTo>
                <a:lnTo>
                  <a:pt x="1179237" y="2113489"/>
                </a:lnTo>
                <a:lnTo>
                  <a:pt x="1186216" y="2109681"/>
                </a:lnTo>
                <a:lnTo>
                  <a:pt x="1193194" y="2105556"/>
                </a:lnTo>
                <a:lnTo>
                  <a:pt x="1199221" y="2101114"/>
                </a:lnTo>
                <a:lnTo>
                  <a:pt x="1204931" y="2096354"/>
                </a:lnTo>
                <a:lnTo>
                  <a:pt x="1210640" y="2090960"/>
                </a:lnTo>
                <a:lnTo>
                  <a:pt x="1215715" y="2085566"/>
                </a:lnTo>
                <a:lnTo>
                  <a:pt x="1219205" y="2081441"/>
                </a:lnTo>
                <a:lnTo>
                  <a:pt x="1222060" y="2076681"/>
                </a:lnTo>
                <a:lnTo>
                  <a:pt x="1225232" y="2072239"/>
                </a:lnTo>
                <a:lnTo>
                  <a:pt x="1228404" y="2067479"/>
                </a:lnTo>
                <a:lnTo>
                  <a:pt x="1230624" y="2063037"/>
                </a:lnTo>
                <a:lnTo>
                  <a:pt x="1232844" y="2057960"/>
                </a:lnTo>
                <a:lnTo>
                  <a:pt x="1234748" y="2053200"/>
                </a:lnTo>
                <a:lnTo>
                  <a:pt x="1236651" y="2048123"/>
                </a:lnTo>
                <a:lnTo>
                  <a:pt x="1239823" y="2037652"/>
                </a:lnTo>
                <a:lnTo>
                  <a:pt x="1242043" y="2027498"/>
                </a:lnTo>
                <a:lnTo>
                  <a:pt x="1243312" y="2016710"/>
                </a:lnTo>
                <a:lnTo>
                  <a:pt x="1243947" y="2005921"/>
                </a:lnTo>
                <a:lnTo>
                  <a:pt x="1243629" y="1995450"/>
                </a:lnTo>
                <a:lnTo>
                  <a:pt x="1243312" y="1984662"/>
                </a:lnTo>
                <a:lnTo>
                  <a:pt x="1241726" y="1973873"/>
                </a:lnTo>
                <a:lnTo>
                  <a:pt x="1239823" y="1963085"/>
                </a:lnTo>
                <a:lnTo>
                  <a:pt x="1237602" y="1952296"/>
                </a:lnTo>
                <a:lnTo>
                  <a:pt x="1234748" y="1941508"/>
                </a:lnTo>
                <a:lnTo>
                  <a:pt x="1231258" y="1930719"/>
                </a:lnTo>
                <a:lnTo>
                  <a:pt x="1227452" y="1919931"/>
                </a:lnTo>
                <a:lnTo>
                  <a:pt x="1224914" y="1912632"/>
                </a:lnTo>
                <a:lnTo>
                  <a:pt x="1221742" y="1905652"/>
                </a:lnTo>
                <a:lnTo>
                  <a:pt x="1218253" y="1898671"/>
                </a:lnTo>
                <a:lnTo>
                  <a:pt x="1214447" y="1892007"/>
                </a:lnTo>
                <a:lnTo>
                  <a:pt x="1210640" y="1885661"/>
                </a:lnTo>
                <a:lnTo>
                  <a:pt x="1206517" y="1879632"/>
                </a:lnTo>
                <a:lnTo>
                  <a:pt x="1201759" y="1873286"/>
                </a:lnTo>
                <a:lnTo>
                  <a:pt x="1197318" y="1868209"/>
                </a:lnTo>
                <a:lnTo>
                  <a:pt x="1192242" y="1862180"/>
                </a:lnTo>
                <a:lnTo>
                  <a:pt x="1187484" y="1857421"/>
                </a:lnTo>
                <a:lnTo>
                  <a:pt x="1182092" y="1852344"/>
                </a:lnTo>
                <a:lnTo>
                  <a:pt x="1176699" y="1847902"/>
                </a:lnTo>
                <a:lnTo>
                  <a:pt x="1170990" y="1843459"/>
                </a:lnTo>
                <a:lnTo>
                  <a:pt x="1164963" y="1839334"/>
                </a:lnTo>
                <a:lnTo>
                  <a:pt x="1159253" y="1835526"/>
                </a:lnTo>
                <a:lnTo>
                  <a:pt x="1152909" y="1832036"/>
                </a:lnTo>
                <a:lnTo>
                  <a:pt x="1146565" y="1829180"/>
                </a:lnTo>
                <a:lnTo>
                  <a:pt x="1139904" y="1826325"/>
                </a:lnTo>
                <a:lnTo>
                  <a:pt x="1133560" y="1823786"/>
                </a:lnTo>
                <a:lnTo>
                  <a:pt x="1126899" y="1821882"/>
                </a:lnTo>
                <a:lnTo>
                  <a:pt x="1120237" y="1819978"/>
                </a:lnTo>
                <a:lnTo>
                  <a:pt x="1113259" y="1818392"/>
                </a:lnTo>
                <a:lnTo>
                  <a:pt x="1106280" y="1817440"/>
                </a:lnTo>
                <a:lnTo>
                  <a:pt x="1099619" y="1816805"/>
                </a:lnTo>
                <a:lnTo>
                  <a:pt x="1092323" y="1816488"/>
                </a:lnTo>
                <a:lnTo>
                  <a:pt x="1085345" y="1816488"/>
                </a:lnTo>
                <a:lnTo>
                  <a:pt x="1078049" y="1816805"/>
                </a:lnTo>
                <a:lnTo>
                  <a:pt x="1071071" y="1817440"/>
                </a:lnTo>
                <a:lnTo>
                  <a:pt x="1064092" y="1818709"/>
                </a:lnTo>
                <a:lnTo>
                  <a:pt x="1057114" y="1820296"/>
                </a:lnTo>
                <a:lnTo>
                  <a:pt x="1049818" y="1822517"/>
                </a:lnTo>
                <a:lnTo>
                  <a:pt x="1042840" y="1824738"/>
                </a:lnTo>
                <a:lnTo>
                  <a:pt x="1042205" y="1824738"/>
                </a:lnTo>
                <a:lnTo>
                  <a:pt x="1041254" y="1825373"/>
                </a:lnTo>
                <a:lnTo>
                  <a:pt x="1034275" y="1828228"/>
                </a:lnTo>
                <a:lnTo>
                  <a:pt x="1026345" y="1831719"/>
                </a:lnTo>
                <a:lnTo>
                  <a:pt x="1019367" y="1835526"/>
                </a:lnTo>
                <a:lnTo>
                  <a:pt x="1012388" y="1840286"/>
                </a:lnTo>
                <a:lnTo>
                  <a:pt x="1004458" y="1845363"/>
                </a:lnTo>
                <a:lnTo>
                  <a:pt x="997480" y="1850757"/>
                </a:lnTo>
                <a:lnTo>
                  <a:pt x="991453" y="1856152"/>
                </a:lnTo>
                <a:lnTo>
                  <a:pt x="985743" y="1861546"/>
                </a:lnTo>
                <a:lnTo>
                  <a:pt x="980985" y="1866940"/>
                </a:lnTo>
                <a:lnTo>
                  <a:pt x="976544" y="1872017"/>
                </a:lnTo>
                <a:lnTo>
                  <a:pt x="969566" y="1880584"/>
                </a:lnTo>
                <a:lnTo>
                  <a:pt x="964490" y="1887565"/>
                </a:lnTo>
                <a:lnTo>
                  <a:pt x="961636" y="1891690"/>
                </a:lnTo>
                <a:lnTo>
                  <a:pt x="961001" y="1892007"/>
                </a:lnTo>
                <a:lnTo>
                  <a:pt x="958146" y="1888200"/>
                </a:lnTo>
                <a:lnTo>
                  <a:pt x="954974" y="1882488"/>
                </a:lnTo>
                <a:lnTo>
                  <a:pt x="951485" y="1876459"/>
                </a:lnTo>
                <a:lnTo>
                  <a:pt x="948631" y="1869161"/>
                </a:lnTo>
                <a:lnTo>
                  <a:pt x="945141" y="1861229"/>
                </a:lnTo>
                <a:lnTo>
                  <a:pt x="941652" y="1852344"/>
                </a:lnTo>
                <a:lnTo>
                  <a:pt x="935625" y="1834892"/>
                </a:lnTo>
                <a:lnTo>
                  <a:pt x="929915" y="1815536"/>
                </a:lnTo>
                <a:lnTo>
                  <a:pt x="924206" y="1794911"/>
                </a:lnTo>
                <a:lnTo>
                  <a:pt x="918179" y="1773651"/>
                </a:lnTo>
                <a:lnTo>
                  <a:pt x="913104" y="1751757"/>
                </a:lnTo>
                <a:lnTo>
                  <a:pt x="908028" y="1729545"/>
                </a:lnTo>
                <a:lnTo>
                  <a:pt x="902953" y="1707968"/>
                </a:lnTo>
                <a:lnTo>
                  <a:pt x="898830" y="1686709"/>
                </a:lnTo>
                <a:lnTo>
                  <a:pt x="891217" y="1648632"/>
                </a:lnTo>
                <a:lnTo>
                  <a:pt x="885824" y="1617218"/>
                </a:lnTo>
                <a:lnTo>
                  <a:pt x="884238" y="1609285"/>
                </a:lnTo>
                <a:lnTo>
                  <a:pt x="1433951" y="1406525"/>
                </a:lnTo>
                <a:close/>
                <a:moveTo>
                  <a:pt x="2109553" y="457200"/>
                </a:moveTo>
                <a:lnTo>
                  <a:pt x="2506663" y="808102"/>
                </a:lnTo>
                <a:lnTo>
                  <a:pt x="2501584" y="816034"/>
                </a:lnTo>
                <a:lnTo>
                  <a:pt x="2495553" y="825234"/>
                </a:lnTo>
                <a:lnTo>
                  <a:pt x="2487935" y="836022"/>
                </a:lnTo>
                <a:lnTo>
                  <a:pt x="2479046" y="847443"/>
                </a:lnTo>
                <a:lnTo>
                  <a:pt x="2459048" y="872825"/>
                </a:lnTo>
                <a:lnTo>
                  <a:pt x="2437463" y="899158"/>
                </a:lnTo>
                <a:lnTo>
                  <a:pt x="2416194" y="925492"/>
                </a:lnTo>
                <a:lnTo>
                  <a:pt x="2397148" y="948970"/>
                </a:lnTo>
                <a:lnTo>
                  <a:pt x="2388895" y="959757"/>
                </a:lnTo>
                <a:lnTo>
                  <a:pt x="2381912" y="969275"/>
                </a:lnTo>
                <a:lnTo>
                  <a:pt x="2376515" y="977524"/>
                </a:lnTo>
                <a:lnTo>
                  <a:pt x="2372706" y="983870"/>
                </a:lnTo>
                <a:lnTo>
                  <a:pt x="2362231" y="1002589"/>
                </a:lnTo>
                <a:lnTo>
                  <a:pt x="2352073" y="1021308"/>
                </a:lnTo>
                <a:lnTo>
                  <a:pt x="2341597" y="1039392"/>
                </a:lnTo>
                <a:lnTo>
                  <a:pt x="2331440" y="1056525"/>
                </a:lnTo>
                <a:lnTo>
                  <a:pt x="2320964" y="1073658"/>
                </a:lnTo>
                <a:lnTo>
                  <a:pt x="2310489" y="1090156"/>
                </a:lnTo>
                <a:lnTo>
                  <a:pt x="2300014" y="1106336"/>
                </a:lnTo>
                <a:lnTo>
                  <a:pt x="2289221" y="1121883"/>
                </a:lnTo>
                <a:lnTo>
                  <a:pt x="2278745" y="1136794"/>
                </a:lnTo>
                <a:lnTo>
                  <a:pt x="2267953" y="1151706"/>
                </a:lnTo>
                <a:lnTo>
                  <a:pt x="2257160" y="1165983"/>
                </a:lnTo>
                <a:lnTo>
                  <a:pt x="2246050" y="1179626"/>
                </a:lnTo>
                <a:lnTo>
                  <a:pt x="2235257" y="1192951"/>
                </a:lnTo>
                <a:lnTo>
                  <a:pt x="2224147" y="1205960"/>
                </a:lnTo>
                <a:lnTo>
                  <a:pt x="2213354" y="1218650"/>
                </a:lnTo>
                <a:lnTo>
                  <a:pt x="2202244" y="1230707"/>
                </a:lnTo>
                <a:lnTo>
                  <a:pt x="2190499" y="1242446"/>
                </a:lnTo>
                <a:lnTo>
                  <a:pt x="2179389" y="1253867"/>
                </a:lnTo>
                <a:lnTo>
                  <a:pt x="2167961" y="1264972"/>
                </a:lnTo>
                <a:lnTo>
                  <a:pt x="2156533" y="1275442"/>
                </a:lnTo>
                <a:lnTo>
                  <a:pt x="2145106" y="1285912"/>
                </a:lnTo>
                <a:lnTo>
                  <a:pt x="2133678" y="1295747"/>
                </a:lnTo>
                <a:lnTo>
                  <a:pt x="2121933" y="1305265"/>
                </a:lnTo>
                <a:lnTo>
                  <a:pt x="2109870" y="1314466"/>
                </a:lnTo>
                <a:lnTo>
                  <a:pt x="2098125" y="1323350"/>
                </a:lnTo>
                <a:lnTo>
                  <a:pt x="2086063" y="1332233"/>
                </a:lnTo>
                <a:lnTo>
                  <a:pt x="2074000" y="1340165"/>
                </a:lnTo>
                <a:lnTo>
                  <a:pt x="2062255" y="1348097"/>
                </a:lnTo>
                <a:lnTo>
                  <a:pt x="2049875" y="1355712"/>
                </a:lnTo>
                <a:lnTo>
                  <a:pt x="2037495" y="1363009"/>
                </a:lnTo>
                <a:lnTo>
                  <a:pt x="2025116" y="1370306"/>
                </a:lnTo>
                <a:lnTo>
                  <a:pt x="2012418" y="1377286"/>
                </a:lnTo>
                <a:lnTo>
                  <a:pt x="1991785" y="1388390"/>
                </a:lnTo>
                <a:lnTo>
                  <a:pt x="1971152" y="1400129"/>
                </a:lnTo>
                <a:lnTo>
                  <a:pt x="1951153" y="1411868"/>
                </a:lnTo>
                <a:lnTo>
                  <a:pt x="1931472" y="1424559"/>
                </a:lnTo>
                <a:lnTo>
                  <a:pt x="1911474" y="1436933"/>
                </a:lnTo>
                <a:lnTo>
                  <a:pt x="1892428" y="1449941"/>
                </a:lnTo>
                <a:lnTo>
                  <a:pt x="1873699" y="1462949"/>
                </a:lnTo>
                <a:lnTo>
                  <a:pt x="1854971" y="1476274"/>
                </a:lnTo>
                <a:lnTo>
                  <a:pt x="1836560" y="1489600"/>
                </a:lnTo>
                <a:lnTo>
                  <a:pt x="1818466" y="1502925"/>
                </a:lnTo>
                <a:lnTo>
                  <a:pt x="1801324" y="1516885"/>
                </a:lnTo>
                <a:lnTo>
                  <a:pt x="1784183" y="1530211"/>
                </a:lnTo>
                <a:lnTo>
                  <a:pt x="1767359" y="1543853"/>
                </a:lnTo>
                <a:lnTo>
                  <a:pt x="1750852" y="1557496"/>
                </a:lnTo>
                <a:lnTo>
                  <a:pt x="1719109" y="1585099"/>
                </a:lnTo>
                <a:lnTo>
                  <a:pt x="1688953" y="1612384"/>
                </a:lnTo>
                <a:lnTo>
                  <a:pt x="1660066" y="1638717"/>
                </a:lnTo>
                <a:lnTo>
                  <a:pt x="1633402" y="1664734"/>
                </a:lnTo>
                <a:lnTo>
                  <a:pt x="1608642" y="1689481"/>
                </a:lnTo>
                <a:lnTo>
                  <a:pt x="1585152" y="1713276"/>
                </a:lnTo>
                <a:lnTo>
                  <a:pt x="1563884" y="1735485"/>
                </a:lnTo>
                <a:lnTo>
                  <a:pt x="1527061" y="1774827"/>
                </a:lnTo>
                <a:lnTo>
                  <a:pt x="1518490" y="1775461"/>
                </a:lnTo>
                <a:lnTo>
                  <a:pt x="1510555" y="1776413"/>
                </a:lnTo>
                <a:lnTo>
                  <a:pt x="1502619" y="1776413"/>
                </a:lnTo>
                <a:lnTo>
                  <a:pt x="1495318" y="1776413"/>
                </a:lnTo>
                <a:lnTo>
                  <a:pt x="1488017" y="1775778"/>
                </a:lnTo>
                <a:lnTo>
                  <a:pt x="1480716" y="1774827"/>
                </a:lnTo>
                <a:lnTo>
                  <a:pt x="1474050" y="1773557"/>
                </a:lnTo>
                <a:lnTo>
                  <a:pt x="1467384" y="1771971"/>
                </a:lnTo>
                <a:lnTo>
                  <a:pt x="1461352" y="1770068"/>
                </a:lnTo>
                <a:lnTo>
                  <a:pt x="1455004" y="1767847"/>
                </a:lnTo>
                <a:lnTo>
                  <a:pt x="1449290" y="1765626"/>
                </a:lnTo>
                <a:lnTo>
                  <a:pt x="1443576" y="1762453"/>
                </a:lnTo>
                <a:lnTo>
                  <a:pt x="1438180" y="1759598"/>
                </a:lnTo>
                <a:lnTo>
                  <a:pt x="1433418" y="1756425"/>
                </a:lnTo>
                <a:lnTo>
                  <a:pt x="1428339" y="1752618"/>
                </a:lnTo>
                <a:lnTo>
                  <a:pt x="1423895" y="1748810"/>
                </a:lnTo>
                <a:lnTo>
                  <a:pt x="1419134" y="1744686"/>
                </a:lnTo>
                <a:lnTo>
                  <a:pt x="1415007" y="1740244"/>
                </a:lnTo>
                <a:lnTo>
                  <a:pt x="1411198" y="1735802"/>
                </a:lnTo>
                <a:lnTo>
                  <a:pt x="1407389" y="1731043"/>
                </a:lnTo>
                <a:lnTo>
                  <a:pt x="1403897" y="1726284"/>
                </a:lnTo>
                <a:lnTo>
                  <a:pt x="1400405" y="1720891"/>
                </a:lnTo>
                <a:lnTo>
                  <a:pt x="1397548" y="1715497"/>
                </a:lnTo>
                <a:lnTo>
                  <a:pt x="1394691" y="1710103"/>
                </a:lnTo>
                <a:lnTo>
                  <a:pt x="1392152" y="1704392"/>
                </a:lnTo>
                <a:lnTo>
                  <a:pt x="1389295" y="1698682"/>
                </a:lnTo>
                <a:lnTo>
                  <a:pt x="1387390" y="1692971"/>
                </a:lnTo>
                <a:lnTo>
                  <a:pt x="1385168" y="1686943"/>
                </a:lnTo>
                <a:lnTo>
                  <a:pt x="1381676" y="1674569"/>
                </a:lnTo>
                <a:lnTo>
                  <a:pt x="1379454" y="1661561"/>
                </a:lnTo>
                <a:lnTo>
                  <a:pt x="1377550" y="1648553"/>
                </a:lnTo>
                <a:lnTo>
                  <a:pt x="1376597" y="1635227"/>
                </a:lnTo>
                <a:lnTo>
                  <a:pt x="1376280" y="1621902"/>
                </a:lnTo>
                <a:lnTo>
                  <a:pt x="1377232" y="1608577"/>
                </a:lnTo>
                <a:lnTo>
                  <a:pt x="1378185" y="1595251"/>
                </a:lnTo>
                <a:lnTo>
                  <a:pt x="1380724" y="1581609"/>
                </a:lnTo>
                <a:lnTo>
                  <a:pt x="1383264" y="1568600"/>
                </a:lnTo>
                <a:lnTo>
                  <a:pt x="1386755" y="1555592"/>
                </a:lnTo>
                <a:lnTo>
                  <a:pt x="1390882" y="1543219"/>
                </a:lnTo>
                <a:lnTo>
                  <a:pt x="1395961" y="1531162"/>
                </a:lnTo>
                <a:lnTo>
                  <a:pt x="1401675" y="1519741"/>
                </a:lnTo>
                <a:lnTo>
                  <a:pt x="1407706" y="1508953"/>
                </a:lnTo>
                <a:lnTo>
                  <a:pt x="1411198" y="1503877"/>
                </a:lnTo>
                <a:lnTo>
                  <a:pt x="1414690" y="1498801"/>
                </a:lnTo>
                <a:lnTo>
                  <a:pt x="1418499" y="1494042"/>
                </a:lnTo>
                <a:lnTo>
                  <a:pt x="1422308" y="1489600"/>
                </a:lnTo>
                <a:lnTo>
                  <a:pt x="1426117" y="1485158"/>
                </a:lnTo>
                <a:lnTo>
                  <a:pt x="1430244" y="1480716"/>
                </a:lnTo>
                <a:lnTo>
                  <a:pt x="1434370" y="1476909"/>
                </a:lnTo>
                <a:lnTo>
                  <a:pt x="1439132" y="1473419"/>
                </a:lnTo>
                <a:lnTo>
                  <a:pt x="1469606" y="1446451"/>
                </a:lnTo>
                <a:lnTo>
                  <a:pt x="1501032" y="1418214"/>
                </a:lnTo>
                <a:lnTo>
                  <a:pt x="1532775" y="1389025"/>
                </a:lnTo>
                <a:lnTo>
                  <a:pt x="1563884" y="1360153"/>
                </a:lnTo>
                <a:lnTo>
                  <a:pt x="1593088" y="1331599"/>
                </a:lnTo>
                <a:lnTo>
                  <a:pt x="1619752" y="1305265"/>
                </a:lnTo>
                <a:lnTo>
                  <a:pt x="1631814" y="1292892"/>
                </a:lnTo>
                <a:lnTo>
                  <a:pt x="1642925" y="1280836"/>
                </a:lnTo>
                <a:lnTo>
                  <a:pt x="1652765" y="1270048"/>
                </a:lnTo>
                <a:lnTo>
                  <a:pt x="1661653" y="1259896"/>
                </a:lnTo>
                <a:lnTo>
                  <a:pt x="1663875" y="1249426"/>
                </a:lnTo>
                <a:lnTo>
                  <a:pt x="1666415" y="1238956"/>
                </a:lnTo>
                <a:lnTo>
                  <a:pt x="1668319" y="1228169"/>
                </a:lnTo>
                <a:lnTo>
                  <a:pt x="1669272" y="1217064"/>
                </a:lnTo>
                <a:lnTo>
                  <a:pt x="1670224" y="1206277"/>
                </a:lnTo>
                <a:lnTo>
                  <a:pt x="1670224" y="1195172"/>
                </a:lnTo>
                <a:lnTo>
                  <a:pt x="1669589" y="1184068"/>
                </a:lnTo>
                <a:lnTo>
                  <a:pt x="1668637" y="1172963"/>
                </a:lnTo>
                <a:lnTo>
                  <a:pt x="1666732" y="1162176"/>
                </a:lnTo>
                <a:lnTo>
                  <a:pt x="1663875" y="1151072"/>
                </a:lnTo>
                <a:lnTo>
                  <a:pt x="1660384" y="1139967"/>
                </a:lnTo>
                <a:lnTo>
                  <a:pt x="1655939" y="1128863"/>
                </a:lnTo>
                <a:lnTo>
                  <a:pt x="1653717" y="1123469"/>
                </a:lnTo>
                <a:lnTo>
                  <a:pt x="1650543" y="1118076"/>
                </a:lnTo>
                <a:lnTo>
                  <a:pt x="1647686" y="1112365"/>
                </a:lnTo>
                <a:lnTo>
                  <a:pt x="1644512" y="1106971"/>
                </a:lnTo>
                <a:lnTo>
                  <a:pt x="1640703" y="1101577"/>
                </a:lnTo>
                <a:lnTo>
                  <a:pt x="1636893" y="1096184"/>
                </a:lnTo>
                <a:lnTo>
                  <a:pt x="1632767" y="1091425"/>
                </a:lnTo>
                <a:lnTo>
                  <a:pt x="1631959" y="1090444"/>
                </a:lnTo>
                <a:lnTo>
                  <a:pt x="1631814" y="1090156"/>
                </a:lnTo>
                <a:lnTo>
                  <a:pt x="1628323" y="1086031"/>
                </a:lnTo>
                <a:lnTo>
                  <a:pt x="1631959" y="1090444"/>
                </a:lnTo>
                <a:lnTo>
                  <a:pt x="1633719" y="1093963"/>
                </a:lnTo>
                <a:lnTo>
                  <a:pt x="1634989" y="1097453"/>
                </a:lnTo>
                <a:lnTo>
                  <a:pt x="1635306" y="1099039"/>
                </a:lnTo>
                <a:lnTo>
                  <a:pt x="1635306" y="1100626"/>
                </a:lnTo>
                <a:lnTo>
                  <a:pt x="1634989" y="1101577"/>
                </a:lnTo>
                <a:lnTo>
                  <a:pt x="1634671" y="1103164"/>
                </a:lnTo>
                <a:lnTo>
                  <a:pt x="1633719" y="1104433"/>
                </a:lnTo>
                <a:lnTo>
                  <a:pt x="1633084" y="1105067"/>
                </a:lnTo>
                <a:lnTo>
                  <a:pt x="1630227" y="1106971"/>
                </a:lnTo>
                <a:lnTo>
                  <a:pt x="1627370" y="1108557"/>
                </a:lnTo>
                <a:lnTo>
                  <a:pt x="1623561" y="1109192"/>
                </a:lnTo>
                <a:lnTo>
                  <a:pt x="1618800" y="1110144"/>
                </a:lnTo>
                <a:lnTo>
                  <a:pt x="1613403" y="1110461"/>
                </a:lnTo>
                <a:lnTo>
                  <a:pt x="1607690" y="1110461"/>
                </a:lnTo>
                <a:lnTo>
                  <a:pt x="1601341" y="1110461"/>
                </a:lnTo>
                <a:lnTo>
                  <a:pt x="1594675" y="1109509"/>
                </a:lnTo>
                <a:lnTo>
                  <a:pt x="1579755" y="1108240"/>
                </a:lnTo>
                <a:lnTo>
                  <a:pt x="1563884" y="1105067"/>
                </a:lnTo>
                <a:lnTo>
                  <a:pt x="1546425" y="1101577"/>
                </a:lnTo>
                <a:lnTo>
                  <a:pt x="1528966" y="1097770"/>
                </a:lnTo>
                <a:lnTo>
                  <a:pt x="1511507" y="1092694"/>
                </a:lnTo>
                <a:lnTo>
                  <a:pt x="1493731" y="1087935"/>
                </a:lnTo>
                <a:lnTo>
                  <a:pt x="1477224" y="1082541"/>
                </a:lnTo>
                <a:lnTo>
                  <a:pt x="1461670" y="1077148"/>
                </a:lnTo>
                <a:lnTo>
                  <a:pt x="1447385" y="1071754"/>
                </a:lnTo>
                <a:lnTo>
                  <a:pt x="1258829" y="1280836"/>
                </a:lnTo>
                <a:lnTo>
                  <a:pt x="1257560" y="1287815"/>
                </a:lnTo>
                <a:lnTo>
                  <a:pt x="1255972" y="1297334"/>
                </a:lnTo>
                <a:lnTo>
                  <a:pt x="1253750" y="1311928"/>
                </a:lnTo>
                <a:lnTo>
                  <a:pt x="1250893" y="1332233"/>
                </a:lnTo>
                <a:lnTo>
                  <a:pt x="1247719" y="1358567"/>
                </a:lnTo>
                <a:lnTo>
                  <a:pt x="1243910" y="1391246"/>
                </a:lnTo>
                <a:lnTo>
                  <a:pt x="1240101" y="1431539"/>
                </a:lnTo>
                <a:lnTo>
                  <a:pt x="1200104" y="1448672"/>
                </a:lnTo>
                <a:lnTo>
                  <a:pt x="1159155" y="1465487"/>
                </a:lnTo>
                <a:lnTo>
                  <a:pt x="1111857" y="1484206"/>
                </a:lnTo>
                <a:lnTo>
                  <a:pt x="1088050" y="1493407"/>
                </a:lnTo>
                <a:lnTo>
                  <a:pt x="1064560" y="1502291"/>
                </a:lnTo>
                <a:lnTo>
                  <a:pt x="1042974" y="1509588"/>
                </a:lnTo>
                <a:lnTo>
                  <a:pt x="1023293" y="1515616"/>
                </a:lnTo>
                <a:lnTo>
                  <a:pt x="1014405" y="1518154"/>
                </a:lnTo>
                <a:lnTo>
                  <a:pt x="1006787" y="1520058"/>
                </a:lnTo>
                <a:lnTo>
                  <a:pt x="1000120" y="1521644"/>
                </a:lnTo>
                <a:lnTo>
                  <a:pt x="993772" y="1522596"/>
                </a:lnTo>
                <a:lnTo>
                  <a:pt x="989328" y="1522913"/>
                </a:lnTo>
                <a:lnTo>
                  <a:pt x="985836" y="1522596"/>
                </a:lnTo>
                <a:lnTo>
                  <a:pt x="984249" y="1521644"/>
                </a:lnTo>
                <a:lnTo>
                  <a:pt x="983614" y="1521327"/>
                </a:lnTo>
                <a:lnTo>
                  <a:pt x="982662" y="1520692"/>
                </a:lnTo>
                <a:lnTo>
                  <a:pt x="982662" y="1519423"/>
                </a:lnTo>
                <a:lnTo>
                  <a:pt x="980440" y="1476274"/>
                </a:lnTo>
                <a:lnTo>
                  <a:pt x="979487" y="1435981"/>
                </a:lnTo>
                <a:lnTo>
                  <a:pt x="978217" y="1398860"/>
                </a:lnTo>
                <a:lnTo>
                  <a:pt x="977900" y="1364912"/>
                </a:lnTo>
                <a:lnTo>
                  <a:pt x="978217" y="1334137"/>
                </a:lnTo>
                <a:lnTo>
                  <a:pt x="978535" y="1306217"/>
                </a:lnTo>
                <a:lnTo>
                  <a:pt x="978852" y="1280836"/>
                </a:lnTo>
                <a:lnTo>
                  <a:pt x="980122" y="1258309"/>
                </a:lnTo>
                <a:lnTo>
                  <a:pt x="980757" y="1238956"/>
                </a:lnTo>
                <a:lnTo>
                  <a:pt x="982027" y="1222140"/>
                </a:lnTo>
                <a:lnTo>
                  <a:pt x="984249" y="1196441"/>
                </a:lnTo>
                <a:lnTo>
                  <a:pt x="986153" y="1181213"/>
                </a:lnTo>
                <a:lnTo>
                  <a:pt x="987106" y="1176136"/>
                </a:lnTo>
                <a:lnTo>
                  <a:pt x="999486" y="1158052"/>
                </a:lnTo>
                <a:lnTo>
                  <a:pt x="1033451" y="1110461"/>
                </a:lnTo>
                <a:lnTo>
                  <a:pt x="1082018" y="1042882"/>
                </a:lnTo>
                <a:lnTo>
                  <a:pt x="1109318" y="1004492"/>
                </a:lnTo>
                <a:lnTo>
                  <a:pt x="1138522" y="965151"/>
                </a:lnTo>
                <a:lnTo>
                  <a:pt x="1168361" y="925492"/>
                </a:lnTo>
                <a:lnTo>
                  <a:pt x="1197247" y="887737"/>
                </a:lnTo>
                <a:lnTo>
                  <a:pt x="1225816" y="851568"/>
                </a:lnTo>
                <a:lnTo>
                  <a:pt x="1239148" y="835070"/>
                </a:lnTo>
                <a:lnTo>
                  <a:pt x="1251528" y="819841"/>
                </a:lnTo>
                <a:lnTo>
                  <a:pt x="1263908" y="805564"/>
                </a:lnTo>
                <a:lnTo>
                  <a:pt x="1275336" y="792873"/>
                </a:lnTo>
                <a:lnTo>
                  <a:pt x="1285811" y="781451"/>
                </a:lnTo>
                <a:lnTo>
                  <a:pt x="1295334" y="771616"/>
                </a:lnTo>
                <a:lnTo>
                  <a:pt x="1303588" y="764001"/>
                </a:lnTo>
                <a:lnTo>
                  <a:pt x="1310889" y="758290"/>
                </a:lnTo>
                <a:lnTo>
                  <a:pt x="1314380" y="756387"/>
                </a:lnTo>
                <a:lnTo>
                  <a:pt x="1317237" y="754800"/>
                </a:lnTo>
                <a:lnTo>
                  <a:pt x="1319777" y="754166"/>
                </a:lnTo>
                <a:lnTo>
                  <a:pt x="1321681" y="753849"/>
                </a:lnTo>
                <a:lnTo>
                  <a:pt x="1365170" y="739889"/>
                </a:lnTo>
                <a:lnTo>
                  <a:pt x="1407389" y="727832"/>
                </a:lnTo>
                <a:lnTo>
                  <a:pt x="1447068" y="716410"/>
                </a:lnTo>
                <a:lnTo>
                  <a:pt x="1486112" y="705623"/>
                </a:lnTo>
                <a:lnTo>
                  <a:pt x="1523887" y="695471"/>
                </a:lnTo>
                <a:lnTo>
                  <a:pt x="1560709" y="685635"/>
                </a:lnTo>
                <a:lnTo>
                  <a:pt x="1634037" y="666599"/>
                </a:lnTo>
                <a:lnTo>
                  <a:pt x="1708316" y="647245"/>
                </a:lnTo>
                <a:lnTo>
                  <a:pt x="1747043" y="636775"/>
                </a:lnTo>
                <a:lnTo>
                  <a:pt x="1786405" y="625671"/>
                </a:lnTo>
                <a:lnTo>
                  <a:pt x="1827354" y="613932"/>
                </a:lnTo>
                <a:lnTo>
                  <a:pt x="1870208" y="600924"/>
                </a:lnTo>
                <a:lnTo>
                  <a:pt x="1914966" y="587281"/>
                </a:lnTo>
                <a:lnTo>
                  <a:pt x="1962263" y="571418"/>
                </a:lnTo>
                <a:lnTo>
                  <a:pt x="1966390" y="569831"/>
                </a:lnTo>
                <a:lnTo>
                  <a:pt x="1971469" y="567293"/>
                </a:lnTo>
                <a:lnTo>
                  <a:pt x="1977183" y="564120"/>
                </a:lnTo>
                <a:lnTo>
                  <a:pt x="1983849" y="559996"/>
                </a:lnTo>
                <a:lnTo>
                  <a:pt x="1998768" y="549209"/>
                </a:lnTo>
                <a:lnTo>
                  <a:pt x="2016545" y="535566"/>
                </a:lnTo>
                <a:lnTo>
                  <a:pt x="2036861" y="519385"/>
                </a:lnTo>
                <a:lnTo>
                  <a:pt x="2059398" y="500666"/>
                </a:lnTo>
                <a:lnTo>
                  <a:pt x="2083523" y="479726"/>
                </a:lnTo>
                <a:lnTo>
                  <a:pt x="2109553" y="457200"/>
                </a:lnTo>
                <a:close/>
                <a:moveTo>
                  <a:pt x="2569342" y="0"/>
                </a:moveTo>
                <a:lnTo>
                  <a:pt x="3162301" y="445595"/>
                </a:lnTo>
                <a:lnTo>
                  <a:pt x="3150550" y="456696"/>
                </a:lnTo>
                <a:lnTo>
                  <a:pt x="3118790" y="488094"/>
                </a:lnTo>
                <a:lnTo>
                  <a:pt x="3070197" y="534715"/>
                </a:lnTo>
                <a:lnTo>
                  <a:pt x="3040343" y="562624"/>
                </a:lnTo>
                <a:lnTo>
                  <a:pt x="3007948" y="593070"/>
                </a:lnTo>
                <a:lnTo>
                  <a:pt x="2973012" y="625102"/>
                </a:lnTo>
                <a:lnTo>
                  <a:pt x="2935852" y="658720"/>
                </a:lnTo>
                <a:lnTo>
                  <a:pt x="2897423" y="693607"/>
                </a:lnTo>
                <a:lnTo>
                  <a:pt x="2857088" y="728493"/>
                </a:lnTo>
                <a:lnTo>
                  <a:pt x="2816752" y="763380"/>
                </a:lnTo>
                <a:lnTo>
                  <a:pt x="2775782" y="797632"/>
                </a:lnTo>
                <a:lnTo>
                  <a:pt x="2735129" y="830615"/>
                </a:lnTo>
                <a:lnTo>
                  <a:pt x="2714803" y="846473"/>
                </a:lnTo>
                <a:lnTo>
                  <a:pt x="2694794" y="862013"/>
                </a:lnTo>
                <a:lnTo>
                  <a:pt x="2151063" y="400243"/>
                </a:lnTo>
                <a:lnTo>
                  <a:pt x="2185999" y="367894"/>
                </a:lnTo>
                <a:lnTo>
                  <a:pt x="2221888" y="334276"/>
                </a:lnTo>
                <a:lnTo>
                  <a:pt x="2294301" y="266406"/>
                </a:lnTo>
                <a:lnTo>
                  <a:pt x="2364173" y="199487"/>
                </a:lnTo>
                <a:lnTo>
                  <a:pt x="2429281" y="137009"/>
                </a:lnTo>
                <a:lnTo>
                  <a:pt x="2485496" y="82142"/>
                </a:lnTo>
                <a:lnTo>
                  <a:pt x="2529960" y="39009"/>
                </a:lnTo>
                <a:lnTo>
                  <a:pt x="2569342"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endParaRPr lang="zh-CN" altLang="en-US">
              <a:solidFill>
                <a:srgbClr val="FFFFFF"/>
              </a:solidFill>
            </a:endParaRPr>
          </a:p>
        </p:txBody>
      </p:sp>
      <p:grpSp>
        <p:nvGrpSpPr>
          <p:cNvPr id="122" name="组合 15"/>
          <p:cNvGrpSpPr/>
          <p:nvPr/>
        </p:nvGrpSpPr>
        <p:grpSpPr>
          <a:xfrm>
            <a:off x="297180" y="184785"/>
            <a:ext cx="5139690" cy="408305"/>
            <a:chOff x="8158" y="2529"/>
            <a:chExt cx="8094" cy="643"/>
          </a:xfrm>
        </p:grpSpPr>
        <p:sp>
          <p:nvSpPr>
            <p:cNvPr id="1048748" name="矩形 16"/>
            <p:cNvSpPr/>
            <p:nvPr/>
          </p:nvSpPr>
          <p:spPr>
            <a:xfrm>
              <a:off x="8956" y="2565"/>
              <a:ext cx="5568"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749" name="文本框 17"/>
            <p:cNvSpPr txBox="1"/>
            <p:nvPr/>
          </p:nvSpPr>
          <p:spPr>
            <a:xfrm>
              <a:off x="9122" y="2529"/>
              <a:ext cx="7130" cy="628"/>
            </a:xfrm>
            <a:prstGeom prst="rect">
              <a:avLst/>
            </a:prstGeom>
            <a:noFill/>
          </p:spPr>
          <p:txBody>
            <a:bodyPr wrap="square" rtlCol="0">
              <a:spAutoFit/>
            </a:bodyPr>
            <a:lstStyle/>
            <a:p>
              <a:r>
                <a:rPr lang="zh-CN" altLang="en-US" sz="2000" b="1" dirty="0">
                  <a:solidFill>
                    <a:schemeClr val="bg1"/>
                  </a:solidFill>
                  <a:latin typeface="微软雅黑" panose="020B0503020204020204" charset="-122"/>
                  <a:ea typeface="微软雅黑" panose="020B0503020204020204" charset="-122"/>
                </a:rPr>
                <a:t>国内外校园亡人火灾</a:t>
              </a:r>
            </a:p>
          </p:txBody>
        </p:sp>
        <p:sp>
          <p:nvSpPr>
            <p:cNvPr id="1048750" name="矩形 23"/>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122"/>
                                        </p:tgtEl>
                                        <p:attrNameLst>
                                          <p:attrName>style.visibility</p:attrName>
                                        </p:attrNameLst>
                                      </p:cBhvr>
                                      <p:to>
                                        <p:strVal val="visible"/>
                                      </p:to>
                                    </p:set>
                                    <p:anim calcmode="lin" valueType="num">
                                      <p:cBhvr>
                                        <p:cTn id="7" dur="1000" fill="hold"/>
                                        <p:tgtEl>
                                          <p:spTgt spid="122"/>
                                        </p:tgtEl>
                                        <p:attrNameLst>
                                          <p:attrName>ppt_x</p:attrName>
                                        </p:attrNameLst>
                                      </p:cBhvr>
                                      <p:tavLst>
                                        <p:tav tm="0">
                                          <p:val>
                                            <p:strVal val="#ppt_x-.2"/>
                                          </p:val>
                                        </p:tav>
                                        <p:tav tm="100000">
                                          <p:val>
                                            <p:strVal val="#ppt_x"/>
                                          </p:val>
                                        </p:tav>
                                      </p:tavLst>
                                    </p:anim>
                                    <p:anim calcmode="lin" valueType="num">
                                      <p:cBhvr>
                                        <p:cTn id="8" dur="1000" fill="hold"/>
                                        <p:tgtEl>
                                          <p:spTgt spid="122"/>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2"/>
                                        </p:tgtEl>
                                      </p:cBhvr>
                                    </p:animEffect>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1048730"/>
                                        </p:tgtEl>
                                        <p:attrNameLst>
                                          <p:attrName>style.visibility</p:attrName>
                                        </p:attrNameLst>
                                      </p:cBhvr>
                                      <p:to>
                                        <p:strVal val="visible"/>
                                      </p:to>
                                    </p:set>
                                    <p:animEffect transition="in" filter="wipe(down)">
                                      <p:cBhvr>
                                        <p:cTn id="13" dur="500"/>
                                        <p:tgtEl>
                                          <p:spTgt spid="1048730"/>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114"/>
                                        </p:tgtEl>
                                        <p:attrNameLst>
                                          <p:attrName>style.visibility</p:attrName>
                                        </p:attrNameLst>
                                      </p:cBhvr>
                                      <p:to>
                                        <p:strVal val="visible"/>
                                      </p:to>
                                    </p:set>
                                    <p:animEffect transition="in" filter="wipe(left)">
                                      <p:cBhvr>
                                        <p:cTn id="17" dur="500"/>
                                        <p:tgtEl>
                                          <p:spTgt spid="114"/>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048727"/>
                                        </p:tgtEl>
                                        <p:attrNameLst>
                                          <p:attrName>style.visibility</p:attrName>
                                        </p:attrNameLst>
                                      </p:cBhvr>
                                      <p:to>
                                        <p:strVal val="visible"/>
                                      </p:to>
                                    </p:set>
                                    <p:animEffect transition="in" filter="wipe(left)">
                                      <p:cBhvr>
                                        <p:cTn id="20" dur="500"/>
                                        <p:tgtEl>
                                          <p:spTgt spid="1048727"/>
                                        </p:tgtEl>
                                      </p:cBhvr>
                                    </p:animEffect>
                                  </p:childTnLst>
                                </p:cTn>
                              </p:par>
                            </p:childTnLst>
                          </p:cTn>
                        </p:par>
                        <p:par>
                          <p:cTn id="21" fill="hold">
                            <p:stCondLst>
                              <p:cond delay="2000"/>
                            </p:stCondLst>
                            <p:childTnLst>
                              <p:par>
                                <p:cTn id="22" presetID="22" presetClass="entr" presetSubtype="2" fill="hold" grpId="0" nodeType="afterEffect">
                                  <p:stCondLst>
                                    <p:cond delay="0"/>
                                  </p:stCondLst>
                                  <p:childTnLst>
                                    <p:set>
                                      <p:cBhvr>
                                        <p:cTn id="23" dur="1" fill="hold">
                                          <p:stCondLst>
                                            <p:cond delay="0"/>
                                          </p:stCondLst>
                                        </p:cTn>
                                        <p:tgtEl>
                                          <p:spTgt spid="1048735"/>
                                        </p:tgtEl>
                                        <p:attrNameLst>
                                          <p:attrName>style.visibility</p:attrName>
                                        </p:attrNameLst>
                                      </p:cBhvr>
                                      <p:to>
                                        <p:strVal val="visible"/>
                                      </p:to>
                                    </p:set>
                                    <p:animEffect transition="in" filter="wipe(right)">
                                      <p:cBhvr>
                                        <p:cTn id="24" dur="500"/>
                                        <p:tgtEl>
                                          <p:spTgt spid="1048735"/>
                                        </p:tgtEl>
                                      </p:cBhvr>
                                    </p:animEffect>
                                  </p:childTnLst>
                                </p:cTn>
                              </p:par>
                              <p:par>
                                <p:cTn id="25" presetID="22" presetClass="entr" presetSubtype="2" fill="hold" nodeType="withEffect">
                                  <p:stCondLst>
                                    <p:cond delay="0"/>
                                  </p:stCondLst>
                                  <p:childTnLst>
                                    <p:set>
                                      <p:cBhvr>
                                        <p:cTn id="26" dur="1" fill="hold">
                                          <p:stCondLst>
                                            <p:cond delay="0"/>
                                          </p:stCondLst>
                                        </p:cTn>
                                        <p:tgtEl>
                                          <p:spTgt spid="120"/>
                                        </p:tgtEl>
                                        <p:attrNameLst>
                                          <p:attrName>style.visibility</p:attrName>
                                        </p:attrNameLst>
                                      </p:cBhvr>
                                      <p:to>
                                        <p:strVal val="visible"/>
                                      </p:to>
                                    </p:set>
                                    <p:animEffect transition="in" filter="wipe(right)">
                                      <p:cBhvr>
                                        <p:cTn id="27" dur="500"/>
                                        <p:tgtEl>
                                          <p:spTgt spid="120"/>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048731"/>
                                        </p:tgtEl>
                                        <p:attrNameLst>
                                          <p:attrName>style.visibility</p:attrName>
                                        </p:attrNameLst>
                                      </p:cBhvr>
                                      <p:to>
                                        <p:strVal val="visible"/>
                                      </p:to>
                                    </p:set>
                                    <p:animEffect transition="in" filter="wipe(left)">
                                      <p:cBhvr>
                                        <p:cTn id="31" dur="500"/>
                                        <p:tgtEl>
                                          <p:spTgt spid="1048731"/>
                                        </p:tgtEl>
                                      </p:cBhvr>
                                    </p:animEffect>
                                  </p:childTnLst>
                                </p:cTn>
                              </p:par>
                              <p:par>
                                <p:cTn id="32" presetID="22" presetClass="entr" presetSubtype="8" fill="hold" nodeType="withEffect">
                                  <p:stCondLst>
                                    <p:cond delay="0"/>
                                  </p:stCondLst>
                                  <p:childTnLst>
                                    <p:set>
                                      <p:cBhvr>
                                        <p:cTn id="33" dur="1" fill="hold">
                                          <p:stCondLst>
                                            <p:cond delay="0"/>
                                          </p:stCondLst>
                                        </p:cTn>
                                        <p:tgtEl>
                                          <p:spTgt spid="118"/>
                                        </p:tgtEl>
                                        <p:attrNameLst>
                                          <p:attrName>style.visibility</p:attrName>
                                        </p:attrNameLst>
                                      </p:cBhvr>
                                      <p:to>
                                        <p:strVal val="visible"/>
                                      </p:to>
                                    </p:set>
                                    <p:animEffect transition="in" filter="wipe(left)">
                                      <p:cBhvr>
                                        <p:cTn id="34" dur="500"/>
                                        <p:tgtEl>
                                          <p:spTgt spid="118"/>
                                        </p:tgtEl>
                                      </p:cBhvr>
                                    </p:animEffect>
                                  </p:childTnLst>
                                </p:cTn>
                              </p:par>
                            </p:childTnLst>
                          </p:cTn>
                        </p:par>
                        <p:par>
                          <p:cTn id="35" fill="hold">
                            <p:stCondLst>
                              <p:cond delay="3000"/>
                            </p:stCondLst>
                            <p:childTnLst>
                              <p:par>
                                <p:cTn id="36" presetID="22" presetClass="entr" presetSubtype="2" fill="hold" grpId="0" nodeType="afterEffect">
                                  <p:stCondLst>
                                    <p:cond delay="0"/>
                                  </p:stCondLst>
                                  <p:childTnLst>
                                    <p:set>
                                      <p:cBhvr>
                                        <p:cTn id="37" dur="1" fill="hold">
                                          <p:stCondLst>
                                            <p:cond delay="0"/>
                                          </p:stCondLst>
                                        </p:cTn>
                                        <p:tgtEl>
                                          <p:spTgt spid="1048736"/>
                                        </p:tgtEl>
                                        <p:attrNameLst>
                                          <p:attrName>style.visibility</p:attrName>
                                        </p:attrNameLst>
                                      </p:cBhvr>
                                      <p:to>
                                        <p:strVal val="visible"/>
                                      </p:to>
                                    </p:set>
                                    <p:animEffect transition="in" filter="wipe(right)">
                                      <p:cBhvr>
                                        <p:cTn id="38" dur="500"/>
                                        <p:tgtEl>
                                          <p:spTgt spid="1048736"/>
                                        </p:tgtEl>
                                      </p:cBhvr>
                                    </p:animEffect>
                                  </p:childTnLst>
                                </p:cTn>
                              </p:par>
                              <p:par>
                                <p:cTn id="39" presetID="22" presetClass="entr" presetSubtype="2" fill="hold" nodeType="withEffect">
                                  <p:stCondLst>
                                    <p:cond delay="0"/>
                                  </p:stCondLst>
                                  <p:childTnLst>
                                    <p:set>
                                      <p:cBhvr>
                                        <p:cTn id="40" dur="1" fill="hold">
                                          <p:stCondLst>
                                            <p:cond delay="0"/>
                                          </p:stCondLst>
                                        </p:cTn>
                                        <p:tgtEl>
                                          <p:spTgt spid="116"/>
                                        </p:tgtEl>
                                        <p:attrNameLst>
                                          <p:attrName>style.visibility</p:attrName>
                                        </p:attrNameLst>
                                      </p:cBhvr>
                                      <p:to>
                                        <p:strVal val="visible"/>
                                      </p:to>
                                    </p:set>
                                    <p:animEffect transition="in" filter="wipe(right)">
                                      <p:cBhvr>
                                        <p:cTn id="41" dur="500"/>
                                        <p:tgtEl>
                                          <p:spTgt spid="116"/>
                                        </p:tgtEl>
                                      </p:cBhvr>
                                    </p:animEffect>
                                  </p:childTnLst>
                                </p:cTn>
                              </p:par>
                            </p:childTnLst>
                          </p:cTn>
                        </p:par>
                        <p:par>
                          <p:cTn id="42" fill="hold">
                            <p:stCondLst>
                              <p:cond delay="3500"/>
                            </p:stCondLst>
                            <p:childTnLst>
                              <p:par>
                                <p:cTn id="43" presetID="22" presetClass="entr" presetSubtype="8" fill="hold" grpId="0" nodeType="afterEffect">
                                  <p:stCondLst>
                                    <p:cond delay="0"/>
                                  </p:stCondLst>
                                  <p:childTnLst>
                                    <p:set>
                                      <p:cBhvr>
                                        <p:cTn id="44" dur="1" fill="hold">
                                          <p:stCondLst>
                                            <p:cond delay="0"/>
                                          </p:stCondLst>
                                        </p:cTn>
                                        <p:tgtEl>
                                          <p:spTgt spid="1048734"/>
                                        </p:tgtEl>
                                        <p:attrNameLst>
                                          <p:attrName>style.visibility</p:attrName>
                                        </p:attrNameLst>
                                      </p:cBhvr>
                                      <p:to>
                                        <p:strVal val="visible"/>
                                      </p:to>
                                    </p:set>
                                    <p:animEffect transition="in" filter="wipe(left)">
                                      <p:cBhvr>
                                        <p:cTn id="45" dur="500"/>
                                        <p:tgtEl>
                                          <p:spTgt spid="1048734"/>
                                        </p:tgtEl>
                                      </p:cBhvr>
                                    </p:animEffect>
                                  </p:childTnLst>
                                </p:cTn>
                              </p:par>
                              <p:par>
                                <p:cTn id="46" presetID="22" presetClass="entr" presetSubtype="8" fill="hold" nodeType="withEffect">
                                  <p:stCondLst>
                                    <p:cond delay="0"/>
                                  </p:stCondLst>
                                  <p:childTnLst>
                                    <p:set>
                                      <p:cBhvr>
                                        <p:cTn id="47" dur="1" fill="hold">
                                          <p:stCondLst>
                                            <p:cond delay="0"/>
                                          </p:stCondLst>
                                        </p:cTn>
                                        <p:tgtEl>
                                          <p:spTgt spid="115"/>
                                        </p:tgtEl>
                                        <p:attrNameLst>
                                          <p:attrName>style.visibility</p:attrName>
                                        </p:attrNameLst>
                                      </p:cBhvr>
                                      <p:to>
                                        <p:strVal val="visible"/>
                                      </p:to>
                                    </p:set>
                                    <p:animEffect transition="in" filter="wipe(left)">
                                      <p:cBhvr>
                                        <p:cTn id="48"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27" grpId="0"/>
      <p:bldP spid="1048730" grpId="0" bldLvl="0" animBg="1"/>
      <p:bldP spid="1048731" grpId="0"/>
      <p:bldP spid="1048734" grpId="0"/>
      <p:bldP spid="1048735" grpId="0"/>
      <p:bldP spid="104873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 name="组合 15"/>
          <p:cNvGrpSpPr/>
          <p:nvPr/>
        </p:nvGrpSpPr>
        <p:grpSpPr>
          <a:xfrm>
            <a:off x="297180" y="184785"/>
            <a:ext cx="7716520" cy="408305"/>
            <a:chOff x="8158" y="2529"/>
            <a:chExt cx="12152" cy="643"/>
          </a:xfrm>
        </p:grpSpPr>
        <p:sp>
          <p:nvSpPr>
            <p:cNvPr id="1048765" name="矩形 16"/>
            <p:cNvSpPr/>
            <p:nvPr/>
          </p:nvSpPr>
          <p:spPr>
            <a:xfrm>
              <a:off x="8956" y="2565"/>
              <a:ext cx="11354"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48766" name="文本框 17"/>
            <p:cNvSpPr txBox="1"/>
            <p:nvPr/>
          </p:nvSpPr>
          <p:spPr>
            <a:xfrm>
              <a:off x="9122" y="2529"/>
              <a:ext cx="10934"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1.2</a:t>
              </a:r>
              <a:r>
                <a:rPr lang="zh-CN" altLang="en-US" sz="2000" b="1" dirty="0">
                  <a:solidFill>
                    <a:schemeClr val="bg1"/>
                  </a:solidFill>
                  <a:latin typeface="微软雅黑" panose="020B0503020204020204" charset="-122"/>
                  <a:ea typeface="微软雅黑" panose="020B0503020204020204" charset="-122"/>
                  <a:cs typeface="+mn-ea"/>
                  <a:sym typeface="+mn-lt"/>
                </a:rPr>
                <a:t>幼儿园火灾特点</a:t>
              </a:r>
            </a:p>
          </p:txBody>
        </p:sp>
        <p:sp>
          <p:nvSpPr>
            <p:cNvPr id="1048767" name="矩形 23"/>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134" name="组合 12"/>
          <p:cNvGrpSpPr/>
          <p:nvPr/>
        </p:nvGrpSpPr>
        <p:grpSpPr>
          <a:xfrm>
            <a:off x="1301115" y="1605915"/>
            <a:ext cx="9719945" cy="4356735"/>
            <a:chOff x="2669" y="3260"/>
            <a:chExt cx="9383" cy="6435"/>
          </a:xfrm>
        </p:grpSpPr>
        <p:sp>
          <p:nvSpPr>
            <p:cNvPr id="1048768" name="文本框 10"/>
            <p:cNvSpPr txBox="1"/>
            <p:nvPr/>
          </p:nvSpPr>
          <p:spPr>
            <a:xfrm>
              <a:off x="2768" y="3723"/>
              <a:ext cx="9066" cy="5972"/>
            </a:xfrm>
            <a:prstGeom prst="rect">
              <a:avLst/>
            </a:prstGeom>
            <a:noFill/>
          </p:spPr>
          <p:txBody>
            <a:bodyPr wrap="square" rtlCol="0" anchor="t">
              <a:noAutofit/>
            </a:bodyPr>
            <a:lstStyle/>
            <a:p>
              <a:pPr>
                <a:lnSpc>
                  <a:spcPct val="170000"/>
                </a:lnSpc>
              </a:pPr>
              <a:r>
                <a:rPr lang="zh-CN" altLang="en-US" dirty="0">
                  <a:latin typeface="微软雅黑" panose="020B0503020204020204" charset="-122"/>
                  <a:ea typeface="微软雅黑" panose="020B0503020204020204" charset="-122"/>
                  <a:cs typeface="+mn-ea"/>
                  <a:sym typeface="+mn-lt"/>
                </a:rPr>
                <a:t>1.柔性装饰及材料</a:t>
              </a:r>
            </a:p>
            <a:p>
              <a:pPr>
                <a:lnSpc>
                  <a:spcPct val="170000"/>
                </a:lnSpc>
              </a:pPr>
              <a:r>
                <a:rPr lang="en-US" altLang="zh-CN" dirty="0">
                  <a:latin typeface="微软雅黑" panose="020B0503020204020204" charset="-122"/>
                  <a:ea typeface="微软雅黑" panose="020B0503020204020204" charset="-122"/>
                  <a:cs typeface="+mn-ea"/>
                  <a:sym typeface="+mn-lt"/>
                </a:rPr>
                <a:t>   </a:t>
              </a:r>
              <a:r>
                <a:rPr lang="zh-CN" altLang="en-US" dirty="0">
                  <a:latin typeface="微软雅黑" panose="020B0503020204020204" charset="-122"/>
                  <a:ea typeface="微软雅黑" panose="020B0503020204020204" charset="-122"/>
                  <a:cs typeface="+mn-ea"/>
                  <a:sym typeface="+mn-lt"/>
                </a:rPr>
                <a:t>室内环境装饰常采用柔软织物材料，并伴有大量玩具等易燃品。这些材料在遇到明火时很容易燃烧，在极短时间内蔓延成大面积火势，危及人身安全。</a:t>
              </a:r>
            </a:p>
            <a:p>
              <a:pPr>
                <a:lnSpc>
                  <a:spcPct val="170000"/>
                </a:lnSpc>
              </a:pPr>
              <a:r>
                <a:rPr lang="zh-CN" altLang="en-US" dirty="0">
                  <a:latin typeface="微软雅黑" panose="020B0503020204020204" charset="-122"/>
                  <a:ea typeface="微软雅黑" panose="020B0503020204020204" charset="-122"/>
                  <a:cs typeface="+mn-ea"/>
                  <a:sym typeface="+mn-lt"/>
                </a:rPr>
                <a:t>2.电器用品多且老化</a:t>
              </a:r>
            </a:p>
            <a:p>
              <a:pPr>
                <a:lnSpc>
                  <a:spcPct val="170000"/>
                </a:lnSpc>
              </a:pPr>
              <a:r>
                <a:rPr lang="en-US" altLang="zh-CN" dirty="0">
                  <a:latin typeface="微软雅黑" panose="020B0503020204020204" charset="-122"/>
                  <a:ea typeface="微软雅黑" panose="020B0503020204020204" charset="-122"/>
                  <a:cs typeface="+mn-ea"/>
                  <a:sym typeface="+mn-lt"/>
                </a:rPr>
                <a:t>   </a:t>
              </a:r>
              <a:r>
                <a:rPr lang="zh-CN" altLang="en-US" dirty="0">
                  <a:latin typeface="微软雅黑" panose="020B0503020204020204" charset="-122"/>
                  <a:ea typeface="微软雅黑" panose="020B0503020204020204" charset="-122"/>
                  <a:cs typeface="+mn-ea"/>
                  <a:sym typeface="+mn-lt"/>
                </a:rPr>
                <a:t>现代幼儿园离不开电气设备和电子用品，如空调、电视、音响等。由于长期使用和无法适时更换老旧设备，存在电气线路老化、短路等安全隐患，一旦发生火灾，后果不堪设想。</a:t>
              </a:r>
            </a:p>
          </p:txBody>
        </p:sp>
        <p:sp>
          <p:nvSpPr>
            <p:cNvPr id="1048769" name="圆角矩形 19"/>
            <p:cNvSpPr/>
            <p:nvPr/>
          </p:nvSpPr>
          <p:spPr>
            <a:xfrm>
              <a:off x="2669" y="3260"/>
              <a:ext cx="9383" cy="5631"/>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3" name="组合 14"/>
          <p:cNvGrpSpPr/>
          <p:nvPr/>
        </p:nvGrpSpPr>
        <p:grpSpPr>
          <a:xfrm>
            <a:off x="980440" y="1266190"/>
            <a:ext cx="8764027" cy="695960"/>
            <a:chOff x="1023" y="2903"/>
            <a:chExt cx="10393" cy="1096"/>
          </a:xfrm>
        </p:grpSpPr>
        <p:sp>
          <p:nvSpPr>
            <p:cNvPr id="1048787" name="圆角矩形 3"/>
            <p:cNvSpPr/>
            <p:nvPr/>
          </p:nvSpPr>
          <p:spPr>
            <a:xfrm>
              <a:off x="1614" y="3106"/>
              <a:ext cx="4716" cy="71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788" name="泪滴形 4"/>
            <p:cNvSpPr/>
            <p:nvPr/>
          </p:nvSpPr>
          <p:spPr>
            <a:xfrm rot="8100000">
              <a:off x="1023" y="2903"/>
              <a:ext cx="841" cy="1096"/>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框 5"/>
            <p:cNvSpPr txBox="1"/>
            <p:nvPr/>
          </p:nvSpPr>
          <p:spPr>
            <a:xfrm>
              <a:off x="1043" y="3014"/>
              <a:ext cx="1081" cy="919"/>
            </a:xfrm>
            <a:prstGeom prst="rect">
              <a:avLst/>
            </a:prstGeom>
            <a:noFill/>
          </p:spPr>
          <p:txBody>
            <a:bodyPr wrap="square" rtlCol="0">
              <a:spAutoFit/>
            </a:bodyPr>
            <a:lstStyle/>
            <a:p>
              <a:r>
                <a:rPr lang="en-US" altLang="zh-CN" sz="3200" b="1" dirty="0">
                  <a:solidFill>
                    <a:schemeClr val="bg1"/>
                  </a:solidFill>
                  <a:latin typeface="汉仪大宋简" panose="02010609000101010101" charset="-122"/>
                  <a:ea typeface="汉仪大宋简" panose="02010609000101010101" charset="-122"/>
                </a:rPr>
                <a:t>01</a:t>
              </a:r>
            </a:p>
          </p:txBody>
        </p:sp>
        <p:sp>
          <p:nvSpPr>
            <p:cNvPr id="1048790" name="文本框 18"/>
            <p:cNvSpPr txBox="1"/>
            <p:nvPr/>
          </p:nvSpPr>
          <p:spPr>
            <a:xfrm>
              <a:off x="2033" y="3106"/>
              <a:ext cx="9383" cy="628"/>
            </a:xfrm>
            <a:prstGeom prst="rect">
              <a:avLst/>
            </a:prstGeom>
            <a:noFill/>
          </p:spPr>
          <p:txBody>
            <a:bodyPr wrap="square" rtlCol="0">
              <a:spAutoFit/>
            </a:bodyPr>
            <a:lstStyle/>
            <a:p>
              <a:r>
                <a:rPr lang="zh-CN" altLang="en-US" sz="2000" b="1" dirty="0">
                  <a:solidFill>
                    <a:schemeClr val="bg1"/>
                  </a:solidFill>
                  <a:latin typeface="微软雅黑" panose="020B0503020204020204" charset="-122"/>
                  <a:ea typeface="微软雅黑" panose="020B0503020204020204" charset="-122"/>
                  <a:cs typeface="+mn-ea"/>
                  <a:sym typeface="+mn-lt"/>
                </a:rPr>
                <a:t>室内环境易引起火灾</a:t>
              </a:r>
              <a:endParaRPr lang="zh-CN" altLang="zh-CN" sz="2000" b="1" dirty="0">
                <a:solidFill>
                  <a:schemeClr val="bg1"/>
                </a:solidFill>
                <a:latin typeface="思源黑体 CN Bold" panose="020B0800000000000000" pitchFamily="34" charset="-122"/>
                <a:ea typeface="思源黑体 CN Bold" panose="020B0800000000000000"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133"/>
                                        </p:tgtEl>
                                        <p:attrNameLst>
                                          <p:attrName>style.visibility</p:attrName>
                                        </p:attrNameLst>
                                      </p:cBhvr>
                                      <p:to>
                                        <p:strVal val="visible"/>
                                      </p:to>
                                    </p:set>
                                    <p:anim calcmode="lin" valueType="num">
                                      <p:cBhvr>
                                        <p:cTn id="7" dur="1000" fill="hold"/>
                                        <p:tgtEl>
                                          <p:spTgt spid="133"/>
                                        </p:tgtEl>
                                        <p:attrNameLst>
                                          <p:attrName>ppt_x</p:attrName>
                                        </p:attrNameLst>
                                      </p:cBhvr>
                                      <p:tavLst>
                                        <p:tav tm="0">
                                          <p:val>
                                            <p:strVal val="#ppt_x-.2"/>
                                          </p:val>
                                        </p:tav>
                                        <p:tav tm="100000">
                                          <p:val>
                                            <p:strVal val="#ppt_x"/>
                                          </p:val>
                                        </p:tav>
                                      </p:tavLst>
                                    </p:anim>
                                    <p:anim calcmode="lin" valueType="num">
                                      <p:cBhvr>
                                        <p:cTn id="8" dur="1000" fill="hold"/>
                                        <p:tgtEl>
                                          <p:spTgt spid="133"/>
                                        </p:tgtEl>
                                        <p:attrNameLst>
                                          <p:attrName>ppt_y</p:attrName>
                                        </p:attrNameLst>
                                      </p:cBhvr>
                                      <p:tavLst>
                                        <p:tav tm="0">
                                          <p:val>
                                            <p:strVal val="#ppt_y"/>
                                          </p:val>
                                        </p:tav>
                                        <p:tav tm="100000">
                                          <p:val>
                                            <p:strVal val="#ppt_y"/>
                                          </p:val>
                                        </p:tav>
                                      </p:tavLst>
                                    </p:anim>
                                    <p:animEffect transition="in" filter="wipe(right)" prLst="gradientSize: 0.1">
                                      <p:cBhvr>
                                        <p:cTn id="9" dur="1000"/>
                                        <p:tgtEl>
                                          <p:spTgt spid="133"/>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34"/>
                                        </p:tgtEl>
                                        <p:attrNameLst>
                                          <p:attrName>style.visibility</p:attrName>
                                        </p:attrNameLst>
                                      </p:cBhvr>
                                      <p:to>
                                        <p:strVal val="visible"/>
                                      </p:to>
                                    </p:set>
                                    <p:animEffect transition="in" filter="fade">
                                      <p:cBhvr>
                                        <p:cTn id="13" dur="1000"/>
                                        <p:tgtEl>
                                          <p:spTgt spid="134"/>
                                        </p:tgtEl>
                                      </p:cBhvr>
                                    </p:animEffect>
                                    <p:anim calcmode="lin" valueType="num">
                                      <p:cBhvr>
                                        <p:cTn id="14" dur="1000" fill="hold"/>
                                        <p:tgtEl>
                                          <p:spTgt spid="134"/>
                                        </p:tgtEl>
                                        <p:attrNameLst>
                                          <p:attrName>ppt_x</p:attrName>
                                        </p:attrNameLst>
                                      </p:cBhvr>
                                      <p:tavLst>
                                        <p:tav tm="0">
                                          <p:val>
                                            <p:strVal val="#ppt_x"/>
                                          </p:val>
                                        </p:tav>
                                        <p:tav tm="100000">
                                          <p:val>
                                            <p:strVal val="#ppt_x"/>
                                          </p:val>
                                        </p:tav>
                                      </p:tavLst>
                                    </p:anim>
                                    <p:anim calcmode="lin" valueType="num">
                                      <p:cBhvr>
                                        <p:cTn id="15" dur="1000" fill="hold"/>
                                        <p:tgtEl>
                                          <p:spTgt spid="1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 name="组合 15"/>
          <p:cNvGrpSpPr/>
          <p:nvPr/>
        </p:nvGrpSpPr>
        <p:grpSpPr>
          <a:xfrm>
            <a:off x="297180" y="184785"/>
            <a:ext cx="7716520" cy="408305"/>
            <a:chOff x="8158" y="2529"/>
            <a:chExt cx="12152" cy="643"/>
          </a:xfrm>
        </p:grpSpPr>
        <p:sp>
          <p:nvSpPr>
            <p:cNvPr id="1048765" name="矩形 16"/>
            <p:cNvSpPr/>
            <p:nvPr/>
          </p:nvSpPr>
          <p:spPr>
            <a:xfrm>
              <a:off x="8956" y="2565"/>
              <a:ext cx="11354" cy="6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48766" name="文本框 17"/>
            <p:cNvSpPr txBox="1"/>
            <p:nvPr/>
          </p:nvSpPr>
          <p:spPr>
            <a:xfrm>
              <a:off x="9122" y="2529"/>
              <a:ext cx="10934" cy="628"/>
            </a:xfrm>
            <a:prstGeom prst="rect">
              <a:avLst/>
            </a:prstGeom>
            <a:noFill/>
          </p:spPr>
          <p:txBody>
            <a:bodyPr wrap="square" rtlCol="0">
              <a:spAutoFit/>
            </a:bodyPr>
            <a:lstStyle/>
            <a:p>
              <a:r>
                <a:rPr lang="en-US" altLang="zh-CN" sz="2000" b="1" dirty="0">
                  <a:solidFill>
                    <a:schemeClr val="bg1"/>
                  </a:solidFill>
                  <a:latin typeface="微软雅黑" panose="020B0503020204020204" charset="-122"/>
                  <a:ea typeface="微软雅黑" panose="020B0503020204020204" charset="-122"/>
                </a:rPr>
                <a:t>1.2</a:t>
              </a:r>
              <a:r>
                <a:rPr lang="zh-CN" altLang="en-US" sz="2000" b="1" dirty="0">
                  <a:solidFill>
                    <a:schemeClr val="bg1"/>
                  </a:solidFill>
                  <a:latin typeface="微软雅黑" panose="020B0503020204020204" charset="-122"/>
                  <a:ea typeface="微软雅黑" panose="020B0503020204020204" charset="-122"/>
                  <a:cs typeface="+mn-ea"/>
                  <a:sym typeface="+mn-lt"/>
                </a:rPr>
                <a:t>幼儿园火灾特点</a:t>
              </a:r>
            </a:p>
          </p:txBody>
        </p:sp>
        <p:sp>
          <p:nvSpPr>
            <p:cNvPr id="1048767" name="矩形 23"/>
            <p:cNvSpPr/>
            <p:nvPr/>
          </p:nvSpPr>
          <p:spPr>
            <a:xfrm>
              <a:off x="8158" y="2551"/>
              <a:ext cx="612" cy="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134" name="组合 12"/>
          <p:cNvGrpSpPr/>
          <p:nvPr/>
        </p:nvGrpSpPr>
        <p:grpSpPr>
          <a:xfrm>
            <a:off x="1301115" y="1605915"/>
            <a:ext cx="9719945" cy="4356735"/>
            <a:chOff x="2669" y="3260"/>
            <a:chExt cx="9383" cy="6435"/>
          </a:xfrm>
        </p:grpSpPr>
        <p:sp>
          <p:nvSpPr>
            <p:cNvPr id="1048768" name="文本框 10"/>
            <p:cNvSpPr txBox="1"/>
            <p:nvPr/>
          </p:nvSpPr>
          <p:spPr>
            <a:xfrm>
              <a:off x="2768" y="3723"/>
              <a:ext cx="9066" cy="5972"/>
            </a:xfrm>
            <a:prstGeom prst="rect">
              <a:avLst/>
            </a:prstGeom>
            <a:noFill/>
          </p:spPr>
          <p:txBody>
            <a:bodyPr wrap="square" rtlCol="0" anchor="t">
              <a:noAutofit/>
            </a:bodyPr>
            <a:lstStyle/>
            <a:p>
              <a:pPr>
                <a:lnSpc>
                  <a:spcPct val="170000"/>
                </a:lnSpc>
              </a:pPr>
              <a:r>
                <a:rPr lang="zh-CN" altLang="en-US" dirty="0">
                  <a:latin typeface="微软雅黑" panose="020B0503020204020204" charset="-122"/>
                  <a:ea typeface="微软雅黑" panose="020B0503020204020204" charset="-122"/>
                  <a:cs typeface="+mn-ea"/>
                  <a:sym typeface="+mn-lt"/>
                </a:rPr>
                <a:t>1.孩子自我保护意识欠缺</a:t>
              </a:r>
            </a:p>
            <a:p>
              <a:pPr>
                <a:lnSpc>
                  <a:spcPct val="170000"/>
                </a:lnSpc>
              </a:pPr>
              <a:r>
                <a:rPr lang="zh-CN" altLang="en-US" dirty="0">
                  <a:latin typeface="微软雅黑" panose="020B0503020204020204" charset="-122"/>
                  <a:ea typeface="微软雅黑" panose="020B0503020204020204" charset="-122"/>
                  <a:cs typeface="+mn-ea"/>
                  <a:sym typeface="+mn-lt"/>
                </a:rPr>
                <a:t>幼儿园的孩子们在日常生活中缺乏与火灾相关的安全知识和技能培训。当火灾爆发时，他们无法迅速做出正确反应，导致被困或受伤的可能性增加。</a:t>
              </a:r>
            </a:p>
            <a:p>
              <a:pPr>
                <a:lnSpc>
                  <a:spcPct val="170000"/>
                </a:lnSpc>
              </a:pPr>
              <a:r>
                <a:rPr lang="zh-CN" altLang="en-US" dirty="0">
                  <a:latin typeface="微软雅黑" panose="020B0503020204020204" charset="-122"/>
                  <a:ea typeface="微软雅黑" panose="020B0503020204020204" charset="-122"/>
                  <a:cs typeface="+mn-ea"/>
                  <a:sym typeface="+mn-lt"/>
                </a:rPr>
                <a:t>2.师生疏散混乱</a:t>
              </a:r>
            </a:p>
            <a:p>
              <a:pPr>
                <a:lnSpc>
                  <a:spcPct val="170000"/>
                </a:lnSpc>
              </a:pPr>
              <a:r>
                <a:rPr lang="zh-CN" altLang="en-US" dirty="0">
                  <a:latin typeface="微软雅黑" panose="020B0503020204020204" charset="-122"/>
                  <a:ea typeface="微软雅黑" panose="020B0503020204020204" charset="-122"/>
                  <a:cs typeface="+mn-ea"/>
                  <a:sym typeface="+mn-lt"/>
                </a:rPr>
                <a:t>面对突发火情，教职工和学生群体通常处于恐慌状态下。他们可能会在逃生过程中产生推挤、混乱甚至踩踏等危险行为，进一步阻碍了有效疏散和自救。</a:t>
              </a:r>
            </a:p>
          </p:txBody>
        </p:sp>
        <p:sp>
          <p:nvSpPr>
            <p:cNvPr id="1048769" name="圆角矩形 19"/>
            <p:cNvSpPr/>
            <p:nvPr/>
          </p:nvSpPr>
          <p:spPr>
            <a:xfrm>
              <a:off x="2669" y="3260"/>
              <a:ext cx="9383" cy="5631"/>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3" name="组合 14"/>
          <p:cNvGrpSpPr/>
          <p:nvPr/>
        </p:nvGrpSpPr>
        <p:grpSpPr>
          <a:xfrm>
            <a:off x="980440" y="1266190"/>
            <a:ext cx="8764027" cy="695960"/>
            <a:chOff x="1023" y="2903"/>
            <a:chExt cx="10393" cy="1096"/>
          </a:xfrm>
        </p:grpSpPr>
        <p:sp>
          <p:nvSpPr>
            <p:cNvPr id="1048787" name="圆角矩形 3"/>
            <p:cNvSpPr/>
            <p:nvPr/>
          </p:nvSpPr>
          <p:spPr>
            <a:xfrm>
              <a:off x="1614" y="3106"/>
              <a:ext cx="4716" cy="71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788" name="泪滴形 4"/>
            <p:cNvSpPr/>
            <p:nvPr/>
          </p:nvSpPr>
          <p:spPr>
            <a:xfrm rot="8100000">
              <a:off x="1023" y="2903"/>
              <a:ext cx="841" cy="1096"/>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框 5"/>
            <p:cNvSpPr txBox="1"/>
            <p:nvPr/>
          </p:nvSpPr>
          <p:spPr>
            <a:xfrm>
              <a:off x="1043" y="3014"/>
              <a:ext cx="1081" cy="919"/>
            </a:xfrm>
            <a:prstGeom prst="rect">
              <a:avLst/>
            </a:prstGeom>
            <a:noFill/>
          </p:spPr>
          <p:txBody>
            <a:bodyPr wrap="square" rtlCol="0">
              <a:spAutoFit/>
            </a:bodyPr>
            <a:lstStyle/>
            <a:p>
              <a:r>
                <a:rPr lang="en-US" altLang="zh-CN" sz="3200" b="1" dirty="0">
                  <a:solidFill>
                    <a:schemeClr val="bg1"/>
                  </a:solidFill>
                  <a:latin typeface="汉仪大宋简" panose="02010609000101010101" charset="-122"/>
                  <a:ea typeface="汉仪大宋简" panose="02010609000101010101" charset="-122"/>
                </a:rPr>
                <a:t>02</a:t>
              </a:r>
            </a:p>
          </p:txBody>
        </p:sp>
        <p:sp>
          <p:nvSpPr>
            <p:cNvPr id="1048790" name="文本框 18"/>
            <p:cNvSpPr txBox="1"/>
            <p:nvPr/>
          </p:nvSpPr>
          <p:spPr>
            <a:xfrm>
              <a:off x="2033" y="3106"/>
              <a:ext cx="9383" cy="628"/>
            </a:xfrm>
            <a:prstGeom prst="rect">
              <a:avLst/>
            </a:prstGeom>
            <a:noFill/>
          </p:spPr>
          <p:txBody>
            <a:bodyPr wrap="square" rtlCol="0">
              <a:spAutoFit/>
            </a:bodyPr>
            <a:lstStyle/>
            <a:p>
              <a:r>
                <a:rPr lang="zh-CN" altLang="en-US" sz="2000" b="1" dirty="0">
                  <a:solidFill>
                    <a:schemeClr val="bg1"/>
                  </a:solidFill>
                  <a:latin typeface="微软雅黑" panose="020B0503020204020204" charset="-122"/>
                  <a:ea typeface="微软雅黑" panose="020B0503020204020204" charset="-122"/>
                  <a:cs typeface="+mn-ea"/>
                  <a:sym typeface="+mn-lt"/>
                </a:rPr>
                <a:t>幼儿园人员安全自救能力较弱</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133"/>
                                        </p:tgtEl>
                                        <p:attrNameLst>
                                          <p:attrName>style.visibility</p:attrName>
                                        </p:attrNameLst>
                                      </p:cBhvr>
                                      <p:to>
                                        <p:strVal val="visible"/>
                                      </p:to>
                                    </p:set>
                                    <p:anim calcmode="lin" valueType="num">
                                      <p:cBhvr>
                                        <p:cTn id="7" dur="1000" fill="hold"/>
                                        <p:tgtEl>
                                          <p:spTgt spid="133"/>
                                        </p:tgtEl>
                                        <p:attrNameLst>
                                          <p:attrName>ppt_x</p:attrName>
                                        </p:attrNameLst>
                                      </p:cBhvr>
                                      <p:tavLst>
                                        <p:tav tm="0">
                                          <p:val>
                                            <p:strVal val="#ppt_x-.2"/>
                                          </p:val>
                                        </p:tav>
                                        <p:tav tm="100000">
                                          <p:val>
                                            <p:strVal val="#ppt_x"/>
                                          </p:val>
                                        </p:tav>
                                      </p:tavLst>
                                    </p:anim>
                                    <p:anim calcmode="lin" valueType="num">
                                      <p:cBhvr>
                                        <p:cTn id="8" dur="1000" fill="hold"/>
                                        <p:tgtEl>
                                          <p:spTgt spid="133"/>
                                        </p:tgtEl>
                                        <p:attrNameLst>
                                          <p:attrName>ppt_y</p:attrName>
                                        </p:attrNameLst>
                                      </p:cBhvr>
                                      <p:tavLst>
                                        <p:tav tm="0">
                                          <p:val>
                                            <p:strVal val="#ppt_y"/>
                                          </p:val>
                                        </p:tav>
                                        <p:tav tm="100000">
                                          <p:val>
                                            <p:strVal val="#ppt_y"/>
                                          </p:val>
                                        </p:tav>
                                      </p:tavLst>
                                    </p:anim>
                                    <p:animEffect transition="in" filter="wipe(right)" prLst="gradientSize: 0.1">
                                      <p:cBhvr>
                                        <p:cTn id="9" dur="1000"/>
                                        <p:tgtEl>
                                          <p:spTgt spid="133"/>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34"/>
                                        </p:tgtEl>
                                        <p:attrNameLst>
                                          <p:attrName>style.visibility</p:attrName>
                                        </p:attrNameLst>
                                      </p:cBhvr>
                                      <p:to>
                                        <p:strVal val="visible"/>
                                      </p:to>
                                    </p:set>
                                    <p:animEffect transition="in" filter="fade">
                                      <p:cBhvr>
                                        <p:cTn id="13" dur="1000"/>
                                        <p:tgtEl>
                                          <p:spTgt spid="134"/>
                                        </p:tgtEl>
                                      </p:cBhvr>
                                    </p:animEffect>
                                    <p:anim calcmode="lin" valueType="num">
                                      <p:cBhvr>
                                        <p:cTn id="14" dur="1000" fill="hold"/>
                                        <p:tgtEl>
                                          <p:spTgt spid="134"/>
                                        </p:tgtEl>
                                        <p:attrNameLst>
                                          <p:attrName>ppt_x</p:attrName>
                                        </p:attrNameLst>
                                      </p:cBhvr>
                                      <p:tavLst>
                                        <p:tav tm="0">
                                          <p:val>
                                            <p:strVal val="#ppt_x"/>
                                          </p:val>
                                        </p:tav>
                                        <p:tav tm="100000">
                                          <p:val>
                                            <p:strVal val="#ppt_x"/>
                                          </p:val>
                                        </p:tav>
                                      </p:tavLst>
                                    </p:anim>
                                    <p:anim calcmode="lin" valueType="num">
                                      <p:cBhvr>
                                        <p:cTn id="15" dur="1000" fill="hold"/>
                                        <p:tgtEl>
                                          <p:spTgt spid="1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zEwNTM5NzYwMDRjMzkwZTVkZjY2ODkwMGIxNGU0OTUifQ=="/>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230.75,&quot;left&quot;:380.83181102362204,&quot;top&quot;:150.95,&quot;width&quot;:523.5500000000001}"/>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31_1*l_h_i*1_2_3"/>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DIAGRAM_VIRTUALLY_FRAME" val="{&quot;height&quot;:445.5777445854275,&quot;left&quot;:56.07118110236221,&quot;top&quot;:71.48338582677165,&quot;width&quot;:864.3917322834644}"/>
</p:tagLst>
</file>

<file path=ppt/tags/tag101.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简明扼要的阐述您的观点。"/>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31_1*l_h_f*1_2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 name="KSO_WM_DIAGRAM_VIRTUALLY_FRAME" val="{&quot;height&quot;:445.5777445854275,&quot;left&quot;:56.07118110236221,&quot;top&quot;:71.48338582677165,&quot;width&quot;:864.3917322834644}"/>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187487_4*l_h_i*1_2_4"/>
  <p:tag name="KSO_WM_TEMPLATE_CATEGORY" val="diagram"/>
  <p:tag name="KSO_WM_TEMPLATE_INDEX" val="201874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502.90196850393704,&quot;left&quot;:40.548582677165356,&quot;top&quot;:29.39803149606299,&quot;width&quot;:897.8014173228346}"/>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87487_4*l_h_i*1_2_3"/>
  <p:tag name="KSO_WM_TEMPLATE_CATEGORY" val="diagram"/>
  <p:tag name="KSO_WM_TEMPLATE_INDEX" val="201874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502.90196850393704,&quot;left&quot;:40.548582677165356,&quot;top&quot;:29.39803149606299,&quot;width&quot;:897.8014173228346}"/>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87487_4*l_h_i*1_2_2"/>
  <p:tag name="KSO_WM_TEMPLATE_CATEGORY" val="diagram"/>
  <p:tag name="KSO_WM_TEMPLATE_INDEX" val="201874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502.90196850393704,&quot;left&quot;:40.548582677165356,&quot;top&quot;:29.39803149606299,&quot;width&quot;:897.8014173228346}"/>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187487_4*l_h_i*1_1_4"/>
  <p:tag name="KSO_WM_TEMPLATE_CATEGORY" val="diagram"/>
  <p:tag name="KSO_WM_TEMPLATE_INDEX" val="201874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DIAGRAM_VIRTUALLY_FRAME" val="{&quot;height&quot;:502.90196850393704,&quot;left&quot;:40.548582677165356,&quot;top&quot;:29.39803149606299,&quot;width&quot;:897.8014173228346}"/>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87487_4*l_h_i*1_1_3"/>
  <p:tag name="KSO_WM_TEMPLATE_CATEGORY" val="diagram"/>
  <p:tag name="KSO_WM_TEMPLATE_INDEX" val="201874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DIAGRAM_VIRTUALLY_FRAME" val="{&quot;height&quot;:502.90196850393704,&quot;left&quot;:40.548582677165356,&quot;top&quot;:29.39803149606299,&quot;width&quot;:897.8014173228346}"/>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87487_4*l_h_i*1_1_2"/>
  <p:tag name="KSO_WM_TEMPLATE_CATEGORY" val="diagram"/>
  <p:tag name="KSO_WM_TEMPLATE_INDEX" val="201874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DIAGRAM_VIRTUALLY_FRAME" val="{&quot;height&quot;:502.90196850393704,&quot;left&quot;:40.548582677165356,&quot;top&quot;:29.39803149606299,&quot;width&quot;:897.8014173228346}"/>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20187487_4*l_h_i*1_6_4"/>
  <p:tag name="KSO_WM_TEMPLATE_CATEGORY" val="diagram"/>
  <p:tag name="KSO_WM_TEMPLATE_INDEX" val="2018748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DIAGRAM_VIRTUALLY_FRAME" val="{&quot;height&quot;:502.90196850393704,&quot;left&quot;:40.548582677165356,&quot;top&quot;:29.39803149606299,&quot;width&quot;:897.8014173228346}"/>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187487_4*l_h_i*1_6_3"/>
  <p:tag name="KSO_WM_TEMPLATE_CATEGORY" val="diagram"/>
  <p:tag name="KSO_WM_TEMPLATE_INDEX" val="2018748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DIAGRAM_VIRTUALLY_FRAME" val="{&quot;height&quot;:502.90196850393704,&quot;left&quot;:40.548582677165356,&quot;top&quot;:29.39803149606299,&quot;width&quot;:897.8014173228346}"/>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230.75,&quot;left&quot;:380.83181102362204,&quot;top&quot;:150.95,&quot;width&quot;:523.5500000000001}"/>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187487_4*l_h_i*1_6_2"/>
  <p:tag name="KSO_WM_TEMPLATE_CATEGORY" val="diagram"/>
  <p:tag name="KSO_WM_TEMPLATE_INDEX" val="2018748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DIAGRAM_VIRTUALLY_FRAME" val="{&quot;height&quot;:502.90196850393704,&quot;left&quot;:40.548582677165356,&quot;top&quot;:29.39803149606299,&quot;width&quot;:897.8014173228346}"/>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87487_4*l_h_i*1_1_1"/>
  <p:tag name="KSO_WM_TEMPLATE_CATEGORY" val="diagram"/>
  <p:tag name="KSO_WM_TEMPLATE_INDEX" val="20187487"/>
  <p:tag name="KSO_WM_UNIT_LAYERLEVEL" val="1_1_1"/>
  <p:tag name="KSO_WM_TAG_VERSION" val="1.0"/>
  <p:tag name="KSO_WM_BEAUTIFY_FLAG" val="#wm#"/>
  <p:tag name="KSO_WM_UNIT_LINE_FORE_SCHEMECOLOR_INDEX" val="6"/>
  <p:tag name="KSO_WM_UNIT_LINE_FILL_TYPE" val="2"/>
  <p:tag name="KSO_WM_DIAGRAM_VIRTUALLY_FRAME" val="{&quot;height&quot;:502.90196850393704,&quot;left&quot;:40.548582677165356,&quot;top&quot;:29.39803149606299,&quot;width&quot;:897.8014173228346}"/>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187487_4*l_h_i*1_6_1"/>
  <p:tag name="KSO_WM_TEMPLATE_CATEGORY" val="diagram"/>
  <p:tag name="KSO_WM_TEMPLATE_INDEX" val="20187487"/>
  <p:tag name="KSO_WM_UNIT_LAYERLEVEL" val="1_1_1"/>
  <p:tag name="KSO_WM_TAG_VERSION" val="1.0"/>
  <p:tag name="KSO_WM_BEAUTIFY_FLAG" val="#wm#"/>
  <p:tag name="KSO_WM_UNIT_LINE_FORE_SCHEMECOLOR_INDEX" val="9"/>
  <p:tag name="KSO_WM_UNIT_LINE_FILL_TYPE" val="2"/>
  <p:tag name="KSO_WM_DIAGRAM_VIRTUALLY_FRAME" val="{&quot;height&quot;:502.90196850393704,&quot;left&quot;:40.548582677165356,&quot;top&quot;:29.39803149606299,&quot;width&quot;:897.8014173228346}"/>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87487_4*l_h_i*1_2_1"/>
  <p:tag name="KSO_WM_TEMPLATE_CATEGORY" val="diagram"/>
  <p:tag name="KSO_WM_TEMPLATE_INDEX" val="20187487"/>
  <p:tag name="KSO_WM_UNIT_LAYERLEVEL" val="1_1_1"/>
  <p:tag name="KSO_WM_TAG_VERSION" val="1.0"/>
  <p:tag name="KSO_WM_BEAUTIFY_FLAG" val="#wm#"/>
  <p:tag name="KSO_WM_UNIT_LINE_FORE_SCHEMECOLOR_INDEX" val="5"/>
  <p:tag name="KSO_WM_UNIT_LINE_FILL_TYPE" val="2"/>
  <p:tag name="KSO_WM_DIAGRAM_VIRTUALLY_FRAME" val="{&quot;height&quot;:502.90196850393704,&quot;left&quot;:40.548582677165356,&quot;top&quot;:29.39803149606299,&quot;width&quot;:897.8014173228346}"/>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87487_4*l_h_i*1_3_3"/>
  <p:tag name="KSO_WM_TEMPLATE_CATEGORY" val="diagram"/>
  <p:tag name="KSO_WM_TEMPLATE_INDEX" val="2018748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DIAGRAM_VIRTUALLY_FRAME" val="{&quot;height&quot;:502.90196850393704,&quot;left&quot;:40.548582677165356,&quot;top&quot;:29.39803149606299,&quot;width&quot;:897.8014173228346}"/>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87487_4*l_h_i*1_3_2"/>
  <p:tag name="KSO_WM_TEMPLATE_CATEGORY" val="diagram"/>
  <p:tag name="KSO_WM_TEMPLATE_INDEX" val="2018748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DIAGRAM_VIRTUALLY_FRAME" val="{&quot;height&quot;:502.90196850393704,&quot;left&quot;:40.548582677165356,&quot;top&quot;:29.39803149606299,&quot;width&quot;:897.8014173228346}"/>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87487_4*l_h_i*1_3_1"/>
  <p:tag name="KSO_WM_TEMPLATE_CATEGORY" val="diagram"/>
  <p:tag name="KSO_WM_TEMPLATE_INDEX" val="2018748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DIAGRAM_VIRTUALLY_FRAME" val="{&quot;height&quot;:502.90196850393704,&quot;left&quot;:40.548582677165356,&quot;top&quot;:29.39803149606299,&quot;width&quot;:897.8014173228346}"/>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87487_4*l_h_i*1_4_3"/>
  <p:tag name="KSO_WM_TEMPLATE_CATEGORY" val="diagram"/>
  <p:tag name="KSO_WM_TEMPLATE_INDEX" val="2018748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DIAGRAM_VIRTUALLY_FRAME" val="{&quot;height&quot;:502.90196850393704,&quot;left&quot;:40.548582677165356,&quot;top&quot;:29.39803149606299,&quot;width&quot;:897.8014173228346}"/>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87487_4*l_h_i*1_4_2"/>
  <p:tag name="KSO_WM_TEMPLATE_CATEGORY" val="diagram"/>
  <p:tag name="KSO_WM_TEMPLATE_INDEX" val="2018748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DIAGRAM_VIRTUALLY_FRAME" val="{&quot;height&quot;:502.90196850393704,&quot;left&quot;:40.548582677165356,&quot;top&quot;:29.39803149606299,&quot;width&quot;:897.8014173228346}"/>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87487_4*l_h_i*1_4_1"/>
  <p:tag name="KSO_WM_TEMPLATE_CATEGORY" val="diagram"/>
  <p:tag name="KSO_WM_TEMPLATE_INDEX" val="2018748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DIAGRAM_VIRTUALLY_FRAME" val="{&quot;height&quot;:502.90196850393704,&quot;left&quot;:40.548582677165356,&quot;top&quot;:29.39803149606299,&quot;width&quot;:897.8014173228346}"/>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230.75,&quot;left&quot;:380.83181102362204,&quot;top&quot;:150.95,&quot;width&quot;:523.5500000000001}"/>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187487_4*l_h_i*1_4_4"/>
  <p:tag name="KSO_WM_TEMPLATE_CATEGORY" val="diagram"/>
  <p:tag name="KSO_WM_TEMPLATE_INDEX" val="20187487"/>
  <p:tag name="KSO_WM_UNIT_LAYERLEVEL" val="1_1_1"/>
  <p:tag name="KSO_WM_TAG_VERSION" val="1.0"/>
  <p:tag name="KSO_WM_BEAUTIFY_FLAG" val="#wm#"/>
  <p:tag name="KSO_WM_UNIT_LINE_FORE_SCHEMECOLOR_INDEX" val="7"/>
  <p:tag name="KSO_WM_UNIT_LINE_FILL_TYPE" val="2"/>
  <p:tag name="KSO_WM_DIAGRAM_VIRTUALLY_FRAME" val="{&quot;height&quot;:502.90196850393704,&quot;left&quot;:40.548582677165356,&quot;top&quot;:29.39803149606299,&quot;width&quot;:897.8014173228346}"/>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187487_4*l_h_i*1_3_4"/>
  <p:tag name="KSO_WM_TEMPLATE_CATEGORY" val="diagram"/>
  <p:tag name="KSO_WM_TEMPLATE_INDEX" val="20187487"/>
  <p:tag name="KSO_WM_UNIT_LAYERLEVEL" val="1_1_1"/>
  <p:tag name="KSO_WM_TAG_VERSION" val="1.0"/>
  <p:tag name="KSO_WM_BEAUTIFY_FLAG" val="#wm#"/>
  <p:tag name="KSO_WM_UNIT_LINE_FORE_SCHEMECOLOR_INDEX" val="8"/>
  <p:tag name="KSO_WM_UNIT_LINE_FILL_TYPE" val="2"/>
  <p:tag name="KSO_WM_DIAGRAM_VIRTUALLY_FRAME" val="{&quot;height&quot;:502.90196850393704,&quot;left&quot;:40.548582677165356,&quot;top&quot;:29.39803149606299,&quot;width&quot;:897.8014173228346}"/>
</p:tagLst>
</file>

<file path=ppt/tags/tag122.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187487_4*l_h_a*1_6_1"/>
  <p:tag name="KSO_WM_TEMPLATE_CATEGORY" val="diagram"/>
  <p:tag name="KSO_WM_TEMPLATE_INDEX" val="20187487"/>
  <p:tag name="KSO_WM_UNIT_LAYERLEVEL" val="1_1_1"/>
  <p:tag name="KSO_WM_TAG_VERSION" val="1.0"/>
  <p:tag name="KSO_WM_BEAUTIFY_FLAG" val="#wm#"/>
  <p:tag name="KSO_WM_UNIT_PRESET_TEXT" val="单击此处添加标题"/>
  <p:tag name="KSO_WM_UNIT_TEXT_FILL_FORE_SCHEMECOLOR_INDEX" val="9"/>
  <p:tag name="KSO_WM_UNIT_TEXT_FILL_TYPE" val="1"/>
  <p:tag name="KSO_WM_DIAGRAM_VIRTUALLY_FRAME" val="{&quot;height&quot;:502.90196850393704,&quot;left&quot;:40.548582677165356,&quot;top&quot;:29.39803149606299,&quot;width&quot;:897.8014173228346}"/>
</p:tagLst>
</file>

<file path=ppt/tags/tag123.xml><?xml version="1.0" encoding="utf-8"?>
<p:tagLst xmlns:a="http://schemas.openxmlformats.org/drawingml/2006/main" xmlns:r="http://schemas.openxmlformats.org/officeDocument/2006/relationships" xmlns:p="http://schemas.openxmlformats.org/presentationml/2006/main">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87487_4*l_h_f*1_6_1"/>
  <p:tag name="KSO_WM_TEMPLATE_CATEGORY" val="diagram"/>
  <p:tag name="KSO_WM_TEMPLATE_INDEX" val="201874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DIAGRAM_VIRTUALLY_FRAME" val="{&quot;height&quot;:502.90196850393704,&quot;left&quot;:40.548582677165356,&quot;top&quot;:29.39803149606299,&quot;width&quot;:897.8014173228346}"/>
</p:tagLst>
</file>

<file path=ppt/tags/tag124.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87487_4*l_h_a*1_2_1"/>
  <p:tag name="KSO_WM_TEMPLATE_CATEGORY" val="diagram"/>
  <p:tag name="KSO_WM_TEMPLATE_INDEX" val="20187487"/>
  <p:tag name="KSO_WM_UNIT_LAYERLEVEL" val="1_1_1"/>
  <p:tag name="KSO_WM_TAG_VERSION" val="1.0"/>
  <p:tag name="KSO_WM_BEAUTIFY_FLAG" val="#wm#"/>
  <p:tag name="KSO_WM_UNIT_PRESET_TEXT" val="单击此处添加标题"/>
  <p:tag name="KSO_WM_UNIT_TEXT_FILL_FORE_SCHEMECOLOR_INDEX" val="5"/>
  <p:tag name="KSO_WM_UNIT_TEXT_FILL_TYPE" val="1"/>
  <p:tag name="KSO_WM_DIAGRAM_VIRTUALLY_FRAME" val="{&quot;height&quot;:502.90196850393704,&quot;left&quot;:40.548582677165356,&quot;top&quot;:29.39803149606299,&quot;width&quot;:897.8014173228346}"/>
</p:tagLst>
</file>

<file path=ppt/tags/tag125.xml><?xml version="1.0" encoding="utf-8"?>
<p:tagLst xmlns:a="http://schemas.openxmlformats.org/drawingml/2006/main" xmlns:r="http://schemas.openxmlformats.org/officeDocument/2006/relationships" xmlns:p="http://schemas.openxmlformats.org/presentationml/2006/main">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87487_4*l_h_f*1_1_1"/>
  <p:tag name="KSO_WM_TEMPLATE_CATEGORY" val="diagram"/>
  <p:tag name="KSO_WM_TEMPLATE_INDEX" val="201874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DIAGRAM_VIRTUALLY_FRAME" val="{&quot;height&quot;:502.90196850393704,&quot;left&quot;:40.548582677165356,&quot;top&quot;:29.39803149606299,&quot;width&quot;:897.8014173228346}"/>
</p:tagLst>
</file>

<file path=ppt/tags/tag126.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87487_4*l_h_a*1_1_1"/>
  <p:tag name="KSO_WM_TEMPLATE_CATEGORY" val="diagram"/>
  <p:tag name="KSO_WM_TEMPLATE_INDEX" val="20187487"/>
  <p:tag name="KSO_WM_UNIT_LAYERLEVEL" val="1_1_1"/>
  <p:tag name="KSO_WM_TAG_VERSION" val="1.0"/>
  <p:tag name="KSO_WM_BEAUTIFY_FLAG" val="#wm#"/>
  <p:tag name="KSO_WM_UNIT_PRESET_TEXT" val="单击此处添加标题"/>
  <p:tag name="KSO_WM_UNIT_TEXT_FILL_FORE_SCHEMECOLOR_INDEX" val="6"/>
  <p:tag name="KSO_WM_UNIT_TEXT_FILL_TYPE" val="1"/>
  <p:tag name="KSO_WM_DIAGRAM_VIRTUALLY_FRAME" val="{&quot;height&quot;:502.90196850393704,&quot;left&quot;:40.548582677165356,&quot;top&quot;:29.39803149606299,&quot;width&quot;:897.8014173228346}"/>
</p:tagLst>
</file>

<file path=ppt/tags/tag127.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87487_4*l_h_a*1_4_1"/>
  <p:tag name="KSO_WM_TEMPLATE_CATEGORY" val="diagram"/>
  <p:tag name="KSO_WM_TEMPLATE_INDEX" val="20187487"/>
  <p:tag name="KSO_WM_UNIT_LAYERLEVEL" val="1_1_1"/>
  <p:tag name="KSO_WM_TAG_VERSION" val="1.0"/>
  <p:tag name="KSO_WM_BEAUTIFY_FLAG" val="#wm#"/>
  <p:tag name="KSO_WM_UNIT_PRESET_TEXT" val="单击此处添加标题"/>
  <p:tag name="KSO_WM_UNIT_TEXT_FILL_FORE_SCHEMECOLOR_INDEX" val="7"/>
  <p:tag name="KSO_WM_UNIT_TEXT_FILL_TYPE" val="1"/>
  <p:tag name="KSO_WM_DIAGRAM_VIRTUALLY_FRAME" val="{&quot;height&quot;:502.90196850393704,&quot;left&quot;:40.548582677165356,&quot;top&quot;:29.39803149606299,&quot;width&quot;:897.8014173228346}"/>
</p:tagLst>
</file>

<file path=ppt/tags/tag128.xml><?xml version="1.0" encoding="utf-8"?>
<p:tagLst xmlns:a="http://schemas.openxmlformats.org/drawingml/2006/main" xmlns:r="http://schemas.openxmlformats.org/officeDocument/2006/relationships" xmlns:p="http://schemas.openxmlformats.org/presentationml/2006/main">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87487_4*l_h_f*1_3_1"/>
  <p:tag name="KSO_WM_TEMPLATE_CATEGORY" val="diagram"/>
  <p:tag name="KSO_WM_TEMPLATE_INDEX" val="201874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DIAGRAM_VIRTUALLY_FRAME" val="{&quot;height&quot;:502.90196850393704,&quot;left&quot;:40.548582677165356,&quot;top&quot;:29.39803149606299,&quot;width&quot;:897.8014173228346}"/>
</p:tagLst>
</file>

<file path=ppt/tags/tag129.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87487_4*l_h_a*1_3_1"/>
  <p:tag name="KSO_WM_TEMPLATE_CATEGORY" val="diagram"/>
  <p:tag name="KSO_WM_TEMPLATE_INDEX" val="20187487"/>
  <p:tag name="KSO_WM_UNIT_LAYERLEVEL" val="1_1_1"/>
  <p:tag name="KSO_WM_TAG_VERSION" val="1.0"/>
  <p:tag name="KSO_WM_BEAUTIFY_FLAG" val="#wm#"/>
  <p:tag name="KSO_WM_UNIT_PRESET_TEXT" val="单击此处添加标题"/>
  <p:tag name="KSO_WM_UNIT_TEXT_FILL_FORE_SCHEMECOLOR_INDEX" val="8"/>
  <p:tag name="KSO_WM_UNIT_TEXT_FILL_TYPE" val="1"/>
  <p:tag name="KSO_WM_DIAGRAM_VIRTUALLY_FRAME" val="{&quot;height&quot;:502.90196850393704,&quot;left&quot;:40.548582677165356,&quot;top&quot;:29.39803149606299,&quot;width&quot;:897.8014173228346}"/>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230.75,&quot;left&quot;:380.83181102362204,&quot;top&quot;:150.95,&quot;width&quot;:523.5500000000001}"/>
</p:tagLst>
</file>

<file path=ppt/tags/tag130.xml><?xml version="1.0" encoding="utf-8"?>
<p:tagLst xmlns:a="http://schemas.openxmlformats.org/drawingml/2006/main" xmlns:r="http://schemas.openxmlformats.org/officeDocument/2006/relationships" xmlns:p="http://schemas.openxmlformats.org/presentationml/2006/main">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87487_4*l_h_f*1_4_1"/>
  <p:tag name="KSO_WM_TEMPLATE_CATEGORY" val="diagram"/>
  <p:tag name="KSO_WM_TEMPLATE_INDEX" val="201874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 name="KSO_WM_DIAGRAM_VIRTUALLY_FRAME" val="{&quot;height&quot;:502.90196850393704,&quot;left&quot;:40.548582677165356,&quot;top&quot;:29.39803149606299,&quot;width&quot;:897.8014173228346}"/>
</p:tagLst>
</file>

<file path=ppt/tags/tag131.xml><?xml version="1.0" encoding="utf-8"?>
<p:tagLst xmlns:a="http://schemas.openxmlformats.org/drawingml/2006/main" xmlns:r="http://schemas.openxmlformats.org/officeDocument/2006/relationships" xmlns:p="http://schemas.openxmlformats.org/presentationml/2006/main">
  <p:tag name="KSO_WM_DIAGRAM_VIRTUALLY_FRAME" val="{&quot;height&quot;:412.94023622047246,&quot;left&quot;:0,&quot;top&quot;:79.03149606299213,&quot;width&quot;:960.2}"/>
</p:tagLst>
</file>

<file path=ppt/tags/tag132.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7_4*l_h_i*1_2_1"/>
  <p:tag name="KSO_WM_TEMPLATE_CATEGORY" val="diagram"/>
  <p:tag name="KSO_WM_TEMPLATE_INDEX" val="20198937"/>
  <p:tag name="KSO_WM_UNIT_LAYERLEVEL" val="1_1_1"/>
  <p:tag name="KSO_WM_TAG_VERSION" val="1.0"/>
  <p:tag name="KSO_WM_BEAUTIFY_FLAG" val="#wm#"/>
  <p:tag name="KSO_WM_UNIT_FILL_FORE_SCHEMECOLOR_INDEX" val="9"/>
  <p:tag name="KSO_WM_UNIT_FILL_TYPE" val="1"/>
  <p:tag name="KSO_WM_DIAGRAM_VIRTUALLY_FRAME" val="{&quot;height&quot;:412.94023622047246,&quot;left&quot;:0,&quot;top&quot;:79.03149606299213,&quot;width&quot;:960.2}"/>
</p:tagLst>
</file>

<file path=ppt/tags/tag133.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937_4*l_h_i*1_2_1"/>
  <p:tag name="KSO_WM_TEMPLATE_CATEGORY" val="diagram"/>
  <p:tag name="KSO_WM_TEMPLATE_INDEX" val="20198937"/>
  <p:tag name="KSO_WM_UNIT_LAYERLEVEL" val="1_1_1"/>
  <p:tag name="KSO_WM_TAG_VERSION" val="1.0"/>
  <p:tag name="KSO_WM_BEAUTIFY_FLAG" val="#wm#"/>
  <p:tag name="KSO_WM_UNIT_FILL_FORE_SCHEMECOLOR_INDEX" val="9"/>
  <p:tag name="KSO_WM_UNIT_FILL_TYPE" val="1"/>
  <p:tag name="KSO_WM_DIAGRAM_VIRTUALLY_FRAME" val="{&quot;height&quot;:412.94023622047246,&quot;left&quot;:0,&quot;top&quot;:79.03149606299213,&quot;width&quot;:960.2}"/>
</p:tagLst>
</file>

<file path=ppt/tags/tag134.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937_4*l_h_i*1_2_2"/>
  <p:tag name="KSO_WM_TEMPLATE_CATEGORY" val="diagram"/>
  <p:tag name="KSO_WM_TEMPLATE_INDEX" val="20198937"/>
  <p:tag name="KSO_WM_UNIT_LAYERLEVEL" val="1_1_1"/>
  <p:tag name="KSO_WM_TAG_VERSION" val="1.0"/>
  <p:tag name="KSO_WM_BEAUTIFY_FLAG" val="#wm#"/>
  <p:tag name="KSO_WM_UNIT_FILL_FORE_SCHEMECOLOR_INDEX" val="9"/>
  <p:tag name="KSO_WM_UNIT_FILL_TYPE" val="1"/>
  <p:tag name="KSO_WM_DIAGRAM_VIRTUALLY_FRAME" val="{&quot;height&quot;:412.94023622047246,&quot;left&quot;:0,&quot;top&quot;:79.03149606299213,&quot;width&quot;:960.2}"/>
</p:tagLst>
</file>

<file path=ppt/tags/tag135.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37_4*l_h_a*1_2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DIAGRAM_VIRTUALLY_FRAME" val="{&quot;height&quot;:412.94023622047246,&quot;left&quot;:0,&quot;top&quot;:79.03149606299213,&quot;width&quot;:960.2}"/>
</p:tagLst>
</file>

<file path=ppt/tags/tag136.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7_4*l_h_f*1_2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DIAGRAM_VIRTUALLY_FRAME" val="{&quot;height&quot;:412.94023622047246,&quot;left&quot;:0,&quot;top&quot;:79.03149606299213,&quot;width&quot;:960.2}"/>
</p:tagLst>
</file>

<file path=ppt/tags/tag137.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37_4*l_h_i*1_3_1"/>
  <p:tag name="KSO_WM_TEMPLATE_CATEGORY" val="diagram"/>
  <p:tag name="KSO_WM_TEMPLATE_INDEX" val="20198937"/>
  <p:tag name="KSO_WM_UNIT_LAYERLEVEL" val="1_1_1"/>
  <p:tag name="KSO_WM_TAG_VERSION" val="1.0"/>
  <p:tag name="KSO_WM_BEAUTIFY_FLAG" val="#wm#"/>
  <p:tag name="KSO_WM_UNIT_FILL_FORE_SCHEMECOLOR_INDEX" val="7"/>
  <p:tag name="KSO_WM_UNIT_FILL_TYPE" val="1"/>
  <p:tag name="KSO_WM_DIAGRAM_VIRTUALLY_FRAME" val="{&quot;height&quot;:412.94023622047246,&quot;left&quot;:0,&quot;top&quot;:79.03149606299213,&quot;width&quot;:960.2}"/>
</p:tagLst>
</file>

<file path=ppt/tags/tag138.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937_4*l_h_i*1_3_1"/>
  <p:tag name="KSO_WM_TEMPLATE_CATEGORY" val="diagram"/>
  <p:tag name="KSO_WM_TEMPLATE_INDEX" val="20198937"/>
  <p:tag name="KSO_WM_UNIT_LAYERLEVEL" val="1_1_1"/>
  <p:tag name="KSO_WM_TAG_VERSION" val="1.0"/>
  <p:tag name="KSO_WM_BEAUTIFY_FLAG" val="#wm#"/>
  <p:tag name="KSO_WM_UNIT_FILL_FORE_SCHEMECOLOR_INDEX" val="7"/>
  <p:tag name="KSO_WM_UNIT_FILL_TYPE" val="1"/>
  <p:tag name="KSO_WM_DIAGRAM_VIRTUALLY_FRAME" val="{&quot;height&quot;:412.94023622047246,&quot;left&quot;:0,&quot;top&quot;:79.03149606299213,&quot;width&quot;:960.2}"/>
</p:tagLst>
</file>

<file path=ppt/tags/tag139.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8937_4*l_h_i*1_3_2"/>
  <p:tag name="KSO_WM_TEMPLATE_CATEGORY" val="diagram"/>
  <p:tag name="KSO_WM_TEMPLATE_INDEX" val="20198937"/>
  <p:tag name="KSO_WM_UNIT_LAYERLEVEL" val="1_1_1"/>
  <p:tag name="KSO_WM_TAG_VERSION" val="1.0"/>
  <p:tag name="KSO_WM_BEAUTIFY_FLAG" val="#wm#"/>
  <p:tag name="KSO_WM_UNIT_FILL_FORE_SCHEMECOLOR_INDEX" val="7"/>
  <p:tag name="KSO_WM_UNIT_FILL_TYPE" val="1"/>
  <p:tag name="KSO_WM_DIAGRAM_VIRTUALLY_FRAME" val="{&quot;height&quot;:412.94023622047246,&quot;left&quot;:0,&quot;top&quot;:79.03149606299213,&quot;width&quot;:960.2}"/>
</p:tagLst>
</file>

<file path=ppt/tags/tag14.xml><?xml version="1.0" encoding="utf-8"?>
<p:tagLst xmlns:a="http://schemas.openxmlformats.org/drawingml/2006/main" xmlns:r="http://schemas.openxmlformats.org/officeDocument/2006/relationships" xmlns:p="http://schemas.openxmlformats.org/presentationml/2006/main">
  <p:tag name="KSO_WM_DIAGRAM_VIRTUALLY_FRAME" val="{&quot;height&quot;:230.75,&quot;left&quot;:380.83181102362204,&quot;top&quot;:150.95,&quot;width&quot;:523.5500000000001}"/>
</p:tagLst>
</file>

<file path=ppt/tags/tag140.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937_4*l_h_a*1_3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DIAGRAM_VIRTUALLY_FRAME" val="{&quot;height&quot;:412.94023622047246,&quot;left&quot;:0,&quot;top&quot;:79.03149606299213,&quot;width&quot;:960.2}"/>
</p:tagLst>
</file>

<file path=ppt/tags/tag141.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7_4*l_h_f*1_3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DIAGRAM_VIRTUALLY_FRAME" val="{&quot;height&quot;:412.94023622047246,&quot;left&quot;:0,&quot;top&quot;:79.03149606299213,&quot;width&quot;:960.2}"/>
</p:tagLst>
</file>

<file path=ppt/tags/tag142.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37_4*l_h_i*1_1_1"/>
  <p:tag name="KSO_WM_TEMPLATE_CATEGORY" val="diagram"/>
  <p:tag name="KSO_WM_TEMPLATE_INDEX" val="20198937"/>
  <p:tag name="KSO_WM_UNIT_LAYERLEVEL" val="1_1_1"/>
  <p:tag name="KSO_WM_TAG_VERSION" val="1.0"/>
  <p:tag name="KSO_WM_UNIT_FILL_FORE_SCHEMECOLOR_INDEX" val="6"/>
  <p:tag name="KSO_WM_UNIT_FILL_TYPE" val="1"/>
  <p:tag name="KSO_WM_DIAGRAM_VIRTUALLY_FRAME" val="{&quot;height&quot;:404.6,&quot;left&quot;:-1.05,&quot;top&quot;:84.3,&quot;width&quot;:961.25}"/>
</p:tagLst>
</file>

<file path=ppt/tags/tag143.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37_4*l_h_i*1_1_1"/>
  <p:tag name="KSO_WM_TEMPLATE_CATEGORY" val="diagram"/>
  <p:tag name="KSO_WM_TEMPLATE_INDEX" val="20198937"/>
  <p:tag name="KSO_WM_UNIT_LAYERLEVEL" val="1_1_1"/>
  <p:tag name="KSO_WM_TAG_VERSION" val="1.0"/>
  <p:tag name="KSO_WM_UNIT_FILL_FORE_SCHEMECOLOR_INDEX" val="6"/>
  <p:tag name="KSO_WM_UNIT_FILL_TYPE" val="1"/>
  <p:tag name="KSO_WM_DIAGRAM_VIRTUALLY_FRAME" val="{&quot;height&quot;:404.6,&quot;left&quot;:-1.05,&quot;top&quot;:84.3,&quot;width&quot;:961.25}"/>
</p:tagLst>
</file>

<file path=ppt/tags/tag144.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37_4*l_h_i*1_1_2"/>
  <p:tag name="KSO_WM_TEMPLATE_CATEGORY" val="diagram"/>
  <p:tag name="KSO_WM_TEMPLATE_INDEX" val="20198937"/>
  <p:tag name="KSO_WM_UNIT_LAYERLEVEL" val="1_1_1"/>
  <p:tag name="KSO_WM_TAG_VERSION" val="1.0"/>
  <p:tag name="KSO_WM_UNIT_FILL_FORE_SCHEMECOLOR_INDEX" val="6"/>
  <p:tag name="KSO_WM_UNIT_FILL_TYPE" val="1"/>
  <p:tag name="KSO_WM_DIAGRAM_VIRTUALLY_FRAME" val="{&quot;height&quot;:404.6,&quot;left&quot;:-1.05,&quot;top&quot;:84.3,&quot;width&quot;:961.25}"/>
</p:tagLst>
</file>

<file path=ppt/tags/tag145.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7_4*l_h_a*1_1_1"/>
  <p:tag name="KSO_WM_TEMPLATE_CATEGORY" val="diagram"/>
  <p:tag name="KSO_WM_TEMPLATE_INDEX" val="20198937"/>
  <p:tag name="KSO_WM_UNIT_LAYERLEVEL" val="1_1_1"/>
  <p:tag name="KSO_WM_TAG_VERSION" val="1.0"/>
  <p:tag name="KSO_WM_UNIT_PRESET_TEXT" val="添加标题"/>
  <p:tag name="KSO_WM_UNIT_TEXT_FILL_FORE_SCHEMECOLOR_INDEX" val="14"/>
  <p:tag name="KSO_WM_UNIT_TEXT_FILL_TYPE" val="1"/>
  <p:tag name="KSO_WM_DIAGRAM_VIRTUALLY_FRAME" val="{&quot;height&quot;:404.6,&quot;left&quot;:-1.05,&quot;top&quot;:84.3,&quot;width&quot;:961.25}"/>
</p:tagLst>
</file>

<file path=ppt/tags/tag146.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7_4*l_h_f*1_1_1"/>
  <p:tag name="KSO_WM_TEMPLATE_CATEGORY" val="diagram"/>
  <p:tag name="KSO_WM_TEMPLATE_INDEX" val="20198937"/>
  <p:tag name="KSO_WM_UNIT_LAYERLEVEL" val="1_1_1"/>
  <p:tag name="KSO_WM_TAG_VERSION" val="1.0"/>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DIAGRAM_VIRTUALLY_FRAME" val="{&quot;height&quot;:404.6,&quot;left&quot;:-1.05,&quot;top&quot;:84.3,&quot;width&quot;:961.25}"/>
</p:tagLst>
</file>

<file path=ppt/tags/tag147.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37_4*l_h_i*1_1_2"/>
  <p:tag name="KSO_WM_TEMPLATE_CATEGORY" val="diagram"/>
  <p:tag name="KSO_WM_TEMPLATE_INDEX" val="20198937"/>
  <p:tag name="KSO_WM_UNIT_LAYERLEVEL" val="1_1_1"/>
  <p:tag name="KSO_WM_TAG_VERSION" val="1.0"/>
  <p:tag name="KSO_WM_UNIT_FILL_FORE_SCHEMECOLOR_INDEX" val="6"/>
  <p:tag name="KSO_WM_UNIT_FILL_TYPE" val="1"/>
  <p:tag name="KSO_WM_DIAGRAM_VIRTUALLY_FRAME" val="{&quot;height&quot;:404.6,&quot;left&quot;:-1.05,&quot;top&quot;:84.3,&quot;width&quot;:961.25}"/>
</p:tagLst>
</file>

<file path=ppt/tags/tag148.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37_4*l_h_i*1_1_2"/>
  <p:tag name="KSO_WM_TEMPLATE_CATEGORY" val="diagram"/>
  <p:tag name="KSO_WM_TEMPLATE_INDEX" val="20198937"/>
  <p:tag name="KSO_WM_UNIT_LAYERLEVEL" val="1_1_1"/>
  <p:tag name="KSO_WM_TAG_VERSION" val="1.0"/>
  <p:tag name="KSO_WM_UNIT_FILL_FORE_SCHEMECOLOR_INDEX" val="6"/>
  <p:tag name="KSO_WM_UNIT_FILL_TYPE" val="1"/>
  <p:tag name="KSO_WM_DIAGRAM_VIRTUALLY_FRAME" val="{&quot;height&quot;:404.6,&quot;left&quot;:-1.05,&quot;top&quot;:84.3,&quot;width&quot;:961.25}"/>
</p:tagLst>
</file>

<file path=ppt/tags/tag149.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37_4*l_h_i*1_1_1"/>
  <p:tag name="KSO_WM_TEMPLATE_CATEGORY" val="diagram"/>
  <p:tag name="KSO_WM_TEMPLATE_INDEX" val="20198937"/>
  <p:tag name="KSO_WM_UNIT_LAYERLEVEL" val="1_1_1"/>
  <p:tag name="KSO_WM_TAG_VERSION" val="1.0"/>
  <p:tag name="KSO_WM_BEAUTIFY_FLAG" val="#wm#"/>
  <p:tag name="KSO_WM_UNIT_FILL_FORE_SCHEMECOLOR_INDEX" val="6"/>
  <p:tag name="KSO_WM_UNIT_FILL_TYPE" val="1"/>
  <p:tag name="KSO_WM_DIAGRAM_VIRTUALLY_FRAME" val="{&quot;height&quot;:412.94023622047246,&quot;left&quot;:0,&quot;top&quot;:79.03149606299213,&quot;width&quot;:960.2}"/>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230.75,&quot;left&quot;:380.83181102362204,&quot;top&quot;:150.95,&quot;width&quot;:523.5500000000001}"/>
</p:tagLst>
</file>

<file path=ppt/tags/tag150.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37_4*l_h_i*1_1_1"/>
  <p:tag name="KSO_WM_TEMPLATE_CATEGORY" val="diagram"/>
  <p:tag name="KSO_WM_TEMPLATE_INDEX" val="20198937"/>
  <p:tag name="KSO_WM_UNIT_LAYERLEVEL" val="1_1_1"/>
  <p:tag name="KSO_WM_TAG_VERSION" val="1.0"/>
  <p:tag name="KSO_WM_BEAUTIFY_FLAG" val="#wm#"/>
  <p:tag name="KSO_WM_UNIT_FILL_FORE_SCHEMECOLOR_INDEX" val="6"/>
  <p:tag name="KSO_WM_UNIT_FILL_TYPE" val="1"/>
  <p:tag name="KSO_WM_DIAGRAM_VIRTUALLY_FRAME" val="{&quot;height&quot;:412.94023622047246,&quot;left&quot;:0,&quot;top&quot;:79.03149606299213,&quot;width&quot;:960.2}"/>
</p:tagLst>
</file>

<file path=ppt/tags/tag151.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37_4*l_h_i*1_1_2"/>
  <p:tag name="KSO_WM_TEMPLATE_CATEGORY" val="diagram"/>
  <p:tag name="KSO_WM_TEMPLATE_INDEX" val="20198937"/>
  <p:tag name="KSO_WM_UNIT_LAYERLEVEL" val="1_1_1"/>
  <p:tag name="KSO_WM_TAG_VERSION" val="1.0"/>
  <p:tag name="KSO_WM_BEAUTIFY_FLAG" val="#wm#"/>
  <p:tag name="KSO_WM_UNIT_FILL_FORE_SCHEMECOLOR_INDEX" val="6"/>
  <p:tag name="KSO_WM_UNIT_FILL_TYPE" val="1"/>
  <p:tag name="KSO_WM_DIAGRAM_VIRTUALLY_FRAME" val="{&quot;height&quot;:412.94023622047246,&quot;left&quot;:0,&quot;top&quot;:79.03149606299213,&quot;width&quot;:960.2}"/>
</p:tagLst>
</file>

<file path=ppt/tags/tag152.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7_4*l_h_a*1_1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DIAGRAM_VIRTUALLY_FRAME" val="{&quot;height&quot;:412.94023622047246,&quot;left&quot;:0,&quot;top&quot;:79.03149606299213,&quot;width&quot;:960.2}"/>
</p:tagLst>
</file>

<file path=ppt/tags/tag153.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7_4*l_h_f*1_1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DIAGRAM_VIRTUALLY_FRAME" val="{&quot;height&quot;:412.94023622047246,&quot;left&quot;:0,&quot;top&quot;:79.03149606299213,&quot;width&quot;:960.2}"/>
</p:tagLst>
</file>

<file path=ppt/tags/tag154.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7_4*l_h_i*1_2_1"/>
  <p:tag name="KSO_WM_TEMPLATE_CATEGORY" val="diagram"/>
  <p:tag name="KSO_WM_TEMPLATE_INDEX" val="20198937"/>
  <p:tag name="KSO_WM_UNIT_LAYERLEVEL" val="1_1_1"/>
  <p:tag name="KSO_WM_TAG_VERSION" val="1.0"/>
  <p:tag name="KSO_WM_BEAUTIFY_FLAG" val="#wm#"/>
  <p:tag name="KSO_WM_UNIT_FILL_FORE_SCHEMECOLOR_INDEX" val="9"/>
  <p:tag name="KSO_WM_UNIT_FILL_TYPE" val="1"/>
  <p:tag name="KSO_WM_DIAGRAM_VIRTUALLY_FRAME" val="{&quot;height&quot;:404.6,&quot;left&quot;:-1.05,&quot;top&quot;:84.3,&quot;width&quot;:961.25}"/>
</p:tagLst>
</file>

<file path=ppt/tags/tag155.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937_4*l_h_i*1_2_1"/>
  <p:tag name="KSO_WM_TEMPLATE_CATEGORY" val="diagram"/>
  <p:tag name="KSO_WM_TEMPLATE_INDEX" val="20198937"/>
  <p:tag name="KSO_WM_UNIT_LAYERLEVEL" val="1_1_1"/>
  <p:tag name="KSO_WM_TAG_VERSION" val="1.0"/>
  <p:tag name="KSO_WM_BEAUTIFY_FLAG" val="#wm#"/>
  <p:tag name="KSO_WM_UNIT_FILL_FORE_SCHEMECOLOR_INDEX" val="9"/>
  <p:tag name="KSO_WM_UNIT_FILL_TYPE" val="1"/>
  <p:tag name="KSO_WM_DIAGRAM_VIRTUALLY_FRAME" val="{&quot;height&quot;:404.6,&quot;left&quot;:-1.05,&quot;top&quot;:84.3,&quot;width&quot;:961.25}"/>
</p:tagLst>
</file>

<file path=ppt/tags/tag156.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937_4*l_h_i*1_2_2"/>
  <p:tag name="KSO_WM_TEMPLATE_CATEGORY" val="diagram"/>
  <p:tag name="KSO_WM_TEMPLATE_INDEX" val="20198937"/>
  <p:tag name="KSO_WM_UNIT_LAYERLEVEL" val="1_1_1"/>
  <p:tag name="KSO_WM_TAG_VERSION" val="1.0"/>
  <p:tag name="KSO_WM_BEAUTIFY_FLAG" val="#wm#"/>
  <p:tag name="KSO_WM_UNIT_FILL_FORE_SCHEMECOLOR_INDEX" val="9"/>
  <p:tag name="KSO_WM_UNIT_FILL_TYPE" val="1"/>
  <p:tag name="KSO_WM_DIAGRAM_VIRTUALLY_FRAME" val="{&quot;height&quot;:404.6,&quot;left&quot;:-1.05,&quot;top&quot;:84.3,&quot;width&quot;:961.25}"/>
</p:tagLst>
</file>

<file path=ppt/tags/tag157.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37_4*l_h_a*1_2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DIAGRAM_VIRTUALLY_FRAME" val="{&quot;height&quot;:404.6,&quot;left&quot;:-1.05,&quot;top&quot;:84.3,&quot;width&quot;:961.25}"/>
</p:tagLst>
</file>

<file path=ppt/tags/tag158.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7_4*l_h_f*1_2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DIAGRAM_VIRTUALLY_FRAME" val="{&quot;height&quot;:404.6,&quot;left&quot;:-1.05,&quot;top&quot;:84.3,&quot;width&quot;:961.25}"/>
</p:tagLst>
</file>

<file path=ppt/tags/tag159.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37_4*l_h_i*1_3_1"/>
  <p:tag name="KSO_WM_TEMPLATE_CATEGORY" val="diagram"/>
  <p:tag name="KSO_WM_TEMPLATE_INDEX" val="20198937"/>
  <p:tag name="KSO_WM_UNIT_LAYERLEVEL" val="1_1_1"/>
  <p:tag name="KSO_WM_TAG_VERSION" val="1.0"/>
  <p:tag name="KSO_WM_BEAUTIFY_FLAG" val="#wm#"/>
  <p:tag name="KSO_WM_UNIT_FILL_FORE_SCHEMECOLOR_INDEX" val="7"/>
  <p:tag name="KSO_WM_UNIT_FILL_TYPE" val="1"/>
  <p:tag name="KSO_WM_DIAGRAM_VIRTUALLY_FRAME" val="{&quot;height&quot;:404.6,&quot;left&quot;:-1.05,&quot;top&quot;:84.3,&quot;width&quot;:961.25}"/>
</p:tagLst>
</file>

<file path=ppt/tags/tag16.xml><?xml version="1.0" encoding="utf-8"?>
<p:tagLst xmlns:a="http://schemas.openxmlformats.org/drawingml/2006/main" xmlns:r="http://schemas.openxmlformats.org/officeDocument/2006/relationships" xmlns:p="http://schemas.openxmlformats.org/presentationml/2006/main">
  <p:tag name="KSO_WM_DIAGRAM_VIRTUALLY_FRAME" val="{&quot;height&quot;:230.75,&quot;left&quot;:380.83181102362204,&quot;top&quot;:150.95,&quot;width&quot;:523.5500000000001}"/>
</p:tagLst>
</file>

<file path=ppt/tags/tag160.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937_4*l_h_i*1_3_1"/>
  <p:tag name="KSO_WM_TEMPLATE_CATEGORY" val="diagram"/>
  <p:tag name="KSO_WM_TEMPLATE_INDEX" val="20198937"/>
  <p:tag name="KSO_WM_UNIT_LAYERLEVEL" val="1_1_1"/>
  <p:tag name="KSO_WM_TAG_VERSION" val="1.0"/>
  <p:tag name="KSO_WM_BEAUTIFY_FLAG" val="#wm#"/>
  <p:tag name="KSO_WM_UNIT_FILL_FORE_SCHEMECOLOR_INDEX" val="7"/>
  <p:tag name="KSO_WM_UNIT_FILL_TYPE" val="1"/>
  <p:tag name="KSO_WM_DIAGRAM_VIRTUALLY_FRAME" val="{&quot;height&quot;:404.6,&quot;left&quot;:-1.05,&quot;top&quot;:84.3,&quot;width&quot;:961.25}"/>
</p:tagLst>
</file>

<file path=ppt/tags/tag161.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8937_4*l_h_i*1_3_2"/>
  <p:tag name="KSO_WM_TEMPLATE_CATEGORY" val="diagram"/>
  <p:tag name="KSO_WM_TEMPLATE_INDEX" val="20198937"/>
  <p:tag name="KSO_WM_UNIT_LAYERLEVEL" val="1_1_1"/>
  <p:tag name="KSO_WM_TAG_VERSION" val="1.0"/>
  <p:tag name="KSO_WM_BEAUTIFY_FLAG" val="#wm#"/>
  <p:tag name="KSO_WM_UNIT_FILL_FORE_SCHEMECOLOR_INDEX" val="7"/>
  <p:tag name="KSO_WM_UNIT_FILL_TYPE" val="1"/>
  <p:tag name="KSO_WM_DIAGRAM_VIRTUALLY_FRAME" val="{&quot;height&quot;:404.6,&quot;left&quot;:-1.05,&quot;top&quot;:84.3,&quot;width&quot;:961.25}"/>
</p:tagLst>
</file>

<file path=ppt/tags/tag162.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937_4*l_h_a*1_3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DIAGRAM_VIRTUALLY_FRAME" val="{&quot;height&quot;:404.6,&quot;left&quot;:-1.05,&quot;top&quot;:84.3,&quot;width&quot;:961.25}"/>
</p:tagLst>
</file>

<file path=ppt/tags/tag163.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7_4*l_h_f*1_3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DIAGRAM_VIRTUALLY_FRAME" val="{&quot;height&quot;:404.6,&quot;left&quot;:-1.05,&quot;top&quot;:84.3,&quot;width&quot;:961.25}"/>
</p:tagLst>
</file>

<file path=ppt/tags/tag164.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37_4*l_h_i*1_4_1"/>
  <p:tag name="KSO_WM_TEMPLATE_CATEGORY" val="diagram"/>
  <p:tag name="KSO_WM_TEMPLATE_INDEX" val="20198937"/>
  <p:tag name="KSO_WM_UNIT_LAYERLEVEL" val="1_1_1"/>
  <p:tag name="KSO_WM_TAG_VERSION" val="1.0"/>
  <p:tag name="KSO_WM_BEAUTIFY_FLAG" val="#wm#"/>
  <p:tag name="KSO_WM_UNIT_FILL_FORE_SCHEMECOLOR_INDEX" val="8"/>
  <p:tag name="KSO_WM_UNIT_FILL_TYPE" val="1"/>
  <p:tag name="KSO_WM_DIAGRAM_VIRTUALLY_FRAME" val="{&quot;height&quot;:404.6,&quot;left&quot;:-1.05,&quot;top&quot;:84.3,&quot;width&quot;:961.25}"/>
</p:tagLst>
</file>

<file path=ppt/tags/tag165.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937_4*l_h_i*1_4_1"/>
  <p:tag name="KSO_WM_TEMPLATE_CATEGORY" val="diagram"/>
  <p:tag name="KSO_WM_TEMPLATE_INDEX" val="20198937"/>
  <p:tag name="KSO_WM_UNIT_LAYERLEVEL" val="1_1_1"/>
  <p:tag name="KSO_WM_TAG_VERSION" val="1.0"/>
  <p:tag name="KSO_WM_BEAUTIFY_FLAG" val="#wm#"/>
  <p:tag name="KSO_WM_UNIT_FILL_FORE_SCHEMECOLOR_INDEX" val="8"/>
  <p:tag name="KSO_WM_UNIT_FILL_TYPE" val="1"/>
  <p:tag name="KSO_WM_DIAGRAM_VIRTUALLY_FRAME" val="{&quot;height&quot;:404.6,&quot;left&quot;:-1.05,&quot;top&quot;:84.3,&quot;width&quot;:961.25}"/>
</p:tagLst>
</file>

<file path=ppt/tags/tag166.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98937_4*l_h_i*1_4_2"/>
  <p:tag name="KSO_WM_TEMPLATE_CATEGORY" val="diagram"/>
  <p:tag name="KSO_WM_TEMPLATE_INDEX" val="20198937"/>
  <p:tag name="KSO_WM_UNIT_LAYERLEVEL" val="1_1_1"/>
  <p:tag name="KSO_WM_TAG_VERSION" val="1.0"/>
  <p:tag name="KSO_WM_BEAUTIFY_FLAG" val="#wm#"/>
  <p:tag name="KSO_WM_UNIT_FILL_FORE_SCHEMECOLOR_INDEX" val="8"/>
  <p:tag name="KSO_WM_UNIT_FILL_TYPE" val="1"/>
  <p:tag name="KSO_WM_DIAGRAM_VIRTUALLY_FRAME" val="{&quot;height&quot;:404.6,&quot;left&quot;:-1.05,&quot;top&quot;:84.3,&quot;width&quot;:961.25}"/>
</p:tagLst>
</file>

<file path=ppt/tags/tag167.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98937_4*l_h_a*1_4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DIAGRAM_VIRTUALLY_FRAME" val="{&quot;height&quot;:404.6,&quot;left&quot;:-1.05,&quot;top&quot;:84.3,&quot;width&quot;:961.25}"/>
</p:tagLst>
</file>

<file path=ppt/tags/tag168.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37_4*l_h_f*1_4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DIAGRAM_VIRTUALLY_FRAME" val="{&quot;height&quot;:404.6,&quot;left&quot;:-1.05,&quot;top&quot;:84.3,&quot;width&quot;:961.25}"/>
</p:tagLst>
</file>

<file path=ppt/tags/tag169.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7873"/>
  <p:tag name="KSO_WM_UNIT_TYPE" val="q_h_i"/>
  <p:tag name="KSO_WM_UNIT_INDEX" val="1_2_1"/>
  <p:tag name="KSO_WM_UNIT_ID" val="diagram20187873_6*q_h_i*1_2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 name="KSO_WM_DIAGRAM_VIRTUALLY_FRAME" val="{&quot;height&quot;:402.05511811023626,&quot;left&quot;:26.001023622047246,&quot;top&quot;:107.75456692913386,&quot;width&quot;:885.5223622047245}"/>
</p:tagLst>
</file>

<file path=ppt/tags/tag17.xml><?xml version="1.0" encoding="utf-8"?>
<p:tagLst xmlns:a="http://schemas.openxmlformats.org/drawingml/2006/main" xmlns:r="http://schemas.openxmlformats.org/officeDocument/2006/relationships" xmlns:p="http://schemas.openxmlformats.org/presentationml/2006/main">
  <p:tag name="KSO_WM_DIAGRAM_VIRTUALLY_FRAME" val="{&quot;height&quot;:230.75,&quot;left&quot;:380.83181102362204,&quot;top&quot;:150.95,&quot;width&quot;:523.5500000000001}"/>
</p:tagLst>
</file>

<file path=ppt/tags/tag170.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7873"/>
  <p:tag name="KSO_WM_UNIT_TYPE" val="q_h_i"/>
  <p:tag name="KSO_WM_UNIT_INDEX" val="1_2_2"/>
  <p:tag name="KSO_WM_UNIT_ID" val="diagram20187873_6*q_h_i*1_2_2"/>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 name="KSO_WM_DIAGRAM_VIRTUALLY_FRAME" val="{&quot;height&quot;:402.05511811023626,&quot;left&quot;:26.001023622047246,&quot;top&quot;:107.75456692913386,&quot;width&quot;:885.5223622047245}"/>
</p:tagLst>
</file>

<file path=ppt/tags/tag17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7873"/>
  <p:tag name="KSO_WM_UNIT_TYPE" val="q_h_i"/>
  <p:tag name="KSO_WM_UNIT_INDEX" val="1_3_1"/>
  <p:tag name="KSO_WM_UNIT_ID" val="diagram20187873_6*q_h_i*1_3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 name="KSO_WM_DIAGRAM_VIRTUALLY_FRAME" val="{&quot;height&quot;:402.05511811023626,&quot;left&quot;:26.001023622047246,&quot;top&quot;:107.75456692913386,&quot;width&quot;:885.5223622047245}"/>
</p:tagLst>
</file>

<file path=ppt/tags/tag17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7873"/>
  <p:tag name="KSO_WM_UNIT_TYPE" val="q_h_i"/>
  <p:tag name="KSO_WM_UNIT_INDEX" val="1_4_1"/>
  <p:tag name="KSO_WM_UNIT_ID" val="diagram20187873_6*q_h_i*1_4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 name="KSO_WM_DIAGRAM_VIRTUALLY_FRAME" val="{&quot;height&quot;:402.05511811023626,&quot;left&quot;:26.001023622047246,&quot;top&quot;:107.75456692913386,&quot;width&quot;:885.5223622047245}"/>
</p:tagLst>
</file>

<file path=ppt/tags/tag17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7873"/>
  <p:tag name="KSO_WM_UNIT_TYPE" val="q_h_i"/>
  <p:tag name="KSO_WM_UNIT_INDEX" val="1_4_2"/>
  <p:tag name="KSO_WM_UNIT_ID" val="diagram20187873_6*q_h_i*1_4_2"/>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 name="KSO_WM_DIAGRAM_VIRTUALLY_FRAME" val="{&quot;height&quot;:402.05511811023626,&quot;left&quot;:26.001023622047246,&quot;top&quot;:107.75456692913386,&quot;width&quot;:885.5223622047245}"/>
</p:tagLst>
</file>

<file path=ppt/tags/tag174.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7873"/>
  <p:tag name="KSO_WM_UNIT_TYPE" val="q_i"/>
  <p:tag name="KSO_WM_UNIT_INDEX" val="1_1"/>
  <p:tag name="KSO_WM_UNIT_ID" val="diagram20187873_6*q_i*1_1"/>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402.05511811023626,&quot;left&quot;:26.001023622047246,&quot;top&quot;:107.75456692913386,&quot;width&quot;:885.5223622047245}"/>
</p:tagLst>
</file>

<file path=ppt/tags/tag175.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7873"/>
  <p:tag name="KSO_WM_UNIT_TYPE" val="q_i"/>
  <p:tag name="KSO_WM_UNIT_INDEX" val="1_2"/>
  <p:tag name="KSO_WM_UNIT_ID" val="diagram20187873_6*q_i*1_2"/>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402.05511811023626,&quot;left&quot;:26.001023622047246,&quot;top&quot;:107.75456692913386,&quot;width&quot;:885.5223622047245}"/>
</p:tagLst>
</file>

<file path=ppt/tags/tag176.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7873"/>
  <p:tag name="KSO_WM_UNIT_TYPE" val="q_i"/>
  <p:tag name="KSO_WM_UNIT_INDEX" val="1_3"/>
  <p:tag name="KSO_WM_UNIT_ID" val="diagram20187873_6*q_i*1_3"/>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402.05511811023626,&quot;left&quot;:26.001023622047246,&quot;top&quot;:107.75456692913386,&quot;width&quot;:885.5223622047245}"/>
</p:tagLst>
</file>

<file path=ppt/tags/tag177.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7873"/>
  <p:tag name="KSO_WM_UNIT_TYPE" val="q_i"/>
  <p:tag name="KSO_WM_UNIT_INDEX" val="1_4"/>
  <p:tag name="KSO_WM_UNIT_ID" val="diagram20187873_6*q_i*1_4"/>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402.05511811023626,&quot;left&quot;:26.001023622047246,&quot;top&quot;:107.75456692913386,&quot;width&quot;:885.5223622047245}"/>
</p:tagLst>
</file>

<file path=ppt/tags/tag178.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7873"/>
  <p:tag name="KSO_WM_UNIT_TYPE" val="q_i"/>
  <p:tag name="KSO_WM_UNIT_INDEX" val="1_5"/>
  <p:tag name="KSO_WM_UNIT_ID" val="diagram20187873_6*q_i*1_5"/>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402.05511811023626,&quot;left&quot;:26.001023622047246,&quot;top&quot;:107.75456692913386,&quot;width&quot;:885.5223622047245}"/>
</p:tagLst>
</file>

<file path=ppt/tags/tag179.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7873"/>
  <p:tag name="KSO_WM_UNIT_TYPE" val="q_i"/>
  <p:tag name="KSO_WM_UNIT_INDEX" val="1_6"/>
  <p:tag name="KSO_WM_UNIT_ID" val="diagram20187873_6*q_i*1_6"/>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402.05511811023626,&quot;left&quot;:26.001023622047246,&quot;top&quot;:107.75456692913386,&quot;width&quot;:885.5223622047245}"/>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8_3*l_h_i*1_1_1"/>
  <p:tag name="KSO_WM_TEMPLATE_CATEGORY" val="diagram"/>
  <p:tag name="KSO_WM_TEMPLATE_INDEX" val="71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80.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7873"/>
  <p:tag name="KSO_WM_UNIT_TYPE" val="q_h_a"/>
  <p:tag name="KSO_WM_UNIT_INDEX" val="1_2_1"/>
  <p:tag name="KSO_WM_UNIT_ID" val="diagram20187873_6*q_h_a*1_2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q1-1"/>
  <p:tag name="KSO_WM_UNIT_NOCLEAR" val="0"/>
  <p:tag name="KSO_WM_UNIT_DIAGRAM_ISNUMVISUAL" val="0"/>
  <p:tag name="KSO_WM_UNIT_DIAGRAM_ISREFERUNIT" val="0"/>
  <p:tag name="KSO_WM_UNIT_TEXT_FILL_FORE_SCHEMECOLOR_INDEX" val="13"/>
  <p:tag name="KSO_WM_UNIT_TEXT_FILL_TYPE" val="1"/>
  <p:tag name="KSO_WM_DIAGRAM_VIRTUALLY_FRAME" val="{&quot;height&quot;:402.05511811023626,&quot;left&quot;:26.001023622047246,&quot;top&quot;:107.75456692913386,&quot;width&quot;:885.5223622047245}"/>
</p:tagLst>
</file>

<file path=ppt/tags/tag18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7873"/>
  <p:tag name="KSO_WM_UNIT_TYPE" val="q_h_f"/>
  <p:tag name="KSO_WM_UNIT_INDEX" val="1_2_1"/>
  <p:tag name="KSO_WM_UNIT_ID" val="diagram20187873_6*q_h_f*1_2_1"/>
  <p:tag name="KSO_WM_UNIT_LAYERLEVEL" val="1_1_1"/>
  <p:tag name="KSO_WM_UNIT_VALUE" val="48"/>
  <p:tag name="KSO_WM_UNIT_HIGHLIGHT" val="0"/>
  <p:tag name="KSO_WM_UNIT_COMPATIBLE" val="0"/>
  <p:tag name="KSO_WM_BEAUTIFY_FLAG" val="#wm#"/>
  <p:tag name="KSO_WM_UNIT_PRESET_TEXT" val="单击此处添加文本具体内容，简明扼要的阐述您的观点。"/>
  <p:tag name="KSO_WM_DIAGRAM_GROUP_CODE" val="q1-1"/>
  <p:tag name="KSO_WM_UNIT_NOCLEAR" val="0"/>
  <p:tag name="KSO_WM_UNIT_DIAGRAM_ISNUMVISUAL" val="0"/>
  <p:tag name="KSO_WM_UNIT_DIAGRAM_ISREFERUNIT" val="0"/>
  <p:tag name="KSO_WM_UNIT_TEXT_FILL_FORE_SCHEMECOLOR_INDEX" val="13"/>
  <p:tag name="KSO_WM_UNIT_TEXT_FILL_TYPE" val="1"/>
  <p:tag name="KSO_WM_DIAGRAM_VIRTUALLY_FRAME" val="{&quot;height&quot;:402.05511811023626,&quot;left&quot;:26.001023622047246,&quot;top&quot;:107.75456692913386,&quot;width&quot;:885.5223622047245}"/>
</p:tagLst>
</file>

<file path=ppt/tags/tag18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7873"/>
  <p:tag name="KSO_WM_UNIT_TYPE" val="q_h_a"/>
  <p:tag name="KSO_WM_UNIT_INDEX" val="1_3_1"/>
  <p:tag name="KSO_WM_UNIT_ID" val="diagram20187873_6*q_h_a*1_3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q1-1"/>
  <p:tag name="KSO_WM_UNIT_NOCLEAR" val="0"/>
  <p:tag name="KSO_WM_UNIT_DIAGRAM_ISNUMVISUAL" val="0"/>
  <p:tag name="KSO_WM_UNIT_DIAGRAM_ISREFERUNIT" val="0"/>
  <p:tag name="KSO_WM_UNIT_TEXT_FILL_FORE_SCHEMECOLOR_INDEX" val="13"/>
  <p:tag name="KSO_WM_UNIT_TEXT_FILL_TYPE" val="1"/>
  <p:tag name="KSO_WM_DIAGRAM_VIRTUALLY_FRAME" val="{&quot;height&quot;:402.05511811023626,&quot;left&quot;:26.001023622047246,&quot;top&quot;:107.75456692913386,&quot;width&quot;:885.5223622047245}"/>
</p:tagLst>
</file>

<file path=ppt/tags/tag18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7873"/>
  <p:tag name="KSO_WM_UNIT_TYPE" val="q_h_f"/>
  <p:tag name="KSO_WM_UNIT_INDEX" val="1_3_1"/>
  <p:tag name="KSO_WM_UNIT_ID" val="diagram20187873_6*q_h_f*1_3_1"/>
  <p:tag name="KSO_WM_UNIT_LAYERLEVEL" val="1_1_1"/>
  <p:tag name="KSO_WM_UNIT_VALUE" val="48"/>
  <p:tag name="KSO_WM_UNIT_HIGHLIGHT" val="0"/>
  <p:tag name="KSO_WM_UNIT_COMPATIBLE" val="0"/>
  <p:tag name="KSO_WM_BEAUTIFY_FLAG" val="#wm#"/>
  <p:tag name="KSO_WM_UNIT_PRESET_TEXT" val="单击此处添加文本具体内容，简明扼要的阐述您的观点。"/>
  <p:tag name="KSO_WM_DIAGRAM_GROUP_CODE" val="q1-1"/>
  <p:tag name="KSO_WM_UNIT_NOCLEAR" val="0"/>
  <p:tag name="KSO_WM_UNIT_DIAGRAM_ISNUMVISUAL" val="0"/>
  <p:tag name="KSO_WM_UNIT_DIAGRAM_ISREFERUNIT" val="0"/>
  <p:tag name="KSO_WM_UNIT_TEXT_FILL_FORE_SCHEMECOLOR_INDEX" val="13"/>
  <p:tag name="KSO_WM_UNIT_TEXT_FILL_TYPE" val="1"/>
  <p:tag name="KSO_WM_DIAGRAM_VIRTUALLY_FRAME" val="{&quot;height&quot;:402.05511811023626,&quot;left&quot;:26.001023622047246,&quot;top&quot;:107.75456692913386,&quot;width&quot;:885.5223622047245}"/>
</p:tagLst>
</file>

<file path=ppt/tags/tag184.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7873"/>
  <p:tag name="KSO_WM_UNIT_TYPE" val="q_h_a"/>
  <p:tag name="KSO_WM_UNIT_INDEX" val="1_4_1"/>
  <p:tag name="KSO_WM_UNIT_ID" val="diagram20187873_6*q_h_a*1_4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q1-1"/>
  <p:tag name="KSO_WM_UNIT_NOCLEAR" val="0"/>
  <p:tag name="KSO_WM_UNIT_DIAGRAM_ISNUMVISUAL" val="0"/>
  <p:tag name="KSO_WM_UNIT_DIAGRAM_ISREFERUNIT" val="0"/>
  <p:tag name="KSO_WM_UNIT_TEXT_FILL_FORE_SCHEMECOLOR_INDEX" val="13"/>
  <p:tag name="KSO_WM_UNIT_TEXT_FILL_TYPE" val="1"/>
  <p:tag name="KSO_WM_DIAGRAM_VIRTUALLY_FRAME" val="{&quot;height&quot;:402.05511811023626,&quot;left&quot;:26.001023622047246,&quot;top&quot;:107.75456692913386,&quot;width&quot;:885.5223622047245}"/>
</p:tagLst>
</file>

<file path=ppt/tags/tag185.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7873"/>
  <p:tag name="KSO_WM_UNIT_TYPE" val="q_h_f"/>
  <p:tag name="KSO_WM_UNIT_INDEX" val="1_4_1"/>
  <p:tag name="KSO_WM_UNIT_ID" val="diagram20187873_6*q_h_f*1_4_1"/>
  <p:tag name="KSO_WM_UNIT_LAYERLEVEL" val="1_1_1"/>
  <p:tag name="KSO_WM_UNIT_VALUE" val="48"/>
  <p:tag name="KSO_WM_UNIT_HIGHLIGHT" val="0"/>
  <p:tag name="KSO_WM_UNIT_COMPATIBLE" val="0"/>
  <p:tag name="KSO_WM_BEAUTIFY_FLAG" val="#wm#"/>
  <p:tag name="KSO_WM_UNIT_PRESET_TEXT" val="单击此处添加文本具体内容，简明扼要的阐述您的观点。"/>
  <p:tag name="KSO_WM_DIAGRAM_GROUP_CODE" val="q1-1"/>
  <p:tag name="KSO_WM_UNIT_NOCLEAR" val="0"/>
  <p:tag name="KSO_WM_UNIT_DIAGRAM_ISNUMVISUAL" val="0"/>
  <p:tag name="KSO_WM_UNIT_DIAGRAM_ISREFERUNIT" val="0"/>
  <p:tag name="KSO_WM_UNIT_TEXT_FILL_FORE_SCHEMECOLOR_INDEX" val="13"/>
  <p:tag name="KSO_WM_UNIT_TEXT_FILL_TYPE" val="1"/>
  <p:tag name="KSO_WM_DIAGRAM_VIRTUALLY_FRAME" val="{&quot;height&quot;:402.05511811023626,&quot;left&quot;:26.001023622047246,&quot;top&quot;:107.75456692913386,&quot;width&quot;:885.5223622047245}"/>
</p:tagLst>
</file>

<file path=ppt/tags/tag186.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7873"/>
  <p:tag name="KSO_WM_UNIT_TYPE" val="q_h_i"/>
  <p:tag name="KSO_WM_UNIT_INDEX" val="1_1_1"/>
  <p:tag name="KSO_WM_UNIT_ID" val="diagram20187873_6*q_h_i*1_1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 name="KSO_WM_DIAGRAM_VIRTUALLY_FRAME" val="{&quot;height&quot;:402.05511811023626,&quot;left&quot;:26.001023622047246,&quot;top&quot;:107.75456692913386,&quot;width&quot;:885.5223622047245}"/>
</p:tagLst>
</file>

<file path=ppt/tags/tag187.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7873"/>
  <p:tag name="KSO_WM_UNIT_TYPE" val="q_h_i"/>
  <p:tag name="KSO_WM_UNIT_INDEX" val="1_1_2"/>
  <p:tag name="KSO_WM_UNIT_ID" val="diagram20187873_6*q_h_i*1_1_2"/>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 name="KSO_WM_DIAGRAM_VIRTUALLY_FRAME" val="{&quot;height&quot;:402.05511811023626,&quot;left&quot;:26.001023622047246,&quot;top&quot;:107.75456692913386,&quot;width&quot;:885.5223622047245}"/>
</p:tagLst>
</file>

<file path=ppt/tags/tag188.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7873"/>
  <p:tag name="KSO_WM_UNIT_TYPE" val="q_h_i"/>
  <p:tag name="KSO_WM_UNIT_INDEX" val="1_5_1"/>
  <p:tag name="KSO_WM_UNIT_ID" val="diagram20187873_6*q_h_i*1_5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 name="KSO_WM_DIAGRAM_VIRTUALLY_FRAME" val="{&quot;height&quot;:402.05511811023626,&quot;left&quot;:26.001023622047246,&quot;top&quot;:107.75456692913386,&quot;width&quot;:885.5223622047245}"/>
</p:tagLst>
</file>

<file path=ppt/tags/tag189.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7873"/>
  <p:tag name="KSO_WM_UNIT_TYPE" val="q_h_i"/>
  <p:tag name="KSO_WM_UNIT_INDEX" val="1_5_2"/>
  <p:tag name="KSO_WM_UNIT_ID" val="diagram20187873_6*q_h_i*1_5_2"/>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 name="KSO_WM_DIAGRAM_VIRTUALLY_FRAME" val="{&quot;height&quot;:402.05511811023626,&quot;left&quot;:26.001023622047246,&quot;top&quot;:107.75456692913386,&quot;width&quot;:885.5223622047245}"/>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8_3*l_h_i*1_1_1"/>
  <p:tag name="KSO_WM_TEMPLATE_CATEGORY" val="diagram"/>
  <p:tag name="KSO_WM_TEMPLATE_INDEX" val="71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90.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7873"/>
  <p:tag name="KSO_WM_UNIT_TYPE" val="q_h_a"/>
  <p:tag name="KSO_WM_UNIT_INDEX" val="1_1_1"/>
  <p:tag name="KSO_WM_UNIT_ID" val="diagram20187873_6*q_h_a*1_1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q1-1"/>
  <p:tag name="KSO_WM_UNIT_NOCLEAR" val="0"/>
  <p:tag name="KSO_WM_UNIT_DIAGRAM_ISNUMVISUAL" val="0"/>
  <p:tag name="KSO_WM_UNIT_DIAGRAM_ISREFERUNIT" val="0"/>
  <p:tag name="KSO_WM_UNIT_TEXT_FILL_FORE_SCHEMECOLOR_INDEX" val="13"/>
  <p:tag name="KSO_WM_UNIT_TEXT_FILL_TYPE" val="1"/>
  <p:tag name="KSO_WM_DIAGRAM_VIRTUALLY_FRAME" val="{&quot;height&quot;:402.05511811023626,&quot;left&quot;:26.001023622047246,&quot;top&quot;:107.75456692913386,&quot;width&quot;:885.5223622047245}"/>
</p:tagLst>
</file>

<file path=ppt/tags/tag19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7873"/>
  <p:tag name="KSO_WM_UNIT_TYPE" val="q_h_f"/>
  <p:tag name="KSO_WM_UNIT_INDEX" val="1_1_1"/>
  <p:tag name="KSO_WM_UNIT_ID" val="diagram20187873_6*q_h_f*1_1_1"/>
  <p:tag name="KSO_WM_UNIT_LAYERLEVEL" val="1_1_1"/>
  <p:tag name="KSO_WM_UNIT_VALUE" val="28"/>
  <p:tag name="KSO_WM_UNIT_HIGHLIGHT" val="0"/>
  <p:tag name="KSO_WM_UNIT_COMPATIBLE" val="0"/>
  <p:tag name="KSO_WM_BEAUTIFY_FLAG" val="#wm#"/>
  <p:tag name="KSO_WM_UNIT_PRESET_TEXT" val="单击此处添加文本具体内容，简明扼要的阐述您的观点。"/>
  <p:tag name="KSO_WM_DIAGRAM_GROUP_CODE" val="q1-1"/>
  <p:tag name="KSO_WM_UNIT_NOCLEAR" val="0"/>
  <p:tag name="KSO_WM_UNIT_DIAGRAM_ISNUMVISUAL" val="0"/>
  <p:tag name="KSO_WM_UNIT_DIAGRAM_ISREFERUNIT" val="0"/>
  <p:tag name="KSO_WM_UNIT_TEXT_FILL_FORE_SCHEMECOLOR_INDEX" val="13"/>
  <p:tag name="KSO_WM_UNIT_TEXT_FILL_TYPE" val="1"/>
  <p:tag name="KSO_WM_DIAGRAM_VIRTUALLY_FRAME" val="{&quot;height&quot;:402.05511811023626,&quot;left&quot;:26.001023622047246,&quot;top&quot;:107.75456692913386,&quot;width&quot;:885.5223622047245}"/>
</p:tagLst>
</file>

<file path=ppt/tags/tag19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7873"/>
  <p:tag name="KSO_WM_UNIT_TYPE" val="q_h_a"/>
  <p:tag name="KSO_WM_UNIT_INDEX" val="1_5_1"/>
  <p:tag name="KSO_WM_UNIT_ID" val="diagram20187873_6*q_h_a*1_5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q1-1"/>
  <p:tag name="KSO_WM_UNIT_NOCLEAR" val="0"/>
  <p:tag name="KSO_WM_UNIT_DIAGRAM_ISNUMVISUAL" val="0"/>
  <p:tag name="KSO_WM_UNIT_DIAGRAM_ISREFERUNIT" val="0"/>
  <p:tag name="KSO_WM_UNIT_TEXT_FILL_FORE_SCHEMECOLOR_INDEX" val="13"/>
  <p:tag name="KSO_WM_UNIT_TEXT_FILL_TYPE" val="1"/>
  <p:tag name="KSO_WM_DIAGRAM_VIRTUALLY_FRAME" val="{&quot;height&quot;:402.05511811023626,&quot;left&quot;:26.001023622047246,&quot;top&quot;:107.75456692913386,&quot;width&quot;:885.5223622047245}"/>
</p:tagLst>
</file>

<file path=ppt/tags/tag19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7873"/>
  <p:tag name="KSO_WM_UNIT_TYPE" val="q_h_f"/>
  <p:tag name="KSO_WM_UNIT_INDEX" val="1_5_1"/>
  <p:tag name="KSO_WM_UNIT_ID" val="diagram20187873_6*q_h_f*1_5_1"/>
  <p:tag name="KSO_WM_UNIT_LAYERLEVEL" val="1_1_1"/>
  <p:tag name="KSO_WM_UNIT_VALUE" val="28"/>
  <p:tag name="KSO_WM_UNIT_HIGHLIGHT" val="0"/>
  <p:tag name="KSO_WM_UNIT_COMPATIBLE" val="0"/>
  <p:tag name="KSO_WM_BEAUTIFY_FLAG" val="#wm#"/>
  <p:tag name="KSO_WM_UNIT_PRESET_TEXT" val="单击此处添加文本具体内容，简明扼要的阐述您的观点。"/>
  <p:tag name="KSO_WM_DIAGRAM_GROUP_CODE" val="q1-1"/>
  <p:tag name="KSO_WM_UNIT_NOCLEAR" val="0"/>
  <p:tag name="KSO_WM_UNIT_DIAGRAM_ISNUMVISUAL" val="0"/>
  <p:tag name="KSO_WM_UNIT_DIAGRAM_ISREFERUNIT" val="0"/>
  <p:tag name="KSO_WM_UNIT_TEXT_FILL_FORE_SCHEMECOLOR_INDEX" val="13"/>
  <p:tag name="KSO_WM_UNIT_TEXT_FILL_TYPE" val="1"/>
  <p:tag name="KSO_WM_DIAGRAM_VIRTUALLY_FRAME" val="{&quot;height&quot;:402.05511811023626,&quot;left&quot;:26.001023622047246,&quot;top&quot;:107.75456692913386,&quot;width&quot;:885.5223622047245}"/>
</p:tagLst>
</file>

<file path=ppt/tags/tag1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q1-1"/>
  <p:tag name="KSO_WM_UNIT_ID" val="diagram20187873_6*q_h_i*1_2_3"/>
  <p:tag name="KSO_WM_TEMPLATE_CATEGORY" val="diagram"/>
  <p:tag name="KSO_WM_TEMPLATE_INDEX" val="20187873"/>
  <p:tag name="KSO_WM_UNIT_LAYERLEVEL" val="1_1_1"/>
  <p:tag name="KSO_WM_TAG_VERSION" val="1.0"/>
  <p:tag name="KSO_WM_BEAUTIFY_FLAG" val="#wm#"/>
  <p:tag name="KSO_WM_UNIT_DIAGRAM_ISNUMVISUAL" val="0"/>
  <p:tag name="KSO_WM_UNIT_DIAGRAM_ISREFERUNIT" val="0"/>
  <p:tag name="KSO_WM_UNIT_TYPE" val="q_h_i"/>
  <p:tag name="KSO_WM_UNIT_INDEX" val="1_2_3"/>
  <p:tag name="KSO_WM_UNIT_FILL_FORE_SCHEMECOLOR_INDEX" val="7"/>
  <p:tag name="KSO_WM_UNIT_FILL_TYPE" val="1"/>
  <p:tag name="KSO_WM_UNIT_TEXT_FILL_FORE_SCHEMECOLOR_INDEX" val="2"/>
  <p:tag name="KSO_WM_UNIT_TEXT_FILL_TYPE" val="1"/>
  <p:tag name="KSO_WM_DIAGRAM_VIRTUALLY_FRAME" val="{&quot;height&quot;:402.05511811023626,&quot;left&quot;:26.001023622047246,&quot;top&quot;:107.75456692913386,&quot;width&quot;:885.5223622047245}"/>
</p:tagLst>
</file>

<file path=ppt/tags/tag1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q1-1"/>
  <p:tag name="KSO_WM_UNIT_ID" val="diagram20187873_6*q_h_i*1_1_3"/>
  <p:tag name="KSO_WM_TEMPLATE_CATEGORY" val="diagram"/>
  <p:tag name="KSO_WM_TEMPLATE_INDEX" val="20187873"/>
  <p:tag name="KSO_WM_UNIT_LAYERLEVEL" val="1_1_1"/>
  <p:tag name="KSO_WM_TAG_VERSION" val="1.0"/>
  <p:tag name="KSO_WM_BEAUTIFY_FLAG" val="#wm#"/>
  <p:tag name="KSO_WM_UNIT_DIAGRAM_ISNUMVISUAL" val="0"/>
  <p:tag name="KSO_WM_UNIT_DIAGRAM_ISREFERUNIT" val="0"/>
  <p:tag name="KSO_WM_UNIT_TYPE" val="q_h_i"/>
  <p:tag name="KSO_WM_UNIT_INDEX" val="1_1_3"/>
  <p:tag name="KSO_WM_UNIT_FILL_FORE_SCHEMECOLOR_INDEX" val="6"/>
  <p:tag name="KSO_WM_UNIT_FILL_TYPE" val="1"/>
  <p:tag name="KSO_WM_UNIT_TEXT_FILL_FORE_SCHEMECOLOR_INDEX" val="2"/>
  <p:tag name="KSO_WM_UNIT_TEXT_FILL_TYPE" val="1"/>
  <p:tag name="KSO_WM_DIAGRAM_VIRTUALLY_FRAME" val="{&quot;height&quot;:402.05511811023626,&quot;left&quot;:26.001023622047246,&quot;top&quot;:107.75456692913386,&quot;width&quot;:885.5223622047245}"/>
</p:tagLst>
</file>

<file path=ppt/tags/tag1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q1-1"/>
  <p:tag name="KSO_WM_UNIT_ID" val="diagram20187873_6*q_h_i*1_3_2"/>
  <p:tag name="KSO_WM_TEMPLATE_CATEGORY" val="diagram"/>
  <p:tag name="KSO_WM_TEMPLATE_INDEX" val="20187873"/>
  <p:tag name="KSO_WM_UNIT_LAYERLEVEL" val="1_1_1"/>
  <p:tag name="KSO_WM_TAG_VERSION" val="1.0"/>
  <p:tag name="KSO_WM_BEAUTIFY_FLAG" val="#wm#"/>
  <p:tag name="KSO_WM_UNIT_DIAGRAM_ISNUMVISUAL" val="0"/>
  <p:tag name="KSO_WM_UNIT_DIAGRAM_ISREFERUNIT" val="0"/>
  <p:tag name="KSO_WM_UNIT_TYPE" val="q_h_i"/>
  <p:tag name="KSO_WM_UNIT_INDEX" val="1_3_2"/>
  <p:tag name="KSO_WM_UNIT_FILL_FORE_SCHEMECOLOR_INDEX" val="8"/>
  <p:tag name="KSO_WM_UNIT_FILL_TYPE" val="1"/>
  <p:tag name="KSO_WM_UNIT_TEXT_FILL_FORE_SCHEMECOLOR_INDEX" val="2"/>
  <p:tag name="KSO_WM_UNIT_TEXT_FILL_TYPE" val="1"/>
  <p:tag name="KSO_WM_DIAGRAM_VIRTUALLY_FRAME" val="{&quot;height&quot;:402.05511811023626,&quot;left&quot;:26.001023622047246,&quot;top&quot;:107.75456692913386,&quot;width&quot;:885.5223622047245}"/>
</p:tagLst>
</file>

<file path=ppt/tags/tag1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q1-1"/>
  <p:tag name="KSO_WM_UNIT_ID" val="diagram20187873_6*q_h_i*1_6_2"/>
  <p:tag name="KSO_WM_TEMPLATE_CATEGORY" val="diagram"/>
  <p:tag name="KSO_WM_TEMPLATE_INDEX" val="20187873"/>
  <p:tag name="KSO_WM_UNIT_LAYERLEVEL" val="1_1_1"/>
  <p:tag name="KSO_WM_TAG_VERSION" val="1.0"/>
  <p:tag name="KSO_WM_BEAUTIFY_FLAG" val="#wm#"/>
  <p:tag name="KSO_WM_UNIT_DIAGRAM_ISNUMVISUAL" val="0"/>
  <p:tag name="KSO_WM_UNIT_DIAGRAM_ISREFERUNIT" val="0"/>
  <p:tag name="KSO_WM_UNIT_TYPE" val="q_h_i"/>
  <p:tag name="KSO_WM_UNIT_INDEX" val="1_6_2"/>
  <p:tag name="KSO_WM_UNIT_FILL_FORE_SCHEMECOLOR_INDEX" val="5"/>
  <p:tag name="KSO_WM_UNIT_FILL_TYPE" val="1"/>
  <p:tag name="KSO_WM_UNIT_TEXT_FILL_FORE_SCHEMECOLOR_INDEX" val="2"/>
  <p:tag name="KSO_WM_UNIT_TEXT_FILL_TYPE" val="1"/>
  <p:tag name="KSO_WM_DIAGRAM_VIRTUALLY_FRAME" val="{&quot;height&quot;:402.05511811023626,&quot;left&quot;:26.001023622047246,&quot;top&quot;:107.75456692913386,&quot;width&quot;:885.5223622047245}"/>
</p:tagLst>
</file>

<file path=ppt/tags/tag1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q1-1"/>
  <p:tag name="KSO_WM_UNIT_ID" val="diagram20187873_6*q_h_i*1_4_3"/>
  <p:tag name="KSO_WM_TEMPLATE_CATEGORY" val="diagram"/>
  <p:tag name="KSO_WM_TEMPLATE_INDEX" val="20187873"/>
  <p:tag name="KSO_WM_UNIT_LAYERLEVEL" val="1_1_1"/>
  <p:tag name="KSO_WM_TAG_VERSION" val="1.0"/>
  <p:tag name="KSO_WM_BEAUTIFY_FLAG" val="#wm#"/>
  <p:tag name="KSO_WM_UNIT_DIAGRAM_ISNUMVISUAL" val="0"/>
  <p:tag name="KSO_WM_UNIT_DIAGRAM_ISREFERUNIT" val="0"/>
  <p:tag name="KSO_WM_UNIT_TYPE" val="q_h_i"/>
  <p:tag name="KSO_WM_UNIT_INDEX" val="1_4_3"/>
  <p:tag name="KSO_WM_UNIT_FILL_FORE_SCHEMECOLOR_INDEX" val="9"/>
  <p:tag name="KSO_WM_UNIT_FILL_TYPE" val="1"/>
  <p:tag name="KSO_WM_UNIT_TEXT_FILL_FORE_SCHEMECOLOR_INDEX" val="2"/>
  <p:tag name="KSO_WM_UNIT_TEXT_FILL_TYPE" val="1"/>
  <p:tag name="KSO_WM_DIAGRAM_VIRTUALLY_FRAME" val="{&quot;height&quot;:402.05511811023626,&quot;left&quot;:26.001023622047246,&quot;top&quot;:107.75456692913386,&quot;width&quot;:885.5223622047245}"/>
</p:tagLst>
</file>

<file path=ppt/tags/tag1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DIAGRAM_GROUP_CODE" val="q1-1"/>
  <p:tag name="KSO_WM_UNIT_ID" val="diagram20187873_6*q_h_i*1_5_3"/>
  <p:tag name="KSO_WM_TEMPLATE_CATEGORY" val="diagram"/>
  <p:tag name="KSO_WM_TEMPLATE_INDEX" val="20187873"/>
  <p:tag name="KSO_WM_UNIT_LAYERLEVEL" val="1_1_1"/>
  <p:tag name="KSO_WM_TAG_VERSION" val="1.0"/>
  <p:tag name="KSO_WM_BEAUTIFY_FLAG" val="#wm#"/>
  <p:tag name="KSO_WM_UNIT_DIAGRAM_ISNUMVISUAL" val="0"/>
  <p:tag name="KSO_WM_UNIT_DIAGRAM_ISREFERUNIT" val="0"/>
  <p:tag name="KSO_WM_UNIT_TYPE" val="q_h_i"/>
  <p:tag name="KSO_WM_UNIT_INDEX" val="1_5_3"/>
  <p:tag name="KSO_WM_UNIT_FILL_FORE_SCHEMECOLOR_INDEX" val="10"/>
  <p:tag name="KSO_WM_UNIT_FILL_TYPE" val="1"/>
  <p:tag name="KSO_WM_UNIT_TEXT_FILL_FORE_SCHEMECOLOR_INDEX" val="2"/>
  <p:tag name="KSO_WM_UNIT_TEXT_FILL_TYPE" val="1"/>
  <p:tag name="KSO_WM_DIAGRAM_VIRTUALLY_FRAME" val="{&quot;height&quot;:402.05511811023626,&quot;left&quot;:26.001023622047246,&quot;top&quot;:107.75456692913386,&quot;width&quot;:885.5223622047245}"/>
</p:tagLst>
</file>

<file path=ppt/tags/tag2.xml><?xml version="1.0" encoding="utf-8"?>
<p:tagLst xmlns:a="http://schemas.openxmlformats.org/drawingml/2006/main" xmlns:r="http://schemas.openxmlformats.org/officeDocument/2006/relationships" xmlns:p="http://schemas.openxmlformats.org/presentationml/2006/main">
  <p:tag name="KSO_WM_DIAGRAM_VIRTUALLY_FRAME" val="{&quot;height&quot;:230.75,&quot;left&quot;:380.83181102362204,&quot;top&quot;:150.95,&quot;width&quot;:523.550000000000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8_3*l_h_i*1_1_1"/>
  <p:tag name="KSO_WM_TEMPLATE_CATEGORY" val="diagram"/>
  <p:tag name="KSO_WM_TEMPLATE_INDEX" val="71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00.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7873"/>
  <p:tag name="KSO_WM_UNIT_TYPE" val="q_h_i"/>
  <p:tag name="KSO_WM_UNIT_INDEX" val="1_6_1"/>
  <p:tag name="KSO_WM_UNIT_ID" val="diagram20187873_6*q_h_i*1_6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 name="KSO_WM_DIAGRAM_VIRTUALLY_FRAME" val="{&quot;height&quot;:402.05511811023626,&quot;left&quot;:26.001023622047246,&quot;top&quot;:107.75456692913386,&quot;width&quot;:885.5223622047245}"/>
</p:tagLst>
</file>

<file path=ppt/tags/tag20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7873"/>
  <p:tag name="KSO_WM_UNIT_TYPE" val="q_h_a"/>
  <p:tag name="KSO_WM_UNIT_INDEX" val="1_6_1"/>
  <p:tag name="KSO_WM_UNIT_ID" val="diagram20187873_6*q_h_a*1_6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q1-1"/>
  <p:tag name="KSO_WM_UNIT_NOCLEAR" val="0"/>
  <p:tag name="KSO_WM_UNIT_DIAGRAM_ISNUMVISUAL" val="0"/>
  <p:tag name="KSO_WM_UNIT_DIAGRAM_ISREFERUNIT" val="0"/>
  <p:tag name="KSO_WM_UNIT_TEXT_FILL_FORE_SCHEMECOLOR_INDEX" val="13"/>
  <p:tag name="KSO_WM_UNIT_TEXT_FILL_TYPE" val="1"/>
  <p:tag name="KSO_WM_DIAGRAM_VIRTUALLY_FRAME" val="{&quot;height&quot;:402.05511811023626,&quot;left&quot;:26.001023622047246,&quot;top&quot;:107.75456692913386,&quot;width&quot;:885.5223622047245}"/>
</p:tagLst>
</file>

<file path=ppt/tags/tag20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7873"/>
  <p:tag name="KSO_WM_UNIT_TYPE" val="q_h_f"/>
  <p:tag name="KSO_WM_UNIT_INDEX" val="1_6_1"/>
  <p:tag name="KSO_WM_UNIT_ID" val="diagram20187873_6*q_h_f*1_6_1"/>
  <p:tag name="KSO_WM_UNIT_LAYERLEVEL" val="1_1_1"/>
  <p:tag name="KSO_WM_UNIT_VALUE" val="28"/>
  <p:tag name="KSO_WM_UNIT_HIGHLIGHT" val="0"/>
  <p:tag name="KSO_WM_UNIT_COMPATIBLE" val="0"/>
  <p:tag name="KSO_WM_BEAUTIFY_FLAG" val="#wm#"/>
  <p:tag name="KSO_WM_UNIT_PRESET_TEXT" val="单击此处添加文本具体内容，简明扼要的阐述您的观点。"/>
  <p:tag name="KSO_WM_DIAGRAM_GROUP_CODE" val="q1-1"/>
  <p:tag name="KSO_WM_UNIT_NOCLEAR" val="0"/>
  <p:tag name="KSO_WM_UNIT_DIAGRAM_ISNUMVISUAL" val="0"/>
  <p:tag name="KSO_WM_UNIT_DIAGRAM_ISREFERUNIT" val="0"/>
  <p:tag name="KSO_WM_UNIT_TEXT_FILL_FORE_SCHEMECOLOR_INDEX" val="13"/>
  <p:tag name="KSO_WM_UNIT_TEXT_FILL_TYPE" val="1"/>
  <p:tag name="KSO_WM_DIAGRAM_VIRTUALLY_FRAME" val="{&quot;height&quot;:402.05511811023626,&quot;left&quot;:26.001023622047246,&quot;top&quot;:107.75456692913386,&quot;width&quot;:885.5223622047245}"/>
</p:tagLst>
</file>

<file path=ppt/tags/tag2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5"/>
  <p:tag name="KSO_WM_UNIT_ID" val="diagram20187891_3*r_i*1_5"/>
  <p:tag name="KSO_WM_TEMPLATE_CATEGORY" val="diagram"/>
  <p:tag name="KSO_WM_TEMPLATE_INDEX" val="20187891"/>
  <p:tag name="KSO_WM_UNIT_LAYERLEVEL" val="1_1"/>
  <p:tag name="KSO_WM_TAG_VERSION" val="1.0"/>
  <p:tag name="KSO_WM_BEAUTIFY_FLAG" val="#wm#"/>
  <p:tag name="KSO_WM_UNIT_DIAGRAM_CONTRAST_TITLE_CNT" val="2"/>
  <p:tag name="KSO_WM_UNIT_DIAGRAM_DIMENSION_TITLE_CNT" val="3"/>
  <p:tag name="KSO_WM_DIAGRAM_VIRTUALLY_FRAME" val="{&quot;height&quot;:388.97897637795273,&quot;left&quot;:26.10984251968504,&quot;top&quot;:127.58133858267715,&quot;width&quot;:920.7383464566929}"/>
</p:tagLst>
</file>

<file path=ppt/tags/tag2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6"/>
  <p:tag name="KSO_WM_UNIT_ID" val="diagram20187891_3*r_i*1_6"/>
  <p:tag name="KSO_WM_TEMPLATE_CATEGORY" val="diagram"/>
  <p:tag name="KSO_WM_TEMPLATE_INDEX" val="20187891"/>
  <p:tag name="KSO_WM_UNIT_LAYERLEVEL" val="1_1"/>
  <p:tag name="KSO_WM_TAG_VERSION" val="1.0"/>
  <p:tag name="KSO_WM_BEAUTIFY_FLAG" val="#wm#"/>
  <p:tag name="KSO_WM_UNIT_DIAGRAM_CONTRAST_TITLE_CNT" val="2"/>
  <p:tag name="KSO_WM_UNIT_DIAGRAM_DIMENSION_TITLE_CNT" val="3"/>
  <p:tag name="KSO_WM_DIAGRAM_VIRTUALLY_FRAME" val="{&quot;height&quot;:388.97897637795273,&quot;left&quot;:26.10984251968504,&quot;top&quot;:127.58133858267715,&quot;width&quot;:920.7383464566929}"/>
</p:tagLst>
</file>

<file path=ppt/tags/tag2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3"/>
  <p:tag name="KSO_WM_UNIT_ID" val="diagram20187891_3*r_i*1_3"/>
  <p:tag name="KSO_WM_TEMPLATE_CATEGORY" val="diagram"/>
  <p:tag name="KSO_WM_TEMPLATE_INDEX" val="20187891"/>
  <p:tag name="KSO_WM_UNIT_LAYERLEVEL" val="1_1"/>
  <p:tag name="KSO_WM_TAG_VERSION" val="1.0"/>
  <p:tag name="KSO_WM_BEAUTIFY_FLAG" val="#wm#"/>
  <p:tag name="KSO_WM_UNIT_DIAGRAM_CONTRAST_TITLE_CNT" val="2"/>
  <p:tag name="KSO_WM_UNIT_DIAGRAM_DIMENSION_TITLE_CNT" val="3"/>
  <p:tag name="KSO_WM_UNIT_FILL_FORE_SCHEMECOLOR_INDEX" val="10"/>
  <p:tag name="KSO_WM_UNIT_FILL_TYPE" val="1"/>
  <p:tag name="KSO_WM_UNIT_TEXT_FILL_FORE_SCHEMECOLOR_INDEX" val="13"/>
  <p:tag name="KSO_WM_UNIT_TEXT_FILL_TYPE" val="1"/>
  <p:tag name="KSO_WM_DIAGRAM_VIRTUALLY_FRAME" val="{&quot;height&quot;:388.97897637795273,&quot;left&quot;:26.10984251968504,&quot;top&quot;:127.58133858267715,&quot;width&quot;:920.7383464566929}"/>
</p:tagLst>
</file>

<file path=ppt/tags/tag206.xml><?xml version="1.0" encoding="utf-8"?>
<p:tagLst xmlns:a="http://schemas.openxmlformats.org/drawingml/2006/main" xmlns:r="http://schemas.openxmlformats.org/officeDocument/2006/relationships" xmlns:p="http://schemas.openxmlformats.org/presentationml/2006/main">
  <p:tag name="KSO_WM_UNIT_NOCLEAR" val="0"/>
  <p:tag name="KSO_WM_UNIT_SHOW_EDIT_AREA_INDICATION" val="0"/>
  <p:tag name="KSO_WM_UNIT_VALUE" val="28"/>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3"/>
  <p:tag name="KSO_WM_UNIT_ID" val="diagram20187891_3*r_v*1_3"/>
  <p:tag name="KSO_WM_TEMPLATE_CATEGORY" val="diagram"/>
  <p:tag name="KSO_WM_TEMPLATE_INDEX" val="20187891"/>
  <p:tag name="KSO_WM_UNIT_LAYERLEVEL" val="1_1"/>
  <p:tag name="KSO_WM_TAG_VERSION" val="1.0"/>
  <p:tag name="KSO_WM_BEAUTIFY_FLAG" val="#wm#"/>
  <p:tag name="KSO_WM_UNIT_DIAGRAM_CONTRAST_TITLE_CNT" val="2"/>
  <p:tag name="KSO_WM_UNIT_DIAGRAM_DIMENSION_TITLE_CNT" val="3"/>
  <p:tag name="KSO_WM_UNIT_PRESET_TEXT" val="单击此处添加文本具体内容，简明扼要的阐述您的观点。"/>
  <p:tag name="KSO_WM_UNIT_TEXT_FILL_FORE_SCHEMECOLOR_INDEX" val="13"/>
  <p:tag name="KSO_WM_UNIT_TEXT_FILL_TYPE" val="1"/>
  <p:tag name="KSO_WM_DIAGRAM_VIRTUALLY_FRAME" val="{&quot;height&quot;:388.97897637795273,&quot;left&quot;:26.10984251968504,&quot;top&quot;:127.58133858267715,&quot;width&quot;:920.7383464566929}"/>
</p:tagLst>
</file>

<file path=ppt/tags/tag2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4"/>
  <p:tag name="KSO_WM_UNIT_ID" val="diagram20187891_3*r_i*1_4"/>
  <p:tag name="KSO_WM_TEMPLATE_CATEGORY" val="diagram"/>
  <p:tag name="KSO_WM_TEMPLATE_INDEX" val="20187891"/>
  <p:tag name="KSO_WM_UNIT_LAYERLEVEL" val="1_1"/>
  <p:tag name="KSO_WM_TAG_VERSION" val="1.0"/>
  <p:tag name="KSO_WM_BEAUTIFY_FLAG" val="#wm#"/>
  <p:tag name="KSO_WM_UNIT_DIAGRAM_CONTRAST_TITLE_CNT" val="2"/>
  <p:tag name="KSO_WM_UNIT_DIAGRAM_DIMENSION_TITLE_CNT" val="3"/>
  <p:tag name="KSO_WM_UNIT_FILL_FORE_SCHEMECOLOR_INDEX" val="5"/>
  <p:tag name="KSO_WM_UNIT_FILL_TYPE" val="1"/>
  <p:tag name="KSO_WM_UNIT_TEXT_FILL_FORE_SCHEMECOLOR_INDEX" val="13"/>
  <p:tag name="KSO_WM_UNIT_TEXT_FILL_TYPE" val="1"/>
  <p:tag name="KSO_WM_DIAGRAM_VIRTUALLY_FRAME" val="{&quot;height&quot;:388.97897637795273,&quot;left&quot;:26.10984251968504,&quot;top&quot;:127.58133858267715,&quot;width&quot;:920.7383464566929}"/>
</p:tagLst>
</file>

<file path=ppt/tags/tag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1"/>
  <p:tag name="KSO_WM_UNIT_ID" val="diagram20187891_3*r_i*1_1"/>
  <p:tag name="KSO_WM_TEMPLATE_CATEGORY" val="diagram"/>
  <p:tag name="KSO_WM_TEMPLATE_INDEX" val="20187891"/>
  <p:tag name="KSO_WM_UNIT_LAYERLEVEL" val="1_1"/>
  <p:tag name="KSO_WM_TAG_VERSION" val="1.0"/>
  <p:tag name="KSO_WM_BEAUTIFY_FLAG" val="#wm#"/>
  <p:tag name="KSO_WM_UNIT_DIAGRAM_CONTRAST_TITLE_CNT" val="2"/>
  <p:tag name="KSO_WM_UNIT_DIAGRAM_DIMENSION_TITLE_CNT" val="3"/>
  <p:tag name="KSO_WM_UNIT_FILL_FORE_SCHEMECOLOR_INDEX" val="14"/>
  <p:tag name="KSO_WM_UNIT_FILL_TYPE" val="1"/>
  <p:tag name="KSO_WM_UNIT_TEXT_FILL_FORE_SCHEMECOLOR_INDEX" val="13"/>
  <p:tag name="KSO_WM_UNIT_TEXT_FILL_TYPE" val="1"/>
  <p:tag name="KSO_WM_DIAGRAM_VIRTUALLY_FRAME" val="{&quot;height&quot;:388.97897637795273,&quot;left&quot;:26.10984251968504,&quot;top&quot;:127.58133858267715,&quot;width&quot;:920.7383464566929}"/>
</p:tagLst>
</file>

<file path=ppt/tags/tag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i"/>
  <p:tag name="KSO_WM_UNIT_INDEX" val="1_2"/>
  <p:tag name="KSO_WM_UNIT_ID" val="diagram20187891_3*r_i*1_2"/>
  <p:tag name="KSO_WM_TEMPLATE_CATEGORY" val="diagram"/>
  <p:tag name="KSO_WM_TEMPLATE_INDEX" val="20187891"/>
  <p:tag name="KSO_WM_UNIT_LAYERLEVEL" val="1_1"/>
  <p:tag name="KSO_WM_TAG_VERSION" val="1.0"/>
  <p:tag name="KSO_WM_BEAUTIFY_FLAG" val="#wm#"/>
  <p:tag name="KSO_WM_UNIT_DIAGRAM_CONTRAST_TITLE_CNT" val="2"/>
  <p:tag name="KSO_WM_UNIT_DIAGRAM_DIMENSION_TITLE_CNT" val="3"/>
  <p:tag name="KSO_WM_UNIT_FILL_FORE_SCHEMECOLOR_INDEX" val="14"/>
  <p:tag name="KSO_WM_UNIT_FILL_TYPE" val="1"/>
  <p:tag name="KSO_WM_UNIT_TEXT_FILL_FORE_SCHEMECOLOR_INDEX" val="13"/>
  <p:tag name="KSO_WM_UNIT_TEXT_FILL_TYPE" val="1"/>
  <p:tag name="KSO_WM_DIAGRAM_VIRTUALLY_FRAME" val="{&quot;height&quot;:388.97897637795273,&quot;left&quot;:26.10984251968504,&quot;top&quot;:127.58133858267715,&quot;width&quot;:920.7383464566929}"/>
</p:tagLst>
</file>

<file path=ppt/tags/tag2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4"/>
  <p:tag name="KSO_WM_TAG_VERSION" val="1.0"/>
  <p:tag name="KSO_WM_BEAUTIFY_FLAG" val="#wm#"/>
  <p:tag name="KSO_WM_UNIT_TYPE" val="p_h_i"/>
  <p:tag name="KSO_WM_UNIT_INDEX" val="1_1_1"/>
  <p:tag name="KSO_WM_UNIT_ID" val="diagram20165064_1*p_h_i*1_1_1"/>
  <p:tag name="KSO_WM_UNIT_LAYERLEVEL" val="1_1_1"/>
  <p:tag name="KSO_WM_DIAGRAM_GROUP_CODE" val="p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DIAGRAM_VIRTUALLY_FRAME" val="{&quot;height&quot;:453.4663779527559,&quot;left&quot;:41.15,&quot;top&quot;:34.13362204724409,&quot;width&quot;:792.45}"/>
</p:tagLst>
</file>

<file path=ppt/tags/tag210.xml><?xml version="1.0" encoding="utf-8"?>
<p:tagLst xmlns:a="http://schemas.openxmlformats.org/drawingml/2006/main" xmlns:r="http://schemas.openxmlformats.org/officeDocument/2006/relationships" xmlns:p="http://schemas.openxmlformats.org/presentationml/2006/main">
  <p:tag name="KSO_WM_UNIT_NOCLEAR" val="0"/>
  <p:tag name="KSO_WM_UNIT_SHOW_EDIT_AREA_INDICATION" val="0"/>
  <p:tag name="KSO_WM_UNIT_VALUE" val="28"/>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5"/>
  <p:tag name="KSO_WM_UNIT_ID" val="diagram20187891_3*r_v*1_5"/>
  <p:tag name="KSO_WM_TEMPLATE_CATEGORY" val="diagram"/>
  <p:tag name="KSO_WM_TEMPLATE_INDEX" val="20187891"/>
  <p:tag name="KSO_WM_UNIT_LAYERLEVEL" val="1_1"/>
  <p:tag name="KSO_WM_TAG_VERSION" val="1.0"/>
  <p:tag name="KSO_WM_BEAUTIFY_FLAG" val="#wm#"/>
  <p:tag name="KSO_WM_UNIT_DIAGRAM_CONTRAST_TITLE_CNT" val="2"/>
  <p:tag name="KSO_WM_UNIT_DIAGRAM_DIMENSION_TITLE_CNT" val="3"/>
  <p:tag name="KSO_WM_UNIT_PRESET_TEXT" val="单击此处添加文本具体内容，简明扼要的阐述您的观点。"/>
  <p:tag name="KSO_WM_UNIT_TEXT_FILL_FORE_SCHEMECOLOR_INDEX" val="13"/>
  <p:tag name="KSO_WM_UNIT_TEXT_FILL_TYPE" val="1"/>
  <p:tag name="KSO_WM_DIAGRAM_VIRTUALLY_FRAME" val="{&quot;height&quot;:388.97897637795273,&quot;left&quot;:26.10984251968504,&quot;top&quot;:127.58133858267715,&quot;width&quot;:920.7383464566929}"/>
</p:tagLst>
</file>

<file path=ppt/tags/tag211.xml><?xml version="1.0" encoding="utf-8"?>
<p:tagLst xmlns:a="http://schemas.openxmlformats.org/drawingml/2006/main" xmlns:r="http://schemas.openxmlformats.org/officeDocument/2006/relationships" xmlns:p="http://schemas.openxmlformats.org/presentationml/2006/main">
  <p:tag name="KSO_WM_UNIT_NOCLEAR" val="0"/>
  <p:tag name="KSO_WM_UNIT_SHOW_EDIT_AREA_INDICATION" val="0"/>
  <p:tag name="KSO_WM_UNIT_VALUE" val="28"/>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1"/>
  <p:tag name="KSO_WM_UNIT_ID" val="diagram20187891_3*r_v*1_1"/>
  <p:tag name="KSO_WM_TEMPLATE_CATEGORY" val="diagram"/>
  <p:tag name="KSO_WM_TEMPLATE_INDEX" val="20187891"/>
  <p:tag name="KSO_WM_UNIT_LAYERLEVEL" val="1_1"/>
  <p:tag name="KSO_WM_TAG_VERSION" val="1.0"/>
  <p:tag name="KSO_WM_BEAUTIFY_FLAG" val="#wm#"/>
  <p:tag name="KSO_WM_UNIT_DIAGRAM_CONTRAST_TITLE_CNT" val="2"/>
  <p:tag name="KSO_WM_UNIT_DIAGRAM_DIMENSION_TITLE_CNT" val="3"/>
  <p:tag name="KSO_WM_UNIT_PRESET_TEXT" val="单击此处添加文本具体内容，简明扼要的阐述您的观点。"/>
  <p:tag name="KSO_WM_UNIT_TEXT_FILL_FORE_SCHEMECOLOR_INDEX" val="13"/>
  <p:tag name="KSO_WM_UNIT_TEXT_FILL_TYPE" val="1"/>
  <p:tag name="KSO_WM_DIAGRAM_VIRTUALLY_FRAME" val="{&quot;height&quot;:388.97897637795273,&quot;left&quot;:26.10984251968504,&quot;top&quot;:127.58133858267715,&quot;width&quot;:920.7383464566929}"/>
</p:tagLst>
</file>

<file path=ppt/tags/tag212.xml><?xml version="1.0" encoding="utf-8"?>
<p:tagLst xmlns:a="http://schemas.openxmlformats.org/drawingml/2006/main" xmlns:r="http://schemas.openxmlformats.org/officeDocument/2006/relationships" xmlns:p="http://schemas.openxmlformats.org/presentationml/2006/main">
  <p:tag name="KSO_WM_UNIT_NOCLEAR" val="0"/>
  <p:tag name="KSO_WM_UNIT_SHOW_EDIT_AREA_INDICATION" val="0"/>
  <p:tag name="KSO_WM_UNIT_VALUE" val="28"/>
  <p:tag name="KSO_WM_UNIT_HIGHLIGHT" val="0"/>
  <p:tag name="KSO_WM_UNIT_COMPATIBLE" val="0"/>
  <p:tag name="KSO_WM_UNIT_DIAGRAM_ISNUMVISUAL" val="0"/>
  <p:tag name="KSO_WM_UNIT_DIAGRAM_IS_NEED_ADD_PATH_ANIM" val="0"/>
  <p:tag name="KSO_WM_UNIT_DIAGRAM_ISREFERUNIT" val="0"/>
  <p:tag name="KSO_WM_DIAGRAM_GROUP_CODE" val="r1-1"/>
  <p:tag name="KSO_WM_UNIT_TYPE" val="r_v"/>
  <p:tag name="KSO_WM_UNIT_INDEX" val="1_5"/>
  <p:tag name="KSO_WM_UNIT_ID" val="diagram20187891_3*r_v*1_5"/>
  <p:tag name="KSO_WM_TEMPLATE_CATEGORY" val="diagram"/>
  <p:tag name="KSO_WM_TEMPLATE_INDEX" val="20187891"/>
  <p:tag name="KSO_WM_UNIT_LAYERLEVEL" val="1_1"/>
  <p:tag name="KSO_WM_TAG_VERSION" val="1.0"/>
  <p:tag name="KSO_WM_BEAUTIFY_FLAG" val="#wm#"/>
  <p:tag name="KSO_WM_UNIT_DIAGRAM_CONTRAST_TITLE_CNT" val="2"/>
  <p:tag name="KSO_WM_UNIT_DIAGRAM_DIMENSION_TITLE_CNT" val="3"/>
  <p:tag name="KSO_WM_UNIT_PRESET_TEXT" val="单击此处添加文本具体内容，简明扼要的阐述您的观点。"/>
  <p:tag name="KSO_WM_UNIT_TEXT_FILL_FORE_SCHEMECOLOR_INDEX" val="13"/>
  <p:tag name="KSO_WM_UNIT_TEXT_FILL_TYPE" val="1"/>
  <p:tag name="KSO_WM_DIAGRAM_VIRTUALLY_FRAME" val="{&quot;height&quot;:388.97897637795273,&quot;left&quot;:26.10984251968504,&quot;top&quot;:127.58133858267715,&quot;width&quot;:920.7383464566929}"/>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4"/>
  <p:tag name="KSO_WM_TAG_VERSION" val="1.0"/>
  <p:tag name="KSO_WM_BEAUTIFY_FLAG" val="#wm#"/>
  <p:tag name="KSO_WM_UNIT_TYPE" val="p_i"/>
  <p:tag name="KSO_WM_UNIT_INDEX" val="1_7"/>
  <p:tag name="KSO_WM_UNIT_ID" val="diagram20165064_1*p_i*1_7"/>
  <p:tag name="KSO_WM_UNIT_LAYERLEVEL" val="1_1"/>
  <p:tag name="KSO_WM_DIAGRAM_GROUP_CODE" val="p1-1"/>
  <p:tag name="KSO_WM_UNIT_HIGHLIGHT" val="0"/>
  <p:tag name="KSO_WM_UNIT_COMPATIBLE" val="0"/>
  <p:tag name="KSO_WM_UNIT_DIAGRAM_ISNUMVISUAL" val="0"/>
  <p:tag name="KSO_WM_UNIT_DIAGRAM_ISREFERUNIT" val="0"/>
  <p:tag name="KSO_WM_UNIT_LINE_FORE_SCHEMECOLOR_INDEX" val="5"/>
  <p:tag name="KSO_WM_UNIT_LINE_FILL_TYPE" val="2"/>
  <p:tag name="KSO_WM_UNIT_TEXT_FILL_FORE_SCHEMECOLOR_INDEX" val="13"/>
  <p:tag name="KSO_WM_UNIT_TEXT_FILL_TYPE" val="1"/>
  <p:tag name="KSO_WM_DIAGRAM_VIRTUALLY_FRAME" val="{&quot;height&quot;:453.4663779527559,&quot;left&quot;:41.15,&quot;top&quot;:34.13362204724409,&quot;width&quot;:792.45}"/>
</p:tagLst>
</file>

<file path=ppt/tags/tag2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4"/>
  <p:tag name="KSO_WM_TAG_VERSION" val="1.0"/>
  <p:tag name="KSO_WM_BEAUTIFY_FLAG" val="#wm#"/>
  <p:tag name="KSO_WM_UNIT_TYPE" val="p_i"/>
  <p:tag name="KSO_WM_UNIT_INDEX" val="1_6"/>
  <p:tag name="KSO_WM_UNIT_ID" val="diagram20165064_1*p_i*1_6"/>
  <p:tag name="KSO_WM_UNIT_LAYERLEVEL" val="1_1"/>
  <p:tag name="KSO_WM_DIAGRAM_GROUP_CODE" val="p1-1"/>
  <p:tag name="KSO_WM_UNIT_HIGHLIGHT" val="0"/>
  <p:tag name="KSO_WM_UNIT_COMPATIBLE" val="0"/>
  <p:tag name="KSO_WM_UNIT_DIAGRAM_ISNUMVISUAL" val="0"/>
  <p:tag name="KSO_WM_UNIT_DIAGRAM_ISREFERUNIT" val="0"/>
  <p:tag name="KSO_WM_UNIT_LINE_FORE_SCHEMECOLOR_INDEX" val="5"/>
  <p:tag name="KSO_WM_UNIT_LINE_FILL_TYPE" val="2"/>
  <p:tag name="KSO_WM_UNIT_TEXT_FILL_FORE_SCHEMECOLOR_INDEX" val="13"/>
  <p:tag name="KSO_WM_UNIT_TEXT_FILL_TYPE" val="1"/>
  <p:tag name="KSO_WM_DIAGRAM_VIRTUALLY_FRAME" val="{&quot;height&quot;:453.4663779527559,&quot;left&quot;:41.15,&quot;top&quot;:34.13362204724409,&quot;width&quot;:792.45}"/>
</p:tagLst>
</file>

<file path=ppt/tags/tag2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4"/>
  <p:tag name="KSO_WM_TAG_VERSION" val="1.0"/>
  <p:tag name="KSO_WM_BEAUTIFY_FLAG" val="#wm#"/>
  <p:tag name="KSO_WM_UNIT_TYPE" val="p_i"/>
  <p:tag name="KSO_WM_UNIT_INDEX" val="1_5"/>
  <p:tag name="KSO_WM_UNIT_ID" val="diagram20165064_1*p_i*1_5"/>
  <p:tag name="KSO_WM_UNIT_LAYERLEVEL" val="1_1"/>
  <p:tag name="KSO_WM_DIAGRAM_GROUP_CODE" val="p1-1"/>
  <p:tag name="KSO_WM_UNIT_HIGHLIGHT" val="0"/>
  <p:tag name="KSO_WM_UNIT_COMPATIBLE" val="0"/>
  <p:tag name="KSO_WM_UNIT_DIAGRAM_ISNUMVISUAL" val="0"/>
  <p:tag name="KSO_WM_UNIT_DIAGRAM_ISREFERUNIT" val="0"/>
  <p:tag name="KSO_WM_UNIT_LINE_FORE_SCHEMECOLOR_INDEX" val="5"/>
  <p:tag name="KSO_WM_UNIT_LINE_FILL_TYPE" val="2"/>
  <p:tag name="KSO_WM_UNIT_TEXT_FILL_FORE_SCHEMECOLOR_INDEX" val="13"/>
  <p:tag name="KSO_WM_UNIT_TEXT_FILL_TYPE" val="1"/>
  <p:tag name="KSO_WM_DIAGRAM_VIRTUALLY_FRAME" val="{&quot;height&quot;:453.4663779527559,&quot;left&quot;:41.15,&quot;top&quot;:34.13362204724409,&quot;width&quot;:792.45}"/>
</p:tagLst>
</file>

<file path=ppt/tags/tag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4"/>
  <p:tag name="KSO_WM_TAG_VERSION" val="1.0"/>
  <p:tag name="KSO_WM_BEAUTIFY_FLAG" val="#wm#"/>
  <p:tag name="KSO_WM_UNIT_TYPE" val="p_i"/>
  <p:tag name="KSO_WM_UNIT_INDEX" val="1_4"/>
  <p:tag name="KSO_WM_UNIT_ID" val="diagram20165064_1*p_i*1_4"/>
  <p:tag name="KSO_WM_UNIT_LAYERLEVEL" val="1_1"/>
  <p:tag name="KSO_WM_DIAGRAM_GROUP_CODE" val="p1-1"/>
  <p:tag name="KSO_WM_UNIT_HIGHLIGHT" val="0"/>
  <p:tag name="KSO_WM_UNIT_COMPATIBLE" val="0"/>
  <p:tag name="KSO_WM_UNIT_DIAGRAM_ISNUMVISUAL" val="0"/>
  <p:tag name="KSO_WM_UNIT_DIAGRAM_ISREFERUNIT" val="0"/>
  <p:tag name="KSO_WM_UNIT_LINE_FORE_SCHEMECOLOR_INDEX" val="5"/>
  <p:tag name="KSO_WM_UNIT_LINE_FILL_TYPE" val="2"/>
  <p:tag name="KSO_WM_UNIT_TEXT_FILL_FORE_SCHEMECOLOR_INDEX" val="13"/>
  <p:tag name="KSO_WM_UNIT_TEXT_FILL_TYPE" val="1"/>
  <p:tag name="KSO_WM_DIAGRAM_VIRTUALLY_FRAME" val="{&quot;height&quot;:453.4663779527559,&quot;left&quot;:41.15,&quot;top&quot;:34.13362204724409,&quot;width&quot;:792.45}"/>
</p:tagLst>
</file>

<file path=ppt/tags/tag2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4"/>
  <p:tag name="KSO_WM_TAG_VERSION" val="1.0"/>
  <p:tag name="KSO_WM_BEAUTIFY_FLAG" val="#wm#"/>
  <p:tag name="KSO_WM_UNIT_TYPE" val="p_i"/>
  <p:tag name="KSO_WM_UNIT_INDEX" val="1_3"/>
  <p:tag name="KSO_WM_UNIT_ID" val="diagram20165064_1*p_i*1_3"/>
  <p:tag name="KSO_WM_UNIT_LAYERLEVEL" val="1_1"/>
  <p:tag name="KSO_WM_DIAGRAM_GROUP_CODE" val="p1-1"/>
  <p:tag name="KSO_WM_UNIT_HIGHLIGHT" val="0"/>
  <p:tag name="KSO_WM_UNIT_COMPATIBLE" val="0"/>
  <p:tag name="KSO_WM_UNIT_DIAGRAM_ISNUMVISUAL" val="0"/>
  <p:tag name="KSO_WM_UNIT_DIAGRAM_ISREFERUNIT" val="0"/>
  <p:tag name="KSO_WM_UNIT_LINE_FORE_SCHEMECOLOR_INDEX" val="5"/>
  <p:tag name="KSO_WM_UNIT_LINE_FILL_TYPE" val="2"/>
  <p:tag name="KSO_WM_DIAGRAM_VIRTUALLY_FRAME" val="{&quot;height&quot;:453.4663779527559,&quot;left&quot;:41.15,&quot;top&quot;:34.13362204724409,&quot;width&quot;:792.45}"/>
</p:tagLst>
</file>

<file path=ppt/tags/tag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4"/>
  <p:tag name="KSO_WM_TAG_VERSION" val="1.0"/>
  <p:tag name="KSO_WM_BEAUTIFY_FLAG" val="#wm#"/>
  <p:tag name="KSO_WM_UNIT_TYPE" val="p_i"/>
  <p:tag name="KSO_WM_UNIT_INDEX" val="1_2"/>
  <p:tag name="KSO_WM_UNIT_ID" val="diagram20165064_1*p_i*1_2"/>
  <p:tag name="KSO_WM_UNIT_LAYERLEVEL" val="1_1"/>
  <p:tag name="KSO_WM_DIAGRAM_GROUP_CODE" val="p1-1"/>
  <p:tag name="KSO_WM_UNIT_HIGHLIGHT" val="0"/>
  <p:tag name="KSO_WM_UNIT_COMPATIBLE" val="0"/>
  <p:tag name="KSO_WM_UNIT_DIAGRAM_ISNUMVISUAL" val="0"/>
  <p:tag name="KSO_WM_UNIT_DIAGRAM_ISREFERUNIT" val="0"/>
  <p:tag name="KSO_WM_UNIT_LINE_FORE_SCHEMECOLOR_INDEX" val="5"/>
  <p:tag name="KSO_WM_UNIT_LINE_FILL_TYPE" val="2"/>
  <p:tag name="KSO_WM_DIAGRAM_VIRTUALLY_FRAME" val="{&quot;height&quot;:453.4663779527559,&quot;left&quot;:41.15,&quot;top&quot;:34.13362204724409,&quot;width&quot;:792.45}"/>
</p:tagLst>
</file>

<file path=ppt/tags/tag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4"/>
  <p:tag name="KSO_WM_TAG_VERSION" val="1.0"/>
  <p:tag name="KSO_WM_BEAUTIFY_FLAG" val="#wm#"/>
  <p:tag name="KSO_WM_UNIT_TYPE" val="p_i"/>
  <p:tag name="KSO_WM_UNIT_INDEX" val="1_1"/>
  <p:tag name="KSO_WM_UNIT_ID" val="diagram20165064_1*p_i*1_1"/>
  <p:tag name="KSO_WM_UNIT_LAYERLEVEL" val="1_1"/>
  <p:tag name="KSO_WM_DIAGRAM_GROUP_CODE" val="p1-1"/>
  <p:tag name="KSO_WM_UNIT_HIGHLIGHT" val="0"/>
  <p:tag name="KSO_WM_UNIT_COMPATIBLE" val="0"/>
  <p:tag name="KSO_WM_UNIT_DIAGRAM_ISNUMVISUAL" val="0"/>
  <p:tag name="KSO_WM_UNIT_DIAGRAM_ISREFERUNIT" val="0"/>
  <p:tag name="KSO_WM_UNIT_LINE_FORE_SCHEMECOLOR_INDEX" val="5"/>
  <p:tag name="KSO_WM_UNIT_LINE_FILL_TYPE" val="2"/>
  <p:tag name="KSO_WM_DIAGRAM_VIRTUALLY_FRAME" val="{&quot;height&quot;:453.4663779527559,&quot;left&quot;:41.15,&quot;top&quot;:34.13362204724409,&quot;width&quot;:792.45}"/>
</p:tagLst>
</file>

<file path=ppt/tags/tag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4"/>
  <p:tag name="KSO_WM_TAG_VERSION" val="1.0"/>
  <p:tag name="KSO_WM_BEAUTIFY_FLAG" val="#wm#"/>
  <p:tag name="KSO_WM_UNIT_TYPE" val="p_h_h_a"/>
  <p:tag name="KSO_WM_UNIT_INDEX" val="1_1_1_1"/>
  <p:tag name="KSO_WM_UNIT_ID" val="diagram20165064_1*p_h_h_a*1_1_1_1"/>
  <p:tag name="KSO_WM_UNIT_LAYERLEVEL" val="1_1_1_1"/>
  <p:tag name="KSO_WM_UNIT_HIGHLIGHT" val="0"/>
  <p:tag name="KSO_WM_UNIT_COMPATIBLE" val="0"/>
  <p:tag name="KSO_WM_DIAGRAM_GROUP_CODE" val="p1-1"/>
  <p:tag name="KSO_WM_UNIT_ISCONTENTSTITLE" val="0"/>
  <p:tag name="KSO_WM_UNIT_NOCLEAR" val="0"/>
  <p:tag name="KSO_WM_UNIT_DIAGRAM_ISNUMVISUAL" val="0"/>
  <p:tag name="KSO_WM_UNIT_DIAGRAM_ISREFERUNIT" val="0"/>
  <p:tag name="KSO_WM_UNIT_PRESET_TEXT" val="添加标题"/>
  <p:tag name="KSO_WM_UNIT_VALUE" val="5"/>
  <p:tag name="KSO_WM_UNIT_FILL_FORE_SCHEMECOLOR_INDEX" val="5"/>
  <p:tag name="KSO_WM_UNIT_FILL_TYPE" val="1"/>
  <p:tag name="KSO_WM_UNIT_TEXT_FILL_FORE_SCHEMECOLOR_INDEX" val="14"/>
  <p:tag name="KSO_WM_UNIT_TEXT_FILL_TYPE" val="1"/>
  <p:tag name="KSO_WM_DIAGRAM_VIRTUALLY_FRAME" val="{&quot;height&quot;:453.4663779527559,&quot;left&quot;:41.15,&quot;top&quot;:34.13362204724409,&quot;width&quot;:792.45}"/>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230.75,&quot;left&quot;:380.83181102362204,&quot;top&quot;:150.95,&quot;width&quot;:523.5500000000001}"/>
</p:tagLst>
</file>

<file path=ppt/tags/tag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4"/>
  <p:tag name="KSO_WM_TAG_VERSION" val="1.0"/>
  <p:tag name="KSO_WM_BEAUTIFY_FLAG" val="#wm#"/>
  <p:tag name="KSO_WM_UNIT_TYPE" val="p_h_h_a"/>
  <p:tag name="KSO_WM_UNIT_INDEX" val="1_1_3_1"/>
  <p:tag name="KSO_WM_UNIT_ID" val="diagram20165064_1*p_h_h_a*1_1_3_1"/>
  <p:tag name="KSO_WM_UNIT_LAYERLEVEL" val="1_1_1_1"/>
  <p:tag name="KSO_WM_UNIT_HIGHLIGHT" val="0"/>
  <p:tag name="KSO_WM_UNIT_COMPATIBLE" val="0"/>
  <p:tag name="KSO_WM_DIAGRAM_GROUP_CODE" val="p1-1"/>
  <p:tag name="KSO_WM_UNIT_ISCONTENTSTITLE" val="0"/>
  <p:tag name="KSO_WM_UNIT_NOCLEAR" val="0"/>
  <p:tag name="KSO_WM_UNIT_DIAGRAM_ISNUMVISUAL" val="0"/>
  <p:tag name="KSO_WM_UNIT_DIAGRAM_ISREFERUNIT" val="0"/>
  <p:tag name="KSO_WM_UNIT_PRESET_TEXT" val="添加标题"/>
  <p:tag name="KSO_WM_UNIT_VALUE" val="5"/>
  <p:tag name="KSO_WM_UNIT_FILL_FORE_SCHEMECOLOR_INDEX" val="5"/>
  <p:tag name="KSO_WM_UNIT_FILL_TYPE" val="1"/>
  <p:tag name="KSO_WM_UNIT_TEXT_FILL_FORE_SCHEMECOLOR_INDEX" val="14"/>
  <p:tag name="KSO_WM_UNIT_TEXT_FILL_TYPE" val="1"/>
  <p:tag name="KSO_WM_DIAGRAM_VIRTUALLY_FRAME" val="{&quot;height&quot;:453.4663779527559,&quot;left&quot;:41.15,&quot;top&quot;:34.13362204724409,&quot;width&quot;:792.45}"/>
</p:tagLst>
</file>

<file path=ppt/tags/tag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4"/>
  <p:tag name="KSO_WM_TAG_VERSION" val="1.0"/>
  <p:tag name="KSO_WM_BEAUTIFY_FLAG" val="#wm#"/>
  <p:tag name="KSO_WM_UNIT_TYPE" val="p_h_h_a"/>
  <p:tag name="KSO_WM_UNIT_INDEX" val="1_1_2_1"/>
  <p:tag name="KSO_WM_UNIT_ID" val="diagram20165064_1*p_h_h_a*1_1_2_1"/>
  <p:tag name="KSO_WM_UNIT_LAYERLEVEL" val="1_1_1_1"/>
  <p:tag name="KSO_WM_UNIT_HIGHLIGHT" val="0"/>
  <p:tag name="KSO_WM_UNIT_COMPATIBLE" val="0"/>
  <p:tag name="KSO_WM_DIAGRAM_GROUP_CODE" val="p1-1"/>
  <p:tag name="KSO_WM_UNIT_ISCONTENTSTITLE" val="0"/>
  <p:tag name="KSO_WM_UNIT_NOCLEAR" val="0"/>
  <p:tag name="KSO_WM_UNIT_DIAGRAM_ISNUMVISUAL" val="0"/>
  <p:tag name="KSO_WM_UNIT_DIAGRAM_ISREFERUNIT" val="0"/>
  <p:tag name="KSO_WM_UNIT_PRESET_TEXT" val="添加标题"/>
  <p:tag name="KSO_WM_UNIT_VALUE" val="5"/>
  <p:tag name="KSO_WM_UNIT_FILL_FORE_SCHEMECOLOR_INDEX" val="5"/>
  <p:tag name="KSO_WM_UNIT_FILL_TYPE" val="1"/>
  <p:tag name="KSO_WM_UNIT_TEXT_FILL_FORE_SCHEMECOLOR_INDEX" val="14"/>
  <p:tag name="KSO_WM_UNIT_TEXT_FILL_TYPE" val="1"/>
  <p:tag name="KSO_WM_DIAGRAM_VIRTUALLY_FRAME" val="{&quot;height&quot;:453.4663779527559,&quot;left&quot;:41.15,&quot;top&quot;:34.13362204724409,&quot;width&quot;:792.45}"/>
</p:tagLst>
</file>

<file path=ppt/tags/tag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4"/>
  <p:tag name="KSO_WM_TAG_VERSION" val="1.0"/>
  <p:tag name="KSO_WM_BEAUTIFY_FLAG" val="#wm#"/>
  <p:tag name="KSO_WM_UNIT_TYPE" val="p_h_a"/>
  <p:tag name="KSO_WM_UNIT_INDEX" val="1_1_1"/>
  <p:tag name="KSO_WM_UNIT_ID" val="diagram20165064_1*p_h_a*1_1_1"/>
  <p:tag name="KSO_WM_UNIT_LAYERLEVEL" val="1_1_1"/>
  <p:tag name="KSO_WM_UNIT_VALUE" val="5"/>
  <p:tag name="KSO_WM_UNIT_HIGHLIGHT" val="0"/>
  <p:tag name="KSO_WM_UNIT_COMPATIBLE" val="0"/>
  <p:tag name="KSO_WM_DIAGRAM_GROUP_CODE" val="p1-1"/>
  <p:tag name="KSO_WM_UNIT_NOCLEAR" val="0"/>
  <p:tag name="KSO_WM_UNIT_DIAGRAM_ISNUMVISUAL" val="0"/>
  <p:tag name="KSO_WM_UNIT_DIAGRAM_ISREFERUNIT" val="0"/>
  <p:tag name="KSO_WM_UNIT_ISCONTENTSTITLE" val="0"/>
  <p:tag name="KSO_WM_UNIT_PRESET_TEXT" val="添加标题"/>
  <p:tag name="KSO_WM_UNIT_TEXT_FILL_FORE_SCHEMECOLOR_INDEX" val="14"/>
  <p:tag name="KSO_WM_UNIT_TEXT_FILL_TYPE" val="1"/>
  <p:tag name="KSO_WM_DIAGRAM_VIRTUALLY_FRAME" val="{&quot;height&quot;:453.4663779527559,&quot;left&quot;:41.15,&quot;top&quot;:34.13362204724409,&quot;width&quot;:792.45}"/>
</p:tagLst>
</file>

<file path=ppt/tags/tag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4"/>
  <p:tag name="KSO_WM_TAG_VERSION" val="1.0"/>
  <p:tag name="KSO_WM_BEAUTIFY_FLAG" val="#wm#"/>
  <p:tag name="KSO_WM_UNIT_TYPE" val="p_h_h_f"/>
  <p:tag name="KSO_WM_UNIT_INDEX" val="1_1_1_4"/>
  <p:tag name="KSO_WM_UNIT_ID" val="diagram20165064_1*p_h_h_f*1_1_1_4"/>
  <p:tag name="KSO_WM_UNIT_LAYERLEVEL" val="1_1_1_1"/>
  <p:tag name="KSO_WM_UNIT_VALUE" val="10"/>
  <p:tag name="KSO_WM_UNIT_HIGHLIGHT" val="0"/>
  <p:tag name="KSO_WM_UNIT_COMPATIBLE" val="0"/>
  <p:tag name="KSO_WM_DIAGRAM_GROUP_CODE" val="p1-1"/>
  <p:tag name="KSO_WM_UNIT_NOCLEAR" val="0"/>
  <p:tag name="KSO_WM_UNIT_DIAGRAM_ISNUMVISUAL" val="0"/>
  <p:tag name="KSO_WM_UNIT_DIAGRAM_ISREFERUNIT" val="0"/>
  <p:tag name="KSO_WM_UNIT_PRESET_TEXT" val="添加标题"/>
  <p:tag name="KSO_WM_UNIT_LINE_FORE_SCHEMECOLOR_INDEX" val="5"/>
  <p:tag name="KSO_WM_UNIT_LINE_FILL_TYPE" val="2"/>
  <p:tag name="KSO_WM_UNIT_TEXT_FILL_FORE_SCHEMECOLOR_INDEX" val="13"/>
  <p:tag name="KSO_WM_UNIT_TEXT_FILL_TYPE" val="1"/>
  <p:tag name="KSO_WM_DIAGRAM_VIRTUALLY_FRAME" val="{&quot;height&quot;:453.4663779527559,&quot;left&quot;:41.15,&quot;top&quot;:34.13362204724409,&quot;width&quot;:792.45}"/>
</p:tagLst>
</file>

<file path=ppt/tags/tag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4"/>
  <p:tag name="KSO_WM_TAG_VERSION" val="1.0"/>
  <p:tag name="KSO_WM_BEAUTIFY_FLAG" val="#wm#"/>
  <p:tag name="KSO_WM_UNIT_TYPE" val="p_h_h_f"/>
  <p:tag name="KSO_WM_UNIT_INDEX" val="1_1_1_5"/>
  <p:tag name="KSO_WM_UNIT_ID" val="diagram20165064_1*p_h_h_f*1_1_1_5"/>
  <p:tag name="KSO_WM_UNIT_LAYERLEVEL" val="1_1_1_1"/>
  <p:tag name="KSO_WM_UNIT_VALUE" val="10"/>
  <p:tag name="KSO_WM_UNIT_HIGHLIGHT" val="0"/>
  <p:tag name="KSO_WM_UNIT_COMPATIBLE" val="0"/>
  <p:tag name="KSO_WM_DIAGRAM_GROUP_CODE" val="p1-1"/>
  <p:tag name="KSO_WM_UNIT_NOCLEAR" val="0"/>
  <p:tag name="KSO_WM_UNIT_DIAGRAM_ISNUMVISUAL" val="0"/>
  <p:tag name="KSO_WM_UNIT_DIAGRAM_ISREFERUNIT" val="0"/>
  <p:tag name="KSO_WM_UNIT_PRESET_TEXT" val="添加标题"/>
  <p:tag name="KSO_WM_UNIT_LINE_FORE_SCHEMECOLOR_INDEX" val="5"/>
  <p:tag name="KSO_WM_UNIT_LINE_FILL_TYPE" val="2"/>
  <p:tag name="KSO_WM_UNIT_TEXT_FILL_FORE_SCHEMECOLOR_INDEX" val="13"/>
  <p:tag name="KSO_WM_UNIT_TEXT_FILL_TYPE" val="1"/>
  <p:tag name="KSO_WM_DIAGRAM_VIRTUALLY_FRAME" val="{&quot;height&quot;:453.4663779527559,&quot;left&quot;:41.15,&quot;top&quot;:34.13362204724409,&quot;width&quot;:792.45}"/>
</p:tagLst>
</file>

<file path=ppt/tags/tag3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4"/>
  <p:tag name="KSO_WM_TAG_VERSION" val="1.0"/>
  <p:tag name="KSO_WM_BEAUTIFY_FLAG" val="#wm#"/>
  <p:tag name="KSO_WM_UNIT_TYPE" val="p_h_h_f"/>
  <p:tag name="KSO_WM_UNIT_INDEX" val="1_1_1_1"/>
  <p:tag name="KSO_WM_UNIT_ID" val="diagram20165064_1*p_h_h_f*1_1_1_1"/>
  <p:tag name="KSO_WM_UNIT_LAYERLEVEL" val="1_1_1_1"/>
  <p:tag name="KSO_WM_UNIT_VALUE" val="10"/>
  <p:tag name="KSO_WM_UNIT_HIGHLIGHT" val="0"/>
  <p:tag name="KSO_WM_UNIT_COMPATIBLE" val="0"/>
  <p:tag name="KSO_WM_DIAGRAM_GROUP_CODE" val="p1-1"/>
  <p:tag name="KSO_WM_UNIT_NOCLEAR" val="0"/>
  <p:tag name="KSO_WM_UNIT_DIAGRAM_ISNUMVISUAL" val="0"/>
  <p:tag name="KSO_WM_UNIT_DIAGRAM_ISREFERUNIT" val="0"/>
  <p:tag name="KSO_WM_UNIT_PRESET_TEXT" val="添加标题"/>
  <p:tag name="KSO_WM_UNIT_LINE_FORE_SCHEMECOLOR_INDEX" val="5"/>
  <p:tag name="KSO_WM_UNIT_LINE_FILL_TYPE" val="2"/>
  <p:tag name="KSO_WM_UNIT_TEXT_FILL_FORE_SCHEMECOLOR_INDEX" val="13"/>
  <p:tag name="KSO_WM_UNIT_TEXT_FILL_TYPE" val="1"/>
  <p:tag name="KSO_WM_DIAGRAM_VIRTUALLY_FRAME" val="{&quot;height&quot;:453.4663779527559,&quot;left&quot;:41.15,&quot;top&quot;:34.13362204724409,&quot;width&quot;:792.45}"/>
</p:tagLst>
</file>

<file path=ppt/tags/tag3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4"/>
  <p:tag name="KSO_WM_TAG_VERSION" val="1.0"/>
  <p:tag name="KSO_WM_BEAUTIFY_FLAG" val="#wm#"/>
  <p:tag name="KSO_WM_UNIT_TYPE" val="p_h_h_f"/>
  <p:tag name="KSO_WM_UNIT_INDEX" val="1_1_1_2"/>
  <p:tag name="KSO_WM_UNIT_ID" val="diagram20165064_1*p_h_h_f*1_1_1_2"/>
  <p:tag name="KSO_WM_UNIT_LAYERLEVEL" val="1_1_1_1"/>
  <p:tag name="KSO_WM_UNIT_VALUE" val="10"/>
  <p:tag name="KSO_WM_UNIT_HIGHLIGHT" val="0"/>
  <p:tag name="KSO_WM_UNIT_COMPATIBLE" val="0"/>
  <p:tag name="KSO_WM_DIAGRAM_GROUP_CODE" val="p1-1"/>
  <p:tag name="KSO_WM_UNIT_NOCLEAR" val="0"/>
  <p:tag name="KSO_WM_UNIT_DIAGRAM_ISNUMVISUAL" val="0"/>
  <p:tag name="KSO_WM_UNIT_DIAGRAM_ISREFERUNIT" val="0"/>
  <p:tag name="KSO_WM_UNIT_PRESET_TEXT" val="添加标题"/>
  <p:tag name="KSO_WM_UNIT_LINE_FORE_SCHEMECOLOR_INDEX" val="5"/>
  <p:tag name="KSO_WM_UNIT_LINE_FILL_TYPE" val="2"/>
  <p:tag name="KSO_WM_UNIT_TEXT_FILL_FORE_SCHEMECOLOR_INDEX" val="13"/>
  <p:tag name="KSO_WM_UNIT_TEXT_FILL_TYPE" val="1"/>
  <p:tag name="KSO_WM_DIAGRAM_VIRTUALLY_FRAME" val="{&quot;height&quot;:453.4663779527559,&quot;left&quot;:41.15,&quot;top&quot;:34.13362204724409,&quot;width&quot;:792.45}"/>
</p:tagLst>
</file>

<file path=ppt/tags/tag3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4"/>
  <p:tag name="KSO_WM_TAG_VERSION" val="1.0"/>
  <p:tag name="KSO_WM_BEAUTIFY_FLAG" val="#wm#"/>
  <p:tag name="KSO_WM_UNIT_TYPE" val="p_h_h_f"/>
  <p:tag name="KSO_WM_UNIT_INDEX" val="1_1_1_3"/>
  <p:tag name="KSO_WM_UNIT_ID" val="diagram20165064_1*p_h_h_f*1_1_1_3"/>
  <p:tag name="KSO_WM_UNIT_LAYERLEVEL" val="1_1_1_1"/>
  <p:tag name="KSO_WM_UNIT_VALUE" val="10"/>
  <p:tag name="KSO_WM_UNIT_HIGHLIGHT" val="0"/>
  <p:tag name="KSO_WM_UNIT_COMPATIBLE" val="0"/>
  <p:tag name="KSO_WM_DIAGRAM_GROUP_CODE" val="p1-1"/>
  <p:tag name="KSO_WM_UNIT_NOCLEAR" val="0"/>
  <p:tag name="KSO_WM_UNIT_DIAGRAM_ISNUMVISUAL" val="0"/>
  <p:tag name="KSO_WM_UNIT_DIAGRAM_ISREFERUNIT" val="0"/>
  <p:tag name="KSO_WM_UNIT_PRESET_TEXT" val="添加标题"/>
  <p:tag name="KSO_WM_UNIT_LINE_FORE_SCHEMECOLOR_INDEX" val="5"/>
  <p:tag name="KSO_WM_UNIT_LINE_FILL_TYPE" val="2"/>
  <p:tag name="KSO_WM_UNIT_TEXT_FILL_FORE_SCHEMECOLOR_INDEX" val="13"/>
  <p:tag name="KSO_WM_UNIT_TEXT_FILL_TYPE" val="1"/>
  <p:tag name="KSO_WM_DIAGRAM_VIRTUALLY_FRAME" val="{&quot;height&quot;:453.4663779527559,&quot;left&quot;:41.15,&quot;top&quot;:34.13362204724409,&quot;width&quot;:792.45}"/>
</p:tagLst>
</file>

<file path=ppt/tags/tag3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4"/>
  <p:tag name="KSO_WM_TAG_VERSION" val="1.0"/>
  <p:tag name="KSO_WM_BEAUTIFY_FLAG" val="#wm#"/>
  <p:tag name="KSO_WM_UNIT_TYPE" val="p_h_h_f"/>
  <p:tag name="KSO_WM_UNIT_INDEX" val="1_1_2_5"/>
  <p:tag name="KSO_WM_UNIT_ID" val="diagram20165064_1*p_h_h_f*1_1_2_5"/>
  <p:tag name="KSO_WM_UNIT_LAYERLEVEL" val="1_1_1_1"/>
  <p:tag name="KSO_WM_UNIT_VALUE" val="10"/>
  <p:tag name="KSO_WM_UNIT_HIGHLIGHT" val="0"/>
  <p:tag name="KSO_WM_UNIT_COMPATIBLE" val="0"/>
  <p:tag name="KSO_WM_DIAGRAM_GROUP_CODE" val="p1-1"/>
  <p:tag name="KSO_WM_UNIT_NOCLEAR" val="0"/>
  <p:tag name="KSO_WM_UNIT_DIAGRAM_ISNUMVISUAL" val="0"/>
  <p:tag name="KSO_WM_UNIT_DIAGRAM_ISREFERUNIT" val="0"/>
  <p:tag name="KSO_WM_UNIT_PRESET_TEXT" val="添加标题"/>
  <p:tag name="KSO_WM_UNIT_LINE_FORE_SCHEMECOLOR_INDEX" val="5"/>
  <p:tag name="KSO_WM_UNIT_LINE_FILL_TYPE" val="2"/>
  <p:tag name="KSO_WM_UNIT_TEXT_FILL_FORE_SCHEMECOLOR_INDEX" val="13"/>
  <p:tag name="KSO_WM_UNIT_TEXT_FILL_TYPE" val="1"/>
  <p:tag name="KSO_WM_DIAGRAM_VIRTUALLY_FRAME" val="{&quot;height&quot;:453.4663779527559,&quot;left&quot;:41.15,&quot;top&quot;:34.13362204724409,&quot;width&quot;:792.45}"/>
</p:tagLst>
</file>

<file path=ppt/tags/tag3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4"/>
  <p:tag name="KSO_WM_TAG_VERSION" val="1.0"/>
  <p:tag name="KSO_WM_BEAUTIFY_FLAG" val="#wm#"/>
  <p:tag name="KSO_WM_UNIT_TYPE" val="p_h_h_f"/>
  <p:tag name="KSO_WM_UNIT_INDEX" val="1_1_2_1"/>
  <p:tag name="KSO_WM_UNIT_ID" val="diagram20165064_1*p_h_h_f*1_1_2_1"/>
  <p:tag name="KSO_WM_UNIT_LAYERLEVEL" val="1_1_1_1"/>
  <p:tag name="KSO_WM_UNIT_VALUE" val="10"/>
  <p:tag name="KSO_WM_UNIT_HIGHLIGHT" val="0"/>
  <p:tag name="KSO_WM_UNIT_COMPATIBLE" val="0"/>
  <p:tag name="KSO_WM_DIAGRAM_GROUP_CODE" val="p1-1"/>
  <p:tag name="KSO_WM_UNIT_NOCLEAR" val="0"/>
  <p:tag name="KSO_WM_UNIT_DIAGRAM_ISNUMVISUAL" val="0"/>
  <p:tag name="KSO_WM_UNIT_DIAGRAM_ISREFERUNIT" val="0"/>
  <p:tag name="KSO_WM_UNIT_PRESET_TEXT" val="添加标题"/>
  <p:tag name="KSO_WM_UNIT_LINE_FORE_SCHEMECOLOR_INDEX" val="5"/>
  <p:tag name="KSO_WM_UNIT_LINE_FILL_TYPE" val="2"/>
  <p:tag name="KSO_WM_UNIT_TEXT_FILL_FORE_SCHEMECOLOR_INDEX" val="13"/>
  <p:tag name="KSO_WM_UNIT_TEXT_FILL_TYPE" val="1"/>
  <p:tag name="KSO_WM_DIAGRAM_VIRTUALLY_FRAME" val="{&quot;height&quot;:453.4663779527559,&quot;left&quot;:41.15,&quot;top&quot;:34.13362204724409,&quot;width&quot;:792.45}"/>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230.75,&quot;left&quot;:380.83181102362204,&quot;top&quot;:150.95,&quot;width&quot;:523.5500000000001}"/>
</p:tagLst>
</file>

<file path=ppt/tags/tag4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4"/>
  <p:tag name="KSO_WM_TAG_VERSION" val="1.0"/>
  <p:tag name="KSO_WM_BEAUTIFY_FLAG" val="#wm#"/>
  <p:tag name="KSO_WM_UNIT_TYPE" val="p_h_h_f"/>
  <p:tag name="KSO_WM_UNIT_INDEX" val="1_1_2_2"/>
  <p:tag name="KSO_WM_UNIT_ID" val="diagram20165064_1*p_h_h_f*1_1_2_2"/>
  <p:tag name="KSO_WM_UNIT_LAYERLEVEL" val="1_1_1_1"/>
  <p:tag name="KSO_WM_UNIT_VALUE" val="10"/>
  <p:tag name="KSO_WM_UNIT_HIGHLIGHT" val="0"/>
  <p:tag name="KSO_WM_UNIT_COMPATIBLE" val="0"/>
  <p:tag name="KSO_WM_DIAGRAM_GROUP_CODE" val="p1-1"/>
  <p:tag name="KSO_WM_UNIT_NOCLEAR" val="0"/>
  <p:tag name="KSO_WM_UNIT_DIAGRAM_ISNUMVISUAL" val="0"/>
  <p:tag name="KSO_WM_UNIT_DIAGRAM_ISREFERUNIT" val="0"/>
  <p:tag name="KSO_WM_UNIT_PRESET_TEXT" val="添加标题"/>
  <p:tag name="KSO_WM_UNIT_LINE_FORE_SCHEMECOLOR_INDEX" val="5"/>
  <p:tag name="KSO_WM_UNIT_LINE_FILL_TYPE" val="2"/>
  <p:tag name="KSO_WM_UNIT_TEXT_FILL_FORE_SCHEMECOLOR_INDEX" val="13"/>
  <p:tag name="KSO_WM_UNIT_TEXT_FILL_TYPE" val="1"/>
  <p:tag name="KSO_WM_DIAGRAM_VIRTUALLY_FRAME" val="{&quot;height&quot;:453.4663779527559,&quot;left&quot;:41.15,&quot;top&quot;:34.13362204724409,&quot;width&quot;:792.45}"/>
</p:tagLst>
</file>

<file path=ppt/tags/tag4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4"/>
  <p:tag name="KSO_WM_TAG_VERSION" val="1.0"/>
  <p:tag name="KSO_WM_BEAUTIFY_FLAG" val="#wm#"/>
  <p:tag name="KSO_WM_UNIT_TYPE" val="p_h_h_f"/>
  <p:tag name="KSO_WM_UNIT_INDEX" val="1_1_2_3"/>
  <p:tag name="KSO_WM_UNIT_ID" val="diagram20165064_1*p_h_h_f*1_1_2_3"/>
  <p:tag name="KSO_WM_UNIT_LAYERLEVEL" val="1_1_1_1"/>
  <p:tag name="KSO_WM_UNIT_VALUE" val="10"/>
  <p:tag name="KSO_WM_UNIT_HIGHLIGHT" val="0"/>
  <p:tag name="KSO_WM_UNIT_COMPATIBLE" val="0"/>
  <p:tag name="KSO_WM_DIAGRAM_GROUP_CODE" val="p1-1"/>
  <p:tag name="KSO_WM_UNIT_NOCLEAR" val="0"/>
  <p:tag name="KSO_WM_UNIT_DIAGRAM_ISNUMVISUAL" val="0"/>
  <p:tag name="KSO_WM_UNIT_DIAGRAM_ISREFERUNIT" val="0"/>
  <p:tag name="KSO_WM_UNIT_PRESET_TEXT" val="添加标题"/>
  <p:tag name="KSO_WM_UNIT_LINE_FORE_SCHEMECOLOR_INDEX" val="5"/>
  <p:tag name="KSO_WM_UNIT_LINE_FILL_TYPE" val="2"/>
  <p:tag name="KSO_WM_UNIT_TEXT_FILL_FORE_SCHEMECOLOR_INDEX" val="13"/>
  <p:tag name="KSO_WM_UNIT_TEXT_FILL_TYPE" val="1"/>
  <p:tag name="KSO_WM_DIAGRAM_VIRTUALLY_FRAME" val="{&quot;height&quot;:453.4663779527559,&quot;left&quot;:41.15,&quot;top&quot;:34.13362204724409,&quot;width&quot;:792.45}"/>
</p:tagLst>
</file>

<file path=ppt/tags/tag4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4"/>
  <p:tag name="KSO_WM_TAG_VERSION" val="1.0"/>
  <p:tag name="KSO_WM_BEAUTIFY_FLAG" val="#wm#"/>
  <p:tag name="KSO_WM_UNIT_TYPE" val="p_h_h_f"/>
  <p:tag name="KSO_WM_UNIT_INDEX" val="1_1_3_1"/>
  <p:tag name="KSO_WM_UNIT_ID" val="diagram20165064_1*p_h_h_f*1_1_3_1"/>
  <p:tag name="KSO_WM_UNIT_LAYERLEVEL" val="1_1_1_1"/>
  <p:tag name="KSO_WM_UNIT_VALUE" val="10"/>
  <p:tag name="KSO_WM_UNIT_HIGHLIGHT" val="0"/>
  <p:tag name="KSO_WM_UNIT_COMPATIBLE" val="0"/>
  <p:tag name="KSO_WM_DIAGRAM_GROUP_CODE" val="p1-1"/>
  <p:tag name="KSO_WM_UNIT_NOCLEAR" val="0"/>
  <p:tag name="KSO_WM_UNIT_DIAGRAM_ISNUMVISUAL" val="0"/>
  <p:tag name="KSO_WM_UNIT_DIAGRAM_ISREFERUNIT" val="0"/>
  <p:tag name="KSO_WM_UNIT_PRESET_TEXT" val="添加标题"/>
  <p:tag name="KSO_WM_UNIT_LINE_FORE_SCHEMECOLOR_INDEX" val="5"/>
  <p:tag name="KSO_WM_UNIT_LINE_FILL_TYPE" val="2"/>
  <p:tag name="KSO_WM_UNIT_TEXT_FILL_FORE_SCHEMECOLOR_INDEX" val="13"/>
  <p:tag name="KSO_WM_UNIT_TEXT_FILL_TYPE" val="1"/>
  <p:tag name="KSO_WM_DIAGRAM_VIRTUALLY_FRAME" val="{&quot;height&quot;:453.4663779527559,&quot;left&quot;:41.15,&quot;top&quot;:34.13362204724409,&quot;width&quot;:792.45}"/>
</p:tagLst>
</file>

<file path=ppt/tags/tag4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4"/>
  <p:tag name="KSO_WM_TAG_VERSION" val="1.0"/>
  <p:tag name="KSO_WM_BEAUTIFY_FLAG" val="#wm#"/>
  <p:tag name="KSO_WM_UNIT_TYPE" val="p_h_h_f"/>
  <p:tag name="KSO_WM_UNIT_INDEX" val="1_1_3_2"/>
  <p:tag name="KSO_WM_UNIT_ID" val="diagram20165064_1*p_h_h_f*1_1_3_2"/>
  <p:tag name="KSO_WM_UNIT_LAYERLEVEL" val="1_1_1_1"/>
  <p:tag name="KSO_WM_UNIT_VALUE" val="10"/>
  <p:tag name="KSO_WM_UNIT_HIGHLIGHT" val="0"/>
  <p:tag name="KSO_WM_UNIT_COMPATIBLE" val="0"/>
  <p:tag name="KSO_WM_DIAGRAM_GROUP_CODE" val="p1-1"/>
  <p:tag name="KSO_WM_UNIT_NOCLEAR" val="0"/>
  <p:tag name="KSO_WM_UNIT_DIAGRAM_ISNUMVISUAL" val="0"/>
  <p:tag name="KSO_WM_UNIT_DIAGRAM_ISREFERUNIT" val="0"/>
  <p:tag name="KSO_WM_UNIT_PRESET_TEXT" val="添加标题"/>
  <p:tag name="KSO_WM_UNIT_LINE_FORE_SCHEMECOLOR_INDEX" val="5"/>
  <p:tag name="KSO_WM_UNIT_LINE_FILL_TYPE" val="2"/>
  <p:tag name="KSO_WM_UNIT_TEXT_FILL_FORE_SCHEMECOLOR_INDEX" val="13"/>
  <p:tag name="KSO_WM_UNIT_TEXT_FILL_TYPE" val="1"/>
  <p:tag name="KSO_WM_DIAGRAM_VIRTUALLY_FRAME" val="{&quot;height&quot;:453.4663779527559,&quot;left&quot;:41.15,&quot;top&quot;:34.13362204724409,&quot;width&quot;:792.45}"/>
</p:tagLst>
</file>

<file path=ppt/tags/tag4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4"/>
  <p:tag name="KSO_WM_TAG_VERSION" val="1.0"/>
  <p:tag name="KSO_WM_BEAUTIFY_FLAG" val="#wm#"/>
  <p:tag name="KSO_WM_UNIT_TYPE" val="p_h_h_f"/>
  <p:tag name="KSO_WM_UNIT_INDEX" val="1_1_3_3"/>
  <p:tag name="KSO_WM_UNIT_ID" val="diagram20165064_1*p_h_h_f*1_1_3_3"/>
  <p:tag name="KSO_WM_UNIT_LAYERLEVEL" val="1_1_1_1"/>
  <p:tag name="KSO_WM_UNIT_VALUE" val="10"/>
  <p:tag name="KSO_WM_UNIT_HIGHLIGHT" val="0"/>
  <p:tag name="KSO_WM_UNIT_COMPATIBLE" val="0"/>
  <p:tag name="KSO_WM_DIAGRAM_GROUP_CODE" val="p1-1"/>
  <p:tag name="KSO_WM_UNIT_NOCLEAR" val="0"/>
  <p:tag name="KSO_WM_UNIT_DIAGRAM_ISNUMVISUAL" val="0"/>
  <p:tag name="KSO_WM_UNIT_DIAGRAM_ISREFERUNIT" val="0"/>
  <p:tag name="KSO_WM_UNIT_PRESET_TEXT" val="添加标题"/>
  <p:tag name="KSO_WM_UNIT_LINE_FORE_SCHEMECOLOR_INDEX" val="5"/>
  <p:tag name="KSO_WM_UNIT_LINE_FILL_TYPE" val="2"/>
  <p:tag name="KSO_WM_UNIT_TEXT_FILL_FORE_SCHEMECOLOR_INDEX" val="13"/>
  <p:tag name="KSO_WM_UNIT_TEXT_FILL_TYPE" val="1"/>
  <p:tag name="KSO_WM_DIAGRAM_VIRTUALLY_FRAME" val="{&quot;height&quot;:453.4663779527559,&quot;left&quot;:41.15,&quot;top&quot;:34.13362204724409,&quot;width&quot;:792.45}"/>
</p:tagLst>
</file>

<file path=ppt/tags/tag4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65064"/>
  <p:tag name="KSO_WM_TAG_VERSION" val="1.0"/>
  <p:tag name="KSO_WM_BEAUTIFY_FLAG" val="#wm#"/>
  <p:tag name="KSO_WM_UNIT_TYPE" val="p_h_h_f"/>
  <p:tag name="KSO_WM_UNIT_INDEX" val="1_1_3_4"/>
  <p:tag name="KSO_WM_UNIT_ID" val="diagram20165064_1*p_h_h_f*1_1_3_4"/>
  <p:tag name="KSO_WM_UNIT_LAYERLEVEL" val="1_1_1_1"/>
  <p:tag name="KSO_WM_UNIT_VALUE" val="10"/>
  <p:tag name="KSO_WM_UNIT_HIGHLIGHT" val="0"/>
  <p:tag name="KSO_WM_UNIT_COMPATIBLE" val="0"/>
  <p:tag name="KSO_WM_DIAGRAM_GROUP_CODE" val="p1-1"/>
  <p:tag name="KSO_WM_UNIT_NOCLEAR" val="0"/>
  <p:tag name="KSO_WM_UNIT_DIAGRAM_ISNUMVISUAL" val="0"/>
  <p:tag name="KSO_WM_UNIT_DIAGRAM_ISREFERUNIT" val="0"/>
  <p:tag name="KSO_WM_UNIT_PRESET_TEXT" val="添加标题"/>
  <p:tag name="KSO_WM_UNIT_LINE_FORE_SCHEMECOLOR_INDEX" val="5"/>
  <p:tag name="KSO_WM_UNIT_LINE_FILL_TYPE" val="2"/>
  <p:tag name="KSO_WM_UNIT_TEXT_FILL_FORE_SCHEMECOLOR_INDEX" val="13"/>
  <p:tag name="KSO_WM_UNIT_TEXT_FILL_TYPE" val="1"/>
  <p:tag name="KSO_WM_DIAGRAM_VIRTUALLY_FRAME" val="{&quot;height&quot;:453.4663779527559,&quot;left&quot;:41.15,&quot;top&quot;:34.13362204724409,&quot;width&quot;:792.45}"/>
</p:tagLst>
</file>

<file path=ppt/tags/tag46.xml><?xml version="1.0" encoding="utf-8"?>
<p:tagLst xmlns:a="http://schemas.openxmlformats.org/drawingml/2006/main" xmlns:r="http://schemas.openxmlformats.org/officeDocument/2006/relationships" xmlns:p="http://schemas.openxmlformats.org/presentationml/2006/main">
  <p:tag name="KSO_WM_UNIT_VALUE" val="99*99"/>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TYPE" val="l_h_x"/>
  <p:tag name="KSO_WM_UNIT_INDEX" val="1_1_1"/>
  <p:tag name="KSO_WM_UNIT_ID" val="diagram160002_4*l_h_x*1_1_1"/>
  <p:tag name="KSO_WM_TEMPLATE_CATEGORY" val="diagram"/>
  <p:tag name="KSO_WM_TEMPLATE_INDEX" val="160002"/>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47.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25"/>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TYPE" val="l_h_a"/>
  <p:tag name="KSO_WM_UNIT_INDEX" val="1_1_1"/>
  <p:tag name="KSO_WM_UNIT_ID" val="diagram160002_4*l_h_a*1_1_1"/>
  <p:tag name="KSO_WM_TEMPLATE_CATEGORY" val="diagram"/>
  <p:tag name="KSO_WM_TEMPLATE_INDEX" val="160002"/>
  <p:tag name="KSO_WM_UNIT_LAYERLEVEL" val="1_1_1"/>
  <p:tag name="KSO_WM_TAG_VERSION" val="1.0"/>
  <p:tag name="KSO_WM_BEAUTIFY_FLAG" val="#wm#"/>
  <p:tag name="KSO_WM_UNIT_PRESET_TEXT" val="单击此处添加标题"/>
  <p:tag name="KSO_WM_UNIT_TEXT_FILL_FORE_SCHEMECOLOR_INDEX" val="5"/>
  <p:tag name="KSO_WM_UNIT_TEXT_FILL_TYPE" val="1"/>
</p:tagLst>
</file>

<file path=ppt/tags/tag48.xml><?xml version="1.0" encoding="utf-8"?>
<p:tagLst xmlns:a="http://schemas.openxmlformats.org/drawingml/2006/main" xmlns:r="http://schemas.openxmlformats.org/officeDocument/2006/relationships" xmlns:p="http://schemas.openxmlformats.org/presentationml/2006/main">
  <p:tag name="KSO_WM_UNIT_VALUE" val="99*99"/>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TYPE" val="l_h_x"/>
  <p:tag name="KSO_WM_UNIT_INDEX" val="1_4_1"/>
  <p:tag name="KSO_WM_UNIT_ID" val="diagram160002_4*l_h_x*1_4_1"/>
  <p:tag name="KSO_WM_TEMPLATE_CATEGORY" val="diagram"/>
  <p:tag name="KSO_WM_TEMPLATE_INDEX" val="160002"/>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49.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25"/>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TYPE" val="l_h_a"/>
  <p:tag name="KSO_WM_UNIT_INDEX" val="1_4_1"/>
  <p:tag name="KSO_WM_UNIT_ID" val="diagram160002_4*l_h_a*1_4_1"/>
  <p:tag name="KSO_WM_TEMPLATE_CATEGORY" val="diagram"/>
  <p:tag name="KSO_WM_TEMPLATE_INDEX" val="160002"/>
  <p:tag name="KSO_WM_UNIT_LAYERLEVEL" val="1_1_1"/>
  <p:tag name="KSO_WM_TAG_VERSION" val="1.0"/>
  <p:tag name="KSO_WM_BEAUTIFY_FLAG" val="#wm#"/>
  <p:tag name="KSO_WM_UNIT_PRESET_TEXT" val="单击此处添加标题"/>
  <p:tag name="KSO_WM_UNIT_TEXT_FILL_FORE_SCHEMECOLOR_INDEX" val="5"/>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DIAGRAM_VIRTUALLY_FRAME" val="{&quot;height&quot;:230.75,&quot;left&quot;:380.83181102362204,&quot;top&quot;:150.95,&quot;width&quot;:523.5500000000001}"/>
</p:tagLst>
</file>

<file path=ppt/tags/tag50.xml><?xml version="1.0" encoding="utf-8"?>
<p:tagLst xmlns:a="http://schemas.openxmlformats.org/drawingml/2006/main" xmlns:r="http://schemas.openxmlformats.org/officeDocument/2006/relationships" xmlns:p="http://schemas.openxmlformats.org/presentationml/2006/main">
  <p:tag name="KSO_WM_UNIT_VALUE" val="99*99"/>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TYPE" val="l_h_x"/>
  <p:tag name="KSO_WM_UNIT_INDEX" val="1_2_1"/>
  <p:tag name="KSO_WM_UNIT_ID" val="diagram160002_4*l_h_x*1_2_1"/>
  <p:tag name="KSO_WM_TEMPLATE_CATEGORY" val="diagram"/>
  <p:tag name="KSO_WM_TEMPLATE_INDEX" val="160002"/>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51.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25"/>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TYPE" val="l_h_a"/>
  <p:tag name="KSO_WM_UNIT_INDEX" val="1_2_1"/>
  <p:tag name="KSO_WM_UNIT_ID" val="diagram160002_4*l_h_a*1_2_1"/>
  <p:tag name="KSO_WM_TEMPLATE_CATEGORY" val="diagram"/>
  <p:tag name="KSO_WM_TEMPLATE_INDEX" val="160002"/>
  <p:tag name="KSO_WM_UNIT_LAYERLEVEL" val="1_1_1"/>
  <p:tag name="KSO_WM_TAG_VERSION" val="1.0"/>
  <p:tag name="KSO_WM_BEAUTIFY_FLAG" val="#wm#"/>
  <p:tag name="KSO_WM_UNIT_PRESET_TEXT" val="单击此处添加标题"/>
  <p:tag name="KSO_WM_UNIT_TEXT_FILL_FORE_SCHEMECOLOR_INDEX" val="5"/>
  <p:tag name="KSO_WM_UNIT_TEXT_FILL_TYPE" val="1"/>
</p:tagLst>
</file>

<file path=ppt/tags/tag52.xml><?xml version="1.0" encoding="utf-8"?>
<p:tagLst xmlns:a="http://schemas.openxmlformats.org/drawingml/2006/main" xmlns:r="http://schemas.openxmlformats.org/officeDocument/2006/relationships" xmlns:p="http://schemas.openxmlformats.org/presentationml/2006/main">
  <p:tag name="KSO_WM_UNIT_VALUE" val="99*99"/>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TYPE" val="l_h_x"/>
  <p:tag name="KSO_WM_UNIT_INDEX" val="1_3_1"/>
  <p:tag name="KSO_WM_UNIT_ID" val="diagram160002_4*l_h_x*1_3_1"/>
  <p:tag name="KSO_WM_TEMPLATE_CATEGORY" val="diagram"/>
  <p:tag name="KSO_WM_TEMPLATE_INDEX" val="160002"/>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53.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25"/>
  <p:tag name="KSO_WM_UNIT_HIGHLIGHT" val="0"/>
  <p:tag name="KSO_WM_UNIT_COMPATIBLE" val="0"/>
  <p:tag name="KSO_WM_UNIT_DIAGRAM_ISNUMVISUAL" val="0"/>
  <p:tag name="KSO_WM_UNIT_DIAGRAM_IS_NEED_ADD_PATH_ANIM" val="0"/>
  <p:tag name="KSO_WM_UNIT_DIAGRAM_ISREFERUNIT" val="0"/>
  <p:tag name="KSO_WM_DIAGRAM_GROUP_CODE" val="l1-1"/>
  <p:tag name="KSO_WM_UNIT_TYPE" val="l_h_a"/>
  <p:tag name="KSO_WM_UNIT_INDEX" val="1_3_1"/>
  <p:tag name="KSO_WM_UNIT_ID" val="diagram160002_4*l_h_a*1_3_1"/>
  <p:tag name="KSO_WM_TEMPLATE_CATEGORY" val="diagram"/>
  <p:tag name="KSO_WM_TEMPLATE_INDEX" val="160002"/>
  <p:tag name="KSO_WM_UNIT_LAYERLEVEL" val="1_1_1"/>
  <p:tag name="KSO_WM_TAG_VERSION" val="1.0"/>
  <p:tag name="KSO_WM_BEAUTIFY_FLAG" val="#wm#"/>
  <p:tag name="KSO_WM_UNIT_PRESET_TEXT" val="单击此处添加标题"/>
  <p:tag name="KSO_WM_UNIT_TEXT_FILL_FORE_SCHEMECOLOR_INDEX" val="5"/>
  <p:tag name="KSO_WM_UNIT_TEXT_FILL_TYPE" val="1"/>
</p:tagLst>
</file>

<file path=ppt/tags/tag54.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160404_4*l_i*1_1"/>
  <p:tag name="KSO_WM_TEMPLATE_CATEGORY" val="diagram"/>
  <p:tag name="KSO_WM_TEMPLATE_INDEX" val="160404"/>
  <p:tag name="KSO_WM_UNIT_LAYERLEVEL" val="1_1"/>
  <p:tag name="KSO_WM_TAG_VERSION" val="1.0"/>
  <p:tag name="KSO_WM_BEAUTIFY_FLAG" val="#wm#"/>
  <p:tag name="KSO_WM_UNIT_LINE_FORE_SCHEMECOLOR_INDEX" val="5"/>
  <p:tag name="KSO_WM_UNIT_LINE_FILL_TYPE" val="2"/>
</p:tagLst>
</file>

<file path=ppt/tags/tag55.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404_4*l_h_i*1_2_1"/>
  <p:tag name="KSO_WM_TEMPLATE_CATEGORY" val="diagram"/>
  <p:tag name="KSO_WM_TEMPLATE_INDEX" val="16040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56.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404_4*l_h_i*1_2_2"/>
  <p:tag name="KSO_WM_TEMPLATE_CATEGORY" val="diagram"/>
  <p:tag name="KSO_WM_TEMPLATE_INDEX" val="16040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57.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NOCLEAR" val="0"/>
  <p:tag name="KSO_WM_UNIT_VALUE" val="7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404_4*l_h_f*1_2_1"/>
  <p:tag name="KSO_WM_TEMPLATE_CATEGORY" val="diagram"/>
  <p:tag name="KSO_WM_TEMPLATE_INDEX" val="160404"/>
  <p:tag name="KSO_WM_UNIT_LAYERLEVEL" val="1_1_1"/>
  <p:tag name="KSO_WM_TAG_VERSION" val="1.0"/>
  <p:tag name="KSO_WM_BEAUTIFY_FLAG" val="#wm#"/>
  <p:tag name="KSO_WM_UNIT_PRESET_TEXT" val="单击此处添加文本具体内容，简明扼要的阐述您的观点。"/>
  <p:tag name="KSO_WM_UNIT_TEXT_FILL_FORE_SCHEMECOLOR_INDEX" val="6"/>
  <p:tag name="KSO_WM_UNIT_TEXT_FILL_TYPE" val="1"/>
</p:tagLst>
</file>

<file path=ppt/tags/tag58.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404_4*l_h_i*1_3_1"/>
  <p:tag name="KSO_WM_TEMPLATE_CATEGORY" val="diagram"/>
  <p:tag name="KSO_WM_TEMPLATE_INDEX" val="16040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59.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404_4*l_h_i*1_3_2"/>
  <p:tag name="KSO_WM_TEMPLATE_CATEGORY" val="diagram"/>
  <p:tag name="KSO_WM_TEMPLATE_INDEX" val="160404"/>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DIAGRAM_VIRTUALLY_FRAME" val="{&quot;height&quot;:230.75,&quot;left&quot;:380.83181102362204,&quot;top&quot;:150.95,&quot;width&quot;:523.5500000000001}"/>
</p:tagLst>
</file>

<file path=ppt/tags/tag60.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NOCLEAR" val="0"/>
  <p:tag name="KSO_WM_UNIT_VALUE" val="7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404_4*l_h_f*1_3_1"/>
  <p:tag name="KSO_WM_TEMPLATE_CATEGORY" val="diagram"/>
  <p:tag name="KSO_WM_TEMPLATE_INDEX" val="160404"/>
  <p:tag name="KSO_WM_UNIT_LAYERLEVEL" val="1_1_1"/>
  <p:tag name="KSO_WM_TAG_VERSION" val="1.0"/>
  <p:tag name="KSO_WM_BEAUTIFY_FLAG" val="#wm#"/>
  <p:tag name="KSO_WM_UNIT_PRESET_TEXT" val="单击此处添加文本具体内容，简明扼要的阐述您的观点。"/>
  <p:tag name="KSO_WM_UNIT_TEXT_FILL_FORE_SCHEMECOLOR_INDEX" val="7"/>
  <p:tag name="KSO_WM_UNIT_TEXT_FILL_TYPE" val="1"/>
</p:tagLst>
</file>

<file path=ppt/tags/tag61.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160404_4*l_h_i*1_4_1"/>
  <p:tag name="KSO_WM_TEMPLATE_CATEGORY" val="diagram"/>
  <p:tag name="KSO_WM_TEMPLATE_INDEX" val="16040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62.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160404_4*l_h_i*1_4_2"/>
  <p:tag name="KSO_WM_TEMPLATE_CATEGORY" val="diagram"/>
  <p:tag name="KSO_WM_TEMPLATE_INDEX" val="160404"/>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63.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NOCLEAR" val="0"/>
  <p:tag name="KSO_WM_UNIT_VALUE" val="7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160404_4*l_h_f*1_4_1"/>
  <p:tag name="KSO_WM_TEMPLATE_CATEGORY" val="diagram"/>
  <p:tag name="KSO_WM_TEMPLATE_INDEX" val="160404"/>
  <p:tag name="KSO_WM_UNIT_LAYERLEVEL" val="1_1_1"/>
  <p:tag name="KSO_WM_TAG_VERSION" val="1.0"/>
  <p:tag name="KSO_WM_BEAUTIFY_FLAG" val="#wm#"/>
  <p:tag name="KSO_WM_UNIT_PRESET_TEXT" val="单击此处添加文本具体内容，简明扼要的阐述您的观点。"/>
  <p:tag name="KSO_WM_UNIT_TEXT_FILL_FORE_SCHEMECOLOR_INDEX" val="8"/>
  <p:tag name="KSO_WM_UNIT_TEXT_FILL_TYPE" val="1"/>
</p:tagLst>
</file>

<file path=ppt/tags/tag64.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404_4*l_h_i*1_1_1"/>
  <p:tag name="KSO_WM_TEMPLATE_CATEGORY" val="diagram"/>
  <p:tag name="KSO_WM_TEMPLATE_INDEX" val="1604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5.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404_4*l_h_i*1_1_2"/>
  <p:tag name="KSO_WM_TEMPLATE_CATEGORY" val="diagram"/>
  <p:tag name="KSO_WM_TEMPLATE_INDEX" val="160404"/>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66.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NOCLEAR" val="0"/>
  <p:tag name="KSO_WM_UNIT_VALUE" val="7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404_4*l_h_f*1_1_1"/>
  <p:tag name="KSO_WM_TEMPLATE_CATEGORY" val="diagram"/>
  <p:tag name="KSO_WM_TEMPLATE_INDEX" val="160404"/>
  <p:tag name="KSO_WM_UNIT_LAYERLEVEL" val="1_1_1"/>
  <p:tag name="KSO_WM_TAG_VERSION" val="1.0"/>
  <p:tag name="KSO_WM_BEAUTIFY_FLAG" val="#wm#"/>
  <p:tag name="KSO_WM_UNIT_PRESET_TEXT" val="单击此处添加文本具体内容，简明扼要的阐述您的观点。"/>
  <p:tag name="KSO_WM_UNIT_TEXT_FILL_FORE_SCHEMECOLOR_INDEX" val="5"/>
  <p:tag name="KSO_WM_UNIT_TEXT_FILL_TYPE" val="1"/>
</p:tagLst>
</file>

<file path=ppt/tags/tag67.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160404_4*l_i*1_1"/>
  <p:tag name="KSO_WM_TEMPLATE_CATEGORY" val="diagram"/>
  <p:tag name="KSO_WM_TEMPLATE_INDEX" val="160404"/>
  <p:tag name="KSO_WM_UNIT_LAYERLEVEL" val="1_1"/>
  <p:tag name="KSO_WM_TAG_VERSION" val="1.0"/>
  <p:tag name="KSO_WM_BEAUTIFY_FLAG" val="#wm#"/>
  <p:tag name="KSO_WM_UNIT_LINE_FORE_SCHEMECOLOR_INDEX" val="5"/>
  <p:tag name="KSO_WM_UNIT_LINE_FILL_TYPE" val="2"/>
</p:tagLst>
</file>

<file path=ppt/tags/tag68.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404_4*l_h_i*1_2_1"/>
  <p:tag name="KSO_WM_TEMPLATE_CATEGORY" val="diagram"/>
  <p:tag name="KSO_WM_TEMPLATE_INDEX" val="16040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69.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404_4*l_h_i*1_2_2"/>
  <p:tag name="KSO_WM_TEMPLATE_CATEGORY" val="diagram"/>
  <p:tag name="KSO_WM_TEMPLATE_INDEX" val="16040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7.xml><?xml version="1.0" encoding="utf-8"?>
<p:tagLst xmlns:a="http://schemas.openxmlformats.org/drawingml/2006/main" xmlns:r="http://schemas.openxmlformats.org/officeDocument/2006/relationships" xmlns:p="http://schemas.openxmlformats.org/presentationml/2006/main">
  <p:tag name="KSO_WM_DIAGRAM_VIRTUALLY_FRAME" val="{&quot;height&quot;:230.75,&quot;left&quot;:380.83181102362204,&quot;top&quot;:150.95,&quot;width&quot;:523.5500000000001}"/>
</p:tagLst>
</file>

<file path=ppt/tags/tag70.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NOCLEAR" val="0"/>
  <p:tag name="KSO_WM_UNIT_VALUE" val="7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404_4*l_h_f*1_2_1"/>
  <p:tag name="KSO_WM_TEMPLATE_CATEGORY" val="diagram"/>
  <p:tag name="KSO_WM_TEMPLATE_INDEX" val="160404"/>
  <p:tag name="KSO_WM_UNIT_LAYERLEVEL" val="1_1_1"/>
  <p:tag name="KSO_WM_TAG_VERSION" val="1.0"/>
  <p:tag name="KSO_WM_BEAUTIFY_FLAG" val="#wm#"/>
  <p:tag name="KSO_WM_UNIT_PRESET_TEXT" val="单击此处添加文本具体内容，简明扼要的阐述您的观点。"/>
  <p:tag name="KSO_WM_UNIT_TEXT_FILL_FORE_SCHEMECOLOR_INDEX" val="6"/>
  <p:tag name="KSO_WM_UNIT_TEXT_FILL_TYPE" val="1"/>
</p:tagLst>
</file>

<file path=ppt/tags/tag71.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404_4*l_h_i*1_3_1"/>
  <p:tag name="KSO_WM_TEMPLATE_CATEGORY" val="diagram"/>
  <p:tag name="KSO_WM_TEMPLATE_INDEX" val="16040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72.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404_4*l_h_i*1_3_2"/>
  <p:tag name="KSO_WM_TEMPLATE_CATEGORY" val="diagram"/>
  <p:tag name="KSO_WM_TEMPLATE_INDEX" val="160404"/>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73.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NOCLEAR" val="0"/>
  <p:tag name="KSO_WM_UNIT_VALUE" val="7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404_4*l_h_f*1_3_1"/>
  <p:tag name="KSO_WM_TEMPLATE_CATEGORY" val="diagram"/>
  <p:tag name="KSO_WM_TEMPLATE_INDEX" val="160404"/>
  <p:tag name="KSO_WM_UNIT_LAYERLEVEL" val="1_1_1"/>
  <p:tag name="KSO_WM_TAG_VERSION" val="1.0"/>
  <p:tag name="KSO_WM_BEAUTIFY_FLAG" val="#wm#"/>
  <p:tag name="KSO_WM_UNIT_PRESET_TEXT" val="单击此处添加文本具体内容，简明扼要的阐述您的观点。"/>
  <p:tag name="KSO_WM_UNIT_TEXT_FILL_FORE_SCHEMECOLOR_INDEX" val="7"/>
  <p:tag name="KSO_WM_UNIT_TEXT_FILL_TYPE" val="1"/>
</p:tagLst>
</file>

<file path=ppt/tags/tag74.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160404_4*l_h_i*1_4_1"/>
  <p:tag name="KSO_WM_TEMPLATE_CATEGORY" val="diagram"/>
  <p:tag name="KSO_WM_TEMPLATE_INDEX" val="16040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75.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160404_4*l_h_i*1_4_2"/>
  <p:tag name="KSO_WM_TEMPLATE_CATEGORY" val="diagram"/>
  <p:tag name="KSO_WM_TEMPLATE_INDEX" val="160404"/>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76.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NOCLEAR" val="0"/>
  <p:tag name="KSO_WM_UNIT_VALUE" val="7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160404_4*l_h_f*1_4_1"/>
  <p:tag name="KSO_WM_TEMPLATE_CATEGORY" val="diagram"/>
  <p:tag name="KSO_WM_TEMPLATE_INDEX" val="160404"/>
  <p:tag name="KSO_WM_UNIT_LAYERLEVEL" val="1_1_1"/>
  <p:tag name="KSO_WM_TAG_VERSION" val="1.0"/>
  <p:tag name="KSO_WM_BEAUTIFY_FLAG" val="#wm#"/>
  <p:tag name="KSO_WM_UNIT_PRESET_TEXT" val="单击此处添加文本具体内容，简明扼要的阐述您的观点。"/>
  <p:tag name="KSO_WM_UNIT_TEXT_FILL_FORE_SCHEMECOLOR_INDEX" val="8"/>
  <p:tag name="KSO_WM_UNIT_TEXT_FILL_TYPE" val="1"/>
</p:tagLst>
</file>

<file path=ppt/tags/tag77.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404_4*l_h_i*1_1_1"/>
  <p:tag name="KSO_WM_TEMPLATE_CATEGORY" val="diagram"/>
  <p:tag name="KSO_WM_TEMPLATE_INDEX" val="1604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8.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404_4*l_h_i*1_1_2"/>
  <p:tag name="KSO_WM_TEMPLATE_CATEGORY" val="diagram"/>
  <p:tag name="KSO_WM_TEMPLATE_INDEX" val="160404"/>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79.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NOCLEAR" val="0"/>
  <p:tag name="KSO_WM_UNIT_VALUE" val="7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404_4*l_h_f*1_1_1"/>
  <p:tag name="KSO_WM_TEMPLATE_CATEGORY" val="diagram"/>
  <p:tag name="KSO_WM_TEMPLATE_INDEX" val="160404"/>
  <p:tag name="KSO_WM_UNIT_LAYERLEVEL" val="1_1_1"/>
  <p:tag name="KSO_WM_TAG_VERSION" val="1.0"/>
  <p:tag name="KSO_WM_BEAUTIFY_FLAG" val="#wm#"/>
  <p:tag name="KSO_WM_UNIT_PRESET_TEXT" val="单击此处添加文本具体内容，简明扼要的阐述您的观点。"/>
  <p:tag name="KSO_WM_UNIT_TEXT_FILL_FORE_SCHEMECOLOR_INDEX" val="5"/>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DIAGRAM_VIRTUALLY_FRAME" val="{&quot;height&quot;:230.75,&quot;left&quot;:380.83181102362204,&quot;top&quot;:150.95,&quot;width&quot;:523.5500000000001}"/>
</p:tagLst>
</file>

<file path=ppt/tags/tag80.xml><?xml version="1.0" encoding="utf-8"?>
<p:tagLst xmlns:a="http://schemas.openxmlformats.org/drawingml/2006/main" xmlns:r="http://schemas.openxmlformats.org/officeDocument/2006/relationships" xmlns:p="http://schemas.openxmlformats.org/presentationml/2006/main">
  <p:tag name="REFSHAPE" val="679805316"/>
  <p:tag name="KSO_WM_UNIT_PLACING_PICTURE_USER_VIEWPORT" val="{&quot;height&quot;:5100,&quot;width&quot;:7500}"/>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31_3*l_h_i*1_1_1"/>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632.6001574803149,&quot;left&quot;:20.95811023622047,&quot;top&quot;:66.77228346456693,&quot;width&quot;:918.0918897637796}"/>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31_3*l_h_i*1_1_2"/>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632.6001574803149,&quot;left&quot;:20.95811023622047,&quot;top&quot;:66.77228346456693,&quot;width&quot;:918.0918897637796}"/>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31_3*l_h_i*1_1_3"/>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DIAGRAM_VIRTUALLY_FRAME" val="{&quot;height&quot;:632.6001574803149,&quot;left&quot;:20.95811023622047,&quot;top&quot;:66.77228346456693,&quot;width&quot;:918.0918897637796}"/>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31_3*l_h_i*1_1_1"/>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DIAGRAM_VIRTUALLY_FRAME" val="{&quot;height&quot;:632.6001574803149,&quot;left&quot;:20.95811023622047,&quot;top&quot;:66.77228346456693,&quot;width&quot;:918.0918897637796}"/>
</p:tagLst>
</file>

<file path=ppt/tags/tag85.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简明扼要的阐述您的观点。"/>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31_3*l_h_f*1_1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 name="KSO_WM_DIAGRAM_VIRTUALLY_FRAME" val="{&quot;height&quot;:632.6001574803149,&quot;left&quot;:20.95811023622047,&quot;top&quot;:66.77228346456693,&quot;width&quot;:918.0918897637796}"/>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31_3*l_h_i*1_2_1"/>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DIAGRAM_VIRTUALLY_FRAME" val="{&quot;height&quot;:632.6001574803149,&quot;left&quot;:20.95811023622047,&quot;top&quot;:66.77228346456693,&quot;width&quot;:918.0918897637796}"/>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31_3*l_h_i*1_2_2"/>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DIAGRAM_VIRTUALLY_FRAME" val="{&quot;height&quot;:632.6001574803149,&quot;left&quot;:20.95811023622047,&quot;top&quot;:66.77228346456693,&quot;width&quot;:918.0918897637796}"/>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31_3*l_h_i*1_2_3"/>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DIAGRAM_VIRTUALLY_FRAME" val="{&quot;height&quot;:632.6001574803149,&quot;left&quot;:20.95811023622047,&quot;top&quot;:66.77228346456693,&quot;width&quot;:918.0918897637796}"/>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31_3*l_h_i*1_2_1"/>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DIAGRAM_VIRTUALLY_FRAME" val="{&quot;height&quot;:632.6001574803149,&quot;left&quot;:20.95811023622047,&quot;top&quot;:66.77228346456693,&quot;width&quot;:918.0918897637796}"/>
</p:tagLst>
</file>

<file path=ppt/tags/tag9.xml><?xml version="1.0" encoding="utf-8"?>
<p:tagLst xmlns:a="http://schemas.openxmlformats.org/drawingml/2006/main" xmlns:r="http://schemas.openxmlformats.org/officeDocument/2006/relationships" xmlns:p="http://schemas.openxmlformats.org/presentationml/2006/main">
  <p:tag name="KSO_WM_DIAGRAM_VIRTUALLY_FRAME" val="{&quot;height&quot;:230.75,&quot;left&quot;:380.83181102362204,&quot;top&quot;:150.95,&quot;width&quot;:523.5500000000001}"/>
</p:tagLst>
</file>

<file path=ppt/tags/tag90.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简明扼要的阐述您的观点。"/>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31_3*l_h_f*1_2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 name="KSO_WM_DIAGRAM_VIRTUALLY_FRAME" val="{&quot;height&quot;:632.6001574803149,&quot;left&quot;:20.95811023622047,&quot;top&quot;:66.77228346456693,&quot;width&quot;:918.0918897637796}"/>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31_1*l_h_i*1_1_2"/>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45.5777445854275,&quot;left&quot;:56.07118110236221,&quot;top&quot;:71.48338582677165,&quot;width&quot;:864.3917322834644}"/>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31_1*l_h_i*1_1_3"/>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DIAGRAM_VIRTUALLY_FRAME" val="{&quot;height&quot;:445.5777445854275,&quot;left&quot;:56.07118110236221,&quot;top&quot;:71.48338582677165,&quot;width&quot;:864.3917322834644}"/>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31_1*l_h_i*1_1_1"/>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DIAGRAM_VIRTUALLY_FRAME" val="{&quot;height&quot;:445.5777445854275,&quot;left&quot;:56.07118110236221,&quot;top&quot;:71.48338582677165,&quot;width&quot;:864.3917322834644}"/>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31_1*l_h_i*1_1_1"/>
  <p:tag name="KSO_WM_TEMPLATE_CATEGORY" val="diagram"/>
  <p:tag name="KSO_WM_TEMPLATE_INDEX" val="73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DIAGRAM_VIRTUALLY_FRAME" val="{&quot;height&quot;:445.5777445854275,&quot;left&quot;:56.07118110236221,&quot;top&quot;:71.48338582677165,&quot;width&quot;:864.3917322834644}"/>
</p:tagLst>
</file>

<file path=ppt/tags/tag95.xml><?xml version="1.0" encoding="utf-8"?>
<p:tagLst xmlns:a="http://schemas.openxmlformats.org/drawingml/2006/main" xmlns:r="http://schemas.openxmlformats.org/officeDocument/2006/relationships" xmlns:p="http://schemas.openxmlformats.org/presentationml/2006/main">
  <p:tag name="KSO_WM_UNIT_PRESET_TEXT" val="单击此处添加文本具体内容，简明扼要的阐述您的观点。"/>
  <p:tag name="KSO_WM_UNIT_NOCLEAR" val="0"/>
  <p:tag name="KSO_WM_UNIT_VALUE" val="4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31_1*l_h_f*1_1_1"/>
  <p:tag name="KSO_WM_TEMPLATE_CATEGORY" val="diagram"/>
  <p:tag name="KSO_WM_TEMPLATE_INDEX" val="731"/>
  <p:tag name="KSO_WM_UNIT_LAYERLEVEL" val="1_1_1"/>
  <p:tag name="KSO_WM_TAG_VERSION" val="1.0"/>
  <p:tag name="KSO_WM_BEAUTIFY_FLAG" val="#wm#"/>
  <p:tag name="KSO_WM_UNIT_TEXT_FILL_FORE_SCHEMECOLOR_INDEX" val="14"/>
  <p:tag name="KSO_WM_UNIT_TEXT_FILL_TYPE" val="1"/>
  <p:tag name="KSO_WM_DIAGRAM_VIRTUALLY_FRAME" val="{&quot;height&quot;:445.5777445854275,&quot;left&quot;:56.07118110236221,&quot;top&quot;:71.48338582677165,&quot;width&quot;:864.3917322834644}"/>
</p:tagLst>
</file>

<file path=ppt/tags/tag96.xml><?xml version="1.0" encoding="utf-8"?>
<p:tagLst xmlns:a="http://schemas.openxmlformats.org/drawingml/2006/main" xmlns:r="http://schemas.openxmlformats.org/officeDocument/2006/relationships" xmlns:p="http://schemas.openxmlformats.org/presentationml/2006/main">
  <p:tag name="KSO_WM_DIAGRAM_VIRTUALLY_FRAME" val="{&quot;height&quot;:445.5777445854275,&quot;left&quot;:56.07118110236221,&quot;top&quot;:71.48338582677165,&quot;width&quot;:864.3917322834644}"/>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31_1*l_h_i*1_2_1"/>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DIAGRAM_VIRTUALLY_FRAME" val="{&quot;height&quot;:445.5777445854275,&quot;left&quot;:56.07118110236221,&quot;top&quot;:71.48338582677165,&quot;width&quot;:864.3917322834644}"/>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31_1*l_h_i*1_2_1"/>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DIAGRAM_VIRTUALLY_FRAME" val="{&quot;height&quot;:445.5777445854275,&quot;left&quot;:56.07118110236221,&quot;top&quot;:71.48338582677165,&quot;width&quot;:864.3917322834644}"/>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31_1*l_h_i*1_2_2"/>
  <p:tag name="KSO_WM_TEMPLATE_CATEGORY" val="diagram"/>
  <p:tag name="KSO_WM_TEMPLATE_INDEX" val="73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DIAGRAM_VIRTUALLY_FRAME" val="{&quot;height&quot;:445.5777445854275,&quot;left&quot;:56.07118110236221,&quot;top&quot;:71.48338582677165,&quot;width&quot;:864.391732283464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6321</Words>
  <Application>Microsoft Office PowerPoint</Application>
  <PresentationFormat>宽屏</PresentationFormat>
  <Paragraphs>451</Paragraphs>
  <Slides>62</Slides>
  <Notes>54</Notes>
  <HiddenSlides>0</HiddenSlides>
  <MMClips>1</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62</vt:i4>
      </vt:variant>
    </vt:vector>
  </HeadingPairs>
  <TitlesOfParts>
    <vt:vector size="83" baseType="lpstr">
      <vt:lpstr>阿里巴巴普惠体 B</vt:lpstr>
      <vt:lpstr>阿里巴巴普惠体 H</vt:lpstr>
      <vt:lpstr>阿里巴巴普惠体 M</vt:lpstr>
      <vt:lpstr>等线</vt:lpstr>
      <vt:lpstr>方正黑体_GBK</vt:lpstr>
      <vt:lpstr>仿宋</vt:lpstr>
      <vt:lpstr>汉仪大宋简</vt:lpstr>
      <vt:lpstr>黑体</vt:lpstr>
      <vt:lpstr>思源黑体 CN Bold</vt:lpstr>
      <vt:lpstr>思源宋体 CN Heavy</vt:lpstr>
      <vt:lpstr>宋体</vt:lpstr>
      <vt:lpstr>微软雅黑</vt:lpstr>
      <vt:lpstr>微软雅黑 Light</vt:lpstr>
      <vt:lpstr>Arial</vt:lpstr>
      <vt:lpstr>Calibri</vt:lpstr>
      <vt:lpstr>Calibri Light</vt:lpstr>
      <vt:lpstr>Tahoma</vt:lpstr>
      <vt:lpstr>Times New Roman</vt:lpstr>
      <vt:lpstr>Verdana</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《消防法》第十六条指出—— 机关、团体、企业、事业等单位应当履行下列消防安全职责：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反面案例视频</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党政风PPT</dc:title>
  <dc:creator>Administrator</dc:creator>
  <cp:lastModifiedBy>aa</cp:lastModifiedBy>
  <cp:revision>68</cp:revision>
  <dcterms:created xsi:type="dcterms:W3CDTF">2020-05-02T02:13:00Z</dcterms:created>
  <dcterms:modified xsi:type="dcterms:W3CDTF">2024-05-23T01:59:38Z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539EB9E8B3584F52BEA994582E51C977_13</vt:lpwstr>
  </property>
</Properties>
</file>